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1"/>
  </p:notesMasterIdLst>
  <p:handoutMasterIdLst>
    <p:handoutMasterId r:id="rId72"/>
  </p:handoutMasterIdLst>
  <p:sldIdLst>
    <p:sldId id="256" r:id="rId2"/>
    <p:sldId id="269" r:id="rId3"/>
    <p:sldId id="258" r:id="rId4"/>
    <p:sldId id="357" r:id="rId5"/>
    <p:sldId id="410" r:id="rId6"/>
    <p:sldId id="389" r:id="rId7"/>
    <p:sldId id="411" r:id="rId8"/>
    <p:sldId id="377" r:id="rId9"/>
    <p:sldId id="408" r:id="rId10"/>
    <p:sldId id="409" r:id="rId11"/>
    <p:sldId id="387" r:id="rId12"/>
    <p:sldId id="366" r:id="rId13"/>
    <p:sldId id="392" r:id="rId14"/>
    <p:sldId id="371" r:id="rId15"/>
    <p:sldId id="341" r:id="rId16"/>
    <p:sldId id="345" r:id="rId17"/>
    <p:sldId id="393" r:id="rId18"/>
    <p:sldId id="394" r:id="rId19"/>
    <p:sldId id="395" r:id="rId20"/>
    <p:sldId id="396" r:id="rId21"/>
    <p:sldId id="397" r:id="rId22"/>
    <p:sldId id="398" r:id="rId23"/>
    <p:sldId id="399" r:id="rId24"/>
    <p:sldId id="400" r:id="rId25"/>
    <p:sldId id="401" r:id="rId26"/>
    <p:sldId id="402" r:id="rId27"/>
    <p:sldId id="403" r:id="rId28"/>
    <p:sldId id="404" r:id="rId29"/>
    <p:sldId id="405" r:id="rId30"/>
    <p:sldId id="406" r:id="rId31"/>
    <p:sldId id="407" r:id="rId32"/>
    <p:sldId id="385" r:id="rId33"/>
    <p:sldId id="342" r:id="rId34"/>
    <p:sldId id="343" r:id="rId35"/>
    <p:sldId id="282" r:id="rId36"/>
    <p:sldId id="281" r:id="rId37"/>
    <p:sldId id="301" r:id="rId38"/>
    <p:sldId id="293" r:id="rId39"/>
    <p:sldId id="290" r:id="rId40"/>
    <p:sldId id="295" r:id="rId41"/>
    <p:sldId id="294" r:id="rId42"/>
    <p:sldId id="391" r:id="rId43"/>
    <p:sldId id="289" r:id="rId44"/>
    <p:sldId id="288" r:id="rId45"/>
    <p:sldId id="287" r:id="rId46"/>
    <p:sldId id="297" r:id="rId47"/>
    <p:sldId id="359" r:id="rId48"/>
    <p:sldId id="360" r:id="rId49"/>
    <p:sldId id="300" r:id="rId50"/>
    <p:sldId id="299" r:id="rId51"/>
    <p:sldId id="298" r:id="rId52"/>
    <p:sldId id="303" r:id="rId53"/>
    <p:sldId id="306" r:id="rId54"/>
    <p:sldId id="305" r:id="rId55"/>
    <p:sldId id="304" r:id="rId56"/>
    <p:sldId id="309" r:id="rId57"/>
    <p:sldId id="308" r:id="rId58"/>
    <p:sldId id="307" r:id="rId59"/>
    <p:sldId id="310" r:id="rId60"/>
    <p:sldId id="352" r:id="rId61"/>
    <p:sldId id="353" r:id="rId62"/>
    <p:sldId id="317" r:id="rId63"/>
    <p:sldId id="316" r:id="rId64"/>
    <p:sldId id="315" r:id="rId65"/>
    <p:sldId id="314" r:id="rId66"/>
    <p:sldId id="320" r:id="rId67"/>
    <p:sldId id="318" r:id="rId68"/>
    <p:sldId id="324" r:id="rId69"/>
    <p:sldId id="268" r:id="rId7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aybeal, Sheila S" initials="GSS" lastIdx="60" clrIdx="0"/>
  <p:cmAuthor id="1" name="Sheila S. Graybeal" initials="ssg" lastIdx="197" clrIdx="1"/>
  <p:cmAuthor id="2" name="Tisdell, Laura" initials="TL" lastIdx="6" clrIdx="2"/>
  <p:cmAuthor id="3" name="Shar Moseng" initials="smoseng" lastIdx="14" clrIdx="3"/>
  <p:cmAuthor id="4" name="Laura Tisdell" initials="ltisdell"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FF8601"/>
    <a:srgbClr val="FF9933"/>
    <a:srgbClr val="B3773B"/>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548" autoAdjust="0"/>
    <p:restoredTop sz="94676" autoAdjust="0"/>
  </p:normalViewPr>
  <p:slideViewPr>
    <p:cSldViewPr>
      <p:cViewPr varScale="1">
        <p:scale>
          <a:sx n="117" d="100"/>
          <a:sy n="117" d="100"/>
        </p:scale>
        <p:origin x="-146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0"/>
    </p:cViewPr>
  </p:sorterViewPr>
  <p:notesViewPr>
    <p:cSldViewPr>
      <p:cViewPr varScale="1">
        <p:scale>
          <a:sx n="68" d="100"/>
          <a:sy n="68" d="100"/>
        </p:scale>
        <p:origin x="-3258" y="-12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525511-31A6-438F-931B-E348023D7012}"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AD4A5290-421A-4E98-B2A5-4FDC73CA3A55}">
      <dgm:prSet phldrT="[Text]"/>
      <dgm:spPr>
        <a:ln>
          <a:prstDash val="solid"/>
        </a:ln>
      </dgm:spPr>
      <dgm:t>
        <a:bodyPr/>
        <a:lstStyle/>
        <a:p>
          <a:r>
            <a:rPr lang="en-US" dirty="0"/>
            <a:t>Retain original shipping boxes</a:t>
          </a:r>
        </a:p>
      </dgm:t>
    </dgm:pt>
    <dgm:pt modelId="{5108CA07-7D99-469C-A8BC-A4A36D65D2C6}" type="parTrans" cxnId="{3B04DE9E-3629-4BA5-AE75-204A963690C8}">
      <dgm:prSet/>
      <dgm:spPr/>
      <dgm:t>
        <a:bodyPr/>
        <a:lstStyle/>
        <a:p>
          <a:endParaRPr lang="en-US"/>
        </a:p>
      </dgm:t>
    </dgm:pt>
    <dgm:pt modelId="{EAB95232-262C-45BE-808D-120F0344C94C}" type="sibTrans" cxnId="{3B04DE9E-3629-4BA5-AE75-204A963690C8}">
      <dgm:prSet/>
      <dgm:spPr/>
      <dgm:t>
        <a:bodyPr/>
        <a:lstStyle/>
        <a:p>
          <a:endParaRPr lang="en-US"/>
        </a:p>
      </dgm:t>
    </dgm:pt>
    <dgm:pt modelId="{B8C5F003-2EBC-42DF-9B19-9FFBBD5317A2}">
      <dgm:prSet phldrT="[Text]" custT="1"/>
      <dgm:spPr>
        <a:ln>
          <a:prstDash val="solid"/>
        </a:ln>
      </dgm:spPr>
      <dgm:t>
        <a:bodyPr/>
        <a:lstStyle/>
        <a:p>
          <a:r>
            <a:rPr lang="en-US" sz="1700" dirty="0"/>
            <a:t>District Boxes: White</a:t>
          </a:r>
        </a:p>
      </dgm:t>
    </dgm:pt>
    <dgm:pt modelId="{EA821CBC-52F2-469A-A385-7EDC22F201A6}" type="parTrans" cxnId="{7B09B56E-2B2F-4B5A-863E-7DF7ACA9C150}">
      <dgm:prSet/>
      <dgm:spPr/>
      <dgm:t>
        <a:bodyPr/>
        <a:lstStyle/>
        <a:p>
          <a:endParaRPr lang="en-US"/>
        </a:p>
      </dgm:t>
    </dgm:pt>
    <dgm:pt modelId="{BDAD6C32-5766-4B7E-A1A1-660635054E35}" type="sibTrans" cxnId="{7B09B56E-2B2F-4B5A-863E-7DF7ACA9C150}">
      <dgm:prSet/>
      <dgm:spPr/>
      <dgm:t>
        <a:bodyPr/>
        <a:lstStyle/>
        <a:p>
          <a:endParaRPr lang="en-US"/>
        </a:p>
      </dgm:t>
    </dgm:pt>
    <dgm:pt modelId="{6AD96593-4D5D-4B4E-A0CD-3D9F89091DAB}">
      <dgm:prSet phldrT="[Text]" custT="1"/>
      <dgm:spPr>
        <a:ln>
          <a:prstDash val="solid"/>
        </a:ln>
      </dgm:spPr>
      <dgm:t>
        <a:bodyPr/>
        <a:lstStyle/>
        <a:p>
          <a:r>
            <a:rPr lang="en-US" sz="1700" dirty="0"/>
            <a:t>School Boxes: Brown</a:t>
          </a:r>
        </a:p>
      </dgm:t>
    </dgm:pt>
    <dgm:pt modelId="{F2B160AF-20EC-49A0-B88E-783496316952}" type="parTrans" cxnId="{7080F2AD-1485-4F9F-86C7-209720B92676}">
      <dgm:prSet/>
      <dgm:spPr/>
      <dgm:t>
        <a:bodyPr/>
        <a:lstStyle/>
        <a:p>
          <a:endParaRPr lang="en-US"/>
        </a:p>
      </dgm:t>
    </dgm:pt>
    <dgm:pt modelId="{3DA5C2A4-1D96-4ABA-8B00-591480579852}" type="sibTrans" cxnId="{7080F2AD-1485-4F9F-86C7-209720B92676}">
      <dgm:prSet/>
      <dgm:spPr/>
      <dgm:t>
        <a:bodyPr/>
        <a:lstStyle/>
        <a:p>
          <a:endParaRPr lang="en-US"/>
        </a:p>
      </dgm:t>
    </dgm:pt>
    <dgm:pt modelId="{5366F7A2-0157-4D5A-A39F-483DF45FAB47}">
      <dgm:prSet phldrT="[Text]"/>
      <dgm:spPr>
        <a:ln>
          <a:prstDash val="solid"/>
        </a:ln>
      </dgm:spPr>
      <dgm:t>
        <a:bodyPr/>
        <a:lstStyle/>
        <a:p>
          <a:r>
            <a:rPr lang="en-US" dirty="0"/>
            <a:t>Verify materials received </a:t>
          </a:r>
        </a:p>
      </dgm:t>
    </dgm:pt>
    <dgm:pt modelId="{9FB8BC27-101E-431E-AF4A-00C18F351CFE}" type="parTrans" cxnId="{55156EC4-92EE-4321-A65C-552D8868CCF2}">
      <dgm:prSet/>
      <dgm:spPr/>
      <dgm:t>
        <a:bodyPr/>
        <a:lstStyle/>
        <a:p>
          <a:endParaRPr lang="en-US"/>
        </a:p>
      </dgm:t>
    </dgm:pt>
    <dgm:pt modelId="{2BDAB267-A5D3-42F0-85C6-4E411C288339}" type="sibTrans" cxnId="{55156EC4-92EE-4321-A65C-552D8868CCF2}">
      <dgm:prSet/>
      <dgm:spPr/>
      <dgm:t>
        <a:bodyPr/>
        <a:lstStyle/>
        <a:p>
          <a:endParaRPr lang="en-US"/>
        </a:p>
      </dgm:t>
    </dgm:pt>
    <dgm:pt modelId="{4C864F6A-FA00-4252-A6D8-A6F80E170DBC}">
      <dgm:prSet phldrT="[Text]" custT="1"/>
      <dgm:spPr>
        <a:ln>
          <a:prstDash val="solid"/>
        </a:ln>
      </dgm:spPr>
      <dgm:t>
        <a:bodyPr/>
        <a:lstStyle/>
        <a:p>
          <a:r>
            <a:rPr lang="en-US" sz="1700" dirty="0"/>
            <a:t>Refer to packing lists</a:t>
          </a:r>
        </a:p>
      </dgm:t>
    </dgm:pt>
    <dgm:pt modelId="{0EE2DEB8-05CF-478F-BBC1-B086C916D20B}" type="parTrans" cxnId="{FE7AA0EE-EFB3-4B7A-BBCB-4D49CC57CD40}">
      <dgm:prSet/>
      <dgm:spPr/>
      <dgm:t>
        <a:bodyPr/>
        <a:lstStyle/>
        <a:p>
          <a:endParaRPr lang="en-US"/>
        </a:p>
      </dgm:t>
    </dgm:pt>
    <dgm:pt modelId="{140C254F-011B-4B95-BC60-1D5AF18F8AFF}" type="sibTrans" cxnId="{FE7AA0EE-EFB3-4B7A-BBCB-4D49CC57CD40}">
      <dgm:prSet/>
      <dgm:spPr/>
      <dgm:t>
        <a:bodyPr/>
        <a:lstStyle/>
        <a:p>
          <a:endParaRPr lang="en-US"/>
        </a:p>
      </dgm:t>
    </dgm:pt>
    <dgm:pt modelId="{9EB00B7B-C5E5-47BF-832E-B25A7849FD9B}">
      <dgm:prSet phldrT="[Text]"/>
      <dgm:spPr>
        <a:ln>
          <a:prstDash val="solid"/>
        </a:ln>
      </dgm:spPr>
      <dgm:t>
        <a:bodyPr/>
        <a:lstStyle/>
        <a:p>
          <a:r>
            <a:rPr lang="en-US" dirty="0"/>
            <a:t>Compare security numbers on range sheets to security checklists</a:t>
          </a:r>
        </a:p>
      </dgm:t>
    </dgm:pt>
    <dgm:pt modelId="{5B7C2E22-85FD-400A-8AB6-A96C41CF4AE3}" type="parTrans" cxnId="{8C87E420-3975-414A-AA8F-261A2F9B9462}">
      <dgm:prSet/>
      <dgm:spPr/>
      <dgm:t>
        <a:bodyPr/>
        <a:lstStyle/>
        <a:p>
          <a:endParaRPr lang="en-US"/>
        </a:p>
      </dgm:t>
    </dgm:pt>
    <dgm:pt modelId="{AE3D1989-6FE0-4BDA-AEE3-D6D63AC40576}" type="sibTrans" cxnId="{8C87E420-3975-414A-AA8F-261A2F9B9462}">
      <dgm:prSet/>
      <dgm:spPr/>
      <dgm:t>
        <a:bodyPr/>
        <a:lstStyle/>
        <a:p>
          <a:endParaRPr lang="en-US"/>
        </a:p>
      </dgm:t>
    </dgm:pt>
    <dgm:pt modelId="{C72D464A-F53F-40BA-B699-6C4022B660CE}">
      <dgm:prSet phldrT="[Text]"/>
      <dgm:spPr>
        <a:ln>
          <a:prstDash val="solid"/>
        </a:ln>
      </dgm:spPr>
      <dgm:t>
        <a:bodyPr/>
        <a:lstStyle/>
        <a:p>
          <a:r>
            <a:rPr lang="en-US" dirty="0"/>
            <a:t>Record any missing material</a:t>
          </a:r>
        </a:p>
      </dgm:t>
    </dgm:pt>
    <dgm:pt modelId="{B8FF816B-5F84-4670-A26B-42CA4420177B}" type="parTrans" cxnId="{F18FC631-C809-4076-AD08-9916C025F978}">
      <dgm:prSet/>
      <dgm:spPr/>
      <dgm:t>
        <a:bodyPr/>
        <a:lstStyle/>
        <a:p>
          <a:endParaRPr lang="en-US"/>
        </a:p>
      </dgm:t>
    </dgm:pt>
    <dgm:pt modelId="{201690B4-316A-4A84-91B0-43E01013D46F}" type="sibTrans" cxnId="{F18FC631-C809-4076-AD08-9916C025F978}">
      <dgm:prSet/>
      <dgm:spPr/>
      <dgm:t>
        <a:bodyPr/>
        <a:lstStyle/>
        <a:p>
          <a:endParaRPr lang="en-US"/>
        </a:p>
      </dgm:t>
    </dgm:pt>
    <dgm:pt modelId="{9372DD67-0117-457B-9847-7377DEFCC505}">
      <dgm:prSet phldrT="[Text]"/>
      <dgm:spPr>
        <a:ln>
          <a:prstDash val="solid"/>
        </a:ln>
      </dgm:spPr>
      <dgm:t>
        <a:bodyPr/>
        <a:lstStyle/>
        <a:p>
          <a:r>
            <a:rPr lang="en-US" dirty="0"/>
            <a:t>Use “Notes” column on electronic security checklists</a:t>
          </a:r>
        </a:p>
      </dgm:t>
    </dgm:pt>
    <dgm:pt modelId="{A0DDFF8C-5DD8-4369-A9A9-7A6E95074F5C}" type="parTrans" cxnId="{1E1EF6EA-D8A9-4F68-BFA0-DB7D1834F166}">
      <dgm:prSet/>
      <dgm:spPr/>
      <dgm:t>
        <a:bodyPr/>
        <a:lstStyle/>
        <a:p>
          <a:endParaRPr lang="en-US"/>
        </a:p>
      </dgm:t>
    </dgm:pt>
    <dgm:pt modelId="{3F469C09-2189-4168-B9F5-D7626B6F9B61}" type="sibTrans" cxnId="{1E1EF6EA-D8A9-4F68-BFA0-DB7D1834F166}">
      <dgm:prSet/>
      <dgm:spPr/>
      <dgm:t>
        <a:bodyPr/>
        <a:lstStyle/>
        <a:p>
          <a:endParaRPr lang="en-US"/>
        </a:p>
      </dgm:t>
    </dgm:pt>
    <dgm:pt modelId="{BB3E8AF5-C8E9-4106-8C75-1745FDC1378F}">
      <dgm:prSet phldrT="[Text]"/>
      <dgm:spPr>
        <a:ln>
          <a:prstDash val="solid"/>
        </a:ln>
      </dgm:spPr>
      <dgm:t>
        <a:bodyPr/>
        <a:lstStyle/>
        <a:p>
          <a:r>
            <a:rPr lang="en-US" dirty="0"/>
            <a:t>Email discrepancies to DRC</a:t>
          </a:r>
        </a:p>
      </dgm:t>
    </dgm:pt>
    <dgm:pt modelId="{C9B63873-A212-46BA-A153-BBC0A6847FC6}" type="parTrans" cxnId="{7682D452-177F-4E06-B342-544A479671D2}">
      <dgm:prSet/>
      <dgm:spPr/>
      <dgm:t>
        <a:bodyPr/>
        <a:lstStyle/>
        <a:p>
          <a:endParaRPr lang="en-US"/>
        </a:p>
      </dgm:t>
    </dgm:pt>
    <dgm:pt modelId="{C130F181-3B36-43E3-B252-349848A8878C}" type="sibTrans" cxnId="{7682D452-177F-4E06-B342-544A479671D2}">
      <dgm:prSet/>
      <dgm:spPr/>
      <dgm:t>
        <a:bodyPr/>
        <a:lstStyle/>
        <a:p>
          <a:endParaRPr lang="en-US"/>
        </a:p>
      </dgm:t>
    </dgm:pt>
    <dgm:pt modelId="{B458C3DB-FAB4-40A6-A187-D90137D24959}" type="pres">
      <dgm:prSet presAssocID="{1E525511-31A6-438F-931B-E348023D7012}" presName="Name0" presStyleCnt="0">
        <dgm:presLayoutVars>
          <dgm:dir/>
          <dgm:animLvl val="lvl"/>
          <dgm:resizeHandles val="exact"/>
        </dgm:presLayoutVars>
      </dgm:prSet>
      <dgm:spPr/>
      <dgm:t>
        <a:bodyPr/>
        <a:lstStyle/>
        <a:p>
          <a:endParaRPr lang="en-US"/>
        </a:p>
      </dgm:t>
    </dgm:pt>
    <dgm:pt modelId="{F9609868-FCEF-450D-B40D-99F4AAC5EB43}" type="pres">
      <dgm:prSet presAssocID="{C72D464A-F53F-40BA-B699-6C4022B660CE}" presName="boxAndChildren" presStyleCnt="0"/>
      <dgm:spPr/>
    </dgm:pt>
    <dgm:pt modelId="{EF3B03DC-C6CA-4154-94C2-198AC326DD10}" type="pres">
      <dgm:prSet presAssocID="{C72D464A-F53F-40BA-B699-6C4022B660CE}" presName="parentTextBox" presStyleLbl="node1" presStyleIdx="0" presStyleCnt="3"/>
      <dgm:spPr/>
      <dgm:t>
        <a:bodyPr/>
        <a:lstStyle/>
        <a:p>
          <a:endParaRPr lang="en-US"/>
        </a:p>
      </dgm:t>
    </dgm:pt>
    <dgm:pt modelId="{25F52AF7-60C9-4996-906B-DDEDB2748D19}" type="pres">
      <dgm:prSet presAssocID="{C72D464A-F53F-40BA-B699-6C4022B660CE}" presName="entireBox" presStyleLbl="node1" presStyleIdx="0" presStyleCnt="3"/>
      <dgm:spPr/>
      <dgm:t>
        <a:bodyPr/>
        <a:lstStyle/>
        <a:p>
          <a:endParaRPr lang="en-US"/>
        </a:p>
      </dgm:t>
    </dgm:pt>
    <dgm:pt modelId="{1CB9B0DB-0EB0-4654-A470-D1455E518E79}" type="pres">
      <dgm:prSet presAssocID="{C72D464A-F53F-40BA-B699-6C4022B660CE}" presName="descendantBox" presStyleCnt="0"/>
      <dgm:spPr/>
    </dgm:pt>
    <dgm:pt modelId="{C011BA8D-F203-44C4-8EA1-D6A68F3F17E3}" type="pres">
      <dgm:prSet presAssocID="{9372DD67-0117-457B-9847-7377DEFCC505}" presName="childTextBox" presStyleLbl="fgAccFollowNode1" presStyleIdx="0" presStyleCnt="6">
        <dgm:presLayoutVars>
          <dgm:bulletEnabled val="1"/>
        </dgm:presLayoutVars>
      </dgm:prSet>
      <dgm:spPr/>
      <dgm:t>
        <a:bodyPr/>
        <a:lstStyle/>
        <a:p>
          <a:endParaRPr lang="en-US"/>
        </a:p>
      </dgm:t>
    </dgm:pt>
    <dgm:pt modelId="{27B749FF-0DFA-4643-9E26-F1DE9C1C4BE6}" type="pres">
      <dgm:prSet presAssocID="{BB3E8AF5-C8E9-4106-8C75-1745FDC1378F}" presName="childTextBox" presStyleLbl="fgAccFollowNode1" presStyleIdx="1" presStyleCnt="6">
        <dgm:presLayoutVars>
          <dgm:bulletEnabled val="1"/>
        </dgm:presLayoutVars>
      </dgm:prSet>
      <dgm:spPr/>
      <dgm:t>
        <a:bodyPr/>
        <a:lstStyle/>
        <a:p>
          <a:endParaRPr lang="en-US"/>
        </a:p>
      </dgm:t>
    </dgm:pt>
    <dgm:pt modelId="{D2C6519B-62AF-48E6-931D-B2E086E7A788}" type="pres">
      <dgm:prSet presAssocID="{2BDAB267-A5D3-42F0-85C6-4E411C288339}" presName="sp" presStyleCnt="0"/>
      <dgm:spPr/>
    </dgm:pt>
    <dgm:pt modelId="{031C1DA8-467E-4985-B6E8-6933B5EDB6DD}" type="pres">
      <dgm:prSet presAssocID="{5366F7A2-0157-4D5A-A39F-483DF45FAB47}" presName="arrowAndChildren" presStyleCnt="0"/>
      <dgm:spPr/>
    </dgm:pt>
    <dgm:pt modelId="{9EC666A6-6FB8-4902-8FE5-2F9C3395D420}" type="pres">
      <dgm:prSet presAssocID="{5366F7A2-0157-4D5A-A39F-483DF45FAB47}" presName="parentTextArrow" presStyleLbl="node1" presStyleIdx="0" presStyleCnt="3"/>
      <dgm:spPr/>
      <dgm:t>
        <a:bodyPr/>
        <a:lstStyle/>
        <a:p>
          <a:endParaRPr lang="en-US"/>
        </a:p>
      </dgm:t>
    </dgm:pt>
    <dgm:pt modelId="{08295F34-864A-4CB0-AE74-23552C4467A9}" type="pres">
      <dgm:prSet presAssocID="{5366F7A2-0157-4D5A-A39F-483DF45FAB47}" presName="arrow" presStyleLbl="node1" presStyleIdx="1" presStyleCnt="3"/>
      <dgm:spPr/>
      <dgm:t>
        <a:bodyPr/>
        <a:lstStyle/>
        <a:p>
          <a:endParaRPr lang="en-US"/>
        </a:p>
      </dgm:t>
    </dgm:pt>
    <dgm:pt modelId="{3C119757-7755-4C80-8409-394333A9787D}" type="pres">
      <dgm:prSet presAssocID="{5366F7A2-0157-4D5A-A39F-483DF45FAB47}" presName="descendantArrow" presStyleCnt="0"/>
      <dgm:spPr/>
    </dgm:pt>
    <dgm:pt modelId="{82921CE9-A462-42CA-B05F-16772BD56DC8}" type="pres">
      <dgm:prSet presAssocID="{4C864F6A-FA00-4252-A6D8-A6F80E170DBC}" presName="childTextArrow" presStyleLbl="fgAccFollowNode1" presStyleIdx="2" presStyleCnt="6">
        <dgm:presLayoutVars>
          <dgm:bulletEnabled val="1"/>
        </dgm:presLayoutVars>
      </dgm:prSet>
      <dgm:spPr/>
      <dgm:t>
        <a:bodyPr/>
        <a:lstStyle/>
        <a:p>
          <a:endParaRPr lang="en-US"/>
        </a:p>
      </dgm:t>
    </dgm:pt>
    <dgm:pt modelId="{53775FEA-20AF-48BA-8713-FE94DB6C07A7}" type="pres">
      <dgm:prSet presAssocID="{9EB00B7B-C5E5-47BF-832E-B25A7849FD9B}" presName="childTextArrow" presStyleLbl="fgAccFollowNode1" presStyleIdx="3" presStyleCnt="6">
        <dgm:presLayoutVars>
          <dgm:bulletEnabled val="1"/>
        </dgm:presLayoutVars>
      </dgm:prSet>
      <dgm:spPr/>
      <dgm:t>
        <a:bodyPr/>
        <a:lstStyle/>
        <a:p>
          <a:endParaRPr lang="en-US"/>
        </a:p>
      </dgm:t>
    </dgm:pt>
    <dgm:pt modelId="{A6B7018A-6D01-4963-B34B-5467199847A4}" type="pres">
      <dgm:prSet presAssocID="{EAB95232-262C-45BE-808D-120F0344C94C}" presName="sp" presStyleCnt="0"/>
      <dgm:spPr/>
    </dgm:pt>
    <dgm:pt modelId="{CC7A7906-C732-41E2-983D-55F0A0095B5B}" type="pres">
      <dgm:prSet presAssocID="{AD4A5290-421A-4E98-B2A5-4FDC73CA3A55}" presName="arrowAndChildren" presStyleCnt="0"/>
      <dgm:spPr/>
    </dgm:pt>
    <dgm:pt modelId="{54527746-8CFE-4A0B-B226-F068AB3CEB86}" type="pres">
      <dgm:prSet presAssocID="{AD4A5290-421A-4E98-B2A5-4FDC73CA3A55}" presName="parentTextArrow" presStyleLbl="node1" presStyleIdx="1" presStyleCnt="3"/>
      <dgm:spPr/>
      <dgm:t>
        <a:bodyPr/>
        <a:lstStyle/>
        <a:p>
          <a:endParaRPr lang="en-US"/>
        </a:p>
      </dgm:t>
    </dgm:pt>
    <dgm:pt modelId="{5F91FFA3-ADD7-4DB1-9D37-201D0E82B1A7}" type="pres">
      <dgm:prSet presAssocID="{AD4A5290-421A-4E98-B2A5-4FDC73CA3A55}" presName="arrow" presStyleLbl="node1" presStyleIdx="2" presStyleCnt="3" custLinFactNeighborX="37" custLinFactNeighborY="-229"/>
      <dgm:spPr/>
      <dgm:t>
        <a:bodyPr/>
        <a:lstStyle/>
        <a:p>
          <a:endParaRPr lang="en-US"/>
        </a:p>
      </dgm:t>
    </dgm:pt>
    <dgm:pt modelId="{6DAC503A-AB8C-479E-B01F-4DB999ABD2C2}" type="pres">
      <dgm:prSet presAssocID="{AD4A5290-421A-4E98-B2A5-4FDC73CA3A55}" presName="descendantArrow" presStyleCnt="0"/>
      <dgm:spPr/>
    </dgm:pt>
    <dgm:pt modelId="{8649E1B5-BCFE-4E17-B2DE-22CDBA75EF85}" type="pres">
      <dgm:prSet presAssocID="{B8C5F003-2EBC-42DF-9B19-9FFBBD5317A2}" presName="childTextArrow" presStyleLbl="fgAccFollowNode1" presStyleIdx="4" presStyleCnt="6">
        <dgm:presLayoutVars>
          <dgm:bulletEnabled val="1"/>
        </dgm:presLayoutVars>
      </dgm:prSet>
      <dgm:spPr/>
      <dgm:t>
        <a:bodyPr/>
        <a:lstStyle/>
        <a:p>
          <a:endParaRPr lang="en-US"/>
        </a:p>
      </dgm:t>
    </dgm:pt>
    <dgm:pt modelId="{E8106E09-4BDB-46E0-B69A-8F5A6A5B745C}" type="pres">
      <dgm:prSet presAssocID="{6AD96593-4D5D-4B4E-A0CD-3D9F89091DAB}" presName="childTextArrow" presStyleLbl="fgAccFollowNode1" presStyleIdx="5" presStyleCnt="6">
        <dgm:presLayoutVars>
          <dgm:bulletEnabled val="1"/>
        </dgm:presLayoutVars>
      </dgm:prSet>
      <dgm:spPr/>
      <dgm:t>
        <a:bodyPr/>
        <a:lstStyle/>
        <a:p>
          <a:endParaRPr lang="en-US"/>
        </a:p>
      </dgm:t>
    </dgm:pt>
  </dgm:ptLst>
  <dgm:cxnLst>
    <dgm:cxn modelId="{DC03A76B-436D-48ED-9CC1-F5983BA5EBF5}" type="presOf" srcId="{BB3E8AF5-C8E9-4106-8C75-1745FDC1378F}" destId="{27B749FF-0DFA-4643-9E26-F1DE9C1C4BE6}" srcOrd="0" destOrd="0" presId="urn:microsoft.com/office/officeart/2005/8/layout/process4"/>
    <dgm:cxn modelId="{C93C3D4A-6191-45DB-8C66-E740BD3EBE97}" type="presOf" srcId="{1E525511-31A6-438F-931B-E348023D7012}" destId="{B458C3DB-FAB4-40A6-A187-D90137D24959}" srcOrd="0" destOrd="0" presId="urn:microsoft.com/office/officeart/2005/8/layout/process4"/>
    <dgm:cxn modelId="{7B09B56E-2B2F-4B5A-863E-7DF7ACA9C150}" srcId="{AD4A5290-421A-4E98-B2A5-4FDC73CA3A55}" destId="{B8C5F003-2EBC-42DF-9B19-9FFBBD5317A2}" srcOrd="0" destOrd="0" parTransId="{EA821CBC-52F2-469A-A385-7EDC22F201A6}" sibTransId="{BDAD6C32-5766-4B7E-A1A1-660635054E35}"/>
    <dgm:cxn modelId="{7682D452-177F-4E06-B342-544A479671D2}" srcId="{C72D464A-F53F-40BA-B699-6C4022B660CE}" destId="{BB3E8AF5-C8E9-4106-8C75-1745FDC1378F}" srcOrd="1" destOrd="0" parTransId="{C9B63873-A212-46BA-A153-BBC0A6847FC6}" sibTransId="{C130F181-3B36-43E3-B252-349848A8878C}"/>
    <dgm:cxn modelId="{FE7AA0EE-EFB3-4B7A-BBCB-4D49CC57CD40}" srcId="{5366F7A2-0157-4D5A-A39F-483DF45FAB47}" destId="{4C864F6A-FA00-4252-A6D8-A6F80E170DBC}" srcOrd="0" destOrd="0" parTransId="{0EE2DEB8-05CF-478F-BBC1-B086C916D20B}" sibTransId="{140C254F-011B-4B95-BC60-1D5AF18F8AFF}"/>
    <dgm:cxn modelId="{1E1EF6EA-D8A9-4F68-BFA0-DB7D1834F166}" srcId="{C72D464A-F53F-40BA-B699-6C4022B660CE}" destId="{9372DD67-0117-457B-9847-7377DEFCC505}" srcOrd="0" destOrd="0" parTransId="{A0DDFF8C-5DD8-4369-A9A9-7A6E95074F5C}" sibTransId="{3F469C09-2189-4168-B9F5-D7626B6F9B61}"/>
    <dgm:cxn modelId="{5E8C42A3-C602-4E84-8175-2623AE3115E6}" type="presOf" srcId="{C72D464A-F53F-40BA-B699-6C4022B660CE}" destId="{EF3B03DC-C6CA-4154-94C2-198AC326DD10}" srcOrd="0" destOrd="0" presId="urn:microsoft.com/office/officeart/2005/8/layout/process4"/>
    <dgm:cxn modelId="{1D4175DD-DAC7-41D0-BC2A-4CC8CFA8C243}" type="presOf" srcId="{AD4A5290-421A-4E98-B2A5-4FDC73CA3A55}" destId="{5F91FFA3-ADD7-4DB1-9D37-201D0E82B1A7}" srcOrd="1" destOrd="0" presId="urn:microsoft.com/office/officeart/2005/8/layout/process4"/>
    <dgm:cxn modelId="{F18FC631-C809-4076-AD08-9916C025F978}" srcId="{1E525511-31A6-438F-931B-E348023D7012}" destId="{C72D464A-F53F-40BA-B699-6C4022B660CE}" srcOrd="2" destOrd="0" parTransId="{B8FF816B-5F84-4670-A26B-42CA4420177B}" sibTransId="{201690B4-316A-4A84-91B0-43E01013D46F}"/>
    <dgm:cxn modelId="{D02BFF55-ADCD-41E0-8751-407E0A9D30C0}" type="presOf" srcId="{9EB00B7B-C5E5-47BF-832E-B25A7849FD9B}" destId="{53775FEA-20AF-48BA-8713-FE94DB6C07A7}" srcOrd="0" destOrd="0" presId="urn:microsoft.com/office/officeart/2005/8/layout/process4"/>
    <dgm:cxn modelId="{420E7CDF-D162-4C75-8B0B-1607CD36DC70}" type="presOf" srcId="{B8C5F003-2EBC-42DF-9B19-9FFBBD5317A2}" destId="{8649E1B5-BCFE-4E17-B2DE-22CDBA75EF85}" srcOrd="0" destOrd="0" presId="urn:microsoft.com/office/officeart/2005/8/layout/process4"/>
    <dgm:cxn modelId="{E0B45BF2-4F73-41A9-A1A3-02DD56059633}" type="presOf" srcId="{5366F7A2-0157-4D5A-A39F-483DF45FAB47}" destId="{08295F34-864A-4CB0-AE74-23552C4467A9}" srcOrd="1" destOrd="0" presId="urn:microsoft.com/office/officeart/2005/8/layout/process4"/>
    <dgm:cxn modelId="{DF97F8BF-D076-41C8-B0A4-AA09DCAAC4A0}" type="presOf" srcId="{5366F7A2-0157-4D5A-A39F-483DF45FAB47}" destId="{9EC666A6-6FB8-4902-8FE5-2F9C3395D420}" srcOrd="0" destOrd="0" presId="urn:microsoft.com/office/officeart/2005/8/layout/process4"/>
    <dgm:cxn modelId="{921374BB-C5F9-46D6-AD9B-44CE1DDB65FD}" type="presOf" srcId="{6AD96593-4D5D-4B4E-A0CD-3D9F89091DAB}" destId="{E8106E09-4BDB-46E0-B69A-8F5A6A5B745C}" srcOrd="0" destOrd="0" presId="urn:microsoft.com/office/officeart/2005/8/layout/process4"/>
    <dgm:cxn modelId="{55156EC4-92EE-4321-A65C-552D8868CCF2}" srcId="{1E525511-31A6-438F-931B-E348023D7012}" destId="{5366F7A2-0157-4D5A-A39F-483DF45FAB47}" srcOrd="1" destOrd="0" parTransId="{9FB8BC27-101E-431E-AF4A-00C18F351CFE}" sibTransId="{2BDAB267-A5D3-42F0-85C6-4E411C288339}"/>
    <dgm:cxn modelId="{CAEF4430-1024-46A1-99FF-8C0A383CA60F}" type="presOf" srcId="{9372DD67-0117-457B-9847-7377DEFCC505}" destId="{C011BA8D-F203-44C4-8EA1-D6A68F3F17E3}" srcOrd="0" destOrd="0" presId="urn:microsoft.com/office/officeart/2005/8/layout/process4"/>
    <dgm:cxn modelId="{8C87E420-3975-414A-AA8F-261A2F9B9462}" srcId="{5366F7A2-0157-4D5A-A39F-483DF45FAB47}" destId="{9EB00B7B-C5E5-47BF-832E-B25A7849FD9B}" srcOrd="1" destOrd="0" parTransId="{5B7C2E22-85FD-400A-8AB6-A96C41CF4AE3}" sibTransId="{AE3D1989-6FE0-4BDA-AEE3-D6D63AC40576}"/>
    <dgm:cxn modelId="{244A9FD4-58D4-47FC-8A01-67DD9D432A5B}" type="presOf" srcId="{C72D464A-F53F-40BA-B699-6C4022B660CE}" destId="{25F52AF7-60C9-4996-906B-DDEDB2748D19}" srcOrd="1" destOrd="0" presId="urn:microsoft.com/office/officeart/2005/8/layout/process4"/>
    <dgm:cxn modelId="{3B04DE9E-3629-4BA5-AE75-204A963690C8}" srcId="{1E525511-31A6-438F-931B-E348023D7012}" destId="{AD4A5290-421A-4E98-B2A5-4FDC73CA3A55}" srcOrd="0" destOrd="0" parTransId="{5108CA07-7D99-469C-A8BC-A4A36D65D2C6}" sibTransId="{EAB95232-262C-45BE-808D-120F0344C94C}"/>
    <dgm:cxn modelId="{12993917-4D59-464B-9615-9A8544CED59F}" type="presOf" srcId="{4C864F6A-FA00-4252-A6D8-A6F80E170DBC}" destId="{82921CE9-A462-42CA-B05F-16772BD56DC8}" srcOrd="0" destOrd="0" presId="urn:microsoft.com/office/officeart/2005/8/layout/process4"/>
    <dgm:cxn modelId="{7080F2AD-1485-4F9F-86C7-209720B92676}" srcId="{AD4A5290-421A-4E98-B2A5-4FDC73CA3A55}" destId="{6AD96593-4D5D-4B4E-A0CD-3D9F89091DAB}" srcOrd="1" destOrd="0" parTransId="{F2B160AF-20EC-49A0-B88E-783496316952}" sibTransId="{3DA5C2A4-1D96-4ABA-8B00-591480579852}"/>
    <dgm:cxn modelId="{2A3A0F5A-92AA-4DD6-BC6D-C6BA23728809}" type="presOf" srcId="{AD4A5290-421A-4E98-B2A5-4FDC73CA3A55}" destId="{54527746-8CFE-4A0B-B226-F068AB3CEB86}" srcOrd="0" destOrd="0" presId="urn:microsoft.com/office/officeart/2005/8/layout/process4"/>
    <dgm:cxn modelId="{3E6C030C-AAFE-4744-A6EC-914F386A3B92}" type="presParOf" srcId="{B458C3DB-FAB4-40A6-A187-D90137D24959}" destId="{F9609868-FCEF-450D-B40D-99F4AAC5EB43}" srcOrd="0" destOrd="0" presId="urn:microsoft.com/office/officeart/2005/8/layout/process4"/>
    <dgm:cxn modelId="{AFA66826-2D4E-434A-922C-3ADFBD9CB0E5}" type="presParOf" srcId="{F9609868-FCEF-450D-B40D-99F4AAC5EB43}" destId="{EF3B03DC-C6CA-4154-94C2-198AC326DD10}" srcOrd="0" destOrd="0" presId="urn:microsoft.com/office/officeart/2005/8/layout/process4"/>
    <dgm:cxn modelId="{9A8C0C85-4BDA-432F-9FA7-0AB8F1AE1370}" type="presParOf" srcId="{F9609868-FCEF-450D-B40D-99F4AAC5EB43}" destId="{25F52AF7-60C9-4996-906B-DDEDB2748D19}" srcOrd="1" destOrd="0" presId="urn:microsoft.com/office/officeart/2005/8/layout/process4"/>
    <dgm:cxn modelId="{6408CA07-DD2D-446C-854E-14294772AA65}" type="presParOf" srcId="{F9609868-FCEF-450D-B40D-99F4AAC5EB43}" destId="{1CB9B0DB-0EB0-4654-A470-D1455E518E79}" srcOrd="2" destOrd="0" presId="urn:microsoft.com/office/officeart/2005/8/layout/process4"/>
    <dgm:cxn modelId="{E1B57AE4-41BF-4E15-8B4A-7E654213BA13}" type="presParOf" srcId="{1CB9B0DB-0EB0-4654-A470-D1455E518E79}" destId="{C011BA8D-F203-44C4-8EA1-D6A68F3F17E3}" srcOrd="0" destOrd="0" presId="urn:microsoft.com/office/officeart/2005/8/layout/process4"/>
    <dgm:cxn modelId="{A42E7E98-D711-48EC-BF26-7FE4916777C3}" type="presParOf" srcId="{1CB9B0DB-0EB0-4654-A470-D1455E518E79}" destId="{27B749FF-0DFA-4643-9E26-F1DE9C1C4BE6}" srcOrd="1" destOrd="0" presId="urn:microsoft.com/office/officeart/2005/8/layout/process4"/>
    <dgm:cxn modelId="{F73194E6-E7F0-4E48-8BE3-DB80066C604C}" type="presParOf" srcId="{B458C3DB-FAB4-40A6-A187-D90137D24959}" destId="{D2C6519B-62AF-48E6-931D-B2E086E7A788}" srcOrd="1" destOrd="0" presId="urn:microsoft.com/office/officeart/2005/8/layout/process4"/>
    <dgm:cxn modelId="{E9CBC19E-674F-43C1-B7D6-B06914185873}" type="presParOf" srcId="{B458C3DB-FAB4-40A6-A187-D90137D24959}" destId="{031C1DA8-467E-4985-B6E8-6933B5EDB6DD}" srcOrd="2" destOrd="0" presId="urn:microsoft.com/office/officeart/2005/8/layout/process4"/>
    <dgm:cxn modelId="{BD6807D1-F0D7-4638-903E-BA318C49EDD5}" type="presParOf" srcId="{031C1DA8-467E-4985-B6E8-6933B5EDB6DD}" destId="{9EC666A6-6FB8-4902-8FE5-2F9C3395D420}" srcOrd="0" destOrd="0" presId="urn:microsoft.com/office/officeart/2005/8/layout/process4"/>
    <dgm:cxn modelId="{3653C09A-9272-4E71-90E8-DC170EB3C787}" type="presParOf" srcId="{031C1DA8-467E-4985-B6E8-6933B5EDB6DD}" destId="{08295F34-864A-4CB0-AE74-23552C4467A9}" srcOrd="1" destOrd="0" presId="urn:microsoft.com/office/officeart/2005/8/layout/process4"/>
    <dgm:cxn modelId="{36EEA910-1C9E-491F-9AAB-2741F6D312F3}" type="presParOf" srcId="{031C1DA8-467E-4985-B6E8-6933B5EDB6DD}" destId="{3C119757-7755-4C80-8409-394333A9787D}" srcOrd="2" destOrd="0" presId="urn:microsoft.com/office/officeart/2005/8/layout/process4"/>
    <dgm:cxn modelId="{398886E4-07CF-47CF-80A7-CEDF1AD4E095}" type="presParOf" srcId="{3C119757-7755-4C80-8409-394333A9787D}" destId="{82921CE9-A462-42CA-B05F-16772BD56DC8}" srcOrd="0" destOrd="0" presId="urn:microsoft.com/office/officeart/2005/8/layout/process4"/>
    <dgm:cxn modelId="{31AB3392-9CF6-4142-972C-94096802C387}" type="presParOf" srcId="{3C119757-7755-4C80-8409-394333A9787D}" destId="{53775FEA-20AF-48BA-8713-FE94DB6C07A7}" srcOrd="1" destOrd="0" presId="urn:microsoft.com/office/officeart/2005/8/layout/process4"/>
    <dgm:cxn modelId="{631DA37E-637A-461C-90EE-674DDC75DD77}" type="presParOf" srcId="{B458C3DB-FAB4-40A6-A187-D90137D24959}" destId="{A6B7018A-6D01-4963-B34B-5467199847A4}" srcOrd="3" destOrd="0" presId="urn:microsoft.com/office/officeart/2005/8/layout/process4"/>
    <dgm:cxn modelId="{20BDA650-52AE-4DF6-959B-54D960BA69E3}" type="presParOf" srcId="{B458C3DB-FAB4-40A6-A187-D90137D24959}" destId="{CC7A7906-C732-41E2-983D-55F0A0095B5B}" srcOrd="4" destOrd="0" presId="urn:microsoft.com/office/officeart/2005/8/layout/process4"/>
    <dgm:cxn modelId="{D622B93C-F580-4D67-9FBF-720DCB0841A0}" type="presParOf" srcId="{CC7A7906-C732-41E2-983D-55F0A0095B5B}" destId="{54527746-8CFE-4A0B-B226-F068AB3CEB86}" srcOrd="0" destOrd="0" presId="urn:microsoft.com/office/officeart/2005/8/layout/process4"/>
    <dgm:cxn modelId="{7F6A7ACE-DB4B-4203-8F75-E1C41E48F2B0}" type="presParOf" srcId="{CC7A7906-C732-41E2-983D-55F0A0095B5B}" destId="{5F91FFA3-ADD7-4DB1-9D37-201D0E82B1A7}" srcOrd="1" destOrd="0" presId="urn:microsoft.com/office/officeart/2005/8/layout/process4"/>
    <dgm:cxn modelId="{DA761BC1-6F51-4B60-AA08-9D07D0F79034}" type="presParOf" srcId="{CC7A7906-C732-41E2-983D-55F0A0095B5B}" destId="{6DAC503A-AB8C-479E-B01F-4DB999ABD2C2}" srcOrd="2" destOrd="0" presId="urn:microsoft.com/office/officeart/2005/8/layout/process4"/>
    <dgm:cxn modelId="{89A4A84A-1A30-413B-BABC-6C94E0D4AC12}" type="presParOf" srcId="{6DAC503A-AB8C-479E-B01F-4DB999ABD2C2}" destId="{8649E1B5-BCFE-4E17-B2DE-22CDBA75EF85}" srcOrd="0" destOrd="0" presId="urn:microsoft.com/office/officeart/2005/8/layout/process4"/>
    <dgm:cxn modelId="{3749429E-E77A-48D1-821E-FDACF31EAF7A}" type="presParOf" srcId="{6DAC503A-AB8C-479E-B01F-4DB999ABD2C2}" destId="{E8106E09-4BDB-46E0-B69A-8F5A6A5B745C}" srcOrd="1" destOrd="0" presId="urn:microsoft.com/office/officeart/2005/8/layout/process4"/>
  </dgm:cxnLst>
  <dgm:bg/>
  <dgm:whole>
    <a:ln>
      <a:prstDash val="solid"/>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85B61E-C3FC-4209-903C-49AF98A6D913}" type="doc">
      <dgm:prSet loTypeId="urn:microsoft.com/office/officeart/2009/3/layout/BlockDescendingList" loCatId="list" qsTypeId="urn:microsoft.com/office/officeart/2005/8/quickstyle/simple1" qsCatId="simple" csTypeId="urn:microsoft.com/office/officeart/2005/8/colors/accent1_2" csCatId="accent1" phldr="1"/>
      <dgm:spPr/>
      <dgm:t>
        <a:bodyPr/>
        <a:lstStyle/>
        <a:p>
          <a:endParaRPr lang="en-US"/>
        </a:p>
      </dgm:t>
    </dgm:pt>
    <dgm:pt modelId="{1811688F-40AC-405A-981A-6397A9E4BEA5}">
      <dgm:prSet phldrT="[Text]"/>
      <dgm:spPr>
        <a:solidFill>
          <a:schemeClr val="tx2"/>
        </a:solidFill>
        <a:ln>
          <a:prstDash val="solid"/>
        </a:ln>
      </dgm:spPr>
      <dgm:t>
        <a:bodyPr/>
        <a:lstStyle/>
        <a:p>
          <a:pPr algn="ctr"/>
          <a:r>
            <a:rPr lang="en-US" dirty="0"/>
            <a:t>Do Not Score Labels</a:t>
          </a:r>
        </a:p>
      </dgm:t>
    </dgm:pt>
    <dgm:pt modelId="{00BE17C3-AA3F-47D6-82C0-55D6C9FDC141}" type="parTrans" cxnId="{D49E50DE-81ED-4148-826E-FA6409E1E90F}">
      <dgm:prSet/>
      <dgm:spPr/>
      <dgm:t>
        <a:bodyPr/>
        <a:lstStyle/>
        <a:p>
          <a:endParaRPr lang="en-US"/>
        </a:p>
      </dgm:t>
    </dgm:pt>
    <dgm:pt modelId="{C8BD9046-778F-4088-BF2D-C0A515EE5A5F}" type="sibTrans" cxnId="{D49E50DE-81ED-4148-826E-FA6409E1E90F}">
      <dgm:prSet/>
      <dgm:spPr/>
      <dgm:t>
        <a:bodyPr/>
        <a:lstStyle/>
        <a:p>
          <a:endParaRPr lang="en-US"/>
        </a:p>
      </dgm:t>
    </dgm:pt>
    <dgm:pt modelId="{09C2EF7F-DCB4-43D6-A71D-6C71DA8EF218}">
      <dgm:prSet phldrT="[Text]" custT="1"/>
      <dgm:spPr/>
      <dgm:t>
        <a:bodyPr/>
        <a:lstStyle/>
        <a:p>
          <a:endParaRPr lang="en-US" sz="1800" dirty="0"/>
        </a:p>
        <a:p>
          <a:endParaRPr lang="en-US" sz="1800" dirty="0"/>
        </a:p>
        <a:p>
          <a:r>
            <a:rPr lang="en-US" sz="1800" dirty="0"/>
            <a:t>Place on any unused preprinted answer documents or used answer documents that should </a:t>
          </a:r>
          <a:r>
            <a:rPr lang="en-US" sz="1800" u="sng" dirty="0"/>
            <a:t>not</a:t>
          </a:r>
          <a:r>
            <a:rPr lang="en-US" sz="1800" dirty="0"/>
            <a:t> be scored.</a:t>
          </a:r>
        </a:p>
      </dgm:t>
    </dgm:pt>
    <dgm:pt modelId="{F416479E-4994-445E-BB99-0109499415FB}" type="parTrans" cxnId="{AACD2FA2-91EE-4F78-A115-E85D689F1DEA}">
      <dgm:prSet/>
      <dgm:spPr/>
      <dgm:t>
        <a:bodyPr/>
        <a:lstStyle/>
        <a:p>
          <a:endParaRPr lang="en-US"/>
        </a:p>
      </dgm:t>
    </dgm:pt>
    <dgm:pt modelId="{754FDFA9-2BC6-4FBA-914D-1B0742EC666D}" type="sibTrans" cxnId="{AACD2FA2-91EE-4F78-A115-E85D689F1DEA}">
      <dgm:prSet/>
      <dgm:spPr/>
      <dgm:t>
        <a:bodyPr/>
        <a:lstStyle/>
        <a:p>
          <a:endParaRPr lang="en-US"/>
        </a:p>
      </dgm:t>
    </dgm:pt>
    <dgm:pt modelId="{B9B3D864-F37B-474E-8F0C-A35A1C14B4AC}">
      <dgm:prSet phldrT="[Text]"/>
      <dgm:spPr>
        <a:solidFill>
          <a:schemeClr val="accent1"/>
        </a:solidFill>
        <a:ln>
          <a:prstDash val="solid"/>
        </a:ln>
      </dgm:spPr>
      <dgm:t>
        <a:bodyPr/>
        <a:lstStyle/>
        <a:p>
          <a:pPr algn="ctr"/>
          <a:r>
            <a:rPr lang="en-US" dirty="0"/>
            <a:t>Security Checklists</a:t>
          </a:r>
        </a:p>
      </dgm:t>
    </dgm:pt>
    <dgm:pt modelId="{04263A5F-5FF1-4EA4-92DB-7383D56C74DC}" type="parTrans" cxnId="{34496015-2E43-403E-B670-FEAC5CFB2837}">
      <dgm:prSet/>
      <dgm:spPr/>
      <dgm:t>
        <a:bodyPr/>
        <a:lstStyle/>
        <a:p>
          <a:endParaRPr lang="en-US"/>
        </a:p>
      </dgm:t>
    </dgm:pt>
    <dgm:pt modelId="{2339A6DF-5A52-4A2A-B4B8-11AD24A89E3C}" type="sibTrans" cxnId="{34496015-2E43-403E-B670-FEAC5CFB2837}">
      <dgm:prSet/>
      <dgm:spPr/>
      <dgm:t>
        <a:bodyPr/>
        <a:lstStyle/>
        <a:p>
          <a:endParaRPr lang="en-US"/>
        </a:p>
      </dgm:t>
    </dgm:pt>
    <dgm:pt modelId="{E5DF2038-C661-4DD7-8188-3F0133D60056}">
      <dgm:prSet phldrT="[Text]" custT="1"/>
      <dgm:spPr/>
      <dgm:t>
        <a:bodyPr/>
        <a:lstStyle/>
        <a:p>
          <a:endParaRPr lang="en-US" sz="1600" dirty="0"/>
        </a:p>
        <a:p>
          <a:endParaRPr lang="en-US" sz="1600" dirty="0"/>
        </a:p>
        <a:p>
          <a:endParaRPr lang="en-US" sz="1600" dirty="0"/>
        </a:p>
        <a:p>
          <a:r>
            <a:rPr lang="en-US" sz="1600" dirty="0"/>
            <a:t>Use security checklists located on eDIRECT and return via email or SFTP site to DTC.</a:t>
          </a:r>
        </a:p>
        <a:p>
          <a:r>
            <a:rPr lang="en-US" sz="1400" dirty="0"/>
            <a:t>(If security checklists were printed and used, return in nonscorable</a:t>
          </a:r>
          <a:br>
            <a:rPr lang="en-US" sz="1400" dirty="0"/>
          </a:br>
          <a:r>
            <a:rPr lang="en-US" sz="1400" dirty="0"/>
            <a:t>boxes.)</a:t>
          </a:r>
        </a:p>
      </dgm:t>
    </dgm:pt>
    <dgm:pt modelId="{2C270AE7-3267-4A2E-A278-7360DE7F8544}" type="parTrans" cxnId="{03F06454-E2A3-4261-B6C0-D5BFBE480757}">
      <dgm:prSet/>
      <dgm:spPr/>
      <dgm:t>
        <a:bodyPr/>
        <a:lstStyle/>
        <a:p>
          <a:endParaRPr lang="en-US"/>
        </a:p>
      </dgm:t>
    </dgm:pt>
    <dgm:pt modelId="{4E6AF64E-E1ED-478E-A894-7F61C8999A35}" type="sibTrans" cxnId="{03F06454-E2A3-4261-B6C0-D5BFBE480757}">
      <dgm:prSet/>
      <dgm:spPr/>
      <dgm:t>
        <a:bodyPr/>
        <a:lstStyle/>
        <a:p>
          <a:endParaRPr lang="en-US"/>
        </a:p>
      </dgm:t>
    </dgm:pt>
    <dgm:pt modelId="{3542EB15-2CCB-418C-ADB8-6A1B19295797}">
      <dgm:prSet phldrT="[Text]"/>
      <dgm:spPr>
        <a:solidFill>
          <a:schemeClr val="accent1">
            <a:lumMod val="60000"/>
            <a:lumOff val="40000"/>
          </a:schemeClr>
        </a:solidFill>
        <a:ln>
          <a:prstDash val="solid"/>
        </a:ln>
      </dgm:spPr>
      <dgm:t>
        <a:bodyPr/>
        <a:lstStyle/>
        <a:p>
          <a:pPr algn="ctr"/>
          <a:r>
            <a:rPr lang="en-US" dirty="0"/>
            <a:t>Seating Chart</a:t>
          </a:r>
        </a:p>
      </dgm:t>
    </dgm:pt>
    <dgm:pt modelId="{CF405376-B6A2-4D6A-A213-6347A1EA1D5F}" type="parTrans" cxnId="{BD7EC519-E046-469F-AA40-5EB4727D3A01}">
      <dgm:prSet/>
      <dgm:spPr/>
      <dgm:t>
        <a:bodyPr/>
        <a:lstStyle/>
        <a:p>
          <a:endParaRPr lang="en-US"/>
        </a:p>
      </dgm:t>
    </dgm:pt>
    <dgm:pt modelId="{5EAA2259-ACA0-4E3E-AEAF-001567FDFB59}" type="sibTrans" cxnId="{BD7EC519-E046-469F-AA40-5EB4727D3A01}">
      <dgm:prSet/>
      <dgm:spPr/>
      <dgm:t>
        <a:bodyPr/>
        <a:lstStyle/>
        <a:p>
          <a:endParaRPr lang="en-US"/>
        </a:p>
      </dgm:t>
    </dgm:pt>
    <dgm:pt modelId="{026F33FA-1DE4-404E-B063-706EBC1DFDCD}">
      <dgm:prSet phldrT="[Text]" custT="1"/>
      <dgm:spPr/>
      <dgm:t>
        <a:bodyPr/>
        <a:lstStyle/>
        <a:p>
          <a:endParaRPr lang="en-US" sz="1600" dirty="0"/>
        </a:p>
        <a:p>
          <a:endParaRPr lang="en-US" sz="1600" dirty="0"/>
        </a:p>
        <a:p>
          <a:endParaRPr lang="en-US" sz="1600" dirty="0"/>
        </a:p>
        <a:p>
          <a:r>
            <a:rPr lang="en-US" sz="1600" dirty="0"/>
            <a:t>Return seating charts via paper (in nonscorable boxes) or send via email/SFTP site to DTC.</a:t>
          </a:r>
        </a:p>
      </dgm:t>
    </dgm:pt>
    <dgm:pt modelId="{08DC669B-0318-415B-AD79-58332EAA3094}" type="parTrans" cxnId="{EA150D6C-44AE-4E81-AE8D-DEFEA3B52EC5}">
      <dgm:prSet/>
      <dgm:spPr/>
      <dgm:t>
        <a:bodyPr/>
        <a:lstStyle/>
        <a:p>
          <a:endParaRPr lang="en-US"/>
        </a:p>
      </dgm:t>
    </dgm:pt>
    <dgm:pt modelId="{ADF4D330-B440-43CB-8459-D577AD0B879D}" type="sibTrans" cxnId="{EA150D6C-44AE-4E81-AE8D-DEFEA3B52EC5}">
      <dgm:prSet/>
      <dgm:spPr/>
      <dgm:t>
        <a:bodyPr/>
        <a:lstStyle/>
        <a:p>
          <a:endParaRPr lang="en-US"/>
        </a:p>
      </dgm:t>
    </dgm:pt>
    <dgm:pt modelId="{9082287E-4671-4CF3-A415-B968EEC6E467}">
      <dgm:prSet phldrT="[Text]"/>
      <dgm:spPr>
        <a:solidFill>
          <a:schemeClr val="tx2">
            <a:lumMod val="60000"/>
            <a:lumOff val="40000"/>
          </a:schemeClr>
        </a:solidFill>
        <a:ln>
          <a:prstDash val="solid"/>
        </a:ln>
      </dgm:spPr>
      <dgm:t>
        <a:bodyPr/>
        <a:lstStyle/>
        <a:p>
          <a:pPr algn="ctr"/>
          <a:r>
            <a:rPr lang="en-US" dirty="0"/>
            <a:t>ADRF</a:t>
          </a:r>
        </a:p>
      </dgm:t>
    </dgm:pt>
    <dgm:pt modelId="{3D69A255-BA33-4540-B917-3BC621284B4C}" type="parTrans" cxnId="{F9F80AE3-65A7-4632-8A02-8375C4ED2550}">
      <dgm:prSet/>
      <dgm:spPr/>
      <dgm:t>
        <a:bodyPr/>
        <a:lstStyle/>
        <a:p>
          <a:endParaRPr lang="en-US"/>
        </a:p>
      </dgm:t>
    </dgm:pt>
    <dgm:pt modelId="{F5A2AABA-11F7-4850-B543-7CCCEC2D67D4}" type="sibTrans" cxnId="{F9F80AE3-65A7-4632-8A02-8375C4ED2550}">
      <dgm:prSet/>
      <dgm:spPr/>
      <dgm:t>
        <a:bodyPr/>
        <a:lstStyle/>
        <a:p>
          <a:endParaRPr lang="en-US"/>
        </a:p>
      </dgm:t>
    </dgm:pt>
    <dgm:pt modelId="{28F23A35-ED4E-4910-B2AC-8D6D57E12529}" type="pres">
      <dgm:prSet presAssocID="{B385B61E-C3FC-4209-903C-49AF98A6D913}" presName="Name0" presStyleCnt="0">
        <dgm:presLayoutVars>
          <dgm:chMax val="7"/>
          <dgm:chPref val="7"/>
          <dgm:dir/>
          <dgm:animLvl val="lvl"/>
        </dgm:presLayoutVars>
      </dgm:prSet>
      <dgm:spPr/>
      <dgm:t>
        <a:bodyPr/>
        <a:lstStyle/>
        <a:p>
          <a:endParaRPr lang="en-US"/>
        </a:p>
      </dgm:t>
    </dgm:pt>
    <dgm:pt modelId="{B88F80DD-A9AC-4072-9194-45EB3CF72539}" type="pres">
      <dgm:prSet presAssocID="{1811688F-40AC-405A-981A-6397A9E4BEA5}" presName="parentText_1" presStyleLbl="node1" presStyleIdx="0" presStyleCnt="4">
        <dgm:presLayoutVars>
          <dgm:chMax val="1"/>
          <dgm:chPref val="1"/>
          <dgm:bulletEnabled val="1"/>
        </dgm:presLayoutVars>
      </dgm:prSet>
      <dgm:spPr/>
      <dgm:t>
        <a:bodyPr/>
        <a:lstStyle/>
        <a:p>
          <a:endParaRPr lang="en-US"/>
        </a:p>
      </dgm:t>
    </dgm:pt>
    <dgm:pt modelId="{96BF65EE-5E38-4B09-A277-1D333DCF4A8C}" type="pres">
      <dgm:prSet presAssocID="{1811688F-40AC-405A-981A-6397A9E4BEA5}" presName="childText_1" presStyleLbl="node1" presStyleIdx="0" presStyleCnt="4">
        <dgm:presLayoutVars>
          <dgm:chMax val="0"/>
          <dgm:chPref val="0"/>
          <dgm:bulletEnabled val="1"/>
        </dgm:presLayoutVars>
      </dgm:prSet>
      <dgm:spPr/>
      <dgm:t>
        <a:bodyPr/>
        <a:lstStyle/>
        <a:p>
          <a:endParaRPr lang="en-US"/>
        </a:p>
      </dgm:t>
    </dgm:pt>
    <dgm:pt modelId="{FE13283A-4048-4F0C-A966-4522CE4AA60F}" type="pres">
      <dgm:prSet presAssocID="{1811688F-40AC-405A-981A-6397A9E4BEA5}" presName="accentShape_1" presStyleCnt="0"/>
      <dgm:spPr/>
    </dgm:pt>
    <dgm:pt modelId="{E22881DC-9BFA-40E2-B81B-19FD0EDC3101}" type="pres">
      <dgm:prSet presAssocID="{1811688F-40AC-405A-981A-6397A9E4BEA5}" presName="imageRepeatNode" presStyleLbl="node1" presStyleIdx="0" presStyleCnt="4" custScaleX="112483"/>
      <dgm:spPr/>
      <dgm:t>
        <a:bodyPr/>
        <a:lstStyle/>
        <a:p>
          <a:endParaRPr lang="en-US"/>
        </a:p>
      </dgm:t>
    </dgm:pt>
    <dgm:pt modelId="{D95C03E3-1A1B-4617-A278-42B47439B92A}" type="pres">
      <dgm:prSet presAssocID="{B9B3D864-F37B-474E-8F0C-A35A1C14B4AC}" presName="parentText_2" presStyleLbl="node1" presStyleIdx="0" presStyleCnt="4">
        <dgm:presLayoutVars>
          <dgm:chMax val="1"/>
          <dgm:chPref val="1"/>
          <dgm:bulletEnabled val="1"/>
        </dgm:presLayoutVars>
      </dgm:prSet>
      <dgm:spPr/>
      <dgm:t>
        <a:bodyPr/>
        <a:lstStyle/>
        <a:p>
          <a:endParaRPr lang="en-US"/>
        </a:p>
      </dgm:t>
    </dgm:pt>
    <dgm:pt modelId="{7831F512-0853-490E-8673-7B7335A63BEA}" type="pres">
      <dgm:prSet presAssocID="{B9B3D864-F37B-474E-8F0C-A35A1C14B4AC}" presName="childText_2" presStyleLbl="node2" presStyleIdx="0" presStyleCnt="0">
        <dgm:presLayoutVars>
          <dgm:chMax val="0"/>
          <dgm:chPref val="0"/>
          <dgm:bulletEnabled val="1"/>
        </dgm:presLayoutVars>
      </dgm:prSet>
      <dgm:spPr/>
      <dgm:t>
        <a:bodyPr/>
        <a:lstStyle/>
        <a:p>
          <a:endParaRPr lang="en-US"/>
        </a:p>
      </dgm:t>
    </dgm:pt>
    <dgm:pt modelId="{1F4F3621-08FA-4E52-9EAE-7F7E465A72DC}" type="pres">
      <dgm:prSet presAssocID="{B9B3D864-F37B-474E-8F0C-A35A1C14B4AC}" presName="accentShape_2" presStyleCnt="0"/>
      <dgm:spPr/>
    </dgm:pt>
    <dgm:pt modelId="{98D6DDEF-8344-4471-8184-161132555B1B}" type="pres">
      <dgm:prSet presAssocID="{B9B3D864-F37B-474E-8F0C-A35A1C14B4AC}" presName="imageRepeatNode" presStyleLbl="node1" presStyleIdx="1" presStyleCnt="4"/>
      <dgm:spPr/>
      <dgm:t>
        <a:bodyPr/>
        <a:lstStyle/>
        <a:p>
          <a:endParaRPr lang="en-US"/>
        </a:p>
      </dgm:t>
    </dgm:pt>
    <dgm:pt modelId="{2F6FD93B-656B-4D4C-B59B-FBA4A058312B}" type="pres">
      <dgm:prSet presAssocID="{3542EB15-2CCB-418C-ADB8-6A1B19295797}" presName="parentText_3" presStyleLbl="node1" presStyleIdx="1" presStyleCnt="4">
        <dgm:presLayoutVars>
          <dgm:chMax val="1"/>
          <dgm:chPref val="1"/>
          <dgm:bulletEnabled val="1"/>
        </dgm:presLayoutVars>
      </dgm:prSet>
      <dgm:spPr/>
      <dgm:t>
        <a:bodyPr/>
        <a:lstStyle/>
        <a:p>
          <a:endParaRPr lang="en-US"/>
        </a:p>
      </dgm:t>
    </dgm:pt>
    <dgm:pt modelId="{FCEA8F24-3DBA-4B7E-81AB-DC2799C55084}" type="pres">
      <dgm:prSet presAssocID="{3542EB15-2CCB-418C-ADB8-6A1B19295797}" presName="childText_3" presStyleLbl="node2" presStyleIdx="0" presStyleCnt="0">
        <dgm:presLayoutVars>
          <dgm:chMax val="0"/>
          <dgm:chPref val="0"/>
          <dgm:bulletEnabled val="1"/>
        </dgm:presLayoutVars>
      </dgm:prSet>
      <dgm:spPr/>
      <dgm:t>
        <a:bodyPr/>
        <a:lstStyle/>
        <a:p>
          <a:endParaRPr lang="en-US"/>
        </a:p>
      </dgm:t>
    </dgm:pt>
    <dgm:pt modelId="{5136E0A5-4987-4592-8DEA-F2EB23B57A6E}" type="pres">
      <dgm:prSet presAssocID="{3542EB15-2CCB-418C-ADB8-6A1B19295797}" presName="accentShape_3" presStyleCnt="0"/>
      <dgm:spPr/>
    </dgm:pt>
    <dgm:pt modelId="{726F6C29-C64B-4F09-92A9-0775DF891643}" type="pres">
      <dgm:prSet presAssocID="{3542EB15-2CCB-418C-ADB8-6A1B19295797}" presName="imageRepeatNode" presStyleLbl="node1" presStyleIdx="2" presStyleCnt="4"/>
      <dgm:spPr/>
      <dgm:t>
        <a:bodyPr/>
        <a:lstStyle/>
        <a:p>
          <a:endParaRPr lang="en-US"/>
        </a:p>
      </dgm:t>
    </dgm:pt>
    <dgm:pt modelId="{AED24CC0-A0B6-4567-AC9C-9A1048C7DEBD}" type="pres">
      <dgm:prSet presAssocID="{9082287E-4671-4CF3-A415-B968EEC6E467}" presName="parentText_4" presStyleLbl="node1" presStyleIdx="2" presStyleCnt="4">
        <dgm:presLayoutVars>
          <dgm:chMax val="1"/>
          <dgm:chPref val="1"/>
          <dgm:bulletEnabled val="1"/>
        </dgm:presLayoutVars>
      </dgm:prSet>
      <dgm:spPr/>
      <dgm:t>
        <a:bodyPr/>
        <a:lstStyle/>
        <a:p>
          <a:endParaRPr lang="en-US"/>
        </a:p>
      </dgm:t>
    </dgm:pt>
    <dgm:pt modelId="{A4C43637-E20B-46FF-A040-32181317B48B}" type="pres">
      <dgm:prSet presAssocID="{9082287E-4671-4CF3-A415-B968EEC6E467}" presName="childText_4" presStyleLbl="node1" presStyleIdx="2" presStyleCnt="4">
        <dgm:presLayoutVars>
          <dgm:chMax val="0"/>
          <dgm:chPref val="0"/>
          <dgm:bulletEnabled val="1"/>
        </dgm:presLayoutVars>
      </dgm:prSet>
      <dgm:spPr/>
    </dgm:pt>
    <dgm:pt modelId="{1CEC1C6B-0EF9-4DD4-8566-16A355C6689C}" type="pres">
      <dgm:prSet presAssocID="{9082287E-4671-4CF3-A415-B968EEC6E467}" presName="accentShape_4" presStyleCnt="0"/>
      <dgm:spPr/>
    </dgm:pt>
    <dgm:pt modelId="{78D8997A-168B-465F-983A-CD95A18D84E0}" type="pres">
      <dgm:prSet presAssocID="{9082287E-4671-4CF3-A415-B968EEC6E467}" presName="imageRepeatNode" presStyleLbl="node1" presStyleIdx="3" presStyleCnt="4"/>
      <dgm:spPr/>
      <dgm:t>
        <a:bodyPr/>
        <a:lstStyle/>
        <a:p>
          <a:endParaRPr lang="en-US"/>
        </a:p>
      </dgm:t>
    </dgm:pt>
  </dgm:ptLst>
  <dgm:cxnLst>
    <dgm:cxn modelId="{787A6EB1-4264-43CF-8E43-70596F6496A6}" type="presOf" srcId="{B385B61E-C3FC-4209-903C-49AF98A6D913}" destId="{28F23A35-ED4E-4910-B2AC-8D6D57E12529}" srcOrd="0" destOrd="0" presId="urn:microsoft.com/office/officeart/2009/3/layout/BlockDescendingList"/>
    <dgm:cxn modelId="{AACD2FA2-91EE-4F78-A115-E85D689F1DEA}" srcId="{1811688F-40AC-405A-981A-6397A9E4BEA5}" destId="{09C2EF7F-DCB4-43D6-A71D-6C71DA8EF218}" srcOrd="0" destOrd="0" parTransId="{F416479E-4994-445E-BB99-0109499415FB}" sibTransId="{754FDFA9-2BC6-4FBA-914D-1B0742EC666D}"/>
    <dgm:cxn modelId="{03F06454-E2A3-4261-B6C0-D5BFBE480757}" srcId="{B9B3D864-F37B-474E-8F0C-A35A1C14B4AC}" destId="{E5DF2038-C661-4DD7-8188-3F0133D60056}" srcOrd="0" destOrd="0" parTransId="{2C270AE7-3267-4A2E-A278-7360DE7F8544}" sibTransId="{4E6AF64E-E1ED-478E-A894-7F61C8999A35}"/>
    <dgm:cxn modelId="{509EC53E-D0B0-4719-9148-EB83B5FD462D}" type="presOf" srcId="{B9B3D864-F37B-474E-8F0C-A35A1C14B4AC}" destId="{98D6DDEF-8344-4471-8184-161132555B1B}" srcOrd="1" destOrd="0" presId="urn:microsoft.com/office/officeart/2009/3/layout/BlockDescendingList"/>
    <dgm:cxn modelId="{34496015-2E43-403E-B670-FEAC5CFB2837}" srcId="{B385B61E-C3FC-4209-903C-49AF98A6D913}" destId="{B9B3D864-F37B-474E-8F0C-A35A1C14B4AC}" srcOrd="1" destOrd="0" parTransId="{04263A5F-5FF1-4EA4-92DB-7383D56C74DC}" sibTransId="{2339A6DF-5A52-4A2A-B4B8-11AD24A89E3C}"/>
    <dgm:cxn modelId="{7495842C-5FAA-4973-8663-90DA72AA3D40}" type="presOf" srcId="{9082287E-4671-4CF3-A415-B968EEC6E467}" destId="{AED24CC0-A0B6-4567-AC9C-9A1048C7DEBD}" srcOrd="0" destOrd="0" presId="urn:microsoft.com/office/officeart/2009/3/layout/BlockDescendingList"/>
    <dgm:cxn modelId="{926F664F-7A33-480D-B3A6-6612EB012D2D}" type="presOf" srcId="{E5DF2038-C661-4DD7-8188-3F0133D60056}" destId="{7831F512-0853-490E-8673-7B7335A63BEA}" srcOrd="0" destOrd="0" presId="urn:microsoft.com/office/officeart/2009/3/layout/BlockDescendingList"/>
    <dgm:cxn modelId="{E4D6B560-A611-4B4D-A9D0-DB321F8D559C}" type="presOf" srcId="{1811688F-40AC-405A-981A-6397A9E4BEA5}" destId="{E22881DC-9BFA-40E2-B81B-19FD0EDC3101}" srcOrd="1" destOrd="0" presId="urn:microsoft.com/office/officeart/2009/3/layout/BlockDescendingList"/>
    <dgm:cxn modelId="{EA150D6C-44AE-4E81-AE8D-DEFEA3B52EC5}" srcId="{3542EB15-2CCB-418C-ADB8-6A1B19295797}" destId="{026F33FA-1DE4-404E-B063-706EBC1DFDCD}" srcOrd="0" destOrd="0" parTransId="{08DC669B-0318-415B-AD79-58332EAA3094}" sibTransId="{ADF4D330-B440-43CB-8459-D577AD0B879D}"/>
    <dgm:cxn modelId="{F9F80AE3-65A7-4632-8A02-8375C4ED2550}" srcId="{B385B61E-C3FC-4209-903C-49AF98A6D913}" destId="{9082287E-4671-4CF3-A415-B968EEC6E467}" srcOrd="3" destOrd="0" parTransId="{3D69A255-BA33-4540-B917-3BC621284B4C}" sibTransId="{F5A2AABA-11F7-4850-B543-7CCCEC2D67D4}"/>
    <dgm:cxn modelId="{061ABE04-D7E3-4167-8E08-D73B6CEFC49B}" type="presOf" srcId="{026F33FA-1DE4-404E-B063-706EBC1DFDCD}" destId="{FCEA8F24-3DBA-4B7E-81AB-DC2799C55084}" srcOrd="0" destOrd="0" presId="urn:microsoft.com/office/officeart/2009/3/layout/BlockDescendingList"/>
    <dgm:cxn modelId="{2A1CD3C7-449D-4123-BA0C-BC7A8418C8A9}" type="presOf" srcId="{1811688F-40AC-405A-981A-6397A9E4BEA5}" destId="{B88F80DD-A9AC-4072-9194-45EB3CF72539}" srcOrd="0" destOrd="0" presId="urn:microsoft.com/office/officeart/2009/3/layout/BlockDescendingList"/>
    <dgm:cxn modelId="{87C81A3A-B3D0-458C-A108-3323E0A62DBF}" type="presOf" srcId="{9082287E-4671-4CF3-A415-B968EEC6E467}" destId="{78D8997A-168B-465F-983A-CD95A18D84E0}" srcOrd="1" destOrd="0" presId="urn:microsoft.com/office/officeart/2009/3/layout/BlockDescendingList"/>
    <dgm:cxn modelId="{1D672B6A-B804-488B-A816-0124A4D68002}" type="presOf" srcId="{3542EB15-2CCB-418C-ADB8-6A1B19295797}" destId="{726F6C29-C64B-4F09-92A9-0775DF891643}" srcOrd="1" destOrd="0" presId="urn:microsoft.com/office/officeart/2009/3/layout/BlockDescendingList"/>
    <dgm:cxn modelId="{D49E50DE-81ED-4148-826E-FA6409E1E90F}" srcId="{B385B61E-C3FC-4209-903C-49AF98A6D913}" destId="{1811688F-40AC-405A-981A-6397A9E4BEA5}" srcOrd="0" destOrd="0" parTransId="{00BE17C3-AA3F-47D6-82C0-55D6C9FDC141}" sibTransId="{C8BD9046-778F-4088-BF2D-C0A515EE5A5F}"/>
    <dgm:cxn modelId="{9C8104FF-6188-48F9-AC25-3832F9D969C4}" type="presOf" srcId="{09C2EF7F-DCB4-43D6-A71D-6C71DA8EF218}" destId="{96BF65EE-5E38-4B09-A277-1D333DCF4A8C}" srcOrd="0" destOrd="0" presId="urn:microsoft.com/office/officeart/2009/3/layout/BlockDescendingList"/>
    <dgm:cxn modelId="{0B281B0E-2A64-4B5E-BC2E-2C7308188A90}" type="presOf" srcId="{3542EB15-2CCB-418C-ADB8-6A1B19295797}" destId="{2F6FD93B-656B-4D4C-B59B-FBA4A058312B}" srcOrd="0" destOrd="0" presId="urn:microsoft.com/office/officeart/2009/3/layout/BlockDescendingList"/>
    <dgm:cxn modelId="{3789E554-7049-4393-9BE6-0D48C91666CB}" type="presOf" srcId="{B9B3D864-F37B-474E-8F0C-A35A1C14B4AC}" destId="{D95C03E3-1A1B-4617-A278-42B47439B92A}" srcOrd="0" destOrd="0" presId="urn:microsoft.com/office/officeart/2009/3/layout/BlockDescendingList"/>
    <dgm:cxn modelId="{BD7EC519-E046-469F-AA40-5EB4727D3A01}" srcId="{B385B61E-C3FC-4209-903C-49AF98A6D913}" destId="{3542EB15-2CCB-418C-ADB8-6A1B19295797}" srcOrd="2" destOrd="0" parTransId="{CF405376-B6A2-4D6A-A213-6347A1EA1D5F}" sibTransId="{5EAA2259-ACA0-4E3E-AEAF-001567FDFB59}"/>
    <dgm:cxn modelId="{72566C87-77BC-4BFE-BA8A-BC7AFFE81EB5}" type="presParOf" srcId="{28F23A35-ED4E-4910-B2AC-8D6D57E12529}" destId="{B88F80DD-A9AC-4072-9194-45EB3CF72539}" srcOrd="0" destOrd="0" presId="urn:microsoft.com/office/officeart/2009/3/layout/BlockDescendingList"/>
    <dgm:cxn modelId="{FD485CC2-EBD2-4517-BDE2-F258CE33FBB6}" type="presParOf" srcId="{28F23A35-ED4E-4910-B2AC-8D6D57E12529}" destId="{96BF65EE-5E38-4B09-A277-1D333DCF4A8C}" srcOrd="1" destOrd="0" presId="urn:microsoft.com/office/officeart/2009/3/layout/BlockDescendingList"/>
    <dgm:cxn modelId="{F40A2A84-31ED-48E0-ABD7-6D54EA1EA68E}" type="presParOf" srcId="{28F23A35-ED4E-4910-B2AC-8D6D57E12529}" destId="{FE13283A-4048-4F0C-A966-4522CE4AA60F}" srcOrd="2" destOrd="0" presId="urn:microsoft.com/office/officeart/2009/3/layout/BlockDescendingList"/>
    <dgm:cxn modelId="{2E15078D-D60E-4AB7-B4EB-5924D7DAC1B9}" type="presParOf" srcId="{FE13283A-4048-4F0C-A966-4522CE4AA60F}" destId="{E22881DC-9BFA-40E2-B81B-19FD0EDC3101}" srcOrd="0" destOrd="0" presId="urn:microsoft.com/office/officeart/2009/3/layout/BlockDescendingList"/>
    <dgm:cxn modelId="{F857F663-5BBB-4ABC-BD56-8AFB7F53A010}" type="presParOf" srcId="{28F23A35-ED4E-4910-B2AC-8D6D57E12529}" destId="{D95C03E3-1A1B-4617-A278-42B47439B92A}" srcOrd="3" destOrd="0" presId="urn:microsoft.com/office/officeart/2009/3/layout/BlockDescendingList"/>
    <dgm:cxn modelId="{33BFA3D1-39A4-44E2-ACED-CDA8A2486458}" type="presParOf" srcId="{28F23A35-ED4E-4910-B2AC-8D6D57E12529}" destId="{7831F512-0853-490E-8673-7B7335A63BEA}" srcOrd="4" destOrd="0" presId="urn:microsoft.com/office/officeart/2009/3/layout/BlockDescendingList"/>
    <dgm:cxn modelId="{6DA641EB-6EF2-473E-BE35-367D69334761}" type="presParOf" srcId="{28F23A35-ED4E-4910-B2AC-8D6D57E12529}" destId="{1F4F3621-08FA-4E52-9EAE-7F7E465A72DC}" srcOrd="5" destOrd="0" presId="urn:microsoft.com/office/officeart/2009/3/layout/BlockDescendingList"/>
    <dgm:cxn modelId="{5D82D0A3-74B4-45BF-ABBA-E6E396B750F0}" type="presParOf" srcId="{1F4F3621-08FA-4E52-9EAE-7F7E465A72DC}" destId="{98D6DDEF-8344-4471-8184-161132555B1B}" srcOrd="0" destOrd="0" presId="urn:microsoft.com/office/officeart/2009/3/layout/BlockDescendingList"/>
    <dgm:cxn modelId="{A0F0BD4F-84EE-4EFA-9633-4B568690059C}" type="presParOf" srcId="{28F23A35-ED4E-4910-B2AC-8D6D57E12529}" destId="{2F6FD93B-656B-4D4C-B59B-FBA4A058312B}" srcOrd="6" destOrd="0" presId="urn:microsoft.com/office/officeart/2009/3/layout/BlockDescendingList"/>
    <dgm:cxn modelId="{F00DDB1F-3066-4E4B-BC9F-0C39B39EB52D}" type="presParOf" srcId="{28F23A35-ED4E-4910-B2AC-8D6D57E12529}" destId="{FCEA8F24-3DBA-4B7E-81AB-DC2799C55084}" srcOrd="7" destOrd="0" presId="urn:microsoft.com/office/officeart/2009/3/layout/BlockDescendingList"/>
    <dgm:cxn modelId="{13A1BF0A-57B6-4EE2-81EE-41EED8227D78}" type="presParOf" srcId="{28F23A35-ED4E-4910-B2AC-8D6D57E12529}" destId="{5136E0A5-4987-4592-8DEA-F2EB23B57A6E}" srcOrd="8" destOrd="0" presId="urn:microsoft.com/office/officeart/2009/3/layout/BlockDescendingList"/>
    <dgm:cxn modelId="{CBE93514-DCA0-4238-995C-00DFD1EA69AA}" type="presParOf" srcId="{5136E0A5-4987-4592-8DEA-F2EB23B57A6E}" destId="{726F6C29-C64B-4F09-92A9-0775DF891643}" srcOrd="0" destOrd="0" presId="urn:microsoft.com/office/officeart/2009/3/layout/BlockDescendingList"/>
    <dgm:cxn modelId="{71303452-71B4-401D-8102-73BD18C07348}" type="presParOf" srcId="{28F23A35-ED4E-4910-B2AC-8D6D57E12529}" destId="{AED24CC0-A0B6-4567-AC9C-9A1048C7DEBD}" srcOrd="9" destOrd="0" presId="urn:microsoft.com/office/officeart/2009/3/layout/BlockDescendingList"/>
    <dgm:cxn modelId="{63E089F6-81B3-493D-853C-FD0649B8A95F}" type="presParOf" srcId="{28F23A35-ED4E-4910-B2AC-8D6D57E12529}" destId="{A4C43637-E20B-46FF-A040-32181317B48B}" srcOrd="10" destOrd="0" presId="urn:microsoft.com/office/officeart/2009/3/layout/BlockDescendingList"/>
    <dgm:cxn modelId="{D4BB5492-149C-4AB2-BAE3-C86B693ACEDA}" type="presParOf" srcId="{28F23A35-ED4E-4910-B2AC-8D6D57E12529}" destId="{1CEC1C6B-0EF9-4DD4-8566-16A355C6689C}" srcOrd="11" destOrd="0" presId="urn:microsoft.com/office/officeart/2009/3/layout/BlockDescendingList"/>
    <dgm:cxn modelId="{8EFD39DA-63DE-410C-B000-CD71BB8752E1}" type="presParOf" srcId="{1CEC1C6B-0EF9-4DD4-8566-16A355C6689C}" destId="{78D8997A-168B-465F-983A-CD95A18D84E0}" srcOrd="0" destOrd="0" presId="urn:microsoft.com/office/officeart/2009/3/layout/BlockDescending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CD27DB-50DA-413E-8DEA-60B379295125}"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3996559F-DA1E-4190-8F64-923157BDD664}">
      <dgm:prSet phldrT="[Text]" custT="1"/>
      <dgm:spPr>
        <a:ln>
          <a:prstDash val="solid"/>
        </a:ln>
      </dgm:spPr>
      <dgm:t>
        <a:bodyPr/>
        <a:lstStyle/>
        <a:p>
          <a:r>
            <a:rPr lang="en-US" sz="2400" dirty="0"/>
            <a:t>Place all </a:t>
          </a:r>
          <a:r>
            <a:rPr lang="en-US" sz="2400" dirty="0" err="1"/>
            <a:t>scorable</a:t>
          </a:r>
          <a:r>
            <a:rPr lang="en-US" sz="2400" dirty="0"/>
            <a:t/>
          </a:r>
          <a:br>
            <a:rPr lang="en-US" sz="2400" dirty="0"/>
          </a:br>
          <a:r>
            <a:rPr lang="en-US" sz="2400" dirty="0"/>
            <a:t>test materials in</a:t>
          </a:r>
          <a:br>
            <a:rPr lang="en-US" sz="2400" dirty="0"/>
          </a:br>
          <a:r>
            <a:rPr lang="en-US" sz="2400" dirty="0"/>
            <a:t>plastic return bags provided by DRC.</a:t>
          </a:r>
        </a:p>
      </dgm:t>
    </dgm:pt>
    <dgm:pt modelId="{918DD235-22A0-403E-9567-29489364D605}" type="parTrans" cxnId="{A8AAD454-BD51-4567-A453-15607A7787B0}">
      <dgm:prSet/>
      <dgm:spPr/>
      <dgm:t>
        <a:bodyPr/>
        <a:lstStyle/>
        <a:p>
          <a:endParaRPr lang="en-US"/>
        </a:p>
      </dgm:t>
    </dgm:pt>
    <dgm:pt modelId="{501E1877-364B-4517-9637-C69B77D8D1DB}" type="sibTrans" cxnId="{A8AAD454-BD51-4567-A453-15607A7787B0}">
      <dgm:prSet/>
      <dgm:spPr/>
      <dgm:t>
        <a:bodyPr/>
        <a:lstStyle/>
        <a:p>
          <a:endParaRPr lang="en-US"/>
        </a:p>
      </dgm:t>
    </dgm:pt>
    <dgm:pt modelId="{1A4CA4B9-D0C5-4E8E-BDE4-0E908EE49F26}">
      <dgm:prSet phldrT="[Text]" custT="1"/>
      <dgm:spPr>
        <a:solidFill>
          <a:schemeClr val="accent1">
            <a:lumMod val="60000"/>
            <a:lumOff val="40000"/>
            <a:alpha val="90000"/>
          </a:schemeClr>
        </a:solidFill>
        <a:ln>
          <a:prstDash val="solid"/>
        </a:ln>
      </dgm:spPr>
      <dgm:t>
        <a:bodyPr/>
        <a:lstStyle/>
        <a:p>
          <a:endParaRPr lang="en-US" sz="1800" dirty="0"/>
        </a:p>
      </dgm:t>
    </dgm:pt>
    <dgm:pt modelId="{C189F89F-0CB0-4D12-8B47-5031CBA14B5C}" type="parTrans" cxnId="{1DBA7BA5-F2DF-43E2-9F95-1AE91E6E3010}">
      <dgm:prSet/>
      <dgm:spPr/>
      <dgm:t>
        <a:bodyPr/>
        <a:lstStyle/>
        <a:p>
          <a:endParaRPr lang="en-US"/>
        </a:p>
      </dgm:t>
    </dgm:pt>
    <dgm:pt modelId="{82D1375E-D0C9-4FC7-8578-BCF5563A65C9}" type="sibTrans" cxnId="{1DBA7BA5-F2DF-43E2-9F95-1AE91E6E3010}">
      <dgm:prSet/>
      <dgm:spPr/>
      <dgm:t>
        <a:bodyPr/>
        <a:lstStyle/>
        <a:p>
          <a:endParaRPr lang="en-US"/>
        </a:p>
      </dgm:t>
    </dgm:pt>
    <dgm:pt modelId="{BAB319D9-2046-4EAE-9AA4-812211CB1050}" type="pres">
      <dgm:prSet presAssocID="{AFCD27DB-50DA-413E-8DEA-60B379295125}" presName="Name0" presStyleCnt="0">
        <dgm:presLayoutVars>
          <dgm:dir/>
          <dgm:animLvl val="lvl"/>
          <dgm:resizeHandles/>
        </dgm:presLayoutVars>
      </dgm:prSet>
      <dgm:spPr/>
      <dgm:t>
        <a:bodyPr/>
        <a:lstStyle/>
        <a:p>
          <a:endParaRPr lang="en-US"/>
        </a:p>
      </dgm:t>
    </dgm:pt>
    <dgm:pt modelId="{4D1E5E79-7DA4-4CFD-988E-3C027A0F6C24}" type="pres">
      <dgm:prSet presAssocID="{3996559F-DA1E-4190-8F64-923157BDD664}" presName="linNode" presStyleCnt="0"/>
      <dgm:spPr/>
    </dgm:pt>
    <dgm:pt modelId="{CD318990-7CFC-4CCC-B79E-4FE5DEBA26BF}" type="pres">
      <dgm:prSet presAssocID="{3996559F-DA1E-4190-8F64-923157BDD664}" presName="parentShp" presStyleLbl="node1" presStyleIdx="0" presStyleCnt="1">
        <dgm:presLayoutVars>
          <dgm:bulletEnabled val="1"/>
        </dgm:presLayoutVars>
      </dgm:prSet>
      <dgm:spPr/>
      <dgm:t>
        <a:bodyPr/>
        <a:lstStyle/>
        <a:p>
          <a:endParaRPr lang="en-US"/>
        </a:p>
      </dgm:t>
    </dgm:pt>
    <dgm:pt modelId="{DC9EF9AA-FBFA-4FD2-8CF1-E54A6F61644F}" type="pres">
      <dgm:prSet presAssocID="{3996559F-DA1E-4190-8F64-923157BDD664}" presName="childShp" presStyleLbl="bgAccFollowNode1" presStyleIdx="0" presStyleCnt="1">
        <dgm:presLayoutVars>
          <dgm:bulletEnabled val="1"/>
        </dgm:presLayoutVars>
      </dgm:prSet>
      <dgm:spPr/>
      <dgm:t>
        <a:bodyPr/>
        <a:lstStyle/>
        <a:p>
          <a:endParaRPr lang="en-US"/>
        </a:p>
      </dgm:t>
    </dgm:pt>
  </dgm:ptLst>
  <dgm:cxnLst>
    <dgm:cxn modelId="{1DBA7BA5-F2DF-43E2-9F95-1AE91E6E3010}" srcId="{3996559F-DA1E-4190-8F64-923157BDD664}" destId="{1A4CA4B9-D0C5-4E8E-BDE4-0E908EE49F26}" srcOrd="0" destOrd="0" parTransId="{C189F89F-0CB0-4D12-8B47-5031CBA14B5C}" sibTransId="{82D1375E-D0C9-4FC7-8578-BCF5563A65C9}"/>
    <dgm:cxn modelId="{1C578086-F160-4801-B641-B8692218B5FC}" type="presOf" srcId="{AFCD27DB-50DA-413E-8DEA-60B379295125}" destId="{BAB319D9-2046-4EAE-9AA4-812211CB1050}" srcOrd="0" destOrd="0" presId="urn:microsoft.com/office/officeart/2005/8/layout/vList6"/>
    <dgm:cxn modelId="{FE69C1F9-E8C1-4E24-A681-8BE0E1EB03D7}" type="presOf" srcId="{1A4CA4B9-D0C5-4E8E-BDE4-0E908EE49F26}" destId="{DC9EF9AA-FBFA-4FD2-8CF1-E54A6F61644F}" srcOrd="0" destOrd="0" presId="urn:microsoft.com/office/officeart/2005/8/layout/vList6"/>
    <dgm:cxn modelId="{1455CB12-8871-41AB-A983-856EA2C50E5E}" type="presOf" srcId="{3996559F-DA1E-4190-8F64-923157BDD664}" destId="{CD318990-7CFC-4CCC-B79E-4FE5DEBA26BF}" srcOrd="0" destOrd="0" presId="urn:microsoft.com/office/officeart/2005/8/layout/vList6"/>
    <dgm:cxn modelId="{A8AAD454-BD51-4567-A453-15607A7787B0}" srcId="{AFCD27DB-50DA-413E-8DEA-60B379295125}" destId="{3996559F-DA1E-4190-8F64-923157BDD664}" srcOrd="0" destOrd="0" parTransId="{918DD235-22A0-403E-9567-29489364D605}" sibTransId="{501E1877-364B-4517-9637-C69B77D8D1DB}"/>
    <dgm:cxn modelId="{6BF1E919-CD16-439E-B635-8C9459E83AD5}" type="presParOf" srcId="{BAB319D9-2046-4EAE-9AA4-812211CB1050}" destId="{4D1E5E79-7DA4-4CFD-988E-3C027A0F6C24}" srcOrd="0" destOrd="0" presId="urn:microsoft.com/office/officeart/2005/8/layout/vList6"/>
    <dgm:cxn modelId="{5010A236-02E6-4999-92E1-597EED905413}" type="presParOf" srcId="{4D1E5E79-7DA4-4CFD-988E-3C027A0F6C24}" destId="{CD318990-7CFC-4CCC-B79E-4FE5DEBA26BF}" srcOrd="0" destOrd="0" presId="urn:microsoft.com/office/officeart/2005/8/layout/vList6"/>
    <dgm:cxn modelId="{55571E6F-0B10-4021-BC70-FE77AC92A68C}" type="presParOf" srcId="{4D1E5E79-7DA4-4CFD-988E-3C027A0F6C24}" destId="{DC9EF9AA-FBFA-4FD2-8CF1-E54A6F61644F}"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49B99B-F08F-4C8C-B586-5CEC17E03E20}" type="doc">
      <dgm:prSet loTypeId="urn:microsoft.com/office/officeart/2005/8/layout/hProcess3" loCatId="process" qsTypeId="urn:microsoft.com/office/officeart/2005/8/quickstyle/simple1" qsCatId="simple" csTypeId="urn:microsoft.com/office/officeart/2005/8/colors/accent1_2" csCatId="accent1" phldr="1"/>
      <dgm:spPr/>
    </dgm:pt>
    <dgm:pt modelId="{E537DCED-02B1-4576-8023-60A238FE17FC}">
      <dgm:prSet phldrT="[Text]" custT="1"/>
      <dgm:spPr/>
      <dgm:t>
        <a:bodyPr/>
        <a:lstStyle/>
        <a:p>
          <a:pPr algn="l"/>
          <a:r>
            <a:rPr lang="en-US" sz="2400" dirty="0">
              <a:solidFill>
                <a:schemeClr val="bg1"/>
              </a:solidFill>
            </a:rPr>
            <a:t>Place all </a:t>
          </a:r>
          <a:r>
            <a:rPr lang="en-US" sz="2400" dirty="0" err="1">
              <a:solidFill>
                <a:schemeClr val="bg1"/>
              </a:solidFill>
            </a:rPr>
            <a:t>nonscorable</a:t>
          </a:r>
          <a:r>
            <a:rPr lang="en-US" sz="2400" dirty="0">
              <a:solidFill>
                <a:schemeClr val="bg1"/>
              </a:solidFill>
            </a:rPr>
            <a:t> test materials in </a:t>
          </a:r>
          <a:r>
            <a:rPr lang="en-US" sz="2400" dirty="0" err="1">
              <a:solidFill>
                <a:schemeClr val="bg1"/>
              </a:solidFill>
            </a:rPr>
            <a:t>nonscorable</a:t>
          </a:r>
          <a:r>
            <a:rPr lang="en-US" sz="2400" dirty="0">
              <a:solidFill>
                <a:schemeClr val="bg1"/>
              </a:solidFill>
            </a:rPr>
            <a:t> boxes (plastic bags are not needed for </a:t>
          </a:r>
          <a:r>
            <a:rPr lang="en-US" sz="2400" dirty="0" err="1">
              <a:solidFill>
                <a:schemeClr val="bg1"/>
              </a:solidFill>
            </a:rPr>
            <a:t>nonscorable</a:t>
          </a:r>
          <a:r>
            <a:rPr lang="en-US" sz="2400" dirty="0">
              <a:solidFill>
                <a:schemeClr val="bg1"/>
              </a:solidFill>
            </a:rPr>
            <a:t> materials). </a:t>
          </a:r>
        </a:p>
      </dgm:t>
    </dgm:pt>
    <dgm:pt modelId="{85E12BBC-AB72-4BB0-BE22-5C7F9E4DF9CA}" type="parTrans" cxnId="{A8C168CD-6620-4D42-A739-D8A795B10CB7}">
      <dgm:prSet/>
      <dgm:spPr/>
      <dgm:t>
        <a:bodyPr/>
        <a:lstStyle/>
        <a:p>
          <a:endParaRPr lang="en-US"/>
        </a:p>
      </dgm:t>
    </dgm:pt>
    <dgm:pt modelId="{ACC6C5DC-7709-4B35-BBBC-A455C45B53CA}" type="sibTrans" cxnId="{A8C168CD-6620-4D42-A739-D8A795B10CB7}">
      <dgm:prSet/>
      <dgm:spPr/>
      <dgm:t>
        <a:bodyPr/>
        <a:lstStyle/>
        <a:p>
          <a:endParaRPr lang="en-US"/>
        </a:p>
      </dgm:t>
    </dgm:pt>
    <dgm:pt modelId="{EE20CAFF-517B-4188-9AA1-C996682B66B9}" type="pres">
      <dgm:prSet presAssocID="{3649B99B-F08F-4C8C-B586-5CEC17E03E20}" presName="Name0" presStyleCnt="0">
        <dgm:presLayoutVars>
          <dgm:dir/>
          <dgm:animLvl val="lvl"/>
          <dgm:resizeHandles val="exact"/>
        </dgm:presLayoutVars>
      </dgm:prSet>
      <dgm:spPr/>
    </dgm:pt>
    <dgm:pt modelId="{6F7ABF91-DBF9-4DCD-9855-10A99E1AF7AB}" type="pres">
      <dgm:prSet presAssocID="{3649B99B-F08F-4C8C-B586-5CEC17E03E20}" presName="dummy" presStyleCnt="0"/>
      <dgm:spPr/>
    </dgm:pt>
    <dgm:pt modelId="{96B3689B-90C6-4649-81D8-B7A47E55CD91}" type="pres">
      <dgm:prSet presAssocID="{3649B99B-F08F-4C8C-B586-5CEC17E03E20}" presName="linH" presStyleCnt="0"/>
      <dgm:spPr/>
    </dgm:pt>
    <dgm:pt modelId="{3B3D0374-736C-4B81-9547-0DDA7BEF2C1F}" type="pres">
      <dgm:prSet presAssocID="{3649B99B-F08F-4C8C-B586-5CEC17E03E20}" presName="padding1" presStyleCnt="0"/>
      <dgm:spPr/>
    </dgm:pt>
    <dgm:pt modelId="{B92AB457-A68F-4424-97C6-9BE7A7007153}" type="pres">
      <dgm:prSet presAssocID="{E537DCED-02B1-4576-8023-60A238FE17FC}" presName="linV" presStyleCnt="0"/>
      <dgm:spPr/>
    </dgm:pt>
    <dgm:pt modelId="{EBA219F8-AF98-4E35-9974-FF3E8D42ADE3}" type="pres">
      <dgm:prSet presAssocID="{E537DCED-02B1-4576-8023-60A238FE17FC}" presName="spVertical1" presStyleCnt="0"/>
      <dgm:spPr/>
    </dgm:pt>
    <dgm:pt modelId="{9961493C-28F8-40BC-A230-19D1BCE47F06}" type="pres">
      <dgm:prSet presAssocID="{E537DCED-02B1-4576-8023-60A238FE17FC}" presName="parTx" presStyleLbl="revTx" presStyleIdx="0" presStyleCnt="1" custScaleX="122013" custLinFactNeighborX="-1315" custLinFactNeighborY="-17592">
        <dgm:presLayoutVars>
          <dgm:chMax val="0"/>
          <dgm:chPref val="0"/>
          <dgm:bulletEnabled val="1"/>
        </dgm:presLayoutVars>
      </dgm:prSet>
      <dgm:spPr/>
      <dgm:t>
        <a:bodyPr/>
        <a:lstStyle/>
        <a:p>
          <a:endParaRPr lang="en-US"/>
        </a:p>
      </dgm:t>
    </dgm:pt>
    <dgm:pt modelId="{FEF02178-132C-4919-B116-0670232C5CC7}" type="pres">
      <dgm:prSet presAssocID="{E537DCED-02B1-4576-8023-60A238FE17FC}" presName="spVertical2" presStyleCnt="0"/>
      <dgm:spPr/>
    </dgm:pt>
    <dgm:pt modelId="{396A682B-4CA8-4FF1-8604-699109F7AD40}" type="pres">
      <dgm:prSet presAssocID="{E537DCED-02B1-4576-8023-60A238FE17FC}" presName="spVertical3" presStyleCnt="0"/>
      <dgm:spPr/>
    </dgm:pt>
    <dgm:pt modelId="{592A13F3-BB25-46B1-913C-307C1CE1D323}" type="pres">
      <dgm:prSet presAssocID="{3649B99B-F08F-4C8C-B586-5CEC17E03E20}" presName="padding2" presStyleCnt="0"/>
      <dgm:spPr/>
    </dgm:pt>
    <dgm:pt modelId="{8B2E47CF-2096-4B25-BFF4-506EFAA1C894}" type="pres">
      <dgm:prSet presAssocID="{3649B99B-F08F-4C8C-B586-5CEC17E03E20}" presName="negArrow" presStyleCnt="0"/>
      <dgm:spPr/>
    </dgm:pt>
    <dgm:pt modelId="{E7666DC1-6306-40F8-8E88-0544D8F48FAC}" type="pres">
      <dgm:prSet presAssocID="{3649B99B-F08F-4C8C-B586-5CEC17E03E20}" presName="backgroundArrow" presStyleLbl="node1" presStyleIdx="0" presStyleCnt="1" custScaleY="90593" custLinFactNeighborX="3976" custLinFactNeighborY="-9270"/>
      <dgm:spPr>
        <a:ln>
          <a:prstDash val="solid"/>
        </a:ln>
      </dgm:spPr>
    </dgm:pt>
  </dgm:ptLst>
  <dgm:cxnLst>
    <dgm:cxn modelId="{A8C168CD-6620-4D42-A739-D8A795B10CB7}" srcId="{3649B99B-F08F-4C8C-B586-5CEC17E03E20}" destId="{E537DCED-02B1-4576-8023-60A238FE17FC}" srcOrd="0" destOrd="0" parTransId="{85E12BBC-AB72-4BB0-BE22-5C7F9E4DF9CA}" sibTransId="{ACC6C5DC-7709-4B35-BBBC-A455C45B53CA}"/>
    <dgm:cxn modelId="{70330A3D-E24B-4FFC-B78B-ECAF07565461}" type="presOf" srcId="{3649B99B-F08F-4C8C-B586-5CEC17E03E20}" destId="{EE20CAFF-517B-4188-9AA1-C996682B66B9}" srcOrd="0" destOrd="0" presId="urn:microsoft.com/office/officeart/2005/8/layout/hProcess3"/>
    <dgm:cxn modelId="{8039DF6E-AC74-4EB8-952F-E52E0E6A5364}" type="presOf" srcId="{E537DCED-02B1-4576-8023-60A238FE17FC}" destId="{9961493C-28F8-40BC-A230-19D1BCE47F06}" srcOrd="0" destOrd="0" presId="urn:microsoft.com/office/officeart/2005/8/layout/hProcess3"/>
    <dgm:cxn modelId="{24CF0DEC-0787-49FA-8D9D-352EC9BDAFF9}" type="presParOf" srcId="{EE20CAFF-517B-4188-9AA1-C996682B66B9}" destId="{6F7ABF91-DBF9-4DCD-9855-10A99E1AF7AB}" srcOrd="0" destOrd="0" presId="urn:microsoft.com/office/officeart/2005/8/layout/hProcess3"/>
    <dgm:cxn modelId="{3192D512-E4E4-473F-90C4-7620BAC6BB3D}" type="presParOf" srcId="{EE20CAFF-517B-4188-9AA1-C996682B66B9}" destId="{96B3689B-90C6-4649-81D8-B7A47E55CD91}" srcOrd="1" destOrd="0" presId="urn:microsoft.com/office/officeart/2005/8/layout/hProcess3"/>
    <dgm:cxn modelId="{783620F2-CB56-413F-94D0-805AE86A351B}" type="presParOf" srcId="{96B3689B-90C6-4649-81D8-B7A47E55CD91}" destId="{3B3D0374-736C-4B81-9547-0DDA7BEF2C1F}" srcOrd="0" destOrd="0" presId="urn:microsoft.com/office/officeart/2005/8/layout/hProcess3"/>
    <dgm:cxn modelId="{C9273135-8A9F-49BF-98F0-B4672143E392}" type="presParOf" srcId="{96B3689B-90C6-4649-81D8-B7A47E55CD91}" destId="{B92AB457-A68F-4424-97C6-9BE7A7007153}" srcOrd="1" destOrd="0" presId="urn:microsoft.com/office/officeart/2005/8/layout/hProcess3"/>
    <dgm:cxn modelId="{D36247A8-F62F-4A67-88FA-694F69F8649D}" type="presParOf" srcId="{B92AB457-A68F-4424-97C6-9BE7A7007153}" destId="{EBA219F8-AF98-4E35-9974-FF3E8D42ADE3}" srcOrd="0" destOrd="0" presId="urn:microsoft.com/office/officeart/2005/8/layout/hProcess3"/>
    <dgm:cxn modelId="{8A0E4297-F94F-458C-B329-620194ED4D5F}" type="presParOf" srcId="{B92AB457-A68F-4424-97C6-9BE7A7007153}" destId="{9961493C-28F8-40BC-A230-19D1BCE47F06}" srcOrd="1" destOrd="0" presId="urn:microsoft.com/office/officeart/2005/8/layout/hProcess3"/>
    <dgm:cxn modelId="{F39B1C1B-DD31-4C24-AE73-AA8CA2B297E8}" type="presParOf" srcId="{B92AB457-A68F-4424-97C6-9BE7A7007153}" destId="{FEF02178-132C-4919-B116-0670232C5CC7}" srcOrd="2" destOrd="0" presId="urn:microsoft.com/office/officeart/2005/8/layout/hProcess3"/>
    <dgm:cxn modelId="{41218B0E-8454-482C-97E0-3B02AA19539C}" type="presParOf" srcId="{B92AB457-A68F-4424-97C6-9BE7A7007153}" destId="{396A682B-4CA8-4FF1-8604-699109F7AD40}" srcOrd="3" destOrd="0" presId="urn:microsoft.com/office/officeart/2005/8/layout/hProcess3"/>
    <dgm:cxn modelId="{06803FD9-2B6D-4D1F-B5DA-74B72E8B80F2}" type="presParOf" srcId="{96B3689B-90C6-4649-81D8-B7A47E55CD91}" destId="{592A13F3-BB25-46B1-913C-307C1CE1D323}" srcOrd="2" destOrd="0" presId="urn:microsoft.com/office/officeart/2005/8/layout/hProcess3"/>
    <dgm:cxn modelId="{0E348255-FAAF-4C91-A421-56EBCFD425A0}" type="presParOf" srcId="{96B3689B-90C6-4649-81D8-B7A47E55CD91}" destId="{8B2E47CF-2096-4B25-BFF4-506EFAA1C894}" srcOrd="3" destOrd="0" presId="urn:microsoft.com/office/officeart/2005/8/layout/hProcess3"/>
    <dgm:cxn modelId="{FE537DF8-7EEC-46BA-9938-DEAF12F235A7}" type="presParOf" srcId="{96B3689B-90C6-4649-81D8-B7A47E55CD91}" destId="{E7666DC1-6306-40F8-8E88-0544D8F48FAC}" srcOrd="4" destOrd="0" presId="urn:microsoft.com/office/officeart/2005/8/layout/hProcess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BlockDescendingList">
  <dgm:title val=""/>
  <dgm:desc val=""/>
  <dgm:catLst>
    <dgm:cat type="list" pri="185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13" srcId="10" destId="11" srcOrd="0" destOrd="0"/>
        <dgm:cxn modelId="14" srcId="10" destId="12" srcOrd="0" destOrd="0"/>
        <dgm:cxn modelId="50" srcId="0" destId="20" srcOrd="1" destOrd="0"/>
        <dgm:cxn modelId="23" srcId="20" destId="21" srcOrd="0" destOrd="0"/>
        <dgm:cxn modelId="24" srcId="20" destId="22" srcOrd="0" destOrd="0"/>
        <dgm:cxn modelId="60" srcId="0" destId="30" srcOrd="2" destOrd="0"/>
        <dgm:cxn modelId="33" srcId="30" destId="31" srcOrd="0" destOrd="0"/>
        <dgm:cxn modelId="34" srcId="30" destId="32"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70">
          <dgm:prSet phldr="1"/>
        </dgm:pt>
      </dgm:ptLst>
      <dgm:cxnLst>
        <dgm:cxn modelId="40" srcId="0" destId="10" srcOrd="0" destOrd="0"/>
        <dgm:cxn modelId="50" srcId="0" destId="20" srcOrd="1" destOrd="0"/>
        <dgm:cxn modelId="60" srcId="0" destId="30" srcOrd="2" destOrd="0"/>
        <dgm:cxn modelId="80" srcId="0" destId="7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axis="ch" ptType="node" func="cnt" op="equ" val="1">
        <dgm:alg type="composite">
          <dgm:param type="ar" val="0.5516"/>
        </dgm:alg>
        <dgm:choose name="Name3">
          <dgm:if name="Name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if>
          <dgm:else name="Name5">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else>
        </dgm:choose>
      </dgm:if>
      <dgm:if name="Name6" axis="ch" ptType="node" func="cnt" op="equ" val="2">
        <dgm:alg type="composite">
          <dgm:param type="ar" val="0.9804"/>
        </dgm:alg>
        <dgm:choose name="Name7">
          <dgm:if name="Name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2" refType="w" fact="0.4393"/>
              <dgm:constr type="t" for="ch" forName="accentShape_2" refType="h" fact="0.1192"/>
              <dgm:constr type="w" for="ch" forName="accentShape_2" refType="w" fact="0.4021"/>
              <dgm:constr type="h" for="ch" forName="accentShape_2" refType="h" fact="0.876"/>
              <dgm:constr type="l" for="ch" forName="accentShape_1" refType="w" fact="0"/>
              <dgm:constr type="t" for="ch" forName="accentShape_1" refType="h" fact="0"/>
              <dgm:constr type="w" for="ch" forName="accentShape_1" refType="w" fact="0.4021"/>
              <dgm:constr type="h" for="ch" forName="accentShape_1" refType="h" fact="0.9952"/>
              <dgm:constr type="l" for="ch" forName="parentText_1" refType="w" fact="0.2946"/>
              <dgm:constr type="t" for="ch" forName="parentText_1" refType="h" fact="0"/>
              <dgm:constr type="w" for="ch" forName="parentText_1" refType="w" refFor="ch" refForName="accentShape_1" fact="0.26"/>
              <dgm:constr type="h" for="ch" forName="parentText_1" refType="h" fact="0.78"/>
              <dgm:constr type="l" for="ch" forName="parentText_2" refType="w" fact="0.7339"/>
              <dgm:constr type="t" for="ch" forName="parentText_2" refType="h" fact="0.1192"/>
              <dgm:constr type="w" for="ch" forName="parentText_2" refType="w" refFor="ch" refForName="accentShape_1" fact="0.26"/>
              <dgm:constr type="h" for="ch" forName="parentText_2"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4393"/>
              <dgm:constr type="t" for="ch" forName="childText_2" refType="h" fact="0.1192"/>
              <dgm:constr type="w" for="ch" forName="childText_2" refType="w" refFor="ch" refForName="accentShape_2" fact="0.71"/>
              <dgm:constr type="h" for="ch" forName="childText_2" refType="h" fact="0.8808"/>
            </dgm:constrLst>
          </dgm:if>
          <dgm:else name="Name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1" refType="w" fact="0.4393"/>
              <dgm:constr type="t" for="ch" forName="accentShape_2" refType="h" fact="0.1192"/>
              <dgm:constr type="w" for="ch" forName="accentShape_2" refType="w" fact="0.4021"/>
              <dgm:constr type="h" for="ch" forName="accentShape_2" refType="h" fact="0.876"/>
              <dgm:constr type="l" for="ch" forName="accentShape_2" refType="w" fact="0"/>
              <dgm:constr type="t" for="ch" forName="accentShape_1" refType="h" fact="0"/>
              <dgm:constr type="w" for="ch" forName="accentShape_1" refType="w" fact="0.4021"/>
              <dgm:constr type="h" for="ch" forName="accentShape_1" refType="h" fact="0.9952"/>
              <dgm:constr type="l" for="ch" forName="parentText_2" refType="w" fact="0.2946"/>
              <dgm:constr type="t" for="ch" forName="parentText_1" refType="h" fact="0"/>
              <dgm:constr type="w" for="ch" forName="parentText_1" refType="w" refFor="ch" refForName="accentShape_1" fact="0.26"/>
              <dgm:constr type="h" for="ch" forName="parentText_1" refType="h" fact="0.78"/>
              <dgm:constr type="l" for="ch" forName="parentText_1" refType="w" fact="0.7339"/>
              <dgm:constr type="t" for="ch" forName="parentText_2" refType="h" fact="0.1192"/>
              <dgm:constr type="w" for="ch" forName="parentText_2" refType="w" refFor="ch" refForName="accentShape_1" fact="0.26"/>
              <dgm:constr type="h" for="ch" forName="parentText_2" refType="h" fact="0.78"/>
              <dgm:constr type="l" for="ch" forName="childText_2" refType="w" fact="0"/>
              <dgm:constr type="t" for="ch" forName="childText_1" refType="h" fact="0"/>
              <dgm:constr type="w" for="ch" forName="childText_1" refType="w" refFor="ch" refForName="accentShape_1" fact="0.71"/>
              <dgm:constr type="h" for="ch" forName="childText_1" refType="h"/>
              <dgm:constr type="l" for="ch" forName="childText_1" refType="w" fact="0.4393"/>
              <dgm:constr type="t" for="ch" forName="childText_2" refType="h" fact="0.1192"/>
              <dgm:constr type="w" for="ch" forName="childText_2" refType="w" refFor="ch" refForName="accentShape_2" fact="0.71"/>
              <dgm:constr type="h" for="ch" forName="childText_2" refType="h" fact="0.8808"/>
            </dgm:constrLst>
          </dgm:else>
        </dgm:choose>
      </dgm:if>
      <dgm:if name="Name10" axis="ch" ptType="node" func="cnt" op="equ" val="3">
        <dgm:alg type="composite">
          <dgm:param type="ar" val="1.4097"/>
        </dgm:alg>
        <dgm:choose name="Name11">
          <dgm:if name="Name12"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1"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3" refType="w" fact="0.6101"/>
              <dgm:constr type="t" for="ch" forName="accentShape_3" refType="h" fact="0.2457"/>
              <dgm:constr type="w" for="ch" forName="accentShape_3" refType="w" fact="0.2796"/>
              <dgm:constr type="h" for="ch" forName="accentShape_3" refType="h" fact="0.7499"/>
              <dgm:constr type="l" for="ch" forName="parentText_1"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3" refType="w" fact="0.6101"/>
              <dgm:constr type="t" for="ch" forName="childText_3" refType="h" fact="0.2457"/>
              <dgm:constr type="w" for="ch" forName="childText_3" refType="w" refFor="ch" refForName="accentShape_3" fact="0.71"/>
              <dgm:constr type="h" for="ch" forName="childText_3" refType="h" fact="0.7543"/>
            </dgm:constrLst>
          </dgm:if>
          <dgm:else name="Name13">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3"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1" refType="w" fact="0.6101"/>
              <dgm:constr type="t" for="ch" forName="accentShape_3" refType="h" fact="0.2457"/>
              <dgm:constr type="w" for="ch" forName="accentShape_3" refType="w" fact="0.2796"/>
              <dgm:constr type="h" for="ch" forName="accentShape_3" refType="h" fact="0.7499"/>
              <dgm:constr type="l" for="ch" forName="parentText_3"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1"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3"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1" refType="w" fact="0.6101"/>
              <dgm:constr type="t" for="ch" forName="childText_3" refType="h" fact="0.2457"/>
              <dgm:constr type="w" for="ch" forName="childText_3" refType="w" refFor="ch" refForName="accentShape_3" fact="0.71"/>
              <dgm:constr type="h" for="ch" forName="childText_3" refType="h" fact="0.7543"/>
            </dgm:constrLst>
          </dgm:else>
        </dgm:choose>
      </dgm:if>
      <dgm:if name="Name14" axis="ch" ptType="node" func="cnt" op="equ" val="4">
        <dgm:alg type="composite">
          <dgm:param type="ar" val="1.8305"/>
        </dgm:alg>
        <dgm:choose name="Name15">
          <dgm:if name="Name16"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1" refType="w" fact="0"/>
              <dgm:constr type="t" for="ch" forName="accentShape_1" refType="h" fact="0"/>
              <dgm:constr type="w" for="ch" forName="accentShape_1" refType="w" fact="0.2153"/>
              <dgm:constr type="h" for="ch" forName="accentShape_1" refType="h" fact="0.9952"/>
              <dgm:constr type="l" for="ch" forName="accentShape_2" refType="w" fact="0.2353"/>
              <dgm:constr type="t" for="ch" forName="accentShape_2" refType="h" fact="0.1192"/>
              <dgm:constr type="w" for="ch" forName="accentShape_2" refType="w" fact="0.2153"/>
              <dgm:constr type="h" for="ch" forName="accentShape_2" refType="h" fact="0.876"/>
              <dgm:constr type="l" for="ch" forName="accentShape_3" refType="w" fact="0.4699"/>
              <dgm:constr type="t" for="ch" forName="accentShape_3" refType="h" fact="0.2457"/>
              <dgm:constr type="w" for="ch" forName="accentShape_3" refType="w" fact="0.2153"/>
              <dgm:constr type="h" for="ch" forName="accentShape_3" refType="h" fact="0.7495"/>
              <dgm:constr type="l" for="ch" forName="accentShape_4" refType="w" fact="0.6997"/>
              <dgm:constr type="t" for="ch" forName="accentShape_4" refType="h" fact="0.3696"/>
              <dgm:constr type="w" for="ch" forName="accentShape_4" refType="w" fact="0.2153"/>
              <dgm:constr type="h" for="ch" forName="accentShape_4" refType="h" fact="0.6256"/>
              <dgm:constr type="l" for="ch" forName="parentText_1"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2353"/>
              <dgm:constr type="t" for="ch" forName="childText_2" refType="h" fact="0.1192"/>
              <dgm:constr type="w" for="ch" forName="childText_2" refType="w" refFor="ch" refForName="accentShape_2" fact="0.71"/>
              <dgm:constr type="h" for="ch" forName="childText_2" refType="h" fact="0.8808"/>
              <dgm:constr type="l" for="ch" forName="childText_3" refType="w" fact="0.4699"/>
              <dgm:constr type="t" for="ch" forName="childText_3" refType="h" fact="0.2457"/>
              <dgm:constr type="w" for="ch" forName="childText_3" refType="w" refFor="ch" refForName="accentShape_3" fact="0.71"/>
              <dgm:constr type="h" for="ch" forName="childText_3" refType="h" fact="0.7543"/>
              <dgm:constr type="l" for="ch" forName="childText_4" refType="w" fact="0.6997"/>
              <dgm:constr type="t" for="ch" forName="childText_4" refType="h" fact="0.3696"/>
              <dgm:constr type="w" for="ch" forName="childText_4" refType="w" refFor="ch" refForName="accentShape_4" fact="0.71"/>
              <dgm:constr type="h" for="ch" forName="childText_4" refType="h" fact="0.6261"/>
            </dgm:constrLst>
          </dgm:if>
          <dgm:else name="Name17">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4" refType="w" fact="0"/>
              <dgm:constr type="t" for="ch" forName="accentShape_1" refType="h" fact="0"/>
              <dgm:constr type="w" for="ch" forName="accentShape_1" refType="w" fact="0.2153"/>
              <dgm:constr type="h" for="ch" forName="accentShape_1" refType="h" fact="0.9952"/>
              <dgm:constr type="l" for="ch" forName="accentShape_3" refType="w" fact="0.2353"/>
              <dgm:constr type="t" for="ch" forName="accentShape_2" refType="h" fact="0.1192"/>
              <dgm:constr type="w" for="ch" forName="accentShape_2" refType="w" fact="0.2153"/>
              <dgm:constr type="h" for="ch" forName="accentShape_2" refType="h" fact="0.876"/>
              <dgm:constr type="l" for="ch" forName="accentShape_2" refType="w" fact="0.4699"/>
              <dgm:constr type="t" for="ch" forName="accentShape_3" refType="h" fact="0.2457"/>
              <dgm:constr type="w" for="ch" forName="accentShape_3" refType="w" fact="0.2153"/>
              <dgm:constr type="h" for="ch" forName="accentShape_3" refType="h" fact="0.7495"/>
              <dgm:constr type="l" for="ch" forName="accentShape_1" refType="w" fact="0.6997"/>
              <dgm:constr type="t" for="ch" forName="accentShape_4" refType="h" fact="0.3696"/>
              <dgm:constr type="w" for="ch" forName="accentShape_4" refType="w" fact="0.2153"/>
              <dgm:constr type="h" for="ch" forName="accentShape_4" refType="h" fact="0.6256"/>
              <dgm:constr type="l" for="ch" forName="parentText_4"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3"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2"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1"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4" refType="w" fact="0"/>
              <dgm:constr type="t" for="ch" forName="childText_1" refType="h" fact="0"/>
              <dgm:constr type="w" for="ch" forName="childText_1" refType="w" refFor="ch" refForName="accentShape_1" fact="0.71"/>
              <dgm:constr type="h" for="ch" forName="childText_1" refType="h"/>
              <dgm:constr type="l" for="ch" forName="childText_3" refType="w" fact="0.2353"/>
              <dgm:constr type="t" for="ch" forName="childText_2" refType="h" fact="0.1192"/>
              <dgm:constr type="w" for="ch" forName="childText_2" refType="w" refFor="ch" refForName="accentShape_2" fact="0.71"/>
              <dgm:constr type="h" for="ch" forName="childText_2" refType="h" fact="0.8808"/>
              <dgm:constr type="l" for="ch" forName="childText_2" refType="w" fact="0.4699"/>
              <dgm:constr type="t" for="ch" forName="childText_3" refType="h" fact="0.2457"/>
              <dgm:constr type="w" for="ch" forName="childText_3" refType="w" refFor="ch" refForName="accentShape_3" fact="0.71"/>
              <dgm:constr type="h" for="ch" forName="childText_3" refType="h" fact="0.7543"/>
              <dgm:constr type="l" for="ch" forName="childText_1" refType="w" fact="0.6997"/>
              <dgm:constr type="t" for="ch" forName="childText_4" refType="h" fact="0.3696"/>
              <dgm:constr type="w" for="ch" forName="childText_4" refType="w" refFor="ch" refForName="accentShape_4" fact="0.71"/>
              <dgm:constr type="h" for="ch" forName="childText_4" refType="h" fact="0.6261"/>
            </dgm:constrLst>
          </dgm:else>
        </dgm:choose>
      </dgm:if>
      <dgm:if name="Name18" axis="ch" ptType="node" func="cnt" op="equ" val="5">
        <dgm:alg type="composite">
          <dgm:param type="ar" val="2.0125"/>
        </dgm:alg>
        <dgm:choose name="Name19">
          <dgm:if name="Name20"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1" refType="w" fact="0"/>
              <dgm:constr type="t" for="ch" forName="accentShape_1" refType="h" fact="0"/>
              <dgm:constr type="w" for="ch" forName="accentShape_1" refType="w" fact="0.1759"/>
              <dgm:constr type="h" for="ch" forName="accentShape_1" refType="h" fact="0.9952"/>
              <dgm:constr type="l" for="ch" forName="accentShape_2"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4" refType="w" fact="0.5759"/>
              <dgm:constr type="t" for="ch" forName="accentShape_4" refType="h" fact="0.3739"/>
              <dgm:constr type="w" for="ch" forName="accentShape_4" refType="w" fact="0.1759"/>
              <dgm:constr type="h" for="ch" forName="accentShape_4" refType="h" fact="0.6217"/>
              <dgm:constr type="l" for="ch" forName="accentShape_5" refType="w" fact="0.7679"/>
              <dgm:constr type="t" for="ch" forName="accentShape_5" refType="h" fact="0.5"/>
              <dgm:constr type="w" for="ch" forName="accentShape_5" refType="w" fact="0.1759"/>
              <dgm:constr type="h" for="ch" forName="accentShape_5" refType="h" fact="0.4956"/>
              <dgm:constr type="l" for="ch" forName="parentText_1"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5"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4" refType="w" fact="0.5759"/>
              <dgm:constr type="t" for="ch" forName="childText_4" refType="h" fact="0.3739"/>
              <dgm:constr type="w" for="ch" forName="childText_4" refType="w" refFor="ch" refForName="accentShape_4" fact="0.71"/>
              <dgm:constr type="h" for="ch" forName="childText_4" refType="h" fact="0.6217"/>
              <dgm:constr type="l" for="ch" forName="childText_5" refType="w" fact="0.7679"/>
              <dgm:constr type="t" for="ch" forName="childText_5" refType="h" fact="0.5001"/>
              <dgm:constr type="w" for="ch" forName="childText_5" refType="w" refFor="ch" refForName="accentShape_5" fact="0.71"/>
              <dgm:constr type="h" for="ch" forName="childText_5" refType="h" fact="0.4956"/>
            </dgm:constrLst>
          </dgm:if>
          <dgm:else name="Name21">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5" refType="w" fact="0"/>
              <dgm:constr type="t" for="ch" forName="accentShape_1" refType="h" fact="0"/>
              <dgm:constr type="w" for="ch" forName="accentShape_1" refType="w" fact="0.1759"/>
              <dgm:constr type="h" for="ch" forName="accentShape_1" refType="h" fact="0.9952"/>
              <dgm:constr type="l" for="ch" forName="accentShape_4"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2" refType="w" fact="0.5759"/>
              <dgm:constr type="t" for="ch" forName="accentShape_4" refType="h" fact="0.3739"/>
              <dgm:constr type="w" for="ch" forName="accentShape_4" refType="w" fact="0.1759"/>
              <dgm:constr type="h" for="ch" forName="accentShape_4" refType="h" fact="0.6217"/>
              <dgm:constr type="l" for="ch" forName="accentShape_1" refType="w" fact="0.7679"/>
              <dgm:constr type="t" for="ch" forName="accentShape_5" refType="h" fact="0.5"/>
              <dgm:constr type="w" for="ch" forName="accentShape_5" refType="w" fact="0.1759"/>
              <dgm:constr type="h" for="ch" forName="accentShape_5" refType="h" fact="0.4956"/>
              <dgm:constr type="l" for="ch" forName="parentText_5"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4"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2"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1"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5" refType="w" fact="0"/>
              <dgm:constr type="t" for="ch" forName="childText_1" refType="h" fact="0"/>
              <dgm:constr type="w" for="ch" forName="childText_1" refType="w" refFor="ch" refForName="accentShape_1" fact="0.71"/>
              <dgm:constr type="h" for="ch" forName="childText_1" refType="h"/>
              <dgm:constr type="l" for="ch" forName="childText_4"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2" refType="w" fact="0.5759"/>
              <dgm:constr type="t" for="ch" forName="childText_4" refType="h" fact="0.3739"/>
              <dgm:constr type="w" for="ch" forName="childText_4" refType="w" refFor="ch" refForName="accentShape_4" fact="0.71"/>
              <dgm:constr type="h" for="ch" forName="childText_4" refType="h" fact="0.6261"/>
              <dgm:constr type="l" for="ch" forName="childText_1" refType="w" fact="0.7679"/>
              <dgm:constr type="t" for="ch" forName="childText_5" refType="h" fact="0.5001"/>
              <dgm:constr type="w" for="ch" forName="childText_5" refType="w" refFor="ch" refForName="accentShape_5" fact="0.71"/>
              <dgm:constr type="h" for="ch" forName="childText_5" refType="h" fact="0.4999"/>
            </dgm:constrLst>
          </dgm:else>
        </dgm:choose>
      </dgm:if>
      <dgm:if name="Name22" axis="ch" ptType="node" func="cnt" op="equ" val="6">
        <dgm:alg type="composite">
          <dgm:param type="ar" val="2.4006"/>
        </dgm:alg>
        <dgm:shape xmlns:r="http://schemas.openxmlformats.org/officeDocument/2006/relationships" r:blip="">
          <dgm:adjLst/>
        </dgm:shape>
        <dgm:choose name="Name23">
          <dgm:if name="Name2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1" refType="w" fact="0"/>
              <dgm:constr type="t" for="ch" forName="accentShape_1" refType="h" fact="0"/>
              <dgm:constr type="w" for="ch" forName="accentShape_1" refType="w" fact="0.1473"/>
              <dgm:constr type="h" for="ch" forName="accentShape_1" refType="h"/>
              <dgm:constr type="l" for="ch" forName="accentShape_2" refType="w" fact="0.1608"/>
              <dgm:constr type="t" for="ch" forName="accentShape_2" refType="h" fact="0.1"/>
              <dgm:constr type="w" for="ch" forName="accentShape_2" refType="w" fact="0.1473"/>
              <dgm:constr type="h" for="ch" forName="accentShape_2" refType="h" fact="0.9"/>
              <dgm:constr type="l" for="ch" forName="accentShape_3" refType="w" fact="0.3216"/>
              <dgm:constr type="t" for="ch" forName="accentShape_3" refType="h" fact="0.2"/>
              <dgm:constr type="w" for="ch" forName="accentShape_3" refType="w" fact="0.1473"/>
              <dgm:constr type="h" for="ch" forName="accentShape_3" refType="h" fact="0.8"/>
              <dgm:constr type="l" for="ch" forName="accentShape_4" refType="w" fact="0.4824"/>
              <dgm:constr type="t" for="ch" forName="accentShape_4" refType="h" fact="0.3"/>
              <dgm:constr type="w" for="ch" forName="accentShape_4" refType="w" fact="0.1473"/>
              <dgm:constr type="h" for="ch" forName="accentShape_4" refType="h" fact="0.7"/>
              <dgm:constr type="l" for="ch" forName="accentShape_5" refType="w" fact="0.6432"/>
              <dgm:constr type="t" for="ch" forName="accentShape_5" refType="h" fact="0.4"/>
              <dgm:constr type="w" for="ch" forName="accentShape_5" refType="w" fact="0.1473"/>
              <dgm:constr type="h" for="ch" forName="accentShape_5" refType="h" fact="0.6"/>
              <dgm:constr type="l" for="ch" forName="accentShape_6" refType="w" fact="0.8056"/>
              <dgm:constr type="t" for="ch" forName="accentShape_6" refType="h" fact="0.5"/>
              <dgm:constr type="w" for="ch" forName="accentShape_6" refType="w" fact="0.1473"/>
              <dgm:constr type="h" for="ch" forName="accentShape_6" refType="h" fact="0.5"/>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3"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4"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5"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6"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1"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3"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4"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5"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6" refType="w" fact="0.9101"/>
              <dgm:constr type="t" for="ch" forName="parentText_6" refType="h" fact="0.5"/>
              <dgm:constr type="w" for="ch" forName="parentText_6" refType="w" refFor="ch" refForName="accentShape_6" fact="0.26"/>
              <dgm:constr type="h" for="ch" forName="parentText_6" refType="h" refFor="ch" refForName="accentShape_6" fact="0.9"/>
            </dgm:constrLst>
          </dgm:if>
          <dgm:else name="Name25">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6" refType="w" fact="0"/>
              <dgm:constr type="t" for="ch" forName="accentShape_1" refType="h" fact="0"/>
              <dgm:constr type="w" for="ch" forName="accentShape_1" refType="w" fact="0.1473"/>
              <dgm:constr type="h" for="ch" forName="accentShape_1" refType="h"/>
              <dgm:constr type="l" for="ch" forName="accentShape_5" refType="w" fact="0.1608"/>
              <dgm:constr type="t" for="ch" forName="accentShape_2" refType="h" fact="0.1"/>
              <dgm:constr type="w" for="ch" forName="accentShape_2" refType="w" fact="0.1473"/>
              <dgm:constr type="h" for="ch" forName="accentShape_2" refType="h" fact="0.9"/>
              <dgm:constr type="l" for="ch" forName="accentShape_4" refType="w" fact="0.3216"/>
              <dgm:constr type="t" for="ch" forName="accentShape_3" refType="h" fact="0.2"/>
              <dgm:constr type="w" for="ch" forName="accentShape_3" refType="w" fact="0.1473"/>
              <dgm:constr type="h" for="ch" forName="accentShape_3" refType="h" fact="0.8"/>
              <dgm:constr type="l" for="ch" forName="accentShape_3" refType="w" fact="0.4824"/>
              <dgm:constr type="t" for="ch" forName="accentShape_4" refType="h" fact="0.3"/>
              <dgm:constr type="w" for="ch" forName="accentShape_4" refType="w" fact="0.1473"/>
              <dgm:constr type="h" for="ch" forName="accentShape_4" refType="h" fact="0.7"/>
              <dgm:constr type="l" for="ch" forName="accentShape_2" refType="w" fact="0.6432"/>
              <dgm:constr type="t" for="ch" forName="accentShape_5" refType="h" fact="0.4"/>
              <dgm:constr type="w" for="ch" forName="accentShape_5" refType="w" fact="0.1473"/>
              <dgm:constr type="h" for="ch" forName="accentShape_5" refType="h" fact="0.6"/>
              <dgm:constr type="l" for="ch" forName="accentShape_1" refType="w" fact="0.8056"/>
              <dgm:constr type="t" for="ch" forName="accentShape_6" refType="h" fact="0.5"/>
              <dgm:constr type="w" for="ch" forName="accentShape_6" refType="w" fact="0.1473"/>
              <dgm:constr type="h" for="ch" forName="accentShape_6" refType="h" fact="0.5"/>
              <dgm:constr type="l" for="ch" forName="childText_6"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5"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4"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3"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2"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1"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6"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5"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4"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3"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2"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1" refType="w" fact="0.9101"/>
              <dgm:constr type="t" for="ch" forName="parentText_6" refType="h" fact="0.5"/>
              <dgm:constr type="w" for="ch" forName="parentText_6" refType="w" refFor="ch" refForName="accentShape_6" fact="0.26"/>
              <dgm:constr type="h" for="ch" forName="parentText_6" refType="h" refFor="ch" refForName="accentShape_6" fact="0.9"/>
            </dgm:constrLst>
          </dgm:else>
        </dgm:choose>
      </dgm:if>
      <dgm:else name="Name26">
        <dgm:alg type="composite">
          <dgm:param type="ar" val="2.7874"/>
        </dgm:alg>
        <dgm:shape xmlns:r="http://schemas.openxmlformats.org/officeDocument/2006/relationships" r:blip="">
          <dgm:adjLst/>
        </dgm:shape>
        <dgm:choose name="Name27">
          <dgm:if name="Name2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1" refType="w" fact="0"/>
              <dgm:constr type="t" for="ch" forName="accentShape_1" refType="h" fact="0"/>
              <dgm:constr type="w" for="ch" forName="accentShape_1" refType="w" fact="0.1269"/>
              <dgm:constr type="h" for="ch" forName="accentShape_1" refType="h"/>
              <dgm:constr type="l" for="ch" forName="accentShape_2" refType="w" fact="0.1385"/>
              <dgm:constr type="t" for="ch" forName="accentShape_2" refType="h" fact="0.0833"/>
              <dgm:constr type="w" for="ch" forName="accentShape_2" refType="w" fact="0.1269"/>
              <dgm:constr type="h" for="ch" forName="accentShape_2" refType="h" fact="0.9165"/>
              <dgm:constr type="l" for="ch" forName="accentShape_3"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5" refType="w" fact="0.5539"/>
              <dgm:constr type="t" for="ch" forName="accentShape_5" refType="h" fact="0.3332"/>
              <dgm:constr type="w" for="ch" forName="accentShape_5" refType="w" fact="0.1269"/>
              <dgm:constr type="h" for="ch" forName="accentShape_5" refType="h" fact="0.6666"/>
              <dgm:constr type="l" for="ch" forName="accentShape_6" refType="w" fact="0.6938"/>
              <dgm:constr type="t" for="ch" forName="accentShape_6" refType="h" fact="0.4165"/>
              <dgm:constr type="w" for="ch" forName="accentShape_6" refType="w" fact="0.1269"/>
              <dgm:constr type="h" for="ch" forName="accentShape_6" refType="h" fact="0.5833"/>
              <dgm:constr type="l" for="ch" forName="accentShape_7" refType="w" fact="0.8326"/>
              <dgm:constr type="t" for="ch" forName="accentShape_7" refType="h" fact="0.5"/>
              <dgm:constr type="w" for="ch" forName="accentShape_7" refType="w" fact="0.1269"/>
              <dgm:constr type="h" for="ch" forName="accentShape_7" refType="h" fact="0.5"/>
              <dgm:constr type="l" for="ch" forName="parentText_1"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3"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5"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6"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7"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3"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5"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6"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7" refType="w" fact="0.8326"/>
              <dgm:constr type="t" for="ch" forName="childText_7" refType="h" fact="0.5"/>
              <dgm:constr type="w" for="ch" forName="childText_7" refType="w" refFor="ch" refForName="accentShape_7" fact="0.7"/>
              <dgm:constr type="h" for="ch" forName="childText_7" refType="h" refFor="ch" refForName="accentShape_7"/>
            </dgm:constrLst>
          </dgm:if>
          <dgm:else name="Name2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7" refType="w" fact="0"/>
              <dgm:constr type="t" for="ch" forName="accentShape_1" refType="h" fact="0"/>
              <dgm:constr type="w" for="ch" forName="accentShape_1" refType="w" fact="0.1269"/>
              <dgm:constr type="h" for="ch" forName="accentShape_1" refType="h"/>
              <dgm:constr type="l" for="ch" forName="accentShape_6" refType="w" fact="0.1385"/>
              <dgm:constr type="t" for="ch" forName="accentShape_2" refType="h" fact="0.0833"/>
              <dgm:constr type="w" for="ch" forName="accentShape_2" refType="w" fact="0.1269"/>
              <dgm:constr type="h" for="ch" forName="accentShape_2" refType="h" fact="0.9165"/>
              <dgm:constr type="l" for="ch" forName="accentShape_5"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3" refType="w" fact="0.5539"/>
              <dgm:constr type="t" for="ch" forName="accentShape_5" refType="h" fact="0.3332"/>
              <dgm:constr type="w" for="ch" forName="accentShape_5" refType="w" fact="0.1269"/>
              <dgm:constr type="h" for="ch" forName="accentShape_5" refType="h" fact="0.6666"/>
              <dgm:constr type="l" for="ch" forName="accentShape_2" refType="w" fact="0.6938"/>
              <dgm:constr type="t" for="ch" forName="accentShape_6" refType="h" fact="0.4165"/>
              <dgm:constr type="w" for="ch" forName="accentShape_6" refType="w" fact="0.1269"/>
              <dgm:constr type="h" for="ch" forName="accentShape_6" refType="h" fact="0.5833"/>
              <dgm:constr type="l" for="ch" forName="accentShape_1" refType="w" fact="0.8326"/>
              <dgm:constr type="t" for="ch" forName="accentShape_7" refType="h" fact="0.5"/>
              <dgm:constr type="w" for="ch" forName="accentShape_7" refType="w" fact="0.1269"/>
              <dgm:constr type="h" for="ch" forName="accentShape_7" refType="h" fact="0.5"/>
              <dgm:constr type="l" for="ch" forName="parentText_7"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6"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5"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3"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2"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1"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7"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6"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5"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3"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2"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1" refType="w" fact="0.8326"/>
              <dgm:constr type="t" for="ch" forName="childText_7" refType="h" fact="0.5"/>
              <dgm:constr type="w" for="ch" forName="childText_7" refType="w" refFor="ch" refForName="accentShape_7" fact="0.7"/>
              <dgm:constr type="h" for="ch" forName="childText_7" refType="h" refFor="ch" refForName="accentShape_7"/>
            </dgm:constrLst>
          </dgm:else>
        </dgm:choose>
      </dgm:else>
    </dgm:choose>
    <dgm:forEach name="wrapper" axis="self" ptType="parTrans">
      <dgm:forEach name="accentRepeat" axis="self">
        <dgm:layoutNode name="imageRepeatNode" styleLbl="node1">
          <dgm:alg type="sp"/>
          <dgm:shape xmlns:r="http://schemas.openxmlformats.org/officeDocument/2006/relationships" type="rect" r:blip="" zOrderOff="-10">
            <dgm:adjLst/>
          </dgm:shape>
          <dgm:presOf axis="self"/>
        </dgm:layoutNode>
      </dgm:forEach>
    </dgm:forEach>
    <dgm:forEach name="Name30" axis="ch" ptType="node" cnt="1">
      <dgm:layoutNode name="parentText_1" styleLbl="node1">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1" styleLbl="node1">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1">
        <dgm:alg type="sp"/>
        <dgm:shape xmlns:r="http://schemas.openxmlformats.org/officeDocument/2006/relationships" r:blip="">
          <dgm:adjLst/>
        </dgm:shape>
        <dgm:presOf/>
        <dgm:constrLst/>
        <dgm:forEach name="Name31" ref="accentRepeat"/>
      </dgm:layoutNode>
    </dgm:forEach>
    <dgm:forEach name="Name32" axis="ch" ptType="node" st="2" cnt="1">
      <dgm:layoutNode name="parentText_2">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2">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2">
        <dgm:alg type="sp"/>
        <dgm:shape xmlns:r="http://schemas.openxmlformats.org/officeDocument/2006/relationships" r:blip="">
          <dgm:adjLst/>
        </dgm:shape>
        <dgm:presOf/>
        <dgm:constrLst/>
        <dgm:forEach name="Name33" ref="accentRepeat"/>
      </dgm:layoutNode>
    </dgm:forEach>
    <dgm:forEach name="Name34" axis="ch" ptType="node" st="3" cnt="1">
      <dgm:layoutNode name="parentText_3">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3">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3">
        <dgm:alg type="sp"/>
        <dgm:shape xmlns:r="http://schemas.openxmlformats.org/officeDocument/2006/relationships" r:blip="">
          <dgm:adjLst/>
        </dgm:shape>
        <dgm:presOf/>
        <dgm:constrLst/>
        <dgm:forEach name="Name35" ref="accentRepeat"/>
      </dgm:layoutNode>
    </dgm:forEach>
    <dgm:forEach name="Name36" axis="ch" ptType="node" st="4" cnt="1">
      <dgm:layoutNode name="parentText_4">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4">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4">
        <dgm:alg type="sp"/>
        <dgm:shape xmlns:r="http://schemas.openxmlformats.org/officeDocument/2006/relationships" r:blip="">
          <dgm:adjLst/>
        </dgm:shape>
        <dgm:presOf/>
        <dgm:constrLst/>
        <dgm:forEach name="Name37" ref="accentRepeat"/>
      </dgm:layoutNode>
    </dgm:forEach>
    <dgm:forEach name="Name38" axis="ch" ptType="node" st="5" cnt="1">
      <dgm:layoutNode name="parentText_5">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5">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5">
        <dgm:alg type="sp"/>
        <dgm:shape xmlns:r="http://schemas.openxmlformats.org/officeDocument/2006/relationships" r:blip="">
          <dgm:adjLst/>
        </dgm:shape>
        <dgm:presOf/>
        <dgm:constrLst/>
        <dgm:forEach name="Name39" ref="accentRepeat"/>
      </dgm:layoutNode>
    </dgm:forEach>
    <dgm:forEach name="Name40" axis="ch" ptType="node" st="6" cnt="1">
      <dgm:layoutNode name="parentText_6">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6">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6">
        <dgm:alg type="sp"/>
        <dgm:shape xmlns:r="http://schemas.openxmlformats.org/officeDocument/2006/relationships" r:blip="">
          <dgm:adjLst/>
        </dgm:shape>
        <dgm:presOf/>
        <dgm:constrLst/>
        <dgm:forEach name="Name41" ref="accentRepeat"/>
      </dgm:layoutNode>
    </dgm:forEach>
    <dgm:forEach name="Name42" axis="ch" ptType="node" st="7" cnt="1">
      <dgm:layoutNode name="parentText_7">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7">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7">
        <dgm:alg type="sp"/>
        <dgm:shape xmlns:r="http://schemas.openxmlformats.org/officeDocument/2006/relationships" r:blip="">
          <dgm:adjLst/>
        </dgm:shape>
        <dgm:presOf/>
        <dgm:constrLst/>
        <dgm:forEach name="Name43" ref="accent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2201A2B-2021-42F0-B9CC-467BA369821B}" type="datetimeFigureOut">
              <a:rPr lang="en-US" smtClean="0"/>
              <a:t>5/17/2018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DF8C8EF-2049-48B0-A70F-73DA0F81D516}" type="slidenum">
              <a:rPr lang="en-US" smtClean="0"/>
              <a:t>‹#›</a:t>
            </a:fld>
            <a:endParaRPr lang="en-US"/>
          </a:p>
        </p:txBody>
      </p:sp>
    </p:spTree>
    <p:extLst>
      <p:ext uri="{BB962C8B-B14F-4D97-AF65-F5344CB8AC3E}">
        <p14:creationId xmlns:p14="http://schemas.microsoft.com/office/powerpoint/2010/main" val="3679002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7D07884-6223-44D6-995B-E145B74B13E9}" type="datetimeFigureOut">
              <a:rPr lang="en-US" smtClean="0"/>
              <a:t>5/17/2018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2632E4A-4B46-4767-89A3-9C3340BF3877}" type="slidenum">
              <a:rPr lang="en-US" smtClean="0"/>
              <a:t>‹#›</a:t>
            </a:fld>
            <a:endParaRPr lang="en-US"/>
          </a:p>
        </p:txBody>
      </p:sp>
    </p:spTree>
    <p:extLst>
      <p:ext uri="{BB962C8B-B14F-4D97-AF65-F5344CB8AC3E}">
        <p14:creationId xmlns:p14="http://schemas.microsoft.com/office/powerpoint/2010/main" val="3721113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1</a:t>
            </a:fld>
            <a:endParaRPr lang="en-US"/>
          </a:p>
        </p:txBody>
      </p:sp>
    </p:spTree>
    <p:extLst>
      <p:ext uri="{BB962C8B-B14F-4D97-AF65-F5344CB8AC3E}">
        <p14:creationId xmlns:p14="http://schemas.microsoft.com/office/powerpoint/2010/main" val="40808161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14</a:t>
            </a:fld>
            <a:endParaRPr lang="en-US"/>
          </a:p>
        </p:txBody>
      </p:sp>
    </p:spTree>
    <p:extLst>
      <p:ext uri="{BB962C8B-B14F-4D97-AF65-F5344CB8AC3E}">
        <p14:creationId xmlns:p14="http://schemas.microsoft.com/office/powerpoint/2010/main" val="3527199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15</a:t>
            </a:fld>
            <a:endParaRPr lang="en-US"/>
          </a:p>
        </p:txBody>
      </p:sp>
    </p:spTree>
    <p:extLst>
      <p:ext uri="{BB962C8B-B14F-4D97-AF65-F5344CB8AC3E}">
        <p14:creationId xmlns:p14="http://schemas.microsoft.com/office/powerpoint/2010/main" val="3527199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17</a:t>
            </a:fld>
            <a:endParaRPr lang="en-US"/>
          </a:p>
        </p:txBody>
      </p:sp>
    </p:spTree>
    <p:extLst>
      <p:ext uri="{BB962C8B-B14F-4D97-AF65-F5344CB8AC3E}">
        <p14:creationId xmlns:p14="http://schemas.microsoft.com/office/powerpoint/2010/main" val="877068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18</a:t>
            </a:fld>
            <a:endParaRPr lang="en-US"/>
          </a:p>
        </p:txBody>
      </p:sp>
    </p:spTree>
    <p:extLst>
      <p:ext uri="{BB962C8B-B14F-4D97-AF65-F5344CB8AC3E}">
        <p14:creationId xmlns:p14="http://schemas.microsoft.com/office/powerpoint/2010/main" val="33217887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19</a:t>
            </a:fld>
            <a:endParaRPr lang="en-US"/>
          </a:p>
        </p:txBody>
      </p:sp>
    </p:spTree>
    <p:extLst>
      <p:ext uri="{BB962C8B-B14F-4D97-AF65-F5344CB8AC3E}">
        <p14:creationId xmlns:p14="http://schemas.microsoft.com/office/powerpoint/2010/main" val="1748823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20</a:t>
            </a:fld>
            <a:endParaRPr lang="en-US"/>
          </a:p>
        </p:txBody>
      </p:sp>
    </p:spTree>
    <p:extLst>
      <p:ext uri="{BB962C8B-B14F-4D97-AF65-F5344CB8AC3E}">
        <p14:creationId xmlns:p14="http://schemas.microsoft.com/office/powerpoint/2010/main" val="8148878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21</a:t>
            </a:fld>
            <a:endParaRPr lang="en-US"/>
          </a:p>
        </p:txBody>
      </p:sp>
    </p:spTree>
    <p:extLst>
      <p:ext uri="{BB962C8B-B14F-4D97-AF65-F5344CB8AC3E}">
        <p14:creationId xmlns:p14="http://schemas.microsoft.com/office/powerpoint/2010/main" val="12017539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22</a:t>
            </a:fld>
            <a:endParaRPr lang="en-US"/>
          </a:p>
        </p:txBody>
      </p:sp>
    </p:spTree>
    <p:extLst>
      <p:ext uri="{BB962C8B-B14F-4D97-AF65-F5344CB8AC3E}">
        <p14:creationId xmlns:p14="http://schemas.microsoft.com/office/powerpoint/2010/main" val="45381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23</a:t>
            </a:fld>
            <a:endParaRPr lang="en-US"/>
          </a:p>
        </p:txBody>
      </p:sp>
    </p:spTree>
    <p:extLst>
      <p:ext uri="{BB962C8B-B14F-4D97-AF65-F5344CB8AC3E}">
        <p14:creationId xmlns:p14="http://schemas.microsoft.com/office/powerpoint/2010/main" val="34453326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24</a:t>
            </a:fld>
            <a:endParaRPr lang="en-US"/>
          </a:p>
        </p:txBody>
      </p:sp>
    </p:spTree>
    <p:extLst>
      <p:ext uri="{BB962C8B-B14F-4D97-AF65-F5344CB8AC3E}">
        <p14:creationId xmlns:p14="http://schemas.microsoft.com/office/powerpoint/2010/main" val="3268493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a:t>
            </a:fld>
            <a:endParaRPr lang="en-US"/>
          </a:p>
        </p:txBody>
      </p:sp>
    </p:spTree>
    <p:extLst>
      <p:ext uri="{BB962C8B-B14F-4D97-AF65-F5344CB8AC3E}">
        <p14:creationId xmlns:p14="http://schemas.microsoft.com/office/powerpoint/2010/main" val="3427133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25</a:t>
            </a:fld>
            <a:endParaRPr lang="en-US"/>
          </a:p>
        </p:txBody>
      </p:sp>
    </p:spTree>
    <p:extLst>
      <p:ext uri="{BB962C8B-B14F-4D97-AF65-F5344CB8AC3E}">
        <p14:creationId xmlns:p14="http://schemas.microsoft.com/office/powerpoint/2010/main" val="9284180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26</a:t>
            </a:fld>
            <a:endParaRPr lang="en-US"/>
          </a:p>
        </p:txBody>
      </p:sp>
    </p:spTree>
    <p:extLst>
      <p:ext uri="{BB962C8B-B14F-4D97-AF65-F5344CB8AC3E}">
        <p14:creationId xmlns:p14="http://schemas.microsoft.com/office/powerpoint/2010/main" val="4161959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27</a:t>
            </a:fld>
            <a:endParaRPr lang="en-US"/>
          </a:p>
        </p:txBody>
      </p:sp>
    </p:spTree>
    <p:extLst>
      <p:ext uri="{BB962C8B-B14F-4D97-AF65-F5344CB8AC3E}">
        <p14:creationId xmlns:p14="http://schemas.microsoft.com/office/powerpoint/2010/main" val="31220473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28</a:t>
            </a:fld>
            <a:endParaRPr lang="en-US"/>
          </a:p>
        </p:txBody>
      </p:sp>
    </p:spTree>
    <p:extLst>
      <p:ext uri="{BB962C8B-B14F-4D97-AF65-F5344CB8AC3E}">
        <p14:creationId xmlns:p14="http://schemas.microsoft.com/office/powerpoint/2010/main" val="21890434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29</a:t>
            </a:fld>
            <a:endParaRPr lang="en-US"/>
          </a:p>
        </p:txBody>
      </p:sp>
    </p:spTree>
    <p:extLst>
      <p:ext uri="{BB962C8B-B14F-4D97-AF65-F5344CB8AC3E}">
        <p14:creationId xmlns:p14="http://schemas.microsoft.com/office/powerpoint/2010/main" val="17764657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30</a:t>
            </a:fld>
            <a:endParaRPr lang="en-US"/>
          </a:p>
        </p:txBody>
      </p:sp>
    </p:spTree>
    <p:extLst>
      <p:ext uri="{BB962C8B-B14F-4D97-AF65-F5344CB8AC3E}">
        <p14:creationId xmlns:p14="http://schemas.microsoft.com/office/powerpoint/2010/main" val="4968195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31</a:t>
            </a:fld>
            <a:endParaRPr lang="en-US"/>
          </a:p>
        </p:txBody>
      </p:sp>
    </p:spTree>
    <p:extLst>
      <p:ext uri="{BB962C8B-B14F-4D97-AF65-F5344CB8AC3E}">
        <p14:creationId xmlns:p14="http://schemas.microsoft.com/office/powerpoint/2010/main" val="12843236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32</a:t>
            </a:fld>
            <a:endParaRPr lang="en-US"/>
          </a:p>
        </p:txBody>
      </p:sp>
    </p:spTree>
    <p:extLst>
      <p:ext uri="{BB962C8B-B14F-4D97-AF65-F5344CB8AC3E}">
        <p14:creationId xmlns:p14="http://schemas.microsoft.com/office/powerpoint/2010/main" val="3563061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33</a:t>
            </a:fld>
            <a:endParaRPr lang="en-US"/>
          </a:p>
        </p:txBody>
      </p:sp>
    </p:spTree>
    <p:extLst>
      <p:ext uri="{BB962C8B-B14F-4D97-AF65-F5344CB8AC3E}">
        <p14:creationId xmlns:p14="http://schemas.microsoft.com/office/powerpoint/2010/main" val="18233069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34</a:t>
            </a:fld>
            <a:endParaRPr lang="en-US"/>
          </a:p>
        </p:txBody>
      </p:sp>
    </p:spTree>
    <p:extLst>
      <p:ext uri="{BB962C8B-B14F-4D97-AF65-F5344CB8AC3E}">
        <p14:creationId xmlns:p14="http://schemas.microsoft.com/office/powerpoint/2010/main" val="2005411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a:t>
            </a:fld>
            <a:endParaRPr lang="en-US"/>
          </a:p>
        </p:txBody>
      </p:sp>
    </p:spTree>
    <p:extLst>
      <p:ext uri="{BB962C8B-B14F-4D97-AF65-F5344CB8AC3E}">
        <p14:creationId xmlns:p14="http://schemas.microsoft.com/office/powerpoint/2010/main" val="13080930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35</a:t>
            </a:fld>
            <a:endParaRPr lang="en-US"/>
          </a:p>
        </p:txBody>
      </p:sp>
    </p:spTree>
    <p:extLst>
      <p:ext uri="{BB962C8B-B14F-4D97-AF65-F5344CB8AC3E}">
        <p14:creationId xmlns:p14="http://schemas.microsoft.com/office/powerpoint/2010/main" val="36708343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36</a:t>
            </a:fld>
            <a:endParaRPr lang="en-US"/>
          </a:p>
        </p:txBody>
      </p:sp>
    </p:spTree>
    <p:extLst>
      <p:ext uri="{BB962C8B-B14F-4D97-AF65-F5344CB8AC3E}">
        <p14:creationId xmlns:p14="http://schemas.microsoft.com/office/powerpoint/2010/main" val="27541480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37</a:t>
            </a:fld>
            <a:endParaRPr lang="en-US"/>
          </a:p>
        </p:txBody>
      </p:sp>
    </p:spTree>
    <p:extLst>
      <p:ext uri="{BB962C8B-B14F-4D97-AF65-F5344CB8AC3E}">
        <p14:creationId xmlns:p14="http://schemas.microsoft.com/office/powerpoint/2010/main" val="33722384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38</a:t>
            </a:fld>
            <a:endParaRPr lang="en-US"/>
          </a:p>
        </p:txBody>
      </p:sp>
    </p:spTree>
    <p:extLst>
      <p:ext uri="{BB962C8B-B14F-4D97-AF65-F5344CB8AC3E}">
        <p14:creationId xmlns:p14="http://schemas.microsoft.com/office/powerpoint/2010/main" val="21069474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39</a:t>
            </a:fld>
            <a:endParaRPr lang="en-US"/>
          </a:p>
        </p:txBody>
      </p:sp>
    </p:spTree>
    <p:extLst>
      <p:ext uri="{BB962C8B-B14F-4D97-AF65-F5344CB8AC3E}">
        <p14:creationId xmlns:p14="http://schemas.microsoft.com/office/powerpoint/2010/main" val="14653957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40</a:t>
            </a:fld>
            <a:endParaRPr lang="en-US"/>
          </a:p>
        </p:txBody>
      </p:sp>
    </p:spTree>
    <p:extLst>
      <p:ext uri="{BB962C8B-B14F-4D97-AF65-F5344CB8AC3E}">
        <p14:creationId xmlns:p14="http://schemas.microsoft.com/office/powerpoint/2010/main" val="11889132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41</a:t>
            </a:fld>
            <a:endParaRPr lang="en-US"/>
          </a:p>
        </p:txBody>
      </p:sp>
    </p:spTree>
    <p:extLst>
      <p:ext uri="{BB962C8B-B14F-4D97-AF65-F5344CB8AC3E}">
        <p14:creationId xmlns:p14="http://schemas.microsoft.com/office/powerpoint/2010/main" val="7896456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42</a:t>
            </a:fld>
            <a:endParaRPr lang="en-US"/>
          </a:p>
        </p:txBody>
      </p:sp>
    </p:spTree>
    <p:extLst>
      <p:ext uri="{BB962C8B-B14F-4D97-AF65-F5344CB8AC3E}">
        <p14:creationId xmlns:p14="http://schemas.microsoft.com/office/powerpoint/2010/main" val="39605067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43</a:t>
            </a:fld>
            <a:endParaRPr lang="en-US"/>
          </a:p>
        </p:txBody>
      </p:sp>
    </p:spTree>
    <p:extLst>
      <p:ext uri="{BB962C8B-B14F-4D97-AF65-F5344CB8AC3E}">
        <p14:creationId xmlns:p14="http://schemas.microsoft.com/office/powerpoint/2010/main" val="8757897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44</a:t>
            </a:fld>
            <a:endParaRPr lang="en-US"/>
          </a:p>
        </p:txBody>
      </p:sp>
    </p:spTree>
    <p:extLst>
      <p:ext uri="{BB962C8B-B14F-4D97-AF65-F5344CB8AC3E}">
        <p14:creationId xmlns:p14="http://schemas.microsoft.com/office/powerpoint/2010/main" val="453640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4</a:t>
            </a:fld>
            <a:endParaRPr lang="en-US"/>
          </a:p>
        </p:txBody>
      </p:sp>
    </p:spTree>
    <p:extLst>
      <p:ext uri="{BB962C8B-B14F-4D97-AF65-F5344CB8AC3E}">
        <p14:creationId xmlns:p14="http://schemas.microsoft.com/office/powerpoint/2010/main" val="877145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45</a:t>
            </a:fld>
            <a:endParaRPr lang="en-US"/>
          </a:p>
        </p:txBody>
      </p:sp>
    </p:spTree>
    <p:extLst>
      <p:ext uri="{BB962C8B-B14F-4D97-AF65-F5344CB8AC3E}">
        <p14:creationId xmlns:p14="http://schemas.microsoft.com/office/powerpoint/2010/main" val="39058443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46</a:t>
            </a:fld>
            <a:endParaRPr lang="en-US"/>
          </a:p>
        </p:txBody>
      </p:sp>
    </p:spTree>
    <p:extLst>
      <p:ext uri="{BB962C8B-B14F-4D97-AF65-F5344CB8AC3E}">
        <p14:creationId xmlns:p14="http://schemas.microsoft.com/office/powerpoint/2010/main" val="5830082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47</a:t>
            </a:fld>
            <a:endParaRPr lang="en-US"/>
          </a:p>
        </p:txBody>
      </p:sp>
    </p:spTree>
    <p:extLst>
      <p:ext uri="{BB962C8B-B14F-4D97-AF65-F5344CB8AC3E}">
        <p14:creationId xmlns:p14="http://schemas.microsoft.com/office/powerpoint/2010/main" val="40180768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48</a:t>
            </a:fld>
            <a:endParaRPr lang="en-US"/>
          </a:p>
        </p:txBody>
      </p:sp>
    </p:spTree>
    <p:extLst>
      <p:ext uri="{BB962C8B-B14F-4D97-AF65-F5344CB8AC3E}">
        <p14:creationId xmlns:p14="http://schemas.microsoft.com/office/powerpoint/2010/main" val="40180768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49</a:t>
            </a:fld>
            <a:endParaRPr lang="en-US"/>
          </a:p>
        </p:txBody>
      </p:sp>
    </p:spTree>
    <p:extLst>
      <p:ext uri="{BB962C8B-B14F-4D97-AF65-F5344CB8AC3E}">
        <p14:creationId xmlns:p14="http://schemas.microsoft.com/office/powerpoint/2010/main" val="40180768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50</a:t>
            </a:fld>
            <a:endParaRPr lang="en-US"/>
          </a:p>
        </p:txBody>
      </p:sp>
    </p:spTree>
    <p:extLst>
      <p:ext uri="{BB962C8B-B14F-4D97-AF65-F5344CB8AC3E}">
        <p14:creationId xmlns:p14="http://schemas.microsoft.com/office/powerpoint/2010/main" val="14438404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51</a:t>
            </a:fld>
            <a:endParaRPr lang="en-US"/>
          </a:p>
        </p:txBody>
      </p:sp>
    </p:spTree>
    <p:extLst>
      <p:ext uri="{BB962C8B-B14F-4D97-AF65-F5344CB8AC3E}">
        <p14:creationId xmlns:p14="http://schemas.microsoft.com/office/powerpoint/2010/main" val="416442595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52</a:t>
            </a:fld>
            <a:endParaRPr lang="en-US"/>
          </a:p>
        </p:txBody>
      </p:sp>
    </p:spTree>
    <p:extLst>
      <p:ext uri="{BB962C8B-B14F-4D97-AF65-F5344CB8AC3E}">
        <p14:creationId xmlns:p14="http://schemas.microsoft.com/office/powerpoint/2010/main" val="16065146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53</a:t>
            </a:fld>
            <a:endParaRPr lang="en-US"/>
          </a:p>
        </p:txBody>
      </p:sp>
    </p:spTree>
    <p:extLst>
      <p:ext uri="{BB962C8B-B14F-4D97-AF65-F5344CB8AC3E}">
        <p14:creationId xmlns:p14="http://schemas.microsoft.com/office/powerpoint/2010/main" val="223185110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54</a:t>
            </a:fld>
            <a:endParaRPr lang="en-US"/>
          </a:p>
        </p:txBody>
      </p:sp>
    </p:spTree>
    <p:extLst>
      <p:ext uri="{BB962C8B-B14F-4D97-AF65-F5344CB8AC3E}">
        <p14:creationId xmlns:p14="http://schemas.microsoft.com/office/powerpoint/2010/main" val="809735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6</a:t>
            </a:fld>
            <a:endParaRPr lang="en-US"/>
          </a:p>
        </p:txBody>
      </p:sp>
    </p:spTree>
    <p:extLst>
      <p:ext uri="{BB962C8B-B14F-4D97-AF65-F5344CB8AC3E}">
        <p14:creationId xmlns:p14="http://schemas.microsoft.com/office/powerpoint/2010/main" val="3426342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55</a:t>
            </a:fld>
            <a:endParaRPr lang="en-US"/>
          </a:p>
        </p:txBody>
      </p:sp>
    </p:spTree>
    <p:extLst>
      <p:ext uri="{BB962C8B-B14F-4D97-AF65-F5344CB8AC3E}">
        <p14:creationId xmlns:p14="http://schemas.microsoft.com/office/powerpoint/2010/main" val="24855671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56</a:t>
            </a:fld>
            <a:endParaRPr lang="en-US"/>
          </a:p>
        </p:txBody>
      </p:sp>
    </p:spTree>
    <p:extLst>
      <p:ext uri="{BB962C8B-B14F-4D97-AF65-F5344CB8AC3E}">
        <p14:creationId xmlns:p14="http://schemas.microsoft.com/office/powerpoint/2010/main" val="5186152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57</a:t>
            </a:fld>
            <a:endParaRPr lang="en-US"/>
          </a:p>
        </p:txBody>
      </p:sp>
    </p:spTree>
    <p:extLst>
      <p:ext uri="{BB962C8B-B14F-4D97-AF65-F5344CB8AC3E}">
        <p14:creationId xmlns:p14="http://schemas.microsoft.com/office/powerpoint/2010/main" val="212833644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58</a:t>
            </a:fld>
            <a:endParaRPr lang="en-US"/>
          </a:p>
        </p:txBody>
      </p:sp>
    </p:spTree>
    <p:extLst>
      <p:ext uri="{BB962C8B-B14F-4D97-AF65-F5344CB8AC3E}">
        <p14:creationId xmlns:p14="http://schemas.microsoft.com/office/powerpoint/2010/main" val="372092814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59</a:t>
            </a:fld>
            <a:endParaRPr lang="en-US"/>
          </a:p>
        </p:txBody>
      </p:sp>
    </p:spTree>
    <p:extLst>
      <p:ext uri="{BB962C8B-B14F-4D97-AF65-F5344CB8AC3E}">
        <p14:creationId xmlns:p14="http://schemas.microsoft.com/office/powerpoint/2010/main" val="385751510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60</a:t>
            </a:fld>
            <a:endParaRPr lang="en-US"/>
          </a:p>
        </p:txBody>
      </p:sp>
    </p:spTree>
    <p:extLst>
      <p:ext uri="{BB962C8B-B14F-4D97-AF65-F5344CB8AC3E}">
        <p14:creationId xmlns:p14="http://schemas.microsoft.com/office/powerpoint/2010/main" val="28147688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61</a:t>
            </a:fld>
            <a:endParaRPr lang="en-US"/>
          </a:p>
        </p:txBody>
      </p:sp>
    </p:spTree>
    <p:extLst>
      <p:ext uri="{BB962C8B-B14F-4D97-AF65-F5344CB8AC3E}">
        <p14:creationId xmlns:p14="http://schemas.microsoft.com/office/powerpoint/2010/main" val="4366164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62</a:t>
            </a:fld>
            <a:endParaRPr lang="en-US"/>
          </a:p>
        </p:txBody>
      </p:sp>
    </p:spTree>
    <p:extLst>
      <p:ext uri="{BB962C8B-B14F-4D97-AF65-F5344CB8AC3E}">
        <p14:creationId xmlns:p14="http://schemas.microsoft.com/office/powerpoint/2010/main" val="188444626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63</a:t>
            </a:fld>
            <a:endParaRPr lang="en-US"/>
          </a:p>
        </p:txBody>
      </p:sp>
    </p:spTree>
    <p:extLst>
      <p:ext uri="{BB962C8B-B14F-4D97-AF65-F5344CB8AC3E}">
        <p14:creationId xmlns:p14="http://schemas.microsoft.com/office/powerpoint/2010/main" val="222124732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64</a:t>
            </a:fld>
            <a:endParaRPr lang="en-US"/>
          </a:p>
        </p:txBody>
      </p:sp>
    </p:spTree>
    <p:extLst>
      <p:ext uri="{BB962C8B-B14F-4D97-AF65-F5344CB8AC3E}">
        <p14:creationId xmlns:p14="http://schemas.microsoft.com/office/powerpoint/2010/main" val="4052980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8</a:t>
            </a:fld>
            <a:endParaRPr lang="en-US"/>
          </a:p>
        </p:txBody>
      </p:sp>
    </p:spTree>
    <p:extLst>
      <p:ext uri="{BB962C8B-B14F-4D97-AF65-F5344CB8AC3E}">
        <p14:creationId xmlns:p14="http://schemas.microsoft.com/office/powerpoint/2010/main" val="140062574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65</a:t>
            </a:fld>
            <a:endParaRPr lang="en-US"/>
          </a:p>
        </p:txBody>
      </p:sp>
    </p:spTree>
    <p:extLst>
      <p:ext uri="{BB962C8B-B14F-4D97-AF65-F5344CB8AC3E}">
        <p14:creationId xmlns:p14="http://schemas.microsoft.com/office/powerpoint/2010/main" val="253635258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66</a:t>
            </a:fld>
            <a:endParaRPr lang="en-US"/>
          </a:p>
        </p:txBody>
      </p:sp>
    </p:spTree>
    <p:extLst>
      <p:ext uri="{BB962C8B-B14F-4D97-AF65-F5344CB8AC3E}">
        <p14:creationId xmlns:p14="http://schemas.microsoft.com/office/powerpoint/2010/main" val="44080334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67</a:t>
            </a:fld>
            <a:endParaRPr lang="en-US"/>
          </a:p>
        </p:txBody>
      </p:sp>
    </p:spTree>
    <p:extLst>
      <p:ext uri="{BB962C8B-B14F-4D97-AF65-F5344CB8AC3E}">
        <p14:creationId xmlns:p14="http://schemas.microsoft.com/office/powerpoint/2010/main" val="211507155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68</a:t>
            </a:fld>
            <a:endParaRPr lang="en-US"/>
          </a:p>
        </p:txBody>
      </p:sp>
    </p:spTree>
    <p:extLst>
      <p:ext uri="{BB962C8B-B14F-4D97-AF65-F5344CB8AC3E}">
        <p14:creationId xmlns:p14="http://schemas.microsoft.com/office/powerpoint/2010/main" val="342762936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69</a:t>
            </a:fld>
            <a:endParaRPr lang="en-US"/>
          </a:p>
        </p:txBody>
      </p:sp>
    </p:spTree>
    <p:extLst>
      <p:ext uri="{BB962C8B-B14F-4D97-AF65-F5344CB8AC3E}">
        <p14:creationId xmlns:p14="http://schemas.microsoft.com/office/powerpoint/2010/main" val="1708605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632E4A-4B46-4767-89A3-9C3340BF3877}" type="slidenum">
              <a:rPr lang="en-US" smtClean="0"/>
              <a:t>11</a:t>
            </a:fld>
            <a:endParaRPr lang="en-US"/>
          </a:p>
        </p:txBody>
      </p:sp>
    </p:spTree>
    <p:extLst>
      <p:ext uri="{BB962C8B-B14F-4D97-AF65-F5344CB8AC3E}">
        <p14:creationId xmlns:p14="http://schemas.microsoft.com/office/powerpoint/2010/main" val="2149770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12</a:t>
            </a:fld>
            <a:endParaRPr lang="en-US"/>
          </a:p>
        </p:txBody>
      </p:sp>
    </p:spTree>
    <p:extLst>
      <p:ext uri="{BB962C8B-B14F-4D97-AF65-F5344CB8AC3E}">
        <p14:creationId xmlns:p14="http://schemas.microsoft.com/office/powerpoint/2010/main" val="167318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632E4A-4B46-4767-89A3-9C3340BF3877}" type="slidenum">
              <a:rPr lang="en-US" smtClean="0"/>
              <a:t>13</a:t>
            </a:fld>
            <a:endParaRPr lang="en-US"/>
          </a:p>
        </p:txBody>
      </p:sp>
    </p:spTree>
    <p:extLst>
      <p:ext uri="{BB962C8B-B14F-4D97-AF65-F5344CB8AC3E}">
        <p14:creationId xmlns:p14="http://schemas.microsoft.com/office/powerpoint/2010/main" val="1663907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1B1F870-2ADF-45E5-AB71-81862C3E3075}" type="datetime1">
              <a:rPr lang="en-US" smtClean="0"/>
              <a:t>5/17/2018</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BCB9EBD-7260-49C1-9B31-10464BA09A0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523DE10-BC0D-4E80-AF90-3C9C18DCCC17}" type="datetime1">
              <a:rPr lang="en-US" smtClean="0"/>
              <a:t>5/17/2018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CB9EBD-7260-49C1-9B31-10464BA09A0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E9C7FEF-3633-4276-9946-8E689663DF10}" type="datetime1">
              <a:rPr lang="en-US" smtClean="0"/>
              <a:t>5/17/2018</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BCB9EBD-7260-49C1-9B31-10464BA09A0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F10EA8BF-B1CE-45CC-AAF0-E1AD52362EA0}" type="datetime1">
              <a:rPr lang="en-US" smtClean="0"/>
              <a:t>5/17/2018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BCB9EBD-7260-49C1-9B31-10464BA09A03}"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8D1DADAA-79AD-4814-B1B1-DBE760CF1F31}" type="datetime1">
              <a:rPr lang="en-US" smtClean="0"/>
              <a:t>5/17/2018</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BCB9EBD-7260-49C1-9B31-10464BA09A03}"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E7725A02-D923-421E-BD07-465CE37C629C}" type="datetime1">
              <a:rPr lang="en-US" smtClean="0"/>
              <a:t>5/17/2018</a:t>
            </a:fld>
            <a:endParaRPr lang="en-US"/>
          </a:p>
        </p:txBody>
      </p:sp>
      <p:sp>
        <p:nvSpPr>
          <p:cNvPr id="10" name="Slide Number Placeholder 9"/>
          <p:cNvSpPr>
            <a:spLocks noGrp="1"/>
          </p:cNvSpPr>
          <p:nvPr>
            <p:ph type="sldNum" sz="quarter" idx="16"/>
          </p:nvPr>
        </p:nvSpPr>
        <p:spPr/>
        <p:txBody>
          <a:bodyPr rtlCol="0"/>
          <a:lstStyle/>
          <a:p>
            <a:fld id="{7BCB9EBD-7260-49C1-9B31-10464BA09A03}"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E9C973A3-45B5-4203-BAF6-9C1A44171AD5}" type="datetime1">
              <a:rPr lang="en-US" smtClean="0"/>
              <a:t>5/17/2018</a:t>
            </a:fld>
            <a:endParaRPr lang="en-US"/>
          </a:p>
        </p:txBody>
      </p:sp>
      <p:sp>
        <p:nvSpPr>
          <p:cNvPr id="12" name="Slide Number Placeholder 11"/>
          <p:cNvSpPr>
            <a:spLocks noGrp="1"/>
          </p:cNvSpPr>
          <p:nvPr>
            <p:ph type="sldNum" sz="quarter" idx="16"/>
          </p:nvPr>
        </p:nvSpPr>
        <p:spPr/>
        <p:txBody>
          <a:bodyPr rtlCol="0"/>
          <a:lstStyle/>
          <a:p>
            <a:fld id="{7BCB9EBD-7260-49C1-9B31-10464BA09A03}"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C5B087FD-4F77-400B-AA9C-373A350FA45B}" type="datetime1">
              <a:rPr lang="en-US" smtClean="0"/>
              <a:t>5/17/2018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BCB9EBD-7260-49C1-9B31-10464BA09A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BF7907-AAFB-4FFA-8515-E96975A77C58}" type="datetime1">
              <a:rPr lang="en-US" smtClean="0"/>
              <a:t>5/17/2018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BCB9EBD-7260-49C1-9B31-10464BA09A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2F0B5B6B-36CF-4184-AA69-716D26952647}" type="datetime1">
              <a:rPr lang="en-US" smtClean="0"/>
              <a:t>5/17/2018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BCB9EBD-7260-49C1-9B31-10464BA09A03}"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6C8FECD-8E87-4274-B0A7-94C5FD18A723}" type="datetime1">
              <a:rPr lang="en-US" smtClean="0"/>
              <a:t>5/17/2018</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BCB9EBD-7260-49C1-9B31-10464BA09A03}"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4B47FE8-5485-4103-9460-2B36ECA93F2A}" type="datetime1">
              <a:rPr lang="en-US" smtClean="0"/>
              <a:t>5/17/2018</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BCB9EBD-7260-49C1-9B31-10464BA09A0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sc.drcedirect.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microsoft.com/office/2007/relationships/hdphoto" Target="../media/hdphoto1.wdp"/></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4.png"/></Relationships>
</file>

<file path=ppt/slides/_rels/slide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5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23.png"/><Relationship Id="rId7" Type="http://schemas.openxmlformats.org/officeDocument/2006/relationships/diagramQuickStyle" Target="../diagrams/quickStyle3.xm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4.png"/><Relationship Id="rId9" Type="http://schemas.microsoft.com/office/2007/relationships/diagramDrawing" Target="../diagrams/drawing3.xml"/></Relationships>
</file>

<file path=ppt/slides/_rels/slide6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6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1.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67.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7.png"/><Relationship Id="rId7" Type="http://schemas.openxmlformats.org/officeDocument/2006/relationships/image" Target="../media/image34.png"/><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6.png"/><Relationship Id="rId4" Type="http://schemas.openxmlformats.org/officeDocument/2006/relationships/image" Target="../media/image31.png"/><Relationship Id="rId9" Type="http://schemas.openxmlformats.org/officeDocument/2006/relationships/image" Target="../media/image35.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9075" y="1752600"/>
            <a:ext cx="8534400" cy="1828800"/>
          </a:xfrm>
        </p:spPr>
        <p:txBody>
          <a:bodyPr>
            <a:normAutofit fontScale="90000"/>
          </a:bodyPr>
          <a:lstStyle/>
          <a:p>
            <a:r>
              <a:rPr lang="en-US" cap="none" dirty="0">
                <a:solidFill>
                  <a:schemeClr val="tx1"/>
                </a:solidFill>
              </a:rPr>
              <a:t>Spring 2018</a:t>
            </a:r>
            <a:br>
              <a:rPr lang="en-US" cap="none" dirty="0">
                <a:solidFill>
                  <a:schemeClr val="tx1"/>
                </a:solidFill>
              </a:rPr>
            </a:br>
            <a:r>
              <a:rPr lang="en-US" cap="none" dirty="0">
                <a:solidFill>
                  <a:schemeClr val="accent1">
                    <a:lumMod val="75000"/>
                  </a:schemeClr>
                </a:solidFill>
              </a:rPr>
              <a:t>SC READY </a:t>
            </a:r>
            <a:r>
              <a:rPr lang="en-US" cap="none" dirty="0">
                <a:solidFill>
                  <a:schemeClr val="tx1"/>
                </a:solidFill>
              </a:rPr>
              <a:t>/ </a:t>
            </a:r>
            <a:r>
              <a:rPr lang="en-US" cap="none" dirty="0">
                <a:solidFill>
                  <a:srgbClr val="C00000"/>
                </a:solidFill>
              </a:rPr>
              <a:t>SCPASS</a:t>
            </a:r>
            <a:r>
              <a:rPr lang="en-US" cap="none" dirty="0">
                <a:solidFill>
                  <a:schemeClr val="tx1"/>
                </a:solidFill>
              </a:rPr>
              <a:t> Pretest Workshop</a:t>
            </a:r>
            <a:br>
              <a:rPr lang="en-US" cap="none" dirty="0">
                <a:solidFill>
                  <a:schemeClr val="tx1"/>
                </a:solidFill>
              </a:rPr>
            </a:br>
            <a:endParaRPr lang="en-US" dirty="0">
              <a:solidFill>
                <a:schemeClr val="tx1"/>
              </a:solidFill>
            </a:endParaRPr>
          </a:p>
        </p:txBody>
      </p:sp>
      <p:sp>
        <p:nvSpPr>
          <p:cNvPr id="4" name="Slide Number Placeholder 3"/>
          <p:cNvSpPr>
            <a:spLocks noGrp="1"/>
          </p:cNvSpPr>
          <p:nvPr>
            <p:ph type="sldNum" sz="quarter" idx="12"/>
          </p:nvPr>
        </p:nvSpPr>
        <p:spPr/>
        <p:txBody>
          <a:bodyPr/>
          <a:lstStyle/>
          <a:p>
            <a:fld id="{7BCB9EBD-7260-49C1-9B31-10464BA09A03}" type="slidenum">
              <a:rPr lang="en-US" smtClean="0"/>
              <a:t>1</a:t>
            </a:fld>
            <a:endParaRPr lang="en-US"/>
          </a:p>
        </p:txBody>
      </p:sp>
      <p:sp>
        <p:nvSpPr>
          <p:cNvPr id="6" name="TextBox 5"/>
          <p:cNvSpPr txBox="1"/>
          <p:nvPr/>
        </p:nvSpPr>
        <p:spPr>
          <a:xfrm>
            <a:off x="152400" y="6172200"/>
            <a:ext cx="1990725" cy="369332"/>
          </a:xfrm>
          <a:prstGeom prst="rect">
            <a:avLst/>
          </a:prstGeom>
          <a:noFill/>
        </p:spPr>
        <p:txBody>
          <a:bodyPr wrap="square" rtlCol="0">
            <a:spAutoFit/>
          </a:bodyPr>
          <a:lstStyle/>
          <a:p>
            <a:r>
              <a:rPr lang="en-US" dirty="0"/>
              <a:t>February 28, 2018</a:t>
            </a:r>
          </a:p>
        </p:txBody>
      </p:sp>
    </p:spTree>
    <p:extLst>
      <p:ext uri="{BB962C8B-B14F-4D97-AF65-F5344CB8AC3E}">
        <p14:creationId xmlns:p14="http://schemas.microsoft.com/office/powerpoint/2010/main" val="4197167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Updates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10</a:t>
            </a:fld>
            <a:endParaRPr lang="en-US"/>
          </a:p>
        </p:txBody>
      </p:sp>
      <p:sp>
        <p:nvSpPr>
          <p:cNvPr id="4" name="Content Placeholder 3"/>
          <p:cNvSpPr>
            <a:spLocks noGrp="1"/>
          </p:cNvSpPr>
          <p:nvPr>
            <p:ph sz="quarter" idx="1"/>
          </p:nvPr>
        </p:nvSpPr>
        <p:spPr/>
        <p:txBody>
          <a:bodyPr>
            <a:normAutofit fontScale="92500" lnSpcReduction="10000"/>
          </a:bodyPr>
          <a:lstStyle/>
          <a:p>
            <a:r>
              <a:rPr lang="en-US" sz="2400" dirty="0"/>
              <a:t>Return Grade 3 ELA Answer Documents for Accelerated Reporting:  </a:t>
            </a:r>
            <a:r>
              <a:rPr lang="en-US" sz="2400" u="sng" dirty="0"/>
              <a:t>Deadline extended to May 22.</a:t>
            </a:r>
          </a:p>
          <a:p>
            <a:pPr marL="0" indent="0">
              <a:buNone/>
            </a:pPr>
            <a:endParaRPr lang="en-US" sz="1800" u="sng" dirty="0"/>
          </a:p>
          <a:p>
            <a:r>
              <a:rPr lang="en-US" sz="2400" dirty="0"/>
              <a:t>A new version of the Test Administration Manual was posted to </a:t>
            </a:r>
            <a:r>
              <a:rPr lang="en-US" sz="2400" dirty="0" err="1"/>
              <a:t>eDIRECT</a:t>
            </a:r>
            <a:r>
              <a:rPr lang="en-US" sz="2400" dirty="0"/>
              <a:t> with updated Index pages.</a:t>
            </a:r>
          </a:p>
          <a:p>
            <a:pPr marL="0" indent="0">
              <a:buNone/>
            </a:pPr>
            <a:endParaRPr lang="en-US" sz="1800" dirty="0"/>
          </a:p>
          <a:p>
            <a:r>
              <a:rPr lang="en-US" sz="2400" dirty="0"/>
              <a:t>In the </a:t>
            </a:r>
            <a:r>
              <a:rPr lang="en-US" sz="2400" u="sng" dirty="0"/>
              <a:t>print version</a:t>
            </a:r>
            <a:r>
              <a:rPr lang="en-US" sz="2400" dirty="0"/>
              <a:t> of the ADM, the last “SAY” instruction on page 15 should be ignored, and not read to the students. Instead, the first instruction on page 16 should be read to </a:t>
            </a:r>
            <a:r>
              <a:rPr lang="en-US" sz="2400" u="sng" dirty="0"/>
              <a:t>all</a:t>
            </a:r>
            <a:r>
              <a:rPr lang="en-US" sz="2400" dirty="0"/>
              <a:t> students (not just the students in grades 5, 6, 7, and 8). The ADM on </a:t>
            </a:r>
            <a:r>
              <a:rPr lang="en-US" sz="2400" dirty="0" err="1"/>
              <a:t>eDIRECT</a:t>
            </a:r>
            <a:r>
              <a:rPr lang="en-US" sz="2400" dirty="0"/>
              <a:t> has been updated to reflect these updated instructions.</a:t>
            </a:r>
          </a:p>
          <a:p>
            <a:pPr marL="0" indent="0">
              <a:buNone/>
            </a:pPr>
            <a:endParaRPr lang="en-US" sz="1800" dirty="0"/>
          </a:p>
          <a:p>
            <a:r>
              <a:rPr lang="en-US" sz="2400" dirty="0"/>
              <a:t>Score ranges for </a:t>
            </a:r>
            <a:r>
              <a:rPr lang="en-US" sz="2400" dirty="0" err="1"/>
              <a:t>Lexiles</a:t>
            </a:r>
            <a:r>
              <a:rPr lang="en-US" sz="2400" dirty="0"/>
              <a:t> and Quantiles will continue to be provided.</a:t>
            </a:r>
          </a:p>
        </p:txBody>
      </p:sp>
    </p:spTree>
    <p:extLst>
      <p:ext uri="{BB962C8B-B14F-4D97-AF65-F5344CB8AC3E}">
        <p14:creationId xmlns:p14="http://schemas.microsoft.com/office/powerpoint/2010/main" val="3824378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Grade 3 Reading Rosters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11</a:t>
            </a:fld>
            <a:endParaRPr lang="en-US"/>
          </a:p>
        </p:txBody>
      </p:sp>
      <p:sp>
        <p:nvSpPr>
          <p:cNvPr id="3" name="Content Placeholder 2"/>
          <p:cNvSpPr>
            <a:spLocks noGrp="1"/>
          </p:cNvSpPr>
          <p:nvPr>
            <p:ph sz="quarter" idx="1"/>
          </p:nvPr>
        </p:nvSpPr>
        <p:spPr/>
        <p:txBody>
          <a:bodyPr>
            <a:normAutofit fontScale="92500" lnSpcReduction="20000"/>
          </a:bodyPr>
          <a:lstStyle/>
          <a:p>
            <a:pPr lvl="0">
              <a:buClr>
                <a:srgbClr val="DA1F28"/>
              </a:buClr>
            </a:pPr>
            <a:r>
              <a:rPr lang="en-US" sz="2800" dirty="0">
                <a:solidFill>
                  <a:prstClr val="black"/>
                </a:solidFill>
              </a:rPr>
              <a:t>Grade 3 Reading – Accelerated Reporting</a:t>
            </a:r>
          </a:p>
          <a:p>
            <a:pPr lvl="1"/>
            <a:r>
              <a:rPr lang="en-US" sz="2400" dirty="0">
                <a:solidFill>
                  <a:prstClr val="black"/>
                </a:solidFill>
              </a:rPr>
              <a:t>Two separate answer documents: ELA and Math</a:t>
            </a:r>
          </a:p>
          <a:p>
            <a:pPr lvl="1"/>
            <a:r>
              <a:rPr lang="en-US" sz="2400" dirty="0">
                <a:solidFill>
                  <a:prstClr val="black"/>
                </a:solidFill>
              </a:rPr>
              <a:t>ELA Session 1 and Session 2 </a:t>
            </a:r>
            <a:r>
              <a:rPr lang="en-US" sz="2400" b="1" u="sng" dirty="0">
                <a:solidFill>
                  <a:prstClr val="black"/>
                </a:solidFill>
              </a:rPr>
              <a:t>must</a:t>
            </a:r>
            <a:r>
              <a:rPr lang="en-US" sz="2400" dirty="0">
                <a:solidFill>
                  <a:prstClr val="black"/>
                </a:solidFill>
              </a:rPr>
              <a:t> be completed in the same test mode to receive results</a:t>
            </a:r>
          </a:p>
          <a:p>
            <a:pPr lvl="1"/>
            <a:r>
              <a:rPr lang="en-US" sz="2400" dirty="0">
                <a:solidFill>
                  <a:prstClr val="black"/>
                </a:solidFill>
              </a:rPr>
              <a:t>Results are </a:t>
            </a:r>
            <a:r>
              <a:rPr lang="en-US" sz="2400" b="1" u="sng" dirty="0">
                <a:solidFill>
                  <a:prstClr val="black"/>
                </a:solidFill>
              </a:rPr>
              <a:t>preliminary</a:t>
            </a:r>
            <a:r>
              <a:rPr lang="en-US" sz="2400" dirty="0">
                <a:solidFill>
                  <a:prstClr val="black"/>
                </a:solidFill>
              </a:rPr>
              <a:t> and could change based on post-testing psychometric review</a:t>
            </a:r>
          </a:p>
          <a:p>
            <a:pPr lvl="1"/>
            <a:r>
              <a:rPr lang="en-US" sz="2400" dirty="0">
                <a:solidFill>
                  <a:prstClr val="black"/>
                </a:solidFill>
              </a:rPr>
              <a:t>Rosters will be posted to eDIRECT at 5:00pm EST:</a:t>
            </a:r>
          </a:p>
          <a:p>
            <a:pPr lvl="2">
              <a:buClr>
                <a:srgbClr val="DA1F28"/>
              </a:buClr>
            </a:pPr>
            <a:r>
              <a:rPr lang="en-US" sz="2200" dirty="0">
                <a:solidFill>
                  <a:prstClr val="black"/>
                </a:solidFill>
              </a:rPr>
              <a:t>For online testing: within 3 business days of submitting ELA Session 1 and Session 2 online tests</a:t>
            </a:r>
          </a:p>
          <a:p>
            <a:pPr lvl="2">
              <a:buClr>
                <a:srgbClr val="DA1F28"/>
              </a:buClr>
            </a:pPr>
            <a:r>
              <a:rPr lang="en-US" sz="2200" dirty="0">
                <a:solidFill>
                  <a:prstClr val="black"/>
                </a:solidFill>
              </a:rPr>
              <a:t>For paper/pencil testing: within 6 business days of DRC receiving answer documents</a:t>
            </a:r>
          </a:p>
          <a:p>
            <a:pPr lvl="3">
              <a:buClr>
                <a:schemeClr val="accent1"/>
              </a:buClr>
            </a:pPr>
            <a:r>
              <a:rPr lang="en-US" sz="2200" dirty="0">
                <a:solidFill>
                  <a:prstClr val="black"/>
                </a:solidFill>
              </a:rPr>
              <a:t>Use fluorescent orange return shipping label</a:t>
            </a:r>
          </a:p>
          <a:p>
            <a:pPr lvl="3">
              <a:buClr>
                <a:schemeClr val="accent1"/>
              </a:buClr>
            </a:pPr>
            <a:r>
              <a:rPr lang="en-US" sz="2200" dirty="0"/>
              <a:t>Deadline for returning for accelerated reporting: May 22 via UPS Next Day Air</a:t>
            </a:r>
          </a:p>
          <a:p>
            <a:pPr lvl="1">
              <a:buClr>
                <a:srgbClr val="DA1F28"/>
              </a:buClr>
            </a:pPr>
            <a:endParaRPr lang="en-US" dirty="0">
              <a:solidFill>
                <a:prstClr val="black"/>
              </a:solidFill>
            </a:endParaRPr>
          </a:p>
          <a:p>
            <a:pPr lvl="1">
              <a:buClr>
                <a:srgbClr val="DA1F28"/>
              </a:buClr>
            </a:pPr>
            <a:endParaRPr lang="en-US" dirty="0"/>
          </a:p>
          <a:p>
            <a:pPr marL="594360" lvl="2" indent="0">
              <a:buNone/>
            </a:pPr>
            <a:endParaRPr lang="en-US" dirty="0"/>
          </a:p>
        </p:txBody>
      </p:sp>
    </p:spTree>
    <p:extLst>
      <p:ext uri="{BB962C8B-B14F-4D97-AF65-F5344CB8AC3E}">
        <p14:creationId xmlns:p14="http://schemas.microsoft.com/office/powerpoint/2010/main" val="568498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Dates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12</a:t>
            </a:fld>
            <a:endParaRPr lang="en-US"/>
          </a:p>
        </p:txBody>
      </p:sp>
      <p:sp>
        <p:nvSpPr>
          <p:cNvPr id="3" name="Content Placeholder 2"/>
          <p:cNvSpPr>
            <a:spLocks noGrp="1"/>
          </p:cNvSpPr>
          <p:nvPr>
            <p:ph sz="quarter" idx="1"/>
          </p:nvPr>
        </p:nvSpPr>
        <p:spPr/>
        <p:txBody>
          <a:bodyPr>
            <a:normAutofit/>
          </a:bodyPr>
          <a:lstStyle/>
          <a:p>
            <a:pPr marL="0" indent="0">
              <a:buNone/>
            </a:pPr>
            <a:endParaRPr lang="en-US" sz="2300" dirty="0"/>
          </a:p>
          <a:p>
            <a:pPr marL="0" indent="0">
              <a:buNone/>
            </a:pPr>
            <a:endParaRPr lang="en-US" sz="2300" dirty="0"/>
          </a:p>
        </p:txBody>
      </p:sp>
      <p:graphicFrame>
        <p:nvGraphicFramePr>
          <p:cNvPr id="5" name="Table 4"/>
          <p:cNvGraphicFramePr>
            <a:graphicFrameLocks noGrp="1"/>
          </p:cNvGraphicFramePr>
          <p:nvPr>
            <p:extLst>
              <p:ext uri="{D42A27DB-BD31-4B8C-83A1-F6EECF244321}">
                <p14:modId xmlns:p14="http://schemas.microsoft.com/office/powerpoint/2010/main" val="741313296"/>
              </p:ext>
            </p:extLst>
          </p:nvPr>
        </p:nvGraphicFramePr>
        <p:xfrm>
          <a:off x="590236" y="1552558"/>
          <a:ext cx="7769352" cy="4216860"/>
        </p:xfrm>
        <a:graphic>
          <a:graphicData uri="http://schemas.openxmlformats.org/drawingml/2006/table">
            <a:tbl>
              <a:tblPr firstRow="1" bandRow="1">
                <a:tableStyleId>{5C22544A-7EE6-4342-B048-85BDC9FD1C3A}</a:tableStyleId>
              </a:tblPr>
              <a:tblGrid>
                <a:gridCol w="5626082">
                  <a:extLst>
                    <a:ext uri="{9D8B030D-6E8A-4147-A177-3AD203B41FA5}">
                      <a16:colId xmlns:a16="http://schemas.microsoft.com/office/drawing/2014/main" xmlns="" val="20000"/>
                    </a:ext>
                  </a:extLst>
                </a:gridCol>
                <a:gridCol w="2143270">
                  <a:extLst>
                    <a:ext uri="{9D8B030D-6E8A-4147-A177-3AD203B41FA5}">
                      <a16:colId xmlns:a16="http://schemas.microsoft.com/office/drawing/2014/main" xmlns="" val="20001"/>
                    </a:ext>
                  </a:extLst>
                </a:gridCol>
              </a:tblGrid>
              <a:tr h="499358">
                <a:tc>
                  <a:txBody>
                    <a:bodyPr/>
                    <a:lstStyle/>
                    <a:p>
                      <a:r>
                        <a:rPr lang="en-US" dirty="0"/>
                        <a:t>Deliverable</a:t>
                      </a:r>
                    </a:p>
                  </a:txBody>
                  <a:tcPr anchor="ctr"/>
                </a:tc>
                <a:tc>
                  <a:txBody>
                    <a:bodyPr/>
                    <a:lstStyle/>
                    <a:p>
                      <a:pPr algn="ctr"/>
                      <a:r>
                        <a:rPr lang="en-US" dirty="0"/>
                        <a:t>SC READY/SCPASS</a:t>
                      </a:r>
                    </a:p>
                  </a:txBody>
                  <a:tcPr anchor="ctr"/>
                </a:tc>
                <a:extLst>
                  <a:ext uri="{0D108BD9-81ED-4DB2-BD59-A6C34878D82A}">
                    <a16:rowId xmlns:a16="http://schemas.microsoft.com/office/drawing/2014/main" xmlns="" val="10000"/>
                  </a:ext>
                </a:extLst>
              </a:tr>
              <a:tr h="445855">
                <a:tc>
                  <a:txBody>
                    <a:bodyPr/>
                    <a:lstStyle/>
                    <a:p>
                      <a:r>
                        <a:rPr lang="en-US" dirty="0"/>
                        <a:t>OTTs</a:t>
                      </a:r>
                      <a:r>
                        <a:rPr lang="en-US" baseline="0" dirty="0"/>
                        <a:t> &amp; Tutorial Available </a:t>
                      </a:r>
                      <a:br>
                        <a:rPr lang="en-US" baseline="0" dirty="0"/>
                      </a:br>
                      <a:r>
                        <a:rPr lang="en-US" baseline="0" dirty="0"/>
                        <a:t>Accommodated version available by Feb. 13</a:t>
                      </a:r>
                      <a:endParaRPr lang="en-US" dirty="0">
                        <a:solidFill>
                          <a:srgbClr val="FFFF00"/>
                        </a:solidFill>
                      </a:endParaRPr>
                    </a:p>
                  </a:txBody>
                  <a:tcPr anchor="ctr"/>
                </a:tc>
                <a:tc>
                  <a:txBody>
                    <a:bodyPr/>
                    <a:lstStyle/>
                    <a:p>
                      <a:pPr algn="ctr"/>
                      <a:r>
                        <a:rPr lang="en-US" dirty="0"/>
                        <a:t>Available</a:t>
                      </a:r>
                    </a:p>
                  </a:txBody>
                  <a:tcPr anchor="ctr"/>
                </a:tc>
                <a:extLst>
                  <a:ext uri="{0D108BD9-81ED-4DB2-BD59-A6C34878D82A}">
                    <a16:rowId xmlns:a16="http://schemas.microsoft.com/office/drawing/2014/main" xmlns="" val="10001"/>
                  </a:ext>
                </a:extLst>
              </a:tr>
              <a:tr h="445855">
                <a:tc>
                  <a:txBody>
                    <a:bodyPr/>
                    <a:lstStyle/>
                    <a:p>
                      <a:r>
                        <a:rPr lang="en-US" dirty="0"/>
                        <a:t>TAMs, ADMs, &amp; Brochures Delivered</a:t>
                      </a:r>
                    </a:p>
                  </a:txBody>
                  <a:tcPr anchor="ctr"/>
                </a:tc>
                <a:tc>
                  <a:txBody>
                    <a:bodyPr/>
                    <a:lstStyle/>
                    <a:p>
                      <a:pPr algn="ctr"/>
                      <a:r>
                        <a:rPr lang="en-US" dirty="0"/>
                        <a:t>February 27</a:t>
                      </a:r>
                    </a:p>
                  </a:txBody>
                  <a:tcPr anchor="ctr"/>
                </a:tc>
                <a:extLst>
                  <a:ext uri="{0D108BD9-81ED-4DB2-BD59-A6C34878D82A}">
                    <a16:rowId xmlns:a16="http://schemas.microsoft.com/office/drawing/2014/main" xmlns="" val="10002"/>
                  </a:ext>
                </a:extLst>
              </a:tr>
              <a:tr h="445855">
                <a:tc>
                  <a:txBody>
                    <a:bodyPr/>
                    <a:lstStyle/>
                    <a:p>
                      <a:r>
                        <a:rPr lang="en-US" dirty="0">
                          <a:solidFill>
                            <a:schemeClr val="tx1"/>
                          </a:solidFill>
                        </a:rPr>
                        <a:t>eDIRECT Test Setup Available</a:t>
                      </a:r>
                    </a:p>
                  </a:txBody>
                  <a:tcPr anchor="ctr"/>
                </a:tc>
                <a:tc>
                  <a:txBody>
                    <a:bodyPr/>
                    <a:lstStyle/>
                    <a:p>
                      <a:pPr algn="ctr"/>
                      <a:r>
                        <a:rPr lang="en-US" dirty="0"/>
                        <a:t>March 26</a:t>
                      </a:r>
                    </a:p>
                  </a:txBody>
                  <a:tcPr anchor="ctr"/>
                </a:tc>
                <a:extLst>
                  <a:ext uri="{0D108BD9-81ED-4DB2-BD59-A6C34878D82A}">
                    <a16:rowId xmlns:a16="http://schemas.microsoft.com/office/drawing/2014/main" xmlns="" val="10003"/>
                  </a:ext>
                </a:extLst>
              </a:tr>
              <a:tr h="445855">
                <a:tc>
                  <a:txBody>
                    <a:bodyPr/>
                    <a:lstStyle/>
                    <a:p>
                      <a:r>
                        <a:rPr lang="en-US" dirty="0"/>
                        <a:t>Secure Materials Delivered</a:t>
                      </a:r>
                    </a:p>
                  </a:txBody>
                  <a:tcPr anchor="ctr"/>
                </a:tc>
                <a:tc>
                  <a:txBody>
                    <a:bodyPr/>
                    <a:lstStyle/>
                    <a:p>
                      <a:pPr algn="ctr"/>
                      <a:r>
                        <a:rPr lang="en-US" dirty="0"/>
                        <a:t>By April 16</a:t>
                      </a:r>
                    </a:p>
                  </a:txBody>
                  <a:tcPr anchor="ctr"/>
                </a:tc>
                <a:extLst>
                  <a:ext uri="{0D108BD9-81ED-4DB2-BD59-A6C34878D82A}">
                    <a16:rowId xmlns:a16="http://schemas.microsoft.com/office/drawing/2014/main" xmlns="" val="10004"/>
                  </a:ext>
                </a:extLst>
              </a:tr>
              <a:tr h="445855">
                <a:tc>
                  <a:txBody>
                    <a:bodyPr/>
                    <a:lstStyle/>
                    <a:p>
                      <a:r>
                        <a:rPr lang="en-US" dirty="0"/>
                        <a:t>Testing Window (online</a:t>
                      </a:r>
                      <a:r>
                        <a:rPr lang="en-US" baseline="0" dirty="0"/>
                        <a:t> and paper/pencil)</a:t>
                      </a:r>
                      <a:endParaRPr lang="en-US" dirty="0"/>
                    </a:p>
                  </a:txBody>
                  <a:tcPr anchor="ctr"/>
                </a:tc>
                <a:tc>
                  <a:txBody>
                    <a:bodyPr/>
                    <a:lstStyle/>
                    <a:p>
                      <a:pPr algn="ctr"/>
                      <a:r>
                        <a:rPr lang="en-US" dirty="0"/>
                        <a:t>April 16-June 8*</a:t>
                      </a:r>
                    </a:p>
                  </a:txBody>
                  <a:tcPr anchor="ctr"/>
                </a:tc>
                <a:extLst>
                  <a:ext uri="{0D108BD9-81ED-4DB2-BD59-A6C34878D82A}">
                    <a16:rowId xmlns:a16="http://schemas.microsoft.com/office/drawing/2014/main" xmlns="" val="10005"/>
                  </a:ext>
                </a:extLst>
              </a:tr>
              <a:tr h="6470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Return</a:t>
                      </a:r>
                      <a:r>
                        <a:rPr lang="en-US" baseline="0" dirty="0"/>
                        <a:t> Grade 3 ELA Answer Documents for Accelerated Reporting</a:t>
                      </a:r>
                      <a:endParaRPr 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April </a:t>
                      </a:r>
                      <a:r>
                        <a:rPr lang="en-US" dirty="0">
                          <a:solidFill>
                            <a:schemeClr val="tx1"/>
                          </a:solidFill>
                        </a:rPr>
                        <a:t>18-May 22</a:t>
                      </a:r>
                    </a:p>
                    <a:p>
                      <a:pPr algn="ctr"/>
                      <a:endParaRPr lang="en-US" dirty="0"/>
                    </a:p>
                  </a:txBody>
                  <a:tcPr anchor="ctr"/>
                </a:tc>
                <a:extLst>
                  <a:ext uri="{0D108BD9-81ED-4DB2-BD59-A6C34878D82A}">
                    <a16:rowId xmlns:a16="http://schemas.microsoft.com/office/drawing/2014/main" xmlns="" val="3824783909"/>
                  </a:ext>
                </a:extLst>
              </a:tr>
              <a:tr h="6470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Return all</a:t>
                      </a:r>
                      <a:r>
                        <a:rPr lang="en-US" baseline="0" dirty="0"/>
                        <a:t> other material</a:t>
                      </a:r>
                      <a:endParaRPr 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June 12</a:t>
                      </a:r>
                    </a:p>
                  </a:txBody>
                  <a:tcPr anchor="ctr"/>
                </a:tc>
                <a:extLst>
                  <a:ext uri="{0D108BD9-81ED-4DB2-BD59-A6C34878D82A}">
                    <a16:rowId xmlns:a16="http://schemas.microsoft.com/office/drawing/2014/main" xmlns="" val="579801701"/>
                  </a:ext>
                </a:extLst>
              </a:tr>
            </a:tbl>
          </a:graphicData>
        </a:graphic>
      </p:graphicFrame>
      <p:sp>
        <p:nvSpPr>
          <p:cNvPr id="6" name="TextBox 5"/>
          <p:cNvSpPr txBox="1"/>
          <p:nvPr/>
        </p:nvSpPr>
        <p:spPr>
          <a:xfrm>
            <a:off x="381000" y="6096000"/>
            <a:ext cx="8153400" cy="338554"/>
          </a:xfrm>
          <a:prstGeom prst="rect">
            <a:avLst/>
          </a:prstGeom>
          <a:noFill/>
        </p:spPr>
        <p:txBody>
          <a:bodyPr wrap="square" rtlCol="0">
            <a:spAutoFit/>
          </a:bodyPr>
          <a:lstStyle/>
          <a:p>
            <a:r>
              <a:rPr lang="en-US" sz="1600" b="1" dirty="0"/>
              <a:t>* </a:t>
            </a:r>
            <a:r>
              <a:rPr lang="en-US" sz="1600" dirty="0"/>
              <a:t>The testing window is determined by the last twenty days of a district’s instructional calendar.</a:t>
            </a:r>
          </a:p>
        </p:txBody>
      </p:sp>
    </p:spTree>
    <p:extLst>
      <p:ext uri="{BB962C8B-B14F-4D97-AF65-F5344CB8AC3E}">
        <p14:creationId xmlns:p14="http://schemas.microsoft.com/office/powerpoint/2010/main" val="2874447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13</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3295974428"/>
              </p:ext>
            </p:extLst>
          </p:nvPr>
        </p:nvGraphicFramePr>
        <p:xfrm>
          <a:off x="612648" y="1676400"/>
          <a:ext cx="7997950" cy="4506882"/>
        </p:xfrm>
        <a:graphic>
          <a:graphicData uri="http://schemas.openxmlformats.org/drawingml/2006/table">
            <a:tbl>
              <a:tblPr firstRow="1" bandRow="1">
                <a:tableStyleId>{5C22544A-7EE6-4342-B048-85BDC9FD1C3A}</a:tableStyleId>
              </a:tblPr>
              <a:tblGrid>
                <a:gridCol w="3502152">
                  <a:extLst>
                    <a:ext uri="{9D8B030D-6E8A-4147-A177-3AD203B41FA5}">
                      <a16:colId xmlns:a16="http://schemas.microsoft.com/office/drawing/2014/main" xmlns="" val="20000"/>
                    </a:ext>
                  </a:extLst>
                </a:gridCol>
                <a:gridCol w="1066800">
                  <a:extLst>
                    <a:ext uri="{9D8B030D-6E8A-4147-A177-3AD203B41FA5}">
                      <a16:colId xmlns:a16="http://schemas.microsoft.com/office/drawing/2014/main" xmlns="" val="20001"/>
                    </a:ext>
                  </a:extLst>
                </a:gridCol>
                <a:gridCol w="1066800">
                  <a:extLst>
                    <a:ext uri="{9D8B030D-6E8A-4147-A177-3AD203B41FA5}">
                      <a16:colId xmlns:a16="http://schemas.microsoft.com/office/drawing/2014/main" xmlns="" val="20002"/>
                    </a:ext>
                  </a:extLst>
                </a:gridCol>
                <a:gridCol w="1295400">
                  <a:extLst>
                    <a:ext uri="{9D8B030D-6E8A-4147-A177-3AD203B41FA5}">
                      <a16:colId xmlns:a16="http://schemas.microsoft.com/office/drawing/2014/main" xmlns="" val="20003"/>
                    </a:ext>
                  </a:extLst>
                </a:gridCol>
                <a:gridCol w="1066798">
                  <a:extLst>
                    <a:ext uri="{9D8B030D-6E8A-4147-A177-3AD203B41FA5}">
                      <a16:colId xmlns:a16="http://schemas.microsoft.com/office/drawing/2014/main" xmlns="" val="20004"/>
                    </a:ext>
                  </a:extLst>
                </a:gridCol>
              </a:tblGrid>
              <a:tr h="436418">
                <a:tc>
                  <a:txBody>
                    <a:bodyPr/>
                    <a:lstStyle/>
                    <a:p>
                      <a:pPr algn="l"/>
                      <a:r>
                        <a:rPr lang="en-US" sz="1600" dirty="0"/>
                        <a:t>Resource</a:t>
                      </a:r>
                    </a:p>
                  </a:txBody>
                  <a:tcPr/>
                </a:tc>
                <a:tc>
                  <a:txBody>
                    <a:bodyPr/>
                    <a:lstStyle/>
                    <a:p>
                      <a:pPr algn="ctr"/>
                      <a:r>
                        <a:rPr lang="en-US" sz="1600" dirty="0"/>
                        <a:t>For</a:t>
                      </a:r>
                      <a:r>
                        <a:rPr lang="en-US" sz="1600" baseline="0" dirty="0"/>
                        <a:t> online testing?</a:t>
                      </a:r>
                      <a:endParaRPr lang="en-US" sz="1600" dirty="0"/>
                    </a:p>
                  </a:txBody>
                  <a:tcPr/>
                </a:tc>
                <a:tc>
                  <a:txBody>
                    <a:bodyPr/>
                    <a:lstStyle/>
                    <a:p>
                      <a:pPr algn="ctr"/>
                      <a:r>
                        <a:rPr lang="en-US" sz="1600" dirty="0"/>
                        <a:t>For P/P</a:t>
                      </a:r>
                      <a:r>
                        <a:rPr lang="en-US" sz="1600" baseline="0" dirty="0"/>
                        <a:t> testing?</a:t>
                      </a:r>
                      <a:endParaRPr lang="en-US" sz="1600" dirty="0"/>
                    </a:p>
                  </a:txBody>
                  <a:tcPr/>
                </a:tc>
                <a:tc>
                  <a:txBody>
                    <a:bodyPr/>
                    <a:lstStyle/>
                    <a:p>
                      <a:pPr algn="ctr"/>
                      <a:r>
                        <a:rPr lang="en-US" sz="1600" dirty="0"/>
                        <a:t>Posted to eDIRECT</a:t>
                      </a:r>
                    </a:p>
                  </a:txBody>
                  <a:tcPr/>
                </a:tc>
                <a:tc>
                  <a:txBody>
                    <a:bodyPr/>
                    <a:lstStyle/>
                    <a:p>
                      <a:pPr algn="ctr"/>
                      <a:r>
                        <a:rPr lang="en-US" sz="1600" dirty="0"/>
                        <a:t>Delivered</a:t>
                      </a:r>
                    </a:p>
                  </a:txBody>
                  <a:tcPr/>
                </a:tc>
                <a:extLst>
                  <a:ext uri="{0D108BD9-81ED-4DB2-BD59-A6C34878D82A}">
                    <a16:rowId xmlns:a16="http://schemas.microsoft.com/office/drawing/2014/main" xmlns="" val="10000"/>
                  </a:ext>
                </a:extLst>
              </a:tr>
              <a:tr h="436418">
                <a:tc>
                  <a:txBody>
                    <a:bodyPr/>
                    <a:lstStyle/>
                    <a:p>
                      <a:r>
                        <a:rPr lang="en-US" sz="1600" dirty="0"/>
                        <a:t>Test Administration Manual (TAM)</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Now</a:t>
                      </a:r>
                    </a:p>
                  </a:txBody>
                  <a:tcPr/>
                </a:tc>
                <a:tc>
                  <a:txBody>
                    <a:bodyPr/>
                    <a:lstStyle/>
                    <a:p>
                      <a:pPr algn="ctr"/>
                      <a:r>
                        <a:rPr lang="en-US" sz="1600" dirty="0"/>
                        <a:t>Feb 27</a:t>
                      </a:r>
                    </a:p>
                  </a:txBody>
                  <a:tcPr/>
                </a:tc>
                <a:extLst>
                  <a:ext uri="{0D108BD9-81ED-4DB2-BD59-A6C34878D82A}">
                    <a16:rowId xmlns:a16="http://schemas.microsoft.com/office/drawing/2014/main" xmlns="" val="10001"/>
                  </a:ext>
                </a:extLst>
              </a:tr>
              <a:tr h="436418">
                <a:tc>
                  <a:txBody>
                    <a:bodyPr/>
                    <a:lstStyle/>
                    <a:p>
                      <a:r>
                        <a:rPr lang="en-US" sz="1600" dirty="0"/>
                        <a:t>Administration Directions Manual (ADM)</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Now</a:t>
                      </a:r>
                    </a:p>
                  </a:txBody>
                  <a:tcPr/>
                </a:tc>
                <a:tc>
                  <a:txBody>
                    <a:bodyPr/>
                    <a:lstStyle/>
                    <a:p>
                      <a:pPr algn="ctr"/>
                      <a:r>
                        <a:rPr lang="en-US" sz="1600" dirty="0"/>
                        <a:t>Feb 27</a:t>
                      </a:r>
                    </a:p>
                  </a:txBody>
                  <a:tcPr/>
                </a:tc>
                <a:extLst>
                  <a:ext uri="{0D108BD9-81ED-4DB2-BD59-A6C34878D82A}">
                    <a16:rowId xmlns:a16="http://schemas.microsoft.com/office/drawing/2014/main" xmlns="" val="10002"/>
                  </a:ext>
                </a:extLst>
              </a:tr>
              <a:tr h="436418">
                <a:tc>
                  <a:txBody>
                    <a:bodyPr/>
                    <a:lstStyle/>
                    <a:p>
                      <a:r>
                        <a:rPr lang="en-US" sz="1600" dirty="0"/>
                        <a:t>STC/TA</a:t>
                      </a:r>
                      <a:r>
                        <a:rPr lang="en-US" sz="1600" baseline="0" dirty="0"/>
                        <a:t> Training Tool</a:t>
                      </a:r>
                      <a:endParaRPr lang="en-US" sz="1600" dirty="0"/>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solidFill>
                            <a:schemeClr val="tx1"/>
                          </a:solidFill>
                        </a:rPr>
                        <a:t>Mar</a:t>
                      </a:r>
                      <a:r>
                        <a:rPr lang="en-US" sz="1600" baseline="0" dirty="0">
                          <a:solidFill>
                            <a:schemeClr val="tx1"/>
                          </a:solidFill>
                        </a:rPr>
                        <a:t> 2</a:t>
                      </a:r>
                      <a:endParaRPr lang="en-US" sz="1600" dirty="0">
                        <a:solidFill>
                          <a:schemeClr val="tx1"/>
                        </a:solidFill>
                      </a:endParaRPr>
                    </a:p>
                  </a:txBody>
                  <a:tcPr/>
                </a:tc>
                <a:tc>
                  <a:txBody>
                    <a:bodyPr/>
                    <a:lstStyle/>
                    <a:p>
                      <a:pPr algn="ctr"/>
                      <a:r>
                        <a:rPr lang="en-US" sz="1600" dirty="0"/>
                        <a:t>N/A</a:t>
                      </a:r>
                    </a:p>
                  </a:txBody>
                  <a:tcPr/>
                </a:tc>
                <a:extLst>
                  <a:ext uri="{0D108BD9-81ED-4DB2-BD59-A6C34878D82A}">
                    <a16:rowId xmlns:a16="http://schemas.microsoft.com/office/drawing/2014/main" xmlns="" val="10003"/>
                  </a:ext>
                </a:extLst>
              </a:tr>
              <a:tr h="436418">
                <a:tc>
                  <a:txBody>
                    <a:bodyPr/>
                    <a:lstStyle/>
                    <a:p>
                      <a:r>
                        <a:rPr lang="en-US" sz="1600" dirty="0"/>
                        <a:t>eDIRECT User Guide</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N/A</a:t>
                      </a:r>
                    </a:p>
                  </a:txBody>
                  <a:tcPr/>
                </a:tc>
                <a:extLst>
                  <a:ext uri="{0D108BD9-81ED-4DB2-BD59-A6C34878D82A}">
                    <a16:rowId xmlns:a16="http://schemas.microsoft.com/office/drawing/2014/main" xmlns="" val="10004"/>
                  </a:ext>
                </a:extLst>
              </a:tr>
              <a:tr h="436418">
                <a:tc>
                  <a:txBody>
                    <a:bodyPr/>
                    <a:lstStyle/>
                    <a:p>
                      <a:r>
                        <a:rPr lang="en-US" sz="1600" dirty="0"/>
                        <a:t>DRC INSIGHT Tech User Guide</a:t>
                      </a:r>
                    </a:p>
                  </a:txBody>
                  <a:tcPr/>
                </a:tc>
                <a:tc>
                  <a:txBody>
                    <a:bodyPr/>
                    <a:lstStyle/>
                    <a:p>
                      <a:pPr algn="ctr"/>
                      <a:r>
                        <a:rPr lang="en-US" sz="1600" dirty="0"/>
                        <a:t>Yes</a:t>
                      </a:r>
                    </a:p>
                  </a:txBody>
                  <a:tcPr/>
                </a:tc>
                <a:tc>
                  <a:txBody>
                    <a:bodyPr/>
                    <a:lstStyle/>
                    <a:p>
                      <a:pPr algn="ctr"/>
                      <a:r>
                        <a:rPr lang="en-US" sz="1600" dirty="0"/>
                        <a:t>No</a:t>
                      </a:r>
                    </a:p>
                  </a:txBody>
                  <a:tcPr/>
                </a:tc>
                <a:tc>
                  <a:txBody>
                    <a:bodyPr/>
                    <a:lstStyle/>
                    <a:p>
                      <a:pPr algn="ctr"/>
                      <a:r>
                        <a:rPr lang="en-US" sz="1600" dirty="0"/>
                        <a:t>Yes</a:t>
                      </a:r>
                    </a:p>
                  </a:txBody>
                  <a:tcPr/>
                </a:tc>
                <a:tc>
                  <a:txBody>
                    <a:bodyPr/>
                    <a:lstStyle/>
                    <a:p>
                      <a:pPr algn="ctr"/>
                      <a:r>
                        <a:rPr lang="en-US" sz="1600" dirty="0"/>
                        <a:t>N/A</a:t>
                      </a:r>
                    </a:p>
                  </a:txBody>
                  <a:tcPr/>
                </a:tc>
                <a:extLst>
                  <a:ext uri="{0D108BD9-81ED-4DB2-BD59-A6C34878D82A}">
                    <a16:rowId xmlns:a16="http://schemas.microsoft.com/office/drawing/2014/main" xmlns="" val="10005"/>
                  </a:ext>
                </a:extLst>
              </a:tr>
              <a:tr h="436418">
                <a:tc>
                  <a:txBody>
                    <a:bodyPr/>
                    <a:lstStyle/>
                    <a:p>
                      <a:r>
                        <a:rPr lang="en-US" sz="1600" dirty="0"/>
                        <a:t>Online Testing Tech Training Presentation</a:t>
                      </a:r>
                    </a:p>
                  </a:txBody>
                  <a:tcPr/>
                </a:tc>
                <a:tc>
                  <a:txBody>
                    <a:bodyPr/>
                    <a:lstStyle/>
                    <a:p>
                      <a:pPr algn="ctr"/>
                      <a:r>
                        <a:rPr lang="en-US" sz="1600" dirty="0"/>
                        <a:t>Yes</a:t>
                      </a:r>
                    </a:p>
                  </a:txBody>
                  <a:tcPr/>
                </a:tc>
                <a:tc>
                  <a:txBody>
                    <a:bodyPr/>
                    <a:lstStyle/>
                    <a:p>
                      <a:pPr algn="ctr"/>
                      <a:r>
                        <a:rPr lang="en-US" sz="1600" dirty="0"/>
                        <a:t>No</a:t>
                      </a:r>
                    </a:p>
                  </a:txBody>
                  <a:tcPr/>
                </a:tc>
                <a:tc>
                  <a:txBody>
                    <a:bodyPr/>
                    <a:lstStyle/>
                    <a:p>
                      <a:pPr algn="ctr"/>
                      <a:r>
                        <a:rPr lang="en-US" sz="1600" dirty="0"/>
                        <a:t>Yes</a:t>
                      </a:r>
                    </a:p>
                  </a:txBody>
                  <a:tcPr/>
                </a:tc>
                <a:tc>
                  <a:txBody>
                    <a:bodyPr/>
                    <a:lstStyle/>
                    <a:p>
                      <a:pPr algn="ctr"/>
                      <a:r>
                        <a:rPr lang="en-US" sz="1600" dirty="0"/>
                        <a:t>N/A</a:t>
                      </a:r>
                    </a:p>
                  </a:txBody>
                  <a:tcPr/>
                </a:tc>
                <a:extLst>
                  <a:ext uri="{0D108BD9-81ED-4DB2-BD59-A6C34878D82A}">
                    <a16:rowId xmlns:a16="http://schemas.microsoft.com/office/drawing/2014/main" xmlns="" val="10006"/>
                  </a:ext>
                </a:extLst>
              </a:tr>
              <a:tr h="436418">
                <a:tc>
                  <a:txBody>
                    <a:bodyPr/>
                    <a:lstStyle/>
                    <a:p>
                      <a:r>
                        <a:rPr lang="en-US" sz="1600" dirty="0"/>
                        <a:t>Materials Receipt &amp; Return Supplement*</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b="0" dirty="0"/>
                        <a:t>Mar</a:t>
                      </a:r>
                      <a:r>
                        <a:rPr lang="en-US" sz="1600" b="0" baseline="0" dirty="0"/>
                        <a:t> 5</a:t>
                      </a:r>
                      <a:endParaRPr lang="en-US" sz="1600" b="0" dirty="0"/>
                    </a:p>
                  </a:txBody>
                  <a:tcPr/>
                </a:tc>
                <a:tc>
                  <a:txBody>
                    <a:bodyPr/>
                    <a:lstStyle/>
                    <a:p>
                      <a:pPr algn="ctr"/>
                      <a:r>
                        <a:rPr lang="en-US" sz="1600" dirty="0"/>
                        <a:t>N/A</a:t>
                      </a:r>
                    </a:p>
                  </a:txBody>
                  <a:tcPr/>
                </a:tc>
                <a:extLst>
                  <a:ext uri="{0D108BD9-81ED-4DB2-BD59-A6C34878D82A}">
                    <a16:rowId xmlns:a16="http://schemas.microsoft.com/office/drawing/2014/main" xmlns="" val="10007"/>
                  </a:ext>
                </a:extLst>
              </a:tr>
              <a:tr h="436418">
                <a:tc>
                  <a:txBody>
                    <a:bodyPr/>
                    <a:lstStyle/>
                    <a:p>
                      <a:r>
                        <a:rPr lang="en-US" sz="1600" dirty="0"/>
                        <a:t>Security</a:t>
                      </a:r>
                      <a:r>
                        <a:rPr lang="en-US" sz="1600" baseline="0" dirty="0"/>
                        <a:t> Checklists</a:t>
                      </a:r>
                      <a:endParaRPr lang="en-US" sz="1600" dirty="0"/>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N/A</a:t>
                      </a:r>
                    </a:p>
                  </a:txBody>
                  <a:tcPr/>
                </a:tc>
                <a:extLst>
                  <a:ext uri="{0D108BD9-81ED-4DB2-BD59-A6C34878D82A}">
                    <a16:rowId xmlns:a16="http://schemas.microsoft.com/office/drawing/2014/main" xmlns="" val="10008"/>
                  </a:ext>
                </a:extLst>
              </a:tr>
              <a:tr h="436418">
                <a:tc>
                  <a:txBody>
                    <a:bodyPr/>
                    <a:lstStyle/>
                    <a:p>
                      <a:r>
                        <a:rPr lang="en-US" sz="1600" dirty="0"/>
                        <a:t>Packing Lists</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Yes</a:t>
                      </a:r>
                    </a:p>
                  </a:txBody>
                  <a:tcPr/>
                </a:tc>
                <a:tc>
                  <a:txBody>
                    <a:bodyPr/>
                    <a:lstStyle/>
                    <a:p>
                      <a:pPr algn="ctr"/>
                      <a:r>
                        <a:rPr lang="en-US" sz="1600" dirty="0"/>
                        <a:t>N/A</a:t>
                      </a:r>
                    </a:p>
                  </a:txBody>
                  <a:tcPr/>
                </a:tc>
                <a:extLst>
                  <a:ext uri="{0D108BD9-81ED-4DB2-BD59-A6C34878D82A}">
                    <a16:rowId xmlns:a16="http://schemas.microsoft.com/office/drawing/2014/main" xmlns="" val="10009"/>
                  </a:ext>
                </a:extLst>
              </a:tr>
            </a:tbl>
          </a:graphicData>
        </a:graphic>
      </p:graphicFrame>
      <p:sp>
        <p:nvSpPr>
          <p:cNvPr id="10" name="TextBox 9"/>
          <p:cNvSpPr txBox="1"/>
          <p:nvPr/>
        </p:nvSpPr>
        <p:spPr>
          <a:xfrm>
            <a:off x="612648" y="6183282"/>
            <a:ext cx="5943600" cy="523220"/>
          </a:xfrm>
          <a:prstGeom prst="rect">
            <a:avLst/>
          </a:prstGeom>
          <a:noFill/>
        </p:spPr>
        <p:txBody>
          <a:bodyPr wrap="square" rtlCol="0">
            <a:spAutoFit/>
          </a:bodyPr>
          <a:lstStyle/>
          <a:p>
            <a:r>
              <a:rPr lang="en-US" sz="1400" i="1" dirty="0"/>
              <a:t>*For ship-to sites only; formerly known as the DTC Supplement</a:t>
            </a:r>
            <a:br>
              <a:rPr lang="en-US" sz="1400" i="1" dirty="0"/>
            </a:br>
            <a:r>
              <a:rPr lang="en-US" sz="1400" i="1" dirty="0"/>
              <a:t>**Due to ELA Passage Booklets for Online Testers</a:t>
            </a:r>
          </a:p>
        </p:txBody>
      </p:sp>
    </p:spTree>
    <p:extLst>
      <p:ext uri="{BB962C8B-B14F-4D97-AF65-F5344CB8AC3E}">
        <p14:creationId xmlns:p14="http://schemas.microsoft.com/office/powerpoint/2010/main" val="1453924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Calculators</a:t>
            </a:r>
            <a:endParaRPr lang="en-US" dirty="0">
              <a:solidFill>
                <a:srgbClr val="FFFF00"/>
              </a:solidFill>
            </a:endParaRP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14</a:t>
            </a:fld>
            <a:endParaRPr lang="en-US"/>
          </a:p>
        </p:txBody>
      </p:sp>
      <p:sp>
        <p:nvSpPr>
          <p:cNvPr id="3" name="Content Placeholder 2"/>
          <p:cNvSpPr>
            <a:spLocks noGrp="1"/>
          </p:cNvSpPr>
          <p:nvPr>
            <p:ph sz="quarter" idx="1"/>
          </p:nvPr>
        </p:nvSpPr>
        <p:spPr/>
        <p:txBody>
          <a:bodyPr>
            <a:normAutofit fontScale="92500" lnSpcReduction="10000"/>
          </a:bodyPr>
          <a:lstStyle/>
          <a:p>
            <a:r>
              <a:rPr lang="en-US" dirty="0">
                <a:solidFill>
                  <a:schemeClr val="accent1">
                    <a:lumMod val="75000"/>
                  </a:schemeClr>
                </a:solidFill>
              </a:rPr>
              <a:t>Mathematics grades 6–8</a:t>
            </a:r>
          </a:p>
          <a:p>
            <a:pPr lvl="1"/>
            <a:r>
              <a:rPr lang="en-US" dirty="0">
                <a:solidFill>
                  <a:schemeClr val="accent1">
                    <a:lumMod val="75000"/>
                  </a:schemeClr>
                </a:solidFill>
              </a:rPr>
              <a:t>Calculator and No-Calculator sections</a:t>
            </a:r>
          </a:p>
          <a:p>
            <a:pPr lvl="1"/>
            <a:r>
              <a:rPr lang="en-US" dirty="0">
                <a:solidFill>
                  <a:schemeClr val="accent1">
                    <a:lumMod val="75000"/>
                  </a:schemeClr>
                </a:solidFill>
              </a:rPr>
              <a:t>Graphing Tool available for Grades 7 &amp; 8</a:t>
            </a:r>
          </a:p>
          <a:p>
            <a:pPr marL="365760" lvl="1" indent="0">
              <a:buNone/>
            </a:pPr>
            <a:endParaRPr lang="en-US" sz="2400" dirty="0">
              <a:solidFill>
                <a:schemeClr val="accent1">
                  <a:lumMod val="75000"/>
                </a:schemeClr>
              </a:solidFill>
            </a:endParaRPr>
          </a:p>
          <a:p>
            <a:r>
              <a:rPr lang="en-US" dirty="0">
                <a:solidFill>
                  <a:srgbClr val="C00000"/>
                </a:solidFill>
              </a:rPr>
              <a:t>Science grades 6 &amp; 8 – Students may use calculators</a:t>
            </a:r>
          </a:p>
          <a:p>
            <a:pPr lvl="1"/>
            <a:r>
              <a:rPr lang="en-US" dirty="0">
                <a:solidFill>
                  <a:srgbClr val="C00000"/>
                </a:solidFill>
              </a:rPr>
              <a:t>Online – built in four function</a:t>
            </a:r>
          </a:p>
          <a:p>
            <a:pPr lvl="1"/>
            <a:r>
              <a:rPr lang="en-US" dirty="0">
                <a:solidFill>
                  <a:srgbClr val="C00000"/>
                </a:solidFill>
              </a:rPr>
              <a:t>School- or student-owned calculators may be used</a:t>
            </a:r>
          </a:p>
          <a:p>
            <a:pPr marL="0" indent="0">
              <a:buNone/>
            </a:pPr>
            <a:endParaRPr lang="en-US" sz="2400" dirty="0">
              <a:solidFill>
                <a:srgbClr val="C00000"/>
              </a:solidFill>
            </a:endParaRPr>
          </a:p>
          <a:p>
            <a:r>
              <a:rPr lang="en-US" dirty="0"/>
              <a:t>Calculator policy is located in the TAM beginning </a:t>
            </a:r>
            <a:br>
              <a:rPr lang="en-US" dirty="0"/>
            </a:br>
            <a:r>
              <a:rPr lang="en-US" dirty="0"/>
              <a:t>on p. 31</a:t>
            </a:r>
            <a:endParaRPr lang="en-US" dirty="0">
              <a:solidFill>
                <a:schemeClr val="tx1"/>
              </a:solidFill>
            </a:endParaRPr>
          </a:p>
        </p:txBody>
      </p:sp>
    </p:spTree>
    <p:extLst>
      <p:ext uri="{BB962C8B-B14F-4D97-AF65-F5344CB8AC3E}">
        <p14:creationId xmlns:p14="http://schemas.microsoft.com/office/powerpoint/2010/main" val="1974824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Seating Charts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15</a:t>
            </a:fld>
            <a:endParaRPr lang="en-US"/>
          </a:p>
        </p:txBody>
      </p:sp>
      <p:sp>
        <p:nvSpPr>
          <p:cNvPr id="3" name="Content Placeholder 2"/>
          <p:cNvSpPr>
            <a:spLocks noGrp="1"/>
          </p:cNvSpPr>
          <p:nvPr>
            <p:ph sz="quarter" idx="1"/>
          </p:nvPr>
        </p:nvSpPr>
        <p:spPr>
          <a:xfrm>
            <a:off x="457200" y="1600200"/>
            <a:ext cx="8382000" cy="4495800"/>
          </a:xfrm>
        </p:spPr>
        <p:txBody>
          <a:bodyPr>
            <a:normAutofit fontScale="92500" lnSpcReduction="10000"/>
          </a:bodyPr>
          <a:lstStyle/>
          <a:p>
            <a:r>
              <a:rPr lang="en-US" sz="2800" dirty="0"/>
              <a:t>Seating Charts</a:t>
            </a:r>
          </a:p>
          <a:p>
            <a:pPr lvl="1"/>
            <a:r>
              <a:rPr lang="en-US" dirty="0">
                <a:solidFill>
                  <a:schemeClr val="tx1"/>
                </a:solidFill>
              </a:rPr>
              <a:t>Required for each paper/pencil and online test session</a:t>
            </a:r>
          </a:p>
          <a:p>
            <a:pPr lvl="1"/>
            <a:r>
              <a:rPr lang="en-US" dirty="0">
                <a:solidFill>
                  <a:schemeClr val="tx1"/>
                </a:solidFill>
              </a:rPr>
              <a:t>Include district, school, test date, subject, grade level, </a:t>
            </a:r>
            <a:br>
              <a:rPr lang="en-US" dirty="0">
                <a:solidFill>
                  <a:schemeClr val="tx1"/>
                </a:solidFill>
              </a:rPr>
            </a:br>
            <a:r>
              <a:rPr lang="en-US" dirty="0">
                <a:solidFill>
                  <a:schemeClr val="tx1"/>
                </a:solidFill>
              </a:rPr>
              <a:t>TA name, all student </a:t>
            </a:r>
            <a:r>
              <a:rPr lang="en-US" u="sng" dirty="0">
                <a:solidFill>
                  <a:schemeClr val="tx1"/>
                </a:solidFill>
              </a:rPr>
              <a:t>first initials and last names</a:t>
            </a:r>
            <a:r>
              <a:rPr lang="en-US" dirty="0">
                <a:solidFill>
                  <a:schemeClr val="tx1"/>
                </a:solidFill>
              </a:rPr>
              <a:t>, and </a:t>
            </a:r>
            <a:br>
              <a:rPr lang="en-US" dirty="0">
                <a:solidFill>
                  <a:schemeClr val="tx1"/>
                </a:solidFill>
              </a:rPr>
            </a:br>
            <a:r>
              <a:rPr lang="en-US" dirty="0">
                <a:solidFill>
                  <a:schemeClr val="tx1"/>
                </a:solidFill>
              </a:rPr>
              <a:t>seating locations</a:t>
            </a:r>
          </a:p>
          <a:p>
            <a:pPr lvl="1"/>
            <a:r>
              <a:rPr lang="en-US" dirty="0">
                <a:solidFill>
                  <a:schemeClr val="tx1"/>
                </a:solidFill>
              </a:rPr>
              <a:t>PowerPoint seating chart templates available on </a:t>
            </a:r>
            <a:r>
              <a:rPr lang="en-US" dirty="0" err="1">
                <a:solidFill>
                  <a:schemeClr val="tx1"/>
                </a:solidFill>
              </a:rPr>
              <a:t>eDIRECT</a:t>
            </a:r>
            <a:endParaRPr lang="en-US" dirty="0">
              <a:solidFill>
                <a:schemeClr val="tx1"/>
              </a:solidFill>
            </a:endParaRPr>
          </a:p>
          <a:p>
            <a:pPr lvl="1"/>
            <a:r>
              <a:rPr lang="en-US" dirty="0">
                <a:solidFill>
                  <a:schemeClr val="tx1"/>
                </a:solidFill>
              </a:rPr>
              <a:t>Can be created using graph paper or other paper</a:t>
            </a:r>
          </a:p>
          <a:p>
            <a:pPr lvl="1"/>
            <a:r>
              <a:rPr lang="en-US" dirty="0">
                <a:solidFill>
                  <a:schemeClr val="tx1"/>
                </a:solidFill>
              </a:rPr>
              <a:t>Options for returning after testing:</a:t>
            </a:r>
          </a:p>
          <a:p>
            <a:pPr lvl="2"/>
            <a:r>
              <a:rPr lang="en-US" dirty="0">
                <a:solidFill>
                  <a:schemeClr val="tx1"/>
                </a:solidFill>
              </a:rPr>
              <a:t>Via hard copy (in school boxes of nonscorable materials)</a:t>
            </a:r>
          </a:p>
          <a:p>
            <a:pPr lvl="2"/>
            <a:r>
              <a:rPr lang="en-US" dirty="0">
                <a:solidFill>
                  <a:schemeClr val="tx1"/>
                </a:solidFill>
              </a:rPr>
              <a:t>Electronically via email (from STCs to DTCs, and from DTC to SC Project Team) </a:t>
            </a:r>
          </a:p>
          <a:p>
            <a:pPr lvl="2"/>
            <a:r>
              <a:rPr lang="en-US" dirty="0">
                <a:solidFill>
                  <a:schemeClr val="tx1"/>
                </a:solidFill>
              </a:rPr>
              <a:t>Electronically posted to SFTP site (instructions on </a:t>
            </a:r>
            <a:r>
              <a:rPr lang="en-US" dirty="0" err="1">
                <a:solidFill>
                  <a:schemeClr val="tx1"/>
                </a:solidFill>
              </a:rPr>
              <a:t>eDIRECT</a:t>
            </a:r>
            <a:r>
              <a:rPr lang="en-US" dirty="0">
                <a:solidFill>
                  <a:schemeClr val="tx1"/>
                </a:solidFill>
              </a:rPr>
              <a:t>)</a:t>
            </a:r>
          </a:p>
        </p:txBody>
      </p:sp>
    </p:spTree>
    <p:extLst>
      <p:ext uri="{BB962C8B-B14F-4D97-AF65-F5344CB8AC3E}">
        <p14:creationId xmlns:p14="http://schemas.microsoft.com/office/powerpoint/2010/main" val="72050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Test Security</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16</a:t>
            </a:fld>
            <a:endParaRPr lang="en-US"/>
          </a:p>
        </p:txBody>
      </p:sp>
      <p:sp>
        <p:nvSpPr>
          <p:cNvPr id="4" name="Content Placeholder 3"/>
          <p:cNvSpPr>
            <a:spLocks noGrp="1"/>
          </p:cNvSpPr>
          <p:nvPr>
            <p:ph sz="quarter" idx="1"/>
          </p:nvPr>
        </p:nvSpPr>
        <p:spPr>
          <a:xfrm>
            <a:off x="457200" y="1600200"/>
            <a:ext cx="8308848" cy="4495800"/>
          </a:xfrm>
        </p:spPr>
        <p:txBody>
          <a:bodyPr>
            <a:normAutofit fontScale="62500" lnSpcReduction="20000"/>
          </a:bodyPr>
          <a:lstStyle/>
          <a:p>
            <a:r>
              <a:rPr lang="en-US" sz="2300" dirty="0"/>
              <a:t>All personnel involved in paper and online testing must be familiar with South Carolina test security legislation and State Board test security regulations.</a:t>
            </a:r>
            <a:endParaRPr lang="en-US" sz="2300" dirty="0">
              <a:solidFill>
                <a:srgbClr val="00B050"/>
              </a:solidFill>
            </a:endParaRPr>
          </a:p>
          <a:p>
            <a:pPr marL="0" indent="0">
              <a:buNone/>
            </a:pPr>
            <a:endParaRPr lang="en-US" sz="2000" dirty="0"/>
          </a:p>
          <a:p>
            <a:r>
              <a:rPr lang="en-US" sz="2300" dirty="0"/>
              <a:t>All district and school personnel who will have access to secure test materials (including online tests) are required to sign a new </a:t>
            </a:r>
            <a:r>
              <a:rPr lang="en-US" sz="2300" i="1" dirty="0"/>
              <a:t>Agreement to Maintain Test Security and Confidentiality</a:t>
            </a:r>
            <a:r>
              <a:rPr lang="en-US" sz="2300" dirty="0"/>
              <a:t> form. These forms have been updated for 2018.</a:t>
            </a:r>
          </a:p>
          <a:p>
            <a:pPr marL="0" indent="0">
              <a:buNone/>
            </a:pPr>
            <a:endParaRPr lang="en-US" sz="2000" dirty="0"/>
          </a:p>
          <a:p>
            <a:r>
              <a:rPr lang="en-US" sz="2300" dirty="0"/>
              <a:t>The 2018 TAM provides updated guidance on test security.  Be sure to review this information including the sections on </a:t>
            </a:r>
            <a:r>
              <a:rPr lang="en-US" sz="2300" i="1" dirty="0"/>
              <a:t>Student and School Responsibilities for Maintaining Test Security </a:t>
            </a:r>
            <a:r>
              <a:rPr lang="en-US" sz="2300" dirty="0"/>
              <a:t>(p. 29) and </a:t>
            </a:r>
            <a:r>
              <a:rPr lang="en-US" sz="2300" i="1" dirty="0"/>
              <a:t>Student Cheating </a:t>
            </a:r>
            <a:r>
              <a:rPr lang="en-US" sz="2300" dirty="0"/>
              <a:t>(p. 30).</a:t>
            </a:r>
          </a:p>
          <a:p>
            <a:pPr marL="0" indent="0">
              <a:buNone/>
            </a:pPr>
            <a:endParaRPr lang="en-US" sz="2000" dirty="0"/>
          </a:p>
          <a:p>
            <a:r>
              <a:rPr lang="en-US" sz="2300" dirty="0"/>
              <a:t>Schools and districts are required to use security checklists to track the distribution and return of all secure test materials.</a:t>
            </a:r>
            <a:r>
              <a:rPr lang="en-US" sz="2000" dirty="0"/>
              <a:t/>
            </a:r>
            <a:br>
              <a:rPr lang="en-US" sz="2000" dirty="0"/>
            </a:br>
            <a:endParaRPr lang="en-US" sz="2000" dirty="0"/>
          </a:p>
          <a:p>
            <a:r>
              <a:rPr lang="en-US" sz="2300" dirty="0"/>
              <a:t>For online testing: schools and districts are required to use the online testing rosters to track the distribution and return of all secure online test tickets.</a:t>
            </a:r>
          </a:p>
          <a:p>
            <a:pPr marL="0" indent="0">
              <a:buNone/>
            </a:pPr>
            <a:endParaRPr lang="en-US" sz="2000" dirty="0"/>
          </a:p>
          <a:p>
            <a:r>
              <a:rPr lang="en-US" sz="2300" dirty="0"/>
              <a:t>DTCs, STCs, TAs, and monitors are responsible for ensuring that all test materials and student responses for online tests are handled in accordance with security procedures outlined in the </a:t>
            </a:r>
            <a:r>
              <a:rPr lang="en-US" sz="2300" i="1" dirty="0"/>
              <a:t>TAM</a:t>
            </a:r>
            <a:r>
              <a:rPr lang="en-US" sz="2300" dirty="0"/>
              <a:t>.</a:t>
            </a:r>
          </a:p>
        </p:txBody>
      </p:sp>
    </p:spTree>
    <p:extLst>
      <p:ext uri="{BB962C8B-B14F-4D97-AF65-F5344CB8AC3E}">
        <p14:creationId xmlns:p14="http://schemas.microsoft.com/office/powerpoint/2010/main" val="683791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17</a:t>
            </a:fld>
            <a:endParaRPr lang="en-US"/>
          </a:p>
        </p:txBody>
      </p:sp>
      <p:sp>
        <p:nvSpPr>
          <p:cNvPr id="5" name="Content Placeholder 4"/>
          <p:cNvSpPr>
            <a:spLocks noGrp="1"/>
          </p:cNvSpPr>
          <p:nvPr>
            <p:ph sz="quarter" idx="1"/>
          </p:nvPr>
        </p:nvSpPr>
        <p:spPr/>
        <p:txBody>
          <a:bodyPr/>
          <a:lstStyle/>
          <a:p>
            <a:pPr marL="0" indent="0" algn="ctr">
              <a:buNone/>
            </a:pPr>
            <a:endParaRPr lang="en-US" dirty="0"/>
          </a:p>
          <a:p>
            <a:pPr marL="0" indent="0" algn="ctr">
              <a:buNone/>
            </a:pPr>
            <a:endParaRPr lang="en-US" dirty="0"/>
          </a:p>
          <a:p>
            <a:pPr marL="0" indent="0" algn="ctr">
              <a:buNone/>
            </a:pPr>
            <a:r>
              <a:rPr lang="en-US" sz="3600" dirty="0"/>
              <a:t>Online Testing</a:t>
            </a:r>
          </a:p>
          <a:p>
            <a:pPr marL="0" indent="0" algn="ctr">
              <a:buNone/>
            </a:pPr>
            <a:endParaRPr lang="en-US" sz="3600" dirty="0"/>
          </a:p>
        </p:txBody>
      </p:sp>
    </p:spTree>
    <p:extLst>
      <p:ext uri="{BB962C8B-B14F-4D97-AF65-F5344CB8AC3E}">
        <p14:creationId xmlns:p14="http://schemas.microsoft.com/office/powerpoint/2010/main" val="2847931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Security for Online Testing</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18</a:t>
            </a:fld>
            <a:endParaRPr lang="en-US"/>
          </a:p>
        </p:txBody>
      </p:sp>
      <p:sp>
        <p:nvSpPr>
          <p:cNvPr id="4" name="Content Placeholder 3"/>
          <p:cNvSpPr>
            <a:spLocks noGrp="1"/>
          </p:cNvSpPr>
          <p:nvPr>
            <p:ph sz="quarter" idx="1"/>
          </p:nvPr>
        </p:nvSpPr>
        <p:spPr/>
        <p:txBody>
          <a:bodyPr>
            <a:normAutofit fontScale="92500" lnSpcReduction="10000"/>
          </a:bodyPr>
          <a:lstStyle/>
          <a:p>
            <a:r>
              <a:rPr lang="en-US" sz="2400" dirty="0"/>
              <a:t>Test tickets are secure. </a:t>
            </a:r>
          </a:p>
          <a:p>
            <a:r>
              <a:rPr lang="en-US" sz="2400" dirty="0"/>
              <a:t>Use testing roster, in lieu of security checklist, to account for tickets.</a:t>
            </a:r>
          </a:p>
          <a:p>
            <a:r>
              <a:rPr lang="en-US" sz="2400" dirty="0"/>
              <a:t>Online tests </a:t>
            </a:r>
            <a:r>
              <a:rPr lang="en-US" sz="2400" b="1" u="sng" dirty="0"/>
              <a:t>may not</a:t>
            </a:r>
            <a:r>
              <a:rPr lang="en-US" sz="2400" dirty="0"/>
              <a:t> be viewed by anyone prior to the</a:t>
            </a:r>
            <a:br>
              <a:rPr lang="en-US" sz="2400" dirty="0"/>
            </a:br>
            <a:r>
              <a:rPr lang="en-US" sz="2400" dirty="0"/>
              <a:t>test session.</a:t>
            </a:r>
          </a:p>
          <a:p>
            <a:r>
              <a:rPr lang="en-US" sz="2400" dirty="0"/>
              <a:t>TAs are expected to ensure that visible online tests are not left unattended.</a:t>
            </a:r>
          </a:p>
          <a:p>
            <a:pPr lvl="1"/>
            <a:r>
              <a:rPr lang="en-US" sz="2100" dirty="0"/>
              <a:t>TAs should set up seating for online testing to provide maximum privacy for each student. </a:t>
            </a:r>
          </a:p>
          <a:p>
            <a:pPr lvl="1"/>
            <a:r>
              <a:rPr lang="en-US" sz="2100" dirty="0"/>
              <a:t>It is the responsibility of the STC and TA to ensure partitions/folders, privacy filters, spacing,  and other measures are implemented as needed.</a:t>
            </a:r>
          </a:p>
          <a:p>
            <a:pPr lvl="1"/>
            <a:r>
              <a:rPr lang="en-US" sz="2100" dirty="0"/>
              <a:t>Student use of computers must be monitored to ensure students do not activate software or other resources that could interfere with the integrity of the test.</a:t>
            </a:r>
          </a:p>
        </p:txBody>
      </p:sp>
    </p:spTree>
    <p:extLst>
      <p:ext uri="{BB962C8B-B14F-4D97-AF65-F5344CB8AC3E}">
        <p14:creationId xmlns:p14="http://schemas.microsoft.com/office/powerpoint/2010/main" val="3969920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Training and Support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19</a:t>
            </a:fld>
            <a:endParaRPr lang="en-US"/>
          </a:p>
        </p:txBody>
      </p:sp>
      <p:sp>
        <p:nvSpPr>
          <p:cNvPr id="3" name="Content Placeholder 2"/>
          <p:cNvSpPr>
            <a:spLocks noGrp="1"/>
          </p:cNvSpPr>
          <p:nvPr>
            <p:ph sz="quarter" idx="1"/>
          </p:nvPr>
        </p:nvSpPr>
        <p:spPr>
          <a:xfrm>
            <a:off x="381000" y="1600200"/>
            <a:ext cx="8458200" cy="4572000"/>
          </a:xfrm>
        </p:spPr>
        <p:txBody>
          <a:bodyPr>
            <a:normAutofit fontScale="85000" lnSpcReduction="10000"/>
          </a:bodyPr>
          <a:lstStyle/>
          <a:p>
            <a:r>
              <a:rPr lang="en-US" dirty="0"/>
              <a:t>Review the following materials:</a:t>
            </a:r>
          </a:p>
          <a:p>
            <a:pPr lvl="1"/>
            <a:r>
              <a:rPr lang="en-US" i="1" dirty="0"/>
              <a:t>DRC INSIGHT Technology User Guide</a:t>
            </a:r>
          </a:p>
          <a:p>
            <a:pPr lvl="1"/>
            <a:r>
              <a:rPr lang="en-US" dirty="0"/>
              <a:t>Presentation for Online Training Technical workshop from October, 2017</a:t>
            </a:r>
          </a:p>
          <a:p>
            <a:pPr lvl="1"/>
            <a:r>
              <a:rPr lang="en-US" i="1" dirty="0" err="1"/>
              <a:t>eDIRECT</a:t>
            </a:r>
            <a:r>
              <a:rPr lang="en-US" i="1" dirty="0"/>
              <a:t> User Guide</a:t>
            </a:r>
            <a:endParaRPr lang="en-US" dirty="0"/>
          </a:p>
          <a:p>
            <a:r>
              <a:rPr lang="en-US" dirty="0"/>
              <a:t>If automatic updates were enabled, no action is needed for the 2017-18 school year testing.</a:t>
            </a:r>
          </a:p>
          <a:p>
            <a:pPr lvl="1"/>
            <a:r>
              <a:rPr lang="en-US" dirty="0"/>
              <a:t>As of Fall 2017: New version of Test Engine (INSIGHT). Version 8.0.x</a:t>
            </a:r>
          </a:p>
          <a:p>
            <a:pPr lvl="1"/>
            <a:r>
              <a:rPr lang="en-US" dirty="0"/>
              <a:t>As of Fall 2017: New version of the Testing Site Manager (TSM). Version 9.2.x</a:t>
            </a:r>
          </a:p>
          <a:p>
            <a:r>
              <a:rPr lang="en-US" dirty="0"/>
              <a:t>A TSM is only mandatory for HVA and/or VSL accommodated tests.</a:t>
            </a:r>
          </a:p>
          <a:p>
            <a:pPr lvl="1"/>
            <a:endParaRPr lang="en-US" dirty="0">
              <a:solidFill>
                <a:schemeClr val="tx1"/>
              </a:solidFill>
            </a:endParaRPr>
          </a:p>
          <a:p>
            <a:pPr marL="274320" lvl="1" indent="0">
              <a:buNone/>
            </a:pPr>
            <a:endParaRPr lang="en-US" sz="1200" dirty="0">
              <a:solidFill>
                <a:schemeClr val="tx1"/>
              </a:solidFill>
            </a:endParaRPr>
          </a:p>
        </p:txBody>
      </p:sp>
    </p:spTree>
    <p:extLst>
      <p:ext uri="{BB962C8B-B14F-4D97-AF65-F5344CB8AC3E}">
        <p14:creationId xmlns:p14="http://schemas.microsoft.com/office/powerpoint/2010/main" val="282985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Table of Contents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2</a:t>
            </a:fld>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806358067"/>
              </p:ext>
            </p:extLst>
          </p:nvPr>
        </p:nvGraphicFramePr>
        <p:xfrm>
          <a:off x="594719" y="1272222"/>
          <a:ext cx="8001000" cy="3856356"/>
        </p:xfrm>
        <a:graphic>
          <a:graphicData uri="http://schemas.openxmlformats.org/drawingml/2006/table">
            <a:tbl>
              <a:tblPr firstRow="1" bandRow="1">
                <a:tableStyleId>{5C22544A-7EE6-4342-B048-85BDC9FD1C3A}</a:tableStyleId>
              </a:tblPr>
              <a:tblGrid>
                <a:gridCol w="4000500">
                  <a:extLst>
                    <a:ext uri="{9D8B030D-6E8A-4147-A177-3AD203B41FA5}">
                      <a16:colId xmlns:a16="http://schemas.microsoft.com/office/drawing/2014/main" xmlns="" val="20000"/>
                    </a:ext>
                  </a:extLst>
                </a:gridCol>
                <a:gridCol w="4000500">
                  <a:extLst>
                    <a:ext uri="{9D8B030D-6E8A-4147-A177-3AD203B41FA5}">
                      <a16:colId xmlns:a16="http://schemas.microsoft.com/office/drawing/2014/main" xmlns="" val="20001"/>
                    </a:ext>
                  </a:extLst>
                </a:gridCol>
              </a:tblGrid>
              <a:tr h="312917">
                <a:tc>
                  <a:txBody>
                    <a:bodyPr/>
                    <a:lstStyle/>
                    <a:p>
                      <a:r>
                        <a:rPr lang="en-US" sz="1600" dirty="0"/>
                        <a:t>TOPIC</a:t>
                      </a:r>
                    </a:p>
                  </a:txBody>
                  <a:tcPr marL="87668" marR="87668"/>
                </a:tc>
                <a:tc>
                  <a:txBody>
                    <a:bodyPr/>
                    <a:lstStyle/>
                    <a:p>
                      <a:r>
                        <a:rPr lang="en-US" sz="1600" dirty="0"/>
                        <a:t>SLIDE NUMBER</a:t>
                      </a:r>
                    </a:p>
                  </a:txBody>
                  <a:tcPr marL="87668" marR="87668"/>
                </a:tc>
                <a:extLst>
                  <a:ext uri="{0D108BD9-81ED-4DB2-BD59-A6C34878D82A}">
                    <a16:rowId xmlns:a16="http://schemas.microsoft.com/office/drawing/2014/main" xmlns="" val="10000"/>
                  </a:ext>
                </a:extLst>
              </a:tr>
              <a:tr h="3129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What’s New</a:t>
                      </a:r>
                    </a:p>
                  </a:txBody>
                  <a:tcPr marL="87668" marR="87668"/>
                </a:tc>
                <a:tc>
                  <a:txBody>
                    <a:bodyPr/>
                    <a:lstStyle/>
                    <a:p>
                      <a:r>
                        <a:rPr lang="en-US" sz="1600" dirty="0"/>
                        <a:t>Slides 4-9</a:t>
                      </a:r>
                    </a:p>
                  </a:txBody>
                  <a:tcPr marL="87668" marR="87668"/>
                </a:tc>
                <a:extLst>
                  <a:ext uri="{0D108BD9-81ED-4DB2-BD59-A6C34878D82A}">
                    <a16:rowId xmlns:a16="http://schemas.microsoft.com/office/drawing/2014/main" xmlns="" val="10001"/>
                  </a:ext>
                </a:extLst>
              </a:tr>
              <a:tr h="343218">
                <a:tc>
                  <a:txBody>
                    <a:bodyPr/>
                    <a:lstStyle/>
                    <a:p>
                      <a:r>
                        <a:rPr lang="en-US" sz="1600" dirty="0"/>
                        <a:t>Updates</a:t>
                      </a:r>
                    </a:p>
                  </a:txBody>
                  <a:tcPr marL="87668" marR="87668"/>
                </a:tc>
                <a:tc>
                  <a:txBody>
                    <a:bodyPr/>
                    <a:lstStyle/>
                    <a:p>
                      <a:r>
                        <a:rPr lang="en-US" sz="1600" dirty="0"/>
                        <a:t>Slide 10</a:t>
                      </a:r>
                    </a:p>
                  </a:txBody>
                  <a:tcPr marL="87668" marR="87668"/>
                </a:tc>
                <a:extLst>
                  <a:ext uri="{0D108BD9-81ED-4DB2-BD59-A6C34878D82A}">
                    <a16:rowId xmlns:a16="http://schemas.microsoft.com/office/drawing/2014/main" xmlns="" val="3395707743"/>
                  </a:ext>
                </a:extLst>
              </a:tr>
              <a:tr h="3129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Grade 3 Reading Rosters</a:t>
                      </a:r>
                    </a:p>
                  </a:txBody>
                  <a:tcPr marL="87668" marR="87668"/>
                </a:tc>
                <a:tc>
                  <a:txBody>
                    <a:bodyPr/>
                    <a:lstStyle/>
                    <a:p>
                      <a:r>
                        <a:rPr lang="en-US" sz="1600" dirty="0"/>
                        <a:t>Slide 11</a:t>
                      </a:r>
                    </a:p>
                  </a:txBody>
                  <a:tcPr marL="87668" marR="87668"/>
                </a:tc>
                <a:extLst>
                  <a:ext uri="{0D108BD9-81ED-4DB2-BD59-A6C34878D82A}">
                    <a16:rowId xmlns:a16="http://schemas.microsoft.com/office/drawing/2014/main" xmlns="" val="10003"/>
                  </a:ext>
                </a:extLst>
              </a:tr>
              <a:tr h="312917">
                <a:tc>
                  <a:txBody>
                    <a:bodyPr/>
                    <a:lstStyle/>
                    <a:p>
                      <a:r>
                        <a:rPr lang="en-US" sz="1600" dirty="0"/>
                        <a:t>Key Dates</a:t>
                      </a:r>
                    </a:p>
                  </a:txBody>
                  <a:tcPr marL="87668" marR="87668"/>
                </a:tc>
                <a:tc>
                  <a:txBody>
                    <a:bodyPr/>
                    <a:lstStyle/>
                    <a:p>
                      <a:r>
                        <a:rPr lang="en-US" sz="1600" dirty="0"/>
                        <a:t>Slide 12</a:t>
                      </a:r>
                    </a:p>
                  </a:txBody>
                  <a:tcPr marL="87668" marR="87668"/>
                </a:tc>
                <a:extLst>
                  <a:ext uri="{0D108BD9-81ED-4DB2-BD59-A6C34878D82A}">
                    <a16:rowId xmlns:a16="http://schemas.microsoft.com/office/drawing/2014/main" xmlns="" val="10004"/>
                  </a:ext>
                </a:extLst>
              </a:tr>
              <a:tr h="312917">
                <a:tc>
                  <a:txBody>
                    <a:bodyPr/>
                    <a:lstStyle/>
                    <a:p>
                      <a:r>
                        <a:rPr lang="en-US" sz="1600" dirty="0"/>
                        <a:t>Resources</a:t>
                      </a:r>
                    </a:p>
                  </a:txBody>
                  <a:tcPr marL="87668" marR="87668"/>
                </a:tc>
                <a:tc>
                  <a:txBody>
                    <a:bodyPr/>
                    <a:lstStyle/>
                    <a:p>
                      <a:r>
                        <a:rPr lang="en-US" sz="1600" dirty="0"/>
                        <a:t>Slide 13</a:t>
                      </a:r>
                    </a:p>
                  </a:txBody>
                  <a:tcPr marL="87668" marR="87668"/>
                </a:tc>
                <a:extLst>
                  <a:ext uri="{0D108BD9-81ED-4DB2-BD59-A6C34878D82A}">
                    <a16:rowId xmlns:a16="http://schemas.microsoft.com/office/drawing/2014/main" xmlns="" val="10006"/>
                  </a:ext>
                </a:extLst>
              </a:tr>
              <a:tr h="312917">
                <a:tc>
                  <a:txBody>
                    <a:bodyPr/>
                    <a:lstStyle/>
                    <a:p>
                      <a:r>
                        <a:rPr lang="en-US" sz="1600" dirty="0"/>
                        <a:t>Calculators</a:t>
                      </a:r>
                    </a:p>
                  </a:txBody>
                  <a:tcPr marL="87668" marR="87668"/>
                </a:tc>
                <a:tc>
                  <a:txBody>
                    <a:bodyPr/>
                    <a:lstStyle/>
                    <a:p>
                      <a:r>
                        <a:rPr lang="en-US" sz="1600" dirty="0"/>
                        <a:t>Slide 14</a:t>
                      </a:r>
                    </a:p>
                  </a:txBody>
                  <a:tcPr marL="87668" marR="87668"/>
                </a:tc>
                <a:extLst>
                  <a:ext uri="{0D108BD9-81ED-4DB2-BD59-A6C34878D82A}">
                    <a16:rowId xmlns:a16="http://schemas.microsoft.com/office/drawing/2014/main" xmlns="" val="10007"/>
                  </a:ext>
                </a:extLst>
              </a:tr>
              <a:tr h="312917">
                <a:tc>
                  <a:txBody>
                    <a:bodyPr/>
                    <a:lstStyle/>
                    <a:p>
                      <a:r>
                        <a:rPr lang="en-US" sz="1600" dirty="0"/>
                        <a:t>Seating Charts</a:t>
                      </a:r>
                    </a:p>
                  </a:txBody>
                  <a:tcPr marL="87668" marR="87668"/>
                </a:tc>
                <a:tc>
                  <a:txBody>
                    <a:bodyPr/>
                    <a:lstStyle/>
                    <a:p>
                      <a:r>
                        <a:rPr lang="en-US" sz="1600" dirty="0"/>
                        <a:t>Slide 15</a:t>
                      </a:r>
                    </a:p>
                  </a:txBody>
                  <a:tcPr marL="87668" marR="87668"/>
                </a:tc>
                <a:extLst>
                  <a:ext uri="{0D108BD9-81ED-4DB2-BD59-A6C34878D82A}">
                    <a16:rowId xmlns:a16="http://schemas.microsoft.com/office/drawing/2014/main" xmlns="" val="10008"/>
                  </a:ext>
                </a:extLst>
              </a:tr>
              <a:tr h="404178">
                <a:tc>
                  <a:txBody>
                    <a:bodyPr/>
                    <a:lstStyle/>
                    <a:p>
                      <a:r>
                        <a:rPr lang="en-US" sz="1600" dirty="0"/>
                        <a:t>Test Security</a:t>
                      </a:r>
                    </a:p>
                  </a:txBody>
                  <a:tcPr marL="87668" marR="87668"/>
                </a:tc>
                <a:tc>
                  <a:txBody>
                    <a:bodyPr/>
                    <a:lstStyle/>
                    <a:p>
                      <a:r>
                        <a:rPr lang="en-US" sz="1600" dirty="0"/>
                        <a:t>Slide 16</a:t>
                      </a:r>
                    </a:p>
                  </a:txBody>
                  <a:tcPr marL="87668" marR="87668"/>
                </a:tc>
                <a:extLst>
                  <a:ext uri="{0D108BD9-81ED-4DB2-BD59-A6C34878D82A}">
                    <a16:rowId xmlns:a16="http://schemas.microsoft.com/office/drawing/2014/main" xmlns="" val="10009"/>
                  </a:ext>
                </a:extLst>
              </a:tr>
              <a:tr h="381000">
                <a:tc>
                  <a:txBody>
                    <a:bodyPr/>
                    <a:lstStyle/>
                    <a:p>
                      <a:r>
                        <a:rPr lang="en-US" sz="1600" dirty="0"/>
                        <a:t>Online</a:t>
                      </a:r>
                      <a:r>
                        <a:rPr lang="en-US" sz="1600" baseline="0" dirty="0"/>
                        <a:t> Testing</a:t>
                      </a:r>
                      <a:endParaRPr lang="en-US" sz="1600" dirty="0"/>
                    </a:p>
                  </a:txBody>
                  <a:tcPr marL="87668" marR="87668"/>
                </a:tc>
                <a:tc>
                  <a:txBody>
                    <a:bodyPr/>
                    <a:lstStyle/>
                    <a:p>
                      <a:r>
                        <a:rPr lang="en-US" sz="1600" dirty="0"/>
                        <a:t>Slides 17-31</a:t>
                      </a:r>
                    </a:p>
                  </a:txBody>
                  <a:tcPr marL="87668" marR="87668"/>
                </a:tc>
                <a:extLst>
                  <a:ext uri="{0D108BD9-81ED-4DB2-BD59-A6C34878D82A}">
                    <a16:rowId xmlns:a16="http://schemas.microsoft.com/office/drawing/2014/main" xmlns="" val="10010"/>
                  </a:ext>
                </a:extLst>
              </a:tr>
              <a:tr h="381000">
                <a:tc>
                  <a:txBody>
                    <a:bodyPr/>
                    <a:lstStyle/>
                    <a:p>
                      <a:r>
                        <a:rPr lang="en-US" sz="1600" dirty="0"/>
                        <a:t>Paper/Pencil Testing</a:t>
                      </a:r>
                    </a:p>
                  </a:txBody>
                  <a:tcPr marL="87668" marR="87668"/>
                </a:tc>
                <a:tc>
                  <a:txBody>
                    <a:bodyPr/>
                    <a:lstStyle/>
                    <a:p>
                      <a:r>
                        <a:rPr lang="en-US" sz="1600" dirty="0"/>
                        <a:t>Slides 32-67</a:t>
                      </a:r>
                    </a:p>
                  </a:txBody>
                  <a:tcPr marL="87668" marR="87668"/>
                </a:tc>
                <a:extLst>
                  <a:ext uri="{0D108BD9-81ED-4DB2-BD59-A6C34878D82A}">
                    <a16:rowId xmlns:a16="http://schemas.microsoft.com/office/drawing/2014/main" xmlns="" val="1474558030"/>
                  </a:ext>
                </a:extLst>
              </a:tr>
            </a:tbl>
          </a:graphicData>
        </a:graphic>
      </p:graphicFrame>
    </p:spTree>
    <p:extLst>
      <p:ext uri="{BB962C8B-B14F-4D97-AF65-F5344CB8AC3E}">
        <p14:creationId xmlns:p14="http://schemas.microsoft.com/office/powerpoint/2010/main" val="1588329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Training and Support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20</a:t>
            </a:fld>
            <a:endParaRPr lang="en-US"/>
          </a:p>
        </p:txBody>
      </p:sp>
      <p:sp>
        <p:nvSpPr>
          <p:cNvPr id="3" name="Content Placeholder 2"/>
          <p:cNvSpPr>
            <a:spLocks noGrp="1"/>
          </p:cNvSpPr>
          <p:nvPr>
            <p:ph sz="quarter" idx="1"/>
          </p:nvPr>
        </p:nvSpPr>
        <p:spPr/>
        <p:txBody>
          <a:bodyPr>
            <a:normAutofit/>
          </a:bodyPr>
          <a:lstStyle/>
          <a:p>
            <a:r>
              <a:rPr lang="en-US" dirty="0"/>
              <a:t>Tutorial </a:t>
            </a:r>
          </a:p>
          <a:p>
            <a:pPr lvl="1"/>
            <a:r>
              <a:rPr lang="en-US" dirty="0"/>
              <a:t>Guides TAs and students through testing experience, </a:t>
            </a:r>
          </a:p>
          <a:p>
            <a:pPr marL="274320" lvl="1" indent="0">
              <a:buNone/>
            </a:pPr>
            <a:r>
              <a:rPr lang="en-US" dirty="0"/>
              <a:t>    including testing tools and navigation</a:t>
            </a:r>
          </a:p>
          <a:p>
            <a:pPr lvl="1"/>
            <a:r>
              <a:rPr lang="en-US" dirty="0"/>
              <a:t>Review prior to Online Tools Training (OTT)</a:t>
            </a:r>
          </a:p>
          <a:p>
            <a:pPr lvl="1"/>
            <a:r>
              <a:rPr lang="en-US" dirty="0">
                <a:solidFill>
                  <a:schemeClr val="tx1"/>
                </a:solidFill>
              </a:rPr>
              <a:t>Access Tutorial via:</a:t>
            </a:r>
          </a:p>
          <a:p>
            <a:pPr lvl="2"/>
            <a:r>
              <a:rPr lang="en-US" dirty="0">
                <a:solidFill>
                  <a:schemeClr val="tx1"/>
                </a:solidFill>
              </a:rPr>
              <a:t>eDIRECT under General Information (no login required</a:t>
            </a:r>
            <a:r>
              <a:rPr lang="en-US" dirty="0"/>
              <a:t>)</a:t>
            </a:r>
            <a:endParaRPr lang="en-US" dirty="0">
              <a:solidFill>
                <a:schemeClr val="tx1"/>
              </a:solidFill>
            </a:endParaRPr>
          </a:p>
          <a:p>
            <a:pPr lvl="2"/>
            <a:r>
              <a:rPr lang="en-US" dirty="0">
                <a:solidFill>
                  <a:schemeClr val="tx1"/>
                </a:solidFill>
              </a:rPr>
              <a:t>Link on DRC INSIGHT homepage</a:t>
            </a:r>
          </a:p>
          <a:p>
            <a:pPr lvl="1"/>
            <a:r>
              <a:rPr lang="en-US" dirty="0">
                <a:solidFill>
                  <a:schemeClr val="tx1"/>
                </a:solidFill>
              </a:rPr>
              <a:t>Includes audio narration</a:t>
            </a:r>
          </a:p>
          <a:p>
            <a:pPr lvl="1"/>
            <a:r>
              <a:rPr lang="en-US" dirty="0">
                <a:solidFill>
                  <a:schemeClr val="tx1"/>
                </a:solidFill>
              </a:rPr>
              <a:t>May be used in a large-group setting</a:t>
            </a:r>
          </a:p>
          <a:p>
            <a:pPr marL="0" indent="0">
              <a:buNone/>
            </a:pPr>
            <a:endParaRPr lang="en-US" sz="1000" dirty="0"/>
          </a:p>
          <a:p>
            <a:pPr lvl="2"/>
            <a:endParaRPr lang="en-US" dirty="0"/>
          </a:p>
          <a:p>
            <a:pPr lvl="2"/>
            <a:endParaRPr lang="en-US" dirty="0"/>
          </a:p>
          <a:p>
            <a:pPr lvl="1"/>
            <a:endParaRPr lang="en-US" dirty="0"/>
          </a:p>
        </p:txBody>
      </p:sp>
    </p:spTree>
    <p:extLst>
      <p:ext uri="{BB962C8B-B14F-4D97-AF65-F5344CB8AC3E}">
        <p14:creationId xmlns:p14="http://schemas.microsoft.com/office/powerpoint/2010/main" val="232830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Training and Support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21</a:t>
            </a:fld>
            <a:endParaRPr lang="en-US"/>
          </a:p>
        </p:txBody>
      </p:sp>
      <p:sp>
        <p:nvSpPr>
          <p:cNvPr id="3" name="Content Placeholder 2"/>
          <p:cNvSpPr>
            <a:spLocks noGrp="1"/>
          </p:cNvSpPr>
          <p:nvPr>
            <p:ph sz="quarter" idx="1"/>
          </p:nvPr>
        </p:nvSpPr>
        <p:spPr>
          <a:xfrm>
            <a:off x="609600" y="1600200"/>
            <a:ext cx="8156448" cy="5257800"/>
          </a:xfrm>
        </p:spPr>
        <p:txBody>
          <a:bodyPr>
            <a:normAutofit fontScale="70000" lnSpcReduction="20000"/>
          </a:bodyPr>
          <a:lstStyle/>
          <a:p>
            <a:r>
              <a:rPr lang="en-US" sz="3700" dirty="0"/>
              <a:t>Online Tools Training (OTT)</a:t>
            </a:r>
          </a:p>
          <a:p>
            <a:pPr lvl="1"/>
            <a:r>
              <a:rPr lang="en-US" sz="2900" dirty="0"/>
              <a:t>Simulates the student testing experience and allows students to become familiar with online testing tools and functionality; correct answers and scores not provided</a:t>
            </a:r>
          </a:p>
          <a:p>
            <a:pPr lvl="1"/>
            <a:r>
              <a:rPr lang="en-US" sz="2900" dirty="0"/>
              <a:t>Items in the OTT are not representative of the actual test content. The purpose of the OTT is for students to learn how to use the tests and navigate the online testing engine.</a:t>
            </a:r>
          </a:p>
          <a:p>
            <a:pPr lvl="1"/>
            <a:r>
              <a:rPr lang="en-US" sz="2900" dirty="0"/>
              <a:t>Highly recommended that students use the OTTs as much as needed prior to testing</a:t>
            </a:r>
          </a:p>
          <a:p>
            <a:pPr lvl="1"/>
            <a:r>
              <a:rPr lang="en-US" sz="2900" dirty="0">
                <a:solidFill>
                  <a:schemeClr val="tx1"/>
                </a:solidFill>
              </a:rPr>
              <a:t>Access via:</a:t>
            </a:r>
          </a:p>
          <a:p>
            <a:pPr lvl="2"/>
            <a:r>
              <a:rPr lang="en-US" sz="2700" dirty="0"/>
              <a:t>Link on eDIRECT home page (accommodated versions not available)</a:t>
            </a:r>
          </a:p>
          <a:p>
            <a:pPr lvl="2"/>
            <a:r>
              <a:rPr lang="en-US" sz="2700" dirty="0">
                <a:solidFill>
                  <a:schemeClr val="tx1"/>
                </a:solidFill>
              </a:rPr>
              <a:t>Link on </a:t>
            </a:r>
            <a:r>
              <a:rPr lang="en-US" sz="2700" dirty="0"/>
              <a:t>DRC</a:t>
            </a:r>
            <a:r>
              <a:rPr lang="en-US" sz="2700" dirty="0">
                <a:solidFill>
                  <a:schemeClr val="tx1"/>
                </a:solidFill>
              </a:rPr>
              <a:t> INSIGHT homepage</a:t>
            </a:r>
          </a:p>
          <a:p>
            <a:pPr lvl="1"/>
            <a:r>
              <a:rPr lang="en-US" sz="2800" dirty="0"/>
              <a:t>Accommodated versions include oral administration (HVA) and video sign language (VSL)</a:t>
            </a:r>
          </a:p>
          <a:p>
            <a:pPr lvl="2"/>
            <a:r>
              <a:rPr lang="en-US" sz="2700" dirty="0"/>
              <a:t>Available now</a:t>
            </a:r>
          </a:p>
          <a:p>
            <a:pPr lvl="2"/>
            <a:r>
              <a:rPr lang="en-US" sz="2700" dirty="0"/>
              <a:t>Access via link on DRC INSIGHT homepage</a:t>
            </a:r>
          </a:p>
          <a:p>
            <a:pPr lvl="2"/>
            <a:r>
              <a:rPr lang="en-US" sz="2700" dirty="0"/>
              <a:t>Use of TSM Required</a:t>
            </a:r>
          </a:p>
        </p:txBody>
      </p:sp>
    </p:spTree>
    <p:extLst>
      <p:ext uri="{BB962C8B-B14F-4D97-AF65-F5344CB8AC3E}">
        <p14:creationId xmlns:p14="http://schemas.microsoft.com/office/powerpoint/2010/main" val="29462261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Preparation</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22</a:t>
            </a:fld>
            <a:endParaRPr lang="en-US"/>
          </a:p>
        </p:txBody>
      </p:sp>
      <p:sp>
        <p:nvSpPr>
          <p:cNvPr id="3" name="Content Placeholder 2"/>
          <p:cNvSpPr>
            <a:spLocks noGrp="1"/>
          </p:cNvSpPr>
          <p:nvPr>
            <p:ph sz="quarter" idx="1"/>
          </p:nvPr>
        </p:nvSpPr>
        <p:spPr/>
        <p:txBody>
          <a:bodyPr>
            <a:normAutofit/>
          </a:bodyPr>
          <a:lstStyle/>
          <a:p>
            <a:r>
              <a:rPr lang="en-US" sz="2400" dirty="0"/>
              <a:t>Testing Software</a:t>
            </a:r>
          </a:p>
          <a:p>
            <a:pPr lvl="1"/>
            <a:r>
              <a:rPr lang="en-US" sz="2000" dirty="0">
                <a:solidFill>
                  <a:schemeClr val="tx1"/>
                </a:solidFill>
              </a:rPr>
              <a:t>Review technical documentation</a:t>
            </a:r>
            <a:endParaRPr lang="en-US" sz="2000" i="1" dirty="0">
              <a:solidFill>
                <a:schemeClr val="tx1"/>
              </a:solidFill>
            </a:endParaRPr>
          </a:p>
          <a:p>
            <a:pPr lvl="1"/>
            <a:r>
              <a:rPr lang="en-US" sz="2000" dirty="0">
                <a:solidFill>
                  <a:schemeClr val="tx1"/>
                </a:solidFill>
              </a:rPr>
              <a:t>Install the software</a:t>
            </a:r>
          </a:p>
          <a:p>
            <a:pPr lvl="1"/>
            <a:r>
              <a:rPr lang="en-US" sz="2000" dirty="0"/>
              <a:t>Prepare TSM (if TSM is needed)</a:t>
            </a:r>
            <a:endParaRPr lang="en-US" sz="1600" dirty="0"/>
          </a:p>
          <a:p>
            <a:pPr lvl="2"/>
            <a:r>
              <a:rPr lang="en-US" sz="1800" dirty="0"/>
              <a:t>Select checkboxes for oral administrations (HVA and TTS), if needed</a:t>
            </a:r>
          </a:p>
          <a:p>
            <a:pPr lvl="2"/>
            <a:r>
              <a:rPr lang="en-US" sz="1800" dirty="0"/>
              <a:t>Select checkbox for video sign language administrations (VSL), if needed</a:t>
            </a:r>
          </a:p>
          <a:p>
            <a:pPr lvl="2"/>
            <a:r>
              <a:rPr lang="en-US" sz="1800" dirty="0"/>
              <a:t>Update Content when notified by DRC (week of April 2)</a:t>
            </a:r>
          </a:p>
          <a:p>
            <a:r>
              <a:rPr lang="en-US" sz="2400" dirty="0"/>
              <a:t>Precode</a:t>
            </a:r>
          </a:p>
          <a:p>
            <a:pPr lvl="1"/>
            <a:r>
              <a:rPr lang="en-US" sz="1900" dirty="0"/>
              <a:t>Information from the March Update Precode File will be used </a:t>
            </a:r>
            <a:br>
              <a:rPr lang="en-US" sz="1900" dirty="0"/>
            </a:br>
            <a:r>
              <a:rPr lang="en-US" sz="1900" dirty="0"/>
              <a:t>to populate test setup</a:t>
            </a:r>
          </a:p>
          <a:p>
            <a:pPr lvl="1"/>
            <a:r>
              <a:rPr lang="en-US" sz="1900" u="sng" dirty="0"/>
              <a:t>All students</a:t>
            </a:r>
            <a:r>
              <a:rPr lang="en-US" sz="1900" dirty="0"/>
              <a:t> will be loaded into test setup, regardless of online testing designation flag</a:t>
            </a:r>
          </a:p>
          <a:p>
            <a:pPr marL="685800" lvl="2" indent="0">
              <a:buNone/>
            </a:pPr>
            <a:endParaRPr lang="en-US" sz="1800" dirty="0"/>
          </a:p>
          <a:p>
            <a:pPr marL="868680" lvl="3" indent="0">
              <a:buNone/>
            </a:pPr>
            <a:endParaRPr lang="en-US" sz="1700" dirty="0"/>
          </a:p>
        </p:txBody>
      </p:sp>
    </p:spTree>
    <p:extLst>
      <p:ext uri="{BB962C8B-B14F-4D97-AF65-F5344CB8AC3E}">
        <p14:creationId xmlns:p14="http://schemas.microsoft.com/office/powerpoint/2010/main" val="9138673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Preparation</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23</a:t>
            </a:fld>
            <a:endParaRPr lang="en-US"/>
          </a:p>
        </p:txBody>
      </p:sp>
      <p:sp>
        <p:nvSpPr>
          <p:cNvPr id="3" name="Content Placeholder 2"/>
          <p:cNvSpPr>
            <a:spLocks noGrp="1"/>
          </p:cNvSpPr>
          <p:nvPr>
            <p:ph sz="quarter" idx="1"/>
          </p:nvPr>
        </p:nvSpPr>
        <p:spPr/>
        <p:txBody>
          <a:bodyPr>
            <a:normAutofit/>
          </a:bodyPr>
          <a:lstStyle/>
          <a:p>
            <a:r>
              <a:rPr lang="en-US" sz="2400" dirty="0"/>
              <a:t>Reference eDIRECT User Guide to:</a:t>
            </a:r>
          </a:p>
          <a:p>
            <a:pPr lvl="1"/>
            <a:r>
              <a:rPr lang="en-US" sz="2000" dirty="0">
                <a:solidFill>
                  <a:schemeClr val="tx1"/>
                </a:solidFill>
              </a:rPr>
              <a:t>Provide permissions to STCs and TAs (chart on following page)</a:t>
            </a:r>
          </a:p>
          <a:p>
            <a:pPr lvl="1"/>
            <a:r>
              <a:rPr lang="en-US" sz="2000" dirty="0">
                <a:solidFill>
                  <a:schemeClr val="tx1"/>
                </a:solidFill>
              </a:rPr>
              <a:t>Ensure all students are included in a test session</a:t>
            </a:r>
          </a:p>
          <a:p>
            <a:pPr lvl="2"/>
            <a:r>
              <a:rPr lang="en-US" sz="1800" dirty="0"/>
              <a:t>Add students as needed</a:t>
            </a:r>
          </a:p>
          <a:p>
            <a:pPr lvl="2"/>
            <a:r>
              <a:rPr lang="en-US" sz="1800" dirty="0"/>
              <a:t>Update demographics and accommodations as applicable</a:t>
            </a:r>
          </a:p>
          <a:p>
            <a:pPr lvl="1"/>
            <a:r>
              <a:rPr lang="en-US" sz="2000" dirty="0">
                <a:solidFill>
                  <a:schemeClr val="tx1"/>
                </a:solidFill>
              </a:rPr>
              <a:t>Print testing rosters and student test tickets</a:t>
            </a:r>
          </a:p>
          <a:p>
            <a:pPr lvl="2"/>
            <a:r>
              <a:rPr lang="en-US" sz="1800" dirty="0"/>
              <a:t>Use roster to create seating charts</a:t>
            </a:r>
          </a:p>
          <a:p>
            <a:pPr lvl="2"/>
            <a:r>
              <a:rPr lang="en-US" sz="1800" dirty="0"/>
              <a:t>Two separate test tickets are used for ELA Session 1/Session 2 and Grades 6</a:t>
            </a:r>
            <a:r>
              <a:rPr lang="en-US" sz="1800" dirty="0">
                <a:latin typeface="Calibri"/>
              </a:rPr>
              <a:t>‒</a:t>
            </a:r>
            <a:r>
              <a:rPr lang="en-US" sz="1800" dirty="0"/>
              <a:t>8 Math Calculator/No-Calculator </a:t>
            </a:r>
          </a:p>
          <a:p>
            <a:pPr lvl="2"/>
            <a:r>
              <a:rPr lang="en-US" sz="1800" dirty="0"/>
              <a:t>Do </a:t>
            </a:r>
            <a:r>
              <a:rPr lang="en-US" sz="1800" u="sng" dirty="0"/>
              <a:t>not</a:t>
            </a:r>
            <a:r>
              <a:rPr lang="en-US" sz="1800" dirty="0"/>
              <a:t> distribute test tickets to students until indicated to do so in the administration directions.</a:t>
            </a:r>
            <a:br>
              <a:rPr lang="en-US" sz="1800" dirty="0"/>
            </a:br>
            <a:endParaRPr lang="en-US" sz="1800" dirty="0"/>
          </a:p>
        </p:txBody>
      </p:sp>
    </p:spTree>
    <p:extLst>
      <p:ext uri="{BB962C8B-B14F-4D97-AF65-F5344CB8AC3E}">
        <p14:creationId xmlns:p14="http://schemas.microsoft.com/office/powerpoint/2010/main" val="39528479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Permissions</a:t>
            </a:r>
            <a:endParaRPr lang="en-US" sz="4000" dirty="0">
              <a:solidFill>
                <a:srgbClr val="FFFF00"/>
              </a:solidFill>
            </a:endParaRP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24</a:t>
            </a:fld>
            <a:endParaRPr lang="en-US" dirty="0"/>
          </a:p>
        </p:txBody>
      </p:sp>
      <p:sp>
        <p:nvSpPr>
          <p:cNvPr id="3" name="Content Placeholder 2"/>
          <p:cNvSpPr>
            <a:spLocks noGrp="1"/>
          </p:cNvSpPr>
          <p:nvPr>
            <p:ph sz="quarter" idx="1"/>
          </p:nvPr>
        </p:nvSpPr>
        <p:spPr/>
        <p:txBody>
          <a:bodyPr>
            <a:normAutofit/>
          </a:bodyPr>
          <a:lstStyle/>
          <a:p>
            <a:pPr marL="594360" lvl="2" indent="0">
              <a:buNone/>
            </a:pPr>
            <a:endParaRPr lang="en-US" sz="1800" dirty="0"/>
          </a:p>
          <a:p>
            <a:pPr marL="594360" lvl="2" indent="0">
              <a:buNone/>
            </a:pPr>
            <a:endParaRPr lang="en-US" sz="1800" dirty="0"/>
          </a:p>
        </p:txBody>
      </p:sp>
      <p:graphicFrame>
        <p:nvGraphicFramePr>
          <p:cNvPr id="5" name="Table 4"/>
          <p:cNvGraphicFramePr>
            <a:graphicFrameLocks noGrp="1"/>
          </p:cNvGraphicFramePr>
          <p:nvPr>
            <p:extLst>
              <p:ext uri="{D42A27DB-BD31-4B8C-83A1-F6EECF244321}">
                <p14:modId xmlns:p14="http://schemas.microsoft.com/office/powerpoint/2010/main" val="879691831"/>
              </p:ext>
            </p:extLst>
          </p:nvPr>
        </p:nvGraphicFramePr>
        <p:xfrm>
          <a:off x="430306" y="1550465"/>
          <a:ext cx="8382000" cy="487807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xmlns="" val="20000"/>
                    </a:ext>
                  </a:extLst>
                </a:gridCol>
                <a:gridCol w="5334000">
                  <a:extLst>
                    <a:ext uri="{9D8B030D-6E8A-4147-A177-3AD203B41FA5}">
                      <a16:colId xmlns:a16="http://schemas.microsoft.com/office/drawing/2014/main" xmlns="" val="20001"/>
                    </a:ext>
                  </a:extLst>
                </a:gridCol>
              </a:tblGrid>
              <a:tr h="259080">
                <a:tc>
                  <a:txBody>
                    <a:bodyPr/>
                    <a:lstStyle/>
                    <a:p>
                      <a:r>
                        <a:rPr lang="en-US" sz="1600" dirty="0"/>
                        <a:t>Permission</a:t>
                      </a:r>
                    </a:p>
                  </a:txBody>
                  <a:tcPr/>
                </a:tc>
                <a:tc>
                  <a:txBody>
                    <a:bodyPr/>
                    <a:lstStyle/>
                    <a:p>
                      <a:r>
                        <a:rPr lang="en-US" sz="1600" dirty="0"/>
                        <a:t>Allows Users To:</a:t>
                      </a:r>
                    </a:p>
                  </a:txBody>
                  <a:tcPr/>
                </a:tc>
                <a:extLst>
                  <a:ext uri="{0D108BD9-81ED-4DB2-BD59-A6C34878D82A}">
                    <a16:rowId xmlns:a16="http://schemas.microsoft.com/office/drawing/2014/main" xmlns="" val="10000"/>
                  </a:ext>
                </a:extLst>
              </a:tr>
              <a:tr h="274320">
                <a:tc>
                  <a:txBody>
                    <a:bodyPr/>
                    <a:lstStyle/>
                    <a:p>
                      <a:r>
                        <a:rPr lang="en-US" sz="1200" dirty="0"/>
                        <a:t>Documents – View</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a:p>
                  </a:txBody>
                  <a:tcPr/>
                </a:tc>
                <a:extLst>
                  <a:ext uri="{0D108BD9-81ED-4DB2-BD59-A6C34878D82A}">
                    <a16:rowId xmlns:a16="http://schemas.microsoft.com/office/drawing/2014/main" xmlns="" val="2768226702"/>
                  </a:ext>
                </a:extLst>
              </a:tr>
              <a:tr h="274320">
                <a:tc>
                  <a:txBody>
                    <a:bodyPr/>
                    <a:lstStyle/>
                    <a:p>
                      <a:r>
                        <a:rPr lang="en-US" sz="1200" dirty="0"/>
                        <a:t>Online Testing – Secured Resources</a:t>
                      </a:r>
                    </a:p>
                  </a:txBody>
                  <a:tcPr/>
                </a:tc>
                <a:tc>
                  <a:txBody>
                    <a:bodyPr/>
                    <a:lstStyle/>
                    <a:p>
                      <a:r>
                        <a:rPr lang="en-US" sz="1200" dirty="0"/>
                        <a:t>View secured</a:t>
                      </a:r>
                      <a:r>
                        <a:rPr lang="en-US" sz="1200" baseline="0" dirty="0"/>
                        <a:t> online testing downloads</a:t>
                      </a:r>
                      <a:endParaRPr lang="en-US" sz="1200" dirty="0"/>
                    </a:p>
                  </a:txBody>
                  <a:tcPr/>
                </a:tc>
                <a:extLst>
                  <a:ext uri="{0D108BD9-81ED-4DB2-BD59-A6C34878D82A}">
                    <a16:rowId xmlns:a16="http://schemas.microsoft.com/office/drawing/2014/main" xmlns="" val="10001"/>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Test Setup – Device Toolkit</a:t>
                      </a:r>
                    </a:p>
                  </a:txBody>
                  <a:tcPr/>
                </a:tc>
                <a:tc>
                  <a:txBody>
                    <a:bodyPr/>
                    <a:lstStyle/>
                    <a:p>
                      <a:r>
                        <a:rPr lang="en-US" sz="1200" dirty="0"/>
                        <a:t>Set up organizational units</a:t>
                      </a:r>
                      <a:r>
                        <a:rPr lang="en-US" sz="1200" baseline="0" dirty="0"/>
                        <a:t> for testing devices (all Tech Coordinators)</a:t>
                      </a:r>
                      <a:endParaRPr lang="en-US" sz="1200" dirty="0"/>
                    </a:p>
                  </a:txBody>
                  <a:tcPr/>
                </a:tc>
                <a:extLst>
                  <a:ext uri="{0D108BD9-81ED-4DB2-BD59-A6C34878D82A}">
                    <a16:rowId xmlns:a16="http://schemas.microsoft.com/office/drawing/2014/main" xmlns="" val="10002"/>
                  </a:ext>
                </a:extLst>
              </a:tr>
              <a:tr h="304800">
                <a:tc>
                  <a:txBody>
                    <a:bodyPr/>
                    <a:lstStyle/>
                    <a:p>
                      <a:r>
                        <a:rPr lang="en-US" sz="1200" dirty="0"/>
                        <a:t>Test Setup – Primary</a:t>
                      </a:r>
                      <a:r>
                        <a:rPr lang="en-US" sz="1200" baseline="0" dirty="0"/>
                        <a:t> Window</a:t>
                      </a:r>
                      <a:endParaRPr lang="en-US" sz="1200" dirty="0"/>
                    </a:p>
                  </a:txBody>
                  <a:tcPr/>
                </a:tc>
                <a:tc>
                  <a:txBody>
                    <a:bodyPr/>
                    <a:lstStyle/>
                    <a:p>
                      <a:r>
                        <a:rPr lang="en-US" sz="1200" dirty="0"/>
                        <a:t>Access test setup</a:t>
                      </a:r>
                    </a:p>
                  </a:txBody>
                  <a:tcPr/>
                </a:tc>
                <a:extLst>
                  <a:ext uri="{0D108BD9-81ED-4DB2-BD59-A6C34878D82A}">
                    <a16:rowId xmlns:a16="http://schemas.microsoft.com/office/drawing/2014/main" xmlns="" val="10003"/>
                  </a:ext>
                </a:extLst>
              </a:tr>
              <a:tr h="304800">
                <a:tc>
                  <a:txBody>
                    <a:bodyPr/>
                    <a:lstStyle/>
                    <a:p>
                      <a:r>
                        <a:rPr lang="en-US" sz="1200" dirty="0"/>
                        <a:t>Students</a:t>
                      </a:r>
                      <a:r>
                        <a:rPr lang="en-US" sz="1200" baseline="0" dirty="0"/>
                        <a:t> – Add/Edit</a:t>
                      </a:r>
                      <a:endParaRPr lang="en-US" sz="1200" dirty="0"/>
                    </a:p>
                  </a:txBody>
                  <a:tcPr/>
                </a:tc>
                <a:tc>
                  <a:txBody>
                    <a:bodyPr/>
                    <a:lstStyle/>
                    <a:p>
                      <a:r>
                        <a:rPr lang="en-US" sz="1200" dirty="0"/>
                        <a:t>Add/edit students</a:t>
                      </a:r>
                      <a:r>
                        <a:rPr lang="en-US" sz="1200" baseline="0" dirty="0"/>
                        <a:t> and student data for online testing</a:t>
                      </a:r>
                      <a:endParaRPr lang="en-US" sz="1200" dirty="0"/>
                    </a:p>
                  </a:txBody>
                  <a:tcPr/>
                </a:tc>
                <a:extLst>
                  <a:ext uri="{0D108BD9-81ED-4DB2-BD59-A6C34878D82A}">
                    <a16:rowId xmlns:a16="http://schemas.microsoft.com/office/drawing/2014/main" xmlns="" val="10004"/>
                  </a:ext>
                </a:extLst>
              </a:tr>
              <a:tr h="304800">
                <a:tc>
                  <a:txBody>
                    <a:bodyPr/>
                    <a:lstStyle/>
                    <a:p>
                      <a:r>
                        <a:rPr lang="en-US" sz="1200" dirty="0"/>
                        <a:t>Students – Download Students</a:t>
                      </a:r>
                    </a:p>
                  </a:txBody>
                  <a:tcPr/>
                </a:tc>
                <a:tc>
                  <a:txBody>
                    <a:bodyPr/>
                    <a:lstStyle/>
                    <a:p>
                      <a:r>
                        <a:rPr lang="en-US" sz="1200" dirty="0"/>
                        <a:t>Download list of student information for all students in a school</a:t>
                      </a:r>
                    </a:p>
                  </a:txBody>
                  <a:tcPr/>
                </a:tc>
                <a:extLst>
                  <a:ext uri="{0D108BD9-81ED-4DB2-BD59-A6C34878D82A}">
                    <a16:rowId xmlns:a16="http://schemas.microsoft.com/office/drawing/2014/main" xmlns="" val="10005"/>
                  </a:ext>
                </a:extLst>
              </a:tr>
              <a:tr h="304800">
                <a:tc>
                  <a:txBody>
                    <a:bodyPr/>
                    <a:lstStyle/>
                    <a:p>
                      <a:r>
                        <a:rPr lang="en-US" sz="1200" dirty="0"/>
                        <a:t>Students</a:t>
                      </a:r>
                      <a:r>
                        <a:rPr lang="en-US" sz="1200" baseline="0" dirty="0"/>
                        <a:t> – Search/View</a:t>
                      </a:r>
                      <a:endParaRPr lang="en-US" sz="1200" dirty="0"/>
                    </a:p>
                  </a:txBody>
                  <a:tcPr/>
                </a:tc>
                <a:tc>
                  <a:txBody>
                    <a:bodyPr/>
                    <a:lstStyle/>
                    <a:p>
                      <a:r>
                        <a:rPr lang="en-US" sz="1200" dirty="0"/>
                        <a:t>Search/view student data and download search results</a:t>
                      </a:r>
                    </a:p>
                  </a:txBody>
                  <a:tcPr/>
                </a:tc>
                <a:extLst>
                  <a:ext uri="{0D108BD9-81ED-4DB2-BD59-A6C34878D82A}">
                    <a16:rowId xmlns:a16="http://schemas.microsoft.com/office/drawing/2014/main" xmlns="" val="10006"/>
                  </a:ext>
                </a:extLst>
              </a:tr>
              <a:tr h="304800">
                <a:tc>
                  <a:txBody>
                    <a:bodyPr/>
                    <a:lstStyle/>
                    <a:p>
                      <a:r>
                        <a:rPr lang="en-US" sz="1200" dirty="0"/>
                        <a:t>Teachers – Add/Edit</a:t>
                      </a:r>
                    </a:p>
                  </a:txBody>
                  <a:tcPr/>
                </a:tc>
                <a:tc>
                  <a:txBody>
                    <a:bodyPr/>
                    <a:lstStyle/>
                    <a:p>
                      <a:r>
                        <a:rPr lang="en-US" sz="1200" dirty="0"/>
                        <a:t>Add/edit teachers who</a:t>
                      </a:r>
                      <a:r>
                        <a:rPr lang="en-US" sz="1200" baseline="0" dirty="0"/>
                        <a:t> have students testing online</a:t>
                      </a:r>
                      <a:endParaRPr lang="en-US" sz="1200" dirty="0"/>
                    </a:p>
                  </a:txBody>
                  <a:tcPr/>
                </a:tc>
                <a:extLst>
                  <a:ext uri="{0D108BD9-81ED-4DB2-BD59-A6C34878D82A}">
                    <a16:rowId xmlns:a16="http://schemas.microsoft.com/office/drawing/2014/main" xmlns="" val="10007"/>
                  </a:ext>
                </a:extLst>
              </a:tr>
              <a:tr h="304800">
                <a:tc>
                  <a:txBody>
                    <a:bodyPr/>
                    <a:lstStyle/>
                    <a:p>
                      <a:r>
                        <a:rPr lang="en-US" sz="1200" dirty="0"/>
                        <a:t>Teachers – Search/View</a:t>
                      </a:r>
                    </a:p>
                  </a:txBody>
                  <a:tcPr/>
                </a:tc>
                <a:tc>
                  <a:txBody>
                    <a:bodyPr/>
                    <a:lstStyle/>
                    <a:p>
                      <a:r>
                        <a:rPr lang="en-US" sz="1200" dirty="0"/>
                        <a:t>Search/view teacher data and download search results</a:t>
                      </a:r>
                    </a:p>
                  </a:txBody>
                  <a:tcPr/>
                </a:tc>
                <a:extLst>
                  <a:ext uri="{0D108BD9-81ED-4DB2-BD59-A6C34878D82A}">
                    <a16:rowId xmlns:a16="http://schemas.microsoft.com/office/drawing/2014/main" xmlns="" val="10008"/>
                  </a:ext>
                </a:extLst>
              </a:tr>
              <a:tr h="228600">
                <a:tc>
                  <a:txBody>
                    <a:bodyPr/>
                    <a:lstStyle/>
                    <a:p>
                      <a:r>
                        <a:rPr lang="en-US" sz="1200" dirty="0"/>
                        <a:t>Test Session – Add/Edit</a:t>
                      </a:r>
                    </a:p>
                  </a:txBody>
                  <a:tcPr/>
                </a:tc>
                <a:tc>
                  <a:txBody>
                    <a:bodyPr/>
                    <a:lstStyle/>
                    <a:p>
                      <a:r>
                        <a:rPr lang="en-US" sz="1200" dirty="0"/>
                        <a:t>Add, edit, and delete test sessions</a:t>
                      </a:r>
                    </a:p>
                  </a:txBody>
                  <a:tcPr/>
                </a:tc>
                <a:extLst>
                  <a:ext uri="{0D108BD9-81ED-4DB2-BD59-A6C34878D82A}">
                    <a16:rowId xmlns:a16="http://schemas.microsoft.com/office/drawing/2014/main" xmlns="" val="10009"/>
                  </a:ext>
                </a:extLst>
              </a:tr>
              <a:tr h="259080">
                <a:tc>
                  <a:txBody>
                    <a:bodyPr/>
                    <a:lstStyle/>
                    <a:p>
                      <a:r>
                        <a:rPr lang="en-US" sz="1200" dirty="0"/>
                        <a:t>Test Session – Search/View</a:t>
                      </a:r>
                    </a:p>
                  </a:txBody>
                  <a:tcPr/>
                </a:tc>
                <a:tc>
                  <a:txBody>
                    <a:bodyPr/>
                    <a:lstStyle/>
                    <a:p>
                      <a:r>
                        <a:rPr lang="en-US" sz="1200" dirty="0"/>
                        <a:t>Search/view test session</a:t>
                      </a:r>
                      <a:r>
                        <a:rPr lang="en-US" sz="1200" baseline="0" dirty="0"/>
                        <a:t> data and download search results</a:t>
                      </a:r>
                      <a:endParaRPr lang="en-US" sz="1200" dirty="0"/>
                    </a:p>
                  </a:txBody>
                  <a:tcPr/>
                </a:tc>
                <a:extLst>
                  <a:ext uri="{0D108BD9-81ED-4DB2-BD59-A6C34878D82A}">
                    <a16:rowId xmlns:a16="http://schemas.microsoft.com/office/drawing/2014/main" xmlns="" val="10010"/>
                  </a:ext>
                </a:extLst>
              </a:tr>
              <a:tr h="289560">
                <a:tc>
                  <a:txBody>
                    <a:bodyPr/>
                    <a:lstStyle/>
                    <a:p>
                      <a:r>
                        <a:rPr lang="en-US" sz="1200" dirty="0"/>
                        <a:t>Test Session</a:t>
                      </a:r>
                      <a:r>
                        <a:rPr lang="en-US" sz="1200" baseline="0" dirty="0"/>
                        <a:t> – Status Summary</a:t>
                      </a:r>
                      <a:endParaRPr lang="en-US" sz="1200" dirty="0"/>
                    </a:p>
                  </a:txBody>
                  <a:tcPr/>
                </a:tc>
                <a:tc>
                  <a:txBody>
                    <a:bodyPr/>
                    <a:lstStyle/>
                    <a:p>
                      <a:r>
                        <a:rPr lang="en-US" sz="1200" dirty="0"/>
                        <a:t>View</a:t>
                      </a:r>
                      <a:r>
                        <a:rPr lang="en-US" sz="1200" baseline="0" dirty="0"/>
                        <a:t> testing status summary information</a:t>
                      </a:r>
                      <a:endParaRPr lang="en-US" sz="1200" dirty="0"/>
                    </a:p>
                  </a:txBody>
                  <a:tcPr/>
                </a:tc>
                <a:extLst>
                  <a:ext uri="{0D108BD9-81ED-4DB2-BD59-A6C34878D82A}">
                    <a16:rowId xmlns:a16="http://schemas.microsoft.com/office/drawing/2014/main" xmlns="" val="10011"/>
                  </a:ext>
                </a:extLst>
              </a:tr>
              <a:tr h="304800">
                <a:tc>
                  <a:txBody>
                    <a:bodyPr/>
                    <a:lstStyle/>
                    <a:p>
                      <a:r>
                        <a:rPr lang="en-US" sz="1200" dirty="0"/>
                        <a:t>Test Setup</a:t>
                      </a:r>
                      <a:r>
                        <a:rPr lang="en-US" sz="1200" baseline="0" dirty="0"/>
                        <a:t> – View Student Status</a:t>
                      </a:r>
                      <a:endParaRPr lang="en-US" sz="1200" dirty="0"/>
                    </a:p>
                  </a:txBody>
                  <a:tcPr/>
                </a:tc>
                <a:tc>
                  <a:txBody>
                    <a:bodyPr/>
                    <a:lstStyle/>
                    <a:p>
                      <a:r>
                        <a:rPr lang="en-US" sz="1200" dirty="0"/>
                        <a:t>View status of Not Started, In Progress, or Complete</a:t>
                      </a:r>
                    </a:p>
                  </a:txBody>
                  <a:tcPr/>
                </a:tc>
                <a:extLst>
                  <a:ext uri="{0D108BD9-81ED-4DB2-BD59-A6C34878D82A}">
                    <a16:rowId xmlns:a16="http://schemas.microsoft.com/office/drawing/2014/main" xmlns="" val="10012"/>
                  </a:ext>
                </a:extLst>
              </a:tr>
              <a:tr h="304800">
                <a:tc>
                  <a:txBody>
                    <a:bodyPr/>
                    <a:lstStyle/>
                    <a:p>
                      <a:r>
                        <a:rPr lang="en-US" sz="1200" dirty="0"/>
                        <a:t>Test Tickets</a:t>
                      </a:r>
                      <a:r>
                        <a:rPr lang="en-US" sz="1200" baseline="0" dirty="0"/>
                        <a:t> – View/Print</a:t>
                      </a:r>
                      <a:endParaRPr lang="en-US" sz="1200" dirty="0"/>
                    </a:p>
                  </a:txBody>
                  <a:tcPr/>
                </a:tc>
                <a:tc>
                  <a:txBody>
                    <a:bodyPr/>
                    <a:lstStyle/>
                    <a:p>
                      <a:r>
                        <a:rPr lang="en-US" sz="1200" dirty="0"/>
                        <a:t>Print student</a:t>
                      </a:r>
                      <a:r>
                        <a:rPr lang="en-US" sz="1200" baseline="0" dirty="0"/>
                        <a:t> test ticket and view individual ticket status</a:t>
                      </a:r>
                      <a:endParaRPr lang="en-US" sz="1200" dirty="0"/>
                    </a:p>
                  </a:txBody>
                  <a:tcPr/>
                </a:tc>
                <a:extLst>
                  <a:ext uri="{0D108BD9-81ED-4DB2-BD59-A6C34878D82A}">
                    <a16:rowId xmlns:a16="http://schemas.microsoft.com/office/drawing/2014/main" xmlns="" val="10013"/>
                  </a:ext>
                </a:extLst>
              </a:tr>
              <a:tr h="412750">
                <a:tc>
                  <a:txBody>
                    <a:bodyPr/>
                    <a:lstStyle/>
                    <a:p>
                      <a:r>
                        <a:rPr lang="en-US" sz="1200" dirty="0"/>
                        <a:t>Test Tickets – View Questions</a:t>
                      </a:r>
                      <a:r>
                        <a:rPr lang="en-US" sz="1200" baseline="0" dirty="0"/>
                        <a:t> Attempted</a:t>
                      </a:r>
                      <a:endParaRPr lang="en-US" sz="1200" dirty="0"/>
                    </a:p>
                  </a:txBody>
                  <a:tcPr/>
                </a:tc>
                <a:tc>
                  <a:txBody>
                    <a:bodyPr/>
                    <a:lstStyle/>
                    <a:p>
                      <a:r>
                        <a:rPr lang="en-US" sz="1200" dirty="0"/>
                        <a:t>See</a:t>
                      </a:r>
                      <a:r>
                        <a:rPr lang="en-US" sz="1200" baseline="0" dirty="0"/>
                        <a:t> questions attempted by students against total number of test questions</a:t>
                      </a:r>
                      <a:endParaRPr lang="en-US" sz="1200" dirty="0"/>
                    </a:p>
                  </a:txBody>
                  <a:tcPr/>
                </a:tc>
                <a:extLst>
                  <a:ext uri="{0D108BD9-81ED-4DB2-BD59-A6C34878D82A}">
                    <a16:rowId xmlns:a16="http://schemas.microsoft.com/office/drawing/2014/main" xmlns="" val="10014"/>
                  </a:ext>
                </a:extLst>
              </a:tr>
            </a:tbl>
          </a:graphicData>
        </a:graphic>
      </p:graphicFrame>
      <p:sp>
        <p:nvSpPr>
          <p:cNvPr id="6" name="TextBox 5"/>
          <p:cNvSpPr txBox="1"/>
          <p:nvPr/>
        </p:nvSpPr>
        <p:spPr>
          <a:xfrm>
            <a:off x="533400" y="6462303"/>
            <a:ext cx="8153400" cy="276999"/>
          </a:xfrm>
          <a:prstGeom prst="rect">
            <a:avLst/>
          </a:prstGeom>
          <a:noFill/>
        </p:spPr>
        <p:txBody>
          <a:bodyPr wrap="square" rtlCol="0">
            <a:spAutoFit/>
          </a:bodyPr>
          <a:lstStyle/>
          <a:p>
            <a:r>
              <a:rPr lang="en-US" sz="1200" dirty="0"/>
              <a:t>SC Project assigns permissions to DTCs. DTCs assign to STCs, TAs, and Tech Coordinators as needed.</a:t>
            </a:r>
          </a:p>
        </p:txBody>
      </p:sp>
    </p:spTree>
    <p:extLst>
      <p:ext uri="{BB962C8B-B14F-4D97-AF65-F5344CB8AC3E}">
        <p14:creationId xmlns:p14="http://schemas.microsoft.com/office/powerpoint/2010/main" val="16590350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Accommodations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25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952122842"/>
              </p:ext>
            </p:extLst>
          </p:nvPr>
        </p:nvGraphicFramePr>
        <p:xfrm>
          <a:off x="1219200" y="1594554"/>
          <a:ext cx="5562600" cy="3176116"/>
        </p:xfrm>
        <a:graphic>
          <a:graphicData uri="http://schemas.openxmlformats.org/drawingml/2006/table">
            <a:tbl>
              <a:tblPr firstRow="1" bandRow="1">
                <a:tableStyleId>{5C22544A-7EE6-4342-B048-85BDC9FD1C3A}</a:tableStyleId>
              </a:tblPr>
              <a:tblGrid>
                <a:gridCol w="5562600">
                  <a:extLst>
                    <a:ext uri="{9D8B030D-6E8A-4147-A177-3AD203B41FA5}">
                      <a16:colId xmlns:a16="http://schemas.microsoft.com/office/drawing/2014/main" xmlns="" val="20000"/>
                    </a:ext>
                  </a:extLst>
                </a:gridCol>
              </a:tblGrid>
              <a:tr h="642787">
                <a:tc>
                  <a:txBody>
                    <a:bodyPr/>
                    <a:lstStyle/>
                    <a:p>
                      <a:r>
                        <a:rPr lang="en-US" dirty="0"/>
                        <a:t>Online</a:t>
                      </a:r>
                      <a:r>
                        <a:rPr lang="en-US" baseline="0" dirty="0"/>
                        <a:t> Accommodation</a:t>
                      </a:r>
                      <a:endParaRPr lang="en-US" dirty="0"/>
                    </a:p>
                  </a:txBody>
                  <a:tcPr/>
                </a:tc>
                <a:extLst>
                  <a:ext uri="{0D108BD9-81ED-4DB2-BD59-A6C34878D82A}">
                    <a16:rowId xmlns:a16="http://schemas.microsoft.com/office/drawing/2014/main" xmlns="" val="10000"/>
                  </a:ext>
                </a:extLst>
              </a:tr>
              <a:tr h="916342">
                <a:tc>
                  <a:txBody>
                    <a:bodyPr/>
                    <a:lstStyle/>
                    <a:p>
                      <a:pPr marL="0" lvl="1" indent="0"/>
                      <a:r>
                        <a:rPr lang="en-US" sz="1400" b="1" dirty="0">
                          <a:solidFill>
                            <a:schemeClr val="tx1"/>
                          </a:solidFill>
                        </a:rPr>
                        <a:t>Oral Administration</a:t>
                      </a:r>
                      <a:r>
                        <a:rPr lang="en-US" sz="1400" b="1" dirty="0">
                          <a:solidFill>
                            <a:srgbClr val="FF0000"/>
                          </a:solidFill>
                        </a:rPr>
                        <a:t>*</a:t>
                      </a:r>
                    </a:p>
                    <a:p>
                      <a:pPr marL="228600" lvl="2" indent="-228600">
                        <a:buFont typeface="Arial" panose="020B0604020202020204" pitchFamily="34" charset="0"/>
                        <a:buChar char="•"/>
                      </a:pPr>
                      <a:r>
                        <a:rPr lang="en-US" sz="1200" dirty="0"/>
                        <a:t>Human Voice Audio (HVA) for directions </a:t>
                      </a:r>
                      <a:r>
                        <a:rPr lang="en-US" sz="1200" u="sng" dirty="0"/>
                        <a:t>and</a:t>
                      </a:r>
                      <a:r>
                        <a:rPr lang="en-US" sz="1200" dirty="0"/>
                        <a:t> items (same as audio CD-ROM)</a:t>
                      </a:r>
                    </a:p>
                    <a:p>
                      <a:pPr marL="228600" lvl="2" indent="-228600">
                        <a:buFont typeface="Arial" panose="020B0604020202020204" pitchFamily="34" charset="0"/>
                        <a:buChar char="•"/>
                      </a:pPr>
                      <a:r>
                        <a:rPr lang="en-US" sz="1200" dirty="0"/>
                        <a:t>Text-to-Speech (TTS) for tools and Help content</a:t>
                      </a:r>
                    </a:p>
                    <a:p>
                      <a:pPr marL="228600" lvl="2" indent="-228600">
                        <a:buFont typeface="Arial" panose="020B0604020202020204" pitchFamily="34" charset="0"/>
                        <a:buChar char="•"/>
                      </a:pPr>
                      <a:r>
                        <a:rPr lang="en-US" sz="1200" dirty="0"/>
                        <a:t>Schools must provide headphones</a:t>
                      </a:r>
                    </a:p>
                  </a:txBody>
                  <a:tcPr anchor="ctr"/>
                </a:tc>
                <a:extLst>
                  <a:ext uri="{0D108BD9-81ED-4DB2-BD59-A6C34878D82A}">
                    <a16:rowId xmlns:a16="http://schemas.microsoft.com/office/drawing/2014/main" xmlns="" val="10001"/>
                  </a:ext>
                </a:extLst>
              </a:tr>
              <a:tr h="367307">
                <a:tc>
                  <a:txBody>
                    <a:bodyPr/>
                    <a:lstStyle/>
                    <a:p>
                      <a:r>
                        <a:rPr lang="en-US" sz="1400" b="1" dirty="0">
                          <a:solidFill>
                            <a:schemeClr val="tx1"/>
                          </a:solidFill>
                        </a:rPr>
                        <a:t>Oral Administration + Large-Print</a:t>
                      </a:r>
                      <a:endParaRPr lang="en-US" sz="1400" b="1" dirty="0"/>
                    </a:p>
                  </a:txBody>
                  <a:tcPr anchor="ctr"/>
                </a:tc>
                <a:extLst>
                  <a:ext uri="{0D108BD9-81ED-4DB2-BD59-A6C34878D82A}">
                    <a16:rowId xmlns:a16="http://schemas.microsoft.com/office/drawing/2014/main" xmlns="" val="10002"/>
                  </a:ext>
                </a:extLst>
              </a:tr>
              <a:tr h="36730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tx1"/>
                          </a:solidFill>
                        </a:rPr>
                        <a:t>Large-Print</a:t>
                      </a:r>
                    </a:p>
                    <a:p>
                      <a:pPr marL="228600" lvl="2" indent="-228600">
                        <a:buFont typeface="Arial" panose="020B0604020202020204" pitchFamily="34" charset="0"/>
                        <a:buChar char="•"/>
                      </a:pPr>
                      <a:r>
                        <a:rPr lang="en-US" sz="1200" dirty="0"/>
                        <a:t>Fully scalable; students can view items in larger format by testing at workstation</a:t>
                      </a:r>
                      <a:br>
                        <a:rPr lang="en-US" sz="1200" dirty="0"/>
                      </a:br>
                      <a:r>
                        <a:rPr lang="en-US" sz="1200" dirty="0"/>
                        <a:t>with larger monitor</a:t>
                      </a:r>
                    </a:p>
                    <a:p>
                      <a:pPr marL="228600" lvl="2" indent="-228600">
                        <a:buFont typeface="Arial" panose="020B0604020202020204" pitchFamily="34" charset="0"/>
                        <a:buChar char="•"/>
                      </a:pPr>
                      <a:r>
                        <a:rPr lang="en-US" sz="1200" dirty="0"/>
                        <a:t>Text and graphics approximately 30% larger, depending on monitor size and</a:t>
                      </a:r>
                      <a:br>
                        <a:rPr lang="en-US" sz="1200" dirty="0"/>
                      </a:br>
                      <a:r>
                        <a:rPr lang="en-US" sz="1200" dirty="0"/>
                        <a:t>screen resolution</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400" b="1" dirty="0">
                        <a:solidFill>
                          <a:schemeClr val="tx1"/>
                        </a:solidFill>
                      </a:endParaRPr>
                    </a:p>
                  </a:txBody>
                  <a:tcPr anchor="ctr"/>
                </a:tc>
                <a:extLst>
                  <a:ext uri="{0D108BD9-81ED-4DB2-BD59-A6C34878D82A}">
                    <a16:rowId xmlns:a16="http://schemas.microsoft.com/office/drawing/2014/main" xmlns="" val="10003"/>
                  </a:ext>
                </a:extLst>
              </a:tr>
            </a:tbl>
          </a:graphicData>
        </a:graphic>
      </p:graphicFrame>
      <p:sp>
        <p:nvSpPr>
          <p:cNvPr id="3" name="Rectangle 2"/>
          <p:cNvSpPr/>
          <p:nvPr/>
        </p:nvSpPr>
        <p:spPr>
          <a:xfrm>
            <a:off x="776681" y="4843814"/>
            <a:ext cx="6781800" cy="523220"/>
          </a:xfrm>
          <a:prstGeom prst="rect">
            <a:avLst/>
          </a:prstGeom>
        </p:spPr>
        <p:txBody>
          <a:bodyPr wrap="square">
            <a:spAutoFit/>
          </a:bodyPr>
          <a:lstStyle/>
          <a:p>
            <a:r>
              <a:rPr lang="en-US" sz="1400" dirty="0"/>
              <a:t>If </a:t>
            </a:r>
            <a:r>
              <a:rPr lang="en-US" sz="1400" b="1" dirty="0"/>
              <a:t>ESOL – Oral Administration </a:t>
            </a:r>
            <a:r>
              <a:rPr lang="en-US" sz="1400" dirty="0"/>
              <a:t>is checked for a student, the </a:t>
            </a:r>
            <a:r>
              <a:rPr lang="en-US" sz="1400" b="1" dirty="0"/>
              <a:t>Online – Oral Administration</a:t>
            </a:r>
            <a:r>
              <a:rPr lang="en-US" sz="1400" dirty="0"/>
              <a:t> accommodation must also be checked to turn on the audio/HVA feature in DRC INSIGHT.</a:t>
            </a:r>
          </a:p>
        </p:txBody>
      </p:sp>
      <p:sp>
        <p:nvSpPr>
          <p:cNvPr id="5" name="Rectangle 4"/>
          <p:cNvSpPr/>
          <p:nvPr/>
        </p:nvSpPr>
        <p:spPr>
          <a:xfrm>
            <a:off x="776681" y="5430080"/>
            <a:ext cx="6477000" cy="307777"/>
          </a:xfrm>
          <a:prstGeom prst="rect">
            <a:avLst/>
          </a:prstGeom>
        </p:spPr>
        <p:txBody>
          <a:bodyPr wrap="square">
            <a:spAutoFit/>
          </a:bodyPr>
          <a:lstStyle/>
          <a:p>
            <a:pPr lvl="0"/>
            <a:r>
              <a:rPr lang="en-US" sz="1400" b="1" dirty="0">
                <a:solidFill>
                  <a:prstClr val="black"/>
                </a:solidFill>
              </a:rPr>
              <a:t>Oral Administration </a:t>
            </a:r>
            <a:r>
              <a:rPr lang="en-US" sz="1400" dirty="0">
                <a:solidFill>
                  <a:prstClr val="black"/>
                </a:solidFill>
              </a:rPr>
              <a:t>is not available for students testing ELA grade 3.</a:t>
            </a:r>
          </a:p>
        </p:txBody>
      </p:sp>
      <p:sp>
        <p:nvSpPr>
          <p:cNvPr id="8" name="Rectangle 7"/>
          <p:cNvSpPr/>
          <p:nvPr/>
        </p:nvSpPr>
        <p:spPr>
          <a:xfrm>
            <a:off x="762000" y="5737857"/>
            <a:ext cx="6477000" cy="738664"/>
          </a:xfrm>
          <a:prstGeom prst="rect">
            <a:avLst/>
          </a:prstGeom>
        </p:spPr>
        <p:txBody>
          <a:bodyPr wrap="square">
            <a:spAutoFit/>
          </a:bodyPr>
          <a:lstStyle/>
          <a:p>
            <a:pPr lvl="0"/>
            <a:r>
              <a:rPr lang="en-US" sz="1400" b="1" dirty="0">
                <a:solidFill>
                  <a:srgbClr val="FF0000"/>
                </a:solidFill>
              </a:rPr>
              <a:t>*</a:t>
            </a:r>
            <a:r>
              <a:rPr lang="en-US" sz="1400" b="1" dirty="0"/>
              <a:t>Oral Administration </a:t>
            </a:r>
            <a:r>
              <a:rPr lang="en-US" sz="1400" dirty="0">
                <a:solidFill>
                  <a:prstClr val="black"/>
                </a:solidFill>
              </a:rPr>
              <a:t>for ELA Session 1 or Session 2 can be indicated in Test Setup. </a:t>
            </a:r>
          </a:p>
          <a:p>
            <a:pPr lvl="0"/>
            <a:r>
              <a:rPr lang="en-US" sz="1400" dirty="0">
                <a:solidFill>
                  <a:prstClr val="black"/>
                </a:solidFill>
              </a:rPr>
              <a:t>This does not change the functionality of DRC INSIGHT, but helps the TA know which ELA session the student should have the accommodation.</a:t>
            </a:r>
          </a:p>
        </p:txBody>
      </p:sp>
    </p:spTree>
    <p:extLst>
      <p:ext uri="{BB962C8B-B14F-4D97-AF65-F5344CB8AC3E}">
        <p14:creationId xmlns:p14="http://schemas.microsoft.com/office/powerpoint/2010/main" val="9785950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Accommodations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26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516316869"/>
              </p:ext>
            </p:extLst>
          </p:nvPr>
        </p:nvGraphicFramePr>
        <p:xfrm>
          <a:off x="1181100" y="1756754"/>
          <a:ext cx="5562600" cy="1683488"/>
        </p:xfrm>
        <a:graphic>
          <a:graphicData uri="http://schemas.openxmlformats.org/drawingml/2006/table">
            <a:tbl>
              <a:tblPr firstRow="1" bandRow="1">
                <a:tableStyleId>{5C22544A-7EE6-4342-B048-85BDC9FD1C3A}</a:tableStyleId>
              </a:tblPr>
              <a:tblGrid>
                <a:gridCol w="5562600">
                  <a:extLst>
                    <a:ext uri="{9D8B030D-6E8A-4147-A177-3AD203B41FA5}">
                      <a16:colId xmlns:a16="http://schemas.microsoft.com/office/drawing/2014/main" xmlns="" val="20000"/>
                    </a:ext>
                  </a:extLst>
                </a:gridCol>
              </a:tblGrid>
              <a:tr h="642787">
                <a:tc>
                  <a:txBody>
                    <a:bodyPr/>
                    <a:lstStyle/>
                    <a:p>
                      <a:r>
                        <a:rPr lang="en-US" dirty="0"/>
                        <a:t>Online</a:t>
                      </a:r>
                      <a:r>
                        <a:rPr lang="en-US" baseline="0" dirty="0"/>
                        <a:t> Accommodation</a:t>
                      </a:r>
                      <a:endParaRPr lang="en-US" dirty="0"/>
                    </a:p>
                  </a:txBody>
                  <a:tcPr/>
                </a:tc>
                <a:extLst>
                  <a:ext uri="{0D108BD9-81ED-4DB2-BD59-A6C34878D82A}">
                    <a16:rowId xmlns:a16="http://schemas.microsoft.com/office/drawing/2014/main" xmlns="" val="10000"/>
                  </a:ext>
                </a:extLst>
              </a:tr>
              <a:tr h="36730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tx1"/>
                          </a:solidFill>
                        </a:rPr>
                        <a:t>Sign Language </a:t>
                      </a:r>
                    </a:p>
                  </a:txBody>
                  <a:tcPr anchor="ctr"/>
                </a:tc>
                <a:extLst>
                  <a:ext uri="{0D108BD9-81ED-4DB2-BD59-A6C34878D82A}">
                    <a16:rowId xmlns:a16="http://schemas.microsoft.com/office/drawing/2014/main" xmlns="" val="10006"/>
                  </a:ext>
                </a:extLst>
              </a:tr>
              <a:tr h="673394">
                <a:tc>
                  <a:txBody>
                    <a:bodyPr/>
                    <a:lstStyle/>
                    <a:p>
                      <a:pPr marL="0" lvl="1" indent="0"/>
                      <a:r>
                        <a:rPr lang="en-US" sz="1400" b="1" dirty="0"/>
                        <a:t>Sign Language + Signed Administration</a:t>
                      </a:r>
                    </a:p>
                    <a:p>
                      <a:pPr marL="228600" lvl="2" indent="-228600">
                        <a:buFont typeface="Arial" panose="020B0604020202020204" pitchFamily="34" charset="0"/>
                        <a:buChar char="•"/>
                      </a:pPr>
                      <a:r>
                        <a:rPr lang="en-US" sz="1200" dirty="0"/>
                        <a:t>Sign language form with Video Sign Language (VSL) for directions </a:t>
                      </a:r>
                      <a:r>
                        <a:rPr lang="en-US" sz="1200" u="sng" dirty="0"/>
                        <a:t>and</a:t>
                      </a:r>
                      <a:r>
                        <a:rPr lang="en-US" sz="1200" dirty="0"/>
                        <a:t> items</a:t>
                      </a:r>
                    </a:p>
                  </a:txBody>
                  <a:tcPr anchor="ctr"/>
                </a:tc>
                <a:extLst>
                  <a:ext uri="{0D108BD9-81ED-4DB2-BD59-A6C34878D82A}">
                    <a16:rowId xmlns:a16="http://schemas.microsoft.com/office/drawing/2014/main" xmlns="" val="10007"/>
                  </a:ext>
                </a:extLst>
              </a:tr>
            </a:tbl>
          </a:graphicData>
        </a:graphic>
      </p:graphicFrame>
      <p:sp>
        <p:nvSpPr>
          <p:cNvPr id="8" name="Rectangle 7"/>
          <p:cNvSpPr/>
          <p:nvPr/>
        </p:nvSpPr>
        <p:spPr>
          <a:xfrm>
            <a:off x="609600" y="4876800"/>
            <a:ext cx="6553200" cy="338554"/>
          </a:xfrm>
          <a:prstGeom prst="rect">
            <a:avLst/>
          </a:prstGeom>
        </p:spPr>
        <p:txBody>
          <a:bodyPr wrap="square">
            <a:spAutoFit/>
          </a:bodyPr>
          <a:lstStyle/>
          <a:p>
            <a:pPr lvl="0"/>
            <a:r>
              <a:rPr lang="en-US" sz="1600" b="1" dirty="0">
                <a:solidFill>
                  <a:prstClr val="black"/>
                </a:solidFill>
              </a:rPr>
              <a:t>Oral/Signed Administration </a:t>
            </a:r>
            <a:r>
              <a:rPr lang="en-US" sz="1600" dirty="0">
                <a:solidFill>
                  <a:prstClr val="black"/>
                </a:solidFill>
              </a:rPr>
              <a:t>is not available for students testing ELA grade 3.</a:t>
            </a:r>
          </a:p>
        </p:txBody>
      </p:sp>
    </p:spTree>
    <p:extLst>
      <p:ext uri="{BB962C8B-B14F-4D97-AF65-F5344CB8AC3E}">
        <p14:creationId xmlns:p14="http://schemas.microsoft.com/office/powerpoint/2010/main" val="34540751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Rosters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27</a:t>
            </a:fld>
            <a:endParaRPr lang="en-US"/>
          </a:p>
        </p:txBody>
      </p:sp>
      <p:sp>
        <p:nvSpPr>
          <p:cNvPr id="3" name="Content Placeholder 2"/>
          <p:cNvSpPr>
            <a:spLocks noGrp="1"/>
          </p:cNvSpPr>
          <p:nvPr>
            <p:ph sz="quarter" idx="1"/>
          </p:nvPr>
        </p:nvSpPr>
        <p:spPr/>
        <p:txBody>
          <a:bodyPr>
            <a:normAutofit/>
          </a:bodyPr>
          <a:lstStyle/>
          <a:p>
            <a:r>
              <a:rPr lang="en-US" sz="2400" dirty="0"/>
              <a:t>Testing Rosters:</a:t>
            </a:r>
          </a:p>
          <a:p>
            <a:pPr lvl="1"/>
            <a:r>
              <a:rPr lang="en-US" sz="2000" dirty="0">
                <a:solidFill>
                  <a:schemeClr val="tx1"/>
                </a:solidFill>
              </a:rPr>
              <a:t>Contain form number, username/password, and accommodations assigned to each student</a:t>
            </a:r>
          </a:p>
          <a:p>
            <a:pPr lvl="1"/>
            <a:r>
              <a:rPr lang="en-US" sz="2000" dirty="0">
                <a:solidFill>
                  <a:schemeClr val="tx1"/>
                </a:solidFill>
              </a:rPr>
              <a:t>Are used for signing out/in secure test tickets and creating</a:t>
            </a:r>
            <a:r>
              <a:rPr lang="en-US" sz="2000" dirty="0"/>
              <a:t> seating charts</a:t>
            </a:r>
            <a:endParaRPr lang="en-US" sz="2000" dirty="0">
              <a:solidFill>
                <a:schemeClr val="tx1"/>
              </a:solidFill>
            </a:endParaRPr>
          </a:p>
          <a:p>
            <a:pPr lvl="1"/>
            <a:r>
              <a:rPr lang="en-US" sz="2000" dirty="0"/>
              <a:t>Should </a:t>
            </a:r>
            <a:r>
              <a:rPr lang="en-US" sz="2000" b="1" u="sng" dirty="0"/>
              <a:t>not</a:t>
            </a:r>
            <a:r>
              <a:rPr lang="en-US" sz="2000" dirty="0"/>
              <a:t> be transmitted via email or non-secure fax</a:t>
            </a:r>
          </a:p>
          <a:p>
            <a:pPr lvl="1"/>
            <a:r>
              <a:rPr lang="en-US" sz="2000" dirty="0">
                <a:solidFill>
                  <a:schemeClr val="tx1"/>
                </a:solidFill>
              </a:rPr>
              <a:t>Should be treated as a secure material; they must be accounted for at all times and securely destroyed after testing</a:t>
            </a:r>
          </a:p>
          <a:p>
            <a:pPr marL="594360" lvl="2" indent="0">
              <a:buNone/>
            </a:pPr>
            <a:endParaRPr lang="en-US" sz="1800" dirty="0"/>
          </a:p>
          <a:p>
            <a:pPr marL="594360" lvl="2" indent="0">
              <a:buNone/>
            </a:pPr>
            <a:endParaRPr lang="en-US" sz="1800" dirty="0"/>
          </a:p>
        </p:txBody>
      </p:sp>
    </p:spTree>
    <p:extLst>
      <p:ext uri="{BB962C8B-B14F-4D97-AF65-F5344CB8AC3E}">
        <p14:creationId xmlns:p14="http://schemas.microsoft.com/office/powerpoint/2010/main" val="5550689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Test Tickets</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28</a:t>
            </a:fld>
            <a:endParaRPr lang="en-US"/>
          </a:p>
        </p:txBody>
      </p:sp>
      <p:sp>
        <p:nvSpPr>
          <p:cNvPr id="3" name="Content Placeholder 2"/>
          <p:cNvSpPr>
            <a:spLocks noGrp="1"/>
          </p:cNvSpPr>
          <p:nvPr>
            <p:ph sz="quarter" idx="1"/>
          </p:nvPr>
        </p:nvSpPr>
        <p:spPr>
          <a:xfrm>
            <a:off x="612648" y="1600200"/>
            <a:ext cx="8153400" cy="5257800"/>
          </a:xfrm>
        </p:spPr>
        <p:txBody>
          <a:bodyPr>
            <a:normAutofit lnSpcReduction="10000"/>
          </a:bodyPr>
          <a:lstStyle/>
          <a:p>
            <a:r>
              <a:rPr lang="en-US" sz="2400" dirty="0"/>
              <a:t>Student Test Tickets</a:t>
            </a:r>
          </a:p>
          <a:p>
            <a:pPr lvl="1"/>
            <a:r>
              <a:rPr lang="en-US" sz="2000" dirty="0">
                <a:solidFill>
                  <a:schemeClr val="tx1"/>
                </a:solidFill>
              </a:rPr>
              <a:t>Contain username and password needed for students to login to an online test</a:t>
            </a:r>
          </a:p>
          <a:p>
            <a:pPr lvl="1"/>
            <a:r>
              <a:rPr lang="en-US" sz="2000" dirty="0"/>
              <a:t>Contain the Form Number for students utilizing ELA Passage Booklets</a:t>
            </a:r>
            <a:endParaRPr lang="en-US" sz="2000" dirty="0">
              <a:solidFill>
                <a:schemeClr val="tx1"/>
              </a:solidFill>
            </a:endParaRPr>
          </a:p>
          <a:p>
            <a:pPr lvl="1"/>
            <a:r>
              <a:rPr lang="en-US" sz="2000" dirty="0">
                <a:solidFill>
                  <a:schemeClr val="tx1"/>
                </a:solidFill>
              </a:rPr>
              <a:t>TAs should verify that each student has the correct ticket by carefully following the administration directions</a:t>
            </a:r>
          </a:p>
          <a:p>
            <a:pPr lvl="1"/>
            <a:r>
              <a:rPr lang="en-US" sz="2000" dirty="0"/>
              <a:t>Should </a:t>
            </a:r>
            <a:r>
              <a:rPr lang="en-US" sz="2000" b="1" u="sng" dirty="0"/>
              <a:t>not</a:t>
            </a:r>
            <a:r>
              <a:rPr lang="en-US" sz="2000" dirty="0"/>
              <a:t> be transmitted via email or non-secure fax</a:t>
            </a:r>
          </a:p>
          <a:p>
            <a:pPr lvl="1"/>
            <a:r>
              <a:rPr lang="en-US" sz="2000" dirty="0"/>
              <a:t>Should be treated as a secure material; they must be accounted for at all times and securely destroyed after testing</a:t>
            </a:r>
          </a:p>
          <a:p>
            <a:pPr lvl="1"/>
            <a:r>
              <a:rPr lang="en-US" sz="2000" dirty="0"/>
              <a:t>Separate test tickets are provided for:</a:t>
            </a:r>
          </a:p>
          <a:p>
            <a:pPr lvl="2"/>
            <a:r>
              <a:rPr lang="en-US" sz="1700" dirty="0"/>
              <a:t>ELA Session 1</a:t>
            </a:r>
          </a:p>
          <a:p>
            <a:pPr lvl="2"/>
            <a:r>
              <a:rPr lang="en-US" sz="1700" dirty="0"/>
              <a:t>ELA Session 2</a:t>
            </a:r>
          </a:p>
          <a:p>
            <a:pPr lvl="2"/>
            <a:r>
              <a:rPr lang="en-US" sz="1700" dirty="0"/>
              <a:t>Mathematics (separate tickets provided for grades 6-8 calculator and no-calculator sections)</a:t>
            </a:r>
          </a:p>
          <a:p>
            <a:pPr lvl="2"/>
            <a:r>
              <a:rPr lang="en-US" sz="1700" dirty="0"/>
              <a:t>Science</a:t>
            </a:r>
          </a:p>
          <a:p>
            <a:pPr lvl="2"/>
            <a:r>
              <a:rPr lang="en-US" sz="1700" dirty="0"/>
              <a:t>Social Studies</a:t>
            </a:r>
          </a:p>
          <a:p>
            <a:pPr lvl="1"/>
            <a:endParaRPr lang="en-US" sz="1800" dirty="0">
              <a:solidFill>
                <a:schemeClr val="tx1"/>
              </a:solidFill>
            </a:endParaRPr>
          </a:p>
          <a:p>
            <a:pPr lvl="2"/>
            <a:endParaRPr lang="en-US" sz="1600" dirty="0"/>
          </a:p>
          <a:p>
            <a:pPr marL="594360" lvl="2" indent="0">
              <a:buNone/>
            </a:pPr>
            <a:endParaRPr lang="en-US" sz="1800" dirty="0"/>
          </a:p>
        </p:txBody>
      </p:sp>
    </p:spTree>
    <p:extLst>
      <p:ext uri="{BB962C8B-B14F-4D97-AF65-F5344CB8AC3E}">
        <p14:creationId xmlns:p14="http://schemas.microsoft.com/office/powerpoint/2010/main" val="13125175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Regenerating a Test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29</a:t>
            </a:fld>
            <a:endParaRPr lang="en-US"/>
          </a:p>
        </p:txBody>
      </p:sp>
      <p:sp>
        <p:nvSpPr>
          <p:cNvPr id="3" name="Content Placeholder 2"/>
          <p:cNvSpPr>
            <a:spLocks noGrp="1"/>
          </p:cNvSpPr>
          <p:nvPr>
            <p:ph sz="quarter" idx="1"/>
          </p:nvPr>
        </p:nvSpPr>
        <p:spPr/>
        <p:txBody>
          <a:bodyPr>
            <a:normAutofit/>
          </a:bodyPr>
          <a:lstStyle/>
          <a:p>
            <a:r>
              <a:rPr lang="en-US" sz="2400" dirty="0"/>
              <a:t>Automated Process</a:t>
            </a:r>
          </a:p>
          <a:p>
            <a:pPr lvl="1"/>
            <a:r>
              <a:rPr lang="en-US" sz="1900" dirty="0">
                <a:solidFill>
                  <a:schemeClr val="tx1"/>
                </a:solidFill>
              </a:rPr>
              <a:t>If a student’s accommodations are updated, the test ticket will be updated automatically, if needed.</a:t>
            </a:r>
          </a:p>
          <a:p>
            <a:pPr marL="274320" lvl="1" indent="0">
              <a:buNone/>
            </a:pPr>
            <a:endParaRPr lang="en-US" sz="1200" dirty="0">
              <a:solidFill>
                <a:schemeClr val="tx1"/>
              </a:solidFill>
            </a:endParaRPr>
          </a:p>
          <a:p>
            <a:pPr lvl="1"/>
            <a:r>
              <a:rPr lang="en-US" sz="1900" dirty="0">
                <a:solidFill>
                  <a:schemeClr val="tx1"/>
                </a:solidFill>
              </a:rPr>
              <a:t>eDIRECT message will notify user if a new test ticket needs to be printed.</a:t>
            </a:r>
          </a:p>
          <a:p>
            <a:pPr marL="274320" lvl="1" indent="0">
              <a:buNone/>
            </a:pPr>
            <a:endParaRPr lang="en-US" sz="1200" dirty="0">
              <a:solidFill>
                <a:schemeClr val="tx1"/>
              </a:solidFill>
            </a:endParaRPr>
          </a:p>
          <a:p>
            <a:pPr lvl="1"/>
            <a:r>
              <a:rPr lang="en-US" sz="1900" dirty="0">
                <a:solidFill>
                  <a:schemeClr val="tx1"/>
                </a:solidFill>
              </a:rPr>
              <a:t>If accommodations are updated for a student who has started testing, </a:t>
            </a:r>
            <a:br>
              <a:rPr lang="en-US" sz="1900" dirty="0">
                <a:solidFill>
                  <a:schemeClr val="tx1"/>
                </a:solidFill>
              </a:rPr>
            </a:br>
            <a:r>
              <a:rPr lang="en-US" sz="1900" dirty="0">
                <a:solidFill>
                  <a:schemeClr val="tx1"/>
                </a:solidFill>
              </a:rPr>
              <a:t>the ticket will </a:t>
            </a:r>
            <a:r>
              <a:rPr lang="en-US" sz="1900" u="sng" dirty="0">
                <a:solidFill>
                  <a:schemeClr val="tx1"/>
                </a:solidFill>
              </a:rPr>
              <a:t>not</a:t>
            </a:r>
            <a:r>
              <a:rPr lang="en-US" sz="1900" dirty="0">
                <a:solidFill>
                  <a:schemeClr val="tx1"/>
                </a:solidFill>
              </a:rPr>
              <a:t> automatically regenerate. Refer to the information found on pages 19 and B-3 of the </a:t>
            </a:r>
            <a:r>
              <a:rPr lang="en-US" sz="1900" i="1" dirty="0">
                <a:solidFill>
                  <a:schemeClr val="tx1"/>
                </a:solidFill>
              </a:rPr>
              <a:t>TAM</a:t>
            </a:r>
            <a:r>
              <a:rPr lang="en-US" sz="1900" dirty="0">
                <a:solidFill>
                  <a:schemeClr val="tx1"/>
                </a:solidFill>
              </a:rPr>
              <a:t> for instructions on how to proceed.</a:t>
            </a:r>
          </a:p>
          <a:p>
            <a:pPr marL="274320" lvl="1" indent="0">
              <a:buNone/>
            </a:pPr>
            <a:endParaRPr lang="en-US" sz="1200" dirty="0"/>
          </a:p>
          <a:p>
            <a:pPr marL="594360" lvl="2" indent="0">
              <a:buNone/>
            </a:pPr>
            <a:endParaRPr lang="en-US" sz="1800" dirty="0"/>
          </a:p>
        </p:txBody>
      </p:sp>
    </p:spTree>
    <p:extLst>
      <p:ext uri="{BB962C8B-B14F-4D97-AF65-F5344CB8AC3E}">
        <p14:creationId xmlns:p14="http://schemas.microsoft.com/office/powerpoint/2010/main" val="1801845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Contacting DRC</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3</a:t>
            </a:fld>
            <a:endParaRPr lang="en-US"/>
          </a:p>
        </p:txBody>
      </p:sp>
      <p:sp>
        <p:nvSpPr>
          <p:cNvPr id="3" name="Content Placeholder 2"/>
          <p:cNvSpPr>
            <a:spLocks noGrp="1"/>
          </p:cNvSpPr>
          <p:nvPr>
            <p:ph sz="quarter" idx="1"/>
          </p:nvPr>
        </p:nvSpPr>
        <p:spPr/>
        <p:txBody>
          <a:bodyPr>
            <a:normAutofit/>
          </a:bodyPr>
          <a:lstStyle/>
          <a:p>
            <a:r>
              <a:rPr lang="en-US" dirty="0"/>
              <a:t>Direct Line:  1-800-451-7834</a:t>
            </a:r>
          </a:p>
          <a:p>
            <a:pPr marL="0" indent="0">
              <a:buNone/>
            </a:pPr>
            <a:endParaRPr lang="en-US" sz="1800" dirty="0"/>
          </a:p>
          <a:p>
            <a:r>
              <a:rPr lang="en-US" dirty="0"/>
              <a:t>Fax:  1-866-237-9314</a:t>
            </a:r>
          </a:p>
          <a:p>
            <a:pPr marL="0" indent="0">
              <a:buNone/>
            </a:pPr>
            <a:endParaRPr lang="en-US" sz="1800" dirty="0"/>
          </a:p>
          <a:p>
            <a:r>
              <a:rPr lang="en-US" dirty="0"/>
              <a:t>Email:  SCProject@datarecognitioncorp.com</a:t>
            </a:r>
          </a:p>
          <a:p>
            <a:endParaRPr lang="en-US" sz="1800" dirty="0"/>
          </a:p>
          <a:p>
            <a:r>
              <a:rPr lang="en-US" dirty="0" err="1"/>
              <a:t>eDIRECT</a:t>
            </a:r>
            <a:r>
              <a:rPr lang="en-US" dirty="0"/>
              <a:t>:  </a:t>
            </a:r>
            <a:r>
              <a:rPr lang="en-US" dirty="0">
                <a:solidFill>
                  <a:srgbClr val="0070C0"/>
                </a:solidFill>
                <a:hlinkClick r:id="rId3"/>
              </a:rPr>
              <a:t>https://sc.drcedirect.com</a:t>
            </a:r>
            <a:endParaRPr lang="en-US" dirty="0">
              <a:solidFill>
                <a:srgbClr val="0070C0"/>
              </a:solidFill>
            </a:endParaRPr>
          </a:p>
          <a:p>
            <a:pPr marL="0" indent="0">
              <a:buNone/>
            </a:pPr>
            <a:endParaRPr lang="en-US" sz="1800" dirty="0"/>
          </a:p>
          <a:p>
            <a:pPr lvl="1"/>
            <a:r>
              <a:rPr lang="en-US" sz="1800" dirty="0">
                <a:solidFill>
                  <a:schemeClr val="tx1"/>
                </a:solidFill>
              </a:rPr>
              <a:t>Note:  For any technical online testing questions, STCs, TAs, and Technology Coordinators may contact DRC, with the DTC’s approval.</a:t>
            </a:r>
          </a:p>
          <a:p>
            <a:pPr lvl="1"/>
            <a:endParaRPr lang="en-US" dirty="0"/>
          </a:p>
          <a:p>
            <a:pPr marL="274320" lvl="1" indent="0">
              <a:buNone/>
            </a:pPr>
            <a:endParaRPr lang="en-US" dirty="0"/>
          </a:p>
          <a:p>
            <a:pPr marL="274320" lvl="1" indent="0">
              <a:buNone/>
            </a:pPr>
            <a:endParaRPr lang="en-US" dirty="0"/>
          </a:p>
          <a:p>
            <a:pPr marL="274320" lvl="1" indent="0">
              <a:buNone/>
            </a:pPr>
            <a:endParaRPr lang="en-US" dirty="0"/>
          </a:p>
        </p:txBody>
      </p:sp>
    </p:spTree>
    <p:extLst>
      <p:ext uri="{BB962C8B-B14F-4D97-AF65-F5344CB8AC3E}">
        <p14:creationId xmlns:p14="http://schemas.microsoft.com/office/powerpoint/2010/main" val="2131085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Restarting a Test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30</a:t>
            </a:fld>
            <a:endParaRPr lang="en-US"/>
          </a:p>
        </p:txBody>
      </p:sp>
      <p:sp>
        <p:nvSpPr>
          <p:cNvPr id="3" name="Content Placeholder 2"/>
          <p:cNvSpPr>
            <a:spLocks noGrp="1"/>
          </p:cNvSpPr>
          <p:nvPr>
            <p:ph sz="quarter" idx="1"/>
          </p:nvPr>
        </p:nvSpPr>
        <p:spPr/>
        <p:txBody>
          <a:bodyPr>
            <a:normAutofit/>
          </a:bodyPr>
          <a:lstStyle/>
          <a:p>
            <a:r>
              <a:rPr lang="en-US" sz="2400" dirty="0"/>
              <a:t>Students can “Pause” their own test; they have 20 minutes to resume testing. A test can also automatically end due to inactivity (fire drill, etc.)</a:t>
            </a:r>
          </a:p>
          <a:p>
            <a:pPr lvl="1"/>
            <a:r>
              <a:rPr lang="en-US" sz="2000" dirty="0">
                <a:solidFill>
                  <a:schemeClr val="tx1"/>
                </a:solidFill>
              </a:rPr>
              <a:t>If student does not return within 20 minutes, they can log in </a:t>
            </a:r>
            <a:r>
              <a:rPr lang="en-US" sz="2000" u="sng" dirty="0">
                <a:solidFill>
                  <a:schemeClr val="tx1"/>
                </a:solidFill>
              </a:rPr>
              <a:t>later that same day</a:t>
            </a:r>
            <a:r>
              <a:rPr lang="en-US" sz="2000" dirty="0">
                <a:solidFill>
                  <a:schemeClr val="tx1"/>
                </a:solidFill>
              </a:rPr>
              <a:t> using the same test ticket.</a:t>
            </a:r>
          </a:p>
          <a:p>
            <a:pPr lvl="1"/>
            <a:r>
              <a:rPr lang="en-US" sz="2000" dirty="0">
                <a:solidFill>
                  <a:schemeClr val="tx1"/>
                </a:solidFill>
              </a:rPr>
              <a:t>Student responses, sticky notes, highlighters, and flags, will be saved.</a:t>
            </a:r>
          </a:p>
        </p:txBody>
      </p:sp>
    </p:spTree>
    <p:extLst>
      <p:ext uri="{BB962C8B-B14F-4D97-AF65-F5344CB8AC3E}">
        <p14:creationId xmlns:p14="http://schemas.microsoft.com/office/powerpoint/2010/main" val="41849514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000" dirty="0"/>
              <a:t>Online Testing</a:t>
            </a:r>
            <a:br>
              <a:rPr lang="en-US" sz="4000" dirty="0"/>
            </a:br>
            <a:r>
              <a:rPr lang="en-US" sz="4000" dirty="0"/>
              <a:t>Restarting a Test, cont.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31</a:t>
            </a:fld>
            <a:endParaRPr lang="en-US"/>
          </a:p>
        </p:txBody>
      </p:sp>
      <p:sp>
        <p:nvSpPr>
          <p:cNvPr id="3" name="Content Placeholder 2"/>
          <p:cNvSpPr>
            <a:spLocks noGrp="1"/>
          </p:cNvSpPr>
          <p:nvPr>
            <p:ph sz="quarter" idx="1"/>
          </p:nvPr>
        </p:nvSpPr>
        <p:spPr/>
        <p:txBody>
          <a:bodyPr>
            <a:normAutofit/>
          </a:bodyPr>
          <a:lstStyle/>
          <a:p>
            <a:r>
              <a:rPr lang="en-US" sz="2400" dirty="0"/>
              <a:t>Follow the instructions included in the chart on page B-3 of the </a:t>
            </a:r>
            <a:r>
              <a:rPr lang="en-US" sz="2400" i="1" dirty="0"/>
              <a:t>TAM</a:t>
            </a:r>
            <a:r>
              <a:rPr lang="en-US" sz="2400" dirty="0"/>
              <a:t> for handling the following testing scenarios: </a:t>
            </a:r>
          </a:p>
          <a:p>
            <a:pPr lvl="1"/>
            <a:r>
              <a:rPr lang="en-US" sz="2100" dirty="0"/>
              <a:t>A student does not have enough time to complete testing.</a:t>
            </a:r>
          </a:p>
          <a:p>
            <a:pPr lvl="1"/>
            <a:r>
              <a:rPr lang="en-US" sz="2100" dirty="0"/>
              <a:t>A student does not finish testing because of illness or internet/power outage.</a:t>
            </a:r>
          </a:p>
          <a:p>
            <a:pPr lvl="1"/>
            <a:r>
              <a:rPr lang="en-US" sz="2100" dirty="0"/>
              <a:t>A student “Submits” a test by accident.</a:t>
            </a:r>
          </a:p>
          <a:p>
            <a:pPr lvl="1"/>
            <a:r>
              <a:rPr lang="en-US" sz="2100" dirty="0"/>
              <a:t>A student begins testing, but is missing accommodations.</a:t>
            </a:r>
          </a:p>
        </p:txBody>
      </p:sp>
    </p:spTree>
    <p:extLst>
      <p:ext uri="{BB962C8B-B14F-4D97-AF65-F5344CB8AC3E}">
        <p14:creationId xmlns:p14="http://schemas.microsoft.com/office/powerpoint/2010/main" val="30423342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32</a:t>
            </a:fld>
            <a:endParaRPr lang="en-US"/>
          </a:p>
        </p:txBody>
      </p:sp>
      <p:sp>
        <p:nvSpPr>
          <p:cNvPr id="5" name="Content Placeholder 4"/>
          <p:cNvSpPr>
            <a:spLocks noGrp="1"/>
          </p:cNvSpPr>
          <p:nvPr>
            <p:ph sz="quarter" idx="1"/>
          </p:nvPr>
        </p:nvSpPr>
        <p:spPr/>
        <p:txBody>
          <a:bodyPr/>
          <a:lstStyle/>
          <a:p>
            <a:pPr marL="0" indent="0" algn="ctr">
              <a:buNone/>
            </a:pPr>
            <a:endParaRPr lang="en-US" dirty="0"/>
          </a:p>
          <a:p>
            <a:pPr marL="0" indent="0" algn="ctr">
              <a:buNone/>
            </a:pPr>
            <a:endParaRPr lang="en-US" dirty="0"/>
          </a:p>
          <a:p>
            <a:pPr marL="0" indent="0" algn="ctr">
              <a:buNone/>
            </a:pPr>
            <a:r>
              <a:rPr lang="en-US" sz="3600" dirty="0"/>
              <a:t>Paper/Pencil Testing</a:t>
            </a:r>
          </a:p>
          <a:p>
            <a:pPr marL="0" indent="0" algn="ctr">
              <a:buNone/>
            </a:pPr>
            <a:endParaRPr lang="en-US" sz="3600" dirty="0"/>
          </a:p>
        </p:txBody>
      </p:sp>
    </p:spTree>
    <p:extLst>
      <p:ext uri="{BB962C8B-B14F-4D97-AF65-F5344CB8AC3E}">
        <p14:creationId xmlns:p14="http://schemas.microsoft.com/office/powerpoint/2010/main" val="20101301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Security Checklists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33</a:t>
            </a:fld>
            <a:endParaRPr lang="en-US"/>
          </a:p>
        </p:txBody>
      </p:sp>
      <p:sp>
        <p:nvSpPr>
          <p:cNvPr id="4" name="Content Placeholder 3"/>
          <p:cNvSpPr>
            <a:spLocks noGrp="1"/>
          </p:cNvSpPr>
          <p:nvPr>
            <p:ph sz="quarter" idx="1"/>
          </p:nvPr>
        </p:nvSpPr>
        <p:spPr/>
        <p:txBody>
          <a:bodyPr>
            <a:normAutofit fontScale="77500" lnSpcReduction="20000"/>
          </a:bodyPr>
          <a:lstStyle/>
          <a:p>
            <a:r>
              <a:rPr lang="en-US" dirty="0"/>
              <a:t>Security Checklists</a:t>
            </a:r>
          </a:p>
          <a:p>
            <a:pPr lvl="1"/>
            <a:r>
              <a:rPr lang="en-US" dirty="0">
                <a:solidFill>
                  <a:schemeClr val="tx1"/>
                </a:solidFill>
              </a:rPr>
              <a:t>Electronic format only; available on eDIRECT</a:t>
            </a:r>
            <a:endParaRPr lang="en-US" sz="1400" dirty="0"/>
          </a:p>
          <a:p>
            <a:pPr lvl="1"/>
            <a:r>
              <a:rPr lang="en-US" dirty="0"/>
              <a:t>Posted by April 9</a:t>
            </a:r>
            <a:endParaRPr lang="en-US" sz="1400" dirty="0"/>
          </a:p>
          <a:p>
            <a:pPr lvl="1"/>
            <a:r>
              <a:rPr lang="en-US" dirty="0">
                <a:solidFill>
                  <a:schemeClr val="tx1"/>
                </a:solidFill>
              </a:rPr>
              <a:t>Used to track and monitor receipt and distribution of</a:t>
            </a:r>
            <a:br>
              <a:rPr lang="en-US" dirty="0">
                <a:solidFill>
                  <a:schemeClr val="tx1"/>
                </a:solidFill>
              </a:rPr>
            </a:br>
            <a:r>
              <a:rPr lang="en-US" dirty="0">
                <a:solidFill>
                  <a:schemeClr val="tx1"/>
                </a:solidFill>
              </a:rPr>
              <a:t>secure paper/pencil test materials &amp; ELA Passage Booklets for Online Testers, and Large Print Supplements for Online and Paper Testers</a:t>
            </a:r>
          </a:p>
          <a:p>
            <a:pPr lvl="2"/>
            <a:r>
              <a:rPr lang="en-US" dirty="0"/>
              <a:t>STCs and TAs sign out and sign in all secure test materials </a:t>
            </a:r>
          </a:p>
          <a:p>
            <a:pPr lvl="2"/>
            <a:r>
              <a:rPr lang="en-US" dirty="0"/>
              <a:t>Record notes, as needed</a:t>
            </a:r>
          </a:p>
          <a:p>
            <a:pPr lvl="2"/>
            <a:r>
              <a:rPr lang="en-US" dirty="0"/>
              <a:t>Record any additional material orders</a:t>
            </a:r>
          </a:p>
          <a:p>
            <a:pPr lvl="2"/>
            <a:r>
              <a:rPr lang="en-US" dirty="0"/>
              <a:t>Indicate date materials were packaged to return</a:t>
            </a:r>
            <a:endParaRPr lang="en-US" sz="1400" dirty="0"/>
          </a:p>
          <a:p>
            <a:pPr lvl="1"/>
            <a:r>
              <a:rPr lang="en-US" dirty="0"/>
              <a:t>Options for returning after testing:</a:t>
            </a:r>
          </a:p>
          <a:p>
            <a:pPr lvl="2"/>
            <a:r>
              <a:rPr lang="en-US" dirty="0"/>
              <a:t>Via hard copy (in school boxes of nonscorable materials)</a:t>
            </a:r>
          </a:p>
          <a:p>
            <a:pPr lvl="2"/>
            <a:r>
              <a:rPr lang="en-US" dirty="0"/>
              <a:t>Electronically via email (from STCs to DTCs, and from DTC to SC Project Team) </a:t>
            </a:r>
          </a:p>
          <a:p>
            <a:pPr lvl="2"/>
            <a:r>
              <a:rPr lang="en-US" dirty="0"/>
              <a:t>Electronically posted to SFTP site (instructions on eDIRECT)</a:t>
            </a:r>
          </a:p>
        </p:txBody>
      </p:sp>
    </p:spTree>
    <p:extLst>
      <p:ext uri="{BB962C8B-B14F-4D97-AF65-F5344CB8AC3E}">
        <p14:creationId xmlns:p14="http://schemas.microsoft.com/office/powerpoint/2010/main" val="22693522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Security Checklists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34</a:t>
            </a:fld>
            <a:endParaRPr lang="en-US"/>
          </a:p>
        </p:txBody>
      </p:sp>
      <p:pic>
        <p:nvPicPr>
          <p:cNvPr id="1026"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640702" y="1600199"/>
            <a:ext cx="7665097" cy="4038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62000" y="5734050"/>
            <a:ext cx="7543800" cy="646331"/>
          </a:xfrm>
          <a:prstGeom prst="rect">
            <a:avLst/>
          </a:prstGeom>
          <a:noFill/>
        </p:spPr>
        <p:txBody>
          <a:bodyPr wrap="square" rtlCol="0">
            <a:spAutoFit/>
          </a:bodyPr>
          <a:lstStyle/>
          <a:p>
            <a:r>
              <a:rPr lang="en-US" dirty="0"/>
              <a:t>There is additional information regarding the security checklists and how to return them available on eDIRECT under Documents. </a:t>
            </a:r>
            <a:endParaRPr lang="en-US" dirty="0">
              <a:solidFill>
                <a:srgbClr val="FFFF00"/>
              </a:solidFill>
            </a:endParaRPr>
          </a:p>
        </p:txBody>
      </p:sp>
    </p:spTree>
    <p:extLst>
      <p:ext uri="{BB962C8B-B14F-4D97-AF65-F5344CB8AC3E}">
        <p14:creationId xmlns:p14="http://schemas.microsoft.com/office/powerpoint/2010/main" val="18930414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Inventory Materials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35</a:t>
            </a:fld>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874799815"/>
              </p:ext>
            </p:extLst>
          </p:nvPr>
        </p:nvGraphicFramePr>
        <p:xfrm>
          <a:off x="533400" y="1752600"/>
          <a:ext cx="8196263"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494021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Additional Materials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36</a:t>
            </a:fld>
            <a:endParaRPr lang="en-US"/>
          </a:p>
        </p:txBody>
      </p:sp>
      <p:sp>
        <p:nvSpPr>
          <p:cNvPr id="4" name="Content Placeholder 3"/>
          <p:cNvSpPr>
            <a:spLocks noGrp="1"/>
          </p:cNvSpPr>
          <p:nvPr>
            <p:ph sz="quarter" idx="1"/>
          </p:nvPr>
        </p:nvSpPr>
        <p:spPr/>
        <p:txBody>
          <a:bodyPr>
            <a:normAutofit fontScale="92500" lnSpcReduction="20000"/>
          </a:bodyPr>
          <a:lstStyle/>
          <a:p>
            <a:r>
              <a:rPr lang="en-US" sz="2400" dirty="0"/>
              <a:t>Consider whether any materials can be reused before ordering additional materials.</a:t>
            </a:r>
          </a:p>
          <a:p>
            <a:pPr lvl="1"/>
            <a:r>
              <a:rPr lang="en-US" sz="2000" dirty="0"/>
              <a:t>Oral administration scripts and audio CD-ROMs may be reused.</a:t>
            </a:r>
          </a:p>
          <a:p>
            <a:pPr marL="274320" lvl="1" indent="0">
              <a:buNone/>
            </a:pPr>
            <a:endParaRPr lang="en-US" sz="1600" dirty="0"/>
          </a:p>
          <a:p>
            <a:r>
              <a:rPr lang="en-US" sz="2400" dirty="0"/>
              <a:t>Use the </a:t>
            </a:r>
            <a:r>
              <a:rPr lang="en-US" sz="2400" i="1" dirty="0"/>
              <a:t>Intra-district Transfer Form </a:t>
            </a:r>
            <a:r>
              <a:rPr lang="en-US" sz="2400" dirty="0"/>
              <a:t>to transfer materials between schools in your district.</a:t>
            </a:r>
          </a:p>
          <a:p>
            <a:pPr lvl="1"/>
            <a:r>
              <a:rPr lang="en-US" sz="2000" dirty="0">
                <a:solidFill>
                  <a:schemeClr val="tx1"/>
                </a:solidFill>
              </a:rPr>
              <a:t>Use this form before placing an additional materials order.</a:t>
            </a:r>
          </a:p>
          <a:p>
            <a:pPr lvl="1"/>
            <a:r>
              <a:rPr lang="en-US" sz="2000" dirty="0">
                <a:solidFill>
                  <a:schemeClr val="tx1"/>
                </a:solidFill>
              </a:rPr>
              <a:t>Note the transfer on electronic security checklist.</a:t>
            </a:r>
          </a:p>
          <a:p>
            <a:pPr lvl="1"/>
            <a:r>
              <a:rPr lang="en-US" sz="2000" dirty="0">
                <a:solidFill>
                  <a:schemeClr val="tx1"/>
                </a:solidFill>
              </a:rPr>
              <a:t>Form is available on eDIRECT under Documents—General.</a:t>
            </a:r>
            <a:br>
              <a:rPr lang="en-US" sz="2000" dirty="0">
                <a:solidFill>
                  <a:schemeClr val="tx1"/>
                </a:solidFill>
              </a:rPr>
            </a:br>
            <a:endParaRPr lang="en-US" sz="2000" dirty="0">
              <a:solidFill>
                <a:schemeClr val="tx1"/>
              </a:solidFill>
            </a:endParaRPr>
          </a:p>
          <a:p>
            <a:r>
              <a:rPr lang="en-US" sz="2300" dirty="0"/>
              <a:t>If additional materials are required, submit orders via eDIRECT</a:t>
            </a:r>
          </a:p>
          <a:p>
            <a:pPr lvl="1"/>
            <a:r>
              <a:rPr lang="en-US" sz="2100" dirty="0"/>
              <a:t>All Applications—Materials—Additional Materials</a:t>
            </a:r>
          </a:p>
          <a:p>
            <a:pPr lvl="1"/>
            <a:r>
              <a:rPr lang="en-US" sz="2000" dirty="0">
                <a:solidFill>
                  <a:schemeClr val="tx1"/>
                </a:solidFill>
              </a:rPr>
              <a:t>Orders received before 4:00 pm Eastern time will be processed on the same day and shipped via overnight delivery.</a:t>
            </a:r>
          </a:p>
          <a:p>
            <a:pPr lvl="1"/>
            <a:endParaRPr lang="en-US" dirty="0"/>
          </a:p>
          <a:p>
            <a:pPr lvl="1"/>
            <a:endParaRPr lang="en-US" dirty="0"/>
          </a:p>
        </p:txBody>
      </p:sp>
    </p:spTree>
    <p:extLst>
      <p:ext uri="{BB962C8B-B14F-4D97-AF65-F5344CB8AC3E}">
        <p14:creationId xmlns:p14="http://schemas.microsoft.com/office/powerpoint/2010/main" val="9442164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Answer Documents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37</a:t>
            </a:fld>
            <a:endParaRPr lang="en-US"/>
          </a:p>
        </p:txBody>
      </p:sp>
      <p:sp>
        <p:nvSpPr>
          <p:cNvPr id="4" name="Content Placeholder 3"/>
          <p:cNvSpPr>
            <a:spLocks noGrp="1"/>
          </p:cNvSpPr>
          <p:nvPr>
            <p:ph sz="quarter" idx="1"/>
          </p:nvPr>
        </p:nvSpPr>
        <p:spPr/>
        <p:txBody>
          <a:bodyPr>
            <a:normAutofit/>
          </a:bodyPr>
          <a:lstStyle/>
          <a:p>
            <a:r>
              <a:rPr lang="en-US" sz="2400" dirty="0"/>
              <a:t>Answer Documents</a:t>
            </a:r>
          </a:p>
          <a:p>
            <a:pPr lvl="1"/>
            <a:r>
              <a:rPr lang="en-US" sz="2000" b="1" dirty="0">
                <a:solidFill>
                  <a:schemeClr val="accent1">
                    <a:lumMod val="75000"/>
                  </a:schemeClr>
                </a:solidFill>
              </a:rPr>
              <a:t>SC READY </a:t>
            </a:r>
            <a:r>
              <a:rPr lang="en-US" sz="2000" dirty="0"/>
              <a:t>(combined) document for both ELA &amp; Mathematics, except for grade 3 (separate for ELA and Mathematics)</a:t>
            </a:r>
          </a:p>
          <a:p>
            <a:pPr lvl="1"/>
            <a:r>
              <a:rPr lang="en-US" sz="2000" b="1" dirty="0">
                <a:solidFill>
                  <a:srgbClr val="C00000"/>
                </a:solidFill>
              </a:rPr>
              <a:t>SCPASS </a:t>
            </a:r>
            <a:r>
              <a:rPr lang="en-US" sz="2000" dirty="0"/>
              <a:t>separate documents for Science and Social Studies</a:t>
            </a:r>
          </a:p>
          <a:p>
            <a:pPr lvl="1"/>
            <a:r>
              <a:rPr lang="en-US" sz="2000" dirty="0">
                <a:solidFill>
                  <a:schemeClr val="tx1"/>
                </a:solidFill>
              </a:rPr>
              <a:t>Preprinted with student name, based on January </a:t>
            </a:r>
            <a:r>
              <a:rPr lang="en-US" sz="2000" dirty="0" err="1">
                <a:solidFill>
                  <a:schemeClr val="tx1"/>
                </a:solidFill>
              </a:rPr>
              <a:t>precode</a:t>
            </a:r>
            <a:r>
              <a:rPr lang="en-US" sz="2000" dirty="0">
                <a:solidFill>
                  <a:schemeClr val="tx1"/>
                </a:solidFill>
              </a:rPr>
              <a:t> file</a:t>
            </a:r>
          </a:p>
          <a:p>
            <a:pPr lvl="1"/>
            <a:r>
              <a:rPr lang="en-US" sz="2000" dirty="0">
                <a:solidFill>
                  <a:schemeClr val="tx1"/>
                </a:solidFill>
              </a:rPr>
              <a:t>Packaged by grade and distribution unit</a:t>
            </a:r>
          </a:p>
          <a:p>
            <a:pPr lvl="1"/>
            <a:r>
              <a:rPr lang="en-US" sz="2000" dirty="0">
                <a:solidFill>
                  <a:schemeClr val="tx1"/>
                </a:solidFill>
              </a:rPr>
              <a:t>Used for all test booklets</a:t>
            </a:r>
            <a:endParaRPr lang="en-US" sz="1400" dirty="0"/>
          </a:p>
        </p:txBody>
      </p:sp>
    </p:spTree>
    <p:extLst>
      <p:ext uri="{BB962C8B-B14F-4D97-AF65-F5344CB8AC3E}">
        <p14:creationId xmlns:p14="http://schemas.microsoft.com/office/powerpoint/2010/main" val="40533970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Materials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38</a:t>
            </a:fld>
            <a:endParaRPr lang="en-US"/>
          </a:p>
        </p:txBody>
      </p:sp>
      <p:sp>
        <p:nvSpPr>
          <p:cNvPr id="4" name="Content Placeholder 3"/>
          <p:cNvSpPr>
            <a:spLocks noGrp="1"/>
          </p:cNvSpPr>
          <p:nvPr>
            <p:ph sz="quarter" idx="1"/>
          </p:nvPr>
        </p:nvSpPr>
        <p:spPr/>
        <p:txBody>
          <a:bodyPr>
            <a:normAutofit/>
          </a:bodyPr>
          <a:lstStyle/>
          <a:p>
            <a:r>
              <a:rPr lang="en-US" dirty="0">
                <a:solidFill>
                  <a:schemeClr val="tx1"/>
                </a:solidFill>
              </a:rPr>
              <a:t>Test booklet</a:t>
            </a:r>
          </a:p>
          <a:p>
            <a:pPr lvl="1"/>
            <a:r>
              <a:rPr lang="en-US" dirty="0"/>
              <a:t>All subjects have one form per grade level </a:t>
            </a:r>
          </a:p>
          <a:p>
            <a:pPr lvl="1"/>
            <a:r>
              <a:rPr lang="en-US" dirty="0"/>
              <a:t>All items have been reviewed for use by students who are blind or visually impaired and students who are deaf or hearing impaired (no separate Form A &amp; C)</a:t>
            </a:r>
            <a:endParaRPr lang="en-US" dirty="0">
              <a:solidFill>
                <a:srgbClr val="C00000"/>
              </a:solidFill>
            </a:endParaRPr>
          </a:p>
          <a:p>
            <a:pPr marL="594360" lvl="2" indent="0">
              <a:buNone/>
            </a:pPr>
            <a:endParaRPr lang="en-US" dirty="0"/>
          </a:p>
        </p:txBody>
      </p:sp>
    </p:spTree>
    <p:extLst>
      <p:ext uri="{BB962C8B-B14F-4D97-AF65-F5344CB8AC3E}">
        <p14:creationId xmlns:p14="http://schemas.microsoft.com/office/powerpoint/2010/main" val="15719371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Materials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39</a:t>
            </a:fld>
            <a:endParaRPr lang="en-US"/>
          </a:p>
        </p:txBody>
      </p:sp>
      <p:sp>
        <p:nvSpPr>
          <p:cNvPr id="4" name="Content Placeholder 3"/>
          <p:cNvSpPr>
            <a:spLocks noGrp="1"/>
          </p:cNvSpPr>
          <p:nvPr>
            <p:ph sz="quarter" idx="1"/>
          </p:nvPr>
        </p:nvSpPr>
        <p:spPr>
          <a:xfrm>
            <a:off x="612648" y="1600200"/>
            <a:ext cx="8153400" cy="4800600"/>
          </a:xfrm>
        </p:spPr>
        <p:txBody>
          <a:bodyPr>
            <a:normAutofit fontScale="92500" lnSpcReduction="20000"/>
          </a:bodyPr>
          <a:lstStyle/>
          <a:p>
            <a:r>
              <a:rPr lang="en-US" sz="2400" dirty="0"/>
              <a:t>Loose-Leaf (LL)</a:t>
            </a:r>
          </a:p>
          <a:p>
            <a:pPr lvl="1"/>
            <a:r>
              <a:rPr lang="en-US" sz="2000" dirty="0">
                <a:solidFill>
                  <a:schemeClr val="tx1"/>
                </a:solidFill>
              </a:rPr>
              <a:t>Single-sided pages bound in a 3-ring binder for each subject</a:t>
            </a:r>
          </a:p>
          <a:p>
            <a:pPr lvl="1"/>
            <a:r>
              <a:rPr lang="en-US" sz="2000" dirty="0">
                <a:solidFill>
                  <a:schemeClr val="tx1"/>
                </a:solidFill>
              </a:rPr>
              <a:t>One item per page</a:t>
            </a:r>
          </a:p>
          <a:p>
            <a:pPr lvl="1"/>
            <a:r>
              <a:rPr lang="en-US" sz="2000" dirty="0">
                <a:solidFill>
                  <a:schemeClr val="tx1"/>
                </a:solidFill>
              </a:rPr>
              <a:t>Preprinted answer documents are provided separately</a:t>
            </a:r>
            <a:br>
              <a:rPr lang="en-US" sz="2000" dirty="0">
                <a:solidFill>
                  <a:schemeClr val="tx1"/>
                </a:solidFill>
              </a:rPr>
            </a:br>
            <a:endParaRPr lang="en-US" sz="2000" dirty="0">
              <a:solidFill>
                <a:schemeClr val="tx1"/>
              </a:solidFill>
            </a:endParaRPr>
          </a:p>
          <a:p>
            <a:r>
              <a:rPr lang="en-US" sz="2400" dirty="0"/>
              <a:t>Large-Print (LP)</a:t>
            </a:r>
          </a:p>
          <a:p>
            <a:pPr lvl="1"/>
            <a:r>
              <a:rPr lang="en-US" sz="2000" dirty="0">
                <a:solidFill>
                  <a:schemeClr val="tx1"/>
                </a:solidFill>
              </a:rPr>
              <a:t>Digitally enlarged to a finish size of 13 x 18 with approximately </a:t>
            </a:r>
            <a:br>
              <a:rPr lang="en-US" sz="2000" dirty="0">
                <a:solidFill>
                  <a:schemeClr val="tx1"/>
                </a:solidFill>
              </a:rPr>
            </a:br>
            <a:r>
              <a:rPr lang="en-US" sz="2000" dirty="0">
                <a:solidFill>
                  <a:schemeClr val="tx1"/>
                </a:solidFill>
              </a:rPr>
              <a:t>19-point font </a:t>
            </a:r>
          </a:p>
          <a:p>
            <a:pPr lvl="1"/>
            <a:r>
              <a:rPr lang="en-US" sz="2000" dirty="0">
                <a:solidFill>
                  <a:schemeClr val="tx1"/>
                </a:solidFill>
              </a:rPr>
              <a:t>TA Notes</a:t>
            </a:r>
          </a:p>
          <a:p>
            <a:pPr lvl="1"/>
            <a:r>
              <a:rPr lang="en-US" sz="2000" dirty="0"/>
              <a:t>ELA – TDA response pages for final drafts </a:t>
            </a:r>
          </a:p>
          <a:p>
            <a:pPr lvl="1"/>
            <a:r>
              <a:rPr lang="en-US" sz="2000" dirty="0">
                <a:solidFill>
                  <a:schemeClr val="tx1"/>
                </a:solidFill>
              </a:rPr>
              <a:t>Preprinted answer documents are provided separately</a:t>
            </a:r>
          </a:p>
          <a:p>
            <a:pPr lvl="1"/>
            <a:r>
              <a:rPr lang="en-US" sz="2000" dirty="0">
                <a:solidFill>
                  <a:schemeClr val="tx1"/>
                </a:solidFill>
              </a:rPr>
              <a:t>Student marks or writes all answers in large-print booklet; </a:t>
            </a:r>
            <a:br>
              <a:rPr lang="en-US" sz="2000" dirty="0">
                <a:solidFill>
                  <a:schemeClr val="tx1"/>
                </a:solidFill>
              </a:rPr>
            </a:br>
            <a:r>
              <a:rPr lang="en-US" sz="2000" dirty="0">
                <a:solidFill>
                  <a:schemeClr val="tx1"/>
                </a:solidFill>
              </a:rPr>
              <a:t>the TA must transcribe responses (including TDA) into the answer document</a:t>
            </a:r>
          </a:p>
          <a:p>
            <a:pPr lvl="1"/>
            <a:r>
              <a:rPr lang="en-US" sz="2000" dirty="0"/>
              <a:t>The new, larger booklet size should be considered when planning, e.g., for larger desks, room setup, and seating arrangements.</a:t>
            </a:r>
            <a:endParaRPr lang="en-US" sz="2000" dirty="0">
              <a:solidFill>
                <a:schemeClr val="tx1"/>
              </a:solidFill>
            </a:endParaRPr>
          </a:p>
        </p:txBody>
      </p:sp>
    </p:spTree>
    <p:extLst>
      <p:ext uri="{BB962C8B-B14F-4D97-AF65-F5344CB8AC3E}">
        <p14:creationId xmlns:p14="http://schemas.microsoft.com/office/powerpoint/2010/main" val="3290103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4</a:t>
            </a:fld>
            <a:endParaRPr lang="en-US"/>
          </a:p>
        </p:txBody>
      </p:sp>
      <p:sp>
        <p:nvSpPr>
          <p:cNvPr id="3" name="Content Placeholder 2"/>
          <p:cNvSpPr>
            <a:spLocks noGrp="1"/>
          </p:cNvSpPr>
          <p:nvPr>
            <p:ph sz="quarter" idx="1"/>
          </p:nvPr>
        </p:nvSpPr>
        <p:spPr>
          <a:xfrm>
            <a:off x="228600" y="1600200"/>
            <a:ext cx="8686800" cy="5029200"/>
          </a:xfrm>
        </p:spPr>
        <p:txBody>
          <a:bodyPr>
            <a:normAutofit/>
          </a:bodyPr>
          <a:lstStyle/>
          <a:p>
            <a:r>
              <a:rPr lang="en-US" sz="2600" dirty="0"/>
              <a:t>Testing Window</a:t>
            </a:r>
          </a:p>
          <a:p>
            <a:pPr lvl="1"/>
            <a:r>
              <a:rPr lang="en-US" sz="2000" dirty="0"/>
              <a:t>The SC READY and SCPASS test administration window is April 16-June 8.  The assessments must be administered during the </a:t>
            </a:r>
            <a:r>
              <a:rPr lang="en-US" sz="2000" u="sng" dirty="0"/>
              <a:t>last twenty school days</a:t>
            </a:r>
            <a:r>
              <a:rPr lang="en-US" sz="2000" dirty="0"/>
              <a:t> as determined by each district’s instructional calendar.</a:t>
            </a:r>
          </a:p>
          <a:p>
            <a:pPr lvl="1"/>
            <a:r>
              <a:rPr lang="en-US" sz="2000" dirty="0"/>
              <a:t>For grade 3 students, ELA must be administered in the first week of the 20-day window.</a:t>
            </a:r>
          </a:p>
          <a:p>
            <a:r>
              <a:rPr lang="en-US" sz="2600" dirty="0"/>
              <a:t>SCPASS Reduction in Testing</a:t>
            </a:r>
          </a:p>
          <a:p>
            <a:pPr lvl="1"/>
            <a:r>
              <a:rPr lang="en-US" sz="2000" dirty="0"/>
              <a:t>Science grades 4, 6, and 8</a:t>
            </a:r>
          </a:p>
          <a:p>
            <a:pPr lvl="1"/>
            <a:r>
              <a:rPr lang="en-US" sz="2000" dirty="0"/>
              <a:t>Social studies grades 5 and 7</a:t>
            </a:r>
          </a:p>
          <a:p>
            <a:r>
              <a:rPr lang="en-US" sz="2600" dirty="0"/>
              <a:t>Test Materials</a:t>
            </a:r>
          </a:p>
          <a:p>
            <a:pPr lvl="1"/>
            <a:r>
              <a:rPr lang="en-US" sz="2000" dirty="0"/>
              <a:t>Online graphing tool available for mathematics grades 7 and 8</a:t>
            </a:r>
          </a:p>
          <a:p>
            <a:pPr lvl="1"/>
            <a:r>
              <a:rPr lang="en-US" sz="2000" dirty="0"/>
              <a:t>No longer alternating ABCD/FGHI for SCPASS response options in answer document.</a:t>
            </a:r>
          </a:p>
          <a:p>
            <a:pPr lvl="1"/>
            <a:endParaRPr lang="en-US" sz="2000" dirty="0"/>
          </a:p>
          <a:p>
            <a:endParaRPr lang="en-US" sz="2400" dirty="0"/>
          </a:p>
          <a:p>
            <a:endParaRPr lang="en-US" sz="2300" dirty="0"/>
          </a:p>
          <a:p>
            <a:pPr lvl="1"/>
            <a:endParaRPr lang="en-US" sz="2000" dirty="0"/>
          </a:p>
          <a:p>
            <a:pPr lvl="2">
              <a:buClr>
                <a:srgbClr val="DA1F28"/>
              </a:buClr>
            </a:pPr>
            <a:endParaRPr lang="en-US" sz="1800" dirty="0">
              <a:solidFill>
                <a:prstClr val="black"/>
              </a:solidFill>
            </a:endParaRPr>
          </a:p>
          <a:p>
            <a:pPr lvl="1"/>
            <a:endParaRPr lang="en-US" sz="2000" dirty="0">
              <a:solidFill>
                <a:schemeClr val="tx1"/>
              </a:solidFill>
            </a:endParaRPr>
          </a:p>
        </p:txBody>
      </p:sp>
    </p:spTree>
    <p:extLst>
      <p:ext uri="{BB962C8B-B14F-4D97-AF65-F5344CB8AC3E}">
        <p14:creationId xmlns:p14="http://schemas.microsoft.com/office/powerpoint/2010/main" val="32338829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Oral Administration</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40</a:t>
            </a:fld>
            <a:endParaRPr lang="en-US"/>
          </a:p>
        </p:txBody>
      </p:sp>
      <p:sp>
        <p:nvSpPr>
          <p:cNvPr id="4" name="Content Placeholder 3"/>
          <p:cNvSpPr>
            <a:spLocks noGrp="1"/>
          </p:cNvSpPr>
          <p:nvPr>
            <p:ph sz="quarter" idx="1"/>
          </p:nvPr>
        </p:nvSpPr>
        <p:spPr>
          <a:xfrm>
            <a:off x="533400" y="1600200"/>
            <a:ext cx="8232648" cy="4495800"/>
          </a:xfrm>
        </p:spPr>
        <p:txBody>
          <a:bodyPr>
            <a:normAutofit fontScale="92500" lnSpcReduction="20000"/>
          </a:bodyPr>
          <a:lstStyle/>
          <a:p>
            <a:r>
              <a:rPr lang="en-US" dirty="0"/>
              <a:t>Oral Administration Script (OAS)</a:t>
            </a:r>
          </a:p>
          <a:p>
            <a:pPr lvl="1"/>
            <a:r>
              <a:rPr lang="en-US" dirty="0">
                <a:solidFill>
                  <a:schemeClr val="tx1"/>
                </a:solidFill>
              </a:rPr>
              <a:t>Produced for all grades in </a:t>
            </a:r>
            <a:r>
              <a:rPr lang="en-US" dirty="0">
                <a:solidFill>
                  <a:schemeClr val="accent1">
                    <a:lumMod val="75000"/>
                  </a:schemeClr>
                </a:solidFill>
              </a:rPr>
              <a:t>math</a:t>
            </a:r>
            <a:r>
              <a:rPr lang="en-US" dirty="0">
                <a:solidFill>
                  <a:schemeClr val="tx1"/>
                </a:solidFill>
              </a:rPr>
              <a:t>, </a:t>
            </a:r>
            <a:r>
              <a:rPr lang="en-US" dirty="0">
                <a:solidFill>
                  <a:srgbClr val="C00000"/>
                </a:solidFill>
              </a:rPr>
              <a:t>science, and social studies </a:t>
            </a:r>
            <a:r>
              <a:rPr lang="en-US" dirty="0"/>
              <a:t>and grades 4-8 for </a:t>
            </a:r>
            <a:r>
              <a:rPr lang="en-US" dirty="0">
                <a:solidFill>
                  <a:schemeClr val="accent1">
                    <a:lumMod val="75000"/>
                  </a:schemeClr>
                </a:solidFill>
              </a:rPr>
              <a:t>ELA</a:t>
            </a:r>
            <a:endParaRPr lang="en-US" dirty="0">
              <a:solidFill>
                <a:srgbClr val="C00000"/>
              </a:solidFill>
            </a:endParaRPr>
          </a:p>
          <a:p>
            <a:pPr marL="274320" lvl="1" indent="0">
              <a:buNone/>
            </a:pPr>
            <a:endParaRPr lang="en-US" sz="1400" dirty="0"/>
          </a:p>
          <a:p>
            <a:r>
              <a:rPr lang="en-US" dirty="0"/>
              <a:t>Audio CD-ROMs</a:t>
            </a:r>
          </a:p>
          <a:p>
            <a:pPr lvl="1"/>
            <a:r>
              <a:rPr lang="en-US" dirty="0">
                <a:solidFill>
                  <a:schemeClr val="tx1"/>
                </a:solidFill>
              </a:rPr>
              <a:t>Produced for all grades in </a:t>
            </a:r>
            <a:r>
              <a:rPr lang="en-US" dirty="0">
                <a:solidFill>
                  <a:schemeClr val="accent1">
                    <a:lumMod val="75000"/>
                  </a:schemeClr>
                </a:solidFill>
              </a:rPr>
              <a:t>math</a:t>
            </a:r>
            <a:r>
              <a:rPr lang="en-US" dirty="0">
                <a:solidFill>
                  <a:schemeClr val="tx1"/>
                </a:solidFill>
              </a:rPr>
              <a:t>, </a:t>
            </a:r>
            <a:r>
              <a:rPr lang="en-US" dirty="0">
                <a:solidFill>
                  <a:srgbClr val="C00000"/>
                </a:solidFill>
              </a:rPr>
              <a:t>science, and social studies</a:t>
            </a:r>
            <a:r>
              <a:rPr lang="en-US" dirty="0"/>
              <a:t> and grades 4-8 for </a:t>
            </a:r>
            <a:r>
              <a:rPr lang="en-US" dirty="0">
                <a:solidFill>
                  <a:schemeClr val="accent1">
                    <a:lumMod val="75000"/>
                  </a:schemeClr>
                </a:solidFill>
              </a:rPr>
              <a:t>ELA</a:t>
            </a:r>
            <a:endParaRPr lang="en-US" dirty="0">
              <a:solidFill>
                <a:srgbClr val="C00000"/>
              </a:solidFill>
            </a:endParaRPr>
          </a:p>
          <a:p>
            <a:pPr lvl="1"/>
            <a:r>
              <a:rPr lang="en-US" dirty="0">
                <a:solidFill>
                  <a:schemeClr val="tx1"/>
                </a:solidFill>
              </a:rPr>
              <a:t>For use with a computer (paper/pencil test booklet needed)</a:t>
            </a:r>
          </a:p>
          <a:p>
            <a:pPr lvl="1"/>
            <a:r>
              <a:rPr lang="en-US" dirty="0">
                <a:solidFill>
                  <a:schemeClr val="tx1"/>
                </a:solidFill>
              </a:rPr>
              <a:t>Can be used for make-up testing</a:t>
            </a:r>
          </a:p>
          <a:p>
            <a:pPr lvl="1"/>
            <a:r>
              <a:rPr lang="en-US" dirty="0">
                <a:solidFill>
                  <a:schemeClr val="tx1"/>
                </a:solidFill>
              </a:rPr>
              <a:t>Expires the day after the last day of make-up testing, June 9</a:t>
            </a:r>
            <a:endParaRPr lang="en-US" dirty="0"/>
          </a:p>
          <a:p>
            <a:pPr marL="274320" lvl="1" indent="0">
              <a:buNone/>
            </a:pPr>
            <a:r>
              <a:rPr lang="en-US" b="1" i="1" dirty="0">
                <a:solidFill>
                  <a:schemeClr val="tx1"/>
                </a:solidFill>
              </a:rPr>
              <a:t>Note:</a:t>
            </a:r>
            <a:r>
              <a:rPr lang="en-US" i="1" dirty="0">
                <a:solidFill>
                  <a:schemeClr val="tx1"/>
                </a:solidFill>
              </a:rPr>
              <a:t> </a:t>
            </a:r>
            <a:r>
              <a:rPr lang="en-US" sz="1900" i="1" dirty="0">
                <a:solidFill>
                  <a:schemeClr val="tx1"/>
                </a:solidFill>
              </a:rPr>
              <a:t>All oral administrations must begin with the Paper/Pencil Administration Directions in the ADM.  </a:t>
            </a:r>
            <a:endParaRPr lang="en-US" dirty="0"/>
          </a:p>
        </p:txBody>
      </p:sp>
    </p:spTree>
    <p:extLst>
      <p:ext uri="{BB962C8B-B14F-4D97-AF65-F5344CB8AC3E}">
        <p14:creationId xmlns:p14="http://schemas.microsoft.com/office/powerpoint/2010/main" val="8877116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758952"/>
          </a:xfrm>
        </p:spPr>
        <p:txBody>
          <a:bodyPr>
            <a:normAutofit fontScale="90000"/>
          </a:bodyPr>
          <a:lstStyle/>
          <a:p>
            <a:r>
              <a:rPr lang="en-US" dirty="0"/>
              <a:t>Paper/Pencil Materials—BR and SL</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41</a:t>
            </a:fld>
            <a:endParaRPr lang="en-US"/>
          </a:p>
        </p:txBody>
      </p:sp>
      <p:sp>
        <p:nvSpPr>
          <p:cNvPr id="4" name="Content Placeholder 3"/>
          <p:cNvSpPr>
            <a:spLocks noGrp="1"/>
          </p:cNvSpPr>
          <p:nvPr>
            <p:ph sz="quarter" idx="1"/>
          </p:nvPr>
        </p:nvSpPr>
        <p:spPr/>
        <p:txBody>
          <a:bodyPr>
            <a:normAutofit fontScale="70000" lnSpcReduction="20000"/>
          </a:bodyPr>
          <a:lstStyle/>
          <a:p>
            <a:r>
              <a:rPr lang="en-US" sz="2400" dirty="0"/>
              <a:t>Braille (BR)</a:t>
            </a:r>
          </a:p>
          <a:p>
            <a:pPr lvl="1"/>
            <a:r>
              <a:rPr lang="en-US" sz="2000" dirty="0">
                <a:solidFill>
                  <a:schemeClr val="tx1"/>
                </a:solidFill>
              </a:rPr>
              <a:t>Test booklet</a:t>
            </a:r>
          </a:p>
          <a:p>
            <a:pPr lvl="1"/>
            <a:r>
              <a:rPr lang="en-US" sz="2000" dirty="0">
                <a:solidFill>
                  <a:schemeClr val="tx1"/>
                </a:solidFill>
              </a:rPr>
              <a:t>Print version of test booklet</a:t>
            </a:r>
          </a:p>
          <a:p>
            <a:pPr lvl="1"/>
            <a:r>
              <a:rPr lang="en-US" sz="2000" dirty="0">
                <a:solidFill>
                  <a:schemeClr val="tx1"/>
                </a:solidFill>
              </a:rPr>
              <a:t>TA Notes</a:t>
            </a:r>
          </a:p>
          <a:p>
            <a:pPr lvl="1"/>
            <a:r>
              <a:rPr lang="en-US" sz="2000" dirty="0">
                <a:solidFill>
                  <a:schemeClr val="tx1"/>
                </a:solidFill>
              </a:rPr>
              <a:t>Preprinted answer documents are provided separately</a:t>
            </a:r>
          </a:p>
          <a:p>
            <a:pPr lvl="1"/>
            <a:r>
              <a:rPr lang="en-US" sz="2000" dirty="0">
                <a:solidFill>
                  <a:schemeClr val="tx1"/>
                </a:solidFill>
              </a:rPr>
              <a:t>TA must transcribe all responses into the answer document </a:t>
            </a:r>
          </a:p>
          <a:p>
            <a:pPr lvl="2"/>
            <a:r>
              <a:rPr lang="en-US" sz="1700" dirty="0" err="1"/>
              <a:t>Brailled</a:t>
            </a:r>
            <a:r>
              <a:rPr lang="en-US" sz="1700" dirty="0"/>
              <a:t> TDA response may be returned and transcribed by vendor</a:t>
            </a:r>
          </a:p>
          <a:p>
            <a:r>
              <a:rPr lang="en-US" sz="2300" dirty="0">
                <a:solidFill>
                  <a:schemeClr val="tx1"/>
                </a:solidFill>
              </a:rPr>
              <a:t>Sign Language</a:t>
            </a:r>
          </a:p>
          <a:p>
            <a:pPr lvl="1"/>
            <a:r>
              <a:rPr lang="en-US" sz="2000" dirty="0"/>
              <a:t>No separate sign language test booklet; all items in regular test booklet have been reviewed.</a:t>
            </a:r>
          </a:p>
          <a:p>
            <a:r>
              <a:rPr lang="en-US" sz="2400" dirty="0"/>
              <a:t>Signed Administration Script (SAS)</a:t>
            </a:r>
          </a:p>
          <a:p>
            <a:pPr lvl="1"/>
            <a:r>
              <a:rPr lang="en-US" sz="2000" dirty="0"/>
              <a:t>Produced for all grades in </a:t>
            </a:r>
            <a:r>
              <a:rPr lang="en-US" sz="2000" dirty="0">
                <a:solidFill>
                  <a:schemeClr val="accent1">
                    <a:lumMod val="75000"/>
                  </a:schemeClr>
                </a:solidFill>
              </a:rPr>
              <a:t>math</a:t>
            </a:r>
            <a:r>
              <a:rPr lang="en-US" sz="2000" dirty="0"/>
              <a:t>, </a:t>
            </a:r>
            <a:r>
              <a:rPr lang="en-US" sz="2000" dirty="0">
                <a:solidFill>
                  <a:srgbClr val="C00000"/>
                </a:solidFill>
              </a:rPr>
              <a:t>science, and social studies</a:t>
            </a:r>
            <a:r>
              <a:rPr lang="en-US" sz="2000" dirty="0"/>
              <a:t> and grades 4-8 for </a:t>
            </a:r>
            <a:r>
              <a:rPr lang="en-US" sz="2000" dirty="0">
                <a:solidFill>
                  <a:schemeClr val="accent1">
                    <a:lumMod val="75000"/>
                  </a:schemeClr>
                </a:solidFill>
              </a:rPr>
              <a:t>ELA</a:t>
            </a:r>
            <a:r>
              <a:rPr lang="en-US" sz="2000" dirty="0">
                <a:solidFill>
                  <a:srgbClr val="C00000"/>
                </a:solidFill>
              </a:rPr>
              <a:t> </a:t>
            </a:r>
            <a:r>
              <a:rPr lang="en-US" sz="2000" dirty="0"/>
              <a:t>for use with a test booklet</a:t>
            </a:r>
          </a:p>
          <a:p>
            <a:pPr lvl="1"/>
            <a:r>
              <a:rPr lang="en-US" sz="2000" dirty="0"/>
              <a:t>Used for Pidgin Signed English (PSE), Signed Exact English (SEE), and American Sign Language (ASL) administrations</a:t>
            </a:r>
          </a:p>
          <a:p>
            <a:pPr marL="274320" lvl="1" indent="0">
              <a:buNone/>
            </a:pPr>
            <a:endParaRPr lang="en-US" sz="1500" dirty="0"/>
          </a:p>
          <a:p>
            <a:pPr marL="274320" lvl="1" indent="0">
              <a:buNone/>
            </a:pPr>
            <a:r>
              <a:rPr lang="en-US" sz="2000" b="1" i="1" dirty="0"/>
              <a:t>Note: </a:t>
            </a:r>
            <a:r>
              <a:rPr lang="en-US" sz="2000" i="1" dirty="0"/>
              <a:t>All oral and signed administrations must begin with the Paper/Pencil Administration Directions in the ADM.</a:t>
            </a:r>
          </a:p>
          <a:p>
            <a:endParaRPr lang="en-US" sz="2300" dirty="0">
              <a:solidFill>
                <a:schemeClr val="tx1"/>
              </a:solidFill>
            </a:endParaRPr>
          </a:p>
        </p:txBody>
      </p:sp>
    </p:spTree>
    <p:extLst>
      <p:ext uri="{BB962C8B-B14F-4D97-AF65-F5344CB8AC3E}">
        <p14:creationId xmlns:p14="http://schemas.microsoft.com/office/powerpoint/2010/main" val="39155512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Testing – </a:t>
            </a:r>
            <a:br>
              <a:rPr lang="en-US" dirty="0"/>
            </a:br>
            <a:r>
              <a:rPr lang="en-US" dirty="0"/>
              <a:t>Answer Document Labels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42</a:t>
            </a:fld>
            <a:endParaRPr lang="en-US"/>
          </a:p>
        </p:txBody>
      </p:sp>
      <p:sp>
        <p:nvSpPr>
          <p:cNvPr id="4" name="Content Placeholder 3"/>
          <p:cNvSpPr>
            <a:spLocks noGrp="1"/>
          </p:cNvSpPr>
          <p:nvPr>
            <p:ph sz="quarter" idx="1"/>
          </p:nvPr>
        </p:nvSpPr>
        <p:spPr>
          <a:xfrm>
            <a:off x="457200" y="1600200"/>
            <a:ext cx="8308848" cy="4495800"/>
          </a:xfrm>
        </p:spPr>
        <p:txBody>
          <a:bodyPr/>
          <a:lstStyle/>
          <a:p>
            <a:pPr lvl="1"/>
            <a:r>
              <a:rPr lang="en-US" dirty="0">
                <a:solidFill>
                  <a:schemeClr val="tx1"/>
                </a:solidFill>
              </a:rPr>
              <a:t>Answer documents </a:t>
            </a:r>
            <a:r>
              <a:rPr lang="en-US" b="1" u="sng" dirty="0">
                <a:solidFill>
                  <a:schemeClr val="tx1"/>
                </a:solidFill>
              </a:rPr>
              <a:t>must</a:t>
            </a:r>
            <a:r>
              <a:rPr lang="en-US" dirty="0">
                <a:solidFill>
                  <a:schemeClr val="tx1"/>
                </a:solidFill>
              </a:rPr>
              <a:t> have pre-printed information or a label applied in order to be scored.</a:t>
            </a:r>
          </a:p>
          <a:p>
            <a:pPr lvl="1"/>
            <a:r>
              <a:rPr lang="en-US" dirty="0"/>
              <a:t>The various types of labels available will be reviewed on the following slides.</a:t>
            </a:r>
            <a:r>
              <a:rPr lang="en-US" dirty="0">
                <a:solidFill>
                  <a:schemeClr val="tx1"/>
                </a:solidFill>
              </a:rPr>
              <a:t> </a:t>
            </a:r>
          </a:p>
          <a:p>
            <a:pPr marL="274320" lvl="1" indent="0">
              <a:buNone/>
            </a:pPr>
            <a:endParaRPr lang="en-US" dirty="0"/>
          </a:p>
          <a:p>
            <a:pPr lvl="1"/>
            <a:endParaRPr lang="en-US" dirty="0"/>
          </a:p>
        </p:txBody>
      </p:sp>
    </p:spTree>
    <p:extLst>
      <p:ext uri="{BB962C8B-B14F-4D97-AF65-F5344CB8AC3E}">
        <p14:creationId xmlns:p14="http://schemas.microsoft.com/office/powerpoint/2010/main" val="19486544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Users\LTISDE~1.DAT\AppData\Local\Temp\SNAGHTMLbb0aec.PNG"/>
          <p:cNvPicPr/>
          <p:nvPr/>
        </p:nvPicPr>
        <p:blipFill>
          <a:blip r:embed="rId3">
            <a:extLst>
              <a:ext uri="{28A0092B-C50C-407E-A947-70E740481C1C}">
                <a14:useLocalDpi xmlns:a14="http://schemas.microsoft.com/office/drawing/2010/main" val="0"/>
              </a:ext>
            </a:extLst>
          </a:blip>
          <a:srcRect/>
          <a:stretch>
            <a:fillRect/>
          </a:stretch>
        </p:blipFill>
        <p:spPr bwMode="auto">
          <a:xfrm>
            <a:off x="1981200" y="4135518"/>
            <a:ext cx="4572000" cy="2494280"/>
          </a:xfrm>
          <a:prstGeom prst="rect">
            <a:avLst/>
          </a:prstGeom>
          <a:noFill/>
          <a:ln>
            <a:noFill/>
          </a:ln>
        </p:spPr>
      </p:pic>
      <p:sp>
        <p:nvSpPr>
          <p:cNvPr id="2" name="Title 1"/>
          <p:cNvSpPr>
            <a:spLocks noGrp="1"/>
          </p:cNvSpPr>
          <p:nvPr>
            <p:ph type="title"/>
          </p:nvPr>
        </p:nvSpPr>
        <p:spPr>
          <a:xfrm>
            <a:off x="304800" y="304800"/>
            <a:ext cx="8534400" cy="758952"/>
          </a:xfrm>
        </p:spPr>
        <p:txBody>
          <a:bodyPr>
            <a:normAutofit fontScale="90000"/>
          </a:bodyPr>
          <a:lstStyle/>
          <a:p>
            <a:r>
              <a:rPr lang="en-US" dirty="0"/>
              <a:t>Paper/Pencil New Student Labels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43</a:t>
            </a:fld>
            <a:endParaRPr lang="en-US"/>
          </a:p>
        </p:txBody>
      </p:sp>
      <p:sp>
        <p:nvSpPr>
          <p:cNvPr id="4" name="Content Placeholder 3"/>
          <p:cNvSpPr>
            <a:spLocks noGrp="1"/>
          </p:cNvSpPr>
          <p:nvPr>
            <p:ph sz="quarter" idx="1"/>
          </p:nvPr>
        </p:nvSpPr>
        <p:spPr>
          <a:xfrm>
            <a:off x="304800" y="1600200"/>
            <a:ext cx="8461248" cy="4495800"/>
          </a:xfrm>
        </p:spPr>
        <p:txBody>
          <a:bodyPr/>
          <a:lstStyle/>
          <a:p>
            <a:pPr lvl="1"/>
            <a:r>
              <a:rPr lang="en-US" dirty="0">
                <a:solidFill>
                  <a:schemeClr val="tx1"/>
                </a:solidFill>
              </a:rPr>
              <a:t>Contain preprinted information </a:t>
            </a:r>
            <a:r>
              <a:rPr lang="en-US" dirty="0"/>
              <a:t>for new students </a:t>
            </a:r>
            <a:r>
              <a:rPr lang="en-US" dirty="0">
                <a:solidFill>
                  <a:schemeClr val="tx1"/>
                </a:solidFill>
              </a:rPr>
              <a:t>from the March </a:t>
            </a:r>
            <a:r>
              <a:rPr lang="en-US" dirty="0" err="1">
                <a:solidFill>
                  <a:schemeClr val="tx1"/>
                </a:solidFill>
              </a:rPr>
              <a:t>Precode</a:t>
            </a:r>
            <a:r>
              <a:rPr lang="en-US" dirty="0">
                <a:solidFill>
                  <a:schemeClr val="tx1"/>
                </a:solidFill>
              </a:rPr>
              <a:t> Update file </a:t>
            </a:r>
            <a:r>
              <a:rPr lang="en-US" dirty="0"/>
              <a:t>and for students whose online testing designation has changed to paper/pencil</a:t>
            </a:r>
          </a:p>
          <a:p>
            <a:pPr lvl="1"/>
            <a:r>
              <a:rPr lang="en-US" dirty="0">
                <a:solidFill>
                  <a:schemeClr val="tx1"/>
                </a:solidFill>
              </a:rPr>
              <a:t>Contain student identification information</a:t>
            </a:r>
          </a:p>
          <a:p>
            <a:pPr lvl="1"/>
            <a:r>
              <a:rPr lang="en-US" dirty="0">
                <a:solidFill>
                  <a:schemeClr val="tx1"/>
                </a:solidFill>
              </a:rPr>
              <a:t>Printed 10 pink-striped labels per sheet</a:t>
            </a:r>
          </a:p>
          <a:p>
            <a:pPr marL="274320" lvl="1" indent="0">
              <a:buNone/>
            </a:pPr>
            <a:endParaRPr lang="en-US" dirty="0"/>
          </a:p>
          <a:p>
            <a:pPr lvl="1"/>
            <a:endParaRPr lang="en-US" dirty="0"/>
          </a:p>
        </p:txBody>
      </p:sp>
      <p:sp>
        <p:nvSpPr>
          <p:cNvPr id="6" name="Rectangle 32"/>
          <p:cNvSpPr>
            <a:spLocks noChangeArrowheads="1"/>
          </p:cNvSpPr>
          <p:nvPr/>
        </p:nvSpPr>
        <p:spPr bwMode="auto">
          <a:xfrm rot="16200000">
            <a:off x="3970020" y="2161940"/>
            <a:ext cx="609603" cy="4556760"/>
          </a:xfrm>
          <a:prstGeom prst="rect">
            <a:avLst/>
          </a:prstGeom>
          <a:solidFill>
            <a:srgbClr val="FF33CC">
              <a:alpha val="33725"/>
            </a:srgbClr>
          </a:solidFill>
          <a:ln w="9525" algn="ctr">
            <a:noFill/>
            <a:miter lim="800000"/>
            <a:headEnd/>
            <a:tailEnd/>
          </a:ln>
        </p:spPr>
        <p:txBody>
          <a:bodyPr wrap="none" anchor="ctr"/>
          <a:lstStyle/>
          <a:p>
            <a:endParaRPr lang="en-US" sz="1600" b="0">
              <a:solidFill>
                <a:schemeClr val="tx1"/>
              </a:solidFill>
              <a:effectLst/>
              <a:latin typeface="Arial" charset="0"/>
            </a:endParaRPr>
          </a:p>
        </p:txBody>
      </p:sp>
    </p:spTree>
    <p:extLst>
      <p:ext uri="{BB962C8B-B14F-4D97-AF65-F5344CB8AC3E}">
        <p14:creationId xmlns:p14="http://schemas.microsoft.com/office/powerpoint/2010/main" val="21012724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Override Labels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44</a:t>
            </a:fld>
            <a:endParaRPr lang="en-US"/>
          </a:p>
        </p:txBody>
      </p:sp>
      <p:sp>
        <p:nvSpPr>
          <p:cNvPr id="4" name="Content Placeholder 3"/>
          <p:cNvSpPr>
            <a:spLocks noGrp="1"/>
          </p:cNvSpPr>
          <p:nvPr>
            <p:ph sz="quarter" idx="1"/>
          </p:nvPr>
        </p:nvSpPr>
        <p:spPr>
          <a:xfrm>
            <a:off x="199392" y="1524000"/>
            <a:ext cx="8839200" cy="4724400"/>
          </a:xfrm>
        </p:spPr>
        <p:txBody>
          <a:bodyPr/>
          <a:lstStyle/>
          <a:p>
            <a:pPr lvl="1"/>
            <a:r>
              <a:rPr lang="en-US" sz="2400" dirty="0">
                <a:solidFill>
                  <a:schemeClr val="tx1"/>
                </a:solidFill>
              </a:rPr>
              <a:t>For any student without a preprinted answer document or</a:t>
            </a:r>
            <a:br>
              <a:rPr lang="en-US" sz="2400" dirty="0">
                <a:solidFill>
                  <a:schemeClr val="tx1"/>
                </a:solidFill>
              </a:rPr>
            </a:br>
            <a:r>
              <a:rPr lang="en-US" sz="2400" dirty="0">
                <a:solidFill>
                  <a:schemeClr val="tx1"/>
                </a:solidFill>
              </a:rPr>
              <a:t>new student precode label</a:t>
            </a:r>
          </a:p>
          <a:p>
            <a:pPr lvl="1"/>
            <a:r>
              <a:rPr lang="en-US" sz="2400" dirty="0">
                <a:solidFill>
                  <a:schemeClr val="tx1"/>
                </a:solidFill>
              </a:rPr>
              <a:t>For answer documents with incorrect information </a:t>
            </a:r>
          </a:p>
          <a:p>
            <a:pPr lvl="1"/>
            <a:r>
              <a:rPr lang="en-US" sz="2400" dirty="0">
                <a:solidFill>
                  <a:schemeClr val="tx1"/>
                </a:solidFill>
              </a:rPr>
              <a:t>Student information must be written on spaces provided</a:t>
            </a:r>
          </a:p>
          <a:p>
            <a:pPr lvl="2"/>
            <a:r>
              <a:rPr lang="en-US" sz="2000" dirty="0"/>
              <a:t>Coding student name and applicable demographic information is mandatory on the answer document</a:t>
            </a:r>
          </a:p>
          <a:p>
            <a:pPr lvl="1"/>
            <a:r>
              <a:rPr lang="en-US" sz="2400" dirty="0">
                <a:solidFill>
                  <a:schemeClr val="tx1"/>
                </a:solidFill>
              </a:rPr>
              <a:t>Printed 10 white labels per sheet</a:t>
            </a:r>
          </a:p>
          <a:p>
            <a:pPr lvl="1"/>
            <a:endParaRPr lang="en-US" dirty="0"/>
          </a:p>
          <a:p>
            <a:pPr lvl="1"/>
            <a:endParaRPr lang="en-US" dirty="0"/>
          </a:p>
        </p:txBody>
      </p:sp>
      <p:pic>
        <p:nvPicPr>
          <p:cNvPr id="6" name="Picture 5" descr="C:\Users\LTISDE~1.DAT\AppData\Local\Temp\SNAGHTMLbe8e6d.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88833" y="4419600"/>
            <a:ext cx="4388168" cy="2253930"/>
          </a:xfrm>
          <a:prstGeom prst="rect">
            <a:avLst/>
          </a:prstGeom>
          <a:noFill/>
          <a:ln>
            <a:noFill/>
          </a:ln>
        </p:spPr>
      </p:pic>
    </p:spTree>
    <p:extLst>
      <p:ext uri="{BB962C8B-B14F-4D97-AF65-F5344CB8AC3E}">
        <p14:creationId xmlns:p14="http://schemas.microsoft.com/office/powerpoint/2010/main" val="41896924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758952"/>
          </a:xfrm>
        </p:spPr>
        <p:txBody>
          <a:bodyPr>
            <a:normAutofit/>
          </a:bodyPr>
          <a:lstStyle/>
          <a:p>
            <a:r>
              <a:rPr lang="en-US" sz="3600" dirty="0"/>
              <a:t>Paper/Pencil Home School Override Labels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45</a:t>
            </a:fld>
            <a:endParaRPr lang="en-US"/>
          </a:p>
        </p:txBody>
      </p:sp>
      <p:sp>
        <p:nvSpPr>
          <p:cNvPr id="4" name="Content Placeholder 3"/>
          <p:cNvSpPr>
            <a:spLocks noGrp="1"/>
          </p:cNvSpPr>
          <p:nvPr>
            <p:ph sz="quarter" idx="1"/>
          </p:nvPr>
        </p:nvSpPr>
        <p:spPr/>
        <p:txBody>
          <a:bodyPr/>
          <a:lstStyle/>
          <a:p>
            <a:pPr lvl="1"/>
            <a:r>
              <a:rPr lang="en-US" dirty="0">
                <a:solidFill>
                  <a:schemeClr val="tx1"/>
                </a:solidFill>
              </a:rPr>
              <a:t>Function similar to override labels</a:t>
            </a:r>
          </a:p>
          <a:p>
            <a:pPr lvl="1"/>
            <a:r>
              <a:rPr lang="en-US" dirty="0">
                <a:solidFill>
                  <a:schemeClr val="tx1"/>
                </a:solidFill>
              </a:rPr>
              <a:t>Packaged in district boxes</a:t>
            </a:r>
          </a:p>
          <a:p>
            <a:pPr lvl="1"/>
            <a:r>
              <a:rPr lang="en-US" dirty="0">
                <a:solidFill>
                  <a:schemeClr val="tx1"/>
                </a:solidFill>
              </a:rPr>
              <a:t>Printed 10 ivory labels per sheet</a:t>
            </a:r>
          </a:p>
          <a:p>
            <a:pPr lvl="1"/>
            <a:endParaRPr lang="en-US" dirty="0"/>
          </a:p>
          <a:p>
            <a:pPr lvl="1"/>
            <a:endParaRPr lang="en-US" dirty="0"/>
          </a:p>
        </p:txBody>
      </p:sp>
      <p:pic>
        <p:nvPicPr>
          <p:cNvPr id="8" name="Picture 7" descr="C:\Users\LTISDE~1.DAT\AppData\Local\Temp\SNAGHTMLc07ca2.PNG"/>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1752600" y="3352800"/>
            <a:ext cx="4953000" cy="2607945"/>
          </a:xfrm>
          <a:prstGeom prst="rect">
            <a:avLst/>
          </a:prstGeom>
          <a:noFill/>
          <a:ln>
            <a:noFill/>
          </a:ln>
        </p:spPr>
      </p:pic>
    </p:spTree>
    <p:extLst>
      <p:ext uri="{BB962C8B-B14F-4D97-AF65-F5344CB8AC3E}">
        <p14:creationId xmlns:p14="http://schemas.microsoft.com/office/powerpoint/2010/main" val="13061484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 Do Not Score Labels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46</a:t>
            </a:fld>
            <a:endParaRPr lang="en-US"/>
          </a:p>
        </p:txBody>
      </p:sp>
      <p:sp>
        <p:nvSpPr>
          <p:cNvPr id="4" name="Content Placeholder 3"/>
          <p:cNvSpPr>
            <a:spLocks noGrp="1"/>
          </p:cNvSpPr>
          <p:nvPr>
            <p:ph sz="quarter" idx="1"/>
          </p:nvPr>
        </p:nvSpPr>
        <p:spPr>
          <a:xfrm>
            <a:off x="228600" y="1600200"/>
            <a:ext cx="8537448" cy="4495800"/>
          </a:xfrm>
        </p:spPr>
        <p:txBody>
          <a:bodyPr/>
          <a:lstStyle/>
          <a:p>
            <a:pPr lvl="1"/>
            <a:r>
              <a:rPr lang="en-US" dirty="0">
                <a:solidFill>
                  <a:schemeClr val="tx1"/>
                </a:solidFill>
              </a:rPr>
              <a:t>Apply to preprinted, used, or mislabeled answer documents that DRC should </a:t>
            </a:r>
            <a:r>
              <a:rPr lang="en-US" u="sng" dirty="0">
                <a:solidFill>
                  <a:schemeClr val="tx1"/>
                </a:solidFill>
              </a:rPr>
              <a:t>not</a:t>
            </a:r>
            <a:r>
              <a:rPr lang="en-US" dirty="0">
                <a:solidFill>
                  <a:schemeClr val="tx1"/>
                </a:solidFill>
              </a:rPr>
              <a:t> score</a:t>
            </a:r>
          </a:p>
          <a:p>
            <a:pPr lvl="1"/>
            <a:r>
              <a:rPr lang="en-US" dirty="0">
                <a:solidFill>
                  <a:schemeClr val="tx1"/>
                </a:solidFill>
              </a:rPr>
              <a:t>Printed 10 tan labels per sheet</a:t>
            </a:r>
          </a:p>
          <a:p>
            <a:pPr lvl="1"/>
            <a:r>
              <a:rPr lang="en-US" dirty="0">
                <a:solidFill>
                  <a:schemeClr val="tx1"/>
                </a:solidFill>
              </a:rPr>
              <a:t>Do </a:t>
            </a:r>
            <a:r>
              <a:rPr lang="en-US" u="sng" dirty="0">
                <a:solidFill>
                  <a:schemeClr val="tx1"/>
                </a:solidFill>
              </a:rPr>
              <a:t>not</a:t>
            </a:r>
            <a:r>
              <a:rPr lang="en-US" dirty="0">
                <a:solidFill>
                  <a:schemeClr val="tx1"/>
                </a:solidFill>
              </a:rPr>
              <a:t> place labels on any answer documents with</a:t>
            </a:r>
            <a:br>
              <a:rPr lang="en-US" dirty="0">
                <a:solidFill>
                  <a:schemeClr val="tx1"/>
                </a:solidFill>
              </a:rPr>
            </a:br>
            <a:r>
              <a:rPr lang="en-US" dirty="0">
                <a:solidFill>
                  <a:schemeClr val="tx1"/>
                </a:solidFill>
              </a:rPr>
              <a:t>the</a:t>
            </a:r>
            <a:r>
              <a:rPr lang="en-US" dirty="0"/>
              <a:t> </a:t>
            </a:r>
            <a:r>
              <a:rPr lang="en-US" dirty="0">
                <a:solidFill>
                  <a:schemeClr val="tx1"/>
                </a:solidFill>
              </a:rPr>
              <a:t>IEP Invalidation bubble marked</a:t>
            </a:r>
          </a:p>
          <a:p>
            <a:pPr lvl="1"/>
            <a:r>
              <a:rPr lang="en-US" u="sng" dirty="0">
                <a:solidFill>
                  <a:schemeClr val="tx1"/>
                </a:solidFill>
              </a:rPr>
              <a:t>Not</a:t>
            </a:r>
            <a:r>
              <a:rPr lang="en-US" dirty="0">
                <a:solidFill>
                  <a:schemeClr val="tx1"/>
                </a:solidFill>
              </a:rPr>
              <a:t> needed on unused overage answer documents</a:t>
            </a:r>
          </a:p>
          <a:p>
            <a:pPr marL="274320" lvl="1" indent="0">
              <a:buNone/>
            </a:pPr>
            <a:endParaRPr lang="en-US" dirty="0"/>
          </a:p>
          <a:p>
            <a:pPr lvl="1"/>
            <a:endParaRPr lang="en-US" dirty="0"/>
          </a:p>
        </p:txBody>
      </p:sp>
      <p:pic>
        <p:nvPicPr>
          <p:cNvPr id="8" name="Picture 7" descr="C:\Users\LTISDE~1.DAT\AppData\Local\Temp\SNAGHTMLab0b39.PNG"/>
          <p:cNvPicPr/>
          <p:nvPr/>
        </p:nvPicPr>
        <p:blipFill>
          <a:blip r:embed="rId3">
            <a:duotone>
              <a:prstClr val="black"/>
              <a:srgbClr val="996600">
                <a:tint val="45000"/>
                <a:satMod val="400000"/>
              </a:srgbClr>
            </a:duotone>
            <a:extLst>
              <a:ext uri="{28A0092B-C50C-407E-A947-70E740481C1C}">
                <a14:useLocalDpi xmlns:a14="http://schemas.microsoft.com/office/drawing/2010/main" val="0"/>
              </a:ext>
            </a:extLst>
          </a:blip>
          <a:srcRect/>
          <a:stretch>
            <a:fillRect/>
          </a:stretch>
        </p:blipFill>
        <p:spPr bwMode="auto">
          <a:xfrm>
            <a:off x="2133600" y="4419600"/>
            <a:ext cx="3733800" cy="1893888"/>
          </a:xfrm>
          <a:prstGeom prst="rect">
            <a:avLst/>
          </a:prstGeom>
          <a:noFill/>
          <a:ln>
            <a:noFill/>
          </a:ln>
        </p:spPr>
      </p:pic>
    </p:spTree>
    <p:extLst>
      <p:ext uri="{BB962C8B-B14F-4D97-AF65-F5344CB8AC3E}">
        <p14:creationId xmlns:p14="http://schemas.microsoft.com/office/powerpoint/2010/main" val="22260557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741213" y="1674169"/>
            <a:ext cx="3631294" cy="4674710"/>
          </a:xfrm>
          <a:prstGeom prst="rect">
            <a:avLst/>
          </a:prstGeom>
          <a:ln>
            <a:solidFill>
              <a:schemeClr val="tx1"/>
            </a:solidFill>
          </a:ln>
        </p:spPr>
      </p:pic>
      <p:pic>
        <p:nvPicPr>
          <p:cNvPr id="7" name="Content Placeholder 6"/>
          <p:cNvPicPr>
            <a:picLocks noGrp="1" noChangeAspect="1"/>
          </p:cNvPicPr>
          <p:nvPr>
            <p:ph sz="quarter" idx="1"/>
          </p:nvPr>
        </p:nvPicPr>
        <p:blipFill>
          <a:blip r:embed="rId4"/>
          <a:stretch>
            <a:fillRect/>
          </a:stretch>
        </p:blipFill>
        <p:spPr>
          <a:xfrm>
            <a:off x="4910234" y="1676400"/>
            <a:ext cx="3628494" cy="4648200"/>
          </a:xfrm>
          <a:prstGeom prst="rect">
            <a:avLst/>
          </a:prstGeom>
          <a:ln>
            <a:solidFill>
              <a:schemeClr val="tx1"/>
            </a:solidFill>
          </a:ln>
        </p:spPr>
      </p:pic>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solidFill>
                  <a:schemeClr val="accent1">
                    <a:lumMod val="75000"/>
                  </a:schemeClr>
                </a:solidFill>
              </a:rPr>
              <a:t>Answer Documents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47</a:t>
            </a:fld>
            <a:endParaRPr lang="en-US"/>
          </a:p>
        </p:txBody>
      </p:sp>
      <p:sp>
        <p:nvSpPr>
          <p:cNvPr id="4" name="Oval 3"/>
          <p:cNvSpPr/>
          <p:nvPr/>
        </p:nvSpPr>
        <p:spPr>
          <a:xfrm>
            <a:off x="6096000" y="1828800"/>
            <a:ext cx="1905000"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133600" y="1676400"/>
            <a:ext cx="1828800" cy="1066800"/>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06478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solidFill>
                  <a:schemeClr val="accent1">
                    <a:lumMod val="75000"/>
                  </a:schemeClr>
                </a:solidFill>
              </a:rPr>
              <a:t>Answer Documents – Samples in </a:t>
            </a:r>
            <a:r>
              <a:rPr lang="en-US" i="1" dirty="0">
                <a:solidFill>
                  <a:schemeClr val="accent1">
                    <a:lumMod val="75000"/>
                  </a:schemeClr>
                </a:solidFill>
              </a:rPr>
              <a:t>TAM</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48</a:t>
            </a:fld>
            <a:endParaRPr lang="en-US"/>
          </a:p>
        </p:txBody>
      </p:sp>
      <p:pic>
        <p:nvPicPr>
          <p:cNvPr id="7" name="Content Placeholder 6"/>
          <p:cNvPicPr>
            <a:picLocks noGrp="1" noChangeAspect="1"/>
          </p:cNvPicPr>
          <p:nvPr>
            <p:ph sz="quarter" idx="1"/>
          </p:nvPr>
        </p:nvPicPr>
        <p:blipFill>
          <a:blip r:embed="rId3"/>
          <a:stretch>
            <a:fillRect/>
          </a:stretch>
        </p:blipFill>
        <p:spPr>
          <a:xfrm>
            <a:off x="762000" y="1662953"/>
            <a:ext cx="3470442" cy="4495800"/>
          </a:xfrm>
          <a:prstGeom prst="rect">
            <a:avLst/>
          </a:prstGeom>
          <a:ln>
            <a:solidFill>
              <a:srgbClr val="000000"/>
            </a:solidFill>
          </a:ln>
        </p:spPr>
      </p:pic>
      <p:pic>
        <p:nvPicPr>
          <p:cNvPr id="8" name="Picture 7"/>
          <p:cNvPicPr>
            <a:picLocks noChangeAspect="1"/>
          </p:cNvPicPr>
          <p:nvPr/>
        </p:nvPicPr>
        <p:blipFill>
          <a:blip r:embed="rId4"/>
          <a:stretch>
            <a:fillRect/>
          </a:stretch>
        </p:blipFill>
        <p:spPr>
          <a:xfrm>
            <a:off x="4551218" y="1662953"/>
            <a:ext cx="3460192" cy="4522967"/>
          </a:xfrm>
          <a:prstGeom prst="rect">
            <a:avLst/>
          </a:prstGeom>
          <a:ln>
            <a:solidFill>
              <a:srgbClr val="000000"/>
            </a:solidFill>
          </a:ln>
        </p:spPr>
      </p:pic>
    </p:spTree>
    <p:extLst>
      <p:ext uri="{BB962C8B-B14F-4D97-AF65-F5344CB8AC3E}">
        <p14:creationId xmlns:p14="http://schemas.microsoft.com/office/powerpoint/2010/main" val="3687375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3600" dirty="0"/>
              <a:t>Paper/Pencil</a:t>
            </a:r>
            <a:br>
              <a:rPr lang="en-US" sz="3600" dirty="0"/>
            </a:br>
            <a:r>
              <a:rPr lang="en-US" sz="3600" dirty="0"/>
              <a:t>Coding Answer Documents—</a:t>
            </a:r>
            <a:r>
              <a:rPr lang="en-US" sz="3600" dirty="0" err="1"/>
              <a:t>Precoded</a:t>
            </a:r>
            <a:r>
              <a:rPr lang="en-US" sz="3600" dirty="0"/>
              <a:t>*</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49</a:t>
            </a:fld>
            <a:endParaRPr lang="en-US"/>
          </a:p>
        </p:txBody>
      </p:sp>
      <p:pic>
        <p:nvPicPr>
          <p:cNvPr id="2050"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tretch>
            <a:fillRect/>
          </a:stretch>
        </p:blipFill>
        <p:spPr bwMode="auto">
          <a:xfrm>
            <a:off x="5334000" y="1581149"/>
            <a:ext cx="3463074"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323" y="2004570"/>
            <a:ext cx="2876477" cy="1629660"/>
          </a:xfrm>
          <a:prstGeom prst="rect">
            <a:avLst/>
          </a:prstGeom>
          <a:noFill/>
          <a:ln w="9525">
            <a:solidFill>
              <a:schemeClr val="accent6">
                <a:lumMod val="1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14" name="Right Arrow 13"/>
          <p:cNvSpPr/>
          <p:nvPr/>
        </p:nvSpPr>
        <p:spPr>
          <a:xfrm>
            <a:off x="3352800" y="2541225"/>
            <a:ext cx="1553187" cy="221398"/>
          </a:xfrm>
          <a:prstGeom prst="rightArrow">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47136" y="1600199"/>
            <a:ext cx="2876477" cy="369332"/>
          </a:xfrm>
          <a:prstGeom prst="rect">
            <a:avLst/>
          </a:prstGeom>
          <a:noFill/>
        </p:spPr>
        <p:txBody>
          <a:bodyPr wrap="square" rtlCol="0">
            <a:spAutoFit/>
          </a:bodyPr>
          <a:lstStyle/>
          <a:p>
            <a:r>
              <a:rPr lang="en-US" dirty="0"/>
              <a:t>Sample of preprinted data</a:t>
            </a:r>
          </a:p>
        </p:txBody>
      </p:sp>
      <p:sp>
        <p:nvSpPr>
          <p:cNvPr id="17" name="Right Arrow 16"/>
          <p:cNvSpPr/>
          <p:nvPr/>
        </p:nvSpPr>
        <p:spPr>
          <a:xfrm rot="20123729">
            <a:off x="3706420" y="4311040"/>
            <a:ext cx="1365576" cy="92227"/>
          </a:xfrm>
          <a:prstGeom prst="rightArrow">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600" y="4114800"/>
            <a:ext cx="3200400" cy="1200329"/>
          </a:xfrm>
          <a:prstGeom prst="rect">
            <a:avLst/>
          </a:prstGeom>
          <a:solidFill>
            <a:schemeClr val="accent5">
              <a:alpha val="37000"/>
            </a:schemeClr>
          </a:solidFill>
        </p:spPr>
        <p:txBody>
          <a:bodyPr wrap="square" rtlCol="0">
            <a:spAutoFit/>
          </a:bodyPr>
          <a:lstStyle/>
          <a:p>
            <a:r>
              <a:rPr lang="en-US" dirty="0" err="1"/>
              <a:t>Handcoding</a:t>
            </a:r>
            <a:r>
              <a:rPr lang="en-US" dirty="0"/>
              <a:t> student name </a:t>
            </a:r>
            <a:br>
              <a:rPr lang="en-US" dirty="0"/>
            </a:br>
            <a:r>
              <a:rPr lang="en-US" dirty="0"/>
              <a:t>is </a:t>
            </a:r>
            <a:r>
              <a:rPr lang="en-US" b="1" dirty="0">
                <a:solidFill>
                  <a:schemeClr val="accent2">
                    <a:lumMod val="75000"/>
                  </a:schemeClr>
                </a:solidFill>
              </a:rPr>
              <a:t>optional</a:t>
            </a:r>
            <a:r>
              <a:rPr lang="en-US" dirty="0"/>
              <a:t> for </a:t>
            </a:r>
            <a:r>
              <a:rPr lang="en-US" dirty="0" err="1"/>
              <a:t>precoded</a:t>
            </a:r>
            <a:r>
              <a:rPr lang="en-US" dirty="0"/>
              <a:t> answer documents, but is recommended.</a:t>
            </a:r>
          </a:p>
        </p:txBody>
      </p:sp>
      <p:sp>
        <p:nvSpPr>
          <p:cNvPr id="4" name="TextBox 3"/>
          <p:cNvSpPr txBox="1"/>
          <p:nvPr/>
        </p:nvSpPr>
        <p:spPr>
          <a:xfrm>
            <a:off x="351922" y="5607388"/>
            <a:ext cx="4296278" cy="923330"/>
          </a:xfrm>
          <a:prstGeom prst="rect">
            <a:avLst/>
          </a:prstGeom>
          <a:noFill/>
        </p:spPr>
        <p:txBody>
          <a:bodyPr wrap="square" rtlCol="0">
            <a:spAutoFit/>
          </a:bodyPr>
          <a:lstStyle/>
          <a:p>
            <a:r>
              <a:rPr lang="en-US" dirty="0"/>
              <a:t>*</a:t>
            </a:r>
            <a:r>
              <a:rPr lang="en-US" dirty="0" err="1"/>
              <a:t>Precoded</a:t>
            </a:r>
            <a:r>
              <a:rPr lang="en-US" dirty="0"/>
              <a:t> documents are those that are preprinted or have a new student precode label applied.</a:t>
            </a:r>
          </a:p>
        </p:txBody>
      </p:sp>
      <p:pic>
        <p:nvPicPr>
          <p:cNvPr id="1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5233773" y="2151361"/>
            <a:ext cx="1868846" cy="1058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5" cstate="print"/>
          <a:srcRect/>
          <a:stretch>
            <a:fillRect/>
          </a:stretch>
        </p:blipFill>
        <p:spPr bwMode="auto">
          <a:xfrm>
            <a:off x="5410200" y="3615180"/>
            <a:ext cx="3394723" cy="2315374"/>
          </a:xfrm>
          <a:prstGeom prst="rect">
            <a:avLst/>
          </a:prstGeom>
          <a:noFill/>
          <a:ln w="9525">
            <a:noFill/>
            <a:miter lim="800000"/>
            <a:headEnd/>
            <a:tailEnd/>
          </a:ln>
        </p:spPr>
      </p:pic>
      <p:sp>
        <p:nvSpPr>
          <p:cNvPr id="6" name="Rectangle 5"/>
          <p:cNvSpPr/>
          <p:nvPr/>
        </p:nvSpPr>
        <p:spPr>
          <a:xfrm>
            <a:off x="6858000" y="1784865"/>
            <a:ext cx="1600200" cy="16441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6809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 (cont.)</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a:t>
            </a:fld>
            <a:endParaRPr lang="en-US"/>
          </a:p>
        </p:txBody>
      </p:sp>
      <p:sp>
        <p:nvSpPr>
          <p:cNvPr id="4" name="Content Placeholder 3"/>
          <p:cNvSpPr>
            <a:spLocks noGrp="1"/>
          </p:cNvSpPr>
          <p:nvPr>
            <p:ph sz="quarter" idx="1"/>
          </p:nvPr>
        </p:nvSpPr>
        <p:spPr/>
        <p:txBody>
          <a:bodyPr>
            <a:normAutofit/>
          </a:bodyPr>
          <a:lstStyle/>
          <a:p>
            <a:r>
              <a:rPr lang="en-US" sz="2600" dirty="0"/>
              <a:t>EL Policy Change</a:t>
            </a:r>
          </a:p>
          <a:p>
            <a:pPr lvl="1"/>
            <a:r>
              <a:rPr lang="en-US" sz="2200" dirty="0"/>
              <a:t>All EL students must take the SC READY ELA test in their first year of U.S. enrollment.</a:t>
            </a:r>
          </a:p>
          <a:p>
            <a:pPr lvl="1"/>
            <a:r>
              <a:rPr lang="en-US" sz="2200" dirty="0"/>
              <a:t>There will be no more exemption from the SC READY ELA test for EL students.</a:t>
            </a:r>
          </a:p>
          <a:p>
            <a:pPr lvl="1"/>
            <a:r>
              <a:rPr lang="en-US" sz="2200" dirty="0"/>
              <a:t>Report Cards (accountability) will show a growth component for EL students.</a:t>
            </a:r>
          </a:p>
          <a:p>
            <a:pPr lvl="1"/>
            <a:r>
              <a:rPr lang="en-US" sz="2200" dirty="0"/>
              <a:t>The first year scores will be used as a baseline or “pretest” to show growth for subsequent years.</a:t>
            </a:r>
          </a:p>
          <a:p>
            <a:endParaRPr lang="en-US" dirty="0"/>
          </a:p>
        </p:txBody>
      </p:sp>
    </p:spTree>
    <p:extLst>
      <p:ext uri="{BB962C8B-B14F-4D97-AF65-F5344CB8AC3E}">
        <p14:creationId xmlns:p14="http://schemas.microsoft.com/office/powerpoint/2010/main" val="24365869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3600" dirty="0"/>
              <a:t>Paper/Pencil</a:t>
            </a:r>
            <a:br>
              <a:rPr lang="en-US" sz="3600" dirty="0"/>
            </a:br>
            <a:r>
              <a:rPr lang="en-US" sz="3600" dirty="0"/>
              <a:t>Coding Answer Documents—</a:t>
            </a:r>
            <a:r>
              <a:rPr lang="en-US" sz="3600" dirty="0" err="1"/>
              <a:t>Precoded</a:t>
            </a:r>
            <a:endParaRPr lang="en-US" sz="3600"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50</a:t>
            </a:fld>
            <a:endParaRPr lang="en-US"/>
          </a:p>
        </p:txBody>
      </p:sp>
      <p:sp>
        <p:nvSpPr>
          <p:cNvPr id="6" name="Left Brace 5"/>
          <p:cNvSpPr/>
          <p:nvPr/>
        </p:nvSpPr>
        <p:spPr>
          <a:xfrm>
            <a:off x="1752600" y="1981200"/>
            <a:ext cx="609600" cy="3276600"/>
          </a:xfrm>
          <a:prstGeom prst="leftBrace">
            <a:avLst/>
          </a:prstGeom>
          <a:ln w="31750">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76200" y="3048000"/>
            <a:ext cx="1828800" cy="923330"/>
          </a:xfrm>
          <a:prstGeom prst="rect">
            <a:avLst/>
          </a:prstGeom>
          <a:solidFill>
            <a:schemeClr val="tx2">
              <a:lumMod val="40000"/>
              <a:lumOff val="60000"/>
            </a:schemeClr>
          </a:solidFill>
          <a:ln>
            <a:solidFill>
              <a:schemeClr val="accent1"/>
            </a:solidFill>
          </a:ln>
          <a:effectLst>
            <a:softEdge rad="0"/>
          </a:effectLst>
        </p:spPr>
        <p:txBody>
          <a:bodyPr wrap="square" rtlCol="0">
            <a:spAutoFit/>
          </a:bodyPr>
          <a:lstStyle/>
          <a:p>
            <a:r>
              <a:rPr lang="en-US" dirty="0"/>
              <a:t>Code any fields not submitted via </a:t>
            </a:r>
            <a:r>
              <a:rPr lang="en-US" dirty="0" err="1"/>
              <a:t>precode</a:t>
            </a:r>
            <a:r>
              <a:rPr lang="en-US" dirty="0"/>
              <a:t>.</a:t>
            </a:r>
          </a:p>
        </p:txBody>
      </p:sp>
      <p:pic>
        <p:nvPicPr>
          <p:cNvPr id="8" name="Content Placeholder 7"/>
          <p:cNvPicPr>
            <a:picLocks noGrp="1" noChangeAspect="1"/>
          </p:cNvPicPr>
          <p:nvPr>
            <p:ph sz="quarter" idx="1"/>
          </p:nvPr>
        </p:nvPicPr>
        <p:blipFill>
          <a:blip r:embed="rId3"/>
          <a:stretch>
            <a:fillRect/>
          </a:stretch>
        </p:blipFill>
        <p:spPr>
          <a:xfrm>
            <a:off x="2438400" y="1676400"/>
            <a:ext cx="5611446" cy="4376928"/>
          </a:xfrm>
          <a:prstGeom prst="rect">
            <a:avLst/>
          </a:prstGeom>
          <a:ln>
            <a:solidFill>
              <a:srgbClr val="000000"/>
            </a:solidFill>
          </a:ln>
        </p:spPr>
      </p:pic>
    </p:spTree>
    <p:extLst>
      <p:ext uri="{BB962C8B-B14F-4D97-AF65-F5344CB8AC3E}">
        <p14:creationId xmlns:p14="http://schemas.microsoft.com/office/powerpoint/2010/main" val="40094537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3200" dirty="0"/>
              <a:t>Paper/Pencil</a:t>
            </a:r>
            <a:br>
              <a:rPr lang="en-US" sz="3200" dirty="0"/>
            </a:br>
            <a:r>
              <a:rPr lang="en-US" sz="3200" dirty="0"/>
              <a:t>Coding Answer Documents—Non-</a:t>
            </a:r>
            <a:r>
              <a:rPr lang="en-US" sz="3200" dirty="0" err="1"/>
              <a:t>Precoded</a:t>
            </a:r>
            <a:endParaRPr lang="en-US" sz="3200"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51</a:t>
            </a:fld>
            <a:endParaRPr lang="en-US"/>
          </a:p>
        </p:txBody>
      </p:sp>
      <p:pic>
        <p:nvPicPr>
          <p:cNvPr id="3074"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5099215" y="1371600"/>
            <a:ext cx="3756555"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5" name="Straight Arrow Connector 14"/>
          <p:cNvCxnSpPr/>
          <p:nvPr/>
        </p:nvCxnSpPr>
        <p:spPr>
          <a:xfrm>
            <a:off x="3124200" y="2435525"/>
            <a:ext cx="1939506" cy="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33400" y="1944974"/>
            <a:ext cx="2590800" cy="1200329"/>
          </a:xfrm>
          <a:prstGeom prst="rect">
            <a:avLst/>
          </a:prstGeom>
          <a:solidFill>
            <a:schemeClr val="tx2">
              <a:lumMod val="40000"/>
              <a:lumOff val="60000"/>
            </a:schemeClr>
          </a:solidFill>
        </p:spPr>
        <p:txBody>
          <a:bodyPr wrap="square" rtlCol="0">
            <a:spAutoFit/>
          </a:bodyPr>
          <a:lstStyle/>
          <a:p>
            <a:r>
              <a:rPr lang="en-US" dirty="0"/>
              <a:t>Write information on override label and apply to designated area.</a:t>
            </a:r>
          </a:p>
        </p:txBody>
      </p:sp>
      <p:cxnSp>
        <p:nvCxnSpPr>
          <p:cNvPr id="21" name="Straight Arrow Connector 20"/>
          <p:cNvCxnSpPr/>
          <p:nvPr/>
        </p:nvCxnSpPr>
        <p:spPr>
          <a:xfrm flipV="1">
            <a:off x="3657600" y="3976777"/>
            <a:ext cx="1270685" cy="442823"/>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19200" y="3976777"/>
            <a:ext cx="2438400" cy="1200329"/>
          </a:xfrm>
          <a:prstGeom prst="rect">
            <a:avLst/>
          </a:prstGeom>
          <a:solidFill>
            <a:schemeClr val="tx2">
              <a:lumMod val="40000"/>
              <a:lumOff val="60000"/>
            </a:schemeClr>
          </a:solidFill>
        </p:spPr>
        <p:txBody>
          <a:bodyPr wrap="square" rtlCol="0">
            <a:spAutoFit/>
          </a:bodyPr>
          <a:lstStyle/>
          <a:p>
            <a:r>
              <a:rPr lang="en-US" dirty="0" err="1"/>
              <a:t>Handcoding</a:t>
            </a:r>
            <a:r>
              <a:rPr lang="en-US" dirty="0"/>
              <a:t> student name is </a:t>
            </a:r>
            <a:r>
              <a:rPr lang="en-US" b="1" dirty="0">
                <a:solidFill>
                  <a:srgbClr val="7030A0"/>
                </a:solidFill>
              </a:rPr>
              <a:t>mandatory</a:t>
            </a:r>
            <a:r>
              <a:rPr lang="en-US" dirty="0"/>
              <a:t> for non-</a:t>
            </a:r>
            <a:r>
              <a:rPr lang="en-US" dirty="0" err="1"/>
              <a:t>precoded</a:t>
            </a:r>
            <a:r>
              <a:rPr lang="en-US" dirty="0"/>
              <a:t> answer documents.</a:t>
            </a:r>
          </a:p>
        </p:txBody>
      </p:sp>
      <p:pic>
        <p:nvPicPr>
          <p:cNvPr id="11" name="Picture 3"/>
          <p:cNvPicPr>
            <a:picLocks noChangeAspect="1" noChangeArrowheads="1"/>
          </p:cNvPicPr>
          <p:nvPr/>
        </p:nvPicPr>
        <p:blipFill>
          <a:blip r:embed="rId4" cstate="print"/>
          <a:srcRect/>
          <a:stretch>
            <a:fillRect/>
          </a:stretch>
        </p:blipFill>
        <p:spPr bwMode="auto">
          <a:xfrm>
            <a:off x="5410200" y="3542518"/>
            <a:ext cx="3382576" cy="2307089"/>
          </a:xfrm>
          <a:prstGeom prst="rect">
            <a:avLst/>
          </a:prstGeom>
          <a:noFill/>
          <a:ln w="9525">
            <a:noFill/>
            <a:miter lim="800000"/>
            <a:headEnd/>
            <a:tailEnd/>
          </a:ln>
        </p:spPr>
      </p:pic>
      <p:sp>
        <p:nvSpPr>
          <p:cNvPr id="16" name="Rectangle 15"/>
          <p:cNvSpPr/>
          <p:nvPr/>
        </p:nvSpPr>
        <p:spPr>
          <a:xfrm>
            <a:off x="6867525" y="1645800"/>
            <a:ext cx="1600200" cy="16441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a:blip r:embed="rId5"/>
          <a:stretch>
            <a:fillRect/>
          </a:stretch>
        </p:blipFill>
        <p:spPr>
          <a:xfrm rot="16200000">
            <a:off x="5261454" y="2113036"/>
            <a:ext cx="1752599" cy="879325"/>
          </a:xfrm>
          <a:prstGeom prst="rect">
            <a:avLst/>
          </a:prstGeom>
          <a:ln>
            <a:solidFill>
              <a:schemeClr val="tx1"/>
            </a:solidFill>
          </a:ln>
        </p:spPr>
      </p:pic>
    </p:spTree>
    <p:extLst>
      <p:ext uri="{BB962C8B-B14F-4D97-AF65-F5344CB8AC3E}">
        <p14:creationId xmlns:p14="http://schemas.microsoft.com/office/powerpoint/2010/main" val="39420228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3200" dirty="0"/>
              <a:t>Paper/Pencil</a:t>
            </a:r>
            <a:br>
              <a:rPr lang="en-US" sz="3200" dirty="0"/>
            </a:br>
            <a:r>
              <a:rPr lang="en-US" sz="3200" dirty="0"/>
              <a:t>Coding Answer Documents—Non-</a:t>
            </a:r>
            <a:r>
              <a:rPr lang="en-US" sz="3200" dirty="0" err="1"/>
              <a:t>Precoded</a:t>
            </a:r>
            <a:endParaRPr lang="en-US" sz="3200"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52</a:t>
            </a:fld>
            <a:endParaRPr lang="en-US"/>
          </a:p>
        </p:txBody>
      </p:sp>
      <p:sp>
        <p:nvSpPr>
          <p:cNvPr id="6" name="Left Brace 5"/>
          <p:cNvSpPr/>
          <p:nvPr/>
        </p:nvSpPr>
        <p:spPr>
          <a:xfrm>
            <a:off x="1905000" y="1905000"/>
            <a:ext cx="609600" cy="3810000"/>
          </a:xfrm>
          <a:prstGeom prst="leftBrace">
            <a:avLst/>
          </a:prstGeom>
          <a:ln w="31750">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0" y="2895600"/>
            <a:ext cx="2086155" cy="646331"/>
          </a:xfrm>
          <a:prstGeom prst="rect">
            <a:avLst/>
          </a:prstGeom>
          <a:solidFill>
            <a:schemeClr val="tx2">
              <a:lumMod val="40000"/>
              <a:lumOff val="60000"/>
            </a:schemeClr>
          </a:solidFill>
          <a:ln>
            <a:solidFill>
              <a:schemeClr val="accent1"/>
            </a:solidFill>
          </a:ln>
          <a:effectLst>
            <a:softEdge rad="0"/>
          </a:effectLst>
        </p:spPr>
        <p:txBody>
          <a:bodyPr wrap="square" rtlCol="0">
            <a:spAutoFit/>
          </a:bodyPr>
          <a:lstStyle/>
          <a:p>
            <a:r>
              <a:rPr lang="en-US" dirty="0"/>
              <a:t>Code </a:t>
            </a:r>
            <a:r>
              <a:rPr lang="en-US" u="sng" dirty="0"/>
              <a:t>all</a:t>
            </a:r>
            <a:r>
              <a:rPr lang="en-US" dirty="0"/>
              <a:t> applicable fields.</a:t>
            </a:r>
          </a:p>
        </p:txBody>
      </p:sp>
      <p:pic>
        <p:nvPicPr>
          <p:cNvPr id="5" name="Content Placeholder 4"/>
          <p:cNvPicPr>
            <a:picLocks noGrp="1" noChangeAspect="1"/>
          </p:cNvPicPr>
          <p:nvPr>
            <p:ph sz="quarter" idx="1"/>
          </p:nvPr>
        </p:nvPicPr>
        <p:blipFill>
          <a:blip r:embed="rId3"/>
          <a:stretch>
            <a:fillRect/>
          </a:stretch>
        </p:blipFill>
        <p:spPr>
          <a:xfrm>
            <a:off x="2667000" y="1676400"/>
            <a:ext cx="5611446" cy="4376928"/>
          </a:xfrm>
          <a:prstGeom prst="rect">
            <a:avLst/>
          </a:prstGeom>
          <a:ln>
            <a:solidFill>
              <a:srgbClr val="000000"/>
            </a:solidFill>
          </a:ln>
        </p:spPr>
      </p:pic>
    </p:spTree>
    <p:extLst>
      <p:ext uri="{BB962C8B-B14F-4D97-AF65-F5344CB8AC3E}">
        <p14:creationId xmlns:p14="http://schemas.microsoft.com/office/powerpoint/2010/main" val="11082541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Coding Answer Documents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53</a:t>
            </a:fld>
            <a:endParaRPr lang="en-US"/>
          </a:p>
        </p:txBody>
      </p:sp>
      <p:sp>
        <p:nvSpPr>
          <p:cNvPr id="9" name="TextBox 8"/>
          <p:cNvSpPr txBox="1"/>
          <p:nvPr/>
        </p:nvSpPr>
        <p:spPr>
          <a:xfrm>
            <a:off x="882306" y="1608736"/>
            <a:ext cx="2721634" cy="1323439"/>
          </a:xfrm>
          <a:prstGeom prst="rect">
            <a:avLst/>
          </a:prstGeom>
          <a:solidFill>
            <a:schemeClr val="tx2">
              <a:lumMod val="40000"/>
              <a:lumOff val="60000"/>
            </a:schemeClr>
          </a:solidFill>
        </p:spPr>
        <p:txBody>
          <a:bodyPr wrap="square" rtlCol="0">
            <a:spAutoFit/>
          </a:bodyPr>
          <a:lstStyle/>
          <a:p>
            <a:pPr marL="285750" indent="-285750">
              <a:buFont typeface="Arial" panose="020B0604020202020204" pitchFamily="34" charset="0"/>
              <a:buChar char="•"/>
            </a:pPr>
            <a:r>
              <a:rPr lang="en-US" sz="1600" dirty="0"/>
              <a:t>Code all applicable fields, per subject.</a:t>
            </a:r>
          </a:p>
          <a:p>
            <a:pPr marL="285750" indent="-285750">
              <a:buFont typeface="Arial" panose="020B0604020202020204" pitchFamily="34" charset="0"/>
              <a:buChar char="•"/>
            </a:pPr>
            <a:r>
              <a:rPr lang="en-US" sz="1600" dirty="0"/>
              <a:t>Test Administrator name must be printed on line for each subject.</a:t>
            </a:r>
          </a:p>
        </p:txBody>
      </p:sp>
      <p:pic>
        <p:nvPicPr>
          <p:cNvPr id="6" name="Content Placeholder 5"/>
          <p:cNvPicPr>
            <a:picLocks noGrp="1" noChangeAspect="1"/>
          </p:cNvPicPr>
          <p:nvPr>
            <p:ph sz="quarter" idx="1"/>
          </p:nvPr>
        </p:nvPicPr>
        <p:blipFill>
          <a:blip r:embed="rId3"/>
          <a:stretch>
            <a:fillRect/>
          </a:stretch>
        </p:blipFill>
        <p:spPr>
          <a:xfrm>
            <a:off x="329294" y="4800600"/>
            <a:ext cx="3827658" cy="1690502"/>
          </a:xfrm>
          <a:prstGeom prst="rect">
            <a:avLst/>
          </a:prstGeom>
          <a:ln>
            <a:solidFill>
              <a:srgbClr val="000000"/>
            </a:solidFill>
          </a:ln>
        </p:spPr>
      </p:pic>
      <p:pic>
        <p:nvPicPr>
          <p:cNvPr id="7" name="Picture 6"/>
          <p:cNvPicPr>
            <a:picLocks noChangeAspect="1"/>
          </p:cNvPicPr>
          <p:nvPr/>
        </p:nvPicPr>
        <p:blipFill>
          <a:blip r:embed="rId4"/>
          <a:stretch>
            <a:fillRect/>
          </a:stretch>
        </p:blipFill>
        <p:spPr>
          <a:xfrm>
            <a:off x="4419600" y="1644900"/>
            <a:ext cx="4566838" cy="4743794"/>
          </a:xfrm>
          <a:prstGeom prst="rect">
            <a:avLst/>
          </a:prstGeom>
          <a:ln>
            <a:solidFill>
              <a:srgbClr val="000000"/>
            </a:solidFill>
          </a:ln>
        </p:spPr>
      </p:pic>
      <p:pic>
        <p:nvPicPr>
          <p:cNvPr id="8" name="Picture 7"/>
          <p:cNvPicPr>
            <a:picLocks noChangeAspect="1"/>
          </p:cNvPicPr>
          <p:nvPr/>
        </p:nvPicPr>
        <p:blipFill>
          <a:blip r:embed="rId5"/>
          <a:stretch>
            <a:fillRect/>
          </a:stretch>
        </p:blipFill>
        <p:spPr>
          <a:xfrm>
            <a:off x="685800" y="3161030"/>
            <a:ext cx="3310802" cy="1517660"/>
          </a:xfrm>
          <a:prstGeom prst="rect">
            <a:avLst/>
          </a:prstGeom>
          <a:ln>
            <a:solidFill>
              <a:srgbClr val="000000"/>
            </a:solidFill>
          </a:ln>
        </p:spPr>
      </p:pic>
    </p:spTree>
    <p:extLst>
      <p:ext uri="{BB962C8B-B14F-4D97-AF65-F5344CB8AC3E}">
        <p14:creationId xmlns:p14="http://schemas.microsoft.com/office/powerpoint/2010/main" val="9504425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1"/>
          </p:nvPr>
        </p:nvPicPr>
        <p:blipFill>
          <a:blip r:embed="rId3"/>
          <a:stretch>
            <a:fillRect/>
          </a:stretch>
        </p:blipFill>
        <p:spPr>
          <a:xfrm>
            <a:off x="1819791" y="2479396"/>
            <a:ext cx="4782583" cy="1997432"/>
          </a:xfrm>
          <a:prstGeom prst="rect">
            <a:avLst/>
          </a:prstGeom>
          <a:ln>
            <a:solidFill>
              <a:schemeClr val="accent1"/>
            </a:solidFill>
          </a:ln>
        </p:spPr>
      </p:pic>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Coding Answer Documents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54</a:t>
            </a:fld>
            <a:endParaRPr lang="en-US"/>
          </a:p>
        </p:txBody>
      </p:sp>
      <p:sp>
        <p:nvSpPr>
          <p:cNvPr id="9" name="TextBox 8"/>
          <p:cNvSpPr txBox="1"/>
          <p:nvPr/>
        </p:nvSpPr>
        <p:spPr>
          <a:xfrm>
            <a:off x="2362965" y="1586908"/>
            <a:ext cx="5332470" cy="646331"/>
          </a:xfrm>
          <a:prstGeom prst="rect">
            <a:avLst/>
          </a:prstGeom>
          <a:noFill/>
          <a:ln>
            <a:solidFill>
              <a:schemeClr val="accent1"/>
            </a:solidFill>
          </a:ln>
        </p:spPr>
        <p:txBody>
          <a:bodyPr wrap="square" rtlCol="0">
            <a:spAutoFit/>
          </a:bodyPr>
          <a:lstStyle/>
          <a:p>
            <a:r>
              <a:rPr lang="en-US" dirty="0"/>
              <a:t>NEW:  Test Booklet Version should be coded correctly for reporting purposes.</a:t>
            </a:r>
          </a:p>
        </p:txBody>
      </p:sp>
      <p:cxnSp>
        <p:nvCxnSpPr>
          <p:cNvPr id="15" name="Straight Arrow Connector 14"/>
          <p:cNvCxnSpPr/>
          <p:nvPr/>
        </p:nvCxnSpPr>
        <p:spPr>
          <a:xfrm flipH="1">
            <a:off x="2895600" y="2233239"/>
            <a:ext cx="533400" cy="624840"/>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868430" y="4969142"/>
            <a:ext cx="4572000" cy="923330"/>
          </a:xfrm>
          <a:prstGeom prst="rect">
            <a:avLst/>
          </a:prstGeom>
          <a:noFill/>
          <a:ln w="12700">
            <a:solidFill>
              <a:schemeClr val="accent1"/>
            </a:solidFill>
          </a:ln>
        </p:spPr>
        <p:txBody>
          <a:bodyPr wrap="square" rtlCol="0">
            <a:spAutoFit/>
          </a:bodyPr>
          <a:lstStyle/>
          <a:p>
            <a:r>
              <a:rPr lang="en-US" dirty="0"/>
              <a:t>Students bubble the first, middle, and last initial of the test administrator (TA) for each subject.</a:t>
            </a:r>
          </a:p>
        </p:txBody>
      </p:sp>
      <p:cxnSp>
        <p:nvCxnSpPr>
          <p:cNvPr id="24" name="Straight Arrow Connector 23"/>
          <p:cNvCxnSpPr/>
          <p:nvPr/>
        </p:nvCxnSpPr>
        <p:spPr>
          <a:xfrm flipV="1">
            <a:off x="4800600" y="4267683"/>
            <a:ext cx="457200" cy="6858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2490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2228850" y="1609767"/>
            <a:ext cx="6648450" cy="2369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04800" y="304800"/>
            <a:ext cx="8534400" cy="758952"/>
          </a:xfrm>
        </p:spPr>
        <p:txBody>
          <a:bodyPr>
            <a:noAutofit/>
          </a:bodyPr>
          <a:lstStyle/>
          <a:p>
            <a:r>
              <a:rPr lang="en-US" sz="3600" dirty="0"/>
              <a:t>Paper/Pencil</a:t>
            </a:r>
            <a:br>
              <a:rPr lang="en-US" sz="3600" dirty="0"/>
            </a:br>
            <a:r>
              <a:rPr lang="en-US" sz="3600" dirty="0"/>
              <a:t>Answer Document Return Form (ADRF)</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55</a:t>
            </a:fld>
            <a:endParaRPr lang="en-US"/>
          </a:p>
        </p:txBody>
      </p:sp>
      <p:sp>
        <p:nvSpPr>
          <p:cNvPr id="7" name="Oval 6"/>
          <p:cNvSpPr/>
          <p:nvPr/>
        </p:nvSpPr>
        <p:spPr>
          <a:xfrm>
            <a:off x="2209800" y="2590800"/>
            <a:ext cx="838200" cy="228600"/>
          </a:xfrm>
          <a:prstGeom prst="ellipse">
            <a:avLst/>
          </a:prstGeom>
          <a:solidFill>
            <a:schemeClr val="accent1">
              <a:alpha val="35000"/>
            </a:schemeClr>
          </a:solidFill>
          <a:ln w="127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8599" y="1609767"/>
            <a:ext cx="1752601" cy="5370701"/>
          </a:xfrm>
          <a:prstGeom prst="rect">
            <a:avLst/>
          </a:prstGeom>
          <a:noFill/>
        </p:spPr>
        <p:txBody>
          <a:bodyPr wrap="square" rtlCol="0">
            <a:spAutoFit/>
          </a:bodyPr>
          <a:lstStyle/>
          <a:p>
            <a:pPr marL="285750" indent="-285750">
              <a:buFont typeface="Arial" panose="020B0604020202020204" pitchFamily="34" charset="0"/>
              <a:buChar char="•"/>
            </a:pPr>
            <a:r>
              <a:rPr lang="en-US" sz="1500" dirty="0"/>
              <a:t>The ADRF is used to indicate the number of answer documents being returned.</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r>
              <a:rPr lang="en-US" sz="1500" dirty="0"/>
              <a:t>Enter the quantity of answer documents for return.</a:t>
            </a:r>
          </a:p>
          <a:p>
            <a:endParaRPr lang="en-US" sz="1500" dirty="0"/>
          </a:p>
          <a:p>
            <a:pPr marL="285750" indent="-285750">
              <a:buFont typeface="Arial" panose="020B0604020202020204" pitchFamily="34" charset="0"/>
              <a:buChar char="•"/>
            </a:pPr>
            <a:r>
              <a:rPr lang="en-US" sz="1500" dirty="0"/>
              <a:t>Complete Fall Assignment info, </a:t>
            </a:r>
            <a:br>
              <a:rPr lang="en-US" sz="1500" dirty="0"/>
            </a:br>
            <a:r>
              <a:rPr lang="en-US" sz="1500" dirty="0"/>
              <a:t>if necessary.</a:t>
            </a:r>
          </a:p>
          <a:p>
            <a:endParaRPr lang="en-US" sz="1500" dirty="0"/>
          </a:p>
          <a:p>
            <a:pPr marL="285750" indent="-285750">
              <a:buFont typeface="Arial" panose="020B0604020202020204" pitchFamily="34" charset="0"/>
              <a:buChar char="•"/>
            </a:pPr>
            <a:r>
              <a:rPr lang="en-US" sz="1500" dirty="0"/>
              <a:t>There will be also be a separate row for grade 3 math.</a:t>
            </a:r>
          </a:p>
          <a:p>
            <a:endParaRPr lang="en-US" sz="1400" dirty="0"/>
          </a:p>
          <a:p>
            <a:endParaRPr lang="en-US" sz="1400" dirty="0"/>
          </a:p>
        </p:txBody>
      </p:sp>
      <p:pic>
        <p:nvPicPr>
          <p:cNvPr id="1032" name="Picture 8" descr="C:\Users\ltisdell\AppData\Local\Temp\SNAGHTML19e6ba4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850" y="3979652"/>
            <a:ext cx="6648450" cy="200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5347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Fall Assignment</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56</a:t>
            </a:fld>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32574347"/>
              </p:ext>
            </p:extLst>
          </p:nvPr>
        </p:nvGraphicFramePr>
        <p:xfrm>
          <a:off x="612775" y="1600200"/>
          <a:ext cx="8153399" cy="4572000"/>
        </p:xfrm>
        <a:graphic>
          <a:graphicData uri="http://schemas.openxmlformats.org/drawingml/2006/table">
            <a:tbl>
              <a:tblPr firstRow="1" bandRow="1">
                <a:tableStyleId>{5C22544A-7EE6-4342-B048-85BDC9FD1C3A}</a:tableStyleId>
              </a:tblPr>
              <a:tblGrid>
                <a:gridCol w="1039180">
                  <a:extLst>
                    <a:ext uri="{9D8B030D-6E8A-4147-A177-3AD203B41FA5}">
                      <a16:colId xmlns:a16="http://schemas.microsoft.com/office/drawing/2014/main" xmlns="" val="20000"/>
                    </a:ext>
                  </a:extLst>
                </a:gridCol>
                <a:gridCol w="921583">
                  <a:extLst>
                    <a:ext uri="{9D8B030D-6E8A-4147-A177-3AD203B41FA5}">
                      <a16:colId xmlns:a16="http://schemas.microsoft.com/office/drawing/2014/main" xmlns="" val="20001"/>
                    </a:ext>
                  </a:extLst>
                </a:gridCol>
                <a:gridCol w="921583">
                  <a:extLst>
                    <a:ext uri="{9D8B030D-6E8A-4147-A177-3AD203B41FA5}">
                      <a16:colId xmlns:a16="http://schemas.microsoft.com/office/drawing/2014/main" xmlns="" val="20002"/>
                    </a:ext>
                  </a:extLst>
                </a:gridCol>
                <a:gridCol w="921583">
                  <a:extLst>
                    <a:ext uri="{9D8B030D-6E8A-4147-A177-3AD203B41FA5}">
                      <a16:colId xmlns:a16="http://schemas.microsoft.com/office/drawing/2014/main" xmlns="" val="20003"/>
                    </a:ext>
                  </a:extLst>
                </a:gridCol>
                <a:gridCol w="331795">
                  <a:extLst>
                    <a:ext uri="{9D8B030D-6E8A-4147-A177-3AD203B41FA5}">
                      <a16:colId xmlns:a16="http://schemas.microsoft.com/office/drawing/2014/main" xmlns="" val="20004"/>
                    </a:ext>
                  </a:extLst>
                </a:gridCol>
                <a:gridCol w="803535">
                  <a:extLst>
                    <a:ext uri="{9D8B030D-6E8A-4147-A177-3AD203B41FA5}">
                      <a16:colId xmlns:a16="http://schemas.microsoft.com/office/drawing/2014/main" xmlns="" val="20005"/>
                    </a:ext>
                  </a:extLst>
                </a:gridCol>
                <a:gridCol w="803535">
                  <a:extLst>
                    <a:ext uri="{9D8B030D-6E8A-4147-A177-3AD203B41FA5}">
                      <a16:colId xmlns:a16="http://schemas.microsoft.com/office/drawing/2014/main" xmlns="" val="20006"/>
                    </a:ext>
                  </a:extLst>
                </a:gridCol>
                <a:gridCol w="803535">
                  <a:extLst>
                    <a:ext uri="{9D8B030D-6E8A-4147-A177-3AD203B41FA5}">
                      <a16:colId xmlns:a16="http://schemas.microsoft.com/office/drawing/2014/main" xmlns="" val="20007"/>
                    </a:ext>
                  </a:extLst>
                </a:gridCol>
                <a:gridCol w="803535">
                  <a:extLst>
                    <a:ext uri="{9D8B030D-6E8A-4147-A177-3AD203B41FA5}">
                      <a16:colId xmlns:a16="http://schemas.microsoft.com/office/drawing/2014/main" xmlns="" val="20008"/>
                    </a:ext>
                  </a:extLst>
                </a:gridCol>
                <a:gridCol w="803535">
                  <a:extLst>
                    <a:ext uri="{9D8B030D-6E8A-4147-A177-3AD203B41FA5}">
                      <a16:colId xmlns:a16="http://schemas.microsoft.com/office/drawing/2014/main" xmlns="" val="20009"/>
                    </a:ext>
                  </a:extLst>
                </a:gridCol>
              </a:tblGrid>
              <a:tr h="370840">
                <a:tc gridSpan="4">
                  <a:txBody>
                    <a:bodyPr/>
                    <a:lstStyle/>
                    <a:p>
                      <a:pPr algn="ctr"/>
                      <a:r>
                        <a:rPr lang="en-US" dirty="0"/>
                        <a:t>VALUE</a:t>
                      </a:r>
                      <a:br>
                        <a:rPr lang="en-US" dirty="0"/>
                      </a:br>
                      <a:r>
                        <a:rPr lang="en-US" dirty="0"/>
                        <a:t>If</a:t>
                      </a:r>
                      <a:r>
                        <a:rPr lang="en-US" baseline="0" dirty="0"/>
                        <a:t> coded as this, then….</a:t>
                      </a:r>
                      <a:endParaRPr lang="en-US" dirty="0"/>
                    </a:p>
                  </a:txBody>
                  <a:tcPr marL="87668" marR="87668"/>
                </a:tc>
                <a:tc hMerge="1">
                  <a:txBody>
                    <a:bodyPr/>
                    <a:lstStyle/>
                    <a:p>
                      <a:endParaRPr lang="en-US" dirty="0"/>
                    </a:p>
                  </a:txBody>
                  <a:tcPr/>
                </a:tc>
                <a:tc hMerge="1">
                  <a:txBody>
                    <a:bodyPr/>
                    <a:lstStyle/>
                    <a:p>
                      <a:endParaRPr lang="en-US" dirty="0"/>
                    </a:p>
                  </a:txBody>
                  <a:tcPr/>
                </a:tc>
                <a:tc hMerge="1">
                  <a:txBody>
                    <a:bodyPr/>
                    <a:lstStyle/>
                    <a:p>
                      <a:pPr algn="ctr"/>
                      <a:endParaRPr lang="en-US" dirty="0"/>
                    </a:p>
                  </a:txBody>
                  <a:tcPr/>
                </a:tc>
                <a:tc rowSpan="10">
                  <a:txBody>
                    <a:bodyPr/>
                    <a:lstStyle/>
                    <a:p>
                      <a:endParaRPr lang="en-US" dirty="0"/>
                    </a:p>
                  </a:txBody>
                  <a:tcPr marL="87668" marR="87668"/>
                </a:tc>
                <a:tc gridSpan="5">
                  <a:txBody>
                    <a:bodyPr/>
                    <a:lstStyle/>
                    <a:p>
                      <a:pPr algn="ctr"/>
                      <a:r>
                        <a:rPr lang="en-US" dirty="0"/>
                        <a:t>FINAL</a:t>
                      </a:r>
                      <a:r>
                        <a:rPr lang="en-US" baseline="0" dirty="0"/>
                        <a:t> VALUE</a:t>
                      </a:r>
                    </a:p>
                    <a:p>
                      <a:pPr algn="ctr"/>
                      <a:r>
                        <a:rPr lang="en-US" baseline="0" dirty="0"/>
                        <a:t>reported as this</a:t>
                      </a:r>
                      <a:endParaRPr lang="en-US" dirty="0"/>
                    </a:p>
                  </a:txBody>
                  <a:tcPr marL="87668" marR="87668"/>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pPr algn="ctr"/>
                      <a:endParaRPr lang="en-US" dirty="0"/>
                    </a:p>
                  </a:txBody>
                  <a:tcPr/>
                </a:tc>
                <a:extLst>
                  <a:ext uri="{0D108BD9-81ED-4DB2-BD59-A6C34878D82A}">
                    <a16:rowId xmlns:a16="http://schemas.microsoft.com/office/drawing/2014/main" xmlns="" val="10000"/>
                  </a:ext>
                </a:extLst>
              </a:tr>
              <a:tr h="370840">
                <a:tc>
                  <a:txBody>
                    <a:bodyPr/>
                    <a:lstStyle/>
                    <a:p>
                      <a:pPr algn="ctr"/>
                      <a:r>
                        <a:rPr lang="en-US" sz="1100" dirty="0" err="1"/>
                        <a:t>Precode</a:t>
                      </a:r>
                      <a:endParaRPr lang="en-US" sz="1100" dirty="0"/>
                    </a:p>
                  </a:txBody>
                  <a:tcPr marL="87668" marR="87668"/>
                </a:tc>
                <a:tc>
                  <a:txBody>
                    <a:bodyPr/>
                    <a:lstStyle/>
                    <a:p>
                      <a:pPr algn="ctr"/>
                      <a:r>
                        <a:rPr lang="en-US" sz="1100" dirty="0"/>
                        <a:t>ADRF</a:t>
                      </a:r>
                    </a:p>
                  </a:txBody>
                  <a:tcPr marL="87668" marR="87668"/>
                </a:tc>
                <a:tc>
                  <a:txBody>
                    <a:bodyPr/>
                    <a:lstStyle/>
                    <a:p>
                      <a:pPr algn="ctr"/>
                      <a:r>
                        <a:rPr lang="en-US" sz="1100" dirty="0"/>
                        <a:t>Student’s Answer Doc</a:t>
                      </a:r>
                    </a:p>
                  </a:txBody>
                  <a:tcPr marL="87668" marR="87668"/>
                </a:tc>
                <a:tc>
                  <a:txBody>
                    <a:bodyPr/>
                    <a:lstStyle/>
                    <a:p>
                      <a:pPr algn="ctr"/>
                      <a:r>
                        <a:rPr lang="en-US" sz="1100" dirty="0"/>
                        <a:t>Online</a:t>
                      </a:r>
                    </a:p>
                  </a:txBody>
                  <a:tcPr marL="87668" marR="87668"/>
                </a:tc>
                <a:tc vMerge="1">
                  <a:txBody>
                    <a:bodyPr/>
                    <a:lstStyle/>
                    <a:p>
                      <a:endParaRPr lang="en-US" dirty="0"/>
                    </a:p>
                  </a:txBody>
                  <a:tcPr/>
                </a:tc>
                <a:tc>
                  <a:txBody>
                    <a:bodyPr/>
                    <a:lstStyle/>
                    <a:p>
                      <a:pPr algn="ctr"/>
                      <a:r>
                        <a:rPr lang="en-US" sz="1100" dirty="0"/>
                        <a:t>Test School’s ID</a:t>
                      </a:r>
                    </a:p>
                  </a:txBody>
                  <a:tcPr marL="87668" marR="87668"/>
                </a:tc>
                <a:tc>
                  <a:txBody>
                    <a:bodyPr/>
                    <a:lstStyle/>
                    <a:p>
                      <a:pPr algn="ctr"/>
                      <a:r>
                        <a:rPr lang="en-US" sz="1100" dirty="0" err="1"/>
                        <a:t>Precode</a:t>
                      </a:r>
                      <a:endParaRPr lang="en-US" sz="1100" dirty="0"/>
                    </a:p>
                  </a:txBody>
                  <a:tcPr marL="87668" marR="87668"/>
                </a:tc>
                <a:tc>
                  <a:txBody>
                    <a:bodyPr/>
                    <a:lstStyle/>
                    <a:p>
                      <a:pPr algn="ctr"/>
                      <a:r>
                        <a:rPr lang="en-US" sz="1100" dirty="0"/>
                        <a:t>ADRF</a:t>
                      </a:r>
                    </a:p>
                  </a:txBody>
                  <a:tcPr marL="87668" marR="87668"/>
                </a:tc>
                <a:tc>
                  <a:txBody>
                    <a:bodyPr/>
                    <a:lstStyle/>
                    <a:p>
                      <a:pPr algn="ctr"/>
                      <a:r>
                        <a:rPr lang="en-US" sz="1100" dirty="0"/>
                        <a:t>Student’s Answer Doc</a:t>
                      </a:r>
                    </a:p>
                  </a:txBody>
                  <a:tcPr marL="87668" marR="87668"/>
                </a:tc>
                <a:tc>
                  <a:txBody>
                    <a:bodyPr/>
                    <a:lstStyle/>
                    <a:p>
                      <a:pPr algn="ctr"/>
                      <a:r>
                        <a:rPr lang="en-US" sz="1100" dirty="0"/>
                        <a:t>Online</a:t>
                      </a:r>
                    </a:p>
                  </a:txBody>
                  <a:tcPr marL="87668" marR="87668"/>
                </a:tc>
                <a:extLst>
                  <a:ext uri="{0D108BD9-81ED-4DB2-BD59-A6C34878D82A}">
                    <a16:rowId xmlns:a16="http://schemas.microsoft.com/office/drawing/2014/main" xmlns="" val="10001"/>
                  </a:ext>
                </a:extLst>
              </a:tr>
              <a:tr h="370840">
                <a:tc>
                  <a:txBody>
                    <a:bodyPr/>
                    <a:lstStyle/>
                    <a:p>
                      <a:endParaRPr lang="en-US" dirty="0"/>
                    </a:p>
                  </a:txBody>
                  <a:tcPr marL="87668" marR="87668"/>
                </a:tc>
                <a:tc>
                  <a:txBody>
                    <a:bodyPr/>
                    <a:lstStyle/>
                    <a:p>
                      <a:endParaRPr lang="en-US" dirty="0"/>
                    </a:p>
                  </a:txBody>
                  <a:tcPr marL="87668" marR="87668"/>
                </a:tc>
                <a:tc>
                  <a:txBody>
                    <a:bodyPr/>
                    <a:lstStyle/>
                    <a:p>
                      <a:endParaRPr lang="en-US" dirty="0"/>
                    </a:p>
                  </a:txBody>
                  <a:tcPr marL="87668" marR="87668"/>
                </a:tc>
                <a:tc>
                  <a:txBody>
                    <a:bodyPr/>
                    <a:lstStyle/>
                    <a:p>
                      <a:endParaRPr lang="en-US" dirty="0"/>
                    </a:p>
                  </a:txBody>
                  <a:tcPr marL="87668" marR="87668"/>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baseline="0" dirty="0">
                          <a:solidFill>
                            <a:schemeClr val="accent6">
                              <a:lumMod val="10000"/>
                            </a:schemeClr>
                          </a:solidFill>
                          <a:latin typeface="Wingdings 2" pitchFamily="18" charset="2"/>
                          <a:sym typeface="Wingdings 2"/>
                        </a:rPr>
                        <a:t></a:t>
                      </a:r>
                      <a:endParaRPr lang="en-US" sz="1800" b="1" baseline="0" dirty="0">
                        <a:solidFill>
                          <a:schemeClr val="accent6">
                            <a:lumMod val="10000"/>
                          </a:schemeClr>
                        </a:solidFill>
                        <a:latin typeface="Wingdings 2" pitchFamily="18" charset="2"/>
                      </a:endParaRPr>
                    </a:p>
                  </a:txBody>
                  <a:tcPr marL="87668" marR="87668"/>
                </a:tc>
                <a:tc>
                  <a:txBody>
                    <a:bodyPr/>
                    <a:lstStyle/>
                    <a:p>
                      <a:endParaRPr lang="en-US" dirty="0"/>
                    </a:p>
                  </a:txBody>
                  <a:tcPr marL="87668" marR="87668"/>
                </a:tc>
                <a:tc>
                  <a:txBody>
                    <a:bodyPr/>
                    <a:lstStyle/>
                    <a:p>
                      <a:endParaRPr lang="en-US" dirty="0"/>
                    </a:p>
                  </a:txBody>
                  <a:tcPr marL="87668" marR="87668"/>
                </a:tc>
                <a:tc>
                  <a:txBody>
                    <a:bodyPr/>
                    <a:lstStyle/>
                    <a:p>
                      <a:endParaRPr lang="en-US" dirty="0"/>
                    </a:p>
                  </a:txBody>
                  <a:tcPr marL="87668" marR="87668"/>
                </a:tc>
                <a:tc>
                  <a:txBody>
                    <a:bodyPr/>
                    <a:lstStyle/>
                    <a:p>
                      <a:endParaRPr lang="en-US" dirty="0"/>
                    </a:p>
                  </a:txBody>
                  <a:tcPr marL="87668" marR="87668"/>
                </a:tc>
                <a:extLst>
                  <a:ext uri="{0D108BD9-81ED-4DB2-BD59-A6C34878D82A}">
                    <a16:rowId xmlns:a16="http://schemas.microsoft.com/office/drawing/2014/main" xmlns="" val="10002"/>
                  </a:ext>
                </a:extLst>
              </a:tr>
              <a:tr h="370840">
                <a:tc>
                  <a:txBody>
                    <a:bodyPr/>
                    <a:lstStyle/>
                    <a:p>
                      <a:pPr algn="ctr"/>
                      <a:endParaRPr lang="en-US" dirty="0"/>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xmlns="" val="10003"/>
                  </a:ext>
                </a:extLst>
              </a:tr>
              <a:tr h="370840">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dirty="0"/>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xmlns="" val="10004"/>
                  </a:ext>
                </a:extLst>
              </a:tr>
              <a:tr h="370840">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xmlns="" val="10005"/>
                  </a:ext>
                </a:extLst>
              </a:tr>
              <a:tr h="370840">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a:p>
                  </a:txBody>
                  <a:tcPr marL="87668" marR="87668"/>
                </a:tc>
                <a:tc>
                  <a:txBody>
                    <a:bodyPr/>
                    <a:lstStyle/>
                    <a:p>
                      <a:pPr algn="ct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xmlns="" val="10006"/>
                  </a:ext>
                </a:extLst>
              </a:tr>
              <a:tr h="370840">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a:p>
                  </a:txBody>
                  <a:tcPr marL="87668" marR="87668"/>
                </a:tc>
                <a:tc>
                  <a:txBody>
                    <a:bodyPr/>
                    <a:lstStyle/>
                    <a:p>
                      <a:pPr algn="ctr"/>
                      <a:endParaRPr lang="en-US"/>
                    </a:p>
                  </a:txBody>
                  <a:tcPr marL="87668" marR="87668"/>
                </a:tc>
                <a:tc>
                  <a:txBody>
                    <a:bodyPr/>
                    <a:lstStyle/>
                    <a:p>
                      <a:pPr algn="ctr"/>
                      <a:endParaRPr lang="en-US"/>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xmlns="" val="10007"/>
                  </a:ext>
                </a:extLst>
              </a:tr>
              <a:tr h="370840">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tc vMerge="1">
                  <a:txBody>
                    <a:bodyPr/>
                    <a:lstStyle/>
                    <a:p>
                      <a:endParaRPr lang="en-US"/>
                    </a:p>
                  </a:txBody>
                  <a:tcPr/>
                </a:tc>
                <a:tc>
                  <a:txBody>
                    <a:bodyPr/>
                    <a:lstStyle/>
                    <a:p>
                      <a:endParaRPr lang="en-US"/>
                    </a:p>
                  </a:txBody>
                  <a:tcPr marL="87668" marR="87668"/>
                </a:tc>
                <a:tc>
                  <a:txBody>
                    <a:bodyPr/>
                    <a:lstStyle/>
                    <a:p>
                      <a:pPr algn="ctr"/>
                      <a:endParaRPr lang="en-US"/>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xmlns="" val="10008"/>
                  </a:ext>
                </a:extLst>
              </a:tr>
              <a:tr h="370840">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tc vMerge="1">
                  <a:txBody>
                    <a:bodyPr/>
                    <a:lstStyle/>
                    <a:p>
                      <a:endParaRPr lang="en-US" dirty="0"/>
                    </a:p>
                  </a:txBody>
                  <a:tcPr/>
                </a:tc>
                <a:tc>
                  <a:txBody>
                    <a:bodyPr/>
                    <a:lstStyle/>
                    <a:p>
                      <a:endParaRPr lang="en-US"/>
                    </a:p>
                  </a:txBody>
                  <a:tcPr marL="87668" marR="87668"/>
                </a:tc>
                <a:tc>
                  <a:txBody>
                    <a:bodyPr/>
                    <a:lstStyle/>
                    <a:p>
                      <a:pPr algn="ctr"/>
                      <a:endParaRPr lang="en-US"/>
                    </a:p>
                  </a:txBody>
                  <a:tcPr marL="87668" marR="87668"/>
                </a:tc>
                <a:tc>
                  <a:txBody>
                    <a:bodyPr/>
                    <a:lstStyle/>
                    <a:p>
                      <a:pPr algn="ctr"/>
                      <a:endParaRPr lang="en-US"/>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endParaRPr lang="en-US" dirty="0"/>
                    </a:p>
                  </a:txBody>
                  <a:tcPr marL="87668" marR="87668"/>
                </a:tc>
                <a:extLst>
                  <a:ext uri="{0D108BD9-81ED-4DB2-BD59-A6C34878D82A}">
                    <a16:rowId xmlns:a16="http://schemas.microsoft.com/office/drawing/2014/main" xmlns="" val="10009"/>
                  </a:ext>
                </a:extLst>
              </a:tr>
              <a:tr h="370840">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tc>
                  <a:txBody>
                    <a:bodyPr/>
                    <a:lstStyle/>
                    <a:p>
                      <a:endParaRPr lang="en-US" dirty="0"/>
                    </a:p>
                  </a:txBody>
                  <a:tcPr marL="87668" marR="87668"/>
                </a:tc>
                <a:tc>
                  <a:txBody>
                    <a:bodyPr/>
                    <a:lstStyle/>
                    <a:p>
                      <a:endParaRPr lang="en-US" dirty="0"/>
                    </a:p>
                  </a:txBody>
                  <a:tcPr marL="87668" marR="87668"/>
                </a:tc>
                <a:tc>
                  <a:txBody>
                    <a:bodyPr/>
                    <a:lstStyle/>
                    <a:p>
                      <a:pPr algn="ctr"/>
                      <a:endParaRPr lang="en-US"/>
                    </a:p>
                  </a:txBody>
                  <a:tcPr marL="87668" marR="87668"/>
                </a:tc>
                <a:tc>
                  <a:txBody>
                    <a:bodyPr/>
                    <a:lstStyle/>
                    <a:p>
                      <a:pPr algn="ctr"/>
                      <a:endParaRPr lang="en-US"/>
                    </a:p>
                  </a:txBody>
                  <a:tcPr marL="87668" marR="87668"/>
                </a:tc>
                <a:tc>
                  <a:txBody>
                    <a:bodyPr/>
                    <a:lstStyle/>
                    <a:p>
                      <a:pPr algn="ctr"/>
                      <a:endParaRPr lang="en-US" dirty="0"/>
                    </a:p>
                  </a:txBody>
                  <a:tcPr marL="87668" marR="87668"/>
                </a:tc>
                <a:tc>
                  <a:txBody>
                    <a:bodyPr/>
                    <a:lstStyle/>
                    <a:p>
                      <a:pPr algn="ctr"/>
                      <a:r>
                        <a:rPr lang="en-US" sz="1800" b="1" baseline="0" dirty="0">
                          <a:solidFill>
                            <a:schemeClr val="accent6">
                              <a:lumMod val="10000"/>
                            </a:schemeClr>
                          </a:solidFill>
                          <a:latin typeface="Wingdings 2" pitchFamily="18" charset="2"/>
                          <a:sym typeface="Wingdings 2"/>
                        </a:rPr>
                        <a:t></a:t>
                      </a:r>
                      <a:endParaRPr lang="en-US" dirty="0"/>
                    </a:p>
                  </a:txBody>
                  <a:tcPr marL="87668" marR="87668"/>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10121126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solidFill>
                  <a:schemeClr val="tx1"/>
                </a:solidFill>
              </a:rPr>
              <a:t>Paper/Pencil</a:t>
            </a:r>
            <a:br>
              <a:rPr lang="en-US" dirty="0">
                <a:solidFill>
                  <a:schemeClr val="tx1"/>
                </a:solidFill>
              </a:rPr>
            </a:br>
            <a:r>
              <a:rPr lang="en-US" dirty="0">
                <a:solidFill>
                  <a:schemeClr val="tx1"/>
                </a:solidFill>
              </a:rPr>
              <a:t>STC Return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57</a:t>
            </a:fld>
            <a:endParaRPr lang="en-US"/>
          </a:p>
        </p:txBody>
      </p:sp>
      <p:sp>
        <p:nvSpPr>
          <p:cNvPr id="4" name="Content Placeholder 3"/>
          <p:cNvSpPr>
            <a:spLocks noGrp="1"/>
          </p:cNvSpPr>
          <p:nvPr>
            <p:ph sz="quarter" idx="1"/>
          </p:nvPr>
        </p:nvSpPr>
        <p:spPr>
          <a:xfrm>
            <a:off x="228600" y="1600200"/>
            <a:ext cx="8537448" cy="4648200"/>
          </a:xfrm>
        </p:spPr>
        <p:txBody>
          <a:bodyPr>
            <a:normAutofit lnSpcReduction="10000"/>
          </a:bodyPr>
          <a:lstStyle/>
          <a:p>
            <a:pPr lvl="1"/>
            <a:r>
              <a:rPr lang="en-US" dirty="0"/>
              <a:t>Read and follow return procedures in </a:t>
            </a:r>
            <a:r>
              <a:rPr lang="en-US" i="1" dirty="0"/>
              <a:t>TAM</a:t>
            </a:r>
            <a:r>
              <a:rPr lang="en-US" dirty="0"/>
              <a:t>.</a:t>
            </a:r>
          </a:p>
          <a:p>
            <a:pPr lvl="1"/>
            <a:r>
              <a:rPr lang="en-US" dirty="0"/>
              <a:t>Confirm all scorable answer documents have preprinted information or a label applied.</a:t>
            </a:r>
          </a:p>
          <a:p>
            <a:pPr lvl="1"/>
            <a:r>
              <a:rPr lang="en-US" dirty="0"/>
              <a:t>Confirm that student name is bubbled on all non-</a:t>
            </a:r>
            <a:r>
              <a:rPr lang="en-US" dirty="0" err="1"/>
              <a:t>precoded</a:t>
            </a:r>
            <a:r>
              <a:rPr lang="en-US" dirty="0"/>
              <a:t> answer documents.</a:t>
            </a:r>
            <a:endParaRPr lang="en-US" sz="1400" dirty="0"/>
          </a:p>
          <a:p>
            <a:pPr lvl="1"/>
            <a:r>
              <a:rPr lang="en-US" b="1" dirty="0">
                <a:solidFill>
                  <a:schemeClr val="accent1">
                    <a:lumMod val="75000"/>
                  </a:schemeClr>
                </a:solidFill>
              </a:rPr>
              <a:t>For SC READY</a:t>
            </a:r>
            <a:r>
              <a:rPr lang="en-US" dirty="0"/>
              <a:t>: Ensure that accommodations on pages 2 and 3, as well as Test Booklet Version and TA Initials on subsequent pages, have been accurately bubbled. </a:t>
            </a:r>
            <a:endParaRPr lang="en-US" dirty="0">
              <a:solidFill>
                <a:srgbClr val="FFFF00"/>
              </a:solidFill>
            </a:endParaRPr>
          </a:p>
          <a:p>
            <a:pPr lvl="1"/>
            <a:r>
              <a:rPr lang="en-US" b="1" dirty="0">
                <a:solidFill>
                  <a:srgbClr val="C00000"/>
                </a:solidFill>
              </a:rPr>
              <a:t>For SCPASS</a:t>
            </a:r>
            <a:r>
              <a:rPr lang="en-US" dirty="0"/>
              <a:t>: Ensure that accommodations on page 2—as well as Test Booklet Version and TA Initials on </a:t>
            </a:r>
            <a:r>
              <a:rPr lang="en-US"/>
              <a:t>page 3 </a:t>
            </a:r>
            <a:r>
              <a:rPr lang="en-US" dirty="0"/>
              <a:t>have been accurately bubbled.</a:t>
            </a:r>
          </a:p>
          <a:p>
            <a:pPr lvl="1"/>
            <a:endParaRPr lang="en-US" dirty="0">
              <a:solidFill>
                <a:srgbClr val="FF0000"/>
              </a:solidFill>
            </a:endParaRPr>
          </a:p>
        </p:txBody>
      </p:sp>
    </p:spTree>
    <p:extLst>
      <p:ext uri="{BB962C8B-B14F-4D97-AF65-F5344CB8AC3E}">
        <p14:creationId xmlns:p14="http://schemas.microsoft.com/office/powerpoint/2010/main" val="6139551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STC Return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58</a:t>
            </a:fld>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573804175"/>
              </p:ext>
            </p:extLst>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667500" y="3352800"/>
            <a:ext cx="1219200" cy="1323439"/>
          </a:xfrm>
          <a:prstGeom prst="rect">
            <a:avLst/>
          </a:prstGeom>
          <a:noFill/>
        </p:spPr>
        <p:txBody>
          <a:bodyPr wrap="square" rtlCol="0">
            <a:spAutoFit/>
          </a:bodyPr>
          <a:lstStyle/>
          <a:p>
            <a:endParaRPr lang="en-US" sz="1600" dirty="0">
              <a:solidFill>
                <a:schemeClr val="bg1"/>
              </a:solidFill>
            </a:endParaRPr>
          </a:p>
          <a:p>
            <a:endParaRPr lang="en-US" sz="1600" dirty="0">
              <a:solidFill>
                <a:schemeClr val="bg1"/>
              </a:solidFill>
            </a:endParaRPr>
          </a:p>
          <a:p>
            <a:r>
              <a:rPr lang="en-US" sz="1600" dirty="0">
                <a:solidFill>
                  <a:schemeClr val="bg1"/>
                </a:solidFill>
              </a:rPr>
              <a:t>Complete ADRF on </a:t>
            </a:r>
            <a:r>
              <a:rPr lang="en-US" sz="1600" dirty="0" err="1">
                <a:solidFill>
                  <a:schemeClr val="bg1"/>
                </a:solidFill>
              </a:rPr>
              <a:t>eDIRECT</a:t>
            </a:r>
            <a:r>
              <a:rPr lang="en-US" sz="1600" dirty="0">
                <a:solidFill>
                  <a:schemeClr val="bg1"/>
                </a:solidFill>
              </a:rPr>
              <a:t>.</a:t>
            </a:r>
          </a:p>
        </p:txBody>
      </p:sp>
    </p:spTree>
    <p:extLst>
      <p:ext uri="{BB962C8B-B14F-4D97-AF65-F5344CB8AC3E}">
        <p14:creationId xmlns:p14="http://schemas.microsoft.com/office/powerpoint/2010/main" val="27800921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Materials Return—Braille</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59</a:t>
            </a:fld>
            <a:endParaRPr lang="en-US"/>
          </a:p>
        </p:txBody>
      </p:sp>
      <p:sp>
        <p:nvSpPr>
          <p:cNvPr id="4" name="Content Placeholder 3"/>
          <p:cNvSpPr>
            <a:spLocks noGrp="1"/>
          </p:cNvSpPr>
          <p:nvPr>
            <p:ph sz="quarter" idx="1"/>
          </p:nvPr>
        </p:nvSpPr>
        <p:spPr/>
        <p:txBody>
          <a:bodyPr>
            <a:normAutofit fontScale="92500" lnSpcReduction="10000"/>
          </a:bodyPr>
          <a:lstStyle/>
          <a:p>
            <a:r>
              <a:rPr lang="en-US" dirty="0"/>
              <a:t>Return answer documents for Braille with </a:t>
            </a:r>
            <a:r>
              <a:rPr lang="en-US" u="sng" dirty="0" err="1"/>
              <a:t>scorable</a:t>
            </a:r>
            <a:r>
              <a:rPr lang="en-US" dirty="0"/>
              <a:t> materials (except as noted for </a:t>
            </a:r>
            <a:r>
              <a:rPr lang="en-US" dirty="0">
                <a:solidFill>
                  <a:schemeClr val="accent1">
                    <a:lumMod val="75000"/>
                  </a:schemeClr>
                </a:solidFill>
              </a:rPr>
              <a:t>ELA</a:t>
            </a:r>
            <a:r>
              <a:rPr lang="en-US" dirty="0"/>
              <a:t> below).</a:t>
            </a:r>
          </a:p>
          <a:p>
            <a:pPr marL="0" indent="0">
              <a:buNone/>
            </a:pPr>
            <a:endParaRPr lang="en-US" dirty="0"/>
          </a:p>
          <a:p>
            <a:r>
              <a:rPr lang="en-US" dirty="0"/>
              <a:t>Return all other Braille materials in the plastic bag</a:t>
            </a:r>
            <a:br>
              <a:rPr lang="en-US" dirty="0"/>
            </a:br>
            <a:r>
              <a:rPr lang="en-US" dirty="0"/>
              <a:t>and place with nonscorable materials.</a:t>
            </a:r>
          </a:p>
          <a:p>
            <a:endParaRPr lang="en-US" dirty="0"/>
          </a:p>
          <a:p>
            <a:r>
              <a:rPr lang="en-US" dirty="0"/>
              <a:t>If transcription is needed for TDA response, return all </a:t>
            </a:r>
            <a:r>
              <a:rPr lang="en-US" dirty="0">
                <a:solidFill>
                  <a:schemeClr val="accent1">
                    <a:lumMod val="75000"/>
                  </a:schemeClr>
                </a:solidFill>
              </a:rPr>
              <a:t>ELA</a:t>
            </a:r>
            <a:r>
              <a:rPr lang="en-US" dirty="0"/>
              <a:t> Braille materials for student together in plastic bag in the </a:t>
            </a:r>
            <a:r>
              <a:rPr lang="en-US" u="sng" dirty="0" err="1"/>
              <a:t>scorable</a:t>
            </a:r>
            <a:r>
              <a:rPr lang="en-US" dirty="0"/>
              <a:t> box.</a:t>
            </a:r>
            <a:br>
              <a:rPr lang="en-US" dirty="0"/>
            </a:br>
            <a:endParaRPr lang="en-US" dirty="0"/>
          </a:p>
          <a:p>
            <a:endParaRPr lang="en-US" dirty="0"/>
          </a:p>
        </p:txBody>
      </p:sp>
    </p:spTree>
    <p:extLst>
      <p:ext uri="{BB962C8B-B14F-4D97-AF65-F5344CB8AC3E}">
        <p14:creationId xmlns:p14="http://schemas.microsoft.com/office/powerpoint/2010/main" val="2069548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 (cont.)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6</a:t>
            </a:fld>
            <a:endParaRPr lang="en-US"/>
          </a:p>
        </p:txBody>
      </p:sp>
      <p:sp>
        <p:nvSpPr>
          <p:cNvPr id="3" name="Content Placeholder 2"/>
          <p:cNvSpPr>
            <a:spLocks noGrp="1"/>
          </p:cNvSpPr>
          <p:nvPr>
            <p:ph sz="quarter" idx="1"/>
          </p:nvPr>
        </p:nvSpPr>
        <p:spPr/>
        <p:txBody>
          <a:bodyPr>
            <a:normAutofit fontScale="92500"/>
          </a:bodyPr>
          <a:lstStyle/>
          <a:p>
            <a:pPr lvl="0">
              <a:buClr>
                <a:srgbClr val="DA1F28"/>
              </a:buClr>
            </a:pPr>
            <a:r>
              <a:rPr lang="en-US" sz="2800" dirty="0">
                <a:solidFill>
                  <a:prstClr val="black"/>
                </a:solidFill>
              </a:rPr>
              <a:t>Oral Administration</a:t>
            </a:r>
          </a:p>
          <a:p>
            <a:pPr lvl="1"/>
            <a:r>
              <a:rPr lang="en-US" sz="2400" dirty="0">
                <a:solidFill>
                  <a:prstClr val="black"/>
                </a:solidFill>
              </a:rPr>
              <a:t>For ELs, Session 1 of ELA test is a standard accommodation for grades 4-8. </a:t>
            </a:r>
          </a:p>
          <a:p>
            <a:pPr lvl="1"/>
            <a:r>
              <a:rPr lang="en-US" sz="2400" dirty="0">
                <a:solidFill>
                  <a:prstClr val="black"/>
                </a:solidFill>
              </a:rPr>
              <a:t>Options to ensure that students receive oral administration for Session 1 only include:</a:t>
            </a:r>
          </a:p>
          <a:p>
            <a:pPr lvl="2"/>
            <a:r>
              <a:rPr lang="en-US" sz="2200" dirty="0">
                <a:solidFill>
                  <a:prstClr val="black"/>
                </a:solidFill>
              </a:rPr>
              <a:t>For paper testing: Use Audio CD-ROMs or scripts for Session 1 only.</a:t>
            </a:r>
          </a:p>
          <a:p>
            <a:pPr lvl="2"/>
            <a:r>
              <a:rPr lang="en-US" sz="2200" dirty="0">
                <a:solidFill>
                  <a:prstClr val="black"/>
                </a:solidFill>
              </a:rPr>
              <a:t>For online testing: TAs should not allow students to wear headphones for ELA Session 2.</a:t>
            </a:r>
          </a:p>
          <a:p>
            <a:pPr lvl="2"/>
            <a:r>
              <a:rPr lang="en-US" sz="2200" dirty="0">
                <a:solidFill>
                  <a:prstClr val="black"/>
                </a:solidFill>
              </a:rPr>
              <a:t>For individual online administration: TAs should mute testing device for ELA Session 2.</a:t>
            </a:r>
          </a:p>
          <a:p>
            <a:pPr lvl="2"/>
            <a:r>
              <a:rPr lang="en-US" sz="2200" i="1" dirty="0">
                <a:solidFill>
                  <a:prstClr val="black"/>
                </a:solidFill>
              </a:rPr>
              <a:t>The Test ticket will now inform the TA which test session the student has the oral accommodation for.</a:t>
            </a:r>
          </a:p>
          <a:p>
            <a:pPr lvl="1"/>
            <a:endParaRPr lang="en-US" dirty="0">
              <a:solidFill>
                <a:prstClr val="black"/>
              </a:solidFill>
            </a:endParaRPr>
          </a:p>
          <a:p>
            <a:pPr lvl="1">
              <a:buClr>
                <a:srgbClr val="DA1F28"/>
              </a:buClr>
            </a:pPr>
            <a:endParaRPr lang="en-US" dirty="0"/>
          </a:p>
          <a:p>
            <a:pPr marL="594360" lvl="2" indent="0">
              <a:buNone/>
            </a:pPr>
            <a:endParaRPr lang="en-US" dirty="0"/>
          </a:p>
        </p:txBody>
      </p:sp>
    </p:spTree>
    <p:extLst>
      <p:ext uri="{BB962C8B-B14F-4D97-AF65-F5344CB8AC3E}">
        <p14:creationId xmlns:p14="http://schemas.microsoft.com/office/powerpoint/2010/main" val="404679954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sz="3600" dirty="0"/>
              <a:t>Paper/Pencil</a:t>
            </a:r>
            <a:br>
              <a:rPr lang="en-US" sz="3600" dirty="0"/>
            </a:br>
            <a:r>
              <a:rPr lang="en-US" sz="3600" dirty="0"/>
              <a:t>DTC Return Procedures – Grade 3 ELA</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60</a:t>
            </a:fld>
            <a:endParaRPr lang="en-US"/>
          </a:p>
        </p:txBody>
      </p:sp>
      <p:sp>
        <p:nvSpPr>
          <p:cNvPr id="4" name="Content Placeholder 3"/>
          <p:cNvSpPr>
            <a:spLocks noGrp="1"/>
          </p:cNvSpPr>
          <p:nvPr>
            <p:ph sz="quarter" idx="1"/>
          </p:nvPr>
        </p:nvSpPr>
        <p:spPr/>
        <p:txBody>
          <a:bodyPr>
            <a:normAutofit/>
          </a:bodyPr>
          <a:lstStyle/>
          <a:p>
            <a:r>
              <a:rPr lang="en-US" dirty="0"/>
              <a:t>All materials will be returned via </a:t>
            </a:r>
            <a:r>
              <a:rPr lang="en-US" u="sng" dirty="0"/>
              <a:t>UPS</a:t>
            </a:r>
            <a:r>
              <a:rPr lang="en-US" dirty="0"/>
              <a:t>.</a:t>
            </a:r>
          </a:p>
          <a:p>
            <a:pPr lvl="1"/>
            <a:r>
              <a:rPr lang="en-US" b="1" dirty="0">
                <a:solidFill>
                  <a:srgbClr val="C00000"/>
                </a:solidFill>
              </a:rPr>
              <a:t>For Grade 3 reading accelerated reporting</a:t>
            </a:r>
            <a:r>
              <a:rPr lang="en-US" dirty="0"/>
              <a:t>: Return deadline is </a:t>
            </a:r>
            <a:r>
              <a:rPr lang="en-US" b="1" dirty="0"/>
              <a:t>Tuesday, May 22; </a:t>
            </a:r>
            <a:r>
              <a:rPr lang="en-US" dirty="0"/>
              <a:t>call UPS to arrange pickup (if not already scheduled) by Friday, May 18.</a:t>
            </a:r>
          </a:p>
          <a:p>
            <a:pPr lvl="1"/>
            <a:r>
              <a:rPr lang="en-US" dirty="0"/>
              <a:t>Collect boxes of test materials from schools.</a:t>
            </a:r>
          </a:p>
          <a:p>
            <a:pPr lvl="1"/>
            <a:r>
              <a:rPr lang="en-US" dirty="0"/>
              <a:t>Collect home school test materials (if being returned in district box).</a:t>
            </a:r>
          </a:p>
          <a:p>
            <a:pPr lvl="1"/>
            <a:r>
              <a:rPr lang="en-US" dirty="0"/>
              <a:t>Store materials in a secure place until they are picked up.</a:t>
            </a:r>
          </a:p>
        </p:txBody>
      </p:sp>
    </p:spTree>
    <p:extLst>
      <p:ext uri="{BB962C8B-B14F-4D97-AF65-F5344CB8AC3E}">
        <p14:creationId xmlns:p14="http://schemas.microsoft.com/office/powerpoint/2010/main" val="37001252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3200" dirty="0"/>
              <a:t>Paper/Pencil</a:t>
            </a:r>
            <a:br>
              <a:rPr lang="en-US" sz="3200" dirty="0"/>
            </a:br>
            <a:r>
              <a:rPr lang="en-US" sz="3200" dirty="0"/>
              <a:t>DTC Return Procedures—All other material</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61</a:t>
            </a:fld>
            <a:endParaRPr lang="en-US"/>
          </a:p>
        </p:txBody>
      </p:sp>
      <p:sp>
        <p:nvSpPr>
          <p:cNvPr id="4" name="Content Placeholder 3"/>
          <p:cNvSpPr>
            <a:spLocks noGrp="1"/>
          </p:cNvSpPr>
          <p:nvPr>
            <p:ph sz="quarter" idx="1"/>
          </p:nvPr>
        </p:nvSpPr>
        <p:spPr>
          <a:xfrm>
            <a:off x="533400" y="1600200"/>
            <a:ext cx="8458200" cy="4495800"/>
          </a:xfrm>
        </p:spPr>
        <p:txBody>
          <a:bodyPr>
            <a:normAutofit/>
          </a:bodyPr>
          <a:lstStyle/>
          <a:p>
            <a:r>
              <a:rPr lang="en-US" dirty="0"/>
              <a:t>All materials will be returned via </a:t>
            </a:r>
            <a:r>
              <a:rPr lang="en-US" u="sng" dirty="0"/>
              <a:t>UPS</a:t>
            </a:r>
            <a:r>
              <a:rPr lang="en-US" dirty="0"/>
              <a:t>.</a:t>
            </a:r>
          </a:p>
          <a:p>
            <a:pPr lvl="1"/>
            <a:r>
              <a:rPr lang="en-US" sz="2200" dirty="0"/>
              <a:t>Material return deadline is </a:t>
            </a:r>
            <a:r>
              <a:rPr lang="en-US" sz="2200" b="1" dirty="0"/>
              <a:t>Tuesday, June 12</a:t>
            </a:r>
            <a:r>
              <a:rPr lang="en-US" sz="2200" dirty="0"/>
              <a:t>.</a:t>
            </a:r>
          </a:p>
          <a:p>
            <a:pPr lvl="1"/>
            <a:r>
              <a:rPr lang="en-US" sz="2200" dirty="0"/>
              <a:t>Collect all remaining boxes of test materials from schools.</a:t>
            </a:r>
          </a:p>
          <a:p>
            <a:pPr lvl="1"/>
            <a:r>
              <a:rPr lang="en-US" sz="2200" dirty="0"/>
              <a:t>Collect remaining home school materials.</a:t>
            </a:r>
          </a:p>
          <a:p>
            <a:pPr lvl="1"/>
            <a:r>
              <a:rPr lang="en-US" sz="2200" dirty="0"/>
              <a:t>Package district materials into </a:t>
            </a:r>
            <a:r>
              <a:rPr lang="en-US" sz="2200" dirty="0" err="1"/>
              <a:t>scorable</a:t>
            </a:r>
            <a:r>
              <a:rPr lang="en-US" sz="2200" dirty="0"/>
              <a:t> and </a:t>
            </a:r>
            <a:r>
              <a:rPr lang="en-US" sz="2200" dirty="0" err="1"/>
              <a:t>nonscorable</a:t>
            </a:r>
            <a:r>
              <a:rPr lang="en-US" sz="2200" dirty="0"/>
              <a:t> boxes.</a:t>
            </a:r>
          </a:p>
          <a:p>
            <a:pPr marL="594360" lvl="2" indent="0">
              <a:buNone/>
            </a:pPr>
            <a:endParaRPr lang="en-US" dirty="0"/>
          </a:p>
        </p:txBody>
      </p:sp>
    </p:spTree>
    <p:extLst>
      <p:ext uri="{BB962C8B-B14F-4D97-AF65-F5344CB8AC3E}">
        <p14:creationId xmlns:p14="http://schemas.microsoft.com/office/powerpoint/2010/main" val="343725380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62</a:t>
            </a:fld>
            <a:endParaRPr lang="en-US"/>
          </a:p>
        </p:txBody>
      </p:sp>
      <p:pic>
        <p:nvPicPr>
          <p:cNvPr id="7" name="Content Placeholder 6" descr="Testing materials place in plastic bag.png"/>
          <p:cNvPicPr>
            <a:picLocks noGrp="1"/>
          </p:cNvPicPr>
          <p:nvPr>
            <p:ph sz="quarter" idx="1"/>
          </p:nvPr>
        </p:nvPicPr>
        <p:blipFill>
          <a:blip r:embed="rId3" cstate="print"/>
          <a:stretch>
            <a:fillRect/>
          </a:stretch>
        </p:blipFill>
        <p:spPr>
          <a:xfrm>
            <a:off x="762000" y="3810000"/>
            <a:ext cx="3352800" cy="2249155"/>
          </a:xfrm>
          <a:prstGeom prst="rect">
            <a:avLst/>
          </a:prstGeom>
        </p:spPr>
      </p:pic>
      <p:pic>
        <p:nvPicPr>
          <p:cNvPr id="11" name="Picture 10" descr="Bagged materials going into box.png"/>
          <p:cNvPicPr/>
          <p:nvPr/>
        </p:nvPicPr>
        <p:blipFill>
          <a:blip r:embed="rId4" cstate="print"/>
          <a:stretch>
            <a:fillRect/>
          </a:stretch>
        </p:blipFill>
        <p:spPr>
          <a:xfrm>
            <a:off x="5257800" y="3581400"/>
            <a:ext cx="3048000" cy="2486025"/>
          </a:xfrm>
          <a:prstGeom prst="rect">
            <a:avLst/>
          </a:prstGeom>
        </p:spPr>
      </p:pic>
      <p:graphicFrame>
        <p:nvGraphicFramePr>
          <p:cNvPr id="12" name="Diagram 11"/>
          <p:cNvGraphicFramePr/>
          <p:nvPr>
            <p:extLst>
              <p:ext uri="{D42A27DB-BD31-4B8C-83A1-F6EECF244321}">
                <p14:modId xmlns:p14="http://schemas.microsoft.com/office/powerpoint/2010/main" val="186744352"/>
              </p:ext>
            </p:extLst>
          </p:nvPr>
        </p:nvGraphicFramePr>
        <p:xfrm>
          <a:off x="381000" y="1600200"/>
          <a:ext cx="8305800" cy="1879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TextBox 12"/>
          <p:cNvSpPr txBox="1"/>
          <p:nvPr/>
        </p:nvSpPr>
        <p:spPr>
          <a:xfrm>
            <a:off x="3810000" y="1981200"/>
            <a:ext cx="4267200" cy="954107"/>
          </a:xfrm>
          <a:prstGeom prst="rect">
            <a:avLst/>
          </a:prstGeom>
          <a:noFill/>
        </p:spPr>
        <p:txBody>
          <a:bodyPr wrap="square" rtlCol="0">
            <a:spAutoFit/>
          </a:bodyPr>
          <a:lstStyle/>
          <a:p>
            <a:pPr lvl="0"/>
            <a:r>
              <a:rPr lang="en-US" sz="2800" dirty="0"/>
              <a:t>Seal the bags tightly and place in </a:t>
            </a:r>
            <a:r>
              <a:rPr lang="en-US" sz="2800" dirty="0" err="1"/>
              <a:t>scorable</a:t>
            </a:r>
            <a:r>
              <a:rPr lang="en-US" sz="2800" dirty="0"/>
              <a:t> boxes.</a:t>
            </a:r>
            <a:endParaRPr lang="en-US" dirty="0"/>
          </a:p>
        </p:txBody>
      </p:sp>
    </p:spTree>
    <p:extLst>
      <p:ext uri="{BB962C8B-B14F-4D97-AF65-F5344CB8AC3E}">
        <p14:creationId xmlns:p14="http://schemas.microsoft.com/office/powerpoint/2010/main" val="21832394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63</a:t>
            </a:fld>
            <a:endParaRPr lang="en-US"/>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4194352707"/>
              </p:ext>
            </p:extLst>
          </p:nvPr>
        </p:nvGraphicFramePr>
        <p:xfrm>
          <a:off x="381000" y="1524000"/>
          <a:ext cx="8382000" cy="3276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3" descr="DRC box w material going in.png"/>
          <p:cNvPicPr>
            <a:picLocks noChangeAspect="1"/>
          </p:cNvPicPr>
          <p:nvPr/>
        </p:nvPicPr>
        <p:blipFill>
          <a:blip r:embed="rId8" cstate="print"/>
          <a:srcRect/>
          <a:stretch>
            <a:fillRect/>
          </a:stretch>
        </p:blipFill>
        <p:spPr bwMode="auto">
          <a:xfrm>
            <a:off x="2971800" y="4029073"/>
            <a:ext cx="2898648" cy="2345309"/>
          </a:xfrm>
          <a:prstGeom prst="rect">
            <a:avLst/>
          </a:prstGeom>
          <a:noFill/>
          <a:ln w="9525">
            <a:noFill/>
            <a:miter lim="800000"/>
            <a:headEnd/>
            <a:tailEnd/>
          </a:ln>
        </p:spPr>
      </p:pic>
    </p:spTree>
    <p:extLst>
      <p:ext uri="{BB962C8B-B14F-4D97-AF65-F5344CB8AC3E}">
        <p14:creationId xmlns:p14="http://schemas.microsoft.com/office/powerpoint/2010/main" val="32983684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64</a:t>
            </a:fld>
            <a:endParaRPr lang="en-US"/>
          </a:p>
        </p:txBody>
      </p:sp>
      <p:sp>
        <p:nvSpPr>
          <p:cNvPr id="8" name="Content Placeholder 7"/>
          <p:cNvSpPr>
            <a:spLocks noGrp="1"/>
          </p:cNvSpPr>
          <p:nvPr>
            <p:ph sz="quarter" idx="1"/>
          </p:nvPr>
        </p:nvSpPr>
        <p:spPr>
          <a:xfrm>
            <a:off x="228600" y="1527048"/>
            <a:ext cx="8686800" cy="2816352"/>
          </a:xfrm>
          <a:prstGeom prst="rightArrow">
            <a:avLst/>
          </a:prstGeom>
          <a:solidFill>
            <a:schemeClr val="accent1"/>
          </a:solidFill>
          <a:ln>
            <a:solidFill>
              <a:scrgbClr r="0" g="0" b="0"/>
            </a:solidFill>
          </a:ln>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ormAutofit/>
          </a:bodyPr>
          <a:lstStyle/>
          <a:p>
            <a:pPr marL="0" indent="0" algn="ctr">
              <a:buNone/>
            </a:pPr>
            <a:r>
              <a:rPr lang="en-US" sz="2000" dirty="0">
                <a:solidFill>
                  <a:schemeClr val="bg1"/>
                </a:solidFill>
              </a:rPr>
              <a:t>Fill any empty space in each box with crumpled paper or bubble wrap</a:t>
            </a:r>
            <a:br>
              <a:rPr lang="en-US" sz="2000" dirty="0">
                <a:solidFill>
                  <a:schemeClr val="bg1"/>
                </a:solidFill>
              </a:rPr>
            </a:br>
            <a:r>
              <a:rPr lang="en-US" sz="2000" dirty="0">
                <a:solidFill>
                  <a:schemeClr val="bg1"/>
                </a:solidFill>
              </a:rPr>
              <a:t>to ensure that testing materials do not shift during transit.</a:t>
            </a:r>
          </a:p>
          <a:p>
            <a:pPr marL="0" indent="0" algn="ctr">
              <a:buNone/>
            </a:pPr>
            <a:r>
              <a:rPr lang="en-US" sz="2000" dirty="0">
                <a:solidFill>
                  <a:schemeClr val="bg1"/>
                </a:solidFill>
              </a:rPr>
              <a:t>	Fill any voids to the top of the box.</a:t>
            </a:r>
          </a:p>
        </p:txBody>
      </p:sp>
      <p:pic>
        <p:nvPicPr>
          <p:cNvPr id="9" name="Picture 5" descr="DRC box w packing paper.png"/>
          <p:cNvPicPr>
            <a:picLocks noChangeAspect="1"/>
          </p:cNvPicPr>
          <p:nvPr/>
        </p:nvPicPr>
        <p:blipFill>
          <a:blip r:embed="rId3" cstate="print"/>
          <a:srcRect/>
          <a:stretch>
            <a:fillRect/>
          </a:stretch>
        </p:blipFill>
        <p:spPr bwMode="auto">
          <a:xfrm>
            <a:off x="2593505" y="3581400"/>
            <a:ext cx="3856071" cy="2713892"/>
          </a:xfrm>
          <a:prstGeom prst="rect">
            <a:avLst/>
          </a:prstGeom>
          <a:noFill/>
          <a:ln w="9525">
            <a:noFill/>
            <a:miter lim="800000"/>
            <a:headEnd/>
            <a:tailEnd/>
          </a:ln>
        </p:spPr>
      </p:pic>
    </p:spTree>
    <p:extLst>
      <p:ext uri="{BB962C8B-B14F-4D97-AF65-F5344CB8AC3E}">
        <p14:creationId xmlns:p14="http://schemas.microsoft.com/office/powerpoint/2010/main" val="15472769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65</a:t>
            </a:fld>
            <a:endParaRPr lang="en-US"/>
          </a:p>
        </p:txBody>
      </p:sp>
      <p:sp>
        <p:nvSpPr>
          <p:cNvPr id="5" name="Content Placeholder 7"/>
          <p:cNvSpPr>
            <a:spLocks noGrp="1"/>
          </p:cNvSpPr>
          <p:nvPr>
            <p:ph sz="quarter" idx="1"/>
          </p:nvPr>
        </p:nvSpPr>
        <p:spPr>
          <a:xfrm>
            <a:off x="301752" y="1527048"/>
            <a:ext cx="8503920" cy="2587752"/>
          </a:xfrm>
          <a:prstGeom prst="rightArrow">
            <a:avLst/>
          </a:prstGeom>
          <a:solidFill>
            <a:schemeClr val="accent1"/>
          </a:solidFill>
          <a:ln>
            <a:solidFill>
              <a:scrgbClr r="0" g="0" b="0"/>
            </a:solidFill>
          </a:ln>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ormAutofit/>
          </a:bodyPr>
          <a:lstStyle/>
          <a:p>
            <a:pPr marL="0" indent="0" algn="ctr">
              <a:buNone/>
            </a:pPr>
            <a:r>
              <a:rPr lang="en-US" sz="2800" dirty="0">
                <a:solidFill>
                  <a:schemeClr val="bg1"/>
                </a:solidFill>
              </a:rPr>
              <a:t>Fold in the outer flaps (with old shipping labels), exposing the A &amp; B flaps.</a:t>
            </a:r>
          </a:p>
        </p:txBody>
      </p:sp>
      <p:pic>
        <p:nvPicPr>
          <p:cNvPr id="6" name="Picture 3" descr="Box Label Placement for Pretest Workshop.png"/>
          <p:cNvPicPr>
            <a:picLocks noChangeAspect="1"/>
          </p:cNvPicPr>
          <p:nvPr/>
        </p:nvPicPr>
        <p:blipFill>
          <a:blip r:embed="rId3" cstate="print"/>
          <a:srcRect t="46361"/>
          <a:stretch>
            <a:fillRect/>
          </a:stretch>
        </p:blipFill>
        <p:spPr bwMode="auto">
          <a:xfrm>
            <a:off x="609600" y="3952875"/>
            <a:ext cx="3559175" cy="2197100"/>
          </a:xfrm>
          <a:prstGeom prst="rect">
            <a:avLst/>
          </a:prstGeom>
          <a:noFill/>
          <a:ln w="9525">
            <a:noFill/>
            <a:miter lim="800000"/>
            <a:headEnd/>
            <a:tailEnd/>
          </a:ln>
        </p:spPr>
      </p:pic>
      <p:pic>
        <p:nvPicPr>
          <p:cNvPr id="7" name="Picture 4" descr="DRC box top.png"/>
          <p:cNvPicPr>
            <a:picLocks noChangeAspect="1"/>
          </p:cNvPicPr>
          <p:nvPr/>
        </p:nvPicPr>
        <p:blipFill>
          <a:blip r:embed="rId4" cstate="print"/>
          <a:srcRect/>
          <a:stretch>
            <a:fillRect/>
          </a:stretch>
        </p:blipFill>
        <p:spPr bwMode="auto">
          <a:xfrm>
            <a:off x="5105400" y="4343400"/>
            <a:ext cx="2746375" cy="1708150"/>
          </a:xfrm>
          <a:prstGeom prst="rect">
            <a:avLst/>
          </a:prstGeom>
          <a:noFill/>
          <a:ln w="9525">
            <a:noFill/>
            <a:miter lim="800000"/>
            <a:headEnd/>
            <a:tailEnd/>
          </a:ln>
        </p:spPr>
      </p:pic>
    </p:spTree>
    <p:extLst>
      <p:ext uri="{BB962C8B-B14F-4D97-AF65-F5344CB8AC3E}">
        <p14:creationId xmlns:p14="http://schemas.microsoft.com/office/powerpoint/2010/main" val="233400159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66</a:t>
            </a:fld>
            <a:endParaRPr lang="en-US"/>
          </a:p>
        </p:txBody>
      </p:sp>
      <p:sp>
        <p:nvSpPr>
          <p:cNvPr id="5" name="Content Placeholder 7"/>
          <p:cNvSpPr>
            <a:spLocks noGrp="1"/>
          </p:cNvSpPr>
          <p:nvPr>
            <p:ph sz="quarter" idx="1"/>
          </p:nvPr>
        </p:nvSpPr>
        <p:spPr>
          <a:xfrm>
            <a:off x="304800" y="1295400"/>
            <a:ext cx="8503920" cy="2892552"/>
          </a:xfrm>
          <a:prstGeom prst="rightArrow">
            <a:avLst/>
          </a:prstGeom>
          <a:ln>
            <a:solidFill>
              <a:scrgbClr r="0" g="0" b="0"/>
            </a:solidFill>
          </a:ln>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ormAutofit/>
          </a:bodyPr>
          <a:lstStyle/>
          <a:p>
            <a:pPr marL="0" indent="0" algn="ctr">
              <a:buNone/>
            </a:pPr>
            <a:endParaRPr lang="en-US" sz="2800" dirty="0"/>
          </a:p>
        </p:txBody>
      </p:sp>
      <p:sp>
        <p:nvSpPr>
          <p:cNvPr id="6" name="Rounded Rectangle 5"/>
          <p:cNvSpPr/>
          <p:nvPr/>
        </p:nvSpPr>
        <p:spPr>
          <a:xfrm>
            <a:off x="628650" y="2105025"/>
            <a:ext cx="3105150" cy="1295400"/>
          </a:xfrm>
          <a:prstGeom prst="roundRect">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Tape boxes securely</a:t>
            </a:r>
            <a:br>
              <a:rPr lang="en-US" dirty="0"/>
            </a:br>
            <a:r>
              <a:rPr lang="en-US" dirty="0"/>
              <a:t>using three pieces of packaging tape on</a:t>
            </a:r>
            <a:br>
              <a:rPr lang="en-US" dirty="0"/>
            </a:br>
            <a:r>
              <a:rPr lang="en-US" dirty="0"/>
              <a:t>BOTH the top and the bottom.</a:t>
            </a:r>
          </a:p>
        </p:txBody>
      </p:sp>
      <p:sp>
        <p:nvSpPr>
          <p:cNvPr id="7" name="Rounded Rectangle 6"/>
          <p:cNvSpPr/>
          <p:nvPr/>
        </p:nvSpPr>
        <p:spPr>
          <a:xfrm>
            <a:off x="3733800" y="2133600"/>
            <a:ext cx="3200400" cy="1276350"/>
          </a:xfrm>
          <a:prstGeom prst="roundRect">
            <a:avLst/>
          </a:prstGeom>
          <a:solidFill>
            <a:schemeClr val="accent1">
              <a:lumMod val="60000"/>
              <a:lumOff val="40000"/>
            </a:schemeClr>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Overlap the tape, and</a:t>
            </a:r>
            <a:br>
              <a:rPr lang="en-US" dirty="0"/>
            </a:br>
            <a:r>
              <a:rPr lang="en-US" dirty="0"/>
              <a:t>make sure it wraps around</a:t>
            </a:r>
            <a:br>
              <a:rPr lang="en-US" dirty="0"/>
            </a:br>
            <a:r>
              <a:rPr lang="en-US" dirty="0"/>
              <a:t>the sides at least two inches.</a:t>
            </a:r>
          </a:p>
        </p:txBody>
      </p:sp>
      <p:grpSp>
        <p:nvGrpSpPr>
          <p:cNvPr id="8" name="Group 7"/>
          <p:cNvGrpSpPr/>
          <p:nvPr/>
        </p:nvGrpSpPr>
        <p:grpSpPr>
          <a:xfrm>
            <a:off x="1104900" y="3629819"/>
            <a:ext cx="2438400" cy="1439863"/>
            <a:chOff x="2057400" y="3581400"/>
            <a:chExt cx="2438400" cy="1439863"/>
          </a:xfrm>
        </p:grpSpPr>
        <p:grpSp>
          <p:nvGrpSpPr>
            <p:cNvPr id="9" name="Group 14"/>
            <p:cNvGrpSpPr>
              <a:grpSpLocks/>
            </p:cNvGrpSpPr>
            <p:nvPr/>
          </p:nvGrpSpPr>
          <p:grpSpPr bwMode="auto">
            <a:xfrm>
              <a:off x="2057400" y="3581400"/>
              <a:ext cx="2438400" cy="1439863"/>
              <a:chOff x="1752600" y="2743200"/>
              <a:chExt cx="2438400" cy="1440400"/>
            </a:xfrm>
          </p:grpSpPr>
          <p:pic>
            <p:nvPicPr>
              <p:cNvPr id="11" name="Picture 4" descr="DRC box top.png"/>
              <p:cNvPicPr>
                <a:picLocks noChangeAspect="1"/>
              </p:cNvPicPr>
              <p:nvPr/>
            </p:nvPicPr>
            <p:blipFill>
              <a:blip r:embed="rId3" cstate="print"/>
              <a:srcRect/>
              <a:stretch>
                <a:fillRect/>
              </a:stretch>
            </p:blipFill>
            <p:spPr bwMode="auto">
              <a:xfrm>
                <a:off x="1752600" y="2743200"/>
                <a:ext cx="2438400" cy="1440400"/>
              </a:xfrm>
              <a:prstGeom prst="rect">
                <a:avLst/>
              </a:prstGeom>
              <a:noFill/>
              <a:ln w="9525">
                <a:noFill/>
                <a:miter lim="800000"/>
                <a:headEnd/>
                <a:tailEnd/>
              </a:ln>
            </p:spPr>
          </p:pic>
          <p:sp>
            <p:nvSpPr>
              <p:cNvPr id="12" name="Rectangle 11"/>
              <p:cNvSpPr>
                <a:spLocks noChangeArrowheads="1"/>
              </p:cNvSpPr>
              <p:nvPr/>
            </p:nvSpPr>
            <p:spPr bwMode="auto">
              <a:xfrm>
                <a:off x="2667000" y="2743200"/>
                <a:ext cx="304800" cy="1417320"/>
              </a:xfrm>
              <a:prstGeom prst="rect">
                <a:avLst/>
              </a:prstGeom>
              <a:solidFill>
                <a:srgbClr val="FFFFFF">
                  <a:alpha val="30196"/>
                </a:srgbClr>
              </a:solidFill>
              <a:ln w="9525" algn="ctr">
                <a:solidFill>
                  <a:schemeClr val="bg1"/>
                </a:solidFill>
                <a:round/>
                <a:headEnd/>
                <a:tailEnd/>
              </a:ln>
            </p:spPr>
            <p:txBody>
              <a:bodyPr/>
              <a:lstStyle/>
              <a:p>
                <a:pPr>
                  <a:spcBef>
                    <a:spcPct val="20000"/>
                  </a:spcBef>
                  <a:buFont typeface="Wingdings" pitchFamily="2" charset="2"/>
                  <a:buChar char="•"/>
                </a:pPr>
                <a:endParaRPr lang="en-US" sz="1600"/>
              </a:p>
            </p:txBody>
          </p:sp>
          <p:sp>
            <p:nvSpPr>
              <p:cNvPr id="13" name="Rectangle 12"/>
              <p:cNvSpPr>
                <a:spLocks noChangeArrowheads="1"/>
              </p:cNvSpPr>
              <p:nvPr/>
            </p:nvSpPr>
            <p:spPr bwMode="auto">
              <a:xfrm>
                <a:off x="2819400" y="2743200"/>
                <a:ext cx="304800" cy="1417320"/>
              </a:xfrm>
              <a:prstGeom prst="rect">
                <a:avLst/>
              </a:prstGeom>
              <a:solidFill>
                <a:srgbClr val="FFFFFF">
                  <a:alpha val="30196"/>
                </a:srgbClr>
              </a:solidFill>
              <a:ln w="9525" algn="ctr">
                <a:solidFill>
                  <a:schemeClr val="bg1"/>
                </a:solidFill>
                <a:round/>
                <a:headEnd/>
                <a:tailEnd/>
              </a:ln>
            </p:spPr>
            <p:txBody>
              <a:bodyPr/>
              <a:lstStyle/>
              <a:p>
                <a:pPr>
                  <a:spcBef>
                    <a:spcPct val="20000"/>
                  </a:spcBef>
                  <a:buFont typeface="Wingdings" pitchFamily="2" charset="2"/>
                  <a:buChar char="•"/>
                </a:pPr>
                <a:endParaRPr lang="en-US" sz="1600"/>
              </a:p>
            </p:txBody>
          </p:sp>
        </p:grpSp>
        <p:sp>
          <p:nvSpPr>
            <p:cNvPr id="10" name="Rectangle 13"/>
            <p:cNvSpPr>
              <a:spLocks noChangeArrowheads="1"/>
            </p:cNvSpPr>
            <p:nvPr/>
          </p:nvSpPr>
          <p:spPr bwMode="auto">
            <a:xfrm>
              <a:off x="3352800" y="3581400"/>
              <a:ext cx="304800" cy="1416792"/>
            </a:xfrm>
            <a:prstGeom prst="rect">
              <a:avLst/>
            </a:prstGeom>
            <a:solidFill>
              <a:srgbClr val="FFFFFF">
                <a:alpha val="30196"/>
              </a:srgbClr>
            </a:solidFill>
            <a:ln w="9525" algn="ctr">
              <a:solidFill>
                <a:schemeClr val="bg1"/>
              </a:solidFill>
              <a:round/>
              <a:headEnd/>
              <a:tailEnd/>
            </a:ln>
          </p:spPr>
          <p:txBody>
            <a:bodyPr/>
            <a:lstStyle/>
            <a:p>
              <a:pPr>
                <a:spcBef>
                  <a:spcPct val="20000"/>
                </a:spcBef>
                <a:buFont typeface="Wingdings" pitchFamily="2" charset="2"/>
                <a:buChar char="•"/>
              </a:pPr>
              <a:endParaRPr lang="en-US" sz="1600"/>
            </a:p>
          </p:txBody>
        </p:sp>
      </p:grpSp>
      <p:pic>
        <p:nvPicPr>
          <p:cNvPr id="15" name="Picture 4" descr="DRC box bottom w tape.png"/>
          <p:cNvPicPr>
            <a:picLocks noChangeAspect="1"/>
          </p:cNvPicPr>
          <p:nvPr/>
        </p:nvPicPr>
        <p:blipFill>
          <a:blip r:embed="rId4" cstate="print"/>
          <a:srcRect/>
          <a:stretch>
            <a:fillRect/>
          </a:stretch>
        </p:blipFill>
        <p:spPr bwMode="auto">
          <a:xfrm>
            <a:off x="3810000" y="3603573"/>
            <a:ext cx="2327275" cy="1443038"/>
          </a:xfrm>
          <a:prstGeom prst="rect">
            <a:avLst/>
          </a:prstGeom>
          <a:noFill/>
          <a:ln w="9525">
            <a:noFill/>
            <a:miter lim="800000"/>
            <a:headEnd/>
            <a:tailEnd/>
          </a:ln>
        </p:spPr>
      </p:pic>
      <p:pic>
        <p:nvPicPr>
          <p:cNvPr id="16" name="Picture 5" descr="DRC box closeup of tape wrapping around the side.png"/>
          <p:cNvPicPr>
            <a:picLocks noChangeAspect="1"/>
          </p:cNvPicPr>
          <p:nvPr/>
        </p:nvPicPr>
        <p:blipFill>
          <a:blip r:embed="rId5" cstate="print"/>
          <a:srcRect l="16833" r="7828"/>
          <a:stretch>
            <a:fillRect/>
          </a:stretch>
        </p:blipFill>
        <p:spPr bwMode="auto">
          <a:xfrm>
            <a:off x="2944018" y="5257800"/>
            <a:ext cx="3868737" cy="1273175"/>
          </a:xfrm>
          <a:prstGeom prst="rect">
            <a:avLst/>
          </a:prstGeom>
          <a:noFill/>
          <a:ln w="9525">
            <a:noFill/>
            <a:miter lim="800000"/>
            <a:headEnd/>
            <a:tailEnd/>
          </a:ln>
        </p:spPr>
      </p:pic>
    </p:spTree>
    <p:extLst>
      <p:ext uri="{BB962C8B-B14F-4D97-AF65-F5344CB8AC3E}">
        <p14:creationId xmlns:p14="http://schemas.microsoft.com/office/powerpoint/2010/main" val="358648854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a:t>Paper/Pencil</a:t>
            </a:r>
            <a:br>
              <a:rPr lang="en-US" dirty="0"/>
            </a:br>
            <a:r>
              <a:rPr lang="en-US" dirty="0"/>
              <a:t>Packaging Procedures</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67</a:t>
            </a:fld>
            <a:endParaRPr lang="en-US"/>
          </a:p>
        </p:txBody>
      </p:sp>
      <p:pic>
        <p:nvPicPr>
          <p:cNvPr id="5" name="Picture 24" descr="Box Label Placement for Pretest Workshop.png"/>
          <p:cNvPicPr>
            <a:picLocks noGrp="1" noChangeAspect="1"/>
          </p:cNvPicPr>
          <p:nvPr>
            <p:ph sz="quarter" idx="1"/>
          </p:nvPr>
        </p:nvPicPr>
        <p:blipFill rotWithShape="1">
          <a:blip r:embed="rId3" cstate="print"/>
          <a:srcRect t="6449" b="-1468"/>
          <a:stretch/>
        </p:blipFill>
        <p:spPr bwMode="auto">
          <a:xfrm>
            <a:off x="2500105" y="2057400"/>
            <a:ext cx="3998646" cy="4372869"/>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a:stretch>
            <a:fillRect/>
          </a:stretch>
        </p:blipFill>
        <p:spPr bwMode="auto">
          <a:xfrm>
            <a:off x="4800600" y="2257814"/>
            <a:ext cx="838200" cy="1316945"/>
          </a:xfrm>
          <a:prstGeom prst="rect">
            <a:avLst/>
          </a:prstGeom>
          <a:noFill/>
          <a:ln w="9525">
            <a:solidFill>
              <a:schemeClr val="tx1"/>
            </a:solidFill>
            <a:miter lim="800000"/>
            <a:headEnd/>
            <a:tailEnd/>
          </a:ln>
        </p:spPr>
      </p:pic>
      <p:pic>
        <p:nvPicPr>
          <p:cNvPr id="10" name="Picture 3"/>
          <p:cNvPicPr>
            <a:picLocks noChangeAspect="1" noChangeArrowheads="1"/>
          </p:cNvPicPr>
          <p:nvPr/>
        </p:nvPicPr>
        <p:blipFill>
          <a:blip r:embed="rId5" cstate="print"/>
          <a:srcRect/>
          <a:stretch>
            <a:fillRect/>
          </a:stretch>
        </p:blipFill>
        <p:spPr bwMode="auto">
          <a:xfrm>
            <a:off x="7315200" y="2895599"/>
            <a:ext cx="968375" cy="1524000"/>
          </a:xfrm>
          <a:prstGeom prst="rect">
            <a:avLst/>
          </a:prstGeom>
          <a:noFill/>
          <a:ln w="9525">
            <a:solidFill>
              <a:schemeClr val="accent6">
                <a:lumMod val="10000"/>
              </a:schemeClr>
            </a:solidFill>
            <a:miter lim="800000"/>
            <a:headEnd/>
            <a:tailEnd/>
          </a:ln>
        </p:spPr>
      </p:pic>
      <p:sp>
        <p:nvSpPr>
          <p:cNvPr id="11" name="TextBox 10"/>
          <p:cNvSpPr txBox="1"/>
          <p:nvPr/>
        </p:nvSpPr>
        <p:spPr>
          <a:xfrm>
            <a:off x="2981325" y="1695450"/>
            <a:ext cx="3200400" cy="338554"/>
          </a:xfrm>
          <a:prstGeom prst="rect">
            <a:avLst/>
          </a:prstGeom>
          <a:noFill/>
        </p:spPr>
        <p:txBody>
          <a:bodyPr wrap="square" rtlCol="0">
            <a:spAutoFit/>
          </a:bodyPr>
          <a:lstStyle/>
          <a:p>
            <a:r>
              <a:rPr lang="en-US" sz="1600" b="1" dirty="0"/>
              <a:t>Overhead view of closed box</a:t>
            </a:r>
          </a:p>
        </p:txBody>
      </p:sp>
      <p:cxnSp>
        <p:nvCxnSpPr>
          <p:cNvPr id="13" name="Straight Arrow Connector 12"/>
          <p:cNvCxnSpPr>
            <a:endCxn id="9" idx="3"/>
          </p:cNvCxnSpPr>
          <p:nvPr/>
        </p:nvCxnSpPr>
        <p:spPr>
          <a:xfrm flipH="1" flipV="1">
            <a:off x="5638800" y="2916287"/>
            <a:ext cx="1676400" cy="451095"/>
          </a:xfrm>
          <a:prstGeom prst="straightConnector1">
            <a:avLst/>
          </a:prstGeom>
          <a:ln w="101600" cap="flat">
            <a:headEnd type="none"/>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04800" y="1667531"/>
            <a:ext cx="2362200" cy="1323439"/>
          </a:xfrm>
          <a:prstGeom prst="rect">
            <a:avLst/>
          </a:prstGeom>
          <a:noFill/>
          <a:ln w="12700" cap="rnd">
            <a:solidFill>
              <a:schemeClr val="accent1"/>
            </a:solidFill>
          </a:ln>
        </p:spPr>
        <p:txBody>
          <a:bodyPr wrap="square" rtlCol="0">
            <a:spAutoFit/>
          </a:bodyPr>
          <a:lstStyle/>
          <a:p>
            <a:pPr algn="ctr"/>
            <a:r>
              <a:rPr lang="en-US" sz="1600" dirty="0"/>
              <a:t>Place appropriate colored DRC label on Flap A (orange for grade 3 ELA, pink for </a:t>
            </a:r>
            <a:r>
              <a:rPr lang="en-US" sz="1600" dirty="0" err="1"/>
              <a:t>scorable</a:t>
            </a:r>
            <a:r>
              <a:rPr lang="en-US" sz="1600" dirty="0"/>
              <a:t>, and white for nonscorable.)</a:t>
            </a:r>
          </a:p>
        </p:txBody>
      </p:sp>
      <p:sp>
        <p:nvSpPr>
          <p:cNvPr id="18" name="TextBox 17"/>
          <p:cNvSpPr txBox="1"/>
          <p:nvPr/>
        </p:nvSpPr>
        <p:spPr>
          <a:xfrm>
            <a:off x="6477000" y="1864727"/>
            <a:ext cx="2362200" cy="830997"/>
          </a:xfrm>
          <a:prstGeom prst="rect">
            <a:avLst/>
          </a:prstGeom>
          <a:noFill/>
          <a:ln w="12700" cap="rnd">
            <a:solidFill>
              <a:schemeClr val="accent1"/>
            </a:solidFill>
          </a:ln>
        </p:spPr>
        <p:txBody>
          <a:bodyPr wrap="square" rtlCol="0">
            <a:spAutoFit/>
          </a:bodyPr>
          <a:lstStyle/>
          <a:p>
            <a:pPr algn="ctr"/>
            <a:r>
              <a:rPr lang="en-US" sz="1600" dirty="0"/>
              <a:t>Place the UPS-RS label on Flap B (NDA for </a:t>
            </a:r>
            <a:r>
              <a:rPr lang="en-US" sz="1600" dirty="0" err="1"/>
              <a:t>scorable</a:t>
            </a:r>
            <a:r>
              <a:rPr lang="en-US" sz="1600" dirty="0"/>
              <a:t>, Ground for nonscorable.)</a:t>
            </a:r>
          </a:p>
        </p:txBody>
      </p:sp>
      <p:pic>
        <p:nvPicPr>
          <p:cNvPr id="4098" name="Picture 2"/>
          <p:cNvPicPr>
            <a:picLocks noChangeAspect="1" noChangeArrowheads="1"/>
          </p:cNvPicPr>
          <p:nvPr/>
        </p:nvPicPr>
        <p:blipFill>
          <a:blip r:embed="rId6" cstate="print">
            <a:biLevel thresh="75000"/>
            <a:extLst>
              <a:ext uri="{28A0092B-C50C-407E-A947-70E740481C1C}">
                <a14:useLocalDpi xmlns:a14="http://schemas.microsoft.com/office/drawing/2010/main" val="0"/>
              </a:ext>
            </a:extLst>
          </a:blip>
          <a:srcRect/>
          <a:stretch>
            <a:fillRect/>
          </a:stretch>
        </p:blipFill>
        <p:spPr bwMode="auto">
          <a:xfrm>
            <a:off x="1689496" y="3274251"/>
            <a:ext cx="1510903" cy="1037834"/>
          </a:xfrm>
          <a:prstGeom prst="rect">
            <a:avLst/>
          </a:prstGeom>
          <a:solidFill>
            <a:schemeClr val="bg1"/>
          </a:solidFill>
          <a:ln>
            <a:noFill/>
          </a:ln>
          <a:extLst/>
        </p:spPr>
      </p:pic>
      <p:pic>
        <p:nvPicPr>
          <p:cNvPr id="4100" name="Picture 4"/>
          <p:cNvPicPr>
            <a:picLocks noChangeAspect="1" noChangeArrowheads="1"/>
          </p:cNvPicPr>
          <p:nvPr/>
        </p:nvPicPr>
        <p:blipFill>
          <a:blip r:embed="rId7" cstate="print">
            <a:duotone>
              <a:prstClr val="black"/>
              <a:srgbClr val="FF8601">
                <a:tint val="45000"/>
                <a:satMod val="400000"/>
              </a:srgbClr>
            </a:duotone>
            <a:extLst>
              <a:ext uri="{BEBA8EAE-BF5A-486C-A8C5-ECC9F3942E4B}">
                <a14:imgProps xmlns:a14="http://schemas.microsoft.com/office/drawing/2010/main">
                  <a14:imgLayer r:embed="rId8">
                    <a14:imgEffect>
                      <a14:colorTemperature colorTemp="3165"/>
                    </a14:imgEffect>
                    <a14:imgEffect>
                      <a14:saturation sat="221000"/>
                    </a14:imgEffect>
                    <a14:imgEffect>
                      <a14:brightnessContrast bright="20000" contrast="46000"/>
                    </a14:imgEffect>
                  </a14:imgLayer>
                </a14:imgProps>
              </a:ext>
              <a:ext uri="{28A0092B-C50C-407E-A947-70E740481C1C}">
                <a14:useLocalDpi xmlns:a14="http://schemas.microsoft.com/office/drawing/2010/main" val="0"/>
              </a:ext>
            </a:extLst>
          </a:blip>
          <a:srcRect/>
          <a:stretch>
            <a:fillRect/>
          </a:stretch>
        </p:blipFill>
        <p:spPr bwMode="auto">
          <a:xfrm>
            <a:off x="137303" y="3274251"/>
            <a:ext cx="1491471" cy="1037834"/>
          </a:xfrm>
          <a:prstGeom prst="rect">
            <a:avLst/>
          </a:prstGeom>
          <a:solidFill>
            <a:srgbClr val="FF9933"/>
          </a:solidFill>
          <a:ln>
            <a:noFill/>
          </a:ln>
          <a:extLst/>
        </p:spPr>
      </p:pic>
      <p:pic>
        <p:nvPicPr>
          <p:cNvPr id="19"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5400000">
            <a:off x="3277147" y="2461273"/>
            <a:ext cx="1313193" cy="913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5" name="Straight Arrow Connector 14"/>
          <p:cNvCxnSpPr/>
          <p:nvPr/>
        </p:nvCxnSpPr>
        <p:spPr>
          <a:xfrm flipV="1">
            <a:off x="1219200" y="2752846"/>
            <a:ext cx="2286000" cy="476249"/>
          </a:xfrm>
          <a:prstGeom prst="straightConnector1">
            <a:avLst/>
          </a:prstGeom>
          <a:ln w="101600">
            <a:tailEnd type="triangle"/>
          </a:ln>
        </p:spPr>
        <p:style>
          <a:lnRef idx="1">
            <a:schemeClr val="accent1"/>
          </a:lnRef>
          <a:fillRef idx="0">
            <a:schemeClr val="accent1"/>
          </a:fillRef>
          <a:effectRef idx="0">
            <a:schemeClr val="accent1"/>
          </a:effectRef>
          <a:fontRef idx="minor">
            <a:schemeClr val="tx1"/>
          </a:fontRef>
        </p:style>
      </p:cxnSp>
      <p:pic>
        <p:nvPicPr>
          <p:cNvPr id="16"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78752" y="4419599"/>
            <a:ext cx="1491471" cy="1037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422566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Contacting DRC</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68</a:t>
            </a:fld>
            <a:endParaRPr lang="en-US"/>
          </a:p>
        </p:txBody>
      </p:sp>
      <p:sp>
        <p:nvSpPr>
          <p:cNvPr id="3" name="Content Placeholder 2"/>
          <p:cNvSpPr>
            <a:spLocks noGrp="1"/>
          </p:cNvSpPr>
          <p:nvPr>
            <p:ph sz="quarter" idx="1"/>
          </p:nvPr>
        </p:nvSpPr>
        <p:spPr/>
        <p:txBody>
          <a:bodyPr>
            <a:normAutofit/>
          </a:bodyPr>
          <a:lstStyle/>
          <a:p>
            <a:r>
              <a:rPr lang="en-US" dirty="0"/>
              <a:t>Direct Line:  1-800-451-7834</a:t>
            </a:r>
          </a:p>
          <a:p>
            <a:pPr marL="0" indent="0">
              <a:buNone/>
            </a:pPr>
            <a:endParaRPr lang="en-US" sz="1800" dirty="0"/>
          </a:p>
          <a:p>
            <a:r>
              <a:rPr lang="en-US" dirty="0"/>
              <a:t>Fax:  1-866-237-9314</a:t>
            </a:r>
          </a:p>
          <a:p>
            <a:pPr marL="0" indent="0">
              <a:buNone/>
            </a:pPr>
            <a:endParaRPr lang="en-US" sz="1800" dirty="0"/>
          </a:p>
          <a:p>
            <a:r>
              <a:rPr lang="en-US" dirty="0"/>
              <a:t>Email:  SCProject@datarecognitioncorp.com</a:t>
            </a:r>
          </a:p>
          <a:p>
            <a:endParaRPr lang="en-US" sz="1800" dirty="0"/>
          </a:p>
          <a:p>
            <a:r>
              <a:rPr lang="en-US" dirty="0" err="1"/>
              <a:t>eDIRECT</a:t>
            </a:r>
            <a:r>
              <a:rPr lang="en-US" dirty="0"/>
              <a:t>:  </a:t>
            </a:r>
            <a:r>
              <a:rPr lang="en-US" dirty="0">
                <a:solidFill>
                  <a:srgbClr val="0070C0"/>
                </a:solidFill>
              </a:rPr>
              <a:t>https://sc.drcedirect.com</a:t>
            </a:r>
          </a:p>
          <a:p>
            <a:pPr marL="0" indent="0">
              <a:buNone/>
            </a:pPr>
            <a:endParaRPr lang="en-US" sz="1800" dirty="0"/>
          </a:p>
          <a:p>
            <a:pPr lvl="1"/>
            <a:r>
              <a:rPr lang="en-US" sz="1800" dirty="0">
                <a:solidFill>
                  <a:schemeClr val="tx1"/>
                </a:solidFill>
              </a:rPr>
              <a:t>Note:  For any technical online testing questions, STCs, TAs, and Technology Coordinators may contact DRC, with the DTC’s approval.</a:t>
            </a:r>
          </a:p>
          <a:p>
            <a:pPr lvl="1"/>
            <a:endParaRPr lang="en-US" dirty="0"/>
          </a:p>
          <a:p>
            <a:pPr marL="274320" lvl="1" indent="0">
              <a:buNone/>
            </a:pPr>
            <a:endParaRPr lang="en-US" dirty="0"/>
          </a:p>
          <a:p>
            <a:pPr marL="274320" lvl="1" indent="0">
              <a:buNone/>
            </a:pPr>
            <a:endParaRPr lang="en-US" dirty="0"/>
          </a:p>
          <a:p>
            <a:pPr marL="274320" lvl="1" indent="0">
              <a:buNone/>
            </a:pPr>
            <a:endParaRPr lang="en-US" dirty="0"/>
          </a:p>
        </p:txBody>
      </p:sp>
    </p:spTree>
    <p:extLst>
      <p:ext uri="{BB962C8B-B14F-4D97-AF65-F5344CB8AC3E}">
        <p14:creationId xmlns:p14="http://schemas.microsoft.com/office/powerpoint/2010/main" val="148795461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69</a:t>
            </a:fld>
            <a:endParaRPr lang="en-US"/>
          </a:p>
        </p:txBody>
      </p:sp>
      <p:sp>
        <p:nvSpPr>
          <p:cNvPr id="3" name="Content Placeholder 2"/>
          <p:cNvSpPr>
            <a:spLocks noGrp="1"/>
          </p:cNvSpPr>
          <p:nvPr>
            <p:ph sz="quarter" idx="1"/>
          </p:nvPr>
        </p:nvSpPr>
        <p:spPr/>
        <p:txBody>
          <a:bodyPr/>
          <a:lstStyle/>
          <a:p>
            <a:pPr algn="ctr"/>
            <a:endParaRPr lang="en-US" dirty="0"/>
          </a:p>
          <a:p>
            <a:pPr algn="ctr"/>
            <a:endParaRPr lang="en-US" dirty="0"/>
          </a:p>
          <a:p>
            <a:pPr marL="0" indent="0" algn="ctr">
              <a:buNone/>
            </a:pPr>
            <a:endParaRPr lang="en-US" dirty="0"/>
          </a:p>
          <a:p>
            <a:pPr marL="0" indent="0" algn="ctr">
              <a:buNone/>
            </a:pPr>
            <a:endParaRPr lang="en-US" dirty="0"/>
          </a:p>
        </p:txBody>
      </p:sp>
      <p:pic>
        <p:nvPicPr>
          <p:cNvPr id="1028" name="Picture 4" descr="C:\Users\ltisdell\AppData\Local\Microsoft\Windows\Temporary Internet Files\Content.IE5\2Y0LCBFD\MC90044190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1587" y="2530474"/>
            <a:ext cx="1792209" cy="2117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641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 (cont.)</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7</a:t>
            </a:fld>
            <a:endParaRPr lang="en-US"/>
          </a:p>
        </p:txBody>
      </p:sp>
      <p:sp>
        <p:nvSpPr>
          <p:cNvPr id="4" name="Content Placeholder 3"/>
          <p:cNvSpPr>
            <a:spLocks noGrp="1"/>
          </p:cNvSpPr>
          <p:nvPr>
            <p:ph sz="quarter" idx="1"/>
          </p:nvPr>
        </p:nvSpPr>
        <p:spPr/>
        <p:txBody>
          <a:bodyPr>
            <a:normAutofit/>
          </a:bodyPr>
          <a:lstStyle/>
          <a:p>
            <a:r>
              <a:rPr lang="en-US" sz="2600" dirty="0"/>
              <a:t>Customized Materials</a:t>
            </a:r>
          </a:p>
          <a:p>
            <a:pPr lvl="1"/>
            <a:r>
              <a:rPr lang="en-US" sz="2200" dirty="0"/>
              <a:t>SL DVDs are no longer produced</a:t>
            </a:r>
          </a:p>
          <a:p>
            <a:pPr lvl="1"/>
            <a:r>
              <a:rPr lang="en-US" sz="2200" dirty="0"/>
              <a:t>Braille OAS no longer produced; special notes included in OAS.</a:t>
            </a:r>
          </a:p>
          <a:p>
            <a:pPr lvl="1"/>
            <a:r>
              <a:rPr lang="en-US" sz="2200" dirty="0"/>
              <a:t>Large-Print test booklet will be enlarged 13 x18</a:t>
            </a:r>
          </a:p>
          <a:p>
            <a:pPr lvl="1"/>
            <a:r>
              <a:rPr lang="en-US" sz="2200" dirty="0"/>
              <a:t>Loose-Leaf online accommodation no longer available</a:t>
            </a:r>
          </a:p>
          <a:p>
            <a:pPr lvl="2"/>
            <a:r>
              <a:rPr lang="en-US" sz="2000" dirty="0"/>
              <a:t>All items are presented one at a time in the online test</a:t>
            </a:r>
          </a:p>
          <a:p>
            <a:pPr lvl="1"/>
            <a:r>
              <a:rPr lang="en-US" sz="2200" dirty="0">
                <a:solidFill>
                  <a:prstClr val="black"/>
                </a:solidFill>
              </a:rPr>
              <a:t>Secure, Large-Print Supplements for Online &amp; Paper/Pencil Testers (ELA grades 3 and 8; social studies grades 5 and 7)</a:t>
            </a:r>
          </a:p>
          <a:p>
            <a:pPr lvl="2"/>
            <a:r>
              <a:rPr lang="en-US" sz="2000" dirty="0">
                <a:solidFill>
                  <a:prstClr val="black"/>
                </a:solidFill>
              </a:rPr>
              <a:t>Contain item descriptions for some graphics</a:t>
            </a:r>
          </a:p>
          <a:p>
            <a:pPr lvl="2"/>
            <a:r>
              <a:rPr lang="en-US" sz="2000" dirty="0">
                <a:solidFill>
                  <a:prstClr val="black"/>
                </a:solidFill>
              </a:rPr>
              <a:t>Formerly called “TA Notes for Online Testers”</a:t>
            </a:r>
          </a:p>
          <a:p>
            <a:endParaRPr lang="en-US" sz="3200" dirty="0"/>
          </a:p>
          <a:p>
            <a:endParaRPr lang="en-US" dirty="0"/>
          </a:p>
        </p:txBody>
      </p:sp>
    </p:spTree>
    <p:extLst>
      <p:ext uri="{BB962C8B-B14F-4D97-AF65-F5344CB8AC3E}">
        <p14:creationId xmlns:p14="http://schemas.microsoft.com/office/powerpoint/2010/main" val="1971713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 (cont.)</a:t>
            </a:r>
          </a:p>
        </p:txBody>
      </p:sp>
      <p:sp>
        <p:nvSpPr>
          <p:cNvPr id="4" name="Slide Number Placeholder 3"/>
          <p:cNvSpPr>
            <a:spLocks noGrp="1"/>
          </p:cNvSpPr>
          <p:nvPr>
            <p:ph type="sldNum" sz="quarter" idx="12"/>
          </p:nvPr>
        </p:nvSpPr>
        <p:spPr/>
        <p:txBody>
          <a:bodyPr>
            <a:normAutofit fontScale="85000" lnSpcReduction="20000"/>
          </a:bodyPr>
          <a:lstStyle/>
          <a:p>
            <a:fld id="{7BCB9EBD-7260-49C1-9B31-10464BA09A03}" type="slidenum">
              <a:rPr lang="en-US" smtClean="0"/>
              <a:t>8</a:t>
            </a:fld>
            <a:endParaRPr lang="en-US"/>
          </a:p>
        </p:txBody>
      </p:sp>
      <p:sp>
        <p:nvSpPr>
          <p:cNvPr id="3" name="Content Placeholder 2"/>
          <p:cNvSpPr>
            <a:spLocks noGrp="1"/>
          </p:cNvSpPr>
          <p:nvPr>
            <p:ph sz="quarter" idx="1"/>
          </p:nvPr>
        </p:nvSpPr>
        <p:spPr>
          <a:xfrm>
            <a:off x="612648" y="1600200"/>
            <a:ext cx="8153400" cy="4800600"/>
          </a:xfrm>
        </p:spPr>
        <p:txBody>
          <a:bodyPr>
            <a:normAutofit lnSpcReduction="10000"/>
          </a:bodyPr>
          <a:lstStyle/>
          <a:p>
            <a:r>
              <a:rPr lang="en-US" sz="2600" dirty="0">
                <a:solidFill>
                  <a:prstClr val="black"/>
                </a:solidFill>
              </a:rPr>
              <a:t>ELA Passage Booklets for Online Testers</a:t>
            </a:r>
          </a:p>
          <a:p>
            <a:pPr lvl="1"/>
            <a:r>
              <a:rPr lang="en-US" sz="2400" dirty="0">
                <a:solidFill>
                  <a:prstClr val="black"/>
                </a:solidFill>
              </a:rPr>
              <a:t>Secure documents; sign out and in on security checklist</a:t>
            </a:r>
          </a:p>
          <a:p>
            <a:pPr lvl="1"/>
            <a:r>
              <a:rPr lang="en-US" sz="2400" dirty="0">
                <a:solidFill>
                  <a:prstClr val="black"/>
                </a:solidFill>
              </a:rPr>
              <a:t>Provide to students who take the ELA test online</a:t>
            </a:r>
          </a:p>
          <a:p>
            <a:pPr lvl="1"/>
            <a:r>
              <a:rPr lang="en-US" sz="2400" dirty="0">
                <a:solidFill>
                  <a:prstClr val="black"/>
                </a:solidFill>
              </a:rPr>
              <a:t>Passage Booklets are produced by grade level.</a:t>
            </a:r>
          </a:p>
          <a:p>
            <a:pPr lvl="1"/>
            <a:r>
              <a:rPr lang="en-US" sz="2400" dirty="0">
                <a:solidFill>
                  <a:prstClr val="black"/>
                </a:solidFill>
              </a:rPr>
              <a:t>Booklet will include the reading passage for the TDA item, as well as all reading passages for ELA Session 2.</a:t>
            </a:r>
          </a:p>
          <a:p>
            <a:pPr lvl="1"/>
            <a:r>
              <a:rPr lang="en-US" sz="2400" dirty="0">
                <a:solidFill>
                  <a:prstClr val="black"/>
                </a:solidFill>
              </a:rPr>
              <a:t>Students may highlight or mark the texts on the paper copy but will type their reading answers and TDA responses online.</a:t>
            </a:r>
          </a:p>
          <a:p>
            <a:pPr lvl="1"/>
            <a:r>
              <a:rPr lang="en-US" sz="2400" dirty="0">
                <a:solidFill>
                  <a:prstClr val="black"/>
                </a:solidFill>
              </a:rPr>
              <a:t>Large-print versions of the passage booklets will not be provided; students will receive the LP packet of materials.</a:t>
            </a:r>
            <a:r>
              <a:rPr lang="en-US" dirty="0">
                <a:solidFill>
                  <a:prstClr val="black"/>
                </a:solidFill>
              </a:rPr>
              <a:t/>
            </a:r>
            <a:br>
              <a:rPr lang="en-US" dirty="0">
                <a:solidFill>
                  <a:prstClr val="black"/>
                </a:solidFill>
              </a:rPr>
            </a:br>
            <a:endParaRPr lang="en-US" dirty="0">
              <a:solidFill>
                <a:prstClr val="black"/>
              </a:solidFill>
            </a:endParaRPr>
          </a:p>
          <a:p>
            <a:pPr lvl="1"/>
            <a:endParaRPr lang="en-US" dirty="0">
              <a:solidFill>
                <a:prstClr val="black"/>
              </a:solidFill>
            </a:endParaRPr>
          </a:p>
          <a:p>
            <a:pPr lvl="1">
              <a:buClr>
                <a:srgbClr val="DA1F28"/>
              </a:buClr>
            </a:pPr>
            <a:endParaRPr lang="en-US" dirty="0"/>
          </a:p>
          <a:p>
            <a:pPr marL="594360" lvl="2" indent="0">
              <a:buNone/>
            </a:pPr>
            <a:endParaRPr lang="en-US" dirty="0"/>
          </a:p>
        </p:txBody>
      </p:sp>
    </p:spTree>
    <p:extLst>
      <p:ext uri="{BB962C8B-B14F-4D97-AF65-F5344CB8AC3E}">
        <p14:creationId xmlns:p14="http://schemas.microsoft.com/office/powerpoint/2010/main" val="4114425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New (cont.)</a:t>
            </a:r>
          </a:p>
        </p:txBody>
      </p:sp>
      <p:sp>
        <p:nvSpPr>
          <p:cNvPr id="3" name="Slide Number Placeholder 2"/>
          <p:cNvSpPr>
            <a:spLocks noGrp="1"/>
          </p:cNvSpPr>
          <p:nvPr>
            <p:ph type="sldNum" sz="quarter" idx="12"/>
          </p:nvPr>
        </p:nvSpPr>
        <p:spPr/>
        <p:txBody>
          <a:bodyPr>
            <a:normAutofit fontScale="85000" lnSpcReduction="20000"/>
          </a:bodyPr>
          <a:lstStyle/>
          <a:p>
            <a:fld id="{7BCB9EBD-7260-49C1-9B31-10464BA09A03}" type="slidenum">
              <a:rPr lang="en-US" smtClean="0"/>
              <a:t>9</a:t>
            </a:fld>
            <a:endParaRPr lang="en-US"/>
          </a:p>
        </p:txBody>
      </p:sp>
      <p:sp>
        <p:nvSpPr>
          <p:cNvPr id="4" name="Content Placeholder 3"/>
          <p:cNvSpPr>
            <a:spLocks noGrp="1"/>
          </p:cNvSpPr>
          <p:nvPr>
            <p:ph sz="quarter" idx="1"/>
          </p:nvPr>
        </p:nvSpPr>
        <p:spPr/>
        <p:txBody>
          <a:bodyPr>
            <a:normAutofit/>
          </a:bodyPr>
          <a:lstStyle/>
          <a:p>
            <a:r>
              <a:rPr lang="en-US" sz="2600" dirty="0"/>
              <a:t>Precode Changes</a:t>
            </a:r>
          </a:p>
          <a:p>
            <a:pPr lvl="1"/>
            <a:r>
              <a:rPr lang="en-US" sz="2200" dirty="0"/>
              <a:t>Districts will receive New Student Precode Labels for students who were changed from online to paper testing between the January and March precode files.</a:t>
            </a:r>
          </a:p>
          <a:p>
            <a:pPr lvl="1"/>
            <a:r>
              <a:rPr lang="en-US" sz="2200" dirty="0"/>
              <a:t>Schools must use overage materials or place an additional material order for the test booklets needed for these students.</a:t>
            </a:r>
          </a:p>
          <a:p>
            <a:r>
              <a:rPr lang="en-US" sz="2600" dirty="0" err="1"/>
              <a:t>eDIRECT</a:t>
            </a:r>
            <a:endParaRPr lang="en-US" sz="2600" dirty="0"/>
          </a:p>
          <a:p>
            <a:pPr lvl="1"/>
            <a:r>
              <a:rPr lang="en-US" sz="2200" dirty="0"/>
              <a:t>DTCs may Force Submit tests within </a:t>
            </a:r>
            <a:r>
              <a:rPr lang="en-US" sz="2200" dirty="0" err="1"/>
              <a:t>eDIRECT</a:t>
            </a:r>
            <a:endParaRPr lang="en-US" sz="2200" dirty="0"/>
          </a:p>
          <a:p>
            <a:pPr lvl="1"/>
            <a:r>
              <a:rPr lang="en-US" sz="2200" dirty="0"/>
              <a:t>Multiple Student Upload functionality is available.</a:t>
            </a:r>
          </a:p>
        </p:txBody>
      </p:sp>
    </p:spTree>
    <p:extLst>
      <p:ext uri="{BB962C8B-B14F-4D97-AF65-F5344CB8AC3E}">
        <p14:creationId xmlns:p14="http://schemas.microsoft.com/office/powerpoint/2010/main" val="222507123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7587</TotalTime>
  <Words>3864</Words>
  <Application>Microsoft Office PowerPoint</Application>
  <PresentationFormat>On-screen Show (4:3)</PresentationFormat>
  <Paragraphs>749</Paragraphs>
  <Slides>69</Slides>
  <Notes>64</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Median</vt:lpstr>
      <vt:lpstr>Spring 2018 SC READY / SCPASS Pretest Workshop </vt:lpstr>
      <vt:lpstr>Table of Contents</vt:lpstr>
      <vt:lpstr>Contacting DRC</vt:lpstr>
      <vt:lpstr>What’s New</vt:lpstr>
      <vt:lpstr>What’s New (cont.)</vt:lpstr>
      <vt:lpstr>What’s New (cont.)</vt:lpstr>
      <vt:lpstr>What’s New (cont.)</vt:lpstr>
      <vt:lpstr>What’s New (cont.)</vt:lpstr>
      <vt:lpstr>What’s New (cont.)</vt:lpstr>
      <vt:lpstr>Updates</vt:lpstr>
      <vt:lpstr>Grade 3 Reading Rosters</vt:lpstr>
      <vt:lpstr>Key Dates</vt:lpstr>
      <vt:lpstr>Resources</vt:lpstr>
      <vt:lpstr>Calculators</vt:lpstr>
      <vt:lpstr>Seating Charts</vt:lpstr>
      <vt:lpstr>Test Security</vt:lpstr>
      <vt:lpstr>PowerPoint Presentation</vt:lpstr>
      <vt:lpstr>Security for Online Testing</vt:lpstr>
      <vt:lpstr>Online Testing Training and Support</vt:lpstr>
      <vt:lpstr>Online Testing Training and Support</vt:lpstr>
      <vt:lpstr>Online Testing Training and Support</vt:lpstr>
      <vt:lpstr>Online Testing Preparation</vt:lpstr>
      <vt:lpstr>Online Testing Preparation</vt:lpstr>
      <vt:lpstr>Online Testing Permissions</vt:lpstr>
      <vt:lpstr>Online Testing Accommodations</vt:lpstr>
      <vt:lpstr>Online Testing Accommodations</vt:lpstr>
      <vt:lpstr>Online Testing Rosters</vt:lpstr>
      <vt:lpstr>Online Testing Test Tickets</vt:lpstr>
      <vt:lpstr>Online Testing Regenerating a Test</vt:lpstr>
      <vt:lpstr>Online Testing Restarting a Test</vt:lpstr>
      <vt:lpstr>Online Testing Restarting a Test, cont.</vt:lpstr>
      <vt:lpstr>PowerPoint Presentation</vt:lpstr>
      <vt:lpstr>Security Checklists</vt:lpstr>
      <vt:lpstr>Security Checklists</vt:lpstr>
      <vt:lpstr>Paper/Pencil Inventory Materials</vt:lpstr>
      <vt:lpstr>Paper/Pencil Additional Materials</vt:lpstr>
      <vt:lpstr>Paper/Pencil Answer Documents</vt:lpstr>
      <vt:lpstr>Paper/Pencil Materials</vt:lpstr>
      <vt:lpstr>Paper/Pencil Materials</vt:lpstr>
      <vt:lpstr>Paper/Pencil Oral Administration</vt:lpstr>
      <vt:lpstr>Paper/Pencil Materials—BR and SL</vt:lpstr>
      <vt:lpstr>Paper/Pencil Testing –  Answer Document Labels</vt:lpstr>
      <vt:lpstr>Paper/Pencil New Student Labels</vt:lpstr>
      <vt:lpstr>Paper/Pencil Override Labels</vt:lpstr>
      <vt:lpstr>Paper/Pencil Home School Override Labels</vt:lpstr>
      <vt:lpstr>Paper/Pencil Do Not Score Labels</vt:lpstr>
      <vt:lpstr>Paper/Pencil Answer Documents</vt:lpstr>
      <vt:lpstr>Paper/Pencil Answer Documents – Samples in TAM</vt:lpstr>
      <vt:lpstr>Paper/Pencil Coding Answer Documents—Precoded*</vt:lpstr>
      <vt:lpstr>Paper/Pencil Coding Answer Documents—Precoded</vt:lpstr>
      <vt:lpstr>Paper/Pencil Coding Answer Documents—Non-Precoded</vt:lpstr>
      <vt:lpstr>Paper/Pencil Coding Answer Documents—Non-Precoded</vt:lpstr>
      <vt:lpstr>Paper/Pencil Coding Answer Documents</vt:lpstr>
      <vt:lpstr>Paper/Pencil Coding Answer Documents</vt:lpstr>
      <vt:lpstr>Paper/Pencil Answer Document Return Form (ADRF)</vt:lpstr>
      <vt:lpstr>Paper/Pencil Fall Assignment</vt:lpstr>
      <vt:lpstr>Paper/Pencil STC Return Procedures</vt:lpstr>
      <vt:lpstr>Paper/Pencil STC Return Procedures</vt:lpstr>
      <vt:lpstr>Paper/Pencil Materials Return—Braille</vt:lpstr>
      <vt:lpstr>Paper/Pencil DTC Return Procedures – Grade 3 ELA</vt:lpstr>
      <vt:lpstr>Paper/Pencil DTC Return Procedures—All other material</vt:lpstr>
      <vt:lpstr>Paper/Pencil Packaging Procedures</vt:lpstr>
      <vt:lpstr>Paper/Pencil Packaging Procedures</vt:lpstr>
      <vt:lpstr>Paper/Pencil Packaging Procedures</vt:lpstr>
      <vt:lpstr>Paper/Pencil Packaging Procedures</vt:lpstr>
      <vt:lpstr>Paper/Pencil Packaging Procedures</vt:lpstr>
      <vt:lpstr>Paper/Pencil Packaging Procedures</vt:lpstr>
      <vt:lpstr>Contacting DRC</vt:lpstr>
      <vt:lpstr>PowerPoint Presentation</vt:lpstr>
    </vt:vector>
  </TitlesOfParts>
  <Company>DRC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 Carolina SCPASS  Spring 2015 ESC517</dc:title>
  <dc:creator>Tisdell, Laura</dc:creator>
  <cp:lastModifiedBy>Andrade, Houston</cp:lastModifiedBy>
  <cp:revision>516</cp:revision>
  <cp:lastPrinted>2015-03-16T20:14:18Z</cp:lastPrinted>
  <dcterms:created xsi:type="dcterms:W3CDTF">2014-08-28T18:53:20Z</dcterms:created>
  <dcterms:modified xsi:type="dcterms:W3CDTF">2018-05-17T15:44:09Z</dcterms:modified>
</cp:coreProperties>
</file>