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6"/>
  </p:notesMasterIdLst>
  <p:handoutMasterIdLst>
    <p:handoutMasterId r:id="rId257"/>
  </p:handoutMasterIdLst>
  <p:sldIdLst>
    <p:sldId id="257" r:id="rId2"/>
    <p:sldId id="258" r:id="rId3"/>
    <p:sldId id="259" r:id="rId4"/>
    <p:sldId id="762" r:id="rId5"/>
    <p:sldId id="763" r:id="rId6"/>
    <p:sldId id="764" r:id="rId7"/>
    <p:sldId id="765" r:id="rId8"/>
    <p:sldId id="766" r:id="rId9"/>
    <p:sldId id="767" r:id="rId10"/>
    <p:sldId id="768" r:id="rId11"/>
    <p:sldId id="637" r:id="rId12"/>
    <p:sldId id="638" r:id="rId13"/>
    <p:sldId id="781" r:id="rId14"/>
    <p:sldId id="639" r:id="rId15"/>
    <p:sldId id="527" r:id="rId16"/>
    <p:sldId id="604" r:id="rId17"/>
    <p:sldId id="605" r:id="rId18"/>
    <p:sldId id="606" r:id="rId19"/>
    <p:sldId id="607" r:id="rId20"/>
    <p:sldId id="608" r:id="rId21"/>
    <p:sldId id="609" r:id="rId22"/>
    <p:sldId id="610" r:id="rId23"/>
    <p:sldId id="611" r:id="rId24"/>
    <p:sldId id="612" r:id="rId25"/>
    <p:sldId id="613" r:id="rId26"/>
    <p:sldId id="614" r:id="rId27"/>
    <p:sldId id="615" r:id="rId28"/>
    <p:sldId id="544" r:id="rId29"/>
    <p:sldId id="545" r:id="rId30"/>
    <p:sldId id="546" r:id="rId31"/>
    <p:sldId id="547" r:id="rId32"/>
    <p:sldId id="548" r:id="rId33"/>
    <p:sldId id="549" r:id="rId34"/>
    <p:sldId id="550" r:id="rId35"/>
    <p:sldId id="551" r:id="rId36"/>
    <p:sldId id="552" r:id="rId37"/>
    <p:sldId id="553" r:id="rId38"/>
    <p:sldId id="554" r:id="rId39"/>
    <p:sldId id="555" r:id="rId40"/>
    <p:sldId id="556" r:id="rId41"/>
    <p:sldId id="267" r:id="rId42"/>
    <p:sldId id="563" r:id="rId43"/>
    <p:sldId id="564" r:id="rId44"/>
    <p:sldId id="565" r:id="rId45"/>
    <p:sldId id="566" r:id="rId46"/>
    <p:sldId id="567" r:id="rId47"/>
    <p:sldId id="568" r:id="rId48"/>
    <p:sldId id="569" r:id="rId49"/>
    <p:sldId id="570" r:id="rId50"/>
    <p:sldId id="602" r:id="rId51"/>
    <p:sldId id="587" r:id="rId52"/>
    <p:sldId id="588" r:id="rId53"/>
    <p:sldId id="590" r:id="rId54"/>
    <p:sldId id="591" r:id="rId55"/>
    <p:sldId id="592" r:id="rId56"/>
    <p:sldId id="593" r:id="rId57"/>
    <p:sldId id="594" r:id="rId58"/>
    <p:sldId id="595" r:id="rId59"/>
    <p:sldId id="596" r:id="rId60"/>
    <p:sldId id="597" r:id="rId61"/>
    <p:sldId id="598" r:id="rId62"/>
    <p:sldId id="599" r:id="rId63"/>
    <p:sldId id="600" r:id="rId64"/>
    <p:sldId id="601" r:id="rId65"/>
    <p:sldId id="572" r:id="rId66"/>
    <p:sldId id="603" r:id="rId67"/>
    <p:sldId id="574" r:id="rId68"/>
    <p:sldId id="575" r:id="rId69"/>
    <p:sldId id="576" r:id="rId70"/>
    <p:sldId id="577" r:id="rId71"/>
    <p:sldId id="578" r:id="rId72"/>
    <p:sldId id="579" r:id="rId73"/>
    <p:sldId id="580" r:id="rId74"/>
    <p:sldId id="581" r:id="rId75"/>
    <p:sldId id="582" r:id="rId76"/>
    <p:sldId id="584" r:id="rId77"/>
    <p:sldId id="585" r:id="rId78"/>
    <p:sldId id="586" r:id="rId79"/>
    <p:sldId id="703" r:id="rId80"/>
    <p:sldId id="704" r:id="rId81"/>
    <p:sldId id="705" r:id="rId82"/>
    <p:sldId id="706" r:id="rId83"/>
    <p:sldId id="707" r:id="rId84"/>
    <p:sldId id="708" r:id="rId85"/>
    <p:sldId id="709" r:id="rId86"/>
    <p:sldId id="710" r:id="rId87"/>
    <p:sldId id="711" r:id="rId88"/>
    <p:sldId id="712" r:id="rId89"/>
    <p:sldId id="713" r:id="rId90"/>
    <p:sldId id="714" r:id="rId91"/>
    <p:sldId id="640" r:id="rId92"/>
    <p:sldId id="641" r:id="rId93"/>
    <p:sldId id="642" r:id="rId94"/>
    <p:sldId id="643" r:id="rId95"/>
    <p:sldId id="644" r:id="rId96"/>
    <p:sldId id="645" r:id="rId97"/>
    <p:sldId id="646" r:id="rId98"/>
    <p:sldId id="647" r:id="rId99"/>
    <p:sldId id="648" r:id="rId100"/>
    <p:sldId id="649" r:id="rId101"/>
    <p:sldId id="650" r:id="rId102"/>
    <p:sldId id="651" r:id="rId103"/>
    <p:sldId id="652" r:id="rId104"/>
    <p:sldId id="653" r:id="rId105"/>
    <p:sldId id="654" r:id="rId106"/>
    <p:sldId id="655" r:id="rId107"/>
    <p:sldId id="656" r:id="rId108"/>
    <p:sldId id="657" r:id="rId109"/>
    <p:sldId id="658" r:id="rId110"/>
    <p:sldId id="659" r:id="rId111"/>
    <p:sldId id="660" r:id="rId112"/>
    <p:sldId id="661" r:id="rId113"/>
    <p:sldId id="662" r:id="rId114"/>
    <p:sldId id="663" r:id="rId115"/>
    <p:sldId id="664" r:id="rId116"/>
    <p:sldId id="665" r:id="rId117"/>
    <p:sldId id="666" r:id="rId118"/>
    <p:sldId id="667" r:id="rId119"/>
    <p:sldId id="668" r:id="rId120"/>
    <p:sldId id="669" r:id="rId121"/>
    <p:sldId id="670" r:id="rId122"/>
    <p:sldId id="671" r:id="rId123"/>
    <p:sldId id="672" r:id="rId124"/>
    <p:sldId id="673" r:id="rId125"/>
    <p:sldId id="674" r:id="rId126"/>
    <p:sldId id="675" r:id="rId127"/>
    <p:sldId id="676" r:id="rId128"/>
    <p:sldId id="678" r:id="rId129"/>
    <p:sldId id="677" r:id="rId130"/>
    <p:sldId id="557" r:id="rId131"/>
    <p:sldId id="715" r:id="rId132"/>
    <p:sldId id="716" r:id="rId133"/>
    <p:sldId id="717" r:id="rId134"/>
    <p:sldId id="718" r:id="rId135"/>
    <p:sldId id="719" r:id="rId136"/>
    <p:sldId id="720" r:id="rId137"/>
    <p:sldId id="721" r:id="rId138"/>
    <p:sldId id="722" r:id="rId139"/>
    <p:sldId id="723" r:id="rId140"/>
    <p:sldId id="724" r:id="rId141"/>
    <p:sldId id="725" r:id="rId142"/>
    <p:sldId id="726" r:id="rId143"/>
    <p:sldId id="727" r:id="rId144"/>
    <p:sldId id="728" r:id="rId145"/>
    <p:sldId id="729" r:id="rId146"/>
    <p:sldId id="730" r:id="rId147"/>
    <p:sldId id="731" r:id="rId148"/>
    <p:sldId id="732" r:id="rId149"/>
    <p:sldId id="733" r:id="rId150"/>
    <p:sldId id="734" r:id="rId151"/>
    <p:sldId id="735" r:id="rId152"/>
    <p:sldId id="736" r:id="rId153"/>
    <p:sldId id="737" r:id="rId154"/>
    <p:sldId id="738" r:id="rId155"/>
    <p:sldId id="739" r:id="rId156"/>
    <p:sldId id="740" r:id="rId157"/>
    <p:sldId id="741" r:id="rId158"/>
    <p:sldId id="742" r:id="rId159"/>
    <p:sldId id="743" r:id="rId160"/>
    <p:sldId id="744" r:id="rId161"/>
    <p:sldId id="745" r:id="rId162"/>
    <p:sldId id="746" r:id="rId163"/>
    <p:sldId id="747" r:id="rId164"/>
    <p:sldId id="748" r:id="rId165"/>
    <p:sldId id="749" r:id="rId166"/>
    <p:sldId id="750" r:id="rId167"/>
    <p:sldId id="751" r:id="rId168"/>
    <p:sldId id="752" r:id="rId169"/>
    <p:sldId id="753" r:id="rId170"/>
    <p:sldId id="754" r:id="rId171"/>
    <p:sldId id="755" r:id="rId172"/>
    <p:sldId id="756" r:id="rId173"/>
    <p:sldId id="757" r:id="rId174"/>
    <p:sldId id="758" r:id="rId175"/>
    <p:sldId id="759" r:id="rId176"/>
    <p:sldId id="760" r:id="rId177"/>
    <p:sldId id="761" r:id="rId178"/>
    <p:sldId id="362" r:id="rId179"/>
    <p:sldId id="363" r:id="rId180"/>
    <p:sldId id="364" r:id="rId181"/>
    <p:sldId id="365" r:id="rId182"/>
    <p:sldId id="366" r:id="rId183"/>
    <p:sldId id="367" r:id="rId184"/>
    <p:sldId id="368" r:id="rId185"/>
    <p:sldId id="369" r:id="rId186"/>
    <p:sldId id="370" r:id="rId187"/>
    <p:sldId id="371" r:id="rId188"/>
    <p:sldId id="372" r:id="rId189"/>
    <p:sldId id="373" r:id="rId190"/>
    <p:sldId id="374" r:id="rId191"/>
    <p:sldId id="558" r:id="rId192"/>
    <p:sldId id="559" r:id="rId193"/>
    <p:sldId id="561" r:id="rId194"/>
    <p:sldId id="375" r:id="rId195"/>
    <p:sldId id="376" r:id="rId196"/>
    <p:sldId id="377" r:id="rId197"/>
    <p:sldId id="378" r:id="rId198"/>
    <p:sldId id="379" r:id="rId199"/>
    <p:sldId id="380" r:id="rId200"/>
    <p:sldId id="382" r:id="rId201"/>
    <p:sldId id="383" r:id="rId202"/>
    <p:sldId id="384" r:id="rId203"/>
    <p:sldId id="385" r:id="rId204"/>
    <p:sldId id="386" r:id="rId205"/>
    <p:sldId id="387" r:id="rId206"/>
    <p:sldId id="388" r:id="rId207"/>
    <p:sldId id="389" r:id="rId208"/>
    <p:sldId id="390" r:id="rId209"/>
    <p:sldId id="794" r:id="rId210"/>
    <p:sldId id="783" r:id="rId211"/>
    <p:sldId id="784" r:id="rId212"/>
    <p:sldId id="785" r:id="rId213"/>
    <p:sldId id="786" r:id="rId214"/>
    <p:sldId id="787" r:id="rId215"/>
    <p:sldId id="788" r:id="rId216"/>
    <p:sldId id="789" r:id="rId217"/>
    <p:sldId id="790" r:id="rId218"/>
    <p:sldId id="791" r:id="rId219"/>
    <p:sldId id="792" r:id="rId220"/>
    <p:sldId id="793" r:id="rId221"/>
    <p:sldId id="702" r:id="rId222"/>
    <p:sldId id="679" r:id="rId223"/>
    <p:sldId id="680" r:id="rId224"/>
    <p:sldId id="681" r:id="rId225"/>
    <p:sldId id="682" r:id="rId226"/>
    <p:sldId id="683" r:id="rId227"/>
    <p:sldId id="684" r:id="rId228"/>
    <p:sldId id="685" r:id="rId229"/>
    <p:sldId id="686" r:id="rId230"/>
    <p:sldId id="687" r:id="rId231"/>
    <p:sldId id="688" r:id="rId232"/>
    <p:sldId id="689" r:id="rId233"/>
    <p:sldId id="690" r:id="rId234"/>
    <p:sldId id="691" r:id="rId235"/>
    <p:sldId id="692" r:id="rId236"/>
    <p:sldId id="693" r:id="rId237"/>
    <p:sldId id="694" r:id="rId238"/>
    <p:sldId id="695" r:id="rId239"/>
    <p:sldId id="696" r:id="rId240"/>
    <p:sldId id="698" r:id="rId241"/>
    <p:sldId id="699" r:id="rId242"/>
    <p:sldId id="701" r:id="rId243"/>
    <p:sldId id="407" r:id="rId244"/>
    <p:sldId id="408" r:id="rId245"/>
    <p:sldId id="409" r:id="rId246"/>
    <p:sldId id="410" r:id="rId247"/>
    <p:sldId id="411" r:id="rId248"/>
    <p:sldId id="412" r:id="rId249"/>
    <p:sldId id="413" r:id="rId250"/>
    <p:sldId id="414" r:id="rId251"/>
    <p:sldId id="415" r:id="rId252"/>
    <p:sldId id="416" r:id="rId253"/>
    <p:sldId id="417" r:id="rId254"/>
    <p:sldId id="418" r:id="rId255"/>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13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395" autoAdjust="0"/>
  </p:normalViewPr>
  <p:slideViewPr>
    <p:cSldViewPr>
      <p:cViewPr varScale="1">
        <p:scale>
          <a:sx n="111" d="100"/>
          <a:sy n="111" d="100"/>
        </p:scale>
        <p:origin x="161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presProps" Target="pres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viewProps" Target="viewProps.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theme" Target="theme/theme1.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tableStyles" Target="tableStyles.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notesMaster" Target="notesMasters/notesMaster1.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handoutMaster" Target="handoutMasters/handoutMaster1.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C47E5D96-4C69-4C8B-ADF9-5CCF12A5580E}" type="datetimeFigureOut">
              <a:rPr lang="en-US" smtClean="0"/>
              <a:t>11/30/2018</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5C92798D-9607-47A3-A931-D23A99979175}" type="slidenum">
              <a:rPr lang="en-US" smtClean="0"/>
              <a:t>‹#›</a:t>
            </a:fld>
            <a:endParaRPr lang="en-US"/>
          </a:p>
        </p:txBody>
      </p:sp>
    </p:spTree>
    <p:extLst>
      <p:ext uri="{BB962C8B-B14F-4D97-AF65-F5344CB8AC3E}">
        <p14:creationId xmlns:p14="http://schemas.microsoft.com/office/powerpoint/2010/main" val="200716066"/>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0A0106EE-10BD-4C5E-AC30-94DB558D581D}" type="datetimeFigureOut">
              <a:rPr lang="en-US" smtClean="0"/>
              <a:t>11/30/2018</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A0AAFDC3-80DF-4EA2-BA97-5615B6165860}" type="slidenum">
              <a:rPr lang="en-US" smtClean="0"/>
              <a:t>‹#›</a:t>
            </a:fld>
            <a:endParaRPr lang="en-US"/>
          </a:p>
        </p:txBody>
      </p:sp>
    </p:spTree>
    <p:extLst>
      <p:ext uri="{BB962C8B-B14F-4D97-AF65-F5344CB8AC3E}">
        <p14:creationId xmlns:p14="http://schemas.microsoft.com/office/powerpoint/2010/main" val="3467388917"/>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3" Type="http://schemas.openxmlformats.org/officeDocument/2006/relationships/hyperlink" Target="http://ed.sc.gov/finance/auditing/manuals-handbooks-and-guidelines/guidelines-for-retaining-documentation-to-support-expenditures/" TargetMode="External"/><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E91BFA-0DD7-4A14-8E89-91A223D19943}" type="slidenum">
              <a:rPr lang="en-US" smtClean="0">
                <a:solidFill>
                  <a:prstClr val="black"/>
                </a:solidFill>
              </a:rPr>
              <a:pPr/>
              <a:t>1</a:t>
            </a:fld>
            <a:endParaRPr lang="en-US" dirty="0">
              <a:solidFill>
                <a:prstClr val="black"/>
              </a:solidFill>
            </a:endParaRPr>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2942532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E91BFA-0DD7-4A14-8E89-91A223D19943}" type="slidenum">
              <a:rPr lang="en-US" smtClean="0"/>
              <a:t>10</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116499129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Example:</a:t>
            </a:r>
            <a:r>
              <a:rPr lang="en-US" baseline="0" dirty="0" smtClean="0"/>
              <a:t> Aiken County School District: https://www.acpsd.net/Page/1549</a:t>
            </a:r>
          </a:p>
          <a:p>
            <a:endParaRPr lang="en-US" baseline="0" dirty="0" smtClean="0"/>
          </a:p>
          <a:p>
            <a:r>
              <a:rPr lang="en-US" baseline="0" dirty="0" smtClean="0"/>
              <a:t>Refer to “Accounts Payable Report”, Purchasing Card Statement Example</a:t>
            </a:r>
            <a:endParaRPr lang="en-US" dirty="0"/>
          </a:p>
        </p:txBody>
      </p:sp>
      <p:sp>
        <p:nvSpPr>
          <p:cNvPr id="4" name="Footer Placeholder 3"/>
          <p:cNvSpPr>
            <a:spLocks noGrp="1"/>
          </p:cNvSpPr>
          <p:nvPr>
            <p:ph type="ftr" sz="quarter" idx="10"/>
          </p:nvPr>
        </p:nvSpPr>
        <p:spPr/>
        <p:txBody>
          <a:bodyPr/>
          <a:lstStyle/>
          <a:p>
            <a:r>
              <a:rPr lang="en-US" dirty="0" smtClean="0"/>
              <a:t>South Carolina Department of Education</a:t>
            </a:r>
            <a:endParaRPr lang="en-US" dirty="0"/>
          </a:p>
        </p:txBody>
      </p:sp>
      <p:sp>
        <p:nvSpPr>
          <p:cNvPr id="5" name="Slide Number Placeholder 4"/>
          <p:cNvSpPr>
            <a:spLocks noGrp="1"/>
          </p:cNvSpPr>
          <p:nvPr>
            <p:ph type="sldNum" sz="quarter" idx="11"/>
          </p:nvPr>
        </p:nvSpPr>
        <p:spPr/>
        <p:txBody>
          <a:bodyPr/>
          <a:lstStyle/>
          <a:p>
            <a:fld id="{9091D14C-FD63-4621-8F63-9ECEE9A5DEDE}" type="slidenum">
              <a:rPr lang="en-US" smtClean="0"/>
              <a:pPr/>
              <a:t>117</a:t>
            </a:fld>
            <a:endParaRPr lang="en-US" dirty="0"/>
          </a:p>
        </p:txBody>
      </p:sp>
    </p:spTree>
    <p:extLst>
      <p:ext uri="{BB962C8B-B14F-4D97-AF65-F5344CB8AC3E}">
        <p14:creationId xmlns:p14="http://schemas.microsoft.com/office/powerpoint/2010/main" val="37553079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Example:</a:t>
            </a:r>
            <a:r>
              <a:rPr lang="en-US" baseline="0" dirty="0" smtClean="0"/>
              <a:t> Aiken County School District: https://www.acpsd.net/Page/1549</a:t>
            </a:r>
          </a:p>
          <a:p>
            <a:endParaRPr lang="en-US" baseline="0" dirty="0" smtClean="0"/>
          </a:p>
          <a:p>
            <a:r>
              <a:rPr lang="en-US" baseline="0" dirty="0" smtClean="0"/>
              <a:t>Refer to “Accounts Payable Report”, Purchasing Card Statement (Online )Example</a:t>
            </a:r>
          </a:p>
          <a:p>
            <a:endParaRPr lang="en-US" baseline="0" dirty="0" smtClean="0"/>
          </a:p>
          <a:p>
            <a:endParaRPr lang="en-US" baseline="0" dirty="0" smtClean="0"/>
          </a:p>
          <a:p>
            <a:endParaRPr lang="en-US" dirty="0"/>
          </a:p>
        </p:txBody>
      </p:sp>
      <p:sp>
        <p:nvSpPr>
          <p:cNvPr id="4" name="Footer Placeholder 3"/>
          <p:cNvSpPr>
            <a:spLocks noGrp="1"/>
          </p:cNvSpPr>
          <p:nvPr>
            <p:ph type="ftr" sz="quarter" idx="10"/>
          </p:nvPr>
        </p:nvSpPr>
        <p:spPr/>
        <p:txBody>
          <a:bodyPr/>
          <a:lstStyle/>
          <a:p>
            <a:r>
              <a:rPr lang="en-US" dirty="0" smtClean="0"/>
              <a:t>South Carolina Department of Education</a:t>
            </a:r>
            <a:endParaRPr lang="en-US" dirty="0"/>
          </a:p>
        </p:txBody>
      </p:sp>
      <p:sp>
        <p:nvSpPr>
          <p:cNvPr id="5" name="Slide Number Placeholder 4"/>
          <p:cNvSpPr>
            <a:spLocks noGrp="1"/>
          </p:cNvSpPr>
          <p:nvPr>
            <p:ph type="sldNum" sz="quarter" idx="11"/>
          </p:nvPr>
        </p:nvSpPr>
        <p:spPr/>
        <p:txBody>
          <a:bodyPr/>
          <a:lstStyle/>
          <a:p>
            <a:fld id="{9091D14C-FD63-4621-8F63-9ECEE9A5DEDE}" type="slidenum">
              <a:rPr lang="en-US" smtClean="0"/>
              <a:pPr/>
              <a:t>118</a:t>
            </a:fld>
            <a:endParaRPr lang="en-US" dirty="0"/>
          </a:p>
        </p:txBody>
      </p:sp>
    </p:spTree>
    <p:extLst>
      <p:ext uri="{BB962C8B-B14F-4D97-AF65-F5344CB8AC3E}">
        <p14:creationId xmlns:p14="http://schemas.microsoft.com/office/powerpoint/2010/main" val="284500183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South Carolina Department of Education</a:t>
            </a:r>
            <a:endParaRPr lang="en-US" dirty="0"/>
          </a:p>
        </p:txBody>
      </p:sp>
      <p:sp>
        <p:nvSpPr>
          <p:cNvPr id="5" name="Slide Number Placeholder 4"/>
          <p:cNvSpPr>
            <a:spLocks noGrp="1"/>
          </p:cNvSpPr>
          <p:nvPr>
            <p:ph type="sldNum" sz="quarter" idx="11"/>
          </p:nvPr>
        </p:nvSpPr>
        <p:spPr/>
        <p:txBody>
          <a:bodyPr/>
          <a:lstStyle/>
          <a:p>
            <a:fld id="{9091D14C-FD63-4621-8F63-9ECEE9A5DEDE}" type="slidenum">
              <a:rPr lang="en-US" smtClean="0"/>
              <a:pPr/>
              <a:t>119</a:t>
            </a:fld>
            <a:endParaRPr lang="en-US" dirty="0"/>
          </a:p>
        </p:txBody>
      </p:sp>
    </p:spTree>
    <p:extLst>
      <p:ext uri="{BB962C8B-B14F-4D97-AF65-F5344CB8AC3E}">
        <p14:creationId xmlns:p14="http://schemas.microsoft.com/office/powerpoint/2010/main" val="174630563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South Carolina Department of Education</a:t>
            </a:r>
            <a:endParaRPr lang="en-US" dirty="0"/>
          </a:p>
        </p:txBody>
      </p:sp>
      <p:sp>
        <p:nvSpPr>
          <p:cNvPr id="5" name="Slide Number Placeholder 4"/>
          <p:cNvSpPr>
            <a:spLocks noGrp="1"/>
          </p:cNvSpPr>
          <p:nvPr>
            <p:ph type="sldNum" sz="quarter" idx="11"/>
          </p:nvPr>
        </p:nvSpPr>
        <p:spPr/>
        <p:txBody>
          <a:bodyPr/>
          <a:lstStyle/>
          <a:p>
            <a:fld id="{9091D14C-FD63-4621-8F63-9ECEE9A5DEDE}" type="slidenum">
              <a:rPr lang="en-US" smtClean="0"/>
              <a:pPr/>
              <a:t>120</a:t>
            </a:fld>
            <a:endParaRPr lang="en-US" dirty="0"/>
          </a:p>
        </p:txBody>
      </p:sp>
    </p:spTree>
    <p:extLst>
      <p:ext uri="{BB962C8B-B14F-4D97-AF65-F5344CB8AC3E}">
        <p14:creationId xmlns:p14="http://schemas.microsoft.com/office/powerpoint/2010/main" val="360760196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Refer to handout</a:t>
            </a:r>
            <a:r>
              <a:rPr lang="en-US" baseline="0" dirty="0" smtClean="0"/>
              <a:t> “CG School District Methodology Model”</a:t>
            </a:r>
          </a:p>
          <a:p>
            <a:endParaRPr lang="en-US" baseline="0" dirty="0" smtClean="0"/>
          </a:p>
          <a:p>
            <a:r>
              <a:rPr lang="en-US" baseline="0" dirty="0" smtClean="0"/>
              <a:t>SCDE Website:</a:t>
            </a:r>
          </a:p>
          <a:p>
            <a:r>
              <a:rPr lang="en-US" dirty="0" smtClean="0"/>
              <a:t>https://ed.sc.gov/about/chief-operating-officer-executive-offices/chief-information-office/total-quality-management/district-web-requirements/methodology/</a:t>
            </a:r>
            <a:endParaRPr lang="en-US" dirty="0"/>
          </a:p>
        </p:txBody>
      </p:sp>
      <p:sp>
        <p:nvSpPr>
          <p:cNvPr id="4" name="Footer Placeholder 3"/>
          <p:cNvSpPr>
            <a:spLocks noGrp="1"/>
          </p:cNvSpPr>
          <p:nvPr>
            <p:ph type="ftr" sz="quarter" idx="10"/>
          </p:nvPr>
        </p:nvSpPr>
        <p:spPr/>
        <p:txBody>
          <a:bodyPr/>
          <a:lstStyle/>
          <a:p>
            <a:r>
              <a:rPr lang="en-US" dirty="0" smtClean="0"/>
              <a:t>South Carolina Department of Education</a:t>
            </a:r>
            <a:endParaRPr lang="en-US" dirty="0"/>
          </a:p>
        </p:txBody>
      </p:sp>
      <p:sp>
        <p:nvSpPr>
          <p:cNvPr id="5" name="Slide Number Placeholder 4"/>
          <p:cNvSpPr>
            <a:spLocks noGrp="1"/>
          </p:cNvSpPr>
          <p:nvPr>
            <p:ph type="sldNum" sz="quarter" idx="11"/>
          </p:nvPr>
        </p:nvSpPr>
        <p:spPr/>
        <p:txBody>
          <a:bodyPr/>
          <a:lstStyle/>
          <a:p>
            <a:fld id="{9091D14C-FD63-4621-8F63-9ECEE9A5DEDE}" type="slidenum">
              <a:rPr lang="en-US" smtClean="0"/>
              <a:pPr/>
              <a:t>121</a:t>
            </a:fld>
            <a:endParaRPr lang="en-US" dirty="0"/>
          </a:p>
        </p:txBody>
      </p:sp>
    </p:spTree>
    <p:extLst>
      <p:ext uri="{BB962C8B-B14F-4D97-AF65-F5344CB8AC3E}">
        <p14:creationId xmlns:p14="http://schemas.microsoft.com/office/powerpoint/2010/main" val="82912884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Refer</a:t>
            </a:r>
            <a:r>
              <a:rPr lang="en-US" baseline="0" dirty="0" smtClean="0"/>
              <a:t> to handout “Administrative  Cost Report_I$ite Model”</a:t>
            </a:r>
            <a:endParaRPr lang="en-US" dirty="0" smtClean="0"/>
          </a:p>
          <a:p>
            <a:endParaRPr lang="en-US" dirty="0" smtClean="0"/>
          </a:p>
          <a:p>
            <a:r>
              <a:rPr lang="en-US" dirty="0" smtClean="0"/>
              <a:t>https://ed.sc.gov/about/chief-operating-officer-executive-offices/chief-information-office/total-quality-management/district-web-requirements/in-ight-financial-analysis-model/ </a:t>
            </a:r>
          </a:p>
          <a:p>
            <a:endParaRPr lang="en-US" dirty="0" smtClean="0"/>
          </a:p>
          <a:p>
            <a:r>
              <a:rPr lang="en-US" dirty="0" smtClean="0"/>
              <a:t>Example:</a:t>
            </a:r>
            <a:r>
              <a:rPr lang="en-US" baseline="0" dirty="0" smtClean="0"/>
              <a:t> Aiken County School District: https://www.acpsd.net/Page/1549</a:t>
            </a:r>
          </a:p>
          <a:p>
            <a:endParaRPr lang="en-US" baseline="0" dirty="0" smtClean="0"/>
          </a:p>
          <a:p>
            <a:r>
              <a:rPr lang="en-US" baseline="0" dirty="0" smtClean="0"/>
              <a:t>Refer to “Administrative Cost Reporting”</a:t>
            </a:r>
          </a:p>
        </p:txBody>
      </p:sp>
      <p:sp>
        <p:nvSpPr>
          <p:cNvPr id="4" name="Footer Placeholder 3"/>
          <p:cNvSpPr>
            <a:spLocks noGrp="1"/>
          </p:cNvSpPr>
          <p:nvPr>
            <p:ph type="ftr" sz="quarter" idx="10"/>
          </p:nvPr>
        </p:nvSpPr>
        <p:spPr/>
        <p:txBody>
          <a:bodyPr/>
          <a:lstStyle/>
          <a:p>
            <a:r>
              <a:rPr lang="en-US" dirty="0" smtClean="0"/>
              <a:t>South Carolina Department of Education</a:t>
            </a:r>
            <a:endParaRPr lang="en-US" dirty="0"/>
          </a:p>
        </p:txBody>
      </p:sp>
      <p:sp>
        <p:nvSpPr>
          <p:cNvPr id="5" name="Slide Number Placeholder 4"/>
          <p:cNvSpPr>
            <a:spLocks noGrp="1"/>
          </p:cNvSpPr>
          <p:nvPr>
            <p:ph type="sldNum" sz="quarter" idx="11"/>
          </p:nvPr>
        </p:nvSpPr>
        <p:spPr/>
        <p:txBody>
          <a:bodyPr/>
          <a:lstStyle/>
          <a:p>
            <a:fld id="{9091D14C-FD63-4621-8F63-9ECEE9A5DEDE}" type="slidenum">
              <a:rPr lang="en-US" smtClean="0"/>
              <a:pPr/>
              <a:t>122</a:t>
            </a:fld>
            <a:endParaRPr lang="en-US" dirty="0"/>
          </a:p>
        </p:txBody>
      </p:sp>
    </p:spTree>
    <p:extLst>
      <p:ext uri="{BB962C8B-B14F-4D97-AF65-F5344CB8AC3E}">
        <p14:creationId xmlns:p14="http://schemas.microsoft.com/office/powerpoint/2010/main" val="68563992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$100.00</a:t>
            </a:r>
            <a:endParaRPr lang="en-US" dirty="0"/>
          </a:p>
        </p:txBody>
      </p:sp>
      <p:sp>
        <p:nvSpPr>
          <p:cNvPr id="4" name="Footer Placeholder 3"/>
          <p:cNvSpPr>
            <a:spLocks noGrp="1"/>
          </p:cNvSpPr>
          <p:nvPr>
            <p:ph type="ftr" sz="quarter" idx="10"/>
          </p:nvPr>
        </p:nvSpPr>
        <p:spPr/>
        <p:txBody>
          <a:bodyPr/>
          <a:lstStyle/>
          <a:p>
            <a:r>
              <a:rPr lang="en-US" dirty="0" smtClean="0"/>
              <a:t>South Carolina Department of Education</a:t>
            </a:r>
            <a:endParaRPr lang="en-US" dirty="0"/>
          </a:p>
        </p:txBody>
      </p:sp>
      <p:sp>
        <p:nvSpPr>
          <p:cNvPr id="5" name="Slide Number Placeholder 4"/>
          <p:cNvSpPr>
            <a:spLocks noGrp="1"/>
          </p:cNvSpPr>
          <p:nvPr>
            <p:ph type="sldNum" sz="quarter" idx="11"/>
          </p:nvPr>
        </p:nvSpPr>
        <p:spPr/>
        <p:txBody>
          <a:bodyPr/>
          <a:lstStyle/>
          <a:p>
            <a:fld id="{9091D14C-FD63-4621-8F63-9ECEE9A5DEDE}" type="slidenum">
              <a:rPr lang="en-US" smtClean="0"/>
              <a:pPr/>
              <a:t>123</a:t>
            </a:fld>
            <a:endParaRPr lang="en-US" dirty="0"/>
          </a:p>
        </p:txBody>
      </p:sp>
    </p:spTree>
    <p:extLst>
      <p:ext uri="{BB962C8B-B14F-4D97-AF65-F5344CB8AC3E}">
        <p14:creationId xmlns:p14="http://schemas.microsoft.com/office/powerpoint/2010/main" val="130202815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Yes</a:t>
            </a:r>
            <a:endParaRPr lang="en-US" dirty="0"/>
          </a:p>
        </p:txBody>
      </p:sp>
      <p:sp>
        <p:nvSpPr>
          <p:cNvPr id="4" name="Footer Placeholder 3"/>
          <p:cNvSpPr>
            <a:spLocks noGrp="1"/>
          </p:cNvSpPr>
          <p:nvPr>
            <p:ph type="ftr" sz="quarter" idx="10"/>
          </p:nvPr>
        </p:nvSpPr>
        <p:spPr/>
        <p:txBody>
          <a:bodyPr/>
          <a:lstStyle/>
          <a:p>
            <a:r>
              <a:rPr lang="en-US" dirty="0" smtClean="0"/>
              <a:t>South Carolina Department of Education</a:t>
            </a:r>
            <a:endParaRPr lang="en-US" dirty="0"/>
          </a:p>
        </p:txBody>
      </p:sp>
      <p:sp>
        <p:nvSpPr>
          <p:cNvPr id="5" name="Slide Number Placeholder 4"/>
          <p:cNvSpPr>
            <a:spLocks noGrp="1"/>
          </p:cNvSpPr>
          <p:nvPr>
            <p:ph type="sldNum" sz="quarter" idx="11"/>
          </p:nvPr>
        </p:nvSpPr>
        <p:spPr/>
        <p:txBody>
          <a:bodyPr/>
          <a:lstStyle/>
          <a:p>
            <a:fld id="{9091D14C-FD63-4621-8F63-9ECEE9A5DEDE}" type="slidenum">
              <a:rPr lang="en-US" smtClean="0"/>
              <a:pPr/>
              <a:t>124</a:t>
            </a:fld>
            <a:endParaRPr lang="en-US" dirty="0"/>
          </a:p>
        </p:txBody>
      </p:sp>
    </p:spTree>
    <p:extLst>
      <p:ext uri="{BB962C8B-B14F-4D97-AF65-F5344CB8AC3E}">
        <p14:creationId xmlns:p14="http://schemas.microsoft.com/office/powerpoint/2010/main" val="316447883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No</a:t>
            </a:r>
            <a:endParaRPr lang="en-US" dirty="0"/>
          </a:p>
        </p:txBody>
      </p:sp>
      <p:sp>
        <p:nvSpPr>
          <p:cNvPr id="4" name="Footer Placeholder 3"/>
          <p:cNvSpPr>
            <a:spLocks noGrp="1"/>
          </p:cNvSpPr>
          <p:nvPr>
            <p:ph type="ftr" sz="quarter" idx="10"/>
          </p:nvPr>
        </p:nvSpPr>
        <p:spPr/>
        <p:txBody>
          <a:bodyPr/>
          <a:lstStyle/>
          <a:p>
            <a:r>
              <a:rPr lang="en-US" dirty="0" smtClean="0"/>
              <a:t>South Carolina Department of Education</a:t>
            </a:r>
            <a:endParaRPr lang="en-US" dirty="0"/>
          </a:p>
        </p:txBody>
      </p:sp>
      <p:sp>
        <p:nvSpPr>
          <p:cNvPr id="5" name="Slide Number Placeholder 4"/>
          <p:cNvSpPr>
            <a:spLocks noGrp="1"/>
          </p:cNvSpPr>
          <p:nvPr>
            <p:ph type="sldNum" sz="quarter" idx="11"/>
          </p:nvPr>
        </p:nvSpPr>
        <p:spPr/>
        <p:txBody>
          <a:bodyPr/>
          <a:lstStyle/>
          <a:p>
            <a:fld id="{9091D14C-FD63-4621-8F63-9ECEE9A5DEDE}" type="slidenum">
              <a:rPr lang="en-US" smtClean="0"/>
              <a:pPr/>
              <a:t>125</a:t>
            </a:fld>
            <a:endParaRPr lang="en-US" dirty="0"/>
          </a:p>
        </p:txBody>
      </p:sp>
    </p:spTree>
    <p:extLst>
      <p:ext uri="{BB962C8B-B14F-4D97-AF65-F5344CB8AC3E}">
        <p14:creationId xmlns:p14="http://schemas.microsoft.com/office/powerpoint/2010/main" val="58708528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False-Only</a:t>
            </a:r>
            <a:r>
              <a:rPr lang="en-US" baseline="0" dirty="0" smtClean="0"/>
              <a:t> the Administrative Cost Report</a:t>
            </a:r>
            <a:endParaRPr lang="en-US" dirty="0"/>
          </a:p>
        </p:txBody>
      </p:sp>
      <p:sp>
        <p:nvSpPr>
          <p:cNvPr id="4" name="Footer Placeholder 3"/>
          <p:cNvSpPr>
            <a:spLocks noGrp="1"/>
          </p:cNvSpPr>
          <p:nvPr>
            <p:ph type="ftr" sz="quarter" idx="10"/>
          </p:nvPr>
        </p:nvSpPr>
        <p:spPr/>
        <p:txBody>
          <a:bodyPr/>
          <a:lstStyle/>
          <a:p>
            <a:r>
              <a:rPr lang="en-US" dirty="0" smtClean="0"/>
              <a:t>South Carolina Department of Education</a:t>
            </a:r>
            <a:endParaRPr lang="en-US" dirty="0"/>
          </a:p>
        </p:txBody>
      </p:sp>
      <p:sp>
        <p:nvSpPr>
          <p:cNvPr id="5" name="Slide Number Placeholder 4"/>
          <p:cNvSpPr>
            <a:spLocks noGrp="1"/>
          </p:cNvSpPr>
          <p:nvPr>
            <p:ph type="sldNum" sz="quarter" idx="11"/>
          </p:nvPr>
        </p:nvSpPr>
        <p:spPr/>
        <p:txBody>
          <a:bodyPr/>
          <a:lstStyle/>
          <a:p>
            <a:fld id="{9091D14C-FD63-4621-8F63-9ECEE9A5DEDE}" type="slidenum">
              <a:rPr lang="en-US" smtClean="0"/>
              <a:pPr/>
              <a:t>126</a:t>
            </a:fld>
            <a:endParaRPr lang="en-US" dirty="0"/>
          </a:p>
        </p:txBody>
      </p:sp>
    </p:spTree>
    <p:extLst>
      <p:ext uri="{BB962C8B-B14F-4D97-AF65-F5344CB8AC3E}">
        <p14:creationId xmlns:p14="http://schemas.microsoft.com/office/powerpoint/2010/main" val="3029368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E91BFA-0DD7-4A14-8E89-91A223D19943}" type="slidenum">
              <a:rPr lang="en-US" smtClean="0"/>
              <a:t>14</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193902388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aseline="0" dirty="0" smtClean="0"/>
              <a:t>Additional Resources: South Carolina School District  Website Requirements (Handout) and Checklist</a:t>
            </a:r>
          </a:p>
        </p:txBody>
      </p:sp>
      <p:sp>
        <p:nvSpPr>
          <p:cNvPr id="4" name="Footer Placeholder 3"/>
          <p:cNvSpPr>
            <a:spLocks noGrp="1"/>
          </p:cNvSpPr>
          <p:nvPr>
            <p:ph type="ftr" sz="quarter" idx="10"/>
          </p:nvPr>
        </p:nvSpPr>
        <p:spPr/>
        <p:txBody>
          <a:bodyPr/>
          <a:lstStyle/>
          <a:p>
            <a:r>
              <a:rPr lang="en-US" dirty="0" smtClean="0"/>
              <a:t>South Carolina Department of Education</a:t>
            </a:r>
            <a:endParaRPr lang="en-US" dirty="0"/>
          </a:p>
        </p:txBody>
      </p:sp>
      <p:sp>
        <p:nvSpPr>
          <p:cNvPr id="5" name="Slide Number Placeholder 4"/>
          <p:cNvSpPr>
            <a:spLocks noGrp="1"/>
          </p:cNvSpPr>
          <p:nvPr>
            <p:ph type="sldNum" sz="quarter" idx="11"/>
          </p:nvPr>
        </p:nvSpPr>
        <p:spPr/>
        <p:txBody>
          <a:bodyPr/>
          <a:lstStyle/>
          <a:p>
            <a:fld id="{9091D14C-FD63-4621-8F63-9ECEE9A5DEDE}" type="slidenum">
              <a:rPr lang="en-US" smtClean="0"/>
              <a:pPr/>
              <a:t>127</a:t>
            </a:fld>
            <a:endParaRPr lang="en-US" dirty="0"/>
          </a:p>
        </p:txBody>
      </p:sp>
    </p:spTree>
    <p:extLst>
      <p:ext uri="{BB962C8B-B14F-4D97-AF65-F5344CB8AC3E}">
        <p14:creationId xmlns:p14="http://schemas.microsoft.com/office/powerpoint/2010/main" val="53790584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6618">
              <a:defRPr/>
            </a:pPr>
            <a:fld id="{C2147C24-7D24-40A8-BDE9-FA6E8B74E0EE}" type="slidenum">
              <a:rPr lang="en-US">
                <a:solidFill>
                  <a:prstClr val="black"/>
                </a:solidFill>
                <a:latin typeface="Calibri" panose="020F0502020204030204"/>
              </a:rPr>
              <a:pPr defTabSz="466618">
                <a:defRPr/>
              </a:pPr>
              <a:t>128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95567314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baseline="0" dirty="0" smtClean="0"/>
          </a:p>
        </p:txBody>
      </p:sp>
      <p:sp>
        <p:nvSpPr>
          <p:cNvPr id="4" name="Footer Placeholder 3"/>
          <p:cNvSpPr>
            <a:spLocks noGrp="1"/>
          </p:cNvSpPr>
          <p:nvPr>
            <p:ph type="ftr" sz="quarter" idx="10"/>
          </p:nvPr>
        </p:nvSpPr>
        <p:spPr/>
        <p:txBody>
          <a:bodyPr/>
          <a:lstStyle/>
          <a:p>
            <a:r>
              <a:rPr lang="en-US" dirty="0" smtClean="0"/>
              <a:t>South Carolina Department of Education</a:t>
            </a:r>
            <a:endParaRPr lang="en-US" dirty="0"/>
          </a:p>
        </p:txBody>
      </p:sp>
      <p:sp>
        <p:nvSpPr>
          <p:cNvPr id="5" name="Slide Number Placeholder 4"/>
          <p:cNvSpPr>
            <a:spLocks noGrp="1"/>
          </p:cNvSpPr>
          <p:nvPr>
            <p:ph type="sldNum" sz="quarter" idx="11"/>
          </p:nvPr>
        </p:nvSpPr>
        <p:spPr/>
        <p:txBody>
          <a:bodyPr/>
          <a:lstStyle/>
          <a:p>
            <a:fld id="{9091D14C-FD63-4621-8F63-9ECEE9A5DEDE}" type="slidenum">
              <a:rPr lang="en-US" smtClean="0"/>
              <a:pPr/>
              <a:t>129</a:t>
            </a:fld>
            <a:endParaRPr lang="en-US" dirty="0"/>
          </a:p>
        </p:txBody>
      </p:sp>
    </p:spTree>
    <p:extLst>
      <p:ext uri="{BB962C8B-B14F-4D97-AF65-F5344CB8AC3E}">
        <p14:creationId xmlns:p14="http://schemas.microsoft.com/office/powerpoint/2010/main" val="265105603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many of you participated in this training last year,</a:t>
            </a:r>
            <a:r>
              <a:rPr lang="en-US" baseline="0" dirty="0" smtClean="0"/>
              <a:t> either in Berkeley, or in Lexington, or in Greenville? OK – keep you hands up. How many of you have consulted the federal regulations – any of the federal regulations – in conducting your work since that session?</a:t>
            </a:r>
            <a:endParaRPr lang="en-US" dirty="0"/>
          </a:p>
        </p:txBody>
      </p:sp>
      <p:sp>
        <p:nvSpPr>
          <p:cNvPr id="4" name="Slide Number Placeholder 3"/>
          <p:cNvSpPr>
            <a:spLocks noGrp="1"/>
          </p:cNvSpPr>
          <p:nvPr>
            <p:ph type="sldNum" sz="quarter" idx="10"/>
          </p:nvPr>
        </p:nvSpPr>
        <p:spPr/>
        <p:txBody>
          <a:bodyPr/>
          <a:lstStyle/>
          <a:p>
            <a:fld id="{C5E91BFA-0DD7-4A14-8E89-91A223D19943}" type="slidenum">
              <a:rPr lang="en-US" smtClean="0"/>
              <a:t>132</a:t>
            </a:fld>
            <a:endParaRPr lang="en-US" dirty="0"/>
          </a:p>
        </p:txBody>
      </p:sp>
    </p:spTree>
    <p:extLst>
      <p:ext uri="{BB962C8B-B14F-4D97-AF65-F5344CB8AC3E}">
        <p14:creationId xmlns:p14="http://schemas.microsoft.com/office/powerpoint/2010/main" val="377229118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 and throughout, I’m going to point out changes</a:t>
            </a:r>
            <a:r>
              <a:rPr lang="en-US" baseline="0" dirty="0" smtClean="0"/>
              <a:t> and give you tips for grants management</a:t>
            </a:r>
            <a:endParaRPr lang="en-US" dirty="0"/>
          </a:p>
        </p:txBody>
      </p:sp>
      <p:sp>
        <p:nvSpPr>
          <p:cNvPr id="4" name="Slide Number Placeholder 3"/>
          <p:cNvSpPr>
            <a:spLocks noGrp="1"/>
          </p:cNvSpPr>
          <p:nvPr>
            <p:ph type="sldNum" sz="quarter" idx="10"/>
          </p:nvPr>
        </p:nvSpPr>
        <p:spPr/>
        <p:txBody>
          <a:bodyPr/>
          <a:lstStyle/>
          <a:p>
            <a:fld id="{C5E91BFA-0DD7-4A14-8E89-91A223D19943}" type="slidenum">
              <a:rPr lang="en-US" smtClean="0"/>
              <a:t>133</a:t>
            </a:fld>
            <a:endParaRPr lang="en-US" dirty="0"/>
          </a:p>
        </p:txBody>
      </p:sp>
    </p:spTree>
    <p:extLst>
      <p:ext uri="{BB962C8B-B14F-4D97-AF65-F5344CB8AC3E}">
        <p14:creationId xmlns:p14="http://schemas.microsoft.com/office/powerpoint/2010/main" val="405774162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a:t>
            </a:r>
            <a:r>
              <a:rPr lang="en-US" baseline="0" dirty="0" smtClean="0"/>
              <a:t> mindful that this presentation in no way is a substitution for you reading and gaining an understanding of the federal regulations that apply to your subgrant program. My role today is to give you some insight on important matters and to give you some resources to help you find what you need to be compliant with the law, with regulations, and with the requirements of your program.  And my little friend here on this slide is to remind you that “ignorance of the law is no excuse.”</a:t>
            </a:r>
            <a:endParaRPr lang="en-US" dirty="0"/>
          </a:p>
        </p:txBody>
      </p:sp>
      <p:sp>
        <p:nvSpPr>
          <p:cNvPr id="4" name="Slide Number Placeholder 3"/>
          <p:cNvSpPr>
            <a:spLocks noGrp="1"/>
          </p:cNvSpPr>
          <p:nvPr>
            <p:ph type="sldNum" sz="quarter" idx="10"/>
          </p:nvPr>
        </p:nvSpPr>
        <p:spPr/>
        <p:txBody>
          <a:bodyPr/>
          <a:lstStyle/>
          <a:p>
            <a:fld id="{C5E91BFA-0DD7-4A14-8E89-91A223D19943}" type="slidenum">
              <a:rPr lang="en-US" smtClean="0"/>
              <a:t>134</a:t>
            </a:fld>
            <a:endParaRPr lang="en-US" dirty="0"/>
          </a:p>
        </p:txBody>
      </p:sp>
    </p:spTree>
    <p:extLst>
      <p:ext uri="{BB962C8B-B14F-4D97-AF65-F5344CB8AC3E}">
        <p14:creationId xmlns:p14="http://schemas.microsoft.com/office/powerpoint/2010/main" val="255321288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expectations</a:t>
            </a:r>
            <a:r>
              <a:rPr lang="en-US" baseline="0" dirty="0" smtClean="0"/>
              <a:t> that the state has for school districts. These have been presented to school boards across the state and at the boot camp for finance officers in August. For some of you, it may not be the first time you’ve seen them – Th</a:t>
            </a:r>
            <a:r>
              <a:rPr lang="en-US" dirty="0" smtClean="0"/>
              <a:t>ey’re the five expectations of school districts [slide</a:t>
            </a:r>
            <a:r>
              <a:rPr lang="en-US" baseline="0" dirty="0" smtClean="0"/>
              <a:t> contents].  All of these expectations are grounded in law, regulations, or terms of a contract. Understand that if you’re doing these things, your school district will not have a high risk assessment score.</a:t>
            </a:r>
            <a:endParaRPr lang="en-US" dirty="0"/>
          </a:p>
        </p:txBody>
      </p:sp>
      <p:sp>
        <p:nvSpPr>
          <p:cNvPr id="4" name="Footer Placeholder 3"/>
          <p:cNvSpPr>
            <a:spLocks noGrp="1"/>
          </p:cNvSpPr>
          <p:nvPr>
            <p:ph type="ftr" sz="quarter" idx="10"/>
          </p:nvPr>
        </p:nvSpPr>
        <p:spPr/>
        <p:txBody>
          <a:bodyPr/>
          <a:lstStyle/>
          <a:p>
            <a:r>
              <a:rPr lang="en-US" dirty="0" smtClean="0"/>
              <a:t>South Carolina Department of Education</a:t>
            </a:r>
            <a:endParaRPr lang="en-US" dirty="0"/>
          </a:p>
        </p:txBody>
      </p:sp>
      <p:sp>
        <p:nvSpPr>
          <p:cNvPr id="5" name="Slide Number Placeholder 4"/>
          <p:cNvSpPr>
            <a:spLocks noGrp="1"/>
          </p:cNvSpPr>
          <p:nvPr>
            <p:ph type="sldNum" sz="quarter" idx="11"/>
          </p:nvPr>
        </p:nvSpPr>
        <p:spPr/>
        <p:txBody>
          <a:bodyPr/>
          <a:lstStyle/>
          <a:p>
            <a:fld id="{9091D14C-FD63-4621-8F63-9ECEE9A5DEDE}" type="slidenum">
              <a:rPr lang="en-US" smtClean="0"/>
              <a:pPr/>
              <a:t>135</a:t>
            </a:fld>
            <a:endParaRPr lang="en-US" dirty="0"/>
          </a:p>
        </p:txBody>
      </p:sp>
    </p:spTree>
    <p:extLst>
      <p:ext uri="{BB962C8B-B14F-4D97-AF65-F5344CB8AC3E}">
        <p14:creationId xmlns:p14="http://schemas.microsoft.com/office/powerpoint/2010/main" val="4076724352"/>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r>
              <a:rPr lang="en-US" dirty="0" smtClean="0"/>
              <a:t>It all starts</a:t>
            </a:r>
            <a:r>
              <a:rPr lang="en-US" baseline="0" dirty="0" smtClean="0"/>
              <a:t> with your </a:t>
            </a:r>
            <a:r>
              <a:rPr lang="en-US" dirty="0" smtClean="0"/>
              <a:t>Subgrant award notification – your subgrant</a:t>
            </a:r>
            <a:r>
              <a:rPr lang="en-US" baseline="0" dirty="0" smtClean="0"/>
              <a:t> agreement – and understanding what it means</a:t>
            </a:r>
            <a:endParaRPr lang="en-US" dirty="0" smtClean="0"/>
          </a:p>
          <a:p>
            <a:endParaRPr lang="en-US" dirty="0"/>
          </a:p>
        </p:txBody>
      </p:sp>
      <p:sp>
        <p:nvSpPr>
          <p:cNvPr id="4" name="Footer Placeholder 3"/>
          <p:cNvSpPr>
            <a:spLocks noGrp="1"/>
          </p:cNvSpPr>
          <p:nvPr>
            <p:ph type="ftr" sz="quarter" idx="10"/>
          </p:nvPr>
        </p:nvSpPr>
        <p:spPr/>
        <p:txBody>
          <a:bodyPr/>
          <a:lstStyle/>
          <a:p>
            <a:r>
              <a:rPr lang="en-US" dirty="0" smtClean="0"/>
              <a:t>South Carolina Department of Education</a:t>
            </a:r>
            <a:endParaRPr lang="en-US" dirty="0"/>
          </a:p>
        </p:txBody>
      </p:sp>
      <p:sp>
        <p:nvSpPr>
          <p:cNvPr id="5" name="Slide Number Placeholder 4"/>
          <p:cNvSpPr>
            <a:spLocks noGrp="1"/>
          </p:cNvSpPr>
          <p:nvPr>
            <p:ph type="sldNum" sz="quarter" idx="11"/>
          </p:nvPr>
        </p:nvSpPr>
        <p:spPr/>
        <p:txBody>
          <a:bodyPr/>
          <a:lstStyle/>
          <a:p>
            <a:fld id="{9091D14C-FD63-4621-8F63-9ECEE9A5DEDE}" type="slidenum">
              <a:rPr lang="en-US" smtClean="0"/>
              <a:pPr/>
              <a:t>136</a:t>
            </a:fld>
            <a:endParaRPr lang="en-US" dirty="0"/>
          </a:p>
        </p:txBody>
      </p:sp>
    </p:spTree>
    <p:extLst>
      <p:ext uri="{BB962C8B-B14F-4D97-AF65-F5344CB8AC3E}">
        <p14:creationId xmlns:p14="http://schemas.microsoft.com/office/powerpoint/2010/main" val="3052680727"/>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r>
              <a:rPr lang="en-US" dirty="0" smtClean="0"/>
              <a:t>A subgrant agreement is essentially a legally binding contract that your district is going</a:t>
            </a:r>
            <a:r>
              <a:rPr lang="en-US" baseline="0" dirty="0" smtClean="0"/>
              <a:t> to receive funds to carry out the stated scope of work in the agreement.  Let me pause right here to clarify – this means that if you take the money, we expect your district to do the work. If your Title I Coordinator leaves the district, your district is still contractually obligated to do the work. You must take action to ensure that the work gets done, regardless of staff turnover.</a:t>
            </a:r>
          </a:p>
          <a:p>
            <a:pPr defTabSz="933237"/>
            <a:r>
              <a:rPr lang="en-US" baseline="0" dirty="0" smtClean="0"/>
              <a:t>A subgrantee is contractually obligated to use their subgrant funds as outlined in the agreement and to act with integrity when requesting reimbursements and reporting their actual use of funds. Subgrantees are also obligated to properly track the use of funds and maintain adequate supporting documentation.</a:t>
            </a:r>
            <a:endParaRPr lang="en-US" dirty="0" smtClean="0"/>
          </a:p>
          <a:p>
            <a:endParaRPr lang="en-US" dirty="0"/>
          </a:p>
        </p:txBody>
      </p:sp>
      <p:sp>
        <p:nvSpPr>
          <p:cNvPr id="4" name="Footer Placeholder 3"/>
          <p:cNvSpPr>
            <a:spLocks noGrp="1"/>
          </p:cNvSpPr>
          <p:nvPr>
            <p:ph type="ftr" sz="quarter" idx="10"/>
          </p:nvPr>
        </p:nvSpPr>
        <p:spPr/>
        <p:txBody>
          <a:bodyPr/>
          <a:lstStyle/>
          <a:p>
            <a:r>
              <a:rPr lang="en-US" dirty="0" smtClean="0"/>
              <a:t>South Carolina Department of Education</a:t>
            </a:r>
            <a:endParaRPr lang="en-US" dirty="0"/>
          </a:p>
        </p:txBody>
      </p:sp>
      <p:sp>
        <p:nvSpPr>
          <p:cNvPr id="5" name="Slide Number Placeholder 4"/>
          <p:cNvSpPr>
            <a:spLocks noGrp="1"/>
          </p:cNvSpPr>
          <p:nvPr>
            <p:ph type="sldNum" sz="quarter" idx="11"/>
          </p:nvPr>
        </p:nvSpPr>
        <p:spPr/>
        <p:txBody>
          <a:bodyPr/>
          <a:lstStyle/>
          <a:p>
            <a:fld id="{9091D14C-FD63-4621-8F63-9ECEE9A5DEDE}" type="slidenum">
              <a:rPr lang="en-US" smtClean="0"/>
              <a:pPr/>
              <a:t>137</a:t>
            </a:fld>
            <a:endParaRPr lang="en-US" dirty="0"/>
          </a:p>
        </p:txBody>
      </p:sp>
    </p:spTree>
    <p:extLst>
      <p:ext uri="{BB962C8B-B14F-4D97-AF65-F5344CB8AC3E}">
        <p14:creationId xmlns:p14="http://schemas.microsoft.com/office/powerpoint/2010/main" val="317735195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new requirement</a:t>
            </a:r>
            <a:r>
              <a:rPr lang="en-US" baseline="0" dirty="0" smtClean="0"/>
              <a:t> under the Consolidated Appropriations Act of 2018 applies to some federal subgrants. It will be stated in section 10 – Scope of Work. Check your GANs (next slide)</a:t>
            </a:r>
            <a:endParaRPr lang="en-US" dirty="0"/>
          </a:p>
        </p:txBody>
      </p:sp>
      <p:sp>
        <p:nvSpPr>
          <p:cNvPr id="4" name="Footer Placeholder 3"/>
          <p:cNvSpPr>
            <a:spLocks noGrp="1"/>
          </p:cNvSpPr>
          <p:nvPr>
            <p:ph type="ftr" sz="quarter" idx="10"/>
          </p:nvPr>
        </p:nvSpPr>
        <p:spPr/>
        <p:txBody>
          <a:bodyPr/>
          <a:lstStyle/>
          <a:p>
            <a:r>
              <a:rPr lang="en-US" dirty="0" smtClean="0"/>
              <a:t>South Carolina Department of Education</a:t>
            </a:r>
            <a:endParaRPr lang="en-US" dirty="0"/>
          </a:p>
        </p:txBody>
      </p:sp>
      <p:sp>
        <p:nvSpPr>
          <p:cNvPr id="5" name="Slide Number Placeholder 4"/>
          <p:cNvSpPr>
            <a:spLocks noGrp="1"/>
          </p:cNvSpPr>
          <p:nvPr>
            <p:ph type="sldNum" sz="quarter" idx="11"/>
          </p:nvPr>
        </p:nvSpPr>
        <p:spPr/>
        <p:txBody>
          <a:bodyPr/>
          <a:lstStyle/>
          <a:p>
            <a:fld id="{9091D14C-FD63-4621-8F63-9ECEE9A5DEDE}" type="slidenum">
              <a:rPr lang="en-US" smtClean="0"/>
              <a:pPr/>
              <a:t>138</a:t>
            </a:fld>
            <a:endParaRPr lang="en-US" dirty="0"/>
          </a:p>
        </p:txBody>
      </p:sp>
    </p:spTree>
    <p:extLst>
      <p:ext uri="{BB962C8B-B14F-4D97-AF65-F5344CB8AC3E}">
        <p14:creationId xmlns:p14="http://schemas.microsoft.com/office/powerpoint/2010/main" val="3627161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0AAFDC3-80DF-4EA2-BA97-5615B6165860}" type="slidenum">
              <a:rPr lang="en-US" smtClean="0"/>
              <a:t>15</a:t>
            </a:fld>
            <a:endParaRPr lang="en-US" dirty="0"/>
          </a:p>
        </p:txBody>
      </p:sp>
    </p:spTree>
    <p:extLst>
      <p:ext uri="{BB962C8B-B14F-4D97-AF65-F5344CB8AC3E}">
        <p14:creationId xmlns:p14="http://schemas.microsoft.com/office/powerpoint/2010/main" val="62212173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E91BFA-0DD7-4A14-8E89-91A223D19943}" type="slidenum">
              <a:rPr lang="en-US" smtClean="0"/>
              <a:t>139</a:t>
            </a:fld>
            <a:endParaRPr lang="en-US" dirty="0"/>
          </a:p>
        </p:txBody>
      </p:sp>
    </p:spTree>
    <p:extLst>
      <p:ext uri="{BB962C8B-B14F-4D97-AF65-F5344CB8AC3E}">
        <p14:creationId xmlns:p14="http://schemas.microsoft.com/office/powerpoint/2010/main" val="3958111669"/>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E91BFA-0DD7-4A14-8E89-91A223D19943}" type="slidenum">
              <a:rPr lang="en-US" smtClean="0"/>
              <a:t>140</a:t>
            </a:fld>
            <a:endParaRPr lang="en-US" dirty="0"/>
          </a:p>
        </p:txBody>
      </p:sp>
    </p:spTree>
    <p:extLst>
      <p:ext uri="{BB962C8B-B14F-4D97-AF65-F5344CB8AC3E}">
        <p14:creationId xmlns:p14="http://schemas.microsoft.com/office/powerpoint/2010/main" val="3362514482"/>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receive a subgrant award, take action. Your first step is to read the document and any attachments in their entirety.</a:t>
            </a:r>
            <a:r>
              <a:rPr lang="en-US" baseline="0" dirty="0" smtClean="0"/>
              <a:t> This includes researching all of the applicable regulations and laws.</a:t>
            </a:r>
            <a:endParaRPr lang="en-US" dirty="0"/>
          </a:p>
        </p:txBody>
      </p:sp>
      <p:sp>
        <p:nvSpPr>
          <p:cNvPr id="4" name="Slide Number Placeholder 3"/>
          <p:cNvSpPr>
            <a:spLocks noGrp="1"/>
          </p:cNvSpPr>
          <p:nvPr>
            <p:ph type="sldNum" sz="quarter" idx="10"/>
          </p:nvPr>
        </p:nvSpPr>
        <p:spPr/>
        <p:txBody>
          <a:bodyPr/>
          <a:lstStyle/>
          <a:p>
            <a:fld id="{C5E91BFA-0DD7-4A14-8E89-91A223D19943}" type="slidenum">
              <a:rPr lang="en-US" smtClean="0"/>
              <a:t>141</a:t>
            </a:fld>
            <a:endParaRPr lang="en-US" dirty="0"/>
          </a:p>
        </p:txBody>
      </p:sp>
    </p:spTree>
    <p:extLst>
      <p:ext uri="{BB962C8B-B14F-4D97-AF65-F5344CB8AC3E}">
        <p14:creationId xmlns:p14="http://schemas.microsoft.com/office/powerpoint/2010/main" val="3247745491"/>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Reminder</a:t>
            </a:r>
            <a:r>
              <a:rPr lang="en-US" baseline="0" dirty="0" smtClean="0"/>
              <a:t> – do not neglect the Assurances and Terms and Conditions – please reinforce to people in your district the need to read these important documents and understand them. Not only should the program manager or the Title I coordinator read and understand them, but all the signatories and your finance staff who is working with the subgrant funds.  The assurances and terms and conditions are designed to support your compliance with federal regulations and will be one of the tools in your tool box to address questions like (on slide) when someone comes to you wanting to use Title I funds for unallowable expenses (i.e., things not in your approved plan).</a:t>
            </a:r>
            <a:endParaRPr lang="en-US" dirty="0"/>
          </a:p>
        </p:txBody>
      </p:sp>
      <p:sp>
        <p:nvSpPr>
          <p:cNvPr id="4" name="Slide Number Placeholder 3"/>
          <p:cNvSpPr>
            <a:spLocks noGrp="1"/>
          </p:cNvSpPr>
          <p:nvPr>
            <p:ph type="sldNum" sz="quarter" idx="10"/>
          </p:nvPr>
        </p:nvSpPr>
        <p:spPr/>
        <p:txBody>
          <a:bodyPr/>
          <a:lstStyle/>
          <a:p>
            <a:fld id="{C5E91BFA-0DD7-4A14-8E89-91A223D19943}" type="slidenum">
              <a:rPr lang="en-US" smtClean="0"/>
              <a:t>142</a:t>
            </a:fld>
            <a:endParaRPr lang="en-US" dirty="0"/>
          </a:p>
        </p:txBody>
      </p:sp>
    </p:spTree>
    <p:extLst>
      <p:ext uri="{BB962C8B-B14F-4D97-AF65-F5344CB8AC3E}">
        <p14:creationId xmlns:p14="http://schemas.microsoft.com/office/powerpoint/2010/main" val="191674089"/>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Remember:</a:t>
            </a:r>
            <a:r>
              <a:rPr lang="en-US" baseline="0" dirty="0" smtClean="0"/>
              <a:t> </a:t>
            </a:r>
            <a:r>
              <a:rPr lang="en-US" dirty="0" smtClean="0"/>
              <a:t>the grant manager’s role</a:t>
            </a:r>
            <a:r>
              <a:rPr lang="en-US" baseline="0" dirty="0" smtClean="0"/>
              <a:t> is multifaceted. You must m</a:t>
            </a:r>
            <a:r>
              <a:rPr lang="en-US" sz="2800" dirty="0" smtClean="0">
                <a:solidFill>
                  <a:schemeClr val="tx2"/>
                </a:solidFill>
                <a:latin typeface="+mn-lt"/>
              </a:rPr>
              <a:t>anage administration of specific grant program, which includes :</a:t>
            </a:r>
          </a:p>
          <a:p>
            <a:endParaRPr lang="en-US" dirty="0"/>
          </a:p>
        </p:txBody>
      </p:sp>
      <p:sp>
        <p:nvSpPr>
          <p:cNvPr id="4" name="Slide Number Placeholder 3"/>
          <p:cNvSpPr>
            <a:spLocks noGrp="1"/>
          </p:cNvSpPr>
          <p:nvPr>
            <p:ph type="sldNum" sz="quarter" idx="10"/>
          </p:nvPr>
        </p:nvSpPr>
        <p:spPr/>
        <p:txBody>
          <a:bodyPr/>
          <a:lstStyle/>
          <a:p>
            <a:fld id="{C5E91BFA-0DD7-4A14-8E89-91A223D19943}" type="slidenum">
              <a:rPr lang="en-US" smtClean="0"/>
              <a:t>144</a:t>
            </a:fld>
            <a:endParaRPr lang="en-US" dirty="0"/>
          </a:p>
        </p:txBody>
      </p:sp>
    </p:spTree>
    <p:extLst>
      <p:ext uri="{BB962C8B-B14F-4D97-AF65-F5344CB8AC3E}">
        <p14:creationId xmlns:p14="http://schemas.microsoft.com/office/powerpoint/2010/main" val="369277922"/>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days of everyone working in their own little silos is gone; working that way will lead to audit findings. If your Finance Office is known as the “fortress of No!” then you need to talk with them and with your district administration about needed changes because you must be able to use the funds for their federally allowable purposes. And ensuring that you’re using the funds for allowable purposes is EVERYONE’s responsibility</a:t>
            </a:r>
            <a:endParaRPr lang="en-US" dirty="0"/>
          </a:p>
        </p:txBody>
      </p:sp>
      <p:sp>
        <p:nvSpPr>
          <p:cNvPr id="4" name="Slide Number Placeholder 3"/>
          <p:cNvSpPr>
            <a:spLocks noGrp="1"/>
          </p:cNvSpPr>
          <p:nvPr>
            <p:ph type="sldNum" sz="quarter" idx="10"/>
          </p:nvPr>
        </p:nvSpPr>
        <p:spPr/>
        <p:txBody>
          <a:bodyPr/>
          <a:lstStyle/>
          <a:p>
            <a:fld id="{C5E91BFA-0DD7-4A14-8E89-91A223D19943}" type="slidenum">
              <a:rPr lang="en-US" smtClean="0"/>
              <a:t>145</a:t>
            </a:fld>
            <a:endParaRPr lang="en-US" dirty="0"/>
          </a:p>
        </p:txBody>
      </p:sp>
    </p:spTree>
    <p:extLst>
      <p:ext uri="{BB962C8B-B14F-4D97-AF65-F5344CB8AC3E}">
        <p14:creationId xmlns:p14="http://schemas.microsoft.com/office/powerpoint/2010/main" val="2846209669"/>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E91BFA-0DD7-4A14-8E89-91A223D19943}" type="slidenum">
              <a:rPr lang="en-US" smtClean="0"/>
              <a:t>146</a:t>
            </a:fld>
            <a:endParaRPr lang="en-US" dirty="0"/>
          </a:p>
        </p:txBody>
      </p:sp>
    </p:spTree>
    <p:extLst>
      <p:ext uri="{BB962C8B-B14F-4D97-AF65-F5344CB8AC3E}">
        <p14:creationId xmlns:p14="http://schemas.microsoft.com/office/powerpoint/2010/main" val="2204764510"/>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Recall the questions from Jewell’s presentation on how to determine</a:t>
            </a:r>
            <a:r>
              <a:rPr lang="en-US" sz="1200" baseline="0" dirty="0" smtClean="0"/>
              <a:t> if expenditures are appropriate</a:t>
            </a:r>
            <a:r>
              <a:rPr lang="en-US" sz="1200" dirty="0" smtClean="0"/>
              <a:t>:</a:t>
            </a:r>
            <a:r>
              <a:rPr lang="en-US" sz="1200" baseline="0" dirty="0" smtClean="0"/>
              <a:t> 1) </a:t>
            </a:r>
            <a:r>
              <a:rPr lang="en-US" sz="1200" dirty="0" smtClean="0"/>
              <a:t>How does this expenditure directly support student achievement for at-risk students? 2) How does this expenditure directly support meaningful professional development? 3) How does this expenditure increase the participation of parents in school activities or assist parents to support student achievement? 4) How does this expenditure foster continuous improvement and evaluate activities to modify or discontinue?</a:t>
            </a:r>
          </a:p>
          <a:p>
            <a:endParaRPr lang="en-US" dirty="0"/>
          </a:p>
        </p:txBody>
      </p:sp>
      <p:sp>
        <p:nvSpPr>
          <p:cNvPr id="4" name="Slide Number Placeholder 3"/>
          <p:cNvSpPr>
            <a:spLocks noGrp="1"/>
          </p:cNvSpPr>
          <p:nvPr>
            <p:ph type="sldNum" sz="quarter" idx="10"/>
          </p:nvPr>
        </p:nvSpPr>
        <p:spPr/>
        <p:txBody>
          <a:bodyPr/>
          <a:lstStyle/>
          <a:p>
            <a:fld id="{C5E91BFA-0DD7-4A14-8E89-91A223D19943}" type="slidenum">
              <a:rPr lang="en-US" smtClean="0"/>
              <a:t>147</a:t>
            </a:fld>
            <a:endParaRPr lang="en-US" dirty="0"/>
          </a:p>
        </p:txBody>
      </p:sp>
    </p:spTree>
    <p:extLst>
      <p:ext uri="{BB962C8B-B14F-4D97-AF65-F5344CB8AC3E}">
        <p14:creationId xmlns:p14="http://schemas.microsoft.com/office/powerpoint/2010/main" val="2513371845"/>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 I</a:t>
            </a:r>
            <a:r>
              <a:rPr lang="en-US" baseline="0" dirty="0" smtClean="0"/>
              <a:t> keep mentioning written policies and procedures; they’re required by the federal regulations. These will increasingly be “low hanging fruit” for auditors.</a:t>
            </a:r>
            <a:endParaRPr lang="en-US" dirty="0"/>
          </a:p>
        </p:txBody>
      </p:sp>
      <p:sp>
        <p:nvSpPr>
          <p:cNvPr id="4" name="Slide Number Placeholder 3"/>
          <p:cNvSpPr>
            <a:spLocks noGrp="1"/>
          </p:cNvSpPr>
          <p:nvPr>
            <p:ph type="sldNum" sz="quarter" idx="10"/>
          </p:nvPr>
        </p:nvSpPr>
        <p:spPr/>
        <p:txBody>
          <a:bodyPr/>
          <a:lstStyle/>
          <a:p>
            <a:fld id="{C5E91BFA-0DD7-4A14-8E89-91A223D19943}" type="slidenum">
              <a:rPr lang="en-US" smtClean="0"/>
              <a:t>149</a:t>
            </a:fld>
            <a:endParaRPr lang="en-US" dirty="0"/>
          </a:p>
        </p:txBody>
      </p:sp>
    </p:spTree>
    <p:extLst>
      <p:ext uri="{BB962C8B-B14F-4D97-AF65-F5344CB8AC3E}">
        <p14:creationId xmlns:p14="http://schemas.microsoft.com/office/powerpoint/2010/main" val="14009308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Section 302,</a:t>
            </a:r>
            <a:r>
              <a:rPr lang="en-US" baseline="0" dirty="0" smtClean="0"/>
              <a:t> Financial Management in the UGG is very important.  Get to know this section! It spells out the regulatory requirements that your district’s financial management system must meet. And among the required items are written policies and procedures for certain things. One of these is cash management. Another is to have written procedures on how you determine whether a cost is allowable </a:t>
            </a:r>
            <a:endParaRPr lang="en-US" dirty="0"/>
          </a:p>
        </p:txBody>
      </p:sp>
      <p:sp>
        <p:nvSpPr>
          <p:cNvPr id="4" name="Slide Number Placeholder 3"/>
          <p:cNvSpPr>
            <a:spLocks noGrp="1"/>
          </p:cNvSpPr>
          <p:nvPr>
            <p:ph type="sldNum" sz="quarter" idx="10"/>
          </p:nvPr>
        </p:nvSpPr>
        <p:spPr/>
        <p:txBody>
          <a:bodyPr/>
          <a:lstStyle/>
          <a:p>
            <a:fld id="{C5E91BFA-0DD7-4A14-8E89-91A223D19943}" type="slidenum">
              <a:rPr lang="en-US" smtClean="0"/>
              <a:t>150</a:t>
            </a:fld>
            <a:endParaRPr lang="en-US" dirty="0"/>
          </a:p>
        </p:txBody>
      </p:sp>
    </p:spTree>
    <p:extLst>
      <p:ext uri="{BB962C8B-B14F-4D97-AF65-F5344CB8AC3E}">
        <p14:creationId xmlns:p14="http://schemas.microsoft.com/office/powerpoint/2010/main" val="1406730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0AAFDC3-80DF-4EA2-BA97-5615B6165860}" type="slidenum">
              <a:rPr lang="en-US" smtClean="0"/>
              <a:t>16</a:t>
            </a:fld>
            <a:endParaRPr lang="en-US" dirty="0"/>
          </a:p>
        </p:txBody>
      </p:sp>
    </p:spTree>
    <p:extLst>
      <p:ext uri="{BB962C8B-B14F-4D97-AF65-F5344CB8AC3E}">
        <p14:creationId xmlns:p14="http://schemas.microsoft.com/office/powerpoint/2010/main" val="2499190878"/>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requirements</a:t>
            </a:r>
            <a:r>
              <a:rPr lang="en-US" baseline="0" dirty="0" smtClean="0"/>
              <a:t> for policies and procedures to be in writing – your district must maintain written standards of conduct covering conflicts of interest and governing the actions of its employees engaged in the selection, award, and administration of contracts. You are also required to have written procedures for procurement transactions; these procedures are to ensure that all solicitations incorporate clear and accurate descriptions of the technical requirements in a manner that does not restrict competition, and that the solicitations identify all requirements that must be fulfilled and all other factors that will be used in evaluating bids or proposals. </a:t>
            </a:r>
            <a:endParaRPr lang="en-US" dirty="0"/>
          </a:p>
        </p:txBody>
      </p:sp>
      <p:sp>
        <p:nvSpPr>
          <p:cNvPr id="4" name="Slide Number Placeholder 3"/>
          <p:cNvSpPr>
            <a:spLocks noGrp="1"/>
          </p:cNvSpPr>
          <p:nvPr>
            <p:ph type="sldNum" sz="quarter" idx="10"/>
          </p:nvPr>
        </p:nvSpPr>
        <p:spPr/>
        <p:txBody>
          <a:bodyPr/>
          <a:lstStyle/>
          <a:p>
            <a:fld id="{C5E91BFA-0DD7-4A14-8E89-91A223D19943}" type="slidenum">
              <a:rPr lang="en-US" smtClean="0"/>
              <a:t>151</a:t>
            </a:fld>
            <a:endParaRPr lang="en-US" dirty="0"/>
          </a:p>
        </p:txBody>
      </p:sp>
    </p:spTree>
    <p:extLst>
      <p:ext uri="{BB962C8B-B14F-4D97-AF65-F5344CB8AC3E}">
        <p14:creationId xmlns:p14="http://schemas.microsoft.com/office/powerpoint/2010/main" val="3264395959"/>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last written </a:t>
            </a:r>
            <a:r>
              <a:rPr lang="en-US" baseline="0" dirty="0" smtClean="0"/>
              <a:t>policy is referenced in the cost principles for Travel Costs; also, note the language of part J of the SCDE’s terms and conditions for subawards places limits on the amount of subgrant funds that can be used for travel.</a:t>
            </a:r>
            <a:endParaRPr lang="en-US" dirty="0"/>
          </a:p>
        </p:txBody>
      </p:sp>
      <p:sp>
        <p:nvSpPr>
          <p:cNvPr id="4" name="Slide Number Placeholder 3"/>
          <p:cNvSpPr>
            <a:spLocks noGrp="1"/>
          </p:cNvSpPr>
          <p:nvPr>
            <p:ph type="sldNum" sz="quarter" idx="10"/>
          </p:nvPr>
        </p:nvSpPr>
        <p:spPr/>
        <p:txBody>
          <a:bodyPr/>
          <a:lstStyle/>
          <a:p>
            <a:fld id="{C5E91BFA-0DD7-4A14-8E89-91A223D19943}" type="slidenum">
              <a:rPr lang="en-US" smtClean="0"/>
              <a:t>152</a:t>
            </a:fld>
            <a:endParaRPr lang="en-US" dirty="0"/>
          </a:p>
        </p:txBody>
      </p:sp>
    </p:spTree>
    <p:extLst>
      <p:ext uri="{BB962C8B-B14F-4D97-AF65-F5344CB8AC3E}">
        <p14:creationId xmlns:p14="http://schemas.microsoft.com/office/powerpoint/2010/main" val="368846446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Knowing that you need to</a:t>
            </a:r>
            <a:r>
              <a:rPr lang="en-US" baseline="0" dirty="0" smtClean="0"/>
              <a:t> have procedures in place </a:t>
            </a:r>
            <a:endParaRPr lang="en-US" dirty="0"/>
          </a:p>
        </p:txBody>
      </p:sp>
      <p:sp>
        <p:nvSpPr>
          <p:cNvPr id="4" name="Slide Number Placeholder 3"/>
          <p:cNvSpPr>
            <a:spLocks noGrp="1"/>
          </p:cNvSpPr>
          <p:nvPr>
            <p:ph type="sldNum" sz="quarter" idx="10"/>
          </p:nvPr>
        </p:nvSpPr>
        <p:spPr/>
        <p:txBody>
          <a:bodyPr/>
          <a:lstStyle/>
          <a:p>
            <a:fld id="{C5E91BFA-0DD7-4A14-8E89-91A223D19943}" type="slidenum">
              <a:rPr lang="en-US" smtClean="0"/>
              <a:t>153</a:t>
            </a:fld>
            <a:endParaRPr lang="en-US" dirty="0"/>
          </a:p>
        </p:txBody>
      </p:sp>
    </p:spTree>
    <p:extLst>
      <p:ext uri="{BB962C8B-B14F-4D97-AF65-F5344CB8AC3E}">
        <p14:creationId xmlns:p14="http://schemas.microsoft.com/office/powerpoint/2010/main" val="1417459438"/>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Recent changes to allowable</a:t>
            </a:r>
            <a:r>
              <a:rPr lang="en-US" baseline="0" dirty="0" smtClean="0"/>
              <a:t> procurement methods mean that you need to take a look at your current written procurement policy and the written procedures you follow.</a:t>
            </a:r>
            <a:endParaRPr lang="en-US" dirty="0"/>
          </a:p>
        </p:txBody>
      </p:sp>
      <p:sp>
        <p:nvSpPr>
          <p:cNvPr id="4" name="Slide Number Placeholder 3"/>
          <p:cNvSpPr>
            <a:spLocks noGrp="1"/>
          </p:cNvSpPr>
          <p:nvPr>
            <p:ph type="sldNum" sz="quarter" idx="10"/>
          </p:nvPr>
        </p:nvSpPr>
        <p:spPr/>
        <p:txBody>
          <a:bodyPr/>
          <a:lstStyle/>
          <a:p>
            <a:fld id="{C5E91BFA-0DD7-4A14-8E89-91A223D19943}" type="slidenum">
              <a:rPr lang="en-US" smtClean="0"/>
              <a:t>154</a:t>
            </a:fld>
            <a:endParaRPr lang="en-US" dirty="0"/>
          </a:p>
        </p:txBody>
      </p:sp>
    </p:spTree>
    <p:extLst>
      <p:ext uri="{BB962C8B-B14F-4D97-AF65-F5344CB8AC3E}">
        <p14:creationId xmlns:p14="http://schemas.microsoft.com/office/powerpoint/2010/main" val="3792912937"/>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E91BFA-0DD7-4A14-8E89-91A223D19943}" type="slidenum">
              <a:rPr lang="en-US" smtClean="0"/>
              <a:t>155</a:t>
            </a:fld>
            <a:endParaRPr lang="en-US" dirty="0"/>
          </a:p>
        </p:txBody>
      </p:sp>
    </p:spTree>
    <p:extLst>
      <p:ext uri="{BB962C8B-B14F-4D97-AF65-F5344CB8AC3E}">
        <p14:creationId xmlns:p14="http://schemas.microsoft.com/office/powerpoint/2010/main" val="3644870829"/>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 procurement processes</a:t>
            </a:r>
            <a:r>
              <a:rPr lang="en-US" baseline="0" dirty="0" smtClean="0"/>
              <a:t> may be appropriate for the size of your district, but given that these flexibilities are available regarding the use of federal funds, it’s worth examining.</a:t>
            </a:r>
            <a:endParaRPr lang="en-US" dirty="0"/>
          </a:p>
        </p:txBody>
      </p:sp>
      <p:sp>
        <p:nvSpPr>
          <p:cNvPr id="4" name="Slide Number Placeholder 3"/>
          <p:cNvSpPr>
            <a:spLocks noGrp="1"/>
          </p:cNvSpPr>
          <p:nvPr>
            <p:ph type="sldNum" sz="quarter" idx="10"/>
          </p:nvPr>
        </p:nvSpPr>
        <p:spPr/>
        <p:txBody>
          <a:bodyPr/>
          <a:lstStyle/>
          <a:p>
            <a:fld id="{C5E91BFA-0DD7-4A14-8E89-91A223D19943}" type="slidenum">
              <a:rPr lang="en-US" smtClean="0"/>
              <a:t>157</a:t>
            </a:fld>
            <a:endParaRPr lang="en-US" dirty="0"/>
          </a:p>
        </p:txBody>
      </p:sp>
    </p:spTree>
    <p:extLst>
      <p:ext uri="{BB962C8B-B14F-4D97-AF65-F5344CB8AC3E}">
        <p14:creationId xmlns:p14="http://schemas.microsoft.com/office/powerpoint/2010/main" val="2396403916"/>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is just a reminder because we’re still seeing audit findings (as you’ll hear from Melissa in a few minutes!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N</a:t>
            </a:r>
            <a:r>
              <a:rPr lang="en-US" dirty="0" smtClean="0"/>
              <a:t>ot just time spent working on federal award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5E91BFA-0DD7-4A14-8E89-91A223D19943}" type="slidenum">
              <a:rPr lang="en-US" smtClean="0"/>
              <a:t>161</a:t>
            </a:fld>
            <a:endParaRPr lang="en-US" dirty="0"/>
          </a:p>
        </p:txBody>
      </p:sp>
    </p:spTree>
    <p:extLst>
      <p:ext uri="{BB962C8B-B14F-4D97-AF65-F5344CB8AC3E}">
        <p14:creationId xmlns:p14="http://schemas.microsoft.com/office/powerpoint/2010/main" val="712929470"/>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Assurances and Terms and Conditions for Federal Subgrants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Assurances</a:t>
            </a:r>
            <a:r>
              <a:rPr lang="en-US" baseline="0" dirty="0" smtClean="0"/>
              <a:t> </a:t>
            </a:r>
            <a:r>
              <a:rPr lang="en-US" b="1" baseline="0" dirty="0" smtClean="0"/>
              <a:t>E.</a:t>
            </a:r>
            <a:r>
              <a:rPr lang="en-US" baseline="0" dirty="0" smtClean="0"/>
              <a:t> </a:t>
            </a:r>
            <a:r>
              <a:rPr lang="en-US" sz="1200" u="none" strike="noStrike" kern="1200" dirty="0" smtClean="0">
                <a:solidFill>
                  <a:schemeClr val="tx1"/>
                </a:solidFill>
                <a:effectLst/>
                <a:latin typeface="+mn-lt"/>
                <a:ea typeface="+mn-ea"/>
                <a:cs typeface="+mn-cs"/>
              </a:rPr>
              <a:t>Will approve all expenditures, document receipt of goods and services, and record payments on the applicant’s accounting records prior to submission of reimbursement claims to the SCDE for costs related to this grant.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strike="noStrike" kern="1200" dirty="0" smtClean="0">
                <a:solidFill>
                  <a:schemeClr val="tx1"/>
                </a:solidFill>
                <a:effectLst/>
                <a:latin typeface="+mn-lt"/>
                <a:ea typeface="+mn-ea"/>
                <a:cs typeface="+mn-cs"/>
              </a:rPr>
              <a:t>T&amp;C I. Documentation.</a:t>
            </a:r>
            <a:r>
              <a:rPr lang="en-US" sz="1200" u="none" strike="noStrike" kern="1200" dirty="0" smtClean="0">
                <a:solidFill>
                  <a:schemeClr val="tx1"/>
                </a:solidFill>
                <a:effectLst/>
                <a:latin typeface="+mn-lt"/>
                <a:ea typeface="+mn-ea"/>
                <a:cs typeface="+mn-cs"/>
              </a:rPr>
              <a:t>  The grantee must provide for accurate and timely recording of receipts and expenditures.  The grantee’s accounting system should distinguish receipts and expenditures attributable to each grant.  The grantee must review the memo regarding “</a:t>
            </a:r>
            <a:r>
              <a:rPr lang="en-US" sz="1200" u="sng" strike="noStrike" kern="1200" dirty="0" smtClean="0">
                <a:solidFill>
                  <a:schemeClr val="tx1"/>
                </a:solidFill>
                <a:effectLst/>
                <a:latin typeface="+mn-lt"/>
                <a:ea typeface="+mn-ea"/>
                <a:cs typeface="+mn-cs"/>
                <a:hlinkClick r:id="rId3"/>
              </a:rPr>
              <a:t>Guidelines for Retaining Documentation to Support Expenditure Claims</a:t>
            </a:r>
            <a:r>
              <a:rPr lang="en-US" sz="1200" u="none" strike="noStrike" kern="1200" dirty="0" smtClean="0">
                <a:solidFill>
                  <a:schemeClr val="tx1"/>
                </a:solidFill>
                <a:effectLst/>
                <a:latin typeface="+mn-lt"/>
                <a:ea typeface="+mn-ea"/>
                <a:cs typeface="+mn-cs"/>
              </a:rPr>
              <a:t>.”</a:t>
            </a:r>
          </a:p>
          <a:p>
            <a:endParaRPr lang="en-US" sz="1200"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If you cannot comply with all above for a claim for reimbursement, </a:t>
            </a:r>
            <a:r>
              <a:rPr lang="en-US" sz="1200" i="1" dirty="0" smtClean="0">
                <a:solidFill>
                  <a:srgbClr val="0070C0"/>
                </a:solidFill>
              </a:rPr>
              <a:t>do not submit it</a:t>
            </a:r>
            <a:r>
              <a:rPr lang="en-US" sz="1200" dirty="0" smtClean="0"/>
              <a:t> until you can.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5E91BFA-0DD7-4A14-8E89-91A223D19943}" type="slidenum">
              <a:rPr lang="en-US" smtClean="0"/>
              <a:t>163</a:t>
            </a:fld>
            <a:endParaRPr lang="en-US" dirty="0"/>
          </a:p>
        </p:txBody>
      </p:sp>
    </p:spTree>
    <p:extLst>
      <p:ext uri="{BB962C8B-B14F-4D97-AF65-F5344CB8AC3E}">
        <p14:creationId xmlns:p14="http://schemas.microsoft.com/office/powerpoint/2010/main" val="1771075211"/>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Know that if it</a:t>
            </a:r>
            <a:r>
              <a:rPr lang="en-US" baseline="0" dirty="0" smtClean="0"/>
              <a:t> is a finding for one federal program, all the federal programs come under scrutiny. We have to look at them all to comply with the federal regulations </a:t>
            </a:r>
            <a:endParaRPr lang="en-US" dirty="0"/>
          </a:p>
        </p:txBody>
      </p:sp>
      <p:sp>
        <p:nvSpPr>
          <p:cNvPr id="4" name="Slide Number Placeholder 3"/>
          <p:cNvSpPr>
            <a:spLocks noGrp="1"/>
          </p:cNvSpPr>
          <p:nvPr>
            <p:ph type="sldNum" sz="quarter" idx="10"/>
          </p:nvPr>
        </p:nvSpPr>
        <p:spPr/>
        <p:txBody>
          <a:bodyPr/>
          <a:lstStyle/>
          <a:p>
            <a:fld id="{C5E91BFA-0DD7-4A14-8E89-91A223D19943}" type="slidenum">
              <a:rPr lang="en-US" smtClean="0"/>
              <a:t>164</a:t>
            </a:fld>
            <a:endParaRPr lang="en-US" dirty="0"/>
          </a:p>
        </p:txBody>
      </p:sp>
    </p:spTree>
    <p:extLst>
      <p:ext uri="{BB962C8B-B14F-4D97-AF65-F5344CB8AC3E}">
        <p14:creationId xmlns:p14="http://schemas.microsoft.com/office/powerpoint/2010/main" val="2324195450"/>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Greg King will provide more information on this later today, but understand that for any equipment you purchase using federal funds, you must log it in an internal inventory control document and you must regularly conduct a physical inventory (I advise annually)  and you must take prompt action on “any loss, damage, or theft.”</a:t>
            </a:r>
          </a:p>
          <a:p>
            <a:r>
              <a:rPr lang="en-US" sz="1200" u="none" strike="noStrike" kern="1200" baseline="0" dirty="0" smtClean="0">
                <a:solidFill>
                  <a:schemeClr val="tx1"/>
                </a:solidFill>
                <a:effectLst/>
                <a:latin typeface="+mn-lt"/>
                <a:ea typeface="+mn-ea"/>
                <a:cs typeface="+mn-cs"/>
              </a:rPr>
              <a:t>Examine your district’s written procedures for inventory control and make sure all principals are know the procedures for inventory control.</a:t>
            </a:r>
            <a:endParaRPr lang="en-US" sz="1200" u="none" strike="noStrike" kern="1200" dirty="0" smtClean="0">
              <a:solidFill>
                <a:schemeClr val="tx1"/>
              </a:solidFill>
              <a:effectLst/>
              <a:latin typeface="+mn-lt"/>
              <a:ea typeface="+mn-ea"/>
              <a:cs typeface="+mn-cs"/>
            </a:endParaRP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5E91BFA-0DD7-4A14-8E89-91A223D19943}" type="slidenum">
              <a:rPr lang="en-US" smtClean="0"/>
              <a:t>165</a:t>
            </a:fld>
            <a:endParaRPr lang="en-US" dirty="0"/>
          </a:p>
        </p:txBody>
      </p:sp>
    </p:spTree>
    <p:extLst>
      <p:ext uri="{BB962C8B-B14F-4D97-AF65-F5344CB8AC3E}">
        <p14:creationId xmlns:p14="http://schemas.microsoft.com/office/powerpoint/2010/main" val="1471021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0AAFDC3-80DF-4EA2-BA97-5615B6165860}" type="slidenum">
              <a:rPr lang="en-US" smtClean="0"/>
              <a:t>17</a:t>
            </a:fld>
            <a:endParaRPr lang="en-US" dirty="0"/>
          </a:p>
        </p:txBody>
      </p:sp>
    </p:spTree>
    <p:extLst>
      <p:ext uri="{BB962C8B-B14F-4D97-AF65-F5344CB8AC3E}">
        <p14:creationId xmlns:p14="http://schemas.microsoft.com/office/powerpoint/2010/main" val="889943016"/>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Your inventory control document must be detailed and the Office of Federal and State Accountability provides a template for you to use. Word to the wise – when your funding agency provides a template, use it. Please understand that you’re supposed to know the location of the equipment at all times so have a sign-in/sign-out procedure for equipment like laptops or iPads that will be your lifesaver when the monitor shows up and asks to see your inventory control document. And let me reiterate – you must take prompt action when you find instances of missing equipment, damaged equipment, or stolen equipment (police report).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5E91BFA-0DD7-4A14-8E89-91A223D19943}" type="slidenum">
              <a:rPr lang="en-US" smtClean="0"/>
              <a:t>166</a:t>
            </a:fld>
            <a:endParaRPr lang="en-US" dirty="0"/>
          </a:p>
        </p:txBody>
      </p:sp>
    </p:spTree>
    <p:extLst>
      <p:ext uri="{BB962C8B-B14F-4D97-AF65-F5344CB8AC3E}">
        <p14:creationId xmlns:p14="http://schemas.microsoft.com/office/powerpoint/2010/main" val="976558371"/>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remember when I said we’d get back to one of the goals of the new regulations in the UGG, which is to strengthen oversight to reduce the risk of waste, fraud, and abuse? Well, let’s look at some examples of why stronger oversight is needed. And let’s start with the big one - Fraud</a:t>
            </a:r>
            <a:endParaRPr lang="en-US" dirty="0"/>
          </a:p>
        </p:txBody>
      </p:sp>
      <p:sp>
        <p:nvSpPr>
          <p:cNvPr id="4" name="Slide Number Placeholder 3"/>
          <p:cNvSpPr>
            <a:spLocks noGrp="1"/>
          </p:cNvSpPr>
          <p:nvPr>
            <p:ph type="sldNum" sz="quarter" idx="10"/>
          </p:nvPr>
        </p:nvSpPr>
        <p:spPr/>
        <p:txBody>
          <a:bodyPr/>
          <a:lstStyle/>
          <a:p>
            <a:fld id="{C5E91BFA-0DD7-4A14-8E89-91A223D19943}" type="slidenum">
              <a:rPr lang="en-US" smtClean="0"/>
              <a:t>167</a:t>
            </a:fld>
            <a:endParaRPr lang="en-US" dirty="0"/>
          </a:p>
        </p:txBody>
      </p:sp>
    </p:spTree>
    <p:extLst>
      <p:ext uri="{BB962C8B-B14F-4D97-AF65-F5344CB8AC3E}">
        <p14:creationId xmlns:p14="http://schemas.microsoft.com/office/powerpoint/2010/main" val="1882936363"/>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USED’s Office of Inspector General states it plainly</a:t>
            </a:r>
            <a:r>
              <a:rPr lang="en-US" baseline="0" dirty="0" smtClean="0"/>
              <a:t> - </a:t>
            </a:r>
            <a:endParaRPr lang="en-US" dirty="0" smtClean="0"/>
          </a:p>
        </p:txBody>
      </p:sp>
      <p:sp>
        <p:nvSpPr>
          <p:cNvPr id="4" name="Slide Number Placeholder 3"/>
          <p:cNvSpPr>
            <a:spLocks noGrp="1"/>
          </p:cNvSpPr>
          <p:nvPr>
            <p:ph type="sldNum" sz="quarter" idx="10"/>
          </p:nvPr>
        </p:nvSpPr>
        <p:spPr/>
        <p:txBody>
          <a:bodyPr/>
          <a:lstStyle/>
          <a:p>
            <a:fld id="{C5E91BFA-0DD7-4A14-8E89-91A223D19943}" type="slidenum">
              <a:rPr lang="en-US" smtClean="0"/>
              <a:t>168</a:t>
            </a:fld>
            <a:endParaRPr lang="en-US" dirty="0"/>
          </a:p>
        </p:txBody>
      </p:sp>
    </p:spTree>
    <p:extLst>
      <p:ext uri="{BB962C8B-B14F-4D97-AF65-F5344CB8AC3E}">
        <p14:creationId xmlns:p14="http://schemas.microsoft.com/office/powerpoint/2010/main" val="3919598031"/>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State’s Office</a:t>
            </a:r>
            <a:r>
              <a:rPr lang="en-US" baseline="0" dirty="0" smtClean="0"/>
              <a:t> of inspector general investigated this –Involved a CEO for a charter school in SC who previously had a non-profit in partnership with an individual who also became a CEO of a charter school in another state. Basically they were contracting with each other. For example, the charter school CEO in SC set up a s</a:t>
            </a:r>
            <a:r>
              <a:rPr lang="en-US" sz="1200" dirty="0" smtClean="0">
                <a:solidFill>
                  <a:schemeClr val="bg2">
                    <a:lumMod val="50000"/>
                  </a:schemeClr>
                </a:solidFill>
              </a:rPr>
              <a:t>hell company to consult with other state’s charter school ($289,963) in return, their non-profit received a contract</a:t>
            </a:r>
            <a:r>
              <a:rPr lang="en-US" sz="1200" baseline="0" dirty="0" smtClean="0">
                <a:solidFill>
                  <a:schemeClr val="bg2">
                    <a:lumMod val="50000"/>
                  </a:schemeClr>
                </a:solidFill>
              </a:rPr>
              <a:t> to provide tutoring and consulting services for the SC charter school and the person named in that contract – surprise – is the CEO of the charter school in the other state. (tit for tat) These contracts lacked sufficient details that you’d expect in a contract (about the scope of work and deliverables) but one did guarantee that the CEO of the charter school in the other state would make $1- $3 millon over 10 years</a:t>
            </a:r>
          </a:p>
          <a:p>
            <a:r>
              <a:rPr lang="en-US" sz="1200" baseline="0" dirty="0" smtClean="0">
                <a:solidFill>
                  <a:schemeClr val="bg2">
                    <a:lumMod val="50000"/>
                  </a:schemeClr>
                </a:solidFill>
              </a:rPr>
              <a:t>Also falsified Title I documents</a:t>
            </a:r>
            <a:endParaRPr lang="en-US" dirty="0"/>
          </a:p>
        </p:txBody>
      </p:sp>
      <p:sp>
        <p:nvSpPr>
          <p:cNvPr id="4" name="Slide Number Placeholder 3"/>
          <p:cNvSpPr>
            <a:spLocks noGrp="1"/>
          </p:cNvSpPr>
          <p:nvPr>
            <p:ph type="sldNum" sz="quarter" idx="10"/>
          </p:nvPr>
        </p:nvSpPr>
        <p:spPr/>
        <p:txBody>
          <a:bodyPr/>
          <a:lstStyle/>
          <a:p>
            <a:fld id="{C5E91BFA-0DD7-4A14-8E89-91A223D19943}" type="slidenum">
              <a:rPr lang="en-US" smtClean="0"/>
              <a:t>169</a:t>
            </a:fld>
            <a:endParaRPr lang="en-US" dirty="0"/>
          </a:p>
        </p:txBody>
      </p:sp>
    </p:spTree>
    <p:extLst>
      <p:ext uri="{BB962C8B-B14F-4D97-AF65-F5344CB8AC3E}">
        <p14:creationId xmlns:p14="http://schemas.microsoft.com/office/powerpoint/2010/main" val="2769023987"/>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should</a:t>
            </a:r>
            <a:r>
              <a:rPr lang="en-US" baseline="0" dirty="0" smtClean="0"/>
              <a:t>n’t have to tell you that appearances are everything, and if you’re doing things like using funds for purposes outside of your approved plan and the terms of your subaward, it can appear to be abuse of fund (if not fraud). Likewise, if you do not keep adequate records to support how you’re spending the subgrant funds, it will look like you’re hiding something that could be abuse or at the worst, could be instances of fraud.</a:t>
            </a:r>
            <a:endParaRPr lang="en-US" dirty="0"/>
          </a:p>
        </p:txBody>
      </p:sp>
      <p:sp>
        <p:nvSpPr>
          <p:cNvPr id="4" name="Slide Number Placeholder 3"/>
          <p:cNvSpPr>
            <a:spLocks noGrp="1"/>
          </p:cNvSpPr>
          <p:nvPr>
            <p:ph type="sldNum" sz="quarter" idx="10"/>
          </p:nvPr>
        </p:nvSpPr>
        <p:spPr/>
        <p:txBody>
          <a:bodyPr/>
          <a:lstStyle/>
          <a:p>
            <a:fld id="{C5E91BFA-0DD7-4A14-8E89-91A223D19943}" type="slidenum">
              <a:rPr lang="en-US" smtClean="0"/>
              <a:t>170</a:t>
            </a:fld>
            <a:endParaRPr lang="en-US" dirty="0"/>
          </a:p>
        </p:txBody>
      </p:sp>
    </p:spTree>
    <p:extLst>
      <p:ext uri="{BB962C8B-B14F-4D97-AF65-F5344CB8AC3E}">
        <p14:creationId xmlns:p14="http://schemas.microsoft.com/office/powerpoint/2010/main" val="2650885086"/>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r>
              <a:rPr lang="en-US" baseline="0" dirty="0" smtClean="0"/>
              <a:t>Theft is the most common issue in almost all organizations, including those managing federal grant funding. People who embezzle funds can be extremely creative and appear very trustworthy – precisely why they can do so much damage to an organization and remain undetected for extended periods of time. These are some ways to mitigate the risk of waste, fraud, and abuse of federal funds and the first is a strong system of internal controls. Common weaknesses include loose or no procedures for the use of p-cards or credit cards/debit cards and when finance offices lack and adequate separation of duties. Have careful control and robust oversight for checks routinely written to employees as “reimbursement” of expenses and the use of ATM/Debit/Credit Cards (even gift cards). </a:t>
            </a:r>
            <a:r>
              <a:rPr lang="en-US" dirty="0" smtClean="0"/>
              <a:t>Implement specific fraud prevention strategies</a:t>
            </a:r>
          </a:p>
          <a:p>
            <a:pPr marL="457200" indent="-457200"/>
            <a:r>
              <a:rPr lang="en-US" dirty="0" smtClean="0"/>
              <a:t>Educate staff about risks so that you increase awareness to increase prevention and detection. Internal controls are everyone’s responsibility.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C5E91BFA-0DD7-4A14-8E89-91A223D19943}" type="slidenum">
              <a:rPr lang="en-US" smtClean="0"/>
              <a:t>172</a:t>
            </a:fld>
            <a:endParaRPr lang="en-US" dirty="0"/>
          </a:p>
        </p:txBody>
      </p:sp>
    </p:spTree>
    <p:extLst>
      <p:ext uri="{BB962C8B-B14F-4D97-AF65-F5344CB8AC3E}">
        <p14:creationId xmlns:p14="http://schemas.microsoft.com/office/powerpoint/2010/main" val="2242031171"/>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Procurement of goods and services is one of the biggest areas where waste, fraud, and abuse occur because that’s where the money is. You must have competition in procurements and under the regulations, you have to document the full procurement process. Examples above indicate risks of uncompetitive practices, conflict of interest violations, and noncompliance with federal regulations</a:t>
            </a:r>
            <a:endParaRPr lang="en-US" dirty="0"/>
          </a:p>
        </p:txBody>
      </p:sp>
      <p:sp>
        <p:nvSpPr>
          <p:cNvPr id="4" name="Slide Number Placeholder 3"/>
          <p:cNvSpPr>
            <a:spLocks noGrp="1"/>
          </p:cNvSpPr>
          <p:nvPr>
            <p:ph type="sldNum" sz="quarter" idx="10"/>
          </p:nvPr>
        </p:nvSpPr>
        <p:spPr/>
        <p:txBody>
          <a:bodyPr/>
          <a:lstStyle/>
          <a:p>
            <a:fld id="{C5E91BFA-0DD7-4A14-8E89-91A223D19943}" type="slidenum">
              <a:rPr lang="en-US" smtClean="0"/>
              <a:t>173</a:t>
            </a:fld>
            <a:endParaRPr lang="en-US" dirty="0"/>
          </a:p>
        </p:txBody>
      </p:sp>
    </p:spTree>
    <p:extLst>
      <p:ext uri="{BB962C8B-B14F-4D97-AF65-F5344CB8AC3E}">
        <p14:creationId xmlns:p14="http://schemas.microsoft.com/office/powerpoint/2010/main" val="1278561905"/>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a:t>
            </a:r>
            <a:r>
              <a:rPr lang="en-US" baseline="0" dirty="0" smtClean="0"/>
              <a:t> indicate risks of mischarging costs to federal subgrant, false statements and claims</a:t>
            </a:r>
            <a:endParaRPr lang="en-US" dirty="0"/>
          </a:p>
        </p:txBody>
      </p:sp>
      <p:sp>
        <p:nvSpPr>
          <p:cNvPr id="4" name="Slide Number Placeholder 3"/>
          <p:cNvSpPr>
            <a:spLocks noGrp="1"/>
          </p:cNvSpPr>
          <p:nvPr>
            <p:ph type="sldNum" sz="quarter" idx="10"/>
          </p:nvPr>
        </p:nvSpPr>
        <p:spPr/>
        <p:txBody>
          <a:bodyPr/>
          <a:lstStyle/>
          <a:p>
            <a:fld id="{C5E91BFA-0DD7-4A14-8E89-91A223D19943}" type="slidenum">
              <a:rPr lang="en-US" smtClean="0"/>
              <a:t>174</a:t>
            </a:fld>
            <a:endParaRPr lang="en-US" dirty="0"/>
          </a:p>
        </p:txBody>
      </p:sp>
    </p:spTree>
    <p:extLst>
      <p:ext uri="{BB962C8B-B14F-4D97-AF65-F5344CB8AC3E}">
        <p14:creationId xmlns:p14="http://schemas.microsoft.com/office/powerpoint/2010/main" val="839896783"/>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E91BFA-0DD7-4A14-8E89-91A223D19943}" type="slidenum">
              <a:rPr lang="en-US" smtClean="0"/>
              <a:t>175</a:t>
            </a:fld>
            <a:endParaRPr lang="en-US" dirty="0"/>
          </a:p>
        </p:txBody>
      </p:sp>
    </p:spTree>
    <p:extLst>
      <p:ext uri="{BB962C8B-B14F-4D97-AF65-F5344CB8AC3E}">
        <p14:creationId xmlns:p14="http://schemas.microsoft.com/office/powerpoint/2010/main" val="3615724962"/>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Helpful resources – explore</a:t>
            </a:r>
            <a:r>
              <a:rPr lang="en-US" baseline="0" dirty="0" smtClean="0"/>
              <a:t> these!! Especially the last one – the USED provides online courses on grants management topics including cash management, internal controls, procurement, and property management.</a:t>
            </a:r>
            <a:endParaRPr lang="en-US" dirty="0"/>
          </a:p>
        </p:txBody>
      </p:sp>
      <p:sp>
        <p:nvSpPr>
          <p:cNvPr id="4" name="Slide Number Placeholder 3"/>
          <p:cNvSpPr>
            <a:spLocks noGrp="1"/>
          </p:cNvSpPr>
          <p:nvPr>
            <p:ph type="sldNum" sz="quarter" idx="10"/>
          </p:nvPr>
        </p:nvSpPr>
        <p:spPr/>
        <p:txBody>
          <a:bodyPr/>
          <a:lstStyle/>
          <a:p>
            <a:fld id="{C5E91BFA-0DD7-4A14-8E89-91A223D19943}" type="slidenum">
              <a:rPr lang="en-US" smtClean="0"/>
              <a:t>176</a:t>
            </a:fld>
            <a:endParaRPr lang="en-US" dirty="0"/>
          </a:p>
        </p:txBody>
      </p:sp>
    </p:spTree>
    <p:extLst>
      <p:ext uri="{BB962C8B-B14F-4D97-AF65-F5344CB8AC3E}">
        <p14:creationId xmlns:p14="http://schemas.microsoft.com/office/powerpoint/2010/main" val="3705486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093468-5E96-4FF7-8E28-9F54C8526748}" type="slidenum">
              <a:rPr lang="en-US" smtClean="0"/>
              <a:t>18</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2188415828"/>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E91BFA-0DD7-4A14-8E89-91A223D19943}" type="slidenum">
              <a:rPr lang="en-US" smtClean="0"/>
              <a:t>178</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769636943"/>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Section</a:t>
            </a:r>
            <a:r>
              <a:rPr lang="en-US" baseline="0" dirty="0" smtClean="0"/>
              <a:t> 200.205 require federal awarding agencies to review the risk posed by applicants prior to making federal awards.   </a:t>
            </a:r>
          </a:p>
          <a:p>
            <a:endParaRPr lang="en-US" baseline="0" dirty="0" smtClean="0"/>
          </a:p>
          <a:p>
            <a:r>
              <a:rPr lang="en-US" baseline="0" dirty="0" smtClean="0"/>
              <a:t>That is, </a:t>
            </a:r>
            <a:r>
              <a:rPr lang="en-US" dirty="0" smtClean="0"/>
              <a:t>The</a:t>
            </a:r>
            <a:r>
              <a:rPr lang="en-US" baseline="0" dirty="0" smtClean="0"/>
              <a:t> </a:t>
            </a:r>
            <a:r>
              <a:rPr lang="en-US" dirty="0" smtClean="0"/>
              <a:t>federal awarding agency is required to review SAM.gov</a:t>
            </a:r>
            <a:r>
              <a:rPr lang="en-US" baseline="0" dirty="0" smtClean="0"/>
              <a:t> and </a:t>
            </a:r>
            <a:r>
              <a:rPr lang="en-US" dirty="0" smtClean="0"/>
              <a:t>the Federal Awardee Performance and Integrity Information System (FAPIIS)) prior to making a Federal award.</a:t>
            </a:r>
          </a:p>
          <a:p>
            <a:endParaRPr lang="en-US" dirty="0"/>
          </a:p>
        </p:txBody>
      </p:sp>
      <p:sp>
        <p:nvSpPr>
          <p:cNvPr id="4" name="Slide Number Placeholder 3"/>
          <p:cNvSpPr>
            <a:spLocks noGrp="1"/>
          </p:cNvSpPr>
          <p:nvPr>
            <p:ph type="sldNum" sz="quarter" idx="10"/>
          </p:nvPr>
        </p:nvSpPr>
        <p:spPr/>
        <p:txBody>
          <a:bodyPr/>
          <a:lstStyle/>
          <a:p>
            <a:fld id="{E8598CD4-DA43-4E7F-A175-89F02E4F1443}" type="slidenum">
              <a:rPr lang="en-US" smtClean="0"/>
              <a:t>179</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280101629"/>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598CD4-DA43-4E7F-A175-89F02E4F1443}" type="slidenum">
              <a:rPr lang="en-US" smtClean="0"/>
              <a:t>180</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280101629"/>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598CD4-DA43-4E7F-A175-89F02E4F1443}" type="slidenum">
              <a:rPr lang="en-US" smtClean="0"/>
              <a:t>181</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280101629"/>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federal agency may also consider an</a:t>
            </a:r>
            <a:r>
              <a:rPr lang="en-US" baseline="0" dirty="0" smtClean="0"/>
              <a:t> applicant’s history of performance. This would include the applicants timeliness of compliance with applicable reporting requirements, conformance to the terms and conditions of prior federal awards, and the extent to which any previously awarded amounts will be expended prior to future awards.</a:t>
            </a:r>
            <a:endParaRPr lang="en-US" dirty="0"/>
          </a:p>
        </p:txBody>
      </p:sp>
      <p:sp>
        <p:nvSpPr>
          <p:cNvPr id="4" name="Slide Number Placeholder 3"/>
          <p:cNvSpPr>
            <a:spLocks noGrp="1"/>
          </p:cNvSpPr>
          <p:nvPr>
            <p:ph type="sldNum" sz="quarter" idx="10"/>
          </p:nvPr>
        </p:nvSpPr>
        <p:spPr/>
        <p:txBody>
          <a:bodyPr/>
          <a:lstStyle/>
          <a:p>
            <a:fld id="{E8598CD4-DA43-4E7F-A175-89F02E4F1443}" type="slidenum">
              <a:rPr lang="en-US" smtClean="0"/>
              <a:t>182</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280101629"/>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federal awarding agency may also consider reports and findings</a:t>
            </a:r>
            <a:r>
              <a:rPr lang="en-US" baseline="0" dirty="0" smtClean="0"/>
              <a:t> from single audits or reports and finding from any other available audits</a:t>
            </a:r>
          </a:p>
          <a:p>
            <a:r>
              <a:rPr lang="en-US" baseline="0" dirty="0" smtClean="0"/>
              <a:t>The federal agency may also consider the applicant’s ability to effectively implement statutory, regulatory, or other requirements imposed on non-federal entities.</a:t>
            </a:r>
            <a:endParaRPr lang="en-US" dirty="0"/>
          </a:p>
        </p:txBody>
      </p:sp>
      <p:sp>
        <p:nvSpPr>
          <p:cNvPr id="4" name="Slide Number Placeholder 3"/>
          <p:cNvSpPr>
            <a:spLocks noGrp="1"/>
          </p:cNvSpPr>
          <p:nvPr>
            <p:ph type="sldNum" sz="quarter" idx="10"/>
          </p:nvPr>
        </p:nvSpPr>
        <p:spPr/>
        <p:txBody>
          <a:bodyPr/>
          <a:lstStyle/>
          <a:p>
            <a:fld id="{E8598CD4-DA43-4E7F-A175-89F02E4F1443}" type="slidenum">
              <a:rPr lang="en-US" smtClean="0"/>
              <a:t>183</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280101629"/>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92">
              <a:defRPr/>
            </a:pPr>
            <a:r>
              <a:rPr lang="en-US" dirty="0" smtClean="0"/>
              <a:t>A</a:t>
            </a:r>
            <a:r>
              <a:rPr lang="en-US" baseline="0" dirty="0" smtClean="0"/>
              <a:t> similar requirement for conducting risk assessments is included in the pass-through entity’s requirements of the uniform grant guidance found in section 200.331. </a:t>
            </a:r>
          </a:p>
          <a:p>
            <a:pPr defTabSz="914292">
              <a:defRPr/>
            </a:pPr>
            <a:r>
              <a:rPr lang="en-US" baseline="0" dirty="0" smtClean="0"/>
              <a:t>Each pass through entity is responsible for evaluating…</a:t>
            </a:r>
            <a:endParaRPr lang="en-US" dirty="0" smtClean="0"/>
          </a:p>
        </p:txBody>
      </p:sp>
      <p:sp>
        <p:nvSpPr>
          <p:cNvPr id="4" name="Slide Number Placeholder 3"/>
          <p:cNvSpPr>
            <a:spLocks noGrp="1"/>
          </p:cNvSpPr>
          <p:nvPr>
            <p:ph type="sldNum" sz="quarter" idx="10"/>
          </p:nvPr>
        </p:nvSpPr>
        <p:spPr/>
        <p:txBody>
          <a:bodyPr/>
          <a:lstStyle/>
          <a:p>
            <a:fld id="{E8598CD4-DA43-4E7F-A175-89F02E4F1443}" type="slidenum">
              <a:rPr lang="en-US" smtClean="0"/>
              <a:t>184</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280101629"/>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92">
              <a:defRPr/>
            </a:pPr>
            <a:r>
              <a:rPr lang="en-US" dirty="0" smtClean="0"/>
              <a:t>The risk assessment may consider whether…</a:t>
            </a:r>
          </a:p>
        </p:txBody>
      </p:sp>
      <p:sp>
        <p:nvSpPr>
          <p:cNvPr id="4" name="Slide Number Placeholder 3"/>
          <p:cNvSpPr>
            <a:spLocks noGrp="1"/>
          </p:cNvSpPr>
          <p:nvPr>
            <p:ph type="sldNum" sz="quarter" idx="10"/>
          </p:nvPr>
        </p:nvSpPr>
        <p:spPr/>
        <p:txBody>
          <a:bodyPr/>
          <a:lstStyle/>
          <a:p>
            <a:fld id="{E8598CD4-DA43-4E7F-A175-89F02E4F1443}" type="slidenum">
              <a:rPr lang="en-US" smtClean="0"/>
              <a:t>185</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280101629"/>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92">
              <a:defRPr/>
            </a:pPr>
            <a:r>
              <a:rPr lang="en-US" dirty="0" smtClean="0"/>
              <a:t>Prior to the effective</a:t>
            </a:r>
            <a:r>
              <a:rPr lang="en-US" baseline="0" dirty="0" smtClean="0"/>
              <a:t> date for 2 CFR Part 200 on December 26, 2014 and shortly thereafter, SCDE worked understand and communicate the requirements of the Uniform Grant Guidance.  As it relates specifically to the requirement for risk assessment, SCDE formed working groups to address the requirements, solicited input from program areas and communicated the requirements for risk assessment and SCDE’s process at several conferences around the state including the South Carolina Association of School Business Officials semi-annual conference and the Education and Business Summit.</a:t>
            </a:r>
            <a:endParaRPr lang="en-US" dirty="0" smtClean="0"/>
          </a:p>
          <a:p>
            <a:pPr defTabSz="914292">
              <a:defRPr/>
            </a:pPr>
            <a:endParaRPr lang="en-US" baseline="0" dirty="0" smtClean="0"/>
          </a:p>
          <a:p>
            <a:pPr defTabSz="914292">
              <a:defRPr/>
            </a:pPr>
            <a:r>
              <a:rPr lang="en-US" baseline="0" dirty="0" smtClean="0"/>
              <a:t>After forming the work groups, the agency developed….</a:t>
            </a:r>
            <a:endParaRPr lang="en-US" dirty="0" smtClean="0"/>
          </a:p>
          <a:p>
            <a:pPr defTabSz="914292">
              <a:defRPr/>
            </a:pPr>
            <a:r>
              <a:rPr lang="en-US" dirty="0" smtClean="0"/>
              <a:t>The scores</a:t>
            </a:r>
            <a:r>
              <a:rPr lang="en-US" baseline="0" dirty="0" smtClean="0"/>
              <a:t> from each program area are averaged by criteria to determine the risk score for each criteria and the total overall risk score.</a:t>
            </a:r>
            <a:endParaRPr lang="en-US" dirty="0" smtClean="0"/>
          </a:p>
          <a:p>
            <a:pPr defTabSz="914292">
              <a:defRPr/>
            </a:pPr>
            <a:r>
              <a:rPr lang="en-US" dirty="0" smtClean="0"/>
              <a:t>Risk scores will be used to make</a:t>
            </a:r>
            <a:r>
              <a:rPr lang="en-US" baseline="0" dirty="0" smtClean="0"/>
              <a:t> monitoring decisions, award decisions for discretionary awards, and help determine the level of technical assistance that should be provided.</a:t>
            </a:r>
            <a:endParaRPr lang="en-US" dirty="0" smtClean="0"/>
          </a:p>
        </p:txBody>
      </p:sp>
      <p:sp>
        <p:nvSpPr>
          <p:cNvPr id="4" name="Slide Number Placeholder 3"/>
          <p:cNvSpPr>
            <a:spLocks noGrp="1"/>
          </p:cNvSpPr>
          <p:nvPr>
            <p:ph type="sldNum" sz="quarter" idx="10"/>
          </p:nvPr>
        </p:nvSpPr>
        <p:spPr/>
        <p:txBody>
          <a:bodyPr/>
          <a:lstStyle/>
          <a:p>
            <a:fld id="{C872B777-E75E-44B0-AC6F-ACBA202BDC15}" type="slidenum">
              <a:rPr lang="en-US" smtClean="0"/>
              <a:t>186</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389823603"/>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SCDE’s risk</a:t>
            </a:r>
            <a:r>
              <a:rPr lang="en-US" baseline="0" dirty="0" smtClean="0"/>
              <a:t> assessment contains 10 criteria.  The criteria expand across three tiers and a</a:t>
            </a:r>
            <a:r>
              <a:rPr lang="en-US" dirty="0" smtClean="0"/>
              <a:t>ll criteria do not carry the same</a:t>
            </a:r>
            <a:r>
              <a:rPr lang="en-US" baseline="0" dirty="0" smtClean="0"/>
              <a:t> weight. Of all the criteria, timeliness of audit report submission has the lowest potential weighting and Fiscal compliance, Quality of Management Systems (Internal Controls), and Other Material factors have the highest potential weighting.</a:t>
            </a:r>
          </a:p>
          <a:p>
            <a:r>
              <a:rPr lang="en-US" baseline="0" dirty="0" smtClean="0"/>
              <a:t>The next few slides lists each criteria.  Criteria 1 –key personnel turnover which considers the experience of key personnel. the failure to retain high quality finance or program personnel increases your risk score.</a:t>
            </a:r>
          </a:p>
          <a:p>
            <a:r>
              <a:rPr lang="en-US" baseline="0" dirty="0" smtClean="0"/>
              <a:t>Criteria2 –Required reporting considers the timely submission of program reports. So, the failure to submit required programmatic reporting on time by established due date increases your risk score.</a:t>
            </a:r>
          </a:p>
        </p:txBody>
      </p:sp>
      <p:sp>
        <p:nvSpPr>
          <p:cNvPr id="4" name="Slide Number Placeholder 3"/>
          <p:cNvSpPr>
            <a:spLocks noGrp="1"/>
          </p:cNvSpPr>
          <p:nvPr>
            <p:ph type="sldNum" sz="quarter" idx="10"/>
          </p:nvPr>
        </p:nvSpPr>
        <p:spPr/>
        <p:txBody>
          <a:bodyPr/>
          <a:lstStyle/>
          <a:p>
            <a:fld id="{E8598CD4-DA43-4E7F-A175-89F02E4F1443}" type="slidenum">
              <a:rPr lang="en-US" smtClean="0"/>
              <a:t>187</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1403971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093468-5E96-4FF7-8E28-9F54C8526748}" type="slidenum">
              <a:rPr lang="en-US" smtClean="0"/>
              <a:t>19</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28797428"/>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Criteria 3-</a:t>
            </a:r>
            <a:r>
              <a:rPr lang="en-US" baseline="0" dirty="0" smtClean="0"/>
              <a:t> having minimal and significant programmatic noncompliance results in an increased risk score.</a:t>
            </a:r>
          </a:p>
          <a:p>
            <a:r>
              <a:rPr lang="en-US" baseline="0" dirty="0" smtClean="0"/>
              <a:t>Criteria 4-unallowable use of funds as it relates to your approved plan or budget narrative noted during monitoring visits increases your risk score.  Infrequent drawdowns (less than quarterly expenditure reimbursements in GAPS) increases your risk score so can budget amendments submitted after the due date.</a:t>
            </a:r>
          </a:p>
          <a:p>
            <a:r>
              <a:rPr lang="en-US" baseline="0" dirty="0" smtClean="0"/>
              <a:t>Criteria 5-Failure to meet the established performance requirements, expectations and outcomes can increase your risk score.</a:t>
            </a:r>
            <a:endParaRPr lang="en-US" dirty="0"/>
          </a:p>
        </p:txBody>
      </p:sp>
      <p:sp>
        <p:nvSpPr>
          <p:cNvPr id="4" name="Slide Number Placeholder 3"/>
          <p:cNvSpPr>
            <a:spLocks noGrp="1"/>
          </p:cNvSpPr>
          <p:nvPr>
            <p:ph type="sldNum" sz="quarter" idx="10"/>
          </p:nvPr>
        </p:nvSpPr>
        <p:spPr/>
        <p:txBody>
          <a:bodyPr/>
          <a:lstStyle/>
          <a:p>
            <a:fld id="{E8598CD4-DA43-4E7F-A175-89F02E4F1443}" type="slidenum">
              <a:rPr lang="en-US" smtClean="0"/>
              <a:t>188</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1403971307"/>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Criteria 6- the frequency</a:t>
            </a:r>
            <a:r>
              <a:rPr lang="en-US" baseline="0" dirty="0" smtClean="0"/>
              <a:t> need of technical assistance can impact your risk score.</a:t>
            </a:r>
          </a:p>
          <a:p>
            <a:pPr marL="0" lvl="1" defTabSz="914292">
              <a:defRPr/>
            </a:pPr>
            <a:r>
              <a:rPr lang="en-US" baseline="0" dirty="0" smtClean="0"/>
              <a:t>Criteria 7 relates to financial stability – for LEAs we review your most recent audit report and failure to maintain less than 10% of total expenditures or less than 30 days of operating funds increases your risk score. For non-leas that do not have a audit report, we review financial statements, a copy of your 990, or when nothing else is available to provide, we review bank statements to gauge your financial stability.</a:t>
            </a:r>
          </a:p>
          <a:p>
            <a:pPr marL="0" lvl="1" defTabSz="914292">
              <a:defRPr/>
            </a:pPr>
            <a:r>
              <a:rPr lang="en-US" baseline="0" dirty="0" smtClean="0"/>
              <a:t>Criteria 8 relate to the quality of your management systems- namely your internal controls. material weaknesses in your internal controls and federal award noncompliance increase your risk score. </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E8598CD4-DA43-4E7F-A175-89F02E4F1443}" type="slidenum">
              <a:rPr lang="en-US" smtClean="0"/>
              <a:t>189</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1403971307"/>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Criteria 9- For LEAs</a:t>
            </a:r>
            <a:r>
              <a:rPr lang="en-US" baseline="0" dirty="0" smtClean="0"/>
              <a:t> </a:t>
            </a:r>
            <a:r>
              <a:rPr lang="en-US" dirty="0" smtClean="0"/>
              <a:t>failure to submit</a:t>
            </a:r>
            <a:r>
              <a:rPr lang="en-US" baseline="0" dirty="0" smtClean="0"/>
              <a:t> your annual audit report by December 1</a:t>
            </a:r>
            <a:r>
              <a:rPr lang="en-US" baseline="30000" dirty="0" smtClean="0"/>
              <a:t>st</a:t>
            </a:r>
            <a:r>
              <a:rPr lang="en-US" baseline="0" dirty="0" smtClean="0"/>
              <a:t> increases your risk score. For our non-lea </a:t>
            </a:r>
            <a:r>
              <a:rPr lang="en-US" baseline="0" dirty="0" err="1" smtClean="0"/>
              <a:t>subrecipients</a:t>
            </a:r>
            <a:r>
              <a:rPr lang="en-US" baseline="0" dirty="0" smtClean="0"/>
              <a:t> failure to submit your federal program questionnaire by the established due date increases your risk score</a:t>
            </a:r>
          </a:p>
          <a:p>
            <a:r>
              <a:rPr lang="en-US" dirty="0" smtClean="0"/>
              <a:t>Criteria</a:t>
            </a:r>
            <a:r>
              <a:rPr lang="en-US" baseline="0" dirty="0" smtClean="0"/>
              <a:t> 10- accreditation deficiencies at the district level and at the school level can increase your risk score. So can cheating and test security violations.</a:t>
            </a:r>
          </a:p>
          <a:p>
            <a:r>
              <a:rPr lang="en-US" baseline="0" dirty="0" smtClean="0"/>
              <a:t> For non-lea’s factors such as </a:t>
            </a:r>
            <a:r>
              <a:rPr lang="en-US" baseline="0" dirty="0" err="1" smtClean="0"/>
              <a:t>ligitgation</a:t>
            </a:r>
            <a:r>
              <a:rPr lang="en-US" baseline="0" dirty="0" smtClean="0"/>
              <a:t> and bankruptcy can impact your risk score.</a:t>
            </a:r>
            <a:endParaRPr lang="en-US" dirty="0" smtClean="0"/>
          </a:p>
        </p:txBody>
      </p:sp>
      <p:sp>
        <p:nvSpPr>
          <p:cNvPr id="4" name="Slide Number Placeholder 3"/>
          <p:cNvSpPr>
            <a:spLocks noGrp="1"/>
          </p:cNvSpPr>
          <p:nvPr>
            <p:ph type="sldNum" sz="quarter" idx="10"/>
          </p:nvPr>
        </p:nvSpPr>
        <p:spPr/>
        <p:txBody>
          <a:bodyPr/>
          <a:lstStyle/>
          <a:p>
            <a:fld id="{E8598CD4-DA43-4E7F-A175-89F02E4F1443}" type="slidenum">
              <a:rPr lang="en-US" smtClean="0"/>
              <a:t>190</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403971307"/>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Criteria 9- For LEAs</a:t>
            </a:r>
            <a:r>
              <a:rPr lang="en-US" baseline="0" dirty="0" smtClean="0"/>
              <a:t> </a:t>
            </a:r>
            <a:r>
              <a:rPr lang="en-US" dirty="0" smtClean="0"/>
              <a:t>failure to submit</a:t>
            </a:r>
            <a:r>
              <a:rPr lang="en-US" baseline="0" dirty="0" smtClean="0"/>
              <a:t> your annual audit report by December 1</a:t>
            </a:r>
            <a:r>
              <a:rPr lang="en-US" baseline="30000" dirty="0" smtClean="0"/>
              <a:t>st</a:t>
            </a:r>
            <a:r>
              <a:rPr lang="en-US" baseline="0" dirty="0" smtClean="0"/>
              <a:t> increases your risk score. For our non-lea </a:t>
            </a:r>
            <a:r>
              <a:rPr lang="en-US" baseline="0" dirty="0" err="1" smtClean="0"/>
              <a:t>subrecipients</a:t>
            </a:r>
            <a:r>
              <a:rPr lang="en-US" baseline="0" dirty="0" smtClean="0"/>
              <a:t> failure to submit your federal program questionnaire by the established due date increases your risk score</a:t>
            </a:r>
          </a:p>
          <a:p>
            <a:r>
              <a:rPr lang="en-US" dirty="0" smtClean="0"/>
              <a:t>Criteria</a:t>
            </a:r>
            <a:r>
              <a:rPr lang="en-US" baseline="0" dirty="0" smtClean="0"/>
              <a:t> 10- accreditation deficiencies at the district level and at the school level can increase your risk score. So can cheating and test security violations.</a:t>
            </a:r>
          </a:p>
          <a:p>
            <a:r>
              <a:rPr lang="en-US" baseline="0" dirty="0" smtClean="0"/>
              <a:t> For non-lea’s factors such as </a:t>
            </a:r>
            <a:r>
              <a:rPr lang="en-US" baseline="0" dirty="0" err="1" smtClean="0"/>
              <a:t>ligitgation</a:t>
            </a:r>
            <a:r>
              <a:rPr lang="en-US" baseline="0" dirty="0" smtClean="0"/>
              <a:t> and bankruptcy can impact your risk score.</a:t>
            </a:r>
            <a:endParaRPr lang="en-US" dirty="0" smtClean="0"/>
          </a:p>
        </p:txBody>
      </p:sp>
      <p:sp>
        <p:nvSpPr>
          <p:cNvPr id="4" name="Slide Number Placeholder 3"/>
          <p:cNvSpPr>
            <a:spLocks noGrp="1"/>
          </p:cNvSpPr>
          <p:nvPr>
            <p:ph type="sldNum" sz="quarter" idx="10"/>
          </p:nvPr>
        </p:nvSpPr>
        <p:spPr/>
        <p:txBody>
          <a:bodyPr/>
          <a:lstStyle/>
          <a:p>
            <a:fld id="{E8598CD4-DA43-4E7F-A175-89F02E4F1443}" type="slidenum">
              <a:rPr lang="en-US" smtClean="0"/>
              <a:t>191</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456063972"/>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Criteria 9- For LEAs</a:t>
            </a:r>
            <a:r>
              <a:rPr lang="en-US" baseline="0" dirty="0" smtClean="0"/>
              <a:t> </a:t>
            </a:r>
            <a:r>
              <a:rPr lang="en-US" dirty="0" smtClean="0"/>
              <a:t>failure to submit</a:t>
            </a:r>
            <a:r>
              <a:rPr lang="en-US" baseline="0" dirty="0" smtClean="0"/>
              <a:t> your annual audit report by December 1</a:t>
            </a:r>
            <a:r>
              <a:rPr lang="en-US" baseline="30000" dirty="0" smtClean="0"/>
              <a:t>st</a:t>
            </a:r>
            <a:r>
              <a:rPr lang="en-US" baseline="0" dirty="0" smtClean="0"/>
              <a:t> increases your risk score. For our non-lea </a:t>
            </a:r>
            <a:r>
              <a:rPr lang="en-US" baseline="0" dirty="0" err="1" smtClean="0"/>
              <a:t>subrecipients</a:t>
            </a:r>
            <a:r>
              <a:rPr lang="en-US" baseline="0" dirty="0" smtClean="0"/>
              <a:t> failure to submit your federal program questionnaire by the established due date increases your risk score</a:t>
            </a:r>
          </a:p>
          <a:p>
            <a:r>
              <a:rPr lang="en-US" dirty="0" smtClean="0"/>
              <a:t>Criteria</a:t>
            </a:r>
            <a:r>
              <a:rPr lang="en-US" baseline="0" dirty="0" smtClean="0"/>
              <a:t> 10- accreditation deficiencies at the district level and at the school level can increase your risk score. So can cheating and test security violations.</a:t>
            </a:r>
          </a:p>
          <a:p>
            <a:r>
              <a:rPr lang="en-US" baseline="0" dirty="0" smtClean="0"/>
              <a:t> For non-lea’s factors such as </a:t>
            </a:r>
            <a:r>
              <a:rPr lang="en-US" baseline="0" dirty="0" err="1" smtClean="0"/>
              <a:t>ligitgation</a:t>
            </a:r>
            <a:r>
              <a:rPr lang="en-US" baseline="0" dirty="0" smtClean="0"/>
              <a:t> and bankruptcy can impact your risk score.</a:t>
            </a:r>
            <a:endParaRPr lang="en-US" dirty="0" smtClean="0"/>
          </a:p>
        </p:txBody>
      </p:sp>
      <p:sp>
        <p:nvSpPr>
          <p:cNvPr id="4" name="Slide Number Placeholder 3"/>
          <p:cNvSpPr>
            <a:spLocks noGrp="1"/>
          </p:cNvSpPr>
          <p:nvPr>
            <p:ph type="sldNum" sz="quarter" idx="10"/>
          </p:nvPr>
        </p:nvSpPr>
        <p:spPr/>
        <p:txBody>
          <a:bodyPr/>
          <a:lstStyle/>
          <a:p>
            <a:fld id="{E8598CD4-DA43-4E7F-A175-89F02E4F1443}" type="slidenum">
              <a:rPr lang="en-US" smtClean="0"/>
              <a:t>192</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565080070"/>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Criteria 9- For LEAs</a:t>
            </a:r>
            <a:r>
              <a:rPr lang="en-US" baseline="0" dirty="0" smtClean="0"/>
              <a:t> </a:t>
            </a:r>
            <a:r>
              <a:rPr lang="en-US" dirty="0" smtClean="0"/>
              <a:t>failure to submit</a:t>
            </a:r>
            <a:r>
              <a:rPr lang="en-US" baseline="0" dirty="0" smtClean="0"/>
              <a:t> your annual audit report by December 1</a:t>
            </a:r>
            <a:r>
              <a:rPr lang="en-US" baseline="30000" dirty="0" smtClean="0"/>
              <a:t>st</a:t>
            </a:r>
            <a:r>
              <a:rPr lang="en-US" baseline="0" dirty="0" smtClean="0"/>
              <a:t> increases your risk score. For our non-lea </a:t>
            </a:r>
            <a:r>
              <a:rPr lang="en-US" baseline="0" dirty="0" err="1" smtClean="0"/>
              <a:t>subrecipients</a:t>
            </a:r>
            <a:r>
              <a:rPr lang="en-US" baseline="0" dirty="0" smtClean="0"/>
              <a:t> failure to submit your federal program questionnaire by the established due date increases your risk score</a:t>
            </a:r>
          </a:p>
          <a:p>
            <a:r>
              <a:rPr lang="en-US" dirty="0" smtClean="0"/>
              <a:t>Criteria</a:t>
            </a:r>
            <a:r>
              <a:rPr lang="en-US" baseline="0" dirty="0" smtClean="0"/>
              <a:t> 10- accreditation deficiencies at the district level and at the school level can increase your risk score. So can cheating and test security violations.</a:t>
            </a:r>
          </a:p>
          <a:p>
            <a:r>
              <a:rPr lang="en-US" baseline="0" dirty="0" smtClean="0"/>
              <a:t> For non-lea’s factors such as </a:t>
            </a:r>
            <a:r>
              <a:rPr lang="en-US" baseline="0" dirty="0" err="1" smtClean="0"/>
              <a:t>ligitgation</a:t>
            </a:r>
            <a:r>
              <a:rPr lang="en-US" baseline="0" dirty="0" smtClean="0"/>
              <a:t> and bankruptcy can impact your risk score.</a:t>
            </a:r>
            <a:endParaRPr lang="en-US" dirty="0" smtClean="0"/>
          </a:p>
        </p:txBody>
      </p:sp>
      <p:sp>
        <p:nvSpPr>
          <p:cNvPr id="4" name="Slide Number Placeholder 3"/>
          <p:cNvSpPr>
            <a:spLocks noGrp="1"/>
          </p:cNvSpPr>
          <p:nvPr>
            <p:ph type="sldNum" sz="quarter" idx="10"/>
          </p:nvPr>
        </p:nvSpPr>
        <p:spPr/>
        <p:txBody>
          <a:bodyPr/>
          <a:lstStyle/>
          <a:p>
            <a:fld id="{E8598CD4-DA43-4E7F-A175-89F02E4F1443}" type="slidenum">
              <a:rPr lang="en-US" smtClean="0"/>
              <a:t>193</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653410911"/>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92">
              <a:defRPr/>
            </a:pPr>
            <a:r>
              <a:rPr lang="en-US" dirty="0" smtClean="0"/>
              <a:t>So what can</a:t>
            </a:r>
            <a:r>
              <a:rPr lang="en-US" baseline="0" dirty="0" smtClean="0"/>
              <a:t> you do to reduce your risk score?</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E8598CD4-DA43-4E7F-A175-89F02E4F1443}" type="slidenum">
              <a:rPr lang="en-US" smtClean="0"/>
              <a:t>194</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403971307"/>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92">
              <a:defRPr/>
            </a:pPr>
            <a:r>
              <a:rPr lang="en-US" dirty="0" smtClean="0"/>
              <a:t>If you have questions, review your GAN (grant award notification) for requirements, due</a:t>
            </a:r>
            <a:r>
              <a:rPr lang="en-US" baseline="0" dirty="0" smtClean="0"/>
              <a:t> dates, and regulations</a:t>
            </a:r>
            <a:r>
              <a:rPr lang="en-US" dirty="0" smtClean="0"/>
              <a:t>, along with the agency’s assurances and terms and conditions.  If you are unclear</a:t>
            </a:r>
            <a:r>
              <a:rPr lang="en-US" baseline="0" dirty="0" smtClean="0"/>
              <a:t> about anything, talk with the program office contact here at the SCDE. </a:t>
            </a:r>
            <a:endParaRPr lang="en-US" dirty="0"/>
          </a:p>
        </p:txBody>
      </p:sp>
      <p:sp>
        <p:nvSpPr>
          <p:cNvPr id="4" name="Slide Number Placeholder 3"/>
          <p:cNvSpPr>
            <a:spLocks noGrp="1"/>
          </p:cNvSpPr>
          <p:nvPr>
            <p:ph type="sldNum" sz="quarter" idx="10"/>
          </p:nvPr>
        </p:nvSpPr>
        <p:spPr/>
        <p:txBody>
          <a:bodyPr/>
          <a:lstStyle/>
          <a:p>
            <a:fld id="{E8598CD4-DA43-4E7F-A175-89F02E4F1443}" type="slidenum">
              <a:rPr lang="en-US" smtClean="0"/>
              <a:t>195</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142491274"/>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92">
              <a:defRPr/>
            </a:pPr>
            <a:r>
              <a:rPr lang="en-US" dirty="0" smtClean="0"/>
              <a:t>To </a:t>
            </a:r>
            <a:r>
              <a:rPr lang="en-US" baseline="0" dirty="0" smtClean="0"/>
              <a:t>comply with the UGG, the program office must work with the finance office. Program and Finance must work together and communicate regularly to ensure that you’re meeting due dates for required reports, for example.</a:t>
            </a:r>
            <a:endParaRPr lang="en-US" dirty="0" smtClean="0"/>
          </a:p>
          <a:p>
            <a:endParaRPr lang="en-US" dirty="0"/>
          </a:p>
        </p:txBody>
      </p:sp>
      <p:sp>
        <p:nvSpPr>
          <p:cNvPr id="4" name="Slide Number Placeholder 3"/>
          <p:cNvSpPr>
            <a:spLocks noGrp="1"/>
          </p:cNvSpPr>
          <p:nvPr>
            <p:ph type="sldNum" sz="quarter" idx="10"/>
          </p:nvPr>
        </p:nvSpPr>
        <p:spPr/>
        <p:txBody>
          <a:bodyPr/>
          <a:lstStyle/>
          <a:p>
            <a:fld id="{E8598CD4-DA43-4E7F-A175-89F02E4F1443}" type="slidenum">
              <a:rPr lang="en-US" smtClean="0"/>
              <a:t>196</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142491274"/>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LEAs correct…</a:t>
            </a:r>
            <a:endParaRPr lang="en-US" dirty="0"/>
          </a:p>
        </p:txBody>
      </p:sp>
      <p:sp>
        <p:nvSpPr>
          <p:cNvPr id="4" name="Slide Number Placeholder 3"/>
          <p:cNvSpPr>
            <a:spLocks noGrp="1"/>
          </p:cNvSpPr>
          <p:nvPr>
            <p:ph type="sldNum" sz="quarter" idx="10"/>
          </p:nvPr>
        </p:nvSpPr>
        <p:spPr/>
        <p:txBody>
          <a:bodyPr/>
          <a:lstStyle/>
          <a:p>
            <a:fld id="{E8598CD4-DA43-4E7F-A175-89F02E4F1443}" type="slidenum">
              <a:rPr lang="en-US" smtClean="0"/>
              <a:t>197</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142491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0AAFDC3-80DF-4EA2-BA97-5615B6165860}" type="slidenum">
              <a:rPr lang="en-US" smtClean="0"/>
              <a:t>20</a:t>
            </a:fld>
            <a:endParaRPr lang="en-US" dirty="0"/>
          </a:p>
        </p:txBody>
      </p:sp>
    </p:spTree>
    <p:extLst>
      <p:ext uri="{BB962C8B-B14F-4D97-AF65-F5344CB8AC3E}">
        <p14:creationId xmlns:p14="http://schemas.microsoft.com/office/powerpoint/2010/main" val="3513747500"/>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92">
              <a:defRPr/>
            </a:pPr>
            <a:r>
              <a:rPr lang="en-US" dirty="0" smtClean="0"/>
              <a:t>All </a:t>
            </a:r>
            <a:r>
              <a:rPr lang="en-US" dirty="0" err="1" smtClean="0"/>
              <a:t>subrecipients</a:t>
            </a:r>
            <a:r>
              <a:rPr lang="en-US" dirty="0" smtClean="0"/>
              <a:t> who are identified at risk of noncompliance (which we call high risk) will be notified directly by the Office of the State Superintendent.  The SCDE can and will impose specific subaward conditions allowable under 2 CFR Part 200.207(b), on the federal funds that pass-through the SCDE to the subrecipient. These</a:t>
            </a:r>
            <a:r>
              <a:rPr lang="en-US" baseline="0" dirty="0" smtClean="0"/>
              <a:t> specific conditions can include…</a:t>
            </a:r>
            <a:endParaRPr lang="en-US" dirty="0" smtClean="0"/>
          </a:p>
          <a:p>
            <a:endParaRPr lang="en-US" dirty="0"/>
          </a:p>
        </p:txBody>
      </p:sp>
      <p:sp>
        <p:nvSpPr>
          <p:cNvPr id="4" name="Slide Number Placeholder 3"/>
          <p:cNvSpPr>
            <a:spLocks noGrp="1"/>
          </p:cNvSpPr>
          <p:nvPr>
            <p:ph type="sldNum" sz="quarter" idx="10"/>
          </p:nvPr>
        </p:nvSpPr>
        <p:spPr/>
        <p:txBody>
          <a:bodyPr/>
          <a:lstStyle/>
          <a:p>
            <a:fld id="{E8598CD4-DA43-4E7F-A175-89F02E4F1443}" type="slidenum">
              <a:rPr lang="en-US" smtClean="0"/>
              <a:t>198</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3983439274"/>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be</a:t>
            </a:r>
            <a:r>
              <a:rPr lang="en-US" baseline="0" dirty="0" smtClean="0"/>
              <a:t> aware that risk will be assessed on an annual basis.</a:t>
            </a:r>
            <a:endParaRPr lang="en-US" dirty="0"/>
          </a:p>
        </p:txBody>
      </p:sp>
      <p:sp>
        <p:nvSpPr>
          <p:cNvPr id="4" name="Slide Number Placeholder 3"/>
          <p:cNvSpPr>
            <a:spLocks noGrp="1"/>
          </p:cNvSpPr>
          <p:nvPr>
            <p:ph type="sldNum" sz="quarter" idx="10"/>
          </p:nvPr>
        </p:nvSpPr>
        <p:spPr/>
        <p:txBody>
          <a:bodyPr/>
          <a:lstStyle/>
          <a:p>
            <a:fld id="{E8598CD4-DA43-4E7F-A175-89F02E4F1443}" type="slidenum">
              <a:rPr lang="en-US" smtClean="0"/>
              <a:t>199</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546272258"/>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92">
              <a:defRPr/>
            </a:pPr>
            <a:r>
              <a:rPr lang="en-US" dirty="0" smtClean="0"/>
              <a:t>If the SCDE determines that the subrecipient’s risk of noncompliance cannot be remedied by imposing  special condition(s) as outline in a previous</a:t>
            </a:r>
            <a:r>
              <a:rPr lang="en-US" baseline="0" dirty="0" smtClean="0"/>
              <a:t> slide</a:t>
            </a:r>
            <a:r>
              <a:rPr lang="en-US" dirty="0" smtClean="0"/>
              <a:t>, the SCDE may take one or more of the following actions, that are allowable under 2 CFR Part 200.338, as appropriate in the circumstances:  </a:t>
            </a:r>
          </a:p>
          <a:p>
            <a:endParaRPr lang="en-US" dirty="0"/>
          </a:p>
        </p:txBody>
      </p:sp>
      <p:sp>
        <p:nvSpPr>
          <p:cNvPr id="4" name="Slide Number Placeholder 3"/>
          <p:cNvSpPr>
            <a:spLocks noGrp="1"/>
          </p:cNvSpPr>
          <p:nvPr>
            <p:ph type="sldNum" sz="quarter" idx="10"/>
          </p:nvPr>
        </p:nvSpPr>
        <p:spPr/>
        <p:txBody>
          <a:bodyPr/>
          <a:lstStyle/>
          <a:p>
            <a:fld id="{E8598CD4-DA43-4E7F-A175-89F02E4F1443}" type="slidenum">
              <a:rPr lang="en-US" smtClean="0"/>
              <a:t>200</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659806880"/>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92">
              <a:defRPr/>
            </a:pPr>
            <a:r>
              <a:rPr lang="en-US" dirty="0" smtClean="0"/>
              <a:t>These allowable actions under 2 CFR Part 200.338,</a:t>
            </a:r>
            <a:r>
              <a:rPr lang="en-US" baseline="0" dirty="0" smtClean="0"/>
              <a:t> continue. The action to be taken would depend on the circumstances of the </a:t>
            </a:r>
            <a:r>
              <a:rPr lang="en-US" baseline="0" dirty="0" err="1" smtClean="0"/>
              <a:t>subgrantee’s</a:t>
            </a:r>
            <a:r>
              <a:rPr lang="en-US" baseline="0" dirty="0" smtClean="0"/>
              <a:t> noncompliance. So it is possible that SCDE could recommend….</a:t>
            </a:r>
            <a:endParaRPr lang="en-US" dirty="0" smtClean="0"/>
          </a:p>
          <a:p>
            <a:endParaRPr lang="en-US" dirty="0"/>
          </a:p>
        </p:txBody>
      </p:sp>
      <p:sp>
        <p:nvSpPr>
          <p:cNvPr id="4" name="Slide Number Placeholder 3"/>
          <p:cNvSpPr>
            <a:spLocks noGrp="1"/>
          </p:cNvSpPr>
          <p:nvPr>
            <p:ph type="sldNum" sz="quarter" idx="10"/>
          </p:nvPr>
        </p:nvSpPr>
        <p:spPr/>
        <p:txBody>
          <a:bodyPr/>
          <a:lstStyle/>
          <a:p>
            <a:fld id="{E8598CD4-DA43-4E7F-A175-89F02E4F1443}" type="slidenum">
              <a:rPr lang="en-US" smtClean="0"/>
              <a:t>201</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659806880"/>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mandated by the SC Charter Schools Act of 1996,</a:t>
            </a:r>
            <a:r>
              <a:rPr lang="en-US" baseline="0" dirty="0" smtClean="0"/>
              <a:t> the sponsor (i.e., authorizer) is responsible for annual oversight of their charter schools. This oversight includes assessing that charter school’s risk of noncompliance with </a:t>
            </a:r>
            <a:r>
              <a:rPr lang="en-US" dirty="0" smtClean="0"/>
              <a:t>established statutes, regulations, and the terms and conditions of their federal </a:t>
            </a:r>
            <a:r>
              <a:rPr lang="en-US" dirty="0" err="1" smtClean="0"/>
              <a:t>subgrant</a:t>
            </a:r>
            <a:r>
              <a:rPr lang="en-US" dirty="0" smtClean="0"/>
              <a:t> awards. This</a:t>
            </a:r>
            <a:r>
              <a:rPr lang="en-US" baseline="0" dirty="0" smtClean="0"/>
              <a:t> means the responsibility to assess the risk of noncompliance for a charter school rests with its authorizing or sponsoring school district.</a:t>
            </a:r>
            <a:endParaRPr lang="en-US" dirty="0"/>
          </a:p>
        </p:txBody>
      </p:sp>
      <p:sp>
        <p:nvSpPr>
          <p:cNvPr id="4" name="Slide Number Placeholder 3"/>
          <p:cNvSpPr>
            <a:spLocks noGrp="1"/>
          </p:cNvSpPr>
          <p:nvPr>
            <p:ph type="sldNum" sz="quarter" idx="10"/>
          </p:nvPr>
        </p:nvSpPr>
        <p:spPr/>
        <p:txBody>
          <a:bodyPr/>
          <a:lstStyle/>
          <a:p>
            <a:fld id="{E8598CD4-DA43-4E7F-A175-89F02E4F1443}" type="slidenum">
              <a:rPr lang="en-US" smtClean="0"/>
              <a:t>202</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220323264"/>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E91BFA-0DD7-4A14-8E89-91A223D19943}" type="slidenum">
              <a:rPr lang="en-US" smtClean="0"/>
              <a:t>203</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092655911"/>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Lack of written procedures.</a:t>
            </a:r>
            <a:r>
              <a:rPr lang="en-US" baseline="0" dirty="0" smtClean="0"/>
              <a:t>  So, what is required.  Procedures over the financial management functions of the district are required.  UGG, specifically require the following written procedures.</a:t>
            </a:r>
            <a:endParaRPr lang="en-US" dirty="0"/>
          </a:p>
        </p:txBody>
      </p:sp>
      <p:sp>
        <p:nvSpPr>
          <p:cNvPr id="4" name="Slide Number Placeholder 3"/>
          <p:cNvSpPr>
            <a:spLocks noGrp="1"/>
          </p:cNvSpPr>
          <p:nvPr>
            <p:ph type="sldNum" sz="quarter" idx="10"/>
          </p:nvPr>
        </p:nvSpPr>
        <p:spPr/>
        <p:txBody>
          <a:bodyPr/>
          <a:lstStyle/>
          <a:p>
            <a:fld id="{CA63C4F5-C06B-49B4-B7B1-59456E9FDE66}" type="slidenum">
              <a:rPr lang="en-US" smtClean="0"/>
              <a:t>204</a:t>
            </a:fld>
            <a:endParaRPr lang="en-US" dirty="0"/>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517097688"/>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E91BFA-0DD7-4A14-8E89-91A223D19943}" type="slidenum">
              <a:rPr lang="en-US" smtClean="0"/>
              <a:t>205</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666915487"/>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E91BFA-0DD7-4A14-8E89-91A223D19943}" type="slidenum">
              <a:rPr lang="en-US" smtClean="0"/>
              <a:t>206</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431809901"/>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E91BFA-0DD7-4A14-8E89-91A223D19943}" type="slidenum">
              <a:rPr lang="en-US" smtClean="0"/>
              <a:t>207</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35367314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0AAFDC3-80DF-4EA2-BA97-5615B6165860}" type="slidenum">
              <a:rPr lang="en-US" smtClean="0"/>
              <a:t>21</a:t>
            </a:fld>
            <a:endParaRPr lang="en-US" dirty="0"/>
          </a:p>
        </p:txBody>
      </p:sp>
    </p:spTree>
    <p:extLst>
      <p:ext uri="{BB962C8B-B14F-4D97-AF65-F5344CB8AC3E}">
        <p14:creationId xmlns:p14="http://schemas.microsoft.com/office/powerpoint/2010/main" val="1033463820"/>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598CD4-DA43-4E7F-A175-89F02E4F1443}" type="slidenum">
              <a:rPr lang="en-US" smtClean="0"/>
              <a:t>208</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413935755"/>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E91BFA-0DD7-4A14-8E89-91A223D19943}" type="slidenum">
              <a:rPr lang="en-US" smtClean="0"/>
              <a:t>209</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997222741"/>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E91BFA-0DD7-4A14-8E89-91A223D1994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9202886"/>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E91BFA-0DD7-4A14-8E89-91A223D1994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0883170"/>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E91BFA-0DD7-4A14-8E89-91A223D1994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919292"/>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E91BFA-0DD7-4A14-8E89-91A223D1994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9474192"/>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E91BFA-0DD7-4A14-8E89-91A223D1994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912705"/>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E91BFA-0DD7-4A14-8E89-91A223D1994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1372341"/>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E91BFA-0DD7-4A14-8E89-91A223D1994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7148551"/>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E91BFA-0DD7-4A14-8E89-91A223D1994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40487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093468-5E96-4FF7-8E28-9F54C8526748}" type="slidenum">
              <a:rPr lang="en-US" smtClean="0"/>
              <a:t>22</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25334585"/>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E91BFA-0DD7-4A14-8E89-91A223D1994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5820252"/>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E91BFA-0DD7-4A14-8E89-91A223D1994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5493202"/>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E91BFA-0DD7-4A14-8E89-91A223D1994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40502352"/>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A0AAFDC3-80DF-4EA2-BA97-5615B6165860}" type="slidenum">
              <a:rPr lang="en-US" smtClean="0"/>
              <a:t>223</a:t>
            </a:fld>
            <a:endParaRPr lang="en-US"/>
          </a:p>
        </p:txBody>
      </p:sp>
    </p:spTree>
    <p:extLst>
      <p:ext uri="{BB962C8B-B14F-4D97-AF65-F5344CB8AC3E}">
        <p14:creationId xmlns:p14="http://schemas.microsoft.com/office/powerpoint/2010/main" val="1609119704"/>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0AAFDC3-80DF-4EA2-BA97-5615B6165860}" type="slidenum">
              <a:rPr lang="en-US" smtClean="0"/>
              <a:t>224</a:t>
            </a:fld>
            <a:endParaRPr lang="en-US" dirty="0"/>
          </a:p>
        </p:txBody>
      </p:sp>
    </p:spTree>
    <p:extLst>
      <p:ext uri="{BB962C8B-B14F-4D97-AF65-F5344CB8AC3E}">
        <p14:creationId xmlns:p14="http://schemas.microsoft.com/office/powerpoint/2010/main" val="4224438828"/>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0AAFDC3-80DF-4EA2-BA97-5615B6165860}" type="slidenum">
              <a:rPr lang="en-US" smtClean="0"/>
              <a:t>225</a:t>
            </a:fld>
            <a:endParaRPr lang="en-US" dirty="0"/>
          </a:p>
        </p:txBody>
      </p:sp>
    </p:spTree>
    <p:extLst>
      <p:ext uri="{BB962C8B-B14F-4D97-AF65-F5344CB8AC3E}">
        <p14:creationId xmlns:p14="http://schemas.microsoft.com/office/powerpoint/2010/main" val="787560594"/>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0AAFDC3-80DF-4EA2-BA97-5615B6165860}" type="slidenum">
              <a:rPr lang="en-US" smtClean="0"/>
              <a:t>226</a:t>
            </a:fld>
            <a:endParaRPr lang="en-US" dirty="0"/>
          </a:p>
        </p:txBody>
      </p:sp>
    </p:spTree>
    <p:extLst>
      <p:ext uri="{BB962C8B-B14F-4D97-AF65-F5344CB8AC3E}">
        <p14:creationId xmlns:p14="http://schemas.microsoft.com/office/powerpoint/2010/main" val="2124964265"/>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0AAFDC3-80DF-4EA2-BA97-5615B6165860}" type="slidenum">
              <a:rPr lang="en-US" smtClean="0"/>
              <a:t>227</a:t>
            </a:fld>
            <a:endParaRPr lang="en-US" dirty="0"/>
          </a:p>
        </p:txBody>
      </p:sp>
    </p:spTree>
    <p:extLst>
      <p:ext uri="{BB962C8B-B14F-4D97-AF65-F5344CB8AC3E}">
        <p14:creationId xmlns:p14="http://schemas.microsoft.com/office/powerpoint/2010/main" val="2954168570"/>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0AAFDC3-80DF-4EA2-BA97-5615B6165860}" type="slidenum">
              <a:rPr lang="en-US" smtClean="0"/>
              <a:t>228</a:t>
            </a:fld>
            <a:endParaRPr lang="en-US" dirty="0"/>
          </a:p>
        </p:txBody>
      </p:sp>
    </p:spTree>
    <p:extLst>
      <p:ext uri="{BB962C8B-B14F-4D97-AF65-F5344CB8AC3E}">
        <p14:creationId xmlns:p14="http://schemas.microsoft.com/office/powerpoint/2010/main" val="1416160846"/>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0AAFDC3-80DF-4EA2-BA97-5615B6165860}" type="slidenum">
              <a:rPr lang="en-US" smtClean="0"/>
              <a:t>229</a:t>
            </a:fld>
            <a:endParaRPr lang="en-US" dirty="0"/>
          </a:p>
        </p:txBody>
      </p:sp>
    </p:spTree>
    <p:extLst>
      <p:ext uri="{BB962C8B-B14F-4D97-AF65-F5344CB8AC3E}">
        <p14:creationId xmlns:p14="http://schemas.microsoft.com/office/powerpoint/2010/main" val="2929085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E91BFA-0DD7-4A14-8E89-91A223D19943}" type="slidenum">
              <a:rPr lang="en-US" smtClean="0"/>
              <a:t>2</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908289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0AAFDC3-80DF-4EA2-BA97-5615B6165860}" type="slidenum">
              <a:rPr lang="en-US" smtClean="0"/>
              <a:t>23</a:t>
            </a:fld>
            <a:endParaRPr lang="en-US" dirty="0"/>
          </a:p>
        </p:txBody>
      </p:sp>
    </p:spTree>
    <p:extLst>
      <p:ext uri="{BB962C8B-B14F-4D97-AF65-F5344CB8AC3E}">
        <p14:creationId xmlns:p14="http://schemas.microsoft.com/office/powerpoint/2010/main" val="2290375202"/>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0AAFDC3-80DF-4EA2-BA97-5615B6165860}" type="slidenum">
              <a:rPr lang="en-US" smtClean="0"/>
              <a:t>230</a:t>
            </a:fld>
            <a:endParaRPr lang="en-US" dirty="0"/>
          </a:p>
        </p:txBody>
      </p:sp>
    </p:spTree>
    <p:extLst>
      <p:ext uri="{BB962C8B-B14F-4D97-AF65-F5344CB8AC3E}">
        <p14:creationId xmlns:p14="http://schemas.microsoft.com/office/powerpoint/2010/main" val="1141222357"/>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0AAFDC3-80DF-4EA2-BA97-5615B6165860}" type="slidenum">
              <a:rPr lang="en-US" smtClean="0"/>
              <a:t>231</a:t>
            </a:fld>
            <a:endParaRPr lang="en-US" dirty="0"/>
          </a:p>
        </p:txBody>
      </p:sp>
    </p:spTree>
    <p:extLst>
      <p:ext uri="{BB962C8B-B14F-4D97-AF65-F5344CB8AC3E}">
        <p14:creationId xmlns:p14="http://schemas.microsoft.com/office/powerpoint/2010/main" val="384887615"/>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0AAFDC3-80DF-4EA2-BA97-5615B6165860}" type="slidenum">
              <a:rPr lang="en-US" smtClean="0"/>
              <a:t>232</a:t>
            </a:fld>
            <a:endParaRPr lang="en-US" dirty="0"/>
          </a:p>
        </p:txBody>
      </p:sp>
    </p:spTree>
    <p:extLst>
      <p:ext uri="{BB962C8B-B14F-4D97-AF65-F5344CB8AC3E}">
        <p14:creationId xmlns:p14="http://schemas.microsoft.com/office/powerpoint/2010/main" val="915751866"/>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0AAFDC3-80DF-4EA2-BA97-5615B6165860}" type="slidenum">
              <a:rPr lang="en-US" smtClean="0"/>
              <a:t>233</a:t>
            </a:fld>
            <a:endParaRPr lang="en-US" dirty="0"/>
          </a:p>
        </p:txBody>
      </p:sp>
    </p:spTree>
    <p:extLst>
      <p:ext uri="{BB962C8B-B14F-4D97-AF65-F5344CB8AC3E}">
        <p14:creationId xmlns:p14="http://schemas.microsoft.com/office/powerpoint/2010/main" val="2510975411"/>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0AAFDC3-80DF-4EA2-BA97-5615B6165860}" type="slidenum">
              <a:rPr lang="en-US" smtClean="0"/>
              <a:t>234</a:t>
            </a:fld>
            <a:endParaRPr lang="en-US" dirty="0"/>
          </a:p>
        </p:txBody>
      </p:sp>
    </p:spTree>
    <p:extLst>
      <p:ext uri="{BB962C8B-B14F-4D97-AF65-F5344CB8AC3E}">
        <p14:creationId xmlns:p14="http://schemas.microsoft.com/office/powerpoint/2010/main" val="3761958382"/>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0AAFDC3-80DF-4EA2-BA97-5615B6165860}" type="slidenum">
              <a:rPr lang="en-US" smtClean="0"/>
              <a:t>235</a:t>
            </a:fld>
            <a:endParaRPr lang="en-US" dirty="0"/>
          </a:p>
        </p:txBody>
      </p:sp>
    </p:spTree>
    <p:extLst>
      <p:ext uri="{BB962C8B-B14F-4D97-AF65-F5344CB8AC3E}">
        <p14:creationId xmlns:p14="http://schemas.microsoft.com/office/powerpoint/2010/main" val="3157680545"/>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0AAFDC3-80DF-4EA2-BA97-5615B6165860}" type="slidenum">
              <a:rPr lang="en-US" smtClean="0"/>
              <a:t>236</a:t>
            </a:fld>
            <a:endParaRPr lang="en-US" dirty="0"/>
          </a:p>
        </p:txBody>
      </p:sp>
    </p:spTree>
    <p:extLst>
      <p:ext uri="{BB962C8B-B14F-4D97-AF65-F5344CB8AC3E}">
        <p14:creationId xmlns:p14="http://schemas.microsoft.com/office/powerpoint/2010/main" val="3406643948"/>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0AAFDC3-80DF-4EA2-BA97-5615B6165860}" type="slidenum">
              <a:rPr lang="en-US" smtClean="0"/>
              <a:t>238</a:t>
            </a:fld>
            <a:endParaRPr lang="en-US" dirty="0"/>
          </a:p>
        </p:txBody>
      </p:sp>
    </p:spTree>
    <p:extLst>
      <p:ext uri="{BB962C8B-B14F-4D97-AF65-F5344CB8AC3E}">
        <p14:creationId xmlns:p14="http://schemas.microsoft.com/office/powerpoint/2010/main" val="2848243354"/>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0AAFDC3-80DF-4EA2-BA97-5615B6165860}" type="slidenum">
              <a:rPr lang="en-US" smtClean="0"/>
              <a:t>239</a:t>
            </a:fld>
            <a:endParaRPr lang="en-US" dirty="0"/>
          </a:p>
        </p:txBody>
      </p:sp>
    </p:spTree>
    <p:extLst>
      <p:ext uri="{BB962C8B-B14F-4D97-AF65-F5344CB8AC3E}">
        <p14:creationId xmlns:p14="http://schemas.microsoft.com/office/powerpoint/2010/main" val="2067415577"/>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A0AAFDC3-80DF-4EA2-BA97-5615B6165860}" type="slidenum">
              <a:rPr lang="en-US" smtClean="0"/>
              <a:t>240</a:t>
            </a:fld>
            <a:endParaRPr lang="en-US"/>
          </a:p>
        </p:txBody>
      </p:sp>
    </p:spTree>
    <p:extLst>
      <p:ext uri="{BB962C8B-B14F-4D97-AF65-F5344CB8AC3E}">
        <p14:creationId xmlns:p14="http://schemas.microsoft.com/office/powerpoint/2010/main" val="145665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E91BFA-0DD7-4A14-8E89-91A223D19943}" type="slidenum">
              <a:rPr lang="en-US" smtClean="0"/>
              <a:t>24</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3766057506"/>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A0AAFDC3-80DF-4EA2-BA97-5615B6165860}" type="slidenum">
              <a:rPr lang="en-US" smtClean="0"/>
              <a:t>241</a:t>
            </a:fld>
            <a:endParaRPr lang="en-US"/>
          </a:p>
        </p:txBody>
      </p:sp>
    </p:spTree>
    <p:extLst>
      <p:ext uri="{BB962C8B-B14F-4D97-AF65-F5344CB8AC3E}">
        <p14:creationId xmlns:p14="http://schemas.microsoft.com/office/powerpoint/2010/main" val="1488451341"/>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A0AAFDC3-80DF-4EA2-BA97-5615B6165860}" type="slidenum">
              <a:rPr lang="en-US" smtClean="0"/>
              <a:t>242</a:t>
            </a:fld>
            <a:endParaRPr lang="en-US"/>
          </a:p>
        </p:txBody>
      </p:sp>
    </p:spTree>
    <p:extLst>
      <p:ext uri="{BB962C8B-B14F-4D97-AF65-F5344CB8AC3E}">
        <p14:creationId xmlns:p14="http://schemas.microsoft.com/office/powerpoint/2010/main" val="2002758687"/>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A0AAFDC3-80DF-4EA2-BA97-5615B6165860}" type="slidenum">
              <a:rPr lang="en-US" smtClean="0"/>
              <a:t>243</a:t>
            </a:fld>
            <a:endParaRPr lang="en-US"/>
          </a:p>
        </p:txBody>
      </p:sp>
    </p:spTree>
    <p:extLst>
      <p:ext uri="{BB962C8B-B14F-4D97-AF65-F5344CB8AC3E}">
        <p14:creationId xmlns:p14="http://schemas.microsoft.com/office/powerpoint/2010/main" val="757140810"/>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A0AAFDC3-80DF-4EA2-BA97-5615B6165860}" type="slidenum">
              <a:rPr lang="en-US" smtClean="0"/>
              <a:t>244</a:t>
            </a:fld>
            <a:endParaRPr lang="en-US"/>
          </a:p>
        </p:txBody>
      </p:sp>
    </p:spTree>
    <p:extLst>
      <p:ext uri="{BB962C8B-B14F-4D97-AF65-F5344CB8AC3E}">
        <p14:creationId xmlns:p14="http://schemas.microsoft.com/office/powerpoint/2010/main" val="463404626"/>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A0AAFDC3-80DF-4EA2-BA97-5615B6165860}" type="slidenum">
              <a:rPr lang="en-US" smtClean="0"/>
              <a:t>245</a:t>
            </a:fld>
            <a:endParaRPr lang="en-US"/>
          </a:p>
        </p:txBody>
      </p:sp>
    </p:spTree>
    <p:extLst>
      <p:ext uri="{BB962C8B-B14F-4D97-AF65-F5344CB8AC3E}">
        <p14:creationId xmlns:p14="http://schemas.microsoft.com/office/powerpoint/2010/main" val="3708065721"/>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A0AAFDC3-80DF-4EA2-BA97-5615B6165860}" type="slidenum">
              <a:rPr lang="en-US" smtClean="0"/>
              <a:t>246</a:t>
            </a:fld>
            <a:endParaRPr lang="en-US"/>
          </a:p>
        </p:txBody>
      </p:sp>
    </p:spTree>
    <p:extLst>
      <p:ext uri="{BB962C8B-B14F-4D97-AF65-F5344CB8AC3E}">
        <p14:creationId xmlns:p14="http://schemas.microsoft.com/office/powerpoint/2010/main" val="2494698889"/>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A0AAFDC3-80DF-4EA2-BA97-5615B6165860}" type="slidenum">
              <a:rPr lang="en-US" smtClean="0"/>
              <a:t>247</a:t>
            </a:fld>
            <a:endParaRPr lang="en-US"/>
          </a:p>
        </p:txBody>
      </p:sp>
    </p:spTree>
    <p:extLst>
      <p:ext uri="{BB962C8B-B14F-4D97-AF65-F5344CB8AC3E}">
        <p14:creationId xmlns:p14="http://schemas.microsoft.com/office/powerpoint/2010/main" val="4089971748"/>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A0AAFDC3-80DF-4EA2-BA97-5615B6165860}" type="slidenum">
              <a:rPr lang="en-US" smtClean="0"/>
              <a:t>248</a:t>
            </a:fld>
            <a:endParaRPr lang="en-US"/>
          </a:p>
        </p:txBody>
      </p:sp>
    </p:spTree>
    <p:extLst>
      <p:ext uri="{BB962C8B-B14F-4D97-AF65-F5344CB8AC3E}">
        <p14:creationId xmlns:p14="http://schemas.microsoft.com/office/powerpoint/2010/main" val="772870404"/>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A0AAFDC3-80DF-4EA2-BA97-5615B6165860}" type="slidenum">
              <a:rPr lang="en-US" smtClean="0"/>
              <a:t>249</a:t>
            </a:fld>
            <a:endParaRPr lang="en-US"/>
          </a:p>
        </p:txBody>
      </p:sp>
    </p:spTree>
    <p:extLst>
      <p:ext uri="{BB962C8B-B14F-4D97-AF65-F5344CB8AC3E}">
        <p14:creationId xmlns:p14="http://schemas.microsoft.com/office/powerpoint/2010/main" val="3499645798"/>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A0AAFDC3-80DF-4EA2-BA97-5615B6165860}" type="slidenum">
              <a:rPr lang="en-US" smtClean="0"/>
              <a:t>250</a:t>
            </a:fld>
            <a:endParaRPr lang="en-US"/>
          </a:p>
        </p:txBody>
      </p:sp>
    </p:spTree>
    <p:extLst>
      <p:ext uri="{BB962C8B-B14F-4D97-AF65-F5344CB8AC3E}">
        <p14:creationId xmlns:p14="http://schemas.microsoft.com/office/powerpoint/2010/main" val="34583978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0AAFDC3-80DF-4EA2-BA97-5615B6165860}" type="slidenum">
              <a:rPr lang="en-US" smtClean="0"/>
              <a:t>25</a:t>
            </a:fld>
            <a:endParaRPr lang="en-US" dirty="0"/>
          </a:p>
        </p:txBody>
      </p:sp>
    </p:spTree>
    <p:extLst>
      <p:ext uri="{BB962C8B-B14F-4D97-AF65-F5344CB8AC3E}">
        <p14:creationId xmlns:p14="http://schemas.microsoft.com/office/powerpoint/2010/main" val="2893670592"/>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A0AAFDC3-80DF-4EA2-BA97-5615B6165860}" type="slidenum">
              <a:rPr lang="en-US" smtClean="0"/>
              <a:t>251</a:t>
            </a:fld>
            <a:endParaRPr lang="en-US"/>
          </a:p>
        </p:txBody>
      </p:sp>
    </p:spTree>
    <p:extLst>
      <p:ext uri="{BB962C8B-B14F-4D97-AF65-F5344CB8AC3E}">
        <p14:creationId xmlns:p14="http://schemas.microsoft.com/office/powerpoint/2010/main" val="569083217"/>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A0AAFDC3-80DF-4EA2-BA97-5615B6165860}" type="slidenum">
              <a:rPr lang="en-US" smtClean="0"/>
              <a:t>252</a:t>
            </a:fld>
            <a:endParaRPr lang="en-US"/>
          </a:p>
        </p:txBody>
      </p:sp>
    </p:spTree>
    <p:extLst>
      <p:ext uri="{BB962C8B-B14F-4D97-AF65-F5344CB8AC3E}">
        <p14:creationId xmlns:p14="http://schemas.microsoft.com/office/powerpoint/2010/main" val="1532968786"/>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A0AAFDC3-80DF-4EA2-BA97-5615B6165860}" type="slidenum">
              <a:rPr lang="en-US" smtClean="0"/>
              <a:t>253</a:t>
            </a:fld>
            <a:endParaRPr lang="en-US"/>
          </a:p>
        </p:txBody>
      </p:sp>
    </p:spTree>
    <p:extLst>
      <p:ext uri="{BB962C8B-B14F-4D97-AF65-F5344CB8AC3E}">
        <p14:creationId xmlns:p14="http://schemas.microsoft.com/office/powerpoint/2010/main" val="3426740297"/>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A0AAFDC3-80DF-4EA2-BA97-5615B6165860}" type="slidenum">
              <a:rPr lang="en-US" smtClean="0"/>
              <a:t>254</a:t>
            </a:fld>
            <a:endParaRPr lang="en-US"/>
          </a:p>
        </p:txBody>
      </p:sp>
    </p:spTree>
    <p:extLst>
      <p:ext uri="{BB962C8B-B14F-4D97-AF65-F5344CB8AC3E}">
        <p14:creationId xmlns:p14="http://schemas.microsoft.com/office/powerpoint/2010/main" val="30158452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0AAFDC3-80DF-4EA2-BA97-5615B6165860}" type="slidenum">
              <a:rPr lang="en-US" smtClean="0"/>
              <a:t>26</a:t>
            </a:fld>
            <a:endParaRPr lang="en-US" dirty="0"/>
          </a:p>
        </p:txBody>
      </p:sp>
    </p:spTree>
    <p:extLst>
      <p:ext uri="{BB962C8B-B14F-4D97-AF65-F5344CB8AC3E}">
        <p14:creationId xmlns:p14="http://schemas.microsoft.com/office/powerpoint/2010/main" val="26623070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0AAFDC3-80DF-4EA2-BA97-5615B6165860}" type="slidenum">
              <a:rPr lang="en-US" smtClean="0"/>
              <a:t>27</a:t>
            </a:fld>
            <a:endParaRPr lang="en-US" dirty="0"/>
          </a:p>
        </p:txBody>
      </p:sp>
    </p:spTree>
    <p:extLst>
      <p:ext uri="{BB962C8B-B14F-4D97-AF65-F5344CB8AC3E}">
        <p14:creationId xmlns:p14="http://schemas.microsoft.com/office/powerpoint/2010/main" val="11208720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E91BFA-0DD7-4A14-8E89-91A223D19943}" type="slidenum">
              <a:rPr lang="en-US" smtClean="0"/>
              <a:t>28</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13324365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E91BFA-0DD7-4A14-8E89-91A223D19943}" type="slidenum">
              <a:rPr lang="en-US" smtClean="0"/>
              <a:t>29</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36472164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E91BFA-0DD7-4A14-8E89-91A223D19943}" type="slidenum">
              <a:rPr lang="en-US" smtClean="0"/>
              <a:t>30</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401611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E91BFA-0DD7-4A14-8E89-91A223D19943}" type="slidenum">
              <a:rPr lang="en-US" smtClean="0"/>
              <a:t>31</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26943137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E91BFA-0DD7-4A14-8E89-91A223D19943}" type="slidenum">
              <a:rPr lang="en-US" smtClean="0"/>
              <a:t>32</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1119455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E91BFA-0DD7-4A14-8E89-91A223D19943}" type="slidenum">
              <a:rPr lang="en-US" smtClean="0"/>
              <a:t>3</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8147540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E91BFA-0DD7-4A14-8E89-91A223D19943}" type="slidenum">
              <a:rPr lang="en-US" smtClean="0"/>
              <a:t>33</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36993584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E91BFA-0DD7-4A14-8E89-91A223D19943}" type="slidenum">
              <a:rPr lang="en-US" smtClean="0"/>
              <a:t>34</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7965829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E91BFA-0DD7-4A14-8E89-91A223D19943}" type="slidenum">
              <a:rPr lang="en-US" smtClean="0"/>
              <a:t>35</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7732155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E91BFA-0DD7-4A14-8E89-91A223D19943}" type="slidenum">
              <a:rPr lang="en-US" smtClean="0"/>
              <a:t>36</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9298904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E91BFA-0DD7-4A14-8E89-91A223D19943}" type="slidenum">
              <a:rPr lang="en-US" smtClean="0"/>
              <a:t>37</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34576397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E91BFA-0DD7-4A14-8E89-91A223D19943}" type="slidenum">
              <a:rPr lang="en-US" smtClean="0"/>
              <a:t>38</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3908849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E91BFA-0DD7-4A14-8E89-91A223D19943}" type="slidenum">
              <a:rPr lang="en-US" smtClean="0"/>
              <a:t>39</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4468491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E91BFA-0DD7-4A14-8E89-91A223D19943}" type="slidenum">
              <a:rPr lang="en-US" smtClean="0"/>
              <a:t>40</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4557965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E91BFA-0DD7-4A14-8E89-91A223D19943}" type="slidenum">
              <a:rPr lang="en-US" smtClean="0"/>
              <a:t>41</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38012761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Century Gothic" panose="020B0502020202020204" pitchFamily="34" charset="0"/>
              </a:rPr>
              <a:t>There are levels of complexity to determine allowability.</a:t>
            </a:r>
          </a:p>
          <a:p>
            <a:endParaRPr lang="en-US" sz="1600" dirty="0">
              <a:latin typeface="Century Gothic" panose="020B0502020202020204" pitchFamily="34" charset="0"/>
            </a:endParaRPr>
          </a:p>
          <a:p>
            <a:r>
              <a:rPr lang="en-US" sz="1600" dirty="0">
                <a:latin typeface="Century Gothic" panose="020B0502020202020204" pitchFamily="34" charset="0"/>
              </a:rPr>
              <a:t>You may need to review all of these documents to find the answer you are looking for. </a:t>
            </a:r>
          </a:p>
        </p:txBody>
      </p:sp>
      <p:sp>
        <p:nvSpPr>
          <p:cNvPr id="4" name="Slide Number Placeholder 3"/>
          <p:cNvSpPr>
            <a:spLocks noGrp="1"/>
          </p:cNvSpPr>
          <p:nvPr>
            <p:ph type="sldNum" sz="quarter" idx="10"/>
          </p:nvPr>
        </p:nvSpPr>
        <p:spPr/>
        <p:txBody>
          <a:bodyPr/>
          <a:lstStyle/>
          <a:p>
            <a:pPr defTabSz="952462" eaLnBrk="0" fontAlgn="base" hangingPunct="0">
              <a:spcBef>
                <a:spcPct val="0"/>
              </a:spcBef>
              <a:spcAft>
                <a:spcPct val="0"/>
              </a:spcAft>
              <a:defRPr/>
            </a:pPr>
            <a:fld id="{3A824A18-B700-4021-A740-38DAE8E48167}" type="slidenum">
              <a:rPr lang="en-US">
                <a:solidFill>
                  <a:prstClr val="black"/>
                </a:solidFill>
                <a:latin typeface="Times" charset="0"/>
              </a:rPr>
              <a:pPr defTabSz="952462" eaLnBrk="0" fontAlgn="base" hangingPunct="0">
                <a:spcBef>
                  <a:spcPct val="0"/>
                </a:spcBef>
                <a:spcAft>
                  <a:spcPct val="0"/>
                </a:spcAft>
                <a:defRPr/>
              </a:pPr>
              <a:t>42</a:t>
            </a:fld>
            <a:endParaRPr lang="en-US" dirty="0">
              <a:solidFill>
                <a:prstClr val="black"/>
              </a:solidFill>
              <a:latin typeface="Times" charset="0"/>
            </a:endParaRPr>
          </a:p>
        </p:txBody>
      </p:sp>
    </p:spTree>
    <p:extLst>
      <p:ext uri="{BB962C8B-B14F-4D97-AF65-F5344CB8AC3E}">
        <p14:creationId xmlns:p14="http://schemas.microsoft.com/office/powerpoint/2010/main" val="1079882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lvl1pPr defTabSz="950947" eaLnBrk="0" hangingPunct="0">
              <a:defRPr>
                <a:solidFill>
                  <a:schemeClr val="tx1"/>
                </a:solidFill>
                <a:latin typeface="Arial" charset="0"/>
              </a:defRPr>
            </a:lvl1pPr>
            <a:lvl2pPr marL="758165" indent="-291602" defTabSz="950947" eaLnBrk="0" hangingPunct="0">
              <a:defRPr>
                <a:solidFill>
                  <a:schemeClr val="tx1"/>
                </a:solidFill>
                <a:latin typeface="Arial" charset="0"/>
              </a:defRPr>
            </a:lvl2pPr>
            <a:lvl3pPr marL="1166408" indent="-233282" defTabSz="950947" eaLnBrk="0" hangingPunct="0">
              <a:defRPr>
                <a:solidFill>
                  <a:schemeClr val="tx1"/>
                </a:solidFill>
                <a:latin typeface="Arial" charset="0"/>
              </a:defRPr>
            </a:lvl3pPr>
            <a:lvl4pPr marL="1632971" indent="-233282" defTabSz="950947" eaLnBrk="0" hangingPunct="0">
              <a:defRPr>
                <a:solidFill>
                  <a:schemeClr val="tx1"/>
                </a:solidFill>
                <a:latin typeface="Arial" charset="0"/>
              </a:defRPr>
            </a:lvl4pPr>
            <a:lvl5pPr marL="2099533" indent="-233282" defTabSz="950947" eaLnBrk="0" hangingPunct="0">
              <a:defRPr>
                <a:solidFill>
                  <a:schemeClr val="tx1"/>
                </a:solidFill>
                <a:latin typeface="Arial" charset="0"/>
              </a:defRPr>
            </a:lvl5pPr>
            <a:lvl6pPr marL="2566098" indent="-233282" defTabSz="950947" eaLnBrk="0" fontAlgn="base" hangingPunct="0">
              <a:spcBef>
                <a:spcPct val="0"/>
              </a:spcBef>
              <a:spcAft>
                <a:spcPct val="0"/>
              </a:spcAft>
              <a:defRPr>
                <a:solidFill>
                  <a:schemeClr val="tx1"/>
                </a:solidFill>
                <a:latin typeface="Arial" charset="0"/>
              </a:defRPr>
            </a:lvl6pPr>
            <a:lvl7pPr marL="3032661" indent="-233282" defTabSz="950947" eaLnBrk="0" fontAlgn="base" hangingPunct="0">
              <a:spcBef>
                <a:spcPct val="0"/>
              </a:spcBef>
              <a:spcAft>
                <a:spcPct val="0"/>
              </a:spcAft>
              <a:defRPr>
                <a:solidFill>
                  <a:schemeClr val="tx1"/>
                </a:solidFill>
                <a:latin typeface="Arial" charset="0"/>
              </a:defRPr>
            </a:lvl7pPr>
            <a:lvl8pPr marL="3499223" indent="-233282" defTabSz="950947" eaLnBrk="0" fontAlgn="base" hangingPunct="0">
              <a:spcBef>
                <a:spcPct val="0"/>
              </a:spcBef>
              <a:spcAft>
                <a:spcPct val="0"/>
              </a:spcAft>
              <a:defRPr>
                <a:solidFill>
                  <a:schemeClr val="tx1"/>
                </a:solidFill>
                <a:latin typeface="Arial" charset="0"/>
              </a:defRPr>
            </a:lvl8pPr>
            <a:lvl9pPr marL="3965787" indent="-233282" defTabSz="950947" eaLnBrk="0" fontAlgn="base" hangingPunct="0">
              <a:spcBef>
                <a:spcPct val="0"/>
              </a:spcBef>
              <a:spcAft>
                <a:spcPct val="0"/>
              </a:spcAft>
              <a:defRPr>
                <a:solidFill>
                  <a:schemeClr val="tx1"/>
                </a:solidFill>
                <a:latin typeface="Arial" charset="0"/>
              </a:defRPr>
            </a:lvl9pPr>
          </a:lstStyle>
          <a:p>
            <a:pPr eaLnBrk="1" hangingPunct="1"/>
            <a:fld id="{CADF9189-99B3-4470-B917-AFA6ECEB9233}" type="slidenum">
              <a:rPr lang="en-US" smtClean="0"/>
              <a:pPr eaLnBrk="1" hangingPunct="1"/>
              <a:t>4</a:t>
            </a:fld>
            <a:endParaRPr lang="en-US" dirty="0" smtClean="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p:spPr>
        <p:txBody>
          <a:bodyPr/>
          <a:lstStyle/>
          <a:p>
            <a:pPr eaLnBrk="1" hangingPunct="1"/>
            <a:endParaRPr lang="en-US" dirty="0" smtClean="0"/>
          </a:p>
        </p:txBody>
      </p:sp>
      <p:sp>
        <p:nvSpPr>
          <p:cNvPr id="2" name="Header Placeholder 1"/>
          <p:cNvSpPr>
            <a:spLocks noGrp="1"/>
          </p:cNvSpPr>
          <p:nvPr>
            <p:ph type="hdr" sz="quarter" idx="10"/>
          </p:nvPr>
        </p:nvSpPr>
        <p:spPr/>
        <p:txBody>
          <a:bodyPr/>
          <a:lstStyle/>
          <a:p>
            <a:endParaRPr lang="en-US" dirty="0"/>
          </a:p>
        </p:txBody>
      </p:sp>
    </p:spTree>
    <p:extLst>
      <p:ext uri="{BB962C8B-B14F-4D97-AF65-F5344CB8AC3E}">
        <p14:creationId xmlns:p14="http://schemas.microsoft.com/office/powerpoint/2010/main" val="21457183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Century Gothic" panose="020B0502020202020204" pitchFamily="34" charset="0"/>
              </a:rPr>
              <a:t>When looking for allowability, you will need to know what parts of EDGAR  are applicable to the grant.  To find out , carefully review your Grant Award Notice or GAN.  </a:t>
            </a:r>
          </a:p>
        </p:txBody>
      </p:sp>
      <p:sp>
        <p:nvSpPr>
          <p:cNvPr id="4" name="Slide Number Placeholder 3"/>
          <p:cNvSpPr>
            <a:spLocks noGrp="1"/>
          </p:cNvSpPr>
          <p:nvPr>
            <p:ph type="sldNum" sz="quarter" idx="10"/>
          </p:nvPr>
        </p:nvSpPr>
        <p:spPr/>
        <p:txBody>
          <a:bodyPr/>
          <a:lstStyle/>
          <a:p>
            <a:pPr defTabSz="466618">
              <a:defRPr/>
            </a:pPr>
            <a:fld id="{2A407A3A-E64A-4780-8E43-3D541563EF70}" type="slidenum">
              <a:rPr lang="en-US">
                <a:solidFill>
                  <a:prstClr val="black"/>
                </a:solidFill>
                <a:latin typeface="Calibri" panose="020F0502020204030204"/>
              </a:rPr>
              <a:pPr defTabSz="466618">
                <a:defRPr/>
              </a:pPr>
              <a:t>43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3152896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66618">
              <a:defRPr/>
            </a:pPr>
            <a:fld id="{2A407A3A-E64A-4780-8E43-3D541563EF70}" type="slidenum">
              <a:rPr lang="en-US">
                <a:solidFill>
                  <a:prstClr val="black"/>
                </a:solidFill>
                <a:latin typeface="Calibri" panose="020F0502020204030204"/>
              </a:rPr>
              <a:pPr defTabSz="466618">
                <a:defRPr/>
              </a:pPr>
              <a:t>44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5969932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66618">
              <a:defRPr/>
            </a:pPr>
            <a:fld id="{2A407A3A-E64A-4780-8E43-3D541563EF70}" type="slidenum">
              <a:rPr lang="en-US">
                <a:solidFill>
                  <a:prstClr val="black"/>
                </a:solidFill>
                <a:latin typeface="Calibri" panose="020F0502020204030204"/>
              </a:rPr>
              <a:pPr defTabSz="466618">
                <a:defRPr/>
              </a:pPr>
              <a:t>45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5107051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6618">
              <a:defRPr/>
            </a:pPr>
            <a:fld id="{2A407A3A-E64A-4780-8E43-3D541563EF70}" type="slidenum">
              <a:rPr lang="en-US">
                <a:solidFill>
                  <a:prstClr val="black"/>
                </a:solidFill>
                <a:latin typeface="Calibri" panose="020F0502020204030204"/>
              </a:rPr>
              <a:pPr defTabSz="466618">
                <a:defRPr/>
              </a:pPr>
              <a:t>46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3866606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6618">
              <a:defRPr/>
            </a:pPr>
            <a:fld id="{2A407A3A-E64A-4780-8E43-3D541563EF70}" type="slidenum">
              <a:rPr lang="en-US">
                <a:solidFill>
                  <a:prstClr val="black"/>
                </a:solidFill>
                <a:latin typeface="Calibri" panose="020F0502020204030204"/>
              </a:rPr>
              <a:pPr defTabSz="466618">
                <a:defRPr/>
              </a:pPr>
              <a:t>47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5657529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309" indent="-233309">
              <a:buAutoNum type="arabicPeriod"/>
            </a:pPr>
            <a:r>
              <a:rPr lang="en-US" sz="1400" dirty="0">
                <a:latin typeface="Century Gothic" panose="020B0502020202020204" pitchFamily="34" charset="0"/>
              </a:rPr>
              <a:t>Is the cost included and identified in the plan?  Is it included in the needs assessment?</a:t>
            </a:r>
          </a:p>
          <a:p>
            <a:pPr marL="233309" indent="-233309">
              <a:buAutoNum type="arabicPeriod"/>
            </a:pPr>
            <a:r>
              <a:rPr lang="en-US" sz="1400" dirty="0">
                <a:latin typeface="Century Gothic" panose="020B0502020202020204" pitchFamily="34" charset="0"/>
              </a:rPr>
              <a:t>Was the item purchased consistent with procurement/purchasing procedures?</a:t>
            </a:r>
          </a:p>
          <a:p>
            <a:pPr marL="233309" indent="-233309">
              <a:buAutoNum type="arabicPeriod"/>
            </a:pPr>
            <a:r>
              <a:rPr lang="en-US" sz="1400" dirty="0">
                <a:latin typeface="Century Gothic" panose="020B0502020202020204" pitchFamily="34" charset="0"/>
              </a:rPr>
              <a:t>Will the item benefit Title I in proportion to the percentage paid through Title ?</a:t>
            </a:r>
          </a:p>
          <a:p>
            <a:pPr marL="233309" indent="-233309">
              <a:buAutoNum type="arabicPeriod"/>
            </a:pPr>
            <a:r>
              <a:rPr lang="en-US" sz="1400" dirty="0">
                <a:latin typeface="Century Gothic" panose="020B0502020202020204" pitchFamily="34" charset="0"/>
              </a:rPr>
              <a:t>Is the cost permitted under EDGAR?  2 CFR 200.420-200.475?</a:t>
            </a:r>
          </a:p>
          <a:p>
            <a:pPr marL="233309" indent="-233309">
              <a:buAutoNum type="arabicPeriod"/>
            </a:pPr>
            <a:r>
              <a:rPr lang="en-US" sz="1400" dirty="0">
                <a:latin typeface="Century Gothic" panose="020B0502020202020204" pitchFamily="34" charset="0"/>
              </a:rPr>
              <a:t>Is the cost allowed under the GAN?</a:t>
            </a:r>
          </a:p>
          <a:p>
            <a:pPr marL="233309" indent="-233309">
              <a:buAutoNum type="arabicPeriod"/>
            </a:pPr>
            <a:r>
              <a:rPr lang="en-US" sz="1400" dirty="0">
                <a:latin typeface="Century Gothic" panose="020B0502020202020204" pitchFamily="34" charset="0"/>
              </a:rPr>
              <a:t>Is it allowable under state/local law?</a:t>
            </a:r>
          </a:p>
          <a:p>
            <a:pPr marL="233309" indent="-233309">
              <a:buAutoNum type="arabicPeriod"/>
            </a:pPr>
            <a:r>
              <a:rPr lang="en-US" sz="1400" dirty="0">
                <a:latin typeface="Century Gothic" panose="020B0502020202020204" pitchFamily="34" charset="0"/>
              </a:rPr>
              <a:t>Is the item not included in your indirect cost rate?</a:t>
            </a:r>
          </a:p>
          <a:p>
            <a:pPr marL="233309" indent="-233309">
              <a:buAutoNum type="arabicPeriod"/>
            </a:pPr>
            <a:r>
              <a:rPr lang="en-US" sz="1400" dirty="0">
                <a:latin typeface="Century Gothic" panose="020B0502020202020204" pitchFamily="34" charset="0"/>
              </a:rPr>
              <a:t>Did you maintain documentation of need, purchase and use the item as intended?</a:t>
            </a:r>
          </a:p>
          <a:p>
            <a:pPr marL="233309" indent="-233309">
              <a:buAutoNum type="arabicPeriod"/>
            </a:pPr>
            <a:r>
              <a:rPr lang="en-US" sz="1400" dirty="0">
                <a:latin typeface="Century Gothic" panose="020B0502020202020204" pitchFamily="34" charset="0"/>
              </a:rPr>
              <a:t>Is it supplemental?  Are you supplanting?</a:t>
            </a:r>
          </a:p>
          <a:p>
            <a:endParaRPr lang="en-US" dirty="0"/>
          </a:p>
        </p:txBody>
      </p:sp>
      <p:sp>
        <p:nvSpPr>
          <p:cNvPr id="4" name="Slide Number Placeholder 3"/>
          <p:cNvSpPr>
            <a:spLocks noGrp="1"/>
          </p:cNvSpPr>
          <p:nvPr>
            <p:ph type="sldNum" sz="quarter" idx="10"/>
          </p:nvPr>
        </p:nvSpPr>
        <p:spPr/>
        <p:txBody>
          <a:bodyPr/>
          <a:lstStyle/>
          <a:p>
            <a:pPr defTabSz="952462" eaLnBrk="0" fontAlgn="base" hangingPunct="0">
              <a:spcBef>
                <a:spcPct val="0"/>
              </a:spcBef>
              <a:spcAft>
                <a:spcPct val="0"/>
              </a:spcAft>
              <a:defRPr/>
            </a:pPr>
            <a:fld id="{3A824A18-B700-4021-A740-38DAE8E48167}" type="slidenum">
              <a:rPr lang="en-US">
                <a:solidFill>
                  <a:prstClr val="black"/>
                </a:solidFill>
                <a:latin typeface="Times" charset="0"/>
              </a:rPr>
              <a:pPr defTabSz="952462" eaLnBrk="0" fontAlgn="base" hangingPunct="0">
                <a:spcBef>
                  <a:spcPct val="0"/>
                </a:spcBef>
                <a:spcAft>
                  <a:spcPct val="0"/>
                </a:spcAft>
                <a:defRPr/>
              </a:pPr>
              <a:t>48</a:t>
            </a:fld>
            <a:endParaRPr lang="en-US" dirty="0">
              <a:solidFill>
                <a:prstClr val="black"/>
              </a:solidFill>
              <a:latin typeface="Times" charset="0"/>
            </a:endParaRPr>
          </a:p>
        </p:txBody>
      </p:sp>
    </p:spTree>
    <p:extLst>
      <p:ext uri="{BB962C8B-B14F-4D97-AF65-F5344CB8AC3E}">
        <p14:creationId xmlns:p14="http://schemas.microsoft.com/office/powerpoint/2010/main" val="36941667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entury Gothic" panose="020B0502020202020204" pitchFamily="34" charset="0"/>
              </a:rPr>
              <a:t>NECESSARY AND REASONABLE – </a:t>
            </a:r>
            <a:endParaRPr lang="en-US" sz="1200" dirty="0">
              <a:latin typeface="Century Gothic" panose="020B0502020202020204" pitchFamily="34" charset="0"/>
            </a:endParaRPr>
          </a:p>
          <a:p>
            <a:pPr marL="285750" indent="-285750">
              <a:buFont typeface="Arial" panose="020B0604020202020204" pitchFamily="34" charset="0"/>
              <a:buChar char="•"/>
            </a:pPr>
            <a:r>
              <a:rPr lang="en-US" sz="1200" dirty="0">
                <a:latin typeface="Century Gothic" panose="020B0502020202020204" pitchFamily="34" charset="0"/>
              </a:rPr>
              <a:t>Must be necessary for the performance or administration of the grant</a:t>
            </a:r>
          </a:p>
          <a:p>
            <a:pPr marL="285750" indent="-285750">
              <a:buFont typeface="Arial" panose="020B0604020202020204" pitchFamily="34" charset="0"/>
              <a:buChar char="•"/>
            </a:pPr>
            <a:r>
              <a:rPr lang="en-US" sz="1200" dirty="0">
                <a:latin typeface="Century Gothic" panose="020B0502020202020204" pitchFamily="34" charset="0"/>
              </a:rPr>
              <a:t>Must follow sound business practices</a:t>
            </a:r>
          </a:p>
          <a:p>
            <a:pPr marL="285750" indent="-285750">
              <a:buFont typeface="Arial" panose="020B0604020202020204" pitchFamily="34" charset="0"/>
              <a:buChar char="•"/>
            </a:pPr>
            <a:r>
              <a:rPr lang="en-US" sz="1200" dirty="0">
                <a:latin typeface="Century Gothic" panose="020B0502020202020204" pitchFamily="34" charset="0"/>
              </a:rPr>
              <a:t>Fair market prices</a:t>
            </a:r>
          </a:p>
          <a:p>
            <a:pPr marL="285750" indent="-285750">
              <a:buFont typeface="Arial" panose="020B0604020202020204" pitchFamily="34" charset="0"/>
              <a:buChar char="•"/>
            </a:pPr>
            <a:r>
              <a:rPr lang="en-US" sz="1200" dirty="0">
                <a:latin typeface="Century Gothic" panose="020B0502020202020204" pitchFamily="34" charset="0"/>
              </a:rPr>
              <a:t>Act with </a:t>
            </a:r>
            <a:r>
              <a:rPr lang="en-US" sz="1200" b="1" dirty="0">
                <a:latin typeface="Century Gothic" panose="020B0502020202020204" pitchFamily="34" charset="0"/>
              </a:rPr>
              <a:t>prudence</a:t>
            </a:r>
            <a:r>
              <a:rPr lang="en-US" sz="1200" dirty="0">
                <a:latin typeface="Century Gothic" panose="020B0502020202020204" pitchFamily="34" charset="0"/>
              </a:rPr>
              <a:t> under the circumstances</a:t>
            </a:r>
          </a:p>
          <a:p>
            <a:pPr marL="285750" indent="-285750">
              <a:buFont typeface="Arial" panose="020B0604020202020204" pitchFamily="34" charset="0"/>
              <a:buChar char="•"/>
            </a:pPr>
            <a:r>
              <a:rPr lang="en-US" sz="1200" dirty="0">
                <a:latin typeface="Century Gothic" panose="020B0502020202020204" pitchFamily="34" charset="0"/>
              </a:rPr>
              <a:t>No significant deviation from established prices</a:t>
            </a:r>
          </a:p>
          <a:p>
            <a:r>
              <a:rPr lang="en-US" sz="1200" dirty="0">
                <a:latin typeface="Century Gothic" panose="020B0502020202020204" pitchFamily="34" charset="0"/>
              </a:rPr>
              <a:t> </a:t>
            </a:r>
          </a:p>
          <a:p>
            <a:r>
              <a:rPr lang="en-US" sz="1200" b="1" dirty="0">
                <a:latin typeface="Century Gothic" panose="020B0502020202020204" pitchFamily="34" charset="0"/>
              </a:rPr>
              <a:t>PRACTICAL ASPECTS OF </a:t>
            </a:r>
            <a:r>
              <a:rPr lang="en-US" sz="1200" b="1" u="sng" dirty="0">
                <a:latin typeface="Century Gothic" panose="020B0502020202020204" pitchFamily="34" charset="0"/>
              </a:rPr>
              <a:t>NECESSARY</a:t>
            </a:r>
            <a:r>
              <a:rPr lang="en-US" sz="1200" b="1" dirty="0">
                <a:latin typeface="Century Gothic" panose="020B0502020202020204" pitchFamily="34" charset="0"/>
              </a:rPr>
              <a:t> – </a:t>
            </a:r>
            <a:endParaRPr lang="en-US" sz="1200" dirty="0">
              <a:latin typeface="Century Gothic" panose="020B0502020202020204" pitchFamily="34" charset="0"/>
            </a:endParaRPr>
          </a:p>
          <a:p>
            <a:pPr marL="285750" indent="-285750">
              <a:buFont typeface="Arial" panose="020B0604020202020204" pitchFamily="34" charset="0"/>
              <a:buChar char="•"/>
            </a:pPr>
            <a:r>
              <a:rPr lang="en-US" sz="1200" dirty="0">
                <a:latin typeface="Century Gothic" panose="020B0502020202020204" pitchFamily="34" charset="0"/>
              </a:rPr>
              <a:t>Do I really need this?</a:t>
            </a:r>
          </a:p>
          <a:p>
            <a:pPr marL="285750" indent="-285750">
              <a:buFont typeface="Arial" panose="020B0604020202020204" pitchFamily="34" charset="0"/>
              <a:buChar char="•"/>
            </a:pPr>
            <a:r>
              <a:rPr lang="en-US" sz="1200" dirty="0">
                <a:latin typeface="Century Gothic" panose="020B0502020202020204" pitchFamily="34" charset="0"/>
              </a:rPr>
              <a:t>Is this the minimum amount I need to spend to meet my need?</a:t>
            </a:r>
          </a:p>
          <a:p>
            <a:r>
              <a:rPr lang="en-US" sz="1200" dirty="0">
                <a:latin typeface="Century Gothic" panose="020B0502020202020204" pitchFamily="34" charset="0"/>
              </a:rPr>
              <a:t> </a:t>
            </a:r>
          </a:p>
          <a:p>
            <a:r>
              <a:rPr lang="en-US" sz="1200" b="1" dirty="0">
                <a:latin typeface="Century Gothic" panose="020B0502020202020204" pitchFamily="34" charset="0"/>
              </a:rPr>
              <a:t>PRACTICAL ASPECTS OF </a:t>
            </a:r>
            <a:r>
              <a:rPr lang="en-US" sz="1200" b="1" u="sng" dirty="0">
                <a:latin typeface="Century Gothic" panose="020B0502020202020204" pitchFamily="34" charset="0"/>
              </a:rPr>
              <a:t>REASONABLE</a:t>
            </a:r>
            <a:r>
              <a:rPr lang="en-US" sz="1200" b="1" dirty="0">
                <a:latin typeface="Century Gothic" panose="020B0502020202020204" pitchFamily="34" charset="0"/>
              </a:rPr>
              <a:t> –</a:t>
            </a:r>
            <a:endParaRPr lang="en-US" sz="1200" dirty="0">
              <a:latin typeface="Century Gothic" panose="020B0502020202020204" pitchFamily="34" charset="0"/>
            </a:endParaRPr>
          </a:p>
          <a:p>
            <a:pPr marL="285750" indent="-285750">
              <a:buFont typeface="Arial" panose="020B0604020202020204" pitchFamily="34" charset="0"/>
              <a:buChar char="•"/>
            </a:pPr>
            <a:r>
              <a:rPr lang="en-US" sz="1200" dirty="0">
                <a:latin typeface="Century Gothic" panose="020B0502020202020204" pitchFamily="34" charset="0"/>
              </a:rPr>
              <a:t>Do I have the capacity to use what I am purchasing?</a:t>
            </a:r>
          </a:p>
          <a:p>
            <a:pPr marL="285750" indent="-285750">
              <a:buFont typeface="Arial" panose="020B0604020202020204" pitchFamily="34" charset="0"/>
              <a:buChar char="•"/>
            </a:pPr>
            <a:r>
              <a:rPr lang="en-US" sz="1200" dirty="0">
                <a:latin typeface="Century Gothic" panose="020B0502020202020204" pitchFamily="34" charset="0"/>
              </a:rPr>
              <a:t>Did I pay a fair rate?</a:t>
            </a:r>
          </a:p>
          <a:p>
            <a:pPr marL="285750" indent="-285750">
              <a:buFont typeface="Arial" panose="020B0604020202020204" pitchFamily="34" charset="0"/>
              <a:buChar char="•"/>
            </a:pPr>
            <a:r>
              <a:rPr lang="en-US" sz="1200" dirty="0">
                <a:latin typeface="Century Gothic" panose="020B0502020202020204" pitchFamily="34" charset="0"/>
              </a:rPr>
              <a:t>If I were asked to defend this purchase, would I be comfortable?</a:t>
            </a:r>
          </a:p>
          <a:p>
            <a:endParaRPr lang="en-US" sz="1400" dirty="0">
              <a:latin typeface="Century Gothic" panose="020B0502020202020204" pitchFamily="34" charset="0"/>
            </a:endParaRPr>
          </a:p>
          <a:p>
            <a:endParaRPr lang="en-US" sz="1400"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pPr defTabSz="466618">
              <a:defRPr/>
            </a:pPr>
            <a:fld id="{3A824A18-B700-4021-A740-38DAE8E48167}" type="slidenum">
              <a:rPr lang="en-US">
                <a:solidFill>
                  <a:prstClr val="black"/>
                </a:solidFill>
                <a:latin typeface="Calibri" panose="020F0502020204030204"/>
              </a:rPr>
              <a:pPr defTabSz="466618">
                <a:defRPr/>
              </a:pPr>
              <a:t>49</a:t>
            </a:fld>
            <a:endParaRPr lang="en-US" dirty="0">
              <a:solidFill>
                <a:prstClr val="black"/>
              </a:solidFill>
              <a:latin typeface="Calibri" panose="020F0502020204030204"/>
            </a:endParaRPr>
          </a:p>
        </p:txBody>
      </p:sp>
      <p:sp>
        <p:nvSpPr>
          <p:cNvPr id="5" name="Header Placeholder 4"/>
          <p:cNvSpPr>
            <a:spLocks noGrp="1"/>
          </p:cNvSpPr>
          <p:nvPr>
            <p:ph type="hdr" sz="quarter" idx="11"/>
          </p:nvPr>
        </p:nvSpPr>
        <p:spPr/>
        <p:txBody>
          <a:bodyPr/>
          <a:lstStyle/>
          <a:p>
            <a:pPr defTabSz="466618">
              <a:defRPr/>
            </a:pPr>
            <a:endParaRPr lang="en-US" dirty="0">
              <a:solidFill>
                <a:prstClr val="black"/>
              </a:solidFill>
              <a:latin typeface="Calibri" panose="020F0502020204030204"/>
            </a:endParaRPr>
          </a:p>
        </p:txBody>
      </p:sp>
    </p:spTree>
    <p:extLst>
      <p:ext uri="{BB962C8B-B14F-4D97-AF65-F5344CB8AC3E}">
        <p14:creationId xmlns:p14="http://schemas.microsoft.com/office/powerpoint/2010/main" val="13534143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1B092-3984-4D7C-B8C7-98B67B9EDB0C}" type="slidenum">
              <a:rPr lang="en-US" smtClean="0"/>
              <a:t>50</a:t>
            </a:fld>
            <a:endParaRPr lang="en-US"/>
          </a:p>
        </p:txBody>
      </p:sp>
    </p:spTree>
    <p:extLst>
      <p:ext uri="{BB962C8B-B14F-4D97-AF65-F5344CB8AC3E}">
        <p14:creationId xmlns:p14="http://schemas.microsoft.com/office/powerpoint/2010/main" val="33775040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E91BFA-0DD7-4A14-8E89-91A223D1994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89080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7F23A9-3661-4AD5-A95A-D602A7CAD8B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8156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lvl1pPr defTabSz="950947" eaLnBrk="0" hangingPunct="0">
              <a:defRPr>
                <a:solidFill>
                  <a:schemeClr val="tx1"/>
                </a:solidFill>
                <a:latin typeface="Arial" charset="0"/>
              </a:defRPr>
            </a:lvl1pPr>
            <a:lvl2pPr marL="758165" indent="-291602" defTabSz="950947" eaLnBrk="0" hangingPunct="0">
              <a:defRPr>
                <a:solidFill>
                  <a:schemeClr val="tx1"/>
                </a:solidFill>
                <a:latin typeface="Arial" charset="0"/>
              </a:defRPr>
            </a:lvl2pPr>
            <a:lvl3pPr marL="1166408" indent="-233282" defTabSz="950947" eaLnBrk="0" hangingPunct="0">
              <a:defRPr>
                <a:solidFill>
                  <a:schemeClr val="tx1"/>
                </a:solidFill>
                <a:latin typeface="Arial" charset="0"/>
              </a:defRPr>
            </a:lvl3pPr>
            <a:lvl4pPr marL="1632971" indent="-233282" defTabSz="950947" eaLnBrk="0" hangingPunct="0">
              <a:defRPr>
                <a:solidFill>
                  <a:schemeClr val="tx1"/>
                </a:solidFill>
                <a:latin typeface="Arial" charset="0"/>
              </a:defRPr>
            </a:lvl4pPr>
            <a:lvl5pPr marL="2099533" indent="-233282" defTabSz="950947" eaLnBrk="0" hangingPunct="0">
              <a:defRPr>
                <a:solidFill>
                  <a:schemeClr val="tx1"/>
                </a:solidFill>
                <a:latin typeface="Arial" charset="0"/>
              </a:defRPr>
            </a:lvl5pPr>
            <a:lvl6pPr marL="2566098" indent="-233282" defTabSz="950947" eaLnBrk="0" fontAlgn="base" hangingPunct="0">
              <a:spcBef>
                <a:spcPct val="0"/>
              </a:spcBef>
              <a:spcAft>
                <a:spcPct val="0"/>
              </a:spcAft>
              <a:defRPr>
                <a:solidFill>
                  <a:schemeClr val="tx1"/>
                </a:solidFill>
                <a:latin typeface="Arial" charset="0"/>
              </a:defRPr>
            </a:lvl6pPr>
            <a:lvl7pPr marL="3032661" indent="-233282" defTabSz="950947" eaLnBrk="0" fontAlgn="base" hangingPunct="0">
              <a:spcBef>
                <a:spcPct val="0"/>
              </a:spcBef>
              <a:spcAft>
                <a:spcPct val="0"/>
              </a:spcAft>
              <a:defRPr>
                <a:solidFill>
                  <a:schemeClr val="tx1"/>
                </a:solidFill>
                <a:latin typeface="Arial" charset="0"/>
              </a:defRPr>
            </a:lvl7pPr>
            <a:lvl8pPr marL="3499223" indent="-233282" defTabSz="950947" eaLnBrk="0" fontAlgn="base" hangingPunct="0">
              <a:spcBef>
                <a:spcPct val="0"/>
              </a:spcBef>
              <a:spcAft>
                <a:spcPct val="0"/>
              </a:spcAft>
              <a:defRPr>
                <a:solidFill>
                  <a:schemeClr val="tx1"/>
                </a:solidFill>
                <a:latin typeface="Arial" charset="0"/>
              </a:defRPr>
            </a:lvl8pPr>
            <a:lvl9pPr marL="3965787" indent="-233282" defTabSz="950947" eaLnBrk="0" fontAlgn="base" hangingPunct="0">
              <a:spcBef>
                <a:spcPct val="0"/>
              </a:spcBef>
              <a:spcAft>
                <a:spcPct val="0"/>
              </a:spcAft>
              <a:defRPr>
                <a:solidFill>
                  <a:schemeClr val="tx1"/>
                </a:solidFill>
                <a:latin typeface="Arial" charset="0"/>
              </a:defRPr>
            </a:lvl9pPr>
          </a:lstStyle>
          <a:p>
            <a:pPr eaLnBrk="1" hangingPunct="1"/>
            <a:fld id="{CADF9189-99B3-4470-B917-AFA6ECEB9233}" type="slidenum">
              <a:rPr lang="en-US" smtClean="0"/>
              <a:pPr eaLnBrk="1" hangingPunct="1"/>
              <a:t>5</a:t>
            </a:fld>
            <a:endParaRPr lang="en-US" dirty="0" smtClean="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p:spPr>
        <p:txBody>
          <a:bodyPr/>
          <a:lstStyle/>
          <a:p>
            <a:pPr eaLnBrk="1" hangingPunct="1"/>
            <a:endParaRPr lang="en-US" dirty="0" smtClean="0"/>
          </a:p>
        </p:txBody>
      </p:sp>
      <p:sp>
        <p:nvSpPr>
          <p:cNvPr id="2" name="Header Placeholder 1"/>
          <p:cNvSpPr>
            <a:spLocks noGrp="1"/>
          </p:cNvSpPr>
          <p:nvPr>
            <p:ph type="hdr" sz="quarter" idx="10"/>
          </p:nvPr>
        </p:nvSpPr>
        <p:spPr/>
        <p:txBody>
          <a:bodyPr/>
          <a:lstStyle/>
          <a:p>
            <a:endParaRPr lang="en-US" dirty="0"/>
          </a:p>
        </p:txBody>
      </p:sp>
    </p:spTree>
    <p:extLst>
      <p:ext uri="{BB962C8B-B14F-4D97-AF65-F5344CB8AC3E}">
        <p14:creationId xmlns:p14="http://schemas.microsoft.com/office/powerpoint/2010/main" val="7480170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7F23A9-3661-4AD5-A95A-D602A7CAD8B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95793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7F23A9-3661-4AD5-A95A-D602A7CAD8B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95346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7F23A9-3661-4AD5-A95A-D602A7CAD8B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9136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7F23A9-3661-4AD5-A95A-D602A7CAD8B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102869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7F23A9-3661-4AD5-A95A-D602A7CAD8B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210705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7F23A9-3661-4AD5-A95A-D602A7CAD8B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45389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7F23A9-3661-4AD5-A95A-D602A7CAD8B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59245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7F23A9-3661-4AD5-A95A-D602A7CAD8B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52521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7F23A9-3661-4AD5-A95A-D602A7CAD8B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662700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E91BFA-0DD7-4A14-8E89-91A223D19943}" type="slidenum">
              <a:rPr lang="en-US" smtClean="0"/>
              <a:t>62</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1382432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E91BFA-0DD7-4A14-8E89-91A223D19943}" type="slidenum">
              <a:rPr lang="en-US" smtClean="0"/>
              <a:t>6</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13784452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9BE80-F7DC-458D-8EE7-A1BF3CEAA860}" type="slidenum">
              <a:rPr lang="en-US" smtClean="0"/>
              <a:t>63</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53533804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E91BFA-0DD7-4A14-8E89-91A223D19943}" type="slidenum">
              <a:rPr lang="en-US" smtClean="0"/>
              <a:t>64</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42485257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Century Gothic" panose="020B0502020202020204" pitchFamily="34" charset="0"/>
              </a:rPr>
              <a:t>Title I, Part A funds may be used for any activity that supports the needs of students, particularly the lowest  achieving students, in the school that are identified through a comprehensive needs assessment and included in the schoolwide plan.</a:t>
            </a:r>
          </a:p>
          <a:p>
            <a:r>
              <a:rPr lang="en-US" sz="1200" dirty="0">
                <a:latin typeface="Century Gothic" panose="020B0502020202020204" pitchFamily="34" charset="0"/>
              </a:rPr>
              <a:t>  </a:t>
            </a:r>
          </a:p>
          <a:p>
            <a:endParaRPr lang="en-US" sz="1200" dirty="0">
              <a:latin typeface="Century Gothic" panose="020B0502020202020204" pitchFamily="34" charset="0"/>
            </a:endParaRPr>
          </a:p>
          <a:p>
            <a:r>
              <a:rPr lang="en-US" sz="1200" dirty="0">
                <a:latin typeface="Century Gothic" panose="020B0502020202020204" pitchFamily="34" charset="0"/>
              </a:rPr>
              <a:t>Title I funds are to be used for the purpose of student achievement, staff development and to build parent capacity to better support their child’s educational attainment.  In general, Title I funds are to be used to enhance the regular school program and should be consistent with the School Improvement Plan. </a:t>
            </a:r>
          </a:p>
        </p:txBody>
      </p:sp>
      <p:sp>
        <p:nvSpPr>
          <p:cNvPr id="4" name="Slide Number Placeholder 3"/>
          <p:cNvSpPr>
            <a:spLocks noGrp="1"/>
          </p:cNvSpPr>
          <p:nvPr>
            <p:ph type="sldNum" sz="quarter" idx="10"/>
          </p:nvPr>
        </p:nvSpPr>
        <p:spPr/>
        <p:txBody>
          <a:bodyPr/>
          <a:lstStyle/>
          <a:p>
            <a:pPr defTabSz="952462" eaLnBrk="0" fontAlgn="base" hangingPunct="0">
              <a:spcBef>
                <a:spcPct val="0"/>
              </a:spcBef>
              <a:spcAft>
                <a:spcPct val="0"/>
              </a:spcAft>
              <a:defRPr/>
            </a:pPr>
            <a:fld id="{3A824A18-B700-4021-A740-38DAE8E48167}" type="slidenum">
              <a:rPr lang="en-US">
                <a:solidFill>
                  <a:prstClr val="black"/>
                </a:solidFill>
                <a:latin typeface="Times" charset="0"/>
              </a:rPr>
              <a:pPr defTabSz="952462" eaLnBrk="0" fontAlgn="base" hangingPunct="0">
                <a:spcBef>
                  <a:spcPct val="0"/>
                </a:spcBef>
                <a:spcAft>
                  <a:spcPct val="0"/>
                </a:spcAft>
                <a:defRPr/>
              </a:pPr>
              <a:t>65</a:t>
            </a:fld>
            <a:endParaRPr lang="en-US" dirty="0">
              <a:solidFill>
                <a:prstClr val="black"/>
              </a:solidFill>
              <a:latin typeface="Times" charset="0"/>
            </a:endParaRPr>
          </a:p>
        </p:txBody>
      </p:sp>
    </p:spTree>
    <p:extLst>
      <p:ext uri="{BB962C8B-B14F-4D97-AF65-F5344CB8AC3E}">
        <p14:creationId xmlns:p14="http://schemas.microsoft.com/office/powerpoint/2010/main" val="84452313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824A18-B700-4021-A740-38DAE8E48167}" type="slidenum">
              <a:rPr lang="en-US" smtClean="0"/>
              <a:t>66</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286606031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latin typeface="Century Gothic" panose="020B0502020202020204" pitchFamily="34" charset="0"/>
              </a:rPr>
              <a:t>Edgar pp256-290 </a:t>
            </a:r>
            <a:endParaRPr lang="en-US" sz="1600"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pPr defTabSz="952462" eaLnBrk="0" fontAlgn="base" hangingPunct="0">
              <a:spcBef>
                <a:spcPct val="0"/>
              </a:spcBef>
              <a:spcAft>
                <a:spcPct val="0"/>
              </a:spcAft>
              <a:defRPr/>
            </a:pPr>
            <a:fld id="{3A824A18-B700-4021-A740-38DAE8E48167}" type="slidenum">
              <a:rPr lang="en-US">
                <a:solidFill>
                  <a:prstClr val="black"/>
                </a:solidFill>
                <a:latin typeface="Times" charset="0"/>
              </a:rPr>
              <a:pPr defTabSz="952462" eaLnBrk="0" fontAlgn="base" hangingPunct="0">
                <a:spcBef>
                  <a:spcPct val="0"/>
                </a:spcBef>
                <a:spcAft>
                  <a:spcPct val="0"/>
                </a:spcAft>
                <a:defRPr/>
              </a:pPr>
              <a:t>67</a:t>
            </a:fld>
            <a:endParaRPr lang="en-US" dirty="0">
              <a:solidFill>
                <a:prstClr val="black"/>
              </a:solidFill>
              <a:latin typeface="Times" charset="0"/>
            </a:endParaRPr>
          </a:p>
        </p:txBody>
      </p:sp>
    </p:spTree>
    <p:extLst>
      <p:ext uri="{BB962C8B-B14F-4D97-AF65-F5344CB8AC3E}">
        <p14:creationId xmlns:p14="http://schemas.microsoft.com/office/powerpoint/2010/main" val="69706807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1B092-3984-4D7C-B8C7-98B67B9EDB0C}" type="slidenum">
              <a:rPr lang="en-US" smtClean="0"/>
              <a:t>68</a:t>
            </a:fld>
            <a:endParaRPr lang="en-US" dirty="0"/>
          </a:p>
        </p:txBody>
      </p:sp>
    </p:spTree>
    <p:extLst>
      <p:ext uri="{BB962C8B-B14F-4D97-AF65-F5344CB8AC3E}">
        <p14:creationId xmlns:p14="http://schemas.microsoft.com/office/powerpoint/2010/main" val="22277506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a:t>
            </a:r>
            <a:r>
              <a:rPr lang="en-US" b="1" baseline="0" dirty="0" smtClean="0"/>
              <a:t> State Per Diem:</a:t>
            </a:r>
          </a:p>
          <a:p>
            <a:r>
              <a:rPr lang="en-US" baseline="0" dirty="0" smtClean="0"/>
              <a:t>Breakfast- $6</a:t>
            </a:r>
          </a:p>
          <a:p>
            <a:r>
              <a:rPr lang="en-US" baseline="0" dirty="0" smtClean="0"/>
              <a:t>Lunch - $7</a:t>
            </a:r>
          </a:p>
          <a:p>
            <a:r>
              <a:rPr lang="en-US" baseline="0" dirty="0" smtClean="0"/>
              <a:t>Dinner- $12</a:t>
            </a:r>
          </a:p>
          <a:p>
            <a:r>
              <a:rPr lang="en-US" b="1" baseline="0" dirty="0" smtClean="0"/>
              <a:t>Total $25</a:t>
            </a:r>
          </a:p>
          <a:p>
            <a:endParaRPr lang="en-US" baseline="0" dirty="0" smtClean="0"/>
          </a:p>
          <a:p>
            <a:r>
              <a:rPr lang="en-US" b="1" dirty="0" smtClean="0"/>
              <a:t>Out of</a:t>
            </a:r>
            <a:r>
              <a:rPr lang="en-US" b="1" baseline="0" dirty="0" smtClean="0"/>
              <a:t> State Per Diem:</a:t>
            </a:r>
          </a:p>
          <a:p>
            <a:r>
              <a:rPr lang="en-US" baseline="0" dirty="0" smtClean="0"/>
              <a:t>Breakfast- $7</a:t>
            </a:r>
          </a:p>
          <a:p>
            <a:r>
              <a:rPr lang="en-US" baseline="0" dirty="0" smtClean="0"/>
              <a:t>Lunch - $9</a:t>
            </a:r>
          </a:p>
          <a:p>
            <a:r>
              <a:rPr lang="en-US" baseline="0" dirty="0" smtClean="0"/>
              <a:t>Dinner- $16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Total $32</a:t>
            </a:r>
          </a:p>
          <a:p>
            <a:endParaRPr lang="en-US" dirty="0" smtClean="0"/>
          </a:p>
          <a:p>
            <a:endParaRPr lang="en-US" dirty="0"/>
          </a:p>
        </p:txBody>
      </p:sp>
      <p:sp>
        <p:nvSpPr>
          <p:cNvPr id="4" name="Slide Number Placeholder 3"/>
          <p:cNvSpPr>
            <a:spLocks noGrp="1"/>
          </p:cNvSpPr>
          <p:nvPr>
            <p:ph type="sldNum" sz="quarter" idx="10"/>
          </p:nvPr>
        </p:nvSpPr>
        <p:spPr/>
        <p:txBody>
          <a:bodyPr/>
          <a:lstStyle/>
          <a:p>
            <a:pPr defTabSz="466618">
              <a:defRPr/>
            </a:pPr>
            <a:fld id="{2A407A3A-E64A-4780-8E43-3D541563EF70}" type="slidenum">
              <a:rPr lang="en-US">
                <a:solidFill>
                  <a:prstClr val="black"/>
                </a:solidFill>
                <a:latin typeface="Calibri" panose="020F0502020204030204"/>
              </a:rPr>
              <a:pPr defTabSz="466618">
                <a:defRPr/>
              </a:pPr>
              <a:t>69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89161829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6618">
              <a:defRPr/>
            </a:pPr>
            <a:fld id="{2A407A3A-E64A-4780-8E43-3D541563EF70}" type="slidenum">
              <a:rPr lang="en-US">
                <a:solidFill>
                  <a:prstClr val="black"/>
                </a:solidFill>
                <a:latin typeface="Calibri" panose="020F0502020204030204"/>
              </a:rPr>
              <a:pPr defTabSz="466618">
                <a:defRPr/>
              </a:pPr>
              <a:t>70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63963472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6618">
              <a:defRPr/>
            </a:pPr>
            <a:fld id="{2A407A3A-E64A-4780-8E43-3D541563EF70}" type="slidenum">
              <a:rPr lang="en-US">
                <a:solidFill>
                  <a:prstClr val="black"/>
                </a:solidFill>
                <a:latin typeface="Calibri" panose="020F0502020204030204"/>
              </a:rPr>
              <a:pPr defTabSz="466618">
                <a:defRPr/>
              </a:pPr>
              <a:t>71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9880159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6618">
              <a:defRPr/>
            </a:pPr>
            <a:fld id="{2A407A3A-E64A-4780-8E43-3D541563EF70}" type="slidenum">
              <a:rPr lang="en-US">
                <a:solidFill>
                  <a:prstClr val="black"/>
                </a:solidFill>
                <a:latin typeface="Calibri" panose="020F0502020204030204"/>
              </a:rPr>
              <a:pPr defTabSz="466618">
                <a:defRPr/>
              </a:pPr>
              <a:t>72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98775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lvl1pPr defTabSz="950947" eaLnBrk="0" hangingPunct="0">
              <a:defRPr>
                <a:solidFill>
                  <a:schemeClr val="tx1"/>
                </a:solidFill>
                <a:latin typeface="Arial" charset="0"/>
              </a:defRPr>
            </a:lvl1pPr>
            <a:lvl2pPr marL="758165" indent="-291602" defTabSz="950947" eaLnBrk="0" hangingPunct="0">
              <a:defRPr>
                <a:solidFill>
                  <a:schemeClr val="tx1"/>
                </a:solidFill>
                <a:latin typeface="Arial" charset="0"/>
              </a:defRPr>
            </a:lvl2pPr>
            <a:lvl3pPr marL="1166408" indent="-233282" defTabSz="950947" eaLnBrk="0" hangingPunct="0">
              <a:defRPr>
                <a:solidFill>
                  <a:schemeClr val="tx1"/>
                </a:solidFill>
                <a:latin typeface="Arial" charset="0"/>
              </a:defRPr>
            </a:lvl3pPr>
            <a:lvl4pPr marL="1632971" indent="-233282" defTabSz="950947" eaLnBrk="0" hangingPunct="0">
              <a:defRPr>
                <a:solidFill>
                  <a:schemeClr val="tx1"/>
                </a:solidFill>
                <a:latin typeface="Arial" charset="0"/>
              </a:defRPr>
            </a:lvl4pPr>
            <a:lvl5pPr marL="2099533" indent="-233282" defTabSz="950947" eaLnBrk="0" hangingPunct="0">
              <a:defRPr>
                <a:solidFill>
                  <a:schemeClr val="tx1"/>
                </a:solidFill>
                <a:latin typeface="Arial" charset="0"/>
              </a:defRPr>
            </a:lvl5pPr>
            <a:lvl6pPr marL="2566098" indent="-233282" defTabSz="950947" eaLnBrk="0" fontAlgn="base" hangingPunct="0">
              <a:spcBef>
                <a:spcPct val="0"/>
              </a:spcBef>
              <a:spcAft>
                <a:spcPct val="0"/>
              </a:spcAft>
              <a:defRPr>
                <a:solidFill>
                  <a:schemeClr val="tx1"/>
                </a:solidFill>
                <a:latin typeface="Arial" charset="0"/>
              </a:defRPr>
            </a:lvl6pPr>
            <a:lvl7pPr marL="3032661" indent="-233282" defTabSz="950947" eaLnBrk="0" fontAlgn="base" hangingPunct="0">
              <a:spcBef>
                <a:spcPct val="0"/>
              </a:spcBef>
              <a:spcAft>
                <a:spcPct val="0"/>
              </a:spcAft>
              <a:defRPr>
                <a:solidFill>
                  <a:schemeClr val="tx1"/>
                </a:solidFill>
                <a:latin typeface="Arial" charset="0"/>
              </a:defRPr>
            </a:lvl7pPr>
            <a:lvl8pPr marL="3499223" indent="-233282" defTabSz="950947" eaLnBrk="0" fontAlgn="base" hangingPunct="0">
              <a:spcBef>
                <a:spcPct val="0"/>
              </a:spcBef>
              <a:spcAft>
                <a:spcPct val="0"/>
              </a:spcAft>
              <a:defRPr>
                <a:solidFill>
                  <a:schemeClr val="tx1"/>
                </a:solidFill>
                <a:latin typeface="Arial" charset="0"/>
              </a:defRPr>
            </a:lvl8pPr>
            <a:lvl9pPr marL="3965787" indent="-233282" defTabSz="950947" eaLnBrk="0" fontAlgn="base" hangingPunct="0">
              <a:spcBef>
                <a:spcPct val="0"/>
              </a:spcBef>
              <a:spcAft>
                <a:spcPct val="0"/>
              </a:spcAft>
              <a:defRPr>
                <a:solidFill>
                  <a:schemeClr val="tx1"/>
                </a:solidFill>
                <a:latin typeface="Arial" charset="0"/>
              </a:defRPr>
            </a:lvl9pPr>
          </a:lstStyle>
          <a:p>
            <a:pPr eaLnBrk="1" hangingPunct="1"/>
            <a:fld id="{CADF9189-99B3-4470-B917-AFA6ECEB9233}" type="slidenum">
              <a:rPr lang="en-US" smtClean="0"/>
              <a:pPr eaLnBrk="1" hangingPunct="1"/>
              <a:t>7</a:t>
            </a:fld>
            <a:endParaRPr lang="en-US" dirty="0" smtClean="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p:spPr>
        <p:txBody>
          <a:bodyPr/>
          <a:lstStyle/>
          <a:p>
            <a:pPr eaLnBrk="1" hangingPunct="1"/>
            <a:endParaRPr lang="en-US" dirty="0" smtClean="0"/>
          </a:p>
        </p:txBody>
      </p:sp>
      <p:sp>
        <p:nvSpPr>
          <p:cNvPr id="2" name="Header Placeholder 1"/>
          <p:cNvSpPr>
            <a:spLocks noGrp="1"/>
          </p:cNvSpPr>
          <p:nvPr>
            <p:ph type="hdr" sz="quarter" idx="10"/>
          </p:nvPr>
        </p:nvSpPr>
        <p:spPr/>
        <p:txBody>
          <a:bodyPr/>
          <a:lstStyle/>
          <a:p>
            <a:endParaRPr lang="en-US" dirty="0"/>
          </a:p>
        </p:txBody>
      </p:sp>
    </p:spTree>
    <p:extLst>
      <p:ext uri="{BB962C8B-B14F-4D97-AF65-F5344CB8AC3E}">
        <p14:creationId xmlns:p14="http://schemas.microsoft.com/office/powerpoint/2010/main" val="75874350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6618">
              <a:defRPr/>
            </a:pPr>
            <a:fld id="{2A407A3A-E64A-4780-8E43-3D541563EF70}" type="slidenum">
              <a:rPr lang="en-US">
                <a:solidFill>
                  <a:prstClr val="black"/>
                </a:solidFill>
                <a:latin typeface="Calibri" panose="020F0502020204030204"/>
              </a:rPr>
              <a:pPr defTabSz="466618">
                <a:defRPr/>
              </a:pPr>
              <a:t>73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13164618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6618">
              <a:defRPr/>
            </a:pPr>
            <a:fld id="{2A407A3A-E64A-4780-8E43-3D541563EF70}" type="slidenum">
              <a:rPr lang="en-US">
                <a:solidFill>
                  <a:prstClr val="black"/>
                </a:solidFill>
                <a:latin typeface="Calibri" panose="020F0502020204030204"/>
              </a:rPr>
              <a:pPr defTabSz="466618">
                <a:defRPr/>
              </a:pPr>
              <a:t>74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98572011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6618">
              <a:defRPr/>
            </a:pPr>
            <a:fld id="{2A407A3A-E64A-4780-8E43-3D541563EF70}" type="slidenum">
              <a:rPr lang="en-US">
                <a:solidFill>
                  <a:prstClr val="black"/>
                </a:solidFill>
                <a:latin typeface="Calibri" panose="020F0502020204030204"/>
              </a:rPr>
              <a:pPr defTabSz="466618">
                <a:defRPr/>
              </a:pPr>
              <a:t>75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77588222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6618">
              <a:defRPr/>
            </a:pPr>
            <a:fld id="{2A407A3A-E64A-4780-8E43-3D541563EF70}" type="slidenum">
              <a:rPr lang="en-US">
                <a:solidFill>
                  <a:prstClr val="black"/>
                </a:solidFill>
                <a:latin typeface="Calibri" panose="020F0502020204030204"/>
              </a:rPr>
              <a:pPr defTabSz="466618">
                <a:defRPr/>
              </a:pPr>
              <a:t>76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7864579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6618">
              <a:defRPr/>
            </a:pPr>
            <a:fld id="{3A824A18-B700-4021-A740-38DAE8E48167}" type="slidenum">
              <a:rPr lang="en-US">
                <a:solidFill>
                  <a:prstClr val="black"/>
                </a:solidFill>
                <a:latin typeface="Calibri" panose="020F0502020204030204"/>
              </a:rPr>
              <a:pPr defTabSz="466618">
                <a:defRPr/>
              </a:pPr>
              <a:t>77</a:t>
            </a:fld>
            <a:endParaRPr lang="en-US" dirty="0">
              <a:solidFill>
                <a:prstClr val="black"/>
              </a:solidFill>
              <a:latin typeface="Calibri" panose="020F0502020204030204"/>
            </a:endParaRPr>
          </a:p>
        </p:txBody>
      </p:sp>
      <p:sp>
        <p:nvSpPr>
          <p:cNvPr id="5" name="Header Placeholder 4"/>
          <p:cNvSpPr>
            <a:spLocks noGrp="1"/>
          </p:cNvSpPr>
          <p:nvPr>
            <p:ph type="hdr" sz="quarter" idx="11"/>
          </p:nvPr>
        </p:nvSpPr>
        <p:spPr/>
        <p:txBody>
          <a:bodyPr/>
          <a:lstStyle/>
          <a:p>
            <a:pPr defTabSz="466618">
              <a:defRPr/>
            </a:pPr>
            <a:endParaRPr lang="en-US" dirty="0">
              <a:solidFill>
                <a:prstClr val="black"/>
              </a:solidFill>
              <a:latin typeface="Calibri" panose="020F0502020204030204"/>
            </a:endParaRPr>
          </a:p>
        </p:txBody>
      </p:sp>
    </p:spTree>
    <p:extLst>
      <p:ext uri="{BB962C8B-B14F-4D97-AF65-F5344CB8AC3E}">
        <p14:creationId xmlns:p14="http://schemas.microsoft.com/office/powerpoint/2010/main" val="134833217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6618">
              <a:defRPr/>
            </a:pPr>
            <a:fld id="{C2147C24-7D24-40A8-BDE9-FA6E8B74E0EE}" type="slidenum">
              <a:rPr lang="en-US">
                <a:solidFill>
                  <a:prstClr val="black"/>
                </a:solidFill>
                <a:latin typeface="Calibri" panose="020F0502020204030204"/>
              </a:rPr>
              <a:pPr defTabSz="466618">
                <a:defRPr/>
              </a:pPr>
              <a:t>78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22690443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E91BFA-0DD7-4A14-8E89-91A223D19943}" type="slidenum">
              <a:rPr lang="en-US" smtClean="0"/>
              <a:t>79</a:t>
            </a:fld>
            <a:endParaRPr lang="en-US" dirty="0"/>
          </a:p>
        </p:txBody>
      </p:sp>
    </p:spTree>
    <p:extLst>
      <p:ext uri="{BB962C8B-B14F-4D97-AF65-F5344CB8AC3E}">
        <p14:creationId xmlns:p14="http://schemas.microsoft.com/office/powerpoint/2010/main" val="19689363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0AAFDC3-80DF-4EA2-BA97-5615B6165860}" type="slidenum">
              <a:rPr lang="en-US" smtClean="0"/>
              <a:t>80</a:t>
            </a:fld>
            <a:endParaRPr lang="en-US" dirty="0"/>
          </a:p>
        </p:txBody>
      </p:sp>
    </p:spTree>
    <p:extLst>
      <p:ext uri="{BB962C8B-B14F-4D97-AF65-F5344CB8AC3E}">
        <p14:creationId xmlns:p14="http://schemas.microsoft.com/office/powerpoint/2010/main" val="364116648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0AAFDC3-80DF-4EA2-BA97-5615B6165860}" type="slidenum">
              <a:rPr lang="en-US" smtClean="0"/>
              <a:t>81</a:t>
            </a:fld>
            <a:endParaRPr lang="en-US" dirty="0"/>
          </a:p>
        </p:txBody>
      </p:sp>
    </p:spTree>
    <p:extLst>
      <p:ext uri="{BB962C8B-B14F-4D97-AF65-F5344CB8AC3E}">
        <p14:creationId xmlns:p14="http://schemas.microsoft.com/office/powerpoint/2010/main" val="49326139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0AAFDC3-80DF-4EA2-BA97-5615B6165860}" type="slidenum">
              <a:rPr lang="en-US" smtClean="0"/>
              <a:t>82</a:t>
            </a:fld>
            <a:endParaRPr lang="en-US" dirty="0"/>
          </a:p>
        </p:txBody>
      </p:sp>
    </p:spTree>
    <p:extLst>
      <p:ext uri="{BB962C8B-B14F-4D97-AF65-F5344CB8AC3E}">
        <p14:creationId xmlns:p14="http://schemas.microsoft.com/office/powerpoint/2010/main" val="907070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lvl1pPr defTabSz="950947" eaLnBrk="0" hangingPunct="0">
              <a:defRPr>
                <a:solidFill>
                  <a:schemeClr val="tx1"/>
                </a:solidFill>
                <a:latin typeface="Arial" charset="0"/>
              </a:defRPr>
            </a:lvl1pPr>
            <a:lvl2pPr marL="758165" indent="-291602" defTabSz="950947" eaLnBrk="0" hangingPunct="0">
              <a:defRPr>
                <a:solidFill>
                  <a:schemeClr val="tx1"/>
                </a:solidFill>
                <a:latin typeface="Arial" charset="0"/>
              </a:defRPr>
            </a:lvl2pPr>
            <a:lvl3pPr marL="1166408" indent="-233282" defTabSz="950947" eaLnBrk="0" hangingPunct="0">
              <a:defRPr>
                <a:solidFill>
                  <a:schemeClr val="tx1"/>
                </a:solidFill>
                <a:latin typeface="Arial" charset="0"/>
              </a:defRPr>
            </a:lvl3pPr>
            <a:lvl4pPr marL="1632971" indent="-233282" defTabSz="950947" eaLnBrk="0" hangingPunct="0">
              <a:defRPr>
                <a:solidFill>
                  <a:schemeClr val="tx1"/>
                </a:solidFill>
                <a:latin typeface="Arial" charset="0"/>
              </a:defRPr>
            </a:lvl4pPr>
            <a:lvl5pPr marL="2099533" indent="-233282" defTabSz="950947" eaLnBrk="0" hangingPunct="0">
              <a:defRPr>
                <a:solidFill>
                  <a:schemeClr val="tx1"/>
                </a:solidFill>
                <a:latin typeface="Arial" charset="0"/>
              </a:defRPr>
            </a:lvl5pPr>
            <a:lvl6pPr marL="2566098" indent="-233282" defTabSz="950947" eaLnBrk="0" fontAlgn="base" hangingPunct="0">
              <a:spcBef>
                <a:spcPct val="0"/>
              </a:spcBef>
              <a:spcAft>
                <a:spcPct val="0"/>
              </a:spcAft>
              <a:defRPr>
                <a:solidFill>
                  <a:schemeClr val="tx1"/>
                </a:solidFill>
                <a:latin typeface="Arial" charset="0"/>
              </a:defRPr>
            </a:lvl6pPr>
            <a:lvl7pPr marL="3032661" indent="-233282" defTabSz="950947" eaLnBrk="0" fontAlgn="base" hangingPunct="0">
              <a:spcBef>
                <a:spcPct val="0"/>
              </a:spcBef>
              <a:spcAft>
                <a:spcPct val="0"/>
              </a:spcAft>
              <a:defRPr>
                <a:solidFill>
                  <a:schemeClr val="tx1"/>
                </a:solidFill>
                <a:latin typeface="Arial" charset="0"/>
              </a:defRPr>
            </a:lvl7pPr>
            <a:lvl8pPr marL="3499223" indent="-233282" defTabSz="950947" eaLnBrk="0" fontAlgn="base" hangingPunct="0">
              <a:spcBef>
                <a:spcPct val="0"/>
              </a:spcBef>
              <a:spcAft>
                <a:spcPct val="0"/>
              </a:spcAft>
              <a:defRPr>
                <a:solidFill>
                  <a:schemeClr val="tx1"/>
                </a:solidFill>
                <a:latin typeface="Arial" charset="0"/>
              </a:defRPr>
            </a:lvl8pPr>
            <a:lvl9pPr marL="3965787" indent="-233282" defTabSz="950947" eaLnBrk="0" fontAlgn="base" hangingPunct="0">
              <a:spcBef>
                <a:spcPct val="0"/>
              </a:spcBef>
              <a:spcAft>
                <a:spcPct val="0"/>
              </a:spcAft>
              <a:defRPr>
                <a:solidFill>
                  <a:schemeClr val="tx1"/>
                </a:solidFill>
                <a:latin typeface="Arial" charset="0"/>
              </a:defRPr>
            </a:lvl9pPr>
          </a:lstStyle>
          <a:p>
            <a:pPr eaLnBrk="1" hangingPunct="1"/>
            <a:fld id="{CADF9189-99B3-4470-B917-AFA6ECEB9233}" type="slidenum">
              <a:rPr lang="en-US" smtClean="0"/>
              <a:pPr eaLnBrk="1" hangingPunct="1"/>
              <a:t>8</a:t>
            </a:fld>
            <a:endParaRPr lang="en-US" dirty="0" smtClean="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p:spPr>
        <p:txBody>
          <a:bodyPr/>
          <a:lstStyle/>
          <a:p>
            <a:pPr eaLnBrk="1" hangingPunct="1"/>
            <a:endParaRPr lang="en-US" dirty="0" smtClean="0"/>
          </a:p>
        </p:txBody>
      </p:sp>
      <p:sp>
        <p:nvSpPr>
          <p:cNvPr id="2" name="Header Placeholder 1"/>
          <p:cNvSpPr>
            <a:spLocks noGrp="1"/>
          </p:cNvSpPr>
          <p:nvPr>
            <p:ph type="hdr" sz="quarter" idx="10"/>
          </p:nvPr>
        </p:nvSpPr>
        <p:spPr/>
        <p:txBody>
          <a:bodyPr/>
          <a:lstStyle/>
          <a:p>
            <a:endParaRPr lang="en-US" dirty="0"/>
          </a:p>
        </p:txBody>
      </p:sp>
    </p:spTree>
    <p:extLst>
      <p:ext uri="{BB962C8B-B14F-4D97-AF65-F5344CB8AC3E}">
        <p14:creationId xmlns:p14="http://schemas.microsoft.com/office/powerpoint/2010/main" val="273194268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0AAFDC3-80DF-4EA2-BA97-5615B6165860}" type="slidenum">
              <a:rPr lang="en-US" smtClean="0"/>
              <a:t>83</a:t>
            </a:fld>
            <a:endParaRPr lang="en-US" dirty="0"/>
          </a:p>
        </p:txBody>
      </p:sp>
    </p:spTree>
    <p:extLst>
      <p:ext uri="{BB962C8B-B14F-4D97-AF65-F5344CB8AC3E}">
        <p14:creationId xmlns:p14="http://schemas.microsoft.com/office/powerpoint/2010/main" val="365855992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E91BFA-0DD7-4A14-8E89-91A223D19943}" type="slidenum">
              <a:rPr lang="en-US" smtClean="0"/>
              <a:t>84</a:t>
            </a:fld>
            <a:endParaRPr lang="en-US" dirty="0"/>
          </a:p>
        </p:txBody>
      </p:sp>
    </p:spTree>
    <p:extLst>
      <p:ext uri="{BB962C8B-B14F-4D97-AF65-F5344CB8AC3E}">
        <p14:creationId xmlns:p14="http://schemas.microsoft.com/office/powerpoint/2010/main" val="113805787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E91BFA-0DD7-4A14-8E89-91A223D19943}" type="slidenum">
              <a:rPr lang="en-US" smtClean="0"/>
              <a:t>85</a:t>
            </a:fld>
            <a:endParaRPr lang="en-US" dirty="0"/>
          </a:p>
        </p:txBody>
      </p:sp>
    </p:spTree>
    <p:extLst>
      <p:ext uri="{BB962C8B-B14F-4D97-AF65-F5344CB8AC3E}">
        <p14:creationId xmlns:p14="http://schemas.microsoft.com/office/powerpoint/2010/main" val="150773569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lvl1pPr defTabSz="942002" eaLnBrk="0" hangingPunct="0">
              <a:defRPr>
                <a:solidFill>
                  <a:schemeClr val="tx1"/>
                </a:solidFill>
                <a:latin typeface="Arial" charset="0"/>
              </a:defRPr>
            </a:lvl1pPr>
            <a:lvl2pPr marL="751033" indent="-288858" defTabSz="942002" eaLnBrk="0" hangingPunct="0">
              <a:defRPr>
                <a:solidFill>
                  <a:schemeClr val="tx1"/>
                </a:solidFill>
                <a:latin typeface="Arial" charset="0"/>
              </a:defRPr>
            </a:lvl2pPr>
            <a:lvl3pPr marL="1155437" indent="-231087" defTabSz="942002" eaLnBrk="0" hangingPunct="0">
              <a:defRPr>
                <a:solidFill>
                  <a:schemeClr val="tx1"/>
                </a:solidFill>
                <a:latin typeface="Arial" charset="0"/>
              </a:defRPr>
            </a:lvl3pPr>
            <a:lvl4pPr marL="1617611" indent="-231087" defTabSz="942002" eaLnBrk="0" hangingPunct="0">
              <a:defRPr>
                <a:solidFill>
                  <a:schemeClr val="tx1"/>
                </a:solidFill>
                <a:latin typeface="Arial" charset="0"/>
              </a:defRPr>
            </a:lvl4pPr>
            <a:lvl5pPr marL="2079785" indent="-231087" defTabSz="942002" eaLnBrk="0" hangingPunct="0">
              <a:defRPr>
                <a:solidFill>
                  <a:schemeClr val="tx1"/>
                </a:solidFill>
                <a:latin typeface="Arial" charset="0"/>
              </a:defRPr>
            </a:lvl5pPr>
            <a:lvl6pPr marL="2541960" indent="-231087" defTabSz="942002" eaLnBrk="0" fontAlgn="base" hangingPunct="0">
              <a:spcBef>
                <a:spcPct val="0"/>
              </a:spcBef>
              <a:spcAft>
                <a:spcPct val="0"/>
              </a:spcAft>
              <a:defRPr>
                <a:solidFill>
                  <a:schemeClr val="tx1"/>
                </a:solidFill>
                <a:latin typeface="Arial" charset="0"/>
              </a:defRPr>
            </a:lvl6pPr>
            <a:lvl7pPr marL="3004135" indent="-231087" defTabSz="942002" eaLnBrk="0" fontAlgn="base" hangingPunct="0">
              <a:spcBef>
                <a:spcPct val="0"/>
              </a:spcBef>
              <a:spcAft>
                <a:spcPct val="0"/>
              </a:spcAft>
              <a:defRPr>
                <a:solidFill>
                  <a:schemeClr val="tx1"/>
                </a:solidFill>
                <a:latin typeface="Arial" charset="0"/>
              </a:defRPr>
            </a:lvl7pPr>
            <a:lvl8pPr marL="3466310" indent="-231087" defTabSz="942002" eaLnBrk="0" fontAlgn="base" hangingPunct="0">
              <a:spcBef>
                <a:spcPct val="0"/>
              </a:spcBef>
              <a:spcAft>
                <a:spcPct val="0"/>
              </a:spcAft>
              <a:defRPr>
                <a:solidFill>
                  <a:schemeClr val="tx1"/>
                </a:solidFill>
                <a:latin typeface="Arial" charset="0"/>
              </a:defRPr>
            </a:lvl8pPr>
            <a:lvl9pPr marL="3928483" indent="-231087" defTabSz="942002" eaLnBrk="0" fontAlgn="base" hangingPunct="0">
              <a:spcBef>
                <a:spcPct val="0"/>
              </a:spcBef>
              <a:spcAft>
                <a:spcPct val="0"/>
              </a:spcAft>
              <a:defRPr>
                <a:solidFill>
                  <a:schemeClr val="tx1"/>
                </a:solidFill>
                <a:latin typeface="Arial" charset="0"/>
              </a:defRPr>
            </a:lvl9pPr>
          </a:lstStyle>
          <a:p>
            <a:pPr eaLnBrk="1" hangingPunct="1"/>
            <a:fld id="{CADF9189-99B3-4470-B917-AFA6ECEB9233}" type="slidenum">
              <a:rPr lang="en-US" smtClean="0"/>
              <a:pPr eaLnBrk="1" hangingPunct="1"/>
              <a:t>89</a:t>
            </a:fld>
            <a:endParaRPr lang="en-US" dirty="0" smtClean="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p:spPr>
        <p:txBody>
          <a:bodyPr/>
          <a:lstStyle/>
          <a:p>
            <a:pPr eaLnBrk="1" hangingPunct="1"/>
            <a:r>
              <a:rPr lang="en-US" dirty="0" smtClean="0"/>
              <a:t>Source - LEA Identification and Selection of School Attendance Areas and Schools and Allocations of Title I Funds to Those Areas and Schools, Non-Regulatory Guidance</a:t>
            </a:r>
          </a:p>
        </p:txBody>
      </p:sp>
    </p:spTree>
    <p:extLst>
      <p:ext uri="{BB962C8B-B14F-4D97-AF65-F5344CB8AC3E}">
        <p14:creationId xmlns:p14="http://schemas.microsoft.com/office/powerpoint/2010/main" val="392817067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E91BFA-0DD7-4A14-8E89-91A223D19943}" type="slidenum">
              <a:rPr lang="en-US" smtClean="0"/>
              <a:t>90</a:t>
            </a:fld>
            <a:endParaRPr lang="en-US" dirty="0"/>
          </a:p>
        </p:txBody>
      </p:sp>
    </p:spTree>
    <p:extLst>
      <p:ext uri="{BB962C8B-B14F-4D97-AF65-F5344CB8AC3E}">
        <p14:creationId xmlns:p14="http://schemas.microsoft.com/office/powerpoint/2010/main" val="78161954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5E91BFA-0DD7-4A14-8E89-91A223D19943}"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91</a:t>
            </a:fld>
            <a:endParaRPr kumimoji="0" lang="en-US" sz="1200" b="0" i="0" u="none" strike="noStrike" kern="1200" cap="none" spc="0" normalizeH="0" baseline="0" noProof="0" dirty="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179507990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is in the audience?</a:t>
            </a:r>
          </a:p>
          <a:p>
            <a:r>
              <a:rPr lang="en-US" dirty="0" smtClean="0"/>
              <a:t>How</a:t>
            </a:r>
            <a:r>
              <a:rPr lang="en-US" baseline="0" dirty="0" smtClean="0"/>
              <a:t> often do you run reports?</a:t>
            </a:r>
          </a:p>
          <a:p>
            <a:r>
              <a:rPr lang="en-US" baseline="0" dirty="0" smtClean="0"/>
              <a:t>How often do you receive reports from Finance?</a:t>
            </a:r>
          </a:p>
          <a:p>
            <a:r>
              <a:rPr lang="en-US" baseline="0" dirty="0" smtClean="0"/>
              <a:t>Do you assist in the amendment process?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5E91BFA-0DD7-4A14-8E89-91A223D19943}"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93</a:t>
            </a:fld>
            <a:endParaRPr kumimoji="0" lang="en-US" sz="1200" b="0" i="0" u="none" strike="noStrike" kern="1200" cap="none" spc="0" normalizeH="0" baseline="0" noProof="0" dirty="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16102632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latin typeface="Georgia" panose="02040502050405020303" pitchFamily="18" charset="0"/>
              </a:rPr>
              <a:t>Please review reports </a:t>
            </a:r>
            <a:r>
              <a:rPr lang="en-US" dirty="0" smtClean="0">
                <a:latin typeface="Georgia" panose="02040502050405020303" pitchFamily="18" charset="0"/>
              </a:rPr>
              <a:t>to verify that all line items have been submitted to SCDE Finance – items can’t be in “Presubmittal” or “Submitted to Finance Approver Status”.  If they are, they haven’t been submitted to the SCDE for payment and will not be paid.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5E91BFA-0DD7-4A14-8E89-91A223D19943}"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94</a:t>
            </a:fld>
            <a:endParaRPr kumimoji="0" lang="en-US" sz="1200" b="0" i="0" u="none" strike="noStrike" kern="1200" cap="none" spc="0" normalizeH="0" baseline="0" noProof="0" dirty="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070738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5E91BFA-0DD7-4A14-8E89-91A223D19943}"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95</a:t>
            </a:fld>
            <a:endParaRPr kumimoji="0" lang="en-US" sz="1200" b="0" i="0" u="none" strike="noStrike" kern="1200" cap="none" spc="0" normalizeH="0" baseline="0" noProof="0" dirty="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80162463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5E91BFA-0DD7-4A14-8E89-91A223D19943}"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96</a:t>
            </a:fld>
            <a:endParaRPr kumimoji="0" lang="en-US" sz="1200" b="0" i="0" u="none" strike="noStrike" kern="1200" cap="none" spc="0" normalizeH="0" baseline="0" noProof="0" dirty="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714041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lvl1pPr defTabSz="950947" eaLnBrk="0" hangingPunct="0">
              <a:defRPr>
                <a:solidFill>
                  <a:schemeClr val="tx1"/>
                </a:solidFill>
                <a:latin typeface="Arial" charset="0"/>
              </a:defRPr>
            </a:lvl1pPr>
            <a:lvl2pPr marL="758165" indent="-291602" defTabSz="950947" eaLnBrk="0" hangingPunct="0">
              <a:defRPr>
                <a:solidFill>
                  <a:schemeClr val="tx1"/>
                </a:solidFill>
                <a:latin typeface="Arial" charset="0"/>
              </a:defRPr>
            </a:lvl2pPr>
            <a:lvl3pPr marL="1166408" indent="-233282" defTabSz="950947" eaLnBrk="0" hangingPunct="0">
              <a:defRPr>
                <a:solidFill>
                  <a:schemeClr val="tx1"/>
                </a:solidFill>
                <a:latin typeface="Arial" charset="0"/>
              </a:defRPr>
            </a:lvl3pPr>
            <a:lvl4pPr marL="1632971" indent="-233282" defTabSz="950947" eaLnBrk="0" hangingPunct="0">
              <a:defRPr>
                <a:solidFill>
                  <a:schemeClr val="tx1"/>
                </a:solidFill>
                <a:latin typeface="Arial" charset="0"/>
              </a:defRPr>
            </a:lvl4pPr>
            <a:lvl5pPr marL="2099533" indent="-233282" defTabSz="950947" eaLnBrk="0" hangingPunct="0">
              <a:defRPr>
                <a:solidFill>
                  <a:schemeClr val="tx1"/>
                </a:solidFill>
                <a:latin typeface="Arial" charset="0"/>
              </a:defRPr>
            </a:lvl5pPr>
            <a:lvl6pPr marL="2566098" indent="-233282" defTabSz="950947" eaLnBrk="0" fontAlgn="base" hangingPunct="0">
              <a:spcBef>
                <a:spcPct val="0"/>
              </a:spcBef>
              <a:spcAft>
                <a:spcPct val="0"/>
              </a:spcAft>
              <a:defRPr>
                <a:solidFill>
                  <a:schemeClr val="tx1"/>
                </a:solidFill>
                <a:latin typeface="Arial" charset="0"/>
              </a:defRPr>
            </a:lvl6pPr>
            <a:lvl7pPr marL="3032661" indent="-233282" defTabSz="950947" eaLnBrk="0" fontAlgn="base" hangingPunct="0">
              <a:spcBef>
                <a:spcPct val="0"/>
              </a:spcBef>
              <a:spcAft>
                <a:spcPct val="0"/>
              </a:spcAft>
              <a:defRPr>
                <a:solidFill>
                  <a:schemeClr val="tx1"/>
                </a:solidFill>
                <a:latin typeface="Arial" charset="0"/>
              </a:defRPr>
            </a:lvl7pPr>
            <a:lvl8pPr marL="3499223" indent="-233282" defTabSz="950947" eaLnBrk="0" fontAlgn="base" hangingPunct="0">
              <a:spcBef>
                <a:spcPct val="0"/>
              </a:spcBef>
              <a:spcAft>
                <a:spcPct val="0"/>
              </a:spcAft>
              <a:defRPr>
                <a:solidFill>
                  <a:schemeClr val="tx1"/>
                </a:solidFill>
                <a:latin typeface="Arial" charset="0"/>
              </a:defRPr>
            </a:lvl8pPr>
            <a:lvl9pPr marL="3965787" indent="-233282" defTabSz="950947" eaLnBrk="0" fontAlgn="base" hangingPunct="0">
              <a:spcBef>
                <a:spcPct val="0"/>
              </a:spcBef>
              <a:spcAft>
                <a:spcPct val="0"/>
              </a:spcAft>
              <a:defRPr>
                <a:solidFill>
                  <a:schemeClr val="tx1"/>
                </a:solidFill>
                <a:latin typeface="Arial" charset="0"/>
              </a:defRPr>
            </a:lvl9pPr>
          </a:lstStyle>
          <a:p>
            <a:pPr eaLnBrk="1" hangingPunct="1"/>
            <a:fld id="{CADF9189-99B3-4470-B917-AFA6ECEB9233}" type="slidenum">
              <a:rPr lang="en-US" smtClean="0"/>
              <a:pPr eaLnBrk="1" hangingPunct="1"/>
              <a:t>9</a:t>
            </a:fld>
            <a:endParaRPr lang="en-US" dirty="0" smtClean="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p:spPr>
        <p:txBody>
          <a:bodyPr/>
          <a:lstStyle/>
          <a:p>
            <a:pPr eaLnBrk="1" hangingPunct="1"/>
            <a:endParaRPr lang="en-US" dirty="0" smtClean="0"/>
          </a:p>
        </p:txBody>
      </p:sp>
      <p:sp>
        <p:nvSpPr>
          <p:cNvPr id="2" name="Header Placeholder 1"/>
          <p:cNvSpPr>
            <a:spLocks noGrp="1"/>
          </p:cNvSpPr>
          <p:nvPr>
            <p:ph type="hdr" sz="quarter" idx="10"/>
          </p:nvPr>
        </p:nvSpPr>
        <p:spPr/>
        <p:txBody>
          <a:bodyPr/>
          <a:lstStyle/>
          <a:p>
            <a:endParaRPr lang="en-US" dirty="0"/>
          </a:p>
        </p:txBody>
      </p:sp>
    </p:spTree>
    <p:extLst>
      <p:ext uri="{BB962C8B-B14F-4D97-AF65-F5344CB8AC3E}">
        <p14:creationId xmlns:p14="http://schemas.microsoft.com/office/powerpoint/2010/main" val="36211006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5E91BFA-0DD7-4A14-8E89-91A223D19943}"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97</a:t>
            </a:fld>
            <a:endParaRPr kumimoji="0" lang="en-US" sz="1200" b="0" i="0" u="none" strike="noStrike" kern="1200" cap="none" spc="0" normalizeH="0" baseline="0" noProof="0" dirty="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93117539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5E91BFA-0DD7-4A14-8E89-91A223D19943}"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98</a:t>
            </a:fld>
            <a:endParaRPr kumimoji="0" lang="en-US" sz="1200" b="0" i="0" u="none" strike="noStrike" kern="1200" cap="none" spc="0" normalizeH="0" baseline="0" noProof="0" dirty="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93284792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Ohio</a:t>
            </a:r>
            <a:r>
              <a:rPr lang="en-US" baseline="0" dirty="0" smtClean="0"/>
              <a:t> </a:t>
            </a:r>
          </a:p>
          <a:p>
            <a:r>
              <a:rPr lang="en-US" baseline="0" dirty="0" smtClean="0"/>
              <a:t>California</a:t>
            </a:r>
          </a:p>
          <a:p>
            <a:r>
              <a:rPr lang="en-US" baseline="0" dirty="0" smtClean="0"/>
              <a:t>Pennsyvannia</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D0C06E8-E5B8-4BCF-B81C-C4AAA98F2F4B}"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100</a:t>
            </a:fld>
            <a:endParaRPr kumimoji="0" lang="en-US" sz="1200" b="0" i="0" u="none" strike="noStrike" kern="1200" cap="none" spc="0" normalizeH="0" baseline="0" noProof="0" dirty="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87535049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5E91BFA-0DD7-4A14-8E89-91A223D19943}"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106</a:t>
            </a:fld>
            <a:endParaRPr kumimoji="0" lang="en-US" sz="1200" b="0" i="0" u="none" strike="noStrike" kern="1200" cap="none" spc="0" normalizeH="0" baseline="0" noProof="0" dirty="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78548459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South Carolina Department of Education</a:t>
            </a:r>
            <a:endParaRPr lang="en-US" dirty="0"/>
          </a:p>
        </p:txBody>
      </p:sp>
      <p:sp>
        <p:nvSpPr>
          <p:cNvPr id="5" name="Slide Number Placeholder 4"/>
          <p:cNvSpPr>
            <a:spLocks noGrp="1"/>
          </p:cNvSpPr>
          <p:nvPr>
            <p:ph type="sldNum" sz="quarter" idx="11"/>
          </p:nvPr>
        </p:nvSpPr>
        <p:spPr/>
        <p:txBody>
          <a:bodyPr/>
          <a:lstStyle/>
          <a:p>
            <a:fld id="{9091D14C-FD63-4621-8F63-9ECEE9A5DEDE}" type="slidenum">
              <a:rPr lang="en-US" smtClean="0"/>
              <a:pPr/>
              <a:t>111</a:t>
            </a:fld>
            <a:endParaRPr lang="en-US" dirty="0"/>
          </a:p>
        </p:txBody>
      </p:sp>
    </p:spTree>
    <p:extLst>
      <p:ext uri="{BB962C8B-B14F-4D97-AF65-F5344CB8AC3E}">
        <p14:creationId xmlns:p14="http://schemas.microsoft.com/office/powerpoint/2010/main" val="187082586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Funding Flexibility</a:t>
            </a:r>
          </a:p>
          <a:p>
            <a:pPr defTabSz="914292">
              <a:defRPr/>
            </a:pPr>
            <a:r>
              <a:rPr lang="en-US" dirty="0" smtClean="0"/>
              <a:t>Example: </a:t>
            </a:r>
            <a:r>
              <a:rPr lang="en-US" baseline="0" dirty="0" smtClean="0"/>
              <a:t>Aiken County School District “Fund Flexibility” :https://www.acpsd.net/Page/1549</a:t>
            </a:r>
            <a:endParaRPr lang="en-US" dirty="0" smtClean="0"/>
          </a:p>
          <a:p>
            <a:endParaRPr lang="en-US" dirty="0" smtClean="0"/>
          </a:p>
          <a:p>
            <a:r>
              <a:rPr lang="en-US" dirty="0" smtClean="0"/>
              <a:t>Form: https://ed.sc.gov/finance/financial-services/information-memos-and-forms/fy-2017-2018/fy-2017-2018-funding-flexibility-form/ </a:t>
            </a:r>
          </a:p>
          <a:p>
            <a:r>
              <a:rPr lang="en-US" dirty="0" smtClean="0"/>
              <a:t>Instructions: https://ed.sc.gov/finance/financial-services/information-memos-and-forms/fy-2017-2018/fy-2017-2018-funding-flexibility-procedures/</a:t>
            </a:r>
            <a:endParaRPr lang="en-US" dirty="0"/>
          </a:p>
        </p:txBody>
      </p:sp>
      <p:sp>
        <p:nvSpPr>
          <p:cNvPr id="4" name="Footer Placeholder 3"/>
          <p:cNvSpPr>
            <a:spLocks noGrp="1"/>
          </p:cNvSpPr>
          <p:nvPr>
            <p:ph type="ftr" sz="quarter" idx="10"/>
          </p:nvPr>
        </p:nvSpPr>
        <p:spPr/>
        <p:txBody>
          <a:bodyPr/>
          <a:lstStyle/>
          <a:p>
            <a:r>
              <a:rPr lang="en-US" dirty="0" smtClean="0"/>
              <a:t>South Carolina Department of Education</a:t>
            </a:r>
            <a:endParaRPr lang="en-US" dirty="0"/>
          </a:p>
        </p:txBody>
      </p:sp>
      <p:sp>
        <p:nvSpPr>
          <p:cNvPr id="5" name="Slide Number Placeholder 4"/>
          <p:cNvSpPr>
            <a:spLocks noGrp="1"/>
          </p:cNvSpPr>
          <p:nvPr>
            <p:ph type="sldNum" sz="quarter" idx="11"/>
          </p:nvPr>
        </p:nvSpPr>
        <p:spPr/>
        <p:txBody>
          <a:bodyPr/>
          <a:lstStyle/>
          <a:p>
            <a:fld id="{9091D14C-FD63-4621-8F63-9ECEE9A5DEDE}" type="slidenum">
              <a:rPr lang="en-US" smtClean="0"/>
              <a:pPr/>
              <a:t>112</a:t>
            </a:fld>
            <a:endParaRPr lang="en-US" dirty="0"/>
          </a:p>
        </p:txBody>
      </p:sp>
    </p:spTree>
    <p:extLst>
      <p:ext uri="{BB962C8B-B14F-4D97-AF65-F5344CB8AC3E}">
        <p14:creationId xmlns:p14="http://schemas.microsoft.com/office/powerpoint/2010/main" val="378280339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Example:</a:t>
            </a:r>
            <a:r>
              <a:rPr lang="en-US" baseline="0" dirty="0" smtClean="0"/>
              <a:t> Aiken County School District: https://www.acpsd.net/Page/1549</a:t>
            </a:r>
          </a:p>
          <a:p>
            <a:endParaRPr lang="en-US" baseline="0" dirty="0" smtClean="0"/>
          </a:p>
          <a:p>
            <a:r>
              <a:rPr lang="en-US" baseline="0" dirty="0" smtClean="0"/>
              <a:t>Refer to “Accounts Payable Report”, Check Registry Example</a:t>
            </a:r>
            <a:endParaRPr lang="en-US" dirty="0"/>
          </a:p>
        </p:txBody>
      </p:sp>
      <p:sp>
        <p:nvSpPr>
          <p:cNvPr id="4" name="Footer Placeholder 3"/>
          <p:cNvSpPr>
            <a:spLocks noGrp="1"/>
          </p:cNvSpPr>
          <p:nvPr>
            <p:ph type="ftr" sz="quarter" idx="10"/>
          </p:nvPr>
        </p:nvSpPr>
        <p:spPr/>
        <p:txBody>
          <a:bodyPr/>
          <a:lstStyle/>
          <a:p>
            <a:r>
              <a:rPr lang="en-US" dirty="0" smtClean="0"/>
              <a:t>South Carolina Department of Education</a:t>
            </a:r>
            <a:endParaRPr lang="en-US" dirty="0"/>
          </a:p>
        </p:txBody>
      </p:sp>
      <p:sp>
        <p:nvSpPr>
          <p:cNvPr id="5" name="Slide Number Placeholder 4"/>
          <p:cNvSpPr>
            <a:spLocks noGrp="1"/>
          </p:cNvSpPr>
          <p:nvPr>
            <p:ph type="sldNum" sz="quarter" idx="11"/>
          </p:nvPr>
        </p:nvSpPr>
        <p:spPr/>
        <p:txBody>
          <a:bodyPr/>
          <a:lstStyle/>
          <a:p>
            <a:fld id="{9091D14C-FD63-4621-8F63-9ECEE9A5DEDE}" type="slidenum">
              <a:rPr lang="en-US" smtClean="0"/>
              <a:pPr/>
              <a:t>113</a:t>
            </a:fld>
            <a:endParaRPr lang="en-US" dirty="0"/>
          </a:p>
        </p:txBody>
      </p:sp>
    </p:spTree>
    <p:extLst>
      <p:ext uri="{BB962C8B-B14F-4D97-AF65-F5344CB8AC3E}">
        <p14:creationId xmlns:p14="http://schemas.microsoft.com/office/powerpoint/2010/main" val="94969722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Example:</a:t>
            </a:r>
            <a:r>
              <a:rPr lang="en-US" baseline="0" dirty="0" smtClean="0"/>
              <a:t> Aiken County School District: https://www.acpsd.net/Page/1549</a:t>
            </a:r>
          </a:p>
          <a:p>
            <a:endParaRPr lang="en-US" baseline="0" dirty="0" smtClean="0"/>
          </a:p>
          <a:p>
            <a:r>
              <a:rPr lang="en-US" baseline="0" dirty="0" smtClean="0"/>
              <a:t>Refer to “Accounts Payable Report”, Check Registry Example</a:t>
            </a:r>
            <a:endParaRPr lang="en-US" dirty="0"/>
          </a:p>
        </p:txBody>
      </p:sp>
      <p:sp>
        <p:nvSpPr>
          <p:cNvPr id="4" name="Footer Placeholder 3"/>
          <p:cNvSpPr>
            <a:spLocks noGrp="1"/>
          </p:cNvSpPr>
          <p:nvPr>
            <p:ph type="ftr" sz="quarter" idx="10"/>
          </p:nvPr>
        </p:nvSpPr>
        <p:spPr/>
        <p:txBody>
          <a:bodyPr/>
          <a:lstStyle/>
          <a:p>
            <a:r>
              <a:rPr lang="en-US" dirty="0" smtClean="0"/>
              <a:t>South Carolina Department of Education</a:t>
            </a:r>
            <a:endParaRPr lang="en-US" dirty="0"/>
          </a:p>
        </p:txBody>
      </p:sp>
      <p:sp>
        <p:nvSpPr>
          <p:cNvPr id="5" name="Slide Number Placeholder 4"/>
          <p:cNvSpPr>
            <a:spLocks noGrp="1"/>
          </p:cNvSpPr>
          <p:nvPr>
            <p:ph type="sldNum" sz="quarter" idx="11"/>
          </p:nvPr>
        </p:nvSpPr>
        <p:spPr/>
        <p:txBody>
          <a:bodyPr/>
          <a:lstStyle/>
          <a:p>
            <a:fld id="{9091D14C-FD63-4621-8F63-9ECEE9A5DEDE}" type="slidenum">
              <a:rPr lang="en-US" smtClean="0"/>
              <a:pPr/>
              <a:t>114</a:t>
            </a:fld>
            <a:endParaRPr lang="en-US" dirty="0"/>
          </a:p>
        </p:txBody>
      </p:sp>
    </p:spTree>
    <p:extLst>
      <p:ext uri="{BB962C8B-B14F-4D97-AF65-F5344CB8AC3E}">
        <p14:creationId xmlns:p14="http://schemas.microsoft.com/office/powerpoint/2010/main" val="246962069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Example:</a:t>
            </a:r>
            <a:r>
              <a:rPr lang="en-US" baseline="0" dirty="0" smtClean="0"/>
              <a:t> Aiken County School District: https://www.acpsd.net/Page/1549</a:t>
            </a:r>
          </a:p>
          <a:p>
            <a:endParaRPr lang="en-US" baseline="0" dirty="0" smtClean="0"/>
          </a:p>
          <a:p>
            <a:r>
              <a:rPr lang="en-US" baseline="0" dirty="0" smtClean="0"/>
              <a:t>Refer to “Accounts Payable Report”, Check Registry Example</a:t>
            </a:r>
            <a:endParaRPr lang="en-US" dirty="0"/>
          </a:p>
        </p:txBody>
      </p:sp>
      <p:sp>
        <p:nvSpPr>
          <p:cNvPr id="4" name="Footer Placeholder 3"/>
          <p:cNvSpPr>
            <a:spLocks noGrp="1"/>
          </p:cNvSpPr>
          <p:nvPr>
            <p:ph type="ftr" sz="quarter" idx="10"/>
          </p:nvPr>
        </p:nvSpPr>
        <p:spPr/>
        <p:txBody>
          <a:bodyPr/>
          <a:lstStyle/>
          <a:p>
            <a:r>
              <a:rPr lang="en-US" dirty="0" smtClean="0"/>
              <a:t>South Carolina Department of Education</a:t>
            </a:r>
            <a:endParaRPr lang="en-US" dirty="0"/>
          </a:p>
        </p:txBody>
      </p:sp>
      <p:sp>
        <p:nvSpPr>
          <p:cNvPr id="5" name="Slide Number Placeholder 4"/>
          <p:cNvSpPr>
            <a:spLocks noGrp="1"/>
          </p:cNvSpPr>
          <p:nvPr>
            <p:ph type="sldNum" sz="quarter" idx="11"/>
          </p:nvPr>
        </p:nvSpPr>
        <p:spPr/>
        <p:txBody>
          <a:bodyPr/>
          <a:lstStyle/>
          <a:p>
            <a:fld id="{9091D14C-FD63-4621-8F63-9ECEE9A5DEDE}" type="slidenum">
              <a:rPr lang="en-US" smtClean="0"/>
              <a:pPr/>
              <a:t>115</a:t>
            </a:fld>
            <a:endParaRPr lang="en-US" dirty="0"/>
          </a:p>
        </p:txBody>
      </p:sp>
    </p:spTree>
    <p:extLst>
      <p:ext uri="{BB962C8B-B14F-4D97-AF65-F5344CB8AC3E}">
        <p14:creationId xmlns:p14="http://schemas.microsoft.com/office/powerpoint/2010/main" val="12537321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Example:</a:t>
            </a:r>
            <a:r>
              <a:rPr lang="en-US" baseline="0" dirty="0" smtClean="0"/>
              <a:t> Aiken County School District: https://www.acpsd.net/Page/1549</a:t>
            </a:r>
          </a:p>
          <a:p>
            <a:endParaRPr lang="en-US" baseline="0" dirty="0" smtClean="0"/>
          </a:p>
          <a:p>
            <a:r>
              <a:rPr lang="en-US" baseline="0" dirty="0" smtClean="0"/>
              <a:t>Refer to “Accounts Payable Report”, Check Registry Example</a:t>
            </a:r>
            <a:endParaRPr lang="en-US" dirty="0"/>
          </a:p>
        </p:txBody>
      </p:sp>
      <p:sp>
        <p:nvSpPr>
          <p:cNvPr id="4" name="Footer Placeholder 3"/>
          <p:cNvSpPr>
            <a:spLocks noGrp="1"/>
          </p:cNvSpPr>
          <p:nvPr>
            <p:ph type="ftr" sz="quarter" idx="10"/>
          </p:nvPr>
        </p:nvSpPr>
        <p:spPr/>
        <p:txBody>
          <a:bodyPr/>
          <a:lstStyle/>
          <a:p>
            <a:r>
              <a:rPr lang="en-US" dirty="0" smtClean="0"/>
              <a:t>South Carolina Department of Education</a:t>
            </a:r>
            <a:endParaRPr lang="en-US" dirty="0"/>
          </a:p>
        </p:txBody>
      </p:sp>
      <p:sp>
        <p:nvSpPr>
          <p:cNvPr id="5" name="Slide Number Placeholder 4"/>
          <p:cNvSpPr>
            <a:spLocks noGrp="1"/>
          </p:cNvSpPr>
          <p:nvPr>
            <p:ph type="sldNum" sz="quarter" idx="11"/>
          </p:nvPr>
        </p:nvSpPr>
        <p:spPr/>
        <p:txBody>
          <a:bodyPr/>
          <a:lstStyle/>
          <a:p>
            <a:fld id="{9091D14C-FD63-4621-8F63-9ECEE9A5DEDE}" type="slidenum">
              <a:rPr lang="en-US" smtClean="0"/>
              <a:pPr/>
              <a:t>116</a:t>
            </a:fld>
            <a:endParaRPr lang="en-US" dirty="0"/>
          </a:p>
        </p:txBody>
      </p:sp>
    </p:spTree>
    <p:extLst>
      <p:ext uri="{BB962C8B-B14F-4D97-AF65-F5344CB8AC3E}">
        <p14:creationId xmlns:p14="http://schemas.microsoft.com/office/powerpoint/2010/main" val="1294024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0EE52FE5-91BE-40EC-8803-D218548FA53E}" type="datetime1">
              <a:rPr lang="en-US" smtClean="0"/>
              <a:t>11/30/2018</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A487FD0A-E73A-40A0-962F-A61447B28AE7}"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A49294-0690-4F25-9D2D-08BC32B33112}" type="datetime1">
              <a:rPr lang="en-US" smtClean="0"/>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7FD0A-E73A-40A0-962F-A61447B28AE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695A39-6B12-427C-AA2D-495C4C6994B3}" type="datetime1">
              <a:rPr lang="en-US" smtClean="0"/>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7FD0A-E73A-40A0-962F-A61447B28AE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685800"/>
            <a:fld id="{498311E5-0183-48DB-A287-4C0072C4399C}" type="datetime1">
              <a:rPr lang="en-US" smtClean="0">
                <a:solidFill>
                  <a:srgbClr val="EEECE1"/>
                </a:solidFill>
              </a:rPr>
              <a:pPr defTabSz="685800"/>
              <a:t>11/30/2018</a:t>
            </a:fld>
            <a:endParaRPr lang="en-US" dirty="0">
              <a:solidFill>
                <a:srgbClr val="EEECE1"/>
              </a:solidFill>
            </a:endParaRPr>
          </a:p>
        </p:txBody>
      </p:sp>
      <p:sp>
        <p:nvSpPr>
          <p:cNvPr id="6" name="Footer Placeholder 5"/>
          <p:cNvSpPr>
            <a:spLocks noGrp="1"/>
          </p:cNvSpPr>
          <p:nvPr>
            <p:ph type="ftr" sz="quarter" idx="11"/>
          </p:nvPr>
        </p:nvSpPr>
        <p:spPr/>
        <p:txBody>
          <a:bodyPr/>
          <a:lstStyle/>
          <a:p>
            <a:pPr defTabSz="685800"/>
            <a:endParaRPr lang="en-US" dirty="0">
              <a:solidFill>
                <a:srgbClr val="EEECE1"/>
              </a:solidFill>
            </a:endParaRPr>
          </a:p>
        </p:txBody>
      </p:sp>
      <p:sp>
        <p:nvSpPr>
          <p:cNvPr id="7" name="Slide Number Placeholder 6"/>
          <p:cNvSpPr>
            <a:spLocks noGrp="1"/>
          </p:cNvSpPr>
          <p:nvPr>
            <p:ph type="sldNum" sz="quarter" idx="12"/>
          </p:nvPr>
        </p:nvSpPr>
        <p:spPr/>
        <p:txBody>
          <a:bodyPr/>
          <a:lstStyle/>
          <a:p>
            <a:pPr defTabSz="685800"/>
            <a:fld id="{8188BD09-FE36-43F1-9829-15C1940BDDDE}" type="slidenum">
              <a:rPr lang="en-US" smtClean="0"/>
              <a:pPr defTabSz="685800"/>
              <a:t>‹#›</a:t>
            </a:fld>
            <a:endParaRPr lang="en-US" dirty="0"/>
          </a:p>
        </p:txBody>
      </p:sp>
    </p:spTree>
    <p:extLst>
      <p:ext uri="{BB962C8B-B14F-4D97-AF65-F5344CB8AC3E}">
        <p14:creationId xmlns:p14="http://schemas.microsoft.com/office/powerpoint/2010/main" val="1995736480"/>
      </p:ext>
    </p:extLst>
  </p:cSld>
  <p:clrMapOvr>
    <a:masterClrMapping/>
  </p:clrMapOvr>
  <p:transition spd="med">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070257-BDA9-479A-910F-4621512047A8}" type="datetime1">
              <a:rPr lang="en-US" smtClean="0"/>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7FD0A-E73A-40A0-962F-A61447B28AE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0A56C5-0B57-4382-BDDD-A130AEFBF3BA}" type="datetime1">
              <a:rPr lang="en-US" smtClean="0"/>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7FD0A-E73A-40A0-962F-A61447B28AE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34539DF8-03A6-478F-905A-1FCB2E688D97}" type="datetime1">
              <a:rPr lang="en-US" smtClean="0"/>
              <a:t>11/30/2018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7FD0A-E73A-40A0-962F-A61447B28AE7}"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34AEDE8-E97F-444D-9763-359F439D3DC4}" type="datetime1">
              <a:rPr lang="en-US" smtClean="0"/>
              <a:t>11/30/2018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7FD0A-E73A-40A0-962F-A61447B28AE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046366-235B-467F-A6B9-D33211529615}" type="datetime1">
              <a:rPr lang="en-US" smtClean="0"/>
              <a:t>11/30/2018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7FD0A-E73A-40A0-962F-A61447B28AE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F3DEB0-4459-4896-AF3E-440D88D91E13}" type="datetime1">
              <a:rPr lang="en-US" smtClean="0"/>
              <a:t>11/30/2018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7FD0A-E73A-40A0-962F-A61447B28AE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BF39301-A500-4348-B2AB-8EC04C28ACF6}" type="datetime1">
              <a:rPr lang="en-US" smtClean="0"/>
              <a:t>11/30/2018</a:t>
            </a:fld>
            <a:endParaRPr lang="en-US"/>
          </a:p>
        </p:txBody>
      </p:sp>
      <p:sp>
        <p:nvSpPr>
          <p:cNvPr id="7" name="Slide Number Placeholder 6"/>
          <p:cNvSpPr>
            <a:spLocks noGrp="1"/>
          </p:cNvSpPr>
          <p:nvPr>
            <p:ph type="sldNum" sz="quarter" idx="12"/>
          </p:nvPr>
        </p:nvSpPr>
        <p:spPr/>
        <p:txBody>
          <a:bodyPr/>
          <a:lstStyle/>
          <a:p>
            <a:fld id="{A487FD0A-E73A-40A0-962F-A61447B28AE7}"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43DBA-1331-4827-A9D7-0055179C306F}" type="datetime1">
              <a:rPr lang="en-US" smtClean="0"/>
              <a:t>11/30/2018</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A487FD0A-E73A-40A0-962F-A61447B28AE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905CD86-45E2-4D37-AC1B-4FB4DFD81B16}" type="datetime1">
              <a:rPr lang="en-US" smtClean="0"/>
              <a:t>11/30/2018</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A487FD0A-E73A-40A0-962F-A61447B28AE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notesSlide" Target="../notesSlides/notesSlide92.xml"/><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10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hyperlink" Target="http://www.scstatehouse.gov/"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hyperlink" Target="http://ed.sc.gov/about/chief-operating-officer-executive-offices/chief-information-office/total-quality-management/district-web-requirements/methodology/" TargetMode="External"/><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hyperlink" Target="mailto:vbyrd@ed.sc.gov" TargetMode="External"/><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hyperlink" Target="http://ed.sc.gov/finance/grants/scde-grants-program/subgrant-summer-training/" TargetMode="External"/><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images.google.com/imgres?imgurl=http://zalul.files.wordpress.com/2009/06/question-mark-7343194.jpg&amp;imgrefurl=http://israelwaterblog.org/2009/10/14/how-can-i-get-involved-in-environmental-activism/&amp;usg=__Mn-HtE5nSG03D8nnEC2wpyyW91w=&amp;h=387&amp;w=310&amp;sz=16&amp;hl=en&amp;start=130&amp;um=1&amp;itbs=1&amp;tbnid=CkhL7BxYqpj2ZM:&amp;tbnh=123&amp;tbnw=99&amp;prev=/images?q=question+mark+images+images&amp;start=126&amp;um=1&amp;hl=en&amp;sa=N&amp;rlz=1T4ADRA_enUS349US349&amp;ndsp=18&amp;tbs=isch:1"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8" Type="http://schemas.openxmlformats.org/officeDocument/2006/relationships/hyperlink" Target="https://ed.gov/about/offices/list/oig/hotline.html" TargetMode="External"/><Relationship Id="rId3" Type="http://schemas.openxmlformats.org/officeDocument/2006/relationships/hyperlink" Target="http://www.ecfr.gov/" TargetMode="External"/><Relationship Id="rId7" Type="http://schemas.openxmlformats.org/officeDocument/2006/relationships/hyperlink" Target="https://ed.gov/fund/grant/about/training-management.html?src=grants-page" TargetMode="External"/><Relationship Id="rId2" Type="http://schemas.openxmlformats.org/officeDocument/2006/relationships/notesSlide" Target="../notesSlides/notesSlide149.xml"/><Relationship Id="rId1" Type="http://schemas.openxmlformats.org/officeDocument/2006/relationships/slideLayout" Target="../slideLayouts/slideLayout2.xml"/><Relationship Id="rId6" Type="http://schemas.openxmlformats.org/officeDocument/2006/relationships/hyperlink" Target="http://www.gao.gov/greenbook" TargetMode="External"/><Relationship Id="rId5" Type="http://schemas.openxmlformats.org/officeDocument/2006/relationships/hyperlink" Target="http://www2.ed.gov/policy/fund/reg/edgarReg/edgar.html" TargetMode="External"/><Relationship Id="rId4" Type="http://schemas.openxmlformats.org/officeDocument/2006/relationships/hyperlink" Target="http://www2.ed.gov/policy/fund/guid/uniform-guidance/index.html" TargetMode="External"/></Relationships>
</file>

<file path=ppt/slides/_rels/slide177.xml.rels><?xml version="1.0" encoding="UTF-8" standalone="yes"?>
<Relationships xmlns="http://schemas.openxmlformats.org/package/2006/relationships"><Relationship Id="rId2" Type="http://schemas.openxmlformats.org/officeDocument/2006/relationships/hyperlink" Target="mailto:grants@ed.sc.gov" TargetMode="Externa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images.google.com/imgres?imgurl=http://zalul.files.wordpress.com/2009/06/question-mark-7343194.jpg&amp;imgrefurl=http://israelwaterblog.org/2009/10/14/how-can-i-get-involved-in-environmental-activism/&amp;usg=__Mn-HtE5nSG03D8nnEC2wpyyW91w=&amp;h=387&amp;w=310&amp;sz=16&amp;hl=en&amp;start=130&amp;um=1&amp;itbs=1&amp;tbnid=CkhL7BxYqpj2ZM:&amp;tbnh=123&amp;tbnw=99&amp;prev=/images?q=question+mark+images+images&amp;start=126&amp;um=1&amp;hl=en&amp;sa=N&amp;rlz=1T4ADRA_enUS349US349&amp;ndsp=18&amp;tbs=isch:1"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80.xml"/><Relationship Id="rId1" Type="http://schemas.openxmlformats.org/officeDocument/2006/relationships/slideLayout" Target="../slideLayouts/slideLayout2.xml"/><Relationship Id="rId4" Type="http://schemas.microsoft.com/office/2007/relationships/hdphoto" Target="../media/hdphoto2.wdp"/></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3.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3" Type="http://schemas.openxmlformats.org/officeDocument/2006/relationships/hyperlink" Target="http://images.google.com/imgres?imgurl=http://zalul.files.wordpress.com/2009/06/question-mark-7343194.jpg&amp;imgrefurl=http://israelwaterblog.org/2009/10/14/how-can-i-get-involved-in-environmental-activism/&amp;usg=__Mn-HtE5nSG03D8nnEC2wpyyW91w=&amp;h=387&amp;w=310&amp;sz=16&amp;hl=en&amp;start=130&amp;um=1&amp;itbs=1&amp;tbnid=CkhL7BxYqpj2ZM:&amp;tbnh=123&amp;tbnw=99&amp;prev=/images?q=question+mark+images+images&amp;start=126&amp;um=1&amp;hl=en&amp;sa=N&amp;rlz=1T4ADRA_enUS349US349&amp;ndsp=18&amp;tbs=isch:1" TargetMode="External"/><Relationship Id="rId2" Type="http://schemas.openxmlformats.org/officeDocument/2006/relationships/notesSlide" Target="../notesSlides/notesSlide199.xml"/><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01.xml"/><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02.xm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03.xm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6.xml"/><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3" Type="http://schemas.openxmlformats.org/officeDocument/2006/relationships/hyperlink" Target="https://procurement.sc.gov/about_us" TargetMode="External"/><Relationship Id="rId2" Type="http://schemas.openxmlformats.org/officeDocument/2006/relationships/notesSlide" Target="../notesSlides/notesSlide210.xml"/><Relationship Id="rId1" Type="http://schemas.openxmlformats.org/officeDocument/2006/relationships/slideLayout" Target="../slideLayouts/slideLayout2.xml"/><Relationship Id="rId4" Type="http://schemas.openxmlformats.org/officeDocument/2006/relationships/hyperlink" Target="https://www.scstatehouse.gov/code/t11c035.php" TargetMode="External"/></Relationships>
</file>

<file path=ppt/slides/_rels/slide24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1.xml"/><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17.xml"/><Relationship Id="rId1" Type="http://schemas.openxmlformats.org/officeDocument/2006/relationships/slideLayout" Target="../slideLayouts/slideLayout4.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21.xml"/><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ed.sc.gov/policy/federal-education-programs/title-i/title-i-administration/maintenance-of-effort-moe-and-comparability/maintenance-of-effort-moe/"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9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9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9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hyperlink" Target="mailto:grantsaccounting@ed.sc.gov" TargetMode="External"/><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98.xml.rels><?xml version="1.0" encoding="UTF-8" standalone="yes"?>
<Relationships xmlns="http://schemas.openxmlformats.org/package/2006/relationships"><Relationship Id="rId3" Type="http://schemas.openxmlformats.org/officeDocument/2006/relationships/hyperlink" Target="mailto:grantsaccounting@ed.sc.gov" TargetMode="External"/><Relationship Id="rId2" Type="http://schemas.openxmlformats.org/officeDocument/2006/relationships/notesSlide" Target="../notesSlides/notesSlide9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9.png"/><Relationship Id="rId4" Type="http://schemas.openxmlformats.org/officeDocument/2006/relationships/image" Target="../media/image38.png"/></Relationships>
</file>

<file path=ppt/slides/_rels/slide9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2543175" cy="70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duotone>
              <a:prstClr val="black"/>
              <a:schemeClr val="accent2">
                <a:lumMod val="40000"/>
                <a:lumOff val="60000"/>
                <a:tint val="45000"/>
                <a:satMod val="400000"/>
              </a:schemeClr>
            </a:duotone>
            <a:extLst>
              <a:ext uri="{28A0092B-C50C-407E-A947-70E740481C1C}">
                <a14:useLocalDpi xmlns:a14="http://schemas.microsoft.com/office/drawing/2010/main" val="0"/>
              </a:ext>
            </a:extLst>
          </a:blip>
          <a:srcRect/>
          <a:stretch>
            <a:fillRect/>
          </a:stretch>
        </p:blipFill>
        <p:spPr bwMode="auto">
          <a:xfrm>
            <a:off x="0" y="-5072"/>
            <a:ext cx="4572000" cy="1529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4572000" y="3256970"/>
            <a:ext cx="3581400" cy="1702160"/>
          </a:xfrm>
        </p:spPr>
        <p:txBody>
          <a:bodyPr>
            <a:noAutofit/>
          </a:bodyPr>
          <a:lstStyle/>
          <a:p>
            <a:pPr algn="ctr"/>
            <a:r>
              <a:rPr lang="en-US" sz="3000" b="1" dirty="0" smtClean="0">
                <a:solidFill>
                  <a:srgbClr val="004080"/>
                </a:solidFill>
                <a:latin typeface="+mn-lt"/>
              </a:rPr>
              <a:t/>
            </a:r>
            <a:br>
              <a:rPr lang="en-US" sz="3000" b="1" dirty="0" smtClean="0">
                <a:solidFill>
                  <a:srgbClr val="004080"/>
                </a:solidFill>
                <a:latin typeface="+mn-lt"/>
              </a:rPr>
            </a:br>
            <a:r>
              <a:rPr lang="en-US" sz="3000" b="1" dirty="0" smtClean="0">
                <a:solidFill>
                  <a:srgbClr val="004080"/>
                </a:solidFill>
                <a:latin typeface="+mn-lt"/>
              </a:rPr>
              <a:t>Programmatic and Finance Personnel </a:t>
            </a:r>
            <a:r>
              <a:rPr lang="en-US" sz="3000" b="1" dirty="0">
                <a:solidFill>
                  <a:srgbClr val="004080"/>
                </a:solidFill>
                <a:latin typeface="+mn-lt"/>
              </a:rPr>
              <a:t>Regional Meeting</a:t>
            </a:r>
          </a:p>
        </p:txBody>
      </p:sp>
      <p:sp>
        <p:nvSpPr>
          <p:cNvPr id="5" name="Slide Number Placeholder 4"/>
          <p:cNvSpPr>
            <a:spLocks noGrp="1"/>
          </p:cNvSpPr>
          <p:nvPr>
            <p:ph type="sldNum" sz="quarter" idx="12"/>
          </p:nvPr>
        </p:nvSpPr>
        <p:spPr/>
        <p:txBody>
          <a:bodyPr/>
          <a:lstStyle/>
          <a:p>
            <a:fld id="{A487FD0A-E73A-40A0-962F-A61447B28AE7}" type="slidenum">
              <a:rPr lang="en-US" smtClean="0"/>
              <a:t>1</a:t>
            </a:fld>
            <a:endParaRPr lang="en-US" dirty="0"/>
          </a:p>
        </p:txBody>
      </p:sp>
      <p:sp>
        <p:nvSpPr>
          <p:cNvPr id="7" name="Title 1"/>
          <p:cNvSpPr txBox="1">
            <a:spLocks/>
          </p:cNvSpPr>
          <p:nvPr/>
        </p:nvSpPr>
        <p:spPr>
          <a:xfrm>
            <a:off x="4649096" y="582676"/>
            <a:ext cx="3581400" cy="1702160"/>
          </a:xfrm>
          <a:prstGeom prst="rect">
            <a:avLst/>
          </a:prstGeom>
        </p:spPr>
        <p:txBody>
          <a:bodyPr vert="horz" lIns="91440" tIns="45720" rIns="91440" bIns="45720" rtlCol="0" anchor="b">
            <a:noAutofit/>
          </a:bodyPr>
          <a:lstStyle>
            <a:lvl1pPr algn="l" defTabSz="9144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smtClean="0">
                <a:solidFill>
                  <a:srgbClr val="004080"/>
                </a:solidFill>
                <a:latin typeface="+mn-lt"/>
              </a:rPr>
              <a:t>Title I and </a:t>
            </a:r>
            <a:br>
              <a:rPr lang="en-US" b="1" dirty="0" smtClean="0">
                <a:solidFill>
                  <a:srgbClr val="004080"/>
                </a:solidFill>
                <a:latin typeface="+mn-lt"/>
              </a:rPr>
            </a:br>
            <a:r>
              <a:rPr lang="en-US" b="1" dirty="0" smtClean="0">
                <a:solidFill>
                  <a:srgbClr val="004080"/>
                </a:solidFill>
                <a:latin typeface="+mn-lt"/>
              </a:rPr>
              <a:t>Title II </a:t>
            </a:r>
            <a:r>
              <a:rPr lang="en-US" sz="3000" b="1" dirty="0" smtClean="0">
                <a:solidFill>
                  <a:srgbClr val="004080"/>
                </a:solidFill>
                <a:latin typeface="+mn-lt"/>
              </a:rPr>
              <a:t/>
            </a:r>
            <a:br>
              <a:rPr lang="en-US" sz="3000" b="1" dirty="0" smtClean="0">
                <a:solidFill>
                  <a:srgbClr val="004080"/>
                </a:solidFill>
                <a:latin typeface="+mn-lt"/>
              </a:rPr>
            </a:br>
            <a:endParaRPr lang="en-US" sz="3000" b="1" dirty="0">
              <a:solidFill>
                <a:srgbClr val="004080"/>
              </a:solidFill>
              <a:latin typeface="+mn-lt"/>
            </a:endParaRPr>
          </a:p>
        </p:txBody>
      </p:sp>
    </p:spTree>
    <p:extLst>
      <p:ext uri="{BB962C8B-B14F-4D97-AF65-F5344CB8AC3E}">
        <p14:creationId xmlns:p14="http://schemas.microsoft.com/office/powerpoint/2010/main" val="4036123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algn="ctr" eaLnBrk="1" hangingPunct="1"/>
            <a:r>
              <a:rPr lang="en-US" b="1" dirty="0" smtClean="0"/>
              <a:t>Questions</a:t>
            </a:r>
          </a:p>
        </p:txBody>
      </p:sp>
      <p:pic>
        <p:nvPicPr>
          <p:cNvPr id="3074" name="Picture 2" descr="http://www.avanceon.com/Portals/31626/images/C--Users-sschlegel-Pictures-Question-Mark-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590800"/>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A487FD0A-E73A-40A0-962F-A61447B28AE7}" type="slidenum">
              <a:rPr lang="en-US" smtClean="0"/>
              <a:t>10</a:t>
            </a:fld>
            <a:endParaRPr lang="en-US" dirty="0"/>
          </a:p>
        </p:txBody>
      </p:sp>
    </p:spTree>
    <p:extLst>
      <p:ext uri="{BB962C8B-B14F-4D97-AF65-F5344CB8AC3E}">
        <p14:creationId xmlns:p14="http://schemas.microsoft.com/office/powerpoint/2010/main" val="5571945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35721" y="1352806"/>
            <a:ext cx="3452901" cy="4453961"/>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3450" y="1295400"/>
            <a:ext cx="3297382" cy="4533900"/>
          </a:xfrm>
          <a:prstGeom prst="rect">
            <a:avLst/>
          </a:prstGeom>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5136" y="1903161"/>
            <a:ext cx="1485900" cy="506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07674" y="2187931"/>
            <a:ext cx="1300203" cy="873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7927" y="3189516"/>
            <a:ext cx="1477729" cy="809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89195" y="1687486"/>
            <a:ext cx="1085850" cy="722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97779" y="3579787"/>
            <a:ext cx="1150558" cy="1095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0342" y="2818727"/>
            <a:ext cx="738436" cy="1382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39385" y="4419600"/>
            <a:ext cx="909311" cy="921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92237" y="2066440"/>
            <a:ext cx="1427636" cy="1163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439981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90600"/>
            <a:ext cx="6500285" cy="901864"/>
          </a:xfrm>
        </p:spPr>
        <p:txBody>
          <a:bodyPr>
            <a:normAutofit fontScale="90000"/>
          </a:bodyPr>
          <a:lstStyle/>
          <a:p>
            <a:r>
              <a:rPr lang="en-US" b="1" dirty="0"/>
              <a:t>Escalating Levels of Concern</a:t>
            </a:r>
            <a:br>
              <a:rPr lang="en-US" b="1" dirty="0"/>
            </a:br>
            <a:endParaRPr lang="en-US" dirty="0"/>
          </a:p>
        </p:txBody>
      </p:sp>
      <p:sp>
        <p:nvSpPr>
          <p:cNvPr id="3" name="Content Placeholder 2"/>
          <p:cNvSpPr>
            <a:spLocks noGrp="1"/>
          </p:cNvSpPr>
          <p:nvPr>
            <p:ph idx="1"/>
          </p:nvPr>
        </p:nvSpPr>
        <p:spPr>
          <a:xfrm>
            <a:off x="685800" y="1752600"/>
            <a:ext cx="7924800" cy="4080029"/>
          </a:xfrm>
        </p:spPr>
        <p:txBody>
          <a:bodyPr>
            <a:normAutofit/>
          </a:bodyPr>
          <a:lstStyle/>
          <a:p>
            <a:pPr>
              <a:buFont typeface="Arial" panose="020B0604020202020204" pitchFamily="34" charset="0"/>
              <a:buChar char="•"/>
            </a:pPr>
            <a:r>
              <a:rPr lang="en-US" dirty="0"/>
              <a:t>The statute identifies three “escalating levels of fiscal and budgetary concern” that must be defined in the statewide program:</a:t>
            </a:r>
          </a:p>
          <a:p>
            <a:pPr lvl="1">
              <a:buFont typeface="Arial" panose="020B0604020202020204" pitchFamily="34" charset="0"/>
              <a:buChar char="•"/>
            </a:pPr>
            <a:r>
              <a:rPr lang="en-US" dirty="0"/>
              <a:t>Fiscal Watch, the lowest level of concern; </a:t>
            </a:r>
          </a:p>
          <a:p>
            <a:pPr lvl="1">
              <a:buFont typeface="Arial" panose="020B0604020202020204" pitchFamily="34" charset="0"/>
              <a:buChar char="•"/>
            </a:pPr>
            <a:r>
              <a:rPr lang="en-US" dirty="0"/>
              <a:t>Fiscal Caution, an intermediate level of concern; and </a:t>
            </a:r>
          </a:p>
          <a:p>
            <a:pPr lvl="1">
              <a:buFont typeface="Arial" panose="020B0604020202020204" pitchFamily="34" charset="0"/>
              <a:buChar char="•"/>
            </a:pPr>
            <a:r>
              <a:rPr lang="en-US" dirty="0"/>
              <a:t>Fiscal Emergency, the most severe level of concern.</a:t>
            </a:r>
          </a:p>
          <a:p>
            <a:endParaRPr lang="en-US" sz="18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3301" y="4400550"/>
            <a:ext cx="2324099"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491472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6633635" cy="901864"/>
          </a:xfrm>
        </p:spPr>
        <p:txBody>
          <a:bodyPr>
            <a:normAutofit fontScale="90000"/>
          </a:bodyPr>
          <a:lstStyle/>
          <a:p>
            <a:r>
              <a:rPr lang="en-US" b="1" dirty="0"/>
              <a:t>Escalating Levels of Concern</a:t>
            </a:r>
            <a:br>
              <a:rPr lang="en-US" b="1" dirty="0"/>
            </a:br>
            <a:endParaRPr lang="en-US" dirty="0"/>
          </a:p>
        </p:txBody>
      </p:sp>
      <p:sp>
        <p:nvSpPr>
          <p:cNvPr id="3" name="Content Placeholder 2"/>
          <p:cNvSpPr>
            <a:spLocks noGrp="1"/>
          </p:cNvSpPr>
          <p:nvPr>
            <p:ph idx="1"/>
          </p:nvPr>
        </p:nvSpPr>
        <p:spPr>
          <a:xfrm>
            <a:off x="685800" y="1752601"/>
            <a:ext cx="7848599" cy="3352800"/>
          </a:xfrm>
        </p:spPr>
        <p:txBody>
          <a:bodyPr>
            <a:normAutofit/>
          </a:bodyPr>
          <a:lstStyle/>
          <a:p>
            <a:pPr>
              <a:buFont typeface="Arial" panose="020B0604020202020204" pitchFamily="34" charset="0"/>
              <a:buChar char="•"/>
            </a:pPr>
            <a:r>
              <a:rPr lang="en-US" dirty="0"/>
              <a:t>Each level has some similarities. </a:t>
            </a:r>
          </a:p>
          <a:p>
            <a:pPr lvl="0">
              <a:buFont typeface="Arial" panose="020B0604020202020204" pitchFamily="34" charset="0"/>
              <a:buChar char="•"/>
            </a:pPr>
            <a:r>
              <a:rPr lang="en-US" dirty="0"/>
              <a:t>Each has conditions under which the State Superintendent “shall” or “may” declare a level of concern. </a:t>
            </a:r>
          </a:p>
          <a:p>
            <a:pPr lvl="0">
              <a:buFont typeface="Arial" panose="020B0604020202020204" pitchFamily="34" charset="0"/>
              <a:buChar char="•"/>
            </a:pPr>
            <a:r>
              <a:rPr lang="en-US" dirty="0"/>
              <a:t>Each requires the district to develop and submit a </a:t>
            </a:r>
            <a:r>
              <a:rPr lang="en-US" u="sng" dirty="0" smtClean="0"/>
              <a:t>fiscal </a:t>
            </a:r>
            <a:r>
              <a:rPr lang="en-US" u="sng" dirty="0"/>
              <a:t>recovery plan</a:t>
            </a:r>
            <a:r>
              <a:rPr lang="en-US" dirty="0"/>
              <a:t> to the SCDE.</a:t>
            </a:r>
          </a:p>
          <a:p>
            <a:pPr lvl="0">
              <a:buFont typeface="Arial" panose="020B0604020202020204" pitchFamily="34" charset="0"/>
              <a:buChar char="•"/>
            </a:pPr>
            <a:r>
              <a:rPr lang="en-US" u="sng" dirty="0" smtClean="0"/>
              <a:t>All levels</a:t>
            </a:r>
            <a:r>
              <a:rPr lang="en-US" dirty="0" smtClean="0"/>
              <a:t> allow </a:t>
            </a:r>
            <a:r>
              <a:rPr lang="en-US" dirty="0"/>
              <a:t>the local board to appeal a declaration of the level of concern to the SBE</a:t>
            </a:r>
            <a:r>
              <a:rPr lang="en-US" dirty="0" smtClean="0"/>
              <a:t>.</a:t>
            </a:r>
          </a:p>
          <a:p>
            <a:pPr lvl="0">
              <a:buFont typeface="Arial" panose="020B0604020202020204" pitchFamily="34" charset="0"/>
              <a:buChar char="•"/>
            </a:pPr>
            <a:r>
              <a:rPr lang="en-US" dirty="0" smtClean="0"/>
              <a:t>Previous version allowed appeal only at watch.</a:t>
            </a:r>
            <a:endParaRPr lang="en-US" dirty="0"/>
          </a:p>
          <a:p>
            <a:endParaRPr lang="en-US" dirty="0"/>
          </a:p>
        </p:txBody>
      </p:sp>
      <p:pic>
        <p:nvPicPr>
          <p:cNvPr id="4" name="Picture 3"/>
          <p:cNvPicPr>
            <a:picLocks noChangeAspect="1"/>
          </p:cNvPicPr>
          <p:nvPr/>
        </p:nvPicPr>
        <p:blipFill>
          <a:blip r:embed="rId2"/>
          <a:stretch>
            <a:fillRect/>
          </a:stretch>
        </p:blipFill>
        <p:spPr>
          <a:xfrm>
            <a:off x="2895600" y="5536408"/>
            <a:ext cx="3143250" cy="814388"/>
          </a:xfrm>
          <a:prstGeom prst="rect">
            <a:avLst/>
          </a:prstGeom>
        </p:spPr>
      </p:pic>
    </p:spTree>
    <p:extLst>
      <p:ext uri="{BB962C8B-B14F-4D97-AF65-F5344CB8AC3E}">
        <p14:creationId xmlns:p14="http://schemas.microsoft.com/office/powerpoint/2010/main" val="175169833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183" y="294289"/>
            <a:ext cx="8229600" cy="800100"/>
          </a:xfrm>
        </p:spPr>
        <p:txBody>
          <a:bodyPr/>
          <a:lstStyle/>
          <a:p>
            <a:r>
              <a:rPr lang="en-US" dirty="0" smtClean="0"/>
              <a:t>What Changed???</a:t>
            </a:r>
            <a:endParaRPr lang="en-US" dirty="0"/>
          </a:p>
        </p:txBody>
      </p:sp>
      <p:sp>
        <p:nvSpPr>
          <p:cNvPr id="3" name="Content Placeholder 2"/>
          <p:cNvSpPr>
            <a:spLocks noGrp="1"/>
          </p:cNvSpPr>
          <p:nvPr>
            <p:ph idx="1"/>
          </p:nvPr>
        </p:nvSpPr>
        <p:spPr>
          <a:xfrm>
            <a:off x="533399" y="1295400"/>
            <a:ext cx="8126383" cy="5105400"/>
          </a:xfrm>
        </p:spPr>
        <p:txBody>
          <a:bodyPr>
            <a:normAutofit fontScale="92500" lnSpcReduction="20000"/>
          </a:bodyPr>
          <a:lstStyle/>
          <a:p>
            <a:pPr marL="68580" indent="0">
              <a:buNone/>
            </a:pPr>
            <a:r>
              <a:rPr lang="en-US" dirty="0" smtClean="0"/>
              <a:t>(C) (2)(b) Fiscal Watch</a:t>
            </a:r>
          </a:p>
          <a:p>
            <a:r>
              <a:rPr lang="en-US" dirty="0" smtClean="0"/>
              <a:t>The </a:t>
            </a:r>
            <a:r>
              <a:rPr lang="en-US" dirty="0"/>
              <a:t>district does not maintain a general reserve fund of at least one month of general fund </a:t>
            </a:r>
            <a:r>
              <a:rPr lang="en-US" dirty="0" smtClean="0"/>
              <a:t>operating expenditures of </a:t>
            </a:r>
            <a:r>
              <a:rPr lang="en-US" dirty="0"/>
              <a:t>the previous two completed fiscal years, or has not made </a:t>
            </a:r>
            <a:r>
              <a:rPr lang="en-US" u="sng" dirty="0" smtClean="0"/>
              <a:t>progress</a:t>
            </a:r>
            <a:r>
              <a:rPr lang="en-US" dirty="0" smtClean="0"/>
              <a:t> in increasing </a:t>
            </a:r>
            <a:r>
              <a:rPr lang="en-US" dirty="0"/>
              <a:t>the general reserve </a:t>
            </a:r>
            <a:r>
              <a:rPr lang="en-US" dirty="0" smtClean="0"/>
              <a:t>fund </a:t>
            </a:r>
            <a:r>
              <a:rPr lang="en-US" dirty="0"/>
              <a:t>balance in accordance with department guidelines </a:t>
            </a:r>
            <a:r>
              <a:rPr lang="en-US" dirty="0" smtClean="0"/>
              <a:t>to </a:t>
            </a:r>
            <a:r>
              <a:rPr lang="en-US" dirty="0"/>
              <a:t>meet </a:t>
            </a:r>
            <a:r>
              <a:rPr lang="en-US" dirty="0" smtClean="0"/>
              <a:t>at least </a:t>
            </a:r>
            <a:r>
              <a:rPr lang="en-US" dirty="0"/>
              <a:t>one month of general fund </a:t>
            </a:r>
            <a:r>
              <a:rPr lang="en-US" dirty="0" smtClean="0"/>
              <a:t>operating expenditures </a:t>
            </a:r>
            <a:r>
              <a:rPr lang="en-US" dirty="0"/>
              <a:t>within the previous two completed fiscal </a:t>
            </a:r>
            <a:r>
              <a:rPr lang="en-US" dirty="0" smtClean="0"/>
              <a:t>years.</a:t>
            </a:r>
          </a:p>
          <a:p>
            <a:pPr marL="68580" indent="0">
              <a:buNone/>
            </a:pPr>
            <a:endParaRPr lang="en-US" dirty="0" smtClean="0"/>
          </a:p>
          <a:p>
            <a:pPr marL="68580" indent="0">
              <a:buNone/>
            </a:pPr>
            <a:r>
              <a:rPr lang="en-US" dirty="0" smtClean="0"/>
              <a:t>(D) (2)(c) Fiscal Caution</a:t>
            </a:r>
          </a:p>
          <a:p>
            <a:r>
              <a:rPr lang="en-US" dirty="0" smtClean="0"/>
              <a:t>The </a:t>
            </a:r>
            <a:r>
              <a:rPr lang="en-US" dirty="0"/>
              <a:t>department reviews a district's annual audit and determines the district is not maintaining the mandatory </a:t>
            </a:r>
            <a:r>
              <a:rPr lang="en-US" dirty="0" smtClean="0"/>
              <a:t>minimum </a:t>
            </a:r>
            <a:r>
              <a:rPr lang="en-US" dirty="0"/>
              <a:t>of one month of general fund operating expenditures in its general reserve fund or has not made </a:t>
            </a:r>
            <a:r>
              <a:rPr lang="en-US" u="sng" dirty="0"/>
              <a:t>progress</a:t>
            </a:r>
            <a:r>
              <a:rPr lang="en-US" dirty="0"/>
              <a:t> </a:t>
            </a:r>
            <a:r>
              <a:rPr lang="en-US" dirty="0" smtClean="0"/>
              <a:t>in </a:t>
            </a:r>
            <a:r>
              <a:rPr lang="en-US" dirty="0"/>
              <a:t>increasing the general reserve fund balance in accordance with department guidelines to meet at least one </a:t>
            </a:r>
            <a:r>
              <a:rPr lang="en-US" dirty="0" smtClean="0"/>
              <a:t>month of </a:t>
            </a:r>
            <a:r>
              <a:rPr lang="en-US" dirty="0"/>
              <a:t>general fund operating expenditures within the previous two completed fiscal years;</a:t>
            </a:r>
          </a:p>
          <a:p>
            <a:endParaRPr lang="en-US" dirty="0" smtClean="0"/>
          </a:p>
        </p:txBody>
      </p:sp>
      <p:sp>
        <p:nvSpPr>
          <p:cNvPr id="4" name="Slide Number Placeholder 3"/>
          <p:cNvSpPr>
            <a:spLocks noGrp="1"/>
          </p:cNvSpPr>
          <p:nvPr>
            <p:ph type="sldNum" sz="quarter" idx="12"/>
          </p:nvPr>
        </p:nvSpPr>
        <p:spPr/>
        <p:txBody>
          <a:bodyPr/>
          <a:lstStyle/>
          <a:p>
            <a:pPr>
              <a:defRPr/>
            </a:pPr>
            <a:fld id="{C0B73DE4-E8FE-43CB-9A18-A16F78A9F4D8}" type="slidenum">
              <a:rPr lang="en-US" smtClean="0"/>
              <a:pPr>
                <a:defRPr/>
              </a:pPr>
              <a:t>103</a:t>
            </a:fld>
            <a:endParaRPr lang="en-US" dirty="0"/>
          </a:p>
        </p:txBody>
      </p:sp>
    </p:spTree>
    <p:extLst>
      <p:ext uri="{BB962C8B-B14F-4D97-AF65-F5344CB8AC3E}">
        <p14:creationId xmlns:p14="http://schemas.microsoft.com/office/powerpoint/2010/main" val="179988316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47800"/>
            <a:ext cx="7924800" cy="4953000"/>
          </a:xfrm>
        </p:spPr>
        <p:txBody>
          <a:bodyPr>
            <a:normAutofit fontScale="92500"/>
          </a:bodyPr>
          <a:lstStyle/>
          <a:p>
            <a:pPr>
              <a:buFont typeface="Arial" panose="020B0604020202020204" pitchFamily="34" charset="0"/>
              <a:buChar char="•"/>
            </a:pPr>
            <a:r>
              <a:rPr lang="en-US" dirty="0" smtClean="0"/>
              <a:t>(H)The </a:t>
            </a:r>
            <a:r>
              <a:rPr lang="en-US" dirty="0"/>
              <a:t>requirements to place a district on fiscal watch, </a:t>
            </a:r>
            <a:r>
              <a:rPr lang="en-US" dirty="0" smtClean="0"/>
              <a:t>caution, or </a:t>
            </a:r>
            <a:r>
              <a:rPr lang="en-US" dirty="0"/>
              <a:t>emergency must </a:t>
            </a:r>
            <a:r>
              <a:rPr lang="en-US" dirty="0" smtClean="0"/>
              <a:t>be </a:t>
            </a:r>
            <a:r>
              <a:rPr lang="en-US" dirty="0"/>
              <a:t>suspended for </a:t>
            </a:r>
            <a:r>
              <a:rPr lang="en-US" dirty="0" smtClean="0"/>
              <a:t>the </a:t>
            </a:r>
            <a:r>
              <a:rPr lang="en-US" dirty="0"/>
              <a:t>two fiscal years </a:t>
            </a:r>
            <a:r>
              <a:rPr lang="en-US" dirty="0" smtClean="0"/>
              <a:t>following </a:t>
            </a:r>
            <a:r>
              <a:rPr lang="en-US" dirty="0"/>
              <a:t>any state-implemented midyear </a:t>
            </a:r>
            <a:r>
              <a:rPr lang="en-US" dirty="0" smtClean="0"/>
              <a:t>budget </a:t>
            </a:r>
            <a:r>
              <a:rPr lang="en-US" dirty="0"/>
              <a:t>cut, if</a:t>
            </a:r>
            <a:r>
              <a:rPr lang="en-US" dirty="0" smtClean="0"/>
              <a:t>:</a:t>
            </a:r>
          </a:p>
          <a:p>
            <a:pPr lvl="2">
              <a:buFont typeface="Arial" panose="020B0604020202020204" pitchFamily="34" charset="0"/>
              <a:buChar char="•"/>
            </a:pPr>
            <a:r>
              <a:rPr lang="en-US" sz="2400" dirty="0" smtClean="0"/>
              <a:t>(1) the </a:t>
            </a:r>
            <a:r>
              <a:rPr lang="en-US" sz="2400" dirty="0"/>
              <a:t>district fails to maintain a general reserve fund of at least one </a:t>
            </a:r>
            <a:r>
              <a:rPr lang="en-US" sz="2400" dirty="0" smtClean="0"/>
              <a:t>month of general </a:t>
            </a:r>
            <a:r>
              <a:rPr lang="en-US" sz="2400" dirty="0"/>
              <a:t>fund </a:t>
            </a:r>
            <a:r>
              <a:rPr lang="en-US" sz="2400" dirty="0" smtClean="0"/>
              <a:t>operating expenditures</a:t>
            </a:r>
            <a:r>
              <a:rPr lang="en-US" sz="2400" dirty="0"/>
              <a:t>;</a:t>
            </a:r>
          </a:p>
          <a:p>
            <a:pPr lvl="2">
              <a:buFont typeface="Arial" panose="020B0604020202020204" pitchFamily="34" charset="0"/>
              <a:buChar char="•"/>
            </a:pPr>
            <a:r>
              <a:rPr lang="en-US" sz="2400" dirty="0"/>
              <a:t>(</a:t>
            </a:r>
            <a:r>
              <a:rPr lang="en-US" sz="2400" dirty="0" smtClean="0"/>
              <a:t>2) the </a:t>
            </a:r>
            <a:r>
              <a:rPr lang="en-US" sz="2400" dirty="0"/>
              <a:t>State continues to fund at the current base student cost;</a:t>
            </a:r>
          </a:p>
          <a:p>
            <a:pPr lvl="2">
              <a:buFont typeface="Arial" panose="020B0604020202020204" pitchFamily="34" charset="0"/>
              <a:buChar char="•"/>
            </a:pPr>
            <a:r>
              <a:rPr lang="en-US" sz="2400" dirty="0"/>
              <a:t>(3</a:t>
            </a:r>
            <a:r>
              <a:rPr lang="en-US" sz="2400" dirty="0" smtClean="0"/>
              <a:t>)</a:t>
            </a:r>
            <a:r>
              <a:rPr lang="en-US" sz="2400" dirty="0"/>
              <a:t> </a:t>
            </a:r>
            <a:r>
              <a:rPr lang="en-US" sz="2400" dirty="0" smtClean="0"/>
              <a:t>the </a:t>
            </a:r>
            <a:r>
              <a:rPr lang="en-US" sz="2400" dirty="0"/>
              <a:t>State reduces the base student cost below the appropriation provided in the </a:t>
            </a:r>
            <a:r>
              <a:rPr lang="en-US" sz="2400" dirty="0" smtClean="0"/>
              <a:t>previous fiscal year</a:t>
            </a:r>
            <a:r>
              <a:rPr lang="en-US" sz="2400" dirty="0"/>
              <a:t>; or</a:t>
            </a:r>
          </a:p>
          <a:p>
            <a:pPr lvl="2">
              <a:buFont typeface="Arial" panose="020B0604020202020204" pitchFamily="34" charset="0"/>
              <a:buChar char="•"/>
            </a:pPr>
            <a:r>
              <a:rPr lang="en-US" sz="2400" dirty="0"/>
              <a:t>(</a:t>
            </a:r>
            <a:r>
              <a:rPr lang="en-US" sz="2400" dirty="0" smtClean="0"/>
              <a:t>4) the </a:t>
            </a:r>
            <a:r>
              <a:rPr lang="en-US" sz="2400" dirty="0"/>
              <a:t>State increases the base student cost appropriation provided in the previous </a:t>
            </a:r>
            <a:r>
              <a:rPr lang="en-US" sz="2400" dirty="0" smtClean="0"/>
              <a:t>fiscal year </a:t>
            </a:r>
            <a:r>
              <a:rPr lang="en-US" sz="2400" dirty="0"/>
              <a:t>but </a:t>
            </a:r>
            <a:r>
              <a:rPr lang="en-US" sz="2400" dirty="0" smtClean="0"/>
              <a:t>the increase </a:t>
            </a:r>
            <a:r>
              <a:rPr lang="en-US" sz="2400" dirty="0"/>
              <a:t>is less than the previous fiscal year's </a:t>
            </a:r>
            <a:r>
              <a:rPr lang="en-US" sz="2400" dirty="0" smtClean="0"/>
              <a:t>appropriation as </a:t>
            </a:r>
            <a:r>
              <a:rPr lang="en-US" sz="2400" dirty="0"/>
              <a:t>adjusted </a:t>
            </a:r>
            <a:r>
              <a:rPr lang="en-US" sz="2400" dirty="0" smtClean="0"/>
              <a:t>by the </a:t>
            </a:r>
            <a:r>
              <a:rPr lang="en-US" sz="2400" dirty="0"/>
              <a:t>Consumer </a:t>
            </a:r>
            <a:r>
              <a:rPr lang="en-US" sz="2400" dirty="0" smtClean="0"/>
              <a:t>Price Index.</a:t>
            </a:r>
            <a:endParaRPr lang="en-US" sz="2400" dirty="0"/>
          </a:p>
        </p:txBody>
      </p:sp>
      <p:sp>
        <p:nvSpPr>
          <p:cNvPr id="4" name="Slide Number Placeholder 3"/>
          <p:cNvSpPr>
            <a:spLocks noGrp="1"/>
          </p:cNvSpPr>
          <p:nvPr>
            <p:ph type="sldNum" sz="quarter" idx="12"/>
          </p:nvPr>
        </p:nvSpPr>
        <p:spPr/>
        <p:txBody>
          <a:bodyPr/>
          <a:lstStyle/>
          <a:p>
            <a:pPr>
              <a:defRPr/>
            </a:pPr>
            <a:fld id="{C0B73DE4-E8FE-43CB-9A18-A16F78A9F4D8}" type="slidenum">
              <a:rPr lang="en-US" smtClean="0"/>
              <a:pPr>
                <a:defRPr/>
              </a:pPr>
              <a:t>104</a:t>
            </a:fld>
            <a:endParaRPr lang="en-US" dirty="0"/>
          </a:p>
        </p:txBody>
      </p:sp>
      <p:sp>
        <p:nvSpPr>
          <p:cNvPr id="5" name="Title 1"/>
          <p:cNvSpPr>
            <a:spLocks noGrp="1"/>
          </p:cNvSpPr>
          <p:nvPr>
            <p:ph type="title"/>
          </p:nvPr>
        </p:nvSpPr>
        <p:spPr>
          <a:xfrm>
            <a:off x="534296" y="407053"/>
            <a:ext cx="8229600" cy="800100"/>
          </a:xfrm>
        </p:spPr>
        <p:txBody>
          <a:bodyPr/>
          <a:lstStyle/>
          <a:p>
            <a:r>
              <a:rPr lang="en-US" dirty="0" smtClean="0"/>
              <a:t>What Changed???</a:t>
            </a:r>
            <a:endParaRPr lang="en-US" dirty="0"/>
          </a:p>
        </p:txBody>
      </p:sp>
    </p:spTree>
    <p:extLst>
      <p:ext uri="{BB962C8B-B14F-4D97-AF65-F5344CB8AC3E}">
        <p14:creationId xmlns:p14="http://schemas.microsoft.com/office/powerpoint/2010/main" val="81433316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6172200" cy="800100"/>
          </a:xfrm>
        </p:spPr>
        <p:txBody>
          <a:bodyPr/>
          <a:lstStyle/>
          <a:p>
            <a:r>
              <a:rPr lang="en-US" dirty="0" smtClean="0"/>
              <a:t>Fiscal Recovery Plan &amp; TA </a:t>
            </a:r>
            <a:endParaRPr lang="en-US" dirty="0"/>
          </a:p>
        </p:txBody>
      </p:sp>
      <p:sp>
        <p:nvSpPr>
          <p:cNvPr id="3" name="Content Placeholder 2"/>
          <p:cNvSpPr>
            <a:spLocks noGrp="1"/>
          </p:cNvSpPr>
          <p:nvPr>
            <p:ph idx="1"/>
          </p:nvPr>
        </p:nvSpPr>
        <p:spPr>
          <a:xfrm>
            <a:off x="762000" y="2114550"/>
            <a:ext cx="7772400" cy="2702859"/>
          </a:xfrm>
        </p:spPr>
        <p:txBody>
          <a:bodyPr>
            <a:noAutofit/>
          </a:bodyPr>
          <a:lstStyle/>
          <a:p>
            <a:pPr>
              <a:buFont typeface="Arial" panose="020B0604020202020204" pitchFamily="34" charset="0"/>
              <a:buChar char="•"/>
            </a:pPr>
            <a:r>
              <a:rPr lang="en-US" sz="2800" dirty="0" smtClean="0"/>
              <a:t>Fiscal Recovery Plan required at all levels</a:t>
            </a:r>
          </a:p>
          <a:p>
            <a:pPr>
              <a:buFont typeface="Arial" panose="020B0604020202020204" pitchFamily="34" charset="0"/>
              <a:buChar char="•"/>
            </a:pPr>
            <a:r>
              <a:rPr lang="en-US" sz="2800" dirty="0" smtClean="0"/>
              <a:t>SCDE provides TA at all levels</a:t>
            </a:r>
            <a:endParaRPr lang="en-US" sz="2800" u="sng" dirty="0" smtClean="0"/>
          </a:p>
          <a:p>
            <a:pPr>
              <a:buFont typeface="Arial" panose="020B0604020202020204" pitchFamily="34" charset="0"/>
              <a:buChar char="•"/>
            </a:pPr>
            <a:r>
              <a:rPr lang="en-US" sz="2800" dirty="0" smtClean="0"/>
              <a:t>SCDE required to visit and inspect districts under </a:t>
            </a:r>
            <a:r>
              <a:rPr lang="en-US" sz="2800" u="sng" dirty="0" smtClean="0"/>
              <a:t>Fiscal Caution &amp; Fiscal Emergency</a:t>
            </a:r>
            <a:endParaRPr lang="en-US" sz="2800" u="sng" dirty="0"/>
          </a:p>
        </p:txBody>
      </p:sp>
      <p:pic>
        <p:nvPicPr>
          <p:cNvPr id="4" name="Picture 3"/>
          <p:cNvPicPr>
            <a:picLocks noChangeAspect="1"/>
          </p:cNvPicPr>
          <p:nvPr/>
        </p:nvPicPr>
        <p:blipFill>
          <a:blip r:embed="rId2"/>
          <a:stretch>
            <a:fillRect/>
          </a:stretch>
        </p:blipFill>
        <p:spPr>
          <a:xfrm>
            <a:off x="3695700" y="4817409"/>
            <a:ext cx="1807369" cy="1421606"/>
          </a:xfrm>
          <a:prstGeom prst="rect">
            <a:avLst/>
          </a:prstGeom>
        </p:spPr>
      </p:pic>
    </p:spTree>
    <p:extLst>
      <p:ext uri="{BB962C8B-B14F-4D97-AF65-F5344CB8AC3E}">
        <p14:creationId xmlns:p14="http://schemas.microsoft.com/office/powerpoint/2010/main" val="429018914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fontAlgn="base">
              <a:spcBef>
                <a:spcPct val="0"/>
              </a:spcBef>
              <a:spcAft>
                <a:spcPct val="0"/>
              </a:spcAft>
              <a:defRPr/>
            </a:pPr>
            <a:fld id="{C0B73DE4-E8FE-43CB-9A18-A16F78A9F4D8}" type="slidenum">
              <a:rPr lang="en-US">
                <a:latin typeface="Times" charset="0"/>
              </a:rPr>
              <a:pPr fontAlgn="base">
                <a:spcBef>
                  <a:spcPct val="0"/>
                </a:spcBef>
                <a:spcAft>
                  <a:spcPct val="0"/>
                </a:spcAft>
                <a:defRPr/>
              </a:pPr>
              <a:t>106</a:t>
            </a:fld>
            <a:endParaRPr lang="en-US" dirty="0">
              <a:latin typeface="Times" charset="0"/>
            </a:endParaRPr>
          </a:p>
        </p:txBody>
      </p:sp>
      <p:pic>
        <p:nvPicPr>
          <p:cNvPr id="3" name="Picture 2"/>
          <p:cNvPicPr>
            <a:picLocks noChangeAspect="1"/>
          </p:cNvPicPr>
          <p:nvPr/>
        </p:nvPicPr>
        <p:blipFill>
          <a:blip r:embed="rId3"/>
          <a:stretch>
            <a:fillRect/>
          </a:stretch>
        </p:blipFill>
        <p:spPr>
          <a:xfrm>
            <a:off x="1783081" y="1798666"/>
            <a:ext cx="5274425" cy="3790604"/>
          </a:xfrm>
          <a:prstGeom prst="rect">
            <a:avLst/>
          </a:prstGeom>
        </p:spPr>
      </p:pic>
    </p:spTree>
    <p:extLst>
      <p:ext uri="{BB962C8B-B14F-4D97-AF65-F5344CB8AC3E}">
        <p14:creationId xmlns:p14="http://schemas.microsoft.com/office/powerpoint/2010/main" val="17270417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24400" y="533400"/>
            <a:ext cx="3313355" cy="1702160"/>
          </a:xfrm>
        </p:spPr>
        <p:txBody>
          <a:bodyPr>
            <a:normAutofit fontScale="90000"/>
          </a:bodyPr>
          <a:lstStyle/>
          <a:p>
            <a:r>
              <a:rPr lang="en-US" b="1" dirty="0" smtClean="0"/>
              <a:t>School District Website</a:t>
            </a:r>
            <a:br>
              <a:rPr lang="en-US" b="1" dirty="0" smtClean="0"/>
            </a:br>
            <a:r>
              <a:rPr lang="en-US" b="1" dirty="0" smtClean="0"/>
              <a:t>Transparency Requirements</a:t>
            </a:r>
            <a:endParaRPr lang="en-US" b="1" dirty="0"/>
          </a:p>
        </p:txBody>
      </p:sp>
      <p:sp>
        <p:nvSpPr>
          <p:cNvPr id="3" name="Rectangle 2"/>
          <p:cNvSpPr/>
          <p:nvPr/>
        </p:nvSpPr>
        <p:spPr>
          <a:xfrm>
            <a:off x="4648200" y="5029200"/>
            <a:ext cx="4572000" cy="923330"/>
          </a:xfrm>
          <a:prstGeom prst="rect">
            <a:avLst/>
          </a:prstGeom>
        </p:spPr>
        <p:txBody>
          <a:bodyPr>
            <a:spAutoFit/>
          </a:bodyPr>
          <a:lstStyle/>
          <a:p>
            <a:pPr>
              <a:buClr>
                <a:srgbClr val="629DD1"/>
              </a:buClr>
            </a:pPr>
            <a:r>
              <a:rPr lang="en-US" sz="3600" dirty="0">
                <a:solidFill>
                  <a:srgbClr val="004080"/>
                </a:solidFill>
                <a:latin typeface="Georgia"/>
              </a:rPr>
              <a:t>Michael Thom</a:t>
            </a:r>
          </a:p>
          <a:p>
            <a:pPr>
              <a:buClr>
                <a:srgbClr val="629DD1"/>
              </a:buClr>
            </a:pPr>
            <a:r>
              <a:rPr lang="en-US" sz="1600" dirty="0">
                <a:solidFill>
                  <a:prstClr val="black">
                    <a:tint val="75000"/>
                  </a:prstClr>
                </a:solidFill>
                <a:latin typeface="Georgia"/>
              </a:rPr>
              <a:t>Director of Finance </a:t>
            </a:r>
          </a:p>
        </p:txBody>
      </p:sp>
    </p:spTree>
    <p:extLst>
      <p:ext uri="{BB962C8B-B14F-4D97-AF65-F5344CB8AC3E}">
        <p14:creationId xmlns:p14="http://schemas.microsoft.com/office/powerpoint/2010/main" val="27351488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024744" cy="1143000"/>
          </a:xfrm>
        </p:spPr>
        <p:txBody>
          <a:bodyPr>
            <a:normAutofit/>
          </a:bodyPr>
          <a:lstStyle/>
          <a:p>
            <a:r>
              <a:rPr lang="en-US" b="1" dirty="0" smtClean="0"/>
              <a:t>School District Websites</a:t>
            </a:r>
            <a:endParaRPr lang="en-US" b="1" dirty="0"/>
          </a:p>
        </p:txBody>
      </p:sp>
      <p:sp>
        <p:nvSpPr>
          <p:cNvPr id="3" name="Content Placeholder 2"/>
          <p:cNvSpPr>
            <a:spLocks noGrp="1"/>
          </p:cNvSpPr>
          <p:nvPr>
            <p:ph idx="1"/>
          </p:nvPr>
        </p:nvSpPr>
        <p:spPr>
          <a:xfrm>
            <a:off x="685800" y="1981200"/>
            <a:ext cx="7848600" cy="3851429"/>
          </a:xfrm>
        </p:spPr>
        <p:txBody>
          <a:bodyPr>
            <a:normAutofit/>
          </a:bodyPr>
          <a:lstStyle/>
          <a:p>
            <a:pPr marL="0" indent="0">
              <a:buNone/>
            </a:pPr>
            <a:r>
              <a:rPr lang="en-US" sz="2250" dirty="0"/>
              <a:t>School District websites are a resource to communicate with </a:t>
            </a:r>
            <a:r>
              <a:rPr lang="en-US" sz="2250" dirty="0" smtClean="0"/>
              <a:t>local </a:t>
            </a:r>
            <a:r>
              <a:rPr lang="en-US" sz="2250" dirty="0"/>
              <a:t>communities and they have statewide and national outreach. </a:t>
            </a:r>
          </a:p>
          <a:p>
            <a:pPr marL="0" indent="0">
              <a:buNone/>
            </a:pPr>
            <a:endParaRPr lang="en-US" sz="2250" dirty="0"/>
          </a:p>
          <a:p>
            <a:pPr marL="0" indent="0">
              <a:buNone/>
            </a:pPr>
            <a:r>
              <a:rPr lang="en-US" sz="2250" dirty="0"/>
              <a:t>These websites include some content that is required by state and federal regulation. </a:t>
            </a:r>
          </a:p>
        </p:txBody>
      </p:sp>
      <p:sp>
        <p:nvSpPr>
          <p:cNvPr id="4" name="Slide Number Placeholder 3"/>
          <p:cNvSpPr>
            <a:spLocks noGrp="1"/>
          </p:cNvSpPr>
          <p:nvPr>
            <p:ph type="sldNum" sz="quarter" idx="4294967295"/>
          </p:nvPr>
        </p:nvSpPr>
        <p:spPr>
          <a:xfrm>
            <a:off x="6057900" y="5624514"/>
            <a:ext cx="1600200" cy="273844"/>
          </a:xfrm>
          <a:prstGeom prst="rect">
            <a:avLst/>
          </a:prstGeom>
        </p:spPr>
        <p:txBody>
          <a:bodyPr/>
          <a:lstStyle/>
          <a:p>
            <a:fld id="{2638198E-7845-4843-8114-6B9DA8FD3EF6}" type="slidenum">
              <a:rPr lang="en-US" smtClean="0"/>
              <a:t>108</a:t>
            </a:fld>
            <a:endParaRPr lang="en-US" dirty="0"/>
          </a:p>
        </p:txBody>
      </p:sp>
    </p:spTree>
    <p:extLst>
      <p:ext uri="{BB962C8B-B14F-4D97-AF65-F5344CB8AC3E}">
        <p14:creationId xmlns:p14="http://schemas.microsoft.com/office/powerpoint/2010/main" val="228195576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721"/>
            <a:ext cx="7024744" cy="1143000"/>
          </a:xfrm>
        </p:spPr>
        <p:txBody>
          <a:bodyPr>
            <a:noAutofit/>
          </a:bodyPr>
          <a:lstStyle/>
          <a:p>
            <a:r>
              <a:rPr lang="en-US" sz="2400" b="1" dirty="0"/>
              <a:t>School District </a:t>
            </a:r>
            <a:r>
              <a:rPr lang="en-US" sz="2400" b="1" dirty="0" smtClean="0"/>
              <a:t>Website Transparency </a:t>
            </a:r>
            <a:r>
              <a:rPr lang="en-US" sz="2400" b="1" dirty="0"/>
              <a:t>Requirements</a:t>
            </a:r>
          </a:p>
        </p:txBody>
      </p:sp>
      <p:sp>
        <p:nvSpPr>
          <p:cNvPr id="3" name="Content Placeholder 2"/>
          <p:cNvSpPr>
            <a:spLocks noGrp="1"/>
          </p:cNvSpPr>
          <p:nvPr>
            <p:ph idx="1"/>
          </p:nvPr>
        </p:nvSpPr>
        <p:spPr>
          <a:xfrm>
            <a:off x="685800" y="1371600"/>
            <a:ext cx="7924800" cy="4461029"/>
          </a:xfrm>
        </p:spPr>
        <p:txBody>
          <a:bodyPr>
            <a:normAutofit/>
          </a:bodyPr>
          <a:lstStyle/>
          <a:p>
            <a:pPr marL="0" indent="0" algn="ctr">
              <a:buNone/>
            </a:pPr>
            <a:endParaRPr lang="en-US" b="1" dirty="0" smtClean="0"/>
          </a:p>
          <a:p>
            <a:pPr marL="0" indent="0" algn="ctr">
              <a:buNone/>
            </a:pPr>
            <a:r>
              <a:rPr lang="en-US" sz="2800" b="1" dirty="0"/>
              <a:t>Disclosure</a:t>
            </a:r>
          </a:p>
          <a:p>
            <a:pPr marL="0" indent="0" algn="ctr">
              <a:buNone/>
            </a:pPr>
            <a:endParaRPr lang="en-US" sz="2800" b="1" dirty="0"/>
          </a:p>
          <a:p>
            <a:pPr marL="0" indent="0">
              <a:buNone/>
            </a:pPr>
            <a:r>
              <a:rPr lang="en-US" sz="2800" dirty="0"/>
              <a:t>Information contained in this presentation is based on provisos from the 2017-18 Appropriation Act.   </a:t>
            </a:r>
          </a:p>
          <a:p>
            <a:pPr marL="0" indent="0">
              <a:buNone/>
            </a:pPr>
            <a:endParaRPr lang="en-US" sz="2800" dirty="0"/>
          </a:p>
          <a:p>
            <a:pPr marL="0" indent="0">
              <a:buNone/>
            </a:pPr>
            <a:r>
              <a:rPr lang="en-US" sz="2800" dirty="0"/>
              <a:t>For additional information visit:</a:t>
            </a:r>
          </a:p>
          <a:p>
            <a:pPr marL="0" indent="0">
              <a:buNone/>
            </a:pPr>
            <a:r>
              <a:rPr lang="en-US" sz="2800" dirty="0">
                <a:solidFill>
                  <a:srgbClr val="0070C0"/>
                </a:solidFill>
                <a:hlinkClick r:id="rId2"/>
              </a:rPr>
              <a:t>http://www.scstatehouse.gov/</a:t>
            </a:r>
            <a:r>
              <a:rPr lang="en-US" sz="2800" dirty="0">
                <a:solidFill>
                  <a:srgbClr val="0070C0"/>
                </a:solidFill>
              </a:rPr>
              <a:t>  </a:t>
            </a:r>
          </a:p>
        </p:txBody>
      </p:sp>
      <p:sp>
        <p:nvSpPr>
          <p:cNvPr id="4" name="Slide Number Placeholder 3"/>
          <p:cNvSpPr>
            <a:spLocks noGrp="1"/>
          </p:cNvSpPr>
          <p:nvPr>
            <p:ph type="sldNum" sz="quarter" idx="4294967295"/>
          </p:nvPr>
        </p:nvSpPr>
        <p:spPr>
          <a:xfrm>
            <a:off x="6057900" y="5624514"/>
            <a:ext cx="1600200" cy="273844"/>
          </a:xfrm>
          <a:prstGeom prst="rect">
            <a:avLst/>
          </a:prstGeom>
        </p:spPr>
        <p:txBody>
          <a:bodyPr/>
          <a:lstStyle/>
          <a:p>
            <a:fld id="{2638198E-7845-4843-8114-6B9DA8FD3EF6}" type="slidenum">
              <a:rPr lang="en-US" smtClean="0"/>
              <a:t>109</a:t>
            </a:fld>
            <a:endParaRPr lang="en-US" dirty="0"/>
          </a:p>
        </p:txBody>
      </p:sp>
    </p:spTree>
    <p:extLst>
      <p:ext uri="{BB962C8B-B14F-4D97-AF65-F5344CB8AC3E}">
        <p14:creationId xmlns:p14="http://schemas.microsoft.com/office/powerpoint/2010/main" val="333725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228600"/>
            <a:ext cx="3505200" cy="1702160"/>
          </a:xfrm>
        </p:spPr>
        <p:txBody>
          <a:bodyPr/>
          <a:lstStyle/>
          <a:p>
            <a:r>
              <a:rPr lang="en-US" b="1" dirty="0" smtClean="0">
                <a:solidFill>
                  <a:schemeClr val="tx1"/>
                </a:solidFill>
              </a:rPr>
              <a:t>Budget Updates</a:t>
            </a:r>
            <a:endParaRPr lang="en-US" b="1" dirty="0">
              <a:solidFill>
                <a:schemeClr val="tx1"/>
              </a:solidFill>
            </a:endParaRPr>
          </a:p>
        </p:txBody>
      </p:sp>
      <p:sp>
        <p:nvSpPr>
          <p:cNvPr id="4" name="Slide Number Placeholder 3"/>
          <p:cNvSpPr>
            <a:spLocks noGrp="1"/>
          </p:cNvSpPr>
          <p:nvPr>
            <p:ph type="sldNum" sz="quarter" idx="12"/>
          </p:nvPr>
        </p:nvSpPr>
        <p:spPr/>
        <p:txBody>
          <a:bodyPr/>
          <a:lstStyle/>
          <a:p>
            <a:fld id="{A487FD0A-E73A-40A0-962F-A61447B28AE7}" type="slidenum">
              <a:rPr lang="en-US" smtClean="0"/>
              <a:t>11</a:t>
            </a:fld>
            <a:endParaRPr lang="en-US" dirty="0"/>
          </a:p>
        </p:txBody>
      </p:sp>
      <p:sp>
        <p:nvSpPr>
          <p:cNvPr id="5" name="Subtitle 4"/>
          <p:cNvSpPr>
            <a:spLocks noGrp="1"/>
          </p:cNvSpPr>
          <p:nvPr>
            <p:ph type="subTitle" idx="1"/>
          </p:nvPr>
        </p:nvSpPr>
        <p:spPr>
          <a:xfrm>
            <a:off x="4804152" y="4459337"/>
            <a:ext cx="3309803" cy="1260629"/>
          </a:xfrm>
        </p:spPr>
        <p:txBody>
          <a:bodyPr>
            <a:normAutofit fontScale="85000" lnSpcReduction="10000"/>
          </a:bodyPr>
          <a:lstStyle/>
          <a:p>
            <a:pPr fontAlgn="auto">
              <a:spcAft>
                <a:spcPts val="0"/>
              </a:spcAft>
            </a:pPr>
            <a:r>
              <a:rPr lang="en-US" sz="4400" dirty="0" smtClean="0">
                <a:solidFill>
                  <a:srgbClr val="004080"/>
                </a:solidFill>
              </a:rPr>
              <a:t>Jennifer Rhodes</a:t>
            </a:r>
            <a:endParaRPr lang="en-US" sz="4400" dirty="0">
              <a:solidFill>
                <a:srgbClr val="004080"/>
              </a:solidFill>
            </a:endParaRPr>
          </a:p>
          <a:p>
            <a:pPr fontAlgn="auto">
              <a:spcAft>
                <a:spcPts val="0"/>
              </a:spcAft>
            </a:pPr>
            <a:r>
              <a:rPr lang="en-US" dirty="0" smtClean="0"/>
              <a:t>Education Associate, Title I</a:t>
            </a:r>
            <a:endParaRPr lang="en-US" dirty="0"/>
          </a:p>
          <a:p>
            <a:endParaRPr lang="en-US" dirty="0"/>
          </a:p>
        </p:txBody>
      </p:sp>
    </p:spTree>
    <p:extLst>
      <p:ext uri="{BB962C8B-B14F-4D97-AF65-F5344CB8AC3E}">
        <p14:creationId xmlns:p14="http://schemas.microsoft.com/office/powerpoint/2010/main" val="148163574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491" y="86481"/>
            <a:ext cx="7024744" cy="1143000"/>
          </a:xfrm>
        </p:spPr>
        <p:txBody>
          <a:bodyPr>
            <a:noAutofit/>
          </a:bodyPr>
          <a:lstStyle/>
          <a:p>
            <a:r>
              <a:rPr lang="en-US" sz="2400" b="1" dirty="0"/>
              <a:t>School District </a:t>
            </a:r>
            <a:r>
              <a:rPr lang="en-US" sz="2400" b="1" dirty="0" smtClean="0"/>
              <a:t>Website Transparency </a:t>
            </a:r>
            <a:r>
              <a:rPr lang="en-US" sz="2400" b="1" dirty="0"/>
              <a:t>Requirements</a:t>
            </a:r>
            <a:endParaRPr lang="en-US" sz="2400" dirty="0"/>
          </a:p>
        </p:txBody>
      </p:sp>
      <p:sp>
        <p:nvSpPr>
          <p:cNvPr id="3" name="Content Placeholder 2"/>
          <p:cNvSpPr>
            <a:spLocks noGrp="1"/>
          </p:cNvSpPr>
          <p:nvPr>
            <p:ph idx="1"/>
          </p:nvPr>
        </p:nvSpPr>
        <p:spPr>
          <a:xfrm>
            <a:off x="762000" y="1828800"/>
            <a:ext cx="7058809" cy="4232429"/>
          </a:xfrm>
        </p:spPr>
        <p:txBody>
          <a:bodyPr>
            <a:normAutofit/>
          </a:bodyPr>
          <a:lstStyle/>
          <a:p>
            <a:pPr>
              <a:buFont typeface="Arial" panose="020B0604020202020204" pitchFamily="34" charset="0"/>
              <a:buChar char="•"/>
            </a:pPr>
            <a:r>
              <a:rPr lang="en-US" sz="2800" dirty="0" smtClean="0"/>
              <a:t>Funding </a:t>
            </a:r>
            <a:r>
              <a:rPr lang="en-US" sz="2800" dirty="0"/>
              <a:t>Flexibility</a:t>
            </a:r>
          </a:p>
          <a:p>
            <a:pPr>
              <a:buFont typeface="Arial" panose="020B0604020202020204" pitchFamily="34" charset="0"/>
              <a:buChar char="•"/>
            </a:pPr>
            <a:r>
              <a:rPr lang="en-US" sz="2800" dirty="0"/>
              <a:t>Transaction Register (Monthly Statements)</a:t>
            </a:r>
          </a:p>
          <a:p>
            <a:pPr lvl="1">
              <a:buFont typeface="Arial" panose="020B0604020202020204" pitchFamily="34" charset="0"/>
              <a:buChar char="•"/>
            </a:pPr>
            <a:r>
              <a:rPr lang="en-US" sz="2400" dirty="0"/>
              <a:t>Check </a:t>
            </a:r>
          </a:p>
          <a:p>
            <a:pPr lvl="1">
              <a:buFont typeface="Arial" panose="020B0604020202020204" pitchFamily="34" charset="0"/>
              <a:buChar char="•"/>
            </a:pPr>
            <a:r>
              <a:rPr lang="en-US" sz="2400" dirty="0"/>
              <a:t>Purchasing Card</a:t>
            </a:r>
          </a:p>
          <a:p>
            <a:pPr>
              <a:buFont typeface="Arial" panose="020B0604020202020204" pitchFamily="34" charset="0"/>
              <a:buChar char="•"/>
            </a:pPr>
            <a:r>
              <a:rPr lang="en-US" sz="2800" dirty="0"/>
              <a:t>Administrative Cost Reporting</a:t>
            </a:r>
          </a:p>
          <a:p>
            <a:pPr>
              <a:buFont typeface="Arial" panose="020B0604020202020204" pitchFamily="34" charset="0"/>
              <a:buChar char="•"/>
            </a:pPr>
            <a:r>
              <a:rPr lang="en-US" sz="2800" dirty="0"/>
              <a:t>Other Website Requirements</a:t>
            </a:r>
          </a:p>
        </p:txBody>
      </p:sp>
      <p:sp>
        <p:nvSpPr>
          <p:cNvPr id="4" name="Slide Number Placeholder 3"/>
          <p:cNvSpPr>
            <a:spLocks noGrp="1"/>
          </p:cNvSpPr>
          <p:nvPr>
            <p:ph type="sldNum" sz="quarter" idx="4294967295"/>
          </p:nvPr>
        </p:nvSpPr>
        <p:spPr>
          <a:xfrm>
            <a:off x="6057900" y="5624514"/>
            <a:ext cx="1600200" cy="273844"/>
          </a:xfrm>
          <a:prstGeom prst="rect">
            <a:avLst/>
          </a:prstGeom>
        </p:spPr>
        <p:txBody>
          <a:bodyPr/>
          <a:lstStyle/>
          <a:p>
            <a:fld id="{2638198E-7845-4843-8114-6B9DA8FD3EF6}" type="slidenum">
              <a:rPr lang="en-US" smtClean="0"/>
              <a:t>110</a:t>
            </a:fld>
            <a:endParaRPr lang="en-US" dirty="0"/>
          </a:p>
        </p:txBody>
      </p:sp>
    </p:spTree>
    <p:extLst>
      <p:ext uri="{BB962C8B-B14F-4D97-AF65-F5344CB8AC3E}">
        <p14:creationId xmlns:p14="http://schemas.microsoft.com/office/powerpoint/2010/main" val="122303843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6057900" y="5624514"/>
            <a:ext cx="1600200" cy="273844"/>
          </a:xfrm>
          <a:prstGeom prst="rect">
            <a:avLst/>
          </a:prstGeom>
        </p:spPr>
        <p:txBody>
          <a:bodyPr/>
          <a:lstStyle/>
          <a:p>
            <a:fld id="{2638198E-7845-4843-8114-6B9DA8FD3EF6}" type="slidenum">
              <a:rPr lang="en-US" smtClean="0"/>
              <a:t>111</a:t>
            </a:fld>
            <a:endParaRPr lang="en-US" dirty="0"/>
          </a:p>
        </p:txBody>
      </p:sp>
      <p:pic>
        <p:nvPicPr>
          <p:cNvPr id="3" name="Picture 2"/>
          <p:cNvPicPr/>
          <p:nvPr/>
        </p:nvPicPr>
        <p:blipFill rotWithShape="1">
          <a:blip r:embed="rId3"/>
          <a:srcRect l="14241" t="12415" r="44008" b="1"/>
          <a:stretch/>
        </p:blipFill>
        <p:spPr bwMode="auto">
          <a:xfrm>
            <a:off x="762000" y="685800"/>
            <a:ext cx="7543800" cy="57912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03825262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024744" cy="1143000"/>
          </a:xfrm>
        </p:spPr>
        <p:txBody>
          <a:bodyPr>
            <a:normAutofit/>
          </a:bodyPr>
          <a:lstStyle/>
          <a:p>
            <a:r>
              <a:rPr lang="en-US" b="1" dirty="0"/>
              <a:t>Proviso 1.26. &amp; (</a:t>
            </a:r>
            <a:r>
              <a:rPr lang="en-US" b="1" dirty="0" smtClean="0"/>
              <a:t>1A.14.)</a:t>
            </a:r>
            <a:endParaRPr lang="en-US" b="1" dirty="0"/>
          </a:p>
        </p:txBody>
      </p:sp>
      <p:sp>
        <p:nvSpPr>
          <p:cNvPr id="3" name="Content Placeholder 2"/>
          <p:cNvSpPr>
            <a:spLocks noGrp="1"/>
          </p:cNvSpPr>
          <p:nvPr>
            <p:ph idx="1"/>
          </p:nvPr>
        </p:nvSpPr>
        <p:spPr>
          <a:xfrm>
            <a:off x="685800" y="1828800"/>
            <a:ext cx="7848600" cy="4495800"/>
          </a:xfrm>
        </p:spPr>
        <p:txBody>
          <a:bodyPr>
            <a:normAutofit/>
          </a:bodyPr>
          <a:lstStyle/>
          <a:p>
            <a:pPr marL="0" indent="0">
              <a:buNone/>
            </a:pPr>
            <a:r>
              <a:rPr lang="en-US" sz="2800" b="1" dirty="0"/>
              <a:t>(SDE-EIA: School Districts and Special Schools Flexibility):</a:t>
            </a:r>
          </a:p>
          <a:p>
            <a:pPr marL="0" indent="0">
              <a:buNone/>
            </a:pPr>
            <a:endParaRPr lang="en-US" sz="2800" b="1" dirty="0"/>
          </a:p>
          <a:p>
            <a:pPr marL="0" indent="0">
              <a:buNone/>
            </a:pPr>
            <a:r>
              <a:rPr lang="en-US" sz="2800" dirty="0"/>
              <a:t>Website posting must include quarterly district and special school certification of non-instructional or nonessential program suspensions and specific flexibility actions taken.</a:t>
            </a:r>
          </a:p>
        </p:txBody>
      </p:sp>
      <p:sp>
        <p:nvSpPr>
          <p:cNvPr id="4" name="Slide Number Placeholder 3"/>
          <p:cNvSpPr>
            <a:spLocks noGrp="1"/>
          </p:cNvSpPr>
          <p:nvPr>
            <p:ph type="sldNum" sz="quarter" idx="4294967295"/>
          </p:nvPr>
        </p:nvSpPr>
        <p:spPr>
          <a:xfrm>
            <a:off x="6057900" y="5624514"/>
            <a:ext cx="1600200" cy="273844"/>
          </a:xfrm>
          <a:prstGeom prst="rect">
            <a:avLst/>
          </a:prstGeom>
        </p:spPr>
        <p:txBody>
          <a:bodyPr/>
          <a:lstStyle/>
          <a:p>
            <a:fld id="{2638198E-7845-4843-8114-6B9DA8FD3EF6}" type="slidenum">
              <a:rPr lang="en-US" smtClean="0"/>
              <a:t>112</a:t>
            </a:fld>
            <a:endParaRPr lang="en-US" dirty="0"/>
          </a:p>
        </p:txBody>
      </p:sp>
    </p:spTree>
    <p:extLst>
      <p:ext uri="{BB962C8B-B14F-4D97-AF65-F5344CB8AC3E}">
        <p14:creationId xmlns:p14="http://schemas.microsoft.com/office/powerpoint/2010/main" val="91809989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024744" cy="1143000"/>
          </a:xfrm>
        </p:spPr>
        <p:txBody>
          <a:bodyPr>
            <a:normAutofit/>
          </a:bodyPr>
          <a:lstStyle/>
          <a:p>
            <a:r>
              <a:rPr lang="en-US" b="1" dirty="0"/>
              <a:t>Proviso 1.26. &amp; (</a:t>
            </a:r>
            <a:r>
              <a:rPr lang="en-US" b="1" dirty="0" smtClean="0"/>
              <a:t>1A.14.)</a:t>
            </a:r>
            <a:endParaRPr lang="en-US" b="1" dirty="0"/>
          </a:p>
        </p:txBody>
      </p:sp>
      <p:sp>
        <p:nvSpPr>
          <p:cNvPr id="3" name="Content Placeholder 2"/>
          <p:cNvSpPr>
            <a:spLocks noGrp="1"/>
          </p:cNvSpPr>
          <p:nvPr>
            <p:ph idx="1"/>
          </p:nvPr>
        </p:nvSpPr>
        <p:spPr>
          <a:xfrm>
            <a:off x="609600" y="1828800"/>
            <a:ext cx="7696200" cy="4003829"/>
          </a:xfrm>
        </p:spPr>
        <p:txBody>
          <a:bodyPr>
            <a:noAutofit/>
          </a:bodyPr>
          <a:lstStyle/>
          <a:p>
            <a:pPr marL="0" indent="0">
              <a:buNone/>
            </a:pPr>
            <a:r>
              <a:rPr lang="en-US" b="1" dirty="0"/>
              <a:t>(SDE-EIA: School Districts and Special Schools Flexibility)-CONT.</a:t>
            </a:r>
          </a:p>
          <a:p>
            <a:pPr marL="0" indent="0">
              <a:buNone/>
            </a:pPr>
            <a:endParaRPr lang="en-US" b="1" dirty="0"/>
          </a:p>
          <a:p>
            <a:pPr marL="0" indent="0">
              <a:buNone/>
            </a:pPr>
            <a:r>
              <a:rPr lang="en-US" dirty="0"/>
              <a:t>Website posting must include a transaction register. The transaction register must include a complete record of all </a:t>
            </a:r>
            <a:r>
              <a:rPr lang="en-US" u="sng" dirty="0"/>
              <a:t>funds expended over one hundred dollars</a:t>
            </a:r>
            <a:r>
              <a:rPr lang="en-US" dirty="0"/>
              <a:t>, from whatever source, for whatever purpose. The register must be prominently posted on the districts internet website and made available for public viewing and downloading. </a:t>
            </a:r>
          </a:p>
        </p:txBody>
      </p:sp>
      <p:sp>
        <p:nvSpPr>
          <p:cNvPr id="4" name="Slide Number Placeholder 3"/>
          <p:cNvSpPr>
            <a:spLocks noGrp="1"/>
          </p:cNvSpPr>
          <p:nvPr>
            <p:ph type="sldNum" sz="quarter" idx="4294967295"/>
          </p:nvPr>
        </p:nvSpPr>
        <p:spPr>
          <a:xfrm>
            <a:off x="6057900" y="5624514"/>
            <a:ext cx="1600200" cy="273844"/>
          </a:xfrm>
          <a:prstGeom prst="rect">
            <a:avLst/>
          </a:prstGeom>
        </p:spPr>
        <p:txBody>
          <a:bodyPr/>
          <a:lstStyle/>
          <a:p>
            <a:fld id="{2638198E-7845-4843-8114-6B9DA8FD3EF6}" type="slidenum">
              <a:rPr lang="en-US" smtClean="0"/>
              <a:t>113</a:t>
            </a:fld>
            <a:endParaRPr lang="en-US" dirty="0"/>
          </a:p>
        </p:txBody>
      </p:sp>
    </p:spTree>
    <p:extLst>
      <p:ext uri="{BB962C8B-B14F-4D97-AF65-F5344CB8AC3E}">
        <p14:creationId xmlns:p14="http://schemas.microsoft.com/office/powerpoint/2010/main" val="25252101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024744" cy="1143000"/>
          </a:xfrm>
        </p:spPr>
        <p:txBody>
          <a:bodyPr>
            <a:normAutofit/>
          </a:bodyPr>
          <a:lstStyle/>
          <a:p>
            <a:r>
              <a:rPr lang="en-US" b="1" dirty="0"/>
              <a:t>Proviso 1.26. &amp; (</a:t>
            </a:r>
            <a:r>
              <a:rPr lang="en-US" b="1" dirty="0" smtClean="0"/>
              <a:t>1A.14.)</a:t>
            </a:r>
            <a:endParaRPr lang="en-US" b="1" dirty="0"/>
          </a:p>
        </p:txBody>
      </p:sp>
      <p:sp>
        <p:nvSpPr>
          <p:cNvPr id="3" name="Content Placeholder 2"/>
          <p:cNvSpPr>
            <a:spLocks noGrp="1"/>
          </p:cNvSpPr>
          <p:nvPr>
            <p:ph idx="1"/>
          </p:nvPr>
        </p:nvSpPr>
        <p:spPr>
          <a:xfrm>
            <a:off x="685800" y="1828800"/>
            <a:ext cx="8077200" cy="4003829"/>
          </a:xfrm>
        </p:spPr>
        <p:txBody>
          <a:bodyPr>
            <a:noAutofit/>
          </a:bodyPr>
          <a:lstStyle/>
          <a:p>
            <a:pPr marL="0" indent="0">
              <a:buNone/>
            </a:pPr>
            <a:r>
              <a:rPr lang="en-US" b="1" dirty="0"/>
              <a:t>(SDE-EIA: School Districts and Special Schools Flexibility)-CONT.</a:t>
            </a:r>
          </a:p>
          <a:p>
            <a:pPr marL="0" indent="0">
              <a:buNone/>
            </a:pPr>
            <a:endParaRPr lang="en-US" b="1" dirty="0"/>
          </a:p>
          <a:p>
            <a:pPr marL="0" indent="0">
              <a:buNone/>
            </a:pPr>
            <a:r>
              <a:rPr lang="en-US" dirty="0"/>
              <a:t>The register must include for each expenditure:</a:t>
            </a:r>
          </a:p>
          <a:p>
            <a:pPr marL="0" indent="0">
              <a:buNone/>
            </a:pPr>
            <a:r>
              <a:rPr lang="en-US" dirty="0"/>
              <a:t>(i)   the transaction amount;</a:t>
            </a:r>
          </a:p>
          <a:p>
            <a:pPr marL="0" indent="0">
              <a:buNone/>
            </a:pPr>
            <a:r>
              <a:rPr lang="en-US" dirty="0"/>
              <a:t>(ii)  the name of the payee; and</a:t>
            </a:r>
          </a:p>
          <a:p>
            <a:pPr marL="0" indent="0">
              <a:buNone/>
            </a:pPr>
            <a:r>
              <a:rPr lang="en-US" dirty="0"/>
              <a:t>(iii) a statement providing a detailed description </a:t>
            </a:r>
          </a:p>
          <a:p>
            <a:pPr marL="0" indent="0">
              <a:buNone/>
            </a:pPr>
            <a:r>
              <a:rPr lang="en-US" dirty="0"/>
              <a:t>       of the expenditure.</a:t>
            </a:r>
          </a:p>
        </p:txBody>
      </p:sp>
      <p:sp>
        <p:nvSpPr>
          <p:cNvPr id="4" name="Slide Number Placeholder 3"/>
          <p:cNvSpPr>
            <a:spLocks noGrp="1"/>
          </p:cNvSpPr>
          <p:nvPr>
            <p:ph type="sldNum" sz="quarter" idx="4294967295"/>
          </p:nvPr>
        </p:nvSpPr>
        <p:spPr>
          <a:xfrm>
            <a:off x="6057900" y="5624514"/>
            <a:ext cx="1600200" cy="273844"/>
          </a:xfrm>
          <a:prstGeom prst="rect">
            <a:avLst/>
          </a:prstGeom>
        </p:spPr>
        <p:txBody>
          <a:bodyPr/>
          <a:lstStyle/>
          <a:p>
            <a:fld id="{2638198E-7845-4843-8114-6B9DA8FD3EF6}" type="slidenum">
              <a:rPr lang="en-US" smtClean="0"/>
              <a:t>114</a:t>
            </a:fld>
            <a:endParaRPr lang="en-US" dirty="0"/>
          </a:p>
        </p:txBody>
      </p:sp>
    </p:spTree>
    <p:extLst>
      <p:ext uri="{BB962C8B-B14F-4D97-AF65-F5344CB8AC3E}">
        <p14:creationId xmlns:p14="http://schemas.microsoft.com/office/powerpoint/2010/main" val="237594346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585" y="381000"/>
            <a:ext cx="7024744" cy="1143000"/>
          </a:xfrm>
        </p:spPr>
        <p:txBody>
          <a:bodyPr>
            <a:normAutofit/>
          </a:bodyPr>
          <a:lstStyle/>
          <a:p>
            <a:r>
              <a:rPr lang="en-US" b="1" dirty="0"/>
              <a:t>Proviso 1.26. &amp; (</a:t>
            </a:r>
            <a:r>
              <a:rPr lang="en-US" b="1" dirty="0" smtClean="0"/>
              <a:t>1A.14.)</a:t>
            </a:r>
            <a:endParaRPr lang="en-US" b="1" dirty="0"/>
          </a:p>
        </p:txBody>
      </p:sp>
      <p:sp>
        <p:nvSpPr>
          <p:cNvPr id="3" name="Content Placeholder 2"/>
          <p:cNvSpPr>
            <a:spLocks noGrp="1"/>
          </p:cNvSpPr>
          <p:nvPr>
            <p:ph idx="1"/>
          </p:nvPr>
        </p:nvSpPr>
        <p:spPr>
          <a:xfrm>
            <a:off x="630585" y="1905000"/>
            <a:ext cx="7980015" cy="4343400"/>
          </a:xfrm>
        </p:spPr>
        <p:txBody>
          <a:bodyPr>
            <a:noAutofit/>
          </a:bodyPr>
          <a:lstStyle/>
          <a:p>
            <a:pPr marL="0" indent="0">
              <a:buNone/>
            </a:pPr>
            <a:r>
              <a:rPr lang="en-US" sz="2250" b="1" dirty="0"/>
              <a:t>(SDE-EIA: School Districts and Special Schools Flexibility)-CONT.</a:t>
            </a:r>
          </a:p>
          <a:p>
            <a:pPr marL="0" indent="0">
              <a:buNone/>
            </a:pPr>
            <a:endParaRPr lang="en-US" sz="2250" b="1" dirty="0"/>
          </a:p>
          <a:p>
            <a:pPr marL="0" indent="0">
              <a:buNone/>
            </a:pPr>
            <a:endParaRPr lang="en-US" sz="100" b="1" dirty="0"/>
          </a:p>
          <a:p>
            <a:pPr marL="0" indent="0">
              <a:buNone/>
            </a:pPr>
            <a:r>
              <a:rPr lang="en-US" sz="2250" dirty="0"/>
              <a:t>The register must not include an entry for salary, wages, or other compensation paid to individual employees. The register must not include any information that can be used to identify an individual employee. </a:t>
            </a:r>
            <a:endParaRPr lang="en-US" dirty="0"/>
          </a:p>
        </p:txBody>
      </p:sp>
      <p:sp>
        <p:nvSpPr>
          <p:cNvPr id="4" name="Slide Number Placeholder 3"/>
          <p:cNvSpPr>
            <a:spLocks noGrp="1"/>
          </p:cNvSpPr>
          <p:nvPr>
            <p:ph type="sldNum" sz="quarter" idx="4294967295"/>
          </p:nvPr>
        </p:nvSpPr>
        <p:spPr>
          <a:xfrm>
            <a:off x="6057900" y="5624514"/>
            <a:ext cx="1600200" cy="273844"/>
          </a:xfrm>
          <a:prstGeom prst="rect">
            <a:avLst/>
          </a:prstGeom>
        </p:spPr>
        <p:txBody>
          <a:bodyPr/>
          <a:lstStyle/>
          <a:p>
            <a:fld id="{2638198E-7845-4843-8114-6B9DA8FD3EF6}" type="slidenum">
              <a:rPr lang="en-US" smtClean="0"/>
              <a:t>115</a:t>
            </a:fld>
            <a:endParaRPr lang="en-US" dirty="0"/>
          </a:p>
        </p:txBody>
      </p:sp>
    </p:spTree>
    <p:extLst>
      <p:ext uri="{BB962C8B-B14F-4D97-AF65-F5344CB8AC3E}">
        <p14:creationId xmlns:p14="http://schemas.microsoft.com/office/powerpoint/2010/main" val="4247239823"/>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024744" cy="1143000"/>
          </a:xfrm>
        </p:spPr>
        <p:txBody>
          <a:bodyPr>
            <a:normAutofit/>
          </a:bodyPr>
          <a:lstStyle/>
          <a:p>
            <a:r>
              <a:rPr lang="en-US" b="1" dirty="0"/>
              <a:t>Proviso 1.26. &amp; (</a:t>
            </a:r>
            <a:r>
              <a:rPr lang="en-US" b="1" dirty="0" smtClean="0"/>
              <a:t>1A.14.)</a:t>
            </a:r>
            <a:endParaRPr lang="en-US" b="1" dirty="0"/>
          </a:p>
        </p:txBody>
      </p:sp>
      <p:sp>
        <p:nvSpPr>
          <p:cNvPr id="3" name="Content Placeholder 2"/>
          <p:cNvSpPr>
            <a:spLocks noGrp="1"/>
          </p:cNvSpPr>
          <p:nvPr>
            <p:ph idx="1"/>
          </p:nvPr>
        </p:nvSpPr>
        <p:spPr>
          <a:xfrm>
            <a:off x="685800" y="1981200"/>
            <a:ext cx="7924800" cy="3851429"/>
          </a:xfrm>
        </p:spPr>
        <p:txBody>
          <a:bodyPr>
            <a:noAutofit/>
          </a:bodyPr>
          <a:lstStyle/>
          <a:p>
            <a:pPr marL="0" indent="0">
              <a:buNone/>
            </a:pPr>
            <a:r>
              <a:rPr lang="en-US" sz="2250" b="1" dirty="0"/>
              <a:t>(SDE-EIA: School Districts and Special Schools Flexibility)-CONT.</a:t>
            </a:r>
          </a:p>
          <a:p>
            <a:pPr marL="0" indent="0">
              <a:buNone/>
            </a:pPr>
            <a:endParaRPr lang="en-US" sz="100" b="1" dirty="0"/>
          </a:p>
          <a:p>
            <a:pPr marL="0" indent="0">
              <a:buNone/>
            </a:pPr>
            <a:endParaRPr lang="en-US" sz="2250" dirty="0"/>
          </a:p>
          <a:p>
            <a:pPr marL="0" indent="0">
              <a:buNone/>
            </a:pPr>
            <a:r>
              <a:rPr lang="en-US" sz="2250" dirty="0"/>
              <a:t>The register must be accompanied by a complete explanation of any codes or acronyms used to identify a payee or an expenditure. The register must be searchable and updated at least once a month.</a:t>
            </a:r>
          </a:p>
          <a:p>
            <a:pPr marL="0" indent="0">
              <a:buNone/>
            </a:pPr>
            <a:r>
              <a:rPr lang="en-US" dirty="0"/>
              <a:t> </a:t>
            </a:r>
          </a:p>
        </p:txBody>
      </p:sp>
      <p:sp>
        <p:nvSpPr>
          <p:cNvPr id="4" name="Slide Number Placeholder 3"/>
          <p:cNvSpPr>
            <a:spLocks noGrp="1"/>
          </p:cNvSpPr>
          <p:nvPr>
            <p:ph type="sldNum" sz="quarter" idx="4294967295"/>
          </p:nvPr>
        </p:nvSpPr>
        <p:spPr>
          <a:xfrm>
            <a:off x="6057900" y="5624514"/>
            <a:ext cx="1600200" cy="273844"/>
          </a:xfrm>
          <a:prstGeom prst="rect">
            <a:avLst/>
          </a:prstGeom>
        </p:spPr>
        <p:txBody>
          <a:bodyPr/>
          <a:lstStyle/>
          <a:p>
            <a:fld id="{2638198E-7845-4843-8114-6B9DA8FD3EF6}" type="slidenum">
              <a:rPr lang="en-US" smtClean="0"/>
              <a:t>116</a:t>
            </a:fld>
            <a:endParaRPr lang="en-US" dirty="0"/>
          </a:p>
        </p:txBody>
      </p:sp>
    </p:spTree>
    <p:extLst>
      <p:ext uri="{BB962C8B-B14F-4D97-AF65-F5344CB8AC3E}">
        <p14:creationId xmlns:p14="http://schemas.microsoft.com/office/powerpoint/2010/main" val="290047124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024744" cy="1143000"/>
          </a:xfrm>
        </p:spPr>
        <p:txBody>
          <a:bodyPr>
            <a:normAutofit/>
          </a:bodyPr>
          <a:lstStyle/>
          <a:p>
            <a:r>
              <a:rPr lang="en-US" b="1" dirty="0"/>
              <a:t>Proviso 1.26. &amp; (</a:t>
            </a:r>
            <a:r>
              <a:rPr lang="en-US" b="1" dirty="0" smtClean="0"/>
              <a:t>1A.14.)</a:t>
            </a:r>
            <a:endParaRPr lang="en-US" b="1" dirty="0"/>
          </a:p>
        </p:txBody>
      </p:sp>
      <p:sp>
        <p:nvSpPr>
          <p:cNvPr id="3" name="Content Placeholder 2"/>
          <p:cNvSpPr>
            <a:spLocks noGrp="1"/>
          </p:cNvSpPr>
          <p:nvPr>
            <p:ph idx="1"/>
          </p:nvPr>
        </p:nvSpPr>
        <p:spPr>
          <a:xfrm>
            <a:off x="609600" y="2323652"/>
            <a:ext cx="8001000" cy="4077148"/>
          </a:xfrm>
        </p:spPr>
        <p:txBody>
          <a:bodyPr>
            <a:noAutofit/>
          </a:bodyPr>
          <a:lstStyle/>
          <a:p>
            <a:pPr marL="0" indent="0">
              <a:buNone/>
            </a:pPr>
            <a:r>
              <a:rPr lang="en-US" sz="2250" b="1" dirty="0"/>
              <a:t>(SDE-EIA: School Districts and Special Schools Flexibility)-CONT.</a:t>
            </a:r>
          </a:p>
          <a:p>
            <a:pPr marL="0" indent="0">
              <a:buNone/>
            </a:pPr>
            <a:endParaRPr lang="en-US" sz="100" b="1" dirty="0"/>
          </a:p>
          <a:p>
            <a:pPr marL="0" indent="0">
              <a:buNone/>
            </a:pPr>
            <a:endParaRPr lang="en-US" sz="2250" dirty="0"/>
          </a:p>
          <a:p>
            <a:pPr marL="0" indent="0">
              <a:buNone/>
            </a:pPr>
            <a:r>
              <a:rPr lang="en-US" sz="2250" dirty="0"/>
              <a:t>Each school district must also maintain on its internet website a copy of each monthly statement for all of the credit cards maintained by the entity, including credit cards issued to its officers or employees for official use. </a:t>
            </a:r>
            <a:endParaRPr lang="en-US" dirty="0"/>
          </a:p>
        </p:txBody>
      </p:sp>
      <p:sp>
        <p:nvSpPr>
          <p:cNvPr id="4" name="Slide Number Placeholder 3"/>
          <p:cNvSpPr>
            <a:spLocks noGrp="1"/>
          </p:cNvSpPr>
          <p:nvPr>
            <p:ph type="sldNum" sz="quarter" idx="4294967295"/>
          </p:nvPr>
        </p:nvSpPr>
        <p:spPr>
          <a:xfrm>
            <a:off x="6057900" y="5624514"/>
            <a:ext cx="1600200" cy="273844"/>
          </a:xfrm>
          <a:prstGeom prst="rect">
            <a:avLst/>
          </a:prstGeom>
        </p:spPr>
        <p:txBody>
          <a:bodyPr/>
          <a:lstStyle/>
          <a:p>
            <a:fld id="{2638198E-7845-4843-8114-6B9DA8FD3EF6}" type="slidenum">
              <a:rPr lang="en-US" smtClean="0"/>
              <a:t>117</a:t>
            </a:fld>
            <a:endParaRPr lang="en-US" dirty="0"/>
          </a:p>
        </p:txBody>
      </p:sp>
    </p:spTree>
    <p:extLst>
      <p:ext uri="{BB962C8B-B14F-4D97-AF65-F5344CB8AC3E}">
        <p14:creationId xmlns:p14="http://schemas.microsoft.com/office/powerpoint/2010/main" val="223021415"/>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2325"/>
            <a:ext cx="7024744" cy="1143000"/>
          </a:xfrm>
        </p:spPr>
        <p:txBody>
          <a:bodyPr>
            <a:normAutofit/>
          </a:bodyPr>
          <a:lstStyle/>
          <a:p>
            <a:r>
              <a:rPr lang="en-US" b="1" dirty="0"/>
              <a:t>Proviso 1.26. &amp; (</a:t>
            </a:r>
            <a:r>
              <a:rPr lang="en-US" b="1" dirty="0" smtClean="0"/>
              <a:t>1A.14.)</a:t>
            </a:r>
            <a:endParaRPr lang="en-US" b="1" dirty="0"/>
          </a:p>
        </p:txBody>
      </p:sp>
      <p:sp>
        <p:nvSpPr>
          <p:cNvPr id="3" name="Content Placeholder 2"/>
          <p:cNvSpPr>
            <a:spLocks noGrp="1"/>
          </p:cNvSpPr>
          <p:nvPr>
            <p:ph idx="1"/>
          </p:nvPr>
        </p:nvSpPr>
        <p:spPr>
          <a:xfrm>
            <a:off x="609600" y="1676400"/>
            <a:ext cx="7924800" cy="4572000"/>
          </a:xfrm>
        </p:spPr>
        <p:txBody>
          <a:bodyPr>
            <a:noAutofit/>
          </a:bodyPr>
          <a:lstStyle/>
          <a:p>
            <a:pPr marL="0" indent="0">
              <a:buNone/>
            </a:pPr>
            <a:r>
              <a:rPr lang="en-US" b="1" dirty="0"/>
              <a:t>(SDE-EIA: School Districts and Special Schools Flexibility)-CONT.</a:t>
            </a:r>
          </a:p>
          <a:p>
            <a:pPr marL="0" indent="0">
              <a:buNone/>
            </a:pPr>
            <a:endParaRPr lang="en-US" b="1" dirty="0"/>
          </a:p>
          <a:p>
            <a:pPr marL="0" indent="0">
              <a:buNone/>
            </a:pPr>
            <a:endParaRPr lang="en-US" dirty="0"/>
          </a:p>
          <a:p>
            <a:pPr marL="0" indent="0">
              <a:buNone/>
            </a:pPr>
            <a:r>
              <a:rPr lang="en-US" dirty="0"/>
              <a:t>The credit card number on each statement must be redacted prior to posting on the internet website. Each credit card statement must be posted not later than the thirtieth day after the first date that any portion of the balance due as shown on the statement is paid.</a:t>
            </a:r>
          </a:p>
          <a:p>
            <a:pPr marL="0" indent="0">
              <a:buNone/>
            </a:pPr>
            <a:r>
              <a:rPr lang="en-US" dirty="0"/>
              <a:t> </a:t>
            </a:r>
          </a:p>
        </p:txBody>
      </p:sp>
      <p:sp>
        <p:nvSpPr>
          <p:cNvPr id="4" name="Slide Number Placeholder 3"/>
          <p:cNvSpPr>
            <a:spLocks noGrp="1"/>
          </p:cNvSpPr>
          <p:nvPr>
            <p:ph type="sldNum" sz="quarter" idx="4294967295"/>
          </p:nvPr>
        </p:nvSpPr>
        <p:spPr>
          <a:xfrm>
            <a:off x="6057900" y="5624514"/>
            <a:ext cx="1600200" cy="273844"/>
          </a:xfrm>
          <a:prstGeom prst="rect">
            <a:avLst/>
          </a:prstGeom>
        </p:spPr>
        <p:txBody>
          <a:bodyPr/>
          <a:lstStyle/>
          <a:p>
            <a:fld id="{2638198E-7845-4843-8114-6B9DA8FD3EF6}" type="slidenum">
              <a:rPr lang="en-US" smtClean="0"/>
              <a:t>118</a:t>
            </a:fld>
            <a:endParaRPr lang="en-US" dirty="0"/>
          </a:p>
        </p:txBody>
      </p:sp>
    </p:spTree>
    <p:extLst>
      <p:ext uri="{BB962C8B-B14F-4D97-AF65-F5344CB8AC3E}">
        <p14:creationId xmlns:p14="http://schemas.microsoft.com/office/powerpoint/2010/main" val="2722617606"/>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Proviso 1.26. &amp; (</a:t>
            </a:r>
            <a:r>
              <a:rPr lang="en-US" b="1" dirty="0" smtClean="0"/>
              <a:t>1A.14.)</a:t>
            </a:r>
            <a:endParaRPr lang="en-US" b="1" dirty="0"/>
          </a:p>
        </p:txBody>
      </p:sp>
      <p:sp>
        <p:nvSpPr>
          <p:cNvPr id="3" name="Content Placeholder 2"/>
          <p:cNvSpPr>
            <a:spLocks noGrp="1"/>
          </p:cNvSpPr>
          <p:nvPr>
            <p:ph idx="1"/>
          </p:nvPr>
        </p:nvSpPr>
        <p:spPr/>
        <p:txBody>
          <a:bodyPr>
            <a:noAutofit/>
          </a:bodyPr>
          <a:lstStyle/>
          <a:p>
            <a:pPr marL="0" indent="0">
              <a:buNone/>
            </a:pPr>
            <a:r>
              <a:rPr lang="en-US" sz="1800" b="1" dirty="0"/>
              <a:t>(SDE-EIA: School Districts and Special Schools Flexibility)-CONT.</a:t>
            </a:r>
          </a:p>
          <a:p>
            <a:pPr marL="0" indent="0">
              <a:buNone/>
            </a:pPr>
            <a:endParaRPr lang="en-US" sz="1800" b="1" dirty="0"/>
          </a:p>
          <a:p>
            <a:pPr marL="0" indent="0">
              <a:buNone/>
            </a:pPr>
            <a:endParaRPr lang="en-US" sz="1800" dirty="0"/>
          </a:p>
          <a:p>
            <a:pPr marL="0" indent="0">
              <a:buNone/>
            </a:pPr>
            <a:r>
              <a:rPr lang="en-US" sz="1800" dirty="0"/>
              <a:t>The Comptroller General must establish and maintain a website to contain the information required by this section from a school district that does not maintain its own internet website. The internet website must be organized so that the public can differentiate between the school districts and search for the information they are seeking.</a:t>
            </a:r>
          </a:p>
          <a:p>
            <a:pPr marL="0" indent="0">
              <a:buNone/>
            </a:pPr>
            <a:r>
              <a:rPr lang="en-US" dirty="0"/>
              <a:t> </a:t>
            </a:r>
          </a:p>
        </p:txBody>
      </p:sp>
      <p:sp>
        <p:nvSpPr>
          <p:cNvPr id="4" name="Slide Number Placeholder 3"/>
          <p:cNvSpPr>
            <a:spLocks noGrp="1"/>
          </p:cNvSpPr>
          <p:nvPr>
            <p:ph type="sldNum" sz="quarter" idx="4294967295"/>
          </p:nvPr>
        </p:nvSpPr>
        <p:spPr>
          <a:xfrm>
            <a:off x="6057900" y="5624514"/>
            <a:ext cx="1600200" cy="273844"/>
          </a:xfrm>
          <a:prstGeom prst="rect">
            <a:avLst/>
          </a:prstGeom>
        </p:spPr>
        <p:txBody>
          <a:bodyPr/>
          <a:lstStyle/>
          <a:p>
            <a:fld id="{2638198E-7845-4843-8114-6B9DA8FD3EF6}" type="slidenum">
              <a:rPr lang="en-US" smtClean="0"/>
              <a:t>119</a:t>
            </a:fld>
            <a:endParaRPr lang="en-US" dirty="0"/>
          </a:p>
        </p:txBody>
      </p:sp>
    </p:spTree>
    <p:extLst>
      <p:ext uri="{BB962C8B-B14F-4D97-AF65-F5344CB8AC3E}">
        <p14:creationId xmlns:p14="http://schemas.microsoft.com/office/powerpoint/2010/main" val="151207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Budget Updates</a:t>
            </a:r>
            <a:br>
              <a:rPr lang="en-US" dirty="0" smtClean="0"/>
            </a:br>
            <a:r>
              <a:rPr lang="en-US" dirty="0"/>
              <a:t> </a:t>
            </a:r>
            <a:r>
              <a:rPr lang="en-US" dirty="0" smtClean="0"/>
              <a:t>                                     </a:t>
            </a:r>
            <a:endParaRPr lang="en-US" dirty="0"/>
          </a:p>
        </p:txBody>
      </p:sp>
      <p:sp>
        <p:nvSpPr>
          <p:cNvPr id="3" name="Content Placeholder 2"/>
          <p:cNvSpPr>
            <a:spLocks noGrp="1"/>
          </p:cNvSpPr>
          <p:nvPr>
            <p:ph idx="1"/>
          </p:nvPr>
        </p:nvSpPr>
        <p:spPr>
          <a:xfrm>
            <a:off x="1043490" y="1905000"/>
            <a:ext cx="7262310" cy="4114800"/>
          </a:xfrm>
        </p:spPr>
        <p:txBody>
          <a:bodyPr/>
          <a:lstStyle/>
          <a:p>
            <a:pPr>
              <a:buFont typeface="Arial" panose="020B0604020202020204" pitchFamily="34" charset="0"/>
              <a:buChar char="•"/>
            </a:pPr>
            <a:r>
              <a:rPr lang="en-US" dirty="0" smtClean="0"/>
              <a:t>19 Title I Carryover- </a:t>
            </a:r>
            <a:r>
              <a:rPr lang="en-US" sz="1800" dirty="0" smtClean="0"/>
              <a:t>Uploaded into GAPS-slight increase </a:t>
            </a:r>
          </a:p>
          <a:p>
            <a:pPr>
              <a:buFont typeface="Arial" panose="020B0604020202020204" pitchFamily="34" charset="0"/>
              <a:buChar char="•"/>
            </a:pPr>
            <a:r>
              <a:rPr lang="en-US" dirty="0" smtClean="0"/>
              <a:t>Revised GAN- </a:t>
            </a:r>
            <a:r>
              <a:rPr lang="en-US" sz="1800" dirty="0" smtClean="0"/>
              <a:t>Reflecting additional funding and amended deadlines</a:t>
            </a:r>
          </a:p>
          <a:p>
            <a:pPr>
              <a:buFont typeface="Arial" panose="020B0604020202020204" pitchFamily="34" charset="0"/>
              <a:buChar char="•"/>
            </a:pPr>
            <a:r>
              <a:rPr lang="en-US" dirty="0" smtClean="0"/>
              <a:t>Processes and procedures for Revised GANS in the future </a:t>
            </a:r>
          </a:p>
          <a:p>
            <a:pPr>
              <a:buFont typeface="Arial" panose="020B0604020202020204" pitchFamily="34" charset="0"/>
              <a:buChar char="•"/>
            </a:pPr>
            <a:r>
              <a:rPr lang="en-US" dirty="0" smtClean="0"/>
              <a:t>Spending down to the 15%- </a:t>
            </a:r>
            <a:r>
              <a:rPr lang="en-US" sz="1800" dirty="0" smtClean="0"/>
              <a:t>based on initial regular allocations</a:t>
            </a:r>
          </a:p>
          <a:p>
            <a:pPr>
              <a:buFont typeface="Arial" panose="020B0604020202020204" pitchFamily="34" charset="0"/>
              <a:buChar char="•"/>
            </a:pPr>
            <a:r>
              <a:rPr lang="en-US" dirty="0" smtClean="0"/>
              <a:t>19 Title I Regular Final Allocations- </a:t>
            </a:r>
            <a:r>
              <a:rPr lang="en-US" sz="1800" dirty="0" smtClean="0"/>
              <a:t>GEMS/GAPS information </a:t>
            </a:r>
            <a:endParaRPr lang="en-US" dirty="0"/>
          </a:p>
        </p:txBody>
      </p:sp>
      <p:sp>
        <p:nvSpPr>
          <p:cNvPr id="4" name="Slide Number Placeholder 3"/>
          <p:cNvSpPr>
            <a:spLocks noGrp="1"/>
          </p:cNvSpPr>
          <p:nvPr>
            <p:ph type="sldNum" sz="quarter" idx="12"/>
          </p:nvPr>
        </p:nvSpPr>
        <p:spPr/>
        <p:txBody>
          <a:bodyPr/>
          <a:lstStyle/>
          <a:p>
            <a:fld id="{A487FD0A-E73A-40A0-962F-A61447B28AE7}" type="slidenum">
              <a:rPr lang="en-US" smtClean="0"/>
              <a:t>12</a:t>
            </a:fld>
            <a:endParaRPr lang="en-US" dirty="0"/>
          </a:p>
        </p:txBody>
      </p:sp>
    </p:spTree>
    <p:extLst>
      <p:ext uri="{BB962C8B-B14F-4D97-AF65-F5344CB8AC3E}">
        <p14:creationId xmlns:p14="http://schemas.microsoft.com/office/powerpoint/2010/main" val="2776110475"/>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Proviso 1.26. &amp; (</a:t>
            </a:r>
            <a:r>
              <a:rPr lang="en-US" b="1" dirty="0" smtClean="0"/>
              <a:t>1A.14.)</a:t>
            </a:r>
            <a:endParaRPr lang="en-US" b="1" dirty="0"/>
          </a:p>
        </p:txBody>
      </p:sp>
      <p:sp>
        <p:nvSpPr>
          <p:cNvPr id="3" name="Content Placeholder 2"/>
          <p:cNvSpPr>
            <a:spLocks noGrp="1"/>
          </p:cNvSpPr>
          <p:nvPr>
            <p:ph idx="1"/>
          </p:nvPr>
        </p:nvSpPr>
        <p:spPr/>
        <p:txBody>
          <a:bodyPr>
            <a:noAutofit/>
          </a:bodyPr>
          <a:lstStyle/>
          <a:p>
            <a:pPr marL="0" indent="0">
              <a:buNone/>
            </a:pPr>
            <a:r>
              <a:rPr lang="en-US" sz="2250" b="1" dirty="0"/>
              <a:t>(SDE-EIA: School Districts and Special Schools Flexibility)-CONT.</a:t>
            </a:r>
          </a:p>
          <a:p>
            <a:pPr marL="0" indent="0">
              <a:buNone/>
            </a:pPr>
            <a:endParaRPr lang="en-US" sz="100" b="1" dirty="0"/>
          </a:p>
          <a:p>
            <a:pPr marL="0" indent="0">
              <a:buNone/>
            </a:pPr>
            <a:endParaRPr lang="en-US" sz="2250" dirty="0"/>
          </a:p>
          <a:p>
            <a:pPr marL="0" indent="0">
              <a:buNone/>
            </a:pPr>
            <a:r>
              <a:rPr lang="en-US" sz="2250" dirty="0"/>
              <a:t>School districts that do not maintain an internet website must transmit all information required by this provision to the Comptroller General in a manner and at a time determined by the Comptroller General to be included on the internet website.</a:t>
            </a:r>
          </a:p>
          <a:p>
            <a:pPr marL="0" indent="0">
              <a:buNone/>
            </a:pPr>
            <a:endParaRPr lang="en-US" sz="2250" dirty="0"/>
          </a:p>
        </p:txBody>
      </p:sp>
      <p:sp>
        <p:nvSpPr>
          <p:cNvPr id="4" name="Slide Number Placeholder 3"/>
          <p:cNvSpPr>
            <a:spLocks noGrp="1"/>
          </p:cNvSpPr>
          <p:nvPr>
            <p:ph type="sldNum" sz="quarter" idx="4294967295"/>
          </p:nvPr>
        </p:nvSpPr>
        <p:spPr>
          <a:xfrm>
            <a:off x="6057900" y="5624514"/>
            <a:ext cx="1600200" cy="273844"/>
          </a:xfrm>
          <a:prstGeom prst="rect">
            <a:avLst/>
          </a:prstGeom>
        </p:spPr>
        <p:txBody>
          <a:bodyPr/>
          <a:lstStyle/>
          <a:p>
            <a:fld id="{2638198E-7845-4843-8114-6B9DA8FD3EF6}" type="slidenum">
              <a:rPr lang="en-US" smtClean="0"/>
              <a:t>120</a:t>
            </a:fld>
            <a:endParaRPr lang="en-US" dirty="0"/>
          </a:p>
        </p:txBody>
      </p:sp>
    </p:spTree>
    <p:extLst>
      <p:ext uri="{BB962C8B-B14F-4D97-AF65-F5344CB8AC3E}">
        <p14:creationId xmlns:p14="http://schemas.microsoft.com/office/powerpoint/2010/main" val="978792721"/>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3586"/>
            <a:ext cx="7024744" cy="1143000"/>
          </a:xfrm>
        </p:spPr>
        <p:txBody>
          <a:bodyPr>
            <a:normAutofit/>
          </a:bodyPr>
          <a:lstStyle/>
          <a:p>
            <a:r>
              <a:rPr lang="en-US" b="1" dirty="0"/>
              <a:t>Proviso 1.26. &amp; (</a:t>
            </a:r>
            <a:r>
              <a:rPr lang="en-US" b="1" dirty="0" smtClean="0"/>
              <a:t>1A.14.)</a:t>
            </a:r>
            <a:endParaRPr lang="en-US" b="1" dirty="0"/>
          </a:p>
        </p:txBody>
      </p:sp>
      <p:sp>
        <p:nvSpPr>
          <p:cNvPr id="3" name="Content Placeholder 2"/>
          <p:cNvSpPr>
            <a:spLocks noGrp="1"/>
          </p:cNvSpPr>
          <p:nvPr>
            <p:ph idx="1"/>
          </p:nvPr>
        </p:nvSpPr>
        <p:spPr>
          <a:xfrm>
            <a:off x="685800" y="1676400"/>
            <a:ext cx="7620000" cy="4495800"/>
          </a:xfrm>
        </p:spPr>
        <p:txBody>
          <a:bodyPr>
            <a:noAutofit/>
          </a:bodyPr>
          <a:lstStyle/>
          <a:p>
            <a:pPr marL="0" indent="0">
              <a:buNone/>
            </a:pPr>
            <a:r>
              <a:rPr lang="en-US" sz="2800" b="1" dirty="0"/>
              <a:t>(SDE-EIA: School Districts and Special Schools Flexibility)-CONT.</a:t>
            </a:r>
          </a:p>
          <a:p>
            <a:pPr marL="0" indent="0">
              <a:buNone/>
            </a:pPr>
            <a:endParaRPr lang="en-US" sz="2800" b="1" dirty="0"/>
          </a:p>
          <a:p>
            <a:pPr marL="0" indent="0">
              <a:buNone/>
            </a:pPr>
            <a:endParaRPr lang="en-US" sz="2800" dirty="0"/>
          </a:p>
          <a:p>
            <a:pPr marL="0" indent="0">
              <a:buNone/>
            </a:pPr>
            <a:r>
              <a:rPr lang="en-US" sz="2800" dirty="0"/>
              <a:t>The Comptroller General’s </a:t>
            </a:r>
            <a:r>
              <a:rPr lang="en-US" sz="2800" u="sng" dirty="0">
                <a:hlinkClick r:id="rId3"/>
              </a:rPr>
              <a:t>School District Expenditure Transparency Methodology</a:t>
            </a:r>
            <a:r>
              <a:rPr lang="en-US" sz="2800" dirty="0"/>
              <a:t>.</a:t>
            </a:r>
            <a:endParaRPr lang="en-US" sz="2800" dirty="0">
              <a:latin typeface="Calibri" panose="020F0502020204030204" pitchFamily="34" charset="0"/>
              <a:sym typeface="Times New Roman"/>
            </a:endParaRPr>
          </a:p>
          <a:p>
            <a:pPr marL="0" indent="0">
              <a:buNone/>
            </a:pPr>
            <a:endParaRPr lang="en-US" dirty="0"/>
          </a:p>
          <a:p>
            <a:pPr marL="0" indent="0">
              <a:buNone/>
            </a:pPr>
            <a:r>
              <a:rPr lang="en-US" dirty="0"/>
              <a:t> </a:t>
            </a:r>
          </a:p>
        </p:txBody>
      </p:sp>
      <p:sp>
        <p:nvSpPr>
          <p:cNvPr id="4" name="Slide Number Placeholder 3"/>
          <p:cNvSpPr>
            <a:spLocks noGrp="1"/>
          </p:cNvSpPr>
          <p:nvPr>
            <p:ph type="sldNum" sz="quarter" idx="4294967295"/>
          </p:nvPr>
        </p:nvSpPr>
        <p:spPr>
          <a:xfrm>
            <a:off x="6057900" y="5624514"/>
            <a:ext cx="1600200" cy="273844"/>
          </a:xfrm>
          <a:prstGeom prst="rect">
            <a:avLst/>
          </a:prstGeom>
        </p:spPr>
        <p:txBody>
          <a:bodyPr/>
          <a:lstStyle/>
          <a:p>
            <a:fld id="{2638198E-7845-4843-8114-6B9DA8FD3EF6}" type="slidenum">
              <a:rPr lang="en-US" smtClean="0"/>
              <a:t>121</a:t>
            </a:fld>
            <a:endParaRPr lang="en-US" dirty="0"/>
          </a:p>
        </p:txBody>
      </p:sp>
    </p:spTree>
    <p:extLst>
      <p:ext uri="{BB962C8B-B14F-4D97-AF65-F5344CB8AC3E}">
        <p14:creationId xmlns:p14="http://schemas.microsoft.com/office/powerpoint/2010/main" val="2065565141"/>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024744" cy="1143000"/>
          </a:xfrm>
        </p:spPr>
        <p:txBody>
          <a:bodyPr>
            <a:normAutofit/>
          </a:bodyPr>
          <a:lstStyle/>
          <a:p>
            <a:r>
              <a:rPr lang="en-US" b="1" dirty="0"/>
              <a:t>Proviso </a:t>
            </a:r>
            <a:r>
              <a:rPr lang="en-US" b="1" dirty="0" smtClean="0"/>
              <a:t>1.44.</a:t>
            </a:r>
            <a:endParaRPr lang="en-US" b="1" dirty="0"/>
          </a:p>
        </p:txBody>
      </p:sp>
      <p:sp>
        <p:nvSpPr>
          <p:cNvPr id="3" name="Content Placeholder 2"/>
          <p:cNvSpPr>
            <a:spLocks noGrp="1"/>
          </p:cNvSpPr>
          <p:nvPr>
            <p:ph idx="1"/>
          </p:nvPr>
        </p:nvSpPr>
        <p:spPr>
          <a:xfrm>
            <a:off x="533400" y="1371600"/>
            <a:ext cx="8077200" cy="5029200"/>
          </a:xfrm>
        </p:spPr>
        <p:txBody>
          <a:bodyPr>
            <a:noAutofit/>
          </a:bodyPr>
          <a:lstStyle/>
          <a:p>
            <a:pPr marL="0" indent="0">
              <a:buNone/>
            </a:pPr>
            <a:endParaRPr lang="en-US" sz="2250" b="1" dirty="0" smtClean="0"/>
          </a:p>
          <a:p>
            <a:pPr marL="0" indent="0">
              <a:buNone/>
            </a:pPr>
            <a:r>
              <a:rPr lang="en-US" b="1" dirty="0" smtClean="0"/>
              <a:t>(</a:t>
            </a:r>
            <a:r>
              <a:rPr lang="en-US" b="1" dirty="0"/>
              <a:t>SDE-EIA: Administrative Costs Report Posting):</a:t>
            </a:r>
          </a:p>
          <a:p>
            <a:pPr marL="0" indent="0">
              <a:buNone/>
            </a:pPr>
            <a:endParaRPr lang="en-US" dirty="0"/>
          </a:p>
          <a:p>
            <a:pPr marL="0" indent="0">
              <a:buNone/>
            </a:pPr>
            <a:r>
              <a:rPr lang="en-US" dirty="0">
                <a:latin typeface="+mj-lt"/>
                <a:sym typeface="Times New Roman"/>
              </a:rPr>
              <a:t>School districts must post the amount of funds spent in the prior fiscal year on administrative cost defined by the financial analysis model, “In$ight,” for education programs utilized by the South Carolina Department of Education.</a:t>
            </a:r>
          </a:p>
          <a:p>
            <a:pPr marL="0" indent="0">
              <a:buNone/>
            </a:pPr>
            <a:endParaRPr lang="en-US" dirty="0">
              <a:latin typeface="Calibri" panose="020F0502020204030204" pitchFamily="34" charset="0"/>
              <a:sym typeface="Times New Roman"/>
            </a:endParaRPr>
          </a:p>
          <a:p>
            <a:pPr marL="0" indent="0">
              <a:buNone/>
            </a:pPr>
            <a:endParaRPr lang="en-US" sz="2250" dirty="0"/>
          </a:p>
          <a:p>
            <a:pPr marL="0" indent="0">
              <a:buNone/>
            </a:pPr>
            <a:r>
              <a:rPr lang="en-US" dirty="0"/>
              <a:t> </a:t>
            </a:r>
          </a:p>
        </p:txBody>
      </p:sp>
      <p:sp>
        <p:nvSpPr>
          <p:cNvPr id="4" name="Slide Number Placeholder 3"/>
          <p:cNvSpPr>
            <a:spLocks noGrp="1"/>
          </p:cNvSpPr>
          <p:nvPr>
            <p:ph type="sldNum" sz="quarter" idx="4294967295"/>
          </p:nvPr>
        </p:nvSpPr>
        <p:spPr>
          <a:xfrm>
            <a:off x="6057900" y="5624514"/>
            <a:ext cx="1600200" cy="273844"/>
          </a:xfrm>
          <a:prstGeom prst="rect">
            <a:avLst/>
          </a:prstGeom>
        </p:spPr>
        <p:txBody>
          <a:bodyPr/>
          <a:lstStyle/>
          <a:p>
            <a:fld id="{2638198E-7845-4843-8114-6B9DA8FD3EF6}" type="slidenum">
              <a:rPr lang="en-US" smtClean="0"/>
              <a:t>122</a:t>
            </a:fld>
            <a:endParaRPr lang="en-US" dirty="0"/>
          </a:p>
        </p:txBody>
      </p:sp>
    </p:spTree>
    <p:extLst>
      <p:ext uri="{BB962C8B-B14F-4D97-AF65-F5344CB8AC3E}">
        <p14:creationId xmlns:p14="http://schemas.microsoft.com/office/powerpoint/2010/main" val="3814646034"/>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4012"/>
            <a:ext cx="7024744" cy="1143000"/>
          </a:xfrm>
        </p:spPr>
        <p:txBody>
          <a:bodyPr/>
          <a:lstStyle/>
          <a:p>
            <a:r>
              <a:rPr lang="en-US" dirty="0" smtClean="0"/>
              <a:t>Pop Quiz</a:t>
            </a:r>
            <a:endParaRPr lang="en-US" dirty="0"/>
          </a:p>
        </p:txBody>
      </p:sp>
      <p:sp>
        <p:nvSpPr>
          <p:cNvPr id="3" name="Content Placeholder 2"/>
          <p:cNvSpPr>
            <a:spLocks noGrp="1"/>
          </p:cNvSpPr>
          <p:nvPr>
            <p:ph idx="1"/>
          </p:nvPr>
        </p:nvSpPr>
        <p:spPr>
          <a:xfrm>
            <a:off x="609600" y="1676400"/>
            <a:ext cx="8001000" cy="4572000"/>
          </a:xfrm>
        </p:spPr>
        <p:txBody>
          <a:bodyPr>
            <a:normAutofit/>
          </a:bodyPr>
          <a:lstStyle/>
          <a:p>
            <a:pPr marL="557213" indent="-557213">
              <a:buAutoNum type="arabicPeriod"/>
            </a:pPr>
            <a:r>
              <a:rPr lang="en-US" sz="2800" dirty="0" smtClean="0"/>
              <a:t>District transaction registers </a:t>
            </a:r>
            <a:r>
              <a:rPr lang="en-US" sz="2800" dirty="0"/>
              <a:t>must include a complete record of all funds expended </a:t>
            </a:r>
            <a:r>
              <a:rPr lang="en-US" sz="2800" dirty="0" smtClean="0"/>
              <a:t>over ________ dollars.</a:t>
            </a:r>
          </a:p>
          <a:p>
            <a:pPr marL="0" indent="0">
              <a:buNone/>
            </a:pPr>
            <a:endParaRPr lang="en-US" sz="2800" dirty="0" smtClean="0"/>
          </a:p>
          <a:p>
            <a:pPr marL="1157288" lvl="2" indent="-557213">
              <a:buFont typeface="+mj-lt"/>
              <a:buAutoNum type="alphaLcParenR"/>
            </a:pPr>
            <a:r>
              <a:rPr lang="en-US" sz="2400" dirty="0" smtClean="0"/>
              <a:t>$1.00</a:t>
            </a:r>
          </a:p>
          <a:p>
            <a:pPr marL="1157288" lvl="2" indent="-557213">
              <a:buFont typeface="+mj-lt"/>
              <a:buAutoNum type="alphaLcParenR"/>
            </a:pPr>
            <a:r>
              <a:rPr lang="en-US" sz="2400" dirty="0" smtClean="0"/>
              <a:t>$100</a:t>
            </a:r>
          </a:p>
          <a:p>
            <a:pPr marL="1157288" lvl="2" indent="-557213">
              <a:buFont typeface="+mj-lt"/>
              <a:buAutoNum type="alphaLcParenR"/>
            </a:pPr>
            <a:r>
              <a:rPr lang="en-US" sz="2400" dirty="0" smtClean="0"/>
              <a:t>$1,000</a:t>
            </a:r>
          </a:p>
          <a:p>
            <a:pPr marL="1157288" lvl="2" indent="-557213">
              <a:buFont typeface="+mj-lt"/>
              <a:buAutoNum type="alphaLcParenR"/>
            </a:pPr>
            <a:r>
              <a:rPr lang="en-US" sz="2400" dirty="0" smtClean="0"/>
              <a:t>$10,000</a:t>
            </a:r>
          </a:p>
        </p:txBody>
      </p:sp>
      <p:sp>
        <p:nvSpPr>
          <p:cNvPr id="4" name="Slide Number Placeholder 3"/>
          <p:cNvSpPr>
            <a:spLocks noGrp="1"/>
          </p:cNvSpPr>
          <p:nvPr>
            <p:ph type="sldNum" sz="quarter" idx="4294967295"/>
          </p:nvPr>
        </p:nvSpPr>
        <p:spPr>
          <a:xfrm>
            <a:off x="6057900" y="5624514"/>
            <a:ext cx="1600200" cy="273844"/>
          </a:xfrm>
          <a:prstGeom prst="rect">
            <a:avLst/>
          </a:prstGeom>
        </p:spPr>
        <p:txBody>
          <a:bodyPr/>
          <a:lstStyle/>
          <a:p>
            <a:fld id="{2638198E-7845-4843-8114-6B9DA8FD3EF6}" type="slidenum">
              <a:rPr lang="en-US" smtClean="0"/>
              <a:t>123</a:t>
            </a:fld>
            <a:endParaRPr lang="en-US" dirty="0"/>
          </a:p>
        </p:txBody>
      </p:sp>
    </p:spTree>
    <p:extLst>
      <p:ext uri="{BB962C8B-B14F-4D97-AF65-F5344CB8AC3E}">
        <p14:creationId xmlns:p14="http://schemas.microsoft.com/office/powerpoint/2010/main" val="725587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586"/>
            <a:ext cx="7024744" cy="1143000"/>
          </a:xfrm>
        </p:spPr>
        <p:txBody>
          <a:bodyPr/>
          <a:lstStyle/>
          <a:p>
            <a:r>
              <a:rPr lang="en-US" dirty="0" smtClean="0"/>
              <a:t>Pop Quiz</a:t>
            </a:r>
            <a:endParaRPr lang="en-US" dirty="0"/>
          </a:p>
        </p:txBody>
      </p:sp>
      <p:sp>
        <p:nvSpPr>
          <p:cNvPr id="3" name="Content Placeholder 2"/>
          <p:cNvSpPr>
            <a:spLocks noGrp="1"/>
          </p:cNvSpPr>
          <p:nvPr>
            <p:ph idx="1"/>
          </p:nvPr>
        </p:nvSpPr>
        <p:spPr>
          <a:xfrm>
            <a:off x="609600" y="1676400"/>
            <a:ext cx="7696200" cy="4572000"/>
          </a:xfrm>
        </p:spPr>
        <p:txBody>
          <a:bodyPr>
            <a:normAutofit/>
          </a:bodyPr>
          <a:lstStyle/>
          <a:p>
            <a:pPr marL="557213" indent="-557213">
              <a:buFont typeface="+mj-lt"/>
              <a:buAutoNum type="arabicPeriod" startAt="2"/>
            </a:pPr>
            <a:r>
              <a:rPr lang="en-US" sz="2800" dirty="0" smtClean="0"/>
              <a:t>Must all transparency reports be available for public viewing via the school district website? </a:t>
            </a:r>
          </a:p>
          <a:p>
            <a:pPr marL="1157288" lvl="2" indent="-557213">
              <a:buFont typeface="+mj-lt"/>
              <a:buAutoNum type="alphaLcParenR"/>
            </a:pPr>
            <a:endParaRPr lang="en-US" sz="2400" dirty="0" smtClean="0"/>
          </a:p>
          <a:p>
            <a:pPr marL="1157288" lvl="2" indent="-557213">
              <a:buFont typeface="+mj-lt"/>
              <a:buAutoNum type="alphaLcParenR"/>
            </a:pPr>
            <a:r>
              <a:rPr lang="en-US" sz="2400" dirty="0" smtClean="0"/>
              <a:t>Yes</a:t>
            </a:r>
          </a:p>
          <a:p>
            <a:pPr marL="1157288" lvl="2" indent="-557213">
              <a:buFont typeface="+mj-lt"/>
              <a:buAutoNum type="alphaLcParenR"/>
            </a:pPr>
            <a:r>
              <a:rPr lang="en-US" sz="2400" dirty="0" smtClean="0"/>
              <a:t>No</a:t>
            </a:r>
          </a:p>
          <a:p>
            <a:pPr marL="600075" lvl="2" indent="0">
              <a:buNone/>
            </a:pPr>
            <a:endParaRPr lang="en-US" dirty="0" smtClean="0"/>
          </a:p>
          <a:p>
            <a:pPr marL="600075" lvl="2" indent="0">
              <a:buNone/>
            </a:pPr>
            <a:endParaRPr lang="en-US" dirty="0" smtClean="0"/>
          </a:p>
        </p:txBody>
      </p:sp>
      <p:sp>
        <p:nvSpPr>
          <p:cNvPr id="4" name="Slide Number Placeholder 3"/>
          <p:cNvSpPr>
            <a:spLocks noGrp="1"/>
          </p:cNvSpPr>
          <p:nvPr>
            <p:ph type="sldNum" sz="quarter" idx="4294967295"/>
          </p:nvPr>
        </p:nvSpPr>
        <p:spPr>
          <a:xfrm>
            <a:off x="6057900" y="5624514"/>
            <a:ext cx="1600200" cy="273844"/>
          </a:xfrm>
          <a:prstGeom prst="rect">
            <a:avLst/>
          </a:prstGeom>
        </p:spPr>
        <p:txBody>
          <a:bodyPr/>
          <a:lstStyle/>
          <a:p>
            <a:fld id="{2638198E-7845-4843-8114-6B9DA8FD3EF6}" type="slidenum">
              <a:rPr lang="en-US" smtClean="0"/>
              <a:t>124</a:t>
            </a:fld>
            <a:endParaRPr lang="en-US" dirty="0"/>
          </a:p>
        </p:txBody>
      </p:sp>
    </p:spTree>
    <p:extLst>
      <p:ext uri="{BB962C8B-B14F-4D97-AF65-F5344CB8AC3E}">
        <p14:creationId xmlns:p14="http://schemas.microsoft.com/office/powerpoint/2010/main" val="1652775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024744" cy="1143000"/>
          </a:xfrm>
        </p:spPr>
        <p:txBody>
          <a:bodyPr/>
          <a:lstStyle/>
          <a:p>
            <a:r>
              <a:rPr lang="en-US" dirty="0" smtClean="0"/>
              <a:t>Pop Quiz</a:t>
            </a:r>
            <a:endParaRPr lang="en-US" dirty="0"/>
          </a:p>
        </p:txBody>
      </p:sp>
      <p:sp>
        <p:nvSpPr>
          <p:cNvPr id="3" name="Content Placeholder 2"/>
          <p:cNvSpPr>
            <a:spLocks noGrp="1"/>
          </p:cNvSpPr>
          <p:nvPr>
            <p:ph idx="1"/>
          </p:nvPr>
        </p:nvSpPr>
        <p:spPr>
          <a:xfrm>
            <a:off x="1043492" y="1676400"/>
            <a:ext cx="7262308" cy="4156229"/>
          </a:xfrm>
        </p:spPr>
        <p:txBody>
          <a:bodyPr>
            <a:normAutofit/>
          </a:bodyPr>
          <a:lstStyle/>
          <a:p>
            <a:pPr marL="557213" indent="-557213">
              <a:buFont typeface="+mj-lt"/>
              <a:buAutoNum type="arabicPeriod" startAt="3"/>
            </a:pPr>
            <a:r>
              <a:rPr lang="en-US" sz="2800" dirty="0" smtClean="0"/>
              <a:t>Should website posting containing credit card statements include Personal Identifiable Information (PII) and account numbers?</a:t>
            </a:r>
          </a:p>
          <a:p>
            <a:pPr marL="0" indent="0">
              <a:buNone/>
            </a:pPr>
            <a:endParaRPr lang="en-US" sz="2800" dirty="0" smtClean="0"/>
          </a:p>
          <a:p>
            <a:pPr marL="1157288" lvl="2" indent="-557213">
              <a:buFont typeface="+mj-lt"/>
              <a:buAutoNum type="alphaLcParenR"/>
            </a:pPr>
            <a:r>
              <a:rPr lang="en-US" sz="2400" dirty="0" smtClean="0"/>
              <a:t>Yes</a:t>
            </a:r>
          </a:p>
          <a:p>
            <a:pPr marL="1157288" lvl="2" indent="-557213">
              <a:buFont typeface="+mj-lt"/>
              <a:buAutoNum type="alphaLcParenR"/>
            </a:pPr>
            <a:r>
              <a:rPr lang="en-US" sz="2400" dirty="0" smtClean="0"/>
              <a:t>No</a:t>
            </a:r>
          </a:p>
          <a:p>
            <a:pPr marL="600075" lvl="2" indent="0">
              <a:buNone/>
            </a:pPr>
            <a:endParaRPr lang="en-US" dirty="0" smtClean="0"/>
          </a:p>
          <a:p>
            <a:pPr marL="600075" lvl="2" indent="0">
              <a:buNone/>
            </a:pPr>
            <a:endParaRPr lang="en-US" dirty="0" smtClean="0"/>
          </a:p>
        </p:txBody>
      </p:sp>
      <p:sp>
        <p:nvSpPr>
          <p:cNvPr id="4" name="Slide Number Placeholder 3"/>
          <p:cNvSpPr>
            <a:spLocks noGrp="1"/>
          </p:cNvSpPr>
          <p:nvPr>
            <p:ph type="sldNum" sz="quarter" idx="4294967295"/>
          </p:nvPr>
        </p:nvSpPr>
        <p:spPr>
          <a:xfrm>
            <a:off x="6057900" y="5624514"/>
            <a:ext cx="1600200" cy="273844"/>
          </a:xfrm>
          <a:prstGeom prst="rect">
            <a:avLst/>
          </a:prstGeom>
        </p:spPr>
        <p:txBody>
          <a:bodyPr/>
          <a:lstStyle/>
          <a:p>
            <a:fld id="{2638198E-7845-4843-8114-6B9DA8FD3EF6}" type="slidenum">
              <a:rPr lang="en-US" smtClean="0"/>
              <a:t>125</a:t>
            </a:fld>
            <a:endParaRPr lang="en-US" dirty="0"/>
          </a:p>
        </p:txBody>
      </p:sp>
    </p:spTree>
    <p:extLst>
      <p:ext uri="{BB962C8B-B14F-4D97-AF65-F5344CB8AC3E}">
        <p14:creationId xmlns:p14="http://schemas.microsoft.com/office/powerpoint/2010/main" val="1827438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1721"/>
            <a:ext cx="7024744" cy="1143000"/>
          </a:xfrm>
        </p:spPr>
        <p:txBody>
          <a:bodyPr/>
          <a:lstStyle/>
          <a:p>
            <a:r>
              <a:rPr lang="en-US" dirty="0" smtClean="0"/>
              <a:t>Pop Quiz</a:t>
            </a:r>
            <a:endParaRPr lang="en-US" dirty="0"/>
          </a:p>
        </p:txBody>
      </p:sp>
      <p:sp>
        <p:nvSpPr>
          <p:cNvPr id="3" name="Content Placeholder 2"/>
          <p:cNvSpPr>
            <a:spLocks noGrp="1"/>
          </p:cNvSpPr>
          <p:nvPr>
            <p:ph idx="1"/>
          </p:nvPr>
        </p:nvSpPr>
        <p:spPr>
          <a:xfrm>
            <a:off x="685800" y="1447800"/>
            <a:ext cx="7543800" cy="4876800"/>
          </a:xfrm>
        </p:spPr>
        <p:txBody>
          <a:bodyPr>
            <a:normAutofit/>
          </a:bodyPr>
          <a:lstStyle/>
          <a:p>
            <a:pPr marL="557213" indent="-557213">
              <a:buFont typeface="+mj-lt"/>
              <a:buAutoNum type="arabicPeriod" startAt="4"/>
            </a:pPr>
            <a:r>
              <a:rPr lang="en-US" sz="2800" dirty="0"/>
              <a:t>Registers must include an entry for salary, wages, or other compensation paid to individual employees. </a:t>
            </a:r>
          </a:p>
          <a:p>
            <a:pPr marL="557213" indent="-557213">
              <a:buAutoNum type="arabicPeriod" startAt="4"/>
            </a:pPr>
            <a:endParaRPr lang="en-US" sz="2800" dirty="0"/>
          </a:p>
          <a:p>
            <a:pPr marL="1157288" lvl="2" indent="-557213">
              <a:buFont typeface="+mj-lt"/>
              <a:buAutoNum type="alphaLcParenR"/>
            </a:pPr>
            <a:r>
              <a:rPr lang="en-US" sz="2800" dirty="0"/>
              <a:t>True</a:t>
            </a:r>
          </a:p>
          <a:p>
            <a:pPr marL="1157288" lvl="2" indent="-557213">
              <a:buFont typeface="+mj-lt"/>
              <a:buAutoNum type="alphaLcParenR"/>
            </a:pPr>
            <a:r>
              <a:rPr lang="en-US" sz="2800" dirty="0"/>
              <a:t>False</a:t>
            </a:r>
          </a:p>
          <a:p>
            <a:pPr marL="600075" lvl="2" indent="0">
              <a:buNone/>
            </a:pPr>
            <a:endParaRPr lang="en-US" dirty="0" smtClean="0"/>
          </a:p>
          <a:p>
            <a:pPr marL="600075" lvl="2" indent="0">
              <a:buNone/>
            </a:pPr>
            <a:endParaRPr lang="en-US" dirty="0" smtClean="0"/>
          </a:p>
        </p:txBody>
      </p:sp>
      <p:sp>
        <p:nvSpPr>
          <p:cNvPr id="4" name="Slide Number Placeholder 3"/>
          <p:cNvSpPr>
            <a:spLocks noGrp="1"/>
          </p:cNvSpPr>
          <p:nvPr>
            <p:ph type="sldNum" sz="quarter" idx="4294967295"/>
          </p:nvPr>
        </p:nvSpPr>
        <p:spPr>
          <a:xfrm>
            <a:off x="6057900" y="5624514"/>
            <a:ext cx="1600200" cy="273844"/>
          </a:xfrm>
          <a:prstGeom prst="rect">
            <a:avLst/>
          </a:prstGeom>
        </p:spPr>
        <p:txBody>
          <a:bodyPr/>
          <a:lstStyle/>
          <a:p>
            <a:fld id="{2638198E-7845-4843-8114-6B9DA8FD3EF6}" type="slidenum">
              <a:rPr lang="en-US" smtClean="0"/>
              <a:t>126</a:t>
            </a:fld>
            <a:endParaRPr lang="en-US" dirty="0"/>
          </a:p>
        </p:txBody>
      </p:sp>
    </p:spTree>
    <p:extLst>
      <p:ext uri="{BB962C8B-B14F-4D97-AF65-F5344CB8AC3E}">
        <p14:creationId xmlns:p14="http://schemas.microsoft.com/office/powerpoint/2010/main" val="2511207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043" y="304800"/>
            <a:ext cx="7024744" cy="1143000"/>
          </a:xfrm>
        </p:spPr>
        <p:txBody>
          <a:bodyPr>
            <a:normAutofit/>
          </a:bodyPr>
          <a:lstStyle/>
          <a:p>
            <a:r>
              <a:rPr lang="en-US" b="1" dirty="0" smtClean="0"/>
              <a:t>Other Requirements</a:t>
            </a:r>
            <a:endParaRPr lang="en-US" b="1" dirty="0"/>
          </a:p>
        </p:txBody>
      </p:sp>
      <p:sp>
        <p:nvSpPr>
          <p:cNvPr id="3" name="Content Placeholder 2"/>
          <p:cNvSpPr>
            <a:spLocks noGrp="1"/>
          </p:cNvSpPr>
          <p:nvPr>
            <p:ph idx="1"/>
          </p:nvPr>
        </p:nvSpPr>
        <p:spPr>
          <a:xfrm>
            <a:off x="990600" y="2057400"/>
            <a:ext cx="6777317" cy="3508977"/>
          </a:xfrm>
        </p:spPr>
        <p:txBody>
          <a:bodyPr>
            <a:noAutofit/>
          </a:bodyPr>
          <a:lstStyle/>
          <a:p>
            <a:pPr marL="0" indent="0" algn="ctr">
              <a:buNone/>
            </a:pPr>
            <a:r>
              <a:rPr lang="en-US" sz="2800" b="1" dirty="0"/>
              <a:t>(State/Federal)</a:t>
            </a:r>
            <a:endParaRPr lang="en-US" sz="2800" dirty="0"/>
          </a:p>
          <a:p>
            <a:pPr marL="457200" indent="-457200">
              <a:buFont typeface="Arial" panose="020B0604020202020204" pitchFamily="34" charset="0"/>
              <a:buChar char="•"/>
            </a:pPr>
            <a:endParaRPr lang="en-US" sz="3200" dirty="0">
              <a:latin typeface="Calibri" panose="020F0502020204030204" pitchFamily="34" charset="0"/>
              <a:sym typeface="Times New Roman"/>
            </a:endParaRPr>
          </a:p>
          <a:p>
            <a:pPr>
              <a:buFont typeface="Arial" panose="020B0604020202020204" pitchFamily="34" charset="0"/>
              <a:buChar char="•"/>
            </a:pPr>
            <a:r>
              <a:rPr lang="en-US" sz="2800" dirty="0" smtClean="0">
                <a:latin typeface="+mj-lt"/>
                <a:sym typeface="Times New Roman"/>
              </a:rPr>
              <a:t>State </a:t>
            </a:r>
            <a:r>
              <a:rPr lang="en-US" sz="2800" dirty="0">
                <a:latin typeface="+mj-lt"/>
                <a:sym typeface="Times New Roman"/>
              </a:rPr>
              <a:t>Proviso and Laws</a:t>
            </a:r>
          </a:p>
          <a:p>
            <a:pPr>
              <a:buFont typeface="Arial" panose="020B0604020202020204" pitchFamily="34" charset="0"/>
              <a:buChar char="•"/>
            </a:pPr>
            <a:r>
              <a:rPr lang="en-US" sz="2800" dirty="0">
                <a:latin typeface="+mj-lt"/>
                <a:sym typeface="Times New Roman"/>
              </a:rPr>
              <a:t>Federal Regulations</a:t>
            </a:r>
          </a:p>
          <a:p>
            <a:endParaRPr lang="en-US" sz="2250" dirty="0">
              <a:latin typeface="+mj-lt"/>
              <a:sym typeface="Times New Roman"/>
            </a:endParaRPr>
          </a:p>
          <a:p>
            <a:pPr marL="0" indent="0">
              <a:buNone/>
            </a:pPr>
            <a:endParaRPr lang="en-US" sz="2250" dirty="0"/>
          </a:p>
          <a:p>
            <a:pPr marL="0" indent="0">
              <a:buNone/>
            </a:pPr>
            <a:endParaRPr lang="en-US" sz="2250" dirty="0"/>
          </a:p>
          <a:p>
            <a:pPr marL="0" indent="0">
              <a:buNone/>
            </a:pPr>
            <a:r>
              <a:rPr lang="en-US" dirty="0"/>
              <a:t> </a:t>
            </a:r>
          </a:p>
        </p:txBody>
      </p:sp>
      <p:sp>
        <p:nvSpPr>
          <p:cNvPr id="4" name="Slide Number Placeholder 3"/>
          <p:cNvSpPr>
            <a:spLocks noGrp="1"/>
          </p:cNvSpPr>
          <p:nvPr>
            <p:ph type="sldNum" sz="quarter" idx="4294967295"/>
          </p:nvPr>
        </p:nvSpPr>
        <p:spPr>
          <a:xfrm>
            <a:off x="6057900" y="5624514"/>
            <a:ext cx="1600200" cy="273844"/>
          </a:xfrm>
          <a:prstGeom prst="rect">
            <a:avLst/>
          </a:prstGeom>
        </p:spPr>
        <p:txBody>
          <a:bodyPr/>
          <a:lstStyle/>
          <a:p>
            <a:fld id="{2638198E-7845-4843-8114-6B9DA8FD3EF6}" type="slidenum">
              <a:rPr lang="en-US" smtClean="0"/>
              <a:t>127</a:t>
            </a:fld>
            <a:endParaRPr lang="en-US" dirty="0"/>
          </a:p>
        </p:txBody>
      </p:sp>
    </p:spTree>
    <p:extLst>
      <p:ext uri="{BB962C8B-B14F-4D97-AF65-F5344CB8AC3E}">
        <p14:creationId xmlns:p14="http://schemas.microsoft.com/office/powerpoint/2010/main" val="4173685774"/>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avanceon.com/Portals/31626/images/C--Users-sschlegel-Pictures-Question-Mark-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3300" y="2800350"/>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lgn="ctr" defTabSz="342900">
              <a:defRPr/>
            </a:pPr>
            <a:fld id="{C0B73DE4-E8FE-43CB-9A18-A16F78A9F4D8}" type="slidenum">
              <a:rPr lang="en-US" sz="1350">
                <a:solidFill>
                  <a:srgbClr val="FFFFFF"/>
                </a:solidFill>
                <a:latin typeface="Calibri"/>
              </a:rPr>
              <a:pPr algn="ctr" defTabSz="342900">
                <a:defRPr/>
              </a:pPr>
              <a:t>128</a:t>
            </a:fld>
            <a:endParaRPr lang="en-US" sz="1350" dirty="0">
              <a:solidFill>
                <a:srgbClr val="FFFFFF"/>
              </a:solidFill>
              <a:latin typeface="Calibri"/>
            </a:endParaRPr>
          </a:p>
        </p:txBody>
      </p:sp>
    </p:spTree>
    <p:extLst>
      <p:ext uri="{BB962C8B-B14F-4D97-AF65-F5344CB8AC3E}">
        <p14:creationId xmlns:p14="http://schemas.microsoft.com/office/powerpoint/2010/main" val="32222122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024744" cy="1143000"/>
          </a:xfrm>
        </p:spPr>
        <p:txBody>
          <a:bodyPr>
            <a:normAutofit/>
          </a:bodyPr>
          <a:lstStyle/>
          <a:p>
            <a:r>
              <a:rPr lang="en-US" b="1" dirty="0" smtClean="0"/>
              <a:t>Questions?</a:t>
            </a:r>
            <a:endParaRPr lang="en-US" b="1" dirty="0"/>
          </a:p>
        </p:txBody>
      </p:sp>
      <p:sp>
        <p:nvSpPr>
          <p:cNvPr id="3" name="Content Placeholder 2"/>
          <p:cNvSpPr>
            <a:spLocks noGrp="1"/>
          </p:cNvSpPr>
          <p:nvPr>
            <p:ph idx="1"/>
          </p:nvPr>
        </p:nvSpPr>
        <p:spPr>
          <a:xfrm>
            <a:off x="1043492" y="1981200"/>
            <a:ext cx="6777317" cy="3851429"/>
          </a:xfrm>
        </p:spPr>
        <p:txBody>
          <a:bodyPr>
            <a:noAutofit/>
          </a:bodyPr>
          <a:lstStyle/>
          <a:p>
            <a:pPr marL="0" indent="0">
              <a:buNone/>
            </a:pPr>
            <a:endParaRPr lang="en-US" dirty="0">
              <a:latin typeface="Calibri" panose="020F0502020204030204" pitchFamily="34" charset="0"/>
              <a:sym typeface="Times New Roman"/>
            </a:endParaRPr>
          </a:p>
          <a:p>
            <a:pPr marL="0" indent="0">
              <a:buNone/>
            </a:pPr>
            <a:endParaRPr lang="en-US" sz="3200" dirty="0">
              <a:latin typeface="Calibri" panose="020F0502020204030204" pitchFamily="34" charset="0"/>
              <a:sym typeface="Times New Roman"/>
            </a:endParaRPr>
          </a:p>
          <a:p>
            <a:pPr marL="0" indent="0" algn="ctr">
              <a:buNone/>
            </a:pPr>
            <a:r>
              <a:rPr lang="en-US" sz="2800" dirty="0"/>
              <a:t>Valarie Byrd, MA</a:t>
            </a:r>
          </a:p>
          <a:p>
            <a:pPr marL="0" indent="0" algn="ctr">
              <a:buNone/>
            </a:pPr>
            <a:r>
              <a:rPr lang="en-US" sz="2800" dirty="0"/>
              <a:t>Total Quality Management</a:t>
            </a:r>
          </a:p>
          <a:p>
            <a:pPr marL="0" indent="0" algn="ctr">
              <a:buNone/>
            </a:pPr>
            <a:r>
              <a:rPr lang="en-US" sz="2800" dirty="0"/>
              <a:t>District Services</a:t>
            </a:r>
          </a:p>
          <a:p>
            <a:pPr marL="0" indent="0" algn="ctr">
              <a:buNone/>
            </a:pPr>
            <a:r>
              <a:rPr lang="en-US" sz="2800" dirty="0">
                <a:hlinkClick r:id="rId3"/>
              </a:rPr>
              <a:t>vbyrd@ed.sc.gov</a:t>
            </a:r>
            <a:endParaRPr lang="en-US" sz="2800" dirty="0"/>
          </a:p>
          <a:p>
            <a:pPr marL="0" indent="0" algn="ctr">
              <a:buNone/>
            </a:pPr>
            <a:r>
              <a:rPr lang="en-US" sz="2800" dirty="0"/>
              <a:t>(803) 734-1434</a:t>
            </a:r>
          </a:p>
          <a:p>
            <a:pPr marL="0" indent="0" algn="ctr">
              <a:buNone/>
            </a:pPr>
            <a:endParaRPr lang="en-US" sz="2250" dirty="0"/>
          </a:p>
          <a:p>
            <a:pPr marL="0" indent="0">
              <a:buNone/>
            </a:pPr>
            <a:endParaRPr lang="en-US" sz="2250" dirty="0"/>
          </a:p>
          <a:p>
            <a:pPr marL="0" indent="0">
              <a:buNone/>
            </a:pPr>
            <a:r>
              <a:rPr lang="en-US" dirty="0"/>
              <a:t> </a:t>
            </a:r>
          </a:p>
        </p:txBody>
      </p:sp>
      <p:sp>
        <p:nvSpPr>
          <p:cNvPr id="4" name="Slide Number Placeholder 3"/>
          <p:cNvSpPr>
            <a:spLocks noGrp="1"/>
          </p:cNvSpPr>
          <p:nvPr>
            <p:ph type="sldNum" sz="quarter" idx="4294967295"/>
          </p:nvPr>
        </p:nvSpPr>
        <p:spPr>
          <a:xfrm>
            <a:off x="6057900" y="5624514"/>
            <a:ext cx="1600200" cy="273844"/>
          </a:xfrm>
          <a:prstGeom prst="rect">
            <a:avLst/>
          </a:prstGeom>
        </p:spPr>
        <p:txBody>
          <a:bodyPr/>
          <a:lstStyle/>
          <a:p>
            <a:fld id="{2638198E-7845-4843-8114-6B9DA8FD3EF6}" type="slidenum">
              <a:rPr lang="en-US" smtClean="0"/>
              <a:t>129</a:t>
            </a:fld>
            <a:endParaRPr lang="en-US" dirty="0"/>
          </a:p>
        </p:txBody>
      </p:sp>
    </p:spTree>
    <p:extLst>
      <p:ext uri="{BB962C8B-B14F-4D97-AF65-F5344CB8AC3E}">
        <p14:creationId xmlns:p14="http://schemas.microsoft.com/office/powerpoint/2010/main" val="14901150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3400" y="1066800"/>
            <a:ext cx="7382434" cy="538507"/>
          </a:xfrm>
        </p:spPr>
        <p:txBody>
          <a:bodyPr>
            <a:normAutofit fontScale="90000"/>
          </a:bodyPr>
          <a:lstStyle/>
          <a:p>
            <a:r>
              <a:rPr lang="en-US" dirty="0" smtClean="0"/>
              <a:t>Title I Program Office – Finance Duties</a:t>
            </a:r>
            <a:endParaRPr lang="en-US" dirty="0"/>
          </a:p>
        </p:txBody>
      </p:sp>
      <p:sp>
        <p:nvSpPr>
          <p:cNvPr id="2" name="Slide Number Placeholder 1"/>
          <p:cNvSpPr>
            <a:spLocks noGrp="1"/>
          </p:cNvSpPr>
          <p:nvPr>
            <p:ph type="sldNum" sz="quarter" idx="12"/>
          </p:nvPr>
        </p:nvSpPr>
        <p:spPr/>
        <p:txBody>
          <a:bodyPr/>
          <a:lstStyle/>
          <a:p>
            <a:fld id="{A487FD0A-E73A-40A0-962F-A61447B28AE7}" type="slidenum">
              <a:rPr lang="en-US" smtClean="0"/>
              <a:t>13</a:t>
            </a:fld>
            <a:endParaRPr lang="en-US" dirty="0"/>
          </a:p>
        </p:txBody>
      </p:sp>
      <p:sp>
        <p:nvSpPr>
          <p:cNvPr id="7" name="Content Placeholder 6"/>
          <p:cNvSpPr>
            <a:spLocks noGrp="1"/>
          </p:cNvSpPr>
          <p:nvPr>
            <p:ph sz="quarter" idx="13"/>
          </p:nvPr>
        </p:nvSpPr>
        <p:spPr>
          <a:xfrm>
            <a:off x="685800" y="2166505"/>
            <a:ext cx="3776472" cy="3624695"/>
          </a:xfrm>
        </p:spPr>
        <p:txBody>
          <a:bodyPr>
            <a:noAutofit/>
          </a:bodyPr>
          <a:lstStyle/>
          <a:p>
            <a:pPr marL="51435" indent="0">
              <a:buNone/>
            </a:pPr>
            <a:r>
              <a:rPr lang="en-US" sz="1800" b="1" u="sng" dirty="0" smtClean="0"/>
              <a:t>Karen Cook</a:t>
            </a:r>
          </a:p>
          <a:p>
            <a:pPr>
              <a:buFont typeface="Arial" panose="020B0604020202020204" pitchFamily="34" charset="0"/>
              <a:buChar char="•"/>
            </a:pPr>
            <a:r>
              <a:rPr lang="en-US" sz="1800" dirty="0"/>
              <a:t>Allocations</a:t>
            </a:r>
          </a:p>
          <a:p>
            <a:pPr lvl="2">
              <a:buFont typeface="Courier New" panose="02070309020205020404" pitchFamily="49" charset="0"/>
              <a:buChar char="o"/>
            </a:pPr>
            <a:r>
              <a:rPr lang="en-US" sz="1800" dirty="0"/>
              <a:t>Title I</a:t>
            </a:r>
          </a:p>
          <a:p>
            <a:pPr lvl="2">
              <a:buFont typeface="Courier New" panose="02070309020205020404" pitchFamily="49" charset="0"/>
              <a:buChar char="o"/>
            </a:pPr>
            <a:r>
              <a:rPr lang="en-US" sz="1800" dirty="0"/>
              <a:t>Title II</a:t>
            </a:r>
          </a:p>
          <a:p>
            <a:pPr lvl="2">
              <a:buFont typeface="Courier New" panose="02070309020205020404" pitchFamily="49" charset="0"/>
              <a:buChar char="o"/>
            </a:pPr>
            <a:r>
              <a:rPr lang="en-US" sz="1800" dirty="0"/>
              <a:t>Title IV</a:t>
            </a:r>
          </a:p>
          <a:p>
            <a:pPr lvl="2">
              <a:buFont typeface="Courier New" panose="02070309020205020404" pitchFamily="49" charset="0"/>
              <a:buChar char="o"/>
            </a:pPr>
            <a:r>
              <a:rPr lang="en-US" sz="1800" dirty="0"/>
              <a:t>CSI</a:t>
            </a:r>
          </a:p>
          <a:p>
            <a:pPr lvl="2">
              <a:buFont typeface="Courier New" panose="02070309020205020404" pitchFamily="49" charset="0"/>
              <a:buChar char="o"/>
            </a:pPr>
            <a:r>
              <a:rPr lang="en-US" sz="1800" dirty="0"/>
              <a:t>TSI</a:t>
            </a:r>
          </a:p>
          <a:p>
            <a:pPr lvl="2">
              <a:buFont typeface="Courier New" panose="02070309020205020404" pitchFamily="49" charset="0"/>
              <a:buChar char="o"/>
            </a:pPr>
            <a:r>
              <a:rPr lang="en-US" sz="1800" dirty="0"/>
              <a:t>Direct Student Services</a:t>
            </a:r>
          </a:p>
          <a:p>
            <a:pPr lvl="2">
              <a:buFont typeface="Courier New" panose="02070309020205020404" pitchFamily="49" charset="0"/>
              <a:buChar char="o"/>
            </a:pPr>
            <a:r>
              <a:rPr lang="en-US" sz="1800" dirty="0"/>
              <a:t>N&amp;D</a:t>
            </a:r>
          </a:p>
          <a:p>
            <a:pPr>
              <a:buFont typeface="Arial" panose="020B0604020202020204" pitchFamily="34" charset="0"/>
              <a:buChar char="•"/>
            </a:pPr>
            <a:r>
              <a:rPr lang="en-US" sz="1800" dirty="0"/>
              <a:t>GEMS Uploads</a:t>
            </a:r>
          </a:p>
          <a:p>
            <a:pPr>
              <a:buFont typeface="Arial" panose="020B0604020202020204" pitchFamily="34" charset="0"/>
              <a:buChar char="•"/>
            </a:pPr>
            <a:r>
              <a:rPr lang="en-US" sz="1800" dirty="0"/>
              <a:t>GAPS Uploads</a:t>
            </a:r>
          </a:p>
        </p:txBody>
      </p:sp>
      <p:sp>
        <p:nvSpPr>
          <p:cNvPr id="8" name="Content Placeholder 7"/>
          <p:cNvSpPr>
            <a:spLocks noGrp="1"/>
          </p:cNvSpPr>
          <p:nvPr>
            <p:ph sz="quarter" idx="14"/>
          </p:nvPr>
        </p:nvSpPr>
        <p:spPr>
          <a:xfrm>
            <a:off x="4645152" y="2166505"/>
            <a:ext cx="3584448" cy="3929495"/>
          </a:xfrm>
        </p:spPr>
        <p:txBody>
          <a:bodyPr>
            <a:normAutofit/>
          </a:bodyPr>
          <a:lstStyle/>
          <a:p>
            <a:pPr marL="51435" indent="0">
              <a:buNone/>
            </a:pPr>
            <a:r>
              <a:rPr lang="en-US" sz="1800" b="1" u="sng" dirty="0" smtClean="0"/>
              <a:t>Jennifer Rhodes</a:t>
            </a:r>
            <a:endParaRPr lang="en-US" sz="1800" dirty="0" smtClean="0"/>
          </a:p>
          <a:p>
            <a:pPr>
              <a:buFont typeface="Arial" panose="020B0604020202020204" pitchFamily="34" charset="0"/>
              <a:buChar char="•"/>
            </a:pPr>
            <a:r>
              <a:rPr lang="en-US" sz="1800" dirty="0"/>
              <a:t>GANs (all as listed under allocations)</a:t>
            </a:r>
          </a:p>
          <a:p>
            <a:pPr>
              <a:buFont typeface="Arial" panose="020B0604020202020204" pitchFamily="34" charset="0"/>
              <a:buChar char="•"/>
            </a:pPr>
            <a:r>
              <a:rPr lang="en-US" sz="1800" dirty="0"/>
              <a:t>15% Carryover Waivers</a:t>
            </a:r>
          </a:p>
          <a:p>
            <a:pPr>
              <a:buFont typeface="Arial" panose="020B0604020202020204" pitchFamily="34" charset="0"/>
              <a:buChar char="•"/>
            </a:pPr>
            <a:r>
              <a:rPr lang="en-US" sz="1800" dirty="0"/>
              <a:t>Closeout/De-Obligations</a:t>
            </a:r>
          </a:p>
          <a:p>
            <a:pPr>
              <a:buFont typeface="Arial" panose="020B0604020202020204" pitchFamily="34" charset="0"/>
              <a:buChar char="•"/>
            </a:pPr>
            <a:r>
              <a:rPr lang="en-US" sz="1800" dirty="0"/>
              <a:t>Refunds</a:t>
            </a:r>
          </a:p>
          <a:p>
            <a:pPr>
              <a:buFont typeface="Arial" panose="020B0604020202020204" pitchFamily="34" charset="0"/>
              <a:buChar char="•"/>
            </a:pPr>
            <a:r>
              <a:rPr lang="en-US" sz="1800" dirty="0"/>
              <a:t>Carryover Determinations</a:t>
            </a:r>
          </a:p>
        </p:txBody>
      </p:sp>
    </p:spTree>
    <p:extLst>
      <p:ext uri="{BB962C8B-B14F-4D97-AF65-F5344CB8AC3E}">
        <p14:creationId xmlns:p14="http://schemas.microsoft.com/office/powerpoint/2010/main" val="2328530746"/>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487FD0A-E73A-40A0-962F-A61447B28AE7}" type="slidenum">
              <a:rPr lang="en-US" smtClean="0"/>
              <a:t>130</a:t>
            </a:fld>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7181"/>
          <a:stretch/>
        </p:blipFill>
        <p:spPr>
          <a:xfrm>
            <a:off x="1066800" y="990600"/>
            <a:ext cx="6934200" cy="5202622"/>
          </a:xfrm>
          <a:prstGeom prst="rect">
            <a:avLst/>
          </a:prstGeom>
        </p:spPr>
      </p:pic>
    </p:spTree>
    <p:extLst>
      <p:ext uri="{BB962C8B-B14F-4D97-AF65-F5344CB8AC3E}">
        <p14:creationId xmlns:p14="http://schemas.microsoft.com/office/powerpoint/2010/main" val="1590253653"/>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Grant Management </a:t>
            </a:r>
            <a:endParaRPr lang="en-US" b="1" dirty="0"/>
          </a:p>
        </p:txBody>
      </p:sp>
      <p:sp>
        <p:nvSpPr>
          <p:cNvPr id="3" name="Content Placeholder 2"/>
          <p:cNvSpPr>
            <a:spLocks noGrp="1"/>
          </p:cNvSpPr>
          <p:nvPr>
            <p:ph idx="1"/>
          </p:nvPr>
        </p:nvSpPr>
        <p:spPr>
          <a:xfrm>
            <a:off x="457200" y="3581400"/>
            <a:ext cx="8229600" cy="2993136"/>
          </a:xfrm>
        </p:spPr>
        <p:txBody>
          <a:bodyPr/>
          <a:lstStyle/>
          <a:p>
            <a:pPr marL="109728" indent="0">
              <a:buNone/>
            </a:pPr>
            <a:r>
              <a:rPr lang="en-US" dirty="0" smtClean="0"/>
              <a:t>Audrey Shifflett</a:t>
            </a:r>
          </a:p>
          <a:p>
            <a:pPr marL="109728" indent="0">
              <a:buNone/>
            </a:pPr>
            <a:r>
              <a:rPr lang="en-US" dirty="0" smtClean="0"/>
              <a:t>Grants Program</a:t>
            </a:r>
          </a:p>
          <a:p>
            <a:pPr marL="109728" indent="0">
              <a:buNone/>
            </a:pPr>
            <a:r>
              <a:rPr lang="en-US" dirty="0" smtClean="0"/>
              <a:t>Division for Legal Services</a:t>
            </a:r>
          </a:p>
        </p:txBody>
      </p:sp>
      <p:sp>
        <p:nvSpPr>
          <p:cNvPr id="4" name="Slide Number Placeholder 3"/>
          <p:cNvSpPr>
            <a:spLocks noGrp="1"/>
          </p:cNvSpPr>
          <p:nvPr>
            <p:ph type="sldNum" sz="quarter" idx="12"/>
          </p:nvPr>
        </p:nvSpPr>
        <p:spPr/>
        <p:txBody>
          <a:bodyPr/>
          <a:lstStyle/>
          <a:p>
            <a:pPr>
              <a:defRPr/>
            </a:pPr>
            <a:fld id="{C0B73DE4-E8FE-43CB-9A18-A16F78A9F4D8}" type="slidenum">
              <a:rPr lang="en-US" smtClean="0"/>
              <a:pPr>
                <a:defRPr/>
              </a:pPr>
              <a:t>131</a:t>
            </a:fld>
            <a:endParaRPr lang="en-US" dirty="0"/>
          </a:p>
        </p:txBody>
      </p:sp>
    </p:spTree>
    <p:extLst>
      <p:ext uri="{BB962C8B-B14F-4D97-AF65-F5344CB8AC3E}">
        <p14:creationId xmlns:p14="http://schemas.microsoft.com/office/powerpoint/2010/main" val="3366185124"/>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hiffle\AppData\Local\Microsoft\Windows\Temporary Internet Files\Content.IE5\RAOJPOTF\06-NP-Volunteer-SQ[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30499" y="1676400"/>
            <a:ext cx="4576763" cy="45767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Show of hands…</a:t>
            </a:r>
            <a:endParaRPr lang="en-US" dirty="0"/>
          </a:p>
        </p:txBody>
      </p:sp>
      <p:sp>
        <p:nvSpPr>
          <p:cNvPr id="4" name="Slide Number Placeholder 3"/>
          <p:cNvSpPr>
            <a:spLocks noGrp="1"/>
          </p:cNvSpPr>
          <p:nvPr>
            <p:ph type="sldNum" sz="quarter" idx="12"/>
          </p:nvPr>
        </p:nvSpPr>
        <p:spPr/>
        <p:txBody>
          <a:bodyPr/>
          <a:lstStyle/>
          <a:p>
            <a:pPr>
              <a:defRPr/>
            </a:pPr>
            <a:fld id="{C0B73DE4-E8FE-43CB-9A18-A16F78A9F4D8}" type="slidenum">
              <a:rPr lang="en-US" smtClean="0"/>
              <a:pPr>
                <a:defRPr/>
              </a:pPr>
              <a:t>132</a:t>
            </a:fld>
            <a:endParaRPr lang="en-US" dirty="0"/>
          </a:p>
        </p:txBody>
      </p:sp>
    </p:spTree>
    <p:extLst>
      <p:ext uri="{BB962C8B-B14F-4D97-AF65-F5344CB8AC3E}">
        <p14:creationId xmlns:p14="http://schemas.microsoft.com/office/powerpoint/2010/main" val="4057933014"/>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01000" cy="1066800"/>
          </a:xfrm>
        </p:spPr>
        <p:txBody>
          <a:bodyPr/>
          <a:lstStyle/>
          <a:p>
            <a:r>
              <a:rPr lang="en-US" dirty="0" smtClean="0"/>
              <a:t>Agenda</a:t>
            </a:r>
            <a:endParaRPr lang="en-US" dirty="0"/>
          </a:p>
        </p:txBody>
      </p:sp>
      <p:sp>
        <p:nvSpPr>
          <p:cNvPr id="3" name="Content Placeholder 2"/>
          <p:cNvSpPr>
            <a:spLocks noGrp="1"/>
          </p:cNvSpPr>
          <p:nvPr>
            <p:ph idx="1"/>
          </p:nvPr>
        </p:nvSpPr>
        <p:spPr>
          <a:xfrm>
            <a:off x="685800" y="1909108"/>
            <a:ext cx="8001000" cy="4665427"/>
          </a:xfrm>
        </p:spPr>
        <p:txBody>
          <a:bodyPr>
            <a:normAutofit/>
          </a:bodyPr>
          <a:lstStyle/>
          <a:p>
            <a:pPr marL="857250" indent="-857250">
              <a:buFont typeface="Georgia"/>
              <a:buAutoNum type="romanUcPeriod"/>
            </a:pPr>
            <a:r>
              <a:rPr lang="en-US" sz="3200" dirty="0" smtClean="0"/>
              <a:t>Expectations for School Districts</a:t>
            </a:r>
            <a:endParaRPr lang="en-US" sz="3200" dirty="0"/>
          </a:p>
          <a:p>
            <a:pPr marL="857250" indent="-857250">
              <a:buFont typeface="Georgia"/>
              <a:buAutoNum type="romanUcPeriod"/>
            </a:pPr>
            <a:r>
              <a:rPr lang="en-US" sz="3200" dirty="0" smtClean="0"/>
              <a:t>Subgrant Agreement &amp; Actions to </a:t>
            </a:r>
            <a:r>
              <a:rPr lang="en-US" sz="3200" dirty="0"/>
              <a:t>T</a:t>
            </a:r>
            <a:r>
              <a:rPr lang="en-US" sz="3200" dirty="0" smtClean="0"/>
              <a:t>ake</a:t>
            </a:r>
          </a:p>
          <a:p>
            <a:pPr marL="857250" indent="-857250">
              <a:buAutoNum type="romanUcPeriod"/>
            </a:pPr>
            <a:r>
              <a:rPr lang="en-US" sz="3200" dirty="0" smtClean="0"/>
              <a:t>Required Written Policies &amp; Procedures</a:t>
            </a:r>
          </a:p>
          <a:p>
            <a:pPr marL="857250" indent="-857250">
              <a:buAutoNum type="romanUcPeriod"/>
            </a:pPr>
            <a:r>
              <a:rPr lang="en-US" sz="3200" dirty="0" smtClean="0"/>
              <a:t>New: Procurement Thresholds</a:t>
            </a:r>
          </a:p>
          <a:p>
            <a:pPr marL="857250" indent="-857250">
              <a:buAutoNum type="romanUcPeriod"/>
            </a:pPr>
            <a:r>
              <a:rPr lang="en-US" sz="3200" dirty="0" smtClean="0"/>
              <a:t>Audit Findings </a:t>
            </a:r>
            <a:r>
              <a:rPr lang="en-US" sz="3200" dirty="0"/>
              <a:t>&amp;</a:t>
            </a:r>
            <a:r>
              <a:rPr lang="en-US" sz="3200" dirty="0" smtClean="0"/>
              <a:t> How to Avoid Them</a:t>
            </a:r>
          </a:p>
          <a:p>
            <a:pPr marL="857250" indent="-857250">
              <a:buAutoNum type="romanUcPeriod"/>
            </a:pPr>
            <a:r>
              <a:rPr lang="en-US" sz="3200" dirty="0" smtClean="0"/>
              <a:t>Mitigate Risks</a:t>
            </a:r>
            <a:endParaRPr lang="en-US" sz="3200" dirty="0"/>
          </a:p>
          <a:p>
            <a:pPr marL="857250" indent="-857250">
              <a:buAutoNum type="romanUcPeriod"/>
            </a:pPr>
            <a:r>
              <a:rPr lang="en-US" sz="3200" dirty="0" smtClean="0"/>
              <a:t>Resources</a:t>
            </a:r>
            <a:endParaRPr lang="en-US" sz="3200" dirty="0"/>
          </a:p>
        </p:txBody>
      </p:sp>
      <p:sp>
        <p:nvSpPr>
          <p:cNvPr id="4" name="Slide Number Placeholder 3"/>
          <p:cNvSpPr>
            <a:spLocks noGrp="1"/>
          </p:cNvSpPr>
          <p:nvPr>
            <p:ph type="sldNum" sz="quarter" idx="12"/>
          </p:nvPr>
        </p:nvSpPr>
        <p:spPr/>
        <p:txBody>
          <a:bodyPr/>
          <a:lstStyle/>
          <a:p>
            <a:pPr>
              <a:defRPr/>
            </a:pPr>
            <a:fld id="{C0B73DE4-E8FE-43CB-9A18-A16F78A9F4D8}" type="slidenum">
              <a:rPr lang="en-US" smtClean="0"/>
              <a:pPr>
                <a:defRPr/>
              </a:pPr>
              <a:t>133</a:t>
            </a:fld>
            <a:endParaRPr lang="en-US" dirty="0"/>
          </a:p>
        </p:txBody>
      </p:sp>
    </p:spTree>
    <p:extLst>
      <p:ext uri="{BB962C8B-B14F-4D97-AF65-F5344CB8AC3E}">
        <p14:creationId xmlns:p14="http://schemas.microsoft.com/office/powerpoint/2010/main" val="346184714"/>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772400" cy="1066800"/>
          </a:xfrm>
        </p:spPr>
        <p:txBody>
          <a:bodyPr>
            <a:normAutofit fontScale="90000"/>
          </a:bodyPr>
          <a:lstStyle/>
          <a:p>
            <a:r>
              <a:rPr lang="en-US" b="1" dirty="0">
                <a:ln>
                  <a:solidFill>
                    <a:schemeClr val="accent1"/>
                  </a:solidFill>
                </a:ln>
                <a:effectLst>
                  <a:outerShdw blurRad="38100" dist="38100" dir="2700000" algn="tl">
                    <a:srgbClr val="000000">
                      <a:alpha val="43137"/>
                    </a:srgbClr>
                  </a:outerShdw>
                </a:effectLst>
              </a:rPr>
              <a:t>Disclaimer</a:t>
            </a:r>
            <a:br>
              <a:rPr lang="en-US" b="1" dirty="0">
                <a:ln>
                  <a:solidFill>
                    <a:schemeClr val="accent1"/>
                  </a:solidFill>
                </a:ln>
                <a:effectLst>
                  <a:outerShdw blurRad="38100" dist="38100" dir="2700000" algn="tl">
                    <a:srgbClr val="000000">
                      <a:alpha val="43137"/>
                    </a:srgbClr>
                  </a:outerShdw>
                </a:effectLst>
              </a:rPr>
            </a:br>
            <a:endParaRPr lang="en-US" dirty="0"/>
          </a:p>
        </p:txBody>
      </p:sp>
      <p:sp>
        <p:nvSpPr>
          <p:cNvPr id="3" name="Content Placeholder 2"/>
          <p:cNvSpPr>
            <a:spLocks noGrp="1"/>
          </p:cNvSpPr>
          <p:nvPr>
            <p:ph idx="1"/>
          </p:nvPr>
        </p:nvSpPr>
        <p:spPr>
          <a:xfrm>
            <a:off x="381000" y="1676400"/>
            <a:ext cx="8305800" cy="4038600"/>
          </a:xfrm>
        </p:spPr>
        <p:txBody>
          <a:bodyPr/>
          <a:lstStyle/>
          <a:p>
            <a:pPr marL="0" indent="0" algn="ctr">
              <a:buNone/>
            </a:pPr>
            <a:r>
              <a:rPr lang="en-US" sz="2800" dirty="0">
                <a:solidFill>
                  <a:schemeClr val="tx2"/>
                </a:solidFill>
              </a:rPr>
              <a:t>This presentation is designed to </a:t>
            </a:r>
            <a:r>
              <a:rPr lang="en-US" sz="2800" dirty="0" smtClean="0">
                <a:solidFill>
                  <a:schemeClr val="tx2"/>
                </a:solidFill>
              </a:rPr>
              <a:t>help you </a:t>
            </a:r>
            <a:r>
              <a:rPr lang="en-US" sz="2800" dirty="0">
                <a:solidFill>
                  <a:schemeClr val="tx2"/>
                </a:solidFill>
              </a:rPr>
              <a:t>understand </a:t>
            </a:r>
            <a:r>
              <a:rPr lang="en-US" sz="2800" dirty="0" smtClean="0">
                <a:solidFill>
                  <a:schemeClr val="tx2"/>
                </a:solidFill>
              </a:rPr>
              <a:t>grant management to comply with federal </a:t>
            </a:r>
            <a:r>
              <a:rPr lang="en-US" sz="2800" dirty="0">
                <a:solidFill>
                  <a:schemeClr val="tx2"/>
                </a:solidFill>
              </a:rPr>
              <a:t>regulations including parts </a:t>
            </a:r>
            <a:r>
              <a:rPr lang="en-US" sz="2800" dirty="0" smtClean="0">
                <a:solidFill>
                  <a:schemeClr val="tx2"/>
                </a:solidFill>
              </a:rPr>
              <a:t>of 2 </a:t>
            </a:r>
            <a:r>
              <a:rPr lang="en-US" sz="2800" dirty="0">
                <a:solidFill>
                  <a:schemeClr val="tx2"/>
                </a:solidFill>
              </a:rPr>
              <a:t>CFR Part </a:t>
            </a:r>
            <a:r>
              <a:rPr lang="en-US" sz="2800" dirty="0" smtClean="0">
                <a:solidFill>
                  <a:schemeClr val="tx2"/>
                </a:solidFill>
              </a:rPr>
              <a:t>200, the</a:t>
            </a:r>
            <a:r>
              <a:rPr lang="en-US" sz="2800" dirty="0">
                <a:solidFill>
                  <a:schemeClr val="tx2"/>
                </a:solidFill>
              </a:rPr>
              <a:t> Uniform Grant </a:t>
            </a:r>
            <a:r>
              <a:rPr lang="en-US" sz="2800" dirty="0" smtClean="0">
                <a:solidFill>
                  <a:schemeClr val="tx2"/>
                </a:solidFill>
              </a:rPr>
              <a:t>Guidance.</a:t>
            </a:r>
            <a:endParaRPr lang="en-US" sz="2800" dirty="0">
              <a:solidFill>
                <a:schemeClr val="tx2"/>
              </a:solidFill>
            </a:endParaRPr>
          </a:p>
          <a:p>
            <a:pPr marL="0" indent="0" algn="ctr">
              <a:buNone/>
            </a:pPr>
            <a:endParaRPr lang="en-US" sz="2000" dirty="0">
              <a:solidFill>
                <a:schemeClr val="tx2"/>
              </a:solidFill>
            </a:endParaRPr>
          </a:p>
          <a:p>
            <a:pPr marL="0" indent="0" algn="ctr">
              <a:buNone/>
            </a:pPr>
            <a:r>
              <a:rPr lang="en-US" sz="2800" dirty="0">
                <a:solidFill>
                  <a:schemeClr val="tx2"/>
                </a:solidFill>
              </a:rPr>
              <a:t>This presentation is </a:t>
            </a:r>
            <a:r>
              <a:rPr lang="en-US" sz="2800" i="1" dirty="0">
                <a:solidFill>
                  <a:schemeClr val="tx2"/>
                </a:solidFill>
              </a:rPr>
              <a:t>not a substitute </a:t>
            </a:r>
          </a:p>
          <a:p>
            <a:pPr marL="0" indent="0" algn="ctr">
              <a:buNone/>
            </a:pPr>
            <a:r>
              <a:rPr lang="en-US" sz="2800" dirty="0">
                <a:solidFill>
                  <a:schemeClr val="tx2"/>
                </a:solidFill>
              </a:rPr>
              <a:t>for reading the regulations.</a:t>
            </a:r>
          </a:p>
          <a:p>
            <a:endParaRPr lang="en-US" dirty="0"/>
          </a:p>
        </p:txBody>
      </p:sp>
      <p:sp>
        <p:nvSpPr>
          <p:cNvPr id="4" name="Slide Number Placeholder 3"/>
          <p:cNvSpPr>
            <a:spLocks noGrp="1"/>
          </p:cNvSpPr>
          <p:nvPr>
            <p:ph type="sldNum" sz="quarter" idx="12"/>
          </p:nvPr>
        </p:nvSpPr>
        <p:spPr/>
        <p:txBody>
          <a:bodyPr/>
          <a:lstStyle/>
          <a:p>
            <a:pPr>
              <a:defRPr/>
            </a:pPr>
            <a:fld id="{C0B73DE4-E8FE-43CB-9A18-A16F78A9F4D8}" type="slidenum">
              <a:rPr lang="en-US" smtClean="0"/>
              <a:pPr>
                <a:defRPr/>
              </a:pPr>
              <a:t>134</a:t>
            </a:fld>
            <a:endParaRPr lang="en-US" dirty="0"/>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6791325" y="4748062"/>
            <a:ext cx="1895475" cy="1833562"/>
          </a:xfrm>
          <a:prstGeom prst="rect">
            <a:avLst/>
          </a:prstGeom>
        </p:spPr>
      </p:pic>
    </p:spTree>
    <p:extLst>
      <p:ext uri="{BB962C8B-B14F-4D97-AF65-F5344CB8AC3E}">
        <p14:creationId xmlns:p14="http://schemas.microsoft.com/office/powerpoint/2010/main" val="1887069254"/>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lstStyle/>
          <a:p>
            <a:r>
              <a:rPr lang="en-US" b="1" dirty="0"/>
              <a:t>Districts are Expected to</a:t>
            </a:r>
            <a:endParaRPr lang="en-US" dirty="0"/>
          </a:p>
        </p:txBody>
      </p:sp>
      <p:sp>
        <p:nvSpPr>
          <p:cNvPr id="3" name="Content Placeholder 2"/>
          <p:cNvSpPr>
            <a:spLocks noGrp="1"/>
          </p:cNvSpPr>
          <p:nvPr>
            <p:ph idx="1"/>
          </p:nvPr>
        </p:nvSpPr>
        <p:spPr>
          <a:xfrm>
            <a:off x="800100" y="1676400"/>
            <a:ext cx="7886700" cy="4724400"/>
          </a:xfrm>
        </p:spPr>
        <p:txBody>
          <a:bodyPr>
            <a:noAutofit/>
          </a:bodyPr>
          <a:lstStyle/>
          <a:p>
            <a:pPr>
              <a:spcBef>
                <a:spcPts val="1200"/>
              </a:spcBef>
              <a:buFont typeface="Arial" panose="020B0604020202020204" pitchFamily="34" charset="0"/>
              <a:buChar char="•"/>
            </a:pPr>
            <a:r>
              <a:rPr lang="en-US" sz="2800" dirty="0"/>
              <a:t>Adhere to </a:t>
            </a:r>
            <a:r>
              <a:rPr lang="en-US" sz="2800" i="1" dirty="0" smtClean="0"/>
              <a:t>all</a:t>
            </a:r>
            <a:r>
              <a:rPr lang="en-US" sz="2800" dirty="0" smtClean="0"/>
              <a:t> funding </a:t>
            </a:r>
            <a:r>
              <a:rPr lang="en-US" sz="2800" dirty="0"/>
              <a:t>requirements </a:t>
            </a:r>
          </a:p>
          <a:p>
            <a:pPr>
              <a:spcBef>
                <a:spcPts val="1200"/>
              </a:spcBef>
              <a:buFont typeface="Arial" panose="020B0604020202020204" pitchFamily="34" charset="0"/>
              <a:buChar char="•"/>
            </a:pPr>
            <a:r>
              <a:rPr lang="en-US" sz="2800" dirty="0"/>
              <a:t>Have adequate internal control systems </a:t>
            </a:r>
          </a:p>
          <a:p>
            <a:pPr>
              <a:spcBef>
                <a:spcPts val="1200"/>
              </a:spcBef>
              <a:buFont typeface="Arial" panose="020B0604020202020204" pitchFamily="34" charset="0"/>
              <a:buChar char="•"/>
            </a:pPr>
            <a:r>
              <a:rPr lang="en-US" sz="2800" dirty="0"/>
              <a:t>Comply with state laws, federal </a:t>
            </a:r>
            <a:r>
              <a:rPr lang="en-US" sz="2800" dirty="0" smtClean="0"/>
              <a:t>laws, </a:t>
            </a:r>
            <a:r>
              <a:rPr lang="en-US" sz="2800" dirty="0"/>
              <a:t>and regulations </a:t>
            </a:r>
          </a:p>
          <a:p>
            <a:pPr>
              <a:spcBef>
                <a:spcPts val="1200"/>
              </a:spcBef>
              <a:buFont typeface="Arial" panose="020B0604020202020204" pitchFamily="34" charset="0"/>
              <a:buChar char="•"/>
            </a:pPr>
            <a:r>
              <a:rPr lang="en-US" sz="2800" dirty="0"/>
              <a:t>Meet performance expectations</a:t>
            </a:r>
          </a:p>
          <a:p>
            <a:pPr>
              <a:spcBef>
                <a:spcPts val="1200"/>
              </a:spcBef>
              <a:buFont typeface="Arial" panose="020B0604020202020204" pitchFamily="34" charset="0"/>
              <a:buChar char="•"/>
            </a:pPr>
            <a:r>
              <a:rPr lang="en-US" sz="2800" dirty="0"/>
              <a:t>Meet </a:t>
            </a:r>
            <a:r>
              <a:rPr lang="en-US" sz="2800" i="1" dirty="0"/>
              <a:t>all</a:t>
            </a:r>
            <a:r>
              <a:rPr lang="en-US" sz="2800" dirty="0"/>
              <a:t> reporting requirements </a:t>
            </a:r>
            <a:r>
              <a:rPr lang="en-US" sz="2800" dirty="0" smtClean="0"/>
              <a:t>(i.e., reports are complete </a:t>
            </a:r>
            <a:r>
              <a:rPr lang="en-US" sz="2800" i="1" dirty="0"/>
              <a:t>and</a:t>
            </a:r>
            <a:r>
              <a:rPr lang="en-US" sz="2800" dirty="0"/>
              <a:t> on time</a:t>
            </a:r>
            <a:r>
              <a:rPr lang="en-US" sz="2800" dirty="0" smtClean="0"/>
              <a:t>).</a:t>
            </a:r>
            <a:endParaRPr lang="en-US" sz="2800" dirty="0"/>
          </a:p>
        </p:txBody>
      </p:sp>
    </p:spTree>
    <p:extLst>
      <p:ext uri="{BB962C8B-B14F-4D97-AF65-F5344CB8AC3E}">
        <p14:creationId xmlns:p14="http://schemas.microsoft.com/office/powerpoint/2010/main" val="332246382"/>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229600" cy="838200"/>
          </a:xfrm>
        </p:spPr>
        <p:txBody>
          <a:bodyPr/>
          <a:lstStyle/>
          <a:p>
            <a:r>
              <a:rPr lang="en-US" dirty="0" smtClean="0"/>
              <a:t>Start with your subgrant agreement</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1371600"/>
            <a:ext cx="8001000" cy="4754562"/>
          </a:xfrm>
        </p:spPr>
      </p:pic>
    </p:spTree>
    <p:extLst>
      <p:ext uri="{BB962C8B-B14F-4D97-AF65-F5344CB8AC3E}">
        <p14:creationId xmlns:p14="http://schemas.microsoft.com/office/powerpoint/2010/main" val="2868874776"/>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066800"/>
          </a:xfrm>
        </p:spPr>
        <p:txBody>
          <a:bodyPr/>
          <a:lstStyle/>
          <a:p>
            <a:r>
              <a:rPr lang="en-US" b="1" dirty="0" smtClean="0"/>
              <a:t>Subgrant Agreement</a:t>
            </a:r>
            <a:endParaRPr lang="en-US" b="1" dirty="0"/>
          </a:p>
        </p:txBody>
      </p:sp>
      <p:sp>
        <p:nvSpPr>
          <p:cNvPr id="5" name="Content Placeholder 2"/>
          <p:cNvSpPr>
            <a:spLocks noGrp="1"/>
          </p:cNvSpPr>
          <p:nvPr>
            <p:ph idx="1"/>
          </p:nvPr>
        </p:nvSpPr>
        <p:spPr>
          <a:xfrm>
            <a:off x="533400" y="1447800"/>
            <a:ext cx="8229600" cy="4325112"/>
          </a:xfrm>
        </p:spPr>
        <p:txBody>
          <a:bodyPr>
            <a:normAutofit/>
          </a:bodyPr>
          <a:lstStyle/>
          <a:p>
            <a:pPr>
              <a:buFont typeface="Arial" panose="020B0604020202020204" pitchFamily="34" charset="0"/>
              <a:buChar char="•"/>
            </a:pPr>
            <a:r>
              <a:rPr lang="en-US" dirty="0" smtClean="0"/>
              <a:t>Legally binding contract</a:t>
            </a:r>
          </a:p>
          <a:p>
            <a:pPr>
              <a:buFont typeface="Arial" panose="020B0604020202020204" pitchFamily="34" charset="0"/>
              <a:buChar char="•"/>
            </a:pPr>
            <a:r>
              <a:rPr lang="en-US" dirty="0" smtClean="0"/>
              <a:t>Superintendent’s signature binds district to</a:t>
            </a:r>
          </a:p>
          <a:p>
            <a:pPr lvl="1">
              <a:buFont typeface="Arial" panose="020B0604020202020204" pitchFamily="34" charset="0"/>
              <a:buChar char="•"/>
            </a:pPr>
            <a:r>
              <a:rPr lang="en-US" dirty="0">
                <a:solidFill>
                  <a:schemeClr val="tx1"/>
                </a:solidFill>
              </a:rPr>
              <a:t>u</a:t>
            </a:r>
            <a:r>
              <a:rPr lang="en-US" dirty="0" smtClean="0">
                <a:solidFill>
                  <a:schemeClr val="tx1"/>
                </a:solidFill>
              </a:rPr>
              <a:t>se funds as outlined in agreement</a:t>
            </a:r>
          </a:p>
          <a:p>
            <a:pPr lvl="1">
              <a:buFont typeface="Arial" panose="020B0604020202020204" pitchFamily="34" charset="0"/>
              <a:buChar char="•"/>
            </a:pPr>
            <a:r>
              <a:rPr lang="en-US" dirty="0">
                <a:solidFill>
                  <a:schemeClr val="tx1"/>
                </a:solidFill>
              </a:rPr>
              <a:t>a</a:t>
            </a:r>
            <a:r>
              <a:rPr lang="en-US" dirty="0" smtClean="0">
                <a:solidFill>
                  <a:schemeClr val="tx1"/>
                </a:solidFill>
              </a:rPr>
              <a:t>ct with </a:t>
            </a:r>
            <a:r>
              <a:rPr lang="en-US" dirty="0" smtClean="0">
                <a:solidFill>
                  <a:srgbClr val="0070C0"/>
                </a:solidFill>
              </a:rPr>
              <a:t>integrity</a:t>
            </a:r>
            <a:r>
              <a:rPr lang="en-US" dirty="0" smtClean="0">
                <a:solidFill>
                  <a:schemeClr val="tx1"/>
                </a:solidFill>
              </a:rPr>
              <a:t> when reporting actual use of funds</a:t>
            </a:r>
          </a:p>
          <a:p>
            <a:pPr lvl="1">
              <a:buFont typeface="Arial" panose="020B0604020202020204" pitchFamily="34" charset="0"/>
              <a:buChar char="•"/>
            </a:pPr>
            <a:r>
              <a:rPr lang="en-US" dirty="0">
                <a:solidFill>
                  <a:schemeClr val="tx1"/>
                </a:solidFill>
              </a:rPr>
              <a:t>p</a:t>
            </a:r>
            <a:r>
              <a:rPr lang="en-US" dirty="0" smtClean="0">
                <a:solidFill>
                  <a:schemeClr val="tx1"/>
                </a:solidFill>
              </a:rPr>
              <a:t>roperly </a:t>
            </a:r>
            <a:r>
              <a:rPr lang="en-US" dirty="0" smtClean="0">
                <a:solidFill>
                  <a:srgbClr val="0070C0"/>
                </a:solidFill>
              </a:rPr>
              <a:t>track use of funds</a:t>
            </a:r>
          </a:p>
          <a:p>
            <a:pPr lvl="1">
              <a:buFont typeface="Arial" panose="020B0604020202020204" pitchFamily="34" charset="0"/>
              <a:buChar char="•"/>
            </a:pPr>
            <a:r>
              <a:rPr lang="en-US" dirty="0">
                <a:solidFill>
                  <a:schemeClr val="tx1"/>
                </a:solidFill>
              </a:rPr>
              <a:t>m</a:t>
            </a:r>
            <a:r>
              <a:rPr lang="en-US" dirty="0" smtClean="0">
                <a:solidFill>
                  <a:schemeClr val="tx1"/>
                </a:solidFill>
              </a:rPr>
              <a:t>aintain </a:t>
            </a:r>
            <a:r>
              <a:rPr lang="en-US" dirty="0" smtClean="0">
                <a:solidFill>
                  <a:srgbClr val="0070C0"/>
                </a:solidFill>
              </a:rPr>
              <a:t>adequate supporting documentation </a:t>
            </a:r>
          </a:p>
          <a:p>
            <a:pPr lvl="2">
              <a:buFont typeface="Arial" panose="020B0604020202020204" pitchFamily="34" charset="0"/>
              <a:buChar char="•"/>
            </a:pPr>
            <a:r>
              <a:rPr lang="en-US" dirty="0" smtClean="0">
                <a:solidFill>
                  <a:schemeClr val="tx1"/>
                </a:solidFill>
              </a:rPr>
              <a:t>all expenditures </a:t>
            </a:r>
            <a:r>
              <a:rPr lang="en-US" dirty="0">
                <a:solidFill>
                  <a:schemeClr val="tx1"/>
                </a:solidFill>
              </a:rPr>
              <a:t>(POs, proof of </a:t>
            </a:r>
            <a:r>
              <a:rPr lang="en-US" dirty="0" smtClean="0">
                <a:solidFill>
                  <a:schemeClr val="tx1"/>
                </a:solidFill>
              </a:rPr>
              <a:t>purchase, etc.)</a:t>
            </a:r>
            <a:endParaRPr lang="en-US" dirty="0">
              <a:solidFill>
                <a:schemeClr val="tx1"/>
              </a:solidFill>
            </a:endParaRPr>
          </a:p>
          <a:p>
            <a:pPr lvl="2">
              <a:buFont typeface="Arial" panose="020B0604020202020204" pitchFamily="34" charset="0"/>
              <a:buChar char="•"/>
            </a:pPr>
            <a:r>
              <a:rPr lang="en-US" dirty="0">
                <a:solidFill>
                  <a:schemeClr val="tx1"/>
                </a:solidFill>
              </a:rPr>
              <a:t>i</a:t>
            </a:r>
            <a:r>
              <a:rPr lang="en-US" dirty="0" smtClean="0">
                <a:solidFill>
                  <a:schemeClr val="tx1"/>
                </a:solidFill>
              </a:rPr>
              <a:t>nventory control</a:t>
            </a:r>
          </a:p>
          <a:p>
            <a:pPr lvl="1">
              <a:buFont typeface="Arial" panose="020B0604020202020204" pitchFamily="34" charset="0"/>
              <a:buChar char="•"/>
            </a:pPr>
            <a:r>
              <a:rPr lang="en-US" dirty="0" smtClean="0">
                <a:solidFill>
                  <a:srgbClr val="0070C0"/>
                </a:solidFill>
              </a:rPr>
              <a:t>comply</a:t>
            </a:r>
            <a:r>
              <a:rPr lang="en-US" dirty="0" smtClean="0">
                <a:solidFill>
                  <a:schemeClr val="tx1"/>
                </a:solidFill>
              </a:rPr>
              <a:t> with all requirements and regulations. </a:t>
            </a:r>
          </a:p>
        </p:txBody>
      </p:sp>
    </p:spTree>
    <p:extLst>
      <p:ext uri="{BB962C8B-B14F-4D97-AF65-F5344CB8AC3E}">
        <p14:creationId xmlns:p14="http://schemas.microsoft.com/office/powerpoint/2010/main" val="1812800184"/>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077200" cy="1143000"/>
          </a:xfrm>
        </p:spPr>
        <p:txBody>
          <a:bodyPr>
            <a:normAutofit fontScale="90000"/>
          </a:bodyPr>
          <a:lstStyle/>
          <a:p>
            <a:r>
              <a:rPr lang="en-US" b="1" dirty="0" smtClean="0"/>
              <a:t>New Requirement: Public Disclosure</a:t>
            </a:r>
            <a:endParaRPr lang="en-US" b="1" dirty="0"/>
          </a:p>
        </p:txBody>
      </p:sp>
      <p:pic>
        <p:nvPicPr>
          <p:cNvPr id="5" name="Picture 4"/>
          <p:cNvPicPr>
            <a:picLocks noChangeAspect="1"/>
          </p:cNvPicPr>
          <p:nvPr/>
        </p:nvPicPr>
        <p:blipFill>
          <a:blip r:embed="rId3"/>
          <a:stretch>
            <a:fillRect/>
          </a:stretch>
        </p:blipFill>
        <p:spPr>
          <a:xfrm>
            <a:off x="533400" y="1828800"/>
            <a:ext cx="7924800" cy="3200400"/>
          </a:xfrm>
          <a:prstGeom prst="rect">
            <a:avLst/>
          </a:prstGeom>
        </p:spPr>
      </p:pic>
    </p:spTree>
    <p:extLst>
      <p:ext uri="{BB962C8B-B14F-4D97-AF65-F5344CB8AC3E}">
        <p14:creationId xmlns:p14="http://schemas.microsoft.com/office/powerpoint/2010/main" val="4288539103"/>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normAutofit/>
          </a:bodyPr>
          <a:lstStyle/>
          <a:p>
            <a:r>
              <a:rPr lang="en-US" b="1" dirty="0" smtClean="0"/>
              <a:t>Public Disclosure Requirement</a:t>
            </a:r>
            <a:endParaRPr lang="en-US" b="1" dirty="0"/>
          </a:p>
        </p:txBody>
      </p:sp>
      <p:sp>
        <p:nvSpPr>
          <p:cNvPr id="3" name="Content Placeholder 2"/>
          <p:cNvSpPr>
            <a:spLocks noGrp="1"/>
          </p:cNvSpPr>
          <p:nvPr>
            <p:ph idx="1"/>
          </p:nvPr>
        </p:nvSpPr>
        <p:spPr>
          <a:xfrm>
            <a:off x="685800" y="1417638"/>
            <a:ext cx="7772400" cy="5059362"/>
          </a:xfrm>
        </p:spPr>
        <p:txBody>
          <a:bodyPr>
            <a:normAutofit/>
          </a:bodyPr>
          <a:lstStyle/>
          <a:p>
            <a:pPr marL="0" lvl="0" indent="0">
              <a:buNone/>
            </a:pPr>
            <a:r>
              <a:rPr lang="en-US" dirty="0"/>
              <a:t>When issuing statements, press releases, requests for proposals, bid solicitations, and other documents describing this project, </a:t>
            </a:r>
            <a:endParaRPr lang="en-US" dirty="0" smtClean="0"/>
          </a:p>
          <a:p>
            <a:pPr marL="0" lvl="0" indent="0">
              <a:buNone/>
            </a:pPr>
            <a:r>
              <a:rPr lang="en-US" dirty="0" smtClean="0"/>
              <a:t>the </a:t>
            </a:r>
            <a:r>
              <a:rPr lang="en-US" dirty="0"/>
              <a:t>subgrantee shall state clearly:</a:t>
            </a:r>
          </a:p>
          <a:p>
            <a:pPr lvl="0">
              <a:buFont typeface="Arial" panose="020B0604020202020204" pitchFamily="34" charset="0"/>
              <a:buChar char="•"/>
            </a:pPr>
            <a:r>
              <a:rPr lang="en-US" dirty="0">
                <a:solidFill>
                  <a:srgbClr val="0070C0"/>
                </a:solidFill>
              </a:rPr>
              <a:t>The dollar amount of the federal funds for the project;</a:t>
            </a:r>
          </a:p>
          <a:p>
            <a:pPr lvl="0">
              <a:buFont typeface="Arial" panose="020B0604020202020204" pitchFamily="34" charset="0"/>
              <a:buChar char="•"/>
            </a:pPr>
            <a:r>
              <a:rPr lang="en-US" dirty="0">
                <a:solidFill>
                  <a:srgbClr val="0070C0"/>
                </a:solidFill>
              </a:rPr>
              <a:t>The percentage of the total cost of the project that will be financed with federal funds; and</a:t>
            </a:r>
          </a:p>
          <a:p>
            <a:pPr lvl="0">
              <a:buFont typeface="Arial" panose="020B0604020202020204" pitchFamily="34" charset="0"/>
              <a:buChar char="•"/>
            </a:pPr>
            <a:r>
              <a:rPr lang="en-US" dirty="0">
                <a:solidFill>
                  <a:srgbClr val="0070C0"/>
                </a:solidFill>
              </a:rPr>
              <a:t>The percentage and dollar amount of the total cost of the project that will be financed by non-governmental sources</a:t>
            </a:r>
            <a:r>
              <a:rPr lang="en-US" dirty="0" smtClean="0"/>
              <a:t>.</a:t>
            </a:r>
            <a:endParaRPr lang="en-US" sz="2000" dirty="0"/>
          </a:p>
        </p:txBody>
      </p:sp>
    </p:spTree>
    <p:extLst>
      <p:ext uri="{BB962C8B-B14F-4D97-AF65-F5344CB8AC3E}">
        <p14:creationId xmlns:p14="http://schemas.microsoft.com/office/powerpoint/2010/main" val="1705748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algn="ctr" eaLnBrk="1" hangingPunct="1"/>
            <a:r>
              <a:rPr lang="en-US" b="1" dirty="0" smtClean="0"/>
              <a:t>Questions</a:t>
            </a:r>
          </a:p>
        </p:txBody>
      </p:sp>
      <p:sp>
        <p:nvSpPr>
          <p:cNvPr id="3" name="Slide Number Placeholder 2"/>
          <p:cNvSpPr>
            <a:spLocks noGrp="1"/>
          </p:cNvSpPr>
          <p:nvPr>
            <p:ph type="sldNum" sz="quarter" idx="12"/>
          </p:nvPr>
        </p:nvSpPr>
        <p:spPr/>
        <p:txBody>
          <a:bodyPr/>
          <a:lstStyle/>
          <a:p>
            <a:fld id="{A487FD0A-E73A-40A0-962F-A61447B28AE7}" type="slidenum">
              <a:rPr lang="en-US" smtClean="0"/>
              <a:t>14</a:t>
            </a:fld>
            <a:endParaRPr lang="en-US" dirty="0"/>
          </a:p>
        </p:txBody>
      </p:sp>
      <p:pic>
        <p:nvPicPr>
          <p:cNvPr id="3074" name="Picture 2" descr="http://www.avanceon.com/Portals/31626/images/C--Users-sschlegel-Pictures-Question-Mark-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59080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93511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66800"/>
          </a:xfrm>
        </p:spPr>
        <p:txBody>
          <a:bodyPr>
            <a:normAutofit/>
          </a:bodyPr>
          <a:lstStyle/>
          <a:p>
            <a:pPr algn="ctr"/>
            <a:r>
              <a:rPr lang="en-US" sz="3200" b="1" dirty="0" smtClean="0"/>
              <a:t>SCDE’s Assurances and Terms and Conditions for Federal Subawards</a:t>
            </a:r>
            <a:endParaRPr lang="en-US" sz="3200" b="1" dirty="0"/>
          </a:p>
        </p:txBody>
      </p:sp>
      <p:sp>
        <p:nvSpPr>
          <p:cNvPr id="3" name="Content Placeholder 2"/>
          <p:cNvSpPr>
            <a:spLocks noGrp="1"/>
          </p:cNvSpPr>
          <p:nvPr>
            <p:ph idx="1"/>
          </p:nvPr>
        </p:nvSpPr>
        <p:spPr>
          <a:xfrm>
            <a:off x="534296" y="1856509"/>
            <a:ext cx="8229600" cy="2791691"/>
          </a:xfrm>
        </p:spPr>
        <p:txBody>
          <a:bodyPr>
            <a:normAutofit/>
          </a:bodyPr>
          <a:lstStyle/>
          <a:p>
            <a:pPr>
              <a:lnSpc>
                <a:spcPct val="150000"/>
              </a:lnSpc>
              <a:buFont typeface="Arial" panose="020B0604020202020204" pitchFamily="34" charset="0"/>
              <a:buChar char="•"/>
            </a:pPr>
            <a:r>
              <a:rPr lang="en-US" sz="3200" dirty="0" smtClean="0"/>
              <a:t>Legally binding  </a:t>
            </a:r>
          </a:p>
          <a:p>
            <a:pPr>
              <a:lnSpc>
                <a:spcPct val="150000"/>
              </a:lnSpc>
              <a:buFont typeface="Arial" panose="020B0604020202020204" pitchFamily="34" charset="0"/>
              <a:buChar char="•"/>
            </a:pPr>
            <a:r>
              <a:rPr lang="en-US" sz="3200" dirty="0" smtClean="0"/>
              <a:t>“Promises” LEA makes</a:t>
            </a:r>
            <a:endParaRPr lang="en-US" sz="2000" dirty="0"/>
          </a:p>
          <a:p>
            <a:pPr>
              <a:lnSpc>
                <a:spcPct val="150000"/>
              </a:lnSpc>
              <a:buFont typeface="Arial" panose="020B0604020202020204" pitchFamily="34" charset="0"/>
              <a:buChar char="•"/>
            </a:pPr>
            <a:r>
              <a:rPr lang="en-US" sz="3200" dirty="0" smtClean="0"/>
              <a:t>Updated annually</a:t>
            </a:r>
          </a:p>
        </p:txBody>
      </p:sp>
      <p:sp>
        <p:nvSpPr>
          <p:cNvPr id="4" name="Slide Number Placeholder 3"/>
          <p:cNvSpPr>
            <a:spLocks noGrp="1"/>
          </p:cNvSpPr>
          <p:nvPr>
            <p:ph type="sldNum" sz="quarter" idx="12"/>
          </p:nvPr>
        </p:nvSpPr>
        <p:spPr/>
        <p:txBody>
          <a:bodyPr/>
          <a:lstStyle/>
          <a:p>
            <a:pPr>
              <a:defRPr/>
            </a:pPr>
            <a:fld id="{C0B73DE4-E8FE-43CB-9A18-A16F78A9F4D8}" type="slidenum">
              <a:rPr lang="en-US" smtClean="0"/>
              <a:pPr>
                <a:defRPr/>
              </a:pPr>
              <a:t>140</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796" y="4495800"/>
            <a:ext cx="7086600" cy="1966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6037959"/>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r>
              <a:rPr lang="en-US" b="1" dirty="0" smtClean="0"/>
              <a:t>Take Action: Understand</a:t>
            </a:r>
            <a:endParaRPr lang="en-US" b="1" dirty="0"/>
          </a:p>
        </p:txBody>
      </p:sp>
      <p:sp>
        <p:nvSpPr>
          <p:cNvPr id="3" name="Content Placeholder 2"/>
          <p:cNvSpPr>
            <a:spLocks noGrp="1"/>
          </p:cNvSpPr>
          <p:nvPr>
            <p:ph idx="1"/>
          </p:nvPr>
        </p:nvSpPr>
        <p:spPr>
          <a:xfrm>
            <a:off x="457200" y="1447800"/>
            <a:ext cx="8153400" cy="4724400"/>
          </a:xfrm>
        </p:spPr>
        <p:txBody>
          <a:bodyPr>
            <a:normAutofit/>
          </a:bodyPr>
          <a:lstStyle/>
          <a:p>
            <a:pPr>
              <a:spcBef>
                <a:spcPts val="600"/>
              </a:spcBef>
              <a:buFont typeface="Arial" panose="020B0604020202020204" pitchFamily="34" charset="0"/>
              <a:buChar char="•"/>
            </a:pPr>
            <a:r>
              <a:rPr lang="en-US" sz="2600" i="1" dirty="0" smtClean="0"/>
              <a:t>Read </a:t>
            </a:r>
            <a:r>
              <a:rPr lang="en-US" sz="2600" dirty="0" smtClean="0"/>
              <a:t>subgrant award completely (all documents)</a:t>
            </a:r>
          </a:p>
          <a:p>
            <a:pPr>
              <a:spcBef>
                <a:spcPts val="600"/>
              </a:spcBef>
              <a:buFont typeface="Arial" panose="020B0604020202020204" pitchFamily="34" charset="0"/>
              <a:buChar char="•"/>
            </a:pPr>
            <a:r>
              <a:rPr lang="en-US" sz="2600" dirty="0" smtClean="0"/>
              <a:t>Review </a:t>
            </a:r>
            <a:r>
              <a:rPr lang="en-US" sz="2600" i="1" dirty="0" smtClean="0"/>
              <a:t>all </a:t>
            </a:r>
            <a:r>
              <a:rPr lang="en-US" sz="2600" dirty="0" smtClean="0"/>
              <a:t>applicable regulations </a:t>
            </a:r>
          </a:p>
          <a:p>
            <a:pPr lvl="1">
              <a:spcBef>
                <a:spcPts val="600"/>
              </a:spcBef>
              <a:buFont typeface="Courier New" panose="02070309020205020404" pitchFamily="49" charset="0"/>
              <a:buChar char="o"/>
            </a:pPr>
            <a:r>
              <a:rPr lang="en-US" sz="2600" dirty="0" smtClean="0"/>
              <a:t>Use ecfr.gov (browse “Title”= number before “CFR,” then go to “Part”); for example:</a:t>
            </a:r>
          </a:p>
          <a:p>
            <a:pPr lvl="2">
              <a:spcBef>
                <a:spcPts val="600"/>
              </a:spcBef>
              <a:buFont typeface="Arial" panose="020B0604020202020204" pitchFamily="34" charset="0"/>
              <a:buChar char="•"/>
            </a:pPr>
            <a:r>
              <a:rPr lang="en-US" sz="2600" dirty="0" smtClean="0"/>
              <a:t>34 CFR Part 76 </a:t>
            </a:r>
          </a:p>
          <a:p>
            <a:pPr lvl="2">
              <a:spcBef>
                <a:spcPts val="600"/>
              </a:spcBef>
              <a:buFont typeface="Arial" panose="020B0604020202020204" pitchFamily="34" charset="0"/>
              <a:buChar char="•"/>
            </a:pPr>
            <a:r>
              <a:rPr lang="en-US" sz="2600" dirty="0" smtClean="0"/>
              <a:t>2 CFR Part 180</a:t>
            </a:r>
          </a:p>
          <a:p>
            <a:pPr lvl="2">
              <a:spcBef>
                <a:spcPts val="600"/>
              </a:spcBef>
              <a:buFont typeface="Arial" panose="020B0604020202020204" pitchFamily="34" charset="0"/>
              <a:buChar char="•"/>
            </a:pPr>
            <a:r>
              <a:rPr lang="en-US" sz="2600" dirty="0"/>
              <a:t>2 CFR Part 200</a:t>
            </a:r>
          </a:p>
          <a:p>
            <a:pPr>
              <a:spcBef>
                <a:spcPts val="600"/>
              </a:spcBef>
              <a:buFont typeface="Arial" panose="020B0604020202020204" pitchFamily="34" charset="0"/>
              <a:buChar char="•"/>
            </a:pPr>
            <a:r>
              <a:rPr lang="en-US" sz="2600" dirty="0" smtClean="0"/>
              <a:t>Compile any questions or concerns</a:t>
            </a:r>
          </a:p>
          <a:p>
            <a:pPr>
              <a:spcBef>
                <a:spcPts val="600"/>
              </a:spcBef>
              <a:buFont typeface="Arial" panose="020B0604020202020204" pitchFamily="34" charset="0"/>
              <a:buChar char="•"/>
            </a:pPr>
            <a:r>
              <a:rPr lang="en-US" sz="2600" dirty="0" smtClean="0"/>
              <a:t>Contact SCDE program office for clarification</a:t>
            </a:r>
          </a:p>
        </p:txBody>
      </p:sp>
      <p:sp>
        <p:nvSpPr>
          <p:cNvPr id="4" name="Slide Number Placeholder 3"/>
          <p:cNvSpPr>
            <a:spLocks noGrp="1"/>
          </p:cNvSpPr>
          <p:nvPr>
            <p:ph type="sldNum" sz="quarter" idx="12"/>
          </p:nvPr>
        </p:nvSpPr>
        <p:spPr/>
        <p:txBody>
          <a:bodyPr/>
          <a:lstStyle/>
          <a:p>
            <a:pPr>
              <a:defRPr/>
            </a:pPr>
            <a:fld id="{C0B73DE4-E8FE-43CB-9A18-A16F78A9F4D8}" type="slidenum">
              <a:rPr lang="en-US" smtClean="0"/>
              <a:pPr>
                <a:defRPr/>
              </a:pPr>
              <a:t>141</a:t>
            </a:fld>
            <a:endParaRPr lang="en-US" dirty="0"/>
          </a:p>
        </p:txBody>
      </p:sp>
    </p:spTree>
    <p:extLst>
      <p:ext uri="{BB962C8B-B14F-4D97-AF65-F5344CB8AC3E}">
        <p14:creationId xmlns:p14="http://schemas.microsoft.com/office/powerpoint/2010/main" val="2643768410"/>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807236"/>
            <a:ext cx="8763000" cy="1828800"/>
          </a:xfrm>
        </p:spPr>
        <p:txBody>
          <a:bodyPr>
            <a:normAutofit/>
          </a:bodyPr>
          <a:lstStyle/>
          <a:p>
            <a:r>
              <a:rPr lang="en-US" sz="4400" b="1" dirty="0" smtClean="0">
                <a:solidFill>
                  <a:schemeClr val="tx1"/>
                </a:solidFill>
              </a:rPr>
              <a:t>READ</a:t>
            </a:r>
            <a:r>
              <a:rPr lang="en-US" sz="5400" b="1" dirty="0" smtClean="0">
                <a:solidFill>
                  <a:schemeClr val="tx1"/>
                </a:solidFill>
              </a:rPr>
              <a:t> </a:t>
            </a:r>
            <a:r>
              <a:rPr lang="en-US" dirty="0" smtClean="0">
                <a:solidFill>
                  <a:schemeClr val="tx1"/>
                </a:solidFill>
              </a:rPr>
              <a:t>Subgrant Agreement and Assurances &amp; Terms and Conditions</a:t>
            </a:r>
            <a:endParaRPr lang="en-US" dirty="0">
              <a:solidFill>
                <a:schemeClr val="tx1"/>
              </a:solidFill>
            </a:endParaRPr>
          </a:p>
        </p:txBody>
      </p:sp>
      <p:sp>
        <p:nvSpPr>
          <p:cNvPr id="3" name="Content Placeholder 2"/>
          <p:cNvSpPr>
            <a:spLocks noGrp="1"/>
          </p:cNvSpPr>
          <p:nvPr>
            <p:ph idx="1"/>
          </p:nvPr>
        </p:nvSpPr>
        <p:spPr>
          <a:xfrm>
            <a:off x="571500" y="2656367"/>
            <a:ext cx="8229600" cy="3276600"/>
          </a:xfrm>
        </p:spPr>
        <p:txBody>
          <a:bodyPr>
            <a:normAutofit fontScale="92500" lnSpcReduction="20000"/>
          </a:bodyPr>
          <a:lstStyle/>
          <a:p>
            <a:pPr>
              <a:buFont typeface="Arial" panose="020B0604020202020204" pitchFamily="34" charset="0"/>
              <a:buChar char="•"/>
            </a:pPr>
            <a:r>
              <a:rPr lang="en-US" sz="4000" dirty="0" smtClean="0">
                <a:solidFill>
                  <a:srgbClr val="0070C0"/>
                </a:solidFill>
              </a:rPr>
              <a:t>Program manager/coordinator</a:t>
            </a:r>
          </a:p>
          <a:p>
            <a:pPr>
              <a:buFont typeface="Arial" panose="020B0604020202020204" pitchFamily="34" charset="0"/>
              <a:buChar char="•"/>
            </a:pPr>
            <a:r>
              <a:rPr lang="en-US" sz="4000" i="1" dirty="0" smtClean="0">
                <a:solidFill>
                  <a:srgbClr val="0070C0"/>
                </a:solidFill>
              </a:rPr>
              <a:t>ALL</a:t>
            </a:r>
            <a:r>
              <a:rPr lang="en-US" sz="4000" dirty="0" smtClean="0">
                <a:solidFill>
                  <a:srgbClr val="0070C0"/>
                </a:solidFill>
              </a:rPr>
              <a:t> </a:t>
            </a:r>
            <a:r>
              <a:rPr lang="en-US" sz="4000" dirty="0">
                <a:solidFill>
                  <a:srgbClr val="0070C0"/>
                </a:solidFill>
              </a:rPr>
              <a:t>s</a:t>
            </a:r>
            <a:r>
              <a:rPr lang="en-US" sz="4000" dirty="0" smtClean="0">
                <a:solidFill>
                  <a:srgbClr val="0070C0"/>
                </a:solidFill>
              </a:rPr>
              <a:t>ignatories</a:t>
            </a:r>
          </a:p>
          <a:p>
            <a:pPr>
              <a:buFont typeface="Arial" panose="020B0604020202020204" pitchFamily="34" charset="0"/>
              <a:buChar char="•"/>
            </a:pPr>
            <a:r>
              <a:rPr lang="en-US" sz="4000" dirty="0" smtClean="0">
                <a:solidFill>
                  <a:srgbClr val="0070C0"/>
                </a:solidFill>
              </a:rPr>
              <a:t>Finance staff</a:t>
            </a:r>
          </a:p>
          <a:p>
            <a:endParaRPr lang="en-US" sz="3200" dirty="0"/>
          </a:p>
          <a:p>
            <a:pPr marL="109728" indent="0">
              <a:buNone/>
            </a:pPr>
            <a:r>
              <a:rPr lang="en-US" sz="3600" dirty="0" smtClean="0"/>
              <a:t>“Can I use funds for</a:t>
            </a:r>
            <a:r>
              <a:rPr lang="is-IS" sz="3600" dirty="0" smtClean="0"/>
              <a:t>…?”</a:t>
            </a:r>
          </a:p>
          <a:p>
            <a:pPr marL="109728" indent="0">
              <a:buNone/>
            </a:pPr>
            <a:r>
              <a:rPr lang="en-US" sz="3600" dirty="0" smtClean="0"/>
              <a:t>“Let’s use Title I funds for</a:t>
            </a:r>
            <a:r>
              <a:rPr lang="is-IS" sz="3600" dirty="0" smtClean="0"/>
              <a:t>…”</a:t>
            </a:r>
            <a:endParaRPr lang="en-US" sz="2000" dirty="0"/>
          </a:p>
        </p:txBody>
      </p:sp>
      <p:sp>
        <p:nvSpPr>
          <p:cNvPr id="4" name="Slide Number Placeholder 3"/>
          <p:cNvSpPr>
            <a:spLocks noGrp="1"/>
          </p:cNvSpPr>
          <p:nvPr>
            <p:ph type="sldNum" sz="quarter" idx="12"/>
          </p:nvPr>
        </p:nvSpPr>
        <p:spPr/>
        <p:txBody>
          <a:bodyPr/>
          <a:lstStyle/>
          <a:p>
            <a:pPr>
              <a:defRPr/>
            </a:pPr>
            <a:fld id="{C0B73DE4-E8FE-43CB-9A18-A16F78A9F4D8}" type="slidenum">
              <a:rPr lang="en-US" smtClean="0"/>
              <a:pPr>
                <a:defRPr/>
              </a:pPr>
              <a:t>142</a:t>
            </a:fld>
            <a:endParaRPr lang="en-US" dirty="0"/>
          </a:p>
        </p:txBody>
      </p:sp>
    </p:spTree>
    <p:extLst>
      <p:ext uri="{BB962C8B-B14F-4D97-AF65-F5344CB8AC3E}">
        <p14:creationId xmlns:p14="http://schemas.microsoft.com/office/powerpoint/2010/main" val="3794154436"/>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b="1" dirty="0" smtClean="0"/>
              <a:t>Take Action: Organize</a:t>
            </a:r>
            <a:endParaRPr lang="en-US" b="1" dirty="0"/>
          </a:p>
        </p:txBody>
      </p:sp>
      <p:sp>
        <p:nvSpPr>
          <p:cNvPr id="3" name="Content Placeholder 2"/>
          <p:cNvSpPr>
            <a:spLocks noGrp="1"/>
          </p:cNvSpPr>
          <p:nvPr>
            <p:ph idx="1"/>
          </p:nvPr>
        </p:nvSpPr>
        <p:spPr>
          <a:xfrm>
            <a:off x="457200" y="1716024"/>
            <a:ext cx="8229600" cy="4325112"/>
          </a:xfrm>
        </p:spPr>
        <p:txBody>
          <a:bodyPr/>
          <a:lstStyle/>
          <a:p>
            <a:pPr>
              <a:spcBef>
                <a:spcPts val="600"/>
              </a:spcBef>
              <a:buFont typeface="Arial" panose="020B0604020202020204" pitchFamily="34" charset="0"/>
              <a:buChar char="•"/>
            </a:pPr>
            <a:r>
              <a:rPr lang="en-US" sz="3200" dirty="0"/>
              <a:t>Set timeframes and calendars for actions</a:t>
            </a:r>
          </a:p>
          <a:p>
            <a:pPr lvl="1">
              <a:spcBef>
                <a:spcPts val="600"/>
              </a:spcBef>
              <a:buFont typeface="Courier New" panose="02070309020205020404" pitchFamily="49" charset="0"/>
              <a:buChar char="o"/>
            </a:pPr>
            <a:r>
              <a:rPr lang="en-US" sz="2800" dirty="0"/>
              <a:t>procurements</a:t>
            </a:r>
          </a:p>
          <a:p>
            <a:pPr lvl="1">
              <a:spcBef>
                <a:spcPts val="600"/>
              </a:spcBef>
              <a:buFont typeface="Courier New" panose="02070309020205020404" pitchFamily="49" charset="0"/>
              <a:buChar char="o"/>
            </a:pPr>
            <a:r>
              <a:rPr lang="en-US" sz="2800" dirty="0"/>
              <a:t>inventory controls</a:t>
            </a:r>
          </a:p>
          <a:p>
            <a:pPr lvl="1">
              <a:spcBef>
                <a:spcPts val="600"/>
              </a:spcBef>
              <a:buFont typeface="Courier New" panose="02070309020205020404" pitchFamily="49" charset="0"/>
              <a:buChar char="o"/>
            </a:pPr>
            <a:r>
              <a:rPr lang="en-US" sz="2800" dirty="0" smtClean="0"/>
              <a:t>reporting deadlines (set reminders)</a:t>
            </a:r>
            <a:endParaRPr lang="en-US" sz="2800" dirty="0"/>
          </a:p>
          <a:p>
            <a:pPr lvl="1">
              <a:spcBef>
                <a:spcPts val="600"/>
              </a:spcBef>
              <a:buFont typeface="Courier New" panose="02070309020205020404" pitchFamily="49" charset="0"/>
              <a:buChar char="o"/>
            </a:pPr>
            <a:r>
              <a:rPr lang="en-US" sz="2800" dirty="0"/>
              <a:t>closeout (target 30 days after end date)</a:t>
            </a:r>
          </a:p>
          <a:p>
            <a:pPr>
              <a:spcBef>
                <a:spcPts val="600"/>
              </a:spcBef>
              <a:buFont typeface="Arial" panose="020B0604020202020204" pitchFamily="34" charset="0"/>
              <a:buChar char="•"/>
            </a:pPr>
            <a:r>
              <a:rPr lang="en-US" sz="3200" dirty="0"/>
              <a:t>Communicate with </a:t>
            </a:r>
            <a:r>
              <a:rPr lang="en-US" sz="3200" i="1" dirty="0"/>
              <a:t>all</a:t>
            </a:r>
            <a:r>
              <a:rPr lang="en-US" sz="3200" dirty="0"/>
              <a:t> involved (program, finance, administration</a:t>
            </a:r>
            <a:r>
              <a:rPr lang="en-US" sz="3200" dirty="0" smtClean="0"/>
              <a:t>)</a:t>
            </a:r>
            <a:endParaRPr lang="en-US" sz="3200" dirty="0"/>
          </a:p>
          <a:p>
            <a:endParaRPr lang="en-US" dirty="0"/>
          </a:p>
        </p:txBody>
      </p:sp>
      <p:sp>
        <p:nvSpPr>
          <p:cNvPr id="4" name="Slide Number Placeholder 3"/>
          <p:cNvSpPr>
            <a:spLocks noGrp="1"/>
          </p:cNvSpPr>
          <p:nvPr>
            <p:ph type="sldNum" sz="quarter" idx="12"/>
          </p:nvPr>
        </p:nvSpPr>
        <p:spPr/>
        <p:txBody>
          <a:bodyPr/>
          <a:lstStyle/>
          <a:p>
            <a:pPr>
              <a:defRPr/>
            </a:pPr>
            <a:fld id="{C0B73DE4-E8FE-43CB-9A18-A16F78A9F4D8}" type="slidenum">
              <a:rPr lang="en-US" smtClean="0"/>
              <a:pPr>
                <a:defRPr/>
              </a:pPr>
              <a:t>143</a:t>
            </a:fld>
            <a:endParaRPr lang="en-US" dirty="0"/>
          </a:p>
        </p:txBody>
      </p:sp>
    </p:spTree>
    <p:extLst>
      <p:ext uri="{BB962C8B-B14F-4D97-AF65-F5344CB8AC3E}">
        <p14:creationId xmlns:p14="http://schemas.microsoft.com/office/powerpoint/2010/main" val="4072754159"/>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066800"/>
          </a:xfrm>
        </p:spPr>
        <p:txBody>
          <a:bodyPr/>
          <a:lstStyle/>
          <a:p>
            <a:r>
              <a:rPr lang="en-US" b="1" dirty="0" smtClean="0"/>
              <a:t>Grant Manager’s Activities</a:t>
            </a:r>
            <a:endParaRPr lang="en-US" b="1" dirty="0"/>
          </a:p>
        </p:txBody>
      </p:sp>
      <p:sp>
        <p:nvSpPr>
          <p:cNvPr id="3" name="Content Placeholder 2"/>
          <p:cNvSpPr>
            <a:spLocks noGrp="1"/>
          </p:cNvSpPr>
          <p:nvPr>
            <p:ph idx="1"/>
          </p:nvPr>
        </p:nvSpPr>
        <p:spPr>
          <a:xfrm>
            <a:off x="457200" y="2020824"/>
            <a:ext cx="8229600" cy="4325112"/>
          </a:xfrm>
        </p:spPr>
        <p:txBody>
          <a:bodyPr>
            <a:normAutofit/>
          </a:bodyPr>
          <a:lstStyle/>
          <a:p>
            <a:pPr marL="365760" lvl="1" indent="-256032">
              <a:buClr>
                <a:schemeClr val="accent3"/>
              </a:buClr>
              <a:buFont typeface="Georgia"/>
              <a:buChar char="•"/>
            </a:pPr>
            <a:r>
              <a:rPr lang="en-US" sz="3000" b="1" dirty="0" smtClean="0"/>
              <a:t>Programmatic: </a:t>
            </a:r>
            <a:r>
              <a:rPr lang="en-US" sz="3000" dirty="0">
                <a:solidFill>
                  <a:schemeClr val="tx1"/>
                </a:solidFill>
              </a:rPr>
              <a:t>to achieve </a:t>
            </a:r>
            <a:r>
              <a:rPr lang="en-US" sz="3000" dirty="0" smtClean="0">
                <a:solidFill>
                  <a:schemeClr val="tx1"/>
                </a:solidFill>
              </a:rPr>
              <a:t>goals </a:t>
            </a:r>
            <a:r>
              <a:rPr lang="en-US" sz="3000" dirty="0">
                <a:solidFill>
                  <a:schemeClr val="tx1"/>
                </a:solidFill>
              </a:rPr>
              <a:t>and </a:t>
            </a:r>
            <a:r>
              <a:rPr lang="en-US" sz="3000" dirty="0" smtClean="0">
                <a:solidFill>
                  <a:schemeClr val="tx1"/>
                </a:solidFill>
              </a:rPr>
              <a:t>objectives</a:t>
            </a:r>
          </a:p>
          <a:p>
            <a:pPr marL="365760" lvl="1" indent="-256032">
              <a:buClr>
                <a:schemeClr val="accent3"/>
              </a:buClr>
              <a:buFont typeface="Georgia"/>
              <a:buChar char="•"/>
            </a:pPr>
            <a:r>
              <a:rPr lang="en-US" sz="3000" b="1" dirty="0" smtClean="0"/>
              <a:t>Financial: </a:t>
            </a:r>
            <a:r>
              <a:rPr lang="en-US" sz="3000" dirty="0">
                <a:solidFill>
                  <a:schemeClr val="tx1"/>
                </a:solidFill>
              </a:rPr>
              <a:t>to achieve prudent and fiscal management of </a:t>
            </a:r>
            <a:r>
              <a:rPr lang="en-US" sz="3000" dirty="0" smtClean="0">
                <a:solidFill>
                  <a:schemeClr val="tx1"/>
                </a:solidFill>
              </a:rPr>
              <a:t>subgrant funds</a:t>
            </a:r>
          </a:p>
          <a:p>
            <a:pPr marL="365760" lvl="1" indent="-256032">
              <a:buClr>
                <a:schemeClr val="accent3"/>
              </a:buClr>
              <a:buFont typeface="Georgia"/>
              <a:buChar char="•"/>
            </a:pPr>
            <a:r>
              <a:rPr lang="en-US" sz="3000" b="1" dirty="0"/>
              <a:t>Record </a:t>
            </a:r>
            <a:r>
              <a:rPr lang="en-US" sz="3000" b="1" dirty="0" smtClean="0"/>
              <a:t>keeping:</a:t>
            </a:r>
            <a:r>
              <a:rPr lang="en-US" sz="3000" dirty="0" smtClean="0"/>
              <a:t> </a:t>
            </a:r>
            <a:r>
              <a:rPr lang="en-US" sz="3000" dirty="0">
                <a:solidFill>
                  <a:schemeClr val="tx1"/>
                </a:solidFill>
              </a:rPr>
              <a:t>to ensure accurate </a:t>
            </a:r>
            <a:r>
              <a:rPr lang="en-US" sz="3000" dirty="0" smtClean="0">
                <a:solidFill>
                  <a:schemeClr val="tx1"/>
                </a:solidFill>
              </a:rPr>
              <a:t>documentation</a:t>
            </a:r>
          </a:p>
          <a:p>
            <a:pPr marL="365760" lvl="1" indent="-256032">
              <a:buClr>
                <a:schemeClr val="accent3"/>
              </a:buClr>
              <a:buFont typeface="Georgia"/>
              <a:buChar char="•"/>
            </a:pPr>
            <a:r>
              <a:rPr lang="en-US" sz="3000" b="1" dirty="0" smtClean="0"/>
              <a:t>Compliance: </a:t>
            </a:r>
            <a:r>
              <a:rPr lang="en-US" sz="3000" dirty="0" smtClean="0">
                <a:solidFill>
                  <a:schemeClr val="tx1"/>
                </a:solidFill>
              </a:rPr>
              <a:t>to </a:t>
            </a:r>
            <a:r>
              <a:rPr lang="en-US" sz="3000" dirty="0">
                <a:solidFill>
                  <a:schemeClr val="tx1"/>
                </a:solidFill>
              </a:rPr>
              <a:t>fulfill all </a:t>
            </a:r>
            <a:r>
              <a:rPr lang="en-US" sz="3000" dirty="0" smtClean="0">
                <a:solidFill>
                  <a:schemeClr val="tx1"/>
                </a:solidFill>
              </a:rPr>
              <a:t>subgrant </a:t>
            </a:r>
            <a:r>
              <a:rPr lang="en-US" sz="3000" dirty="0">
                <a:solidFill>
                  <a:schemeClr val="tx1"/>
                </a:solidFill>
              </a:rPr>
              <a:t>program requirements, including accurate reporting and </a:t>
            </a:r>
            <a:r>
              <a:rPr lang="en-US" sz="3000" dirty="0" smtClean="0">
                <a:solidFill>
                  <a:schemeClr val="tx1"/>
                </a:solidFill>
              </a:rPr>
              <a:t>closeout</a:t>
            </a:r>
            <a:endParaRPr lang="en-US" sz="3000" dirty="0">
              <a:solidFill>
                <a:schemeClr val="tx1"/>
              </a:solidFill>
            </a:endParaRPr>
          </a:p>
          <a:p>
            <a:pPr marL="109728" lvl="1" indent="0">
              <a:buClr>
                <a:schemeClr val="accent3"/>
              </a:buClr>
              <a:buNone/>
            </a:pPr>
            <a:endParaRPr lang="en-US" dirty="0"/>
          </a:p>
          <a:p>
            <a:pPr marL="365760" lvl="1" indent="-256032">
              <a:buClr>
                <a:schemeClr val="accent3"/>
              </a:buClr>
              <a:buFont typeface="Georgia"/>
              <a:buChar char="•"/>
            </a:pPr>
            <a:endParaRPr lang="en-US" dirty="0"/>
          </a:p>
          <a:p>
            <a:pPr marL="365760" lvl="1" indent="-256032">
              <a:buClr>
                <a:schemeClr val="accent3"/>
              </a:buClr>
              <a:buFont typeface="Georgia"/>
              <a:buChar char="•"/>
            </a:pPr>
            <a:endParaRPr lang="en-US" dirty="0"/>
          </a:p>
          <a:p>
            <a:endParaRPr lang="en-US" dirty="0"/>
          </a:p>
        </p:txBody>
      </p:sp>
      <p:sp>
        <p:nvSpPr>
          <p:cNvPr id="4" name="Slide Number Placeholder 3"/>
          <p:cNvSpPr>
            <a:spLocks noGrp="1"/>
          </p:cNvSpPr>
          <p:nvPr>
            <p:ph type="sldNum" sz="quarter" idx="12"/>
          </p:nvPr>
        </p:nvSpPr>
        <p:spPr/>
        <p:txBody>
          <a:bodyPr/>
          <a:lstStyle/>
          <a:p>
            <a:pPr>
              <a:defRPr/>
            </a:pPr>
            <a:fld id="{C0B73DE4-E8FE-43CB-9A18-A16F78A9F4D8}" type="slidenum">
              <a:rPr lang="en-US" smtClean="0"/>
              <a:pPr>
                <a:defRPr/>
              </a:pPr>
              <a:t>144</a:t>
            </a:fld>
            <a:endParaRPr lang="en-US" dirty="0"/>
          </a:p>
        </p:txBody>
      </p:sp>
    </p:spTree>
    <p:extLst>
      <p:ext uri="{BB962C8B-B14F-4D97-AF65-F5344CB8AC3E}">
        <p14:creationId xmlns:p14="http://schemas.microsoft.com/office/powerpoint/2010/main" val="1288841564"/>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p>
            <a:r>
              <a:rPr lang="en-US" dirty="0" smtClean="0"/>
              <a:t>Change: </a:t>
            </a:r>
            <a:r>
              <a:rPr lang="en-US" b="1" dirty="0" smtClean="0"/>
              <a:t>Cannot Work in Silos</a:t>
            </a:r>
            <a:endParaRPr lang="en-US" b="1" dirty="0"/>
          </a:p>
        </p:txBody>
      </p:sp>
      <p:sp>
        <p:nvSpPr>
          <p:cNvPr id="3" name="Content Placeholder 2"/>
          <p:cNvSpPr>
            <a:spLocks noGrp="1"/>
          </p:cNvSpPr>
          <p:nvPr>
            <p:ph idx="1"/>
          </p:nvPr>
        </p:nvSpPr>
        <p:spPr>
          <a:xfrm>
            <a:off x="838200" y="1792224"/>
            <a:ext cx="7848600" cy="4325112"/>
          </a:xfrm>
        </p:spPr>
        <p:txBody>
          <a:bodyPr>
            <a:normAutofit/>
          </a:bodyPr>
          <a:lstStyle/>
          <a:p>
            <a:pPr marL="109728" indent="0">
              <a:buNone/>
            </a:pPr>
            <a:r>
              <a:rPr lang="en-US" sz="2800" dirty="0" smtClean="0"/>
              <a:t>Effective grants management and internal control over federal awards requires </a:t>
            </a:r>
          </a:p>
          <a:p>
            <a:pPr lvl="1">
              <a:buFont typeface="Arial" panose="020B0604020202020204" pitchFamily="34" charset="0"/>
              <a:buChar char="•"/>
            </a:pPr>
            <a:r>
              <a:rPr lang="en-US" sz="2600" dirty="0" smtClean="0">
                <a:solidFill>
                  <a:srgbClr val="0070C0"/>
                </a:solidFill>
              </a:rPr>
              <a:t>Program </a:t>
            </a:r>
          </a:p>
          <a:p>
            <a:pPr lvl="1">
              <a:buFont typeface="Arial" panose="020B0604020202020204" pitchFamily="34" charset="0"/>
              <a:buChar char="•"/>
            </a:pPr>
            <a:r>
              <a:rPr lang="en-US" sz="2600" dirty="0" smtClean="0">
                <a:solidFill>
                  <a:srgbClr val="0070C0"/>
                </a:solidFill>
              </a:rPr>
              <a:t>Finance</a:t>
            </a:r>
          </a:p>
          <a:p>
            <a:pPr lvl="1">
              <a:buFont typeface="Arial" panose="020B0604020202020204" pitchFamily="34" charset="0"/>
              <a:buChar char="•"/>
            </a:pPr>
            <a:r>
              <a:rPr lang="en-US" sz="2600" dirty="0" smtClean="0">
                <a:solidFill>
                  <a:srgbClr val="0070C0"/>
                </a:solidFill>
              </a:rPr>
              <a:t>Administration</a:t>
            </a:r>
          </a:p>
          <a:p>
            <a:pPr marL="109728" indent="0">
              <a:buNone/>
            </a:pPr>
            <a:r>
              <a:rPr lang="en-US" sz="2800" dirty="0" smtClean="0"/>
              <a:t>communicate regularly and work </a:t>
            </a:r>
            <a:r>
              <a:rPr lang="en-US" sz="2800" i="1" dirty="0" smtClean="0"/>
              <a:t>together.</a:t>
            </a:r>
          </a:p>
          <a:p>
            <a:pPr marL="109728" indent="0">
              <a:buNone/>
            </a:pPr>
            <a:endParaRPr lang="en-US" sz="2800" i="1" dirty="0"/>
          </a:p>
          <a:p>
            <a:pPr marL="109728" indent="0">
              <a:buNone/>
            </a:pPr>
            <a:r>
              <a:rPr lang="en-US" sz="2800" i="1" dirty="0" smtClean="0"/>
              <a:t>Must </a:t>
            </a:r>
            <a:r>
              <a:rPr lang="en-US" sz="2800" dirty="0" smtClean="0"/>
              <a:t>ensure </a:t>
            </a:r>
            <a:r>
              <a:rPr lang="en-US" sz="2800" i="1" dirty="0" smtClean="0"/>
              <a:t>allowable</a:t>
            </a:r>
            <a:r>
              <a:rPr lang="en-US" sz="2800" dirty="0" smtClean="0"/>
              <a:t> uses of funds!</a:t>
            </a:r>
            <a:endParaRPr lang="en-US" sz="2800" dirty="0"/>
          </a:p>
        </p:txBody>
      </p:sp>
      <p:sp>
        <p:nvSpPr>
          <p:cNvPr id="4" name="Slide Number Placeholder 3"/>
          <p:cNvSpPr>
            <a:spLocks noGrp="1"/>
          </p:cNvSpPr>
          <p:nvPr>
            <p:ph type="sldNum" sz="quarter" idx="12"/>
          </p:nvPr>
        </p:nvSpPr>
        <p:spPr/>
        <p:txBody>
          <a:bodyPr/>
          <a:lstStyle/>
          <a:p>
            <a:pPr>
              <a:defRPr/>
            </a:pPr>
            <a:fld id="{C0B73DE4-E8FE-43CB-9A18-A16F78A9F4D8}" type="slidenum">
              <a:rPr lang="en-US" smtClean="0"/>
              <a:pPr>
                <a:defRPr/>
              </a:pPr>
              <a:t>145</a:t>
            </a:fld>
            <a:endParaRPr lang="en-US" dirty="0"/>
          </a:p>
        </p:txBody>
      </p:sp>
    </p:spTree>
    <p:extLst>
      <p:ext uri="{BB962C8B-B14F-4D97-AF65-F5344CB8AC3E}">
        <p14:creationId xmlns:p14="http://schemas.microsoft.com/office/powerpoint/2010/main" val="2362905531"/>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610600" cy="1066800"/>
          </a:xfrm>
        </p:spPr>
        <p:txBody>
          <a:bodyPr>
            <a:normAutofit/>
          </a:bodyPr>
          <a:lstStyle/>
          <a:p>
            <a:r>
              <a:rPr lang="en-US" sz="3600" dirty="0" smtClean="0"/>
              <a:t>Ensure</a:t>
            </a:r>
            <a:r>
              <a:rPr lang="en-US" sz="3600" b="1" dirty="0" smtClean="0"/>
              <a:t> Allowable </a:t>
            </a:r>
            <a:r>
              <a:rPr lang="en-US" sz="3600" dirty="0" smtClean="0"/>
              <a:t>Use of Subgrant Funds</a:t>
            </a:r>
            <a:r>
              <a:rPr lang="en-US" dirty="0" smtClean="0"/>
              <a:t>	</a:t>
            </a:r>
            <a:endParaRPr lang="en-US" dirty="0"/>
          </a:p>
        </p:txBody>
      </p:sp>
      <p:sp>
        <p:nvSpPr>
          <p:cNvPr id="3" name="Content Placeholder 2"/>
          <p:cNvSpPr>
            <a:spLocks noGrp="1"/>
          </p:cNvSpPr>
          <p:nvPr>
            <p:ph idx="1"/>
          </p:nvPr>
        </p:nvSpPr>
        <p:spPr>
          <a:xfrm>
            <a:off x="762000" y="1792224"/>
            <a:ext cx="7848600" cy="4325112"/>
          </a:xfrm>
        </p:spPr>
        <p:txBody>
          <a:bodyPr>
            <a:normAutofit/>
          </a:bodyPr>
          <a:lstStyle/>
          <a:p>
            <a:pPr>
              <a:spcBef>
                <a:spcPts val="1200"/>
              </a:spcBef>
              <a:buFont typeface="Arial" panose="020B0604020202020204" pitchFamily="34" charset="0"/>
              <a:buChar char="•"/>
            </a:pPr>
            <a:r>
              <a:rPr lang="en-US" sz="2800" dirty="0" smtClean="0"/>
              <a:t>Check </a:t>
            </a:r>
            <a:r>
              <a:rPr lang="en-US" sz="2800" dirty="0" smtClean="0">
                <a:solidFill>
                  <a:srgbClr val="0070C0"/>
                </a:solidFill>
              </a:rPr>
              <a:t>approved </a:t>
            </a:r>
            <a:r>
              <a:rPr lang="en-US" sz="2800" dirty="0">
                <a:solidFill>
                  <a:srgbClr val="0070C0"/>
                </a:solidFill>
              </a:rPr>
              <a:t>a</a:t>
            </a:r>
            <a:r>
              <a:rPr lang="en-US" sz="2800" dirty="0" smtClean="0">
                <a:solidFill>
                  <a:srgbClr val="0070C0"/>
                </a:solidFill>
              </a:rPr>
              <a:t>pplication</a:t>
            </a:r>
          </a:p>
          <a:p>
            <a:pPr>
              <a:spcBef>
                <a:spcPts val="1200"/>
              </a:spcBef>
              <a:buFont typeface="Arial" panose="020B0604020202020204" pitchFamily="34" charset="0"/>
              <a:buChar char="•"/>
            </a:pPr>
            <a:r>
              <a:rPr lang="en-US" sz="2800" dirty="0" smtClean="0"/>
              <a:t>Follow </a:t>
            </a:r>
            <a:r>
              <a:rPr lang="en-US" sz="2800" i="1" dirty="0" smtClean="0">
                <a:solidFill>
                  <a:srgbClr val="0070C0"/>
                </a:solidFill>
              </a:rPr>
              <a:t>procedures for determining allowability of costs</a:t>
            </a:r>
            <a:r>
              <a:rPr lang="en-US" sz="2800" dirty="0" smtClean="0">
                <a:solidFill>
                  <a:srgbClr val="0070C0"/>
                </a:solidFill>
              </a:rPr>
              <a:t> </a:t>
            </a:r>
            <a:r>
              <a:rPr lang="en-US" sz="2800" dirty="0" smtClean="0"/>
              <a:t>(required written procedures)</a:t>
            </a:r>
          </a:p>
          <a:p>
            <a:pPr>
              <a:spcBef>
                <a:spcPts val="1200"/>
              </a:spcBef>
              <a:buFont typeface="Arial" panose="020B0604020202020204" pitchFamily="34" charset="0"/>
              <a:buChar char="•"/>
            </a:pPr>
            <a:r>
              <a:rPr lang="en-US" sz="2800" dirty="0" smtClean="0"/>
              <a:t>Check </a:t>
            </a:r>
            <a:r>
              <a:rPr lang="en-US" sz="2800" dirty="0" smtClean="0">
                <a:solidFill>
                  <a:srgbClr val="0070C0"/>
                </a:solidFill>
              </a:rPr>
              <a:t>federal cost principles </a:t>
            </a:r>
            <a:r>
              <a:rPr lang="en-US" sz="2800" dirty="0" smtClean="0"/>
              <a:t>(2 CFR Part 200, subpart E) for exclusions</a:t>
            </a:r>
          </a:p>
          <a:p>
            <a:pPr>
              <a:spcBef>
                <a:spcPts val="1200"/>
              </a:spcBef>
              <a:buFont typeface="Arial" panose="020B0604020202020204" pitchFamily="34" charset="0"/>
              <a:buChar char="•"/>
            </a:pPr>
            <a:r>
              <a:rPr lang="en-US" sz="2800" dirty="0" smtClean="0">
                <a:solidFill>
                  <a:srgbClr val="0070C0"/>
                </a:solidFill>
              </a:rPr>
              <a:t>Ask </a:t>
            </a:r>
            <a:r>
              <a:rPr lang="en-US" sz="2800" dirty="0" smtClean="0"/>
              <a:t>SCDE program officer. </a:t>
            </a:r>
            <a:endParaRPr lang="en-US" sz="2800" dirty="0"/>
          </a:p>
        </p:txBody>
      </p:sp>
      <p:sp>
        <p:nvSpPr>
          <p:cNvPr id="4" name="Slide Number Placeholder 3"/>
          <p:cNvSpPr>
            <a:spLocks noGrp="1"/>
          </p:cNvSpPr>
          <p:nvPr>
            <p:ph type="sldNum" sz="quarter" idx="12"/>
          </p:nvPr>
        </p:nvSpPr>
        <p:spPr/>
        <p:txBody>
          <a:bodyPr/>
          <a:lstStyle/>
          <a:p>
            <a:pPr>
              <a:defRPr/>
            </a:pPr>
            <a:fld id="{C0B73DE4-E8FE-43CB-9A18-A16F78A9F4D8}" type="slidenum">
              <a:rPr lang="en-US" smtClean="0"/>
              <a:pPr>
                <a:defRPr/>
              </a:pPr>
              <a:t>146</a:t>
            </a:fld>
            <a:endParaRPr lang="en-US" dirty="0"/>
          </a:p>
        </p:txBody>
      </p:sp>
    </p:spTree>
    <p:extLst>
      <p:ext uri="{BB962C8B-B14F-4D97-AF65-F5344CB8AC3E}">
        <p14:creationId xmlns:p14="http://schemas.microsoft.com/office/powerpoint/2010/main" val="4141792532"/>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lstStyle/>
          <a:p>
            <a:r>
              <a:rPr lang="en-US" b="1" dirty="0" smtClean="0"/>
              <a:t>Examples: Not Allowable!</a:t>
            </a:r>
            <a:endParaRPr lang="en-US" b="1" dirty="0"/>
          </a:p>
        </p:txBody>
      </p:sp>
      <p:sp>
        <p:nvSpPr>
          <p:cNvPr id="3" name="Content Placeholder 2"/>
          <p:cNvSpPr>
            <a:spLocks noGrp="1"/>
          </p:cNvSpPr>
          <p:nvPr>
            <p:ph idx="1"/>
          </p:nvPr>
        </p:nvSpPr>
        <p:spPr>
          <a:xfrm>
            <a:off x="457200" y="1868424"/>
            <a:ext cx="8229600" cy="4325112"/>
          </a:xfrm>
        </p:spPr>
        <p:txBody>
          <a:bodyPr>
            <a:normAutofit/>
          </a:bodyPr>
          <a:lstStyle/>
          <a:p>
            <a:pPr>
              <a:spcBef>
                <a:spcPts val="1200"/>
              </a:spcBef>
              <a:buFont typeface="Arial" panose="020B0604020202020204" pitchFamily="34" charset="0"/>
              <a:buChar char="•"/>
            </a:pPr>
            <a:r>
              <a:rPr lang="en-US" sz="2800" dirty="0" smtClean="0"/>
              <a:t>Dinner for four totaling $500+ </a:t>
            </a:r>
          </a:p>
          <a:p>
            <a:pPr lvl="1">
              <a:spcBef>
                <a:spcPts val="1200"/>
              </a:spcBef>
              <a:buFont typeface="Arial" panose="020B0604020202020204" pitchFamily="34" charset="0"/>
              <a:buChar char="•"/>
            </a:pPr>
            <a:r>
              <a:rPr lang="en-US" sz="2800" dirty="0" smtClean="0"/>
              <a:t>Remember state per diem limit for meals</a:t>
            </a:r>
          </a:p>
          <a:p>
            <a:pPr>
              <a:spcBef>
                <a:spcPts val="1200"/>
              </a:spcBef>
              <a:buFont typeface="Arial" panose="020B0604020202020204" pitchFamily="34" charset="0"/>
              <a:buChar char="•"/>
            </a:pPr>
            <a:r>
              <a:rPr lang="en-US" sz="2800" dirty="0" smtClean="0"/>
              <a:t>Bottles of wine and a corkscrew</a:t>
            </a:r>
          </a:p>
          <a:p>
            <a:pPr lvl="1">
              <a:spcBef>
                <a:spcPts val="1200"/>
              </a:spcBef>
              <a:buFont typeface="Arial" panose="020B0604020202020204" pitchFamily="34" charset="0"/>
              <a:buChar char="•"/>
            </a:pPr>
            <a:r>
              <a:rPr lang="en-US" sz="2800" dirty="0" smtClean="0"/>
              <a:t>See 2 CFR Part 200.423 Alcoholic beverages</a:t>
            </a:r>
          </a:p>
          <a:p>
            <a:pPr>
              <a:spcBef>
                <a:spcPts val="1200"/>
              </a:spcBef>
              <a:buFont typeface="Arial" panose="020B0604020202020204" pitchFamily="34" charset="0"/>
              <a:buChar char="•"/>
            </a:pPr>
            <a:r>
              <a:rPr lang="en-US" sz="2800" dirty="0" smtClean="0"/>
              <a:t>Admission for 15 to Carowinds</a:t>
            </a:r>
            <a:endParaRPr lang="en-US" sz="2800" dirty="0"/>
          </a:p>
          <a:p>
            <a:pPr lvl="1">
              <a:spcBef>
                <a:spcPts val="1200"/>
              </a:spcBef>
              <a:buFont typeface="Arial" panose="020B0604020202020204" pitchFamily="34" charset="0"/>
              <a:buChar char="•"/>
            </a:pPr>
            <a:r>
              <a:rPr lang="en-US" sz="2800" dirty="0" smtClean="0"/>
              <a:t>See </a:t>
            </a:r>
            <a:r>
              <a:rPr lang="en-US" sz="2800" dirty="0"/>
              <a:t>2 CFR Part </a:t>
            </a:r>
            <a:r>
              <a:rPr lang="en-US" sz="2800" dirty="0" smtClean="0"/>
              <a:t>200.428 Entertainment costs</a:t>
            </a:r>
          </a:p>
          <a:p>
            <a:pPr>
              <a:spcBef>
                <a:spcPts val="1200"/>
              </a:spcBef>
            </a:pPr>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C0B73DE4-E8FE-43CB-9A18-A16F78A9F4D8}" type="slidenum">
              <a:rPr lang="en-US" smtClean="0"/>
              <a:pPr>
                <a:defRPr/>
              </a:pPr>
              <a:t>147</a:t>
            </a:fld>
            <a:endParaRPr lang="en-US" dirty="0"/>
          </a:p>
        </p:txBody>
      </p:sp>
    </p:spTree>
    <p:extLst>
      <p:ext uri="{BB962C8B-B14F-4D97-AF65-F5344CB8AC3E}">
        <p14:creationId xmlns:p14="http://schemas.microsoft.com/office/powerpoint/2010/main" val="1528009663"/>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01000" cy="1066800"/>
          </a:xfrm>
        </p:spPr>
        <p:txBody>
          <a:bodyPr>
            <a:normAutofit fontScale="90000"/>
          </a:bodyPr>
          <a:lstStyle/>
          <a:p>
            <a:r>
              <a:rPr lang="en-US" b="1" dirty="0" smtClean="0"/>
              <a:t>2 CFR Part 200 </a:t>
            </a:r>
            <a:r>
              <a:rPr lang="en-US" dirty="0" smtClean="0"/>
              <a:t/>
            </a:r>
            <a:br>
              <a:rPr lang="en-US" dirty="0" smtClean="0"/>
            </a:br>
            <a:r>
              <a:rPr lang="en-US" dirty="0" smtClean="0"/>
              <a:t>“Uniform Grant Guidance” (UGG)</a:t>
            </a:r>
            <a:endParaRPr lang="en-US" dirty="0"/>
          </a:p>
        </p:txBody>
      </p:sp>
      <p:sp>
        <p:nvSpPr>
          <p:cNvPr id="4" name="Slide Number Placeholder 3"/>
          <p:cNvSpPr>
            <a:spLocks noGrp="1"/>
          </p:cNvSpPr>
          <p:nvPr>
            <p:ph type="sldNum" sz="quarter" idx="12"/>
          </p:nvPr>
        </p:nvSpPr>
        <p:spPr/>
        <p:txBody>
          <a:bodyPr/>
          <a:lstStyle/>
          <a:p>
            <a:pPr>
              <a:defRPr/>
            </a:pPr>
            <a:fld id="{C0B73DE4-E8FE-43CB-9A18-A16F78A9F4D8}" type="slidenum">
              <a:rPr lang="en-US" smtClean="0"/>
              <a:pPr>
                <a:defRPr/>
              </a:pPr>
              <a:t>148</a:t>
            </a:fld>
            <a:endParaRPr lang="en-US" dirty="0"/>
          </a:p>
        </p:txBody>
      </p:sp>
      <p:sp>
        <p:nvSpPr>
          <p:cNvPr id="5" name="Content Placeholder 2"/>
          <p:cNvSpPr>
            <a:spLocks noGrp="1"/>
          </p:cNvSpPr>
          <p:nvPr>
            <p:ph idx="1"/>
          </p:nvPr>
        </p:nvSpPr>
        <p:spPr>
          <a:xfrm>
            <a:off x="685800" y="1792224"/>
            <a:ext cx="7696200" cy="4325112"/>
          </a:xfrm>
        </p:spPr>
        <p:txBody>
          <a:bodyPr/>
          <a:lstStyle/>
          <a:p>
            <a:pPr marL="571500" indent="-571500">
              <a:spcAft>
                <a:spcPts val="1200"/>
              </a:spcAft>
              <a:buFont typeface="Arial" panose="020B0604020202020204" pitchFamily="34" charset="0"/>
              <a:buChar char="•"/>
            </a:pPr>
            <a:r>
              <a:rPr lang="en-US" sz="2800" dirty="0">
                <a:solidFill>
                  <a:schemeClr val="tx2"/>
                </a:solidFill>
              </a:rPr>
              <a:t>Effective for federal grant awards and </a:t>
            </a:r>
            <a:r>
              <a:rPr lang="en-US" sz="2800" dirty="0" smtClean="0">
                <a:solidFill>
                  <a:schemeClr val="tx2"/>
                </a:solidFill>
              </a:rPr>
              <a:t>subawards as </a:t>
            </a:r>
            <a:r>
              <a:rPr lang="en-US" sz="2800" dirty="0">
                <a:solidFill>
                  <a:schemeClr val="tx2"/>
                </a:solidFill>
              </a:rPr>
              <a:t>of 12/24/</a:t>
            </a:r>
            <a:r>
              <a:rPr lang="en-US" sz="2800" dirty="0" smtClean="0">
                <a:solidFill>
                  <a:schemeClr val="tx2"/>
                </a:solidFill>
              </a:rPr>
              <a:t>14</a:t>
            </a:r>
            <a:endParaRPr lang="en-US" sz="2800" dirty="0">
              <a:solidFill>
                <a:schemeClr val="tx2"/>
              </a:solidFill>
            </a:endParaRPr>
          </a:p>
          <a:p>
            <a:pPr marL="571500" indent="-571500">
              <a:spcAft>
                <a:spcPts val="1200"/>
              </a:spcAft>
              <a:buFont typeface="Arial" panose="020B0604020202020204" pitchFamily="34" charset="0"/>
              <a:buChar char="•"/>
            </a:pPr>
            <a:r>
              <a:rPr lang="en-US" sz="2800" dirty="0" smtClean="0"/>
              <a:t>Incorporates administrative regulations, </a:t>
            </a:r>
            <a:r>
              <a:rPr lang="en-US" sz="2800" dirty="0"/>
              <a:t>cost principles, and audit regulations into </a:t>
            </a:r>
            <a:r>
              <a:rPr lang="en-US" sz="2800" b="1" dirty="0">
                <a:solidFill>
                  <a:schemeClr val="bg2">
                    <a:lumMod val="50000"/>
                  </a:schemeClr>
                </a:solidFill>
              </a:rPr>
              <a:t>one set</a:t>
            </a:r>
            <a:r>
              <a:rPr lang="en-US" sz="2800" dirty="0">
                <a:solidFill>
                  <a:schemeClr val="bg2">
                    <a:lumMod val="50000"/>
                  </a:schemeClr>
                </a:solidFill>
              </a:rPr>
              <a:t> </a:t>
            </a:r>
            <a:r>
              <a:rPr lang="en-US" sz="2800" dirty="0">
                <a:solidFill>
                  <a:schemeClr val="tx2"/>
                </a:solidFill>
              </a:rPr>
              <a:t>of regulations</a:t>
            </a:r>
          </a:p>
          <a:p>
            <a:pPr marL="571500" indent="-571500">
              <a:spcAft>
                <a:spcPts val="1200"/>
              </a:spcAft>
              <a:buFont typeface="Arial" panose="020B0604020202020204" pitchFamily="34" charset="0"/>
              <a:buChar char="•"/>
            </a:pPr>
            <a:r>
              <a:rPr lang="en-US" sz="2800" dirty="0"/>
              <a:t>Goals - streamline federal regulations </a:t>
            </a:r>
            <a:r>
              <a:rPr lang="en-US" sz="2800" u="sng" dirty="0"/>
              <a:t>and</a:t>
            </a:r>
            <a:r>
              <a:rPr lang="en-US" sz="2800" dirty="0"/>
              <a:t> strengthen oversight to </a:t>
            </a:r>
            <a:r>
              <a:rPr lang="en-US" sz="2800" b="1" dirty="0">
                <a:solidFill>
                  <a:schemeClr val="bg2">
                    <a:lumMod val="50000"/>
                  </a:schemeClr>
                </a:solidFill>
              </a:rPr>
              <a:t>reduce risk </a:t>
            </a:r>
            <a:r>
              <a:rPr lang="en-US" sz="2800" dirty="0"/>
              <a:t>of </a:t>
            </a:r>
            <a:r>
              <a:rPr lang="en-US" sz="2800" dirty="0">
                <a:solidFill>
                  <a:schemeClr val="bg2">
                    <a:lumMod val="50000"/>
                  </a:schemeClr>
                </a:solidFill>
              </a:rPr>
              <a:t>waste, fraud, and abuse</a:t>
            </a:r>
            <a:r>
              <a:rPr lang="en-US" sz="2800" dirty="0">
                <a:solidFill>
                  <a:schemeClr val="tx2"/>
                </a:solidFill>
              </a:rPr>
              <a:t>.</a:t>
            </a:r>
          </a:p>
          <a:p>
            <a:endParaRPr lang="en-US" dirty="0"/>
          </a:p>
        </p:txBody>
      </p:sp>
    </p:spTree>
    <p:extLst>
      <p:ext uri="{BB962C8B-B14F-4D97-AF65-F5344CB8AC3E}">
        <p14:creationId xmlns:p14="http://schemas.microsoft.com/office/powerpoint/2010/main" val="598203308"/>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solidFill>
                  <a:srgbClr val="0070C0"/>
                </a:solidFill>
              </a:rPr>
              <a:t>Written Policies and Procedures</a:t>
            </a:r>
          </a:p>
        </p:txBody>
      </p:sp>
      <p:sp>
        <p:nvSpPr>
          <p:cNvPr id="3" name="Text Placeholder 2"/>
          <p:cNvSpPr>
            <a:spLocks noGrp="1"/>
          </p:cNvSpPr>
          <p:nvPr>
            <p:ph type="body" idx="1"/>
          </p:nvPr>
        </p:nvSpPr>
        <p:spPr/>
        <p:txBody>
          <a:bodyPr>
            <a:normAutofit/>
          </a:bodyPr>
          <a:lstStyle/>
          <a:p>
            <a:r>
              <a:rPr lang="en-US" sz="3200" dirty="0" smtClean="0">
                <a:solidFill>
                  <a:srgbClr val="0070C0"/>
                </a:solidFill>
              </a:rPr>
              <a:t>UGG requires them!</a:t>
            </a:r>
            <a:endParaRPr lang="en-US" sz="3200" b="1" dirty="0"/>
          </a:p>
          <a:p>
            <a:r>
              <a:rPr lang="en-US" sz="3200" b="1" dirty="0" smtClean="0"/>
              <a:t>2 CFR Part 200</a:t>
            </a:r>
            <a:endParaRPr lang="en-US" sz="3200" b="1" dirty="0"/>
          </a:p>
        </p:txBody>
      </p:sp>
      <p:sp>
        <p:nvSpPr>
          <p:cNvPr id="4" name="Slide Number Placeholder 3"/>
          <p:cNvSpPr>
            <a:spLocks noGrp="1"/>
          </p:cNvSpPr>
          <p:nvPr>
            <p:ph type="sldNum" sz="quarter" idx="12"/>
          </p:nvPr>
        </p:nvSpPr>
        <p:spPr/>
        <p:txBody>
          <a:bodyPr/>
          <a:lstStyle/>
          <a:p>
            <a:pPr>
              <a:defRPr/>
            </a:pPr>
            <a:fld id="{21163C16-0B8C-44B4-A2D5-2F81037C8DB9}" type="slidenum">
              <a:rPr lang="en-US" smtClean="0"/>
              <a:pPr>
                <a:defRPr/>
              </a:pPr>
              <a:t>149</a:t>
            </a:fld>
            <a:endParaRPr lang="en-US" dirty="0"/>
          </a:p>
        </p:txBody>
      </p:sp>
    </p:spTree>
    <p:extLst>
      <p:ext uri="{BB962C8B-B14F-4D97-AF65-F5344CB8AC3E}">
        <p14:creationId xmlns:p14="http://schemas.microsoft.com/office/powerpoint/2010/main" val="30944576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704271" y="4038600"/>
            <a:ext cx="3982530" cy="1681366"/>
          </a:xfrm>
          <a:prstGeom prst="rect">
            <a:avLst/>
          </a:prstGeom>
        </p:spPr>
        <p:txBody>
          <a:bodyPr vert="horz" lIns="91440" tIns="45720" rIns="91440" bIns="45720" rtlCol="0" anchor="b">
            <a:normAutofit fontScale="92500" lnSpcReduction="10000"/>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Clr>
                <a:schemeClr val="accent2"/>
              </a:buClr>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Clr>
                <a:schemeClr val="accent3"/>
              </a:buClr>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l"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lgn="ctr" fontAlgn="auto">
              <a:spcAft>
                <a:spcPts val="0"/>
              </a:spcAft>
            </a:pPr>
            <a:endParaRPr lang="en-US" sz="4400" dirty="0" smtClean="0">
              <a:solidFill>
                <a:srgbClr val="004080"/>
              </a:solidFill>
            </a:endParaRPr>
          </a:p>
          <a:p>
            <a:pPr fontAlgn="auto">
              <a:spcAft>
                <a:spcPts val="0"/>
              </a:spcAft>
            </a:pPr>
            <a:r>
              <a:rPr lang="en-US" sz="4300" dirty="0" smtClean="0">
                <a:solidFill>
                  <a:srgbClr val="004080"/>
                </a:solidFill>
              </a:rPr>
              <a:t>Greg King</a:t>
            </a:r>
            <a:endParaRPr lang="en-US" sz="4400" dirty="0" smtClean="0">
              <a:solidFill>
                <a:srgbClr val="004080"/>
              </a:solidFill>
            </a:endParaRPr>
          </a:p>
          <a:p>
            <a:pPr fontAlgn="auto">
              <a:spcAft>
                <a:spcPts val="0"/>
              </a:spcAft>
            </a:pPr>
            <a:r>
              <a:rPr lang="en-US" dirty="0" smtClean="0"/>
              <a:t>Education Associate</a:t>
            </a:r>
            <a:endParaRPr lang="en-US" dirty="0"/>
          </a:p>
        </p:txBody>
      </p:sp>
      <p:sp>
        <p:nvSpPr>
          <p:cNvPr id="4" name="Title 3"/>
          <p:cNvSpPr>
            <a:spLocks noGrp="1"/>
          </p:cNvSpPr>
          <p:nvPr>
            <p:ph type="ctrTitle"/>
          </p:nvPr>
        </p:nvSpPr>
        <p:spPr>
          <a:xfrm>
            <a:off x="4704270" y="381000"/>
            <a:ext cx="3313355" cy="1702160"/>
          </a:xfrm>
        </p:spPr>
        <p:txBody>
          <a:bodyPr/>
          <a:lstStyle/>
          <a:p>
            <a:r>
              <a:rPr lang="en-US" b="1" dirty="0" smtClean="0">
                <a:solidFill>
                  <a:schemeClr val="tx1"/>
                </a:solidFill>
              </a:rPr>
              <a:t>Maintenance of Effort</a:t>
            </a:r>
            <a:endParaRPr lang="en-US" b="1" dirty="0">
              <a:solidFill>
                <a:schemeClr val="tx1"/>
              </a:solidFill>
            </a:endParaRPr>
          </a:p>
        </p:txBody>
      </p:sp>
      <p:sp>
        <p:nvSpPr>
          <p:cNvPr id="6" name="Slide Number Placeholder 5"/>
          <p:cNvSpPr>
            <a:spLocks noGrp="1"/>
          </p:cNvSpPr>
          <p:nvPr>
            <p:ph type="sldNum" sz="quarter" idx="12"/>
          </p:nvPr>
        </p:nvSpPr>
        <p:spPr/>
        <p:txBody>
          <a:bodyPr/>
          <a:lstStyle/>
          <a:p>
            <a:fld id="{A487FD0A-E73A-40A0-962F-A61447B28AE7}" type="slidenum">
              <a:rPr lang="en-US" smtClean="0"/>
              <a:t>15</a:t>
            </a:fld>
            <a:endParaRPr lang="en-US" dirty="0"/>
          </a:p>
        </p:txBody>
      </p:sp>
    </p:spTree>
    <p:extLst>
      <p:ext uri="{BB962C8B-B14F-4D97-AF65-F5344CB8AC3E}">
        <p14:creationId xmlns:p14="http://schemas.microsoft.com/office/powerpoint/2010/main" val="3982703000"/>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04159"/>
            <a:ext cx="8305800" cy="1066800"/>
          </a:xfrm>
        </p:spPr>
        <p:txBody>
          <a:bodyPr>
            <a:normAutofit/>
          </a:bodyPr>
          <a:lstStyle/>
          <a:p>
            <a:r>
              <a:rPr lang="en-US" sz="3200" b="1" dirty="0" smtClean="0"/>
              <a:t>For Cash Management and Allowability of Cost</a:t>
            </a:r>
            <a:endParaRPr lang="en-US" sz="3200" b="1" dirty="0"/>
          </a:p>
        </p:txBody>
      </p:sp>
      <p:sp>
        <p:nvSpPr>
          <p:cNvPr id="3" name="Content Placeholder 2"/>
          <p:cNvSpPr>
            <a:spLocks noGrp="1"/>
          </p:cNvSpPr>
          <p:nvPr>
            <p:ph idx="1"/>
          </p:nvPr>
        </p:nvSpPr>
        <p:spPr>
          <a:xfrm>
            <a:off x="505691" y="1779620"/>
            <a:ext cx="8229600" cy="4325112"/>
          </a:xfrm>
        </p:spPr>
        <p:txBody>
          <a:bodyPr>
            <a:normAutofit lnSpcReduction="10000"/>
          </a:bodyPr>
          <a:lstStyle/>
          <a:p>
            <a:pPr marL="109728" indent="0">
              <a:buNone/>
            </a:pPr>
            <a:r>
              <a:rPr lang="en-US" sz="3000" dirty="0" smtClean="0"/>
              <a:t>2 CFR Part 200.302 – Financial Management</a:t>
            </a:r>
          </a:p>
          <a:p>
            <a:pPr lvl="1">
              <a:buFont typeface="Arial" panose="020B0604020202020204" pitchFamily="34" charset="0"/>
              <a:buChar char="•"/>
            </a:pPr>
            <a:r>
              <a:rPr lang="en-US" sz="2800" b="1" dirty="0" smtClean="0"/>
              <a:t>Must have written policy </a:t>
            </a:r>
            <a:r>
              <a:rPr lang="en-US" sz="2800" dirty="0" smtClean="0"/>
              <a:t>for</a:t>
            </a:r>
            <a:r>
              <a:rPr lang="en-US" sz="2800" b="1" dirty="0" smtClean="0"/>
              <a:t> </a:t>
            </a:r>
            <a:r>
              <a:rPr lang="en-US" sz="2800" dirty="0" smtClean="0">
                <a:solidFill>
                  <a:schemeClr val="tx1"/>
                </a:solidFill>
              </a:rPr>
              <a:t>Cash Management </a:t>
            </a:r>
            <a:r>
              <a:rPr lang="en-US" sz="2800" dirty="0" smtClean="0"/>
              <a:t>§ 200.302(b)(6) </a:t>
            </a:r>
            <a:r>
              <a:rPr lang="en-US" sz="2800" dirty="0" smtClean="0">
                <a:solidFill>
                  <a:schemeClr val="tx1"/>
                </a:solidFill>
              </a:rPr>
              <a:t>and</a:t>
            </a:r>
            <a:r>
              <a:rPr lang="en-US" sz="2800" dirty="0" smtClean="0"/>
              <a:t> §200.305</a:t>
            </a:r>
          </a:p>
          <a:p>
            <a:pPr lvl="1">
              <a:buFont typeface="Arial" panose="020B0604020202020204" pitchFamily="34" charset="0"/>
              <a:buChar char="•"/>
            </a:pPr>
            <a:r>
              <a:rPr lang="en-US" sz="2800" b="1" dirty="0"/>
              <a:t>Must have written </a:t>
            </a:r>
            <a:r>
              <a:rPr lang="en-US" sz="2800" b="1" dirty="0" smtClean="0"/>
              <a:t>procedures </a:t>
            </a:r>
            <a:r>
              <a:rPr lang="en-US" sz="2800" dirty="0"/>
              <a:t>for</a:t>
            </a:r>
            <a:r>
              <a:rPr lang="en-US" sz="2800" b="1" dirty="0"/>
              <a:t> </a:t>
            </a:r>
            <a:r>
              <a:rPr lang="en-US" sz="2800" dirty="0" smtClean="0">
                <a:solidFill>
                  <a:schemeClr val="tx1"/>
                </a:solidFill>
              </a:rPr>
              <a:t>Allowability of Cost</a:t>
            </a:r>
          </a:p>
          <a:p>
            <a:pPr lvl="2">
              <a:buFont typeface="Courier New" panose="02070309020205020404" pitchFamily="49" charset="0"/>
              <a:buChar char="o"/>
            </a:pPr>
            <a:r>
              <a:rPr lang="en-US" sz="2600" dirty="0" smtClean="0">
                <a:solidFill>
                  <a:schemeClr val="tx1"/>
                </a:solidFill>
              </a:rPr>
              <a:t> </a:t>
            </a:r>
            <a:r>
              <a:rPr lang="en-US" sz="2600" dirty="0">
                <a:solidFill>
                  <a:schemeClr val="tx1"/>
                </a:solidFill>
              </a:rPr>
              <a:t>§ 200.302 (b</a:t>
            </a:r>
            <a:r>
              <a:rPr lang="en-US" sz="2600" dirty="0" smtClean="0">
                <a:solidFill>
                  <a:schemeClr val="tx1"/>
                </a:solidFill>
              </a:rPr>
              <a:t>)(7), </a:t>
            </a:r>
          </a:p>
          <a:p>
            <a:pPr lvl="2">
              <a:buFont typeface="Courier New" panose="02070309020205020404" pitchFamily="49" charset="0"/>
              <a:buChar char="o"/>
            </a:pPr>
            <a:r>
              <a:rPr lang="en-US" sz="2600" dirty="0" smtClean="0">
                <a:solidFill>
                  <a:schemeClr val="tx1"/>
                </a:solidFill>
              </a:rPr>
              <a:t>Cost Principles in 2 CFR Part 200 Subpart E, and </a:t>
            </a:r>
          </a:p>
          <a:p>
            <a:pPr lvl="2">
              <a:buFont typeface="Courier New" panose="02070309020205020404" pitchFamily="49" charset="0"/>
              <a:buChar char="o"/>
            </a:pPr>
            <a:r>
              <a:rPr lang="en-US" sz="2600" dirty="0" smtClean="0">
                <a:solidFill>
                  <a:schemeClr val="tx1"/>
                </a:solidFill>
              </a:rPr>
              <a:t>34 CFR Part 76.707 When Obligations are Made</a:t>
            </a:r>
          </a:p>
          <a:p>
            <a:pPr lvl="2">
              <a:buFont typeface="Courier New" panose="02070309020205020404" pitchFamily="49" charset="0"/>
              <a:buChar char="o"/>
            </a:pPr>
            <a:r>
              <a:rPr lang="en-US" sz="2600" dirty="0" smtClean="0">
                <a:solidFill>
                  <a:schemeClr val="tx1"/>
                </a:solidFill>
              </a:rPr>
              <a:t>Tip – include questions from Jewell’s slide.</a:t>
            </a:r>
          </a:p>
          <a:p>
            <a:pPr lvl="2"/>
            <a:endParaRPr lang="en-US" dirty="0" smtClean="0">
              <a:solidFill>
                <a:schemeClr val="tx1"/>
              </a:solidFill>
            </a:endParaRPr>
          </a:p>
          <a:p>
            <a:pPr marL="109728"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C0B73DE4-E8FE-43CB-9A18-A16F78A9F4D8}" type="slidenum">
              <a:rPr lang="en-US" smtClean="0"/>
              <a:pPr>
                <a:defRPr/>
              </a:pPr>
              <a:t>150</a:t>
            </a:fld>
            <a:endParaRPr lang="en-US" dirty="0"/>
          </a:p>
        </p:txBody>
      </p:sp>
    </p:spTree>
    <p:extLst>
      <p:ext uri="{BB962C8B-B14F-4D97-AF65-F5344CB8AC3E}">
        <p14:creationId xmlns:p14="http://schemas.microsoft.com/office/powerpoint/2010/main" val="4129769270"/>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772400" cy="1066800"/>
          </a:xfrm>
        </p:spPr>
        <p:txBody>
          <a:bodyPr>
            <a:normAutofit/>
          </a:bodyPr>
          <a:lstStyle/>
          <a:p>
            <a:r>
              <a:rPr lang="en-US" sz="3600" b="1" dirty="0" smtClean="0"/>
              <a:t>For Procurement</a:t>
            </a:r>
            <a:endParaRPr lang="en-US" sz="3600" b="1" dirty="0"/>
          </a:p>
        </p:txBody>
      </p:sp>
      <p:sp>
        <p:nvSpPr>
          <p:cNvPr id="3" name="Content Placeholder 2"/>
          <p:cNvSpPr>
            <a:spLocks noGrp="1"/>
          </p:cNvSpPr>
          <p:nvPr>
            <p:ph idx="1"/>
          </p:nvPr>
        </p:nvSpPr>
        <p:spPr>
          <a:xfrm>
            <a:off x="457200" y="1792224"/>
            <a:ext cx="7772400" cy="4325112"/>
          </a:xfrm>
        </p:spPr>
        <p:txBody>
          <a:bodyPr>
            <a:normAutofit fontScale="92500" lnSpcReduction="20000"/>
          </a:bodyPr>
          <a:lstStyle/>
          <a:p>
            <a:pPr>
              <a:buFont typeface="Arial" panose="020B0604020202020204" pitchFamily="34" charset="0"/>
              <a:buChar char="•"/>
            </a:pPr>
            <a:r>
              <a:rPr lang="en-US" sz="3000" b="1" dirty="0" smtClean="0"/>
              <a:t>2 CFR Part 200.318 – General Procurement</a:t>
            </a:r>
          </a:p>
          <a:p>
            <a:pPr lvl="1">
              <a:buFont typeface="Courier New" panose="02070309020205020404" pitchFamily="49" charset="0"/>
              <a:buChar char="o"/>
            </a:pPr>
            <a:r>
              <a:rPr lang="en-US" sz="3000" b="1" dirty="0" smtClean="0"/>
              <a:t>Must oversee </a:t>
            </a:r>
            <a:r>
              <a:rPr lang="en-US" sz="3000" dirty="0" smtClean="0">
                <a:solidFill>
                  <a:schemeClr val="tx1"/>
                </a:solidFill>
              </a:rPr>
              <a:t>contactors (b)</a:t>
            </a:r>
          </a:p>
          <a:p>
            <a:pPr lvl="1">
              <a:buFont typeface="Courier New" panose="02070309020205020404" pitchFamily="49" charset="0"/>
              <a:buChar char="o"/>
            </a:pPr>
            <a:r>
              <a:rPr lang="en-US" sz="3000" b="1" dirty="0" smtClean="0"/>
              <a:t>Must have written standards of conduct </a:t>
            </a:r>
            <a:r>
              <a:rPr lang="en-US" sz="3000" dirty="0" smtClean="0">
                <a:solidFill>
                  <a:schemeClr val="tx1"/>
                </a:solidFill>
              </a:rPr>
              <a:t>covering Conflicts of Interest (c)</a:t>
            </a:r>
          </a:p>
          <a:p>
            <a:pPr lvl="1">
              <a:buFont typeface="Courier New" panose="02070309020205020404" pitchFamily="49" charset="0"/>
              <a:buChar char="o"/>
            </a:pPr>
            <a:r>
              <a:rPr lang="en-US" sz="3000" b="1" dirty="0" smtClean="0">
                <a:solidFill>
                  <a:srgbClr val="0070C0"/>
                </a:solidFill>
              </a:rPr>
              <a:t>Must maintain records</a:t>
            </a:r>
            <a:r>
              <a:rPr lang="en-US" sz="3000" dirty="0" smtClean="0">
                <a:solidFill>
                  <a:schemeClr val="tx1"/>
                </a:solidFill>
              </a:rPr>
              <a:t> of history of the procurement (i)</a:t>
            </a:r>
          </a:p>
          <a:p>
            <a:pPr marL="868680" lvl="1" indent="-457200">
              <a:buFont typeface="Arial" panose="020B0604020202020204" pitchFamily="34" charset="0"/>
              <a:buChar char="•"/>
            </a:pPr>
            <a:endParaRPr lang="en-US" sz="3000" dirty="0" smtClean="0"/>
          </a:p>
          <a:p>
            <a:pPr>
              <a:buFont typeface="Arial" panose="020B0604020202020204" pitchFamily="34" charset="0"/>
              <a:buChar char="•"/>
            </a:pPr>
            <a:r>
              <a:rPr lang="en-US" sz="3000" b="1" dirty="0" smtClean="0">
                <a:solidFill>
                  <a:schemeClr val="tx1"/>
                </a:solidFill>
              </a:rPr>
              <a:t>2 CFR Part 200.319</a:t>
            </a:r>
            <a:r>
              <a:rPr lang="en-US" sz="3000" b="1" dirty="0">
                <a:solidFill>
                  <a:schemeClr val="tx1"/>
                </a:solidFill>
              </a:rPr>
              <a:t> – </a:t>
            </a:r>
            <a:r>
              <a:rPr lang="en-US" sz="3000" b="1" dirty="0" smtClean="0">
                <a:solidFill>
                  <a:schemeClr val="tx1"/>
                </a:solidFill>
              </a:rPr>
              <a:t>Competition</a:t>
            </a:r>
          </a:p>
          <a:p>
            <a:pPr marL="868680" lvl="1" indent="-457200">
              <a:buFont typeface="Courier New" panose="02070309020205020404" pitchFamily="49" charset="0"/>
              <a:buChar char="o"/>
            </a:pPr>
            <a:r>
              <a:rPr lang="en-US" sz="3000" b="1" dirty="0" smtClean="0"/>
              <a:t>Written procedures</a:t>
            </a:r>
            <a:r>
              <a:rPr lang="en-US" sz="3000" dirty="0" smtClean="0">
                <a:solidFill>
                  <a:schemeClr val="tx1"/>
                </a:solidFill>
              </a:rPr>
              <a:t> for procurement transactions (c)</a:t>
            </a:r>
            <a:r>
              <a:rPr lang="en-US" sz="3000" dirty="0" smtClean="0"/>
              <a:t> </a:t>
            </a:r>
          </a:p>
          <a:p>
            <a:pPr marL="411480" lvl="1" indent="0">
              <a:buNone/>
            </a:pPr>
            <a:endParaRPr lang="en-US" sz="2800" dirty="0">
              <a:solidFill>
                <a:srgbClr val="FF0000"/>
              </a:solidFill>
            </a:endParaRPr>
          </a:p>
          <a:p>
            <a:pPr lvl="2"/>
            <a:endParaRPr lang="en-US" dirty="0" smtClean="0">
              <a:solidFill>
                <a:schemeClr val="tx1"/>
              </a:solidFill>
            </a:endParaRPr>
          </a:p>
          <a:p>
            <a:pPr marL="109728"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C0B73DE4-E8FE-43CB-9A18-A16F78A9F4D8}" type="slidenum">
              <a:rPr lang="en-US" smtClean="0"/>
              <a:pPr>
                <a:defRPr/>
              </a:pPr>
              <a:t>151</a:t>
            </a:fld>
            <a:endParaRPr lang="en-US" dirty="0"/>
          </a:p>
        </p:txBody>
      </p:sp>
    </p:spTree>
    <p:extLst>
      <p:ext uri="{BB962C8B-B14F-4D97-AF65-F5344CB8AC3E}">
        <p14:creationId xmlns:p14="http://schemas.microsoft.com/office/powerpoint/2010/main" val="654852267"/>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155" y="628023"/>
            <a:ext cx="8229600" cy="1066800"/>
          </a:xfrm>
        </p:spPr>
        <p:txBody>
          <a:bodyPr>
            <a:normAutofit/>
          </a:bodyPr>
          <a:lstStyle/>
          <a:p>
            <a:r>
              <a:rPr lang="en-US" sz="3600" b="1" dirty="0" smtClean="0"/>
              <a:t>Must Have Compliant Travel Policy</a:t>
            </a:r>
            <a:endParaRPr lang="en-US" sz="3600" b="1" dirty="0"/>
          </a:p>
        </p:txBody>
      </p:sp>
      <p:sp>
        <p:nvSpPr>
          <p:cNvPr id="3" name="Content Placeholder 2"/>
          <p:cNvSpPr>
            <a:spLocks noGrp="1"/>
          </p:cNvSpPr>
          <p:nvPr>
            <p:ph idx="1"/>
          </p:nvPr>
        </p:nvSpPr>
        <p:spPr>
          <a:xfrm>
            <a:off x="457200" y="1792224"/>
            <a:ext cx="8229600" cy="4325112"/>
          </a:xfrm>
        </p:spPr>
        <p:txBody>
          <a:bodyPr>
            <a:normAutofit/>
          </a:bodyPr>
          <a:lstStyle/>
          <a:p>
            <a:pPr marL="109728" indent="0">
              <a:buNone/>
            </a:pPr>
            <a:r>
              <a:rPr lang="en-US" sz="3200" dirty="0" smtClean="0"/>
              <a:t>2 CFR Part 200.474 – Travel Costs</a:t>
            </a:r>
          </a:p>
          <a:p>
            <a:pPr marL="411480" lvl="1" indent="0">
              <a:buNone/>
            </a:pPr>
            <a:r>
              <a:rPr lang="en-US" sz="3200" dirty="0" smtClean="0">
                <a:solidFill>
                  <a:schemeClr val="tx1"/>
                </a:solidFill>
              </a:rPr>
              <a:t>References compliance with the nonfederal entity’s </a:t>
            </a:r>
            <a:r>
              <a:rPr lang="en-US" sz="3200" b="1" dirty="0" smtClean="0"/>
              <a:t>written travel policy</a:t>
            </a:r>
            <a:r>
              <a:rPr lang="en-US" sz="3200" dirty="0" smtClean="0">
                <a:solidFill>
                  <a:schemeClr val="tx1"/>
                </a:solidFill>
              </a:rPr>
              <a:t> </a:t>
            </a:r>
            <a:r>
              <a:rPr lang="en-US" sz="3200" dirty="0" smtClean="0"/>
              <a:t>§ 200.474(b)</a:t>
            </a:r>
            <a:endParaRPr lang="en-US" sz="2800" dirty="0" smtClean="0">
              <a:solidFill>
                <a:schemeClr val="tx1"/>
              </a:solidFill>
            </a:endParaRPr>
          </a:p>
          <a:p>
            <a:pPr marL="109728" indent="0">
              <a:buNone/>
            </a:pPr>
            <a:endParaRPr lang="en-US" sz="3200" dirty="0" smtClean="0"/>
          </a:p>
          <a:p>
            <a:pPr marL="109728" indent="0">
              <a:buNone/>
            </a:pPr>
            <a:r>
              <a:rPr lang="en-US" sz="3200" u="sng" dirty="0" smtClean="0"/>
              <a:t>Note</a:t>
            </a:r>
            <a:r>
              <a:rPr lang="en-US" sz="3200" dirty="0" smtClean="0"/>
              <a:t>: SC limits subgrant funds for travel</a:t>
            </a:r>
          </a:p>
          <a:p>
            <a:pPr marL="109728" indent="0">
              <a:buNone/>
            </a:pPr>
            <a:r>
              <a:rPr lang="en-US" dirty="0" smtClean="0"/>
              <a:t>See </a:t>
            </a:r>
            <a:r>
              <a:rPr lang="en-US" dirty="0" smtClean="0">
                <a:solidFill>
                  <a:schemeClr val="bg2">
                    <a:lumMod val="50000"/>
                  </a:schemeClr>
                </a:solidFill>
              </a:rPr>
              <a:t>Terms and Conditions for Federal Subawards</a:t>
            </a:r>
            <a:r>
              <a:rPr lang="en-US" dirty="0" smtClean="0"/>
              <a:t>, item J</a:t>
            </a:r>
          </a:p>
          <a:p>
            <a:pPr marL="109728" indent="0">
              <a:buNone/>
            </a:pPr>
            <a:endParaRPr lang="en-US" dirty="0"/>
          </a:p>
        </p:txBody>
      </p:sp>
      <p:sp>
        <p:nvSpPr>
          <p:cNvPr id="4" name="Slide Number Placeholder 3"/>
          <p:cNvSpPr>
            <a:spLocks noGrp="1"/>
          </p:cNvSpPr>
          <p:nvPr>
            <p:ph type="sldNum" sz="quarter" idx="12"/>
          </p:nvPr>
        </p:nvSpPr>
        <p:spPr/>
        <p:txBody>
          <a:bodyPr/>
          <a:lstStyle/>
          <a:p>
            <a:pPr>
              <a:defRPr/>
            </a:pPr>
            <a:fld id="{C0B73DE4-E8FE-43CB-9A18-A16F78A9F4D8}" type="slidenum">
              <a:rPr lang="en-US" smtClean="0"/>
              <a:pPr>
                <a:defRPr/>
              </a:pPr>
              <a:t>152</a:t>
            </a:fld>
            <a:endParaRPr lang="en-US" dirty="0"/>
          </a:p>
        </p:txBody>
      </p:sp>
    </p:spTree>
    <p:extLst>
      <p:ext uri="{BB962C8B-B14F-4D97-AF65-F5344CB8AC3E}">
        <p14:creationId xmlns:p14="http://schemas.microsoft.com/office/powerpoint/2010/main" val="3869133487"/>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0126"/>
            <a:ext cx="8229600" cy="1066800"/>
          </a:xfrm>
        </p:spPr>
        <p:txBody>
          <a:bodyPr>
            <a:normAutofit/>
          </a:bodyPr>
          <a:lstStyle/>
          <a:p>
            <a:r>
              <a:rPr lang="en-US" sz="3200" b="1" dirty="0" smtClean="0"/>
              <a:t>Procedures define…</a:t>
            </a:r>
            <a:endParaRPr lang="en-US" sz="3200" b="1" dirty="0"/>
          </a:p>
        </p:txBody>
      </p:sp>
      <p:sp>
        <p:nvSpPr>
          <p:cNvPr id="3" name="Content Placeholder 2"/>
          <p:cNvSpPr>
            <a:spLocks noGrp="1"/>
          </p:cNvSpPr>
          <p:nvPr>
            <p:ph idx="1"/>
          </p:nvPr>
        </p:nvSpPr>
        <p:spPr>
          <a:xfrm>
            <a:off x="685800" y="1792224"/>
            <a:ext cx="8001000" cy="4325112"/>
          </a:xfrm>
        </p:spPr>
        <p:txBody>
          <a:bodyPr>
            <a:normAutofit lnSpcReduction="10000"/>
          </a:bodyPr>
          <a:lstStyle/>
          <a:p>
            <a:pPr>
              <a:spcBef>
                <a:spcPts val="600"/>
              </a:spcBef>
              <a:spcAft>
                <a:spcPts val="600"/>
              </a:spcAft>
              <a:buFont typeface="Arial" panose="020B0604020202020204" pitchFamily="34" charset="0"/>
              <a:buChar char="•"/>
            </a:pPr>
            <a:r>
              <a:rPr lang="en-US" sz="3600" dirty="0" smtClean="0"/>
              <a:t>Who performs the procedure?</a:t>
            </a:r>
          </a:p>
          <a:p>
            <a:pPr>
              <a:spcBef>
                <a:spcPts val="600"/>
              </a:spcBef>
              <a:spcAft>
                <a:spcPts val="600"/>
              </a:spcAft>
              <a:buFont typeface="Arial" panose="020B0604020202020204" pitchFamily="34" charset="0"/>
              <a:buChar char="•"/>
            </a:pPr>
            <a:r>
              <a:rPr lang="en-US" sz="3600" dirty="0" smtClean="0"/>
              <a:t>What steps are performed?</a:t>
            </a:r>
          </a:p>
          <a:p>
            <a:pPr>
              <a:spcBef>
                <a:spcPts val="600"/>
              </a:spcBef>
              <a:spcAft>
                <a:spcPts val="600"/>
              </a:spcAft>
              <a:buFont typeface="Arial" panose="020B0604020202020204" pitchFamily="34" charset="0"/>
              <a:buChar char="•"/>
            </a:pPr>
            <a:r>
              <a:rPr lang="en-US" sz="3600" dirty="0" smtClean="0"/>
              <a:t>When are the steps performed?</a:t>
            </a:r>
          </a:p>
          <a:p>
            <a:pPr>
              <a:spcBef>
                <a:spcPts val="600"/>
              </a:spcBef>
              <a:spcAft>
                <a:spcPts val="600"/>
              </a:spcAft>
              <a:buFont typeface="Arial" panose="020B0604020202020204" pitchFamily="34" charset="0"/>
              <a:buChar char="•"/>
            </a:pPr>
            <a:r>
              <a:rPr lang="en-US" sz="3600" dirty="0" smtClean="0"/>
              <a:t>How are the steps performed?</a:t>
            </a:r>
          </a:p>
          <a:p>
            <a:pPr marL="109728" indent="0">
              <a:buNone/>
            </a:pPr>
            <a:endParaRPr lang="en-US" dirty="0"/>
          </a:p>
          <a:p>
            <a:pPr marL="109728" indent="0">
              <a:buNone/>
            </a:pPr>
            <a:r>
              <a:rPr lang="en-US" dirty="0"/>
              <a:t>Internal Controls </a:t>
            </a:r>
            <a:r>
              <a:rPr lang="en-US" dirty="0" smtClean="0"/>
              <a:t>webinar</a:t>
            </a:r>
          </a:p>
          <a:p>
            <a:pPr marL="109728" indent="0">
              <a:buNone/>
            </a:pPr>
            <a:r>
              <a:rPr lang="en-US" dirty="0">
                <a:hlinkClick r:id="rId3"/>
              </a:rPr>
              <a:t>http://ed.sc.gov/finance/grants/scde-grants-program/subgrant-summer-training</a:t>
            </a:r>
            <a:r>
              <a:rPr lang="en-US" dirty="0" smtClean="0">
                <a:hlinkClick r:id="rId3"/>
              </a:rPr>
              <a:t>/</a:t>
            </a:r>
            <a:r>
              <a:rPr lang="en-US" dirty="0" smtClean="0"/>
              <a:t> </a:t>
            </a:r>
            <a:endParaRPr lang="en-US" dirty="0"/>
          </a:p>
        </p:txBody>
      </p:sp>
      <p:sp>
        <p:nvSpPr>
          <p:cNvPr id="4" name="Slide Number Placeholder 3"/>
          <p:cNvSpPr>
            <a:spLocks noGrp="1"/>
          </p:cNvSpPr>
          <p:nvPr>
            <p:ph type="sldNum" sz="quarter" idx="12"/>
          </p:nvPr>
        </p:nvSpPr>
        <p:spPr/>
        <p:txBody>
          <a:bodyPr/>
          <a:lstStyle/>
          <a:p>
            <a:pPr>
              <a:defRPr/>
            </a:pPr>
            <a:fld id="{C0B73DE4-E8FE-43CB-9A18-A16F78A9F4D8}" type="slidenum">
              <a:rPr lang="en-US" smtClean="0"/>
              <a:pPr>
                <a:defRPr/>
              </a:pPr>
              <a:t>153</a:t>
            </a:fld>
            <a:endParaRPr lang="en-US" dirty="0"/>
          </a:p>
        </p:txBody>
      </p:sp>
    </p:spTree>
    <p:extLst>
      <p:ext uri="{BB962C8B-B14F-4D97-AF65-F5344CB8AC3E}">
        <p14:creationId xmlns:p14="http://schemas.microsoft.com/office/powerpoint/2010/main" val="2096605950"/>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Changes </a:t>
            </a:r>
            <a:r>
              <a:rPr lang="en-US" sz="3600" dirty="0" smtClean="0"/>
              <a:t>to Two Procurement Methods</a:t>
            </a:r>
            <a:r>
              <a:rPr lang="en-US" dirty="0" smtClean="0"/>
              <a:t/>
            </a:r>
            <a:br>
              <a:rPr lang="en-US" dirty="0" smtClean="0"/>
            </a:br>
            <a:r>
              <a:rPr lang="en-US" b="1" dirty="0" smtClean="0"/>
              <a:t>2 CFR Part 200. 320 has</a:t>
            </a:r>
            <a:endParaRPr lang="en-US" b="1" dirty="0"/>
          </a:p>
        </p:txBody>
      </p:sp>
      <p:sp>
        <p:nvSpPr>
          <p:cNvPr id="3" name="Content Placeholder 2"/>
          <p:cNvSpPr>
            <a:spLocks noGrp="1"/>
          </p:cNvSpPr>
          <p:nvPr>
            <p:ph idx="1"/>
          </p:nvPr>
        </p:nvSpPr>
        <p:spPr/>
        <p:txBody>
          <a:bodyPr/>
          <a:lstStyle/>
          <a:p>
            <a:pPr marL="624078" indent="-514350">
              <a:buAutoNum type="alphaLcParenBoth"/>
            </a:pPr>
            <a:r>
              <a:rPr lang="en-US" dirty="0" smtClean="0"/>
              <a:t>Micro-purchase: “the </a:t>
            </a:r>
            <a:r>
              <a:rPr lang="en-US" dirty="0"/>
              <a:t>acquisition of supplies or services, the aggregate dollar amount of which does not </a:t>
            </a:r>
            <a:r>
              <a:rPr lang="en-US" dirty="0" smtClean="0"/>
              <a:t>exceed”  threshold ($3,500) and no quotes needed if NFE “considers the price to be reasonable.”</a:t>
            </a:r>
          </a:p>
          <a:p>
            <a:pPr marL="624078" indent="-514350">
              <a:buAutoNum type="alphaLcParenBoth"/>
            </a:pPr>
            <a:r>
              <a:rPr lang="en-US" dirty="0" smtClean="0"/>
              <a:t>Small purchase: under $150,000 and requires simple competitive process (2 or more quotes from qualified suppliers).</a:t>
            </a:r>
            <a:endParaRPr lang="en-US" dirty="0"/>
          </a:p>
        </p:txBody>
      </p:sp>
      <p:sp>
        <p:nvSpPr>
          <p:cNvPr id="4" name="Slide Number Placeholder 3"/>
          <p:cNvSpPr>
            <a:spLocks noGrp="1"/>
          </p:cNvSpPr>
          <p:nvPr>
            <p:ph type="sldNum" sz="quarter" idx="12"/>
          </p:nvPr>
        </p:nvSpPr>
        <p:spPr/>
        <p:txBody>
          <a:bodyPr/>
          <a:lstStyle/>
          <a:p>
            <a:pPr>
              <a:defRPr/>
            </a:pPr>
            <a:fld id="{C0B73DE4-E8FE-43CB-9A18-A16F78A9F4D8}" type="slidenum">
              <a:rPr lang="en-US" smtClean="0"/>
              <a:pPr>
                <a:defRPr/>
              </a:pPr>
              <a:t>154</a:t>
            </a:fld>
            <a:endParaRPr lang="en-US" dirty="0"/>
          </a:p>
        </p:txBody>
      </p:sp>
    </p:spTree>
    <p:extLst>
      <p:ext uri="{BB962C8B-B14F-4D97-AF65-F5344CB8AC3E}">
        <p14:creationId xmlns:p14="http://schemas.microsoft.com/office/powerpoint/2010/main" val="2282870843"/>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But then, National Defense Authorization Act  of 2017 and 2018</a:t>
            </a:r>
            <a:endParaRPr lang="en-US" dirty="0"/>
          </a:p>
        </p:txBody>
      </p:sp>
      <p:sp>
        <p:nvSpPr>
          <p:cNvPr id="3" name="Content Placeholder 2"/>
          <p:cNvSpPr>
            <a:spLocks noGrp="1"/>
          </p:cNvSpPr>
          <p:nvPr>
            <p:ph idx="1"/>
          </p:nvPr>
        </p:nvSpPr>
        <p:spPr/>
        <p:txBody>
          <a:bodyPr>
            <a:noAutofit/>
          </a:bodyPr>
          <a:lstStyle/>
          <a:p>
            <a:pPr>
              <a:buFont typeface="Arial" panose="020B0604020202020204" pitchFamily="34" charset="0"/>
              <a:buChar char="•"/>
            </a:pPr>
            <a:r>
              <a:rPr lang="en-US" sz="2800" dirty="0" smtClean="0"/>
              <a:t>Raised micro-purchase threshold to </a:t>
            </a:r>
            <a:r>
              <a:rPr lang="en-US" sz="2800" dirty="0" smtClean="0">
                <a:solidFill>
                  <a:srgbClr val="0070C0"/>
                </a:solidFill>
              </a:rPr>
              <a:t>$10,000</a:t>
            </a:r>
          </a:p>
          <a:p>
            <a:pPr lvl="1">
              <a:buFont typeface="Arial" panose="020B0604020202020204" pitchFamily="34" charset="0"/>
              <a:buChar char="•"/>
            </a:pPr>
            <a:r>
              <a:rPr lang="en-US" sz="2400" dirty="0" smtClean="0"/>
              <a:t>2017 Act: for IHEs only</a:t>
            </a:r>
          </a:p>
          <a:p>
            <a:pPr lvl="1">
              <a:buFont typeface="Arial" panose="020B0604020202020204" pitchFamily="34" charset="0"/>
              <a:buChar char="•"/>
            </a:pPr>
            <a:r>
              <a:rPr lang="en-US" sz="2400" dirty="0" smtClean="0"/>
              <a:t>2018 Act: for </a:t>
            </a:r>
            <a:r>
              <a:rPr lang="en-US" sz="2400" i="1" dirty="0" smtClean="0"/>
              <a:t>all</a:t>
            </a:r>
            <a:r>
              <a:rPr lang="en-US" sz="2400" dirty="0" smtClean="0"/>
              <a:t> NFEs</a:t>
            </a:r>
          </a:p>
          <a:p>
            <a:pPr>
              <a:buFont typeface="Arial" panose="020B0604020202020204" pitchFamily="34" charset="0"/>
              <a:buChar char="•"/>
            </a:pPr>
            <a:r>
              <a:rPr lang="en-US" sz="2800" dirty="0" smtClean="0"/>
              <a:t>Raised simplified acquisition threshold to </a:t>
            </a:r>
            <a:r>
              <a:rPr lang="en-US" sz="2800" dirty="0" smtClean="0">
                <a:solidFill>
                  <a:srgbClr val="0070C0"/>
                </a:solidFill>
              </a:rPr>
              <a:t>$250,000</a:t>
            </a:r>
            <a:r>
              <a:rPr lang="en-US" sz="2800" dirty="0" smtClean="0"/>
              <a:t>.</a:t>
            </a:r>
          </a:p>
          <a:p>
            <a:pPr marL="109728" indent="0">
              <a:buNone/>
            </a:pPr>
            <a:endParaRPr lang="en-US" sz="2800" dirty="0"/>
          </a:p>
          <a:p>
            <a:pPr marL="109728" indent="0">
              <a:buNone/>
            </a:pPr>
            <a:r>
              <a:rPr lang="en-US" sz="2800" dirty="0" smtClean="0"/>
              <a:t>Great - Flexibility!</a:t>
            </a:r>
          </a:p>
        </p:txBody>
      </p:sp>
      <p:sp>
        <p:nvSpPr>
          <p:cNvPr id="4" name="Slide Number Placeholder 3"/>
          <p:cNvSpPr>
            <a:spLocks noGrp="1"/>
          </p:cNvSpPr>
          <p:nvPr>
            <p:ph type="sldNum" sz="quarter" idx="12"/>
          </p:nvPr>
        </p:nvSpPr>
        <p:spPr/>
        <p:txBody>
          <a:bodyPr/>
          <a:lstStyle/>
          <a:p>
            <a:pPr>
              <a:defRPr/>
            </a:pPr>
            <a:fld id="{C0B73DE4-E8FE-43CB-9A18-A16F78A9F4D8}" type="slidenum">
              <a:rPr lang="en-US" smtClean="0"/>
              <a:pPr>
                <a:defRPr/>
              </a:pPr>
              <a:t>155</a:t>
            </a:fld>
            <a:endParaRPr lang="en-US" dirty="0"/>
          </a:p>
        </p:txBody>
      </p:sp>
    </p:spTree>
    <p:extLst>
      <p:ext uri="{BB962C8B-B14F-4D97-AF65-F5344CB8AC3E}">
        <p14:creationId xmlns:p14="http://schemas.microsoft.com/office/powerpoint/2010/main" val="3798110549"/>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95620"/>
            <a:ext cx="8229600" cy="1066800"/>
          </a:xfrm>
        </p:spPr>
        <p:txBody>
          <a:bodyPr/>
          <a:lstStyle/>
          <a:p>
            <a:r>
              <a:rPr lang="en-US" dirty="0" smtClean="0"/>
              <a:t>Note District’s Thresholds</a:t>
            </a:r>
            <a:endParaRPr lang="en-US" dirty="0"/>
          </a:p>
        </p:txBody>
      </p:sp>
      <p:sp>
        <p:nvSpPr>
          <p:cNvPr id="3" name="Content Placeholder 2"/>
          <p:cNvSpPr>
            <a:spLocks noGrp="1"/>
          </p:cNvSpPr>
          <p:nvPr>
            <p:ph idx="1"/>
          </p:nvPr>
        </p:nvSpPr>
        <p:spPr>
          <a:xfrm>
            <a:off x="533400" y="1868424"/>
            <a:ext cx="8077200" cy="4325112"/>
          </a:xfrm>
        </p:spPr>
        <p:txBody>
          <a:bodyPr>
            <a:normAutofit/>
          </a:bodyPr>
          <a:lstStyle/>
          <a:p>
            <a:pPr marL="109728" indent="0">
              <a:buNone/>
            </a:pPr>
            <a:r>
              <a:rPr lang="en-US" dirty="0"/>
              <a:t>M</a:t>
            </a:r>
            <a:r>
              <a:rPr lang="en-US" dirty="0" smtClean="0"/>
              <a:t>ost </a:t>
            </a:r>
            <a:r>
              <a:rPr lang="en-US" dirty="0"/>
              <a:t>NFEs </a:t>
            </a:r>
            <a:r>
              <a:rPr lang="en-US" dirty="0" smtClean="0"/>
              <a:t>(non-federal entities) have </a:t>
            </a:r>
            <a:r>
              <a:rPr lang="en-US" dirty="0">
                <a:solidFill>
                  <a:srgbClr val="0070C0"/>
                </a:solidFill>
              </a:rPr>
              <a:t>lower </a:t>
            </a:r>
            <a:r>
              <a:rPr lang="en-US" dirty="0" smtClean="0">
                <a:solidFill>
                  <a:srgbClr val="0070C0"/>
                </a:solidFill>
              </a:rPr>
              <a:t>thresholds </a:t>
            </a:r>
            <a:r>
              <a:rPr lang="en-US" dirty="0" smtClean="0"/>
              <a:t>than currently allowed by federal government.</a:t>
            </a:r>
            <a:endParaRPr lang="en-US" dirty="0"/>
          </a:p>
          <a:p>
            <a:pPr marL="109728" indent="0">
              <a:buNone/>
            </a:pPr>
            <a:endParaRPr lang="en-US" dirty="0" smtClean="0"/>
          </a:p>
          <a:p>
            <a:pPr marL="109728" indent="0">
              <a:buNone/>
            </a:pPr>
            <a:r>
              <a:rPr lang="en-US" dirty="0" smtClean="0"/>
              <a:t>Remember </a:t>
            </a:r>
            <a:r>
              <a:rPr lang="en-US" dirty="0"/>
              <a:t>- </a:t>
            </a:r>
            <a:r>
              <a:rPr lang="en-US" i="1" dirty="0">
                <a:solidFill>
                  <a:srgbClr val="0070C0"/>
                </a:solidFill>
              </a:rPr>
              <a:t>most restrictive </a:t>
            </a:r>
            <a:r>
              <a:rPr lang="en-US" dirty="0"/>
              <a:t>threshold applies</a:t>
            </a:r>
            <a:r>
              <a:rPr lang="en-US" dirty="0" smtClean="0"/>
              <a:t>.</a:t>
            </a:r>
            <a:endParaRPr lang="en-US" dirty="0"/>
          </a:p>
          <a:p>
            <a:pPr marL="109728" indent="0">
              <a:buNone/>
            </a:pPr>
            <a:endParaRPr lang="en-US" dirty="0" smtClean="0"/>
          </a:p>
          <a:p>
            <a:pPr marL="109728" indent="0">
              <a:buNone/>
            </a:pPr>
            <a:r>
              <a:rPr lang="en-US" dirty="0" smtClean="0"/>
              <a:t>Whatever district’s </a:t>
            </a:r>
            <a:r>
              <a:rPr lang="en-US" dirty="0"/>
              <a:t>thresholds are, they must be consistent with </a:t>
            </a:r>
          </a:p>
          <a:p>
            <a:pPr>
              <a:buFont typeface="Arial" panose="020B0604020202020204" pitchFamily="34" charset="0"/>
              <a:buChar char="•"/>
            </a:pPr>
            <a:r>
              <a:rPr lang="en-US" dirty="0"/>
              <a:t>District’s policies and procedures (§200.318)</a:t>
            </a:r>
          </a:p>
          <a:p>
            <a:pPr>
              <a:buFont typeface="Arial" panose="020B0604020202020204" pitchFamily="34" charset="0"/>
              <a:buChar char="•"/>
            </a:pPr>
            <a:r>
              <a:rPr lang="en-US" dirty="0"/>
              <a:t>State law.</a:t>
            </a:r>
          </a:p>
          <a:p>
            <a:pPr marL="109728" indent="0">
              <a:buNone/>
            </a:pPr>
            <a:endParaRPr lang="en-US" dirty="0"/>
          </a:p>
        </p:txBody>
      </p:sp>
      <p:sp>
        <p:nvSpPr>
          <p:cNvPr id="4" name="Slide Number Placeholder 3"/>
          <p:cNvSpPr>
            <a:spLocks noGrp="1"/>
          </p:cNvSpPr>
          <p:nvPr>
            <p:ph type="sldNum" sz="quarter" idx="12"/>
          </p:nvPr>
        </p:nvSpPr>
        <p:spPr/>
        <p:txBody>
          <a:bodyPr/>
          <a:lstStyle/>
          <a:p>
            <a:pPr>
              <a:defRPr/>
            </a:pPr>
            <a:fld id="{C0B73DE4-E8FE-43CB-9A18-A16F78A9F4D8}" type="slidenum">
              <a:rPr lang="en-US" smtClean="0"/>
              <a:pPr>
                <a:defRPr/>
              </a:pPr>
              <a:t>156</a:t>
            </a:fld>
            <a:endParaRPr lang="en-US" dirty="0"/>
          </a:p>
        </p:txBody>
      </p:sp>
    </p:spTree>
    <p:extLst>
      <p:ext uri="{BB962C8B-B14F-4D97-AF65-F5344CB8AC3E}">
        <p14:creationId xmlns:p14="http://schemas.microsoft.com/office/powerpoint/2010/main" val="3028053392"/>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normAutofit/>
          </a:bodyPr>
          <a:lstStyle/>
          <a:p>
            <a:r>
              <a:rPr lang="en-US" dirty="0" smtClean="0"/>
              <a:t>To Take Action: Examine </a:t>
            </a:r>
            <a:r>
              <a:rPr lang="en-US" dirty="0"/>
              <a:t>P</a:t>
            </a:r>
            <a:r>
              <a:rPr lang="en-US" dirty="0" smtClean="0"/>
              <a:t>rocesses</a:t>
            </a:r>
            <a:endParaRPr lang="en-US" dirty="0"/>
          </a:p>
        </p:txBody>
      </p:sp>
      <p:sp>
        <p:nvSpPr>
          <p:cNvPr id="3" name="Content Placeholder 2"/>
          <p:cNvSpPr>
            <a:spLocks noGrp="1"/>
          </p:cNvSpPr>
          <p:nvPr>
            <p:ph idx="1"/>
          </p:nvPr>
        </p:nvSpPr>
        <p:spPr>
          <a:xfrm>
            <a:off x="609600" y="1563624"/>
            <a:ext cx="8077200" cy="4913376"/>
          </a:xfrm>
        </p:spPr>
        <p:txBody>
          <a:bodyPr>
            <a:normAutofit/>
          </a:bodyPr>
          <a:lstStyle/>
          <a:p>
            <a:pPr marL="109728" indent="0">
              <a:buNone/>
            </a:pPr>
            <a:r>
              <a:rPr lang="en-US" dirty="0" smtClean="0"/>
              <a:t>What do staff say about current threshold? </a:t>
            </a:r>
          </a:p>
          <a:p>
            <a:pPr marL="109728" indent="0">
              <a:buNone/>
            </a:pPr>
            <a:endParaRPr lang="en-US" dirty="0" smtClean="0"/>
          </a:p>
          <a:p>
            <a:pPr marL="109728" indent="0">
              <a:buNone/>
            </a:pPr>
            <a:r>
              <a:rPr lang="en-US" dirty="0" smtClean="0"/>
              <a:t>Is it burdensome? (Are they using workarounds?)</a:t>
            </a:r>
          </a:p>
          <a:p>
            <a:endParaRPr lang="en-US" dirty="0" smtClean="0"/>
          </a:p>
          <a:p>
            <a:pPr>
              <a:buFont typeface="Arial" panose="020B0604020202020204" pitchFamily="34" charset="0"/>
              <a:buChar char="•"/>
            </a:pPr>
            <a:r>
              <a:rPr lang="en-US" dirty="0" smtClean="0"/>
              <a:t>Listen to staff</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Test internal controls (Are they compliant?)</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Determine if change is needed or not.</a:t>
            </a:r>
          </a:p>
          <a:p>
            <a:pPr marL="109728" indent="0">
              <a:buNone/>
            </a:pPr>
            <a:endParaRPr lang="en-US" sz="1600" dirty="0"/>
          </a:p>
        </p:txBody>
      </p:sp>
      <p:sp>
        <p:nvSpPr>
          <p:cNvPr id="4" name="Slide Number Placeholder 3"/>
          <p:cNvSpPr>
            <a:spLocks noGrp="1"/>
          </p:cNvSpPr>
          <p:nvPr>
            <p:ph type="sldNum" sz="quarter" idx="12"/>
          </p:nvPr>
        </p:nvSpPr>
        <p:spPr/>
        <p:txBody>
          <a:bodyPr/>
          <a:lstStyle/>
          <a:p>
            <a:pPr>
              <a:defRPr/>
            </a:pPr>
            <a:fld id="{C0B73DE4-E8FE-43CB-9A18-A16F78A9F4D8}" type="slidenum">
              <a:rPr lang="en-US" smtClean="0"/>
              <a:pPr>
                <a:defRPr/>
              </a:pPr>
              <a:t>157</a:t>
            </a:fld>
            <a:endParaRPr lang="en-US" dirty="0"/>
          </a:p>
        </p:txBody>
      </p:sp>
    </p:spTree>
    <p:extLst>
      <p:ext uri="{BB962C8B-B14F-4D97-AF65-F5344CB8AC3E}">
        <p14:creationId xmlns:p14="http://schemas.microsoft.com/office/powerpoint/2010/main" val="317384570"/>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p>
            <a:r>
              <a:rPr lang="en-US" dirty="0" smtClean="0"/>
              <a:t>Ensure consistency!</a:t>
            </a:r>
            <a:endParaRPr lang="en-US" dirty="0"/>
          </a:p>
        </p:txBody>
      </p:sp>
      <p:sp>
        <p:nvSpPr>
          <p:cNvPr id="3" name="Content Placeholder 2"/>
          <p:cNvSpPr>
            <a:spLocks noGrp="1"/>
          </p:cNvSpPr>
          <p:nvPr>
            <p:ph idx="1"/>
          </p:nvPr>
        </p:nvSpPr>
        <p:spPr>
          <a:xfrm>
            <a:off x="685800" y="1792224"/>
            <a:ext cx="7848600" cy="4325112"/>
          </a:xfrm>
        </p:spPr>
        <p:txBody>
          <a:bodyPr/>
          <a:lstStyle/>
          <a:p>
            <a:pPr marL="109728" indent="0">
              <a:buNone/>
            </a:pPr>
            <a:r>
              <a:rPr lang="en-US" sz="3600" dirty="0" smtClean="0">
                <a:solidFill>
                  <a:srgbClr val="0070C0"/>
                </a:solidFill>
              </a:rPr>
              <a:t>If </a:t>
            </a:r>
            <a:r>
              <a:rPr lang="en-US" sz="3600" dirty="0">
                <a:solidFill>
                  <a:srgbClr val="0070C0"/>
                </a:solidFill>
              </a:rPr>
              <a:t>you change a threshold, </a:t>
            </a:r>
            <a:r>
              <a:rPr lang="en-US" sz="3600" dirty="0"/>
              <a:t>update </a:t>
            </a:r>
            <a:r>
              <a:rPr lang="en-US" sz="3600" dirty="0">
                <a:solidFill>
                  <a:srgbClr val="0070C0"/>
                </a:solidFill>
              </a:rPr>
              <a:t>policies and procedures</a:t>
            </a:r>
            <a:r>
              <a:rPr lang="en-US" sz="3600" dirty="0"/>
              <a:t> </a:t>
            </a:r>
            <a:r>
              <a:rPr lang="en-US" sz="3600" dirty="0" smtClean="0"/>
              <a:t> </a:t>
            </a:r>
          </a:p>
          <a:p>
            <a:pPr>
              <a:spcBef>
                <a:spcPts val="1200"/>
              </a:spcBef>
              <a:buFont typeface="Arial" panose="020B0604020202020204" pitchFamily="34" charset="0"/>
              <a:buChar char="•"/>
            </a:pPr>
            <a:r>
              <a:rPr lang="en-US" sz="3600" dirty="0" smtClean="0"/>
              <a:t>be consistent </a:t>
            </a:r>
            <a:endParaRPr lang="en-US" sz="3600" dirty="0"/>
          </a:p>
          <a:p>
            <a:pPr>
              <a:spcBef>
                <a:spcPts val="1200"/>
              </a:spcBef>
              <a:buFont typeface="Arial" panose="020B0604020202020204" pitchFamily="34" charset="0"/>
              <a:buChar char="•"/>
            </a:pPr>
            <a:r>
              <a:rPr lang="en-US" sz="3600" dirty="0" smtClean="0"/>
              <a:t>avoid audit finding!</a:t>
            </a:r>
            <a:endParaRPr lang="en-US" sz="3600" dirty="0"/>
          </a:p>
          <a:p>
            <a:pPr marL="109728" indent="0">
              <a:buNone/>
            </a:pPr>
            <a:endParaRPr lang="en-US" dirty="0"/>
          </a:p>
        </p:txBody>
      </p:sp>
      <p:sp>
        <p:nvSpPr>
          <p:cNvPr id="4" name="Slide Number Placeholder 3"/>
          <p:cNvSpPr>
            <a:spLocks noGrp="1"/>
          </p:cNvSpPr>
          <p:nvPr>
            <p:ph type="sldNum" sz="quarter" idx="12"/>
          </p:nvPr>
        </p:nvSpPr>
        <p:spPr/>
        <p:txBody>
          <a:bodyPr/>
          <a:lstStyle/>
          <a:p>
            <a:pPr>
              <a:defRPr/>
            </a:pPr>
            <a:fld id="{C0B73DE4-E8FE-43CB-9A18-A16F78A9F4D8}" type="slidenum">
              <a:rPr lang="en-US" smtClean="0"/>
              <a:pPr>
                <a:defRPr/>
              </a:pPr>
              <a:t>158</a:t>
            </a:fld>
            <a:endParaRPr lang="en-US" dirty="0"/>
          </a:p>
        </p:txBody>
      </p:sp>
    </p:spTree>
    <p:extLst>
      <p:ext uri="{BB962C8B-B14F-4D97-AF65-F5344CB8AC3E}">
        <p14:creationId xmlns:p14="http://schemas.microsoft.com/office/powerpoint/2010/main" val="650667885"/>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024744" cy="1143000"/>
          </a:xfrm>
        </p:spPr>
        <p:txBody>
          <a:bodyPr/>
          <a:lstStyle/>
          <a:p>
            <a:r>
              <a:rPr lang="en-US" dirty="0" smtClean="0"/>
              <a:t>Mitigate Risks: </a:t>
            </a:r>
            <a:r>
              <a:rPr lang="en-US" b="1" dirty="0" smtClean="0"/>
              <a:t>Procurement</a:t>
            </a:r>
            <a:endParaRPr lang="en-US" b="1" dirty="0"/>
          </a:p>
        </p:txBody>
      </p:sp>
      <p:sp>
        <p:nvSpPr>
          <p:cNvPr id="3" name="Content Placeholder 2"/>
          <p:cNvSpPr>
            <a:spLocks noGrp="1"/>
          </p:cNvSpPr>
          <p:nvPr>
            <p:ph idx="1"/>
          </p:nvPr>
        </p:nvSpPr>
        <p:spPr>
          <a:xfrm>
            <a:off x="1043492" y="1985310"/>
            <a:ext cx="6777317" cy="3847320"/>
          </a:xfrm>
        </p:spPr>
        <p:txBody>
          <a:bodyPr>
            <a:normAutofit lnSpcReduction="10000"/>
          </a:bodyPr>
          <a:lstStyle/>
          <a:p>
            <a:pPr marL="0" indent="0">
              <a:buNone/>
            </a:pPr>
            <a:r>
              <a:rPr lang="en-US" dirty="0"/>
              <a:t>Follow a fair and transparent procurement process</a:t>
            </a:r>
          </a:p>
          <a:p>
            <a:pPr marL="749808" lvl="1" indent="-457200">
              <a:buFont typeface="Arial" panose="020B0604020202020204" pitchFamily="34" charset="0"/>
              <a:buChar char="•"/>
            </a:pPr>
            <a:r>
              <a:rPr lang="en-US" sz="2800" dirty="0" smtClean="0">
                <a:solidFill>
                  <a:schemeClr val="tx1"/>
                </a:solidFill>
              </a:rPr>
              <a:t>Ensure </a:t>
            </a:r>
            <a:r>
              <a:rPr lang="en-US" sz="2800" i="1" dirty="0"/>
              <a:t>no </a:t>
            </a:r>
            <a:r>
              <a:rPr lang="en-US" sz="2800" dirty="0"/>
              <a:t>conflict of interests</a:t>
            </a:r>
          </a:p>
          <a:p>
            <a:pPr marL="749808" lvl="1" indent="-457200">
              <a:buFont typeface="Arial" panose="020B0604020202020204" pitchFamily="34" charset="0"/>
              <a:buChar char="•"/>
            </a:pPr>
            <a:r>
              <a:rPr lang="en-US" sz="2800" dirty="0" smtClean="0">
                <a:solidFill>
                  <a:schemeClr val="tx1"/>
                </a:solidFill>
              </a:rPr>
              <a:t>Ensure rate </a:t>
            </a:r>
            <a:r>
              <a:rPr lang="en-US" sz="2800" dirty="0">
                <a:solidFill>
                  <a:schemeClr val="tx1"/>
                </a:solidFill>
              </a:rPr>
              <a:t>of </a:t>
            </a:r>
            <a:r>
              <a:rPr lang="en-US" sz="2800" dirty="0" smtClean="0">
                <a:solidFill>
                  <a:schemeClr val="tx1"/>
                </a:solidFill>
              </a:rPr>
              <a:t>pay </a:t>
            </a:r>
            <a:r>
              <a:rPr lang="en-US" sz="2800" dirty="0">
                <a:solidFill>
                  <a:schemeClr val="tx1"/>
                </a:solidFill>
              </a:rPr>
              <a:t>is</a:t>
            </a:r>
            <a:r>
              <a:rPr lang="en-US" sz="2800" dirty="0"/>
              <a:t> reasonable </a:t>
            </a:r>
            <a:r>
              <a:rPr lang="en-US" sz="2800" i="1" dirty="0"/>
              <a:t>and</a:t>
            </a:r>
            <a:r>
              <a:rPr lang="en-US" sz="2800" dirty="0"/>
              <a:t> justified</a:t>
            </a:r>
          </a:p>
          <a:p>
            <a:pPr marL="749808" lvl="1" indent="-457200">
              <a:buFont typeface="Arial" panose="020B0604020202020204" pitchFamily="34" charset="0"/>
              <a:buChar char="•"/>
            </a:pPr>
            <a:r>
              <a:rPr lang="en-US" sz="2800" dirty="0">
                <a:solidFill>
                  <a:schemeClr val="tx1"/>
                </a:solidFill>
              </a:rPr>
              <a:t>Ensure work product is </a:t>
            </a:r>
            <a:r>
              <a:rPr lang="en-US" sz="2800" dirty="0"/>
              <a:t>well-defined and documented</a:t>
            </a:r>
          </a:p>
          <a:p>
            <a:pPr marL="749808" lvl="1" indent="-457200">
              <a:buFont typeface="Arial" panose="020B0604020202020204" pitchFamily="34" charset="0"/>
              <a:buChar char="•"/>
            </a:pPr>
            <a:r>
              <a:rPr lang="en-US" sz="2800" dirty="0"/>
              <a:t>Oversee </a:t>
            </a:r>
            <a:r>
              <a:rPr lang="en-US" sz="2800" i="1" dirty="0"/>
              <a:t>all</a:t>
            </a:r>
            <a:r>
              <a:rPr lang="en-US" sz="2800" dirty="0"/>
              <a:t> </a:t>
            </a:r>
            <a:r>
              <a:rPr lang="en-US" sz="2800" dirty="0" smtClean="0"/>
              <a:t>contracts</a:t>
            </a:r>
          </a:p>
          <a:p>
            <a:pPr marL="749808" lvl="1" indent="-457200">
              <a:buFont typeface="Arial" panose="020B0604020202020204" pitchFamily="34" charset="0"/>
              <a:buChar char="•"/>
            </a:pPr>
            <a:r>
              <a:rPr lang="en-US" sz="2800" dirty="0" smtClean="0">
                <a:solidFill>
                  <a:schemeClr val="tx1"/>
                </a:solidFill>
              </a:rPr>
              <a:t>Keep policies and procedures </a:t>
            </a:r>
            <a:r>
              <a:rPr lang="en-US" sz="2800" dirty="0" smtClean="0"/>
              <a:t>up to date.</a:t>
            </a:r>
          </a:p>
          <a:p>
            <a:endParaRPr lang="en-US" dirty="0"/>
          </a:p>
        </p:txBody>
      </p:sp>
      <p:sp>
        <p:nvSpPr>
          <p:cNvPr id="4" name="Slide Number Placeholder 3"/>
          <p:cNvSpPr>
            <a:spLocks noGrp="1"/>
          </p:cNvSpPr>
          <p:nvPr>
            <p:ph type="sldNum" sz="quarter" idx="12"/>
          </p:nvPr>
        </p:nvSpPr>
        <p:spPr/>
        <p:txBody>
          <a:bodyPr/>
          <a:lstStyle/>
          <a:p>
            <a:pPr>
              <a:defRPr/>
            </a:pPr>
            <a:fld id="{C0B73DE4-E8FE-43CB-9A18-A16F78A9F4D8}" type="slidenum">
              <a:rPr lang="en-US" smtClean="0"/>
              <a:pPr>
                <a:defRPr/>
              </a:pPr>
              <a:t>159</a:t>
            </a:fld>
            <a:endParaRPr lang="en-US" dirty="0"/>
          </a:p>
        </p:txBody>
      </p:sp>
    </p:spTree>
    <p:extLst>
      <p:ext uri="{BB962C8B-B14F-4D97-AF65-F5344CB8AC3E}">
        <p14:creationId xmlns:p14="http://schemas.microsoft.com/office/powerpoint/2010/main" val="42521606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normAutofit/>
          </a:bodyPr>
          <a:lstStyle/>
          <a:p>
            <a:pPr eaLnBrk="1" hangingPunct="1"/>
            <a:r>
              <a:rPr lang="en-US" sz="4400" b="1" dirty="0" smtClean="0">
                <a:solidFill>
                  <a:schemeClr val="bg2">
                    <a:lumMod val="50000"/>
                  </a:schemeClr>
                </a:solidFill>
              </a:rPr>
              <a:t>What is MOE?</a:t>
            </a:r>
          </a:p>
        </p:txBody>
      </p:sp>
      <p:sp>
        <p:nvSpPr>
          <p:cNvPr id="56323" name="Rectangle 3"/>
          <p:cNvSpPr>
            <a:spLocks noGrp="1" noChangeArrowheads="1"/>
          </p:cNvSpPr>
          <p:nvPr>
            <p:ph idx="1"/>
          </p:nvPr>
        </p:nvSpPr>
        <p:spPr/>
        <p:txBody>
          <a:bodyPr>
            <a:noAutofit/>
          </a:bodyPr>
          <a:lstStyle/>
          <a:p>
            <a:pPr algn="l" eaLnBrk="1" hangingPunct="1">
              <a:buFont typeface="Arial" panose="020B0604020202020204" pitchFamily="34" charset="0"/>
              <a:buChar char="•"/>
            </a:pPr>
            <a:r>
              <a:rPr lang="en-US" sz="3200" dirty="0" smtClean="0"/>
              <a:t>Maintenance of Effort (MOE) is a federal requirement that requires grant recipients and/or sub-recipients to maintain a certain level of state/local fiscal effort to be eligible for full participation in federal grant funding</a:t>
            </a:r>
            <a:r>
              <a:rPr lang="en-US" sz="2800" dirty="0" smtClean="0"/>
              <a:t>.</a:t>
            </a:r>
          </a:p>
        </p:txBody>
      </p:sp>
      <p:pic>
        <p:nvPicPr>
          <p:cNvPr id="56324" name="Picture 4" descr="question-mark-7343194">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5181600"/>
            <a:ext cx="1295400" cy="1195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487FD0A-E73A-40A0-962F-A61447B28AE7}" type="slidenum">
              <a:rPr lang="en-US" smtClean="0"/>
              <a:t>16</a:t>
            </a:fld>
            <a:endParaRPr lang="en-US" dirty="0"/>
          </a:p>
        </p:txBody>
      </p:sp>
    </p:spTree>
    <p:extLst>
      <p:ext uri="{BB962C8B-B14F-4D97-AF65-F5344CB8AC3E}">
        <p14:creationId xmlns:p14="http://schemas.microsoft.com/office/powerpoint/2010/main" val="295195784"/>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096" y="589616"/>
            <a:ext cx="7024744" cy="1143000"/>
          </a:xfrm>
        </p:spPr>
        <p:txBody>
          <a:bodyPr>
            <a:normAutofit/>
          </a:bodyPr>
          <a:lstStyle/>
          <a:p>
            <a:r>
              <a:rPr lang="en-US" b="1" dirty="0" smtClean="0"/>
              <a:t>Actual Audit Finding</a:t>
            </a:r>
            <a:endParaRPr lang="en-US" b="1" dirty="0"/>
          </a:p>
        </p:txBody>
      </p:sp>
      <p:sp>
        <p:nvSpPr>
          <p:cNvPr id="3" name="Content Placeholder 2"/>
          <p:cNvSpPr>
            <a:spLocks noGrp="1"/>
          </p:cNvSpPr>
          <p:nvPr>
            <p:ph idx="1"/>
          </p:nvPr>
        </p:nvSpPr>
        <p:spPr>
          <a:xfrm>
            <a:off x="762000" y="2097742"/>
            <a:ext cx="7467600" cy="4074458"/>
          </a:xfrm>
        </p:spPr>
        <p:txBody>
          <a:bodyPr>
            <a:normAutofit/>
          </a:bodyPr>
          <a:lstStyle/>
          <a:p>
            <a:pPr marL="109728" indent="0">
              <a:buNone/>
            </a:pPr>
            <a:r>
              <a:rPr lang="en-US" sz="3200" dirty="0" smtClean="0"/>
              <a:t>“Of </a:t>
            </a:r>
            <a:r>
              <a:rPr lang="en-US" sz="3200" dirty="0"/>
              <a:t>the 40 employees that were required to have either a semi-annual certification or a personnel activity report (PAR), 31 of them did not have the required document to certify their time being charged to the federal program for the second semester of the year</a:t>
            </a:r>
            <a:r>
              <a:rPr lang="en-US" sz="3200" dirty="0" smtClean="0"/>
              <a:t>.”</a:t>
            </a:r>
            <a:endParaRPr lang="en-US" sz="3200" dirty="0"/>
          </a:p>
        </p:txBody>
      </p:sp>
      <p:sp>
        <p:nvSpPr>
          <p:cNvPr id="4" name="Slide Number Placeholder 3"/>
          <p:cNvSpPr>
            <a:spLocks noGrp="1"/>
          </p:cNvSpPr>
          <p:nvPr>
            <p:ph type="sldNum" sz="quarter" idx="12"/>
          </p:nvPr>
        </p:nvSpPr>
        <p:spPr/>
        <p:txBody>
          <a:bodyPr/>
          <a:lstStyle/>
          <a:p>
            <a:pPr>
              <a:defRPr/>
            </a:pPr>
            <a:fld id="{C0B73DE4-E8FE-43CB-9A18-A16F78A9F4D8}" type="slidenum">
              <a:rPr lang="en-US" smtClean="0"/>
              <a:pPr>
                <a:defRPr/>
              </a:pPr>
              <a:t>160</a:t>
            </a:fld>
            <a:endParaRPr lang="en-US" dirty="0"/>
          </a:p>
        </p:txBody>
      </p:sp>
    </p:spTree>
    <p:extLst>
      <p:ext uri="{BB962C8B-B14F-4D97-AF65-F5344CB8AC3E}">
        <p14:creationId xmlns:p14="http://schemas.microsoft.com/office/powerpoint/2010/main" val="1351051662"/>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normAutofit/>
          </a:bodyPr>
          <a:lstStyle/>
          <a:p>
            <a:r>
              <a:rPr lang="en-US" dirty="0" smtClean="0"/>
              <a:t>Must: </a:t>
            </a:r>
            <a:r>
              <a:rPr lang="en-US" b="1" dirty="0" smtClean="0"/>
              <a:t>Time and Effort Reports</a:t>
            </a:r>
            <a:endParaRPr lang="en-US" b="1" dirty="0"/>
          </a:p>
        </p:txBody>
      </p:sp>
      <p:sp>
        <p:nvSpPr>
          <p:cNvPr id="3" name="Content Placeholder 2"/>
          <p:cNvSpPr>
            <a:spLocks noGrp="1"/>
          </p:cNvSpPr>
          <p:nvPr>
            <p:ph idx="1"/>
          </p:nvPr>
        </p:nvSpPr>
        <p:spPr>
          <a:xfrm>
            <a:off x="685800" y="1716024"/>
            <a:ext cx="7848600" cy="4325112"/>
          </a:xfrm>
        </p:spPr>
        <p:txBody>
          <a:bodyPr>
            <a:normAutofit lnSpcReduction="10000"/>
          </a:bodyPr>
          <a:lstStyle/>
          <a:p>
            <a:pPr>
              <a:spcBef>
                <a:spcPts val="1200"/>
              </a:spcBef>
              <a:buFont typeface="Arial" panose="020B0604020202020204" pitchFamily="34" charset="0"/>
              <a:buChar char="•"/>
            </a:pPr>
            <a:r>
              <a:rPr lang="en-US" dirty="0" smtClean="0"/>
              <a:t>After-the-fact records of actual activity of </a:t>
            </a:r>
            <a:r>
              <a:rPr lang="en-US" i="1" dirty="0" smtClean="0">
                <a:solidFill>
                  <a:srgbClr val="0070C0"/>
                </a:solidFill>
              </a:rPr>
              <a:t>anyone </a:t>
            </a:r>
            <a:r>
              <a:rPr lang="en-US" dirty="0" smtClean="0"/>
              <a:t>paid in part or in whole by federal funds</a:t>
            </a:r>
          </a:p>
          <a:p>
            <a:pPr>
              <a:spcBef>
                <a:spcPts val="1200"/>
              </a:spcBef>
              <a:buFont typeface="Arial" panose="020B0604020202020204" pitchFamily="34" charset="0"/>
              <a:buChar char="•"/>
            </a:pPr>
            <a:r>
              <a:rPr lang="en-US" dirty="0" smtClean="0"/>
              <a:t>Must </a:t>
            </a:r>
            <a:r>
              <a:rPr lang="en-US" i="1" dirty="0" smtClean="0">
                <a:solidFill>
                  <a:srgbClr val="0070C0"/>
                </a:solidFill>
              </a:rPr>
              <a:t>account for 100% </a:t>
            </a:r>
            <a:r>
              <a:rPr lang="en-US" dirty="0" smtClean="0"/>
              <a:t>of person’s time </a:t>
            </a:r>
          </a:p>
          <a:p>
            <a:pPr>
              <a:spcBef>
                <a:spcPts val="1200"/>
              </a:spcBef>
              <a:buFont typeface="Arial" panose="020B0604020202020204" pitchFamily="34" charset="0"/>
              <a:buChar char="•"/>
            </a:pPr>
            <a:r>
              <a:rPr lang="en-US" dirty="0" smtClean="0"/>
              <a:t>Must charge </a:t>
            </a:r>
            <a:r>
              <a:rPr lang="en-US" dirty="0" smtClean="0">
                <a:solidFill>
                  <a:srgbClr val="0070C0"/>
                </a:solidFill>
              </a:rPr>
              <a:t>specific federal award </a:t>
            </a:r>
            <a:r>
              <a:rPr lang="en-US" dirty="0" smtClean="0"/>
              <a:t>for which work was actually done</a:t>
            </a:r>
          </a:p>
          <a:p>
            <a:pPr>
              <a:spcBef>
                <a:spcPts val="1200"/>
              </a:spcBef>
              <a:buFont typeface="Arial" panose="020B0604020202020204" pitchFamily="34" charset="0"/>
              <a:buChar char="•"/>
            </a:pPr>
            <a:r>
              <a:rPr lang="en-US" dirty="0" smtClean="0"/>
              <a:t>Must be </a:t>
            </a:r>
            <a:r>
              <a:rPr lang="en-US" i="1" dirty="0" smtClean="0">
                <a:solidFill>
                  <a:srgbClr val="0070C0"/>
                </a:solidFill>
              </a:rPr>
              <a:t>signed</a:t>
            </a:r>
            <a:r>
              <a:rPr lang="en-US" dirty="0" smtClean="0"/>
              <a:t> by the individual employee or supervisory official who has </a:t>
            </a:r>
            <a:r>
              <a:rPr lang="en-US" dirty="0" smtClean="0">
                <a:solidFill>
                  <a:srgbClr val="0070C0"/>
                </a:solidFill>
              </a:rPr>
              <a:t>first-hand knowledge</a:t>
            </a:r>
            <a:r>
              <a:rPr lang="en-US" dirty="0" smtClean="0"/>
              <a:t> of activities performed.</a:t>
            </a:r>
          </a:p>
          <a:p>
            <a:pPr marL="68580" indent="0">
              <a:spcBef>
                <a:spcPts val="1200"/>
              </a:spcBef>
              <a:buNone/>
            </a:pPr>
            <a:endParaRPr lang="en-US" dirty="0" smtClean="0"/>
          </a:p>
          <a:p>
            <a:pPr marL="109728" indent="0">
              <a:spcBef>
                <a:spcPts val="1200"/>
              </a:spcBef>
              <a:buNone/>
            </a:pPr>
            <a:r>
              <a:rPr lang="en-US" sz="2600" b="1" dirty="0" smtClean="0"/>
              <a:t>2 CFR Part 200.430 (i)</a:t>
            </a:r>
            <a:r>
              <a:rPr lang="en-US" sz="2600" dirty="0" smtClean="0"/>
              <a:t> Standards for Documentation of Personnel Expenses</a:t>
            </a:r>
            <a:endParaRPr lang="en-US" sz="2600" dirty="0"/>
          </a:p>
        </p:txBody>
      </p:sp>
      <p:sp>
        <p:nvSpPr>
          <p:cNvPr id="4" name="Slide Number Placeholder 3"/>
          <p:cNvSpPr>
            <a:spLocks noGrp="1"/>
          </p:cNvSpPr>
          <p:nvPr>
            <p:ph type="sldNum" sz="quarter" idx="12"/>
          </p:nvPr>
        </p:nvSpPr>
        <p:spPr/>
        <p:txBody>
          <a:bodyPr/>
          <a:lstStyle/>
          <a:p>
            <a:pPr>
              <a:defRPr/>
            </a:pPr>
            <a:fld id="{C0B73DE4-E8FE-43CB-9A18-A16F78A9F4D8}" type="slidenum">
              <a:rPr lang="en-US" smtClean="0"/>
              <a:pPr>
                <a:defRPr/>
              </a:pPr>
              <a:t>161</a:t>
            </a:fld>
            <a:endParaRPr lang="en-US" dirty="0"/>
          </a:p>
        </p:txBody>
      </p:sp>
    </p:spTree>
    <p:extLst>
      <p:ext uri="{BB962C8B-B14F-4D97-AF65-F5344CB8AC3E}">
        <p14:creationId xmlns:p14="http://schemas.microsoft.com/office/powerpoint/2010/main" val="2656108015"/>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024744" cy="1143000"/>
          </a:xfrm>
        </p:spPr>
        <p:txBody>
          <a:bodyPr>
            <a:normAutofit/>
          </a:bodyPr>
          <a:lstStyle/>
          <a:p>
            <a:r>
              <a:rPr lang="en-US" b="1" dirty="0" smtClean="0"/>
              <a:t>Actual Audit Finding</a:t>
            </a:r>
            <a:endParaRPr lang="en-US" b="1" dirty="0"/>
          </a:p>
        </p:txBody>
      </p:sp>
      <p:sp>
        <p:nvSpPr>
          <p:cNvPr id="3" name="Content Placeholder 2"/>
          <p:cNvSpPr>
            <a:spLocks noGrp="1"/>
          </p:cNvSpPr>
          <p:nvPr>
            <p:ph idx="1"/>
          </p:nvPr>
        </p:nvSpPr>
        <p:spPr>
          <a:xfrm>
            <a:off x="685800" y="2133600"/>
            <a:ext cx="7772400" cy="3699029"/>
          </a:xfrm>
        </p:spPr>
        <p:txBody>
          <a:bodyPr>
            <a:normAutofit/>
          </a:bodyPr>
          <a:lstStyle/>
          <a:p>
            <a:pPr marL="109728" indent="0">
              <a:buNone/>
            </a:pPr>
            <a:r>
              <a:rPr lang="en-US" sz="3200" dirty="0" smtClean="0"/>
              <a:t>“The District claimed reimbursement for federal funds under Title I for which program costs were not expended prior to the reimbursement request.”</a:t>
            </a:r>
            <a:endParaRPr lang="en-US" sz="3200" dirty="0"/>
          </a:p>
        </p:txBody>
      </p:sp>
      <p:sp>
        <p:nvSpPr>
          <p:cNvPr id="4" name="Slide Number Placeholder 3"/>
          <p:cNvSpPr>
            <a:spLocks noGrp="1"/>
          </p:cNvSpPr>
          <p:nvPr>
            <p:ph type="sldNum" sz="quarter" idx="12"/>
          </p:nvPr>
        </p:nvSpPr>
        <p:spPr/>
        <p:txBody>
          <a:bodyPr/>
          <a:lstStyle/>
          <a:p>
            <a:pPr>
              <a:defRPr/>
            </a:pPr>
            <a:fld id="{C0B73DE4-E8FE-43CB-9A18-A16F78A9F4D8}" type="slidenum">
              <a:rPr lang="en-US" smtClean="0"/>
              <a:pPr>
                <a:defRPr/>
              </a:pPr>
              <a:t>162</a:t>
            </a:fld>
            <a:endParaRPr lang="en-US" dirty="0"/>
          </a:p>
        </p:txBody>
      </p:sp>
    </p:spTree>
    <p:extLst>
      <p:ext uri="{BB962C8B-B14F-4D97-AF65-F5344CB8AC3E}">
        <p14:creationId xmlns:p14="http://schemas.microsoft.com/office/powerpoint/2010/main" val="601347579"/>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5753"/>
            <a:ext cx="8229600" cy="1066800"/>
          </a:xfrm>
        </p:spPr>
        <p:txBody>
          <a:bodyPr>
            <a:normAutofit/>
          </a:bodyPr>
          <a:lstStyle/>
          <a:p>
            <a:r>
              <a:rPr lang="en-US" sz="3600" dirty="0" smtClean="0"/>
              <a:t>Must: </a:t>
            </a:r>
            <a:r>
              <a:rPr lang="en-US" sz="3600" b="1" dirty="0" smtClean="0"/>
              <a:t>Expend Funds Properly</a:t>
            </a:r>
            <a:endParaRPr lang="en-US" sz="3600" b="1" dirty="0"/>
          </a:p>
        </p:txBody>
      </p:sp>
      <p:sp>
        <p:nvSpPr>
          <p:cNvPr id="3" name="Content Placeholder 2"/>
          <p:cNvSpPr>
            <a:spLocks noGrp="1"/>
          </p:cNvSpPr>
          <p:nvPr>
            <p:ph idx="1"/>
          </p:nvPr>
        </p:nvSpPr>
        <p:spPr>
          <a:xfrm>
            <a:off x="435033" y="1613815"/>
            <a:ext cx="8229600" cy="4572000"/>
          </a:xfrm>
        </p:spPr>
        <p:txBody>
          <a:bodyPr>
            <a:normAutofit fontScale="85000" lnSpcReduction="20000"/>
          </a:bodyPr>
          <a:lstStyle/>
          <a:p>
            <a:pPr>
              <a:spcBef>
                <a:spcPts val="1200"/>
              </a:spcBef>
              <a:buFont typeface="Arial" panose="020B0604020202020204" pitchFamily="34" charset="0"/>
              <a:buChar char="•"/>
            </a:pPr>
            <a:r>
              <a:rPr lang="en-US" sz="3300" dirty="0" smtClean="0"/>
              <a:t>Follow </a:t>
            </a:r>
            <a:r>
              <a:rPr lang="en-US" sz="3300" dirty="0" smtClean="0">
                <a:solidFill>
                  <a:srgbClr val="0070C0"/>
                </a:solidFill>
              </a:rPr>
              <a:t>procedures for purchases </a:t>
            </a:r>
            <a:r>
              <a:rPr lang="en-US" sz="3300" dirty="0" smtClean="0"/>
              <a:t>(i.e., have a purchase order prior to making purchase)</a:t>
            </a:r>
          </a:p>
          <a:p>
            <a:pPr>
              <a:spcBef>
                <a:spcPts val="1200"/>
              </a:spcBef>
              <a:buFont typeface="Arial" panose="020B0604020202020204" pitchFamily="34" charset="0"/>
              <a:buChar char="•"/>
            </a:pPr>
            <a:r>
              <a:rPr lang="en-US" sz="3300" dirty="0" smtClean="0"/>
              <a:t>Have documentation of expenditure </a:t>
            </a:r>
            <a:r>
              <a:rPr lang="en-US" sz="3300" i="1" dirty="0" smtClean="0">
                <a:solidFill>
                  <a:srgbClr val="0070C0"/>
                </a:solidFill>
              </a:rPr>
              <a:t>before </a:t>
            </a:r>
            <a:r>
              <a:rPr lang="en-US" sz="3300" dirty="0" smtClean="0"/>
              <a:t>making claim for reimbursement</a:t>
            </a:r>
          </a:p>
          <a:p>
            <a:pPr>
              <a:spcBef>
                <a:spcPts val="1200"/>
              </a:spcBef>
              <a:buFont typeface="Arial" panose="020B0604020202020204" pitchFamily="34" charset="0"/>
              <a:buChar char="•"/>
            </a:pPr>
            <a:r>
              <a:rPr lang="en-US" sz="3300" dirty="0" smtClean="0"/>
              <a:t>Must </a:t>
            </a:r>
            <a:r>
              <a:rPr lang="en-US" sz="3300" i="1" dirty="0" smtClean="0">
                <a:solidFill>
                  <a:srgbClr val="0070C0"/>
                </a:solidFill>
              </a:rPr>
              <a:t>retain documentation for all expenditures</a:t>
            </a:r>
            <a:r>
              <a:rPr lang="en-US" sz="3300" dirty="0" smtClean="0"/>
              <a:t> for </a:t>
            </a:r>
            <a:r>
              <a:rPr lang="en-US" sz="3300" dirty="0" smtClean="0">
                <a:solidFill>
                  <a:srgbClr val="0070C0"/>
                </a:solidFill>
              </a:rPr>
              <a:t>six years</a:t>
            </a:r>
            <a:r>
              <a:rPr lang="en-US" sz="3300" dirty="0" smtClean="0"/>
              <a:t> </a:t>
            </a:r>
            <a:r>
              <a:rPr lang="en-US" sz="3300" i="1" dirty="0" smtClean="0"/>
              <a:t>after </a:t>
            </a:r>
            <a:r>
              <a:rPr lang="en-US" sz="3300" dirty="0" smtClean="0"/>
              <a:t>closeout</a:t>
            </a:r>
          </a:p>
          <a:p>
            <a:pPr>
              <a:spcBef>
                <a:spcPts val="1200"/>
              </a:spcBef>
              <a:buFont typeface="Arial" panose="020B0604020202020204" pitchFamily="34" charset="0"/>
              <a:buChar char="•"/>
            </a:pPr>
            <a:r>
              <a:rPr lang="en-US" sz="3300" dirty="0" smtClean="0"/>
              <a:t>Must </a:t>
            </a:r>
            <a:r>
              <a:rPr lang="en-US" sz="3300" dirty="0" smtClean="0">
                <a:solidFill>
                  <a:srgbClr val="0070C0"/>
                </a:solidFill>
              </a:rPr>
              <a:t>comply with any request </a:t>
            </a:r>
            <a:r>
              <a:rPr lang="en-US" sz="3300" dirty="0" smtClean="0"/>
              <a:t>to see documentation by SCDE, auditors, or US Department of Education representatives.</a:t>
            </a:r>
          </a:p>
          <a:p>
            <a:pPr marL="109728" indent="0">
              <a:spcBef>
                <a:spcPts val="1200"/>
              </a:spcBef>
              <a:buNone/>
            </a:pPr>
            <a:r>
              <a:rPr lang="en-US" b="1" dirty="0" smtClean="0"/>
              <a:t>2 </a:t>
            </a:r>
            <a:r>
              <a:rPr lang="en-US" b="1" dirty="0"/>
              <a:t>CFR Part </a:t>
            </a:r>
            <a:r>
              <a:rPr lang="en-US" b="1" dirty="0" smtClean="0"/>
              <a:t>200.302</a:t>
            </a:r>
            <a:r>
              <a:rPr lang="en-US" dirty="0" smtClean="0"/>
              <a:t> Financial Management; </a:t>
            </a:r>
          </a:p>
          <a:p>
            <a:pPr marL="109728" indent="0">
              <a:spcBef>
                <a:spcPts val="1200"/>
              </a:spcBef>
              <a:buNone/>
            </a:pPr>
            <a:r>
              <a:rPr lang="en-US" b="1" dirty="0" smtClean="0"/>
              <a:t>§ 200.303</a:t>
            </a:r>
            <a:r>
              <a:rPr lang="en-US" dirty="0" smtClean="0"/>
              <a:t> Internal Control</a:t>
            </a:r>
            <a:endParaRPr lang="en-US" dirty="0"/>
          </a:p>
        </p:txBody>
      </p:sp>
      <p:sp>
        <p:nvSpPr>
          <p:cNvPr id="4" name="Slide Number Placeholder 3"/>
          <p:cNvSpPr>
            <a:spLocks noGrp="1"/>
          </p:cNvSpPr>
          <p:nvPr>
            <p:ph type="sldNum" sz="quarter" idx="12"/>
          </p:nvPr>
        </p:nvSpPr>
        <p:spPr/>
        <p:txBody>
          <a:bodyPr/>
          <a:lstStyle/>
          <a:p>
            <a:pPr>
              <a:defRPr/>
            </a:pPr>
            <a:fld id="{C0B73DE4-E8FE-43CB-9A18-A16F78A9F4D8}" type="slidenum">
              <a:rPr lang="en-US" smtClean="0"/>
              <a:pPr>
                <a:defRPr/>
              </a:pPr>
              <a:t>163</a:t>
            </a:fld>
            <a:endParaRPr lang="en-US" dirty="0"/>
          </a:p>
        </p:txBody>
      </p:sp>
    </p:spTree>
    <p:extLst>
      <p:ext uri="{BB962C8B-B14F-4D97-AF65-F5344CB8AC3E}">
        <p14:creationId xmlns:p14="http://schemas.microsoft.com/office/powerpoint/2010/main" val="253491238"/>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Actual Audit Finding</a:t>
            </a:r>
            <a:endParaRPr lang="en-US" b="1" dirty="0"/>
          </a:p>
        </p:txBody>
      </p:sp>
      <p:sp>
        <p:nvSpPr>
          <p:cNvPr id="3" name="Content Placeholder 2"/>
          <p:cNvSpPr>
            <a:spLocks noGrp="1"/>
          </p:cNvSpPr>
          <p:nvPr>
            <p:ph idx="1"/>
          </p:nvPr>
        </p:nvSpPr>
        <p:spPr/>
        <p:txBody>
          <a:bodyPr>
            <a:normAutofit/>
          </a:bodyPr>
          <a:lstStyle/>
          <a:p>
            <a:pPr marL="109728" indent="0">
              <a:buNone/>
            </a:pPr>
            <a:r>
              <a:rPr lang="en-US" sz="3200" dirty="0" smtClean="0"/>
              <a:t>“The School District did not maintain complete detailed property records of all Career and Technology Education Equipment during the fiscal year, in accordance with SC Department of Education guidelines.”</a:t>
            </a:r>
            <a:endParaRPr lang="en-US" sz="3200" dirty="0"/>
          </a:p>
        </p:txBody>
      </p:sp>
      <p:sp>
        <p:nvSpPr>
          <p:cNvPr id="4" name="Slide Number Placeholder 3"/>
          <p:cNvSpPr>
            <a:spLocks noGrp="1"/>
          </p:cNvSpPr>
          <p:nvPr>
            <p:ph type="sldNum" sz="quarter" idx="12"/>
          </p:nvPr>
        </p:nvSpPr>
        <p:spPr/>
        <p:txBody>
          <a:bodyPr/>
          <a:lstStyle/>
          <a:p>
            <a:pPr>
              <a:defRPr/>
            </a:pPr>
            <a:fld id="{C0B73DE4-E8FE-43CB-9A18-A16F78A9F4D8}" type="slidenum">
              <a:rPr lang="en-US" smtClean="0"/>
              <a:pPr>
                <a:defRPr/>
              </a:pPr>
              <a:t>164</a:t>
            </a:fld>
            <a:endParaRPr lang="en-US" dirty="0"/>
          </a:p>
        </p:txBody>
      </p:sp>
    </p:spTree>
    <p:extLst>
      <p:ext uri="{BB962C8B-B14F-4D97-AF65-F5344CB8AC3E}">
        <p14:creationId xmlns:p14="http://schemas.microsoft.com/office/powerpoint/2010/main" val="253974727"/>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2209"/>
            <a:ext cx="8229600" cy="1066800"/>
          </a:xfrm>
        </p:spPr>
        <p:txBody>
          <a:bodyPr>
            <a:normAutofit/>
          </a:bodyPr>
          <a:lstStyle/>
          <a:p>
            <a:r>
              <a:rPr lang="en-US" dirty="0" smtClean="0"/>
              <a:t>Must: </a:t>
            </a:r>
            <a:r>
              <a:rPr lang="en-US" b="1" dirty="0" smtClean="0"/>
              <a:t>Inventory Control</a:t>
            </a:r>
            <a:endParaRPr lang="en-US" b="1" dirty="0"/>
          </a:p>
        </p:txBody>
      </p:sp>
      <p:sp>
        <p:nvSpPr>
          <p:cNvPr id="3" name="Content Placeholder 2"/>
          <p:cNvSpPr>
            <a:spLocks noGrp="1"/>
          </p:cNvSpPr>
          <p:nvPr>
            <p:ph idx="1"/>
          </p:nvPr>
        </p:nvSpPr>
        <p:spPr>
          <a:xfrm>
            <a:off x="609600" y="1752600"/>
            <a:ext cx="8077200" cy="4607367"/>
          </a:xfrm>
        </p:spPr>
        <p:txBody>
          <a:bodyPr>
            <a:normAutofit/>
          </a:bodyPr>
          <a:lstStyle/>
          <a:p>
            <a:pPr>
              <a:spcBef>
                <a:spcPts val="1200"/>
              </a:spcBef>
              <a:buFont typeface="Arial" panose="020B0604020202020204" pitchFamily="34" charset="0"/>
              <a:buChar char="•"/>
            </a:pPr>
            <a:r>
              <a:rPr lang="en-US" dirty="0" smtClean="0"/>
              <a:t>Maintain property records</a:t>
            </a:r>
          </a:p>
          <a:p>
            <a:pPr>
              <a:spcBef>
                <a:spcPts val="600"/>
              </a:spcBef>
              <a:buFont typeface="Arial" panose="020B0604020202020204" pitchFamily="34" charset="0"/>
              <a:buChar char="•"/>
            </a:pPr>
            <a:r>
              <a:rPr lang="en-US" dirty="0" smtClean="0"/>
              <a:t>Conduct physical inventory regularly</a:t>
            </a:r>
          </a:p>
          <a:p>
            <a:pPr>
              <a:spcBef>
                <a:spcPts val="600"/>
              </a:spcBef>
              <a:buFont typeface="Arial" panose="020B0604020202020204" pitchFamily="34" charset="0"/>
              <a:buChar char="•"/>
            </a:pPr>
            <a:r>
              <a:rPr lang="en-US" dirty="0" smtClean="0"/>
              <a:t>Have a control system</a:t>
            </a:r>
          </a:p>
          <a:p>
            <a:pPr>
              <a:spcBef>
                <a:spcPts val="600"/>
              </a:spcBef>
              <a:buFont typeface="Arial" panose="020B0604020202020204" pitchFamily="34" charset="0"/>
              <a:buChar char="•"/>
            </a:pPr>
            <a:r>
              <a:rPr lang="en-US" dirty="0" smtClean="0"/>
              <a:t>Investigate </a:t>
            </a:r>
            <a:r>
              <a:rPr lang="en-US" dirty="0" smtClean="0">
                <a:solidFill>
                  <a:srgbClr val="0070C0"/>
                </a:solidFill>
              </a:rPr>
              <a:t>any</a:t>
            </a:r>
            <a:r>
              <a:rPr lang="en-US" dirty="0" smtClean="0"/>
              <a:t> loss, damage, or theft </a:t>
            </a:r>
            <a:r>
              <a:rPr lang="en-US" dirty="0" smtClean="0">
                <a:solidFill>
                  <a:srgbClr val="0070C0"/>
                </a:solidFill>
              </a:rPr>
              <a:t>promptly</a:t>
            </a:r>
            <a:r>
              <a:rPr lang="en-US" dirty="0" smtClean="0"/>
              <a:t>.</a:t>
            </a:r>
            <a:endParaRPr lang="en-US" dirty="0"/>
          </a:p>
          <a:p>
            <a:pPr marL="117475" lvl="1" indent="0">
              <a:spcBef>
                <a:spcPts val="600"/>
              </a:spcBef>
              <a:buNone/>
            </a:pPr>
            <a:endParaRPr lang="en-US" sz="2400" b="1" dirty="0" smtClean="0">
              <a:solidFill>
                <a:schemeClr val="tx1"/>
              </a:solidFill>
            </a:endParaRPr>
          </a:p>
          <a:p>
            <a:pPr marL="117475" lvl="1" indent="0">
              <a:spcBef>
                <a:spcPts val="600"/>
              </a:spcBef>
              <a:buNone/>
            </a:pPr>
            <a:r>
              <a:rPr lang="en-US" sz="2400" b="1" dirty="0" smtClean="0">
                <a:solidFill>
                  <a:schemeClr val="tx1"/>
                </a:solidFill>
              </a:rPr>
              <a:t>2 </a:t>
            </a:r>
            <a:r>
              <a:rPr lang="en-US" sz="2800" b="1" dirty="0" smtClean="0">
                <a:solidFill>
                  <a:schemeClr val="tx1"/>
                </a:solidFill>
              </a:rPr>
              <a:t>CFR Part 200.313 (d) </a:t>
            </a:r>
            <a:r>
              <a:rPr lang="en-US" sz="2800" dirty="0" smtClean="0">
                <a:solidFill>
                  <a:schemeClr val="tx1"/>
                </a:solidFill>
              </a:rPr>
              <a:t>Management Requirements</a:t>
            </a:r>
          </a:p>
        </p:txBody>
      </p:sp>
      <p:sp>
        <p:nvSpPr>
          <p:cNvPr id="4" name="Slide Number Placeholder 3"/>
          <p:cNvSpPr>
            <a:spLocks noGrp="1"/>
          </p:cNvSpPr>
          <p:nvPr>
            <p:ph type="sldNum" sz="quarter" idx="12"/>
          </p:nvPr>
        </p:nvSpPr>
        <p:spPr/>
        <p:txBody>
          <a:bodyPr/>
          <a:lstStyle/>
          <a:p>
            <a:pPr>
              <a:defRPr/>
            </a:pPr>
            <a:fld id="{C0B73DE4-E8FE-43CB-9A18-A16F78A9F4D8}" type="slidenum">
              <a:rPr lang="en-US" smtClean="0"/>
              <a:pPr>
                <a:defRPr/>
              </a:pPr>
              <a:t>165</a:t>
            </a:fld>
            <a:endParaRPr lang="en-US" dirty="0"/>
          </a:p>
        </p:txBody>
      </p:sp>
    </p:spTree>
    <p:extLst>
      <p:ext uri="{BB962C8B-B14F-4D97-AF65-F5344CB8AC3E}">
        <p14:creationId xmlns:p14="http://schemas.microsoft.com/office/powerpoint/2010/main" val="1275416235"/>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2209"/>
            <a:ext cx="8229600" cy="1066800"/>
          </a:xfrm>
        </p:spPr>
        <p:txBody>
          <a:bodyPr>
            <a:normAutofit/>
          </a:bodyPr>
          <a:lstStyle/>
          <a:p>
            <a:r>
              <a:rPr lang="en-US" dirty="0" smtClean="0"/>
              <a:t>Must: </a:t>
            </a:r>
            <a:r>
              <a:rPr lang="en-US" b="1" dirty="0" smtClean="0"/>
              <a:t>Detailed Property Records</a:t>
            </a:r>
            <a:endParaRPr lang="en-US" b="1" dirty="0"/>
          </a:p>
        </p:txBody>
      </p:sp>
      <p:sp>
        <p:nvSpPr>
          <p:cNvPr id="3" name="Content Placeholder 2"/>
          <p:cNvSpPr>
            <a:spLocks noGrp="1"/>
          </p:cNvSpPr>
          <p:nvPr>
            <p:ph idx="1"/>
          </p:nvPr>
        </p:nvSpPr>
        <p:spPr>
          <a:xfrm>
            <a:off x="609600" y="1606726"/>
            <a:ext cx="8229600" cy="4421389"/>
          </a:xfrm>
        </p:spPr>
        <p:txBody>
          <a:bodyPr>
            <a:normAutofit/>
          </a:bodyPr>
          <a:lstStyle/>
          <a:p>
            <a:pPr marL="109728" indent="0">
              <a:spcBef>
                <a:spcPts val="1200"/>
              </a:spcBef>
              <a:buNone/>
            </a:pPr>
            <a:r>
              <a:rPr lang="en-US" dirty="0" smtClean="0"/>
              <a:t>Maintain property records that include</a:t>
            </a:r>
          </a:p>
          <a:p>
            <a:pPr lvl="1">
              <a:spcBef>
                <a:spcPts val="600"/>
              </a:spcBef>
              <a:buFont typeface="Arial" panose="020B0604020202020204" pitchFamily="34" charset="0"/>
              <a:buChar char="•"/>
            </a:pPr>
            <a:r>
              <a:rPr lang="en-US" dirty="0" smtClean="0">
                <a:solidFill>
                  <a:schemeClr val="tx1"/>
                </a:solidFill>
              </a:rPr>
              <a:t>Description</a:t>
            </a:r>
          </a:p>
          <a:p>
            <a:pPr lvl="1">
              <a:spcBef>
                <a:spcPts val="600"/>
              </a:spcBef>
              <a:buFont typeface="Arial" panose="020B0604020202020204" pitchFamily="34" charset="0"/>
              <a:buChar char="•"/>
            </a:pPr>
            <a:r>
              <a:rPr lang="en-US" dirty="0" smtClean="0">
                <a:solidFill>
                  <a:schemeClr val="tx1"/>
                </a:solidFill>
              </a:rPr>
              <a:t>Serial number or other identification number</a:t>
            </a:r>
          </a:p>
          <a:p>
            <a:pPr lvl="1">
              <a:spcBef>
                <a:spcPts val="600"/>
              </a:spcBef>
              <a:buFont typeface="Arial" panose="020B0604020202020204" pitchFamily="34" charset="0"/>
              <a:buChar char="•"/>
            </a:pPr>
            <a:r>
              <a:rPr lang="en-US" dirty="0" smtClean="0">
                <a:solidFill>
                  <a:schemeClr val="tx1"/>
                </a:solidFill>
              </a:rPr>
              <a:t>Source of funding (including FAIN)</a:t>
            </a:r>
          </a:p>
          <a:p>
            <a:pPr lvl="1">
              <a:spcBef>
                <a:spcPts val="600"/>
              </a:spcBef>
              <a:buFont typeface="Arial" panose="020B0604020202020204" pitchFamily="34" charset="0"/>
              <a:buChar char="•"/>
            </a:pPr>
            <a:r>
              <a:rPr lang="en-US" dirty="0" smtClean="0">
                <a:solidFill>
                  <a:schemeClr val="tx1"/>
                </a:solidFill>
              </a:rPr>
              <a:t>Title holder, Acquisition date, Purchase price</a:t>
            </a:r>
          </a:p>
          <a:p>
            <a:pPr lvl="1">
              <a:spcBef>
                <a:spcPts val="600"/>
              </a:spcBef>
              <a:buFont typeface="Arial" panose="020B0604020202020204" pitchFamily="34" charset="0"/>
              <a:buChar char="•"/>
            </a:pPr>
            <a:r>
              <a:rPr lang="en-US" dirty="0" smtClean="0">
                <a:solidFill>
                  <a:schemeClr val="tx1"/>
                </a:solidFill>
              </a:rPr>
              <a:t>Percentage of federal participation in project</a:t>
            </a:r>
          </a:p>
          <a:p>
            <a:pPr lvl="1">
              <a:spcBef>
                <a:spcPts val="600"/>
              </a:spcBef>
              <a:buFont typeface="Arial" panose="020B0604020202020204" pitchFamily="34" charset="0"/>
              <a:buChar char="•"/>
            </a:pPr>
            <a:r>
              <a:rPr lang="en-US" dirty="0" smtClean="0"/>
              <a:t>Location, Use, </a:t>
            </a:r>
            <a:r>
              <a:rPr lang="en-US" dirty="0" smtClean="0">
                <a:solidFill>
                  <a:schemeClr val="tx1"/>
                </a:solidFill>
              </a:rPr>
              <a:t>and </a:t>
            </a:r>
            <a:r>
              <a:rPr lang="en-US" dirty="0" smtClean="0"/>
              <a:t>Condition</a:t>
            </a:r>
          </a:p>
          <a:p>
            <a:pPr lvl="1">
              <a:spcBef>
                <a:spcPts val="600"/>
              </a:spcBef>
              <a:buFont typeface="Arial" panose="020B0604020202020204" pitchFamily="34" charset="0"/>
              <a:buChar char="•"/>
            </a:pPr>
            <a:r>
              <a:rPr lang="en-US" dirty="0" smtClean="0">
                <a:solidFill>
                  <a:schemeClr val="tx1"/>
                </a:solidFill>
              </a:rPr>
              <a:t>Any ultimate disposition (date and sale price)</a:t>
            </a:r>
            <a:r>
              <a:rPr lang="en-US" dirty="0" smtClean="0"/>
              <a:t>.</a:t>
            </a:r>
          </a:p>
          <a:p>
            <a:pPr marL="117475" lvl="1" indent="0">
              <a:spcBef>
                <a:spcPts val="600"/>
              </a:spcBef>
              <a:buNone/>
            </a:pPr>
            <a:endParaRPr lang="en-US" sz="2400" b="1" dirty="0" smtClean="0">
              <a:solidFill>
                <a:schemeClr val="tx1"/>
              </a:solidFill>
            </a:endParaRPr>
          </a:p>
          <a:p>
            <a:pPr marL="117475" lvl="1" indent="0">
              <a:spcBef>
                <a:spcPts val="600"/>
              </a:spcBef>
              <a:buNone/>
            </a:pPr>
            <a:r>
              <a:rPr lang="en-US" sz="2400" b="1" dirty="0" smtClean="0">
                <a:solidFill>
                  <a:schemeClr val="tx1"/>
                </a:solidFill>
              </a:rPr>
              <a:t>2 </a:t>
            </a:r>
            <a:r>
              <a:rPr lang="en-US" sz="2800" b="1" dirty="0" smtClean="0">
                <a:solidFill>
                  <a:schemeClr val="tx1"/>
                </a:solidFill>
              </a:rPr>
              <a:t>CFR Part 200.313 (d) </a:t>
            </a:r>
            <a:r>
              <a:rPr lang="en-US" sz="2800" dirty="0" smtClean="0">
                <a:solidFill>
                  <a:schemeClr val="tx1"/>
                </a:solidFill>
              </a:rPr>
              <a:t>Management Requirements</a:t>
            </a:r>
          </a:p>
        </p:txBody>
      </p:sp>
      <p:sp>
        <p:nvSpPr>
          <p:cNvPr id="4" name="Slide Number Placeholder 3"/>
          <p:cNvSpPr>
            <a:spLocks noGrp="1"/>
          </p:cNvSpPr>
          <p:nvPr>
            <p:ph type="sldNum" sz="quarter" idx="12"/>
          </p:nvPr>
        </p:nvSpPr>
        <p:spPr/>
        <p:txBody>
          <a:bodyPr/>
          <a:lstStyle/>
          <a:p>
            <a:pPr>
              <a:defRPr/>
            </a:pPr>
            <a:fld id="{C0B73DE4-E8FE-43CB-9A18-A16F78A9F4D8}" type="slidenum">
              <a:rPr lang="en-US" smtClean="0"/>
              <a:pPr>
                <a:defRPr/>
              </a:pPr>
              <a:t>166</a:t>
            </a:fld>
            <a:endParaRPr lang="en-US" dirty="0"/>
          </a:p>
        </p:txBody>
      </p:sp>
    </p:spTree>
    <p:extLst>
      <p:ext uri="{BB962C8B-B14F-4D97-AF65-F5344CB8AC3E}">
        <p14:creationId xmlns:p14="http://schemas.microsoft.com/office/powerpoint/2010/main" val="2418825960"/>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92233"/>
            <a:ext cx="8229600" cy="2209800"/>
          </a:xfrm>
        </p:spPr>
        <p:txBody>
          <a:bodyPr>
            <a:normAutofit/>
          </a:bodyPr>
          <a:lstStyle/>
          <a:p>
            <a:r>
              <a:rPr lang="en-US" dirty="0" smtClean="0"/>
              <a:t>“…strengthen </a:t>
            </a:r>
            <a:r>
              <a:rPr lang="en-US" dirty="0"/>
              <a:t>oversight to </a:t>
            </a:r>
            <a:r>
              <a:rPr lang="en-US" dirty="0" smtClean="0"/>
              <a:t>reduce the </a:t>
            </a:r>
            <a:r>
              <a:rPr lang="en-US" dirty="0"/>
              <a:t>risk of waste, fraud, and </a:t>
            </a:r>
            <a:r>
              <a:rPr lang="en-US" dirty="0" smtClean="0"/>
              <a:t>abuse”</a:t>
            </a:r>
            <a:endParaRPr lang="en-US" dirty="0"/>
          </a:p>
        </p:txBody>
      </p:sp>
      <p:pic>
        <p:nvPicPr>
          <p:cNvPr id="2050" name="Picture 2" descr="C:\Users\ashiffle\AppData\Local\Microsoft\Windows\Temporary Internet Files\Content.IE5\FSEJTPVX\searching_ma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24200"/>
            <a:ext cx="2843784" cy="32004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defRPr/>
            </a:pPr>
            <a:fld id="{C0B73DE4-E8FE-43CB-9A18-A16F78A9F4D8}" type="slidenum">
              <a:rPr lang="en-US" smtClean="0"/>
              <a:pPr>
                <a:defRPr/>
              </a:pPr>
              <a:t>167</a:t>
            </a:fld>
            <a:endParaRPr lang="en-US" dirty="0"/>
          </a:p>
        </p:txBody>
      </p:sp>
    </p:spTree>
    <p:extLst>
      <p:ext uri="{BB962C8B-B14F-4D97-AF65-F5344CB8AC3E}">
        <p14:creationId xmlns:p14="http://schemas.microsoft.com/office/powerpoint/2010/main" val="1726168327"/>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00374"/>
            <a:ext cx="7024744" cy="1143000"/>
          </a:xfrm>
        </p:spPr>
        <p:txBody>
          <a:bodyPr/>
          <a:lstStyle/>
          <a:p>
            <a:r>
              <a:rPr lang="en-US" dirty="0" smtClean="0"/>
              <a:t>Why?</a:t>
            </a:r>
            <a:endParaRPr lang="en-US" dirty="0"/>
          </a:p>
        </p:txBody>
      </p:sp>
      <p:sp>
        <p:nvSpPr>
          <p:cNvPr id="3" name="Content Placeholder 2"/>
          <p:cNvSpPr>
            <a:spLocks noGrp="1"/>
          </p:cNvSpPr>
          <p:nvPr>
            <p:ph idx="1"/>
          </p:nvPr>
        </p:nvSpPr>
        <p:spPr>
          <a:xfrm>
            <a:off x="685800" y="2323652"/>
            <a:ext cx="7696200" cy="3508977"/>
          </a:xfrm>
        </p:spPr>
        <p:txBody>
          <a:bodyPr>
            <a:normAutofit fontScale="62500" lnSpcReduction="20000"/>
          </a:bodyPr>
          <a:lstStyle/>
          <a:p>
            <a:endParaRPr lang="en-US" dirty="0"/>
          </a:p>
          <a:p>
            <a:pPr marL="109728" indent="0" algn="ctr">
              <a:lnSpc>
                <a:spcPct val="160000"/>
              </a:lnSpc>
              <a:spcAft>
                <a:spcPts val="1200"/>
              </a:spcAft>
              <a:buNone/>
            </a:pPr>
            <a:r>
              <a:rPr lang="en-US" sz="4100" b="1" dirty="0" smtClean="0"/>
              <a:t>“Each </a:t>
            </a:r>
            <a:r>
              <a:rPr lang="en-US" sz="4100" b="1" dirty="0"/>
              <a:t>year individuals steal federal education dollars or misuse them for their own personal use</a:t>
            </a:r>
            <a:r>
              <a:rPr lang="en-US" sz="4100" b="1" dirty="0" smtClean="0"/>
              <a:t>.” </a:t>
            </a:r>
          </a:p>
          <a:p>
            <a:pPr marL="109728" indent="0" algn="ctr">
              <a:buNone/>
            </a:pPr>
            <a:endParaRPr lang="en-US" sz="3600" dirty="0"/>
          </a:p>
          <a:p>
            <a:endParaRPr lang="en-US" sz="3600" dirty="0"/>
          </a:p>
          <a:p>
            <a:pPr marL="109728" indent="0">
              <a:buNone/>
            </a:pPr>
            <a:r>
              <a:rPr lang="en-US" sz="3000" dirty="0" smtClean="0"/>
              <a:t>Submit </a:t>
            </a:r>
            <a:r>
              <a:rPr lang="en-US" sz="3000" dirty="0"/>
              <a:t>your complaint via the web at: </a:t>
            </a:r>
          </a:p>
          <a:p>
            <a:pPr marL="109728" indent="0">
              <a:buNone/>
            </a:pPr>
            <a:r>
              <a:rPr lang="en-US" sz="3000" b="1" dirty="0">
                <a:solidFill>
                  <a:schemeClr val="bg2">
                    <a:lumMod val="25000"/>
                  </a:schemeClr>
                </a:solidFill>
              </a:rPr>
              <a:t>www2.ed.gov/about/offices/list/oig/index.html </a:t>
            </a:r>
            <a:endParaRPr lang="en-US" sz="3000" dirty="0">
              <a:solidFill>
                <a:schemeClr val="bg2">
                  <a:lumMod val="25000"/>
                </a:schemeClr>
              </a:solidFill>
            </a:endParaRPr>
          </a:p>
        </p:txBody>
      </p:sp>
      <p:sp>
        <p:nvSpPr>
          <p:cNvPr id="4" name="Slide Number Placeholder 3"/>
          <p:cNvSpPr>
            <a:spLocks noGrp="1"/>
          </p:cNvSpPr>
          <p:nvPr>
            <p:ph type="sldNum" sz="quarter" idx="12"/>
          </p:nvPr>
        </p:nvSpPr>
        <p:spPr/>
        <p:txBody>
          <a:bodyPr/>
          <a:lstStyle/>
          <a:p>
            <a:pPr>
              <a:defRPr/>
            </a:pPr>
            <a:fld id="{C0B73DE4-E8FE-43CB-9A18-A16F78A9F4D8}" type="slidenum">
              <a:rPr lang="en-US" smtClean="0"/>
              <a:pPr>
                <a:defRPr/>
              </a:pPr>
              <a:t>168</a:t>
            </a:fld>
            <a:endParaRPr lang="en-US" dirty="0"/>
          </a:p>
        </p:txBody>
      </p:sp>
    </p:spTree>
    <p:extLst>
      <p:ext uri="{BB962C8B-B14F-4D97-AF65-F5344CB8AC3E}">
        <p14:creationId xmlns:p14="http://schemas.microsoft.com/office/powerpoint/2010/main" val="771025628"/>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296" y="589616"/>
            <a:ext cx="8229600" cy="1066800"/>
          </a:xfrm>
        </p:spPr>
        <p:txBody>
          <a:bodyPr/>
          <a:lstStyle/>
          <a:p>
            <a:r>
              <a:rPr lang="en-US" b="1" dirty="0" smtClean="0"/>
              <a:t>Fraud</a:t>
            </a:r>
            <a:endParaRPr lang="en-US" b="1" dirty="0"/>
          </a:p>
        </p:txBody>
      </p:sp>
      <p:sp>
        <p:nvSpPr>
          <p:cNvPr id="3" name="Content Placeholder 2"/>
          <p:cNvSpPr>
            <a:spLocks noGrp="1"/>
          </p:cNvSpPr>
          <p:nvPr>
            <p:ph idx="1"/>
          </p:nvPr>
        </p:nvSpPr>
        <p:spPr>
          <a:xfrm>
            <a:off x="457200" y="1828800"/>
            <a:ext cx="8229600" cy="4517136"/>
          </a:xfrm>
        </p:spPr>
        <p:txBody>
          <a:bodyPr>
            <a:normAutofit lnSpcReduction="10000"/>
          </a:bodyPr>
          <a:lstStyle/>
          <a:p>
            <a:pPr marL="109728" indent="0">
              <a:buNone/>
            </a:pPr>
            <a:r>
              <a:rPr lang="en-US" sz="3200" dirty="0" smtClean="0"/>
              <a:t>University Director</a:t>
            </a:r>
            <a:endParaRPr lang="en-US" sz="3200" dirty="0"/>
          </a:p>
          <a:p>
            <a:pPr lvl="1">
              <a:buFont typeface="Arial" panose="020B0604020202020204" pitchFamily="34" charset="0"/>
              <a:buChar char="•"/>
            </a:pPr>
            <a:r>
              <a:rPr lang="en-US" sz="2800" dirty="0" smtClean="0">
                <a:solidFill>
                  <a:schemeClr val="tx1"/>
                </a:solidFill>
              </a:rPr>
              <a:t>Falsified documents to get federal grant funds</a:t>
            </a:r>
          </a:p>
          <a:p>
            <a:pPr lvl="1">
              <a:buFont typeface="Arial" panose="020B0604020202020204" pitchFamily="34" charset="0"/>
              <a:buChar char="•"/>
            </a:pPr>
            <a:r>
              <a:rPr lang="en-US" sz="2800" dirty="0" smtClean="0">
                <a:solidFill>
                  <a:schemeClr val="tx1"/>
                </a:solidFill>
              </a:rPr>
              <a:t>Approved contracts and payments totaling approximately </a:t>
            </a:r>
            <a:r>
              <a:rPr lang="en-US" sz="2800" dirty="0">
                <a:solidFill>
                  <a:schemeClr val="tx1"/>
                </a:solidFill>
              </a:rPr>
              <a:t>$</a:t>
            </a:r>
            <a:r>
              <a:rPr lang="en-US" sz="2800" dirty="0" smtClean="0">
                <a:solidFill>
                  <a:schemeClr val="tx1"/>
                </a:solidFill>
              </a:rPr>
              <a:t>336,000 to shell corporations for work not done</a:t>
            </a:r>
          </a:p>
          <a:p>
            <a:pPr lvl="2">
              <a:buFont typeface="Courier New" panose="02070309020205020404" pitchFamily="49" charset="0"/>
              <a:buChar char="o"/>
            </a:pPr>
            <a:r>
              <a:rPr lang="en-US" sz="2600" dirty="0" smtClean="0">
                <a:solidFill>
                  <a:schemeClr val="tx1"/>
                </a:solidFill>
              </a:rPr>
              <a:t>Friends</a:t>
            </a:r>
          </a:p>
          <a:p>
            <a:pPr lvl="2">
              <a:buFont typeface="Courier New" panose="02070309020205020404" pitchFamily="49" charset="0"/>
              <a:buChar char="o"/>
            </a:pPr>
            <a:r>
              <a:rPr lang="en-US" sz="2600" dirty="0" smtClean="0">
                <a:solidFill>
                  <a:schemeClr val="tx1"/>
                </a:solidFill>
              </a:rPr>
              <a:t>Family members</a:t>
            </a:r>
          </a:p>
          <a:p>
            <a:pPr lvl="2">
              <a:buFont typeface="Courier New" panose="02070309020205020404" pitchFamily="49" charset="0"/>
              <a:buChar char="o"/>
            </a:pPr>
            <a:r>
              <a:rPr lang="en-US" sz="2600" dirty="0" smtClean="0">
                <a:solidFill>
                  <a:schemeClr val="tx1"/>
                </a:solidFill>
              </a:rPr>
              <a:t>Self</a:t>
            </a:r>
          </a:p>
          <a:p>
            <a:pPr lvl="1">
              <a:buFont typeface="Arial" panose="020B0604020202020204" pitchFamily="34" charset="0"/>
              <a:buChar char="•"/>
            </a:pPr>
            <a:r>
              <a:rPr lang="en-US" sz="3000" dirty="0" smtClean="0">
                <a:solidFill>
                  <a:schemeClr val="tx1"/>
                </a:solidFill>
              </a:rPr>
              <a:t>Sentenced: 27 months, 3 years supervised release, more than $335,000 in restitution.</a:t>
            </a:r>
            <a:endParaRPr lang="en-US" dirty="0">
              <a:solidFill>
                <a:schemeClr val="tx1"/>
              </a:solidFill>
            </a:endParaRPr>
          </a:p>
        </p:txBody>
      </p:sp>
      <p:sp>
        <p:nvSpPr>
          <p:cNvPr id="4" name="Slide Number Placeholder 3"/>
          <p:cNvSpPr>
            <a:spLocks noGrp="1"/>
          </p:cNvSpPr>
          <p:nvPr>
            <p:ph type="sldNum" sz="quarter" idx="12"/>
          </p:nvPr>
        </p:nvSpPr>
        <p:spPr/>
        <p:txBody>
          <a:bodyPr/>
          <a:lstStyle/>
          <a:p>
            <a:pPr>
              <a:defRPr/>
            </a:pPr>
            <a:fld id="{C0B73DE4-E8FE-43CB-9A18-A16F78A9F4D8}" type="slidenum">
              <a:rPr lang="en-US" smtClean="0"/>
              <a:pPr>
                <a:defRPr/>
              </a:pPr>
              <a:t>169</a:t>
            </a:fld>
            <a:endParaRPr lang="en-US" dirty="0"/>
          </a:p>
        </p:txBody>
      </p:sp>
    </p:spTree>
    <p:extLst>
      <p:ext uri="{BB962C8B-B14F-4D97-AF65-F5344CB8AC3E}">
        <p14:creationId xmlns:p14="http://schemas.microsoft.com/office/powerpoint/2010/main" val="38820082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024744" cy="1143000"/>
          </a:xfrm>
        </p:spPr>
        <p:txBody>
          <a:bodyPr/>
          <a:lstStyle/>
          <a:p>
            <a:r>
              <a:rPr lang="en-US" b="1" dirty="0" smtClean="0">
                <a:solidFill>
                  <a:schemeClr val="bg2">
                    <a:lumMod val="50000"/>
                  </a:schemeClr>
                </a:solidFill>
              </a:rPr>
              <a:t>In Other Words</a:t>
            </a:r>
            <a:endParaRPr lang="en-US" b="1" dirty="0">
              <a:solidFill>
                <a:schemeClr val="bg2">
                  <a:lumMod val="50000"/>
                </a:schemeClr>
              </a:solidFill>
            </a:endParaRPr>
          </a:p>
        </p:txBody>
      </p:sp>
      <p:sp>
        <p:nvSpPr>
          <p:cNvPr id="3" name="Content Placeholder 2"/>
          <p:cNvSpPr>
            <a:spLocks noGrp="1"/>
          </p:cNvSpPr>
          <p:nvPr>
            <p:ph idx="1"/>
          </p:nvPr>
        </p:nvSpPr>
        <p:spPr/>
        <p:txBody>
          <a:bodyPr>
            <a:normAutofit fontScale="92500"/>
          </a:bodyPr>
          <a:lstStyle/>
          <a:p>
            <a:pPr>
              <a:buFont typeface="Arial" panose="020B0604020202020204" pitchFamily="34" charset="0"/>
              <a:buChar char="•"/>
            </a:pPr>
            <a:r>
              <a:rPr lang="en-US" sz="3200" dirty="0" smtClean="0"/>
              <a:t>MOE requires LEAs to demonstrate that the level of state and local funding remains </a:t>
            </a:r>
            <a:r>
              <a:rPr lang="en-US" sz="3200" b="1" dirty="0" smtClean="0">
                <a:solidFill>
                  <a:srgbClr val="2A13B5"/>
                </a:solidFill>
              </a:rPr>
              <a:t>relatively constant</a:t>
            </a:r>
            <a:r>
              <a:rPr lang="en-US" sz="3200" dirty="0" smtClean="0">
                <a:solidFill>
                  <a:srgbClr val="2A13B5"/>
                </a:solidFill>
              </a:rPr>
              <a:t> </a:t>
            </a:r>
            <a:r>
              <a:rPr lang="en-US" sz="3200" dirty="0" smtClean="0"/>
              <a:t>from         year-to-year.</a:t>
            </a:r>
          </a:p>
          <a:p>
            <a:pPr>
              <a:buFont typeface="Arial" panose="020B0604020202020204" pitchFamily="34" charset="0"/>
              <a:buChar char="•"/>
            </a:pPr>
            <a:r>
              <a:rPr lang="en-US" sz="3200" dirty="0" smtClean="0"/>
              <a:t>Consistency is critical.</a:t>
            </a:r>
          </a:p>
          <a:p>
            <a:pPr>
              <a:buFont typeface="Arial" panose="020B0604020202020204" pitchFamily="34" charset="0"/>
              <a:buChar char="•"/>
            </a:pPr>
            <a:r>
              <a:rPr lang="en-US" sz="3200" dirty="0" smtClean="0"/>
              <a:t>An LEA may receive Title I funds only if the LEA has maintained its fiscal effort.</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A487FD0A-E73A-40A0-962F-A61447B28AE7}" type="slidenum">
              <a:rPr lang="en-US" smtClean="0"/>
              <a:t>17</a:t>
            </a:fld>
            <a:endParaRPr lang="en-US" dirty="0"/>
          </a:p>
        </p:txBody>
      </p:sp>
    </p:spTree>
    <p:extLst>
      <p:ext uri="{BB962C8B-B14F-4D97-AF65-F5344CB8AC3E}">
        <p14:creationId xmlns:p14="http://schemas.microsoft.com/office/powerpoint/2010/main" val="4111470142"/>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8927"/>
            <a:ext cx="7854538" cy="928610"/>
          </a:xfrm>
        </p:spPr>
        <p:txBody>
          <a:bodyPr>
            <a:normAutofit/>
          </a:bodyPr>
          <a:lstStyle/>
          <a:p>
            <a:r>
              <a:rPr lang="en-US" b="1" dirty="0" smtClean="0"/>
              <a:t>Could be fraud, </a:t>
            </a:r>
            <a:r>
              <a:rPr lang="en-US" b="1" dirty="0"/>
              <a:t>c</a:t>
            </a:r>
            <a:r>
              <a:rPr lang="en-US" b="1" dirty="0" smtClean="0"/>
              <a:t>ould be </a:t>
            </a:r>
            <a:r>
              <a:rPr lang="en-US" b="1" dirty="0"/>
              <a:t>a</a:t>
            </a:r>
            <a:r>
              <a:rPr lang="en-US" b="1" dirty="0" smtClean="0"/>
              <a:t>buse…</a:t>
            </a:r>
            <a:endParaRPr lang="en-US" dirty="0"/>
          </a:p>
        </p:txBody>
      </p:sp>
      <p:sp>
        <p:nvSpPr>
          <p:cNvPr id="3" name="Content Placeholder 2"/>
          <p:cNvSpPr>
            <a:spLocks noGrp="1"/>
          </p:cNvSpPr>
          <p:nvPr>
            <p:ph idx="1"/>
          </p:nvPr>
        </p:nvSpPr>
        <p:spPr>
          <a:xfrm>
            <a:off x="457200" y="1905000"/>
            <a:ext cx="8229600" cy="4495800"/>
          </a:xfrm>
        </p:spPr>
        <p:txBody>
          <a:bodyPr>
            <a:normAutofit/>
          </a:bodyPr>
          <a:lstStyle/>
          <a:p>
            <a:pPr>
              <a:spcAft>
                <a:spcPts val="1200"/>
              </a:spcAft>
              <a:buFont typeface="Arial" panose="020B0604020202020204" pitchFamily="34" charset="0"/>
              <a:buChar char="•"/>
            </a:pPr>
            <a:r>
              <a:rPr lang="en-US" sz="3200" dirty="0" smtClean="0"/>
              <a:t>Unilaterally redirecting use of funds in a manner different than in approved plan/subgrant award</a:t>
            </a:r>
          </a:p>
          <a:p>
            <a:pPr>
              <a:spcAft>
                <a:spcPts val="1200"/>
              </a:spcAft>
              <a:buFont typeface="Arial" panose="020B0604020202020204" pitchFamily="34" charset="0"/>
              <a:buChar char="•"/>
            </a:pPr>
            <a:r>
              <a:rPr lang="en-US" sz="3200" dirty="0" smtClean="0"/>
              <a:t>Failing to adequately account for, track, or support transactions.</a:t>
            </a:r>
          </a:p>
          <a:p>
            <a:pPr marL="109728" indent="0">
              <a:buNone/>
            </a:pPr>
            <a:endParaRPr lang="en-US" sz="3200" dirty="0" smtClean="0">
              <a:solidFill>
                <a:schemeClr val="tx2"/>
              </a:solidFill>
            </a:endParaRPr>
          </a:p>
          <a:p>
            <a:pPr marL="109728" indent="0">
              <a:buNone/>
            </a:pPr>
            <a:r>
              <a:rPr lang="en-US" b="1" dirty="0" smtClean="0"/>
              <a:t>2 CFR Part 200.303</a:t>
            </a:r>
            <a:r>
              <a:rPr lang="en-US" dirty="0" smtClean="0"/>
              <a:t> Internal Controls</a:t>
            </a:r>
            <a:endParaRPr lang="en-US" dirty="0"/>
          </a:p>
        </p:txBody>
      </p:sp>
      <p:sp>
        <p:nvSpPr>
          <p:cNvPr id="5" name="Slide Number Placeholder 4"/>
          <p:cNvSpPr>
            <a:spLocks noGrp="1"/>
          </p:cNvSpPr>
          <p:nvPr>
            <p:ph type="sldNum" sz="quarter" idx="12"/>
          </p:nvPr>
        </p:nvSpPr>
        <p:spPr/>
        <p:txBody>
          <a:bodyPr/>
          <a:lstStyle/>
          <a:p>
            <a:pPr>
              <a:defRPr/>
            </a:pPr>
            <a:fld id="{C0B73DE4-E8FE-43CB-9A18-A16F78A9F4D8}" type="slidenum">
              <a:rPr lang="en-US" smtClean="0"/>
              <a:pPr>
                <a:defRPr/>
              </a:pPr>
              <a:t>170</a:t>
            </a:fld>
            <a:endParaRPr lang="en-US" dirty="0"/>
          </a:p>
        </p:txBody>
      </p:sp>
    </p:spTree>
    <p:extLst>
      <p:ext uri="{BB962C8B-B14F-4D97-AF65-F5344CB8AC3E}">
        <p14:creationId xmlns:p14="http://schemas.microsoft.com/office/powerpoint/2010/main" val="3585647835"/>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Ways to Mitigate Risks</a:t>
            </a:r>
            <a:endParaRPr lang="en-US" dirty="0">
              <a:solidFill>
                <a:srgbClr val="0070C0"/>
              </a:solidFill>
            </a:endParaRPr>
          </a:p>
        </p:txBody>
      </p:sp>
      <p:sp>
        <p:nvSpPr>
          <p:cNvPr id="3" name="Text Placeholder 2"/>
          <p:cNvSpPr>
            <a:spLocks noGrp="1"/>
          </p:cNvSpPr>
          <p:nvPr>
            <p:ph type="body" idx="1"/>
          </p:nvPr>
        </p:nvSpPr>
        <p:spPr/>
        <p:txBody>
          <a:bodyPr>
            <a:normAutofit/>
          </a:bodyPr>
          <a:lstStyle/>
          <a:p>
            <a:r>
              <a:rPr lang="en-US" sz="3200" dirty="0" smtClean="0"/>
              <a:t>“Run a tight ship”</a:t>
            </a:r>
            <a:endParaRPr lang="en-US" sz="3200" dirty="0"/>
          </a:p>
        </p:txBody>
      </p:sp>
      <p:sp>
        <p:nvSpPr>
          <p:cNvPr id="4" name="Slide Number Placeholder 3"/>
          <p:cNvSpPr>
            <a:spLocks noGrp="1"/>
          </p:cNvSpPr>
          <p:nvPr>
            <p:ph type="sldNum" sz="quarter" idx="12"/>
          </p:nvPr>
        </p:nvSpPr>
        <p:spPr/>
        <p:txBody>
          <a:bodyPr/>
          <a:lstStyle/>
          <a:p>
            <a:pPr>
              <a:defRPr/>
            </a:pPr>
            <a:fld id="{21163C16-0B8C-44B4-A2D5-2F81037C8DB9}" type="slidenum">
              <a:rPr lang="en-US" smtClean="0"/>
              <a:pPr>
                <a:defRPr/>
              </a:pPr>
              <a:t>171</a:t>
            </a:fld>
            <a:endParaRPr lang="en-US" dirty="0"/>
          </a:p>
        </p:txBody>
      </p:sp>
    </p:spTree>
    <p:extLst>
      <p:ext uri="{BB962C8B-B14F-4D97-AF65-F5344CB8AC3E}">
        <p14:creationId xmlns:p14="http://schemas.microsoft.com/office/powerpoint/2010/main" val="3500187383"/>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066800"/>
          </a:xfrm>
        </p:spPr>
        <p:txBody>
          <a:bodyPr/>
          <a:lstStyle/>
          <a:p>
            <a:r>
              <a:rPr lang="en-US" b="1" dirty="0" smtClean="0"/>
              <a:t>Internal Controls</a:t>
            </a:r>
            <a:endParaRPr lang="en-US" b="1" dirty="0"/>
          </a:p>
        </p:txBody>
      </p:sp>
      <p:sp>
        <p:nvSpPr>
          <p:cNvPr id="3" name="Content Placeholder 2"/>
          <p:cNvSpPr>
            <a:spLocks noGrp="1"/>
          </p:cNvSpPr>
          <p:nvPr>
            <p:ph idx="1"/>
          </p:nvPr>
        </p:nvSpPr>
        <p:spPr>
          <a:xfrm>
            <a:off x="457200" y="1752600"/>
            <a:ext cx="8229600" cy="4236087"/>
          </a:xfrm>
        </p:spPr>
        <p:txBody>
          <a:bodyPr>
            <a:noAutofit/>
          </a:bodyPr>
          <a:lstStyle/>
          <a:p>
            <a:pPr marL="457200" indent="-457200">
              <a:buFont typeface="Arial" panose="020B0604020202020204" pitchFamily="34" charset="0"/>
              <a:buChar char="•"/>
            </a:pPr>
            <a:r>
              <a:rPr lang="en-US" sz="2800" dirty="0" smtClean="0"/>
              <a:t>Maintain a well designed and tested system of internal controls</a:t>
            </a:r>
          </a:p>
          <a:p>
            <a:pPr marL="457200" indent="-457200">
              <a:buFont typeface="Arial" panose="020B0604020202020204" pitchFamily="34" charset="0"/>
              <a:buChar char="•"/>
            </a:pPr>
            <a:r>
              <a:rPr lang="en-US" sz="2800" dirty="0" smtClean="0"/>
              <a:t>Examine operations to determine vulnerabilities</a:t>
            </a:r>
          </a:p>
          <a:p>
            <a:pPr marL="1024128" lvl="2" indent="-457200">
              <a:buFont typeface="Courier New" panose="02070309020205020404" pitchFamily="49" charset="0"/>
              <a:buChar char="o"/>
            </a:pPr>
            <a:r>
              <a:rPr lang="en-US" sz="2400" dirty="0" smtClean="0"/>
              <a:t>Use of P-Card, credit cards</a:t>
            </a:r>
          </a:p>
          <a:p>
            <a:pPr marL="1024128" lvl="2" indent="-457200">
              <a:buFont typeface="Courier New" panose="02070309020205020404" pitchFamily="49" charset="0"/>
              <a:buChar char="o"/>
            </a:pPr>
            <a:r>
              <a:rPr lang="en-US" sz="2400" dirty="0" smtClean="0"/>
              <a:t>Lack of separation of duties</a:t>
            </a:r>
          </a:p>
          <a:p>
            <a:pPr marL="457200" indent="-457200">
              <a:buFont typeface="Arial" panose="020B0604020202020204" pitchFamily="34" charset="0"/>
              <a:buChar char="•"/>
            </a:pPr>
            <a:r>
              <a:rPr lang="en-US" sz="2800" dirty="0" smtClean="0"/>
              <a:t>Implement specific fraud prevention strategies</a:t>
            </a:r>
          </a:p>
          <a:p>
            <a:pPr marL="1024128" lvl="2" indent="-457200">
              <a:buFont typeface="Courier New" panose="02070309020205020404" pitchFamily="49" charset="0"/>
              <a:buChar char="o"/>
            </a:pPr>
            <a:r>
              <a:rPr lang="en-US" sz="2400" dirty="0" smtClean="0"/>
              <a:t>Educate staff about risks</a:t>
            </a:r>
          </a:p>
          <a:p>
            <a:pPr marL="1024128" lvl="2" indent="-457200">
              <a:buFont typeface="Courier New" panose="02070309020205020404" pitchFamily="49" charset="0"/>
              <a:buChar char="o"/>
            </a:pPr>
            <a:r>
              <a:rPr lang="en-US" sz="2400" dirty="0" smtClean="0"/>
              <a:t>Think authorization and monitoring.</a:t>
            </a:r>
          </a:p>
          <a:p>
            <a:pPr indent="-342900">
              <a:buFont typeface="Arial" panose="020B0604020202020204" pitchFamily="34" charset="0"/>
              <a:buChar char="•"/>
            </a:pPr>
            <a:endParaRPr lang="en-US" dirty="0" smtClean="0"/>
          </a:p>
        </p:txBody>
      </p:sp>
      <p:sp>
        <p:nvSpPr>
          <p:cNvPr id="4" name="Slide Number Placeholder 3"/>
          <p:cNvSpPr>
            <a:spLocks noGrp="1"/>
          </p:cNvSpPr>
          <p:nvPr>
            <p:ph type="sldNum" sz="quarter" idx="12"/>
          </p:nvPr>
        </p:nvSpPr>
        <p:spPr/>
        <p:txBody>
          <a:bodyPr/>
          <a:lstStyle/>
          <a:p>
            <a:pPr>
              <a:defRPr/>
            </a:pPr>
            <a:fld id="{C0B73DE4-E8FE-43CB-9A18-A16F78A9F4D8}" type="slidenum">
              <a:rPr lang="en-US" smtClean="0"/>
              <a:pPr>
                <a:defRPr/>
              </a:pPr>
              <a:t>172</a:t>
            </a:fld>
            <a:endParaRPr lang="en-US" dirty="0"/>
          </a:p>
        </p:txBody>
      </p:sp>
    </p:spTree>
    <p:extLst>
      <p:ext uri="{BB962C8B-B14F-4D97-AF65-F5344CB8AC3E}">
        <p14:creationId xmlns:p14="http://schemas.microsoft.com/office/powerpoint/2010/main" val="2744734978"/>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644" y="685800"/>
            <a:ext cx="7928956" cy="914400"/>
          </a:xfrm>
        </p:spPr>
        <p:txBody>
          <a:bodyPr/>
          <a:lstStyle/>
          <a:p>
            <a:r>
              <a:rPr lang="en-US" b="1" dirty="0" smtClean="0"/>
              <a:t>Procurement Issues</a:t>
            </a:r>
            <a:endParaRPr lang="en-US" b="1" dirty="0"/>
          </a:p>
        </p:txBody>
      </p:sp>
      <p:sp>
        <p:nvSpPr>
          <p:cNvPr id="3" name="Content Placeholder 2"/>
          <p:cNvSpPr>
            <a:spLocks noGrp="1"/>
          </p:cNvSpPr>
          <p:nvPr>
            <p:ph idx="1"/>
          </p:nvPr>
        </p:nvSpPr>
        <p:spPr>
          <a:xfrm>
            <a:off x="533400" y="1600200"/>
            <a:ext cx="8229600" cy="3657600"/>
          </a:xfrm>
        </p:spPr>
        <p:txBody>
          <a:bodyPr>
            <a:noAutofit/>
          </a:bodyPr>
          <a:lstStyle/>
          <a:p>
            <a:pPr indent="-342900">
              <a:buFont typeface="Arial" panose="020B0604020202020204" pitchFamily="34" charset="0"/>
              <a:buChar char="•"/>
            </a:pPr>
            <a:r>
              <a:rPr lang="en-US" sz="3200" dirty="0" smtClean="0"/>
              <a:t>Unethical relationship in procurement</a:t>
            </a:r>
          </a:p>
          <a:p>
            <a:pPr marL="635508" lvl="1" indent="-342900">
              <a:buFont typeface="Courier New" panose="02070309020205020404" pitchFamily="49" charset="0"/>
              <a:buChar char="o"/>
            </a:pPr>
            <a:r>
              <a:rPr lang="en-US" sz="2800" dirty="0" smtClean="0">
                <a:solidFill>
                  <a:schemeClr val="tx1"/>
                </a:solidFill>
              </a:rPr>
              <a:t>Example: bidder is </a:t>
            </a:r>
            <a:r>
              <a:rPr lang="en-US" sz="2800" dirty="0" smtClean="0"/>
              <a:t>inappropriately close to member of procurement selection team</a:t>
            </a:r>
          </a:p>
          <a:p>
            <a:pPr marL="635508" lvl="1" indent="-342900">
              <a:buFont typeface="Courier New" panose="02070309020205020404" pitchFamily="49" charset="0"/>
              <a:buChar char="o"/>
            </a:pPr>
            <a:r>
              <a:rPr lang="en-US" sz="2800" dirty="0" smtClean="0">
                <a:solidFill>
                  <a:schemeClr val="tx1"/>
                </a:solidFill>
              </a:rPr>
              <a:t>Example: bidder </a:t>
            </a:r>
            <a:r>
              <a:rPr lang="en-US" sz="2800" dirty="0" smtClean="0"/>
              <a:t>helped write specifications</a:t>
            </a:r>
          </a:p>
          <a:p>
            <a:pPr indent="-342900">
              <a:buFont typeface="Arial" panose="020B0604020202020204" pitchFamily="34" charset="0"/>
              <a:buChar char="•"/>
            </a:pPr>
            <a:r>
              <a:rPr lang="en-US" sz="3200" dirty="0" smtClean="0"/>
              <a:t>Identify </a:t>
            </a:r>
            <a:r>
              <a:rPr lang="en-US" sz="3200" dirty="0"/>
              <a:t>any potential conflicts of interest </a:t>
            </a:r>
            <a:r>
              <a:rPr lang="en-US" sz="3200" dirty="0" smtClean="0"/>
              <a:t>issues</a:t>
            </a:r>
          </a:p>
          <a:p>
            <a:pPr indent="-342900">
              <a:buFont typeface="Arial" panose="020B0604020202020204" pitchFamily="34" charset="0"/>
              <a:buChar char="•"/>
            </a:pPr>
            <a:r>
              <a:rPr lang="en-US" sz="3200" dirty="0" smtClean="0"/>
              <a:t>Act to mitigate risk (disqualify bidder; remove team member)</a:t>
            </a:r>
          </a:p>
          <a:p>
            <a:pPr indent="-342900">
              <a:buFont typeface="Arial" panose="020B0604020202020204" pitchFamily="34" charset="0"/>
              <a:buChar char="•"/>
            </a:pPr>
            <a:r>
              <a:rPr lang="en-US" sz="3200" dirty="0" smtClean="0"/>
              <a:t>Disclose </a:t>
            </a:r>
            <a:r>
              <a:rPr lang="en-US" sz="3200" dirty="0"/>
              <a:t>to funder for specific </a:t>
            </a:r>
            <a:r>
              <a:rPr lang="en-US" sz="3200" dirty="0" smtClean="0"/>
              <a:t>guidance.</a:t>
            </a:r>
          </a:p>
        </p:txBody>
      </p:sp>
      <p:sp>
        <p:nvSpPr>
          <p:cNvPr id="4" name="Slide Number Placeholder 3"/>
          <p:cNvSpPr>
            <a:spLocks noGrp="1"/>
          </p:cNvSpPr>
          <p:nvPr>
            <p:ph type="sldNum" sz="quarter" idx="12"/>
          </p:nvPr>
        </p:nvSpPr>
        <p:spPr/>
        <p:txBody>
          <a:bodyPr/>
          <a:lstStyle/>
          <a:p>
            <a:pPr>
              <a:defRPr/>
            </a:pPr>
            <a:fld id="{C0B73DE4-E8FE-43CB-9A18-A16F78A9F4D8}" type="slidenum">
              <a:rPr lang="en-US" smtClean="0"/>
              <a:pPr>
                <a:defRPr/>
              </a:pPr>
              <a:t>173</a:t>
            </a:fld>
            <a:endParaRPr lang="en-US" dirty="0"/>
          </a:p>
        </p:txBody>
      </p:sp>
    </p:spTree>
    <p:extLst>
      <p:ext uri="{BB962C8B-B14F-4D97-AF65-F5344CB8AC3E}">
        <p14:creationId xmlns:p14="http://schemas.microsoft.com/office/powerpoint/2010/main" val="516855743"/>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066800"/>
          </a:xfrm>
        </p:spPr>
        <p:txBody>
          <a:bodyPr>
            <a:normAutofit/>
          </a:bodyPr>
          <a:lstStyle/>
          <a:p>
            <a:r>
              <a:rPr lang="en-US" sz="3600" b="1" dirty="0" smtClean="0"/>
              <a:t>Recordkeeping Issues</a:t>
            </a:r>
            <a:endParaRPr lang="en-US" sz="3600" b="1" dirty="0"/>
          </a:p>
        </p:txBody>
      </p:sp>
      <p:sp>
        <p:nvSpPr>
          <p:cNvPr id="3" name="Content Placeholder 2"/>
          <p:cNvSpPr>
            <a:spLocks noGrp="1"/>
          </p:cNvSpPr>
          <p:nvPr>
            <p:ph idx="1"/>
          </p:nvPr>
        </p:nvSpPr>
        <p:spPr>
          <a:xfrm>
            <a:off x="685800" y="1756709"/>
            <a:ext cx="7924800" cy="3675807"/>
          </a:xfrm>
        </p:spPr>
        <p:txBody>
          <a:bodyPr>
            <a:noAutofit/>
          </a:bodyPr>
          <a:lstStyle/>
          <a:p>
            <a:pPr marL="457200" indent="-457200">
              <a:buFont typeface="Arial" panose="020B0604020202020204" pitchFamily="34" charset="0"/>
              <a:buChar char="•"/>
            </a:pPr>
            <a:r>
              <a:rPr lang="en-US" sz="2800" dirty="0" smtClean="0"/>
              <a:t>Improper time recording/charging processes</a:t>
            </a:r>
          </a:p>
          <a:p>
            <a:pPr marL="749808" lvl="1" indent="-457200">
              <a:buFont typeface="Courier New" panose="02070309020205020404" pitchFamily="49" charset="0"/>
              <a:buChar char="o"/>
            </a:pPr>
            <a:r>
              <a:rPr lang="en-US" sz="2400" dirty="0" smtClean="0"/>
              <a:t>Example: timecards completed by managers or administrative staff instead of by individual employees</a:t>
            </a:r>
          </a:p>
          <a:p>
            <a:pPr marL="749808" lvl="1" indent="-457200">
              <a:buFont typeface="Courier New" panose="02070309020205020404" pitchFamily="49" charset="0"/>
              <a:buChar char="o"/>
            </a:pPr>
            <a:r>
              <a:rPr lang="en-US" sz="2400" dirty="0" smtClean="0"/>
              <a:t>Example: charges for absent employees</a:t>
            </a:r>
          </a:p>
          <a:p>
            <a:pPr marL="457200" indent="-457200">
              <a:buFont typeface="Arial" panose="020B0604020202020204" pitchFamily="34" charset="0"/>
              <a:buChar char="•"/>
            </a:pPr>
            <a:r>
              <a:rPr lang="en-US" sz="2800" dirty="0" smtClean="0"/>
              <a:t>Follow proper procedures</a:t>
            </a:r>
          </a:p>
          <a:p>
            <a:pPr marL="457200" indent="-457200">
              <a:buFont typeface="Arial" panose="020B0604020202020204" pitchFamily="34" charset="0"/>
              <a:buChar char="•"/>
            </a:pPr>
            <a:r>
              <a:rPr lang="en-US" sz="2800" dirty="0" smtClean="0"/>
              <a:t>Ensure </a:t>
            </a:r>
            <a:r>
              <a:rPr lang="en-US" sz="2800" dirty="0"/>
              <a:t>all </a:t>
            </a:r>
            <a:r>
              <a:rPr lang="en-US" sz="2800" dirty="0" smtClean="0"/>
              <a:t>records, reports, </a:t>
            </a:r>
            <a:r>
              <a:rPr lang="en-US" sz="2800" dirty="0"/>
              <a:t>and other certifications are adequately supported with documentation &amp;</a:t>
            </a:r>
            <a:r>
              <a:rPr lang="en-US" sz="2800" dirty="0" smtClean="0"/>
              <a:t> evidence.</a:t>
            </a:r>
          </a:p>
        </p:txBody>
      </p:sp>
      <p:sp>
        <p:nvSpPr>
          <p:cNvPr id="4" name="Slide Number Placeholder 3"/>
          <p:cNvSpPr>
            <a:spLocks noGrp="1"/>
          </p:cNvSpPr>
          <p:nvPr>
            <p:ph type="sldNum" sz="quarter" idx="12"/>
          </p:nvPr>
        </p:nvSpPr>
        <p:spPr/>
        <p:txBody>
          <a:bodyPr/>
          <a:lstStyle/>
          <a:p>
            <a:pPr>
              <a:defRPr/>
            </a:pPr>
            <a:fld id="{C0B73DE4-E8FE-43CB-9A18-A16F78A9F4D8}" type="slidenum">
              <a:rPr lang="en-US" smtClean="0"/>
              <a:pPr>
                <a:defRPr/>
              </a:pPr>
              <a:t>174</a:t>
            </a:fld>
            <a:endParaRPr lang="en-US" dirty="0"/>
          </a:p>
        </p:txBody>
      </p:sp>
    </p:spTree>
    <p:extLst>
      <p:ext uri="{BB962C8B-B14F-4D97-AF65-F5344CB8AC3E}">
        <p14:creationId xmlns:p14="http://schemas.microsoft.com/office/powerpoint/2010/main" val="639568181"/>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381000" y="457200"/>
            <a:ext cx="8382000" cy="944562"/>
          </a:xfrm>
        </p:spPr>
        <p:txBody>
          <a:bodyPr>
            <a:normAutofit/>
          </a:bodyPr>
          <a:lstStyle/>
          <a:p>
            <a:pPr algn="ctr" eaLnBrk="1" hangingPunct="1"/>
            <a:r>
              <a:rPr lang="en-US" sz="4800" b="1" dirty="0" smtClean="0"/>
              <a:t>Questions</a:t>
            </a:r>
          </a:p>
        </p:txBody>
      </p:sp>
      <p:sp>
        <p:nvSpPr>
          <p:cNvPr id="3" name="Slide Number Placeholder 2"/>
          <p:cNvSpPr>
            <a:spLocks noGrp="1"/>
          </p:cNvSpPr>
          <p:nvPr>
            <p:ph type="sldNum" sz="quarter" idx="12"/>
          </p:nvPr>
        </p:nvSpPr>
        <p:spPr/>
        <p:txBody>
          <a:bodyPr/>
          <a:lstStyle/>
          <a:p>
            <a:fld id="{A7980400-244B-4E17-9A3C-DF1522E642E2}" type="slidenum">
              <a:rPr lang="en-US" smtClean="0"/>
              <a:t>175</a:t>
            </a:fld>
            <a:endParaRPr lang="en-US" dirty="0"/>
          </a:p>
        </p:txBody>
      </p:sp>
      <p:pic>
        <p:nvPicPr>
          <p:cNvPr id="3074" name="Picture 2" descr="http://www.avanceon.com/Portals/31626/images/C--Users-sschlegel-Pictures-Question-Mark-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13360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69483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066800"/>
          </a:xfrm>
        </p:spPr>
        <p:txBody>
          <a:bodyPr>
            <a:normAutofit/>
          </a:bodyPr>
          <a:lstStyle/>
          <a:p>
            <a:r>
              <a:rPr lang="en-US" sz="3600" b="1" dirty="0" smtClean="0"/>
              <a:t>Resources</a:t>
            </a:r>
            <a:endParaRPr lang="en-US" sz="3600" b="1" dirty="0"/>
          </a:p>
        </p:txBody>
      </p:sp>
      <p:sp>
        <p:nvSpPr>
          <p:cNvPr id="3" name="Content Placeholder 2"/>
          <p:cNvSpPr>
            <a:spLocks noGrp="1"/>
          </p:cNvSpPr>
          <p:nvPr>
            <p:ph idx="1"/>
          </p:nvPr>
        </p:nvSpPr>
        <p:spPr>
          <a:xfrm>
            <a:off x="609600" y="1295400"/>
            <a:ext cx="8077200" cy="4648200"/>
          </a:xfrm>
        </p:spPr>
        <p:txBody>
          <a:bodyPr>
            <a:noAutofit/>
          </a:bodyPr>
          <a:lstStyle/>
          <a:p>
            <a:pPr>
              <a:spcBef>
                <a:spcPts val="0"/>
              </a:spcBef>
              <a:buFont typeface="Arial" panose="020B0604020202020204" pitchFamily="34" charset="0"/>
              <a:buChar char="•"/>
            </a:pPr>
            <a:r>
              <a:rPr lang="en-US" sz="2300" dirty="0" smtClean="0"/>
              <a:t>Code </a:t>
            </a:r>
            <a:r>
              <a:rPr lang="en-US" sz="2300" dirty="0"/>
              <a:t>of Federal Regulations</a:t>
            </a:r>
            <a:r>
              <a:rPr lang="en-US" sz="2300" dirty="0">
                <a:cs typeface="Arial" panose="020B0604020202020204" pitchFamily="34" charset="0"/>
              </a:rPr>
              <a:t> </a:t>
            </a:r>
            <a:r>
              <a:rPr lang="en-US" sz="2300" dirty="0" smtClean="0">
                <a:solidFill>
                  <a:schemeClr val="tx2"/>
                </a:solidFill>
                <a:cs typeface="Arial" panose="020B0604020202020204" pitchFamily="34" charset="0"/>
                <a:hlinkClick r:id="rId3"/>
              </a:rPr>
              <a:t>www.ecfr.gov</a:t>
            </a:r>
            <a:r>
              <a:rPr lang="en-US" sz="2300" dirty="0" smtClean="0">
                <a:solidFill>
                  <a:schemeClr val="tx2"/>
                </a:solidFill>
                <a:cs typeface="Arial" panose="020B0604020202020204" pitchFamily="34" charset="0"/>
              </a:rPr>
              <a:t> </a:t>
            </a:r>
            <a:endParaRPr lang="en-US" sz="2300" dirty="0">
              <a:solidFill>
                <a:schemeClr val="tx2"/>
              </a:solidFill>
              <a:cs typeface="Arial" panose="020B0604020202020204" pitchFamily="34" charset="0"/>
            </a:endParaRPr>
          </a:p>
          <a:p>
            <a:pPr>
              <a:spcBef>
                <a:spcPts val="0"/>
              </a:spcBef>
              <a:buFont typeface="Arial" panose="020B0604020202020204" pitchFamily="34" charset="0"/>
              <a:buChar char="•"/>
            </a:pPr>
            <a:r>
              <a:rPr lang="en-US" sz="2300" dirty="0" smtClean="0">
                <a:cs typeface="Times New Roman" panose="02020603050405020304" pitchFamily="18" charset="0"/>
              </a:rPr>
              <a:t>USED’s </a:t>
            </a:r>
            <a:r>
              <a:rPr lang="en-US" sz="2300" dirty="0">
                <a:cs typeface="Times New Roman" panose="02020603050405020304" pitchFamily="18" charset="0"/>
              </a:rPr>
              <a:t>Technical Assistance on UGG </a:t>
            </a:r>
            <a:r>
              <a:rPr lang="en-US" sz="2300" dirty="0">
                <a:solidFill>
                  <a:schemeClr val="tx2"/>
                </a:solidFill>
                <a:cs typeface="Arial" panose="020B0604020202020204" pitchFamily="34" charset="0"/>
                <a:hlinkClick r:id="rId4"/>
              </a:rPr>
              <a:t>http://</a:t>
            </a:r>
            <a:r>
              <a:rPr lang="en-US" sz="2300" dirty="0" smtClean="0">
                <a:solidFill>
                  <a:schemeClr val="tx2"/>
                </a:solidFill>
                <a:cs typeface="Arial" panose="020B0604020202020204" pitchFamily="34" charset="0"/>
                <a:hlinkClick r:id="rId4"/>
              </a:rPr>
              <a:t>www2.ed.gov/policy/fund/guid/uniform-guidance/index.html</a:t>
            </a:r>
            <a:r>
              <a:rPr lang="en-US" sz="2300" dirty="0" smtClean="0">
                <a:solidFill>
                  <a:schemeClr val="tx2"/>
                </a:solidFill>
                <a:cs typeface="Arial" panose="020B0604020202020204" pitchFamily="34" charset="0"/>
              </a:rPr>
              <a:t> </a:t>
            </a:r>
          </a:p>
          <a:p>
            <a:pPr>
              <a:spcBef>
                <a:spcPts val="0"/>
              </a:spcBef>
              <a:buFont typeface="Arial" panose="020B0604020202020204" pitchFamily="34" charset="0"/>
              <a:buChar char="•"/>
            </a:pPr>
            <a:r>
              <a:rPr lang="en-US" sz="2300" dirty="0">
                <a:cs typeface="Times New Roman" panose="02020603050405020304" pitchFamily="18" charset="0"/>
              </a:rPr>
              <a:t>USED’s </a:t>
            </a:r>
            <a:r>
              <a:rPr lang="en-US" sz="2300" dirty="0" smtClean="0">
                <a:cs typeface="Times New Roman" panose="02020603050405020304" pitchFamily="18" charset="0"/>
              </a:rPr>
              <a:t>EDGAR web site </a:t>
            </a:r>
            <a:r>
              <a:rPr lang="en-US" sz="2300" dirty="0">
                <a:cs typeface="Arial" panose="020B0604020202020204" pitchFamily="34" charset="0"/>
                <a:hlinkClick r:id="rId5"/>
              </a:rPr>
              <a:t>http://www2.ed.gov/policy/fund/reg/edgarReg/edgar.html</a:t>
            </a:r>
            <a:r>
              <a:rPr lang="en-US" sz="2300" dirty="0">
                <a:cs typeface="Arial" panose="020B0604020202020204" pitchFamily="34" charset="0"/>
              </a:rPr>
              <a:t> </a:t>
            </a:r>
            <a:endParaRPr lang="en-US" sz="2300" dirty="0">
              <a:solidFill>
                <a:schemeClr val="tx2"/>
              </a:solidFill>
              <a:cs typeface="Times New Roman" panose="02020603050405020304" pitchFamily="18" charset="0"/>
            </a:endParaRPr>
          </a:p>
          <a:p>
            <a:pPr>
              <a:spcBef>
                <a:spcPts val="0"/>
              </a:spcBef>
              <a:buFont typeface="Arial" panose="020B0604020202020204" pitchFamily="34" charset="0"/>
              <a:buChar char="•"/>
            </a:pPr>
            <a:r>
              <a:rPr lang="en-US" sz="2300" dirty="0" smtClean="0">
                <a:solidFill>
                  <a:schemeClr val="tx2"/>
                </a:solidFill>
              </a:rPr>
              <a:t>U.S</a:t>
            </a:r>
            <a:r>
              <a:rPr lang="en-US" sz="2300" dirty="0">
                <a:solidFill>
                  <a:schemeClr val="tx2"/>
                </a:solidFill>
              </a:rPr>
              <a:t>. Government Accountability Office (GAO)’s “Greenbook” (internal control) </a:t>
            </a:r>
            <a:r>
              <a:rPr lang="en-US" sz="2300" dirty="0" smtClean="0">
                <a:solidFill>
                  <a:schemeClr val="tx2"/>
                </a:solidFill>
                <a:cs typeface="Arial" panose="020B0604020202020204" pitchFamily="34" charset="0"/>
                <a:hlinkClick r:id="rId6"/>
              </a:rPr>
              <a:t>www.gao.gov/greenbook</a:t>
            </a:r>
            <a:endParaRPr lang="en-US" sz="2300" dirty="0" smtClean="0">
              <a:solidFill>
                <a:schemeClr val="tx2"/>
              </a:solidFill>
              <a:cs typeface="Arial" panose="020B0604020202020204" pitchFamily="34" charset="0"/>
            </a:endParaRPr>
          </a:p>
          <a:p>
            <a:pPr>
              <a:spcBef>
                <a:spcPts val="0"/>
              </a:spcBef>
              <a:buFont typeface="Arial" panose="020B0604020202020204" pitchFamily="34" charset="0"/>
              <a:buChar char="•"/>
            </a:pPr>
            <a:r>
              <a:rPr lang="en-US" sz="2300" dirty="0" smtClean="0">
                <a:solidFill>
                  <a:schemeClr val="tx2"/>
                </a:solidFill>
                <a:cs typeface="Arial" panose="020B0604020202020204" pitchFamily="34" charset="0"/>
              </a:rPr>
              <a:t>USED’s Grants Training and Management Resources </a:t>
            </a:r>
            <a:r>
              <a:rPr lang="en-US" sz="2300" dirty="0" smtClean="0">
                <a:cs typeface="Arial" panose="020B0604020202020204" pitchFamily="34" charset="0"/>
                <a:hlinkClick r:id="rId7"/>
              </a:rPr>
              <a:t>https</a:t>
            </a:r>
            <a:r>
              <a:rPr lang="en-US" sz="2300" dirty="0">
                <a:cs typeface="Arial" panose="020B0604020202020204" pitchFamily="34" charset="0"/>
                <a:hlinkClick r:id="rId7"/>
              </a:rPr>
              <a:t>://</a:t>
            </a:r>
            <a:r>
              <a:rPr lang="en-US" sz="2300" dirty="0" smtClean="0">
                <a:cs typeface="Arial" panose="020B0604020202020204" pitchFamily="34" charset="0"/>
                <a:hlinkClick r:id="rId7"/>
              </a:rPr>
              <a:t>ed.gov/fund/grant/about/training-management.html?src=grants-page</a:t>
            </a:r>
            <a:r>
              <a:rPr lang="en-US" sz="2300" dirty="0" smtClean="0">
                <a:cs typeface="Arial" panose="020B0604020202020204" pitchFamily="34" charset="0"/>
              </a:rPr>
              <a:t> </a:t>
            </a:r>
          </a:p>
          <a:p>
            <a:pPr>
              <a:spcBef>
                <a:spcPts val="0"/>
              </a:spcBef>
              <a:buFont typeface="Arial" panose="020B0604020202020204" pitchFamily="34" charset="0"/>
              <a:buChar char="•"/>
            </a:pPr>
            <a:r>
              <a:rPr lang="en-US" sz="2300" dirty="0">
                <a:solidFill>
                  <a:schemeClr val="tx2"/>
                </a:solidFill>
                <a:cs typeface="Arial" panose="020B0604020202020204" pitchFamily="34" charset="0"/>
              </a:rPr>
              <a:t>USED’s Fraud Prevention web site </a:t>
            </a:r>
            <a:r>
              <a:rPr lang="en-US" sz="2300" dirty="0">
                <a:solidFill>
                  <a:schemeClr val="tx2"/>
                </a:solidFill>
                <a:cs typeface="Arial" panose="020B0604020202020204" pitchFamily="34" charset="0"/>
                <a:hlinkClick r:id="rId8"/>
              </a:rPr>
              <a:t>https://ed.gov/about/offices/list/oig/hotline.html</a:t>
            </a:r>
            <a:r>
              <a:rPr lang="en-US" sz="2300" dirty="0">
                <a:solidFill>
                  <a:schemeClr val="tx2"/>
                </a:solidFill>
                <a:cs typeface="Arial" panose="020B0604020202020204" pitchFamily="34" charset="0"/>
              </a:rPr>
              <a:t> </a:t>
            </a:r>
          </a:p>
        </p:txBody>
      </p:sp>
      <p:sp>
        <p:nvSpPr>
          <p:cNvPr id="4" name="Slide Number Placeholder 3"/>
          <p:cNvSpPr>
            <a:spLocks noGrp="1"/>
          </p:cNvSpPr>
          <p:nvPr>
            <p:ph type="sldNum" sz="quarter" idx="12"/>
          </p:nvPr>
        </p:nvSpPr>
        <p:spPr/>
        <p:txBody>
          <a:bodyPr/>
          <a:lstStyle/>
          <a:p>
            <a:pPr>
              <a:defRPr/>
            </a:pPr>
            <a:fld id="{C0B73DE4-E8FE-43CB-9A18-A16F78A9F4D8}" type="slidenum">
              <a:rPr lang="en-US" smtClean="0"/>
              <a:pPr>
                <a:defRPr/>
              </a:pPr>
              <a:t>176</a:t>
            </a:fld>
            <a:endParaRPr lang="en-US" dirty="0"/>
          </a:p>
        </p:txBody>
      </p:sp>
    </p:spTree>
    <p:extLst>
      <p:ext uri="{BB962C8B-B14F-4D97-AF65-F5344CB8AC3E}">
        <p14:creationId xmlns:p14="http://schemas.microsoft.com/office/powerpoint/2010/main" val="1139058037"/>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Contact Us</a:t>
            </a:r>
            <a:endParaRPr lang="en-US" b="1" dirty="0"/>
          </a:p>
        </p:txBody>
      </p:sp>
      <p:sp>
        <p:nvSpPr>
          <p:cNvPr id="3" name="Content Placeholder 2"/>
          <p:cNvSpPr>
            <a:spLocks noGrp="1"/>
          </p:cNvSpPr>
          <p:nvPr>
            <p:ph idx="1"/>
          </p:nvPr>
        </p:nvSpPr>
        <p:spPr/>
        <p:txBody>
          <a:bodyPr/>
          <a:lstStyle/>
          <a:p>
            <a:pPr marL="109728" indent="0">
              <a:buNone/>
            </a:pPr>
            <a:r>
              <a:rPr lang="en-US" sz="3600" dirty="0">
                <a:solidFill>
                  <a:schemeClr val="tx2"/>
                </a:solidFill>
              </a:rPr>
              <a:t>The Grants Program</a:t>
            </a:r>
          </a:p>
          <a:p>
            <a:pPr marL="109728" indent="0">
              <a:buNone/>
            </a:pPr>
            <a:r>
              <a:rPr lang="en-US" sz="3600" dirty="0">
                <a:solidFill>
                  <a:schemeClr val="tx2"/>
                </a:solidFill>
                <a:hlinkClick r:id="rId2"/>
              </a:rPr>
              <a:t>grants@ed.sc.gov</a:t>
            </a:r>
            <a:r>
              <a:rPr lang="en-US" sz="3600" dirty="0">
                <a:solidFill>
                  <a:schemeClr val="tx2"/>
                </a:solidFill>
              </a:rPr>
              <a:t>  </a:t>
            </a:r>
          </a:p>
          <a:p>
            <a:pPr marL="109728" indent="0">
              <a:buNone/>
            </a:pPr>
            <a:r>
              <a:rPr lang="en-US" sz="3600" dirty="0">
                <a:solidFill>
                  <a:schemeClr val="tx2"/>
                </a:solidFill>
              </a:rPr>
              <a:t>803-734-5810</a:t>
            </a:r>
          </a:p>
          <a:p>
            <a:endParaRPr lang="en-US" dirty="0"/>
          </a:p>
        </p:txBody>
      </p:sp>
      <p:sp>
        <p:nvSpPr>
          <p:cNvPr id="4" name="Slide Number Placeholder 3"/>
          <p:cNvSpPr>
            <a:spLocks noGrp="1"/>
          </p:cNvSpPr>
          <p:nvPr>
            <p:ph type="sldNum" sz="quarter" idx="12"/>
          </p:nvPr>
        </p:nvSpPr>
        <p:spPr/>
        <p:txBody>
          <a:bodyPr/>
          <a:lstStyle/>
          <a:p>
            <a:pPr>
              <a:defRPr/>
            </a:pPr>
            <a:fld id="{C0B73DE4-E8FE-43CB-9A18-A16F78A9F4D8}" type="slidenum">
              <a:rPr lang="en-US" smtClean="0"/>
              <a:pPr>
                <a:defRPr/>
              </a:pPr>
              <a:t>177</a:t>
            </a:fld>
            <a:endParaRPr lang="en-US" dirty="0"/>
          </a:p>
        </p:txBody>
      </p:sp>
    </p:spTree>
    <p:extLst>
      <p:ext uri="{BB962C8B-B14F-4D97-AF65-F5344CB8AC3E}">
        <p14:creationId xmlns:p14="http://schemas.microsoft.com/office/powerpoint/2010/main" val="99989071"/>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44122" y="381000"/>
            <a:ext cx="3313355" cy="1702160"/>
          </a:xfrm>
        </p:spPr>
        <p:txBody>
          <a:bodyPr>
            <a:normAutofit fontScale="90000"/>
          </a:bodyPr>
          <a:lstStyle/>
          <a:p>
            <a:r>
              <a:rPr lang="en-US" b="1" dirty="0" smtClean="0">
                <a:solidFill>
                  <a:schemeClr val="tx1"/>
                </a:solidFill>
              </a:rPr>
              <a:t>Risk Assessment/ Audit Findings</a:t>
            </a:r>
            <a:endParaRPr lang="en-US" b="1" dirty="0">
              <a:solidFill>
                <a:schemeClr val="tx1"/>
              </a:solidFill>
            </a:endParaRPr>
          </a:p>
        </p:txBody>
      </p:sp>
      <p:sp>
        <p:nvSpPr>
          <p:cNvPr id="7" name="Slide Number Placeholder 6"/>
          <p:cNvSpPr>
            <a:spLocks noGrp="1"/>
          </p:cNvSpPr>
          <p:nvPr>
            <p:ph type="sldNum" sz="quarter" idx="12"/>
          </p:nvPr>
        </p:nvSpPr>
        <p:spPr/>
        <p:txBody>
          <a:bodyPr/>
          <a:lstStyle/>
          <a:p>
            <a:fld id="{A487FD0A-E73A-40A0-962F-A61447B28AE7}" type="slidenum">
              <a:rPr lang="en-US" smtClean="0"/>
              <a:t>178</a:t>
            </a:fld>
            <a:endParaRPr lang="en-US" dirty="0"/>
          </a:p>
        </p:txBody>
      </p:sp>
      <p:sp>
        <p:nvSpPr>
          <p:cNvPr id="5" name="Content Placeholder 2"/>
          <p:cNvSpPr txBox="1">
            <a:spLocks/>
          </p:cNvSpPr>
          <p:nvPr/>
        </p:nvSpPr>
        <p:spPr>
          <a:xfrm>
            <a:off x="4800600" y="3886200"/>
            <a:ext cx="3505200" cy="1633537"/>
          </a:xfrm>
          <a:prstGeom prst="rect">
            <a:avLst/>
          </a:prstGeom>
        </p:spPr>
        <p:txBody>
          <a:bodyPr vert="horz" lIns="91440" tIns="45720" rIns="91440" bIns="45720" rtlCol="0" anchor="b">
            <a:normAutofit fontScale="92500" lnSpcReduction="10000"/>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Clr>
                <a:schemeClr val="accent2"/>
              </a:buClr>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Clr>
                <a:schemeClr val="accent3"/>
              </a:buClr>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l"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lgn="ctr" fontAlgn="auto">
              <a:spcAft>
                <a:spcPts val="0"/>
              </a:spcAft>
            </a:pPr>
            <a:endParaRPr lang="en-US" sz="4400" dirty="0" smtClean="0">
              <a:solidFill>
                <a:srgbClr val="004080"/>
              </a:solidFill>
            </a:endParaRPr>
          </a:p>
          <a:p>
            <a:pPr fontAlgn="auto">
              <a:spcAft>
                <a:spcPts val="0"/>
              </a:spcAft>
            </a:pPr>
            <a:r>
              <a:rPr lang="en-US" sz="3900" dirty="0" smtClean="0">
                <a:solidFill>
                  <a:srgbClr val="004080"/>
                </a:solidFill>
              </a:rPr>
              <a:t>Melissa Myers</a:t>
            </a:r>
          </a:p>
          <a:p>
            <a:pPr fontAlgn="auto">
              <a:spcAft>
                <a:spcPts val="0"/>
              </a:spcAft>
            </a:pPr>
            <a:r>
              <a:rPr lang="en-US" dirty="0" smtClean="0"/>
              <a:t>Director of Auditing Services</a:t>
            </a:r>
            <a:endParaRPr lang="en-US" dirty="0"/>
          </a:p>
        </p:txBody>
      </p:sp>
    </p:spTree>
    <p:extLst>
      <p:ext uri="{BB962C8B-B14F-4D97-AF65-F5344CB8AC3E}">
        <p14:creationId xmlns:p14="http://schemas.microsoft.com/office/powerpoint/2010/main" val="12269493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33400" y="1066800"/>
            <a:ext cx="7772400" cy="1143000"/>
          </a:xfrm>
        </p:spPr>
        <p:txBody>
          <a:bodyPr>
            <a:normAutofit fontScale="90000"/>
          </a:bodyPr>
          <a:lstStyle/>
          <a:p>
            <a:r>
              <a:rPr lang="en-US" sz="4000" b="1" dirty="0">
                <a:solidFill>
                  <a:srgbClr val="002060"/>
                </a:solidFill>
                <a:latin typeface="+mj-lt"/>
              </a:rPr>
              <a:t>Federal </a:t>
            </a:r>
            <a:r>
              <a:rPr lang="en-US" sz="4000" b="1" dirty="0" smtClean="0">
                <a:solidFill>
                  <a:srgbClr val="002060"/>
                </a:solidFill>
                <a:latin typeface="+mj-lt"/>
              </a:rPr>
              <a:t>Awarding Agency </a:t>
            </a:r>
            <a:br>
              <a:rPr lang="en-US" sz="4000" b="1" dirty="0" smtClean="0">
                <a:solidFill>
                  <a:srgbClr val="002060"/>
                </a:solidFill>
                <a:latin typeface="+mj-lt"/>
              </a:rPr>
            </a:br>
            <a:r>
              <a:rPr lang="en-US" sz="4000" b="1" dirty="0" smtClean="0">
                <a:solidFill>
                  <a:srgbClr val="002060"/>
                </a:solidFill>
                <a:latin typeface="+mj-lt"/>
              </a:rPr>
              <a:t>Review </a:t>
            </a:r>
            <a:r>
              <a:rPr lang="en-US" sz="4000" b="1" dirty="0">
                <a:solidFill>
                  <a:srgbClr val="002060"/>
                </a:solidFill>
                <a:latin typeface="+mj-lt"/>
              </a:rPr>
              <a:t>of </a:t>
            </a:r>
            <a:r>
              <a:rPr lang="en-US" sz="4000" b="1" dirty="0" smtClean="0">
                <a:solidFill>
                  <a:srgbClr val="002060"/>
                </a:solidFill>
                <a:latin typeface="+mj-lt"/>
              </a:rPr>
              <a:t>Risk Posed </a:t>
            </a:r>
            <a:r>
              <a:rPr lang="en-US" sz="4000" b="1" dirty="0">
                <a:solidFill>
                  <a:srgbClr val="002060"/>
                </a:solidFill>
                <a:latin typeface="+mj-lt"/>
              </a:rPr>
              <a:t>by </a:t>
            </a:r>
            <a:r>
              <a:rPr lang="en-US" sz="4000" b="1" dirty="0" smtClean="0">
                <a:solidFill>
                  <a:srgbClr val="002060"/>
                </a:solidFill>
                <a:latin typeface="+mj-lt"/>
              </a:rPr>
              <a:t>Applicants</a:t>
            </a:r>
            <a:br>
              <a:rPr lang="en-US" sz="4000" b="1" dirty="0" smtClean="0">
                <a:solidFill>
                  <a:srgbClr val="002060"/>
                </a:solidFill>
                <a:latin typeface="+mj-lt"/>
              </a:rPr>
            </a:br>
            <a:r>
              <a:rPr lang="en-US" sz="2700" dirty="0" smtClean="0">
                <a:latin typeface="+mj-lt"/>
              </a:rPr>
              <a:t>2 CFR Part 200.205</a:t>
            </a:r>
            <a:endParaRPr lang="en-US" altLang="en-US" sz="4000" b="1" dirty="0">
              <a:latin typeface="+mj-lt"/>
            </a:endParaRPr>
          </a:p>
        </p:txBody>
      </p:sp>
      <p:sp>
        <p:nvSpPr>
          <p:cNvPr id="6" name="Content Placeholder 2"/>
          <p:cNvSpPr>
            <a:spLocks noGrp="1"/>
          </p:cNvSpPr>
          <p:nvPr>
            <p:ph idx="1"/>
          </p:nvPr>
        </p:nvSpPr>
        <p:spPr>
          <a:xfrm>
            <a:off x="685800" y="2667000"/>
            <a:ext cx="7924800" cy="3733800"/>
          </a:xfrm>
        </p:spPr>
        <p:txBody>
          <a:bodyPr>
            <a:normAutofit/>
          </a:bodyPr>
          <a:lstStyle/>
          <a:p>
            <a:pPr marL="0" indent="0">
              <a:buNone/>
            </a:pPr>
            <a:r>
              <a:rPr lang="en-US" dirty="0" smtClean="0">
                <a:latin typeface="+mn-lt"/>
              </a:rPr>
              <a:t>a. </a:t>
            </a:r>
            <a:r>
              <a:rPr lang="en-US" sz="2800" dirty="0" smtClean="0">
                <a:latin typeface="+mn-lt"/>
              </a:rPr>
              <a:t>Prior </a:t>
            </a:r>
            <a:r>
              <a:rPr lang="en-US" sz="2800" dirty="0">
                <a:latin typeface="+mn-lt"/>
              </a:rPr>
              <a:t>to making a </a:t>
            </a:r>
            <a:r>
              <a:rPr lang="en-US" sz="2800" dirty="0" smtClean="0">
                <a:latin typeface="+mn-lt"/>
              </a:rPr>
              <a:t>federal </a:t>
            </a:r>
            <a:r>
              <a:rPr lang="en-US" sz="2800" dirty="0">
                <a:latin typeface="+mn-lt"/>
              </a:rPr>
              <a:t>award, the </a:t>
            </a:r>
            <a:r>
              <a:rPr lang="en-US" sz="2800" dirty="0" smtClean="0">
                <a:latin typeface="+mn-lt"/>
              </a:rPr>
              <a:t>federal </a:t>
            </a:r>
            <a:r>
              <a:rPr lang="en-US" sz="2800" dirty="0">
                <a:latin typeface="+mn-lt"/>
              </a:rPr>
              <a:t>awarding agency is </a:t>
            </a:r>
            <a:r>
              <a:rPr lang="en-US" sz="2800" dirty="0">
                <a:solidFill>
                  <a:srgbClr val="0070C0"/>
                </a:solidFill>
                <a:latin typeface="+mn-lt"/>
              </a:rPr>
              <a:t>required </a:t>
            </a:r>
            <a:r>
              <a:rPr lang="en-US" sz="2800" dirty="0" smtClean="0">
                <a:solidFill>
                  <a:srgbClr val="0070C0"/>
                </a:solidFill>
                <a:latin typeface="+mn-lt"/>
              </a:rPr>
              <a:t>to review </a:t>
            </a:r>
            <a:r>
              <a:rPr lang="en-US" sz="2800" dirty="0">
                <a:solidFill>
                  <a:srgbClr val="0070C0"/>
                </a:solidFill>
                <a:latin typeface="+mn-lt"/>
              </a:rPr>
              <a:t>information </a:t>
            </a:r>
            <a:r>
              <a:rPr lang="en-US" sz="2800" dirty="0">
                <a:solidFill>
                  <a:srgbClr val="002060"/>
                </a:solidFill>
                <a:latin typeface="+mn-lt"/>
              </a:rPr>
              <a:t>available </a:t>
            </a:r>
            <a:r>
              <a:rPr lang="en-US" sz="2800" dirty="0">
                <a:latin typeface="+mn-lt"/>
              </a:rPr>
              <a:t>through any </a:t>
            </a:r>
            <a:r>
              <a:rPr lang="en-US" sz="2800" dirty="0" smtClean="0">
                <a:latin typeface="+mn-lt"/>
              </a:rPr>
              <a:t>OMB-designated </a:t>
            </a:r>
            <a:r>
              <a:rPr lang="en-US" sz="2800" dirty="0">
                <a:latin typeface="+mn-lt"/>
              </a:rPr>
              <a:t>repositories of </a:t>
            </a:r>
            <a:r>
              <a:rPr lang="en-US" sz="2800" dirty="0" smtClean="0">
                <a:latin typeface="+mn-lt"/>
              </a:rPr>
              <a:t>government-wide </a:t>
            </a:r>
            <a:r>
              <a:rPr lang="en-US" sz="2800" dirty="0">
                <a:latin typeface="+mn-lt"/>
              </a:rPr>
              <a:t>eligibility qualification or </a:t>
            </a:r>
            <a:r>
              <a:rPr lang="en-US" sz="2800" dirty="0" smtClean="0">
                <a:latin typeface="+mn-lt"/>
              </a:rPr>
              <a:t>financial </a:t>
            </a:r>
            <a:r>
              <a:rPr lang="en-US" sz="2800" dirty="0">
                <a:latin typeface="+mn-lt"/>
              </a:rPr>
              <a:t>integrity information </a:t>
            </a:r>
            <a:r>
              <a:rPr lang="en-US" sz="2800" dirty="0" smtClean="0">
                <a:latin typeface="+mn-lt"/>
              </a:rPr>
              <a:t>as appropriate</a:t>
            </a:r>
            <a:r>
              <a:rPr lang="en-US" sz="2800" dirty="0">
                <a:latin typeface="+mn-lt"/>
              </a:rPr>
              <a:t>. </a:t>
            </a:r>
            <a:endParaRPr lang="en-US" dirty="0">
              <a:latin typeface="+mn-lt"/>
            </a:endParaRPr>
          </a:p>
        </p:txBody>
      </p:sp>
      <p:sp>
        <p:nvSpPr>
          <p:cNvPr id="2" name="Slide Number Placeholder 1"/>
          <p:cNvSpPr>
            <a:spLocks noGrp="1"/>
          </p:cNvSpPr>
          <p:nvPr>
            <p:ph type="sldNum" sz="quarter" idx="12"/>
          </p:nvPr>
        </p:nvSpPr>
        <p:spPr/>
        <p:txBody>
          <a:bodyPr/>
          <a:lstStyle/>
          <a:p>
            <a:fld id="{A487FD0A-E73A-40A0-962F-A61447B28AE7}" type="slidenum">
              <a:rPr lang="en-US" smtClean="0"/>
              <a:t>179</a:t>
            </a:fld>
            <a:endParaRPr lang="en-US" dirty="0"/>
          </a:p>
        </p:txBody>
      </p:sp>
    </p:spTree>
    <p:extLst>
      <p:ext uri="{BB962C8B-B14F-4D97-AF65-F5344CB8AC3E}">
        <p14:creationId xmlns:p14="http://schemas.microsoft.com/office/powerpoint/2010/main" val="38486092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024744" cy="1143000"/>
          </a:xfrm>
        </p:spPr>
        <p:txBody>
          <a:bodyPr>
            <a:normAutofit/>
          </a:bodyPr>
          <a:lstStyle/>
          <a:p>
            <a:r>
              <a:rPr lang="en-US" sz="4400" b="1" dirty="0" smtClean="0">
                <a:solidFill>
                  <a:schemeClr val="bg2">
                    <a:lumMod val="50000"/>
                  </a:schemeClr>
                </a:solidFill>
              </a:rPr>
              <a:t>The Underlying Principle</a:t>
            </a:r>
            <a:endParaRPr lang="en-US" sz="4400" b="1" dirty="0">
              <a:solidFill>
                <a:schemeClr val="bg2">
                  <a:lumMod val="50000"/>
                </a:schemeClr>
              </a:solidFill>
            </a:endParaRPr>
          </a:p>
        </p:txBody>
      </p:sp>
      <p:sp>
        <p:nvSpPr>
          <p:cNvPr id="3" name="Content Placeholder 2"/>
          <p:cNvSpPr>
            <a:spLocks noGrp="1"/>
          </p:cNvSpPr>
          <p:nvPr>
            <p:ph idx="1"/>
          </p:nvPr>
        </p:nvSpPr>
        <p:spPr/>
        <p:txBody>
          <a:bodyPr>
            <a:normAutofit fontScale="92500" lnSpcReduction="20000"/>
          </a:bodyPr>
          <a:lstStyle/>
          <a:p>
            <a:pPr>
              <a:buFont typeface="Arial" panose="020B0604020202020204" pitchFamily="34" charset="0"/>
              <a:buChar char="•"/>
            </a:pPr>
            <a:r>
              <a:rPr lang="en-US" sz="3200" dirty="0" smtClean="0"/>
              <a:t>The district is responsible for maintaining their efforts in providing a free public education to all students from year to year.</a:t>
            </a:r>
          </a:p>
          <a:p>
            <a:pPr marL="457200" indent="-457200">
              <a:buFont typeface="Arial" panose="020B0604020202020204" pitchFamily="34" charset="0"/>
              <a:buChar char="•"/>
            </a:pPr>
            <a:endParaRPr lang="en-US" sz="3200" dirty="0" smtClean="0"/>
          </a:p>
          <a:p>
            <a:pPr>
              <a:buFont typeface="Arial" panose="020B0604020202020204" pitchFamily="34" charset="0"/>
              <a:buChar char="•"/>
            </a:pPr>
            <a:r>
              <a:rPr lang="en-US" sz="3200" dirty="0" smtClean="0"/>
              <a:t>Title I is </a:t>
            </a:r>
            <a:r>
              <a:rPr lang="en-US" sz="3200" i="1" dirty="0" smtClean="0"/>
              <a:t>in addition (supplemental) </a:t>
            </a:r>
            <a:r>
              <a:rPr lang="en-US" sz="3200" dirty="0" smtClean="0"/>
              <a:t>to the required education that all students receive.</a:t>
            </a:r>
            <a:endParaRPr lang="en-US" sz="3200" dirty="0"/>
          </a:p>
        </p:txBody>
      </p:sp>
      <p:sp>
        <p:nvSpPr>
          <p:cNvPr id="4" name="Slide Number Placeholder 3"/>
          <p:cNvSpPr>
            <a:spLocks noGrp="1"/>
          </p:cNvSpPr>
          <p:nvPr>
            <p:ph type="sldNum" sz="quarter" idx="12"/>
          </p:nvPr>
        </p:nvSpPr>
        <p:spPr/>
        <p:txBody>
          <a:bodyPr/>
          <a:lstStyle/>
          <a:p>
            <a:fld id="{A487FD0A-E73A-40A0-962F-A61447B28AE7}" type="slidenum">
              <a:rPr lang="en-US" smtClean="0"/>
              <a:t>18</a:t>
            </a:fld>
            <a:endParaRPr lang="en-US" dirty="0"/>
          </a:p>
        </p:txBody>
      </p:sp>
    </p:spTree>
    <p:extLst>
      <p:ext uri="{BB962C8B-B14F-4D97-AF65-F5344CB8AC3E}">
        <p14:creationId xmlns:p14="http://schemas.microsoft.com/office/powerpoint/2010/main" val="553204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09600" y="1371600"/>
            <a:ext cx="8686800" cy="1143000"/>
          </a:xfrm>
        </p:spPr>
        <p:txBody>
          <a:bodyPr>
            <a:normAutofit fontScale="90000"/>
          </a:bodyPr>
          <a:lstStyle/>
          <a:p>
            <a:r>
              <a:rPr lang="en-US" b="1" dirty="0">
                <a:solidFill>
                  <a:srgbClr val="002060"/>
                </a:solidFill>
              </a:rPr>
              <a:t>Federal Awarding Agency </a:t>
            </a:r>
            <a:br>
              <a:rPr lang="en-US" b="1" dirty="0">
                <a:solidFill>
                  <a:srgbClr val="002060"/>
                </a:solidFill>
              </a:rPr>
            </a:br>
            <a:r>
              <a:rPr lang="en-US" b="1" dirty="0">
                <a:solidFill>
                  <a:srgbClr val="002060"/>
                </a:solidFill>
              </a:rPr>
              <a:t>Review of Risk Posed by </a:t>
            </a:r>
            <a:r>
              <a:rPr lang="en-US" b="1" dirty="0" smtClean="0">
                <a:solidFill>
                  <a:srgbClr val="002060"/>
                </a:solidFill>
              </a:rPr>
              <a:t>Applicants</a:t>
            </a:r>
            <a:br>
              <a:rPr lang="en-US" b="1" dirty="0" smtClean="0">
                <a:solidFill>
                  <a:srgbClr val="002060"/>
                </a:solidFill>
              </a:rPr>
            </a:br>
            <a:r>
              <a:rPr lang="en-US" sz="2700" dirty="0">
                <a:latin typeface="+mj-lt"/>
              </a:rPr>
              <a:t/>
            </a:r>
            <a:br>
              <a:rPr lang="en-US" sz="2700" dirty="0">
                <a:latin typeface="+mj-lt"/>
              </a:rPr>
            </a:br>
            <a:r>
              <a:rPr lang="en-US" sz="2700" dirty="0" smtClean="0">
                <a:latin typeface="+mj-lt"/>
              </a:rPr>
              <a:t>2 CFR Part 200.205, cont.</a:t>
            </a:r>
            <a:endParaRPr lang="en-US" altLang="en-US" sz="4000" b="1" dirty="0">
              <a:latin typeface="+mj-lt"/>
            </a:endParaRPr>
          </a:p>
        </p:txBody>
      </p:sp>
      <p:sp>
        <p:nvSpPr>
          <p:cNvPr id="7" name="Content Placeholder 2"/>
          <p:cNvSpPr>
            <a:spLocks noGrp="1"/>
          </p:cNvSpPr>
          <p:nvPr>
            <p:ph idx="1"/>
          </p:nvPr>
        </p:nvSpPr>
        <p:spPr>
          <a:xfrm>
            <a:off x="838200" y="3124200"/>
            <a:ext cx="7543800" cy="2286000"/>
          </a:xfrm>
        </p:spPr>
        <p:txBody>
          <a:bodyPr/>
          <a:lstStyle/>
          <a:p>
            <a:pPr marL="0" indent="0">
              <a:buNone/>
            </a:pPr>
            <a:r>
              <a:rPr lang="en-US" dirty="0" smtClean="0">
                <a:latin typeface="+mn-lt"/>
              </a:rPr>
              <a:t>b. the </a:t>
            </a:r>
            <a:r>
              <a:rPr lang="en-US" dirty="0">
                <a:latin typeface="+mn-lt"/>
              </a:rPr>
              <a:t>f</a:t>
            </a:r>
            <a:r>
              <a:rPr lang="en-US" dirty="0" smtClean="0">
                <a:latin typeface="+mn-lt"/>
              </a:rPr>
              <a:t>ederal </a:t>
            </a:r>
            <a:r>
              <a:rPr lang="en-US" dirty="0">
                <a:latin typeface="+mn-lt"/>
              </a:rPr>
              <a:t>awarding agency </a:t>
            </a:r>
            <a:r>
              <a:rPr lang="en-US" dirty="0">
                <a:solidFill>
                  <a:srgbClr val="002060"/>
                </a:solidFill>
                <a:latin typeface="+mn-lt"/>
              </a:rPr>
              <a:t>must have </a:t>
            </a:r>
            <a:r>
              <a:rPr lang="en-US" dirty="0">
                <a:solidFill>
                  <a:srgbClr val="0070C0"/>
                </a:solidFill>
                <a:latin typeface="+mn-lt"/>
              </a:rPr>
              <a:t>in </a:t>
            </a:r>
            <a:r>
              <a:rPr lang="en-US" dirty="0" smtClean="0">
                <a:solidFill>
                  <a:srgbClr val="0070C0"/>
                </a:solidFill>
                <a:latin typeface="+mn-lt"/>
              </a:rPr>
              <a:t>place </a:t>
            </a:r>
            <a:r>
              <a:rPr lang="en-US" dirty="0">
                <a:solidFill>
                  <a:srgbClr val="0070C0"/>
                </a:solidFill>
                <a:latin typeface="+mn-lt"/>
              </a:rPr>
              <a:t>a framework for evaluating </a:t>
            </a:r>
            <a:r>
              <a:rPr lang="en-US" dirty="0">
                <a:latin typeface="+mn-lt"/>
              </a:rPr>
              <a:t>the risks </a:t>
            </a:r>
            <a:r>
              <a:rPr lang="en-US" dirty="0" smtClean="0">
                <a:latin typeface="+mn-lt"/>
              </a:rPr>
              <a:t>posed </a:t>
            </a:r>
            <a:r>
              <a:rPr lang="en-US" dirty="0">
                <a:latin typeface="+mn-lt"/>
              </a:rPr>
              <a:t>by applicants before they receive </a:t>
            </a:r>
            <a:r>
              <a:rPr lang="en-US" dirty="0" smtClean="0">
                <a:latin typeface="+mn-lt"/>
              </a:rPr>
              <a:t>federal awards.</a:t>
            </a:r>
            <a:endParaRPr lang="en-US" dirty="0">
              <a:latin typeface="+mn-lt"/>
            </a:endParaRPr>
          </a:p>
        </p:txBody>
      </p:sp>
      <p:sp>
        <p:nvSpPr>
          <p:cNvPr id="2" name="Slide Number Placeholder 1"/>
          <p:cNvSpPr>
            <a:spLocks noGrp="1"/>
          </p:cNvSpPr>
          <p:nvPr>
            <p:ph type="sldNum" sz="quarter" idx="12"/>
          </p:nvPr>
        </p:nvSpPr>
        <p:spPr/>
        <p:txBody>
          <a:bodyPr/>
          <a:lstStyle/>
          <a:p>
            <a:fld id="{A487FD0A-E73A-40A0-962F-A61447B28AE7}" type="slidenum">
              <a:rPr lang="en-US" smtClean="0"/>
              <a:t>180</a:t>
            </a:fld>
            <a:endParaRPr lang="en-US" dirty="0"/>
          </a:p>
        </p:txBody>
      </p:sp>
    </p:spTree>
    <p:extLst>
      <p:ext uri="{BB962C8B-B14F-4D97-AF65-F5344CB8AC3E}">
        <p14:creationId xmlns:p14="http://schemas.microsoft.com/office/powerpoint/2010/main" val="196496540"/>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09600" y="1066800"/>
            <a:ext cx="8382000" cy="1143000"/>
          </a:xfrm>
        </p:spPr>
        <p:txBody>
          <a:bodyPr>
            <a:normAutofit fontScale="90000"/>
          </a:bodyPr>
          <a:lstStyle/>
          <a:p>
            <a:r>
              <a:rPr lang="en-US" sz="4000" b="1" dirty="0">
                <a:solidFill>
                  <a:srgbClr val="002060"/>
                </a:solidFill>
                <a:latin typeface="+mj-lt"/>
              </a:rPr>
              <a:t>Federal </a:t>
            </a:r>
            <a:r>
              <a:rPr lang="en-US" sz="4000" b="1" dirty="0" smtClean="0">
                <a:solidFill>
                  <a:srgbClr val="002060"/>
                </a:solidFill>
                <a:latin typeface="+mj-lt"/>
              </a:rPr>
              <a:t>Awarding Agency </a:t>
            </a:r>
            <a:br>
              <a:rPr lang="en-US" sz="4000" b="1" dirty="0" smtClean="0">
                <a:solidFill>
                  <a:srgbClr val="002060"/>
                </a:solidFill>
                <a:latin typeface="+mj-lt"/>
              </a:rPr>
            </a:br>
            <a:r>
              <a:rPr lang="en-US" sz="4000" b="1" dirty="0" smtClean="0">
                <a:solidFill>
                  <a:srgbClr val="002060"/>
                </a:solidFill>
                <a:latin typeface="+mj-lt"/>
              </a:rPr>
              <a:t>Review </a:t>
            </a:r>
            <a:r>
              <a:rPr lang="en-US" sz="4000" b="1" dirty="0">
                <a:solidFill>
                  <a:srgbClr val="002060"/>
                </a:solidFill>
                <a:latin typeface="+mj-lt"/>
              </a:rPr>
              <a:t>of </a:t>
            </a:r>
            <a:r>
              <a:rPr lang="en-US" sz="4000" b="1" dirty="0" smtClean="0">
                <a:solidFill>
                  <a:srgbClr val="002060"/>
                </a:solidFill>
                <a:latin typeface="+mj-lt"/>
              </a:rPr>
              <a:t>Risk </a:t>
            </a:r>
            <a:r>
              <a:rPr lang="en-US" b="1" dirty="0">
                <a:solidFill>
                  <a:srgbClr val="002060"/>
                </a:solidFill>
              </a:rPr>
              <a:t>P</a:t>
            </a:r>
            <a:r>
              <a:rPr lang="en-US" sz="4000" b="1" dirty="0" smtClean="0">
                <a:solidFill>
                  <a:srgbClr val="002060"/>
                </a:solidFill>
                <a:latin typeface="+mj-lt"/>
              </a:rPr>
              <a:t>osed </a:t>
            </a:r>
            <a:r>
              <a:rPr lang="en-US" sz="4000" b="1" dirty="0">
                <a:solidFill>
                  <a:srgbClr val="002060"/>
                </a:solidFill>
                <a:latin typeface="+mj-lt"/>
              </a:rPr>
              <a:t>by </a:t>
            </a:r>
            <a:r>
              <a:rPr lang="en-US" sz="4000" b="1" dirty="0" smtClean="0">
                <a:solidFill>
                  <a:srgbClr val="002060"/>
                </a:solidFill>
                <a:latin typeface="+mj-lt"/>
              </a:rPr>
              <a:t>Applicants</a:t>
            </a:r>
            <a:r>
              <a:rPr lang="en-US" sz="2700" dirty="0">
                <a:latin typeface="+mj-lt"/>
              </a:rPr>
              <a:t/>
            </a:r>
            <a:br>
              <a:rPr lang="en-US" sz="2700" dirty="0">
                <a:latin typeface="+mj-lt"/>
              </a:rPr>
            </a:br>
            <a:r>
              <a:rPr lang="en-US" sz="2700" dirty="0" smtClean="0">
                <a:latin typeface="+mj-lt"/>
              </a:rPr>
              <a:t>2 CFR Part 200.205, cont.</a:t>
            </a:r>
            <a:endParaRPr lang="en-US" altLang="en-US" sz="4000" b="1" dirty="0">
              <a:latin typeface="+mj-lt"/>
            </a:endParaRPr>
          </a:p>
        </p:txBody>
      </p:sp>
      <p:sp>
        <p:nvSpPr>
          <p:cNvPr id="6" name="Content Placeholder 2"/>
          <p:cNvSpPr>
            <a:spLocks noGrp="1"/>
          </p:cNvSpPr>
          <p:nvPr>
            <p:ph idx="1"/>
          </p:nvPr>
        </p:nvSpPr>
        <p:spPr>
          <a:xfrm>
            <a:off x="609600" y="2590801"/>
            <a:ext cx="7924800" cy="3810000"/>
          </a:xfrm>
        </p:spPr>
        <p:txBody>
          <a:bodyPr>
            <a:normAutofit/>
          </a:bodyPr>
          <a:lstStyle/>
          <a:p>
            <a:pPr marL="0" indent="0">
              <a:buNone/>
            </a:pPr>
            <a:r>
              <a:rPr lang="en-US" dirty="0">
                <a:latin typeface="+mn-lt"/>
              </a:rPr>
              <a:t>In evaluating risks posed by applicants, the </a:t>
            </a:r>
            <a:r>
              <a:rPr lang="en-US" dirty="0" smtClean="0">
                <a:latin typeface="+mn-lt"/>
              </a:rPr>
              <a:t>federal </a:t>
            </a:r>
            <a:r>
              <a:rPr lang="en-US" dirty="0">
                <a:latin typeface="+mn-lt"/>
              </a:rPr>
              <a:t>awarding agency may use a risk-based approach and </a:t>
            </a:r>
            <a:r>
              <a:rPr lang="en-US" dirty="0">
                <a:solidFill>
                  <a:srgbClr val="0070C0"/>
                </a:solidFill>
                <a:latin typeface="+mn-lt"/>
              </a:rPr>
              <a:t>may consider any items </a:t>
            </a:r>
            <a:r>
              <a:rPr lang="en-US" dirty="0">
                <a:latin typeface="+mn-lt"/>
              </a:rPr>
              <a:t>such as the following</a:t>
            </a:r>
            <a:r>
              <a:rPr lang="en-US" dirty="0" smtClean="0">
                <a:latin typeface="+mn-lt"/>
              </a:rPr>
              <a:t>:</a:t>
            </a:r>
            <a:endParaRPr lang="en-US" dirty="0">
              <a:latin typeface="+mn-lt"/>
            </a:endParaRPr>
          </a:p>
          <a:p>
            <a:pPr marL="514350" indent="-514350">
              <a:buFont typeface="+mj-lt"/>
              <a:buAutoNum type="arabicParenR"/>
            </a:pPr>
            <a:r>
              <a:rPr lang="en-US" dirty="0" smtClean="0">
                <a:latin typeface="+mn-lt"/>
              </a:rPr>
              <a:t>Financial stability;</a:t>
            </a:r>
          </a:p>
          <a:p>
            <a:pPr marL="514350" indent="-514350">
              <a:buFont typeface="+mj-lt"/>
              <a:buAutoNum type="arabicParenR"/>
            </a:pPr>
            <a:r>
              <a:rPr lang="en-US" dirty="0" smtClean="0">
                <a:latin typeface="+mn-lt"/>
              </a:rPr>
              <a:t>Quality </a:t>
            </a:r>
            <a:r>
              <a:rPr lang="en-US" dirty="0">
                <a:latin typeface="+mn-lt"/>
              </a:rPr>
              <a:t>of management systems and ability to meet the management standards prescribed in </a:t>
            </a:r>
            <a:r>
              <a:rPr lang="en-US" dirty="0" smtClean="0">
                <a:latin typeface="+mn-lt"/>
              </a:rPr>
              <a:t>2 CFR Part 200;</a:t>
            </a:r>
            <a:endParaRPr lang="en-US" dirty="0">
              <a:latin typeface="+mn-lt"/>
            </a:endParaRPr>
          </a:p>
          <a:p>
            <a:pPr marL="0" indent="0">
              <a:buNone/>
            </a:pPr>
            <a:endParaRPr lang="en-US" dirty="0"/>
          </a:p>
        </p:txBody>
      </p:sp>
      <p:sp>
        <p:nvSpPr>
          <p:cNvPr id="2" name="Slide Number Placeholder 1"/>
          <p:cNvSpPr>
            <a:spLocks noGrp="1"/>
          </p:cNvSpPr>
          <p:nvPr>
            <p:ph type="sldNum" sz="quarter" idx="12"/>
          </p:nvPr>
        </p:nvSpPr>
        <p:spPr/>
        <p:txBody>
          <a:bodyPr/>
          <a:lstStyle/>
          <a:p>
            <a:fld id="{A487FD0A-E73A-40A0-962F-A61447B28AE7}" type="slidenum">
              <a:rPr lang="en-US" smtClean="0"/>
              <a:t>181</a:t>
            </a:fld>
            <a:endParaRPr lang="en-US" dirty="0"/>
          </a:p>
        </p:txBody>
      </p:sp>
    </p:spTree>
    <p:extLst>
      <p:ext uri="{BB962C8B-B14F-4D97-AF65-F5344CB8AC3E}">
        <p14:creationId xmlns:p14="http://schemas.microsoft.com/office/powerpoint/2010/main" val="1732448503"/>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09600" y="1066800"/>
            <a:ext cx="8458200" cy="1143000"/>
          </a:xfrm>
        </p:spPr>
        <p:txBody>
          <a:bodyPr>
            <a:normAutofit fontScale="90000"/>
          </a:bodyPr>
          <a:lstStyle/>
          <a:p>
            <a:r>
              <a:rPr lang="en-US" b="1" dirty="0">
                <a:solidFill>
                  <a:srgbClr val="002060"/>
                </a:solidFill>
              </a:rPr>
              <a:t>Federal Awarding Agency </a:t>
            </a:r>
            <a:br>
              <a:rPr lang="en-US" b="1" dirty="0">
                <a:solidFill>
                  <a:srgbClr val="002060"/>
                </a:solidFill>
              </a:rPr>
            </a:br>
            <a:r>
              <a:rPr lang="en-US" b="1" dirty="0">
                <a:solidFill>
                  <a:srgbClr val="002060"/>
                </a:solidFill>
              </a:rPr>
              <a:t>Review of Risk Posed by Applicants</a:t>
            </a:r>
            <a:r>
              <a:rPr lang="en-US" sz="2700" dirty="0">
                <a:latin typeface="+mj-lt"/>
              </a:rPr>
              <a:t/>
            </a:r>
            <a:br>
              <a:rPr lang="en-US" sz="2700" dirty="0">
                <a:latin typeface="+mj-lt"/>
              </a:rPr>
            </a:br>
            <a:r>
              <a:rPr lang="en-US" sz="2700" dirty="0" smtClean="0">
                <a:latin typeface="+mj-lt"/>
              </a:rPr>
              <a:t>2 CFR Part 200.205, cont.</a:t>
            </a:r>
            <a:endParaRPr lang="en-US" altLang="en-US" sz="4000" b="1" dirty="0">
              <a:latin typeface="+mj-lt"/>
            </a:endParaRPr>
          </a:p>
        </p:txBody>
      </p:sp>
      <p:sp>
        <p:nvSpPr>
          <p:cNvPr id="7" name="Content Placeholder 2"/>
          <p:cNvSpPr>
            <a:spLocks noGrp="1"/>
          </p:cNvSpPr>
          <p:nvPr>
            <p:ph idx="1"/>
          </p:nvPr>
        </p:nvSpPr>
        <p:spPr>
          <a:xfrm>
            <a:off x="685800" y="2743200"/>
            <a:ext cx="7848600" cy="4525963"/>
          </a:xfrm>
        </p:spPr>
        <p:txBody>
          <a:bodyPr>
            <a:normAutofit/>
          </a:bodyPr>
          <a:lstStyle/>
          <a:p>
            <a:pPr marL="514350" indent="-514350">
              <a:buFont typeface="+mj-lt"/>
              <a:buAutoNum type="arabicParenR" startAt="3"/>
            </a:pPr>
            <a:r>
              <a:rPr lang="en-US" dirty="0" smtClean="0">
                <a:latin typeface="+mn-lt"/>
              </a:rPr>
              <a:t>History </a:t>
            </a:r>
            <a:r>
              <a:rPr lang="en-US" dirty="0">
                <a:latin typeface="+mn-lt"/>
              </a:rPr>
              <a:t>of performance. The applicant's record in managing </a:t>
            </a:r>
            <a:r>
              <a:rPr lang="en-US" dirty="0" smtClean="0">
                <a:latin typeface="+mn-lt"/>
              </a:rPr>
              <a:t>federal award, </a:t>
            </a:r>
            <a:r>
              <a:rPr lang="en-US" dirty="0">
                <a:latin typeface="+mn-lt"/>
              </a:rPr>
              <a:t>including </a:t>
            </a:r>
            <a:r>
              <a:rPr lang="en-US" dirty="0">
                <a:solidFill>
                  <a:srgbClr val="0070C0"/>
                </a:solidFill>
                <a:latin typeface="+mn-lt"/>
              </a:rPr>
              <a:t>timeliness of compliance </a:t>
            </a:r>
            <a:r>
              <a:rPr lang="en-US" dirty="0">
                <a:latin typeface="+mn-lt"/>
              </a:rPr>
              <a:t>with applicable reporting requirements, conformance to the terms and conditions of previous </a:t>
            </a:r>
            <a:r>
              <a:rPr lang="en-US" dirty="0" smtClean="0">
                <a:latin typeface="+mn-lt"/>
              </a:rPr>
              <a:t>federal </a:t>
            </a:r>
            <a:r>
              <a:rPr lang="en-US" dirty="0">
                <a:latin typeface="+mn-lt"/>
              </a:rPr>
              <a:t>awards, and if applicable, the extent to which any </a:t>
            </a:r>
            <a:r>
              <a:rPr lang="en-US" dirty="0">
                <a:solidFill>
                  <a:srgbClr val="0070C0"/>
                </a:solidFill>
                <a:latin typeface="+mn-lt"/>
              </a:rPr>
              <a:t>previously awarded amounts will be expended prior </a:t>
            </a:r>
            <a:r>
              <a:rPr lang="en-US" dirty="0">
                <a:latin typeface="+mn-lt"/>
              </a:rPr>
              <a:t>to future awards;</a:t>
            </a:r>
          </a:p>
          <a:p>
            <a:pPr marL="0" indent="0">
              <a:buNone/>
            </a:pPr>
            <a:endParaRPr lang="en-US" dirty="0"/>
          </a:p>
        </p:txBody>
      </p:sp>
      <p:sp>
        <p:nvSpPr>
          <p:cNvPr id="2" name="Slide Number Placeholder 1"/>
          <p:cNvSpPr>
            <a:spLocks noGrp="1"/>
          </p:cNvSpPr>
          <p:nvPr>
            <p:ph type="sldNum" sz="quarter" idx="12"/>
          </p:nvPr>
        </p:nvSpPr>
        <p:spPr/>
        <p:txBody>
          <a:bodyPr/>
          <a:lstStyle/>
          <a:p>
            <a:fld id="{A487FD0A-E73A-40A0-962F-A61447B28AE7}" type="slidenum">
              <a:rPr lang="en-US" smtClean="0"/>
              <a:t>182</a:t>
            </a:fld>
            <a:endParaRPr lang="en-US" dirty="0"/>
          </a:p>
        </p:txBody>
      </p:sp>
    </p:spTree>
    <p:extLst>
      <p:ext uri="{BB962C8B-B14F-4D97-AF65-F5344CB8AC3E}">
        <p14:creationId xmlns:p14="http://schemas.microsoft.com/office/powerpoint/2010/main" val="2795281590"/>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09600" y="1143000"/>
            <a:ext cx="8305800" cy="1143000"/>
          </a:xfrm>
        </p:spPr>
        <p:txBody>
          <a:bodyPr>
            <a:normAutofit fontScale="90000"/>
          </a:bodyPr>
          <a:lstStyle/>
          <a:p>
            <a:r>
              <a:rPr lang="en-US" b="1" dirty="0">
                <a:solidFill>
                  <a:srgbClr val="002060"/>
                </a:solidFill>
              </a:rPr>
              <a:t>Federal Awarding Agency </a:t>
            </a:r>
            <a:br>
              <a:rPr lang="en-US" b="1" dirty="0">
                <a:solidFill>
                  <a:srgbClr val="002060"/>
                </a:solidFill>
              </a:rPr>
            </a:br>
            <a:r>
              <a:rPr lang="en-US" b="1" dirty="0">
                <a:solidFill>
                  <a:srgbClr val="002060"/>
                </a:solidFill>
              </a:rPr>
              <a:t>Review of Risk Posed by Applicants</a:t>
            </a:r>
            <a:r>
              <a:rPr lang="en-US" sz="2700" dirty="0">
                <a:latin typeface="+mj-lt"/>
              </a:rPr>
              <a:t/>
            </a:r>
            <a:br>
              <a:rPr lang="en-US" sz="2700" dirty="0">
                <a:latin typeface="+mj-lt"/>
              </a:rPr>
            </a:br>
            <a:r>
              <a:rPr lang="en-US" sz="2700" dirty="0" smtClean="0">
                <a:latin typeface="+mj-lt"/>
              </a:rPr>
              <a:t>2 CFR Part 200.205, cont.</a:t>
            </a:r>
            <a:endParaRPr lang="en-US" altLang="en-US" sz="4000" b="1" dirty="0">
              <a:latin typeface="+mj-lt"/>
            </a:endParaRPr>
          </a:p>
        </p:txBody>
      </p:sp>
      <p:sp>
        <p:nvSpPr>
          <p:cNvPr id="7" name="Content Placeholder 2"/>
          <p:cNvSpPr>
            <a:spLocks noGrp="1"/>
          </p:cNvSpPr>
          <p:nvPr>
            <p:ph idx="1"/>
          </p:nvPr>
        </p:nvSpPr>
        <p:spPr>
          <a:xfrm>
            <a:off x="685800" y="2743200"/>
            <a:ext cx="7848600" cy="4525963"/>
          </a:xfrm>
        </p:spPr>
        <p:txBody>
          <a:bodyPr>
            <a:normAutofit/>
          </a:bodyPr>
          <a:lstStyle/>
          <a:p>
            <a:pPr marL="514350" indent="-514350">
              <a:buFont typeface="+mj-lt"/>
              <a:buAutoNum type="arabicParenR" startAt="4"/>
            </a:pPr>
            <a:r>
              <a:rPr lang="en-US" dirty="0" smtClean="0">
                <a:latin typeface="+mn-lt"/>
              </a:rPr>
              <a:t>Reports </a:t>
            </a:r>
            <a:r>
              <a:rPr lang="en-US" dirty="0">
                <a:latin typeface="+mn-lt"/>
              </a:rPr>
              <a:t>and </a:t>
            </a:r>
            <a:r>
              <a:rPr lang="en-US" dirty="0">
                <a:solidFill>
                  <a:srgbClr val="0070C0"/>
                </a:solidFill>
                <a:latin typeface="+mn-lt"/>
              </a:rPr>
              <a:t>findings from audits </a:t>
            </a:r>
            <a:r>
              <a:rPr lang="en-US" dirty="0">
                <a:latin typeface="+mn-lt"/>
              </a:rPr>
              <a:t>performed under Subpart F—Audit Requirements of this part or the reports and findings of any other available audits; </a:t>
            </a:r>
            <a:r>
              <a:rPr lang="en-US" dirty="0" smtClean="0">
                <a:latin typeface="+mn-lt"/>
              </a:rPr>
              <a:t>and</a:t>
            </a:r>
          </a:p>
          <a:p>
            <a:pPr marL="514350" indent="-514350">
              <a:buFont typeface="+mj-lt"/>
              <a:buAutoNum type="arabicParenR" startAt="4"/>
            </a:pPr>
            <a:r>
              <a:rPr lang="en-US" dirty="0" smtClean="0">
                <a:latin typeface="+mn-lt"/>
              </a:rPr>
              <a:t>The </a:t>
            </a:r>
            <a:r>
              <a:rPr lang="en-US" dirty="0">
                <a:solidFill>
                  <a:srgbClr val="0070C0"/>
                </a:solidFill>
                <a:latin typeface="+mn-lt"/>
              </a:rPr>
              <a:t>applicant's ability to effectively implement </a:t>
            </a:r>
            <a:r>
              <a:rPr lang="en-US" dirty="0">
                <a:latin typeface="+mn-lt"/>
              </a:rPr>
              <a:t>statutory, regulatory, or other requirements imposed on </a:t>
            </a:r>
            <a:r>
              <a:rPr lang="en-US" dirty="0" smtClean="0">
                <a:latin typeface="+mn-lt"/>
              </a:rPr>
              <a:t>non-federal </a:t>
            </a:r>
            <a:r>
              <a:rPr lang="en-US" dirty="0">
                <a:latin typeface="+mn-lt"/>
              </a:rPr>
              <a:t>entities.</a:t>
            </a:r>
          </a:p>
          <a:p>
            <a:pPr marL="0" indent="0">
              <a:buNone/>
            </a:pPr>
            <a:endParaRPr lang="en-US" dirty="0"/>
          </a:p>
        </p:txBody>
      </p:sp>
      <p:sp>
        <p:nvSpPr>
          <p:cNvPr id="2" name="Slide Number Placeholder 1"/>
          <p:cNvSpPr>
            <a:spLocks noGrp="1"/>
          </p:cNvSpPr>
          <p:nvPr>
            <p:ph type="sldNum" sz="quarter" idx="12"/>
          </p:nvPr>
        </p:nvSpPr>
        <p:spPr/>
        <p:txBody>
          <a:bodyPr/>
          <a:lstStyle/>
          <a:p>
            <a:fld id="{A487FD0A-E73A-40A0-962F-A61447B28AE7}" type="slidenum">
              <a:rPr lang="en-US" smtClean="0"/>
              <a:t>183</a:t>
            </a:fld>
            <a:endParaRPr lang="en-US" dirty="0"/>
          </a:p>
        </p:txBody>
      </p:sp>
    </p:spTree>
    <p:extLst>
      <p:ext uri="{BB962C8B-B14F-4D97-AF65-F5344CB8AC3E}">
        <p14:creationId xmlns:p14="http://schemas.microsoft.com/office/powerpoint/2010/main" val="1865638824"/>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09600" y="609600"/>
            <a:ext cx="7315200" cy="1143000"/>
          </a:xfrm>
        </p:spPr>
        <p:txBody>
          <a:bodyPr>
            <a:normAutofit fontScale="90000"/>
          </a:bodyPr>
          <a:lstStyle/>
          <a:p>
            <a:r>
              <a:rPr lang="en-US" b="1" dirty="0" smtClean="0">
                <a:solidFill>
                  <a:srgbClr val="002060"/>
                </a:solidFill>
                <a:latin typeface="+mj-lt"/>
              </a:rPr>
              <a:t>Risk Assessment</a:t>
            </a:r>
            <a:r>
              <a:rPr lang="en-US" sz="2700" dirty="0">
                <a:latin typeface="+mj-lt"/>
              </a:rPr>
              <a:t/>
            </a:r>
            <a:br>
              <a:rPr lang="en-US" sz="2700" dirty="0">
                <a:latin typeface="+mj-lt"/>
              </a:rPr>
            </a:br>
            <a:r>
              <a:rPr lang="en-US" sz="3100" dirty="0" smtClean="0">
                <a:latin typeface="+mj-lt"/>
              </a:rPr>
              <a:t>2 CFR Part 200.331</a:t>
            </a:r>
            <a:endParaRPr lang="en-US" altLang="en-US" sz="4000" b="1" dirty="0">
              <a:latin typeface="+mj-lt"/>
            </a:endParaRPr>
          </a:p>
        </p:txBody>
      </p:sp>
      <p:sp>
        <p:nvSpPr>
          <p:cNvPr id="7" name="Content Placeholder 2"/>
          <p:cNvSpPr>
            <a:spLocks noGrp="1"/>
          </p:cNvSpPr>
          <p:nvPr>
            <p:ph idx="1"/>
          </p:nvPr>
        </p:nvSpPr>
        <p:spPr>
          <a:xfrm>
            <a:off x="838200" y="1981201"/>
            <a:ext cx="7848600" cy="4419600"/>
          </a:xfrm>
        </p:spPr>
        <p:txBody>
          <a:bodyPr>
            <a:noAutofit/>
          </a:bodyPr>
          <a:lstStyle/>
          <a:p>
            <a:pPr marL="0" indent="0">
              <a:buNone/>
            </a:pPr>
            <a:r>
              <a:rPr lang="en-US" sz="2800" dirty="0">
                <a:latin typeface="+mn-lt"/>
              </a:rPr>
              <a:t>Evaluate </a:t>
            </a:r>
            <a:r>
              <a:rPr lang="en-US" sz="2800" dirty="0">
                <a:solidFill>
                  <a:srgbClr val="002060"/>
                </a:solidFill>
                <a:latin typeface="+mn-lt"/>
              </a:rPr>
              <a:t>each subrecipient's risk of noncompliance </a:t>
            </a:r>
            <a:r>
              <a:rPr lang="en-US" sz="2800" dirty="0">
                <a:latin typeface="+mn-lt"/>
              </a:rPr>
              <a:t>with </a:t>
            </a:r>
            <a:r>
              <a:rPr lang="en-US" sz="2800" dirty="0" smtClean="0">
                <a:latin typeface="+mn-lt"/>
              </a:rPr>
              <a:t>federal </a:t>
            </a:r>
            <a:r>
              <a:rPr lang="en-US" sz="2800" dirty="0">
                <a:latin typeface="+mn-lt"/>
              </a:rPr>
              <a:t>statutes, regulations, and the terms and conditions of the subaward which may include consideration of such factors as:</a:t>
            </a:r>
          </a:p>
          <a:p>
            <a:pPr marL="514350" indent="-514350">
              <a:buFont typeface="+mj-lt"/>
              <a:buAutoNum type="arabicParenR"/>
            </a:pPr>
            <a:r>
              <a:rPr lang="en-US" sz="2800" dirty="0" smtClean="0">
                <a:latin typeface="+mn-lt"/>
              </a:rPr>
              <a:t>The </a:t>
            </a:r>
            <a:r>
              <a:rPr lang="en-US" sz="2800" dirty="0">
                <a:latin typeface="+mn-lt"/>
              </a:rPr>
              <a:t>subrecipient's </a:t>
            </a:r>
            <a:r>
              <a:rPr lang="en-US" sz="2800" dirty="0">
                <a:solidFill>
                  <a:srgbClr val="002060"/>
                </a:solidFill>
                <a:latin typeface="+mn-lt"/>
              </a:rPr>
              <a:t>prior experience </a:t>
            </a:r>
            <a:r>
              <a:rPr lang="en-US" sz="2800" dirty="0">
                <a:latin typeface="+mn-lt"/>
              </a:rPr>
              <a:t>with the same or similar </a:t>
            </a:r>
            <a:r>
              <a:rPr lang="en-US" sz="2800" dirty="0" smtClean="0">
                <a:latin typeface="+mn-lt"/>
              </a:rPr>
              <a:t>subawards;</a:t>
            </a:r>
          </a:p>
          <a:p>
            <a:pPr marL="514350" indent="-514350">
              <a:buFont typeface="+mj-lt"/>
              <a:buAutoNum type="arabicParenR"/>
            </a:pPr>
            <a:r>
              <a:rPr lang="en-US" sz="2800" dirty="0" smtClean="0">
                <a:latin typeface="+mn-lt"/>
              </a:rPr>
              <a:t>The </a:t>
            </a:r>
            <a:r>
              <a:rPr lang="en-US" sz="2800" dirty="0">
                <a:solidFill>
                  <a:srgbClr val="002060"/>
                </a:solidFill>
                <a:latin typeface="+mn-lt"/>
              </a:rPr>
              <a:t>results of previous audits </a:t>
            </a:r>
            <a:r>
              <a:rPr lang="en-US" sz="2800" dirty="0">
                <a:latin typeface="+mn-lt"/>
              </a:rPr>
              <a:t>including whether or not the subrecipient receives a Single Audit in accordance with Subpart F—Audit Requirements of this part</a:t>
            </a:r>
            <a:r>
              <a:rPr lang="en-US" sz="2800" dirty="0" smtClean="0">
                <a:latin typeface="+mn-lt"/>
              </a:rPr>
              <a:t>,</a:t>
            </a:r>
            <a:endParaRPr lang="en-US" sz="2800" dirty="0">
              <a:latin typeface="+mn-lt"/>
            </a:endParaRPr>
          </a:p>
        </p:txBody>
      </p:sp>
      <p:sp>
        <p:nvSpPr>
          <p:cNvPr id="2" name="Slide Number Placeholder 1"/>
          <p:cNvSpPr>
            <a:spLocks noGrp="1"/>
          </p:cNvSpPr>
          <p:nvPr>
            <p:ph type="sldNum" sz="quarter" idx="12"/>
          </p:nvPr>
        </p:nvSpPr>
        <p:spPr/>
        <p:txBody>
          <a:bodyPr/>
          <a:lstStyle/>
          <a:p>
            <a:fld id="{A487FD0A-E73A-40A0-962F-A61447B28AE7}" type="slidenum">
              <a:rPr lang="en-US" smtClean="0"/>
              <a:t>184</a:t>
            </a:fld>
            <a:endParaRPr lang="en-US" dirty="0"/>
          </a:p>
        </p:txBody>
      </p:sp>
    </p:spTree>
    <p:extLst>
      <p:ext uri="{BB962C8B-B14F-4D97-AF65-F5344CB8AC3E}">
        <p14:creationId xmlns:p14="http://schemas.microsoft.com/office/powerpoint/2010/main" val="1216615506"/>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09600" y="685800"/>
            <a:ext cx="7315200" cy="1143000"/>
          </a:xfrm>
        </p:spPr>
        <p:txBody>
          <a:bodyPr>
            <a:normAutofit fontScale="90000"/>
          </a:bodyPr>
          <a:lstStyle/>
          <a:p>
            <a:r>
              <a:rPr lang="en-US" b="1" dirty="0" smtClean="0">
                <a:solidFill>
                  <a:srgbClr val="002060"/>
                </a:solidFill>
                <a:latin typeface="+mj-lt"/>
              </a:rPr>
              <a:t>Risk Assessment</a:t>
            </a:r>
            <a:r>
              <a:rPr lang="en-US" sz="2700" dirty="0">
                <a:latin typeface="+mj-lt"/>
              </a:rPr>
              <a:t/>
            </a:r>
            <a:br>
              <a:rPr lang="en-US" sz="2700" dirty="0">
                <a:latin typeface="+mj-lt"/>
              </a:rPr>
            </a:br>
            <a:r>
              <a:rPr lang="en-US" sz="3100" dirty="0" smtClean="0">
                <a:latin typeface="+mj-lt"/>
              </a:rPr>
              <a:t>2 CFR Part 200.331, cont.</a:t>
            </a:r>
            <a:endParaRPr lang="en-US" altLang="en-US" sz="4000" b="1" dirty="0">
              <a:latin typeface="+mj-lt"/>
            </a:endParaRPr>
          </a:p>
        </p:txBody>
      </p:sp>
      <p:sp>
        <p:nvSpPr>
          <p:cNvPr id="7" name="Content Placeholder 2"/>
          <p:cNvSpPr>
            <a:spLocks noGrp="1"/>
          </p:cNvSpPr>
          <p:nvPr>
            <p:ph idx="1"/>
          </p:nvPr>
        </p:nvSpPr>
        <p:spPr>
          <a:xfrm>
            <a:off x="685800" y="2286000"/>
            <a:ext cx="8229600" cy="3306763"/>
          </a:xfrm>
        </p:spPr>
        <p:txBody>
          <a:bodyPr>
            <a:noAutofit/>
          </a:bodyPr>
          <a:lstStyle/>
          <a:p>
            <a:pPr marL="514350" indent="-514350">
              <a:buFont typeface="+mj-lt"/>
              <a:buAutoNum type="arabicParenR" startAt="3"/>
            </a:pPr>
            <a:r>
              <a:rPr lang="en-US" dirty="0" smtClean="0">
                <a:latin typeface="+mn-lt"/>
              </a:rPr>
              <a:t>Whether </a:t>
            </a:r>
            <a:r>
              <a:rPr lang="en-US" dirty="0">
                <a:latin typeface="+mn-lt"/>
              </a:rPr>
              <a:t>the subrecipient has </a:t>
            </a:r>
            <a:r>
              <a:rPr lang="en-US" dirty="0">
                <a:solidFill>
                  <a:srgbClr val="0070C0"/>
                </a:solidFill>
                <a:latin typeface="+mn-lt"/>
              </a:rPr>
              <a:t>new personnel </a:t>
            </a:r>
            <a:r>
              <a:rPr lang="en-US" dirty="0">
                <a:latin typeface="+mn-lt"/>
              </a:rPr>
              <a:t>or </a:t>
            </a:r>
            <a:r>
              <a:rPr lang="en-US" dirty="0">
                <a:solidFill>
                  <a:srgbClr val="0070C0"/>
                </a:solidFill>
                <a:latin typeface="+mn-lt"/>
              </a:rPr>
              <a:t>new or substantially changed systems</a:t>
            </a:r>
            <a:r>
              <a:rPr lang="en-US" dirty="0">
                <a:latin typeface="+mn-lt"/>
              </a:rPr>
              <a:t>; </a:t>
            </a:r>
            <a:r>
              <a:rPr lang="en-US" dirty="0" smtClean="0">
                <a:latin typeface="+mn-lt"/>
              </a:rPr>
              <a:t>and</a:t>
            </a:r>
          </a:p>
          <a:p>
            <a:pPr marL="514350" indent="-514350">
              <a:buFont typeface="+mj-lt"/>
              <a:buAutoNum type="arabicParenR" startAt="3"/>
            </a:pPr>
            <a:endParaRPr lang="en-US" dirty="0" smtClean="0">
              <a:latin typeface="+mn-lt"/>
            </a:endParaRPr>
          </a:p>
          <a:p>
            <a:pPr marL="514350" indent="-514350">
              <a:buFont typeface="+mj-lt"/>
              <a:buAutoNum type="arabicParenR" startAt="3"/>
            </a:pPr>
            <a:r>
              <a:rPr lang="en-US" dirty="0" smtClean="0">
                <a:latin typeface="+mn-lt"/>
              </a:rPr>
              <a:t>The </a:t>
            </a:r>
            <a:r>
              <a:rPr lang="en-US" dirty="0">
                <a:solidFill>
                  <a:srgbClr val="0070C0"/>
                </a:solidFill>
                <a:latin typeface="+mn-lt"/>
              </a:rPr>
              <a:t>extent and results of </a:t>
            </a:r>
            <a:r>
              <a:rPr lang="en-US" dirty="0" smtClean="0">
                <a:latin typeface="+mn-lt"/>
              </a:rPr>
              <a:t>federal </a:t>
            </a:r>
            <a:r>
              <a:rPr lang="en-US" dirty="0">
                <a:latin typeface="+mn-lt"/>
              </a:rPr>
              <a:t>awarding agency </a:t>
            </a:r>
            <a:r>
              <a:rPr lang="en-US" dirty="0">
                <a:solidFill>
                  <a:srgbClr val="0070C0"/>
                </a:solidFill>
                <a:latin typeface="+mn-lt"/>
              </a:rPr>
              <a:t>monitoring </a:t>
            </a:r>
            <a:r>
              <a:rPr lang="en-US" dirty="0">
                <a:latin typeface="+mn-lt"/>
              </a:rPr>
              <a:t>(e.g., if the subrecipient also receives </a:t>
            </a:r>
            <a:r>
              <a:rPr lang="en-US" dirty="0" smtClean="0">
                <a:latin typeface="+mn-lt"/>
              </a:rPr>
              <a:t>federal </a:t>
            </a:r>
            <a:r>
              <a:rPr lang="en-US" dirty="0">
                <a:latin typeface="+mn-lt"/>
              </a:rPr>
              <a:t>awards directly from a </a:t>
            </a:r>
            <a:r>
              <a:rPr lang="en-US" dirty="0" smtClean="0">
                <a:latin typeface="+mn-lt"/>
              </a:rPr>
              <a:t>federal awarding </a:t>
            </a:r>
            <a:r>
              <a:rPr lang="en-US" dirty="0">
                <a:latin typeface="+mn-lt"/>
              </a:rPr>
              <a:t>agency).</a:t>
            </a:r>
          </a:p>
        </p:txBody>
      </p:sp>
      <p:sp>
        <p:nvSpPr>
          <p:cNvPr id="2" name="Slide Number Placeholder 1"/>
          <p:cNvSpPr>
            <a:spLocks noGrp="1"/>
          </p:cNvSpPr>
          <p:nvPr>
            <p:ph type="sldNum" sz="quarter" idx="12"/>
          </p:nvPr>
        </p:nvSpPr>
        <p:spPr/>
        <p:txBody>
          <a:bodyPr/>
          <a:lstStyle/>
          <a:p>
            <a:fld id="{A487FD0A-E73A-40A0-962F-A61447B28AE7}" type="slidenum">
              <a:rPr lang="en-US" smtClean="0"/>
              <a:t>185</a:t>
            </a:fld>
            <a:endParaRPr lang="en-US" dirty="0"/>
          </a:p>
        </p:txBody>
      </p:sp>
    </p:spTree>
    <p:extLst>
      <p:ext uri="{BB962C8B-B14F-4D97-AF65-F5344CB8AC3E}">
        <p14:creationId xmlns:p14="http://schemas.microsoft.com/office/powerpoint/2010/main" val="1410641416"/>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p:txBody>
          <a:bodyPr>
            <a:noAutofit/>
          </a:bodyPr>
          <a:lstStyle/>
          <a:p>
            <a:r>
              <a:rPr lang="en-US" sz="4000" b="1" dirty="0" smtClean="0">
                <a:solidFill>
                  <a:srgbClr val="002060"/>
                </a:solidFill>
                <a:latin typeface="+mj-lt"/>
              </a:rPr>
              <a:t>SCDE’s Risk Assessment</a:t>
            </a:r>
            <a:endParaRPr lang="en-US" sz="4000" b="1" dirty="0">
              <a:solidFill>
                <a:srgbClr val="002060"/>
              </a:solidFill>
              <a:latin typeface="+mj-lt"/>
            </a:endParaRPr>
          </a:p>
        </p:txBody>
      </p:sp>
      <p:sp>
        <p:nvSpPr>
          <p:cNvPr id="2" name="Content Placeholder 1"/>
          <p:cNvSpPr>
            <a:spLocks noGrp="1"/>
          </p:cNvSpPr>
          <p:nvPr>
            <p:ph idx="1"/>
          </p:nvPr>
        </p:nvSpPr>
        <p:spPr/>
        <p:txBody>
          <a:bodyPr>
            <a:normAutofit/>
          </a:bodyPr>
          <a:lstStyle/>
          <a:p>
            <a:pPr>
              <a:buFont typeface="Arial" panose="020B0604020202020204" pitchFamily="34" charset="0"/>
              <a:buChar char="•"/>
            </a:pPr>
            <a:r>
              <a:rPr lang="en-US" dirty="0" smtClean="0">
                <a:latin typeface="+mn-lt"/>
              </a:rPr>
              <a:t>Developed </a:t>
            </a:r>
            <a:r>
              <a:rPr lang="en-US" dirty="0">
                <a:latin typeface="+mn-lt"/>
              </a:rPr>
              <a:t>specific risk assessment</a:t>
            </a:r>
            <a:r>
              <a:rPr lang="en-US" dirty="0">
                <a:solidFill>
                  <a:srgbClr val="002060"/>
                </a:solidFill>
                <a:latin typeface="+mn-lt"/>
              </a:rPr>
              <a:t> </a:t>
            </a:r>
            <a:r>
              <a:rPr lang="en-US" dirty="0">
                <a:solidFill>
                  <a:srgbClr val="0070C0"/>
                </a:solidFill>
                <a:latin typeface="+mn-lt"/>
              </a:rPr>
              <a:t>criteria, tiers, and weightings</a:t>
            </a:r>
          </a:p>
          <a:p>
            <a:pPr>
              <a:buFont typeface="Arial" panose="020B0604020202020204" pitchFamily="34" charset="0"/>
              <a:buChar char="•"/>
            </a:pPr>
            <a:r>
              <a:rPr lang="en-US" dirty="0">
                <a:latin typeface="+mn-lt"/>
              </a:rPr>
              <a:t>Solicited </a:t>
            </a:r>
            <a:r>
              <a:rPr lang="en-US" dirty="0" smtClean="0">
                <a:solidFill>
                  <a:srgbClr val="0070C0"/>
                </a:solidFill>
                <a:latin typeface="+mn-lt"/>
              </a:rPr>
              <a:t>input from </a:t>
            </a:r>
            <a:r>
              <a:rPr lang="en-US" dirty="0">
                <a:solidFill>
                  <a:srgbClr val="0070C0"/>
                </a:solidFill>
                <a:latin typeface="+mn-lt"/>
              </a:rPr>
              <a:t>all</a:t>
            </a:r>
            <a:r>
              <a:rPr lang="en-US" dirty="0">
                <a:solidFill>
                  <a:srgbClr val="002060"/>
                </a:solidFill>
                <a:latin typeface="+mn-lt"/>
              </a:rPr>
              <a:t> </a:t>
            </a:r>
            <a:r>
              <a:rPr lang="en-US" dirty="0">
                <a:latin typeface="+mn-lt"/>
              </a:rPr>
              <a:t>federal program grant managers </a:t>
            </a:r>
            <a:r>
              <a:rPr lang="en-US" dirty="0" smtClean="0">
                <a:latin typeface="+mn-lt"/>
              </a:rPr>
              <a:t>and </a:t>
            </a:r>
            <a:r>
              <a:rPr lang="en-US" dirty="0">
                <a:latin typeface="+mn-lt"/>
              </a:rPr>
              <a:t>Office of Finance</a:t>
            </a:r>
          </a:p>
          <a:p>
            <a:pPr>
              <a:buFont typeface="Arial" panose="020B0604020202020204" pitchFamily="34" charset="0"/>
              <a:buChar char="•"/>
            </a:pPr>
            <a:r>
              <a:rPr lang="en-US" dirty="0">
                <a:latin typeface="+mn-lt"/>
              </a:rPr>
              <a:t>Formulated </a:t>
            </a:r>
            <a:r>
              <a:rPr lang="en-US" dirty="0" smtClean="0">
                <a:solidFill>
                  <a:srgbClr val="0070C0"/>
                </a:solidFill>
                <a:latin typeface="+mn-lt"/>
              </a:rPr>
              <a:t>total </a:t>
            </a:r>
            <a:r>
              <a:rPr lang="en-US" dirty="0">
                <a:solidFill>
                  <a:srgbClr val="0070C0"/>
                </a:solidFill>
                <a:latin typeface="+mn-lt"/>
              </a:rPr>
              <a:t>risk score </a:t>
            </a:r>
            <a:r>
              <a:rPr lang="en-US" dirty="0">
                <a:latin typeface="+mn-lt"/>
              </a:rPr>
              <a:t>for all </a:t>
            </a:r>
            <a:r>
              <a:rPr lang="en-US" dirty="0" smtClean="0">
                <a:latin typeface="+mn-lt"/>
              </a:rPr>
              <a:t>LEA </a:t>
            </a:r>
            <a:r>
              <a:rPr lang="en-US" dirty="0">
                <a:latin typeface="+mn-lt"/>
              </a:rPr>
              <a:t>and </a:t>
            </a:r>
            <a:r>
              <a:rPr lang="en-US" dirty="0" smtClean="0">
                <a:latin typeface="+mn-lt"/>
              </a:rPr>
              <a:t>non-LEA subgrantees </a:t>
            </a:r>
            <a:r>
              <a:rPr lang="en-US" dirty="0">
                <a:latin typeface="+mn-lt"/>
              </a:rPr>
              <a:t>of federal funds and determined which </a:t>
            </a:r>
            <a:r>
              <a:rPr lang="en-US" dirty="0" smtClean="0">
                <a:latin typeface="+mn-lt"/>
              </a:rPr>
              <a:t>are </a:t>
            </a:r>
            <a:r>
              <a:rPr lang="en-US" dirty="0">
                <a:solidFill>
                  <a:srgbClr val="0070C0"/>
                </a:solidFill>
                <a:latin typeface="+mn-lt"/>
              </a:rPr>
              <a:t>high, medium, and low </a:t>
            </a:r>
            <a:r>
              <a:rPr lang="en-US" dirty="0" smtClean="0">
                <a:solidFill>
                  <a:srgbClr val="0070C0"/>
                </a:solidFill>
                <a:latin typeface="+mn-lt"/>
              </a:rPr>
              <a:t>risk</a:t>
            </a:r>
            <a:endParaRPr lang="en-US" dirty="0">
              <a:solidFill>
                <a:srgbClr val="0070C0"/>
              </a:solidFill>
              <a:latin typeface="+mn-lt"/>
            </a:endParaRPr>
          </a:p>
        </p:txBody>
      </p:sp>
      <p:sp>
        <p:nvSpPr>
          <p:cNvPr id="3" name="Slide Number Placeholder 2"/>
          <p:cNvSpPr>
            <a:spLocks noGrp="1"/>
          </p:cNvSpPr>
          <p:nvPr>
            <p:ph type="sldNum" sz="quarter" idx="12"/>
          </p:nvPr>
        </p:nvSpPr>
        <p:spPr/>
        <p:txBody>
          <a:bodyPr/>
          <a:lstStyle/>
          <a:p>
            <a:fld id="{A487FD0A-E73A-40A0-962F-A61447B28AE7}" type="slidenum">
              <a:rPr lang="en-US" smtClean="0"/>
              <a:t>186</a:t>
            </a:fld>
            <a:endParaRPr lang="en-US" dirty="0"/>
          </a:p>
        </p:txBody>
      </p:sp>
    </p:spTree>
    <p:extLst>
      <p:ext uri="{BB962C8B-B14F-4D97-AF65-F5344CB8AC3E}">
        <p14:creationId xmlns:p14="http://schemas.microsoft.com/office/powerpoint/2010/main" val="2148492894"/>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800" b="1" dirty="0" smtClean="0">
                <a:latin typeface="+mj-lt"/>
              </a:rPr>
              <a:t>Risk Criteria</a:t>
            </a:r>
            <a:endParaRPr lang="en-US" sz="4800" b="1" dirty="0">
              <a:latin typeface="+mj-lt"/>
            </a:endParaRPr>
          </a:p>
        </p:txBody>
      </p:sp>
      <p:sp>
        <p:nvSpPr>
          <p:cNvPr id="2" name="Content Placeholder 1"/>
          <p:cNvSpPr>
            <a:spLocks noGrp="1"/>
          </p:cNvSpPr>
          <p:nvPr>
            <p:ph idx="1"/>
          </p:nvPr>
        </p:nvSpPr>
        <p:spPr/>
        <p:txBody>
          <a:bodyPr>
            <a:normAutofit/>
          </a:bodyPr>
          <a:lstStyle/>
          <a:p>
            <a:pPr marL="0" indent="0">
              <a:buNone/>
            </a:pPr>
            <a:r>
              <a:rPr lang="en-US" dirty="0">
                <a:latin typeface="+mn-lt"/>
              </a:rPr>
              <a:t>Criteria 1 – </a:t>
            </a:r>
            <a:r>
              <a:rPr lang="en-US" dirty="0">
                <a:solidFill>
                  <a:srgbClr val="0070C0"/>
                </a:solidFill>
                <a:latin typeface="+mn-lt"/>
              </a:rPr>
              <a:t>Key Personnel Turnover</a:t>
            </a:r>
          </a:p>
          <a:p>
            <a:pPr marL="457200" lvl="1" indent="0">
              <a:buNone/>
            </a:pPr>
            <a:r>
              <a:rPr lang="en-US" sz="2400" dirty="0">
                <a:latin typeface="+mn-lt"/>
              </a:rPr>
              <a:t>Experience of key personnel</a:t>
            </a:r>
          </a:p>
          <a:p>
            <a:pPr marL="457200" lvl="1" indent="0">
              <a:buNone/>
            </a:pPr>
            <a:endParaRPr lang="en-US" sz="2400" dirty="0">
              <a:latin typeface="+mn-lt"/>
            </a:endParaRPr>
          </a:p>
          <a:p>
            <a:pPr marL="0" indent="0">
              <a:buNone/>
            </a:pPr>
            <a:r>
              <a:rPr lang="en-US" dirty="0">
                <a:latin typeface="+mn-lt"/>
              </a:rPr>
              <a:t>Criteria 2 – </a:t>
            </a:r>
            <a:r>
              <a:rPr lang="en-US" dirty="0">
                <a:solidFill>
                  <a:srgbClr val="0070C0"/>
                </a:solidFill>
                <a:latin typeface="+mn-lt"/>
              </a:rPr>
              <a:t>Required Reporting</a:t>
            </a:r>
          </a:p>
          <a:p>
            <a:pPr marL="457200" lvl="1" indent="0">
              <a:buNone/>
            </a:pPr>
            <a:r>
              <a:rPr lang="en-US" sz="2400" dirty="0">
                <a:latin typeface="+mn-lt"/>
              </a:rPr>
              <a:t>Required program reporting submitted and timeliness of submission</a:t>
            </a:r>
          </a:p>
        </p:txBody>
      </p:sp>
      <p:sp>
        <p:nvSpPr>
          <p:cNvPr id="5" name="Slide Number Placeholder 4"/>
          <p:cNvSpPr>
            <a:spLocks noGrp="1"/>
          </p:cNvSpPr>
          <p:nvPr>
            <p:ph type="sldNum" sz="quarter" idx="12"/>
          </p:nvPr>
        </p:nvSpPr>
        <p:spPr/>
        <p:txBody>
          <a:bodyPr/>
          <a:lstStyle/>
          <a:p>
            <a:fld id="{A487FD0A-E73A-40A0-962F-A61447B28AE7}" type="slidenum">
              <a:rPr lang="en-US" smtClean="0"/>
              <a:t>187</a:t>
            </a:fld>
            <a:endParaRPr lang="en-US" dirty="0"/>
          </a:p>
        </p:txBody>
      </p:sp>
    </p:spTree>
    <p:extLst>
      <p:ext uri="{BB962C8B-B14F-4D97-AF65-F5344CB8AC3E}">
        <p14:creationId xmlns:p14="http://schemas.microsoft.com/office/powerpoint/2010/main" val="3888933479"/>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304800"/>
            <a:ext cx="7024744" cy="1143000"/>
          </a:xfrm>
        </p:spPr>
        <p:txBody>
          <a:bodyPr>
            <a:normAutofit/>
          </a:bodyPr>
          <a:lstStyle/>
          <a:p>
            <a:r>
              <a:rPr lang="en-US" sz="4800" b="1" dirty="0" smtClean="0">
                <a:latin typeface="+mj-lt"/>
              </a:rPr>
              <a:t>Risk Criteria, cont.</a:t>
            </a:r>
            <a:endParaRPr lang="en-US" sz="4800" b="1" dirty="0">
              <a:latin typeface="+mj-lt"/>
            </a:endParaRPr>
          </a:p>
        </p:txBody>
      </p:sp>
      <p:sp>
        <p:nvSpPr>
          <p:cNvPr id="5" name="Content Placeholder 2"/>
          <p:cNvSpPr>
            <a:spLocks noGrp="1"/>
          </p:cNvSpPr>
          <p:nvPr>
            <p:ph idx="1"/>
          </p:nvPr>
        </p:nvSpPr>
        <p:spPr>
          <a:xfrm>
            <a:off x="838200" y="1752600"/>
            <a:ext cx="7620000" cy="4419600"/>
          </a:xfrm>
        </p:spPr>
        <p:txBody>
          <a:bodyPr>
            <a:normAutofit/>
          </a:bodyPr>
          <a:lstStyle/>
          <a:p>
            <a:pPr marL="0" indent="0">
              <a:buNone/>
            </a:pPr>
            <a:r>
              <a:rPr lang="en-US" dirty="0"/>
              <a:t>Criteria 3 –</a:t>
            </a:r>
            <a:r>
              <a:rPr lang="en-US" dirty="0" smtClean="0"/>
              <a:t> </a:t>
            </a:r>
            <a:r>
              <a:rPr lang="en-US" dirty="0">
                <a:solidFill>
                  <a:srgbClr val="002060"/>
                </a:solidFill>
              </a:rPr>
              <a:t>Programmatic Compliance</a:t>
            </a:r>
          </a:p>
          <a:p>
            <a:pPr lvl="1">
              <a:buFont typeface="Arial" panose="020B0604020202020204" pitchFamily="34" charset="0"/>
              <a:buChar char="•"/>
            </a:pPr>
            <a:r>
              <a:rPr lang="en-US" sz="2400" dirty="0"/>
              <a:t>Instances of programmatic noncompliance</a:t>
            </a:r>
          </a:p>
          <a:p>
            <a:pPr lvl="1">
              <a:buFont typeface="Arial" panose="020B0604020202020204" pitchFamily="34" charset="0"/>
              <a:buChar char="•"/>
            </a:pPr>
            <a:r>
              <a:rPr lang="en-US" sz="2400" dirty="0"/>
              <a:t>Minimal or significant deficiencies noted</a:t>
            </a:r>
          </a:p>
          <a:p>
            <a:pPr marL="0" indent="0">
              <a:buNone/>
            </a:pPr>
            <a:endParaRPr lang="en-US" dirty="0" smtClean="0"/>
          </a:p>
          <a:p>
            <a:pPr marL="0" indent="0">
              <a:buNone/>
            </a:pPr>
            <a:r>
              <a:rPr lang="en-US" dirty="0" smtClean="0"/>
              <a:t>Criteria 4 – </a:t>
            </a:r>
            <a:r>
              <a:rPr lang="en-US" dirty="0" smtClean="0">
                <a:solidFill>
                  <a:srgbClr val="002060"/>
                </a:solidFill>
              </a:rPr>
              <a:t>Fiscal Compliance</a:t>
            </a:r>
          </a:p>
          <a:p>
            <a:pPr marL="457200" lvl="1" indent="0">
              <a:buNone/>
            </a:pPr>
            <a:r>
              <a:rPr lang="en-US" sz="2400" dirty="0" smtClean="0"/>
              <a:t>Level of fiscal deficiencies noted during monitoring visits</a:t>
            </a:r>
          </a:p>
          <a:p>
            <a:pPr lvl="1"/>
            <a:endParaRPr lang="en-US" sz="2400" dirty="0"/>
          </a:p>
          <a:p>
            <a:pPr marL="0" indent="0">
              <a:buNone/>
            </a:pPr>
            <a:r>
              <a:rPr lang="en-US" dirty="0" smtClean="0"/>
              <a:t>Criteria 5 – </a:t>
            </a:r>
            <a:r>
              <a:rPr lang="en-US" dirty="0" smtClean="0">
                <a:solidFill>
                  <a:srgbClr val="002060"/>
                </a:solidFill>
              </a:rPr>
              <a:t>Performance</a:t>
            </a:r>
          </a:p>
          <a:p>
            <a:pPr marL="457200" lvl="1" indent="0">
              <a:buNone/>
            </a:pPr>
            <a:r>
              <a:rPr lang="en-US" sz="2400" dirty="0" smtClean="0"/>
              <a:t>Were performance requirements, expectations, and outcomes met?</a:t>
            </a:r>
          </a:p>
          <a:p>
            <a:endParaRPr lang="en-US" dirty="0"/>
          </a:p>
        </p:txBody>
      </p:sp>
      <p:sp>
        <p:nvSpPr>
          <p:cNvPr id="2" name="Slide Number Placeholder 1"/>
          <p:cNvSpPr>
            <a:spLocks noGrp="1"/>
          </p:cNvSpPr>
          <p:nvPr>
            <p:ph type="sldNum" sz="quarter" idx="12"/>
          </p:nvPr>
        </p:nvSpPr>
        <p:spPr/>
        <p:txBody>
          <a:bodyPr/>
          <a:lstStyle/>
          <a:p>
            <a:fld id="{A487FD0A-E73A-40A0-962F-A61447B28AE7}" type="slidenum">
              <a:rPr lang="en-US" smtClean="0"/>
              <a:t>188</a:t>
            </a:fld>
            <a:endParaRPr lang="en-US" dirty="0"/>
          </a:p>
        </p:txBody>
      </p:sp>
    </p:spTree>
    <p:extLst>
      <p:ext uri="{BB962C8B-B14F-4D97-AF65-F5344CB8AC3E}">
        <p14:creationId xmlns:p14="http://schemas.microsoft.com/office/powerpoint/2010/main" val="2185905684"/>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609600"/>
            <a:ext cx="7024744" cy="1143000"/>
          </a:xfrm>
        </p:spPr>
        <p:txBody>
          <a:bodyPr>
            <a:normAutofit/>
          </a:bodyPr>
          <a:lstStyle/>
          <a:p>
            <a:r>
              <a:rPr lang="en-US" sz="4800" b="1" dirty="0" smtClean="0">
                <a:latin typeface="+mj-lt"/>
              </a:rPr>
              <a:t>Risk Criteria, cont.</a:t>
            </a:r>
            <a:endParaRPr lang="en-US" sz="4800" b="1" dirty="0">
              <a:latin typeface="+mj-lt"/>
            </a:endParaRPr>
          </a:p>
        </p:txBody>
      </p:sp>
      <p:sp>
        <p:nvSpPr>
          <p:cNvPr id="6" name="Content Placeholder 2"/>
          <p:cNvSpPr>
            <a:spLocks noGrp="1"/>
          </p:cNvSpPr>
          <p:nvPr>
            <p:ph idx="1"/>
          </p:nvPr>
        </p:nvSpPr>
        <p:spPr/>
        <p:txBody>
          <a:bodyPr>
            <a:normAutofit fontScale="92500" lnSpcReduction="20000"/>
          </a:bodyPr>
          <a:lstStyle/>
          <a:p>
            <a:pPr marL="0" indent="0">
              <a:buNone/>
            </a:pPr>
            <a:r>
              <a:rPr lang="en-US" dirty="0">
                <a:latin typeface="+mn-lt"/>
              </a:rPr>
              <a:t>Criteria 6 – </a:t>
            </a:r>
            <a:r>
              <a:rPr lang="en-US" dirty="0">
                <a:solidFill>
                  <a:srgbClr val="0070C0"/>
                </a:solidFill>
                <a:latin typeface="+mn-lt"/>
              </a:rPr>
              <a:t>Technical Assistance</a:t>
            </a:r>
          </a:p>
          <a:p>
            <a:pPr marL="457200" lvl="1" indent="0">
              <a:buNone/>
            </a:pPr>
            <a:r>
              <a:rPr lang="en-US" sz="2400" dirty="0" smtClean="0">
                <a:latin typeface="+mn-lt"/>
              </a:rPr>
              <a:t>Frequency and need </a:t>
            </a:r>
            <a:r>
              <a:rPr lang="en-US" sz="2400" dirty="0">
                <a:latin typeface="+mn-lt"/>
              </a:rPr>
              <a:t>for technical support and assistance</a:t>
            </a:r>
          </a:p>
          <a:p>
            <a:pPr marL="0" indent="0">
              <a:buNone/>
            </a:pPr>
            <a:endParaRPr lang="en-US" dirty="0" smtClean="0">
              <a:latin typeface="+mn-lt"/>
            </a:endParaRPr>
          </a:p>
          <a:p>
            <a:pPr marL="0" indent="0">
              <a:buNone/>
            </a:pPr>
            <a:r>
              <a:rPr lang="en-US" dirty="0" smtClean="0">
                <a:latin typeface="+mn-lt"/>
              </a:rPr>
              <a:t>Criteria 7 – </a:t>
            </a:r>
            <a:r>
              <a:rPr lang="en-US" dirty="0" smtClean="0">
                <a:solidFill>
                  <a:srgbClr val="0070C0"/>
                </a:solidFill>
                <a:latin typeface="+mn-lt"/>
              </a:rPr>
              <a:t>Financial Stability</a:t>
            </a:r>
          </a:p>
          <a:p>
            <a:pPr marL="457200" lvl="1" indent="0">
              <a:buNone/>
            </a:pPr>
            <a:r>
              <a:rPr lang="en-US" sz="2400" dirty="0" smtClean="0">
                <a:latin typeface="+mn-lt"/>
              </a:rPr>
              <a:t>The percentage of general fund unassigned balance to general fund total expenditures</a:t>
            </a:r>
          </a:p>
          <a:p>
            <a:pPr lvl="1"/>
            <a:endParaRPr lang="en-US" sz="2400" dirty="0">
              <a:latin typeface="+mn-lt"/>
            </a:endParaRPr>
          </a:p>
          <a:p>
            <a:pPr marL="0" indent="0">
              <a:buNone/>
            </a:pPr>
            <a:r>
              <a:rPr lang="en-US" dirty="0" smtClean="0">
                <a:latin typeface="+mn-lt"/>
              </a:rPr>
              <a:t>Criteria 8 – </a:t>
            </a:r>
            <a:r>
              <a:rPr lang="en-US" dirty="0" smtClean="0">
                <a:solidFill>
                  <a:srgbClr val="0070C0"/>
                </a:solidFill>
                <a:latin typeface="+mn-lt"/>
              </a:rPr>
              <a:t>Management Systems</a:t>
            </a:r>
          </a:p>
          <a:p>
            <a:pPr marL="457200" lvl="1" indent="0">
              <a:buNone/>
            </a:pPr>
            <a:r>
              <a:rPr lang="en-US" sz="2400" dirty="0" smtClean="0">
                <a:latin typeface="+mn-lt"/>
              </a:rPr>
              <a:t>Internal control findings or federal award noncompliance findings noted in annual audit report</a:t>
            </a:r>
          </a:p>
          <a:p>
            <a:endParaRPr lang="en-US" dirty="0"/>
          </a:p>
        </p:txBody>
      </p:sp>
      <p:sp>
        <p:nvSpPr>
          <p:cNvPr id="2" name="Slide Number Placeholder 1"/>
          <p:cNvSpPr>
            <a:spLocks noGrp="1"/>
          </p:cNvSpPr>
          <p:nvPr>
            <p:ph type="sldNum" sz="quarter" idx="12"/>
          </p:nvPr>
        </p:nvSpPr>
        <p:spPr/>
        <p:txBody>
          <a:bodyPr/>
          <a:lstStyle/>
          <a:p>
            <a:fld id="{A487FD0A-E73A-40A0-962F-A61447B28AE7}" type="slidenum">
              <a:rPr lang="en-US" smtClean="0"/>
              <a:t>189</a:t>
            </a:fld>
            <a:endParaRPr lang="en-US" dirty="0"/>
          </a:p>
        </p:txBody>
      </p:sp>
    </p:spTree>
    <p:extLst>
      <p:ext uri="{BB962C8B-B14F-4D97-AF65-F5344CB8AC3E}">
        <p14:creationId xmlns:p14="http://schemas.microsoft.com/office/powerpoint/2010/main" val="22831051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533400" y="152400"/>
            <a:ext cx="6643744" cy="1143000"/>
          </a:xfrm>
        </p:spPr>
        <p:txBody>
          <a:bodyPr>
            <a:normAutofit/>
          </a:bodyPr>
          <a:lstStyle/>
          <a:p>
            <a:pPr eaLnBrk="1" hangingPunct="1"/>
            <a:r>
              <a:rPr lang="en-US" sz="4400" b="1" dirty="0" smtClean="0">
                <a:solidFill>
                  <a:schemeClr val="bg2">
                    <a:lumMod val="50000"/>
                  </a:schemeClr>
                </a:solidFill>
              </a:rPr>
              <a:t>Purpose</a:t>
            </a:r>
          </a:p>
        </p:txBody>
      </p:sp>
      <p:sp>
        <p:nvSpPr>
          <p:cNvPr id="56323" name="Rectangle 3"/>
          <p:cNvSpPr>
            <a:spLocks noGrp="1" noChangeArrowheads="1"/>
          </p:cNvSpPr>
          <p:nvPr>
            <p:ph idx="1"/>
          </p:nvPr>
        </p:nvSpPr>
        <p:spPr>
          <a:xfrm>
            <a:off x="808856" y="1371600"/>
            <a:ext cx="7573144" cy="3508977"/>
          </a:xfrm>
        </p:spPr>
        <p:txBody>
          <a:bodyPr>
            <a:noAutofit/>
          </a:bodyPr>
          <a:lstStyle/>
          <a:p>
            <a:pPr algn="l" eaLnBrk="1" hangingPunct="1">
              <a:buFont typeface="Arial" panose="020B0604020202020204" pitchFamily="34" charset="0"/>
              <a:buChar char="•"/>
            </a:pPr>
            <a:r>
              <a:rPr lang="en-US" sz="3200" dirty="0" smtClean="0"/>
              <a:t>To ensure the recipients of federal funds do  not spend those funds in place of state and local dollars (supplanting)</a:t>
            </a:r>
          </a:p>
          <a:p>
            <a:pPr marL="457200" indent="-457200" algn="l" eaLnBrk="1" hangingPunct="1">
              <a:buFont typeface="Arial" panose="020B0604020202020204" pitchFamily="34" charset="0"/>
              <a:buChar char="•"/>
            </a:pPr>
            <a:endParaRPr lang="en-US" sz="3200" dirty="0" smtClean="0"/>
          </a:p>
          <a:p>
            <a:pPr algn="l" eaLnBrk="1" hangingPunct="1">
              <a:buFont typeface="Arial" panose="020B0604020202020204" pitchFamily="34" charset="0"/>
              <a:buChar char="•"/>
            </a:pPr>
            <a:r>
              <a:rPr lang="en-US" sz="3200" dirty="0" smtClean="0"/>
              <a:t>To ensure the recipients spend  their state and local funds for the same activities that would be provided if federal dollars were not available</a:t>
            </a:r>
          </a:p>
          <a:p>
            <a:pPr algn="l" eaLnBrk="1" hangingPunct="1"/>
            <a:endParaRPr lang="en-US" sz="2800" dirty="0" smtClean="0"/>
          </a:p>
        </p:txBody>
      </p:sp>
      <p:pic>
        <p:nvPicPr>
          <p:cNvPr id="56324" name="Picture 4" descr="question-mark-7343194">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5029200"/>
            <a:ext cx="1295400" cy="1195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487FD0A-E73A-40A0-962F-A61447B28AE7}" type="slidenum">
              <a:rPr lang="en-US" smtClean="0"/>
              <a:t>19</a:t>
            </a:fld>
            <a:endParaRPr lang="en-US" dirty="0"/>
          </a:p>
        </p:txBody>
      </p:sp>
    </p:spTree>
    <p:extLst>
      <p:ext uri="{BB962C8B-B14F-4D97-AF65-F5344CB8AC3E}">
        <p14:creationId xmlns:p14="http://schemas.microsoft.com/office/powerpoint/2010/main" val="9348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 calcmode="lin" valueType="num">
                                      <p:cBhvr>
                                        <p:cTn id="7" dur="500" fill="hold"/>
                                        <p:tgtEl>
                                          <p:spTgt spid="563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632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632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56323">
                                            <p:txEl>
                                              <p:pRg st="2" end="2"/>
                                            </p:txEl>
                                          </p:spTgt>
                                        </p:tgtEl>
                                        <p:attrNameLst>
                                          <p:attrName>style.visibility</p:attrName>
                                        </p:attrNameLst>
                                      </p:cBhvr>
                                      <p:to>
                                        <p:strVal val="visible"/>
                                      </p:to>
                                    </p:set>
                                    <p:anim calcmode="lin" valueType="num">
                                      <p:cBhvr>
                                        <p:cTn id="12" dur="500" fill="hold"/>
                                        <p:tgtEl>
                                          <p:spTgt spid="5632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5632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563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800" b="1" dirty="0" smtClean="0">
                <a:latin typeface="+mj-lt"/>
              </a:rPr>
              <a:t>Risk Criteria, cont.</a:t>
            </a:r>
            <a:endParaRPr lang="en-US" sz="4800" b="1" dirty="0">
              <a:latin typeface="+mj-lt"/>
            </a:endParaRPr>
          </a:p>
        </p:txBody>
      </p:sp>
      <p:sp>
        <p:nvSpPr>
          <p:cNvPr id="5" name="Content Placeholder 2"/>
          <p:cNvSpPr>
            <a:spLocks noGrp="1"/>
          </p:cNvSpPr>
          <p:nvPr>
            <p:ph idx="1"/>
          </p:nvPr>
        </p:nvSpPr>
        <p:spPr/>
        <p:txBody>
          <a:bodyPr>
            <a:normAutofit/>
          </a:bodyPr>
          <a:lstStyle/>
          <a:p>
            <a:pPr marL="0" indent="0">
              <a:buNone/>
            </a:pPr>
            <a:r>
              <a:rPr lang="en-US" dirty="0" smtClean="0">
                <a:latin typeface="+mn-lt"/>
              </a:rPr>
              <a:t>Criteria 9 </a:t>
            </a:r>
            <a:r>
              <a:rPr lang="en-US" dirty="0">
                <a:latin typeface="+mn-lt"/>
              </a:rPr>
              <a:t>–</a:t>
            </a:r>
            <a:r>
              <a:rPr lang="en-US" dirty="0" smtClean="0">
                <a:latin typeface="+mn-lt"/>
              </a:rPr>
              <a:t> </a:t>
            </a:r>
            <a:r>
              <a:rPr lang="en-US" dirty="0" smtClean="0">
                <a:solidFill>
                  <a:srgbClr val="0070C0"/>
                </a:solidFill>
                <a:latin typeface="+mn-lt"/>
              </a:rPr>
              <a:t>Audit Report Submission</a:t>
            </a:r>
          </a:p>
          <a:p>
            <a:pPr marL="457200" lvl="1" indent="0">
              <a:buNone/>
            </a:pPr>
            <a:r>
              <a:rPr lang="en-US" sz="2400" dirty="0">
                <a:latin typeface="+mn-lt"/>
              </a:rPr>
              <a:t>Submission of annual audit in the LEA Audit Reporting System (LARS) </a:t>
            </a:r>
            <a:r>
              <a:rPr lang="en-US" sz="2400" dirty="0">
                <a:solidFill>
                  <a:srgbClr val="002060"/>
                </a:solidFill>
                <a:latin typeface="+mn-lt"/>
              </a:rPr>
              <a:t>by December 1st</a:t>
            </a:r>
          </a:p>
          <a:p>
            <a:pPr marL="457200" lvl="1" indent="0">
              <a:buNone/>
            </a:pPr>
            <a:endParaRPr lang="en-US" sz="2400" dirty="0" smtClean="0">
              <a:latin typeface="+mn-lt"/>
            </a:endParaRPr>
          </a:p>
          <a:p>
            <a:pPr marL="0" indent="0">
              <a:buNone/>
            </a:pPr>
            <a:r>
              <a:rPr lang="en-US" dirty="0" smtClean="0">
                <a:latin typeface="+mn-lt"/>
              </a:rPr>
              <a:t>Criteria 10 </a:t>
            </a:r>
            <a:r>
              <a:rPr lang="en-US" dirty="0">
                <a:latin typeface="+mn-lt"/>
              </a:rPr>
              <a:t>–</a:t>
            </a:r>
            <a:r>
              <a:rPr lang="en-US" dirty="0" smtClean="0">
                <a:latin typeface="+mn-lt"/>
              </a:rPr>
              <a:t> </a:t>
            </a:r>
            <a:r>
              <a:rPr lang="en-US" dirty="0" smtClean="0">
                <a:solidFill>
                  <a:srgbClr val="0070C0"/>
                </a:solidFill>
                <a:latin typeface="+mn-lt"/>
              </a:rPr>
              <a:t>Other Material Factors</a:t>
            </a:r>
          </a:p>
          <a:p>
            <a:pPr lvl="1">
              <a:buFont typeface="Arial" panose="020B0604020202020204" pitchFamily="34" charset="0"/>
              <a:buChar char="•"/>
            </a:pPr>
            <a:r>
              <a:rPr lang="en-US" sz="2400" dirty="0" smtClean="0">
                <a:latin typeface="+mn-lt"/>
              </a:rPr>
              <a:t>LEAs </a:t>
            </a:r>
            <a:r>
              <a:rPr lang="en-US" sz="2400" dirty="0">
                <a:latin typeface="+mn-lt"/>
              </a:rPr>
              <a:t>– </a:t>
            </a:r>
            <a:r>
              <a:rPr lang="en-US" sz="2400" dirty="0" smtClean="0">
                <a:latin typeface="+mn-lt"/>
              </a:rPr>
              <a:t>accreditation, cheating/test security violations, etc.</a:t>
            </a:r>
          </a:p>
          <a:p>
            <a:pPr lvl="1">
              <a:buFont typeface="Arial" panose="020B0604020202020204" pitchFamily="34" charset="0"/>
              <a:buChar char="•"/>
            </a:pPr>
            <a:r>
              <a:rPr lang="en-US" sz="2400" dirty="0" smtClean="0">
                <a:latin typeface="+mn-lt"/>
              </a:rPr>
              <a:t>Non-LEAs</a:t>
            </a:r>
            <a:r>
              <a:rPr lang="en-US" sz="2400" dirty="0">
                <a:latin typeface="+mn-lt"/>
              </a:rPr>
              <a:t> </a:t>
            </a:r>
            <a:r>
              <a:rPr lang="en-US" sz="2400" dirty="0" smtClean="0">
                <a:latin typeface="+mn-lt"/>
              </a:rPr>
              <a:t>– litigation, bankruptcy, etc.</a:t>
            </a:r>
          </a:p>
        </p:txBody>
      </p:sp>
      <p:sp>
        <p:nvSpPr>
          <p:cNvPr id="2" name="Slide Number Placeholder 1"/>
          <p:cNvSpPr>
            <a:spLocks noGrp="1"/>
          </p:cNvSpPr>
          <p:nvPr>
            <p:ph type="sldNum" sz="quarter" idx="12"/>
          </p:nvPr>
        </p:nvSpPr>
        <p:spPr/>
        <p:txBody>
          <a:bodyPr/>
          <a:lstStyle/>
          <a:p>
            <a:fld id="{A487FD0A-E73A-40A0-962F-A61447B28AE7}" type="slidenum">
              <a:rPr lang="en-US" smtClean="0"/>
              <a:t>190</a:t>
            </a:fld>
            <a:endParaRPr lang="en-US" dirty="0"/>
          </a:p>
        </p:txBody>
      </p:sp>
    </p:spTree>
    <p:extLst>
      <p:ext uri="{BB962C8B-B14F-4D97-AF65-F5344CB8AC3E}">
        <p14:creationId xmlns:p14="http://schemas.microsoft.com/office/powerpoint/2010/main" val="3352687742"/>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800" b="1" dirty="0" smtClean="0">
                <a:latin typeface="+mj-lt"/>
              </a:rPr>
              <a:t>Risk Criteria Scoring</a:t>
            </a:r>
            <a:endParaRPr lang="en-US" sz="4800" b="1" dirty="0">
              <a:latin typeface="+mj-lt"/>
            </a:endParaRPr>
          </a:p>
        </p:txBody>
      </p:sp>
      <p:sp>
        <p:nvSpPr>
          <p:cNvPr id="5" name="Content Placeholder 2"/>
          <p:cNvSpPr>
            <a:spLocks noGrp="1"/>
          </p:cNvSpPr>
          <p:nvPr>
            <p:ph idx="1"/>
          </p:nvPr>
        </p:nvSpPr>
        <p:spPr/>
        <p:txBody>
          <a:bodyPr>
            <a:normAutofit/>
          </a:bodyPr>
          <a:lstStyle/>
          <a:p>
            <a:pPr indent="-342900">
              <a:buFont typeface="Arial" panose="020B0604020202020204" pitchFamily="34" charset="0"/>
              <a:buChar char="•"/>
            </a:pPr>
            <a:r>
              <a:rPr lang="en-US" dirty="0" smtClean="0"/>
              <a:t>All criteria do not carry the same weight</a:t>
            </a:r>
          </a:p>
          <a:p>
            <a:pPr indent="-342900">
              <a:buFont typeface="Arial" panose="020B0604020202020204" pitchFamily="34" charset="0"/>
              <a:buChar char="•"/>
            </a:pPr>
            <a:r>
              <a:rPr lang="en-US" sz="2400" dirty="0" smtClean="0">
                <a:latin typeface="+mn-lt"/>
              </a:rPr>
              <a:t>Fiscal Compliance, Fiscal Stability, Quality of Managemen</a:t>
            </a:r>
            <a:r>
              <a:rPr lang="en-US" dirty="0" smtClean="0"/>
              <a:t>t Systems, and Other Material Factors carry the greatest weight</a:t>
            </a:r>
          </a:p>
          <a:p>
            <a:pPr indent="-342900">
              <a:buFont typeface="Arial" panose="020B0604020202020204" pitchFamily="34" charset="0"/>
              <a:buChar char="•"/>
            </a:pPr>
            <a:r>
              <a:rPr lang="en-US" sz="2400" dirty="0" smtClean="0">
                <a:latin typeface="+mn-lt"/>
              </a:rPr>
              <a:t>Audit submission carries the lowest weight</a:t>
            </a:r>
          </a:p>
        </p:txBody>
      </p:sp>
      <p:sp>
        <p:nvSpPr>
          <p:cNvPr id="2" name="Slide Number Placeholder 1"/>
          <p:cNvSpPr>
            <a:spLocks noGrp="1"/>
          </p:cNvSpPr>
          <p:nvPr>
            <p:ph type="sldNum" sz="quarter" idx="12"/>
          </p:nvPr>
        </p:nvSpPr>
        <p:spPr/>
        <p:txBody>
          <a:bodyPr/>
          <a:lstStyle/>
          <a:p>
            <a:fld id="{A487FD0A-E73A-40A0-962F-A61447B28AE7}" type="slidenum">
              <a:rPr lang="en-US" smtClean="0"/>
              <a:t>191</a:t>
            </a:fld>
            <a:endParaRPr lang="en-US"/>
          </a:p>
        </p:txBody>
      </p:sp>
    </p:spTree>
    <p:extLst>
      <p:ext uri="{BB962C8B-B14F-4D97-AF65-F5344CB8AC3E}">
        <p14:creationId xmlns:p14="http://schemas.microsoft.com/office/powerpoint/2010/main" val="2607474533"/>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800" b="1" dirty="0" smtClean="0">
                <a:latin typeface="+mj-lt"/>
              </a:rPr>
              <a:t>Risk Criteria Scoring</a:t>
            </a:r>
            <a:endParaRPr lang="en-US" sz="4800" b="1" dirty="0">
              <a:latin typeface="+mj-lt"/>
            </a:endParaRPr>
          </a:p>
        </p:txBody>
      </p:sp>
      <p:sp>
        <p:nvSpPr>
          <p:cNvPr id="5" name="Content Placeholder 2"/>
          <p:cNvSpPr>
            <a:spLocks noGrp="1"/>
          </p:cNvSpPr>
          <p:nvPr>
            <p:ph idx="1"/>
          </p:nvPr>
        </p:nvSpPr>
        <p:spPr/>
        <p:txBody>
          <a:bodyPr>
            <a:normAutofit/>
          </a:bodyPr>
          <a:lstStyle/>
          <a:p>
            <a:pPr indent="-342900">
              <a:buFont typeface="Arial" panose="020B0604020202020204" pitchFamily="34" charset="0"/>
              <a:buChar char="•"/>
            </a:pPr>
            <a:r>
              <a:rPr lang="en-US" dirty="0" smtClean="0"/>
              <a:t>The lowest score one can receive in any category is a “1” except for “Other Material Factors”.</a:t>
            </a:r>
          </a:p>
          <a:p>
            <a:pPr indent="-342900">
              <a:buFont typeface="Arial" panose="020B0604020202020204" pitchFamily="34" charset="0"/>
              <a:buChar char="•"/>
            </a:pPr>
            <a:r>
              <a:rPr lang="en-US" sz="2400" dirty="0" smtClean="0">
                <a:latin typeface="+mn-lt"/>
              </a:rPr>
              <a:t>The highest score one can receive in the categories with the highest weight is a “10”</a:t>
            </a:r>
          </a:p>
          <a:p>
            <a:pPr indent="-342900">
              <a:buFont typeface="Arial" panose="020B0604020202020204" pitchFamily="34" charset="0"/>
              <a:buChar char="•"/>
            </a:pPr>
            <a:r>
              <a:rPr lang="en-US" dirty="0"/>
              <a:t>Overall scores of 9-18 - low risk</a:t>
            </a:r>
          </a:p>
          <a:p>
            <a:pPr indent="-342900">
              <a:buFont typeface="Arial" panose="020B0604020202020204" pitchFamily="34" charset="0"/>
              <a:buChar char="•"/>
            </a:pPr>
            <a:r>
              <a:rPr lang="en-US" dirty="0"/>
              <a:t>Overall scores of 19-28 - medium risk</a:t>
            </a:r>
          </a:p>
          <a:p>
            <a:pPr indent="-342900">
              <a:buFont typeface="Arial" panose="020B0604020202020204" pitchFamily="34" charset="0"/>
              <a:buChar char="•"/>
            </a:pPr>
            <a:r>
              <a:rPr lang="en-US" dirty="0"/>
              <a:t>Overall score of 29 </a:t>
            </a:r>
            <a:r>
              <a:rPr lang="en-US" dirty="0" smtClean="0"/>
              <a:t>or </a:t>
            </a:r>
            <a:r>
              <a:rPr lang="en-US" dirty="0"/>
              <a:t>greater – high risk</a:t>
            </a:r>
          </a:p>
          <a:p>
            <a:pPr marL="0" indent="0">
              <a:buNone/>
            </a:pPr>
            <a:endParaRPr lang="en-US" sz="2400" dirty="0" smtClean="0">
              <a:latin typeface="+mn-lt"/>
            </a:endParaRPr>
          </a:p>
        </p:txBody>
      </p:sp>
      <p:sp>
        <p:nvSpPr>
          <p:cNvPr id="2" name="Slide Number Placeholder 1"/>
          <p:cNvSpPr>
            <a:spLocks noGrp="1"/>
          </p:cNvSpPr>
          <p:nvPr>
            <p:ph type="sldNum" sz="quarter" idx="12"/>
          </p:nvPr>
        </p:nvSpPr>
        <p:spPr/>
        <p:txBody>
          <a:bodyPr/>
          <a:lstStyle/>
          <a:p>
            <a:fld id="{A487FD0A-E73A-40A0-962F-A61447B28AE7}" type="slidenum">
              <a:rPr lang="en-US" smtClean="0"/>
              <a:t>192</a:t>
            </a:fld>
            <a:endParaRPr lang="en-US"/>
          </a:p>
        </p:txBody>
      </p:sp>
    </p:spTree>
    <p:extLst>
      <p:ext uri="{BB962C8B-B14F-4D97-AF65-F5344CB8AC3E}">
        <p14:creationId xmlns:p14="http://schemas.microsoft.com/office/powerpoint/2010/main" val="34825994"/>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t>LEA Risk Assessment Results</a:t>
            </a:r>
            <a:endParaRPr lang="en-US" b="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209436465"/>
              </p:ext>
            </p:extLst>
          </p:nvPr>
        </p:nvGraphicFramePr>
        <p:xfrm>
          <a:off x="1042988" y="2324100"/>
          <a:ext cx="7110412" cy="3619500"/>
        </p:xfrm>
        <a:graphic>
          <a:graphicData uri="http://schemas.openxmlformats.org/drawingml/2006/table">
            <a:tbl>
              <a:tblPr firstRow="1" bandRow="1">
                <a:tableStyleId>{7DF18680-E054-41AD-8BC1-D1AEF772440D}</a:tableStyleId>
              </a:tblPr>
              <a:tblGrid>
                <a:gridCol w="1777603">
                  <a:extLst>
                    <a:ext uri="{9D8B030D-6E8A-4147-A177-3AD203B41FA5}">
                      <a16:colId xmlns:a16="http://schemas.microsoft.com/office/drawing/2014/main" val="2236455778"/>
                    </a:ext>
                  </a:extLst>
                </a:gridCol>
                <a:gridCol w="1777603">
                  <a:extLst>
                    <a:ext uri="{9D8B030D-6E8A-4147-A177-3AD203B41FA5}">
                      <a16:colId xmlns:a16="http://schemas.microsoft.com/office/drawing/2014/main" val="3501236993"/>
                    </a:ext>
                  </a:extLst>
                </a:gridCol>
                <a:gridCol w="1777603">
                  <a:extLst>
                    <a:ext uri="{9D8B030D-6E8A-4147-A177-3AD203B41FA5}">
                      <a16:colId xmlns:a16="http://schemas.microsoft.com/office/drawing/2014/main" val="1858384388"/>
                    </a:ext>
                  </a:extLst>
                </a:gridCol>
                <a:gridCol w="1777603">
                  <a:extLst>
                    <a:ext uri="{9D8B030D-6E8A-4147-A177-3AD203B41FA5}">
                      <a16:colId xmlns:a16="http://schemas.microsoft.com/office/drawing/2014/main" val="3180821819"/>
                    </a:ext>
                  </a:extLst>
                </a:gridCol>
              </a:tblGrid>
              <a:tr h="904875">
                <a:tc>
                  <a:txBody>
                    <a:bodyPr/>
                    <a:lstStyle/>
                    <a:p>
                      <a:endParaRPr lang="en-US" dirty="0"/>
                    </a:p>
                  </a:txBody>
                  <a:tcPr/>
                </a:tc>
                <a:tc>
                  <a:txBody>
                    <a:bodyPr/>
                    <a:lstStyle/>
                    <a:p>
                      <a:r>
                        <a:rPr lang="en-US" dirty="0" smtClean="0"/>
                        <a:t>FY 2014-15</a:t>
                      </a:r>
                      <a:endParaRPr lang="en-US" dirty="0"/>
                    </a:p>
                  </a:txBody>
                  <a:tcPr/>
                </a:tc>
                <a:tc>
                  <a:txBody>
                    <a:bodyPr/>
                    <a:lstStyle/>
                    <a:p>
                      <a:r>
                        <a:rPr lang="en-US" dirty="0" smtClean="0"/>
                        <a:t>FY 2015-16</a:t>
                      </a:r>
                      <a:endParaRPr lang="en-US" dirty="0"/>
                    </a:p>
                  </a:txBody>
                  <a:tcPr/>
                </a:tc>
                <a:tc>
                  <a:txBody>
                    <a:bodyPr/>
                    <a:lstStyle/>
                    <a:p>
                      <a:r>
                        <a:rPr lang="en-US" dirty="0" smtClean="0"/>
                        <a:t>FY 2016-17</a:t>
                      </a:r>
                      <a:endParaRPr lang="en-US" dirty="0"/>
                    </a:p>
                  </a:txBody>
                  <a:tcPr/>
                </a:tc>
                <a:extLst>
                  <a:ext uri="{0D108BD9-81ED-4DB2-BD59-A6C34878D82A}">
                    <a16:rowId xmlns:a16="http://schemas.microsoft.com/office/drawing/2014/main" val="3624240172"/>
                  </a:ext>
                </a:extLst>
              </a:tr>
              <a:tr h="904875">
                <a:tc>
                  <a:txBody>
                    <a:bodyPr/>
                    <a:lstStyle/>
                    <a:p>
                      <a:r>
                        <a:rPr lang="en-US" dirty="0" smtClean="0"/>
                        <a:t>HIGH</a:t>
                      </a:r>
                    </a:p>
                  </a:txBody>
                  <a:tcPr/>
                </a:tc>
                <a:tc>
                  <a:txBody>
                    <a:bodyPr/>
                    <a:lstStyle/>
                    <a:p>
                      <a:r>
                        <a:rPr lang="en-US" dirty="0" smtClean="0"/>
                        <a:t>1</a:t>
                      </a:r>
                      <a:endParaRPr lang="en-US" dirty="0"/>
                    </a:p>
                  </a:txBody>
                  <a:tcPr/>
                </a:tc>
                <a:tc>
                  <a:txBody>
                    <a:bodyPr/>
                    <a:lstStyle/>
                    <a:p>
                      <a:r>
                        <a:rPr lang="en-US" dirty="0" smtClean="0"/>
                        <a:t>  3</a:t>
                      </a:r>
                      <a:endParaRPr lang="en-US" dirty="0"/>
                    </a:p>
                  </a:txBody>
                  <a:tcPr/>
                </a:tc>
                <a:tc>
                  <a:txBody>
                    <a:bodyPr/>
                    <a:lstStyle/>
                    <a:p>
                      <a:r>
                        <a:rPr lang="en-US" dirty="0" smtClean="0"/>
                        <a:t>  5</a:t>
                      </a:r>
                      <a:endParaRPr lang="en-US" dirty="0"/>
                    </a:p>
                  </a:txBody>
                  <a:tcPr/>
                </a:tc>
                <a:extLst>
                  <a:ext uri="{0D108BD9-81ED-4DB2-BD59-A6C34878D82A}">
                    <a16:rowId xmlns:a16="http://schemas.microsoft.com/office/drawing/2014/main" val="1507280425"/>
                  </a:ext>
                </a:extLst>
              </a:tr>
              <a:tr h="904875">
                <a:tc>
                  <a:txBody>
                    <a:bodyPr/>
                    <a:lstStyle/>
                    <a:p>
                      <a:r>
                        <a:rPr lang="en-US" dirty="0" smtClean="0"/>
                        <a:t>MEDIUM</a:t>
                      </a:r>
                      <a:endParaRPr lang="en-US" dirty="0"/>
                    </a:p>
                  </a:txBody>
                  <a:tcPr/>
                </a:tc>
                <a:tc>
                  <a:txBody>
                    <a:bodyPr/>
                    <a:lstStyle/>
                    <a:p>
                      <a:r>
                        <a:rPr lang="en-US" dirty="0" smtClean="0"/>
                        <a:t>10</a:t>
                      </a:r>
                      <a:endParaRPr lang="en-US" dirty="0"/>
                    </a:p>
                  </a:txBody>
                  <a:tcPr/>
                </a:tc>
                <a:tc>
                  <a:txBody>
                    <a:bodyPr/>
                    <a:lstStyle/>
                    <a:p>
                      <a:r>
                        <a:rPr lang="en-US" dirty="0" smtClean="0"/>
                        <a:t>11</a:t>
                      </a:r>
                      <a:endParaRPr lang="en-US" dirty="0"/>
                    </a:p>
                  </a:txBody>
                  <a:tcPr/>
                </a:tc>
                <a:tc>
                  <a:txBody>
                    <a:bodyPr/>
                    <a:lstStyle/>
                    <a:p>
                      <a:r>
                        <a:rPr lang="en-US" dirty="0" smtClean="0"/>
                        <a:t>  7</a:t>
                      </a:r>
                      <a:endParaRPr lang="en-US" dirty="0"/>
                    </a:p>
                  </a:txBody>
                  <a:tcPr/>
                </a:tc>
                <a:extLst>
                  <a:ext uri="{0D108BD9-81ED-4DB2-BD59-A6C34878D82A}">
                    <a16:rowId xmlns:a16="http://schemas.microsoft.com/office/drawing/2014/main" val="3278767353"/>
                  </a:ext>
                </a:extLst>
              </a:tr>
              <a:tr h="904875">
                <a:tc>
                  <a:txBody>
                    <a:bodyPr/>
                    <a:lstStyle/>
                    <a:p>
                      <a:r>
                        <a:rPr lang="en-US" dirty="0" smtClean="0"/>
                        <a:t>LOW</a:t>
                      </a:r>
                      <a:endParaRPr lang="en-US" dirty="0"/>
                    </a:p>
                  </a:txBody>
                  <a:tcPr/>
                </a:tc>
                <a:tc>
                  <a:txBody>
                    <a:bodyPr/>
                    <a:lstStyle/>
                    <a:p>
                      <a:r>
                        <a:rPr lang="en-US" dirty="0" smtClean="0"/>
                        <a:t>70</a:t>
                      </a:r>
                      <a:endParaRPr lang="en-US" dirty="0"/>
                    </a:p>
                  </a:txBody>
                  <a:tcPr/>
                </a:tc>
                <a:tc>
                  <a:txBody>
                    <a:bodyPr/>
                    <a:lstStyle/>
                    <a:p>
                      <a:r>
                        <a:rPr lang="en-US" dirty="0" smtClean="0"/>
                        <a:t>68</a:t>
                      </a:r>
                      <a:endParaRPr lang="en-US" dirty="0"/>
                    </a:p>
                  </a:txBody>
                  <a:tcPr/>
                </a:tc>
                <a:tc>
                  <a:txBody>
                    <a:bodyPr/>
                    <a:lstStyle/>
                    <a:p>
                      <a:r>
                        <a:rPr lang="en-US" dirty="0" smtClean="0"/>
                        <a:t>70</a:t>
                      </a:r>
                      <a:endParaRPr lang="en-US" dirty="0"/>
                    </a:p>
                  </a:txBody>
                  <a:tcPr/>
                </a:tc>
                <a:extLst>
                  <a:ext uri="{0D108BD9-81ED-4DB2-BD59-A6C34878D82A}">
                    <a16:rowId xmlns:a16="http://schemas.microsoft.com/office/drawing/2014/main" val="3309242813"/>
                  </a:ext>
                </a:extLst>
              </a:tr>
            </a:tbl>
          </a:graphicData>
        </a:graphic>
      </p:graphicFrame>
      <p:sp>
        <p:nvSpPr>
          <p:cNvPr id="2" name="Slide Number Placeholder 1"/>
          <p:cNvSpPr>
            <a:spLocks noGrp="1"/>
          </p:cNvSpPr>
          <p:nvPr>
            <p:ph type="sldNum" sz="quarter" idx="12"/>
          </p:nvPr>
        </p:nvSpPr>
        <p:spPr/>
        <p:txBody>
          <a:bodyPr/>
          <a:lstStyle/>
          <a:p>
            <a:fld id="{A487FD0A-E73A-40A0-962F-A61447B28AE7}" type="slidenum">
              <a:rPr lang="en-US" smtClean="0"/>
              <a:t>193</a:t>
            </a:fld>
            <a:endParaRPr lang="en-US"/>
          </a:p>
        </p:txBody>
      </p:sp>
    </p:spTree>
    <p:extLst>
      <p:ext uri="{BB962C8B-B14F-4D97-AF65-F5344CB8AC3E}">
        <p14:creationId xmlns:p14="http://schemas.microsoft.com/office/powerpoint/2010/main" val="1816138567"/>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609600"/>
            <a:ext cx="7024744" cy="1143000"/>
          </a:xfrm>
        </p:spPr>
        <p:txBody>
          <a:bodyPr>
            <a:normAutofit/>
          </a:bodyPr>
          <a:lstStyle/>
          <a:p>
            <a:r>
              <a:rPr lang="en-US" sz="4800" b="1" dirty="0" smtClean="0">
                <a:solidFill>
                  <a:srgbClr val="002060"/>
                </a:solidFill>
                <a:latin typeface="+mj-lt"/>
              </a:rPr>
              <a:t>Now What?</a:t>
            </a:r>
            <a:endParaRPr lang="en-US" sz="4800" b="1" dirty="0">
              <a:solidFill>
                <a:srgbClr val="002060"/>
              </a:solidFill>
              <a:latin typeface="+mj-lt"/>
            </a:endParaRPr>
          </a:p>
        </p:txBody>
      </p:sp>
      <p:sp>
        <p:nvSpPr>
          <p:cNvPr id="5" name="Content Placeholder 2"/>
          <p:cNvSpPr>
            <a:spLocks noGrp="1"/>
          </p:cNvSpPr>
          <p:nvPr>
            <p:ph idx="1"/>
          </p:nvPr>
        </p:nvSpPr>
        <p:spPr>
          <a:xfrm>
            <a:off x="685800" y="2057400"/>
            <a:ext cx="7667625" cy="3696148"/>
          </a:xfrm>
        </p:spPr>
        <p:txBody>
          <a:bodyPr>
            <a:normAutofit/>
          </a:bodyPr>
          <a:lstStyle/>
          <a:p>
            <a:pPr marL="0" indent="0">
              <a:buNone/>
            </a:pPr>
            <a:r>
              <a:rPr lang="en-US" sz="4400" dirty="0">
                <a:latin typeface="+mn-lt"/>
              </a:rPr>
              <a:t>H</a:t>
            </a:r>
            <a:r>
              <a:rPr lang="en-US" sz="4400" dirty="0" smtClean="0">
                <a:latin typeface="+mn-lt"/>
              </a:rPr>
              <a:t>ow can you </a:t>
            </a:r>
            <a:r>
              <a:rPr lang="en-US" sz="4400" dirty="0" smtClean="0">
                <a:solidFill>
                  <a:srgbClr val="0070C0"/>
                </a:solidFill>
                <a:latin typeface="+mn-lt"/>
              </a:rPr>
              <a:t>reduce</a:t>
            </a:r>
            <a:r>
              <a:rPr lang="en-US" sz="4400" dirty="0" smtClean="0">
                <a:latin typeface="+mn-lt"/>
              </a:rPr>
              <a:t> your risk score?</a:t>
            </a:r>
            <a:endParaRPr lang="en-US" sz="1400" dirty="0" smtClean="0">
              <a:latin typeface="+mn-lt"/>
            </a:endParaRPr>
          </a:p>
        </p:txBody>
      </p:sp>
      <p:sp>
        <p:nvSpPr>
          <p:cNvPr id="2" name="Slide Number Placeholder 1"/>
          <p:cNvSpPr>
            <a:spLocks noGrp="1"/>
          </p:cNvSpPr>
          <p:nvPr>
            <p:ph type="sldNum" sz="quarter" idx="12"/>
          </p:nvPr>
        </p:nvSpPr>
        <p:spPr/>
        <p:txBody>
          <a:bodyPr/>
          <a:lstStyle/>
          <a:p>
            <a:fld id="{A487FD0A-E73A-40A0-962F-A61447B28AE7}" type="slidenum">
              <a:rPr lang="en-US" smtClean="0"/>
              <a:t>194</a:t>
            </a:fld>
            <a:endParaRPr lang="en-US"/>
          </a:p>
        </p:txBody>
      </p:sp>
      <p:pic>
        <p:nvPicPr>
          <p:cNvPr id="1027" name="Picture 3" descr="C:\Users\ashiffle\AppData\Local\Microsoft\Windows\Temporary Internet Files\Content.IE5\6MYHRN9B\Ask_question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200399"/>
            <a:ext cx="2638425" cy="3015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800892"/>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304800"/>
            <a:ext cx="7024744" cy="1143000"/>
          </a:xfrm>
        </p:spPr>
        <p:txBody>
          <a:bodyPr>
            <a:normAutofit/>
          </a:bodyPr>
          <a:lstStyle/>
          <a:p>
            <a:r>
              <a:rPr lang="en-US" b="1" dirty="0" smtClean="0">
                <a:solidFill>
                  <a:srgbClr val="002060"/>
                </a:solidFill>
                <a:latin typeface="+mj-lt"/>
              </a:rPr>
              <a:t>Subrecipient Responsibilities</a:t>
            </a:r>
            <a:endParaRPr lang="en-US" b="1" dirty="0">
              <a:solidFill>
                <a:srgbClr val="002060"/>
              </a:solidFill>
              <a:latin typeface="+mj-lt"/>
            </a:endParaRPr>
          </a:p>
        </p:txBody>
      </p:sp>
      <p:sp>
        <p:nvSpPr>
          <p:cNvPr id="4" name="Content Placeholder 2"/>
          <p:cNvSpPr>
            <a:spLocks noGrp="1"/>
          </p:cNvSpPr>
          <p:nvPr>
            <p:ph idx="1"/>
          </p:nvPr>
        </p:nvSpPr>
        <p:spPr>
          <a:xfrm>
            <a:off x="762000" y="1905000"/>
            <a:ext cx="7772400" cy="3927629"/>
          </a:xfrm>
        </p:spPr>
        <p:txBody>
          <a:bodyPr/>
          <a:lstStyle/>
          <a:p>
            <a:pPr>
              <a:buFont typeface="Arial" panose="020B0604020202020204" pitchFamily="34" charset="0"/>
              <a:buChar char="•"/>
            </a:pPr>
            <a:r>
              <a:rPr lang="en-US" sz="2800" dirty="0" smtClean="0">
                <a:latin typeface="+mn-lt"/>
              </a:rPr>
              <a:t>Submit </a:t>
            </a:r>
            <a:r>
              <a:rPr lang="en-US" sz="2800" dirty="0" smtClean="0">
                <a:solidFill>
                  <a:srgbClr val="0070C0"/>
                </a:solidFill>
                <a:latin typeface="+mn-lt"/>
              </a:rPr>
              <a:t>all required reports</a:t>
            </a:r>
            <a:r>
              <a:rPr lang="en-US" sz="2800" dirty="0" smtClean="0">
                <a:latin typeface="+mn-lt"/>
              </a:rPr>
              <a:t>, both financial and programmatic, </a:t>
            </a:r>
            <a:r>
              <a:rPr lang="en-US" sz="2800" dirty="0" smtClean="0">
                <a:solidFill>
                  <a:srgbClr val="0070C0"/>
                </a:solidFill>
                <a:latin typeface="+mn-lt"/>
              </a:rPr>
              <a:t>on time.</a:t>
            </a:r>
          </a:p>
          <a:p>
            <a:pPr>
              <a:buFont typeface="Arial" panose="020B0604020202020204" pitchFamily="34" charset="0"/>
              <a:buChar char="•"/>
            </a:pPr>
            <a:r>
              <a:rPr lang="en-US" sz="2800" dirty="0" smtClean="0">
                <a:latin typeface="+mn-lt"/>
              </a:rPr>
              <a:t>Ensure </a:t>
            </a:r>
            <a:r>
              <a:rPr lang="en-US" sz="2800" dirty="0" smtClean="0">
                <a:solidFill>
                  <a:srgbClr val="0070C0"/>
                </a:solidFill>
                <a:latin typeface="+mn-lt"/>
              </a:rPr>
              <a:t>all new personnel </a:t>
            </a:r>
            <a:r>
              <a:rPr lang="en-US" sz="2800" dirty="0" smtClean="0">
                <a:latin typeface="+mn-lt"/>
              </a:rPr>
              <a:t>are high quality and are </a:t>
            </a:r>
            <a:r>
              <a:rPr lang="en-US" sz="2800" dirty="0" smtClean="0">
                <a:solidFill>
                  <a:srgbClr val="0070C0"/>
                </a:solidFill>
                <a:latin typeface="+mn-lt"/>
              </a:rPr>
              <a:t>properly trained.</a:t>
            </a:r>
          </a:p>
          <a:p>
            <a:pPr>
              <a:buFont typeface="Arial" panose="020B0604020202020204" pitchFamily="34" charset="0"/>
              <a:buChar char="•"/>
            </a:pPr>
            <a:r>
              <a:rPr lang="en-US" sz="2800" dirty="0" smtClean="0">
                <a:solidFill>
                  <a:srgbClr val="0070C0"/>
                </a:solidFill>
                <a:latin typeface="+mn-lt"/>
              </a:rPr>
              <a:t>Understand</a:t>
            </a:r>
            <a:r>
              <a:rPr lang="en-US" sz="2800" dirty="0" smtClean="0">
                <a:latin typeface="+mn-lt"/>
              </a:rPr>
              <a:t> all programmatic regulations, requirements, performance measures, and expected outcomes; </a:t>
            </a:r>
            <a:r>
              <a:rPr lang="en-US" sz="2800" dirty="0" smtClean="0">
                <a:solidFill>
                  <a:srgbClr val="0070C0"/>
                </a:solidFill>
                <a:latin typeface="+mn-lt"/>
              </a:rPr>
              <a:t>and comply.</a:t>
            </a:r>
          </a:p>
          <a:p>
            <a:endParaRPr lang="en-US" dirty="0" smtClean="0"/>
          </a:p>
          <a:p>
            <a:pPr marL="0" indent="0">
              <a:buNone/>
            </a:pPr>
            <a:endParaRPr lang="en-US" dirty="0"/>
          </a:p>
        </p:txBody>
      </p:sp>
      <p:sp>
        <p:nvSpPr>
          <p:cNvPr id="2" name="Slide Number Placeholder 1"/>
          <p:cNvSpPr>
            <a:spLocks noGrp="1"/>
          </p:cNvSpPr>
          <p:nvPr>
            <p:ph type="sldNum" sz="quarter" idx="12"/>
          </p:nvPr>
        </p:nvSpPr>
        <p:spPr/>
        <p:txBody>
          <a:bodyPr/>
          <a:lstStyle/>
          <a:p>
            <a:fld id="{A487FD0A-E73A-40A0-962F-A61447B28AE7}" type="slidenum">
              <a:rPr lang="en-US" smtClean="0"/>
              <a:t>195</a:t>
            </a:fld>
            <a:endParaRPr lang="en-US"/>
          </a:p>
        </p:txBody>
      </p:sp>
    </p:spTree>
    <p:extLst>
      <p:ext uri="{BB962C8B-B14F-4D97-AF65-F5344CB8AC3E}">
        <p14:creationId xmlns:p14="http://schemas.microsoft.com/office/powerpoint/2010/main" val="1868236461"/>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609600"/>
            <a:ext cx="7458634" cy="1180064"/>
          </a:xfrm>
        </p:spPr>
        <p:txBody>
          <a:bodyPr>
            <a:normAutofit fontScale="90000"/>
          </a:bodyPr>
          <a:lstStyle/>
          <a:p>
            <a:r>
              <a:rPr lang="en-US" sz="4000" b="1" dirty="0" smtClean="0">
                <a:solidFill>
                  <a:srgbClr val="002060"/>
                </a:solidFill>
                <a:latin typeface="+mj-lt"/>
              </a:rPr>
              <a:t>Subrecipient Responsibilities, cont.</a:t>
            </a:r>
            <a:endParaRPr lang="en-US" b="1" dirty="0">
              <a:solidFill>
                <a:srgbClr val="002060"/>
              </a:solidFill>
              <a:latin typeface="+mj-lt"/>
            </a:endParaRPr>
          </a:p>
        </p:txBody>
      </p:sp>
      <p:sp>
        <p:nvSpPr>
          <p:cNvPr id="4" name="Content Placeholder 2"/>
          <p:cNvSpPr>
            <a:spLocks noGrp="1"/>
          </p:cNvSpPr>
          <p:nvPr>
            <p:ph idx="1"/>
          </p:nvPr>
        </p:nvSpPr>
        <p:spPr>
          <a:xfrm>
            <a:off x="685800" y="2133600"/>
            <a:ext cx="7262308" cy="4003829"/>
          </a:xfrm>
        </p:spPr>
        <p:txBody>
          <a:bodyPr>
            <a:normAutofit lnSpcReduction="10000"/>
          </a:bodyPr>
          <a:lstStyle/>
          <a:p>
            <a:pPr>
              <a:buFont typeface="Arial" panose="020B0604020202020204" pitchFamily="34" charset="0"/>
              <a:buChar char="•"/>
            </a:pPr>
            <a:r>
              <a:rPr lang="en-US" sz="2800" dirty="0">
                <a:latin typeface="+mn-lt"/>
              </a:rPr>
              <a:t>Ensure </a:t>
            </a:r>
            <a:r>
              <a:rPr lang="en-US" sz="2800" dirty="0">
                <a:solidFill>
                  <a:srgbClr val="0070C0"/>
                </a:solidFill>
                <a:latin typeface="+mn-lt"/>
              </a:rPr>
              <a:t>all costs </a:t>
            </a:r>
            <a:r>
              <a:rPr lang="en-US" sz="2800" dirty="0">
                <a:latin typeface="+mn-lt"/>
              </a:rPr>
              <a:t>charged to federal programs </a:t>
            </a:r>
            <a:r>
              <a:rPr lang="en-US" sz="2800" dirty="0">
                <a:solidFill>
                  <a:srgbClr val="002060"/>
                </a:solidFill>
                <a:latin typeface="+mn-lt"/>
              </a:rPr>
              <a:t>are </a:t>
            </a:r>
            <a:r>
              <a:rPr lang="en-US" sz="2800" dirty="0" smtClean="0">
                <a:solidFill>
                  <a:srgbClr val="0070C0"/>
                </a:solidFill>
                <a:latin typeface="+mn-lt"/>
              </a:rPr>
              <a:t>allowable. </a:t>
            </a:r>
            <a:endParaRPr lang="en-US" sz="2800" dirty="0">
              <a:solidFill>
                <a:srgbClr val="0070C0"/>
              </a:solidFill>
              <a:latin typeface="+mn-lt"/>
            </a:endParaRPr>
          </a:p>
          <a:p>
            <a:pPr>
              <a:buFont typeface="Arial" panose="020B0604020202020204" pitchFamily="34" charset="0"/>
              <a:buChar char="•"/>
            </a:pPr>
            <a:r>
              <a:rPr lang="en-US" sz="2800" dirty="0" smtClean="0">
                <a:latin typeface="+mn-lt"/>
              </a:rPr>
              <a:t>Submit at least </a:t>
            </a:r>
            <a:r>
              <a:rPr lang="en-US" sz="2800" dirty="0">
                <a:solidFill>
                  <a:srgbClr val="0070C0"/>
                </a:solidFill>
                <a:latin typeface="+mn-lt"/>
              </a:rPr>
              <a:t>quarterly</a:t>
            </a:r>
            <a:r>
              <a:rPr lang="en-US" sz="2800" dirty="0">
                <a:latin typeface="+mn-lt"/>
              </a:rPr>
              <a:t> expenditure reports</a:t>
            </a:r>
            <a:r>
              <a:rPr lang="en-US" sz="2800" dirty="0">
                <a:solidFill>
                  <a:srgbClr val="0070C0"/>
                </a:solidFill>
                <a:latin typeface="+mn-lt"/>
              </a:rPr>
              <a:t> in </a:t>
            </a:r>
            <a:r>
              <a:rPr lang="en-US" sz="2800" dirty="0" smtClean="0">
                <a:solidFill>
                  <a:srgbClr val="0070C0"/>
                </a:solidFill>
                <a:latin typeface="+mn-lt"/>
              </a:rPr>
              <a:t>GAPS.</a:t>
            </a:r>
            <a:endParaRPr lang="en-US" sz="2800" dirty="0">
              <a:solidFill>
                <a:srgbClr val="0070C0"/>
              </a:solidFill>
              <a:latin typeface="+mn-lt"/>
            </a:endParaRPr>
          </a:p>
          <a:p>
            <a:pPr>
              <a:buFont typeface="Arial" panose="020B0604020202020204" pitchFamily="34" charset="0"/>
              <a:buChar char="•"/>
            </a:pPr>
            <a:r>
              <a:rPr lang="en-US" sz="2800" dirty="0">
                <a:latin typeface="+mn-lt"/>
              </a:rPr>
              <a:t>Document </a:t>
            </a:r>
            <a:r>
              <a:rPr lang="en-US" sz="2800" dirty="0">
                <a:solidFill>
                  <a:srgbClr val="0070C0"/>
                </a:solidFill>
                <a:latin typeface="+mn-lt"/>
              </a:rPr>
              <a:t>all policies and procedures </a:t>
            </a:r>
            <a:r>
              <a:rPr lang="en-US" sz="2800" dirty="0">
                <a:latin typeface="+mn-lt"/>
              </a:rPr>
              <a:t>related to financial </a:t>
            </a:r>
            <a:r>
              <a:rPr lang="en-US" sz="2800" dirty="0" smtClean="0">
                <a:latin typeface="+mn-lt"/>
              </a:rPr>
              <a:t>management.</a:t>
            </a:r>
            <a:endParaRPr lang="en-US" sz="2800" dirty="0">
              <a:latin typeface="+mn-lt"/>
            </a:endParaRPr>
          </a:p>
          <a:p>
            <a:pPr>
              <a:buFont typeface="Arial" panose="020B0604020202020204" pitchFamily="34" charset="0"/>
              <a:buChar char="•"/>
            </a:pPr>
            <a:r>
              <a:rPr lang="en-US" sz="2800" dirty="0">
                <a:latin typeface="+mn-lt"/>
              </a:rPr>
              <a:t>Ensure </a:t>
            </a:r>
            <a:r>
              <a:rPr lang="en-US" sz="2800" dirty="0">
                <a:solidFill>
                  <a:srgbClr val="0070C0"/>
                </a:solidFill>
                <a:latin typeface="+mn-lt"/>
              </a:rPr>
              <a:t>proper segregation </a:t>
            </a:r>
            <a:r>
              <a:rPr lang="en-US" sz="2800" dirty="0">
                <a:latin typeface="+mn-lt"/>
              </a:rPr>
              <a:t>of </a:t>
            </a:r>
            <a:r>
              <a:rPr lang="en-US" sz="2800" dirty="0" smtClean="0">
                <a:latin typeface="+mn-lt"/>
              </a:rPr>
              <a:t>duties.</a:t>
            </a:r>
          </a:p>
          <a:p>
            <a:pPr>
              <a:buFont typeface="Arial" panose="020B0604020202020204" pitchFamily="34" charset="0"/>
              <a:buChar char="•"/>
            </a:pPr>
            <a:r>
              <a:rPr lang="en-US" sz="2800" dirty="0" smtClean="0"/>
              <a:t>Strengthen </a:t>
            </a:r>
            <a:r>
              <a:rPr lang="en-US" sz="2800" dirty="0" smtClean="0">
                <a:solidFill>
                  <a:srgbClr val="0070C0"/>
                </a:solidFill>
              </a:rPr>
              <a:t>internal controls</a:t>
            </a:r>
            <a:r>
              <a:rPr lang="en-US" sz="2800" dirty="0" smtClean="0"/>
              <a:t> related to </a:t>
            </a:r>
            <a:r>
              <a:rPr lang="en-US" sz="2800" dirty="0" smtClean="0">
                <a:solidFill>
                  <a:srgbClr val="0070C0"/>
                </a:solidFill>
              </a:rPr>
              <a:t>federal award management</a:t>
            </a:r>
            <a:endParaRPr lang="en-US" sz="1800" dirty="0" smtClean="0">
              <a:solidFill>
                <a:srgbClr val="0070C0"/>
              </a:solidFill>
            </a:endParaRPr>
          </a:p>
        </p:txBody>
      </p:sp>
      <p:sp>
        <p:nvSpPr>
          <p:cNvPr id="2" name="Slide Number Placeholder 1"/>
          <p:cNvSpPr>
            <a:spLocks noGrp="1"/>
          </p:cNvSpPr>
          <p:nvPr>
            <p:ph type="sldNum" sz="quarter" idx="12"/>
          </p:nvPr>
        </p:nvSpPr>
        <p:spPr/>
        <p:txBody>
          <a:bodyPr/>
          <a:lstStyle/>
          <a:p>
            <a:fld id="{A487FD0A-E73A-40A0-962F-A61447B28AE7}" type="slidenum">
              <a:rPr lang="en-US" smtClean="0"/>
              <a:t>196</a:t>
            </a:fld>
            <a:endParaRPr lang="en-US"/>
          </a:p>
        </p:txBody>
      </p:sp>
    </p:spTree>
    <p:extLst>
      <p:ext uri="{BB962C8B-B14F-4D97-AF65-F5344CB8AC3E}">
        <p14:creationId xmlns:p14="http://schemas.microsoft.com/office/powerpoint/2010/main" val="974268248"/>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r>
              <a:rPr lang="en-US" sz="4000" b="1" dirty="0" smtClean="0">
                <a:solidFill>
                  <a:srgbClr val="002060"/>
                </a:solidFill>
                <a:latin typeface="+mj-lt"/>
              </a:rPr>
              <a:t>Subrecipient Responsibilities, cont.</a:t>
            </a:r>
            <a:endParaRPr lang="en-US" b="1" dirty="0">
              <a:solidFill>
                <a:srgbClr val="002060"/>
              </a:solidFill>
              <a:latin typeface="+mj-lt"/>
            </a:endParaRPr>
          </a:p>
        </p:txBody>
      </p:sp>
      <p:sp>
        <p:nvSpPr>
          <p:cNvPr id="4" name="Content Placeholder 2"/>
          <p:cNvSpPr>
            <a:spLocks noGrp="1"/>
          </p:cNvSpPr>
          <p:nvPr>
            <p:ph idx="1"/>
          </p:nvPr>
        </p:nvSpPr>
        <p:spPr/>
        <p:txBody>
          <a:bodyPr>
            <a:normAutofit fontScale="92500"/>
          </a:bodyPr>
          <a:lstStyle/>
          <a:p>
            <a:pPr>
              <a:lnSpc>
                <a:spcPct val="150000"/>
              </a:lnSpc>
              <a:buFont typeface="Arial" panose="020B0604020202020204" pitchFamily="34" charset="0"/>
              <a:buChar char="•"/>
            </a:pPr>
            <a:r>
              <a:rPr lang="en-US" sz="3600" dirty="0">
                <a:latin typeface="+mn-lt"/>
              </a:rPr>
              <a:t>Maintain </a:t>
            </a:r>
            <a:r>
              <a:rPr lang="en-US" sz="3600" dirty="0">
                <a:solidFill>
                  <a:srgbClr val="0070C0"/>
                </a:solidFill>
                <a:latin typeface="+mn-lt"/>
              </a:rPr>
              <a:t>sufficient </a:t>
            </a:r>
            <a:r>
              <a:rPr lang="en-US" sz="3600" dirty="0">
                <a:latin typeface="+mn-lt"/>
              </a:rPr>
              <a:t>operating </a:t>
            </a:r>
            <a:r>
              <a:rPr lang="en-US" sz="3600" dirty="0" smtClean="0">
                <a:latin typeface="+mn-lt"/>
              </a:rPr>
              <a:t>funds</a:t>
            </a:r>
          </a:p>
          <a:p>
            <a:pPr>
              <a:lnSpc>
                <a:spcPct val="150000"/>
              </a:lnSpc>
              <a:buFont typeface="Arial" panose="020B0604020202020204" pitchFamily="34" charset="0"/>
              <a:buChar char="•"/>
            </a:pPr>
            <a:r>
              <a:rPr lang="en-US" sz="3600" dirty="0" smtClean="0">
                <a:latin typeface="+mn-lt"/>
              </a:rPr>
              <a:t>Correct </a:t>
            </a:r>
            <a:r>
              <a:rPr lang="en-US" sz="3600" dirty="0">
                <a:solidFill>
                  <a:srgbClr val="0070C0"/>
                </a:solidFill>
                <a:latin typeface="+mn-lt"/>
              </a:rPr>
              <a:t>all</a:t>
            </a:r>
            <a:r>
              <a:rPr lang="en-US" sz="3600" dirty="0">
                <a:solidFill>
                  <a:srgbClr val="002060"/>
                </a:solidFill>
                <a:latin typeface="+mn-lt"/>
              </a:rPr>
              <a:t> </a:t>
            </a:r>
            <a:r>
              <a:rPr lang="en-US" sz="3600" dirty="0">
                <a:latin typeface="+mn-lt"/>
              </a:rPr>
              <a:t>accreditation deficiencies</a:t>
            </a:r>
          </a:p>
          <a:p>
            <a:pPr>
              <a:lnSpc>
                <a:spcPct val="150000"/>
              </a:lnSpc>
              <a:buFont typeface="Arial" panose="020B0604020202020204" pitchFamily="34" charset="0"/>
              <a:buChar char="•"/>
            </a:pPr>
            <a:r>
              <a:rPr lang="en-US" sz="3600" dirty="0">
                <a:latin typeface="+mn-lt"/>
              </a:rPr>
              <a:t>Ensure test security </a:t>
            </a:r>
            <a:r>
              <a:rPr lang="en-US" sz="3600" dirty="0">
                <a:solidFill>
                  <a:srgbClr val="0070C0"/>
                </a:solidFill>
                <a:latin typeface="+mn-lt"/>
              </a:rPr>
              <a:t>procedures are followed</a:t>
            </a:r>
          </a:p>
        </p:txBody>
      </p:sp>
      <p:sp>
        <p:nvSpPr>
          <p:cNvPr id="2" name="Slide Number Placeholder 1"/>
          <p:cNvSpPr>
            <a:spLocks noGrp="1"/>
          </p:cNvSpPr>
          <p:nvPr>
            <p:ph type="sldNum" sz="quarter" idx="12"/>
          </p:nvPr>
        </p:nvSpPr>
        <p:spPr/>
        <p:txBody>
          <a:bodyPr/>
          <a:lstStyle/>
          <a:p>
            <a:fld id="{A487FD0A-E73A-40A0-962F-A61447B28AE7}" type="slidenum">
              <a:rPr lang="en-US" smtClean="0"/>
              <a:t>197</a:t>
            </a:fld>
            <a:endParaRPr lang="en-US"/>
          </a:p>
        </p:txBody>
      </p:sp>
    </p:spTree>
    <p:extLst>
      <p:ext uri="{BB962C8B-B14F-4D97-AF65-F5344CB8AC3E}">
        <p14:creationId xmlns:p14="http://schemas.microsoft.com/office/powerpoint/2010/main" val="716005784"/>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024744" cy="1143000"/>
          </a:xfrm>
        </p:spPr>
        <p:txBody>
          <a:bodyPr>
            <a:normAutofit/>
          </a:bodyPr>
          <a:lstStyle/>
          <a:p>
            <a:r>
              <a:rPr lang="en-US" sz="4000" b="1" dirty="0" smtClean="0">
                <a:solidFill>
                  <a:srgbClr val="004080"/>
                </a:solidFill>
                <a:latin typeface="+mj-lt"/>
              </a:rPr>
              <a:t>Notification and Next Steps</a:t>
            </a:r>
            <a:endParaRPr lang="en-US" sz="3200" b="1" dirty="0">
              <a:solidFill>
                <a:srgbClr val="004080"/>
              </a:solidFill>
              <a:latin typeface="+mj-lt"/>
            </a:endParaRPr>
          </a:p>
        </p:txBody>
      </p:sp>
      <p:sp>
        <p:nvSpPr>
          <p:cNvPr id="4" name="Content Placeholder 2"/>
          <p:cNvSpPr>
            <a:spLocks noGrp="1"/>
          </p:cNvSpPr>
          <p:nvPr>
            <p:ph idx="1"/>
          </p:nvPr>
        </p:nvSpPr>
        <p:spPr>
          <a:xfrm>
            <a:off x="685800" y="1600200"/>
            <a:ext cx="7848600" cy="4648200"/>
          </a:xfrm>
        </p:spPr>
        <p:txBody>
          <a:bodyPr>
            <a:normAutofit fontScale="92500" lnSpcReduction="10000"/>
          </a:bodyPr>
          <a:lstStyle/>
          <a:p>
            <a:pPr>
              <a:buFont typeface="Arial" panose="020B0604020202020204" pitchFamily="34" charset="0"/>
              <a:buChar char="•"/>
            </a:pPr>
            <a:r>
              <a:rPr lang="en-US" sz="2700" dirty="0" smtClean="0">
                <a:latin typeface="+mn-lt"/>
              </a:rPr>
              <a:t>The State Superintendent will notify all subgrantees identified </a:t>
            </a:r>
            <a:r>
              <a:rPr lang="en-US" sz="2700" dirty="0">
                <a:latin typeface="+mn-lt"/>
              </a:rPr>
              <a:t>at risk of </a:t>
            </a:r>
            <a:r>
              <a:rPr lang="en-US" sz="2700" dirty="0" smtClean="0">
                <a:latin typeface="+mn-lt"/>
              </a:rPr>
              <a:t>noncompliance (i.e., </a:t>
            </a:r>
            <a:r>
              <a:rPr lang="en-US" sz="2700" dirty="0" smtClean="0">
                <a:solidFill>
                  <a:srgbClr val="002060"/>
                </a:solidFill>
                <a:latin typeface="+mn-lt"/>
              </a:rPr>
              <a:t>high risk</a:t>
            </a:r>
            <a:r>
              <a:rPr lang="en-US" sz="2700" dirty="0" smtClean="0">
                <a:latin typeface="+mn-lt"/>
              </a:rPr>
              <a:t>).  </a:t>
            </a:r>
          </a:p>
          <a:p>
            <a:pPr>
              <a:buFont typeface="Arial" panose="020B0604020202020204" pitchFamily="34" charset="0"/>
              <a:buChar char="•"/>
            </a:pPr>
            <a:r>
              <a:rPr lang="en-US" sz="2700" dirty="0" smtClean="0">
                <a:latin typeface="+mn-lt"/>
              </a:rPr>
              <a:t>As allowed under </a:t>
            </a:r>
            <a:r>
              <a:rPr lang="en-US" sz="2700" dirty="0">
                <a:latin typeface="+mn-lt"/>
              </a:rPr>
              <a:t>CFR Part 200.207(b),</a:t>
            </a:r>
            <a:r>
              <a:rPr lang="en-US" sz="2700" dirty="0" smtClean="0">
                <a:latin typeface="+mn-lt"/>
              </a:rPr>
              <a:t> specific conditions will be imposed on affected subgrants and can include</a:t>
            </a:r>
          </a:p>
          <a:p>
            <a:pPr lvl="1">
              <a:buFont typeface="Arial" panose="020B0604020202020204" pitchFamily="34" charset="0"/>
              <a:buChar char="•"/>
            </a:pPr>
            <a:r>
              <a:rPr lang="en-US" sz="2700" dirty="0">
                <a:latin typeface="+mn-lt"/>
              </a:rPr>
              <a:t>w</a:t>
            </a:r>
            <a:r>
              <a:rPr lang="en-US" sz="2700" dirty="0" smtClean="0">
                <a:latin typeface="+mn-lt"/>
              </a:rPr>
              <a:t>ithholding authority to proceed to the next phase until receipt of evidence of acceptable performance</a:t>
            </a:r>
          </a:p>
          <a:p>
            <a:pPr lvl="1">
              <a:buFont typeface="Arial" panose="020B0604020202020204" pitchFamily="34" charset="0"/>
              <a:buChar char="•"/>
            </a:pPr>
            <a:r>
              <a:rPr lang="en-US" sz="2700" dirty="0" smtClean="0">
                <a:latin typeface="+mn-lt"/>
              </a:rPr>
              <a:t>requiring additional, more detailed financial reports</a:t>
            </a:r>
          </a:p>
          <a:p>
            <a:pPr lvl="1">
              <a:buFont typeface="Arial" panose="020B0604020202020204" pitchFamily="34" charset="0"/>
              <a:buChar char="•"/>
            </a:pPr>
            <a:r>
              <a:rPr lang="en-US" sz="2700" dirty="0" smtClean="0">
                <a:latin typeface="+mn-lt"/>
              </a:rPr>
              <a:t>requiring additional project monitoring</a:t>
            </a:r>
          </a:p>
          <a:p>
            <a:pPr lvl="1">
              <a:buFont typeface="Arial" panose="020B0604020202020204" pitchFamily="34" charset="0"/>
              <a:buChar char="•"/>
            </a:pPr>
            <a:r>
              <a:rPr lang="en-US" sz="2700" dirty="0">
                <a:latin typeface="+mn-lt"/>
              </a:rPr>
              <a:t>r</a:t>
            </a:r>
            <a:r>
              <a:rPr lang="en-US" sz="2700" dirty="0" smtClean="0">
                <a:latin typeface="+mn-lt"/>
              </a:rPr>
              <a:t>equiring </a:t>
            </a:r>
            <a:r>
              <a:rPr lang="en-US" sz="2700" dirty="0" err="1" smtClean="0">
                <a:latin typeface="+mn-lt"/>
              </a:rPr>
              <a:t>subgrantee</a:t>
            </a:r>
            <a:r>
              <a:rPr lang="en-US" sz="2700" dirty="0" smtClean="0">
                <a:latin typeface="+mn-lt"/>
              </a:rPr>
              <a:t> obtain technical or management assistance</a:t>
            </a:r>
          </a:p>
          <a:p>
            <a:pPr lvl="1">
              <a:buFont typeface="Arial" panose="020B0604020202020204" pitchFamily="34" charset="0"/>
              <a:buChar char="•"/>
            </a:pPr>
            <a:r>
              <a:rPr lang="en-US" sz="2700" dirty="0">
                <a:latin typeface="+mn-lt"/>
              </a:rPr>
              <a:t>e</a:t>
            </a:r>
            <a:r>
              <a:rPr lang="en-US" sz="2700" dirty="0" smtClean="0">
                <a:latin typeface="+mn-lt"/>
              </a:rPr>
              <a:t>stablishing additional prior approvals.</a:t>
            </a:r>
          </a:p>
          <a:p>
            <a:pPr lvl="1"/>
            <a:endParaRPr lang="en-US" sz="2900" dirty="0">
              <a:latin typeface="+mn-lt"/>
            </a:endParaRPr>
          </a:p>
          <a:p>
            <a:pPr marL="0" indent="0">
              <a:buNone/>
            </a:pPr>
            <a:endParaRPr lang="en-US" dirty="0">
              <a:latin typeface="+mn-lt"/>
            </a:endParaRPr>
          </a:p>
          <a:p>
            <a:endParaRPr lang="en-US" dirty="0"/>
          </a:p>
          <a:p>
            <a:endParaRPr lang="en-US" dirty="0"/>
          </a:p>
        </p:txBody>
      </p:sp>
      <p:sp>
        <p:nvSpPr>
          <p:cNvPr id="3" name="Slide Number Placeholder 2"/>
          <p:cNvSpPr>
            <a:spLocks noGrp="1"/>
          </p:cNvSpPr>
          <p:nvPr>
            <p:ph type="sldNum" sz="quarter" idx="12"/>
          </p:nvPr>
        </p:nvSpPr>
        <p:spPr/>
        <p:txBody>
          <a:bodyPr/>
          <a:lstStyle/>
          <a:p>
            <a:fld id="{A487FD0A-E73A-40A0-962F-A61447B28AE7}" type="slidenum">
              <a:rPr lang="en-US" smtClean="0"/>
              <a:t>198</a:t>
            </a:fld>
            <a:endParaRPr lang="en-US"/>
          </a:p>
        </p:txBody>
      </p:sp>
    </p:spTree>
    <p:extLst>
      <p:ext uri="{BB962C8B-B14F-4D97-AF65-F5344CB8AC3E}">
        <p14:creationId xmlns:p14="http://schemas.microsoft.com/office/powerpoint/2010/main" val="3152339430"/>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solidFill>
                  <a:srgbClr val="004080"/>
                </a:solidFill>
                <a:latin typeface="+mj-lt"/>
              </a:rPr>
              <a:t>Notification and Next Steps, cont.</a:t>
            </a:r>
            <a:endParaRPr lang="en-US" sz="3200" b="1" dirty="0">
              <a:solidFill>
                <a:srgbClr val="004080"/>
              </a:solidFill>
              <a:latin typeface="+mj-lt"/>
            </a:endParaRPr>
          </a:p>
        </p:txBody>
      </p:sp>
      <p:sp>
        <p:nvSpPr>
          <p:cNvPr id="4" name="Content Placeholder 2"/>
          <p:cNvSpPr>
            <a:spLocks noGrp="1"/>
          </p:cNvSpPr>
          <p:nvPr>
            <p:ph idx="1"/>
          </p:nvPr>
        </p:nvSpPr>
        <p:spPr/>
        <p:txBody>
          <a:bodyPr>
            <a:normAutofit/>
          </a:bodyPr>
          <a:lstStyle/>
          <a:p>
            <a:pPr marL="0" indent="0">
              <a:buNone/>
            </a:pPr>
            <a:r>
              <a:rPr lang="en-US" sz="2800" dirty="0" smtClean="0">
                <a:latin typeface="+mn-lt"/>
              </a:rPr>
              <a:t>Subgrantees identified as </a:t>
            </a:r>
            <a:r>
              <a:rPr lang="en-US" sz="2800" dirty="0" smtClean="0">
                <a:solidFill>
                  <a:srgbClr val="0070C0"/>
                </a:solidFill>
                <a:latin typeface="+mn-lt"/>
              </a:rPr>
              <a:t>medium</a:t>
            </a:r>
            <a:r>
              <a:rPr lang="en-US" sz="2800" dirty="0" smtClean="0">
                <a:latin typeface="+mn-lt"/>
              </a:rPr>
              <a:t> and </a:t>
            </a:r>
            <a:r>
              <a:rPr lang="en-US" sz="2800" dirty="0" smtClean="0">
                <a:solidFill>
                  <a:srgbClr val="0070C0"/>
                </a:solidFill>
                <a:latin typeface="+mn-lt"/>
              </a:rPr>
              <a:t>low risk </a:t>
            </a:r>
            <a:r>
              <a:rPr lang="en-US" sz="2800" dirty="0" smtClean="0">
                <a:latin typeface="+mn-lt"/>
              </a:rPr>
              <a:t>should</a:t>
            </a:r>
          </a:p>
          <a:p>
            <a:pPr lvl="1">
              <a:buFont typeface="Arial" panose="020B0604020202020204" pitchFamily="34" charset="0"/>
              <a:buChar char="•"/>
            </a:pPr>
            <a:r>
              <a:rPr lang="en-US" sz="2600" dirty="0" smtClean="0">
                <a:latin typeface="+mn-lt"/>
              </a:rPr>
              <a:t>review </a:t>
            </a:r>
            <a:r>
              <a:rPr lang="en-US" sz="2600" dirty="0" smtClean="0">
                <a:solidFill>
                  <a:srgbClr val="0070C0"/>
                </a:solidFill>
                <a:latin typeface="+mn-lt"/>
              </a:rPr>
              <a:t>2 </a:t>
            </a:r>
            <a:r>
              <a:rPr lang="en-US" sz="2600" dirty="0">
                <a:solidFill>
                  <a:srgbClr val="0070C0"/>
                </a:solidFill>
                <a:latin typeface="+mn-lt"/>
              </a:rPr>
              <a:t>CFR Part </a:t>
            </a:r>
            <a:r>
              <a:rPr lang="en-US" sz="2600" dirty="0" smtClean="0">
                <a:solidFill>
                  <a:srgbClr val="0070C0"/>
                </a:solidFill>
                <a:latin typeface="+mn-lt"/>
              </a:rPr>
              <a:t>200</a:t>
            </a:r>
          </a:p>
          <a:p>
            <a:pPr lvl="1">
              <a:buFont typeface="Arial" panose="020B0604020202020204" pitchFamily="34" charset="0"/>
              <a:buChar char="•"/>
            </a:pPr>
            <a:r>
              <a:rPr lang="en-US" sz="2600" dirty="0" smtClean="0">
                <a:latin typeface="+mn-lt"/>
              </a:rPr>
              <a:t>take </a:t>
            </a:r>
            <a:r>
              <a:rPr lang="en-US" sz="2600" dirty="0">
                <a:solidFill>
                  <a:srgbClr val="0070C0"/>
                </a:solidFill>
                <a:latin typeface="+mn-lt"/>
              </a:rPr>
              <a:t>immediate </a:t>
            </a:r>
            <a:r>
              <a:rPr lang="en-US" sz="2600" dirty="0" smtClean="0">
                <a:solidFill>
                  <a:srgbClr val="0070C0"/>
                </a:solidFill>
                <a:latin typeface="+mn-lt"/>
              </a:rPr>
              <a:t>action </a:t>
            </a:r>
            <a:r>
              <a:rPr lang="en-US" sz="2600" dirty="0" smtClean="0">
                <a:latin typeface="+mn-lt"/>
              </a:rPr>
              <a:t>to </a:t>
            </a:r>
            <a:r>
              <a:rPr lang="en-US" sz="2600" dirty="0">
                <a:latin typeface="+mn-lt"/>
              </a:rPr>
              <a:t>come into compliance</a:t>
            </a:r>
            <a:r>
              <a:rPr lang="en-US" sz="2600" dirty="0" smtClean="0">
                <a:latin typeface="+mn-lt"/>
              </a:rPr>
              <a:t>.</a:t>
            </a:r>
          </a:p>
          <a:p>
            <a:pPr marL="0" indent="0">
              <a:buNone/>
            </a:pPr>
            <a:endParaRPr lang="en-US" sz="2800" dirty="0" smtClean="0">
              <a:latin typeface="+mn-lt"/>
            </a:endParaRPr>
          </a:p>
          <a:p>
            <a:pPr marL="0" indent="0" algn="ctr">
              <a:buNone/>
            </a:pPr>
            <a:r>
              <a:rPr lang="en-US" sz="2800" dirty="0" smtClean="0">
                <a:latin typeface="+mn-lt"/>
              </a:rPr>
              <a:t>Risk will be assessed on an </a:t>
            </a:r>
            <a:r>
              <a:rPr lang="en-US" sz="2800" dirty="0" smtClean="0">
                <a:solidFill>
                  <a:srgbClr val="0070C0"/>
                </a:solidFill>
                <a:latin typeface="+mn-lt"/>
              </a:rPr>
              <a:t>annual </a:t>
            </a:r>
            <a:r>
              <a:rPr lang="en-US" sz="2800" dirty="0" smtClean="0">
                <a:latin typeface="+mn-lt"/>
              </a:rPr>
              <a:t>basis.</a:t>
            </a:r>
          </a:p>
          <a:p>
            <a:endParaRPr lang="en-US" dirty="0"/>
          </a:p>
          <a:p>
            <a:endParaRPr lang="en-US" dirty="0"/>
          </a:p>
        </p:txBody>
      </p:sp>
      <p:sp>
        <p:nvSpPr>
          <p:cNvPr id="3" name="Slide Number Placeholder 2"/>
          <p:cNvSpPr>
            <a:spLocks noGrp="1"/>
          </p:cNvSpPr>
          <p:nvPr>
            <p:ph type="sldNum" sz="quarter" idx="12"/>
          </p:nvPr>
        </p:nvSpPr>
        <p:spPr/>
        <p:txBody>
          <a:bodyPr/>
          <a:lstStyle/>
          <a:p>
            <a:fld id="{A487FD0A-E73A-40A0-962F-A61447B28AE7}" type="slidenum">
              <a:rPr lang="en-US" smtClean="0"/>
              <a:t>199</a:t>
            </a:fld>
            <a:endParaRPr lang="en-US"/>
          </a:p>
        </p:txBody>
      </p:sp>
    </p:spTree>
    <p:extLst>
      <p:ext uri="{BB962C8B-B14F-4D97-AF65-F5344CB8AC3E}">
        <p14:creationId xmlns:p14="http://schemas.microsoft.com/office/powerpoint/2010/main" val="5183587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024744" cy="1143000"/>
          </a:xfrm>
        </p:spPr>
        <p:txBody>
          <a:bodyPr/>
          <a:lstStyle/>
          <a:p>
            <a:r>
              <a:rPr lang="en-US" b="1" dirty="0" smtClean="0">
                <a:latin typeface="+mn-lt"/>
              </a:rPr>
              <a:t>Agenda</a:t>
            </a:r>
            <a:endParaRPr lang="en-US" b="1" dirty="0">
              <a:latin typeface="+mn-lt"/>
            </a:endParaRPr>
          </a:p>
        </p:txBody>
      </p:sp>
      <p:sp>
        <p:nvSpPr>
          <p:cNvPr id="5" name="Slide Number Placeholder 4"/>
          <p:cNvSpPr>
            <a:spLocks noGrp="1"/>
          </p:cNvSpPr>
          <p:nvPr>
            <p:ph type="sldNum" sz="quarter" idx="12"/>
          </p:nvPr>
        </p:nvSpPr>
        <p:spPr/>
        <p:txBody>
          <a:bodyPr/>
          <a:lstStyle/>
          <a:p>
            <a:fld id="{A487FD0A-E73A-40A0-962F-A61447B28AE7}" type="slidenum">
              <a:rPr lang="en-US" smtClean="0"/>
              <a:t>2</a:t>
            </a:fld>
            <a:endParaRPr lang="en-US" dirty="0"/>
          </a:p>
        </p:txBody>
      </p:sp>
      <p:sp>
        <p:nvSpPr>
          <p:cNvPr id="3" name="Content Placeholder 2"/>
          <p:cNvSpPr>
            <a:spLocks noGrp="1"/>
          </p:cNvSpPr>
          <p:nvPr>
            <p:ph sz="quarter" idx="13"/>
          </p:nvPr>
        </p:nvSpPr>
        <p:spPr>
          <a:xfrm>
            <a:off x="533400" y="1752600"/>
            <a:ext cx="4191000" cy="4419600"/>
          </a:xfrm>
        </p:spPr>
        <p:txBody>
          <a:bodyPr>
            <a:normAutofit fontScale="77500" lnSpcReduction="20000"/>
          </a:bodyPr>
          <a:lstStyle/>
          <a:p>
            <a:pPr>
              <a:lnSpc>
                <a:spcPct val="150000"/>
              </a:lnSpc>
              <a:buFont typeface="Arial" panose="020B0604020202020204" pitchFamily="34" charset="0"/>
              <a:buChar char="•"/>
            </a:pPr>
            <a:r>
              <a:rPr lang="en-US" sz="2800" dirty="0" smtClean="0"/>
              <a:t>Federal Programs Background</a:t>
            </a:r>
          </a:p>
          <a:p>
            <a:pPr>
              <a:lnSpc>
                <a:spcPct val="150000"/>
              </a:lnSpc>
              <a:buFont typeface="Arial" panose="020B0604020202020204" pitchFamily="34" charset="0"/>
              <a:buChar char="•"/>
            </a:pPr>
            <a:r>
              <a:rPr lang="en-US" sz="2800" dirty="0" smtClean="0"/>
              <a:t>Maintenance of Effort</a:t>
            </a:r>
          </a:p>
          <a:p>
            <a:pPr>
              <a:lnSpc>
                <a:spcPct val="150000"/>
              </a:lnSpc>
              <a:buFont typeface="Arial" panose="020B0604020202020204" pitchFamily="34" charset="0"/>
              <a:buChar char="•"/>
            </a:pPr>
            <a:r>
              <a:rPr lang="en-US" sz="2800" dirty="0"/>
              <a:t>Comparability</a:t>
            </a:r>
          </a:p>
          <a:p>
            <a:pPr>
              <a:lnSpc>
                <a:spcPct val="150000"/>
              </a:lnSpc>
              <a:buFont typeface="Arial" panose="020B0604020202020204" pitchFamily="34" charset="0"/>
              <a:buChar char="•"/>
            </a:pPr>
            <a:r>
              <a:rPr lang="en-US" sz="2800" dirty="0"/>
              <a:t>Title I Allowable Use of </a:t>
            </a:r>
            <a:r>
              <a:rPr lang="en-US" sz="2800" dirty="0" smtClean="0"/>
              <a:t>Funds</a:t>
            </a:r>
          </a:p>
          <a:p>
            <a:pPr>
              <a:lnSpc>
                <a:spcPct val="150000"/>
              </a:lnSpc>
              <a:buFont typeface="Arial" panose="020B0604020202020204" pitchFamily="34" charset="0"/>
              <a:buChar char="•"/>
            </a:pPr>
            <a:r>
              <a:rPr lang="en-US" sz="2800" dirty="0"/>
              <a:t>Title </a:t>
            </a:r>
            <a:r>
              <a:rPr lang="en-US" sz="2800" dirty="0" smtClean="0"/>
              <a:t>II </a:t>
            </a:r>
            <a:r>
              <a:rPr lang="en-US" sz="2800" dirty="0"/>
              <a:t>Allowable Use of </a:t>
            </a:r>
            <a:r>
              <a:rPr lang="en-US" sz="2800" dirty="0" smtClean="0"/>
              <a:t>Funds</a:t>
            </a:r>
            <a:endParaRPr lang="en-US" sz="2800" dirty="0"/>
          </a:p>
          <a:p>
            <a:pPr>
              <a:lnSpc>
                <a:spcPct val="150000"/>
              </a:lnSpc>
              <a:buFont typeface="Arial" panose="020B0604020202020204" pitchFamily="34" charset="0"/>
              <a:buChar char="•"/>
            </a:pPr>
            <a:r>
              <a:rPr lang="en-US" sz="2800" dirty="0"/>
              <a:t>SCDE Financial Services </a:t>
            </a:r>
            <a:r>
              <a:rPr lang="en-US" sz="2800" dirty="0" smtClean="0"/>
              <a:t>Update</a:t>
            </a:r>
          </a:p>
        </p:txBody>
      </p:sp>
      <p:sp>
        <p:nvSpPr>
          <p:cNvPr id="7" name="Content Placeholder 6"/>
          <p:cNvSpPr>
            <a:spLocks noGrp="1"/>
          </p:cNvSpPr>
          <p:nvPr>
            <p:ph sz="quarter" idx="14"/>
          </p:nvPr>
        </p:nvSpPr>
        <p:spPr>
          <a:xfrm>
            <a:off x="4495800" y="1676400"/>
            <a:ext cx="4038600" cy="4053839"/>
          </a:xfrm>
        </p:spPr>
        <p:txBody>
          <a:bodyPr>
            <a:normAutofit fontScale="92500"/>
          </a:bodyPr>
          <a:lstStyle/>
          <a:p>
            <a:pPr>
              <a:lnSpc>
                <a:spcPct val="150000"/>
              </a:lnSpc>
              <a:buFont typeface="Arial" panose="020B0604020202020204" pitchFamily="34" charset="0"/>
              <a:buChar char="•"/>
            </a:pPr>
            <a:r>
              <a:rPr lang="en-US" sz="2200" dirty="0"/>
              <a:t>Regulations and Important Items</a:t>
            </a:r>
          </a:p>
          <a:p>
            <a:pPr>
              <a:lnSpc>
                <a:spcPct val="150000"/>
              </a:lnSpc>
              <a:buFont typeface="Arial" panose="020B0604020202020204" pitchFamily="34" charset="0"/>
              <a:buChar char="•"/>
            </a:pPr>
            <a:r>
              <a:rPr lang="en-US" sz="2200" dirty="0"/>
              <a:t>Risk Assessment /Audit Findings</a:t>
            </a:r>
          </a:p>
          <a:p>
            <a:pPr>
              <a:lnSpc>
                <a:spcPct val="150000"/>
              </a:lnSpc>
              <a:buFont typeface="Arial" panose="020B0604020202020204" pitchFamily="34" charset="0"/>
              <a:buChar char="•"/>
            </a:pPr>
            <a:r>
              <a:rPr lang="en-US" sz="2200" dirty="0"/>
              <a:t>Supplement, Not Supplant</a:t>
            </a:r>
          </a:p>
          <a:p>
            <a:pPr>
              <a:lnSpc>
                <a:spcPct val="150000"/>
              </a:lnSpc>
              <a:buFont typeface="Arial" panose="020B0604020202020204" pitchFamily="34" charset="0"/>
              <a:buChar char="•"/>
            </a:pPr>
            <a:r>
              <a:rPr lang="en-US" sz="2200" dirty="0"/>
              <a:t>Inventory</a:t>
            </a:r>
          </a:p>
          <a:p>
            <a:pPr>
              <a:lnSpc>
                <a:spcPct val="150000"/>
              </a:lnSpc>
              <a:buFont typeface="Arial" panose="020B0604020202020204" pitchFamily="34" charset="0"/>
              <a:buChar char="•"/>
            </a:pPr>
            <a:r>
              <a:rPr lang="en-US" sz="2200" dirty="0"/>
              <a:t>Equitable Services to Private Schools under Title I, Part A</a:t>
            </a:r>
          </a:p>
          <a:p>
            <a:endParaRPr lang="en-US" dirty="0"/>
          </a:p>
        </p:txBody>
      </p:sp>
    </p:spTree>
    <p:extLst>
      <p:ext uri="{BB962C8B-B14F-4D97-AF65-F5344CB8AC3E}">
        <p14:creationId xmlns:p14="http://schemas.microsoft.com/office/powerpoint/2010/main" val="16489909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02919518"/>
              </p:ext>
            </p:extLst>
          </p:nvPr>
        </p:nvGraphicFramePr>
        <p:xfrm>
          <a:off x="152400" y="228600"/>
          <a:ext cx="8839200" cy="6448989"/>
        </p:xfrm>
        <a:graphic>
          <a:graphicData uri="http://schemas.openxmlformats.org/drawingml/2006/table">
            <a:tbl>
              <a:tblPr>
                <a:tableStyleId>{5C22544A-7EE6-4342-B048-85BDC9FD1C3A}</a:tableStyleId>
              </a:tblPr>
              <a:tblGrid>
                <a:gridCol w="7421218">
                  <a:extLst>
                    <a:ext uri="{9D8B030D-6E8A-4147-A177-3AD203B41FA5}">
                      <a16:colId xmlns:a16="http://schemas.microsoft.com/office/drawing/2014/main" val="20000"/>
                    </a:ext>
                  </a:extLst>
                </a:gridCol>
                <a:gridCol w="1417982">
                  <a:extLst>
                    <a:ext uri="{9D8B030D-6E8A-4147-A177-3AD203B41FA5}">
                      <a16:colId xmlns:a16="http://schemas.microsoft.com/office/drawing/2014/main" val="20001"/>
                    </a:ext>
                  </a:extLst>
                </a:gridCol>
              </a:tblGrid>
              <a:tr h="207239">
                <a:tc>
                  <a:txBody>
                    <a:bodyPr/>
                    <a:lstStyle/>
                    <a:p>
                      <a:pPr algn="l" fontAlgn="b"/>
                      <a:r>
                        <a:rPr lang="en-US" sz="1200" u="sng" strike="noStrike" dirty="0">
                          <a:effectLst/>
                        </a:rPr>
                        <a:t>Step 1:</a:t>
                      </a:r>
                      <a:endParaRPr lang="en-US" sz="1200" b="1" i="0" u="sng" strike="noStrike" dirty="0">
                        <a:effectLst/>
                        <a:latin typeface="Arial"/>
                      </a:endParaRPr>
                    </a:p>
                  </a:txBody>
                  <a:tcPr marL="6169" marR="6169" marT="6169" marB="0" anchor="b"/>
                </a:tc>
                <a:tc>
                  <a:txBody>
                    <a:bodyPr/>
                    <a:lstStyle/>
                    <a:p>
                      <a:pPr algn="l" fontAlgn="b"/>
                      <a:endParaRPr lang="en-US" sz="1200" b="0" i="0" u="none" strike="noStrike" dirty="0">
                        <a:effectLst/>
                        <a:latin typeface="Arial"/>
                      </a:endParaRPr>
                    </a:p>
                  </a:txBody>
                  <a:tcPr marL="6169" marR="6169" marT="6169" marB="0" anchor="b"/>
                </a:tc>
                <a:extLst>
                  <a:ext uri="{0D108BD9-81ED-4DB2-BD59-A6C34878D82A}">
                    <a16:rowId xmlns:a16="http://schemas.microsoft.com/office/drawing/2014/main" val="10000"/>
                  </a:ext>
                </a:extLst>
              </a:tr>
              <a:tr h="207239">
                <a:tc>
                  <a:txBody>
                    <a:bodyPr/>
                    <a:lstStyle/>
                    <a:p>
                      <a:pPr algn="l" fontAlgn="b"/>
                      <a:r>
                        <a:rPr lang="en-US" sz="1200" u="sng" strike="noStrike" dirty="0">
                          <a:effectLst/>
                        </a:rPr>
                        <a:t>Preceding Year</a:t>
                      </a:r>
                      <a:r>
                        <a:rPr lang="en-US" sz="1200" u="none" strike="noStrike" dirty="0">
                          <a:effectLst/>
                        </a:rPr>
                        <a:t> Audit Report Total Expenditures:</a:t>
                      </a:r>
                      <a:endParaRPr lang="en-US" sz="1200" b="1" i="0" u="sng" strike="noStrike" dirty="0">
                        <a:effectLst/>
                        <a:latin typeface="Arial"/>
                      </a:endParaRPr>
                    </a:p>
                  </a:txBody>
                  <a:tcPr marL="6169" marR="6169" marT="6169" marB="0" anchor="b"/>
                </a:tc>
                <a:tc>
                  <a:txBody>
                    <a:bodyPr/>
                    <a:lstStyle/>
                    <a:p>
                      <a:pPr algn="l" fontAlgn="b"/>
                      <a:endParaRPr lang="en-US" sz="1200" b="0" i="0" u="none" strike="noStrike" dirty="0">
                        <a:effectLst/>
                        <a:latin typeface="Arial"/>
                      </a:endParaRPr>
                    </a:p>
                  </a:txBody>
                  <a:tcPr marL="6169" marR="6169" marT="6169" marB="0" anchor="b"/>
                </a:tc>
                <a:extLst>
                  <a:ext uri="{0D108BD9-81ED-4DB2-BD59-A6C34878D82A}">
                    <a16:rowId xmlns:a16="http://schemas.microsoft.com/office/drawing/2014/main" val="10001"/>
                  </a:ext>
                </a:extLst>
              </a:tr>
              <a:tr h="207239">
                <a:tc>
                  <a:txBody>
                    <a:bodyPr/>
                    <a:lstStyle/>
                    <a:p>
                      <a:pPr algn="l" fontAlgn="b"/>
                      <a:r>
                        <a:rPr lang="en-US" sz="1200" u="none" strike="noStrike" dirty="0">
                          <a:effectLst/>
                        </a:rPr>
                        <a:t>(Refer to the audited Location Reconciliation Schedule)</a:t>
                      </a:r>
                      <a:endParaRPr lang="en-US" sz="1200" b="0" i="0" u="none" strike="noStrike" dirty="0">
                        <a:effectLst/>
                        <a:latin typeface="Arial"/>
                      </a:endParaRPr>
                    </a:p>
                  </a:txBody>
                  <a:tcPr marL="6169" marR="6169" marT="6169" marB="0" anchor="b"/>
                </a:tc>
                <a:tc>
                  <a:txBody>
                    <a:bodyPr/>
                    <a:lstStyle/>
                    <a:p>
                      <a:pPr algn="r" fontAlgn="b"/>
                      <a:r>
                        <a:rPr lang="en-US" sz="1200" u="none" strike="noStrike" dirty="0">
                          <a:effectLst/>
                        </a:rPr>
                        <a:t> $         15,200,000 </a:t>
                      </a:r>
                      <a:endParaRPr lang="en-US" sz="1200" b="1" i="0" u="none" strike="noStrike" dirty="0">
                        <a:effectLst/>
                        <a:latin typeface="Arial"/>
                      </a:endParaRPr>
                    </a:p>
                  </a:txBody>
                  <a:tcPr marL="6169" marR="6169" marT="6169" marB="0" anchor="b"/>
                </a:tc>
                <a:extLst>
                  <a:ext uri="{0D108BD9-81ED-4DB2-BD59-A6C34878D82A}">
                    <a16:rowId xmlns:a16="http://schemas.microsoft.com/office/drawing/2014/main" val="10002"/>
                  </a:ext>
                </a:extLst>
              </a:tr>
              <a:tr h="207239">
                <a:tc>
                  <a:txBody>
                    <a:bodyPr/>
                    <a:lstStyle/>
                    <a:p>
                      <a:pPr algn="l" fontAlgn="b"/>
                      <a:endParaRPr lang="en-US" sz="1200" b="0" i="0" u="none" strike="noStrike" dirty="0">
                        <a:effectLst/>
                        <a:latin typeface="Arial"/>
                      </a:endParaRPr>
                    </a:p>
                  </a:txBody>
                  <a:tcPr marL="6169" marR="6169" marT="6169" marB="0" anchor="b"/>
                </a:tc>
                <a:tc>
                  <a:txBody>
                    <a:bodyPr/>
                    <a:lstStyle/>
                    <a:p>
                      <a:pPr algn="l" fontAlgn="b"/>
                      <a:endParaRPr lang="en-US" sz="1200" b="0" i="0" u="none" strike="noStrike" dirty="0">
                        <a:effectLst/>
                        <a:latin typeface="Arial"/>
                      </a:endParaRPr>
                    </a:p>
                  </a:txBody>
                  <a:tcPr marL="6169" marR="6169" marT="6169" marB="0" anchor="b"/>
                </a:tc>
                <a:extLst>
                  <a:ext uri="{0D108BD9-81ED-4DB2-BD59-A6C34878D82A}">
                    <a16:rowId xmlns:a16="http://schemas.microsoft.com/office/drawing/2014/main" val="10003"/>
                  </a:ext>
                </a:extLst>
              </a:tr>
              <a:tr h="207239">
                <a:tc>
                  <a:txBody>
                    <a:bodyPr/>
                    <a:lstStyle/>
                    <a:p>
                      <a:pPr algn="l" fontAlgn="b"/>
                      <a:r>
                        <a:rPr lang="en-US" sz="1200" u="sng" strike="noStrike" dirty="0">
                          <a:effectLst/>
                        </a:rPr>
                        <a:t>Step 2:</a:t>
                      </a:r>
                      <a:endParaRPr lang="en-US" sz="1200" b="1" i="0" u="sng" strike="noStrike" dirty="0">
                        <a:effectLst/>
                        <a:latin typeface="Arial"/>
                      </a:endParaRPr>
                    </a:p>
                  </a:txBody>
                  <a:tcPr marL="6169" marR="6169" marT="6169" marB="0" anchor="b"/>
                </a:tc>
                <a:tc>
                  <a:txBody>
                    <a:bodyPr/>
                    <a:lstStyle/>
                    <a:p>
                      <a:pPr algn="l" fontAlgn="b"/>
                      <a:endParaRPr lang="en-US" sz="1200" b="0" i="0" u="none" strike="noStrike" dirty="0">
                        <a:effectLst/>
                        <a:latin typeface="Arial"/>
                      </a:endParaRPr>
                    </a:p>
                  </a:txBody>
                  <a:tcPr marL="6169" marR="6169" marT="6169" marB="0" anchor="b"/>
                </a:tc>
                <a:extLst>
                  <a:ext uri="{0D108BD9-81ED-4DB2-BD59-A6C34878D82A}">
                    <a16:rowId xmlns:a16="http://schemas.microsoft.com/office/drawing/2014/main" val="10004"/>
                  </a:ext>
                </a:extLst>
              </a:tr>
              <a:tr h="207239">
                <a:tc>
                  <a:txBody>
                    <a:bodyPr/>
                    <a:lstStyle/>
                    <a:p>
                      <a:pPr algn="l" fontAlgn="b"/>
                      <a:r>
                        <a:rPr lang="en-US" sz="1200" u="none" strike="noStrike" dirty="0">
                          <a:effectLst/>
                        </a:rPr>
                        <a:t>Items Subtracted From Total Expenditures in Step 1:</a:t>
                      </a:r>
                      <a:endParaRPr lang="en-US" sz="1200" b="1" i="0" u="none" strike="noStrike" dirty="0">
                        <a:effectLst/>
                        <a:latin typeface="Arial"/>
                      </a:endParaRPr>
                    </a:p>
                  </a:txBody>
                  <a:tcPr marL="6169" marR="6169" marT="6169" marB="0" anchor="b"/>
                </a:tc>
                <a:tc>
                  <a:txBody>
                    <a:bodyPr/>
                    <a:lstStyle/>
                    <a:p>
                      <a:pPr algn="l" fontAlgn="b"/>
                      <a:endParaRPr lang="en-US" sz="1200" b="0" i="0" u="none" strike="noStrike" dirty="0">
                        <a:effectLst/>
                        <a:latin typeface="Arial"/>
                      </a:endParaRPr>
                    </a:p>
                  </a:txBody>
                  <a:tcPr marL="6169" marR="6169" marT="6169" marB="0" anchor="b"/>
                </a:tc>
                <a:extLst>
                  <a:ext uri="{0D108BD9-81ED-4DB2-BD59-A6C34878D82A}">
                    <a16:rowId xmlns:a16="http://schemas.microsoft.com/office/drawing/2014/main" val="10005"/>
                  </a:ext>
                </a:extLst>
              </a:tr>
              <a:tr h="207239">
                <a:tc>
                  <a:txBody>
                    <a:bodyPr/>
                    <a:lstStyle/>
                    <a:p>
                      <a:pPr algn="l" fontAlgn="b"/>
                      <a:r>
                        <a:rPr lang="en-US" sz="1200" u="sng" strike="noStrike" dirty="0">
                          <a:effectLst/>
                        </a:rPr>
                        <a:t>(List page number for each data source from Audit Report.)</a:t>
                      </a:r>
                      <a:endParaRPr lang="en-US" sz="1200" b="0" i="0" u="sng" strike="noStrike" dirty="0">
                        <a:effectLst/>
                        <a:latin typeface="Arial"/>
                      </a:endParaRPr>
                    </a:p>
                  </a:txBody>
                  <a:tcPr marL="6169" marR="6169" marT="6169" marB="0" anchor="b"/>
                </a:tc>
                <a:tc>
                  <a:txBody>
                    <a:bodyPr/>
                    <a:lstStyle/>
                    <a:p>
                      <a:pPr algn="l" fontAlgn="b"/>
                      <a:endParaRPr lang="en-US" sz="1200" b="0" i="0" u="none" strike="noStrike" dirty="0">
                        <a:effectLst/>
                        <a:latin typeface="Arial"/>
                      </a:endParaRPr>
                    </a:p>
                  </a:txBody>
                  <a:tcPr marL="6169" marR="6169" marT="6169" marB="0" anchor="b"/>
                </a:tc>
                <a:extLst>
                  <a:ext uri="{0D108BD9-81ED-4DB2-BD59-A6C34878D82A}">
                    <a16:rowId xmlns:a16="http://schemas.microsoft.com/office/drawing/2014/main" val="10006"/>
                  </a:ext>
                </a:extLst>
              </a:tr>
              <a:tr h="207239">
                <a:tc>
                  <a:txBody>
                    <a:bodyPr/>
                    <a:lstStyle/>
                    <a:p>
                      <a:pPr algn="l" fontAlgn="b"/>
                      <a:r>
                        <a:rPr lang="en-US" sz="1200" u="none" strike="noStrike" dirty="0">
                          <a:effectLst/>
                        </a:rPr>
                        <a:t>Federal Expenditures (SEFA)            </a:t>
                      </a:r>
                      <a:r>
                        <a:rPr lang="en-US" sz="1200" u="sng" strike="noStrike" dirty="0">
                          <a:effectLst/>
                        </a:rPr>
                        <a:t>Page           </a:t>
                      </a:r>
                      <a:endParaRPr lang="en-US" sz="1200" b="0" i="0" u="none" strike="noStrike" dirty="0">
                        <a:effectLst/>
                        <a:latin typeface="Arial"/>
                      </a:endParaRPr>
                    </a:p>
                  </a:txBody>
                  <a:tcPr marL="6169" marR="6169" marT="6169" marB="0" anchor="b"/>
                </a:tc>
                <a:tc>
                  <a:txBody>
                    <a:bodyPr/>
                    <a:lstStyle/>
                    <a:p>
                      <a:pPr algn="r" fontAlgn="b"/>
                      <a:r>
                        <a:rPr lang="en-US" sz="1200" u="none" strike="noStrike" dirty="0">
                          <a:effectLst/>
                        </a:rPr>
                        <a:t>$595,000 </a:t>
                      </a:r>
                      <a:endParaRPr lang="en-US" sz="1200" b="0" i="0" u="none" strike="noStrike" dirty="0">
                        <a:effectLst/>
                        <a:latin typeface="Arial"/>
                      </a:endParaRPr>
                    </a:p>
                  </a:txBody>
                  <a:tcPr marL="6169" marR="6169" marT="6169" marB="0" anchor="b"/>
                </a:tc>
                <a:extLst>
                  <a:ext uri="{0D108BD9-81ED-4DB2-BD59-A6C34878D82A}">
                    <a16:rowId xmlns:a16="http://schemas.microsoft.com/office/drawing/2014/main" val="10007"/>
                  </a:ext>
                </a:extLst>
              </a:tr>
              <a:tr h="207239">
                <a:tc>
                  <a:txBody>
                    <a:bodyPr/>
                    <a:lstStyle/>
                    <a:p>
                      <a:pPr algn="l" fontAlgn="b"/>
                      <a:r>
                        <a:rPr lang="en-US" sz="1200" u="none" strike="noStrike" dirty="0">
                          <a:effectLst/>
                        </a:rPr>
                        <a:t>Capital Outlay  (Attach Report)</a:t>
                      </a:r>
                      <a:endParaRPr lang="en-US" sz="1200" b="0" i="0" u="none" strike="noStrike" dirty="0">
                        <a:effectLst/>
                        <a:latin typeface="Arial"/>
                      </a:endParaRPr>
                    </a:p>
                  </a:txBody>
                  <a:tcPr marL="6169" marR="6169" marT="6169" marB="0" anchor="b"/>
                </a:tc>
                <a:tc>
                  <a:txBody>
                    <a:bodyPr/>
                    <a:lstStyle/>
                    <a:p>
                      <a:pPr algn="r" fontAlgn="b"/>
                      <a:r>
                        <a:rPr lang="en-US" sz="1200" u="none" strike="noStrike" dirty="0">
                          <a:effectLst/>
                        </a:rPr>
                        <a:t>            170,000.00 </a:t>
                      </a:r>
                      <a:endParaRPr lang="en-US" sz="1200" b="0" i="0" u="none" strike="noStrike" dirty="0">
                        <a:effectLst/>
                        <a:latin typeface="Arial"/>
                      </a:endParaRPr>
                    </a:p>
                  </a:txBody>
                  <a:tcPr marL="6169" marR="6169" marT="6169" marB="0" anchor="b"/>
                </a:tc>
                <a:extLst>
                  <a:ext uri="{0D108BD9-81ED-4DB2-BD59-A6C34878D82A}">
                    <a16:rowId xmlns:a16="http://schemas.microsoft.com/office/drawing/2014/main" val="10008"/>
                  </a:ext>
                </a:extLst>
              </a:tr>
              <a:tr h="207239">
                <a:tc>
                  <a:txBody>
                    <a:bodyPr/>
                    <a:lstStyle/>
                    <a:p>
                      <a:pPr algn="l" fontAlgn="b"/>
                      <a:r>
                        <a:rPr lang="en-US" sz="1200" u="none" strike="noStrike" dirty="0">
                          <a:effectLst/>
                        </a:rPr>
                        <a:t>Debt Service                                 </a:t>
                      </a:r>
                      <a:r>
                        <a:rPr lang="en-US" sz="1200" u="sng" strike="noStrike" dirty="0">
                          <a:effectLst/>
                        </a:rPr>
                        <a:t>Page            </a:t>
                      </a:r>
                      <a:endParaRPr lang="en-US" sz="1200" b="0" i="0" u="none" strike="noStrike" dirty="0">
                        <a:effectLst/>
                        <a:latin typeface="Arial"/>
                      </a:endParaRPr>
                    </a:p>
                  </a:txBody>
                  <a:tcPr marL="6169" marR="6169" marT="6169" marB="0" anchor="b"/>
                </a:tc>
                <a:tc>
                  <a:txBody>
                    <a:bodyPr/>
                    <a:lstStyle/>
                    <a:p>
                      <a:pPr algn="r" fontAlgn="b"/>
                      <a:r>
                        <a:rPr lang="en-US" sz="1200" u="none" strike="noStrike" dirty="0">
                          <a:effectLst/>
                        </a:rPr>
                        <a:t>               73,500.00 </a:t>
                      </a:r>
                      <a:endParaRPr lang="en-US" sz="1200" b="0" i="0" u="none" strike="noStrike" dirty="0">
                        <a:effectLst/>
                        <a:latin typeface="Arial"/>
                      </a:endParaRPr>
                    </a:p>
                  </a:txBody>
                  <a:tcPr marL="6169" marR="6169" marT="6169" marB="0" anchor="b"/>
                </a:tc>
                <a:extLst>
                  <a:ext uri="{0D108BD9-81ED-4DB2-BD59-A6C34878D82A}">
                    <a16:rowId xmlns:a16="http://schemas.microsoft.com/office/drawing/2014/main" val="10009"/>
                  </a:ext>
                </a:extLst>
              </a:tr>
              <a:tr h="207239">
                <a:tc>
                  <a:txBody>
                    <a:bodyPr/>
                    <a:lstStyle/>
                    <a:p>
                      <a:pPr algn="l" fontAlgn="b"/>
                      <a:r>
                        <a:rPr lang="en-US" sz="1200" u="none" strike="noStrike" dirty="0">
                          <a:effectLst/>
                        </a:rPr>
                        <a:t>Community Services                    </a:t>
                      </a:r>
                      <a:r>
                        <a:rPr lang="en-US" sz="1200" u="sng" strike="noStrike" dirty="0">
                          <a:effectLst/>
                        </a:rPr>
                        <a:t>Page            </a:t>
                      </a:r>
                      <a:endParaRPr lang="en-US" sz="1200" b="0" i="0" u="none" strike="noStrike" dirty="0">
                        <a:effectLst/>
                        <a:latin typeface="Arial"/>
                      </a:endParaRPr>
                    </a:p>
                  </a:txBody>
                  <a:tcPr marL="6169" marR="6169" marT="6169" marB="0" anchor="b"/>
                </a:tc>
                <a:tc>
                  <a:txBody>
                    <a:bodyPr/>
                    <a:lstStyle/>
                    <a:p>
                      <a:pPr algn="r" fontAlgn="b"/>
                      <a:r>
                        <a:rPr lang="en-US" sz="1200" u="none" strike="noStrike" dirty="0">
                          <a:effectLst/>
                        </a:rPr>
                        <a:t>                 1,600.00 </a:t>
                      </a:r>
                      <a:endParaRPr lang="en-US" sz="1200" b="0" i="0" u="none" strike="noStrike" dirty="0">
                        <a:effectLst/>
                        <a:latin typeface="Arial"/>
                      </a:endParaRPr>
                    </a:p>
                  </a:txBody>
                  <a:tcPr marL="6169" marR="6169" marT="6169" marB="0" anchor="b"/>
                </a:tc>
                <a:extLst>
                  <a:ext uri="{0D108BD9-81ED-4DB2-BD59-A6C34878D82A}">
                    <a16:rowId xmlns:a16="http://schemas.microsoft.com/office/drawing/2014/main" val="10010"/>
                  </a:ext>
                </a:extLst>
              </a:tr>
              <a:tr h="207239">
                <a:tc>
                  <a:txBody>
                    <a:bodyPr/>
                    <a:lstStyle/>
                    <a:p>
                      <a:pPr algn="l" fontAlgn="b"/>
                      <a:r>
                        <a:rPr lang="en-US" sz="1200" u="none" strike="noStrike" dirty="0">
                          <a:effectLst/>
                        </a:rPr>
                        <a:t>Pupil Activity Fund                        </a:t>
                      </a:r>
                      <a:r>
                        <a:rPr lang="en-US" sz="1200" u="sng" strike="noStrike" dirty="0">
                          <a:effectLst/>
                        </a:rPr>
                        <a:t>Page            </a:t>
                      </a:r>
                      <a:endParaRPr lang="en-US" sz="1200" b="0" i="0" u="none" strike="noStrike" dirty="0">
                        <a:effectLst/>
                        <a:latin typeface="Arial"/>
                      </a:endParaRPr>
                    </a:p>
                  </a:txBody>
                  <a:tcPr marL="6169" marR="6169" marT="6169" marB="0" anchor="b"/>
                </a:tc>
                <a:tc>
                  <a:txBody>
                    <a:bodyPr/>
                    <a:lstStyle/>
                    <a:p>
                      <a:pPr algn="r" fontAlgn="b"/>
                      <a:r>
                        <a:rPr lang="en-US" sz="1200" u="none" strike="noStrike" dirty="0">
                          <a:effectLst/>
                        </a:rPr>
                        <a:t>               45,000.00 </a:t>
                      </a:r>
                      <a:endParaRPr lang="en-US" sz="1200" b="0" i="0" u="none" strike="noStrike" dirty="0">
                        <a:effectLst/>
                        <a:latin typeface="Arial"/>
                      </a:endParaRPr>
                    </a:p>
                  </a:txBody>
                  <a:tcPr marL="6169" marR="6169" marT="6169" marB="0" anchor="b"/>
                </a:tc>
                <a:extLst>
                  <a:ext uri="{0D108BD9-81ED-4DB2-BD59-A6C34878D82A}">
                    <a16:rowId xmlns:a16="http://schemas.microsoft.com/office/drawing/2014/main" val="10011"/>
                  </a:ext>
                </a:extLst>
              </a:tr>
              <a:tr h="207239">
                <a:tc>
                  <a:txBody>
                    <a:bodyPr/>
                    <a:lstStyle/>
                    <a:p>
                      <a:pPr algn="l" fontAlgn="b"/>
                      <a:r>
                        <a:rPr lang="en-US" sz="1200" u="none" strike="noStrike" dirty="0">
                          <a:effectLst/>
                        </a:rPr>
                        <a:t>Intergovernmental                         </a:t>
                      </a:r>
                      <a:r>
                        <a:rPr lang="en-US" sz="1200" u="sng" strike="noStrike" dirty="0">
                          <a:effectLst/>
                        </a:rPr>
                        <a:t>Page            </a:t>
                      </a:r>
                      <a:endParaRPr lang="en-US" sz="1200" b="0" i="0" u="none" strike="noStrike" dirty="0">
                        <a:effectLst/>
                        <a:latin typeface="Arial"/>
                      </a:endParaRPr>
                    </a:p>
                  </a:txBody>
                  <a:tcPr marL="6169" marR="6169" marT="6169" marB="0" anchor="b"/>
                </a:tc>
                <a:tc>
                  <a:txBody>
                    <a:bodyPr/>
                    <a:lstStyle/>
                    <a:p>
                      <a:pPr algn="r" fontAlgn="b"/>
                      <a:r>
                        <a:rPr lang="en-US" sz="1200" u="none" strike="noStrike" dirty="0">
                          <a:effectLst/>
                        </a:rPr>
                        <a:t>                 9,800.00 </a:t>
                      </a:r>
                      <a:endParaRPr lang="en-US" sz="1200" b="0" i="0" u="none" strike="noStrike" dirty="0">
                        <a:effectLst/>
                        <a:latin typeface="Arial"/>
                      </a:endParaRPr>
                    </a:p>
                  </a:txBody>
                  <a:tcPr marL="6169" marR="6169" marT="6169" marB="0" anchor="b"/>
                </a:tc>
                <a:extLst>
                  <a:ext uri="{0D108BD9-81ED-4DB2-BD59-A6C34878D82A}">
                    <a16:rowId xmlns:a16="http://schemas.microsoft.com/office/drawing/2014/main" val="10012"/>
                  </a:ext>
                </a:extLst>
              </a:tr>
              <a:tr h="207239">
                <a:tc>
                  <a:txBody>
                    <a:bodyPr/>
                    <a:lstStyle/>
                    <a:p>
                      <a:pPr algn="l" fontAlgn="b"/>
                      <a:r>
                        <a:rPr lang="en-US" sz="1200" u="none" strike="noStrike" dirty="0">
                          <a:effectLst/>
                        </a:rPr>
                        <a:t>Total Amount Excluded:</a:t>
                      </a:r>
                      <a:endParaRPr lang="en-US" sz="1200" b="1" i="0" u="none" strike="noStrike" dirty="0">
                        <a:effectLst/>
                        <a:latin typeface="Arial"/>
                      </a:endParaRPr>
                    </a:p>
                  </a:txBody>
                  <a:tcPr marL="6169" marR="6169" marT="6169" marB="0" anchor="b"/>
                </a:tc>
                <a:tc>
                  <a:txBody>
                    <a:bodyPr/>
                    <a:lstStyle/>
                    <a:p>
                      <a:pPr algn="r" fontAlgn="b"/>
                      <a:r>
                        <a:rPr lang="en-US" sz="1200" u="none" strike="noStrike" dirty="0">
                          <a:effectLst/>
                        </a:rPr>
                        <a:t> $        </a:t>
                      </a:r>
                      <a:r>
                        <a:rPr lang="en-US" sz="1200" u="sng" strike="noStrike" dirty="0">
                          <a:effectLst/>
                        </a:rPr>
                        <a:t>(894,900.00)</a:t>
                      </a:r>
                      <a:endParaRPr lang="en-US" sz="1200" b="1" i="0" u="sng" strike="noStrike" dirty="0">
                        <a:effectLst/>
                        <a:latin typeface="Arial"/>
                      </a:endParaRPr>
                    </a:p>
                  </a:txBody>
                  <a:tcPr marL="6169" marR="6169" marT="6169" marB="0" anchor="b"/>
                </a:tc>
                <a:extLst>
                  <a:ext uri="{0D108BD9-81ED-4DB2-BD59-A6C34878D82A}">
                    <a16:rowId xmlns:a16="http://schemas.microsoft.com/office/drawing/2014/main" val="10013"/>
                  </a:ext>
                </a:extLst>
              </a:tr>
              <a:tr h="207239">
                <a:tc>
                  <a:txBody>
                    <a:bodyPr/>
                    <a:lstStyle/>
                    <a:p>
                      <a:pPr algn="l" fontAlgn="b"/>
                      <a:endParaRPr lang="en-US" sz="1200" b="1" i="0" u="none" strike="noStrike" dirty="0">
                        <a:effectLst/>
                        <a:latin typeface="Arial"/>
                      </a:endParaRPr>
                    </a:p>
                  </a:txBody>
                  <a:tcPr marL="6169" marR="6169" marT="6169" marB="0" anchor="b"/>
                </a:tc>
                <a:tc>
                  <a:txBody>
                    <a:bodyPr/>
                    <a:lstStyle/>
                    <a:p>
                      <a:pPr algn="l" fontAlgn="b"/>
                      <a:endParaRPr lang="en-US" sz="1200" b="1" i="0" u="none" strike="noStrike" dirty="0">
                        <a:effectLst/>
                        <a:latin typeface="Arial"/>
                      </a:endParaRPr>
                    </a:p>
                  </a:txBody>
                  <a:tcPr marL="6169" marR="6169" marT="6169" marB="0" anchor="b"/>
                </a:tc>
                <a:extLst>
                  <a:ext uri="{0D108BD9-81ED-4DB2-BD59-A6C34878D82A}">
                    <a16:rowId xmlns:a16="http://schemas.microsoft.com/office/drawing/2014/main" val="10014"/>
                  </a:ext>
                </a:extLst>
              </a:tr>
              <a:tr h="207239">
                <a:tc>
                  <a:txBody>
                    <a:bodyPr/>
                    <a:lstStyle/>
                    <a:p>
                      <a:pPr algn="l" fontAlgn="b"/>
                      <a:r>
                        <a:rPr lang="en-US" sz="1200" u="none" strike="noStrike" dirty="0">
                          <a:effectLst/>
                        </a:rPr>
                        <a:t>Total Expenditures for MOE Calculation:</a:t>
                      </a:r>
                      <a:endParaRPr lang="en-US" sz="1200" b="1" i="0" u="none" strike="noStrike" dirty="0">
                        <a:effectLst/>
                        <a:latin typeface="Arial"/>
                      </a:endParaRPr>
                    </a:p>
                  </a:txBody>
                  <a:tcPr marL="6169" marR="6169" marT="6169" marB="0" anchor="b"/>
                </a:tc>
                <a:tc>
                  <a:txBody>
                    <a:bodyPr/>
                    <a:lstStyle/>
                    <a:p>
                      <a:pPr algn="r" fontAlgn="b"/>
                      <a:r>
                        <a:rPr lang="en-US" sz="1200" u="none" strike="noStrike" dirty="0">
                          <a:effectLst/>
                        </a:rPr>
                        <a:t> $    14,305,100.00 </a:t>
                      </a:r>
                      <a:endParaRPr lang="en-US" sz="1200" b="1" i="0" u="none" strike="noStrike" dirty="0">
                        <a:effectLst/>
                        <a:latin typeface="Arial"/>
                      </a:endParaRPr>
                    </a:p>
                  </a:txBody>
                  <a:tcPr marL="6169" marR="6169" marT="6169" marB="0" anchor="b"/>
                </a:tc>
                <a:extLst>
                  <a:ext uri="{0D108BD9-81ED-4DB2-BD59-A6C34878D82A}">
                    <a16:rowId xmlns:a16="http://schemas.microsoft.com/office/drawing/2014/main" val="10015"/>
                  </a:ext>
                </a:extLst>
              </a:tr>
              <a:tr h="207239">
                <a:tc>
                  <a:txBody>
                    <a:bodyPr/>
                    <a:lstStyle/>
                    <a:p>
                      <a:pPr algn="l" fontAlgn="b"/>
                      <a:endParaRPr lang="en-US" sz="1200" b="0" i="0" u="none" strike="noStrike" dirty="0">
                        <a:effectLst/>
                        <a:latin typeface="Arial"/>
                      </a:endParaRPr>
                    </a:p>
                  </a:txBody>
                  <a:tcPr marL="6169" marR="6169" marT="6169" marB="0" anchor="b"/>
                </a:tc>
                <a:tc>
                  <a:txBody>
                    <a:bodyPr/>
                    <a:lstStyle/>
                    <a:p>
                      <a:pPr algn="l" fontAlgn="b"/>
                      <a:endParaRPr lang="en-US" sz="1200" b="0" i="0" u="none" strike="noStrike" dirty="0">
                        <a:effectLst/>
                        <a:latin typeface="Arial"/>
                      </a:endParaRPr>
                    </a:p>
                  </a:txBody>
                  <a:tcPr marL="6169" marR="6169" marT="6169" marB="0" anchor="b"/>
                </a:tc>
                <a:extLst>
                  <a:ext uri="{0D108BD9-81ED-4DB2-BD59-A6C34878D82A}">
                    <a16:rowId xmlns:a16="http://schemas.microsoft.com/office/drawing/2014/main" val="10016"/>
                  </a:ext>
                </a:extLst>
              </a:tr>
              <a:tr h="207239">
                <a:tc>
                  <a:txBody>
                    <a:bodyPr/>
                    <a:lstStyle/>
                    <a:p>
                      <a:pPr algn="l" fontAlgn="b"/>
                      <a:r>
                        <a:rPr lang="en-US" sz="1200" u="sng" strike="noStrike" dirty="0">
                          <a:effectLst/>
                        </a:rPr>
                        <a:t>Step 3:</a:t>
                      </a:r>
                      <a:endParaRPr lang="en-US" sz="1200" b="1" i="0" u="sng" strike="noStrike" dirty="0">
                        <a:effectLst/>
                        <a:latin typeface="Arial"/>
                      </a:endParaRPr>
                    </a:p>
                  </a:txBody>
                  <a:tcPr marL="6169" marR="6169" marT="6169" marB="0" anchor="b"/>
                </a:tc>
                <a:tc>
                  <a:txBody>
                    <a:bodyPr/>
                    <a:lstStyle/>
                    <a:p>
                      <a:pPr algn="l" fontAlgn="b"/>
                      <a:endParaRPr lang="en-US" sz="1200" b="0" i="0" u="none" strike="noStrike" dirty="0">
                        <a:effectLst/>
                        <a:latin typeface="Arial"/>
                      </a:endParaRPr>
                    </a:p>
                  </a:txBody>
                  <a:tcPr marL="6169" marR="6169" marT="6169" marB="0" anchor="b"/>
                </a:tc>
                <a:extLst>
                  <a:ext uri="{0D108BD9-81ED-4DB2-BD59-A6C34878D82A}">
                    <a16:rowId xmlns:a16="http://schemas.microsoft.com/office/drawing/2014/main" val="10017"/>
                  </a:ext>
                </a:extLst>
              </a:tr>
              <a:tr h="207239">
                <a:tc>
                  <a:txBody>
                    <a:bodyPr/>
                    <a:lstStyle/>
                    <a:p>
                      <a:pPr algn="l" fontAlgn="b"/>
                      <a:r>
                        <a:rPr lang="en-US" sz="1200" u="none" strike="noStrike" dirty="0">
                          <a:effectLst/>
                        </a:rPr>
                        <a:t>135 ADM:</a:t>
                      </a:r>
                      <a:endParaRPr lang="en-US" sz="1200" b="0" i="0" u="none" strike="noStrike" dirty="0">
                        <a:effectLst/>
                        <a:latin typeface="Arial"/>
                      </a:endParaRPr>
                    </a:p>
                  </a:txBody>
                  <a:tcPr marL="6169" marR="6169" marT="6169" marB="0" anchor="b"/>
                </a:tc>
                <a:tc>
                  <a:txBody>
                    <a:bodyPr/>
                    <a:lstStyle/>
                    <a:p>
                      <a:pPr algn="r" fontAlgn="b"/>
                      <a:r>
                        <a:rPr lang="en-US" sz="1200" u="none" strike="noStrike" dirty="0">
                          <a:effectLst/>
                        </a:rPr>
                        <a:t>2,105</a:t>
                      </a:r>
                      <a:endParaRPr lang="en-US" sz="1200" b="0" i="0" u="none" strike="noStrike" dirty="0">
                        <a:effectLst/>
                        <a:latin typeface="Arial"/>
                      </a:endParaRPr>
                    </a:p>
                  </a:txBody>
                  <a:tcPr marL="6169" marR="6169" marT="6169" marB="0" anchor="b"/>
                </a:tc>
                <a:extLst>
                  <a:ext uri="{0D108BD9-81ED-4DB2-BD59-A6C34878D82A}">
                    <a16:rowId xmlns:a16="http://schemas.microsoft.com/office/drawing/2014/main" val="10018"/>
                  </a:ext>
                </a:extLst>
              </a:tr>
              <a:tr h="207239">
                <a:tc>
                  <a:txBody>
                    <a:bodyPr/>
                    <a:lstStyle/>
                    <a:p>
                      <a:pPr algn="l" fontAlgn="b"/>
                      <a:endParaRPr lang="en-US" sz="1200" b="0" i="0" u="none" strike="noStrike" dirty="0">
                        <a:effectLst/>
                        <a:latin typeface="Arial"/>
                      </a:endParaRPr>
                    </a:p>
                  </a:txBody>
                  <a:tcPr marL="6169" marR="6169" marT="6169" marB="0" anchor="b"/>
                </a:tc>
                <a:tc>
                  <a:txBody>
                    <a:bodyPr/>
                    <a:lstStyle/>
                    <a:p>
                      <a:pPr algn="ctr" fontAlgn="b"/>
                      <a:endParaRPr lang="en-US" sz="1200" b="0" i="0" u="none" strike="noStrike" dirty="0">
                        <a:effectLst/>
                        <a:latin typeface="Arial"/>
                      </a:endParaRPr>
                    </a:p>
                  </a:txBody>
                  <a:tcPr marL="6169" marR="6169" marT="6169" marB="0" anchor="b"/>
                </a:tc>
                <a:extLst>
                  <a:ext uri="{0D108BD9-81ED-4DB2-BD59-A6C34878D82A}">
                    <a16:rowId xmlns:a16="http://schemas.microsoft.com/office/drawing/2014/main" val="10019"/>
                  </a:ext>
                </a:extLst>
              </a:tr>
              <a:tr h="207239">
                <a:tc>
                  <a:txBody>
                    <a:bodyPr/>
                    <a:lstStyle/>
                    <a:p>
                      <a:pPr algn="l" fontAlgn="b"/>
                      <a:r>
                        <a:rPr lang="en-US" sz="1200" u="none" strike="noStrike" dirty="0">
                          <a:effectLst/>
                        </a:rPr>
                        <a:t>The per pupil MOE calculated for the </a:t>
                      </a:r>
                      <a:r>
                        <a:rPr lang="en-US" sz="1200" u="sng" strike="noStrike" dirty="0">
                          <a:effectLst/>
                        </a:rPr>
                        <a:t>preceding</a:t>
                      </a:r>
                      <a:r>
                        <a:rPr lang="en-US" sz="1200" u="none" strike="noStrike" dirty="0">
                          <a:effectLst/>
                        </a:rPr>
                        <a:t> year</a:t>
                      </a:r>
                      <a:endParaRPr lang="en-US" sz="1200" b="0" i="0" u="none" strike="noStrike" dirty="0">
                        <a:effectLst/>
                        <a:latin typeface="Arial"/>
                      </a:endParaRPr>
                    </a:p>
                  </a:txBody>
                  <a:tcPr marL="6169" marR="6169" marT="6169" marB="0" anchor="b"/>
                </a:tc>
                <a:tc>
                  <a:txBody>
                    <a:bodyPr/>
                    <a:lstStyle/>
                    <a:p>
                      <a:pPr algn="l" fontAlgn="b"/>
                      <a:endParaRPr lang="en-US" sz="1200" b="0" i="0" u="none" strike="noStrike" dirty="0">
                        <a:effectLst/>
                        <a:latin typeface="Arial"/>
                      </a:endParaRPr>
                    </a:p>
                  </a:txBody>
                  <a:tcPr marL="6169" marR="6169" marT="6169" marB="0" anchor="b"/>
                </a:tc>
                <a:extLst>
                  <a:ext uri="{0D108BD9-81ED-4DB2-BD59-A6C34878D82A}">
                    <a16:rowId xmlns:a16="http://schemas.microsoft.com/office/drawing/2014/main" val="10020"/>
                  </a:ext>
                </a:extLst>
              </a:tr>
              <a:tr h="207239">
                <a:tc>
                  <a:txBody>
                    <a:bodyPr/>
                    <a:lstStyle/>
                    <a:p>
                      <a:pPr algn="l" fontAlgn="b"/>
                      <a:r>
                        <a:rPr lang="en-US" sz="1200" u="none" strike="noStrike" dirty="0">
                          <a:effectLst/>
                        </a:rPr>
                        <a:t>from Audit Year </a:t>
                      </a:r>
                      <a:r>
                        <a:rPr lang="en-US" sz="1200" u="sng" strike="noStrike" dirty="0">
                          <a:effectLst/>
                        </a:rPr>
                        <a:t>  </a:t>
                      </a:r>
                      <a:r>
                        <a:rPr lang="en-US" sz="1200" u="sng" strike="noStrike" dirty="0" smtClean="0">
                          <a:effectLst/>
                        </a:rPr>
                        <a:t>2017         </a:t>
                      </a:r>
                      <a:r>
                        <a:rPr lang="en-US" sz="1200" u="none" strike="noStrike" dirty="0">
                          <a:effectLst/>
                        </a:rPr>
                        <a:t>:</a:t>
                      </a:r>
                      <a:endParaRPr lang="en-US" sz="1200" b="0" i="0" u="none" strike="noStrike" dirty="0">
                        <a:effectLst/>
                        <a:latin typeface="Arial"/>
                      </a:endParaRPr>
                    </a:p>
                  </a:txBody>
                  <a:tcPr marL="6169" marR="6169" marT="6169" marB="0" anchor="b"/>
                </a:tc>
                <a:tc>
                  <a:txBody>
                    <a:bodyPr/>
                    <a:lstStyle/>
                    <a:p>
                      <a:pPr algn="r" fontAlgn="b"/>
                      <a:r>
                        <a:rPr lang="en-US" sz="1200" u="none" strike="noStrike" dirty="0">
                          <a:effectLst/>
                        </a:rPr>
                        <a:t> $              6,795.77 </a:t>
                      </a:r>
                      <a:endParaRPr lang="en-US" sz="1200" b="0" i="0" u="none" strike="noStrike" dirty="0">
                        <a:effectLst/>
                        <a:latin typeface="Arial"/>
                      </a:endParaRPr>
                    </a:p>
                  </a:txBody>
                  <a:tcPr marL="6169" marR="6169" marT="6169" marB="0" anchor="b"/>
                </a:tc>
                <a:extLst>
                  <a:ext uri="{0D108BD9-81ED-4DB2-BD59-A6C34878D82A}">
                    <a16:rowId xmlns:a16="http://schemas.microsoft.com/office/drawing/2014/main" val="10021"/>
                  </a:ext>
                </a:extLst>
              </a:tr>
              <a:tr h="207239">
                <a:tc>
                  <a:txBody>
                    <a:bodyPr/>
                    <a:lstStyle/>
                    <a:p>
                      <a:pPr algn="l" fontAlgn="b"/>
                      <a:endParaRPr lang="en-US" sz="1200" b="0" i="0" u="none" strike="noStrike" dirty="0">
                        <a:effectLst/>
                        <a:latin typeface="Arial"/>
                      </a:endParaRPr>
                    </a:p>
                  </a:txBody>
                  <a:tcPr marL="6169" marR="6169" marT="6169" marB="0" anchor="b"/>
                </a:tc>
                <a:tc>
                  <a:txBody>
                    <a:bodyPr/>
                    <a:lstStyle/>
                    <a:p>
                      <a:pPr algn="l" fontAlgn="b"/>
                      <a:endParaRPr lang="en-US" sz="1200" b="0" i="0" u="none" strike="noStrike" dirty="0">
                        <a:effectLst/>
                        <a:latin typeface="Arial"/>
                      </a:endParaRPr>
                    </a:p>
                  </a:txBody>
                  <a:tcPr marL="6169" marR="6169" marT="6169" marB="0" anchor="b"/>
                </a:tc>
                <a:extLst>
                  <a:ext uri="{0D108BD9-81ED-4DB2-BD59-A6C34878D82A}">
                    <a16:rowId xmlns:a16="http://schemas.microsoft.com/office/drawing/2014/main" val="10022"/>
                  </a:ext>
                </a:extLst>
              </a:tr>
              <a:tr h="207239">
                <a:tc>
                  <a:txBody>
                    <a:bodyPr/>
                    <a:lstStyle/>
                    <a:p>
                      <a:pPr algn="l" fontAlgn="b"/>
                      <a:r>
                        <a:rPr lang="en-US" sz="1200" u="sng" strike="noStrike" dirty="0">
                          <a:effectLst/>
                        </a:rPr>
                        <a:t>Step 4:</a:t>
                      </a:r>
                      <a:endParaRPr lang="en-US" sz="1200" b="1" i="0" u="sng" strike="noStrike" dirty="0">
                        <a:effectLst/>
                        <a:latin typeface="Arial"/>
                      </a:endParaRPr>
                    </a:p>
                  </a:txBody>
                  <a:tcPr marL="6169" marR="6169" marT="6169" marB="0" anchor="b"/>
                </a:tc>
                <a:tc>
                  <a:txBody>
                    <a:bodyPr/>
                    <a:lstStyle/>
                    <a:p>
                      <a:pPr algn="l" fontAlgn="b"/>
                      <a:endParaRPr lang="en-US" sz="1200" b="0" i="0" u="none" strike="noStrike" dirty="0">
                        <a:effectLst/>
                        <a:latin typeface="Arial"/>
                      </a:endParaRPr>
                    </a:p>
                  </a:txBody>
                  <a:tcPr marL="6169" marR="6169" marT="6169" marB="0" anchor="b"/>
                </a:tc>
                <a:extLst>
                  <a:ext uri="{0D108BD9-81ED-4DB2-BD59-A6C34878D82A}">
                    <a16:rowId xmlns:a16="http://schemas.microsoft.com/office/drawing/2014/main" val="10023"/>
                  </a:ext>
                </a:extLst>
              </a:tr>
              <a:tr h="207239">
                <a:tc>
                  <a:txBody>
                    <a:bodyPr/>
                    <a:lstStyle/>
                    <a:p>
                      <a:pPr algn="l" fontAlgn="b"/>
                      <a:r>
                        <a:rPr lang="en-US" sz="1200" u="none" strike="noStrike" dirty="0">
                          <a:effectLst/>
                        </a:rPr>
                        <a:t>The per pupil MOE calculated for the </a:t>
                      </a:r>
                      <a:r>
                        <a:rPr lang="en-US" sz="1200" u="sng" strike="noStrike" dirty="0">
                          <a:effectLst/>
                        </a:rPr>
                        <a:t>second preceding</a:t>
                      </a:r>
                      <a:r>
                        <a:rPr lang="en-US" sz="1200" u="none" strike="noStrike" dirty="0">
                          <a:effectLst/>
                        </a:rPr>
                        <a:t> year</a:t>
                      </a:r>
                      <a:endParaRPr lang="en-US" sz="1200" b="0" i="0" u="none" strike="noStrike" dirty="0">
                        <a:effectLst/>
                        <a:latin typeface="Arial"/>
                      </a:endParaRPr>
                    </a:p>
                  </a:txBody>
                  <a:tcPr marL="6169" marR="6169" marT="6169" marB="0" anchor="b"/>
                </a:tc>
                <a:tc>
                  <a:txBody>
                    <a:bodyPr/>
                    <a:lstStyle/>
                    <a:p>
                      <a:pPr algn="l" fontAlgn="b"/>
                      <a:endParaRPr lang="en-US" sz="1200" b="0" i="0" u="none" strike="noStrike" dirty="0">
                        <a:effectLst/>
                        <a:latin typeface="Arial"/>
                      </a:endParaRPr>
                    </a:p>
                  </a:txBody>
                  <a:tcPr marL="6169" marR="6169" marT="6169" marB="0" anchor="b"/>
                </a:tc>
                <a:extLst>
                  <a:ext uri="{0D108BD9-81ED-4DB2-BD59-A6C34878D82A}">
                    <a16:rowId xmlns:a16="http://schemas.microsoft.com/office/drawing/2014/main" val="10024"/>
                  </a:ext>
                </a:extLst>
              </a:tr>
              <a:tr h="207239">
                <a:tc>
                  <a:txBody>
                    <a:bodyPr/>
                    <a:lstStyle/>
                    <a:p>
                      <a:pPr algn="l" fontAlgn="b"/>
                      <a:r>
                        <a:rPr lang="en-US" sz="1200" u="none" strike="noStrike" dirty="0">
                          <a:effectLst/>
                        </a:rPr>
                        <a:t>from Audit Year </a:t>
                      </a:r>
                      <a:r>
                        <a:rPr lang="en-US" sz="1200" u="sng" strike="noStrike" dirty="0">
                          <a:effectLst/>
                        </a:rPr>
                        <a:t>  </a:t>
                      </a:r>
                      <a:r>
                        <a:rPr lang="en-US" sz="1200" u="sng" strike="noStrike" dirty="0" smtClean="0">
                          <a:effectLst/>
                        </a:rPr>
                        <a:t>2016          </a:t>
                      </a:r>
                      <a:r>
                        <a:rPr lang="en-US" sz="1200" u="none" strike="noStrike" dirty="0">
                          <a:effectLst/>
                        </a:rPr>
                        <a:t>: (Attach Worksheet)</a:t>
                      </a:r>
                      <a:endParaRPr lang="en-US" sz="1200" b="0" i="0" u="none" strike="noStrike" dirty="0">
                        <a:effectLst/>
                        <a:latin typeface="Arial"/>
                      </a:endParaRPr>
                    </a:p>
                  </a:txBody>
                  <a:tcPr marL="6169" marR="6169" marT="6169" marB="0" anchor="b"/>
                </a:tc>
                <a:tc>
                  <a:txBody>
                    <a:bodyPr/>
                    <a:lstStyle/>
                    <a:p>
                      <a:pPr algn="r" fontAlgn="b"/>
                      <a:r>
                        <a:rPr lang="en-US" sz="1200" u="none" strike="noStrike" dirty="0">
                          <a:effectLst/>
                        </a:rPr>
                        <a:t> $              6,576.98 </a:t>
                      </a:r>
                      <a:endParaRPr lang="en-US" sz="1200" b="0" i="0" u="none" strike="noStrike" dirty="0">
                        <a:effectLst/>
                        <a:latin typeface="Arial"/>
                      </a:endParaRPr>
                    </a:p>
                  </a:txBody>
                  <a:tcPr marL="6169" marR="6169" marT="6169" marB="0" anchor="b"/>
                </a:tc>
                <a:extLst>
                  <a:ext uri="{0D108BD9-81ED-4DB2-BD59-A6C34878D82A}">
                    <a16:rowId xmlns:a16="http://schemas.microsoft.com/office/drawing/2014/main" val="10025"/>
                  </a:ext>
                </a:extLst>
              </a:tr>
              <a:tr h="207239">
                <a:tc>
                  <a:txBody>
                    <a:bodyPr/>
                    <a:lstStyle/>
                    <a:p>
                      <a:pPr algn="l" fontAlgn="b"/>
                      <a:endParaRPr lang="en-US" sz="1200" b="0" i="0" u="none" strike="noStrike" dirty="0">
                        <a:effectLst/>
                        <a:latin typeface="Arial"/>
                      </a:endParaRPr>
                    </a:p>
                  </a:txBody>
                  <a:tcPr marL="6169" marR="6169" marT="6169" marB="0" anchor="b"/>
                </a:tc>
                <a:tc>
                  <a:txBody>
                    <a:bodyPr/>
                    <a:lstStyle/>
                    <a:p>
                      <a:pPr algn="l" fontAlgn="b"/>
                      <a:endParaRPr lang="en-US" sz="1200" b="0" i="0" u="none" strike="noStrike" dirty="0">
                        <a:effectLst/>
                        <a:latin typeface="Arial"/>
                      </a:endParaRPr>
                    </a:p>
                  </a:txBody>
                  <a:tcPr marL="6169" marR="6169" marT="6169" marB="0" anchor="b"/>
                </a:tc>
                <a:extLst>
                  <a:ext uri="{0D108BD9-81ED-4DB2-BD59-A6C34878D82A}">
                    <a16:rowId xmlns:a16="http://schemas.microsoft.com/office/drawing/2014/main" val="10026"/>
                  </a:ext>
                </a:extLst>
              </a:tr>
              <a:tr h="207239">
                <a:tc>
                  <a:txBody>
                    <a:bodyPr/>
                    <a:lstStyle/>
                    <a:p>
                      <a:pPr algn="l" fontAlgn="b"/>
                      <a:r>
                        <a:rPr lang="en-US" sz="1200" u="none" strike="noStrike" dirty="0">
                          <a:effectLst/>
                        </a:rPr>
                        <a:t>Met MOE Requirements?  *</a:t>
                      </a:r>
                      <a:endParaRPr lang="en-US" sz="1200" b="1" i="0" u="none" strike="noStrike" dirty="0">
                        <a:effectLst/>
                        <a:latin typeface="Arial"/>
                      </a:endParaRPr>
                    </a:p>
                  </a:txBody>
                  <a:tcPr marL="6169" marR="6169" marT="6169" marB="0" anchor="b"/>
                </a:tc>
                <a:tc>
                  <a:txBody>
                    <a:bodyPr/>
                    <a:lstStyle/>
                    <a:p>
                      <a:pPr algn="ctr" fontAlgn="b"/>
                      <a:r>
                        <a:rPr lang="en-US" sz="1200" u="none" strike="noStrike" dirty="0">
                          <a:effectLst/>
                        </a:rPr>
                        <a:t>Met MOE</a:t>
                      </a:r>
                      <a:endParaRPr lang="en-US" sz="1200" b="1" i="0" u="none" strike="noStrike" dirty="0">
                        <a:effectLst/>
                        <a:latin typeface="Arial"/>
                      </a:endParaRPr>
                    </a:p>
                  </a:txBody>
                  <a:tcPr marL="6169" marR="6169" marT="6169" marB="0" anchor="b"/>
                </a:tc>
                <a:extLst>
                  <a:ext uri="{0D108BD9-81ED-4DB2-BD59-A6C34878D82A}">
                    <a16:rowId xmlns:a16="http://schemas.microsoft.com/office/drawing/2014/main" val="10027"/>
                  </a:ext>
                </a:extLst>
              </a:tr>
              <a:tr h="207239">
                <a:tc>
                  <a:txBody>
                    <a:bodyPr/>
                    <a:lstStyle/>
                    <a:p>
                      <a:pPr algn="l" fontAlgn="b"/>
                      <a:endParaRPr lang="en-US" sz="1200" b="0" i="0" u="none" strike="noStrike" dirty="0">
                        <a:effectLst/>
                        <a:latin typeface="Arial"/>
                      </a:endParaRPr>
                    </a:p>
                  </a:txBody>
                  <a:tcPr marL="6169" marR="6169" marT="6169" marB="0" anchor="b"/>
                </a:tc>
                <a:tc>
                  <a:txBody>
                    <a:bodyPr/>
                    <a:lstStyle/>
                    <a:p>
                      <a:pPr algn="l" fontAlgn="b"/>
                      <a:endParaRPr lang="en-US" sz="1200" b="0" i="0" u="none" strike="noStrike" dirty="0">
                        <a:effectLst/>
                        <a:latin typeface="Arial"/>
                      </a:endParaRPr>
                    </a:p>
                  </a:txBody>
                  <a:tcPr marL="6169" marR="6169" marT="6169" marB="0" anchor="b"/>
                </a:tc>
                <a:extLst>
                  <a:ext uri="{0D108BD9-81ED-4DB2-BD59-A6C34878D82A}">
                    <a16:rowId xmlns:a16="http://schemas.microsoft.com/office/drawing/2014/main" val="10028"/>
                  </a:ext>
                </a:extLst>
              </a:tr>
              <a:tr h="207239">
                <a:tc>
                  <a:txBody>
                    <a:bodyPr/>
                    <a:lstStyle/>
                    <a:p>
                      <a:pPr algn="l" fontAlgn="b"/>
                      <a:r>
                        <a:rPr lang="en-US" sz="1200" u="none" strike="noStrike" dirty="0">
                          <a:effectLst/>
                        </a:rPr>
                        <a:t>*Compare the per pupil MOE in step 3 to the per pupil MOE of step 4.  The per pupil amount in step 3</a:t>
                      </a:r>
                      <a:endParaRPr lang="en-US" sz="1200" b="0" i="0" u="none" strike="noStrike" dirty="0">
                        <a:effectLst/>
                        <a:latin typeface="Arial"/>
                      </a:endParaRPr>
                    </a:p>
                  </a:txBody>
                  <a:tcPr marL="6169" marR="6169" marT="6169" marB="0" anchor="b"/>
                </a:tc>
                <a:tc>
                  <a:txBody>
                    <a:bodyPr/>
                    <a:lstStyle/>
                    <a:p>
                      <a:pPr algn="l" fontAlgn="b"/>
                      <a:endParaRPr lang="en-US" sz="1400" b="0" i="0" u="none" strike="noStrike" dirty="0">
                        <a:effectLst/>
                        <a:latin typeface="Arial"/>
                      </a:endParaRPr>
                    </a:p>
                  </a:txBody>
                  <a:tcPr marL="6169" marR="6169" marT="6169" marB="0" anchor="b"/>
                </a:tc>
                <a:extLst>
                  <a:ext uri="{0D108BD9-81ED-4DB2-BD59-A6C34878D82A}">
                    <a16:rowId xmlns:a16="http://schemas.microsoft.com/office/drawing/2014/main" val="10029"/>
                  </a:ext>
                </a:extLst>
              </a:tr>
              <a:tr h="207239">
                <a:tc>
                  <a:txBody>
                    <a:bodyPr/>
                    <a:lstStyle/>
                    <a:p>
                      <a:pPr algn="l" fontAlgn="b"/>
                      <a:r>
                        <a:rPr lang="en-US" sz="1200" u="none" strike="noStrike" dirty="0">
                          <a:effectLst/>
                        </a:rPr>
                        <a:t>must be not less than ninety percent of the per pupil amount in step 4 to meet the MOE requirement.</a:t>
                      </a:r>
                      <a:endParaRPr lang="en-US" sz="1200" b="0" i="0" u="none" strike="noStrike" dirty="0">
                        <a:effectLst/>
                        <a:latin typeface="Arial"/>
                      </a:endParaRPr>
                    </a:p>
                  </a:txBody>
                  <a:tcPr marL="6169" marR="6169" marT="6169" marB="0" anchor="b"/>
                </a:tc>
                <a:tc>
                  <a:txBody>
                    <a:bodyPr/>
                    <a:lstStyle/>
                    <a:p>
                      <a:pPr algn="l" fontAlgn="b"/>
                      <a:endParaRPr lang="en-US" sz="1400" b="0" i="0" u="none" strike="noStrike" dirty="0">
                        <a:effectLst/>
                        <a:latin typeface="Arial"/>
                      </a:endParaRPr>
                    </a:p>
                  </a:txBody>
                  <a:tcPr marL="6169" marR="6169" marT="6169" marB="0" anchor="b"/>
                </a:tc>
                <a:extLst>
                  <a:ext uri="{0D108BD9-81ED-4DB2-BD59-A6C34878D82A}">
                    <a16:rowId xmlns:a16="http://schemas.microsoft.com/office/drawing/2014/main" val="10030"/>
                  </a:ext>
                </a:extLst>
              </a:tr>
            </a:tbl>
          </a:graphicData>
        </a:graphic>
      </p:graphicFrame>
      <p:sp>
        <p:nvSpPr>
          <p:cNvPr id="2" name="Slide Number Placeholder 1"/>
          <p:cNvSpPr>
            <a:spLocks noGrp="1"/>
          </p:cNvSpPr>
          <p:nvPr>
            <p:ph type="sldNum" sz="quarter" idx="12"/>
          </p:nvPr>
        </p:nvSpPr>
        <p:spPr/>
        <p:txBody>
          <a:bodyPr/>
          <a:lstStyle/>
          <a:p>
            <a:fld id="{A487FD0A-E73A-40A0-962F-A61447B28AE7}" type="slidenum">
              <a:rPr lang="en-US" smtClean="0"/>
              <a:t>20</a:t>
            </a:fld>
            <a:endParaRPr lang="en-US" dirty="0"/>
          </a:p>
        </p:txBody>
      </p:sp>
    </p:spTree>
    <p:extLst>
      <p:ext uri="{BB962C8B-B14F-4D97-AF65-F5344CB8AC3E}">
        <p14:creationId xmlns:p14="http://schemas.microsoft.com/office/powerpoint/2010/main" val="3078354125"/>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81000"/>
            <a:ext cx="7024744" cy="1143000"/>
          </a:xfrm>
        </p:spPr>
        <p:txBody>
          <a:bodyPr>
            <a:noAutofit/>
          </a:bodyPr>
          <a:lstStyle/>
          <a:p>
            <a:r>
              <a:rPr lang="en-US" sz="4000" b="1" dirty="0" smtClean="0">
                <a:solidFill>
                  <a:srgbClr val="002060"/>
                </a:solidFill>
                <a:latin typeface="+mj-lt"/>
              </a:rPr>
              <a:t>Remedies for Noncompliance</a:t>
            </a:r>
            <a:endParaRPr lang="en-US" sz="4000" b="1" dirty="0">
              <a:solidFill>
                <a:srgbClr val="002060"/>
              </a:solidFill>
              <a:latin typeface="+mj-lt"/>
            </a:endParaRPr>
          </a:p>
        </p:txBody>
      </p:sp>
      <p:sp>
        <p:nvSpPr>
          <p:cNvPr id="3" name="Content Placeholder 2"/>
          <p:cNvSpPr>
            <a:spLocks noGrp="1"/>
          </p:cNvSpPr>
          <p:nvPr>
            <p:ph idx="1"/>
          </p:nvPr>
        </p:nvSpPr>
        <p:spPr>
          <a:xfrm>
            <a:off x="609600" y="1600200"/>
            <a:ext cx="7772400" cy="3508977"/>
          </a:xfrm>
        </p:spPr>
        <p:txBody>
          <a:bodyPr>
            <a:noAutofit/>
          </a:bodyPr>
          <a:lstStyle/>
          <a:p>
            <a:pPr marL="0" indent="0">
              <a:spcBef>
                <a:spcPts val="0"/>
              </a:spcBef>
              <a:buNone/>
            </a:pPr>
            <a:r>
              <a:rPr lang="en-US" sz="2600" dirty="0" smtClean="0">
                <a:latin typeface="+mn-lt"/>
              </a:rPr>
              <a:t>If </a:t>
            </a:r>
            <a:r>
              <a:rPr lang="en-US" sz="2600" dirty="0">
                <a:latin typeface="+mn-lt"/>
              </a:rPr>
              <a:t>imposing specific </a:t>
            </a:r>
            <a:r>
              <a:rPr lang="en-US" sz="2600" dirty="0" smtClean="0">
                <a:latin typeface="+mn-lt"/>
              </a:rPr>
              <a:t>conditions do not remedy </a:t>
            </a:r>
            <a:r>
              <a:rPr lang="en-US" sz="2600" dirty="0" err="1" smtClean="0">
                <a:latin typeface="+mn-lt"/>
              </a:rPr>
              <a:t>asubgrantee’s</a:t>
            </a:r>
            <a:r>
              <a:rPr lang="en-US" sz="2600" dirty="0" smtClean="0">
                <a:latin typeface="+mn-lt"/>
              </a:rPr>
              <a:t> </a:t>
            </a:r>
            <a:r>
              <a:rPr lang="en-US" sz="2600" dirty="0">
                <a:latin typeface="+mn-lt"/>
              </a:rPr>
              <a:t>risk of </a:t>
            </a:r>
            <a:r>
              <a:rPr lang="en-US" sz="2600" dirty="0" smtClean="0">
                <a:latin typeface="+mn-lt"/>
              </a:rPr>
              <a:t>noncompliance, </a:t>
            </a:r>
            <a:r>
              <a:rPr lang="en-US" sz="2600" dirty="0">
                <a:latin typeface="+mn-lt"/>
              </a:rPr>
              <a:t>the SCDE </a:t>
            </a:r>
            <a:r>
              <a:rPr lang="en-US" sz="2600" dirty="0" smtClean="0">
                <a:latin typeface="+mn-lt"/>
              </a:rPr>
              <a:t>can take </a:t>
            </a:r>
            <a:r>
              <a:rPr lang="en-US" sz="2600" dirty="0" smtClean="0">
                <a:solidFill>
                  <a:srgbClr val="0070C0"/>
                </a:solidFill>
                <a:latin typeface="+mn-lt"/>
              </a:rPr>
              <a:t>further actions </a:t>
            </a:r>
            <a:r>
              <a:rPr lang="en-US" sz="2600" dirty="0">
                <a:latin typeface="+mn-lt"/>
              </a:rPr>
              <a:t>allowable under 2 CFR Part </a:t>
            </a:r>
            <a:r>
              <a:rPr lang="en-US" sz="2600" dirty="0" smtClean="0">
                <a:latin typeface="+mn-lt"/>
              </a:rPr>
              <a:t>200.338:</a:t>
            </a:r>
          </a:p>
          <a:p>
            <a:pPr marL="0" indent="0">
              <a:spcBef>
                <a:spcPts val="0"/>
              </a:spcBef>
              <a:buNone/>
            </a:pPr>
            <a:endParaRPr lang="en-US" sz="1050" dirty="0" smtClean="0">
              <a:latin typeface="+mn-lt"/>
            </a:endParaRPr>
          </a:p>
          <a:p>
            <a:pPr marL="514350" indent="-514350">
              <a:spcBef>
                <a:spcPts val="0"/>
              </a:spcBef>
              <a:buFont typeface="+mj-lt"/>
              <a:buAutoNum type="alphaLcParenR"/>
            </a:pPr>
            <a:r>
              <a:rPr lang="en-US" sz="2600" dirty="0" smtClean="0">
                <a:latin typeface="+mn-lt"/>
              </a:rPr>
              <a:t>Temporarily </a:t>
            </a:r>
            <a:r>
              <a:rPr lang="en-US" sz="2600" dirty="0">
                <a:solidFill>
                  <a:srgbClr val="0070C0"/>
                </a:solidFill>
                <a:latin typeface="+mn-lt"/>
              </a:rPr>
              <a:t>withhold cash payments </a:t>
            </a:r>
            <a:r>
              <a:rPr lang="en-US" sz="2600" dirty="0">
                <a:latin typeface="+mn-lt"/>
              </a:rPr>
              <a:t>pending correction of the </a:t>
            </a:r>
            <a:r>
              <a:rPr lang="en-US" sz="2600" dirty="0" smtClean="0">
                <a:latin typeface="+mn-lt"/>
              </a:rPr>
              <a:t>deficiency…or </a:t>
            </a:r>
            <a:r>
              <a:rPr lang="en-US" sz="2600" dirty="0">
                <a:solidFill>
                  <a:srgbClr val="0070C0"/>
                </a:solidFill>
                <a:latin typeface="+mn-lt"/>
              </a:rPr>
              <a:t>more severe</a:t>
            </a:r>
            <a:r>
              <a:rPr lang="en-US" sz="2600" dirty="0">
                <a:solidFill>
                  <a:srgbClr val="002060"/>
                </a:solidFill>
                <a:latin typeface="+mn-lt"/>
              </a:rPr>
              <a:t> </a:t>
            </a:r>
            <a:r>
              <a:rPr lang="en-US" sz="2600" dirty="0">
                <a:latin typeface="+mn-lt"/>
              </a:rPr>
              <a:t>enforcement </a:t>
            </a:r>
            <a:r>
              <a:rPr lang="en-US" sz="2600" dirty="0" smtClean="0">
                <a:latin typeface="+mn-lt"/>
              </a:rPr>
              <a:t>action</a:t>
            </a:r>
          </a:p>
          <a:p>
            <a:pPr marL="514350" indent="-514350">
              <a:spcBef>
                <a:spcPts val="0"/>
              </a:spcBef>
              <a:buFont typeface="+mj-lt"/>
              <a:buAutoNum type="alphaLcParenR"/>
            </a:pPr>
            <a:r>
              <a:rPr lang="en-US" sz="2600" dirty="0" smtClean="0">
                <a:latin typeface="+mn-lt"/>
              </a:rPr>
              <a:t>Disallow (</a:t>
            </a:r>
            <a:r>
              <a:rPr lang="en-US" sz="2600" dirty="0" err="1" smtClean="0">
                <a:latin typeface="+mn-lt"/>
              </a:rPr>
              <a:t>i.e</a:t>
            </a:r>
            <a:r>
              <a:rPr lang="en-US" sz="2600" dirty="0" smtClean="0">
                <a:latin typeface="+mn-lt"/>
              </a:rPr>
              <a:t>, </a:t>
            </a:r>
            <a:r>
              <a:rPr lang="en-US" sz="2600" dirty="0">
                <a:latin typeface="+mn-lt"/>
              </a:rPr>
              <a:t>deny </a:t>
            </a:r>
            <a:r>
              <a:rPr lang="en-US" sz="2600" dirty="0">
                <a:solidFill>
                  <a:srgbClr val="002060"/>
                </a:solidFill>
                <a:latin typeface="+mn-lt"/>
              </a:rPr>
              <a:t>both</a:t>
            </a:r>
            <a:r>
              <a:rPr lang="en-US" sz="2600" dirty="0">
                <a:latin typeface="+mn-lt"/>
              </a:rPr>
              <a:t> use of funds and any applicable matching credit for</a:t>
            </a:r>
            <a:r>
              <a:rPr lang="en-US" sz="2600" dirty="0">
                <a:solidFill>
                  <a:srgbClr val="0070C0"/>
                </a:solidFill>
                <a:latin typeface="+mn-lt"/>
              </a:rPr>
              <a:t>) all or part </a:t>
            </a:r>
            <a:r>
              <a:rPr lang="en-US" sz="2600" dirty="0">
                <a:latin typeface="+mn-lt"/>
              </a:rPr>
              <a:t>of the </a:t>
            </a:r>
            <a:r>
              <a:rPr lang="en-US" sz="2600" dirty="0">
                <a:solidFill>
                  <a:srgbClr val="0070C0"/>
                </a:solidFill>
                <a:latin typeface="+mn-lt"/>
              </a:rPr>
              <a:t>cost of the activity or action</a:t>
            </a:r>
            <a:r>
              <a:rPr lang="en-US" sz="2600" dirty="0">
                <a:solidFill>
                  <a:srgbClr val="002060"/>
                </a:solidFill>
                <a:latin typeface="+mn-lt"/>
              </a:rPr>
              <a:t> </a:t>
            </a:r>
            <a:r>
              <a:rPr lang="en-US" sz="2600" dirty="0">
                <a:latin typeface="+mn-lt"/>
              </a:rPr>
              <a:t>not in </a:t>
            </a:r>
            <a:r>
              <a:rPr lang="en-US" sz="2600" dirty="0" smtClean="0">
                <a:latin typeface="+mn-lt"/>
              </a:rPr>
              <a:t>compliance</a:t>
            </a:r>
          </a:p>
          <a:p>
            <a:pPr marL="514350" indent="-514350">
              <a:spcBef>
                <a:spcPts val="0"/>
              </a:spcBef>
              <a:buFont typeface="+mj-lt"/>
              <a:buAutoNum type="alphaLcParenR"/>
            </a:pPr>
            <a:r>
              <a:rPr lang="en-US" sz="2600" dirty="0" smtClean="0">
                <a:latin typeface="+mn-lt"/>
              </a:rPr>
              <a:t>Wholly </a:t>
            </a:r>
            <a:r>
              <a:rPr lang="en-US" sz="2600" dirty="0">
                <a:latin typeface="+mn-lt"/>
              </a:rPr>
              <a:t>or partly </a:t>
            </a:r>
            <a:r>
              <a:rPr lang="en-US" sz="2600" dirty="0" smtClean="0">
                <a:solidFill>
                  <a:srgbClr val="0070C0"/>
                </a:solidFill>
                <a:latin typeface="+mn-lt"/>
              </a:rPr>
              <a:t>suspend or terminate </a:t>
            </a:r>
            <a:r>
              <a:rPr lang="en-US" sz="2600" dirty="0" smtClean="0">
                <a:latin typeface="+mn-lt"/>
              </a:rPr>
              <a:t>the </a:t>
            </a:r>
            <a:r>
              <a:rPr lang="en-US" sz="2600" dirty="0" err="1" smtClean="0">
                <a:latin typeface="+mn-lt"/>
              </a:rPr>
              <a:t>subaward</a:t>
            </a:r>
            <a:endParaRPr lang="en-US" sz="2600" dirty="0">
              <a:latin typeface="+mn-lt"/>
            </a:endParaRPr>
          </a:p>
        </p:txBody>
      </p:sp>
      <p:sp>
        <p:nvSpPr>
          <p:cNvPr id="2" name="Slide Number Placeholder 1"/>
          <p:cNvSpPr>
            <a:spLocks noGrp="1"/>
          </p:cNvSpPr>
          <p:nvPr>
            <p:ph type="sldNum" sz="quarter" idx="12"/>
          </p:nvPr>
        </p:nvSpPr>
        <p:spPr/>
        <p:txBody>
          <a:bodyPr/>
          <a:lstStyle/>
          <a:p>
            <a:fld id="{A487FD0A-E73A-40A0-962F-A61447B28AE7}" type="slidenum">
              <a:rPr lang="en-US" smtClean="0"/>
              <a:t>200</a:t>
            </a:fld>
            <a:endParaRPr lang="en-US"/>
          </a:p>
        </p:txBody>
      </p:sp>
    </p:spTree>
    <p:extLst>
      <p:ext uri="{BB962C8B-B14F-4D97-AF65-F5344CB8AC3E}">
        <p14:creationId xmlns:p14="http://schemas.microsoft.com/office/powerpoint/2010/main" val="340101604"/>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04800"/>
            <a:ext cx="7924800" cy="1143000"/>
          </a:xfrm>
        </p:spPr>
        <p:txBody>
          <a:bodyPr>
            <a:noAutofit/>
          </a:bodyPr>
          <a:lstStyle/>
          <a:p>
            <a:r>
              <a:rPr lang="en-US" sz="3600" b="1" dirty="0" smtClean="0">
                <a:solidFill>
                  <a:srgbClr val="002060"/>
                </a:solidFill>
                <a:latin typeface="+mj-lt"/>
              </a:rPr>
              <a:t>Remedies for Noncompliance, cont.</a:t>
            </a:r>
            <a:endParaRPr lang="en-US" sz="4000" b="1" dirty="0">
              <a:solidFill>
                <a:srgbClr val="002060"/>
              </a:solidFill>
              <a:latin typeface="+mj-lt"/>
            </a:endParaRPr>
          </a:p>
        </p:txBody>
      </p:sp>
      <p:sp>
        <p:nvSpPr>
          <p:cNvPr id="3" name="Content Placeholder 2"/>
          <p:cNvSpPr>
            <a:spLocks noGrp="1"/>
          </p:cNvSpPr>
          <p:nvPr>
            <p:ph idx="1"/>
          </p:nvPr>
        </p:nvSpPr>
        <p:spPr>
          <a:xfrm>
            <a:off x="838200" y="1676400"/>
            <a:ext cx="7696200" cy="4724400"/>
          </a:xfrm>
        </p:spPr>
        <p:txBody>
          <a:bodyPr>
            <a:normAutofit/>
          </a:bodyPr>
          <a:lstStyle/>
          <a:p>
            <a:pPr marL="514350" indent="-514350">
              <a:buFont typeface="+mj-lt"/>
              <a:buAutoNum type="alphaLcParenR" startAt="4"/>
            </a:pPr>
            <a:r>
              <a:rPr lang="en-US" dirty="0" smtClean="0">
                <a:latin typeface="+mn-lt"/>
              </a:rPr>
              <a:t>Recommend </a:t>
            </a:r>
            <a:r>
              <a:rPr lang="en-US" dirty="0">
                <a:latin typeface="+mn-lt"/>
              </a:rPr>
              <a:t>the </a:t>
            </a:r>
            <a:r>
              <a:rPr lang="en-US" dirty="0" smtClean="0">
                <a:latin typeface="+mn-lt"/>
              </a:rPr>
              <a:t>federal awarding agency (US </a:t>
            </a:r>
            <a:r>
              <a:rPr lang="en-US" dirty="0">
                <a:latin typeface="+mn-lt"/>
              </a:rPr>
              <a:t>Department of Education or US Department of </a:t>
            </a:r>
            <a:r>
              <a:rPr lang="en-US" dirty="0" smtClean="0">
                <a:latin typeface="+mn-lt"/>
              </a:rPr>
              <a:t>Agriculture) </a:t>
            </a:r>
            <a:r>
              <a:rPr lang="en-US" dirty="0">
                <a:solidFill>
                  <a:srgbClr val="0070C0"/>
                </a:solidFill>
                <a:latin typeface="+mn-lt"/>
              </a:rPr>
              <a:t>initiate suspension or debarment proceedings </a:t>
            </a:r>
            <a:r>
              <a:rPr lang="en-US" dirty="0">
                <a:latin typeface="+mn-lt"/>
              </a:rPr>
              <a:t>as authorized under 2 CFR part 180 and federal </a:t>
            </a:r>
            <a:r>
              <a:rPr lang="en-US" dirty="0" smtClean="0">
                <a:latin typeface="+mn-lt"/>
              </a:rPr>
              <a:t>agency regulations</a:t>
            </a:r>
          </a:p>
          <a:p>
            <a:pPr marL="0" indent="0">
              <a:buNone/>
            </a:pPr>
            <a:endParaRPr lang="en-US" dirty="0" smtClean="0">
              <a:latin typeface="+mn-lt"/>
            </a:endParaRPr>
          </a:p>
          <a:p>
            <a:pPr marL="514350" indent="-514350">
              <a:buFont typeface="+mj-lt"/>
              <a:buAutoNum type="alphaLcParenR" startAt="4"/>
            </a:pPr>
            <a:r>
              <a:rPr lang="en-US" dirty="0" smtClean="0">
                <a:latin typeface="+mn-lt"/>
              </a:rPr>
              <a:t>Withhold </a:t>
            </a:r>
            <a:r>
              <a:rPr lang="en-US" dirty="0">
                <a:solidFill>
                  <a:srgbClr val="0070C0"/>
                </a:solidFill>
                <a:latin typeface="+mn-lt"/>
              </a:rPr>
              <a:t>further federal awards </a:t>
            </a:r>
            <a:r>
              <a:rPr lang="en-US" dirty="0">
                <a:latin typeface="+mn-lt"/>
              </a:rPr>
              <a:t>for </a:t>
            </a:r>
            <a:r>
              <a:rPr lang="en-US" dirty="0" smtClean="0">
                <a:latin typeface="+mn-lt"/>
              </a:rPr>
              <a:t>project </a:t>
            </a:r>
            <a:r>
              <a:rPr lang="en-US" dirty="0">
                <a:latin typeface="+mn-lt"/>
              </a:rPr>
              <a:t>or </a:t>
            </a:r>
            <a:r>
              <a:rPr lang="en-US" dirty="0" smtClean="0">
                <a:latin typeface="+mn-lt"/>
              </a:rPr>
              <a:t>program</a:t>
            </a:r>
          </a:p>
          <a:p>
            <a:pPr marL="0" indent="0">
              <a:buNone/>
            </a:pPr>
            <a:endParaRPr lang="en-US" dirty="0" smtClean="0">
              <a:latin typeface="+mn-lt"/>
            </a:endParaRPr>
          </a:p>
          <a:p>
            <a:pPr marL="514350" indent="-514350">
              <a:buFont typeface="+mj-lt"/>
              <a:buAutoNum type="alphaLcParenR" startAt="4"/>
            </a:pPr>
            <a:r>
              <a:rPr lang="en-US" dirty="0" smtClean="0">
                <a:latin typeface="+mn-lt"/>
              </a:rPr>
              <a:t>Take </a:t>
            </a:r>
            <a:r>
              <a:rPr lang="en-US" dirty="0">
                <a:solidFill>
                  <a:srgbClr val="0070C0"/>
                </a:solidFill>
                <a:latin typeface="+mn-lt"/>
              </a:rPr>
              <a:t>other remedies </a:t>
            </a:r>
            <a:r>
              <a:rPr lang="en-US" dirty="0">
                <a:latin typeface="+mn-lt"/>
              </a:rPr>
              <a:t>that may be legally </a:t>
            </a:r>
            <a:r>
              <a:rPr lang="en-US" dirty="0" smtClean="0">
                <a:latin typeface="+mn-lt"/>
              </a:rPr>
              <a:t>available</a:t>
            </a:r>
            <a:endParaRPr lang="en-US" dirty="0">
              <a:latin typeface="+mn-lt"/>
            </a:endParaRPr>
          </a:p>
          <a:p>
            <a:pPr marL="0" indent="0">
              <a:buNone/>
            </a:pPr>
            <a:r>
              <a:rPr lang="en-US" dirty="0" smtClean="0">
                <a:latin typeface="+mn-lt"/>
              </a:rPr>
              <a:t> </a:t>
            </a:r>
            <a:endParaRPr lang="en-US" dirty="0">
              <a:latin typeface="+mn-lt"/>
            </a:endParaRPr>
          </a:p>
        </p:txBody>
      </p:sp>
      <p:sp>
        <p:nvSpPr>
          <p:cNvPr id="2" name="Slide Number Placeholder 1"/>
          <p:cNvSpPr>
            <a:spLocks noGrp="1"/>
          </p:cNvSpPr>
          <p:nvPr>
            <p:ph type="sldNum" sz="quarter" idx="12"/>
          </p:nvPr>
        </p:nvSpPr>
        <p:spPr/>
        <p:txBody>
          <a:bodyPr/>
          <a:lstStyle/>
          <a:p>
            <a:fld id="{A487FD0A-E73A-40A0-962F-A61447B28AE7}" type="slidenum">
              <a:rPr lang="en-US" smtClean="0"/>
              <a:t>201</a:t>
            </a:fld>
            <a:endParaRPr lang="en-US"/>
          </a:p>
        </p:txBody>
      </p:sp>
    </p:spTree>
    <p:extLst>
      <p:ext uri="{BB962C8B-B14F-4D97-AF65-F5344CB8AC3E}">
        <p14:creationId xmlns:p14="http://schemas.microsoft.com/office/powerpoint/2010/main" val="4020531391"/>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01000" cy="1143000"/>
          </a:xfrm>
        </p:spPr>
        <p:txBody>
          <a:bodyPr>
            <a:noAutofit/>
          </a:bodyPr>
          <a:lstStyle/>
          <a:p>
            <a:r>
              <a:rPr lang="en-US" sz="3400" b="1" dirty="0" smtClean="0">
                <a:solidFill>
                  <a:srgbClr val="002060"/>
                </a:solidFill>
                <a:latin typeface="+mj-lt"/>
              </a:rPr>
              <a:t>LEA Requirement for Charter Schools</a:t>
            </a:r>
            <a:endParaRPr lang="en-US" sz="3400" b="1" dirty="0">
              <a:solidFill>
                <a:srgbClr val="002060"/>
              </a:solidFill>
              <a:latin typeface="+mj-lt"/>
            </a:endParaRPr>
          </a:p>
        </p:txBody>
      </p:sp>
      <p:sp>
        <p:nvSpPr>
          <p:cNvPr id="3" name="Content Placeholder 2"/>
          <p:cNvSpPr>
            <a:spLocks noGrp="1"/>
          </p:cNvSpPr>
          <p:nvPr>
            <p:ph idx="1"/>
          </p:nvPr>
        </p:nvSpPr>
        <p:spPr>
          <a:xfrm>
            <a:off x="762000" y="1828800"/>
            <a:ext cx="7696200" cy="4003829"/>
          </a:xfrm>
        </p:spPr>
        <p:txBody>
          <a:bodyPr/>
          <a:lstStyle/>
          <a:p>
            <a:pPr marL="0" indent="0">
              <a:buNone/>
            </a:pPr>
            <a:r>
              <a:rPr lang="en-US" dirty="0" smtClean="0">
                <a:latin typeface="+mn-lt"/>
              </a:rPr>
              <a:t>A </a:t>
            </a:r>
            <a:r>
              <a:rPr lang="en-US" dirty="0">
                <a:latin typeface="+mn-lt"/>
              </a:rPr>
              <a:t>school district that is </a:t>
            </a:r>
            <a:r>
              <a:rPr lang="en-US" dirty="0" smtClean="0">
                <a:latin typeface="+mn-lt"/>
              </a:rPr>
              <a:t>a </a:t>
            </a:r>
            <a:r>
              <a:rPr lang="en-US" dirty="0">
                <a:latin typeface="+mn-lt"/>
              </a:rPr>
              <a:t>charter </a:t>
            </a:r>
            <a:r>
              <a:rPr lang="en-US" dirty="0" smtClean="0">
                <a:latin typeface="+mn-lt"/>
              </a:rPr>
              <a:t>school’s sponsor (i.e., authorizer) </a:t>
            </a:r>
            <a:r>
              <a:rPr lang="en-US" dirty="0">
                <a:latin typeface="+mn-lt"/>
              </a:rPr>
              <a:t>is responsible for </a:t>
            </a:r>
            <a:r>
              <a:rPr lang="en-US" dirty="0" smtClean="0">
                <a:latin typeface="+mn-lt"/>
              </a:rPr>
              <a:t>oversight.</a:t>
            </a:r>
          </a:p>
          <a:p>
            <a:pPr marL="0" indent="0">
              <a:buNone/>
            </a:pPr>
            <a:endParaRPr lang="en-US" dirty="0" smtClean="0">
              <a:latin typeface="+mn-lt"/>
            </a:endParaRPr>
          </a:p>
          <a:p>
            <a:pPr marL="0" indent="0">
              <a:buNone/>
            </a:pPr>
            <a:r>
              <a:rPr lang="en-US" dirty="0" smtClean="0">
                <a:latin typeface="+mn-lt"/>
              </a:rPr>
              <a:t>Oversight </a:t>
            </a:r>
            <a:r>
              <a:rPr lang="en-US" dirty="0" smtClean="0">
                <a:solidFill>
                  <a:srgbClr val="0070C0"/>
                </a:solidFill>
                <a:latin typeface="+mn-lt"/>
              </a:rPr>
              <a:t>includes </a:t>
            </a:r>
            <a:r>
              <a:rPr lang="en-US" dirty="0">
                <a:solidFill>
                  <a:srgbClr val="0070C0"/>
                </a:solidFill>
                <a:latin typeface="+mn-lt"/>
              </a:rPr>
              <a:t>assessing the charter school’s risk of noncompliance </a:t>
            </a:r>
            <a:r>
              <a:rPr lang="en-US" dirty="0">
                <a:latin typeface="+mn-lt"/>
              </a:rPr>
              <a:t>with established statutes, regulations, and the terms and conditions of </a:t>
            </a:r>
            <a:r>
              <a:rPr lang="en-US" dirty="0" smtClean="0">
                <a:latin typeface="+mn-lt"/>
              </a:rPr>
              <a:t>all federal grant awards (i.e., </a:t>
            </a:r>
            <a:r>
              <a:rPr lang="en-US" dirty="0" err="1" smtClean="0">
                <a:latin typeface="+mn-lt"/>
              </a:rPr>
              <a:t>subgrants</a:t>
            </a:r>
            <a:r>
              <a:rPr lang="en-US" dirty="0" smtClean="0">
                <a:latin typeface="+mn-lt"/>
              </a:rPr>
              <a:t> to the charter school). </a:t>
            </a:r>
            <a:endParaRPr lang="en-US" dirty="0">
              <a:latin typeface="+mn-lt"/>
            </a:endParaRPr>
          </a:p>
          <a:p>
            <a:endParaRPr lang="en-US" dirty="0"/>
          </a:p>
        </p:txBody>
      </p:sp>
      <p:sp>
        <p:nvSpPr>
          <p:cNvPr id="5" name="Slide Number Placeholder 4"/>
          <p:cNvSpPr>
            <a:spLocks noGrp="1"/>
          </p:cNvSpPr>
          <p:nvPr>
            <p:ph type="sldNum" sz="quarter" idx="12"/>
          </p:nvPr>
        </p:nvSpPr>
        <p:spPr/>
        <p:txBody>
          <a:bodyPr/>
          <a:lstStyle/>
          <a:p>
            <a:fld id="{A487FD0A-E73A-40A0-962F-A61447B28AE7}" type="slidenum">
              <a:rPr lang="en-US" smtClean="0"/>
              <a:t>202</a:t>
            </a:fld>
            <a:endParaRPr lang="en-US"/>
          </a:p>
        </p:txBody>
      </p:sp>
    </p:spTree>
    <p:extLst>
      <p:ext uri="{BB962C8B-B14F-4D97-AF65-F5344CB8AC3E}">
        <p14:creationId xmlns:p14="http://schemas.microsoft.com/office/powerpoint/2010/main" val="1175012429"/>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514600"/>
            <a:ext cx="8229600" cy="2819400"/>
          </a:xfrm>
        </p:spPr>
        <p:txBody>
          <a:bodyPr>
            <a:normAutofit/>
          </a:bodyPr>
          <a:lstStyle/>
          <a:p>
            <a:pPr marL="109728" indent="0" algn="ctr">
              <a:buNone/>
            </a:pPr>
            <a:r>
              <a:rPr lang="en-US" sz="5400" dirty="0" smtClean="0"/>
              <a:t>Common Audit Findings</a:t>
            </a:r>
            <a:endParaRPr lang="en-US" sz="5400" dirty="0"/>
          </a:p>
        </p:txBody>
      </p:sp>
      <p:sp>
        <p:nvSpPr>
          <p:cNvPr id="4" name="Slide Number Placeholder 3"/>
          <p:cNvSpPr>
            <a:spLocks noGrp="1"/>
          </p:cNvSpPr>
          <p:nvPr>
            <p:ph type="sldNum" sz="quarter" idx="12"/>
          </p:nvPr>
        </p:nvSpPr>
        <p:spPr/>
        <p:txBody>
          <a:bodyPr/>
          <a:lstStyle/>
          <a:p>
            <a:fld id="{A487FD0A-E73A-40A0-962F-A61447B28AE7}" type="slidenum">
              <a:rPr lang="en-US" smtClean="0"/>
              <a:t>203</a:t>
            </a:fld>
            <a:endParaRPr lang="en-US"/>
          </a:p>
        </p:txBody>
      </p:sp>
    </p:spTree>
    <p:extLst>
      <p:ext uri="{BB962C8B-B14F-4D97-AF65-F5344CB8AC3E}">
        <p14:creationId xmlns:p14="http://schemas.microsoft.com/office/powerpoint/2010/main" val="605757561"/>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848600" cy="1066800"/>
          </a:xfrm>
        </p:spPr>
        <p:txBody>
          <a:bodyPr>
            <a:noAutofit/>
          </a:bodyPr>
          <a:lstStyle/>
          <a:p>
            <a:r>
              <a:rPr lang="en-US" b="1" dirty="0">
                <a:solidFill>
                  <a:schemeClr val="tx2"/>
                </a:solidFill>
                <a:effectLst>
                  <a:outerShdw blurRad="38100" dist="38100" dir="2700000" algn="tl">
                    <a:srgbClr val="000000">
                      <a:alpha val="43137"/>
                    </a:srgbClr>
                  </a:outerShdw>
                </a:effectLst>
              </a:rPr>
              <a:t/>
            </a:r>
            <a:br>
              <a:rPr lang="en-US" b="1" dirty="0">
                <a:solidFill>
                  <a:schemeClr val="tx2"/>
                </a:solidFill>
                <a:effectLst>
                  <a:outerShdw blurRad="38100" dist="38100" dir="2700000" algn="tl">
                    <a:srgbClr val="000000">
                      <a:alpha val="43137"/>
                    </a:srgbClr>
                  </a:outerShdw>
                </a:effectLst>
              </a:rPr>
            </a:br>
            <a:r>
              <a:rPr lang="en-US" sz="4800" b="1" dirty="0" smtClean="0">
                <a:solidFill>
                  <a:schemeClr val="tx2"/>
                </a:solidFill>
                <a:effectLst>
                  <a:outerShdw blurRad="38100" dist="38100" dir="2700000" algn="tl">
                    <a:srgbClr val="000000">
                      <a:alpha val="43137"/>
                    </a:srgbClr>
                  </a:outerShdw>
                </a:effectLst>
              </a:rPr>
              <a:t>Lack of Written Procedures</a:t>
            </a:r>
            <a:endParaRPr lang="en-US" sz="4800" b="1"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3400" y="2133600"/>
            <a:ext cx="8229600" cy="4495800"/>
          </a:xfrm>
        </p:spPr>
        <p:txBody>
          <a:bodyPr/>
          <a:lstStyle/>
          <a:p>
            <a:pPr marL="514350" indent="-514350">
              <a:spcBef>
                <a:spcPts val="600"/>
              </a:spcBef>
              <a:spcAft>
                <a:spcPts val="1200"/>
              </a:spcAft>
              <a:buFont typeface="Arial" charset="0"/>
              <a:buAutoNum type="arabicPeriod"/>
            </a:pPr>
            <a:r>
              <a:rPr lang="en-US" sz="2800" dirty="0">
                <a:solidFill>
                  <a:schemeClr val="tx2"/>
                </a:solidFill>
              </a:rPr>
              <a:t>Cash Management </a:t>
            </a:r>
            <a:r>
              <a:rPr lang="en-US" sz="2800" dirty="0" smtClean="0">
                <a:solidFill>
                  <a:schemeClr val="tx2"/>
                </a:solidFill>
              </a:rPr>
              <a:t>Procedure- </a:t>
            </a:r>
            <a:r>
              <a:rPr lang="en-US" sz="2800" dirty="0" smtClean="0">
                <a:solidFill>
                  <a:srgbClr val="0070C0"/>
                </a:solidFill>
              </a:rPr>
              <a:t>§ </a:t>
            </a:r>
            <a:r>
              <a:rPr lang="en-US" sz="2800" dirty="0">
                <a:solidFill>
                  <a:srgbClr val="0070C0"/>
                </a:solidFill>
              </a:rPr>
              <a:t>200.302(b)(6) &amp; </a:t>
            </a:r>
            <a:r>
              <a:rPr lang="en-US" sz="2800" dirty="0" smtClean="0">
                <a:solidFill>
                  <a:srgbClr val="0070C0"/>
                </a:solidFill>
              </a:rPr>
              <a:t>                  § </a:t>
            </a:r>
            <a:r>
              <a:rPr lang="en-US" sz="2800" dirty="0">
                <a:solidFill>
                  <a:srgbClr val="0070C0"/>
                </a:solidFill>
              </a:rPr>
              <a:t>200.305</a:t>
            </a:r>
          </a:p>
          <a:p>
            <a:pPr marL="514350" indent="-514350">
              <a:spcBef>
                <a:spcPts val="600"/>
              </a:spcBef>
              <a:spcAft>
                <a:spcPts val="1200"/>
              </a:spcAft>
              <a:buFont typeface="Arial" charset="0"/>
              <a:buAutoNum type="arabicPeriod"/>
            </a:pPr>
            <a:r>
              <a:rPr lang="en-US" sz="2800" dirty="0">
                <a:solidFill>
                  <a:schemeClr val="tx2"/>
                </a:solidFill>
              </a:rPr>
              <a:t>Allowability </a:t>
            </a:r>
            <a:r>
              <a:rPr lang="en-US" sz="2800" dirty="0" smtClean="0">
                <a:solidFill>
                  <a:schemeClr val="tx2"/>
                </a:solidFill>
              </a:rPr>
              <a:t>Procedures - </a:t>
            </a:r>
            <a:r>
              <a:rPr lang="en-US" sz="2800" dirty="0">
                <a:solidFill>
                  <a:srgbClr val="0070C0"/>
                </a:solidFill>
              </a:rPr>
              <a:t>§ 200.302(b)(7)</a:t>
            </a:r>
          </a:p>
          <a:p>
            <a:pPr marL="514350" indent="-514350">
              <a:spcBef>
                <a:spcPts val="600"/>
              </a:spcBef>
              <a:spcAft>
                <a:spcPts val="1200"/>
              </a:spcAft>
              <a:buFont typeface="Arial" charset="0"/>
              <a:buAutoNum type="arabicPeriod"/>
            </a:pPr>
            <a:r>
              <a:rPr lang="en-US" sz="2800" dirty="0">
                <a:solidFill>
                  <a:schemeClr val="tx2"/>
                </a:solidFill>
              </a:rPr>
              <a:t>Conflicts of Interest </a:t>
            </a:r>
            <a:r>
              <a:rPr lang="en-US" sz="2800" dirty="0" smtClean="0">
                <a:solidFill>
                  <a:schemeClr val="tx2"/>
                </a:solidFill>
              </a:rPr>
              <a:t>Policy - </a:t>
            </a:r>
            <a:r>
              <a:rPr lang="en-US" sz="2800" dirty="0" smtClean="0">
                <a:solidFill>
                  <a:srgbClr val="0070C0"/>
                </a:solidFill>
              </a:rPr>
              <a:t>§ </a:t>
            </a:r>
            <a:r>
              <a:rPr lang="en-US" sz="2800" dirty="0">
                <a:solidFill>
                  <a:srgbClr val="0070C0"/>
                </a:solidFill>
              </a:rPr>
              <a:t>200.318(c)</a:t>
            </a:r>
          </a:p>
          <a:p>
            <a:pPr marL="514350" indent="-514350">
              <a:spcBef>
                <a:spcPts val="600"/>
              </a:spcBef>
              <a:spcAft>
                <a:spcPts val="1200"/>
              </a:spcAft>
              <a:buFont typeface="Arial" charset="0"/>
              <a:buAutoNum type="arabicPeriod"/>
            </a:pPr>
            <a:r>
              <a:rPr lang="en-US" sz="2800" dirty="0">
                <a:solidFill>
                  <a:schemeClr val="tx2"/>
                </a:solidFill>
              </a:rPr>
              <a:t>Procurement </a:t>
            </a:r>
            <a:r>
              <a:rPr lang="en-US" sz="2800" dirty="0" smtClean="0">
                <a:solidFill>
                  <a:schemeClr val="tx2"/>
                </a:solidFill>
              </a:rPr>
              <a:t>Procedures</a:t>
            </a:r>
            <a:r>
              <a:rPr lang="en-US" sz="2800" dirty="0" smtClean="0">
                <a:solidFill>
                  <a:srgbClr val="002060"/>
                </a:solidFill>
              </a:rPr>
              <a:t> - </a:t>
            </a:r>
            <a:r>
              <a:rPr lang="en-US" sz="2800" dirty="0" smtClean="0">
                <a:solidFill>
                  <a:srgbClr val="0070C0"/>
                </a:solidFill>
              </a:rPr>
              <a:t>§ </a:t>
            </a:r>
            <a:r>
              <a:rPr lang="en-US" sz="2800" dirty="0">
                <a:solidFill>
                  <a:srgbClr val="0070C0"/>
                </a:solidFill>
              </a:rPr>
              <a:t>200.319(c)</a:t>
            </a:r>
          </a:p>
          <a:p>
            <a:pPr marL="514350" indent="-514350">
              <a:spcBef>
                <a:spcPts val="600"/>
              </a:spcBef>
              <a:spcAft>
                <a:spcPts val="1200"/>
              </a:spcAft>
              <a:buFont typeface="Arial" charset="0"/>
              <a:buAutoNum type="arabicPeriod"/>
            </a:pPr>
            <a:r>
              <a:rPr lang="en-US" sz="2800" dirty="0">
                <a:solidFill>
                  <a:schemeClr val="tx2"/>
                </a:solidFill>
              </a:rPr>
              <a:t>Travel Policy</a:t>
            </a:r>
            <a:r>
              <a:rPr lang="en-US" sz="2800" dirty="0" smtClean="0">
                <a:solidFill>
                  <a:srgbClr val="002060"/>
                </a:solidFill>
              </a:rPr>
              <a:t>— </a:t>
            </a:r>
            <a:r>
              <a:rPr lang="en-US" sz="2800" dirty="0" smtClean="0">
                <a:solidFill>
                  <a:srgbClr val="0070C0"/>
                </a:solidFill>
              </a:rPr>
              <a:t>§ </a:t>
            </a:r>
            <a:r>
              <a:rPr lang="en-US" sz="2800" dirty="0">
                <a:solidFill>
                  <a:srgbClr val="0070C0"/>
                </a:solidFill>
              </a:rPr>
              <a:t>200.474(b</a:t>
            </a:r>
            <a:r>
              <a:rPr lang="en-US" sz="2800" dirty="0">
                <a:solidFill>
                  <a:srgbClr val="002060"/>
                </a:solidFill>
              </a:rPr>
              <a:t>)</a:t>
            </a:r>
          </a:p>
          <a:p>
            <a:endParaRPr lang="en-US" dirty="0"/>
          </a:p>
        </p:txBody>
      </p:sp>
      <p:sp>
        <p:nvSpPr>
          <p:cNvPr id="5" name="Slide Number Placeholder 4"/>
          <p:cNvSpPr>
            <a:spLocks noGrp="1"/>
          </p:cNvSpPr>
          <p:nvPr>
            <p:ph type="sldNum" sz="quarter" idx="12"/>
          </p:nvPr>
        </p:nvSpPr>
        <p:spPr/>
        <p:txBody>
          <a:bodyPr/>
          <a:lstStyle/>
          <a:p>
            <a:fld id="{A487FD0A-E73A-40A0-962F-A61447B28AE7}" type="slidenum">
              <a:rPr lang="en-US" smtClean="0"/>
              <a:t>204</a:t>
            </a:fld>
            <a:endParaRPr lang="en-US"/>
          </a:p>
        </p:txBody>
      </p:sp>
    </p:spTree>
    <p:extLst>
      <p:ext uri="{BB962C8B-B14F-4D97-AF65-F5344CB8AC3E}">
        <p14:creationId xmlns:p14="http://schemas.microsoft.com/office/powerpoint/2010/main" val="338669460"/>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8382000" cy="1066800"/>
          </a:xfrm>
        </p:spPr>
        <p:txBody>
          <a:bodyPr>
            <a:noAutofit/>
          </a:bodyPr>
          <a:lstStyle/>
          <a:p>
            <a:r>
              <a:rPr lang="en-US" b="1" dirty="0" smtClean="0">
                <a:solidFill>
                  <a:srgbClr val="004080"/>
                </a:solidFill>
              </a:rPr>
              <a:t>Lack of Time and Effort Reporting</a:t>
            </a:r>
            <a:endParaRPr lang="en-US" b="1" dirty="0">
              <a:solidFill>
                <a:srgbClr val="004080"/>
              </a:solidFill>
            </a:endParaRPr>
          </a:p>
        </p:txBody>
      </p:sp>
      <p:sp>
        <p:nvSpPr>
          <p:cNvPr id="3" name="Content Placeholder 2"/>
          <p:cNvSpPr>
            <a:spLocks noGrp="1"/>
          </p:cNvSpPr>
          <p:nvPr>
            <p:ph idx="1"/>
          </p:nvPr>
        </p:nvSpPr>
        <p:spPr>
          <a:xfrm>
            <a:off x="457200" y="2553360"/>
            <a:ext cx="8229600" cy="3618840"/>
          </a:xfrm>
        </p:spPr>
        <p:txBody>
          <a:bodyPr>
            <a:normAutofit/>
          </a:bodyPr>
          <a:lstStyle/>
          <a:p>
            <a:pPr>
              <a:buFont typeface="Arial" panose="020B0604020202020204" pitchFamily="34" charset="0"/>
              <a:buChar char="•"/>
            </a:pPr>
            <a:r>
              <a:rPr lang="en-US" sz="3600" dirty="0" smtClean="0"/>
              <a:t>Personnel Activity Reports</a:t>
            </a:r>
          </a:p>
          <a:p>
            <a:pPr>
              <a:buFont typeface="Arial" panose="020B0604020202020204" pitchFamily="34" charset="0"/>
              <a:buChar char="•"/>
            </a:pPr>
            <a:r>
              <a:rPr lang="en-US" sz="3600" dirty="0" smtClean="0"/>
              <a:t>Semi-Annual Certifications</a:t>
            </a:r>
            <a:endParaRPr lang="en-US" sz="3600" dirty="0"/>
          </a:p>
        </p:txBody>
      </p:sp>
      <p:sp>
        <p:nvSpPr>
          <p:cNvPr id="5" name="Slide Number Placeholder 4"/>
          <p:cNvSpPr>
            <a:spLocks noGrp="1"/>
          </p:cNvSpPr>
          <p:nvPr>
            <p:ph type="sldNum" sz="quarter" idx="12"/>
          </p:nvPr>
        </p:nvSpPr>
        <p:spPr/>
        <p:txBody>
          <a:bodyPr/>
          <a:lstStyle/>
          <a:p>
            <a:fld id="{A487FD0A-E73A-40A0-962F-A61447B28AE7}" type="slidenum">
              <a:rPr lang="en-US" smtClean="0"/>
              <a:t>205</a:t>
            </a:fld>
            <a:endParaRPr lang="en-US"/>
          </a:p>
        </p:txBody>
      </p:sp>
    </p:spTree>
    <p:extLst>
      <p:ext uri="{BB962C8B-B14F-4D97-AF65-F5344CB8AC3E}">
        <p14:creationId xmlns:p14="http://schemas.microsoft.com/office/powerpoint/2010/main" val="908750678"/>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7024744" cy="1143000"/>
          </a:xfrm>
        </p:spPr>
        <p:txBody>
          <a:bodyPr>
            <a:noAutofit/>
          </a:bodyPr>
          <a:lstStyle/>
          <a:p>
            <a:r>
              <a:rPr lang="en-US" sz="4400" dirty="0" smtClean="0">
                <a:solidFill>
                  <a:srgbClr val="002060"/>
                </a:solidFill>
                <a:effectLst>
                  <a:outerShdw blurRad="38100" dist="38100" dir="2700000" algn="tl">
                    <a:srgbClr val="000000">
                      <a:alpha val="43137"/>
                    </a:srgbClr>
                  </a:outerShdw>
                </a:effectLst>
              </a:rPr>
              <a:t>Lack of Segregation of Duties</a:t>
            </a:r>
            <a:endParaRPr lang="en-US" sz="4400"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2819400"/>
            <a:ext cx="8229600" cy="4325112"/>
          </a:xfrm>
        </p:spPr>
        <p:txBody>
          <a:bodyPr/>
          <a:lstStyle/>
          <a:p>
            <a:pPr>
              <a:buFont typeface="Arial" panose="020B0604020202020204" pitchFamily="34" charset="0"/>
              <a:buChar char="•"/>
            </a:pPr>
            <a:r>
              <a:rPr lang="en-US" dirty="0" smtClean="0"/>
              <a:t>Separate authorization, recording, and custody functions.</a:t>
            </a:r>
            <a:endParaRPr lang="en-US" dirty="0"/>
          </a:p>
        </p:txBody>
      </p:sp>
      <p:sp>
        <p:nvSpPr>
          <p:cNvPr id="5" name="Slide Number Placeholder 4"/>
          <p:cNvSpPr>
            <a:spLocks noGrp="1"/>
          </p:cNvSpPr>
          <p:nvPr>
            <p:ph type="sldNum" sz="quarter" idx="12"/>
          </p:nvPr>
        </p:nvSpPr>
        <p:spPr/>
        <p:txBody>
          <a:bodyPr/>
          <a:lstStyle/>
          <a:p>
            <a:fld id="{A487FD0A-E73A-40A0-962F-A61447B28AE7}" type="slidenum">
              <a:rPr lang="en-US" smtClean="0"/>
              <a:t>206</a:t>
            </a:fld>
            <a:endParaRPr lang="en-US"/>
          </a:p>
        </p:txBody>
      </p:sp>
    </p:spTree>
    <p:extLst>
      <p:ext uri="{BB962C8B-B14F-4D97-AF65-F5344CB8AC3E}">
        <p14:creationId xmlns:p14="http://schemas.microsoft.com/office/powerpoint/2010/main" val="2608734471"/>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b="1" dirty="0" smtClean="0">
                <a:solidFill>
                  <a:srgbClr val="004080"/>
                </a:solidFill>
              </a:rPr>
              <a:t>Additional Audit Findings</a:t>
            </a:r>
            <a:endParaRPr lang="en-US" b="1" dirty="0">
              <a:solidFill>
                <a:srgbClr val="004080"/>
              </a:solidFill>
            </a:endParaRPr>
          </a:p>
        </p:txBody>
      </p:sp>
      <p:sp>
        <p:nvSpPr>
          <p:cNvPr id="3" name="Content Placeholder 2"/>
          <p:cNvSpPr>
            <a:spLocks noGrp="1"/>
          </p:cNvSpPr>
          <p:nvPr>
            <p:ph idx="1"/>
          </p:nvPr>
        </p:nvSpPr>
        <p:spPr>
          <a:xfrm>
            <a:off x="685800" y="1828800"/>
            <a:ext cx="7772400" cy="4572000"/>
          </a:xfrm>
        </p:spPr>
        <p:txBody>
          <a:bodyPr/>
          <a:lstStyle/>
          <a:p>
            <a:pPr>
              <a:buFont typeface="Arial" panose="020B0604020202020204" pitchFamily="34" charset="0"/>
              <a:buChar char="•"/>
            </a:pPr>
            <a:r>
              <a:rPr lang="en-US" dirty="0" smtClean="0"/>
              <a:t>Inadequate or no supporting documentation for expenditures</a:t>
            </a:r>
          </a:p>
          <a:p>
            <a:pPr>
              <a:buFont typeface="Arial" panose="020B0604020202020204" pitchFamily="34" charset="0"/>
              <a:buChar char="•"/>
            </a:pPr>
            <a:r>
              <a:rPr lang="en-US" dirty="0" smtClean="0"/>
              <a:t>Reconciliations of accounts not performed or not performed timely</a:t>
            </a:r>
          </a:p>
          <a:p>
            <a:pPr>
              <a:buFont typeface="Arial" panose="020B0604020202020204" pitchFamily="34" charset="0"/>
              <a:buChar char="•"/>
            </a:pPr>
            <a:r>
              <a:rPr lang="en-US" dirty="0" smtClean="0"/>
              <a:t>Expending funds on unallowable or unapproved purchases</a:t>
            </a:r>
          </a:p>
          <a:p>
            <a:pPr>
              <a:buFont typeface="Arial" panose="020B0604020202020204" pitchFamily="34" charset="0"/>
              <a:buChar char="•"/>
            </a:pPr>
            <a:r>
              <a:rPr lang="en-US" dirty="0" smtClean="0"/>
              <a:t>Account usage not in accordance with the SCDE Accounting Handbook</a:t>
            </a:r>
          </a:p>
          <a:p>
            <a:pPr>
              <a:buFont typeface="Arial" panose="020B0604020202020204" pitchFamily="34" charset="0"/>
              <a:buChar char="•"/>
            </a:pPr>
            <a:r>
              <a:rPr lang="en-US" dirty="0"/>
              <a:t>Failure to determine whether vendors are suspended or debarred from receiving federal funds</a:t>
            </a:r>
          </a:p>
          <a:p>
            <a:pPr marL="68580" indent="0">
              <a:buNone/>
            </a:pPr>
            <a:endParaRPr lang="en-US" dirty="0" smtClean="0"/>
          </a:p>
          <a:p>
            <a:endParaRPr lang="en-US" dirty="0" smtClean="0"/>
          </a:p>
          <a:p>
            <a:endParaRPr lang="en-US" dirty="0" smtClean="0"/>
          </a:p>
        </p:txBody>
      </p:sp>
      <p:sp>
        <p:nvSpPr>
          <p:cNvPr id="5" name="Slide Number Placeholder 4"/>
          <p:cNvSpPr>
            <a:spLocks noGrp="1"/>
          </p:cNvSpPr>
          <p:nvPr>
            <p:ph type="sldNum" sz="quarter" idx="12"/>
          </p:nvPr>
        </p:nvSpPr>
        <p:spPr/>
        <p:txBody>
          <a:bodyPr/>
          <a:lstStyle/>
          <a:p>
            <a:fld id="{A487FD0A-E73A-40A0-962F-A61447B28AE7}" type="slidenum">
              <a:rPr lang="en-US" smtClean="0"/>
              <a:t>207</a:t>
            </a:fld>
            <a:endParaRPr lang="en-US"/>
          </a:p>
        </p:txBody>
      </p:sp>
    </p:spTree>
    <p:extLst>
      <p:ext uri="{BB962C8B-B14F-4D97-AF65-F5344CB8AC3E}">
        <p14:creationId xmlns:p14="http://schemas.microsoft.com/office/powerpoint/2010/main" val="3258784673"/>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Users\jhicks\AppData\Local\Microsoft\Windows\Temporary Internet Files\Content.IE5\V393OY9U\MC900434859[1].png"/>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sharpenSoften amount="43000"/>
                    </a14:imgEffect>
                  </a14:imgLayer>
                </a14:imgProps>
              </a:ext>
              <a:ext uri="{28A0092B-C50C-407E-A947-70E740481C1C}">
                <a14:useLocalDpi xmlns:a14="http://schemas.microsoft.com/office/drawing/2010/main" val="0"/>
              </a:ext>
            </a:extLst>
          </a:blip>
          <a:srcRect/>
          <a:stretch>
            <a:fillRect/>
          </a:stretch>
        </p:blipFill>
        <p:spPr bwMode="auto">
          <a:xfrm>
            <a:off x="2811439" y="1905000"/>
            <a:ext cx="4495800" cy="4495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ectangle 2"/>
          <p:cNvSpPr>
            <a:spLocks noGrp="1" noChangeArrowheads="1"/>
          </p:cNvSpPr>
          <p:nvPr>
            <p:ph type="title"/>
          </p:nvPr>
        </p:nvSpPr>
        <p:spPr>
          <a:xfrm>
            <a:off x="609600" y="609600"/>
            <a:ext cx="7024744" cy="1143000"/>
          </a:xfrm>
        </p:spPr>
        <p:txBody>
          <a:bodyPr>
            <a:noAutofit/>
          </a:bodyPr>
          <a:lstStyle/>
          <a:p>
            <a:r>
              <a:rPr lang="en-US" altLang="en-US" sz="5400" b="1" dirty="0" smtClean="0">
                <a:latin typeface="+mj-lt"/>
              </a:rPr>
              <a:t>Questions?</a:t>
            </a:r>
            <a:endParaRPr lang="en-US" altLang="en-US" sz="5400" b="1" dirty="0">
              <a:latin typeface="+mj-lt"/>
            </a:endParaRPr>
          </a:p>
        </p:txBody>
      </p:sp>
      <p:sp>
        <p:nvSpPr>
          <p:cNvPr id="3" name="Slide Number Placeholder 2"/>
          <p:cNvSpPr>
            <a:spLocks noGrp="1"/>
          </p:cNvSpPr>
          <p:nvPr>
            <p:ph type="sldNum" sz="quarter" idx="12"/>
          </p:nvPr>
        </p:nvSpPr>
        <p:spPr/>
        <p:txBody>
          <a:bodyPr/>
          <a:lstStyle/>
          <a:p>
            <a:fld id="{A487FD0A-E73A-40A0-962F-A61447B28AE7}" type="slidenum">
              <a:rPr lang="en-US" smtClean="0"/>
              <a:t>208</a:t>
            </a:fld>
            <a:endParaRPr lang="en-US"/>
          </a:p>
        </p:txBody>
      </p:sp>
    </p:spTree>
    <p:extLst>
      <p:ext uri="{BB962C8B-B14F-4D97-AF65-F5344CB8AC3E}">
        <p14:creationId xmlns:p14="http://schemas.microsoft.com/office/powerpoint/2010/main" val="3722894831"/>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4876800" y="304800"/>
            <a:ext cx="3313355" cy="1702160"/>
          </a:xfrm>
        </p:spPr>
        <p:txBody>
          <a:bodyPr>
            <a:normAutofit/>
          </a:bodyPr>
          <a:lstStyle/>
          <a:p>
            <a:pPr eaLnBrk="1" hangingPunct="1"/>
            <a:r>
              <a:rPr lang="en-US" sz="4000" b="1" dirty="0" smtClean="0">
                <a:solidFill>
                  <a:schemeClr val="tx1"/>
                </a:solidFill>
              </a:rPr>
              <a:t>Supplement, Not Supplant</a:t>
            </a:r>
          </a:p>
        </p:txBody>
      </p:sp>
      <p:sp>
        <p:nvSpPr>
          <p:cNvPr id="3" name="Slide Number Placeholder 2"/>
          <p:cNvSpPr>
            <a:spLocks noGrp="1"/>
          </p:cNvSpPr>
          <p:nvPr>
            <p:ph type="sldNum" sz="quarter" idx="12"/>
          </p:nvPr>
        </p:nvSpPr>
        <p:spPr/>
        <p:txBody>
          <a:bodyPr/>
          <a:lstStyle/>
          <a:p>
            <a:fld id="{A487FD0A-E73A-40A0-962F-A61447B28AE7}" type="slidenum">
              <a:rPr lang="en-US" smtClean="0"/>
              <a:t>209</a:t>
            </a:fld>
            <a:endParaRPr lang="en-US"/>
          </a:p>
        </p:txBody>
      </p:sp>
      <p:sp>
        <p:nvSpPr>
          <p:cNvPr id="4" name="Content Placeholder 2"/>
          <p:cNvSpPr txBox="1">
            <a:spLocks/>
          </p:cNvSpPr>
          <p:nvPr/>
        </p:nvSpPr>
        <p:spPr>
          <a:xfrm>
            <a:off x="4633856" y="4086428"/>
            <a:ext cx="3962400" cy="1633538"/>
          </a:xfrm>
          <a:prstGeom prst="rect">
            <a:avLst/>
          </a:prstGeom>
        </p:spPr>
        <p:txBody>
          <a:bodyPr vert="horz" lIns="91440" tIns="45720" rIns="91440" bIns="45720" rtlCol="0" anchor="b">
            <a:normAutofit fontScale="92500" lnSpcReduction="10000"/>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Clr>
                <a:schemeClr val="accent2"/>
              </a:buClr>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Clr>
                <a:schemeClr val="accent3"/>
              </a:buClr>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l"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lgn="ctr" fontAlgn="auto">
              <a:spcAft>
                <a:spcPts val="0"/>
              </a:spcAft>
            </a:pPr>
            <a:endParaRPr lang="en-US" sz="4400" dirty="0" smtClean="0">
              <a:solidFill>
                <a:srgbClr val="004080"/>
              </a:solidFill>
            </a:endParaRPr>
          </a:p>
          <a:p>
            <a:pPr fontAlgn="auto">
              <a:spcAft>
                <a:spcPts val="0"/>
              </a:spcAft>
            </a:pPr>
            <a:r>
              <a:rPr lang="en-US" sz="4400" dirty="0" smtClean="0">
                <a:solidFill>
                  <a:srgbClr val="004080"/>
                </a:solidFill>
              </a:rPr>
              <a:t>Roy Stehle</a:t>
            </a:r>
          </a:p>
          <a:p>
            <a:pPr fontAlgn="auto">
              <a:spcAft>
                <a:spcPts val="0"/>
              </a:spcAft>
            </a:pPr>
            <a:r>
              <a:rPr lang="en-US" sz="1700" dirty="0" smtClean="0"/>
              <a:t>Director, Federal and State Accountability</a:t>
            </a:r>
            <a:endParaRPr lang="en-US" sz="1700" dirty="0"/>
          </a:p>
        </p:txBody>
      </p:sp>
    </p:spTree>
    <p:extLst>
      <p:ext uri="{BB962C8B-B14F-4D97-AF65-F5344CB8AC3E}">
        <p14:creationId xmlns:p14="http://schemas.microsoft.com/office/powerpoint/2010/main" val="35317331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7772400" cy="1143000"/>
          </a:xfrm>
        </p:spPr>
        <p:txBody>
          <a:bodyPr>
            <a:normAutofit fontScale="90000"/>
          </a:bodyPr>
          <a:lstStyle/>
          <a:p>
            <a:r>
              <a:rPr lang="en-US" sz="3600" b="1" dirty="0" smtClean="0">
                <a:solidFill>
                  <a:schemeClr val="bg2">
                    <a:lumMod val="50000"/>
                  </a:schemeClr>
                </a:solidFill>
              </a:rPr>
              <a:t>Items Removed From MOE Calculation</a:t>
            </a:r>
            <a:endParaRPr lang="en-US" sz="3600" b="1" dirty="0">
              <a:solidFill>
                <a:schemeClr val="bg2">
                  <a:lumMod val="50000"/>
                </a:schemeClr>
              </a:solidFill>
            </a:endParaRPr>
          </a:p>
        </p:txBody>
      </p:sp>
      <p:sp>
        <p:nvSpPr>
          <p:cNvPr id="3" name="Content Placeholder 2"/>
          <p:cNvSpPr>
            <a:spLocks noGrp="1"/>
          </p:cNvSpPr>
          <p:nvPr>
            <p:ph idx="1"/>
          </p:nvPr>
        </p:nvSpPr>
        <p:spPr>
          <a:xfrm>
            <a:off x="1043492" y="2133600"/>
            <a:ext cx="6777317" cy="3699029"/>
          </a:xfrm>
        </p:spPr>
        <p:txBody>
          <a:bodyPr>
            <a:normAutofit fontScale="92500" lnSpcReduction="10000"/>
          </a:bodyPr>
          <a:lstStyle/>
          <a:p>
            <a:pPr marL="114300" indent="0">
              <a:buNone/>
            </a:pPr>
            <a:r>
              <a:rPr lang="en-US" sz="2800" dirty="0" smtClean="0"/>
              <a:t>Expenditures for </a:t>
            </a:r>
          </a:p>
          <a:p>
            <a:pPr lvl="1">
              <a:buFont typeface="Arial" panose="020B0604020202020204" pitchFamily="34" charset="0"/>
              <a:buChar char="•"/>
            </a:pPr>
            <a:r>
              <a:rPr lang="en-US" sz="2800" dirty="0" smtClean="0"/>
              <a:t>Community Services</a:t>
            </a:r>
          </a:p>
          <a:p>
            <a:pPr lvl="1">
              <a:buFont typeface="Arial" panose="020B0604020202020204" pitchFamily="34" charset="0"/>
              <a:buChar char="•"/>
            </a:pPr>
            <a:r>
              <a:rPr lang="en-US" sz="2800" dirty="0" smtClean="0"/>
              <a:t>Capital Outlay</a:t>
            </a:r>
          </a:p>
          <a:p>
            <a:pPr lvl="1">
              <a:buFont typeface="Arial" panose="020B0604020202020204" pitchFamily="34" charset="0"/>
              <a:buChar char="•"/>
            </a:pPr>
            <a:r>
              <a:rPr lang="en-US" sz="2800" dirty="0" smtClean="0"/>
              <a:t>Debt Service</a:t>
            </a:r>
          </a:p>
          <a:p>
            <a:pPr lvl="1">
              <a:buFont typeface="Arial" panose="020B0604020202020204" pitchFamily="34" charset="0"/>
              <a:buChar char="•"/>
            </a:pPr>
            <a:r>
              <a:rPr lang="en-US" sz="2800" dirty="0" smtClean="0"/>
              <a:t>Pupil Services (272 &amp; 273)</a:t>
            </a:r>
          </a:p>
          <a:p>
            <a:pPr lvl="1">
              <a:buFont typeface="Arial" panose="020B0604020202020204" pitchFamily="34" charset="0"/>
              <a:buChar char="•"/>
            </a:pPr>
            <a:r>
              <a:rPr lang="en-US" sz="2800" dirty="0" smtClean="0"/>
              <a:t>Supplementary expenses as a result of a presidentially declared disaster</a:t>
            </a:r>
          </a:p>
          <a:p>
            <a:pPr lvl="1">
              <a:buFont typeface="Arial" panose="020B0604020202020204" pitchFamily="34" charset="0"/>
              <a:buChar char="•"/>
            </a:pPr>
            <a:r>
              <a:rPr lang="en-US" sz="2800" dirty="0" smtClean="0"/>
              <a:t>Funds provided by the Federal Government</a:t>
            </a:r>
            <a:endParaRPr lang="en-US" sz="2800" dirty="0"/>
          </a:p>
        </p:txBody>
      </p:sp>
      <p:sp>
        <p:nvSpPr>
          <p:cNvPr id="5" name="Slide Number Placeholder 4"/>
          <p:cNvSpPr>
            <a:spLocks noGrp="1"/>
          </p:cNvSpPr>
          <p:nvPr>
            <p:ph type="sldNum" sz="quarter" idx="12"/>
          </p:nvPr>
        </p:nvSpPr>
        <p:spPr/>
        <p:txBody>
          <a:bodyPr/>
          <a:lstStyle/>
          <a:p>
            <a:fld id="{A487FD0A-E73A-40A0-962F-A61447B28AE7}" type="slidenum">
              <a:rPr lang="en-US" smtClean="0"/>
              <a:t>21</a:t>
            </a:fld>
            <a:endParaRPr lang="en-US" dirty="0"/>
          </a:p>
        </p:txBody>
      </p:sp>
    </p:spTree>
    <p:extLst>
      <p:ext uri="{BB962C8B-B14F-4D97-AF65-F5344CB8AC3E}">
        <p14:creationId xmlns:p14="http://schemas.microsoft.com/office/powerpoint/2010/main" val="1696740"/>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533400" y="381000"/>
            <a:ext cx="7315200" cy="1143000"/>
          </a:xfrm>
        </p:spPr>
        <p:txBody>
          <a:bodyPr/>
          <a:lstStyle/>
          <a:p>
            <a:pPr eaLnBrk="1" hangingPunct="1"/>
            <a:r>
              <a:rPr lang="en-US" b="1" dirty="0" smtClean="0"/>
              <a:t>Supplement, Not Supplant</a:t>
            </a:r>
          </a:p>
        </p:txBody>
      </p:sp>
      <p:sp>
        <p:nvSpPr>
          <p:cNvPr id="92163" name="Rectangle 3"/>
          <p:cNvSpPr>
            <a:spLocks noGrp="1" noChangeArrowheads="1"/>
          </p:cNvSpPr>
          <p:nvPr>
            <p:ph idx="1"/>
          </p:nvPr>
        </p:nvSpPr>
        <p:spPr>
          <a:xfrm>
            <a:off x="533400" y="1752600"/>
            <a:ext cx="8001000" cy="4373563"/>
          </a:xfrm>
        </p:spPr>
        <p:txBody>
          <a:bodyPr>
            <a:normAutofit/>
          </a:bodyPr>
          <a:lstStyle/>
          <a:p>
            <a:pPr algn="just" eaLnBrk="1" hangingPunct="1">
              <a:buFont typeface="Arial" panose="020B0604020202020204" pitchFamily="34" charset="0"/>
              <a:buChar char="•"/>
            </a:pPr>
            <a:r>
              <a:rPr lang="en-US" sz="2800" dirty="0" smtClean="0">
                <a:solidFill>
                  <a:schemeClr val="tx1"/>
                </a:solidFill>
              </a:rPr>
              <a:t>As a general rule, Federal Funds may only be used to supplement state and local funds.</a:t>
            </a:r>
          </a:p>
          <a:p>
            <a:pPr algn="just" eaLnBrk="1" hangingPunct="1">
              <a:buFont typeface="Arial" panose="020B0604020202020204" pitchFamily="34" charset="0"/>
              <a:buChar char="•"/>
            </a:pPr>
            <a:r>
              <a:rPr lang="en-US" sz="2800" dirty="0" smtClean="0">
                <a:solidFill>
                  <a:schemeClr val="tx1"/>
                </a:solidFill>
              </a:rPr>
              <a:t>Title I Part A has a new standard for supplement, not supplant.</a:t>
            </a:r>
          </a:p>
          <a:p>
            <a:pPr algn="just" eaLnBrk="1" hangingPunct="1">
              <a:buFont typeface="Arial" panose="020B0604020202020204" pitchFamily="34" charset="0"/>
              <a:buChar char="•"/>
            </a:pPr>
            <a:r>
              <a:rPr lang="en-US" sz="2800" dirty="0" smtClean="0">
                <a:solidFill>
                  <a:schemeClr val="tx1"/>
                </a:solidFill>
              </a:rPr>
              <a:t>Title III has a special supplement, not supplant rule.</a:t>
            </a:r>
          </a:p>
          <a:p>
            <a:pPr algn="just" eaLnBrk="1" hangingPunct="1">
              <a:buFont typeface="Arial" panose="020B0604020202020204" pitchFamily="34" charset="0"/>
              <a:buChar char="•"/>
            </a:pPr>
            <a:r>
              <a:rPr lang="en-US" sz="2800" dirty="0" smtClean="0">
                <a:solidFill>
                  <a:schemeClr val="tx1"/>
                </a:solidFill>
              </a:rPr>
              <a:t>Title II, Title IV Part A and Title V follow the current presumptions of supplanting.</a:t>
            </a:r>
          </a:p>
          <a:p>
            <a:pPr algn="just" eaLnBrk="1" hangingPunct="1">
              <a:buFontTx/>
              <a:buNone/>
            </a:pPr>
            <a:endParaRPr lang="en-US" sz="2800" dirty="0" smtClean="0"/>
          </a:p>
          <a:p>
            <a:pPr algn="just" eaLnBrk="1" hangingPunct="1">
              <a:buFontTx/>
              <a:buNone/>
            </a:pPr>
            <a:endParaRPr lang="en-US" sz="2800" b="1" dirty="0" smtClean="0"/>
          </a:p>
        </p:txBody>
      </p:sp>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87FD0A-E73A-40A0-962F-A61447B28AE7}" type="slidenum">
              <a:rPr kumimoji="0" lang="en-US" sz="1200" b="0" i="0" u="none" strike="noStrike" kern="1200" cap="none" spc="0" normalizeH="0" baseline="0" noProof="0" smtClean="0">
                <a:ln>
                  <a:noFill/>
                </a:ln>
                <a:solidFill>
                  <a:srgbClr val="FEFEFE"/>
                </a:solidFill>
                <a:effectLst/>
                <a:uLnTx/>
                <a:uFillTx/>
                <a:latin typeface="Garamond"/>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a:t>
            </a:fld>
            <a:endParaRPr kumimoji="0" lang="en-US" sz="1200" b="0" i="0" u="none" strike="noStrike" kern="1200" cap="none" spc="0" normalizeH="0" baseline="0" noProof="0">
              <a:ln>
                <a:noFill/>
              </a:ln>
              <a:solidFill>
                <a:srgbClr val="FEFEFE"/>
              </a:solidFill>
              <a:effectLst/>
              <a:uLnTx/>
              <a:uFillTx/>
              <a:latin typeface="Garamond"/>
              <a:ea typeface="+mn-ea"/>
              <a:cs typeface="+mn-cs"/>
            </a:endParaRPr>
          </a:p>
        </p:txBody>
      </p:sp>
    </p:spTree>
    <p:extLst>
      <p:ext uri="{BB962C8B-B14F-4D97-AF65-F5344CB8AC3E}">
        <p14:creationId xmlns:p14="http://schemas.microsoft.com/office/powerpoint/2010/main" val="3620923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57200" y="685800"/>
            <a:ext cx="8229600" cy="1143000"/>
          </a:xfrm>
        </p:spPr>
        <p:txBody>
          <a:bodyPr>
            <a:normAutofit fontScale="90000"/>
          </a:bodyPr>
          <a:lstStyle/>
          <a:p>
            <a:pPr eaLnBrk="1" hangingPunct="1"/>
            <a:r>
              <a:rPr lang="en-US" sz="4000" b="1" dirty="0" smtClean="0"/>
              <a:t>Supplement, Not Supplant</a:t>
            </a:r>
            <a:br>
              <a:rPr lang="en-US" sz="4000" b="1" dirty="0" smtClean="0"/>
            </a:br>
            <a:r>
              <a:rPr lang="en-US" sz="4000" b="1" dirty="0" smtClean="0"/>
              <a:t> </a:t>
            </a:r>
          </a:p>
        </p:txBody>
      </p:sp>
      <p:sp>
        <p:nvSpPr>
          <p:cNvPr id="93187" name="Rectangle 3"/>
          <p:cNvSpPr>
            <a:spLocks noGrp="1" noChangeArrowheads="1"/>
          </p:cNvSpPr>
          <p:nvPr>
            <p:ph idx="1"/>
          </p:nvPr>
        </p:nvSpPr>
        <p:spPr>
          <a:xfrm>
            <a:off x="457200" y="1524000"/>
            <a:ext cx="7848600" cy="4602163"/>
          </a:xfrm>
        </p:spPr>
        <p:txBody>
          <a:bodyPr>
            <a:normAutofit/>
          </a:bodyPr>
          <a:lstStyle/>
          <a:p>
            <a:pPr>
              <a:lnSpc>
                <a:spcPct val="90000"/>
              </a:lnSpc>
              <a:buFont typeface="Arial" panose="020B0604020202020204" pitchFamily="34" charset="0"/>
              <a:buChar char="•"/>
            </a:pPr>
            <a:r>
              <a:rPr lang="en-US" sz="2400" dirty="0"/>
              <a:t> Another way to look at supplement, not supplant is to ask the question -  what would districts and schools be required to offer in the absence of any federal funding? For example – </a:t>
            </a:r>
            <a:r>
              <a:rPr lang="en-US" sz="2400" dirty="0" smtClean="0"/>
              <a:t>the state required Defined Minimum Program for </a:t>
            </a:r>
            <a:r>
              <a:rPr lang="en-US" sz="2400" dirty="0"/>
              <a:t>elementary </a:t>
            </a:r>
            <a:r>
              <a:rPr lang="en-US" sz="2400" dirty="0" smtClean="0"/>
              <a:t>schools.</a:t>
            </a:r>
          </a:p>
          <a:p>
            <a:pPr marL="457200" indent="-342900">
              <a:lnSpc>
                <a:spcPct val="90000"/>
              </a:lnSpc>
              <a:buFont typeface="Arial" panose="020B0604020202020204" pitchFamily="34" charset="0"/>
              <a:buChar char="•"/>
            </a:pPr>
            <a:endParaRPr lang="en-US" sz="2400" dirty="0" smtClean="0"/>
          </a:p>
          <a:p>
            <a:pPr>
              <a:lnSpc>
                <a:spcPct val="90000"/>
              </a:lnSpc>
              <a:buFont typeface="Arial" panose="020B0604020202020204" pitchFamily="34" charset="0"/>
              <a:buChar char="•"/>
            </a:pPr>
            <a:r>
              <a:rPr lang="en-US" sz="2400" dirty="0" smtClean="0"/>
              <a:t>Title I funds (and most federal funds) should be used in addition to state and/or local funding and not in the place of state or local funding.</a:t>
            </a:r>
          </a:p>
          <a:p>
            <a:pPr marL="457200" indent="-342900">
              <a:lnSpc>
                <a:spcPct val="90000"/>
              </a:lnSpc>
              <a:buFont typeface="Arial" panose="020B0604020202020204" pitchFamily="34" charset="0"/>
              <a:buChar char="•"/>
            </a:pPr>
            <a:endParaRPr lang="en-US" sz="2400" dirty="0" smtClean="0"/>
          </a:p>
          <a:p>
            <a:pPr>
              <a:lnSpc>
                <a:spcPct val="90000"/>
              </a:lnSpc>
              <a:buFont typeface="Arial" panose="020B0604020202020204" pitchFamily="34" charset="0"/>
              <a:buChar char="•"/>
            </a:pPr>
            <a:r>
              <a:rPr lang="en-US" sz="2400" dirty="0" smtClean="0"/>
              <a:t>Title I funds should not be used </a:t>
            </a:r>
            <a:r>
              <a:rPr lang="en-US" sz="2400" b="1" u="sng" dirty="0" smtClean="0"/>
              <a:t>to meet</a:t>
            </a:r>
            <a:r>
              <a:rPr lang="en-US" sz="2400" dirty="0" smtClean="0"/>
              <a:t> other federal requirements (Title III, IDEA, etc.)</a:t>
            </a:r>
          </a:p>
          <a:p>
            <a:pPr eaLnBrk="1" hangingPunct="1">
              <a:lnSpc>
                <a:spcPct val="90000"/>
              </a:lnSpc>
              <a:buFontTx/>
              <a:buNone/>
            </a:pPr>
            <a:endParaRPr lang="en-US" dirty="0" smtClean="0"/>
          </a:p>
        </p:txBody>
      </p:sp>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87FD0A-E73A-40A0-962F-A61447B28AE7}" type="slidenum">
              <a:rPr kumimoji="0" lang="en-US" sz="1200" b="0" i="0" u="none" strike="noStrike" kern="1200" cap="none" spc="0" normalizeH="0" baseline="0" noProof="0" smtClean="0">
                <a:ln>
                  <a:noFill/>
                </a:ln>
                <a:solidFill>
                  <a:srgbClr val="FEFEFE"/>
                </a:solidFill>
                <a:effectLst/>
                <a:uLnTx/>
                <a:uFillTx/>
                <a:latin typeface="Garamond"/>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a:t>
            </a:fld>
            <a:endParaRPr kumimoji="0" lang="en-US" sz="1200" b="0" i="0" u="none" strike="noStrike" kern="1200" cap="none" spc="0" normalizeH="0" baseline="0" noProof="0">
              <a:ln>
                <a:noFill/>
              </a:ln>
              <a:solidFill>
                <a:srgbClr val="FEFEFE"/>
              </a:solidFill>
              <a:effectLst/>
              <a:uLnTx/>
              <a:uFillTx/>
              <a:latin typeface="Garamond"/>
              <a:ea typeface="+mn-ea"/>
              <a:cs typeface="+mn-cs"/>
            </a:endParaRPr>
          </a:p>
        </p:txBody>
      </p:sp>
    </p:spTree>
    <p:extLst>
      <p:ext uri="{BB962C8B-B14F-4D97-AF65-F5344CB8AC3E}">
        <p14:creationId xmlns:p14="http://schemas.microsoft.com/office/powerpoint/2010/main" val="42421275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533400" y="609600"/>
            <a:ext cx="8229600" cy="1143000"/>
          </a:xfrm>
        </p:spPr>
        <p:txBody>
          <a:bodyPr>
            <a:normAutofit fontScale="90000"/>
          </a:bodyPr>
          <a:lstStyle/>
          <a:p>
            <a:pPr eaLnBrk="1" hangingPunct="1"/>
            <a:r>
              <a:rPr lang="en-US" sz="4000" b="1" dirty="0" smtClean="0"/>
              <a:t>How to Determine if Activities are Supplemental</a:t>
            </a:r>
          </a:p>
        </p:txBody>
      </p:sp>
      <p:sp>
        <p:nvSpPr>
          <p:cNvPr id="94211" name="Rectangle 3"/>
          <p:cNvSpPr>
            <a:spLocks noGrp="1" noChangeArrowheads="1"/>
          </p:cNvSpPr>
          <p:nvPr>
            <p:ph idx="1"/>
          </p:nvPr>
        </p:nvSpPr>
        <p:spPr>
          <a:xfrm>
            <a:off x="533400" y="1828800"/>
            <a:ext cx="8077200" cy="4800600"/>
          </a:xfrm>
        </p:spPr>
        <p:txBody>
          <a:bodyPr>
            <a:normAutofit/>
          </a:bodyPr>
          <a:lstStyle/>
          <a:p>
            <a:pPr marL="68580" indent="0">
              <a:buNone/>
            </a:pPr>
            <a:r>
              <a:rPr lang="en-US" sz="2800" dirty="0" smtClean="0"/>
              <a:t>Testing for Presumptions of Supplanting:</a:t>
            </a:r>
          </a:p>
          <a:p>
            <a:pPr lvl="1">
              <a:buFont typeface="Arial" panose="020B0604020202020204" pitchFamily="34" charset="0"/>
              <a:buChar char="•"/>
            </a:pPr>
            <a:r>
              <a:rPr lang="en-US" sz="2800" dirty="0" smtClean="0"/>
              <a:t>Is it required by the state, district, or federal statute or regulation?</a:t>
            </a:r>
          </a:p>
          <a:p>
            <a:pPr lvl="1">
              <a:buFont typeface="Arial" panose="020B0604020202020204" pitchFamily="34" charset="0"/>
              <a:buChar char="•"/>
            </a:pPr>
            <a:r>
              <a:rPr lang="en-US" sz="2800" dirty="0" smtClean="0"/>
              <a:t>Are the same services provided for in non-Title I schools or students with (non-supplemental) state/local funds?</a:t>
            </a:r>
          </a:p>
          <a:p>
            <a:pPr lvl="1">
              <a:buFont typeface="Arial" panose="020B0604020202020204" pitchFamily="34" charset="0"/>
              <a:buChar char="•"/>
            </a:pPr>
            <a:r>
              <a:rPr lang="en-US" sz="2800" dirty="0" smtClean="0"/>
              <a:t>Were these activities paid for in prior years with state/local funds?</a:t>
            </a:r>
          </a:p>
        </p:txBody>
      </p:sp>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87FD0A-E73A-40A0-962F-A61447B28AE7}" type="slidenum">
              <a:rPr kumimoji="0" lang="en-US" sz="1200" b="0" i="0" u="none" strike="noStrike" kern="1200" cap="none" spc="0" normalizeH="0" baseline="0" noProof="0" smtClean="0">
                <a:ln>
                  <a:noFill/>
                </a:ln>
                <a:solidFill>
                  <a:srgbClr val="FEFEFE"/>
                </a:solidFill>
                <a:effectLst/>
                <a:uLnTx/>
                <a:uFillTx/>
                <a:latin typeface="Garamond"/>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a:t>
            </a:fld>
            <a:endParaRPr kumimoji="0" lang="en-US" sz="1200" b="0" i="0" u="none" strike="noStrike" kern="1200" cap="none" spc="0" normalizeH="0" baseline="0" noProof="0">
              <a:ln>
                <a:noFill/>
              </a:ln>
              <a:solidFill>
                <a:srgbClr val="FEFEFE"/>
              </a:solidFill>
              <a:effectLst/>
              <a:uLnTx/>
              <a:uFillTx/>
              <a:latin typeface="Garamond"/>
              <a:ea typeface="+mn-ea"/>
              <a:cs typeface="+mn-cs"/>
            </a:endParaRPr>
          </a:p>
        </p:txBody>
      </p:sp>
    </p:spTree>
    <p:extLst>
      <p:ext uri="{BB962C8B-B14F-4D97-AF65-F5344CB8AC3E}">
        <p14:creationId xmlns:p14="http://schemas.microsoft.com/office/powerpoint/2010/main" val="858425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57200" y="457200"/>
            <a:ext cx="8229600" cy="990600"/>
          </a:xfrm>
        </p:spPr>
        <p:txBody>
          <a:bodyPr/>
          <a:lstStyle/>
          <a:p>
            <a:pPr eaLnBrk="1" hangingPunct="1"/>
            <a:r>
              <a:rPr lang="en-US" b="1" dirty="0" smtClean="0"/>
              <a:t>Other Questions to Consider </a:t>
            </a:r>
          </a:p>
        </p:txBody>
      </p:sp>
      <p:sp>
        <p:nvSpPr>
          <p:cNvPr id="95235" name="Rectangle 3"/>
          <p:cNvSpPr>
            <a:spLocks noGrp="1" noChangeArrowheads="1"/>
          </p:cNvSpPr>
          <p:nvPr>
            <p:ph idx="1"/>
          </p:nvPr>
        </p:nvSpPr>
        <p:spPr>
          <a:xfrm>
            <a:off x="914400" y="1524000"/>
            <a:ext cx="7924800" cy="4678363"/>
          </a:xfrm>
        </p:spPr>
        <p:txBody>
          <a:bodyPr>
            <a:normAutofit/>
          </a:bodyPr>
          <a:lstStyle/>
          <a:p>
            <a:pPr eaLnBrk="1" hangingPunct="1">
              <a:lnSpc>
                <a:spcPct val="150000"/>
              </a:lnSpc>
              <a:buFont typeface="Arial" panose="020B0604020202020204" pitchFamily="34" charset="0"/>
              <a:buChar char="•"/>
            </a:pPr>
            <a:r>
              <a:rPr lang="en-US" sz="2800" dirty="0" smtClean="0"/>
              <a:t>Are the Title I schools receiving similar services provided for by state/local funding as non-Title schools?</a:t>
            </a:r>
          </a:p>
          <a:p>
            <a:pPr eaLnBrk="1" hangingPunct="1">
              <a:lnSpc>
                <a:spcPct val="150000"/>
              </a:lnSpc>
              <a:buFont typeface="Arial" panose="020B0604020202020204" pitchFamily="34" charset="0"/>
              <a:buChar char="•"/>
            </a:pPr>
            <a:r>
              <a:rPr lang="en-US" sz="2800" dirty="0" smtClean="0"/>
              <a:t>Are Title I schools receiving their “fair share”?</a:t>
            </a:r>
          </a:p>
          <a:p>
            <a:pPr eaLnBrk="1" hangingPunct="1">
              <a:lnSpc>
                <a:spcPct val="150000"/>
              </a:lnSpc>
              <a:buFont typeface="Arial" panose="020B0604020202020204" pitchFamily="34" charset="0"/>
              <a:buChar char="•"/>
            </a:pPr>
            <a:r>
              <a:rPr lang="en-US" sz="2800" dirty="0" smtClean="0"/>
              <a:t>Are the Title I schools being treated comparably (similar positions, technology, etc.)?</a:t>
            </a:r>
          </a:p>
        </p:txBody>
      </p:sp>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87FD0A-E73A-40A0-962F-A61447B28AE7}" type="slidenum">
              <a:rPr kumimoji="0" lang="en-US" sz="1200" b="0" i="0" u="none" strike="noStrike" kern="1200" cap="none" spc="0" normalizeH="0" baseline="0" noProof="0" smtClean="0">
                <a:ln>
                  <a:noFill/>
                </a:ln>
                <a:solidFill>
                  <a:srgbClr val="FEFEFE"/>
                </a:solidFill>
                <a:effectLst/>
                <a:uLnTx/>
                <a:uFillTx/>
                <a:latin typeface="Garamond"/>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213</a:t>
            </a:fld>
            <a:endParaRPr kumimoji="0" lang="en-US" sz="1200" b="0" i="0" u="none" strike="noStrike" kern="1200" cap="none" spc="0" normalizeH="0" baseline="0" noProof="0">
              <a:ln>
                <a:noFill/>
              </a:ln>
              <a:solidFill>
                <a:srgbClr val="FEFEFE"/>
              </a:solidFill>
              <a:effectLst/>
              <a:uLnTx/>
              <a:uFillTx/>
              <a:latin typeface="Garamond"/>
              <a:ea typeface="+mn-ea"/>
              <a:cs typeface="+mn-cs"/>
            </a:endParaRPr>
          </a:p>
        </p:txBody>
      </p:sp>
    </p:spTree>
    <p:extLst>
      <p:ext uri="{BB962C8B-B14F-4D97-AF65-F5344CB8AC3E}">
        <p14:creationId xmlns:p14="http://schemas.microsoft.com/office/powerpoint/2010/main" val="37180168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609600" y="381000"/>
            <a:ext cx="7848600" cy="1143000"/>
          </a:xfrm>
        </p:spPr>
        <p:txBody>
          <a:bodyPr>
            <a:normAutofit/>
          </a:bodyPr>
          <a:lstStyle/>
          <a:p>
            <a:pPr eaLnBrk="1" hangingPunct="1"/>
            <a:r>
              <a:rPr lang="en-US" sz="3600" b="1" dirty="0" smtClean="0"/>
              <a:t>Supplanting Defense/Rebuttals</a:t>
            </a:r>
          </a:p>
        </p:txBody>
      </p:sp>
      <p:sp>
        <p:nvSpPr>
          <p:cNvPr id="96259" name="Rectangle 3"/>
          <p:cNvSpPr>
            <a:spLocks noGrp="1" noChangeArrowheads="1"/>
          </p:cNvSpPr>
          <p:nvPr>
            <p:ph idx="1"/>
          </p:nvPr>
        </p:nvSpPr>
        <p:spPr>
          <a:xfrm>
            <a:off x="609600" y="1752600"/>
            <a:ext cx="8229600" cy="4906963"/>
          </a:xfrm>
        </p:spPr>
        <p:txBody>
          <a:bodyPr>
            <a:normAutofit/>
          </a:bodyPr>
          <a:lstStyle/>
          <a:p>
            <a:pPr marL="633413" indent="-457200" eaLnBrk="1" hangingPunct="1">
              <a:lnSpc>
                <a:spcPct val="90000"/>
              </a:lnSpc>
              <a:buFont typeface="Arial" panose="020B0604020202020204" pitchFamily="34" charset="0"/>
              <a:buChar char="•"/>
            </a:pPr>
            <a:r>
              <a:rPr lang="en-US" sz="2600" dirty="0" smtClean="0"/>
              <a:t>Similar activity is funded in a non-Title I school with supplemental funding, such as the following:</a:t>
            </a:r>
          </a:p>
          <a:p>
            <a:pPr marL="1044893" lvl="1" indent="-457200" eaLnBrk="1" hangingPunct="1">
              <a:lnSpc>
                <a:spcPct val="90000"/>
              </a:lnSpc>
              <a:buFont typeface="Arial" panose="020B0604020202020204" pitchFamily="34" charset="0"/>
              <a:buChar char="•"/>
            </a:pPr>
            <a:r>
              <a:rPr lang="en-US" sz="2600" dirty="0" smtClean="0"/>
              <a:t>State At-Risk Funding</a:t>
            </a:r>
          </a:p>
          <a:p>
            <a:pPr marL="1044893" lvl="1" indent="-457200" eaLnBrk="1" hangingPunct="1">
              <a:lnSpc>
                <a:spcPct val="90000"/>
              </a:lnSpc>
              <a:buFont typeface="Arial" panose="020B0604020202020204" pitchFamily="34" charset="0"/>
              <a:buChar char="•"/>
            </a:pPr>
            <a:r>
              <a:rPr lang="en-US" sz="2600" dirty="0" smtClean="0"/>
              <a:t>Discretionary Grant</a:t>
            </a:r>
          </a:p>
          <a:p>
            <a:pPr marL="1044893" lvl="1" indent="-457200" eaLnBrk="1" hangingPunct="1">
              <a:lnSpc>
                <a:spcPct val="90000"/>
              </a:lnSpc>
              <a:buFont typeface="Arial" panose="020B0604020202020204" pitchFamily="34" charset="0"/>
              <a:buChar char="•"/>
            </a:pPr>
            <a:r>
              <a:rPr lang="en-US" sz="2600" dirty="0" smtClean="0"/>
              <a:t>Possibly, other funds that all schools are not eligible </a:t>
            </a:r>
          </a:p>
          <a:p>
            <a:pPr marL="1044893" lvl="1" indent="-457200" eaLnBrk="1" hangingPunct="1">
              <a:lnSpc>
                <a:spcPct val="90000"/>
              </a:lnSpc>
              <a:buFont typeface="Arial" panose="020B0604020202020204" pitchFamily="34" charset="0"/>
              <a:buChar char="•"/>
            </a:pPr>
            <a:r>
              <a:rPr lang="en-US" sz="2600" dirty="0" smtClean="0"/>
              <a:t>This is generally known as the “exclusion” rule to supplement, not supplant.</a:t>
            </a:r>
          </a:p>
          <a:p>
            <a:pPr marL="1044893" lvl="1" indent="-457200" eaLnBrk="1" hangingPunct="1">
              <a:lnSpc>
                <a:spcPct val="90000"/>
              </a:lnSpc>
              <a:buFont typeface="Arial" panose="020B0604020202020204" pitchFamily="34" charset="0"/>
              <a:buChar char="•"/>
            </a:pPr>
            <a:r>
              <a:rPr lang="en-US" sz="2600" dirty="0" smtClean="0"/>
              <a:t>An example might be an afterschool program funded with Title I funds at Title I schools and funded with state At Risk funding at non Title I schools.</a:t>
            </a:r>
          </a:p>
          <a:p>
            <a:pPr marL="461963" indent="-285750" eaLnBrk="1" hangingPunct="1">
              <a:lnSpc>
                <a:spcPct val="90000"/>
              </a:lnSpc>
            </a:pPr>
            <a:endParaRPr lang="en-US" dirty="0" smtClean="0"/>
          </a:p>
        </p:txBody>
      </p:sp>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87FD0A-E73A-40A0-962F-A61447B28AE7}" type="slidenum">
              <a:rPr kumimoji="0" lang="en-US" sz="1200" b="0" i="0" u="none" strike="noStrike" kern="1200" cap="none" spc="0" normalizeH="0" baseline="0" noProof="0" smtClean="0">
                <a:ln>
                  <a:noFill/>
                </a:ln>
                <a:solidFill>
                  <a:srgbClr val="FEFEFE"/>
                </a:solidFill>
                <a:effectLst/>
                <a:uLnTx/>
                <a:uFillTx/>
                <a:latin typeface="Garamond"/>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a:t>
            </a:fld>
            <a:endParaRPr kumimoji="0" lang="en-US" sz="1200" b="0" i="0" u="none" strike="noStrike" kern="1200" cap="none" spc="0" normalizeH="0" baseline="0" noProof="0">
              <a:ln>
                <a:noFill/>
              </a:ln>
              <a:solidFill>
                <a:srgbClr val="FEFEFE"/>
              </a:solidFill>
              <a:effectLst/>
              <a:uLnTx/>
              <a:uFillTx/>
              <a:latin typeface="Garamond"/>
              <a:ea typeface="+mn-ea"/>
              <a:cs typeface="+mn-cs"/>
            </a:endParaRPr>
          </a:p>
        </p:txBody>
      </p:sp>
    </p:spTree>
    <p:extLst>
      <p:ext uri="{BB962C8B-B14F-4D97-AF65-F5344CB8AC3E}">
        <p14:creationId xmlns:p14="http://schemas.microsoft.com/office/powerpoint/2010/main" val="31212180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533400" y="228600"/>
            <a:ext cx="8305800" cy="1143000"/>
          </a:xfrm>
        </p:spPr>
        <p:txBody>
          <a:bodyPr>
            <a:normAutofit/>
          </a:bodyPr>
          <a:lstStyle/>
          <a:p>
            <a:pPr eaLnBrk="1" hangingPunct="1"/>
            <a:r>
              <a:rPr lang="en-US" sz="3600" b="1" dirty="0" smtClean="0"/>
              <a:t>Supplanting Defense/Rebuttals</a:t>
            </a:r>
          </a:p>
        </p:txBody>
      </p:sp>
      <p:sp>
        <p:nvSpPr>
          <p:cNvPr id="97283" name="Rectangle 3"/>
          <p:cNvSpPr>
            <a:spLocks noGrp="1" noChangeArrowheads="1"/>
          </p:cNvSpPr>
          <p:nvPr>
            <p:ph idx="1"/>
          </p:nvPr>
        </p:nvSpPr>
        <p:spPr>
          <a:xfrm>
            <a:off x="838200" y="1600200"/>
            <a:ext cx="7620000" cy="5029200"/>
          </a:xfrm>
        </p:spPr>
        <p:txBody>
          <a:bodyPr>
            <a:normAutofit/>
          </a:bodyPr>
          <a:lstStyle/>
          <a:p>
            <a:pPr eaLnBrk="1" hangingPunct="1">
              <a:buFont typeface="Arial" panose="020B0604020202020204" pitchFamily="34" charset="0"/>
              <a:buChar char="•"/>
            </a:pPr>
            <a:r>
              <a:rPr lang="en-US" sz="3200" dirty="0" smtClean="0"/>
              <a:t>Activities funded in prior year with state/local funds</a:t>
            </a:r>
          </a:p>
          <a:p>
            <a:pPr lvl="1" eaLnBrk="1" hangingPunct="1">
              <a:buFont typeface="Arial" panose="020B0604020202020204" pitchFamily="34" charset="0"/>
              <a:buChar char="•"/>
            </a:pPr>
            <a:r>
              <a:rPr lang="en-US" sz="2800" dirty="0" smtClean="0"/>
              <a:t>However, the state/local funds used to pay for activities were reduced/eliminated, and during budget prioritization the activities are to be </a:t>
            </a:r>
            <a:r>
              <a:rPr lang="en-US" sz="2800" u="sng" dirty="0" smtClean="0"/>
              <a:t>eliminated.</a:t>
            </a:r>
          </a:p>
          <a:p>
            <a:pPr lvl="2" eaLnBrk="1" hangingPunct="1">
              <a:buFont typeface="Arial" panose="020B0604020202020204" pitchFamily="34" charset="0"/>
              <a:buChar char="•"/>
            </a:pPr>
            <a:r>
              <a:rPr lang="en-US" sz="2400" dirty="0" smtClean="0"/>
              <a:t>Document in Board agendas, minutes, etc.</a:t>
            </a:r>
          </a:p>
          <a:p>
            <a:pPr lvl="2" eaLnBrk="1" hangingPunct="1">
              <a:buFont typeface="Arial" panose="020B0604020202020204" pitchFamily="34" charset="0"/>
              <a:buChar char="•"/>
            </a:pPr>
            <a:r>
              <a:rPr lang="en-US" sz="2400" dirty="0" smtClean="0"/>
              <a:t>Document via directives from the state (funding levels, allocations, etc.)</a:t>
            </a:r>
          </a:p>
          <a:p>
            <a:pPr lvl="2" eaLnBrk="1" hangingPunct="1">
              <a:buFont typeface="Arial" panose="020B0604020202020204" pitchFamily="34" charset="0"/>
              <a:buChar char="•"/>
            </a:pPr>
            <a:r>
              <a:rPr lang="en-US" sz="2400" dirty="0" smtClean="0"/>
              <a:t>Budget reports/meetings</a:t>
            </a:r>
          </a:p>
          <a:p>
            <a:pPr lvl="2" eaLnBrk="1" hangingPunct="1"/>
            <a:endParaRPr lang="en-US" sz="2000" dirty="0" smtClean="0"/>
          </a:p>
        </p:txBody>
      </p:sp>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87FD0A-E73A-40A0-962F-A61447B28AE7}" type="slidenum">
              <a:rPr kumimoji="0" lang="en-US" sz="1200" b="0" i="0" u="none" strike="noStrike" kern="1200" cap="none" spc="0" normalizeH="0" baseline="0" noProof="0" smtClean="0">
                <a:ln>
                  <a:noFill/>
                </a:ln>
                <a:solidFill>
                  <a:srgbClr val="FEFEFE"/>
                </a:solidFill>
                <a:effectLst/>
                <a:uLnTx/>
                <a:uFillTx/>
                <a:latin typeface="Garamond"/>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215</a:t>
            </a:fld>
            <a:endParaRPr kumimoji="0" lang="en-US" sz="1200" b="0" i="0" u="none" strike="noStrike" kern="1200" cap="none" spc="0" normalizeH="0" baseline="0" noProof="0">
              <a:ln>
                <a:noFill/>
              </a:ln>
              <a:solidFill>
                <a:srgbClr val="FEFEFE"/>
              </a:solidFill>
              <a:effectLst/>
              <a:uLnTx/>
              <a:uFillTx/>
              <a:latin typeface="Garamond"/>
              <a:ea typeface="+mn-ea"/>
              <a:cs typeface="+mn-cs"/>
            </a:endParaRPr>
          </a:p>
        </p:txBody>
      </p:sp>
    </p:spTree>
    <p:extLst>
      <p:ext uri="{BB962C8B-B14F-4D97-AF65-F5344CB8AC3E}">
        <p14:creationId xmlns:p14="http://schemas.microsoft.com/office/powerpoint/2010/main" val="16765752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762000" y="457200"/>
            <a:ext cx="7848600" cy="1143000"/>
          </a:xfrm>
        </p:spPr>
        <p:txBody>
          <a:bodyPr>
            <a:normAutofit/>
          </a:bodyPr>
          <a:lstStyle/>
          <a:p>
            <a:pPr eaLnBrk="1" hangingPunct="1"/>
            <a:r>
              <a:rPr lang="en-US" sz="3600" b="1" dirty="0" smtClean="0"/>
              <a:t>Supplanting Defense/Rebuttals</a:t>
            </a:r>
          </a:p>
        </p:txBody>
      </p:sp>
      <p:sp>
        <p:nvSpPr>
          <p:cNvPr id="97283" name="Rectangle 3"/>
          <p:cNvSpPr>
            <a:spLocks noGrp="1" noChangeArrowheads="1"/>
          </p:cNvSpPr>
          <p:nvPr>
            <p:ph idx="1"/>
          </p:nvPr>
        </p:nvSpPr>
        <p:spPr>
          <a:xfrm>
            <a:off x="914400" y="1752600"/>
            <a:ext cx="7391400" cy="4876800"/>
          </a:xfrm>
        </p:spPr>
        <p:txBody>
          <a:bodyPr>
            <a:normAutofit/>
          </a:bodyPr>
          <a:lstStyle/>
          <a:p>
            <a:pPr eaLnBrk="1" hangingPunct="1">
              <a:buFont typeface="Arial" panose="020B0604020202020204" pitchFamily="34" charset="0"/>
              <a:buChar char="•"/>
            </a:pPr>
            <a:r>
              <a:rPr lang="en-US" dirty="0" smtClean="0"/>
              <a:t>Activities required by local, state, or federal statute</a:t>
            </a:r>
          </a:p>
          <a:p>
            <a:pPr marL="566928" indent="-457200" eaLnBrk="1" hangingPunct="1">
              <a:buFont typeface="Arial" panose="020B0604020202020204" pitchFamily="34" charset="0"/>
              <a:buChar char="•"/>
            </a:pPr>
            <a:endParaRPr lang="en-US" dirty="0" smtClean="0"/>
          </a:p>
          <a:p>
            <a:pPr eaLnBrk="1" hangingPunct="1">
              <a:buFont typeface="Arial" panose="020B0604020202020204" pitchFamily="34" charset="0"/>
              <a:buChar char="•"/>
            </a:pPr>
            <a:r>
              <a:rPr lang="en-US" dirty="0" smtClean="0"/>
              <a:t>This presumption of supplanting is almost always not rebuttable. The presumption is in the absence of federal funding, the district/school would be required to do the activity anyway.</a:t>
            </a:r>
          </a:p>
          <a:p>
            <a:pPr marL="566928" indent="-457200" eaLnBrk="1" hangingPunct="1">
              <a:buFont typeface="Arial" panose="020B0604020202020204" pitchFamily="34" charset="0"/>
              <a:buChar char="•"/>
            </a:pPr>
            <a:endParaRPr lang="en-US" dirty="0" smtClean="0"/>
          </a:p>
          <a:p>
            <a:pPr eaLnBrk="1" hangingPunct="1">
              <a:buFont typeface="Arial" panose="020B0604020202020204" pitchFamily="34" charset="0"/>
              <a:buChar char="•"/>
            </a:pPr>
            <a:r>
              <a:rPr lang="en-US" dirty="0" smtClean="0"/>
              <a:t>Basic ESOL programs would be a good example of a program that districts would have to provide in the absence of any federal funding.</a:t>
            </a:r>
          </a:p>
          <a:p>
            <a:pPr marL="777240" lvl="2" indent="0" eaLnBrk="1" hangingPunct="1">
              <a:buNone/>
            </a:pPr>
            <a:endParaRPr lang="en-US" sz="2000" dirty="0" smtClean="0"/>
          </a:p>
        </p:txBody>
      </p:sp>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87FD0A-E73A-40A0-962F-A61447B28AE7}" type="slidenum">
              <a:rPr kumimoji="0" lang="en-US" sz="1200" b="0" i="0" u="none" strike="noStrike" kern="1200" cap="none" spc="0" normalizeH="0" baseline="0" noProof="0" smtClean="0">
                <a:ln>
                  <a:noFill/>
                </a:ln>
                <a:solidFill>
                  <a:srgbClr val="FEFEFE"/>
                </a:solidFill>
                <a:effectLst/>
                <a:uLnTx/>
                <a:uFillTx/>
                <a:latin typeface="Garamond"/>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216</a:t>
            </a:fld>
            <a:endParaRPr kumimoji="0" lang="en-US" sz="1200" b="0" i="0" u="none" strike="noStrike" kern="1200" cap="none" spc="0" normalizeH="0" baseline="0" noProof="0">
              <a:ln>
                <a:noFill/>
              </a:ln>
              <a:solidFill>
                <a:srgbClr val="FEFEFE"/>
              </a:solidFill>
              <a:effectLst/>
              <a:uLnTx/>
              <a:uFillTx/>
              <a:latin typeface="Garamond"/>
              <a:ea typeface="+mn-ea"/>
              <a:cs typeface="+mn-cs"/>
            </a:endParaRPr>
          </a:p>
        </p:txBody>
      </p:sp>
    </p:spTree>
    <p:extLst>
      <p:ext uri="{BB962C8B-B14F-4D97-AF65-F5344CB8AC3E}">
        <p14:creationId xmlns:p14="http://schemas.microsoft.com/office/powerpoint/2010/main" val="1222675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533400" y="1066800"/>
            <a:ext cx="8229600" cy="762000"/>
          </a:xfrm>
        </p:spPr>
        <p:txBody>
          <a:bodyPr>
            <a:normAutofit fontScale="90000"/>
          </a:bodyPr>
          <a:lstStyle/>
          <a:p>
            <a:pPr eaLnBrk="1" hangingPunct="1"/>
            <a:r>
              <a:rPr lang="en-US" sz="4000" b="1" dirty="0" smtClean="0"/>
              <a:t>Supplemental Title I Activities</a:t>
            </a:r>
            <a:r>
              <a:rPr lang="en-US" sz="4000" dirty="0" smtClean="0"/>
              <a:t/>
            </a:r>
            <a:br>
              <a:rPr lang="en-US" sz="4000" dirty="0" smtClean="0"/>
            </a:br>
            <a:endParaRPr lang="en-US" sz="4000" dirty="0" smtClean="0"/>
          </a:p>
        </p:txBody>
      </p:sp>
      <p:sp>
        <p:nvSpPr>
          <p:cNvPr id="98307" name="Rectangle 3"/>
          <p:cNvSpPr>
            <a:spLocks noGrp="1" noChangeArrowheads="1"/>
          </p:cNvSpPr>
          <p:nvPr>
            <p:ph idx="1"/>
          </p:nvPr>
        </p:nvSpPr>
        <p:spPr>
          <a:xfrm>
            <a:off x="381000" y="1447800"/>
            <a:ext cx="8077200" cy="5257800"/>
          </a:xfrm>
        </p:spPr>
        <p:txBody>
          <a:bodyPr>
            <a:normAutofit/>
          </a:bodyPr>
          <a:lstStyle/>
          <a:p>
            <a:pPr marL="68580" indent="0" eaLnBrk="1" hangingPunct="1">
              <a:buNone/>
            </a:pPr>
            <a:r>
              <a:rPr lang="en-US" sz="3200" dirty="0" smtClean="0"/>
              <a:t>Common supplemental uses of Title I funds:</a:t>
            </a:r>
          </a:p>
          <a:p>
            <a:pPr lvl="1" eaLnBrk="1" hangingPunct="1">
              <a:buFont typeface="Arial" panose="020B0604020202020204" pitchFamily="34" charset="0"/>
              <a:buChar char="•"/>
            </a:pPr>
            <a:r>
              <a:rPr lang="en-US" sz="2800" dirty="0" smtClean="0"/>
              <a:t>Decreasing class size (below state requirements)</a:t>
            </a:r>
          </a:p>
          <a:p>
            <a:pPr lvl="1" eaLnBrk="1" hangingPunct="1">
              <a:buFont typeface="Arial" panose="020B0604020202020204" pitchFamily="34" charset="0"/>
              <a:buChar char="•"/>
            </a:pPr>
            <a:r>
              <a:rPr lang="en-US" sz="2800" dirty="0" smtClean="0"/>
              <a:t>Providing extra supplies/materials</a:t>
            </a:r>
          </a:p>
          <a:p>
            <a:pPr lvl="1" eaLnBrk="1" hangingPunct="1">
              <a:buFont typeface="Arial" panose="020B0604020202020204" pitchFamily="34" charset="0"/>
              <a:buChar char="•"/>
            </a:pPr>
            <a:r>
              <a:rPr lang="en-US" sz="2800" dirty="0" smtClean="0"/>
              <a:t>Providing additional professional development</a:t>
            </a:r>
          </a:p>
          <a:p>
            <a:pPr lvl="1" eaLnBrk="1" hangingPunct="1">
              <a:buFont typeface="Arial" panose="020B0604020202020204" pitchFamily="34" charset="0"/>
              <a:buChar char="•"/>
            </a:pPr>
            <a:r>
              <a:rPr lang="en-US" sz="2800" dirty="0" smtClean="0"/>
              <a:t>Extending learning time (before/after school or summer school)</a:t>
            </a:r>
          </a:p>
          <a:p>
            <a:pPr lvl="1" eaLnBrk="1" hangingPunct="1">
              <a:buFont typeface="Arial" panose="020B0604020202020204" pitchFamily="34" charset="0"/>
              <a:buChar char="•"/>
            </a:pPr>
            <a:r>
              <a:rPr lang="en-US" sz="2800" dirty="0" smtClean="0"/>
              <a:t>Funding extra support services - nurses, guidance counselors, etc.</a:t>
            </a:r>
          </a:p>
          <a:p>
            <a:pPr marL="411480" lvl="1" indent="0" eaLnBrk="1" hangingPunct="1">
              <a:buNone/>
            </a:pPr>
            <a:r>
              <a:rPr lang="en-US" sz="2800" dirty="0" smtClean="0">
                <a:solidFill>
                  <a:srgbClr val="FF0000"/>
                </a:solidFill>
              </a:rPr>
              <a:t>Always call your Title I Program Manager to get an opinion on supplement, not supplant issues.</a:t>
            </a:r>
          </a:p>
          <a:p>
            <a:pPr lvl="1" eaLnBrk="1" hangingPunct="1"/>
            <a:endParaRPr lang="en-US" sz="2800" dirty="0" smtClean="0"/>
          </a:p>
          <a:p>
            <a:pPr lvl="1" eaLnBrk="1" hangingPunct="1"/>
            <a:endParaRPr lang="en-US" sz="2400" dirty="0" smtClean="0"/>
          </a:p>
        </p:txBody>
      </p:sp>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87FD0A-E73A-40A0-962F-A61447B28AE7}" type="slidenum">
              <a:rPr kumimoji="0" lang="en-US" sz="1200" b="0" i="0" u="none" strike="noStrike" kern="1200" cap="none" spc="0" normalizeH="0" baseline="0" noProof="0" smtClean="0">
                <a:ln>
                  <a:noFill/>
                </a:ln>
                <a:solidFill>
                  <a:srgbClr val="FEFEFE"/>
                </a:solidFill>
                <a:effectLst/>
                <a:uLnTx/>
                <a:uFillTx/>
                <a:latin typeface="Garamond"/>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217</a:t>
            </a:fld>
            <a:endParaRPr kumimoji="0" lang="en-US" sz="1200" b="0" i="0" u="none" strike="noStrike" kern="1200" cap="none" spc="0" normalizeH="0" baseline="0" noProof="0">
              <a:ln>
                <a:noFill/>
              </a:ln>
              <a:solidFill>
                <a:srgbClr val="FEFEFE"/>
              </a:solidFill>
              <a:effectLst/>
              <a:uLnTx/>
              <a:uFillTx/>
              <a:latin typeface="Garamond"/>
              <a:ea typeface="+mn-ea"/>
              <a:cs typeface="+mn-cs"/>
            </a:endParaRPr>
          </a:p>
        </p:txBody>
      </p:sp>
    </p:spTree>
    <p:extLst>
      <p:ext uri="{BB962C8B-B14F-4D97-AF65-F5344CB8AC3E}">
        <p14:creationId xmlns:p14="http://schemas.microsoft.com/office/powerpoint/2010/main" val="11595172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066800"/>
          </a:xfrm>
        </p:spPr>
        <p:txBody>
          <a:bodyPr/>
          <a:lstStyle/>
          <a:p>
            <a:r>
              <a:rPr lang="en-US" b="1" dirty="0" smtClean="0"/>
              <a:t>Supplement, Not Supplant</a:t>
            </a:r>
            <a:endParaRPr lang="en-US" b="1" dirty="0"/>
          </a:p>
        </p:txBody>
      </p:sp>
      <p:sp>
        <p:nvSpPr>
          <p:cNvPr id="3" name="Content Placeholder 2"/>
          <p:cNvSpPr>
            <a:spLocks noGrp="1"/>
          </p:cNvSpPr>
          <p:nvPr>
            <p:ph idx="1"/>
          </p:nvPr>
        </p:nvSpPr>
        <p:spPr>
          <a:xfrm>
            <a:off x="533400" y="1524000"/>
            <a:ext cx="7848600" cy="5050536"/>
          </a:xfrm>
        </p:spPr>
        <p:txBody>
          <a:bodyPr>
            <a:normAutofit/>
          </a:bodyPr>
          <a:lstStyle/>
          <a:p>
            <a:pPr>
              <a:buFont typeface="Arial" panose="020B0604020202020204" pitchFamily="34" charset="0"/>
              <a:buChar char="•"/>
            </a:pPr>
            <a:r>
              <a:rPr lang="en-US" dirty="0"/>
              <a:t>Under ESSA, </a:t>
            </a:r>
            <a:r>
              <a:rPr lang="en-US" dirty="0" smtClean="0"/>
              <a:t>Title I supplement</a:t>
            </a:r>
            <a:r>
              <a:rPr lang="en-US" dirty="0"/>
              <a:t>, not supplant </a:t>
            </a:r>
            <a:r>
              <a:rPr lang="en-US" dirty="0" smtClean="0"/>
              <a:t>has changed.</a:t>
            </a:r>
          </a:p>
          <a:p>
            <a:pPr marL="452628" indent="-342900">
              <a:buFont typeface="Arial" panose="020B0604020202020204" pitchFamily="34" charset="0"/>
              <a:buChar char="•"/>
            </a:pPr>
            <a:endParaRPr lang="en-US" dirty="0"/>
          </a:p>
          <a:p>
            <a:pPr>
              <a:buFont typeface="Arial" panose="020B0604020202020204" pitchFamily="34" charset="0"/>
              <a:buChar char="•"/>
            </a:pPr>
            <a:r>
              <a:rPr lang="en-US" dirty="0"/>
              <a:t>“Specifically, it requires that a district “demonstrate that the methodology used to allocate State and local funds to each [Title I school] ensures that such school receives all of the State and local funds it would otherwise receive if it were not receiving assistance under [Title I].” A district must meet this </a:t>
            </a:r>
            <a:r>
              <a:rPr lang="en-US" dirty="0" smtClean="0"/>
              <a:t>requirement beginning with the 2018-19 school year. </a:t>
            </a:r>
            <a:endParaRPr lang="en-US" dirty="0"/>
          </a:p>
          <a:p>
            <a:endParaRPr lang="en-US" dirty="0"/>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87FD0A-E73A-40A0-962F-A61447B28AE7}" type="slidenum">
              <a:rPr kumimoji="0" lang="en-US" sz="1200" b="0" i="0" u="none" strike="noStrike" kern="1200" cap="none" spc="0" normalizeH="0" baseline="0" noProof="0" smtClean="0">
                <a:ln>
                  <a:noFill/>
                </a:ln>
                <a:solidFill>
                  <a:srgbClr val="FEFEFE"/>
                </a:solidFill>
                <a:effectLst/>
                <a:uLnTx/>
                <a:uFillTx/>
                <a:latin typeface="Garamond"/>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218</a:t>
            </a:fld>
            <a:endParaRPr kumimoji="0" lang="en-US" sz="1200" b="0" i="0" u="none" strike="noStrike" kern="1200" cap="none" spc="0" normalizeH="0" baseline="0" noProof="0">
              <a:ln>
                <a:noFill/>
              </a:ln>
              <a:solidFill>
                <a:srgbClr val="FEFEFE"/>
              </a:solidFill>
              <a:effectLst/>
              <a:uLnTx/>
              <a:uFillTx/>
              <a:latin typeface="Garamond"/>
              <a:ea typeface="+mn-ea"/>
              <a:cs typeface="+mn-cs"/>
            </a:endParaRPr>
          </a:p>
        </p:txBody>
      </p:sp>
    </p:spTree>
    <p:extLst>
      <p:ext uri="{BB962C8B-B14F-4D97-AF65-F5344CB8AC3E}">
        <p14:creationId xmlns:p14="http://schemas.microsoft.com/office/powerpoint/2010/main" val="3472503084"/>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066800"/>
          </a:xfrm>
        </p:spPr>
        <p:txBody>
          <a:bodyPr/>
          <a:lstStyle/>
          <a:p>
            <a:r>
              <a:rPr lang="en-US" b="1" dirty="0" smtClean="0"/>
              <a:t>Supplement, Not Supplant</a:t>
            </a:r>
            <a:endParaRPr lang="en-US" b="1" dirty="0"/>
          </a:p>
        </p:txBody>
      </p:sp>
      <p:sp>
        <p:nvSpPr>
          <p:cNvPr id="3" name="Content Placeholder 2"/>
          <p:cNvSpPr>
            <a:spLocks noGrp="1"/>
          </p:cNvSpPr>
          <p:nvPr>
            <p:ph idx="1"/>
          </p:nvPr>
        </p:nvSpPr>
        <p:spPr>
          <a:xfrm>
            <a:off x="457200" y="1752600"/>
            <a:ext cx="8229600" cy="4821936"/>
          </a:xfrm>
        </p:spPr>
        <p:txBody>
          <a:bodyPr>
            <a:normAutofit lnSpcReduction="10000"/>
          </a:bodyPr>
          <a:lstStyle/>
          <a:p>
            <a:pPr>
              <a:buFont typeface="Arial" panose="020B0604020202020204" pitchFamily="34" charset="0"/>
              <a:buChar char="•"/>
            </a:pPr>
            <a:r>
              <a:rPr lang="en-US" dirty="0" smtClean="0">
                <a:solidFill>
                  <a:schemeClr val="tx1"/>
                </a:solidFill>
              </a:rPr>
              <a:t>The Office of Federal and State Accountability will require each district to submit a written methodology for the 2018-19 school year.</a:t>
            </a:r>
          </a:p>
          <a:p>
            <a:pPr>
              <a:buFont typeface="Arial" panose="020B0604020202020204" pitchFamily="34" charset="0"/>
              <a:buChar char="•"/>
            </a:pPr>
            <a:r>
              <a:rPr lang="en-US" dirty="0" smtClean="0">
                <a:solidFill>
                  <a:schemeClr val="tx1"/>
                </a:solidFill>
              </a:rPr>
              <a:t>The “exclusion rule” may be applied to the methodology.</a:t>
            </a:r>
          </a:p>
          <a:p>
            <a:pPr>
              <a:buFont typeface="Arial" panose="020B0604020202020204" pitchFamily="34" charset="0"/>
              <a:buChar char="•"/>
            </a:pPr>
            <a:r>
              <a:rPr lang="en-US" dirty="0" smtClean="0">
                <a:solidFill>
                  <a:schemeClr val="tx1"/>
                </a:solidFill>
              </a:rPr>
              <a:t>LEAs with a single school per grade span may be excluded.</a:t>
            </a:r>
          </a:p>
          <a:p>
            <a:pPr>
              <a:buFont typeface="Arial" panose="020B0604020202020204" pitchFamily="34" charset="0"/>
              <a:buChar char="•"/>
            </a:pPr>
            <a:r>
              <a:rPr lang="en-US" dirty="0" smtClean="0">
                <a:solidFill>
                  <a:schemeClr val="tx1"/>
                </a:solidFill>
              </a:rPr>
              <a:t>Elements of the methodology will include MOE and Comparability.</a:t>
            </a:r>
          </a:p>
          <a:p>
            <a:pPr>
              <a:buFont typeface="Arial" panose="020B0604020202020204" pitchFamily="34" charset="0"/>
              <a:buChar char="•"/>
            </a:pPr>
            <a:r>
              <a:rPr lang="en-US" dirty="0" smtClean="0">
                <a:solidFill>
                  <a:schemeClr val="tx1"/>
                </a:solidFill>
              </a:rPr>
              <a:t>Staffing ratios and weighted per pupil allocations to schools should be neutral with respect to Title I and non-Title I schools.</a:t>
            </a:r>
          </a:p>
          <a:p>
            <a:pPr>
              <a:buFont typeface="Arial" panose="020B0604020202020204" pitchFamily="34" charset="0"/>
              <a:buChar char="•"/>
            </a:pPr>
            <a:r>
              <a:rPr lang="en-US" dirty="0" smtClean="0">
                <a:solidFill>
                  <a:schemeClr val="tx1"/>
                </a:solidFill>
              </a:rPr>
              <a:t>The OFSA will work with LEAs to determine the best way(s) to present a written methodology and ways to review methodologies.</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87FD0A-E73A-40A0-962F-A61447B28AE7}" type="slidenum">
              <a:rPr kumimoji="0" lang="en-US" sz="1200" b="0" i="0" u="none" strike="noStrike" kern="1200" cap="none" spc="0" normalizeH="0" baseline="0" noProof="0" smtClean="0">
                <a:ln>
                  <a:noFill/>
                </a:ln>
                <a:solidFill>
                  <a:srgbClr val="FEFEFE"/>
                </a:solidFill>
                <a:effectLst/>
                <a:uLnTx/>
                <a:uFillTx/>
                <a:latin typeface="Garamond"/>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219</a:t>
            </a:fld>
            <a:endParaRPr kumimoji="0" lang="en-US" sz="1200" b="0" i="0" u="none" strike="noStrike" kern="1200" cap="none" spc="0" normalizeH="0" baseline="0" noProof="0">
              <a:ln>
                <a:noFill/>
              </a:ln>
              <a:solidFill>
                <a:srgbClr val="FEFEFE"/>
              </a:solidFill>
              <a:effectLst/>
              <a:uLnTx/>
              <a:uFillTx/>
              <a:latin typeface="Garamond"/>
              <a:ea typeface="+mn-ea"/>
              <a:cs typeface="+mn-cs"/>
            </a:endParaRPr>
          </a:p>
        </p:txBody>
      </p:sp>
    </p:spTree>
    <p:extLst>
      <p:ext uri="{BB962C8B-B14F-4D97-AF65-F5344CB8AC3E}">
        <p14:creationId xmlns:p14="http://schemas.microsoft.com/office/powerpoint/2010/main" val="23262168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431" y="457200"/>
            <a:ext cx="7024744" cy="1143000"/>
          </a:xfrm>
        </p:spPr>
        <p:txBody>
          <a:bodyPr/>
          <a:lstStyle/>
          <a:p>
            <a:pPr marL="341313" indent="-341313">
              <a:lnSpc>
                <a:spcPct val="80000"/>
              </a:lnSpc>
            </a:pPr>
            <a:r>
              <a:rPr lang="en-US" sz="4800" b="1" dirty="0">
                <a:solidFill>
                  <a:schemeClr val="bg2">
                    <a:lumMod val="50000"/>
                  </a:schemeClr>
                </a:solidFill>
              </a:rPr>
              <a:t>“Meeting” MOE</a:t>
            </a:r>
          </a:p>
        </p:txBody>
      </p:sp>
      <p:sp>
        <p:nvSpPr>
          <p:cNvPr id="57346" name="Rectangle 2"/>
          <p:cNvSpPr>
            <a:spLocks noGrp="1" noChangeArrowheads="1"/>
          </p:cNvSpPr>
          <p:nvPr>
            <p:ph idx="1"/>
          </p:nvPr>
        </p:nvSpPr>
        <p:spPr>
          <a:xfrm>
            <a:off x="685800" y="1524000"/>
            <a:ext cx="7620000" cy="5029200"/>
          </a:xfrm>
        </p:spPr>
        <p:txBody>
          <a:bodyPr>
            <a:normAutofit/>
          </a:bodyPr>
          <a:lstStyle/>
          <a:p>
            <a:pPr marL="341313" indent="-341313" eaLnBrk="1" hangingPunct="1">
              <a:lnSpc>
                <a:spcPct val="80000"/>
              </a:lnSpc>
              <a:buFontTx/>
              <a:buNone/>
            </a:pPr>
            <a:endParaRPr lang="en-US" sz="4800" b="1" dirty="0" smtClean="0">
              <a:solidFill>
                <a:srgbClr val="004080"/>
              </a:solidFill>
            </a:endParaRPr>
          </a:p>
          <a:p>
            <a:pPr indent="-342900" eaLnBrk="1" hangingPunct="1">
              <a:lnSpc>
                <a:spcPct val="120000"/>
              </a:lnSpc>
              <a:spcBef>
                <a:spcPts val="0"/>
              </a:spcBef>
              <a:buFont typeface="Arial" panose="020B0604020202020204" pitchFamily="34" charset="0"/>
              <a:buChar char="•"/>
            </a:pPr>
            <a:r>
              <a:rPr lang="en-US" dirty="0" smtClean="0"/>
              <a:t>MOE is based on the two previous years.</a:t>
            </a:r>
          </a:p>
          <a:p>
            <a:pPr indent="-342900" eaLnBrk="1" hangingPunct="1">
              <a:lnSpc>
                <a:spcPct val="120000"/>
              </a:lnSpc>
              <a:spcBef>
                <a:spcPts val="0"/>
              </a:spcBef>
              <a:buFont typeface="Arial" panose="020B0604020202020204" pitchFamily="34" charset="0"/>
              <a:buChar char="•"/>
            </a:pPr>
            <a:r>
              <a:rPr lang="en-US" dirty="0" smtClean="0"/>
              <a:t>Districts meet MOE for  2017.</a:t>
            </a:r>
          </a:p>
          <a:p>
            <a:pPr marL="0" indent="0">
              <a:lnSpc>
                <a:spcPct val="120000"/>
              </a:lnSpc>
              <a:spcBef>
                <a:spcPts val="0"/>
              </a:spcBef>
              <a:buNone/>
            </a:pPr>
            <a:endParaRPr lang="en-US" dirty="0" smtClean="0"/>
          </a:p>
          <a:p>
            <a:pPr marL="0" indent="0">
              <a:lnSpc>
                <a:spcPct val="120000"/>
              </a:lnSpc>
              <a:spcBef>
                <a:spcPts val="0"/>
              </a:spcBef>
              <a:buNone/>
            </a:pPr>
            <a:r>
              <a:rPr lang="en-US" dirty="0" smtClean="0"/>
              <a:t>2017 state/local effort = is at least 90% of 2016. </a:t>
            </a:r>
          </a:p>
          <a:p>
            <a:pPr marL="455613" lvl="1" indent="0" eaLnBrk="1" hangingPunct="1">
              <a:lnSpc>
                <a:spcPct val="80000"/>
              </a:lnSpc>
              <a:buNone/>
            </a:pPr>
            <a:r>
              <a:rPr lang="en-US" sz="5800" dirty="0" smtClean="0"/>
              <a:t>	</a:t>
            </a:r>
          </a:p>
          <a:p>
            <a:pPr marL="858838" lvl="1" indent="-403225" eaLnBrk="1" hangingPunct="1">
              <a:lnSpc>
                <a:spcPct val="80000"/>
              </a:lnSpc>
            </a:pPr>
            <a:endParaRPr lang="en-US" sz="2400" dirty="0" smtClean="0"/>
          </a:p>
          <a:p>
            <a:pPr marL="341313" indent="-341313" eaLnBrk="1" hangingPunct="1">
              <a:lnSpc>
                <a:spcPct val="80000"/>
              </a:lnSpc>
              <a:buFontTx/>
              <a:buNone/>
            </a:pPr>
            <a:r>
              <a:rPr lang="en-US" sz="2000" dirty="0" smtClean="0"/>
              <a:t>	</a:t>
            </a:r>
          </a:p>
          <a:p>
            <a:pPr marL="341313" indent="-341313" eaLnBrk="1" hangingPunct="1">
              <a:lnSpc>
                <a:spcPct val="80000"/>
              </a:lnSpc>
              <a:buFontTx/>
              <a:buNone/>
            </a:pPr>
            <a:r>
              <a:rPr lang="en-US" sz="2000" dirty="0" smtClean="0"/>
              <a:t>		</a:t>
            </a:r>
          </a:p>
          <a:p>
            <a:pPr marL="341313" indent="-341313" eaLnBrk="1" hangingPunct="1">
              <a:lnSpc>
                <a:spcPct val="80000"/>
              </a:lnSpc>
              <a:buFontTx/>
              <a:buNone/>
            </a:pPr>
            <a:endParaRPr lang="en-US" sz="2800" dirty="0" smtClean="0"/>
          </a:p>
          <a:p>
            <a:pPr marL="341313" indent="-341313" eaLnBrk="1" hangingPunct="1">
              <a:lnSpc>
                <a:spcPct val="80000"/>
              </a:lnSpc>
              <a:buFontTx/>
              <a:buNone/>
            </a:pPr>
            <a:endParaRPr lang="en-US" sz="3600" dirty="0" smtClean="0"/>
          </a:p>
        </p:txBody>
      </p:sp>
      <p:sp>
        <p:nvSpPr>
          <p:cNvPr id="3" name="Slide Number Placeholder 2"/>
          <p:cNvSpPr>
            <a:spLocks noGrp="1"/>
          </p:cNvSpPr>
          <p:nvPr>
            <p:ph type="sldNum" sz="quarter" idx="12"/>
          </p:nvPr>
        </p:nvSpPr>
        <p:spPr/>
        <p:txBody>
          <a:bodyPr/>
          <a:lstStyle/>
          <a:p>
            <a:fld id="{A487FD0A-E73A-40A0-962F-A61447B28AE7}" type="slidenum">
              <a:rPr lang="en-US" smtClean="0"/>
              <a:t>22</a:t>
            </a:fld>
            <a:endParaRPr lang="en-US" dirty="0"/>
          </a:p>
        </p:txBody>
      </p:sp>
      <p:grpSp>
        <p:nvGrpSpPr>
          <p:cNvPr id="5" name="Group 2"/>
          <p:cNvGrpSpPr>
            <a:grpSpLocks/>
          </p:cNvGrpSpPr>
          <p:nvPr/>
        </p:nvGrpSpPr>
        <p:grpSpPr bwMode="auto">
          <a:xfrm>
            <a:off x="998537" y="4267200"/>
            <a:ext cx="6994525" cy="1873250"/>
            <a:chOff x="106725865" y="107547938"/>
            <a:chExt cx="6995160" cy="1874301"/>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725865" y="107547938"/>
              <a:ext cx="6995160" cy="187430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6" name="Text Box 4"/>
            <p:cNvSpPr txBox="1">
              <a:spLocks noChangeArrowheads="1"/>
            </p:cNvSpPr>
            <p:nvPr/>
          </p:nvSpPr>
          <p:spPr bwMode="auto">
            <a:xfrm>
              <a:off x="107296825" y="108037874"/>
              <a:ext cx="451132" cy="186343"/>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4475A1"/>
                  </a:solidFill>
                  <a:effectLst/>
                  <a:latin typeface="Times New Roman" panose="02020603050405020304" pitchFamily="18" charset="0"/>
                </a:rPr>
                <a:t>2016</a:t>
              </a:r>
              <a:r>
                <a:rPr kumimoji="0" lang="en-US" altLang="en-US" sz="1200" b="1" i="0" u="none" strike="noStrike" cap="none" normalizeH="0" baseline="0" dirty="0" smtClean="0">
                  <a:ln>
                    <a:noFill/>
                  </a:ln>
                  <a:solidFill>
                    <a:srgbClr val="4475A1"/>
                  </a:solidFill>
                  <a:effectLst/>
                  <a:latin typeface="Calibri" panose="020F0502020204030204" pitchFamily="34"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Text Box 5"/>
            <p:cNvSpPr txBox="1">
              <a:spLocks noChangeArrowheads="1"/>
            </p:cNvSpPr>
            <p:nvPr/>
          </p:nvSpPr>
          <p:spPr bwMode="auto">
            <a:xfrm>
              <a:off x="110401343" y="108020540"/>
              <a:ext cx="451132" cy="186343"/>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4475A1"/>
                  </a:solidFill>
                  <a:effectLst/>
                  <a:latin typeface="Times New Roman" panose="02020603050405020304" pitchFamily="18" charset="0"/>
                </a:rPr>
                <a:t>2016</a:t>
              </a:r>
              <a:r>
                <a:rPr kumimoji="0" lang="en-US" altLang="en-US" sz="1200" b="1" i="0" u="none" strike="noStrike" cap="none" normalizeH="0" baseline="0" dirty="0" smtClean="0">
                  <a:ln>
                    <a:noFill/>
                  </a:ln>
                  <a:solidFill>
                    <a:srgbClr val="4475A1"/>
                  </a:solidFill>
                  <a:effectLst/>
                  <a:latin typeface="Calibri" panose="020F0502020204030204" pitchFamily="34"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9" name="Text Box 6"/>
            <p:cNvSpPr txBox="1">
              <a:spLocks noChangeArrowheads="1"/>
            </p:cNvSpPr>
            <p:nvPr/>
          </p:nvSpPr>
          <p:spPr bwMode="auto">
            <a:xfrm>
              <a:off x="107282741" y="108263220"/>
              <a:ext cx="451132" cy="186343"/>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4475A1"/>
                  </a:solidFill>
                  <a:effectLst/>
                  <a:latin typeface="Times New Roman" panose="02020603050405020304" pitchFamily="18" charset="0"/>
                </a:rPr>
                <a:t>2017</a:t>
              </a:r>
              <a:r>
                <a:rPr kumimoji="0" lang="en-US" altLang="en-US" sz="1200" b="1" i="0" u="none" strike="noStrike" cap="none" normalizeH="0" baseline="0" dirty="0" smtClean="0">
                  <a:ln>
                    <a:noFill/>
                  </a:ln>
                  <a:solidFill>
                    <a:srgbClr val="4475A1"/>
                  </a:solidFill>
                  <a:effectLst/>
                  <a:latin typeface="Calibri" panose="020F0502020204030204" pitchFamily="34"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0" name="Text Box 7"/>
            <p:cNvSpPr txBox="1">
              <a:spLocks noChangeArrowheads="1"/>
            </p:cNvSpPr>
            <p:nvPr/>
          </p:nvSpPr>
          <p:spPr bwMode="auto">
            <a:xfrm>
              <a:off x="110385634" y="108250221"/>
              <a:ext cx="451132" cy="186343"/>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4475A1"/>
                  </a:solidFill>
                  <a:effectLst/>
                  <a:latin typeface="Times New Roman" panose="02020603050405020304" pitchFamily="18" charset="0"/>
                </a:rPr>
                <a:t>2017</a:t>
              </a:r>
              <a:r>
                <a:rPr kumimoji="0" lang="en-US" altLang="en-US" sz="1200" b="1" i="0" u="none" strike="noStrike" cap="none" normalizeH="0" baseline="0" dirty="0" smtClean="0">
                  <a:ln>
                    <a:noFill/>
                  </a:ln>
                  <a:solidFill>
                    <a:srgbClr val="4475A1"/>
                  </a:solidFill>
                  <a:effectLst/>
                  <a:latin typeface="Calibri" panose="020F0502020204030204" pitchFamily="34"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41991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7346">
                                            <p:txEl>
                                              <p:pRg st="1" end="1"/>
                                            </p:txEl>
                                          </p:spTgt>
                                        </p:tgtEl>
                                        <p:attrNameLst>
                                          <p:attrName>style.visibility</p:attrName>
                                        </p:attrNameLst>
                                      </p:cBhvr>
                                      <p:to>
                                        <p:strVal val="visible"/>
                                      </p:to>
                                    </p:set>
                                    <p:anim calcmode="lin" valueType="num">
                                      <p:cBhvr>
                                        <p:cTn id="7" dur="500" fill="hold"/>
                                        <p:tgtEl>
                                          <p:spTgt spid="57346">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7346">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7346">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7346">
                                            <p:txEl>
                                              <p:pRg st="2" end="2"/>
                                            </p:txEl>
                                          </p:spTgt>
                                        </p:tgtEl>
                                        <p:attrNameLst>
                                          <p:attrName>style.visibility</p:attrName>
                                        </p:attrNameLst>
                                      </p:cBhvr>
                                      <p:to>
                                        <p:strVal val="visible"/>
                                      </p:to>
                                    </p:set>
                                    <p:anim calcmode="lin" valueType="num">
                                      <p:cBhvr>
                                        <p:cTn id="14" dur="500" fill="hold"/>
                                        <p:tgtEl>
                                          <p:spTgt spid="57346">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7346">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7346">
                                            <p:txEl>
                                              <p:pRg st="2" end="2"/>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57346">
                                            <p:txEl>
                                              <p:pRg st="4" end="4"/>
                                            </p:txEl>
                                          </p:spTgt>
                                        </p:tgtEl>
                                        <p:attrNameLst>
                                          <p:attrName>style.visibility</p:attrName>
                                        </p:attrNameLst>
                                      </p:cBhvr>
                                      <p:to>
                                        <p:strVal val="visible"/>
                                      </p:to>
                                    </p:set>
                                    <p:anim calcmode="lin" valueType="num">
                                      <p:cBhvr>
                                        <p:cTn id="19" dur="500" fill="hold"/>
                                        <p:tgtEl>
                                          <p:spTgt spid="57346">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57346">
                                            <p:txEl>
                                              <p:pRg st="4" end="4"/>
                                            </p:txEl>
                                          </p:spTgt>
                                        </p:tgtEl>
                                        <p:attrNameLst>
                                          <p:attrName>ppt_h</p:attrName>
                                        </p:attrNameLst>
                                      </p:cBhvr>
                                      <p:tavLst>
                                        <p:tav tm="0">
                                          <p:val>
                                            <p:fltVal val="0"/>
                                          </p:val>
                                        </p:tav>
                                        <p:tav tm="100000">
                                          <p:val>
                                            <p:strVal val="#ppt_h"/>
                                          </p:val>
                                        </p:tav>
                                      </p:tavLst>
                                    </p:anim>
                                    <p:animEffect transition="in" filter="fade">
                                      <p:cBhvr>
                                        <p:cTn id="21" dur="500"/>
                                        <p:tgtEl>
                                          <p:spTgt spid="5734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algn="ctr" eaLnBrk="1" hangingPunct="1"/>
            <a:r>
              <a:rPr lang="en-US" b="1" dirty="0" smtClean="0"/>
              <a:t>Questions</a:t>
            </a:r>
          </a:p>
        </p:txBody>
      </p:sp>
      <p:pic>
        <p:nvPicPr>
          <p:cNvPr id="3074" name="Picture 2" descr="http://www.avanceon.com/Portals/31626/images/C--Users-sschlegel-Pictures-Question-Mark-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590800"/>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87FD0A-E73A-40A0-962F-A61447B28AE7}" type="slidenum">
              <a:rPr kumimoji="0" lang="en-US" sz="1200" b="0" i="0" u="none" strike="noStrike" kern="1200" cap="none" spc="0" normalizeH="0" baseline="0" noProof="0" smtClean="0">
                <a:ln>
                  <a:noFill/>
                </a:ln>
                <a:solidFill>
                  <a:srgbClr val="FEFEFE"/>
                </a:solidFill>
                <a:effectLst/>
                <a:uLnTx/>
                <a:uFillTx/>
                <a:latin typeface="Garamond"/>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a:t>
            </a:fld>
            <a:endParaRPr kumimoji="0" lang="en-US" sz="1200" b="0" i="0" u="none" strike="noStrike" kern="1200" cap="none" spc="0" normalizeH="0" baseline="0" noProof="0">
              <a:ln>
                <a:noFill/>
              </a:ln>
              <a:solidFill>
                <a:srgbClr val="FEFEFE"/>
              </a:solidFill>
              <a:effectLst/>
              <a:uLnTx/>
              <a:uFillTx/>
              <a:latin typeface="Garamond"/>
              <a:ea typeface="+mn-ea"/>
              <a:cs typeface="+mn-cs"/>
            </a:endParaRPr>
          </a:p>
        </p:txBody>
      </p:sp>
    </p:spTree>
    <p:extLst>
      <p:ext uri="{BB962C8B-B14F-4D97-AF65-F5344CB8AC3E}">
        <p14:creationId xmlns:p14="http://schemas.microsoft.com/office/powerpoint/2010/main" val="19962870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733365" y="457200"/>
            <a:ext cx="3313355" cy="1702160"/>
          </a:xfrm>
        </p:spPr>
        <p:txBody>
          <a:bodyPr>
            <a:noAutofit/>
          </a:bodyPr>
          <a:lstStyle/>
          <a:p>
            <a:pPr algn="ctr"/>
            <a:r>
              <a:rPr lang="en-US" sz="4400" b="1" dirty="0" smtClean="0">
                <a:solidFill>
                  <a:schemeClr val="tx1"/>
                </a:solidFill>
              </a:rPr>
              <a:t>Inventory and Procurement</a:t>
            </a:r>
            <a:endParaRPr lang="en-US" sz="4400" b="1" dirty="0">
              <a:solidFill>
                <a:schemeClr val="tx1"/>
              </a:solidFill>
            </a:endParaRPr>
          </a:p>
        </p:txBody>
      </p:sp>
      <p:sp>
        <p:nvSpPr>
          <p:cNvPr id="6" name="Subtitle 5"/>
          <p:cNvSpPr>
            <a:spLocks noGrp="1"/>
          </p:cNvSpPr>
          <p:nvPr>
            <p:ph type="subTitle" idx="1"/>
          </p:nvPr>
        </p:nvSpPr>
        <p:spPr/>
        <p:txBody>
          <a:bodyPr>
            <a:normAutofit/>
          </a:bodyPr>
          <a:lstStyle/>
          <a:p>
            <a:pPr fontAlgn="auto">
              <a:spcAft>
                <a:spcPts val="0"/>
              </a:spcAft>
            </a:pPr>
            <a:r>
              <a:rPr lang="en-US" sz="4800" dirty="0" smtClean="0">
                <a:solidFill>
                  <a:srgbClr val="004080"/>
                </a:solidFill>
              </a:rPr>
              <a:t>Greg King</a:t>
            </a:r>
            <a:endParaRPr lang="en-US" sz="4800" dirty="0">
              <a:solidFill>
                <a:srgbClr val="004080"/>
              </a:solidFill>
            </a:endParaRPr>
          </a:p>
          <a:p>
            <a:pPr fontAlgn="auto">
              <a:spcAft>
                <a:spcPts val="0"/>
              </a:spcAft>
            </a:pPr>
            <a:r>
              <a:rPr lang="en-US" dirty="0" smtClean="0"/>
              <a:t>Education Associate</a:t>
            </a:r>
            <a:endParaRPr lang="en-US" dirty="0"/>
          </a:p>
          <a:p>
            <a:endParaRPr lang="en-US" dirty="0"/>
          </a:p>
        </p:txBody>
      </p:sp>
      <p:sp>
        <p:nvSpPr>
          <p:cNvPr id="4" name="Slide Number Placeholder 3"/>
          <p:cNvSpPr>
            <a:spLocks noGrp="1"/>
          </p:cNvSpPr>
          <p:nvPr>
            <p:ph type="sldNum" sz="quarter" idx="12"/>
          </p:nvPr>
        </p:nvSpPr>
        <p:spPr/>
        <p:txBody>
          <a:bodyPr/>
          <a:lstStyle/>
          <a:p>
            <a:fld id="{A487FD0A-E73A-40A0-962F-A61447B28AE7}" type="slidenum">
              <a:rPr lang="en-US" smtClean="0"/>
              <a:t>221</a:t>
            </a:fld>
            <a:endParaRPr lang="en-US"/>
          </a:p>
        </p:txBody>
      </p:sp>
    </p:spTree>
    <p:extLst>
      <p:ext uri="{BB962C8B-B14F-4D97-AF65-F5344CB8AC3E}">
        <p14:creationId xmlns:p14="http://schemas.microsoft.com/office/powerpoint/2010/main" val="2963213068"/>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1182136"/>
          </a:xfrm>
        </p:spPr>
        <p:txBody>
          <a:bodyPr anchor="t">
            <a:normAutofit/>
          </a:bodyPr>
          <a:lstStyle/>
          <a:p>
            <a:pPr algn="ctr"/>
            <a:r>
              <a:rPr lang="en-US" sz="4800" b="1" dirty="0" smtClean="0"/>
              <a:t>Federal Emphases</a:t>
            </a:r>
            <a:endParaRPr lang="en-US" sz="4800" b="1" dirty="0"/>
          </a:p>
        </p:txBody>
      </p:sp>
      <p:sp>
        <p:nvSpPr>
          <p:cNvPr id="3" name="Slide Number Placeholder 2"/>
          <p:cNvSpPr>
            <a:spLocks noGrp="1"/>
          </p:cNvSpPr>
          <p:nvPr>
            <p:ph type="sldNum" sz="quarter" idx="12"/>
          </p:nvPr>
        </p:nvSpPr>
        <p:spPr/>
        <p:txBody>
          <a:bodyPr/>
          <a:lstStyle/>
          <a:p>
            <a:fld id="{A487FD0A-E73A-40A0-962F-A61447B28AE7}" type="slidenum">
              <a:rPr lang="en-US" smtClean="0"/>
              <a:t>222</a:t>
            </a:fld>
            <a:endParaRPr lang="en-US"/>
          </a:p>
        </p:txBody>
      </p:sp>
      <p:sp>
        <p:nvSpPr>
          <p:cNvPr id="4" name="Content Placeholder 2"/>
          <p:cNvSpPr txBox="1">
            <a:spLocks/>
          </p:cNvSpPr>
          <p:nvPr/>
        </p:nvSpPr>
        <p:spPr>
          <a:xfrm>
            <a:off x="533400" y="2743200"/>
            <a:ext cx="8229600" cy="3221736"/>
          </a:xfrm>
          <a:prstGeom prst="rect">
            <a:avLst/>
          </a:prstGeom>
        </p:spPr>
        <p:txBody>
          <a:bodyPr>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lnSpc>
                <a:spcPct val="110000"/>
              </a:lnSpc>
              <a:spcBef>
                <a:spcPts val="0"/>
              </a:spcBef>
              <a:buFont typeface="Arial" panose="020B0604020202020204" pitchFamily="34" charset="0"/>
              <a:buChar char="•"/>
            </a:pPr>
            <a:r>
              <a:rPr lang="en-US" sz="4800" dirty="0" smtClean="0"/>
              <a:t>Inventory</a:t>
            </a:r>
          </a:p>
          <a:p>
            <a:pPr>
              <a:lnSpc>
                <a:spcPct val="110000"/>
              </a:lnSpc>
              <a:spcBef>
                <a:spcPts val="0"/>
              </a:spcBef>
              <a:buFont typeface="Arial" panose="020B0604020202020204" pitchFamily="34" charset="0"/>
              <a:buChar char="•"/>
            </a:pPr>
            <a:r>
              <a:rPr lang="en-US" sz="4800" dirty="0" smtClean="0"/>
              <a:t>Procurement</a:t>
            </a:r>
            <a:endParaRPr lang="en-US" sz="4800" dirty="0"/>
          </a:p>
        </p:txBody>
      </p:sp>
    </p:spTree>
    <p:extLst>
      <p:ext uri="{BB962C8B-B14F-4D97-AF65-F5344CB8AC3E}">
        <p14:creationId xmlns:p14="http://schemas.microsoft.com/office/powerpoint/2010/main" val="144732756"/>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Inventory?</a:t>
            </a:r>
            <a:endParaRPr lang="en-US" dirty="0"/>
          </a:p>
        </p:txBody>
      </p:sp>
      <p:sp>
        <p:nvSpPr>
          <p:cNvPr id="3" name="Content Placeholder 2"/>
          <p:cNvSpPr>
            <a:spLocks noGrp="1"/>
          </p:cNvSpPr>
          <p:nvPr>
            <p:ph idx="1"/>
          </p:nvPr>
        </p:nvSpPr>
        <p:spPr/>
        <p:txBody>
          <a:bodyPr>
            <a:normAutofit/>
          </a:bodyPr>
          <a:lstStyle/>
          <a:p>
            <a:pPr marL="68580" indent="0">
              <a:buNone/>
            </a:pPr>
            <a:r>
              <a:rPr lang="en-US" sz="3600" dirty="0" smtClean="0"/>
              <a:t>Come on!  Give it your best guess!</a:t>
            </a:r>
            <a:endParaRPr lang="en-US" sz="3600" dirty="0"/>
          </a:p>
        </p:txBody>
      </p:sp>
      <p:sp>
        <p:nvSpPr>
          <p:cNvPr id="4" name="Slide Number Placeholder 3"/>
          <p:cNvSpPr>
            <a:spLocks noGrp="1"/>
          </p:cNvSpPr>
          <p:nvPr>
            <p:ph type="sldNum" sz="quarter" idx="12"/>
          </p:nvPr>
        </p:nvSpPr>
        <p:spPr/>
        <p:txBody>
          <a:bodyPr/>
          <a:lstStyle/>
          <a:p>
            <a:fld id="{A487FD0A-E73A-40A0-962F-A61447B28AE7}" type="slidenum">
              <a:rPr lang="en-US" smtClean="0"/>
              <a:t>223</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5155" y="3657600"/>
            <a:ext cx="3631095" cy="2438400"/>
          </a:xfrm>
          <a:prstGeom prst="rect">
            <a:avLst/>
          </a:prstGeom>
        </p:spPr>
      </p:pic>
    </p:spTree>
    <p:extLst>
      <p:ext uri="{BB962C8B-B14F-4D97-AF65-F5344CB8AC3E}">
        <p14:creationId xmlns:p14="http://schemas.microsoft.com/office/powerpoint/2010/main" val="2137902916"/>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noAutofit/>
          </a:bodyPr>
          <a:lstStyle/>
          <a:p>
            <a:r>
              <a:rPr lang="en-US" sz="3200" dirty="0" smtClean="0"/>
              <a:t>Equipment vs. Supplies vs. Computing Devices</a:t>
            </a:r>
            <a:endParaRPr lang="en-US" sz="3200" dirty="0"/>
          </a:p>
        </p:txBody>
      </p:sp>
      <p:sp>
        <p:nvSpPr>
          <p:cNvPr id="3" name="Content Placeholder 2"/>
          <p:cNvSpPr>
            <a:spLocks noGrp="1"/>
          </p:cNvSpPr>
          <p:nvPr>
            <p:ph idx="1"/>
          </p:nvPr>
        </p:nvSpPr>
        <p:spPr>
          <a:xfrm>
            <a:off x="533400" y="1447800"/>
            <a:ext cx="8229600" cy="4517136"/>
          </a:xfrm>
        </p:spPr>
        <p:txBody>
          <a:bodyPr>
            <a:noAutofit/>
          </a:bodyPr>
          <a:lstStyle/>
          <a:p>
            <a:pPr>
              <a:lnSpc>
                <a:spcPct val="110000"/>
              </a:lnSpc>
              <a:spcBef>
                <a:spcPts val="0"/>
              </a:spcBef>
              <a:buFont typeface="Arial" panose="020B0604020202020204" pitchFamily="34" charset="0"/>
              <a:buChar char="•"/>
            </a:pPr>
            <a:r>
              <a:rPr lang="en-US" dirty="0" smtClean="0"/>
              <a:t>Equipment – 2 Categories (</a:t>
            </a:r>
            <a:r>
              <a:rPr lang="en-US" dirty="0"/>
              <a:t>§ </a:t>
            </a:r>
            <a:r>
              <a:rPr lang="en-US" dirty="0" smtClean="0"/>
              <a:t>200.313 &amp; 33) </a:t>
            </a:r>
          </a:p>
          <a:p>
            <a:pPr lvl="1">
              <a:lnSpc>
                <a:spcPct val="110000"/>
              </a:lnSpc>
              <a:spcBef>
                <a:spcPts val="0"/>
              </a:spcBef>
              <a:buFont typeface="Arial" panose="020B0604020202020204" pitchFamily="34" charset="0"/>
              <a:buChar char="•"/>
            </a:pPr>
            <a:r>
              <a:rPr lang="en-US" sz="2400" dirty="0" smtClean="0"/>
              <a:t>Under $5,000 cost </a:t>
            </a:r>
          </a:p>
          <a:p>
            <a:pPr lvl="1">
              <a:lnSpc>
                <a:spcPct val="110000"/>
              </a:lnSpc>
              <a:spcBef>
                <a:spcPts val="0"/>
              </a:spcBef>
              <a:buFont typeface="Arial" panose="020B0604020202020204" pitchFamily="34" charset="0"/>
              <a:buChar char="•"/>
            </a:pPr>
            <a:r>
              <a:rPr lang="en-US" sz="2400" dirty="0" smtClean="0"/>
              <a:t>Over $5,000 cost</a:t>
            </a:r>
          </a:p>
          <a:p>
            <a:pPr>
              <a:lnSpc>
                <a:spcPct val="110000"/>
              </a:lnSpc>
              <a:spcBef>
                <a:spcPts val="0"/>
              </a:spcBef>
              <a:buFont typeface="Arial" panose="020B0604020202020204" pitchFamily="34" charset="0"/>
              <a:buChar char="•"/>
            </a:pPr>
            <a:r>
              <a:rPr lang="en-US" dirty="0" smtClean="0"/>
              <a:t>Supplies </a:t>
            </a:r>
            <a:r>
              <a:rPr lang="en-US" dirty="0"/>
              <a:t>- (§ </a:t>
            </a:r>
            <a:r>
              <a:rPr lang="en-US" dirty="0" smtClean="0"/>
              <a:t>200.314 </a:t>
            </a:r>
            <a:r>
              <a:rPr lang="en-US" dirty="0"/>
              <a:t>&amp; </a:t>
            </a:r>
            <a:r>
              <a:rPr lang="en-US" dirty="0" smtClean="0"/>
              <a:t>200.94) </a:t>
            </a:r>
          </a:p>
          <a:p>
            <a:pPr lvl="1">
              <a:lnSpc>
                <a:spcPct val="110000"/>
              </a:lnSpc>
              <a:spcBef>
                <a:spcPts val="0"/>
              </a:spcBef>
              <a:buFont typeface="Arial" panose="020B0604020202020204" pitchFamily="34" charset="0"/>
              <a:buChar char="•"/>
            </a:pPr>
            <a:r>
              <a:rPr lang="en-US" sz="2400" dirty="0" smtClean="0"/>
              <a:t>$5,000 Aggregate Value</a:t>
            </a:r>
          </a:p>
          <a:p>
            <a:pPr>
              <a:lnSpc>
                <a:spcPct val="110000"/>
              </a:lnSpc>
              <a:spcBef>
                <a:spcPts val="0"/>
              </a:spcBef>
              <a:buFont typeface="Arial" panose="020B0604020202020204" pitchFamily="34" charset="0"/>
              <a:buChar char="•"/>
            </a:pPr>
            <a:r>
              <a:rPr lang="en-US" dirty="0"/>
              <a:t>Computing Devices - (§ </a:t>
            </a:r>
            <a:r>
              <a:rPr lang="en-US" dirty="0" smtClean="0"/>
              <a:t>200.20) </a:t>
            </a:r>
          </a:p>
          <a:p>
            <a:pPr lvl="1">
              <a:lnSpc>
                <a:spcPct val="110000"/>
              </a:lnSpc>
              <a:spcBef>
                <a:spcPts val="0"/>
              </a:spcBef>
              <a:buFont typeface="Arial" panose="020B0604020202020204" pitchFamily="34" charset="0"/>
              <a:buChar char="•"/>
            </a:pPr>
            <a:r>
              <a:rPr lang="en-US" sz="2400" dirty="0"/>
              <a:t>“Computing devices means machines used to acquire, store, analyze, process, and publish data and other information electronically, including </a:t>
            </a:r>
            <a:r>
              <a:rPr lang="en-US" sz="2400" dirty="0" smtClean="0"/>
              <a:t>accessories (or </a:t>
            </a:r>
            <a:r>
              <a:rPr lang="en-US" sz="2400" dirty="0"/>
              <a:t>‘‘peripherals’’) for printing, transmitting and receiving, or storing </a:t>
            </a:r>
            <a:r>
              <a:rPr lang="en-US" sz="2400" dirty="0" smtClean="0"/>
              <a:t>electronic information”.  </a:t>
            </a:r>
            <a:endParaRPr lang="en-US" sz="2400" dirty="0"/>
          </a:p>
          <a:p>
            <a:pPr lvl="1">
              <a:lnSpc>
                <a:spcPct val="110000"/>
              </a:lnSpc>
              <a:spcBef>
                <a:spcPts val="0"/>
              </a:spcBef>
              <a:buFont typeface="Arial" panose="020B0604020202020204" pitchFamily="34" charset="0"/>
              <a:buChar char="•"/>
            </a:pPr>
            <a:r>
              <a:rPr lang="en-US" sz="2400" dirty="0" smtClean="0"/>
              <a:t>Graphing Calculators?</a:t>
            </a:r>
            <a:endParaRPr lang="en-US" sz="2400" dirty="0"/>
          </a:p>
        </p:txBody>
      </p:sp>
      <p:sp>
        <p:nvSpPr>
          <p:cNvPr id="4" name="Slide Number Placeholder 3"/>
          <p:cNvSpPr>
            <a:spLocks noGrp="1"/>
          </p:cNvSpPr>
          <p:nvPr>
            <p:ph type="sldNum" sz="quarter" idx="12"/>
          </p:nvPr>
        </p:nvSpPr>
        <p:spPr/>
        <p:txBody>
          <a:bodyPr/>
          <a:lstStyle/>
          <a:p>
            <a:fld id="{A487FD0A-E73A-40A0-962F-A61447B28AE7}" type="slidenum">
              <a:rPr lang="en-US" smtClean="0"/>
              <a:t>224</a:t>
            </a:fld>
            <a:endParaRPr lang="en-US" dirty="0"/>
          </a:p>
        </p:txBody>
      </p:sp>
    </p:spTree>
    <p:extLst>
      <p:ext uri="{BB962C8B-B14F-4D97-AF65-F5344CB8AC3E}">
        <p14:creationId xmlns:p14="http://schemas.microsoft.com/office/powerpoint/2010/main" val="3997232630"/>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024744" cy="1143000"/>
          </a:xfrm>
        </p:spPr>
        <p:txBody>
          <a:bodyPr>
            <a:noAutofit/>
          </a:bodyPr>
          <a:lstStyle/>
          <a:p>
            <a:r>
              <a:rPr lang="en-US" sz="2800" dirty="0"/>
              <a:t>Equipment vs. Supplies vs. Computing </a:t>
            </a:r>
            <a:r>
              <a:rPr lang="en-US" sz="2800" dirty="0" smtClean="0"/>
              <a:t>Devices </a:t>
            </a:r>
            <a:br>
              <a:rPr lang="en-US" sz="2800" dirty="0" smtClean="0"/>
            </a:br>
            <a:r>
              <a:rPr lang="en-US" sz="2800" dirty="0" smtClean="0"/>
              <a:t>(Simple Definition)</a:t>
            </a:r>
            <a:endParaRPr lang="en-US" sz="2800" dirty="0"/>
          </a:p>
        </p:txBody>
      </p:sp>
      <p:sp>
        <p:nvSpPr>
          <p:cNvPr id="3" name="Content Placeholder 2"/>
          <p:cNvSpPr>
            <a:spLocks noGrp="1"/>
          </p:cNvSpPr>
          <p:nvPr>
            <p:ph idx="1"/>
          </p:nvPr>
        </p:nvSpPr>
        <p:spPr>
          <a:xfrm>
            <a:off x="533400" y="1752600"/>
            <a:ext cx="8229600" cy="4669536"/>
          </a:xfrm>
        </p:spPr>
        <p:txBody>
          <a:bodyPr>
            <a:noAutofit/>
          </a:bodyPr>
          <a:lstStyle/>
          <a:p>
            <a:pPr>
              <a:buFont typeface="Arial" panose="020B0604020202020204" pitchFamily="34" charset="0"/>
              <a:buChar char="•"/>
            </a:pPr>
            <a:r>
              <a:rPr lang="en-US" sz="2200" dirty="0" smtClean="0"/>
              <a:t>Equipment</a:t>
            </a:r>
          </a:p>
          <a:p>
            <a:pPr lvl="1">
              <a:buFont typeface="Arial" panose="020B0604020202020204" pitchFamily="34" charset="0"/>
              <a:buChar char="•"/>
            </a:pPr>
            <a:r>
              <a:rPr lang="en-US" dirty="0" smtClean="0"/>
              <a:t>Any durable item (a projected lifetime of more than one year) that costs $100.00 or more</a:t>
            </a:r>
          </a:p>
          <a:p>
            <a:pPr lvl="2">
              <a:buFont typeface="Arial" panose="020B0604020202020204" pitchFamily="34" charset="0"/>
              <a:buChar char="•"/>
            </a:pPr>
            <a:r>
              <a:rPr lang="en-US" sz="2200" dirty="0" smtClean="0"/>
              <a:t>Examples include a projector or desk top printer</a:t>
            </a:r>
          </a:p>
          <a:p>
            <a:pPr lvl="3">
              <a:buFont typeface="Arial" panose="020B0604020202020204" pitchFamily="34" charset="0"/>
              <a:buChar char="•"/>
            </a:pPr>
            <a:r>
              <a:rPr lang="en-US" sz="2200" dirty="0" smtClean="0"/>
              <a:t>Note…Graphing calculators should be counted as inventory</a:t>
            </a:r>
          </a:p>
          <a:p>
            <a:pPr>
              <a:buFont typeface="Arial" panose="020B0604020202020204" pitchFamily="34" charset="0"/>
              <a:buChar char="•"/>
            </a:pPr>
            <a:r>
              <a:rPr lang="en-US" sz="2200" dirty="0" smtClean="0"/>
              <a:t>Supplies</a:t>
            </a:r>
          </a:p>
          <a:p>
            <a:pPr lvl="1">
              <a:buFont typeface="Arial" panose="020B0604020202020204" pitchFamily="34" charset="0"/>
              <a:buChar char="•"/>
            </a:pPr>
            <a:r>
              <a:rPr lang="en-US" dirty="0" smtClean="0"/>
              <a:t>Any item that will be consumed/</a:t>
            </a:r>
            <a:r>
              <a:rPr lang="en-US" u="sng" dirty="0" smtClean="0"/>
              <a:t>expensed</a:t>
            </a:r>
            <a:r>
              <a:rPr lang="en-US" dirty="0" smtClean="0"/>
              <a:t> within a year and cost less than $100.00 individually</a:t>
            </a:r>
          </a:p>
          <a:p>
            <a:pPr lvl="2">
              <a:buFont typeface="Arial" panose="020B0604020202020204" pitchFamily="34" charset="0"/>
              <a:buChar char="•"/>
            </a:pPr>
            <a:r>
              <a:rPr lang="en-US" sz="2200" dirty="0" smtClean="0"/>
              <a:t>Examples include projector bulbs and ink for printers.  </a:t>
            </a:r>
          </a:p>
          <a:p>
            <a:pPr lvl="3">
              <a:buFont typeface="Arial" panose="020B0604020202020204" pitchFamily="34" charset="0"/>
              <a:buChar char="•"/>
            </a:pPr>
            <a:r>
              <a:rPr lang="en-US" sz="2000" dirty="0" smtClean="0"/>
              <a:t>These items may cost more than $100.00</a:t>
            </a:r>
          </a:p>
          <a:p>
            <a:pPr>
              <a:buFont typeface="Arial" panose="020B0604020202020204" pitchFamily="34" charset="0"/>
              <a:buChar char="•"/>
            </a:pPr>
            <a:r>
              <a:rPr lang="en-US" sz="2200" dirty="0" smtClean="0"/>
              <a:t>Question</a:t>
            </a:r>
          </a:p>
          <a:p>
            <a:pPr lvl="1">
              <a:buFont typeface="Arial" panose="020B0604020202020204" pitchFamily="34" charset="0"/>
              <a:buChar char="•"/>
            </a:pPr>
            <a:r>
              <a:rPr lang="en-US" dirty="0" smtClean="0"/>
              <a:t>$49.00 Kindle readers – count or don’t count?</a:t>
            </a:r>
            <a:endParaRPr lang="en-US" dirty="0"/>
          </a:p>
        </p:txBody>
      </p:sp>
      <p:sp>
        <p:nvSpPr>
          <p:cNvPr id="4" name="Slide Number Placeholder 3"/>
          <p:cNvSpPr>
            <a:spLocks noGrp="1"/>
          </p:cNvSpPr>
          <p:nvPr>
            <p:ph type="sldNum" sz="quarter" idx="12"/>
          </p:nvPr>
        </p:nvSpPr>
        <p:spPr/>
        <p:txBody>
          <a:bodyPr/>
          <a:lstStyle/>
          <a:p>
            <a:fld id="{A487FD0A-E73A-40A0-962F-A61447B28AE7}" type="slidenum">
              <a:rPr lang="en-US" smtClean="0"/>
              <a:t>225</a:t>
            </a:fld>
            <a:endParaRPr lang="en-US" dirty="0"/>
          </a:p>
        </p:txBody>
      </p:sp>
    </p:spTree>
    <p:extLst>
      <p:ext uri="{BB962C8B-B14F-4D97-AF65-F5344CB8AC3E}">
        <p14:creationId xmlns:p14="http://schemas.microsoft.com/office/powerpoint/2010/main" val="878325924"/>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7024744" cy="1143000"/>
          </a:xfrm>
        </p:spPr>
        <p:txBody>
          <a:bodyPr>
            <a:normAutofit fontScale="90000"/>
          </a:bodyPr>
          <a:lstStyle/>
          <a:p>
            <a:r>
              <a:rPr lang="en-US" dirty="0" smtClean="0"/>
              <a:t>Exception - </a:t>
            </a:r>
            <a:r>
              <a:rPr lang="en-US" dirty="0"/>
              <a:t>A gift from the Feds!</a:t>
            </a:r>
            <a:br>
              <a:rPr lang="en-US" dirty="0"/>
            </a:br>
            <a:endParaRPr lang="en-US" dirty="0"/>
          </a:p>
        </p:txBody>
      </p:sp>
      <p:sp>
        <p:nvSpPr>
          <p:cNvPr id="3" name="Content Placeholder 2"/>
          <p:cNvSpPr>
            <a:spLocks noGrp="1"/>
          </p:cNvSpPr>
          <p:nvPr>
            <p:ph idx="1"/>
          </p:nvPr>
        </p:nvSpPr>
        <p:spPr>
          <a:xfrm>
            <a:off x="609600" y="1524000"/>
            <a:ext cx="7924800" cy="4308629"/>
          </a:xfrm>
        </p:spPr>
        <p:txBody>
          <a:bodyPr>
            <a:noAutofit/>
          </a:bodyPr>
          <a:lstStyle/>
          <a:p>
            <a:pPr>
              <a:buFont typeface="Arial" panose="020B0604020202020204" pitchFamily="34" charset="0"/>
              <a:buChar char="•"/>
            </a:pPr>
            <a:r>
              <a:rPr lang="en-US" dirty="0" smtClean="0"/>
              <a:t>Kits (LLI, math, etc.)</a:t>
            </a:r>
          </a:p>
          <a:p>
            <a:pPr lvl="1">
              <a:buFont typeface="Arial" panose="020B0604020202020204" pitchFamily="34" charset="0"/>
              <a:buChar char="•"/>
            </a:pPr>
            <a:r>
              <a:rPr lang="en-US" sz="2400" dirty="0" smtClean="0"/>
              <a:t>Some kits contain dozens or hundreds of books and various materials</a:t>
            </a:r>
          </a:p>
          <a:p>
            <a:pPr lvl="1">
              <a:buFont typeface="Arial" panose="020B0604020202020204" pitchFamily="34" charset="0"/>
              <a:buChar char="•"/>
            </a:pPr>
            <a:r>
              <a:rPr lang="en-US" sz="2400" dirty="0" smtClean="0"/>
              <a:t>Districts do not have to count everything in a kit at each inventory</a:t>
            </a:r>
          </a:p>
          <a:p>
            <a:pPr lvl="1">
              <a:buFont typeface="Arial" panose="020B0604020202020204" pitchFamily="34" charset="0"/>
              <a:buChar char="•"/>
            </a:pPr>
            <a:r>
              <a:rPr lang="en-US" sz="2400" dirty="0" smtClean="0"/>
              <a:t>Assign a Title I inventory number to the kit (1 number) and that is it.  </a:t>
            </a:r>
          </a:p>
          <a:p>
            <a:pPr lvl="1">
              <a:buFont typeface="Arial" panose="020B0604020202020204" pitchFamily="34" charset="0"/>
              <a:buChar char="•"/>
            </a:pPr>
            <a:r>
              <a:rPr lang="en-US" sz="2400" dirty="0" smtClean="0"/>
              <a:t>Count the kit for as long as the district use it (project a five year life, count the kit for five years then properly dispose of it).</a:t>
            </a:r>
            <a:endParaRPr lang="en-US" sz="2400" dirty="0"/>
          </a:p>
        </p:txBody>
      </p:sp>
      <p:sp>
        <p:nvSpPr>
          <p:cNvPr id="4" name="Slide Number Placeholder 3"/>
          <p:cNvSpPr>
            <a:spLocks noGrp="1"/>
          </p:cNvSpPr>
          <p:nvPr>
            <p:ph type="sldNum" sz="quarter" idx="12"/>
          </p:nvPr>
        </p:nvSpPr>
        <p:spPr/>
        <p:txBody>
          <a:bodyPr/>
          <a:lstStyle/>
          <a:p>
            <a:fld id="{A487FD0A-E73A-40A0-962F-A61447B28AE7}" type="slidenum">
              <a:rPr lang="en-US" smtClean="0"/>
              <a:t>226</a:t>
            </a:fld>
            <a:endParaRPr lang="en-US" dirty="0"/>
          </a:p>
        </p:txBody>
      </p:sp>
    </p:spTree>
    <p:extLst>
      <p:ext uri="{BB962C8B-B14F-4D97-AF65-F5344CB8AC3E}">
        <p14:creationId xmlns:p14="http://schemas.microsoft.com/office/powerpoint/2010/main" val="2842786890"/>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990600"/>
          </a:xfrm>
        </p:spPr>
        <p:txBody>
          <a:bodyPr>
            <a:normAutofit/>
          </a:bodyPr>
          <a:lstStyle/>
          <a:p>
            <a:r>
              <a:rPr lang="en-US" b="1" dirty="0" smtClean="0"/>
              <a:t>Inventory Requirements </a:t>
            </a:r>
            <a:endParaRPr lang="en-US" b="1" dirty="0"/>
          </a:p>
        </p:txBody>
      </p:sp>
      <p:sp>
        <p:nvSpPr>
          <p:cNvPr id="3" name="Content Placeholder 2"/>
          <p:cNvSpPr>
            <a:spLocks noGrp="1"/>
          </p:cNvSpPr>
          <p:nvPr>
            <p:ph idx="1"/>
          </p:nvPr>
        </p:nvSpPr>
        <p:spPr>
          <a:xfrm>
            <a:off x="838200" y="1752600"/>
            <a:ext cx="7467600" cy="4419600"/>
          </a:xfrm>
        </p:spPr>
        <p:txBody>
          <a:bodyPr>
            <a:normAutofit fontScale="92500"/>
          </a:bodyPr>
          <a:lstStyle/>
          <a:p>
            <a:pPr>
              <a:lnSpc>
                <a:spcPct val="120000"/>
              </a:lnSpc>
              <a:spcBef>
                <a:spcPts val="0"/>
              </a:spcBef>
            </a:pPr>
            <a:r>
              <a:rPr lang="en-US" dirty="0"/>
              <a:t>§ 200.313 </a:t>
            </a:r>
            <a:r>
              <a:rPr lang="en-US" dirty="0" smtClean="0"/>
              <a:t>(d)(1-5)</a:t>
            </a:r>
          </a:p>
          <a:p>
            <a:pPr marL="109728" indent="0">
              <a:lnSpc>
                <a:spcPct val="120000"/>
              </a:lnSpc>
              <a:spcBef>
                <a:spcPts val="0"/>
              </a:spcBef>
              <a:buNone/>
            </a:pPr>
            <a:r>
              <a:rPr lang="en-US" dirty="0"/>
              <a:t>(1) </a:t>
            </a:r>
            <a:r>
              <a:rPr lang="en-US" dirty="0" smtClean="0"/>
              <a:t>“Property </a:t>
            </a:r>
            <a:r>
              <a:rPr lang="en-US" dirty="0"/>
              <a:t>records must be maintained that include a description of the property, a serial number or other identification number, the source of funding for the property (including </a:t>
            </a:r>
            <a:r>
              <a:rPr lang="en-US" dirty="0" smtClean="0"/>
              <a:t>the FAIN</a:t>
            </a:r>
            <a:r>
              <a:rPr lang="en-US" dirty="0"/>
              <a:t>), who holds title, the acquisition date, and cost of the property, percentage of Federal participation in the project costs for the Federal award under which the property was acquired,</a:t>
            </a:r>
          </a:p>
          <a:p>
            <a:pPr marL="109728" indent="0">
              <a:lnSpc>
                <a:spcPct val="120000"/>
              </a:lnSpc>
              <a:spcBef>
                <a:spcPts val="0"/>
              </a:spcBef>
              <a:buNone/>
            </a:pPr>
            <a:r>
              <a:rPr lang="en-US" dirty="0"/>
              <a:t>the location, use and condition of the property, and any ultimate disposition data including the date of disposal and sale price of the property</a:t>
            </a:r>
            <a:r>
              <a:rPr lang="en-US" dirty="0" smtClean="0"/>
              <a:t>.”</a:t>
            </a:r>
            <a:endParaRPr lang="en-US" dirty="0"/>
          </a:p>
          <a:p>
            <a:endParaRPr lang="en-US" dirty="0"/>
          </a:p>
        </p:txBody>
      </p:sp>
      <p:sp>
        <p:nvSpPr>
          <p:cNvPr id="4" name="Slide Number Placeholder 3"/>
          <p:cNvSpPr>
            <a:spLocks noGrp="1"/>
          </p:cNvSpPr>
          <p:nvPr>
            <p:ph type="sldNum" sz="quarter" idx="12"/>
          </p:nvPr>
        </p:nvSpPr>
        <p:spPr/>
        <p:txBody>
          <a:bodyPr/>
          <a:lstStyle/>
          <a:p>
            <a:fld id="{A487FD0A-E73A-40A0-962F-A61447B28AE7}" type="slidenum">
              <a:rPr lang="en-US" smtClean="0"/>
              <a:t>227</a:t>
            </a:fld>
            <a:endParaRPr lang="en-US" dirty="0"/>
          </a:p>
        </p:txBody>
      </p:sp>
    </p:spTree>
    <p:extLst>
      <p:ext uri="{BB962C8B-B14F-4D97-AF65-F5344CB8AC3E}">
        <p14:creationId xmlns:p14="http://schemas.microsoft.com/office/powerpoint/2010/main" val="166868252"/>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38200"/>
          </a:xfrm>
        </p:spPr>
        <p:txBody>
          <a:bodyPr>
            <a:noAutofit/>
          </a:bodyPr>
          <a:lstStyle/>
          <a:p>
            <a:r>
              <a:rPr lang="en-US" b="1" dirty="0"/>
              <a:t>Inventory Requirements </a:t>
            </a:r>
            <a:r>
              <a:rPr lang="en-US" b="1" dirty="0" smtClean="0"/>
              <a:t>(continued)</a:t>
            </a:r>
            <a:endParaRPr lang="en-US" b="1" dirty="0"/>
          </a:p>
        </p:txBody>
      </p:sp>
      <p:sp>
        <p:nvSpPr>
          <p:cNvPr id="3" name="Content Placeholder 2"/>
          <p:cNvSpPr>
            <a:spLocks noGrp="1"/>
          </p:cNvSpPr>
          <p:nvPr>
            <p:ph idx="1"/>
          </p:nvPr>
        </p:nvSpPr>
        <p:spPr>
          <a:xfrm>
            <a:off x="457200" y="1752600"/>
            <a:ext cx="8229600" cy="4821936"/>
          </a:xfrm>
        </p:spPr>
        <p:txBody>
          <a:bodyPr>
            <a:normAutofit fontScale="92500"/>
          </a:bodyPr>
          <a:lstStyle/>
          <a:p>
            <a:pPr marL="68580" indent="0">
              <a:lnSpc>
                <a:spcPct val="120000"/>
              </a:lnSpc>
              <a:spcBef>
                <a:spcPts val="0"/>
              </a:spcBef>
              <a:buNone/>
            </a:pPr>
            <a:r>
              <a:rPr lang="en-US" dirty="0"/>
              <a:t>(2) </a:t>
            </a:r>
            <a:r>
              <a:rPr lang="en-US" dirty="0" smtClean="0"/>
              <a:t>“A </a:t>
            </a:r>
            <a:r>
              <a:rPr lang="en-US" dirty="0"/>
              <a:t>physical inventory of the property must be taken and the results reconciled with the property records at least </a:t>
            </a:r>
            <a:r>
              <a:rPr lang="en-US" dirty="0" smtClean="0"/>
              <a:t>once every </a:t>
            </a:r>
            <a:r>
              <a:rPr lang="en-US" dirty="0"/>
              <a:t>two years</a:t>
            </a:r>
            <a:r>
              <a:rPr lang="en-US" dirty="0" smtClean="0"/>
              <a:t>.” </a:t>
            </a:r>
            <a:r>
              <a:rPr lang="en-US" b="1" dirty="0" smtClean="0"/>
              <a:t>(Once a year for SCDE)</a:t>
            </a:r>
            <a:endParaRPr lang="en-US" b="1" dirty="0"/>
          </a:p>
          <a:p>
            <a:pPr marL="68580" indent="0">
              <a:lnSpc>
                <a:spcPct val="120000"/>
              </a:lnSpc>
              <a:spcBef>
                <a:spcPts val="0"/>
              </a:spcBef>
              <a:buNone/>
            </a:pPr>
            <a:r>
              <a:rPr lang="en-US" dirty="0"/>
              <a:t>(3) </a:t>
            </a:r>
            <a:r>
              <a:rPr lang="en-US" dirty="0" smtClean="0"/>
              <a:t>“A </a:t>
            </a:r>
            <a:r>
              <a:rPr lang="en-US" dirty="0"/>
              <a:t>control system must be developed to ensure adequate safeguards to prevent loss, damage, or theft of the property. Any loss, damage, or theft must be investigated</a:t>
            </a:r>
            <a:r>
              <a:rPr lang="en-US" dirty="0" smtClean="0"/>
              <a:t>.”  Police reports required for missing items.</a:t>
            </a:r>
            <a:endParaRPr lang="en-US" dirty="0"/>
          </a:p>
          <a:p>
            <a:pPr marL="68580" indent="0">
              <a:lnSpc>
                <a:spcPct val="120000"/>
              </a:lnSpc>
              <a:spcBef>
                <a:spcPts val="0"/>
              </a:spcBef>
              <a:buNone/>
            </a:pPr>
            <a:r>
              <a:rPr lang="en-US" dirty="0"/>
              <a:t>(4) </a:t>
            </a:r>
            <a:r>
              <a:rPr lang="en-US" dirty="0" smtClean="0"/>
              <a:t>“Adequate </a:t>
            </a:r>
            <a:r>
              <a:rPr lang="en-US" dirty="0"/>
              <a:t>maintenance procedures must be developed to keep the property in good condition</a:t>
            </a:r>
            <a:r>
              <a:rPr lang="en-US" dirty="0" smtClean="0"/>
              <a:t>.”</a:t>
            </a:r>
            <a:endParaRPr lang="en-US" dirty="0"/>
          </a:p>
          <a:p>
            <a:pPr marL="68580" indent="0">
              <a:lnSpc>
                <a:spcPct val="120000"/>
              </a:lnSpc>
              <a:spcBef>
                <a:spcPts val="0"/>
              </a:spcBef>
              <a:buNone/>
            </a:pPr>
            <a:r>
              <a:rPr lang="en-US" dirty="0"/>
              <a:t>(5) </a:t>
            </a:r>
            <a:r>
              <a:rPr lang="en-US" dirty="0" smtClean="0"/>
              <a:t>“If </a:t>
            </a:r>
            <a:r>
              <a:rPr lang="en-US" dirty="0"/>
              <a:t>the non-Federal entity is authorized or required to sell the property, proper sales procedures must be established to ensure the highest possible return</a:t>
            </a:r>
            <a:r>
              <a:rPr lang="en-US" dirty="0" smtClean="0"/>
              <a:t>.”</a:t>
            </a:r>
            <a:endParaRPr lang="en-US" dirty="0"/>
          </a:p>
          <a:p>
            <a:endParaRPr lang="en-US" dirty="0"/>
          </a:p>
        </p:txBody>
      </p:sp>
      <p:sp>
        <p:nvSpPr>
          <p:cNvPr id="4" name="Slide Number Placeholder 3"/>
          <p:cNvSpPr>
            <a:spLocks noGrp="1"/>
          </p:cNvSpPr>
          <p:nvPr>
            <p:ph type="sldNum" sz="quarter" idx="12"/>
          </p:nvPr>
        </p:nvSpPr>
        <p:spPr/>
        <p:txBody>
          <a:bodyPr/>
          <a:lstStyle/>
          <a:p>
            <a:fld id="{A487FD0A-E73A-40A0-962F-A61447B28AE7}" type="slidenum">
              <a:rPr lang="en-US" smtClean="0"/>
              <a:t>228</a:t>
            </a:fld>
            <a:endParaRPr lang="en-US" dirty="0"/>
          </a:p>
        </p:txBody>
      </p:sp>
    </p:spTree>
    <p:extLst>
      <p:ext uri="{BB962C8B-B14F-4D97-AF65-F5344CB8AC3E}">
        <p14:creationId xmlns:p14="http://schemas.microsoft.com/office/powerpoint/2010/main" val="1812299761"/>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609600"/>
            <a:ext cx="8229600" cy="838200"/>
          </a:xfrm>
        </p:spPr>
        <p:txBody>
          <a:bodyPr>
            <a:normAutofit/>
          </a:bodyPr>
          <a:lstStyle/>
          <a:p>
            <a:pPr eaLnBrk="1" hangingPunct="1"/>
            <a:r>
              <a:rPr lang="en-US" b="1" dirty="0" smtClean="0">
                <a:solidFill>
                  <a:srgbClr val="004080"/>
                </a:solidFill>
              </a:rPr>
              <a:t>Required Form</a:t>
            </a:r>
          </a:p>
        </p:txBody>
      </p:sp>
      <p:sp>
        <p:nvSpPr>
          <p:cNvPr id="3" name="Slide Number Placeholder 2"/>
          <p:cNvSpPr>
            <a:spLocks noGrp="1"/>
          </p:cNvSpPr>
          <p:nvPr>
            <p:ph type="sldNum" sz="quarter" idx="12"/>
          </p:nvPr>
        </p:nvSpPr>
        <p:spPr/>
        <p:txBody>
          <a:bodyPr/>
          <a:lstStyle/>
          <a:p>
            <a:fld id="{A7980400-244B-4E17-9A3C-DF1522E642E2}" type="slidenum">
              <a:rPr lang="en-US" smtClean="0"/>
              <a:t>229</a:t>
            </a:fld>
            <a:endParaRPr lang="en-US" dirty="0"/>
          </a:p>
        </p:txBody>
      </p:sp>
      <p:pic>
        <p:nvPicPr>
          <p:cNvPr id="56324" name="Picture 4" descr="question-mark-7343194">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9529" y="5044889"/>
            <a:ext cx="1295400" cy="1195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511186" y="1578495"/>
            <a:ext cx="8108583" cy="4746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02104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024744" cy="1143000"/>
          </a:xfrm>
        </p:spPr>
        <p:txBody>
          <a:bodyPr/>
          <a:lstStyle/>
          <a:p>
            <a:r>
              <a:rPr lang="en-US" b="1" dirty="0" smtClean="0"/>
              <a:t>Waiver Requests</a:t>
            </a:r>
            <a:endParaRPr lang="en-US" b="1" dirty="0"/>
          </a:p>
        </p:txBody>
      </p:sp>
      <p:sp>
        <p:nvSpPr>
          <p:cNvPr id="5" name="Rectangle 4"/>
          <p:cNvSpPr/>
          <p:nvPr/>
        </p:nvSpPr>
        <p:spPr>
          <a:xfrm>
            <a:off x="682951" y="1752600"/>
            <a:ext cx="7543800" cy="4339650"/>
          </a:xfrm>
          <a:prstGeom prst="rect">
            <a:avLst/>
          </a:prstGeom>
        </p:spPr>
        <p:txBody>
          <a:bodyPr wrap="square">
            <a:spAutoFit/>
          </a:bodyPr>
          <a:lstStyle/>
          <a:p>
            <a:r>
              <a:rPr lang="en-US" sz="2800" dirty="0"/>
              <a:t>The state has no authority to waive the MOE requirement.  </a:t>
            </a:r>
            <a:r>
              <a:rPr lang="en-US" sz="2800" dirty="0" smtClean="0"/>
              <a:t>The U.S. Dept. of Education may </a:t>
            </a:r>
            <a:r>
              <a:rPr lang="en-US" sz="2800" dirty="0"/>
              <a:t>waive the requirement for the following:</a:t>
            </a:r>
          </a:p>
          <a:p>
            <a:pPr marL="742950" lvl="1" indent="-285750">
              <a:buFont typeface="Arial" panose="020B0604020202020204" pitchFamily="34" charset="0"/>
              <a:buChar char="•"/>
            </a:pPr>
            <a:endParaRPr lang="en-US" sz="2400" dirty="0" smtClean="0"/>
          </a:p>
          <a:p>
            <a:pPr marL="914400" lvl="1" indent="-457200">
              <a:buFont typeface="Arial" panose="020B0604020202020204" pitchFamily="34" charset="0"/>
              <a:buChar char="•"/>
            </a:pPr>
            <a:r>
              <a:rPr lang="en-US" sz="2800" dirty="0" smtClean="0"/>
              <a:t>Exceptional </a:t>
            </a:r>
            <a:r>
              <a:rPr lang="en-US" sz="2800" dirty="0"/>
              <a:t>or uncontrollable circumstances, such as natural </a:t>
            </a:r>
            <a:r>
              <a:rPr lang="en-US" sz="2800" dirty="0" smtClean="0"/>
              <a:t>disaster </a:t>
            </a:r>
            <a:r>
              <a:rPr lang="en-US" sz="2800" b="1" dirty="0" smtClean="0"/>
              <a:t>or</a:t>
            </a:r>
          </a:p>
          <a:p>
            <a:pPr marL="914400" lvl="1" indent="-457200">
              <a:buFont typeface="Arial" panose="020B0604020202020204" pitchFamily="34" charset="0"/>
              <a:buChar char="•"/>
            </a:pPr>
            <a:r>
              <a:rPr lang="en-US" sz="2800" dirty="0" smtClean="0"/>
              <a:t>A precipitous </a:t>
            </a:r>
            <a:r>
              <a:rPr lang="en-US" sz="2800" dirty="0"/>
              <a:t>and unforeseen decline in the financial resources of the </a:t>
            </a:r>
            <a:r>
              <a:rPr lang="en-US" sz="2800" dirty="0" smtClean="0"/>
              <a:t>State…</a:t>
            </a:r>
            <a:endParaRPr lang="en-US" sz="2800" dirty="0"/>
          </a:p>
          <a:p>
            <a:pPr marL="747713" lvl="1"/>
            <a:r>
              <a:rPr lang="en-US" sz="2800" dirty="0" smtClean="0"/>
              <a:t>  basically</a:t>
            </a:r>
            <a:r>
              <a:rPr lang="en-US" sz="2800" dirty="0"/>
              <a:t>, situations that you would not want </a:t>
            </a:r>
            <a:r>
              <a:rPr lang="en-US" sz="2800" dirty="0" smtClean="0"/>
              <a:t>       	to </a:t>
            </a:r>
            <a:r>
              <a:rPr lang="en-US" sz="2800" dirty="0"/>
              <a:t>be in</a:t>
            </a:r>
          </a:p>
        </p:txBody>
      </p:sp>
      <p:sp>
        <p:nvSpPr>
          <p:cNvPr id="3" name="Slide Number Placeholder 2"/>
          <p:cNvSpPr>
            <a:spLocks noGrp="1"/>
          </p:cNvSpPr>
          <p:nvPr>
            <p:ph type="sldNum" sz="quarter" idx="12"/>
          </p:nvPr>
        </p:nvSpPr>
        <p:spPr/>
        <p:txBody>
          <a:bodyPr/>
          <a:lstStyle/>
          <a:p>
            <a:fld id="{A487FD0A-E73A-40A0-962F-A61447B28AE7}" type="slidenum">
              <a:rPr lang="en-US" smtClean="0"/>
              <a:t>23</a:t>
            </a:fld>
            <a:endParaRPr lang="en-US" dirty="0"/>
          </a:p>
        </p:txBody>
      </p:sp>
    </p:spTree>
    <p:extLst>
      <p:ext uri="{BB962C8B-B14F-4D97-AF65-F5344CB8AC3E}">
        <p14:creationId xmlns:p14="http://schemas.microsoft.com/office/powerpoint/2010/main" val="644640251"/>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838200"/>
          </a:xfrm>
        </p:spPr>
        <p:txBody>
          <a:bodyPr/>
          <a:lstStyle/>
          <a:p>
            <a:r>
              <a:rPr lang="en-US" b="1" dirty="0" smtClean="0"/>
              <a:t>Electronic Inventory System</a:t>
            </a:r>
            <a:endParaRPr lang="en-US" b="1" dirty="0"/>
          </a:p>
        </p:txBody>
      </p:sp>
      <p:sp>
        <p:nvSpPr>
          <p:cNvPr id="3" name="Content Placeholder 2"/>
          <p:cNvSpPr>
            <a:spLocks noGrp="1"/>
          </p:cNvSpPr>
          <p:nvPr>
            <p:ph idx="1"/>
          </p:nvPr>
        </p:nvSpPr>
        <p:spPr>
          <a:xfrm>
            <a:off x="1043492" y="1905000"/>
            <a:ext cx="6777317" cy="3927629"/>
          </a:xfrm>
        </p:spPr>
        <p:txBody>
          <a:bodyPr>
            <a:noAutofit/>
          </a:bodyPr>
          <a:lstStyle/>
          <a:p>
            <a:pPr>
              <a:buFont typeface="Arial" panose="020B0604020202020204" pitchFamily="34" charset="0"/>
              <a:buChar char="•"/>
            </a:pPr>
            <a:r>
              <a:rPr lang="en-US" sz="2800" dirty="0" smtClean="0"/>
              <a:t>Destiny</a:t>
            </a:r>
          </a:p>
          <a:p>
            <a:pPr>
              <a:buFont typeface="Arial" panose="020B0604020202020204" pitchFamily="34" charset="0"/>
              <a:buChar char="•"/>
            </a:pPr>
            <a:r>
              <a:rPr lang="en-US" sz="2800" dirty="0" smtClean="0"/>
              <a:t>All information still required</a:t>
            </a:r>
          </a:p>
          <a:p>
            <a:pPr>
              <a:buFont typeface="Arial" panose="020B0604020202020204" pitchFamily="34" charset="0"/>
              <a:buChar char="•"/>
            </a:pPr>
            <a:r>
              <a:rPr lang="en-US" sz="2800" dirty="0" smtClean="0"/>
              <a:t>Format may be different – that is okay</a:t>
            </a:r>
          </a:p>
          <a:p>
            <a:pPr>
              <a:buFont typeface="Arial" panose="020B0604020202020204" pitchFamily="34" charset="0"/>
              <a:buChar char="•"/>
            </a:pPr>
            <a:r>
              <a:rPr lang="en-US" sz="2800" dirty="0" smtClean="0"/>
              <a:t>GIGO</a:t>
            </a:r>
          </a:p>
          <a:p>
            <a:pPr>
              <a:buFont typeface="Arial" panose="020B0604020202020204" pitchFamily="34" charset="0"/>
              <a:buChar char="•"/>
            </a:pPr>
            <a:r>
              <a:rPr lang="en-US" sz="2800" dirty="0" smtClean="0"/>
              <a:t>The system must be regularly maintained</a:t>
            </a:r>
          </a:p>
          <a:p>
            <a:pPr>
              <a:buFont typeface="Arial" panose="020B0604020202020204" pitchFamily="34" charset="0"/>
              <a:buChar char="•"/>
            </a:pPr>
            <a:r>
              <a:rPr lang="en-US" sz="2800" dirty="0" smtClean="0"/>
              <a:t>Do not allow too many hands in the system</a:t>
            </a:r>
          </a:p>
          <a:p>
            <a:pPr>
              <a:buFont typeface="Arial" panose="020B0604020202020204" pitchFamily="34" charset="0"/>
              <a:buChar char="•"/>
            </a:pPr>
            <a:r>
              <a:rPr lang="en-US" sz="2800" dirty="0" smtClean="0"/>
              <a:t>Take time to ensure accuracy</a:t>
            </a:r>
            <a:endParaRPr lang="en-US" sz="2800" dirty="0"/>
          </a:p>
        </p:txBody>
      </p:sp>
      <p:sp>
        <p:nvSpPr>
          <p:cNvPr id="4" name="Slide Number Placeholder 3"/>
          <p:cNvSpPr>
            <a:spLocks noGrp="1"/>
          </p:cNvSpPr>
          <p:nvPr>
            <p:ph type="sldNum" sz="quarter" idx="12"/>
          </p:nvPr>
        </p:nvSpPr>
        <p:spPr/>
        <p:txBody>
          <a:bodyPr/>
          <a:lstStyle/>
          <a:p>
            <a:fld id="{A487FD0A-E73A-40A0-962F-A61447B28AE7}" type="slidenum">
              <a:rPr lang="en-US" smtClean="0"/>
              <a:t>230</a:t>
            </a:fld>
            <a:endParaRPr lang="en-US" dirty="0"/>
          </a:p>
        </p:txBody>
      </p:sp>
    </p:spTree>
    <p:extLst>
      <p:ext uri="{BB962C8B-B14F-4D97-AF65-F5344CB8AC3E}">
        <p14:creationId xmlns:p14="http://schemas.microsoft.com/office/powerpoint/2010/main" val="3004953069"/>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731948"/>
            <a:ext cx="3810000" cy="4572000"/>
          </a:xfrm>
          <a:ln cmpd="dbl">
            <a:solidFill>
              <a:srgbClr val="FF0000"/>
            </a:solidFill>
          </a:ln>
        </p:spPr>
        <p:txBody>
          <a:bodyPr anchor="t">
            <a:normAutofit/>
          </a:bodyPr>
          <a:lstStyle/>
          <a:p>
            <a:r>
              <a:rPr lang="en-US" sz="3200" b="1" dirty="0" smtClean="0"/>
              <a:t>Important Note</a:t>
            </a:r>
            <a:br>
              <a:rPr lang="en-US" sz="3200" b="1" dirty="0" smtClean="0"/>
            </a:br>
            <a:r>
              <a:rPr lang="en-US" sz="1800" dirty="0"/>
              <a:t/>
            </a:r>
            <a:br>
              <a:rPr lang="en-US" sz="1800" dirty="0"/>
            </a:br>
            <a:r>
              <a:rPr lang="it-IT" sz="1800" b="1" dirty="0" smtClean="0"/>
              <a:t>SCDIS-501 </a:t>
            </a:r>
            <a:r>
              <a:rPr lang="it-IT" sz="1800" b="1" dirty="0"/>
              <a:t>Information Media Disposal </a:t>
            </a:r>
            <a:r>
              <a:rPr lang="it-IT" sz="1800" b="1" dirty="0" smtClean="0"/>
              <a:t>Procedure</a:t>
            </a:r>
            <a:br>
              <a:rPr lang="it-IT" sz="1800" b="1" dirty="0" smtClean="0"/>
            </a:br>
            <a:r>
              <a:rPr lang="it-IT" sz="1800" b="1" dirty="0"/>
              <a:t/>
            </a:r>
            <a:br>
              <a:rPr lang="it-IT" sz="1800" b="1" dirty="0"/>
            </a:br>
            <a:r>
              <a:rPr lang="en-US" sz="1800" b="1" dirty="0" smtClean="0">
                <a:solidFill>
                  <a:srgbClr val="FF0000"/>
                </a:solidFill>
              </a:rPr>
              <a:t>The data on computing devices storage media must be professionally wiped/sanitized according to the specifications in SCDIS-501.  </a:t>
            </a:r>
            <a:br>
              <a:rPr lang="en-US" sz="1800" b="1" dirty="0" smtClean="0">
                <a:solidFill>
                  <a:srgbClr val="FF0000"/>
                </a:solidFill>
              </a:rPr>
            </a:br>
            <a:r>
              <a:rPr lang="en-US" sz="1800" b="1" dirty="0">
                <a:solidFill>
                  <a:srgbClr val="FF0000"/>
                </a:solidFill>
              </a:rPr>
              <a:t/>
            </a:r>
            <a:br>
              <a:rPr lang="en-US" sz="1800" b="1" dirty="0">
                <a:solidFill>
                  <a:srgbClr val="FF0000"/>
                </a:solidFill>
              </a:rPr>
            </a:br>
            <a:r>
              <a:rPr lang="en-US" sz="1800" b="1" dirty="0" smtClean="0">
                <a:solidFill>
                  <a:srgbClr val="FF0000"/>
                </a:solidFill>
              </a:rPr>
              <a:t>Surplus Companies</a:t>
            </a:r>
            <a:br>
              <a:rPr lang="en-US" sz="1800" b="1" dirty="0" smtClean="0">
                <a:solidFill>
                  <a:srgbClr val="FF0000"/>
                </a:solidFill>
              </a:rPr>
            </a:br>
            <a:r>
              <a:rPr lang="en-US" sz="1800" b="1" dirty="0" smtClean="0">
                <a:solidFill>
                  <a:srgbClr val="FF0000"/>
                </a:solidFill>
              </a:rPr>
              <a:t/>
            </a:r>
            <a:br>
              <a:rPr lang="en-US" sz="1800" b="1" dirty="0" smtClean="0">
                <a:solidFill>
                  <a:srgbClr val="FF0000"/>
                </a:solidFill>
              </a:rPr>
            </a:br>
            <a:r>
              <a:rPr lang="en-US" sz="1800" b="1" dirty="0">
                <a:solidFill>
                  <a:srgbClr val="FF0000"/>
                </a:solidFill>
              </a:rPr>
              <a:t/>
            </a:r>
            <a:br>
              <a:rPr lang="en-US" sz="1800" b="1" dirty="0">
                <a:solidFill>
                  <a:srgbClr val="FF0000"/>
                </a:solidFill>
              </a:rPr>
            </a:br>
            <a:r>
              <a:rPr lang="en-US" sz="1800" b="1" dirty="0" smtClean="0">
                <a:solidFill>
                  <a:schemeClr val="tx1"/>
                </a:solidFill>
              </a:rPr>
              <a:t>Large amounts of the same items may be combined on one form.</a:t>
            </a:r>
            <a:endParaRPr lang="en-US" sz="1800" b="1" dirty="0">
              <a:solidFill>
                <a:schemeClr val="tx1"/>
              </a:solidFill>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876800" y="1371600"/>
            <a:ext cx="3729526"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609600" y="685800"/>
            <a:ext cx="8229600" cy="914400"/>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fontAlgn="auto">
              <a:spcAft>
                <a:spcPts val="0"/>
              </a:spcAft>
            </a:pPr>
            <a:r>
              <a:rPr lang="en-US" b="1" dirty="0" smtClean="0"/>
              <a:t>Equipment Disposal Form</a:t>
            </a:r>
            <a:endParaRPr lang="en-US" b="1" dirty="0"/>
          </a:p>
        </p:txBody>
      </p:sp>
      <p:sp>
        <p:nvSpPr>
          <p:cNvPr id="3" name="Slide Number Placeholder 2"/>
          <p:cNvSpPr>
            <a:spLocks noGrp="1"/>
          </p:cNvSpPr>
          <p:nvPr>
            <p:ph type="sldNum" sz="quarter" idx="12"/>
          </p:nvPr>
        </p:nvSpPr>
        <p:spPr/>
        <p:txBody>
          <a:bodyPr/>
          <a:lstStyle/>
          <a:p>
            <a:fld id="{A487FD0A-E73A-40A0-962F-A61447B28AE7}" type="slidenum">
              <a:rPr lang="en-US" smtClean="0"/>
              <a:t>231</a:t>
            </a:fld>
            <a:endParaRPr lang="en-US" dirty="0"/>
          </a:p>
        </p:txBody>
      </p:sp>
    </p:spTree>
    <p:extLst>
      <p:ext uri="{BB962C8B-B14F-4D97-AF65-F5344CB8AC3E}">
        <p14:creationId xmlns:p14="http://schemas.microsoft.com/office/powerpoint/2010/main" val="1147907923"/>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p>
            <a:r>
              <a:rPr lang="en-US" b="1" dirty="0" smtClean="0"/>
              <a:t>Inventory Transfer</a:t>
            </a:r>
            <a:endParaRPr lang="en-US" b="1" dirty="0"/>
          </a:p>
        </p:txBody>
      </p:sp>
      <p:pic>
        <p:nvPicPr>
          <p:cNvPr id="2053"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800600" y="990600"/>
            <a:ext cx="3601016"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2"/>
          <p:cNvSpPr txBox="1">
            <a:spLocks/>
          </p:cNvSpPr>
          <p:nvPr/>
        </p:nvSpPr>
        <p:spPr>
          <a:xfrm>
            <a:off x="457200" y="1828800"/>
            <a:ext cx="3810000" cy="4745736"/>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fontAlgn="auto">
              <a:spcAft>
                <a:spcPts val="0"/>
              </a:spcAft>
              <a:buFont typeface="Arial" panose="020B0604020202020204" pitchFamily="34" charset="0"/>
              <a:buChar char="•"/>
            </a:pPr>
            <a:r>
              <a:rPr lang="en-US" sz="2400" dirty="0" smtClean="0"/>
              <a:t>This can go several different directions</a:t>
            </a:r>
          </a:p>
          <a:p>
            <a:pPr fontAlgn="auto">
              <a:spcAft>
                <a:spcPts val="0"/>
              </a:spcAft>
              <a:buFont typeface="Arial" panose="020B0604020202020204" pitchFamily="34" charset="0"/>
              <a:buChar char="•"/>
            </a:pPr>
            <a:endParaRPr lang="en-US" sz="2400" dirty="0" smtClean="0"/>
          </a:p>
          <a:p>
            <a:pPr fontAlgn="auto">
              <a:spcAft>
                <a:spcPts val="0"/>
              </a:spcAft>
              <a:buFont typeface="Arial" panose="020B0604020202020204" pitchFamily="34" charset="0"/>
              <a:buChar char="•"/>
            </a:pPr>
            <a:r>
              <a:rPr lang="en-US" sz="2400" dirty="0" smtClean="0"/>
              <a:t>The best thing to do is call SCDE and the office will review situations on an individual basis</a:t>
            </a:r>
            <a:endParaRPr lang="en-US" sz="2400" dirty="0"/>
          </a:p>
        </p:txBody>
      </p:sp>
      <p:sp>
        <p:nvSpPr>
          <p:cNvPr id="3" name="Slide Number Placeholder 2"/>
          <p:cNvSpPr>
            <a:spLocks noGrp="1"/>
          </p:cNvSpPr>
          <p:nvPr>
            <p:ph type="sldNum" sz="quarter" idx="12"/>
          </p:nvPr>
        </p:nvSpPr>
        <p:spPr/>
        <p:txBody>
          <a:bodyPr/>
          <a:lstStyle/>
          <a:p>
            <a:fld id="{A487FD0A-E73A-40A0-962F-A61447B28AE7}" type="slidenum">
              <a:rPr lang="en-US" smtClean="0"/>
              <a:t>232</a:t>
            </a:fld>
            <a:endParaRPr lang="en-US" dirty="0"/>
          </a:p>
        </p:txBody>
      </p:sp>
    </p:spTree>
    <p:extLst>
      <p:ext uri="{BB962C8B-B14F-4D97-AF65-F5344CB8AC3E}">
        <p14:creationId xmlns:p14="http://schemas.microsoft.com/office/powerpoint/2010/main" val="2364140856"/>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38200"/>
          </a:xfrm>
        </p:spPr>
        <p:txBody>
          <a:bodyPr/>
          <a:lstStyle/>
          <a:p>
            <a:r>
              <a:rPr lang="en-US" dirty="0" smtClean="0"/>
              <a:t>Inventory Checkout</a:t>
            </a:r>
            <a:endParaRPr lang="en-US"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24400" y="1371600"/>
            <a:ext cx="3626055" cy="4948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457200" y="1600200"/>
            <a:ext cx="3810000" cy="4974336"/>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fontAlgn="auto">
              <a:spcAft>
                <a:spcPts val="0"/>
              </a:spcAft>
            </a:pPr>
            <a:r>
              <a:rPr lang="en-US" sz="2400" dirty="0" smtClean="0"/>
              <a:t>Students – </a:t>
            </a:r>
          </a:p>
          <a:p>
            <a:pPr lvl="1" fontAlgn="auto">
              <a:spcAft>
                <a:spcPts val="0"/>
              </a:spcAft>
            </a:pPr>
            <a:r>
              <a:rPr lang="en-US" sz="2200" dirty="0" smtClean="0">
                <a:solidFill>
                  <a:schemeClr val="tx1"/>
                </a:solidFill>
              </a:rPr>
              <a:t>Anything that is portable that leaves the classroom should be “checked out”</a:t>
            </a:r>
          </a:p>
          <a:p>
            <a:pPr fontAlgn="auto">
              <a:spcAft>
                <a:spcPts val="0"/>
              </a:spcAft>
            </a:pPr>
            <a:r>
              <a:rPr lang="en-US" sz="2400" dirty="0" smtClean="0"/>
              <a:t>Staff/Administration</a:t>
            </a:r>
          </a:p>
          <a:p>
            <a:pPr lvl="1" fontAlgn="auto">
              <a:spcAft>
                <a:spcPts val="0"/>
              </a:spcAft>
            </a:pPr>
            <a:r>
              <a:rPr lang="en-US" sz="2200" dirty="0" smtClean="0">
                <a:solidFill>
                  <a:schemeClr val="tx1"/>
                </a:solidFill>
              </a:rPr>
              <a:t>Anything that is portable that leaves the main holding area for portable devices should be checked out.  This includes superintendents, principals, teachers, etc.</a:t>
            </a:r>
            <a:endParaRPr lang="en-US" sz="2400" dirty="0">
              <a:solidFill>
                <a:schemeClr val="tx1"/>
              </a:solidFill>
            </a:endParaRPr>
          </a:p>
        </p:txBody>
      </p:sp>
      <p:sp>
        <p:nvSpPr>
          <p:cNvPr id="3" name="Slide Number Placeholder 2"/>
          <p:cNvSpPr>
            <a:spLocks noGrp="1"/>
          </p:cNvSpPr>
          <p:nvPr>
            <p:ph type="sldNum" sz="quarter" idx="12"/>
          </p:nvPr>
        </p:nvSpPr>
        <p:spPr/>
        <p:txBody>
          <a:bodyPr/>
          <a:lstStyle/>
          <a:p>
            <a:fld id="{A487FD0A-E73A-40A0-962F-A61447B28AE7}" type="slidenum">
              <a:rPr lang="en-US" smtClean="0"/>
              <a:t>233</a:t>
            </a:fld>
            <a:endParaRPr lang="en-US" dirty="0"/>
          </a:p>
        </p:txBody>
      </p:sp>
    </p:spTree>
    <p:extLst>
      <p:ext uri="{BB962C8B-B14F-4D97-AF65-F5344CB8AC3E}">
        <p14:creationId xmlns:p14="http://schemas.microsoft.com/office/powerpoint/2010/main" val="3195932757"/>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024744" cy="1143000"/>
          </a:xfrm>
        </p:spPr>
        <p:txBody>
          <a:bodyPr/>
          <a:lstStyle/>
          <a:p>
            <a:r>
              <a:rPr lang="en-US" dirty="0" smtClean="0"/>
              <a:t>Common Questions		</a:t>
            </a:r>
            <a:endParaRPr lang="en-US" dirty="0"/>
          </a:p>
        </p:txBody>
      </p:sp>
      <p:sp>
        <p:nvSpPr>
          <p:cNvPr id="3" name="Content Placeholder 2"/>
          <p:cNvSpPr>
            <a:spLocks noGrp="1"/>
          </p:cNvSpPr>
          <p:nvPr>
            <p:ph idx="1"/>
          </p:nvPr>
        </p:nvSpPr>
        <p:spPr>
          <a:xfrm>
            <a:off x="838200" y="1828800"/>
            <a:ext cx="7467600" cy="4191000"/>
          </a:xfrm>
        </p:spPr>
        <p:txBody>
          <a:bodyPr/>
          <a:lstStyle/>
          <a:p>
            <a:pPr>
              <a:buFont typeface="Arial" panose="020B0604020202020204" pitchFamily="34" charset="0"/>
              <a:buChar char="•"/>
            </a:pPr>
            <a:r>
              <a:rPr lang="en-US" sz="2800" dirty="0" smtClean="0"/>
              <a:t>How long do I keep Title I Inventory?</a:t>
            </a:r>
          </a:p>
          <a:p>
            <a:pPr>
              <a:buFont typeface="Arial" panose="020B0604020202020204" pitchFamily="34" charset="0"/>
              <a:buChar char="•"/>
            </a:pPr>
            <a:r>
              <a:rPr lang="en-US" sz="2800" dirty="0" smtClean="0"/>
              <a:t>If an item is broken, do I continue to carry it on the inventory?</a:t>
            </a:r>
          </a:p>
          <a:p>
            <a:pPr>
              <a:buFont typeface="Arial" panose="020B0604020202020204" pitchFamily="34" charset="0"/>
              <a:buChar char="•"/>
            </a:pPr>
            <a:r>
              <a:rPr lang="en-US" sz="2800" dirty="0" smtClean="0"/>
              <a:t>If I am unable to receive the help and/or support I need, what do I do?  Who do I call?</a:t>
            </a:r>
          </a:p>
          <a:p>
            <a:pPr>
              <a:buFont typeface="Arial" panose="020B0604020202020204" pitchFamily="34" charset="0"/>
              <a:buChar char="•"/>
            </a:pPr>
            <a:r>
              <a:rPr lang="en-US" sz="2800" dirty="0" smtClean="0"/>
              <a:t>If I have questions, who do I call?</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A487FD0A-E73A-40A0-962F-A61447B28AE7}" type="slidenum">
              <a:rPr lang="en-US" smtClean="0"/>
              <a:t>234</a:t>
            </a:fld>
            <a:endParaRPr lang="en-US" dirty="0"/>
          </a:p>
        </p:txBody>
      </p:sp>
    </p:spTree>
    <p:extLst>
      <p:ext uri="{BB962C8B-B14F-4D97-AF65-F5344CB8AC3E}">
        <p14:creationId xmlns:p14="http://schemas.microsoft.com/office/powerpoint/2010/main" val="3454905762"/>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85800"/>
          </a:xfrm>
        </p:spPr>
        <p:txBody>
          <a:bodyPr>
            <a:normAutofit fontScale="90000"/>
          </a:bodyPr>
          <a:lstStyle/>
          <a:p>
            <a:r>
              <a:rPr lang="en-US" b="1" dirty="0" smtClean="0"/>
              <a:t>Summary</a:t>
            </a:r>
            <a:endParaRPr lang="en-US" b="1" dirty="0"/>
          </a:p>
        </p:txBody>
      </p:sp>
      <p:sp>
        <p:nvSpPr>
          <p:cNvPr id="3" name="Content Placeholder 2"/>
          <p:cNvSpPr>
            <a:spLocks noGrp="1"/>
          </p:cNvSpPr>
          <p:nvPr>
            <p:ph idx="1"/>
          </p:nvPr>
        </p:nvSpPr>
        <p:spPr>
          <a:xfrm>
            <a:off x="457200" y="1143000"/>
            <a:ext cx="8229600" cy="5431536"/>
          </a:xfrm>
        </p:spPr>
        <p:txBody>
          <a:bodyPr>
            <a:normAutofit lnSpcReduction="10000"/>
          </a:bodyPr>
          <a:lstStyle/>
          <a:p>
            <a:endParaRPr lang="en-US" dirty="0" smtClean="0"/>
          </a:p>
          <a:p>
            <a:pPr>
              <a:buFont typeface="Arial" panose="020B0604020202020204" pitchFamily="34" charset="0"/>
              <a:buChar char="•"/>
            </a:pPr>
            <a:r>
              <a:rPr lang="en-US" dirty="0" smtClean="0"/>
              <a:t>The Title I coordinator is responsible for the inventory procured with Title I dollars, even if they do not have positive control over it.</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It is impossible to maintain a clean and accurate inventory without support from district and school leadership.</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Title I Directors must be conscientious and assertive.</a:t>
            </a:r>
          </a:p>
          <a:p>
            <a:pPr marL="68580" indent="0">
              <a:buNone/>
            </a:pPr>
            <a:endParaRPr lang="en-US" dirty="0" smtClean="0"/>
          </a:p>
          <a:p>
            <a:pPr>
              <a:buFont typeface="Arial" panose="020B0604020202020204" pitchFamily="34" charset="0"/>
              <a:buChar char="•"/>
            </a:pPr>
            <a:r>
              <a:rPr lang="en-US" dirty="0" smtClean="0"/>
              <a:t>School level personnel must support Title I Directors in controlling the inventory.  School level personnel must know that the Title I Directors will follow through with checking and maintaining inventory.</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A487FD0A-E73A-40A0-962F-A61447B28AE7}" type="slidenum">
              <a:rPr lang="en-US" smtClean="0"/>
              <a:t>235</a:t>
            </a:fld>
            <a:endParaRPr lang="en-US" dirty="0"/>
          </a:p>
        </p:txBody>
      </p:sp>
    </p:spTree>
    <p:extLst>
      <p:ext uri="{BB962C8B-B14F-4D97-AF65-F5344CB8AC3E}">
        <p14:creationId xmlns:p14="http://schemas.microsoft.com/office/powerpoint/2010/main" val="3047405480"/>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533400" y="838200"/>
            <a:ext cx="7772400" cy="944562"/>
          </a:xfrm>
        </p:spPr>
        <p:txBody>
          <a:bodyPr>
            <a:normAutofit/>
          </a:bodyPr>
          <a:lstStyle/>
          <a:p>
            <a:pPr eaLnBrk="1" hangingPunct="1"/>
            <a:r>
              <a:rPr lang="en-US" sz="4800" b="1" dirty="0" smtClean="0"/>
              <a:t>Questions</a:t>
            </a:r>
          </a:p>
        </p:txBody>
      </p:sp>
      <p:sp>
        <p:nvSpPr>
          <p:cNvPr id="3" name="Slide Number Placeholder 2"/>
          <p:cNvSpPr>
            <a:spLocks noGrp="1"/>
          </p:cNvSpPr>
          <p:nvPr>
            <p:ph type="sldNum" sz="quarter" idx="12"/>
          </p:nvPr>
        </p:nvSpPr>
        <p:spPr/>
        <p:txBody>
          <a:bodyPr/>
          <a:lstStyle/>
          <a:p>
            <a:fld id="{A7980400-244B-4E17-9A3C-DF1522E642E2}" type="slidenum">
              <a:rPr lang="en-US" smtClean="0"/>
              <a:t>236</a:t>
            </a:fld>
            <a:endParaRPr lang="en-US" dirty="0"/>
          </a:p>
        </p:txBody>
      </p:sp>
      <p:pic>
        <p:nvPicPr>
          <p:cNvPr id="3074" name="Picture 2" descr="http://www.avanceon.com/Portals/31626/images/C--Users-sschlegel-Pictures-Question-Mark-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59080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6444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b="1" dirty="0" smtClean="0"/>
              <a:t>Procurement</a:t>
            </a:r>
            <a:endParaRPr lang="en-US" b="1" dirty="0"/>
          </a:p>
        </p:txBody>
      </p:sp>
      <p:sp>
        <p:nvSpPr>
          <p:cNvPr id="4" name="Slide Number Placeholder 3"/>
          <p:cNvSpPr>
            <a:spLocks noGrp="1"/>
          </p:cNvSpPr>
          <p:nvPr>
            <p:ph type="sldNum" sz="quarter" idx="12"/>
          </p:nvPr>
        </p:nvSpPr>
        <p:spPr/>
        <p:txBody>
          <a:bodyPr/>
          <a:lstStyle/>
          <a:p>
            <a:fld id="{A487FD0A-E73A-40A0-962F-A61447B28AE7}" type="slidenum">
              <a:rPr lang="en-US" smtClean="0"/>
              <a:t>237</a:t>
            </a:fld>
            <a:endParaRPr lang="en-US" dirty="0"/>
          </a:p>
        </p:txBody>
      </p:sp>
      <p:pic>
        <p:nvPicPr>
          <p:cNvPr id="1030" name="Picture 6" descr="Image result for procure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905000"/>
            <a:ext cx="762000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147022"/>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85800"/>
          </a:xfrm>
        </p:spPr>
        <p:txBody>
          <a:bodyPr>
            <a:noAutofit/>
          </a:bodyPr>
          <a:lstStyle/>
          <a:p>
            <a:pPr algn="ctr"/>
            <a:r>
              <a:rPr lang="en-US" sz="4800" b="1" dirty="0" smtClean="0"/>
              <a:t>Procurement</a:t>
            </a:r>
            <a:endParaRPr lang="en-US" sz="4800" b="1" dirty="0"/>
          </a:p>
        </p:txBody>
      </p:sp>
      <p:sp>
        <p:nvSpPr>
          <p:cNvPr id="3" name="Content Placeholder 2"/>
          <p:cNvSpPr>
            <a:spLocks noGrp="1"/>
          </p:cNvSpPr>
          <p:nvPr>
            <p:ph idx="1"/>
          </p:nvPr>
        </p:nvSpPr>
        <p:spPr>
          <a:xfrm>
            <a:off x="457200" y="1828800"/>
            <a:ext cx="8229600" cy="4974336"/>
          </a:xfrm>
        </p:spPr>
        <p:txBody>
          <a:bodyPr>
            <a:normAutofit/>
          </a:bodyPr>
          <a:lstStyle/>
          <a:p>
            <a:pPr>
              <a:buFont typeface="Arial" panose="020B0604020202020204" pitchFamily="34" charset="0"/>
              <a:buChar char="•"/>
            </a:pPr>
            <a:r>
              <a:rPr lang="en-US" sz="2800" dirty="0" smtClean="0"/>
              <a:t>Federal Emphasis</a:t>
            </a:r>
          </a:p>
          <a:p>
            <a:pPr>
              <a:buFont typeface="Arial" panose="020B0604020202020204" pitchFamily="34" charset="0"/>
              <a:buChar char="•"/>
            </a:pPr>
            <a:r>
              <a:rPr lang="en-US" sz="2800" dirty="0" smtClean="0"/>
              <a:t>Contracts are procurements</a:t>
            </a:r>
          </a:p>
          <a:p>
            <a:pPr>
              <a:buFont typeface="Arial" panose="020B0604020202020204" pitchFamily="34" charset="0"/>
              <a:buChar char="•"/>
            </a:pPr>
            <a:r>
              <a:rPr lang="en-US" sz="2800" dirty="0" smtClean="0"/>
              <a:t>The vast majority of contract procurements are incomplete</a:t>
            </a:r>
          </a:p>
          <a:p>
            <a:pPr>
              <a:buFont typeface="Arial" panose="020B0604020202020204" pitchFamily="34" charset="0"/>
              <a:buChar char="•"/>
            </a:pPr>
            <a:r>
              <a:rPr lang="en-US" sz="2800" dirty="0" smtClean="0"/>
              <a:t>Contracts and other procurements must follow State procurement policies</a:t>
            </a:r>
          </a:p>
          <a:p>
            <a:pPr>
              <a:buFont typeface="Arial" panose="020B0604020202020204" pitchFamily="34" charset="0"/>
              <a:buChar char="•"/>
            </a:pPr>
            <a:r>
              <a:rPr lang="en-US" sz="2800" dirty="0" smtClean="0"/>
              <a:t>LEAs are bound to adhere to State procurement policies </a:t>
            </a:r>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A487FD0A-E73A-40A0-962F-A61447B28AE7}" type="slidenum">
              <a:rPr lang="en-US" smtClean="0"/>
              <a:t>238</a:t>
            </a:fld>
            <a:endParaRPr lang="en-US" dirty="0"/>
          </a:p>
        </p:txBody>
      </p:sp>
    </p:spTree>
    <p:extLst>
      <p:ext uri="{BB962C8B-B14F-4D97-AF65-F5344CB8AC3E}">
        <p14:creationId xmlns:p14="http://schemas.microsoft.com/office/powerpoint/2010/main" val="3444188326"/>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85800"/>
          </a:xfrm>
        </p:spPr>
        <p:txBody>
          <a:bodyPr>
            <a:noAutofit/>
          </a:bodyPr>
          <a:lstStyle/>
          <a:p>
            <a:pPr algn="ctr"/>
            <a:r>
              <a:rPr lang="en-US" sz="4800" b="1" dirty="0" smtClean="0"/>
              <a:t>Procurement</a:t>
            </a:r>
            <a:endParaRPr lang="en-US" sz="4800" b="1" dirty="0"/>
          </a:p>
        </p:txBody>
      </p:sp>
      <p:sp>
        <p:nvSpPr>
          <p:cNvPr id="3" name="Content Placeholder 2"/>
          <p:cNvSpPr>
            <a:spLocks noGrp="1"/>
          </p:cNvSpPr>
          <p:nvPr>
            <p:ph idx="1"/>
          </p:nvPr>
        </p:nvSpPr>
        <p:spPr>
          <a:xfrm>
            <a:off x="457200" y="1600200"/>
            <a:ext cx="8229600" cy="4974336"/>
          </a:xfrm>
        </p:spPr>
        <p:txBody>
          <a:bodyPr>
            <a:normAutofit lnSpcReduction="10000"/>
          </a:bodyPr>
          <a:lstStyle/>
          <a:p>
            <a:pPr marL="68580" indent="0">
              <a:buNone/>
            </a:pPr>
            <a:r>
              <a:rPr lang="en-US" dirty="0" smtClean="0"/>
              <a:t>2 </a:t>
            </a:r>
            <a:r>
              <a:rPr lang="en-US" dirty="0"/>
              <a:t>CFR §</a:t>
            </a:r>
            <a:r>
              <a:rPr lang="en-US" dirty="0" smtClean="0"/>
              <a:t>200.317(a)(b)(c)(1)</a:t>
            </a:r>
            <a:endParaRPr lang="en-US" dirty="0"/>
          </a:p>
          <a:p>
            <a:pPr>
              <a:buFont typeface="Arial" panose="020B0604020202020204" pitchFamily="34" charset="0"/>
              <a:buChar char="•"/>
            </a:pPr>
            <a:r>
              <a:rPr lang="en-US" dirty="0"/>
              <a:t>(a) The non-Federal </a:t>
            </a:r>
            <a:r>
              <a:rPr lang="en-US" dirty="0" smtClean="0"/>
              <a:t>entity </a:t>
            </a:r>
            <a:r>
              <a:rPr lang="en-US" dirty="0"/>
              <a:t>must use its own documented procurement procedures which reflect applicable State and local laws and regulations, provided that the procurements conform to applicable Federal law and the standards identified in this </a:t>
            </a:r>
            <a:r>
              <a:rPr lang="en-US" dirty="0" smtClean="0"/>
              <a:t>section [Title I Law]. </a:t>
            </a:r>
          </a:p>
          <a:p>
            <a:pPr>
              <a:buFont typeface="Arial" panose="020B0604020202020204" pitchFamily="34" charset="0"/>
              <a:buChar char="•"/>
            </a:pPr>
            <a:r>
              <a:rPr lang="en-US" dirty="0" smtClean="0"/>
              <a:t>(</a:t>
            </a:r>
            <a:r>
              <a:rPr lang="en-US" dirty="0"/>
              <a:t>b) Non-Federal entities must maintain oversight to ensure that contractors perform in accordance with the terms, conditions, and specifications of their contracts or purchase orders. </a:t>
            </a:r>
            <a:endParaRPr lang="en-US" dirty="0" smtClean="0"/>
          </a:p>
          <a:p>
            <a:pPr>
              <a:buFont typeface="Arial" panose="020B0604020202020204" pitchFamily="34" charset="0"/>
              <a:buChar char="•"/>
            </a:pPr>
            <a:r>
              <a:rPr lang="en-US" dirty="0"/>
              <a:t>(c)(1) The non-Federal entity must maintain written standards of conduct covering conflicts of interest and governing the performance of its employees engaged in the selection, award and administration of </a:t>
            </a:r>
            <a:r>
              <a:rPr lang="en-US" dirty="0" smtClean="0"/>
              <a:t>contracts…</a:t>
            </a:r>
          </a:p>
          <a:p>
            <a:endParaRPr lang="en-US" dirty="0"/>
          </a:p>
        </p:txBody>
      </p:sp>
      <p:sp>
        <p:nvSpPr>
          <p:cNvPr id="4" name="Slide Number Placeholder 3"/>
          <p:cNvSpPr>
            <a:spLocks noGrp="1"/>
          </p:cNvSpPr>
          <p:nvPr>
            <p:ph type="sldNum" sz="quarter" idx="12"/>
          </p:nvPr>
        </p:nvSpPr>
        <p:spPr/>
        <p:txBody>
          <a:bodyPr/>
          <a:lstStyle/>
          <a:p>
            <a:fld id="{A487FD0A-E73A-40A0-962F-A61447B28AE7}" type="slidenum">
              <a:rPr lang="en-US" smtClean="0"/>
              <a:t>239</a:t>
            </a:fld>
            <a:endParaRPr lang="en-US" dirty="0"/>
          </a:p>
        </p:txBody>
      </p:sp>
    </p:spTree>
    <p:extLst>
      <p:ext uri="{BB962C8B-B14F-4D97-AF65-F5344CB8AC3E}">
        <p14:creationId xmlns:p14="http://schemas.microsoft.com/office/powerpoint/2010/main" val="11098977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533400" y="609600"/>
            <a:ext cx="7024744" cy="1143000"/>
          </a:xfrm>
        </p:spPr>
        <p:txBody>
          <a:bodyPr>
            <a:normAutofit/>
          </a:bodyPr>
          <a:lstStyle/>
          <a:p>
            <a:pPr eaLnBrk="1" hangingPunct="1"/>
            <a:r>
              <a:rPr lang="en-US" sz="4400" b="1" dirty="0" smtClean="0">
                <a:solidFill>
                  <a:schemeClr val="bg2">
                    <a:lumMod val="50000"/>
                  </a:schemeClr>
                </a:solidFill>
              </a:rPr>
              <a:t>ESSA Changes</a:t>
            </a:r>
          </a:p>
        </p:txBody>
      </p:sp>
      <p:sp>
        <p:nvSpPr>
          <p:cNvPr id="56323" name="Rectangle 3"/>
          <p:cNvSpPr>
            <a:spLocks noGrp="1" noChangeArrowheads="1"/>
          </p:cNvSpPr>
          <p:nvPr>
            <p:ph idx="1"/>
          </p:nvPr>
        </p:nvSpPr>
        <p:spPr>
          <a:xfrm>
            <a:off x="762000" y="1828800"/>
            <a:ext cx="7696200" cy="4003829"/>
          </a:xfrm>
        </p:spPr>
        <p:txBody>
          <a:bodyPr>
            <a:noAutofit/>
          </a:bodyPr>
          <a:lstStyle/>
          <a:p>
            <a:pPr marL="514350" indent="-514350" algn="l" eaLnBrk="1" hangingPunct="1">
              <a:buFont typeface="+mj-lt"/>
              <a:buAutoNum type="arabicPeriod"/>
            </a:pPr>
            <a:r>
              <a:rPr lang="en-US" sz="2800" dirty="0" smtClean="0"/>
              <a:t>An LEA may fail to meet the Maintenance of Effort (MOE) test once every five years without penalty.  </a:t>
            </a:r>
            <a:r>
              <a:rPr lang="en-US" sz="2800" u="sng" dirty="0" smtClean="0"/>
              <a:t>20 USC 7901</a:t>
            </a:r>
            <a:r>
              <a:rPr lang="en-US" sz="2800" dirty="0" smtClean="0"/>
              <a:t> (b)(1)</a:t>
            </a:r>
          </a:p>
          <a:p>
            <a:pPr marL="514350" indent="-514350" algn="l" eaLnBrk="1" hangingPunct="1">
              <a:buFont typeface="+mj-lt"/>
              <a:buAutoNum type="arabicPeriod"/>
            </a:pPr>
            <a:endParaRPr lang="en-US" sz="2800" dirty="0" smtClean="0"/>
          </a:p>
          <a:p>
            <a:pPr marL="514350" indent="-514350" algn="l" eaLnBrk="1" hangingPunct="1">
              <a:buFont typeface="+mj-lt"/>
              <a:buAutoNum type="arabicPeriod"/>
            </a:pPr>
            <a:r>
              <a:rPr lang="en-US" sz="2800" dirty="0" smtClean="0"/>
              <a:t>Waivers may now include “a change in the organizational structure of the LEA”.  </a:t>
            </a:r>
            <a:r>
              <a:rPr lang="en-US" sz="2800" u="sng" dirty="0" smtClean="0"/>
              <a:t>20 USC 7901</a:t>
            </a:r>
            <a:r>
              <a:rPr lang="en-US" sz="2800" dirty="0" smtClean="0"/>
              <a:t> (c)</a:t>
            </a:r>
          </a:p>
          <a:p>
            <a:pPr marL="0" indent="0" algn="l" eaLnBrk="1" hangingPunct="1">
              <a:buNone/>
            </a:pPr>
            <a:endParaRPr lang="en-US" sz="3200" dirty="0" smtClean="0"/>
          </a:p>
        </p:txBody>
      </p:sp>
      <p:sp>
        <p:nvSpPr>
          <p:cNvPr id="2" name="Slide Number Placeholder 1"/>
          <p:cNvSpPr>
            <a:spLocks noGrp="1"/>
          </p:cNvSpPr>
          <p:nvPr>
            <p:ph type="sldNum" sz="quarter" idx="12"/>
          </p:nvPr>
        </p:nvSpPr>
        <p:spPr/>
        <p:txBody>
          <a:bodyPr/>
          <a:lstStyle/>
          <a:p>
            <a:fld id="{A487FD0A-E73A-40A0-962F-A61447B28AE7}" type="slidenum">
              <a:rPr lang="en-US" smtClean="0"/>
              <a:t>24</a:t>
            </a:fld>
            <a:endParaRPr lang="en-US" dirty="0"/>
          </a:p>
        </p:txBody>
      </p:sp>
    </p:spTree>
    <p:extLst>
      <p:ext uri="{BB962C8B-B14F-4D97-AF65-F5344CB8AC3E}">
        <p14:creationId xmlns:p14="http://schemas.microsoft.com/office/powerpoint/2010/main" val="3920555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85800"/>
          </a:xfrm>
        </p:spPr>
        <p:txBody>
          <a:bodyPr>
            <a:noAutofit/>
          </a:bodyPr>
          <a:lstStyle/>
          <a:p>
            <a:pPr algn="ctr"/>
            <a:r>
              <a:rPr lang="en-US" sz="4800" b="1" dirty="0" smtClean="0"/>
              <a:t>Sole Source</a:t>
            </a:r>
            <a:endParaRPr lang="en-US" sz="4800" b="1" dirty="0"/>
          </a:p>
        </p:txBody>
      </p:sp>
      <p:sp>
        <p:nvSpPr>
          <p:cNvPr id="3" name="Content Placeholder 2"/>
          <p:cNvSpPr>
            <a:spLocks noGrp="1"/>
          </p:cNvSpPr>
          <p:nvPr>
            <p:ph idx="1"/>
          </p:nvPr>
        </p:nvSpPr>
        <p:spPr>
          <a:xfrm>
            <a:off x="457200" y="1600200"/>
            <a:ext cx="8229600" cy="4974336"/>
          </a:xfrm>
        </p:spPr>
        <p:txBody>
          <a:bodyPr>
            <a:normAutofit/>
          </a:bodyPr>
          <a:lstStyle/>
          <a:p>
            <a:pPr>
              <a:buFont typeface="Arial" panose="020B0604020202020204" pitchFamily="34" charset="0"/>
              <a:buChar char="•"/>
            </a:pPr>
            <a:r>
              <a:rPr lang="en-US" b="1" dirty="0"/>
              <a:t>Sole Source Procurement (Section 11-35-1560 and Regulations 19-445.2105)</a:t>
            </a:r>
          </a:p>
          <a:p>
            <a:pPr>
              <a:buFont typeface="Arial" panose="020B0604020202020204" pitchFamily="34" charset="0"/>
              <a:buChar char="•"/>
            </a:pPr>
            <a:r>
              <a:rPr lang="en-US" dirty="0"/>
              <a:t>A contract may be awarded for a supply, service, information technology, or construction item without competition </a:t>
            </a:r>
            <a:r>
              <a:rPr lang="en-US" dirty="0" smtClean="0"/>
              <a:t>if, under </a:t>
            </a:r>
            <a:r>
              <a:rPr lang="en-US" dirty="0"/>
              <a:t>regulations promulgated by the board, the chief procurement officer, the head of a purchasing agency, or </a:t>
            </a:r>
            <a:r>
              <a:rPr lang="en-US" dirty="0" smtClean="0"/>
              <a:t>a designee </a:t>
            </a:r>
            <a:r>
              <a:rPr lang="en-US" dirty="0"/>
              <a:t>of either officer, above the level of the procurement officer, determines in writing that there is only one </a:t>
            </a:r>
            <a:r>
              <a:rPr lang="en-US" dirty="0" smtClean="0"/>
              <a:t>source for </a:t>
            </a:r>
            <a:r>
              <a:rPr lang="en-US" dirty="0"/>
              <a:t>the required supply, service, information technology, or construction item.</a:t>
            </a:r>
          </a:p>
        </p:txBody>
      </p:sp>
      <p:sp>
        <p:nvSpPr>
          <p:cNvPr id="4" name="Slide Number Placeholder 3"/>
          <p:cNvSpPr>
            <a:spLocks noGrp="1"/>
          </p:cNvSpPr>
          <p:nvPr>
            <p:ph type="sldNum" sz="quarter" idx="12"/>
          </p:nvPr>
        </p:nvSpPr>
        <p:spPr/>
        <p:txBody>
          <a:bodyPr/>
          <a:lstStyle/>
          <a:p>
            <a:fld id="{A487FD0A-E73A-40A0-962F-A61447B28AE7}" type="slidenum">
              <a:rPr lang="en-US" smtClean="0"/>
              <a:t>240</a:t>
            </a:fld>
            <a:endParaRPr lang="en-US"/>
          </a:p>
        </p:txBody>
      </p:sp>
    </p:spTree>
    <p:extLst>
      <p:ext uri="{BB962C8B-B14F-4D97-AF65-F5344CB8AC3E}">
        <p14:creationId xmlns:p14="http://schemas.microsoft.com/office/powerpoint/2010/main" val="399891281"/>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85800"/>
          </a:xfrm>
        </p:spPr>
        <p:txBody>
          <a:bodyPr>
            <a:noAutofit/>
          </a:bodyPr>
          <a:lstStyle/>
          <a:p>
            <a:pPr algn="ctr"/>
            <a:r>
              <a:rPr lang="en-US" sz="4800" b="1" dirty="0" smtClean="0"/>
              <a:t>Resources &amp; Legal Citations</a:t>
            </a:r>
            <a:endParaRPr lang="en-US" sz="4800" b="1" dirty="0"/>
          </a:p>
        </p:txBody>
      </p:sp>
      <p:sp>
        <p:nvSpPr>
          <p:cNvPr id="3" name="Content Placeholder 2"/>
          <p:cNvSpPr>
            <a:spLocks noGrp="1"/>
          </p:cNvSpPr>
          <p:nvPr>
            <p:ph idx="1"/>
          </p:nvPr>
        </p:nvSpPr>
        <p:spPr>
          <a:xfrm>
            <a:off x="457200" y="2133600"/>
            <a:ext cx="8229600" cy="4440936"/>
          </a:xfrm>
        </p:spPr>
        <p:txBody>
          <a:bodyPr>
            <a:normAutofit/>
          </a:bodyPr>
          <a:lstStyle/>
          <a:p>
            <a:endParaRPr lang="en-US" dirty="0" smtClean="0">
              <a:hlinkClick r:id=""/>
            </a:endParaRPr>
          </a:p>
          <a:p>
            <a:pPr>
              <a:buFont typeface="Arial" panose="020B0604020202020204" pitchFamily="34" charset="0"/>
              <a:buChar char="•"/>
            </a:pPr>
            <a:r>
              <a:rPr lang="en-US" dirty="0" smtClean="0">
                <a:hlinkClick r:id=""/>
              </a:rPr>
              <a:t>https</a:t>
            </a:r>
            <a:r>
              <a:rPr lang="en-US" dirty="0">
                <a:hlinkClick r:id="rId3"/>
              </a:rPr>
              <a:t>://</a:t>
            </a:r>
            <a:r>
              <a:rPr lang="en-US" dirty="0" smtClean="0">
                <a:hlinkClick r:id="rId3"/>
              </a:rPr>
              <a:t>procurement.sc.gov/about_us</a:t>
            </a:r>
            <a:endParaRPr lang="en-US" dirty="0" smtClean="0"/>
          </a:p>
          <a:p>
            <a:pPr>
              <a:buFont typeface="Arial" panose="020B0604020202020204" pitchFamily="34" charset="0"/>
              <a:buChar char="•"/>
            </a:pPr>
            <a:r>
              <a:rPr lang="en-US" dirty="0">
                <a:hlinkClick r:id="rId4"/>
              </a:rPr>
              <a:t>https://</a:t>
            </a:r>
            <a:r>
              <a:rPr lang="en-US" dirty="0" smtClean="0">
                <a:hlinkClick r:id="rId4"/>
              </a:rPr>
              <a:t>www.scstatehouse.gov/code/t11c035.php</a:t>
            </a:r>
            <a:endParaRPr lang="en-US" dirty="0" smtClean="0"/>
          </a:p>
          <a:p>
            <a:endParaRPr lang="en-US" sz="1500" dirty="0" smtClean="0"/>
          </a:p>
          <a:p>
            <a:endParaRPr lang="en-US" sz="1500" dirty="0"/>
          </a:p>
          <a:p>
            <a:endParaRPr lang="en-US" sz="1500" dirty="0" smtClean="0"/>
          </a:p>
          <a:p>
            <a:r>
              <a:rPr lang="en-US" sz="1500" dirty="0" smtClean="0"/>
              <a:t>2 </a:t>
            </a:r>
            <a:r>
              <a:rPr lang="en-US" sz="1500" dirty="0"/>
              <a:t>CFR §</a:t>
            </a:r>
            <a:r>
              <a:rPr lang="en-US" sz="1500" dirty="0" smtClean="0"/>
              <a:t>200.212, 2 </a:t>
            </a:r>
            <a:r>
              <a:rPr lang="en-US" sz="1500" dirty="0"/>
              <a:t>CFR §200.318(a</a:t>
            </a:r>
            <a:r>
              <a:rPr lang="en-US" sz="1500" dirty="0" smtClean="0"/>
              <a:t>), 2 </a:t>
            </a:r>
            <a:r>
              <a:rPr lang="en-US" sz="1500" dirty="0"/>
              <a:t>CFR §</a:t>
            </a:r>
            <a:r>
              <a:rPr lang="en-US" sz="1500" dirty="0" smtClean="0"/>
              <a:t>200.320, 2 </a:t>
            </a:r>
            <a:r>
              <a:rPr lang="en-US" sz="1500" dirty="0"/>
              <a:t>CFR§200.319(c</a:t>
            </a:r>
            <a:r>
              <a:rPr lang="en-US" sz="1500" dirty="0" smtClean="0"/>
              <a:t>), 2 </a:t>
            </a:r>
            <a:r>
              <a:rPr lang="en-US" sz="1500" dirty="0"/>
              <a:t>CFR §200.320(d)(3</a:t>
            </a:r>
            <a:r>
              <a:rPr lang="en-US" sz="1500" dirty="0" smtClean="0"/>
              <a:t>),</a:t>
            </a:r>
            <a:endParaRPr lang="en-US" sz="1500" dirty="0"/>
          </a:p>
          <a:p>
            <a:r>
              <a:rPr lang="en-US" sz="1500" dirty="0"/>
              <a:t>General Procurement - 2 CFR §</a:t>
            </a:r>
            <a:r>
              <a:rPr lang="en-US" sz="1500" dirty="0" smtClean="0"/>
              <a:t>200.317-321</a:t>
            </a:r>
            <a:endParaRPr lang="en-US" sz="1500" dirty="0"/>
          </a:p>
          <a:p>
            <a:r>
              <a:rPr lang="en-US" sz="1500" dirty="0"/>
              <a:t>Competition 2 CFR §200.319</a:t>
            </a:r>
          </a:p>
          <a:p>
            <a:r>
              <a:rPr lang="en-US" sz="1500" dirty="0"/>
              <a:t>Appendix II to Part 200</a:t>
            </a:r>
          </a:p>
          <a:p>
            <a:r>
              <a:rPr lang="en-US" sz="1500" dirty="0"/>
              <a:t>Conflict of Interest Policy - 2 CFR§200.318(c), </a:t>
            </a:r>
            <a:r>
              <a:rPr lang="en-US" sz="1500" dirty="0" smtClean="0"/>
              <a:t>2 </a:t>
            </a:r>
            <a:r>
              <a:rPr lang="en-US" sz="1500" dirty="0"/>
              <a:t>CFR 200.112</a:t>
            </a:r>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A487FD0A-E73A-40A0-962F-A61447B28AE7}" type="slidenum">
              <a:rPr lang="en-US" smtClean="0"/>
              <a:t>241</a:t>
            </a:fld>
            <a:endParaRPr lang="en-US"/>
          </a:p>
        </p:txBody>
      </p:sp>
      <p:sp>
        <p:nvSpPr>
          <p:cNvPr id="5" name="Rectangle 4"/>
          <p:cNvSpPr/>
          <p:nvPr/>
        </p:nvSpPr>
        <p:spPr>
          <a:xfrm>
            <a:off x="533400" y="4114800"/>
            <a:ext cx="7924800" cy="16002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1638119"/>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819150" y="990600"/>
            <a:ext cx="7772400" cy="944562"/>
          </a:xfrm>
        </p:spPr>
        <p:txBody>
          <a:bodyPr>
            <a:normAutofit/>
          </a:bodyPr>
          <a:lstStyle/>
          <a:p>
            <a:pPr algn="ctr" eaLnBrk="1" hangingPunct="1"/>
            <a:r>
              <a:rPr lang="en-US" sz="4800" b="1" dirty="0" smtClean="0"/>
              <a:t>Questions</a:t>
            </a:r>
          </a:p>
        </p:txBody>
      </p:sp>
      <p:sp>
        <p:nvSpPr>
          <p:cNvPr id="2" name="Slide Number Placeholder 1"/>
          <p:cNvSpPr>
            <a:spLocks noGrp="1"/>
          </p:cNvSpPr>
          <p:nvPr>
            <p:ph type="sldNum" sz="quarter" idx="12"/>
          </p:nvPr>
        </p:nvSpPr>
        <p:spPr/>
        <p:txBody>
          <a:bodyPr/>
          <a:lstStyle/>
          <a:p>
            <a:fld id="{A487FD0A-E73A-40A0-962F-A61447B28AE7}" type="slidenum">
              <a:rPr lang="en-US" smtClean="0"/>
              <a:t>242</a:t>
            </a:fld>
            <a:endParaRPr lang="en-US"/>
          </a:p>
        </p:txBody>
      </p:sp>
      <p:pic>
        <p:nvPicPr>
          <p:cNvPr id="3074" name="Picture 2" descr="http://www.avanceon.com/Portals/31626/images/C--Users-sschlegel-Pictures-Question-Mark-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13360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92460"/>
      </p:ext>
    </p:extLst>
  </p:cSld>
  <p:clrMapOvr>
    <a:masterClrMapping/>
  </p:clrMapOvr>
  <p:transition/>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9096" y="533400"/>
            <a:ext cx="3732903" cy="1524000"/>
          </a:xfrm>
        </p:spPr>
        <p:txBody>
          <a:bodyPr>
            <a:noAutofit/>
          </a:bodyPr>
          <a:lstStyle/>
          <a:p>
            <a:r>
              <a:rPr lang="en-US" sz="2800" b="1" dirty="0" smtClean="0">
                <a:solidFill>
                  <a:schemeClr val="tx1"/>
                </a:solidFill>
              </a:rPr>
              <a:t>Equitable Services to Private Schools under Title I, Part A</a:t>
            </a:r>
            <a:endParaRPr lang="en-US" sz="2800" b="1" dirty="0">
              <a:solidFill>
                <a:schemeClr val="tx1"/>
              </a:solidFill>
            </a:endParaRPr>
          </a:p>
        </p:txBody>
      </p:sp>
      <p:sp>
        <p:nvSpPr>
          <p:cNvPr id="3" name="Subtitle 2"/>
          <p:cNvSpPr>
            <a:spLocks noGrp="1"/>
          </p:cNvSpPr>
          <p:nvPr>
            <p:ph type="subTitle" idx="1"/>
          </p:nvPr>
        </p:nvSpPr>
        <p:spPr/>
        <p:txBody>
          <a:bodyPr>
            <a:normAutofit/>
          </a:bodyPr>
          <a:lstStyle/>
          <a:p>
            <a:r>
              <a:rPr lang="en-US" sz="3200" dirty="0" smtClean="0">
                <a:solidFill>
                  <a:srgbClr val="002060"/>
                </a:solidFill>
              </a:rPr>
              <a:t>David A. Boison</a:t>
            </a:r>
          </a:p>
          <a:p>
            <a:r>
              <a:rPr lang="en-US" sz="2000" dirty="0" smtClean="0"/>
              <a:t>Private Schools Ombudsman</a:t>
            </a:r>
            <a:endParaRPr lang="en-US" sz="2000" dirty="0"/>
          </a:p>
        </p:txBody>
      </p:sp>
      <p:sp>
        <p:nvSpPr>
          <p:cNvPr id="4" name="Slide Number Placeholder 3"/>
          <p:cNvSpPr>
            <a:spLocks noGrp="1"/>
          </p:cNvSpPr>
          <p:nvPr>
            <p:ph type="sldNum" sz="quarter" idx="12"/>
          </p:nvPr>
        </p:nvSpPr>
        <p:spPr/>
        <p:txBody>
          <a:bodyPr/>
          <a:lstStyle/>
          <a:p>
            <a:fld id="{A487FD0A-E73A-40A0-962F-A61447B28AE7}" type="slidenum">
              <a:rPr lang="en-US" smtClean="0"/>
              <a:t>243</a:t>
            </a:fld>
            <a:endParaRPr lang="en-US"/>
          </a:p>
        </p:txBody>
      </p:sp>
    </p:spTree>
    <p:extLst>
      <p:ext uri="{BB962C8B-B14F-4D97-AF65-F5344CB8AC3E}">
        <p14:creationId xmlns:p14="http://schemas.microsoft.com/office/powerpoint/2010/main" val="3650668213"/>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024744" cy="1143000"/>
          </a:xfrm>
        </p:spPr>
        <p:txBody>
          <a:bodyPr/>
          <a:lstStyle/>
          <a:p>
            <a:r>
              <a:rPr lang="en-US" dirty="0" smtClean="0"/>
              <a:t>Eligibility</a:t>
            </a:r>
            <a:endParaRPr lang="en-US" dirty="0"/>
          </a:p>
        </p:txBody>
      </p:sp>
      <p:sp>
        <p:nvSpPr>
          <p:cNvPr id="3" name="Subtitle 2"/>
          <p:cNvSpPr>
            <a:spLocks noGrp="1"/>
          </p:cNvSpPr>
          <p:nvPr>
            <p:ph idx="1"/>
          </p:nvPr>
        </p:nvSpPr>
        <p:spPr>
          <a:xfrm>
            <a:off x="609600" y="2133600"/>
            <a:ext cx="7620000" cy="4038600"/>
          </a:xfrm>
        </p:spPr>
        <p:txBody>
          <a:bodyPr>
            <a:noAutofit/>
          </a:bodyPr>
          <a:lstStyle/>
          <a:p>
            <a:pPr marL="342900" indent="-342900" algn="l">
              <a:buFont typeface="Arial" charset="0"/>
              <a:buChar char="•"/>
            </a:pPr>
            <a:r>
              <a:rPr lang="en-US" dirty="0" smtClean="0"/>
              <a:t>Student who would have attended an LEA Title I school</a:t>
            </a:r>
          </a:p>
          <a:p>
            <a:pPr marL="342900" indent="-342900" algn="l">
              <a:buFont typeface="Arial" charset="0"/>
              <a:buChar char="•"/>
            </a:pPr>
            <a:r>
              <a:rPr lang="en-US" dirty="0" smtClean="0"/>
              <a:t>Student who lives in poverty</a:t>
            </a:r>
          </a:p>
          <a:p>
            <a:pPr marL="342900" indent="-342900" algn="l">
              <a:buFont typeface="Arial" charset="0"/>
              <a:buChar char="•"/>
            </a:pPr>
            <a:r>
              <a:rPr lang="en-US" dirty="0" smtClean="0"/>
              <a:t>Private school wishes to participate</a:t>
            </a:r>
          </a:p>
          <a:p>
            <a:pPr marL="68580" indent="0" algn="l">
              <a:buNone/>
            </a:pPr>
            <a:endParaRPr lang="en-US" sz="2800" dirty="0"/>
          </a:p>
          <a:p>
            <a:pPr algn="l"/>
            <a:endParaRPr lang="en-US" sz="1050" dirty="0"/>
          </a:p>
        </p:txBody>
      </p:sp>
      <p:sp>
        <p:nvSpPr>
          <p:cNvPr id="4" name="Slide Number Placeholder 3"/>
          <p:cNvSpPr>
            <a:spLocks noGrp="1"/>
          </p:cNvSpPr>
          <p:nvPr>
            <p:ph type="sldNum" sz="quarter" idx="12"/>
          </p:nvPr>
        </p:nvSpPr>
        <p:spPr/>
        <p:txBody>
          <a:bodyPr/>
          <a:lstStyle/>
          <a:p>
            <a:fld id="{A487FD0A-E73A-40A0-962F-A61447B28AE7}" type="slidenum">
              <a:rPr lang="en-US" smtClean="0"/>
              <a:t>244</a:t>
            </a:fld>
            <a:endParaRPr lang="en-US"/>
          </a:p>
        </p:txBody>
      </p:sp>
    </p:spTree>
    <p:extLst>
      <p:ext uri="{BB962C8B-B14F-4D97-AF65-F5344CB8AC3E}">
        <p14:creationId xmlns:p14="http://schemas.microsoft.com/office/powerpoint/2010/main" val="1486505847"/>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0"/>
            <a:ext cx="7024744" cy="1143000"/>
          </a:xfrm>
        </p:spPr>
        <p:txBody>
          <a:bodyPr/>
          <a:lstStyle/>
          <a:p>
            <a:r>
              <a:rPr lang="en-US" dirty="0" smtClean="0"/>
              <a:t>Changes under ESSA</a:t>
            </a:r>
            <a:endParaRPr lang="en-US" dirty="0"/>
          </a:p>
        </p:txBody>
      </p:sp>
      <p:sp>
        <p:nvSpPr>
          <p:cNvPr id="3" name="Subtitle 2"/>
          <p:cNvSpPr>
            <a:spLocks noGrp="1"/>
          </p:cNvSpPr>
          <p:nvPr>
            <p:ph idx="1"/>
          </p:nvPr>
        </p:nvSpPr>
        <p:spPr/>
        <p:txBody>
          <a:bodyPr>
            <a:normAutofit/>
          </a:bodyPr>
          <a:lstStyle/>
          <a:p>
            <a:pPr marL="342900" indent="-342900" algn="l">
              <a:buFont typeface="Arial" charset="0"/>
              <a:buChar char="•"/>
            </a:pPr>
            <a:r>
              <a:rPr lang="en-US" sz="2800" dirty="0" smtClean="0"/>
              <a:t>SCDE Ombudsman</a:t>
            </a:r>
          </a:p>
          <a:p>
            <a:pPr marL="342900" indent="-342900" algn="l">
              <a:buFont typeface="Arial" charset="0"/>
              <a:buChar char="•"/>
            </a:pPr>
            <a:r>
              <a:rPr lang="en-US" sz="2800" dirty="0" smtClean="0"/>
              <a:t>Obligation of funds</a:t>
            </a:r>
          </a:p>
          <a:p>
            <a:pPr marL="342900" indent="-342900" algn="l">
              <a:buFont typeface="Arial" charset="0"/>
              <a:buChar char="•"/>
            </a:pPr>
            <a:r>
              <a:rPr lang="en-US" sz="2800" dirty="0" smtClean="0"/>
              <a:t>Notification of allocation</a:t>
            </a:r>
          </a:p>
          <a:p>
            <a:pPr marL="342900" indent="-342900" algn="l">
              <a:buFont typeface="Arial" charset="0"/>
              <a:buChar char="•"/>
            </a:pPr>
            <a:r>
              <a:rPr lang="en-US" sz="2800" dirty="0" smtClean="0"/>
              <a:t>State Services</a:t>
            </a:r>
          </a:p>
          <a:p>
            <a:pPr marL="342900" indent="-342900" algn="l">
              <a:buFont typeface="Arial" charset="0"/>
              <a:buChar char="•"/>
            </a:pPr>
            <a:r>
              <a:rPr lang="en-US" sz="2800" dirty="0" smtClean="0"/>
              <a:t>Consultation</a:t>
            </a:r>
          </a:p>
          <a:p>
            <a:pPr marL="342900" indent="-342900" algn="l">
              <a:buFont typeface="Arial" charset="0"/>
              <a:buChar char="•"/>
            </a:pPr>
            <a:r>
              <a:rPr lang="en-US" sz="2800" dirty="0" smtClean="0">
                <a:solidFill>
                  <a:srgbClr val="FF0000"/>
                </a:solidFill>
              </a:rPr>
              <a:t>Allocating Funds</a:t>
            </a:r>
          </a:p>
          <a:p>
            <a:pPr marL="342900" indent="-342900" algn="l">
              <a:buFont typeface="Arial" charset="0"/>
              <a:buChar char="•"/>
            </a:pPr>
            <a:endParaRPr lang="en-US" sz="1800" dirty="0"/>
          </a:p>
        </p:txBody>
      </p:sp>
      <p:sp>
        <p:nvSpPr>
          <p:cNvPr id="4" name="Slide Number Placeholder 3"/>
          <p:cNvSpPr>
            <a:spLocks noGrp="1"/>
          </p:cNvSpPr>
          <p:nvPr>
            <p:ph type="sldNum" sz="quarter" idx="12"/>
          </p:nvPr>
        </p:nvSpPr>
        <p:spPr/>
        <p:txBody>
          <a:bodyPr/>
          <a:lstStyle/>
          <a:p>
            <a:fld id="{A487FD0A-E73A-40A0-962F-A61447B28AE7}" type="slidenum">
              <a:rPr lang="en-US" smtClean="0"/>
              <a:t>245</a:t>
            </a:fld>
            <a:endParaRPr lang="en-US"/>
          </a:p>
        </p:txBody>
      </p:sp>
    </p:spTree>
    <p:extLst>
      <p:ext uri="{BB962C8B-B14F-4D97-AF65-F5344CB8AC3E}">
        <p14:creationId xmlns:p14="http://schemas.microsoft.com/office/powerpoint/2010/main" val="577999192"/>
      </p:ext>
    </p:extLst>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under ESSA</a:t>
            </a:r>
            <a:endParaRPr lang="en-US" dirty="0"/>
          </a:p>
        </p:txBody>
      </p:sp>
      <p:sp>
        <p:nvSpPr>
          <p:cNvPr id="3" name="Subtitle 2"/>
          <p:cNvSpPr>
            <a:spLocks noGrp="1"/>
          </p:cNvSpPr>
          <p:nvPr>
            <p:ph idx="1"/>
          </p:nvPr>
        </p:nvSpPr>
        <p:spPr/>
        <p:txBody>
          <a:bodyPr>
            <a:normAutofit/>
          </a:bodyPr>
          <a:lstStyle/>
          <a:p>
            <a:pPr marL="68580" indent="0">
              <a:buNone/>
            </a:pPr>
            <a:r>
              <a:rPr lang="en-US" sz="3200" dirty="0" smtClean="0"/>
              <a:t>Other than these changes, the existing guidance remains applicable.</a:t>
            </a:r>
            <a:endParaRPr lang="en-US" sz="3200" dirty="0"/>
          </a:p>
        </p:txBody>
      </p:sp>
      <p:sp>
        <p:nvSpPr>
          <p:cNvPr id="4" name="Slide Number Placeholder 3"/>
          <p:cNvSpPr>
            <a:spLocks noGrp="1"/>
          </p:cNvSpPr>
          <p:nvPr>
            <p:ph type="sldNum" sz="quarter" idx="12"/>
          </p:nvPr>
        </p:nvSpPr>
        <p:spPr/>
        <p:txBody>
          <a:bodyPr/>
          <a:lstStyle/>
          <a:p>
            <a:fld id="{A487FD0A-E73A-40A0-962F-A61447B28AE7}" type="slidenum">
              <a:rPr lang="en-US" smtClean="0"/>
              <a:t>246</a:t>
            </a:fld>
            <a:endParaRPr lang="en-US"/>
          </a:p>
        </p:txBody>
      </p:sp>
    </p:spTree>
    <p:extLst>
      <p:ext uri="{BB962C8B-B14F-4D97-AF65-F5344CB8AC3E}">
        <p14:creationId xmlns:p14="http://schemas.microsoft.com/office/powerpoint/2010/main" val="2812848444"/>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Allocating Funds for Equitable Services</a:t>
            </a:r>
            <a:endParaRPr lang="en-US" dirty="0"/>
          </a:p>
        </p:txBody>
      </p:sp>
      <p:sp>
        <p:nvSpPr>
          <p:cNvPr id="3" name="Subtitle 2"/>
          <p:cNvSpPr>
            <a:spLocks noGrp="1"/>
          </p:cNvSpPr>
          <p:nvPr>
            <p:ph idx="1"/>
          </p:nvPr>
        </p:nvSpPr>
        <p:spPr/>
        <p:txBody>
          <a:bodyPr>
            <a:normAutofit/>
          </a:bodyPr>
          <a:lstStyle/>
          <a:p>
            <a:pPr marL="68580" indent="0" algn="l">
              <a:buNone/>
            </a:pPr>
            <a:r>
              <a:rPr lang="en-US" sz="3200" u="sng" dirty="0" smtClean="0">
                <a:solidFill>
                  <a:srgbClr val="FF0000"/>
                </a:solidFill>
              </a:rPr>
              <a:t>Big Change</a:t>
            </a:r>
            <a:r>
              <a:rPr lang="en-US" sz="3200" dirty="0" smtClean="0"/>
              <a:t>: LEA must determine funding for equitable services </a:t>
            </a:r>
            <a:r>
              <a:rPr lang="en-US" sz="3200" u="sng" dirty="0" smtClean="0">
                <a:solidFill>
                  <a:srgbClr val="FF0000"/>
                </a:solidFill>
              </a:rPr>
              <a:t>prior</a:t>
            </a:r>
            <a:r>
              <a:rPr lang="en-US" sz="3200" dirty="0" smtClean="0"/>
              <a:t> to any expenditures or transfer of funds.</a:t>
            </a:r>
          </a:p>
          <a:p>
            <a:pPr algn="l"/>
            <a:endParaRPr lang="en-US" dirty="0"/>
          </a:p>
        </p:txBody>
      </p:sp>
      <p:sp>
        <p:nvSpPr>
          <p:cNvPr id="4" name="Slide Number Placeholder 3"/>
          <p:cNvSpPr>
            <a:spLocks noGrp="1"/>
          </p:cNvSpPr>
          <p:nvPr>
            <p:ph type="sldNum" sz="quarter" idx="12"/>
          </p:nvPr>
        </p:nvSpPr>
        <p:spPr/>
        <p:txBody>
          <a:bodyPr/>
          <a:lstStyle/>
          <a:p>
            <a:fld id="{A487FD0A-E73A-40A0-962F-A61447B28AE7}" type="slidenum">
              <a:rPr lang="en-US" smtClean="0"/>
              <a:t>247</a:t>
            </a:fld>
            <a:endParaRPr lang="en-US"/>
          </a:p>
        </p:txBody>
      </p:sp>
    </p:spTree>
    <p:extLst>
      <p:ext uri="{BB962C8B-B14F-4D97-AF65-F5344CB8AC3E}">
        <p14:creationId xmlns:p14="http://schemas.microsoft.com/office/powerpoint/2010/main" val="4223890234"/>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056" y="533400"/>
            <a:ext cx="7024744" cy="1143000"/>
          </a:xfrm>
        </p:spPr>
        <p:txBody>
          <a:bodyPr/>
          <a:lstStyle/>
          <a:p>
            <a:r>
              <a:rPr lang="en-US" dirty="0" smtClean="0"/>
              <a:t>Proportionate Funding</a:t>
            </a:r>
            <a:endParaRPr lang="en-US" dirty="0"/>
          </a:p>
        </p:txBody>
      </p:sp>
      <p:sp>
        <p:nvSpPr>
          <p:cNvPr id="6" name="Slide Number Placeholder 5"/>
          <p:cNvSpPr>
            <a:spLocks noGrp="1"/>
          </p:cNvSpPr>
          <p:nvPr>
            <p:ph type="sldNum" sz="quarter" idx="12"/>
          </p:nvPr>
        </p:nvSpPr>
        <p:spPr/>
        <p:txBody>
          <a:bodyPr/>
          <a:lstStyle/>
          <a:p>
            <a:fld id="{A487FD0A-E73A-40A0-962F-A61447B28AE7}" type="slidenum">
              <a:rPr lang="en-US" smtClean="0"/>
              <a:t>248</a:t>
            </a:fld>
            <a:endParaRPr lang="en-US"/>
          </a:p>
        </p:txBody>
      </p:sp>
      <p:sp>
        <p:nvSpPr>
          <p:cNvPr id="3" name="Subtitle 2"/>
          <p:cNvSpPr>
            <a:spLocks noGrp="1"/>
          </p:cNvSpPr>
          <p:nvPr>
            <p:ph sz="quarter" idx="13"/>
          </p:nvPr>
        </p:nvSpPr>
        <p:spPr>
          <a:xfrm>
            <a:off x="692300" y="2438400"/>
            <a:ext cx="3962400" cy="1953768"/>
          </a:xfrm>
        </p:spPr>
        <p:txBody>
          <a:bodyPr>
            <a:normAutofit fontScale="62500" lnSpcReduction="20000"/>
          </a:bodyPr>
          <a:lstStyle/>
          <a:p>
            <a:endParaRPr lang="en-US" sz="2400" u="sng" dirty="0" smtClean="0"/>
          </a:p>
          <a:p>
            <a:pPr marL="68580" indent="0">
              <a:buNone/>
            </a:pPr>
            <a:r>
              <a:rPr lang="en-US" sz="2900" dirty="0" smtClean="0"/>
              <a:t>Number of Private School Low Income Children </a:t>
            </a:r>
          </a:p>
          <a:p>
            <a:pPr marL="68580" indent="0">
              <a:buNone/>
            </a:pPr>
            <a:endParaRPr lang="en-US" sz="2900" dirty="0" smtClean="0"/>
          </a:p>
          <a:p>
            <a:pPr marL="68580" indent="0">
              <a:buNone/>
            </a:pPr>
            <a:r>
              <a:rPr lang="en-US" sz="2900" dirty="0" smtClean="0"/>
              <a:t>Total number of Low Income Children in Attendance area</a:t>
            </a:r>
          </a:p>
          <a:p>
            <a:pPr marL="68580" indent="0">
              <a:buNone/>
            </a:pPr>
            <a:endParaRPr lang="en-US" sz="2000" dirty="0"/>
          </a:p>
          <a:p>
            <a:pPr marL="68580" indent="0">
              <a:buNone/>
            </a:pPr>
            <a:r>
              <a:rPr lang="en-US" sz="2000" dirty="0" smtClean="0"/>
              <a:t>       </a:t>
            </a:r>
            <a:endParaRPr lang="en-US" sz="2000" u="sng" dirty="0"/>
          </a:p>
        </p:txBody>
      </p:sp>
      <p:sp>
        <p:nvSpPr>
          <p:cNvPr id="7" name="Content Placeholder 6"/>
          <p:cNvSpPr>
            <a:spLocks noGrp="1"/>
          </p:cNvSpPr>
          <p:nvPr>
            <p:ph sz="quarter" idx="14"/>
          </p:nvPr>
        </p:nvSpPr>
        <p:spPr>
          <a:xfrm>
            <a:off x="4953000" y="1981200"/>
            <a:ext cx="3124200" cy="3493008"/>
          </a:xfrm>
        </p:spPr>
        <p:txBody>
          <a:bodyPr/>
          <a:lstStyle/>
          <a:p>
            <a:pPr marL="68580" indent="0">
              <a:buNone/>
            </a:pPr>
            <a:endParaRPr lang="en-US" dirty="0" smtClean="0"/>
          </a:p>
          <a:p>
            <a:pPr marL="68580" indent="0">
              <a:buNone/>
            </a:pPr>
            <a:endParaRPr lang="en-US" dirty="0"/>
          </a:p>
          <a:p>
            <a:pPr marL="68580" indent="0">
              <a:buNone/>
            </a:pPr>
            <a:r>
              <a:rPr lang="en-US" sz="1800" dirty="0" smtClean="0"/>
              <a:t>LEA </a:t>
            </a:r>
            <a:r>
              <a:rPr lang="en-US" sz="1800" dirty="0"/>
              <a:t>Title I Allocation </a:t>
            </a:r>
            <a:r>
              <a:rPr lang="en-US" sz="1800" dirty="0" smtClean="0"/>
              <a:t> </a:t>
            </a:r>
            <a:r>
              <a:rPr lang="en-US" sz="2800" dirty="0" smtClean="0"/>
              <a:t>=</a:t>
            </a:r>
            <a:endParaRPr lang="en-US" sz="2800" dirty="0"/>
          </a:p>
          <a:p>
            <a:endParaRPr lang="en-US" dirty="0"/>
          </a:p>
        </p:txBody>
      </p:sp>
      <p:cxnSp>
        <p:nvCxnSpPr>
          <p:cNvPr id="5" name="Straight Connector 4"/>
          <p:cNvCxnSpPr/>
          <p:nvPr/>
        </p:nvCxnSpPr>
        <p:spPr>
          <a:xfrm>
            <a:off x="762000" y="3283543"/>
            <a:ext cx="35814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4491743" y="2952750"/>
            <a:ext cx="344430" cy="342900"/>
          </a:xfrm>
          <a:prstGeom prst="rect">
            <a:avLst/>
          </a:prstGeom>
        </p:spPr>
      </p:pic>
      <p:sp>
        <p:nvSpPr>
          <p:cNvPr id="11" name="TextBox 10"/>
          <p:cNvSpPr txBox="1"/>
          <p:nvPr/>
        </p:nvSpPr>
        <p:spPr>
          <a:xfrm>
            <a:off x="1905000" y="4495800"/>
            <a:ext cx="5638800" cy="707886"/>
          </a:xfrm>
          <a:prstGeom prst="rect">
            <a:avLst/>
          </a:prstGeom>
          <a:noFill/>
        </p:spPr>
        <p:txBody>
          <a:bodyPr wrap="square" rtlCol="0">
            <a:spAutoFit/>
          </a:bodyPr>
          <a:lstStyle/>
          <a:p>
            <a:r>
              <a:rPr lang="en-US" sz="4000" dirty="0" smtClean="0"/>
              <a:t>Share for Private School </a:t>
            </a:r>
            <a:endParaRPr lang="en-US" sz="4000" dirty="0"/>
          </a:p>
        </p:txBody>
      </p:sp>
    </p:spTree>
    <p:extLst>
      <p:ext uri="{BB962C8B-B14F-4D97-AF65-F5344CB8AC3E}">
        <p14:creationId xmlns:p14="http://schemas.microsoft.com/office/powerpoint/2010/main" val="1861072851"/>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024744" cy="1143000"/>
          </a:xfrm>
        </p:spPr>
        <p:txBody>
          <a:bodyPr/>
          <a:lstStyle/>
          <a:p>
            <a:r>
              <a:rPr lang="en-US" dirty="0" smtClean="0"/>
              <a:t>Proportionate Funding</a:t>
            </a:r>
            <a:endParaRPr lang="en-US" dirty="0"/>
          </a:p>
        </p:txBody>
      </p:sp>
      <p:sp>
        <p:nvSpPr>
          <p:cNvPr id="4" name="Slide Number Placeholder 3"/>
          <p:cNvSpPr>
            <a:spLocks noGrp="1"/>
          </p:cNvSpPr>
          <p:nvPr>
            <p:ph type="sldNum" sz="quarter" idx="12"/>
          </p:nvPr>
        </p:nvSpPr>
        <p:spPr/>
        <p:txBody>
          <a:bodyPr/>
          <a:lstStyle/>
          <a:p>
            <a:fld id="{A487FD0A-E73A-40A0-962F-A61447B28AE7}" type="slidenum">
              <a:rPr lang="en-US" smtClean="0"/>
              <a:t>249</a:t>
            </a:fld>
            <a:endParaRPr lang="en-US"/>
          </a:p>
        </p:txBody>
      </p:sp>
      <p:sp>
        <p:nvSpPr>
          <p:cNvPr id="3" name="Subtitle 2"/>
          <p:cNvSpPr>
            <a:spLocks noGrp="1"/>
          </p:cNvSpPr>
          <p:nvPr>
            <p:ph sz="quarter" idx="13"/>
          </p:nvPr>
        </p:nvSpPr>
        <p:spPr>
          <a:xfrm>
            <a:off x="685800" y="2313432"/>
            <a:ext cx="5867400" cy="3493008"/>
          </a:xfrm>
        </p:spPr>
        <p:txBody>
          <a:bodyPr>
            <a:normAutofit/>
          </a:bodyPr>
          <a:lstStyle/>
          <a:p>
            <a:pPr marL="68580" indent="0">
              <a:buNone/>
            </a:pPr>
            <a:r>
              <a:rPr lang="en-US" sz="2800" b="1" dirty="0" smtClean="0"/>
              <a:t>150</a:t>
            </a:r>
            <a:r>
              <a:rPr lang="en-US" sz="2800" dirty="0" smtClean="0"/>
              <a:t> private school low income children</a:t>
            </a:r>
          </a:p>
          <a:p>
            <a:pPr marL="68580" indent="0">
              <a:buNone/>
            </a:pPr>
            <a:r>
              <a:rPr lang="en-US" sz="2800" dirty="0" smtClean="0"/>
              <a:t> </a:t>
            </a:r>
            <a:r>
              <a:rPr lang="en-US" sz="2800" u="sng" dirty="0" smtClean="0"/>
              <a:t>                         </a:t>
            </a:r>
          </a:p>
          <a:p>
            <a:pPr marL="68580" indent="0">
              <a:buNone/>
            </a:pPr>
            <a:r>
              <a:rPr lang="en-US" sz="2800" b="1" dirty="0" smtClean="0"/>
              <a:t>1500</a:t>
            </a:r>
            <a:r>
              <a:rPr lang="en-US" sz="2800" dirty="0" smtClean="0"/>
              <a:t> (1350 public + 150 private ) low income children in attendance area</a:t>
            </a:r>
            <a:endParaRPr lang="en-US" u="sng" dirty="0"/>
          </a:p>
          <a:p>
            <a:endParaRPr lang="en-US" u="sng" dirty="0" smtClean="0"/>
          </a:p>
          <a:p>
            <a:endParaRPr lang="en-US" u="sng" dirty="0" smtClean="0"/>
          </a:p>
        </p:txBody>
      </p:sp>
      <p:sp>
        <p:nvSpPr>
          <p:cNvPr id="8" name="Content Placeholder 7"/>
          <p:cNvSpPr>
            <a:spLocks noGrp="1"/>
          </p:cNvSpPr>
          <p:nvPr>
            <p:ph sz="quarter" idx="14"/>
          </p:nvPr>
        </p:nvSpPr>
        <p:spPr>
          <a:xfrm>
            <a:off x="6489192" y="1453896"/>
            <a:ext cx="2654808" cy="3493008"/>
          </a:xfrm>
        </p:spPr>
        <p:txBody>
          <a:bodyPr/>
          <a:lstStyle/>
          <a:p>
            <a:pPr marL="68580" indent="0">
              <a:buNone/>
            </a:pPr>
            <a:endParaRPr lang="en-US" dirty="0" smtClean="0"/>
          </a:p>
          <a:p>
            <a:pPr marL="68580" indent="0">
              <a:buNone/>
            </a:pPr>
            <a:endParaRPr lang="en-US" dirty="0" smtClean="0"/>
          </a:p>
          <a:p>
            <a:pPr marL="68580" indent="0">
              <a:buNone/>
            </a:pPr>
            <a:endParaRPr lang="en-US" dirty="0"/>
          </a:p>
          <a:p>
            <a:pPr marL="68580" indent="0">
              <a:buNone/>
            </a:pPr>
            <a:r>
              <a:rPr lang="en-US" sz="3600" dirty="0" smtClean="0"/>
              <a:t>= </a:t>
            </a:r>
            <a:r>
              <a:rPr lang="en-US" sz="3600" b="1" dirty="0" smtClean="0">
                <a:solidFill>
                  <a:srgbClr val="002060"/>
                </a:solidFill>
              </a:rPr>
              <a:t>10%</a:t>
            </a:r>
            <a:endParaRPr lang="en-US" sz="3600" b="1" dirty="0">
              <a:solidFill>
                <a:srgbClr val="002060"/>
              </a:solidFill>
            </a:endParaRPr>
          </a:p>
        </p:txBody>
      </p:sp>
      <p:cxnSp>
        <p:nvCxnSpPr>
          <p:cNvPr id="10" name="Straight Connector 9"/>
          <p:cNvCxnSpPr/>
          <p:nvPr/>
        </p:nvCxnSpPr>
        <p:spPr>
          <a:xfrm>
            <a:off x="838200" y="3048000"/>
            <a:ext cx="54864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2939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457200" y="274638"/>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4400" b="1" dirty="0" smtClean="0">
                <a:solidFill>
                  <a:schemeClr val="bg2">
                    <a:lumMod val="50000"/>
                  </a:schemeClr>
                </a:solidFill>
              </a:rPr>
              <a:t>ESSA Changes</a:t>
            </a:r>
          </a:p>
        </p:txBody>
      </p:sp>
      <p:sp>
        <p:nvSpPr>
          <p:cNvPr id="6" name="Rectangle 3"/>
          <p:cNvSpPr txBox="1">
            <a:spLocks noChangeArrowheads="1"/>
          </p:cNvSpPr>
          <p:nvPr/>
        </p:nvSpPr>
        <p:spPr>
          <a:xfrm>
            <a:off x="457200" y="1600200"/>
            <a:ext cx="8229600" cy="4525963"/>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400050" lvl="1" indent="0">
              <a:buNone/>
            </a:pPr>
            <a:endParaRPr lang="en-US" sz="2800" dirty="0" smtClean="0"/>
          </a:p>
          <a:p>
            <a:pPr marL="1223010" lvl="2" indent="-457200"/>
            <a:r>
              <a:rPr lang="en-US" sz="2800" dirty="0" smtClean="0"/>
              <a:t>Waivers are getting tougher to obtain.</a:t>
            </a:r>
          </a:p>
          <a:p>
            <a:pPr marL="1223010" lvl="2" indent="-457200"/>
            <a:r>
              <a:rPr lang="en-US" sz="2800" dirty="0" smtClean="0"/>
              <a:t>Make every effort to meet your MOE.</a:t>
            </a:r>
          </a:p>
          <a:p>
            <a:pPr marL="1223010" lvl="2" indent="-457200"/>
            <a:r>
              <a:rPr lang="en-US" sz="2800" dirty="0" smtClean="0"/>
              <a:t>We are here to help you…Let us.</a:t>
            </a:r>
          </a:p>
          <a:p>
            <a:pPr marL="914400" lvl="1" indent="-514350">
              <a:buFont typeface="+mj-lt"/>
              <a:buAutoNum type="alphaLcParenR"/>
            </a:pPr>
            <a:endParaRPr lang="en-US" dirty="0" smtClean="0"/>
          </a:p>
        </p:txBody>
      </p:sp>
      <p:sp>
        <p:nvSpPr>
          <p:cNvPr id="2" name="Slide Number Placeholder 1"/>
          <p:cNvSpPr>
            <a:spLocks noGrp="1"/>
          </p:cNvSpPr>
          <p:nvPr>
            <p:ph type="sldNum" sz="quarter" idx="12"/>
          </p:nvPr>
        </p:nvSpPr>
        <p:spPr/>
        <p:txBody>
          <a:bodyPr/>
          <a:lstStyle/>
          <a:p>
            <a:fld id="{A487FD0A-E73A-40A0-962F-A61447B28AE7}" type="slidenum">
              <a:rPr lang="en-US" smtClean="0"/>
              <a:t>25</a:t>
            </a:fld>
            <a:endParaRPr lang="en-US" dirty="0"/>
          </a:p>
        </p:txBody>
      </p:sp>
    </p:spTree>
    <p:extLst>
      <p:ext uri="{BB962C8B-B14F-4D97-AF65-F5344CB8AC3E}">
        <p14:creationId xmlns:p14="http://schemas.microsoft.com/office/powerpoint/2010/main" val="2212897196"/>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024744" cy="1143000"/>
          </a:xfrm>
        </p:spPr>
        <p:txBody>
          <a:bodyPr/>
          <a:lstStyle/>
          <a:p>
            <a:r>
              <a:rPr lang="en-US" dirty="0" smtClean="0"/>
              <a:t>Proportionate Funding</a:t>
            </a:r>
            <a:endParaRPr lang="en-US" dirty="0"/>
          </a:p>
        </p:txBody>
      </p:sp>
      <p:sp>
        <p:nvSpPr>
          <p:cNvPr id="3" name="Subtitle 2"/>
          <p:cNvSpPr>
            <a:spLocks noGrp="1"/>
          </p:cNvSpPr>
          <p:nvPr>
            <p:ph idx="1"/>
          </p:nvPr>
        </p:nvSpPr>
        <p:spPr>
          <a:xfrm>
            <a:off x="533400" y="1828800"/>
            <a:ext cx="8077200" cy="4003829"/>
          </a:xfrm>
        </p:spPr>
        <p:txBody>
          <a:bodyPr>
            <a:normAutofit/>
          </a:bodyPr>
          <a:lstStyle/>
          <a:p>
            <a:endParaRPr lang="en-US" dirty="0" smtClean="0"/>
          </a:p>
          <a:p>
            <a:pPr>
              <a:buFont typeface="Arial" panose="020B0604020202020204" pitchFamily="34" charset="0"/>
              <a:buChar char="•"/>
            </a:pPr>
            <a:r>
              <a:rPr lang="en-US" sz="2800" dirty="0" smtClean="0"/>
              <a:t>10% x $1,000,000 (LEA allocation) = $100,000 for Equitable Services</a:t>
            </a:r>
          </a:p>
          <a:p>
            <a:pPr marL="68580" indent="0">
              <a:buNone/>
            </a:pPr>
            <a:endParaRPr lang="en-US" sz="2800" dirty="0" smtClean="0"/>
          </a:p>
          <a:p>
            <a:pPr marL="68580" indent="0">
              <a:buNone/>
            </a:pPr>
            <a:r>
              <a:rPr lang="en-US" sz="2800" dirty="0" smtClean="0"/>
              <a:t>(LEA controls the funds)</a:t>
            </a:r>
            <a:endParaRPr lang="en-US" sz="2800" dirty="0"/>
          </a:p>
        </p:txBody>
      </p:sp>
      <p:sp>
        <p:nvSpPr>
          <p:cNvPr id="4" name="Slide Number Placeholder 3"/>
          <p:cNvSpPr>
            <a:spLocks noGrp="1"/>
          </p:cNvSpPr>
          <p:nvPr>
            <p:ph type="sldNum" sz="quarter" idx="12"/>
          </p:nvPr>
        </p:nvSpPr>
        <p:spPr/>
        <p:txBody>
          <a:bodyPr/>
          <a:lstStyle/>
          <a:p>
            <a:fld id="{A487FD0A-E73A-40A0-962F-A61447B28AE7}" type="slidenum">
              <a:rPr lang="en-US" smtClean="0"/>
              <a:t>250</a:t>
            </a:fld>
            <a:endParaRPr lang="en-US"/>
          </a:p>
        </p:txBody>
      </p:sp>
    </p:spTree>
    <p:extLst>
      <p:ext uri="{BB962C8B-B14F-4D97-AF65-F5344CB8AC3E}">
        <p14:creationId xmlns:p14="http://schemas.microsoft.com/office/powerpoint/2010/main" val="2976132393"/>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7024744" cy="1143000"/>
          </a:xfrm>
        </p:spPr>
        <p:txBody>
          <a:bodyPr>
            <a:normAutofit fontScale="90000"/>
          </a:bodyPr>
          <a:lstStyle/>
          <a:p>
            <a:r>
              <a:rPr lang="en-US" dirty="0" smtClean="0"/>
              <a:t>Equitable Services Parent and Family Engagement</a:t>
            </a:r>
            <a:endParaRPr lang="en-US" dirty="0"/>
          </a:p>
        </p:txBody>
      </p:sp>
      <p:sp>
        <p:nvSpPr>
          <p:cNvPr id="3" name="Subtitle 2"/>
          <p:cNvSpPr>
            <a:spLocks noGrp="1"/>
          </p:cNvSpPr>
          <p:nvPr>
            <p:ph idx="1"/>
          </p:nvPr>
        </p:nvSpPr>
        <p:spPr>
          <a:xfrm>
            <a:off x="609600" y="2209800"/>
            <a:ext cx="7924800" cy="3622829"/>
          </a:xfrm>
        </p:spPr>
        <p:txBody>
          <a:bodyPr>
            <a:normAutofit/>
          </a:bodyPr>
          <a:lstStyle/>
          <a:p>
            <a:pPr>
              <a:buFont typeface="Arial" panose="020B0604020202020204" pitchFamily="34" charset="0"/>
              <a:buChar char="•"/>
            </a:pPr>
            <a:r>
              <a:rPr lang="en-US" sz="3200" dirty="0" smtClean="0"/>
              <a:t>ESEA requires 1% for the activity</a:t>
            </a:r>
          </a:p>
          <a:p>
            <a:pPr marL="68580" indent="0">
              <a:buNone/>
            </a:pPr>
            <a:endParaRPr lang="en-US" sz="3200" dirty="0" smtClean="0"/>
          </a:p>
          <a:p>
            <a:pPr>
              <a:buFont typeface="Arial" panose="020B0604020202020204" pitchFamily="34" charset="0"/>
              <a:buChar char="•"/>
            </a:pPr>
            <a:r>
              <a:rPr lang="en-US" sz="3200" dirty="0" smtClean="0"/>
              <a:t>1% X $100,000  = $1,000 </a:t>
            </a:r>
          </a:p>
          <a:p>
            <a:pPr marL="68580" indent="0">
              <a:buNone/>
            </a:pPr>
            <a:r>
              <a:rPr lang="en-US" sz="3200" dirty="0" smtClean="0"/>
              <a:t> (</a:t>
            </a:r>
            <a:r>
              <a:rPr lang="en-US" sz="3200" i="1" dirty="0" smtClean="0"/>
              <a:t>for parent and family engagement activity at the  private school)</a:t>
            </a:r>
            <a:endParaRPr lang="en-US" sz="3200" i="1" dirty="0"/>
          </a:p>
        </p:txBody>
      </p:sp>
      <p:sp>
        <p:nvSpPr>
          <p:cNvPr id="4" name="Slide Number Placeholder 3"/>
          <p:cNvSpPr>
            <a:spLocks noGrp="1"/>
          </p:cNvSpPr>
          <p:nvPr>
            <p:ph type="sldNum" sz="quarter" idx="12"/>
          </p:nvPr>
        </p:nvSpPr>
        <p:spPr/>
        <p:txBody>
          <a:bodyPr/>
          <a:lstStyle/>
          <a:p>
            <a:fld id="{A487FD0A-E73A-40A0-962F-A61447B28AE7}" type="slidenum">
              <a:rPr lang="en-US" smtClean="0"/>
              <a:t>251</a:t>
            </a:fld>
            <a:endParaRPr lang="en-US"/>
          </a:p>
        </p:txBody>
      </p:sp>
    </p:spTree>
    <p:extLst>
      <p:ext uri="{BB962C8B-B14F-4D97-AF65-F5344CB8AC3E}">
        <p14:creationId xmlns:p14="http://schemas.microsoft.com/office/powerpoint/2010/main" val="3526872454"/>
      </p:ext>
    </p:extLst>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Equitable Services Instruction and Professional Development</a:t>
            </a:r>
            <a:endParaRPr lang="en-US" dirty="0"/>
          </a:p>
        </p:txBody>
      </p:sp>
      <p:sp>
        <p:nvSpPr>
          <p:cNvPr id="3" name="Subtitle 2"/>
          <p:cNvSpPr>
            <a:spLocks noGrp="1"/>
          </p:cNvSpPr>
          <p:nvPr>
            <p:ph idx="1"/>
          </p:nvPr>
        </p:nvSpPr>
        <p:spPr>
          <a:xfrm>
            <a:off x="914400" y="2590800"/>
            <a:ext cx="7262308" cy="3508977"/>
          </a:xfrm>
        </p:spPr>
        <p:txBody>
          <a:bodyPr>
            <a:normAutofit/>
          </a:bodyPr>
          <a:lstStyle/>
          <a:p>
            <a:pPr marL="68580" indent="0">
              <a:buNone/>
            </a:pPr>
            <a:r>
              <a:rPr lang="en-US" sz="3200" dirty="0" smtClean="0"/>
              <a:t>    $ 100,000</a:t>
            </a:r>
          </a:p>
          <a:p>
            <a:pPr marL="68580" indent="0">
              <a:buNone/>
            </a:pPr>
            <a:r>
              <a:rPr lang="en-US" sz="3200" dirty="0" smtClean="0"/>
              <a:t> -         1,000 </a:t>
            </a:r>
            <a:r>
              <a:rPr lang="en-US" sz="2800" i="1" dirty="0" smtClean="0"/>
              <a:t>(for parent and family engagement) </a:t>
            </a:r>
          </a:p>
          <a:p>
            <a:pPr marL="68580" indent="0">
              <a:buNone/>
            </a:pPr>
            <a:endParaRPr lang="en-US" sz="3200" dirty="0" smtClean="0"/>
          </a:p>
          <a:p>
            <a:pPr marL="68580" indent="0">
              <a:buNone/>
            </a:pPr>
            <a:r>
              <a:rPr lang="en-US" sz="3200" dirty="0" smtClean="0"/>
              <a:t>    $    99,000 for instruction and PD</a:t>
            </a:r>
            <a:endParaRPr lang="en-US" sz="3200" dirty="0"/>
          </a:p>
        </p:txBody>
      </p:sp>
      <p:sp>
        <p:nvSpPr>
          <p:cNvPr id="4" name="Slide Number Placeholder 3"/>
          <p:cNvSpPr>
            <a:spLocks noGrp="1"/>
          </p:cNvSpPr>
          <p:nvPr>
            <p:ph type="sldNum" sz="quarter" idx="12"/>
          </p:nvPr>
        </p:nvSpPr>
        <p:spPr/>
        <p:txBody>
          <a:bodyPr/>
          <a:lstStyle/>
          <a:p>
            <a:fld id="{A487FD0A-E73A-40A0-962F-A61447B28AE7}" type="slidenum">
              <a:rPr lang="en-US" smtClean="0"/>
              <a:t>252</a:t>
            </a:fld>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038600"/>
            <a:ext cx="5492750" cy="3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1676118"/>
      </p:ext>
    </p:extLst>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024744" cy="1143000"/>
          </a:xfrm>
        </p:spPr>
        <p:txBody>
          <a:bodyPr/>
          <a:lstStyle/>
          <a:p>
            <a:r>
              <a:rPr lang="en-US" dirty="0" smtClean="0"/>
              <a:t>Guidance</a:t>
            </a:r>
            <a:endParaRPr lang="en-US" dirty="0"/>
          </a:p>
        </p:txBody>
      </p:sp>
      <p:sp>
        <p:nvSpPr>
          <p:cNvPr id="3" name="Subtitle 2"/>
          <p:cNvSpPr>
            <a:spLocks noGrp="1"/>
          </p:cNvSpPr>
          <p:nvPr>
            <p:ph idx="1"/>
          </p:nvPr>
        </p:nvSpPr>
        <p:spPr>
          <a:xfrm>
            <a:off x="1043492" y="1905000"/>
            <a:ext cx="6777317" cy="3927629"/>
          </a:xfrm>
        </p:spPr>
        <p:txBody>
          <a:bodyPr>
            <a:normAutofit/>
          </a:bodyPr>
          <a:lstStyle/>
          <a:p>
            <a:pPr marL="457200" indent="-457200" algn="l">
              <a:buFont typeface="Arial" charset="0"/>
              <a:buChar char="•"/>
            </a:pPr>
            <a:r>
              <a:rPr lang="en-US" sz="2800" dirty="0" smtClean="0"/>
              <a:t>Fiscal Changes and Equitable Services … as Amended by ESSA </a:t>
            </a:r>
          </a:p>
          <a:p>
            <a:pPr marL="0" indent="0" algn="l">
              <a:buNone/>
            </a:pPr>
            <a:endParaRPr lang="en-US" sz="2800" dirty="0" smtClean="0"/>
          </a:p>
          <a:p>
            <a:pPr marL="457200" indent="-457200" algn="l">
              <a:buFont typeface="Arial" charset="0"/>
              <a:buChar char="•"/>
            </a:pPr>
            <a:r>
              <a:rPr lang="en-US" sz="2800" dirty="0" smtClean="0"/>
              <a:t>Title I Services to Eligible Private School Children </a:t>
            </a:r>
            <a:endParaRPr lang="en-US" sz="2800" dirty="0"/>
          </a:p>
        </p:txBody>
      </p:sp>
      <p:sp>
        <p:nvSpPr>
          <p:cNvPr id="4" name="Slide Number Placeholder 3"/>
          <p:cNvSpPr>
            <a:spLocks noGrp="1"/>
          </p:cNvSpPr>
          <p:nvPr>
            <p:ph type="sldNum" sz="quarter" idx="12"/>
          </p:nvPr>
        </p:nvSpPr>
        <p:spPr/>
        <p:txBody>
          <a:bodyPr/>
          <a:lstStyle/>
          <a:p>
            <a:fld id="{A487FD0A-E73A-40A0-962F-A61447B28AE7}" type="slidenum">
              <a:rPr lang="en-US" smtClean="0"/>
              <a:t>253</a:t>
            </a:fld>
            <a:endParaRPr lang="en-US"/>
          </a:p>
        </p:txBody>
      </p:sp>
    </p:spTree>
    <p:extLst>
      <p:ext uri="{BB962C8B-B14F-4D97-AF65-F5344CB8AC3E}">
        <p14:creationId xmlns:p14="http://schemas.microsoft.com/office/powerpoint/2010/main" val="2597407199"/>
      </p:ext>
    </p:extLst>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024744" cy="1143000"/>
          </a:xfrm>
        </p:spPr>
        <p:txBody>
          <a:bodyPr/>
          <a:lstStyle/>
          <a:p>
            <a:r>
              <a:rPr lang="en-US" dirty="0" smtClean="0"/>
              <a:t>Questions ?</a:t>
            </a:r>
            <a:endParaRPr lang="en-US" dirty="0"/>
          </a:p>
        </p:txBody>
      </p:sp>
      <p:sp>
        <p:nvSpPr>
          <p:cNvPr id="3" name="Subtitle 2"/>
          <p:cNvSpPr>
            <a:spLocks noGrp="1"/>
          </p:cNvSpPr>
          <p:nvPr>
            <p:ph idx="1"/>
          </p:nvPr>
        </p:nvSpPr>
        <p:spPr/>
        <p:txBody>
          <a:bodyPr>
            <a:normAutofit/>
          </a:bodyPr>
          <a:lstStyle/>
          <a:p>
            <a:pPr marL="68580" indent="0" algn="ctr">
              <a:buNone/>
            </a:pPr>
            <a:endParaRPr lang="en-US" sz="3200" dirty="0" smtClean="0"/>
          </a:p>
          <a:p>
            <a:pPr marL="68580" indent="0" algn="ctr">
              <a:buNone/>
            </a:pPr>
            <a:r>
              <a:rPr lang="en-US" sz="3200" dirty="0" smtClean="0"/>
              <a:t>David Boison</a:t>
            </a:r>
          </a:p>
          <a:p>
            <a:pPr marL="68580" indent="0" algn="ctr">
              <a:buNone/>
            </a:pPr>
            <a:r>
              <a:rPr lang="en-US" sz="3200" dirty="0" smtClean="0"/>
              <a:t>803.734.0594</a:t>
            </a:r>
          </a:p>
          <a:p>
            <a:pPr marL="68580" indent="0" algn="ctr">
              <a:buNone/>
            </a:pPr>
            <a:r>
              <a:rPr lang="en-US" sz="3200" dirty="0" smtClean="0"/>
              <a:t>dboison@ed.sc.gov</a:t>
            </a:r>
            <a:endParaRPr lang="en-US" sz="3200" dirty="0"/>
          </a:p>
          <a:p>
            <a:endParaRPr lang="en-US" dirty="0"/>
          </a:p>
        </p:txBody>
      </p:sp>
      <p:sp>
        <p:nvSpPr>
          <p:cNvPr id="4" name="Slide Number Placeholder 3"/>
          <p:cNvSpPr>
            <a:spLocks noGrp="1"/>
          </p:cNvSpPr>
          <p:nvPr>
            <p:ph type="sldNum" sz="quarter" idx="12"/>
          </p:nvPr>
        </p:nvSpPr>
        <p:spPr/>
        <p:txBody>
          <a:bodyPr/>
          <a:lstStyle/>
          <a:p>
            <a:fld id="{A487FD0A-E73A-40A0-962F-A61447B28AE7}" type="slidenum">
              <a:rPr lang="en-US" smtClean="0"/>
              <a:t>254</a:t>
            </a:fld>
            <a:endParaRPr lang="en-US"/>
          </a:p>
        </p:txBody>
      </p:sp>
    </p:spTree>
    <p:extLst>
      <p:ext uri="{BB962C8B-B14F-4D97-AF65-F5344CB8AC3E}">
        <p14:creationId xmlns:p14="http://schemas.microsoft.com/office/powerpoint/2010/main" val="22202322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762000"/>
            <a:ext cx="8229600" cy="1143000"/>
          </a:xfrm>
        </p:spPr>
        <p:txBody>
          <a:bodyPr>
            <a:normAutofit fontScale="90000"/>
          </a:bodyPr>
          <a:lstStyle/>
          <a:p>
            <a:pPr eaLnBrk="1" hangingPunct="1"/>
            <a:r>
              <a:rPr lang="en-US" b="1" dirty="0" smtClean="0">
                <a:solidFill>
                  <a:schemeClr val="bg2">
                    <a:lumMod val="50000"/>
                  </a:schemeClr>
                </a:solidFill>
              </a:rPr>
              <a:t>Tips To Meeting and Reviewing MOE</a:t>
            </a:r>
            <a:r>
              <a:rPr lang="en-US" sz="4400" b="1" dirty="0" smtClean="0">
                <a:solidFill>
                  <a:srgbClr val="004080"/>
                </a:solidFill>
              </a:rPr>
              <a:t/>
            </a:r>
            <a:br>
              <a:rPr lang="en-US" sz="4400" b="1" dirty="0" smtClean="0">
                <a:solidFill>
                  <a:srgbClr val="004080"/>
                </a:solidFill>
              </a:rPr>
            </a:br>
            <a:endParaRPr lang="en-US" sz="4400" b="1" dirty="0" smtClean="0">
              <a:solidFill>
                <a:srgbClr val="004080"/>
              </a:solidFill>
            </a:endParaRPr>
          </a:p>
        </p:txBody>
      </p:sp>
      <p:sp>
        <p:nvSpPr>
          <p:cNvPr id="56323" name="Rectangle 3"/>
          <p:cNvSpPr>
            <a:spLocks noGrp="1" noChangeArrowheads="1"/>
          </p:cNvSpPr>
          <p:nvPr>
            <p:ph idx="1"/>
          </p:nvPr>
        </p:nvSpPr>
        <p:spPr>
          <a:xfrm>
            <a:off x="609600" y="1524000"/>
            <a:ext cx="7924800" cy="4724400"/>
          </a:xfrm>
        </p:spPr>
        <p:txBody>
          <a:bodyPr>
            <a:noAutofit/>
          </a:bodyPr>
          <a:lstStyle/>
          <a:p>
            <a:pPr>
              <a:buFont typeface="Arial" panose="020B0604020202020204" pitchFamily="34" charset="0"/>
              <a:buChar char="•"/>
            </a:pPr>
            <a:r>
              <a:rPr lang="en-US" sz="2800" dirty="0" smtClean="0"/>
              <a:t>Don’t reinvent the wheel.</a:t>
            </a:r>
          </a:p>
          <a:p>
            <a:pPr lvl="2">
              <a:buFont typeface="Arial" panose="020B0604020202020204" pitchFamily="34" charset="0"/>
              <a:buChar char="•"/>
            </a:pPr>
            <a:r>
              <a:rPr lang="en-US" dirty="0" smtClean="0"/>
              <a:t>Use and fully complete the form from the SCDE website…The form works!  Do not use “custom” forms.</a:t>
            </a:r>
          </a:p>
          <a:p>
            <a:pPr lvl="2">
              <a:buFont typeface="Arial" panose="020B0604020202020204" pitchFamily="34" charset="0"/>
              <a:buChar char="•"/>
            </a:pPr>
            <a:r>
              <a:rPr lang="en-US" dirty="0" smtClean="0">
                <a:hlinkClick r:id="rId3"/>
              </a:rPr>
              <a:t>http</a:t>
            </a:r>
            <a:r>
              <a:rPr lang="en-US" dirty="0">
                <a:hlinkClick r:id="rId3"/>
              </a:rPr>
              <a:t>://</a:t>
            </a:r>
            <a:r>
              <a:rPr lang="en-US" dirty="0" smtClean="0">
                <a:hlinkClick r:id="rId3"/>
              </a:rPr>
              <a:t>ed.sc.gov/policy/federal-education-programs/title-i/title-i-administration/maintenance-of-effort-moe-and-comparability/maintenance-of-effort-moe/</a:t>
            </a:r>
            <a:endParaRPr lang="en-US" dirty="0" smtClean="0"/>
          </a:p>
          <a:p>
            <a:pPr>
              <a:buFont typeface="Arial" panose="020B0604020202020204" pitchFamily="34" charset="0"/>
              <a:buChar char="•"/>
            </a:pPr>
            <a:r>
              <a:rPr lang="en-US" sz="2800" dirty="0" smtClean="0"/>
              <a:t>Program directors work closely with your finance directors.</a:t>
            </a:r>
          </a:p>
          <a:p>
            <a:pPr>
              <a:buFont typeface="Arial" panose="020B0604020202020204" pitchFamily="34" charset="0"/>
              <a:buChar char="•"/>
            </a:pPr>
            <a:r>
              <a:rPr lang="en-US" sz="2800" u="sng" dirty="0" smtClean="0"/>
              <a:t>Review in December </a:t>
            </a:r>
            <a:r>
              <a:rPr lang="en-US" sz="2400" dirty="0" smtClean="0"/>
              <a:t>(Give yourself time to make adjustments.)</a:t>
            </a:r>
            <a:endParaRPr lang="en-US" sz="2800" dirty="0" smtClean="0"/>
          </a:p>
          <a:p>
            <a:pPr>
              <a:buFont typeface="Arial" panose="020B0604020202020204" pitchFamily="34" charset="0"/>
              <a:buChar char="•"/>
            </a:pPr>
            <a:r>
              <a:rPr lang="en-US" sz="2800" dirty="0" smtClean="0"/>
              <a:t>Ask questions.</a:t>
            </a:r>
          </a:p>
        </p:txBody>
      </p:sp>
      <p:sp>
        <p:nvSpPr>
          <p:cNvPr id="2" name="Slide Number Placeholder 1"/>
          <p:cNvSpPr>
            <a:spLocks noGrp="1"/>
          </p:cNvSpPr>
          <p:nvPr>
            <p:ph type="sldNum" sz="quarter" idx="12"/>
          </p:nvPr>
        </p:nvSpPr>
        <p:spPr/>
        <p:txBody>
          <a:bodyPr/>
          <a:lstStyle/>
          <a:p>
            <a:fld id="{A487FD0A-E73A-40A0-962F-A61447B28AE7}" type="slidenum">
              <a:rPr lang="en-US" smtClean="0"/>
              <a:t>26</a:t>
            </a:fld>
            <a:endParaRPr lang="en-US" dirty="0"/>
          </a:p>
        </p:txBody>
      </p:sp>
    </p:spTree>
    <p:extLst>
      <p:ext uri="{BB962C8B-B14F-4D97-AF65-F5344CB8AC3E}">
        <p14:creationId xmlns:p14="http://schemas.microsoft.com/office/powerpoint/2010/main" val="29066287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953000" y="3371074"/>
            <a:ext cx="3019425" cy="1981200"/>
          </a:xfrm>
        </p:spPr>
        <p:txBody>
          <a:bodyPr>
            <a:normAutofit fontScale="90000"/>
          </a:bodyPr>
          <a:lstStyle/>
          <a:p>
            <a:pPr algn="ctr" eaLnBrk="1" hangingPunct="1"/>
            <a:r>
              <a:rPr lang="en-US" sz="3600" dirty="0">
                <a:latin typeface="+mn-lt"/>
              </a:rPr>
              <a:t/>
            </a:r>
            <a:br>
              <a:rPr lang="en-US" sz="3600" dirty="0">
                <a:latin typeface="+mn-lt"/>
              </a:rPr>
            </a:br>
            <a:r>
              <a:rPr lang="en-US" sz="3600" dirty="0" smtClean="0">
                <a:solidFill>
                  <a:schemeClr val="tx1"/>
                </a:solidFill>
                <a:latin typeface="+mn-lt"/>
              </a:rPr>
              <a:t>Greg King</a:t>
            </a:r>
            <a:br>
              <a:rPr lang="en-US" sz="3600" dirty="0" smtClean="0">
                <a:solidFill>
                  <a:schemeClr val="tx1"/>
                </a:solidFill>
                <a:latin typeface="+mn-lt"/>
              </a:rPr>
            </a:br>
            <a:r>
              <a:rPr lang="en-US" sz="3600" dirty="0" smtClean="0">
                <a:solidFill>
                  <a:schemeClr val="tx1"/>
                </a:solidFill>
                <a:latin typeface="+mn-lt"/>
              </a:rPr>
              <a:t>803-734-0025</a:t>
            </a:r>
            <a:br>
              <a:rPr lang="en-US" sz="3600" dirty="0" smtClean="0">
                <a:solidFill>
                  <a:schemeClr val="tx1"/>
                </a:solidFill>
                <a:latin typeface="+mn-lt"/>
              </a:rPr>
            </a:br>
            <a:r>
              <a:rPr lang="en-US" sz="3600" dirty="0" smtClean="0">
                <a:solidFill>
                  <a:schemeClr val="tx1"/>
                </a:solidFill>
                <a:latin typeface="+mn-lt"/>
              </a:rPr>
              <a:t>gking@ed.sc.gov</a:t>
            </a:r>
            <a:r>
              <a:rPr lang="en-US" sz="2400" dirty="0" smtClean="0">
                <a:latin typeface="+mn-lt"/>
              </a:rPr>
              <a:t/>
            </a:r>
            <a:br>
              <a:rPr lang="en-US" sz="2400" dirty="0" smtClean="0">
                <a:latin typeface="+mn-lt"/>
              </a:rPr>
            </a:br>
            <a:endParaRPr lang="en-US" sz="2400" dirty="0" smtClean="0"/>
          </a:p>
        </p:txBody>
      </p:sp>
      <p:sp>
        <p:nvSpPr>
          <p:cNvPr id="2" name="Slide Number Placeholder 1"/>
          <p:cNvSpPr>
            <a:spLocks noGrp="1"/>
          </p:cNvSpPr>
          <p:nvPr>
            <p:ph type="sldNum" sz="quarter" idx="12"/>
          </p:nvPr>
        </p:nvSpPr>
        <p:spPr/>
        <p:txBody>
          <a:bodyPr/>
          <a:lstStyle/>
          <a:p>
            <a:fld id="{A487FD0A-E73A-40A0-962F-A61447B28AE7}" type="slidenum">
              <a:rPr lang="en-US" smtClean="0"/>
              <a:t>27</a:t>
            </a:fld>
            <a:endParaRPr lang="en-US" dirty="0"/>
          </a:p>
        </p:txBody>
      </p:sp>
      <p:pic>
        <p:nvPicPr>
          <p:cNvPr id="5" name="Picture 2" descr="http://www.avanceon.com/Portals/31626/images/C--Users-sschlegel-Pictures-Question-Mark-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206" y="2300977"/>
            <a:ext cx="4121394" cy="412139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a:xfrm>
            <a:off x="819150" y="990600"/>
            <a:ext cx="7772400" cy="944562"/>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800" b="1" dirty="0" smtClean="0"/>
              <a:t>Questions</a:t>
            </a:r>
          </a:p>
        </p:txBody>
      </p:sp>
    </p:spTree>
    <p:extLst>
      <p:ext uri="{BB962C8B-B14F-4D97-AF65-F5344CB8AC3E}">
        <p14:creationId xmlns:p14="http://schemas.microsoft.com/office/powerpoint/2010/main" val="33610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0418"/>
                                        </p:tgtEl>
                                        <p:attrNameLst>
                                          <p:attrName>style.visibility</p:attrName>
                                        </p:attrNameLst>
                                      </p:cBhvr>
                                      <p:to>
                                        <p:strVal val="visible"/>
                                      </p:to>
                                    </p:set>
                                    <p:anim calcmode="lin" valueType="num">
                                      <p:cBhvr>
                                        <p:cTn id="7" dur="500" fill="hold"/>
                                        <p:tgtEl>
                                          <p:spTgt spid="60418"/>
                                        </p:tgtEl>
                                        <p:attrNameLst>
                                          <p:attrName>ppt_w</p:attrName>
                                        </p:attrNameLst>
                                      </p:cBhvr>
                                      <p:tavLst>
                                        <p:tav tm="0">
                                          <p:val>
                                            <p:fltVal val="0"/>
                                          </p:val>
                                        </p:tav>
                                        <p:tav tm="100000">
                                          <p:val>
                                            <p:strVal val="#ppt_w"/>
                                          </p:val>
                                        </p:tav>
                                      </p:tavLst>
                                    </p:anim>
                                    <p:anim calcmode="lin" valueType="num">
                                      <p:cBhvr>
                                        <p:cTn id="8" dur="500" fill="hold"/>
                                        <p:tgtEl>
                                          <p:spTgt spid="60418"/>
                                        </p:tgtEl>
                                        <p:attrNameLst>
                                          <p:attrName>ppt_h</p:attrName>
                                        </p:attrNameLst>
                                      </p:cBhvr>
                                      <p:tavLst>
                                        <p:tav tm="0">
                                          <p:val>
                                            <p:fltVal val="0"/>
                                          </p:val>
                                        </p:tav>
                                        <p:tav tm="100000">
                                          <p:val>
                                            <p:strVal val="#ppt_h"/>
                                          </p:val>
                                        </p:tav>
                                      </p:tavLst>
                                    </p:anim>
                                    <p:animEffect transition="in" filter="fade">
                                      <p:cBhvr>
                                        <p:cTn id="9" dur="500"/>
                                        <p:tgtEl>
                                          <p:spTgt spid="60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ctrTitle"/>
          </p:nvPr>
        </p:nvSpPr>
        <p:spPr>
          <a:xfrm>
            <a:off x="4733365" y="533400"/>
            <a:ext cx="3313355" cy="1702160"/>
          </a:xfrm>
        </p:spPr>
        <p:txBody>
          <a:bodyPr>
            <a:normAutofit/>
          </a:bodyPr>
          <a:lstStyle/>
          <a:p>
            <a:pPr eaLnBrk="1" hangingPunct="1"/>
            <a:r>
              <a:rPr lang="en-US" sz="4000" b="1" dirty="0" smtClean="0">
                <a:solidFill>
                  <a:schemeClr val="tx1"/>
                </a:solidFill>
              </a:rPr>
              <a:t>Comparability</a:t>
            </a:r>
            <a:r>
              <a:rPr lang="en-US" sz="4000" b="1" dirty="0" smtClean="0"/>
              <a:t> </a:t>
            </a:r>
          </a:p>
        </p:txBody>
      </p:sp>
      <p:sp>
        <p:nvSpPr>
          <p:cNvPr id="5" name="Slide Number Placeholder 4"/>
          <p:cNvSpPr>
            <a:spLocks noGrp="1"/>
          </p:cNvSpPr>
          <p:nvPr>
            <p:ph type="sldNum" sz="quarter" idx="12"/>
          </p:nvPr>
        </p:nvSpPr>
        <p:spPr/>
        <p:txBody>
          <a:bodyPr/>
          <a:lstStyle/>
          <a:p>
            <a:fld id="{A487FD0A-E73A-40A0-962F-A61447B28AE7}" type="slidenum">
              <a:rPr lang="en-US" smtClean="0"/>
              <a:t>28</a:t>
            </a:fld>
            <a:endParaRPr lang="en-US" dirty="0"/>
          </a:p>
        </p:txBody>
      </p:sp>
      <p:sp>
        <p:nvSpPr>
          <p:cNvPr id="4" name="Content Placeholder 2"/>
          <p:cNvSpPr txBox="1">
            <a:spLocks/>
          </p:cNvSpPr>
          <p:nvPr/>
        </p:nvSpPr>
        <p:spPr>
          <a:xfrm>
            <a:off x="4733365" y="4086428"/>
            <a:ext cx="3352800" cy="1633538"/>
          </a:xfrm>
          <a:prstGeom prst="rect">
            <a:avLst/>
          </a:prstGeom>
        </p:spPr>
        <p:txBody>
          <a:bodyPr vert="horz" lIns="91440" tIns="45720" rIns="91440" bIns="45720" rtlCol="0" anchor="b">
            <a:normAutofit fontScale="92500" lnSpcReduction="20000"/>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Clr>
                <a:schemeClr val="accent2"/>
              </a:buClr>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Clr>
                <a:schemeClr val="accent3"/>
              </a:buClr>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l"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lgn="ctr" fontAlgn="auto">
              <a:spcAft>
                <a:spcPts val="0"/>
              </a:spcAft>
            </a:pPr>
            <a:endParaRPr lang="en-US" sz="4400" dirty="0" smtClean="0">
              <a:solidFill>
                <a:srgbClr val="004080"/>
              </a:solidFill>
            </a:endParaRPr>
          </a:p>
          <a:p>
            <a:pPr fontAlgn="auto">
              <a:spcAft>
                <a:spcPts val="0"/>
              </a:spcAft>
            </a:pPr>
            <a:r>
              <a:rPr lang="en-US" sz="4400" dirty="0" smtClean="0">
                <a:solidFill>
                  <a:srgbClr val="004080"/>
                </a:solidFill>
              </a:rPr>
              <a:t>David Boison</a:t>
            </a:r>
          </a:p>
          <a:p>
            <a:pPr fontAlgn="auto">
              <a:spcAft>
                <a:spcPts val="0"/>
              </a:spcAft>
            </a:pPr>
            <a:r>
              <a:rPr lang="en-US" dirty="0" smtClean="0"/>
              <a:t>Education Associate</a:t>
            </a:r>
            <a:endParaRPr lang="en-US" dirty="0"/>
          </a:p>
        </p:txBody>
      </p:sp>
    </p:spTree>
    <p:extLst>
      <p:ext uri="{BB962C8B-B14F-4D97-AF65-F5344CB8AC3E}">
        <p14:creationId xmlns:p14="http://schemas.microsoft.com/office/powerpoint/2010/main" val="38762605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09600" y="457200"/>
            <a:ext cx="4419600" cy="1143000"/>
          </a:xfrm>
        </p:spPr>
        <p:txBody>
          <a:bodyPr/>
          <a:lstStyle/>
          <a:p>
            <a:pPr algn="l" eaLnBrk="1" hangingPunct="1"/>
            <a:r>
              <a:rPr lang="en-US" b="1" dirty="0" smtClean="0">
                <a:solidFill>
                  <a:schemeClr val="bg2">
                    <a:lumMod val="50000"/>
                  </a:schemeClr>
                </a:solidFill>
              </a:rPr>
              <a:t>Comparability</a:t>
            </a:r>
          </a:p>
        </p:txBody>
      </p:sp>
      <p:sp>
        <p:nvSpPr>
          <p:cNvPr id="65539" name="Rectangle 3"/>
          <p:cNvSpPr>
            <a:spLocks noGrp="1" noChangeArrowheads="1"/>
          </p:cNvSpPr>
          <p:nvPr>
            <p:ph idx="1"/>
          </p:nvPr>
        </p:nvSpPr>
        <p:spPr>
          <a:xfrm>
            <a:off x="533400" y="1676400"/>
            <a:ext cx="8153400" cy="4267200"/>
          </a:xfrm>
        </p:spPr>
        <p:txBody>
          <a:bodyPr>
            <a:normAutofit/>
          </a:bodyPr>
          <a:lstStyle/>
          <a:p>
            <a:pPr marL="68580" indent="0" eaLnBrk="1" hangingPunct="1">
              <a:buNone/>
            </a:pPr>
            <a:endParaRPr lang="en-US" sz="4000" b="1" dirty="0" smtClean="0"/>
          </a:p>
          <a:p>
            <a:pPr>
              <a:buFont typeface="Arial" panose="020B0604020202020204" pitchFamily="34" charset="0"/>
              <a:buChar char="•"/>
            </a:pPr>
            <a:r>
              <a:rPr lang="en-US" sz="3600" dirty="0"/>
              <a:t>Comparability </a:t>
            </a:r>
            <a:r>
              <a:rPr lang="en-US" sz="3600" dirty="0" smtClean="0"/>
              <a:t>tests for </a:t>
            </a:r>
            <a:r>
              <a:rPr lang="en-US" sz="3600" b="1" dirty="0" smtClean="0"/>
              <a:t>FAIRNESS.</a:t>
            </a:r>
          </a:p>
          <a:p>
            <a:pPr>
              <a:buFont typeface="Arial" panose="020B0604020202020204" pitchFamily="34" charset="0"/>
              <a:buChar char="•"/>
            </a:pPr>
            <a:r>
              <a:rPr lang="en-US" sz="3600" b="1" dirty="0" smtClean="0"/>
              <a:t>Fairness </a:t>
            </a:r>
            <a:r>
              <a:rPr lang="en-US" sz="3600" dirty="0" smtClean="0"/>
              <a:t>in funding</a:t>
            </a:r>
            <a:endParaRPr lang="en-US" sz="3600" b="1" dirty="0" smtClean="0"/>
          </a:p>
          <a:p>
            <a:pPr eaLnBrk="1" hangingPunct="1">
              <a:buFont typeface="Arial" panose="020B0604020202020204" pitchFamily="34" charset="0"/>
              <a:buChar char="•"/>
            </a:pPr>
            <a:r>
              <a:rPr lang="en-US" sz="3600" b="1" dirty="0" smtClean="0"/>
              <a:t>Required</a:t>
            </a:r>
            <a:r>
              <a:rPr lang="en-US" sz="3600" dirty="0" smtClean="0"/>
              <a:t> by ESSA, Section 1120A(c)</a:t>
            </a:r>
          </a:p>
        </p:txBody>
      </p:sp>
      <p:sp>
        <p:nvSpPr>
          <p:cNvPr id="2" name="Slide Number Placeholder 1"/>
          <p:cNvSpPr>
            <a:spLocks noGrp="1"/>
          </p:cNvSpPr>
          <p:nvPr>
            <p:ph type="sldNum" sz="quarter" idx="12"/>
          </p:nvPr>
        </p:nvSpPr>
        <p:spPr/>
        <p:txBody>
          <a:bodyPr/>
          <a:lstStyle/>
          <a:p>
            <a:fld id="{A487FD0A-E73A-40A0-962F-A61447B28AE7}" type="slidenum">
              <a:rPr lang="en-US" smtClean="0"/>
              <a:t>29</a:t>
            </a:fld>
            <a:endParaRPr lang="en-US" dirty="0"/>
          </a:p>
        </p:txBody>
      </p:sp>
    </p:spTree>
    <p:extLst>
      <p:ext uri="{BB962C8B-B14F-4D97-AF65-F5344CB8AC3E}">
        <p14:creationId xmlns:p14="http://schemas.microsoft.com/office/powerpoint/2010/main" val="3509925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9096" y="457200"/>
            <a:ext cx="3313355" cy="1702160"/>
          </a:xfrm>
        </p:spPr>
        <p:txBody>
          <a:bodyPr>
            <a:normAutofit fontScale="90000"/>
          </a:bodyPr>
          <a:lstStyle/>
          <a:p>
            <a:r>
              <a:rPr lang="en-US" b="1" dirty="0" smtClean="0">
                <a:solidFill>
                  <a:schemeClr val="tx1"/>
                </a:solidFill>
              </a:rPr>
              <a:t>Elementary and Secondary Education Act of 1965</a:t>
            </a:r>
            <a:endParaRPr lang="en-US" b="1" dirty="0">
              <a:solidFill>
                <a:schemeClr val="tx1"/>
              </a:solidFill>
            </a:endParaRPr>
          </a:p>
        </p:txBody>
      </p:sp>
      <p:sp>
        <p:nvSpPr>
          <p:cNvPr id="3" name="Content Placeholder 2"/>
          <p:cNvSpPr>
            <a:spLocks noGrp="1"/>
          </p:cNvSpPr>
          <p:nvPr>
            <p:ph type="subTitle" idx="1"/>
          </p:nvPr>
        </p:nvSpPr>
        <p:spPr>
          <a:xfrm>
            <a:off x="4724400" y="4343400"/>
            <a:ext cx="3309803" cy="1260629"/>
          </a:xfrm>
        </p:spPr>
        <p:txBody>
          <a:bodyPr>
            <a:normAutofit fontScale="55000" lnSpcReduction="20000"/>
          </a:bodyPr>
          <a:lstStyle/>
          <a:p>
            <a:pPr marL="0" indent="0" algn="ctr">
              <a:buNone/>
            </a:pPr>
            <a:endParaRPr lang="en-US" sz="4400" dirty="0" smtClean="0">
              <a:solidFill>
                <a:srgbClr val="004080"/>
              </a:solidFill>
            </a:endParaRPr>
          </a:p>
          <a:p>
            <a:pPr fontAlgn="auto">
              <a:spcAft>
                <a:spcPts val="0"/>
              </a:spcAft>
            </a:pPr>
            <a:r>
              <a:rPr lang="en-US" sz="5800" dirty="0" smtClean="0">
                <a:solidFill>
                  <a:srgbClr val="004080"/>
                </a:solidFill>
              </a:rPr>
              <a:t>Roy Stehle</a:t>
            </a:r>
            <a:endParaRPr lang="en-US" sz="5800" dirty="0">
              <a:solidFill>
                <a:srgbClr val="004080"/>
              </a:solidFill>
            </a:endParaRPr>
          </a:p>
          <a:p>
            <a:pPr fontAlgn="auto">
              <a:spcAft>
                <a:spcPts val="0"/>
              </a:spcAft>
            </a:pPr>
            <a:r>
              <a:rPr lang="en-US" sz="2600" dirty="0" smtClean="0"/>
              <a:t>Director, Federal and State Accountability</a:t>
            </a:r>
            <a:endParaRPr lang="en-US" sz="2600" dirty="0"/>
          </a:p>
        </p:txBody>
      </p:sp>
      <p:sp>
        <p:nvSpPr>
          <p:cNvPr id="5" name="Slide Number Placeholder 4"/>
          <p:cNvSpPr>
            <a:spLocks noGrp="1"/>
          </p:cNvSpPr>
          <p:nvPr>
            <p:ph type="sldNum" sz="quarter" idx="12"/>
          </p:nvPr>
        </p:nvSpPr>
        <p:spPr/>
        <p:txBody>
          <a:bodyPr/>
          <a:lstStyle/>
          <a:p>
            <a:fld id="{A487FD0A-E73A-40A0-962F-A61447B28AE7}" type="slidenum">
              <a:rPr lang="en-US" smtClean="0"/>
              <a:t>3</a:t>
            </a:fld>
            <a:endParaRPr lang="en-US" dirty="0"/>
          </a:p>
        </p:txBody>
      </p:sp>
    </p:spTree>
    <p:extLst>
      <p:ext uri="{BB962C8B-B14F-4D97-AF65-F5344CB8AC3E}">
        <p14:creationId xmlns:p14="http://schemas.microsoft.com/office/powerpoint/2010/main" val="22470468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85800" y="533400"/>
            <a:ext cx="4953000" cy="1066800"/>
          </a:xfrm>
        </p:spPr>
        <p:txBody>
          <a:bodyPr/>
          <a:lstStyle/>
          <a:p>
            <a:pPr algn="l" eaLnBrk="1" hangingPunct="1"/>
            <a:r>
              <a:rPr lang="en-US" b="1" dirty="0" smtClean="0">
                <a:solidFill>
                  <a:schemeClr val="bg2">
                    <a:lumMod val="50000"/>
                  </a:schemeClr>
                </a:solidFill>
              </a:rPr>
              <a:t>Comparability</a:t>
            </a:r>
          </a:p>
        </p:txBody>
      </p:sp>
      <p:sp>
        <p:nvSpPr>
          <p:cNvPr id="66563" name="Rectangle 3"/>
          <p:cNvSpPr>
            <a:spLocks noGrp="1" noChangeArrowheads="1"/>
          </p:cNvSpPr>
          <p:nvPr>
            <p:ph idx="1"/>
          </p:nvPr>
        </p:nvSpPr>
        <p:spPr>
          <a:xfrm>
            <a:off x="609600" y="2057400"/>
            <a:ext cx="8077200" cy="4495800"/>
          </a:xfrm>
        </p:spPr>
        <p:txBody>
          <a:bodyPr>
            <a:normAutofit/>
          </a:bodyPr>
          <a:lstStyle/>
          <a:p>
            <a:pPr eaLnBrk="1" hangingPunct="1">
              <a:buFont typeface="Arial" panose="020B0604020202020204" pitchFamily="34" charset="0"/>
              <a:buChar char="•"/>
            </a:pPr>
            <a:r>
              <a:rPr lang="en-US" sz="3600" dirty="0" smtClean="0"/>
              <a:t>Required </a:t>
            </a:r>
            <a:r>
              <a:rPr lang="en-US" sz="3600" b="1" u="sng" dirty="0" smtClean="0"/>
              <a:t>every year</a:t>
            </a:r>
            <a:r>
              <a:rPr lang="en-US" sz="3600" dirty="0" smtClean="0"/>
              <a:t> you receive Title I funding</a:t>
            </a:r>
          </a:p>
          <a:p>
            <a:pPr lvl="1">
              <a:buFont typeface="Arial" panose="020B0604020202020204" pitchFamily="34" charset="0"/>
              <a:buChar char="•"/>
            </a:pPr>
            <a:r>
              <a:rPr lang="en-US" sz="3400" b="1" dirty="0" smtClean="0"/>
              <a:t>Unless</a:t>
            </a:r>
            <a:r>
              <a:rPr lang="en-US" sz="3400" dirty="0" smtClean="0"/>
              <a:t> one school per grade span</a:t>
            </a:r>
          </a:p>
          <a:p>
            <a:pPr lvl="1">
              <a:buFont typeface="Arial" panose="020B0604020202020204" pitchFamily="34" charset="0"/>
              <a:buChar char="•"/>
            </a:pPr>
            <a:r>
              <a:rPr lang="en-US" sz="3400" b="1" dirty="0" smtClean="0"/>
              <a:t>Or </a:t>
            </a:r>
            <a:r>
              <a:rPr lang="en-US" sz="3400" dirty="0" smtClean="0"/>
              <a:t>one large school and one small school</a:t>
            </a:r>
          </a:p>
        </p:txBody>
      </p:sp>
      <p:sp>
        <p:nvSpPr>
          <p:cNvPr id="2" name="Slide Number Placeholder 1"/>
          <p:cNvSpPr>
            <a:spLocks noGrp="1"/>
          </p:cNvSpPr>
          <p:nvPr>
            <p:ph type="sldNum" sz="quarter" idx="12"/>
          </p:nvPr>
        </p:nvSpPr>
        <p:spPr/>
        <p:txBody>
          <a:bodyPr/>
          <a:lstStyle/>
          <a:p>
            <a:fld id="{A487FD0A-E73A-40A0-962F-A61447B28AE7}" type="slidenum">
              <a:rPr lang="en-US" smtClean="0"/>
              <a:t>30</a:t>
            </a:fld>
            <a:endParaRPr lang="en-US" dirty="0"/>
          </a:p>
        </p:txBody>
      </p:sp>
    </p:spTree>
    <p:extLst>
      <p:ext uri="{BB962C8B-B14F-4D97-AF65-F5344CB8AC3E}">
        <p14:creationId xmlns:p14="http://schemas.microsoft.com/office/powerpoint/2010/main" val="8192512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609600"/>
            <a:ext cx="4953000" cy="1143000"/>
          </a:xfrm>
        </p:spPr>
        <p:txBody>
          <a:bodyPr/>
          <a:lstStyle/>
          <a:p>
            <a:pPr algn="l" eaLnBrk="1" hangingPunct="1"/>
            <a:r>
              <a:rPr lang="en-US" b="1" dirty="0" smtClean="0">
                <a:solidFill>
                  <a:schemeClr val="bg2">
                    <a:lumMod val="50000"/>
                  </a:schemeClr>
                </a:solidFill>
              </a:rPr>
              <a:t>Comparability</a:t>
            </a:r>
          </a:p>
        </p:txBody>
      </p:sp>
      <p:sp>
        <p:nvSpPr>
          <p:cNvPr id="67587" name="Rectangle 3"/>
          <p:cNvSpPr>
            <a:spLocks noGrp="1" noChangeArrowheads="1"/>
          </p:cNvSpPr>
          <p:nvPr>
            <p:ph idx="1"/>
          </p:nvPr>
        </p:nvSpPr>
        <p:spPr>
          <a:xfrm>
            <a:off x="838200" y="2362200"/>
            <a:ext cx="7772400" cy="3886200"/>
          </a:xfrm>
        </p:spPr>
        <p:txBody>
          <a:bodyPr>
            <a:normAutofit/>
          </a:bodyPr>
          <a:lstStyle/>
          <a:p>
            <a:pPr eaLnBrk="1" hangingPunct="1">
              <a:buFont typeface="Arial" panose="020B0604020202020204" pitchFamily="34" charset="0"/>
              <a:buChar char="•"/>
            </a:pPr>
            <a:r>
              <a:rPr lang="en-US" sz="3600" dirty="0" smtClean="0"/>
              <a:t>Complete by </a:t>
            </a:r>
            <a:r>
              <a:rPr lang="en-US" sz="3600" b="1" u="sng" dirty="0" smtClean="0"/>
              <a:t>NOVEMBER 15</a:t>
            </a:r>
          </a:p>
          <a:p>
            <a:pPr marL="685800" indent="-571500" eaLnBrk="1" hangingPunct="1">
              <a:buFont typeface="Arial" panose="020B0604020202020204" pitchFamily="34" charset="0"/>
              <a:buChar char="•"/>
            </a:pPr>
            <a:endParaRPr lang="en-US" sz="3600" b="1" u="sng" dirty="0" smtClean="0"/>
          </a:p>
          <a:p>
            <a:pPr eaLnBrk="1" hangingPunct="1">
              <a:buFont typeface="Arial" panose="020B0604020202020204" pitchFamily="34" charset="0"/>
              <a:buChar char="•"/>
            </a:pPr>
            <a:r>
              <a:rPr lang="en-US" sz="3600" dirty="0" smtClean="0"/>
              <a:t>Comparable by </a:t>
            </a:r>
            <a:r>
              <a:rPr lang="en-US" sz="3600" b="1" u="sng" dirty="0" smtClean="0"/>
              <a:t>JANUARY 15</a:t>
            </a:r>
            <a:endParaRPr lang="en-US" sz="3600" dirty="0" smtClean="0"/>
          </a:p>
        </p:txBody>
      </p:sp>
      <p:sp>
        <p:nvSpPr>
          <p:cNvPr id="2" name="Slide Number Placeholder 1"/>
          <p:cNvSpPr>
            <a:spLocks noGrp="1"/>
          </p:cNvSpPr>
          <p:nvPr>
            <p:ph type="sldNum" sz="quarter" idx="12"/>
          </p:nvPr>
        </p:nvSpPr>
        <p:spPr/>
        <p:txBody>
          <a:bodyPr/>
          <a:lstStyle/>
          <a:p>
            <a:fld id="{A487FD0A-E73A-40A0-962F-A61447B28AE7}" type="slidenum">
              <a:rPr lang="en-US" smtClean="0"/>
              <a:t>31</a:t>
            </a:fld>
            <a:endParaRPr lang="en-US" dirty="0"/>
          </a:p>
        </p:txBody>
      </p:sp>
    </p:spTree>
    <p:extLst>
      <p:ext uri="{BB962C8B-B14F-4D97-AF65-F5344CB8AC3E}">
        <p14:creationId xmlns:p14="http://schemas.microsoft.com/office/powerpoint/2010/main" val="19490147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533400" y="457200"/>
            <a:ext cx="5374943" cy="1066800"/>
          </a:xfrm>
        </p:spPr>
        <p:txBody>
          <a:bodyPr/>
          <a:lstStyle/>
          <a:p>
            <a:pPr algn="l" eaLnBrk="1" hangingPunct="1"/>
            <a:r>
              <a:rPr lang="en-US" b="1" dirty="0" smtClean="0">
                <a:solidFill>
                  <a:schemeClr val="bg2">
                    <a:lumMod val="50000"/>
                  </a:schemeClr>
                </a:solidFill>
              </a:rPr>
              <a:t>Comparability</a:t>
            </a:r>
          </a:p>
        </p:txBody>
      </p:sp>
      <p:sp>
        <p:nvSpPr>
          <p:cNvPr id="68611" name="Rectangle 3"/>
          <p:cNvSpPr>
            <a:spLocks noGrp="1" noChangeArrowheads="1"/>
          </p:cNvSpPr>
          <p:nvPr>
            <p:ph idx="1"/>
          </p:nvPr>
        </p:nvSpPr>
        <p:spPr>
          <a:xfrm>
            <a:off x="762000" y="1752600"/>
            <a:ext cx="7772400" cy="4821936"/>
          </a:xfrm>
        </p:spPr>
        <p:txBody>
          <a:bodyPr>
            <a:normAutofit/>
          </a:bodyPr>
          <a:lstStyle/>
          <a:p>
            <a:pPr marL="0" indent="0" eaLnBrk="1" hangingPunct="1">
              <a:buNone/>
            </a:pPr>
            <a:r>
              <a:rPr lang="en-US" sz="3600" b="1" dirty="0" smtClean="0"/>
              <a:t>Federal criteria</a:t>
            </a:r>
            <a:r>
              <a:rPr lang="en-US" sz="3600" dirty="0" smtClean="0"/>
              <a:t>:</a:t>
            </a:r>
          </a:p>
          <a:p>
            <a:pPr eaLnBrk="1" hangingPunct="1">
              <a:buFont typeface="Arial" panose="020B0604020202020204" pitchFamily="34" charset="0"/>
              <a:buChar char="•"/>
            </a:pPr>
            <a:r>
              <a:rPr lang="en-US" sz="3200" dirty="0" smtClean="0"/>
              <a:t>District-wide salary schedule</a:t>
            </a:r>
          </a:p>
          <a:p>
            <a:pPr eaLnBrk="1" hangingPunct="1">
              <a:buFont typeface="Arial" panose="020B0604020202020204" pitchFamily="34" charset="0"/>
              <a:buChar char="•"/>
            </a:pPr>
            <a:r>
              <a:rPr lang="en-US" sz="3200" dirty="0" smtClean="0"/>
              <a:t>District policy to ensure equivalence of staff</a:t>
            </a:r>
          </a:p>
          <a:p>
            <a:pPr eaLnBrk="1" hangingPunct="1">
              <a:buFont typeface="Arial" panose="020B0604020202020204" pitchFamily="34" charset="0"/>
              <a:buChar char="•"/>
            </a:pPr>
            <a:r>
              <a:rPr lang="en-US" sz="3200" dirty="0" smtClean="0"/>
              <a:t>District policy to ensure equivalence in materials and supplies</a:t>
            </a:r>
          </a:p>
          <a:p>
            <a:pPr eaLnBrk="1" hangingPunct="1">
              <a:buFont typeface="Arial" panose="020B0604020202020204" pitchFamily="34" charset="0"/>
              <a:buChar char="•"/>
            </a:pPr>
            <a:r>
              <a:rPr lang="en-US" sz="3200" b="1" u="sng" dirty="0" smtClean="0"/>
              <a:t>Assurance # 27!!!</a:t>
            </a:r>
          </a:p>
        </p:txBody>
      </p:sp>
      <p:sp>
        <p:nvSpPr>
          <p:cNvPr id="2" name="Slide Number Placeholder 1"/>
          <p:cNvSpPr>
            <a:spLocks noGrp="1"/>
          </p:cNvSpPr>
          <p:nvPr>
            <p:ph type="sldNum" sz="quarter" idx="12"/>
          </p:nvPr>
        </p:nvSpPr>
        <p:spPr/>
        <p:txBody>
          <a:bodyPr/>
          <a:lstStyle/>
          <a:p>
            <a:fld id="{A487FD0A-E73A-40A0-962F-A61447B28AE7}" type="slidenum">
              <a:rPr lang="en-US" smtClean="0"/>
              <a:t>32</a:t>
            </a:fld>
            <a:endParaRPr lang="en-US" dirty="0"/>
          </a:p>
        </p:txBody>
      </p:sp>
    </p:spTree>
    <p:extLst>
      <p:ext uri="{BB962C8B-B14F-4D97-AF65-F5344CB8AC3E}">
        <p14:creationId xmlns:p14="http://schemas.microsoft.com/office/powerpoint/2010/main" val="32988372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533400" y="533400"/>
            <a:ext cx="5029200" cy="1066800"/>
          </a:xfrm>
        </p:spPr>
        <p:txBody>
          <a:bodyPr>
            <a:normAutofit/>
          </a:bodyPr>
          <a:lstStyle/>
          <a:p>
            <a:pPr algn="l" eaLnBrk="1" hangingPunct="1"/>
            <a:r>
              <a:rPr lang="en-US" sz="4400" b="1" dirty="0" smtClean="0">
                <a:solidFill>
                  <a:schemeClr val="bg2">
                    <a:lumMod val="50000"/>
                  </a:schemeClr>
                </a:solidFill>
              </a:rPr>
              <a:t>Comparability</a:t>
            </a:r>
          </a:p>
        </p:txBody>
      </p:sp>
      <p:sp>
        <p:nvSpPr>
          <p:cNvPr id="69635" name="Rectangle 3"/>
          <p:cNvSpPr>
            <a:spLocks noGrp="1" noChangeArrowheads="1"/>
          </p:cNvSpPr>
          <p:nvPr>
            <p:ph idx="1"/>
          </p:nvPr>
        </p:nvSpPr>
        <p:spPr>
          <a:xfrm>
            <a:off x="838200" y="2057400"/>
            <a:ext cx="6982609" cy="3775229"/>
          </a:xfrm>
        </p:spPr>
        <p:txBody>
          <a:bodyPr>
            <a:normAutofit/>
          </a:bodyPr>
          <a:lstStyle/>
          <a:p>
            <a:pPr marL="0" indent="0" eaLnBrk="1" hangingPunct="1">
              <a:buNone/>
            </a:pPr>
            <a:r>
              <a:rPr lang="en-US" sz="3600" b="1" dirty="0" smtClean="0"/>
              <a:t>Federal criteria (continued)</a:t>
            </a:r>
          </a:p>
          <a:p>
            <a:pPr eaLnBrk="1" hangingPunct="1">
              <a:buFont typeface="Arial" panose="020B0604020202020204" pitchFamily="34" charset="0"/>
              <a:buChar char="•"/>
            </a:pPr>
            <a:r>
              <a:rPr lang="en-US" sz="3600" dirty="0" smtClean="0"/>
              <a:t>Test</a:t>
            </a:r>
          </a:p>
          <a:p>
            <a:pPr eaLnBrk="1" hangingPunct="1">
              <a:buFont typeface="Arial" panose="020B0604020202020204" pitchFamily="34" charset="0"/>
              <a:buChar char="•"/>
            </a:pPr>
            <a:r>
              <a:rPr lang="en-US" sz="3600" dirty="0" smtClean="0"/>
              <a:t>SCDE picks the test</a:t>
            </a:r>
          </a:p>
          <a:p>
            <a:pPr eaLnBrk="1" hangingPunct="1">
              <a:buFont typeface="Arial" panose="020B0604020202020204" pitchFamily="34" charset="0"/>
              <a:buChar char="•"/>
            </a:pPr>
            <a:r>
              <a:rPr lang="en-US" sz="3600" dirty="0" smtClean="0"/>
              <a:t>In SC, the test = </a:t>
            </a:r>
            <a:r>
              <a:rPr lang="en-US" sz="3600" b="1" dirty="0" smtClean="0"/>
              <a:t>student : teacher</a:t>
            </a:r>
          </a:p>
        </p:txBody>
      </p:sp>
      <p:sp>
        <p:nvSpPr>
          <p:cNvPr id="2" name="Slide Number Placeholder 1"/>
          <p:cNvSpPr>
            <a:spLocks noGrp="1"/>
          </p:cNvSpPr>
          <p:nvPr>
            <p:ph type="sldNum" sz="quarter" idx="12"/>
          </p:nvPr>
        </p:nvSpPr>
        <p:spPr/>
        <p:txBody>
          <a:bodyPr/>
          <a:lstStyle/>
          <a:p>
            <a:fld id="{A487FD0A-E73A-40A0-962F-A61447B28AE7}" type="slidenum">
              <a:rPr lang="en-US" smtClean="0"/>
              <a:t>33</a:t>
            </a:fld>
            <a:endParaRPr lang="en-US" dirty="0"/>
          </a:p>
        </p:txBody>
      </p:sp>
    </p:spTree>
    <p:extLst>
      <p:ext uri="{BB962C8B-B14F-4D97-AF65-F5344CB8AC3E}">
        <p14:creationId xmlns:p14="http://schemas.microsoft.com/office/powerpoint/2010/main" val="19290305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533400" y="457200"/>
            <a:ext cx="4800600" cy="1066800"/>
          </a:xfrm>
        </p:spPr>
        <p:txBody>
          <a:bodyPr/>
          <a:lstStyle/>
          <a:p>
            <a:pPr algn="l" eaLnBrk="1" hangingPunct="1"/>
            <a:r>
              <a:rPr lang="en-US" b="1" dirty="0" smtClean="0">
                <a:solidFill>
                  <a:schemeClr val="bg2">
                    <a:lumMod val="50000"/>
                  </a:schemeClr>
                </a:solidFill>
              </a:rPr>
              <a:t>Comparability</a:t>
            </a:r>
          </a:p>
        </p:txBody>
      </p:sp>
      <p:sp>
        <p:nvSpPr>
          <p:cNvPr id="70659" name="Rectangle 3"/>
          <p:cNvSpPr>
            <a:spLocks noGrp="1" noChangeArrowheads="1"/>
          </p:cNvSpPr>
          <p:nvPr>
            <p:ph idx="1"/>
          </p:nvPr>
        </p:nvSpPr>
        <p:spPr>
          <a:xfrm>
            <a:off x="762000" y="1752600"/>
            <a:ext cx="7772400" cy="4974336"/>
          </a:xfrm>
        </p:spPr>
        <p:txBody>
          <a:bodyPr>
            <a:normAutofit/>
          </a:bodyPr>
          <a:lstStyle/>
          <a:p>
            <a:pPr eaLnBrk="1" hangingPunct="1">
              <a:buFont typeface="Arial" panose="020B0604020202020204" pitchFamily="34" charset="0"/>
              <a:buChar char="•"/>
            </a:pPr>
            <a:r>
              <a:rPr lang="en-US" sz="3600" dirty="0" smtClean="0"/>
              <a:t>If </a:t>
            </a:r>
            <a:r>
              <a:rPr lang="en-US" sz="3600" dirty="0" err="1" smtClean="0"/>
              <a:t>student:teacher</a:t>
            </a:r>
            <a:r>
              <a:rPr lang="en-US" sz="3600" dirty="0" smtClean="0"/>
              <a:t> ratio does not work:</a:t>
            </a:r>
          </a:p>
          <a:p>
            <a:pPr lvl="2">
              <a:buFont typeface="Arial" panose="020B0604020202020204" pitchFamily="34" charset="0"/>
              <a:buChar char="•"/>
            </a:pPr>
            <a:r>
              <a:rPr lang="en-US" sz="3600" dirty="0" smtClean="0"/>
              <a:t>Adjust funding source</a:t>
            </a:r>
          </a:p>
          <a:p>
            <a:pPr lvl="2">
              <a:buFont typeface="Arial" panose="020B0604020202020204" pitchFamily="34" charset="0"/>
              <a:buChar char="•"/>
            </a:pPr>
            <a:r>
              <a:rPr lang="en-US" sz="3600" dirty="0" smtClean="0"/>
              <a:t>Use another method (contact SCDE first)</a:t>
            </a:r>
          </a:p>
          <a:p>
            <a:pPr lvl="2">
              <a:buFont typeface="Arial" panose="020B0604020202020204" pitchFamily="34" charset="0"/>
              <a:buChar char="•"/>
            </a:pPr>
            <a:r>
              <a:rPr lang="en-US" sz="3600" dirty="0"/>
              <a:t>Move people</a:t>
            </a:r>
          </a:p>
          <a:p>
            <a:pPr lvl="2"/>
            <a:endParaRPr lang="en-US" sz="3600" dirty="0" smtClean="0"/>
          </a:p>
        </p:txBody>
      </p:sp>
      <p:sp>
        <p:nvSpPr>
          <p:cNvPr id="2" name="Slide Number Placeholder 1"/>
          <p:cNvSpPr>
            <a:spLocks noGrp="1"/>
          </p:cNvSpPr>
          <p:nvPr>
            <p:ph type="sldNum" sz="quarter" idx="12"/>
          </p:nvPr>
        </p:nvSpPr>
        <p:spPr/>
        <p:txBody>
          <a:bodyPr/>
          <a:lstStyle/>
          <a:p>
            <a:fld id="{A487FD0A-E73A-40A0-962F-A61447B28AE7}" type="slidenum">
              <a:rPr lang="en-US" smtClean="0"/>
              <a:t>34</a:t>
            </a:fld>
            <a:endParaRPr lang="en-US"/>
          </a:p>
        </p:txBody>
      </p:sp>
    </p:spTree>
    <p:extLst>
      <p:ext uri="{BB962C8B-B14F-4D97-AF65-F5344CB8AC3E}">
        <p14:creationId xmlns:p14="http://schemas.microsoft.com/office/powerpoint/2010/main" val="18753702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57200" y="457200"/>
            <a:ext cx="5334000" cy="1066800"/>
          </a:xfrm>
        </p:spPr>
        <p:txBody>
          <a:bodyPr/>
          <a:lstStyle/>
          <a:p>
            <a:pPr algn="l" eaLnBrk="1" hangingPunct="1"/>
            <a:r>
              <a:rPr lang="en-US" b="1" dirty="0" smtClean="0">
                <a:solidFill>
                  <a:schemeClr val="bg2">
                    <a:lumMod val="50000"/>
                  </a:schemeClr>
                </a:solidFill>
              </a:rPr>
              <a:t>Comparability</a:t>
            </a:r>
          </a:p>
        </p:txBody>
      </p:sp>
      <p:sp>
        <p:nvSpPr>
          <p:cNvPr id="71683" name="Rectangle 3"/>
          <p:cNvSpPr>
            <a:spLocks noGrp="1" noChangeArrowheads="1"/>
          </p:cNvSpPr>
          <p:nvPr>
            <p:ph idx="1"/>
          </p:nvPr>
        </p:nvSpPr>
        <p:spPr>
          <a:xfrm>
            <a:off x="457200" y="1676400"/>
            <a:ext cx="8229600" cy="4572000"/>
          </a:xfrm>
        </p:spPr>
        <p:txBody>
          <a:bodyPr>
            <a:normAutofit/>
          </a:bodyPr>
          <a:lstStyle/>
          <a:p>
            <a:pPr marL="0" indent="0" eaLnBrk="1" hangingPunct="1">
              <a:buNone/>
            </a:pPr>
            <a:r>
              <a:rPr lang="en-US" sz="3200" b="1" dirty="0" smtClean="0"/>
              <a:t>PROCEDURE:</a:t>
            </a:r>
            <a:endParaRPr lang="en-US" sz="3200" dirty="0" smtClean="0"/>
          </a:p>
          <a:p>
            <a:pPr eaLnBrk="1" hangingPunct="1">
              <a:buFont typeface="Arial" panose="020B0604020202020204" pitchFamily="34" charset="0"/>
              <a:buChar char="•"/>
            </a:pPr>
            <a:r>
              <a:rPr lang="en-US" sz="3200" dirty="0" smtClean="0"/>
              <a:t>Must count students and teachers </a:t>
            </a:r>
            <a:r>
              <a:rPr lang="en-US" sz="3200" b="1" u="sng" dirty="0" smtClean="0"/>
              <a:t>ON SAME DAY!</a:t>
            </a:r>
            <a:endParaRPr lang="en-US" sz="3200" dirty="0" smtClean="0"/>
          </a:p>
          <a:p>
            <a:pPr eaLnBrk="1" hangingPunct="1">
              <a:buFont typeface="Arial" panose="020B0604020202020204" pitchFamily="34" charset="0"/>
              <a:buChar char="•"/>
            </a:pPr>
            <a:r>
              <a:rPr lang="en-US" sz="3200" dirty="0" smtClean="0"/>
              <a:t>Compare Title I schools by grade spans you serve,</a:t>
            </a:r>
          </a:p>
          <a:p>
            <a:pPr eaLnBrk="1" hangingPunct="1">
              <a:buFont typeface="Arial" panose="020B0604020202020204" pitchFamily="34" charset="0"/>
              <a:buChar char="•"/>
            </a:pPr>
            <a:r>
              <a:rPr lang="en-US" sz="3200" dirty="0" smtClean="0"/>
              <a:t>Compare non-Title I to Title I schools, </a:t>
            </a:r>
            <a:r>
              <a:rPr lang="en-US" sz="3200" i="1" dirty="0" smtClean="0"/>
              <a:t>or</a:t>
            </a:r>
            <a:r>
              <a:rPr lang="en-US" sz="3200" dirty="0" smtClean="0"/>
              <a:t>  </a:t>
            </a:r>
          </a:p>
          <a:p>
            <a:pPr eaLnBrk="1" hangingPunct="1">
              <a:buFont typeface="Arial" panose="020B0604020202020204" pitchFamily="34" charset="0"/>
              <a:buChar char="•"/>
            </a:pPr>
            <a:r>
              <a:rPr lang="en-US" sz="3200" dirty="0" smtClean="0"/>
              <a:t>If all Title I schools, compare least poor to most poor.</a:t>
            </a:r>
            <a:endParaRPr lang="en-US" sz="3200" b="1" dirty="0" smtClean="0"/>
          </a:p>
        </p:txBody>
      </p:sp>
      <p:sp>
        <p:nvSpPr>
          <p:cNvPr id="2" name="Slide Number Placeholder 1"/>
          <p:cNvSpPr>
            <a:spLocks noGrp="1"/>
          </p:cNvSpPr>
          <p:nvPr>
            <p:ph type="sldNum" sz="quarter" idx="12"/>
          </p:nvPr>
        </p:nvSpPr>
        <p:spPr/>
        <p:txBody>
          <a:bodyPr/>
          <a:lstStyle/>
          <a:p>
            <a:fld id="{A487FD0A-E73A-40A0-962F-A61447B28AE7}" type="slidenum">
              <a:rPr lang="en-US" smtClean="0"/>
              <a:t>35</a:t>
            </a:fld>
            <a:endParaRPr lang="en-US"/>
          </a:p>
        </p:txBody>
      </p:sp>
    </p:spTree>
    <p:extLst>
      <p:ext uri="{BB962C8B-B14F-4D97-AF65-F5344CB8AC3E}">
        <p14:creationId xmlns:p14="http://schemas.microsoft.com/office/powerpoint/2010/main" val="42797335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609600" y="304800"/>
            <a:ext cx="5029200" cy="1066800"/>
          </a:xfrm>
        </p:spPr>
        <p:txBody>
          <a:bodyPr/>
          <a:lstStyle/>
          <a:p>
            <a:pPr algn="l" eaLnBrk="1" hangingPunct="1"/>
            <a:r>
              <a:rPr lang="en-US" b="1" dirty="0" smtClean="0">
                <a:solidFill>
                  <a:schemeClr val="bg2">
                    <a:lumMod val="50000"/>
                  </a:schemeClr>
                </a:solidFill>
              </a:rPr>
              <a:t>Comparability</a:t>
            </a:r>
          </a:p>
        </p:txBody>
      </p:sp>
      <p:sp>
        <p:nvSpPr>
          <p:cNvPr id="72707" name="Rectangle 3"/>
          <p:cNvSpPr>
            <a:spLocks noGrp="1" noChangeArrowheads="1"/>
          </p:cNvSpPr>
          <p:nvPr>
            <p:ph idx="1"/>
          </p:nvPr>
        </p:nvSpPr>
        <p:spPr>
          <a:xfrm>
            <a:off x="685800" y="1676400"/>
            <a:ext cx="7696200" cy="4343400"/>
          </a:xfrm>
        </p:spPr>
        <p:txBody>
          <a:bodyPr>
            <a:normAutofit/>
          </a:bodyPr>
          <a:lstStyle/>
          <a:p>
            <a:pPr marL="0" indent="0" eaLnBrk="1" hangingPunct="1">
              <a:buNone/>
            </a:pPr>
            <a:r>
              <a:rPr lang="en-US" sz="3200" b="1" dirty="0" smtClean="0"/>
              <a:t>PROCEDURE: (continued)</a:t>
            </a:r>
          </a:p>
          <a:p>
            <a:pPr marL="457200" indent="-457200">
              <a:buFont typeface="Arial" panose="020B0604020202020204" pitchFamily="34" charset="0"/>
              <a:buChar char="•"/>
            </a:pPr>
            <a:endParaRPr lang="en-US" sz="3200" dirty="0" smtClean="0"/>
          </a:p>
          <a:p>
            <a:pPr eaLnBrk="1" hangingPunct="1">
              <a:buFont typeface="Arial" panose="020B0604020202020204" pitchFamily="34" charset="0"/>
              <a:buChar char="•"/>
            </a:pPr>
            <a:r>
              <a:rPr lang="en-US" sz="2800" dirty="0" smtClean="0"/>
              <a:t>Count students using the district’s </a:t>
            </a:r>
            <a:r>
              <a:rPr lang="en-US" sz="2800" b="1" dirty="0" smtClean="0"/>
              <a:t>ADM</a:t>
            </a:r>
            <a:r>
              <a:rPr lang="en-US" sz="2800" dirty="0" smtClean="0"/>
              <a:t> program.</a:t>
            </a:r>
          </a:p>
          <a:p>
            <a:pPr marL="452628" indent="-342900">
              <a:buFont typeface="Arial" panose="020B0604020202020204" pitchFamily="34" charset="0"/>
              <a:buChar char="•"/>
            </a:pPr>
            <a:endParaRPr lang="en-US" sz="2800" dirty="0" smtClean="0"/>
          </a:p>
          <a:p>
            <a:pPr eaLnBrk="1" hangingPunct="1">
              <a:buFont typeface="Arial" panose="020B0604020202020204" pitchFamily="34" charset="0"/>
              <a:buChar char="•"/>
            </a:pPr>
            <a:r>
              <a:rPr lang="en-US" sz="2800" dirty="0" smtClean="0"/>
              <a:t>Count </a:t>
            </a:r>
            <a:r>
              <a:rPr lang="en-US" sz="2800" b="1" u="sng" dirty="0" smtClean="0"/>
              <a:t>allowed</a:t>
            </a:r>
            <a:r>
              <a:rPr lang="en-US" sz="2800" dirty="0" smtClean="0"/>
              <a:t> staff using best possible system </a:t>
            </a:r>
          </a:p>
          <a:p>
            <a:pPr marL="68580" indent="0" eaLnBrk="1" hangingPunct="1">
              <a:buNone/>
            </a:pPr>
            <a:r>
              <a:rPr lang="en-US" sz="2800" dirty="0"/>
              <a:t> </a:t>
            </a:r>
            <a:r>
              <a:rPr lang="en-US" sz="2800" dirty="0" smtClean="0"/>
              <a:t>  (ex. personnel or finance).</a:t>
            </a:r>
          </a:p>
          <a:p>
            <a:pPr eaLnBrk="1" hangingPunct="1">
              <a:buFont typeface="Arial" panose="020B0604020202020204" pitchFamily="34" charset="0"/>
              <a:buChar char="•"/>
            </a:pPr>
            <a:endParaRPr lang="en-US" sz="2800" dirty="0" smtClean="0"/>
          </a:p>
          <a:p>
            <a:pPr eaLnBrk="1" hangingPunct="1">
              <a:buFont typeface="Arial" panose="020B0604020202020204" pitchFamily="34" charset="0"/>
              <a:buChar char="•"/>
            </a:pPr>
            <a:r>
              <a:rPr lang="en-US" sz="2800" b="1" u="sng" dirty="0" smtClean="0"/>
              <a:t>Do not </a:t>
            </a:r>
            <a:r>
              <a:rPr lang="en-US" sz="2800" dirty="0" smtClean="0"/>
              <a:t>count three year olds or four year olds.</a:t>
            </a:r>
            <a:endParaRPr lang="en-US" sz="2800" b="1" u="sng" dirty="0" smtClean="0"/>
          </a:p>
        </p:txBody>
      </p:sp>
      <p:sp>
        <p:nvSpPr>
          <p:cNvPr id="2" name="Slide Number Placeholder 1"/>
          <p:cNvSpPr>
            <a:spLocks noGrp="1"/>
          </p:cNvSpPr>
          <p:nvPr>
            <p:ph type="sldNum" sz="quarter" idx="12"/>
          </p:nvPr>
        </p:nvSpPr>
        <p:spPr/>
        <p:txBody>
          <a:bodyPr/>
          <a:lstStyle/>
          <a:p>
            <a:fld id="{A487FD0A-E73A-40A0-962F-A61447B28AE7}" type="slidenum">
              <a:rPr lang="en-US" smtClean="0"/>
              <a:t>36</a:t>
            </a:fld>
            <a:endParaRPr lang="en-US"/>
          </a:p>
        </p:txBody>
      </p:sp>
    </p:spTree>
    <p:extLst>
      <p:ext uri="{BB962C8B-B14F-4D97-AF65-F5344CB8AC3E}">
        <p14:creationId xmlns:p14="http://schemas.microsoft.com/office/powerpoint/2010/main" val="38015839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533400" y="457200"/>
            <a:ext cx="4800600" cy="1066800"/>
          </a:xfrm>
        </p:spPr>
        <p:txBody>
          <a:bodyPr/>
          <a:lstStyle/>
          <a:p>
            <a:pPr algn="l" eaLnBrk="1" hangingPunct="1"/>
            <a:r>
              <a:rPr lang="en-US" b="1" dirty="0" smtClean="0">
                <a:solidFill>
                  <a:schemeClr val="bg2">
                    <a:lumMod val="50000"/>
                  </a:schemeClr>
                </a:solidFill>
              </a:rPr>
              <a:t>Comparability</a:t>
            </a:r>
          </a:p>
        </p:txBody>
      </p:sp>
      <p:sp>
        <p:nvSpPr>
          <p:cNvPr id="73731" name="Rectangle 3"/>
          <p:cNvSpPr>
            <a:spLocks noGrp="1" noChangeArrowheads="1"/>
          </p:cNvSpPr>
          <p:nvPr>
            <p:ph idx="1"/>
          </p:nvPr>
        </p:nvSpPr>
        <p:spPr>
          <a:xfrm>
            <a:off x="457200" y="1676400"/>
            <a:ext cx="8229600" cy="4898136"/>
          </a:xfrm>
        </p:spPr>
        <p:txBody>
          <a:bodyPr>
            <a:normAutofit/>
          </a:bodyPr>
          <a:lstStyle/>
          <a:p>
            <a:pPr marL="0" indent="0" eaLnBrk="1" hangingPunct="1">
              <a:buNone/>
            </a:pPr>
            <a:r>
              <a:rPr lang="en-US" sz="2800" b="1" dirty="0" smtClean="0"/>
              <a:t>PROCEDURE: (continued)</a:t>
            </a:r>
            <a:endParaRPr lang="en-US" sz="2800" dirty="0" smtClean="0"/>
          </a:p>
          <a:p>
            <a:pPr eaLnBrk="1" hangingPunct="1">
              <a:buFont typeface="Arial" panose="020B0604020202020204" pitchFamily="34" charset="0"/>
              <a:buChar char="•"/>
            </a:pPr>
            <a:r>
              <a:rPr lang="en-US" sz="2800" dirty="0" smtClean="0"/>
              <a:t>Source data must be </a:t>
            </a:r>
            <a:r>
              <a:rPr lang="en-US" sz="2800" b="1" dirty="0" smtClean="0"/>
              <a:t>verifiable</a:t>
            </a:r>
            <a:r>
              <a:rPr lang="en-US" sz="2800" dirty="0" smtClean="0"/>
              <a:t> by an auditor.</a:t>
            </a:r>
          </a:p>
          <a:p>
            <a:pPr eaLnBrk="1" hangingPunct="1">
              <a:buFont typeface="Arial" panose="020B0604020202020204" pitchFamily="34" charset="0"/>
              <a:buChar char="•"/>
            </a:pPr>
            <a:r>
              <a:rPr lang="en-US" sz="2800" dirty="0" smtClean="0"/>
              <a:t>Social security numbers and salaries are </a:t>
            </a:r>
            <a:r>
              <a:rPr lang="en-US" sz="2800" b="1" dirty="0" smtClean="0"/>
              <a:t>not</a:t>
            </a:r>
            <a:r>
              <a:rPr lang="en-US" sz="2800" dirty="0" smtClean="0"/>
              <a:t> needed.</a:t>
            </a:r>
          </a:p>
          <a:p>
            <a:pPr eaLnBrk="1" hangingPunct="1">
              <a:buFont typeface="Arial" panose="020B0604020202020204" pitchFamily="34" charset="0"/>
              <a:buChar char="•"/>
            </a:pPr>
            <a:r>
              <a:rPr lang="en-US" sz="2800" dirty="0" smtClean="0"/>
              <a:t>A K-8 school can be counted as one K-5 and one 6-8 school.</a:t>
            </a:r>
          </a:p>
          <a:p>
            <a:pPr eaLnBrk="1" hangingPunct="1">
              <a:buFont typeface="Arial" panose="020B0604020202020204" pitchFamily="34" charset="0"/>
              <a:buChar char="•"/>
            </a:pPr>
            <a:r>
              <a:rPr lang="en-US" sz="2800" dirty="0" smtClean="0"/>
              <a:t>A K-2, 3-5 or similar school can be excluded if only one in district.</a:t>
            </a:r>
          </a:p>
          <a:p>
            <a:pPr eaLnBrk="1" hangingPunct="1"/>
            <a:endParaRPr lang="en-US" dirty="0" smtClean="0"/>
          </a:p>
        </p:txBody>
      </p:sp>
      <p:sp>
        <p:nvSpPr>
          <p:cNvPr id="2" name="Slide Number Placeholder 1"/>
          <p:cNvSpPr>
            <a:spLocks noGrp="1"/>
          </p:cNvSpPr>
          <p:nvPr>
            <p:ph type="sldNum" sz="quarter" idx="12"/>
          </p:nvPr>
        </p:nvSpPr>
        <p:spPr/>
        <p:txBody>
          <a:bodyPr/>
          <a:lstStyle/>
          <a:p>
            <a:fld id="{A487FD0A-E73A-40A0-962F-A61447B28AE7}" type="slidenum">
              <a:rPr lang="en-US" smtClean="0"/>
              <a:t>37</a:t>
            </a:fld>
            <a:endParaRPr lang="en-US"/>
          </a:p>
        </p:txBody>
      </p:sp>
    </p:spTree>
    <p:extLst>
      <p:ext uri="{BB962C8B-B14F-4D97-AF65-F5344CB8AC3E}">
        <p14:creationId xmlns:p14="http://schemas.microsoft.com/office/powerpoint/2010/main" val="1684860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533400" y="762000"/>
            <a:ext cx="5410200" cy="1066800"/>
          </a:xfrm>
        </p:spPr>
        <p:txBody>
          <a:bodyPr/>
          <a:lstStyle/>
          <a:p>
            <a:pPr algn="l" eaLnBrk="1" hangingPunct="1"/>
            <a:r>
              <a:rPr lang="en-US" b="1" dirty="0" smtClean="0">
                <a:solidFill>
                  <a:schemeClr val="bg2">
                    <a:lumMod val="50000"/>
                  </a:schemeClr>
                </a:solidFill>
              </a:rPr>
              <a:t>Comparability</a:t>
            </a:r>
          </a:p>
        </p:txBody>
      </p:sp>
      <p:sp>
        <p:nvSpPr>
          <p:cNvPr id="74755" name="Rectangle 3"/>
          <p:cNvSpPr>
            <a:spLocks noGrp="1" noChangeArrowheads="1"/>
          </p:cNvSpPr>
          <p:nvPr>
            <p:ph idx="1"/>
          </p:nvPr>
        </p:nvSpPr>
        <p:spPr>
          <a:xfrm>
            <a:off x="914400" y="1752600"/>
            <a:ext cx="7543800" cy="4343400"/>
          </a:xfrm>
        </p:spPr>
        <p:txBody>
          <a:bodyPr/>
          <a:lstStyle/>
          <a:p>
            <a:pPr marL="0" indent="0" eaLnBrk="1" hangingPunct="1">
              <a:buNone/>
            </a:pPr>
            <a:endParaRPr lang="en-US" b="1" dirty="0" smtClean="0"/>
          </a:p>
          <a:p>
            <a:pPr marL="0" indent="0" eaLnBrk="1" hangingPunct="1">
              <a:buNone/>
            </a:pPr>
            <a:r>
              <a:rPr lang="en-US" sz="3200" b="1" dirty="0" smtClean="0"/>
              <a:t>PROCEDURE: (continued)</a:t>
            </a:r>
            <a:endParaRPr lang="en-US" sz="3200" dirty="0" smtClean="0"/>
          </a:p>
          <a:p>
            <a:pPr eaLnBrk="1" hangingPunct="1">
              <a:buFont typeface="Arial" panose="020B0604020202020204" pitchFamily="34" charset="0"/>
              <a:buChar char="•"/>
            </a:pPr>
            <a:r>
              <a:rPr lang="en-US" sz="2800" dirty="0" smtClean="0"/>
              <a:t>Use SCDE form  </a:t>
            </a:r>
          </a:p>
          <a:p>
            <a:pPr marL="68580" indent="0" eaLnBrk="1" hangingPunct="1">
              <a:buNone/>
            </a:pPr>
            <a:r>
              <a:rPr lang="en-US" sz="2800" b="1" dirty="0" smtClean="0"/>
              <a:t>                           or</a:t>
            </a:r>
          </a:p>
          <a:p>
            <a:pPr eaLnBrk="1" hangingPunct="1">
              <a:buFont typeface="Arial" panose="020B0604020202020204" pitchFamily="34" charset="0"/>
              <a:buChar char="•"/>
            </a:pPr>
            <a:r>
              <a:rPr lang="en-US" sz="2800" dirty="0" smtClean="0"/>
              <a:t>District produced form (as long as all information is included)</a:t>
            </a:r>
            <a:endParaRPr lang="en-US" sz="2800" b="1" dirty="0" smtClean="0"/>
          </a:p>
        </p:txBody>
      </p:sp>
      <p:sp>
        <p:nvSpPr>
          <p:cNvPr id="2" name="Slide Number Placeholder 1"/>
          <p:cNvSpPr>
            <a:spLocks noGrp="1"/>
          </p:cNvSpPr>
          <p:nvPr>
            <p:ph type="sldNum" sz="quarter" idx="12"/>
          </p:nvPr>
        </p:nvSpPr>
        <p:spPr/>
        <p:txBody>
          <a:bodyPr/>
          <a:lstStyle/>
          <a:p>
            <a:fld id="{A487FD0A-E73A-40A0-962F-A61447B28AE7}" type="slidenum">
              <a:rPr lang="en-US" smtClean="0"/>
              <a:t>38</a:t>
            </a:fld>
            <a:endParaRPr lang="en-US"/>
          </a:p>
        </p:txBody>
      </p:sp>
    </p:spTree>
    <p:extLst>
      <p:ext uri="{BB962C8B-B14F-4D97-AF65-F5344CB8AC3E}">
        <p14:creationId xmlns:p14="http://schemas.microsoft.com/office/powerpoint/2010/main" val="37560745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5257800" cy="762000"/>
          </a:xfrm>
        </p:spPr>
        <p:txBody>
          <a:bodyPr/>
          <a:lstStyle/>
          <a:p>
            <a:r>
              <a:rPr lang="en-US" dirty="0" smtClean="0"/>
              <a:t>Comparability</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37007121"/>
              </p:ext>
            </p:extLst>
          </p:nvPr>
        </p:nvGraphicFramePr>
        <p:xfrm>
          <a:off x="609598" y="1295400"/>
          <a:ext cx="7924806" cy="5048517"/>
        </p:xfrm>
        <a:graphic>
          <a:graphicData uri="http://schemas.openxmlformats.org/drawingml/2006/table">
            <a:tbl>
              <a:tblPr firstRow="1" firstCol="1" bandRow="1">
                <a:tableStyleId>{5C22544A-7EE6-4342-B048-85BDC9FD1C3A}</a:tableStyleId>
              </a:tblPr>
              <a:tblGrid>
                <a:gridCol w="1018448">
                  <a:extLst>
                    <a:ext uri="{9D8B030D-6E8A-4147-A177-3AD203B41FA5}">
                      <a16:colId xmlns:a16="http://schemas.microsoft.com/office/drawing/2014/main" val="20000"/>
                    </a:ext>
                  </a:extLst>
                </a:gridCol>
                <a:gridCol w="588791">
                  <a:extLst>
                    <a:ext uri="{9D8B030D-6E8A-4147-A177-3AD203B41FA5}">
                      <a16:colId xmlns:a16="http://schemas.microsoft.com/office/drawing/2014/main" val="20001"/>
                    </a:ext>
                  </a:extLst>
                </a:gridCol>
                <a:gridCol w="588791">
                  <a:extLst>
                    <a:ext uri="{9D8B030D-6E8A-4147-A177-3AD203B41FA5}">
                      <a16:colId xmlns:a16="http://schemas.microsoft.com/office/drawing/2014/main" val="20002"/>
                    </a:ext>
                  </a:extLst>
                </a:gridCol>
                <a:gridCol w="588791">
                  <a:extLst>
                    <a:ext uri="{9D8B030D-6E8A-4147-A177-3AD203B41FA5}">
                      <a16:colId xmlns:a16="http://schemas.microsoft.com/office/drawing/2014/main" val="20003"/>
                    </a:ext>
                  </a:extLst>
                </a:gridCol>
                <a:gridCol w="588791">
                  <a:extLst>
                    <a:ext uri="{9D8B030D-6E8A-4147-A177-3AD203B41FA5}">
                      <a16:colId xmlns:a16="http://schemas.microsoft.com/office/drawing/2014/main" val="20004"/>
                    </a:ext>
                  </a:extLst>
                </a:gridCol>
                <a:gridCol w="588791">
                  <a:extLst>
                    <a:ext uri="{9D8B030D-6E8A-4147-A177-3AD203B41FA5}">
                      <a16:colId xmlns:a16="http://schemas.microsoft.com/office/drawing/2014/main" val="20005"/>
                    </a:ext>
                  </a:extLst>
                </a:gridCol>
                <a:gridCol w="588791">
                  <a:extLst>
                    <a:ext uri="{9D8B030D-6E8A-4147-A177-3AD203B41FA5}">
                      <a16:colId xmlns:a16="http://schemas.microsoft.com/office/drawing/2014/main" val="20006"/>
                    </a:ext>
                  </a:extLst>
                </a:gridCol>
                <a:gridCol w="588791">
                  <a:extLst>
                    <a:ext uri="{9D8B030D-6E8A-4147-A177-3AD203B41FA5}">
                      <a16:colId xmlns:a16="http://schemas.microsoft.com/office/drawing/2014/main" val="20007"/>
                    </a:ext>
                  </a:extLst>
                </a:gridCol>
                <a:gridCol w="588791">
                  <a:extLst>
                    <a:ext uri="{9D8B030D-6E8A-4147-A177-3AD203B41FA5}">
                      <a16:colId xmlns:a16="http://schemas.microsoft.com/office/drawing/2014/main" val="20008"/>
                    </a:ext>
                  </a:extLst>
                </a:gridCol>
                <a:gridCol w="588791">
                  <a:extLst>
                    <a:ext uri="{9D8B030D-6E8A-4147-A177-3AD203B41FA5}">
                      <a16:colId xmlns:a16="http://schemas.microsoft.com/office/drawing/2014/main" val="20009"/>
                    </a:ext>
                  </a:extLst>
                </a:gridCol>
                <a:gridCol w="588791">
                  <a:extLst>
                    <a:ext uri="{9D8B030D-6E8A-4147-A177-3AD203B41FA5}">
                      <a16:colId xmlns:a16="http://schemas.microsoft.com/office/drawing/2014/main" val="20010"/>
                    </a:ext>
                  </a:extLst>
                </a:gridCol>
                <a:gridCol w="1018448">
                  <a:extLst>
                    <a:ext uri="{9D8B030D-6E8A-4147-A177-3AD203B41FA5}">
                      <a16:colId xmlns:a16="http://schemas.microsoft.com/office/drawing/2014/main" val="20011"/>
                    </a:ext>
                  </a:extLst>
                </a:gridCol>
              </a:tblGrid>
              <a:tr h="543371">
                <a:tc>
                  <a:txBody>
                    <a:bodyPr/>
                    <a:lstStyle/>
                    <a:p>
                      <a:pPr marL="0" marR="0" algn="ctr">
                        <a:spcBef>
                          <a:spcPts val="0"/>
                        </a:spcBef>
                        <a:spcAft>
                          <a:spcPts val="0"/>
                        </a:spcAft>
                      </a:pPr>
                      <a:r>
                        <a:rPr lang="en-US" sz="1200" dirty="0">
                          <a:effectLst/>
                        </a:rPr>
                        <a:t>School </a:t>
                      </a:r>
                      <a:endParaRPr lang="en-US" sz="1200" dirty="0">
                        <a:solidFill>
                          <a:srgbClr val="000000"/>
                        </a:solidFill>
                        <a:effectLst/>
                        <a:latin typeface="Times New Roman"/>
                        <a:ea typeface="Times New Roman"/>
                      </a:endParaRPr>
                    </a:p>
                  </a:txBody>
                  <a:tcPr marL="68580" marR="68580" marT="0" marB="0"/>
                </a:tc>
                <a:tc gridSpan="3">
                  <a:txBody>
                    <a:bodyPr/>
                    <a:lstStyle/>
                    <a:p>
                      <a:pPr marL="0" marR="0" algn="ctr">
                        <a:spcBef>
                          <a:spcPts val="0"/>
                        </a:spcBef>
                        <a:spcAft>
                          <a:spcPts val="0"/>
                        </a:spcAft>
                      </a:pPr>
                      <a:r>
                        <a:rPr lang="en-US" sz="1200">
                          <a:effectLst/>
                        </a:rPr>
                        <a:t>Grade Span </a:t>
                      </a:r>
                      <a:endParaRPr lang="en-US" sz="1200">
                        <a:solidFill>
                          <a:srgbClr val="000000"/>
                        </a:solidFill>
                        <a:effectLst/>
                        <a:latin typeface="Times New Roman"/>
                        <a:ea typeface="Times New Roman"/>
                      </a:endParaRPr>
                    </a:p>
                  </a:txBody>
                  <a:tcPr marL="68580" marR="68580" marT="0" marB="0"/>
                </a:tc>
                <a:tc hMerge="1">
                  <a:txBody>
                    <a:bodyPr/>
                    <a:lstStyle/>
                    <a:p>
                      <a:endParaRPr lang="en-US"/>
                    </a:p>
                  </a:txBody>
                  <a:tcPr/>
                </a:tc>
                <a:tc hMerge="1">
                  <a:txBody>
                    <a:bodyPr/>
                    <a:lstStyle/>
                    <a:p>
                      <a:endParaRPr lang="en-US"/>
                    </a:p>
                  </a:txBody>
                  <a:tcPr/>
                </a:tc>
                <a:tc gridSpan="2">
                  <a:txBody>
                    <a:bodyPr/>
                    <a:lstStyle/>
                    <a:p>
                      <a:pPr marL="0" marR="0" algn="ctr">
                        <a:spcBef>
                          <a:spcPts val="0"/>
                        </a:spcBef>
                        <a:spcAft>
                          <a:spcPts val="0"/>
                        </a:spcAft>
                      </a:pPr>
                      <a:r>
                        <a:rPr lang="en-US" sz="1200">
                          <a:effectLst/>
                        </a:rPr>
                        <a:t>Student Enrollment</a:t>
                      </a:r>
                      <a:endParaRPr lang="en-US" sz="1200">
                        <a:solidFill>
                          <a:srgbClr val="000000"/>
                        </a:solidFill>
                        <a:effectLst/>
                        <a:latin typeface="Times New Roman"/>
                        <a:ea typeface="Times New Roman"/>
                      </a:endParaRPr>
                    </a:p>
                  </a:txBody>
                  <a:tcPr marL="68580" marR="68580" marT="0" marB="0"/>
                </a:tc>
                <a:tc hMerge="1">
                  <a:txBody>
                    <a:bodyPr/>
                    <a:lstStyle/>
                    <a:p>
                      <a:endParaRPr lang="en-US"/>
                    </a:p>
                  </a:txBody>
                  <a:tcPr/>
                </a:tc>
                <a:tc gridSpan="2">
                  <a:txBody>
                    <a:bodyPr/>
                    <a:lstStyle/>
                    <a:p>
                      <a:pPr marL="0" marR="0" algn="ctr">
                        <a:spcBef>
                          <a:spcPts val="0"/>
                        </a:spcBef>
                        <a:spcAft>
                          <a:spcPts val="0"/>
                        </a:spcAft>
                      </a:pPr>
                      <a:r>
                        <a:rPr lang="en-US" sz="1200">
                          <a:effectLst/>
                        </a:rPr>
                        <a:t>FTE Instructional Staff </a:t>
                      </a:r>
                      <a:endParaRPr lang="en-US" sz="1200">
                        <a:solidFill>
                          <a:srgbClr val="000000"/>
                        </a:solidFill>
                        <a:effectLst/>
                        <a:latin typeface="Times New Roman"/>
                        <a:ea typeface="Times New Roman"/>
                      </a:endParaRPr>
                    </a:p>
                  </a:txBody>
                  <a:tcPr marL="68580" marR="68580" marT="0" marB="0"/>
                </a:tc>
                <a:tc hMerge="1">
                  <a:txBody>
                    <a:bodyPr/>
                    <a:lstStyle/>
                    <a:p>
                      <a:endParaRPr lang="en-US"/>
                    </a:p>
                  </a:txBody>
                  <a:tcPr/>
                </a:tc>
                <a:tc gridSpan="3">
                  <a:txBody>
                    <a:bodyPr/>
                    <a:lstStyle/>
                    <a:p>
                      <a:pPr marL="0" marR="0" algn="ctr">
                        <a:spcBef>
                          <a:spcPts val="0"/>
                        </a:spcBef>
                        <a:spcAft>
                          <a:spcPts val="0"/>
                        </a:spcAft>
                      </a:pPr>
                      <a:r>
                        <a:rPr lang="en-US" sz="1200">
                          <a:effectLst/>
                        </a:rPr>
                        <a:t>Student/ Instructional Staff Ratio </a:t>
                      </a:r>
                      <a:endParaRPr lang="en-US" sz="1200">
                        <a:solidFill>
                          <a:srgbClr val="000000"/>
                        </a:solidFill>
                        <a:effectLst/>
                        <a:latin typeface="Times New Roman"/>
                        <a:ea typeface="Times New Roman"/>
                      </a:endParaRPr>
                    </a:p>
                  </a:txBody>
                  <a:tcPr marL="68580" marR="68580" marT="0" marB="0"/>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1200">
                          <a:effectLst/>
                        </a:rPr>
                        <a:t>Comparable? </a:t>
                      </a:r>
                      <a:endParaRPr lang="en-US" sz="1200">
                        <a:solidFill>
                          <a:srgbClr val="000000"/>
                        </a:solidFill>
                        <a:effectLst/>
                        <a:latin typeface="Times New Roman"/>
                        <a:ea typeface="Times New Roman"/>
                      </a:endParaRPr>
                    </a:p>
                  </a:txBody>
                  <a:tcPr marL="68580" marR="68580" marT="0" marB="0"/>
                </a:tc>
                <a:extLst>
                  <a:ext uri="{0D108BD9-81ED-4DB2-BD59-A6C34878D82A}">
                    <a16:rowId xmlns:a16="http://schemas.microsoft.com/office/drawing/2014/main" val="10000"/>
                  </a:ext>
                </a:extLst>
              </a:tr>
              <a:tr h="181124">
                <a:tc gridSpan="12">
                  <a:txBody>
                    <a:bodyPr/>
                    <a:lstStyle/>
                    <a:p>
                      <a:pPr marL="0" marR="0">
                        <a:spcBef>
                          <a:spcPts val="0"/>
                        </a:spcBef>
                        <a:spcAft>
                          <a:spcPts val="0"/>
                        </a:spcAft>
                      </a:pPr>
                      <a:r>
                        <a:rPr lang="en-US" sz="1200">
                          <a:effectLst/>
                        </a:rPr>
                        <a:t>Title I Elementary Schools </a:t>
                      </a:r>
                      <a:endParaRPr lang="en-US" sz="1200">
                        <a:solidFill>
                          <a:srgbClr val="000000"/>
                        </a:solidFill>
                        <a:effectLst/>
                        <a:latin typeface="Times New Roman"/>
                        <a:ea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96109">
                <a:tc>
                  <a:txBody>
                    <a:bodyPr/>
                    <a:lstStyle/>
                    <a:p>
                      <a:pPr marL="0" marR="0">
                        <a:spcBef>
                          <a:spcPts val="0"/>
                        </a:spcBef>
                        <a:spcAft>
                          <a:spcPts val="0"/>
                        </a:spcAft>
                      </a:pPr>
                      <a:r>
                        <a:rPr lang="en-US" sz="1200">
                          <a:effectLst/>
                        </a:rPr>
                        <a:t>Beaufort Elementary </a:t>
                      </a:r>
                      <a:endParaRPr lang="en-US" sz="1200">
                        <a:solidFill>
                          <a:srgbClr val="000000"/>
                        </a:solidFill>
                        <a:effectLst/>
                        <a:latin typeface="Times New Roman"/>
                        <a:ea typeface="Times New Roman"/>
                      </a:endParaRPr>
                    </a:p>
                  </a:txBody>
                  <a:tcPr marL="68580" marR="68580" marT="0" marB="0"/>
                </a:tc>
                <a:tc gridSpan="3">
                  <a:txBody>
                    <a:bodyPr/>
                    <a:lstStyle/>
                    <a:p>
                      <a:pPr marL="0" marR="0">
                        <a:spcBef>
                          <a:spcPts val="0"/>
                        </a:spcBef>
                        <a:spcAft>
                          <a:spcPts val="0"/>
                        </a:spcAft>
                      </a:pPr>
                      <a:r>
                        <a:rPr lang="en-US" sz="1200">
                          <a:effectLst/>
                        </a:rPr>
                        <a:t>KG - 5 </a:t>
                      </a:r>
                      <a:endParaRPr lang="en-US" sz="1200">
                        <a:solidFill>
                          <a:srgbClr val="000000"/>
                        </a:solidFill>
                        <a:effectLst/>
                        <a:latin typeface="Times New Roman"/>
                        <a:ea typeface="Times New Roman"/>
                      </a:endParaRPr>
                    </a:p>
                  </a:txBody>
                  <a:tcPr marL="68580" marR="68580" marT="0" marB="0"/>
                </a:tc>
                <a:tc hMerge="1">
                  <a:txBody>
                    <a:bodyPr/>
                    <a:lstStyle/>
                    <a:p>
                      <a:endParaRPr lang="en-US"/>
                    </a:p>
                  </a:txBody>
                  <a:tcPr/>
                </a:tc>
                <a:tc hMerge="1">
                  <a:txBody>
                    <a:bodyPr/>
                    <a:lstStyle/>
                    <a:p>
                      <a:endParaRPr lang="en-US"/>
                    </a:p>
                  </a:txBody>
                  <a:tcPr/>
                </a:tc>
                <a:tc gridSpan="2">
                  <a:txBody>
                    <a:bodyPr/>
                    <a:lstStyle/>
                    <a:p>
                      <a:pPr marL="0" marR="0" algn="r">
                        <a:spcBef>
                          <a:spcPts val="0"/>
                        </a:spcBef>
                        <a:spcAft>
                          <a:spcPts val="0"/>
                        </a:spcAft>
                      </a:pPr>
                      <a:r>
                        <a:rPr lang="en-US" sz="1200" dirty="0">
                          <a:effectLst/>
                        </a:rPr>
                        <a:t>528</a:t>
                      </a:r>
                      <a:endParaRPr lang="en-US" sz="1200" dirty="0">
                        <a:solidFill>
                          <a:srgbClr val="000000"/>
                        </a:solidFill>
                        <a:effectLst/>
                        <a:latin typeface="Times New Roman"/>
                        <a:ea typeface="Times New Roman"/>
                      </a:endParaRPr>
                    </a:p>
                  </a:txBody>
                  <a:tcPr marL="68580" marR="68580" marT="0" marB="0"/>
                </a:tc>
                <a:tc hMerge="1">
                  <a:txBody>
                    <a:bodyPr/>
                    <a:lstStyle/>
                    <a:p>
                      <a:endParaRPr lang="en-US"/>
                    </a:p>
                  </a:txBody>
                  <a:tcPr/>
                </a:tc>
                <a:tc gridSpan="2">
                  <a:txBody>
                    <a:bodyPr/>
                    <a:lstStyle/>
                    <a:p>
                      <a:pPr marL="0" marR="0" algn="r">
                        <a:spcBef>
                          <a:spcPts val="0"/>
                        </a:spcBef>
                        <a:spcAft>
                          <a:spcPts val="0"/>
                        </a:spcAft>
                      </a:pPr>
                      <a:r>
                        <a:rPr lang="en-US" sz="1200">
                          <a:effectLst/>
                        </a:rPr>
                        <a:t>70.2</a:t>
                      </a:r>
                      <a:endParaRPr lang="en-US" sz="1200">
                        <a:solidFill>
                          <a:srgbClr val="000000"/>
                        </a:solidFill>
                        <a:effectLst/>
                        <a:latin typeface="Times New Roman"/>
                        <a:ea typeface="Times New Roman"/>
                      </a:endParaRPr>
                    </a:p>
                  </a:txBody>
                  <a:tcPr marL="68580" marR="68580" marT="0" marB="0"/>
                </a:tc>
                <a:tc hMerge="1">
                  <a:txBody>
                    <a:bodyPr/>
                    <a:lstStyle/>
                    <a:p>
                      <a:endParaRPr lang="en-US"/>
                    </a:p>
                  </a:txBody>
                  <a:tcPr/>
                </a:tc>
                <a:tc gridSpan="3">
                  <a:txBody>
                    <a:bodyPr/>
                    <a:lstStyle/>
                    <a:p>
                      <a:pPr marL="0" marR="0" algn="r">
                        <a:spcBef>
                          <a:spcPts val="0"/>
                        </a:spcBef>
                        <a:spcAft>
                          <a:spcPts val="0"/>
                        </a:spcAft>
                      </a:pPr>
                      <a:r>
                        <a:rPr lang="en-US" sz="1200">
                          <a:effectLst/>
                        </a:rPr>
                        <a:t>7.5</a:t>
                      </a:r>
                      <a:endParaRPr lang="en-US" sz="1200">
                        <a:solidFill>
                          <a:srgbClr val="000000"/>
                        </a:solidFill>
                        <a:effectLst/>
                        <a:latin typeface="Times New Roman"/>
                        <a:ea typeface="Times New Roman"/>
                      </a:endParaRPr>
                    </a:p>
                  </a:txBody>
                  <a:tcPr marL="68580" marR="68580" marT="0" marB="0"/>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1200" dirty="0">
                          <a:solidFill>
                            <a:srgbClr val="00B050"/>
                          </a:solidFill>
                          <a:effectLst/>
                        </a:rPr>
                        <a:t>Yes </a:t>
                      </a:r>
                      <a:endParaRPr lang="en-US" sz="1200" dirty="0">
                        <a:solidFill>
                          <a:srgbClr val="00B050"/>
                        </a:solidFill>
                        <a:effectLst/>
                        <a:latin typeface="Times New Roman"/>
                        <a:ea typeface="Times New Roman"/>
                      </a:endParaRPr>
                    </a:p>
                  </a:txBody>
                  <a:tcPr marL="68580" marR="68580" marT="0" marB="0"/>
                </a:tc>
                <a:extLst>
                  <a:ext uri="{0D108BD9-81ED-4DB2-BD59-A6C34878D82A}">
                    <a16:rowId xmlns:a16="http://schemas.microsoft.com/office/drawing/2014/main" val="10002"/>
                  </a:ext>
                </a:extLst>
              </a:tr>
              <a:tr h="528146">
                <a:tc>
                  <a:txBody>
                    <a:bodyPr/>
                    <a:lstStyle/>
                    <a:p>
                      <a:pPr marL="0" marR="0">
                        <a:spcBef>
                          <a:spcPts val="0"/>
                        </a:spcBef>
                        <a:spcAft>
                          <a:spcPts val="0"/>
                        </a:spcAft>
                      </a:pPr>
                      <a:r>
                        <a:rPr lang="en-US" sz="1200">
                          <a:effectLst/>
                        </a:rPr>
                        <a:t>Broad River Elementary </a:t>
                      </a:r>
                      <a:endParaRPr lang="en-US" sz="1200">
                        <a:solidFill>
                          <a:srgbClr val="000000"/>
                        </a:solidFill>
                        <a:effectLst/>
                        <a:latin typeface="Times New Roman"/>
                        <a:ea typeface="Times New Roman"/>
                      </a:endParaRPr>
                    </a:p>
                  </a:txBody>
                  <a:tcPr marL="68580" marR="68580" marT="0" marB="0"/>
                </a:tc>
                <a:tc gridSpan="3">
                  <a:txBody>
                    <a:bodyPr/>
                    <a:lstStyle/>
                    <a:p>
                      <a:pPr marL="0" marR="0">
                        <a:spcBef>
                          <a:spcPts val="0"/>
                        </a:spcBef>
                        <a:spcAft>
                          <a:spcPts val="0"/>
                        </a:spcAft>
                      </a:pPr>
                      <a:r>
                        <a:rPr lang="en-US" sz="1200">
                          <a:effectLst/>
                        </a:rPr>
                        <a:t>KG - 5 </a:t>
                      </a:r>
                      <a:endParaRPr lang="en-US" sz="1200">
                        <a:solidFill>
                          <a:srgbClr val="000000"/>
                        </a:solidFill>
                        <a:effectLst/>
                        <a:latin typeface="Times New Roman"/>
                        <a:ea typeface="Times New Roman"/>
                      </a:endParaRPr>
                    </a:p>
                  </a:txBody>
                  <a:tcPr marL="68580" marR="68580" marT="0" marB="0"/>
                </a:tc>
                <a:tc hMerge="1">
                  <a:txBody>
                    <a:bodyPr/>
                    <a:lstStyle/>
                    <a:p>
                      <a:endParaRPr lang="en-US"/>
                    </a:p>
                  </a:txBody>
                  <a:tcPr/>
                </a:tc>
                <a:tc hMerge="1">
                  <a:txBody>
                    <a:bodyPr/>
                    <a:lstStyle/>
                    <a:p>
                      <a:endParaRPr lang="en-US"/>
                    </a:p>
                  </a:txBody>
                  <a:tcPr/>
                </a:tc>
                <a:tc gridSpan="2">
                  <a:txBody>
                    <a:bodyPr/>
                    <a:lstStyle/>
                    <a:p>
                      <a:pPr marL="0" marR="0" algn="r">
                        <a:spcBef>
                          <a:spcPts val="0"/>
                        </a:spcBef>
                        <a:spcAft>
                          <a:spcPts val="0"/>
                        </a:spcAft>
                      </a:pPr>
                      <a:r>
                        <a:rPr lang="en-US" sz="1200">
                          <a:effectLst/>
                        </a:rPr>
                        <a:t>510</a:t>
                      </a:r>
                      <a:endParaRPr lang="en-US" sz="1200">
                        <a:solidFill>
                          <a:srgbClr val="000000"/>
                        </a:solidFill>
                        <a:effectLst/>
                        <a:latin typeface="Times New Roman"/>
                        <a:ea typeface="Times New Roman"/>
                      </a:endParaRPr>
                    </a:p>
                  </a:txBody>
                  <a:tcPr marL="68580" marR="68580" marT="0" marB="0"/>
                </a:tc>
                <a:tc hMerge="1">
                  <a:txBody>
                    <a:bodyPr/>
                    <a:lstStyle/>
                    <a:p>
                      <a:endParaRPr lang="en-US"/>
                    </a:p>
                  </a:txBody>
                  <a:tcPr/>
                </a:tc>
                <a:tc gridSpan="2">
                  <a:txBody>
                    <a:bodyPr/>
                    <a:lstStyle/>
                    <a:p>
                      <a:pPr marL="0" marR="0" algn="r">
                        <a:spcBef>
                          <a:spcPts val="0"/>
                        </a:spcBef>
                        <a:spcAft>
                          <a:spcPts val="0"/>
                        </a:spcAft>
                      </a:pPr>
                      <a:r>
                        <a:rPr lang="en-US" sz="1200">
                          <a:effectLst/>
                        </a:rPr>
                        <a:t>49.4</a:t>
                      </a:r>
                      <a:endParaRPr lang="en-US" sz="1200">
                        <a:solidFill>
                          <a:srgbClr val="000000"/>
                        </a:solidFill>
                        <a:effectLst/>
                        <a:latin typeface="Times New Roman"/>
                        <a:ea typeface="Times New Roman"/>
                      </a:endParaRPr>
                    </a:p>
                  </a:txBody>
                  <a:tcPr marL="68580" marR="68580" marT="0" marB="0"/>
                </a:tc>
                <a:tc hMerge="1">
                  <a:txBody>
                    <a:bodyPr/>
                    <a:lstStyle/>
                    <a:p>
                      <a:endParaRPr lang="en-US"/>
                    </a:p>
                  </a:txBody>
                  <a:tcPr/>
                </a:tc>
                <a:tc gridSpan="3">
                  <a:txBody>
                    <a:bodyPr/>
                    <a:lstStyle/>
                    <a:p>
                      <a:pPr marL="0" marR="0" algn="r">
                        <a:spcBef>
                          <a:spcPts val="0"/>
                        </a:spcBef>
                        <a:spcAft>
                          <a:spcPts val="0"/>
                        </a:spcAft>
                      </a:pPr>
                      <a:r>
                        <a:rPr lang="en-US" sz="1200">
                          <a:effectLst/>
                        </a:rPr>
                        <a:t>10.3</a:t>
                      </a:r>
                      <a:endParaRPr lang="en-US" sz="1200">
                        <a:solidFill>
                          <a:srgbClr val="000000"/>
                        </a:solidFill>
                        <a:effectLst/>
                        <a:latin typeface="Times New Roman"/>
                        <a:ea typeface="Times New Roman"/>
                      </a:endParaRPr>
                    </a:p>
                  </a:txBody>
                  <a:tcPr marL="68580" marR="68580" marT="0" marB="0"/>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1200" dirty="0">
                          <a:solidFill>
                            <a:srgbClr val="00B050"/>
                          </a:solidFill>
                          <a:effectLst/>
                        </a:rPr>
                        <a:t>Yes</a:t>
                      </a:r>
                      <a:r>
                        <a:rPr lang="en-US" sz="1200" dirty="0">
                          <a:effectLst/>
                        </a:rPr>
                        <a:t> </a:t>
                      </a:r>
                      <a:endParaRPr lang="en-US" sz="1200" dirty="0">
                        <a:solidFill>
                          <a:srgbClr val="000000"/>
                        </a:solidFill>
                        <a:effectLst/>
                        <a:latin typeface="Times New Roman"/>
                        <a:ea typeface="Times New Roman"/>
                      </a:endParaRPr>
                    </a:p>
                  </a:txBody>
                  <a:tcPr marL="68580" marR="68580" marT="0" marB="0"/>
                </a:tc>
                <a:extLst>
                  <a:ext uri="{0D108BD9-81ED-4DB2-BD59-A6C34878D82A}">
                    <a16:rowId xmlns:a16="http://schemas.microsoft.com/office/drawing/2014/main" val="10003"/>
                  </a:ext>
                </a:extLst>
              </a:tr>
              <a:tr h="396109">
                <a:tc>
                  <a:txBody>
                    <a:bodyPr/>
                    <a:lstStyle/>
                    <a:p>
                      <a:pPr marL="0" marR="0">
                        <a:spcBef>
                          <a:spcPts val="0"/>
                        </a:spcBef>
                        <a:spcAft>
                          <a:spcPts val="0"/>
                        </a:spcAft>
                      </a:pPr>
                      <a:r>
                        <a:rPr lang="en-US" sz="1200">
                          <a:effectLst/>
                        </a:rPr>
                        <a:t>Davis Elementary </a:t>
                      </a:r>
                      <a:endParaRPr lang="en-US" sz="1200">
                        <a:solidFill>
                          <a:srgbClr val="000000"/>
                        </a:solidFill>
                        <a:effectLst/>
                        <a:latin typeface="Times New Roman"/>
                        <a:ea typeface="Times New Roman"/>
                      </a:endParaRPr>
                    </a:p>
                  </a:txBody>
                  <a:tcPr marL="68580" marR="68580" marT="0" marB="0"/>
                </a:tc>
                <a:tc gridSpan="3">
                  <a:txBody>
                    <a:bodyPr/>
                    <a:lstStyle/>
                    <a:p>
                      <a:pPr marL="0" marR="0">
                        <a:spcBef>
                          <a:spcPts val="0"/>
                        </a:spcBef>
                        <a:spcAft>
                          <a:spcPts val="0"/>
                        </a:spcAft>
                      </a:pPr>
                      <a:r>
                        <a:rPr lang="en-US" sz="1200">
                          <a:effectLst/>
                        </a:rPr>
                        <a:t>KG - 5 </a:t>
                      </a:r>
                      <a:endParaRPr lang="en-US" sz="1200">
                        <a:solidFill>
                          <a:srgbClr val="000000"/>
                        </a:solidFill>
                        <a:effectLst/>
                        <a:latin typeface="Times New Roman"/>
                        <a:ea typeface="Times New Roman"/>
                      </a:endParaRPr>
                    </a:p>
                  </a:txBody>
                  <a:tcPr marL="68580" marR="68580" marT="0" marB="0"/>
                </a:tc>
                <a:tc hMerge="1">
                  <a:txBody>
                    <a:bodyPr/>
                    <a:lstStyle/>
                    <a:p>
                      <a:endParaRPr lang="en-US"/>
                    </a:p>
                  </a:txBody>
                  <a:tcPr/>
                </a:tc>
                <a:tc hMerge="1">
                  <a:txBody>
                    <a:bodyPr/>
                    <a:lstStyle/>
                    <a:p>
                      <a:endParaRPr lang="en-US"/>
                    </a:p>
                  </a:txBody>
                  <a:tcPr/>
                </a:tc>
                <a:tc gridSpan="2">
                  <a:txBody>
                    <a:bodyPr/>
                    <a:lstStyle/>
                    <a:p>
                      <a:pPr marL="0" marR="0" algn="r">
                        <a:spcBef>
                          <a:spcPts val="0"/>
                        </a:spcBef>
                        <a:spcAft>
                          <a:spcPts val="0"/>
                        </a:spcAft>
                      </a:pPr>
                      <a:r>
                        <a:rPr lang="en-US" sz="1200">
                          <a:effectLst/>
                        </a:rPr>
                        <a:t>417</a:t>
                      </a:r>
                      <a:endParaRPr lang="en-US" sz="1200">
                        <a:solidFill>
                          <a:srgbClr val="000000"/>
                        </a:solidFill>
                        <a:effectLst/>
                        <a:latin typeface="Times New Roman"/>
                        <a:ea typeface="Times New Roman"/>
                      </a:endParaRPr>
                    </a:p>
                  </a:txBody>
                  <a:tcPr marL="68580" marR="68580" marT="0" marB="0"/>
                </a:tc>
                <a:tc hMerge="1">
                  <a:txBody>
                    <a:bodyPr/>
                    <a:lstStyle/>
                    <a:p>
                      <a:endParaRPr lang="en-US"/>
                    </a:p>
                  </a:txBody>
                  <a:tcPr/>
                </a:tc>
                <a:tc gridSpan="2">
                  <a:txBody>
                    <a:bodyPr/>
                    <a:lstStyle/>
                    <a:p>
                      <a:pPr marL="0" marR="0" algn="r">
                        <a:spcBef>
                          <a:spcPts val="0"/>
                        </a:spcBef>
                        <a:spcAft>
                          <a:spcPts val="0"/>
                        </a:spcAft>
                      </a:pPr>
                      <a:r>
                        <a:rPr lang="en-US" sz="1200">
                          <a:effectLst/>
                        </a:rPr>
                        <a:t>38.7</a:t>
                      </a:r>
                      <a:endParaRPr lang="en-US" sz="1200">
                        <a:solidFill>
                          <a:srgbClr val="000000"/>
                        </a:solidFill>
                        <a:effectLst/>
                        <a:latin typeface="Times New Roman"/>
                        <a:ea typeface="Times New Roman"/>
                      </a:endParaRPr>
                    </a:p>
                  </a:txBody>
                  <a:tcPr marL="68580" marR="68580" marT="0" marB="0"/>
                </a:tc>
                <a:tc hMerge="1">
                  <a:txBody>
                    <a:bodyPr/>
                    <a:lstStyle/>
                    <a:p>
                      <a:endParaRPr lang="en-US"/>
                    </a:p>
                  </a:txBody>
                  <a:tcPr/>
                </a:tc>
                <a:tc gridSpan="3">
                  <a:txBody>
                    <a:bodyPr/>
                    <a:lstStyle/>
                    <a:p>
                      <a:pPr marL="0" marR="0" algn="r">
                        <a:spcBef>
                          <a:spcPts val="0"/>
                        </a:spcBef>
                        <a:spcAft>
                          <a:spcPts val="0"/>
                        </a:spcAft>
                      </a:pPr>
                      <a:r>
                        <a:rPr lang="en-US" sz="1200">
                          <a:effectLst/>
                        </a:rPr>
                        <a:t>10.8</a:t>
                      </a:r>
                      <a:endParaRPr lang="en-US" sz="1200">
                        <a:solidFill>
                          <a:srgbClr val="000000"/>
                        </a:solidFill>
                        <a:effectLst/>
                        <a:latin typeface="Times New Roman"/>
                        <a:ea typeface="Times New Roman"/>
                      </a:endParaRPr>
                    </a:p>
                  </a:txBody>
                  <a:tcPr marL="68580" marR="68580" marT="0" marB="0"/>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1200" dirty="0">
                          <a:solidFill>
                            <a:srgbClr val="00B050"/>
                          </a:solidFill>
                          <a:effectLst/>
                        </a:rPr>
                        <a:t>Yes </a:t>
                      </a:r>
                      <a:endParaRPr lang="en-US" sz="1200" dirty="0">
                        <a:solidFill>
                          <a:srgbClr val="00B050"/>
                        </a:solidFill>
                        <a:effectLst/>
                        <a:latin typeface="Times New Roman"/>
                        <a:ea typeface="Times New Roman"/>
                      </a:endParaRPr>
                    </a:p>
                  </a:txBody>
                  <a:tcPr marL="68580" marR="68580" marT="0" marB="0"/>
                </a:tc>
                <a:extLst>
                  <a:ext uri="{0D108BD9-81ED-4DB2-BD59-A6C34878D82A}">
                    <a16:rowId xmlns:a16="http://schemas.microsoft.com/office/drawing/2014/main" val="10004"/>
                  </a:ext>
                </a:extLst>
              </a:tr>
              <a:tr h="396109">
                <a:tc>
                  <a:txBody>
                    <a:bodyPr/>
                    <a:lstStyle/>
                    <a:p>
                      <a:pPr marL="0" marR="0">
                        <a:spcBef>
                          <a:spcPts val="0"/>
                        </a:spcBef>
                        <a:spcAft>
                          <a:spcPts val="0"/>
                        </a:spcAft>
                      </a:pPr>
                      <a:r>
                        <a:rPr lang="en-US" sz="1200">
                          <a:effectLst/>
                        </a:rPr>
                        <a:t>Shanklin Elementary </a:t>
                      </a:r>
                      <a:endParaRPr lang="en-US" sz="1200">
                        <a:solidFill>
                          <a:srgbClr val="000000"/>
                        </a:solidFill>
                        <a:effectLst/>
                        <a:latin typeface="Times New Roman"/>
                        <a:ea typeface="Times New Roman"/>
                      </a:endParaRPr>
                    </a:p>
                  </a:txBody>
                  <a:tcPr marL="68580" marR="68580" marT="0" marB="0"/>
                </a:tc>
                <a:tc gridSpan="3">
                  <a:txBody>
                    <a:bodyPr/>
                    <a:lstStyle/>
                    <a:p>
                      <a:pPr marL="0" marR="0">
                        <a:spcBef>
                          <a:spcPts val="0"/>
                        </a:spcBef>
                        <a:spcAft>
                          <a:spcPts val="0"/>
                        </a:spcAft>
                      </a:pPr>
                      <a:r>
                        <a:rPr lang="en-US" sz="1200">
                          <a:effectLst/>
                        </a:rPr>
                        <a:t>KG - 5 </a:t>
                      </a:r>
                      <a:endParaRPr lang="en-US" sz="1200">
                        <a:solidFill>
                          <a:srgbClr val="000000"/>
                        </a:solidFill>
                        <a:effectLst/>
                        <a:latin typeface="Times New Roman"/>
                        <a:ea typeface="Times New Roman"/>
                      </a:endParaRPr>
                    </a:p>
                  </a:txBody>
                  <a:tcPr marL="68580" marR="68580" marT="0" marB="0"/>
                </a:tc>
                <a:tc hMerge="1">
                  <a:txBody>
                    <a:bodyPr/>
                    <a:lstStyle/>
                    <a:p>
                      <a:endParaRPr lang="en-US"/>
                    </a:p>
                  </a:txBody>
                  <a:tcPr/>
                </a:tc>
                <a:tc hMerge="1">
                  <a:txBody>
                    <a:bodyPr/>
                    <a:lstStyle/>
                    <a:p>
                      <a:endParaRPr lang="en-US"/>
                    </a:p>
                  </a:txBody>
                  <a:tcPr/>
                </a:tc>
                <a:tc gridSpan="2">
                  <a:txBody>
                    <a:bodyPr/>
                    <a:lstStyle/>
                    <a:p>
                      <a:pPr marL="0" marR="0" algn="r">
                        <a:spcBef>
                          <a:spcPts val="0"/>
                        </a:spcBef>
                        <a:spcAft>
                          <a:spcPts val="0"/>
                        </a:spcAft>
                      </a:pPr>
                      <a:r>
                        <a:rPr lang="en-US" sz="1200">
                          <a:effectLst/>
                        </a:rPr>
                        <a:t>726</a:t>
                      </a:r>
                      <a:endParaRPr lang="en-US" sz="1200">
                        <a:solidFill>
                          <a:srgbClr val="000000"/>
                        </a:solidFill>
                        <a:effectLst/>
                        <a:latin typeface="Times New Roman"/>
                        <a:ea typeface="Times New Roman"/>
                      </a:endParaRPr>
                    </a:p>
                  </a:txBody>
                  <a:tcPr marL="68580" marR="68580" marT="0" marB="0"/>
                </a:tc>
                <a:tc hMerge="1">
                  <a:txBody>
                    <a:bodyPr/>
                    <a:lstStyle/>
                    <a:p>
                      <a:endParaRPr lang="en-US"/>
                    </a:p>
                  </a:txBody>
                  <a:tcPr/>
                </a:tc>
                <a:tc gridSpan="2">
                  <a:txBody>
                    <a:bodyPr/>
                    <a:lstStyle/>
                    <a:p>
                      <a:pPr marL="0" marR="0" algn="r">
                        <a:spcBef>
                          <a:spcPts val="0"/>
                        </a:spcBef>
                        <a:spcAft>
                          <a:spcPts val="0"/>
                        </a:spcAft>
                      </a:pPr>
                      <a:r>
                        <a:rPr lang="en-US" sz="1200">
                          <a:effectLst/>
                        </a:rPr>
                        <a:t>59</a:t>
                      </a:r>
                      <a:endParaRPr lang="en-US" sz="1200">
                        <a:solidFill>
                          <a:srgbClr val="000000"/>
                        </a:solidFill>
                        <a:effectLst/>
                        <a:latin typeface="Times New Roman"/>
                        <a:ea typeface="Times New Roman"/>
                      </a:endParaRPr>
                    </a:p>
                  </a:txBody>
                  <a:tcPr marL="68580" marR="68580" marT="0" marB="0"/>
                </a:tc>
                <a:tc hMerge="1">
                  <a:txBody>
                    <a:bodyPr/>
                    <a:lstStyle/>
                    <a:p>
                      <a:endParaRPr lang="en-US"/>
                    </a:p>
                  </a:txBody>
                  <a:tcPr/>
                </a:tc>
                <a:tc gridSpan="3">
                  <a:txBody>
                    <a:bodyPr/>
                    <a:lstStyle/>
                    <a:p>
                      <a:pPr marL="0" marR="0" algn="r">
                        <a:spcBef>
                          <a:spcPts val="0"/>
                        </a:spcBef>
                        <a:spcAft>
                          <a:spcPts val="0"/>
                        </a:spcAft>
                      </a:pPr>
                      <a:r>
                        <a:rPr lang="en-US" sz="1200">
                          <a:effectLst/>
                        </a:rPr>
                        <a:t>12.3</a:t>
                      </a:r>
                      <a:endParaRPr lang="en-US" sz="1200">
                        <a:solidFill>
                          <a:srgbClr val="000000"/>
                        </a:solidFill>
                        <a:effectLst/>
                        <a:latin typeface="Times New Roman"/>
                        <a:ea typeface="Times New Roman"/>
                      </a:endParaRPr>
                    </a:p>
                  </a:txBody>
                  <a:tcPr marL="68580" marR="68580" marT="0" marB="0"/>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1200" dirty="0">
                          <a:solidFill>
                            <a:srgbClr val="00B050"/>
                          </a:solidFill>
                          <a:effectLst/>
                        </a:rPr>
                        <a:t>Yes </a:t>
                      </a:r>
                      <a:endParaRPr lang="en-US" sz="1200" dirty="0">
                        <a:solidFill>
                          <a:srgbClr val="00B050"/>
                        </a:solidFill>
                        <a:effectLst/>
                        <a:latin typeface="Times New Roman"/>
                        <a:ea typeface="Times New Roman"/>
                      </a:endParaRPr>
                    </a:p>
                  </a:txBody>
                  <a:tcPr marL="68580" marR="68580" marT="0" marB="0"/>
                </a:tc>
                <a:extLst>
                  <a:ext uri="{0D108BD9-81ED-4DB2-BD59-A6C34878D82A}">
                    <a16:rowId xmlns:a16="http://schemas.microsoft.com/office/drawing/2014/main" val="10005"/>
                  </a:ext>
                </a:extLst>
              </a:tr>
              <a:tr h="396109">
                <a:tc>
                  <a:txBody>
                    <a:bodyPr/>
                    <a:lstStyle/>
                    <a:p>
                      <a:pPr marL="0" marR="0">
                        <a:spcBef>
                          <a:spcPts val="0"/>
                        </a:spcBef>
                        <a:spcAft>
                          <a:spcPts val="0"/>
                        </a:spcAft>
                      </a:pPr>
                      <a:r>
                        <a:rPr lang="en-US" sz="1200">
                          <a:effectLst/>
                        </a:rPr>
                        <a:t>Port Royal Elementary </a:t>
                      </a:r>
                      <a:endParaRPr lang="en-US" sz="1200">
                        <a:solidFill>
                          <a:srgbClr val="000000"/>
                        </a:solidFill>
                        <a:effectLst/>
                        <a:latin typeface="Times New Roman"/>
                        <a:ea typeface="Times New Roman"/>
                      </a:endParaRPr>
                    </a:p>
                  </a:txBody>
                  <a:tcPr marL="68580" marR="68580" marT="0" marB="0"/>
                </a:tc>
                <a:tc gridSpan="3">
                  <a:txBody>
                    <a:bodyPr/>
                    <a:lstStyle/>
                    <a:p>
                      <a:pPr marL="0" marR="0">
                        <a:spcBef>
                          <a:spcPts val="0"/>
                        </a:spcBef>
                        <a:spcAft>
                          <a:spcPts val="0"/>
                        </a:spcAft>
                      </a:pPr>
                      <a:r>
                        <a:rPr lang="en-US" sz="1200">
                          <a:effectLst/>
                        </a:rPr>
                        <a:t>KG - 5 </a:t>
                      </a:r>
                      <a:endParaRPr lang="en-US" sz="1200">
                        <a:solidFill>
                          <a:srgbClr val="000000"/>
                        </a:solidFill>
                        <a:effectLst/>
                        <a:latin typeface="Times New Roman"/>
                        <a:ea typeface="Times New Roman"/>
                      </a:endParaRPr>
                    </a:p>
                  </a:txBody>
                  <a:tcPr marL="68580" marR="68580" marT="0" marB="0"/>
                </a:tc>
                <a:tc hMerge="1">
                  <a:txBody>
                    <a:bodyPr/>
                    <a:lstStyle/>
                    <a:p>
                      <a:endParaRPr lang="en-US"/>
                    </a:p>
                  </a:txBody>
                  <a:tcPr/>
                </a:tc>
                <a:tc hMerge="1">
                  <a:txBody>
                    <a:bodyPr/>
                    <a:lstStyle/>
                    <a:p>
                      <a:endParaRPr lang="en-US"/>
                    </a:p>
                  </a:txBody>
                  <a:tcPr/>
                </a:tc>
                <a:tc gridSpan="2">
                  <a:txBody>
                    <a:bodyPr/>
                    <a:lstStyle/>
                    <a:p>
                      <a:pPr marL="0" marR="0" algn="r">
                        <a:spcBef>
                          <a:spcPts val="0"/>
                        </a:spcBef>
                        <a:spcAft>
                          <a:spcPts val="0"/>
                        </a:spcAft>
                      </a:pPr>
                      <a:r>
                        <a:rPr lang="en-US" sz="1200">
                          <a:effectLst/>
                        </a:rPr>
                        <a:t>189</a:t>
                      </a:r>
                      <a:endParaRPr lang="en-US" sz="1200">
                        <a:solidFill>
                          <a:srgbClr val="000000"/>
                        </a:solidFill>
                        <a:effectLst/>
                        <a:latin typeface="Times New Roman"/>
                        <a:ea typeface="Times New Roman"/>
                      </a:endParaRPr>
                    </a:p>
                  </a:txBody>
                  <a:tcPr marL="68580" marR="68580" marT="0" marB="0"/>
                </a:tc>
                <a:tc hMerge="1">
                  <a:txBody>
                    <a:bodyPr/>
                    <a:lstStyle/>
                    <a:p>
                      <a:endParaRPr lang="en-US"/>
                    </a:p>
                  </a:txBody>
                  <a:tcPr/>
                </a:tc>
                <a:tc gridSpan="2">
                  <a:txBody>
                    <a:bodyPr/>
                    <a:lstStyle/>
                    <a:p>
                      <a:pPr marL="0" marR="0" algn="r">
                        <a:spcBef>
                          <a:spcPts val="0"/>
                        </a:spcBef>
                        <a:spcAft>
                          <a:spcPts val="0"/>
                        </a:spcAft>
                      </a:pPr>
                      <a:r>
                        <a:rPr lang="en-US" sz="1200">
                          <a:effectLst/>
                        </a:rPr>
                        <a:t>16</a:t>
                      </a:r>
                      <a:endParaRPr lang="en-US" sz="1200">
                        <a:solidFill>
                          <a:srgbClr val="000000"/>
                        </a:solidFill>
                        <a:effectLst/>
                        <a:latin typeface="Times New Roman"/>
                        <a:ea typeface="Times New Roman"/>
                      </a:endParaRPr>
                    </a:p>
                  </a:txBody>
                  <a:tcPr marL="68580" marR="68580" marT="0" marB="0"/>
                </a:tc>
                <a:tc hMerge="1">
                  <a:txBody>
                    <a:bodyPr/>
                    <a:lstStyle/>
                    <a:p>
                      <a:endParaRPr lang="en-US"/>
                    </a:p>
                  </a:txBody>
                  <a:tcPr/>
                </a:tc>
                <a:tc gridSpan="3">
                  <a:txBody>
                    <a:bodyPr/>
                    <a:lstStyle/>
                    <a:p>
                      <a:pPr marL="0" marR="0" algn="r">
                        <a:spcBef>
                          <a:spcPts val="0"/>
                        </a:spcBef>
                        <a:spcAft>
                          <a:spcPts val="0"/>
                        </a:spcAft>
                      </a:pPr>
                      <a:r>
                        <a:rPr lang="en-US" sz="1200">
                          <a:effectLst/>
                        </a:rPr>
                        <a:t>11.8</a:t>
                      </a:r>
                      <a:endParaRPr lang="en-US" sz="1200">
                        <a:solidFill>
                          <a:srgbClr val="000000"/>
                        </a:solidFill>
                        <a:effectLst/>
                        <a:latin typeface="Times New Roman"/>
                        <a:ea typeface="Times New Roman"/>
                      </a:endParaRPr>
                    </a:p>
                  </a:txBody>
                  <a:tcPr marL="68580" marR="68580" marT="0" marB="0"/>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1200" dirty="0">
                          <a:solidFill>
                            <a:srgbClr val="00B050"/>
                          </a:solidFill>
                          <a:effectLst/>
                        </a:rPr>
                        <a:t>Yes </a:t>
                      </a:r>
                      <a:endParaRPr lang="en-US" sz="1200" dirty="0">
                        <a:solidFill>
                          <a:srgbClr val="00B050"/>
                        </a:solidFill>
                        <a:effectLst/>
                        <a:latin typeface="Times New Roman"/>
                        <a:ea typeface="Times New Roman"/>
                      </a:endParaRPr>
                    </a:p>
                  </a:txBody>
                  <a:tcPr marL="68580" marR="68580" marT="0" marB="0"/>
                </a:tc>
                <a:extLst>
                  <a:ext uri="{0D108BD9-81ED-4DB2-BD59-A6C34878D82A}">
                    <a16:rowId xmlns:a16="http://schemas.microsoft.com/office/drawing/2014/main" val="10006"/>
                  </a:ext>
                </a:extLst>
              </a:tr>
              <a:tr h="396109">
                <a:tc>
                  <a:txBody>
                    <a:bodyPr/>
                    <a:lstStyle/>
                    <a:p>
                      <a:pPr marL="0" marR="0">
                        <a:spcBef>
                          <a:spcPts val="0"/>
                        </a:spcBef>
                        <a:spcAft>
                          <a:spcPts val="0"/>
                        </a:spcAft>
                      </a:pPr>
                      <a:r>
                        <a:rPr lang="en-US" sz="1200">
                          <a:effectLst/>
                        </a:rPr>
                        <a:t>St. Helena Elementary </a:t>
                      </a:r>
                      <a:endParaRPr lang="en-US" sz="1200">
                        <a:solidFill>
                          <a:srgbClr val="000000"/>
                        </a:solidFill>
                        <a:effectLst/>
                        <a:latin typeface="Times New Roman"/>
                        <a:ea typeface="Times New Roman"/>
                      </a:endParaRPr>
                    </a:p>
                  </a:txBody>
                  <a:tcPr marL="68580" marR="68580" marT="0" marB="0"/>
                </a:tc>
                <a:tc gridSpan="3">
                  <a:txBody>
                    <a:bodyPr/>
                    <a:lstStyle/>
                    <a:p>
                      <a:pPr marL="0" marR="0">
                        <a:spcBef>
                          <a:spcPts val="0"/>
                        </a:spcBef>
                        <a:spcAft>
                          <a:spcPts val="0"/>
                        </a:spcAft>
                      </a:pPr>
                      <a:r>
                        <a:rPr lang="en-US" sz="1200">
                          <a:effectLst/>
                        </a:rPr>
                        <a:t>KG - 5 </a:t>
                      </a:r>
                      <a:endParaRPr lang="en-US" sz="1200">
                        <a:solidFill>
                          <a:srgbClr val="000000"/>
                        </a:solidFill>
                        <a:effectLst/>
                        <a:latin typeface="Times New Roman"/>
                        <a:ea typeface="Times New Roman"/>
                      </a:endParaRPr>
                    </a:p>
                  </a:txBody>
                  <a:tcPr marL="68580" marR="68580" marT="0" marB="0"/>
                </a:tc>
                <a:tc hMerge="1">
                  <a:txBody>
                    <a:bodyPr/>
                    <a:lstStyle/>
                    <a:p>
                      <a:endParaRPr lang="en-US"/>
                    </a:p>
                  </a:txBody>
                  <a:tcPr/>
                </a:tc>
                <a:tc hMerge="1">
                  <a:txBody>
                    <a:bodyPr/>
                    <a:lstStyle/>
                    <a:p>
                      <a:endParaRPr lang="en-US"/>
                    </a:p>
                  </a:txBody>
                  <a:tcPr/>
                </a:tc>
                <a:tc gridSpan="2">
                  <a:txBody>
                    <a:bodyPr/>
                    <a:lstStyle/>
                    <a:p>
                      <a:pPr marL="0" marR="0" algn="r">
                        <a:spcBef>
                          <a:spcPts val="0"/>
                        </a:spcBef>
                        <a:spcAft>
                          <a:spcPts val="0"/>
                        </a:spcAft>
                      </a:pPr>
                      <a:r>
                        <a:rPr lang="en-US" sz="1200">
                          <a:effectLst/>
                        </a:rPr>
                        <a:t>808</a:t>
                      </a:r>
                      <a:endParaRPr lang="en-US" sz="1200">
                        <a:solidFill>
                          <a:srgbClr val="000000"/>
                        </a:solidFill>
                        <a:effectLst/>
                        <a:latin typeface="Times New Roman"/>
                        <a:ea typeface="Times New Roman"/>
                      </a:endParaRPr>
                    </a:p>
                  </a:txBody>
                  <a:tcPr marL="68580" marR="68580" marT="0" marB="0"/>
                </a:tc>
                <a:tc hMerge="1">
                  <a:txBody>
                    <a:bodyPr/>
                    <a:lstStyle/>
                    <a:p>
                      <a:endParaRPr lang="en-US"/>
                    </a:p>
                  </a:txBody>
                  <a:tcPr/>
                </a:tc>
                <a:tc gridSpan="2">
                  <a:txBody>
                    <a:bodyPr/>
                    <a:lstStyle/>
                    <a:p>
                      <a:pPr marL="0" marR="0" algn="r">
                        <a:spcBef>
                          <a:spcPts val="0"/>
                        </a:spcBef>
                        <a:spcAft>
                          <a:spcPts val="0"/>
                        </a:spcAft>
                      </a:pPr>
                      <a:r>
                        <a:rPr lang="en-US" sz="1200">
                          <a:effectLst/>
                        </a:rPr>
                        <a:t>56</a:t>
                      </a:r>
                      <a:endParaRPr lang="en-US" sz="1200">
                        <a:solidFill>
                          <a:srgbClr val="000000"/>
                        </a:solidFill>
                        <a:effectLst/>
                        <a:latin typeface="Times New Roman"/>
                        <a:ea typeface="Times New Roman"/>
                      </a:endParaRPr>
                    </a:p>
                  </a:txBody>
                  <a:tcPr marL="68580" marR="68580" marT="0" marB="0"/>
                </a:tc>
                <a:tc hMerge="1">
                  <a:txBody>
                    <a:bodyPr/>
                    <a:lstStyle/>
                    <a:p>
                      <a:endParaRPr lang="en-US"/>
                    </a:p>
                  </a:txBody>
                  <a:tcPr/>
                </a:tc>
                <a:tc gridSpan="3">
                  <a:txBody>
                    <a:bodyPr/>
                    <a:lstStyle/>
                    <a:p>
                      <a:pPr marL="0" marR="0" algn="r">
                        <a:spcBef>
                          <a:spcPts val="0"/>
                        </a:spcBef>
                        <a:spcAft>
                          <a:spcPts val="0"/>
                        </a:spcAft>
                      </a:pPr>
                      <a:r>
                        <a:rPr lang="en-US" sz="1200">
                          <a:effectLst/>
                        </a:rPr>
                        <a:t>14.4</a:t>
                      </a:r>
                      <a:endParaRPr lang="en-US" sz="1200">
                        <a:solidFill>
                          <a:srgbClr val="000000"/>
                        </a:solidFill>
                        <a:effectLst/>
                        <a:latin typeface="Times New Roman"/>
                        <a:ea typeface="Times New Roman"/>
                      </a:endParaRPr>
                    </a:p>
                  </a:txBody>
                  <a:tcPr marL="68580" marR="68580" marT="0" marB="0"/>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1200" dirty="0">
                          <a:solidFill>
                            <a:srgbClr val="FF0000"/>
                          </a:solidFill>
                          <a:effectLst/>
                        </a:rPr>
                        <a:t>No</a:t>
                      </a:r>
                      <a:r>
                        <a:rPr lang="en-US" sz="1200" dirty="0">
                          <a:effectLst/>
                        </a:rPr>
                        <a:t> </a:t>
                      </a:r>
                      <a:endParaRPr lang="en-US" sz="1200" dirty="0">
                        <a:solidFill>
                          <a:srgbClr val="000000"/>
                        </a:solidFill>
                        <a:effectLst/>
                        <a:latin typeface="Times New Roman"/>
                        <a:ea typeface="Times New Roman"/>
                      </a:endParaRPr>
                    </a:p>
                  </a:txBody>
                  <a:tcPr marL="68580" marR="68580" marT="0" marB="0"/>
                </a:tc>
                <a:extLst>
                  <a:ext uri="{0D108BD9-81ED-4DB2-BD59-A6C34878D82A}">
                    <a16:rowId xmlns:a16="http://schemas.microsoft.com/office/drawing/2014/main" val="10007"/>
                  </a:ext>
                </a:extLst>
              </a:tr>
              <a:tr h="528146">
                <a:tc>
                  <a:txBody>
                    <a:bodyPr/>
                    <a:lstStyle/>
                    <a:p>
                      <a:pPr marL="0" marR="0">
                        <a:spcBef>
                          <a:spcPts val="0"/>
                        </a:spcBef>
                        <a:spcAft>
                          <a:spcPts val="0"/>
                        </a:spcAft>
                      </a:pPr>
                      <a:r>
                        <a:rPr lang="en-US" sz="1200">
                          <a:effectLst/>
                        </a:rPr>
                        <a:t>Shell Point Elementary </a:t>
                      </a:r>
                      <a:endParaRPr lang="en-US" sz="1200">
                        <a:solidFill>
                          <a:srgbClr val="000000"/>
                        </a:solidFill>
                        <a:effectLst/>
                        <a:latin typeface="Times New Roman"/>
                        <a:ea typeface="Times New Roman"/>
                      </a:endParaRPr>
                    </a:p>
                  </a:txBody>
                  <a:tcPr marL="68580" marR="68580" marT="0" marB="0"/>
                </a:tc>
                <a:tc gridSpan="3">
                  <a:txBody>
                    <a:bodyPr/>
                    <a:lstStyle/>
                    <a:p>
                      <a:pPr marL="0" marR="0">
                        <a:spcBef>
                          <a:spcPts val="0"/>
                        </a:spcBef>
                        <a:spcAft>
                          <a:spcPts val="0"/>
                        </a:spcAft>
                      </a:pPr>
                      <a:r>
                        <a:rPr lang="en-US" sz="1200">
                          <a:effectLst/>
                        </a:rPr>
                        <a:t>KG - 5 </a:t>
                      </a:r>
                      <a:endParaRPr lang="en-US" sz="1200">
                        <a:solidFill>
                          <a:srgbClr val="000000"/>
                        </a:solidFill>
                        <a:effectLst/>
                        <a:latin typeface="Times New Roman"/>
                        <a:ea typeface="Times New Roman"/>
                      </a:endParaRPr>
                    </a:p>
                  </a:txBody>
                  <a:tcPr marL="68580" marR="68580" marT="0" marB="0"/>
                </a:tc>
                <a:tc hMerge="1">
                  <a:txBody>
                    <a:bodyPr/>
                    <a:lstStyle/>
                    <a:p>
                      <a:endParaRPr lang="en-US"/>
                    </a:p>
                  </a:txBody>
                  <a:tcPr/>
                </a:tc>
                <a:tc hMerge="1">
                  <a:txBody>
                    <a:bodyPr/>
                    <a:lstStyle/>
                    <a:p>
                      <a:endParaRPr lang="en-US"/>
                    </a:p>
                  </a:txBody>
                  <a:tcPr/>
                </a:tc>
                <a:tc gridSpan="2">
                  <a:txBody>
                    <a:bodyPr/>
                    <a:lstStyle/>
                    <a:p>
                      <a:pPr marL="0" marR="0" algn="r">
                        <a:spcBef>
                          <a:spcPts val="0"/>
                        </a:spcBef>
                        <a:spcAft>
                          <a:spcPts val="0"/>
                        </a:spcAft>
                      </a:pPr>
                      <a:r>
                        <a:rPr lang="en-US" sz="1200">
                          <a:effectLst/>
                        </a:rPr>
                        <a:t>673</a:t>
                      </a:r>
                      <a:endParaRPr lang="en-US" sz="1200">
                        <a:solidFill>
                          <a:srgbClr val="000000"/>
                        </a:solidFill>
                        <a:effectLst/>
                        <a:latin typeface="Times New Roman"/>
                        <a:ea typeface="Times New Roman"/>
                      </a:endParaRPr>
                    </a:p>
                  </a:txBody>
                  <a:tcPr marL="68580" marR="68580" marT="0" marB="0"/>
                </a:tc>
                <a:tc hMerge="1">
                  <a:txBody>
                    <a:bodyPr/>
                    <a:lstStyle/>
                    <a:p>
                      <a:endParaRPr lang="en-US"/>
                    </a:p>
                  </a:txBody>
                  <a:tcPr/>
                </a:tc>
                <a:tc gridSpan="2">
                  <a:txBody>
                    <a:bodyPr/>
                    <a:lstStyle/>
                    <a:p>
                      <a:pPr marL="0" marR="0" algn="r">
                        <a:spcBef>
                          <a:spcPts val="0"/>
                        </a:spcBef>
                        <a:spcAft>
                          <a:spcPts val="0"/>
                        </a:spcAft>
                      </a:pPr>
                      <a:r>
                        <a:rPr lang="en-US" sz="1200">
                          <a:effectLst/>
                        </a:rPr>
                        <a:t>60</a:t>
                      </a:r>
                      <a:endParaRPr lang="en-US" sz="1200">
                        <a:solidFill>
                          <a:srgbClr val="000000"/>
                        </a:solidFill>
                        <a:effectLst/>
                        <a:latin typeface="Times New Roman"/>
                        <a:ea typeface="Times New Roman"/>
                      </a:endParaRPr>
                    </a:p>
                  </a:txBody>
                  <a:tcPr marL="68580" marR="68580" marT="0" marB="0"/>
                </a:tc>
                <a:tc hMerge="1">
                  <a:txBody>
                    <a:bodyPr/>
                    <a:lstStyle/>
                    <a:p>
                      <a:endParaRPr lang="en-US"/>
                    </a:p>
                  </a:txBody>
                  <a:tcPr/>
                </a:tc>
                <a:tc gridSpan="3">
                  <a:txBody>
                    <a:bodyPr/>
                    <a:lstStyle/>
                    <a:p>
                      <a:pPr marL="0" marR="0" algn="r">
                        <a:spcBef>
                          <a:spcPts val="0"/>
                        </a:spcBef>
                        <a:spcAft>
                          <a:spcPts val="0"/>
                        </a:spcAft>
                      </a:pPr>
                      <a:r>
                        <a:rPr lang="en-US" sz="1200">
                          <a:effectLst/>
                        </a:rPr>
                        <a:t>11.2</a:t>
                      </a:r>
                      <a:endParaRPr lang="en-US" sz="1200">
                        <a:solidFill>
                          <a:srgbClr val="000000"/>
                        </a:solidFill>
                        <a:effectLst/>
                        <a:latin typeface="Times New Roman"/>
                        <a:ea typeface="Times New Roman"/>
                      </a:endParaRPr>
                    </a:p>
                  </a:txBody>
                  <a:tcPr marL="68580" marR="68580" marT="0" marB="0"/>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1200" dirty="0">
                          <a:solidFill>
                            <a:srgbClr val="00B050"/>
                          </a:solidFill>
                          <a:effectLst/>
                        </a:rPr>
                        <a:t>Yes</a:t>
                      </a:r>
                      <a:r>
                        <a:rPr lang="en-US" sz="1200" dirty="0">
                          <a:effectLst/>
                        </a:rPr>
                        <a:t> </a:t>
                      </a:r>
                      <a:endParaRPr lang="en-US" sz="1200" dirty="0">
                        <a:solidFill>
                          <a:srgbClr val="000000"/>
                        </a:solidFill>
                        <a:effectLst/>
                        <a:latin typeface="Times New Roman"/>
                        <a:ea typeface="Times New Roman"/>
                      </a:endParaRPr>
                    </a:p>
                  </a:txBody>
                  <a:tcPr marL="68580" marR="68580" marT="0" marB="0"/>
                </a:tc>
                <a:extLst>
                  <a:ext uri="{0D108BD9-81ED-4DB2-BD59-A6C34878D82A}">
                    <a16:rowId xmlns:a16="http://schemas.microsoft.com/office/drawing/2014/main" val="10008"/>
                  </a:ext>
                </a:extLst>
              </a:tr>
              <a:tr h="181124">
                <a:tc gridSpan="12">
                  <a:txBody>
                    <a:bodyPr/>
                    <a:lstStyle/>
                    <a:p>
                      <a:pPr marL="0" marR="0">
                        <a:spcBef>
                          <a:spcPts val="0"/>
                        </a:spcBef>
                        <a:spcAft>
                          <a:spcPts val="0"/>
                        </a:spcAft>
                      </a:pPr>
                      <a:r>
                        <a:rPr lang="en-US" sz="1200">
                          <a:effectLst/>
                        </a:rPr>
                        <a:t>Non-Title I Elementary Schools </a:t>
                      </a:r>
                      <a:endParaRPr lang="en-US" sz="1200">
                        <a:solidFill>
                          <a:srgbClr val="000000"/>
                        </a:solidFill>
                        <a:effectLst/>
                        <a:latin typeface="Times New Roman"/>
                        <a:ea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r h="181124">
                <a:tc gridSpan="2">
                  <a:txBody>
                    <a:bodyPr/>
                    <a:lstStyle/>
                    <a:p>
                      <a:pPr marL="0" marR="0">
                        <a:spcBef>
                          <a:spcPts val="0"/>
                        </a:spcBef>
                        <a:spcAft>
                          <a:spcPts val="0"/>
                        </a:spcAft>
                      </a:pPr>
                      <a:r>
                        <a:rPr lang="en-US" sz="1200">
                          <a:effectLst/>
                        </a:rPr>
                        <a:t>Hilton Head </a:t>
                      </a:r>
                      <a:endParaRPr lang="en-US" sz="1200">
                        <a:solidFill>
                          <a:srgbClr val="000000"/>
                        </a:solidFill>
                        <a:effectLst/>
                        <a:latin typeface="Times New Roman"/>
                        <a:ea typeface="Times New Roman"/>
                      </a:endParaRPr>
                    </a:p>
                  </a:txBody>
                  <a:tcPr marL="68580" marR="68580" marT="0" marB="0"/>
                </a:tc>
                <a:tc hMerge="1">
                  <a:txBody>
                    <a:bodyPr/>
                    <a:lstStyle/>
                    <a:p>
                      <a:endParaRPr lang="en-US"/>
                    </a:p>
                  </a:txBody>
                  <a:tcPr/>
                </a:tc>
                <a:tc gridSpan="3">
                  <a:txBody>
                    <a:bodyPr/>
                    <a:lstStyle/>
                    <a:p>
                      <a:pPr marL="0" marR="0">
                        <a:spcBef>
                          <a:spcPts val="0"/>
                        </a:spcBef>
                        <a:spcAft>
                          <a:spcPts val="0"/>
                        </a:spcAft>
                      </a:pPr>
                      <a:r>
                        <a:rPr lang="en-US" sz="1200">
                          <a:effectLst/>
                        </a:rPr>
                        <a:t>KG - 5 </a:t>
                      </a:r>
                      <a:endParaRPr lang="en-US" sz="1200">
                        <a:solidFill>
                          <a:srgbClr val="000000"/>
                        </a:solidFill>
                        <a:effectLst/>
                        <a:latin typeface="Times New Roman"/>
                        <a:ea typeface="Times New Roman"/>
                      </a:endParaRPr>
                    </a:p>
                  </a:txBody>
                  <a:tcPr marL="68580" marR="68580" marT="0" marB="0"/>
                </a:tc>
                <a:tc hMerge="1">
                  <a:txBody>
                    <a:bodyPr/>
                    <a:lstStyle/>
                    <a:p>
                      <a:endParaRPr lang="en-US"/>
                    </a:p>
                  </a:txBody>
                  <a:tcPr/>
                </a:tc>
                <a:tc hMerge="1">
                  <a:txBody>
                    <a:bodyPr/>
                    <a:lstStyle/>
                    <a:p>
                      <a:endParaRPr lang="en-US"/>
                    </a:p>
                  </a:txBody>
                  <a:tcPr/>
                </a:tc>
                <a:tc gridSpan="2">
                  <a:txBody>
                    <a:bodyPr/>
                    <a:lstStyle/>
                    <a:p>
                      <a:pPr marL="0" marR="0" algn="r">
                        <a:spcBef>
                          <a:spcPts val="0"/>
                        </a:spcBef>
                        <a:spcAft>
                          <a:spcPts val="0"/>
                        </a:spcAft>
                      </a:pPr>
                      <a:r>
                        <a:rPr lang="en-US" sz="1200">
                          <a:effectLst/>
                        </a:rPr>
                        <a:t>1,764</a:t>
                      </a:r>
                      <a:endParaRPr lang="en-US" sz="1200">
                        <a:solidFill>
                          <a:srgbClr val="000000"/>
                        </a:solidFill>
                        <a:effectLst/>
                        <a:latin typeface="Times New Roman"/>
                        <a:ea typeface="Times New Roman"/>
                      </a:endParaRPr>
                    </a:p>
                  </a:txBody>
                  <a:tcPr marL="68580" marR="68580" marT="0" marB="0"/>
                </a:tc>
                <a:tc hMerge="1">
                  <a:txBody>
                    <a:bodyPr/>
                    <a:lstStyle/>
                    <a:p>
                      <a:endParaRPr lang="en-US"/>
                    </a:p>
                  </a:txBody>
                  <a:tcPr/>
                </a:tc>
                <a:tc gridSpan="3">
                  <a:txBody>
                    <a:bodyPr/>
                    <a:lstStyle/>
                    <a:p>
                      <a:pPr marL="0" marR="0" algn="r">
                        <a:spcBef>
                          <a:spcPts val="0"/>
                        </a:spcBef>
                        <a:spcAft>
                          <a:spcPts val="0"/>
                        </a:spcAft>
                      </a:pPr>
                      <a:r>
                        <a:rPr lang="en-US" sz="1200">
                          <a:effectLst/>
                        </a:rPr>
                        <a:t>114.5</a:t>
                      </a:r>
                      <a:endParaRPr lang="en-US" sz="1200">
                        <a:solidFill>
                          <a:srgbClr val="000000"/>
                        </a:solidFill>
                        <a:effectLst/>
                        <a:latin typeface="Times New Roman"/>
                        <a:ea typeface="Times New Roman"/>
                      </a:endParaRPr>
                    </a:p>
                  </a:txBody>
                  <a:tcPr marL="68580" marR="68580" marT="0" marB="0"/>
                </a:tc>
                <a:tc hMerge="1">
                  <a:txBody>
                    <a:bodyPr/>
                    <a:lstStyle/>
                    <a:p>
                      <a:endParaRPr lang="en-US"/>
                    </a:p>
                  </a:txBody>
                  <a:tcPr/>
                </a:tc>
                <a:tc hMerge="1">
                  <a:txBody>
                    <a:bodyPr/>
                    <a:lstStyle/>
                    <a:p>
                      <a:endParaRPr lang="en-US"/>
                    </a:p>
                  </a:txBody>
                  <a:tcPr/>
                </a:tc>
                <a:tc gridSpan="2">
                  <a:txBody>
                    <a:bodyPr/>
                    <a:lstStyle/>
                    <a:p>
                      <a:pPr marL="0" marR="0" algn="r">
                        <a:spcBef>
                          <a:spcPts val="0"/>
                        </a:spcBef>
                        <a:spcAft>
                          <a:spcPts val="0"/>
                        </a:spcAft>
                      </a:pPr>
                      <a:r>
                        <a:rPr lang="en-US" sz="1200">
                          <a:effectLst/>
                        </a:rPr>
                        <a:t>15.4 </a:t>
                      </a:r>
                      <a:endParaRPr lang="en-US" sz="1200">
                        <a:solidFill>
                          <a:srgbClr val="000000"/>
                        </a:solidFill>
                        <a:effectLst/>
                        <a:latin typeface="Times New Roman"/>
                        <a:ea typeface="Times New Roman"/>
                      </a:endParaRPr>
                    </a:p>
                  </a:txBody>
                  <a:tcPr marL="68580" marR="68580" marT="0" marB="0"/>
                </a:tc>
                <a:tc hMerge="1">
                  <a:txBody>
                    <a:bodyPr/>
                    <a:lstStyle/>
                    <a:p>
                      <a:endParaRPr lang="en-US"/>
                    </a:p>
                  </a:txBody>
                  <a:tcPr/>
                </a:tc>
                <a:extLst>
                  <a:ext uri="{0D108BD9-81ED-4DB2-BD59-A6C34878D82A}">
                    <a16:rowId xmlns:a16="http://schemas.microsoft.com/office/drawing/2014/main" val="10010"/>
                  </a:ext>
                </a:extLst>
              </a:tr>
              <a:tr h="181124">
                <a:tc gridSpan="2">
                  <a:txBody>
                    <a:bodyPr/>
                    <a:lstStyle/>
                    <a:p>
                      <a:pPr marL="0" marR="0">
                        <a:spcBef>
                          <a:spcPts val="0"/>
                        </a:spcBef>
                        <a:spcAft>
                          <a:spcPts val="0"/>
                        </a:spcAft>
                      </a:pPr>
                      <a:r>
                        <a:rPr lang="en-US" sz="1200">
                          <a:effectLst/>
                        </a:rPr>
                        <a:t>Lady's Island </a:t>
                      </a:r>
                      <a:endParaRPr lang="en-US" sz="1200">
                        <a:solidFill>
                          <a:srgbClr val="000000"/>
                        </a:solidFill>
                        <a:effectLst/>
                        <a:latin typeface="Times New Roman"/>
                        <a:ea typeface="Times New Roman"/>
                      </a:endParaRPr>
                    </a:p>
                  </a:txBody>
                  <a:tcPr marL="68580" marR="68580" marT="0" marB="0"/>
                </a:tc>
                <a:tc hMerge="1">
                  <a:txBody>
                    <a:bodyPr/>
                    <a:lstStyle/>
                    <a:p>
                      <a:endParaRPr lang="en-US"/>
                    </a:p>
                  </a:txBody>
                  <a:tcPr/>
                </a:tc>
                <a:tc gridSpan="3">
                  <a:txBody>
                    <a:bodyPr/>
                    <a:lstStyle/>
                    <a:p>
                      <a:pPr marL="0" marR="0">
                        <a:spcBef>
                          <a:spcPts val="0"/>
                        </a:spcBef>
                        <a:spcAft>
                          <a:spcPts val="0"/>
                        </a:spcAft>
                      </a:pPr>
                      <a:r>
                        <a:rPr lang="en-US" sz="1200">
                          <a:effectLst/>
                        </a:rPr>
                        <a:t>KG - 5 </a:t>
                      </a:r>
                      <a:endParaRPr lang="en-US" sz="1200">
                        <a:solidFill>
                          <a:srgbClr val="000000"/>
                        </a:solidFill>
                        <a:effectLst/>
                        <a:latin typeface="Times New Roman"/>
                        <a:ea typeface="Times New Roman"/>
                      </a:endParaRPr>
                    </a:p>
                  </a:txBody>
                  <a:tcPr marL="68580" marR="68580" marT="0" marB="0"/>
                </a:tc>
                <a:tc hMerge="1">
                  <a:txBody>
                    <a:bodyPr/>
                    <a:lstStyle/>
                    <a:p>
                      <a:endParaRPr lang="en-US"/>
                    </a:p>
                  </a:txBody>
                  <a:tcPr/>
                </a:tc>
                <a:tc hMerge="1">
                  <a:txBody>
                    <a:bodyPr/>
                    <a:lstStyle/>
                    <a:p>
                      <a:endParaRPr lang="en-US"/>
                    </a:p>
                  </a:txBody>
                  <a:tcPr/>
                </a:tc>
                <a:tc gridSpan="2">
                  <a:txBody>
                    <a:bodyPr/>
                    <a:lstStyle/>
                    <a:p>
                      <a:pPr marL="0" marR="0" algn="r">
                        <a:spcBef>
                          <a:spcPts val="0"/>
                        </a:spcBef>
                        <a:spcAft>
                          <a:spcPts val="0"/>
                        </a:spcAft>
                      </a:pPr>
                      <a:r>
                        <a:rPr lang="en-US" sz="1200">
                          <a:effectLst/>
                        </a:rPr>
                        <a:t>757</a:t>
                      </a:r>
                      <a:endParaRPr lang="en-US" sz="1200">
                        <a:solidFill>
                          <a:srgbClr val="000000"/>
                        </a:solidFill>
                        <a:effectLst/>
                        <a:latin typeface="Times New Roman"/>
                        <a:ea typeface="Times New Roman"/>
                      </a:endParaRPr>
                    </a:p>
                  </a:txBody>
                  <a:tcPr marL="68580" marR="68580" marT="0" marB="0"/>
                </a:tc>
                <a:tc hMerge="1">
                  <a:txBody>
                    <a:bodyPr/>
                    <a:lstStyle/>
                    <a:p>
                      <a:endParaRPr lang="en-US"/>
                    </a:p>
                  </a:txBody>
                  <a:tcPr/>
                </a:tc>
                <a:tc gridSpan="3">
                  <a:txBody>
                    <a:bodyPr/>
                    <a:lstStyle/>
                    <a:p>
                      <a:pPr marL="0" marR="0" algn="r">
                        <a:spcBef>
                          <a:spcPts val="0"/>
                        </a:spcBef>
                        <a:spcAft>
                          <a:spcPts val="0"/>
                        </a:spcAft>
                      </a:pPr>
                      <a:r>
                        <a:rPr lang="en-US" sz="1200">
                          <a:effectLst/>
                        </a:rPr>
                        <a:t>70.0</a:t>
                      </a:r>
                      <a:endParaRPr lang="en-US" sz="1200">
                        <a:solidFill>
                          <a:srgbClr val="000000"/>
                        </a:solidFill>
                        <a:effectLst/>
                        <a:latin typeface="Times New Roman"/>
                        <a:ea typeface="Times New Roman"/>
                      </a:endParaRPr>
                    </a:p>
                  </a:txBody>
                  <a:tcPr marL="68580" marR="68580" marT="0" marB="0"/>
                </a:tc>
                <a:tc hMerge="1">
                  <a:txBody>
                    <a:bodyPr/>
                    <a:lstStyle/>
                    <a:p>
                      <a:endParaRPr lang="en-US"/>
                    </a:p>
                  </a:txBody>
                  <a:tcPr/>
                </a:tc>
                <a:tc hMerge="1">
                  <a:txBody>
                    <a:bodyPr/>
                    <a:lstStyle/>
                    <a:p>
                      <a:endParaRPr lang="en-US"/>
                    </a:p>
                  </a:txBody>
                  <a:tcPr/>
                </a:tc>
                <a:tc gridSpan="2">
                  <a:txBody>
                    <a:bodyPr/>
                    <a:lstStyle/>
                    <a:p>
                      <a:pPr marL="0" marR="0" algn="r">
                        <a:spcBef>
                          <a:spcPts val="0"/>
                        </a:spcBef>
                        <a:spcAft>
                          <a:spcPts val="0"/>
                        </a:spcAft>
                      </a:pPr>
                      <a:r>
                        <a:rPr lang="en-US" sz="1200">
                          <a:effectLst/>
                        </a:rPr>
                        <a:t>10.8 </a:t>
                      </a:r>
                      <a:endParaRPr lang="en-US" sz="1200">
                        <a:solidFill>
                          <a:srgbClr val="000000"/>
                        </a:solidFill>
                        <a:effectLst/>
                        <a:latin typeface="Times New Roman"/>
                        <a:ea typeface="Times New Roman"/>
                      </a:endParaRPr>
                    </a:p>
                  </a:txBody>
                  <a:tcPr marL="68580" marR="68580" marT="0" marB="0"/>
                </a:tc>
                <a:tc hMerge="1">
                  <a:txBody>
                    <a:bodyPr/>
                    <a:lstStyle/>
                    <a:p>
                      <a:endParaRPr lang="en-US"/>
                    </a:p>
                  </a:txBody>
                  <a:tcPr/>
                </a:tc>
                <a:extLst>
                  <a:ext uri="{0D108BD9-81ED-4DB2-BD59-A6C34878D82A}">
                    <a16:rowId xmlns:a16="http://schemas.microsoft.com/office/drawing/2014/main" val="10011"/>
                  </a:ext>
                </a:extLst>
              </a:tr>
              <a:tr h="181124">
                <a:tc gridSpan="2">
                  <a:txBody>
                    <a:bodyPr/>
                    <a:lstStyle/>
                    <a:p>
                      <a:pPr marL="0" marR="0">
                        <a:spcBef>
                          <a:spcPts val="0"/>
                        </a:spcBef>
                        <a:spcAft>
                          <a:spcPts val="0"/>
                        </a:spcAft>
                      </a:pPr>
                      <a:r>
                        <a:rPr lang="en-US" sz="1200">
                          <a:effectLst/>
                        </a:rPr>
                        <a:t>MC Riley </a:t>
                      </a:r>
                      <a:endParaRPr lang="en-US" sz="1200">
                        <a:solidFill>
                          <a:srgbClr val="000000"/>
                        </a:solidFill>
                        <a:effectLst/>
                        <a:latin typeface="Times New Roman"/>
                        <a:ea typeface="Times New Roman"/>
                      </a:endParaRPr>
                    </a:p>
                  </a:txBody>
                  <a:tcPr marL="68580" marR="68580" marT="0" marB="0"/>
                </a:tc>
                <a:tc hMerge="1">
                  <a:txBody>
                    <a:bodyPr/>
                    <a:lstStyle/>
                    <a:p>
                      <a:endParaRPr lang="en-US"/>
                    </a:p>
                  </a:txBody>
                  <a:tcPr/>
                </a:tc>
                <a:tc gridSpan="3">
                  <a:txBody>
                    <a:bodyPr/>
                    <a:lstStyle/>
                    <a:p>
                      <a:pPr marL="0" marR="0">
                        <a:spcBef>
                          <a:spcPts val="0"/>
                        </a:spcBef>
                        <a:spcAft>
                          <a:spcPts val="0"/>
                        </a:spcAft>
                      </a:pPr>
                      <a:r>
                        <a:rPr lang="en-US" sz="1200">
                          <a:effectLst/>
                        </a:rPr>
                        <a:t>KG - 5 </a:t>
                      </a:r>
                      <a:endParaRPr lang="en-US" sz="1200">
                        <a:solidFill>
                          <a:srgbClr val="000000"/>
                        </a:solidFill>
                        <a:effectLst/>
                        <a:latin typeface="Times New Roman"/>
                        <a:ea typeface="Times New Roman"/>
                      </a:endParaRPr>
                    </a:p>
                  </a:txBody>
                  <a:tcPr marL="68580" marR="68580" marT="0" marB="0"/>
                </a:tc>
                <a:tc hMerge="1">
                  <a:txBody>
                    <a:bodyPr/>
                    <a:lstStyle/>
                    <a:p>
                      <a:endParaRPr lang="en-US"/>
                    </a:p>
                  </a:txBody>
                  <a:tcPr/>
                </a:tc>
                <a:tc hMerge="1">
                  <a:txBody>
                    <a:bodyPr/>
                    <a:lstStyle/>
                    <a:p>
                      <a:endParaRPr lang="en-US"/>
                    </a:p>
                  </a:txBody>
                  <a:tcPr/>
                </a:tc>
                <a:tc gridSpan="2">
                  <a:txBody>
                    <a:bodyPr/>
                    <a:lstStyle/>
                    <a:p>
                      <a:pPr marL="0" marR="0" algn="r">
                        <a:spcBef>
                          <a:spcPts val="0"/>
                        </a:spcBef>
                        <a:spcAft>
                          <a:spcPts val="0"/>
                        </a:spcAft>
                      </a:pPr>
                      <a:r>
                        <a:rPr lang="en-US" sz="1200">
                          <a:effectLst/>
                        </a:rPr>
                        <a:t>1,005</a:t>
                      </a:r>
                      <a:endParaRPr lang="en-US" sz="1200">
                        <a:solidFill>
                          <a:srgbClr val="000000"/>
                        </a:solidFill>
                        <a:effectLst/>
                        <a:latin typeface="Times New Roman"/>
                        <a:ea typeface="Times New Roman"/>
                      </a:endParaRPr>
                    </a:p>
                  </a:txBody>
                  <a:tcPr marL="68580" marR="68580" marT="0" marB="0"/>
                </a:tc>
                <a:tc hMerge="1">
                  <a:txBody>
                    <a:bodyPr/>
                    <a:lstStyle/>
                    <a:p>
                      <a:endParaRPr lang="en-US"/>
                    </a:p>
                  </a:txBody>
                  <a:tcPr/>
                </a:tc>
                <a:tc gridSpan="3">
                  <a:txBody>
                    <a:bodyPr/>
                    <a:lstStyle/>
                    <a:p>
                      <a:pPr marL="0" marR="0" algn="r">
                        <a:spcBef>
                          <a:spcPts val="0"/>
                        </a:spcBef>
                        <a:spcAft>
                          <a:spcPts val="0"/>
                        </a:spcAft>
                      </a:pPr>
                      <a:r>
                        <a:rPr lang="en-US" sz="1200">
                          <a:effectLst/>
                        </a:rPr>
                        <a:t>88.0</a:t>
                      </a:r>
                      <a:endParaRPr lang="en-US" sz="1200">
                        <a:solidFill>
                          <a:srgbClr val="000000"/>
                        </a:solidFill>
                        <a:effectLst/>
                        <a:latin typeface="Times New Roman"/>
                        <a:ea typeface="Times New Roman"/>
                      </a:endParaRPr>
                    </a:p>
                  </a:txBody>
                  <a:tcPr marL="68580" marR="68580" marT="0" marB="0"/>
                </a:tc>
                <a:tc hMerge="1">
                  <a:txBody>
                    <a:bodyPr/>
                    <a:lstStyle/>
                    <a:p>
                      <a:endParaRPr lang="en-US"/>
                    </a:p>
                  </a:txBody>
                  <a:tcPr/>
                </a:tc>
                <a:tc hMerge="1">
                  <a:txBody>
                    <a:bodyPr/>
                    <a:lstStyle/>
                    <a:p>
                      <a:endParaRPr lang="en-US"/>
                    </a:p>
                  </a:txBody>
                  <a:tcPr/>
                </a:tc>
                <a:tc gridSpan="2">
                  <a:txBody>
                    <a:bodyPr/>
                    <a:lstStyle/>
                    <a:p>
                      <a:pPr marL="0" marR="0" algn="r">
                        <a:spcBef>
                          <a:spcPts val="0"/>
                        </a:spcBef>
                        <a:spcAft>
                          <a:spcPts val="0"/>
                        </a:spcAft>
                      </a:pPr>
                      <a:r>
                        <a:rPr lang="en-US" sz="1200">
                          <a:effectLst/>
                        </a:rPr>
                        <a:t>11.4 </a:t>
                      </a:r>
                      <a:endParaRPr lang="en-US" sz="1200">
                        <a:solidFill>
                          <a:srgbClr val="000000"/>
                        </a:solidFill>
                        <a:effectLst/>
                        <a:latin typeface="Times New Roman"/>
                        <a:ea typeface="Times New Roman"/>
                      </a:endParaRPr>
                    </a:p>
                  </a:txBody>
                  <a:tcPr marL="68580" marR="68580" marT="0" marB="0"/>
                </a:tc>
                <a:tc hMerge="1">
                  <a:txBody>
                    <a:bodyPr/>
                    <a:lstStyle/>
                    <a:p>
                      <a:endParaRPr lang="en-US"/>
                    </a:p>
                  </a:txBody>
                  <a:tcPr/>
                </a:tc>
                <a:extLst>
                  <a:ext uri="{0D108BD9-81ED-4DB2-BD59-A6C34878D82A}">
                    <a16:rowId xmlns:a16="http://schemas.microsoft.com/office/drawing/2014/main" val="10012"/>
                  </a:ext>
                </a:extLst>
              </a:tr>
              <a:tr h="181124">
                <a:tc gridSpan="2">
                  <a:txBody>
                    <a:bodyPr/>
                    <a:lstStyle/>
                    <a:p>
                      <a:pPr marL="0" marR="0">
                        <a:spcBef>
                          <a:spcPts val="0"/>
                        </a:spcBef>
                        <a:spcAft>
                          <a:spcPts val="0"/>
                        </a:spcAft>
                      </a:pPr>
                      <a:r>
                        <a:rPr lang="en-US" sz="1200">
                          <a:effectLst/>
                        </a:rPr>
                        <a:t>Mossy Oaks </a:t>
                      </a:r>
                      <a:endParaRPr lang="en-US" sz="1200">
                        <a:solidFill>
                          <a:srgbClr val="000000"/>
                        </a:solidFill>
                        <a:effectLst/>
                        <a:latin typeface="Times New Roman"/>
                        <a:ea typeface="Times New Roman"/>
                      </a:endParaRPr>
                    </a:p>
                  </a:txBody>
                  <a:tcPr marL="68580" marR="68580" marT="0" marB="0"/>
                </a:tc>
                <a:tc hMerge="1">
                  <a:txBody>
                    <a:bodyPr/>
                    <a:lstStyle/>
                    <a:p>
                      <a:endParaRPr lang="en-US"/>
                    </a:p>
                  </a:txBody>
                  <a:tcPr/>
                </a:tc>
                <a:tc gridSpan="3">
                  <a:txBody>
                    <a:bodyPr/>
                    <a:lstStyle/>
                    <a:p>
                      <a:pPr marL="0" marR="0">
                        <a:spcBef>
                          <a:spcPts val="0"/>
                        </a:spcBef>
                        <a:spcAft>
                          <a:spcPts val="0"/>
                        </a:spcAft>
                      </a:pPr>
                      <a:r>
                        <a:rPr lang="en-US" sz="1200">
                          <a:effectLst/>
                        </a:rPr>
                        <a:t>KG - 5 </a:t>
                      </a:r>
                      <a:endParaRPr lang="en-US" sz="1200">
                        <a:solidFill>
                          <a:srgbClr val="000000"/>
                        </a:solidFill>
                        <a:effectLst/>
                        <a:latin typeface="Times New Roman"/>
                        <a:ea typeface="Times New Roman"/>
                      </a:endParaRPr>
                    </a:p>
                  </a:txBody>
                  <a:tcPr marL="68580" marR="68580" marT="0" marB="0"/>
                </a:tc>
                <a:tc hMerge="1">
                  <a:txBody>
                    <a:bodyPr/>
                    <a:lstStyle/>
                    <a:p>
                      <a:endParaRPr lang="en-US"/>
                    </a:p>
                  </a:txBody>
                  <a:tcPr/>
                </a:tc>
                <a:tc hMerge="1">
                  <a:txBody>
                    <a:bodyPr/>
                    <a:lstStyle/>
                    <a:p>
                      <a:endParaRPr lang="en-US"/>
                    </a:p>
                  </a:txBody>
                  <a:tcPr/>
                </a:tc>
                <a:tc gridSpan="2">
                  <a:txBody>
                    <a:bodyPr/>
                    <a:lstStyle/>
                    <a:p>
                      <a:pPr marL="0" marR="0" algn="r">
                        <a:spcBef>
                          <a:spcPts val="0"/>
                        </a:spcBef>
                        <a:spcAft>
                          <a:spcPts val="0"/>
                        </a:spcAft>
                      </a:pPr>
                      <a:r>
                        <a:rPr lang="en-US" sz="1200">
                          <a:effectLst/>
                        </a:rPr>
                        <a:t>484</a:t>
                      </a:r>
                      <a:endParaRPr lang="en-US" sz="1200">
                        <a:solidFill>
                          <a:srgbClr val="000000"/>
                        </a:solidFill>
                        <a:effectLst/>
                        <a:latin typeface="Times New Roman"/>
                        <a:ea typeface="Times New Roman"/>
                      </a:endParaRPr>
                    </a:p>
                  </a:txBody>
                  <a:tcPr marL="68580" marR="68580" marT="0" marB="0"/>
                </a:tc>
                <a:tc hMerge="1">
                  <a:txBody>
                    <a:bodyPr/>
                    <a:lstStyle/>
                    <a:p>
                      <a:endParaRPr lang="en-US"/>
                    </a:p>
                  </a:txBody>
                  <a:tcPr/>
                </a:tc>
                <a:tc gridSpan="3">
                  <a:txBody>
                    <a:bodyPr/>
                    <a:lstStyle/>
                    <a:p>
                      <a:pPr marL="0" marR="0" algn="r">
                        <a:spcBef>
                          <a:spcPts val="0"/>
                        </a:spcBef>
                        <a:spcAft>
                          <a:spcPts val="0"/>
                        </a:spcAft>
                      </a:pPr>
                      <a:r>
                        <a:rPr lang="en-US" sz="1200">
                          <a:effectLst/>
                        </a:rPr>
                        <a:t>42.0</a:t>
                      </a:r>
                      <a:endParaRPr lang="en-US" sz="1200">
                        <a:solidFill>
                          <a:srgbClr val="000000"/>
                        </a:solidFill>
                        <a:effectLst/>
                        <a:latin typeface="Times New Roman"/>
                        <a:ea typeface="Times New Roman"/>
                      </a:endParaRPr>
                    </a:p>
                  </a:txBody>
                  <a:tcPr marL="68580" marR="68580" marT="0" marB="0"/>
                </a:tc>
                <a:tc hMerge="1">
                  <a:txBody>
                    <a:bodyPr/>
                    <a:lstStyle/>
                    <a:p>
                      <a:endParaRPr lang="en-US"/>
                    </a:p>
                  </a:txBody>
                  <a:tcPr/>
                </a:tc>
                <a:tc hMerge="1">
                  <a:txBody>
                    <a:bodyPr/>
                    <a:lstStyle/>
                    <a:p>
                      <a:endParaRPr lang="en-US"/>
                    </a:p>
                  </a:txBody>
                  <a:tcPr/>
                </a:tc>
                <a:tc gridSpan="2">
                  <a:txBody>
                    <a:bodyPr/>
                    <a:lstStyle/>
                    <a:p>
                      <a:pPr marL="0" marR="0" algn="r">
                        <a:spcBef>
                          <a:spcPts val="0"/>
                        </a:spcBef>
                        <a:spcAft>
                          <a:spcPts val="0"/>
                        </a:spcAft>
                      </a:pPr>
                      <a:r>
                        <a:rPr lang="en-US" sz="1200">
                          <a:effectLst/>
                        </a:rPr>
                        <a:t>11.5 </a:t>
                      </a:r>
                      <a:endParaRPr lang="en-US" sz="1200">
                        <a:solidFill>
                          <a:srgbClr val="000000"/>
                        </a:solidFill>
                        <a:effectLst/>
                        <a:latin typeface="Times New Roman"/>
                        <a:ea typeface="Times New Roman"/>
                      </a:endParaRPr>
                    </a:p>
                  </a:txBody>
                  <a:tcPr marL="68580" marR="68580" marT="0" marB="0"/>
                </a:tc>
                <a:tc hMerge="1">
                  <a:txBody>
                    <a:bodyPr/>
                    <a:lstStyle/>
                    <a:p>
                      <a:endParaRPr lang="en-US"/>
                    </a:p>
                  </a:txBody>
                  <a:tcPr/>
                </a:tc>
                <a:extLst>
                  <a:ext uri="{0D108BD9-81ED-4DB2-BD59-A6C34878D82A}">
                    <a16:rowId xmlns:a16="http://schemas.microsoft.com/office/drawing/2014/main" val="10013"/>
                  </a:ext>
                </a:extLst>
              </a:tr>
              <a:tr h="181124">
                <a:tc gridSpan="3">
                  <a:txBody>
                    <a:bodyPr/>
                    <a:lstStyle/>
                    <a:p>
                      <a:pPr marL="0" marR="0">
                        <a:spcBef>
                          <a:spcPts val="0"/>
                        </a:spcBef>
                        <a:spcAft>
                          <a:spcPts val="0"/>
                        </a:spcAft>
                      </a:pPr>
                      <a:r>
                        <a:rPr lang="en-US" sz="1200" dirty="0">
                          <a:effectLst/>
                        </a:rPr>
                        <a:t>Total </a:t>
                      </a:r>
                      <a:endParaRPr lang="en-US" sz="1200" dirty="0">
                        <a:solidFill>
                          <a:srgbClr val="000000"/>
                        </a:solidFill>
                        <a:effectLst/>
                        <a:latin typeface="Times New Roman"/>
                        <a:ea typeface="Times New Roman"/>
                      </a:endParaRPr>
                    </a:p>
                  </a:txBody>
                  <a:tcPr marL="68580" marR="68580" marT="0" marB="0"/>
                </a:tc>
                <a:tc hMerge="1">
                  <a:txBody>
                    <a:bodyPr/>
                    <a:lstStyle/>
                    <a:p>
                      <a:endParaRPr lang="en-US"/>
                    </a:p>
                  </a:txBody>
                  <a:tcPr/>
                </a:tc>
                <a:tc hMerge="1">
                  <a:txBody>
                    <a:bodyPr/>
                    <a:lstStyle/>
                    <a:p>
                      <a:endParaRPr lang="en-US"/>
                    </a:p>
                  </a:txBody>
                  <a:tcPr/>
                </a:tc>
                <a:tc gridSpan="3">
                  <a:txBody>
                    <a:bodyPr/>
                    <a:lstStyle/>
                    <a:p>
                      <a:pPr marL="0" marR="0" algn="r">
                        <a:spcBef>
                          <a:spcPts val="0"/>
                        </a:spcBef>
                        <a:spcAft>
                          <a:spcPts val="0"/>
                        </a:spcAft>
                      </a:pPr>
                      <a:r>
                        <a:rPr lang="en-US" sz="1200">
                          <a:effectLst/>
                        </a:rPr>
                        <a:t>4,010</a:t>
                      </a:r>
                      <a:endParaRPr lang="en-US" sz="1200">
                        <a:solidFill>
                          <a:srgbClr val="000000"/>
                        </a:solidFill>
                        <a:effectLst/>
                        <a:latin typeface="Times New Roman"/>
                        <a:ea typeface="Times New Roman"/>
                      </a:endParaRPr>
                    </a:p>
                  </a:txBody>
                  <a:tcPr marL="68580" marR="68580" marT="0" marB="0"/>
                </a:tc>
                <a:tc hMerge="1">
                  <a:txBody>
                    <a:bodyPr/>
                    <a:lstStyle/>
                    <a:p>
                      <a:endParaRPr lang="en-US"/>
                    </a:p>
                  </a:txBody>
                  <a:tcPr/>
                </a:tc>
                <a:tc hMerge="1">
                  <a:txBody>
                    <a:bodyPr/>
                    <a:lstStyle/>
                    <a:p>
                      <a:endParaRPr lang="en-US"/>
                    </a:p>
                  </a:txBody>
                  <a:tcPr/>
                </a:tc>
                <a:tc gridSpan="3">
                  <a:txBody>
                    <a:bodyPr/>
                    <a:lstStyle/>
                    <a:p>
                      <a:pPr marL="0" marR="0" algn="r">
                        <a:spcBef>
                          <a:spcPts val="0"/>
                        </a:spcBef>
                        <a:spcAft>
                          <a:spcPts val="0"/>
                        </a:spcAft>
                      </a:pPr>
                      <a:r>
                        <a:rPr lang="en-US" sz="1200">
                          <a:effectLst/>
                        </a:rPr>
                        <a:t>314.5</a:t>
                      </a:r>
                      <a:endParaRPr lang="en-US" sz="1200">
                        <a:solidFill>
                          <a:srgbClr val="000000"/>
                        </a:solidFill>
                        <a:effectLst/>
                        <a:latin typeface="Times New Roman"/>
                        <a:ea typeface="Times New Roman"/>
                      </a:endParaRPr>
                    </a:p>
                  </a:txBody>
                  <a:tcPr marL="68580" marR="68580" marT="0" marB="0"/>
                </a:tc>
                <a:tc hMerge="1">
                  <a:txBody>
                    <a:bodyPr/>
                    <a:lstStyle/>
                    <a:p>
                      <a:endParaRPr lang="en-US"/>
                    </a:p>
                  </a:txBody>
                  <a:tcPr/>
                </a:tc>
                <a:tc hMerge="1">
                  <a:txBody>
                    <a:bodyPr/>
                    <a:lstStyle/>
                    <a:p>
                      <a:endParaRPr lang="en-US"/>
                    </a:p>
                  </a:txBody>
                  <a:tcPr/>
                </a:tc>
                <a:tc gridSpan="3">
                  <a:txBody>
                    <a:bodyPr/>
                    <a:lstStyle/>
                    <a:p>
                      <a:pPr marL="0" marR="0" algn="r">
                        <a:spcBef>
                          <a:spcPts val="0"/>
                        </a:spcBef>
                        <a:spcAft>
                          <a:spcPts val="0"/>
                        </a:spcAft>
                      </a:pPr>
                      <a:r>
                        <a:rPr lang="en-US" sz="1200">
                          <a:effectLst/>
                        </a:rPr>
                        <a:t>12.8 </a:t>
                      </a:r>
                      <a:endParaRPr lang="en-US" sz="1200">
                        <a:solidFill>
                          <a:srgbClr val="000000"/>
                        </a:solidFill>
                        <a:effectLst/>
                        <a:latin typeface="Times New Roman"/>
                        <a:ea typeface="Times New Roman"/>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4"/>
                  </a:ext>
                </a:extLst>
              </a:tr>
              <a:tr h="181124">
                <a:tc gridSpan="10">
                  <a:txBody>
                    <a:bodyPr/>
                    <a:lstStyle/>
                    <a:p>
                      <a:pPr marL="0" marR="0">
                        <a:spcBef>
                          <a:spcPts val="0"/>
                        </a:spcBef>
                        <a:spcAft>
                          <a:spcPts val="0"/>
                        </a:spcAft>
                      </a:pPr>
                      <a:r>
                        <a:rPr lang="en-US" sz="1200">
                          <a:effectLst/>
                        </a:rPr>
                        <a:t>110% of Student/FTE ratio for non-Title I schools * </a:t>
                      </a:r>
                      <a:endParaRPr lang="en-US" sz="1200">
                        <a:solidFill>
                          <a:srgbClr val="000000"/>
                        </a:solidFill>
                        <a:effectLst/>
                        <a:latin typeface="Times New Roman"/>
                        <a:ea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r>
                        <a:rPr lang="en-US" sz="1200" dirty="0" smtClean="0">
                          <a:solidFill>
                            <a:srgbClr val="7030A0"/>
                          </a:solidFill>
                          <a:effectLst/>
                          <a:latin typeface="Times New Roman"/>
                        </a:rPr>
                        <a:t>14.08</a:t>
                      </a:r>
                      <a:endParaRPr lang="en-US" sz="1200" dirty="0">
                        <a:solidFill>
                          <a:srgbClr val="7030A0"/>
                        </a:solidFill>
                        <a:effectLst/>
                        <a:latin typeface="Times New Roman"/>
                      </a:endParaRPr>
                    </a:p>
                  </a:txBody>
                  <a:tcPr marL="68580" marR="68580" marT="0" marB="0"/>
                </a:tc>
                <a:tc hMerge="1">
                  <a:txBody>
                    <a:bodyPr/>
                    <a:lstStyle/>
                    <a:p>
                      <a:endParaRPr lang="en-US"/>
                    </a:p>
                  </a:txBody>
                  <a:tcPr/>
                </a:tc>
                <a:extLst>
                  <a:ext uri="{0D108BD9-81ED-4DB2-BD59-A6C34878D82A}">
                    <a16:rowId xmlns:a16="http://schemas.microsoft.com/office/drawing/2014/main" val="10015"/>
                  </a:ext>
                </a:extLst>
              </a:tr>
            </a:tbl>
          </a:graphicData>
        </a:graphic>
      </p:graphicFrame>
      <p:sp>
        <p:nvSpPr>
          <p:cNvPr id="4" name="Slide Number Placeholder 3"/>
          <p:cNvSpPr>
            <a:spLocks noGrp="1"/>
          </p:cNvSpPr>
          <p:nvPr>
            <p:ph type="sldNum" sz="quarter" idx="12"/>
          </p:nvPr>
        </p:nvSpPr>
        <p:spPr/>
        <p:txBody>
          <a:bodyPr/>
          <a:lstStyle/>
          <a:p>
            <a:fld id="{A487FD0A-E73A-40A0-962F-A61447B28AE7}" type="slidenum">
              <a:rPr lang="en-US" smtClean="0"/>
              <a:t>39</a:t>
            </a:fld>
            <a:endParaRPr lang="en-US"/>
          </a:p>
        </p:txBody>
      </p:sp>
      <p:sp>
        <p:nvSpPr>
          <p:cNvPr id="6" name="Rectangle 1"/>
          <p:cNvSpPr>
            <a:spLocks noChangeArrowheads="1"/>
          </p:cNvSpPr>
          <p:nvPr/>
        </p:nvSpPr>
        <p:spPr bwMode="auto">
          <a:xfrm>
            <a:off x="4907211" y="1712268"/>
            <a:ext cx="24397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8093002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487FD0A-E73A-40A0-962F-A61447B28AE7}" type="slidenum">
              <a:rPr lang="en-US" smtClean="0"/>
              <a:t>4</a:t>
            </a:fld>
            <a:endParaRPr lang="en-US" dirty="0"/>
          </a:p>
        </p:txBody>
      </p:sp>
      <p:sp>
        <p:nvSpPr>
          <p:cNvPr id="10243" name="Rectangle 3"/>
          <p:cNvSpPr>
            <a:spLocks noGrp="1" noChangeArrowheads="1"/>
          </p:cNvSpPr>
          <p:nvPr>
            <p:ph idx="1"/>
          </p:nvPr>
        </p:nvSpPr>
        <p:spPr>
          <a:xfrm>
            <a:off x="990600" y="678566"/>
            <a:ext cx="3429000" cy="5493634"/>
          </a:xfrm>
        </p:spPr>
        <p:txBody>
          <a:bodyPr>
            <a:noAutofit/>
          </a:bodyPr>
          <a:lstStyle/>
          <a:p>
            <a:pPr eaLnBrk="1" hangingPunct="1">
              <a:buFont typeface="Arial" panose="020B0604020202020204" pitchFamily="34" charset="0"/>
              <a:buChar char="•"/>
            </a:pPr>
            <a:r>
              <a:rPr lang="en-US" sz="1900" dirty="0" smtClean="0"/>
              <a:t>Title I is the first title in the ESEA of 1965 as reauthorized as the NCLB Act of 2001 and now as ESSA of 2015.</a:t>
            </a:r>
          </a:p>
          <a:p>
            <a:pPr marL="457200" indent="-457200" eaLnBrk="1" hangingPunct="1">
              <a:buFont typeface="Arial" panose="020B0604020202020204" pitchFamily="34" charset="0"/>
              <a:buChar char="•"/>
            </a:pPr>
            <a:endParaRPr lang="en-US" sz="1900" dirty="0" smtClean="0"/>
          </a:p>
          <a:p>
            <a:pPr eaLnBrk="1" hangingPunct="1">
              <a:buFont typeface="Arial" panose="020B0604020202020204" pitchFamily="34" charset="0"/>
              <a:buChar char="•"/>
            </a:pPr>
            <a:r>
              <a:rPr lang="en-US" sz="1900" dirty="0" smtClean="0"/>
              <a:t>Title I is the largest federal aid program for K-12 schools.</a:t>
            </a:r>
          </a:p>
          <a:p>
            <a:pPr eaLnBrk="1" hangingPunct="1">
              <a:buFont typeface="Arial" panose="020B0604020202020204" pitchFamily="34" charset="0"/>
              <a:buChar char="•"/>
            </a:pPr>
            <a:endParaRPr lang="en-US" sz="1900" dirty="0"/>
          </a:p>
          <a:p>
            <a:pPr eaLnBrk="1" hangingPunct="1">
              <a:buFont typeface="Arial" panose="020B0604020202020204" pitchFamily="34" charset="0"/>
              <a:buChar char="•"/>
            </a:pPr>
            <a:r>
              <a:rPr lang="en-US" sz="1900" dirty="0" smtClean="0"/>
              <a:t>The purpose is to ensure that all students have a fair, equal, and significant opportunity to obtain a high-quality education and reach, at a minimum, proficiency on challenging state academic achievement standards and assessments.</a:t>
            </a:r>
          </a:p>
        </p:txBody>
      </p:sp>
      <p:sp>
        <p:nvSpPr>
          <p:cNvPr id="5" name="Text Placeholder 4"/>
          <p:cNvSpPr>
            <a:spLocks noGrp="1"/>
          </p:cNvSpPr>
          <p:nvPr>
            <p:ph type="body" sz="half" idx="2"/>
          </p:nvPr>
        </p:nvSpPr>
        <p:spPr>
          <a:xfrm>
            <a:off x="4701692" y="2819400"/>
            <a:ext cx="3298784" cy="381000"/>
          </a:xfrm>
        </p:spPr>
        <p:txBody>
          <a:bodyPr>
            <a:normAutofit fontScale="92500"/>
          </a:bodyPr>
          <a:lstStyle/>
          <a:p>
            <a:r>
              <a:rPr lang="en-US" sz="1400" i="1" dirty="0" smtClean="0"/>
              <a:t>President Lyndon B. Johnson signing ESEA of 1965.</a:t>
            </a:r>
            <a:endParaRPr lang="en-US" sz="1400" i="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1692" y="685800"/>
            <a:ext cx="3375508" cy="2057400"/>
          </a:xfrm>
          <a:prstGeom prst="rect">
            <a:avLst/>
          </a:prstGeom>
          <a:ln>
            <a:noFill/>
          </a:ln>
          <a:effectLst>
            <a:softEdge rad="112500"/>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86954" y="3200400"/>
            <a:ext cx="3625553" cy="2264635"/>
          </a:xfrm>
          <a:prstGeom prst="rect">
            <a:avLst/>
          </a:prstGeom>
          <a:ln>
            <a:noFill/>
          </a:ln>
          <a:effectLst>
            <a:softEdge rad="112500"/>
          </a:effectLst>
        </p:spPr>
      </p:pic>
      <p:sp>
        <p:nvSpPr>
          <p:cNvPr id="9" name="Text Placeholder 4"/>
          <p:cNvSpPr txBox="1">
            <a:spLocks/>
          </p:cNvSpPr>
          <p:nvPr/>
        </p:nvSpPr>
        <p:spPr>
          <a:xfrm>
            <a:off x="4717359" y="5465035"/>
            <a:ext cx="3375508" cy="533400"/>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1"/>
              </a:buClr>
              <a:buSzPct val="76000"/>
              <a:buFont typeface="Wingdings 2" pitchFamily="18" charset="2"/>
              <a:buNone/>
              <a:defRPr sz="1600" kern="1200">
                <a:solidFill>
                  <a:srgbClr val="424242"/>
                </a:solidFill>
                <a:latin typeface="+mn-lt"/>
                <a:ea typeface="+mn-ea"/>
                <a:cs typeface="+mn-cs"/>
              </a:defRPr>
            </a:lvl1pPr>
            <a:lvl2pPr marL="457200" indent="0" algn="l" defTabSz="914400" rtl="0" eaLnBrk="1" latinLnBrk="0" hangingPunct="1">
              <a:spcBef>
                <a:spcPct val="20000"/>
              </a:spcBef>
              <a:buClr>
                <a:schemeClr val="accent1"/>
              </a:buClr>
              <a:buSzPct val="76000"/>
              <a:buFont typeface="Wingdings 2" pitchFamily="18" charset="2"/>
              <a:buNone/>
              <a:defRPr sz="1200" kern="1200">
                <a:solidFill>
                  <a:schemeClr val="tx2"/>
                </a:solidFill>
                <a:latin typeface="+mn-lt"/>
                <a:ea typeface="+mn-ea"/>
                <a:cs typeface="+mn-cs"/>
              </a:defRPr>
            </a:lvl2pPr>
            <a:lvl3pPr marL="914400" indent="0" algn="l" defTabSz="914400" rtl="0" eaLnBrk="1" latinLnBrk="0" hangingPunct="1">
              <a:spcBef>
                <a:spcPct val="20000"/>
              </a:spcBef>
              <a:buClr>
                <a:schemeClr val="accent1"/>
              </a:buClr>
              <a:buSzPct val="76000"/>
              <a:buFont typeface="Wingdings 2" pitchFamily="18" charset="2"/>
              <a:buNone/>
              <a:defRPr sz="1000" kern="1200">
                <a:solidFill>
                  <a:schemeClr val="tx2"/>
                </a:solidFill>
                <a:latin typeface="+mn-lt"/>
                <a:ea typeface="+mn-ea"/>
                <a:cs typeface="+mn-cs"/>
              </a:defRPr>
            </a:lvl3pPr>
            <a:lvl4pPr marL="1371600" indent="0" algn="l" defTabSz="914400" rtl="0" eaLnBrk="1" latinLnBrk="0" hangingPunct="1">
              <a:spcBef>
                <a:spcPct val="20000"/>
              </a:spcBef>
              <a:buClr>
                <a:schemeClr val="accent1"/>
              </a:buClr>
              <a:buSzPct val="76000"/>
              <a:buFont typeface="Wingdings 2" pitchFamily="18" charset="2"/>
              <a:buNone/>
              <a:defRPr sz="900" kern="1200">
                <a:solidFill>
                  <a:schemeClr val="tx2"/>
                </a:solidFill>
                <a:latin typeface="+mn-lt"/>
                <a:ea typeface="+mn-ea"/>
                <a:cs typeface="+mn-cs"/>
              </a:defRPr>
            </a:lvl4pPr>
            <a:lvl5pPr marL="1828800" indent="0" algn="l" defTabSz="914400" rtl="0" eaLnBrk="1" latinLnBrk="0" hangingPunct="1">
              <a:spcBef>
                <a:spcPct val="20000"/>
              </a:spcBef>
              <a:buClr>
                <a:schemeClr val="accent1"/>
              </a:buClr>
              <a:buSzPct val="76000"/>
              <a:buFont typeface="Wingdings 2" pitchFamily="18" charset="2"/>
              <a:buNone/>
              <a:defRPr sz="900" kern="1200" baseline="0">
                <a:solidFill>
                  <a:schemeClr val="tx2"/>
                </a:solidFill>
                <a:latin typeface="+mn-lt"/>
                <a:ea typeface="+mn-ea"/>
                <a:cs typeface="+mn-cs"/>
              </a:defRPr>
            </a:lvl5pPr>
            <a:lvl6pPr marL="2286000" indent="0" algn="l" defTabSz="914400" rtl="0" eaLnBrk="1" latinLnBrk="0" hangingPunct="1">
              <a:spcBef>
                <a:spcPct val="20000"/>
              </a:spcBef>
              <a:buClr>
                <a:schemeClr val="accent1"/>
              </a:buClr>
              <a:buSzPct val="76000"/>
              <a:buFont typeface="Wingdings 2" pitchFamily="18" charset="2"/>
              <a:buNone/>
              <a:defRPr sz="900" kern="1200">
                <a:solidFill>
                  <a:schemeClr val="tx2"/>
                </a:solidFill>
                <a:latin typeface="+mn-lt"/>
                <a:ea typeface="+mn-ea"/>
                <a:cs typeface="+mn-cs"/>
              </a:defRPr>
            </a:lvl6pPr>
            <a:lvl7pPr marL="2743200" indent="0" algn="l" defTabSz="914400" rtl="0" eaLnBrk="1" latinLnBrk="0" hangingPunct="1">
              <a:spcBef>
                <a:spcPct val="20000"/>
              </a:spcBef>
              <a:buClr>
                <a:schemeClr val="accent1"/>
              </a:buClr>
              <a:buSzPct val="76000"/>
              <a:buFont typeface="Wingdings 2" pitchFamily="18" charset="2"/>
              <a:buNone/>
              <a:defRPr sz="900" kern="1200">
                <a:solidFill>
                  <a:schemeClr val="tx2"/>
                </a:solidFill>
                <a:latin typeface="+mn-lt"/>
                <a:ea typeface="+mn-ea"/>
                <a:cs typeface="+mn-cs"/>
              </a:defRPr>
            </a:lvl7pPr>
            <a:lvl8pPr marL="3200400" indent="0" algn="l" defTabSz="914400" rtl="0" eaLnBrk="1" latinLnBrk="0" hangingPunct="1">
              <a:spcBef>
                <a:spcPct val="20000"/>
              </a:spcBef>
              <a:buClr>
                <a:schemeClr val="accent1"/>
              </a:buClr>
              <a:buSzPct val="76000"/>
              <a:buFont typeface="Wingdings 2" pitchFamily="18" charset="2"/>
              <a:buNone/>
              <a:defRPr sz="900" kern="1200">
                <a:solidFill>
                  <a:schemeClr val="tx2"/>
                </a:solidFill>
                <a:latin typeface="+mn-lt"/>
                <a:ea typeface="+mn-ea"/>
                <a:cs typeface="+mn-cs"/>
              </a:defRPr>
            </a:lvl8pPr>
            <a:lvl9pPr marL="3657600" indent="0" algn="l" defTabSz="914400" rtl="0" eaLnBrk="1" latinLnBrk="0" hangingPunct="1">
              <a:spcBef>
                <a:spcPct val="20000"/>
              </a:spcBef>
              <a:buClr>
                <a:schemeClr val="accent1"/>
              </a:buClr>
              <a:buSzPct val="76000"/>
              <a:buFont typeface="Wingdings 2" pitchFamily="18" charset="2"/>
              <a:buNone/>
              <a:defRPr sz="900" kern="1200">
                <a:solidFill>
                  <a:schemeClr val="tx2"/>
                </a:solidFill>
                <a:latin typeface="+mn-lt"/>
                <a:ea typeface="+mn-ea"/>
                <a:cs typeface="+mn-cs"/>
              </a:defRPr>
            </a:lvl9pPr>
          </a:lstStyle>
          <a:p>
            <a:r>
              <a:rPr lang="en-US" sz="1400" i="1" dirty="0" smtClean="0"/>
              <a:t>President Barack Obama signing ESSA in December  2015.</a:t>
            </a:r>
            <a:endParaRPr lang="en-US" sz="1400" i="1" dirty="0"/>
          </a:p>
        </p:txBody>
      </p:sp>
    </p:spTree>
    <p:extLst>
      <p:ext uri="{BB962C8B-B14F-4D97-AF65-F5344CB8AC3E}">
        <p14:creationId xmlns:p14="http://schemas.microsoft.com/office/powerpoint/2010/main" val="30333211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algn="ctr" eaLnBrk="1" hangingPunct="1"/>
            <a:r>
              <a:rPr lang="en-US" b="1" dirty="0" smtClean="0"/>
              <a:t>Questions</a:t>
            </a:r>
          </a:p>
        </p:txBody>
      </p:sp>
      <p:sp>
        <p:nvSpPr>
          <p:cNvPr id="2" name="Slide Number Placeholder 1"/>
          <p:cNvSpPr>
            <a:spLocks noGrp="1"/>
          </p:cNvSpPr>
          <p:nvPr>
            <p:ph type="sldNum" sz="quarter" idx="12"/>
          </p:nvPr>
        </p:nvSpPr>
        <p:spPr/>
        <p:txBody>
          <a:bodyPr/>
          <a:lstStyle/>
          <a:p>
            <a:fld id="{A487FD0A-E73A-40A0-962F-A61447B28AE7}" type="slidenum">
              <a:rPr lang="en-US" smtClean="0"/>
              <a:t>40</a:t>
            </a:fld>
            <a:endParaRPr lang="en-US"/>
          </a:p>
        </p:txBody>
      </p:sp>
      <p:pic>
        <p:nvPicPr>
          <p:cNvPr id="3074" name="Picture 2" descr="http://www.avanceon.com/Portals/31626/images/C--Users-sschlegel-Pictures-Question-Mark-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59080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4397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31588" y="237019"/>
            <a:ext cx="3313355" cy="1702160"/>
          </a:xfrm>
        </p:spPr>
        <p:txBody>
          <a:bodyPr>
            <a:noAutofit/>
          </a:bodyPr>
          <a:lstStyle/>
          <a:p>
            <a:r>
              <a:rPr lang="en-US" b="1" dirty="0" smtClean="0">
                <a:ln w="12700">
                  <a:noFill/>
                </a:ln>
                <a:solidFill>
                  <a:schemeClr val="tx1"/>
                </a:solidFill>
                <a:effectLst/>
              </a:rPr>
              <a:t>Title I Allowable Use of Funds</a:t>
            </a:r>
            <a:endParaRPr lang="en-US" b="1" dirty="0">
              <a:ln w="12700">
                <a:noFill/>
              </a:ln>
              <a:solidFill>
                <a:schemeClr val="tx1"/>
              </a:solidFill>
              <a:effectLst/>
            </a:endParaRPr>
          </a:p>
        </p:txBody>
      </p:sp>
      <p:sp>
        <p:nvSpPr>
          <p:cNvPr id="6" name="Slide Number Placeholder 5"/>
          <p:cNvSpPr>
            <a:spLocks noGrp="1"/>
          </p:cNvSpPr>
          <p:nvPr>
            <p:ph type="sldNum" sz="quarter" idx="12"/>
          </p:nvPr>
        </p:nvSpPr>
        <p:spPr/>
        <p:txBody>
          <a:bodyPr/>
          <a:lstStyle/>
          <a:p>
            <a:fld id="{A487FD0A-E73A-40A0-962F-A61447B28AE7}" type="slidenum">
              <a:rPr lang="en-US" smtClean="0"/>
              <a:t>41</a:t>
            </a:fld>
            <a:endParaRPr lang="en-US"/>
          </a:p>
        </p:txBody>
      </p:sp>
      <p:sp>
        <p:nvSpPr>
          <p:cNvPr id="5" name="Content Placeholder 2"/>
          <p:cNvSpPr txBox="1">
            <a:spLocks/>
          </p:cNvSpPr>
          <p:nvPr/>
        </p:nvSpPr>
        <p:spPr>
          <a:xfrm>
            <a:off x="4673766" y="2168651"/>
            <a:ext cx="3429000" cy="1633538"/>
          </a:xfrm>
          <a:prstGeom prst="rect">
            <a:avLst/>
          </a:prstGeom>
        </p:spPr>
        <p:txBody>
          <a:bodyPr vert="horz" lIns="91440" tIns="45720" rIns="91440" bIns="45720" rtlCol="0" anchor="b">
            <a:normAutofit fontScale="92500" lnSpcReduction="20000"/>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Clr>
                <a:schemeClr val="accent2"/>
              </a:buClr>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Clr>
                <a:schemeClr val="accent3"/>
              </a:buClr>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l"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lgn="ctr" fontAlgn="auto">
              <a:spcAft>
                <a:spcPts val="0"/>
              </a:spcAft>
            </a:pPr>
            <a:endParaRPr lang="en-US" sz="4400" dirty="0" smtClean="0">
              <a:solidFill>
                <a:srgbClr val="004080"/>
              </a:solidFill>
            </a:endParaRPr>
          </a:p>
          <a:p>
            <a:pPr fontAlgn="auto">
              <a:spcAft>
                <a:spcPts val="0"/>
              </a:spcAft>
            </a:pPr>
            <a:r>
              <a:rPr lang="en-US" sz="4400" dirty="0" smtClean="0">
                <a:solidFill>
                  <a:srgbClr val="004080"/>
                </a:solidFill>
              </a:rPr>
              <a:t>Jewell Stanley</a:t>
            </a:r>
          </a:p>
          <a:p>
            <a:pPr fontAlgn="auto">
              <a:spcAft>
                <a:spcPts val="0"/>
              </a:spcAft>
            </a:pPr>
            <a:r>
              <a:rPr lang="en-US" dirty="0" smtClean="0"/>
              <a:t>Title I and Title II, Team Leader</a:t>
            </a:r>
            <a:endParaRPr lang="en-US" dirty="0"/>
          </a:p>
        </p:txBody>
      </p:sp>
      <p:pic>
        <p:nvPicPr>
          <p:cNvPr id="7" name="Picture 6"/>
          <p:cNvPicPr>
            <a:picLocks noChangeAspect="1"/>
          </p:cNvPicPr>
          <p:nvPr/>
        </p:nvPicPr>
        <p:blipFill>
          <a:blip r:embed="rId3" cstate="print">
            <a:clrChange>
              <a:clrFrom>
                <a:srgbClr val="58B531"/>
              </a:clrFrom>
              <a:clrTo>
                <a:srgbClr val="58B531">
                  <a:alpha val="0"/>
                </a:srgbClr>
              </a:clrTo>
            </a:clrChange>
            <a:extLst>
              <a:ext uri="{28A0092B-C50C-407E-A947-70E740481C1C}">
                <a14:useLocalDpi xmlns:a14="http://schemas.microsoft.com/office/drawing/2010/main" val="0"/>
              </a:ext>
            </a:extLst>
          </a:blip>
          <a:stretch>
            <a:fillRect/>
          </a:stretch>
        </p:blipFill>
        <p:spPr>
          <a:xfrm>
            <a:off x="5486400" y="3824356"/>
            <a:ext cx="2133024" cy="2133024"/>
          </a:xfrm>
          <a:prstGeom prst="rect">
            <a:avLst/>
          </a:prstGeom>
          <a:ln>
            <a:noFill/>
          </a:ln>
          <a:effectLst>
            <a:softEdge rad="112500"/>
          </a:effectLst>
        </p:spPr>
      </p:pic>
    </p:spTree>
    <p:extLst>
      <p:ext uri="{BB962C8B-B14F-4D97-AF65-F5344CB8AC3E}">
        <p14:creationId xmlns:p14="http://schemas.microsoft.com/office/powerpoint/2010/main" val="4436463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idx="1"/>
          </p:nvPr>
        </p:nvSpPr>
        <p:spPr>
          <a:xfrm>
            <a:off x="1322614" y="1895748"/>
            <a:ext cx="6738188" cy="2815046"/>
          </a:xfrm>
        </p:spPr>
        <p:txBody>
          <a:bodyPr>
            <a:noAutofit/>
          </a:bodyPr>
          <a:lstStyle/>
          <a:p>
            <a:pPr marL="0" indent="0">
              <a:buNone/>
            </a:pPr>
            <a:r>
              <a:rPr lang="en-US" sz="2100" dirty="0"/>
              <a:t>Levels of Complexity:</a:t>
            </a:r>
          </a:p>
          <a:p>
            <a:pPr eaLnBrk="1" hangingPunct="1">
              <a:buFont typeface="Arial" pitchFamily="34" charset="0"/>
              <a:buChar char="•"/>
            </a:pPr>
            <a:r>
              <a:rPr lang="en-US" sz="2100" dirty="0"/>
              <a:t>2 CFR Part 200– Basic allowability</a:t>
            </a:r>
          </a:p>
          <a:p>
            <a:pPr eaLnBrk="1" hangingPunct="1">
              <a:buFont typeface="Arial" pitchFamily="34" charset="0"/>
              <a:buChar char="•"/>
            </a:pPr>
            <a:endParaRPr lang="en-US" sz="2100" dirty="0"/>
          </a:p>
          <a:p>
            <a:pPr eaLnBrk="1" hangingPunct="1">
              <a:buFont typeface="Arial" pitchFamily="34" charset="0"/>
              <a:buChar char="•"/>
            </a:pPr>
            <a:r>
              <a:rPr lang="en-US" sz="2100" dirty="0"/>
              <a:t>34 CFR Part 76 – General allowability for the USDE</a:t>
            </a:r>
          </a:p>
          <a:p>
            <a:pPr eaLnBrk="1" hangingPunct="1">
              <a:buFont typeface="Arial" pitchFamily="34" charset="0"/>
              <a:buChar char="•"/>
            </a:pPr>
            <a:endParaRPr lang="en-US" sz="2100" dirty="0"/>
          </a:p>
          <a:p>
            <a:pPr eaLnBrk="1" hangingPunct="1">
              <a:buFont typeface="Arial" pitchFamily="34" charset="0"/>
              <a:buChar char="•"/>
            </a:pPr>
            <a:r>
              <a:rPr lang="en-US" sz="2100" dirty="0"/>
              <a:t>ESEA Law and Regulations</a:t>
            </a:r>
          </a:p>
          <a:p>
            <a:pPr eaLnBrk="1" hangingPunct="1">
              <a:buFont typeface="Arial" pitchFamily="34" charset="0"/>
              <a:buChar char="•"/>
            </a:pPr>
            <a:endParaRPr lang="en-US" sz="2100" dirty="0"/>
          </a:p>
          <a:p>
            <a:pPr eaLnBrk="1" hangingPunct="1">
              <a:buFont typeface="Arial" pitchFamily="34" charset="0"/>
              <a:buChar char="•"/>
            </a:pPr>
            <a:r>
              <a:rPr lang="en-US" sz="2100" dirty="0"/>
              <a:t>ESEA Program Guidance</a:t>
            </a:r>
          </a:p>
          <a:p>
            <a:pPr marL="85725" indent="0">
              <a:buNone/>
            </a:pPr>
            <a:endParaRPr lang="en-US" sz="2100" dirty="0"/>
          </a:p>
          <a:p>
            <a:pPr eaLnBrk="1" hangingPunct="1">
              <a:buFont typeface="Arial" pitchFamily="34" charset="0"/>
              <a:buChar char="•"/>
            </a:pPr>
            <a:r>
              <a:rPr lang="en-US" sz="2100" dirty="0"/>
              <a:t>USED Policy Letters</a:t>
            </a:r>
          </a:p>
        </p:txBody>
      </p:sp>
      <p:sp>
        <p:nvSpPr>
          <p:cNvPr id="3" name="Slide Number Placeholder 2"/>
          <p:cNvSpPr>
            <a:spLocks noGrp="1"/>
          </p:cNvSpPr>
          <p:nvPr>
            <p:ph type="sldNum" sz="quarter" idx="12"/>
          </p:nvPr>
        </p:nvSpPr>
        <p:spPr/>
        <p:txBody>
          <a:bodyPr/>
          <a:lstStyle/>
          <a:p>
            <a:pPr algn="ctr" defTabSz="342900" eaLnBrk="0" fontAlgn="base" hangingPunct="0">
              <a:spcBef>
                <a:spcPct val="0"/>
              </a:spcBef>
              <a:spcAft>
                <a:spcPct val="0"/>
              </a:spcAft>
              <a:defRPr/>
            </a:pPr>
            <a:fld id="{C0B73DE4-E8FE-43CB-9A18-A16F78A9F4D8}" type="slidenum">
              <a:rPr lang="en-US" sz="1350">
                <a:solidFill>
                  <a:srgbClr val="FFFFFF"/>
                </a:solidFill>
                <a:latin typeface="Times" charset="0"/>
              </a:rPr>
              <a:pPr algn="ctr" defTabSz="342900" eaLnBrk="0" fontAlgn="base" hangingPunct="0">
                <a:spcBef>
                  <a:spcPct val="0"/>
                </a:spcBef>
                <a:spcAft>
                  <a:spcPct val="0"/>
                </a:spcAft>
                <a:defRPr/>
              </a:pPr>
              <a:t>42</a:t>
            </a:fld>
            <a:endParaRPr lang="en-US" sz="1350" dirty="0">
              <a:solidFill>
                <a:srgbClr val="FFFFFF"/>
              </a:solidFill>
              <a:latin typeface="Times"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8678" y="4322445"/>
            <a:ext cx="1821656" cy="15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685800" y="862688"/>
            <a:ext cx="7863840" cy="876300"/>
          </a:xfrm>
          <a:prstGeom prst="rect">
            <a:avLst/>
          </a:prstGeom>
        </p:spPr>
        <p:txBody>
          <a:bodyPr vert="horz" lIns="68580" tIns="34290" rIns="68580" bIns="3429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defTabSz="685800">
              <a:defRPr/>
            </a:pPr>
            <a:r>
              <a:rPr lang="en-US" sz="3450" spc="-75" dirty="0">
                <a:solidFill>
                  <a:srgbClr val="1F497D"/>
                </a:solidFill>
                <a:latin typeface="Cambria"/>
              </a:rPr>
              <a:t>What are the allowable costs in the federal grants?</a:t>
            </a:r>
          </a:p>
        </p:txBody>
      </p:sp>
    </p:spTree>
    <p:extLst>
      <p:ext uri="{BB962C8B-B14F-4D97-AF65-F5344CB8AC3E}">
        <p14:creationId xmlns:p14="http://schemas.microsoft.com/office/powerpoint/2010/main" val="3971840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23014"/>
            <a:ext cx="7859695" cy="857250"/>
          </a:xfrm>
        </p:spPr>
        <p:txBody>
          <a:bodyPr>
            <a:normAutofit fontScale="90000"/>
          </a:bodyPr>
          <a:lstStyle/>
          <a:p>
            <a:pPr lvl="0"/>
            <a:r>
              <a:rPr lang="en-US" sz="2700" dirty="0"/>
              <a:t>Understanding EDGAR </a:t>
            </a:r>
            <a:br>
              <a:rPr lang="en-US" sz="2700" dirty="0"/>
            </a:br>
            <a:r>
              <a:rPr lang="en-US" sz="2400" dirty="0"/>
              <a:t>(Education Department General Administrative Regulations) </a:t>
            </a:r>
            <a:endParaRPr lang="en-US" sz="2700" dirty="0"/>
          </a:p>
        </p:txBody>
      </p:sp>
      <p:sp>
        <p:nvSpPr>
          <p:cNvPr id="5" name="Content Placeholder 4"/>
          <p:cNvSpPr>
            <a:spLocks noGrp="1"/>
          </p:cNvSpPr>
          <p:nvPr>
            <p:ph idx="1"/>
          </p:nvPr>
        </p:nvSpPr>
        <p:spPr>
          <a:xfrm>
            <a:off x="570532" y="1892521"/>
            <a:ext cx="7854802" cy="3851645"/>
          </a:xfrm>
        </p:spPr>
        <p:txBody>
          <a:bodyPr>
            <a:normAutofit/>
          </a:bodyPr>
          <a:lstStyle/>
          <a:p>
            <a:pPr marL="85725" indent="0">
              <a:buNone/>
            </a:pPr>
            <a:r>
              <a:rPr lang="en-US" dirty="0" smtClean="0"/>
              <a:t>Know what parts of EDGAR are applicable to your program.    Look closely at the Grant Award Notice.  </a:t>
            </a:r>
          </a:p>
          <a:p>
            <a:pPr lvl="0"/>
            <a:endParaRPr lang="en-US" dirty="0"/>
          </a:p>
          <a:p>
            <a:pPr marL="85725" indent="0">
              <a:buNone/>
            </a:pPr>
            <a:endParaRPr lang="en-US" dirty="0"/>
          </a:p>
        </p:txBody>
      </p:sp>
      <p:sp>
        <p:nvSpPr>
          <p:cNvPr id="4" name="Slide Number Placeholder 3"/>
          <p:cNvSpPr>
            <a:spLocks noGrp="1"/>
          </p:cNvSpPr>
          <p:nvPr>
            <p:ph type="sldNum" sz="quarter" idx="12"/>
          </p:nvPr>
        </p:nvSpPr>
        <p:spPr/>
        <p:txBody>
          <a:bodyPr/>
          <a:lstStyle/>
          <a:p>
            <a:pPr algn="ctr" defTabSz="342900" eaLnBrk="0" fontAlgn="base" hangingPunct="0">
              <a:spcBef>
                <a:spcPct val="0"/>
              </a:spcBef>
              <a:spcAft>
                <a:spcPct val="0"/>
              </a:spcAft>
              <a:defRPr/>
            </a:pPr>
            <a:fld id="{21163C16-0B8C-44B4-A2D5-2F81037C8DB9}" type="slidenum">
              <a:rPr lang="en-US" sz="1350">
                <a:solidFill>
                  <a:srgbClr val="FFFFFF"/>
                </a:solidFill>
                <a:latin typeface="Times" charset="0"/>
              </a:rPr>
              <a:pPr algn="ctr" defTabSz="342900" eaLnBrk="0" fontAlgn="base" hangingPunct="0">
                <a:spcBef>
                  <a:spcPct val="0"/>
                </a:spcBef>
                <a:spcAft>
                  <a:spcPct val="0"/>
                </a:spcAft>
                <a:defRPr/>
              </a:pPr>
              <a:t>43</a:t>
            </a:fld>
            <a:endParaRPr lang="en-US" sz="1350" dirty="0">
              <a:solidFill>
                <a:srgbClr val="FFFFFF"/>
              </a:solidFill>
              <a:latin typeface="Times" charset="0"/>
            </a:endParaRPr>
          </a:p>
        </p:txBody>
      </p:sp>
      <p:pic>
        <p:nvPicPr>
          <p:cNvPr id="6" name="Picture 5"/>
          <p:cNvPicPr>
            <a:picLocks noChangeAspect="1"/>
          </p:cNvPicPr>
          <p:nvPr/>
        </p:nvPicPr>
        <p:blipFill rotWithShape="1">
          <a:blip r:embed="rId3"/>
          <a:srcRect b="52797"/>
          <a:stretch/>
        </p:blipFill>
        <p:spPr>
          <a:xfrm>
            <a:off x="1143000" y="2831242"/>
            <a:ext cx="6934201" cy="3462346"/>
          </a:xfrm>
          <a:prstGeom prst="rect">
            <a:avLst/>
          </a:prstGeom>
        </p:spPr>
      </p:pic>
    </p:spTree>
    <p:extLst>
      <p:ext uri="{BB962C8B-B14F-4D97-AF65-F5344CB8AC3E}">
        <p14:creationId xmlns:p14="http://schemas.microsoft.com/office/powerpoint/2010/main" val="30156225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ctr" defTabSz="685800">
              <a:defRPr/>
            </a:pPr>
            <a:fld id="{8188BD09-FE36-43F1-9829-15C1940BDDDE}" type="slidenum">
              <a:rPr lang="en-US" sz="1350">
                <a:solidFill>
                  <a:srgbClr val="FFFFFF"/>
                </a:solidFill>
                <a:latin typeface="Calibri"/>
              </a:rPr>
              <a:pPr algn="ctr" defTabSz="685800">
                <a:defRPr/>
              </a:pPr>
              <a:t>44</a:t>
            </a:fld>
            <a:endParaRPr lang="en-US" sz="1350" dirty="0">
              <a:solidFill>
                <a:srgbClr val="FFFFFF"/>
              </a:solidFill>
              <a:latin typeface="Calibri"/>
            </a:endParaRPr>
          </a:p>
        </p:txBody>
      </p:sp>
      <p:pic>
        <p:nvPicPr>
          <p:cNvPr id="2" name="Picture 1"/>
          <p:cNvPicPr>
            <a:picLocks noChangeAspect="1"/>
          </p:cNvPicPr>
          <p:nvPr/>
        </p:nvPicPr>
        <p:blipFill>
          <a:blip r:embed="rId3"/>
          <a:stretch>
            <a:fillRect/>
          </a:stretch>
        </p:blipFill>
        <p:spPr>
          <a:xfrm>
            <a:off x="786955" y="589616"/>
            <a:ext cx="6985445" cy="5887384"/>
          </a:xfrm>
          <a:prstGeom prst="rect">
            <a:avLst/>
          </a:prstGeom>
        </p:spPr>
      </p:pic>
      <p:cxnSp>
        <p:nvCxnSpPr>
          <p:cNvPr id="8" name="Straight Arrow Connector 7"/>
          <p:cNvCxnSpPr/>
          <p:nvPr/>
        </p:nvCxnSpPr>
        <p:spPr>
          <a:xfrm>
            <a:off x="457200" y="3651591"/>
            <a:ext cx="780968" cy="292211"/>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575776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ctr" defTabSz="685800">
              <a:defRPr/>
            </a:pPr>
            <a:fld id="{8188BD09-FE36-43F1-9829-15C1940BDDDE}" type="slidenum">
              <a:rPr lang="en-US" sz="1350">
                <a:solidFill>
                  <a:srgbClr val="FFFFFF"/>
                </a:solidFill>
                <a:latin typeface="Calibri"/>
              </a:rPr>
              <a:pPr algn="ctr" defTabSz="685800">
                <a:defRPr/>
              </a:pPr>
              <a:t>45</a:t>
            </a:fld>
            <a:endParaRPr lang="en-US" sz="1350" dirty="0">
              <a:solidFill>
                <a:srgbClr val="FFFFFF"/>
              </a:solidFill>
              <a:latin typeface="Calibri"/>
            </a:endParaRPr>
          </a:p>
        </p:txBody>
      </p:sp>
      <p:pic>
        <p:nvPicPr>
          <p:cNvPr id="2" name="Picture 1"/>
          <p:cNvPicPr>
            <a:picLocks noChangeAspect="1"/>
          </p:cNvPicPr>
          <p:nvPr/>
        </p:nvPicPr>
        <p:blipFill rotWithShape="1">
          <a:blip r:embed="rId3"/>
          <a:srcRect t="60017" b="4677"/>
          <a:stretch/>
        </p:blipFill>
        <p:spPr>
          <a:xfrm>
            <a:off x="685800" y="1143000"/>
            <a:ext cx="7456779" cy="4854742"/>
          </a:xfrm>
          <a:prstGeom prst="rect">
            <a:avLst/>
          </a:prstGeom>
        </p:spPr>
      </p:pic>
    </p:spTree>
    <p:extLst>
      <p:ext uri="{BB962C8B-B14F-4D97-AF65-F5344CB8AC3E}">
        <p14:creationId xmlns:p14="http://schemas.microsoft.com/office/powerpoint/2010/main" val="17351342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srcRect b="16687"/>
          <a:stretch/>
        </p:blipFill>
        <p:spPr>
          <a:xfrm>
            <a:off x="1155032" y="533400"/>
            <a:ext cx="7037813" cy="5867400"/>
          </a:xfrm>
          <a:prstGeom prst="rect">
            <a:avLst/>
          </a:prstGeom>
        </p:spPr>
      </p:pic>
      <p:sp>
        <p:nvSpPr>
          <p:cNvPr id="4" name="Slide Number Placeholder 3"/>
          <p:cNvSpPr>
            <a:spLocks noGrp="1"/>
          </p:cNvSpPr>
          <p:nvPr>
            <p:ph type="sldNum" sz="quarter" idx="12"/>
          </p:nvPr>
        </p:nvSpPr>
        <p:spPr/>
        <p:txBody>
          <a:bodyPr/>
          <a:lstStyle/>
          <a:p>
            <a:pPr algn="ctr" defTabSz="685800">
              <a:defRPr/>
            </a:pPr>
            <a:fld id="{8188BD09-FE36-43F1-9829-15C1940BDDDE}" type="slidenum">
              <a:rPr lang="en-US" sz="1350">
                <a:solidFill>
                  <a:srgbClr val="FFFFFF"/>
                </a:solidFill>
                <a:latin typeface="Calibri"/>
              </a:rPr>
              <a:pPr algn="ctr" defTabSz="685800">
                <a:defRPr/>
              </a:pPr>
              <a:t>46</a:t>
            </a:fld>
            <a:endParaRPr lang="en-US" sz="1350" dirty="0">
              <a:solidFill>
                <a:srgbClr val="FFFFFF"/>
              </a:solidFill>
              <a:latin typeface="Calibri"/>
            </a:endParaRPr>
          </a:p>
        </p:txBody>
      </p:sp>
      <p:cxnSp>
        <p:nvCxnSpPr>
          <p:cNvPr id="7" name="Straight Arrow Connector 6"/>
          <p:cNvCxnSpPr/>
          <p:nvPr/>
        </p:nvCxnSpPr>
        <p:spPr>
          <a:xfrm>
            <a:off x="300790" y="3720766"/>
            <a:ext cx="1094664" cy="619156"/>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05092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629477" y="1156709"/>
            <a:ext cx="7691294" cy="5351045"/>
          </a:xfrm>
          <a:prstGeom prst="rect">
            <a:avLst/>
          </a:prstGeom>
        </p:spPr>
      </p:pic>
      <p:sp>
        <p:nvSpPr>
          <p:cNvPr id="4" name="Slide Number Placeholder 3"/>
          <p:cNvSpPr>
            <a:spLocks noGrp="1"/>
          </p:cNvSpPr>
          <p:nvPr>
            <p:ph type="sldNum" sz="quarter" idx="12"/>
          </p:nvPr>
        </p:nvSpPr>
        <p:spPr/>
        <p:txBody>
          <a:bodyPr/>
          <a:lstStyle/>
          <a:p>
            <a:pPr algn="ctr" defTabSz="685800">
              <a:defRPr/>
            </a:pPr>
            <a:fld id="{8188BD09-FE36-43F1-9829-15C1940BDDDE}" type="slidenum">
              <a:rPr lang="en-US" sz="1350">
                <a:solidFill>
                  <a:srgbClr val="FFFFFF"/>
                </a:solidFill>
                <a:latin typeface="Calibri"/>
              </a:rPr>
              <a:pPr algn="ctr" defTabSz="685800">
                <a:defRPr/>
              </a:pPr>
              <a:t>47</a:t>
            </a:fld>
            <a:endParaRPr lang="en-US" sz="1350" dirty="0">
              <a:solidFill>
                <a:srgbClr val="FFFFFF"/>
              </a:solidFill>
              <a:latin typeface="Calibri"/>
            </a:endParaRPr>
          </a:p>
        </p:txBody>
      </p:sp>
      <p:sp>
        <p:nvSpPr>
          <p:cNvPr id="11" name="Rectangle 10"/>
          <p:cNvSpPr/>
          <p:nvPr/>
        </p:nvSpPr>
        <p:spPr>
          <a:xfrm>
            <a:off x="914400" y="1681413"/>
            <a:ext cx="7062536" cy="909387"/>
          </a:xfrm>
          <a:prstGeom prst="rect">
            <a:avLst/>
          </a:prstGeom>
          <a:solidFill>
            <a:srgbClr val="FFFFCC">
              <a:alpha val="3137"/>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dirty="0">
              <a:solidFill>
                <a:prstClr val="white"/>
              </a:solidFill>
              <a:latin typeface="Calibri"/>
            </a:endParaRPr>
          </a:p>
        </p:txBody>
      </p:sp>
      <p:sp>
        <p:nvSpPr>
          <p:cNvPr id="12" name="Rectangle 11"/>
          <p:cNvSpPr/>
          <p:nvPr/>
        </p:nvSpPr>
        <p:spPr>
          <a:xfrm>
            <a:off x="872899" y="3962400"/>
            <a:ext cx="7110664" cy="856632"/>
          </a:xfrm>
          <a:prstGeom prst="rect">
            <a:avLst/>
          </a:prstGeom>
          <a:solidFill>
            <a:srgbClr val="FFFFCC">
              <a:alpha val="3137"/>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dirty="0">
              <a:solidFill>
                <a:prstClr val="white"/>
              </a:solidFill>
              <a:latin typeface="Calibri"/>
            </a:endParaRPr>
          </a:p>
        </p:txBody>
      </p:sp>
      <p:sp>
        <p:nvSpPr>
          <p:cNvPr id="2" name="Rectangle 1"/>
          <p:cNvSpPr/>
          <p:nvPr/>
        </p:nvSpPr>
        <p:spPr>
          <a:xfrm>
            <a:off x="872899" y="4819032"/>
            <a:ext cx="7110663" cy="8959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5153556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14030" y="725011"/>
            <a:ext cx="7024744" cy="1143000"/>
          </a:xfrm>
        </p:spPr>
        <p:txBody>
          <a:bodyPr>
            <a:normAutofit/>
          </a:bodyPr>
          <a:lstStyle/>
          <a:p>
            <a:r>
              <a:rPr lang="en-US" dirty="0" smtClean="0"/>
              <a:t>Determining </a:t>
            </a:r>
            <a:r>
              <a:rPr lang="en-US" dirty="0"/>
              <a:t>Allowability </a:t>
            </a:r>
            <a:br>
              <a:rPr lang="en-US" dirty="0"/>
            </a:br>
            <a:r>
              <a:rPr lang="en-US" sz="2700" dirty="0"/>
              <a:t>2 CFR Part 200.403</a:t>
            </a:r>
          </a:p>
        </p:txBody>
      </p:sp>
      <p:sp>
        <p:nvSpPr>
          <p:cNvPr id="64515" name="Rectangle 3"/>
          <p:cNvSpPr>
            <a:spLocks noGrp="1" noChangeArrowheads="1"/>
          </p:cNvSpPr>
          <p:nvPr>
            <p:ph sz="half" idx="1"/>
          </p:nvPr>
        </p:nvSpPr>
        <p:spPr>
          <a:xfrm>
            <a:off x="614030" y="2003406"/>
            <a:ext cx="7920370" cy="4397393"/>
          </a:xfrm>
        </p:spPr>
        <p:txBody>
          <a:bodyPr numCol="1">
            <a:noAutofit/>
          </a:bodyPr>
          <a:lstStyle/>
          <a:p>
            <a:pPr marL="0" indent="0">
              <a:buNone/>
            </a:pPr>
            <a:r>
              <a:rPr lang="en-US" sz="1800" b="1" dirty="0"/>
              <a:t>Cost must be:</a:t>
            </a:r>
          </a:p>
          <a:p>
            <a:pPr marL="565785" lvl="1" indent="-342900">
              <a:buFont typeface="Wingdings" panose="05000000000000000000" pitchFamily="2" charset="2"/>
              <a:buChar char="ü"/>
            </a:pPr>
            <a:r>
              <a:rPr lang="en-US" sz="1950" dirty="0"/>
              <a:t>Necessary</a:t>
            </a:r>
          </a:p>
          <a:p>
            <a:pPr marL="565785" lvl="1" indent="-342900">
              <a:buFont typeface="Wingdings" panose="05000000000000000000" pitchFamily="2" charset="2"/>
              <a:buChar char="ü"/>
            </a:pPr>
            <a:r>
              <a:rPr lang="en-US" sz="1950" dirty="0"/>
              <a:t>Reasonable</a:t>
            </a:r>
          </a:p>
          <a:p>
            <a:pPr marL="565785" lvl="1" indent="-342900">
              <a:buFont typeface="Wingdings" panose="05000000000000000000" pitchFamily="2" charset="2"/>
              <a:buChar char="ü"/>
            </a:pPr>
            <a:r>
              <a:rPr lang="en-US" sz="1950" dirty="0"/>
              <a:t>Allocable</a:t>
            </a:r>
          </a:p>
          <a:p>
            <a:pPr marL="565785" lvl="1" indent="-342900">
              <a:buFont typeface="Wingdings" panose="05000000000000000000" pitchFamily="2" charset="2"/>
              <a:buChar char="ü"/>
            </a:pPr>
            <a:r>
              <a:rPr lang="en-US" sz="1950" dirty="0"/>
              <a:t>Conform to EDGAR</a:t>
            </a:r>
          </a:p>
          <a:p>
            <a:pPr marL="565785" lvl="1" indent="-342900">
              <a:buFont typeface="Wingdings" panose="05000000000000000000" pitchFamily="2" charset="2"/>
              <a:buChar char="ü"/>
            </a:pPr>
            <a:r>
              <a:rPr lang="en-US" sz="1950" dirty="0"/>
              <a:t>Meet Terms and Conditions of the Grant Award</a:t>
            </a:r>
          </a:p>
          <a:p>
            <a:pPr marL="565785" lvl="1" indent="-342900">
              <a:buFont typeface="Wingdings" panose="05000000000000000000" pitchFamily="2" charset="2"/>
              <a:buChar char="ü"/>
            </a:pPr>
            <a:r>
              <a:rPr lang="en-US" sz="1950" dirty="0"/>
              <a:t>Consistent with State and Local  Policies</a:t>
            </a:r>
          </a:p>
          <a:p>
            <a:pPr marL="565785" lvl="1" indent="-342900">
              <a:buFont typeface="Wingdings" panose="05000000000000000000" pitchFamily="2" charset="2"/>
              <a:buChar char="ü"/>
            </a:pPr>
            <a:r>
              <a:rPr lang="en-US" sz="1950" dirty="0"/>
              <a:t>Provided Consistent Treatment </a:t>
            </a:r>
          </a:p>
          <a:p>
            <a:pPr marL="565785" lvl="1" indent="-342900">
              <a:buFont typeface="Wingdings" panose="05000000000000000000" pitchFamily="2" charset="2"/>
              <a:buChar char="ü"/>
            </a:pPr>
            <a:r>
              <a:rPr lang="en-US" sz="1950" dirty="0"/>
              <a:t>Adequately Documented </a:t>
            </a:r>
          </a:p>
          <a:p>
            <a:pPr marL="565785" lvl="1" indent="-342900">
              <a:buFont typeface="Wingdings" panose="05000000000000000000" pitchFamily="2" charset="2"/>
              <a:buChar char="ü"/>
            </a:pPr>
            <a:r>
              <a:rPr lang="en-US" sz="1950" dirty="0"/>
              <a:t>Supplemental </a:t>
            </a:r>
          </a:p>
          <a:p>
            <a:pPr marL="0" indent="0">
              <a:buNone/>
            </a:pPr>
            <a:endParaRPr lang="en-US" sz="2400" b="1" dirty="0"/>
          </a:p>
          <a:p>
            <a:pPr marL="0" indent="0">
              <a:buNone/>
            </a:pPr>
            <a:endParaRPr lang="en-US" sz="2400" b="1" dirty="0"/>
          </a:p>
          <a:p>
            <a:pPr marL="0" indent="0">
              <a:buNone/>
            </a:pPr>
            <a:endParaRPr lang="en-US" sz="2400" b="1" dirty="0"/>
          </a:p>
          <a:p>
            <a:pPr marL="0" indent="0">
              <a:buNone/>
            </a:pPr>
            <a:endParaRPr lang="en-US" sz="2400" b="1" dirty="0"/>
          </a:p>
        </p:txBody>
      </p:sp>
      <p:sp>
        <p:nvSpPr>
          <p:cNvPr id="3" name="Slide Number Placeholder 2"/>
          <p:cNvSpPr>
            <a:spLocks noGrp="1"/>
          </p:cNvSpPr>
          <p:nvPr>
            <p:ph type="sldNum" sz="quarter" idx="12"/>
          </p:nvPr>
        </p:nvSpPr>
        <p:spPr/>
        <p:txBody>
          <a:bodyPr/>
          <a:lstStyle/>
          <a:p>
            <a:pPr algn="ctr" defTabSz="342900" eaLnBrk="0" fontAlgn="base" hangingPunct="0">
              <a:spcBef>
                <a:spcPct val="0"/>
              </a:spcBef>
              <a:spcAft>
                <a:spcPct val="0"/>
              </a:spcAft>
              <a:defRPr/>
            </a:pPr>
            <a:fld id="{C0B73DE4-E8FE-43CB-9A18-A16F78A9F4D8}" type="slidenum">
              <a:rPr lang="en-US" sz="1350">
                <a:solidFill>
                  <a:srgbClr val="FFFFFF"/>
                </a:solidFill>
                <a:latin typeface="Times" charset="0"/>
              </a:rPr>
              <a:pPr algn="ctr" defTabSz="342900" eaLnBrk="0" fontAlgn="base" hangingPunct="0">
                <a:spcBef>
                  <a:spcPct val="0"/>
                </a:spcBef>
                <a:spcAft>
                  <a:spcPct val="0"/>
                </a:spcAft>
                <a:defRPr/>
              </a:pPr>
              <a:t>48</a:t>
            </a:fld>
            <a:endParaRPr lang="en-US" sz="1350" dirty="0">
              <a:solidFill>
                <a:srgbClr val="FFFFFF"/>
              </a:solidFill>
              <a:latin typeface="Times" charset="0"/>
            </a:endParaRPr>
          </a:p>
        </p:txBody>
      </p:sp>
      <p:pic>
        <p:nvPicPr>
          <p:cNvPr id="4" name="Picture 3"/>
          <p:cNvPicPr>
            <a:picLocks noChangeAspect="1"/>
          </p:cNvPicPr>
          <p:nvPr/>
        </p:nvPicPr>
        <p:blipFill rotWithShape="1">
          <a:blip r:embed="rId3">
            <a:clrChange>
              <a:clrFrom>
                <a:srgbClr val="FFFFFF"/>
              </a:clrFrom>
              <a:clrTo>
                <a:srgbClr val="FFFFFF">
                  <a:alpha val="0"/>
                </a:srgbClr>
              </a:clrTo>
            </a:clrChange>
          </a:blip>
          <a:srcRect l="3168" b="11168"/>
          <a:stretch/>
        </p:blipFill>
        <p:spPr>
          <a:xfrm>
            <a:off x="6370934" y="4701099"/>
            <a:ext cx="2192774" cy="1682115"/>
          </a:xfrm>
          <a:prstGeom prst="rect">
            <a:avLst/>
          </a:prstGeom>
        </p:spPr>
      </p:pic>
    </p:spTree>
    <p:extLst>
      <p:ext uri="{BB962C8B-B14F-4D97-AF65-F5344CB8AC3E}">
        <p14:creationId xmlns:p14="http://schemas.microsoft.com/office/powerpoint/2010/main" val="22424641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85775" y="685800"/>
            <a:ext cx="5829300" cy="1037034"/>
          </a:xfrm>
        </p:spPr>
        <p:txBody>
          <a:bodyPr>
            <a:normAutofit/>
          </a:bodyPr>
          <a:lstStyle/>
          <a:p>
            <a:r>
              <a:rPr lang="en-US" b="1" dirty="0" smtClean="0">
                <a:solidFill>
                  <a:schemeClr val="accent1">
                    <a:lumMod val="75000"/>
                  </a:schemeClr>
                </a:solidFill>
              </a:rPr>
              <a:t>First Test of Allowability</a:t>
            </a:r>
          </a:p>
        </p:txBody>
      </p:sp>
      <p:sp>
        <p:nvSpPr>
          <p:cNvPr id="64515" name="Rectangle 3"/>
          <p:cNvSpPr>
            <a:spLocks noGrp="1" noChangeArrowheads="1"/>
          </p:cNvSpPr>
          <p:nvPr>
            <p:ph idx="1"/>
          </p:nvPr>
        </p:nvSpPr>
        <p:spPr>
          <a:xfrm>
            <a:off x="761999" y="1641871"/>
            <a:ext cx="7396163" cy="3749279"/>
          </a:xfrm>
        </p:spPr>
        <p:txBody>
          <a:bodyPr>
            <a:normAutofit/>
          </a:bodyPr>
          <a:lstStyle/>
          <a:p>
            <a:pPr marL="0" indent="0">
              <a:buNone/>
            </a:pPr>
            <a:endParaRPr lang="en-US" i="1" dirty="0"/>
          </a:p>
          <a:p>
            <a:pPr marL="0" indent="0">
              <a:buNone/>
            </a:pPr>
            <a:r>
              <a:rPr lang="en-US" sz="2100" b="1" dirty="0"/>
              <a:t>2 CFR Part </a:t>
            </a:r>
            <a:r>
              <a:rPr lang="en-US" sz="2100" b="1" dirty="0" smtClean="0"/>
              <a:t>200.403</a:t>
            </a:r>
          </a:p>
          <a:p>
            <a:pPr marL="0" indent="0">
              <a:buNone/>
            </a:pPr>
            <a:r>
              <a:rPr lang="en-US" sz="2100" dirty="0" smtClean="0"/>
              <a:t>To </a:t>
            </a:r>
            <a:r>
              <a:rPr lang="en-US" sz="2100" dirty="0"/>
              <a:t>be allowable, a cost must </a:t>
            </a:r>
            <a:r>
              <a:rPr lang="en-US" sz="2100" dirty="0">
                <a:solidFill>
                  <a:srgbClr val="FF0000"/>
                </a:solidFill>
              </a:rPr>
              <a:t>generally </a:t>
            </a:r>
          </a:p>
          <a:p>
            <a:pPr marL="0" indent="0">
              <a:buNone/>
            </a:pPr>
            <a:r>
              <a:rPr lang="en-US" sz="2100" dirty="0">
                <a:solidFill>
                  <a:srgbClr val="FF0000"/>
                </a:solidFill>
              </a:rPr>
              <a:t>	</a:t>
            </a:r>
          </a:p>
          <a:p>
            <a:pPr marL="0" indent="0">
              <a:buNone/>
            </a:pPr>
            <a:r>
              <a:rPr lang="en-US" sz="2100" dirty="0"/>
              <a:t>	a.) be </a:t>
            </a:r>
            <a:r>
              <a:rPr lang="en-US" sz="2100" u="sng" dirty="0"/>
              <a:t>necessary</a:t>
            </a:r>
            <a:r>
              <a:rPr lang="en-US" sz="2100" dirty="0"/>
              <a:t> and </a:t>
            </a:r>
            <a:r>
              <a:rPr lang="en-US" sz="2100" u="sng" dirty="0"/>
              <a:t>reasonable</a:t>
            </a:r>
            <a:r>
              <a:rPr lang="en-US" sz="2100" dirty="0"/>
              <a:t> for the performance of the Federal award  and allocable thereto under these principals. </a:t>
            </a:r>
          </a:p>
          <a:p>
            <a:pPr marL="0" indent="0">
              <a:buNone/>
            </a:pPr>
            <a:endParaRPr lang="en-US" b="1" dirty="0"/>
          </a:p>
        </p:txBody>
      </p:sp>
      <p:sp>
        <p:nvSpPr>
          <p:cNvPr id="3" name="Slide Number Placeholder 2"/>
          <p:cNvSpPr>
            <a:spLocks noGrp="1"/>
          </p:cNvSpPr>
          <p:nvPr>
            <p:ph type="sldNum" sz="quarter" idx="12"/>
          </p:nvPr>
        </p:nvSpPr>
        <p:spPr/>
        <p:txBody>
          <a:bodyPr/>
          <a:lstStyle/>
          <a:p>
            <a:pPr algn="ctr" defTabSz="342900">
              <a:defRPr/>
            </a:pPr>
            <a:fld id="{A487FD0A-E73A-40A0-962F-A61447B28AE7}" type="slidenum">
              <a:rPr lang="en-US" sz="1350">
                <a:solidFill>
                  <a:srgbClr val="FFFFFF"/>
                </a:solidFill>
                <a:latin typeface="Calibri"/>
              </a:rPr>
              <a:pPr algn="ctr" defTabSz="342900">
                <a:defRPr/>
              </a:pPr>
              <a:t>49</a:t>
            </a:fld>
            <a:endParaRPr lang="en-US" sz="1350" dirty="0">
              <a:solidFill>
                <a:srgbClr val="FFFFFF"/>
              </a:solidFill>
              <a:latin typeface="Calibri"/>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5569" y="4003696"/>
            <a:ext cx="2814438" cy="2365211"/>
          </a:xfrm>
          <a:prstGeom prst="rect">
            <a:avLst/>
          </a:prstGeom>
        </p:spPr>
      </p:pic>
      <p:sp>
        <p:nvSpPr>
          <p:cNvPr id="4" name="Rectangle 3"/>
          <p:cNvSpPr/>
          <p:nvPr/>
        </p:nvSpPr>
        <p:spPr>
          <a:xfrm>
            <a:off x="5347148" y="5291406"/>
            <a:ext cx="1603390" cy="392415"/>
          </a:xfrm>
          <a:prstGeom prst="rect">
            <a:avLst/>
          </a:prstGeom>
          <a:noFill/>
        </p:spPr>
        <p:txBody>
          <a:bodyPr wrap="square" lIns="68580" tIns="34290" rIns="68580" bIns="34290">
            <a:spAutoFit/>
          </a:bodyPr>
          <a:lstStyle/>
          <a:p>
            <a:pPr algn="ctr"/>
            <a:r>
              <a:rPr lang="en-US" sz="2100" b="1" dirty="0">
                <a:ln w="3175">
                  <a:solidFill>
                    <a:schemeClr val="tx1"/>
                  </a:solidFill>
                  <a:prstDash val="solid"/>
                </a:ln>
                <a:solidFill>
                  <a:srgbClr val="00B050"/>
                </a:solidFill>
              </a:rPr>
              <a:t>Necessary</a:t>
            </a:r>
          </a:p>
        </p:txBody>
      </p:sp>
      <p:sp>
        <p:nvSpPr>
          <p:cNvPr id="7" name="Rectangle 6"/>
          <p:cNvSpPr/>
          <p:nvPr/>
        </p:nvSpPr>
        <p:spPr>
          <a:xfrm>
            <a:off x="7198419" y="5273529"/>
            <a:ext cx="1444542" cy="392415"/>
          </a:xfrm>
          <a:prstGeom prst="rect">
            <a:avLst/>
          </a:prstGeom>
          <a:noFill/>
        </p:spPr>
        <p:txBody>
          <a:bodyPr wrap="square" lIns="68580" tIns="34290" rIns="68580" bIns="34290">
            <a:spAutoFit/>
          </a:bodyPr>
          <a:lstStyle/>
          <a:p>
            <a:pPr algn="ctr"/>
            <a:r>
              <a:rPr lang="en-US" sz="2100" b="1" dirty="0">
                <a:ln w="6350">
                  <a:solidFill>
                    <a:schemeClr val="tx1"/>
                  </a:solidFill>
                  <a:prstDash val="solid"/>
                </a:ln>
                <a:solidFill>
                  <a:schemeClr val="tx2">
                    <a:lumMod val="60000"/>
                    <a:lumOff val="40000"/>
                  </a:schemeClr>
                </a:solidFill>
              </a:rPr>
              <a:t>Reasonable</a:t>
            </a:r>
          </a:p>
        </p:txBody>
      </p:sp>
    </p:spTree>
    <p:extLst>
      <p:ext uri="{BB962C8B-B14F-4D97-AF65-F5344CB8AC3E}">
        <p14:creationId xmlns:p14="http://schemas.microsoft.com/office/powerpoint/2010/main" val="591237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762000"/>
          </a:xfrm>
        </p:spPr>
        <p:txBody>
          <a:bodyPr/>
          <a:lstStyle/>
          <a:p>
            <a:pPr eaLnBrk="1" hangingPunct="1"/>
            <a:r>
              <a:rPr lang="en-US" b="1" dirty="0" smtClean="0"/>
              <a:t>Title I</a:t>
            </a:r>
          </a:p>
        </p:txBody>
      </p:sp>
      <p:sp>
        <p:nvSpPr>
          <p:cNvPr id="10243" name="Rectangle 3"/>
          <p:cNvSpPr>
            <a:spLocks noGrp="1" noChangeArrowheads="1"/>
          </p:cNvSpPr>
          <p:nvPr>
            <p:ph idx="1"/>
          </p:nvPr>
        </p:nvSpPr>
        <p:spPr>
          <a:xfrm>
            <a:off x="381000" y="1066800"/>
            <a:ext cx="8153400" cy="4648200"/>
          </a:xfrm>
        </p:spPr>
        <p:txBody>
          <a:bodyPr>
            <a:normAutofit fontScale="92500" lnSpcReduction="10000"/>
          </a:bodyPr>
          <a:lstStyle/>
          <a:p>
            <a:pPr eaLnBrk="1" hangingPunct="1">
              <a:buFont typeface="Arial" panose="020B0604020202020204" pitchFamily="34" charset="0"/>
              <a:buChar char="•"/>
            </a:pPr>
            <a:r>
              <a:rPr lang="en-US" sz="2800" dirty="0" smtClean="0"/>
              <a:t>South Carolina receives </a:t>
            </a:r>
            <a:r>
              <a:rPr lang="en-US" sz="2800" dirty="0" smtClean="0">
                <a:solidFill>
                  <a:srgbClr val="FF0000"/>
                </a:solidFill>
              </a:rPr>
              <a:t>about $250 </a:t>
            </a:r>
            <a:r>
              <a:rPr lang="en-US" sz="2800" dirty="0" smtClean="0"/>
              <a:t>million in Title I funds.</a:t>
            </a:r>
          </a:p>
          <a:p>
            <a:pPr eaLnBrk="1" hangingPunct="1">
              <a:buFont typeface="Arial" panose="020B0604020202020204" pitchFamily="34" charset="0"/>
              <a:buChar char="•"/>
            </a:pPr>
            <a:endParaRPr lang="en-US" sz="2800" dirty="0"/>
          </a:p>
          <a:p>
            <a:pPr eaLnBrk="1" hangingPunct="1">
              <a:buFont typeface="Arial" panose="020B0604020202020204" pitchFamily="34" charset="0"/>
              <a:buChar char="•"/>
            </a:pPr>
            <a:r>
              <a:rPr lang="en-US" sz="2800" dirty="0" smtClean="0"/>
              <a:t>The vast majority of funds are allocated to districts, and through districts, to schools.</a:t>
            </a:r>
          </a:p>
          <a:p>
            <a:pPr eaLnBrk="1" hangingPunct="1">
              <a:buFont typeface="Arial" panose="020B0604020202020204" pitchFamily="34" charset="0"/>
              <a:buChar char="•"/>
            </a:pPr>
            <a:endParaRPr lang="en-US" sz="2800" dirty="0"/>
          </a:p>
          <a:p>
            <a:pPr eaLnBrk="1" hangingPunct="1">
              <a:buFont typeface="Arial" panose="020B0604020202020204" pitchFamily="34" charset="0"/>
              <a:buChar char="•"/>
            </a:pPr>
            <a:r>
              <a:rPr lang="en-US" sz="2800" dirty="0" smtClean="0"/>
              <a:t>Title I is designed to support state and local school reform efforts.</a:t>
            </a:r>
          </a:p>
          <a:p>
            <a:pPr eaLnBrk="1" hangingPunct="1">
              <a:buFont typeface="Arial" panose="020B0604020202020204" pitchFamily="34" charset="0"/>
              <a:buChar char="•"/>
            </a:pPr>
            <a:endParaRPr lang="en-US" sz="2800" dirty="0"/>
          </a:p>
          <a:p>
            <a:pPr eaLnBrk="1" hangingPunct="1">
              <a:buFont typeface="Arial" panose="020B0604020202020204" pitchFamily="34" charset="0"/>
              <a:buChar char="•"/>
            </a:pPr>
            <a:r>
              <a:rPr lang="en-US" sz="2800" dirty="0" smtClean="0"/>
              <a:t>Title I is designed to support teaching and learning for students who are most at risk of not meeting state standards. </a:t>
            </a:r>
          </a:p>
        </p:txBody>
      </p:sp>
      <p:sp>
        <p:nvSpPr>
          <p:cNvPr id="3" name="Slide Number Placeholder 2"/>
          <p:cNvSpPr>
            <a:spLocks noGrp="1"/>
          </p:cNvSpPr>
          <p:nvPr>
            <p:ph type="sldNum" sz="quarter" idx="12"/>
          </p:nvPr>
        </p:nvSpPr>
        <p:spPr/>
        <p:txBody>
          <a:bodyPr/>
          <a:lstStyle/>
          <a:p>
            <a:fld id="{A487FD0A-E73A-40A0-962F-A61447B28AE7}" type="slidenum">
              <a:rPr lang="en-US" smtClean="0"/>
              <a:t>5</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4626" y="5557170"/>
            <a:ext cx="2192174" cy="98107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6276" y="5572125"/>
            <a:ext cx="2038350" cy="98107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5572125"/>
            <a:ext cx="1962150" cy="98107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1277" y="5572125"/>
            <a:ext cx="1962150" cy="981075"/>
          </a:xfrm>
          <a:prstGeom prst="rect">
            <a:avLst/>
          </a:prstGeom>
        </p:spPr>
      </p:pic>
    </p:spTree>
    <p:extLst>
      <p:ext uri="{BB962C8B-B14F-4D97-AF65-F5344CB8AC3E}">
        <p14:creationId xmlns:p14="http://schemas.microsoft.com/office/powerpoint/2010/main" val="19089407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373" y="479610"/>
            <a:ext cx="7024744" cy="1143000"/>
          </a:xfrm>
        </p:spPr>
        <p:txBody>
          <a:bodyPr>
            <a:normAutofit/>
          </a:bodyPr>
          <a:lstStyle/>
          <a:p>
            <a:r>
              <a:rPr lang="en-US" sz="4400" b="1" dirty="0" smtClean="0"/>
              <a:t>Documentation </a:t>
            </a:r>
            <a:endParaRPr lang="en-US" sz="4400" b="1" dirty="0"/>
          </a:p>
        </p:txBody>
      </p:sp>
      <p:sp>
        <p:nvSpPr>
          <p:cNvPr id="3" name="Content Placeholder 2"/>
          <p:cNvSpPr>
            <a:spLocks noGrp="1"/>
          </p:cNvSpPr>
          <p:nvPr>
            <p:ph idx="1"/>
          </p:nvPr>
        </p:nvSpPr>
        <p:spPr>
          <a:xfrm>
            <a:off x="692373" y="1877729"/>
            <a:ext cx="5545363" cy="3998885"/>
          </a:xfrm>
        </p:spPr>
        <p:txBody>
          <a:bodyPr>
            <a:normAutofit/>
          </a:bodyPr>
          <a:lstStyle/>
          <a:p>
            <a:pPr marL="85725" indent="0">
              <a:buNone/>
            </a:pPr>
            <a:r>
              <a:rPr lang="en-US" sz="2100" b="1" dirty="0"/>
              <a:t> </a:t>
            </a:r>
            <a:r>
              <a:rPr lang="en-US" sz="2000" b="1" dirty="0"/>
              <a:t>2 CFR Part </a:t>
            </a:r>
            <a:r>
              <a:rPr lang="en-US" sz="2000" b="1" dirty="0" smtClean="0"/>
              <a:t>200.403</a:t>
            </a:r>
          </a:p>
          <a:p>
            <a:pPr marL="85725" indent="0">
              <a:buNone/>
            </a:pPr>
            <a:r>
              <a:rPr lang="en-US" sz="2100" dirty="0" smtClean="0"/>
              <a:t> </a:t>
            </a:r>
            <a:r>
              <a:rPr lang="en-US" sz="2100" dirty="0"/>
              <a:t>g.) Be adequately documented. </a:t>
            </a:r>
          </a:p>
          <a:p>
            <a:pPr marL="85725" indent="0">
              <a:buNone/>
            </a:pPr>
            <a:endParaRPr lang="en-US" sz="1800" dirty="0"/>
          </a:p>
          <a:p>
            <a:pPr marL="85725" indent="0">
              <a:buNone/>
            </a:pPr>
            <a:r>
              <a:rPr lang="en-US" sz="1800" b="1" dirty="0"/>
              <a:t>34 CFR 76.730-76.731</a:t>
            </a:r>
          </a:p>
          <a:p>
            <a:pPr>
              <a:buFont typeface="Arial" panose="020B0604020202020204" pitchFamily="34" charset="0"/>
              <a:buChar char="•"/>
            </a:pPr>
            <a:r>
              <a:rPr lang="en-US" sz="1800" dirty="0"/>
              <a:t>LEAs must keep records to show compliance with the program requirements</a:t>
            </a:r>
          </a:p>
          <a:p>
            <a:pPr lvl="1">
              <a:buFont typeface="Arial" panose="020B0604020202020204" pitchFamily="34" charset="0"/>
              <a:buChar char="•"/>
            </a:pPr>
            <a:r>
              <a:rPr lang="en-US" sz="1800" dirty="0"/>
              <a:t>The amount of funds;</a:t>
            </a:r>
          </a:p>
          <a:p>
            <a:pPr lvl="1">
              <a:buFont typeface="Arial" panose="020B0604020202020204" pitchFamily="34" charset="0"/>
              <a:buChar char="•"/>
            </a:pPr>
            <a:r>
              <a:rPr lang="en-US" sz="1800" dirty="0"/>
              <a:t>How funds were used;</a:t>
            </a:r>
          </a:p>
          <a:p>
            <a:pPr lvl="1">
              <a:buFont typeface="Arial" panose="020B0604020202020204" pitchFamily="34" charset="0"/>
              <a:buChar char="•"/>
            </a:pPr>
            <a:r>
              <a:rPr lang="en-US" sz="1800" dirty="0"/>
              <a:t>Total cost of project activity;</a:t>
            </a:r>
          </a:p>
          <a:p>
            <a:pPr lvl="1">
              <a:buFont typeface="Arial" panose="020B0604020202020204" pitchFamily="34" charset="0"/>
              <a:buChar char="•"/>
            </a:pPr>
            <a:r>
              <a:rPr lang="en-US" sz="1800" dirty="0"/>
              <a:t>Other records to facilitate and effective audit</a:t>
            </a:r>
          </a:p>
        </p:txBody>
      </p:sp>
      <p:sp>
        <p:nvSpPr>
          <p:cNvPr id="4" name="Slide Number Placeholder 3"/>
          <p:cNvSpPr>
            <a:spLocks noGrp="1"/>
          </p:cNvSpPr>
          <p:nvPr>
            <p:ph type="sldNum" sz="quarter" idx="12"/>
          </p:nvPr>
        </p:nvSpPr>
        <p:spPr/>
        <p:txBody>
          <a:bodyPr/>
          <a:lstStyle/>
          <a:p>
            <a:pPr defTabSz="685800"/>
            <a:fld id="{8188BD09-FE36-43F1-9829-15C1940BDDDE}" type="slidenum">
              <a:rPr lang="en-US" smtClean="0"/>
              <a:pPr defTabSz="685800"/>
              <a:t>50</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241051" y="2147218"/>
            <a:ext cx="2195883" cy="3853532"/>
          </a:xfrm>
          <a:prstGeom prst="rect">
            <a:avLst/>
          </a:prstGeom>
        </p:spPr>
      </p:pic>
    </p:spTree>
    <p:extLst>
      <p:ext uri="{BB962C8B-B14F-4D97-AF65-F5344CB8AC3E}">
        <p14:creationId xmlns:p14="http://schemas.microsoft.com/office/powerpoint/2010/main" val="2576882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2286000"/>
            <a:ext cx="7772400" cy="1371600"/>
          </a:xfrm>
        </p:spPr>
        <p:txBody>
          <a:bodyPr/>
          <a:lstStyle/>
          <a:p>
            <a:r>
              <a:rPr lang="en-US" b="1" dirty="0" smtClean="0">
                <a:ln w="12700">
                  <a:noFill/>
                </a:ln>
                <a:solidFill>
                  <a:schemeClr val="bg2">
                    <a:lumMod val="50000"/>
                  </a:schemeClr>
                </a:solidFill>
              </a:rPr>
              <a:t>Allowable Costs in an LEA Plan</a:t>
            </a:r>
            <a:endParaRPr lang="en-US" b="1" dirty="0">
              <a:ln w="12700">
                <a:noFill/>
              </a:ln>
              <a:solidFill>
                <a:schemeClr val="bg2">
                  <a:lumMod val="50000"/>
                </a:schemeClr>
              </a:solidFill>
            </a:endParaRPr>
          </a:p>
        </p:txBody>
      </p:sp>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87FD0A-E73A-40A0-962F-A61447B28AE7}" type="slidenum">
              <a:rPr kumimoji="0" lang="en-US" sz="1200" b="0" i="0" u="none" strike="noStrike" kern="1200" cap="none" spc="0" normalizeH="0" baseline="0" noProof="0" smtClean="0">
                <a:ln>
                  <a:noFill/>
                </a:ln>
                <a:solidFill>
                  <a:srgbClr val="FEFEFE"/>
                </a:solidFill>
                <a:effectLst/>
                <a:uLnTx/>
                <a:uFillTx/>
                <a:latin typeface="Garamond"/>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srgbClr val="FEFEFE"/>
              </a:solidFill>
              <a:effectLst/>
              <a:uLnTx/>
              <a:uFillTx/>
              <a:latin typeface="Garamond"/>
              <a:ea typeface="+mn-ea"/>
              <a:cs typeface="+mn-cs"/>
            </a:endParaRPr>
          </a:p>
        </p:txBody>
      </p:sp>
    </p:spTree>
    <p:extLst>
      <p:ext uri="{BB962C8B-B14F-4D97-AF65-F5344CB8AC3E}">
        <p14:creationId xmlns:p14="http://schemas.microsoft.com/office/powerpoint/2010/main" val="2181755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838200"/>
            <a:ext cx="7086600" cy="914400"/>
          </a:xfrm>
        </p:spPr>
        <p:txBody>
          <a:bodyPr>
            <a:normAutofit fontScale="90000"/>
          </a:bodyPr>
          <a:lstStyle/>
          <a:p>
            <a:pPr eaLnBrk="1" hangingPunct="1">
              <a:defRPr/>
            </a:pPr>
            <a:r>
              <a:rPr lang="en-US" b="1" dirty="0" smtClean="0"/>
              <a:t>Types of District  Set-Asides</a:t>
            </a:r>
            <a:r>
              <a:rPr lang="en-US" dirty="0" smtClean="0"/>
              <a:t/>
            </a:r>
            <a:br>
              <a:rPr lang="en-US" dirty="0" smtClean="0"/>
            </a:br>
            <a:endParaRPr lang="en-US" dirty="0" smtClean="0"/>
          </a:p>
        </p:txBody>
      </p:sp>
      <p:sp>
        <p:nvSpPr>
          <p:cNvPr id="33795" name="Rectangle 3"/>
          <p:cNvSpPr>
            <a:spLocks noGrp="1" noChangeArrowheads="1"/>
          </p:cNvSpPr>
          <p:nvPr>
            <p:ph idx="1"/>
          </p:nvPr>
        </p:nvSpPr>
        <p:spPr>
          <a:xfrm>
            <a:off x="609600" y="1447800"/>
            <a:ext cx="8001000" cy="5211763"/>
          </a:xfrm>
        </p:spPr>
        <p:txBody>
          <a:bodyPr>
            <a:normAutofit/>
          </a:bodyPr>
          <a:lstStyle/>
          <a:p>
            <a:pPr marL="0" indent="0" eaLnBrk="1" hangingPunct="1">
              <a:buNone/>
            </a:pPr>
            <a:r>
              <a:rPr lang="en-US" sz="2800" u="sng" dirty="0" smtClean="0"/>
              <a:t>Required Set-Asides:</a:t>
            </a:r>
          </a:p>
          <a:p>
            <a:pPr marL="514350" indent="-514350" eaLnBrk="1" hangingPunct="1">
              <a:buAutoNum type="arabicPeriod"/>
            </a:pPr>
            <a:r>
              <a:rPr lang="en-US" sz="2800" dirty="0" smtClean="0"/>
              <a:t>Parent Involvement - One percent (1%) of the current year allocation must be reserved (if current allocation is $500,000 or more). </a:t>
            </a:r>
            <a:endParaRPr lang="en-US" sz="2800" dirty="0"/>
          </a:p>
          <a:p>
            <a:pPr marL="1085850" lvl="2" indent="-514350">
              <a:buFont typeface="Arial" panose="020B0604020202020204" pitchFamily="34" charset="0"/>
              <a:buChar char="•"/>
            </a:pPr>
            <a:r>
              <a:rPr lang="en-US" dirty="0" smtClean="0"/>
              <a:t>Ninety (90) percent of the 1% for Parent Involvement </a:t>
            </a:r>
            <a:r>
              <a:rPr lang="en-US" b="1" u="sng" dirty="0" smtClean="0"/>
              <a:t>must </a:t>
            </a:r>
            <a:r>
              <a:rPr lang="en-US" dirty="0" smtClean="0"/>
              <a:t>be allocated to Title I schools. </a:t>
            </a:r>
            <a:endParaRPr lang="en-US" b="1" i="1" dirty="0" smtClean="0">
              <a:solidFill>
                <a:schemeClr val="tx2"/>
              </a:solidFill>
            </a:endParaRPr>
          </a:p>
          <a:p>
            <a:pPr marL="571500" lvl="2" indent="0">
              <a:buNone/>
            </a:pPr>
            <a:endParaRPr lang="en-US" b="1" i="1" dirty="0" smtClean="0">
              <a:solidFill>
                <a:schemeClr val="tx2"/>
              </a:solidFill>
            </a:endParaRPr>
          </a:p>
          <a:p>
            <a:pPr marL="514350" indent="-514350" eaLnBrk="1" hangingPunct="1">
              <a:buAutoNum type="arabicPeriod"/>
            </a:pPr>
            <a:r>
              <a:rPr lang="en-US" sz="3000" dirty="0" smtClean="0"/>
              <a:t>Homeless - District </a:t>
            </a:r>
            <a:r>
              <a:rPr lang="en-US" sz="3000" b="1" u="sng" dirty="0" smtClean="0"/>
              <a:t>must</a:t>
            </a:r>
            <a:r>
              <a:rPr lang="en-US" sz="3000" dirty="0" smtClean="0"/>
              <a:t> set aside funds for homeless (no pre-determined percentage is required).</a:t>
            </a:r>
          </a:p>
        </p:txBody>
      </p:sp>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87FD0A-E73A-40A0-962F-A61447B28AE7}" type="slidenum">
              <a:rPr kumimoji="0" lang="en-US" sz="1200" b="0" i="0" u="none" strike="noStrike" kern="1200" cap="none" spc="0" normalizeH="0" baseline="0" noProof="0" smtClean="0">
                <a:ln>
                  <a:noFill/>
                </a:ln>
                <a:solidFill>
                  <a:srgbClr val="FEFEFE"/>
                </a:solidFill>
                <a:effectLst/>
                <a:uLnTx/>
                <a:uFillTx/>
                <a:latin typeface="Garamond"/>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srgbClr val="FEFEFE"/>
              </a:solidFill>
              <a:effectLst/>
              <a:uLnTx/>
              <a:uFillTx/>
              <a:latin typeface="Garamond"/>
              <a:ea typeface="+mn-ea"/>
              <a:cs typeface="+mn-cs"/>
            </a:endParaRPr>
          </a:p>
        </p:txBody>
      </p:sp>
    </p:spTree>
    <p:extLst>
      <p:ext uri="{BB962C8B-B14F-4D97-AF65-F5344CB8AC3E}">
        <p14:creationId xmlns:p14="http://schemas.microsoft.com/office/powerpoint/2010/main" val="34791578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09600" y="609600"/>
            <a:ext cx="8229600" cy="1143000"/>
          </a:xfrm>
        </p:spPr>
        <p:txBody>
          <a:bodyPr/>
          <a:lstStyle/>
          <a:p>
            <a:pPr algn="l" eaLnBrk="1" hangingPunct="1"/>
            <a:r>
              <a:rPr lang="en-US" sz="3200" b="1" u="sng" dirty="0" smtClean="0"/>
              <a:t>Non-required Set-Asides:</a:t>
            </a:r>
            <a:br>
              <a:rPr lang="en-US" sz="3200" b="1" u="sng" dirty="0" smtClean="0"/>
            </a:br>
            <a:endParaRPr lang="en-US" sz="3200" b="1" u="sng" dirty="0" smtClean="0"/>
          </a:p>
        </p:txBody>
      </p:sp>
      <p:sp>
        <p:nvSpPr>
          <p:cNvPr id="39939" name="Rectangle 3"/>
          <p:cNvSpPr>
            <a:spLocks noGrp="1" noChangeArrowheads="1"/>
          </p:cNvSpPr>
          <p:nvPr>
            <p:ph idx="1"/>
          </p:nvPr>
        </p:nvSpPr>
        <p:spPr>
          <a:xfrm>
            <a:off x="685800" y="1295400"/>
            <a:ext cx="7848600" cy="5029200"/>
          </a:xfrm>
        </p:spPr>
        <p:txBody>
          <a:bodyPr>
            <a:normAutofit/>
          </a:bodyPr>
          <a:lstStyle/>
          <a:p>
            <a:pPr marL="609600" indent="-609600" eaLnBrk="1" hangingPunct="1">
              <a:buFontTx/>
              <a:buAutoNum type="arabicPeriod"/>
            </a:pPr>
            <a:r>
              <a:rPr lang="en-US" sz="2800" dirty="0" smtClean="0"/>
              <a:t>LEA Administration: Used for funding  administrative staff, supplies, equipment, travel, etc. at the district level for Title I administrative purposes.</a:t>
            </a:r>
          </a:p>
          <a:p>
            <a:pPr marL="609600" indent="-609600" eaLnBrk="1" hangingPunct="1">
              <a:buFontTx/>
              <a:buAutoNum type="arabicPeriod"/>
            </a:pPr>
            <a:endParaRPr lang="en-US" sz="2800" dirty="0" smtClean="0"/>
          </a:p>
          <a:p>
            <a:pPr marL="609600" indent="-609600" eaLnBrk="1" hangingPunct="1">
              <a:buFontTx/>
              <a:buAutoNum type="arabicPeriod"/>
            </a:pPr>
            <a:r>
              <a:rPr lang="en-US" sz="2800" dirty="0" smtClean="0"/>
              <a:t>Other – Summer school, pre-school programs, additional professional development, school improvement, etc. </a:t>
            </a:r>
          </a:p>
          <a:p>
            <a:pPr marL="990600" lvl="1" indent="-533400" eaLnBrk="1" hangingPunct="1">
              <a:buFontTx/>
              <a:buNone/>
            </a:pPr>
            <a:r>
              <a:rPr lang="en-US" sz="2800" dirty="0" smtClean="0"/>
              <a:t>    *  Activities must be in Title I schools only, except pre-school programs.</a:t>
            </a:r>
          </a:p>
          <a:p>
            <a:pPr marL="609600" indent="-609600" eaLnBrk="1" hangingPunct="1">
              <a:buFontTx/>
              <a:buNone/>
            </a:pPr>
            <a:endParaRPr lang="en-US" sz="2800" dirty="0" smtClean="0"/>
          </a:p>
          <a:p>
            <a:pPr marL="609600" indent="-609600" eaLnBrk="1" hangingPunct="1"/>
            <a:endParaRPr lang="en-US" sz="2800" dirty="0" smtClean="0"/>
          </a:p>
        </p:txBody>
      </p:sp>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87FD0A-E73A-40A0-962F-A61447B28AE7}" type="slidenum">
              <a:rPr kumimoji="0" lang="en-US" sz="1200" b="0" i="0" u="none" strike="noStrike" kern="1200" cap="none" spc="0" normalizeH="0" baseline="0" noProof="0" smtClean="0">
                <a:ln>
                  <a:noFill/>
                </a:ln>
                <a:solidFill>
                  <a:srgbClr val="FEFEFE"/>
                </a:solidFill>
                <a:effectLst/>
                <a:uLnTx/>
                <a:uFillTx/>
                <a:latin typeface="Garamond"/>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srgbClr val="FEFEFE"/>
              </a:solidFill>
              <a:effectLst/>
              <a:uLnTx/>
              <a:uFillTx/>
              <a:latin typeface="Garamond"/>
              <a:ea typeface="+mn-ea"/>
              <a:cs typeface="+mn-cs"/>
            </a:endParaRPr>
          </a:p>
        </p:txBody>
      </p:sp>
    </p:spTree>
    <p:extLst>
      <p:ext uri="{BB962C8B-B14F-4D97-AF65-F5344CB8AC3E}">
        <p14:creationId xmlns:p14="http://schemas.microsoft.com/office/powerpoint/2010/main" val="28768075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28650" y="533400"/>
            <a:ext cx="7024744" cy="1143000"/>
          </a:xfrm>
        </p:spPr>
        <p:txBody>
          <a:bodyPr/>
          <a:lstStyle/>
          <a:p>
            <a:pPr eaLnBrk="1" hangingPunct="1"/>
            <a:r>
              <a:rPr lang="en-US" b="1" dirty="0" smtClean="0"/>
              <a:t>District Set- Asides</a:t>
            </a:r>
          </a:p>
        </p:txBody>
      </p:sp>
      <p:sp>
        <p:nvSpPr>
          <p:cNvPr id="8" name="Slide Number Placeholder 7"/>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87FD0A-E73A-40A0-962F-A61447B28AE7}" type="slidenum">
              <a:rPr kumimoji="0" lang="en-US" sz="1200" b="0" i="0" u="none" strike="noStrike" kern="1200" cap="none" spc="0" normalizeH="0" baseline="0" noProof="0" smtClean="0">
                <a:ln>
                  <a:noFill/>
                </a:ln>
                <a:solidFill>
                  <a:srgbClr val="FEFEFE"/>
                </a:solidFill>
                <a:effectLst/>
                <a:uLnTx/>
                <a:uFillTx/>
                <a:latin typeface="Garamond"/>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srgbClr val="FEFEFE"/>
              </a:solidFill>
              <a:effectLst/>
              <a:uLnTx/>
              <a:uFillTx/>
              <a:latin typeface="Garamond"/>
              <a:ea typeface="+mn-ea"/>
              <a:cs typeface="+mn-cs"/>
            </a:endParaRPr>
          </a:p>
        </p:txBody>
      </p:sp>
      <p:sp>
        <p:nvSpPr>
          <p:cNvPr id="40963" name="Rectangle 3"/>
          <p:cNvSpPr>
            <a:spLocks noGrp="1" noChangeArrowheads="1"/>
          </p:cNvSpPr>
          <p:nvPr>
            <p:ph sz="quarter" idx="13"/>
          </p:nvPr>
        </p:nvSpPr>
        <p:spPr>
          <a:xfrm>
            <a:off x="685800" y="2209800"/>
            <a:ext cx="4648200" cy="3493008"/>
          </a:xfrm>
        </p:spPr>
        <p:txBody>
          <a:bodyPr>
            <a:normAutofit/>
          </a:bodyPr>
          <a:lstStyle/>
          <a:p>
            <a:pPr marL="68580" indent="0" eaLnBrk="1" hangingPunct="1">
              <a:buNone/>
            </a:pPr>
            <a:r>
              <a:rPr lang="en-US" sz="2000" dirty="0" smtClean="0"/>
              <a:t>Reflects:</a:t>
            </a:r>
          </a:p>
          <a:p>
            <a:pPr marL="68580" indent="0" eaLnBrk="1" hangingPunct="1">
              <a:buNone/>
            </a:pPr>
            <a:r>
              <a:rPr lang="en-US" sz="2000" dirty="0" smtClean="0"/>
              <a:t>     District’s total requested amount   </a:t>
            </a:r>
            <a:r>
              <a:rPr lang="en-US" sz="2000" dirty="0"/>
              <a:t> </a:t>
            </a:r>
            <a:r>
              <a:rPr lang="en-US" sz="2000" dirty="0" smtClean="0"/>
              <a:t>             </a:t>
            </a:r>
          </a:p>
          <a:p>
            <a:pPr marL="68580" indent="0" eaLnBrk="1" hangingPunct="1">
              <a:buNone/>
            </a:pPr>
            <a:r>
              <a:rPr lang="en-US" sz="2000" dirty="0"/>
              <a:t> </a:t>
            </a:r>
            <a:r>
              <a:rPr lang="en-US" sz="2000" dirty="0" smtClean="0"/>
              <a:t>    District’s set-asides </a:t>
            </a:r>
          </a:p>
          <a:p>
            <a:pPr marL="68580" indent="0" eaLnBrk="1" hangingPunct="1">
              <a:buNone/>
            </a:pPr>
            <a:endParaRPr lang="en-US" sz="2000" dirty="0" smtClean="0"/>
          </a:p>
          <a:p>
            <a:pPr marL="68580" indent="0" eaLnBrk="1" hangingPunct="1">
              <a:buNone/>
            </a:pPr>
            <a:r>
              <a:rPr lang="en-US" sz="2000" dirty="0" smtClean="0"/>
              <a:t> </a:t>
            </a:r>
            <a:r>
              <a:rPr lang="en-US" sz="2000" b="1" dirty="0" smtClean="0"/>
              <a:t>Amount available to allocate to schools</a:t>
            </a:r>
          </a:p>
        </p:txBody>
      </p:sp>
      <p:sp>
        <p:nvSpPr>
          <p:cNvPr id="5" name="Content Placeholder 4"/>
          <p:cNvSpPr>
            <a:spLocks noGrp="1"/>
          </p:cNvSpPr>
          <p:nvPr>
            <p:ph sz="quarter" idx="14"/>
          </p:nvPr>
        </p:nvSpPr>
        <p:spPr>
          <a:xfrm>
            <a:off x="4722740" y="2209800"/>
            <a:ext cx="3659260" cy="3493008"/>
          </a:xfrm>
        </p:spPr>
        <p:txBody>
          <a:bodyPr/>
          <a:lstStyle/>
          <a:p>
            <a:pPr marL="68580" indent="0" algn="r">
              <a:buNone/>
            </a:pPr>
            <a:r>
              <a:rPr lang="en-US" dirty="0" smtClean="0"/>
              <a:t> </a:t>
            </a:r>
          </a:p>
          <a:p>
            <a:pPr marL="68580" indent="0" algn="r">
              <a:buNone/>
            </a:pPr>
            <a:r>
              <a:rPr lang="en-US" dirty="0" smtClean="0"/>
              <a:t>$ 2,460,545.00</a:t>
            </a:r>
          </a:p>
          <a:p>
            <a:pPr algn="r">
              <a:buFontTx/>
              <a:buChar char="-"/>
            </a:pPr>
            <a:r>
              <a:rPr lang="en-US" dirty="0" smtClean="0"/>
              <a:t>326,215.00</a:t>
            </a:r>
          </a:p>
          <a:p>
            <a:pPr marL="68580" indent="0" algn="r">
              <a:buNone/>
            </a:pPr>
            <a:r>
              <a:rPr lang="en-US" dirty="0" smtClean="0"/>
              <a:t>$2,134,330.00</a:t>
            </a:r>
            <a:endParaRPr lang="en-US" dirty="0"/>
          </a:p>
        </p:txBody>
      </p:sp>
      <p:cxnSp>
        <p:nvCxnSpPr>
          <p:cNvPr id="4" name="Straight Connector 3"/>
          <p:cNvCxnSpPr/>
          <p:nvPr/>
        </p:nvCxnSpPr>
        <p:spPr>
          <a:xfrm>
            <a:off x="685800" y="3532262"/>
            <a:ext cx="372299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28650" y="3200400"/>
            <a:ext cx="2667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554446" y="3540807"/>
            <a:ext cx="174179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554446" y="3378437"/>
            <a:ext cx="2667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33348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914400"/>
            <a:ext cx="5029200" cy="1066800"/>
          </a:xfrm>
        </p:spPr>
        <p:txBody>
          <a:bodyPr/>
          <a:lstStyle/>
          <a:p>
            <a:r>
              <a:rPr lang="en-US" b="1" dirty="0" smtClean="0">
                <a:solidFill>
                  <a:srgbClr val="004080"/>
                </a:solidFill>
              </a:rPr>
              <a:t>Consultation</a:t>
            </a:r>
            <a:endParaRPr lang="en-US" b="1" dirty="0">
              <a:solidFill>
                <a:srgbClr val="004080"/>
              </a:solidFill>
            </a:endParaRPr>
          </a:p>
        </p:txBody>
      </p:sp>
      <p:sp>
        <p:nvSpPr>
          <p:cNvPr id="47106" name="Rectangle 2"/>
          <p:cNvSpPr>
            <a:spLocks noGrp="1" noChangeArrowheads="1"/>
          </p:cNvSpPr>
          <p:nvPr>
            <p:ph idx="1"/>
          </p:nvPr>
        </p:nvSpPr>
        <p:spPr>
          <a:xfrm>
            <a:off x="381000" y="1905000"/>
            <a:ext cx="8229600" cy="4325112"/>
          </a:xfrm>
        </p:spPr>
        <p:txBody>
          <a:bodyPr>
            <a:normAutofit/>
          </a:bodyPr>
          <a:lstStyle/>
          <a:p>
            <a:pPr eaLnBrk="1" hangingPunct="1">
              <a:buFontTx/>
              <a:buNone/>
            </a:pPr>
            <a:endParaRPr lang="en-US" sz="3200" dirty="0" smtClean="0"/>
          </a:p>
          <a:p>
            <a:pPr eaLnBrk="1" hangingPunct="1">
              <a:buFontTx/>
              <a:buNone/>
            </a:pPr>
            <a:r>
              <a:rPr lang="en-US" sz="2800" dirty="0" smtClean="0"/>
              <a:t>   LEAs must consult with teachers, pupil services personnel (where appropriate), principals, and parents of children in participating schools in determining, as a part of the LEA plan, what reservations are needed. </a:t>
            </a:r>
          </a:p>
          <a:p>
            <a:pPr eaLnBrk="1" hangingPunct="1">
              <a:buFontTx/>
              <a:buNone/>
            </a:pPr>
            <a:endParaRPr lang="en-US" sz="2800" dirty="0" smtClean="0"/>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87FD0A-E73A-40A0-962F-A61447B28AE7}" type="slidenum">
              <a:rPr kumimoji="0" lang="en-US" sz="1200" b="0" i="0" u="none" strike="noStrike" kern="1200" cap="none" spc="0" normalizeH="0" baseline="0" noProof="0" smtClean="0">
                <a:ln>
                  <a:noFill/>
                </a:ln>
                <a:solidFill>
                  <a:srgbClr val="FEFEFE"/>
                </a:solidFill>
                <a:effectLst/>
                <a:uLnTx/>
                <a:uFillTx/>
                <a:latin typeface="Garamond"/>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srgbClr val="FEFEFE"/>
              </a:solidFill>
              <a:effectLst/>
              <a:uLnTx/>
              <a:uFillTx/>
              <a:latin typeface="Garamond"/>
              <a:ea typeface="+mn-ea"/>
              <a:cs typeface="+mn-cs"/>
            </a:endParaRPr>
          </a:p>
        </p:txBody>
      </p:sp>
    </p:spTree>
    <p:extLst>
      <p:ext uri="{BB962C8B-B14F-4D97-AF65-F5344CB8AC3E}">
        <p14:creationId xmlns:p14="http://schemas.microsoft.com/office/powerpoint/2010/main" val="35142230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idx="1"/>
          </p:nvPr>
        </p:nvSpPr>
        <p:spPr>
          <a:xfrm>
            <a:off x="990600" y="914400"/>
            <a:ext cx="7162800" cy="5105400"/>
          </a:xfrm>
        </p:spPr>
        <p:txBody>
          <a:bodyPr>
            <a:normAutofit/>
          </a:bodyPr>
          <a:lstStyle/>
          <a:p>
            <a:pPr eaLnBrk="1" hangingPunct="1">
              <a:buFontTx/>
              <a:buNone/>
            </a:pPr>
            <a:endParaRPr lang="en-US" sz="3200" dirty="0" smtClean="0"/>
          </a:p>
          <a:p>
            <a:pPr eaLnBrk="1" hangingPunct="1">
              <a:buFontTx/>
              <a:buNone/>
            </a:pPr>
            <a:r>
              <a:rPr lang="en-US" sz="3200" dirty="0" smtClean="0">
                <a:latin typeface="Garamond" pitchFamily="18" charset="0"/>
              </a:rPr>
              <a:t>  </a:t>
            </a:r>
            <a:r>
              <a:rPr lang="en-US" sz="3200" dirty="0" smtClean="0"/>
              <a:t>Remember that</a:t>
            </a:r>
            <a:r>
              <a:rPr lang="en-US" sz="3200" b="1" dirty="0" smtClean="0"/>
              <a:t> poverty </a:t>
            </a:r>
            <a:r>
              <a:rPr lang="en-US" sz="3200" dirty="0" smtClean="0"/>
              <a:t>is the only factor on which a district may determine funding. In other words, an LEA may not allocate funds based on the instructional model, educational need, or any other non-poverty factor.</a:t>
            </a:r>
          </a:p>
          <a:p>
            <a:pPr eaLnBrk="1" hangingPunct="1">
              <a:buFontTx/>
              <a:buNone/>
            </a:pPr>
            <a:endParaRPr lang="en-US" sz="3200" dirty="0" smtClean="0"/>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87FD0A-E73A-40A0-962F-A61447B28AE7}" type="slidenum">
              <a:rPr kumimoji="0" lang="en-US" sz="1200" b="0" i="0" u="none" strike="noStrike" kern="1200" cap="none" spc="0" normalizeH="0" baseline="0" noProof="0" smtClean="0">
                <a:ln>
                  <a:noFill/>
                </a:ln>
                <a:solidFill>
                  <a:srgbClr val="FEFEFE"/>
                </a:solidFill>
                <a:effectLst/>
                <a:uLnTx/>
                <a:uFillTx/>
                <a:latin typeface="Garamond"/>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srgbClr val="FEFEFE"/>
              </a:solidFill>
              <a:effectLst/>
              <a:uLnTx/>
              <a:uFillTx/>
              <a:latin typeface="Garamond"/>
              <a:ea typeface="+mn-ea"/>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200" y="4267200"/>
            <a:ext cx="1295400" cy="1946639"/>
          </a:xfrm>
          <a:prstGeom prst="rect">
            <a:avLst/>
          </a:prstGeom>
        </p:spPr>
      </p:pic>
    </p:spTree>
    <p:extLst>
      <p:ext uri="{BB962C8B-B14F-4D97-AF65-F5344CB8AC3E}">
        <p14:creationId xmlns:p14="http://schemas.microsoft.com/office/powerpoint/2010/main" val="12664797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533400" y="609600"/>
            <a:ext cx="8382000" cy="1143000"/>
          </a:xfrm>
        </p:spPr>
        <p:txBody>
          <a:bodyPr>
            <a:normAutofit fontScale="90000"/>
          </a:bodyPr>
          <a:lstStyle/>
          <a:p>
            <a:r>
              <a:rPr lang="en-US" dirty="0" smtClean="0"/>
              <a:t/>
            </a:r>
            <a:br>
              <a:rPr lang="en-US" dirty="0" smtClean="0"/>
            </a:br>
            <a:r>
              <a:rPr lang="en-US" sz="4000" b="1" dirty="0" smtClean="0"/>
              <a:t>Supplemental District Set-Asides</a:t>
            </a:r>
            <a:endParaRPr lang="en-US" sz="3200" b="1" dirty="0" smtClean="0"/>
          </a:p>
        </p:txBody>
      </p:sp>
      <p:sp>
        <p:nvSpPr>
          <p:cNvPr id="3" name="Content Placeholder 2"/>
          <p:cNvSpPr>
            <a:spLocks noGrp="1"/>
          </p:cNvSpPr>
          <p:nvPr>
            <p:ph idx="1"/>
          </p:nvPr>
        </p:nvSpPr>
        <p:spPr>
          <a:xfrm>
            <a:off x="609600" y="1981200"/>
            <a:ext cx="8077200" cy="4440936"/>
          </a:xfrm>
        </p:spPr>
        <p:txBody>
          <a:bodyPr>
            <a:noAutofit/>
          </a:bodyPr>
          <a:lstStyle/>
          <a:p>
            <a:pPr marL="0" indent="0">
              <a:buFontTx/>
              <a:buNone/>
              <a:defRPr/>
            </a:pPr>
            <a:r>
              <a:rPr lang="en-US" dirty="0" smtClean="0"/>
              <a:t>Guiding principles- All plans should be examined to determine if supplement, not supplant will be violated.</a:t>
            </a:r>
          </a:p>
          <a:p>
            <a:pPr marL="0" indent="0">
              <a:buFontTx/>
              <a:buNone/>
              <a:defRPr/>
            </a:pPr>
            <a:endParaRPr lang="en-US" dirty="0" smtClean="0"/>
          </a:p>
          <a:p>
            <a:pPr>
              <a:buFont typeface="Arial" panose="020B0604020202020204" pitchFamily="34" charset="0"/>
              <a:buChar char="•"/>
              <a:defRPr/>
            </a:pPr>
            <a:r>
              <a:rPr lang="en-US" dirty="0"/>
              <a:t>Examine activities, programs, or interventions to see if they fit best in a school allocation or as a district set-aside. </a:t>
            </a:r>
          </a:p>
          <a:p>
            <a:pPr>
              <a:buFont typeface="Arial" panose="020B0604020202020204" pitchFamily="34" charset="0"/>
              <a:buChar char="•"/>
              <a:defRPr/>
            </a:pPr>
            <a:r>
              <a:rPr lang="en-US" dirty="0" smtClean="0"/>
              <a:t>Have rationale or justification for placing the funding for programs, activities, or interventions in a district set-aside instead of allocating funds directly to the schools</a:t>
            </a:r>
            <a:r>
              <a:rPr lang="en-US" sz="2400" dirty="0" smtClean="0"/>
              <a:t>. </a:t>
            </a:r>
            <a:endParaRPr lang="en-US" sz="2400" dirty="0"/>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87FD0A-E73A-40A0-962F-A61447B28AE7}" type="slidenum">
              <a:rPr kumimoji="0" lang="en-US" sz="1200" b="0" i="0" u="none" strike="noStrike" kern="1200" cap="none" spc="0" normalizeH="0" baseline="0" noProof="0" smtClean="0">
                <a:ln>
                  <a:noFill/>
                </a:ln>
                <a:solidFill>
                  <a:srgbClr val="FEFEFE"/>
                </a:solidFill>
                <a:effectLst/>
                <a:uLnTx/>
                <a:uFillTx/>
                <a:latin typeface="Garamond"/>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srgbClr val="FEFEFE"/>
              </a:solidFill>
              <a:effectLst/>
              <a:uLnTx/>
              <a:uFillTx/>
              <a:latin typeface="Garamond"/>
              <a:ea typeface="+mn-ea"/>
              <a:cs typeface="+mn-cs"/>
            </a:endParaRPr>
          </a:p>
        </p:txBody>
      </p:sp>
    </p:spTree>
    <p:extLst>
      <p:ext uri="{BB962C8B-B14F-4D97-AF65-F5344CB8AC3E}">
        <p14:creationId xmlns:p14="http://schemas.microsoft.com/office/powerpoint/2010/main" val="37144105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609600" y="914400"/>
            <a:ext cx="7772400" cy="1143000"/>
          </a:xfrm>
        </p:spPr>
        <p:txBody>
          <a:bodyPr>
            <a:normAutofit fontScale="90000"/>
          </a:bodyPr>
          <a:lstStyle/>
          <a:p>
            <a:r>
              <a:rPr lang="en-US" dirty="0" smtClean="0"/>
              <a:t/>
            </a:r>
            <a:br>
              <a:rPr lang="en-US" dirty="0" smtClean="0"/>
            </a:br>
            <a:r>
              <a:rPr lang="en-US" sz="4000" b="1" dirty="0" smtClean="0"/>
              <a:t>Supplemental District Set-Asides</a:t>
            </a:r>
            <a:endParaRPr lang="en-US" sz="3600" b="1" dirty="0" smtClean="0"/>
          </a:p>
        </p:txBody>
      </p:sp>
      <p:sp>
        <p:nvSpPr>
          <p:cNvPr id="3" name="Content Placeholder 2"/>
          <p:cNvSpPr>
            <a:spLocks noGrp="1"/>
          </p:cNvSpPr>
          <p:nvPr>
            <p:ph idx="1"/>
          </p:nvPr>
        </p:nvSpPr>
        <p:spPr>
          <a:xfrm>
            <a:off x="685800" y="1828800"/>
            <a:ext cx="7543800" cy="4191000"/>
          </a:xfrm>
        </p:spPr>
        <p:txBody>
          <a:bodyPr/>
          <a:lstStyle/>
          <a:p>
            <a:pPr>
              <a:defRPr/>
            </a:pPr>
            <a:endParaRPr lang="en-US" sz="3200" dirty="0" smtClean="0"/>
          </a:p>
          <a:p>
            <a:pPr>
              <a:buFont typeface="Arial" panose="020B0604020202020204" pitchFamily="34" charset="0"/>
              <a:buChar char="•"/>
              <a:defRPr/>
            </a:pPr>
            <a:r>
              <a:rPr lang="en-US" sz="2800" dirty="0" smtClean="0"/>
              <a:t>USED monitoring of states has resulted in findings of district set-asides where funds were used or distributed to schools without regard to poverty or per pupil allocation (PPA).</a:t>
            </a:r>
          </a:p>
          <a:p>
            <a:pPr marL="320040" lvl="1" indent="0">
              <a:buNone/>
              <a:defRPr/>
            </a:pPr>
            <a:endParaRPr lang="en-US" sz="2800" b="1" dirty="0"/>
          </a:p>
          <a:p>
            <a:pPr lvl="1">
              <a:defRPr/>
            </a:pPr>
            <a:endParaRPr lang="en-US" sz="3000" b="1" dirty="0" smtClean="0"/>
          </a:p>
          <a:p>
            <a:pPr>
              <a:defRPr/>
            </a:pPr>
            <a:endParaRPr lang="en-US" sz="3200" dirty="0"/>
          </a:p>
          <a:p>
            <a:pPr>
              <a:defRPr/>
            </a:pPr>
            <a:endParaRPr lang="en-US" sz="3200" dirty="0" smtClean="0"/>
          </a:p>
          <a:p>
            <a:pPr marL="0" indent="0">
              <a:buFontTx/>
              <a:buNone/>
              <a:defRPr/>
            </a:pPr>
            <a:endParaRPr lang="en-US" dirty="0"/>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87FD0A-E73A-40A0-962F-A61447B28AE7}" type="slidenum">
              <a:rPr kumimoji="0" lang="en-US" sz="1200" b="0" i="0" u="none" strike="noStrike" kern="1200" cap="none" spc="0" normalizeH="0" baseline="0" noProof="0" smtClean="0">
                <a:ln>
                  <a:noFill/>
                </a:ln>
                <a:solidFill>
                  <a:srgbClr val="FEFEFE"/>
                </a:solidFill>
                <a:effectLst/>
                <a:uLnTx/>
                <a:uFillTx/>
                <a:latin typeface="Garamond"/>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srgbClr val="FEFEFE"/>
              </a:solidFill>
              <a:effectLst/>
              <a:uLnTx/>
              <a:uFillTx/>
              <a:latin typeface="Garamond"/>
              <a:ea typeface="+mn-ea"/>
              <a:cs typeface="+mn-cs"/>
            </a:endParaRPr>
          </a:p>
        </p:txBody>
      </p:sp>
    </p:spTree>
    <p:extLst>
      <p:ext uri="{BB962C8B-B14F-4D97-AF65-F5344CB8AC3E}">
        <p14:creationId xmlns:p14="http://schemas.microsoft.com/office/powerpoint/2010/main" val="32968030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609600" y="304800"/>
            <a:ext cx="8229600" cy="1066800"/>
          </a:xfrm>
        </p:spPr>
        <p:txBody>
          <a:bodyPr/>
          <a:lstStyle/>
          <a:p>
            <a:r>
              <a:rPr lang="en-US" sz="2600" b="1" dirty="0" smtClean="0"/>
              <a:t/>
            </a:r>
            <a:br>
              <a:rPr lang="en-US" sz="2600" b="1" dirty="0" smtClean="0"/>
            </a:br>
            <a:r>
              <a:rPr lang="en-US" sz="3200" b="1" dirty="0" smtClean="0"/>
              <a:t>Supplemental District Set-asides</a:t>
            </a:r>
            <a:endParaRPr lang="en-US" sz="3200" dirty="0" smtClean="0"/>
          </a:p>
        </p:txBody>
      </p:sp>
      <p:sp>
        <p:nvSpPr>
          <p:cNvPr id="52227" name="Content Placeholder 2"/>
          <p:cNvSpPr>
            <a:spLocks noGrp="1"/>
          </p:cNvSpPr>
          <p:nvPr>
            <p:ph idx="1"/>
          </p:nvPr>
        </p:nvSpPr>
        <p:spPr>
          <a:xfrm>
            <a:off x="685800" y="1676400"/>
            <a:ext cx="7543800" cy="4325112"/>
          </a:xfrm>
        </p:spPr>
        <p:txBody>
          <a:bodyPr>
            <a:normAutofit/>
          </a:bodyPr>
          <a:lstStyle/>
          <a:p>
            <a:pPr>
              <a:buFont typeface="Arial" panose="020B0604020202020204" pitchFamily="34" charset="0"/>
              <a:buChar char="•"/>
            </a:pPr>
            <a:r>
              <a:rPr lang="en-US" sz="2800" dirty="0" smtClean="0"/>
              <a:t>Rationale for set asides should be apparent. (Examples- LEA Administration, district sponsored Title I summer school program held at one site serving several schools,  Pre-K).</a:t>
            </a:r>
          </a:p>
          <a:p>
            <a:pPr>
              <a:buFont typeface="Arial" panose="020B0604020202020204" pitchFamily="34" charset="0"/>
              <a:buChar char="•"/>
            </a:pPr>
            <a:endParaRPr lang="en-US" sz="2800" dirty="0" smtClean="0"/>
          </a:p>
          <a:p>
            <a:pPr marL="68580" indent="0">
              <a:buNone/>
            </a:pPr>
            <a:r>
              <a:rPr lang="en-US" sz="2800" i="1" dirty="0" smtClean="0"/>
              <a:t>Note: If the district is serving private schools, then these schools need to be consulted as well when planning supplemental set-asides</a:t>
            </a:r>
            <a:r>
              <a:rPr lang="en-US" sz="2800" dirty="0" smtClean="0"/>
              <a:t>.</a:t>
            </a:r>
          </a:p>
          <a:p>
            <a:pPr marL="0" indent="0">
              <a:buFontTx/>
              <a:buNone/>
            </a:pPr>
            <a:endParaRPr lang="en-US" sz="2600" dirty="0" smtClean="0"/>
          </a:p>
          <a:p>
            <a:pPr marL="0" indent="0">
              <a:buFontTx/>
              <a:buNone/>
            </a:pPr>
            <a:endParaRPr lang="en-US" sz="2600" dirty="0" smtClean="0"/>
          </a:p>
          <a:p>
            <a:pPr marL="0" indent="0">
              <a:buFontTx/>
              <a:buNone/>
            </a:pPr>
            <a:endParaRPr lang="en-US" sz="2600" dirty="0" smtClean="0"/>
          </a:p>
          <a:p>
            <a:pPr marL="0" indent="0">
              <a:buFontTx/>
              <a:buNone/>
            </a:pPr>
            <a:endParaRPr lang="en-US" sz="2600" dirty="0" smtClean="0"/>
          </a:p>
          <a:p>
            <a:pPr marL="0" indent="0">
              <a:buFontTx/>
              <a:buNone/>
            </a:pPr>
            <a:endParaRPr lang="en-US" sz="2600" dirty="0" smtClean="0"/>
          </a:p>
          <a:p>
            <a:pPr marL="0" indent="0">
              <a:buFontTx/>
              <a:buNone/>
            </a:pPr>
            <a:endParaRPr lang="en-US" sz="2600" dirty="0" smtClean="0"/>
          </a:p>
          <a:p>
            <a:pPr marL="0" indent="0">
              <a:buFontTx/>
              <a:buNone/>
            </a:pPr>
            <a:endParaRPr lang="en-US" sz="2600" dirty="0" smtClean="0"/>
          </a:p>
          <a:p>
            <a:pPr marL="0" indent="0">
              <a:buFontTx/>
              <a:buNone/>
            </a:pPr>
            <a:endParaRPr lang="en-US" sz="2600" dirty="0" smtClean="0"/>
          </a:p>
        </p:txBody>
      </p:sp>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87FD0A-E73A-40A0-962F-A61447B28AE7}" type="slidenum">
              <a:rPr kumimoji="0" lang="en-US" sz="1200" b="0" i="0" u="none" strike="noStrike" kern="1200" cap="none" spc="0" normalizeH="0" baseline="0" noProof="0" smtClean="0">
                <a:ln>
                  <a:noFill/>
                </a:ln>
                <a:solidFill>
                  <a:srgbClr val="FEFEFE"/>
                </a:solidFill>
                <a:effectLst/>
                <a:uLnTx/>
                <a:uFillTx/>
                <a:latin typeface="Garamond"/>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srgbClr val="FEFEFE"/>
              </a:solidFill>
              <a:effectLst/>
              <a:uLnTx/>
              <a:uFillTx/>
              <a:latin typeface="Garamond"/>
              <a:ea typeface="+mn-ea"/>
              <a:cs typeface="+mn-cs"/>
            </a:endParaRPr>
          </a:p>
        </p:txBody>
      </p:sp>
    </p:spTree>
    <p:extLst>
      <p:ext uri="{BB962C8B-B14F-4D97-AF65-F5344CB8AC3E}">
        <p14:creationId xmlns:p14="http://schemas.microsoft.com/office/powerpoint/2010/main" val="22805702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4876800" cy="1066800"/>
          </a:xfrm>
        </p:spPr>
        <p:txBody>
          <a:bodyPr/>
          <a:lstStyle/>
          <a:p>
            <a:r>
              <a:rPr lang="en-US" b="1" dirty="0" smtClean="0"/>
              <a:t>Title II</a:t>
            </a:r>
            <a:endParaRPr lang="en-US" b="1"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3446" r="21797"/>
          <a:stretch/>
        </p:blipFill>
        <p:spPr>
          <a:xfrm flipH="1">
            <a:off x="7391400" y="4822677"/>
            <a:ext cx="1301097" cy="1685925"/>
          </a:xfrm>
          <a:prstGeom prst="rect">
            <a:avLst/>
          </a:prstGeom>
        </p:spPr>
      </p:pic>
      <p:sp>
        <p:nvSpPr>
          <p:cNvPr id="3" name="Content Placeholder 2"/>
          <p:cNvSpPr>
            <a:spLocks noGrp="1"/>
          </p:cNvSpPr>
          <p:nvPr>
            <p:ph idx="1"/>
          </p:nvPr>
        </p:nvSpPr>
        <p:spPr>
          <a:xfrm>
            <a:off x="533400" y="1066800"/>
            <a:ext cx="7848600" cy="5105400"/>
          </a:xfrm>
        </p:spPr>
        <p:txBody>
          <a:bodyPr>
            <a:normAutofit/>
          </a:bodyPr>
          <a:lstStyle/>
          <a:p>
            <a:pPr>
              <a:buFont typeface="Arial" panose="020B0604020202020204" pitchFamily="34" charset="0"/>
              <a:buChar char="•"/>
            </a:pPr>
            <a:r>
              <a:rPr lang="en-US" sz="2400" dirty="0"/>
              <a:t>Title II provides funding to states for professional development and </a:t>
            </a:r>
            <a:r>
              <a:rPr lang="en-US" sz="2400" dirty="0" smtClean="0"/>
              <a:t>for class </a:t>
            </a:r>
            <a:r>
              <a:rPr lang="en-US" sz="2400" dirty="0"/>
              <a:t>size reduction teachers</a:t>
            </a:r>
            <a:r>
              <a:rPr lang="en-US" sz="2400" dirty="0" smtClean="0"/>
              <a:t>.</a:t>
            </a:r>
          </a:p>
          <a:p>
            <a:pPr>
              <a:buFont typeface="Arial" panose="020B0604020202020204" pitchFamily="34" charset="0"/>
              <a:buChar char="•"/>
            </a:pPr>
            <a:endParaRPr lang="en-US" sz="2400" dirty="0"/>
          </a:p>
          <a:p>
            <a:pPr>
              <a:buFont typeface="Arial" panose="020B0604020202020204" pitchFamily="34" charset="0"/>
              <a:buChar char="•"/>
            </a:pPr>
            <a:r>
              <a:rPr lang="en-US" sz="2400" dirty="0"/>
              <a:t>ESSA places emphasis on professional development of teacher leaders and school and district administrators</a:t>
            </a:r>
            <a:r>
              <a:rPr lang="en-US" sz="2400" dirty="0" smtClean="0"/>
              <a:t>.</a:t>
            </a:r>
          </a:p>
          <a:p>
            <a:pPr>
              <a:buFont typeface="Arial" panose="020B0604020202020204" pitchFamily="34" charset="0"/>
              <a:buChar char="•"/>
            </a:pPr>
            <a:endParaRPr lang="en-US" sz="2400" dirty="0"/>
          </a:p>
          <a:p>
            <a:pPr>
              <a:buFont typeface="Arial" panose="020B0604020202020204" pitchFamily="34" charset="0"/>
              <a:buChar char="•"/>
            </a:pPr>
            <a:r>
              <a:rPr lang="en-US" sz="2400" dirty="0"/>
              <a:t>Class size reduction teachers are </a:t>
            </a:r>
            <a:r>
              <a:rPr lang="en-US" sz="2400" dirty="0" smtClean="0"/>
              <a:t>allowed, </a:t>
            </a:r>
            <a:r>
              <a:rPr lang="en-US" sz="2400" dirty="0"/>
              <a:t>but must be supported by research</a:t>
            </a:r>
            <a:r>
              <a:rPr lang="en-US" sz="2400" dirty="0" smtClean="0"/>
              <a:t>.</a:t>
            </a:r>
          </a:p>
          <a:p>
            <a:pPr marL="452628" indent="-342900">
              <a:buFont typeface="Arial" panose="020B0604020202020204" pitchFamily="34" charset="0"/>
              <a:buChar char="•"/>
            </a:pPr>
            <a:endParaRPr lang="en-US" sz="2400" dirty="0"/>
          </a:p>
          <a:p>
            <a:pPr>
              <a:buFont typeface="Arial" panose="020B0604020202020204" pitchFamily="34" charset="0"/>
              <a:buChar char="•"/>
            </a:pPr>
            <a:r>
              <a:rPr lang="en-US" sz="2400" dirty="0"/>
              <a:t>S.C. receives about $27 million in Title II </a:t>
            </a:r>
            <a:r>
              <a:rPr lang="en-US" sz="2400" dirty="0" smtClean="0"/>
              <a:t>funding, </a:t>
            </a:r>
            <a:r>
              <a:rPr lang="en-US" sz="2400" dirty="0"/>
              <a:t>but the formula is going to change under ESSA. The state may </a:t>
            </a:r>
            <a:r>
              <a:rPr lang="en-US" sz="2400" dirty="0" smtClean="0"/>
              <a:t>see            </a:t>
            </a:r>
            <a:r>
              <a:rPr lang="en-US" sz="2400" dirty="0"/>
              <a:t>a reduction in the future.</a:t>
            </a:r>
          </a:p>
          <a:p>
            <a:endParaRPr lang="en-US" dirty="0"/>
          </a:p>
        </p:txBody>
      </p:sp>
      <p:sp>
        <p:nvSpPr>
          <p:cNvPr id="5" name="Slide Number Placeholder 4"/>
          <p:cNvSpPr>
            <a:spLocks noGrp="1"/>
          </p:cNvSpPr>
          <p:nvPr>
            <p:ph type="sldNum" sz="quarter" idx="12"/>
          </p:nvPr>
        </p:nvSpPr>
        <p:spPr/>
        <p:txBody>
          <a:bodyPr/>
          <a:lstStyle/>
          <a:p>
            <a:fld id="{A487FD0A-E73A-40A0-962F-A61447B28AE7}" type="slidenum">
              <a:rPr lang="en-US" smtClean="0"/>
              <a:t>6</a:t>
            </a:fld>
            <a:endParaRPr lang="en-US" dirty="0"/>
          </a:p>
        </p:txBody>
      </p:sp>
    </p:spTree>
    <p:extLst>
      <p:ext uri="{BB962C8B-B14F-4D97-AF65-F5344CB8AC3E}">
        <p14:creationId xmlns:p14="http://schemas.microsoft.com/office/powerpoint/2010/main" val="296202005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609600" y="457200"/>
            <a:ext cx="7772400" cy="792162"/>
          </a:xfrm>
        </p:spPr>
        <p:txBody>
          <a:bodyPr/>
          <a:lstStyle/>
          <a:p>
            <a:r>
              <a:rPr lang="en-US" sz="3200" b="1" dirty="0" smtClean="0"/>
              <a:t>Supplemental District Set-asides</a:t>
            </a:r>
            <a:endParaRPr lang="en-US" sz="3200" dirty="0" smtClean="0"/>
          </a:p>
        </p:txBody>
      </p:sp>
      <p:sp>
        <p:nvSpPr>
          <p:cNvPr id="3" name="Content Placeholder 2"/>
          <p:cNvSpPr>
            <a:spLocks noGrp="1"/>
          </p:cNvSpPr>
          <p:nvPr>
            <p:ph idx="1"/>
          </p:nvPr>
        </p:nvSpPr>
        <p:spPr>
          <a:xfrm>
            <a:off x="533400" y="1371600"/>
            <a:ext cx="8153400" cy="5334000"/>
          </a:xfrm>
        </p:spPr>
        <p:txBody>
          <a:bodyPr>
            <a:noAutofit/>
          </a:bodyPr>
          <a:lstStyle/>
          <a:p>
            <a:pPr marL="0" indent="0">
              <a:buFontTx/>
              <a:buNone/>
              <a:defRPr/>
            </a:pPr>
            <a:r>
              <a:rPr lang="en-US" u="sng" dirty="0" smtClean="0"/>
              <a:t>Examples of Allowable District Set-Asides:</a:t>
            </a:r>
          </a:p>
          <a:p>
            <a:pPr>
              <a:buFont typeface="Arial" panose="020B0604020202020204" pitchFamily="34" charset="0"/>
              <a:buChar char="•"/>
              <a:defRPr/>
            </a:pPr>
            <a:r>
              <a:rPr lang="en-US" dirty="0" smtClean="0"/>
              <a:t>LEA administration including indirect cost</a:t>
            </a:r>
          </a:p>
          <a:p>
            <a:pPr>
              <a:buFont typeface="Arial" panose="020B0604020202020204" pitchFamily="34" charset="0"/>
              <a:buChar char="•"/>
              <a:defRPr/>
            </a:pPr>
            <a:r>
              <a:rPr lang="en-US" dirty="0" smtClean="0"/>
              <a:t>Preschool programs</a:t>
            </a:r>
          </a:p>
          <a:p>
            <a:pPr>
              <a:buFont typeface="Arial" panose="020B0604020202020204" pitchFamily="34" charset="0"/>
              <a:buChar char="•"/>
              <a:defRPr/>
            </a:pPr>
            <a:r>
              <a:rPr lang="en-US" dirty="0" smtClean="0"/>
              <a:t>Parent Involvement above the 1%</a:t>
            </a:r>
          </a:p>
          <a:p>
            <a:pPr>
              <a:buFont typeface="Arial" panose="020B0604020202020204" pitchFamily="34" charset="0"/>
              <a:buChar char="•"/>
              <a:defRPr/>
            </a:pPr>
            <a:r>
              <a:rPr lang="en-US" dirty="0" smtClean="0"/>
              <a:t>Specific program strategies at Title I schools</a:t>
            </a:r>
          </a:p>
          <a:p>
            <a:pPr>
              <a:buFont typeface="Arial" panose="020B0604020202020204" pitchFamily="34" charset="0"/>
              <a:buChar char="•"/>
              <a:defRPr/>
            </a:pPr>
            <a:r>
              <a:rPr lang="en-US" dirty="0" smtClean="0"/>
              <a:t>District wide staff to work at Title I schools </a:t>
            </a:r>
          </a:p>
          <a:p>
            <a:pPr>
              <a:buFont typeface="Arial" panose="020B0604020202020204" pitchFamily="34" charset="0"/>
              <a:buChar char="•"/>
              <a:defRPr/>
            </a:pPr>
            <a:r>
              <a:rPr lang="en-US" b="1" dirty="0" smtClean="0"/>
              <a:t>Supplemental </a:t>
            </a:r>
            <a:r>
              <a:rPr lang="en-US" dirty="0" smtClean="0"/>
              <a:t>nurses/social workers</a:t>
            </a:r>
          </a:p>
          <a:p>
            <a:pPr>
              <a:buFont typeface="Arial" panose="020B0604020202020204" pitchFamily="34" charset="0"/>
              <a:buChar char="•"/>
              <a:defRPr/>
            </a:pPr>
            <a:r>
              <a:rPr lang="en-US" dirty="0" smtClean="0"/>
              <a:t>District interventions at Title I schools that are Comprehensive Support and Improvement (CSI)  or  Targeted Support and  Improvement (TSI) </a:t>
            </a:r>
            <a:r>
              <a:rPr lang="en-US" sz="2000" dirty="0" smtClean="0">
                <a:solidFill>
                  <a:srgbClr val="2A13B5"/>
                </a:solidFill>
              </a:rPr>
              <a:t>(Formerly known as Priority, Focus, or Support Schools) </a:t>
            </a:r>
            <a:endParaRPr lang="en-US" dirty="0">
              <a:solidFill>
                <a:srgbClr val="2A13B5"/>
              </a:solidFill>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87FD0A-E73A-40A0-962F-A61447B28AE7}" type="slidenum">
              <a:rPr kumimoji="0" lang="en-US" sz="1200" b="0" i="0" u="none" strike="noStrike" kern="1200" cap="none" spc="0" normalizeH="0" baseline="0" noProof="0" smtClean="0">
                <a:ln>
                  <a:noFill/>
                </a:ln>
                <a:solidFill>
                  <a:srgbClr val="FEFEFE"/>
                </a:solidFill>
                <a:effectLst/>
                <a:uLnTx/>
                <a:uFillTx/>
                <a:latin typeface="Garamond"/>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srgbClr val="FEFEFE"/>
              </a:solidFill>
              <a:effectLst/>
              <a:uLnTx/>
              <a:uFillTx/>
              <a:latin typeface="Garamond"/>
              <a:ea typeface="+mn-ea"/>
              <a:cs typeface="+mn-cs"/>
            </a:endParaRPr>
          </a:p>
        </p:txBody>
      </p:sp>
    </p:spTree>
    <p:extLst>
      <p:ext uri="{BB962C8B-B14F-4D97-AF65-F5344CB8AC3E}">
        <p14:creationId xmlns:p14="http://schemas.microsoft.com/office/powerpoint/2010/main" val="6491686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609600" y="838200"/>
            <a:ext cx="8229600" cy="1066800"/>
          </a:xfrm>
        </p:spPr>
        <p:txBody>
          <a:bodyPr>
            <a:noAutofit/>
          </a:bodyPr>
          <a:lstStyle/>
          <a:p>
            <a:r>
              <a:rPr lang="en-US" sz="3600" b="1" dirty="0" smtClean="0"/>
              <a:t>Supplemental District Set-Asides</a:t>
            </a:r>
          </a:p>
        </p:txBody>
      </p:sp>
      <p:sp>
        <p:nvSpPr>
          <p:cNvPr id="51203" name="Content Placeholder 2"/>
          <p:cNvSpPr>
            <a:spLocks noGrp="1"/>
          </p:cNvSpPr>
          <p:nvPr>
            <p:ph idx="1"/>
          </p:nvPr>
        </p:nvSpPr>
        <p:spPr>
          <a:xfrm>
            <a:off x="457200" y="1828800"/>
            <a:ext cx="8001000" cy="4267200"/>
          </a:xfrm>
        </p:spPr>
        <p:txBody>
          <a:bodyPr>
            <a:normAutofit/>
          </a:bodyPr>
          <a:lstStyle/>
          <a:p>
            <a:endParaRPr lang="en-US" sz="3200" dirty="0"/>
          </a:p>
          <a:p>
            <a:pPr>
              <a:buFont typeface="Arial" panose="020B0604020202020204" pitchFamily="34" charset="0"/>
              <a:buChar char="•"/>
            </a:pPr>
            <a:r>
              <a:rPr lang="en-US" sz="3200" dirty="0" smtClean="0"/>
              <a:t>Set-asides for the purchase of supplies and technology without being tied to an allowable activity, program, or intervention are</a:t>
            </a:r>
            <a:r>
              <a:rPr lang="en-US" sz="3200" dirty="0" smtClean="0">
                <a:solidFill>
                  <a:srgbClr val="C00000"/>
                </a:solidFill>
              </a:rPr>
              <a:t> </a:t>
            </a:r>
            <a:r>
              <a:rPr lang="en-US" sz="3200" u="sng" dirty="0" smtClean="0">
                <a:solidFill>
                  <a:srgbClr val="C00000"/>
                </a:solidFill>
              </a:rPr>
              <a:t>not allowable</a:t>
            </a:r>
            <a:r>
              <a:rPr lang="en-US" sz="3200" dirty="0" smtClean="0">
                <a:solidFill>
                  <a:srgbClr val="C00000"/>
                </a:solidFill>
              </a:rPr>
              <a:t>.</a:t>
            </a:r>
          </a:p>
          <a:p>
            <a:pPr marL="0" indent="0">
              <a:buNone/>
            </a:pPr>
            <a:endParaRPr lang="en-US" sz="3200" dirty="0" smtClean="0"/>
          </a:p>
        </p:txBody>
      </p:sp>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87FD0A-E73A-40A0-962F-A61447B28AE7}" type="slidenum">
              <a:rPr kumimoji="0" lang="en-US" sz="1200" b="0" i="0" u="none" strike="noStrike" kern="1200" cap="none" spc="0" normalizeH="0" baseline="0" noProof="0" smtClean="0">
                <a:ln>
                  <a:noFill/>
                </a:ln>
                <a:solidFill>
                  <a:srgbClr val="FEFEFE"/>
                </a:solidFill>
                <a:effectLst/>
                <a:uLnTx/>
                <a:uFillTx/>
                <a:latin typeface="Garamond"/>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srgbClr val="FEFEFE"/>
              </a:solidFill>
              <a:effectLst/>
              <a:uLnTx/>
              <a:uFillTx/>
              <a:latin typeface="Garamond"/>
              <a:ea typeface="+mn-ea"/>
              <a:cs typeface="+mn-cs"/>
            </a:endParaRPr>
          </a:p>
        </p:txBody>
      </p:sp>
    </p:spTree>
    <p:extLst>
      <p:ext uri="{BB962C8B-B14F-4D97-AF65-F5344CB8AC3E}">
        <p14:creationId xmlns:p14="http://schemas.microsoft.com/office/powerpoint/2010/main" val="30776747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14600"/>
            <a:ext cx="7620000" cy="1371600"/>
          </a:xfrm>
        </p:spPr>
        <p:txBody>
          <a:bodyPr>
            <a:normAutofit/>
          </a:bodyPr>
          <a:lstStyle/>
          <a:p>
            <a:r>
              <a:rPr lang="en-US" b="1" dirty="0" smtClean="0"/>
              <a:t>Allowable Use of Funds in</a:t>
            </a:r>
            <a:br>
              <a:rPr lang="en-US" b="1" dirty="0" smtClean="0"/>
            </a:br>
            <a:r>
              <a:rPr lang="en-US" b="1" dirty="0" smtClean="0"/>
              <a:t>School Wide Plans</a:t>
            </a:r>
            <a:endParaRPr lang="en-US" b="1" dirty="0"/>
          </a:p>
        </p:txBody>
      </p:sp>
      <p:sp>
        <p:nvSpPr>
          <p:cNvPr id="4" name="Slide Number Placeholder 3"/>
          <p:cNvSpPr>
            <a:spLocks noGrp="1"/>
          </p:cNvSpPr>
          <p:nvPr>
            <p:ph type="sldNum" sz="quarter" idx="12"/>
          </p:nvPr>
        </p:nvSpPr>
        <p:spPr/>
        <p:txBody>
          <a:bodyPr/>
          <a:lstStyle/>
          <a:p>
            <a:fld id="{A487FD0A-E73A-40A0-962F-A61447B28AE7}" type="slidenum">
              <a:rPr lang="en-US" smtClean="0"/>
              <a:t>62</a:t>
            </a:fld>
            <a:endParaRPr lang="en-US" dirty="0"/>
          </a:p>
        </p:txBody>
      </p:sp>
    </p:spTree>
    <p:extLst>
      <p:ext uri="{BB962C8B-B14F-4D97-AF65-F5344CB8AC3E}">
        <p14:creationId xmlns:p14="http://schemas.microsoft.com/office/powerpoint/2010/main" val="24175891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85775" y="838200"/>
            <a:ext cx="7924800" cy="990600"/>
          </a:xfrm>
        </p:spPr>
        <p:txBody>
          <a:bodyPr>
            <a:normAutofit fontScale="90000"/>
          </a:bodyPr>
          <a:lstStyle/>
          <a:p>
            <a:r>
              <a:rPr lang="en-US" dirty="0" smtClean="0"/>
              <a:t>Implementing a Schoolwide Program</a:t>
            </a:r>
            <a:br>
              <a:rPr lang="en-US" dirty="0" smtClean="0"/>
            </a:br>
            <a:r>
              <a:rPr lang="en-US" dirty="0" smtClean="0"/>
              <a:t>	</a:t>
            </a:r>
            <a:endParaRPr lang="en-US" dirty="0"/>
          </a:p>
        </p:txBody>
      </p:sp>
      <p:sp>
        <p:nvSpPr>
          <p:cNvPr id="6" name="Content Placeholder 5"/>
          <p:cNvSpPr>
            <a:spLocks noGrp="1"/>
          </p:cNvSpPr>
          <p:nvPr>
            <p:ph idx="1"/>
          </p:nvPr>
        </p:nvSpPr>
        <p:spPr>
          <a:xfrm>
            <a:off x="457199" y="1600200"/>
            <a:ext cx="8001001" cy="4572000"/>
          </a:xfrm>
        </p:spPr>
        <p:txBody>
          <a:bodyPr>
            <a:normAutofit/>
          </a:bodyPr>
          <a:lstStyle/>
          <a:p>
            <a:pPr marL="114300" indent="0">
              <a:buNone/>
            </a:pPr>
            <a:r>
              <a:rPr lang="en-US" sz="2800" dirty="0" smtClean="0"/>
              <a:t>There are three components of a schoolwide program that are essential to effective implementation:</a:t>
            </a:r>
          </a:p>
          <a:p>
            <a:pPr lvl="1">
              <a:lnSpc>
                <a:spcPct val="150000"/>
              </a:lnSpc>
              <a:buFont typeface="Arial" panose="020B0604020202020204" pitchFamily="34" charset="0"/>
              <a:buChar char="•"/>
            </a:pPr>
            <a:r>
              <a:rPr lang="en-US" sz="2600" dirty="0" smtClean="0">
                <a:solidFill>
                  <a:srgbClr val="C00000"/>
                </a:solidFill>
              </a:rPr>
              <a:t>Comprehensive needs assessment of the entire school,</a:t>
            </a:r>
          </a:p>
          <a:p>
            <a:pPr lvl="1">
              <a:lnSpc>
                <a:spcPct val="150000"/>
              </a:lnSpc>
              <a:buFont typeface="Arial" panose="020B0604020202020204" pitchFamily="34" charset="0"/>
              <a:buChar char="•"/>
            </a:pPr>
            <a:r>
              <a:rPr lang="en-US" sz="2600" dirty="0">
                <a:solidFill>
                  <a:schemeClr val="tx1"/>
                </a:solidFill>
              </a:rPr>
              <a:t>Comprehensive </a:t>
            </a:r>
            <a:r>
              <a:rPr lang="en-US" sz="2600" dirty="0" smtClean="0">
                <a:solidFill>
                  <a:schemeClr val="tx1"/>
                </a:solidFill>
              </a:rPr>
              <a:t>schoolwide plan; and</a:t>
            </a:r>
          </a:p>
          <a:p>
            <a:pPr lvl="1">
              <a:lnSpc>
                <a:spcPct val="150000"/>
              </a:lnSpc>
              <a:buFont typeface="Arial" panose="020B0604020202020204" pitchFamily="34" charset="0"/>
              <a:buChar char="•"/>
            </a:pPr>
            <a:r>
              <a:rPr lang="en-US" sz="2600" dirty="0" smtClean="0"/>
              <a:t>Annual review of Title I plan. </a:t>
            </a:r>
            <a:endParaRPr lang="en-US" sz="2600" dirty="0"/>
          </a:p>
        </p:txBody>
      </p:sp>
      <p:sp>
        <p:nvSpPr>
          <p:cNvPr id="3" name="Slide Number Placeholder 2"/>
          <p:cNvSpPr>
            <a:spLocks noGrp="1"/>
          </p:cNvSpPr>
          <p:nvPr>
            <p:ph type="sldNum" sz="quarter" idx="12"/>
          </p:nvPr>
        </p:nvSpPr>
        <p:spPr/>
        <p:txBody>
          <a:bodyPr/>
          <a:lstStyle/>
          <a:p>
            <a:fld id="{A487FD0A-E73A-40A0-962F-A61447B28AE7}" type="slidenum">
              <a:rPr lang="en-US" smtClean="0"/>
              <a:t>63</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4800600"/>
            <a:ext cx="2162175" cy="1530547"/>
          </a:xfrm>
          <a:prstGeom prst="rect">
            <a:avLst/>
          </a:prstGeom>
        </p:spPr>
      </p:pic>
    </p:spTree>
    <p:extLst>
      <p:ext uri="{BB962C8B-B14F-4D97-AF65-F5344CB8AC3E}">
        <p14:creationId xmlns:p14="http://schemas.microsoft.com/office/powerpoint/2010/main" val="37016125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401762"/>
          </a:xfrm>
        </p:spPr>
        <p:txBody>
          <a:bodyPr/>
          <a:lstStyle/>
          <a:p>
            <a:r>
              <a:rPr lang="en-US" dirty="0" smtClean="0"/>
              <a:t>Make the Connection</a:t>
            </a:r>
            <a:endParaRPr lang="en-US" dirty="0"/>
          </a:p>
        </p:txBody>
      </p:sp>
      <p:sp>
        <p:nvSpPr>
          <p:cNvPr id="3" name="Content Placeholder 2"/>
          <p:cNvSpPr>
            <a:spLocks noGrp="1"/>
          </p:cNvSpPr>
          <p:nvPr>
            <p:ph idx="1"/>
          </p:nvPr>
        </p:nvSpPr>
        <p:spPr>
          <a:xfrm>
            <a:off x="381000" y="1981200"/>
            <a:ext cx="8458200" cy="4267200"/>
          </a:xfrm>
        </p:spPr>
        <p:txBody>
          <a:bodyPr>
            <a:normAutofit/>
          </a:bodyPr>
          <a:lstStyle/>
          <a:p>
            <a:pPr>
              <a:buFont typeface="Arial" panose="020B0604020202020204" pitchFamily="34" charset="0"/>
              <a:buChar char="•"/>
            </a:pPr>
            <a:r>
              <a:rPr lang="en-US" sz="2400" dirty="0" smtClean="0"/>
              <a:t>The schoolwide activities must tie back to the comprehensive needs assessment.  </a:t>
            </a:r>
          </a:p>
          <a:p>
            <a:pPr>
              <a:buFont typeface="Arial" panose="020B0604020202020204" pitchFamily="34" charset="0"/>
              <a:buChar char="•"/>
            </a:pPr>
            <a:endParaRPr lang="en-US" sz="2400" dirty="0" smtClean="0"/>
          </a:p>
          <a:p>
            <a:pPr>
              <a:buFont typeface="Arial" panose="020B0604020202020204" pitchFamily="34" charset="0"/>
              <a:buChar char="•"/>
            </a:pPr>
            <a:r>
              <a:rPr lang="en-US" sz="2400" dirty="0" smtClean="0"/>
              <a:t>Do not include an activity or expenditure if the school cannot demonstrate a need for it in the comprehensive needs assessment. </a:t>
            </a:r>
            <a:endParaRPr lang="en-US" sz="2400" dirty="0"/>
          </a:p>
        </p:txBody>
      </p:sp>
      <p:sp>
        <p:nvSpPr>
          <p:cNvPr id="4" name="Slide Number Placeholder 3"/>
          <p:cNvSpPr>
            <a:spLocks noGrp="1"/>
          </p:cNvSpPr>
          <p:nvPr>
            <p:ph type="sldNum" sz="quarter" idx="12"/>
          </p:nvPr>
        </p:nvSpPr>
        <p:spPr/>
        <p:txBody>
          <a:bodyPr/>
          <a:lstStyle/>
          <a:p>
            <a:fld id="{A487FD0A-E73A-40A0-962F-A61447B28AE7}" type="slidenum">
              <a:rPr lang="en-US" smtClean="0"/>
              <a:t>64</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8325" y="4114800"/>
            <a:ext cx="3810000" cy="2133600"/>
          </a:xfrm>
          <a:prstGeom prst="rect">
            <a:avLst/>
          </a:prstGeom>
        </p:spPr>
      </p:pic>
    </p:spTree>
    <p:extLst>
      <p:ext uri="{BB962C8B-B14F-4D97-AF65-F5344CB8AC3E}">
        <p14:creationId xmlns:p14="http://schemas.microsoft.com/office/powerpoint/2010/main" val="41135895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381000"/>
            <a:ext cx="7024744" cy="780116"/>
          </a:xfrm>
        </p:spPr>
        <p:txBody>
          <a:bodyPr/>
          <a:lstStyle/>
          <a:p>
            <a:r>
              <a:rPr lang="en-US" dirty="0" smtClean="0"/>
              <a:t>Questions to Ponder</a:t>
            </a:r>
            <a:endParaRPr lang="en-US" dirty="0"/>
          </a:p>
        </p:txBody>
      </p:sp>
      <p:sp>
        <p:nvSpPr>
          <p:cNvPr id="3" name="Content Placeholder 2"/>
          <p:cNvSpPr>
            <a:spLocks noGrp="1"/>
          </p:cNvSpPr>
          <p:nvPr>
            <p:ph idx="1"/>
          </p:nvPr>
        </p:nvSpPr>
        <p:spPr>
          <a:xfrm>
            <a:off x="533400" y="1317625"/>
            <a:ext cx="8077200" cy="4854575"/>
          </a:xfrm>
          <a:noFill/>
          <a:ln>
            <a:noFill/>
          </a:ln>
        </p:spPr>
        <p:txBody>
          <a:bodyPr>
            <a:normAutofit lnSpcReduction="10000"/>
          </a:bodyPr>
          <a:lstStyle/>
          <a:p>
            <a:pPr marL="0" indent="0">
              <a:buNone/>
            </a:pPr>
            <a:r>
              <a:rPr lang="en-US" sz="2200" dirty="0"/>
              <a:t>When determining if expenditures are appropriate, ask the following questions:</a:t>
            </a:r>
          </a:p>
          <a:p>
            <a:pPr marL="0" indent="0">
              <a:buNone/>
            </a:pPr>
            <a:endParaRPr lang="en-US" sz="2200" dirty="0"/>
          </a:p>
          <a:p>
            <a:r>
              <a:rPr lang="en-US" sz="2200" dirty="0"/>
              <a:t>How does this expenditure directly support student achievement for at-risk students?</a:t>
            </a:r>
          </a:p>
          <a:p>
            <a:pPr marL="85725" indent="0">
              <a:buNone/>
            </a:pPr>
            <a:endParaRPr lang="en-US" sz="2200" dirty="0"/>
          </a:p>
          <a:p>
            <a:r>
              <a:rPr lang="en-US" sz="2200" dirty="0"/>
              <a:t>How does this expenditure directly support meaningful professional development? </a:t>
            </a:r>
          </a:p>
          <a:p>
            <a:endParaRPr lang="en-US" sz="2200" dirty="0"/>
          </a:p>
          <a:p>
            <a:r>
              <a:rPr lang="en-US" sz="2200" dirty="0"/>
              <a:t>How does this expenditure increase the participation of parents in school activities or assist parents to support student achievement? </a:t>
            </a:r>
          </a:p>
          <a:p>
            <a:pPr marL="85725" indent="0">
              <a:buNone/>
            </a:pPr>
            <a:endParaRPr lang="en-US" sz="2200" dirty="0"/>
          </a:p>
          <a:p>
            <a:r>
              <a:rPr lang="en-US" sz="2200" dirty="0"/>
              <a:t>How does this expenditure foster continuous improvement and evaluate activities to modify or discontinue?</a:t>
            </a:r>
          </a:p>
          <a:p>
            <a:endParaRPr lang="en-US" sz="2100" dirty="0"/>
          </a:p>
          <a:p>
            <a:endParaRPr lang="en-US" dirty="0"/>
          </a:p>
        </p:txBody>
      </p:sp>
      <p:sp>
        <p:nvSpPr>
          <p:cNvPr id="5" name="Slide Number Placeholder 4"/>
          <p:cNvSpPr>
            <a:spLocks noGrp="1"/>
          </p:cNvSpPr>
          <p:nvPr>
            <p:ph type="sldNum" sz="quarter" idx="12"/>
          </p:nvPr>
        </p:nvSpPr>
        <p:spPr/>
        <p:txBody>
          <a:bodyPr/>
          <a:lstStyle/>
          <a:p>
            <a:pPr algn="ctr" defTabSz="342900" eaLnBrk="0" fontAlgn="base" hangingPunct="0">
              <a:spcBef>
                <a:spcPct val="0"/>
              </a:spcBef>
              <a:spcAft>
                <a:spcPct val="0"/>
              </a:spcAft>
              <a:defRPr/>
            </a:pPr>
            <a:fld id="{C0B73DE4-E8FE-43CB-9A18-A16F78A9F4D8}" type="slidenum">
              <a:rPr lang="en-US" sz="1350">
                <a:solidFill>
                  <a:srgbClr val="FFFFFF"/>
                </a:solidFill>
                <a:latin typeface="Times" charset="0"/>
              </a:rPr>
              <a:pPr algn="ctr" defTabSz="342900" eaLnBrk="0" fontAlgn="base" hangingPunct="0">
                <a:spcBef>
                  <a:spcPct val="0"/>
                </a:spcBef>
                <a:spcAft>
                  <a:spcPct val="0"/>
                </a:spcAft>
                <a:defRPr/>
              </a:pPr>
              <a:t>65</a:t>
            </a:fld>
            <a:endParaRPr lang="en-US" sz="1350" dirty="0">
              <a:solidFill>
                <a:srgbClr val="FFFFFF"/>
              </a:solidFill>
              <a:latin typeface="Times"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0" y="5629275"/>
            <a:ext cx="1090698" cy="1085850"/>
          </a:xfrm>
          <a:prstGeom prst="rect">
            <a:avLst/>
          </a:prstGeom>
          <a:ln>
            <a:noFill/>
          </a:ln>
          <a:effectLst>
            <a:softEdge rad="112500"/>
          </a:effectLst>
        </p:spPr>
      </p:pic>
    </p:spTree>
    <p:extLst>
      <p:ext uri="{BB962C8B-B14F-4D97-AF65-F5344CB8AC3E}">
        <p14:creationId xmlns:p14="http://schemas.microsoft.com/office/powerpoint/2010/main" val="12746523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533400" y="381000"/>
            <a:ext cx="4191000" cy="944562"/>
          </a:xfrm>
        </p:spPr>
        <p:txBody>
          <a:bodyPr/>
          <a:lstStyle/>
          <a:p>
            <a:pPr eaLnBrk="1" hangingPunct="1"/>
            <a:r>
              <a:rPr lang="en-US" b="1" dirty="0" smtClean="0">
                <a:solidFill>
                  <a:schemeClr val="bg2">
                    <a:lumMod val="50000"/>
                  </a:schemeClr>
                </a:solidFill>
              </a:rPr>
              <a:t>Allowable Costs</a:t>
            </a:r>
          </a:p>
        </p:txBody>
      </p:sp>
      <p:sp>
        <p:nvSpPr>
          <p:cNvPr id="64515" name="Rectangle 3"/>
          <p:cNvSpPr>
            <a:spLocks noGrp="1" noChangeArrowheads="1"/>
          </p:cNvSpPr>
          <p:nvPr>
            <p:ph idx="1"/>
          </p:nvPr>
        </p:nvSpPr>
        <p:spPr>
          <a:xfrm>
            <a:off x="457200" y="1447800"/>
            <a:ext cx="8229600" cy="4876800"/>
          </a:xfrm>
        </p:spPr>
        <p:txBody>
          <a:bodyPr>
            <a:normAutofit/>
          </a:bodyPr>
          <a:lstStyle/>
          <a:p>
            <a:pPr>
              <a:buFont typeface="Arial" panose="020B0604020202020204" pitchFamily="34" charset="0"/>
              <a:buChar char="•"/>
            </a:pPr>
            <a:r>
              <a:rPr lang="en-US" sz="3200" dirty="0" smtClean="0"/>
              <a:t>There is no single list of allowable Title I or ESEA activities.</a:t>
            </a:r>
          </a:p>
          <a:p>
            <a:pPr>
              <a:buFont typeface="Arial" panose="020B0604020202020204" pitchFamily="34" charset="0"/>
              <a:buChar char="•"/>
            </a:pPr>
            <a:endParaRPr lang="en-US" sz="3200" dirty="0" smtClean="0"/>
          </a:p>
          <a:p>
            <a:pPr>
              <a:buFont typeface="Arial" panose="020B0604020202020204" pitchFamily="34" charset="0"/>
              <a:buChar char="•"/>
            </a:pPr>
            <a:r>
              <a:rPr lang="en-US" sz="3200" dirty="0" smtClean="0"/>
              <a:t>The most inclusive guidance is the Title I Use of  ARRA Funds Guidance from September 2009.</a:t>
            </a:r>
          </a:p>
          <a:p>
            <a:pPr marL="457200" indent="-457200">
              <a:buFont typeface="Arial" panose="020B0604020202020204" pitchFamily="34" charset="0"/>
              <a:buChar char="•"/>
            </a:pPr>
            <a:endParaRPr lang="en-US" sz="3200" dirty="0" smtClean="0"/>
          </a:p>
          <a:p>
            <a:pPr>
              <a:buFont typeface="Arial" panose="020B0604020202020204" pitchFamily="34" charset="0"/>
              <a:buChar char="•"/>
            </a:pPr>
            <a:r>
              <a:rPr lang="en-US" sz="3200" dirty="0" smtClean="0"/>
              <a:t>Check with your district’s policies.  District policies can be more restrictive than Title I  regarding allowability.</a:t>
            </a:r>
          </a:p>
        </p:txBody>
      </p:sp>
      <p:sp>
        <p:nvSpPr>
          <p:cNvPr id="3" name="Slide Number Placeholder 2"/>
          <p:cNvSpPr>
            <a:spLocks noGrp="1"/>
          </p:cNvSpPr>
          <p:nvPr>
            <p:ph type="sldNum" sz="quarter" idx="12"/>
          </p:nvPr>
        </p:nvSpPr>
        <p:spPr/>
        <p:txBody>
          <a:bodyPr/>
          <a:lstStyle/>
          <a:p>
            <a:fld id="{A487FD0A-E73A-40A0-962F-A61447B28AE7}" type="slidenum">
              <a:rPr lang="en-US" smtClean="0"/>
              <a:t>66</a:t>
            </a:fld>
            <a:endParaRPr lang="en-US" dirty="0"/>
          </a:p>
        </p:txBody>
      </p:sp>
    </p:spTree>
    <p:extLst>
      <p:ext uri="{BB962C8B-B14F-4D97-AF65-F5344CB8AC3E}">
        <p14:creationId xmlns:p14="http://schemas.microsoft.com/office/powerpoint/2010/main" val="26417784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4450" y="637708"/>
            <a:ext cx="5829300" cy="857250"/>
          </a:xfrm>
        </p:spPr>
        <p:txBody>
          <a:bodyPr>
            <a:normAutofit fontScale="90000"/>
          </a:bodyPr>
          <a:lstStyle/>
          <a:p>
            <a:r>
              <a:rPr lang="en-US" b="1" dirty="0" smtClean="0">
                <a:solidFill>
                  <a:srgbClr val="00B050"/>
                </a:solidFill>
              </a:rPr>
              <a:t>Allowable</a:t>
            </a:r>
            <a:r>
              <a:rPr lang="en-US" b="1" dirty="0" smtClean="0"/>
              <a:t>  vs  </a:t>
            </a:r>
            <a:r>
              <a:rPr lang="en-US" b="1" dirty="0" smtClean="0">
                <a:solidFill>
                  <a:srgbClr val="FF0000"/>
                </a:solidFill>
              </a:rPr>
              <a:t>Non-allowable</a:t>
            </a:r>
            <a:r>
              <a:rPr lang="en-US" b="1" dirty="0" smtClean="0"/>
              <a:t> </a:t>
            </a:r>
            <a:endParaRPr lang="en-US" b="1" dirty="0"/>
          </a:p>
        </p:txBody>
      </p:sp>
      <p:sp>
        <p:nvSpPr>
          <p:cNvPr id="4" name="Text Placeholder 3"/>
          <p:cNvSpPr>
            <a:spLocks noGrp="1"/>
          </p:cNvSpPr>
          <p:nvPr>
            <p:ph type="body" idx="1"/>
          </p:nvPr>
        </p:nvSpPr>
        <p:spPr>
          <a:xfrm>
            <a:off x="1428750" y="1828800"/>
            <a:ext cx="2800350" cy="400050"/>
          </a:xfrm>
        </p:spPr>
        <p:txBody>
          <a:bodyPr>
            <a:normAutofit fontScale="92500" lnSpcReduction="10000"/>
          </a:bodyPr>
          <a:lstStyle/>
          <a:p>
            <a:r>
              <a:rPr lang="en-US" dirty="0" smtClean="0">
                <a:solidFill>
                  <a:srgbClr val="00B050"/>
                </a:solidFill>
              </a:rPr>
              <a:t>Allowable	</a:t>
            </a:r>
            <a:endParaRPr lang="en-US" dirty="0">
              <a:solidFill>
                <a:srgbClr val="00B050"/>
              </a:solidFill>
            </a:endParaRPr>
          </a:p>
        </p:txBody>
      </p:sp>
      <p:sp>
        <p:nvSpPr>
          <p:cNvPr id="5" name="Content Placeholder 4"/>
          <p:cNvSpPr>
            <a:spLocks noGrp="1"/>
          </p:cNvSpPr>
          <p:nvPr>
            <p:ph sz="half" idx="2"/>
          </p:nvPr>
        </p:nvSpPr>
        <p:spPr>
          <a:xfrm>
            <a:off x="542926" y="2228851"/>
            <a:ext cx="3876674" cy="4248149"/>
          </a:xfrm>
        </p:spPr>
        <p:txBody>
          <a:bodyPr>
            <a:normAutofit fontScale="85000" lnSpcReduction="10000"/>
          </a:bodyPr>
          <a:lstStyle/>
          <a:p>
            <a:r>
              <a:rPr lang="en-US" dirty="0" smtClean="0"/>
              <a:t>Salaries and Benefits                                               </a:t>
            </a:r>
            <a:r>
              <a:rPr lang="en-US" sz="1900" dirty="0"/>
              <a:t>(teacher to reduce class size or to provide remediation services)               </a:t>
            </a:r>
            <a:endParaRPr lang="en-US" sz="1900" dirty="0" smtClean="0"/>
          </a:p>
          <a:p>
            <a:r>
              <a:rPr lang="en-US" dirty="0" smtClean="0"/>
              <a:t>Professional Development                </a:t>
            </a:r>
            <a:r>
              <a:rPr lang="en-US" sz="1900" dirty="0"/>
              <a:t>(conference attendance or bringing in a speaker or consultant) </a:t>
            </a:r>
          </a:p>
          <a:p>
            <a:r>
              <a:rPr lang="en-US" dirty="0" smtClean="0"/>
              <a:t>Instructional Supplies and Materials </a:t>
            </a:r>
            <a:r>
              <a:rPr lang="en-US" sz="2100" dirty="0" smtClean="0"/>
              <a:t>(purchasing </a:t>
            </a:r>
            <a:r>
              <a:rPr lang="en-US" sz="2100" dirty="0"/>
              <a:t>supplemental reading or math programs; books for PLCs) Funding can be used for items to support more than ELA and Math</a:t>
            </a:r>
          </a:p>
          <a:p>
            <a:r>
              <a:rPr lang="en-US" dirty="0" smtClean="0"/>
              <a:t>Family Engagement Activities</a:t>
            </a:r>
          </a:p>
          <a:p>
            <a:r>
              <a:rPr lang="en-US" dirty="0" smtClean="0"/>
              <a:t>Extended Day Programs</a:t>
            </a:r>
          </a:p>
          <a:p>
            <a:r>
              <a:rPr lang="en-US" dirty="0" smtClean="0"/>
              <a:t>Student </a:t>
            </a:r>
            <a:r>
              <a:rPr lang="en-US" dirty="0"/>
              <a:t>Incentives * </a:t>
            </a:r>
            <a:r>
              <a:rPr lang="en-US" dirty="0" smtClean="0"/>
              <a:t>-academic nature </a:t>
            </a:r>
            <a:r>
              <a:rPr lang="en-US" sz="1600" dirty="0">
                <a:solidFill>
                  <a:srgbClr val="FF0000"/>
                </a:solidFill>
              </a:rPr>
              <a:t>(capped at 1% of school allocation) </a:t>
            </a:r>
          </a:p>
          <a:p>
            <a:endParaRPr lang="en-US" dirty="0"/>
          </a:p>
        </p:txBody>
      </p:sp>
      <p:sp>
        <p:nvSpPr>
          <p:cNvPr id="6" name="Text Placeholder 5"/>
          <p:cNvSpPr>
            <a:spLocks noGrp="1"/>
          </p:cNvSpPr>
          <p:nvPr>
            <p:ph type="body" sz="quarter" idx="3"/>
          </p:nvPr>
        </p:nvSpPr>
        <p:spPr>
          <a:xfrm>
            <a:off x="4800600" y="1885950"/>
            <a:ext cx="2800350" cy="342900"/>
          </a:xfrm>
        </p:spPr>
        <p:txBody>
          <a:bodyPr>
            <a:normAutofit fontScale="85000" lnSpcReduction="20000"/>
          </a:bodyPr>
          <a:lstStyle/>
          <a:p>
            <a:r>
              <a:rPr lang="en-US" dirty="0" smtClean="0">
                <a:solidFill>
                  <a:srgbClr val="FF0000"/>
                </a:solidFill>
              </a:rPr>
              <a:t>Non- allowable</a:t>
            </a:r>
            <a:endParaRPr lang="en-US" dirty="0">
              <a:solidFill>
                <a:srgbClr val="FF0000"/>
              </a:solidFill>
            </a:endParaRPr>
          </a:p>
        </p:txBody>
      </p:sp>
      <p:sp>
        <p:nvSpPr>
          <p:cNvPr id="7" name="Content Placeholder 6"/>
          <p:cNvSpPr>
            <a:spLocks noGrp="1"/>
          </p:cNvSpPr>
          <p:nvPr>
            <p:ph sz="quarter" idx="4"/>
          </p:nvPr>
        </p:nvSpPr>
        <p:spPr>
          <a:xfrm>
            <a:off x="4649096" y="2228850"/>
            <a:ext cx="3961504" cy="4248150"/>
          </a:xfrm>
        </p:spPr>
        <p:txBody>
          <a:bodyPr>
            <a:normAutofit/>
          </a:bodyPr>
          <a:lstStyle/>
          <a:p>
            <a:r>
              <a:rPr lang="en-US" sz="2000" dirty="0" smtClean="0"/>
              <a:t>Entertainment Costs                                </a:t>
            </a:r>
            <a:r>
              <a:rPr lang="en-US" sz="1600" dirty="0"/>
              <a:t>(including amusement, social activities, and ceremonials and any  associated  costs )</a:t>
            </a:r>
          </a:p>
          <a:p>
            <a:r>
              <a:rPr lang="en-US" sz="2000" dirty="0" smtClean="0"/>
              <a:t>Some Field Trips                                   </a:t>
            </a:r>
            <a:r>
              <a:rPr lang="en-US" sz="1600" dirty="0"/>
              <a:t>(amusement parks; fairs) </a:t>
            </a:r>
          </a:p>
          <a:p>
            <a:r>
              <a:rPr lang="en-US" sz="2000" dirty="0" smtClean="0"/>
              <a:t>Gift </a:t>
            </a:r>
            <a:r>
              <a:rPr lang="en-US" sz="2000" dirty="0"/>
              <a:t>Certificates/Gift </a:t>
            </a:r>
            <a:r>
              <a:rPr lang="en-US" sz="2000" dirty="0" smtClean="0"/>
              <a:t>Cards</a:t>
            </a:r>
          </a:p>
          <a:p>
            <a:pPr marL="0" indent="0">
              <a:buNone/>
            </a:pPr>
            <a:r>
              <a:rPr lang="en-US" sz="1200" dirty="0"/>
              <a:t>      </a:t>
            </a:r>
          </a:p>
          <a:p>
            <a:pPr marL="0" indent="0">
              <a:buNone/>
            </a:pPr>
            <a:endParaRPr lang="en-US" sz="1200" dirty="0"/>
          </a:p>
          <a:p>
            <a:pPr marL="0" indent="0">
              <a:buNone/>
            </a:pPr>
            <a:endParaRPr lang="en-US" sz="1200" dirty="0"/>
          </a:p>
        </p:txBody>
      </p:sp>
      <p:sp>
        <p:nvSpPr>
          <p:cNvPr id="8" name="Slide Number Placeholder 7"/>
          <p:cNvSpPr>
            <a:spLocks noGrp="1"/>
          </p:cNvSpPr>
          <p:nvPr>
            <p:ph type="sldNum" sz="quarter" idx="12"/>
          </p:nvPr>
        </p:nvSpPr>
        <p:spPr/>
        <p:txBody>
          <a:bodyPr/>
          <a:lstStyle/>
          <a:p>
            <a:pPr algn="ctr" defTabSz="342900" eaLnBrk="0" fontAlgn="base" hangingPunct="0">
              <a:spcBef>
                <a:spcPct val="0"/>
              </a:spcBef>
              <a:spcAft>
                <a:spcPct val="0"/>
              </a:spcAft>
              <a:defRPr/>
            </a:pPr>
            <a:fld id="{F60647B9-A080-4874-8E8F-702E10B8E922}" type="slidenum">
              <a:rPr lang="en-US" sz="1350">
                <a:solidFill>
                  <a:srgbClr val="FFFFFF"/>
                </a:solidFill>
                <a:latin typeface="Times" charset="0"/>
              </a:rPr>
              <a:pPr algn="ctr" defTabSz="342900" eaLnBrk="0" fontAlgn="base" hangingPunct="0">
                <a:spcBef>
                  <a:spcPct val="0"/>
                </a:spcBef>
                <a:spcAft>
                  <a:spcPct val="0"/>
                </a:spcAft>
                <a:defRPr/>
              </a:pPr>
              <a:t>67</a:t>
            </a:fld>
            <a:endParaRPr lang="en-US" sz="1350" dirty="0">
              <a:solidFill>
                <a:srgbClr val="FFFFFF"/>
              </a:solidFill>
              <a:latin typeface="Times" charset="0"/>
            </a:endParaRPr>
          </a:p>
        </p:txBody>
      </p:sp>
    </p:spTree>
    <p:extLst>
      <p:ext uri="{BB962C8B-B14F-4D97-AF65-F5344CB8AC3E}">
        <p14:creationId xmlns:p14="http://schemas.microsoft.com/office/powerpoint/2010/main" val="36869191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609600" y="3445942"/>
            <a:ext cx="8001000" cy="2615609"/>
          </a:xfrm>
        </p:spPr>
        <p:txBody>
          <a:bodyPr>
            <a:normAutofit/>
          </a:bodyPr>
          <a:lstStyle/>
          <a:p>
            <a:pPr marL="85725" indent="0">
              <a:buNone/>
            </a:pPr>
            <a:r>
              <a:rPr lang="en-US" sz="3000" dirty="0"/>
              <a:t>The next few slides contain examples of non-allowable expenditures from districts in South Carolina </a:t>
            </a:r>
            <a:r>
              <a:rPr lang="en-US" sz="3000" dirty="0" smtClean="0"/>
              <a:t>which could include your </a:t>
            </a:r>
            <a:r>
              <a:rPr lang="en-US" sz="3000" dirty="0"/>
              <a:t>district.  All names of schools and districts are kept </a:t>
            </a:r>
            <a:r>
              <a:rPr lang="en-US" sz="3000" dirty="0" smtClean="0"/>
              <a:t>anonymous. </a:t>
            </a:r>
            <a:endParaRPr lang="en-US" sz="3000" dirty="0"/>
          </a:p>
        </p:txBody>
      </p:sp>
      <p:sp>
        <p:nvSpPr>
          <p:cNvPr id="4" name="Slide Number Placeholder 3"/>
          <p:cNvSpPr>
            <a:spLocks noGrp="1"/>
          </p:cNvSpPr>
          <p:nvPr>
            <p:ph type="sldNum" sz="quarter" idx="12"/>
          </p:nvPr>
        </p:nvSpPr>
        <p:spPr/>
        <p:txBody>
          <a:bodyPr/>
          <a:lstStyle/>
          <a:p>
            <a:pPr defTabSz="685800"/>
            <a:fld id="{8188BD09-FE36-43F1-9829-15C1940BDDDE}" type="slidenum">
              <a:rPr lang="en-US" smtClean="0"/>
              <a:pPr defTabSz="685800"/>
              <a:t>68</a:t>
            </a:fld>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419" y="713710"/>
            <a:ext cx="6291817" cy="2608138"/>
          </a:xfrm>
          <a:prstGeom prst="rect">
            <a:avLst/>
          </a:prstGeom>
        </p:spPr>
      </p:pic>
    </p:spTree>
    <p:extLst>
      <p:ext uri="{BB962C8B-B14F-4D97-AF65-F5344CB8AC3E}">
        <p14:creationId xmlns:p14="http://schemas.microsoft.com/office/powerpoint/2010/main" val="3455903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par>
                          <p:cTn id="11" fill="hold">
                            <p:stCondLst>
                              <p:cond delay="1000"/>
                            </p:stCondLst>
                            <p:childTnLst>
                              <p:par>
                                <p:cTn id="12" presetID="1" presetClass="entr" presetSubtype="0" fill="hold" grpId="0" nodeType="afterEffect">
                                  <p:stCondLst>
                                    <p:cond delay="750"/>
                                  </p:stCondLst>
                                  <p:childTnLst>
                                    <p:set>
                                      <p:cBhvr>
                                        <p:cTn id="13"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07053"/>
            <a:ext cx="7024744" cy="1143000"/>
          </a:xfrm>
        </p:spPr>
        <p:txBody>
          <a:bodyPr/>
          <a:lstStyle/>
          <a:p>
            <a:r>
              <a:rPr lang="en-US" dirty="0" smtClean="0"/>
              <a:t>Examples from the Field	</a:t>
            </a:r>
            <a:endParaRPr lang="en-US" dirty="0"/>
          </a:p>
        </p:txBody>
      </p:sp>
      <p:sp>
        <p:nvSpPr>
          <p:cNvPr id="3" name="Content Placeholder 2"/>
          <p:cNvSpPr>
            <a:spLocks noGrp="1"/>
          </p:cNvSpPr>
          <p:nvPr>
            <p:ph idx="1"/>
          </p:nvPr>
        </p:nvSpPr>
        <p:spPr>
          <a:xfrm>
            <a:off x="838200" y="1732615"/>
            <a:ext cx="7772400" cy="4439585"/>
          </a:xfrm>
        </p:spPr>
        <p:txBody>
          <a:bodyPr>
            <a:noAutofit/>
          </a:bodyPr>
          <a:lstStyle/>
          <a:p>
            <a:pPr marL="85725" indent="0">
              <a:buNone/>
            </a:pPr>
            <a:r>
              <a:rPr lang="en-US" sz="2800" dirty="0"/>
              <a:t>Educator is in Texas attending a conference </a:t>
            </a:r>
          </a:p>
          <a:p>
            <a:pPr marL="1577340" lvl="8" indent="0">
              <a:buNone/>
            </a:pPr>
            <a:r>
              <a:rPr lang="en-US" sz="2800" dirty="0"/>
              <a:t>  Dinner:	$40 steak</a:t>
            </a:r>
          </a:p>
          <a:p>
            <a:pPr marL="1165860" lvl="5" indent="0">
              <a:buNone/>
            </a:pPr>
            <a:r>
              <a:rPr lang="en-US" sz="2800" dirty="0"/>
              <a:t>			$17 soup</a:t>
            </a:r>
          </a:p>
          <a:p>
            <a:pPr marL="1165860" lvl="5" indent="0">
              <a:buNone/>
            </a:pPr>
            <a:r>
              <a:rPr lang="en-US" sz="2800" dirty="0"/>
              <a:t>			$19 salad</a:t>
            </a:r>
          </a:p>
          <a:p>
            <a:pPr marL="120015" indent="0">
              <a:buNone/>
            </a:pPr>
            <a:endParaRPr lang="en-US" sz="2800" dirty="0"/>
          </a:p>
          <a:p>
            <a:pPr marL="120015" indent="0">
              <a:buNone/>
            </a:pPr>
            <a:r>
              <a:rPr lang="en-US" sz="2800" dirty="0"/>
              <a:t>Reasonable?</a:t>
            </a:r>
          </a:p>
          <a:p>
            <a:pPr marL="120015" indent="0">
              <a:buNone/>
            </a:pPr>
            <a:endParaRPr lang="en-US" sz="2800" dirty="0"/>
          </a:p>
          <a:p>
            <a:pPr marL="120015" indent="0">
              <a:buNone/>
            </a:pPr>
            <a:r>
              <a:rPr lang="en-US" sz="2800" dirty="0"/>
              <a:t>Per diem for out-of-state is $32/day.  This educator spent $76 on one meal.  NOT REASONABLE!</a:t>
            </a:r>
          </a:p>
        </p:txBody>
      </p:sp>
      <p:sp>
        <p:nvSpPr>
          <p:cNvPr id="4" name="Slide Number Placeholder 3"/>
          <p:cNvSpPr>
            <a:spLocks noGrp="1"/>
          </p:cNvSpPr>
          <p:nvPr>
            <p:ph type="sldNum" sz="quarter" idx="12"/>
          </p:nvPr>
        </p:nvSpPr>
        <p:spPr/>
        <p:txBody>
          <a:bodyPr/>
          <a:lstStyle/>
          <a:p>
            <a:pPr algn="ctr" defTabSz="685800">
              <a:defRPr/>
            </a:pPr>
            <a:fld id="{8188BD09-FE36-43F1-9829-15C1940BDDDE}" type="slidenum">
              <a:rPr lang="en-US" sz="1350">
                <a:solidFill>
                  <a:srgbClr val="FFFFFF"/>
                </a:solidFill>
                <a:latin typeface="Calibri"/>
              </a:rPr>
              <a:pPr algn="ctr" defTabSz="685800">
                <a:defRPr/>
              </a:pPr>
              <a:t>69</a:t>
            </a:fld>
            <a:endParaRPr lang="en-US" sz="1350" dirty="0">
              <a:solidFill>
                <a:srgbClr val="FFFFFF"/>
              </a:solidFill>
              <a:latin typeface="Calibri"/>
            </a:endParaRPr>
          </a:p>
        </p:txBody>
      </p:sp>
    </p:spTree>
    <p:extLst>
      <p:ext uri="{BB962C8B-B14F-4D97-AF65-F5344CB8AC3E}">
        <p14:creationId xmlns:p14="http://schemas.microsoft.com/office/powerpoint/2010/main" val="3475845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762000"/>
          </a:xfrm>
        </p:spPr>
        <p:txBody>
          <a:bodyPr/>
          <a:lstStyle/>
          <a:p>
            <a:pPr eaLnBrk="1" hangingPunct="1"/>
            <a:r>
              <a:rPr lang="en-US" b="1" dirty="0" smtClean="0"/>
              <a:t>Title I/ Title II </a:t>
            </a:r>
          </a:p>
        </p:txBody>
      </p:sp>
      <p:sp>
        <p:nvSpPr>
          <p:cNvPr id="10243" name="Rectangle 3"/>
          <p:cNvSpPr>
            <a:spLocks noGrp="1" noChangeArrowheads="1"/>
          </p:cNvSpPr>
          <p:nvPr>
            <p:ph idx="1"/>
          </p:nvPr>
        </p:nvSpPr>
        <p:spPr>
          <a:xfrm>
            <a:off x="381000" y="1066800"/>
            <a:ext cx="7924800" cy="5486400"/>
          </a:xfrm>
        </p:spPr>
        <p:txBody>
          <a:bodyPr>
            <a:normAutofit/>
          </a:bodyPr>
          <a:lstStyle/>
          <a:p>
            <a:pPr eaLnBrk="1" hangingPunct="1">
              <a:buFont typeface="Arial" panose="020B0604020202020204" pitchFamily="34" charset="0"/>
              <a:buChar char="•"/>
            </a:pPr>
            <a:r>
              <a:rPr lang="en-US" sz="2800" dirty="0" smtClean="0"/>
              <a:t>Coordinators have a </a:t>
            </a:r>
            <a:r>
              <a:rPr lang="en-US" sz="2800" b="1" dirty="0" smtClean="0"/>
              <a:t>major responsibility </a:t>
            </a:r>
            <a:r>
              <a:rPr lang="en-US" sz="2800" dirty="0" smtClean="0"/>
              <a:t>to see that the funds that flow to the districts are used for the educational purposes intended in the law.</a:t>
            </a:r>
          </a:p>
          <a:p>
            <a:pPr eaLnBrk="1" hangingPunct="1">
              <a:buFont typeface="Arial" panose="020B0604020202020204" pitchFamily="34" charset="0"/>
              <a:buChar char="•"/>
            </a:pPr>
            <a:endParaRPr lang="en-US" sz="2800" dirty="0"/>
          </a:p>
          <a:p>
            <a:pPr eaLnBrk="1" hangingPunct="1">
              <a:buFont typeface="Arial" panose="020B0604020202020204" pitchFamily="34" charset="0"/>
              <a:buChar char="•"/>
            </a:pPr>
            <a:r>
              <a:rPr lang="en-US" sz="2800" dirty="0" smtClean="0"/>
              <a:t>Coordinators have a </a:t>
            </a:r>
            <a:r>
              <a:rPr lang="en-US" sz="2800" b="1" dirty="0" smtClean="0"/>
              <a:t>major role </a:t>
            </a:r>
            <a:r>
              <a:rPr lang="en-US" sz="2800" dirty="0" smtClean="0"/>
              <a:t>in overseeing that the funds which are spent are in compliance with applicable laws, regulations, and guidance.</a:t>
            </a:r>
          </a:p>
          <a:p>
            <a:pPr eaLnBrk="1" hangingPunct="1">
              <a:buFont typeface="Arial" panose="020B0604020202020204" pitchFamily="34" charset="0"/>
              <a:buChar char="•"/>
            </a:pPr>
            <a:endParaRPr lang="en-US" sz="2800" dirty="0"/>
          </a:p>
          <a:p>
            <a:pPr eaLnBrk="1" hangingPunct="1">
              <a:buFont typeface="Arial" panose="020B0604020202020204" pitchFamily="34" charset="0"/>
              <a:buChar char="•"/>
            </a:pPr>
            <a:r>
              <a:rPr lang="en-US" sz="2800" dirty="0" smtClean="0"/>
              <a:t>Coordinators need to be well versed in both program and compliance.</a:t>
            </a:r>
          </a:p>
        </p:txBody>
      </p:sp>
      <p:sp>
        <p:nvSpPr>
          <p:cNvPr id="3" name="Slide Number Placeholder 2"/>
          <p:cNvSpPr>
            <a:spLocks noGrp="1"/>
          </p:cNvSpPr>
          <p:nvPr>
            <p:ph type="sldNum" sz="quarter" idx="12"/>
          </p:nvPr>
        </p:nvSpPr>
        <p:spPr/>
        <p:txBody>
          <a:bodyPr/>
          <a:lstStyle/>
          <a:p>
            <a:fld id="{A487FD0A-E73A-40A0-962F-A61447B28AE7}" type="slidenum">
              <a:rPr lang="en-US" smtClean="0"/>
              <a:t>7</a:t>
            </a:fld>
            <a:endParaRPr lang="en-US" dirty="0"/>
          </a:p>
        </p:txBody>
      </p:sp>
    </p:spTree>
    <p:extLst>
      <p:ext uri="{BB962C8B-B14F-4D97-AF65-F5344CB8AC3E}">
        <p14:creationId xmlns:p14="http://schemas.microsoft.com/office/powerpoint/2010/main" val="18035406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4491"/>
            <a:ext cx="7024744" cy="1143000"/>
          </a:xfrm>
        </p:spPr>
        <p:txBody>
          <a:bodyPr/>
          <a:lstStyle/>
          <a:p>
            <a:r>
              <a:rPr lang="en-US" dirty="0" smtClean="0"/>
              <a:t>Examples from the Field</a:t>
            </a:r>
            <a:endParaRPr lang="en-US" dirty="0"/>
          </a:p>
        </p:txBody>
      </p:sp>
      <p:sp>
        <p:nvSpPr>
          <p:cNvPr id="3" name="Content Placeholder 2"/>
          <p:cNvSpPr>
            <a:spLocks noGrp="1"/>
          </p:cNvSpPr>
          <p:nvPr>
            <p:ph idx="1"/>
          </p:nvPr>
        </p:nvSpPr>
        <p:spPr>
          <a:xfrm>
            <a:off x="685800" y="1676400"/>
            <a:ext cx="7924800" cy="4572000"/>
          </a:xfrm>
        </p:spPr>
        <p:txBody>
          <a:bodyPr>
            <a:normAutofit/>
          </a:bodyPr>
          <a:lstStyle/>
          <a:p>
            <a:pPr marL="85725" indent="0">
              <a:buNone/>
            </a:pPr>
            <a:r>
              <a:rPr lang="en-US" dirty="0"/>
              <a:t>Four educators are attending a conference in Louisiana</a:t>
            </a:r>
          </a:p>
          <a:p>
            <a:pPr marL="1577340" lvl="8" indent="0">
              <a:buNone/>
            </a:pPr>
            <a:endParaRPr lang="en-US" sz="2400" dirty="0"/>
          </a:p>
          <a:p>
            <a:pPr marL="1577340" lvl="8" indent="0">
              <a:buNone/>
            </a:pPr>
            <a:r>
              <a:rPr lang="en-US" sz="2400" dirty="0"/>
              <a:t>Dinner for four people totaled $362.72</a:t>
            </a:r>
          </a:p>
          <a:p>
            <a:pPr marL="120015" indent="0">
              <a:buNone/>
            </a:pPr>
            <a:endParaRPr lang="en-US" dirty="0"/>
          </a:p>
          <a:p>
            <a:pPr marL="120015" indent="0">
              <a:buNone/>
            </a:pPr>
            <a:r>
              <a:rPr lang="en-US" dirty="0"/>
              <a:t>State Per Diem for Out-of-State meals is $32/day.</a:t>
            </a:r>
          </a:p>
          <a:p>
            <a:pPr marL="120015" indent="0">
              <a:buNone/>
            </a:pPr>
            <a:endParaRPr lang="en-US" dirty="0"/>
          </a:p>
          <a:p>
            <a:pPr marL="120015" indent="0">
              <a:buNone/>
            </a:pPr>
            <a:r>
              <a:rPr lang="en-US" dirty="0"/>
              <a:t>Four people x $32 = $128  (</a:t>
            </a:r>
            <a:r>
              <a:rPr lang="en-US" b="1" u="sng" dirty="0"/>
              <a:t>IF</a:t>
            </a:r>
            <a:r>
              <a:rPr lang="en-US" dirty="0"/>
              <a:t> they claim no other meals for the day)</a:t>
            </a:r>
          </a:p>
          <a:p>
            <a:pPr marL="120015" indent="0">
              <a:buNone/>
            </a:pPr>
            <a:endParaRPr lang="en-US" dirty="0"/>
          </a:p>
          <a:p>
            <a:pPr marL="120015" indent="0">
              <a:buNone/>
            </a:pPr>
            <a:r>
              <a:rPr lang="en-US" dirty="0"/>
              <a:t>Over by $234.72……..NOT REASONABLE!</a:t>
            </a:r>
          </a:p>
        </p:txBody>
      </p:sp>
      <p:sp>
        <p:nvSpPr>
          <p:cNvPr id="4" name="Slide Number Placeholder 3"/>
          <p:cNvSpPr>
            <a:spLocks noGrp="1"/>
          </p:cNvSpPr>
          <p:nvPr>
            <p:ph type="sldNum" sz="quarter" idx="12"/>
          </p:nvPr>
        </p:nvSpPr>
        <p:spPr/>
        <p:txBody>
          <a:bodyPr/>
          <a:lstStyle/>
          <a:p>
            <a:pPr algn="ctr" defTabSz="685800">
              <a:defRPr/>
            </a:pPr>
            <a:fld id="{8188BD09-FE36-43F1-9829-15C1940BDDDE}" type="slidenum">
              <a:rPr lang="en-US" sz="1350">
                <a:solidFill>
                  <a:srgbClr val="FFFFFF"/>
                </a:solidFill>
                <a:latin typeface="Calibri"/>
              </a:rPr>
              <a:pPr algn="ctr" defTabSz="685800">
                <a:defRPr/>
              </a:pPr>
              <a:t>70</a:t>
            </a:fld>
            <a:endParaRPr lang="en-US" sz="1350" dirty="0">
              <a:solidFill>
                <a:srgbClr val="FFFFFF"/>
              </a:solidFill>
              <a:latin typeface="Calibri"/>
            </a:endParaRPr>
          </a:p>
        </p:txBody>
      </p:sp>
    </p:spTree>
    <p:extLst>
      <p:ext uri="{BB962C8B-B14F-4D97-AF65-F5344CB8AC3E}">
        <p14:creationId xmlns:p14="http://schemas.microsoft.com/office/powerpoint/2010/main" val="1991701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89616"/>
            <a:ext cx="7024744" cy="1143000"/>
          </a:xfrm>
        </p:spPr>
        <p:txBody>
          <a:bodyPr/>
          <a:lstStyle/>
          <a:p>
            <a:r>
              <a:rPr lang="en-US" dirty="0" smtClean="0"/>
              <a:t>Examples from the Field</a:t>
            </a:r>
            <a:endParaRPr lang="en-US" dirty="0"/>
          </a:p>
        </p:txBody>
      </p:sp>
      <p:sp>
        <p:nvSpPr>
          <p:cNvPr id="3" name="Content Placeholder 2"/>
          <p:cNvSpPr>
            <a:spLocks noGrp="1"/>
          </p:cNvSpPr>
          <p:nvPr>
            <p:ph idx="1"/>
          </p:nvPr>
        </p:nvSpPr>
        <p:spPr>
          <a:xfrm>
            <a:off x="685800" y="1905000"/>
            <a:ext cx="7543800" cy="4267200"/>
          </a:xfrm>
        </p:spPr>
        <p:txBody>
          <a:bodyPr>
            <a:noAutofit/>
          </a:bodyPr>
          <a:lstStyle/>
          <a:p>
            <a:pPr marL="85725" indent="0">
              <a:buNone/>
            </a:pPr>
            <a:r>
              <a:rPr lang="en-US" dirty="0"/>
              <a:t>District paid $1,292 for one teacher to take a Gifted and Talented course at Converse College.</a:t>
            </a:r>
          </a:p>
          <a:p>
            <a:pPr marL="85725" indent="0">
              <a:buNone/>
            </a:pPr>
            <a:endParaRPr lang="en-US" dirty="0"/>
          </a:p>
          <a:p>
            <a:pPr marL="85725" indent="0">
              <a:buNone/>
            </a:pPr>
            <a:r>
              <a:rPr lang="en-US" dirty="0"/>
              <a:t>First mistake – paying for the course upfront</a:t>
            </a:r>
          </a:p>
          <a:p>
            <a:pPr marL="85725" indent="0">
              <a:buNone/>
            </a:pPr>
            <a:endParaRPr lang="en-US" dirty="0"/>
          </a:p>
          <a:p>
            <a:pPr marL="85725" indent="0">
              <a:buNone/>
            </a:pPr>
            <a:r>
              <a:rPr lang="en-US" dirty="0"/>
              <a:t>Second mistake – no documentation the teacher completed or passed the course</a:t>
            </a:r>
          </a:p>
          <a:p>
            <a:pPr marL="85725" indent="0">
              <a:buNone/>
            </a:pPr>
            <a:endParaRPr lang="en-US" dirty="0"/>
          </a:p>
          <a:p>
            <a:pPr marL="85725" indent="0">
              <a:buNone/>
            </a:pPr>
            <a:r>
              <a:rPr lang="en-US" dirty="0"/>
              <a:t>Documentation of passing the course must be in place </a:t>
            </a:r>
            <a:r>
              <a:rPr lang="en-US" i="1" dirty="0"/>
              <a:t>before</a:t>
            </a:r>
            <a:r>
              <a:rPr lang="en-US" dirty="0"/>
              <a:t> the district can reimburse the teacher.</a:t>
            </a:r>
          </a:p>
        </p:txBody>
      </p:sp>
      <p:sp>
        <p:nvSpPr>
          <p:cNvPr id="4" name="Slide Number Placeholder 3"/>
          <p:cNvSpPr>
            <a:spLocks noGrp="1"/>
          </p:cNvSpPr>
          <p:nvPr>
            <p:ph type="sldNum" sz="quarter" idx="12"/>
          </p:nvPr>
        </p:nvSpPr>
        <p:spPr/>
        <p:txBody>
          <a:bodyPr/>
          <a:lstStyle/>
          <a:p>
            <a:pPr algn="ctr" defTabSz="685800">
              <a:defRPr/>
            </a:pPr>
            <a:fld id="{8188BD09-FE36-43F1-9829-15C1940BDDDE}" type="slidenum">
              <a:rPr lang="en-US" sz="1350">
                <a:solidFill>
                  <a:srgbClr val="FFFFFF"/>
                </a:solidFill>
                <a:latin typeface="Calibri"/>
              </a:rPr>
              <a:pPr algn="ctr" defTabSz="685800">
                <a:defRPr/>
              </a:pPr>
              <a:t>71</a:t>
            </a:fld>
            <a:endParaRPr lang="en-US" sz="1350" dirty="0">
              <a:solidFill>
                <a:srgbClr val="FFFFFF"/>
              </a:solidFill>
              <a:latin typeface="Calibri"/>
            </a:endParaRPr>
          </a:p>
        </p:txBody>
      </p:sp>
    </p:spTree>
    <p:extLst>
      <p:ext uri="{BB962C8B-B14F-4D97-AF65-F5344CB8AC3E}">
        <p14:creationId xmlns:p14="http://schemas.microsoft.com/office/powerpoint/2010/main" val="3441204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13634"/>
            <a:ext cx="7024744" cy="1143000"/>
          </a:xfrm>
        </p:spPr>
        <p:txBody>
          <a:bodyPr/>
          <a:lstStyle/>
          <a:p>
            <a:r>
              <a:rPr lang="en-US" dirty="0" smtClean="0"/>
              <a:t>Examples from the Field</a:t>
            </a:r>
            <a:endParaRPr lang="en-US" dirty="0"/>
          </a:p>
        </p:txBody>
      </p:sp>
      <p:sp>
        <p:nvSpPr>
          <p:cNvPr id="3" name="Content Placeholder 2"/>
          <p:cNvSpPr>
            <a:spLocks noGrp="1"/>
          </p:cNvSpPr>
          <p:nvPr>
            <p:ph idx="1"/>
          </p:nvPr>
        </p:nvSpPr>
        <p:spPr>
          <a:xfrm>
            <a:off x="685800" y="1545778"/>
            <a:ext cx="7924800" cy="4855022"/>
          </a:xfrm>
        </p:spPr>
        <p:txBody>
          <a:bodyPr>
            <a:noAutofit/>
          </a:bodyPr>
          <a:lstStyle/>
          <a:p>
            <a:pPr marL="85725" indent="0">
              <a:buNone/>
            </a:pPr>
            <a:r>
              <a:rPr lang="en-US" dirty="0"/>
              <a:t>District paid the expenses for four teachers to attend the SCIRA conference – registration, hotel, meals and travel.  </a:t>
            </a:r>
          </a:p>
          <a:p>
            <a:pPr marL="85725" indent="0">
              <a:buNone/>
            </a:pPr>
            <a:endParaRPr lang="en-US" dirty="0"/>
          </a:p>
          <a:p>
            <a:pPr marL="85725" indent="0">
              <a:buNone/>
            </a:pPr>
            <a:r>
              <a:rPr lang="en-US" dirty="0"/>
              <a:t>Professional development is not in the approved plan.</a:t>
            </a:r>
          </a:p>
          <a:p>
            <a:pPr marL="85725" indent="0">
              <a:buNone/>
            </a:pPr>
            <a:endParaRPr lang="en-US" dirty="0"/>
          </a:p>
          <a:p>
            <a:pPr marL="85725" indent="0">
              <a:buNone/>
            </a:pPr>
            <a:r>
              <a:rPr lang="en-US" dirty="0"/>
              <a:t>While activities may be allowable for the program, if they are not in the approved plan, the activity cannot be funded with federal dollars.</a:t>
            </a:r>
          </a:p>
          <a:p>
            <a:pPr marL="85725" indent="0">
              <a:buNone/>
            </a:pPr>
            <a:endParaRPr lang="en-US" dirty="0"/>
          </a:p>
          <a:p>
            <a:pPr marL="85725" indent="0">
              <a:buNone/>
            </a:pPr>
            <a:r>
              <a:rPr lang="en-US" dirty="0"/>
              <a:t>District should have amended plan </a:t>
            </a:r>
            <a:r>
              <a:rPr lang="en-US" i="1" dirty="0"/>
              <a:t>prior</a:t>
            </a:r>
            <a:r>
              <a:rPr lang="en-US" dirty="0"/>
              <a:t> to the PD taking place.</a:t>
            </a:r>
          </a:p>
        </p:txBody>
      </p:sp>
      <p:sp>
        <p:nvSpPr>
          <p:cNvPr id="4" name="Slide Number Placeholder 3"/>
          <p:cNvSpPr>
            <a:spLocks noGrp="1"/>
          </p:cNvSpPr>
          <p:nvPr>
            <p:ph type="sldNum" sz="quarter" idx="12"/>
          </p:nvPr>
        </p:nvSpPr>
        <p:spPr/>
        <p:txBody>
          <a:bodyPr/>
          <a:lstStyle/>
          <a:p>
            <a:pPr algn="ctr" defTabSz="685800">
              <a:defRPr/>
            </a:pPr>
            <a:fld id="{8188BD09-FE36-43F1-9829-15C1940BDDDE}" type="slidenum">
              <a:rPr lang="en-US" sz="1350">
                <a:solidFill>
                  <a:srgbClr val="FFFFFF"/>
                </a:solidFill>
                <a:latin typeface="Calibri"/>
              </a:rPr>
              <a:pPr algn="ctr" defTabSz="685800">
                <a:defRPr/>
              </a:pPr>
              <a:t>72</a:t>
            </a:fld>
            <a:endParaRPr lang="en-US" sz="1350" dirty="0">
              <a:solidFill>
                <a:srgbClr val="FFFFFF"/>
              </a:solidFill>
              <a:latin typeface="Calibri"/>
            </a:endParaRPr>
          </a:p>
        </p:txBody>
      </p:sp>
    </p:spTree>
    <p:extLst>
      <p:ext uri="{BB962C8B-B14F-4D97-AF65-F5344CB8AC3E}">
        <p14:creationId xmlns:p14="http://schemas.microsoft.com/office/powerpoint/2010/main" val="1542373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5535"/>
            <a:ext cx="7024744" cy="1143000"/>
          </a:xfrm>
        </p:spPr>
        <p:txBody>
          <a:bodyPr/>
          <a:lstStyle/>
          <a:p>
            <a:r>
              <a:rPr lang="en-US" dirty="0" smtClean="0"/>
              <a:t>Examples from the Field</a:t>
            </a:r>
            <a:endParaRPr lang="en-US" dirty="0"/>
          </a:p>
        </p:txBody>
      </p:sp>
      <p:sp>
        <p:nvSpPr>
          <p:cNvPr id="3" name="Content Placeholder 2"/>
          <p:cNvSpPr>
            <a:spLocks noGrp="1"/>
          </p:cNvSpPr>
          <p:nvPr>
            <p:ph idx="1"/>
          </p:nvPr>
        </p:nvSpPr>
        <p:spPr>
          <a:xfrm>
            <a:off x="685800" y="1772128"/>
            <a:ext cx="7620000" cy="4552472"/>
          </a:xfrm>
        </p:spPr>
        <p:txBody>
          <a:bodyPr>
            <a:normAutofit lnSpcReduction="10000"/>
          </a:bodyPr>
          <a:lstStyle/>
          <a:p>
            <a:pPr marL="85725" indent="0">
              <a:buNone/>
            </a:pPr>
            <a:r>
              <a:rPr lang="en-US" dirty="0" smtClean="0"/>
              <a:t>Student Incentives</a:t>
            </a:r>
          </a:p>
          <a:p>
            <a:pPr marL="85725" indent="0">
              <a:buNone/>
            </a:pPr>
            <a:endParaRPr lang="en-US" dirty="0"/>
          </a:p>
          <a:p>
            <a:pPr marL="85725" indent="0">
              <a:buNone/>
            </a:pPr>
            <a:r>
              <a:rPr lang="en-US" dirty="0" smtClean="0"/>
              <a:t>School spent $236.13 at the Dollar Tree</a:t>
            </a:r>
          </a:p>
          <a:p>
            <a:pPr marL="85725" indent="0">
              <a:buNone/>
            </a:pPr>
            <a:r>
              <a:rPr lang="en-US" dirty="0"/>
              <a:t>	</a:t>
            </a:r>
            <a:r>
              <a:rPr lang="en-US" dirty="0" smtClean="0"/>
              <a:t>	Lip gloss</a:t>
            </a:r>
          </a:p>
          <a:p>
            <a:pPr marL="85725" indent="0">
              <a:buNone/>
            </a:pPr>
            <a:r>
              <a:rPr lang="en-US" dirty="0"/>
              <a:t>	</a:t>
            </a:r>
            <a:r>
              <a:rPr lang="en-US" dirty="0" smtClean="0"/>
              <a:t>	Frozen cups</a:t>
            </a:r>
          </a:p>
          <a:p>
            <a:pPr marL="85725" indent="0">
              <a:buNone/>
            </a:pPr>
            <a:r>
              <a:rPr lang="en-US" dirty="0"/>
              <a:t>	</a:t>
            </a:r>
            <a:r>
              <a:rPr lang="en-US" dirty="0" smtClean="0"/>
              <a:t>	Nail polish</a:t>
            </a:r>
          </a:p>
          <a:p>
            <a:pPr marL="85725" indent="0">
              <a:buNone/>
            </a:pPr>
            <a:r>
              <a:rPr lang="en-US" dirty="0"/>
              <a:t>	</a:t>
            </a:r>
            <a:r>
              <a:rPr lang="en-US" dirty="0" smtClean="0"/>
              <a:t>	Mexican Jumping Beans</a:t>
            </a:r>
          </a:p>
          <a:p>
            <a:pPr marL="85725" indent="0">
              <a:buNone/>
            </a:pPr>
            <a:r>
              <a:rPr lang="en-US" dirty="0"/>
              <a:t>	</a:t>
            </a:r>
            <a:r>
              <a:rPr lang="en-US" dirty="0" smtClean="0"/>
              <a:t>	Paddle ball</a:t>
            </a:r>
          </a:p>
          <a:p>
            <a:pPr marL="85725" indent="0">
              <a:buNone/>
            </a:pPr>
            <a:r>
              <a:rPr lang="en-US" dirty="0"/>
              <a:t>	</a:t>
            </a:r>
            <a:r>
              <a:rPr lang="en-US" dirty="0" smtClean="0"/>
              <a:t>	Bubble wands</a:t>
            </a:r>
          </a:p>
          <a:p>
            <a:pPr marL="85725" indent="0">
              <a:buNone/>
            </a:pPr>
            <a:endParaRPr lang="en-US" dirty="0"/>
          </a:p>
          <a:p>
            <a:pPr marL="85725" indent="0">
              <a:buNone/>
            </a:pPr>
            <a:r>
              <a:rPr lang="en-US" dirty="0" smtClean="0"/>
              <a:t>Student Incentives must be educational in nature.</a:t>
            </a:r>
            <a:endParaRPr lang="en-US" dirty="0"/>
          </a:p>
        </p:txBody>
      </p:sp>
      <p:sp>
        <p:nvSpPr>
          <p:cNvPr id="4" name="Slide Number Placeholder 3"/>
          <p:cNvSpPr>
            <a:spLocks noGrp="1"/>
          </p:cNvSpPr>
          <p:nvPr>
            <p:ph type="sldNum" sz="quarter" idx="12"/>
          </p:nvPr>
        </p:nvSpPr>
        <p:spPr/>
        <p:txBody>
          <a:bodyPr/>
          <a:lstStyle/>
          <a:p>
            <a:pPr algn="ctr" defTabSz="685800">
              <a:defRPr/>
            </a:pPr>
            <a:fld id="{8188BD09-FE36-43F1-9829-15C1940BDDDE}" type="slidenum">
              <a:rPr lang="en-US" sz="1350">
                <a:solidFill>
                  <a:srgbClr val="FFFFFF"/>
                </a:solidFill>
                <a:latin typeface="Calibri"/>
              </a:rPr>
              <a:pPr algn="ctr" defTabSz="685800">
                <a:defRPr/>
              </a:pPr>
              <a:t>73</a:t>
            </a:fld>
            <a:endParaRPr lang="en-US" sz="1350" dirty="0">
              <a:solidFill>
                <a:srgbClr val="FFFFFF"/>
              </a:solidFill>
              <a:latin typeface="Calibri"/>
            </a:endParaRPr>
          </a:p>
        </p:txBody>
      </p:sp>
    </p:spTree>
    <p:extLst>
      <p:ext uri="{BB962C8B-B14F-4D97-AF65-F5344CB8AC3E}">
        <p14:creationId xmlns:p14="http://schemas.microsoft.com/office/powerpoint/2010/main" val="1031733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4491"/>
            <a:ext cx="7024744" cy="1143000"/>
          </a:xfrm>
        </p:spPr>
        <p:txBody>
          <a:bodyPr/>
          <a:lstStyle/>
          <a:p>
            <a:r>
              <a:rPr lang="en-US" dirty="0" smtClean="0"/>
              <a:t>Examples from the Field</a:t>
            </a:r>
            <a:endParaRPr lang="en-US" dirty="0"/>
          </a:p>
        </p:txBody>
      </p:sp>
      <p:sp>
        <p:nvSpPr>
          <p:cNvPr id="3" name="Content Placeholder 2"/>
          <p:cNvSpPr>
            <a:spLocks noGrp="1"/>
          </p:cNvSpPr>
          <p:nvPr>
            <p:ph idx="1"/>
          </p:nvPr>
        </p:nvSpPr>
        <p:spPr>
          <a:xfrm>
            <a:off x="589844" y="1524000"/>
            <a:ext cx="8001000" cy="4495800"/>
          </a:xfrm>
        </p:spPr>
        <p:txBody>
          <a:bodyPr>
            <a:noAutofit/>
          </a:bodyPr>
          <a:lstStyle/>
          <a:p>
            <a:pPr marL="85725" indent="0">
              <a:buNone/>
            </a:pPr>
            <a:r>
              <a:rPr lang="en-US" dirty="0"/>
              <a:t>District passed a wellness policy that removed food from the list of allowable incentives for students.</a:t>
            </a:r>
          </a:p>
          <a:p>
            <a:pPr marL="85725" indent="0">
              <a:buNone/>
            </a:pPr>
            <a:endParaRPr lang="en-US" dirty="0"/>
          </a:p>
          <a:p>
            <a:pPr marL="85725" indent="0">
              <a:buNone/>
            </a:pPr>
            <a:r>
              <a:rPr lang="en-US" dirty="0"/>
              <a:t>School reading challenge</a:t>
            </a:r>
          </a:p>
          <a:p>
            <a:pPr marL="85725" indent="0">
              <a:buNone/>
            </a:pPr>
            <a:endParaRPr lang="en-US" dirty="0"/>
          </a:p>
          <a:p>
            <a:pPr marL="85725" indent="0">
              <a:buNone/>
            </a:pPr>
            <a:r>
              <a:rPr lang="en-US" dirty="0"/>
              <a:t>Each class winner receives an age-appropriate book pack and book poster.</a:t>
            </a:r>
          </a:p>
          <a:p>
            <a:pPr marL="85725" indent="0">
              <a:buNone/>
            </a:pPr>
            <a:r>
              <a:rPr lang="en-US" dirty="0"/>
              <a:t>Each grade winner will receive a new bike.</a:t>
            </a:r>
          </a:p>
          <a:p>
            <a:pPr marL="85725" indent="0">
              <a:buNone/>
            </a:pPr>
            <a:endParaRPr lang="en-US" dirty="0"/>
          </a:p>
          <a:p>
            <a:pPr marL="85725" indent="0">
              <a:buNone/>
            </a:pPr>
            <a:r>
              <a:rPr lang="en-US" dirty="0"/>
              <a:t>Title I had to say no because the incentive is not academic in nature and could be perceived as entertainment.</a:t>
            </a:r>
          </a:p>
        </p:txBody>
      </p:sp>
      <p:sp>
        <p:nvSpPr>
          <p:cNvPr id="4" name="Slide Number Placeholder 3"/>
          <p:cNvSpPr>
            <a:spLocks noGrp="1"/>
          </p:cNvSpPr>
          <p:nvPr>
            <p:ph type="sldNum" sz="quarter" idx="12"/>
          </p:nvPr>
        </p:nvSpPr>
        <p:spPr/>
        <p:txBody>
          <a:bodyPr/>
          <a:lstStyle/>
          <a:p>
            <a:pPr algn="ctr" defTabSz="685800">
              <a:defRPr/>
            </a:pPr>
            <a:fld id="{8188BD09-FE36-43F1-9829-15C1940BDDDE}" type="slidenum">
              <a:rPr lang="en-US" sz="1350">
                <a:solidFill>
                  <a:srgbClr val="FFFFFF"/>
                </a:solidFill>
                <a:latin typeface="Calibri"/>
              </a:rPr>
              <a:pPr algn="ctr" defTabSz="685800">
                <a:defRPr/>
              </a:pPr>
              <a:t>74</a:t>
            </a:fld>
            <a:endParaRPr lang="en-US" sz="1350" dirty="0">
              <a:solidFill>
                <a:srgbClr val="FFFFFF"/>
              </a:solidFill>
              <a:latin typeface="Calibri"/>
            </a:endParaRPr>
          </a:p>
        </p:txBody>
      </p:sp>
    </p:spTree>
    <p:extLst>
      <p:ext uri="{BB962C8B-B14F-4D97-AF65-F5344CB8AC3E}">
        <p14:creationId xmlns:p14="http://schemas.microsoft.com/office/powerpoint/2010/main" val="2496691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4491"/>
            <a:ext cx="7024744" cy="1143000"/>
          </a:xfrm>
        </p:spPr>
        <p:txBody>
          <a:bodyPr/>
          <a:lstStyle/>
          <a:p>
            <a:r>
              <a:rPr lang="en-US" dirty="0" smtClean="0"/>
              <a:t>Examples from the Field</a:t>
            </a:r>
            <a:endParaRPr lang="en-US" dirty="0"/>
          </a:p>
        </p:txBody>
      </p:sp>
      <p:sp>
        <p:nvSpPr>
          <p:cNvPr id="3" name="Content Placeholder 2"/>
          <p:cNvSpPr>
            <a:spLocks noGrp="1"/>
          </p:cNvSpPr>
          <p:nvPr>
            <p:ph idx="1"/>
          </p:nvPr>
        </p:nvSpPr>
        <p:spPr>
          <a:xfrm>
            <a:off x="533400" y="1524000"/>
            <a:ext cx="7848600" cy="4876800"/>
          </a:xfrm>
        </p:spPr>
        <p:txBody>
          <a:bodyPr>
            <a:normAutofit lnSpcReduction="10000"/>
          </a:bodyPr>
          <a:lstStyle/>
          <a:p>
            <a:pPr marL="85725" indent="0">
              <a:buNone/>
            </a:pPr>
            <a:r>
              <a:rPr lang="en-US" dirty="0" smtClean="0"/>
              <a:t>School is holding a parent and family engagement event – Fall Festival</a:t>
            </a:r>
          </a:p>
          <a:p>
            <a:pPr marL="85725" indent="0">
              <a:buNone/>
            </a:pPr>
            <a:endParaRPr lang="en-US" dirty="0"/>
          </a:p>
          <a:p>
            <a:pPr marL="85725" indent="0">
              <a:buNone/>
            </a:pPr>
            <a:r>
              <a:rPr lang="en-US" dirty="0" smtClean="0"/>
              <a:t>The following expenses are charged to Title I:</a:t>
            </a:r>
          </a:p>
          <a:p>
            <a:pPr marL="85725" indent="0">
              <a:buNone/>
            </a:pPr>
            <a:r>
              <a:rPr lang="en-US" dirty="0"/>
              <a:t>	</a:t>
            </a:r>
            <a:r>
              <a:rPr lang="en-US" dirty="0" smtClean="0"/>
              <a:t>	DJ				$300</a:t>
            </a:r>
          </a:p>
          <a:p>
            <a:pPr marL="85725" indent="0">
              <a:buNone/>
            </a:pPr>
            <a:r>
              <a:rPr lang="en-US" dirty="0"/>
              <a:t>	</a:t>
            </a:r>
            <a:r>
              <a:rPr lang="en-US" dirty="0" smtClean="0"/>
              <a:t>	Photo Booth			$400</a:t>
            </a:r>
          </a:p>
          <a:p>
            <a:pPr marL="85725" indent="0">
              <a:buNone/>
            </a:pPr>
            <a:r>
              <a:rPr lang="en-US" dirty="0"/>
              <a:t>	</a:t>
            </a:r>
            <a:r>
              <a:rPr lang="en-US" dirty="0" smtClean="0"/>
              <a:t>	Balloon Artists 		$400</a:t>
            </a:r>
          </a:p>
          <a:p>
            <a:pPr marL="85725" indent="0">
              <a:buNone/>
            </a:pPr>
            <a:r>
              <a:rPr lang="en-US" dirty="0"/>
              <a:t>	</a:t>
            </a:r>
            <a:r>
              <a:rPr lang="en-US" dirty="0" smtClean="0"/>
              <a:t>	Sam’s Club Membership	$  45</a:t>
            </a:r>
          </a:p>
          <a:p>
            <a:pPr marL="85725" indent="0">
              <a:buNone/>
            </a:pPr>
            <a:endParaRPr lang="en-US" dirty="0"/>
          </a:p>
          <a:p>
            <a:pPr marL="85725" indent="0">
              <a:buNone/>
            </a:pPr>
            <a:r>
              <a:rPr lang="en-US" dirty="0" smtClean="0"/>
              <a:t>While parent and family engagement is encouraged and is an allowable Title I expense, federal dollars can not be used for entertainment purposes.  </a:t>
            </a:r>
            <a:endParaRPr lang="en-US" dirty="0"/>
          </a:p>
        </p:txBody>
      </p:sp>
      <p:sp>
        <p:nvSpPr>
          <p:cNvPr id="4" name="Slide Number Placeholder 3"/>
          <p:cNvSpPr>
            <a:spLocks noGrp="1"/>
          </p:cNvSpPr>
          <p:nvPr>
            <p:ph type="sldNum" sz="quarter" idx="12"/>
          </p:nvPr>
        </p:nvSpPr>
        <p:spPr/>
        <p:txBody>
          <a:bodyPr/>
          <a:lstStyle/>
          <a:p>
            <a:pPr algn="ctr" defTabSz="685800">
              <a:defRPr/>
            </a:pPr>
            <a:fld id="{8188BD09-FE36-43F1-9829-15C1940BDDDE}" type="slidenum">
              <a:rPr lang="en-US" sz="1350">
                <a:solidFill>
                  <a:srgbClr val="FFFFFF"/>
                </a:solidFill>
                <a:latin typeface="Calibri"/>
              </a:rPr>
              <a:pPr algn="ctr" defTabSz="685800">
                <a:defRPr/>
              </a:pPr>
              <a:t>75</a:t>
            </a:fld>
            <a:endParaRPr lang="en-US" sz="1350" dirty="0">
              <a:solidFill>
                <a:srgbClr val="FFFFFF"/>
              </a:solidFill>
              <a:latin typeface="Calibri"/>
            </a:endParaRPr>
          </a:p>
        </p:txBody>
      </p:sp>
    </p:spTree>
    <p:extLst>
      <p:ext uri="{BB962C8B-B14F-4D97-AF65-F5344CB8AC3E}">
        <p14:creationId xmlns:p14="http://schemas.microsoft.com/office/powerpoint/2010/main" val="51687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3634"/>
            <a:ext cx="7024744" cy="1143000"/>
          </a:xfrm>
        </p:spPr>
        <p:txBody>
          <a:bodyPr/>
          <a:lstStyle/>
          <a:p>
            <a:r>
              <a:rPr lang="en-US" dirty="0" smtClean="0"/>
              <a:t>Examples from the Field</a:t>
            </a:r>
            <a:endParaRPr lang="en-US" dirty="0"/>
          </a:p>
        </p:txBody>
      </p:sp>
      <p:sp>
        <p:nvSpPr>
          <p:cNvPr id="3" name="Content Placeholder 2"/>
          <p:cNvSpPr>
            <a:spLocks noGrp="1"/>
          </p:cNvSpPr>
          <p:nvPr>
            <p:ph idx="1"/>
          </p:nvPr>
        </p:nvSpPr>
        <p:spPr>
          <a:xfrm>
            <a:off x="609600" y="1676400"/>
            <a:ext cx="7924800" cy="4724400"/>
          </a:xfrm>
        </p:spPr>
        <p:txBody>
          <a:bodyPr>
            <a:normAutofit/>
          </a:bodyPr>
          <a:lstStyle/>
          <a:p>
            <a:pPr marL="85725" indent="0">
              <a:buNone/>
            </a:pPr>
            <a:r>
              <a:rPr lang="en-US" dirty="0" smtClean="0"/>
              <a:t>Principal at a Title I school forged signatures to make it appear that the school held a stakeholder meeting.  This meeting in fact did not take place.</a:t>
            </a:r>
          </a:p>
          <a:p>
            <a:pPr marL="85725" indent="0">
              <a:buNone/>
            </a:pPr>
            <a:endParaRPr lang="en-US" dirty="0" smtClean="0"/>
          </a:p>
          <a:p>
            <a:pPr marL="85725" indent="0">
              <a:buNone/>
            </a:pPr>
            <a:r>
              <a:rPr lang="en-US" dirty="0" smtClean="0"/>
              <a:t>The forgery was detected on an audit visit.  </a:t>
            </a:r>
          </a:p>
          <a:p>
            <a:pPr marL="85725" indent="0">
              <a:buNone/>
            </a:pPr>
            <a:endParaRPr lang="en-US" dirty="0"/>
          </a:p>
          <a:p>
            <a:pPr marL="85725" indent="0">
              <a:buNone/>
            </a:pPr>
            <a:endParaRPr lang="en-US" dirty="0" smtClean="0"/>
          </a:p>
          <a:p>
            <a:pPr marL="85725" indent="0">
              <a:buNone/>
            </a:pPr>
            <a:r>
              <a:rPr lang="en-US" dirty="0" smtClean="0"/>
              <a:t>As a result of the falsification, the principal came before the State Board of Education and her license was revoked.  </a:t>
            </a:r>
            <a:endParaRPr lang="en-US" dirty="0"/>
          </a:p>
        </p:txBody>
      </p:sp>
      <p:sp>
        <p:nvSpPr>
          <p:cNvPr id="4" name="Slide Number Placeholder 3"/>
          <p:cNvSpPr>
            <a:spLocks noGrp="1"/>
          </p:cNvSpPr>
          <p:nvPr>
            <p:ph type="sldNum" sz="quarter" idx="12"/>
          </p:nvPr>
        </p:nvSpPr>
        <p:spPr/>
        <p:txBody>
          <a:bodyPr/>
          <a:lstStyle/>
          <a:p>
            <a:pPr algn="ctr" defTabSz="685800">
              <a:defRPr/>
            </a:pPr>
            <a:fld id="{8188BD09-FE36-43F1-9829-15C1940BDDDE}" type="slidenum">
              <a:rPr lang="en-US" sz="1350">
                <a:solidFill>
                  <a:srgbClr val="FFFFFF"/>
                </a:solidFill>
                <a:latin typeface="Calibri"/>
              </a:rPr>
              <a:pPr algn="ctr" defTabSz="685800">
                <a:defRPr/>
              </a:pPr>
              <a:t>76</a:t>
            </a:fld>
            <a:endParaRPr lang="en-US" sz="1350" dirty="0">
              <a:solidFill>
                <a:srgbClr val="FFFFFF"/>
              </a:solidFill>
              <a:latin typeface="Calibri"/>
            </a:endParaRPr>
          </a:p>
        </p:txBody>
      </p:sp>
    </p:spTree>
    <p:extLst>
      <p:ext uri="{BB962C8B-B14F-4D97-AF65-F5344CB8AC3E}">
        <p14:creationId xmlns:p14="http://schemas.microsoft.com/office/powerpoint/2010/main" val="1158500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09600" y="838200"/>
            <a:ext cx="6757988" cy="708422"/>
          </a:xfrm>
        </p:spPr>
        <p:txBody>
          <a:bodyPr/>
          <a:lstStyle/>
          <a:p>
            <a:r>
              <a:rPr lang="en-US" b="1" dirty="0">
                <a:solidFill>
                  <a:schemeClr val="bg2">
                    <a:lumMod val="50000"/>
                  </a:schemeClr>
                </a:solidFill>
              </a:rPr>
              <a:t>Allowable Costs</a:t>
            </a:r>
            <a:endParaRPr lang="en-US" b="1" dirty="0" smtClean="0">
              <a:solidFill>
                <a:schemeClr val="tx2">
                  <a:lumMod val="75000"/>
                </a:schemeClr>
              </a:solidFill>
            </a:endParaRPr>
          </a:p>
        </p:txBody>
      </p:sp>
      <p:sp>
        <p:nvSpPr>
          <p:cNvPr id="64515" name="Rectangle 3"/>
          <p:cNvSpPr>
            <a:spLocks noGrp="1" noChangeArrowheads="1"/>
          </p:cNvSpPr>
          <p:nvPr>
            <p:ph idx="1"/>
          </p:nvPr>
        </p:nvSpPr>
        <p:spPr>
          <a:xfrm>
            <a:off x="728662" y="1795206"/>
            <a:ext cx="7500938" cy="4148394"/>
          </a:xfrm>
        </p:spPr>
        <p:txBody>
          <a:bodyPr>
            <a:normAutofit/>
          </a:bodyPr>
          <a:lstStyle/>
          <a:p>
            <a:pPr marL="0" indent="0">
              <a:buNone/>
            </a:pPr>
            <a:r>
              <a:rPr lang="en-US" sz="2800" dirty="0"/>
              <a:t>If you are unsure about whether a cost is allowable – </a:t>
            </a:r>
            <a:r>
              <a:rPr lang="en-US" sz="2800" dirty="0" smtClean="0"/>
              <a:t>program and finance office should consult with each other.  Contact your </a:t>
            </a:r>
            <a:r>
              <a:rPr lang="en-US" sz="2800" dirty="0"/>
              <a:t>Title I Program Manager (SCDE</a:t>
            </a:r>
            <a:r>
              <a:rPr lang="en-US" sz="2800" dirty="0" smtClean="0"/>
              <a:t>) if you have questions.</a:t>
            </a:r>
            <a:endParaRPr lang="en-US" sz="2800" dirty="0"/>
          </a:p>
          <a:p>
            <a:pPr marL="0" indent="0">
              <a:buNone/>
            </a:pPr>
            <a:endParaRPr lang="en-US" sz="3000" b="1" dirty="0"/>
          </a:p>
        </p:txBody>
      </p:sp>
      <p:sp>
        <p:nvSpPr>
          <p:cNvPr id="4" name="Slide Number Placeholder 3"/>
          <p:cNvSpPr>
            <a:spLocks noGrp="1"/>
          </p:cNvSpPr>
          <p:nvPr>
            <p:ph type="sldNum" sz="quarter" idx="12"/>
          </p:nvPr>
        </p:nvSpPr>
        <p:spPr/>
        <p:txBody>
          <a:bodyPr/>
          <a:lstStyle/>
          <a:p>
            <a:pPr algn="ctr" defTabSz="342900">
              <a:defRPr/>
            </a:pPr>
            <a:fld id="{A487FD0A-E73A-40A0-962F-A61447B28AE7}" type="slidenum">
              <a:rPr lang="en-US" sz="1350">
                <a:solidFill>
                  <a:srgbClr val="FFFFFF"/>
                </a:solidFill>
                <a:latin typeface="Calibri"/>
              </a:rPr>
              <a:pPr algn="ctr" defTabSz="342900">
                <a:defRPr/>
              </a:pPr>
              <a:t>77</a:t>
            </a:fld>
            <a:endParaRPr lang="en-US" sz="1350" dirty="0">
              <a:solidFill>
                <a:srgbClr val="FFFFFF"/>
              </a:solidFill>
              <a:latin typeface="Calibri"/>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1602" y="3303713"/>
            <a:ext cx="3253563" cy="3173287"/>
          </a:xfrm>
          <a:prstGeom prst="rect">
            <a:avLst/>
          </a:prstGeom>
        </p:spPr>
      </p:pic>
    </p:spTree>
    <p:extLst>
      <p:ext uri="{BB962C8B-B14F-4D97-AF65-F5344CB8AC3E}">
        <p14:creationId xmlns:p14="http://schemas.microsoft.com/office/powerpoint/2010/main" val="19492845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avanceon.com/Portals/31626/images/C--Users-sschlegel-Pictures-Question-Mark-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3300" y="2800350"/>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lgn="ctr" defTabSz="342900">
              <a:defRPr/>
            </a:pPr>
            <a:fld id="{C0B73DE4-E8FE-43CB-9A18-A16F78A9F4D8}" type="slidenum">
              <a:rPr lang="en-US" sz="1350">
                <a:solidFill>
                  <a:srgbClr val="FFFFFF"/>
                </a:solidFill>
                <a:latin typeface="Calibri"/>
              </a:rPr>
              <a:pPr algn="ctr" defTabSz="342900">
                <a:defRPr/>
              </a:pPr>
              <a:t>78</a:t>
            </a:fld>
            <a:endParaRPr lang="en-US" sz="1350" dirty="0">
              <a:solidFill>
                <a:srgbClr val="FFFFFF"/>
              </a:solidFill>
              <a:latin typeface="Calibri"/>
            </a:endParaRPr>
          </a:p>
        </p:txBody>
      </p:sp>
    </p:spTree>
    <p:extLst>
      <p:ext uri="{BB962C8B-B14F-4D97-AF65-F5344CB8AC3E}">
        <p14:creationId xmlns:p14="http://schemas.microsoft.com/office/powerpoint/2010/main" val="1788935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99333" y="381000"/>
            <a:ext cx="3313355" cy="1702160"/>
          </a:xfrm>
        </p:spPr>
        <p:txBody>
          <a:bodyPr>
            <a:noAutofit/>
          </a:bodyPr>
          <a:lstStyle/>
          <a:p>
            <a:r>
              <a:rPr lang="en-US" b="1" dirty="0" smtClean="0">
                <a:ln w="12700">
                  <a:noFill/>
                </a:ln>
                <a:solidFill>
                  <a:schemeClr val="tx1"/>
                </a:solidFill>
                <a:effectLst/>
              </a:rPr>
              <a:t>Title II Allowable Use of Funds</a:t>
            </a:r>
            <a:endParaRPr lang="en-US" b="1" dirty="0">
              <a:ln w="12700">
                <a:noFill/>
              </a:ln>
              <a:solidFill>
                <a:schemeClr val="tx1"/>
              </a:solidFill>
              <a:effectLst/>
            </a:endParaRPr>
          </a:p>
        </p:txBody>
      </p:sp>
      <p:sp>
        <p:nvSpPr>
          <p:cNvPr id="3" name="Slide Number Placeholder 2"/>
          <p:cNvSpPr>
            <a:spLocks noGrp="1"/>
          </p:cNvSpPr>
          <p:nvPr>
            <p:ph type="sldNum" sz="quarter" idx="12"/>
          </p:nvPr>
        </p:nvSpPr>
        <p:spPr/>
        <p:txBody>
          <a:bodyPr/>
          <a:lstStyle/>
          <a:p>
            <a:fld id="{A487FD0A-E73A-40A0-962F-A61447B28AE7}" type="slidenum">
              <a:rPr lang="en-US" smtClean="0"/>
              <a:t>79</a:t>
            </a:fld>
            <a:endParaRPr lang="en-US" dirty="0"/>
          </a:p>
        </p:txBody>
      </p:sp>
      <p:sp>
        <p:nvSpPr>
          <p:cNvPr id="5" name="Content Placeholder 2"/>
          <p:cNvSpPr txBox="1">
            <a:spLocks/>
          </p:cNvSpPr>
          <p:nvPr/>
        </p:nvSpPr>
        <p:spPr>
          <a:xfrm>
            <a:off x="4699333" y="3886200"/>
            <a:ext cx="3352800" cy="1633538"/>
          </a:xfrm>
          <a:prstGeom prst="rect">
            <a:avLst/>
          </a:prstGeom>
        </p:spPr>
        <p:txBody>
          <a:bodyPr vert="horz" lIns="91440" tIns="45720" rIns="91440" bIns="45720" rtlCol="0" anchor="b">
            <a:normAutofit fontScale="92500" lnSpcReduction="10000"/>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Clr>
                <a:schemeClr val="accent2"/>
              </a:buClr>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Clr>
                <a:schemeClr val="accent3"/>
              </a:buClr>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l"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lgn="ctr" fontAlgn="auto">
              <a:spcAft>
                <a:spcPts val="0"/>
              </a:spcAft>
            </a:pPr>
            <a:endParaRPr lang="en-US" sz="4400" dirty="0" smtClean="0">
              <a:solidFill>
                <a:srgbClr val="004080"/>
              </a:solidFill>
            </a:endParaRPr>
          </a:p>
          <a:p>
            <a:pPr fontAlgn="auto">
              <a:spcAft>
                <a:spcPts val="0"/>
              </a:spcAft>
            </a:pPr>
            <a:r>
              <a:rPr lang="en-US" sz="3900" dirty="0" smtClean="0">
                <a:solidFill>
                  <a:srgbClr val="004080"/>
                </a:solidFill>
              </a:rPr>
              <a:t>Karen Cook</a:t>
            </a:r>
          </a:p>
          <a:p>
            <a:pPr fontAlgn="auto">
              <a:spcAft>
                <a:spcPts val="0"/>
              </a:spcAft>
            </a:pPr>
            <a:r>
              <a:rPr lang="en-US" dirty="0" smtClean="0"/>
              <a:t>Title II, Part A State Coordinator</a:t>
            </a:r>
            <a:endParaRPr lang="en-US" dirty="0"/>
          </a:p>
        </p:txBody>
      </p:sp>
    </p:spTree>
    <p:extLst>
      <p:ext uri="{BB962C8B-B14F-4D97-AF65-F5344CB8AC3E}">
        <p14:creationId xmlns:p14="http://schemas.microsoft.com/office/powerpoint/2010/main" val="17842238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762000"/>
          </a:xfrm>
        </p:spPr>
        <p:txBody>
          <a:bodyPr/>
          <a:lstStyle/>
          <a:p>
            <a:pPr eaLnBrk="1" hangingPunct="1"/>
            <a:r>
              <a:rPr lang="en-US" b="1" dirty="0" smtClean="0"/>
              <a:t>Title I/Title II</a:t>
            </a:r>
          </a:p>
        </p:txBody>
      </p:sp>
      <p:sp>
        <p:nvSpPr>
          <p:cNvPr id="10243" name="Rectangle 3"/>
          <p:cNvSpPr>
            <a:spLocks noGrp="1" noChangeArrowheads="1"/>
          </p:cNvSpPr>
          <p:nvPr>
            <p:ph idx="1"/>
          </p:nvPr>
        </p:nvSpPr>
        <p:spPr>
          <a:xfrm>
            <a:off x="762000" y="1066800"/>
            <a:ext cx="7772400" cy="5486400"/>
          </a:xfrm>
        </p:spPr>
        <p:txBody>
          <a:bodyPr>
            <a:normAutofit/>
          </a:bodyPr>
          <a:lstStyle/>
          <a:p>
            <a:pPr eaLnBrk="1" hangingPunct="1">
              <a:buFont typeface="Arial" panose="020B0604020202020204" pitchFamily="34" charset="0"/>
              <a:buChar char="•"/>
            </a:pPr>
            <a:r>
              <a:rPr lang="en-US" sz="2800" dirty="0" smtClean="0"/>
              <a:t>Coordinators need to be up-to-date on the latest in education reform efforts and to understand curriculum and instruction.</a:t>
            </a:r>
          </a:p>
          <a:p>
            <a:pPr eaLnBrk="1" hangingPunct="1">
              <a:buFont typeface="Arial" panose="020B0604020202020204" pitchFamily="34" charset="0"/>
              <a:buChar char="•"/>
            </a:pPr>
            <a:endParaRPr lang="en-US" sz="2800" dirty="0"/>
          </a:p>
          <a:p>
            <a:pPr eaLnBrk="1" hangingPunct="1">
              <a:buFont typeface="Arial" panose="020B0604020202020204" pitchFamily="34" charset="0"/>
              <a:buChar char="•"/>
            </a:pPr>
            <a:r>
              <a:rPr lang="en-US" sz="2800" dirty="0" smtClean="0"/>
              <a:t>Coordinators need to know the law, the regulations, and guidance related to Title I.</a:t>
            </a:r>
          </a:p>
          <a:p>
            <a:pPr eaLnBrk="1" hangingPunct="1">
              <a:buFont typeface="Arial" panose="020B0604020202020204" pitchFamily="34" charset="0"/>
              <a:buChar char="•"/>
            </a:pPr>
            <a:endParaRPr lang="en-US" sz="2800" dirty="0"/>
          </a:p>
          <a:p>
            <a:pPr eaLnBrk="1" hangingPunct="1">
              <a:buFont typeface="Arial" panose="020B0604020202020204" pitchFamily="34" charset="0"/>
              <a:buChar char="•"/>
            </a:pPr>
            <a:r>
              <a:rPr lang="en-US" sz="2800" dirty="0" smtClean="0"/>
              <a:t>Coordinators also need to be familiar with EDGAR (Education Department General Administrative Regulations). </a:t>
            </a:r>
          </a:p>
        </p:txBody>
      </p:sp>
      <p:sp>
        <p:nvSpPr>
          <p:cNvPr id="3" name="Slide Number Placeholder 2"/>
          <p:cNvSpPr>
            <a:spLocks noGrp="1"/>
          </p:cNvSpPr>
          <p:nvPr>
            <p:ph type="sldNum" sz="quarter" idx="12"/>
          </p:nvPr>
        </p:nvSpPr>
        <p:spPr/>
        <p:txBody>
          <a:bodyPr/>
          <a:lstStyle/>
          <a:p>
            <a:fld id="{A487FD0A-E73A-40A0-962F-A61447B28AE7}" type="slidenum">
              <a:rPr lang="en-US" smtClean="0"/>
              <a:t>8</a:t>
            </a:fld>
            <a:endParaRPr lang="en-US" dirty="0"/>
          </a:p>
        </p:txBody>
      </p:sp>
    </p:spTree>
    <p:extLst>
      <p:ext uri="{BB962C8B-B14F-4D97-AF65-F5344CB8AC3E}">
        <p14:creationId xmlns:p14="http://schemas.microsoft.com/office/powerpoint/2010/main" val="3599291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7024744" cy="1143000"/>
          </a:xfrm>
        </p:spPr>
        <p:txBody>
          <a:bodyPr/>
          <a:lstStyle/>
          <a:p>
            <a:r>
              <a:rPr lang="en-US" dirty="0" smtClean="0"/>
              <a:t>Necessary and Reasonable</a:t>
            </a:r>
            <a:endParaRPr lang="en-US" dirty="0"/>
          </a:p>
        </p:txBody>
      </p:sp>
      <p:sp>
        <p:nvSpPr>
          <p:cNvPr id="2" name="Content Placeholder 1"/>
          <p:cNvSpPr>
            <a:spLocks noGrp="1"/>
          </p:cNvSpPr>
          <p:nvPr>
            <p:ph idx="1"/>
          </p:nvPr>
        </p:nvSpPr>
        <p:spPr>
          <a:xfrm>
            <a:off x="609600" y="1905000"/>
            <a:ext cx="7211209" cy="3927629"/>
          </a:xfrm>
        </p:spPr>
        <p:txBody>
          <a:bodyPr anchor="ctr"/>
          <a:lstStyle/>
          <a:p>
            <a:pPr>
              <a:spcBef>
                <a:spcPts val="0"/>
              </a:spcBef>
              <a:spcAft>
                <a:spcPts val="1800"/>
              </a:spcAft>
              <a:buFont typeface="Arial" panose="020B0604020202020204" pitchFamily="34" charset="0"/>
              <a:buChar char="•"/>
            </a:pPr>
            <a:r>
              <a:rPr lang="en-US" dirty="0" smtClean="0"/>
              <a:t>Reasonable means costs:</a:t>
            </a:r>
          </a:p>
          <a:p>
            <a:pPr lvl="1">
              <a:spcBef>
                <a:spcPts val="0"/>
              </a:spcBef>
              <a:spcAft>
                <a:spcPts val="1800"/>
              </a:spcAft>
              <a:buFont typeface="Arial" panose="020B0604020202020204" pitchFamily="34" charset="0"/>
              <a:buChar char="•"/>
            </a:pPr>
            <a:r>
              <a:rPr lang="en-US" dirty="0" smtClean="0"/>
              <a:t>Should not exceed that which would be incurred by a prudent person under similar circumstances.</a:t>
            </a:r>
          </a:p>
          <a:p>
            <a:pPr lvl="1">
              <a:spcBef>
                <a:spcPts val="0"/>
              </a:spcBef>
              <a:spcAft>
                <a:spcPts val="1800"/>
              </a:spcAft>
              <a:buFont typeface="Arial" panose="020B0604020202020204" pitchFamily="34" charset="0"/>
              <a:buChar char="•"/>
            </a:pPr>
            <a:r>
              <a:rPr lang="en-US" dirty="0"/>
              <a:t>S</a:t>
            </a:r>
            <a:r>
              <a:rPr lang="en-US" dirty="0" smtClean="0"/>
              <a:t>hould be in the LEA plan.</a:t>
            </a:r>
          </a:p>
          <a:p>
            <a:pPr lvl="1">
              <a:spcBef>
                <a:spcPts val="0"/>
              </a:spcBef>
              <a:spcAft>
                <a:spcPts val="1800"/>
              </a:spcAft>
              <a:buFont typeface="Arial" panose="020B0604020202020204" pitchFamily="34" charset="0"/>
              <a:buChar char="•"/>
            </a:pPr>
            <a:r>
              <a:rPr lang="en-US" dirty="0" smtClean="0"/>
              <a:t>Reflect sound business practices.</a:t>
            </a:r>
          </a:p>
          <a:p>
            <a:pPr lvl="1">
              <a:spcBef>
                <a:spcPts val="0"/>
              </a:spcBef>
              <a:spcAft>
                <a:spcPts val="1800"/>
              </a:spcAft>
              <a:buFont typeface="Arial" panose="020B0604020202020204" pitchFamily="34" charset="0"/>
              <a:buChar char="•"/>
            </a:pPr>
            <a:r>
              <a:rPr lang="en-US" dirty="0" smtClean="0"/>
              <a:t>Reflect market prices for comparable goods and services for the geographic area.</a:t>
            </a:r>
            <a:endParaRPr lang="en-US" dirty="0"/>
          </a:p>
        </p:txBody>
      </p:sp>
      <p:sp>
        <p:nvSpPr>
          <p:cNvPr id="4" name="Slide Number Placeholder 3"/>
          <p:cNvSpPr>
            <a:spLocks noGrp="1"/>
          </p:cNvSpPr>
          <p:nvPr>
            <p:ph type="sldNum" sz="quarter" idx="12"/>
          </p:nvPr>
        </p:nvSpPr>
        <p:spPr/>
        <p:txBody>
          <a:bodyPr/>
          <a:lstStyle/>
          <a:p>
            <a:fld id="{A487FD0A-E73A-40A0-962F-A61447B28AE7}" type="slidenum">
              <a:rPr lang="en-US" smtClean="0"/>
              <a:t>80</a:t>
            </a:fld>
            <a:endParaRPr lang="en-US" dirty="0"/>
          </a:p>
        </p:txBody>
      </p:sp>
    </p:spTree>
    <p:extLst>
      <p:ext uri="{BB962C8B-B14F-4D97-AF65-F5344CB8AC3E}">
        <p14:creationId xmlns:p14="http://schemas.microsoft.com/office/powerpoint/2010/main" val="3287952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381000"/>
            <a:ext cx="7024744" cy="1143000"/>
          </a:xfrm>
        </p:spPr>
        <p:txBody>
          <a:bodyPr/>
          <a:lstStyle/>
          <a:p>
            <a:r>
              <a:rPr lang="en-US" dirty="0" smtClean="0"/>
              <a:t>Supplement, Not Supplant</a:t>
            </a:r>
            <a:endParaRPr lang="en-US" dirty="0"/>
          </a:p>
        </p:txBody>
      </p:sp>
      <p:sp>
        <p:nvSpPr>
          <p:cNvPr id="2" name="Content Placeholder 1"/>
          <p:cNvSpPr>
            <a:spLocks noGrp="1"/>
          </p:cNvSpPr>
          <p:nvPr>
            <p:ph idx="1"/>
          </p:nvPr>
        </p:nvSpPr>
        <p:spPr>
          <a:xfrm>
            <a:off x="609600" y="1752600"/>
            <a:ext cx="7924800" cy="4495800"/>
          </a:xfrm>
        </p:spPr>
        <p:txBody>
          <a:bodyPr>
            <a:normAutofit/>
          </a:bodyPr>
          <a:lstStyle/>
          <a:p>
            <a:pPr>
              <a:buFont typeface="Arial" panose="020B0604020202020204" pitchFamily="34" charset="0"/>
              <a:buChar char="•"/>
            </a:pPr>
            <a:r>
              <a:rPr lang="en-US" dirty="0" smtClean="0"/>
              <a:t>Title II funds may be used only to supplement educational program activities provided with state and local funds.</a:t>
            </a:r>
          </a:p>
          <a:p>
            <a:pPr marL="68580" indent="0">
              <a:buNone/>
            </a:pPr>
            <a:endParaRPr lang="en-US" dirty="0" smtClean="0"/>
          </a:p>
          <a:p>
            <a:pPr>
              <a:buFont typeface="Arial" panose="020B0604020202020204" pitchFamily="34" charset="0"/>
              <a:buChar char="•"/>
            </a:pPr>
            <a:r>
              <a:rPr lang="en-US" dirty="0" smtClean="0"/>
              <a:t>The LEA may not use Title II funds to pay for activities that, in the absence of these funds, would be provided with state and local funds.  </a:t>
            </a:r>
          </a:p>
          <a:p>
            <a:pPr marL="68580" indent="0">
              <a:buNone/>
            </a:pPr>
            <a:endParaRPr lang="en-US" dirty="0" smtClean="0"/>
          </a:p>
          <a:p>
            <a:pPr>
              <a:buFont typeface="Arial" panose="020B0604020202020204" pitchFamily="34" charset="0"/>
              <a:buChar char="•"/>
            </a:pPr>
            <a:r>
              <a:rPr lang="en-US" dirty="0" smtClean="0"/>
              <a:t>Title II funds may be used to fund only the PD activities that supplement those mandated locally or by the state, and can supplement those discretionary PD activities that the LEA would fund in the absence of other local and/or state funding.</a:t>
            </a:r>
            <a:endParaRPr lang="en-US" dirty="0"/>
          </a:p>
        </p:txBody>
      </p:sp>
      <p:sp>
        <p:nvSpPr>
          <p:cNvPr id="4" name="Slide Number Placeholder 3"/>
          <p:cNvSpPr>
            <a:spLocks noGrp="1"/>
          </p:cNvSpPr>
          <p:nvPr>
            <p:ph type="sldNum" sz="quarter" idx="12"/>
          </p:nvPr>
        </p:nvSpPr>
        <p:spPr/>
        <p:txBody>
          <a:bodyPr/>
          <a:lstStyle/>
          <a:p>
            <a:fld id="{A487FD0A-E73A-40A0-962F-A61447B28AE7}" type="slidenum">
              <a:rPr lang="en-US" smtClean="0"/>
              <a:t>81</a:t>
            </a:fld>
            <a:endParaRPr lang="en-US" dirty="0"/>
          </a:p>
        </p:txBody>
      </p:sp>
    </p:spTree>
    <p:extLst>
      <p:ext uri="{BB962C8B-B14F-4D97-AF65-F5344CB8AC3E}">
        <p14:creationId xmlns:p14="http://schemas.microsoft.com/office/powerpoint/2010/main" val="3053220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609600"/>
            <a:ext cx="7024744" cy="1143000"/>
          </a:xfrm>
        </p:spPr>
        <p:txBody>
          <a:bodyPr/>
          <a:lstStyle/>
          <a:p>
            <a:r>
              <a:rPr lang="en-US" dirty="0" smtClean="0"/>
              <a:t>Supplement, Not Supplant</a:t>
            </a:r>
            <a:endParaRPr lang="en-US" dirty="0"/>
          </a:p>
        </p:txBody>
      </p:sp>
      <p:sp>
        <p:nvSpPr>
          <p:cNvPr id="2" name="Content Placeholder 1"/>
          <p:cNvSpPr>
            <a:spLocks noGrp="1"/>
          </p:cNvSpPr>
          <p:nvPr>
            <p:ph idx="1"/>
          </p:nvPr>
        </p:nvSpPr>
        <p:spPr>
          <a:xfrm>
            <a:off x="1043492" y="1905000"/>
            <a:ext cx="7338508" cy="3927629"/>
          </a:xfrm>
        </p:spPr>
        <p:txBody>
          <a:bodyPr>
            <a:normAutofit/>
          </a:bodyPr>
          <a:lstStyle/>
          <a:p>
            <a:pPr marL="68580" indent="0">
              <a:buNone/>
            </a:pPr>
            <a:r>
              <a:rPr lang="en-US" dirty="0" smtClean="0"/>
              <a:t>In the following instances, supplanting is presumed to have  occurred if </a:t>
            </a:r>
          </a:p>
          <a:p>
            <a:pPr lvl="1">
              <a:buFont typeface="Arial" panose="020B0604020202020204" pitchFamily="34" charset="0"/>
              <a:buChar char="•"/>
            </a:pPr>
            <a:r>
              <a:rPr lang="en-US" sz="2400" dirty="0" smtClean="0"/>
              <a:t>The LEA used Federal funds to provide services that were required under other Federal, State or local laws.</a:t>
            </a:r>
          </a:p>
          <a:p>
            <a:pPr marL="365760" lvl="1" indent="0">
              <a:buNone/>
            </a:pPr>
            <a:endParaRPr lang="en-US" sz="2400" dirty="0" smtClean="0"/>
          </a:p>
          <a:p>
            <a:pPr lvl="1">
              <a:buFont typeface="Arial" panose="020B0604020202020204" pitchFamily="34" charset="0"/>
              <a:buChar char="•"/>
            </a:pPr>
            <a:r>
              <a:rPr lang="en-US" sz="2400" dirty="0" smtClean="0"/>
              <a:t>The LEA used Federal funds to provide services that were provided with non-Federal funds in the prior year.</a:t>
            </a:r>
            <a:endParaRPr lang="en-US" sz="2400" dirty="0"/>
          </a:p>
        </p:txBody>
      </p:sp>
      <p:sp>
        <p:nvSpPr>
          <p:cNvPr id="4" name="Slide Number Placeholder 3"/>
          <p:cNvSpPr>
            <a:spLocks noGrp="1"/>
          </p:cNvSpPr>
          <p:nvPr>
            <p:ph type="sldNum" sz="quarter" idx="12"/>
          </p:nvPr>
        </p:nvSpPr>
        <p:spPr/>
        <p:txBody>
          <a:bodyPr/>
          <a:lstStyle/>
          <a:p>
            <a:fld id="{A487FD0A-E73A-40A0-962F-A61447B28AE7}" type="slidenum">
              <a:rPr lang="en-US" smtClean="0"/>
              <a:t>82</a:t>
            </a:fld>
            <a:endParaRPr lang="en-US" dirty="0"/>
          </a:p>
        </p:txBody>
      </p:sp>
    </p:spTree>
    <p:extLst>
      <p:ext uri="{BB962C8B-B14F-4D97-AF65-F5344CB8AC3E}">
        <p14:creationId xmlns:p14="http://schemas.microsoft.com/office/powerpoint/2010/main" val="1101616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457200"/>
            <a:ext cx="7024744" cy="1143000"/>
          </a:xfrm>
        </p:spPr>
        <p:txBody>
          <a:bodyPr/>
          <a:lstStyle/>
          <a:p>
            <a:r>
              <a:rPr lang="en-US" dirty="0" smtClean="0"/>
              <a:t>Allowable Uses of Funding</a:t>
            </a:r>
            <a:endParaRPr lang="en-US" dirty="0"/>
          </a:p>
        </p:txBody>
      </p:sp>
      <p:sp>
        <p:nvSpPr>
          <p:cNvPr id="2" name="Content Placeholder 1"/>
          <p:cNvSpPr>
            <a:spLocks noGrp="1"/>
          </p:cNvSpPr>
          <p:nvPr>
            <p:ph idx="1"/>
          </p:nvPr>
        </p:nvSpPr>
        <p:spPr>
          <a:xfrm>
            <a:off x="1043492" y="1676400"/>
            <a:ext cx="6777317" cy="4156229"/>
          </a:xfrm>
        </p:spPr>
        <p:txBody>
          <a:bodyPr>
            <a:normAutofit lnSpcReduction="10000"/>
          </a:bodyPr>
          <a:lstStyle/>
          <a:p>
            <a:pPr marL="681228" indent="-571500">
              <a:spcBef>
                <a:spcPts val="0"/>
              </a:spcBef>
              <a:spcAft>
                <a:spcPts val="1200"/>
              </a:spcAft>
              <a:buFont typeface="+mj-lt"/>
              <a:buAutoNum type="romanUcPeriod"/>
            </a:pPr>
            <a:r>
              <a:rPr lang="en-US" sz="2400" dirty="0" smtClean="0"/>
              <a:t>Initiatives to recruit and retain highly effective (HE) teachers</a:t>
            </a:r>
          </a:p>
          <a:p>
            <a:pPr marL="681228" indent="-571500">
              <a:spcBef>
                <a:spcPts val="0"/>
              </a:spcBef>
              <a:spcAft>
                <a:spcPts val="1200"/>
              </a:spcAft>
              <a:buFont typeface="+mj-lt"/>
              <a:buAutoNum type="romanUcPeriod"/>
            </a:pPr>
            <a:r>
              <a:rPr lang="en-US" sz="2400" dirty="0" smtClean="0"/>
              <a:t>Professional development to increase teacher knowledge and improve instruction in the classroom</a:t>
            </a:r>
          </a:p>
          <a:p>
            <a:pPr marL="681228" indent="-571500">
              <a:spcBef>
                <a:spcPts val="0"/>
              </a:spcBef>
              <a:spcAft>
                <a:spcPts val="1200"/>
              </a:spcAft>
              <a:buFont typeface="+mj-lt"/>
              <a:buAutoNum type="romanUcPeriod"/>
            </a:pPr>
            <a:r>
              <a:rPr lang="en-US" sz="2400" dirty="0" smtClean="0"/>
              <a:t>Professional development to improve the quality of instructional leadership teams, principals and other school leaders</a:t>
            </a:r>
          </a:p>
          <a:p>
            <a:pPr marL="681228" indent="-571500">
              <a:spcBef>
                <a:spcPts val="0"/>
              </a:spcBef>
              <a:spcAft>
                <a:spcPts val="1200"/>
              </a:spcAft>
              <a:buFont typeface="+mj-lt"/>
              <a:buAutoNum type="romanUcPeriod"/>
            </a:pPr>
            <a:r>
              <a:rPr lang="en-US" sz="2400" dirty="0" smtClean="0"/>
              <a:t>Multiple career paths</a:t>
            </a:r>
          </a:p>
          <a:p>
            <a:pPr marL="681228" indent="-571500">
              <a:spcBef>
                <a:spcPts val="0"/>
              </a:spcBef>
              <a:spcAft>
                <a:spcPts val="1200"/>
              </a:spcAft>
              <a:buFont typeface="+mj-lt"/>
              <a:buAutoNum type="romanUcPeriod"/>
            </a:pPr>
            <a:r>
              <a:rPr lang="en-US" sz="2400" dirty="0" smtClean="0"/>
              <a:t>Teacher advancement initiatives </a:t>
            </a:r>
          </a:p>
          <a:p>
            <a:endParaRPr lang="en-US" dirty="0"/>
          </a:p>
        </p:txBody>
      </p:sp>
      <p:sp>
        <p:nvSpPr>
          <p:cNvPr id="4" name="Slide Number Placeholder 3"/>
          <p:cNvSpPr>
            <a:spLocks noGrp="1"/>
          </p:cNvSpPr>
          <p:nvPr>
            <p:ph type="sldNum" sz="quarter" idx="12"/>
          </p:nvPr>
        </p:nvSpPr>
        <p:spPr/>
        <p:txBody>
          <a:bodyPr/>
          <a:lstStyle/>
          <a:p>
            <a:fld id="{A487FD0A-E73A-40A0-962F-A61447B28AE7}" type="slidenum">
              <a:rPr lang="en-US" smtClean="0"/>
              <a:t>83</a:t>
            </a:fld>
            <a:endParaRPr lang="en-US" dirty="0"/>
          </a:p>
        </p:txBody>
      </p:sp>
    </p:spTree>
    <p:extLst>
      <p:ext uri="{BB962C8B-B14F-4D97-AF65-F5344CB8AC3E}">
        <p14:creationId xmlns:p14="http://schemas.microsoft.com/office/powerpoint/2010/main" val="3217101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09600" y="228600"/>
            <a:ext cx="7543800" cy="944562"/>
          </a:xfrm>
        </p:spPr>
        <p:txBody>
          <a:bodyPr>
            <a:normAutofit/>
          </a:bodyPr>
          <a:lstStyle/>
          <a:p>
            <a:pPr eaLnBrk="1" hangingPunct="1"/>
            <a:r>
              <a:rPr lang="en-US" b="1" dirty="0" smtClean="0">
                <a:latin typeface="Times" pitchFamily="18" charset="0"/>
              </a:rPr>
              <a:t>Cost Principles</a:t>
            </a:r>
          </a:p>
        </p:txBody>
      </p:sp>
      <p:sp>
        <p:nvSpPr>
          <p:cNvPr id="64515" name="Rectangle 3"/>
          <p:cNvSpPr>
            <a:spLocks noGrp="1" noChangeArrowheads="1"/>
          </p:cNvSpPr>
          <p:nvPr>
            <p:ph idx="1"/>
          </p:nvPr>
        </p:nvSpPr>
        <p:spPr>
          <a:xfrm>
            <a:off x="533400" y="1066800"/>
            <a:ext cx="8153400" cy="5486400"/>
          </a:xfrm>
        </p:spPr>
        <p:txBody>
          <a:bodyPr>
            <a:normAutofit fontScale="25000" lnSpcReduction="20000"/>
          </a:bodyPr>
          <a:lstStyle/>
          <a:p>
            <a:pPr>
              <a:lnSpc>
                <a:spcPct val="80000"/>
              </a:lnSpc>
              <a:buFontTx/>
              <a:buNone/>
            </a:pPr>
            <a:r>
              <a:rPr lang="en-US" sz="8000" u="sng" dirty="0"/>
              <a:t>Travel</a:t>
            </a:r>
          </a:p>
          <a:p>
            <a:pPr>
              <a:lnSpc>
                <a:spcPct val="80000"/>
              </a:lnSpc>
              <a:buFontTx/>
              <a:buNone/>
            </a:pPr>
            <a:endParaRPr lang="en-US" sz="8000" u="sng" dirty="0"/>
          </a:p>
          <a:p>
            <a:pPr>
              <a:lnSpc>
                <a:spcPct val="120000"/>
              </a:lnSpc>
              <a:buFont typeface="Arial" panose="020B0604020202020204" pitchFamily="34" charset="0"/>
              <a:buChar char="•"/>
            </a:pPr>
            <a:r>
              <a:rPr lang="en-US" sz="8000" dirty="0"/>
              <a:t>Travel costs are allowable for </a:t>
            </a:r>
            <a:r>
              <a:rPr lang="en-US" sz="8000" dirty="0" smtClean="0"/>
              <a:t>approved expenses </a:t>
            </a:r>
            <a:r>
              <a:rPr lang="en-US" sz="8000" dirty="0"/>
              <a:t>for transportation, lodging, subsistence, &amp; related items </a:t>
            </a:r>
            <a:r>
              <a:rPr lang="en-US" sz="8000" dirty="0" smtClean="0"/>
              <a:t>incurred.  </a:t>
            </a:r>
            <a:r>
              <a:rPr lang="en-US" sz="8000" dirty="0"/>
              <a:t>Such costs may be charged on an actual cost basis, on a per diem or mileage basis in lieu of actual costs incurred, or on a combination of the two, provided the method used is applied to an entire trip, and results in charges consistent with those normally allowed in like circumstances in non-federally-sponsored activities. </a:t>
            </a:r>
          </a:p>
          <a:p>
            <a:pPr marL="68580" indent="0">
              <a:lnSpc>
                <a:spcPct val="80000"/>
              </a:lnSpc>
              <a:buNone/>
            </a:pPr>
            <a:endParaRPr lang="en-US" sz="6400" dirty="0"/>
          </a:p>
          <a:p>
            <a:pPr marL="0" indent="0">
              <a:buNone/>
            </a:pPr>
            <a:endParaRPr lang="en-US" sz="5600" dirty="0" smtClean="0"/>
          </a:p>
          <a:p>
            <a:pPr marL="0" indent="0">
              <a:buNone/>
            </a:pPr>
            <a:endParaRPr lang="en-US" sz="5600" dirty="0"/>
          </a:p>
          <a:p>
            <a:pPr marL="0" indent="0">
              <a:buNone/>
            </a:pPr>
            <a:r>
              <a:rPr lang="en-US" sz="5600" dirty="0"/>
              <a:t>	</a:t>
            </a:r>
          </a:p>
          <a:p>
            <a:pPr marL="0" indent="0">
              <a:buNone/>
            </a:pPr>
            <a:r>
              <a:rPr lang="de-DE" sz="6400" dirty="0"/>
              <a:t>	 		</a:t>
            </a:r>
          </a:p>
          <a:p>
            <a:pPr marL="0" indent="0">
              <a:buNone/>
            </a:pPr>
            <a:endParaRPr lang="de-DE" sz="6400" dirty="0" smtClean="0"/>
          </a:p>
          <a:p>
            <a:pPr marL="0" indent="0">
              <a:buNone/>
            </a:pPr>
            <a:endParaRPr lang="de-DE" sz="6400" dirty="0"/>
          </a:p>
          <a:p>
            <a:pPr marL="0" indent="0">
              <a:buNone/>
            </a:pPr>
            <a:endParaRPr lang="de-DE" sz="6400" dirty="0" smtClean="0"/>
          </a:p>
          <a:p>
            <a:pPr marL="0" indent="0">
              <a:buNone/>
            </a:pPr>
            <a:endParaRPr lang="de-DE" sz="6400" dirty="0"/>
          </a:p>
          <a:p>
            <a:pPr marL="0" indent="0">
              <a:buNone/>
            </a:pPr>
            <a:endParaRPr lang="de-DE" sz="6400" dirty="0" smtClean="0"/>
          </a:p>
          <a:p>
            <a:pPr marL="0" indent="0">
              <a:buNone/>
            </a:pPr>
            <a:r>
              <a:rPr lang="de-DE" sz="6400" dirty="0"/>
              <a:t>	</a:t>
            </a:r>
            <a:r>
              <a:rPr lang="de-DE" sz="6400" dirty="0" smtClean="0"/>
              <a:t>           </a:t>
            </a:r>
            <a:r>
              <a:rPr lang="en-US" sz="6400" b="1" dirty="0"/>
              <a:t>	</a:t>
            </a:r>
          </a:p>
          <a:p>
            <a:pPr marL="0" indent="0">
              <a:lnSpc>
                <a:spcPct val="80000"/>
              </a:lnSpc>
              <a:buNone/>
            </a:pPr>
            <a:endParaRPr lang="en-US" sz="6400" dirty="0" smtClean="0"/>
          </a:p>
          <a:p>
            <a:pPr>
              <a:lnSpc>
                <a:spcPct val="80000"/>
              </a:lnSpc>
              <a:buFont typeface="Arial" panose="020B0604020202020204" pitchFamily="34" charset="0"/>
              <a:buChar char="•"/>
            </a:pPr>
            <a:r>
              <a:rPr lang="en-US" sz="8000" dirty="0" smtClean="0"/>
              <a:t>Lodging – GSA rates  (www.gsa.gov/perdiem)</a:t>
            </a:r>
            <a:endParaRPr lang="en-US" sz="8000" dirty="0"/>
          </a:p>
          <a:p>
            <a:pPr marL="0" indent="0">
              <a:buNone/>
            </a:pPr>
            <a:endParaRPr lang="en-US" sz="4000" b="1" dirty="0" smtClean="0"/>
          </a:p>
        </p:txBody>
      </p:sp>
      <p:sp>
        <p:nvSpPr>
          <p:cNvPr id="3" name="Slide Number Placeholder 2"/>
          <p:cNvSpPr>
            <a:spLocks noGrp="1"/>
          </p:cNvSpPr>
          <p:nvPr>
            <p:ph type="sldNum" sz="quarter" idx="12"/>
          </p:nvPr>
        </p:nvSpPr>
        <p:spPr/>
        <p:txBody>
          <a:bodyPr/>
          <a:lstStyle/>
          <a:p>
            <a:pPr>
              <a:defRPr/>
            </a:pPr>
            <a:fld id="{C0B73DE4-E8FE-43CB-9A18-A16F78A9F4D8}" type="slidenum">
              <a:rPr lang="en-US" smtClean="0"/>
              <a:pPr>
                <a:defRPr/>
              </a:pPr>
              <a:t>84</a:t>
            </a:fld>
            <a:endParaRPr lang="en-US" dirty="0"/>
          </a:p>
        </p:txBody>
      </p:sp>
      <p:graphicFrame>
        <p:nvGraphicFramePr>
          <p:cNvPr id="2" name="Table 1"/>
          <p:cNvGraphicFramePr>
            <a:graphicFrameLocks noGrp="1"/>
          </p:cNvGraphicFramePr>
          <p:nvPr>
            <p:extLst/>
          </p:nvPr>
        </p:nvGraphicFramePr>
        <p:xfrm>
          <a:off x="914400" y="3581400"/>
          <a:ext cx="7391400" cy="2362199"/>
        </p:xfrm>
        <a:graphic>
          <a:graphicData uri="http://schemas.openxmlformats.org/drawingml/2006/table">
            <a:tbl>
              <a:tblPr firstRow="1" bandRow="1">
                <a:tableStyleId>{5C22544A-7EE6-4342-B048-85BDC9FD1C3A}</a:tableStyleId>
              </a:tblPr>
              <a:tblGrid>
                <a:gridCol w="1478280">
                  <a:extLst>
                    <a:ext uri="{9D8B030D-6E8A-4147-A177-3AD203B41FA5}">
                      <a16:colId xmlns:a16="http://schemas.microsoft.com/office/drawing/2014/main" val="20000"/>
                    </a:ext>
                  </a:extLst>
                </a:gridCol>
                <a:gridCol w="1478280">
                  <a:extLst>
                    <a:ext uri="{9D8B030D-6E8A-4147-A177-3AD203B41FA5}">
                      <a16:colId xmlns:a16="http://schemas.microsoft.com/office/drawing/2014/main" val="20001"/>
                    </a:ext>
                  </a:extLst>
                </a:gridCol>
                <a:gridCol w="1478280">
                  <a:extLst>
                    <a:ext uri="{9D8B030D-6E8A-4147-A177-3AD203B41FA5}">
                      <a16:colId xmlns:a16="http://schemas.microsoft.com/office/drawing/2014/main" val="20002"/>
                    </a:ext>
                  </a:extLst>
                </a:gridCol>
                <a:gridCol w="1478280">
                  <a:extLst>
                    <a:ext uri="{9D8B030D-6E8A-4147-A177-3AD203B41FA5}">
                      <a16:colId xmlns:a16="http://schemas.microsoft.com/office/drawing/2014/main" val="20003"/>
                    </a:ext>
                  </a:extLst>
                </a:gridCol>
                <a:gridCol w="1478280">
                  <a:extLst>
                    <a:ext uri="{9D8B030D-6E8A-4147-A177-3AD203B41FA5}">
                      <a16:colId xmlns:a16="http://schemas.microsoft.com/office/drawing/2014/main" val="20004"/>
                    </a:ext>
                  </a:extLst>
                </a:gridCol>
              </a:tblGrid>
              <a:tr h="712051">
                <a:tc>
                  <a:txBody>
                    <a:bodyPr/>
                    <a:lstStyle/>
                    <a:p>
                      <a:r>
                        <a:rPr lang="en-US" sz="1600" b="1" dirty="0" smtClean="0"/>
                        <a:t>MEALS </a:t>
                      </a:r>
                      <a:endParaRPr lang="en-US" sz="1600" dirty="0"/>
                    </a:p>
                  </a:txBody>
                  <a:tcPr/>
                </a:tc>
                <a:tc>
                  <a:txBody>
                    <a:bodyPr/>
                    <a:lstStyle/>
                    <a:p>
                      <a:r>
                        <a:rPr lang="en-US" sz="1600" b="1" dirty="0" smtClean="0"/>
                        <a:t>DEPART BEFORE </a:t>
                      </a:r>
                      <a:endParaRPr lang="en-US" sz="1600" dirty="0"/>
                    </a:p>
                  </a:txBody>
                  <a:tcPr/>
                </a:tc>
                <a:tc>
                  <a:txBody>
                    <a:bodyPr/>
                    <a:lstStyle/>
                    <a:p>
                      <a:r>
                        <a:rPr lang="en-US" sz="1600" b="1" dirty="0" smtClean="0"/>
                        <a:t>RETURN AFTER </a:t>
                      </a:r>
                      <a:endParaRPr lang="en-US" sz="1600" dirty="0"/>
                    </a:p>
                  </a:txBody>
                  <a:tcPr/>
                </a:tc>
                <a:tc>
                  <a:txBody>
                    <a:bodyPr/>
                    <a:lstStyle/>
                    <a:p>
                      <a:r>
                        <a:rPr lang="en-US" sz="1600" b="1" dirty="0" smtClean="0"/>
                        <a:t>IN-STATE </a:t>
                      </a:r>
                      <a:endParaRPr lang="en-US" sz="1600" dirty="0"/>
                    </a:p>
                  </a:txBody>
                  <a:tcPr/>
                </a:tc>
                <a:tc>
                  <a:txBody>
                    <a:bodyPr/>
                    <a:lstStyle/>
                    <a:p>
                      <a:r>
                        <a:rPr lang="en-US" sz="1600" b="1" dirty="0" smtClean="0"/>
                        <a:t>OUT- OF-STATE </a:t>
                      </a:r>
                      <a:endParaRPr lang="en-US" sz="1600" dirty="0"/>
                    </a:p>
                  </a:txBody>
                  <a:tcPr/>
                </a:tc>
                <a:extLst>
                  <a:ext uri="{0D108BD9-81ED-4DB2-BD59-A6C34878D82A}">
                    <a16:rowId xmlns:a16="http://schemas.microsoft.com/office/drawing/2014/main" val="10000"/>
                  </a:ext>
                </a:extLst>
              </a:tr>
              <a:tr h="412537">
                <a:tc>
                  <a:txBody>
                    <a:bodyPr/>
                    <a:lstStyle/>
                    <a:p>
                      <a:r>
                        <a:rPr lang="de-DE" sz="1800" dirty="0" smtClean="0"/>
                        <a:t> Breakfast </a:t>
                      </a:r>
                      <a:endParaRPr lang="en-US" dirty="0"/>
                    </a:p>
                  </a:txBody>
                  <a:tcPr/>
                </a:tc>
                <a:tc>
                  <a:txBody>
                    <a:bodyPr/>
                    <a:lstStyle/>
                    <a:p>
                      <a:r>
                        <a:rPr lang="de-DE" sz="1800" dirty="0" smtClean="0"/>
                        <a:t>6:30 AM </a:t>
                      </a:r>
                      <a:endParaRPr lang="en-US" dirty="0"/>
                    </a:p>
                  </a:txBody>
                  <a:tcPr/>
                </a:tc>
                <a:tc>
                  <a:txBody>
                    <a:bodyPr/>
                    <a:lstStyle/>
                    <a:p>
                      <a:r>
                        <a:rPr lang="de-DE" sz="1800" dirty="0" smtClean="0"/>
                        <a:t>11:00AM </a:t>
                      </a:r>
                      <a:endParaRPr lang="en-US" dirty="0"/>
                    </a:p>
                  </a:txBody>
                  <a:tcPr/>
                </a:tc>
                <a:tc>
                  <a:txBody>
                    <a:bodyPr/>
                    <a:lstStyle/>
                    <a:p>
                      <a:r>
                        <a:rPr lang="de-DE" sz="1800" dirty="0" smtClean="0"/>
                        <a:t>$ 6.00 </a:t>
                      </a:r>
                      <a:endParaRPr lang="en-US" dirty="0"/>
                    </a:p>
                  </a:txBody>
                  <a:tcPr/>
                </a:tc>
                <a:tc>
                  <a:txBody>
                    <a:bodyPr/>
                    <a:lstStyle/>
                    <a:p>
                      <a:r>
                        <a:rPr lang="de-DE" sz="1800" dirty="0" smtClean="0"/>
                        <a:t>$ 7.00 </a:t>
                      </a:r>
                      <a:endParaRPr lang="en-US" dirty="0"/>
                    </a:p>
                  </a:txBody>
                  <a:tcPr/>
                </a:tc>
                <a:extLst>
                  <a:ext uri="{0D108BD9-81ED-4DB2-BD59-A6C34878D82A}">
                    <a16:rowId xmlns:a16="http://schemas.microsoft.com/office/drawing/2014/main" val="10001"/>
                  </a:ext>
                </a:extLst>
              </a:tr>
              <a:tr h="412537">
                <a:tc>
                  <a:txBody>
                    <a:bodyPr/>
                    <a:lstStyle/>
                    <a:p>
                      <a:r>
                        <a:rPr lang="de-DE" sz="1800" dirty="0" smtClean="0"/>
                        <a:t>Lunch </a:t>
                      </a:r>
                      <a:endParaRPr lang="en-US" dirty="0"/>
                    </a:p>
                  </a:txBody>
                  <a:tcPr/>
                </a:tc>
                <a:tc>
                  <a:txBody>
                    <a:bodyPr/>
                    <a:lstStyle/>
                    <a:p>
                      <a:r>
                        <a:rPr lang="de-DE" sz="1800" dirty="0" smtClean="0"/>
                        <a:t>11:00 AM </a:t>
                      </a:r>
                      <a:endParaRPr lang="en-US" dirty="0"/>
                    </a:p>
                  </a:txBody>
                  <a:tcPr/>
                </a:tc>
                <a:tc>
                  <a:txBody>
                    <a:bodyPr/>
                    <a:lstStyle/>
                    <a:p>
                      <a:r>
                        <a:rPr lang="de-DE" sz="1800" dirty="0" smtClean="0"/>
                        <a:t>1:30 PM </a:t>
                      </a:r>
                      <a:endParaRPr lang="en-US" dirty="0"/>
                    </a:p>
                  </a:txBody>
                  <a:tcPr/>
                </a:tc>
                <a:tc>
                  <a:txBody>
                    <a:bodyPr/>
                    <a:lstStyle/>
                    <a:p>
                      <a:r>
                        <a:rPr lang="en-US" dirty="0" smtClean="0"/>
                        <a:t>$7.00</a:t>
                      </a:r>
                      <a:endParaRPr lang="en-US" dirty="0"/>
                    </a:p>
                  </a:txBody>
                  <a:tcPr/>
                </a:tc>
                <a:tc>
                  <a:txBody>
                    <a:bodyPr/>
                    <a:lstStyle/>
                    <a:p>
                      <a:r>
                        <a:rPr lang="en-US" dirty="0" smtClean="0"/>
                        <a:t>$9.00</a:t>
                      </a:r>
                      <a:endParaRPr lang="en-US" dirty="0"/>
                    </a:p>
                  </a:txBody>
                  <a:tcPr/>
                </a:tc>
                <a:extLst>
                  <a:ext uri="{0D108BD9-81ED-4DB2-BD59-A6C34878D82A}">
                    <a16:rowId xmlns:a16="http://schemas.microsoft.com/office/drawing/2014/main" val="10002"/>
                  </a:ext>
                </a:extLst>
              </a:tr>
              <a:tr h="412537">
                <a:tc>
                  <a:txBody>
                    <a:bodyPr/>
                    <a:lstStyle/>
                    <a:p>
                      <a:r>
                        <a:rPr lang="en-US" sz="1800" dirty="0" smtClean="0"/>
                        <a:t> Supper </a:t>
                      </a:r>
                      <a:endParaRPr lang="en-US" dirty="0"/>
                    </a:p>
                  </a:txBody>
                  <a:tcPr/>
                </a:tc>
                <a:tc>
                  <a:txBody>
                    <a:bodyPr/>
                    <a:lstStyle/>
                    <a:p>
                      <a:r>
                        <a:rPr lang="en-US" dirty="0" smtClean="0"/>
                        <a:t>5:15 PM</a:t>
                      </a:r>
                      <a:endParaRPr lang="en-US" dirty="0"/>
                    </a:p>
                  </a:txBody>
                  <a:tcPr/>
                </a:tc>
                <a:tc>
                  <a:txBody>
                    <a:bodyPr/>
                    <a:lstStyle/>
                    <a:p>
                      <a:r>
                        <a:rPr lang="en-US" dirty="0" smtClean="0"/>
                        <a:t>8:30 PM</a:t>
                      </a:r>
                      <a:endParaRPr lang="en-US" dirty="0"/>
                    </a:p>
                  </a:txBody>
                  <a:tcPr/>
                </a:tc>
                <a:tc>
                  <a:txBody>
                    <a:bodyPr/>
                    <a:lstStyle/>
                    <a:p>
                      <a:r>
                        <a:rPr lang="en-US" dirty="0" smtClean="0"/>
                        <a:t>$12.00</a:t>
                      </a:r>
                      <a:endParaRPr lang="en-US" dirty="0"/>
                    </a:p>
                  </a:txBody>
                  <a:tcPr/>
                </a:tc>
                <a:tc>
                  <a:txBody>
                    <a:bodyPr/>
                    <a:lstStyle/>
                    <a:p>
                      <a:r>
                        <a:rPr lang="en-US" dirty="0" smtClean="0"/>
                        <a:t>$16.00</a:t>
                      </a:r>
                      <a:endParaRPr lang="en-US" dirty="0"/>
                    </a:p>
                  </a:txBody>
                  <a:tcPr/>
                </a:tc>
                <a:extLst>
                  <a:ext uri="{0D108BD9-81ED-4DB2-BD59-A6C34878D82A}">
                    <a16:rowId xmlns:a16="http://schemas.microsoft.com/office/drawing/2014/main" val="10003"/>
                  </a:ext>
                </a:extLst>
              </a:tr>
              <a:tr h="412537">
                <a:tc gridSpan="3">
                  <a:txBody>
                    <a:bodyPr/>
                    <a:lstStyle/>
                    <a:p>
                      <a:r>
                        <a:rPr lang="en-US" b="1" dirty="0" smtClean="0"/>
                        <a:t>DAILY MAXIMUM ALLOWANCE</a:t>
                      </a:r>
                      <a:endParaRPr lang="en-US" b="1" dirty="0"/>
                    </a:p>
                  </a:txBody>
                  <a:tcPr/>
                </a:tc>
                <a:tc hMerge="1">
                  <a:txBody>
                    <a:bodyPr/>
                    <a:lstStyle/>
                    <a:p>
                      <a:endParaRPr lang="en-US" dirty="0"/>
                    </a:p>
                  </a:txBody>
                  <a:tcPr/>
                </a:tc>
                <a:tc hMerge="1">
                  <a:txBody>
                    <a:bodyPr/>
                    <a:lstStyle/>
                    <a:p>
                      <a:endParaRPr lang="en-US" dirty="0"/>
                    </a:p>
                  </a:txBody>
                  <a:tcPr/>
                </a:tc>
                <a:tc>
                  <a:txBody>
                    <a:bodyPr/>
                    <a:lstStyle/>
                    <a:p>
                      <a:r>
                        <a:rPr lang="en-US" b="1" dirty="0" smtClean="0"/>
                        <a:t>$25.00</a:t>
                      </a:r>
                      <a:endParaRPr lang="en-US" b="1" dirty="0"/>
                    </a:p>
                  </a:txBody>
                  <a:tcPr/>
                </a:tc>
                <a:tc>
                  <a:txBody>
                    <a:bodyPr/>
                    <a:lstStyle/>
                    <a:p>
                      <a:r>
                        <a:rPr lang="en-US" b="1" dirty="0" smtClean="0"/>
                        <a:t>$32.00</a:t>
                      </a:r>
                      <a:endParaRPr lang="en-US" b="1"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712938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fade">
                                      <p:cBhvr>
                                        <p:cTn id="7" dur="500"/>
                                        <p:tgtEl>
                                          <p:spTgt spid="645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4515">
                                            <p:txEl>
                                              <p:pRg st="2" end="2"/>
                                            </p:txEl>
                                          </p:spTgt>
                                        </p:tgtEl>
                                        <p:attrNameLst>
                                          <p:attrName>style.visibility</p:attrName>
                                        </p:attrNameLst>
                                      </p:cBhvr>
                                      <p:to>
                                        <p:strVal val="visible"/>
                                      </p:to>
                                    </p:set>
                                    <p:animEffect transition="in" filter="fade">
                                      <p:cBhvr>
                                        <p:cTn id="12" dur="500"/>
                                        <p:tgtEl>
                                          <p:spTgt spid="645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4515">
                                            <p:txEl>
                                              <p:pRg st="6" end="6"/>
                                            </p:txEl>
                                          </p:spTgt>
                                        </p:tgtEl>
                                        <p:attrNameLst>
                                          <p:attrName>style.visibility</p:attrName>
                                        </p:attrNameLst>
                                      </p:cBhvr>
                                      <p:to>
                                        <p:strVal val="visible"/>
                                      </p:to>
                                    </p:set>
                                    <p:animEffect transition="in" filter="fade">
                                      <p:cBhvr>
                                        <p:cTn id="17" dur="500"/>
                                        <p:tgtEl>
                                          <p:spTgt spid="64515">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4515">
                                            <p:txEl>
                                              <p:pRg st="7" end="7"/>
                                            </p:txEl>
                                          </p:spTgt>
                                        </p:tgtEl>
                                        <p:attrNameLst>
                                          <p:attrName>style.visibility</p:attrName>
                                        </p:attrNameLst>
                                      </p:cBhvr>
                                      <p:to>
                                        <p:strVal val="visible"/>
                                      </p:to>
                                    </p:set>
                                    <p:animEffect transition="in" filter="fade">
                                      <p:cBhvr>
                                        <p:cTn id="22" dur="500"/>
                                        <p:tgtEl>
                                          <p:spTgt spid="64515">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4515">
                                            <p:txEl>
                                              <p:pRg st="13" end="13"/>
                                            </p:txEl>
                                          </p:spTgt>
                                        </p:tgtEl>
                                        <p:attrNameLst>
                                          <p:attrName>style.visibility</p:attrName>
                                        </p:attrNameLst>
                                      </p:cBhvr>
                                      <p:to>
                                        <p:strVal val="visible"/>
                                      </p:to>
                                    </p:set>
                                    <p:animEffect transition="in" filter="fade">
                                      <p:cBhvr>
                                        <p:cTn id="27" dur="500"/>
                                        <p:tgtEl>
                                          <p:spTgt spid="64515">
                                            <p:txEl>
                                              <p:pRg st="13" end="1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4515">
                                            <p:txEl>
                                              <p:pRg st="15" end="15"/>
                                            </p:txEl>
                                          </p:spTgt>
                                        </p:tgtEl>
                                        <p:attrNameLst>
                                          <p:attrName>style.visibility</p:attrName>
                                        </p:attrNameLst>
                                      </p:cBhvr>
                                      <p:to>
                                        <p:strVal val="visible"/>
                                      </p:to>
                                    </p:set>
                                    <p:animEffect transition="in" filter="fade">
                                      <p:cBhvr>
                                        <p:cTn id="32" dur="500"/>
                                        <p:tgtEl>
                                          <p:spTgt spid="64515">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229600" cy="1066800"/>
          </a:xfrm>
        </p:spPr>
        <p:txBody>
          <a:bodyPr/>
          <a:lstStyle/>
          <a:p>
            <a:r>
              <a:rPr lang="en-US" b="1" dirty="0" smtClean="0">
                <a:latin typeface="Times" pitchFamily="18" charset="0"/>
              </a:rPr>
              <a:t>Non-Allowable Activities</a:t>
            </a:r>
            <a:endParaRPr lang="en-US" b="1" dirty="0">
              <a:latin typeface="Times" pitchFamily="18" charset="0"/>
            </a:endParaRPr>
          </a:p>
        </p:txBody>
      </p:sp>
      <p:sp>
        <p:nvSpPr>
          <p:cNvPr id="3" name="Content Placeholder 2"/>
          <p:cNvSpPr>
            <a:spLocks noGrp="1"/>
          </p:cNvSpPr>
          <p:nvPr>
            <p:ph idx="1"/>
          </p:nvPr>
        </p:nvSpPr>
        <p:spPr>
          <a:xfrm>
            <a:off x="914400" y="1676400"/>
            <a:ext cx="8229600" cy="5126736"/>
          </a:xfrm>
        </p:spPr>
        <p:txBody>
          <a:bodyPr>
            <a:normAutofit/>
          </a:bodyPr>
          <a:lstStyle/>
          <a:p>
            <a:pPr>
              <a:lnSpc>
                <a:spcPct val="150000"/>
              </a:lnSpc>
              <a:buFont typeface="Arial" panose="020B0604020202020204" pitchFamily="34" charset="0"/>
              <a:buChar char="•"/>
            </a:pPr>
            <a:r>
              <a:rPr lang="en-US" dirty="0" smtClean="0"/>
              <a:t>Food</a:t>
            </a:r>
          </a:p>
          <a:p>
            <a:pPr>
              <a:lnSpc>
                <a:spcPct val="150000"/>
              </a:lnSpc>
              <a:buFont typeface="Arial" panose="020B0604020202020204" pitchFamily="34" charset="0"/>
              <a:buChar char="•"/>
            </a:pPr>
            <a:r>
              <a:rPr lang="en-US" dirty="0" smtClean="0"/>
              <a:t>General substitute teachers</a:t>
            </a:r>
          </a:p>
          <a:p>
            <a:pPr>
              <a:lnSpc>
                <a:spcPct val="150000"/>
              </a:lnSpc>
              <a:buFont typeface="Arial" panose="020B0604020202020204" pitchFamily="34" charset="0"/>
              <a:buChar char="•"/>
            </a:pPr>
            <a:r>
              <a:rPr lang="en-US" dirty="0" smtClean="0"/>
              <a:t>Instructional materials</a:t>
            </a:r>
          </a:p>
          <a:p>
            <a:pPr>
              <a:lnSpc>
                <a:spcPct val="150000"/>
              </a:lnSpc>
              <a:buFont typeface="Arial" panose="020B0604020202020204" pitchFamily="34" charset="0"/>
              <a:buChar char="•"/>
            </a:pPr>
            <a:r>
              <a:rPr lang="en-US" dirty="0" smtClean="0"/>
              <a:t>MAP testing and other benchmark testing</a:t>
            </a:r>
          </a:p>
          <a:p>
            <a:pPr>
              <a:lnSpc>
                <a:spcPct val="150000"/>
              </a:lnSpc>
              <a:buFont typeface="Arial" panose="020B0604020202020204" pitchFamily="34" charset="0"/>
              <a:buChar char="•"/>
            </a:pPr>
            <a:r>
              <a:rPr lang="en-US" dirty="0" smtClean="0"/>
              <a:t>Technology /equipment </a:t>
            </a:r>
          </a:p>
          <a:p>
            <a:pPr>
              <a:lnSpc>
                <a:spcPct val="150000"/>
              </a:lnSpc>
              <a:buFont typeface="Arial" panose="020B0604020202020204" pitchFamily="34" charset="0"/>
              <a:buChar char="•"/>
            </a:pPr>
            <a:r>
              <a:rPr lang="en-US" dirty="0" smtClean="0"/>
              <a:t>Recruitment giveaways with district logo</a:t>
            </a:r>
            <a:endParaRPr lang="en-US" dirty="0"/>
          </a:p>
        </p:txBody>
      </p:sp>
      <p:sp>
        <p:nvSpPr>
          <p:cNvPr id="4" name="Slide Number Placeholder 3"/>
          <p:cNvSpPr>
            <a:spLocks noGrp="1"/>
          </p:cNvSpPr>
          <p:nvPr>
            <p:ph type="sldNum" sz="quarter" idx="12"/>
          </p:nvPr>
        </p:nvSpPr>
        <p:spPr/>
        <p:txBody>
          <a:bodyPr/>
          <a:lstStyle/>
          <a:p>
            <a:pPr>
              <a:defRPr/>
            </a:pPr>
            <a:fld id="{C0B73DE4-E8FE-43CB-9A18-A16F78A9F4D8}" type="slidenum">
              <a:rPr lang="en-US" smtClean="0"/>
              <a:pPr>
                <a:defRPr/>
              </a:pPr>
              <a:t>85</a:t>
            </a:fld>
            <a:endParaRPr lang="en-US" dirty="0"/>
          </a:p>
        </p:txBody>
      </p:sp>
    </p:spTree>
    <p:extLst>
      <p:ext uri="{BB962C8B-B14F-4D97-AF65-F5344CB8AC3E}">
        <p14:creationId xmlns:p14="http://schemas.microsoft.com/office/powerpoint/2010/main" val="838664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panose="02020603050405020304" pitchFamily="18" charset="0"/>
                <a:cs typeface="Times" panose="02020603050405020304" pitchFamily="18" charset="0"/>
              </a:rPr>
              <a:t>Big News!</a:t>
            </a:r>
            <a:r>
              <a:rPr lang="en-US" dirty="0" smtClean="0"/>
              <a:t>	</a:t>
            </a:r>
            <a:endParaRPr lang="en-US" dirty="0"/>
          </a:p>
        </p:txBody>
      </p:sp>
      <p:sp>
        <p:nvSpPr>
          <p:cNvPr id="3" name="Content Placeholder 2"/>
          <p:cNvSpPr>
            <a:spLocks noGrp="1"/>
          </p:cNvSpPr>
          <p:nvPr>
            <p:ph idx="1"/>
          </p:nvPr>
        </p:nvSpPr>
        <p:spPr/>
        <p:txBody>
          <a:bodyPr/>
          <a:lstStyle/>
          <a:p>
            <a:r>
              <a:rPr lang="en-US" dirty="0" smtClean="0"/>
              <a:t>The period of availability for grants moving forward will be a full 27 months.</a:t>
            </a:r>
          </a:p>
          <a:p>
            <a:endParaRPr lang="en-US" dirty="0"/>
          </a:p>
          <a:p>
            <a:pPr marL="68580" indent="0">
              <a:buNone/>
            </a:pPr>
            <a:r>
              <a:rPr lang="en-US" sz="2000" dirty="0" smtClean="0"/>
              <a:t>          2019 Title II Grant: July 1, 2018 – September 30, 2020</a:t>
            </a:r>
            <a:endParaRPr lang="en-US" sz="2000" dirty="0"/>
          </a:p>
        </p:txBody>
      </p:sp>
      <p:sp>
        <p:nvSpPr>
          <p:cNvPr id="4" name="Slide Number Placeholder 3"/>
          <p:cNvSpPr>
            <a:spLocks noGrp="1"/>
          </p:cNvSpPr>
          <p:nvPr>
            <p:ph type="sldNum" sz="quarter" idx="12"/>
          </p:nvPr>
        </p:nvSpPr>
        <p:spPr/>
        <p:txBody>
          <a:bodyPr/>
          <a:lstStyle/>
          <a:p>
            <a:fld id="{A487FD0A-E73A-40A0-962F-A61447B28AE7}" type="slidenum">
              <a:rPr lang="en-US" smtClean="0"/>
              <a:t>86</a:t>
            </a:fld>
            <a:endParaRPr lang="en-US" dirty="0"/>
          </a:p>
        </p:txBody>
      </p:sp>
    </p:spTree>
    <p:extLst>
      <p:ext uri="{BB962C8B-B14F-4D97-AF65-F5344CB8AC3E}">
        <p14:creationId xmlns:p14="http://schemas.microsoft.com/office/powerpoint/2010/main" val="116594907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487FD0A-E73A-40A0-962F-A61447B28AE7}" type="slidenum">
              <a:rPr lang="en-US" smtClean="0"/>
              <a:t>87</a:t>
            </a:fld>
            <a:endParaRPr lang="en-US" dirty="0"/>
          </a:p>
        </p:txBody>
      </p:sp>
      <p:pic>
        <p:nvPicPr>
          <p:cNvPr id="5" name="Picture 4"/>
          <p:cNvPicPr>
            <a:picLocks noChangeAspect="1"/>
          </p:cNvPicPr>
          <p:nvPr/>
        </p:nvPicPr>
        <p:blipFill rotWithShape="1">
          <a:blip r:embed="rId2"/>
          <a:srcRect l="19792" t="13333" r="20833" b="4762"/>
          <a:stretch/>
        </p:blipFill>
        <p:spPr>
          <a:xfrm>
            <a:off x="1219200" y="990600"/>
            <a:ext cx="6629400" cy="5001127"/>
          </a:xfrm>
          <a:prstGeom prst="rect">
            <a:avLst/>
          </a:prstGeom>
        </p:spPr>
      </p:pic>
      <p:sp>
        <p:nvSpPr>
          <p:cNvPr id="6" name="Oval 5"/>
          <p:cNvSpPr/>
          <p:nvPr/>
        </p:nvSpPr>
        <p:spPr>
          <a:xfrm flipV="1">
            <a:off x="1447800" y="4572000"/>
            <a:ext cx="2590800" cy="685800"/>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9137563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487FD0A-E73A-40A0-962F-A61447B28AE7}" type="slidenum">
              <a:rPr lang="en-US" smtClean="0"/>
              <a:t>88</a:t>
            </a:fld>
            <a:endParaRPr lang="en-US" dirty="0"/>
          </a:p>
        </p:txBody>
      </p:sp>
      <p:pic>
        <p:nvPicPr>
          <p:cNvPr id="3" name="Picture 2"/>
          <p:cNvPicPr>
            <a:picLocks noChangeAspect="1"/>
          </p:cNvPicPr>
          <p:nvPr/>
        </p:nvPicPr>
        <p:blipFill rotWithShape="1">
          <a:blip r:embed="rId2"/>
          <a:srcRect l="20880" t="15024" r="20902" b="4849"/>
          <a:stretch/>
        </p:blipFill>
        <p:spPr>
          <a:xfrm>
            <a:off x="1320107" y="889819"/>
            <a:ext cx="6657977" cy="5154561"/>
          </a:xfrm>
          <a:prstGeom prst="rect">
            <a:avLst/>
          </a:prstGeom>
        </p:spPr>
      </p:pic>
      <p:sp>
        <p:nvSpPr>
          <p:cNvPr id="4" name="Oval 3"/>
          <p:cNvSpPr/>
          <p:nvPr/>
        </p:nvSpPr>
        <p:spPr>
          <a:xfrm>
            <a:off x="1371600" y="2324098"/>
            <a:ext cx="6553200" cy="1257301"/>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2363946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33400" y="609600"/>
            <a:ext cx="8229600" cy="762000"/>
          </a:xfrm>
        </p:spPr>
        <p:txBody>
          <a:bodyPr/>
          <a:lstStyle/>
          <a:p>
            <a:pPr eaLnBrk="1" hangingPunct="1"/>
            <a:r>
              <a:rPr lang="en-US" b="1" dirty="0" smtClean="0">
                <a:latin typeface="Times" pitchFamily="18" charset="0"/>
              </a:rPr>
              <a:t>Carryover</a:t>
            </a:r>
          </a:p>
        </p:txBody>
      </p:sp>
      <p:sp>
        <p:nvSpPr>
          <p:cNvPr id="10243" name="Rectangle 3"/>
          <p:cNvSpPr>
            <a:spLocks noGrp="1" noChangeArrowheads="1"/>
          </p:cNvSpPr>
          <p:nvPr>
            <p:ph idx="1"/>
          </p:nvPr>
        </p:nvSpPr>
        <p:spPr>
          <a:xfrm>
            <a:off x="381000" y="1524000"/>
            <a:ext cx="8458200" cy="5029200"/>
          </a:xfrm>
        </p:spPr>
        <p:txBody>
          <a:bodyPr>
            <a:normAutofit/>
          </a:bodyPr>
          <a:lstStyle/>
          <a:p>
            <a:pPr eaLnBrk="1" hangingPunct="1">
              <a:buFont typeface="Arial" panose="020B0604020202020204" pitchFamily="34" charset="0"/>
              <a:buChar char="•"/>
            </a:pPr>
            <a:r>
              <a:rPr lang="en-US" sz="3200" dirty="0" smtClean="0"/>
              <a:t>Does not exist for Title II, Part A</a:t>
            </a:r>
          </a:p>
          <a:p>
            <a:pPr eaLnBrk="1" hangingPunct="1">
              <a:buFont typeface="Arial" panose="020B0604020202020204" pitchFamily="34" charset="0"/>
              <a:buChar char="•"/>
            </a:pPr>
            <a:r>
              <a:rPr lang="en-US" sz="3200" dirty="0" smtClean="0"/>
              <a:t>Funds are available for two grants simultaneously:</a:t>
            </a:r>
          </a:p>
          <a:p>
            <a:pPr lvl="1">
              <a:buFont typeface="Arial" pitchFamily="34" charset="0"/>
              <a:buChar char="•"/>
            </a:pPr>
            <a:r>
              <a:rPr lang="en-US" sz="2800" dirty="0" smtClean="0">
                <a:solidFill>
                  <a:schemeClr val="tx1"/>
                </a:solidFill>
              </a:rPr>
              <a:t>2018 Title II: July 1, 2017-June 30, 2019</a:t>
            </a:r>
          </a:p>
          <a:p>
            <a:pPr lvl="1">
              <a:buFont typeface="Arial" pitchFamily="34" charset="0"/>
              <a:buChar char="•"/>
            </a:pPr>
            <a:r>
              <a:rPr lang="en-US" sz="2800" dirty="0" smtClean="0">
                <a:solidFill>
                  <a:schemeClr val="tx1"/>
                </a:solidFill>
              </a:rPr>
              <a:t>2019 Title II: July 1, 2018-September 30, 2020</a:t>
            </a:r>
            <a:endParaRPr lang="en-US" sz="2800" dirty="0">
              <a:solidFill>
                <a:schemeClr val="tx1"/>
              </a:solidFill>
            </a:endParaRPr>
          </a:p>
          <a:p>
            <a:pPr lvl="1">
              <a:buFont typeface="Arial" pitchFamily="34" charset="0"/>
              <a:buChar char="•"/>
            </a:pPr>
            <a:r>
              <a:rPr lang="en-US" sz="2800" dirty="0" smtClean="0">
                <a:solidFill>
                  <a:schemeClr val="tx1"/>
                </a:solidFill>
              </a:rPr>
              <a:t>Continue to spend 2018 Title II money on activities that were approved in the 2018 Plan.  </a:t>
            </a:r>
          </a:p>
          <a:p>
            <a:pPr lvl="1">
              <a:buFont typeface="Arial" pitchFamily="34" charset="0"/>
              <a:buChar char="•"/>
            </a:pPr>
            <a:r>
              <a:rPr lang="en-US" sz="2800" dirty="0" smtClean="0">
                <a:solidFill>
                  <a:schemeClr val="tx1"/>
                </a:solidFill>
              </a:rPr>
              <a:t>Spend “old money” first.</a:t>
            </a:r>
          </a:p>
        </p:txBody>
      </p:sp>
      <p:sp>
        <p:nvSpPr>
          <p:cNvPr id="2" name="Slide Number Placeholder 1"/>
          <p:cNvSpPr>
            <a:spLocks noGrp="1"/>
          </p:cNvSpPr>
          <p:nvPr>
            <p:ph type="sldNum" sz="quarter" idx="12"/>
          </p:nvPr>
        </p:nvSpPr>
        <p:spPr/>
        <p:txBody>
          <a:bodyPr/>
          <a:lstStyle/>
          <a:p>
            <a:fld id="{A7980400-244B-4E17-9A3C-DF1522E642E2}" type="slidenum">
              <a:rPr lang="en-US" smtClean="0"/>
              <a:t>89</a:t>
            </a:fld>
            <a:endParaRPr lang="en-US" dirty="0"/>
          </a:p>
        </p:txBody>
      </p:sp>
    </p:spTree>
    <p:extLst>
      <p:ext uri="{BB962C8B-B14F-4D97-AF65-F5344CB8AC3E}">
        <p14:creationId xmlns:p14="http://schemas.microsoft.com/office/powerpoint/2010/main" val="29479863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5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fade">
                                      <p:cBhvr>
                                        <p:cTn id="12" dur="500"/>
                                        <p:tgtEl>
                                          <p:spTgt spid="10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fade">
                                      <p:cBhvr>
                                        <p:cTn id="17" dur="500"/>
                                        <p:tgtEl>
                                          <p:spTgt spid="102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animEffect transition="in" filter="fade">
                                      <p:cBhvr>
                                        <p:cTn id="22" dur="500"/>
                                        <p:tgtEl>
                                          <p:spTgt spid="102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243">
                                            <p:txEl>
                                              <p:pRg st="4" end="4"/>
                                            </p:txEl>
                                          </p:spTgt>
                                        </p:tgtEl>
                                        <p:attrNameLst>
                                          <p:attrName>style.visibility</p:attrName>
                                        </p:attrNameLst>
                                      </p:cBhvr>
                                      <p:to>
                                        <p:strVal val="visible"/>
                                      </p:to>
                                    </p:set>
                                    <p:animEffect transition="in" filter="fade">
                                      <p:cBhvr>
                                        <p:cTn id="27" dur="500"/>
                                        <p:tgtEl>
                                          <p:spTgt spid="102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243">
                                            <p:txEl>
                                              <p:pRg st="5" end="5"/>
                                            </p:txEl>
                                          </p:spTgt>
                                        </p:tgtEl>
                                        <p:attrNameLst>
                                          <p:attrName>style.visibility</p:attrName>
                                        </p:attrNameLst>
                                      </p:cBhvr>
                                      <p:to>
                                        <p:strVal val="visible"/>
                                      </p:to>
                                    </p:set>
                                    <p:animEffect transition="in" filter="fade">
                                      <p:cBhvr>
                                        <p:cTn id="32" dur="500"/>
                                        <p:tgtEl>
                                          <p:spTgt spid="102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762000"/>
          </a:xfrm>
        </p:spPr>
        <p:txBody>
          <a:bodyPr/>
          <a:lstStyle/>
          <a:p>
            <a:pPr eaLnBrk="1" hangingPunct="1"/>
            <a:r>
              <a:rPr lang="en-US" b="1" dirty="0" smtClean="0"/>
              <a:t>Title I</a:t>
            </a:r>
          </a:p>
        </p:txBody>
      </p:sp>
      <p:sp>
        <p:nvSpPr>
          <p:cNvPr id="10243" name="Rectangle 3"/>
          <p:cNvSpPr>
            <a:spLocks noGrp="1" noChangeArrowheads="1"/>
          </p:cNvSpPr>
          <p:nvPr>
            <p:ph idx="1"/>
          </p:nvPr>
        </p:nvSpPr>
        <p:spPr>
          <a:xfrm>
            <a:off x="609600" y="990600"/>
            <a:ext cx="7924800" cy="5486400"/>
          </a:xfrm>
        </p:spPr>
        <p:txBody>
          <a:bodyPr>
            <a:normAutofit/>
          </a:bodyPr>
          <a:lstStyle/>
          <a:p>
            <a:pPr marL="0" indent="0" eaLnBrk="1" hangingPunct="1">
              <a:buNone/>
            </a:pPr>
            <a:r>
              <a:rPr lang="en-US" sz="2800" dirty="0" smtClean="0"/>
              <a:t> Tips to survive:</a:t>
            </a:r>
          </a:p>
          <a:p>
            <a:pPr marL="0" indent="0" eaLnBrk="1" hangingPunct="1">
              <a:buNone/>
            </a:pPr>
            <a:endParaRPr lang="en-US" sz="2800" dirty="0" smtClean="0"/>
          </a:p>
          <a:p>
            <a:pPr eaLnBrk="1" hangingPunct="1">
              <a:buFont typeface="Arial" pitchFamily="34" charset="0"/>
              <a:buChar char="•"/>
            </a:pPr>
            <a:r>
              <a:rPr lang="en-US" sz="2800" dirty="0" smtClean="0"/>
              <a:t>Learn federal programs from multiple perspectives.</a:t>
            </a:r>
          </a:p>
          <a:p>
            <a:pPr eaLnBrk="1" hangingPunct="1">
              <a:buFont typeface="Arial" pitchFamily="34" charset="0"/>
              <a:buChar char="•"/>
            </a:pPr>
            <a:r>
              <a:rPr lang="en-US" sz="2800" dirty="0" smtClean="0"/>
              <a:t>Evaluate your program activities.</a:t>
            </a:r>
          </a:p>
          <a:p>
            <a:pPr eaLnBrk="1" hangingPunct="1">
              <a:buFont typeface="Arial" pitchFamily="34" charset="0"/>
              <a:buChar char="•"/>
            </a:pPr>
            <a:r>
              <a:rPr lang="en-US" sz="2800" dirty="0" smtClean="0"/>
              <a:t>Understand and control your budgets.</a:t>
            </a:r>
          </a:p>
          <a:p>
            <a:pPr eaLnBrk="1" hangingPunct="1">
              <a:buFont typeface="Arial" pitchFamily="34" charset="0"/>
              <a:buChar char="•"/>
            </a:pPr>
            <a:r>
              <a:rPr lang="en-US" sz="2800" dirty="0" smtClean="0"/>
              <a:t>Tap outside resources.</a:t>
            </a:r>
          </a:p>
          <a:p>
            <a:pPr eaLnBrk="1" hangingPunct="1">
              <a:buFont typeface="Arial" pitchFamily="34" charset="0"/>
              <a:buChar char="•"/>
            </a:pPr>
            <a:r>
              <a:rPr lang="en-US" sz="2800" dirty="0" smtClean="0"/>
              <a:t>Train your staff and those you work with.</a:t>
            </a:r>
          </a:p>
          <a:p>
            <a:pPr>
              <a:buFont typeface="Arial" pitchFamily="34" charset="0"/>
              <a:buChar char="•"/>
            </a:pPr>
            <a:r>
              <a:rPr lang="en-US" sz="2800" dirty="0"/>
              <a:t>Be visible – be the Title I expert</a:t>
            </a:r>
            <a:r>
              <a:rPr lang="en-US" sz="2800" dirty="0" smtClean="0"/>
              <a:t>.</a:t>
            </a:r>
          </a:p>
          <a:p>
            <a:pPr eaLnBrk="1" hangingPunct="1">
              <a:buFont typeface="Arial" pitchFamily="34" charset="0"/>
              <a:buChar char="•"/>
            </a:pPr>
            <a:r>
              <a:rPr lang="en-US" sz="2800" dirty="0" smtClean="0"/>
              <a:t>Seek help from veterans.</a:t>
            </a:r>
          </a:p>
          <a:p>
            <a:pPr eaLnBrk="1" hangingPunct="1">
              <a:buFont typeface="Arial" pitchFamily="34" charset="0"/>
              <a:buChar char="•"/>
            </a:pPr>
            <a:r>
              <a:rPr lang="en-US" sz="2800" dirty="0" smtClean="0"/>
              <a:t>Work with your SEA staff.</a:t>
            </a:r>
          </a:p>
        </p:txBody>
      </p:sp>
      <p:sp>
        <p:nvSpPr>
          <p:cNvPr id="3" name="Slide Number Placeholder 2"/>
          <p:cNvSpPr>
            <a:spLocks noGrp="1"/>
          </p:cNvSpPr>
          <p:nvPr>
            <p:ph type="sldNum" sz="quarter" idx="12"/>
          </p:nvPr>
        </p:nvSpPr>
        <p:spPr/>
        <p:txBody>
          <a:bodyPr/>
          <a:lstStyle/>
          <a:p>
            <a:fld id="{A487FD0A-E73A-40A0-962F-A61447B28AE7}" type="slidenum">
              <a:rPr lang="en-US" smtClean="0"/>
              <a:t>9</a:t>
            </a:fld>
            <a:endParaRPr lang="en-US" dirty="0"/>
          </a:p>
        </p:txBody>
      </p:sp>
    </p:spTree>
    <p:extLst>
      <p:ext uri="{BB962C8B-B14F-4D97-AF65-F5344CB8AC3E}">
        <p14:creationId xmlns:p14="http://schemas.microsoft.com/office/powerpoint/2010/main" val="1538655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914400" y="274638"/>
            <a:ext cx="7772400" cy="944562"/>
          </a:xfrm>
        </p:spPr>
        <p:txBody>
          <a:bodyPr>
            <a:normAutofit/>
          </a:bodyPr>
          <a:lstStyle/>
          <a:p>
            <a:pPr algn="ctr" eaLnBrk="1" hangingPunct="1"/>
            <a:r>
              <a:rPr lang="en-US" sz="4800" b="1" dirty="0" smtClean="0"/>
              <a:t>Questions</a:t>
            </a:r>
          </a:p>
        </p:txBody>
      </p:sp>
      <p:sp>
        <p:nvSpPr>
          <p:cNvPr id="3" name="Slide Number Placeholder 2"/>
          <p:cNvSpPr>
            <a:spLocks noGrp="1"/>
          </p:cNvSpPr>
          <p:nvPr>
            <p:ph type="sldNum" sz="quarter" idx="12"/>
          </p:nvPr>
        </p:nvSpPr>
        <p:spPr/>
        <p:txBody>
          <a:bodyPr/>
          <a:lstStyle/>
          <a:p>
            <a:fld id="{A7980400-244B-4E17-9A3C-DF1522E642E2}" type="slidenum">
              <a:rPr lang="en-US" smtClean="0"/>
              <a:t>90</a:t>
            </a:fld>
            <a:endParaRPr lang="en-US" dirty="0"/>
          </a:p>
        </p:txBody>
      </p:sp>
      <p:pic>
        <p:nvPicPr>
          <p:cNvPr id="3074" name="Picture 2" descr="http://www.avanceon.com/Portals/31626/images/C--Users-sschlegel-Pictures-Question-Mark-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13360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6879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ctrTitle"/>
          </p:nvPr>
        </p:nvSpPr>
        <p:spPr>
          <a:xfrm>
            <a:off x="4572000" y="2743200"/>
            <a:ext cx="3581400" cy="838200"/>
          </a:xfrm>
        </p:spPr>
        <p:txBody>
          <a:bodyPr>
            <a:noAutofit/>
          </a:bodyPr>
          <a:lstStyle/>
          <a:p>
            <a:pPr algn="ctr" eaLnBrk="1" hangingPunct="1"/>
            <a:r>
              <a:rPr lang="en-US" b="1" dirty="0">
                <a:solidFill>
                  <a:schemeClr val="tx1"/>
                </a:solidFill>
              </a:rPr>
              <a:t>SCDE Finance Update</a:t>
            </a:r>
            <a:r>
              <a:rPr lang="en-US" sz="4000" b="1" dirty="0"/>
              <a:t/>
            </a:r>
            <a:br>
              <a:rPr lang="en-US" sz="4000" b="1" dirty="0"/>
            </a:br>
            <a:r>
              <a:rPr lang="en-US" sz="4000" b="1" dirty="0"/>
              <a:t/>
            </a:r>
            <a:br>
              <a:rPr lang="en-US" sz="4000" b="1" dirty="0"/>
            </a:br>
            <a:endParaRPr lang="en-US" sz="4800" dirty="0" smtClean="0"/>
          </a:p>
        </p:txBody>
      </p:sp>
      <p:sp>
        <p:nvSpPr>
          <p:cNvPr id="4" name="Content Placeholder 2"/>
          <p:cNvSpPr txBox="1">
            <a:spLocks/>
          </p:cNvSpPr>
          <p:nvPr/>
        </p:nvSpPr>
        <p:spPr>
          <a:xfrm>
            <a:off x="4800600" y="2133600"/>
            <a:ext cx="4601765" cy="1225153"/>
          </a:xfrm>
          <a:prstGeom prst="rect">
            <a:avLst/>
          </a:prstGeom>
        </p:spPr>
        <p:txBody>
          <a:bodyPr vert="horz" lIns="68580" tIns="34290" rIns="68580" bIns="34290" rtlCol="0" anchor="b">
            <a:normAutofit fontScale="92500" lnSpcReduction="20000"/>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Clr>
                <a:schemeClr val="accent2"/>
              </a:buClr>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Clr>
                <a:schemeClr val="accent3"/>
              </a:buClr>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l"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lgn="ctr">
              <a:buClr>
                <a:srgbClr val="629DD1"/>
              </a:buClr>
            </a:pPr>
            <a:endParaRPr lang="en-US" sz="3300" dirty="0">
              <a:solidFill>
                <a:srgbClr val="004080"/>
              </a:solidFill>
              <a:latin typeface="Georgia"/>
            </a:endParaRPr>
          </a:p>
          <a:p>
            <a:pPr>
              <a:buClr>
                <a:srgbClr val="629DD1"/>
              </a:buClr>
            </a:pPr>
            <a:r>
              <a:rPr lang="en-US" sz="3300" dirty="0">
                <a:solidFill>
                  <a:srgbClr val="004080"/>
                </a:solidFill>
                <a:latin typeface="Georgia"/>
              </a:rPr>
              <a:t>Michael Thom</a:t>
            </a:r>
          </a:p>
          <a:p>
            <a:pPr>
              <a:buClr>
                <a:srgbClr val="629DD1"/>
              </a:buClr>
            </a:pPr>
            <a:r>
              <a:rPr lang="en-US" sz="1500" dirty="0">
                <a:solidFill>
                  <a:prstClr val="black">
                    <a:tint val="75000"/>
                  </a:prstClr>
                </a:solidFill>
                <a:latin typeface="Georgia"/>
              </a:rPr>
              <a:t>Director of Finance </a:t>
            </a:r>
          </a:p>
        </p:txBody>
      </p:sp>
      <p:pic>
        <p:nvPicPr>
          <p:cNvPr id="2" name="Picture 1"/>
          <p:cNvPicPr>
            <a:picLocks noChangeAspect="1"/>
          </p:cNvPicPr>
          <p:nvPr/>
        </p:nvPicPr>
        <p:blipFill>
          <a:blip r:embed="rId3"/>
          <a:stretch>
            <a:fillRect/>
          </a:stretch>
        </p:blipFill>
        <p:spPr>
          <a:xfrm>
            <a:off x="4876800" y="4044553"/>
            <a:ext cx="3173383" cy="1855816"/>
          </a:xfrm>
          <a:prstGeom prst="rect">
            <a:avLst/>
          </a:prstGeom>
        </p:spPr>
      </p:pic>
    </p:spTree>
    <p:extLst>
      <p:ext uri="{BB962C8B-B14F-4D97-AF65-F5344CB8AC3E}">
        <p14:creationId xmlns:p14="http://schemas.microsoft.com/office/powerpoint/2010/main" val="4828899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209800"/>
            <a:ext cx="7772400" cy="3429000"/>
          </a:xfrm>
        </p:spPr>
        <p:txBody>
          <a:bodyPr>
            <a:normAutofit/>
          </a:bodyPr>
          <a:lstStyle/>
          <a:p>
            <a:pPr>
              <a:buFont typeface="Arial" panose="020B0604020202020204" pitchFamily="34" charset="0"/>
              <a:buChar char="•"/>
            </a:pPr>
            <a:r>
              <a:rPr lang="en-US" sz="3200" dirty="0"/>
              <a:t>SCDE Grants Accounting &amp; GAPS</a:t>
            </a:r>
          </a:p>
          <a:p>
            <a:pPr>
              <a:buFont typeface="Arial" panose="020B0604020202020204" pitchFamily="34" charset="0"/>
              <a:buChar char="•"/>
            </a:pPr>
            <a:r>
              <a:rPr lang="en-US" sz="3200" dirty="0"/>
              <a:t>Statewide Program on District Fiscal Practices and Budgetary Conditions</a:t>
            </a:r>
          </a:p>
          <a:p>
            <a:pPr>
              <a:buFont typeface="Arial" panose="020B0604020202020204" pitchFamily="34" charset="0"/>
              <a:buChar char="•"/>
            </a:pPr>
            <a:r>
              <a:rPr lang="en-US" sz="3200" dirty="0"/>
              <a:t>Questions &amp; Answers</a:t>
            </a:r>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C0B73DE4-E8FE-43CB-9A18-A16F78A9F4D8}" type="slidenum">
              <a:rPr lang="en-US">
                <a:latin typeface="Times" charset="0"/>
              </a:rPr>
              <a:pPr fontAlgn="base">
                <a:spcBef>
                  <a:spcPct val="0"/>
                </a:spcBef>
                <a:spcAft>
                  <a:spcPct val="0"/>
                </a:spcAft>
                <a:defRPr/>
              </a:pPr>
              <a:t>92</a:t>
            </a:fld>
            <a:endParaRPr lang="en-US" dirty="0">
              <a:latin typeface="Times" charset="0"/>
            </a:endParaRPr>
          </a:p>
        </p:txBody>
      </p:sp>
      <p:pic>
        <p:nvPicPr>
          <p:cNvPr id="2" name="Picture 1"/>
          <p:cNvPicPr>
            <a:picLocks noChangeAspect="1"/>
          </p:cNvPicPr>
          <p:nvPr/>
        </p:nvPicPr>
        <p:blipFill>
          <a:blip r:embed="rId2"/>
          <a:stretch>
            <a:fillRect/>
          </a:stretch>
        </p:blipFill>
        <p:spPr>
          <a:xfrm>
            <a:off x="6015888" y="4953000"/>
            <a:ext cx="2143125" cy="1200150"/>
          </a:xfrm>
          <a:prstGeom prst="rect">
            <a:avLst/>
          </a:prstGeom>
        </p:spPr>
      </p:pic>
      <p:pic>
        <p:nvPicPr>
          <p:cNvPr id="5" name="Picture 4"/>
          <p:cNvPicPr>
            <a:picLocks noChangeAspect="1"/>
          </p:cNvPicPr>
          <p:nvPr/>
        </p:nvPicPr>
        <p:blipFill>
          <a:blip r:embed="rId3"/>
          <a:stretch>
            <a:fillRect/>
          </a:stretch>
        </p:blipFill>
        <p:spPr>
          <a:xfrm>
            <a:off x="609600" y="614554"/>
            <a:ext cx="2271713" cy="1135856"/>
          </a:xfrm>
          <a:prstGeom prst="rect">
            <a:avLst/>
          </a:prstGeom>
        </p:spPr>
      </p:pic>
    </p:spTree>
    <p:extLst>
      <p:ext uri="{BB962C8B-B14F-4D97-AF65-F5344CB8AC3E}">
        <p14:creationId xmlns:p14="http://schemas.microsoft.com/office/powerpoint/2010/main" val="366439771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5202" y="2057400"/>
            <a:ext cx="7535595" cy="3139321"/>
          </a:xfrm>
          <a:prstGeom prst="rect">
            <a:avLst/>
          </a:prstGeom>
        </p:spPr>
        <p:txBody>
          <a:bodyPr wrap="square">
            <a:spAutoFit/>
          </a:bodyPr>
          <a:lstStyle/>
          <a:p>
            <a:pPr eaLnBrk="0" fontAlgn="base" hangingPunct="0">
              <a:spcBef>
                <a:spcPct val="0"/>
              </a:spcBef>
              <a:spcAft>
                <a:spcPct val="0"/>
              </a:spcAft>
            </a:pPr>
            <a:r>
              <a:rPr lang="en-US" sz="1650" b="1" dirty="0">
                <a:solidFill>
                  <a:prstClr val="black"/>
                </a:solidFill>
                <a:latin typeface="Times" charset="0"/>
              </a:rPr>
              <a:t> </a:t>
            </a:r>
            <a:r>
              <a:rPr lang="en-US" sz="1650" b="1" dirty="0" smtClean="0">
                <a:solidFill>
                  <a:prstClr val="black"/>
                </a:solidFill>
                <a:latin typeface="Times" charset="0"/>
              </a:rPr>
              <a:t>Title </a:t>
            </a:r>
            <a:r>
              <a:rPr lang="en-US" sz="1650" b="1" dirty="0">
                <a:solidFill>
                  <a:prstClr val="black"/>
                </a:solidFill>
                <a:latin typeface="Times" charset="0"/>
              </a:rPr>
              <a:t>I Coordinators Request Grant Coordinator Role for GAPS</a:t>
            </a:r>
          </a:p>
          <a:p>
            <a:pPr eaLnBrk="0" fontAlgn="base" hangingPunct="0">
              <a:spcBef>
                <a:spcPct val="0"/>
              </a:spcBef>
              <a:spcAft>
                <a:spcPct val="0"/>
              </a:spcAft>
            </a:pPr>
            <a:r>
              <a:rPr lang="en-US" sz="1650" dirty="0">
                <a:solidFill>
                  <a:prstClr val="black"/>
                </a:solidFill>
                <a:latin typeface="Times" charset="0"/>
              </a:rPr>
              <a:t>-  Regardless of whether they are the individual entering budget or not</a:t>
            </a:r>
          </a:p>
          <a:p>
            <a:pPr eaLnBrk="0" fontAlgn="base" hangingPunct="0">
              <a:spcBef>
                <a:spcPct val="0"/>
              </a:spcBef>
              <a:spcAft>
                <a:spcPct val="0"/>
              </a:spcAft>
            </a:pPr>
            <a:endParaRPr lang="en-US" sz="1650" dirty="0">
              <a:solidFill>
                <a:prstClr val="black"/>
              </a:solidFill>
              <a:latin typeface="Times" charset="0"/>
            </a:endParaRPr>
          </a:p>
          <a:p>
            <a:pPr marL="0" lvl="1" eaLnBrk="0" fontAlgn="base" hangingPunct="0">
              <a:spcBef>
                <a:spcPct val="0"/>
              </a:spcBef>
              <a:spcAft>
                <a:spcPct val="0"/>
              </a:spcAft>
            </a:pPr>
            <a:r>
              <a:rPr lang="en-US" sz="1650" b="1" dirty="0">
                <a:solidFill>
                  <a:prstClr val="black"/>
                </a:solidFill>
                <a:latin typeface="Times" charset="0"/>
              </a:rPr>
              <a:t>Quarterly Expenditure Reporting Required </a:t>
            </a:r>
          </a:p>
          <a:p>
            <a:pPr marL="257175" lvl="1" indent="-257175" eaLnBrk="0" fontAlgn="base" hangingPunct="0">
              <a:spcBef>
                <a:spcPct val="0"/>
              </a:spcBef>
              <a:spcAft>
                <a:spcPct val="0"/>
              </a:spcAft>
              <a:buFontTx/>
              <a:buChar char="-"/>
            </a:pPr>
            <a:r>
              <a:rPr lang="en-US" sz="1650" dirty="0">
                <a:solidFill>
                  <a:prstClr val="black"/>
                </a:solidFill>
                <a:latin typeface="Times" charset="0"/>
              </a:rPr>
              <a:t>Due by end of month following end of quarter once budget has been approved</a:t>
            </a:r>
          </a:p>
          <a:p>
            <a:pPr marL="257175" lvl="1" indent="-257175" eaLnBrk="0" fontAlgn="base" hangingPunct="0">
              <a:spcBef>
                <a:spcPct val="0"/>
              </a:spcBef>
              <a:spcAft>
                <a:spcPct val="0"/>
              </a:spcAft>
              <a:buFontTx/>
              <a:buChar char="-"/>
            </a:pPr>
            <a:r>
              <a:rPr lang="en-US" sz="1650" dirty="0">
                <a:solidFill>
                  <a:prstClr val="black"/>
                </a:solidFill>
                <a:latin typeface="Times" charset="0"/>
              </a:rPr>
              <a:t>If these aren’t submitted timely, risk assessment score will go up</a:t>
            </a:r>
          </a:p>
          <a:p>
            <a:pPr eaLnBrk="0" fontAlgn="base" hangingPunct="0">
              <a:spcBef>
                <a:spcPct val="0"/>
              </a:spcBef>
              <a:spcAft>
                <a:spcPct val="0"/>
              </a:spcAft>
            </a:pPr>
            <a:endParaRPr lang="en-US" sz="1650" dirty="0">
              <a:solidFill>
                <a:prstClr val="black"/>
              </a:solidFill>
              <a:latin typeface="Times" charset="0"/>
            </a:endParaRPr>
          </a:p>
          <a:p>
            <a:pPr eaLnBrk="0" fontAlgn="base" hangingPunct="0">
              <a:spcBef>
                <a:spcPct val="0"/>
              </a:spcBef>
              <a:spcAft>
                <a:spcPct val="0"/>
              </a:spcAft>
            </a:pPr>
            <a:r>
              <a:rPr lang="en-US" sz="1650" b="1" dirty="0">
                <a:solidFill>
                  <a:prstClr val="black"/>
                </a:solidFill>
                <a:latin typeface="Times" charset="0"/>
              </a:rPr>
              <a:t>Budget amendments must be submitted prior to expenditures being obligated – federal regulations state that expenditures must be approved prior to obligation.  If not, you’re out of federal compliance.</a:t>
            </a:r>
          </a:p>
          <a:p>
            <a:pPr eaLnBrk="0" fontAlgn="base" hangingPunct="0">
              <a:spcBef>
                <a:spcPct val="0"/>
              </a:spcBef>
              <a:spcAft>
                <a:spcPct val="0"/>
              </a:spcAft>
            </a:pPr>
            <a:r>
              <a:rPr lang="en-US" sz="1650" b="1" dirty="0">
                <a:solidFill>
                  <a:prstClr val="black"/>
                </a:solidFill>
                <a:latin typeface="Times" charset="0"/>
              </a:rPr>
              <a:t>Please Note: </a:t>
            </a:r>
            <a:r>
              <a:rPr lang="en-US" sz="1650" dirty="0">
                <a:solidFill>
                  <a:prstClr val="black"/>
                </a:solidFill>
                <a:latin typeface="Times" charset="0"/>
              </a:rPr>
              <a:t>General deadline for budget amendments is three weeks prior to end of expenditure period unless noted differently in GAN.  </a:t>
            </a:r>
          </a:p>
        </p:txBody>
      </p:sp>
      <p:sp>
        <p:nvSpPr>
          <p:cNvPr id="3" name="Title 2"/>
          <p:cNvSpPr>
            <a:spLocks noGrp="1"/>
          </p:cNvSpPr>
          <p:nvPr>
            <p:ph type="title"/>
          </p:nvPr>
        </p:nvSpPr>
        <p:spPr>
          <a:xfrm>
            <a:off x="609600" y="685800"/>
            <a:ext cx="4343400" cy="800100"/>
          </a:xfrm>
        </p:spPr>
        <p:txBody>
          <a:bodyPr>
            <a:normAutofit/>
          </a:bodyPr>
          <a:lstStyle/>
          <a:p>
            <a:r>
              <a:rPr lang="en-US" sz="2400" b="1" dirty="0"/>
              <a:t>Grants Accounting &amp; GAPS</a:t>
            </a:r>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C0B73DE4-E8FE-43CB-9A18-A16F78A9F4D8}" type="slidenum">
              <a:rPr lang="en-US">
                <a:latin typeface="Times" charset="0"/>
              </a:rPr>
              <a:pPr fontAlgn="base">
                <a:spcBef>
                  <a:spcPct val="0"/>
                </a:spcBef>
                <a:spcAft>
                  <a:spcPct val="0"/>
                </a:spcAft>
                <a:defRPr/>
              </a:pPr>
              <a:t>93</a:t>
            </a:fld>
            <a:endParaRPr lang="en-US" dirty="0">
              <a:latin typeface="Times" charset="0"/>
            </a:endParaRPr>
          </a:p>
        </p:txBody>
      </p:sp>
      <p:pic>
        <p:nvPicPr>
          <p:cNvPr id="5" name="Picture 4"/>
          <p:cNvPicPr>
            <a:picLocks noChangeAspect="1"/>
          </p:cNvPicPr>
          <p:nvPr/>
        </p:nvPicPr>
        <p:blipFill>
          <a:blip r:embed="rId3"/>
          <a:stretch>
            <a:fillRect/>
          </a:stretch>
        </p:blipFill>
        <p:spPr>
          <a:xfrm>
            <a:off x="6096000" y="5138011"/>
            <a:ext cx="2457905" cy="1260419"/>
          </a:xfrm>
          <a:prstGeom prst="rect">
            <a:avLst/>
          </a:prstGeom>
        </p:spPr>
      </p:pic>
      <p:pic>
        <p:nvPicPr>
          <p:cNvPr id="6" name="Picture 5"/>
          <p:cNvPicPr>
            <a:picLocks noChangeAspect="1"/>
          </p:cNvPicPr>
          <p:nvPr/>
        </p:nvPicPr>
        <p:blipFill>
          <a:blip r:embed="rId4"/>
          <a:stretch>
            <a:fillRect/>
          </a:stretch>
        </p:blipFill>
        <p:spPr>
          <a:xfrm>
            <a:off x="533400" y="2057400"/>
            <a:ext cx="704472" cy="444387"/>
          </a:xfrm>
          <a:prstGeom prst="rect">
            <a:avLst/>
          </a:prstGeom>
        </p:spPr>
      </p:pic>
    </p:spTree>
    <p:extLst>
      <p:ext uri="{BB962C8B-B14F-4D97-AF65-F5344CB8AC3E}">
        <p14:creationId xmlns:p14="http://schemas.microsoft.com/office/powerpoint/2010/main" val="44635100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1" y="2078104"/>
            <a:ext cx="7753349" cy="3139321"/>
          </a:xfrm>
          <a:prstGeom prst="rect">
            <a:avLst/>
          </a:prstGeom>
          <a:noFill/>
        </p:spPr>
        <p:txBody>
          <a:bodyPr wrap="square" rtlCol="0">
            <a:spAutoFit/>
          </a:bodyPr>
          <a:lstStyle/>
          <a:p>
            <a:pPr lvl="1" eaLnBrk="0" fontAlgn="base" hangingPunct="0">
              <a:spcBef>
                <a:spcPct val="0"/>
              </a:spcBef>
              <a:spcAft>
                <a:spcPct val="0"/>
              </a:spcAft>
            </a:pPr>
            <a:r>
              <a:rPr lang="en-US" dirty="0">
                <a:solidFill>
                  <a:srgbClr val="FF0000"/>
                </a:solidFill>
                <a:latin typeface="Georgia" panose="02040502050405020303" pitchFamily="18" charset="0"/>
              </a:rPr>
              <a:t>Final submission deadline for June 30, 20XX , Expenditures will always be August 15, 20XX, </a:t>
            </a:r>
            <a:r>
              <a:rPr lang="en-US" dirty="0">
                <a:solidFill>
                  <a:prstClr val="black"/>
                </a:solidFill>
                <a:latin typeface="Georgia" panose="02040502050405020303" pitchFamily="18" charset="0"/>
              </a:rPr>
              <a:t>regardless of the award period of the grant and/or the day of the week that this date falls on.</a:t>
            </a:r>
          </a:p>
          <a:p>
            <a:pPr lvl="1" eaLnBrk="0" fontAlgn="base" hangingPunct="0">
              <a:spcBef>
                <a:spcPct val="0"/>
              </a:spcBef>
              <a:spcAft>
                <a:spcPct val="0"/>
              </a:spcAft>
            </a:pPr>
            <a:r>
              <a:rPr lang="en-US" u="sng" dirty="0">
                <a:solidFill>
                  <a:prstClr val="black"/>
                </a:solidFill>
                <a:latin typeface="Georgia" panose="02040502050405020303" pitchFamily="18" charset="0"/>
              </a:rPr>
              <a:t>General Due Dates</a:t>
            </a:r>
          </a:p>
          <a:p>
            <a:pPr lvl="1" eaLnBrk="0" fontAlgn="base" hangingPunct="0">
              <a:spcBef>
                <a:spcPct val="0"/>
              </a:spcBef>
              <a:spcAft>
                <a:spcPct val="0"/>
              </a:spcAft>
            </a:pPr>
            <a:r>
              <a:rPr lang="en-US" dirty="0">
                <a:solidFill>
                  <a:prstClr val="black"/>
                </a:solidFill>
                <a:latin typeface="Georgia" panose="02040502050405020303" pitchFamily="18" charset="0"/>
              </a:rPr>
              <a:t>7/1/18 – 9/30/18 Due 11/10/18</a:t>
            </a:r>
          </a:p>
          <a:p>
            <a:pPr lvl="1" eaLnBrk="0" fontAlgn="base" hangingPunct="0">
              <a:spcBef>
                <a:spcPct val="0"/>
              </a:spcBef>
              <a:spcAft>
                <a:spcPct val="0"/>
              </a:spcAft>
            </a:pPr>
            <a:r>
              <a:rPr lang="en-US" dirty="0">
                <a:solidFill>
                  <a:prstClr val="black"/>
                </a:solidFill>
                <a:latin typeface="Georgia" panose="02040502050405020303" pitchFamily="18" charset="0"/>
              </a:rPr>
              <a:t>10/1/18 – 12/31/18 Due 2/10/19</a:t>
            </a:r>
          </a:p>
          <a:p>
            <a:pPr lvl="1" eaLnBrk="0" fontAlgn="base" hangingPunct="0">
              <a:spcBef>
                <a:spcPct val="0"/>
              </a:spcBef>
              <a:spcAft>
                <a:spcPct val="0"/>
              </a:spcAft>
            </a:pPr>
            <a:r>
              <a:rPr lang="en-US" dirty="0">
                <a:solidFill>
                  <a:prstClr val="black"/>
                </a:solidFill>
                <a:latin typeface="Georgia" panose="02040502050405020303" pitchFamily="18" charset="0"/>
              </a:rPr>
              <a:t>1/1/19 – 3/31/19 Due 5/10/19</a:t>
            </a:r>
          </a:p>
          <a:p>
            <a:pPr lvl="1" eaLnBrk="0" fontAlgn="base" hangingPunct="0">
              <a:spcBef>
                <a:spcPct val="0"/>
              </a:spcBef>
              <a:spcAft>
                <a:spcPct val="0"/>
              </a:spcAft>
            </a:pPr>
            <a:r>
              <a:rPr lang="en-US" dirty="0">
                <a:solidFill>
                  <a:prstClr val="black"/>
                </a:solidFill>
                <a:latin typeface="Georgia" panose="02040502050405020303" pitchFamily="18" charset="0"/>
              </a:rPr>
              <a:t>4/1/19 – 6/30/19 Due 8/15/19</a:t>
            </a:r>
          </a:p>
          <a:p>
            <a:pPr lvl="1" eaLnBrk="0" fontAlgn="base" hangingPunct="0">
              <a:spcBef>
                <a:spcPct val="0"/>
              </a:spcBef>
              <a:spcAft>
                <a:spcPct val="0"/>
              </a:spcAft>
            </a:pPr>
            <a:endParaRPr lang="en-US" dirty="0">
              <a:solidFill>
                <a:prstClr val="black"/>
              </a:solidFill>
              <a:latin typeface="Georgia" panose="02040502050405020303" pitchFamily="18" charset="0"/>
            </a:endParaRPr>
          </a:p>
          <a:p>
            <a:pPr lvl="1" eaLnBrk="0" fontAlgn="base" hangingPunct="0">
              <a:spcBef>
                <a:spcPct val="0"/>
              </a:spcBef>
              <a:spcAft>
                <a:spcPct val="0"/>
              </a:spcAft>
            </a:pPr>
            <a:r>
              <a:rPr lang="en-US" dirty="0">
                <a:solidFill>
                  <a:prstClr val="black"/>
                </a:solidFill>
                <a:latin typeface="Georgia" panose="02040502050405020303" pitchFamily="18" charset="0"/>
              </a:rPr>
              <a:t>But… Some grants have other “deadlines”</a:t>
            </a:r>
          </a:p>
          <a:p>
            <a:pPr lvl="1" eaLnBrk="0" fontAlgn="base" hangingPunct="0">
              <a:spcBef>
                <a:spcPct val="0"/>
              </a:spcBef>
              <a:spcAft>
                <a:spcPct val="0"/>
              </a:spcAft>
            </a:pPr>
            <a:endParaRPr lang="en-US" dirty="0">
              <a:solidFill>
                <a:prstClr val="black"/>
              </a:solidFill>
              <a:latin typeface="Times" charset="0"/>
            </a:endParaRPr>
          </a:p>
        </p:txBody>
      </p:sp>
      <p:sp>
        <p:nvSpPr>
          <p:cNvPr id="5" name="Title 4"/>
          <p:cNvSpPr>
            <a:spLocks noGrp="1"/>
          </p:cNvSpPr>
          <p:nvPr>
            <p:ph type="title"/>
          </p:nvPr>
        </p:nvSpPr>
        <p:spPr>
          <a:xfrm>
            <a:off x="533400" y="736786"/>
            <a:ext cx="5181600" cy="1149163"/>
          </a:xfrm>
        </p:spPr>
        <p:txBody>
          <a:bodyPr>
            <a:normAutofit/>
          </a:bodyPr>
          <a:lstStyle/>
          <a:p>
            <a:pPr lvl="1" algn="l" rtl="0">
              <a:spcBef>
                <a:spcPct val="0"/>
              </a:spcBef>
            </a:pPr>
            <a:r>
              <a:rPr lang="en-US" sz="2100" b="1" dirty="0">
                <a:latin typeface="+mj-lt"/>
              </a:rPr>
              <a:t>Grants Accounting and GAPS (continued) </a:t>
            </a:r>
            <a:endParaRPr lang="en-US" sz="1500" dirty="0">
              <a:latin typeface="+mj-lt"/>
            </a:endParaRP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C0B73DE4-E8FE-43CB-9A18-A16F78A9F4D8}" type="slidenum">
              <a:rPr lang="en-US">
                <a:latin typeface="Times" charset="0"/>
              </a:rPr>
              <a:pPr fontAlgn="base">
                <a:spcBef>
                  <a:spcPct val="0"/>
                </a:spcBef>
                <a:spcAft>
                  <a:spcPct val="0"/>
                </a:spcAft>
                <a:defRPr/>
              </a:pPr>
              <a:t>94</a:t>
            </a:fld>
            <a:endParaRPr lang="en-US" dirty="0">
              <a:latin typeface="Times" charset="0"/>
            </a:endParaRPr>
          </a:p>
        </p:txBody>
      </p:sp>
      <p:sp>
        <p:nvSpPr>
          <p:cNvPr id="4" name="AutoShape 2" descr="Image result for 15th deadline pics"/>
          <p:cNvSpPr>
            <a:spLocks noChangeAspect="1" noChangeArrowheads="1"/>
          </p:cNvSpPr>
          <p:nvPr/>
        </p:nvSpPr>
        <p:spPr bwMode="auto">
          <a:xfrm>
            <a:off x="1259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dirty="0">
              <a:solidFill>
                <a:prstClr val="black"/>
              </a:solidFill>
              <a:latin typeface="Times" charset="0"/>
            </a:endParaRPr>
          </a:p>
        </p:txBody>
      </p:sp>
      <p:sp>
        <p:nvSpPr>
          <p:cNvPr id="6" name="AutoShape 4" descr="Image result for 15th deadline pics"/>
          <p:cNvSpPr>
            <a:spLocks noChangeAspect="1" noChangeArrowheads="1"/>
          </p:cNvSpPr>
          <p:nvPr/>
        </p:nvSpPr>
        <p:spPr bwMode="auto">
          <a:xfrm>
            <a:off x="1373981" y="8632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dirty="0">
              <a:solidFill>
                <a:prstClr val="black"/>
              </a:solidFill>
              <a:latin typeface="Times" charset="0"/>
            </a:endParaRPr>
          </a:p>
        </p:txBody>
      </p:sp>
      <p:sp>
        <p:nvSpPr>
          <p:cNvPr id="7" name="AutoShape 6" descr="Image result for 15th deadline pics"/>
          <p:cNvSpPr>
            <a:spLocks noChangeAspect="1" noChangeArrowheads="1"/>
          </p:cNvSpPr>
          <p:nvPr/>
        </p:nvSpPr>
        <p:spPr bwMode="auto">
          <a:xfrm>
            <a:off x="1488281" y="9775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dirty="0">
              <a:solidFill>
                <a:prstClr val="black"/>
              </a:solidFill>
              <a:latin typeface="Times" charset="0"/>
            </a:endParaRPr>
          </a:p>
        </p:txBody>
      </p:sp>
      <p:pic>
        <p:nvPicPr>
          <p:cNvPr id="8" name="Picture 7"/>
          <p:cNvPicPr>
            <a:picLocks noChangeAspect="1"/>
          </p:cNvPicPr>
          <p:nvPr/>
        </p:nvPicPr>
        <p:blipFill>
          <a:blip r:embed="rId3"/>
          <a:stretch>
            <a:fillRect/>
          </a:stretch>
        </p:blipFill>
        <p:spPr>
          <a:xfrm>
            <a:off x="6096000" y="5336954"/>
            <a:ext cx="2343150" cy="1100138"/>
          </a:xfrm>
          <a:prstGeom prst="rect">
            <a:avLst/>
          </a:prstGeom>
        </p:spPr>
      </p:pic>
      <p:pic>
        <p:nvPicPr>
          <p:cNvPr id="11" name="Picture 10"/>
          <p:cNvPicPr>
            <a:picLocks noChangeAspect="1"/>
          </p:cNvPicPr>
          <p:nvPr/>
        </p:nvPicPr>
        <p:blipFill>
          <a:blip r:embed="rId4"/>
          <a:stretch>
            <a:fillRect/>
          </a:stretch>
        </p:blipFill>
        <p:spPr>
          <a:xfrm>
            <a:off x="5913412" y="977504"/>
            <a:ext cx="2708326" cy="835819"/>
          </a:xfrm>
          <a:prstGeom prst="rect">
            <a:avLst/>
          </a:prstGeom>
        </p:spPr>
      </p:pic>
    </p:spTree>
    <p:extLst>
      <p:ext uri="{BB962C8B-B14F-4D97-AF65-F5344CB8AC3E}">
        <p14:creationId xmlns:p14="http://schemas.microsoft.com/office/powerpoint/2010/main" val="150420377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755244"/>
            <a:ext cx="6172200" cy="369332"/>
          </a:xfrm>
          <a:prstGeom prst="rect">
            <a:avLst/>
          </a:prstGeom>
          <a:noFill/>
        </p:spPr>
        <p:txBody>
          <a:bodyPr wrap="square" rtlCol="0">
            <a:spAutoFit/>
          </a:bodyPr>
          <a:lstStyle/>
          <a:p>
            <a:pPr eaLnBrk="0" fontAlgn="base" hangingPunct="0">
              <a:spcBef>
                <a:spcPct val="0"/>
              </a:spcBef>
              <a:spcAft>
                <a:spcPct val="0"/>
              </a:spcAft>
            </a:pPr>
            <a:r>
              <a:rPr lang="en-US" b="1" dirty="0">
                <a:solidFill>
                  <a:prstClr val="black"/>
                </a:solidFill>
                <a:latin typeface="Times" charset="0"/>
              </a:rPr>
              <a:t> GAPS Tutorials and Training</a:t>
            </a:r>
            <a:endParaRPr lang="en-US" sz="2100" b="1" dirty="0">
              <a:solidFill>
                <a:srgbClr val="004080"/>
              </a:solidFill>
              <a:latin typeface="Georgia"/>
            </a:endParaRP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F977E75D-7A9E-41BE-B887-4E3F2E65FAD7}" type="slidenum">
              <a:rPr lang="en-US">
                <a:latin typeface="Times" charset="0"/>
              </a:rPr>
              <a:pPr fontAlgn="base">
                <a:spcBef>
                  <a:spcPct val="0"/>
                </a:spcBef>
                <a:spcAft>
                  <a:spcPct val="0"/>
                </a:spcAft>
                <a:defRPr/>
              </a:pPr>
              <a:t>95</a:t>
            </a:fld>
            <a:endParaRPr lang="en-US" dirty="0">
              <a:latin typeface="Times"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9269" y="4865892"/>
            <a:ext cx="1428750" cy="1001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3249" y="1490979"/>
            <a:ext cx="6763202" cy="4509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ight Arrow 5"/>
          <p:cNvSpPr/>
          <p:nvPr/>
        </p:nvSpPr>
        <p:spPr>
          <a:xfrm>
            <a:off x="1600200" y="4229100"/>
            <a:ext cx="733806" cy="2733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dirty="0">
              <a:solidFill>
                <a:prstClr val="white"/>
              </a:solidFill>
              <a:latin typeface="Georgia"/>
            </a:endParaRPr>
          </a:p>
        </p:txBody>
      </p:sp>
      <p:sp>
        <p:nvSpPr>
          <p:cNvPr id="14" name="Oval 13"/>
          <p:cNvSpPr/>
          <p:nvPr/>
        </p:nvSpPr>
        <p:spPr>
          <a:xfrm>
            <a:off x="4457701" y="2393621"/>
            <a:ext cx="457199" cy="2286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dirty="0">
              <a:solidFill>
                <a:prstClr val="white"/>
              </a:solidFill>
              <a:latin typeface="Georgia"/>
            </a:endParaRPr>
          </a:p>
        </p:txBody>
      </p:sp>
    </p:spTree>
    <p:extLst>
      <p:ext uri="{BB962C8B-B14F-4D97-AF65-F5344CB8AC3E}">
        <p14:creationId xmlns:p14="http://schemas.microsoft.com/office/powerpoint/2010/main" val="59268946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762000"/>
            <a:ext cx="6000750" cy="415498"/>
          </a:xfrm>
          <a:prstGeom prst="rect">
            <a:avLst/>
          </a:prstGeom>
          <a:noFill/>
        </p:spPr>
        <p:txBody>
          <a:bodyPr wrap="square" rtlCol="0">
            <a:spAutoFit/>
          </a:bodyPr>
          <a:lstStyle/>
          <a:p>
            <a:pPr eaLnBrk="0" fontAlgn="base" hangingPunct="0">
              <a:spcBef>
                <a:spcPct val="0"/>
              </a:spcBef>
              <a:spcAft>
                <a:spcPct val="0"/>
              </a:spcAft>
            </a:pPr>
            <a:r>
              <a:rPr lang="en-US" sz="2100" b="1" dirty="0">
                <a:solidFill>
                  <a:srgbClr val="004080"/>
                </a:solidFill>
                <a:latin typeface="Georgia"/>
              </a:rPr>
              <a:t>Grants Assignment Contact List </a:t>
            </a:r>
          </a:p>
        </p:txBody>
      </p:sp>
      <p:sp>
        <p:nvSpPr>
          <p:cNvPr id="9" name="Slide Number Placeholder 8"/>
          <p:cNvSpPr>
            <a:spLocks noGrp="1"/>
          </p:cNvSpPr>
          <p:nvPr>
            <p:ph type="sldNum" sz="quarter" idx="12"/>
          </p:nvPr>
        </p:nvSpPr>
        <p:spPr/>
        <p:txBody>
          <a:bodyPr/>
          <a:lstStyle/>
          <a:p>
            <a:pPr fontAlgn="base">
              <a:spcBef>
                <a:spcPct val="0"/>
              </a:spcBef>
              <a:spcAft>
                <a:spcPct val="0"/>
              </a:spcAft>
              <a:defRPr/>
            </a:pPr>
            <a:fld id="{F977E75D-7A9E-41BE-B887-4E3F2E65FAD7}" type="slidenum">
              <a:rPr lang="en-US">
                <a:latin typeface="Times" charset="0"/>
              </a:rPr>
              <a:pPr fontAlgn="base">
                <a:spcBef>
                  <a:spcPct val="0"/>
                </a:spcBef>
                <a:spcAft>
                  <a:spcPct val="0"/>
                </a:spcAft>
                <a:defRPr/>
              </a:pPr>
              <a:t>96</a:t>
            </a:fld>
            <a:endParaRPr lang="en-US" dirty="0">
              <a:latin typeface="Times" charset="0"/>
            </a:endParaRPr>
          </a:p>
        </p:txBody>
      </p:sp>
      <p:pic>
        <p:nvPicPr>
          <p:cNvPr id="3" name="Picture 2"/>
          <p:cNvPicPr>
            <a:picLocks noChangeAspect="1"/>
          </p:cNvPicPr>
          <p:nvPr/>
        </p:nvPicPr>
        <p:blipFill>
          <a:blip r:embed="rId3"/>
          <a:stretch>
            <a:fillRect/>
          </a:stretch>
        </p:blipFill>
        <p:spPr>
          <a:xfrm>
            <a:off x="1066800" y="1383132"/>
            <a:ext cx="6705600" cy="5093867"/>
          </a:xfrm>
          <a:prstGeom prst="rect">
            <a:avLst/>
          </a:prstGeom>
        </p:spPr>
      </p:pic>
    </p:spTree>
    <p:extLst>
      <p:ext uri="{BB962C8B-B14F-4D97-AF65-F5344CB8AC3E}">
        <p14:creationId xmlns:p14="http://schemas.microsoft.com/office/powerpoint/2010/main" val="101835540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2209800"/>
            <a:ext cx="7924800" cy="3231654"/>
          </a:xfrm>
          <a:prstGeom prst="rect">
            <a:avLst/>
          </a:prstGeom>
          <a:noFill/>
        </p:spPr>
        <p:txBody>
          <a:bodyPr wrap="square" rtlCol="0">
            <a:spAutoFit/>
          </a:bodyPr>
          <a:lstStyle/>
          <a:p>
            <a:pPr eaLnBrk="0" fontAlgn="base" hangingPunct="0">
              <a:spcBef>
                <a:spcPct val="0"/>
              </a:spcBef>
              <a:spcAft>
                <a:spcPct val="0"/>
              </a:spcAft>
            </a:pPr>
            <a:r>
              <a:rPr lang="en-US" sz="1350" b="1" dirty="0">
                <a:solidFill>
                  <a:prstClr val="black"/>
                </a:solidFill>
                <a:latin typeface="Georgia"/>
              </a:rPr>
              <a:t>Who do I contact if I have problems accessing my grants or have </a:t>
            </a:r>
            <a:r>
              <a:rPr lang="en-US" sz="1350" b="1" dirty="0" smtClean="0">
                <a:solidFill>
                  <a:prstClr val="black"/>
                </a:solidFill>
                <a:latin typeface="Georgia"/>
              </a:rPr>
              <a:t>a new </a:t>
            </a:r>
            <a:r>
              <a:rPr lang="en-US" sz="1350" b="1" dirty="0">
                <a:solidFill>
                  <a:prstClr val="black"/>
                </a:solidFill>
                <a:latin typeface="Georgia"/>
              </a:rPr>
              <a:t>employee to load into GAPS?</a:t>
            </a:r>
          </a:p>
          <a:p>
            <a:pPr eaLnBrk="0" fontAlgn="base" hangingPunct="0">
              <a:spcBef>
                <a:spcPct val="0"/>
              </a:spcBef>
              <a:spcAft>
                <a:spcPct val="0"/>
              </a:spcAft>
            </a:pPr>
            <a:endParaRPr lang="en-US" sz="1350" dirty="0">
              <a:solidFill>
                <a:prstClr val="black"/>
              </a:solidFill>
              <a:latin typeface="Georgia"/>
            </a:endParaRPr>
          </a:p>
          <a:p>
            <a:pPr eaLnBrk="0" fontAlgn="base" hangingPunct="0">
              <a:spcBef>
                <a:spcPct val="0"/>
              </a:spcBef>
              <a:spcAft>
                <a:spcPct val="0"/>
              </a:spcAft>
            </a:pPr>
            <a:r>
              <a:rPr lang="en-US" sz="1350" dirty="0">
                <a:solidFill>
                  <a:prstClr val="black"/>
                </a:solidFill>
                <a:latin typeface="Georgia"/>
              </a:rPr>
              <a:t>School district IT Staff have SCDE Web Application Access and can set up new users or make changes to GAPS user roles.</a:t>
            </a:r>
          </a:p>
          <a:p>
            <a:pPr eaLnBrk="0" fontAlgn="base" hangingPunct="0">
              <a:spcBef>
                <a:spcPct val="0"/>
              </a:spcBef>
              <a:spcAft>
                <a:spcPct val="0"/>
              </a:spcAft>
            </a:pPr>
            <a:endParaRPr lang="en-US" sz="1350" dirty="0">
              <a:solidFill>
                <a:prstClr val="black"/>
              </a:solidFill>
              <a:latin typeface="Georgia"/>
            </a:endParaRPr>
          </a:p>
          <a:p>
            <a:pPr eaLnBrk="0" fontAlgn="base" hangingPunct="0">
              <a:spcBef>
                <a:spcPct val="0"/>
              </a:spcBef>
              <a:spcAft>
                <a:spcPct val="0"/>
              </a:spcAft>
            </a:pPr>
            <a:r>
              <a:rPr lang="en-US" sz="1350" b="1" dirty="0">
                <a:solidFill>
                  <a:prstClr val="black"/>
                </a:solidFill>
                <a:latin typeface="Georgia"/>
              </a:rPr>
              <a:t>Who do I contact if my original budget or amendment is not approved timely?</a:t>
            </a:r>
          </a:p>
          <a:p>
            <a:pPr eaLnBrk="0" fontAlgn="base" hangingPunct="0">
              <a:spcBef>
                <a:spcPct val="0"/>
              </a:spcBef>
              <a:spcAft>
                <a:spcPct val="0"/>
              </a:spcAft>
            </a:pPr>
            <a:endParaRPr lang="en-US" sz="1350" dirty="0">
              <a:solidFill>
                <a:prstClr val="black"/>
              </a:solidFill>
              <a:latin typeface="Georgia"/>
            </a:endParaRPr>
          </a:p>
          <a:p>
            <a:pPr eaLnBrk="0" fontAlgn="base" hangingPunct="0">
              <a:spcBef>
                <a:spcPct val="0"/>
              </a:spcBef>
              <a:spcAft>
                <a:spcPct val="0"/>
              </a:spcAft>
            </a:pPr>
            <a:r>
              <a:rPr lang="en-US" sz="1350" dirty="0">
                <a:solidFill>
                  <a:prstClr val="black"/>
                </a:solidFill>
                <a:latin typeface="Georgia"/>
              </a:rPr>
              <a:t>Questions related to </a:t>
            </a:r>
            <a:r>
              <a:rPr lang="en-US" sz="1350" b="1" dirty="0">
                <a:solidFill>
                  <a:prstClr val="black"/>
                </a:solidFill>
                <a:latin typeface="Georgia"/>
              </a:rPr>
              <a:t>Budget/Budget Amendment Status </a:t>
            </a:r>
            <a:r>
              <a:rPr lang="en-US" sz="1350" dirty="0">
                <a:solidFill>
                  <a:prstClr val="black"/>
                </a:solidFill>
                <a:latin typeface="Georgia"/>
              </a:rPr>
              <a:t>need to go to the specific SCDE Program Office – Grants Accounting Staff </a:t>
            </a:r>
            <a:r>
              <a:rPr lang="en-US" sz="1350" dirty="0" smtClean="0">
                <a:solidFill>
                  <a:prstClr val="black"/>
                </a:solidFill>
                <a:latin typeface="Georgia"/>
              </a:rPr>
              <a:t>cannot </a:t>
            </a:r>
            <a:r>
              <a:rPr lang="en-US" sz="1350" dirty="0">
                <a:solidFill>
                  <a:prstClr val="black"/>
                </a:solidFill>
                <a:latin typeface="Georgia"/>
              </a:rPr>
              <a:t>approve or return these </a:t>
            </a:r>
            <a:r>
              <a:rPr lang="en-US" sz="1350" dirty="0" smtClean="0">
                <a:solidFill>
                  <a:prstClr val="black"/>
                </a:solidFill>
                <a:latin typeface="Georgia"/>
              </a:rPr>
              <a:t>items.</a:t>
            </a:r>
            <a:endParaRPr lang="en-US" sz="1350" dirty="0">
              <a:solidFill>
                <a:prstClr val="black"/>
              </a:solidFill>
              <a:latin typeface="Georgia"/>
            </a:endParaRPr>
          </a:p>
          <a:p>
            <a:pPr eaLnBrk="0" fontAlgn="base" hangingPunct="0">
              <a:spcBef>
                <a:spcPct val="0"/>
              </a:spcBef>
              <a:spcAft>
                <a:spcPct val="0"/>
              </a:spcAft>
            </a:pPr>
            <a:endParaRPr lang="en-US" sz="1350" dirty="0">
              <a:solidFill>
                <a:prstClr val="black"/>
              </a:solidFill>
              <a:latin typeface="Georgia"/>
            </a:endParaRPr>
          </a:p>
          <a:p>
            <a:pPr eaLnBrk="0" fontAlgn="base" hangingPunct="0">
              <a:spcBef>
                <a:spcPct val="0"/>
              </a:spcBef>
              <a:spcAft>
                <a:spcPct val="0"/>
              </a:spcAft>
            </a:pPr>
            <a:r>
              <a:rPr lang="en-US" sz="1350" b="1" dirty="0">
                <a:solidFill>
                  <a:prstClr val="black"/>
                </a:solidFill>
                <a:latin typeface="Georgia"/>
              </a:rPr>
              <a:t>Who do I contact if my expenditure claim is not approved timely?</a:t>
            </a:r>
          </a:p>
          <a:p>
            <a:pPr eaLnBrk="0" fontAlgn="base" hangingPunct="0">
              <a:spcBef>
                <a:spcPct val="0"/>
              </a:spcBef>
              <a:spcAft>
                <a:spcPct val="0"/>
              </a:spcAft>
            </a:pPr>
            <a:endParaRPr lang="en-US" sz="1350" b="1" dirty="0">
              <a:solidFill>
                <a:prstClr val="black"/>
              </a:solidFill>
              <a:latin typeface="Georgia"/>
            </a:endParaRPr>
          </a:p>
          <a:p>
            <a:pPr eaLnBrk="0" fontAlgn="base" hangingPunct="0">
              <a:spcBef>
                <a:spcPct val="0"/>
              </a:spcBef>
              <a:spcAft>
                <a:spcPct val="0"/>
              </a:spcAft>
            </a:pPr>
            <a:r>
              <a:rPr lang="en-US" sz="1350" dirty="0">
                <a:solidFill>
                  <a:prstClr val="black"/>
                </a:solidFill>
                <a:latin typeface="Georgia"/>
              </a:rPr>
              <a:t>Questions related to </a:t>
            </a:r>
            <a:r>
              <a:rPr lang="en-US" sz="1350" b="1" dirty="0" smtClean="0">
                <a:solidFill>
                  <a:prstClr val="black"/>
                </a:solidFill>
                <a:latin typeface="Georgia"/>
              </a:rPr>
              <a:t>Expenditures/Expenditure Refund </a:t>
            </a:r>
            <a:r>
              <a:rPr lang="en-US" sz="1350" b="1" dirty="0">
                <a:solidFill>
                  <a:prstClr val="black"/>
                </a:solidFill>
                <a:latin typeface="Georgia"/>
              </a:rPr>
              <a:t>Status </a:t>
            </a:r>
            <a:r>
              <a:rPr lang="en-US" sz="1350" dirty="0">
                <a:solidFill>
                  <a:prstClr val="black"/>
                </a:solidFill>
                <a:latin typeface="Georgia"/>
              </a:rPr>
              <a:t>need to be sent to the SCDE Grants Accounting Office at </a:t>
            </a:r>
            <a:r>
              <a:rPr lang="en-US" sz="1350" dirty="0">
                <a:solidFill>
                  <a:prstClr val="black"/>
                </a:solidFill>
                <a:latin typeface="Georgia"/>
                <a:hlinkClick r:id="rId3"/>
              </a:rPr>
              <a:t>grantsaccounting@ed.sc.gov</a:t>
            </a:r>
            <a:r>
              <a:rPr lang="en-US" sz="1350" dirty="0" smtClean="0">
                <a:solidFill>
                  <a:prstClr val="black"/>
                </a:solidFill>
                <a:latin typeface="Georgia"/>
              </a:rPr>
              <a:t>.</a:t>
            </a:r>
            <a:r>
              <a:rPr lang="en-US" sz="1500" dirty="0" smtClean="0">
                <a:solidFill>
                  <a:prstClr val="black"/>
                </a:solidFill>
                <a:latin typeface="Times" charset="0"/>
              </a:rPr>
              <a:t> </a:t>
            </a:r>
            <a:endParaRPr lang="en-US" sz="1500" dirty="0">
              <a:solidFill>
                <a:prstClr val="black"/>
              </a:solidFill>
              <a:latin typeface="Times" charset="0"/>
            </a:endParaRPr>
          </a:p>
        </p:txBody>
      </p:sp>
      <p:sp>
        <p:nvSpPr>
          <p:cNvPr id="2" name="Title 1"/>
          <p:cNvSpPr>
            <a:spLocks noGrp="1"/>
          </p:cNvSpPr>
          <p:nvPr>
            <p:ph type="title"/>
          </p:nvPr>
        </p:nvSpPr>
        <p:spPr>
          <a:xfrm>
            <a:off x="1257300" y="1143000"/>
            <a:ext cx="6172200" cy="800100"/>
          </a:xfrm>
        </p:spPr>
        <p:txBody>
          <a:bodyPr>
            <a:normAutofit/>
          </a:bodyPr>
          <a:lstStyle/>
          <a:p>
            <a:r>
              <a:rPr lang="en-US" b="1" dirty="0"/>
              <a:t> </a:t>
            </a:r>
            <a:endParaRPr lang="en-US" dirty="0"/>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C0B73DE4-E8FE-43CB-9A18-A16F78A9F4D8}" type="slidenum">
              <a:rPr lang="en-US">
                <a:latin typeface="Times" charset="0"/>
              </a:rPr>
              <a:pPr fontAlgn="base">
                <a:spcBef>
                  <a:spcPct val="0"/>
                </a:spcBef>
                <a:spcAft>
                  <a:spcPct val="0"/>
                </a:spcAft>
                <a:defRPr/>
              </a:pPr>
              <a:t>97</a:t>
            </a:fld>
            <a:endParaRPr lang="en-US" dirty="0">
              <a:latin typeface="Times" charset="0"/>
            </a:endParaRPr>
          </a:p>
        </p:txBody>
      </p:sp>
      <p:pic>
        <p:nvPicPr>
          <p:cNvPr id="5" name="Picture 4"/>
          <p:cNvPicPr>
            <a:picLocks noChangeAspect="1"/>
          </p:cNvPicPr>
          <p:nvPr/>
        </p:nvPicPr>
        <p:blipFill>
          <a:blip r:embed="rId4"/>
          <a:stretch>
            <a:fillRect/>
          </a:stretch>
        </p:blipFill>
        <p:spPr>
          <a:xfrm>
            <a:off x="533400" y="377958"/>
            <a:ext cx="1512719" cy="1512719"/>
          </a:xfrm>
          <a:prstGeom prst="rect">
            <a:avLst/>
          </a:prstGeom>
        </p:spPr>
      </p:pic>
    </p:spTree>
    <p:extLst>
      <p:ext uri="{BB962C8B-B14F-4D97-AF65-F5344CB8AC3E}">
        <p14:creationId xmlns:p14="http://schemas.microsoft.com/office/powerpoint/2010/main" val="274917260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1732358"/>
            <a:ext cx="7772400" cy="3924151"/>
          </a:xfrm>
          <a:prstGeom prst="rect">
            <a:avLst/>
          </a:prstGeom>
          <a:noFill/>
        </p:spPr>
        <p:txBody>
          <a:bodyPr wrap="square" rtlCol="0">
            <a:spAutoFit/>
          </a:bodyPr>
          <a:lstStyle/>
          <a:p>
            <a:pPr eaLnBrk="0" fontAlgn="base" hangingPunct="0">
              <a:spcBef>
                <a:spcPct val="0"/>
              </a:spcBef>
              <a:spcAft>
                <a:spcPct val="0"/>
              </a:spcAft>
            </a:pPr>
            <a:endParaRPr lang="en-US" sz="1500" dirty="0">
              <a:solidFill>
                <a:prstClr val="black"/>
              </a:solidFill>
              <a:latin typeface="Times" charset="0"/>
            </a:endParaRPr>
          </a:p>
          <a:p>
            <a:pPr eaLnBrk="0" fontAlgn="base" hangingPunct="0">
              <a:spcBef>
                <a:spcPct val="0"/>
              </a:spcBef>
              <a:spcAft>
                <a:spcPct val="0"/>
              </a:spcAft>
            </a:pPr>
            <a:r>
              <a:rPr lang="en-US" b="1" dirty="0">
                <a:solidFill>
                  <a:prstClr val="black"/>
                </a:solidFill>
                <a:latin typeface="Georgia"/>
              </a:rPr>
              <a:t>What do I do if I have an issue running a GAPS report?</a:t>
            </a:r>
          </a:p>
          <a:p>
            <a:pPr eaLnBrk="0" fontAlgn="base" hangingPunct="0">
              <a:spcBef>
                <a:spcPct val="0"/>
              </a:spcBef>
              <a:spcAft>
                <a:spcPct val="0"/>
              </a:spcAft>
            </a:pPr>
            <a:endParaRPr lang="en-US" b="1" dirty="0">
              <a:solidFill>
                <a:prstClr val="black"/>
              </a:solidFill>
              <a:latin typeface="Georgia"/>
            </a:endParaRPr>
          </a:p>
          <a:p>
            <a:pPr eaLnBrk="0" fontAlgn="base" hangingPunct="0">
              <a:spcBef>
                <a:spcPct val="0"/>
              </a:spcBef>
              <a:spcAft>
                <a:spcPct val="0"/>
              </a:spcAft>
            </a:pPr>
            <a:r>
              <a:rPr lang="en-US" dirty="0">
                <a:solidFill>
                  <a:prstClr val="black"/>
                </a:solidFill>
                <a:latin typeface="Georgia"/>
              </a:rPr>
              <a:t>The Grants Accounting Office is available for technical </a:t>
            </a:r>
            <a:r>
              <a:rPr lang="en-US" dirty="0" smtClean="0">
                <a:solidFill>
                  <a:prstClr val="black"/>
                </a:solidFill>
                <a:latin typeface="Georgia"/>
              </a:rPr>
              <a:t>assistance. Please </a:t>
            </a:r>
            <a:r>
              <a:rPr lang="en-US" dirty="0">
                <a:solidFill>
                  <a:prstClr val="black"/>
                </a:solidFill>
                <a:latin typeface="Georgia"/>
              </a:rPr>
              <a:t>explain your issue and send screenshots of each step </a:t>
            </a:r>
            <a:r>
              <a:rPr lang="en-US" dirty="0" smtClean="0">
                <a:solidFill>
                  <a:prstClr val="black"/>
                </a:solidFill>
                <a:latin typeface="Georgia"/>
              </a:rPr>
              <a:t>to </a:t>
            </a:r>
            <a:r>
              <a:rPr lang="en-US" dirty="0">
                <a:solidFill>
                  <a:prstClr val="black"/>
                </a:solidFill>
                <a:latin typeface="Georgia"/>
              </a:rPr>
              <a:t>the Grants Accounting Office at </a:t>
            </a:r>
            <a:r>
              <a:rPr lang="en-US" dirty="0">
                <a:solidFill>
                  <a:prstClr val="black"/>
                </a:solidFill>
                <a:latin typeface="Georgia"/>
                <a:hlinkClick r:id="rId3"/>
              </a:rPr>
              <a:t>grantsaccounting@ed.sc.gov</a:t>
            </a:r>
            <a:endParaRPr lang="en-US" dirty="0">
              <a:solidFill>
                <a:prstClr val="black"/>
              </a:solidFill>
              <a:latin typeface="Georgia"/>
            </a:endParaRPr>
          </a:p>
          <a:p>
            <a:pPr eaLnBrk="0" fontAlgn="base" hangingPunct="0">
              <a:spcBef>
                <a:spcPct val="0"/>
              </a:spcBef>
              <a:spcAft>
                <a:spcPct val="0"/>
              </a:spcAft>
            </a:pPr>
            <a:endParaRPr lang="en-US" dirty="0" smtClean="0">
              <a:solidFill>
                <a:prstClr val="black"/>
              </a:solidFill>
              <a:latin typeface="Georgia"/>
            </a:endParaRPr>
          </a:p>
          <a:p>
            <a:pPr eaLnBrk="0" fontAlgn="base" hangingPunct="0">
              <a:spcBef>
                <a:spcPct val="0"/>
              </a:spcBef>
              <a:spcAft>
                <a:spcPct val="0"/>
              </a:spcAft>
            </a:pPr>
            <a:endParaRPr lang="en-US" dirty="0">
              <a:solidFill>
                <a:prstClr val="black"/>
              </a:solidFill>
              <a:latin typeface="Georgia"/>
            </a:endParaRPr>
          </a:p>
          <a:p>
            <a:pPr eaLnBrk="0" fontAlgn="base" hangingPunct="0">
              <a:spcBef>
                <a:spcPct val="0"/>
              </a:spcBef>
              <a:spcAft>
                <a:spcPct val="0"/>
              </a:spcAft>
            </a:pPr>
            <a:r>
              <a:rPr lang="en-US" dirty="0">
                <a:solidFill>
                  <a:prstClr val="black"/>
                </a:solidFill>
                <a:latin typeface="Georgia"/>
              </a:rPr>
              <a:t>You’re always welcome to copy your assigned Grants Accountant on email submissions.  However, the </a:t>
            </a:r>
            <a:r>
              <a:rPr lang="en-US" dirty="0" smtClean="0">
                <a:solidFill>
                  <a:prstClr val="black"/>
                </a:solidFill>
                <a:latin typeface="Georgia"/>
              </a:rPr>
              <a:t>Grants Accounting </a:t>
            </a:r>
            <a:r>
              <a:rPr lang="en-US" dirty="0">
                <a:solidFill>
                  <a:prstClr val="black"/>
                </a:solidFill>
                <a:latin typeface="Georgia"/>
              </a:rPr>
              <a:t>email box is monitored all day and chances are </a:t>
            </a:r>
            <a:r>
              <a:rPr lang="en-US" dirty="0" smtClean="0">
                <a:solidFill>
                  <a:prstClr val="black"/>
                </a:solidFill>
                <a:latin typeface="Georgia"/>
              </a:rPr>
              <a:t>you will </a:t>
            </a:r>
            <a:r>
              <a:rPr lang="en-US" dirty="0">
                <a:solidFill>
                  <a:prstClr val="black"/>
                </a:solidFill>
                <a:latin typeface="Georgia"/>
              </a:rPr>
              <a:t>hear back from someone more quickly when your question is submitted through this box.  Also, this allows </a:t>
            </a:r>
            <a:r>
              <a:rPr lang="en-US" dirty="0" smtClean="0">
                <a:solidFill>
                  <a:prstClr val="black"/>
                </a:solidFill>
                <a:latin typeface="Georgia"/>
              </a:rPr>
              <a:t>SCDE </a:t>
            </a:r>
            <a:r>
              <a:rPr lang="en-US" dirty="0">
                <a:solidFill>
                  <a:prstClr val="black"/>
                </a:solidFill>
                <a:latin typeface="Georgia"/>
              </a:rPr>
              <a:t>to maintain a tracking system so that we can watch for potential issues affecting multiple users </a:t>
            </a:r>
            <a:r>
              <a:rPr lang="en-US" dirty="0" smtClean="0">
                <a:solidFill>
                  <a:prstClr val="black"/>
                </a:solidFill>
                <a:latin typeface="Georgia"/>
              </a:rPr>
              <a:t>and our office </a:t>
            </a:r>
            <a:r>
              <a:rPr lang="en-US" dirty="0">
                <a:solidFill>
                  <a:prstClr val="black"/>
                </a:solidFill>
                <a:latin typeface="Georgia"/>
              </a:rPr>
              <a:t>can begin trouble shooting the issue. </a:t>
            </a:r>
          </a:p>
        </p:txBody>
      </p:sp>
      <p:sp>
        <p:nvSpPr>
          <p:cNvPr id="2" name="Title 1"/>
          <p:cNvSpPr>
            <a:spLocks noGrp="1"/>
          </p:cNvSpPr>
          <p:nvPr>
            <p:ph type="title"/>
          </p:nvPr>
        </p:nvSpPr>
        <p:spPr>
          <a:xfrm>
            <a:off x="1257300" y="1143000"/>
            <a:ext cx="6172200" cy="800100"/>
          </a:xfrm>
        </p:spPr>
        <p:txBody>
          <a:bodyPr>
            <a:normAutofit/>
          </a:bodyPr>
          <a:lstStyle/>
          <a:p>
            <a:r>
              <a:rPr lang="en-US" b="1" dirty="0"/>
              <a:t> </a:t>
            </a:r>
            <a:endParaRPr lang="en-US" dirty="0"/>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C0B73DE4-E8FE-43CB-9A18-A16F78A9F4D8}" type="slidenum">
              <a:rPr lang="en-US">
                <a:latin typeface="Times" charset="0"/>
              </a:rPr>
              <a:pPr fontAlgn="base">
                <a:spcBef>
                  <a:spcPct val="0"/>
                </a:spcBef>
                <a:spcAft>
                  <a:spcPct val="0"/>
                </a:spcAft>
                <a:defRPr/>
              </a:pPr>
              <a:t>98</a:t>
            </a:fld>
            <a:endParaRPr lang="en-US" dirty="0">
              <a:latin typeface="Times" charset="0"/>
            </a:endParaRPr>
          </a:p>
        </p:txBody>
      </p:sp>
      <p:pic>
        <p:nvPicPr>
          <p:cNvPr id="5" name="Picture 4"/>
          <p:cNvPicPr>
            <a:picLocks noChangeAspect="1"/>
          </p:cNvPicPr>
          <p:nvPr/>
        </p:nvPicPr>
        <p:blipFill>
          <a:blip r:embed="rId4"/>
          <a:stretch>
            <a:fillRect/>
          </a:stretch>
        </p:blipFill>
        <p:spPr>
          <a:xfrm>
            <a:off x="533400" y="553640"/>
            <a:ext cx="2185988" cy="1178719"/>
          </a:xfrm>
          <a:prstGeom prst="rect">
            <a:avLst/>
          </a:prstGeom>
        </p:spPr>
      </p:pic>
      <p:pic>
        <p:nvPicPr>
          <p:cNvPr id="6" name="Picture 5"/>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7772400" y="4876800"/>
            <a:ext cx="828002" cy="632112"/>
          </a:xfrm>
          <a:prstGeom prst="rect">
            <a:avLst/>
          </a:prstGeom>
        </p:spPr>
      </p:pic>
    </p:spTree>
    <p:extLst>
      <p:ext uri="{BB962C8B-B14F-4D97-AF65-F5344CB8AC3E}">
        <p14:creationId xmlns:p14="http://schemas.microsoft.com/office/powerpoint/2010/main" val="32202731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848" y="1143000"/>
            <a:ext cx="6172200" cy="800100"/>
          </a:xfrm>
        </p:spPr>
        <p:txBody>
          <a:bodyPr>
            <a:normAutofit fontScale="90000"/>
          </a:bodyPr>
          <a:lstStyle/>
          <a:p>
            <a:r>
              <a:rPr lang="en-US" b="1" dirty="0"/>
              <a:t>The Legislative Mandate</a:t>
            </a:r>
            <a:br>
              <a:rPr lang="en-US" b="1" dirty="0"/>
            </a:br>
            <a:r>
              <a:rPr lang="en-US" sz="1500" dirty="0"/>
              <a:t>Statewide Program on District Fiscal Practices and Budgetary Conditions</a:t>
            </a:r>
            <a:br>
              <a:rPr lang="en-US" sz="1500" dirty="0"/>
            </a:br>
            <a:endParaRPr lang="en-US" sz="1500" dirty="0"/>
          </a:p>
        </p:txBody>
      </p:sp>
      <p:sp>
        <p:nvSpPr>
          <p:cNvPr id="3" name="Content Placeholder 2"/>
          <p:cNvSpPr>
            <a:spLocks noGrp="1"/>
          </p:cNvSpPr>
          <p:nvPr>
            <p:ph idx="1"/>
          </p:nvPr>
        </p:nvSpPr>
        <p:spPr>
          <a:xfrm>
            <a:off x="652548" y="1710808"/>
            <a:ext cx="7805651" cy="4171950"/>
          </a:xfrm>
        </p:spPr>
        <p:txBody>
          <a:bodyPr>
            <a:normAutofit/>
          </a:bodyPr>
          <a:lstStyle/>
          <a:p>
            <a:endParaRPr lang="en-US" dirty="0" smtClean="0"/>
          </a:p>
          <a:p>
            <a:pPr>
              <a:buFont typeface="Arial" panose="020B0604020202020204" pitchFamily="34" charset="0"/>
              <a:buChar char="•"/>
            </a:pPr>
            <a:r>
              <a:rPr lang="en-US" sz="1800" dirty="0"/>
              <a:t>On May 9, 2017, Governor McMaster approved </a:t>
            </a:r>
            <a:r>
              <a:rPr lang="en-US" sz="1800" dirty="0" smtClean="0"/>
              <a:t> Act </a:t>
            </a:r>
            <a:r>
              <a:rPr lang="en-US" sz="1800" dirty="0"/>
              <a:t>23, which directs the South Carolina Department of Education (SCDE) to develop and adopt a statewide program on fiscal practices and budgetary conditions.</a:t>
            </a:r>
          </a:p>
          <a:p>
            <a:pPr>
              <a:buFont typeface="Arial" panose="020B0604020202020204" pitchFamily="34" charset="0"/>
              <a:buChar char="•"/>
            </a:pPr>
            <a:r>
              <a:rPr lang="en-US" sz="1800" dirty="0"/>
              <a:t> The </a:t>
            </a:r>
            <a:r>
              <a:rPr lang="en-US" sz="1800" dirty="0" smtClean="0"/>
              <a:t>SCDE shall </a:t>
            </a:r>
            <a:r>
              <a:rPr lang="en-US" sz="1800" dirty="0"/>
              <a:t>work with district superintendents and finance officers to develop and adopt a statewide program with guidelines for:</a:t>
            </a:r>
          </a:p>
          <a:p>
            <a:pPr lvl="1">
              <a:buFont typeface="Courier New" panose="02070309020205020404" pitchFamily="49" charset="0"/>
              <a:buChar char="o"/>
            </a:pPr>
            <a:r>
              <a:rPr lang="en-US" sz="1600" dirty="0" smtClean="0"/>
              <a:t>(1)identifying </a:t>
            </a:r>
            <a:r>
              <a:rPr lang="en-US" sz="1600" dirty="0"/>
              <a:t>fiscal practices and budgetary conditions that, if uncorrected, could compromise the fiscal integrity of a school district; and</a:t>
            </a:r>
          </a:p>
          <a:p>
            <a:pPr lvl="1">
              <a:buFont typeface="Courier New" panose="02070309020205020404" pitchFamily="49" charset="0"/>
              <a:buChar char="o"/>
            </a:pPr>
            <a:r>
              <a:rPr lang="en-US" sz="1600" dirty="0"/>
              <a:t>(2) advising a district identified under item (1) to take appropriate corrective actions.</a:t>
            </a:r>
          </a:p>
          <a:p>
            <a:pPr>
              <a:buFont typeface="Arial" panose="020B0604020202020204" pitchFamily="34" charset="0"/>
              <a:buChar char="•"/>
            </a:pPr>
            <a:r>
              <a:rPr lang="en-US" sz="1800" dirty="0"/>
              <a:t>S.C. Code Ann. § 59-20-90(A) (2017). </a:t>
            </a:r>
          </a:p>
          <a:p>
            <a:pPr marL="68580" indent="0">
              <a:buNone/>
            </a:pPr>
            <a:endParaRPr lang="en-US" dirty="0"/>
          </a:p>
        </p:txBody>
      </p:sp>
      <p:pic>
        <p:nvPicPr>
          <p:cNvPr id="4" name="Picture 3"/>
          <p:cNvPicPr>
            <a:picLocks noChangeAspect="1"/>
          </p:cNvPicPr>
          <p:nvPr/>
        </p:nvPicPr>
        <p:blipFill>
          <a:blip r:embed="rId2"/>
          <a:stretch>
            <a:fillRect/>
          </a:stretch>
        </p:blipFill>
        <p:spPr>
          <a:xfrm>
            <a:off x="6400800" y="5155970"/>
            <a:ext cx="2135981" cy="1207294"/>
          </a:xfrm>
          <a:prstGeom prst="rect">
            <a:avLst/>
          </a:prstGeom>
        </p:spPr>
      </p:pic>
      <p:pic>
        <p:nvPicPr>
          <p:cNvPr id="5" name="Picture 4"/>
          <p:cNvPicPr>
            <a:picLocks noChangeAspect="1"/>
          </p:cNvPicPr>
          <p:nvPr/>
        </p:nvPicPr>
        <p:blipFill>
          <a:blip r:embed="rId3"/>
          <a:stretch>
            <a:fillRect/>
          </a:stretch>
        </p:blipFill>
        <p:spPr>
          <a:xfrm>
            <a:off x="669174" y="5029200"/>
            <a:ext cx="2135933" cy="1421366"/>
          </a:xfrm>
          <a:prstGeom prst="rect">
            <a:avLst/>
          </a:prstGeom>
        </p:spPr>
      </p:pic>
    </p:spTree>
    <p:extLst>
      <p:ext uri="{BB962C8B-B14F-4D97-AF65-F5344CB8AC3E}">
        <p14:creationId xmlns:p14="http://schemas.microsoft.com/office/powerpoint/2010/main" val="42579666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7583</TotalTime>
  <Words>15012</Words>
  <Application>Microsoft Office PowerPoint</Application>
  <PresentationFormat>On-screen Show (4:3)</PresentationFormat>
  <Paragraphs>2176</Paragraphs>
  <Slides>254</Slides>
  <Notes>223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254</vt:i4>
      </vt:variant>
    </vt:vector>
  </HeadingPairs>
  <TitlesOfParts>
    <vt:vector size="266" baseType="lpstr">
      <vt:lpstr>Arial</vt:lpstr>
      <vt:lpstr>Calibri</vt:lpstr>
      <vt:lpstr>Cambria</vt:lpstr>
      <vt:lpstr>Century Gothic</vt:lpstr>
      <vt:lpstr>Courier New</vt:lpstr>
      <vt:lpstr>Garamond</vt:lpstr>
      <vt:lpstr>Georgia</vt:lpstr>
      <vt:lpstr>Times</vt:lpstr>
      <vt:lpstr>Times New Roman</vt:lpstr>
      <vt:lpstr>Wingdings</vt:lpstr>
      <vt:lpstr>Wingdings 2</vt:lpstr>
      <vt:lpstr>Austin</vt:lpstr>
      <vt:lpstr> Programmatic and Finance Personnel Regional Meeting</vt:lpstr>
      <vt:lpstr>Agenda</vt:lpstr>
      <vt:lpstr>Elementary and Secondary Education Act of 1965</vt:lpstr>
      <vt:lpstr>PowerPoint Presentation</vt:lpstr>
      <vt:lpstr>Title I</vt:lpstr>
      <vt:lpstr>Title II</vt:lpstr>
      <vt:lpstr>Title I/ Title II </vt:lpstr>
      <vt:lpstr>Title I/Title II</vt:lpstr>
      <vt:lpstr>Title I</vt:lpstr>
      <vt:lpstr>Questions</vt:lpstr>
      <vt:lpstr>Budget Updates</vt:lpstr>
      <vt:lpstr>Budget Updates                                       </vt:lpstr>
      <vt:lpstr>Title I Program Office – Finance Duties</vt:lpstr>
      <vt:lpstr>Questions</vt:lpstr>
      <vt:lpstr>Maintenance of Effort</vt:lpstr>
      <vt:lpstr>What is MOE?</vt:lpstr>
      <vt:lpstr>In Other Words</vt:lpstr>
      <vt:lpstr>The Underlying Principle</vt:lpstr>
      <vt:lpstr>Purpose</vt:lpstr>
      <vt:lpstr>PowerPoint Presentation</vt:lpstr>
      <vt:lpstr>Items Removed From MOE Calculation</vt:lpstr>
      <vt:lpstr>“Meeting” MOE</vt:lpstr>
      <vt:lpstr>Waiver Requests</vt:lpstr>
      <vt:lpstr>ESSA Changes</vt:lpstr>
      <vt:lpstr>PowerPoint Presentation</vt:lpstr>
      <vt:lpstr>Tips To Meeting and Reviewing MOE </vt:lpstr>
      <vt:lpstr> Greg King 803-734-0025 gking@ed.sc.gov </vt:lpstr>
      <vt:lpstr>Comparability </vt:lpstr>
      <vt:lpstr>Comparability</vt:lpstr>
      <vt:lpstr>Comparability</vt:lpstr>
      <vt:lpstr>Comparability</vt:lpstr>
      <vt:lpstr>Comparability</vt:lpstr>
      <vt:lpstr>Comparability</vt:lpstr>
      <vt:lpstr>Comparability</vt:lpstr>
      <vt:lpstr>Comparability</vt:lpstr>
      <vt:lpstr>Comparability</vt:lpstr>
      <vt:lpstr>Comparability</vt:lpstr>
      <vt:lpstr>Comparability</vt:lpstr>
      <vt:lpstr>Comparability</vt:lpstr>
      <vt:lpstr>Questions</vt:lpstr>
      <vt:lpstr>Title I Allowable Use of Funds</vt:lpstr>
      <vt:lpstr>PowerPoint Presentation</vt:lpstr>
      <vt:lpstr>Understanding EDGAR  (Education Department General Administrative Regulations) </vt:lpstr>
      <vt:lpstr>PowerPoint Presentation</vt:lpstr>
      <vt:lpstr>PowerPoint Presentation</vt:lpstr>
      <vt:lpstr>PowerPoint Presentation</vt:lpstr>
      <vt:lpstr>PowerPoint Presentation</vt:lpstr>
      <vt:lpstr>Determining Allowability  2 CFR Part 200.403</vt:lpstr>
      <vt:lpstr>First Test of Allowability</vt:lpstr>
      <vt:lpstr>Documentation </vt:lpstr>
      <vt:lpstr>Allowable Costs in an LEA Plan</vt:lpstr>
      <vt:lpstr>Types of District  Set-Asides </vt:lpstr>
      <vt:lpstr>Non-required Set-Asides: </vt:lpstr>
      <vt:lpstr>District Set- Asides</vt:lpstr>
      <vt:lpstr>Consultation</vt:lpstr>
      <vt:lpstr>PowerPoint Presentation</vt:lpstr>
      <vt:lpstr> Supplemental District Set-Asides</vt:lpstr>
      <vt:lpstr> Supplemental District Set-Asides</vt:lpstr>
      <vt:lpstr> Supplemental District Set-asides</vt:lpstr>
      <vt:lpstr>Supplemental District Set-asides</vt:lpstr>
      <vt:lpstr>Supplemental District Set-Asides</vt:lpstr>
      <vt:lpstr>Allowable Use of Funds in School Wide Plans</vt:lpstr>
      <vt:lpstr>Implementing a Schoolwide Program  </vt:lpstr>
      <vt:lpstr>Make the Connection</vt:lpstr>
      <vt:lpstr>Questions to Ponder</vt:lpstr>
      <vt:lpstr>Allowable Costs</vt:lpstr>
      <vt:lpstr>Allowable  vs  Non-allowable </vt:lpstr>
      <vt:lpstr>PowerPoint Presentation</vt:lpstr>
      <vt:lpstr>Examples from the Field </vt:lpstr>
      <vt:lpstr>Examples from the Field</vt:lpstr>
      <vt:lpstr>Examples from the Field</vt:lpstr>
      <vt:lpstr>Examples from the Field</vt:lpstr>
      <vt:lpstr>Examples from the Field</vt:lpstr>
      <vt:lpstr>Examples from the Field</vt:lpstr>
      <vt:lpstr>Examples from the Field</vt:lpstr>
      <vt:lpstr>Examples from the Field</vt:lpstr>
      <vt:lpstr>Allowable Costs</vt:lpstr>
      <vt:lpstr>PowerPoint Presentation</vt:lpstr>
      <vt:lpstr>Title II Allowable Use of Funds</vt:lpstr>
      <vt:lpstr>Necessary and Reasonable</vt:lpstr>
      <vt:lpstr>Supplement, Not Supplant</vt:lpstr>
      <vt:lpstr>Supplement, Not Supplant</vt:lpstr>
      <vt:lpstr>Allowable Uses of Funding</vt:lpstr>
      <vt:lpstr>Cost Principles</vt:lpstr>
      <vt:lpstr>Non-Allowable Activities</vt:lpstr>
      <vt:lpstr>Big News! </vt:lpstr>
      <vt:lpstr>PowerPoint Presentation</vt:lpstr>
      <vt:lpstr>PowerPoint Presentation</vt:lpstr>
      <vt:lpstr>Carryover</vt:lpstr>
      <vt:lpstr>Questions</vt:lpstr>
      <vt:lpstr>SCDE Finance Update  </vt:lpstr>
      <vt:lpstr>PowerPoint Presentation</vt:lpstr>
      <vt:lpstr>Grants Accounting &amp; GAPS</vt:lpstr>
      <vt:lpstr>Grants Accounting and GAPS (continued) </vt:lpstr>
      <vt:lpstr>PowerPoint Presentation</vt:lpstr>
      <vt:lpstr>PowerPoint Presentation</vt:lpstr>
      <vt:lpstr> </vt:lpstr>
      <vt:lpstr> </vt:lpstr>
      <vt:lpstr>The Legislative Mandate Statewide Program on District Fiscal Practices and Budgetary Conditions </vt:lpstr>
      <vt:lpstr>PowerPoint Presentation</vt:lpstr>
      <vt:lpstr>Escalating Levels of Concern </vt:lpstr>
      <vt:lpstr>Escalating Levels of Concern </vt:lpstr>
      <vt:lpstr>What Changed???</vt:lpstr>
      <vt:lpstr>What Changed???</vt:lpstr>
      <vt:lpstr>Fiscal Recovery Plan &amp; TA </vt:lpstr>
      <vt:lpstr>PowerPoint Presentation</vt:lpstr>
      <vt:lpstr>School District Website Transparency Requirements</vt:lpstr>
      <vt:lpstr>School District Websites</vt:lpstr>
      <vt:lpstr>School District Website Transparency Requirements</vt:lpstr>
      <vt:lpstr>School District Website Transparency Requirements</vt:lpstr>
      <vt:lpstr>PowerPoint Presentation</vt:lpstr>
      <vt:lpstr>Proviso 1.26. &amp; (1A.14.)</vt:lpstr>
      <vt:lpstr>Proviso 1.26. &amp; (1A.14.)</vt:lpstr>
      <vt:lpstr>Proviso 1.26. &amp; (1A.14.)</vt:lpstr>
      <vt:lpstr>Proviso 1.26. &amp; (1A.14.)</vt:lpstr>
      <vt:lpstr>Proviso 1.26. &amp; (1A.14.)</vt:lpstr>
      <vt:lpstr>Proviso 1.26. &amp; (1A.14.)</vt:lpstr>
      <vt:lpstr>Proviso 1.26. &amp; (1A.14.)</vt:lpstr>
      <vt:lpstr>Proviso 1.26. &amp; (1A.14.)</vt:lpstr>
      <vt:lpstr>Proviso 1.26. &amp; (1A.14.)</vt:lpstr>
      <vt:lpstr>Proviso 1.26. &amp; (1A.14.)</vt:lpstr>
      <vt:lpstr>Proviso 1.44.</vt:lpstr>
      <vt:lpstr>Pop Quiz</vt:lpstr>
      <vt:lpstr>Pop Quiz</vt:lpstr>
      <vt:lpstr>Pop Quiz</vt:lpstr>
      <vt:lpstr>Pop Quiz</vt:lpstr>
      <vt:lpstr>Other Requirements</vt:lpstr>
      <vt:lpstr>PowerPoint Presentation</vt:lpstr>
      <vt:lpstr>Questions?</vt:lpstr>
      <vt:lpstr>PowerPoint Presentation</vt:lpstr>
      <vt:lpstr>Grant Management </vt:lpstr>
      <vt:lpstr>Show of hands…</vt:lpstr>
      <vt:lpstr>Agenda</vt:lpstr>
      <vt:lpstr>Disclaimer </vt:lpstr>
      <vt:lpstr>Districts are Expected to</vt:lpstr>
      <vt:lpstr>Start with your subgrant agreement</vt:lpstr>
      <vt:lpstr>Subgrant Agreement</vt:lpstr>
      <vt:lpstr>New Requirement: Public Disclosure</vt:lpstr>
      <vt:lpstr>Public Disclosure Requirement</vt:lpstr>
      <vt:lpstr>SCDE’s Assurances and Terms and Conditions for Federal Subawards</vt:lpstr>
      <vt:lpstr>Take Action: Understand</vt:lpstr>
      <vt:lpstr>READ Subgrant Agreement and Assurances &amp; Terms and Conditions</vt:lpstr>
      <vt:lpstr>Take Action: Organize</vt:lpstr>
      <vt:lpstr>Grant Manager’s Activities</vt:lpstr>
      <vt:lpstr>Change: Cannot Work in Silos</vt:lpstr>
      <vt:lpstr>Ensure Allowable Use of Subgrant Funds </vt:lpstr>
      <vt:lpstr>Examples: Not Allowable!</vt:lpstr>
      <vt:lpstr>2 CFR Part 200  “Uniform Grant Guidance” (UGG)</vt:lpstr>
      <vt:lpstr>Written Policies and Procedures</vt:lpstr>
      <vt:lpstr>For Cash Management and Allowability of Cost</vt:lpstr>
      <vt:lpstr>For Procurement</vt:lpstr>
      <vt:lpstr>Must Have Compliant Travel Policy</vt:lpstr>
      <vt:lpstr>Procedures define…</vt:lpstr>
      <vt:lpstr>Changes to Two Procurement Methods 2 CFR Part 200. 320 has</vt:lpstr>
      <vt:lpstr>But then, National Defense Authorization Act  of 2017 and 2018</vt:lpstr>
      <vt:lpstr>Note District’s Thresholds</vt:lpstr>
      <vt:lpstr>To Take Action: Examine Processes</vt:lpstr>
      <vt:lpstr>Ensure consistency!</vt:lpstr>
      <vt:lpstr>Mitigate Risks: Procurement</vt:lpstr>
      <vt:lpstr>Actual Audit Finding</vt:lpstr>
      <vt:lpstr>Must: Time and Effort Reports</vt:lpstr>
      <vt:lpstr>Actual Audit Finding</vt:lpstr>
      <vt:lpstr>Must: Expend Funds Properly</vt:lpstr>
      <vt:lpstr>Actual Audit Finding</vt:lpstr>
      <vt:lpstr>Must: Inventory Control</vt:lpstr>
      <vt:lpstr>Must: Detailed Property Records</vt:lpstr>
      <vt:lpstr>“…strengthen oversight to reduce the risk of waste, fraud, and abuse”</vt:lpstr>
      <vt:lpstr>Why?</vt:lpstr>
      <vt:lpstr>Fraud</vt:lpstr>
      <vt:lpstr>Could be fraud, could be abuse…</vt:lpstr>
      <vt:lpstr>Ways to Mitigate Risks</vt:lpstr>
      <vt:lpstr>Internal Controls</vt:lpstr>
      <vt:lpstr>Procurement Issues</vt:lpstr>
      <vt:lpstr>Recordkeeping Issues</vt:lpstr>
      <vt:lpstr>Questions</vt:lpstr>
      <vt:lpstr>Resources</vt:lpstr>
      <vt:lpstr>Contact Us</vt:lpstr>
      <vt:lpstr>Risk Assessment/ Audit Findings</vt:lpstr>
      <vt:lpstr>Federal Awarding Agency  Review of Risk Posed by Applicants 2 CFR Part 200.205</vt:lpstr>
      <vt:lpstr>Federal Awarding Agency  Review of Risk Posed by Applicants  2 CFR Part 200.205, cont.</vt:lpstr>
      <vt:lpstr>Federal Awarding Agency  Review of Risk Posed by Applicants 2 CFR Part 200.205, cont.</vt:lpstr>
      <vt:lpstr>Federal Awarding Agency  Review of Risk Posed by Applicants 2 CFR Part 200.205, cont.</vt:lpstr>
      <vt:lpstr>Federal Awarding Agency  Review of Risk Posed by Applicants 2 CFR Part 200.205, cont.</vt:lpstr>
      <vt:lpstr>Risk Assessment 2 CFR Part 200.331</vt:lpstr>
      <vt:lpstr>Risk Assessment 2 CFR Part 200.331, cont.</vt:lpstr>
      <vt:lpstr>SCDE’s Risk Assessment</vt:lpstr>
      <vt:lpstr>Risk Criteria</vt:lpstr>
      <vt:lpstr>Risk Criteria, cont.</vt:lpstr>
      <vt:lpstr>Risk Criteria, cont.</vt:lpstr>
      <vt:lpstr>Risk Criteria, cont.</vt:lpstr>
      <vt:lpstr>Risk Criteria Scoring</vt:lpstr>
      <vt:lpstr>Risk Criteria Scoring</vt:lpstr>
      <vt:lpstr>LEA Risk Assessment Results</vt:lpstr>
      <vt:lpstr>Now What?</vt:lpstr>
      <vt:lpstr>Subrecipient Responsibilities</vt:lpstr>
      <vt:lpstr>Subrecipient Responsibilities, cont.</vt:lpstr>
      <vt:lpstr>Subrecipient Responsibilities, cont.</vt:lpstr>
      <vt:lpstr>Notification and Next Steps</vt:lpstr>
      <vt:lpstr>Notification and Next Steps, cont.</vt:lpstr>
      <vt:lpstr>Remedies for Noncompliance</vt:lpstr>
      <vt:lpstr>Remedies for Noncompliance, cont.</vt:lpstr>
      <vt:lpstr>LEA Requirement for Charter Schools</vt:lpstr>
      <vt:lpstr>PowerPoint Presentation</vt:lpstr>
      <vt:lpstr> Lack of Written Procedures</vt:lpstr>
      <vt:lpstr>Lack of Time and Effort Reporting</vt:lpstr>
      <vt:lpstr>Lack of Segregation of Duties</vt:lpstr>
      <vt:lpstr>Additional Audit Findings</vt:lpstr>
      <vt:lpstr>Questions?</vt:lpstr>
      <vt:lpstr>Supplement, Not Supplant</vt:lpstr>
      <vt:lpstr>Supplement, Not Supplant</vt:lpstr>
      <vt:lpstr>Supplement, Not Supplant  </vt:lpstr>
      <vt:lpstr>How to Determine if Activities are Supplemental</vt:lpstr>
      <vt:lpstr>Other Questions to Consider </vt:lpstr>
      <vt:lpstr>Supplanting Defense/Rebuttals</vt:lpstr>
      <vt:lpstr>Supplanting Defense/Rebuttals</vt:lpstr>
      <vt:lpstr>Supplanting Defense/Rebuttals</vt:lpstr>
      <vt:lpstr>Supplemental Title I Activities </vt:lpstr>
      <vt:lpstr>Supplement, Not Supplant</vt:lpstr>
      <vt:lpstr>Supplement, Not Supplant</vt:lpstr>
      <vt:lpstr>Questions</vt:lpstr>
      <vt:lpstr>Inventory and Procurement</vt:lpstr>
      <vt:lpstr>Federal Emphases</vt:lpstr>
      <vt:lpstr>What is Inventory?</vt:lpstr>
      <vt:lpstr>Equipment vs. Supplies vs. Computing Devices</vt:lpstr>
      <vt:lpstr>Equipment vs. Supplies vs. Computing Devices  (Simple Definition)</vt:lpstr>
      <vt:lpstr>Exception - A gift from the Feds! </vt:lpstr>
      <vt:lpstr>Inventory Requirements </vt:lpstr>
      <vt:lpstr>Inventory Requirements (continued)</vt:lpstr>
      <vt:lpstr>Required Form</vt:lpstr>
      <vt:lpstr>Electronic Inventory System</vt:lpstr>
      <vt:lpstr>Important Note  SCDIS-501 Information Media Disposal Procedure  The data on computing devices storage media must be professionally wiped/sanitized according to the specifications in SCDIS-501.    Surplus Companies   Large amounts of the same items may be combined on one form.</vt:lpstr>
      <vt:lpstr>Inventory Transfer</vt:lpstr>
      <vt:lpstr>Inventory Checkout</vt:lpstr>
      <vt:lpstr>Common Questions  </vt:lpstr>
      <vt:lpstr>Summary</vt:lpstr>
      <vt:lpstr>Questions</vt:lpstr>
      <vt:lpstr>Procurement</vt:lpstr>
      <vt:lpstr>Procurement</vt:lpstr>
      <vt:lpstr>Procurement</vt:lpstr>
      <vt:lpstr>Sole Source</vt:lpstr>
      <vt:lpstr>Resources &amp; Legal Citations</vt:lpstr>
      <vt:lpstr>Questions</vt:lpstr>
      <vt:lpstr>Equitable Services to Private Schools under Title I, Part A</vt:lpstr>
      <vt:lpstr>Eligibility</vt:lpstr>
      <vt:lpstr>Changes under ESSA</vt:lpstr>
      <vt:lpstr>Changes under ESSA</vt:lpstr>
      <vt:lpstr>Allocating Funds for Equitable Services</vt:lpstr>
      <vt:lpstr>Proportionate Funding</vt:lpstr>
      <vt:lpstr>Proportionate Funding</vt:lpstr>
      <vt:lpstr>Proportionate Funding</vt:lpstr>
      <vt:lpstr>Equitable Services Parent and Family Engagement</vt:lpstr>
      <vt:lpstr>Equitable Services Instruction and Professional Development</vt:lpstr>
      <vt:lpstr>Guidance</vt:lpstr>
      <vt:lpstr>Questions ?</vt:lpstr>
    </vt:vector>
  </TitlesOfParts>
  <Company>SCDE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 and Title II Finance Meeting</dc:title>
  <dc:creator>Stanley, Jewell</dc:creator>
  <cp:lastModifiedBy>Stanley, Jewell</cp:lastModifiedBy>
  <cp:revision>93</cp:revision>
  <cp:lastPrinted>2018-11-30T19:50:04Z</cp:lastPrinted>
  <dcterms:created xsi:type="dcterms:W3CDTF">2017-10-10T13:22:33Z</dcterms:created>
  <dcterms:modified xsi:type="dcterms:W3CDTF">2018-11-30T20:37:08Z</dcterms:modified>
</cp:coreProperties>
</file>