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9"/>
  </p:notesMasterIdLst>
  <p:handoutMasterIdLst>
    <p:handoutMasterId r:id="rId90"/>
  </p:handoutMasterIdLst>
  <p:sldIdLst>
    <p:sldId id="425" r:id="rId2"/>
    <p:sldId id="456" r:id="rId3"/>
    <p:sldId id="364" r:id="rId4"/>
    <p:sldId id="365" r:id="rId5"/>
    <p:sldId id="458" r:id="rId6"/>
    <p:sldId id="367" r:id="rId7"/>
    <p:sldId id="368" r:id="rId8"/>
    <p:sldId id="369" r:id="rId9"/>
    <p:sldId id="371" r:id="rId10"/>
    <p:sldId id="372" r:id="rId11"/>
    <p:sldId id="373" r:id="rId12"/>
    <p:sldId id="374" r:id="rId13"/>
    <p:sldId id="375" r:id="rId14"/>
    <p:sldId id="376" r:id="rId15"/>
    <p:sldId id="377" r:id="rId16"/>
    <p:sldId id="455" r:id="rId17"/>
    <p:sldId id="380" r:id="rId18"/>
    <p:sldId id="381" r:id="rId19"/>
    <p:sldId id="457" r:id="rId20"/>
    <p:sldId id="383" r:id="rId21"/>
    <p:sldId id="384" r:id="rId22"/>
    <p:sldId id="385" r:id="rId23"/>
    <p:sldId id="386" r:id="rId24"/>
    <p:sldId id="387" r:id="rId25"/>
    <p:sldId id="388" r:id="rId26"/>
    <p:sldId id="389" r:id="rId27"/>
    <p:sldId id="390" r:id="rId28"/>
    <p:sldId id="391" r:id="rId29"/>
    <p:sldId id="392" r:id="rId30"/>
    <p:sldId id="393" r:id="rId31"/>
    <p:sldId id="394" r:id="rId32"/>
    <p:sldId id="395" r:id="rId33"/>
    <p:sldId id="396" r:id="rId34"/>
    <p:sldId id="397" r:id="rId35"/>
    <p:sldId id="398" r:id="rId36"/>
    <p:sldId id="399" r:id="rId37"/>
    <p:sldId id="400" r:id="rId38"/>
    <p:sldId id="401" r:id="rId39"/>
    <p:sldId id="402" r:id="rId40"/>
    <p:sldId id="403" r:id="rId41"/>
    <p:sldId id="404" r:id="rId42"/>
    <p:sldId id="405" r:id="rId43"/>
    <p:sldId id="406" r:id="rId44"/>
    <p:sldId id="407" r:id="rId45"/>
    <p:sldId id="408" r:id="rId46"/>
    <p:sldId id="409" r:id="rId47"/>
    <p:sldId id="410" r:id="rId48"/>
    <p:sldId id="411" r:id="rId49"/>
    <p:sldId id="412" r:id="rId50"/>
    <p:sldId id="413" r:id="rId51"/>
    <p:sldId id="414" r:id="rId52"/>
    <p:sldId id="416" r:id="rId53"/>
    <p:sldId id="417" r:id="rId54"/>
    <p:sldId id="418" r:id="rId55"/>
    <p:sldId id="419" r:id="rId56"/>
    <p:sldId id="420" r:id="rId57"/>
    <p:sldId id="421" r:id="rId58"/>
    <p:sldId id="426" r:id="rId59"/>
    <p:sldId id="427" r:id="rId60"/>
    <p:sldId id="459" r:id="rId61"/>
    <p:sldId id="429" r:id="rId62"/>
    <p:sldId id="430" r:id="rId63"/>
    <p:sldId id="431" r:id="rId64"/>
    <p:sldId id="432" r:id="rId65"/>
    <p:sldId id="433" r:id="rId66"/>
    <p:sldId id="434" r:id="rId67"/>
    <p:sldId id="435" r:id="rId68"/>
    <p:sldId id="436" r:id="rId69"/>
    <p:sldId id="437" r:id="rId70"/>
    <p:sldId id="438" r:id="rId71"/>
    <p:sldId id="439" r:id="rId72"/>
    <p:sldId id="440" r:id="rId73"/>
    <p:sldId id="441" r:id="rId74"/>
    <p:sldId id="442" r:id="rId75"/>
    <p:sldId id="443" r:id="rId76"/>
    <p:sldId id="444" r:id="rId77"/>
    <p:sldId id="445" r:id="rId78"/>
    <p:sldId id="446" r:id="rId79"/>
    <p:sldId id="447" r:id="rId80"/>
    <p:sldId id="448" r:id="rId81"/>
    <p:sldId id="449" r:id="rId82"/>
    <p:sldId id="450" r:id="rId83"/>
    <p:sldId id="451" r:id="rId84"/>
    <p:sldId id="452" r:id="rId85"/>
    <p:sldId id="453" r:id="rId86"/>
    <p:sldId id="454" r:id="rId87"/>
    <p:sldId id="423" r:id="rId88"/>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652" autoAdjust="0"/>
  </p:normalViewPr>
  <p:slideViewPr>
    <p:cSldViewPr>
      <p:cViewPr>
        <p:scale>
          <a:sx n="70" d="100"/>
          <a:sy n="70" d="100"/>
        </p:scale>
        <p:origin x="-222" y="-84"/>
      </p:cViewPr>
      <p:guideLst>
        <p:guide orient="horz" pos="2160"/>
        <p:guide pos="2880"/>
      </p:guideLst>
    </p:cSldViewPr>
  </p:slideViewPr>
  <p:notesTextViewPr>
    <p:cViewPr>
      <p:scale>
        <a:sx n="1" d="1"/>
        <a:sy n="1" d="1"/>
      </p:scale>
      <p:origin x="0" y="0"/>
    </p:cViewPr>
  </p:notesTextViewPr>
  <p:sorterViewPr>
    <p:cViewPr>
      <p:scale>
        <a:sx n="60" d="100"/>
        <a:sy n="6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72842D47-8B07-470D-9790-487B31027B7F}" type="datetimeFigureOut">
              <a:rPr lang="en-US" smtClean="0"/>
              <a:t>11/14/2016</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5F64BB95-C652-4336-9006-AE90C9874B83}" type="slidenum">
              <a:rPr lang="en-US" smtClean="0"/>
              <a:t>‹#›</a:t>
            </a:fld>
            <a:endParaRPr lang="en-US"/>
          </a:p>
        </p:txBody>
      </p:sp>
    </p:spTree>
    <p:extLst>
      <p:ext uri="{BB962C8B-B14F-4D97-AF65-F5344CB8AC3E}">
        <p14:creationId xmlns:p14="http://schemas.microsoft.com/office/powerpoint/2010/main" val="25664348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E61E6E49-8FE8-46D8-B69E-B3DBC0E467CE}" type="datetimeFigureOut">
              <a:rPr lang="en-US" smtClean="0"/>
              <a:t>11/14/2016</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58C6E512-C187-4B66-8BC5-D6C49EDFE129}" type="slidenum">
              <a:rPr lang="en-US" smtClean="0"/>
              <a:t>‹#›</a:t>
            </a:fld>
            <a:endParaRPr lang="en-US"/>
          </a:p>
        </p:txBody>
      </p:sp>
    </p:spTree>
    <p:extLst>
      <p:ext uri="{BB962C8B-B14F-4D97-AF65-F5344CB8AC3E}">
        <p14:creationId xmlns:p14="http://schemas.microsoft.com/office/powerpoint/2010/main" val="4430244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237">
              <a:defRPr/>
            </a:pPr>
            <a:r>
              <a:rPr lang="en-US" dirty="0"/>
              <a:t>Assessments developed to allow students of varying backgrounds and abilities to validly participate</a:t>
            </a:r>
          </a:p>
          <a:p>
            <a:endParaRPr lang="en-US" dirty="0"/>
          </a:p>
        </p:txBody>
      </p:sp>
      <p:sp>
        <p:nvSpPr>
          <p:cNvPr id="4" name="Slide Number Placeholder 3"/>
          <p:cNvSpPr>
            <a:spLocks noGrp="1"/>
          </p:cNvSpPr>
          <p:nvPr>
            <p:ph type="sldNum" sz="quarter" idx="10"/>
          </p:nvPr>
        </p:nvSpPr>
        <p:spPr/>
        <p:txBody>
          <a:bodyPr/>
          <a:lstStyle/>
          <a:p>
            <a:fld id="{E948F8BA-4F93-4EC7-99B3-523B514FFBB4}" type="slidenum">
              <a:rPr lang="en-US" smtClean="0"/>
              <a:t>20</a:t>
            </a:fld>
            <a:endParaRPr lang="en-US"/>
          </a:p>
        </p:txBody>
      </p:sp>
    </p:spTree>
    <p:extLst>
      <p:ext uri="{BB962C8B-B14F-4D97-AF65-F5344CB8AC3E}">
        <p14:creationId xmlns:p14="http://schemas.microsoft.com/office/powerpoint/2010/main" val="34106155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Pros</a:t>
            </a:r>
          </a:p>
          <a:p>
            <a:r>
              <a:rPr lang="en-US" dirty="0" smtClean="0"/>
              <a:t>Multiple measures</a:t>
            </a:r>
          </a:p>
          <a:p>
            <a:r>
              <a:rPr lang="en-US" dirty="0" smtClean="0"/>
              <a:t>External</a:t>
            </a:r>
            <a:r>
              <a:rPr lang="en-US" baseline="0" dirty="0" smtClean="0"/>
              <a:t> measures combined with internal measures</a:t>
            </a:r>
          </a:p>
          <a:p>
            <a:r>
              <a:rPr lang="en-US" baseline="0" dirty="0" smtClean="0"/>
              <a:t>Everyone has access to AP with </a:t>
            </a:r>
            <a:r>
              <a:rPr lang="en-US" baseline="0" dirty="0" err="1" smtClean="0"/>
              <a:t>VirtualSC</a:t>
            </a:r>
            <a:r>
              <a:rPr lang="en-US" baseline="0" dirty="0" smtClean="0"/>
              <a:t>; all of these courses have external measures</a:t>
            </a:r>
          </a:p>
          <a:p>
            <a:r>
              <a:rPr lang="en-US" baseline="0" dirty="0" smtClean="0"/>
              <a:t>SREB is promoting counting the Developmental Reading/Math with an 80 proficiency end of course exam put into PowerSchool</a:t>
            </a:r>
          </a:p>
          <a:p>
            <a:endParaRPr lang="en-US" baseline="0" dirty="0" smtClean="0"/>
          </a:p>
          <a:p>
            <a:r>
              <a:rPr lang="en-US" baseline="0" dirty="0" smtClean="0"/>
              <a:t>Cons</a:t>
            </a:r>
          </a:p>
          <a:p>
            <a:r>
              <a:rPr lang="en-US" baseline="0" dirty="0" smtClean="0"/>
              <a:t>English over Reading</a:t>
            </a:r>
          </a:p>
          <a:p>
            <a:r>
              <a:rPr lang="en-US" baseline="0" dirty="0" smtClean="0"/>
              <a:t>We don’t currently have a common cut score across ACT, SAT, </a:t>
            </a:r>
            <a:r>
              <a:rPr lang="en-US" baseline="0" dirty="0" err="1" smtClean="0"/>
              <a:t>Accuplacer</a:t>
            </a:r>
            <a:r>
              <a:rPr lang="en-US" baseline="0" dirty="0" smtClean="0"/>
              <a:t> to take a credit bearing course</a:t>
            </a:r>
          </a:p>
          <a:p>
            <a:r>
              <a:rPr lang="en-US" baseline="0" dirty="0" smtClean="0"/>
              <a:t>Students can take an AP course and earn a “2” on the exam and be better prepared for college than some dual credit courses</a:t>
            </a:r>
          </a:p>
          <a:p>
            <a:r>
              <a:rPr lang="en-US" baseline="0" dirty="0" smtClean="0"/>
              <a:t>Should students have to </a:t>
            </a:r>
            <a:r>
              <a:rPr lang="en-US" baseline="0" dirty="0" err="1" smtClean="0"/>
              <a:t>Accuplacer</a:t>
            </a:r>
            <a:r>
              <a:rPr lang="en-US" baseline="0" dirty="0" smtClean="0"/>
              <a:t> after taking Literacy Ready or Math Ready </a:t>
            </a:r>
            <a:endParaRPr lang="en-US" dirty="0"/>
          </a:p>
        </p:txBody>
      </p:sp>
      <p:sp>
        <p:nvSpPr>
          <p:cNvPr id="4" name="Slide Number Placeholder 3"/>
          <p:cNvSpPr>
            <a:spLocks noGrp="1"/>
          </p:cNvSpPr>
          <p:nvPr>
            <p:ph type="sldNum" sz="quarter" idx="10"/>
          </p:nvPr>
        </p:nvSpPr>
        <p:spPr/>
        <p:txBody>
          <a:bodyPr/>
          <a:lstStyle/>
          <a:p>
            <a:fld id="{58C6E512-C187-4B66-8BC5-D6C49EDFE129}" type="slidenum">
              <a:rPr lang="en-US" smtClean="0"/>
              <a:t>72</a:t>
            </a:fld>
            <a:endParaRPr lang="en-US"/>
          </a:p>
        </p:txBody>
      </p:sp>
    </p:spTree>
    <p:extLst>
      <p:ext uri="{BB962C8B-B14F-4D97-AF65-F5344CB8AC3E}">
        <p14:creationId xmlns:p14="http://schemas.microsoft.com/office/powerpoint/2010/main" val="1632345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Could be:</a:t>
            </a:r>
          </a:p>
          <a:p>
            <a:r>
              <a:rPr lang="en-US" dirty="0" smtClean="0"/>
              <a:t>CATE</a:t>
            </a:r>
            <a:r>
              <a:rPr lang="en-US" baseline="0" dirty="0" smtClean="0"/>
              <a:t> </a:t>
            </a:r>
            <a:r>
              <a:rPr lang="en-US" dirty="0" smtClean="0"/>
              <a:t>completer with</a:t>
            </a:r>
            <a:r>
              <a:rPr lang="en-US" baseline="0" dirty="0" smtClean="0"/>
              <a:t> industry credential (required if available) or a Work-based learning credit (if credential not available) or Youth Apprenticeship</a:t>
            </a:r>
          </a:p>
          <a:p>
            <a:r>
              <a:rPr lang="en-US" baseline="0" dirty="0" smtClean="0"/>
              <a:t>ROTC completer with ASVAB score in 50</a:t>
            </a:r>
            <a:r>
              <a:rPr lang="en-US" baseline="30000" dirty="0" smtClean="0"/>
              <a:t>th</a:t>
            </a:r>
            <a:r>
              <a:rPr lang="en-US" baseline="0" dirty="0" smtClean="0"/>
              <a:t> percentile</a:t>
            </a:r>
          </a:p>
          <a:p>
            <a:r>
              <a:rPr lang="en-US" baseline="0" dirty="0" smtClean="0"/>
              <a:t>ARTS Completer with state approved external performance measure </a:t>
            </a:r>
          </a:p>
          <a:p>
            <a:r>
              <a:rPr lang="en-US" baseline="0" dirty="0" smtClean="0"/>
              <a:t>Pros:</a:t>
            </a:r>
          </a:p>
          <a:p>
            <a:r>
              <a:rPr lang="en-US" baseline="0" dirty="0" smtClean="0"/>
              <a:t>Multiple measures (balance of courses and test-based measures)</a:t>
            </a:r>
          </a:p>
          <a:p>
            <a:r>
              <a:rPr lang="en-US" baseline="0" dirty="0" smtClean="0"/>
              <a:t>CATE, ROTC, ARTS  provides balance across elective options</a:t>
            </a:r>
          </a:p>
          <a:p>
            <a:r>
              <a:rPr lang="en-US" baseline="0" dirty="0" smtClean="0"/>
              <a:t>Rigor to be career ready goes up with the industry credential/work-base learning/arts-based learning measure/Youth apprentice requirements tied to it</a:t>
            </a:r>
          </a:p>
          <a:p>
            <a:r>
              <a:rPr lang="en-US" baseline="0" dirty="0" smtClean="0"/>
              <a:t>Cons:</a:t>
            </a:r>
          </a:p>
          <a:p>
            <a:r>
              <a:rPr lang="en-US" baseline="0" dirty="0" smtClean="0"/>
              <a:t>“haves and have nots” may not feel that all of these options are available to them</a:t>
            </a:r>
          </a:p>
          <a:p>
            <a:r>
              <a:rPr lang="en-US" baseline="0" dirty="0" smtClean="0"/>
              <a:t>Funding for credential exams</a:t>
            </a:r>
          </a:p>
          <a:p>
            <a:r>
              <a:rPr lang="en-US" baseline="0" dirty="0" smtClean="0"/>
              <a:t>Lack of opportunities for WBL and Youth Apprenticeships  </a:t>
            </a:r>
          </a:p>
          <a:p>
            <a:r>
              <a:rPr lang="en-US" baseline="0" dirty="0" smtClean="0"/>
              <a:t>Do not have industry certifications in all CATE programs (it will take time to build those out)</a:t>
            </a:r>
          </a:p>
        </p:txBody>
      </p:sp>
      <p:sp>
        <p:nvSpPr>
          <p:cNvPr id="4" name="Slide Number Placeholder 3"/>
          <p:cNvSpPr>
            <a:spLocks noGrp="1"/>
          </p:cNvSpPr>
          <p:nvPr>
            <p:ph type="sldNum" sz="quarter" idx="10"/>
          </p:nvPr>
        </p:nvSpPr>
        <p:spPr/>
        <p:txBody>
          <a:bodyPr/>
          <a:lstStyle/>
          <a:p>
            <a:fld id="{58C6E512-C187-4B66-8BC5-D6C49EDFE129}" type="slidenum">
              <a:rPr lang="en-US" smtClean="0"/>
              <a:t>73</a:t>
            </a:fld>
            <a:endParaRPr lang="en-US"/>
          </a:p>
        </p:txBody>
      </p:sp>
    </p:spTree>
    <p:extLst>
      <p:ext uri="{BB962C8B-B14F-4D97-AF65-F5344CB8AC3E}">
        <p14:creationId xmlns:p14="http://schemas.microsoft.com/office/powerpoint/2010/main" val="210896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smtClean="0"/>
              <a:t>Pros</a:t>
            </a:r>
            <a:r>
              <a:rPr lang="en-US" dirty="0" smtClean="0"/>
              <a:t>:</a:t>
            </a:r>
          </a:p>
          <a:p>
            <a:r>
              <a:rPr lang="en-US" dirty="0" smtClean="0"/>
              <a:t>Alignment to R2S</a:t>
            </a:r>
          </a:p>
          <a:p>
            <a:r>
              <a:rPr lang="en-US" dirty="0" smtClean="0"/>
              <a:t>If</a:t>
            </a:r>
            <a:r>
              <a:rPr lang="en-US" baseline="0" dirty="0" smtClean="0"/>
              <a:t> one external assessment (MAP), then it won’t be self-reported, subjective data from F/P and DRA</a:t>
            </a:r>
            <a:endParaRPr lang="en-US" dirty="0" smtClean="0"/>
          </a:p>
          <a:p>
            <a:endParaRPr lang="en-US" dirty="0" smtClean="0"/>
          </a:p>
          <a:p>
            <a:r>
              <a:rPr lang="en-US" u="sng" dirty="0" smtClean="0"/>
              <a:t>Cons</a:t>
            </a:r>
            <a:r>
              <a:rPr lang="en-US" dirty="0" smtClean="0"/>
              <a:t>:</a:t>
            </a:r>
          </a:p>
          <a:p>
            <a:r>
              <a:rPr lang="en-US" dirty="0" smtClean="0"/>
              <a:t>Increased</a:t>
            </a:r>
            <a:r>
              <a:rPr lang="en-US" baseline="0" dirty="0" smtClean="0"/>
              <a:t> state testing</a:t>
            </a:r>
          </a:p>
          <a:p>
            <a:r>
              <a:rPr lang="en-US" baseline="0" dirty="0" smtClean="0"/>
              <a:t>Data already being collected on reading plan for grades 1 and 2, kindergarten from state level</a:t>
            </a:r>
            <a:endParaRPr lang="en-US" dirty="0" smtClean="0"/>
          </a:p>
          <a:p>
            <a:r>
              <a:rPr lang="en-US" dirty="0" smtClean="0"/>
              <a:t>Training</a:t>
            </a:r>
          </a:p>
          <a:p>
            <a:r>
              <a:rPr lang="en-US" dirty="0" smtClean="0"/>
              <a:t>Cost</a:t>
            </a:r>
          </a:p>
          <a:p>
            <a:r>
              <a:rPr lang="en-US" dirty="0" smtClean="0"/>
              <a:t>Alignment to K-2 standards may not</a:t>
            </a:r>
            <a:r>
              <a:rPr lang="en-US" baseline="0" dirty="0" smtClean="0"/>
              <a:t> be there</a:t>
            </a:r>
            <a:endParaRPr lang="en-US" dirty="0" smtClean="0"/>
          </a:p>
          <a:p>
            <a:r>
              <a:rPr lang="en-US" dirty="0" smtClean="0"/>
              <a:t>Procurement</a:t>
            </a:r>
          </a:p>
          <a:p>
            <a:r>
              <a:rPr lang="en-US" dirty="0" smtClean="0"/>
              <a:t>Options</a:t>
            </a:r>
            <a:r>
              <a:rPr lang="en-US" baseline="0" dirty="0" smtClean="0"/>
              <a:t> of tests do not provide consistent data across the state and may not be aligned to standards.</a:t>
            </a:r>
            <a:endParaRPr lang="en-US" dirty="0" smtClean="0"/>
          </a:p>
          <a:p>
            <a:r>
              <a:rPr lang="en-US" dirty="0" smtClean="0"/>
              <a:t>Messy teacher self-reported data;  if in accountability</a:t>
            </a:r>
            <a:r>
              <a:rPr lang="en-US" baseline="0" dirty="0" smtClean="0"/>
              <a:t>, teachers may unintentionally misrepresent student’s abilities </a:t>
            </a:r>
            <a:r>
              <a:rPr lang="en-US" baseline="0" dirty="0" err="1" smtClean="0"/>
              <a:t>bc</a:t>
            </a:r>
            <a:r>
              <a:rPr lang="en-US" baseline="0" dirty="0" smtClean="0"/>
              <a:t> they want the child to do well</a:t>
            </a:r>
            <a:endParaRPr lang="en-US" dirty="0" smtClean="0"/>
          </a:p>
          <a:p>
            <a:r>
              <a:rPr lang="en-US" dirty="0" smtClean="0"/>
              <a:t>Formative becomes</a:t>
            </a:r>
            <a:r>
              <a:rPr lang="en-US" baseline="0" dirty="0" smtClean="0"/>
              <a:t> summative/gaming the system/not about teaching the child – about getting scores up for accountability</a:t>
            </a:r>
            <a:endParaRPr lang="en-US" dirty="0" smtClean="0"/>
          </a:p>
          <a:p>
            <a:r>
              <a:rPr lang="en-US" dirty="0" smtClean="0"/>
              <a:t>Reading data on EC website</a:t>
            </a:r>
          </a:p>
        </p:txBody>
      </p:sp>
      <p:sp>
        <p:nvSpPr>
          <p:cNvPr id="4" name="Slide Number Placeholder 3"/>
          <p:cNvSpPr>
            <a:spLocks noGrp="1"/>
          </p:cNvSpPr>
          <p:nvPr>
            <p:ph type="sldNum" sz="quarter" idx="10"/>
          </p:nvPr>
        </p:nvSpPr>
        <p:spPr/>
        <p:txBody>
          <a:bodyPr/>
          <a:lstStyle/>
          <a:p>
            <a:fld id="{58C6E512-C187-4B66-8BC5-D6C49EDFE129}" type="slidenum">
              <a:rPr lang="en-US" smtClean="0"/>
              <a:t>85</a:t>
            </a:fld>
            <a:endParaRPr lang="en-US"/>
          </a:p>
        </p:txBody>
      </p:sp>
    </p:spTree>
    <p:extLst>
      <p:ext uri="{BB962C8B-B14F-4D97-AF65-F5344CB8AC3E}">
        <p14:creationId xmlns:p14="http://schemas.microsoft.com/office/powerpoint/2010/main" val="25199539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8F588D8F-8F7C-4E2A-84B7-3C989F3548D3}" type="datetimeFigureOut">
              <a:rPr lang="en-US" smtClean="0"/>
              <a:t>11/14/2016</a:t>
            </a:fld>
            <a:endParaRPr lang="en-US"/>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en-US"/>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FE056C4B-3464-457E-BB67-283342C0B0E2}" type="slidenum">
              <a:rPr lang="en-US" smtClean="0"/>
              <a:t>‹#›</a:t>
            </a:fld>
            <a:endParaRPr lang="en-US"/>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588D8F-8F7C-4E2A-84B7-3C989F3548D3}" type="datetimeFigureOut">
              <a:rPr lang="en-US" smtClean="0"/>
              <a:t>11/14/2016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056C4B-3464-457E-BB67-283342C0B0E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588D8F-8F7C-4E2A-84B7-3C989F3548D3}" type="datetimeFigureOut">
              <a:rPr lang="en-US" smtClean="0"/>
              <a:t>11/14/2016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056C4B-3464-457E-BB67-283342C0B0E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588D8F-8F7C-4E2A-84B7-3C989F3548D3}" type="datetimeFigureOut">
              <a:rPr lang="en-US" smtClean="0"/>
              <a:t>11/14/2016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056C4B-3464-457E-BB67-283342C0B0E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588D8F-8F7C-4E2A-84B7-3C989F3548D3}" type="datetimeFigureOut">
              <a:rPr lang="en-US" smtClean="0"/>
              <a:t>11/14/2016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056C4B-3464-457E-BB67-283342C0B0E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8F588D8F-8F7C-4E2A-84B7-3C989F3548D3}" type="datetimeFigureOut">
              <a:rPr lang="en-US" smtClean="0"/>
              <a:t>11/14/2016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056C4B-3464-457E-BB67-283342C0B0E2}" type="slidenum">
              <a:rPr lang="en-US" smtClean="0"/>
              <a:t>‹#›</a:t>
            </a:fld>
            <a:endParaRPr lang="en-US"/>
          </a:p>
        </p:txBody>
      </p:sp>
      <p:sp>
        <p:nvSpPr>
          <p:cNvPr id="9" name="Content Placeholder 8"/>
          <p:cNvSpPr>
            <a:spLocks noGrp="1"/>
          </p:cNvSpPr>
          <p:nvPr>
            <p:ph sz="quarter" idx="13"/>
          </p:nvPr>
        </p:nvSpPr>
        <p:spPr>
          <a:xfrm>
            <a:off x="841248"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8F588D8F-8F7C-4E2A-84B7-3C989F3548D3}" type="datetimeFigureOut">
              <a:rPr lang="en-US" smtClean="0"/>
              <a:t>11/14/2016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056C4B-3464-457E-BB67-283342C0B0E2}" type="slidenum">
              <a:rPr lang="en-US" smtClean="0"/>
              <a:t>‹#›</a:t>
            </a:fld>
            <a:endParaRPr lang="en-US"/>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Content Placeholder 12"/>
          <p:cNvSpPr>
            <a:spLocks noGrp="1"/>
          </p:cNvSpPr>
          <p:nvPr>
            <p:ph sz="quarter" idx="13"/>
          </p:nvPr>
        </p:nvSpPr>
        <p:spPr>
          <a:xfrm>
            <a:off x="841248" y="2743199"/>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588D8F-8F7C-4E2A-84B7-3C989F3548D3}" type="datetimeFigureOut">
              <a:rPr lang="en-US" smtClean="0"/>
              <a:t>11/14/2016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056C4B-3464-457E-BB67-283342C0B0E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588D8F-8F7C-4E2A-84B7-3C989F3548D3}" type="datetimeFigureOut">
              <a:rPr lang="en-US" smtClean="0"/>
              <a:t>11/14/2016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056C4B-3464-457E-BB67-283342C0B0E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588D8F-8F7C-4E2A-84B7-3C989F3548D3}" type="datetimeFigureOut">
              <a:rPr lang="en-US" smtClean="0"/>
              <a:t>11/14/2016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056C4B-3464-457E-BB67-283342C0B0E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588D8F-8F7C-4E2A-84B7-3C989F3548D3}" type="datetimeFigureOut">
              <a:rPr lang="en-US" smtClean="0"/>
              <a:t>11/14/2016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056C4B-3464-457E-BB67-283342C0B0E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8F588D8F-8F7C-4E2A-84B7-3C989F3548D3}" type="datetimeFigureOut">
              <a:rPr lang="en-US" smtClean="0"/>
              <a:t>11/14/2016</a:t>
            </a:fld>
            <a:endParaRPr lang="en-US"/>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en-US"/>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FE056C4B-3464-457E-BB67-283342C0B0E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hyperlink" Target="http://ed.sc.gov/newsroom/every-student-succeeds-act-essa/"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15000"/>
          </a:xfrm>
        </p:spPr>
        <p:txBody>
          <a:bodyPr/>
          <a:lstStyle/>
          <a:p>
            <a:pPr marL="0" indent="0" algn="ctr">
              <a:buNone/>
            </a:pPr>
            <a:endParaRPr lang="en-US" sz="5400" dirty="0" smtClean="0"/>
          </a:p>
          <a:p>
            <a:pPr marL="0" indent="0" algn="ctr">
              <a:buNone/>
            </a:pPr>
            <a:endParaRPr lang="en-US" sz="5400" dirty="0"/>
          </a:p>
          <a:p>
            <a:pPr marL="0" indent="0" algn="ctr">
              <a:buNone/>
            </a:pPr>
            <a:r>
              <a:rPr lang="en-US" sz="5400" dirty="0" smtClean="0">
                <a:latin typeface="+mj-lt"/>
                <a:cs typeface="Times New Roman" panose="02020603050405020304" pitchFamily="18" charset="0"/>
              </a:rPr>
              <a:t>Every Student Succeeds Act (ESSA)</a:t>
            </a:r>
          </a:p>
          <a:p>
            <a:pPr marL="0" indent="0">
              <a:buNone/>
            </a:pPr>
            <a:endParaRPr lang="en-US" dirty="0" smtClean="0"/>
          </a:p>
        </p:txBody>
      </p:sp>
    </p:spTree>
    <p:extLst>
      <p:ext uri="{BB962C8B-B14F-4D97-AF65-F5344CB8AC3E}">
        <p14:creationId xmlns:p14="http://schemas.microsoft.com/office/powerpoint/2010/main" val="41946262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cs typeface="Times New Roman" panose="02020603050405020304" pitchFamily="18" charset="0"/>
              </a:rPr>
              <a:t>ESSA Overview</a:t>
            </a:r>
            <a:endParaRPr lang="en-US" sz="5400" dirty="0">
              <a:cs typeface="Times New Roman" panose="02020603050405020304" pitchFamily="18" charset="0"/>
            </a:endParaRPr>
          </a:p>
        </p:txBody>
      </p:sp>
      <p:sp>
        <p:nvSpPr>
          <p:cNvPr id="3" name="Content Placeholder 2"/>
          <p:cNvSpPr>
            <a:spLocks noGrp="1"/>
          </p:cNvSpPr>
          <p:nvPr>
            <p:ph idx="1"/>
          </p:nvPr>
        </p:nvSpPr>
        <p:spPr>
          <a:xfrm>
            <a:off x="838200" y="1905000"/>
            <a:ext cx="7467600" cy="3951337"/>
          </a:xfrm>
        </p:spPr>
        <p:txBody>
          <a:bodyPr>
            <a:normAutofit fontScale="92500" lnSpcReduction="20000"/>
          </a:bodyPr>
          <a:lstStyle/>
          <a:p>
            <a:r>
              <a:rPr lang="en-US" dirty="0">
                <a:cs typeface="Times New Roman" panose="02020603050405020304" pitchFamily="18" charset="0"/>
              </a:rPr>
              <a:t>Title VIII – General Provisions</a:t>
            </a:r>
          </a:p>
          <a:p>
            <a:pPr marL="0" lvl="0" indent="0">
              <a:buNone/>
            </a:pPr>
            <a:r>
              <a:rPr lang="en-US" dirty="0" smtClean="0">
                <a:cs typeface="Times New Roman" panose="02020603050405020304" pitchFamily="18" charset="0"/>
              </a:rPr>
              <a:t>	Part </a:t>
            </a:r>
            <a:r>
              <a:rPr lang="en-US" dirty="0">
                <a:cs typeface="Times New Roman" panose="02020603050405020304" pitchFamily="18" charset="0"/>
              </a:rPr>
              <a:t>A – Definitions</a:t>
            </a:r>
          </a:p>
          <a:p>
            <a:pPr marL="0" lvl="0" indent="0">
              <a:buNone/>
            </a:pPr>
            <a:r>
              <a:rPr lang="en-US" dirty="0" smtClean="0">
                <a:cs typeface="Times New Roman" panose="02020603050405020304" pitchFamily="18" charset="0"/>
              </a:rPr>
              <a:t>	Part </a:t>
            </a:r>
            <a:r>
              <a:rPr lang="en-US" dirty="0">
                <a:cs typeface="Times New Roman" panose="02020603050405020304" pitchFamily="18" charset="0"/>
              </a:rPr>
              <a:t>B - Flexibility in the </a:t>
            </a:r>
            <a:r>
              <a:rPr lang="en-US" dirty="0" smtClean="0">
                <a:cs typeface="Times New Roman" panose="02020603050405020304" pitchFamily="18" charset="0"/>
              </a:rPr>
              <a:t>Use </a:t>
            </a:r>
            <a:r>
              <a:rPr lang="en-US" dirty="0">
                <a:cs typeface="Times New Roman" panose="02020603050405020304" pitchFamily="18" charset="0"/>
              </a:rPr>
              <a:t>of Funds</a:t>
            </a:r>
          </a:p>
          <a:p>
            <a:pPr marL="0" lvl="0" indent="0">
              <a:buNone/>
            </a:pPr>
            <a:r>
              <a:rPr lang="en-US" dirty="0" smtClean="0">
                <a:cs typeface="Times New Roman" panose="02020603050405020304" pitchFamily="18" charset="0"/>
              </a:rPr>
              <a:t>	Part </a:t>
            </a:r>
            <a:r>
              <a:rPr lang="en-US" dirty="0">
                <a:cs typeface="Times New Roman" panose="02020603050405020304" pitchFamily="18" charset="0"/>
              </a:rPr>
              <a:t>C – Coordination</a:t>
            </a:r>
          </a:p>
          <a:p>
            <a:pPr marL="0" lvl="0" indent="0">
              <a:buNone/>
            </a:pPr>
            <a:r>
              <a:rPr lang="en-US" dirty="0" smtClean="0">
                <a:cs typeface="Times New Roman" panose="02020603050405020304" pitchFamily="18" charset="0"/>
              </a:rPr>
              <a:t>	Part </a:t>
            </a:r>
            <a:r>
              <a:rPr lang="en-US" dirty="0">
                <a:cs typeface="Times New Roman" panose="02020603050405020304" pitchFamily="18" charset="0"/>
              </a:rPr>
              <a:t>D – Waivers</a:t>
            </a:r>
          </a:p>
          <a:p>
            <a:pPr marL="0" lvl="0" indent="0">
              <a:buNone/>
            </a:pPr>
            <a:r>
              <a:rPr lang="en-US" dirty="0" smtClean="0">
                <a:cs typeface="Times New Roman" panose="02020603050405020304" pitchFamily="18" charset="0"/>
              </a:rPr>
              <a:t>	Part </a:t>
            </a:r>
            <a:r>
              <a:rPr lang="en-US" dirty="0">
                <a:cs typeface="Times New Roman" panose="02020603050405020304" pitchFamily="18" charset="0"/>
              </a:rPr>
              <a:t>F – Uniform Provisions  </a:t>
            </a:r>
          </a:p>
          <a:p>
            <a:pPr marL="0" indent="0">
              <a:buNone/>
            </a:pPr>
            <a:r>
              <a:rPr lang="en-US" dirty="0" smtClean="0">
                <a:cs typeface="Times New Roman" panose="02020603050405020304" pitchFamily="18" charset="0"/>
              </a:rPr>
              <a:t>	Private </a:t>
            </a:r>
            <a:r>
              <a:rPr lang="en-US" dirty="0">
                <a:cs typeface="Times New Roman" panose="02020603050405020304" pitchFamily="18" charset="0"/>
              </a:rPr>
              <a:t>School, MOE, Civil Rights, Sense of Congress, Etc</a:t>
            </a:r>
            <a:r>
              <a:rPr lang="en-US" dirty="0" smtClean="0">
                <a:cs typeface="Times New Roman" panose="02020603050405020304" pitchFamily="18" charset="0"/>
              </a:rPr>
              <a:t>.</a:t>
            </a:r>
          </a:p>
          <a:p>
            <a:pPr marL="0" indent="0">
              <a:buNone/>
            </a:pPr>
            <a:endParaRPr lang="en-US" dirty="0">
              <a:cs typeface="Times New Roman" panose="02020603050405020304" pitchFamily="18" charset="0"/>
            </a:endParaRPr>
          </a:p>
          <a:p>
            <a:r>
              <a:rPr lang="en-US" dirty="0">
                <a:cs typeface="Times New Roman" panose="02020603050405020304" pitchFamily="18" charset="0"/>
              </a:rPr>
              <a:t>Title IX – Homeless and Other Laws</a:t>
            </a:r>
          </a:p>
          <a:p>
            <a:pPr marL="0" lvl="0" indent="0">
              <a:buNone/>
            </a:pPr>
            <a:r>
              <a:rPr lang="en-US" dirty="0" smtClean="0">
                <a:cs typeface="Times New Roman" panose="02020603050405020304" pitchFamily="18" charset="0"/>
              </a:rPr>
              <a:t>	Homeless</a:t>
            </a:r>
            <a:endParaRPr lang="en-US" dirty="0">
              <a:cs typeface="Times New Roman" panose="02020603050405020304" pitchFamily="18" charset="0"/>
            </a:endParaRPr>
          </a:p>
          <a:p>
            <a:pPr marL="0" lvl="0" indent="0">
              <a:buNone/>
            </a:pPr>
            <a:r>
              <a:rPr lang="en-US" dirty="0" smtClean="0">
                <a:cs typeface="Times New Roman" panose="02020603050405020304" pitchFamily="18" charset="0"/>
              </a:rPr>
              <a:t>	Preschool</a:t>
            </a:r>
            <a:endParaRPr lang="en-US" dirty="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975440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cs typeface="Times New Roman" panose="02020603050405020304" pitchFamily="18" charset="0"/>
              </a:rPr>
              <a:t>ESSA Overview</a:t>
            </a:r>
            <a:endParaRPr lang="en-US" sz="5400" dirty="0">
              <a:cs typeface="Times New Roman" panose="02020603050405020304" pitchFamily="18" charset="0"/>
            </a:endParaRPr>
          </a:p>
        </p:txBody>
      </p:sp>
      <p:sp>
        <p:nvSpPr>
          <p:cNvPr id="3" name="Content Placeholder 2"/>
          <p:cNvSpPr>
            <a:spLocks noGrp="1"/>
          </p:cNvSpPr>
          <p:nvPr>
            <p:ph idx="1"/>
          </p:nvPr>
        </p:nvSpPr>
        <p:spPr>
          <a:xfrm>
            <a:off x="838200" y="1752600"/>
            <a:ext cx="7467600" cy="3951337"/>
          </a:xfrm>
        </p:spPr>
        <p:txBody>
          <a:bodyPr>
            <a:noAutofit/>
          </a:bodyPr>
          <a:lstStyle/>
          <a:p>
            <a:r>
              <a:rPr lang="en-US" sz="2000" dirty="0">
                <a:cs typeface="Times New Roman" panose="02020603050405020304" pitchFamily="18" charset="0"/>
              </a:rPr>
              <a:t> </a:t>
            </a:r>
            <a:r>
              <a:rPr lang="en-US" sz="2000" dirty="0" smtClean="0">
                <a:cs typeface="Times New Roman" panose="02020603050405020304" pitchFamily="18" charset="0"/>
              </a:rPr>
              <a:t>English Learner accountability is now in Title I instead of Title III.</a:t>
            </a:r>
          </a:p>
          <a:p>
            <a:pPr marL="0" indent="0">
              <a:buNone/>
            </a:pPr>
            <a:endParaRPr lang="en-US" sz="2000" dirty="0">
              <a:cs typeface="Times New Roman" panose="02020603050405020304" pitchFamily="18" charset="0"/>
            </a:endParaRPr>
          </a:p>
          <a:p>
            <a:r>
              <a:rPr lang="en-US" sz="2000" dirty="0" smtClean="0">
                <a:cs typeface="Times New Roman" panose="02020603050405020304" pitchFamily="18" charset="0"/>
              </a:rPr>
              <a:t>Increased emphasis is placed on at-risk subgroups including homeless, foster care, and migrant children.</a:t>
            </a:r>
          </a:p>
          <a:p>
            <a:endParaRPr lang="en-US" sz="2000" dirty="0">
              <a:cs typeface="Times New Roman" panose="02020603050405020304" pitchFamily="18" charset="0"/>
            </a:endParaRPr>
          </a:p>
          <a:p>
            <a:r>
              <a:rPr lang="en-US" sz="2000" dirty="0" smtClean="0">
                <a:cs typeface="Times New Roman" panose="02020603050405020304" pitchFamily="18" charset="0"/>
              </a:rPr>
              <a:t>Emphasis is placed on at-risk students not being taught by inexperienced, out of field, and ineffective </a:t>
            </a:r>
            <a:r>
              <a:rPr lang="en-US" sz="2000" dirty="0">
                <a:cs typeface="Times New Roman" panose="02020603050405020304" pitchFamily="18" charset="0"/>
              </a:rPr>
              <a:t>(</a:t>
            </a:r>
            <a:r>
              <a:rPr lang="en-US" sz="2000" dirty="0" smtClean="0">
                <a:cs typeface="Times New Roman" panose="02020603050405020304" pitchFamily="18" charset="0"/>
              </a:rPr>
              <a:t>IOI ) teachers.</a:t>
            </a:r>
          </a:p>
          <a:p>
            <a:endParaRPr lang="en-US" sz="2000" dirty="0">
              <a:cs typeface="Times New Roman" panose="02020603050405020304" pitchFamily="18" charset="0"/>
            </a:endParaRPr>
          </a:p>
          <a:p>
            <a:r>
              <a:rPr lang="en-US" sz="2000" dirty="0" smtClean="0">
                <a:cs typeface="Times New Roman" panose="02020603050405020304" pitchFamily="18" charset="0"/>
              </a:rPr>
              <a:t>The Highly Qualified (HQ) requirement for teachers has ended.</a:t>
            </a:r>
          </a:p>
          <a:p>
            <a:pPr marL="0" indent="0">
              <a:buNone/>
            </a:pPr>
            <a:endParaRPr lang="en-US" sz="2000" dirty="0">
              <a:cs typeface="Times New Roman" panose="02020603050405020304" pitchFamily="18" charset="0"/>
            </a:endParaRPr>
          </a:p>
          <a:p>
            <a:r>
              <a:rPr lang="en-US" sz="2000" dirty="0" smtClean="0">
                <a:cs typeface="Times New Roman" panose="02020603050405020304" pitchFamily="18" charset="0"/>
              </a:rPr>
              <a:t>Instructional paraprofessional qualifications are still required for working in Title I funded schools.</a:t>
            </a:r>
            <a:endParaRPr lang="en-US" sz="2000" dirty="0">
              <a:cs typeface="Times New Roman" panose="02020603050405020304" pitchFamily="18" charset="0"/>
            </a:endParaRPr>
          </a:p>
        </p:txBody>
      </p:sp>
    </p:spTree>
    <p:extLst>
      <p:ext uri="{BB962C8B-B14F-4D97-AF65-F5344CB8AC3E}">
        <p14:creationId xmlns:p14="http://schemas.microsoft.com/office/powerpoint/2010/main" val="6124943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cs typeface="Times New Roman" panose="02020603050405020304" pitchFamily="18" charset="0"/>
              </a:rPr>
              <a:t>ESSA Overview</a:t>
            </a:r>
            <a:endParaRPr lang="en-US" sz="5400" dirty="0">
              <a:cs typeface="Times New Roman" panose="02020603050405020304" pitchFamily="18" charset="0"/>
            </a:endParaRPr>
          </a:p>
        </p:txBody>
      </p:sp>
      <p:sp>
        <p:nvSpPr>
          <p:cNvPr id="3" name="Content Placeholder 2"/>
          <p:cNvSpPr>
            <a:spLocks noGrp="1"/>
          </p:cNvSpPr>
          <p:nvPr>
            <p:ph idx="1"/>
          </p:nvPr>
        </p:nvSpPr>
        <p:spPr>
          <a:xfrm>
            <a:off x="838200" y="1676400"/>
            <a:ext cx="7467600" cy="3951337"/>
          </a:xfrm>
        </p:spPr>
        <p:txBody>
          <a:bodyPr>
            <a:normAutofit fontScale="92500" lnSpcReduction="10000"/>
          </a:bodyPr>
          <a:lstStyle/>
          <a:p>
            <a:endParaRPr lang="en-US" dirty="0" smtClean="0">
              <a:cs typeface="Times New Roman" panose="02020603050405020304" pitchFamily="18" charset="0"/>
            </a:endParaRPr>
          </a:p>
          <a:p>
            <a:r>
              <a:rPr lang="en-US" dirty="0" smtClean="0">
                <a:cs typeface="Times New Roman" panose="02020603050405020304" pitchFamily="18" charset="0"/>
              </a:rPr>
              <a:t>States have greater flexibility under ESSA than under No Child Left Behind.</a:t>
            </a:r>
          </a:p>
          <a:p>
            <a:endParaRPr lang="en-US" dirty="0">
              <a:cs typeface="Times New Roman" panose="02020603050405020304" pitchFamily="18" charset="0"/>
            </a:endParaRPr>
          </a:p>
          <a:p>
            <a:r>
              <a:rPr lang="en-US" dirty="0" smtClean="0">
                <a:cs typeface="Times New Roman" panose="02020603050405020304" pitchFamily="18" charset="0"/>
              </a:rPr>
              <a:t>The test for supplement, not supplant will change.</a:t>
            </a:r>
          </a:p>
          <a:p>
            <a:endParaRPr lang="en-US" dirty="0">
              <a:cs typeface="Times New Roman" panose="02020603050405020304" pitchFamily="18" charset="0"/>
            </a:endParaRPr>
          </a:p>
          <a:p>
            <a:r>
              <a:rPr lang="en-US" dirty="0" smtClean="0">
                <a:cs typeface="Times New Roman" panose="02020603050405020304" pitchFamily="18" charset="0"/>
              </a:rPr>
              <a:t>Increased emphasis is placed on professional development for teachers and school leaders.</a:t>
            </a:r>
          </a:p>
          <a:p>
            <a:endParaRPr lang="en-US" dirty="0">
              <a:cs typeface="Times New Roman" panose="02020603050405020304" pitchFamily="18" charset="0"/>
            </a:endParaRPr>
          </a:p>
          <a:p>
            <a:r>
              <a:rPr lang="en-US" dirty="0" smtClean="0">
                <a:cs typeface="Times New Roman" panose="02020603050405020304" pitchFamily="18" charset="0"/>
              </a:rPr>
              <a:t>Most ESEA Flexibility Waiver provisions expire August 1, 2016.</a:t>
            </a: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0762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cs typeface="Times New Roman" panose="02020603050405020304" pitchFamily="18" charset="0"/>
              </a:rPr>
              <a:t>ESSA Consolidated State Plan</a:t>
            </a:r>
            <a:br>
              <a:rPr lang="en-US" sz="4400" dirty="0" smtClean="0">
                <a:cs typeface="Times New Roman" panose="02020603050405020304" pitchFamily="18" charset="0"/>
              </a:rPr>
            </a:br>
            <a:r>
              <a:rPr lang="en-US" sz="4400" dirty="0" smtClean="0">
                <a:cs typeface="Times New Roman" panose="02020603050405020304" pitchFamily="18" charset="0"/>
              </a:rPr>
              <a:t>Components</a:t>
            </a:r>
            <a:endParaRPr lang="en-US" sz="4400" dirty="0">
              <a:cs typeface="Times New Roman" panose="02020603050405020304" pitchFamily="18" charset="0"/>
            </a:endParaRPr>
          </a:p>
        </p:txBody>
      </p:sp>
      <p:sp>
        <p:nvSpPr>
          <p:cNvPr id="3" name="Content Placeholder 2"/>
          <p:cNvSpPr>
            <a:spLocks noGrp="1"/>
          </p:cNvSpPr>
          <p:nvPr>
            <p:ph idx="1"/>
          </p:nvPr>
        </p:nvSpPr>
        <p:spPr>
          <a:xfrm>
            <a:off x="838200" y="2209800"/>
            <a:ext cx="7543800" cy="3951337"/>
          </a:xfrm>
        </p:spPr>
        <p:txBody>
          <a:bodyPr>
            <a:normAutofit lnSpcReduction="10000"/>
          </a:bodyPr>
          <a:lstStyle/>
          <a:p>
            <a:pPr lvl="0"/>
            <a:r>
              <a:rPr lang="en-US" dirty="0" smtClean="0">
                <a:cs typeface="Times New Roman" panose="02020603050405020304" pitchFamily="18" charset="0"/>
              </a:rPr>
              <a:t>Cross cutting components include</a:t>
            </a:r>
          </a:p>
          <a:p>
            <a:pPr lvl="1">
              <a:buFont typeface="Wingdings" panose="05000000000000000000" pitchFamily="2" charset="2"/>
              <a:buChar char="ü"/>
            </a:pPr>
            <a:r>
              <a:rPr lang="en-US" dirty="0" smtClean="0">
                <a:cs typeface="Times New Roman" panose="02020603050405020304" pitchFamily="18" charset="0"/>
              </a:rPr>
              <a:t>Consultation and Coordination</a:t>
            </a:r>
            <a:endParaRPr lang="en-US" dirty="0">
              <a:cs typeface="Times New Roman" panose="02020603050405020304" pitchFamily="18" charset="0"/>
            </a:endParaRPr>
          </a:p>
          <a:p>
            <a:pPr lvl="1">
              <a:buFont typeface="Wingdings" panose="05000000000000000000" pitchFamily="2" charset="2"/>
              <a:buChar char="ü"/>
            </a:pPr>
            <a:r>
              <a:rPr lang="en-US" dirty="0" smtClean="0">
                <a:cs typeface="Times New Roman" panose="02020603050405020304" pitchFamily="18" charset="0"/>
              </a:rPr>
              <a:t>Challenging </a:t>
            </a:r>
            <a:r>
              <a:rPr lang="en-US" dirty="0">
                <a:cs typeface="Times New Roman" panose="02020603050405020304" pitchFamily="18" charset="0"/>
              </a:rPr>
              <a:t>Academic Standards and </a:t>
            </a:r>
            <a:r>
              <a:rPr lang="en-US" dirty="0" smtClean="0">
                <a:cs typeface="Times New Roman" panose="02020603050405020304" pitchFamily="18" charset="0"/>
              </a:rPr>
              <a:t>Academic Assessments</a:t>
            </a:r>
            <a:endParaRPr lang="en-US" dirty="0">
              <a:cs typeface="Times New Roman" panose="02020603050405020304" pitchFamily="18" charset="0"/>
            </a:endParaRPr>
          </a:p>
          <a:p>
            <a:pPr lvl="1">
              <a:buFont typeface="Wingdings" panose="05000000000000000000" pitchFamily="2" charset="2"/>
              <a:buChar char="ü"/>
            </a:pPr>
            <a:r>
              <a:rPr lang="en-US" dirty="0" smtClean="0">
                <a:cs typeface="Times New Roman" panose="02020603050405020304" pitchFamily="18" charset="0"/>
              </a:rPr>
              <a:t>Accountability</a:t>
            </a:r>
            <a:r>
              <a:rPr lang="en-US" dirty="0">
                <a:cs typeface="Times New Roman" panose="02020603050405020304" pitchFamily="18" charset="0"/>
              </a:rPr>
              <a:t>, Support, and Improvement for Schools</a:t>
            </a:r>
          </a:p>
          <a:p>
            <a:pPr lvl="1">
              <a:buFont typeface="Wingdings" panose="05000000000000000000" pitchFamily="2" charset="2"/>
              <a:buChar char="ü"/>
            </a:pPr>
            <a:r>
              <a:rPr lang="en-US" dirty="0" smtClean="0">
                <a:cs typeface="Times New Roman" panose="02020603050405020304" pitchFamily="18" charset="0"/>
              </a:rPr>
              <a:t>Supporting </a:t>
            </a:r>
            <a:r>
              <a:rPr lang="en-US" dirty="0">
                <a:cs typeface="Times New Roman" panose="02020603050405020304" pitchFamily="18" charset="0"/>
              </a:rPr>
              <a:t>Excellent Educators </a:t>
            </a:r>
          </a:p>
          <a:p>
            <a:pPr lvl="1">
              <a:buFont typeface="Wingdings" panose="05000000000000000000" pitchFamily="2" charset="2"/>
              <a:buChar char="ü"/>
            </a:pPr>
            <a:r>
              <a:rPr lang="en-US" dirty="0" smtClean="0">
                <a:cs typeface="Times New Roman" panose="02020603050405020304" pitchFamily="18" charset="0"/>
              </a:rPr>
              <a:t>Supporting </a:t>
            </a:r>
            <a:r>
              <a:rPr lang="en-US" dirty="0">
                <a:cs typeface="Times New Roman" panose="02020603050405020304" pitchFamily="18" charset="0"/>
              </a:rPr>
              <a:t>All </a:t>
            </a:r>
            <a:r>
              <a:rPr lang="en-US" dirty="0" smtClean="0">
                <a:cs typeface="Times New Roman" panose="02020603050405020304" pitchFamily="18" charset="0"/>
              </a:rPr>
              <a:t>Students</a:t>
            </a:r>
          </a:p>
          <a:p>
            <a:pPr lvl="0"/>
            <a:endParaRPr lang="en-US" dirty="0" smtClean="0">
              <a:cs typeface="Times New Roman" panose="02020603050405020304" pitchFamily="18" charset="0"/>
            </a:endParaRPr>
          </a:p>
          <a:p>
            <a:pPr lvl="0"/>
            <a:r>
              <a:rPr lang="en-US" dirty="0" smtClean="0">
                <a:cs typeface="Times New Roman" panose="02020603050405020304" pitchFamily="18" charset="0"/>
              </a:rPr>
              <a:t>Specific information for formula grant programs include Title I, II, III, IV, V, and Homeless.</a:t>
            </a:r>
            <a:endParaRPr lang="en-US" dirty="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8432039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cs typeface="Times New Roman" panose="02020603050405020304" pitchFamily="18" charset="0"/>
              </a:rPr>
              <a:t>ESSA Consolidated State Plan</a:t>
            </a:r>
            <a:br>
              <a:rPr lang="en-US" sz="4400" dirty="0" smtClean="0">
                <a:cs typeface="Times New Roman" panose="02020603050405020304" pitchFamily="18" charset="0"/>
              </a:rPr>
            </a:br>
            <a:r>
              <a:rPr lang="en-US" sz="4400" dirty="0" smtClean="0">
                <a:cs typeface="Times New Roman" panose="02020603050405020304" pitchFamily="18" charset="0"/>
              </a:rPr>
              <a:t>Timeline</a:t>
            </a:r>
            <a:endParaRPr lang="en-US" sz="4400" dirty="0">
              <a:cs typeface="Times New Roman" panose="02020603050405020304" pitchFamily="18" charset="0"/>
            </a:endParaRPr>
          </a:p>
        </p:txBody>
      </p:sp>
      <p:sp>
        <p:nvSpPr>
          <p:cNvPr id="3" name="Content Placeholder 2"/>
          <p:cNvSpPr>
            <a:spLocks noGrp="1"/>
          </p:cNvSpPr>
          <p:nvPr>
            <p:ph idx="1"/>
          </p:nvPr>
        </p:nvSpPr>
        <p:spPr>
          <a:xfrm>
            <a:off x="762000" y="2057400"/>
            <a:ext cx="7696200" cy="4210012"/>
          </a:xfrm>
        </p:spPr>
        <p:txBody>
          <a:bodyPr>
            <a:normAutofit fontScale="25000" lnSpcReduction="20000"/>
          </a:bodyPr>
          <a:lstStyle/>
          <a:p>
            <a:pPr lvl="0"/>
            <a:r>
              <a:rPr lang="en-US" sz="7200" dirty="0">
                <a:cs typeface="Times New Roman" panose="02020603050405020304" pitchFamily="18" charset="0"/>
              </a:rPr>
              <a:t>June – Development of State </a:t>
            </a:r>
            <a:r>
              <a:rPr lang="en-US" sz="7200" dirty="0" smtClean="0">
                <a:cs typeface="Times New Roman" panose="02020603050405020304" pitchFamily="18" charset="0"/>
              </a:rPr>
              <a:t>Management </a:t>
            </a:r>
            <a:r>
              <a:rPr lang="en-US" sz="7200" dirty="0">
                <a:cs typeface="Times New Roman" panose="02020603050405020304" pitchFamily="18" charset="0"/>
              </a:rPr>
              <a:t>Team, Steering </a:t>
            </a:r>
            <a:r>
              <a:rPr lang="en-US" sz="7200" dirty="0" smtClean="0">
                <a:cs typeface="Times New Roman" panose="02020603050405020304" pitchFamily="18" charset="0"/>
              </a:rPr>
              <a:t>Committee, </a:t>
            </a:r>
            <a:r>
              <a:rPr lang="en-US" sz="7200" dirty="0">
                <a:cs typeface="Times New Roman" panose="02020603050405020304" pitchFamily="18" charset="0"/>
              </a:rPr>
              <a:t>and workgroups. </a:t>
            </a:r>
          </a:p>
          <a:p>
            <a:pPr marL="0" indent="0">
              <a:buNone/>
            </a:pPr>
            <a:endParaRPr lang="en-US" sz="7200" dirty="0">
              <a:cs typeface="Times New Roman" panose="02020603050405020304" pitchFamily="18" charset="0"/>
            </a:endParaRPr>
          </a:p>
          <a:p>
            <a:r>
              <a:rPr lang="en-US" sz="7200" dirty="0">
                <a:cs typeface="Times New Roman" panose="02020603050405020304" pitchFamily="18" charset="0"/>
              </a:rPr>
              <a:t>Six workgroups </a:t>
            </a:r>
            <a:r>
              <a:rPr lang="en-US" sz="7200" dirty="0" smtClean="0">
                <a:cs typeface="Times New Roman" panose="02020603050405020304" pitchFamily="18" charset="0"/>
              </a:rPr>
              <a:t>include the following:</a:t>
            </a:r>
          </a:p>
          <a:p>
            <a:pPr marL="0" indent="0">
              <a:lnSpc>
                <a:spcPct val="120000"/>
              </a:lnSpc>
              <a:spcBef>
                <a:spcPts val="0"/>
              </a:spcBef>
              <a:buNone/>
            </a:pPr>
            <a:r>
              <a:rPr lang="en-US" sz="7200" dirty="0" smtClean="0">
                <a:cs typeface="Times New Roman" panose="02020603050405020304" pitchFamily="18" charset="0"/>
              </a:rPr>
              <a:t> 	Consultation </a:t>
            </a:r>
            <a:r>
              <a:rPr lang="en-US" sz="7200" dirty="0">
                <a:cs typeface="Times New Roman" panose="02020603050405020304" pitchFamily="18" charset="0"/>
              </a:rPr>
              <a:t>and </a:t>
            </a:r>
            <a:r>
              <a:rPr lang="en-US" sz="7200" dirty="0" smtClean="0">
                <a:cs typeface="Times New Roman" panose="02020603050405020304" pitchFamily="18" charset="0"/>
              </a:rPr>
              <a:t>Coordination</a:t>
            </a:r>
            <a:r>
              <a:rPr lang="en-US" sz="7200" dirty="0">
                <a:cs typeface="Times New Roman" panose="02020603050405020304" pitchFamily="18" charset="0"/>
              </a:rPr>
              <a:t>;</a:t>
            </a:r>
            <a:endParaRPr lang="en-US" sz="7200" dirty="0" smtClean="0">
              <a:cs typeface="Times New Roman" panose="02020603050405020304" pitchFamily="18" charset="0"/>
            </a:endParaRPr>
          </a:p>
          <a:p>
            <a:pPr marL="0" indent="0">
              <a:lnSpc>
                <a:spcPct val="120000"/>
              </a:lnSpc>
              <a:spcBef>
                <a:spcPts val="0"/>
              </a:spcBef>
              <a:buNone/>
            </a:pPr>
            <a:r>
              <a:rPr lang="en-US" sz="7200" dirty="0">
                <a:cs typeface="Times New Roman" panose="02020603050405020304" pitchFamily="18" charset="0"/>
              </a:rPr>
              <a:t>	Challenging Academic Standards and Academic </a:t>
            </a:r>
            <a:r>
              <a:rPr lang="en-US" sz="7200" dirty="0" smtClean="0">
                <a:cs typeface="Times New Roman" panose="02020603050405020304" pitchFamily="18" charset="0"/>
              </a:rPr>
              <a:t>Assessment;</a:t>
            </a:r>
          </a:p>
          <a:p>
            <a:pPr marL="0" indent="0">
              <a:lnSpc>
                <a:spcPct val="120000"/>
              </a:lnSpc>
              <a:spcBef>
                <a:spcPts val="0"/>
              </a:spcBef>
              <a:buNone/>
            </a:pPr>
            <a:r>
              <a:rPr lang="en-US" sz="7200" dirty="0">
                <a:cs typeface="Times New Roman" panose="02020603050405020304" pitchFamily="18" charset="0"/>
              </a:rPr>
              <a:t>	</a:t>
            </a:r>
            <a:r>
              <a:rPr lang="en-US" sz="7200" dirty="0" smtClean="0">
                <a:cs typeface="Times New Roman" panose="02020603050405020304" pitchFamily="18" charset="0"/>
              </a:rPr>
              <a:t>Supporting </a:t>
            </a:r>
            <a:r>
              <a:rPr lang="en-US" sz="7200" dirty="0">
                <a:cs typeface="Times New Roman" panose="02020603050405020304" pitchFamily="18" charset="0"/>
              </a:rPr>
              <a:t>Excellent </a:t>
            </a:r>
            <a:r>
              <a:rPr lang="en-US" sz="7200" dirty="0" smtClean="0">
                <a:cs typeface="Times New Roman" panose="02020603050405020304" pitchFamily="18" charset="0"/>
              </a:rPr>
              <a:t>Educators; </a:t>
            </a:r>
          </a:p>
          <a:p>
            <a:pPr marL="0" indent="0">
              <a:lnSpc>
                <a:spcPct val="120000"/>
              </a:lnSpc>
              <a:spcBef>
                <a:spcPts val="0"/>
              </a:spcBef>
              <a:buNone/>
            </a:pPr>
            <a:r>
              <a:rPr lang="en-US" sz="7200" dirty="0">
                <a:cs typeface="Times New Roman" panose="02020603050405020304" pitchFamily="18" charset="0"/>
              </a:rPr>
              <a:t>	</a:t>
            </a:r>
            <a:r>
              <a:rPr lang="en-US" sz="7200" dirty="0" smtClean="0">
                <a:cs typeface="Times New Roman" panose="02020603050405020304" pitchFamily="18" charset="0"/>
              </a:rPr>
              <a:t>Supporting </a:t>
            </a:r>
            <a:r>
              <a:rPr lang="en-US" sz="7200" dirty="0">
                <a:cs typeface="Times New Roman" panose="02020603050405020304" pitchFamily="18" charset="0"/>
              </a:rPr>
              <a:t>All </a:t>
            </a:r>
            <a:r>
              <a:rPr lang="en-US" sz="7200" dirty="0" smtClean="0">
                <a:cs typeface="Times New Roman" panose="02020603050405020304" pitchFamily="18" charset="0"/>
              </a:rPr>
              <a:t>Students; </a:t>
            </a:r>
          </a:p>
          <a:p>
            <a:pPr marL="0" indent="0">
              <a:lnSpc>
                <a:spcPct val="120000"/>
              </a:lnSpc>
              <a:spcBef>
                <a:spcPts val="0"/>
              </a:spcBef>
              <a:buNone/>
            </a:pPr>
            <a:r>
              <a:rPr lang="en-US" sz="7200" dirty="0">
                <a:cs typeface="Times New Roman" panose="02020603050405020304" pitchFamily="18" charset="0"/>
              </a:rPr>
              <a:t>	</a:t>
            </a:r>
            <a:r>
              <a:rPr lang="en-US" sz="7200" dirty="0" smtClean="0">
                <a:cs typeface="Times New Roman" panose="02020603050405020304" pitchFamily="18" charset="0"/>
              </a:rPr>
              <a:t>Accountability</a:t>
            </a:r>
            <a:r>
              <a:rPr lang="en-US" sz="7200" dirty="0">
                <a:cs typeface="Times New Roman" panose="02020603050405020304" pitchFamily="18" charset="0"/>
              </a:rPr>
              <a:t>, Support, and Improvement for </a:t>
            </a:r>
            <a:r>
              <a:rPr lang="en-US" sz="7200" dirty="0" smtClean="0">
                <a:cs typeface="Times New Roman" panose="02020603050405020304" pitchFamily="18" charset="0"/>
              </a:rPr>
              <a:t>Schools; </a:t>
            </a:r>
            <a:r>
              <a:rPr lang="en-US" sz="7200" dirty="0">
                <a:cs typeface="Times New Roman" panose="02020603050405020304" pitchFamily="18" charset="0"/>
              </a:rPr>
              <a:t>and </a:t>
            </a:r>
            <a:endParaRPr lang="en-US" sz="7200" dirty="0" smtClean="0">
              <a:cs typeface="Times New Roman" panose="02020603050405020304" pitchFamily="18" charset="0"/>
            </a:endParaRPr>
          </a:p>
          <a:p>
            <a:pPr marL="0" indent="0">
              <a:lnSpc>
                <a:spcPct val="120000"/>
              </a:lnSpc>
              <a:spcBef>
                <a:spcPts val="0"/>
              </a:spcBef>
              <a:buNone/>
            </a:pPr>
            <a:r>
              <a:rPr lang="en-US" sz="7200" dirty="0">
                <a:cs typeface="Times New Roman" panose="02020603050405020304" pitchFamily="18" charset="0"/>
              </a:rPr>
              <a:t>	</a:t>
            </a:r>
            <a:r>
              <a:rPr lang="en-US" sz="7200" dirty="0" smtClean="0">
                <a:cs typeface="Times New Roman" panose="02020603050405020304" pitchFamily="18" charset="0"/>
              </a:rPr>
              <a:t>Specific </a:t>
            </a:r>
            <a:r>
              <a:rPr lang="en-US" sz="7200" dirty="0">
                <a:cs typeface="Times New Roman" panose="02020603050405020304" pitchFamily="18" charset="0"/>
              </a:rPr>
              <a:t>ESSA Program Plans (Title I for example</a:t>
            </a:r>
            <a:r>
              <a:rPr lang="en-US" sz="7200" dirty="0" smtClean="0">
                <a:cs typeface="Times New Roman" panose="02020603050405020304" pitchFamily="18" charset="0"/>
              </a:rPr>
              <a:t>).</a:t>
            </a:r>
            <a:endParaRPr lang="en-US" sz="7200" dirty="0">
              <a:cs typeface="Times New Roman" panose="02020603050405020304" pitchFamily="18" charset="0"/>
            </a:endParaRPr>
          </a:p>
          <a:p>
            <a:pPr marL="0" indent="0">
              <a:lnSpc>
                <a:spcPct val="120000"/>
              </a:lnSpc>
              <a:spcBef>
                <a:spcPts val="0"/>
              </a:spcBef>
              <a:buNone/>
            </a:pPr>
            <a:r>
              <a:rPr lang="en-US" sz="7200" dirty="0">
                <a:cs typeface="Times New Roman" panose="02020603050405020304" pitchFamily="18" charset="0"/>
              </a:rPr>
              <a:t> </a:t>
            </a:r>
            <a:endParaRPr lang="en-US" sz="7200" dirty="0" smtClean="0">
              <a:cs typeface="Times New Roman" panose="02020603050405020304" pitchFamily="18" charset="0"/>
            </a:endParaRPr>
          </a:p>
          <a:p>
            <a:r>
              <a:rPr lang="en-US" sz="7200" dirty="0">
                <a:cs typeface="Times New Roman" panose="02020603050405020304" pitchFamily="18" charset="0"/>
              </a:rPr>
              <a:t>June </a:t>
            </a:r>
            <a:r>
              <a:rPr lang="en-US" sz="7200" dirty="0" smtClean="0">
                <a:cs typeface="Times New Roman" panose="02020603050405020304" pitchFamily="18" charset="0"/>
              </a:rPr>
              <a:t>through </a:t>
            </a:r>
            <a:r>
              <a:rPr lang="en-US" sz="7200" dirty="0">
                <a:cs typeface="Times New Roman" panose="02020603050405020304" pitchFamily="18" charset="0"/>
              </a:rPr>
              <a:t>July </a:t>
            </a:r>
            <a:r>
              <a:rPr lang="en-US" sz="7200" dirty="0" smtClean="0">
                <a:cs typeface="Times New Roman" panose="02020603050405020304" pitchFamily="18" charset="0"/>
              </a:rPr>
              <a:t>- Steering </a:t>
            </a:r>
            <a:r>
              <a:rPr lang="en-US" sz="7200" dirty="0">
                <a:cs typeface="Times New Roman" panose="02020603050405020304" pitchFamily="18" charset="0"/>
              </a:rPr>
              <a:t>Committee and workgroups </a:t>
            </a:r>
            <a:r>
              <a:rPr lang="en-US" sz="7200" dirty="0" smtClean="0">
                <a:cs typeface="Times New Roman" panose="02020603050405020304" pitchFamily="18" charset="0"/>
              </a:rPr>
              <a:t>determine </a:t>
            </a:r>
            <a:r>
              <a:rPr lang="en-US" sz="7200" dirty="0">
                <a:cs typeface="Times New Roman" panose="02020603050405020304" pitchFamily="18" charset="0"/>
              </a:rPr>
              <a:t>assignments as they relate to the development of a draft </a:t>
            </a:r>
            <a:r>
              <a:rPr lang="en-US" sz="7200" dirty="0" smtClean="0">
                <a:cs typeface="Times New Roman" panose="02020603050405020304" pitchFamily="18" charset="0"/>
              </a:rPr>
              <a:t>framework. </a:t>
            </a:r>
            <a:endParaRPr lang="en-US" sz="7200" dirty="0">
              <a:cs typeface="Times New Roman" panose="02020603050405020304" pitchFamily="18" charset="0"/>
            </a:endParaRPr>
          </a:p>
          <a:p>
            <a:pPr marL="0" indent="0">
              <a:buNone/>
            </a:pPr>
            <a:endParaRPr lang="en-US" sz="7200" dirty="0">
              <a:cs typeface="Times New Roman" panose="02020603050405020304" pitchFamily="18" charset="0"/>
            </a:endParaRPr>
          </a:p>
          <a:p>
            <a:pPr lvl="0"/>
            <a:r>
              <a:rPr lang="en-US" sz="7200" dirty="0" smtClean="0">
                <a:cs typeface="Times New Roman" panose="02020603050405020304" pitchFamily="18" charset="0"/>
              </a:rPr>
              <a:t>July through August - Completion </a:t>
            </a:r>
            <a:r>
              <a:rPr lang="en-US" sz="7200" dirty="0">
                <a:cs typeface="Times New Roman" panose="02020603050405020304" pitchFamily="18" charset="0"/>
              </a:rPr>
              <a:t>of workgroup assignments and review by Steering Committee</a:t>
            </a:r>
            <a:r>
              <a:rPr lang="en-US" sz="7200" dirty="0" smtClean="0">
                <a:cs typeface="Times New Roman" panose="02020603050405020304" pitchFamily="18" charset="0"/>
              </a:rPr>
              <a:t>.</a:t>
            </a:r>
            <a:endParaRPr lang="en-US" sz="7200" dirty="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050723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36562"/>
            <a:ext cx="8059320" cy="1697037"/>
          </a:xfrm>
        </p:spPr>
        <p:txBody>
          <a:bodyPr>
            <a:noAutofit/>
          </a:bodyPr>
          <a:lstStyle/>
          <a:p>
            <a:r>
              <a:rPr lang="en-US" dirty="0" smtClean="0">
                <a:cs typeface="Times New Roman" panose="02020603050405020304" pitchFamily="18" charset="0"/>
              </a:rPr>
              <a:t>ESSA Consolidated State Plan</a:t>
            </a:r>
            <a:br>
              <a:rPr lang="en-US" dirty="0" smtClean="0">
                <a:cs typeface="Times New Roman" panose="02020603050405020304" pitchFamily="18" charset="0"/>
              </a:rPr>
            </a:br>
            <a:r>
              <a:rPr lang="en-US" dirty="0" smtClean="0">
                <a:cs typeface="Times New Roman" panose="02020603050405020304" pitchFamily="18" charset="0"/>
              </a:rPr>
              <a:t>Tentative Timeline (cont.)</a:t>
            </a:r>
            <a:endParaRPr lang="en-US" dirty="0">
              <a:cs typeface="Times New Roman" panose="02020603050405020304" pitchFamily="18" charset="0"/>
            </a:endParaRPr>
          </a:p>
        </p:txBody>
      </p:sp>
      <p:sp>
        <p:nvSpPr>
          <p:cNvPr id="3" name="Content Placeholder 2"/>
          <p:cNvSpPr>
            <a:spLocks noGrp="1"/>
          </p:cNvSpPr>
          <p:nvPr>
            <p:ph idx="1"/>
          </p:nvPr>
        </p:nvSpPr>
        <p:spPr>
          <a:xfrm>
            <a:off x="685800" y="2190788"/>
            <a:ext cx="7772400" cy="4133812"/>
          </a:xfrm>
        </p:spPr>
        <p:txBody>
          <a:bodyPr>
            <a:normAutofit fontScale="92500" lnSpcReduction="10000"/>
          </a:bodyPr>
          <a:lstStyle/>
          <a:p>
            <a:pPr lvl="0"/>
            <a:endParaRPr lang="en-US" sz="2000" dirty="0" smtClean="0">
              <a:cs typeface="Times New Roman" panose="02020603050405020304" pitchFamily="18" charset="0"/>
            </a:endParaRPr>
          </a:p>
          <a:p>
            <a:pPr lvl="0"/>
            <a:r>
              <a:rPr lang="en-US" sz="2000" dirty="0" smtClean="0">
                <a:cs typeface="Times New Roman" panose="02020603050405020304" pitchFamily="18" charset="0"/>
              </a:rPr>
              <a:t>August - Development </a:t>
            </a:r>
            <a:r>
              <a:rPr lang="en-US" sz="2000" dirty="0">
                <a:cs typeface="Times New Roman" panose="02020603050405020304" pitchFamily="18" charset="0"/>
              </a:rPr>
              <a:t>of the SC draft </a:t>
            </a:r>
            <a:r>
              <a:rPr lang="en-US" sz="2000" dirty="0" smtClean="0">
                <a:cs typeface="Times New Roman" panose="02020603050405020304" pitchFamily="18" charset="0"/>
              </a:rPr>
              <a:t>framework. </a:t>
            </a:r>
            <a:endParaRPr lang="en-US" sz="2000" dirty="0">
              <a:cs typeface="Times New Roman" panose="02020603050405020304" pitchFamily="18" charset="0"/>
            </a:endParaRPr>
          </a:p>
          <a:p>
            <a:pPr marL="0" indent="0">
              <a:buNone/>
            </a:pPr>
            <a:endParaRPr lang="en-US" sz="2000" dirty="0">
              <a:cs typeface="Times New Roman" panose="02020603050405020304" pitchFamily="18" charset="0"/>
            </a:endParaRPr>
          </a:p>
          <a:p>
            <a:pPr lvl="0"/>
            <a:r>
              <a:rPr lang="en-US" sz="2000" dirty="0" smtClean="0">
                <a:cs typeface="Times New Roman" panose="02020603050405020304" pitchFamily="18" charset="0"/>
              </a:rPr>
              <a:t>August through September - Senior </a:t>
            </a:r>
            <a:r>
              <a:rPr lang="en-US" sz="2000" dirty="0">
                <a:cs typeface="Times New Roman" panose="02020603050405020304" pitchFamily="18" charset="0"/>
              </a:rPr>
              <a:t>staff reviews, provides feedback, suggests adjustments/approves draft </a:t>
            </a:r>
            <a:r>
              <a:rPr lang="en-US" sz="2000" dirty="0" smtClean="0">
                <a:cs typeface="Times New Roman" panose="02020603050405020304" pitchFamily="18" charset="0"/>
              </a:rPr>
              <a:t>framework. </a:t>
            </a:r>
          </a:p>
          <a:p>
            <a:pPr lvl="0"/>
            <a:endParaRPr lang="en-US" sz="2000" dirty="0">
              <a:cs typeface="Times New Roman" panose="02020603050405020304" pitchFamily="18" charset="0"/>
            </a:endParaRPr>
          </a:p>
          <a:p>
            <a:pPr lvl="0"/>
            <a:r>
              <a:rPr lang="en-US" sz="2000" dirty="0" smtClean="0">
                <a:cs typeface="Times New Roman" panose="02020603050405020304" pitchFamily="18" charset="0"/>
              </a:rPr>
              <a:t>September through December  - SCDE revises framework based on stakeholder input.</a:t>
            </a:r>
          </a:p>
          <a:p>
            <a:pPr lvl="0"/>
            <a:endParaRPr lang="en-US" sz="2000" dirty="0">
              <a:cs typeface="Times New Roman" panose="02020603050405020304" pitchFamily="18" charset="0"/>
            </a:endParaRPr>
          </a:p>
          <a:p>
            <a:pPr lvl="0"/>
            <a:r>
              <a:rPr lang="en-US" sz="2000" dirty="0" smtClean="0">
                <a:cs typeface="Times New Roman" panose="02020603050405020304" pitchFamily="18" charset="0"/>
              </a:rPr>
              <a:t>Thirty day review period – Governor’s Office.</a:t>
            </a:r>
          </a:p>
          <a:p>
            <a:pPr lvl="0"/>
            <a:endParaRPr lang="en-US" sz="2000" dirty="0">
              <a:cs typeface="Times New Roman" panose="02020603050405020304" pitchFamily="18" charset="0"/>
            </a:endParaRPr>
          </a:p>
          <a:p>
            <a:pPr lvl="0"/>
            <a:r>
              <a:rPr lang="en-US" sz="2000" dirty="0" smtClean="0">
                <a:cs typeface="Times New Roman" panose="02020603050405020304" pitchFamily="18" charset="0"/>
              </a:rPr>
              <a:t>February through March – Complete draft framework and convert to USED templates.</a:t>
            </a:r>
            <a:endParaRPr lang="en-US" sz="2000" dirty="0">
              <a:cs typeface="Times New Roman" panose="02020603050405020304" pitchFamily="18" charset="0"/>
            </a:endParaRPr>
          </a:p>
          <a:p>
            <a:pPr marL="0" indent="0">
              <a:buNone/>
            </a:pPr>
            <a:endParaRPr lang="en-US" sz="2000" dirty="0"/>
          </a:p>
          <a:p>
            <a:pPr marL="0" indent="0">
              <a:buNone/>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56512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360000">
            <a:off x="2990810" y="3628697"/>
            <a:ext cx="5380643" cy="1941760"/>
          </a:xfrm>
        </p:spPr>
        <p:txBody>
          <a:bodyPr>
            <a:normAutofit fontScale="90000"/>
          </a:bodyPr>
          <a:lstStyle/>
          <a:p>
            <a:r>
              <a:rPr lang="en-US" dirty="0" smtClean="0"/>
              <a:t>Consultation and  Coordination Workgroup</a:t>
            </a:r>
            <a:endParaRPr lang="en-US" dirty="0"/>
          </a:p>
        </p:txBody>
      </p:sp>
      <p:sp>
        <p:nvSpPr>
          <p:cNvPr id="4" name="Subtitle 2"/>
          <p:cNvSpPr txBox="1">
            <a:spLocks/>
          </p:cNvSpPr>
          <p:nvPr/>
        </p:nvSpPr>
        <p:spPr>
          <a:xfrm rot="20624136">
            <a:off x="742392" y="4208576"/>
            <a:ext cx="2287801" cy="2058502"/>
          </a:xfrm>
          <a:prstGeom prst="rect">
            <a:avLst/>
          </a:prstGeom>
        </p:spPr>
        <p:txBody>
          <a:bodyPr vert="horz" lIns="91440" tIns="45720" rIns="91440" bIns="45720" rtlCol="0">
            <a:normAutofit/>
          </a:bodyPr>
          <a:lstStyle>
            <a:lvl1pPr marL="0" indent="0" algn="ctr" defTabSz="457200" rtl="0" eaLnBrk="1" latinLnBrk="0" hangingPunct="1">
              <a:spcBef>
                <a:spcPct val="20000"/>
              </a:spcBef>
              <a:buClr>
                <a:schemeClr val="accent1"/>
              </a:buClr>
              <a:buSzPct val="95000"/>
              <a:buFont typeface="Rage Italic" pitchFamily="66" charset="0"/>
              <a:buNone/>
              <a:defRPr sz="1800" kern="1200">
                <a:solidFill>
                  <a:srgbClr val="000100"/>
                </a:solidFill>
                <a:latin typeface="+mn-lt"/>
                <a:ea typeface="+mn-ea"/>
                <a:cs typeface="+mn-cs"/>
              </a:defRPr>
            </a:lvl1pPr>
            <a:lvl2pPr marL="457200" indent="0" algn="ctr" defTabSz="457200" rtl="0" eaLnBrk="1" latinLnBrk="0" hangingPunct="1">
              <a:spcBef>
                <a:spcPct val="20000"/>
              </a:spcBef>
              <a:buClr>
                <a:schemeClr val="accent1"/>
              </a:buClr>
              <a:buSzPct val="95000"/>
              <a:buFont typeface="Rage Italic" pitchFamily="66" charset="0"/>
              <a:buNone/>
              <a:defRPr sz="2200" kern="1200">
                <a:solidFill>
                  <a:schemeClr val="tx1">
                    <a:tint val="75000"/>
                  </a:schemeClr>
                </a:solidFill>
                <a:latin typeface="+mn-lt"/>
                <a:ea typeface="+mn-ea"/>
                <a:cs typeface="+mn-cs"/>
              </a:defRPr>
            </a:lvl2pPr>
            <a:lvl3pPr marL="914400" indent="0" algn="ctr" defTabSz="457200" rtl="0" eaLnBrk="1" latinLnBrk="0" hangingPunct="1">
              <a:spcBef>
                <a:spcPct val="20000"/>
              </a:spcBef>
              <a:buClr>
                <a:schemeClr val="accent1"/>
              </a:buClr>
              <a:buSzPct val="95000"/>
              <a:buFont typeface="Rage Italic" pitchFamily="66" charset="0"/>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Clr>
                <a:schemeClr val="accent1"/>
              </a:buClr>
              <a:buSzPct val="95000"/>
              <a:buFont typeface="Rage Italic" pitchFamily="66" charset="0"/>
              <a:buNone/>
              <a:defRPr sz="1600" kern="1200">
                <a:solidFill>
                  <a:schemeClr val="tx1">
                    <a:tint val="75000"/>
                  </a:schemeClr>
                </a:solidFill>
                <a:latin typeface="+mn-lt"/>
                <a:ea typeface="+mn-ea"/>
                <a:cs typeface="+mn-cs"/>
              </a:defRPr>
            </a:lvl4pPr>
            <a:lvl5pPr marL="1828800" indent="0" algn="ctr" defTabSz="457200" rtl="0" eaLnBrk="1" latinLnBrk="0" hangingPunct="1">
              <a:spcBef>
                <a:spcPct val="20000"/>
              </a:spcBef>
              <a:buClr>
                <a:schemeClr val="accent1"/>
              </a:buClr>
              <a:buSzPct val="95000"/>
              <a:buFont typeface="Rage Italic" pitchFamily="66" charset="0"/>
              <a:buNone/>
              <a:defRPr sz="1400" kern="1200" baseline="0">
                <a:solidFill>
                  <a:schemeClr val="tx1">
                    <a:tint val="75000"/>
                  </a:schemeClr>
                </a:solidFill>
                <a:latin typeface="+mn-lt"/>
                <a:ea typeface="+mn-ea"/>
                <a:cs typeface="+mn-cs"/>
              </a:defRPr>
            </a:lvl5pPr>
            <a:lvl6pPr marL="2286000" indent="0" algn="ctr" defTabSz="457200" rtl="0" eaLnBrk="1" latinLnBrk="0" hangingPunct="1">
              <a:spcBef>
                <a:spcPct val="20000"/>
              </a:spcBef>
              <a:buClr>
                <a:schemeClr val="accent1"/>
              </a:buClr>
              <a:buSzPct val="95000"/>
              <a:buFont typeface="Rage Italic" pitchFamily="66" charset="0"/>
              <a:buNone/>
              <a:defRPr sz="1400" kern="1200">
                <a:solidFill>
                  <a:schemeClr val="tx1">
                    <a:tint val="75000"/>
                  </a:schemeClr>
                </a:solidFill>
                <a:latin typeface="+mn-lt"/>
                <a:ea typeface="+mn-ea"/>
                <a:cs typeface="+mn-cs"/>
              </a:defRPr>
            </a:lvl6pPr>
            <a:lvl7pPr marL="2743200" indent="0" algn="ctr" defTabSz="457200" rtl="0" eaLnBrk="1" latinLnBrk="0" hangingPunct="1">
              <a:spcBef>
                <a:spcPct val="20000"/>
              </a:spcBef>
              <a:buClr>
                <a:schemeClr val="accent1"/>
              </a:buClr>
              <a:buSzPct val="95000"/>
              <a:buFont typeface="Rage Italic" pitchFamily="66" charset="0"/>
              <a:buNone/>
              <a:defRPr sz="1400" kern="1200">
                <a:solidFill>
                  <a:schemeClr val="tx1">
                    <a:tint val="75000"/>
                  </a:schemeClr>
                </a:solidFill>
                <a:latin typeface="+mn-lt"/>
                <a:ea typeface="+mn-ea"/>
                <a:cs typeface="+mn-cs"/>
              </a:defRPr>
            </a:lvl7pPr>
            <a:lvl8pPr marL="3200400" indent="0" algn="ctr" defTabSz="457200" rtl="0" eaLnBrk="1" latinLnBrk="0" hangingPunct="1">
              <a:spcBef>
                <a:spcPct val="20000"/>
              </a:spcBef>
              <a:buClr>
                <a:schemeClr val="accent1"/>
              </a:buClr>
              <a:buSzPct val="95000"/>
              <a:buFont typeface="Rage Italic" pitchFamily="66" charset="0"/>
              <a:buNone/>
              <a:defRPr sz="1400" kern="1200">
                <a:solidFill>
                  <a:schemeClr val="tx1">
                    <a:tint val="75000"/>
                  </a:schemeClr>
                </a:solidFill>
                <a:latin typeface="+mn-lt"/>
                <a:ea typeface="+mn-ea"/>
                <a:cs typeface="+mn-cs"/>
              </a:defRPr>
            </a:lvl8pPr>
            <a:lvl9pPr marL="3657600" indent="0" algn="ctr" defTabSz="457200" rtl="0" eaLnBrk="1" latinLnBrk="0" hangingPunct="1">
              <a:spcBef>
                <a:spcPct val="20000"/>
              </a:spcBef>
              <a:buClr>
                <a:schemeClr val="accent1"/>
              </a:buClr>
              <a:buSzPct val="95000"/>
              <a:buFont typeface="Rage Italic" pitchFamily="66" charset="0"/>
              <a:buNone/>
              <a:defRPr sz="1400" kern="1200">
                <a:solidFill>
                  <a:schemeClr val="tx1">
                    <a:tint val="75000"/>
                  </a:schemeClr>
                </a:solidFill>
                <a:latin typeface="+mn-lt"/>
                <a:ea typeface="+mn-ea"/>
                <a:cs typeface="+mn-cs"/>
              </a:defRPr>
            </a:lvl9pPr>
          </a:lstStyle>
          <a:p>
            <a:r>
              <a:rPr lang="en-US" dirty="0" smtClean="0"/>
              <a:t>E. Scott Winburn, Esq.</a:t>
            </a:r>
          </a:p>
          <a:p>
            <a:r>
              <a:rPr lang="en-US" dirty="0" smtClean="0"/>
              <a:t>Office of General Counsel 	 </a:t>
            </a:r>
            <a:endParaRPr lang="en-US" dirty="0"/>
          </a:p>
        </p:txBody>
      </p:sp>
    </p:spTree>
    <p:extLst>
      <p:ext uri="{BB962C8B-B14F-4D97-AF65-F5344CB8AC3E}">
        <p14:creationId xmlns:p14="http://schemas.microsoft.com/office/powerpoint/2010/main" val="13156476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5400" dirty="0" smtClean="0">
                <a:solidFill>
                  <a:schemeClr val="tx1"/>
                </a:solidFill>
              </a:rPr>
              <a:t>Consultation and Coordination </a:t>
            </a:r>
            <a:endParaRPr lang="en-US" sz="5400" dirty="0">
              <a:solidFill>
                <a:schemeClr val="tx1"/>
              </a:solidFill>
            </a:endParaRPr>
          </a:p>
        </p:txBody>
      </p:sp>
      <p:sp>
        <p:nvSpPr>
          <p:cNvPr id="3" name="Content Placeholder 2"/>
          <p:cNvSpPr>
            <a:spLocks noGrp="1"/>
          </p:cNvSpPr>
          <p:nvPr>
            <p:ph idx="1"/>
          </p:nvPr>
        </p:nvSpPr>
        <p:spPr/>
        <p:txBody>
          <a:bodyPr>
            <a:normAutofit/>
          </a:bodyPr>
          <a:lstStyle/>
          <a:p>
            <a:pPr marL="457200" indent="-457200">
              <a:buFont typeface="Arial" panose="020B0604020202020204" pitchFamily="34" charset="0"/>
              <a:buChar char="•"/>
            </a:pPr>
            <a:endParaRPr lang="en-US" sz="2800" dirty="0" smtClean="0">
              <a:solidFill>
                <a:schemeClr val="accent1"/>
              </a:solidFill>
            </a:endParaRPr>
          </a:p>
          <a:p>
            <a:r>
              <a:rPr lang="en-US" sz="2800" dirty="0" smtClean="0">
                <a:solidFill>
                  <a:schemeClr val="tx1"/>
                </a:solidFill>
              </a:rPr>
              <a:t>The SCDE must engage in </a:t>
            </a:r>
            <a:r>
              <a:rPr lang="en-US" sz="2800" i="1" u="sng" dirty="0" smtClean="0">
                <a:solidFill>
                  <a:schemeClr val="tx1"/>
                </a:solidFill>
              </a:rPr>
              <a:t>timely and meaningful </a:t>
            </a:r>
            <a:r>
              <a:rPr lang="en-US" sz="2800" u="sng" dirty="0" smtClean="0">
                <a:solidFill>
                  <a:schemeClr val="tx1"/>
                </a:solidFill>
              </a:rPr>
              <a:t>consultation</a:t>
            </a:r>
            <a:r>
              <a:rPr lang="en-US" sz="2800" dirty="0" smtClean="0">
                <a:solidFill>
                  <a:schemeClr val="tx1"/>
                </a:solidFill>
              </a:rPr>
              <a:t> with stakeholders in the development of each of the work groups of the consolidated plan.</a:t>
            </a:r>
          </a:p>
          <a:p>
            <a:r>
              <a:rPr lang="en-US" sz="2800" dirty="0" smtClean="0">
                <a:solidFill>
                  <a:schemeClr val="tx1"/>
                </a:solidFill>
              </a:rPr>
              <a:t>The SCDE must describe how it is </a:t>
            </a:r>
            <a:r>
              <a:rPr lang="en-US" sz="2800" u="sng" dirty="0" smtClean="0">
                <a:solidFill>
                  <a:schemeClr val="tx1"/>
                </a:solidFill>
              </a:rPr>
              <a:t>coordinating </a:t>
            </a:r>
            <a:r>
              <a:rPr lang="en-US" sz="2800" dirty="0" smtClean="0">
                <a:solidFill>
                  <a:schemeClr val="tx1"/>
                </a:solidFill>
              </a:rPr>
              <a:t>its plans for administering the included programs authorized under ESSA.</a:t>
            </a:r>
            <a:endParaRPr lang="en-US" sz="2800" dirty="0">
              <a:solidFill>
                <a:schemeClr val="tx1"/>
              </a:solidFill>
            </a:endParaRPr>
          </a:p>
        </p:txBody>
      </p:sp>
    </p:spTree>
    <p:extLst>
      <p:ext uri="{BB962C8B-B14F-4D97-AF65-F5344CB8AC3E}">
        <p14:creationId xmlns:p14="http://schemas.microsoft.com/office/powerpoint/2010/main" val="8915167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95400"/>
            <a:ext cx="7696200" cy="1752600"/>
          </a:xfrm>
        </p:spPr>
        <p:txBody>
          <a:bodyPr/>
          <a:lstStyle/>
          <a:p>
            <a:pPr algn="ctr"/>
            <a:r>
              <a:rPr lang="en-US" sz="5400" dirty="0" smtClean="0">
                <a:solidFill>
                  <a:schemeClr val="tx1"/>
                </a:solidFill>
              </a:rPr>
              <a:t>Timeline For Drafting </a:t>
            </a:r>
            <a:br>
              <a:rPr lang="en-US" sz="5400" dirty="0" smtClean="0">
                <a:solidFill>
                  <a:schemeClr val="tx1"/>
                </a:solidFill>
              </a:rPr>
            </a:br>
            <a:r>
              <a:rPr lang="en-US" sz="5400" dirty="0" smtClean="0">
                <a:solidFill>
                  <a:schemeClr val="tx1"/>
                </a:solidFill>
              </a:rPr>
              <a:t>Consolidated State Plan</a:t>
            </a:r>
            <a:r>
              <a:rPr lang="en-US" dirty="0" smtClean="0">
                <a:solidFill>
                  <a:schemeClr val="accent2"/>
                </a:solidFill>
              </a:rPr>
              <a:t/>
            </a:r>
            <a:br>
              <a:rPr lang="en-US" dirty="0" smtClean="0">
                <a:solidFill>
                  <a:schemeClr val="accent2"/>
                </a:solidFill>
              </a:rPr>
            </a:br>
            <a:r>
              <a:rPr lang="en-US" dirty="0">
                <a:solidFill>
                  <a:schemeClr val="accent2"/>
                </a:solidFill>
              </a:rPr>
              <a:t/>
            </a:r>
            <a:br>
              <a:rPr lang="en-US" dirty="0">
                <a:solidFill>
                  <a:schemeClr val="accent2"/>
                </a:solidFill>
              </a:rPr>
            </a:br>
            <a:endParaRPr lang="en-US" dirty="0">
              <a:solidFill>
                <a:schemeClr val="accent2"/>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134104196"/>
              </p:ext>
            </p:extLst>
          </p:nvPr>
        </p:nvGraphicFramePr>
        <p:xfrm>
          <a:off x="533400" y="3048000"/>
          <a:ext cx="8077201" cy="2229474"/>
        </p:xfrm>
        <a:graphic>
          <a:graphicData uri="http://schemas.openxmlformats.org/drawingml/2006/table">
            <a:tbl>
              <a:tblPr firstRow="1" lastRow="1">
                <a:tableStyleId>{93296810-A885-4BE3-A3E7-6D5BEEA58F35}</a:tableStyleId>
              </a:tblPr>
              <a:tblGrid>
                <a:gridCol w="1584960"/>
                <a:gridCol w="1539240"/>
                <a:gridCol w="1676400"/>
                <a:gridCol w="1676401"/>
                <a:gridCol w="1600200"/>
              </a:tblGrid>
              <a:tr h="998688">
                <a:tc>
                  <a:txBody>
                    <a:bodyPr/>
                    <a:lstStyle/>
                    <a:p>
                      <a:pPr algn="ctr"/>
                      <a:r>
                        <a:rPr lang="en-US" dirty="0" smtClean="0"/>
                        <a:t>December 2015</a:t>
                      </a:r>
                      <a:endParaRPr lang="en-US" dirty="0"/>
                    </a:p>
                  </a:txBody>
                  <a:tcPr marL="83573" marR="83573">
                    <a:solidFill>
                      <a:srgbClr val="92D050"/>
                    </a:solidFill>
                  </a:tcPr>
                </a:tc>
                <a:tc>
                  <a:txBody>
                    <a:bodyPr/>
                    <a:lstStyle/>
                    <a:p>
                      <a:pPr algn="ctr"/>
                      <a:r>
                        <a:rPr lang="en-US" dirty="0" smtClean="0"/>
                        <a:t>June</a:t>
                      </a:r>
                      <a:r>
                        <a:rPr lang="en-US" baseline="0" dirty="0" smtClean="0"/>
                        <a:t>– September 2016</a:t>
                      </a:r>
                      <a:endParaRPr lang="en-US" dirty="0"/>
                    </a:p>
                  </a:txBody>
                  <a:tcPr marL="83573" marR="83573">
                    <a:solidFill>
                      <a:srgbClr val="00B0F0"/>
                    </a:solidFill>
                  </a:tcPr>
                </a:tc>
                <a:tc>
                  <a:txBody>
                    <a:bodyPr/>
                    <a:lstStyle/>
                    <a:p>
                      <a:pPr algn="ctr"/>
                      <a:r>
                        <a:rPr lang="en-US" dirty="0" smtClean="0"/>
                        <a:t>September</a:t>
                      </a:r>
                      <a:r>
                        <a:rPr lang="en-US" baseline="0" dirty="0" smtClean="0"/>
                        <a:t> </a:t>
                      </a:r>
                      <a:r>
                        <a:rPr lang="en-US" dirty="0" smtClean="0"/>
                        <a:t>– October </a:t>
                      </a:r>
                    </a:p>
                    <a:p>
                      <a:pPr algn="ctr"/>
                      <a:r>
                        <a:rPr lang="en-US" dirty="0" smtClean="0"/>
                        <a:t>2016</a:t>
                      </a:r>
                      <a:r>
                        <a:rPr lang="en-US" baseline="0" dirty="0" smtClean="0"/>
                        <a:t> </a:t>
                      </a:r>
                      <a:endParaRPr lang="en-US" dirty="0"/>
                    </a:p>
                  </a:txBody>
                  <a:tcPr marL="83573" marR="83573"/>
                </a:tc>
                <a:tc>
                  <a:txBody>
                    <a:bodyPr/>
                    <a:lstStyle/>
                    <a:p>
                      <a:pPr algn="ctr"/>
                      <a:r>
                        <a:rPr lang="en-US" dirty="0" smtClean="0"/>
                        <a:t>November –December</a:t>
                      </a:r>
                      <a:r>
                        <a:rPr lang="en-US" baseline="0" dirty="0" smtClean="0"/>
                        <a:t> </a:t>
                      </a:r>
                      <a:r>
                        <a:rPr lang="en-US" dirty="0" smtClean="0"/>
                        <a:t>2016 </a:t>
                      </a:r>
                      <a:endParaRPr lang="en-US" dirty="0"/>
                    </a:p>
                  </a:txBody>
                  <a:tcPr marL="83573" marR="83573">
                    <a:solidFill>
                      <a:srgbClr val="7030A0"/>
                    </a:solidFill>
                  </a:tcPr>
                </a:tc>
                <a:tc>
                  <a:txBody>
                    <a:bodyPr/>
                    <a:lstStyle/>
                    <a:p>
                      <a:pPr algn="ctr"/>
                      <a:r>
                        <a:rPr lang="en-US" dirty="0" smtClean="0"/>
                        <a:t>March</a:t>
                      </a:r>
                    </a:p>
                    <a:p>
                      <a:pPr algn="ctr"/>
                      <a:r>
                        <a:rPr lang="en-US" dirty="0" smtClean="0"/>
                        <a:t>2017</a:t>
                      </a:r>
                      <a:endParaRPr lang="en-US" dirty="0"/>
                    </a:p>
                  </a:txBody>
                  <a:tcPr marL="83573" marR="83573">
                    <a:solidFill>
                      <a:srgbClr val="00B050"/>
                    </a:solidFill>
                  </a:tcPr>
                </a:tc>
              </a:tr>
              <a:tr h="1230786">
                <a:tc>
                  <a:txBody>
                    <a:bodyPr/>
                    <a:lstStyle/>
                    <a:p>
                      <a:pPr algn="ctr"/>
                      <a:r>
                        <a:rPr lang="en-US" dirty="0" smtClean="0"/>
                        <a:t>ESSA</a:t>
                      </a:r>
                      <a:r>
                        <a:rPr lang="en-US" baseline="0" dirty="0" smtClean="0"/>
                        <a:t> signed by the President</a:t>
                      </a:r>
                      <a:endParaRPr lang="en-US" dirty="0"/>
                    </a:p>
                  </a:txBody>
                  <a:tcPr marL="83573" marR="83573">
                    <a:solidFill>
                      <a:srgbClr val="92D050"/>
                    </a:solidFill>
                  </a:tcPr>
                </a:tc>
                <a:tc>
                  <a:txBody>
                    <a:bodyPr/>
                    <a:lstStyle/>
                    <a:p>
                      <a:pPr algn="ctr"/>
                      <a:r>
                        <a:rPr lang="en-US" dirty="0" smtClean="0"/>
                        <a:t>Initial</a:t>
                      </a:r>
                      <a:r>
                        <a:rPr lang="en-US" baseline="0" dirty="0" smtClean="0"/>
                        <a:t> </a:t>
                      </a:r>
                      <a:r>
                        <a:rPr lang="en-US" dirty="0" smtClean="0"/>
                        <a:t>Stakeholder</a:t>
                      </a:r>
                      <a:r>
                        <a:rPr lang="en-US" baseline="0" dirty="0" smtClean="0"/>
                        <a:t> Input</a:t>
                      </a:r>
                      <a:endParaRPr lang="en-US" dirty="0"/>
                    </a:p>
                  </a:txBody>
                  <a:tcPr marL="83573" marR="83573">
                    <a:solidFill>
                      <a:srgbClr val="00B0F0"/>
                    </a:solidFill>
                  </a:tcPr>
                </a:tc>
                <a:tc>
                  <a:txBody>
                    <a:bodyPr/>
                    <a:lstStyle/>
                    <a:p>
                      <a:pPr algn="ctr"/>
                      <a:r>
                        <a:rPr lang="en-US" dirty="0" smtClean="0"/>
                        <a:t>Drafting state</a:t>
                      </a:r>
                      <a:r>
                        <a:rPr lang="en-US" baseline="0" dirty="0" smtClean="0"/>
                        <a:t> plan</a:t>
                      </a:r>
                      <a:endParaRPr lang="en-US" dirty="0"/>
                    </a:p>
                  </a:txBody>
                  <a:tcPr marL="83573" marR="83573"/>
                </a:tc>
                <a:tc>
                  <a:txBody>
                    <a:bodyPr/>
                    <a:lstStyle/>
                    <a:p>
                      <a:pPr algn="ctr"/>
                      <a:r>
                        <a:rPr lang="en-US" dirty="0" smtClean="0"/>
                        <a:t>Stakeholder Feedback</a:t>
                      </a:r>
                      <a:r>
                        <a:rPr lang="en-US" baseline="0" dirty="0" smtClean="0"/>
                        <a:t> on draft plan</a:t>
                      </a:r>
                      <a:endParaRPr lang="en-US" dirty="0"/>
                    </a:p>
                  </a:txBody>
                  <a:tcPr marL="83573" marR="83573">
                    <a:solidFill>
                      <a:srgbClr val="7030A0"/>
                    </a:solidFill>
                  </a:tcPr>
                </a:tc>
                <a:tc>
                  <a:txBody>
                    <a:bodyPr/>
                    <a:lstStyle/>
                    <a:p>
                      <a:pPr algn="ctr"/>
                      <a:r>
                        <a:rPr lang="en-US" dirty="0" smtClean="0"/>
                        <a:t>Submission of the state plan</a:t>
                      </a:r>
                      <a:r>
                        <a:rPr lang="en-US" baseline="0" dirty="0" smtClean="0"/>
                        <a:t> to the USED</a:t>
                      </a:r>
                      <a:endParaRPr lang="en-US" dirty="0"/>
                    </a:p>
                  </a:txBody>
                  <a:tcPr marL="83573" marR="83573">
                    <a:solidFill>
                      <a:srgbClr val="00B050"/>
                    </a:solidFill>
                  </a:tcPr>
                </a:tc>
              </a:tr>
            </a:tbl>
          </a:graphicData>
        </a:graphic>
      </p:graphicFrame>
    </p:spTree>
    <p:extLst>
      <p:ext uri="{BB962C8B-B14F-4D97-AF65-F5344CB8AC3E}">
        <p14:creationId xmlns:p14="http://schemas.microsoft.com/office/powerpoint/2010/main" val="3869929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360000">
            <a:off x="2990810" y="3628697"/>
            <a:ext cx="5380643" cy="1941760"/>
          </a:xfrm>
        </p:spPr>
        <p:txBody>
          <a:bodyPr>
            <a:normAutofit fontScale="90000"/>
          </a:bodyPr>
          <a:lstStyle/>
          <a:p>
            <a:r>
              <a:rPr lang="en-US" dirty="0" smtClean="0"/>
              <a:t>Challenging Academic Standards and Assessments Workgroup</a:t>
            </a:r>
            <a:endParaRPr lang="en-US" dirty="0"/>
          </a:p>
        </p:txBody>
      </p:sp>
      <p:sp>
        <p:nvSpPr>
          <p:cNvPr id="4" name="Subtitle 2"/>
          <p:cNvSpPr txBox="1">
            <a:spLocks/>
          </p:cNvSpPr>
          <p:nvPr/>
        </p:nvSpPr>
        <p:spPr>
          <a:xfrm rot="20476297">
            <a:off x="740516" y="4195445"/>
            <a:ext cx="2381570" cy="2058502"/>
          </a:xfrm>
          <a:prstGeom prst="rect">
            <a:avLst/>
          </a:prstGeom>
        </p:spPr>
        <p:txBody>
          <a:bodyPr vert="horz" lIns="91440" tIns="45720" rIns="91440" bIns="45720" rtlCol="0">
            <a:normAutofit/>
          </a:bodyPr>
          <a:lstStyle>
            <a:lvl1pPr marL="0" indent="0" algn="ctr" defTabSz="457200" rtl="0" eaLnBrk="1" latinLnBrk="0" hangingPunct="1">
              <a:spcBef>
                <a:spcPct val="20000"/>
              </a:spcBef>
              <a:buClr>
                <a:schemeClr val="accent1"/>
              </a:buClr>
              <a:buSzPct val="95000"/>
              <a:buFont typeface="Rage Italic" pitchFamily="66" charset="0"/>
              <a:buNone/>
              <a:defRPr sz="1800" kern="1200">
                <a:solidFill>
                  <a:srgbClr val="000100"/>
                </a:solidFill>
                <a:latin typeface="+mn-lt"/>
                <a:ea typeface="+mn-ea"/>
                <a:cs typeface="+mn-cs"/>
              </a:defRPr>
            </a:lvl1pPr>
            <a:lvl2pPr marL="457200" indent="0" algn="ctr" defTabSz="457200" rtl="0" eaLnBrk="1" latinLnBrk="0" hangingPunct="1">
              <a:spcBef>
                <a:spcPct val="20000"/>
              </a:spcBef>
              <a:buClr>
                <a:schemeClr val="accent1"/>
              </a:buClr>
              <a:buSzPct val="95000"/>
              <a:buFont typeface="Rage Italic" pitchFamily="66" charset="0"/>
              <a:buNone/>
              <a:defRPr sz="2200" kern="1200">
                <a:solidFill>
                  <a:schemeClr val="tx1">
                    <a:tint val="75000"/>
                  </a:schemeClr>
                </a:solidFill>
                <a:latin typeface="+mn-lt"/>
                <a:ea typeface="+mn-ea"/>
                <a:cs typeface="+mn-cs"/>
              </a:defRPr>
            </a:lvl2pPr>
            <a:lvl3pPr marL="914400" indent="0" algn="ctr" defTabSz="457200" rtl="0" eaLnBrk="1" latinLnBrk="0" hangingPunct="1">
              <a:spcBef>
                <a:spcPct val="20000"/>
              </a:spcBef>
              <a:buClr>
                <a:schemeClr val="accent1"/>
              </a:buClr>
              <a:buSzPct val="95000"/>
              <a:buFont typeface="Rage Italic" pitchFamily="66" charset="0"/>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Clr>
                <a:schemeClr val="accent1"/>
              </a:buClr>
              <a:buSzPct val="95000"/>
              <a:buFont typeface="Rage Italic" pitchFamily="66" charset="0"/>
              <a:buNone/>
              <a:defRPr sz="1600" kern="1200">
                <a:solidFill>
                  <a:schemeClr val="tx1">
                    <a:tint val="75000"/>
                  </a:schemeClr>
                </a:solidFill>
                <a:latin typeface="+mn-lt"/>
                <a:ea typeface="+mn-ea"/>
                <a:cs typeface="+mn-cs"/>
              </a:defRPr>
            </a:lvl4pPr>
            <a:lvl5pPr marL="1828800" indent="0" algn="ctr" defTabSz="457200" rtl="0" eaLnBrk="1" latinLnBrk="0" hangingPunct="1">
              <a:spcBef>
                <a:spcPct val="20000"/>
              </a:spcBef>
              <a:buClr>
                <a:schemeClr val="accent1"/>
              </a:buClr>
              <a:buSzPct val="95000"/>
              <a:buFont typeface="Rage Italic" pitchFamily="66" charset="0"/>
              <a:buNone/>
              <a:defRPr sz="1400" kern="1200" baseline="0">
                <a:solidFill>
                  <a:schemeClr val="tx1">
                    <a:tint val="75000"/>
                  </a:schemeClr>
                </a:solidFill>
                <a:latin typeface="+mn-lt"/>
                <a:ea typeface="+mn-ea"/>
                <a:cs typeface="+mn-cs"/>
              </a:defRPr>
            </a:lvl5pPr>
            <a:lvl6pPr marL="2286000" indent="0" algn="ctr" defTabSz="457200" rtl="0" eaLnBrk="1" latinLnBrk="0" hangingPunct="1">
              <a:spcBef>
                <a:spcPct val="20000"/>
              </a:spcBef>
              <a:buClr>
                <a:schemeClr val="accent1"/>
              </a:buClr>
              <a:buSzPct val="95000"/>
              <a:buFont typeface="Rage Italic" pitchFamily="66" charset="0"/>
              <a:buNone/>
              <a:defRPr sz="1400" kern="1200">
                <a:solidFill>
                  <a:schemeClr val="tx1">
                    <a:tint val="75000"/>
                  </a:schemeClr>
                </a:solidFill>
                <a:latin typeface="+mn-lt"/>
                <a:ea typeface="+mn-ea"/>
                <a:cs typeface="+mn-cs"/>
              </a:defRPr>
            </a:lvl6pPr>
            <a:lvl7pPr marL="2743200" indent="0" algn="ctr" defTabSz="457200" rtl="0" eaLnBrk="1" latinLnBrk="0" hangingPunct="1">
              <a:spcBef>
                <a:spcPct val="20000"/>
              </a:spcBef>
              <a:buClr>
                <a:schemeClr val="accent1"/>
              </a:buClr>
              <a:buSzPct val="95000"/>
              <a:buFont typeface="Rage Italic" pitchFamily="66" charset="0"/>
              <a:buNone/>
              <a:defRPr sz="1400" kern="1200">
                <a:solidFill>
                  <a:schemeClr val="tx1">
                    <a:tint val="75000"/>
                  </a:schemeClr>
                </a:solidFill>
                <a:latin typeface="+mn-lt"/>
                <a:ea typeface="+mn-ea"/>
                <a:cs typeface="+mn-cs"/>
              </a:defRPr>
            </a:lvl7pPr>
            <a:lvl8pPr marL="3200400" indent="0" algn="ctr" defTabSz="457200" rtl="0" eaLnBrk="1" latinLnBrk="0" hangingPunct="1">
              <a:spcBef>
                <a:spcPct val="20000"/>
              </a:spcBef>
              <a:buClr>
                <a:schemeClr val="accent1"/>
              </a:buClr>
              <a:buSzPct val="95000"/>
              <a:buFont typeface="Rage Italic" pitchFamily="66" charset="0"/>
              <a:buNone/>
              <a:defRPr sz="1400" kern="1200">
                <a:solidFill>
                  <a:schemeClr val="tx1">
                    <a:tint val="75000"/>
                  </a:schemeClr>
                </a:solidFill>
                <a:latin typeface="+mn-lt"/>
                <a:ea typeface="+mn-ea"/>
                <a:cs typeface="+mn-cs"/>
              </a:defRPr>
            </a:lvl8pPr>
            <a:lvl9pPr marL="3657600" indent="0" algn="ctr" defTabSz="457200" rtl="0" eaLnBrk="1" latinLnBrk="0" hangingPunct="1">
              <a:spcBef>
                <a:spcPct val="20000"/>
              </a:spcBef>
              <a:buClr>
                <a:schemeClr val="accent1"/>
              </a:buClr>
              <a:buSzPct val="95000"/>
              <a:buFont typeface="Rage Italic" pitchFamily="66" charset="0"/>
              <a:buNone/>
              <a:defRPr sz="1400" kern="1200">
                <a:solidFill>
                  <a:schemeClr val="tx1">
                    <a:tint val="75000"/>
                  </a:schemeClr>
                </a:solidFill>
                <a:latin typeface="+mn-lt"/>
                <a:ea typeface="+mn-ea"/>
                <a:cs typeface="+mn-cs"/>
              </a:defRPr>
            </a:lvl9pPr>
          </a:lstStyle>
          <a:p>
            <a:r>
              <a:rPr lang="en-US" dirty="0" smtClean="0"/>
              <a:t>Elizabeth Ann Jones, Director</a:t>
            </a:r>
          </a:p>
          <a:p>
            <a:r>
              <a:rPr lang="en-US" dirty="0" smtClean="0"/>
              <a:t>Innovation &amp; Effectiveness</a:t>
            </a:r>
            <a:endParaRPr lang="en-US" dirty="0"/>
          </a:p>
        </p:txBody>
      </p:sp>
    </p:spTree>
    <p:extLst>
      <p:ext uri="{BB962C8B-B14F-4D97-AF65-F5344CB8AC3E}">
        <p14:creationId xmlns:p14="http://schemas.microsoft.com/office/powerpoint/2010/main" val="12475213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360000">
            <a:off x="2990810" y="3628697"/>
            <a:ext cx="5380643" cy="1941760"/>
          </a:xfrm>
        </p:spPr>
        <p:txBody>
          <a:bodyPr>
            <a:normAutofit/>
          </a:bodyPr>
          <a:lstStyle/>
          <a:p>
            <a:r>
              <a:rPr lang="en-US" dirty="0" smtClean="0"/>
              <a:t>ESSA Overview</a:t>
            </a:r>
            <a:br>
              <a:rPr lang="en-US" dirty="0" smtClean="0"/>
            </a:br>
            <a:r>
              <a:rPr lang="en-US" dirty="0" smtClean="0"/>
              <a:t> </a:t>
            </a:r>
            <a:endParaRPr lang="en-US" dirty="0"/>
          </a:p>
        </p:txBody>
      </p:sp>
      <p:sp>
        <p:nvSpPr>
          <p:cNvPr id="4" name="Subtitle 2"/>
          <p:cNvSpPr txBox="1">
            <a:spLocks/>
          </p:cNvSpPr>
          <p:nvPr/>
        </p:nvSpPr>
        <p:spPr>
          <a:xfrm rot="20495889">
            <a:off x="700858" y="3917911"/>
            <a:ext cx="2287801" cy="2355102"/>
          </a:xfrm>
          <a:prstGeom prst="rect">
            <a:avLst/>
          </a:prstGeom>
        </p:spPr>
        <p:txBody>
          <a:bodyPr vert="horz" lIns="91440" tIns="45720" rIns="91440" bIns="45720" rtlCol="0">
            <a:normAutofit/>
          </a:bodyPr>
          <a:lstStyle>
            <a:lvl1pPr marL="0" indent="0" algn="ctr" defTabSz="457200" rtl="0" eaLnBrk="1" latinLnBrk="0" hangingPunct="1">
              <a:spcBef>
                <a:spcPct val="20000"/>
              </a:spcBef>
              <a:buClr>
                <a:schemeClr val="accent1"/>
              </a:buClr>
              <a:buSzPct val="95000"/>
              <a:buFont typeface="Rage Italic" pitchFamily="66" charset="0"/>
              <a:buNone/>
              <a:defRPr sz="1800" kern="1200">
                <a:solidFill>
                  <a:srgbClr val="000100"/>
                </a:solidFill>
                <a:latin typeface="+mn-lt"/>
                <a:ea typeface="+mn-ea"/>
                <a:cs typeface="+mn-cs"/>
              </a:defRPr>
            </a:lvl1pPr>
            <a:lvl2pPr marL="457200" indent="0" algn="ctr" defTabSz="457200" rtl="0" eaLnBrk="1" latinLnBrk="0" hangingPunct="1">
              <a:spcBef>
                <a:spcPct val="20000"/>
              </a:spcBef>
              <a:buClr>
                <a:schemeClr val="accent1"/>
              </a:buClr>
              <a:buSzPct val="95000"/>
              <a:buFont typeface="Rage Italic" pitchFamily="66" charset="0"/>
              <a:buNone/>
              <a:defRPr sz="2200" kern="1200">
                <a:solidFill>
                  <a:schemeClr val="tx1">
                    <a:tint val="75000"/>
                  </a:schemeClr>
                </a:solidFill>
                <a:latin typeface="+mn-lt"/>
                <a:ea typeface="+mn-ea"/>
                <a:cs typeface="+mn-cs"/>
              </a:defRPr>
            </a:lvl2pPr>
            <a:lvl3pPr marL="914400" indent="0" algn="ctr" defTabSz="457200" rtl="0" eaLnBrk="1" latinLnBrk="0" hangingPunct="1">
              <a:spcBef>
                <a:spcPct val="20000"/>
              </a:spcBef>
              <a:buClr>
                <a:schemeClr val="accent1"/>
              </a:buClr>
              <a:buSzPct val="95000"/>
              <a:buFont typeface="Rage Italic" pitchFamily="66" charset="0"/>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Clr>
                <a:schemeClr val="accent1"/>
              </a:buClr>
              <a:buSzPct val="95000"/>
              <a:buFont typeface="Rage Italic" pitchFamily="66" charset="0"/>
              <a:buNone/>
              <a:defRPr sz="1600" kern="1200">
                <a:solidFill>
                  <a:schemeClr val="tx1">
                    <a:tint val="75000"/>
                  </a:schemeClr>
                </a:solidFill>
                <a:latin typeface="+mn-lt"/>
                <a:ea typeface="+mn-ea"/>
                <a:cs typeface="+mn-cs"/>
              </a:defRPr>
            </a:lvl4pPr>
            <a:lvl5pPr marL="1828800" indent="0" algn="ctr" defTabSz="457200" rtl="0" eaLnBrk="1" latinLnBrk="0" hangingPunct="1">
              <a:spcBef>
                <a:spcPct val="20000"/>
              </a:spcBef>
              <a:buClr>
                <a:schemeClr val="accent1"/>
              </a:buClr>
              <a:buSzPct val="95000"/>
              <a:buFont typeface="Rage Italic" pitchFamily="66" charset="0"/>
              <a:buNone/>
              <a:defRPr sz="1400" kern="1200" baseline="0">
                <a:solidFill>
                  <a:schemeClr val="tx1">
                    <a:tint val="75000"/>
                  </a:schemeClr>
                </a:solidFill>
                <a:latin typeface="+mn-lt"/>
                <a:ea typeface="+mn-ea"/>
                <a:cs typeface="+mn-cs"/>
              </a:defRPr>
            </a:lvl5pPr>
            <a:lvl6pPr marL="2286000" indent="0" algn="ctr" defTabSz="457200" rtl="0" eaLnBrk="1" latinLnBrk="0" hangingPunct="1">
              <a:spcBef>
                <a:spcPct val="20000"/>
              </a:spcBef>
              <a:buClr>
                <a:schemeClr val="accent1"/>
              </a:buClr>
              <a:buSzPct val="95000"/>
              <a:buFont typeface="Rage Italic" pitchFamily="66" charset="0"/>
              <a:buNone/>
              <a:defRPr sz="1400" kern="1200">
                <a:solidFill>
                  <a:schemeClr val="tx1">
                    <a:tint val="75000"/>
                  </a:schemeClr>
                </a:solidFill>
                <a:latin typeface="+mn-lt"/>
                <a:ea typeface="+mn-ea"/>
                <a:cs typeface="+mn-cs"/>
              </a:defRPr>
            </a:lvl6pPr>
            <a:lvl7pPr marL="2743200" indent="0" algn="ctr" defTabSz="457200" rtl="0" eaLnBrk="1" latinLnBrk="0" hangingPunct="1">
              <a:spcBef>
                <a:spcPct val="20000"/>
              </a:spcBef>
              <a:buClr>
                <a:schemeClr val="accent1"/>
              </a:buClr>
              <a:buSzPct val="95000"/>
              <a:buFont typeface="Rage Italic" pitchFamily="66" charset="0"/>
              <a:buNone/>
              <a:defRPr sz="1400" kern="1200">
                <a:solidFill>
                  <a:schemeClr val="tx1">
                    <a:tint val="75000"/>
                  </a:schemeClr>
                </a:solidFill>
                <a:latin typeface="+mn-lt"/>
                <a:ea typeface="+mn-ea"/>
                <a:cs typeface="+mn-cs"/>
              </a:defRPr>
            </a:lvl7pPr>
            <a:lvl8pPr marL="3200400" indent="0" algn="ctr" defTabSz="457200" rtl="0" eaLnBrk="1" latinLnBrk="0" hangingPunct="1">
              <a:spcBef>
                <a:spcPct val="20000"/>
              </a:spcBef>
              <a:buClr>
                <a:schemeClr val="accent1"/>
              </a:buClr>
              <a:buSzPct val="95000"/>
              <a:buFont typeface="Rage Italic" pitchFamily="66" charset="0"/>
              <a:buNone/>
              <a:defRPr sz="1400" kern="1200">
                <a:solidFill>
                  <a:schemeClr val="tx1">
                    <a:tint val="75000"/>
                  </a:schemeClr>
                </a:solidFill>
                <a:latin typeface="+mn-lt"/>
                <a:ea typeface="+mn-ea"/>
                <a:cs typeface="+mn-cs"/>
              </a:defRPr>
            </a:lvl8pPr>
            <a:lvl9pPr marL="3657600" indent="0" algn="ctr" defTabSz="457200" rtl="0" eaLnBrk="1" latinLnBrk="0" hangingPunct="1">
              <a:spcBef>
                <a:spcPct val="20000"/>
              </a:spcBef>
              <a:buClr>
                <a:schemeClr val="accent1"/>
              </a:buClr>
              <a:buSzPct val="95000"/>
              <a:buFont typeface="Rage Italic" pitchFamily="66" charset="0"/>
              <a:buNone/>
              <a:defRPr sz="1400" kern="1200">
                <a:solidFill>
                  <a:schemeClr val="tx1">
                    <a:tint val="75000"/>
                  </a:schemeClr>
                </a:solidFill>
                <a:latin typeface="+mn-lt"/>
                <a:ea typeface="+mn-ea"/>
                <a:cs typeface="+mn-cs"/>
              </a:defRPr>
            </a:lvl9pPr>
          </a:lstStyle>
          <a:p>
            <a:endParaRPr lang="en-US" dirty="0" smtClean="0"/>
          </a:p>
          <a:p>
            <a:r>
              <a:rPr lang="en-US" dirty="0" smtClean="0"/>
              <a:t>Roy Stehle, Director  </a:t>
            </a:r>
          </a:p>
          <a:p>
            <a:r>
              <a:rPr lang="en-US" dirty="0" smtClean="0"/>
              <a:t>Office of Federal and State Accountability 	 </a:t>
            </a:r>
            <a:endParaRPr lang="en-US" dirty="0"/>
          </a:p>
        </p:txBody>
      </p:sp>
    </p:spTree>
    <p:extLst>
      <p:ext uri="{BB962C8B-B14F-4D97-AF65-F5344CB8AC3E}">
        <p14:creationId xmlns:p14="http://schemas.microsoft.com/office/powerpoint/2010/main" val="19516162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prstClr val="black"/>
                </a:solidFill>
              </a:rPr>
              <a:t>Academic Assessments</a:t>
            </a:r>
            <a:endParaRPr lang="en-US" dirty="0"/>
          </a:p>
        </p:txBody>
      </p:sp>
      <p:sp>
        <p:nvSpPr>
          <p:cNvPr id="3" name="Content Placeholder 2"/>
          <p:cNvSpPr>
            <a:spLocks noGrp="1"/>
          </p:cNvSpPr>
          <p:nvPr>
            <p:ph idx="1"/>
          </p:nvPr>
        </p:nvSpPr>
        <p:spPr/>
        <p:txBody>
          <a:bodyPr>
            <a:normAutofit/>
          </a:bodyPr>
          <a:lstStyle/>
          <a:p>
            <a:pPr marL="0" indent="0">
              <a:spcBef>
                <a:spcPts val="1200"/>
              </a:spcBef>
              <a:buNone/>
            </a:pPr>
            <a:r>
              <a:rPr lang="en-US" b="1" i="1" dirty="0" smtClean="0"/>
              <a:t>Steps to incorporate the principles of universal design in the development of assessments</a:t>
            </a:r>
          </a:p>
          <a:p>
            <a:r>
              <a:rPr lang="en-US" dirty="0" smtClean="0"/>
              <a:t>Focus on universal design during development</a:t>
            </a:r>
          </a:p>
          <a:p>
            <a:r>
              <a:rPr lang="en-US" dirty="0" smtClean="0"/>
              <a:t>Bias and sensitivity review</a:t>
            </a:r>
          </a:p>
          <a:p>
            <a:r>
              <a:rPr lang="en-US" dirty="0" smtClean="0"/>
              <a:t>Statistical item review</a:t>
            </a:r>
          </a:p>
        </p:txBody>
      </p:sp>
    </p:spTree>
    <p:extLst>
      <p:ext uri="{BB962C8B-B14F-4D97-AF65-F5344CB8AC3E}">
        <p14:creationId xmlns:p14="http://schemas.microsoft.com/office/powerpoint/2010/main" val="4380534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prstClr val="black"/>
                </a:solidFill>
              </a:rPr>
              <a:t>Academic Assessments</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sz="2400" b="1" i="1" dirty="0" smtClean="0"/>
              <a:t>Ensure that the use of appropriate accommodations</a:t>
            </a:r>
            <a:r>
              <a:rPr lang="en-US" sz="2400" b="1" i="1" dirty="0"/>
              <a:t>, if applicable, do not deny an English learner--</a:t>
            </a:r>
            <a:endParaRPr lang="en-US" sz="2400" dirty="0"/>
          </a:p>
          <a:p>
            <a:pPr marL="0" indent="0">
              <a:buNone/>
            </a:pPr>
            <a:r>
              <a:rPr lang="en-US" sz="2400" b="1" i="1" dirty="0"/>
              <a:t>(A) The opportunity to participate in the </a:t>
            </a:r>
            <a:r>
              <a:rPr lang="en-US" sz="2400" b="1" i="1" dirty="0" smtClean="0"/>
              <a:t>assessment</a:t>
            </a:r>
            <a:endParaRPr lang="en-US" sz="2400" dirty="0" smtClean="0"/>
          </a:p>
          <a:p>
            <a:r>
              <a:rPr lang="en-US" sz="2400" dirty="0" smtClean="0"/>
              <a:t>Valid accommodations for ELLs are provided</a:t>
            </a:r>
          </a:p>
          <a:p>
            <a:pPr marL="0" indent="0">
              <a:buNone/>
            </a:pPr>
            <a:endParaRPr lang="en-US" sz="2400" b="1" i="1" dirty="0" smtClean="0"/>
          </a:p>
          <a:p>
            <a:pPr marL="0" indent="0">
              <a:buNone/>
            </a:pPr>
            <a:r>
              <a:rPr lang="en-US" sz="2400" b="1" i="1" dirty="0" smtClean="0"/>
              <a:t>(</a:t>
            </a:r>
            <a:r>
              <a:rPr lang="en-US" sz="2400" b="1" i="1" dirty="0"/>
              <a:t>B) Any of the benefits from participation in the assessment that are afforded to students who are not English </a:t>
            </a:r>
            <a:r>
              <a:rPr lang="en-US" sz="2400" b="1" i="1" dirty="0" smtClean="0"/>
              <a:t>learners</a:t>
            </a:r>
            <a:endParaRPr lang="en-US" sz="2400" b="1" i="1" dirty="0"/>
          </a:p>
          <a:p>
            <a:r>
              <a:rPr lang="en-US" sz="2400" dirty="0"/>
              <a:t>S</a:t>
            </a:r>
            <a:r>
              <a:rPr lang="en-US" sz="2400" dirty="0" smtClean="0"/>
              <a:t>tudents use valid accommodations and receive </a:t>
            </a:r>
            <a:r>
              <a:rPr lang="en-US" sz="2400" dirty="0"/>
              <a:t>scores that provide the same educational benefits </a:t>
            </a:r>
            <a:r>
              <a:rPr lang="en-US" sz="2400" dirty="0" smtClean="0"/>
              <a:t>as other </a:t>
            </a:r>
            <a:r>
              <a:rPr lang="en-US" sz="2400" dirty="0"/>
              <a:t>test </a:t>
            </a:r>
            <a:r>
              <a:rPr lang="en-US" sz="2400" dirty="0" smtClean="0"/>
              <a:t>takers</a:t>
            </a:r>
          </a:p>
          <a:p>
            <a:r>
              <a:rPr lang="en-US" sz="2400" dirty="0" smtClean="0"/>
              <a:t>No differentiation or flags with scores or on reports</a:t>
            </a:r>
          </a:p>
          <a:p>
            <a:endParaRPr lang="en-US" dirty="0"/>
          </a:p>
        </p:txBody>
      </p:sp>
    </p:spTree>
    <p:extLst>
      <p:ext uri="{BB962C8B-B14F-4D97-AF65-F5344CB8AC3E}">
        <p14:creationId xmlns:p14="http://schemas.microsoft.com/office/powerpoint/2010/main" val="17076866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prstClr val="black"/>
                </a:solidFill>
              </a:rPr>
              <a:t>Academic Assessm</a:t>
            </a:r>
            <a:r>
              <a:rPr lang="en-US" sz="5400" dirty="0">
                <a:solidFill>
                  <a:prstClr val="black"/>
                </a:solidFill>
              </a:rPr>
              <a:t>ents</a:t>
            </a:r>
            <a:endParaRPr lang="en-US" dirty="0"/>
          </a:p>
        </p:txBody>
      </p:sp>
      <p:sp>
        <p:nvSpPr>
          <p:cNvPr id="3" name="Content Placeholder 2"/>
          <p:cNvSpPr>
            <a:spLocks noGrp="1"/>
          </p:cNvSpPr>
          <p:nvPr>
            <p:ph idx="1"/>
          </p:nvPr>
        </p:nvSpPr>
        <p:spPr>
          <a:xfrm>
            <a:off x="457200" y="1752600"/>
            <a:ext cx="8229600" cy="4373563"/>
          </a:xfrm>
        </p:spPr>
        <p:txBody>
          <a:bodyPr>
            <a:normAutofit/>
          </a:bodyPr>
          <a:lstStyle/>
          <a:p>
            <a:pPr marL="0" indent="0">
              <a:buNone/>
            </a:pPr>
            <a:r>
              <a:rPr lang="en-US" sz="3000" b="1" i="1" dirty="0" smtClean="0"/>
              <a:t>Assessments in languages other than English</a:t>
            </a:r>
            <a:endParaRPr lang="en-US" sz="3000" dirty="0" smtClean="0"/>
          </a:p>
          <a:p>
            <a:r>
              <a:rPr lang="en-US" sz="3000" dirty="0"/>
              <a:t>Instruction </a:t>
            </a:r>
            <a:r>
              <a:rPr lang="en-US" sz="3000" dirty="0" smtClean="0"/>
              <a:t>provided </a:t>
            </a:r>
            <a:r>
              <a:rPr lang="en-US" sz="3000" dirty="0"/>
              <a:t>in English therefore assessments are provided in English</a:t>
            </a:r>
          </a:p>
          <a:p>
            <a:r>
              <a:rPr lang="en-US" sz="3000" dirty="0" smtClean="0"/>
              <a:t>Assessments </a:t>
            </a:r>
            <a:r>
              <a:rPr lang="en-US" sz="3000" dirty="0"/>
              <a:t>administered in a language other than the language </a:t>
            </a:r>
            <a:r>
              <a:rPr lang="en-US" sz="3000" dirty="0" smtClean="0"/>
              <a:t>of instruction </a:t>
            </a:r>
            <a:r>
              <a:rPr lang="en-US" sz="3000" dirty="0"/>
              <a:t>would not yield valid results</a:t>
            </a:r>
          </a:p>
          <a:p>
            <a:pPr marL="0" indent="0">
              <a:buNone/>
            </a:pPr>
            <a:endParaRPr lang="en-US" dirty="0" smtClean="0"/>
          </a:p>
        </p:txBody>
      </p:sp>
    </p:spTree>
    <p:extLst>
      <p:ext uri="{BB962C8B-B14F-4D97-AF65-F5344CB8AC3E}">
        <p14:creationId xmlns:p14="http://schemas.microsoft.com/office/powerpoint/2010/main" val="33961479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prstClr val="black"/>
                </a:solidFill>
              </a:rPr>
              <a:t>Academic Assessments</a:t>
            </a:r>
            <a:endParaRPr lang="en-US" dirty="0"/>
          </a:p>
        </p:txBody>
      </p:sp>
      <p:sp>
        <p:nvSpPr>
          <p:cNvPr id="3" name="Content Placeholder 2"/>
          <p:cNvSpPr>
            <a:spLocks noGrp="1"/>
          </p:cNvSpPr>
          <p:nvPr>
            <p:ph idx="1"/>
          </p:nvPr>
        </p:nvSpPr>
        <p:spPr>
          <a:xfrm>
            <a:off x="457200" y="1828801"/>
            <a:ext cx="8229600" cy="2667000"/>
          </a:xfrm>
        </p:spPr>
        <p:txBody>
          <a:bodyPr>
            <a:normAutofit/>
          </a:bodyPr>
          <a:lstStyle/>
          <a:p>
            <a:pPr marL="0" indent="0">
              <a:buNone/>
            </a:pPr>
            <a:r>
              <a:rPr lang="en-US" b="1" i="1" dirty="0" smtClean="0"/>
              <a:t>How formula grant funds are used</a:t>
            </a:r>
          </a:p>
          <a:p>
            <a:r>
              <a:rPr lang="en-US" dirty="0"/>
              <a:t>Development of items, test forms</a:t>
            </a:r>
          </a:p>
          <a:p>
            <a:r>
              <a:rPr lang="en-US" dirty="0" smtClean="0"/>
              <a:t>Administer, score, and report results of the statewide assessments</a:t>
            </a:r>
          </a:p>
          <a:p>
            <a:endParaRPr lang="en-US" dirty="0"/>
          </a:p>
          <a:p>
            <a:endParaRPr lang="en-US" dirty="0" smtClean="0"/>
          </a:p>
          <a:p>
            <a:endParaRPr lang="en-US" dirty="0"/>
          </a:p>
        </p:txBody>
      </p:sp>
    </p:spTree>
    <p:extLst>
      <p:ext uri="{BB962C8B-B14F-4D97-AF65-F5344CB8AC3E}">
        <p14:creationId xmlns:p14="http://schemas.microsoft.com/office/powerpoint/2010/main" val="39573229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56793" y="1828800"/>
            <a:ext cx="8388417" cy="4207306"/>
          </a:xfrm>
          <a:prstGeom prst="rect">
            <a:avLst/>
          </a:prstGeom>
        </p:spPr>
        <p:txBody>
          <a:bodyPr wrap="square">
            <a:spAutoFit/>
          </a:bodyPr>
          <a:lstStyle/>
          <a:p>
            <a:pPr>
              <a:lnSpc>
                <a:spcPct val="115000"/>
              </a:lnSpc>
            </a:pPr>
            <a:r>
              <a:rPr lang="en-US" sz="2000" b="1" dirty="0" smtClean="0">
                <a:ea typeface="Calibri" panose="020F0502020204030204" pitchFamily="34" charset="0"/>
                <a:cs typeface="Times New Roman" panose="02020603050405020304" pitchFamily="18" charset="0"/>
              </a:rPr>
              <a:t>Adopt </a:t>
            </a:r>
            <a:r>
              <a:rPr lang="en-US" sz="2000" b="1" dirty="0">
                <a:ea typeface="Calibri" panose="020F0502020204030204" pitchFamily="34" charset="0"/>
                <a:cs typeface="Times New Roman" panose="02020603050405020304" pitchFamily="18" charset="0"/>
              </a:rPr>
              <a:t>challenging academic content standards and aligned academic achievement standards in the required subjects and </a:t>
            </a:r>
            <a:r>
              <a:rPr lang="en-US" sz="2000" b="1" dirty="0" smtClean="0">
                <a:ea typeface="Calibri" panose="020F0502020204030204" pitchFamily="34" charset="0"/>
                <a:cs typeface="Times New Roman" panose="02020603050405020304" pitchFamily="18" charset="0"/>
              </a:rPr>
              <a:t>grades</a:t>
            </a:r>
          </a:p>
          <a:p>
            <a:pPr>
              <a:lnSpc>
                <a:spcPct val="115000"/>
              </a:lnSpc>
            </a:pP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lvl="0" indent="-228600" defTabSz="457200">
              <a:spcBef>
                <a:spcPct val="20000"/>
              </a:spcBef>
              <a:buClr>
                <a:srgbClr val="A63212"/>
              </a:buClr>
              <a:buSzPct val="95000"/>
              <a:buFont typeface="Rage Italic" pitchFamily="66" charset="0"/>
              <a:buChar char="0"/>
            </a:pPr>
            <a:r>
              <a:rPr lang="en-US" sz="2000" dirty="0">
                <a:solidFill>
                  <a:prstClr val="black">
                    <a:lumMod val="75000"/>
                    <a:lumOff val="25000"/>
                  </a:prstClr>
                </a:solidFill>
              </a:rPr>
              <a:t>The standards define what all students should know and be able to do. </a:t>
            </a:r>
          </a:p>
          <a:p>
            <a:pPr marL="228600" lvl="0" indent="-228600" defTabSz="457200">
              <a:spcBef>
                <a:spcPct val="20000"/>
              </a:spcBef>
              <a:buClr>
                <a:srgbClr val="A63212"/>
              </a:buClr>
              <a:buSzPct val="95000"/>
              <a:buFont typeface="Rage Italic" pitchFamily="66" charset="0"/>
              <a:buChar char="0"/>
            </a:pPr>
            <a:r>
              <a:rPr lang="en-US" sz="2000" dirty="0">
                <a:solidFill>
                  <a:prstClr val="black">
                    <a:lumMod val="75000"/>
                    <a:lumOff val="25000"/>
                  </a:prstClr>
                </a:solidFill>
              </a:rPr>
              <a:t>The standards are aligned with national and world-class standards. </a:t>
            </a:r>
          </a:p>
          <a:p>
            <a:pPr marL="228600" lvl="0" indent="-228600" defTabSz="457200">
              <a:spcBef>
                <a:spcPct val="20000"/>
              </a:spcBef>
              <a:buClr>
                <a:srgbClr val="A63212"/>
              </a:buClr>
              <a:buSzPct val="95000"/>
              <a:buFont typeface="Rage Italic" pitchFamily="66" charset="0"/>
              <a:buChar char="0"/>
            </a:pPr>
            <a:r>
              <a:rPr lang="en-US" sz="2000" dirty="0">
                <a:solidFill>
                  <a:prstClr val="black">
                    <a:lumMod val="75000"/>
                    <a:lumOff val="25000"/>
                  </a:prstClr>
                </a:solidFill>
              </a:rPr>
              <a:t>The standards serve as the basis for decision making and educational policy development.</a:t>
            </a:r>
          </a:p>
          <a:p>
            <a:pPr marL="228600" lvl="0" indent="-228600" defTabSz="457200">
              <a:spcBef>
                <a:spcPct val="20000"/>
              </a:spcBef>
              <a:buClr>
                <a:srgbClr val="A63212"/>
              </a:buClr>
              <a:buSzPct val="95000"/>
              <a:buFont typeface="Rage Italic" pitchFamily="66" charset="0"/>
              <a:buChar char="0"/>
            </a:pPr>
            <a:r>
              <a:rPr lang="en-US" sz="2000" dirty="0">
                <a:solidFill>
                  <a:prstClr val="black">
                    <a:lumMod val="75000"/>
                    <a:lumOff val="25000"/>
                  </a:prstClr>
                </a:solidFill>
              </a:rPr>
              <a:t>The standards provide the foundation for the development of curricula at the district level.</a:t>
            </a:r>
          </a:p>
          <a:p>
            <a:pPr marL="228600" lvl="0" indent="-228600" defTabSz="457200">
              <a:spcBef>
                <a:spcPct val="20000"/>
              </a:spcBef>
              <a:buClr>
                <a:srgbClr val="A63212"/>
              </a:buClr>
              <a:buSzPct val="95000"/>
              <a:buFont typeface="Rage Italic" pitchFamily="66" charset="0"/>
              <a:buChar char="0"/>
            </a:pPr>
            <a:r>
              <a:rPr lang="en-US" sz="2000" dirty="0">
                <a:solidFill>
                  <a:prstClr val="black">
                    <a:lumMod val="75000"/>
                    <a:lumOff val="25000"/>
                  </a:prstClr>
                </a:solidFill>
              </a:rPr>
              <a:t>The standards serve as the basis for the development of objective and reliable statewide assessments.</a:t>
            </a:r>
          </a:p>
          <a:p>
            <a:pPr>
              <a:lnSpc>
                <a:spcPct val="115000"/>
              </a:lnSpc>
            </a:pP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itle 3"/>
          <p:cNvSpPr>
            <a:spLocks noGrp="1"/>
          </p:cNvSpPr>
          <p:nvPr>
            <p:ph type="title"/>
          </p:nvPr>
        </p:nvSpPr>
        <p:spPr/>
        <p:txBody>
          <a:bodyPr/>
          <a:lstStyle/>
          <a:p>
            <a:r>
              <a:rPr lang="en-US" dirty="0" smtClean="0">
                <a:solidFill>
                  <a:prstClr val="black"/>
                </a:solidFill>
              </a:rPr>
              <a:t>Challenging Academic Standards</a:t>
            </a:r>
            <a:endParaRPr lang="en-US" dirty="0"/>
          </a:p>
        </p:txBody>
      </p:sp>
    </p:spTree>
    <p:extLst>
      <p:ext uri="{BB962C8B-B14F-4D97-AF65-F5344CB8AC3E}">
        <p14:creationId xmlns:p14="http://schemas.microsoft.com/office/powerpoint/2010/main" val="37341965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6450" y="1828800"/>
            <a:ext cx="8222381" cy="3878691"/>
          </a:xfrm>
          <a:prstGeom prst="rect">
            <a:avLst/>
          </a:prstGeom>
        </p:spPr>
        <p:txBody>
          <a:bodyPr wrap="square">
            <a:spAutoFit/>
          </a:bodyPr>
          <a:lstStyle/>
          <a:p>
            <a:pPr>
              <a:lnSpc>
                <a:spcPct val="115000"/>
              </a:lnSpc>
            </a:pPr>
            <a:r>
              <a:rPr lang="en-US" sz="2400" b="1" dirty="0" smtClean="0">
                <a:effectLst/>
                <a:ea typeface="Calibri" panose="020F0502020204030204" pitchFamily="34" charset="0"/>
                <a:cs typeface="Times New Roman" panose="02020603050405020304" pitchFamily="18" charset="0"/>
              </a:rPr>
              <a:t>Provide alternate academic achievement standards for students with the most significant cognitive disabilities and alternate assessments aligned to these standards</a:t>
            </a:r>
          </a:p>
          <a:p>
            <a:pPr>
              <a:lnSpc>
                <a:spcPct val="115000"/>
              </a:lnSpc>
            </a:pPr>
            <a:endParaRPr lang="en-US" sz="2400" b="1" dirty="0">
              <a:ea typeface="Calibri" panose="020F0502020204030204" pitchFamily="34" charset="0"/>
              <a:cs typeface="Times New Roman" panose="02020603050405020304" pitchFamily="18" charset="0"/>
            </a:endParaRPr>
          </a:p>
          <a:p>
            <a:pPr>
              <a:lnSpc>
                <a:spcPct val="115000"/>
              </a:lnSpc>
            </a:pPr>
            <a:r>
              <a:rPr lang="en-US" sz="2400" dirty="0" smtClean="0">
                <a:effectLst/>
                <a:ea typeface="Calibri" panose="020F0502020204030204" pitchFamily="34" charset="0"/>
                <a:cs typeface="Times New Roman" panose="02020603050405020304" pitchFamily="18" charset="0"/>
              </a:rPr>
              <a:t>South Carolina (SC) adopts alternate academic achievement standards that are aligned with challenging academic content standards in the required subjects and grades for students with the most significant cognitive disabilities and administers assessments aligned to these standards.  </a:t>
            </a:r>
            <a:endParaRPr lang="en-US" sz="2400" dirty="0">
              <a:effectLst/>
              <a:ea typeface="Calibri" panose="020F0502020204030204" pitchFamily="34" charset="0"/>
              <a:cs typeface="Times New Roman" panose="02020603050405020304" pitchFamily="18" charset="0"/>
            </a:endParaRPr>
          </a:p>
        </p:txBody>
      </p:sp>
      <p:sp>
        <p:nvSpPr>
          <p:cNvPr id="3" name="Title 2"/>
          <p:cNvSpPr>
            <a:spLocks noGrp="1"/>
          </p:cNvSpPr>
          <p:nvPr>
            <p:ph type="title"/>
          </p:nvPr>
        </p:nvSpPr>
        <p:spPr/>
        <p:txBody>
          <a:bodyPr/>
          <a:lstStyle/>
          <a:p>
            <a:r>
              <a:rPr lang="en-US" dirty="0">
                <a:solidFill>
                  <a:prstClr val="black"/>
                </a:solidFill>
              </a:rPr>
              <a:t>Challenging Academic Standards</a:t>
            </a:r>
            <a:endParaRPr lang="en-US" dirty="0"/>
          </a:p>
        </p:txBody>
      </p:sp>
    </p:spTree>
    <p:extLst>
      <p:ext uri="{BB962C8B-B14F-4D97-AF65-F5344CB8AC3E}">
        <p14:creationId xmlns:p14="http://schemas.microsoft.com/office/powerpoint/2010/main" val="25730180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905000"/>
            <a:ext cx="8153400" cy="3955570"/>
          </a:xfrm>
          <a:prstGeom prst="rect">
            <a:avLst/>
          </a:prstGeom>
        </p:spPr>
        <p:txBody>
          <a:bodyPr wrap="square">
            <a:spAutoFit/>
          </a:bodyPr>
          <a:lstStyle/>
          <a:p>
            <a:pPr>
              <a:lnSpc>
                <a:spcPct val="115000"/>
              </a:lnSpc>
            </a:pPr>
            <a:r>
              <a:rPr lang="en-US" sz="2000" b="1" dirty="0" smtClean="0">
                <a:effectLst/>
                <a:ea typeface="Calibri" panose="020F0502020204030204" pitchFamily="34" charset="0"/>
                <a:cs typeface="Times New Roman" panose="02020603050405020304" pitchFamily="18" charset="0"/>
              </a:rPr>
              <a:t>Adopt appropriate English as a Second Language Standards that are aligned to SC academic content standards and adopt standards that are aligned to academic achievement standards in the required subjects and grades that allow for English Proficiency growth over 4 domains (reading, writing, listening, and speaking)</a:t>
            </a:r>
          </a:p>
          <a:p>
            <a:pPr>
              <a:lnSpc>
                <a:spcPct val="115000"/>
              </a:lnSpc>
            </a:pPr>
            <a:r>
              <a:rPr lang="en-US" sz="2000" dirty="0" smtClean="0">
                <a:effectLst/>
                <a:ea typeface="Calibri" panose="020F0502020204030204" pitchFamily="34" charset="0"/>
                <a:cs typeface="Times New Roman" panose="02020603050405020304" pitchFamily="18" charset="0"/>
              </a:rPr>
              <a:t> </a:t>
            </a:r>
          </a:p>
          <a:p>
            <a:pPr>
              <a:lnSpc>
                <a:spcPct val="115000"/>
              </a:lnSpc>
            </a:pPr>
            <a:r>
              <a:rPr lang="en-US" sz="2000" dirty="0" smtClean="0">
                <a:effectLst/>
                <a:ea typeface="Calibri" panose="020F0502020204030204" pitchFamily="34" charset="0"/>
                <a:cs typeface="Times New Roman" panose="02020603050405020304" pitchFamily="18" charset="0"/>
              </a:rPr>
              <a:t>South Carolina has adopted the National World Wide Instructional Design and Assessment (WIDA) standards along with approximately 35 other states.  The WIDA standards are research based and cover the 4 domains of reading, writing, listening, and speaking while also addressing the academic areas of Math, Science, Social Studies, ELA, and the Arts.  </a:t>
            </a:r>
            <a:endParaRPr lang="en-US" sz="2000" dirty="0">
              <a:effectLst/>
              <a:ea typeface="Calibri" panose="020F0502020204030204" pitchFamily="34" charset="0"/>
              <a:cs typeface="Times New Roman" panose="02020603050405020304" pitchFamily="18" charset="0"/>
            </a:endParaRPr>
          </a:p>
        </p:txBody>
      </p:sp>
      <p:sp>
        <p:nvSpPr>
          <p:cNvPr id="3" name="Title 2"/>
          <p:cNvSpPr>
            <a:spLocks noGrp="1"/>
          </p:cNvSpPr>
          <p:nvPr>
            <p:ph type="title"/>
          </p:nvPr>
        </p:nvSpPr>
        <p:spPr/>
        <p:txBody>
          <a:bodyPr/>
          <a:lstStyle/>
          <a:p>
            <a:r>
              <a:rPr lang="en-US" dirty="0">
                <a:solidFill>
                  <a:prstClr val="black"/>
                </a:solidFill>
              </a:rPr>
              <a:t>Challenging Academic Standards</a:t>
            </a:r>
            <a:endParaRPr lang="en-US" dirty="0"/>
          </a:p>
        </p:txBody>
      </p:sp>
    </p:spTree>
    <p:extLst>
      <p:ext uri="{BB962C8B-B14F-4D97-AF65-F5344CB8AC3E}">
        <p14:creationId xmlns:p14="http://schemas.microsoft.com/office/powerpoint/2010/main" val="3283508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3334" y="1905000"/>
            <a:ext cx="8265695" cy="4375044"/>
          </a:xfrm>
          <a:prstGeom prst="rect">
            <a:avLst/>
          </a:prstGeom>
        </p:spPr>
        <p:txBody>
          <a:bodyPr wrap="square">
            <a:spAutoFit/>
          </a:bodyPr>
          <a:lstStyle/>
          <a:p>
            <a:pPr>
              <a:lnSpc>
                <a:spcPct val="115000"/>
              </a:lnSpc>
            </a:pPr>
            <a:r>
              <a:rPr lang="en-US" sz="2800" b="1" dirty="0" smtClean="0">
                <a:effectLst/>
                <a:ea typeface="Calibri" panose="020F0502020204030204" pitchFamily="34" charset="0"/>
                <a:cs typeface="Times New Roman" panose="02020603050405020304" pitchFamily="18" charset="0"/>
              </a:rPr>
              <a:t>Provide all students in the state the opportunity to be prepared for and to take advanced mathematics coursework in middle school</a:t>
            </a:r>
          </a:p>
          <a:p>
            <a:pPr>
              <a:lnSpc>
                <a:spcPct val="115000"/>
              </a:lnSpc>
            </a:pPr>
            <a:r>
              <a:rPr lang="en-US" b="1" dirty="0" smtClean="0">
                <a:effectLst/>
                <a:ea typeface="Calibri" panose="020F0502020204030204" pitchFamily="34" charset="0"/>
                <a:cs typeface="Times New Roman" panose="02020603050405020304" pitchFamily="18" charset="0"/>
              </a:rPr>
              <a:t> </a:t>
            </a:r>
            <a:endParaRPr lang="en-US" dirty="0" smtClean="0">
              <a:effectLst/>
              <a:ea typeface="Calibri" panose="020F0502020204030204" pitchFamily="34" charset="0"/>
              <a:cs typeface="Times New Roman" panose="02020603050405020304" pitchFamily="18" charset="0"/>
            </a:endParaRPr>
          </a:p>
          <a:p>
            <a:pPr>
              <a:lnSpc>
                <a:spcPct val="115000"/>
              </a:lnSpc>
            </a:pPr>
            <a:r>
              <a:rPr lang="en-US" sz="2800" dirty="0" smtClean="0">
                <a:effectLst/>
                <a:ea typeface="Calibri" panose="020F0502020204030204" pitchFamily="34" charset="0"/>
                <a:cs typeface="Times New Roman" panose="02020603050405020304" pitchFamily="18" charset="0"/>
              </a:rPr>
              <a:t>The SCDE provides resources to support PLOs effective teaching of middle school advanced courses.  These resources and PLOs are research-based and designed to support the learning needs of students performing at all levels.</a:t>
            </a:r>
            <a:endParaRPr lang="en-US" sz="2800" dirty="0">
              <a:effectLst/>
              <a:ea typeface="Calibri" panose="020F0502020204030204" pitchFamily="34" charset="0"/>
              <a:cs typeface="Times New Roman" panose="02020603050405020304" pitchFamily="18" charset="0"/>
            </a:endParaRPr>
          </a:p>
        </p:txBody>
      </p:sp>
      <p:sp>
        <p:nvSpPr>
          <p:cNvPr id="3" name="TextBox 2"/>
          <p:cNvSpPr txBox="1"/>
          <p:nvPr/>
        </p:nvSpPr>
        <p:spPr>
          <a:xfrm>
            <a:off x="457200" y="457200"/>
            <a:ext cx="8161829" cy="1569660"/>
          </a:xfrm>
          <a:prstGeom prst="rect">
            <a:avLst/>
          </a:prstGeom>
          <a:noFill/>
        </p:spPr>
        <p:txBody>
          <a:bodyPr wrap="square" rtlCol="0">
            <a:spAutoFit/>
          </a:bodyPr>
          <a:lstStyle/>
          <a:p>
            <a:pPr algn="ctr"/>
            <a:r>
              <a:rPr lang="en-US" sz="4800" dirty="0">
                <a:solidFill>
                  <a:prstClr val="black"/>
                </a:solidFill>
              </a:rPr>
              <a:t>Challenging Academic Standards</a:t>
            </a:r>
            <a:endParaRPr lang="en-US" sz="4800" dirty="0"/>
          </a:p>
        </p:txBody>
      </p:sp>
    </p:spTree>
    <p:extLst>
      <p:ext uri="{BB962C8B-B14F-4D97-AF65-F5344CB8AC3E}">
        <p14:creationId xmlns:p14="http://schemas.microsoft.com/office/powerpoint/2010/main" val="6332437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328130">
            <a:off x="3297648" y="1679182"/>
            <a:ext cx="5040987" cy="3880636"/>
          </a:xfrm>
        </p:spPr>
        <p:txBody>
          <a:bodyPr/>
          <a:lstStyle/>
          <a:p>
            <a:r>
              <a:rPr lang="en-US" dirty="0" smtClean="0"/>
              <a:t>Supporting Excellent Educators</a:t>
            </a:r>
            <a:br>
              <a:rPr lang="en-US" dirty="0" smtClean="0"/>
            </a:br>
            <a:r>
              <a:rPr lang="en-US" dirty="0" smtClean="0"/>
              <a:t>Workgroup </a:t>
            </a:r>
            <a:endParaRPr lang="en-US" dirty="0"/>
          </a:p>
        </p:txBody>
      </p:sp>
      <p:sp>
        <p:nvSpPr>
          <p:cNvPr id="4" name="TextBox 3"/>
          <p:cNvSpPr txBox="1"/>
          <p:nvPr/>
        </p:nvSpPr>
        <p:spPr>
          <a:xfrm rot="20505312">
            <a:off x="560301" y="4134893"/>
            <a:ext cx="2326625" cy="1077218"/>
          </a:xfrm>
          <a:prstGeom prst="rect">
            <a:avLst/>
          </a:prstGeom>
          <a:noFill/>
        </p:spPr>
        <p:txBody>
          <a:bodyPr wrap="square" rtlCol="0">
            <a:spAutoFit/>
          </a:bodyPr>
          <a:lstStyle/>
          <a:p>
            <a:pPr algn="ctr"/>
            <a:r>
              <a:rPr lang="en-US" sz="1600" dirty="0"/>
              <a:t>Karla </a:t>
            </a:r>
            <a:r>
              <a:rPr lang="en-US" sz="1600" dirty="0" err="1"/>
              <a:t>McLawhorn</a:t>
            </a:r>
            <a:r>
              <a:rPr lang="en-US" sz="1600" dirty="0"/>
              <a:t> Hawkins, J.D.</a:t>
            </a:r>
          </a:p>
          <a:p>
            <a:pPr algn="ctr"/>
            <a:r>
              <a:rPr lang="en-US" sz="1600" dirty="0" smtClean="0"/>
              <a:t>and </a:t>
            </a:r>
          </a:p>
          <a:p>
            <a:pPr algn="ctr"/>
            <a:r>
              <a:rPr lang="en-US" sz="1600" dirty="0" smtClean="0"/>
              <a:t>Kristin Joannes </a:t>
            </a:r>
            <a:endParaRPr lang="en-US" sz="1600" dirty="0"/>
          </a:p>
        </p:txBody>
      </p:sp>
    </p:spTree>
    <p:extLst>
      <p:ext uri="{BB962C8B-B14F-4D97-AF65-F5344CB8AC3E}">
        <p14:creationId xmlns:p14="http://schemas.microsoft.com/office/powerpoint/2010/main" val="38904017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360000">
            <a:off x="2990810" y="3628697"/>
            <a:ext cx="5380643" cy="1941760"/>
          </a:xfrm>
        </p:spPr>
        <p:txBody>
          <a:bodyPr>
            <a:normAutofit fontScale="90000"/>
          </a:bodyPr>
          <a:lstStyle/>
          <a:p>
            <a:r>
              <a:rPr lang="en-US" dirty="0" smtClean="0"/>
              <a:t>SC’s System of Certification of Teachers and Principals</a:t>
            </a:r>
            <a:endParaRPr lang="en-US" dirty="0"/>
          </a:p>
        </p:txBody>
      </p:sp>
      <p:sp>
        <p:nvSpPr>
          <p:cNvPr id="4" name="Subtitle 2"/>
          <p:cNvSpPr txBox="1">
            <a:spLocks/>
          </p:cNvSpPr>
          <p:nvPr/>
        </p:nvSpPr>
        <p:spPr>
          <a:xfrm rot="20634847">
            <a:off x="460200" y="4228405"/>
            <a:ext cx="2737202" cy="2058502"/>
          </a:xfrm>
          <a:prstGeom prst="rect">
            <a:avLst/>
          </a:prstGeom>
        </p:spPr>
        <p:txBody>
          <a:bodyPr vert="horz" lIns="91440" tIns="45720" rIns="91440" bIns="45720" rtlCol="0">
            <a:normAutofit/>
          </a:bodyPr>
          <a:lstStyle>
            <a:lvl1pPr marL="0" indent="0" algn="ctr" defTabSz="457200" rtl="0" eaLnBrk="1" latinLnBrk="0" hangingPunct="1">
              <a:spcBef>
                <a:spcPct val="20000"/>
              </a:spcBef>
              <a:buClr>
                <a:schemeClr val="accent1"/>
              </a:buClr>
              <a:buSzPct val="95000"/>
              <a:buFont typeface="Rage Italic" pitchFamily="66" charset="0"/>
              <a:buNone/>
              <a:defRPr sz="1800" kern="1200">
                <a:solidFill>
                  <a:srgbClr val="000100"/>
                </a:solidFill>
                <a:latin typeface="+mn-lt"/>
                <a:ea typeface="+mn-ea"/>
                <a:cs typeface="+mn-cs"/>
              </a:defRPr>
            </a:lvl1pPr>
            <a:lvl2pPr marL="457200" indent="0" algn="ctr" defTabSz="457200" rtl="0" eaLnBrk="1" latinLnBrk="0" hangingPunct="1">
              <a:spcBef>
                <a:spcPct val="20000"/>
              </a:spcBef>
              <a:buClr>
                <a:schemeClr val="accent1"/>
              </a:buClr>
              <a:buSzPct val="95000"/>
              <a:buFont typeface="Rage Italic" pitchFamily="66" charset="0"/>
              <a:buNone/>
              <a:defRPr sz="2200" kern="1200">
                <a:solidFill>
                  <a:schemeClr val="tx1">
                    <a:tint val="75000"/>
                  </a:schemeClr>
                </a:solidFill>
                <a:latin typeface="+mn-lt"/>
                <a:ea typeface="+mn-ea"/>
                <a:cs typeface="+mn-cs"/>
              </a:defRPr>
            </a:lvl2pPr>
            <a:lvl3pPr marL="914400" indent="0" algn="ctr" defTabSz="457200" rtl="0" eaLnBrk="1" latinLnBrk="0" hangingPunct="1">
              <a:spcBef>
                <a:spcPct val="20000"/>
              </a:spcBef>
              <a:buClr>
                <a:schemeClr val="accent1"/>
              </a:buClr>
              <a:buSzPct val="95000"/>
              <a:buFont typeface="Rage Italic" pitchFamily="66" charset="0"/>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Clr>
                <a:schemeClr val="accent1"/>
              </a:buClr>
              <a:buSzPct val="95000"/>
              <a:buFont typeface="Rage Italic" pitchFamily="66" charset="0"/>
              <a:buNone/>
              <a:defRPr sz="1600" kern="1200">
                <a:solidFill>
                  <a:schemeClr val="tx1">
                    <a:tint val="75000"/>
                  </a:schemeClr>
                </a:solidFill>
                <a:latin typeface="+mn-lt"/>
                <a:ea typeface="+mn-ea"/>
                <a:cs typeface="+mn-cs"/>
              </a:defRPr>
            </a:lvl4pPr>
            <a:lvl5pPr marL="1828800" indent="0" algn="ctr" defTabSz="457200" rtl="0" eaLnBrk="1" latinLnBrk="0" hangingPunct="1">
              <a:spcBef>
                <a:spcPct val="20000"/>
              </a:spcBef>
              <a:buClr>
                <a:schemeClr val="accent1"/>
              </a:buClr>
              <a:buSzPct val="95000"/>
              <a:buFont typeface="Rage Italic" pitchFamily="66" charset="0"/>
              <a:buNone/>
              <a:defRPr sz="1400" kern="1200" baseline="0">
                <a:solidFill>
                  <a:schemeClr val="tx1">
                    <a:tint val="75000"/>
                  </a:schemeClr>
                </a:solidFill>
                <a:latin typeface="+mn-lt"/>
                <a:ea typeface="+mn-ea"/>
                <a:cs typeface="+mn-cs"/>
              </a:defRPr>
            </a:lvl5pPr>
            <a:lvl6pPr marL="2286000" indent="0" algn="ctr" defTabSz="457200" rtl="0" eaLnBrk="1" latinLnBrk="0" hangingPunct="1">
              <a:spcBef>
                <a:spcPct val="20000"/>
              </a:spcBef>
              <a:buClr>
                <a:schemeClr val="accent1"/>
              </a:buClr>
              <a:buSzPct val="95000"/>
              <a:buFont typeface="Rage Italic" pitchFamily="66" charset="0"/>
              <a:buNone/>
              <a:defRPr sz="1400" kern="1200">
                <a:solidFill>
                  <a:schemeClr val="tx1">
                    <a:tint val="75000"/>
                  </a:schemeClr>
                </a:solidFill>
                <a:latin typeface="+mn-lt"/>
                <a:ea typeface="+mn-ea"/>
                <a:cs typeface="+mn-cs"/>
              </a:defRPr>
            </a:lvl6pPr>
            <a:lvl7pPr marL="2743200" indent="0" algn="ctr" defTabSz="457200" rtl="0" eaLnBrk="1" latinLnBrk="0" hangingPunct="1">
              <a:spcBef>
                <a:spcPct val="20000"/>
              </a:spcBef>
              <a:buClr>
                <a:schemeClr val="accent1"/>
              </a:buClr>
              <a:buSzPct val="95000"/>
              <a:buFont typeface="Rage Italic" pitchFamily="66" charset="0"/>
              <a:buNone/>
              <a:defRPr sz="1400" kern="1200">
                <a:solidFill>
                  <a:schemeClr val="tx1">
                    <a:tint val="75000"/>
                  </a:schemeClr>
                </a:solidFill>
                <a:latin typeface="+mn-lt"/>
                <a:ea typeface="+mn-ea"/>
                <a:cs typeface="+mn-cs"/>
              </a:defRPr>
            </a:lvl7pPr>
            <a:lvl8pPr marL="3200400" indent="0" algn="ctr" defTabSz="457200" rtl="0" eaLnBrk="1" latinLnBrk="0" hangingPunct="1">
              <a:spcBef>
                <a:spcPct val="20000"/>
              </a:spcBef>
              <a:buClr>
                <a:schemeClr val="accent1"/>
              </a:buClr>
              <a:buSzPct val="95000"/>
              <a:buFont typeface="Rage Italic" pitchFamily="66" charset="0"/>
              <a:buNone/>
              <a:defRPr sz="1400" kern="1200">
                <a:solidFill>
                  <a:schemeClr val="tx1">
                    <a:tint val="75000"/>
                  </a:schemeClr>
                </a:solidFill>
                <a:latin typeface="+mn-lt"/>
                <a:ea typeface="+mn-ea"/>
                <a:cs typeface="+mn-cs"/>
              </a:defRPr>
            </a:lvl8pPr>
            <a:lvl9pPr marL="3657600" indent="0" algn="ctr" defTabSz="457200" rtl="0" eaLnBrk="1" latinLnBrk="0" hangingPunct="1">
              <a:spcBef>
                <a:spcPct val="20000"/>
              </a:spcBef>
              <a:buClr>
                <a:schemeClr val="accent1"/>
              </a:buClr>
              <a:buSzPct val="95000"/>
              <a:buFont typeface="Rage Italic" pitchFamily="66" charset="0"/>
              <a:buNone/>
              <a:defRPr sz="1400" kern="1200">
                <a:solidFill>
                  <a:schemeClr val="tx1">
                    <a:tint val="75000"/>
                  </a:schemeClr>
                </a:solidFill>
                <a:latin typeface="+mn-lt"/>
                <a:ea typeface="+mn-ea"/>
                <a:cs typeface="+mn-cs"/>
              </a:defRPr>
            </a:lvl9pPr>
          </a:lstStyle>
          <a:p>
            <a:endParaRPr lang="en-US" dirty="0"/>
          </a:p>
        </p:txBody>
      </p:sp>
      <p:sp>
        <p:nvSpPr>
          <p:cNvPr id="3" name="TextBox 2"/>
          <p:cNvSpPr txBox="1"/>
          <p:nvPr/>
        </p:nvSpPr>
        <p:spPr>
          <a:xfrm rot="20572710">
            <a:off x="660514" y="3966761"/>
            <a:ext cx="2336574" cy="1569660"/>
          </a:xfrm>
          <a:prstGeom prst="rect">
            <a:avLst/>
          </a:prstGeom>
          <a:noFill/>
        </p:spPr>
        <p:txBody>
          <a:bodyPr wrap="square" rtlCol="0">
            <a:spAutoFit/>
          </a:bodyPr>
          <a:lstStyle/>
          <a:p>
            <a:pPr algn="ctr"/>
            <a:r>
              <a:rPr lang="en-US" sz="1600" dirty="0"/>
              <a:t>Karla </a:t>
            </a:r>
            <a:r>
              <a:rPr lang="en-US" sz="1600" dirty="0" err="1"/>
              <a:t>McLawhorn</a:t>
            </a:r>
            <a:r>
              <a:rPr lang="en-US" sz="1600" dirty="0"/>
              <a:t> Hawkins, J.D.</a:t>
            </a:r>
          </a:p>
          <a:p>
            <a:pPr algn="ctr"/>
            <a:r>
              <a:rPr lang="en-US" sz="1600" dirty="0"/>
              <a:t>Deputy Superintendent, Division of Federal, State, and Community Resources </a:t>
            </a:r>
          </a:p>
        </p:txBody>
      </p:sp>
    </p:spTree>
    <p:extLst>
      <p:ext uri="{BB962C8B-B14F-4D97-AF65-F5344CB8AC3E}">
        <p14:creationId xmlns:p14="http://schemas.microsoft.com/office/powerpoint/2010/main" val="17605705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cs typeface="Times New Roman" panose="02020603050405020304" pitchFamily="18" charset="0"/>
              </a:rPr>
              <a:t>Every Student Succeeds Act</a:t>
            </a:r>
            <a:br>
              <a:rPr lang="en-US" dirty="0" smtClean="0">
                <a:cs typeface="Times New Roman" panose="02020603050405020304" pitchFamily="18" charset="0"/>
              </a:rPr>
            </a:br>
            <a:r>
              <a:rPr lang="en-US" dirty="0" smtClean="0">
                <a:cs typeface="Times New Roman" panose="02020603050405020304" pitchFamily="18" charset="0"/>
              </a:rPr>
              <a:t>Overview</a:t>
            </a:r>
            <a:endParaRPr lang="en-US" dirty="0">
              <a:cs typeface="Times New Roman" panose="02020603050405020304" pitchFamily="18" charset="0"/>
            </a:endParaRPr>
          </a:p>
        </p:txBody>
      </p:sp>
      <p:sp>
        <p:nvSpPr>
          <p:cNvPr id="3" name="Content Placeholder 2"/>
          <p:cNvSpPr>
            <a:spLocks noGrp="1"/>
          </p:cNvSpPr>
          <p:nvPr>
            <p:ph idx="1"/>
          </p:nvPr>
        </p:nvSpPr>
        <p:spPr>
          <a:xfrm>
            <a:off x="838200" y="2057400"/>
            <a:ext cx="7467600" cy="4160925"/>
          </a:xfrm>
        </p:spPr>
        <p:txBody>
          <a:bodyPr>
            <a:normAutofit fontScale="92500" lnSpcReduction="10000"/>
          </a:bodyPr>
          <a:lstStyle/>
          <a:p>
            <a:r>
              <a:rPr lang="en-US" sz="2000" dirty="0" smtClean="0">
                <a:cs typeface="Times New Roman" panose="02020603050405020304" pitchFamily="18" charset="0"/>
              </a:rPr>
              <a:t>The reauthorization of the Elementary and Secondary Education Act (ESEA) was signed into law in December 2015 as the Every Student Succeeds Act (ESSA).</a:t>
            </a:r>
          </a:p>
          <a:p>
            <a:pPr marL="0" indent="0">
              <a:buNone/>
            </a:pPr>
            <a:endParaRPr lang="en-US" sz="2000" dirty="0" smtClean="0">
              <a:cs typeface="Times New Roman" panose="02020603050405020304" pitchFamily="18" charset="0"/>
            </a:endParaRPr>
          </a:p>
          <a:p>
            <a:r>
              <a:rPr lang="en-US" sz="2000" dirty="0" smtClean="0">
                <a:cs typeface="Times New Roman" panose="02020603050405020304" pitchFamily="18" charset="0"/>
              </a:rPr>
              <a:t>ESEA was first passed in 1965 as part of Lyndon Johnson’s “War on Poverty” program.</a:t>
            </a:r>
          </a:p>
          <a:p>
            <a:endParaRPr lang="en-US" sz="2000" dirty="0">
              <a:cs typeface="Times New Roman" panose="02020603050405020304" pitchFamily="18" charset="0"/>
            </a:endParaRPr>
          </a:p>
          <a:p>
            <a:r>
              <a:rPr lang="en-US" sz="2000" dirty="0">
                <a:cs typeface="Times New Roman" panose="02020603050405020304" pitchFamily="18" charset="0"/>
              </a:rPr>
              <a:t>The purpose is to ensure that all students have a fair, equal, and significant opportunity to obtain a high-quality education and reach, at a minimum, proficiency on challenging state academic achievement standards and </a:t>
            </a:r>
            <a:r>
              <a:rPr lang="en-US" sz="2000" dirty="0" smtClean="0">
                <a:cs typeface="Times New Roman" panose="02020603050405020304" pitchFamily="18" charset="0"/>
              </a:rPr>
              <a:t>assessment.</a:t>
            </a:r>
          </a:p>
          <a:p>
            <a:endParaRPr lang="en-US" sz="2000" dirty="0">
              <a:cs typeface="Times New Roman" panose="02020603050405020304" pitchFamily="18" charset="0"/>
            </a:endParaRPr>
          </a:p>
          <a:p>
            <a:r>
              <a:rPr lang="en-US" sz="2000" dirty="0" smtClean="0">
                <a:cs typeface="Times New Roman" panose="02020603050405020304" pitchFamily="18" charset="0"/>
              </a:rPr>
              <a:t>There is special emphasis on at risk subgroups of students.</a:t>
            </a:r>
          </a:p>
          <a:p>
            <a:endParaRPr lang="en-US" sz="2000" dirty="0" smtClean="0">
              <a:latin typeface="Times New Roman" panose="02020603050405020304" pitchFamily="18" charset="0"/>
              <a:cs typeface="Times New Roman" panose="02020603050405020304" pitchFamily="18" charset="0"/>
            </a:endParaRPr>
          </a:p>
          <a:p>
            <a:pPr marL="0" indent="0">
              <a:buNone/>
            </a:pPr>
            <a:endParaRPr lang="en-US" sz="2000" dirty="0" smtClean="0">
              <a:latin typeface="Times New Roman" panose="02020603050405020304" pitchFamily="18" charset="0"/>
              <a:cs typeface="Times New Roman" panose="02020603050405020304" pitchFamily="18" charset="0"/>
            </a:endParaRPr>
          </a:p>
          <a:p>
            <a:pPr marL="0" indent="0">
              <a:buNone/>
            </a:pPr>
            <a:endParaRPr lang="en-US" sz="2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75778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Overview of Tiered Certification for Teachers including Credential Advancement</a:t>
            </a:r>
          </a:p>
          <a:p>
            <a:r>
              <a:rPr lang="en-US" dirty="0"/>
              <a:t>Certification Pathways</a:t>
            </a:r>
          </a:p>
          <a:p>
            <a:pPr lvl="1"/>
            <a:r>
              <a:rPr lang="en-US" dirty="0"/>
              <a:t>Traditional</a:t>
            </a:r>
          </a:p>
          <a:p>
            <a:pPr lvl="1"/>
            <a:r>
              <a:rPr lang="en-US" dirty="0" smtClean="0"/>
              <a:t>Alternative</a:t>
            </a:r>
            <a:endParaRPr lang="en-US" dirty="0"/>
          </a:p>
          <a:p>
            <a:pPr lvl="1"/>
            <a:r>
              <a:rPr lang="en-US" dirty="0"/>
              <a:t>Work-based</a:t>
            </a:r>
          </a:p>
          <a:p>
            <a:endParaRPr lang="en-US" dirty="0"/>
          </a:p>
        </p:txBody>
      </p:sp>
      <p:sp>
        <p:nvSpPr>
          <p:cNvPr id="3" name="Title 2"/>
          <p:cNvSpPr>
            <a:spLocks noGrp="1"/>
          </p:cNvSpPr>
          <p:nvPr>
            <p:ph type="title"/>
          </p:nvPr>
        </p:nvSpPr>
        <p:spPr/>
        <p:txBody>
          <a:bodyPr/>
          <a:lstStyle/>
          <a:p>
            <a:r>
              <a:rPr lang="en-US" dirty="0" smtClean="0"/>
              <a:t>Teachers</a:t>
            </a:r>
            <a:endParaRPr lang="en-US" dirty="0"/>
          </a:p>
        </p:txBody>
      </p:sp>
    </p:spTree>
    <p:extLst>
      <p:ext uri="{BB962C8B-B14F-4D97-AF65-F5344CB8AC3E}">
        <p14:creationId xmlns:p14="http://schemas.microsoft.com/office/powerpoint/2010/main" val="9407793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Overview of Tiered Certification of Principals including Credential Advancement</a:t>
            </a:r>
          </a:p>
          <a:p>
            <a:r>
              <a:rPr lang="en-US" dirty="0"/>
              <a:t>Principal Certification Pathways</a:t>
            </a:r>
          </a:p>
          <a:p>
            <a:pPr lvl="1"/>
            <a:r>
              <a:rPr lang="en-US" dirty="0"/>
              <a:t>Traditional </a:t>
            </a:r>
          </a:p>
          <a:p>
            <a:pPr lvl="1"/>
            <a:r>
              <a:rPr lang="en-US" dirty="0"/>
              <a:t>Alternative</a:t>
            </a:r>
          </a:p>
          <a:p>
            <a:endParaRPr lang="en-US" dirty="0"/>
          </a:p>
        </p:txBody>
      </p:sp>
      <p:sp>
        <p:nvSpPr>
          <p:cNvPr id="3" name="Title 2"/>
          <p:cNvSpPr>
            <a:spLocks noGrp="1"/>
          </p:cNvSpPr>
          <p:nvPr>
            <p:ph type="title"/>
          </p:nvPr>
        </p:nvSpPr>
        <p:spPr/>
        <p:txBody>
          <a:bodyPr/>
          <a:lstStyle/>
          <a:p>
            <a:r>
              <a:rPr lang="en-US" dirty="0" smtClean="0"/>
              <a:t>Principals</a:t>
            </a:r>
            <a:endParaRPr lang="en-US" dirty="0"/>
          </a:p>
        </p:txBody>
      </p:sp>
    </p:spTree>
    <p:extLst>
      <p:ext uri="{BB962C8B-B14F-4D97-AF65-F5344CB8AC3E}">
        <p14:creationId xmlns:p14="http://schemas.microsoft.com/office/powerpoint/2010/main" val="5372201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365642">
            <a:off x="3094358" y="1567180"/>
            <a:ext cx="5334607" cy="4028439"/>
          </a:xfrm>
        </p:spPr>
        <p:txBody>
          <a:bodyPr>
            <a:noAutofit/>
          </a:bodyPr>
          <a:lstStyle/>
          <a:p>
            <a:r>
              <a:rPr lang="en-US" sz="3200" dirty="0" smtClean="0"/>
              <a:t>SC’s System </a:t>
            </a:r>
            <a:r>
              <a:rPr lang="en-US" sz="3200" dirty="0"/>
              <a:t>to E</a:t>
            </a:r>
            <a:r>
              <a:rPr lang="en-US" sz="3200" dirty="0" smtClean="0"/>
              <a:t>nsure </a:t>
            </a:r>
            <a:r>
              <a:rPr lang="en-US" sz="3200" dirty="0"/>
              <a:t>A</a:t>
            </a:r>
            <a:r>
              <a:rPr lang="en-US" sz="3200" dirty="0" smtClean="0"/>
              <a:t>dequate </a:t>
            </a:r>
            <a:r>
              <a:rPr lang="en-US" sz="3200" dirty="0"/>
              <a:t>P</a:t>
            </a:r>
            <a:r>
              <a:rPr lang="en-US" sz="3200" dirty="0" smtClean="0"/>
              <a:t>reparation </a:t>
            </a:r>
            <a:r>
              <a:rPr lang="en-US" sz="3200" dirty="0"/>
              <a:t>of </a:t>
            </a:r>
            <a:r>
              <a:rPr lang="en-US" sz="3200" dirty="0" smtClean="0"/>
              <a:t>New </a:t>
            </a:r>
            <a:r>
              <a:rPr lang="en-US" sz="3200" dirty="0"/>
              <a:t>E</a:t>
            </a:r>
            <a:r>
              <a:rPr lang="en-US" sz="3200" dirty="0" smtClean="0"/>
              <a:t>ducators</a:t>
            </a:r>
            <a:r>
              <a:rPr lang="en-US" sz="3200" dirty="0"/>
              <a:t>, </a:t>
            </a:r>
            <a:r>
              <a:rPr lang="en-US" sz="3200" dirty="0" smtClean="0"/>
              <a:t>Particularly </a:t>
            </a:r>
            <a:r>
              <a:rPr lang="en-US" sz="3200" dirty="0"/>
              <a:t>for </a:t>
            </a:r>
            <a:r>
              <a:rPr lang="en-US" sz="3200" dirty="0" smtClean="0"/>
              <a:t>Low-income </a:t>
            </a:r>
            <a:r>
              <a:rPr lang="en-US" sz="3200" dirty="0"/>
              <a:t>and </a:t>
            </a:r>
            <a:r>
              <a:rPr lang="en-US" sz="3200" dirty="0" smtClean="0"/>
              <a:t>Minority </a:t>
            </a:r>
            <a:r>
              <a:rPr lang="en-US" sz="3200" dirty="0"/>
              <a:t>S</a:t>
            </a:r>
            <a:r>
              <a:rPr lang="en-US" sz="3200" dirty="0" smtClean="0"/>
              <a:t>tudents</a:t>
            </a:r>
            <a:endParaRPr lang="en-US" sz="3200" dirty="0"/>
          </a:p>
        </p:txBody>
      </p:sp>
      <p:sp>
        <p:nvSpPr>
          <p:cNvPr id="3" name="TextBox 2"/>
          <p:cNvSpPr txBox="1"/>
          <p:nvPr/>
        </p:nvSpPr>
        <p:spPr>
          <a:xfrm rot="20564663">
            <a:off x="628853" y="4027054"/>
            <a:ext cx="2374125" cy="1600438"/>
          </a:xfrm>
          <a:prstGeom prst="rect">
            <a:avLst/>
          </a:prstGeom>
          <a:noFill/>
        </p:spPr>
        <p:txBody>
          <a:bodyPr wrap="square" rtlCol="0">
            <a:spAutoFit/>
          </a:bodyPr>
          <a:lstStyle/>
          <a:p>
            <a:pPr algn="ctr"/>
            <a:r>
              <a:rPr lang="en-US" sz="1600" dirty="0"/>
              <a:t>Karla </a:t>
            </a:r>
            <a:r>
              <a:rPr lang="en-US" sz="1600" dirty="0" err="1"/>
              <a:t>McLawhorn</a:t>
            </a:r>
            <a:r>
              <a:rPr lang="en-US" sz="1600" dirty="0"/>
              <a:t> Hawkins, J.D.</a:t>
            </a:r>
          </a:p>
          <a:p>
            <a:pPr algn="ctr"/>
            <a:r>
              <a:rPr lang="en-US" sz="1600" dirty="0"/>
              <a:t>Deputy Superintendent, Division of Federal, State, and Community Resources</a:t>
            </a:r>
            <a:r>
              <a:rPr lang="en-US" dirty="0"/>
              <a:t> </a:t>
            </a:r>
          </a:p>
        </p:txBody>
      </p:sp>
    </p:spTree>
    <p:extLst>
      <p:ext uri="{BB962C8B-B14F-4D97-AF65-F5344CB8AC3E}">
        <p14:creationId xmlns:p14="http://schemas.microsoft.com/office/powerpoint/2010/main" val="30158510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State Board of Education authority in state statute and regulation</a:t>
            </a:r>
          </a:p>
          <a:p>
            <a:r>
              <a:rPr lang="en-US" dirty="0" smtClean="0"/>
              <a:t>Accreditation of Educator Preparation Programs (EPPs)</a:t>
            </a:r>
          </a:p>
          <a:p>
            <a:pPr lvl="1"/>
            <a:r>
              <a:rPr lang="en-US" dirty="0" smtClean="0"/>
              <a:t>Public Institutions – National Accreditation</a:t>
            </a:r>
          </a:p>
          <a:p>
            <a:pPr lvl="1"/>
            <a:r>
              <a:rPr lang="en-US" dirty="0" smtClean="0"/>
              <a:t>Private Institutions – National or State Accreditation</a:t>
            </a:r>
          </a:p>
          <a:p>
            <a:r>
              <a:rPr lang="en-US" dirty="0" smtClean="0"/>
              <a:t>Council for the Accreditation of Educator Preparation (CAEP)</a:t>
            </a:r>
          </a:p>
          <a:p>
            <a:pPr lvl="1"/>
            <a:r>
              <a:rPr lang="en-US" dirty="0" smtClean="0"/>
              <a:t>Standard 2 – Clinical Experiences</a:t>
            </a:r>
          </a:p>
          <a:p>
            <a:pPr lvl="1"/>
            <a:r>
              <a:rPr lang="en-US" dirty="0" smtClean="0"/>
              <a:t>Standard 3 – Diverse Candidates</a:t>
            </a:r>
            <a:endParaRPr lang="en-US" dirty="0"/>
          </a:p>
        </p:txBody>
      </p:sp>
      <p:sp>
        <p:nvSpPr>
          <p:cNvPr id="3" name="Title 2"/>
          <p:cNvSpPr>
            <a:spLocks noGrp="1"/>
          </p:cNvSpPr>
          <p:nvPr>
            <p:ph type="title"/>
          </p:nvPr>
        </p:nvSpPr>
        <p:spPr/>
        <p:txBody>
          <a:bodyPr>
            <a:normAutofit fontScale="90000"/>
          </a:bodyPr>
          <a:lstStyle/>
          <a:p>
            <a:r>
              <a:rPr lang="en-US" dirty="0" smtClean="0"/>
              <a:t>Teacher and Principal Preparation</a:t>
            </a:r>
            <a:endParaRPr lang="en-US" dirty="0"/>
          </a:p>
        </p:txBody>
      </p:sp>
    </p:spTree>
    <p:extLst>
      <p:ext uri="{BB962C8B-B14F-4D97-AF65-F5344CB8AC3E}">
        <p14:creationId xmlns:p14="http://schemas.microsoft.com/office/powerpoint/2010/main" val="24462504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360000">
            <a:off x="3319008" y="4079019"/>
            <a:ext cx="4799678" cy="2000208"/>
          </a:xfrm>
        </p:spPr>
        <p:txBody>
          <a:bodyPr>
            <a:noAutofit/>
          </a:bodyPr>
          <a:lstStyle/>
          <a:p>
            <a:r>
              <a:rPr lang="en-US" sz="4000" dirty="0"/>
              <a:t>Professional Growth and Improvement for Teachers and School Leaders</a:t>
            </a:r>
            <a:br>
              <a:rPr lang="en-US" sz="4000" dirty="0"/>
            </a:br>
            <a:endParaRPr lang="en-US" sz="4000" dirty="0"/>
          </a:p>
        </p:txBody>
      </p:sp>
      <p:sp>
        <p:nvSpPr>
          <p:cNvPr id="3" name="Subtitle 2"/>
          <p:cNvSpPr>
            <a:spLocks noGrp="1"/>
          </p:cNvSpPr>
          <p:nvPr>
            <p:ph type="subTitle" idx="1"/>
          </p:nvPr>
        </p:nvSpPr>
        <p:spPr>
          <a:xfrm rot="20556727">
            <a:off x="598163" y="4186754"/>
            <a:ext cx="2454796" cy="1816603"/>
          </a:xfrm>
        </p:spPr>
        <p:txBody>
          <a:bodyPr>
            <a:normAutofit/>
          </a:bodyPr>
          <a:lstStyle/>
          <a:p>
            <a:r>
              <a:rPr lang="en-US" dirty="0"/>
              <a:t>Kristin Joannes, Director </a:t>
            </a:r>
          </a:p>
          <a:p>
            <a:r>
              <a:rPr lang="en-US" dirty="0"/>
              <a:t>Office of Educator Effectiveness  </a:t>
            </a:r>
          </a:p>
          <a:p>
            <a:endParaRPr lang="en-US" dirty="0"/>
          </a:p>
        </p:txBody>
      </p:sp>
    </p:spTree>
    <p:extLst>
      <p:ext uri="{BB962C8B-B14F-4D97-AF65-F5344CB8AC3E}">
        <p14:creationId xmlns:p14="http://schemas.microsoft.com/office/powerpoint/2010/main" val="7552337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52600" y="2209800"/>
            <a:ext cx="6324600" cy="3352800"/>
          </a:xfrm>
        </p:spPr>
        <p:txBody>
          <a:bodyPr>
            <a:normAutofit lnSpcReduction="10000"/>
          </a:bodyPr>
          <a:lstStyle/>
          <a:p>
            <a:r>
              <a:rPr lang="en-US" sz="2800" dirty="0" smtClean="0"/>
              <a:t>Induction Program</a:t>
            </a:r>
          </a:p>
          <a:p>
            <a:r>
              <a:rPr lang="en-US" sz="2800" dirty="0" smtClean="0"/>
              <a:t>Teacher Development</a:t>
            </a:r>
          </a:p>
          <a:p>
            <a:pPr lvl="1"/>
            <a:r>
              <a:rPr lang="en-US" sz="2800" dirty="0" smtClean="0"/>
              <a:t>Annual </a:t>
            </a:r>
          </a:p>
          <a:p>
            <a:pPr lvl="1"/>
            <a:r>
              <a:rPr lang="en-US" sz="2800" dirty="0" smtClean="0"/>
              <a:t>Continuing</a:t>
            </a:r>
          </a:p>
          <a:p>
            <a:r>
              <a:rPr lang="en-US" sz="2800" dirty="0" smtClean="0"/>
              <a:t>Advancement</a:t>
            </a:r>
          </a:p>
          <a:p>
            <a:r>
              <a:rPr lang="en-US" sz="2800" dirty="0" smtClean="0"/>
              <a:t>District Assurances</a:t>
            </a:r>
          </a:p>
          <a:p>
            <a:pPr marL="137160" indent="0">
              <a:buNone/>
            </a:pPr>
            <a:r>
              <a:rPr lang="en-US" dirty="0" smtClean="0"/>
              <a:t> </a:t>
            </a:r>
          </a:p>
          <a:p>
            <a:pPr marL="137160" indent="0">
              <a:buNone/>
            </a:pPr>
            <a:endParaRPr lang="en-US" dirty="0"/>
          </a:p>
          <a:p>
            <a:pPr lvl="1"/>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smtClean="0"/>
              <a:t>Professional Development and Improvement for Teachers</a:t>
            </a:r>
            <a:endParaRPr lang="en-US" dirty="0"/>
          </a:p>
        </p:txBody>
      </p:sp>
      <p:pic>
        <p:nvPicPr>
          <p:cNvPr id="7170" name="Picture 2"/>
          <p:cNvPicPr>
            <a:picLocks noChangeAspect="1" noChangeArrowheads="1"/>
          </p:cNvPicPr>
          <p:nvPr/>
        </p:nvPicPr>
        <p:blipFill>
          <a:blip r:embed="rId2">
            <a:lum bright="70000" contrast="-70000"/>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5943600" y="3352800"/>
            <a:ext cx="2733675" cy="312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097376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09800" y="2362200"/>
            <a:ext cx="4495800" cy="2404872"/>
          </a:xfrm>
        </p:spPr>
        <p:txBody>
          <a:bodyPr/>
          <a:lstStyle/>
          <a:p>
            <a:r>
              <a:rPr lang="en-US" dirty="0" smtClean="0"/>
              <a:t>Induction Program</a:t>
            </a:r>
          </a:p>
          <a:p>
            <a:r>
              <a:rPr lang="en-US" dirty="0" smtClean="0"/>
              <a:t>Principal Development</a:t>
            </a:r>
          </a:p>
          <a:p>
            <a:r>
              <a:rPr lang="en-US" dirty="0" smtClean="0"/>
              <a:t>Advancement</a:t>
            </a:r>
          </a:p>
          <a:p>
            <a:r>
              <a:rPr lang="en-US" dirty="0" smtClean="0"/>
              <a:t>District Assurances</a:t>
            </a:r>
            <a:endParaRPr lang="en-US" dirty="0"/>
          </a:p>
        </p:txBody>
      </p:sp>
      <p:sp>
        <p:nvSpPr>
          <p:cNvPr id="3" name="Title 2"/>
          <p:cNvSpPr>
            <a:spLocks noGrp="1"/>
          </p:cNvSpPr>
          <p:nvPr>
            <p:ph type="title"/>
          </p:nvPr>
        </p:nvSpPr>
        <p:spPr/>
        <p:txBody>
          <a:bodyPr>
            <a:normAutofit fontScale="90000"/>
          </a:bodyPr>
          <a:lstStyle/>
          <a:p>
            <a:r>
              <a:rPr lang="en-US" dirty="0" smtClean="0"/>
              <a:t>Professional Development and Improvement for School Leaders</a:t>
            </a:r>
            <a:endParaRPr lang="en-US" dirty="0"/>
          </a:p>
        </p:txBody>
      </p:sp>
      <p:pic>
        <p:nvPicPr>
          <p:cNvPr id="4" name="Picture 2"/>
          <p:cNvPicPr>
            <a:picLocks noChangeAspect="1" noChangeArrowheads="1"/>
          </p:cNvPicPr>
          <p:nvPr/>
        </p:nvPicPr>
        <p:blipFill rotWithShape="1">
          <a:blip r:embed="rId2">
            <a:lum bright="70000" contrast="-70000"/>
            <a:extLst>
              <a:ext uri="{28A0092B-C50C-407E-A947-70E740481C1C}">
                <a14:useLocalDpi xmlns:a14="http://schemas.microsoft.com/office/drawing/2010/main" val="0"/>
              </a:ext>
            </a:extLst>
          </a:blip>
          <a:srcRect l="31575" r="33440"/>
          <a:stretch/>
        </p:blipFill>
        <p:spPr bwMode="auto">
          <a:xfrm>
            <a:off x="7010400" y="2895600"/>
            <a:ext cx="1739436" cy="3721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366526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905000"/>
            <a:ext cx="8229600" cy="4343400"/>
          </a:xfrm>
        </p:spPr>
        <p:txBody>
          <a:bodyPr>
            <a:normAutofit/>
          </a:bodyPr>
          <a:lstStyle/>
          <a:p>
            <a:pPr marL="109728" indent="0">
              <a:buNone/>
            </a:pPr>
            <a:r>
              <a:rPr lang="en-US" sz="3900" dirty="0" smtClean="0"/>
              <a:t>SCTAP</a:t>
            </a:r>
          </a:p>
          <a:p>
            <a:endParaRPr lang="en-US" sz="1500" dirty="0" smtClean="0"/>
          </a:p>
          <a:p>
            <a:r>
              <a:rPr lang="en-US" dirty="0" smtClean="0"/>
              <a:t>Increase student achievement consistent with the challenging State academic standards</a:t>
            </a:r>
          </a:p>
          <a:p>
            <a:r>
              <a:rPr lang="en-US" dirty="0" smtClean="0"/>
              <a:t>Improve the quality and effectiveness of teachers and school leaders</a:t>
            </a:r>
          </a:p>
          <a:p>
            <a:r>
              <a:rPr lang="en-US" dirty="0" smtClean="0"/>
              <a:t>Increase the number of teachers and school leaders who are effective in improving student academic achievement</a:t>
            </a:r>
          </a:p>
          <a:p>
            <a:r>
              <a:rPr lang="en-US" dirty="0" smtClean="0"/>
              <a:t>Provide low-income and minority students greater access to effective teachers and school leaders</a:t>
            </a:r>
            <a:endParaRPr lang="en-US" dirty="0"/>
          </a:p>
        </p:txBody>
      </p:sp>
      <p:sp>
        <p:nvSpPr>
          <p:cNvPr id="3" name="Title 2"/>
          <p:cNvSpPr>
            <a:spLocks noGrp="1"/>
          </p:cNvSpPr>
          <p:nvPr>
            <p:ph type="title"/>
          </p:nvPr>
        </p:nvSpPr>
        <p:spPr/>
        <p:txBody>
          <a:bodyPr>
            <a:normAutofit fontScale="90000"/>
          </a:bodyPr>
          <a:lstStyle/>
          <a:p>
            <a:r>
              <a:rPr lang="en-US" dirty="0" smtClean="0"/>
              <a:t>Current Use of Title II, Part A Funding</a:t>
            </a:r>
            <a:endParaRPr lang="en-US" dirty="0"/>
          </a:p>
        </p:txBody>
      </p:sp>
    </p:spTree>
    <p:extLst>
      <p:ext uri="{BB962C8B-B14F-4D97-AF65-F5344CB8AC3E}">
        <p14:creationId xmlns:p14="http://schemas.microsoft.com/office/powerpoint/2010/main" val="30724682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Working with LEAs to Implement Educator Evaluation System</a:t>
            </a:r>
            <a:endParaRPr lang="en-US" dirty="0"/>
          </a:p>
        </p:txBody>
      </p:sp>
      <p:grpSp>
        <p:nvGrpSpPr>
          <p:cNvPr id="12" name="Group 11"/>
          <p:cNvGrpSpPr/>
          <p:nvPr/>
        </p:nvGrpSpPr>
        <p:grpSpPr>
          <a:xfrm>
            <a:off x="609601" y="1924789"/>
            <a:ext cx="8153399" cy="4095011"/>
            <a:chOff x="304800" y="1219200"/>
            <a:chExt cx="8732519" cy="4510759"/>
          </a:xfrm>
        </p:grpSpPr>
        <p:sp>
          <p:nvSpPr>
            <p:cNvPr id="13" name="Rectangle 12"/>
            <p:cNvSpPr/>
            <p:nvPr/>
          </p:nvSpPr>
          <p:spPr>
            <a:xfrm>
              <a:off x="304800" y="1219200"/>
              <a:ext cx="8732519" cy="4495799"/>
            </a:xfrm>
            <a:prstGeom prst="rect">
              <a:avLst/>
            </a:prstGeom>
            <a:solidFill>
              <a:schemeClr val="bg1"/>
            </a:solidFill>
          </p:spPr>
        </p:sp>
        <p:sp>
          <p:nvSpPr>
            <p:cNvPr id="14" name="Freeform 13"/>
            <p:cNvSpPr/>
            <p:nvPr/>
          </p:nvSpPr>
          <p:spPr>
            <a:xfrm>
              <a:off x="329846" y="1257991"/>
              <a:ext cx="2960791" cy="1264453"/>
            </a:xfrm>
            <a:custGeom>
              <a:avLst/>
              <a:gdLst>
                <a:gd name="connsiteX0" fmla="*/ 0 w 2960791"/>
                <a:gd name="connsiteY0" fmla="*/ 316113 h 1264453"/>
                <a:gd name="connsiteX1" fmla="*/ 2328565 w 2960791"/>
                <a:gd name="connsiteY1" fmla="*/ 316113 h 1264453"/>
                <a:gd name="connsiteX2" fmla="*/ 2328565 w 2960791"/>
                <a:gd name="connsiteY2" fmla="*/ 0 h 1264453"/>
                <a:gd name="connsiteX3" fmla="*/ 2960791 w 2960791"/>
                <a:gd name="connsiteY3" fmla="*/ 632227 h 1264453"/>
                <a:gd name="connsiteX4" fmla="*/ 2328565 w 2960791"/>
                <a:gd name="connsiteY4" fmla="*/ 1264453 h 1264453"/>
                <a:gd name="connsiteX5" fmla="*/ 2328565 w 2960791"/>
                <a:gd name="connsiteY5" fmla="*/ 948340 h 1264453"/>
                <a:gd name="connsiteX6" fmla="*/ 0 w 2960791"/>
                <a:gd name="connsiteY6" fmla="*/ 948340 h 1264453"/>
                <a:gd name="connsiteX7" fmla="*/ 0 w 2960791"/>
                <a:gd name="connsiteY7" fmla="*/ 316113 h 126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60791" h="1264453">
                  <a:moveTo>
                    <a:pt x="0" y="316113"/>
                  </a:moveTo>
                  <a:lnTo>
                    <a:pt x="2328565" y="316113"/>
                  </a:lnTo>
                  <a:lnTo>
                    <a:pt x="2328565" y="0"/>
                  </a:lnTo>
                  <a:lnTo>
                    <a:pt x="2960791" y="632227"/>
                  </a:lnTo>
                  <a:lnTo>
                    <a:pt x="2328565" y="1264453"/>
                  </a:lnTo>
                  <a:lnTo>
                    <a:pt x="2328565" y="948340"/>
                  </a:lnTo>
                  <a:lnTo>
                    <a:pt x="0" y="948340"/>
                  </a:lnTo>
                  <a:lnTo>
                    <a:pt x="0" y="316113"/>
                  </a:lnTo>
                  <a:close/>
                </a:path>
              </a:pathLst>
            </a:cu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95250" tIns="411363" rIns="570113" bIns="516845" numCol="1" spcCol="1270" anchor="ctr" anchorCtr="0">
              <a:noAutofit/>
            </a:bodyPr>
            <a:lstStyle/>
            <a:p>
              <a:pPr lvl="0" algn="ctr" defTabSz="1111250">
                <a:lnSpc>
                  <a:spcPct val="90000"/>
                </a:lnSpc>
                <a:spcBef>
                  <a:spcPct val="0"/>
                </a:spcBef>
                <a:spcAft>
                  <a:spcPct val="35000"/>
                </a:spcAft>
              </a:pPr>
              <a:r>
                <a:rPr lang="en-US" sz="2500" kern="1200" dirty="0" smtClean="0">
                  <a:solidFill>
                    <a:sysClr val="window" lastClr="FFFFFF"/>
                  </a:solidFill>
                  <a:latin typeface="Times New Roman" pitchFamily="18" charset="0"/>
                  <a:ea typeface="+mn-ea"/>
                  <a:cs typeface="Times New Roman" pitchFamily="18" charset="0"/>
                </a:rPr>
                <a:t>Recalibration</a:t>
              </a:r>
              <a:endParaRPr lang="en-US" sz="2500" kern="1200" dirty="0">
                <a:solidFill>
                  <a:sysClr val="window" lastClr="FFFFFF"/>
                </a:solidFill>
                <a:latin typeface="Times New Roman" pitchFamily="18" charset="0"/>
                <a:ea typeface="+mn-ea"/>
                <a:cs typeface="Times New Roman" pitchFamily="18" charset="0"/>
              </a:endParaRPr>
            </a:p>
          </p:txBody>
        </p:sp>
        <p:sp>
          <p:nvSpPr>
            <p:cNvPr id="15" name="Freeform 14"/>
            <p:cNvSpPr/>
            <p:nvPr/>
          </p:nvSpPr>
          <p:spPr>
            <a:xfrm>
              <a:off x="337530" y="2159707"/>
              <a:ext cx="2674106" cy="2752688"/>
            </a:xfrm>
            <a:custGeom>
              <a:avLst/>
              <a:gdLst>
                <a:gd name="connsiteX0" fmla="*/ 0 w 2674106"/>
                <a:gd name="connsiteY0" fmla="*/ 0 h 2435803"/>
                <a:gd name="connsiteX1" fmla="*/ 2674106 w 2674106"/>
                <a:gd name="connsiteY1" fmla="*/ 0 h 2435803"/>
                <a:gd name="connsiteX2" fmla="*/ 2674106 w 2674106"/>
                <a:gd name="connsiteY2" fmla="*/ 2435803 h 2435803"/>
                <a:gd name="connsiteX3" fmla="*/ 0 w 2674106"/>
                <a:gd name="connsiteY3" fmla="*/ 2435803 h 2435803"/>
                <a:gd name="connsiteX4" fmla="*/ 0 w 2674106"/>
                <a:gd name="connsiteY4" fmla="*/ 0 h 24358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4106" h="2435803">
                  <a:moveTo>
                    <a:pt x="0" y="0"/>
                  </a:moveTo>
                  <a:lnTo>
                    <a:pt x="2674106" y="0"/>
                  </a:lnTo>
                  <a:lnTo>
                    <a:pt x="2674106" y="2435803"/>
                  </a:lnTo>
                  <a:lnTo>
                    <a:pt x="0" y="2435803"/>
                  </a:lnTo>
                  <a:lnTo>
                    <a:pt x="0" y="0"/>
                  </a:lnTo>
                  <a:close/>
                </a:path>
              </a:pathLst>
            </a:custGeom>
            <a:solidFill>
              <a:sysClr val="window" lastClr="FFFFFF">
                <a:hueOff val="0"/>
                <a:satOff val="0"/>
                <a:lumOff val="0"/>
                <a:alphaOff val="0"/>
              </a:sysClr>
            </a:solidFill>
            <a:ln w="25400" cap="flat" cmpd="sng" algn="ctr">
              <a:solidFill>
                <a:srgbClr val="4F81BD">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n-US" sz="1400" b="1" kern="1200" dirty="0" smtClean="0">
                  <a:solidFill>
                    <a:sysClr val="windowText" lastClr="000000">
                      <a:hueOff val="0"/>
                      <a:satOff val="0"/>
                      <a:lumOff val="0"/>
                      <a:alphaOff val="0"/>
                    </a:sysClr>
                  </a:solidFill>
                  <a:latin typeface="Times New Roman" pitchFamily="18" charset="0"/>
                  <a:ea typeface="+mn-ea"/>
                  <a:cs typeface="Times New Roman" pitchFamily="18" charset="0"/>
                </a:rPr>
                <a:t>2016-17</a:t>
              </a:r>
              <a:endParaRPr lang="en-US" sz="1400" b="1" kern="1200" dirty="0">
                <a:solidFill>
                  <a:sysClr val="windowText" lastClr="000000">
                    <a:hueOff val="0"/>
                    <a:satOff val="0"/>
                    <a:lumOff val="0"/>
                    <a:alphaOff val="0"/>
                  </a:sysClr>
                </a:solidFill>
                <a:latin typeface="Times New Roman" pitchFamily="18" charset="0"/>
                <a:ea typeface="+mn-ea"/>
                <a:cs typeface="Times New Roman" pitchFamily="18" charset="0"/>
              </a:endParaRPr>
            </a:p>
            <a:p>
              <a:pPr lvl="0" algn="l" defTabSz="622300">
                <a:lnSpc>
                  <a:spcPct val="90000"/>
                </a:lnSpc>
                <a:spcBef>
                  <a:spcPct val="0"/>
                </a:spcBef>
                <a:spcAft>
                  <a:spcPct val="35000"/>
                </a:spcAft>
              </a:pPr>
              <a:r>
                <a:rPr lang="en-US" sz="1400" b="1" kern="1200" dirty="0" smtClean="0">
                  <a:solidFill>
                    <a:sysClr val="windowText" lastClr="000000">
                      <a:hueOff val="0"/>
                      <a:satOff val="0"/>
                      <a:lumOff val="0"/>
                      <a:alphaOff val="0"/>
                    </a:sysClr>
                  </a:solidFill>
                  <a:latin typeface="Times New Roman" pitchFamily="18" charset="0"/>
                  <a:ea typeface="+mn-ea"/>
                  <a:cs typeface="Times New Roman" pitchFamily="18" charset="0"/>
                </a:rPr>
                <a:t>Summer</a:t>
              </a:r>
            </a:p>
            <a:p>
              <a:pPr lvl="0" algn="l" defTabSz="622300">
                <a:lnSpc>
                  <a:spcPct val="90000"/>
                </a:lnSpc>
                <a:spcBef>
                  <a:spcPct val="0"/>
                </a:spcBef>
                <a:spcAft>
                  <a:spcPct val="35000"/>
                </a:spcAft>
              </a:pPr>
              <a:r>
                <a:rPr lang="en-US" sz="1400" b="0" kern="1200" dirty="0" smtClean="0">
                  <a:solidFill>
                    <a:sysClr val="windowText" lastClr="000000">
                      <a:hueOff val="0"/>
                      <a:satOff val="0"/>
                      <a:lumOff val="0"/>
                      <a:alphaOff val="0"/>
                    </a:sysClr>
                  </a:solidFill>
                  <a:latin typeface="Times New Roman" pitchFamily="18" charset="0"/>
                  <a:ea typeface="+mn-ea"/>
                  <a:cs typeface="Times New Roman" pitchFamily="18" charset="0"/>
                </a:rPr>
                <a:t>Phase I Training: Institutes of Higher Education</a:t>
              </a:r>
            </a:p>
            <a:p>
              <a:pPr lvl="0" algn="l" defTabSz="622300">
                <a:lnSpc>
                  <a:spcPct val="90000"/>
                </a:lnSpc>
                <a:spcBef>
                  <a:spcPct val="0"/>
                </a:spcBef>
                <a:spcAft>
                  <a:spcPct val="35000"/>
                </a:spcAft>
              </a:pPr>
              <a:r>
                <a:rPr lang="en-US" sz="1400" b="0" kern="1200" dirty="0" smtClean="0">
                  <a:solidFill>
                    <a:sysClr val="windowText" lastClr="000000">
                      <a:hueOff val="0"/>
                      <a:satOff val="0"/>
                      <a:lumOff val="0"/>
                      <a:alphaOff val="0"/>
                    </a:sysClr>
                  </a:solidFill>
                  <a:latin typeface="Times New Roman" pitchFamily="18" charset="0"/>
                  <a:ea typeface="+mn-ea"/>
                  <a:cs typeface="Times New Roman" pitchFamily="18" charset="0"/>
                </a:rPr>
                <a:t>Business Rules Work Group</a:t>
              </a:r>
            </a:p>
            <a:p>
              <a:pPr lvl="0" algn="l" defTabSz="622300">
                <a:lnSpc>
                  <a:spcPct val="90000"/>
                </a:lnSpc>
                <a:spcBef>
                  <a:spcPct val="0"/>
                </a:spcBef>
                <a:spcAft>
                  <a:spcPct val="35000"/>
                </a:spcAft>
              </a:pPr>
              <a:endParaRPr lang="en-US" sz="1400" b="1" kern="1200" dirty="0" smtClean="0">
                <a:solidFill>
                  <a:sysClr val="windowText" lastClr="000000">
                    <a:hueOff val="0"/>
                    <a:satOff val="0"/>
                    <a:lumOff val="0"/>
                    <a:alphaOff val="0"/>
                  </a:sysClr>
                </a:solidFill>
                <a:latin typeface="Times New Roman" pitchFamily="18" charset="0"/>
                <a:ea typeface="+mn-ea"/>
                <a:cs typeface="Times New Roman" pitchFamily="18" charset="0"/>
              </a:endParaRPr>
            </a:p>
            <a:p>
              <a:pPr lvl="0" algn="l" defTabSz="622300">
                <a:lnSpc>
                  <a:spcPct val="90000"/>
                </a:lnSpc>
                <a:spcBef>
                  <a:spcPct val="0"/>
                </a:spcBef>
                <a:spcAft>
                  <a:spcPct val="35000"/>
                </a:spcAft>
              </a:pPr>
              <a:r>
                <a:rPr lang="en-US" sz="1400" b="1" kern="1200" dirty="0" smtClean="0">
                  <a:solidFill>
                    <a:sysClr val="windowText" lastClr="000000">
                      <a:hueOff val="0"/>
                      <a:satOff val="0"/>
                      <a:lumOff val="0"/>
                      <a:alphaOff val="0"/>
                    </a:sysClr>
                  </a:solidFill>
                  <a:latin typeface="Times New Roman" pitchFamily="18" charset="0"/>
                  <a:ea typeface="+mn-ea"/>
                  <a:cs typeface="Times New Roman" pitchFamily="18" charset="0"/>
                </a:rPr>
                <a:t>Fall – Spring </a:t>
              </a:r>
            </a:p>
            <a:p>
              <a:pPr lvl="0" algn="l" defTabSz="622300">
                <a:lnSpc>
                  <a:spcPct val="90000"/>
                </a:lnSpc>
                <a:spcBef>
                  <a:spcPct val="0"/>
                </a:spcBef>
                <a:spcAft>
                  <a:spcPct val="35000"/>
                </a:spcAft>
              </a:pPr>
              <a:r>
                <a:rPr lang="en-US" sz="1400" b="0" kern="1200" dirty="0" smtClean="0">
                  <a:solidFill>
                    <a:sysClr val="windowText" lastClr="000000">
                      <a:hueOff val="0"/>
                      <a:satOff val="0"/>
                      <a:lumOff val="0"/>
                      <a:alphaOff val="0"/>
                    </a:sysClr>
                  </a:solidFill>
                  <a:latin typeface="Times New Roman" pitchFamily="18" charset="0"/>
                  <a:ea typeface="+mn-ea"/>
                  <a:cs typeface="Times New Roman" pitchFamily="18" charset="0"/>
                </a:rPr>
                <a:t>Phase II Training: District and Evaluators</a:t>
              </a:r>
            </a:p>
            <a:p>
              <a:pPr lvl="0" algn="l" defTabSz="622300">
                <a:lnSpc>
                  <a:spcPct val="90000"/>
                </a:lnSpc>
                <a:spcBef>
                  <a:spcPct val="0"/>
                </a:spcBef>
                <a:spcAft>
                  <a:spcPct val="35000"/>
                </a:spcAft>
              </a:pPr>
              <a:r>
                <a:rPr lang="en-US" sz="1400" b="0" kern="1200" dirty="0" smtClean="0">
                  <a:solidFill>
                    <a:sysClr val="windowText" lastClr="000000">
                      <a:hueOff val="0"/>
                      <a:satOff val="0"/>
                      <a:lumOff val="0"/>
                      <a:alphaOff val="0"/>
                    </a:sysClr>
                  </a:solidFill>
                  <a:latin typeface="Times New Roman" pitchFamily="18" charset="0"/>
                  <a:ea typeface="+mn-ea"/>
                  <a:cs typeface="Times New Roman" pitchFamily="18" charset="0"/>
                </a:rPr>
                <a:t>Evaluator Certification begins</a:t>
              </a:r>
            </a:p>
            <a:p>
              <a:pPr lvl="0" algn="l" defTabSz="622300">
                <a:lnSpc>
                  <a:spcPct val="90000"/>
                </a:lnSpc>
                <a:spcBef>
                  <a:spcPct val="0"/>
                </a:spcBef>
                <a:spcAft>
                  <a:spcPct val="35000"/>
                </a:spcAft>
              </a:pPr>
              <a:endParaRPr lang="en-US" sz="1200" b="0" i="1" kern="1200" dirty="0" smtClean="0">
                <a:solidFill>
                  <a:sysClr val="windowText" lastClr="000000">
                    <a:hueOff val="0"/>
                    <a:satOff val="0"/>
                    <a:lumOff val="0"/>
                    <a:alphaOff val="0"/>
                  </a:sysClr>
                </a:solidFill>
                <a:latin typeface="Times New Roman" pitchFamily="18" charset="0"/>
                <a:ea typeface="+mn-ea"/>
                <a:cs typeface="Times New Roman" pitchFamily="18" charset="0"/>
              </a:endParaRPr>
            </a:p>
          </p:txBody>
        </p:sp>
        <p:sp>
          <p:nvSpPr>
            <p:cNvPr id="16" name="Freeform 15"/>
            <p:cNvSpPr/>
            <p:nvPr/>
          </p:nvSpPr>
          <p:spPr>
            <a:xfrm>
              <a:off x="2933960" y="1387074"/>
              <a:ext cx="3334831" cy="1325144"/>
            </a:xfrm>
            <a:custGeom>
              <a:avLst/>
              <a:gdLst>
                <a:gd name="connsiteX0" fmla="*/ 0 w 3334831"/>
                <a:gd name="connsiteY0" fmla="*/ 316113 h 1264453"/>
                <a:gd name="connsiteX1" fmla="*/ 2702605 w 3334831"/>
                <a:gd name="connsiteY1" fmla="*/ 316113 h 1264453"/>
                <a:gd name="connsiteX2" fmla="*/ 2702605 w 3334831"/>
                <a:gd name="connsiteY2" fmla="*/ 0 h 1264453"/>
                <a:gd name="connsiteX3" fmla="*/ 3334831 w 3334831"/>
                <a:gd name="connsiteY3" fmla="*/ 632227 h 1264453"/>
                <a:gd name="connsiteX4" fmla="*/ 2702605 w 3334831"/>
                <a:gd name="connsiteY4" fmla="*/ 1264453 h 1264453"/>
                <a:gd name="connsiteX5" fmla="*/ 2702605 w 3334831"/>
                <a:gd name="connsiteY5" fmla="*/ 948340 h 1264453"/>
                <a:gd name="connsiteX6" fmla="*/ 0 w 3334831"/>
                <a:gd name="connsiteY6" fmla="*/ 948340 h 1264453"/>
                <a:gd name="connsiteX7" fmla="*/ 0 w 3334831"/>
                <a:gd name="connsiteY7" fmla="*/ 316113 h 126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4831" h="1264453">
                  <a:moveTo>
                    <a:pt x="0" y="316113"/>
                  </a:moveTo>
                  <a:lnTo>
                    <a:pt x="2702605" y="316113"/>
                  </a:lnTo>
                  <a:lnTo>
                    <a:pt x="2702605" y="0"/>
                  </a:lnTo>
                  <a:lnTo>
                    <a:pt x="3334831" y="632227"/>
                  </a:lnTo>
                  <a:lnTo>
                    <a:pt x="2702605" y="1264453"/>
                  </a:lnTo>
                  <a:lnTo>
                    <a:pt x="2702605" y="948340"/>
                  </a:lnTo>
                  <a:lnTo>
                    <a:pt x="0" y="948340"/>
                  </a:lnTo>
                  <a:lnTo>
                    <a:pt x="0" y="316113"/>
                  </a:lnTo>
                  <a:close/>
                </a:path>
              </a:pathLst>
            </a:custGeom>
            <a:solidFill>
              <a:srgbClr val="002060"/>
            </a:solidFill>
            <a:ln w="25400" cap="flat" cmpd="sng" algn="ctr">
              <a:solidFill>
                <a:sysClr val="window" lastClr="FFFFFF">
                  <a:hueOff val="0"/>
                  <a:satOff val="0"/>
                  <a:lumOff val="0"/>
                  <a:alphaOff val="0"/>
                </a:sysClr>
              </a:solid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91440" tIns="407553" rIns="570113" bIns="516845" numCol="1" spcCol="1270" anchor="ctr" anchorCtr="0">
              <a:noAutofit/>
            </a:bodyPr>
            <a:lstStyle/>
            <a:p>
              <a:pPr lvl="0" algn="ctr" defTabSz="1066800">
                <a:lnSpc>
                  <a:spcPct val="90000"/>
                </a:lnSpc>
                <a:spcBef>
                  <a:spcPct val="0"/>
                </a:spcBef>
                <a:spcAft>
                  <a:spcPct val="35000"/>
                </a:spcAft>
              </a:pPr>
              <a:r>
                <a:rPr lang="en-US" sz="2000" kern="1200" dirty="0">
                  <a:solidFill>
                    <a:sysClr val="window" lastClr="FFFFFF"/>
                  </a:solidFill>
                  <a:latin typeface="Times New Roman" pitchFamily="18" charset="0"/>
                  <a:cs typeface="Times New Roman" pitchFamily="18" charset="0"/>
                </a:rPr>
                <a:t>Readiness </a:t>
              </a:r>
              <a:r>
                <a:rPr lang="en-US" sz="2000" dirty="0">
                  <a:solidFill>
                    <a:sysClr val="window" lastClr="FFFFFF"/>
                  </a:solidFill>
                  <a:latin typeface="Times New Roman" pitchFamily="18" charset="0"/>
                  <a:cs typeface="Times New Roman" pitchFamily="18" charset="0"/>
                </a:rPr>
                <a:t>&amp;</a:t>
              </a:r>
              <a:r>
                <a:rPr lang="en-US" sz="2000" kern="1200" dirty="0" smtClean="0">
                  <a:solidFill>
                    <a:sysClr val="window" lastClr="FFFFFF"/>
                  </a:solidFill>
                  <a:latin typeface="Times New Roman" pitchFamily="18" charset="0"/>
                  <a:cs typeface="Times New Roman" pitchFamily="18" charset="0"/>
                </a:rPr>
                <a:t> </a:t>
              </a:r>
              <a:r>
                <a:rPr lang="en-US" sz="2000" kern="1200" dirty="0">
                  <a:solidFill>
                    <a:sysClr val="window" lastClr="FFFFFF"/>
                  </a:solidFill>
                  <a:latin typeface="Times New Roman" pitchFamily="18" charset="0"/>
                  <a:cs typeface="Times New Roman" pitchFamily="18" charset="0"/>
                </a:rPr>
                <a:t>Training</a:t>
              </a:r>
            </a:p>
          </p:txBody>
        </p:sp>
        <p:sp>
          <p:nvSpPr>
            <p:cNvPr id="17" name="Freeform 16"/>
            <p:cNvSpPr/>
            <p:nvPr/>
          </p:nvSpPr>
          <p:spPr>
            <a:xfrm>
              <a:off x="2933967" y="2296750"/>
              <a:ext cx="2741627" cy="3178357"/>
            </a:xfrm>
            <a:custGeom>
              <a:avLst/>
              <a:gdLst>
                <a:gd name="connsiteX0" fmla="*/ 0 w 2741627"/>
                <a:gd name="connsiteY0" fmla="*/ 0 h 3178357"/>
                <a:gd name="connsiteX1" fmla="*/ 2741627 w 2741627"/>
                <a:gd name="connsiteY1" fmla="*/ 0 h 3178357"/>
                <a:gd name="connsiteX2" fmla="*/ 2741627 w 2741627"/>
                <a:gd name="connsiteY2" fmla="*/ 3178357 h 3178357"/>
                <a:gd name="connsiteX3" fmla="*/ 0 w 2741627"/>
                <a:gd name="connsiteY3" fmla="*/ 3178357 h 3178357"/>
                <a:gd name="connsiteX4" fmla="*/ 0 w 2741627"/>
                <a:gd name="connsiteY4" fmla="*/ 0 h 3178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1627" h="3178357">
                  <a:moveTo>
                    <a:pt x="0" y="0"/>
                  </a:moveTo>
                  <a:lnTo>
                    <a:pt x="2741627" y="0"/>
                  </a:lnTo>
                  <a:lnTo>
                    <a:pt x="2741627" y="3178357"/>
                  </a:lnTo>
                  <a:lnTo>
                    <a:pt x="0" y="3178357"/>
                  </a:lnTo>
                  <a:lnTo>
                    <a:pt x="0" y="0"/>
                  </a:lnTo>
                  <a:close/>
                </a:path>
              </a:pathLst>
            </a:custGeom>
            <a:solidFill>
              <a:sysClr val="window" lastClr="FFFFFF">
                <a:hueOff val="0"/>
                <a:satOff val="0"/>
                <a:lumOff val="0"/>
                <a:alphaOff val="0"/>
              </a:sysClr>
            </a:solidFill>
            <a:ln w="25400" cap="flat" cmpd="sng" algn="ctr">
              <a:solidFill>
                <a:srgbClr val="4F81BD">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n-US" sz="1400" b="1" kern="1200" dirty="0" smtClean="0">
                  <a:solidFill>
                    <a:sysClr val="windowText" lastClr="000000">
                      <a:hueOff val="0"/>
                      <a:satOff val="0"/>
                      <a:lumOff val="0"/>
                      <a:alphaOff val="0"/>
                    </a:sysClr>
                  </a:solidFill>
                  <a:latin typeface="Times New Roman" pitchFamily="18" charset="0"/>
                  <a:ea typeface="+mn-ea"/>
                  <a:cs typeface="Times New Roman" pitchFamily="18" charset="0"/>
                </a:rPr>
                <a:t>2017-18</a:t>
              </a:r>
              <a:endParaRPr lang="en-US" sz="1400" b="1" kern="1200" dirty="0">
                <a:solidFill>
                  <a:sysClr val="windowText" lastClr="000000">
                    <a:hueOff val="0"/>
                    <a:satOff val="0"/>
                    <a:lumOff val="0"/>
                    <a:alphaOff val="0"/>
                  </a:sysClr>
                </a:solidFill>
                <a:latin typeface="Times New Roman" pitchFamily="18" charset="0"/>
                <a:ea typeface="+mn-ea"/>
                <a:cs typeface="Times New Roman" pitchFamily="18" charset="0"/>
              </a:endParaRPr>
            </a:p>
            <a:p>
              <a:pPr lvl="0" algn="l" defTabSz="622300">
                <a:lnSpc>
                  <a:spcPct val="90000"/>
                </a:lnSpc>
                <a:spcBef>
                  <a:spcPct val="0"/>
                </a:spcBef>
                <a:spcAft>
                  <a:spcPct val="35000"/>
                </a:spcAft>
              </a:pPr>
              <a:r>
                <a:rPr lang="en-US" sz="1400" b="0" kern="1200" dirty="0" smtClean="0">
                  <a:solidFill>
                    <a:sysClr val="windowText" lastClr="000000">
                      <a:hueOff val="0"/>
                      <a:satOff val="0"/>
                      <a:lumOff val="0"/>
                      <a:alphaOff val="0"/>
                    </a:sysClr>
                  </a:solidFill>
                  <a:latin typeface="Times New Roman" pitchFamily="18" charset="0"/>
                  <a:ea typeface="+mn-ea"/>
                  <a:cs typeface="Times New Roman" pitchFamily="18" charset="0"/>
                </a:rPr>
                <a:t>Continued district and evaluator training on NIET 4.0 rubric.</a:t>
              </a:r>
            </a:p>
            <a:p>
              <a:pPr lvl="0" algn="l" defTabSz="622300">
                <a:lnSpc>
                  <a:spcPct val="90000"/>
                </a:lnSpc>
                <a:spcBef>
                  <a:spcPct val="0"/>
                </a:spcBef>
                <a:spcAft>
                  <a:spcPct val="35000"/>
                </a:spcAft>
              </a:pPr>
              <a:endParaRPr lang="en-US" sz="1400" b="0" kern="1200" dirty="0" smtClean="0">
                <a:solidFill>
                  <a:sysClr val="windowText" lastClr="000000">
                    <a:hueOff val="0"/>
                    <a:satOff val="0"/>
                    <a:lumOff val="0"/>
                    <a:alphaOff val="0"/>
                  </a:sysClr>
                </a:solidFill>
                <a:latin typeface="Times New Roman" pitchFamily="18" charset="0"/>
                <a:ea typeface="+mn-ea"/>
                <a:cs typeface="Times New Roman" pitchFamily="18" charset="0"/>
              </a:endParaRPr>
            </a:p>
            <a:p>
              <a:pPr lvl="0" algn="l" defTabSz="622300">
                <a:lnSpc>
                  <a:spcPct val="90000"/>
                </a:lnSpc>
                <a:spcBef>
                  <a:spcPct val="0"/>
                </a:spcBef>
                <a:spcAft>
                  <a:spcPct val="35000"/>
                </a:spcAft>
              </a:pPr>
              <a:r>
                <a:rPr lang="en-US" sz="1400" b="0" kern="1200" dirty="0" smtClean="0">
                  <a:solidFill>
                    <a:sysClr val="windowText" lastClr="000000">
                      <a:hueOff val="0"/>
                      <a:satOff val="0"/>
                      <a:lumOff val="0"/>
                      <a:alphaOff val="0"/>
                    </a:sysClr>
                  </a:solidFill>
                  <a:latin typeface="Times New Roman" pitchFamily="18" charset="0"/>
                  <a:ea typeface="+mn-ea"/>
                  <a:cs typeface="Times New Roman" pitchFamily="18" charset="0"/>
                </a:rPr>
                <a:t>District readiness and support structures</a:t>
              </a:r>
            </a:p>
            <a:p>
              <a:pPr lvl="0" algn="l" defTabSz="622300">
                <a:lnSpc>
                  <a:spcPct val="90000"/>
                </a:lnSpc>
                <a:spcBef>
                  <a:spcPct val="0"/>
                </a:spcBef>
                <a:spcAft>
                  <a:spcPct val="35000"/>
                </a:spcAft>
              </a:pPr>
              <a:endParaRPr lang="en-US" sz="1400" b="0" kern="1200" dirty="0" smtClean="0">
                <a:solidFill>
                  <a:sysClr val="windowText" lastClr="000000">
                    <a:hueOff val="0"/>
                    <a:satOff val="0"/>
                    <a:lumOff val="0"/>
                    <a:alphaOff val="0"/>
                  </a:sysClr>
                </a:solidFill>
                <a:latin typeface="Times New Roman" pitchFamily="18" charset="0"/>
                <a:ea typeface="+mn-ea"/>
                <a:cs typeface="Times New Roman" pitchFamily="18" charset="0"/>
              </a:endParaRPr>
            </a:p>
            <a:p>
              <a:pPr lvl="0" algn="l" defTabSz="622300">
                <a:lnSpc>
                  <a:spcPct val="90000"/>
                </a:lnSpc>
                <a:spcBef>
                  <a:spcPct val="0"/>
                </a:spcBef>
                <a:spcAft>
                  <a:spcPct val="35000"/>
                </a:spcAft>
              </a:pPr>
              <a:r>
                <a:rPr lang="en-US" sz="1400" b="0" kern="1200" dirty="0" smtClean="0">
                  <a:solidFill>
                    <a:sysClr val="windowText" lastClr="000000">
                      <a:hueOff val="0"/>
                      <a:satOff val="0"/>
                      <a:lumOff val="0"/>
                      <a:alphaOff val="0"/>
                    </a:sysClr>
                  </a:solidFill>
                  <a:latin typeface="Times New Roman" pitchFamily="18" charset="0"/>
                  <a:ea typeface="+mn-ea"/>
                  <a:cs typeface="Times New Roman" pitchFamily="18" charset="0"/>
                </a:rPr>
                <a:t>Technical support on transition to rubric</a:t>
              </a:r>
              <a:endParaRPr lang="en-US" sz="1400" b="0" kern="1200" dirty="0">
                <a:solidFill>
                  <a:sysClr val="windowText" lastClr="000000">
                    <a:hueOff val="0"/>
                    <a:satOff val="0"/>
                    <a:lumOff val="0"/>
                    <a:alphaOff val="0"/>
                  </a:sysClr>
                </a:solidFill>
                <a:latin typeface="Times New Roman" pitchFamily="18" charset="0"/>
                <a:ea typeface="+mn-ea"/>
                <a:cs typeface="Times New Roman" pitchFamily="18" charset="0"/>
              </a:endParaRPr>
            </a:p>
            <a:p>
              <a:pPr lvl="0" algn="l" defTabSz="622300">
                <a:lnSpc>
                  <a:spcPct val="90000"/>
                </a:lnSpc>
                <a:spcBef>
                  <a:spcPct val="0"/>
                </a:spcBef>
                <a:spcAft>
                  <a:spcPct val="35000"/>
                </a:spcAft>
              </a:pPr>
              <a:endParaRPr lang="en-US" sz="1400" kern="1200" dirty="0">
                <a:solidFill>
                  <a:sysClr val="windowText" lastClr="000000">
                    <a:hueOff val="0"/>
                    <a:satOff val="0"/>
                    <a:lumOff val="0"/>
                    <a:alphaOff val="0"/>
                  </a:sysClr>
                </a:solidFill>
                <a:latin typeface="Times New Roman" pitchFamily="18" charset="0"/>
                <a:ea typeface="+mn-ea"/>
                <a:cs typeface="Times New Roman" pitchFamily="18" charset="0"/>
              </a:endParaRPr>
            </a:p>
            <a:p>
              <a:pPr lvl="0" algn="l" defTabSz="1600200">
                <a:lnSpc>
                  <a:spcPct val="90000"/>
                </a:lnSpc>
                <a:spcBef>
                  <a:spcPct val="0"/>
                </a:spcBef>
                <a:spcAft>
                  <a:spcPct val="35000"/>
                </a:spcAft>
              </a:pPr>
              <a:endParaRPr lang="en-US" sz="3600" kern="1200" dirty="0">
                <a:solidFill>
                  <a:sysClr val="windowText" lastClr="000000">
                    <a:hueOff val="0"/>
                    <a:satOff val="0"/>
                    <a:lumOff val="0"/>
                    <a:alphaOff val="0"/>
                  </a:sysClr>
                </a:solidFill>
                <a:latin typeface="Times New Roman" pitchFamily="18" charset="0"/>
                <a:ea typeface="+mn-ea"/>
                <a:cs typeface="Times New Roman" pitchFamily="18" charset="0"/>
              </a:endParaRPr>
            </a:p>
          </p:txBody>
        </p:sp>
        <p:sp>
          <p:nvSpPr>
            <p:cNvPr id="18" name="Freeform 17"/>
            <p:cNvSpPr/>
            <p:nvPr/>
          </p:nvSpPr>
          <p:spPr>
            <a:xfrm>
              <a:off x="5653460" y="1872258"/>
              <a:ext cx="2892035" cy="1264453"/>
            </a:xfrm>
            <a:custGeom>
              <a:avLst/>
              <a:gdLst>
                <a:gd name="connsiteX0" fmla="*/ 0 w 2892035"/>
                <a:gd name="connsiteY0" fmla="*/ 316113 h 1264453"/>
                <a:gd name="connsiteX1" fmla="*/ 2259809 w 2892035"/>
                <a:gd name="connsiteY1" fmla="*/ 316113 h 1264453"/>
                <a:gd name="connsiteX2" fmla="*/ 2259809 w 2892035"/>
                <a:gd name="connsiteY2" fmla="*/ 0 h 1264453"/>
                <a:gd name="connsiteX3" fmla="*/ 2892035 w 2892035"/>
                <a:gd name="connsiteY3" fmla="*/ 632227 h 1264453"/>
                <a:gd name="connsiteX4" fmla="*/ 2259809 w 2892035"/>
                <a:gd name="connsiteY4" fmla="*/ 1264453 h 1264453"/>
                <a:gd name="connsiteX5" fmla="*/ 2259809 w 2892035"/>
                <a:gd name="connsiteY5" fmla="*/ 948340 h 1264453"/>
                <a:gd name="connsiteX6" fmla="*/ 0 w 2892035"/>
                <a:gd name="connsiteY6" fmla="*/ 948340 h 1264453"/>
                <a:gd name="connsiteX7" fmla="*/ 0 w 2892035"/>
                <a:gd name="connsiteY7" fmla="*/ 316113 h 126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2035" h="1264453">
                  <a:moveTo>
                    <a:pt x="0" y="316113"/>
                  </a:moveTo>
                  <a:lnTo>
                    <a:pt x="2259809" y="316113"/>
                  </a:lnTo>
                  <a:lnTo>
                    <a:pt x="2259809" y="0"/>
                  </a:lnTo>
                  <a:lnTo>
                    <a:pt x="2892035" y="632227"/>
                  </a:lnTo>
                  <a:lnTo>
                    <a:pt x="2259809" y="1264453"/>
                  </a:lnTo>
                  <a:lnTo>
                    <a:pt x="2259809" y="948340"/>
                  </a:lnTo>
                  <a:lnTo>
                    <a:pt x="0" y="948340"/>
                  </a:lnTo>
                  <a:lnTo>
                    <a:pt x="0" y="316113"/>
                  </a:lnTo>
                  <a:close/>
                </a:path>
              </a:pathLst>
            </a:custGeom>
            <a:solidFill>
              <a:sysClr val="window" lastClr="FFFFFF">
                <a:lumMod val="50000"/>
              </a:sysClr>
            </a:solidFill>
            <a:ln w="25400" cap="flat" cmpd="sng" algn="ctr">
              <a:solidFill>
                <a:sysClr val="window" lastClr="FFFFFF">
                  <a:hueOff val="0"/>
                  <a:satOff val="0"/>
                  <a:lumOff val="0"/>
                  <a:alphaOff val="0"/>
                </a:sysClr>
              </a:solid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95250" tIns="411363" rIns="570113" bIns="516845" numCol="1" spcCol="1270" anchor="ctr" anchorCtr="0">
              <a:noAutofit/>
            </a:bodyPr>
            <a:lstStyle/>
            <a:p>
              <a:pPr lvl="0" algn="ctr" defTabSz="1111250">
                <a:lnSpc>
                  <a:spcPct val="90000"/>
                </a:lnSpc>
                <a:spcBef>
                  <a:spcPct val="0"/>
                </a:spcBef>
                <a:spcAft>
                  <a:spcPct val="35000"/>
                </a:spcAft>
              </a:pPr>
              <a:r>
                <a:rPr lang="en-US" sz="2500" kern="1200" dirty="0">
                  <a:solidFill>
                    <a:sysClr val="window" lastClr="FFFFFF"/>
                  </a:solidFill>
                  <a:latin typeface="Times New Roman" pitchFamily="18" charset="0"/>
                  <a:ea typeface="+mn-ea"/>
                  <a:cs typeface="Times New Roman" pitchFamily="18" charset="0"/>
                </a:rPr>
                <a:t>Implementation</a:t>
              </a:r>
            </a:p>
          </p:txBody>
        </p:sp>
        <p:sp>
          <p:nvSpPr>
            <p:cNvPr id="19" name="Freeform 18"/>
            <p:cNvSpPr/>
            <p:nvPr/>
          </p:nvSpPr>
          <p:spPr>
            <a:xfrm>
              <a:off x="5622446" y="2714764"/>
              <a:ext cx="2747697" cy="3015195"/>
            </a:xfrm>
            <a:custGeom>
              <a:avLst/>
              <a:gdLst>
                <a:gd name="connsiteX0" fmla="*/ 0 w 2747697"/>
                <a:gd name="connsiteY0" fmla="*/ 0 h 3015195"/>
                <a:gd name="connsiteX1" fmla="*/ 2747697 w 2747697"/>
                <a:gd name="connsiteY1" fmla="*/ 0 h 3015195"/>
                <a:gd name="connsiteX2" fmla="*/ 2747697 w 2747697"/>
                <a:gd name="connsiteY2" fmla="*/ 3015195 h 3015195"/>
                <a:gd name="connsiteX3" fmla="*/ 0 w 2747697"/>
                <a:gd name="connsiteY3" fmla="*/ 3015195 h 3015195"/>
                <a:gd name="connsiteX4" fmla="*/ 0 w 2747697"/>
                <a:gd name="connsiteY4" fmla="*/ 0 h 30151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7697" h="3015195">
                  <a:moveTo>
                    <a:pt x="0" y="0"/>
                  </a:moveTo>
                  <a:lnTo>
                    <a:pt x="2747697" y="0"/>
                  </a:lnTo>
                  <a:lnTo>
                    <a:pt x="2747697" y="3015195"/>
                  </a:lnTo>
                  <a:lnTo>
                    <a:pt x="0" y="3015195"/>
                  </a:lnTo>
                  <a:lnTo>
                    <a:pt x="0" y="0"/>
                  </a:lnTo>
                  <a:close/>
                </a:path>
              </a:pathLst>
            </a:custGeom>
            <a:solidFill>
              <a:sysClr val="window" lastClr="FFFFFF">
                <a:hueOff val="0"/>
                <a:satOff val="0"/>
                <a:lumOff val="0"/>
                <a:alphaOff val="0"/>
              </a:sysClr>
            </a:solidFill>
            <a:ln w="25400" cap="flat" cmpd="sng" algn="ctr">
              <a:solidFill>
                <a:srgbClr val="4F81BD">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n-US" sz="1500" b="1" kern="1200" dirty="0" smtClean="0">
                  <a:solidFill>
                    <a:sysClr val="windowText" lastClr="000000">
                      <a:hueOff val="0"/>
                      <a:satOff val="0"/>
                      <a:lumOff val="0"/>
                      <a:alphaOff val="0"/>
                    </a:sysClr>
                  </a:solidFill>
                  <a:latin typeface="Times New Roman" pitchFamily="18" charset="0"/>
                  <a:ea typeface="+mn-ea"/>
                  <a:cs typeface="Times New Roman" pitchFamily="18" charset="0"/>
                </a:rPr>
                <a:t>2018-19</a:t>
              </a:r>
              <a:endParaRPr lang="en-US" sz="1500" b="1" kern="1200" dirty="0">
                <a:solidFill>
                  <a:sysClr val="windowText" lastClr="000000">
                    <a:hueOff val="0"/>
                    <a:satOff val="0"/>
                    <a:lumOff val="0"/>
                    <a:alphaOff val="0"/>
                  </a:sysClr>
                </a:solidFill>
                <a:latin typeface="Times New Roman" pitchFamily="18" charset="0"/>
                <a:ea typeface="+mn-ea"/>
                <a:cs typeface="Times New Roman" pitchFamily="18" charset="0"/>
              </a:endParaRPr>
            </a:p>
            <a:p>
              <a:pPr lvl="0" algn="l" defTabSz="666750">
                <a:lnSpc>
                  <a:spcPct val="90000"/>
                </a:lnSpc>
                <a:spcBef>
                  <a:spcPct val="0"/>
                </a:spcBef>
                <a:spcAft>
                  <a:spcPct val="35000"/>
                </a:spcAft>
              </a:pPr>
              <a:r>
                <a:rPr lang="en-US" sz="1400" b="1" kern="1200" dirty="0">
                  <a:solidFill>
                    <a:schemeClr val="tx2"/>
                  </a:solidFill>
                  <a:latin typeface="Times New Roman" pitchFamily="18" charset="0"/>
                  <a:ea typeface="+mn-ea"/>
                  <a:cs typeface="Times New Roman" pitchFamily="18" charset="0"/>
                </a:rPr>
                <a:t>Full statewide implementation of </a:t>
              </a:r>
              <a:r>
                <a:rPr lang="en-US" sz="1400" b="1" kern="1200" dirty="0" smtClean="0">
                  <a:solidFill>
                    <a:schemeClr val="tx2"/>
                  </a:solidFill>
                  <a:latin typeface="Times New Roman" pitchFamily="18" charset="0"/>
                  <a:ea typeface="+mn-ea"/>
                  <a:cs typeface="Times New Roman" pitchFamily="18" charset="0"/>
                </a:rPr>
                <a:t>Expanded ADEPT system</a:t>
              </a:r>
              <a:endParaRPr lang="en-US" sz="1400" b="1" kern="1200" dirty="0">
                <a:solidFill>
                  <a:schemeClr val="tx2"/>
                </a:solidFill>
                <a:latin typeface="Times New Roman" pitchFamily="18" charset="0"/>
                <a:ea typeface="+mn-ea"/>
                <a:cs typeface="Times New Roman" pitchFamily="18" charset="0"/>
              </a:endParaRPr>
            </a:p>
            <a:p>
              <a:pPr lvl="0" algn="l" defTabSz="666750">
                <a:lnSpc>
                  <a:spcPct val="90000"/>
                </a:lnSpc>
                <a:spcBef>
                  <a:spcPct val="0"/>
                </a:spcBef>
                <a:spcAft>
                  <a:spcPct val="35000"/>
                </a:spcAft>
              </a:pPr>
              <a:endParaRPr lang="en-US" sz="1400" b="0" kern="1200" dirty="0" smtClean="0">
                <a:solidFill>
                  <a:sysClr val="windowText" lastClr="000000">
                    <a:hueOff val="0"/>
                    <a:satOff val="0"/>
                    <a:lumOff val="0"/>
                    <a:alphaOff val="0"/>
                  </a:sysClr>
                </a:solidFill>
                <a:latin typeface="Times New Roman" pitchFamily="18" charset="0"/>
                <a:ea typeface="+mn-ea"/>
                <a:cs typeface="Times New Roman" pitchFamily="18" charset="0"/>
              </a:endParaRPr>
            </a:p>
            <a:p>
              <a:pPr lvl="0" algn="l" defTabSz="666750">
                <a:lnSpc>
                  <a:spcPct val="90000"/>
                </a:lnSpc>
                <a:spcBef>
                  <a:spcPct val="0"/>
                </a:spcBef>
                <a:spcAft>
                  <a:spcPct val="35000"/>
                </a:spcAft>
              </a:pPr>
              <a:r>
                <a:rPr lang="en-US" sz="1400" b="0" kern="1200" dirty="0" smtClean="0">
                  <a:solidFill>
                    <a:sysClr val="windowText" lastClr="000000">
                      <a:hueOff val="0"/>
                      <a:satOff val="0"/>
                      <a:lumOff val="0"/>
                      <a:alphaOff val="0"/>
                    </a:sysClr>
                  </a:solidFill>
                  <a:latin typeface="Times New Roman" pitchFamily="18" charset="0"/>
                  <a:ea typeface="+mn-ea"/>
                  <a:cs typeface="Times New Roman" pitchFamily="18" charset="0"/>
                </a:rPr>
                <a:t>Observation and feedback to all teachers using NIET 4.0 differentiated rubric.</a:t>
              </a:r>
            </a:p>
            <a:p>
              <a:pPr lvl="0" algn="l" defTabSz="666750">
                <a:lnSpc>
                  <a:spcPct val="90000"/>
                </a:lnSpc>
                <a:spcBef>
                  <a:spcPct val="0"/>
                </a:spcBef>
                <a:spcAft>
                  <a:spcPct val="35000"/>
                </a:spcAft>
              </a:pPr>
              <a:r>
                <a:rPr lang="en-US" sz="1400" b="0" i="1" kern="1200" dirty="0" smtClean="0">
                  <a:solidFill>
                    <a:sysClr val="windowText" lastClr="000000">
                      <a:hueOff val="0"/>
                      <a:satOff val="0"/>
                      <a:lumOff val="0"/>
                      <a:alphaOff val="0"/>
                    </a:sysClr>
                  </a:solidFill>
                  <a:latin typeface="Times New Roman" pitchFamily="18" charset="0"/>
                  <a:ea typeface="+mn-ea"/>
                  <a:cs typeface="Times New Roman" pitchFamily="18" charset="0"/>
                </a:rPr>
                <a:t>	</a:t>
              </a:r>
              <a:endParaRPr lang="en-US" sz="1200" b="0" i="1" kern="1200" dirty="0" smtClean="0">
                <a:solidFill>
                  <a:sysClr val="windowText" lastClr="000000">
                    <a:hueOff val="0"/>
                    <a:satOff val="0"/>
                    <a:lumOff val="0"/>
                    <a:alphaOff val="0"/>
                  </a:sysClr>
                </a:solidFill>
                <a:latin typeface="Times New Roman" pitchFamily="18" charset="0"/>
                <a:ea typeface="+mn-ea"/>
                <a:cs typeface="Times New Roman" pitchFamily="18" charset="0"/>
              </a:endParaRPr>
            </a:p>
            <a:p>
              <a:pPr lvl="0" algn="l" defTabSz="666750">
                <a:lnSpc>
                  <a:spcPct val="90000"/>
                </a:lnSpc>
                <a:spcBef>
                  <a:spcPct val="0"/>
                </a:spcBef>
                <a:spcAft>
                  <a:spcPct val="35000"/>
                </a:spcAft>
              </a:pPr>
              <a:endParaRPr lang="en-US" sz="1500" b="1" kern="1200" dirty="0">
                <a:solidFill>
                  <a:sysClr val="windowText" lastClr="000000">
                    <a:hueOff val="0"/>
                    <a:satOff val="0"/>
                    <a:lumOff val="0"/>
                    <a:alphaOff val="0"/>
                  </a:sysClr>
                </a:solidFill>
                <a:latin typeface="Times New Roman" pitchFamily="18" charset="0"/>
                <a:ea typeface="+mn-ea"/>
                <a:cs typeface="Times New Roman" pitchFamily="18" charset="0"/>
              </a:endParaRPr>
            </a:p>
          </p:txBody>
        </p:sp>
      </p:grpSp>
    </p:spTree>
    <p:extLst>
      <p:ext uri="{BB962C8B-B14F-4D97-AF65-F5344CB8AC3E}">
        <p14:creationId xmlns:p14="http://schemas.microsoft.com/office/powerpoint/2010/main" val="56360897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360000">
            <a:off x="3158944" y="2621860"/>
            <a:ext cx="5102808" cy="2568196"/>
          </a:xfrm>
        </p:spPr>
        <p:txBody>
          <a:bodyPr>
            <a:normAutofit fontScale="90000"/>
          </a:bodyPr>
          <a:lstStyle/>
          <a:p>
            <a:r>
              <a:rPr lang="en-US" dirty="0" smtClean="0"/>
              <a:t>Improving the Skills of Educators in Identifying Students’ Needs</a:t>
            </a:r>
            <a:endParaRPr lang="en-US" dirty="0"/>
          </a:p>
        </p:txBody>
      </p:sp>
      <p:sp>
        <p:nvSpPr>
          <p:cNvPr id="3" name="Subtitle 2"/>
          <p:cNvSpPr>
            <a:spLocks noGrp="1"/>
          </p:cNvSpPr>
          <p:nvPr>
            <p:ph type="subTitle" idx="1"/>
          </p:nvPr>
        </p:nvSpPr>
        <p:spPr>
          <a:xfrm rot="20521621">
            <a:off x="542438" y="3958419"/>
            <a:ext cx="2251546" cy="1896321"/>
          </a:xfrm>
        </p:spPr>
        <p:txBody>
          <a:bodyPr>
            <a:normAutofit/>
          </a:bodyPr>
          <a:lstStyle/>
          <a:p>
            <a:endParaRPr lang="en-US" dirty="0" smtClean="0"/>
          </a:p>
          <a:p>
            <a:endParaRPr lang="en-US" dirty="0"/>
          </a:p>
        </p:txBody>
      </p:sp>
      <p:sp>
        <p:nvSpPr>
          <p:cNvPr id="4" name="TextBox 3"/>
          <p:cNvSpPr txBox="1"/>
          <p:nvPr/>
        </p:nvSpPr>
        <p:spPr>
          <a:xfrm rot="20560431">
            <a:off x="634172" y="4053283"/>
            <a:ext cx="2336462" cy="1569660"/>
          </a:xfrm>
          <a:prstGeom prst="rect">
            <a:avLst/>
          </a:prstGeom>
          <a:noFill/>
        </p:spPr>
        <p:txBody>
          <a:bodyPr wrap="square" rtlCol="0">
            <a:spAutoFit/>
          </a:bodyPr>
          <a:lstStyle/>
          <a:p>
            <a:pPr algn="ctr"/>
            <a:r>
              <a:rPr lang="en-US" sz="1600" dirty="0" smtClean="0"/>
              <a:t>Karla </a:t>
            </a:r>
            <a:r>
              <a:rPr lang="en-US" sz="1600" dirty="0" err="1"/>
              <a:t>McLawhorn</a:t>
            </a:r>
            <a:r>
              <a:rPr lang="en-US" sz="1600" dirty="0"/>
              <a:t> Hawkins, J.D.</a:t>
            </a:r>
          </a:p>
          <a:p>
            <a:pPr algn="ctr"/>
            <a:r>
              <a:rPr lang="en-US" sz="1600" dirty="0"/>
              <a:t>Deputy Superintendent, Division of Federal, State, and Community Resources </a:t>
            </a:r>
          </a:p>
        </p:txBody>
      </p:sp>
    </p:spTree>
    <p:extLst>
      <p:ext uri="{BB962C8B-B14F-4D97-AF65-F5344CB8AC3E}">
        <p14:creationId xmlns:p14="http://schemas.microsoft.com/office/powerpoint/2010/main" val="25143920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cs typeface="Times New Roman" panose="02020603050405020304" pitchFamily="18" charset="0"/>
              </a:rPr>
              <a:t>Every Student Succeeds Act</a:t>
            </a:r>
            <a:endParaRPr lang="en-US" dirty="0">
              <a:cs typeface="Times New Roman" panose="02020603050405020304" pitchFamily="18" charset="0"/>
            </a:endParaRPr>
          </a:p>
        </p:txBody>
      </p:sp>
      <p:sp>
        <p:nvSpPr>
          <p:cNvPr id="3" name="Content Placeholder 2"/>
          <p:cNvSpPr>
            <a:spLocks noGrp="1"/>
          </p:cNvSpPr>
          <p:nvPr>
            <p:ph idx="1"/>
          </p:nvPr>
        </p:nvSpPr>
        <p:spPr>
          <a:xfrm>
            <a:off x="838200" y="1752600"/>
            <a:ext cx="7467600" cy="3951337"/>
          </a:xfrm>
        </p:spPr>
        <p:txBody>
          <a:bodyPr>
            <a:normAutofit fontScale="85000" lnSpcReduction="10000"/>
          </a:bodyPr>
          <a:lstStyle/>
          <a:p>
            <a:pPr marL="0" indent="0">
              <a:buNone/>
            </a:pPr>
            <a:endParaRPr lang="en-US" dirty="0" smtClean="0">
              <a:cs typeface="Times New Roman" panose="02020603050405020304" pitchFamily="18" charset="0"/>
            </a:endParaRPr>
          </a:p>
          <a:p>
            <a:r>
              <a:rPr lang="en-US" dirty="0" smtClean="0">
                <a:cs typeface="Times New Roman" panose="02020603050405020304" pitchFamily="18" charset="0"/>
              </a:rPr>
              <a:t>South Carolina receives around </a:t>
            </a:r>
            <a:r>
              <a:rPr lang="en-US" smtClean="0">
                <a:cs typeface="Times New Roman" panose="02020603050405020304" pitchFamily="18" charset="0"/>
              </a:rPr>
              <a:t>$270,000,000 </a:t>
            </a:r>
            <a:r>
              <a:rPr lang="en-US" dirty="0" smtClean="0">
                <a:cs typeface="Times New Roman" panose="02020603050405020304" pitchFamily="18" charset="0"/>
              </a:rPr>
              <a:t>in ESEA funds.</a:t>
            </a:r>
          </a:p>
          <a:p>
            <a:endParaRPr lang="en-US" dirty="0" smtClean="0">
              <a:cs typeface="Times New Roman" panose="02020603050405020304" pitchFamily="18" charset="0"/>
            </a:endParaRPr>
          </a:p>
          <a:p>
            <a:r>
              <a:rPr lang="en-US" dirty="0" smtClean="0">
                <a:cs typeface="Times New Roman" panose="02020603050405020304" pitchFamily="18" charset="0"/>
              </a:rPr>
              <a:t>2016–17 will be a transition year for the major programs for ESSA.</a:t>
            </a:r>
          </a:p>
          <a:p>
            <a:endParaRPr lang="en-US" dirty="0" smtClean="0">
              <a:cs typeface="Times New Roman" panose="02020603050405020304" pitchFamily="18" charset="0"/>
            </a:endParaRPr>
          </a:p>
          <a:p>
            <a:r>
              <a:rPr lang="en-US" dirty="0" smtClean="0">
                <a:cs typeface="Times New Roman" panose="02020603050405020304" pitchFamily="18" charset="0"/>
              </a:rPr>
              <a:t>To implement ESSA, South Carolina will submit a Consolidated State Plan  to the US Department of Education (USED).</a:t>
            </a:r>
          </a:p>
          <a:p>
            <a:pPr marL="0" indent="0">
              <a:buNone/>
            </a:pPr>
            <a:endParaRPr lang="en-US" dirty="0" smtClean="0">
              <a:cs typeface="Times New Roman" panose="02020603050405020304" pitchFamily="18" charset="0"/>
            </a:endParaRPr>
          </a:p>
          <a:p>
            <a:r>
              <a:rPr lang="en-US" dirty="0" smtClean="0">
                <a:cs typeface="Times New Roman" panose="02020603050405020304" pitchFamily="18" charset="0"/>
              </a:rPr>
              <a:t>The ESSA Consolidated State Plan will support the Profile of the South Carolina Graduate. </a:t>
            </a:r>
          </a:p>
          <a:p>
            <a:endParaRPr lang="en-US" sz="2000" dirty="0" smtClean="0">
              <a:latin typeface="Times New Roman" panose="02020603050405020304" pitchFamily="18" charset="0"/>
              <a:cs typeface="Times New Roman" panose="02020603050405020304" pitchFamily="18" charset="0"/>
            </a:endParaRPr>
          </a:p>
          <a:p>
            <a:pPr marL="0" indent="0">
              <a:buNone/>
            </a:pPr>
            <a:endParaRPr lang="en-US" sz="2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76633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endParaRPr lang="en-US" dirty="0" smtClean="0"/>
          </a:p>
          <a:p>
            <a:pPr marL="109728" indent="0">
              <a:buNone/>
            </a:pPr>
            <a:endParaRPr lang="en-US" dirty="0"/>
          </a:p>
          <a:p>
            <a:pPr marL="109728" indent="0">
              <a:buNone/>
            </a:pPr>
            <a:r>
              <a:rPr lang="en-US" dirty="0" smtClean="0"/>
              <a:t>A state educational agency (SEA) must describe how it will improve the skills of teachers, principals, and other school leaders in identifying students with specific learning needs, and providing the instruction based on the needs of—</a:t>
            </a:r>
          </a:p>
          <a:p>
            <a:pPr marL="109728" indent="0">
              <a:buNone/>
            </a:pPr>
            <a:endParaRPr lang="en-US" dirty="0"/>
          </a:p>
        </p:txBody>
      </p:sp>
      <p:sp>
        <p:nvSpPr>
          <p:cNvPr id="3" name="Title 2"/>
          <p:cNvSpPr>
            <a:spLocks noGrp="1"/>
          </p:cNvSpPr>
          <p:nvPr>
            <p:ph type="title"/>
          </p:nvPr>
        </p:nvSpPr>
        <p:spPr/>
        <p:txBody>
          <a:bodyPr>
            <a:normAutofit fontScale="90000"/>
          </a:bodyPr>
          <a:lstStyle/>
          <a:p>
            <a:r>
              <a:rPr lang="en-US" dirty="0" smtClean="0"/>
              <a:t>Improving the Skills of Educators in Identifying Students </a:t>
            </a:r>
            <a:endParaRPr lang="en-US" dirty="0"/>
          </a:p>
        </p:txBody>
      </p:sp>
    </p:spTree>
    <p:extLst>
      <p:ext uri="{BB962C8B-B14F-4D97-AF65-F5344CB8AC3E}">
        <p14:creationId xmlns:p14="http://schemas.microsoft.com/office/powerpoint/2010/main" val="408707929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endParaRPr lang="en-US" dirty="0" smtClean="0"/>
          </a:p>
          <a:p>
            <a:r>
              <a:rPr lang="en-US" dirty="0" smtClean="0"/>
              <a:t>Low Income Students</a:t>
            </a:r>
          </a:p>
          <a:p>
            <a:endParaRPr lang="en-US" dirty="0" smtClean="0"/>
          </a:p>
          <a:p>
            <a:r>
              <a:rPr lang="en-US" dirty="0" smtClean="0"/>
              <a:t>Lowest Achieving Students</a:t>
            </a:r>
          </a:p>
          <a:p>
            <a:endParaRPr lang="en-US" dirty="0" smtClean="0"/>
          </a:p>
          <a:p>
            <a:r>
              <a:rPr lang="en-US" dirty="0" smtClean="0"/>
              <a:t>English Learners </a:t>
            </a:r>
          </a:p>
          <a:p>
            <a:endParaRPr lang="en-US" dirty="0" smtClean="0"/>
          </a:p>
          <a:p>
            <a:r>
              <a:rPr lang="en-US" dirty="0" smtClean="0"/>
              <a:t>Children with Disabilities</a:t>
            </a:r>
          </a:p>
          <a:p>
            <a:endParaRPr lang="en-US" dirty="0" smtClean="0"/>
          </a:p>
          <a:p>
            <a:r>
              <a:rPr lang="en-US" dirty="0" smtClean="0"/>
              <a:t>Children and Youth in Foster Care</a:t>
            </a:r>
          </a:p>
          <a:p>
            <a:endParaRPr lang="en-US" dirty="0"/>
          </a:p>
        </p:txBody>
      </p:sp>
      <p:sp>
        <p:nvSpPr>
          <p:cNvPr id="3" name="Title 2"/>
          <p:cNvSpPr>
            <a:spLocks noGrp="1"/>
          </p:cNvSpPr>
          <p:nvPr>
            <p:ph type="title"/>
          </p:nvPr>
        </p:nvSpPr>
        <p:spPr/>
        <p:txBody>
          <a:bodyPr>
            <a:normAutofit fontScale="90000"/>
          </a:bodyPr>
          <a:lstStyle/>
          <a:p>
            <a:r>
              <a:rPr lang="en-US" dirty="0"/>
              <a:t>Improving the Skills of Educators in Identifying Students </a:t>
            </a:r>
          </a:p>
        </p:txBody>
      </p:sp>
    </p:spTree>
    <p:extLst>
      <p:ext uri="{BB962C8B-B14F-4D97-AF65-F5344CB8AC3E}">
        <p14:creationId xmlns:p14="http://schemas.microsoft.com/office/powerpoint/2010/main" val="6613830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dirty="0"/>
              <a:t>Migratory </a:t>
            </a:r>
            <a:r>
              <a:rPr lang="en-US" dirty="0" smtClean="0"/>
              <a:t>Children</a:t>
            </a:r>
          </a:p>
          <a:p>
            <a:endParaRPr lang="en-US" dirty="0"/>
          </a:p>
          <a:p>
            <a:r>
              <a:rPr lang="en-US" dirty="0"/>
              <a:t>Homeless Children </a:t>
            </a:r>
            <a:r>
              <a:rPr lang="en-US"/>
              <a:t>and </a:t>
            </a:r>
            <a:r>
              <a:rPr lang="en-US" smtClean="0"/>
              <a:t>Youth</a:t>
            </a:r>
            <a:endParaRPr lang="en-US" dirty="0" smtClean="0"/>
          </a:p>
          <a:p>
            <a:endParaRPr lang="en-US" dirty="0"/>
          </a:p>
          <a:p>
            <a:r>
              <a:rPr lang="en-US" dirty="0" smtClean="0"/>
              <a:t>Neglected</a:t>
            </a:r>
            <a:r>
              <a:rPr lang="en-US" dirty="0"/>
              <a:t>, Delinquent, and At-Risk Children Identified under Title I, Part </a:t>
            </a:r>
            <a:r>
              <a:rPr lang="en-US" dirty="0" smtClean="0"/>
              <a:t>D</a:t>
            </a:r>
          </a:p>
          <a:p>
            <a:endParaRPr lang="en-US" dirty="0"/>
          </a:p>
          <a:p>
            <a:r>
              <a:rPr lang="en-US" dirty="0" smtClean="0"/>
              <a:t>Immigrant Children and Youth</a:t>
            </a:r>
          </a:p>
          <a:p>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a:t>Improving the Skills of Educators in Identifying Students </a:t>
            </a:r>
          </a:p>
        </p:txBody>
      </p:sp>
    </p:spTree>
    <p:extLst>
      <p:ext uri="{BB962C8B-B14F-4D97-AF65-F5344CB8AC3E}">
        <p14:creationId xmlns:p14="http://schemas.microsoft.com/office/powerpoint/2010/main" val="3929936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endParaRPr lang="en-US" dirty="0" smtClean="0"/>
          </a:p>
          <a:p>
            <a:r>
              <a:rPr lang="en-US" dirty="0" smtClean="0"/>
              <a:t>Students </a:t>
            </a:r>
            <a:r>
              <a:rPr lang="en-US" dirty="0"/>
              <a:t>in Local Educational Agencies Eligible for Grants under the Rural and Low-Income School </a:t>
            </a:r>
            <a:r>
              <a:rPr lang="en-US" dirty="0" smtClean="0"/>
              <a:t>Program</a:t>
            </a:r>
          </a:p>
          <a:p>
            <a:endParaRPr lang="en-US" dirty="0"/>
          </a:p>
          <a:p>
            <a:r>
              <a:rPr lang="en-US" dirty="0"/>
              <a:t>American Indian and Alaska Native Students </a:t>
            </a:r>
            <a:endParaRPr lang="en-US" dirty="0" smtClean="0"/>
          </a:p>
          <a:p>
            <a:endParaRPr lang="en-US" dirty="0"/>
          </a:p>
          <a:p>
            <a:r>
              <a:rPr lang="en-US" dirty="0"/>
              <a:t>Students with Low Literacy </a:t>
            </a:r>
            <a:r>
              <a:rPr lang="en-US" dirty="0" smtClean="0"/>
              <a:t>Levels</a:t>
            </a:r>
          </a:p>
          <a:p>
            <a:endParaRPr lang="en-US" dirty="0"/>
          </a:p>
          <a:p>
            <a:r>
              <a:rPr lang="en-US" dirty="0"/>
              <a:t>Students Who Are Gifted and Talented</a:t>
            </a:r>
          </a:p>
          <a:p>
            <a:endParaRPr lang="en-US" dirty="0"/>
          </a:p>
          <a:p>
            <a:endParaRPr lang="en-US" dirty="0"/>
          </a:p>
        </p:txBody>
      </p:sp>
      <p:sp>
        <p:nvSpPr>
          <p:cNvPr id="3" name="Title 2"/>
          <p:cNvSpPr>
            <a:spLocks noGrp="1"/>
          </p:cNvSpPr>
          <p:nvPr>
            <p:ph type="title"/>
          </p:nvPr>
        </p:nvSpPr>
        <p:spPr/>
        <p:txBody>
          <a:bodyPr>
            <a:normAutofit fontScale="90000"/>
          </a:bodyPr>
          <a:lstStyle/>
          <a:p>
            <a:r>
              <a:rPr lang="en-US" dirty="0"/>
              <a:t>Improving the Skills of Educators in Identifying Students </a:t>
            </a:r>
          </a:p>
        </p:txBody>
      </p:sp>
    </p:spTree>
    <p:extLst>
      <p:ext uri="{BB962C8B-B14F-4D97-AF65-F5344CB8AC3E}">
        <p14:creationId xmlns:p14="http://schemas.microsoft.com/office/powerpoint/2010/main" val="42679580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312348">
            <a:off x="2995004" y="3067357"/>
            <a:ext cx="5576761" cy="2444665"/>
          </a:xfrm>
        </p:spPr>
        <p:txBody>
          <a:bodyPr>
            <a:normAutofit fontScale="90000"/>
          </a:bodyPr>
          <a:lstStyle/>
          <a:p>
            <a:r>
              <a:rPr lang="en-US" dirty="0" smtClean="0"/>
              <a:t>Ineffective, Out-of-Field, and Inexperienced </a:t>
            </a:r>
            <a:br>
              <a:rPr lang="en-US" dirty="0" smtClean="0"/>
            </a:br>
            <a:r>
              <a:rPr lang="en-US" dirty="0" smtClean="0"/>
              <a:t>Teachers</a:t>
            </a:r>
            <a:endParaRPr lang="en-US" dirty="0"/>
          </a:p>
        </p:txBody>
      </p:sp>
      <p:sp>
        <p:nvSpPr>
          <p:cNvPr id="4" name="Subtitle 2"/>
          <p:cNvSpPr txBox="1">
            <a:spLocks/>
          </p:cNvSpPr>
          <p:nvPr/>
        </p:nvSpPr>
        <p:spPr>
          <a:xfrm rot="20521621">
            <a:off x="564303" y="3947236"/>
            <a:ext cx="2324028" cy="1896321"/>
          </a:xfrm>
          <a:prstGeom prst="rect">
            <a:avLst/>
          </a:prstGeom>
        </p:spPr>
        <p:txBody>
          <a:bodyPr vert="horz" lIns="91440" tIns="45720" rIns="91440" bIns="45720" rtlCol="0">
            <a:normAutofit/>
          </a:bodyPr>
          <a:lstStyle>
            <a:lvl1pPr marL="0" indent="0" algn="ctr" defTabSz="457200" rtl="0" eaLnBrk="1" latinLnBrk="0" hangingPunct="1">
              <a:spcBef>
                <a:spcPct val="20000"/>
              </a:spcBef>
              <a:buClr>
                <a:schemeClr val="accent1"/>
              </a:buClr>
              <a:buSzPct val="95000"/>
              <a:buFont typeface="Rage Italic" pitchFamily="66" charset="0"/>
              <a:buNone/>
              <a:defRPr sz="1800" kern="1200">
                <a:solidFill>
                  <a:srgbClr val="000100"/>
                </a:solidFill>
                <a:latin typeface="+mn-lt"/>
                <a:ea typeface="+mn-ea"/>
                <a:cs typeface="+mn-cs"/>
              </a:defRPr>
            </a:lvl1pPr>
            <a:lvl2pPr marL="457200" indent="0" algn="ctr" defTabSz="457200" rtl="0" eaLnBrk="1" latinLnBrk="0" hangingPunct="1">
              <a:spcBef>
                <a:spcPct val="20000"/>
              </a:spcBef>
              <a:buClr>
                <a:schemeClr val="accent1"/>
              </a:buClr>
              <a:buSzPct val="95000"/>
              <a:buFont typeface="Rage Italic" pitchFamily="66" charset="0"/>
              <a:buNone/>
              <a:defRPr sz="2200" kern="1200">
                <a:solidFill>
                  <a:schemeClr val="tx1">
                    <a:tint val="75000"/>
                  </a:schemeClr>
                </a:solidFill>
                <a:latin typeface="+mn-lt"/>
                <a:ea typeface="+mn-ea"/>
                <a:cs typeface="+mn-cs"/>
              </a:defRPr>
            </a:lvl2pPr>
            <a:lvl3pPr marL="914400" indent="0" algn="ctr" defTabSz="457200" rtl="0" eaLnBrk="1" latinLnBrk="0" hangingPunct="1">
              <a:spcBef>
                <a:spcPct val="20000"/>
              </a:spcBef>
              <a:buClr>
                <a:schemeClr val="accent1"/>
              </a:buClr>
              <a:buSzPct val="95000"/>
              <a:buFont typeface="Rage Italic" pitchFamily="66" charset="0"/>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Clr>
                <a:schemeClr val="accent1"/>
              </a:buClr>
              <a:buSzPct val="95000"/>
              <a:buFont typeface="Rage Italic" pitchFamily="66" charset="0"/>
              <a:buNone/>
              <a:defRPr sz="1600" kern="1200">
                <a:solidFill>
                  <a:schemeClr val="tx1">
                    <a:tint val="75000"/>
                  </a:schemeClr>
                </a:solidFill>
                <a:latin typeface="+mn-lt"/>
                <a:ea typeface="+mn-ea"/>
                <a:cs typeface="+mn-cs"/>
              </a:defRPr>
            </a:lvl4pPr>
            <a:lvl5pPr marL="1828800" indent="0" algn="ctr" defTabSz="457200" rtl="0" eaLnBrk="1" latinLnBrk="0" hangingPunct="1">
              <a:spcBef>
                <a:spcPct val="20000"/>
              </a:spcBef>
              <a:buClr>
                <a:schemeClr val="accent1"/>
              </a:buClr>
              <a:buSzPct val="95000"/>
              <a:buFont typeface="Rage Italic" pitchFamily="66" charset="0"/>
              <a:buNone/>
              <a:defRPr sz="1400" kern="1200" baseline="0">
                <a:solidFill>
                  <a:schemeClr val="tx1">
                    <a:tint val="75000"/>
                  </a:schemeClr>
                </a:solidFill>
                <a:latin typeface="+mn-lt"/>
                <a:ea typeface="+mn-ea"/>
                <a:cs typeface="+mn-cs"/>
              </a:defRPr>
            </a:lvl5pPr>
            <a:lvl6pPr marL="2286000" indent="0" algn="ctr" defTabSz="457200" rtl="0" eaLnBrk="1" latinLnBrk="0" hangingPunct="1">
              <a:spcBef>
                <a:spcPct val="20000"/>
              </a:spcBef>
              <a:buClr>
                <a:schemeClr val="accent1"/>
              </a:buClr>
              <a:buSzPct val="95000"/>
              <a:buFont typeface="Rage Italic" pitchFamily="66" charset="0"/>
              <a:buNone/>
              <a:defRPr sz="1400" kern="1200">
                <a:solidFill>
                  <a:schemeClr val="tx1">
                    <a:tint val="75000"/>
                  </a:schemeClr>
                </a:solidFill>
                <a:latin typeface="+mn-lt"/>
                <a:ea typeface="+mn-ea"/>
                <a:cs typeface="+mn-cs"/>
              </a:defRPr>
            </a:lvl6pPr>
            <a:lvl7pPr marL="2743200" indent="0" algn="ctr" defTabSz="457200" rtl="0" eaLnBrk="1" latinLnBrk="0" hangingPunct="1">
              <a:spcBef>
                <a:spcPct val="20000"/>
              </a:spcBef>
              <a:buClr>
                <a:schemeClr val="accent1"/>
              </a:buClr>
              <a:buSzPct val="95000"/>
              <a:buFont typeface="Rage Italic" pitchFamily="66" charset="0"/>
              <a:buNone/>
              <a:defRPr sz="1400" kern="1200">
                <a:solidFill>
                  <a:schemeClr val="tx1">
                    <a:tint val="75000"/>
                  </a:schemeClr>
                </a:solidFill>
                <a:latin typeface="+mn-lt"/>
                <a:ea typeface="+mn-ea"/>
                <a:cs typeface="+mn-cs"/>
              </a:defRPr>
            </a:lvl7pPr>
            <a:lvl8pPr marL="3200400" indent="0" algn="ctr" defTabSz="457200" rtl="0" eaLnBrk="1" latinLnBrk="0" hangingPunct="1">
              <a:spcBef>
                <a:spcPct val="20000"/>
              </a:spcBef>
              <a:buClr>
                <a:schemeClr val="accent1"/>
              </a:buClr>
              <a:buSzPct val="95000"/>
              <a:buFont typeface="Rage Italic" pitchFamily="66" charset="0"/>
              <a:buNone/>
              <a:defRPr sz="1400" kern="1200">
                <a:solidFill>
                  <a:schemeClr val="tx1">
                    <a:tint val="75000"/>
                  </a:schemeClr>
                </a:solidFill>
                <a:latin typeface="+mn-lt"/>
                <a:ea typeface="+mn-ea"/>
                <a:cs typeface="+mn-cs"/>
              </a:defRPr>
            </a:lvl8pPr>
            <a:lvl9pPr marL="3657600" indent="0" algn="ctr" defTabSz="457200" rtl="0" eaLnBrk="1" latinLnBrk="0" hangingPunct="1">
              <a:spcBef>
                <a:spcPct val="20000"/>
              </a:spcBef>
              <a:buClr>
                <a:schemeClr val="accent1"/>
              </a:buClr>
              <a:buSzPct val="95000"/>
              <a:buFont typeface="Rage Italic" pitchFamily="66" charset="0"/>
              <a:buNone/>
              <a:defRPr sz="1400" kern="1200">
                <a:solidFill>
                  <a:schemeClr val="tx1">
                    <a:tint val="75000"/>
                  </a:schemeClr>
                </a:solidFill>
                <a:latin typeface="+mn-lt"/>
                <a:ea typeface="+mn-ea"/>
                <a:cs typeface="+mn-cs"/>
              </a:defRPr>
            </a:lvl9pPr>
          </a:lstStyle>
          <a:p>
            <a:endParaRPr lang="en-US" dirty="0" smtClean="0"/>
          </a:p>
          <a:p>
            <a:endParaRPr lang="en-US" dirty="0"/>
          </a:p>
        </p:txBody>
      </p:sp>
      <p:sp>
        <p:nvSpPr>
          <p:cNvPr id="3" name="Rectangle 2"/>
          <p:cNvSpPr/>
          <p:nvPr/>
        </p:nvSpPr>
        <p:spPr>
          <a:xfrm rot="20564772">
            <a:off x="698436" y="4154714"/>
            <a:ext cx="2281237" cy="1569660"/>
          </a:xfrm>
          <a:prstGeom prst="rect">
            <a:avLst/>
          </a:prstGeom>
        </p:spPr>
        <p:txBody>
          <a:bodyPr wrap="square">
            <a:spAutoFit/>
          </a:bodyPr>
          <a:lstStyle/>
          <a:p>
            <a:pPr algn="ctr"/>
            <a:r>
              <a:rPr lang="en-US" sz="1600" dirty="0"/>
              <a:t>Karla </a:t>
            </a:r>
            <a:r>
              <a:rPr lang="en-US" sz="1600" dirty="0" err="1"/>
              <a:t>McLawhorn</a:t>
            </a:r>
            <a:r>
              <a:rPr lang="en-US" sz="1600" dirty="0"/>
              <a:t> Hawkins, J.D.</a:t>
            </a:r>
          </a:p>
          <a:p>
            <a:pPr algn="ctr"/>
            <a:r>
              <a:rPr lang="en-US" sz="1600" dirty="0"/>
              <a:t>Deputy Superintendent, Division of Federal, State, and Community Resources </a:t>
            </a:r>
          </a:p>
        </p:txBody>
      </p:sp>
    </p:spTree>
    <p:extLst>
      <p:ext uri="{BB962C8B-B14F-4D97-AF65-F5344CB8AC3E}">
        <p14:creationId xmlns:p14="http://schemas.microsoft.com/office/powerpoint/2010/main" val="343249712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endParaRPr lang="en-US" dirty="0" smtClean="0"/>
          </a:p>
          <a:p>
            <a:pPr marL="109728" indent="0">
              <a:buNone/>
            </a:pPr>
            <a:r>
              <a:rPr lang="en-US" dirty="0" smtClean="0"/>
              <a:t>A SEA must demonstrate whether low-income or minority students enrolled in schools that receive funds under Title I, Part A are taught at a disproportionate rate by I-O-I teachers compared to non-low income and non-minority students enrolled in schools not receiving funds under Title I, Part A.</a:t>
            </a:r>
          </a:p>
          <a:p>
            <a:pPr marL="109728" indent="0">
              <a:buNone/>
            </a:pPr>
            <a:r>
              <a:rPr lang="en-US" dirty="0" smtClean="0"/>
              <a:t>  </a:t>
            </a:r>
            <a:endParaRPr lang="en-US" dirty="0"/>
          </a:p>
        </p:txBody>
      </p:sp>
      <p:sp>
        <p:nvSpPr>
          <p:cNvPr id="3" name="Title 2"/>
          <p:cNvSpPr>
            <a:spLocks noGrp="1"/>
          </p:cNvSpPr>
          <p:nvPr>
            <p:ph type="title"/>
          </p:nvPr>
        </p:nvSpPr>
        <p:spPr/>
        <p:txBody>
          <a:bodyPr>
            <a:normAutofit fontScale="90000"/>
          </a:bodyPr>
          <a:lstStyle/>
          <a:p>
            <a:pPr algn="ctr"/>
            <a:r>
              <a:rPr lang="en-US" dirty="0" smtClean="0"/>
              <a:t>Ineffective, Out-of-Field, and Inexperienced (I-O-I) Teachers </a:t>
            </a:r>
            <a:endParaRPr lang="en-US" dirty="0"/>
          </a:p>
        </p:txBody>
      </p:sp>
    </p:spTree>
    <p:extLst>
      <p:ext uri="{BB962C8B-B14F-4D97-AF65-F5344CB8AC3E}">
        <p14:creationId xmlns:p14="http://schemas.microsoft.com/office/powerpoint/2010/main" val="285553402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Callout 12"/>
          <p:cNvSpPr/>
          <p:nvPr/>
        </p:nvSpPr>
        <p:spPr>
          <a:xfrm>
            <a:off x="4876800" y="1752600"/>
            <a:ext cx="3657600" cy="1981200"/>
          </a:xfrm>
          <a:prstGeom prst="wedgeEllipseCallout">
            <a:avLst>
              <a:gd name="adj1" fmla="val -64863"/>
              <a:gd name="adj2" fmla="val 51937"/>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00"/>
              </a:solidFill>
            </a:endParaRPr>
          </a:p>
        </p:txBody>
      </p:sp>
      <p:sp>
        <p:nvSpPr>
          <p:cNvPr id="2" name="Content Placeholder 1"/>
          <p:cNvSpPr>
            <a:spLocks noGrp="1"/>
          </p:cNvSpPr>
          <p:nvPr>
            <p:ph idx="1"/>
          </p:nvPr>
        </p:nvSpPr>
        <p:spPr>
          <a:xfrm>
            <a:off x="838200" y="1981200"/>
            <a:ext cx="7467600" cy="3951337"/>
          </a:xfrm>
        </p:spPr>
        <p:txBody>
          <a:bodyPr>
            <a:normAutofit fontScale="92500" lnSpcReduction="10000"/>
          </a:bodyPr>
          <a:lstStyle/>
          <a:p>
            <a:pPr marL="109728" indent="0">
              <a:buNone/>
            </a:pPr>
            <a:endParaRPr lang="en-US" dirty="0" smtClean="0"/>
          </a:p>
          <a:p>
            <a:r>
              <a:rPr lang="en-US" dirty="0" smtClean="0"/>
              <a:t>Ineffective Teacher</a:t>
            </a:r>
          </a:p>
          <a:p>
            <a:endParaRPr lang="en-US" dirty="0" smtClean="0"/>
          </a:p>
          <a:p>
            <a:r>
              <a:rPr lang="en-US" dirty="0" smtClean="0"/>
              <a:t>Out-of-Field Teacher</a:t>
            </a:r>
          </a:p>
          <a:p>
            <a:endParaRPr lang="en-US" dirty="0" smtClean="0"/>
          </a:p>
          <a:p>
            <a:r>
              <a:rPr lang="en-US" dirty="0" smtClean="0"/>
              <a:t>Inexperienced Teacher</a:t>
            </a:r>
          </a:p>
          <a:p>
            <a:endParaRPr lang="en-US" dirty="0" smtClean="0"/>
          </a:p>
          <a:p>
            <a:r>
              <a:rPr lang="en-US" dirty="0" smtClean="0"/>
              <a:t>Low-income Student</a:t>
            </a:r>
          </a:p>
          <a:p>
            <a:endParaRPr lang="en-US" dirty="0" smtClean="0"/>
          </a:p>
          <a:p>
            <a:r>
              <a:rPr lang="en-US" dirty="0" smtClean="0"/>
              <a:t>Minority Student</a:t>
            </a:r>
          </a:p>
          <a:p>
            <a:pPr marL="109728" indent="0">
              <a:buNone/>
            </a:pPr>
            <a:endParaRPr lang="en-US" dirty="0" smtClean="0"/>
          </a:p>
          <a:p>
            <a:endParaRPr lang="en-US" dirty="0"/>
          </a:p>
        </p:txBody>
      </p:sp>
      <p:sp>
        <p:nvSpPr>
          <p:cNvPr id="3" name="Title 2"/>
          <p:cNvSpPr>
            <a:spLocks noGrp="1"/>
          </p:cNvSpPr>
          <p:nvPr>
            <p:ph type="title"/>
          </p:nvPr>
        </p:nvSpPr>
        <p:spPr/>
        <p:txBody>
          <a:bodyPr/>
          <a:lstStyle/>
          <a:p>
            <a:pPr algn="ctr"/>
            <a:r>
              <a:rPr lang="en-US" dirty="0" smtClean="0"/>
              <a:t>Statewide Definitions</a:t>
            </a:r>
            <a:endParaRPr lang="en-US" dirty="0"/>
          </a:p>
        </p:txBody>
      </p:sp>
      <p:sp>
        <p:nvSpPr>
          <p:cNvPr id="14" name="TextBox 13"/>
          <p:cNvSpPr txBox="1"/>
          <p:nvPr/>
        </p:nvSpPr>
        <p:spPr>
          <a:xfrm>
            <a:off x="5553258" y="2204591"/>
            <a:ext cx="2318331" cy="1077218"/>
          </a:xfrm>
          <a:prstGeom prst="rect">
            <a:avLst/>
          </a:prstGeom>
          <a:noFill/>
        </p:spPr>
        <p:txBody>
          <a:bodyPr wrap="square" rtlCol="0">
            <a:spAutoFit/>
          </a:bodyPr>
          <a:lstStyle/>
          <a:p>
            <a:pPr algn="ctr"/>
            <a:r>
              <a:rPr lang="en-US" sz="3200" i="1" dirty="0" smtClean="0"/>
              <a:t>Decision Points</a:t>
            </a:r>
            <a:endParaRPr lang="en-US" sz="3200" i="1" dirty="0"/>
          </a:p>
        </p:txBody>
      </p:sp>
    </p:spTree>
    <p:extLst>
      <p:ext uri="{BB962C8B-B14F-4D97-AF65-F5344CB8AC3E}">
        <p14:creationId xmlns:p14="http://schemas.microsoft.com/office/powerpoint/2010/main" val="17283292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Each SEA must annually:</a:t>
            </a:r>
          </a:p>
          <a:p>
            <a:endParaRPr lang="en-US" dirty="0" smtClean="0"/>
          </a:p>
          <a:p>
            <a:pPr lvl="1"/>
            <a:r>
              <a:rPr lang="en-US" dirty="0" smtClean="0"/>
              <a:t>Calculate and report based on student level data rates at which low-income and minority students enrolled in Title I, Part A schools are taught by I-O-I teachers; and </a:t>
            </a:r>
          </a:p>
          <a:p>
            <a:pPr lvl="1"/>
            <a:endParaRPr lang="en-US" dirty="0" smtClean="0"/>
          </a:p>
          <a:p>
            <a:pPr lvl="1"/>
            <a:r>
              <a:rPr lang="en-US" dirty="0" smtClean="0"/>
              <a:t>Calculate and report based on student level data rates at which non-low-income and non-minority students enrolled in non-Title I, Part A schools are taught by I-O-I teachers.</a:t>
            </a:r>
          </a:p>
          <a:p>
            <a:endParaRPr lang="en-US" dirty="0"/>
          </a:p>
        </p:txBody>
      </p:sp>
      <p:sp>
        <p:nvSpPr>
          <p:cNvPr id="3" name="Title 2"/>
          <p:cNvSpPr>
            <a:spLocks noGrp="1"/>
          </p:cNvSpPr>
          <p:nvPr>
            <p:ph type="title"/>
          </p:nvPr>
        </p:nvSpPr>
        <p:spPr/>
        <p:txBody>
          <a:bodyPr/>
          <a:lstStyle/>
          <a:p>
            <a:pPr algn="ctr"/>
            <a:r>
              <a:rPr lang="en-US" dirty="0" smtClean="0"/>
              <a:t>Rates</a:t>
            </a:r>
            <a:endParaRPr lang="en-US" dirty="0"/>
          </a:p>
        </p:txBody>
      </p:sp>
    </p:spTree>
    <p:extLst>
      <p:ext uri="{BB962C8B-B14F-4D97-AF65-F5344CB8AC3E}">
        <p14:creationId xmlns:p14="http://schemas.microsoft.com/office/powerpoint/2010/main" val="122078317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Font typeface="Wingdings" panose="05000000000000000000" pitchFamily="2" charset="2"/>
              <a:buChar char="Ø"/>
            </a:pPr>
            <a:r>
              <a:rPr lang="en-US" dirty="0" smtClean="0"/>
              <a:t>Each SEA must calculate and annually report the differences, if any, between the rate at which low-income and minority students enrolled in Title I, Part A schools are taught by I-O-I teachers and the rate at which non-low-income and non-minority students enrolled in non-Title I, Part A schools are taught by I-O-I teachers.</a:t>
            </a:r>
          </a:p>
          <a:p>
            <a:pPr marL="109728" indent="0">
              <a:buNone/>
            </a:pPr>
            <a:endParaRPr lang="en-US" dirty="0" smtClean="0"/>
          </a:p>
          <a:p>
            <a:pPr>
              <a:buFont typeface="Wingdings" panose="05000000000000000000" pitchFamily="2" charset="2"/>
              <a:buChar char="Ø"/>
            </a:pPr>
            <a:r>
              <a:rPr lang="en-US" dirty="0" smtClean="0"/>
              <a:t>Each </a:t>
            </a:r>
            <a:r>
              <a:rPr lang="en-US" dirty="0"/>
              <a:t>SEA must publish and annually update the percentage of teachers categorized </a:t>
            </a:r>
            <a:r>
              <a:rPr lang="en-US" dirty="0" smtClean="0"/>
              <a:t>as I-O-I</a:t>
            </a:r>
            <a:r>
              <a:rPr lang="en-US" dirty="0"/>
              <a:t>.</a:t>
            </a:r>
          </a:p>
          <a:p>
            <a:endParaRPr lang="en-US" dirty="0" smtClean="0"/>
          </a:p>
          <a:p>
            <a:endParaRPr lang="en-US" dirty="0"/>
          </a:p>
          <a:p>
            <a:endParaRPr lang="en-US" dirty="0" smtClean="0"/>
          </a:p>
        </p:txBody>
      </p:sp>
      <p:sp>
        <p:nvSpPr>
          <p:cNvPr id="3" name="Title 2"/>
          <p:cNvSpPr>
            <a:spLocks noGrp="1"/>
          </p:cNvSpPr>
          <p:nvPr>
            <p:ph type="title"/>
          </p:nvPr>
        </p:nvSpPr>
        <p:spPr/>
        <p:txBody>
          <a:bodyPr>
            <a:normAutofit fontScale="90000"/>
          </a:bodyPr>
          <a:lstStyle/>
          <a:p>
            <a:pPr algn="ctr"/>
            <a:r>
              <a:rPr lang="en-US" dirty="0" smtClean="0"/>
              <a:t>Disproportionalities &amp; Percentages</a:t>
            </a:r>
            <a:endParaRPr lang="en-US" dirty="0"/>
          </a:p>
        </p:txBody>
      </p:sp>
    </p:spTree>
    <p:extLst>
      <p:ext uri="{BB962C8B-B14F-4D97-AF65-F5344CB8AC3E}">
        <p14:creationId xmlns:p14="http://schemas.microsoft.com/office/powerpoint/2010/main" val="16354749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360000">
            <a:off x="3169958" y="2843202"/>
            <a:ext cx="4965262" cy="2593719"/>
          </a:xfrm>
        </p:spPr>
        <p:txBody>
          <a:bodyPr/>
          <a:lstStyle/>
          <a:p>
            <a:r>
              <a:rPr lang="en-US" dirty="0" smtClean="0"/>
              <a:t>Supporting All Students Workgroup</a:t>
            </a:r>
            <a:endParaRPr lang="en-US" dirty="0"/>
          </a:p>
        </p:txBody>
      </p:sp>
      <p:sp>
        <p:nvSpPr>
          <p:cNvPr id="3" name="TextBox 2"/>
          <p:cNvSpPr txBox="1"/>
          <p:nvPr/>
        </p:nvSpPr>
        <p:spPr>
          <a:xfrm rot="20518563">
            <a:off x="592435" y="3639499"/>
            <a:ext cx="2444232" cy="2308324"/>
          </a:xfrm>
          <a:prstGeom prst="rect">
            <a:avLst/>
          </a:prstGeom>
          <a:noFill/>
        </p:spPr>
        <p:txBody>
          <a:bodyPr wrap="square" rtlCol="0">
            <a:spAutoFit/>
          </a:bodyPr>
          <a:lstStyle/>
          <a:p>
            <a:endParaRPr lang="en-US" dirty="0" smtClean="0"/>
          </a:p>
          <a:p>
            <a:r>
              <a:rPr lang="en-US" dirty="0" smtClean="0"/>
              <a:t>  </a:t>
            </a:r>
          </a:p>
          <a:p>
            <a:r>
              <a:rPr lang="en-US" dirty="0" smtClean="0"/>
              <a:t>John Payne, Director </a:t>
            </a:r>
          </a:p>
          <a:p>
            <a:pPr algn="ctr"/>
            <a:r>
              <a:rPr lang="en-US" dirty="0" smtClean="0"/>
              <a:t>Special Education Services</a:t>
            </a:r>
          </a:p>
          <a:p>
            <a:endParaRPr lang="en-US" dirty="0"/>
          </a:p>
          <a:p>
            <a:endParaRPr lang="en-US" dirty="0" smtClean="0"/>
          </a:p>
          <a:p>
            <a:endParaRPr lang="en-US" dirty="0"/>
          </a:p>
        </p:txBody>
      </p:sp>
    </p:spTree>
    <p:extLst>
      <p:ext uri="{BB962C8B-B14F-4D97-AF65-F5344CB8AC3E}">
        <p14:creationId xmlns:p14="http://schemas.microsoft.com/office/powerpoint/2010/main" val="2871005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9144000" cy="6889173"/>
          </a:xfrm>
        </p:spPr>
      </p:pic>
    </p:spTree>
    <p:extLst>
      <p:ext uri="{BB962C8B-B14F-4D97-AF65-F5344CB8AC3E}">
        <p14:creationId xmlns:p14="http://schemas.microsoft.com/office/powerpoint/2010/main" val="209070822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idx="1"/>
          </p:nvPr>
        </p:nvSpPr>
        <p:spPr/>
        <p:txBody>
          <a:bodyPr/>
          <a:lstStyle/>
          <a:p>
            <a:r>
              <a:rPr lang="en-US" dirty="0" smtClean="0"/>
              <a:t>To describe, in specified areas, how the State supports the diversity of the children and students who make up our state; and</a:t>
            </a:r>
          </a:p>
          <a:p>
            <a:pPr marL="0" indent="0">
              <a:buNone/>
            </a:pPr>
            <a:endParaRPr lang="en-US" dirty="0" smtClean="0"/>
          </a:p>
          <a:p>
            <a:r>
              <a:rPr lang="en-US" dirty="0" smtClean="0"/>
              <a:t>How those children have available appropriate, equal access to a well-rounded education to ensure they graduate high school</a:t>
            </a:r>
            <a:endParaRPr lang="en-US" dirty="0"/>
          </a:p>
        </p:txBody>
      </p:sp>
    </p:spTree>
    <p:extLst>
      <p:ext uri="{BB962C8B-B14F-4D97-AF65-F5344CB8AC3E}">
        <p14:creationId xmlns:p14="http://schemas.microsoft.com/office/powerpoint/2010/main" val="20541549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SCDE Office Representation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Division of Operations &amp; Support</a:t>
            </a:r>
          </a:p>
          <a:p>
            <a:r>
              <a:rPr lang="en-US" dirty="0" smtClean="0"/>
              <a:t>Special Education Services</a:t>
            </a:r>
          </a:p>
          <a:p>
            <a:r>
              <a:rPr lang="en-US" dirty="0" smtClean="0"/>
              <a:t>Federal &amp;  State Accountability</a:t>
            </a:r>
          </a:p>
          <a:p>
            <a:r>
              <a:rPr lang="en-US" dirty="0" smtClean="0"/>
              <a:t>Student Intervention Services</a:t>
            </a:r>
          </a:p>
          <a:p>
            <a:r>
              <a:rPr lang="en-US" dirty="0" smtClean="0"/>
              <a:t>Chief Information Office</a:t>
            </a:r>
          </a:p>
          <a:p>
            <a:r>
              <a:rPr lang="en-US" dirty="0" smtClean="0"/>
              <a:t>Transportation</a:t>
            </a:r>
          </a:p>
          <a:p>
            <a:r>
              <a:rPr lang="en-US" dirty="0" smtClean="0"/>
              <a:t>Early Learning &amp; Literacy</a:t>
            </a:r>
          </a:p>
          <a:p>
            <a:r>
              <a:rPr lang="en-US" dirty="0" smtClean="0"/>
              <a:t>School Transformation</a:t>
            </a:r>
          </a:p>
          <a:p>
            <a:r>
              <a:rPr lang="en-US" dirty="0" smtClean="0"/>
              <a:t>Nutrition</a:t>
            </a:r>
          </a:p>
          <a:p>
            <a:r>
              <a:rPr lang="en-US" dirty="0" smtClean="0"/>
              <a:t>Standards &amp; Learning</a:t>
            </a:r>
          </a:p>
          <a:p>
            <a:r>
              <a:rPr lang="en-US" dirty="0" smtClean="0"/>
              <a:t>Family &amp; Community Engagement</a:t>
            </a:r>
          </a:p>
        </p:txBody>
      </p:sp>
    </p:spTree>
    <p:extLst>
      <p:ext uri="{BB962C8B-B14F-4D97-AF65-F5344CB8AC3E}">
        <p14:creationId xmlns:p14="http://schemas.microsoft.com/office/powerpoint/2010/main" val="235725087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Areas to address by the workgroup</a:t>
            </a:r>
            <a:endParaRPr lang="en-US" dirty="0"/>
          </a:p>
        </p:txBody>
      </p:sp>
      <p:sp>
        <p:nvSpPr>
          <p:cNvPr id="3" name="Content Placeholder 2"/>
          <p:cNvSpPr>
            <a:spLocks noGrp="1"/>
          </p:cNvSpPr>
          <p:nvPr>
            <p:ph idx="1"/>
          </p:nvPr>
        </p:nvSpPr>
        <p:spPr/>
        <p:txBody>
          <a:bodyPr>
            <a:normAutofit/>
          </a:bodyPr>
          <a:lstStyle/>
          <a:p>
            <a:r>
              <a:rPr lang="en-US" dirty="0" smtClean="0"/>
              <a:t>How the SEA ensures how all children have a significant opportunity to meet challenging State academic standards and career/technical standards; and attain a high school diploma</a:t>
            </a:r>
          </a:p>
          <a:p>
            <a:r>
              <a:rPr lang="en-US" dirty="0"/>
              <a:t>The continuum of a student’s education from preschool through grade </a:t>
            </a:r>
            <a:r>
              <a:rPr lang="en-US" dirty="0" smtClean="0"/>
              <a:t>12 in </a:t>
            </a:r>
            <a:r>
              <a:rPr lang="en-US" dirty="0"/>
              <a:t>order to support appropriate promotion practices and decrease the risk of students dropping out;</a:t>
            </a:r>
          </a:p>
        </p:txBody>
      </p:sp>
    </p:spTree>
    <p:extLst>
      <p:ext uri="{BB962C8B-B14F-4D97-AF65-F5344CB8AC3E}">
        <p14:creationId xmlns:p14="http://schemas.microsoft.com/office/powerpoint/2010/main" val="115638966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Areas to </a:t>
            </a:r>
            <a:r>
              <a:rPr lang="en-US" dirty="0" smtClean="0"/>
              <a:t>address</a:t>
            </a:r>
            <a:r>
              <a:rPr lang="en-US" dirty="0"/>
              <a:t>, </a:t>
            </a:r>
            <a:r>
              <a:rPr lang="en-US" dirty="0" smtClean="0"/>
              <a:t>continued</a:t>
            </a:r>
            <a:endParaRPr lang="en-US" dirty="0"/>
          </a:p>
        </p:txBody>
      </p:sp>
      <p:sp>
        <p:nvSpPr>
          <p:cNvPr id="3" name="Content Placeholder 2"/>
          <p:cNvSpPr>
            <a:spLocks noGrp="1"/>
          </p:cNvSpPr>
          <p:nvPr>
            <p:ph idx="1"/>
          </p:nvPr>
        </p:nvSpPr>
        <p:spPr/>
        <p:txBody>
          <a:bodyPr/>
          <a:lstStyle/>
          <a:p>
            <a:r>
              <a:rPr lang="en-US" dirty="0" smtClean="0"/>
              <a:t>Equitable access to a well-rounded education particularly where </a:t>
            </a:r>
            <a:r>
              <a:rPr lang="en-US" dirty="0"/>
              <a:t>female students, minority students, English learners, children with disabilities, and low- income students are </a:t>
            </a:r>
            <a:r>
              <a:rPr lang="en-US" dirty="0" smtClean="0"/>
              <a:t>underrepresented</a:t>
            </a:r>
          </a:p>
          <a:p>
            <a:r>
              <a:rPr lang="en-US" dirty="0" smtClean="0"/>
              <a:t>Bullying &amp; disciplinary practices</a:t>
            </a:r>
          </a:p>
          <a:p>
            <a:r>
              <a:rPr lang="en-US" dirty="0" smtClean="0"/>
              <a:t>Parent, family &amp; community engagement</a:t>
            </a:r>
          </a:p>
          <a:p>
            <a:r>
              <a:rPr lang="en-US" dirty="0" smtClean="0"/>
              <a:t>Specific subgroups</a:t>
            </a:r>
          </a:p>
          <a:p>
            <a:endParaRPr lang="en-US" dirty="0"/>
          </a:p>
        </p:txBody>
      </p:sp>
    </p:spTree>
    <p:extLst>
      <p:ext uri="{BB962C8B-B14F-4D97-AF65-F5344CB8AC3E}">
        <p14:creationId xmlns:p14="http://schemas.microsoft.com/office/powerpoint/2010/main" val="395007949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Subgroups to address in narrative</a:t>
            </a:r>
            <a:endParaRPr lang="en-US" dirty="0"/>
          </a:p>
        </p:txBody>
      </p:sp>
      <p:sp>
        <p:nvSpPr>
          <p:cNvPr id="3" name="Content Placeholder 2"/>
          <p:cNvSpPr>
            <a:spLocks noGrp="1"/>
          </p:cNvSpPr>
          <p:nvPr>
            <p:ph idx="1"/>
          </p:nvPr>
        </p:nvSpPr>
        <p:spPr>
          <a:xfrm>
            <a:off x="457200" y="1905000"/>
            <a:ext cx="8229600" cy="4724400"/>
          </a:xfrm>
        </p:spPr>
        <p:txBody>
          <a:bodyPr>
            <a:normAutofit/>
          </a:bodyPr>
          <a:lstStyle/>
          <a:p>
            <a:r>
              <a:rPr lang="en-US" dirty="0" smtClean="0"/>
              <a:t>English Language Learners</a:t>
            </a:r>
          </a:p>
          <a:p>
            <a:r>
              <a:rPr lang="en-US" dirty="0" smtClean="0"/>
              <a:t>Low income students</a:t>
            </a:r>
          </a:p>
          <a:p>
            <a:r>
              <a:rPr lang="en-US" dirty="0" smtClean="0"/>
              <a:t>Lowest achieving students</a:t>
            </a:r>
          </a:p>
          <a:p>
            <a:r>
              <a:rPr lang="en-US" dirty="0" smtClean="0"/>
              <a:t>Children with disabilities</a:t>
            </a:r>
          </a:p>
          <a:p>
            <a:r>
              <a:rPr lang="en-US" dirty="0" smtClean="0"/>
              <a:t>Children in foster care</a:t>
            </a:r>
          </a:p>
          <a:p>
            <a:r>
              <a:rPr lang="en-US" dirty="0" smtClean="0"/>
              <a:t>Migratory children</a:t>
            </a:r>
          </a:p>
          <a:p>
            <a:r>
              <a:rPr lang="en-US" dirty="0" smtClean="0"/>
              <a:t>Homeless children &amp; youth</a:t>
            </a:r>
          </a:p>
          <a:p>
            <a:r>
              <a:rPr lang="en-US" dirty="0" smtClean="0"/>
              <a:t>Neglected, delinquent &amp; at-risk students</a:t>
            </a:r>
          </a:p>
          <a:p>
            <a:r>
              <a:rPr lang="en-US" dirty="0" smtClean="0"/>
              <a:t>Immigrant students</a:t>
            </a:r>
          </a:p>
          <a:p>
            <a:r>
              <a:rPr lang="en-US" dirty="0" smtClean="0"/>
              <a:t>American Indian/Alaska Native students</a:t>
            </a:r>
          </a:p>
        </p:txBody>
      </p:sp>
    </p:spTree>
    <p:extLst>
      <p:ext uri="{BB962C8B-B14F-4D97-AF65-F5344CB8AC3E}">
        <p14:creationId xmlns:p14="http://schemas.microsoft.com/office/powerpoint/2010/main" val="259964711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Draft narrative </a:t>
            </a:r>
            <a:r>
              <a:rPr lang="en-US" dirty="0"/>
              <a:t>b</a:t>
            </a:r>
            <a:r>
              <a:rPr lang="en-US" dirty="0" smtClean="0"/>
              <a:t>egun addressing:</a:t>
            </a:r>
            <a:endParaRPr lang="en-US" dirty="0"/>
          </a:p>
        </p:txBody>
      </p:sp>
      <p:sp>
        <p:nvSpPr>
          <p:cNvPr id="3" name="Content Placeholder 2"/>
          <p:cNvSpPr>
            <a:spLocks noGrp="1"/>
          </p:cNvSpPr>
          <p:nvPr>
            <p:ph idx="1"/>
          </p:nvPr>
        </p:nvSpPr>
        <p:spPr>
          <a:xfrm>
            <a:off x="838200" y="2144663"/>
            <a:ext cx="7467600" cy="3951337"/>
          </a:xfrm>
        </p:spPr>
        <p:txBody>
          <a:bodyPr>
            <a:normAutofit/>
          </a:bodyPr>
          <a:lstStyle/>
          <a:p>
            <a:r>
              <a:rPr lang="en-US" dirty="0" smtClean="0"/>
              <a:t>Title IV and English Language Learners</a:t>
            </a:r>
          </a:p>
          <a:p>
            <a:r>
              <a:rPr lang="en-US" dirty="0" smtClean="0"/>
              <a:t>Virtual Educational opportunities</a:t>
            </a:r>
          </a:p>
          <a:p>
            <a:r>
              <a:rPr lang="en-US" dirty="0" smtClean="0"/>
              <a:t>Preschool Continuum</a:t>
            </a:r>
          </a:p>
          <a:p>
            <a:r>
              <a:rPr lang="en-US" dirty="0" smtClean="0"/>
              <a:t>Career &amp; Technology</a:t>
            </a:r>
          </a:p>
          <a:p>
            <a:r>
              <a:rPr lang="en-US" dirty="0" smtClean="0"/>
              <a:t>Delinquent &amp; Neglected</a:t>
            </a:r>
          </a:p>
          <a:p>
            <a:r>
              <a:rPr lang="en-US" dirty="0" smtClean="0"/>
              <a:t>Educator Effectiveness</a:t>
            </a:r>
          </a:p>
          <a:p>
            <a:r>
              <a:rPr lang="en-US" dirty="0" smtClean="0"/>
              <a:t>Family &amp; community engagement</a:t>
            </a:r>
          </a:p>
          <a:p>
            <a:r>
              <a:rPr lang="en-US" dirty="0" smtClean="0"/>
              <a:t>Gifted &amp; talented</a:t>
            </a:r>
            <a:endParaRPr lang="en-US" dirty="0"/>
          </a:p>
        </p:txBody>
      </p:sp>
    </p:spTree>
    <p:extLst>
      <p:ext uri="{BB962C8B-B14F-4D97-AF65-F5344CB8AC3E}">
        <p14:creationId xmlns:p14="http://schemas.microsoft.com/office/powerpoint/2010/main" val="46275645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Draft narrative begun, continued</a:t>
            </a:r>
            <a:endParaRPr lang="en-US" dirty="0"/>
          </a:p>
        </p:txBody>
      </p:sp>
      <p:sp>
        <p:nvSpPr>
          <p:cNvPr id="3" name="Content Placeholder 2"/>
          <p:cNvSpPr>
            <a:spLocks noGrp="1"/>
          </p:cNvSpPr>
          <p:nvPr>
            <p:ph idx="1"/>
          </p:nvPr>
        </p:nvSpPr>
        <p:spPr/>
        <p:txBody>
          <a:bodyPr/>
          <a:lstStyle/>
          <a:p>
            <a:r>
              <a:rPr lang="en-US" dirty="0" smtClean="0"/>
              <a:t>Homeless </a:t>
            </a:r>
          </a:p>
          <a:p>
            <a:r>
              <a:rPr lang="en-US" dirty="0" smtClean="0"/>
              <a:t>Transportation</a:t>
            </a:r>
          </a:p>
          <a:p>
            <a:r>
              <a:rPr lang="en-US" dirty="0" smtClean="0"/>
              <a:t>School bullying &amp; harassment</a:t>
            </a:r>
          </a:p>
          <a:p>
            <a:r>
              <a:rPr lang="en-US" dirty="0" smtClean="0"/>
              <a:t>Special Education</a:t>
            </a:r>
          </a:p>
          <a:p>
            <a:r>
              <a:rPr lang="en-US" dirty="0" smtClean="0"/>
              <a:t>Technology &amp; bullying</a:t>
            </a:r>
          </a:p>
          <a:p>
            <a:r>
              <a:rPr lang="en-US" dirty="0" smtClean="0"/>
              <a:t>Migrant</a:t>
            </a:r>
          </a:p>
          <a:p>
            <a:r>
              <a:rPr lang="en-US" dirty="0" smtClean="0"/>
              <a:t>School Continuum</a:t>
            </a:r>
            <a:endParaRPr lang="en-US" dirty="0"/>
          </a:p>
        </p:txBody>
      </p:sp>
    </p:spTree>
    <p:extLst>
      <p:ext uri="{BB962C8B-B14F-4D97-AF65-F5344CB8AC3E}">
        <p14:creationId xmlns:p14="http://schemas.microsoft.com/office/powerpoint/2010/main" val="89428703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areas</a:t>
            </a:r>
            <a:endParaRPr lang="en-US" dirty="0"/>
          </a:p>
        </p:txBody>
      </p:sp>
      <p:sp>
        <p:nvSpPr>
          <p:cNvPr id="3" name="Content Placeholder 2"/>
          <p:cNvSpPr>
            <a:spLocks noGrp="1"/>
          </p:cNvSpPr>
          <p:nvPr>
            <p:ph idx="1"/>
          </p:nvPr>
        </p:nvSpPr>
        <p:spPr/>
        <p:txBody>
          <a:bodyPr/>
          <a:lstStyle/>
          <a:p>
            <a:r>
              <a:rPr lang="en-US" dirty="0" smtClean="0"/>
              <a:t>New requirements for improving services to children in Foster Care, with a new required position</a:t>
            </a:r>
          </a:p>
          <a:p>
            <a:endParaRPr lang="en-US" dirty="0"/>
          </a:p>
          <a:p>
            <a:r>
              <a:rPr lang="en-US" dirty="0" smtClean="0"/>
              <a:t>Additional emphases on English language learners</a:t>
            </a:r>
            <a:endParaRPr lang="en-US" dirty="0"/>
          </a:p>
        </p:txBody>
      </p:sp>
    </p:spTree>
    <p:extLst>
      <p:ext uri="{BB962C8B-B14F-4D97-AF65-F5344CB8AC3E}">
        <p14:creationId xmlns:p14="http://schemas.microsoft.com/office/powerpoint/2010/main" val="112305635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South Carolina Succeeds </a:t>
            </a:r>
            <a:endParaRPr lang="en-US" dirty="0"/>
          </a:p>
        </p:txBody>
      </p:sp>
      <p:sp>
        <p:nvSpPr>
          <p:cNvPr id="5" name="Subtitle 4"/>
          <p:cNvSpPr>
            <a:spLocks noGrp="1"/>
          </p:cNvSpPr>
          <p:nvPr>
            <p:ph type="subTitle" idx="1"/>
          </p:nvPr>
        </p:nvSpPr>
        <p:spPr>
          <a:xfrm rot="360000">
            <a:off x="3165352" y="4745722"/>
            <a:ext cx="4836456" cy="1040845"/>
          </a:xfrm>
        </p:spPr>
        <p:txBody>
          <a:bodyPr/>
          <a:lstStyle/>
          <a:p>
            <a:r>
              <a:rPr lang="en-US" dirty="0" smtClean="0"/>
              <a:t>World Class Knowledge, Skills , and Characteristics for SUCCESS</a:t>
            </a:r>
            <a:endParaRPr lang="en-US" dirty="0"/>
          </a:p>
        </p:txBody>
      </p:sp>
      <p:sp>
        <p:nvSpPr>
          <p:cNvPr id="2" name="TextBox 1"/>
          <p:cNvSpPr txBox="1"/>
          <p:nvPr/>
        </p:nvSpPr>
        <p:spPr>
          <a:xfrm rot="20513685">
            <a:off x="662982" y="3905299"/>
            <a:ext cx="2579536" cy="2154436"/>
          </a:xfrm>
          <a:prstGeom prst="rect">
            <a:avLst/>
          </a:prstGeom>
          <a:noFill/>
        </p:spPr>
        <p:txBody>
          <a:bodyPr wrap="square" rtlCol="0">
            <a:spAutoFit/>
          </a:bodyPr>
          <a:lstStyle/>
          <a:p>
            <a:pPr algn="ctr"/>
            <a:endParaRPr lang="en-US" sz="1600" dirty="0" smtClean="0"/>
          </a:p>
          <a:p>
            <a:pPr algn="ctr"/>
            <a:r>
              <a:rPr lang="en-US" sz="1600" dirty="0" smtClean="0"/>
              <a:t>Dr</a:t>
            </a:r>
            <a:r>
              <a:rPr lang="en-US" sz="1600" dirty="0"/>
              <a:t>. Sheila </a:t>
            </a:r>
            <a:r>
              <a:rPr lang="en-US" sz="1600" dirty="0" smtClean="0"/>
              <a:t>Quinn, </a:t>
            </a:r>
          </a:p>
          <a:p>
            <a:pPr algn="ctr"/>
            <a:r>
              <a:rPr lang="en-US" sz="1600" dirty="0" smtClean="0"/>
              <a:t>Deputy Superintendent, Innovation and Effectiveness </a:t>
            </a:r>
          </a:p>
          <a:p>
            <a:pPr algn="ctr"/>
            <a:endParaRPr lang="en-US" dirty="0" smtClean="0"/>
          </a:p>
          <a:p>
            <a:pPr algn="ctr"/>
            <a:endParaRPr lang="en-US" dirty="0" smtClean="0"/>
          </a:p>
          <a:p>
            <a:pPr algn="ctr"/>
            <a:endParaRPr lang="en-US" dirty="0"/>
          </a:p>
        </p:txBody>
      </p:sp>
      <p:sp>
        <p:nvSpPr>
          <p:cNvPr id="3" name="TextBox 2"/>
          <p:cNvSpPr txBox="1"/>
          <p:nvPr/>
        </p:nvSpPr>
        <p:spPr>
          <a:xfrm>
            <a:off x="685800" y="381000"/>
            <a:ext cx="8001000" cy="769441"/>
          </a:xfrm>
          <a:prstGeom prst="rect">
            <a:avLst/>
          </a:prstGeom>
          <a:noFill/>
        </p:spPr>
        <p:txBody>
          <a:bodyPr wrap="square" rtlCol="0">
            <a:spAutoFit/>
          </a:bodyPr>
          <a:lstStyle/>
          <a:p>
            <a:pPr algn="ctr"/>
            <a:r>
              <a:rPr lang="en-US" sz="4400" dirty="0" smtClean="0">
                <a:solidFill>
                  <a:schemeClr val="bg1"/>
                </a:solidFill>
              </a:rPr>
              <a:t>ESSA Accountability Model</a:t>
            </a:r>
          </a:p>
        </p:txBody>
      </p:sp>
    </p:spTree>
    <p:extLst>
      <p:ext uri="{BB962C8B-B14F-4D97-AF65-F5344CB8AC3E}">
        <p14:creationId xmlns:p14="http://schemas.microsoft.com/office/powerpoint/2010/main" val="185553036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8041440" cy="1442674"/>
          </a:xfrm>
        </p:spPr>
        <p:txBody>
          <a:bodyPr/>
          <a:lstStyle/>
          <a:p>
            <a:r>
              <a:rPr lang="en-US" b="1" dirty="0" smtClean="0"/>
              <a:t>Purpose of Accountability</a:t>
            </a:r>
            <a:endParaRPr lang="en-US" b="1" dirty="0"/>
          </a:p>
        </p:txBody>
      </p:sp>
      <p:sp>
        <p:nvSpPr>
          <p:cNvPr id="4" name="Rectangle 3"/>
          <p:cNvSpPr/>
          <p:nvPr/>
        </p:nvSpPr>
        <p:spPr>
          <a:xfrm>
            <a:off x="228600" y="1600200"/>
            <a:ext cx="3729195" cy="1323439"/>
          </a:xfrm>
          <a:prstGeom prst="rect">
            <a:avLst/>
          </a:prstGeom>
          <a:solidFill>
            <a:schemeClr val="tx2">
              <a:lumMod val="25000"/>
              <a:lumOff val="75000"/>
            </a:schemeClr>
          </a:solidFill>
        </p:spPr>
        <p:txBody>
          <a:bodyPr wrap="square" lIns="91440" tIns="45720" rIns="91440" bIns="45720">
            <a:spAutoFit/>
          </a:bodyPr>
          <a:lstStyle/>
          <a:p>
            <a:pPr algn="ctr"/>
            <a:r>
              <a:rPr lang="en-US" sz="4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Rank &amp; Sort </a:t>
            </a:r>
          </a:p>
          <a:p>
            <a:pPr algn="ctr"/>
            <a:r>
              <a:rPr lang="en-US" sz="4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Schools</a:t>
            </a:r>
            <a:endParaRPr lang="en-US" sz="4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5" name="Rectangle 4"/>
          <p:cNvSpPr/>
          <p:nvPr/>
        </p:nvSpPr>
        <p:spPr>
          <a:xfrm>
            <a:off x="2679510" y="3200400"/>
            <a:ext cx="3729195" cy="1569660"/>
          </a:xfrm>
          <a:prstGeom prst="rect">
            <a:avLst/>
          </a:prstGeom>
          <a:solidFill>
            <a:schemeClr val="bg2">
              <a:lumMod val="75000"/>
            </a:schemeClr>
          </a:solidFill>
        </p:spPr>
        <p:txBody>
          <a:bodyPr wrap="square" lIns="91440" tIns="45720" rIns="91440" bIns="45720">
            <a:spAutoFit/>
          </a:bodyPr>
          <a:lstStyle/>
          <a:p>
            <a:pPr algn="ctr"/>
            <a:r>
              <a:rPr lang="en-US"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Provide Information to stakeholders</a:t>
            </a:r>
            <a:endParaRPr lang="en-US"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6" name="Rectangle 5"/>
          <p:cNvSpPr/>
          <p:nvPr/>
        </p:nvSpPr>
        <p:spPr>
          <a:xfrm>
            <a:off x="5257800" y="5029200"/>
            <a:ext cx="3729195" cy="1569660"/>
          </a:xfrm>
          <a:prstGeom prst="rect">
            <a:avLst/>
          </a:prstGeom>
          <a:solidFill>
            <a:schemeClr val="accent3">
              <a:lumMod val="60000"/>
              <a:lumOff val="40000"/>
            </a:schemeClr>
          </a:solidFill>
        </p:spPr>
        <p:txBody>
          <a:bodyPr wrap="square" lIns="91440" tIns="45720" rIns="91440" bIns="45720">
            <a:spAutoFit/>
          </a:bodyPr>
          <a:lstStyle/>
          <a:p>
            <a:pPr algn="ctr"/>
            <a:r>
              <a:rPr 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Drive Continuous Improvement</a:t>
            </a:r>
            <a:endParaRPr lang="en-US"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cxnSp>
        <p:nvCxnSpPr>
          <p:cNvPr id="8" name="Straight Arrow Connector 7"/>
          <p:cNvCxnSpPr/>
          <p:nvPr/>
        </p:nvCxnSpPr>
        <p:spPr>
          <a:xfrm>
            <a:off x="838200" y="3200400"/>
            <a:ext cx="3429000" cy="3124200"/>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5014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cs typeface="Times New Roman" panose="02020603050405020304" pitchFamily="18" charset="0"/>
              </a:rPr>
              <a:t>ESSA Overview</a:t>
            </a:r>
            <a:endParaRPr lang="en-US" sz="5400" dirty="0">
              <a:cs typeface="Times New Roman" panose="02020603050405020304" pitchFamily="18" charset="0"/>
            </a:endParaRPr>
          </a:p>
        </p:txBody>
      </p:sp>
      <p:sp>
        <p:nvSpPr>
          <p:cNvPr id="3" name="Content Placeholder 2"/>
          <p:cNvSpPr>
            <a:spLocks noGrp="1"/>
          </p:cNvSpPr>
          <p:nvPr>
            <p:ph idx="1"/>
          </p:nvPr>
        </p:nvSpPr>
        <p:spPr>
          <a:xfrm>
            <a:off x="838200" y="1752600"/>
            <a:ext cx="7543800" cy="4160925"/>
          </a:xfrm>
        </p:spPr>
        <p:txBody>
          <a:bodyPr>
            <a:normAutofit fontScale="55000" lnSpcReduction="20000"/>
          </a:bodyPr>
          <a:lstStyle/>
          <a:p>
            <a:endParaRPr lang="en-US" sz="3800" dirty="0" smtClean="0">
              <a:latin typeface="Times New Roman" panose="02020603050405020304" pitchFamily="18" charset="0"/>
              <a:cs typeface="Times New Roman" panose="02020603050405020304" pitchFamily="18" charset="0"/>
            </a:endParaRPr>
          </a:p>
          <a:p>
            <a:r>
              <a:rPr lang="en-US" sz="3800" dirty="0" smtClean="0">
                <a:cs typeface="Times New Roman" panose="02020603050405020304" pitchFamily="18" charset="0"/>
              </a:rPr>
              <a:t>There </a:t>
            </a:r>
            <a:r>
              <a:rPr lang="en-US" sz="3800" dirty="0">
                <a:cs typeface="Times New Roman" panose="02020603050405020304" pitchFamily="18" charset="0"/>
              </a:rPr>
              <a:t>are state activities, national activities, formula and competitive </a:t>
            </a:r>
            <a:r>
              <a:rPr lang="en-US" sz="3800" dirty="0" smtClean="0">
                <a:cs typeface="Times New Roman" panose="02020603050405020304" pitchFamily="18" charset="0"/>
              </a:rPr>
              <a:t>funding, and requirements and assurances for the various ESSA programs.</a:t>
            </a:r>
          </a:p>
          <a:p>
            <a:endParaRPr lang="en-US" sz="3800" dirty="0">
              <a:cs typeface="Times New Roman" panose="02020603050405020304" pitchFamily="18" charset="0"/>
            </a:endParaRPr>
          </a:p>
          <a:p>
            <a:r>
              <a:rPr lang="en-US" sz="3800" dirty="0" smtClean="0">
                <a:cs typeface="Times New Roman" panose="02020603050405020304" pitchFamily="18" charset="0"/>
              </a:rPr>
              <a:t>Title  I programs Parts A–D  receive the largest share of the ESEA funding.</a:t>
            </a:r>
          </a:p>
          <a:p>
            <a:pPr marL="0" indent="0">
              <a:buNone/>
            </a:pPr>
            <a:endParaRPr lang="en-US" sz="3800" dirty="0" smtClean="0">
              <a:cs typeface="Times New Roman" panose="02020603050405020304" pitchFamily="18" charset="0"/>
            </a:endParaRPr>
          </a:p>
          <a:p>
            <a:r>
              <a:rPr lang="en-US" sz="3800" dirty="0" smtClean="0">
                <a:cs typeface="Times New Roman" panose="02020603050405020304" pitchFamily="18" charset="0"/>
              </a:rPr>
              <a:t>Title I includes requirements for college and career ready standards and assessments.</a:t>
            </a:r>
          </a:p>
          <a:p>
            <a:endParaRPr lang="en-US" sz="3800" dirty="0">
              <a:cs typeface="Times New Roman" panose="02020603050405020304" pitchFamily="18" charset="0"/>
            </a:endParaRPr>
          </a:p>
          <a:p>
            <a:r>
              <a:rPr lang="en-US" sz="3800" dirty="0" smtClean="0">
                <a:cs typeface="Times New Roman" panose="02020603050405020304" pitchFamily="18" charset="0"/>
              </a:rPr>
              <a:t>Title I also incudes requirements for a single state accountability  system and requirements for school improvement.</a:t>
            </a:r>
            <a:endParaRPr lang="en-US" sz="3800" dirty="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286530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p:spPr>
      </p:pic>
    </p:spTree>
    <p:extLst>
      <p:ext uri="{BB962C8B-B14F-4D97-AF65-F5344CB8AC3E}">
        <p14:creationId xmlns:p14="http://schemas.microsoft.com/office/powerpoint/2010/main" val="166841225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ESSA </a:t>
            </a:r>
            <a:br>
              <a:rPr lang="en-US" dirty="0" smtClean="0"/>
            </a:br>
            <a:r>
              <a:rPr lang="en-US" dirty="0" smtClean="0"/>
              <a:t>30,000 foot View</a:t>
            </a:r>
            <a:endParaRPr lang="en-US" dirty="0"/>
          </a:p>
        </p:txBody>
      </p:sp>
      <p:sp>
        <p:nvSpPr>
          <p:cNvPr id="3" name="Content Placeholder 2"/>
          <p:cNvSpPr>
            <a:spLocks noGrp="1"/>
          </p:cNvSpPr>
          <p:nvPr>
            <p:ph idx="1"/>
          </p:nvPr>
        </p:nvSpPr>
        <p:spPr/>
        <p:txBody>
          <a:bodyPr/>
          <a:lstStyle/>
          <a:p>
            <a:r>
              <a:rPr lang="en-US" dirty="0" smtClean="0"/>
              <a:t>Accountability System</a:t>
            </a:r>
          </a:p>
          <a:p>
            <a:pPr lvl="1"/>
            <a:r>
              <a:rPr lang="en-US" dirty="0" smtClean="0"/>
              <a:t>Establish school performance indicators </a:t>
            </a:r>
            <a:r>
              <a:rPr lang="en-US" dirty="0" smtClean="0">
                <a:solidFill>
                  <a:srgbClr val="FF0000"/>
                </a:solidFill>
              </a:rPr>
              <a:t>(5-6 Leading Indicators in SC)</a:t>
            </a:r>
            <a:endParaRPr lang="en-US" dirty="0" smtClean="0"/>
          </a:p>
          <a:p>
            <a:pPr lvl="1"/>
            <a:endParaRPr lang="en-US" dirty="0" smtClean="0"/>
          </a:p>
          <a:p>
            <a:pPr lvl="1"/>
            <a:r>
              <a:rPr lang="en-US" dirty="0" smtClean="0"/>
              <a:t>Measure progress of schools/districts/state against those indicators</a:t>
            </a:r>
          </a:p>
          <a:p>
            <a:pPr marL="365760" lvl="1" indent="0">
              <a:buNone/>
            </a:pPr>
            <a:endParaRPr lang="en-US" dirty="0" smtClean="0"/>
          </a:p>
          <a:p>
            <a:pPr lvl="1"/>
            <a:r>
              <a:rPr lang="en-US" dirty="0" smtClean="0"/>
              <a:t>Taking action with respect to schools </a:t>
            </a:r>
            <a:r>
              <a:rPr lang="en-US" dirty="0" smtClean="0">
                <a:solidFill>
                  <a:srgbClr val="FF0000"/>
                </a:solidFill>
              </a:rPr>
              <a:t>and districts </a:t>
            </a:r>
            <a:r>
              <a:rPr lang="en-US" dirty="0" smtClean="0"/>
              <a:t>that do not make acceptable progress on indicators</a:t>
            </a:r>
            <a:endParaRPr lang="en-US" dirty="0"/>
          </a:p>
        </p:txBody>
      </p:sp>
      <p:pic>
        <p:nvPicPr>
          <p:cNvPr id="1026" name="Picture 2" descr="C:\Users\squinn\AppData\Local\Microsoft\Windows\Temporary Internet Files\Content.IE5\W65XOLIF\cartoon_airplane_aobi[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76200"/>
            <a:ext cx="2438400" cy="1267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303614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041440" cy="1442674"/>
          </a:xfrm>
        </p:spPr>
        <p:txBody>
          <a:bodyPr/>
          <a:lstStyle/>
          <a:p>
            <a:r>
              <a:rPr lang="en-US" dirty="0" smtClean="0"/>
              <a:t>ESSA</a:t>
            </a:r>
            <a:endParaRPr lang="en-US" dirty="0"/>
          </a:p>
        </p:txBody>
      </p:sp>
      <p:sp>
        <p:nvSpPr>
          <p:cNvPr id="3" name="Content Placeholder 2"/>
          <p:cNvSpPr>
            <a:spLocks noGrp="1"/>
          </p:cNvSpPr>
          <p:nvPr>
            <p:ph idx="1"/>
          </p:nvPr>
        </p:nvSpPr>
        <p:spPr>
          <a:xfrm>
            <a:off x="990600" y="1905000"/>
            <a:ext cx="7162800" cy="3818069"/>
          </a:xfrm>
        </p:spPr>
        <p:txBody>
          <a:bodyPr>
            <a:normAutofit/>
          </a:bodyPr>
          <a:lstStyle/>
          <a:p>
            <a:pPr marL="0" indent="0" algn="ctr">
              <a:buNone/>
            </a:pPr>
            <a:r>
              <a:rPr lang="en-US" dirty="0" smtClean="0"/>
              <a:t>Must Report on:</a:t>
            </a:r>
          </a:p>
          <a:p>
            <a:pPr marL="0" indent="0" algn="ctr">
              <a:buNone/>
            </a:pPr>
            <a:endParaRPr lang="en-US" dirty="0" smtClean="0"/>
          </a:p>
          <a:p>
            <a:r>
              <a:rPr lang="en-US" dirty="0" smtClean="0"/>
              <a:t>State-designed long term goals with measurements of interim targets for </a:t>
            </a:r>
            <a:r>
              <a:rPr lang="en-US" u="sng" dirty="0" smtClean="0"/>
              <a:t>ALL students </a:t>
            </a:r>
            <a:r>
              <a:rPr lang="en-US" dirty="0" smtClean="0"/>
              <a:t>&amp; </a:t>
            </a:r>
            <a:r>
              <a:rPr lang="en-US" u="sng" dirty="0" smtClean="0"/>
              <a:t>subgroups</a:t>
            </a:r>
            <a:r>
              <a:rPr lang="en-US" dirty="0" smtClean="0"/>
              <a:t> in the following areas (at a minimum)</a:t>
            </a:r>
          </a:p>
          <a:p>
            <a:endParaRPr lang="en-US" dirty="0" smtClean="0"/>
          </a:p>
          <a:p>
            <a:pPr lvl="1"/>
            <a:r>
              <a:rPr lang="en-US" dirty="0" smtClean="0"/>
              <a:t>Achievement on State Assessments</a:t>
            </a:r>
          </a:p>
          <a:p>
            <a:pPr lvl="1"/>
            <a:r>
              <a:rPr lang="en-US" dirty="0" smtClean="0"/>
              <a:t>Graduation Rates</a:t>
            </a:r>
          </a:p>
          <a:p>
            <a:pPr lvl="1"/>
            <a:r>
              <a:rPr lang="en-US" dirty="0" smtClean="0"/>
              <a:t>English Language Proficiency</a:t>
            </a:r>
            <a:endParaRPr lang="en-US" dirty="0"/>
          </a:p>
        </p:txBody>
      </p:sp>
    </p:spTree>
    <p:extLst>
      <p:ext uri="{BB962C8B-B14F-4D97-AF65-F5344CB8AC3E}">
        <p14:creationId xmlns:p14="http://schemas.microsoft.com/office/powerpoint/2010/main" val="331081157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chemeClr val="tx1"/>
          </a:solidFill>
        </p:spPr>
        <p:txBody>
          <a:bodyPr/>
          <a:lstStyle/>
          <a:p>
            <a:r>
              <a:rPr lang="en-US" sz="4400" dirty="0" smtClean="0">
                <a:solidFill>
                  <a:schemeClr val="bg1"/>
                </a:solidFill>
                <a:latin typeface="Arial Black" panose="020B0A04020102020204" pitchFamily="34" charset="0"/>
              </a:rPr>
              <a:t>Macro Goal</a:t>
            </a:r>
            <a:r>
              <a:rPr lang="en-US" sz="5400" dirty="0" smtClean="0">
                <a:solidFill>
                  <a:schemeClr val="bg1"/>
                </a:solidFill>
                <a:latin typeface="Arial Black" panose="020B0A04020102020204" pitchFamily="34" charset="0"/>
              </a:rPr>
              <a:t/>
            </a:r>
            <a:br>
              <a:rPr lang="en-US" sz="5400" dirty="0" smtClean="0">
                <a:solidFill>
                  <a:schemeClr val="bg1"/>
                </a:solidFill>
                <a:latin typeface="Arial Black" panose="020B0A04020102020204" pitchFamily="34" charset="0"/>
              </a:rPr>
            </a:br>
            <a:endParaRPr lang="en-US" sz="5400" dirty="0">
              <a:solidFill>
                <a:schemeClr val="bg1"/>
              </a:solidFill>
              <a:latin typeface="Arial Black" panose="020B0A04020102020204" pitchFamily="34" charset="0"/>
            </a:endParaRPr>
          </a:p>
        </p:txBody>
      </p:sp>
      <p:sp>
        <p:nvSpPr>
          <p:cNvPr id="5" name="Text Placeholder 4"/>
          <p:cNvSpPr>
            <a:spLocks noGrp="1"/>
          </p:cNvSpPr>
          <p:nvPr>
            <p:ph type="body" idx="1"/>
          </p:nvPr>
        </p:nvSpPr>
        <p:spPr/>
        <p:txBody>
          <a:bodyPr>
            <a:normAutofit fontScale="92500" lnSpcReduction="20000"/>
          </a:bodyPr>
          <a:lstStyle/>
          <a:p>
            <a:pPr marL="0" indent="0" algn="ctr">
              <a:lnSpc>
                <a:spcPct val="115000"/>
              </a:lnSpc>
              <a:spcBef>
                <a:spcPts val="0"/>
              </a:spcBef>
              <a:buNone/>
            </a:pPr>
            <a:r>
              <a:rPr lang="en-US" sz="3200" dirty="0" smtClean="0">
                <a:solidFill>
                  <a:schemeClr val="tx2"/>
                </a:solidFill>
              </a:rPr>
              <a:t>By </a:t>
            </a:r>
            <a:r>
              <a:rPr lang="en-US" sz="3200" dirty="0">
                <a:solidFill>
                  <a:schemeClr val="tx2"/>
                </a:solidFill>
              </a:rPr>
              <a:t>2030, 90% of students will graduate in four years and will be College &amp; Career Ready</a:t>
            </a:r>
          </a:p>
          <a:p>
            <a:pPr>
              <a:lnSpc>
                <a:spcPct val="115000"/>
              </a:lnSpc>
              <a:spcBef>
                <a:spcPts val="0"/>
              </a:spcBef>
            </a:pPr>
            <a:r>
              <a:rPr lang="en-US" sz="800" dirty="0"/>
              <a:t> </a:t>
            </a:r>
            <a:endParaRPr lang="en-US" sz="800" dirty="0">
              <a:latin typeface="Calibri"/>
              <a:ea typeface="Calibri"/>
              <a:cs typeface="Times New Roman"/>
            </a:endParaRPr>
          </a:p>
          <a:p>
            <a:endParaRPr lang="en-US" sz="3200" dirty="0" smtClean="0">
              <a:solidFill>
                <a:schemeClr val="accent5">
                  <a:lumMod val="75000"/>
                </a:schemeClr>
              </a:solidFill>
            </a:endParaRPr>
          </a:p>
        </p:txBody>
      </p:sp>
    </p:spTree>
    <p:extLst>
      <p:ext uri="{BB962C8B-B14F-4D97-AF65-F5344CB8AC3E}">
        <p14:creationId xmlns:p14="http://schemas.microsoft.com/office/powerpoint/2010/main" val="346986400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152400"/>
            <a:ext cx="8041439" cy="1321407"/>
          </a:xfrm>
          <a:solidFill>
            <a:schemeClr val="tx1"/>
          </a:solidFill>
        </p:spPr>
        <p:txBody>
          <a:bodyPr/>
          <a:lstStyle/>
          <a:p>
            <a:r>
              <a:rPr lang="en-US" dirty="0" smtClean="0">
                <a:solidFill>
                  <a:schemeClr val="bg1"/>
                </a:solidFill>
                <a:latin typeface="Arial Black" panose="020B0A04020102020204" pitchFamily="34" charset="0"/>
              </a:rPr>
              <a:t>Supporting Sub-Goals</a:t>
            </a:r>
            <a:endParaRPr lang="en-US" dirty="0">
              <a:solidFill>
                <a:schemeClr val="bg1"/>
              </a:solidFill>
              <a:latin typeface="Arial Black" panose="020B0A04020102020204" pitchFamily="34" charset="0"/>
            </a:endParaRPr>
          </a:p>
        </p:txBody>
      </p:sp>
      <p:sp>
        <p:nvSpPr>
          <p:cNvPr id="5" name="Text Placeholder 4"/>
          <p:cNvSpPr>
            <a:spLocks noGrp="1"/>
          </p:cNvSpPr>
          <p:nvPr>
            <p:ph type="body" idx="1"/>
          </p:nvPr>
        </p:nvSpPr>
        <p:spPr>
          <a:xfrm>
            <a:off x="304800" y="1676400"/>
            <a:ext cx="8458200" cy="5029200"/>
          </a:xfrm>
        </p:spPr>
        <p:txBody>
          <a:bodyPr>
            <a:normAutofit fontScale="62500" lnSpcReduction="20000"/>
          </a:bodyPr>
          <a:lstStyle/>
          <a:p>
            <a:r>
              <a:rPr lang="en-US" sz="2600" dirty="0">
                <a:solidFill>
                  <a:schemeClr val="tx2">
                    <a:lumMod val="75000"/>
                    <a:lumOff val="25000"/>
                  </a:schemeClr>
                </a:solidFill>
              </a:rPr>
              <a:t> </a:t>
            </a:r>
            <a:endParaRPr lang="en-US" sz="2600" b="1" dirty="0">
              <a:solidFill>
                <a:schemeClr val="tx2">
                  <a:lumMod val="75000"/>
                  <a:lumOff val="25000"/>
                </a:schemeClr>
              </a:solidFill>
            </a:endParaRPr>
          </a:p>
          <a:p>
            <a:r>
              <a:rPr lang="en-US" sz="2600" b="1" u="sng" dirty="0">
                <a:solidFill>
                  <a:schemeClr val="tx2">
                    <a:lumMod val="75000"/>
                    <a:lumOff val="25000"/>
                  </a:schemeClr>
                </a:solidFill>
              </a:rPr>
              <a:t>Achievement Long-term </a:t>
            </a:r>
            <a:r>
              <a:rPr lang="en-US" sz="2600" b="1" u="sng" dirty="0" smtClean="0">
                <a:solidFill>
                  <a:schemeClr val="tx2">
                    <a:lumMod val="75000"/>
                    <a:lumOff val="25000"/>
                  </a:schemeClr>
                </a:solidFill>
              </a:rPr>
              <a:t>Sub-Goal</a:t>
            </a:r>
            <a:r>
              <a:rPr lang="en-US" sz="2600" b="1" dirty="0" smtClean="0">
                <a:solidFill>
                  <a:schemeClr val="tx2">
                    <a:lumMod val="75000"/>
                    <a:lumOff val="25000"/>
                  </a:schemeClr>
                </a:solidFill>
              </a:rPr>
              <a:t>  </a:t>
            </a:r>
            <a:endParaRPr lang="en-US" sz="2600" b="1" dirty="0">
              <a:solidFill>
                <a:schemeClr val="tx2">
                  <a:lumMod val="75000"/>
                  <a:lumOff val="25000"/>
                </a:schemeClr>
              </a:solidFill>
            </a:endParaRPr>
          </a:p>
          <a:p>
            <a:r>
              <a:rPr lang="en-US" sz="2600" dirty="0" smtClean="0">
                <a:solidFill>
                  <a:schemeClr val="tx2">
                    <a:lumMod val="75000"/>
                    <a:lumOff val="25000"/>
                  </a:schemeClr>
                </a:solidFill>
              </a:rPr>
              <a:t>Ensure 90% of students score at Level 2 or higher and 65%  score at level 3 or higher </a:t>
            </a:r>
          </a:p>
          <a:p>
            <a:endParaRPr lang="en-US" sz="2600" dirty="0">
              <a:solidFill>
                <a:schemeClr val="tx2">
                  <a:lumMod val="75000"/>
                  <a:lumOff val="25000"/>
                </a:schemeClr>
              </a:solidFill>
            </a:endParaRPr>
          </a:p>
          <a:p>
            <a:r>
              <a:rPr lang="en-US" sz="2600" b="1" u="sng" dirty="0">
                <a:solidFill>
                  <a:schemeClr val="tx2">
                    <a:lumMod val="75000"/>
                    <a:lumOff val="25000"/>
                  </a:schemeClr>
                </a:solidFill>
              </a:rPr>
              <a:t>Graduation Long-term </a:t>
            </a:r>
            <a:r>
              <a:rPr lang="en-US" sz="2600" b="1" u="sng" dirty="0" smtClean="0">
                <a:solidFill>
                  <a:schemeClr val="tx2">
                    <a:lumMod val="75000"/>
                    <a:lumOff val="25000"/>
                  </a:schemeClr>
                </a:solidFill>
              </a:rPr>
              <a:t>Sub-Goal</a:t>
            </a:r>
            <a:r>
              <a:rPr lang="en-US" sz="2600" b="1" dirty="0" smtClean="0">
                <a:solidFill>
                  <a:schemeClr val="tx2">
                    <a:lumMod val="75000"/>
                    <a:lumOff val="25000"/>
                  </a:schemeClr>
                </a:solidFill>
              </a:rPr>
              <a:t>  </a:t>
            </a:r>
            <a:endParaRPr lang="en-US" sz="2600" b="1" dirty="0">
              <a:solidFill>
                <a:schemeClr val="tx2">
                  <a:lumMod val="75000"/>
                  <a:lumOff val="25000"/>
                </a:schemeClr>
              </a:solidFill>
            </a:endParaRPr>
          </a:p>
          <a:p>
            <a:pPr lvl="0"/>
            <a:r>
              <a:rPr lang="en-US" sz="2600" dirty="0" smtClean="0">
                <a:solidFill>
                  <a:schemeClr val="tx2">
                    <a:lumMod val="75000"/>
                    <a:lumOff val="25000"/>
                  </a:schemeClr>
                </a:solidFill>
              </a:rPr>
              <a:t>Ensure </a:t>
            </a:r>
            <a:r>
              <a:rPr lang="en-US" sz="2600" u="sng" dirty="0" smtClean="0">
                <a:solidFill>
                  <a:schemeClr val="tx2">
                    <a:lumMod val="75000"/>
                    <a:lumOff val="25000"/>
                  </a:schemeClr>
                </a:solidFill>
              </a:rPr>
              <a:t>90</a:t>
            </a:r>
            <a:r>
              <a:rPr lang="en-US" sz="2600" dirty="0">
                <a:solidFill>
                  <a:schemeClr val="tx2">
                    <a:lumMod val="75000"/>
                    <a:lumOff val="25000"/>
                  </a:schemeClr>
                </a:solidFill>
              </a:rPr>
              <a:t>% of students </a:t>
            </a:r>
            <a:r>
              <a:rPr lang="en-US" sz="2600" dirty="0" smtClean="0">
                <a:solidFill>
                  <a:schemeClr val="tx2">
                    <a:lumMod val="75000"/>
                    <a:lumOff val="25000"/>
                  </a:schemeClr>
                </a:solidFill>
              </a:rPr>
              <a:t>graduate </a:t>
            </a:r>
            <a:r>
              <a:rPr lang="en-US" sz="2600" dirty="0">
                <a:solidFill>
                  <a:schemeClr val="tx2">
                    <a:lumMod val="75000"/>
                    <a:lumOff val="25000"/>
                  </a:schemeClr>
                </a:solidFill>
              </a:rPr>
              <a:t>in 4 </a:t>
            </a:r>
            <a:r>
              <a:rPr lang="en-US" sz="2600" dirty="0" smtClean="0">
                <a:solidFill>
                  <a:schemeClr val="tx2">
                    <a:lumMod val="75000"/>
                    <a:lumOff val="25000"/>
                  </a:schemeClr>
                </a:solidFill>
              </a:rPr>
              <a:t>years/ 100% in 5 years </a:t>
            </a:r>
            <a:endParaRPr lang="en-US" sz="2600" dirty="0">
              <a:solidFill>
                <a:schemeClr val="tx2">
                  <a:lumMod val="75000"/>
                  <a:lumOff val="25000"/>
                </a:schemeClr>
              </a:solidFill>
            </a:endParaRPr>
          </a:p>
          <a:p>
            <a:r>
              <a:rPr lang="en-US" sz="2600" dirty="0">
                <a:solidFill>
                  <a:schemeClr val="tx2">
                    <a:lumMod val="75000"/>
                    <a:lumOff val="25000"/>
                  </a:schemeClr>
                </a:solidFill>
              </a:rPr>
              <a:t> </a:t>
            </a:r>
          </a:p>
          <a:p>
            <a:r>
              <a:rPr lang="en-US" sz="2600" dirty="0">
                <a:solidFill>
                  <a:schemeClr val="tx2">
                    <a:lumMod val="75000"/>
                    <a:lumOff val="25000"/>
                  </a:schemeClr>
                </a:solidFill>
              </a:rPr>
              <a:t> </a:t>
            </a:r>
          </a:p>
          <a:p>
            <a:r>
              <a:rPr lang="en-US" sz="2600" b="1" u="sng" dirty="0">
                <a:solidFill>
                  <a:schemeClr val="tx2">
                    <a:lumMod val="75000"/>
                    <a:lumOff val="25000"/>
                  </a:schemeClr>
                </a:solidFill>
              </a:rPr>
              <a:t>English Language Proficiency Long-term </a:t>
            </a:r>
            <a:r>
              <a:rPr lang="en-US" sz="2600" b="1" u="sng" dirty="0" smtClean="0">
                <a:solidFill>
                  <a:schemeClr val="tx2">
                    <a:lumMod val="75000"/>
                    <a:lumOff val="25000"/>
                  </a:schemeClr>
                </a:solidFill>
              </a:rPr>
              <a:t>Sub-Goals</a:t>
            </a:r>
            <a:r>
              <a:rPr lang="en-US" sz="2600" b="1" dirty="0" smtClean="0">
                <a:solidFill>
                  <a:schemeClr val="tx2">
                    <a:lumMod val="75000"/>
                    <a:lumOff val="25000"/>
                  </a:schemeClr>
                </a:solidFill>
              </a:rPr>
              <a:t>  </a:t>
            </a:r>
            <a:endParaRPr lang="en-US" sz="2600" b="1" dirty="0">
              <a:solidFill>
                <a:schemeClr val="tx2">
                  <a:lumMod val="75000"/>
                  <a:lumOff val="25000"/>
                </a:schemeClr>
              </a:solidFill>
            </a:endParaRPr>
          </a:p>
          <a:p>
            <a:pPr lvl="0"/>
            <a:r>
              <a:rPr lang="en-US" sz="2600" dirty="0" smtClean="0">
                <a:solidFill>
                  <a:schemeClr val="tx2">
                    <a:lumMod val="75000"/>
                    <a:lumOff val="25000"/>
                  </a:schemeClr>
                </a:solidFill>
              </a:rPr>
              <a:t>Ensure </a:t>
            </a:r>
            <a:r>
              <a:rPr lang="en-US" sz="2600" u="sng" dirty="0">
                <a:solidFill>
                  <a:schemeClr val="tx2">
                    <a:lumMod val="75000"/>
                    <a:lumOff val="25000"/>
                  </a:schemeClr>
                </a:solidFill>
              </a:rPr>
              <a:t>6</a:t>
            </a:r>
            <a:r>
              <a:rPr lang="en-US" sz="2600" u="sng" dirty="0" smtClean="0">
                <a:solidFill>
                  <a:schemeClr val="tx2">
                    <a:lumMod val="75000"/>
                    <a:lumOff val="25000"/>
                  </a:schemeClr>
                </a:solidFill>
              </a:rPr>
              <a:t>0%</a:t>
            </a:r>
            <a:r>
              <a:rPr lang="en-US" sz="2600" b="1" dirty="0" smtClean="0">
                <a:solidFill>
                  <a:schemeClr val="tx2">
                    <a:lumMod val="75000"/>
                    <a:lumOff val="25000"/>
                  </a:schemeClr>
                </a:solidFill>
              </a:rPr>
              <a:t> </a:t>
            </a:r>
            <a:r>
              <a:rPr lang="en-US" sz="2600" dirty="0">
                <a:solidFill>
                  <a:schemeClr val="tx2">
                    <a:lumMod val="75000"/>
                    <a:lumOff val="25000"/>
                  </a:schemeClr>
                </a:solidFill>
              </a:rPr>
              <a:t>of students </a:t>
            </a:r>
            <a:r>
              <a:rPr lang="en-US" sz="2600" dirty="0" smtClean="0">
                <a:solidFill>
                  <a:schemeClr val="tx2">
                    <a:lumMod val="75000"/>
                    <a:lumOff val="25000"/>
                  </a:schemeClr>
                </a:solidFill>
              </a:rPr>
              <a:t>increase </a:t>
            </a:r>
            <a:r>
              <a:rPr lang="en-US" sz="2600" dirty="0">
                <a:solidFill>
                  <a:schemeClr val="tx2">
                    <a:lumMod val="75000"/>
                    <a:lumOff val="25000"/>
                  </a:schemeClr>
                </a:solidFill>
              </a:rPr>
              <a:t>by </a:t>
            </a:r>
            <a:r>
              <a:rPr lang="en-US" sz="2600" dirty="0" smtClean="0">
                <a:solidFill>
                  <a:schemeClr val="tx2">
                    <a:lumMod val="75000"/>
                    <a:lumOff val="25000"/>
                  </a:schemeClr>
                </a:solidFill>
              </a:rPr>
              <a:t>.5 on the speaking, listening, reading, and writing annually</a:t>
            </a:r>
          </a:p>
          <a:p>
            <a:pPr lvl="0"/>
            <a:endParaRPr lang="en-US" sz="2600" dirty="0">
              <a:solidFill>
                <a:schemeClr val="tx2">
                  <a:lumMod val="75000"/>
                  <a:lumOff val="25000"/>
                </a:schemeClr>
              </a:solidFill>
            </a:endParaRPr>
          </a:p>
          <a:p>
            <a:pPr lvl="0"/>
            <a:r>
              <a:rPr lang="en-US" sz="2600" dirty="0" smtClean="0">
                <a:solidFill>
                  <a:schemeClr val="tx2">
                    <a:lumMod val="75000"/>
                    <a:lumOff val="25000"/>
                  </a:schemeClr>
                </a:solidFill>
              </a:rPr>
              <a:t>Ensure </a:t>
            </a:r>
            <a:r>
              <a:rPr lang="en-US" sz="2600" u="sng" dirty="0" smtClean="0">
                <a:solidFill>
                  <a:schemeClr val="tx2">
                    <a:lumMod val="75000"/>
                    <a:lumOff val="25000"/>
                  </a:schemeClr>
                </a:solidFill>
              </a:rPr>
              <a:t>50%</a:t>
            </a:r>
            <a:r>
              <a:rPr lang="en-US" sz="2600" dirty="0" smtClean="0">
                <a:solidFill>
                  <a:schemeClr val="tx2">
                    <a:lumMod val="75000"/>
                    <a:lumOff val="25000"/>
                  </a:schemeClr>
                </a:solidFill>
              </a:rPr>
              <a:t> </a:t>
            </a:r>
            <a:r>
              <a:rPr lang="en-US" sz="2600" dirty="0">
                <a:solidFill>
                  <a:schemeClr val="tx2">
                    <a:lumMod val="75000"/>
                    <a:lumOff val="25000"/>
                  </a:schemeClr>
                </a:solidFill>
              </a:rPr>
              <a:t>of English language learners </a:t>
            </a:r>
            <a:r>
              <a:rPr lang="en-US" sz="2600" dirty="0" smtClean="0">
                <a:solidFill>
                  <a:schemeClr val="tx2">
                    <a:lumMod val="75000"/>
                    <a:lumOff val="25000"/>
                  </a:schemeClr>
                </a:solidFill>
              </a:rPr>
              <a:t>demonstrate </a:t>
            </a:r>
            <a:r>
              <a:rPr lang="en-US" sz="2600" dirty="0">
                <a:solidFill>
                  <a:schemeClr val="tx2">
                    <a:lumMod val="75000"/>
                    <a:lumOff val="25000"/>
                  </a:schemeClr>
                </a:solidFill>
              </a:rPr>
              <a:t>English proficiency </a:t>
            </a:r>
            <a:r>
              <a:rPr lang="en-US" sz="2600" dirty="0" smtClean="0">
                <a:solidFill>
                  <a:schemeClr val="tx2">
                    <a:lumMod val="75000"/>
                    <a:lumOff val="25000"/>
                  </a:schemeClr>
                </a:solidFill>
              </a:rPr>
              <a:t> based on prescribed time table, age, and/or language proficiency level</a:t>
            </a:r>
          </a:p>
          <a:p>
            <a:pPr lvl="0"/>
            <a:endParaRPr lang="en-US" sz="2600" dirty="0" smtClean="0">
              <a:solidFill>
                <a:schemeClr val="tx2">
                  <a:lumMod val="75000"/>
                  <a:lumOff val="25000"/>
                </a:schemeClr>
              </a:solidFill>
            </a:endParaRPr>
          </a:p>
          <a:p>
            <a:pPr lvl="0"/>
            <a:r>
              <a:rPr lang="en-US" sz="2600" b="1" u="sng" dirty="0">
                <a:solidFill>
                  <a:schemeClr val="tx2">
                    <a:lumMod val="75000"/>
                    <a:lumOff val="25000"/>
                  </a:schemeClr>
                </a:solidFill>
              </a:rPr>
              <a:t>Prepared for Success Sub-Goal </a:t>
            </a:r>
          </a:p>
          <a:p>
            <a:pPr lvl="0"/>
            <a:r>
              <a:rPr lang="en-US" sz="2600" dirty="0">
                <a:solidFill>
                  <a:schemeClr val="tx2">
                    <a:lumMod val="75000"/>
                    <a:lumOff val="25000"/>
                  </a:schemeClr>
                </a:solidFill>
              </a:rPr>
              <a:t>Ensure </a:t>
            </a:r>
            <a:r>
              <a:rPr lang="en-US" sz="2600" u="sng" dirty="0">
                <a:solidFill>
                  <a:schemeClr val="tx2">
                    <a:lumMod val="75000"/>
                    <a:lumOff val="25000"/>
                  </a:schemeClr>
                </a:solidFill>
              </a:rPr>
              <a:t>90</a:t>
            </a:r>
            <a:r>
              <a:rPr lang="en-US" sz="2600" dirty="0">
                <a:solidFill>
                  <a:schemeClr val="tx2">
                    <a:lumMod val="75000"/>
                    <a:lumOff val="25000"/>
                  </a:schemeClr>
                </a:solidFill>
              </a:rPr>
              <a:t>% of high school students meet college/career entrance measures or career and industry opportunities by graduation</a:t>
            </a:r>
          </a:p>
          <a:p>
            <a:pPr lvl="0"/>
            <a:endParaRPr lang="en-US" sz="2600" dirty="0" smtClean="0">
              <a:solidFill>
                <a:schemeClr val="tx2">
                  <a:lumMod val="75000"/>
                  <a:lumOff val="25000"/>
                </a:schemeClr>
              </a:solidFill>
            </a:endParaRPr>
          </a:p>
          <a:p>
            <a:pPr>
              <a:lnSpc>
                <a:spcPct val="115000"/>
              </a:lnSpc>
              <a:spcBef>
                <a:spcPts val="0"/>
              </a:spcBef>
            </a:pPr>
            <a:r>
              <a:rPr lang="en-US" dirty="0"/>
              <a:t> </a:t>
            </a:r>
            <a:endParaRPr lang="en-US" dirty="0">
              <a:latin typeface="Calibri"/>
              <a:ea typeface="Calibri"/>
              <a:cs typeface="Times New Roman"/>
            </a:endParaRPr>
          </a:p>
          <a:p>
            <a:endParaRPr lang="en-US" sz="3200" dirty="0" smtClean="0">
              <a:solidFill>
                <a:schemeClr val="accent5">
                  <a:lumMod val="75000"/>
                </a:schemeClr>
              </a:solidFill>
            </a:endParaRPr>
          </a:p>
        </p:txBody>
      </p:sp>
    </p:spTree>
    <p:extLst>
      <p:ext uri="{BB962C8B-B14F-4D97-AF65-F5344CB8AC3E}">
        <p14:creationId xmlns:p14="http://schemas.microsoft.com/office/powerpoint/2010/main" val="384351182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041440" cy="1442674"/>
          </a:xfrm>
        </p:spPr>
        <p:txBody>
          <a:bodyPr>
            <a:normAutofit fontScale="90000"/>
          </a:bodyPr>
          <a:lstStyle/>
          <a:p>
            <a:r>
              <a:rPr lang="en-US" dirty="0" smtClean="0"/>
              <a:t>ESSA </a:t>
            </a:r>
            <a:br>
              <a:rPr lang="en-US" dirty="0" smtClean="0"/>
            </a:br>
            <a:r>
              <a:rPr lang="en-US" dirty="0" smtClean="0"/>
              <a:t>Accountability System</a:t>
            </a:r>
            <a:endParaRPr lang="en-US" dirty="0"/>
          </a:p>
        </p:txBody>
      </p:sp>
      <p:sp>
        <p:nvSpPr>
          <p:cNvPr id="3" name="Content Placeholder 2"/>
          <p:cNvSpPr>
            <a:spLocks noGrp="1"/>
          </p:cNvSpPr>
          <p:nvPr>
            <p:ph idx="1"/>
          </p:nvPr>
        </p:nvSpPr>
        <p:spPr>
          <a:xfrm>
            <a:off x="533400" y="1981200"/>
            <a:ext cx="7010400" cy="3603812"/>
          </a:xfrm>
        </p:spPr>
        <p:txBody>
          <a:bodyPr>
            <a:normAutofit fontScale="92500" lnSpcReduction="10000"/>
          </a:bodyPr>
          <a:lstStyle/>
          <a:p>
            <a:r>
              <a:rPr lang="en-US" dirty="0" smtClean="0"/>
              <a:t>Must Include these </a:t>
            </a:r>
            <a:r>
              <a:rPr lang="en-US" u="sng" dirty="0" smtClean="0"/>
              <a:t>Academic Indicators</a:t>
            </a:r>
            <a:r>
              <a:rPr lang="en-US" dirty="0" smtClean="0"/>
              <a:t>:</a:t>
            </a:r>
          </a:p>
          <a:p>
            <a:endParaRPr lang="en-US" dirty="0" smtClean="0"/>
          </a:p>
          <a:p>
            <a:pPr lvl="1"/>
            <a:r>
              <a:rPr lang="en-US" dirty="0" smtClean="0"/>
              <a:t>Achievement on state tests  (Achievement GAP included)</a:t>
            </a:r>
          </a:p>
          <a:p>
            <a:pPr lvl="1"/>
            <a:endParaRPr lang="en-US" dirty="0" smtClean="0"/>
          </a:p>
          <a:p>
            <a:pPr lvl="1"/>
            <a:r>
              <a:rPr lang="en-US" dirty="0" smtClean="0"/>
              <a:t>Growth or another achievement indicator for elementary &amp; middle</a:t>
            </a:r>
          </a:p>
          <a:p>
            <a:pPr lvl="1"/>
            <a:endParaRPr lang="en-US" dirty="0" smtClean="0"/>
          </a:p>
          <a:p>
            <a:pPr lvl="1"/>
            <a:r>
              <a:rPr lang="en-US" dirty="0" smtClean="0"/>
              <a:t>Graduation Rates for high schools</a:t>
            </a:r>
          </a:p>
          <a:p>
            <a:pPr lvl="1"/>
            <a:endParaRPr lang="en-US" dirty="0" smtClean="0"/>
          </a:p>
          <a:p>
            <a:pPr lvl="1"/>
            <a:r>
              <a:rPr lang="en-US" dirty="0" smtClean="0"/>
              <a:t>Progress in English language proficiency</a:t>
            </a:r>
          </a:p>
          <a:p>
            <a:pPr lvl="1"/>
            <a:endParaRPr lang="en-US" dirty="0" smtClean="0"/>
          </a:p>
          <a:p>
            <a:endParaRPr lang="en-US" dirty="0"/>
          </a:p>
        </p:txBody>
      </p:sp>
      <p:sp>
        <p:nvSpPr>
          <p:cNvPr id="5" name="Rectangle 4"/>
          <p:cNvSpPr/>
          <p:nvPr/>
        </p:nvSpPr>
        <p:spPr>
          <a:xfrm rot="5400000">
            <a:off x="6610737" y="2914263"/>
            <a:ext cx="3130985" cy="156966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Substantial</a:t>
            </a:r>
          </a:p>
          <a:p>
            <a:pPr algn="ctr"/>
            <a:r>
              <a:rPr lang="en-US" sz="4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Weight</a:t>
            </a:r>
            <a:endParaRPr lang="en-US" sz="4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Right Arrow 5"/>
          <p:cNvSpPr/>
          <p:nvPr/>
        </p:nvSpPr>
        <p:spPr>
          <a:xfrm rot="10800000">
            <a:off x="6744269" y="1981200"/>
            <a:ext cx="10668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04800" y="6019800"/>
            <a:ext cx="8001000" cy="523220"/>
          </a:xfrm>
          <a:prstGeom prst="rect">
            <a:avLst/>
          </a:prstGeom>
          <a:solidFill>
            <a:schemeClr val="tx1"/>
          </a:solidFill>
        </p:spPr>
        <p:txBody>
          <a:bodyPr wrap="square" rtlCol="0">
            <a:spAutoFit/>
          </a:bodyPr>
          <a:lstStyle/>
          <a:p>
            <a:pPr algn="ctr"/>
            <a:r>
              <a:rPr lang="en-US" sz="2800" dirty="0" smtClean="0">
                <a:solidFill>
                  <a:schemeClr val="bg1"/>
                </a:solidFill>
              </a:rPr>
              <a:t>Accountability Work Group #1</a:t>
            </a:r>
            <a:endParaRPr lang="en-US" sz="2800" dirty="0">
              <a:solidFill>
                <a:schemeClr val="bg1"/>
              </a:solidFill>
            </a:endParaRPr>
          </a:p>
        </p:txBody>
      </p:sp>
    </p:spTree>
    <p:extLst>
      <p:ext uri="{BB962C8B-B14F-4D97-AF65-F5344CB8AC3E}">
        <p14:creationId xmlns:p14="http://schemas.microsoft.com/office/powerpoint/2010/main" val="301060555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Else Can States Include?</a:t>
            </a:r>
            <a:endParaRPr lang="en-US" dirty="0"/>
          </a:p>
        </p:txBody>
      </p:sp>
      <p:sp>
        <p:nvSpPr>
          <p:cNvPr id="3" name="Content Placeholder 2"/>
          <p:cNvSpPr>
            <a:spLocks noGrp="1"/>
          </p:cNvSpPr>
          <p:nvPr>
            <p:ph idx="1"/>
          </p:nvPr>
        </p:nvSpPr>
        <p:spPr>
          <a:xfrm>
            <a:off x="838200" y="2038388"/>
            <a:ext cx="7543800" cy="4133812"/>
          </a:xfrm>
        </p:spPr>
        <p:txBody>
          <a:bodyPr/>
          <a:lstStyle/>
          <a:p>
            <a:r>
              <a:rPr lang="en-US" dirty="0" smtClean="0"/>
              <a:t>ESSA provides the opportunity to include </a:t>
            </a:r>
          </a:p>
          <a:p>
            <a:endParaRPr lang="en-US" dirty="0" smtClean="0"/>
          </a:p>
          <a:p>
            <a:pPr lvl="1"/>
            <a:r>
              <a:rPr lang="en-US" dirty="0" smtClean="0"/>
              <a:t>a more comprehensive picture of Student Outcomes</a:t>
            </a:r>
          </a:p>
          <a:p>
            <a:endParaRPr lang="en-US" dirty="0"/>
          </a:p>
          <a:p>
            <a:pPr lvl="1"/>
            <a:r>
              <a:rPr lang="en-US" dirty="0" smtClean="0"/>
              <a:t>Information about factors that matter most for student success and provide incentive for school improvement</a:t>
            </a:r>
          </a:p>
          <a:p>
            <a:pPr lvl="2"/>
            <a:r>
              <a:rPr lang="en-US" b="1" dirty="0" smtClean="0">
                <a:solidFill>
                  <a:srgbClr val="0070C0"/>
                </a:solidFill>
              </a:rPr>
              <a:t>Student Success Indicators</a:t>
            </a:r>
          </a:p>
          <a:p>
            <a:pPr lvl="2"/>
            <a:r>
              <a:rPr lang="en-US" b="1" dirty="0" smtClean="0">
                <a:solidFill>
                  <a:srgbClr val="00B050"/>
                </a:solidFill>
              </a:rPr>
              <a:t>School Quality Indicators</a:t>
            </a:r>
            <a:endParaRPr lang="en-US" b="1" dirty="0">
              <a:solidFill>
                <a:srgbClr val="00B050"/>
              </a:solidFill>
            </a:endParaRPr>
          </a:p>
        </p:txBody>
      </p:sp>
    </p:spTree>
    <p:extLst>
      <p:ext uri="{BB962C8B-B14F-4D97-AF65-F5344CB8AC3E}">
        <p14:creationId xmlns:p14="http://schemas.microsoft.com/office/powerpoint/2010/main" val="371260648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041440" cy="1442674"/>
          </a:xfrm>
        </p:spPr>
        <p:txBody>
          <a:bodyPr>
            <a:normAutofit fontScale="90000"/>
          </a:bodyPr>
          <a:lstStyle/>
          <a:p>
            <a:r>
              <a:rPr lang="en-US" dirty="0" smtClean="0"/>
              <a:t>ESSA </a:t>
            </a:r>
            <a:br>
              <a:rPr lang="en-US" dirty="0" smtClean="0"/>
            </a:br>
            <a:r>
              <a:rPr lang="en-US" dirty="0" smtClean="0"/>
              <a:t>Accountability System</a:t>
            </a:r>
            <a:endParaRPr lang="en-US" dirty="0"/>
          </a:p>
        </p:txBody>
      </p:sp>
      <p:sp>
        <p:nvSpPr>
          <p:cNvPr id="3" name="Content Placeholder 2"/>
          <p:cNvSpPr>
            <a:spLocks noGrp="1"/>
          </p:cNvSpPr>
          <p:nvPr>
            <p:ph idx="1"/>
          </p:nvPr>
        </p:nvSpPr>
        <p:spPr>
          <a:xfrm>
            <a:off x="990600" y="2194804"/>
            <a:ext cx="6196405" cy="3603812"/>
          </a:xfrm>
        </p:spPr>
        <p:txBody>
          <a:bodyPr>
            <a:normAutofit fontScale="85000" lnSpcReduction="20000"/>
          </a:bodyPr>
          <a:lstStyle/>
          <a:p>
            <a:r>
              <a:rPr lang="en-US" dirty="0" smtClean="0"/>
              <a:t>Must include at least one measure of </a:t>
            </a:r>
            <a:r>
              <a:rPr lang="en-US" u="sng" dirty="0" smtClean="0"/>
              <a:t>School Quality </a:t>
            </a:r>
            <a:r>
              <a:rPr lang="en-US" dirty="0" smtClean="0"/>
              <a:t>or </a:t>
            </a:r>
            <a:r>
              <a:rPr lang="en-US" u="sng" dirty="0" smtClean="0"/>
              <a:t>Student Success</a:t>
            </a:r>
          </a:p>
          <a:p>
            <a:pPr marL="0" indent="0">
              <a:buNone/>
            </a:pPr>
            <a:endParaRPr lang="en-US" dirty="0" smtClean="0"/>
          </a:p>
          <a:p>
            <a:pPr lvl="1"/>
            <a:r>
              <a:rPr lang="en-US" dirty="0" smtClean="0">
                <a:solidFill>
                  <a:srgbClr val="00B050"/>
                </a:solidFill>
              </a:rPr>
              <a:t>Student engagement</a:t>
            </a:r>
          </a:p>
          <a:p>
            <a:pPr lvl="1"/>
            <a:endParaRPr lang="en-US" dirty="0" smtClean="0"/>
          </a:p>
          <a:p>
            <a:pPr lvl="1"/>
            <a:r>
              <a:rPr lang="en-US" dirty="0" smtClean="0"/>
              <a:t>Completion of advanced coursework</a:t>
            </a:r>
          </a:p>
          <a:p>
            <a:pPr lvl="1"/>
            <a:endParaRPr lang="en-US" dirty="0" smtClean="0"/>
          </a:p>
          <a:p>
            <a:pPr lvl="1"/>
            <a:r>
              <a:rPr lang="en-US" dirty="0" smtClean="0">
                <a:solidFill>
                  <a:srgbClr val="0070C0"/>
                </a:solidFill>
              </a:rPr>
              <a:t>Post-secondary readiness (CCR)</a:t>
            </a:r>
          </a:p>
          <a:p>
            <a:pPr lvl="1"/>
            <a:endParaRPr lang="en-US" dirty="0" smtClean="0"/>
          </a:p>
          <a:p>
            <a:pPr lvl="1"/>
            <a:r>
              <a:rPr lang="en-US" dirty="0" smtClean="0"/>
              <a:t>School climate or safety</a:t>
            </a:r>
          </a:p>
          <a:p>
            <a:pPr lvl="1"/>
            <a:endParaRPr lang="en-US" dirty="0" smtClean="0"/>
          </a:p>
          <a:p>
            <a:pPr lvl="1"/>
            <a:r>
              <a:rPr lang="en-US" dirty="0" smtClean="0"/>
              <a:t>“Other” as determined by State</a:t>
            </a:r>
            <a:endParaRPr lang="en-US" dirty="0"/>
          </a:p>
        </p:txBody>
      </p:sp>
      <p:sp>
        <p:nvSpPr>
          <p:cNvPr id="4" name="Rectangle 3"/>
          <p:cNvSpPr/>
          <p:nvPr/>
        </p:nvSpPr>
        <p:spPr>
          <a:xfrm rot="5400000">
            <a:off x="7077398" y="3043347"/>
            <a:ext cx="2354619" cy="175432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Less</a:t>
            </a:r>
          </a:p>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Weight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Right Arrow 4"/>
          <p:cNvSpPr/>
          <p:nvPr/>
        </p:nvSpPr>
        <p:spPr>
          <a:xfrm rot="10800000">
            <a:off x="7156390" y="2209800"/>
            <a:ext cx="920809"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552881" y="5867400"/>
            <a:ext cx="8001000" cy="584775"/>
          </a:xfrm>
          <a:prstGeom prst="rect">
            <a:avLst/>
          </a:prstGeom>
          <a:solidFill>
            <a:schemeClr val="tx1"/>
          </a:solidFill>
        </p:spPr>
        <p:txBody>
          <a:bodyPr wrap="square" rtlCol="0">
            <a:spAutoFit/>
          </a:bodyPr>
          <a:lstStyle/>
          <a:p>
            <a:pPr algn="ctr"/>
            <a:r>
              <a:rPr lang="en-US" sz="3200" dirty="0" smtClean="0">
                <a:solidFill>
                  <a:schemeClr val="bg1"/>
                </a:solidFill>
              </a:rPr>
              <a:t>Accountability Work Groups 2 and 3</a:t>
            </a:r>
            <a:endParaRPr lang="en-US" sz="3200" dirty="0">
              <a:solidFill>
                <a:schemeClr val="bg1"/>
              </a:solidFill>
            </a:endParaRPr>
          </a:p>
        </p:txBody>
      </p:sp>
    </p:spTree>
    <p:extLst>
      <p:ext uri="{BB962C8B-B14F-4D97-AF65-F5344CB8AC3E}">
        <p14:creationId xmlns:p14="http://schemas.microsoft.com/office/powerpoint/2010/main" val="269834185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Annual Accountability </a:t>
            </a:r>
            <a:endParaRPr lang="en-US" dirty="0"/>
          </a:p>
        </p:txBody>
      </p:sp>
      <p:sp>
        <p:nvSpPr>
          <p:cNvPr id="3" name="Content Placeholder 2"/>
          <p:cNvSpPr>
            <a:spLocks noGrp="1"/>
          </p:cNvSpPr>
          <p:nvPr>
            <p:ph idx="1"/>
          </p:nvPr>
        </p:nvSpPr>
        <p:spPr>
          <a:xfrm>
            <a:off x="1219200" y="2133600"/>
            <a:ext cx="6842760" cy="4129143"/>
          </a:xfrm>
        </p:spPr>
        <p:txBody>
          <a:bodyPr>
            <a:normAutofit fontScale="92500" lnSpcReduction="20000"/>
          </a:bodyPr>
          <a:lstStyle/>
          <a:p>
            <a:r>
              <a:rPr lang="en-US" dirty="0" smtClean="0"/>
              <a:t>Aggregate the results from five areas:</a:t>
            </a:r>
          </a:p>
          <a:p>
            <a:endParaRPr lang="en-US" sz="1200" dirty="0" smtClean="0"/>
          </a:p>
          <a:p>
            <a:pPr lvl="1"/>
            <a:r>
              <a:rPr lang="en-US" dirty="0" smtClean="0">
                <a:solidFill>
                  <a:schemeClr val="accent1"/>
                </a:solidFill>
              </a:rPr>
              <a:t>Achievement</a:t>
            </a:r>
          </a:p>
          <a:p>
            <a:pPr lvl="1"/>
            <a:r>
              <a:rPr lang="en-US" dirty="0" smtClean="0">
                <a:solidFill>
                  <a:schemeClr val="accent1"/>
                </a:solidFill>
              </a:rPr>
              <a:t>Growth</a:t>
            </a:r>
          </a:p>
          <a:p>
            <a:pPr lvl="1"/>
            <a:r>
              <a:rPr lang="en-US" dirty="0" smtClean="0">
                <a:solidFill>
                  <a:schemeClr val="accent1"/>
                </a:solidFill>
              </a:rPr>
              <a:t>Graduation rate</a:t>
            </a:r>
          </a:p>
          <a:p>
            <a:pPr lvl="1"/>
            <a:r>
              <a:rPr lang="en-US" dirty="0" smtClean="0">
                <a:solidFill>
                  <a:schemeClr val="accent1"/>
                </a:solidFill>
              </a:rPr>
              <a:t>English proficiency</a:t>
            </a:r>
          </a:p>
          <a:p>
            <a:pPr lvl="1"/>
            <a:r>
              <a:rPr lang="en-US" dirty="0" smtClean="0">
                <a:solidFill>
                  <a:srgbClr val="00B050"/>
                </a:solidFill>
              </a:rPr>
              <a:t>School Quality </a:t>
            </a:r>
            <a:r>
              <a:rPr lang="en-US" dirty="0" smtClean="0">
                <a:solidFill>
                  <a:schemeClr val="tx1"/>
                </a:solidFill>
              </a:rPr>
              <a:t>or </a:t>
            </a:r>
          </a:p>
          <a:p>
            <a:pPr marL="329184" lvl="1" indent="0">
              <a:buNone/>
            </a:pPr>
            <a:r>
              <a:rPr lang="en-US" dirty="0">
                <a:solidFill>
                  <a:srgbClr val="00B050"/>
                </a:solidFill>
              </a:rPr>
              <a:t>	 </a:t>
            </a:r>
            <a:r>
              <a:rPr lang="en-US" dirty="0" smtClean="0">
                <a:solidFill>
                  <a:srgbClr val="00B050"/>
                </a:solidFill>
              </a:rPr>
              <a:t> </a:t>
            </a:r>
            <a:r>
              <a:rPr lang="en-US" dirty="0" smtClean="0">
                <a:solidFill>
                  <a:srgbClr val="0070C0"/>
                </a:solidFill>
              </a:rPr>
              <a:t>Student Success</a:t>
            </a:r>
          </a:p>
          <a:p>
            <a:pPr lvl="1"/>
            <a:r>
              <a:rPr lang="en-US" dirty="0" smtClean="0">
                <a:solidFill>
                  <a:schemeClr val="accent1"/>
                </a:solidFill>
              </a:rPr>
              <a:t>95% tested</a:t>
            </a:r>
          </a:p>
          <a:p>
            <a:pPr lvl="1"/>
            <a:endParaRPr lang="en-US" dirty="0" smtClean="0"/>
          </a:p>
          <a:p>
            <a:pPr lvl="1"/>
            <a:r>
              <a:rPr lang="en-US" dirty="0" smtClean="0"/>
              <a:t>Results of students/subgroups must be weighted in such a way that they produce results that “</a:t>
            </a:r>
            <a:r>
              <a:rPr lang="en-US" dirty="0" smtClean="0">
                <a:solidFill>
                  <a:srgbClr val="FF0000"/>
                </a:solidFill>
              </a:rPr>
              <a:t>meaningfully differentiate</a:t>
            </a:r>
            <a:r>
              <a:rPr lang="en-US" dirty="0" smtClean="0"/>
              <a:t>” schools annually </a:t>
            </a:r>
            <a:r>
              <a:rPr lang="en-US" u="sng" dirty="0" smtClean="0"/>
              <a:t>and </a:t>
            </a:r>
            <a:r>
              <a:rPr lang="en-US" dirty="0" smtClean="0"/>
              <a:t>identify schools in need of comprehensive support</a:t>
            </a:r>
          </a:p>
        </p:txBody>
      </p:sp>
      <p:sp>
        <p:nvSpPr>
          <p:cNvPr id="5" name="TextBox 4"/>
          <p:cNvSpPr txBox="1"/>
          <p:nvPr/>
        </p:nvSpPr>
        <p:spPr>
          <a:xfrm>
            <a:off x="5022791" y="3200400"/>
            <a:ext cx="2286000" cy="1200329"/>
          </a:xfrm>
          <a:prstGeom prst="rect">
            <a:avLst/>
          </a:prstGeom>
          <a:solidFill>
            <a:schemeClr val="bg2">
              <a:lumMod val="75000"/>
            </a:schemeClr>
          </a:solidFill>
        </p:spPr>
        <p:txBody>
          <a:bodyPr wrap="square" rtlCol="0">
            <a:spAutoFit/>
          </a:bodyPr>
          <a:lstStyle/>
          <a:p>
            <a:pPr algn="ctr"/>
            <a:r>
              <a:rPr lang="en-US" dirty="0" smtClean="0">
                <a:solidFill>
                  <a:srgbClr val="FF0000"/>
                </a:solidFill>
              </a:rPr>
              <a:t>Defensible method to combine these categories</a:t>
            </a:r>
            <a:endParaRPr lang="en-US" dirty="0">
              <a:solidFill>
                <a:srgbClr val="FF0000"/>
              </a:solidFill>
            </a:endParaRPr>
          </a:p>
          <a:p>
            <a:endParaRPr lang="en-US" dirty="0"/>
          </a:p>
        </p:txBody>
      </p:sp>
      <p:sp>
        <p:nvSpPr>
          <p:cNvPr id="6" name="Right Brace 5"/>
          <p:cNvSpPr/>
          <p:nvPr/>
        </p:nvSpPr>
        <p:spPr>
          <a:xfrm>
            <a:off x="4191000" y="2590800"/>
            <a:ext cx="533400" cy="19050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87507879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510237933"/>
              </p:ext>
            </p:extLst>
          </p:nvPr>
        </p:nvGraphicFramePr>
        <p:xfrm>
          <a:off x="152400" y="32982"/>
          <a:ext cx="8665527" cy="6599400"/>
        </p:xfrm>
        <a:graphic>
          <a:graphicData uri="http://schemas.openxmlformats.org/drawingml/2006/table">
            <a:tbl>
              <a:tblPr firstRow="1" firstCol="1" bandRow="1">
                <a:tableStyleId>{5C22544A-7EE6-4342-B048-85BDC9FD1C3A}</a:tableStyleId>
              </a:tblPr>
              <a:tblGrid>
                <a:gridCol w="992092"/>
                <a:gridCol w="1370108"/>
                <a:gridCol w="1143000"/>
                <a:gridCol w="914400"/>
                <a:gridCol w="1066800"/>
                <a:gridCol w="1563690"/>
                <a:gridCol w="1615437"/>
              </a:tblGrid>
              <a:tr h="48896">
                <a:tc gridSpan="7">
                  <a:txBody>
                    <a:bodyPr/>
                    <a:lstStyle/>
                    <a:p>
                      <a:pPr marL="0" marR="0" algn="ctr">
                        <a:lnSpc>
                          <a:spcPct val="115000"/>
                        </a:lnSpc>
                        <a:spcBef>
                          <a:spcPts val="0"/>
                        </a:spcBef>
                        <a:spcAft>
                          <a:spcPts val="0"/>
                        </a:spcAft>
                      </a:pPr>
                      <a:r>
                        <a:rPr lang="en-US" sz="1400" dirty="0">
                          <a:solidFill>
                            <a:schemeClr val="tx1"/>
                          </a:solidFill>
                          <a:effectLst/>
                        </a:rPr>
                        <a:t>World Class Knowledge &amp; Skills</a:t>
                      </a:r>
                    </a:p>
                    <a:p>
                      <a:pPr marL="0" marR="0" algn="ctr">
                        <a:lnSpc>
                          <a:spcPct val="115000"/>
                        </a:lnSpc>
                        <a:spcBef>
                          <a:spcPts val="0"/>
                        </a:spcBef>
                        <a:spcAft>
                          <a:spcPts val="0"/>
                        </a:spcAft>
                      </a:pPr>
                      <a:r>
                        <a:rPr lang="en-US" sz="1400" dirty="0">
                          <a:solidFill>
                            <a:schemeClr val="tx1"/>
                          </a:solidFill>
                          <a:effectLst/>
                        </a:rPr>
                        <a:t>By 2030, 90% of students will graduate </a:t>
                      </a:r>
                      <a:r>
                        <a:rPr lang="en-US" sz="1400" dirty="0" smtClean="0">
                          <a:solidFill>
                            <a:schemeClr val="tx1"/>
                          </a:solidFill>
                          <a:effectLst/>
                        </a:rPr>
                        <a:t>College </a:t>
                      </a:r>
                      <a:r>
                        <a:rPr lang="en-US" sz="1400" dirty="0">
                          <a:solidFill>
                            <a:schemeClr val="tx1"/>
                          </a:solidFill>
                          <a:effectLst/>
                        </a:rPr>
                        <a:t>&amp; Career Ready</a:t>
                      </a:r>
                    </a:p>
                    <a:p>
                      <a:pPr marL="0" marR="0" algn="ctr">
                        <a:lnSpc>
                          <a:spcPct val="115000"/>
                        </a:lnSpc>
                        <a:spcBef>
                          <a:spcPts val="0"/>
                        </a:spcBef>
                        <a:spcAft>
                          <a:spcPts val="0"/>
                        </a:spcAft>
                      </a:pPr>
                      <a:r>
                        <a:rPr lang="en-US" sz="500" dirty="0">
                          <a:effectLst/>
                        </a:rPr>
                        <a:t> </a:t>
                      </a:r>
                      <a:endParaRPr lang="en-US" sz="500" dirty="0">
                        <a:effectLst/>
                        <a:latin typeface="Calibri"/>
                        <a:ea typeface="Calibri"/>
                        <a:cs typeface="Times New Roman"/>
                      </a:endParaRPr>
                    </a:p>
                  </a:txBody>
                  <a:tcPr marL="33416" marR="33416" marT="0" marB="0">
                    <a:solidFill>
                      <a:schemeClr val="bg1">
                        <a:lumMod val="8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5697">
                <a:tc gridSpan="7">
                  <a:txBody>
                    <a:bodyPr/>
                    <a:lstStyle/>
                    <a:p>
                      <a:pPr marL="0" marR="0" algn="ctr">
                        <a:lnSpc>
                          <a:spcPct val="115000"/>
                        </a:lnSpc>
                        <a:spcBef>
                          <a:spcPts val="0"/>
                        </a:spcBef>
                        <a:spcAft>
                          <a:spcPts val="0"/>
                        </a:spcAft>
                      </a:pPr>
                      <a:r>
                        <a:rPr lang="en-US" sz="1400" b="1" dirty="0">
                          <a:solidFill>
                            <a:schemeClr val="bg1"/>
                          </a:solidFill>
                          <a:effectLst/>
                        </a:rPr>
                        <a:t>Leading Performance Indicators</a:t>
                      </a:r>
                      <a:endParaRPr lang="en-US" sz="1400" b="1" dirty="0">
                        <a:solidFill>
                          <a:schemeClr val="bg1"/>
                        </a:solidFill>
                        <a:effectLst/>
                        <a:latin typeface="Calibri"/>
                        <a:ea typeface="Calibri"/>
                        <a:cs typeface="Times New Roman"/>
                      </a:endParaRPr>
                    </a:p>
                  </a:txBody>
                  <a:tcPr marL="33416" marR="33416" marT="0" marB="0">
                    <a:solidFill>
                      <a:schemeClr val="tx1">
                        <a:lumMod val="65000"/>
                        <a:lumOff val="3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64958">
                <a:tc>
                  <a:txBody>
                    <a:bodyPr/>
                    <a:lstStyle/>
                    <a:p>
                      <a:pPr marL="0" marR="0">
                        <a:lnSpc>
                          <a:spcPct val="115000"/>
                        </a:lnSpc>
                        <a:spcBef>
                          <a:spcPts val="0"/>
                        </a:spcBef>
                        <a:spcAft>
                          <a:spcPts val="0"/>
                        </a:spcAft>
                      </a:pPr>
                      <a:r>
                        <a:rPr lang="en-US" sz="1200" dirty="0" smtClean="0">
                          <a:effectLst/>
                        </a:rPr>
                        <a:t>South </a:t>
                      </a:r>
                      <a:r>
                        <a:rPr lang="en-US" sz="1200" dirty="0">
                          <a:effectLst/>
                        </a:rPr>
                        <a:t>Carolina</a:t>
                      </a:r>
                      <a:endParaRPr lang="en-US" sz="1200" dirty="0">
                        <a:effectLst/>
                        <a:latin typeface="Calibri"/>
                        <a:ea typeface="Calibri"/>
                        <a:cs typeface="Times New Roman"/>
                      </a:endParaRPr>
                    </a:p>
                  </a:txBody>
                  <a:tcPr marL="33416" marR="33416" marT="0" marB="0"/>
                </a:tc>
                <a:tc>
                  <a:txBody>
                    <a:bodyPr/>
                    <a:lstStyle/>
                    <a:p>
                      <a:pPr marL="0" marR="0" algn="ctr">
                        <a:lnSpc>
                          <a:spcPct val="115000"/>
                        </a:lnSpc>
                        <a:spcBef>
                          <a:spcPts val="0"/>
                        </a:spcBef>
                        <a:spcAft>
                          <a:spcPts val="0"/>
                        </a:spcAft>
                      </a:pPr>
                      <a:r>
                        <a:rPr lang="en-US" sz="1200" b="1" dirty="0" smtClean="0">
                          <a:effectLst/>
                        </a:rPr>
                        <a:t>Achievement</a:t>
                      </a:r>
                    </a:p>
                    <a:p>
                      <a:pPr marL="0" marR="0" algn="ctr">
                        <a:lnSpc>
                          <a:spcPct val="115000"/>
                        </a:lnSpc>
                        <a:spcBef>
                          <a:spcPts val="0"/>
                        </a:spcBef>
                        <a:spcAft>
                          <a:spcPts val="0"/>
                        </a:spcAft>
                      </a:pPr>
                      <a:endParaRPr lang="en-US" sz="1200" b="1" dirty="0">
                        <a:effectLst/>
                      </a:endParaRPr>
                    </a:p>
                    <a:p>
                      <a:pPr marL="0" marR="0" algn="ctr">
                        <a:lnSpc>
                          <a:spcPct val="115000"/>
                        </a:lnSpc>
                        <a:spcBef>
                          <a:spcPts val="0"/>
                        </a:spcBef>
                        <a:spcAft>
                          <a:spcPts val="0"/>
                        </a:spcAft>
                      </a:pPr>
                      <a:r>
                        <a:rPr lang="en-US" sz="1200" dirty="0" smtClean="0">
                          <a:effectLst/>
                        </a:rPr>
                        <a:t>-SC</a:t>
                      </a:r>
                      <a:r>
                        <a:rPr lang="en-US" sz="1200" baseline="0" dirty="0" smtClean="0">
                          <a:effectLst/>
                        </a:rPr>
                        <a:t> READY/SCPASS</a:t>
                      </a:r>
                      <a:endParaRPr lang="en-US" sz="1200" dirty="0">
                        <a:effectLst/>
                        <a:latin typeface="Calibri"/>
                        <a:ea typeface="Calibri"/>
                        <a:cs typeface="Times New Roman"/>
                      </a:endParaRPr>
                    </a:p>
                  </a:txBody>
                  <a:tcPr marL="33416" marR="33416" marT="0" marB="0"/>
                </a:tc>
                <a:tc>
                  <a:txBody>
                    <a:bodyPr/>
                    <a:lstStyle/>
                    <a:p>
                      <a:pPr marL="0" marR="0" algn="ctr">
                        <a:lnSpc>
                          <a:spcPct val="115000"/>
                        </a:lnSpc>
                        <a:spcBef>
                          <a:spcPts val="0"/>
                        </a:spcBef>
                        <a:spcAft>
                          <a:spcPts val="0"/>
                        </a:spcAft>
                      </a:pPr>
                      <a:r>
                        <a:rPr lang="en-US" sz="1200" b="1" dirty="0">
                          <a:effectLst/>
                        </a:rPr>
                        <a:t>Growth</a:t>
                      </a:r>
                      <a:r>
                        <a:rPr lang="en-US" sz="1200" dirty="0">
                          <a:effectLst/>
                        </a:rPr>
                        <a:t> </a:t>
                      </a:r>
                      <a:endParaRPr lang="en-US" sz="1200" dirty="0" smtClean="0">
                        <a:effectLst/>
                      </a:endParaRPr>
                    </a:p>
                    <a:p>
                      <a:pPr marL="0" marR="0" algn="ctr">
                        <a:lnSpc>
                          <a:spcPct val="115000"/>
                        </a:lnSpc>
                        <a:spcBef>
                          <a:spcPts val="0"/>
                        </a:spcBef>
                        <a:spcAft>
                          <a:spcPts val="0"/>
                        </a:spcAft>
                      </a:pPr>
                      <a:endParaRPr lang="en-US" sz="1200" dirty="0">
                        <a:effectLst/>
                      </a:endParaRPr>
                    </a:p>
                    <a:p>
                      <a:pPr marL="0" marR="0" algn="ctr">
                        <a:lnSpc>
                          <a:spcPct val="115000"/>
                        </a:lnSpc>
                        <a:spcBef>
                          <a:spcPts val="0"/>
                        </a:spcBef>
                        <a:spcAft>
                          <a:spcPts val="0"/>
                        </a:spcAft>
                      </a:pPr>
                      <a:r>
                        <a:rPr lang="en-US" sz="1200" dirty="0" smtClean="0">
                          <a:effectLst/>
                        </a:rPr>
                        <a:t>-SC</a:t>
                      </a:r>
                      <a:r>
                        <a:rPr lang="en-US" sz="1200" baseline="0" dirty="0" smtClean="0">
                          <a:effectLst/>
                        </a:rPr>
                        <a:t> READY</a:t>
                      </a:r>
                      <a:endParaRPr lang="en-US" sz="1200" dirty="0">
                        <a:effectLst/>
                        <a:latin typeface="Calibri"/>
                        <a:ea typeface="Calibri"/>
                        <a:cs typeface="Times New Roman"/>
                      </a:endParaRPr>
                    </a:p>
                  </a:txBody>
                  <a:tcPr marL="33416" marR="33416" marT="0" marB="0"/>
                </a:tc>
                <a:tc>
                  <a:txBody>
                    <a:bodyPr/>
                    <a:lstStyle/>
                    <a:p>
                      <a:pPr marL="0" marR="0" algn="ctr">
                        <a:lnSpc>
                          <a:spcPct val="115000"/>
                        </a:lnSpc>
                        <a:spcBef>
                          <a:spcPts val="0"/>
                        </a:spcBef>
                        <a:spcAft>
                          <a:spcPts val="0"/>
                        </a:spcAft>
                      </a:pPr>
                      <a:r>
                        <a:rPr lang="en-US" sz="1200" b="1" dirty="0">
                          <a:effectLst/>
                        </a:rPr>
                        <a:t>Graduation Rate</a:t>
                      </a:r>
                    </a:p>
                    <a:p>
                      <a:pPr marL="0" marR="0" algn="ctr">
                        <a:lnSpc>
                          <a:spcPct val="115000"/>
                        </a:lnSpc>
                        <a:spcBef>
                          <a:spcPts val="0"/>
                        </a:spcBef>
                        <a:spcAft>
                          <a:spcPts val="0"/>
                        </a:spcAft>
                      </a:pPr>
                      <a:r>
                        <a:rPr lang="en-US" sz="1200" dirty="0">
                          <a:effectLst/>
                        </a:rPr>
                        <a:t>-4 </a:t>
                      </a:r>
                      <a:r>
                        <a:rPr lang="en-US" sz="1200" dirty="0" err="1">
                          <a:effectLst/>
                        </a:rPr>
                        <a:t>yr</a:t>
                      </a:r>
                      <a:endParaRPr lang="en-US" sz="1200" dirty="0">
                        <a:effectLst/>
                        <a:latin typeface="Calibri"/>
                        <a:ea typeface="Calibri"/>
                        <a:cs typeface="Times New Roman"/>
                      </a:endParaRPr>
                    </a:p>
                  </a:txBody>
                  <a:tcPr marL="33416" marR="33416" marT="0" marB="0"/>
                </a:tc>
                <a:tc>
                  <a:txBody>
                    <a:bodyPr/>
                    <a:lstStyle/>
                    <a:p>
                      <a:pPr marL="0" marR="0" algn="ctr">
                        <a:lnSpc>
                          <a:spcPct val="115000"/>
                        </a:lnSpc>
                        <a:spcBef>
                          <a:spcPts val="0"/>
                        </a:spcBef>
                        <a:spcAft>
                          <a:spcPts val="0"/>
                        </a:spcAft>
                      </a:pPr>
                      <a:r>
                        <a:rPr lang="en-US" sz="1200" b="1" dirty="0" smtClean="0">
                          <a:effectLst/>
                        </a:rPr>
                        <a:t>English </a:t>
                      </a:r>
                      <a:r>
                        <a:rPr lang="en-US" sz="1200" b="1" baseline="0" dirty="0" smtClean="0">
                          <a:effectLst/>
                        </a:rPr>
                        <a:t> Proficiency</a:t>
                      </a:r>
                      <a:endParaRPr lang="en-US" sz="1200" b="1" dirty="0">
                        <a:effectLst/>
                      </a:endParaRPr>
                    </a:p>
                    <a:p>
                      <a:pPr marL="0" marR="0" algn="ctr">
                        <a:lnSpc>
                          <a:spcPct val="115000"/>
                        </a:lnSpc>
                        <a:spcBef>
                          <a:spcPts val="0"/>
                        </a:spcBef>
                        <a:spcAft>
                          <a:spcPts val="0"/>
                        </a:spcAft>
                      </a:pPr>
                      <a:r>
                        <a:rPr lang="en-US" sz="1200" dirty="0" smtClean="0">
                          <a:effectLst/>
                          <a:latin typeface="+mn-lt"/>
                          <a:ea typeface="+mn-ea"/>
                          <a:cs typeface="+mn-cs"/>
                        </a:rPr>
                        <a:t>-ACCESS</a:t>
                      </a:r>
                      <a:endParaRPr lang="en-US" sz="1200" dirty="0">
                        <a:effectLst/>
                        <a:latin typeface="Calibri"/>
                        <a:ea typeface="Calibri"/>
                        <a:cs typeface="Times New Roman"/>
                      </a:endParaRPr>
                    </a:p>
                  </a:txBody>
                  <a:tcPr marL="33416" marR="33416" marT="0" marB="0"/>
                </a:tc>
                <a:tc>
                  <a:txBody>
                    <a:bodyPr/>
                    <a:lstStyle/>
                    <a:p>
                      <a:pPr marL="0" marR="0" algn="ctr">
                        <a:lnSpc>
                          <a:spcPct val="115000"/>
                        </a:lnSpc>
                        <a:spcBef>
                          <a:spcPts val="0"/>
                        </a:spcBef>
                        <a:spcAft>
                          <a:spcPts val="0"/>
                        </a:spcAft>
                      </a:pPr>
                      <a:r>
                        <a:rPr lang="en-US" sz="1200" b="1" dirty="0" smtClean="0">
                          <a:effectLst/>
                        </a:rPr>
                        <a:t>Prepared</a:t>
                      </a:r>
                      <a:r>
                        <a:rPr lang="en-US" sz="1200" b="1" baseline="0" dirty="0" smtClean="0">
                          <a:effectLst/>
                        </a:rPr>
                        <a:t> for </a:t>
                      </a:r>
                    </a:p>
                    <a:p>
                      <a:pPr marL="0" marR="0" algn="ctr">
                        <a:lnSpc>
                          <a:spcPct val="115000"/>
                        </a:lnSpc>
                        <a:spcBef>
                          <a:spcPts val="0"/>
                        </a:spcBef>
                        <a:spcAft>
                          <a:spcPts val="0"/>
                        </a:spcAft>
                      </a:pPr>
                      <a:r>
                        <a:rPr lang="en-US" sz="1200" b="1" baseline="0" dirty="0" smtClean="0">
                          <a:effectLst/>
                        </a:rPr>
                        <a:t>Success</a:t>
                      </a:r>
                      <a:endParaRPr lang="en-US" sz="1200" b="1" dirty="0">
                        <a:effectLst/>
                      </a:endParaRPr>
                    </a:p>
                    <a:p>
                      <a:pPr marL="0" marR="0" algn="ctr">
                        <a:lnSpc>
                          <a:spcPct val="115000"/>
                        </a:lnSpc>
                        <a:spcBef>
                          <a:spcPts val="0"/>
                        </a:spcBef>
                        <a:spcAft>
                          <a:spcPts val="0"/>
                        </a:spcAft>
                      </a:pPr>
                      <a:r>
                        <a:rPr lang="en-US" sz="1200" dirty="0">
                          <a:effectLst/>
                        </a:rPr>
                        <a:t> </a:t>
                      </a:r>
                      <a:endParaRPr lang="en-US" sz="1200" dirty="0">
                        <a:effectLst/>
                        <a:latin typeface="Calibri"/>
                        <a:ea typeface="Calibri"/>
                        <a:cs typeface="Times New Roman"/>
                      </a:endParaRPr>
                    </a:p>
                  </a:txBody>
                  <a:tcPr marL="33416" marR="33416" marT="0" marB="0">
                    <a:solidFill>
                      <a:schemeClr val="accent5">
                        <a:lumMod val="20000"/>
                        <a:lumOff val="80000"/>
                      </a:schemeClr>
                    </a:solidFill>
                  </a:tcPr>
                </a:tc>
                <a:tc>
                  <a:txBody>
                    <a:bodyPr/>
                    <a:lstStyle/>
                    <a:p>
                      <a:pPr marL="0" marR="0" indent="0" algn="ctr" defTabSz="457200" rtl="0" eaLnBrk="1" fontAlgn="auto" latinLnBrk="0" hangingPunct="1">
                        <a:lnSpc>
                          <a:spcPct val="115000"/>
                        </a:lnSpc>
                        <a:spcBef>
                          <a:spcPts val="0"/>
                        </a:spcBef>
                        <a:spcAft>
                          <a:spcPts val="0"/>
                        </a:spcAft>
                        <a:buClrTx/>
                        <a:buSzTx/>
                        <a:buFontTx/>
                        <a:buNone/>
                        <a:tabLst/>
                        <a:defRPr/>
                      </a:pPr>
                      <a:r>
                        <a:rPr lang="en-US" sz="1200" b="1" dirty="0" smtClean="0">
                          <a:solidFill>
                            <a:schemeClr val="tx1"/>
                          </a:solidFill>
                          <a:effectLst/>
                        </a:rPr>
                        <a:t>Effective</a:t>
                      </a:r>
                      <a:r>
                        <a:rPr lang="en-US" sz="1200" b="1" baseline="0" dirty="0" smtClean="0">
                          <a:solidFill>
                            <a:schemeClr val="tx1"/>
                          </a:solidFill>
                          <a:effectLst/>
                        </a:rPr>
                        <a:t> Learning Environment Student Engagement</a:t>
                      </a:r>
                    </a:p>
                  </a:txBody>
                  <a:tcPr marL="33416" marR="33416" marT="0" marB="0">
                    <a:solidFill>
                      <a:schemeClr val="accent3">
                        <a:lumMod val="60000"/>
                        <a:lumOff val="40000"/>
                      </a:schemeClr>
                    </a:solidFill>
                  </a:tcPr>
                </a:tc>
              </a:tr>
              <a:tr h="799377">
                <a:tc>
                  <a:txBody>
                    <a:bodyPr/>
                    <a:lstStyle/>
                    <a:p>
                      <a:pPr marL="0" marR="0">
                        <a:lnSpc>
                          <a:spcPct val="115000"/>
                        </a:lnSpc>
                        <a:spcBef>
                          <a:spcPts val="0"/>
                        </a:spcBef>
                        <a:spcAft>
                          <a:spcPts val="0"/>
                        </a:spcAft>
                      </a:pPr>
                      <a:r>
                        <a:rPr lang="en-US" sz="1200">
                          <a:effectLst/>
                        </a:rPr>
                        <a:t>Districts in South Carolina</a:t>
                      </a:r>
                      <a:endParaRPr lang="en-US" sz="1200">
                        <a:effectLst/>
                        <a:latin typeface="Calibri"/>
                        <a:ea typeface="Calibri"/>
                        <a:cs typeface="Times New Roman"/>
                      </a:endParaRPr>
                    </a:p>
                  </a:txBody>
                  <a:tcPr marL="33416" marR="33416" marT="0" marB="0"/>
                </a:tc>
                <a:tc>
                  <a:txBody>
                    <a:bodyPr/>
                    <a:lstStyle/>
                    <a:p>
                      <a:pPr marL="0" marR="0" algn="ctr">
                        <a:lnSpc>
                          <a:spcPct val="115000"/>
                        </a:lnSpc>
                        <a:spcBef>
                          <a:spcPts val="0"/>
                        </a:spcBef>
                        <a:spcAft>
                          <a:spcPts val="0"/>
                        </a:spcAft>
                      </a:pPr>
                      <a:r>
                        <a:rPr lang="en-US" sz="1200" b="1" dirty="0" smtClean="0">
                          <a:effectLst/>
                        </a:rPr>
                        <a:t>Achievement</a:t>
                      </a:r>
                    </a:p>
                    <a:p>
                      <a:pPr marL="0" marR="0" algn="ctr">
                        <a:lnSpc>
                          <a:spcPct val="115000"/>
                        </a:lnSpc>
                        <a:spcBef>
                          <a:spcPts val="0"/>
                        </a:spcBef>
                        <a:spcAft>
                          <a:spcPts val="0"/>
                        </a:spcAft>
                      </a:pPr>
                      <a:endParaRPr lang="en-US" sz="1200" b="1" dirty="0" smtClean="0">
                        <a:effectLst/>
                      </a:endParaRPr>
                    </a:p>
                    <a:p>
                      <a:pPr marL="0" marR="0" algn="ctr">
                        <a:lnSpc>
                          <a:spcPct val="115000"/>
                        </a:lnSpc>
                        <a:spcBef>
                          <a:spcPts val="0"/>
                        </a:spcBef>
                        <a:spcAft>
                          <a:spcPts val="0"/>
                        </a:spcAft>
                      </a:pPr>
                      <a:endParaRPr lang="en-US" sz="1200" b="1" dirty="0">
                        <a:effectLst/>
                      </a:endParaRPr>
                    </a:p>
                    <a:p>
                      <a:pPr marL="0" marR="0" algn="ctr">
                        <a:lnSpc>
                          <a:spcPct val="115000"/>
                        </a:lnSpc>
                        <a:spcBef>
                          <a:spcPts val="0"/>
                        </a:spcBef>
                        <a:spcAft>
                          <a:spcPts val="0"/>
                        </a:spcAft>
                      </a:pPr>
                      <a:r>
                        <a:rPr lang="en-US" sz="1200" dirty="0">
                          <a:effectLst/>
                        </a:rPr>
                        <a:t>-</a:t>
                      </a:r>
                      <a:r>
                        <a:rPr lang="en-US" sz="1200" dirty="0" smtClean="0">
                          <a:effectLst/>
                        </a:rPr>
                        <a:t>ALL Subjects</a:t>
                      </a:r>
                      <a:endParaRPr lang="en-US" sz="1200" dirty="0">
                        <a:effectLst/>
                        <a:latin typeface="Calibri"/>
                        <a:ea typeface="Calibri"/>
                        <a:cs typeface="Times New Roman"/>
                      </a:endParaRPr>
                    </a:p>
                  </a:txBody>
                  <a:tcPr marL="33416" marR="33416" marT="0" marB="0"/>
                </a:tc>
                <a:tc>
                  <a:txBody>
                    <a:bodyPr/>
                    <a:lstStyle/>
                    <a:p>
                      <a:pPr marL="0" marR="0" algn="ctr">
                        <a:lnSpc>
                          <a:spcPct val="115000"/>
                        </a:lnSpc>
                        <a:spcBef>
                          <a:spcPts val="0"/>
                        </a:spcBef>
                        <a:spcAft>
                          <a:spcPts val="0"/>
                        </a:spcAft>
                      </a:pPr>
                      <a:r>
                        <a:rPr lang="en-US" sz="1200" b="1" dirty="0">
                          <a:effectLst/>
                        </a:rPr>
                        <a:t>Growth</a:t>
                      </a:r>
                      <a:r>
                        <a:rPr lang="en-US" sz="1200" dirty="0">
                          <a:effectLst/>
                        </a:rPr>
                        <a:t> </a:t>
                      </a:r>
                      <a:endParaRPr lang="en-US" sz="1200" dirty="0" smtClean="0">
                        <a:effectLst/>
                      </a:endParaRPr>
                    </a:p>
                    <a:p>
                      <a:pPr marL="0" marR="0" algn="ctr">
                        <a:lnSpc>
                          <a:spcPct val="115000"/>
                        </a:lnSpc>
                        <a:spcBef>
                          <a:spcPts val="0"/>
                        </a:spcBef>
                        <a:spcAft>
                          <a:spcPts val="0"/>
                        </a:spcAft>
                      </a:pPr>
                      <a:endParaRPr lang="en-US" sz="1200" dirty="0" smtClean="0">
                        <a:effectLst/>
                      </a:endParaRPr>
                    </a:p>
                    <a:p>
                      <a:pPr marL="0" marR="0" algn="ctr">
                        <a:lnSpc>
                          <a:spcPct val="115000"/>
                        </a:lnSpc>
                        <a:spcBef>
                          <a:spcPts val="0"/>
                        </a:spcBef>
                        <a:spcAft>
                          <a:spcPts val="0"/>
                        </a:spcAft>
                      </a:pPr>
                      <a:endParaRPr lang="en-US" sz="1200" dirty="0">
                        <a:effectLst/>
                      </a:endParaRPr>
                    </a:p>
                    <a:p>
                      <a:pPr marL="0" marR="0" algn="ctr">
                        <a:lnSpc>
                          <a:spcPct val="115000"/>
                        </a:lnSpc>
                        <a:spcBef>
                          <a:spcPts val="0"/>
                        </a:spcBef>
                        <a:spcAft>
                          <a:spcPts val="0"/>
                        </a:spcAft>
                      </a:pPr>
                      <a:r>
                        <a:rPr lang="en-US" sz="1200" dirty="0">
                          <a:effectLst/>
                        </a:rPr>
                        <a:t>-ELA 3-8</a:t>
                      </a:r>
                    </a:p>
                    <a:p>
                      <a:pPr marL="0" marR="0" algn="ctr">
                        <a:lnSpc>
                          <a:spcPct val="115000"/>
                        </a:lnSpc>
                        <a:spcBef>
                          <a:spcPts val="0"/>
                        </a:spcBef>
                        <a:spcAft>
                          <a:spcPts val="0"/>
                        </a:spcAft>
                      </a:pPr>
                      <a:r>
                        <a:rPr lang="en-US" sz="1200" dirty="0">
                          <a:effectLst/>
                        </a:rPr>
                        <a:t>-Math 3-8</a:t>
                      </a:r>
                      <a:endParaRPr lang="en-US" sz="1200" dirty="0">
                        <a:effectLst/>
                        <a:latin typeface="Calibri"/>
                        <a:ea typeface="Calibri"/>
                        <a:cs typeface="Times New Roman"/>
                      </a:endParaRPr>
                    </a:p>
                  </a:txBody>
                  <a:tcPr marL="33416" marR="33416" marT="0" marB="0"/>
                </a:tc>
                <a:tc>
                  <a:txBody>
                    <a:bodyPr/>
                    <a:lstStyle/>
                    <a:p>
                      <a:pPr marL="0" marR="0" algn="ctr">
                        <a:lnSpc>
                          <a:spcPct val="115000"/>
                        </a:lnSpc>
                        <a:spcBef>
                          <a:spcPts val="0"/>
                        </a:spcBef>
                        <a:spcAft>
                          <a:spcPts val="0"/>
                        </a:spcAft>
                      </a:pPr>
                      <a:r>
                        <a:rPr lang="en-US" sz="1200" b="1" dirty="0" smtClean="0">
                          <a:effectLst/>
                        </a:rPr>
                        <a:t>Graduation</a:t>
                      </a:r>
                      <a:r>
                        <a:rPr lang="en-US" sz="1200" b="1" baseline="0" dirty="0" smtClean="0">
                          <a:effectLst/>
                        </a:rPr>
                        <a:t> </a:t>
                      </a:r>
                      <a:r>
                        <a:rPr lang="en-US" sz="1200" b="1" dirty="0" smtClean="0">
                          <a:effectLst/>
                        </a:rPr>
                        <a:t>Rate</a:t>
                      </a:r>
                    </a:p>
                    <a:p>
                      <a:pPr marL="0" marR="0" algn="ctr">
                        <a:lnSpc>
                          <a:spcPct val="115000"/>
                        </a:lnSpc>
                        <a:spcBef>
                          <a:spcPts val="0"/>
                        </a:spcBef>
                        <a:spcAft>
                          <a:spcPts val="0"/>
                        </a:spcAft>
                      </a:pPr>
                      <a:endParaRPr lang="en-US" sz="1200" b="1" dirty="0">
                        <a:effectLst/>
                      </a:endParaRPr>
                    </a:p>
                    <a:p>
                      <a:pPr marL="0" marR="0" algn="ctr">
                        <a:lnSpc>
                          <a:spcPct val="115000"/>
                        </a:lnSpc>
                        <a:spcBef>
                          <a:spcPts val="0"/>
                        </a:spcBef>
                        <a:spcAft>
                          <a:spcPts val="0"/>
                        </a:spcAft>
                      </a:pPr>
                      <a:r>
                        <a:rPr lang="en-US" sz="1200" dirty="0">
                          <a:effectLst/>
                        </a:rPr>
                        <a:t>-4 </a:t>
                      </a:r>
                      <a:r>
                        <a:rPr lang="en-US" sz="1200" dirty="0" err="1">
                          <a:effectLst/>
                        </a:rPr>
                        <a:t>yr</a:t>
                      </a:r>
                      <a:endParaRPr lang="en-US" sz="1200" dirty="0">
                        <a:effectLst/>
                        <a:latin typeface="Calibri"/>
                        <a:ea typeface="Calibri"/>
                        <a:cs typeface="Times New Roman"/>
                      </a:endParaRPr>
                    </a:p>
                  </a:txBody>
                  <a:tcPr marL="33416" marR="33416" marT="0" marB="0"/>
                </a:tc>
                <a:tc>
                  <a:txBody>
                    <a:bodyPr/>
                    <a:lstStyle/>
                    <a:p>
                      <a:pPr marL="0" marR="0" algn="ctr">
                        <a:lnSpc>
                          <a:spcPct val="115000"/>
                        </a:lnSpc>
                        <a:spcBef>
                          <a:spcPts val="0"/>
                        </a:spcBef>
                        <a:spcAft>
                          <a:spcPts val="0"/>
                        </a:spcAft>
                      </a:pPr>
                      <a:r>
                        <a:rPr lang="en-US" sz="1200" b="1" dirty="0">
                          <a:effectLst/>
                        </a:rPr>
                        <a:t>ELP</a:t>
                      </a:r>
                    </a:p>
                    <a:p>
                      <a:pPr marL="0" marR="0" algn="ctr">
                        <a:lnSpc>
                          <a:spcPct val="115000"/>
                        </a:lnSpc>
                        <a:spcBef>
                          <a:spcPts val="0"/>
                        </a:spcBef>
                        <a:spcAft>
                          <a:spcPts val="0"/>
                        </a:spcAft>
                      </a:pPr>
                      <a:r>
                        <a:rPr lang="en-US" sz="1200" dirty="0">
                          <a:effectLst/>
                        </a:rPr>
                        <a:t> </a:t>
                      </a:r>
                    </a:p>
                    <a:p>
                      <a:pPr marL="0" marR="0" algn="ctr">
                        <a:lnSpc>
                          <a:spcPct val="115000"/>
                        </a:lnSpc>
                        <a:spcBef>
                          <a:spcPts val="0"/>
                        </a:spcBef>
                        <a:spcAft>
                          <a:spcPts val="0"/>
                        </a:spcAft>
                      </a:pPr>
                      <a:endParaRPr lang="en-US" sz="1200" dirty="0" smtClean="0">
                        <a:effectLst/>
                      </a:endParaRPr>
                    </a:p>
                    <a:p>
                      <a:pPr marL="0" marR="0" algn="ctr">
                        <a:lnSpc>
                          <a:spcPct val="115000"/>
                        </a:lnSpc>
                        <a:spcBef>
                          <a:spcPts val="0"/>
                        </a:spcBef>
                        <a:spcAft>
                          <a:spcPts val="0"/>
                        </a:spcAft>
                      </a:pPr>
                      <a:r>
                        <a:rPr lang="en-US" sz="1200" dirty="0" smtClean="0">
                          <a:effectLst/>
                        </a:rPr>
                        <a:t>Progress </a:t>
                      </a:r>
                      <a:r>
                        <a:rPr lang="en-US" sz="1200" dirty="0">
                          <a:effectLst/>
                        </a:rPr>
                        <a:t>&amp; </a:t>
                      </a:r>
                      <a:r>
                        <a:rPr lang="en-US" sz="1200" dirty="0" smtClean="0">
                          <a:effectLst/>
                        </a:rPr>
                        <a:t>Proficiency</a:t>
                      </a:r>
                    </a:p>
                    <a:p>
                      <a:pPr marL="0" marR="0" algn="ctr">
                        <a:lnSpc>
                          <a:spcPct val="115000"/>
                        </a:lnSpc>
                        <a:spcBef>
                          <a:spcPts val="0"/>
                        </a:spcBef>
                        <a:spcAft>
                          <a:spcPts val="0"/>
                        </a:spcAft>
                      </a:pPr>
                      <a:r>
                        <a:rPr lang="en-US" sz="1200" dirty="0" smtClean="0">
                          <a:effectLst/>
                          <a:latin typeface="Calibri"/>
                          <a:ea typeface="Calibri"/>
                          <a:cs typeface="Times New Roman"/>
                        </a:rPr>
                        <a:t>Grades 1-12</a:t>
                      </a:r>
                      <a:endParaRPr lang="en-US" sz="1200" dirty="0">
                        <a:effectLst/>
                        <a:latin typeface="Calibri"/>
                        <a:ea typeface="Calibri"/>
                        <a:cs typeface="Times New Roman"/>
                      </a:endParaRPr>
                    </a:p>
                  </a:txBody>
                  <a:tcPr marL="33416" marR="33416" marT="0" marB="0"/>
                </a:tc>
                <a:tc>
                  <a:txBody>
                    <a:bodyPr/>
                    <a:lstStyle/>
                    <a:p>
                      <a:pPr marL="0" marR="0" algn="ctr">
                        <a:lnSpc>
                          <a:spcPct val="115000"/>
                        </a:lnSpc>
                        <a:spcBef>
                          <a:spcPts val="0"/>
                        </a:spcBef>
                        <a:spcAft>
                          <a:spcPts val="0"/>
                        </a:spcAft>
                      </a:pPr>
                      <a:r>
                        <a:rPr lang="en-US" sz="1200" b="1" dirty="0">
                          <a:effectLst/>
                        </a:rPr>
                        <a:t>College</a:t>
                      </a:r>
                      <a:r>
                        <a:rPr lang="en-US" sz="1200" b="1" dirty="0" smtClean="0">
                          <a:effectLst/>
                        </a:rPr>
                        <a:t>/ </a:t>
                      </a:r>
                      <a:r>
                        <a:rPr lang="en-US" sz="1200" b="1" dirty="0">
                          <a:effectLst/>
                        </a:rPr>
                        <a:t>Career </a:t>
                      </a:r>
                      <a:r>
                        <a:rPr lang="en-US" sz="1200" b="1" dirty="0" smtClean="0">
                          <a:effectLst/>
                        </a:rPr>
                        <a:t>Readiness</a:t>
                      </a:r>
                    </a:p>
                    <a:p>
                      <a:pPr marL="0" marR="0" algn="ctr">
                        <a:lnSpc>
                          <a:spcPct val="115000"/>
                        </a:lnSpc>
                        <a:spcBef>
                          <a:spcPts val="0"/>
                        </a:spcBef>
                        <a:spcAft>
                          <a:spcPts val="0"/>
                        </a:spcAft>
                      </a:pPr>
                      <a:endParaRPr lang="en-US" sz="1200" b="1" dirty="0">
                        <a:effectLst/>
                      </a:endParaRPr>
                    </a:p>
                    <a:p>
                      <a:pPr marL="0" marR="0" algn="ctr">
                        <a:lnSpc>
                          <a:spcPct val="115000"/>
                        </a:lnSpc>
                        <a:spcBef>
                          <a:spcPts val="0"/>
                        </a:spcBef>
                        <a:spcAft>
                          <a:spcPts val="0"/>
                        </a:spcAft>
                      </a:pPr>
                      <a:r>
                        <a:rPr lang="en-US" sz="1200" dirty="0">
                          <a:effectLst/>
                        </a:rPr>
                        <a:t>ACT, SAT, </a:t>
                      </a:r>
                      <a:r>
                        <a:rPr lang="en-US" sz="1200" dirty="0" err="1">
                          <a:effectLst/>
                        </a:rPr>
                        <a:t>WorkKeys</a:t>
                      </a:r>
                      <a:r>
                        <a:rPr lang="en-US" sz="1200" dirty="0">
                          <a:effectLst/>
                        </a:rPr>
                        <a:t>, </a:t>
                      </a:r>
                      <a:r>
                        <a:rPr lang="en-US" sz="1200" dirty="0" smtClean="0">
                          <a:effectLst/>
                        </a:rPr>
                        <a:t> </a:t>
                      </a:r>
                      <a:r>
                        <a:rPr lang="en-US" sz="1200" dirty="0" err="1" smtClean="0">
                          <a:effectLst/>
                        </a:rPr>
                        <a:t>Accuplacer</a:t>
                      </a:r>
                      <a:r>
                        <a:rPr lang="en-US" sz="1200" dirty="0" smtClean="0">
                          <a:effectLst/>
                        </a:rPr>
                        <a:t>,</a:t>
                      </a:r>
                      <a:r>
                        <a:rPr lang="en-US" sz="1200" baseline="0" dirty="0" smtClean="0">
                          <a:effectLst/>
                        </a:rPr>
                        <a:t> </a:t>
                      </a:r>
                      <a:r>
                        <a:rPr lang="en-US" sz="1200" dirty="0" smtClean="0">
                          <a:effectLst/>
                        </a:rPr>
                        <a:t>College Courses</a:t>
                      </a:r>
                      <a:endParaRPr lang="en-US" sz="1200" dirty="0">
                        <a:effectLst/>
                      </a:endParaRPr>
                    </a:p>
                  </a:txBody>
                  <a:tcPr marL="33416" marR="33416" marT="0" marB="0">
                    <a:solidFill>
                      <a:schemeClr val="accent5">
                        <a:lumMod val="20000"/>
                        <a:lumOff val="80000"/>
                      </a:schemeClr>
                    </a:solidFill>
                  </a:tcPr>
                </a:tc>
                <a:tc>
                  <a:txBody>
                    <a:bodyPr/>
                    <a:lstStyle/>
                    <a:p>
                      <a:pPr marL="0" marR="0" algn="ctr">
                        <a:lnSpc>
                          <a:spcPct val="115000"/>
                        </a:lnSpc>
                        <a:spcBef>
                          <a:spcPts val="0"/>
                        </a:spcBef>
                        <a:spcAft>
                          <a:spcPts val="0"/>
                        </a:spcAft>
                      </a:pPr>
                      <a:r>
                        <a:rPr lang="en-US" sz="1200" b="1" dirty="0" smtClean="0">
                          <a:effectLst/>
                          <a:latin typeface="Cambria" panose="02040503050406030204" pitchFamily="18" charset="0"/>
                          <a:ea typeface="Calibri"/>
                          <a:cs typeface="Times New Roman"/>
                        </a:rPr>
                        <a:t>Effective</a:t>
                      </a:r>
                      <a:r>
                        <a:rPr lang="en-US" sz="1200" b="1" baseline="0" dirty="0" smtClean="0">
                          <a:effectLst/>
                          <a:latin typeface="Cambria" panose="02040503050406030204" pitchFamily="18" charset="0"/>
                          <a:ea typeface="Calibri"/>
                          <a:cs typeface="Times New Roman"/>
                        </a:rPr>
                        <a:t> Learning Environment Survey</a:t>
                      </a:r>
                    </a:p>
                    <a:p>
                      <a:pPr marL="0" marR="0" algn="ctr">
                        <a:lnSpc>
                          <a:spcPct val="115000"/>
                        </a:lnSpc>
                        <a:spcBef>
                          <a:spcPts val="0"/>
                        </a:spcBef>
                        <a:spcAft>
                          <a:spcPts val="0"/>
                        </a:spcAft>
                      </a:pPr>
                      <a:endParaRPr lang="en-US" sz="1200" dirty="0" smtClean="0">
                        <a:effectLst/>
                        <a:latin typeface="Calibri"/>
                        <a:ea typeface="Calibri"/>
                        <a:cs typeface="Times New Roman"/>
                      </a:endParaRPr>
                    </a:p>
                    <a:p>
                      <a:pPr marL="0" marR="0" algn="ctr">
                        <a:lnSpc>
                          <a:spcPct val="115000"/>
                        </a:lnSpc>
                        <a:spcBef>
                          <a:spcPts val="0"/>
                        </a:spcBef>
                        <a:spcAft>
                          <a:spcPts val="0"/>
                        </a:spcAft>
                      </a:pPr>
                      <a:r>
                        <a:rPr lang="en-US" sz="1200" dirty="0" smtClean="0">
                          <a:effectLst/>
                          <a:latin typeface="Calibri"/>
                          <a:ea typeface="Calibri"/>
                          <a:cs typeface="Times New Roman"/>
                        </a:rPr>
                        <a:t>-Grades</a:t>
                      </a:r>
                      <a:r>
                        <a:rPr lang="en-US" sz="1200" baseline="0" dirty="0" smtClean="0">
                          <a:effectLst/>
                          <a:latin typeface="Calibri"/>
                          <a:ea typeface="Calibri"/>
                          <a:cs typeface="Times New Roman"/>
                        </a:rPr>
                        <a:t> 4-12</a:t>
                      </a:r>
                      <a:endParaRPr lang="en-US" sz="1200" dirty="0">
                        <a:effectLst/>
                        <a:latin typeface="Calibri"/>
                        <a:ea typeface="Calibri"/>
                        <a:cs typeface="Times New Roman"/>
                      </a:endParaRPr>
                    </a:p>
                  </a:txBody>
                  <a:tcPr marL="33416" marR="33416" marT="0" marB="0">
                    <a:solidFill>
                      <a:schemeClr val="accent3">
                        <a:lumMod val="60000"/>
                        <a:lumOff val="40000"/>
                      </a:schemeClr>
                    </a:solidFill>
                  </a:tcPr>
                </a:tc>
              </a:tr>
              <a:tr h="1002487">
                <a:tc>
                  <a:txBody>
                    <a:bodyPr/>
                    <a:lstStyle/>
                    <a:p>
                      <a:pPr marL="0" marR="0">
                        <a:lnSpc>
                          <a:spcPct val="115000"/>
                        </a:lnSpc>
                        <a:spcBef>
                          <a:spcPts val="0"/>
                        </a:spcBef>
                        <a:spcAft>
                          <a:spcPts val="0"/>
                        </a:spcAft>
                      </a:pPr>
                      <a:r>
                        <a:rPr lang="en-US" sz="1200">
                          <a:effectLst/>
                        </a:rPr>
                        <a:t>High </a:t>
                      </a:r>
                      <a:endParaRPr lang="en-US" sz="1200">
                        <a:effectLst/>
                        <a:latin typeface="Calibri"/>
                        <a:ea typeface="Calibri"/>
                        <a:cs typeface="Times New Roman"/>
                      </a:endParaRPr>
                    </a:p>
                  </a:txBody>
                  <a:tcPr marL="33416" marR="33416" marT="0" marB="0"/>
                </a:tc>
                <a:tc>
                  <a:txBody>
                    <a:bodyPr/>
                    <a:lstStyle/>
                    <a:p>
                      <a:pPr marL="0" marR="0" algn="ctr">
                        <a:lnSpc>
                          <a:spcPct val="115000"/>
                        </a:lnSpc>
                        <a:spcBef>
                          <a:spcPts val="0"/>
                        </a:spcBef>
                        <a:spcAft>
                          <a:spcPts val="0"/>
                        </a:spcAft>
                      </a:pPr>
                      <a:r>
                        <a:rPr lang="en-US" sz="1200" b="1" dirty="0">
                          <a:effectLst/>
                        </a:rPr>
                        <a:t>Achievement</a:t>
                      </a:r>
                    </a:p>
                    <a:p>
                      <a:pPr marL="0" marR="0" algn="ctr">
                        <a:lnSpc>
                          <a:spcPct val="115000"/>
                        </a:lnSpc>
                        <a:spcBef>
                          <a:spcPts val="0"/>
                        </a:spcBef>
                        <a:spcAft>
                          <a:spcPts val="0"/>
                        </a:spcAft>
                      </a:pPr>
                      <a:r>
                        <a:rPr lang="en-US" sz="1200" dirty="0">
                          <a:effectLst/>
                        </a:rPr>
                        <a:t>-English 1</a:t>
                      </a:r>
                    </a:p>
                    <a:p>
                      <a:pPr marL="0" marR="0" algn="ctr">
                        <a:lnSpc>
                          <a:spcPct val="115000"/>
                        </a:lnSpc>
                        <a:spcBef>
                          <a:spcPts val="0"/>
                        </a:spcBef>
                        <a:spcAft>
                          <a:spcPts val="0"/>
                        </a:spcAft>
                      </a:pPr>
                      <a:r>
                        <a:rPr lang="en-US" sz="1200" dirty="0">
                          <a:effectLst/>
                        </a:rPr>
                        <a:t>-Algebra 1</a:t>
                      </a:r>
                    </a:p>
                    <a:p>
                      <a:pPr marL="0" marR="0" algn="ctr">
                        <a:lnSpc>
                          <a:spcPct val="115000"/>
                        </a:lnSpc>
                        <a:spcBef>
                          <a:spcPts val="0"/>
                        </a:spcBef>
                        <a:spcAft>
                          <a:spcPts val="0"/>
                        </a:spcAft>
                      </a:pPr>
                      <a:r>
                        <a:rPr lang="en-US" sz="1200" dirty="0">
                          <a:effectLst/>
                        </a:rPr>
                        <a:t>-Biology</a:t>
                      </a:r>
                    </a:p>
                    <a:p>
                      <a:pPr marL="0" marR="0" algn="ctr">
                        <a:lnSpc>
                          <a:spcPct val="115000"/>
                        </a:lnSpc>
                        <a:spcBef>
                          <a:spcPts val="0"/>
                        </a:spcBef>
                        <a:spcAft>
                          <a:spcPts val="0"/>
                        </a:spcAft>
                      </a:pPr>
                      <a:r>
                        <a:rPr lang="en-US" sz="1200" dirty="0">
                          <a:effectLst/>
                        </a:rPr>
                        <a:t>-US History</a:t>
                      </a:r>
                      <a:endParaRPr lang="en-US" sz="1200" dirty="0">
                        <a:effectLst/>
                        <a:latin typeface="Calibri"/>
                        <a:ea typeface="Calibri"/>
                        <a:cs typeface="Times New Roman"/>
                      </a:endParaRPr>
                    </a:p>
                  </a:txBody>
                  <a:tcPr marL="33416" marR="33416" marT="0" marB="0"/>
                </a:tc>
                <a:tc>
                  <a:txBody>
                    <a:bodyPr/>
                    <a:lstStyle/>
                    <a:p>
                      <a:pPr marL="0" marR="0" algn="ctr">
                        <a:lnSpc>
                          <a:spcPct val="115000"/>
                        </a:lnSpc>
                        <a:spcBef>
                          <a:spcPts val="0"/>
                        </a:spcBef>
                        <a:spcAft>
                          <a:spcPts val="0"/>
                        </a:spcAft>
                      </a:pPr>
                      <a:r>
                        <a:rPr lang="en-US" sz="1200" dirty="0">
                          <a:effectLst/>
                        </a:rPr>
                        <a:t>N/A</a:t>
                      </a:r>
                      <a:endParaRPr lang="en-US" sz="1200" dirty="0">
                        <a:effectLst/>
                        <a:latin typeface="Calibri"/>
                        <a:ea typeface="Calibri"/>
                        <a:cs typeface="Times New Roman"/>
                      </a:endParaRPr>
                    </a:p>
                  </a:txBody>
                  <a:tcPr marL="33416" marR="33416" marT="0" marB="0">
                    <a:solidFill>
                      <a:schemeClr val="bg1">
                        <a:lumMod val="75000"/>
                      </a:schemeClr>
                    </a:solidFill>
                  </a:tcPr>
                </a:tc>
                <a:tc>
                  <a:txBody>
                    <a:bodyPr/>
                    <a:lstStyle/>
                    <a:p>
                      <a:pPr marL="0" marR="0" algn="ctr">
                        <a:lnSpc>
                          <a:spcPct val="115000"/>
                        </a:lnSpc>
                        <a:spcBef>
                          <a:spcPts val="0"/>
                        </a:spcBef>
                        <a:spcAft>
                          <a:spcPts val="0"/>
                        </a:spcAft>
                      </a:pPr>
                      <a:r>
                        <a:rPr lang="en-US" sz="1200" b="1" dirty="0">
                          <a:effectLst/>
                        </a:rPr>
                        <a:t>Graduation Rate</a:t>
                      </a:r>
                    </a:p>
                    <a:p>
                      <a:pPr marL="0" marR="0" algn="ctr">
                        <a:lnSpc>
                          <a:spcPct val="115000"/>
                        </a:lnSpc>
                        <a:spcBef>
                          <a:spcPts val="0"/>
                        </a:spcBef>
                        <a:spcAft>
                          <a:spcPts val="0"/>
                        </a:spcAft>
                      </a:pPr>
                      <a:r>
                        <a:rPr lang="en-US" sz="1200" dirty="0">
                          <a:effectLst/>
                        </a:rPr>
                        <a:t>-4 </a:t>
                      </a:r>
                      <a:r>
                        <a:rPr lang="en-US" sz="1200" dirty="0" err="1">
                          <a:effectLst/>
                        </a:rPr>
                        <a:t>yr</a:t>
                      </a:r>
                      <a:endParaRPr lang="en-US" sz="1200" dirty="0">
                        <a:effectLst/>
                        <a:latin typeface="Calibri"/>
                        <a:ea typeface="Calibri"/>
                        <a:cs typeface="Times New Roman"/>
                      </a:endParaRPr>
                    </a:p>
                  </a:txBody>
                  <a:tcPr marL="33416" marR="33416" marT="0" marB="0"/>
                </a:tc>
                <a:tc>
                  <a:txBody>
                    <a:bodyPr/>
                    <a:lstStyle/>
                    <a:p>
                      <a:pPr marL="0" marR="0" algn="ctr">
                        <a:lnSpc>
                          <a:spcPct val="115000"/>
                        </a:lnSpc>
                        <a:spcBef>
                          <a:spcPts val="0"/>
                        </a:spcBef>
                        <a:spcAft>
                          <a:spcPts val="0"/>
                        </a:spcAft>
                      </a:pPr>
                      <a:r>
                        <a:rPr lang="en-US" sz="1200" b="1" dirty="0">
                          <a:effectLst/>
                        </a:rPr>
                        <a:t>ELP</a:t>
                      </a:r>
                    </a:p>
                    <a:p>
                      <a:pPr marL="0" marR="0" algn="ctr">
                        <a:lnSpc>
                          <a:spcPct val="115000"/>
                        </a:lnSpc>
                        <a:spcBef>
                          <a:spcPts val="0"/>
                        </a:spcBef>
                        <a:spcAft>
                          <a:spcPts val="0"/>
                        </a:spcAft>
                      </a:pPr>
                      <a:r>
                        <a:rPr lang="en-US" sz="1200" dirty="0">
                          <a:effectLst/>
                        </a:rPr>
                        <a:t> </a:t>
                      </a:r>
                    </a:p>
                    <a:p>
                      <a:pPr marL="0" marR="0" algn="ctr">
                        <a:lnSpc>
                          <a:spcPct val="115000"/>
                        </a:lnSpc>
                        <a:spcBef>
                          <a:spcPts val="0"/>
                        </a:spcBef>
                        <a:spcAft>
                          <a:spcPts val="0"/>
                        </a:spcAft>
                      </a:pPr>
                      <a:r>
                        <a:rPr lang="en-US" sz="1200" dirty="0">
                          <a:effectLst/>
                        </a:rPr>
                        <a:t>Progress &amp; </a:t>
                      </a:r>
                      <a:r>
                        <a:rPr lang="en-US" sz="1200" dirty="0" smtClean="0">
                          <a:effectLst/>
                        </a:rPr>
                        <a:t>Proficiency </a:t>
                      </a:r>
                    </a:p>
                    <a:p>
                      <a:pPr marL="0" marR="0" algn="ctr">
                        <a:lnSpc>
                          <a:spcPct val="115000"/>
                        </a:lnSpc>
                        <a:spcBef>
                          <a:spcPts val="0"/>
                        </a:spcBef>
                        <a:spcAft>
                          <a:spcPts val="0"/>
                        </a:spcAft>
                      </a:pPr>
                      <a:r>
                        <a:rPr lang="en-US" sz="1200" dirty="0" smtClean="0">
                          <a:effectLst/>
                        </a:rPr>
                        <a:t>9-12</a:t>
                      </a:r>
                      <a:endParaRPr lang="en-US" sz="1200" dirty="0">
                        <a:effectLst/>
                        <a:latin typeface="Calibri"/>
                        <a:ea typeface="Calibri"/>
                        <a:cs typeface="Times New Roman"/>
                      </a:endParaRPr>
                    </a:p>
                  </a:txBody>
                  <a:tcPr marL="33416" marR="33416" marT="0" marB="0"/>
                </a:tc>
                <a:tc>
                  <a:txBody>
                    <a:bodyPr/>
                    <a:lstStyle/>
                    <a:p>
                      <a:pPr marL="0" marR="0" algn="ctr">
                        <a:lnSpc>
                          <a:spcPct val="115000"/>
                        </a:lnSpc>
                        <a:spcBef>
                          <a:spcPts val="0"/>
                        </a:spcBef>
                        <a:spcAft>
                          <a:spcPts val="0"/>
                        </a:spcAft>
                      </a:pPr>
                      <a:r>
                        <a:rPr lang="en-US" sz="1200" b="1" dirty="0">
                          <a:effectLst/>
                        </a:rPr>
                        <a:t>College/ Career </a:t>
                      </a:r>
                      <a:r>
                        <a:rPr lang="en-US" sz="1200" b="1" dirty="0" smtClean="0">
                          <a:effectLst/>
                        </a:rPr>
                        <a:t>Readiness</a:t>
                      </a:r>
                      <a:endParaRPr lang="en-US" sz="1200" b="1" dirty="0">
                        <a:effectLst/>
                      </a:endParaRPr>
                    </a:p>
                    <a:p>
                      <a:pPr marL="0" marR="0" algn="ctr">
                        <a:lnSpc>
                          <a:spcPct val="115000"/>
                        </a:lnSpc>
                        <a:spcBef>
                          <a:spcPts val="0"/>
                        </a:spcBef>
                        <a:spcAft>
                          <a:spcPts val="0"/>
                        </a:spcAft>
                      </a:pPr>
                      <a:r>
                        <a:rPr lang="en-US" sz="1200" dirty="0">
                          <a:effectLst/>
                        </a:rPr>
                        <a:t>ACT, SAT, </a:t>
                      </a:r>
                      <a:r>
                        <a:rPr lang="en-US" sz="1200" dirty="0" err="1">
                          <a:effectLst/>
                        </a:rPr>
                        <a:t>WorkKeys</a:t>
                      </a:r>
                      <a:r>
                        <a:rPr lang="en-US" sz="1200" dirty="0">
                          <a:effectLst/>
                        </a:rPr>
                        <a:t>, </a:t>
                      </a:r>
                      <a:r>
                        <a:rPr lang="en-US" sz="1200" dirty="0" smtClean="0">
                          <a:effectLst/>
                        </a:rPr>
                        <a:t> </a:t>
                      </a:r>
                      <a:r>
                        <a:rPr lang="en-US" sz="1200" dirty="0" err="1" smtClean="0">
                          <a:effectLst/>
                        </a:rPr>
                        <a:t>Accuplacer</a:t>
                      </a:r>
                      <a:r>
                        <a:rPr lang="en-US" sz="1200" dirty="0" smtClean="0">
                          <a:effectLst/>
                        </a:rPr>
                        <a:t>, College </a:t>
                      </a:r>
                      <a:r>
                        <a:rPr lang="en-US" sz="1200" dirty="0">
                          <a:effectLst/>
                        </a:rPr>
                        <a:t>Courses</a:t>
                      </a:r>
                      <a:endParaRPr lang="en-US" sz="1200" dirty="0">
                        <a:effectLst/>
                        <a:latin typeface="Calibri"/>
                        <a:ea typeface="Calibri"/>
                        <a:cs typeface="Times New Roman"/>
                      </a:endParaRPr>
                    </a:p>
                  </a:txBody>
                  <a:tcPr marL="33416" marR="33416" marT="0" marB="0">
                    <a:solidFill>
                      <a:schemeClr val="accent5">
                        <a:lumMod val="20000"/>
                        <a:lumOff val="80000"/>
                      </a:schemeClr>
                    </a:solidFill>
                  </a:tcPr>
                </a:tc>
                <a:tc>
                  <a:txBody>
                    <a:bodyPr/>
                    <a:lstStyle/>
                    <a:p>
                      <a:pPr marL="0" marR="0" algn="ctr">
                        <a:lnSpc>
                          <a:spcPct val="115000"/>
                        </a:lnSpc>
                        <a:spcBef>
                          <a:spcPts val="0"/>
                        </a:spcBef>
                        <a:spcAft>
                          <a:spcPts val="0"/>
                        </a:spcAft>
                      </a:pPr>
                      <a:r>
                        <a:rPr lang="en-US" sz="1200" b="1" dirty="0" smtClean="0">
                          <a:effectLst/>
                          <a:latin typeface="Cambria" panose="02040503050406030204" pitchFamily="18" charset="0"/>
                          <a:ea typeface="Calibri"/>
                          <a:cs typeface="Times New Roman"/>
                        </a:rPr>
                        <a:t>Effective</a:t>
                      </a:r>
                      <a:r>
                        <a:rPr lang="en-US" sz="1200" b="1" baseline="0" dirty="0" smtClean="0">
                          <a:effectLst/>
                          <a:latin typeface="Cambria" panose="02040503050406030204" pitchFamily="18" charset="0"/>
                          <a:ea typeface="Calibri"/>
                          <a:cs typeface="Times New Roman"/>
                        </a:rPr>
                        <a:t> Learning Environment Survey</a:t>
                      </a:r>
                    </a:p>
                    <a:p>
                      <a:pPr marL="0" marR="0" algn="ctr">
                        <a:lnSpc>
                          <a:spcPct val="115000"/>
                        </a:lnSpc>
                        <a:spcBef>
                          <a:spcPts val="0"/>
                        </a:spcBef>
                        <a:spcAft>
                          <a:spcPts val="0"/>
                        </a:spcAft>
                      </a:pPr>
                      <a:endParaRPr lang="en-US" sz="1200" dirty="0" smtClean="0">
                        <a:effectLst/>
                        <a:latin typeface="Calibri"/>
                        <a:ea typeface="Calibri"/>
                        <a:cs typeface="Times New Roman"/>
                      </a:endParaRPr>
                    </a:p>
                    <a:p>
                      <a:pPr marL="0" marR="0" algn="ctr">
                        <a:lnSpc>
                          <a:spcPct val="115000"/>
                        </a:lnSpc>
                        <a:spcBef>
                          <a:spcPts val="0"/>
                        </a:spcBef>
                        <a:spcAft>
                          <a:spcPts val="0"/>
                        </a:spcAft>
                      </a:pPr>
                      <a:r>
                        <a:rPr lang="en-US" sz="1200" dirty="0" smtClean="0">
                          <a:effectLst/>
                          <a:latin typeface="Calibri"/>
                          <a:ea typeface="Calibri"/>
                          <a:cs typeface="Times New Roman"/>
                        </a:rPr>
                        <a:t>-Grades</a:t>
                      </a:r>
                      <a:r>
                        <a:rPr lang="en-US" sz="1200" baseline="0" dirty="0" smtClean="0">
                          <a:effectLst/>
                          <a:latin typeface="Calibri"/>
                          <a:ea typeface="Calibri"/>
                          <a:cs typeface="Times New Roman"/>
                        </a:rPr>
                        <a:t> 9-12</a:t>
                      </a:r>
                      <a:endParaRPr lang="en-US" sz="1200" dirty="0" smtClean="0">
                        <a:effectLst/>
                        <a:latin typeface="Calibri"/>
                        <a:ea typeface="Calibri"/>
                        <a:cs typeface="Times New Roman"/>
                      </a:endParaRPr>
                    </a:p>
                    <a:p>
                      <a:pPr marL="0" marR="0" algn="ctr">
                        <a:lnSpc>
                          <a:spcPct val="115000"/>
                        </a:lnSpc>
                        <a:spcBef>
                          <a:spcPts val="0"/>
                        </a:spcBef>
                        <a:spcAft>
                          <a:spcPts val="0"/>
                        </a:spcAft>
                      </a:pPr>
                      <a:endParaRPr lang="en-US" sz="1200" dirty="0">
                        <a:effectLst/>
                        <a:latin typeface="Calibri"/>
                        <a:ea typeface="Calibri"/>
                        <a:cs typeface="Times New Roman"/>
                      </a:endParaRPr>
                    </a:p>
                  </a:txBody>
                  <a:tcPr marL="33416" marR="33416" marT="0" marB="0">
                    <a:solidFill>
                      <a:schemeClr val="accent3">
                        <a:lumMod val="60000"/>
                        <a:lumOff val="40000"/>
                      </a:schemeClr>
                    </a:solidFill>
                  </a:tcPr>
                </a:tc>
              </a:tr>
              <a:tr h="812439">
                <a:tc>
                  <a:txBody>
                    <a:bodyPr/>
                    <a:lstStyle/>
                    <a:p>
                      <a:pPr marL="0" marR="0">
                        <a:lnSpc>
                          <a:spcPct val="115000"/>
                        </a:lnSpc>
                        <a:spcBef>
                          <a:spcPts val="0"/>
                        </a:spcBef>
                        <a:spcAft>
                          <a:spcPts val="0"/>
                        </a:spcAft>
                      </a:pPr>
                      <a:r>
                        <a:rPr lang="en-US" sz="1200">
                          <a:effectLst/>
                        </a:rPr>
                        <a:t>Middle</a:t>
                      </a:r>
                      <a:endParaRPr lang="en-US" sz="1200">
                        <a:effectLst/>
                        <a:latin typeface="Calibri"/>
                        <a:ea typeface="Calibri"/>
                        <a:cs typeface="Times New Roman"/>
                      </a:endParaRPr>
                    </a:p>
                  </a:txBody>
                  <a:tcPr marL="33416" marR="33416" marT="0" marB="0"/>
                </a:tc>
                <a:tc>
                  <a:txBody>
                    <a:bodyPr/>
                    <a:lstStyle/>
                    <a:p>
                      <a:pPr marL="0" marR="0" algn="ctr">
                        <a:lnSpc>
                          <a:spcPct val="115000"/>
                        </a:lnSpc>
                        <a:spcBef>
                          <a:spcPts val="0"/>
                        </a:spcBef>
                        <a:spcAft>
                          <a:spcPts val="0"/>
                        </a:spcAft>
                      </a:pPr>
                      <a:r>
                        <a:rPr lang="en-US" sz="1200" b="1" dirty="0">
                          <a:effectLst/>
                        </a:rPr>
                        <a:t>Achievement</a:t>
                      </a:r>
                    </a:p>
                    <a:p>
                      <a:pPr marL="0" marR="0" algn="ctr">
                        <a:lnSpc>
                          <a:spcPct val="115000"/>
                        </a:lnSpc>
                        <a:spcBef>
                          <a:spcPts val="0"/>
                        </a:spcBef>
                        <a:spcAft>
                          <a:spcPts val="0"/>
                        </a:spcAft>
                      </a:pPr>
                      <a:r>
                        <a:rPr lang="en-US" sz="1200" dirty="0">
                          <a:effectLst/>
                        </a:rPr>
                        <a:t>-ELA/Math 6-8</a:t>
                      </a:r>
                    </a:p>
                    <a:p>
                      <a:pPr marL="0" marR="0" algn="ctr">
                        <a:lnSpc>
                          <a:spcPct val="115000"/>
                        </a:lnSpc>
                        <a:spcBef>
                          <a:spcPts val="0"/>
                        </a:spcBef>
                        <a:spcAft>
                          <a:spcPts val="0"/>
                        </a:spcAft>
                      </a:pPr>
                      <a:r>
                        <a:rPr lang="en-US" sz="1200" dirty="0">
                          <a:effectLst/>
                        </a:rPr>
                        <a:t>-Science </a:t>
                      </a:r>
                      <a:r>
                        <a:rPr lang="en-US" sz="1200" b="1" dirty="0" smtClean="0">
                          <a:solidFill>
                            <a:schemeClr val="tx1"/>
                          </a:solidFill>
                          <a:effectLst/>
                        </a:rPr>
                        <a:t>6</a:t>
                      </a:r>
                    </a:p>
                    <a:p>
                      <a:pPr marL="0" marR="0" algn="ctr">
                        <a:lnSpc>
                          <a:spcPct val="115000"/>
                        </a:lnSpc>
                        <a:spcBef>
                          <a:spcPts val="0"/>
                        </a:spcBef>
                        <a:spcAft>
                          <a:spcPts val="0"/>
                        </a:spcAft>
                      </a:pPr>
                      <a:r>
                        <a:rPr lang="en-US" sz="1200" dirty="0" smtClean="0">
                          <a:effectLst/>
                        </a:rPr>
                        <a:t>-Social </a:t>
                      </a:r>
                      <a:r>
                        <a:rPr lang="en-US" sz="1200" dirty="0">
                          <a:effectLst/>
                        </a:rPr>
                        <a:t>St. </a:t>
                      </a:r>
                      <a:r>
                        <a:rPr lang="en-US" sz="1200" b="1" dirty="0" smtClean="0">
                          <a:solidFill>
                            <a:schemeClr val="tx1"/>
                          </a:solidFill>
                          <a:effectLst/>
                        </a:rPr>
                        <a:t>7</a:t>
                      </a:r>
                      <a:endParaRPr lang="en-US" sz="1200" b="1" dirty="0">
                        <a:solidFill>
                          <a:schemeClr val="tx1"/>
                        </a:solidFill>
                        <a:effectLst/>
                        <a:latin typeface="Calibri"/>
                        <a:ea typeface="Calibri"/>
                        <a:cs typeface="Times New Roman"/>
                      </a:endParaRPr>
                    </a:p>
                  </a:txBody>
                  <a:tcPr marL="33416" marR="33416" marT="0" marB="0"/>
                </a:tc>
                <a:tc>
                  <a:txBody>
                    <a:bodyPr/>
                    <a:lstStyle/>
                    <a:p>
                      <a:pPr marL="0" marR="0" algn="ctr">
                        <a:lnSpc>
                          <a:spcPct val="115000"/>
                        </a:lnSpc>
                        <a:spcBef>
                          <a:spcPts val="0"/>
                        </a:spcBef>
                        <a:spcAft>
                          <a:spcPts val="0"/>
                        </a:spcAft>
                      </a:pPr>
                      <a:r>
                        <a:rPr lang="en-US" sz="1200" b="1" dirty="0">
                          <a:effectLst/>
                        </a:rPr>
                        <a:t>Growth</a:t>
                      </a:r>
                    </a:p>
                    <a:p>
                      <a:pPr marL="0" marR="0" algn="ctr">
                        <a:lnSpc>
                          <a:spcPct val="115000"/>
                        </a:lnSpc>
                        <a:spcBef>
                          <a:spcPts val="0"/>
                        </a:spcBef>
                        <a:spcAft>
                          <a:spcPts val="0"/>
                        </a:spcAft>
                      </a:pPr>
                      <a:r>
                        <a:rPr lang="en-US" sz="1200" dirty="0">
                          <a:effectLst/>
                        </a:rPr>
                        <a:t>-ELA 6-8</a:t>
                      </a:r>
                    </a:p>
                    <a:p>
                      <a:pPr marL="0" marR="0" algn="ctr">
                        <a:lnSpc>
                          <a:spcPct val="115000"/>
                        </a:lnSpc>
                        <a:spcBef>
                          <a:spcPts val="0"/>
                        </a:spcBef>
                        <a:spcAft>
                          <a:spcPts val="0"/>
                        </a:spcAft>
                      </a:pPr>
                      <a:r>
                        <a:rPr lang="en-US" sz="1200" dirty="0">
                          <a:effectLst/>
                        </a:rPr>
                        <a:t>-Math 6-8</a:t>
                      </a:r>
                      <a:endParaRPr lang="en-US" sz="1200" dirty="0">
                        <a:effectLst/>
                        <a:latin typeface="Calibri"/>
                        <a:ea typeface="Calibri"/>
                        <a:cs typeface="Times New Roman"/>
                      </a:endParaRPr>
                    </a:p>
                  </a:txBody>
                  <a:tcPr marL="33416" marR="33416" marT="0" marB="0"/>
                </a:tc>
                <a:tc>
                  <a:txBody>
                    <a:bodyPr/>
                    <a:lstStyle/>
                    <a:p>
                      <a:pPr marL="0" marR="0" algn="ctr">
                        <a:lnSpc>
                          <a:spcPct val="115000"/>
                        </a:lnSpc>
                        <a:spcBef>
                          <a:spcPts val="0"/>
                        </a:spcBef>
                        <a:spcAft>
                          <a:spcPts val="0"/>
                        </a:spcAft>
                      </a:pPr>
                      <a:r>
                        <a:rPr lang="en-US" sz="1200" dirty="0">
                          <a:effectLst/>
                        </a:rPr>
                        <a:t> </a:t>
                      </a:r>
                    </a:p>
                    <a:p>
                      <a:pPr marL="0" marR="0" algn="ctr">
                        <a:lnSpc>
                          <a:spcPct val="115000"/>
                        </a:lnSpc>
                        <a:spcBef>
                          <a:spcPts val="0"/>
                        </a:spcBef>
                        <a:spcAft>
                          <a:spcPts val="0"/>
                        </a:spcAft>
                      </a:pPr>
                      <a:r>
                        <a:rPr lang="en-US" sz="1200" dirty="0">
                          <a:effectLst/>
                        </a:rPr>
                        <a:t>N/A</a:t>
                      </a:r>
                      <a:endParaRPr lang="en-US" sz="1200" dirty="0">
                        <a:effectLst/>
                        <a:latin typeface="Calibri"/>
                        <a:ea typeface="Calibri"/>
                        <a:cs typeface="Times New Roman"/>
                      </a:endParaRPr>
                    </a:p>
                  </a:txBody>
                  <a:tcPr marL="33416" marR="33416" marT="0" marB="0">
                    <a:solidFill>
                      <a:schemeClr val="bg1">
                        <a:lumMod val="75000"/>
                      </a:schemeClr>
                    </a:solidFill>
                  </a:tcPr>
                </a:tc>
                <a:tc>
                  <a:txBody>
                    <a:bodyPr/>
                    <a:lstStyle/>
                    <a:p>
                      <a:pPr marL="0" marR="0" algn="ctr">
                        <a:lnSpc>
                          <a:spcPct val="115000"/>
                        </a:lnSpc>
                        <a:spcBef>
                          <a:spcPts val="0"/>
                        </a:spcBef>
                        <a:spcAft>
                          <a:spcPts val="0"/>
                        </a:spcAft>
                      </a:pPr>
                      <a:r>
                        <a:rPr lang="en-US" sz="1200" b="1" dirty="0">
                          <a:effectLst/>
                        </a:rPr>
                        <a:t>ELP</a:t>
                      </a:r>
                    </a:p>
                    <a:p>
                      <a:pPr marL="0" marR="0" algn="ctr">
                        <a:lnSpc>
                          <a:spcPct val="115000"/>
                        </a:lnSpc>
                        <a:spcBef>
                          <a:spcPts val="0"/>
                        </a:spcBef>
                        <a:spcAft>
                          <a:spcPts val="0"/>
                        </a:spcAft>
                      </a:pPr>
                      <a:r>
                        <a:rPr lang="en-US" sz="1200" dirty="0" smtClean="0">
                          <a:effectLst/>
                        </a:rPr>
                        <a:t>Progress </a:t>
                      </a:r>
                      <a:r>
                        <a:rPr lang="en-US" sz="1200" dirty="0">
                          <a:effectLst/>
                        </a:rPr>
                        <a:t>&amp; </a:t>
                      </a:r>
                      <a:r>
                        <a:rPr lang="en-US" sz="1200" dirty="0" smtClean="0">
                          <a:effectLst/>
                        </a:rPr>
                        <a:t>Proficiency</a:t>
                      </a:r>
                    </a:p>
                    <a:p>
                      <a:pPr marL="0" marR="0" algn="ctr">
                        <a:lnSpc>
                          <a:spcPct val="115000"/>
                        </a:lnSpc>
                        <a:spcBef>
                          <a:spcPts val="0"/>
                        </a:spcBef>
                        <a:spcAft>
                          <a:spcPts val="0"/>
                        </a:spcAft>
                      </a:pPr>
                      <a:r>
                        <a:rPr lang="en-US" sz="1200" dirty="0" smtClean="0">
                          <a:effectLst/>
                          <a:latin typeface="Calibri"/>
                          <a:ea typeface="Calibri"/>
                          <a:cs typeface="Times New Roman"/>
                        </a:rPr>
                        <a:t>6-8</a:t>
                      </a:r>
                      <a:endParaRPr lang="en-US" sz="1200" dirty="0">
                        <a:effectLst/>
                        <a:latin typeface="Calibri"/>
                        <a:ea typeface="Calibri"/>
                        <a:cs typeface="Times New Roman"/>
                      </a:endParaRPr>
                    </a:p>
                  </a:txBody>
                  <a:tcPr marL="33416" marR="33416" marT="0" marB="0"/>
                </a:tc>
                <a:tc>
                  <a:txBody>
                    <a:bodyPr/>
                    <a:lstStyle/>
                    <a:p>
                      <a:pPr marL="0" marR="0" algn="ctr">
                        <a:lnSpc>
                          <a:spcPct val="115000"/>
                        </a:lnSpc>
                        <a:spcBef>
                          <a:spcPts val="0"/>
                        </a:spcBef>
                        <a:spcAft>
                          <a:spcPts val="0"/>
                        </a:spcAft>
                      </a:pPr>
                      <a:r>
                        <a:rPr lang="en-US" sz="1200" b="1" dirty="0" smtClean="0">
                          <a:effectLst/>
                        </a:rPr>
                        <a:t>Social Emotional </a:t>
                      </a:r>
                    </a:p>
                    <a:p>
                      <a:pPr marL="0" marR="0" algn="ctr">
                        <a:lnSpc>
                          <a:spcPct val="115000"/>
                        </a:lnSpc>
                        <a:spcBef>
                          <a:spcPts val="0"/>
                        </a:spcBef>
                        <a:spcAft>
                          <a:spcPts val="0"/>
                        </a:spcAft>
                      </a:pPr>
                      <a:r>
                        <a:rPr lang="en-US" sz="1200" b="1" baseline="0" dirty="0" smtClean="0">
                          <a:effectLst/>
                        </a:rPr>
                        <a:t>Soft Skills Measures</a:t>
                      </a:r>
                    </a:p>
                    <a:p>
                      <a:pPr marL="0" marR="0" algn="ctr">
                        <a:lnSpc>
                          <a:spcPct val="115000"/>
                        </a:lnSpc>
                        <a:spcBef>
                          <a:spcPts val="0"/>
                        </a:spcBef>
                        <a:spcAft>
                          <a:spcPts val="0"/>
                        </a:spcAft>
                      </a:pPr>
                      <a:endParaRPr lang="en-US" sz="1200" b="1" baseline="0" dirty="0" smtClean="0">
                        <a:effectLst/>
                      </a:endParaRPr>
                    </a:p>
                    <a:p>
                      <a:pPr marL="0" marR="0" algn="ctr">
                        <a:lnSpc>
                          <a:spcPct val="115000"/>
                        </a:lnSpc>
                        <a:spcBef>
                          <a:spcPts val="0"/>
                        </a:spcBef>
                        <a:spcAft>
                          <a:spcPts val="0"/>
                        </a:spcAft>
                      </a:pPr>
                      <a:r>
                        <a:rPr lang="en-US" sz="1200" b="0" baseline="0" dirty="0" smtClean="0">
                          <a:effectLst/>
                          <a:latin typeface="Calibri"/>
                          <a:ea typeface="Calibri"/>
                          <a:cs typeface="Times New Roman"/>
                        </a:rPr>
                        <a:t>REPORT ONLY</a:t>
                      </a:r>
                      <a:endParaRPr lang="en-US" sz="1200" b="0" dirty="0">
                        <a:effectLst/>
                        <a:latin typeface="Calibri"/>
                        <a:ea typeface="Calibri"/>
                        <a:cs typeface="Times New Roman"/>
                      </a:endParaRPr>
                    </a:p>
                  </a:txBody>
                  <a:tcPr marL="33416" marR="33416" marT="0" marB="0">
                    <a:solidFill>
                      <a:schemeClr val="accent5">
                        <a:lumMod val="20000"/>
                        <a:lumOff val="80000"/>
                      </a:schemeClr>
                    </a:solidFill>
                  </a:tcPr>
                </a:tc>
                <a:tc>
                  <a:txBody>
                    <a:bodyPr/>
                    <a:lstStyle/>
                    <a:p>
                      <a:pPr marL="0" marR="0" algn="ctr">
                        <a:lnSpc>
                          <a:spcPct val="115000"/>
                        </a:lnSpc>
                        <a:spcBef>
                          <a:spcPts val="0"/>
                        </a:spcBef>
                        <a:spcAft>
                          <a:spcPts val="0"/>
                        </a:spcAft>
                      </a:pPr>
                      <a:r>
                        <a:rPr lang="en-US" sz="1200" b="1" dirty="0" smtClean="0">
                          <a:effectLst/>
                          <a:latin typeface="Cambria" panose="02040503050406030204" pitchFamily="18" charset="0"/>
                          <a:ea typeface="Calibri"/>
                          <a:cs typeface="Times New Roman"/>
                        </a:rPr>
                        <a:t>Effective</a:t>
                      </a:r>
                      <a:r>
                        <a:rPr lang="en-US" sz="1200" b="1" baseline="0" dirty="0" smtClean="0">
                          <a:effectLst/>
                          <a:latin typeface="Cambria" panose="02040503050406030204" pitchFamily="18" charset="0"/>
                          <a:ea typeface="Calibri"/>
                          <a:cs typeface="Times New Roman"/>
                        </a:rPr>
                        <a:t> Learning Environment Survey</a:t>
                      </a:r>
                    </a:p>
                    <a:p>
                      <a:pPr marL="0" marR="0" algn="ctr">
                        <a:lnSpc>
                          <a:spcPct val="115000"/>
                        </a:lnSpc>
                        <a:spcBef>
                          <a:spcPts val="0"/>
                        </a:spcBef>
                        <a:spcAft>
                          <a:spcPts val="0"/>
                        </a:spcAft>
                      </a:pPr>
                      <a:endParaRPr lang="en-US" sz="1200" dirty="0" smtClean="0">
                        <a:effectLst/>
                        <a:latin typeface="Calibri"/>
                        <a:ea typeface="Calibri"/>
                        <a:cs typeface="Times New Roman"/>
                      </a:endParaRPr>
                    </a:p>
                    <a:p>
                      <a:pPr marL="0" marR="0" algn="ctr">
                        <a:lnSpc>
                          <a:spcPct val="115000"/>
                        </a:lnSpc>
                        <a:spcBef>
                          <a:spcPts val="0"/>
                        </a:spcBef>
                        <a:spcAft>
                          <a:spcPts val="0"/>
                        </a:spcAft>
                      </a:pPr>
                      <a:r>
                        <a:rPr lang="en-US" sz="1200" dirty="0" smtClean="0">
                          <a:effectLst/>
                          <a:latin typeface="Calibri"/>
                          <a:ea typeface="Calibri"/>
                          <a:cs typeface="Times New Roman"/>
                        </a:rPr>
                        <a:t>-Grades</a:t>
                      </a:r>
                      <a:r>
                        <a:rPr lang="en-US" sz="1200" baseline="0" dirty="0" smtClean="0">
                          <a:effectLst/>
                          <a:latin typeface="Calibri"/>
                          <a:ea typeface="Calibri"/>
                          <a:cs typeface="Times New Roman"/>
                        </a:rPr>
                        <a:t> 6-8</a:t>
                      </a:r>
                      <a:endParaRPr lang="en-US" sz="1200" dirty="0" smtClean="0">
                        <a:effectLst/>
                        <a:latin typeface="Calibri"/>
                        <a:ea typeface="Calibri"/>
                        <a:cs typeface="Times New Roman"/>
                      </a:endParaRPr>
                    </a:p>
                  </a:txBody>
                  <a:tcPr marL="33416" marR="33416" marT="0" marB="0">
                    <a:solidFill>
                      <a:schemeClr val="accent3">
                        <a:lumMod val="60000"/>
                        <a:lumOff val="40000"/>
                      </a:schemeClr>
                    </a:solidFill>
                  </a:tcPr>
                </a:tc>
              </a:tr>
              <a:tr h="799377">
                <a:tc>
                  <a:txBody>
                    <a:bodyPr/>
                    <a:lstStyle/>
                    <a:p>
                      <a:pPr marL="0" marR="0">
                        <a:lnSpc>
                          <a:spcPct val="115000"/>
                        </a:lnSpc>
                        <a:spcBef>
                          <a:spcPts val="0"/>
                        </a:spcBef>
                        <a:spcAft>
                          <a:spcPts val="0"/>
                        </a:spcAft>
                      </a:pPr>
                      <a:r>
                        <a:rPr lang="en-US" sz="1200">
                          <a:effectLst/>
                        </a:rPr>
                        <a:t>Elementary</a:t>
                      </a:r>
                      <a:endParaRPr lang="en-US" sz="1200">
                        <a:effectLst/>
                        <a:latin typeface="Calibri"/>
                        <a:ea typeface="Calibri"/>
                        <a:cs typeface="Times New Roman"/>
                      </a:endParaRPr>
                    </a:p>
                  </a:txBody>
                  <a:tcPr marL="33416" marR="33416" marT="0" marB="0"/>
                </a:tc>
                <a:tc>
                  <a:txBody>
                    <a:bodyPr/>
                    <a:lstStyle/>
                    <a:p>
                      <a:pPr marL="0" marR="0" algn="ctr">
                        <a:lnSpc>
                          <a:spcPct val="115000"/>
                        </a:lnSpc>
                        <a:spcBef>
                          <a:spcPts val="0"/>
                        </a:spcBef>
                        <a:spcAft>
                          <a:spcPts val="0"/>
                        </a:spcAft>
                      </a:pPr>
                      <a:r>
                        <a:rPr lang="en-US" sz="1200" b="1" dirty="0">
                          <a:effectLst/>
                        </a:rPr>
                        <a:t>Achievement</a:t>
                      </a:r>
                    </a:p>
                    <a:p>
                      <a:pPr marL="0" marR="0" algn="ctr">
                        <a:lnSpc>
                          <a:spcPct val="115000"/>
                        </a:lnSpc>
                        <a:spcBef>
                          <a:spcPts val="0"/>
                        </a:spcBef>
                        <a:spcAft>
                          <a:spcPts val="0"/>
                        </a:spcAft>
                      </a:pPr>
                      <a:r>
                        <a:rPr lang="en-US" sz="1200" dirty="0">
                          <a:effectLst/>
                        </a:rPr>
                        <a:t>-ELA/Math 3-5</a:t>
                      </a:r>
                    </a:p>
                    <a:p>
                      <a:pPr marL="0" marR="0" algn="ctr">
                        <a:lnSpc>
                          <a:spcPct val="115000"/>
                        </a:lnSpc>
                        <a:spcBef>
                          <a:spcPts val="0"/>
                        </a:spcBef>
                        <a:spcAft>
                          <a:spcPts val="0"/>
                        </a:spcAft>
                      </a:pPr>
                      <a:r>
                        <a:rPr lang="en-US" sz="1200" dirty="0">
                          <a:effectLst/>
                        </a:rPr>
                        <a:t>-Science </a:t>
                      </a:r>
                      <a:r>
                        <a:rPr lang="en-US" sz="1200" b="1" dirty="0" smtClean="0">
                          <a:effectLst/>
                        </a:rPr>
                        <a:t>4</a:t>
                      </a:r>
                    </a:p>
                    <a:p>
                      <a:pPr marL="0" marR="0" algn="ctr">
                        <a:lnSpc>
                          <a:spcPct val="115000"/>
                        </a:lnSpc>
                        <a:spcBef>
                          <a:spcPts val="0"/>
                        </a:spcBef>
                        <a:spcAft>
                          <a:spcPts val="0"/>
                        </a:spcAft>
                      </a:pPr>
                      <a:r>
                        <a:rPr lang="en-US" sz="1200" dirty="0" smtClean="0">
                          <a:effectLst/>
                        </a:rPr>
                        <a:t>-Social </a:t>
                      </a:r>
                      <a:r>
                        <a:rPr lang="en-US" sz="1200" dirty="0">
                          <a:effectLst/>
                        </a:rPr>
                        <a:t>St. </a:t>
                      </a:r>
                      <a:r>
                        <a:rPr lang="en-US" sz="1200" b="1" dirty="0" smtClean="0">
                          <a:effectLst/>
                        </a:rPr>
                        <a:t>5</a:t>
                      </a:r>
                      <a:endParaRPr lang="en-US" sz="1200" b="1" dirty="0">
                        <a:effectLst/>
                        <a:latin typeface="Calibri"/>
                        <a:ea typeface="Calibri"/>
                        <a:cs typeface="Times New Roman"/>
                      </a:endParaRPr>
                    </a:p>
                  </a:txBody>
                  <a:tcPr marL="33416" marR="33416" marT="0" marB="0"/>
                </a:tc>
                <a:tc>
                  <a:txBody>
                    <a:bodyPr/>
                    <a:lstStyle/>
                    <a:p>
                      <a:pPr marL="0" marR="0" algn="ctr">
                        <a:lnSpc>
                          <a:spcPct val="115000"/>
                        </a:lnSpc>
                        <a:spcBef>
                          <a:spcPts val="0"/>
                        </a:spcBef>
                        <a:spcAft>
                          <a:spcPts val="0"/>
                        </a:spcAft>
                      </a:pPr>
                      <a:r>
                        <a:rPr lang="en-US" sz="1200" b="1" dirty="0">
                          <a:effectLst/>
                        </a:rPr>
                        <a:t>Growth</a:t>
                      </a:r>
                      <a:r>
                        <a:rPr lang="en-US" sz="1200" dirty="0">
                          <a:effectLst/>
                        </a:rPr>
                        <a:t> </a:t>
                      </a:r>
                    </a:p>
                    <a:p>
                      <a:pPr marL="0" marR="0" algn="ctr">
                        <a:lnSpc>
                          <a:spcPct val="115000"/>
                        </a:lnSpc>
                        <a:spcBef>
                          <a:spcPts val="0"/>
                        </a:spcBef>
                        <a:spcAft>
                          <a:spcPts val="0"/>
                        </a:spcAft>
                      </a:pPr>
                      <a:r>
                        <a:rPr lang="en-US" sz="1200" dirty="0">
                          <a:effectLst/>
                        </a:rPr>
                        <a:t>-ELA 3-5</a:t>
                      </a:r>
                    </a:p>
                    <a:p>
                      <a:pPr marL="0" marR="0" algn="ctr">
                        <a:lnSpc>
                          <a:spcPct val="115000"/>
                        </a:lnSpc>
                        <a:spcBef>
                          <a:spcPts val="0"/>
                        </a:spcBef>
                        <a:spcAft>
                          <a:spcPts val="0"/>
                        </a:spcAft>
                      </a:pPr>
                      <a:r>
                        <a:rPr lang="en-US" sz="1200" dirty="0">
                          <a:effectLst/>
                        </a:rPr>
                        <a:t>-Math 3-5</a:t>
                      </a:r>
                      <a:endParaRPr lang="en-US" sz="1200" dirty="0">
                        <a:effectLst/>
                        <a:latin typeface="Calibri"/>
                        <a:ea typeface="Calibri"/>
                        <a:cs typeface="Times New Roman"/>
                      </a:endParaRPr>
                    </a:p>
                  </a:txBody>
                  <a:tcPr marL="33416" marR="33416" marT="0" marB="0"/>
                </a:tc>
                <a:tc>
                  <a:txBody>
                    <a:bodyPr/>
                    <a:lstStyle/>
                    <a:p>
                      <a:pPr marL="0" marR="0" algn="ctr">
                        <a:lnSpc>
                          <a:spcPct val="115000"/>
                        </a:lnSpc>
                        <a:spcBef>
                          <a:spcPts val="0"/>
                        </a:spcBef>
                        <a:spcAft>
                          <a:spcPts val="0"/>
                        </a:spcAft>
                      </a:pPr>
                      <a:r>
                        <a:rPr lang="en-US" sz="1200" dirty="0">
                          <a:effectLst/>
                        </a:rPr>
                        <a:t> </a:t>
                      </a:r>
                    </a:p>
                    <a:p>
                      <a:pPr marL="0" marR="0" algn="ctr">
                        <a:lnSpc>
                          <a:spcPct val="115000"/>
                        </a:lnSpc>
                        <a:spcBef>
                          <a:spcPts val="0"/>
                        </a:spcBef>
                        <a:spcAft>
                          <a:spcPts val="0"/>
                        </a:spcAft>
                      </a:pPr>
                      <a:r>
                        <a:rPr lang="en-US" sz="1200" dirty="0">
                          <a:effectLst/>
                        </a:rPr>
                        <a:t>N/A</a:t>
                      </a:r>
                      <a:endParaRPr lang="en-US" sz="1200" dirty="0">
                        <a:effectLst/>
                        <a:latin typeface="Calibri"/>
                        <a:ea typeface="Calibri"/>
                        <a:cs typeface="Times New Roman"/>
                      </a:endParaRPr>
                    </a:p>
                  </a:txBody>
                  <a:tcPr marL="33416" marR="33416" marT="0" marB="0">
                    <a:solidFill>
                      <a:schemeClr val="bg1">
                        <a:lumMod val="75000"/>
                      </a:schemeClr>
                    </a:solidFill>
                  </a:tcPr>
                </a:tc>
                <a:tc>
                  <a:txBody>
                    <a:bodyPr/>
                    <a:lstStyle/>
                    <a:p>
                      <a:pPr marL="0" marR="0" algn="ctr">
                        <a:lnSpc>
                          <a:spcPct val="115000"/>
                        </a:lnSpc>
                        <a:spcBef>
                          <a:spcPts val="0"/>
                        </a:spcBef>
                        <a:spcAft>
                          <a:spcPts val="0"/>
                        </a:spcAft>
                      </a:pPr>
                      <a:r>
                        <a:rPr lang="en-US" sz="1200" b="1" dirty="0">
                          <a:effectLst/>
                        </a:rPr>
                        <a:t>ELP</a:t>
                      </a:r>
                    </a:p>
                    <a:p>
                      <a:pPr marL="0" marR="0" algn="ctr">
                        <a:lnSpc>
                          <a:spcPct val="115000"/>
                        </a:lnSpc>
                        <a:spcBef>
                          <a:spcPts val="0"/>
                        </a:spcBef>
                        <a:spcAft>
                          <a:spcPts val="0"/>
                        </a:spcAft>
                      </a:pPr>
                      <a:r>
                        <a:rPr lang="en-US" sz="1200" dirty="0">
                          <a:effectLst/>
                        </a:rPr>
                        <a:t> </a:t>
                      </a:r>
                      <a:r>
                        <a:rPr lang="en-US" sz="1200" dirty="0" smtClean="0">
                          <a:effectLst/>
                        </a:rPr>
                        <a:t>Progress </a:t>
                      </a:r>
                      <a:r>
                        <a:rPr lang="en-US" sz="1200" dirty="0">
                          <a:effectLst/>
                        </a:rPr>
                        <a:t>&amp; </a:t>
                      </a:r>
                      <a:r>
                        <a:rPr lang="en-US" sz="1200" dirty="0" smtClean="0">
                          <a:effectLst/>
                        </a:rPr>
                        <a:t>Proficiency</a:t>
                      </a:r>
                    </a:p>
                    <a:p>
                      <a:pPr marL="0" marR="0" algn="ctr">
                        <a:lnSpc>
                          <a:spcPct val="115000"/>
                        </a:lnSpc>
                        <a:spcBef>
                          <a:spcPts val="0"/>
                        </a:spcBef>
                        <a:spcAft>
                          <a:spcPts val="0"/>
                        </a:spcAft>
                      </a:pPr>
                      <a:r>
                        <a:rPr lang="en-US" sz="1200" dirty="0" smtClean="0">
                          <a:effectLst/>
                          <a:latin typeface="Calibri"/>
                          <a:ea typeface="Calibri"/>
                          <a:cs typeface="Times New Roman"/>
                        </a:rPr>
                        <a:t>1-5</a:t>
                      </a:r>
                      <a:endParaRPr lang="en-US" sz="1200" dirty="0">
                        <a:effectLst/>
                        <a:latin typeface="Calibri"/>
                        <a:ea typeface="Calibri"/>
                        <a:cs typeface="Times New Roman"/>
                      </a:endParaRPr>
                    </a:p>
                  </a:txBody>
                  <a:tcPr marL="33416" marR="33416" marT="0" marB="0"/>
                </a:tc>
                <a:tc>
                  <a:txBody>
                    <a:bodyPr/>
                    <a:lstStyle/>
                    <a:p>
                      <a:pPr marL="0" marR="0" algn="ctr">
                        <a:lnSpc>
                          <a:spcPct val="115000"/>
                        </a:lnSpc>
                        <a:spcBef>
                          <a:spcPts val="0"/>
                        </a:spcBef>
                        <a:spcAft>
                          <a:spcPts val="0"/>
                        </a:spcAft>
                      </a:pPr>
                      <a:r>
                        <a:rPr lang="en-US" sz="1200" b="1" dirty="0" smtClean="0">
                          <a:effectLst/>
                        </a:rPr>
                        <a:t>Social Emotional</a:t>
                      </a:r>
                    </a:p>
                    <a:p>
                      <a:pPr marL="0" marR="0" algn="ctr">
                        <a:lnSpc>
                          <a:spcPct val="115000"/>
                        </a:lnSpc>
                        <a:spcBef>
                          <a:spcPts val="0"/>
                        </a:spcBef>
                        <a:spcAft>
                          <a:spcPts val="0"/>
                        </a:spcAft>
                      </a:pPr>
                      <a:r>
                        <a:rPr lang="en-US" sz="1200" b="1" dirty="0" smtClean="0">
                          <a:effectLst/>
                        </a:rPr>
                        <a:t>Soft Skills</a:t>
                      </a:r>
                      <a:r>
                        <a:rPr lang="en-US" sz="1200" b="1" baseline="0" dirty="0" smtClean="0">
                          <a:effectLst/>
                        </a:rPr>
                        <a:t> Measure</a:t>
                      </a:r>
                    </a:p>
                    <a:p>
                      <a:pPr marL="0" marR="0" algn="ctr">
                        <a:lnSpc>
                          <a:spcPct val="115000"/>
                        </a:lnSpc>
                        <a:spcBef>
                          <a:spcPts val="0"/>
                        </a:spcBef>
                        <a:spcAft>
                          <a:spcPts val="0"/>
                        </a:spcAft>
                      </a:pPr>
                      <a:endParaRPr lang="en-US" sz="1200" b="1" baseline="0" dirty="0" smtClean="0">
                        <a:effectLst/>
                      </a:endParaRPr>
                    </a:p>
                    <a:p>
                      <a:pPr marL="0" marR="0" algn="ctr">
                        <a:lnSpc>
                          <a:spcPct val="115000"/>
                        </a:lnSpc>
                        <a:spcBef>
                          <a:spcPts val="0"/>
                        </a:spcBef>
                        <a:spcAft>
                          <a:spcPts val="0"/>
                        </a:spcAft>
                      </a:pPr>
                      <a:r>
                        <a:rPr lang="en-US" sz="1200" b="0" baseline="0" dirty="0" smtClean="0">
                          <a:effectLst/>
                          <a:latin typeface="Calibri"/>
                          <a:ea typeface="Calibri"/>
                          <a:cs typeface="Times New Roman"/>
                        </a:rPr>
                        <a:t>REPORT ONLY</a:t>
                      </a:r>
                      <a:endParaRPr lang="en-US" sz="1200" b="0" dirty="0">
                        <a:effectLst/>
                        <a:latin typeface="Calibri"/>
                        <a:ea typeface="Calibri"/>
                        <a:cs typeface="Times New Roman"/>
                      </a:endParaRPr>
                    </a:p>
                  </a:txBody>
                  <a:tcPr marL="33416" marR="33416" marT="0" marB="0">
                    <a:solidFill>
                      <a:schemeClr val="accent5">
                        <a:lumMod val="20000"/>
                        <a:lumOff val="80000"/>
                      </a:schemeClr>
                    </a:solidFill>
                  </a:tcPr>
                </a:tc>
                <a:tc>
                  <a:txBody>
                    <a:bodyPr/>
                    <a:lstStyle/>
                    <a:p>
                      <a:pPr marL="0" marR="0" algn="ctr">
                        <a:lnSpc>
                          <a:spcPct val="115000"/>
                        </a:lnSpc>
                        <a:spcBef>
                          <a:spcPts val="0"/>
                        </a:spcBef>
                        <a:spcAft>
                          <a:spcPts val="0"/>
                        </a:spcAft>
                      </a:pPr>
                      <a:r>
                        <a:rPr lang="en-US" sz="1200" b="1" dirty="0" smtClean="0">
                          <a:effectLst/>
                          <a:latin typeface="Cambria" panose="02040503050406030204" pitchFamily="18" charset="0"/>
                          <a:ea typeface="Calibri"/>
                          <a:cs typeface="Times New Roman"/>
                        </a:rPr>
                        <a:t>Effective</a:t>
                      </a:r>
                      <a:r>
                        <a:rPr lang="en-US" sz="1200" b="1" baseline="0" dirty="0" smtClean="0">
                          <a:effectLst/>
                          <a:latin typeface="Cambria" panose="02040503050406030204" pitchFamily="18" charset="0"/>
                          <a:ea typeface="Calibri"/>
                          <a:cs typeface="Times New Roman"/>
                        </a:rPr>
                        <a:t> Learning Environment Survey</a:t>
                      </a:r>
                    </a:p>
                    <a:p>
                      <a:pPr marL="0" marR="0" algn="ctr">
                        <a:lnSpc>
                          <a:spcPct val="115000"/>
                        </a:lnSpc>
                        <a:spcBef>
                          <a:spcPts val="0"/>
                        </a:spcBef>
                        <a:spcAft>
                          <a:spcPts val="0"/>
                        </a:spcAft>
                      </a:pPr>
                      <a:endParaRPr lang="en-US" sz="1200" dirty="0" smtClean="0">
                        <a:effectLst/>
                        <a:latin typeface="Calibri"/>
                        <a:ea typeface="Calibri"/>
                        <a:cs typeface="Times New Roman"/>
                      </a:endParaRPr>
                    </a:p>
                    <a:p>
                      <a:pPr marL="0" marR="0" algn="ctr">
                        <a:lnSpc>
                          <a:spcPct val="115000"/>
                        </a:lnSpc>
                        <a:spcBef>
                          <a:spcPts val="0"/>
                        </a:spcBef>
                        <a:spcAft>
                          <a:spcPts val="0"/>
                        </a:spcAft>
                      </a:pPr>
                      <a:r>
                        <a:rPr lang="en-US" sz="1200" dirty="0" smtClean="0">
                          <a:effectLst/>
                          <a:latin typeface="Calibri"/>
                          <a:ea typeface="Calibri"/>
                          <a:cs typeface="Times New Roman"/>
                        </a:rPr>
                        <a:t>-Grades</a:t>
                      </a:r>
                      <a:r>
                        <a:rPr lang="en-US" sz="1200" baseline="0" dirty="0" smtClean="0">
                          <a:effectLst/>
                          <a:latin typeface="Calibri"/>
                          <a:ea typeface="Calibri"/>
                          <a:cs typeface="Times New Roman"/>
                        </a:rPr>
                        <a:t> 4-5</a:t>
                      </a:r>
                      <a:endParaRPr lang="en-US" sz="1200" dirty="0" smtClean="0">
                        <a:effectLst/>
                        <a:latin typeface="Calibri"/>
                        <a:ea typeface="Calibri"/>
                        <a:cs typeface="Times New Roman"/>
                      </a:endParaRPr>
                    </a:p>
                  </a:txBody>
                  <a:tcPr marL="33416" marR="33416" marT="0" marB="0">
                    <a:solidFill>
                      <a:schemeClr val="accent3">
                        <a:lumMod val="60000"/>
                        <a:lumOff val="40000"/>
                      </a:schemeClr>
                    </a:solidFill>
                  </a:tcPr>
                </a:tc>
              </a:tr>
              <a:tr h="364553">
                <a:tc gridSpan="7">
                  <a:txBody>
                    <a:bodyPr/>
                    <a:lstStyle/>
                    <a:p>
                      <a:pPr marL="0" marR="0" indent="0" algn="ctr" defTabSz="457200" rtl="0" eaLnBrk="1" fontAlgn="auto" latinLnBrk="0" hangingPunct="1">
                        <a:lnSpc>
                          <a:spcPct val="115000"/>
                        </a:lnSpc>
                        <a:spcBef>
                          <a:spcPts val="0"/>
                        </a:spcBef>
                        <a:spcAft>
                          <a:spcPts val="0"/>
                        </a:spcAft>
                        <a:buClrTx/>
                        <a:buSzTx/>
                        <a:buFontTx/>
                        <a:buNone/>
                        <a:tabLst/>
                        <a:defRPr/>
                      </a:pPr>
                      <a:r>
                        <a:rPr lang="en-US" sz="1400" dirty="0">
                          <a:effectLst/>
                        </a:rPr>
                        <a:t>Drivers for Continuous </a:t>
                      </a:r>
                      <a:r>
                        <a:rPr lang="en-US" sz="1400" dirty="0" smtClean="0">
                          <a:effectLst/>
                        </a:rPr>
                        <a:t>Improvement </a:t>
                      </a:r>
                      <a:r>
                        <a:rPr lang="en-US" sz="1400" dirty="0" smtClean="0">
                          <a:solidFill>
                            <a:schemeClr val="bg1"/>
                          </a:solidFill>
                          <a:effectLst/>
                        </a:rPr>
                        <a:t>World Class Systems Quality</a:t>
                      </a:r>
                    </a:p>
                  </a:txBody>
                  <a:tcPr marL="33416" marR="33416" marT="0" marB="0">
                    <a:solidFill>
                      <a:schemeClr val="tx1">
                        <a:lumMod val="65000"/>
                        <a:lumOff val="3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50239">
                <a:tc gridSpan="7">
                  <a:txBody>
                    <a:bodyPr/>
                    <a:lstStyle/>
                    <a:p>
                      <a:pPr marL="0" marR="0" algn="ctr">
                        <a:lnSpc>
                          <a:spcPct val="115000"/>
                        </a:lnSpc>
                        <a:spcBef>
                          <a:spcPts val="0"/>
                        </a:spcBef>
                        <a:spcAft>
                          <a:spcPts val="1000"/>
                        </a:spcAft>
                      </a:pPr>
                      <a:r>
                        <a:rPr lang="en-US" sz="1400" dirty="0" err="1" smtClean="0">
                          <a:solidFill>
                            <a:schemeClr val="tx1"/>
                          </a:solidFill>
                          <a:effectLst/>
                        </a:rPr>
                        <a:t>AdvancEd</a:t>
                      </a:r>
                      <a:r>
                        <a:rPr lang="en-US" sz="1400" dirty="0" smtClean="0">
                          <a:solidFill>
                            <a:schemeClr val="tx1"/>
                          </a:solidFill>
                          <a:effectLst/>
                        </a:rPr>
                        <a:t> Accreditation</a:t>
                      </a:r>
                      <a:r>
                        <a:rPr lang="en-US" sz="1400" baseline="0" dirty="0" smtClean="0">
                          <a:solidFill>
                            <a:schemeClr val="tx1"/>
                          </a:solidFill>
                          <a:effectLst/>
                        </a:rPr>
                        <a:t>                        </a:t>
                      </a:r>
                    </a:p>
                    <a:p>
                      <a:pPr marL="0" marR="0" algn="ctr">
                        <a:lnSpc>
                          <a:spcPct val="115000"/>
                        </a:lnSpc>
                        <a:spcBef>
                          <a:spcPts val="0"/>
                        </a:spcBef>
                        <a:spcAft>
                          <a:spcPts val="1000"/>
                        </a:spcAft>
                      </a:pPr>
                      <a:r>
                        <a:rPr lang="en-US" sz="1400" dirty="0" smtClean="0">
                          <a:solidFill>
                            <a:schemeClr val="tx1"/>
                          </a:solidFill>
                          <a:effectLst/>
                        </a:rPr>
                        <a:t>Personalized </a:t>
                      </a:r>
                      <a:r>
                        <a:rPr lang="en-US" sz="1400" dirty="0">
                          <a:solidFill>
                            <a:schemeClr val="tx1"/>
                          </a:solidFill>
                          <a:effectLst/>
                        </a:rPr>
                        <a:t>Learning or Specialized </a:t>
                      </a:r>
                      <a:r>
                        <a:rPr lang="en-US" sz="1400" dirty="0" smtClean="0">
                          <a:solidFill>
                            <a:schemeClr val="tx1"/>
                          </a:solidFill>
                          <a:effectLst/>
                        </a:rPr>
                        <a:t>Certification</a:t>
                      </a:r>
                    </a:p>
                  </a:txBody>
                  <a:tcPr marL="33416" marR="33416" marT="0" marB="0">
                    <a:solidFill>
                      <a:schemeClr val="accent3">
                        <a:lumMod val="60000"/>
                        <a:lumOff val="4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3" name="Down Arrow 2"/>
          <p:cNvSpPr/>
          <p:nvPr/>
        </p:nvSpPr>
        <p:spPr>
          <a:xfrm rot="5400000">
            <a:off x="6629400" y="1057133"/>
            <a:ext cx="5334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own Arrow 3"/>
          <p:cNvSpPr/>
          <p:nvPr/>
        </p:nvSpPr>
        <p:spPr>
          <a:xfrm rot="5400000">
            <a:off x="8534400" y="1057133"/>
            <a:ext cx="5334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05772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cs typeface="Times New Roman" panose="02020603050405020304" pitchFamily="18" charset="0"/>
              </a:rPr>
              <a:t>ESSA Overview</a:t>
            </a:r>
            <a:endParaRPr lang="en-US" sz="5400" dirty="0">
              <a:cs typeface="Times New Roman" panose="02020603050405020304" pitchFamily="18" charset="0"/>
            </a:endParaRPr>
          </a:p>
        </p:txBody>
      </p:sp>
      <p:sp>
        <p:nvSpPr>
          <p:cNvPr id="3" name="Content Placeholder 2"/>
          <p:cNvSpPr>
            <a:spLocks noGrp="1"/>
          </p:cNvSpPr>
          <p:nvPr>
            <p:ph idx="1"/>
          </p:nvPr>
        </p:nvSpPr>
        <p:spPr>
          <a:xfrm>
            <a:off x="685800" y="1828800"/>
            <a:ext cx="7620000" cy="4362412"/>
          </a:xfrm>
        </p:spPr>
        <p:txBody>
          <a:bodyPr>
            <a:normAutofit fontScale="77500" lnSpcReduction="20000"/>
          </a:bodyPr>
          <a:lstStyle/>
          <a:p>
            <a:endParaRPr lang="en-US" sz="2000" dirty="0" smtClean="0">
              <a:latin typeface="Times New Roman" panose="02020603050405020304" pitchFamily="18" charset="0"/>
              <a:cs typeface="Times New Roman" panose="02020603050405020304" pitchFamily="18" charset="0"/>
            </a:endParaRPr>
          </a:p>
          <a:p>
            <a:r>
              <a:rPr lang="en-US" sz="2600" dirty="0" smtClean="0">
                <a:cs typeface="Times New Roman" panose="02020603050405020304" pitchFamily="18" charset="0"/>
              </a:rPr>
              <a:t>Title I programs include Part A,  basic programs; Part B, state assessment; Part C, Migrant programs; and Part D, Neglected and Delinquent programs</a:t>
            </a:r>
            <a:r>
              <a:rPr lang="en-US" sz="2600" dirty="0" smtClean="0"/>
              <a:t>.</a:t>
            </a:r>
            <a:endParaRPr lang="en-US" sz="2600" dirty="0" smtClean="0">
              <a:cs typeface="Times New Roman" panose="02020603050405020304" pitchFamily="18" charset="0"/>
            </a:endParaRPr>
          </a:p>
          <a:p>
            <a:pPr marL="0" indent="0">
              <a:buNone/>
            </a:pPr>
            <a:endParaRPr lang="en-US" sz="2600" dirty="0" smtClean="0">
              <a:cs typeface="Times New Roman" panose="02020603050405020304" pitchFamily="18" charset="0"/>
            </a:endParaRPr>
          </a:p>
          <a:p>
            <a:r>
              <a:rPr lang="en-US" sz="2600" dirty="0" smtClean="0">
                <a:cs typeface="Times New Roman" panose="02020603050405020304" pitchFamily="18" charset="0"/>
              </a:rPr>
              <a:t>Local Education Agencies (LEA’s) and schools receive the majority of  the ESEA funding.</a:t>
            </a:r>
          </a:p>
          <a:p>
            <a:endParaRPr lang="en-US" sz="2600" dirty="0" smtClean="0">
              <a:cs typeface="Times New Roman" panose="02020603050405020304" pitchFamily="18" charset="0"/>
            </a:endParaRPr>
          </a:p>
          <a:p>
            <a:r>
              <a:rPr lang="en-US" sz="2600" dirty="0">
                <a:cs typeface="Times New Roman" panose="02020603050405020304" pitchFamily="18" charset="0"/>
              </a:rPr>
              <a:t>Title II Part A – Preparing, Recruiting, and Training Teachers, Principals, and Other School </a:t>
            </a:r>
            <a:r>
              <a:rPr lang="en-US" sz="2600" dirty="0" smtClean="0">
                <a:cs typeface="Times New Roman" panose="02020603050405020304" pitchFamily="18" charset="0"/>
              </a:rPr>
              <a:t>Leaders</a:t>
            </a:r>
          </a:p>
          <a:p>
            <a:endParaRPr lang="en-US" sz="2600" dirty="0">
              <a:cs typeface="Times New Roman" panose="02020603050405020304" pitchFamily="18" charset="0"/>
            </a:endParaRPr>
          </a:p>
          <a:p>
            <a:r>
              <a:rPr lang="en-US" sz="2600" dirty="0">
                <a:cs typeface="Times New Roman" panose="02020603050405020304" pitchFamily="18" charset="0"/>
              </a:rPr>
              <a:t>Title III – Part A - English Language </a:t>
            </a:r>
            <a:r>
              <a:rPr lang="en-US" sz="2600" dirty="0" smtClean="0">
                <a:cs typeface="Times New Roman" panose="02020603050405020304" pitchFamily="18" charset="0"/>
              </a:rPr>
              <a:t>Acquisition</a:t>
            </a:r>
          </a:p>
          <a:p>
            <a:pPr marL="0" indent="0">
              <a:buNone/>
            </a:pPr>
            <a:endParaRPr lang="en-US" sz="2600" dirty="0" smtClean="0">
              <a:cs typeface="Times New Roman" panose="02020603050405020304" pitchFamily="18" charset="0"/>
            </a:endParaRPr>
          </a:p>
          <a:p>
            <a:r>
              <a:rPr lang="en-US" sz="2600" dirty="0" smtClean="0">
                <a:cs typeface="Times New Roman" panose="02020603050405020304" pitchFamily="18" charset="0"/>
              </a:rPr>
              <a:t>The English Learner (EL, ELL, ESOL) program is a core instructional program supplemented by Title I and Title III.</a:t>
            </a:r>
            <a:endParaRPr lang="en-US" sz="2600" dirty="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288370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4119"/>
            <a:ext cx="8041440" cy="1442674"/>
          </a:xfrm>
        </p:spPr>
        <p:txBody>
          <a:bodyPr/>
          <a:lstStyle/>
          <a:p>
            <a:r>
              <a:rPr lang="en-US" dirty="0" smtClean="0"/>
              <a:t>Achievement GAP</a:t>
            </a:r>
            <a:br>
              <a:rPr lang="en-US" dirty="0" smtClean="0"/>
            </a:br>
            <a:r>
              <a:rPr lang="en-US" sz="3600" dirty="0" smtClean="0"/>
              <a:t>(Required subgroup reporting)</a:t>
            </a:r>
            <a:endParaRPr lang="en-US" sz="3600" dirty="0"/>
          </a:p>
        </p:txBody>
      </p:sp>
      <p:sp>
        <p:nvSpPr>
          <p:cNvPr id="3" name="Content Placeholder 2"/>
          <p:cNvSpPr>
            <a:spLocks noGrp="1"/>
          </p:cNvSpPr>
          <p:nvPr>
            <p:ph idx="1"/>
          </p:nvPr>
        </p:nvSpPr>
        <p:spPr>
          <a:xfrm>
            <a:off x="533400" y="1828800"/>
            <a:ext cx="8382000" cy="4419600"/>
          </a:xfrm>
        </p:spPr>
        <p:txBody>
          <a:bodyPr>
            <a:normAutofit/>
          </a:bodyPr>
          <a:lstStyle/>
          <a:p>
            <a:r>
              <a:rPr lang="en-US" dirty="0" smtClean="0"/>
              <a:t>All accountability categories MUST be broken down by subgroups:</a:t>
            </a:r>
          </a:p>
          <a:p>
            <a:pPr lvl="1"/>
            <a:r>
              <a:rPr lang="en-US" dirty="0" smtClean="0">
                <a:solidFill>
                  <a:schemeClr val="accent1"/>
                </a:solidFill>
              </a:rPr>
              <a:t>Achievement</a:t>
            </a:r>
          </a:p>
          <a:p>
            <a:pPr lvl="1"/>
            <a:r>
              <a:rPr lang="en-US" dirty="0" smtClean="0"/>
              <a:t>Growth (Elem/Middle)</a:t>
            </a:r>
          </a:p>
          <a:p>
            <a:pPr lvl="1"/>
            <a:r>
              <a:rPr lang="en-US" dirty="0" smtClean="0">
                <a:solidFill>
                  <a:schemeClr val="accent1"/>
                </a:solidFill>
              </a:rPr>
              <a:t>Graduation Rate (High)</a:t>
            </a:r>
          </a:p>
          <a:p>
            <a:pPr lvl="1"/>
            <a:r>
              <a:rPr lang="en-US" dirty="0" smtClean="0"/>
              <a:t>Prepared for Success</a:t>
            </a:r>
          </a:p>
          <a:p>
            <a:pPr lvl="1"/>
            <a:r>
              <a:rPr lang="en-US" dirty="0" smtClean="0"/>
              <a:t>Student Engagement</a:t>
            </a:r>
          </a:p>
          <a:p>
            <a:pPr lvl="1"/>
            <a:r>
              <a:rPr lang="en-US" dirty="0" smtClean="0">
                <a:solidFill>
                  <a:schemeClr val="accent1"/>
                </a:solidFill>
              </a:rPr>
              <a:t>ELP</a:t>
            </a:r>
          </a:p>
          <a:p>
            <a:endParaRPr lang="en-US" dirty="0"/>
          </a:p>
          <a:p>
            <a:endParaRPr lang="en-US" dirty="0"/>
          </a:p>
        </p:txBody>
      </p:sp>
    </p:spTree>
    <p:extLst>
      <p:ext uri="{BB962C8B-B14F-4D97-AF65-F5344CB8AC3E}">
        <p14:creationId xmlns:p14="http://schemas.microsoft.com/office/powerpoint/2010/main" val="68752256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chemeClr val="tx1"/>
          </a:solidFill>
        </p:spPr>
        <p:txBody>
          <a:bodyPr/>
          <a:lstStyle/>
          <a:p>
            <a:r>
              <a:rPr lang="en-US" sz="5400" dirty="0" smtClean="0">
                <a:solidFill>
                  <a:schemeClr val="bg1"/>
                </a:solidFill>
                <a:latin typeface="Arial Black" panose="020B0A04020102020204" pitchFamily="34" charset="0"/>
              </a:rPr>
              <a:t>Prepared for Success</a:t>
            </a:r>
            <a:endParaRPr lang="en-US" sz="5400" dirty="0">
              <a:solidFill>
                <a:schemeClr val="bg1"/>
              </a:solidFill>
              <a:latin typeface="Arial Black" panose="020B0A04020102020204" pitchFamily="34" charset="0"/>
            </a:endParaRPr>
          </a:p>
        </p:txBody>
      </p:sp>
      <p:sp>
        <p:nvSpPr>
          <p:cNvPr id="5" name="Text Placeholder 4"/>
          <p:cNvSpPr>
            <a:spLocks noGrp="1"/>
          </p:cNvSpPr>
          <p:nvPr>
            <p:ph type="body" idx="1"/>
          </p:nvPr>
        </p:nvSpPr>
        <p:spPr>
          <a:xfrm>
            <a:off x="914400" y="3810000"/>
            <a:ext cx="7467601" cy="1500187"/>
          </a:xfrm>
        </p:spPr>
        <p:txBody>
          <a:bodyPr>
            <a:normAutofit/>
          </a:bodyPr>
          <a:lstStyle/>
          <a:p>
            <a:endParaRPr lang="en-US" sz="3200" dirty="0" smtClean="0">
              <a:solidFill>
                <a:schemeClr val="accent5">
                  <a:lumMod val="75000"/>
                </a:schemeClr>
              </a:solidFill>
            </a:endParaRPr>
          </a:p>
          <a:p>
            <a:r>
              <a:rPr lang="en-US" sz="3200" b="1" dirty="0" smtClean="0">
                <a:solidFill>
                  <a:schemeClr val="accent5">
                    <a:lumMod val="75000"/>
                  </a:schemeClr>
                </a:solidFill>
              </a:rPr>
              <a:t>Student Success Indicator</a:t>
            </a:r>
            <a:endParaRPr lang="en-US" sz="3200" b="1" dirty="0">
              <a:solidFill>
                <a:schemeClr val="accent5">
                  <a:lumMod val="75000"/>
                </a:schemeClr>
              </a:solidFill>
            </a:endParaRPr>
          </a:p>
        </p:txBody>
      </p:sp>
    </p:spTree>
    <p:extLst>
      <p:ext uri="{BB962C8B-B14F-4D97-AF65-F5344CB8AC3E}">
        <p14:creationId xmlns:p14="http://schemas.microsoft.com/office/powerpoint/2010/main" val="70211368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856" y="182102"/>
            <a:ext cx="8041440" cy="1442674"/>
          </a:xfrm>
        </p:spPr>
        <p:txBody>
          <a:bodyPr/>
          <a:lstStyle/>
          <a:p>
            <a:r>
              <a:rPr lang="en-US" dirty="0" smtClean="0">
                <a:solidFill>
                  <a:schemeClr val="accent5"/>
                </a:solidFill>
              </a:rPr>
              <a:t>Prepared for Success</a:t>
            </a:r>
            <a:br>
              <a:rPr lang="en-US" dirty="0" smtClean="0">
                <a:solidFill>
                  <a:schemeClr val="accent5"/>
                </a:solidFill>
              </a:rPr>
            </a:br>
            <a:r>
              <a:rPr lang="en-US" sz="3200" dirty="0" smtClean="0">
                <a:solidFill>
                  <a:schemeClr val="accent5"/>
                </a:solidFill>
              </a:rPr>
              <a:t>(District &amp; High schools)</a:t>
            </a:r>
            <a:endParaRPr lang="en-US" sz="3200" dirty="0">
              <a:solidFill>
                <a:schemeClr val="accent5"/>
              </a:solidFill>
            </a:endParaRPr>
          </a:p>
        </p:txBody>
      </p:sp>
      <p:sp>
        <p:nvSpPr>
          <p:cNvPr id="3" name="Content Placeholder 2"/>
          <p:cNvSpPr>
            <a:spLocks noGrp="1"/>
          </p:cNvSpPr>
          <p:nvPr>
            <p:ph idx="1"/>
          </p:nvPr>
        </p:nvSpPr>
        <p:spPr>
          <a:xfrm>
            <a:off x="226283" y="1681931"/>
            <a:ext cx="7446818" cy="4795069"/>
          </a:xfrm>
        </p:spPr>
        <p:txBody>
          <a:bodyPr>
            <a:normAutofit/>
          </a:bodyPr>
          <a:lstStyle/>
          <a:p>
            <a:r>
              <a:rPr lang="en-US" dirty="0" smtClean="0"/>
              <a:t>Students meet “</a:t>
            </a:r>
            <a:r>
              <a:rPr lang="en-US" b="1" dirty="0">
                <a:solidFill>
                  <a:srgbClr val="FF0000"/>
                </a:solidFill>
              </a:rPr>
              <a:t>C</a:t>
            </a:r>
            <a:r>
              <a:rPr lang="en-US" b="1" dirty="0" smtClean="0">
                <a:solidFill>
                  <a:srgbClr val="FF0000"/>
                </a:solidFill>
              </a:rPr>
              <a:t>ollege </a:t>
            </a:r>
            <a:r>
              <a:rPr lang="en-US" b="1" dirty="0">
                <a:solidFill>
                  <a:srgbClr val="FF0000"/>
                </a:solidFill>
              </a:rPr>
              <a:t>R</a:t>
            </a:r>
            <a:r>
              <a:rPr lang="en-US" b="1" dirty="0" smtClean="0">
                <a:solidFill>
                  <a:srgbClr val="FF0000"/>
                </a:solidFill>
              </a:rPr>
              <a:t>eady</a:t>
            </a:r>
            <a:r>
              <a:rPr lang="en-US" dirty="0" smtClean="0"/>
              <a:t>” status by end of Grade 12 in one of the following areas:</a:t>
            </a:r>
          </a:p>
          <a:p>
            <a:pPr marL="0" indent="0">
              <a:buNone/>
            </a:pPr>
            <a:endParaRPr lang="en-US" dirty="0" smtClean="0"/>
          </a:p>
          <a:p>
            <a:pPr lvl="1"/>
            <a:r>
              <a:rPr lang="en-US" dirty="0" smtClean="0"/>
              <a:t>Grade 11 College benchmarks on ACT- </a:t>
            </a:r>
            <a:r>
              <a:rPr lang="en-US" dirty="0" smtClean="0">
                <a:solidFill>
                  <a:srgbClr val="FF0000"/>
                </a:solidFill>
              </a:rPr>
              <a:t>22-Reading/English 18  </a:t>
            </a:r>
            <a:r>
              <a:rPr lang="en-US" dirty="0" smtClean="0"/>
              <a:t>or 22-Mathematics </a:t>
            </a:r>
          </a:p>
          <a:p>
            <a:endParaRPr lang="en-US" dirty="0" smtClean="0"/>
          </a:p>
          <a:p>
            <a:pPr lvl="1"/>
            <a:r>
              <a:rPr lang="en-US" dirty="0" smtClean="0"/>
              <a:t>Grade 12   Meeting a </a:t>
            </a:r>
            <a:r>
              <a:rPr lang="en-US" u="sng" dirty="0" smtClean="0"/>
              <a:t>common cut score </a:t>
            </a:r>
            <a:r>
              <a:rPr lang="en-US" dirty="0" smtClean="0"/>
              <a:t>on </a:t>
            </a:r>
            <a:r>
              <a:rPr lang="en-US" dirty="0" smtClean="0">
                <a:solidFill>
                  <a:srgbClr val="FF0000"/>
                </a:solidFill>
              </a:rPr>
              <a:t>ACT/SAT/</a:t>
            </a:r>
            <a:r>
              <a:rPr lang="en-US" dirty="0" err="1" smtClean="0">
                <a:solidFill>
                  <a:srgbClr val="FF0000"/>
                </a:solidFill>
              </a:rPr>
              <a:t>Accuplacer</a:t>
            </a:r>
            <a:r>
              <a:rPr lang="en-US" dirty="0" smtClean="0">
                <a:solidFill>
                  <a:srgbClr val="FF0000"/>
                </a:solidFill>
              </a:rPr>
              <a:t> to take a credit bearing course</a:t>
            </a:r>
            <a:r>
              <a:rPr lang="en-US" dirty="0" smtClean="0"/>
              <a:t>; or</a:t>
            </a:r>
          </a:p>
          <a:p>
            <a:pPr marL="329184" lvl="1" indent="0">
              <a:buNone/>
            </a:pPr>
            <a:endParaRPr lang="en-US" dirty="0" smtClean="0"/>
          </a:p>
          <a:p>
            <a:pPr lvl="1"/>
            <a:r>
              <a:rPr lang="en-US" dirty="0" smtClean="0"/>
              <a:t>AP exam of 3 or higher, IB exam of 4 or higher; or </a:t>
            </a:r>
            <a:r>
              <a:rPr lang="en-US" dirty="0" smtClean="0">
                <a:solidFill>
                  <a:srgbClr val="FF0000"/>
                </a:solidFill>
              </a:rPr>
              <a:t>Dual Credit “C” or higher in </a:t>
            </a:r>
            <a:r>
              <a:rPr lang="en-US" smtClean="0">
                <a:solidFill>
                  <a:srgbClr val="FF0000"/>
                </a:solidFill>
              </a:rPr>
              <a:t>core courses</a:t>
            </a:r>
            <a:endParaRPr lang="en-US" dirty="0" smtClean="0">
              <a:solidFill>
                <a:srgbClr val="FF0000"/>
              </a:solidFill>
            </a:endParaRPr>
          </a:p>
          <a:p>
            <a:endParaRPr lang="en-US" dirty="0">
              <a:solidFill>
                <a:srgbClr val="FF0000"/>
              </a:solidFill>
            </a:endParaRPr>
          </a:p>
        </p:txBody>
      </p:sp>
      <p:sp>
        <p:nvSpPr>
          <p:cNvPr id="5" name="Rectangle 4"/>
          <p:cNvSpPr/>
          <p:nvPr/>
        </p:nvSpPr>
        <p:spPr>
          <a:xfrm rot="2000621">
            <a:off x="6690340" y="441774"/>
            <a:ext cx="2438488" cy="923330"/>
          </a:xfrm>
          <a:prstGeom prst="rect">
            <a:avLst/>
          </a:prstGeom>
          <a:noFill/>
        </p:spPr>
        <p:txBody>
          <a:bodyPr wrap="none" lIns="91440" tIns="45720" rIns="91440" bIns="45720">
            <a:spAutoFit/>
          </a:bodyPr>
          <a:lstStyle/>
          <a:p>
            <a:pPr algn="ctr"/>
            <a:r>
              <a:rPr lang="en-US" sz="54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DRAFT</a:t>
            </a:r>
            <a:endParaRPr lang="en-US" sz="54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6" name="TextBox 5"/>
          <p:cNvSpPr txBox="1"/>
          <p:nvPr/>
        </p:nvSpPr>
        <p:spPr>
          <a:xfrm>
            <a:off x="7588430" y="3327737"/>
            <a:ext cx="1447800" cy="2031325"/>
          </a:xfrm>
          <a:prstGeom prst="rect">
            <a:avLst/>
          </a:prstGeom>
          <a:solidFill>
            <a:schemeClr val="accent2"/>
          </a:solidFill>
        </p:spPr>
        <p:txBody>
          <a:bodyPr wrap="square" rtlCol="0">
            <a:spAutoFit/>
          </a:bodyPr>
          <a:lstStyle/>
          <a:p>
            <a:pPr algn="ctr"/>
            <a:r>
              <a:rPr lang="en-US" dirty="0" smtClean="0"/>
              <a:t>This will require consensus among Technical Colleges &amp; IHEs</a:t>
            </a:r>
            <a:endParaRPr lang="en-US" dirty="0"/>
          </a:p>
        </p:txBody>
      </p:sp>
      <p:cxnSp>
        <p:nvCxnSpPr>
          <p:cNvPr id="7" name="Straight Arrow Connector 6"/>
          <p:cNvCxnSpPr/>
          <p:nvPr/>
        </p:nvCxnSpPr>
        <p:spPr>
          <a:xfrm>
            <a:off x="6172200" y="4343400"/>
            <a:ext cx="1143001" cy="0"/>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943200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743" y="0"/>
            <a:ext cx="8041440" cy="1442674"/>
          </a:xfrm>
        </p:spPr>
        <p:txBody>
          <a:bodyPr/>
          <a:lstStyle/>
          <a:p>
            <a:r>
              <a:rPr lang="en-US" dirty="0" smtClean="0">
                <a:solidFill>
                  <a:schemeClr val="accent5"/>
                </a:solidFill>
              </a:rPr>
              <a:t>Prepared for Success</a:t>
            </a:r>
            <a:r>
              <a:rPr lang="en-US" dirty="0">
                <a:solidFill>
                  <a:schemeClr val="accent5"/>
                </a:solidFill>
              </a:rPr>
              <a:t/>
            </a:r>
            <a:br>
              <a:rPr lang="en-US" dirty="0">
                <a:solidFill>
                  <a:schemeClr val="accent5"/>
                </a:solidFill>
              </a:rPr>
            </a:br>
            <a:r>
              <a:rPr lang="en-US" sz="3200" dirty="0" smtClean="0">
                <a:solidFill>
                  <a:schemeClr val="accent5"/>
                </a:solidFill>
              </a:rPr>
              <a:t>(District </a:t>
            </a:r>
            <a:r>
              <a:rPr lang="en-US" sz="3200" dirty="0">
                <a:solidFill>
                  <a:schemeClr val="accent5"/>
                </a:solidFill>
              </a:rPr>
              <a:t>&amp; </a:t>
            </a:r>
            <a:r>
              <a:rPr lang="en-US" sz="3200" dirty="0" smtClean="0">
                <a:solidFill>
                  <a:schemeClr val="accent5"/>
                </a:solidFill>
              </a:rPr>
              <a:t>High </a:t>
            </a:r>
            <a:r>
              <a:rPr lang="en-US" sz="3200" dirty="0">
                <a:solidFill>
                  <a:schemeClr val="accent5"/>
                </a:solidFill>
              </a:rPr>
              <a:t>schools)</a:t>
            </a:r>
          </a:p>
        </p:txBody>
      </p:sp>
      <p:sp>
        <p:nvSpPr>
          <p:cNvPr id="3" name="Content Placeholder 2"/>
          <p:cNvSpPr>
            <a:spLocks noGrp="1"/>
          </p:cNvSpPr>
          <p:nvPr>
            <p:ph idx="1"/>
          </p:nvPr>
        </p:nvSpPr>
        <p:spPr>
          <a:xfrm>
            <a:off x="0" y="1371600"/>
            <a:ext cx="8077200" cy="4724400"/>
          </a:xfrm>
        </p:spPr>
        <p:txBody>
          <a:bodyPr>
            <a:normAutofit/>
          </a:bodyPr>
          <a:lstStyle/>
          <a:p>
            <a:r>
              <a:rPr lang="en-US" dirty="0" smtClean="0"/>
              <a:t>Students meet </a:t>
            </a:r>
            <a:r>
              <a:rPr lang="en-US" b="1" dirty="0" smtClean="0">
                <a:solidFill>
                  <a:srgbClr val="FF0000"/>
                </a:solidFill>
              </a:rPr>
              <a:t>“Career </a:t>
            </a:r>
            <a:r>
              <a:rPr lang="en-US" b="1" dirty="0">
                <a:solidFill>
                  <a:srgbClr val="FF0000"/>
                </a:solidFill>
              </a:rPr>
              <a:t>R</a:t>
            </a:r>
            <a:r>
              <a:rPr lang="en-US" b="1" dirty="0" smtClean="0">
                <a:solidFill>
                  <a:srgbClr val="FF0000"/>
                </a:solidFill>
              </a:rPr>
              <a:t>eady</a:t>
            </a:r>
            <a:r>
              <a:rPr lang="en-US" b="1" dirty="0">
                <a:solidFill>
                  <a:srgbClr val="FF0000"/>
                </a:solidFill>
              </a:rPr>
              <a:t>”</a:t>
            </a:r>
            <a:r>
              <a:rPr lang="en-US" dirty="0"/>
              <a:t> status by end of Grade </a:t>
            </a:r>
            <a:r>
              <a:rPr lang="en-US" dirty="0" smtClean="0"/>
              <a:t>12 in one of the following categories</a:t>
            </a:r>
            <a:endParaRPr lang="en-US" dirty="0"/>
          </a:p>
          <a:p>
            <a:endParaRPr lang="en-US" sz="1800" dirty="0" smtClean="0"/>
          </a:p>
          <a:p>
            <a:pPr lvl="1"/>
            <a:r>
              <a:rPr lang="en-US" dirty="0" smtClean="0"/>
              <a:t>Score “Silver or above” on </a:t>
            </a:r>
            <a:r>
              <a:rPr lang="en-US" dirty="0" err="1" smtClean="0"/>
              <a:t>WorkKeys</a:t>
            </a:r>
            <a:r>
              <a:rPr lang="en-US" dirty="0" smtClean="0"/>
              <a:t> or 31 or higher ASVAB;</a:t>
            </a:r>
            <a:endParaRPr lang="en-US" dirty="0" smtClean="0">
              <a:solidFill>
                <a:srgbClr val="FF0000"/>
              </a:solidFill>
            </a:endParaRPr>
          </a:p>
          <a:p>
            <a:pPr marL="329184" lvl="1" indent="0">
              <a:buNone/>
            </a:pPr>
            <a:r>
              <a:rPr lang="en-US" dirty="0" smtClean="0"/>
              <a:t>					OR</a:t>
            </a:r>
          </a:p>
          <a:p>
            <a:pPr lvl="1"/>
            <a:r>
              <a:rPr lang="en-US" dirty="0" smtClean="0"/>
              <a:t>Complete a state-recognized CATE/ROTC/ARTS program</a:t>
            </a:r>
            <a:r>
              <a:rPr lang="en-US" dirty="0"/>
              <a:t> </a:t>
            </a:r>
            <a:r>
              <a:rPr lang="en-US" dirty="0" smtClean="0"/>
              <a:t>and earn</a:t>
            </a:r>
            <a:r>
              <a:rPr lang="en-US" dirty="0"/>
              <a:t> </a:t>
            </a:r>
            <a:r>
              <a:rPr lang="en-US" dirty="0" smtClean="0"/>
              <a:t>a </a:t>
            </a:r>
            <a:r>
              <a:rPr lang="en-US" dirty="0"/>
              <a:t>s</a:t>
            </a:r>
            <a:r>
              <a:rPr lang="en-US" dirty="0" smtClean="0"/>
              <a:t>tate-approved Industry Credential;</a:t>
            </a:r>
          </a:p>
          <a:p>
            <a:pPr marL="329184" lvl="1" indent="0">
              <a:buNone/>
            </a:pPr>
            <a:r>
              <a:rPr lang="en-US" dirty="0" smtClean="0"/>
              <a:t>                                OR</a:t>
            </a:r>
          </a:p>
          <a:p>
            <a:pPr lvl="1"/>
            <a:r>
              <a:rPr lang="en-US" dirty="0"/>
              <a:t>Complete an approved Youth Apprenticeship;</a:t>
            </a:r>
          </a:p>
          <a:p>
            <a:pPr lvl="1"/>
            <a:endParaRPr lang="en-US" dirty="0" smtClean="0"/>
          </a:p>
          <a:p>
            <a:endParaRPr lang="en-US" dirty="0" smtClean="0"/>
          </a:p>
          <a:p>
            <a:endParaRPr lang="en-US" dirty="0"/>
          </a:p>
        </p:txBody>
      </p:sp>
      <p:sp>
        <p:nvSpPr>
          <p:cNvPr id="4" name="Rectangle 3"/>
          <p:cNvSpPr/>
          <p:nvPr/>
        </p:nvSpPr>
        <p:spPr>
          <a:xfrm rot="2000621">
            <a:off x="6834858" y="441775"/>
            <a:ext cx="2438488" cy="923330"/>
          </a:xfrm>
          <a:prstGeom prst="rect">
            <a:avLst/>
          </a:prstGeom>
          <a:noFill/>
        </p:spPr>
        <p:txBody>
          <a:bodyPr wrap="none" lIns="91440" tIns="45720" rIns="91440" bIns="45720">
            <a:spAutoFit/>
          </a:bodyPr>
          <a:lstStyle/>
          <a:p>
            <a:pPr algn="ctr"/>
            <a:r>
              <a:rPr lang="en-US" sz="54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DRAFT</a:t>
            </a:r>
            <a:endParaRPr lang="en-US" sz="54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Tree>
    <p:extLst>
      <p:ext uri="{BB962C8B-B14F-4D97-AF65-F5344CB8AC3E}">
        <p14:creationId xmlns:p14="http://schemas.microsoft.com/office/powerpoint/2010/main" val="26311679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Prepared for Success Indicator </a:t>
            </a:r>
            <a:endParaRPr lang="en-US" dirty="0">
              <a:solidFill>
                <a:srgbClr val="0070C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96426165"/>
              </p:ext>
            </p:extLst>
          </p:nvPr>
        </p:nvGraphicFramePr>
        <p:xfrm>
          <a:off x="914400" y="2667000"/>
          <a:ext cx="7467600" cy="2545080"/>
        </p:xfrm>
        <a:graphic>
          <a:graphicData uri="http://schemas.openxmlformats.org/drawingml/2006/table">
            <a:tbl>
              <a:tblPr firstRow="1" bandRow="1">
                <a:tableStyleId>{5C22544A-7EE6-4342-B048-85BDC9FD1C3A}</a:tableStyleId>
              </a:tblPr>
              <a:tblGrid>
                <a:gridCol w="3733800"/>
                <a:gridCol w="3733800"/>
              </a:tblGrid>
              <a:tr h="1600200">
                <a:tc>
                  <a:txBody>
                    <a:bodyPr/>
                    <a:lstStyle/>
                    <a:p>
                      <a:pPr algn="ctr"/>
                      <a:r>
                        <a:rPr lang="en-US" sz="2800" dirty="0" smtClean="0"/>
                        <a:t>% College or Career Ready</a:t>
                      </a:r>
                    </a:p>
                    <a:p>
                      <a:pPr algn="ctr"/>
                      <a:endParaRPr lang="en-US" sz="2800" dirty="0"/>
                    </a:p>
                  </a:txBody>
                  <a:tcPr/>
                </a:tc>
                <a:tc>
                  <a:txBody>
                    <a:bodyPr/>
                    <a:lstStyle/>
                    <a:p>
                      <a:pPr algn="ctr"/>
                      <a:r>
                        <a:rPr lang="en-US" sz="2800" dirty="0" smtClean="0"/>
                        <a:t>% College</a:t>
                      </a:r>
                      <a:r>
                        <a:rPr lang="en-US" sz="2800" baseline="0" dirty="0" smtClean="0"/>
                        <a:t> &amp; Career Ready</a:t>
                      </a:r>
                      <a:endParaRPr lang="en-US" sz="2800" dirty="0"/>
                    </a:p>
                  </a:txBody>
                  <a:tcPr>
                    <a:solidFill>
                      <a:srgbClr val="002060"/>
                    </a:solidFill>
                  </a:tcPr>
                </a:tc>
              </a:tr>
              <a:tr h="370840">
                <a:tc>
                  <a:txBody>
                    <a:bodyPr/>
                    <a:lstStyle/>
                    <a:p>
                      <a:pPr algn="ctr"/>
                      <a:r>
                        <a:rPr lang="en-US" sz="2800" dirty="0" smtClean="0"/>
                        <a:t>Counted for Accountability </a:t>
                      </a:r>
                      <a:endParaRPr lang="en-US" sz="2800" dirty="0"/>
                    </a:p>
                  </a:txBody>
                  <a:tcPr/>
                </a:tc>
                <a:tc>
                  <a:txBody>
                    <a:bodyPr/>
                    <a:lstStyle/>
                    <a:p>
                      <a:pPr algn="ctr"/>
                      <a:r>
                        <a:rPr lang="en-US" sz="2800" dirty="0" smtClean="0"/>
                        <a:t>Reported </a:t>
                      </a:r>
                    </a:p>
                    <a:p>
                      <a:pPr algn="ctr"/>
                      <a:r>
                        <a:rPr lang="en-US" sz="2800" dirty="0" smtClean="0"/>
                        <a:t>only</a:t>
                      </a:r>
                      <a:endParaRPr lang="en-US" sz="2800" dirty="0"/>
                    </a:p>
                  </a:txBody>
                  <a:tcPr/>
                </a:tc>
              </a:tr>
            </a:tbl>
          </a:graphicData>
        </a:graphic>
      </p:graphicFrame>
      <p:sp>
        <p:nvSpPr>
          <p:cNvPr id="5" name="Down Arrow 4"/>
          <p:cNvSpPr/>
          <p:nvPr/>
        </p:nvSpPr>
        <p:spPr>
          <a:xfrm>
            <a:off x="1676400" y="1600200"/>
            <a:ext cx="914400" cy="838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615166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274" y="207125"/>
            <a:ext cx="8041440" cy="1442674"/>
          </a:xfrm>
        </p:spPr>
        <p:txBody>
          <a:bodyPr/>
          <a:lstStyle/>
          <a:p>
            <a:r>
              <a:rPr lang="en-US" dirty="0" smtClean="0">
                <a:solidFill>
                  <a:schemeClr val="accent5"/>
                </a:solidFill>
              </a:rPr>
              <a:t>Prepared for Success</a:t>
            </a:r>
            <a:br>
              <a:rPr lang="en-US" dirty="0" smtClean="0">
                <a:solidFill>
                  <a:schemeClr val="accent5"/>
                </a:solidFill>
              </a:rPr>
            </a:br>
            <a:r>
              <a:rPr lang="en-US" dirty="0" smtClean="0">
                <a:solidFill>
                  <a:schemeClr val="accent5"/>
                </a:solidFill>
              </a:rPr>
              <a:t>(</a:t>
            </a:r>
            <a:r>
              <a:rPr lang="en-US" sz="3600" dirty="0" smtClean="0">
                <a:solidFill>
                  <a:schemeClr val="accent5"/>
                </a:solidFill>
              </a:rPr>
              <a:t>Elementary &amp; Middle</a:t>
            </a:r>
            <a:r>
              <a:rPr lang="en-US" dirty="0" smtClean="0">
                <a:solidFill>
                  <a:schemeClr val="accent5"/>
                </a:solidFill>
              </a:rPr>
              <a:t>)</a:t>
            </a:r>
            <a:endParaRPr lang="en-US" sz="3600" dirty="0">
              <a:solidFill>
                <a:schemeClr val="accent5"/>
              </a:solidFill>
            </a:endParaRPr>
          </a:p>
        </p:txBody>
      </p:sp>
      <p:sp>
        <p:nvSpPr>
          <p:cNvPr id="3" name="Content Placeholder 2"/>
          <p:cNvSpPr>
            <a:spLocks noGrp="1"/>
          </p:cNvSpPr>
          <p:nvPr>
            <p:ph idx="1"/>
          </p:nvPr>
        </p:nvSpPr>
        <p:spPr>
          <a:xfrm>
            <a:off x="662702" y="1984302"/>
            <a:ext cx="7467600" cy="4416498"/>
          </a:xfrm>
        </p:spPr>
        <p:txBody>
          <a:bodyPr>
            <a:normAutofit fontScale="92500"/>
          </a:bodyPr>
          <a:lstStyle/>
          <a:p>
            <a:r>
              <a:rPr lang="en-US" dirty="0" smtClean="0"/>
              <a:t>Soft Skills Inventory related to SC Profile Characteristics (mindset, skills, &amp; attitudes that lead to success)</a:t>
            </a:r>
          </a:p>
          <a:p>
            <a:endParaRPr lang="en-US" sz="1200" dirty="0" smtClean="0"/>
          </a:p>
          <a:p>
            <a:r>
              <a:rPr lang="en-US" dirty="0" smtClean="0"/>
              <a:t>Social Emotional Learning Outcomes in Grades 3-8</a:t>
            </a:r>
          </a:p>
          <a:p>
            <a:endParaRPr lang="en-US" sz="1300" dirty="0" smtClean="0"/>
          </a:p>
          <a:p>
            <a:r>
              <a:rPr lang="en-US" u="sng" dirty="0" smtClean="0"/>
              <a:t>Possible Scales</a:t>
            </a:r>
            <a:r>
              <a:rPr lang="en-US" dirty="0" smtClean="0"/>
              <a:t>:</a:t>
            </a:r>
          </a:p>
          <a:p>
            <a:r>
              <a:rPr lang="en-US" dirty="0" smtClean="0"/>
              <a:t>Grit</a:t>
            </a:r>
          </a:p>
          <a:p>
            <a:r>
              <a:rPr lang="en-US" dirty="0" smtClean="0"/>
              <a:t>Growth Mindset</a:t>
            </a:r>
          </a:p>
          <a:p>
            <a:r>
              <a:rPr lang="en-US" dirty="0" smtClean="0"/>
              <a:t>Self Management</a:t>
            </a:r>
          </a:p>
          <a:p>
            <a:r>
              <a:rPr lang="en-US" dirty="0" smtClean="0"/>
              <a:t>Classroom Effort </a:t>
            </a:r>
          </a:p>
          <a:p>
            <a:r>
              <a:rPr lang="en-US" dirty="0" smtClean="0"/>
              <a:t>Social Awareness</a:t>
            </a:r>
          </a:p>
          <a:p>
            <a:r>
              <a:rPr lang="en-US" dirty="0" smtClean="0"/>
              <a:t>Learning Strategies</a:t>
            </a:r>
            <a:endParaRPr lang="en-US" dirty="0"/>
          </a:p>
        </p:txBody>
      </p:sp>
      <p:sp>
        <p:nvSpPr>
          <p:cNvPr id="4" name="Rectangle 3"/>
          <p:cNvSpPr/>
          <p:nvPr/>
        </p:nvSpPr>
        <p:spPr>
          <a:xfrm rot="2000621">
            <a:off x="6762963" y="396588"/>
            <a:ext cx="2438488" cy="1292662"/>
          </a:xfrm>
          <a:prstGeom prst="rect">
            <a:avLst/>
          </a:prstGeom>
          <a:noFill/>
        </p:spPr>
        <p:txBody>
          <a:bodyPr wrap="none" lIns="91440" tIns="45720" rIns="91440" bIns="45720">
            <a:spAutoFit/>
          </a:bodyPr>
          <a:lstStyle/>
          <a:p>
            <a:pPr algn="ctr"/>
            <a:r>
              <a:rPr lang="en-US" sz="54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DRAFT</a:t>
            </a:r>
          </a:p>
          <a:p>
            <a:pPr algn="ctr"/>
            <a:r>
              <a:rPr lang="en-US" sz="2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Report only</a:t>
            </a:r>
            <a:endParaRPr lang="en-US" sz="24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5" name="Right Brace 4"/>
          <p:cNvSpPr/>
          <p:nvPr/>
        </p:nvSpPr>
        <p:spPr>
          <a:xfrm>
            <a:off x="4114800" y="3592773"/>
            <a:ext cx="457200" cy="27432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5257800" y="3733800"/>
            <a:ext cx="2872502" cy="2308324"/>
          </a:xfrm>
          <a:prstGeom prst="rect">
            <a:avLst/>
          </a:prstGeom>
          <a:solidFill>
            <a:schemeClr val="accent2"/>
          </a:solidFill>
        </p:spPr>
        <p:txBody>
          <a:bodyPr wrap="square" rtlCol="0">
            <a:spAutoFit/>
          </a:bodyPr>
          <a:lstStyle/>
          <a:p>
            <a:pPr algn="ctr"/>
            <a:r>
              <a:rPr lang="en-US" b="1" u="sng" dirty="0" smtClean="0"/>
              <a:t>South Carolina Graduate Profile</a:t>
            </a:r>
          </a:p>
          <a:p>
            <a:pPr algn="ctr"/>
            <a:r>
              <a:rPr lang="en-US" dirty="0" smtClean="0"/>
              <a:t>Perseverance</a:t>
            </a:r>
          </a:p>
          <a:p>
            <a:pPr algn="ctr"/>
            <a:r>
              <a:rPr lang="en-US" dirty="0" smtClean="0"/>
              <a:t>Self Direction</a:t>
            </a:r>
          </a:p>
          <a:p>
            <a:pPr algn="ctr"/>
            <a:r>
              <a:rPr lang="en-US" dirty="0" smtClean="0"/>
              <a:t>Global Awareness</a:t>
            </a:r>
          </a:p>
          <a:p>
            <a:pPr algn="ctr"/>
            <a:r>
              <a:rPr lang="en-US" dirty="0" smtClean="0"/>
              <a:t>Work Ethic</a:t>
            </a:r>
          </a:p>
          <a:p>
            <a:pPr algn="ctr"/>
            <a:r>
              <a:rPr lang="en-US" dirty="0" smtClean="0"/>
              <a:t>Integrity</a:t>
            </a:r>
          </a:p>
          <a:p>
            <a:pPr algn="ctr"/>
            <a:r>
              <a:rPr lang="en-US" dirty="0" smtClean="0"/>
              <a:t>Interpersonal Skills</a:t>
            </a:r>
          </a:p>
        </p:txBody>
      </p:sp>
      <p:sp>
        <p:nvSpPr>
          <p:cNvPr id="8" name="Rectangle 7"/>
          <p:cNvSpPr/>
          <p:nvPr/>
        </p:nvSpPr>
        <p:spPr>
          <a:xfrm>
            <a:off x="3086749" y="4454562"/>
            <a:ext cx="2242088" cy="523220"/>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2800" b="1" cap="none" spc="150" dirty="0" smtClean="0">
                <a:ln w="11430"/>
                <a:solidFill>
                  <a:srgbClr val="F8F8F8"/>
                </a:solidFill>
                <a:effectLst>
                  <a:outerShdw blurRad="25400" algn="tl" rotWithShape="0">
                    <a:srgbClr val="000000">
                      <a:alpha val="43000"/>
                    </a:srgbClr>
                  </a:outerShdw>
                </a:effectLst>
              </a:rPr>
              <a:t>Connection</a:t>
            </a:r>
            <a:endParaRPr lang="en-US" sz="2800" b="1" cap="none" spc="150" dirty="0">
              <a:ln w="11430"/>
              <a:solidFill>
                <a:srgbClr val="F8F8F8"/>
              </a:solidFill>
              <a:effectLst>
                <a:outerShdw blurRad="25400" algn="tl" rotWithShape="0">
                  <a:srgbClr val="000000">
                    <a:alpha val="43000"/>
                  </a:srgbClr>
                </a:outerShdw>
              </a:effectLst>
            </a:endParaRPr>
          </a:p>
        </p:txBody>
      </p:sp>
    </p:spTree>
    <p:extLst>
      <p:ext uri="{BB962C8B-B14F-4D97-AF65-F5344CB8AC3E}">
        <p14:creationId xmlns:p14="http://schemas.microsoft.com/office/powerpoint/2010/main" val="136689266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chemeClr val="tx1"/>
          </a:solidFill>
        </p:spPr>
        <p:txBody>
          <a:bodyPr/>
          <a:lstStyle/>
          <a:p>
            <a:r>
              <a:rPr lang="en-US" sz="5400" dirty="0" smtClean="0">
                <a:solidFill>
                  <a:schemeClr val="bg1"/>
                </a:solidFill>
                <a:latin typeface="Arial Black" panose="020B0A04020102020204" pitchFamily="34" charset="0"/>
              </a:rPr>
              <a:t>Effective Learning Environment</a:t>
            </a:r>
            <a:endParaRPr lang="en-US" sz="5400" dirty="0">
              <a:solidFill>
                <a:schemeClr val="bg1"/>
              </a:solidFill>
              <a:latin typeface="Arial Black" panose="020B0A04020102020204" pitchFamily="34" charset="0"/>
            </a:endParaRPr>
          </a:p>
        </p:txBody>
      </p:sp>
      <p:sp>
        <p:nvSpPr>
          <p:cNvPr id="5" name="Text Placeholder 4"/>
          <p:cNvSpPr>
            <a:spLocks noGrp="1"/>
          </p:cNvSpPr>
          <p:nvPr>
            <p:ph type="body" idx="1"/>
          </p:nvPr>
        </p:nvSpPr>
        <p:spPr>
          <a:xfrm>
            <a:off x="914400" y="3810000"/>
            <a:ext cx="7467601" cy="1500187"/>
          </a:xfrm>
        </p:spPr>
        <p:txBody>
          <a:bodyPr>
            <a:normAutofit/>
          </a:bodyPr>
          <a:lstStyle/>
          <a:p>
            <a:endParaRPr lang="en-US" sz="3200" dirty="0" smtClean="0">
              <a:solidFill>
                <a:schemeClr val="accent5">
                  <a:lumMod val="75000"/>
                </a:schemeClr>
              </a:solidFill>
            </a:endParaRPr>
          </a:p>
          <a:p>
            <a:r>
              <a:rPr lang="en-US" sz="3200" b="1" dirty="0" smtClean="0">
                <a:solidFill>
                  <a:srgbClr val="00B050"/>
                </a:solidFill>
              </a:rPr>
              <a:t>School Quality Indicator</a:t>
            </a:r>
            <a:endParaRPr lang="en-US" sz="3200" b="1" dirty="0">
              <a:solidFill>
                <a:srgbClr val="00B050"/>
              </a:solidFill>
            </a:endParaRPr>
          </a:p>
        </p:txBody>
      </p:sp>
    </p:spTree>
    <p:extLst>
      <p:ext uri="{BB962C8B-B14F-4D97-AF65-F5344CB8AC3E}">
        <p14:creationId xmlns:p14="http://schemas.microsoft.com/office/powerpoint/2010/main" val="159292788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41440" cy="1442674"/>
          </a:xfrm>
        </p:spPr>
        <p:txBody>
          <a:bodyPr/>
          <a:lstStyle/>
          <a:p>
            <a:r>
              <a:rPr lang="en-US" dirty="0" smtClean="0">
                <a:solidFill>
                  <a:srgbClr val="00B050"/>
                </a:solidFill>
              </a:rPr>
              <a:t>School Quality Indicator</a:t>
            </a:r>
            <a:br>
              <a:rPr lang="en-US" dirty="0" smtClean="0">
                <a:solidFill>
                  <a:srgbClr val="00B050"/>
                </a:solidFill>
              </a:rPr>
            </a:br>
            <a:r>
              <a:rPr lang="en-US" sz="3600" dirty="0" smtClean="0">
                <a:solidFill>
                  <a:srgbClr val="00B050"/>
                </a:solidFill>
              </a:rPr>
              <a:t>Effective Learning Environment</a:t>
            </a:r>
            <a:endParaRPr lang="en-US" sz="3600" dirty="0">
              <a:solidFill>
                <a:srgbClr val="00B050"/>
              </a:solidFill>
            </a:endParaRPr>
          </a:p>
        </p:txBody>
      </p:sp>
      <p:sp>
        <p:nvSpPr>
          <p:cNvPr id="8" name="Content Placeholder 7"/>
          <p:cNvSpPr>
            <a:spLocks noGrp="1"/>
          </p:cNvSpPr>
          <p:nvPr>
            <p:ph sz="quarter" idx="13"/>
          </p:nvPr>
        </p:nvSpPr>
        <p:spPr>
          <a:xfrm>
            <a:off x="609600" y="1752600"/>
            <a:ext cx="7315200" cy="4648200"/>
          </a:xfrm>
        </p:spPr>
        <p:txBody>
          <a:bodyPr>
            <a:normAutofit/>
          </a:bodyPr>
          <a:lstStyle/>
          <a:p>
            <a:r>
              <a:rPr lang="en-US" dirty="0" smtClean="0"/>
              <a:t>Student Engagement Survey in Grades 4-12</a:t>
            </a:r>
          </a:p>
          <a:p>
            <a:endParaRPr lang="en-US" dirty="0" smtClean="0"/>
          </a:p>
          <a:p>
            <a:r>
              <a:rPr lang="en-US" u="sng" dirty="0" smtClean="0"/>
              <a:t>Possible Scales</a:t>
            </a:r>
            <a:r>
              <a:rPr lang="en-US" dirty="0" smtClean="0"/>
              <a:t>:</a:t>
            </a:r>
          </a:p>
          <a:p>
            <a:pPr lvl="1"/>
            <a:r>
              <a:rPr lang="en-US" dirty="0">
                <a:latin typeface="+mj-lt"/>
              </a:rPr>
              <a:t>Equitable </a:t>
            </a:r>
            <a:r>
              <a:rPr lang="en-US" dirty="0" smtClean="0">
                <a:latin typeface="+mj-lt"/>
              </a:rPr>
              <a:t>Learning</a:t>
            </a:r>
          </a:p>
          <a:p>
            <a:pPr lvl="1"/>
            <a:r>
              <a:rPr lang="en-US" dirty="0" smtClean="0">
                <a:latin typeface="+mj-lt"/>
              </a:rPr>
              <a:t>High Expectations</a:t>
            </a:r>
          </a:p>
          <a:p>
            <a:pPr lvl="1"/>
            <a:r>
              <a:rPr lang="en-US" dirty="0" smtClean="0">
                <a:latin typeface="+mj-lt"/>
              </a:rPr>
              <a:t>Supportive Learning</a:t>
            </a:r>
          </a:p>
          <a:p>
            <a:pPr lvl="1"/>
            <a:r>
              <a:rPr lang="en-US" dirty="0" smtClean="0">
                <a:latin typeface="+mj-lt"/>
              </a:rPr>
              <a:t>Active Learning </a:t>
            </a:r>
          </a:p>
          <a:p>
            <a:pPr lvl="1"/>
            <a:r>
              <a:rPr lang="en-US" dirty="0" smtClean="0">
                <a:latin typeface="+mj-lt"/>
              </a:rPr>
              <a:t>Progress </a:t>
            </a:r>
            <a:r>
              <a:rPr lang="en-US" dirty="0">
                <a:latin typeface="+mj-lt"/>
              </a:rPr>
              <a:t>Monitoring and </a:t>
            </a:r>
            <a:r>
              <a:rPr lang="en-US" dirty="0" smtClean="0">
                <a:latin typeface="+mj-lt"/>
              </a:rPr>
              <a:t>Feedback </a:t>
            </a:r>
          </a:p>
          <a:p>
            <a:pPr lvl="1"/>
            <a:r>
              <a:rPr lang="en-US" dirty="0" smtClean="0">
                <a:latin typeface="+mj-lt"/>
              </a:rPr>
              <a:t>Well-managed Learning</a:t>
            </a:r>
          </a:p>
          <a:p>
            <a:pPr lvl="1"/>
            <a:r>
              <a:rPr lang="en-US" dirty="0" smtClean="0">
                <a:latin typeface="+mj-lt"/>
              </a:rPr>
              <a:t>Digital Learning</a:t>
            </a:r>
            <a:endParaRPr lang="en-US" dirty="0">
              <a:latin typeface="+mj-lt"/>
            </a:endParaRPr>
          </a:p>
        </p:txBody>
      </p:sp>
      <p:sp>
        <p:nvSpPr>
          <p:cNvPr id="6" name="TextBox 5"/>
          <p:cNvSpPr txBox="1"/>
          <p:nvPr/>
        </p:nvSpPr>
        <p:spPr>
          <a:xfrm>
            <a:off x="5715000" y="3200400"/>
            <a:ext cx="2872502" cy="1754326"/>
          </a:xfrm>
          <a:prstGeom prst="rect">
            <a:avLst/>
          </a:prstGeom>
          <a:solidFill>
            <a:schemeClr val="accent2"/>
          </a:solidFill>
        </p:spPr>
        <p:txBody>
          <a:bodyPr wrap="square" rtlCol="0">
            <a:spAutoFit/>
          </a:bodyPr>
          <a:lstStyle/>
          <a:p>
            <a:pPr algn="ctr"/>
            <a:r>
              <a:rPr lang="en-US" dirty="0" smtClean="0"/>
              <a:t>At local level these metrics could by compared to </a:t>
            </a:r>
          </a:p>
          <a:p>
            <a:pPr algn="ctr"/>
            <a:endParaRPr lang="en-US" dirty="0" smtClean="0"/>
          </a:p>
          <a:p>
            <a:pPr algn="ctr"/>
            <a:r>
              <a:rPr lang="en-US" b="1" u="sng" dirty="0" err="1" smtClean="0"/>
              <a:t>AdvancED</a:t>
            </a:r>
            <a:r>
              <a:rPr lang="en-US" b="1" u="sng" dirty="0" smtClean="0"/>
              <a:t> ELEOT </a:t>
            </a:r>
          </a:p>
          <a:p>
            <a:pPr algn="ctr"/>
            <a:r>
              <a:rPr lang="en-US" b="1" u="sng" dirty="0" smtClean="0"/>
              <a:t>Teacher Observation Tool</a:t>
            </a:r>
          </a:p>
          <a:p>
            <a:pPr algn="ctr"/>
            <a:endParaRPr lang="en-US" b="1" u="sng" dirty="0" smtClean="0"/>
          </a:p>
        </p:txBody>
      </p:sp>
    </p:spTree>
    <p:extLst>
      <p:ext uri="{BB962C8B-B14F-4D97-AF65-F5344CB8AC3E}">
        <p14:creationId xmlns:p14="http://schemas.microsoft.com/office/powerpoint/2010/main" val="136438215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844" y="152400"/>
            <a:ext cx="8041440" cy="1442674"/>
          </a:xfrm>
        </p:spPr>
        <p:txBody>
          <a:bodyPr/>
          <a:lstStyle/>
          <a:p>
            <a:r>
              <a:rPr lang="en-US" b="1" dirty="0" smtClean="0">
                <a:solidFill>
                  <a:srgbClr val="00B050"/>
                </a:solidFill>
              </a:rPr>
              <a:t>Other Drivers of Continuous Improvement</a:t>
            </a:r>
            <a:endParaRPr lang="en-US" b="1" dirty="0">
              <a:solidFill>
                <a:srgbClr val="00B050"/>
              </a:solidFill>
            </a:endParaRPr>
          </a:p>
        </p:txBody>
      </p:sp>
      <p:sp>
        <p:nvSpPr>
          <p:cNvPr id="3" name="Content Placeholder 2"/>
          <p:cNvSpPr>
            <a:spLocks noGrp="1"/>
          </p:cNvSpPr>
          <p:nvPr>
            <p:ph sz="quarter" idx="13"/>
          </p:nvPr>
        </p:nvSpPr>
        <p:spPr>
          <a:xfrm>
            <a:off x="304800" y="1820394"/>
            <a:ext cx="4175764" cy="3950208"/>
          </a:xfrm>
          <a:ln w="38100">
            <a:solidFill>
              <a:schemeClr val="tx1"/>
            </a:solidFill>
          </a:ln>
        </p:spPr>
        <p:txBody>
          <a:bodyPr>
            <a:normAutofit fontScale="92500"/>
          </a:bodyPr>
          <a:lstStyle/>
          <a:p>
            <a:r>
              <a:rPr lang="en-US" u="sng" dirty="0" err="1" smtClean="0"/>
              <a:t>AdvancED</a:t>
            </a:r>
            <a:r>
              <a:rPr lang="en-US" u="sng" dirty="0" smtClean="0"/>
              <a:t> Accreditation Results </a:t>
            </a:r>
            <a:r>
              <a:rPr lang="en-US" u="sng" dirty="0" smtClean="0">
                <a:solidFill>
                  <a:srgbClr val="00B050"/>
                </a:solidFill>
              </a:rPr>
              <a:t>(DISTRICT)</a:t>
            </a:r>
          </a:p>
          <a:p>
            <a:endParaRPr lang="en-US" dirty="0">
              <a:solidFill>
                <a:srgbClr val="00B050"/>
              </a:solidFill>
            </a:endParaRPr>
          </a:p>
          <a:p>
            <a:r>
              <a:rPr lang="en-US" dirty="0" smtClean="0">
                <a:solidFill>
                  <a:schemeClr val="tx1"/>
                </a:solidFill>
              </a:rPr>
              <a:t>Purpose &amp; Direction</a:t>
            </a:r>
          </a:p>
          <a:p>
            <a:r>
              <a:rPr lang="en-US" dirty="0" smtClean="0">
                <a:solidFill>
                  <a:schemeClr val="tx1"/>
                </a:solidFill>
              </a:rPr>
              <a:t>Governance &amp; Leadership</a:t>
            </a:r>
          </a:p>
          <a:p>
            <a:r>
              <a:rPr lang="en-US" dirty="0" smtClean="0">
                <a:solidFill>
                  <a:schemeClr val="tx1"/>
                </a:solidFill>
              </a:rPr>
              <a:t>Teaching &amp; Assessing Learning</a:t>
            </a:r>
          </a:p>
          <a:p>
            <a:r>
              <a:rPr lang="en-US" dirty="0" smtClean="0">
                <a:solidFill>
                  <a:schemeClr val="tx1"/>
                </a:solidFill>
              </a:rPr>
              <a:t>Resources &amp; Support Systems</a:t>
            </a:r>
          </a:p>
          <a:p>
            <a:r>
              <a:rPr lang="en-US" dirty="0" smtClean="0">
                <a:solidFill>
                  <a:schemeClr val="tx1"/>
                </a:solidFill>
              </a:rPr>
              <a:t>Using Results for Continuous Improvement</a:t>
            </a:r>
          </a:p>
          <a:p>
            <a:endParaRPr lang="en-US" dirty="0"/>
          </a:p>
        </p:txBody>
      </p:sp>
      <p:sp>
        <p:nvSpPr>
          <p:cNvPr id="4" name="Content Placeholder 3"/>
          <p:cNvSpPr>
            <a:spLocks noGrp="1"/>
          </p:cNvSpPr>
          <p:nvPr>
            <p:ph sz="quarter" idx="14"/>
          </p:nvPr>
        </p:nvSpPr>
        <p:spPr>
          <a:xfrm>
            <a:off x="4724400" y="1857925"/>
            <a:ext cx="4191000" cy="3950208"/>
          </a:xfrm>
          <a:ln w="38100">
            <a:solidFill>
              <a:schemeClr val="tx1"/>
            </a:solidFill>
          </a:ln>
        </p:spPr>
        <p:txBody>
          <a:bodyPr/>
          <a:lstStyle/>
          <a:p>
            <a:r>
              <a:rPr lang="en-US" u="sng" dirty="0" smtClean="0"/>
              <a:t>Externally Evaluated Special Certifications </a:t>
            </a:r>
            <a:r>
              <a:rPr lang="en-US" u="sng" dirty="0" smtClean="0">
                <a:solidFill>
                  <a:srgbClr val="00B050"/>
                </a:solidFill>
              </a:rPr>
              <a:t>(SCHOOL</a:t>
            </a:r>
            <a:r>
              <a:rPr lang="en-US" dirty="0" smtClean="0">
                <a:solidFill>
                  <a:srgbClr val="00B050"/>
                </a:solidFill>
              </a:rPr>
              <a:t>)</a:t>
            </a:r>
          </a:p>
          <a:p>
            <a:endParaRPr lang="en-US" dirty="0">
              <a:solidFill>
                <a:srgbClr val="00B050"/>
              </a:solidFill>
            </a:endParaRPr>
          </a:p>
          <a:p>
            <a:r>
              <a:rPr lang="en-US" dirty="0" smtClean="0">
                <a:solidFill>
                  <a:schemeClr val="tx1"/>
                </a:solidFill>
              </a:rPr>
              <a:t>STEM accreditation</a:t>
            </a:r>
          </a:p>
          <a:p>
            <a:r>
              <a:rPr lang="en-US" dirty="0" smtClean="0">
                <a:solidFill>
                  <a:schemeClr val="tx1"/>
                </a:solidFill>
              </a:rPr>
              <a:t>Leader in Me accreditation</a:t>
            </a:r>
          </a:p>
          <a:p>
            <a:r>
              <a:rPr lang="en-US" dirty="0" smtClean="0">
                <a:solidFill>
                  <a:schemeClr val="tx1"/>
                </a:solidFill>
              </a:rPr>
              <a:t>Montessori accreditation</a:t>
            </a:r>
          </a:p>
          <a:p>
            <a:r>
              <a:rPr lang="en-US" dirty="0" smtClean="0">
                <a:solidFill>
                  <a:schemeClr val="tx1"/>
                </a:solidFill>
              </a:rPr>
              <a:t>MYP, PYP, DP</a:t>
            </a:r>
          </a:p>
        </p:txBody>
      </p:sp>
      <p:sp>
        <p:nvSpPr>
          <p:cNvPr id="6" name="Rectangle 5"/>
          <p:cNvSpPr/>
          <p:nvPr/>
        </p:nvSpPr>
        <p:spPr>
          <a:xfrm>
            <a:off x="2971800" y="5770602"/>
            <a:ext cx="3017529" cy="923330"/>
          </a:xfrm>
          <a:prstGeom prst="rect">
            <a:avLst/>
          </a:prstGeom>
          <a:noFill/>
        </p:spPr>
        <p:txBody>
          <a:bodyPr wrap="square" lIns="91440" tIns="45720" rIns="91440" bIns="45720">
            <a:spAutoFit/>
          </a:bodyPr>
          <a:lstStyle/>
          <a:p>
            <a:pPr algn="ctr"/>
            <a:r>
              <a:rPr lang="en-US" sz="54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Bonus?</a:t>
            </a:r>
            <a:endParaRPr lang="en-US" sz="54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Tree>
    <p:extLst>
      <p:ext uri="{BB962C8B-B14F-4D97-AF65-F5344CB8AC3E}">
        <p14:creationId xmlns:p14="http://schemas.microsoft.com/office/powerpoint/2010/main" val="179141776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chemeClr val="tx1"/>
          </a:solidFill>
        </p:spPr>
        <p:txBody>
          <a:bodyPr/>
          <a:lstStyle/>
          <a:p>
            <a:r>
              <a:rPr lang="en-US" sz="5400" dirty="0" smtClean="0">
                <a:solidFill>
                  <a:schemeClr val="bg1"/>
                </a:solidFill>
                <a:latin typeface="Arial Black" panose="020B0A04020102020204" pitchFamily="34" charset="0"/>
              </a:rPr>
              <a:t>Reporting Outcomes for Accountability</a:t>
            </a:r>
            <a:endParaRPr lang="en-US" sz="5400" dirty="0">
              <a:solidFill>
                <a:schemeClr val="bg1"/>
              </a:solidFill>
              <a:latin typeface="Arial Black" panose="020B0A04020102020204" pitchFamily="34" charset="0"/>
            </a:endParaRPr>
          </a:p>
        </p:txBody>
      </p:sp>
      <p:sp>
        <p:nvSpPr>
          <p:cNvPr id="5" name="Text Placeholder 4"/>
          <p:cNvSpPr>
            <a:spLocks noGrp="1"/>
          </p:cNvSpPr>
          <p:nvPr>
            <p:ph type="body" idx="1"/>
          </p:nvPr>
        </p:nvSpPr>
        <p:spPr>
          <a:xfrm>
            <a:off x="914400" y="3810000"/>
            <a:ext cx="7467601" cy="1500187"/>
          </a:xfrm>
        </p:spPr>
        <p:txBody>
          <a:bodyPr>
            <a:normAutofit fontScale="85000" lnSpcReduction="10000"/>
          </a:bodyPr>
          <a:lstStyle/>
          <a:p>
            <a:endParaRPr lang="en-US" sz="3200" dirty="0" smtClean="0">
              <a:solidFill>
                <a:srgbClr val="C00000"/>
              </a:solidFill>
            </a:endParaRPr>
          </a:p>
          <a:p>
            <a:r>
              <a:rPr lang="en-US" sz="3200" b="1" dirty="0" smtClean="0">
                <a:solidFill>
                  <a:srgbClr val="C00000"/>
                </a:solidFill>
              </a:rPr>
              <a:t>Performance Determination Methodology</a:t>
            </a:r>
          </a:p>
          <a:p>
            <a:r>
              <a:rPr lang="en-US" sz="3200" b="1" dirty="0" smtClean="0">
                <a:solidFill>
                  <a:srgbClr val="C00000"/>
                </a:solidFill>
              </a:rPr>
              <a:t>Performance Designations</a:t>
            </a:r>
            <a:endParaRPr lang="en-US" sz="3200" b="1" dirty="0">
              <a:solidFill>
                <a:srgbClr val="C00000"/>
              </a:solidFill>
            </a:endParaRPr>
          </a:p>
        </p:txBody>
      </p:sp>
    </p:spTree>
    <p:extLst>
      <p:ext uri="{BB962C8B-B14F-4D97-AF65-F5344CB8AC3E}">
        <p14:creationId xmlns:p14="http://schemas.microsoft.com/office/powerpoint/2010/main" val="2664185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cs typeface="Times New Roman" panose="02020603050405020304" pitchFamily="18" charset="0"/>
              </a:rPr>
              <a:t>ESSA Overview</a:t>
            </a:r>
            <a:endParaRPr lang="en-US" sz="5400" dirty="0">
              <a:cs typeface="Times New Roman" panose="02020603050405020304" pitchFamily="18" charset="0"/>
            </a:endParaRPr>
          </a:p>
        </p:txBody>
      </p:sp>
      <p:sp>
        <p:nvSpPr>
          <p:cNvPr id="3" name="Content Placeholder 2"/>
          <p:cNvSpPr>
            <a:spLocks noGrp="1"/>
          </p:cNvSpPr>
          <p:nvPr>
            <p:ph idx="1"/>
          </p:nvPr>
        </p:nvSpPr>
        <p:spPr>
          <a:xfrm>
            <a:off x="609600" y="2038388"/>
            <a:ext cx="7848600" cy="4057612"/>
          </a:xfrm>
        </p:spPr>
        <p:txBody>
          <a:bodyPr>
            <a:normAutofit fontScale="77500" lnSpcReduction="20000"/>
          </a:bodyPr>
          <a:lstStyle/>
          <a:p>
            <a:endParaRPr lang="en-US" sz="2600" dirty="0" smtClean="0">
              <a:cs typeface="Times New Roman" panose="02020603050405020304" pitchFamily="18" charset="0"/>
            </a:endParaRPr>
          </a:p>
          <a:p>
            <a:r>
              <a:rPr lang="en-US" sz="2600" dirty="0" smtClean="0">
                <a:cs typeface="Times New Roman" panose="02020603050405020304" pitchFamily="18" charset="0"/>
              </a:rPr>
              <a:t>Title </a:t>
            </a:r>
            <a:r>
              <a:rPr lang="en-US" sz="2600" dirty="0">
                <a:cs typeface="Times New Roman" panose="02020603050405020304" pitchFamily="18" charset="0"/>
              </a:rPr>
              <a:t>IV – 21</a:t>
            </a:r>
            <a:r>
              <a:rPr lang="en-US" sz="2600" baseline="30000" dirty="0">
                <a:cs typeface="Times New Roman" panose="02020603050405020304" pitchFamily="18" charset="0"/>
              </a:rPr>
              <a:t>st</a:t>
            </a:r>
            <a:r>
              <a:rPr lang="en-US" sz="2600" dirty="0">
                <a:cs typeface="Times New Roman" panose="02020603050405020304" pitchFamily="18" charset="0"/>
              </a:rPr>
              <a:t> Century </a:t>
            </a:r>
            <a:r>
              <a:rPr lang="en-US" sz="2600" dirty="0" smtClean="0">
                <a:cs typeface="Times New Roman" panose="02020603050405020304" pitchFamily="18" charset="0"/>
              </a:rPr>
              <a:t>Schools</a:t>
            </a:r>
          </a:p>
          <a:p>
            <a:pPr marL="0" indent="0">
              <a:buNone/>
            </a:pPr>
            <a:endParaRPr lang="en-US" sz="2600" dirty="0">
              <a:cs typeface="Times New Roman" panose="02020603050405020304" pitchFamily="18" charset="0"/>
            </a:endParaRPr>
          </a:p>
          <a:p>
            <a:pPr marL="0" lvl="0" indent="0">
              <a:buNone/>
            </a:pPr>
            <a:r>
              <a:rPr lang="en-US" sz="2600" dirty="0" smtClean="0">
                <a:cs typeface="Times New Roman" panose="02020603050405020304" pitchFamily="18" charset="0"/>
              </a:rPr>
              <a:t>	Part </a:t>
            </a:r>
            <a:r>
              <a:rPr lang="en-US" sz="2600" dirty="0">
                <a:cs typeface="Times New Roman" panose="02020603050405020304" pitchFamily="18" charset="0"/>
              </a:rPr>
              <a:t>A – Student Support and Academic Enrichment Grants (new</a:t>
            </a:r>
            <a:r>
              <a:rPr lang="en-US" sz="2600" dirty="0" smtClean="0">
                <a:cs typeface="Times New Roman" panose="02020603050405020304" pitchFamily="18" charset="0"/>
              </a:rPr>
              <a:t>)</a:t>
            </a:r>
          </a:p>
          <a:p>
            <a:pPr lvl="0"/>
            <a:endParaRPr lang="en-US" sz="2600" dirty="0">
              <a:cs typeface="Times New Roman" panose="02020603050405020304" pitchFamily="18" charset="0"/>
            </a:endParaRPr>
          </a:p>
          <a:p>
            <a:pPr marL="0" lvl="0" indent="0">
              <a:buNone/>
            </a:pPr>
            <a:r>
              <a:rPr lang="en-US" sz="2600" dirty="0" smtClean="0">
                <a:cs typeface="Times New Roman" panose="02020603050405020304" pitchFamily="18" charset="0"/>
              </a:rPr>
              <a:t>	Part </a:t>
            </a:r>
            <a:r>
              <a:rPr lang="en-US" sz="2600" dirty="0">
                <a:cs typeface="Times New Roman" panose="02020603050405020304" pitchFamily="18" charset="0"/>
              </a:rPr>
              <a:t>B  - 21</a:t>
            </a:r>
            <a:r>
              <a:rPr lang="en-US" sz="2600" baseline="30000" dirty="0">
                <a:cs typeface="Times New Roman" panose="02020603050405020304" pitchFamily="18" charset="0"/>
              </a:rPr>
              <a:t>st</a:t>
            </a:r>
            <a:r>
              <a:rPr lang="en-US" sz="2600" dirty="0">
                <a:cs typeface="Times New Roman" panose="02020603050405020304" pitchFamily="18" charset="0"/>
              </a:rPr>
              <a:t> Century Community Learning </a:t>
            </a:r>
            <a:r>
              <a:rPr lang="en-US" sz="2600" dirty="0" smtClean="0">
                <a:cs typeface="Times New Roman" panose="02020603050405020304" pitchFamily="18" charset="0"/>
              </a:rPr>
              <a:t>Centers</a:t>
            </a:r>
          </a:p>
          <a:p>
            <a:pPr lvl="0"/>
            <a:endParaRPr lang="en-US" sz="2600" dirty="0">
              <a:cs typeface="Times New Roman" panose="02020603050405020304" pitchFamily="18" charset="0"/>
            </a:endParaRPr>
          </a:p>
          <a:p>
            <a:pPr marL="0" lvl="0" indent="0">
              <a:buNone/>
            </a:pPr>
            <a:r>
              <a:rPr lang="en-US" sz="2600" dirty="0" smtClean="0">
                <a:cs typeface="Times New Roman" panose="02020603050405020304" pitchFamily="18" charset="0"/>
              </a:rPr>
              <a:t>	Part </a:t>
            </a:r>
            <a:r>
              <a:rPr lang="en-US" sz="2600" dirty="0">
                <a:cs typeface="Times New Roman" panose="02020603050405020304" pitchFamily="18" charset="0"/>
              </a:rPr>
              <a:t>C – Charter </a:t>
            </a:r>
            <a:r>
              <a:rPr lang="en-US" sz="2600" dirty="0" smtClean="0">
                <a:cs typeface="Times New Roman" panose="02020603050405020304" pitchFamily="18" charset="0"/>
              </a:rPr>
              <a:t>Schools</a:t>
            </a:r>
          </a:p>
          <a:p>
            <a:pPr lvl="0"/>
            <a:endParaRPr lang="en-US" sz="2600" dirty="0">
              <a:cs typeface="Times New Roman" panose="02020603050405020304" pitchFamily="18" charset="0"/>
            </a:endParaRPr>
          </a:p>
          <a:p>
            <a:pPr marL="0" lvl="0" indent="0">
              <a:buNone/>
            </a:pPr>
            <a:r>
              <a:rPr lang="en-US" sz="2600" dirty="0" smtClean="0">
                <a:cs typeface="Times New Roman" panose="02020603050405020304" pitchFamily="18" charset="0"/>
              </a:rPr>
              <a:t>	Part </a:t>
            </a:r>
            <a:r>
              <a:rPr lang="en-US" sz="2600" dirty="0">
                <a:cs typeface="Times New Roman" panose="02020603050405020304" pitchFamily="18" charset="0"/>
              </a:rPr>
              <a:t>D – Magnet </a:t>
            </a:r>
            <a:r>
              <a:rPr lang="en-US" sz="2600" dirty="0" smtClean="0">
                <a:cs typeface="Times New Roman" panose="02020603050405020304" pitchFamily="18" charset="0"/>
              </a:rPr>
              <a:t>Schools</a:t>
            </a:r>
          </a:p>
          <a:p>
            <a:pPr marL="0" lvl="0" indent="0">
              <a:buNone/>
            </a:pPr>
            <a:endParaRPr lang="en-US" sz="2600" dirty="0">
              <a:cs typeface="Times New Roman" panose="02020603050405020304" pitchFamily="18" charset="0"/>
            </a:endParaRPr>
          </a:p>
          <a:p>
            <a:pPr marL="0" lvl="0" indent="0">
              <a:buNone/>
            </a:pPr>
            <a:r>
              <a:rPr lang="en-US" sz="2600" dirty="0" smtClean="0">
                <a:cs typeface="Times New Roman" panose="02020603050405020304" pitchFamily="18" charset="0"/>
              </a:rPr>
              <a:t>	Part </a:t>
            </a:r>
            <a:r>
              <a:rPr lang="en-US" sz="2600" dirty="0">
                <a:cs typeface="Times New Roman" panose="02020603050405020304" pitchFamily="18" charset="0"/>
              </a:rPr>
              <a:t>E – Family Engagement</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717424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763000" cy="1442674"/>
          </a:xfrm>
        </p:spPr>
        <p:txBody>
          <a:bodyPr/>
          <a:lstStyle/>
          <a:p>
            <a:r>
              <a:rPr lang="en-US" dirty="0" smtClean="0"/>
              <a:t>Performance Determination </a:t>
            </a:r>
            <a:br>
              <a:rPr lang="en-US" dirty="0" smtClean="0"/>
            </a:br>
            <a:r>
              <a:rPr lang="en-US" sz="3600" dirty="0" smtClean="0"/>
              <a:t>Still Undecided</a:t>
            </a:r>
            <a:endParaRPr lang="en-US" sz="3600" dirty="0"/>
          </a:p>
        </p:txBody>
      </p:sp>
      <p:sp>
        <p:nvSpPr>
          <p:cNvPr id="3" name="Content Placeholder 2"/>
          <p:cNvSpPr>
            <a:spLocks noGrp="1"/>
          </p:cNvSpPr>
          <p:nvPr>
            <p:ph sz="quarter" idx="13"/>
          </p:nvPr>
        </p:nvSpPr>
        <p:spPr>
          <a:xfrm>
            <a:off x="457200" y="1796796"/>
            <a:ext cx="8229600" cy="4451604"/>
          </a:xfrm>
        </p:spPr>
        <p:txBody>
          <a:bodyPr>
            <a:normAutofit/>
          </a:bodyPr>
          <a:lstStyle/>
          <a:p>
            <a:pPr marL="0" indent="0">
              <a:buNone/>
            </a:pPr>
            <a:r>
              <a:rPr lang="en-US" b="1" u="sng" dirty="0" smtClean="0"/>
              <a:t>Dashboard Approach</a:t>
            </a:r>
          </a:p>
          <a:p>
            <a:r>
              <a:rPr lang="en-US" dirty="0" smtClean="0"/>
              <a:t>Achievement</a:t>
            </a:r>
          </a:p>
          <a:p>
            <a:pPr marL="0" indent="0">
              <a:buNone/>
            </a:pPr>
            <a:endParaRPr lang="en-US" dirty="0" smtClean="0"/>
          </a:p>
          <a:p>
            <a:r>
              <a:rPr lang="en-US" dirty="0" smtClean="0"/>
              <a:t>Growth or Grad. Rate</a:t>
            </a:r>
          </a:p>
          <a:p>
            <a:pPr marL="0" indent="0">
              <a:buNone/>
            </a:pPr>
            <a:endParaRPr lang="en-US" dirty="0" smtClean="0"/>
          </a:p>
          <a:p>
            <a:r>
              <a:rPr lang="en-US" dirty="0" smtClean="0"/>
              <a:t>ELP</a:t>
            </a:r>
          </a:p>
          <a:p>
            <a:pPr marL="0" indent="0">
              <a:buNone/>
            </a:pPr>
            <a:endParaRPr lang="en-US" dirty="0" smtClean="0"/>
          </a:p>
          <a:p>
            <a:r>
              <a:rPr lang="en-US" dirty="0" smtClean="0"/>
              <a:t>Prepared for Success </a:t>
            </a:r>
          </a:p>
          <a:p>
            <a:pPr marL="0" indent="0">
              <a:buNone/>
            </a:pPr>
            <a:endParaRPr lang="en-US" dirty="0" smtClean="0"/>
          </a:p>
          <a:p>
            <a:r>
              <a:rPr lang="en-US" dirty="0" smtClean="0"/>
              <a:t>Effective Learning </a:t>
            </a:r>
            <a:r>
              <a:rPr lang="en-US" dirty="0" err="1" smtClean="0"/>
              <a:t>Env</a:t>
            </a:r>
            <a:r>
              <a:rPr lang="en-US" dirty="0" smtClean="0"/>
              <a:t>.</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9063" y="2209800"/>
            <a:ext cx="1285875" cy="64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19538" y="3086100"/>
            <a:ext cx="13049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71002" y="4075257"/>
            <a:ext cx="1272369" cy="6263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7021" y="4876800"/>
            <a:ext cx="1276350" cy="64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29063" y="5715000"/>
            <a:ext cx="1419225" cy="657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5527343" y="1857285"/>
            <a:ext cx="3810000" cy="4832092"/>
          </a:xfrm>
          <a:prstGeom prst="rect">
            <a:avLst/>
          </a:prstGeom>
          <a:noFill/>
        </p:spPr>
        <p:txBody>
          <a:bodyPr wrap="square" rtlCol="0">
            <a:spAutoFit/>
          </a:bodyPr>
          <a:lstStyle/>
          <a:p>
            <a:r>
              <a:rPr lang="en-US" sz="2400" b="1" u="sng" dirty="0" smtClean="0"/>
              <a:t>Weighted Point Index</a:t>
            </a:r>
          </a:p>
          <a:p>
            <a:r>
              <a:rPr lang="en-US" sz="2400" dirty="0"/>
              <a:t>	</a:t>
            </a:r>
            <a:r>
              <a:rPr lang="en-US" sz="2400" dirty="0" smtClean="0"/>
              <a:t>25%</a:t>
            </a:r>
          </a:p>
          <a:p>
            <a:endParaRPr lang="en-US" sz="2400" dirty="0" smtClean="0"/>
          </a:p>
          <a:p>
            <a:endParaRPr lang="en-US" sz="2400" dirty="0"/>
          </a:p>
          <a:p>
            <a:r>
              <a:rPr lang="en-US" sz="2400" dirty="0" smtClean="0"/>
              <a:t>	25%</a:t>
            </a:r>
            <a:endParaRPr lang="en-US" sz="2400" dirty="0"/>
          </a:p>
          <a:p>
            <a:endParaRPr lang="en-US" sz="3200" dirty="0" smtClean="0"/>
          </a:p>
          <a:p>
            <a:r>
              <a:rPr lang="en-US" sz="2400" dirty="0"/>
              <a:t>	</a:t>
            </a:r>
            <a:r>
              <a:rPr lang="en-US" sz="2400" dirty="0" smtClean="0"/>
              <a:t>15%</a:t>
            </a:r>
          </a:p>
          <a:p>
            <a:endParaRPr lang="en-US" sz="2400" dirty="0"/>
          </a:p>
          <a:p>
            <a:r>
              <a:rPr lang="en-US" sz="2400" dirty="0" smtClean="0"/>
              <a:t>	20%</a:t>
            </a:r>
          </a:p>
          <a:p>
            <a:endParaRPr lang="en-US" sz="3600" dirty="0"/>
          </a:p>
          <a:p>
            <a:r>
              <a:rPr lang="en-US" sz="2400" dirty="0" smtClean="0"/>
              <a:t>	15%</a:t>
            </a:r>
            <a:endParaRPr lang="en-US" sz="2400" dirty="0"/>
          </a:p>
          <a:p>
            <a:endParaRPr lang="en-US" sz="2400" b="1" dirty="0"/>
          </a:p>
        </p:txBody>
      </p:sp>
      <p:sp>
        <p:nvSpPr>
          <p:cNvPr id="7" name="Right Brace 6"/>
          <p:cNvSpPr/>
          <p:nvPr/>
        </p:nvSpPr>
        <p:spPr>
          <a:xfrm>
            <a:off x="7162800" y="2362200"/>
            <a:ext cx="381000" cy="38100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7620000" y="3788290"/>
            <a:ext cx="1371600" cy="923330"/>
          </a:xfrm>
          <a:prstGeom prst="rect">
            <a:avLst/>
          </a:prstGeom>
          <a:noFill/>
        </p:spPr>
        <p:txBody>
          <a:bodyPr wrap="square" rtlCol="0">
            <a:spAutoFit/>
          </a:bodyPr>
          <a:lstStyle/>
          <a:p>
            <a:pPr algn="ctr"/>
            <a:r>
              <a:rPr lang="en-US" b="1" dirty="0" smtClean="0">
                <a:solidFill>
                  <a:srgbClr val="C00000"/>
                </a:solidFill>
              </a:rPr>
              <a:t>Single Summative Rating</a:t>
            </a:r>
            <a:endParaRPr lang="en-US" b="1" dirty="0">
              <a:solidFill>
                <a:srgbClr val="C00000"/>
              </a:solidFill>
            </a:endParaRPr>
          </a:p>
        </p:txBody>
      </p:sp>
      <p:sp>
        <p:nvSpPr>
          <p:cNvPr id="9" name="TextBox 8"/>
          <p:cNvSpPr txBox="1"/>
          <p:nvPr/>
        </p:nvSpPr>
        <p:spPr>
          <a:xfrm>
            <a:off x="3975551" y="1857285"/>
            <a:ext cx="1100138" cy="369332"/>
          </a:xfrm>
          <a:prstGeom prst="rect">
            <a:avLst/>
          </a:prstGeom>
          <a:noFill/>
        </p:spPr>
        <p:txBody>
          <a:bodyPr wrap="square" rtlCol="0">
            <a:spAutoFit/>
          </a:bodyPr>
          <a:lstStyle/>
          <a:p>
            <a:pPr algn="ctr"/>
            <a:r>
              <a:rPr lang="en-US" b="1" dirty="0">
                <a:solidFill>
                  <a:srgbClr val="FF0000"/>
                </a:solidFill>
              </a:rPr>
              <a:t>a</a:t>
            </a:r>
            <a:r>
              <a:rPr lang="en-US" b="1" dirty="0" smtClean="0">
                <a:solidFill>
                  <a:srgbClr val="FF0000"/>
                </a:solidFill>
              </a:rPr>
              <a:t>nd/or</a:t>
            </a:r>
            <a:endParaRPr lang="en-US" b="1" dirty="0">
              <a:solidFill>
                <a:srgbClr val="FF0000"/>
              </a:solidFill>
            </a:endParaRPr>
          </a:p>
        </p:txBody>
      </p:sp>
    </p:spTree>
    <p:extLst>
      <p:ext uri="{BB962C8B-B14F-4D97-AF65-F5344CB8AC3E}">
        <p14:creationId xmlns:p14="http://schemas.microsoft.com/office/powerpoint/2010/main" val="316177183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Performance Designations</a:t>
            </a:r>
            <a:endParaRPr lang="en-US" dirty="0"/>
          </a:p>
        </p:txBody>
      </p:sp>
      <p:sp>
        <p:nvSpPr>
          <p:cNvPr id="6" name="Content Placeholder 5"/>
          <p:cNvSpPr>
            <a:spLocks noGrp="1"/>
          </p:cNvSpPr>
          <p:nvPr>
            <p:ph idx="1"/>
          </p:nvPr>
        </p:nvSpPr>
        <p:spPr/>
        <p:txBody>
          <a:bodyPr/>
          <a:lstStyle/>
          <a:p>
            <a:r>
              <a:rPr lang="en-US" dirty="0" smtClean="0"/>
              <a:t>Exceeds Expectations</a:t>
            </a:r>
          </a:p>
          <a:p>
            <a:endParaRPr lang="en-US" dirty="0"/>
          </a:p>
          <a:p>
            <a:r>
              <a:rPr lang="en-US" dirty="0" smtClean="0"/>
              <a:t>Meets Expectations</a:t>
            </a:r>
          </a:p>
          <a:p>
            <a:endParaRPr lang="en-US" dirty="0"/>
          </a:p>
          <a:p>
            <a:r>
              <a:rPr lang="en-US" dirty="0" smtClean="0"/>
              <a:t>Below Expectations</a:t>
            </a:r>
          </a:p>
          <a:p>
            <a:endParaRPr lang="en-US" dirty="0"/>
          </a:p>
          <a:p>
            <a:r>
              <a:rPr lang="en-US" dirty="0" smtClean="0"/>
              <a:t>Does Not Meet  Expectations</a:t>
            </a:r>
            <a:endParaRPr lang="en-US" dirty="0"/>
          </a:p>
        </p:txBody>
      </p:sp>
      <p:sp>
        <p:nvSpPr>
          <p:cNvPr id="7" name="TextBox 6"/>
          <p:cNvSpPr txBox="1"/>
          <p:nvPr/>
        </p:nvSpPr>
        <p:spPr>
          <a:xfrm>
            <a:off x="5791200" y="2667000"/>
            <a:ext cx="2590800" cy="2246769"/>
          </a:xfrm>
          <a:prstGeom prst="rect">
            <a:avLst/>
          </a:prstGeom>
          <a:solidFill>
            <a:schemeClr val="accent2"/>
          </a:solidFill>
        </p:spPr>
        <p:txBody>
          <a:bodyPr wrap="square" rtlCol="0">
            <a:spAutoFit/>
          </a:bodyPr>
          <a:lstStyle/>
          <a:p>
            <a:pPr algn="ctr"/>
            <a:r>
              <a:rPr lang="en-US" sz="2000" b="1" dirty="0" smtClean="0"/>
              <a:t>These four levels could be set for each leading indicator on the Dashboard and/or for the Overall Summative Rating</a:t>
            </a:r>
            <a:endParaRPr lang="en-US" sz="2000" b="1" dirty="0"/>
          </a:p>
        </p:txBody>
      </p:sp>
      <p:sp>
        <p:nvSpPr>
          <p:cNvPr id="8" name="Right Brace 7"/>
          <p:cNvSpPr/>
          <p:nvPr/>
        </p:nvSpPr>
        <p:spPr>
          <a:xfrm>
            <a:off x="4876800" y="2209800"/>
            <a:ext cx="457200" cy="28194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79913757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041440" cy="1442674"/>
          </a:xfrm>
        </p:spPr>
        <p:txBody>
          <a:bodyPr>
            <a:normAutofit/>
          </a:bodyPr>
          <a:lstStyle/>
          <a:p>
            <a:r>
              <a:rPr lang="en-US" dirty="0" smtClean="0"/>
              <a:t>ESSA</a:t>
            </a:r>
            <a:br>
              <a:rPr lang="en-US" dirty="0" smtClean="0"/>
            </a:br>
            <a:r>
              <a:rPr lang="en-US" sz="3600" dirty="0" smtClean="0"/>
              <a:t>Identification for Low Performance</a:t>
            </a:r>
            <a:endParaRPr lang="en-US" sz="3600" dirty="0"/>
          </a:p>
        </p:txBody>
      </p:sp>
      <p:sp>
        <p:nvSpPr>
          <p:cNvPr id="3" name="Content Placeholder 2"/>
          <p:cNvSpPr>
            <a:spLocks noGrp="1"/>
          </p:cNvSpPr>
          <p:nvPr>
            <p:ph idx="1"/>
          </p:nvPr>
        </p:nvSpPr>
        <p:spPr>
          <a:xfrm>
            <a:off x="762000" y="1600200"/>
            <a:ext cx="7620000" cy="4648200"/>
          </a:xfrm>
        </p:spPr>
        <p:txBody>
          <a:bodyPr>
            <a:normAutofit fontScale="92500" lnSpcReduction="20000"/>
          </a:bodyPr>
          <a:lstStyle/>
          <a:p>
            <a:r>
              <a:rPr lang="en-US" u="sng" dirty="0" smtClean="0"/>
              <a:t>Comprehensive Support &amp; Improvement</a:t>
            </a:r>
          </a:p>
          <a:p>
            <a:pPr lvl="1"/>
            <a:r>
              <a:rPr lang="en-US" dirty="0" smtClean="0"/>
              <a:t>At least once every three years</a:t>
            </a:r>
          </a:p>
          <a:p>
            <a:pPr marL="329184" lvl="1" indent="0">
              <a:buNone/>
            </a:pPr>
            <a:endParaRPr lang="en-US" dirty="0" smtClean="0"/>
          </a:p>
          <a:p>
            <a:pPr lvl="1"/>
            <a:r>
              <a:rPr lang="en-US" dirty="0" smtClean="0"/>
              <a:t>5% lowest performing Title I schools</a:t>
            </a:r>
          </a:p>
          <a:p>
            <a:pPr lvl="1"/>
            <a:endParaRPr lang="en-US" dirty="0" smtClean="0"/>
          </a:p>
          <a:p>
            <a:pPr lvl="1"/>
            <a:r>
              <a:rPr lang="en-US" dirty="0" smtClean="0">
                <a:solidFill>
                  <a:srgbClr val="FF0000"/>
                </a:solidFill>
              </a:rPr>
              <a:t>5% lowest performing non-Title I (elementary/middle/high)</a:t>
            </a:r>
          </a:p>
          <a:p>
            <a:pPr lvl="1"/>
            <a:endParaRPr lang="en-US" dirty="0" smtClean="0"/>
          </a:p>
          <a:p>
            <a:pPr lvl="1"/>
            <a:r>
              <a:rPr lang="en-US" dirty="0" smtClean="0"/>
              <a:t>High Schools with graduation rates &lt;67%</a:t>
            </a:r>
          </a:p>
          <a:p>
            <a:pPr lvl="1"/>
            <a:endParaRPr lang="en-US" dirty="0" smtClean="0"/>
          </a:p>
          <a:p>
            <a:pPr lvl="1"/>
            <a:r>
              <a:rPr lang="en-US" dirty="0"/>
              <a:t>Title 1 Schools with </a:t>
            </a:r>
            <a:r>
              <a:rPr lang="en-US" i="1" dirty="0"/>
              <a:t>chronically low-performing subgroup(s)</a:t>
            </a:r>
            <a:r>
              <a:rPr lang="en-US" dirty="0"/>
              <a:t> as defined by schools that have previously been identified for targeted support and intervention for at least </a:t>
            </a:r>
            <a:r>
              <a:rPr lang="en-US" dirty="0">
                <a:solidFill>
                  <a:srgbClr val="FF0000"/>
                </a:solidFill>
              </a:rPr>
              <a:t>3 years that have not improved.  </a:t>
            </a:r>
            <a:endParaRPr lang="en-US" dirty="0" smtClean="0">
              <a:solidFill>
                <a:srgbClr val="FF0000"/>
              </a:solidFill>
            </a:endParaRPr>
          </a:p>
          <a:p>
            <a:pPr marL="594360" lvl="2" indent="0">
              <a:buNone/>
            </a:pPr>
            <a:r>
              <a:rPr lang="en-US" b="1" i="1" dirty="0" smtClean="0">
                <a:solidFill>
                  <a:srgbClr val="FF0000"/>
                </a:solidFill>
              </a:rPr>
              <a:t>Note</a:t>
            </a:r>
            <a:r>
              <a:rPr lang="en-US" b="1" i="1" dirty="0">
                <a:solidFill>
                  <a:srgbClr val="FF0000"/>
                </a:solidFill>
              </a:rPr>
              <a:t>:  Improvement is defined as the subgroup performing above the previous year’s percentage in achievement/graduation rate/ELP</a:t>
            </a:r>
            <a:r>
              <a:rPr lang="en-US" dirty="0">
                <a:solidFill>
                  <a:srgbClr val="FF0000"/>
                </a:solidFill>
              </a:rPr>
              <a:t>. </a:t>
            </a:r>
          </a:p>
          <a:p>
            <a:pPr lvl="1"/>
            <a:endParaRPr lang="en-US" dirty="0" smtClean="0"/>
          </a:p>
          <a:p>
            <a:endParaRPr lang="en-US" dirty="0" smtClean="0"/>
          </a:p>
          <a:p>
            <a:endParaRPr lang="en-US" dirty="0"/>
          </a:p>
        </p:txBody>
      </p:sp>
    </p:spTree>
    <p:extLst>
      <p:ext uri="{BB962C8B-B14F-4D97-AF65-F5344CB8AC3E}">
        <p14:creationId xmlns:p14="http://schemas.microsoft.com/office/powerpoint/2010/main" val="129556677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41440" cy="1442674"/>
          </a:xfrm>
        </p:spPr>
        <p:txBody>
          <a:bodyPr>
            <a:normAutofit/>
          </a:bodyPr>
          <a:lstStyle/>
          <a:p>
            <a:r>
              <a:rPr lang="en-US" dirty="0" smtClean="0"/>
              <a:t>ESSA</a:t>
            </a:r>
            <a:br>
              <a:rPr lang="en-US" dirty="0" smtClean="0"/>
            </a:br>
            <a:r>
              <a:rPr lang="en-US" sz="3600" dirty="0" smtClean="0"/>
              <a:t>Identification for Low Performance</a:t>
            </a:r>
            <a:endParaRPr lang="en-US" sz="3600" dirty="0"/>
          </a:p>
        </p:txBody>
      </p:sp>
      <p:sp>
        <p:nvSpPr>
          <p:cNvPr id="3" name="Content Placeholder 2"/>
          <p:cNvSpPr>
            <a:spLocks noGrp="1"/>
          </p:cNvSpPr>
          <p:nvPr>
            <p:ph idx="1"/>
          </p:nvPr>
        </p:nvSpPr>
        <p:spPr>
          <a:xfrm>
            <a:off x="762000" y="1752600"/>
            <a:ext cx="7467600" cy="4362412"/>
          </a:xfrm>
        </p:spPr>
        <p:txBody>
          <a:bodyPr>
            <a:normAutofit fontScale="77500" lnSpcReduction="20000"/>
          </a:bodyPr>
          <a:lstStyle/>
          <a:p>
            <a:r>
              <a:rPr lang="en-US" u="sng" dirty="0" smtClean="0"/>
              <a:t>Targeted Support &amp; Intervention</a:t>
            </a:r>
            <a:endParaRPr lang="en-US" dirty="0" smtClean="0"/>
          </a:p>
          <a:p>
            <a:pPr lvl="1"/>
            <a:r>
              <a:rPr lang="en-US" dirty="0" smtClean="0"/>
              <a:t>Title </a:t>
            </a:r>
            <a:r>
              <a:rPr lang="en-US" dirty="0"/>
              <a:t>1 schools in need of targeted support and intervention (Focus Schools) will be </a:t>
            </a:r>
            <a:r>
              <a:rPr lang="en-US" u="sng" dirty="0"/>
              <a:t>identified annually </a:t>
            </a:r>
            <a:r>
              <a:rPr lang="en-US" dirty="0"/>
              <a:t>based upon the following criteria</a:t>
            </a:r>
            <a:r>
              <a:rPr lang="en-US" dirty="0" smtClean="0"/>
              <a:t>:</a:t>
            </a:r>
          </a:p>
          <a:p>
            <a:pPr marL="329184" lvl="1" indent="0">
              <a:buNone/>
            </a:pPr>
            <a:endParaRPr lang="en-US" dirty="0"/>
          </a:p>
          <a:p>
            <a:pPr lvl="0"/>
            <a:r>
              <a:rPr lang="en-US" b="1" u="sng" dirty="0"/>
              <a:t>Low Performing Subgroups</a:t>
            </a:r>
            <a:r>
              <a:rPr lang="en-US" b="1" dirty="0"/>
              <a:t> – </a:t>
            </a:r>
            <a:r>
              <a:rPr lang="en-US" dirty="0"/>
              <a:t>schools with one or more subgroups performing as poorly as “the same subgroup” in any lowest performing 5% of Title I CSI schools based on state summative ratings in achievement, growth/graduation rate, and English language proficiency; or </a:t>
            </a:r>
          </a:p>
          <a:p>
            <a:endParaRPr lang="en-US" b="1" dirty="0"/>
          </a:p>
          <a:p>
            <a:endParaRPr lang="en-US" dirty="0"/>
          </a:p>
          <a:p>
            <a:pPr lvl="0"/>
            <a:r>
              <a:rPr lang="en-US" b="1" u="sng" dirty="0"/>
              <a:t>Consistently Underperforming Subgroups</a:t>
            </a:r>
            <a:r>
              <a:rPr lang="en-US" b="1" dirty="0"/>
              <a:t> – </a:t>
            </a:r>
            <a:r>
              <a:rPr lang="en-US" dirty="0"/>
              <a:t>schools with one or more historically underperforming subgroups performing significantly below (more than one standard deviation) the State’s performance with “the same subgroup(s)” in achievement, growth/graduation rate, English language proficiency for two consecutive years.  </a:t>
            </a:r>
          </a:p>
          <a:p>
            <a:endParaRPr lang="en-US" dirty="0"/>
          </a:p>
        </p:txBody>
      </p:sp>
    </p:spTree>
    <p:extLst>
      <p:ext uri="{BB962C8B-B14F-4D97-AF65-F5344CB8AC3E}">
        <p14:creationId xmlns:p14="http://schemas.microsoft.com/office/powerpoint/2010/main" val="4109767435"/>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chemeClr val="tx1"/>
          </a:solidFill>
        </p:spPr>
        <p:txBody>
          <a:bodyPr/>
          <a:lstStyle/>
          <a:p>
            <a:r>
              <a:rPr lang="en-US" sz="5400" dirty="0" smtClean="0">
                <a:solidFill>
                  <a:schemeClr val="bg1"/>
                </a:solidFill>
                <a:latin typeface="Arial Black" panose="020B0A04020102020204" pitchFamily="34" charset="0"/>
              </a:rPr>
              <a:t>Other Reported Elements TBD</a:t>
            </a:r>
            <a:endParaRPr lang="en-US" sz="5400" dirty="0">
              <a:solidFill>
                <a:schemeClr val="bg1"/>
              </a:solidFill>
              <a:latin typeface="Arial Black" panose="020B0A04020102020204" pitchFamily="34" charset="0"/>
            </a:endParaRPr>
          </a:p>
        </p:txBody>
      </p:sp>
      <p:sp>
        <p:nvSpPr>
          <p:cNvPr id="5" name="Text Placeholder 4"/>
          <p:cNvSpPr>
            <a:spLocks noGrp="1"/>
          </p:cNvSpPr>
          <p:nvPr>
            <p:ph type="body" idx="1"/>
          </p:nvPr>
        </p:nvSpPr>
        <p:spPr>
          <a:xfrm>
            <a:off x="914400" y="3810000"/>
            <a:ext cx="7467601" cy="1500187"/>
          </a:xfrm>
        </p:spPr>
        <p:txBody>
          <a:bodyPr>
            <a:normAutofit/>
          </a:bodyPr>
          <a:lstStyle/>
          <a:p>
            <a:endParaRPr lang="en-US" sz="3200" dirty="0" smtClean="0">
              <a:solidFill>
                <a:srgbClr val="C00000"/>
              </a:solidFill>
            </a:endParaRPr>
          </a:p>
          <a:p>
            <a:r>
              <a:rPr lang="en-US" sz="3200" b="1" dirty="0" smtClean="0">
                <a:solidFill>
                  <a:srgbClr val="C00000"/>
                </a:solidFill>
              </a:rPr>
              <a:t>Early Childhood Literacy &amp; Numeracy</a:t>
            </a:r>
            <a:endParaRPr lang="en-US" sz="3200" b="1" dirty="0">
              <a:solidFill>
                <a:srgbClr val="C00000"/>
              </a:solidFill>
            </a:endParaRPr>
          </a:p>
        </p:txBody>
      </p:sp>
    </p:spTree>
    <p:extLst>
      <p:ext uri="{BB962C8B-B14F-4D97-AF65-F5344CB8AC3E}">
        <p14:creationId xmlns:p14="http://schemas.microsoft.com/office/powerpoint/2010/main" val="78496557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33" y="228600"/>
            <a:ext cx="8041440" cy="1442674"/>
          </a:xfrm>
        </p:spPr>
        <p:txBody>
          <a:bodyPr/>
          <a:lstStyle/>
          <a:p>
            <a:r>
              <a:rPr lang="en-US" dirty="0" smtClean="0"/>
              <a:t>Early Childhood Tab</a:t>
            </a:r>
            <a:br>
              <a:rPr lang="en-US" dirty="0" smtClean="0"/>
            </a:br>
            <a:r>
              <a:rPr lang="en-US" sz="3600" dirty="0" smtClean="0"/>
              <a:t>(literacy example)</a:t>
            </a:r>
            <a:endParaRPr lang="en-US" sz="3600" dirty="0"/>
          </a:p>
        </p:txBody>
      </p:sp>
      <p:sp>
        <p:nvSpPr>
          <p:cNvPr id="4" name="Rectangle 3"/>
          <p:cNvSpPr/>
          <p:nvPr/>
        </p:nvSpPr>
        <p:spPr>
          <a:xfrm rot="2000621">
            <a:off x="6652455" y="594174"/>
            <a:ext cx="2438488" cy="923330"/>
          </a:xfrm>
          <a:prstGeom prst="rect">
            <a:avLst/>
          </a:prstGeom>
          <a:noFill/>
        </p:spPr>
        <p:txBody>
          <a:bodyPr wrap="none" lIns="91440" tIns="45720" rIns="91440" bIns="45720">
            <a:spAutoFit/>
          </a:bodyPr>
          <a:lstStyle/>
          <a:p>
            <a:pPr algn="ctr"/>
            <a:r>
              <a:rPr lang="en-US" sz="54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DRAFT</a:t>
            </a:r>
            <a:endParaRPr lang="en-US" sz="54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3" name="Content Placeholder 2"/>
          <p:cNvSpPr>
            <a:spLocks noGrp="1"/>
          </p:cNvSpPr>
          <p:nvPr>
            <p:ph idx="1"/>
          </p:nvPr>
        </p:nvSpPr>
        <p:spPr>
          <a:xfrm>
            <a:off x="607894" y="1828801"/>
            <a:ext cx="7467600" cy="838200"/>
          </a:xfrm>
        </p:spPr>
        <p:txBody>
          <a:bodyPr/>
          <a:lstStyle/>
          <a:p>
            <a:r>
              <a:rPr lang="en-US" dirty="0" smtClean="0"/>
              <a:t>An elementary student is prepared for success if he/she is reading on grade level by Grade 3</a:t>
            </a:r>
            <a:endParaRPr lang="en-US" dirty="0"/>
          </a:p>
        </p:txBody>
      </p:sp>
      <p:sp>
        <p:nvSpPr>
          <p:cNvPr id="10" name="Text Box 2"/>
          <p:cNvSpPr txBox="1">
            <a:spLocks noChangeArrowheads="1"/>
          </p:cNvSpPr>
          <p:nvPr/>
        </p:nvSpPr>
        <p:spPr bwMode="auto">
          <a:xfrm>
            <a:off x="685800" y="2866561"/>
            <a:ext cx="1852295" cy="8045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spAutoFit/>
          </a:bodyPr>
          <a:lstStyle/>
          <a:p>
            <a:pPr marL="0" marR="0" algn="ctr">
              <a:lnSpc>
                <a:spcPct val="115000"/>
              </a:lnSpc>
              <a:spcBef>
                <a:spcPts val="0"/>
              </a:spcBef>
              <a:spcAft>
                <a:spcPts val="1000"/>
              </a:spcAft>
            </a:pPr>
            <a:r>
              <a:rPr lang="en-US" sz="1100" b="1" dirty="0">
                <a:effectLst/>
                <a:latin typeface="Calibri"/>
                <a:ea typeface="Calibri"/>
                <a:cs typeface="Times New Roman"/>
              </a:rPr>
              <a:t>Fall Kindergarten Readiness</a:t>
            </a:r>
            <a:endParaRPr lang="en-US" sz="1100" dirty="0">
              <a:effectLst/>
              <a:latin typeface="Calibri"/>
              <a:ea typeface="Calibri"/>
              <a:cs typeface="Times New Roman"/>
            </a:endParaRPr>
          </a:p>
          <a:p>
            <a:pPr marL="0" marR="0" algn="ctr">
              <a:lnSpc>
                <a:spcPct val="115000"/>
              </a:lnSpc>
              <a:spcBef>
                <a:spcPts val="0"/>
              </a:spcBef>
              <a:spcAft>
                <a:spcPts val="1000"/>
              </a:spcAft>
            </a:pPr>
            <a:r>
              <a:rPr lang="en-US" sz="1100" b="1" dirty="0">
                <a:effectLst/>
                <a:latin typeface="Calibri"/>
                <a:ea typeface="Calibri"/>
                <a:cs typeface="Times New Roman"/>
              </a:rPr>
              <a:t>Language &amp; Literacy Metrics satisfy R2S</a:t>
            </a:r>
            <a:endParaRPr lang="en-US" sz="1100" dirty="0">
              <a:effectLst/>
              <a:latin typeface="Calibri"/>
              <a:ea typeface="Calibri"/>
              <a:cs typeface="Times New Roman"/>
            </a:endParaRPr>
          </a:p>
        </p:txBody>
      </p:sp>
      <p:sp>
        <p:nvSpPr>
          <p:cNvPr id="11" name="Text Box 2"/>
          <p:cNvSpPr txBox="1">
            <a:spLocks noChangeArrowheads="1"/>
          </p:cNvSpPr>
          <p:nvPr/>
        </p:nvSpPr>
        <p:spPr bwMode="auto">
          <a:xfrm>
            <a:off x="685800" y="4122419"/>
            <a:ext cx="1852295" cy="94297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spAutoFit/>
          </a:bodyPr>
          <a:lstStyle/>
          <a:p>
            <a:pPr marL="0" marR="0" algn="ctr">
              <a:lnSpc>
                <a:spcPct val="115000"/>
              </a:lnSpc>
              <a:spcBef>
                <a:spcPts val="0"/>
              </a:spcBef>
              <a:spcAft>
                <a:spcPts val="1000"/>
              </a:spcAft>
            </a:pPr>
            <a:r>
              <a:rPr lang="en-US" sz="1100" b="1">
                <a:effectLst/>
                <a:latin typeface="Calibri"/>
                <a:ea typeface="Calibri"/>
                <a:cs typeface="Times New Roman"/>
              </a:rPr>
              <a:t>Fall Literacy Assessment</a:t>
            </a:r>
            <a:endParaRPr lang="en-US" sz="1100">
              <a:effectLst/>
              <a:latin typeface="Calibri"/>
              <a:ea typeface="Calibri"/>
              <a:cs typeface="Times New Roman"/>
            </a:endParaRPr>
          </a:p>
          <a:p>
            <a:pPr marL="0" marR="0" algn="ctr">
              <a:lnSpc>
                <a:spcPct val="115000"/>
              </a:lnSpc>
              <a:spcBef>
                <a:spcPts val="0"/>
              </a:spcBef>
              <a:spcAft>
                <a:spcPts val="1000"/>
              </a:spcAft>
            </a:pPr>
            <a:r>
              <a:rPr lang="en-US" sz="1100" b="1">
                <a:effectLst/>
                <a:latin typeface="Calibri"/>
                <a:ea typeface="Calibri"/>
                <a:cs typeface="Times New Roman"/>
              </a:rPr>
              <a:t>1</a:t>
            </a:r>
            <a:r>
              <a:rPr lang="en-US" sz="1100" b="1" baseline="30000">
                <a:effectLst/>
                <a:latin typeface="Calibri"/>
                <a:ea typeface="Calibri"/>
                <a:cs typeface="Times New Roman"/>
              </a:rPr>
              <a:t>st</a:t>
            </a:r>
            <a:r>
              <a:rPr lang="en-US" sz="1100" b="1">
                <a:effectLst/>
                <a:latin typeface="Calibri"/>
                <a:ea typeface="Calibri"/>
                <a:cs typeface="Times New Roman"/>
              </a:rPr>
              <a:t> Grade Fall baseline for District Information only</a:t>
            </a:r>
            <a:endParaRPr lang="en-US" sz="1100">
              <a:effectLst/>
              <a:latin typeface="Calibri"/>
              <a:ea typeface="Calibri"/>
              <a:cs typeface="Times New Roman"/>
            </a:endParaRPr>
          </a:p>
        </p:txBody>
      </p:sp>
      <p:sp>
        <p:nvSpPr>
          <p:cNvPr id="12" name="Text Box 2"/>
          <p:cNvSpPr txBox="1">
            <a:spLocks noChangeArrowheads="1"/>
          </p:cNvSpPr>
          <p:nvPr/>
        </p:nvSpPr>
        <p:spPr bwMode="auto">
          <a:xfrm>
            <a:off x="722194" y="5391967"/>
            <a:ext cx="1852295" cy="94297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spAutoFit/>
          </a:bodyPr>
          <a:lstStyle/>
          <a:p>
            <a:pPr marL="0" marR="0" algn="ctr">
              <a:lnSpc>
                <a:spcPct val="115000"/>
              </a:lnSpc>
              <a:spcBef>
                <a:spcPts val="0"/>
              </a:spcBef>
              <a:spcAft>
                <a:spcPts val="1000"/>
              </a:spcAft>
            </a:pPr>
            <a:r>
              <a:rPr lang="en-US" sz="1100" b="1">
                <a:effectLst/>
                <a:latin typeface="Calibri"/>
                <a:ea typeface="Calibri"/>
                <a:cs typeface="Times New Roman"/>
              </a:rPr>
              <a:t>Fall Literacy Assessment</a:t>
            </a:r>
            <a:endParaRPr lang="en-US" sz="1100">
              <a:effectLst/>
              <a:latin typeface="Calibri"/>
              <a:ea typeface="Calibri"/>
              <a:cs typeface="Times New Roman"/>
            </a:endParaRPr>
          </a:p>
          <a:p>
            <a:pPr marL="0" marR="0" algn="ctr">
              <a:lnSpc>
                <a:spcPct val="115000"/>
              </a:lnSpc>
              <a:spcBef>
                <a:spcPts val="0"/>
              </a:spcBef>
              <a:spcAft>
                <a:spcPts val="1000"/>
              </a:spcAft>
            </a:pPr>
            <a:r>
              <a:rPr lang="en-US" sz="1100" b="1">
                <a:effectLst/>
                <a:latin typeface="Calibri"/>
                <a:ea typeface="Calibri"/>
                <a:cs typeface="Times New Roman"/>
              </a:rPr>
              <a:t>2</a:t>
            </a:r>
            <a:r>
              <a:rPr lang="en-US" sz="1100" b="1" baseline="30000">
                <a:effectLst/>
                <a:latin typeface="Calibri"/>
                <a:ea typeface="Calibri"/>
                <a:cs typeface="Times New Roman"/>
              </a:rPr>
              <a:t>nd</a:t>
            </a:r>
            <a:r>
              <a:rPr lang="en-US" sz="1100" b="1">
                <a:effectLst/>
                <a:latin typeface="Calibri"/>
                <a:ea typeface="Calibri"/>
                <a:cs typeface="Times New Roman"/>
              </a:rPr>
              <a:t> Grade Fall baseline for District Information only</a:t>
            </a:r>
            <a:endParaRPr lang="en-US" sz="1100">
              <a:effectLst/>
              <a:latin typeface="Calibri"/>
              <a:ea typeface="Calibri"/>
              <a:cs typeface="Times New Roman"/>
            </a:endParaRPr>
          </a:p>
        </p:txBody>
      </p:sp>
      <p:sp>
        <p:nvSpPr>
          <p:cNvPr id="13" name="Right Arrow 12"/>
          <p:cNvSpPr/>
          <p:nvPr/>
        </p:nvSpPr>
        <p:spPr>
          <a:xfrm>
            <a:off x="2971800" y="3233102"/>
            <a:ext cx="546100" cy="39179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 name="Right Arrow 13"/>
          <p:cNvSpPr/>
          <p:nvPr/>
        </p:nvSpPr>
        <p:spPr>
          <a:xfrm>
            <a:off x="2971800" y="4466589"/>
            <a:ext cx="546100" cy="39179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5" name="Right Arrow 14"/>
          <p:cNvSpPr/>
          <p:nvPr/>
        </p:nvSpPr>
        <p:spPr>
          <a:xfrm>
            <a:off x="2970852" y="5685789"/>
            <a:ext cx="546100" cy="39179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6" name="Text Box 2"/>
          <p:cNvSpPr txBox="1">
            <a:spLocks noChangeArrowheads="1"/>
          </p:cNvSpPr>
          <p:nvPr/>
        </p:nvSpPr>
        <p:spPr bwMode="auto">
          <a:xfrm>
            <a:off x="4038600" y="2935760"/>
            <a:ext cx="2208530" cy="804579"/>
          </a:xfrm>
          <a:prstGeom prst="rect">
            <a:avLst/>
          </a:prstGeom>
          <a:solidFill>
            <a:schemeClr val="bg1">
              <a:lumMod val="85000"/>
            </a:schemeClr>
          </a:solidFill>
          <a:ln w="9525">
            <a:solidFill>
              <a:srgbClr val="000000"/>
            </a:solidFill>
            <a:miter lim="800000"/>
            <a:headEnd/>
            <a:tailEnd/>
          </a:ln>
        </p:spPr>
        <p:txBody>
          <a:bodyPr rot="0" vert="horz" wrap="square" lIns="91440" tIns="45720" rIns="91440" bIns="45720" anchor="t" anchorCtr="0">
            <a:spAutoFit/>
          </a:bodyPr>
          <a:lstStyle/>
          <a:p>
            <a:pPr marL="0" marR="0" algn="ctr">
              <a:lnSpc>
                <a:spcPct val="115000"/>
              </a:lnSpc>
              <a:spcBef>
                <a:spcPts val="0"/>
              </a:spcBef>
              <a:spcAft>
                <a:spcPts val="1000"/>
              </a:spcAft>
            </a:pPr>
            <a:r>
              <a:rPr lang="en-US" sz="1100" b="1" dirty="0">
                <a:effectLst/>
                <a:latin typeface="Calibri"/>
                <a:ea typeface="Calibri"/>
                <a:cs typeface="Times New Roman"/>
              </a:rPr>
              <a:t>Spring Reading </a:t>
            </a:r>
            <a:r>
              <a:rPr lang="en-US" sz="1100" b="1" dirty="0" smtClean="0">
                <a:effectLst/>
                <a:latin typeface="Calibri"/>
                <a:ea typeface="Calibri"/>
                <a:cs typeface="Times New Roman"/>
              </a:rPr>
              <a:t> </a:t>
            </a:r>
            <a:r>
              <a:rPr lang="en-US" sz="1100" b="1" dirty="0">
                <a:effectLst/>
                <a:latin typeface="Calibri"/>
                <a:ea typeface="Calibri"/>
                <a:cs typeface="Times New Roman"/>
              </a:rPr>
              <a:t>Assessment</a:t>
            </a:r>
            <a:br>
              <a:rPr lang="en-US" sz="1100" b="1" dirty="0">
                <a:effectLst/>
                <a:latin typeface="Calibri"/>
                <a:ea typeface="Calibri"/>
                <a:cs typeface="Times New Roman"/>
              </a:rPr>
            </a:br>
            <a:r>
              <a:rPr lang="en-US" sz="1100" b="1" dirty="0">
                <a:effectLst/>
                <a:latin typeface="Calibri"/>
                <a:ea typeface="Calibri"/>
                <a:cs typeface="Times New Roman"/>
              </a:rPr>
              <a:t>Kindergarten</a:t>
            </a:r>
            <a:endParaRPr lang="en-US" sz="1100" dirty="0">
              <a:effectLst/>
              <a:latin typeface="Calibri"/>
              <a:ea typeface="Calibri"/>
              <a:cs typeface="Times New Roman"/>
            </a:endParaRPr>
          </a:p>
          <a:p>
            <a:pPr marL="0" marR="0" algn="ctr">
              <a:lnSpc>
                <a:spcPct val="115000"/>
              </a:lnSpc>
              <a:spcBef>
                <a:spcPts val="0"/>
              </a:spcBef>
              <a:spcAft>
                <a:spcPts val="1000"/>
              </a:spcAft>
            </a:pPr>
            <a:r>
              <a:rPr lang="en-US" sz="1100" b="1" dirty="0">
                <a:effectLst/>
                <a:latin typeface="Calibri"/>
                <a:ea typeface="Calibri"/>
                <a:cs typeface="Times New Roman"/>
              </a:rPr>
              <a:t> </a:t>
            </a:r>
            <a:r>
              <a:rPr lang="en-US" sz="1100" b="1" dirty="0" smtClean="0">
                <a:effectLst/>
                <a:latin typeface="Calibri"/>
                <a:ea typeface="Calibri"/>
                <a:cs typeface="Times New Roman"/>
              </a:rPr>
              <a:t>Baseline Proficiency/Lexile</a:t>
            </a:r>
            <a:endParaRPr lang="en-US" sz="1100" dirty="0">
              <a:effectLst/>
              <a:latin typeface="Calibri"/>
              <a:ea typeface="Calibri"/>
              <a:cs typeface="Times New Roman"/>
            </a:endParaRPr>
          </a:p>
        </p:txBody>
      </p:sp>
      <p:sp>
        <p:nvSpPr>
          <p:cNvPr id="17" name="Text Box 2"/>
          <p:cNvSpPr txBox="1">
            <a:spLocks noChangeArrowheads="1"/>
          </p:cNvSpPr>
          <p:nvPr/>
        </p:nvSpPr>
        <p:spPr bwMode="auto">
          <a:xfrm>
            <a:off x="4025369" y="4127498"/>
            <a:ext cx="2208530" cy="932819"/>
          </a:xfrm>
          <a:prstGeom prst="rect">
            <a:avLst/>
          </a:prstGeom>
          <a:solidFill>
            <a:schemeClr val="bg1">
              <a:lumMod val="85000"/>
            </a:schemeClr>
          </a:solidFill>
          <a:ln w="9525">
            <a:solidFill>
              <a:srgbClr val="000000"/>
            </a:solidFill>
            <a:miter lim="800000"/>
            <a:headEnd/>
            <a:tailEnd/>
          </a:ln>
        </p:spPr>
        <p:txBody>
          <a:bodyPr rot="0" vert="horz" wrap="square" lIns="91440" tIns="45720" rIns="91440" bIns="45720" anchor="t" anchorCtr="0">
            <a:spAutoFit/>
          </a:bodyPr>
          <a:lstStyle/>
          <a:p>
            <a:pPr marL="0" marR="0" algn="ctr">
              <a:lnSpc>
                <a:spcPct val="115000"/>
              </a:lnSpc>
              <a:spcBef>
                <a:spcPts val="0"/>
              </a:spcBef>
              <a:spcAft>
                <a:spcPts val="1000"/>
              </a:spcAft>
            </a:pPr>
            <a:r>
              <a:rPr lang="en-US" sz="1100" b="1" dirty="0">
                <a:effectLst/>
                <a:latin typeface="Calibri"/>
                <a:ea typeface="Calibri"/>
                <a:cs typeface="Times New Roman"/>
              </a:rPr>
              <a:t>Spring </a:t>
            </a:r>
            <a:r>
              <a:rPr lang="en-US" sz="1100" b="1" dirty="0" smtClean="0">
                <a:effectLst/>
                <a:latin typeface="Calibri"/>
                <a:ea typeface="Calibri"/>
                <a:cs typeface="Times New Roman"/>
              </a:rPr>
              <a:t>Reading Assessment</a:t>
            </a:r>
            <a:endParaRPr lang="en-US" sz="1100" dirty="0">
              <a:effectLst/>
              <a:latin typeface="Calibri"/>
              <a:ea typeface="Calibri"/>
              <a:cs typeface="Times New Roman"/>
            </a:endParaRPr>
          </a:p>
          <a:p>
            <a:pPr marL="0" marR="0" algn="ctr">
              <a:lnSpc>
                <a:spcPct val="115000"/>
              </a:lnSpc>
              <a:spcBef>
                <a:spcPts val="0"/>
              </a:spcBef>
              <a:spcAft>
                <a:spcPts val="1000"/>
              </a:spcAft>
            </a:pPr>
            <a:r>
              <a:rPr lang="en-US" sz="1100" b="1" dirty="0">
                <a:effectLst/>
                <a:latin typeface="Calibri"/>
                <a:ea typeface="Calibri"/>
                <a:cs typeface="Times New Roman"/>
              </a:rPr>
              <a:t>% of students meeting</a:t>
            </a:r>
            <a:endParaRPr lang="en-US" sz="1100" dirty="0">
              <a:effectLst/>
              <a:latin typeface="Calibri"/>
              <a:ea typeface="Calibri"/>
              <a:cs typeface="Times New Roman"/>
            </a:endParaRPr>
          </a:p>
          <a:p>
            <a:pPr marL="0" marR="0" algn="ctr">
              <a:lnSpc>
                <a:spcPct val="115000"/>
              </a:lnSpc>
              <a:spcBef>
                <a:spcPts val="0"/>
              </a:spcBef>
              <a:spcAft>
                <a:spcPts val="1000"/>
              </a:spcAft>
            </a:pPr>
            <a:r>
              <a:rPr lang="en-US" sz="1100" b="1" dirty="0">
                <a:effectLst/>
                <a:latin typeface="Calibri"/>
                <a:ea typeface="Calibri"/>
                <a:cs typeface="Times New Roman"/>
              </a:rPr>
              <a:t>Gr. 1 </a:t>
            </a:r>
            <a:r>
              <a:rPr lang="en-US" sz="1100" b="1" u="sng" dirty="0" smtClean="0">
                <a:effectLst/>
                <a:latin typeface="Calibri"/>
                <a:ea typeface="Calibri"/>
                <a:cs typeface="Times New Roman"/>
              </a:rPr>
              <a:t>Proficiency/Lexile</a:t>
            </a:r>
            <a:r>
              <a:rPr lang="en-US" sz="1100" b="1" dirty="0" smtClean="0">
                <a:effectLst/>
                <a:latin typeface="Calibri"/>
                <a:ea typeface="Calibri"/>
                <a:cs typeface="Times New Roman"/>
              </a:rPr>
              <a:t> &amp; </a:t>
            </a:r>
            <a:r>
              <a:rPr lang="en-US" sz="1100" b="1" u="sng" dirty="0" smtClean="0">
                <a:effectLst/>
                <a:latin typeface="Calibri"/>
                <a:ea typeface="Calibri"/>
                <a:cs typeface="Times New Roman"/>
              </a:rPr>
              <a:t>Growth</a:t>
            </a:r>
            <a:endParaRPr lang="en-US" sz="1100" u="sng" dirty="0">
              <a:effectLst/>
              <a:latin typeface="Calibri"/>
              <a:ea typeface="Calibri"/>
              <a:cs typeface="Times New Roman"/>
            </a:endParaRPr>
          </a:p>
        </p:txBody>
      </p:sp>
      <p:sp>
        <p:nvSpPr>
          <p:cNvPr id="18" name="Text Box 2"/>
          <p:cNvSpPr txBox="1">
            <a:spLocks noChangeArrowheads="1"/>
          </p:cNvSpPr>
          <p:nvPr/>
        </p:nvSpPr>
        <p:spPr bwMode="auto">
          <a:xfrm>
            <a:off x="4061346" y="5410200"/>
            <a:ext cx="2279650" cy="932819"/>
          </a:xfrm>
          <a:prstGeom prst="rect">
            <a:avLst/>
          </a:prstGeom>
          <a:solidFill>
            <a:schemeClr val="bg1">
              <a:lumMod val="85000"/>
            </a:schemeClr>
          </a:solidFill>
          <a:ln w="9525">
            <a:solidFill>
              <a:srgbClr val="000000"/>
            </a:solidFill>
            <a:miter lim="800000"/>
            <a:headEnd/>
            <a:tailEnd/>
          </a:ln>
        </p:spPr>
        <p:txBody>
          <a:bodyPr rot="0" vert="horz" wrap="square" lIns="91440" tIns="45720" rIns="91440" bIns="45720" anchor="t" anchorCtr="0">
            <a:spAutoFit/>
          </a:bodyPr>
          <a:lstStyle/>
          <a:p>
            <a:pPr marL="0" marR="0" algn="ctr">
              <a:lnSpc>
                <a:spcPct val="115000"/>
              </a:lnSpc>
              <a:spcBef>
                <a:spcPts val="0"/>
              </a:spcBef>
              <a:spcAft>
                <a:spcPts val="1000"/>
              </a:spcAft>
            </a:pPr>
            <a:r>
              <a:rPr lang="en-US" sz="1100" b="1" dirty="0">
                <a:effectLst/>
                <a:latin typeface="Calibri"/>
                <a:ea typeface="Calibri"/>
                <a:cs typeface="Times New Roman"/>
              </a:rPr>
              <a:t>Spring Reading </a:t>
            </a:r>
            <a:r>
              <a:rPr lang="en-US" sz="1100" b="1" dirty="0" smtClean="0">
                <a:effectLst/>
                <a:latin typeface="Calibri"/>
                <a:ea typeface="Calibri"/>
                <a:cs typeface="Times New Roman"/>
              </a:rPr>
              <a:t>Assessment</a:t>
            </a:r>
            <a:endParaRPr lang="en-US" sz="1100" dirty="0">
              <a:effectLst/>
              <a:latin typeface="Calibri"/>
              <a:ea typeface="Calibri"/>
              <a:cs typeface="Times New Roman"/>
            </a:endParaRPr>
          </a:p>
          <a:p>
            <a:pPr marL="0" marR="0" algn="ctr">
              <a:lnSpc>
                <a:spcPct val="115000"/>
              </a:lnSpc>
              <a:spcBef>
                <a:spcPts val="0"/>
              </a:spcBef>
              <a:spcAft>
                <a:spcPts val="1000"/>
              </a:spcAft>
            </a:pPr>
            <a:r>
              <a:rPr lang="en-US" sz="1100" b="1" dirty="0">
                <a:effectLst/>
                <a:latin typeface="Calibri"/>
                <a:ea typeface="Calibri"/>
                <a:cs typeface="Times New Roman"/>
              </a:rPr>
              <a:t>% of students meeting</a:t>
            </a:r>
            <a:endParaRPr lang="en-US" sz="1100" dirty="0">
              <a:effectLst/>
              <a:latin typeface="Calibri"/>
              <a:ea typeface="Calibri"/>
              <a:cs typeface="Times New Roman"/>
            </a:endParaRPr>
          </a:p>
          <a:p>
            <a:pPr marL="0" marR="0" algn="ctr">
              <a:lnSpc>
                <a:spcPct val="115000"/>
              </a:lnSpc>
              <a:spcBef>
                <a:spcPts val="0"/>
              </a:spcBef>
              <a:spcAft>
                <a:spcPts val="1000"/>
              </a:spcAft>
            </a:pPr>
            <a:r>
              <a:rPr lang="en-US" sz="1100" b="1" dirty="0">
                <a:effectLst/>
                <a:latin typeface="Calibri"/>
                <a:ea typeface="Calibri"/>
                <a:cs typeface="Times New Roman"/>
              </a:rPr>
              <a:t>Gr. 2 </a:t>
            </a:r>
            <a:r>
              <a:rPr lang="en-US" sz="1100" b="1" u="sng" dirty="0" smtClean="0">
                <a:effectLst/>
                <a:latin typeface="Calibri"/>
                <a:ea typeface="Calibri"/>
                <a:cs typeface="Times New Roman"/>
              </a:rPr>
              <a:t>Proficiency/Lexile</a:t>
            </a:r>
            <a:r>
              <a:rPr lang="en-US" sz="1100" b="1" dirty="0" smtClean="0">
                <a:effectLst/>
                <a:latin typeface="Calibri"/>
                <a:ea typeface="Calibri"/>
                <a:cs typeface="Times New Roman"/>
              </a:rPr>
              <a:t> </a:t>
            </a:r>
            <a:r>
              <a:rPr lang="en-US" sz="1100" b="1" dirty="0">
                <a:effectLst/>
                <a:latin typeface="Calibri"/>
                <a:ea typeface="Calibri"/>
                <a:cs typeface="Times New Roman"/>
              </a:rPr>
              <a:t>&amp; </a:t>
            </a:r>
            <a:r>
              <a:rPr lang="en-US" sz="1100" b="1" u="sng" dirty="0" smtClean="0">
                <a:effectLst/>
                <a:latin typeface="Calibri"/>
                <a:ea typeface="Calibri"/>
                <a:cs typeface="Times New Roman"/>
              </a:rPr>
              <a:t>Growth</a:t>
            </a:r>
            <a:endParaRPr lang="en-US" sz="1100" u="sng" dirty="0">
              <a:effectLst/>
              <a:latin typeface="Calibri"/>
              <a:ea typeface="Calibri"/>
              <a:cs typeface="Times New Roman"/>
            </a:endParaRPr>
          </a:p>
        </p:txBody>
      </p:sp>
      <p:sp>
        <p:nvSpPr>
          <p:cNvPr id="19" name="Right Arrow 18"/>
          <p:cNvSpPr/>
          <p:nvPr/>
        </p:nvSpPr>
        <p:spPr>
          <a:xfrm rot="5400000">
            <a:off x="5874849" y="3748610"/>
            <a:ext cx="474980" cy="320040"/>
          </a:xfrm>
          <a:prstGeom prst="rightArrow">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0" name="Right Arrow 19"/>
          <p:cNvSpPr/>
          <p:nvPr/>
        </p:nvSpPr>
        <p:spPr>
          <a:xfrm rot="5400000">
            <a:off x="5874849" y="5086500"/>
            <a:ext cx="474980" cy="320040"/>
          </a:xfrm>
          <a:prstGeom prst="rightArrow">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7" name="Right Brace 6"/>
          <p:cNvSpPr/>
          <p:nvPr/>
        </p:nvSpPr>
        <p:spPr>
          <a:xfrm>
            <a:off x="6247130" y="2957512"/>
            <a:ext cx="1086251" cy="339566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TextBox 20"/>
          <p:cNvSpPr txBox="1"/>
          <p:nvPr/>
        </p:nvSpPr>
        <p:spPr>
          <a:xfrm>
            <a:off x="7295850" y="4332177"/>
            <a:ext cx="1600201" cy="646331"/>
          </a:xfrm>
          <a:prstGeom prst="rect">
            <a:avLst/>
          </a:prstGeom>
          <a:solidFill>
            <a:schemeClr val="accent2"/>
          </a:solidFill>
        </p:spPr>
        <p:txBody>
          <a:bodyPr wrap="square" rtlCol="0">
            <a:spAutoFit/>
          </a:bodyPr>
          <a:lstStyle/>
          <a:p>
            <a:pPr algn="ctr"/>
            <a:r>
              <a:rPr lang="en-US" dirty="0" smtClean="0"/>
              <a:t>Accountability Report</a:t>
            </a:r>
            <a:endParaRPr lang="en-US" dirty="0"/>
          </a:p>
        </p:txBody>
      </p:sp>
    </p:spTree>
    <p:extLst>
      <p:ext uri="{BB962C8B-B14F-4D97-AF65-F5344CB8AC3E}">
        <p14:creationId xmlns:p14="http://schemas.microsoft.com/office/powerpoint/2010/main" val="94653305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Considerations</a:t>
            </a:r>
            <a:endParaRPr lang="en-US" dirty="0"/>
          </a:p>
        </p:txBody>
      </p:sp>
      <p:sp>
        <p:nvSpPr>
          <p:cNvPr id="3" name="Content Placeholder 2"/>
          <p:cNvSpPr>
            <a:spLocks noGrp="1"/>
          </p:cNvSpPr>
          <p:nvPr>
            <p:ph idx="1"/>
          </p:nvPr>
        </p:nvSpPr>
        <p:spPr/>
        <p:txBody>
          <a:bodyPr>
            <a:normAutofit lnSpcReduction="10000"/>
          </a:bodyPr>
          <a:lstStyle/>
          <a:p>
            <a:r>
              <a:rPr lang="en-US" dirty="0" smtClean="0"/>
              <a:t>Should early childhood elements be reported on the Report Card?</a:t>
            </a:r>
          </a:p>
          <a:p>
            <a:endParaRPr lang="en-US" dirty="0"/>
          </a:p>
          <a:p>
            <a:r>
              <a:rPr lang="en-US" dirty="0" smtClean="0"/>
              <a:t>Will it change the formative assessment measures to a summative measure?</a:t>
            </a:r>
          </a:p>
          <a:p>
            <a:endParaRPr lang="en-US" dirty="0"/>
          </a:p>
          <a:p>
            <a:r>
              <a:rPr lang="en-US" dirty="0" smtClean="0">
                <a:solidFill>
                  <a:srgbClr val="C00000"/>
                </a:solidFill>
              </a:rPr>
              <a:t>Could it be reported on an Early Childhood Webpage featuring data from Birth to Grade 3?</a:t>
            </a:r>
          </a:p>
          <a:p>
            <a:pPr lvl="1"/>
            <a:r>
              <a:rPr lang="en-US" dirty="0">
                <a:solidFill>
                  <a:srgbClr val="C00000"/>
                </a:solidFill>
              </a:rPr>
              <a:t>R</a:t>
            </a:r>
            <a:r>
              <a:rPr lang="en-US" dirty="0" smtClean="0">
                <a:solidFill>
                  <a:srgbClr val="C00000"/>
                </a:solidFill>
              </a:rPr>
              <a:t>equire partnerships with Children’s Trust, DSS, DHHS, First Steps, SCDE, etc.</a:t>
            </a:r>
          </a:p>
        </p:txBody>
      </p:sp>
    </p:spTree>
    <p:extLst>
      <p:ext uri="{BB962C8B-B14F-4D97-AF65-F5344CB8AC3E}">
        <p14:creationId xmlns:p14="http://schemas.microsoft.com/office/powerpoint/2010/main" val="387340018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762000" y="457200"/>
            <a:ext cx="7520940" cy="929640"/>
          </a:xfrm>
        </p:spPr>
        <p:txBody>
          <a:bodyPr>
            <a:noAutofit/>
          </a:bodyPr>
          <a:lstStyle/>
          <a:p>
            <a:pPr algn="ctr"/>
            <a:r>
              <a:rPr lang="en-US" sz="5400" dirty="0" smtClean="0">
                <a:solidFill>
                  <a:schemeClr val="tx1"/>
                </a:solidFill>
                <a:cs typeface="Times New Roman" panose="02020603050405020304" pitchFamily="18" charset="0"/>
              </a:rPr>
              <a:t>We Need </a:t>
            </a:r>
            <a:r>
              <a:rPr lang="en-US" sz="5400" dirty="0">
                <a:solidFill>
                  <a:schemeClr val="tx1"/>
                </a:solidFill>
                <a:cs typeface="Times New Roman" panose="02020603050405020304" pitchFamily="18" charset="0"/>
              </a:rPr>
              <a:t>Y</a:t>
            </a:r>
            <a:r>
              <a:rPr lang="en-US" sz="5400" dirty="0" smtClean="0">
                <a:solidFill>
                  <a:schemeClr val="tx1"/>
                </a:solidFill>
                <a:cs typeface="Times New Roman" panose="02020603050405020304" pitchFamily="18" charset="0"/>
              </a:rPr>
              <a:t>our </a:t>
            </a:r>
            <a:r>
              <a:rPr lang="en-US" sz="5400" dirty="0">
                <a:solidFill>
                  <a:schemeClr val="tx1"/>
                </a:solidFill>
                <a:cs typeface="Times New Roman" panose="02020603050405020304" pitchFamily="18" charset="0"/>
              </a:rPr>
              <a:t>I</a:t>
            </a:r>
            <a:r>
              <a:rPr lang="en-US" sz="5400" dirty="0" smtClean="0">
                <a:solidFill>
                  <a:schemeClr val="tx1"/>
                </a:solidFill>
                <a:cs typeface="Times New Roman" panose="02020603050405020304" pitchFamily="18" charset="0"/>
              </a:rPr>
              <a:t>nput!</a:t>
            </a:r>
            <a:endParaRPr lang="en-US" sz="3600" dirty="0">
              <a:solidFill>
                <a:schemeClr val="tx1"/>
              </a:solidFill>
              <a:cs typeface="Times New Roman" panose="02020603050405020304" pitchFamily="18" charset="0"/>
            </a:endParaRPr>
          </a:p>
        </p:txBody>
      </p:sp>
      <p:sp>
        <p:nvSpPr>
          <p:cNvPr id="3" name="Content Placeholder 2"/>
          <p:cNvSpPr>
            <a:spLocks noGrp="1"/>
          </p:cNvSpPr>
          <p:nvPr>
            <p:ph idx="1"/>
          </p:nvPr>
        </p:nvSpPr>
        <p:spPr/>
        <p:txBody>
          <a:bodyPr>
            <a:normAutofit/>
          </a:bodyPr>
          <a:lstStyle/>
          <a:p>
            <a:pPr lvl="0">
              <a:buClr>
                <a:srgbClr val="A63212"/>
              </a:buClr>
            </a:pPr>
            <a:r>
              <a:rPr lang="en-US" sz="2800" dirty="0">
                <a:solidFill>
                  <a:prstClr val="black">
                    <a:lumMod val="75000"/>
                    <a:lumOff val="25000"/>
                  </a:prstClr>
                </a:solidFill>
              </a:rPr>
              <a:t>For More Information &amp; To Submit Comments</a:t>
            </a:r>
          </a:p>
          <a:p>
            <a:pPr lvl="0">
              <a:buClr>
                <a:srgbClr val="A63212"/>
              </a:buClr>
            </a:pPr>
            <a:r>
              <a:rPr lang="en-US" sz="2800" dirty="0">
                <a:solidFill>
                  <a:prstClr val="black">
                    <a:lumMod val="75000"/>
                    <a:lumOff val="25000"/>
                  </a:prstClr>
                </a:solidFill>
              </a:rPr>
              <a:t>Please go to the </a:t>
            </a:r>
            <a:r>
              <a:rPr lang="en-US" sz="2800" dirty="0" smtClean="0">
                <a:solidFill>
                  <a:schemeClr val="tx1"/>
                </a:solidFill>
                <a:cs typeface="Times New Roman" panose="02020603050405020304" pitchFamily="18" charset="0"/>
              </a:rPr>
              <a:t>SCDE’s website under Hot Topics and follow the ESSA link. There are ESSA resources and an e-mail address to submit comments. </a:t>
            </a:r>
            <a:r>
              <a:rPr lang="en-US" sz="2800" dirty="0" smtClean="0">
                <a:solidFill>
                  <a:schemeClr val="tx1"/>
                </a:solidFill>
                <a:cs typeface="Times New Roman" panose="02020603050405020304" pitchFamily="18" charset="0"/>
                <a:hlinkClick r:id="rId2"/>
              </a:rPr>
              <a:t>http://ed.sc.gov/newsroom/every-student-succeeds-act-essa/</a:t>
            </a:r>
            <a:r>
              <a:rPr lang="en-US" sz="2800" dirty="0" smtClean="0">
                <a:solidFill>
                  <a:schemeClr val="tx1"/>
                </a:solidFill>
                <a:cs typeface="Times New Roman" panose="02020603050405020304" pitchFamily="18" charset="0"/>
              </a:rPr>
              <a:t> </a:t>
            </a:r>
          </a:p>
          <a:p>
            <a:pPr marL="0" indent="0">
              <a:buNone/>
            </a:pPr>
            <a:endParaRPr lang="en-US" dirty="0" smtClean="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621141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cs typeface="Times New Roman" panose="02020603050405020304" pitchFamily="18" charset="0"/>
              </a:rPr>
              <a:t>ESSA Overview</a:t>
            </a:r>
            <a:endParaRPr lang="en-US" sz="5400" dirty="0">
              <a:cs typeface="Times New Roman" panose="02020603050405020304" pitchFamily="18" charset="0"/>
            </a:endParaRPr>
          </a:p>
        </p:txBody>
      </p:sp>
      <p:sp>
        <p:nvSpPr>
          <p:cNvPr id="3" name="Content Placeholder 2"/>
          <p:cNvSpPr>
            <a:spLocks noGrp="1"/>
          </p:cNvSpPr>
          <p:nvPr>
            <p:ph idx="1"/>
          </p:nvPr>
        </p:nvSpPr>
        <p:spPr>
          <a:xfrm>
            <a:off x="838200" y="1828800"/>
            <a:ext cx="7467600" cy="3951337"/>
          </a:xfrm>
        </p:spPr>
        <p:txBody>
          <a:bodyPr>
            <a:normAutofit fontScale="92500" lnSpcReduction="20000"/>
          </a:bodyPr>
          <a:lstStyle/>
          <a:p>
            <a:endParaRPr lang="en-US" sz="2000" dirty="0" smtClean="0">
              <a:latin typeface="Times New Roman" panose="02020603050405020304" pitchFamily="18" charset="0"/>
              <a:cs typeface="Times New Roman" panose="02020603050405020304" pitchFamily="18" charset="0"/>
            </a:endParaRPr>
          </a:p>
          <a:p>
            <a:pPr>
              <a:spcBef>
                <a:spcPts val="0"/>
              </a:spcBef>
            </a:pPr>
            <a:r>
              <a:rPr lang="en-US" sz="2600" dirty="0">
                <a:cs typeface="Times New Roman" panose="02020603050405020304" pitchFamily="18" charset="0"/>
              </a:rPr>
              <a:t>Title </a:t>
            </a:r>
            <a:r>
              <a:rPr lang="en-US" sz="2600" dirty="0" smtClean="0">
                <a:cs typeface="Times New Roman" panose="02020603050405020304" pitchFamily="18" charset="0"/>
              </a:rPr>
              <a:t>V – </a:t>
            </a:r>
            <a:r>
              <a:rPr lang="en-US" sz="2600" dirty="0">
                <a:cs typeface="Times New Roman" panose="02020603050405020304" pitchFamily="18" charset="0"/>
              </a:rPr>
              <a:t>Flexibility and </a:t>
            </a:r>
            <a:r>
              <a:rPr lang="en-US" sz="2600" dirty="0" smtClean="0">
                <a:cs typeface="Times New Roman" panose="02020603050405020304" pitchFamily="18" charset="0"/>
              </a:rPr>
              <a:t>Accountability</a:t>
            </a:r>
          </a:p>
          <a:p>
            <a:pPr marL="0" lvl="0" indent="0">
              <a:spcBef>
                <a:spcPts val="0"/>
              </a:spcBef>
              <a:buNone/>
            </a:pPr>
            <a:endParaRPr lang="en-US" sz="2600" dirty="0" smtClean="0">
              <a:cs typeface="Times New Roman" panose="02020603050405020304" pitchFamily="18" charset="0"/>
            </a:endParaRPr>
          </a:p>
          <a:p>
            <a:pPr marL="0" lvl="0" indent="0">
              <a:spcBef>
                <a:spcPts val="0"/>
              </a:spcBef>
              <a:buNone/>
            </a:pPr>
            <a:r>
              <a:rPr lang="en-US" sz="2600" dirty="0" smtClean="0">
                <a:cs typeface="Times New Roman" panose="02020603050405020304" pitchFamily="18" charset="0"/>
              </a:rPr>
              <a:t>	Part A – 	Transferability</a:t>
            </a:r>
          </a:p>
          <a:p>
            <a:pPr marL="0" lvl="0" indent="0" algn="just">
              <a:spcBef>
                <a:spcPts val="0"/>
              </a:spcBef>
              <a:buNone/>
            </a:pPr>
            <a:r>
              <a:rPr lang="en-US" sz="2600" dirty="0" smtClean="0">
                <a:cs typeface="Times New Roman" panose="02020603050405020304" pitchFamily="18" charset="0"/>
              </a:rPr>
              <a:t>	Part </a:t>
            </a:r>
            <a:r>
              <a:rPr lang="en-US" sz="2600" dirty="0">
                <a:cs typeface="Times New Roman" panose="02020603050405020304" pitchFamily="18" charset="0"/>
              </a:rPr>
              <a:t>B </a:t>
            </a:r>
            <a:r>
              <a:rPr lang="en-US" sz="2600" dirty="0" smtClean="0">
                <a:cs typeface="Times New Roman" panose="02020603050405020304" pitchFamily="18" charset="0"/>
              </a:rPr>
              <a:t>– 	Rural Education: Rural </a:t>
            </a:r>
            <a:r>
              <a:rPr lang="en-US" sz="2600" dirty="0">
                <a:cs typeface="Times New Roman" panose="02020603050405020304" pitchFamily="18" charset="0"/>
              </a:rPr>
              <a:t>Low Income </a:t>
            </a:r>
            <a:r>
              <a:rPr lang="en-US" sz="2600" dirty="0" smtClean="0">
                <a:cs typeface="Times New Roman" panose="02020603050405020304" pitchFamily="18" charset="0"/>
              </a:rPr>
              <a:t>					School Program</a:t>
            </a:r>
          </a:p>
          <a:p>
            <a:pPr marL="0" lvl="0" indent="0">
              <a:spcBef>
                <a:spcPts val="0"/>
              </a:spcBef>
              <a:buNone/>
            </a:pPr>
            <a:endParaRPr lang="en-US" sz="2600" dirty="0">
              <a:cs typeface="Times New Roman" panose="02020603050405020304" pitchFamily="18" charset="0"/>
            </a:endParaRPr>
          </a:p>
          <a:p>
            <a:pPr>
              <a:spcBef>
                <a:spcPts val="0"/>
              </a:spcBef>
            </a:pPr>
            <a:r>
              <a:rPr lang="en-US" sz="2600" dirty="0">
                <a:cs typeface="Times New Roman" panose="02020603050405020304" pitchFamily="18" charset="0"/>
              </a:rPr>
              <a:t>Title VI – </a:t>
            </a:r>
            <a:r>
              <a:rPr lang="en-US" sz="2600" dirty="0" smtClean="0">
                <a:cs typeface="Times New Roman" panose="02020603050405020304" pitchFamily="18" charset="0"/>
              </a:rPr>
              <a:t>	Indian</a:t>
            </a:r>
            <a:r>
              <a:rPr lang="en-US" sz="2600" dirty="0">
                <a:cs typeface="Times New Roman" panose="02020603050405020304" pitchFamily="18" charset="0"/>
              </a:rPr>
              <a:t>, Native Hawaiian, and Alaska </a:t>
            </a:r>
            <a:r>
              <a:rPr lang="en-US" sz="2600" dirty="0" smtClean="0">
                <a:cs typeface="Times New Roman" panose="02020603050405020304" pitchFamily="18" charset="0"/>
              </a:rPr>
              <a:t>					Native Education</a:t>
            </a:r>
          </a:p>
          <a:p>
            <a:pPr marL="0" indent="0">
              <a:spcBef>
                <a:spcPts val="0"/>
              </a:spcBef>
              <a:buNone/>
            </a:pPr>
            <a:endParaRPr lang="en-US" sz="2600" dirty="0" smtClean="0">
              <a:cs typeface="Times New Roman" panose="02020603050405020304" pitchFamily="18" charset="0"/>
            </a:endParaRPr>
          </a:p>
          <a:p>
            <a:pPr marL="0" lvl="0" indent="0">
              <a:spcBef>
                <a:spcPts val="0"/>
              </a:spcBef>
              <a:buNone/>
            </a:pPr>
            <a:r>
              <a:rPr lang="en-US" sz="2600" dirty="0">
                <a:cs typeface="Times New Roman" panose="02020603050405020304" pitchFamily="18" charset="0"/>
              </a:rPr>
              <a:t>	</a:t>
            </a:r>
            <a:r>
              <a:rPr lang="en-US" sz="2600" dirty="0" smtClean="0">
                <a:cs typeface="Times New Roman" panose="02020603050405020304" pitchFamily="18" charset="0"/>
              </a:rPr>
              <a:t>Part </a:t>
            </a:r>
            <a:r>
              <a:rPr lang="en-US" sz="2600" dirty="0">
                <a:cs typeface="Times New Roman" panose="02020603050405020304" pitchFamily="18" charset="0"/>
              </a:rPr>
              <a:t>A – Indian </a:t>
            </a:r>
            <a:r>
              <a:rPr lang="en-US" sz="2600" dirty="0" smtClean="0">
                <a:cs typeface="Times New Roman" panose="02020603050405020304" pitchFamily="18" charset="0"/>
              </a:rPr>
              <a:t>Education</a:t>
            </a:r>
          </a:p>
          <a:p>
            <a:pPr marL="0" lvl="0" indent="0">
              <a:spcBef>
                <a:spcPts val="0"/>
              </a:spcBef>
              <a:buNone/>
            </a:pPr>
            <a:endParaRPr lang="en-US" sz="2600" dirty="0" smtClean="0">
              <a:cs typeface="Times New Roman" panose="02020603050405020304" pitchFamily="18" charset="0"/>
            </a:endParaRPr>
          </a:p>
          <a:p>
            <a:pPr>
              <a:spcBef>
                <a:spcPts val="0"/>
              </a:spcBef>
            </a:pPr>
            <a:r>
              <a:rPr lang="en-US" sz="2600" dirty="0" smtClean="0">
                <a:cs typeface="Times New Roman" panose="02020603050405020304" pitchFamily="18" charset="0"/>
              </a:rPr>
              <a:t>Title VII </a:t>
            </a:r>
            <a:r>
              <a:rPr lang="en-US" sz="2600" dirty="0">
                <a:cs typeface="Times New Roman" panose="02020603050405020304" pitchFamily="18" charset="0"/>
              </a:rPr>
              <a:t>– Impact </a:t>
            </a:r>
            <a:r>
              <a:rPr lang="en-US" sz="2600" dirty="0" smtClean="0">
                <a:cs typeface="Times New Roman" panose="02020603050405020304" pitchFamily="18" charset="0"/>
              </a:rPr>
              <a:t>Aid</a:t>
            </a:r>
          </a:p>
          <a:p>
            <a:pPr marL="0" indent="0">
              <a:buNone/>
            </a:pPr>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738178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5371</TotalTime>
  <Words>3917</Words>
  <Application>Microsoft Office PowerPoint</Application>
  <PresentationFormat>On-screen Show (4:3)</PresentationFormat>
  <Paragraphs>832</Paragraphs>
  <Slides>87</Slides>
  <Notes>4</Notes>
  <HiddenSlides>0</HiddenSlides>
  <MMClips>0</MMClips>
  <ScaleCrop>false</ScaleCrop>
  <HeadingPairs>
    <vt:vector size="4" baseType="variant">
      <vt:variant>
        <vt:lpstr>Theme</vt:lpstr>
      </vt:variant>
      <vt:variant>
        <vt:i4>1</vt:i4>
      </vt:variant>
      <vt:variant>
        <vt:lpstr>Slide Titles</vt:lpstr>
      </vt:variant>
      <vt:variant>
        <vt:i4>87</vt:i4>
      </vt:variant>
    </vt:vector>
  </HeadingPairs>
  <TitlesOfParts>
    <vt:vector size="88" baseType="lpstr">
      <vt:lpstr>Sketchbook</vt:lpstr>
      <vt:lpstr>PowerPoint Presentation</vt:lpstr>
      <vt:lpstr>ESSA Overview  </vt:lpstr>
      <vt:lpstr>Every Student Succeeds Act Overview</vt:lpstr>
      <vt:lpstr>Every Student Succeeds Act</vt:lpstr>
      <vt:lpstr>PowerPoint Presentation</vt:lpstr>
      <vt:lpstr>ESSA Overview</vt:lpstr>
      <vt:lpstr>ESSA Overview</vt:lpstr>
      <vt:lpstr>ESSA Overview</vt:lpstr>
      <vt:lpstr>ESSA Overview</vt:lpstr>
      <vt:lpstr>ESSA Overview</vt:lpstr>
      <vt:lpstr>ESSA Overview</vt:lpstr>
      <vt:lpstr>ESSA Overview</vt:lpstr>
      <vt:lpstr>ESSA Consolidated State Plan Components</vt:lpstr>
      <vt:lpstr>ESSA Consolidated State Plan Timeline</vt:lpstr>
      <vt:lpstr>ESSA Consolidated State Plan Tentative Timeline (cont.)</vt:lpstr>
      <vt:lpstr>Consultation and  Coordination Workgroup</vt:lpstr>
      <vt:lpstr>Consultation and Coordination </vt:lpstr>
      <vt:lpstr>Timeline For Drafting  Consolidated State Plan  </vt:lpstr>
      <vt:lpstr>Challenging Academic Standards and Assessments Workgroup</vt:lpstr>
      <vt:lpstr>Academic Assessments</vt:lpstr>
      <vt:lpstr>Academic Assessments</vt:lpstr>
      <vt:lpstr>Academic Assessments</vt:lpstr>
      <vt:lpstr>Academic Assessments</vt:lpstr>
      <vt:lpstr>Challenging Academic Standards</vt:lpstr>
      <vt:lpstr>Challenging Academic Standards</vt:lpstr>
      <vt:lpstr>Challenging Academic Standards</vt:lpstr>
      <vt:lpstr>PowerPoint Presentation</vt:lpstr>
      <vt:lpstr>Supporting Excellent Educators Workgroup </vt:lpstr>
      <vt:lpstr>SC’s System of Certification of Teachers and Principals</vt:lpstr>
      <vt:lpstr>Teachers</vt:lpstr>
      <vt:lpstr>Principals</vt:lpstr>
      <vt:lpstr>SC’s System to Ensure Adequate Preparation of New Educators, Particularly for Low-income and Minority Students</vt:lpstr>
      <vt:lpstr>Teacher and Principal Preparation</vt:lpstr>
      <vt:lpstr>Professional Growth and Improvement for Teachers and School Leaders </vt:lpstr>
      <vt:lpstr>Professional Development and Improvement for Teachers</vt:lpstr>
      <vt:lpstr>Professional Development and Improvement for School Leaders</vt:lpstr>
      <vt:lpstr>Current Use of Title II, Part A Funding</vt:lpstr>
      <vt:lpstr>Working with LEAs to Implement Educator Evaluation System</vt:lpstr>
      <vt:lpstr>Improving the Skills of Educators in Identifying Students’ Needs</vt:lpstr>
      <vt:lpstr>Improving the Skills of Educators in Identifying Students </vt:lpstr>
      <vt:lpstr>Improving the Skills of Educators in Identifying Students </vt:lpstr>
      <vt:lpstr>Improving the Skills of Educators in Identifying Students </vt:lpstr>
      <vt:lpstr>Improving the Skills of Educators in Identifying Students </vt:lpstr>
      <vt:lpstr>Ineffective, Out-of-Field, and Inexperienced  Teachers</vt:lpstr>
      <vt:lpstr>Ineffective, Out-of-Field, and Inexperienced (I-O-I) Teachers </vt:lpstr>
      <vt:lpstr>Statewide Definitions</vt:lpstr>
      <vt:lpstr>Rates</vt:lpstr>
      <vt:lpstr>Disproportionalities &amp; Percentages</vt:lpstr>
      <vt:lpstr>Supporting All Students Workgroup</vt:lpstr>
      <vt:lpstr>Purpose</vt:lpstr>
      <vt:lpstr>SCDE Office Representation</vt:lpstr>
      <vt:lpstr>Areas to address by the workgroup</vt:lpstr>
      <vt:lpstr>Areas to address, continued</vt:lpstr>
      <vt:lpstr>Subgroups to address in narrative</vt:lpstr>
      <vt:lpstr>Draft narrative begun addressing:</vt:lpstr>
      <vt:lpstr>Draft narrative begun, continued</vt:lpstr>
      <vt:lpstr>Discussion areas</vt:lpstr>
      <vt:lpstr>South Carolina Succeeds </vt:lpstr>
      <vt:lpstr>Purpose of Accountability</vt:lpstr>
      <vt:lpstr>PowerPoint Presentation</vt:lpstr>
      <vt:lpstr>ESSA  30,000 foot View</vt:lpstr>
      <vt:lpstr>ESSA</vt:lpstr>
      <vt:lpstr>Macro Goal </vt:lpstr>
      <vt:lpstr>Supporting Sub-Goals</vt:lpstr>
      <vt:lpstr>ESSA  Accountability System</vt:lpstr>
      <vt:lpstr>What Else Can States Include?</vt:lpstr>
      <vt:lpstr>ESSA  Accountability System</vt:lpstr>
      <vt:lpstr>Annual Accountability </vt:lpstr>
      <vt:lpstr>PowerPoint Presentation</vt:lpstr>
      <vt:lpstr>Achievement GAP (Required subgroup reporting)</vt:lpstr>
      <vt:lpstr>Prepared for Success</vt:lpstr>
      <vt:lpstr>Prepared for Success (District &amp; High schools)</vt:lpstr>
      <vt:lpstr>Prepared for Success (District &amp; High schools)</vt:lpstr>
      <vt:lpstr>Prepared for Success Indicator </vt:lpstr>
      <vt:lpstr>Prepared for Success (Elementary &amp; Middle)</vt:lpstr>
      <vt:lpstr>Effective Learning Environment</vt:lpstr>
      <vt:lpstr>School Quality Indicator Effective Learning Environment</vt:lpstr>
      <vt:lpstr>Other Drivers of Continuous Improvement</vt:lpstr>
      <vt:lpstr>Reporting Outcomes for Accountability</vt:lpstr>
      <vt:lpstr>Performance Determination  Still Undecided</vt:lpstr>
      <vt:lpstr>Performance Designations</vt:lpstr>
      <vt:lpstr>ESSA Identification for Low Performance</vt:lpstr>
      <vt:lpstr>ESSA Identification for Low Performance</vt:lpstr>
      <vt:lpstr>Other Reported Elements TBD</vt:lpstr>
      <vt:lpstr>Early Childhood Tab (literacy example)</vt:lpstr>
      <vt:lpstr>Considerations</vt:lpstr>
      <vt:lpstr>We Need Your Input!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South Carolina Succeeds</dc:title>
  <dc:creator>Quinn, Sheila</dc:creator>
  <cp:lastModifiedBy>Winburn, Scott</cp:lastModifiedBy>
  <cp:revision>249</cp:revision>
  <cp:lastPrinted>2016-02-03T18:51:28Z</cp:lastPrinted>
  <dcterms:created xsi:type="dcterms:W3CDTF">2016-01-20T20:17:42Z</dcterms:created>
  <dcterms:modified xsi:type="dcterms:W3CDTF">2016-11-14T15:46:56Z</dcterms:modified>
</cp:coreProperties>
</file>