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5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61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60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60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53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8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59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58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61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5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82" r:id="rId5"/>
    <p:sldMasterId id="2147483683" r:id="rId6"/>
    <p:sldMasterId id="2147483684" r:id="rId7"/>
  </p:sldMasterIdLst>
  <p:notesMasterIdLst>
    <p:notesMasterId r:id="rId8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76" r:id="rId29"/>
    <p:sldId id="277" r:id="rId30"/>
    <p:sldId id="278" r:id="rId31"/>
    <p:sldId id="279" r:id="rId32"/>
    <p:sldId id="280" r:id="rId33"/>
    <p:sldId id="281" r:id="rId34"/>
    <p:sldId id="282" r:id="rId35"/>
    <p:sldId id="283" r:id="rId36"/>
    <p:sldId id="284" r:id="rId37"/>
    <p:sldId id="285" r:id="rId38"/>
    <p:sldId id="286" r:id="rId39"/>
    <p:sldId id="287" r:id="rId40"/>
    <p:sldId id="288" r:id="rId41"/>
    <p:sldId id="289" r:id="rId42"/>
    <p:sldId id="290" r:id="rId43"/>
    <p:sldId id="291" r:id="rId44"/>
    <p:sldId id="292" r:id="rId45"/>
    <p:sldId id="293" r:id="rId46"/>
    <p:sldId id="294" r:id="rId47"/>
    <p:sldId id="295" r:id="rId48"/>
    <p:sldId id="296" r:id="rId49"/>
    <p:sldId id="297" r:id="rId50"/>
    <p:sldId id="298" r:id="rId51"/>
    <p:sldId id="299" r:id="rId52"/>
    <p:sldId id="300" r:id="rId53"/>
    <p:sldId id="301" r:id="rId54"/>
    <p:sldId id="302" r:id="rId55"/>
    <p:sldId id="303" r:id="rId56"/>
    <p:sldId id="304" r:id="rId57"/>
    <p:sldId id="305" r:id="rId58"/>
    <p:sldId id="306" r:id="rId59"/>
    <p:sldId id="307" r:id="rId60"/>
    <p:sldId id="308" r:id="rId61"/>
    <p:sldId id="309" r:id="rId62"/>
    <p:sldId id="310" r:id="rId63"/>
    <p:sldId id="311" r:id="rId64"/>
    <p:sldId id="312" r:id="rId65"/>
    <p:sldId id="313" r:id="rId66"/>
    <p:sldId id="314" r:id="rId67"/>
    <p:sldId id="315" r:id="rId68"/>
    <p:sldId id="316" r:id="rId69"/>
  </p:sldIdLst>
  <p:sldSz cy="7315200" cx="10058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304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53659ECB-DC9C-467F-B5BF-01D0E120FE51}">
  <a:tblStyle styleId="{53659ECB-DC9C-467F-B5BF-01D0E120FE5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893C0E18-FC04-46FD-8CD3-ADFA4FCEC8C9}" styleName="Table_1">
    <a:wholeTbl>
      <a:tcTxStyle b="off" i="off">
        <a:font>
          <a:latin typeface="Arial"/>
          <a:ea typeface="Arial"/>
          <a:cs typeface="Arial"/>
        </a:font>
        <a:srgbClr val="000000"/>
      </a:tcTx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  <a:tblStyle styleId="{950F25A8-BE0B-4AA4-8FEA-D0B4F611FA5D}" styleName="Table_2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304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2.xml"/><Relationship Id="rId42" Type="http://schemas.openxmlformats.org/officeDocument/2006/relationships/slide" Target="slides/slide34.xml"/><Relationship Id="rId41" Type="http://schemas.openxmlformats.org/officeDocument/2006/relationships/slide" Target="slides/slide33.xml"/><Relationship Id="rId44" Type="http://schemas.openxmlformats.org/officeDocument/2006/relationships/slide" Target="slides/slide36.xml"/><Relationship Id="rId43" Type="http://schemas.openxmlformats.org/officeDocument/2006/relationships/slide" Target="slides/slide35.xml"/><Relationship Id="rId46" Type="http://schemas.openxmlformats.org/officeDocument/2006/relationships/slide" Target="slides/slide38.xml"/><Relationship Id="rId45" Type="http://schemas.openxmlformats.org/officeDocument/2006/relationships/slide" Target="slides/slide3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1.xml"/><Relationship Id="rId48" Type="http://schemas.openxmlformats.org/officeDocument/2006/relationships/slide" Target="slides/slide40.xml"/><Relationship Id="rId47" Type="http://schemas.openxmlformats.org/officeDocument/2006/relationships/slide" Target="slides/slide39.xml"/><Relationship Id="rId49" Type="http://schemas.openxmlformats.org/officeDocument/2006/relationships/slide" Target="slides/slide41.xml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7" Type="http://schemas.openxmlformats.org/officeDocument/2006/relationships/slideMaster" Target="slideMasters/slideMaster3.xml"/><Relationship Id="rId8" Type="http://schemas.openxmlformats.org/officeDocument/2006/relationships/notesMaster" Target="notesMasters/notesMaster1.xml"/><Relationship Id="rId31" Type="http://schemas.openxmlformats.org/officeDocument/2006/relationships/slide" Target="slides/slide23.xml"/><Relationship Id="rId30" Type="http://schemas.openxmlformats.org/officeDocument/2006/relationships/slide" Target="slides/slide22.xml"/><Relationship Id="rId33" Type="http://schemas.openxmlformats.org/officeDocument/2006/relationships/slide" Target="slides/slide25.xml"/><Relationship Id="rId32" Type="http://schemas.openxmlformats.org/officeDocument/2006/relationships/slide" Target="slides/slide24.xml"/><Relationship Id="rId35" Type="http://schemas.openxmlformats.org/officeDocument/2006/relationships/slide" Target="slides/slide27.xml"/><Relationship Id="rId34" Type="http://schemas.openxmlformats.org/officeDocument/2006/relationships/slide" Target="slides/slide26.xml"/><Relationship Id="rId37" Type="http://schemas.openxmlformats.org/officeDocument/2006/relationships/slide" Target="slides/slide29.xml"/><Relationship Id="rId36" Type="http://schemas.openxmlformats.org/officeDocument/2006/relationships/slide" Target="slides/slide28.xml"/><Relationship Id="rId39" Type="http://schemas.openxmlformats.org/officeDocument/2006/relationships/slide" Target="slides/slide31.xml"/><Relationship Id="rId38" Type="http://schemas.openxmlformats.org/officeDocument/2006/relationships/slide" Target="slides/slide30.xml"/><Relationship Id="rId62" Type="http://schemas.openxmlformats.org/officeDocument/2006/relationships/slide" Target="slides/slide54.xml"/><Relationship Id="rId61" Type="http://schemas.openxmlformats.org/officeDocument/2006/relationships/slide" Target="slides/slide53.xml"/><Relationship Id="rId20" Type="http://schemas.openxmlformats.org/officeDocument/2006/relationships/slide" Target="slides/slide12.xml"/><Relationship Id="rId64" Type="http://schemas.openxmlformats.org/officeDocument/2006/relationships/slide" Target="slides/slide56.xml"/><Relationship Id="rId63" Type="http://schemas.openxmlformats.org/officeDocument/2006/relationships/slide" Target="slides/slide55.xml"/><Relationship Id="rId22" Type="http://schemas.openxmlformats.org/officeDocument/2006/relationships/slide" Target="slides/slide14.xml"/><Relationship Id="rId66" Type="http://schemas.openxmlformats.org/officeDocument/2006/relationships/slide" Target="slides/slide58.xml"/><Relationship Id="rId21" Type="http://schemas.openxmlformats.org/officeDocument/2006/relationships/slide" Target="slides/slide13.xml"/><Relationship Id="rId65" Type="http://schemas.openxmlformats.org/officeDocument/2006/relationships/slide" Target="slides/slide57.xml"/><Relationship Id="rId24" Type="http://schemas.openxmlformats.org/officeDocument/2006/relationships/slide" Target="slides/slide16.xml"/><Relationship Id="rId68" Type="http://schemas.openxmlformats.org/officeDocument/2006/relationships/slide" Target="slides/slide60.xml"/><Relationship Id="rId23" Type="http://schemas.openxmlformats.org/officeDocument/2006/relationships/slide" Target="slides/slide15.xml"/><Relationship Id="rId67" Type="http://schemas.openxmlformats.org/officeDocument/2006/relationships/slide" Target="slides/slide59.xml"/><Relationship Id="rId60" Type="http://schemas.openxmlformats.org/officeDocument/2006/relationships/slide" Target="slides/slide52.xml"/><Relationship Id="rId26" Type="http://schemas.openxmlformats.org/officeDocument/2006/relationships/slide" Target="slides/slide18.xml"/><Relationship Id="rId25" Type="http://schemas.openxmlformats.org/officeDocument/2006/relationships/slide" Target="slides/slide17.xml"/><Relationship Id="rId69" Type="http://schemas.openxmlformats.org/officeDocument/2006/relationships/slide" Target="slides/slide61.xml"/><Relationship Id="rId28" Type="http://schemas.openxmlformats.org/officeDocument/2006/relationships/slide" Target="slides/slide20.xml"/><Relationship Id="rId27" Type="http://schemas.openxmlformats.org/officeDocument/2006/relationships/slide" Target="slides/slide19.xml"/><Relationship Id="rId29" Type="http://schemas.openxmlformats.org/officeDocument/2006/relationships/slide" Target="slides/slide21.xml"/><Relationship Id="rId51" Type="http://schemas.openxmlformats.org/officeDocument/2006/relationships/slide" Target="slides/slide43.xml"/><Relationship Id="rId50" Type="http://schemas.openxmlformats.org/officeDocument/2006/relationships/slide" Target="slides/slide42.xml"/><Relationship Id="rId53" Type="http://schemas.openxmlformats.org/officeDocument/2006/relationships/slide" Target="slides/slide45.xml"/><Relationship Id="rId52" Type="http://schemas.openxmlformats.org/officeDocument/2006/relationships/slide" Target="slides/slide44.xml"/><Relationship Id="rId11" Type="http://schemas.openxmlformats.org/officeDocument/2006/relationships/slide" Target="slides/slide3.xml"/><Relationship Id="rId55" Type="http://schemas.openxmlformats.org/officeDocument/2006/relationships/slide" Target="slides/slide47.xml"/><Relationship Id="rId10" Type="http://schemas.openxmlformats.org/officeDocument/2006/relationships/slide" Target="slides/slide2.xml"/><Relationship Id="rId54" Type="http://schemas.openxmlformats.org/officeDocument/2006/relationships/slide" Target="slides/slide46.xml"/><Relationship Id="rId13" Type="http://schemas.openxmlformats.org/officeDocument/2006/relationships/slide" Target="slides/slide5.xml"/><Relationship Id="rId57" Type="http://schemas.openxmlformats.org/officeDocument/2006/relationships/slide" Target="slides/slide49.xml"/><Relationship Id="rId12" Type="http://schemas.openxmlformats.org/officeDocument/2006/relationships/slide" Target="slides/slide4.xml"/><Relationship Id="rId56" Type="http://schemas.openxmlformats.org/officeDocument/2006/relationships/slide" Target="slides/slide48.xml"/><Relationship Id="rId15" Type="http://schemas.openxmlformats.org/officeDocument/2006/relationships/slide" Target="slides/slide7.xml"/><Relationship Id="rId59" Type="http://schemas.openxmlformats.org/officeDocument/2006/relationships/slide" Target="slides/slide51.xml"/><Relationship Id="rId14" Type="http://schemas.openxmlformats.org/officeDocument/2006/relationships/slide" Target="slides/slide6.xml"/><Relationship Id="rId58" Type="http://schemas.openxmlformats.org/officeDocument/2006/relationships/slide" Target="slides/slide50.xml"/><Relationship Id="rId17" Type="http://schemas.openxmlformats.org/officeDocument/2006/relationships/slide" Target="slides/slide9.xml"/><Relationship Id="rId16" Type="http://schemas.openxmlformats.org/officeDocument/2006/relationships/slide" Target="slides/slide8.xml"/><Relationship Id="rId19" Type="http://schemas.openxmlformats.org/officeDocument/2006/relationships/slide" Target="slides/slide11.xml"/><Relationship Id="rId18" Type="http://schemas.openxmlformats.org/officeDocument/2006/relationships/slide" Target="slides/slide10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071869" y="685800"/>
            <a:ext cx="4715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/ppt/slides/slide4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/ppt/slides/slide4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/ppt/slides/slide4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/ppt/slides/slide4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/ppt/slides/slide4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/ppt/slides/slide4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/ppt/slides/slide4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/ppt/slides/slide4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/ppt/slides/slide4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/ppt/slides/slide4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/ppt/slides/slide4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/ppt/slides/slide4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/ppt/slides/slide4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/ppt/slides/slide4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/ppt/slides/slide4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/ppt/slides/slide4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/ppt/slides/slide4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/ppt/slides/slide4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/ppt/slides/slide4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/ppt/slides/slide4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/ppt/slides/slide4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/ppt/slides/slide4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/ppt/slides/slide4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/ppt/slides/slide4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/ppt/slides/slide4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/ppt/slides/slide4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/ppt/slides/slide4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/ppt/slides/slide4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/ppt/slides/slide4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/ppt/slides/slide4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/ppt/slides/slide4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/ppt/slides/slide4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/ppt/slides/slide4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/ppt/slides/slide4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/ppt/slides/slide4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/ppt/slides/slide4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/ppt/slides/slide4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/ppt/slides/slide4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/ppt/slides/slide4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/ppt/slides/slide4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/ppt/slides/slide4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/ppt/slides/slide4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/ppt/slides/slide4.xml"/></Relationships>
</file>

<file path=ppt/notesSlides/_rels/notesSlide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/ppt/slides/slide4.xml"/></Relationships>
</file>

<file path=ppt/notesSlides/_rels/notesSlide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/ppt/slides/slide4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/ppt/slides/slide4.xml"/></Relationships>
</file>

<file path=ppt/notesSlides/_rels/notesSlide6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/ppt/slides/slide4.xml"/></Relationships>
</file>

<file path=ppt/notesSlides/_rels/notesSlide6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/ppt/slides/slide4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/ppt/slides/slide4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/ppt/slides/slide4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/ppt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eb4257af57_1_236:notes"/>
          <p:cNvSpPr/>
          <p:nvPr>
            <p:ph idx="2" type="sldImg"/>
          </p:nvPr>
        </p:nvSpPr>
        <p:spPr>
          <a:xfrm>
            <a:off x="1071869" y="685800"/>
            <a:ext cx="4715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eb4257af57_1_2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11a50553797_5_96:notes"/>
          <p:cNvSpPr/>
          <p:nvPr>
            <p:ph idx="2" type="sldImg"/>
          </p:nvPr>
        </p:nvSpPr>
        <p:spPr>
          <a:xfrm>
            <a:off x="1071869" y="685800"/>
            <a:ext cx="4715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Google Shape;230;g11a50553797_5_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ed35865c9e_0_422:notes"/>
          <p:cNvSpPr/>
          <p:nvPr>
            <p:ph idx="2" type="sldImg"/>
          </p:nvPr>
        </p:nvSpPr>
        <p:spPr>
          <a:xfrm>
            <a:off x="1071563" y="685800"/>
            <a:ext cx="471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3" name="Google Shape;243;ged35865c9e_0_4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400" u="sng">
                <a:solidFill>
                  <a:srgbClr val="0097A7"/>
                </a:solidFill>
                <a:latin typeface="Lato"/>
                <a:ea typeface="Lato"/>
                <a:cs typeface="Lato"/>
                <a:sym typeface="Lato"/>
                <a:hlinkClick action="ppaction://hlinksldjump"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BACK TO MAP &gt;&gt;</a:t>
            </a:r>
            <a:endParaRPr b="1" sz="14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ed35865c9e_0_428:notes"/>
          <p:cNvSpPr/>
          <p:nvPr>
            <p:ph idx="2" type="sldImg"/>
          </p:nvPr>
        </p:nvSpPr>
        <p:spPr>
          <a:xfrm>
            <a:off x="1071563" y="685800"/>
            <a:ext cx="471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1" name="Google Shape;251;ged35865c9e_0_4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400" u="sng">
                <a:solidFill>
                  <a:srgbClr val="0097A7"/>
                </a:solidFill>
                <a:latin typeface="Lato"/>
                <a:ea typeface="Lato"/>
                <a:cs typeface="Lato"/>
                <a:sym typeface="Lato"/>
                <a:hlinkClick action="ppaction://hlinksldjump"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BACK TO MAP &gt;&gt;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ed35865c9e_0_434:notes"/>
          <p:cNvSpPr/>
          <p:nvPr>
            <p:ph idx="2" type="sldImg"/>
          </p:nvPr>
        </p:nvSpPr>
        <p:spPr>
          <a:xfrm>
            <a:off x="1071563" y="685800"/>
            <a:ext cx="471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9" name="Google Shape;259;ged35865c9e_0_4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400" u="sng">
                <a:solidFill>
                  <a:srgbClr val="0097A7"/>
                </a:solidFill>
                <a:latin typeface="Lato"/>
                <a:ea typeface="Lato"/>
                <a:cs typeface="Lato"/>
                <a:sym typeface="Lato"/>
                <a:hlinkClick action="ppaction://hlinksldjump"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BACK TO MAP &gt;&gt;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ed35865c9e_0_440:notes"/>
          <p:cNvSpPr/>
          <p:nvPr>
            <p:ph idx="2" type="sldImg"/>
          </p:nvPr>
        </p:nvSpPr>
        <p:spPr>
          <a:xfrm>
            <a:off x="1071563" y="685800"/>
            <a:ext cx="471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7" name="Google Shape;267;ged35865c9e_0_4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400" u="sng">
                <a:solidFill>
                  <a:srgbClr val="0097A7"/>
                </a:solidFill>
                <a:latin typeface="Lato"/>
                <a:ea typeface="Lato"/>
                <a:cs typeface="Lato"/>
                <a:sym typeface="Lato"/>
                <a:hlinkClick action="ppaction://hlinksldjump"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BACK TO MAP &gt;&gt;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ed35865c9e_0_446:notes"/>
          <p:cNvSpPr/>
          <p:nvPr>
            <p:ph idx="2" type="sldImg"/>
          </p:nvPr>
        </p:nvSpPr>
        <p:spPr>
          <a:xfrm>
            <a:off x="1071563" y="685800"/>
            <a:ext cx="471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5" name="Google Shape;275;ged35865c9e_0_4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400" u="sng">
                <a:solidFill>
                  <a:srgbClr val="0097A7"/>
                </a:solidFill>
                <a:latin typeface="Lato"/>
                <a:ea typeface="Lato"/>
                <a:cs typeface="Lato"/>
                <a:sym typeface="Lato"/>
                <a:hlinkClick action="ppaction://hlinksldjump"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BACK TO MAP &gt;&gt;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ed35865c9e_0_452:notes"/>
          <p:cNvSpPr/>
          <p:nvPr>
            <p:ph idx="2" type="sldImg"/>
          </p:nvPr>
        </p:nvSpPr>
        <p:spPr>
          <a:xfrm>
            <a:off x="1071563" y="685800"/>
            <a:ext cx="471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3" name="Google Shape;283;ged35865c9e_0_4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400" u="sng">
                <a:solidFill>
                  <a:srgbClr val="0097A7"/>
                </a:solidFill>
                <a:latin typeface="Lato"/>
                <a:ea typeface="Lato"/>
                <a:cs typeface="Lato"/>
                <a:sym typeface="Lato"/>
                <a:hlinkClick action="ppaction://hlinksldjump"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BACK TO MAP &gt;&gt;</a:t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ed35865c9e_0_458:notes"/>
          <p:cNvSpPr/>
          <p:nvPr>
            <p:ph idx="2" type="sldImg"/>
          </p:nvPr>
        </p:nvSpPr>
        <p:spPr>
          <a:xfrm>
            <a:off x="1071563" y="685800"/>
            <a:ext cx="471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1" name="Google Shape;291;ged35865c9e_0_4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400" u="sng">
                <a:solidFill>
                  <a:srgbClr val="0097A7"/>
                </a:solidFill>
                <a:latin typeface="Lato"/>
                <a:ea typeface="Lato"/>
                <a:cs typeface="Lato"/>
                <a:sym typeface="Lato"/>
                <a:hlinkClick action="ppaction://hlinksldjump"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BACK TO MAP &gt;&gt;</a:t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11a50553797_5_116:notes"/>
          <p:cNvSpPr/>
          <p:nvPr>
            <p:ph idx="2" type="sldImg"/>
          </p:nvPr>
        </p:nvSpPr>
        <p:spPr>
          <a:xfrm>
            <a:off x="1071869" y="685800"/>
            <a:ext cx="4715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9" name="Google Shape;299;g11a50553797_5_1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ed35865c9e_0_469:notes"/>
          <p:cNvSpPr/>
          <p:nvPr>
            <p:ph idx="2" type="sldImg"/>
          </p:nvPr>
        </p:nvSpPr>
        <p:spPr>
          <a:xfrm>
            <a:off x="1071563" y="685800"/>
            <a:ext cx="471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3" name="Google Shape;313;ged35865c9e_0_4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400" u="sng">
                <a:solidFill>
                  <a:srgbClr val="0097A7"/>
                </a:solidFill>
                <a:latin typeface="Lato"/>
                <a:ea typeface="Lato"/>
                <a:cs typeface="Lato"/>
                <a:sym typeface="Lato"/>
                <a:hlinkClick action="ppaction://hlinksldjump"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BACK TO MAP &gt;&gt;</a:t>
            </a:r>
            <a:endParaRPr b="1" sz="14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eb4257af57_1_243:notes"/>
          <p:cNvSpPr/>
          <p:nvPr>
            <p:ph idx="2" type="sldImg"/>
          </p:nvPr>
        </p:nvSpPr>
        <p:spPr>
          <a:xfrm>
            <a:off x="1071869" y="685800"/>
            <a:ext cx="4715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eb4257af57_1_2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ged35865c9e_0_475:notes"/>
          <p:cNvSpPr/>
          <p:nvPr>
            <p:ph idx="2" type="sldImg"/>
          </p:nvPr>
        </p:nvSpPr>
        <p:spPr>
          <a:xfrm>
            <a:off x="1071563" y="685800"/>
            <a:ext cx="471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1" name="Google Shape;321;ged35865c9e_0_4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400" u="sng">
                <a:solidFill>
                  <a:srgbClr val="0097A7"/>
                </a:solidFill>
                <a:latin typeface="Lato"/>
                <a:ea typeface="Lato"/>
                <a:cs typeface="Lato"/>
                <a:sym typeface="Lato"/>
                <a:hlinkClick action="ppaction://hlinksldjump"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BACK TO MAP &gt;&gt;</a:t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ged35865c9e_0_481:notes"/>
          <p:cNvSpPr/>
          <p:nvPr>
            <p:ph idx="2" type="sldImg"/>
          </p:nvPr>
        </p:nvSpPr>
        <p:spPr>
          <a:xfrm>
            <a:off x="1071563" y="685800"/>
            <a:ext cx="471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9" name="Google Shape;329;ged35865c9e_0_4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400" u="sng">
                <a:solidFill>
                  <a:srgbClr val="0097A7"/>
                </a:solidFill>
                <a:latin typeface="Lato"/>
                <a:ea typeface="Lato"/>
                <a:cs typeface="Lato"/>
                <a:sym typeface="Lato"/>
                <a:hlinkClick action="ppaction://hlinksldjump"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BACK TO MAP &gt;&gt;</a:t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ged35865c9e_0_487:notes"/>
          <p:cNvSpPr/>
          <p:nvPr>
            <p:ph idx="2" type="sldImg"/>
          </p:nvPr>
        </p:nvSpPr>
        <p:spPr>
          <a:xfrm>
            <a:off x="1071563" y="685800"/>
            <a:ext cx="471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7" name="Google Shape;337;ged35865c9e_0_4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400" u="sng">
                <a:solidFill>
                  <a:srgbClr val="0097A7"/>
                </a:solidFill>
                <a:latin typeface="Lato"/>
                <a:ea typeface="Lato"/>
                <a:cs typeface="Lato"/>
                <a:sym typeface="Lato"/>
                <a:hlinkClick action="ppaction://hlinksldjump"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BACK TO MAP &gt;&gt;</a:t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ged35865c9e_0_493:notes"/>
          <p:cNvSpPr/>
          <p:nvPr>
            <p:ph idx="2" type="sldImg"/>
          </p:nvPr>
        </p:nvSpPr>
        <p:spPr>
          <a:xfrm>
            <a:off x="1071563" y="685800"/>
            <a:ext cx="471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5" name="Google Shape;345;ged35865c9e_0_4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400" u="sng">
                <a:solidFill>
                  <a:srgbClr val="0097A7"/>
                </a:solidFill>
                <a:latin typeface="Lato"/>
                <a:ea typeface="Lato"/>
                <a:cs typeface="Lato"/>
                <a:sym typeface="Lato"/>
                <a:hlinkClick action="ppaction://hlinksldjump"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BACK TO MAP &gt;&gt;</a:t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g11a50553797_5_137:notes"/>
          <p:cNvSpPr/>
          <p:nvPr>
            <p:ph idx="2" type="sldImg"/>
          </p:nvPr>
        </p:nvSpPr>
        <p:spPr>
          <a:xfrm>
            <a:off x="1071869" y="685800"/>
            <a:ext cx="4715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3" name="Google Shape;353;g11a50553797_5_1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ged35865c9e_0_504:notes"/>
          <p:cNvSpPr/>
          <p:nvPr>
            <p:ph idx="2" type="sldImg"/>
          </p:nvPr>
        </p:nvSpPr>
        <p:spPr>
          <a:xfrm>
            <a:off x="1071563" y="685800"/>
            <a:ext cx="471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5" name="Google Shape;365;ged35865c9e_0_5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400" u="sng">
                <a:solidFill>
                  <a:srgbClr val="0097A7"/>
                </a:solidFill>
                <a:latin typeface="Lato"/>
                <a:ea typeface="Lato"/>
                <a:cs typeface="Lato"/>
                <a:sym typeface="Lato"/>
                <a:hlinkClick action="ppaction://hlinksldjump"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BACK TO MAP &gt;&gt;</a:t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ged35865c9e_0_510:notes"/>
          <p:cNvSpPr/>
          <p:nvPr>
            <p:ph idx="2" type="sldImg"/>
          </p:nvPr>
        </p:nvSpPr>
        <p:spPr>
          <a:xfrm>
            <a:off x="1071563" y="685800"/>
            <a:ext cx="471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3" name="Google Shape;373;ged35865c9e_0_5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400" u="sng">
                <a:solidFill>
                  <a:srgbClr val="0097A7"/>
                </a:solidFill>
                <a:latin typeface="Lato"/>
                <a:ea typeface="Lato"/>
                <a:cs typeface="Lato"/>
                <a:sym typeface="Lato"/>
                <a:hlinkClick action="ppaction://hlinksldjump"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BACK TO MAP &gt;&gt;</a:t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ged35865c9e_0_516:notes"/>
          <p:cNvSpPr/>
          <p:nvPr>
            <p:ph idx="2" type="sldImg"/>
          </p:nvPr>
        </p:nvSpPr>
        <p:spPr>
          <a:xfrm>
            <a:off x="1071563" y="685800"/>
            <a:ext cx="471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1" name="Google Shape;381;ged35865c9e_0_5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400" u="sng">
                <a:solidFill>
                  <a:srgbClr val="0097A7"/>
                </a:solidFill>
                <a:latin typeface="Lato"/>
                <a:ea typeface="Lato"/>
                <a:cs typeface="Lato"/>
                <a:sym typeface="Lato"/>
                <a:hlinkClick action="ppaction://hlinksldjump"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BACK TO MAP &gt;&gt;</a:t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ged35865c9e_0_522:notes"/>
          <p:cNvSpPr/>
          <p:nvPr>
            <p:ph idx="2" type="sldImg"/>
          </p:nvPr>
        </p:nvSpPr>
        <p:spPr>
          <a:xfrm>
            <a:off x="1071563" y="685800"/>
            <a:ext cx="471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9" name="Google Shape;389;ged35865c9e_0_5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400" u="sng">
                <a:solidFill>
                  <a:srgbClr val="0097A7"/>
                </a:solidFill>
                <a:latin typeface="Lato"/>
                <a:ea typeface="Lato"/>
                <a:cs typeface="Lato"/>
                <a:sym typeface="Lato"/>
                <a:hlinkClick action="ppaction://hlinksldjump"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BACK TO MAP &gt;&gt;</a:t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g11a50553797_5_164:notes"/>
          <p:cNvSpPr/>
          <p:nvPr>
            <p:ph idx="2" type="sldImg"/>
          </p:nvPr>
        </p:nvSpPr>
        <p:spPr>
          <a:xfrm>
            <a:off x="1071869" y="685800"/>
            <a:ext cx="4715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7" name="Google Shape;397;g11a50553797_5_1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ed35865c9e_0_773:notes"/>
          <p:cNvSpPr/>
          <p:nvPr>
            <p:ph idx="2" type="sldImg"/>
          </p:nvPr>
        </p:nvSpPr>
        <p:spPr>
          <a:xfrm>
            <a:off x="1071869" y="685800"/>
            <a:ext cx="4715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ed35865c9e_0_7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ged35865c9e_0_533:notes"/>
          <p:cNvSpPr/>
          <p:nvPr>
            <p:ph idx="2" type="sldImg"/>
          </p:nvPr>
        </p:nvSpPr>
        <p:spPr>
          <a:xfrm>
            <a:off x="1071563" y="685800"/>
            <a:ext cx="471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0" name="Google Shape;410;ged35865c9e_0_5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400" u="sng">
                <a:solidFill>
                  <a:srgbClr val="0097A7"/>
                </a:solidFill>
                <a:latin typeface="Lato"/>
                <a:ea typeface="Lato"/>
                <a:cs typeface="Lato"/>
                <a:sym typeface="Lato"/>
                <a:hlinkClick action="ppaction://hlinksldjump"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BACK TO MAP &gt;&gt;</a:t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ged35865c9e_0_539:notes"/>
          <p:cNvSpPr/>
          <p:nvPr>
            <p:ph idx="2" type="sldImg"/>
          </p:nvPr>
        </p:nvSpPr>
        <p:spPr>
          <a:xfrm>
            <a:off x="1071563" y="685800"/>
            <a:ext cx="471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8" name="Google Shape;418;ged35865c9e_0_5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400" u="sng">
                <a:solidFill>
                  <a:srgbClr val="0097A7"/>
                </a:solidFill>
                <a:latin typeface="Lato"/>
                <a:ea typeface="Lato"/>
                <a:cs typeface="Lato"/>
                <a:sym typeface="Lato"/>
                <a:hlinkClick action="ppaction://hlinksldjump"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BACK TO MAP &gt;&gt;</a:t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ged35865c9e_0_545:notes"/>
          <p:cNvSpPr/>
          <p:nvPr>
            <p:ph idx="2" type="sldImg"/>
          </p:nvPr>
        </p:nvSpPr>
        <p:spPr>
          <a:xfrm>
            <a:off x="1071563" y="685800"/>
            <a:ext cx="471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6" name="Google Shape;426;ged35865c9e_0_5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400" u="sng">
                <a:solidFill>
                  <a:srgbClr val="0097A7"/>
                </a:solidFill>
                <a:latin typeface="Lato"/>
                <a:ea typeface="Lato"/>
                <a:cs typeface="Lato"/>
                <a:sym typeface="Lato"/>
                <a:hlinkClick action="ppaction://hlinksldjump"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BACK TO MAP &gt;&gt;</a:t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g11a50553797_5_177:notes"/>
          <p:cNvSpPr/>
          <p:nvPr>
            <p:ph idx="2" type="sldImg"/>
          </p:nvPr>
        </p:nvSpPr>
        <p:spPr>
          <a:xfrm>
            <a:off x="1071869" y="685800"/>
            <a:ext cx="4715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4" name="Google Shape;434;g11a50553797_5_1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6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ged35865c9e_0_556:notes"/>
          <p:cNvSpPr/>
          <p:nvPr>
            <p:ph idx="2" type="sldImg"/>
          </p:nvPr>
        </p:nvSpPr>
        <p:spPr>
          <a:xfrm>
            <a:off x="1071563" y="685800"/>
            <a:ext cx="471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8" name="Google Shape;448;ged35865c9e_0_5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400" u="sng">
                <a:solidFill>
                  <a:srgbClr val="0097A7"/>
                </a:solidFill>
                <a:latin typeface="Lato"/>
                <a:ea typeface="Lato"/>
                <a:cs typeface="Lato"/>
                <a:sym typeface="Lato"/>
                <a:hlinkClick action="ppaction://hlinksldjump"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BACK TO MAP &gt;&gt;</a:t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ged35865c9e_0_562:notes"/>
          <p:cNvSpPr/>
          <p:nvPr>
            <p:ph idx="2" type="sldImg"/>
          </p:nvPr>
        </p:nvSpPr>
        <p:spPr>
          <a:xfrm>
            <a:off x="1071563" y="685800"/>
            <a:ext cx="471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56" name="Google Shape;456;ged35865c9e_0_5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400" u="sng">
                <a:solidFill>
                  <a:srgbClr val="0097A7"/>
                </a:solidFill>
                <a:latin typeface="Lato"/>
                <a:ea typeface="Lato"/>
                <a:cs typeface="Lato"/>
                <a:sym typeface="Lato"/>
                <a:hlinkClick action="ppaction://hlinksldjump"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BACK TO MAP &gt;&gt;</a:t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2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ged35865c9e_0_568:notes"/>
          <p:cNvSpPr/>
          <p:nvPr>
            <p:ph idx="2" type="sldImg"/>
          </p:nvPr>
        </p:nvSpPr>
        <p:spPr>
          <a:xfrm>
            <a:off x="1071563" y="685800"/>
            <a:ext cx="471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64" name="Google Shape;464;ged35865c9e_0_5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400" u="sng">
                <a:solidFill>
                  <a:srgbClr val="0097A7"/>
                </a:solidFill>
                <a:latin typeface="Lato"/>
                <a:ea typeface="Lato"/>
                <a:cs typeface="Lato"/>
                <a:sym typeface="Lato"/>
                <a:hlinkClick action="ppaction://hlinksldjump"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BACK TO MAP &gt;&gt;</a:t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0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g11935d968f4_6_0:notes"/>
          <p:cNvSpPr/>
          <p:nvPr>
            <p:ph idx="2" type="sldImg"/>
          </p:nvPr>
        </p:nvSpPr>
        <p:spPr>
          <a:xfrm>
            <a:off x="1071563" y="685800"/>
            <a:ext cx="471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2" name="Google Shape;472;g11935d968f4_6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400" u="sng">
                <a:solidFill>
                  <a:srgbClr val="0097A7"/>
                </a:solidFill>
                <a:latin typeface="Lato"/>
                <a:ea typeface="Lato"/>
                <a:cs typeface="Lato"/>
                <a:sym typeface="Lato"/>
                <a:hlinkClick action="ppaction://hlinksldjump"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BACK TO MAP &gt;&gt;</a:t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3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ged35865c9e_0_579:notes"/>
          <p:cNvSpPr/>
          <p:nvPr>
            <p:ph idx="2" type="sldImg"/>
          </p:nvPr>
        </p:nvSpPr>
        <p:spPr>
          <a:xfrm>
            <a:off x="1071563" y="685800"/>
            <a:ext cx="471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5" name="Google Shape;485;ged35865c9e_0_5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400" u="sng">
                <a:solidFill>
                  <a:srgbClr val="0097A7"/>
                </a:solidFill>
                <a:latin typeface="Lato"/>
                <a:ea typeface="Lato"/>
                <a:cs typeface="Lato"/>
                <a:sym typeface="Lato"/>
                <a:hlinkClick action="ppaction://hlinksldjump"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BACK TO MAP &gt;&gt;</a:t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ged35865c9e_0_585:notes"/>
          <p:cNvSpPr/>
          <p:nvPr>
            <p:ph idx="2" type="sldImg"/>
          </p:nvPr>
        </p:nvSpPr>
        <p:spPr>
          <a:xfrm>
            <a:off x="1071563" y="685800"/>
            <a:ext cx="471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3" name="Google Shape;493;ged35865c9e_0_5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400" u="sng">
                <a:solidFill>
                  <a:srgbClr val="0097A7"/>
                </a:solidFill>
                <a:latin typeface="Lato"/>
                <a:ea typeface="Lato"/>
                <a:cs typeface="Lato"/>
                <a:sym typeface="Lato"/>
                <a:hlinkClick action="ppaction://hlinksldjump"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BACK TO MAP &gt;&gt;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eb4257af57_1_259:notes"/>
          <p:cNvSpPr/>
          <p:nvPr>
            <p:ph idx="2" type="sldImg"/>
          </p:nvPr>
        </p:nvSpPr>
        <p:spPr>
          <a:xfrm>
            <a:off x="1071869" y="685800"/>
            <a:ext cx="4715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eb4257af57_1_2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9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g11a023c3d10_0_16:notes"/>
          <p:cNvSpPr/>
          <p:nvPr>
            <p:ph idx="2" type="sldImg"/>
          </p:nvPr>
        </p:nvSpPr>
        <p:spPr>
          <a:xfrm>
            <a:off x="1071563" y="685800"/>
            <a:ext cx="471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1" name="Google Shape;501;g11a023c3d10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400" u="sng">
                <a:solidFill>
                  <a:srgbClr val="0097A7"/>
                </a:solidFill>
                <a:latin typeface="Lato"/>
                <a:ea typeface="Lato"/>
                <a:cs typeface="Lato"/>
                <a:sym typeface="Lato"/>
                <a:hlinkClick action="ppaction://hlinksldjump"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BACK TO MAP &gt;&gt;</a:t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ged35865c9e_0_596:notes"/>
          <p:cNvSpPr/>
          <p:nvPr>
            <p:ph idx="2" type="sldImg"/>
          </p:nvPr>
        </p:nvSpPr>
        <p:spPr>
          <a:xfrm>
            <a:off x="1071563" y="685800"/>
            <a:ext cx="471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16" name="Google Shape;516;ged35865c9e_0_5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400" u="sng">
                <a:solidFill>
                  <a:srgbClr val="0097A7"/>
                </a:solidFill>
                <a:latin typeface="Lato"/>
                <a:ea typeface="Lato"/>
                <a:cs typeface="Lato"/>
                <a:sym typeface="Lato"/>
                <a:hlinkClick action="ppaction://hlinksldjump"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BACK TO MAP &gt;&gt;</a:t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2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ged35865c9e_0_602:notes"/>
          <p:cNvSpPr/>
          <p:nvPr>
            <p:ph idx="2" type="sldImg"/>
          </p:nvPr>
        </p:nvSpPr>
        <p:spPr>
          <a:xfrm>
            <a:off x="1071563" y="685800"/>
            <a:ext cx="471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4" name="Google Shape;524;ged35865c9e_0_6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400" u="sng">
                <a:solidFill>
                  <a:srgbClr val="0097A7"/>
                </a:solidFill>
                <a:latin typeface="Lato"/>
                <a:ea typeface="Lato"/>
                <a:cs typeface="Lato"/>
                <a:sym typeface="Lato"/>
                <a:hlinkClick action="ppaction://hlinksldjump"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BACK TO MAP &gt;&gt;</a:t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0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ged35865c9e_0_608:notes"/>
          <p:cNvSpPr/>
          <p:nvPr>
            <p:ph idx="2" type="sldImg"/>
          </p:nvPr>
        </p:nvSpPr>
        <p:spPr>
          <a:xfrm>
            <a:off x="1071563" y="685800"/>
            <a:ext cx="471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32" name="Google Shape;532;ged35865c9e_0_6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400" u="sng">
                <a:solidFill>
                  <a:srgbClr val="0097A7"/>
                </a:solidFill>
                <a:latin typeface="Lato"/>
                <a:ea typeface="Lato"/>
                <a:cs typeface="Lato"/>
                <a:sym typeface="Lato"/>
                <a:hlinkClick action="ppaction://hlinksldjump"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BACK TO MAP &gt;&gt;</a:t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8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g11a023c3d10_0_32:notes"/>
          <p:cNvSpPr/>
          <p:nvPr>
            <p:ph idx="2" type="sldImg"/>
          </p:nvPr>
        </p:nvSpPr>
        <p:spPr>
          <a:xfrm>
            <a:off x="1071563" y="685800"/>
            <a:ext cx="471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40" name="Google Shape;540;g11a023c3d10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400" u="sng">
                <a:solidFill>
                  <a:srgbClr val="0097A7"/>
                </a:solidFill>
                <a:latin typeface="Lato"/>
                <a:ea typeface="Lato"/>
                <a:cs typeface="Lato"/>
                <a:sym typeface="Lato"/>
                <a:hlinkClick action="ppaction://hlinksldjump"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BACK TO MAP &gt;&gt;</a:t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2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ged35865c9e_0_619:notes"/>
          <p:cNvSpPr/>
          <p:nvPr>
            <p:ph idx="2" type="sldImg"/>
          </p:nvPr>
        </p:nvSpPr>
        <p:spPr>
          <a:xfrm>
            <a:off x="1071563" y="685800"/>
            <a:ext cx="471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54" name="Google Shape;554;ged35865c9e_0_6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400" u="sng">
                <a:solidFill>
                  <a:srgbClr val="0097A7"/>
                </a:solidFill>
                <a:latin typeface="Lato"/>
                <a:ea typeface="Lato"/>
                <a:cs typeface="Lato"/>
                <a:sym typeface="Lato"/>
                <a:hlinkClick action="ppaction://hlinksldjump"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BACK TO MAP &gt;&gt;</a:t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0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ged35865c9e_0_625:notes"/>
          <p:cNvSpPr/>
          <p:nvPr>
            <p:ph idx="2" type="sldImg"/>
          </p:nvPr>
        </p:nvSpPr>
        <p:spPr>
          <a:xfrm>
            <a:off x="1071563" y="685800"/>
            <a:ext cx="471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62" name="Google Shape;562;ged35865c9e_0_6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400" u="sng">
                <a:solidFill>
                  <a:srgbClr val="0097A7"/>
                </a:solidFill>
                <a:latin typeface="Lato"/>
                <a:ea typeface="Lato"/>
                <a:cs typeface="Lato"/>
                <a:sym typeface="Lato"/>
                <a:hlinkClick action="ppaction://hlinksldjump"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BACK TO MAP &gt;&gt;</a:t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8" name="Shape 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Google Shape;569;ged35865c9e_0_631:notes"/>
          <p:cNvSpPr/>
          <p:nvPr>
            <p:ph idx="2" type="sldImg"/>
          </p:nvPr>
        </p:nvSpPr>
        <p:spPr>
          <a:xfrm>
            <a:off x="1071563" y="685800"/>
            <a:ext cx="471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70" name="Google Shape;570;ged35865c9e_0_6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400" u="sng">
                <a:solidFill>
                  <a:srgbClr val="0097A7"/>
                </a:solidFill>
                <a:latin typeface="Lato"/>
                <a:ea typeface="Lato"/>
                <a:cs typeface="Lato"/>
                <a:sym typeface="Lato"/>
                <a:hlinkClick action="ppaction://hlinksldjump"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BACK TO MAP &gt;&gt;</a:t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6" name="Shape 5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" name="Google Shape;577;ged35865c9e_0_637:notes"/>
          <p:cNvSpPr/>
          <p:nvPr>
            <p:ph idx="2" type="sldImg"/>
          </p:nvPr>
        </p:nvSpPr>
        <p:spPr>
          <a:xfrm>
            <a:off x="1071563" y="685800"/>
            <a:ext cx="471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78" name="Google Shape;578;ged35865c9e_0_6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400" u="sng">
                <a:solidFill>
                  <a:srgbClr val="0097A7"/>
                </a:solidFill>
                <a:latin typeface="Lato"/>
                <a:ea typeface="Lato"/>
                <a:cs typeface="Lato"/>
                <a:sym typeface="Lato"/>
                <a:hlinkClick action="ppaction://hlinksldjump"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BACK TO MAP &gt;&gt;</a:t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4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Google Shape;585;g11a023c3d10_0_52:notes"/>
          <p:cNvSpPr/>
          <p:nvPr>
            <p:ph idx="2" type="sldImg"/>
          </p:nvPr>
        </p:nvSpPr>
        <p:spPr>
          <a:xfrm>
            <a:off x="1071563" y="685800"/>
            <a:ext cx="471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86" name="Google Shape;586;g11a023c3d10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400" u="sng">
                <a:solidFill>
                  <a:srgbClr val="0097A7"/>
                </a:solidFill>
                <a:latin typeface="Lato"/>
                <a:ea typeface="Lato"/>
                <a:cs typeface="Lato"/>
                <a:sym typeface="Lato"/>
                <a:hlinkClick action="ppaction://hlinksldjump"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BACK TO MAP &gt;&gt;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11935d7913a_0_19:notes"/>
          <p:cNvSpPr/>
          <p:nvPr>
            <p:ph idx="2" type="sldImg"/>
          </p:nvPr>
        </p:nvSpPr>
        <p:spPr>
          <a:xfrm>
            <a:off x="1071869" y="685800"/>
            <a:ext cx="4715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11935d7913a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8" name="Shape 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" name="Google Shape;599;ged35865c9e_0_648:notes"/>
          <p:cNvSpPr/>
          <p:nvPr>
            <p:ph idx="2" type="sldImg"/>
          </p:nvPr>
        </p:nvSpPr>
        <p:spPr>
          <a:xfrm>
            <a:off x="1071563" y="685800"/>
            <a:ext cx="471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00" name="Google Shape;600;ged35865c9e_0_6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400" u="sng">
                <a:solidFill>
                  <a:srgbClr val="0097A7"/>
                </a:solidFill>
                <a:latin typeface="Lato"/>
                <a:ea typeface="Lato"/>
                <a:cs typeface="Lato"/>
                <a:sym typeface="Lato"/>
                <a:hlinkClick action="ppaction://hlinksldjump"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BACK TO MAP &gt;&gt;</a:t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6" name="Shape 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Google Shape;607;ged35865c9e_0_654:notes"/>
          <p:cNvSpPr/>
          <p:nvPr>
            <p:ph idx="2" type="sldImg"/>
          </p:nvPr>
        </p:nvSpPr>
        <p:spPr>
          <a:xfrm>
            <a:off x="1071563" y="685800"/>
            <a:ext cx="471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08" name="Google Shape;608;ged35865c9e_0_6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400" u="sng">
                <a:solidFill>
                  <a:srgbClr val="0097A7"/>
                </a:solidFill>
                <a:latin typeface="Lato"/>
                <a:ea typeface="Lato"/>
                <a:cs typeface="Lato"/>
                <a:sym typeface="Lato"/>
                <a:hlinkClick action="ppaction://hlinksldjump"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BACK TO MAP &gt;&gt;</a:t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4" name="Shape 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" name="Google Shape;615;g11a023c3d10_0_47:notes"/>
          <p:cNvSpPr/>
          <p:nvPr>
            <p:ph idx="2" type="sldImg"/>
          </p:nvPr>
        </p:nvSpPr>
        <p:spPr>
          <a:xfrm>
            <a:off x="1071563" y="685800"/>
            <a:ext cx="471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16" name="Google Shape;616;g11a023c3d10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400" u="sng">
                <a:solidFill>
                  <a:srgbClr val="0097A7"/>
                </a:solidFill>
                <a:latin typeface="Lato"/>
                <a:ea typeface="Lato"/>
                <a:cs typeface="Lato"/>
                <a:sym typeface="Lato"/>
                <a:hlinkClick action="ppaction://hlinksldjump"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BACK TO MAP &gt;&gt;</a:t>
            </a: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7" name="Shape 6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" name="Google Shape;628;ged35865c9e_0_665:notes"/>
          <p:cNvSpPr/>
          <p:nvPr>
            <p:ph idx="2" type="sldImg"/>
          </p:nvPr>
        </p:nvSpPr>
        <p:spPr>
          <a:xfrm>
            <a:off x="1071563" y="685800"/>
            <a:ext cx="471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29" name="Google Shape;629;ged35865c9e_0_6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400" u="sng">
                <a:solidFill>
                  <a:srgbClr val="0097A7"/>
                </a:solidFill>
                <a:latin typeface="Lato"/>
                <a:ea typeface="Lato"/>
                <a:cs typeface="Lato"/>
                <a:sym typeface="Lato"/>
                <a:hlinkClick action="ppaction://hlinksldjump"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BACK TO MAP &gt;&gt;</a:t>
            </a: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5" name="Shape 6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" name="Google Shape;636;ged35865c9e_0_671:notes"/>
          <p:cNvSpPr/>
          <p:nvPr>
            <p:ph idx="2" type="sldImg"/>
          </p:nvPr>
        </p:nvSpPr>
        <p:spPr>
          <a:xfrm>
            <a:off x="1071563" y="685800"/>
            <a:ext cx="471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37" name="Google Shape;637;ged35865c9e_0_6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400" u="sng">
                <a:solidFill>
                  <a:srgbClr val="0097A7"/>
                </a:solidFill>
                <a:latin typeface="Lato"/>
                <a:ea typeface="Lato"/>
                <a:cs typeface="Lato"/>
                <a:sym typeface="Lato"/>
                <a:hlinkClick action="ppaction://hlinksldjump"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BACK TO MAP &gt;&gt;</a:t>
            </a: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3" name="Shape 6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" name="Google Shape;644;ged35865c9e_0_677:notes"/>
          <p:cNvSpPr/>
          <p:nvPr>
            <p:ph idx="2" type="sldImg"/>
          </p:nvPr>
        </p:nvSpPr>
        <p:spPr>
          <a:xfrm>
            <a:off x="1071563" y="685800"/>
            <a:ext cx="471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45" name="Google Shape;645;ged35865c9e_0_6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400" u="sng">
                <a:solidFill>
                  <a:srgbClr val="0097A7"/>
                </a:solidFill>
                <a:latin typeface="Lato"/>
                <a:ea typeface="Lato"/>
                <a:cs typeface="Lato"/>
                <a:sym typeface="Lato"/>
                <a:hlinkClick action="ppaction://hlinksldjump"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BACK TO MAP &gt;&gt;</a:t>
            </a: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1" name="Shape 6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" name="Google Shape;652;ged35865c9e_0_683:notes"/>
          <p:cNvSpPr/>
          <p:nvPr>
            <p:ph idx="2" type="sldImg"/>
          </p:nvPr>
        </p:nvSpPr>
        <p:spPr>
          <a:xfrm>
            <a:off x="1071563" y="685800"/>
            <a:ext cx="471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53" name="Google Shape;653;ged35865c9e_0_6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400" u="sng">
                <a:solidFill>
                  <a:srgbClr val="0097A7"/>
                </a:solidFill>
                <a:latin typeface="Lato"/>
                <a:ea typeface="Lato"/>
                <a:cs typeface="Lato"/>
                <a:sym typeface="Lato"/>
                <a:hlinkClick action="ppaction://hlinksldjump"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BACK TO MAP &gt;&gt;</a:t>
            </a:r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9" name="Shape 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Google Shape;660;ged35865c9e_0_689:notes"/>
          <p:cNvSpPr/>
          <p:nvPr>
            <p:ph idx="2" type="sldImg"/>
          </p:nvPr>
        </p:nvSpPr>
        <p:spPr>
          <a:xfrm>
            <a:off x="1071563" y="685800"/>
            <a:ext cx="471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61" name="Google Shape;661;ged35865c9e_0_6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400" u="sng">
                <a:solidFill>
                  <a:srgbClr val="0097A7"/>
                </a:solidFill>
                <a:latin typeface="Lato"/>
                <a:ea typeface="Lato"/>
                <a:cs typeface="Lato"/>
                <a:sym typeface="Lato"/>
                <a:hlinkClick action="ppaction://hlinksldjump"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BACK TO MAP &gt;&gt;</a:t>
            </a:r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7" name="Shape 6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" name="Google Shape;668;g11a023c3d10_0_80:notes"/>
          <p:cNvSpPr/>
          <p:nvPr>
            <p:ph idx="2" type="sldImg"/>
          </p:nvPr>
        </p:nvSpPr>
        <p:spPr>
          <a:xfrm>
            <a:off x="1071563" y="685800"/>
            <a:ext cx="471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69" name="Google Shape;669;g11a023c3d10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400" u="sng">
                <a:solidFill>
                  <a:srgbClr val="0097A7"/>
                </a:solidFill>
                <a:latin typeface="Lato"/>
                <a:ea typeface="Lato"/>
                <a:cs typeface="Lato"/>
                <a:sym typeface="Lato"/>
                <a:hlinkClick action="ppaction://hlinksldjump"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BACK TO MAP &gt;&gt;</a:t>
            </a:r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4" name="Shape 6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" name="Google Shape;685;ged35865c9e_0_700:notes"/>
          <p:cNvSpPr/>
          <p:nvPr>
            <p:ph idx="2" type="sldImg"/>
          </p:nvPr>
        </p:nvSpPr>
        <p:spPr>
          <a:xfrm>
            <a:off x="1071563" y="685800"/>
            <a:ext cx="471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86" name="Google Shape;686;ged35865c9e_0_7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400" u="sng">
                <a:solidFill>
                  <a:srgbClr val="0097A7"/>
                </a:solidFill>
                <a:latin typeface="Lato"/>
                <a:ea typeface="Lato"/>
                <a:cs typeface="Lato"/>
                <a:sym typeface="Lato"/>
                <a:hlinkClick action="ppaction://hlinksldjump"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BACK TO MAP &gt;&gt;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ed35865c9e_0_393:notes"/>
          <p:cNvSpPr/>
          <p:nvPr>
            <p:ph idx="2" type="sldImg"/>
          </p:nvPr>
        </p:nvSpPr>
        <p:spPr>
          <a:xfrm>
            <a:off x="1071563" y="685800"/>
            <a:ext cx="471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8" name="Google Shape;198;ged35865c9e_0_3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action="ppaction://hlinksldjump" r:id="rId2"/>
              </a:rPr>
              <a:t>BACK TO MAP &gt;&gt;</a:t>
            </a:r>
            <a:endParaRPr b="1" sz="14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2" name="Shape 6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3" name="Google Shape;693;ged35865c9e_0_706:notes"/>
          <p:cNvSpPr/>
          <p:nvPr>
            <p:ph idx="2" type="sldImg"/>
          </p:nvPr>
        </p:nvSpPr>
        <p:spPr>
          <a:xfrm>
            <a:off x="1071563" y="685800"/>
            <a:ext cx="471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94" name="Google Shape;694;ged35865c9e_0_7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400" u="sng">
                <a:solidFill>
                  <a:srgbClr val="0097A7"/>
                </a:solidFill>
                <a:latin typeface="Lato"/>
                <a:ea typeface="Lato"/>
                <a:cs typeface="Lato"/>
                <a:sym typeface="Lato"/>
                <a:hlinkClick action="ppaction://hlinksldjump"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BACK TO MAP &gt;&gt;</a:t>
            </a:r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0" name="Shape 7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" name="Google Shape;701;ged35865c9e_0_712:notes"/>
          <p:cNvSpPr/>
          <p:nvPr>
            <p:ph idx="2" type="sldImg"/>
          </p:nvPr>
        </p:nvSpPr>
        <p:spPr>
          <a:xfrm>
            <a:off x="1071563" y="685800"/>
            <a:ext cx="471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02" name="Google Shape;702;ged35865c9e_0_7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400" u="sng">
                <a:solidFill>
                  <a:srgbClr val="0097A7"/>
                </a:solidFill>
                <a:latin typeface="Lato"/>
                <a:ea typeface="Lato"/>
                <a:cs typeface="Lato"/>
                <a:sym typeface="Lato"/>
                <a:hlinkClick action="ppaction://hlinksldjump"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BACK TO MAP &gt;&gt;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ed35865c9e_0_399:notes"/>
          <p:cNvSpPr/>
          <p:nvPr>
            <p:ph idx="2" type="sldImg"/>
          </p:nvPr>
        </p:nvSpPr>
        <p:spPr>
          <a:xfrm>
            <a:off x="1071563" y="685800"/>
            <a:ext cx="471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6" name="Google Shape;206;ged35865c9e_0_3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400" u="sng">
                <a:solidFill>
                  <a:srgbClr val="0097A7"/>
                </a:solidFill>
                <a:latin typeface="Lato"/>
                <a:ea typeface="Lato"/>
                <a:cs typeface="Lato"/>
                <a:sym typeface="Lato"/>
                <a:hlinkClick action="ppaction://hlinksldjump"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BACK TO MAP &gt;&gt;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d35865c9e_0_405:notes"/>
          <p:cNvSpPr/>
          <p:nvPr>
            <p:ph idx="2" type="sldImg"/>
          </p:nvPr>
        </p:nvSpPr>
        <p:spPr>
          <a:xfrm>
            <a:off x="1071563" y="685800"/>
            <a:ext cx="471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4" name="Google Shape;214;ged35865c9e_0_4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400" u="sng">
                <a:solidFill>
                  <a:srgbClr val="0097A7"/>
                </a:solidFill>
                <a:latin typeface="Lato"/>
                <a:ea typeface="Lato"/>
                <a:cs typeface="Lato"/>
                <a:sym typeface="Lato"/>
                <a:hlinkClick action="ppaction://hlinksldjump"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BACK TO MAP &gt;&gt;</a:t>
            </a:r>
            <a:endParaRPr b="1" sz="14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ed35865c9e_0_411:notes"/>
          <p:cNvSpPr/>
          <p:nvPr>
            <p:ph idx="2" type="sldImg"/>
          </p:nvPr>
        </p:nvSpPr>
        <p:spPr>
          <a:xfrm>
            <a:off x="1071563" y="685800"/>
            <a:ext cx="471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2" name="Google Shape;222;ged35865c9e_0_4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400" u="sng">
                <a:solidFill>
                  <a:srgbClr val="0097A7"/>
                </a:solidFill>
                <a:latin typeface="Lato"/>
                <a:ea typeface="Lato"/>
                <a:cs typeface="Lato"/>
                <a:sym typeface="Lato"/>
                <a:hlinkClick action="ppaction://hlinksldjump"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BACK TO MAP &gt;&gt;</a:t>
            </a:r>
            <a:endParaRPr b="1" sz="14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058951"/>
            <a:ext cx="9372600" cy="2919300"/>
          </a:xfrm>
          <a:prstGeom prst="rect">
            <a:avLst/>
          </a:prstGeom>
        </p:spPr>
        <p:txBody>
          <a:bodyPr anchorCtr="0" anchor="b" bIns="107225" lIns="107225" spcFirstLastPara="1" rIns="107225" wrap="square" tIns="1072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030756"/>
            <a:ext cx="9372600" cy="11274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6632131"/>
            <a:ext cx="603600" cy="559800"/>
          </a:xfrm>
          <a:prstGeom prst="rect">
            <a:avLst/>
          </a:prstGeom>
        </p:spPr>
        <p:txBody>
          <a:bodyPr anchorCtr="0" anchor="ctr" bIns="107225" lIns="107225" spcFirstLastPara="1" rIns="107225" wrap="square" tIns="1072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573156"/>
            <a:ext cx="9372600" cy="2792400"/>
          </a:xfrm>
          <a:prstGeom prst="rect">
            <a:avLst/>
          </a:prstGeom>
        </p:spPr>
        <p:txBody>
          <a:bodyPr anchorCtr="0" anchor="b" bIns="107225" lIns="107225" spcFirstLastPara="1" rIns="107225" wrap="square" tIns="1072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100"/>
              <a:buNone/>
              <a:defRPr sz="141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100"/>
              <a:buNone/>
              <a:defRPr sz="141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100"/>
              <a:buNone/>
              <a:defRPr sz="141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100"/>
              <a:buNone/>
              <a:defRPr sz="141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100"/>
              <a:buNone/>
              <a:defRPr sz="141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100"/>
              <a:buNone/>
              <a:defRPr sz="141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100"/>
              <a:buNone/>
              <a:defRPr sz="141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100"/>
              <a:buNone/>
              <a:defRPr sz="141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100"/>
              <a:buNone/>
              <a:defRPr sz="141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483164"/>
            <a:ext cx="9372600" cy="18501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>
            <a:lvl1pPr indent="-361950" lvl="0" marL="457200" rtl="0" algn="ctr">
              <a:spcBef>
                <a:spcPts val="0"/>
              </a:spcBef>
              <a:spcAft>
                <a:spcPts val="0"/>
              </a:spcAft>
              <a:buSzPts val="2100"/>
              <a:buChar char="●"/>
              <a:defRPr/>
            </a:lvl1pPr>
            <a:lvl2pPr indent="-330200" lvl="1" marL="914400" rtl="0" algn="ctr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2pPr>
            <a:lvl3pPr indent="-330200" lvl="2" marL="1371600" rtl="0" algn="ctr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3pPr>
            <a:lvl4pPr indent="-330200" lvl="3" marL="1828800" rtl="0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4pPr>
            <a:lvl5pPr indent="-330200" lvl="4" marL="2286000" rtl="0" algn="ctr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5pPr>
            <a:lvl6pPr indent="-330200" lvl="5" marL="2743200" rtl="0" algn="ctr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6pPr>
            <a:lvl7pPr indent="-330200" lvl="6" marL="3200400" rtl="0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indent="-330200" lvl="7" marL="3657600" rtl="0" algn="ctr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8pPr>
            <a:lvl9pPr indent="-330200" lvl="8" marL="4114800" rtl="0" algn="ctr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6632131"/>
            <a:ext cx="603600" cy="559800"/>
          </a:xfrm>
          <a:prstGeom prst="rect">
            <a:avLst/>
          </a:prstGeom>
        </p:spPr>
        <p:txBody>
          <a:bodyPr anchorCtr="0" anchor="ctr" bIns="107225" lIns="107225" spcFirstLastPara="1" rIns="107225" wrap="square" tIns="1072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slide w footer &amp; logo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6632131"/>
            <a:ext cx="603600" cy="559800"/>
          </a:xfrm>
          <a:prstGeom prst="rect">
            <a:avLst/>
          </a:prstGeom>
        </p:spPr>
        <p:txBody>
          <a:bodyPr anchorCtr="0" anchor="ctr" bIns="107225" lIns="107225" spcFirstLastPara="1" rIns="107225" wrap="square" tIns="1072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0" name="Google Shape;50;p12"/>
          <p:cNvSpPr txBox="1"/>
          <p:nvPr/>
        </p:nvSpPr>
        <p:spPr>
          <a:xfrm>
            <a:off x="0" y="6978625"/>
            <a:ext cx="10058400" cy="28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Open Sans Light"/>
                <a:ea typeface="Open Sans Light"/>
                <a:cs typeface="Open Sans Light"/>
                <a:sym typeface="Open Sans Light"/>
              </a:rPr>
              <a:t>Created by reDesign in collaboration with the Office of Personalized Learning, South Carolina Department of Education 2019 // updated 2021</a:t>
            </a:r>
            <a:endParaRPr sz="900"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pic>
        <p:nvPicPr>
          <p:cNvPr id="51" name="Google Shape;51;p1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901225" y="353450"/>
            <a:ext cx="1781400" cy="413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type="ctrTitle"/>
          </p:nvPr>
        </p:nvSpPr>
        <p:spPr>
          <a:xfrm>
            <a:off x="342879" y="1058951"/>
            <a:ext cx="9372600" cy="2919300"/>
          </a:xfrm>
          <a:prstGeom prst="rect">
            <a:avLst/>
          </a:prstGeom>
        </p:spPr>
        <p:txBody>
          <a:bodyPr anchorCtr="0" anchor="b" bIns="107225" lIns="107225" spcFirstLastPara="1" rIns="107225" wrap="square" tIns="1072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9pPr>
          </a:lstStyle>
          <a:p/>
        </p:txBody>
      </p:sp>
      <p:sp>
        <p:nvSpPr>
          <p:cNvPr id="58" name="Google Shape;58;p14"/>
          <p:cNvSpPr txBox="1"/>
          <p:nvPr>
            <p:ph idx="1" type="subTitle"/>
          </p:nvPr>
        </p:nvSpPr>
        <p:spPr>
          <a:xfrm>
            <a:off x="342870" y="4030756"/>
            <a:ext cx="9372600" cy="11274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9pPr>
          </a:lstStyle>
          <a:p/>
        </p:txBody>
      </p:sp>
      <p:sp>
        <p:nvSpPr>
          <p:cNvPr id="59" name="Google Shape;59;p14"/>
          <p:cNvSpPr txBox="1"/>
          <p:nvPr>
            <p:ph idx="12" type="sldNum"/>
          </p:nvPr>
        </p:nvSpPr>
        <p:spPr>
          <a:xfrm>
            <a:off x="9319704" y="6632131"/>
            <a:ext cx="603600" cy="559800"/>
          </a:xfrm>
          <a:prstGeom prst="rect">
            <a:avLst/>
          </a:prstGeom>
        </p:spPr>
        <p:txBody>
          <a:bodyPr anchorCtr="0" anchor="ctr" bIns="107225" lIns="107225" spcFirstLastPara="1" rIns="107225" wrap="square" tIns="1072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5"/>
          <p:cNvSpPr txBox="1"/>
          <p:nvPr>
            <p:ph type="title"/>
          </p:nvPr>
        </p:nvSpPr>
        <p:spPr>
          <a:xfrm>
            <a:off x="342870" y="3058987"/>
            <a:ext cx="9372600" cy="1197300"/>
          </a:xfrm>
          <a:prstGeom prst="rect">
            <a:avLst/>
          </a:prstGeom>
        </p:spPr>
        <p:txBody>
          <a:bodyPr anchorCtr="0" anchor="ctr" bIns="107225" lIns="107225" spcFirstLastPara="1" rIns="107225" wrap="square" tIns="1072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Font typeface="Lato"/>
              <a:buNone/>
              <a:defRPr sz="4200">
                <a:latin typeface="Lato"/>
                <a:ea typeface="Lato"/>
                <a:cs typeface="Lato"/>
                <a:sym typeface="Lato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Font typeface="Lato"/>
              <a:buNone/>
              <a:defRPr sz="4200">
                <a:latin typeface="Lato"/>
                <a:ea typeface="Lato"/>
                <a:cs typeface="Lato"/>
                <a:sym typeface="Lato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Font typeface="Lato"/>
              <a:buNone/>
              <a:defRPr sz="4200">
                <a:latin typeface="Lato"/>
                <a:ea typeface="Lato"/>
                <a:cs typeface="Lato"/>
                <a:sym typeface="Lato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Font typeface="Lato"/>
              <a:buNone/>
              <a:defRPr sz="4200">
                <a:latin typeface="Lato"/>
                <a:ea typeface="Lato"/>
                <a:cs typeface="Lato"/>
                <a:sym typeface="Lato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Font typeface="Lato"/>
              <a:buNone/>
              <a:defRPr sz="4200">
                <a:latin typeface="Lato"/>
                <a:ea typeface="Lato"/>
                <a:cs typeface="Lato"/>
                <a:sym typeface="Lato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Font typeface="Lato"/>
              <a:buNone/>
              <a:defRPr sz="4200">
                <a:latin typeface="Lato"/>
                <a:ea typeface="Lato"/>
                <a:cs typeface="Lato"/>
                <a:sym typeface="Lato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Font typeface="Lato"/>
              <a:buNone/>
              <a:defRPr sz="4200">
                <a:latin typeface="Lato"/>
                <a:ea typeface="Lato"/>
                <a:cs typeface="Lato"/>
                <a:sym typeface="Lato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Font typeface="Lato"/>
              <a:buNone/>
              <a:defRPr sz="4200">
                <a:latin typeface="Lato"/>
                <a:ea typeface="Lato"/>
                <a:cs typeface="Lato"/>
                <a:sym typeface="Lato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Font typeface="Lato"/>
              <a:buNone/>
              <a:defRPr sz="4200"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62" name="Google Shape;62;p15"/>
          <p:cNvSpPr txBox="1"/>
          <p:nvPr>
            <p:ph idx="12" type="sldNum"/>
          </p:nvPr>
        </p:nvSpPr>
        <p:spPr>
          <a:xfrm>
            <a:off x="9319704" y="6632131"/>
            <a:ext cx="603600" cy="559800"/>
          </a:xfrm>
          <a:prstGeom prst="rect">
            <a:avLst/>
          </a:prstGeom>
        </p:spPr>
        <p:txBody>
          <a:bodyPr anchorCtr="0" anchor="ctr" bIns="107225" lIns="107225" spcFirstLastPara="1" rIns="107225" wrap="square" tIns="1072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6"/>
          <p:cNvSpPr txBox="1"/>
          <p:nvPr>
            <p:ph type="title"/>
          </p:nvPr>
        </p:nvSpPr>
        <p:spPr>
          <a:xfrm>
            <a:off x="342870" y="632924"/>
            <a:ext cx="9372600" cy="8145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/>
        </p:txBody>
      </p:sp>
      <p:sp>
        <p:nvSpPr>
          <p:cNvPr id="65" name="Google Shape;65;p16"/>
          <p:cNvSpPr txBox="1"/>
          <p:nvPr>
            <p:ph idx="1" type="body"/>
          </p:nvPr>
        </p:nvSpPr>
        <p:spPr>
          <a:xfrm>
            <a:off x="342870" y="1639076"/>
            <a:ext cx="9372600" cy="48588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>
            <a:lvl1pPr indent="-361950" lvl="0" marL="457200" rtl="0">
              <a:spcBef>
                <a:spcPts val="0"/>
              </a:spcBef>
              <a:spcAft>
                <a:spcPts val="0"/>
              </a:spcAft>
              <a:buSzPts val="2100"/>
              <a:buChar char="●"/>
              <a:defRPr/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2pPr>
            <a:lvl3pPr indent="-330200" lvl="2" marL="13716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3pPr>
            <a:lvl4pPr indent="-330200" lvl="3" marL="18288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4pPr>
            <a:lvl5pPr indent="-330200" lvl="4" marL="22860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5pPr>
            <a:lvl6pPr indent="-330200" lvl="5" marL="2743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6pPr>
            <a:lvl7pPr indent="-330200" lvl="6" marL="32004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indent="-330200" lvl="7" marL="36576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8pPr>
            <a:lvl9pPr indent="-330200" lvl="8" marL="41148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9pPr>
          </a:lstStyle>
          <a:p/>
        </p:txBody>
      </p:sp>
      <p:sp>
        <p:nvSpPr>
          <p:cNvPr id="66" name="Google Shape;66;p16"/>
          <p:cNvSpPr txBox="1"/>
          <p:nvPr>
            <p:ph idx="12" type="sldNum"/>
          </p:nvPr>
        </p:nvSpPr>
        <p:spPr>
          <a:xfrm>
            <a:off x="9319704" y="6632131"/>
            <a:ext cx="603600" cy="559800"/>
          </a:xfrm>
          <a:prstGeom prst="rect">
            <a:avLst/>
          </a:prstGeom>
        </p:spPr>
        <p:txBody>
          <a:bodyPr anchorCtr="0" anchor="ctr" bIns="107225" lIns="107225" spcFirstLastPara="1" rIns="107225" wrap="square" tIns="1072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7"/>
          <p:cNvSpPr txBox="1"/>
          <p:nvPr>
            <p:ph type="title"/>
          </p:nvPr>
        </p:nvSpPr>
        <p:spPr>
          <a:xfrm>
            <a:off x="342870" y="632924"/>
            <a:ext cx="9372600" cy="8145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/>
        </p:txBody>
      </p:sp>
      <p:sp>
        <p:nvSpPr>
          <p:cNvPr id="69" name="Google Shape;69;p17"/>
          <p:cNvSpPr txBox="1"/>
          <p:nvPr>
            <p:ph idx="1" type="body"/>
          </p:nvPr>
        </p:nvSpPr>
        <p:spPr>
          <a:xfrm>
            <a:off x="342870" y="1639076"/>
            <a:ext cx="4399800" cy="48588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70" name="Google Shape;70;p17"/>
          <p:cNvSpPr txBox="1"/>
          <p:nvPr>
            <p:ph idx="2" type="body"/>
          </p:nvPr>
        </p:nvSpPr>
        <p:spPr>
          <a:xfrm>
            <a:off x="5315640" y="1639076"/>
            <a:ext cx="4399800" cy="48588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71" name="Google Shape;71;p17"/>
          <p:cNvSpPr txBox="1"/>
          <p:nvPr>
            <p:ph idx="12" type="sldNum"/>
          </p:nvPr>
        </p:nvSpPr>
        <p:spPr>
          <a:xfrm>
            <a:off x="9319704" y="6632131"/>
            <a:ext cx="603600" cy="559800"/>
          </a:xfrm>
          <a:prstGeom prst="rect">
            <a:avLst/>
          </a:prstGeom>
        </p:spPr>
        <p:txBody>
          <a:bodyPr anchorCtr="0" anchor="ctr" bIns="107225" lIns="107225" spcFirstLastPara="1" rIns="107225" wrap="square" tIns="1072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8"/>
          <p:cNvSpPr txBox="1"/>
          <p:nvPr>
            <p:ph type="title"/>
          </p:nvPr>
        </p:nvSpPr>
        <p:spPr>
          <a:xfrm>
            <a:off x="342870" y="632924"/>
            <a:ext cx="9372600" cy="8145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/>
        </p:txBody>
      </p:sp>
      <p:sp>
        <p:nvSpPr>
          <p:cNvPr id="74" name="Google Shape;74;p18"/>
          <p:cNvSpPr txBox="1"/>
          <p:nvPr>
            <p:ph idx="12" type="sldNum"/>
          </p:nvPr>
        </p:nvSpPr>
        <p:spPr>
          <a:xfrm>
            <a:off x="9319704" y="6632131"/>
            <a:ext cx="603600" cy="559800"/>
          </a:xfrm>
          <a:prstGeom prst="rect">
            <a:avLst/>
          </a:prstGeom>
        </p:spPr>
        <p:txBody>
          <a:bodyPr anchorCtr="0" anchor="ctr" bIns="107225" lIns="107225" spcFirstLastPara="1" rIns="107225" wrap="square" tIns="1072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9"/>
          <p:cNvSpPr txBox="1"/>
          <p:nvPr>
            <p:ph type="title"/>
          </p:nvPr>
        </p:nvSpPr>
        <p:spPr>
          <a:xfrm>
            <a:off x="342870" y="790187"/>
            <a:ext cx="3088800" cy="1074900"/>
          </a:xfrm>
          <a:prstGeom prst="rect">
            <a:avLst/>
          </a:prstGeom>
        </p:spPr>
        <p:txBody>
          <a:bodyPr anchorCtr="0" anchor="b" bIns="107225" lIns="107225" spcFirstLastPara="1" rIns="107225" wrap="square" tIns="1072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77" name="Google Shape;77;p19"/>
          <p:cNvSpPr txBox="1"/>
          <p:nvPr>
            <p:ph idx="1" type="body"/>
          </p:nvPr>
        </p:nvSpPr>
        <p:spPr>
          <a:xfrm>
            <a:off x="342870" y="1976320"/>
            <a:ext cx="3088800" cy="45219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78" name="Google Shape;78;p19"/>
          <p:cNvSpPr txBox="1"/>
          <p:nvPr>
            <p:ph idx="12" type="sldNum"/>
          </p:nvPr>
        </p:nvSpPr>
        <p:spPr>
          <a:xfrm>
            <a:off x="9319704" y="6632131"/>
            <a:ext cx="603600" cy="559800"/>
          </a:xfrm>
          <a:prstGeom prst="rect">
            <a:avLst/>
          </a:prstGeom>
        </p:spPr>
        <p:txBody>
          <a:bodyPr anchorCtr="0" anchor="ctr" bIns="107225" lIns="107225" spcFirstLastPara="1" rIns="107225" wrap="square" tIns="1072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">
  <p:cSld name="MAIN_POIN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0"/>
          <p:cNvSpPr txBox="1"/>
          <p:nvPr>
            <p:ph idx="12" type="sldNum"/>
          </p:nvPr>
        </p:nvSpPr>
        <p:spPr>
          <a:xfrm>
            <a:off x="9412462" y="6755343"/>
            <a:ext cx="603600" cy="5601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>
            <a:lvl1pPr lvl="0">
              <a:buNone/>
              <a:defRPr sz="1400"/>
            </a:lvl1pPr>
            <a:lvl2pPr lvl="1">
              <a:buNone/>
              <a:defRPr sz="1400"/>
            </a:lvl2pPr>
            <a:lvl3pPr lvl="2">
              <a:buNone/>
              <a:defRPr sz="1400"/>
            </a:lvl3pPr>
            <a:lvl4pPr lvl="3">
              <a:buNone/>
              <a:defRPr sz="1400"/>
            </a:lvl4pPr>
            <a:lvl5pPr lvl="4">
              <a:buNone/>
              <a:defRPr sz="1400"/>
            </a:lvl5pPr>
            <a:lvl6pPr lvl="5">
              <a:buNone/>
              <a:defRPr sz="1400"/>
            </a:lvl6pPr>
            <a:lvl7pPr lvl="6">
              <a:buNone/>
              <a:defRPr sz="1400"/>
            </a:lvl7pPr>
            <a:lvl8pPr lvl="7">
              <a:buNone/>
              <a:defRPr sz="1400"/>
            </a:lvl8pPr>
            <a:lvl9pPr lvl="8">
              <a:buNone/>
              <a:defRPr sz="14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1"/>
          <p:cNvSpPr/>
          <p:nvPr/>
        </p:nvSpPr>
        <p:spPr>
          <a:xfrm>
            <a:off x="5029200" y="-178"/>
            <a:ext cx="5029200" cy="7315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07225" lIns="107225" spcFirstLastPara="1" rIns="107225" wrap="square" tIns="107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21"/>
          <p:cNvSpPr txBox="1"/>
          <p:nvPr>
            <p:ph type="title"/>
          </p:nvPr>
        </p:nvSpPr>
        <p:spPr>
          <a:xfrm>
            <a:off x="292050" y="1753849"/>
            <a:ext cx="4449600" cy="2108400"/>
          </a:xfrm>
          <a:prstGeom prst="rect">
            <a:avLst/>
          </a:prstGeom>
        </p:spPr>
        <p:txBody>
          <a:bodyPr anchorCtr="0" anchor="b" bIns="107225" lIns="107225" spcFirstLastPara="1" rIns="107225" wrap="square" tIns="1072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9pPr>
          </a:lstStyle>
          <a:p/>
        </p:txBody>
      </p:sp>
      <p:sp>
        <p:nvSpPr>
          <p:cNvPr id="84" name="Google Shape;84;p21"/>
          <p:cNvSpPr txBox="1"/>
          <p:nvPr>
            <p:ph idx="1" type="subTitle"/>
          </p:nvPr>
        </p:nvSpPr>
        <p:spPr>
          <a:xfrm>
            <a:off x="292050" y="3986596"/>
            <a:ext cx="4449600" cy="17565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85" name="Google Shape;85;p21"/>
          <p:cNvSpPr txBox="1"/>
          <p:nvPr>
            <p:ph idx="2" type="body"/>
          </p:nvPr>
        </p:nvSpPr>
        <p:spPr>
          <a:xfrm>
            <a:off x="5433450" y="1029796"/>
            <a:ext cx="4220700" cy="5255400"/>
          </a:xfrm>
          <a:prstGeom prst="rect">
            <a:avLst/>
          </a:prstGeom>
        </p:spPr>
        <p:txBody>
          <a:bodyPr anchorCtr="0" anchor="ctr" bIns="107225" lIns="107225" spcFirstLastPara="1" rIns="107225" wrap="square" tIns="107225">
            <a:normAutofit/>
          </a:bodyPr>
          <a:lstStyle>
            <a:lvl1pPr indent="-361950" lvl="0" marL="457200" rtl="0">
              <a:spcBef>
                <a:spcPts val="0"/>
              </a:spcBef>
              <a:spcAft>
                <a:spcPts val="0"/>
              </a:spcAft>
              <a:buSzPts val="2100"/>
              <a:buChar char="●"/>
              <a:defRPr/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2pPr>
            <a:lvl3pPr indent="-330200" lvl="2" marL="13716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3pPr>
            <a:lvl4pPr indent="-330200" lvl="3" marL="18288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4pPr>
            <a:lvl5pPr indent="-330200" lvl="4" marL="22860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5pPr>
            <a:lvl6pPr indent="-330200" lvl="5" marL="2743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6pPr>
            <a:lvl7pPr indent="-330200" lvl="6" marL="32004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indent="-330200" lvl="7" marL="36576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8pPr>
            <a:lvl9pPr indent="-330200" lvl="8" marL="41148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9pPr>
          </a:lstStyle>
          <a:p/>
        </p:txBody>
      </p:sp>
      <p:sp>
        <p:nvSpPr>
          <p:cNvPr id="86" name="Google Shape;86;p21"/>
          <p:cNvSpPr txBox="1"/>
          <p:nvPr>
            <p:ph idx="12" type="sldNum"/>
          </p:nvPr>
        </p:nvSpPr>
        <p:spPr>
          <a:xfrm>
            <a:off x="9319704" y="6632131"/>
            <a:ext cx="603600" cy="559800"/>
          </a:xfrm>
          <a:prstGeom prst="rect">
            <a:avLst/>
          </a:prstGeom>
        </p:spPr>
        <p:txBody>
          <a:bodyPr anchorCtr="0" anchor="ctr" bIns="107225" lIns="107225" spcFirstLastPara="1" rIns="107225" wrap="square" tIns="1072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058987"/>
            <a:ext cx="9372600" cy="1197300"/>
          </a:xfrm>
          <a:prstGeom prst="rect">
            <a:avLst/>
          </a:prstGeom>
        </p:spPr>
        <p:txBody>
          <a:bodyPr anchorCtr="0" anchor="ctr" bIns="107225" lIns="107225" spcFirstLastPara="1" rIns="107225" wrap="square" tIns="1072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6632131"/>
            <a:ext cx="603600" cy="559800"/>
          </a:xfrm>
          <a:prstGeom prst="rect">
            <a:avLst/>
          </a:prstGeom>
        </p:spPr>
        <p:txBody>
          <a:bodyPr anchorCtr="0" anchor="ctr" bIns="107225" lIns="107225" spcFirstLastPara="1" rIns="107225" wrap="square" tIns="1072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2"/>
          <p:cNvSpPr txBox="1"/>
          <p:nvPr>
            <p:ph idx="1" type="body"/>
          </p:nvPr>
        </p:nvSpPr>
        <p:spPr>
          <a:xfrm>
            <a:off x="342870" y="6016818"/>
            <a:ext cx="6598800" cy="860400"/>
          </a:xfrm>
          <a:prstGeom prst="rect">
            <a:avLst/>
          </a:prstGeom>
        </p:spPr>
        <p:txBody>
          <a:bodyPr anchorCtr="0" anchor="ctr" bIns="107225" lIns="107225" spcFirstLastPara="1" rIns="107225" wrap="square" tIns="107225">
            <a:norm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</a:lstStyle>
          <a:p/>
        </p:txBody>
      </p:sp>
      <p:sp>
        <p:nvSpPr>
          <p:cNvPr id="89" name="Google Shape;89;p22"/>
          <p:cNvSpPr txBox="1"/>
          <p:nvPr>
            <p:ph idx="12" type="sldNum"/>
          </p:nvPr>
        </p:nvSpPr>
        <p:spPr>
          <a:xfrm>
            <a:off x="9319704" y="6632131"/>
            <a:ext cx="603600" cy="559800"/>
          </a:xfrm>
          <a:prstGeom prst="rect">
            <a:avLst/>
          </a:prstGeom>
        </p:spPr>
        <p:txBody>
          <a:bodyPr anchorCtr="0" anchor="ctr" bIns="107225" lIns="107225" spcFirstLastPara="1" rIns="107225" wrap="square" tIns="1072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3"/>
          <p:cNvSpPr txBox="1"/>
          <p:nvPr>
            <p:ph hasCustomPrompt="1" type="title"/>
          </p:nvPr>
        </p:nvSpPr>
        <p:spPr>
          <a:xfrm>
            <a:off x="342870" y="1573156"/>
            <a:ext cx="9372600" cy="2792400"/>
          </a:xfrm>
          <a:prstGeom prst="rect">
            <a:avLst/>
          </a:prstGeom>
        </p:spPr>
        <p:txBody>
          <a:bodyPr anchorCtr="0" anchor="b" bIns="107225" lIns="107225" spcFirstLastPara="1" rIns="107225" wrap="square" tIns="1072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100"/>
              <a:buNone/>
              <a:defRPr sz="141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100"/>
              <a:buNone/>
              <a:defRPr sz="141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100"/>
              <a:buNone/>
              <a:defRPr sz="141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100"/>
              <a:buNone/>
              <a:defRPr sz="141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100"/>
              <a:buNone/>
              <a:defRPr sz="141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100"/>
              <a:buNone/>
              <a:defRPr sz="141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100"/>
              <a:buNone/>
              <a:defRPr sz="141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100"/>
              <a:buNone/>
              <a:defRPr sz="141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100"/>
              <a:buNone/>
              <a:defRPr sz="14100"/>
            </a:lvl9pPr>
          </a:lstStyle>
          <a:p>
            <a:r>
              <a:t>xx%</a:t>
            </a:r>
          </a:p>
        </p:txBody>
      </p:sp>
      <p:sp>
        <p:nvSpPr>
          <p:cNvPr id="92" name="Google Shape;92;p23"/>
          <p:cNvSpPr txBox="1"/>
          <p:nvPr>
            <p:ph idx="1" type="body"/>
          </p:nvPr>
        </p:nvSpPr>
        <p:spPr>
          <a:xfrm>
            <a:off x="342870" y="4483164"/>
            <a:ext cx="9372600" cy="18501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>
            <a:lvl1pPr indent="-361950" lvl="0" marL="457200" rtl="0" algn="ctr">
              <a:spcBef>
                <a:spcPts val="0"/>
              </a:spcBef>
              <a:spcAft>
                <a:spcPts val="0"/>
              </a:spcAft>
              <a:buSzPts val="2100"/>
              <a:buChar char="●"/>
              <a:defRPr/>
            </a:lvl1pPr>
            <a:lvl2pPr indent="-330200" lvl="1" marL="914400" rtl="0" algn="ctr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2pPr>
            <a:lvl3pPr indent="-330200" lvl="2" marL="1371600" rtl="0" algn="ctr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3pPr>
            <a:lvl4pPr indent="-330200" lvl="3" marL="1828800" rtl="0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4pPr>
            <a:lvl5pPr indent="-330200" lvl="4" marL="2286000" rtl="0" algn="ctr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5pPr>
            <a:lvl6pPr indent="-330200" lvl="5" marL="2743200" rtl="0" algn="ctr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6pPr>
            <a:lvl7pPr indent="-330200" lvl="6" marL="3200400" rtl="0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indent="-330200" lvl="7" marL="3657600" rtl="0" algn="ctr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8pPr>
            <a:lvl9pPr indent="-330200" lvl="8" marL="4114800" rtl="0" algn="ctr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9pPr>
          </a:lstStyle>
          <a:p/>
        </p:txBody>
      </p:sp>
      <p:sp>
        <p:nvSpPr>
          <p:cNvPr id="93" name="Google Shape;93;p23"/>
          <p:cNvSpPr txBox="1"/>
          <p:nvPr>
            <p:ph idx="12" type="sldNum"/>
          </p:nvPr>
        </p:nvSpPr>
        <p:spPr>
          <a:xfrm>
            <a:off x="9319704" y="6632131"/>
            <a:ext cx="603600" cy="559800"/>
          </a:xfrm>
          <a:prstGeom prst="rect">
            <a:avLst/>
          </a:prstGeom>
        </p:spPr>
        <p:txBody>
          <a:bodyPr anchorCtr="0" anchor="ctr" bIns="107225" lIns="107225" spcFirstLastPara="1" rIns="107225" wrap="square" tIns="1072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slide w footer &amp; logo" type="blank">
  <p:cSld name="BLANK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2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901225" y="353450"/>
            <a:ext cx="1781400" cy="413975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24"/>
          <p:cNvSpPr txBox="1"/>
          <p:nvPr>
            <p:ph idx="12" type="sldNum"/>
          </p:nvPr>
        </p:nvSpPr>
        <p:spPr>
          <a:xfrm>
            <a:off x="9412462" y="6755343"/>
            <a:ext cx="603600" cy="5601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>
            <a:lvl1pPr lvl="0">
              <a:buNone/>
              <a:defRPr sz="1400"/>
            </a:lvl1pPr>
            <a:lvl2pPr lvl="1">
              <a:buNone/>
              <a:defRPr sz="1400"/>
            </a:lvl2pPr>
            <a:lvl3pPr lvl="2">
              <a:buNone/>
              <a:defRPr sz="1400"/>
            </a:lvl3pPr>
            <a:lvl4pPr lvl="3">
              <a:buNone/>
              <a:defRPr sz="1400"/>
            </a:lvl4pPr>
            <a:lvl5pPr lvl="4">
              <a:buNone/>
              <a:defRPr sz="1400"/>
            </a:lvl5pPr>
            <a:lvl6pPr lvl="5">
              <a:buNone/>
              <a:defRPr sz="1400"/>
            </a:lvl6pPr>
            <a:lvl7pPr lvl="6">
              <a:buNone/>
              <a:defRPr sz="1400"/>
            </a:lvl7pPr>
            <a:lvl8pPr lvl="7">
              <a:buNone/>
              <a:defRPr sz="1400"/>
            </a:lvl8pPr>
            <a:lvl9pPr lvl="8">
              <a:buNone/>
              <a:defRPr sz="14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6"/>
          <p:cNvSpPr txBox="1"/>
          <p:nvPr>
            <p:ph type="title"/>
          </p:nvPr>
        </p:nvSpPr>
        <p:spPr>
          <a:xfrm>
            <a:off x="342870" y="3058987"/>
            <a:ext cx="9372600" cy="119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7225" lIns="107225" spcFirstLastPara="1" rIns="107225" wrap="square" tIns="1072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03" name="Google Shape;103;p26"/>
          <p:cNvSpPr txBox="1"/>
          <p:nvPr>
            <p:ph idx="12" type="sldNum"/>
          </p:nvPr>
        </p:nvSpPr>
        <p:spPr>
          <a:xfrm>
            <a:off x="9319704" y="6632131"/>
            <a:ext cx="603600" cy="55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7225" lIns="107225" spcFirstLastPara="1" rIns="107225" wrap="square" tIns="1072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7"/>
          <p:cNvSpPr txBox="1"/>
          <p:nvPr>
            <p:ph type="title"/>
          </p:nvPr>
        </p:nvSpPr>
        <p:spPr>
          <a:xfrm>
            <a:off x="1307592" y="310896"/>
            <a:ext cx="7982700" cy="8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 sz="24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/>
        </p:txBody>
      </p:sp>
      <p:pic>
        <p:nvPicPr>
          <p:cNvPr id="106" name="Google Shape;106;p2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901225" y="353450"/>
            <a:ext cx="1781400" cy="413975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27"/>
          <p:cNvSpPr txBox="1"/>
          <p:nvPr>
            <p:ph idx="12" type="sldNum"/>
          </p:nvPr>
        </p:nvSpPr>
        <p:spPr>
          <a:xfrm>
            <a:off x="9412462" y="6755343"/>
            <a:ext cx="603600" cy="5601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>
            <a:lvl1pPr lvl="0">
              <a:buNone/>
              <a:defRPr sz="1400"/>
            </a:lvl1pPr>
            <a:lvl2pPr lvl="1">
              <a:buNone/>
              <a:defRPr sz="1400"/>
            </a:lvl2pPr>
            <a:lvl3pPr lvl="2">
              <a:buNone/>
              <a:defRPr sz="1400"/>
            </a:lvl3pPr>
            <a:lvl4pPr lvl="3">
              <a:buNone/>
              <a:defRPr sz="1400"/>
            </a:lvl4pPr>
            <a:lvl5pPr lvl="4">
              <a:buNone/>
              <a:defRPr sz="1400"/>
            </a:lvl5pPr>
            <a:lvl6pPr lvl="5">
              <a:buNone/>
              <a:defRPr sz="1400"/>
            </a:lvl6pPr>
            <a:lvl7pPr lvl="6">
              <a:buNone/>
              <a:defRPr sz="1400"/>
            </a:lvl7pPr>
            <a:lvl8pPr lvl="7">
              <a:buNone/>
              <a:defRPr sz="1400"/>
            </a:lvl8pPr>
            <a:lvl9pPr lvl="8">
              <a:buNone/>
              <a:defRPr sz="14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1_Title only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8"/>
          <p:cNvSpPr/>
          <p:nvPr/>
        </p:nvSpPr>
        <p:spPr>
          <a:xfrm>
            <a:off x="20576" y="0"/>
            <a:ext cx="10058400" cy="7315200"/>
          </a:xfrm>
          <a:prstGeom prst="rect">
            <a:avLst/>
          </a:prstGeom>
          <a:solidFill>
            <a:srgbClr val="173464"/>
          </a:solidFill>
          <a:ln>
            <a:noFill/>
          </a:ln>
        </p:spPr>
        <p:txBody>
          <a:bodyPr anchorCtr="0" anchor="ctr" bIns="61600" lIns="61600" spcFirstLastPara="1" rIns="61600" wrap="square" tIns="616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28"/>
          <p:cNvSpPr txBox="1"/>
          <p:nvPr>
            <p:ph type="title"/>
          </p:nvPr>
        </p:nvSpPr>
        <p:spPr>
          <a:xfrm>
            <a:off x="1145893" y="250950"/>
            <a:ext cx="2347500" cy="6633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 sz="1500">
                <a:solidFill>
                  <a:schemeClr val="lt1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/>
        </p:txBody>
      </p:sp>
      <p:sp>
        <p:nvSpPr>
          <p:cNvPr id="111" name="Google Shape;111;p28"/>
          <p:cNvSpPr txBox="1"/>
          <p:nvPr>
            <p:ph idx="12" type="sldNum"/>
          </p:nvPr>
        </p:nvSpPr>
        <p:spPr>
          <a:xfrm>
            <a:off x="9319704" y="6632131"/>
            <a:ext cx="603600" cy="55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7225" lIns="107225" spcFirstLastPara="1" rIns="107225" wrap="square" tIns="1072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9"/>
          <p:cNvSpPr txBox="1"/>
          <p:nvPr>
            <p:ph type="ctrTitle"/>
          </p:nvPr>
        </p:nvSpPr>
        <p:spPr>
          <a:xfrm>
            <a:off x="342879" y="1058951"/>
            <a:ext cx="9372600" cy="2919300"/>
          </a:xfrm>
          <a:prstGeom prst="rect">
            <a:avLst/>
          </a:prstGeom>
          <a:noFill/>
          <a:ln>
            <a:noFill/>
          </a:ln>
        </p:spPr>
        <p:txBody>
          <a:bodyPr anchorCtr="0" anchor="b" bIns="107225" lIns="107225" spcFirstLastPara="1" rIns="107225" wrap="square" tIns="1072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9pPr>
          </a:lstStyle>
          <a:p/>
        </p:txBody>
      </p:sp>
      <p:sp>
        <p:nvSpPr>
          <p:cNvPr id="114" name="Google Shape;114;p29"/>
          <p:cNvSpPr txBox="1"/>
          <p:nvPr>
            <p:ph idx="1" type="subTitle"/>
          </p:nvPr>
        </p:nvSpPr>
        <p:spPr>
          <a:xfrm>
            <a:off x="342870" y="4030756"/>
            <a:ext cx="9372600" cy="11274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9pPr>
          </a:lstStyle>
          <a:p/>
        </p:txBody>
      </p:sp>
      <p:sp>
        <p:nvSpPr>
          <p:cNvPr id="115" name="Google Shape;115;p29"/>
          <p:cNvSpPr txBox="1"/>
          <p:nvPr>
            <p:ph idx="12" type="sldNum"/>
          </p:nvPr>
        </p:nvSpPr>
        <p:spPr>
          <a:xfrm>
            <a:off x="9319704" y="6632131"/>
            <a:ext cx="603600" cy="55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7225" lIns="107225" spcFirstLastPara="1" rIns="107225" wrap="square" tIns="1072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0"/>
          <p:cNvSpPr txBox="1"/>
          <p:nvPr>
            <p:ph type="title"/>
          </p:nvPr>
        </p:nvSpPr>
        <p:spPr>
          <a:xfrm>
            <a:off x="342870" y="632924"/>
            <a:ext cx="9372600" cy="8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/>
        </p:txBody>
      </p:sp>
      <p:sp>
        <p:nvSpPr>
          <p:cNvPr id="118" name="Google Shape;118;p30"/>
          <p:cNvSpPr txBox="1"/>
          <p:nvPr>
            <p:ph idx="1" type="body"/>
          </p:nvPr>
        </p:nvSpPr>
        <p:spPr>
          <a:xfrm>
            <a:off x="342870" y="1639076"/>
            <a:ext cx="9372600" cy="48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rmAutofit/>
          </a:bodyPr>
          <a:lstStyle>
            <a:lvl1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  <a:defRPr/>
            </a:lvl1pPr>
            <a:lvl2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2pPr>
            <a:lvl3pPr indent="-3302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3pPr>
            <a:lvl4pPr indent="-3302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4pPr>
            <a:lvl5pPr indent="-3302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5pPr>
            <a:lvl6pPr indent="-3302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6pPr>
            <a:lvl7pPr indent="-3302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indent="-3302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8pPr>
            <a:lvl9pPr indent="-3302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9pPr>
          </a:lstStyle>
          <a:p/>
        </p:txBody>
      </p:sp>
      <p:sp>
        <p:nvSpPr>
          <p:cNvPr id="119" name="Google Shape;119;p30"/>
          <p:cNvSpPr txBox="1"/>
          <p:nvPr>
            <p:ph idx="12" type="sldNum"/>
          </p:nvPr>
        </p:nvSpPr>
        <p:spPr>
          <a:xfrm>
            <a:off x="9319704" y="6632131"/>
            <a:ext cx="603600" cy="55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7225" lIns="107225" spcFirstLastPara="1" rIns="107225" wrap="square" tIns="1072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31"/>
          <p:cNvSpPr txBox="1"/>
          <p:nvPr>
            <p:ph type="title"/>
          </p:nvPr>
        </p:nvSpPr>
        <p:spPr>
          <a:xfrm>
            <a:off x="342870" y="632924"/>
            <a:ext cx="9372600" cy="8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/>
        </p:txBody>
      </p:sp>
      <p:sp>
        <p:nvSpPr>
          <p:cNvPr id="122" name="Google Shape;122;p31"/>
          <p:cNvSpPr txBox="1"/>
          <p:nvPr>
            <p:ph idx="1" type="body"/>
          </p:nvPr>
        </p:nvSpPr>
        <p:spPr>
          <a:xfrm>
            <a:off x="342870" y="1639076"/>
            <a:ext cx="4399800" cy="48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rmAutofit/>
          </a:bodyPr>
          <a:lstStyle>
            <a:lvl1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123" name="Google Shape;123;p31"/>
          <p:cNvSpPr txBox="1"/>
          <p:nvPr>
            <p:ph idx="2" type="body"/>
          </p:nvPr>
        </p:nvSpPr>
        <p:spPr>
          <a:xfrm>
            <a:off x="5315640" y="1639076"/>
            <a:ext cx="4399800" cy="48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rmAutofit/>
          </a:bodyPr>
          <a:lstStyle>
            <a:lvl1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124" name="Google Shape;124;p31"/>
          <p:cNvSpPr txBox="1"/>
          <p:nvPr>
            <p:ph idx="12" type="sldNum"/>
          </p:nvPr>
        </p:nvSpPr>
        <p:spPr>
          <a:xfrm>
            <a:off x="9319704" y="6632131"/>
            <a:ext cx="603600" cy="55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7225" lIns="107225" spcFirstLastPara="1" rIns="107225" wrap="square" tIns="1072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32"/>
          <p:cNvSpPr txBox="1"/>
          <p:nvPr>
            <p:ph type="title"/>
          </p:nvPr>
        </p:nvSpPr>
        <p:spPr>
          <a:xfrm>
            <a:off x="342870" y="790187"/>
            <a:ext cx="3088800" cy="1074900"/>
          </a:xfrm>
          <a:prstGeom prst="rect">
            <a:avLst/>
          </a:prstGeom>
          <a:noFill/>
          <a:ln>
            <a:noFill/>
          </a:ln>
        </p:spPr>
        <p:txBody>
          <a:bodyPr anchorCtr="0" anchor="b" bIns="107225" lIns="107225" spcFirstLastPara="1" rIns="107225" wrap="square" tIns="107225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7" name="Google Shape;127;p32"/>
          <p:cNvSpPr txBox="1"/>
          <p:nvPr>
            <p:ph idx="1" type="body"/>
          </p:nvPr>
        </p:nvSpPr>
        <p:spPr>
          <a:xfrm>
            <a:off x="342870" y="1976320"/>
            <a:ext cx="3088800" cy="45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rmAutofit/>
          </a:bodyPr>
          <a:lstStyle>
            <a:lvl1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128" name="Google Shape;128;p32"/>
          <p:cNvSpPr txBox="1"/>
          <p:nvPr>
            <p:ph idx="12" type="sldNum"/>
          </p:nvPr>
        </p:nvSpPr>
        <p:spPr>
          <a:xfrm>
            <a:off x="9319704" y="6632131"/>
            <a:ext cx="603600" cy="55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7225" lIns="107225" spcFirstLastPara="1" rIns="107225" wrap="square" tIns="1072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32924"/>
            <a:ext cx="9372600" cy="8145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639076"/>
            <a:ext cx="9372600" cy="48588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>
            <a:lvl1pPr indent="-361950" lvl="0" marL="457200" rtl="0">
              <a:spcBef>
                <a:spcPts val="0"/>
              </a:spcBef>
              <a:spcAft>
                <a:spcPts val="0"/>
              </a:spcAft>
              <a:buSzPts val="2100"/>
              <a:buChar char="●"/>
              <a:defRPr/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2pPr>
            <a:lvl3pPr indent="-330200" lvl="2" marL="13716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3pPr>
            <a:lvl4pPr indent="-330200" lvl="3" marL="18288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4pPr>
            <a:lvl5pPr indent="-330200" lvl="4" marL="22860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5pPr>
            <a:lvl6pPr indent="-330200" lvl="5" marL="2743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6pPr>
            <a:lvl7pPr indent="-330200" lvl="6" marL="32004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indent="-330200" lvl="7" marL="36576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8pPr>
            <a:lvl9pPr indent="-330200" lvl="8" marL="41148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6632131"/>
            <a:ext cx="603600" cy="559800"/>
          </a:xfrm>
          <a:prstGeom prst="rect">
            <a:avLst/>
          </a:prstGeom>
        </p:spPr>
        <p:txBody>
          <a:bodyPr anchorCtr="0" anchor="ctr" bIns="107225" lIns="107225" spcFirstLastPara="1" rIns="107225" wrap="square" tIns="1072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33"/>
          <p:cNvSpPr txBox="1"/>
          <p:nvPr>
            <p:ph type="title"/>
          </p:nvPr>
        </p:nvSpPr>
        <p:spPr>
          <a:xfrm>
            <a:off x="539275" y="640213"/>
            <a:ext cx="7004700" cy="581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7225" lIns="107225" spcFirstLastPara="1" rIns="107225" wrap="square" tIns="107225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700"/>
              <a:buNone/>
              <a:defRPr sz="57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700"/>
              <a:buNone/>
              <a:defRPr sz="5700"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700"/>
              <a:buNone/>
              <a:defRPr sz="5700"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700"/>
              <a:buNone/>
              <a:defRPr sz="5700"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700"/>
              <a:buNone/>
              <a:defRPr sz="5700"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700"/>
              <a:buNone/>
              <a:defRPr sz="5700"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700"/>
              <a:buNone/>
              <a:defRPr sz="5700"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700"/>
              <a:buNone/>
              <a:defRPr sz="5700"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700"/>
              <a:buNone/>
              <a:defRPr sz="5700"/>
            </a:lvl9pPr>
          </a:lstStyle>
          <a:p/>
        </p:txBody>
      </p:sp>
      <p:sp>
        <p:nvSpPr>
          <p:cNvPr id="131" name="Google Shape;131;p33"/>
          <p:cNvSpPr txBox="1"/>
          <p:nvPr>
            <p:ph idx="12" type="sldNum"/>
          </p:nvPr>
        </p:nvSpPr>
        <p:spPr>
          <a:xfrm>
            <a:off x="9319704" y="6632131"/>
            <a:ext cx="603600" cy="55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7225" lIns="107225" spcFirstLastPara="1" rIns="107225" wrap="square" tIns="1072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34"/>
          <p:cNvSpPr/>
          <p:nvPr/>
        </p:nvSpPr>
        <p:spPr>
          <a:xfrm>
            <a:off x="5029200" y="-178"/>
            <a:ext cx="5029200" cy="7315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07225" lIns="107225" spcFirstLastPara="1" rIns="107225" wrap="square" tIns="1072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p34"/>
          <p:cNvSpPr txBox="1"/>
          <p:nvPr>
            <p:ph type="title"/>
          </p:nvPr>
        </p:nvSpPr>
        <p:spPr>
          <a:xfrm>
            <a:off x="292050" y="1753849"/>
            <a:ext cx="4449600" cy="2108400"/>
          </a:xfrm>
          <a:prstGeom prst="rect">
            <a:avLst/>
          </a:prstGeom>
          <a:noFill/>
          <a:ln>
            <a:noFill/>
          </a:ln>
        </p:spPr>
        <p:txBody>
          <a:bodyPr anchorCtr="0" anchor="b" bIns="107225" lIns="107225" spcFirstLastPara="1" rIns="107225" wrap="square" tIns="1072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9pPr>
          </a:lstStyle>
          <a:p/>
        </p:txBody>
      </p:sp>
      <p:sp>
        <p:nvSpPr>
          <p:cNvPr id="135" name="Google Shape;135;p34"/>
          <p:cNvSpPr txBox="1"/>
          <p:nvPr>
            <p:ph idx="1" type="subTitle"/>
          </p:nvPr>
        </p:nvSpPr>
        <p:spPr>
          <a:xfrm>
            <a:off x="292050" y="3986596"/>
            <a:ext cx="4449600" cy="17565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36" name="Google Shape;136;p34"/>
          <p:cNvSpPr txBox="1"/>
          <p:nvPr>
            <p:ph idx="2" type="body"/>
          </p:nvPr>
        </p:nvSpPr>
        <p:spPr>
          <a:xfrm>
            <a:off x="5433450" y="1029796"/>
            <a:ext cx="4220700" cy="525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7225" lIns="107225" spcFirstLastPara="1" rIns="107225" wrap="square" tIns="107225">
            <a:normAutofit/>
          </a:bodyPr>
          <a:lstStyle>
            <a:lvl1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  <a:defRPr/>
            </a:lvl1pPr>
            <a:lvl2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2pPr>
            <a:lvl3pPr indent="-3302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3pPr>
            <a:lvl4pPr indent="-3302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4pPr>
            <a:lvl5pPr indent="-3302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5pPr>
            <a:lvl6pPr indent="-3302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6pPr>
            <a:lvl7pPr indent="-3302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indent="-3302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8pPr>
            <a:lvl9pPr indent="-3302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9pPr>
          </a:lstStyle>
          <a:p/>
        </p:txBody>
      </p:sp>
      <p:sp>
        <p:nvSpPr>
          <p:cNvPr id="137" name="Google Shape;137;p34"/>
          <p:cNvSpPr txBox="1"/>
          <p:nvPr>
            <p:ph idx="12" type="sldNum"/>
          </p:nvPr>
        </p:nvSpPr>
        <p:spPr>
          <a:xfrm>
            <a:off x="9319704" y="6632131"/>
            <a:ext cx="603600" cy="55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7225" lIns="107225" spcFirstLastPara="1" rIns="107225" wrap="square" tIns="1072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5"/>
          <p:cNvSpPr txBox="1"/>
          <p:nvPr>
            <p:ph idx="1" type="body"/>
          </p:nvPr>
        </p:nvSpPr>
        <p:spPr>
          <a:xfrm>
            <a:off x="342870" y="6016818"/>
            <a:ext cx="6598800" cy="86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7225" lIns="107225" spcFirstLastPara="1" rIns="107225" wrap="square" tIns="107225">
            <a:norm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</a:lstStyle>
          <a:p/>
        </p:txBody>
      </p:sp>
      <p:sp>
        <p:nvSpPr>
          <p:cNvPr id="140" name="Google Shape;140;p35"/>
          <p:cNvSpPr txBox="1"/>
          <p:nvPr>
            <p:ph idx="12" type="sldNum"/>
          </p:nvPr>
        </p:nvSpPr>
        <p:spPr>
          <a:xfrm>
            <a:off x="9319704" y="6632131"/>
            <a:ext cx="603600" cy="55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7225" lIns="107225" spcFirstLastPara="1" rIns="107225" wrap="square" tIns="1072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36"/>
          <p:cNvSpPr txBox="1"/>
          <p:nvPr>
            <p:ph hasCustomPrompt="1" type="title"/>
          </p:nvPr>
        </p:nvSpPr>
        <p:spPr>
          <a:xfrm>
            <a:off x="342870" y="1573156"/>
            <a:ext cx="9372600" cy="2792400"/>
          </a:xfrm>
          <a:prstGeom prst="rect">
            <a:avLst/>
          </a:prstGeom>
          <a:noFill/>
          <a:ln>
            <a:noFill/>
          </a:ln>
        </p:spPr>
        <p:txBody>
          <a:bodyPr anchorCtr="0" anchor="b" bIns="107225" lIns="107225" spcFirstLastPara="1" rIns="107225" wrap="square" tIns="1072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100"/>
              <a:buNone/>
              <a:defRPr sz="14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100"/>
              <a:buNone/>
              <a:defRPr sz="14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100"/>
              <a:buNone/>
              <a:defRPr sz="14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100"/>
              <a:buNone/>
              <a:defRPr sz="14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100"/>
              <a:buNone/>
              <a:defRPr sz="14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100"/>
              <a:buNone/>
              <a:defRPr sz="14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100"/>
              <a:buNone/>
              <a:defRPr sz="14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100"/>
              <a:buNone/>
              <a:defRPr sz="14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100"/>
              <a:buNone/>
              <a:defRPr sz="14100"/>
            </a:lvl9pPr>
          </a:lstStyle>
          <a:p>
            <a:r>
              <a:t>xx%</a:t>
            </a:r>
          </a:p>
        </p:txBody>
      </p:sp>
      <p:sp>
        <p:nvSpPr>
          <p:cNvPr id="143" name="Google Shape;143;p36"/>
          <p:cNvSpPr txBox="1"/>
          <p:nvPr>
            <p:ph idx="1" type="body"/>
          </p:nvPr>
        </p:nvSpPr>
        <p:spPr>
          <a:xfrm>
            <a:off x="342870" y="4483164"/>
            <a:ext cx="9372600" cy="18501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rmAutofit/>
          </a:bodyPr>
          <a:lstStyle>
            <a:lvl1pPr indent="-361950" lvl="0" marL="457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  <a:defRPr/>
            </a:lvl1pPr>
            <a:lvl2pPr indent="-330200" lvl="1" marL="9144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2pPr>
            <a:lvl3pPr indent="-330200" lvl="2" marL="13716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3pPr>
            <a:lvl4pPr indent="-330200" lvl="3" marL="18288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4pPr>
            <a:lvl5pPr indent="-330200" lvl="4" marL="22860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5pPr>
            <a:lvl6pPr indent="-330200" lvl="5" marL="2743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6pPr>
            <a:lvl7pPr indent="-330200" lvl="6" marL="32004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indent="-330200" lvl="7" marL="36576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8pPr>
            <a:lvl9pPr indent="-330200" lvl="8" marL="41148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9pPr>
          </a:lstStyle>
          <a:p/>
        </p:txBody>
      </p:sp>
      <p:sp>
        <p:nvSpPr>
          <p:cNvPr id="144" name="Google Shape;144;p36"/>
          <p:cNvSpPr txBox="1"/>
          <p:nvPr>
            <p:ph idx="12" type="sldNum"/>
          </p:nvPr>
        </p:nvSpPr>
        <p:spPr>
          <a:xfrm>
            <a:off x="9319704" y="6632131"/>
            <a:ext cx="603600" cy="55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7225" lIns="107225" spcFirstLastPara="1" rIns="107225" wrap="square" tIns="1072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slide w footer &amp; logo" type="blank">
  <p:cSld name="BLANK"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Google Shape;146;p3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901225" y="353450"/>
            <a:ext cx="1781400" cy="413975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37"/>
          <p:cNvSpPr txBox="1"/>
          <p:nvPr>
            <p:ph idx="12" type="sldNum"/>
          </p:nvPr>
        </p:nvSpPr>
        <p:spPr>
          <a:xfrm>
            <a:off x="9412462" y="6755343"/>
            <a:ext cx="603600" cy="5601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>
            <a:lvl1pPr lvl="0">
              <a:buNone/>
              <a:defRPr sz="1400"/>
            </a:lvl1pPr>
            <a:lvl2pPr lvl="1">
              <a:buNone/>
              <a:defRPr sz="1400"/>
            </a:lvl2pPr>
            <a:lvl3pPr lvl="2">
              <a:buNone/>
              <a:defRPr sz="1400"/>
            </a:lvl3pPr>
            <a:lvl4pPr lvl="3">
              <a:buNone/>
              <a:defRPr sz="1400"/>
            </a:lvl4pPr>
            <a:lvl5pPr lvl="4">
              <a:buNone/>
              <a:defRPr sz="1400"/>
            </a:lvl5pPr>
            <a:lvl6pPr lvl="5">
              <a:buNone/>
              <a:defRPr sz="1400"/>
            </a:lvl6pPr>
            <a:lvl7pPr lvl="6">
              <a:buNone/>
              <a:defRPr sz="1400"/>
            </a:lvl7pPr>
            <a:lvl8pPr lvl="7">
              <a:buNone/>
              <a:defRPr sz="1400"/>
            </a:lvl8pPr>
            <a:lvl9pPr lvl="8">
              <a:buNone/>
              <a:defRPr sz="14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32924"/>
            <a:ext cx="9372600" cy="8145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639076"/>
            <a:ext cx="4399800" cy="48588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639076"/>
            <a:ext cx="4399800" cy="48588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6632131"/>
            <a:ext cx="603600" cy="559800"/>
          </a:xfrm>
          <a:prstGeom prst="rect">
            <a:avLst/>
          </a:prstGeom>
        </p:spPr>
        <p:txBody>
          <a:bodyPr anchorCtr="0" anchor="ctr" bIns="107225" lIns="107225" spcFirstLastPara="1" rIns="107225" wrap="square" tIns="1072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32924"/>
            <a:ext cx="9372600" cy="8145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6632131"/>
            <a:ext cx="603600" cy="559800"/>
          </a:xfrm>
          <a:prstGeom prst="rect">
            <a:avLst/>
          </a:prstGeom>
        </p:spPr>
        <p:txBody>
          <a:bodyPr anchorCtr="0" anchor="ctr" bIns="107225" lIns="107225" spcFirstLastPara="1" rIns="107225" wrap="square" tIns="1072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790187"/>
            <a:ext cx="3088800" cy="1074900"/>
          </a:xfrm>
          <a:prstGeom prst="rect">
            <a:avLst/>
          </a:prstGeom>
        </p:spPr>
        <p:txBody>
          <a:bodyPr anchorCtr="0" anchor="b" bIns="107225" lIns="107225" spcFirstLastPara="1" rIns="107225" wrap="square" tIns="1072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1976320"/>
            <a:ext cx="3088800" cy="45219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6632131"/>
            <a:ext cx="603600" cy="559800"/>
          </a:xfrm>
          <a:prstGeom prst="rect">
            <a:avLst/>
          </a:prstGeom>
        </p:spPr>
        <p:txBody>
          <a:bodyPr anchorCtr="0" anchor="ctr" bIns="107225" lIns="107225" spcFirstLastPara="1" rIns="107225" wrap="square" tIns="1072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40213"/>
            <a:ext cx="7004700" cy="5817900"/>
          </a:xfrm>
          <a:prstGeom prst="rect">
            <a:avLst/>
          </a:prstGeom>
        </p:spPr>
        <p:txBody>
          <a:bodyPr anchorCtr="0" anchor="ctr" bIns="107225" lIns="107225" spcFirstLastPara="1" rIns="107225" wrap="square" tIns="1072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5700"/>
              <a:buNone/>
              <a:defRPr sz="5700"/>
            </a:lvl1pPr>
            <a:lvl2pPr lvl="1" rtl="0">
              <a:spcBef>
                <a:spcPts val="0"/>
              </a:spcBef>
              <a:spcAft>
                <a:spcPts val="0"/>
              </a:spcAft>
              <a:buSzPts val="5700"/>
              <a:buNone/>
              <a:defRPr sz="5700"/>
            </a:lvl2pPr>
            <a:lvl3pPr lvl="2" rtl="0">
              <a:spcBef>
                <a:spcPts val="0"/>
              </a:spcBef>
              <a:spcAft>
                <a:spcPts val="0"/>
              </a:spcAft>
              <a:buSzPts val="5700"/>
              <a:buNone/>
              <a:defRPr sz="5700"/>
            </a:lvl3pPr>
            <a:lvl4pPr lvl="3" rtl="0">
              <a:spcBef>
                <a:spcPts val="0"/>
              </a:spcBef>
              <a:spcAft>
                <a:spcPts val="0"/>
              </a:spcAft>
              <a:buSzPts val="5700"/>
              <a:buNone/>
              <a:defRPr sz="5700"/>
            </a:lvl4pPr>
            <a:lvl5pPr lvl="4" rtl="0">
              <a:spcBef>
                <a:spcPts val="0"/>
              </a:spcBef>
              <a:spcAft>
                <a:spcPts val="0"/>
              </a:spcAft>
              <a:buSzPts val="5700"/>
              <a:buNone/>
              <a:defRPr sz="5700"/>
            </a:lvl5pPr>
            <a:lvl6pPr lvl="5" rtl="0">
              <a:spcBef>
                <a:spcPts val="0"/>
              </a:spcBef>
              <a:spcAft>
                <a:spcPts val="0"/>
              </a:spcAft>
              <a:buSzPts val="5700"/>
              <a:buNone/>
              <a:defRPr sz="5700"/>
            </a:lvl6pPr>
            <a:lvl7pPr lvl="6" rtl="0">
              <a:spcBef>
                <a:spcPts val="0"/>
              </a:spcBef>
              <a:spcAft>
                <a:spcPts val="0"/>
              </a:spcAft>
              <a:buSzPts val="5700"/>
              <a:buNone/>
              <a:defRPr sz="5700"/>
            </a:lvl7pPr>
            <a:lvl8pPr lvl="7" rtl="0">
              <a:spcBef>
                <a:spcPts val="0"/>
              </a:spcBef>
              <a:spcAft>
                <a:spcPts val="0"/>
              </a:spcAft>
              <a:buSzPts val="5700"/>
              <a:buNone/>
              <a:defRPr sz="5700"/>
            </a:lvl8pPr>
            <a:lvl9pPr lvl="8" rtl="0">
              <a:spcBef>
                <a:spcPts val="0"/>
              </a:spcBef>
              <a:spcAft>
                <a:spcPts val="0"/>
              </a:spcAft>
              <a:buSzPts val="5700"/>
              <a:buNone/>
              <a:defRPr sz="57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6632131"/>
            <a:ext cx="603600" cy="559800"/>
          </a:xfrm>
          <a:prstGeom prst="rect">
            <a:avLst/>
          </a:prstGeom>
        </p:spPr>
        <p:txBody>
          <a:bodyPr anchorCtr="0" anchor="ctr" bIns="107225" lIns="107225" spcFirstLastPara="1" rIns="107225" wrap="square" tIns="1072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78"/>
            <a:ext cx="5029200" cy="7315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07225" lIns="107225" spcFirstLastPara="1" rIns="107225" wrap="square" tIns="107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753849"/>
            <a:ext cx="4449600" cy="2108400"/>
          </a:xfrm>
          <a:prstGeom prst="rect">
            <a:avLst/>
          </a:prstGeom>
        </p:spPr>
        <p:txBody>
          <a:bodyPr anchorCtr="0" anchor="b" bIns="107225" lIns="107225" spcFirstLastPara="1" rIns="107225" wrap="square" tIns="1072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3986596"/>
            <a:ext cx="4449600" cy="17565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29796"/>
            <a:ext cx="4220700" cy="5255400"/>
          </a:xfrm>
          <a:prstGeom prst="rect">
            <a:avLst/>
          </a:prstGeom>
        </p:spPr>
        <p:txBody>
          <a:bodyPr anchorCtr="0" anchor="ctr" bIns="107225" lIns="107225" spcFirstLastPara="1" rIns="107225" wrap="square" tIns="107225">
            <a:normAutofit/>
          </a:bodyPr>
          <a:lstStyle>
            <a:lvl1pPr indent="-361950" lvl="0" marL="457200" rtl="0">
              <a:spcBef>
                <a:spcPts val="0"/>
              </a:spcBef>
              <a:spcAft>
                <a:spcPts val="0"/>
              </a:spcAft>
              <a:buSzPts val="2100"/>
              <a:buChar char="●"/>
              <a:defRPr/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2pPr>
            <a:lvl3pPr indent="-330200" lvl="2" marL="13716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3pPr>
            <a:lvl4pPr indent="-330200" lvl="3" marL="18288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4pPr>
            <a:lvl5pPr indent="-330200" lvl="4" marL="22860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5pPr>
            <a:lvl6pPr indent="-330200" lvl="5" marL="2743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6pPr>
            <a:lvl7pPr indent="-330200" lvl="6" marL="32004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indent="-330200" lvl="7" marL="36576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8pPr>
            <a:lvl9pPr indent="-330200" lvl="8" marL="41148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6632131"/>
            <a:ext cx="603600" cy="559800"/>
          </a:xfrm>
          <a:prstGeom prst="rect">
            <a:avLst/>
          </a:prstGeom>
        </p:spPr>
        <p:txBody>
          <a:bodyPr anchorCtr="0" anchor="ctr" bIns="107225" lIns="107225" spcFirstLastPara="1" rIns="107225" wrap="square" tIns="1072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016818"/>
            <a:ext cx="6598800" cy="860400"/>
          </a:xfrm>
          <a:prstGeom prst="rect">
            <a:avLst/>
          </a:prstGeom>
        </p:spPr>
        <p:txBody>
          <a:bodyPr anchorCtr="0" anchor="ctr" bIns="107225" lIns="107225" spcFirstLastPara="1" rIns="107225" wrap="square" tIns="107225">
            <a:norm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6632131"/>
            <a:ext cx="603600" cy="559800"/>
          </a:xfrm>
          <a:prstGeom prst="rect">
            <a:avLst/>
          </a:prstGeom>
        </p:spPr>
        <p:txBody>
          <a:bodyPr anchorCtr="0" anchor="ctr" bIns="107225" lIns="107225" spcFirstLastPara="1" rIns="107225" wrap="square" tIns="1072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4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_rels/slideMaster3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32924"/>
            <a:ext cx="9372600" cy="8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None/>
              <a:defRPr sz="33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None/>
              <a:defRPr sz="33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None/>
              <a:defRPr sz="33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None/>
              <a:defRPr sz="33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None/>
              <a:defRPr sz="33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None/>
              <a:defRPr sz="33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None/>
              <a:defRPr sz="33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None/>
              <a:defRPr sz="33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None/>
              <a:defRPr sz="33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639076"/>
            <a:ext cx="9372600" cy="48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rmAutofit/>
          </a:bodyPr>
          <a:lstStyle>
            <a:lvl1pPr indent="-36195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Char char="●"/>
              <a:defRPr sz="2100">
                <a:solidFill>
                  <a:schemeClr val="dk2"/>
                </a:solidFill>
              </a:defRPr>
            </a:lvl1pPr>
            <a:lvl2pPr indent="-3302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○"/>
              <a:defRPr sz="1600">
                <a:solidFill>
                  <a:schemeClr val="dk2"/>
                </a:solidFill>
              </a:defRPr>
            </a:lvl2pPr>
            <a:lvl3pPr indent="-3302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■"/>
              <a:defRPr sz="1600">
                <a:solidFill>
                  <a:schemeClr val="dk2"/>
                </a:solidFill>
              </a:defRPr>
            </a:lvl3pPr>
            <a:lvl4pPr indent="-3302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  <a:defRPr sz="1600">
                <a:solidFill>
                  <a:schemeClr val="dk2"/>
                </a:solidFill>
              </a:defRPr>
            </a:lvl4pPr>
            <a:lvl5pPr indent="-3302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○"/>
              <a:defRPr sz="1600">
                <a:solidFill>
                  <a:schemeClr val="dk2"/>
                </a:solidFill>
              </a:defRPr>
            </a:lvl5pPr>
            <a:lvl6pPr indent="-3302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■"/>
              <a:defRPr sz="1600">
                <a:solidFill>
                  <a:schemeClr val="dk2"/>
                </a:solidFill>
              </a:defRPr>
            </a:lvl6pPr>
            <a:lvl7pPr indent="-3302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  <a:defRPr sz="1600">
                <a:solidFill>
                  <a:schemeClr val="dk2"/>
                </a:solidFill>
              </a:defRPr>
            </a:lvl7pPr>
            <a:lvl8pPr indent="-3302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○"/>
              <a:defRPr sz="1600">
                <a:solidFill>
                  <a:schemeClr val="dk2"/>
                </a:solidFill>
              </a:defRPr>
            </a:lvl8pPr>
            <a:lvl9pPr indent="-3302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■"/>
              <a:defRPr sz="1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6632131"/>
            <a:ext cx="603600" cy="55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7225" lIns="107225" spcFirstLastPara="1" rIns="107225" wrap="square" tIns="107225">
            <a:normAutofit/>
          </a:bodyPr>
          <a:lstStyle>
            <a:lvl1pPr lvl="0" rtl="0" algn="r">
              <a:buNone/>
              <a:defRPr sz="1100">
                <a:solidFill>
                  <a:schemeClr val="dk2"/>
                </a:solidFill>
              </a:defRPr>
            </a:lvl1pPr>
            <a:lvl2pPr lvl="1" rtl="0" algn="r">
              <a:buNone/>
              <a:defRPr sz="1100">
                <a:solidFill>
                  <a:schemeClr val="dk2"/>
                </a:solidFill>
              </a:defRPr>
            </a:lvl2pPr>
            <a:lvl3pPr lvl="2" rtl="0" algn="r">
              <a:buNone/>
              <a:defRPr sz="1100">
                <a:solidFill>
                  <a:schemeClr val="dk2"/>
                </a:solidFill>
              </a:defRPr>
            </a:lvl3pPr>
            <a:lvl4pPr lvl="3" rtl="0" algn="r">
              <a:buNone/>
              <a:defRPr sz="1100">
                <a:solidFill>
                  <a:schemeClr val="dk2"/>
                </a:solidFill>
              </a:defRPr>
            </a:lvl4pPr>
            <a:lvl5pPr lvl="4" rtl="0" algn="r">
              <a:buNone/>
              <a:defRPr sz="1100">
                <a:solidFill>
                  <a:schemeClr val="dk2"/>
                </a:solidFill>
              </a:defRPr>
            </a:lvl5pPr>
            <a:lvl6pPr lvl="5" rtl="0" algn="r">
              <a:buNone/>
              <a:defRPr sz="1100">
                <a:solidFill>
                  <a:schemeClr val="dk2"/>
                </a:solidFill>
              </a:defRPr>
            </a:lvl6pPr>
            <a:lvl7pPr lvl="6" rtl="0" algn="r">
              <a:buNone/>
              <a:defRPr sz="1100">
                <a:solidFill>
                  <a:schemeClr val="dk2"/>
                </a:solidFill>
              </a:defRPr>
            </a:lvl7pPr>
            <a:lvl8pPr lvl="7" rtl="0" algn="r">
              <a:buNone/>
              <a:defRPr sz="1100">
                <a:solidFill>
                  <a:schemeClr val="dk2"/>
                </a:solidFill>
              </a:defRPr>
            </a:lvl8pPr>
            <a:lvl9pPr lvl="8" rtl="0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3"/>
          <p:cNvSpPr txBox="1"/>
          <p:nvPr>
            <p:ph type="title"/>
          </p:nvPr>
        </p:nvSpPr>
        <p:spPr>
          <a:xfrm>
            <a:off x="342870" y="632924"/>
            <a:ext cx="9372600" cy="8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None/>
              <a:defRPr sz="33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None/>
              <a:defRPr sz="33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None/>
              <a:defRPr sz="33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None/>
              <a:defRPr sz="33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None/>
              <a:defRPr sz="33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None/>
              <a:defRPr sz="33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None/>
              <a:defRPr sz="33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None/>
              <a:defRPr sz="33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None/>
              <a:defRPr sz="33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" type="body"/>
          </p:nvPr>
        </p:nvSpPr>
        <p:spPr>
          <a:xfrm>
            <a:off x="342870" y="1639076"/>
            <a:ext cx="9372600" cy="48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rmAutofit/>
          </a:bodyPr>
          <a:lstStyle>
            <a:lvl1pPr indent="-36195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Char char="●"/>
              <a:defRPr sz="2100">
                <a:solidFill>
                  <a:schemeClr val="dk2"/>
                </a:solidFill>
              </a:defRPr>
            </a:lvl1pPr>
            <a:lvl2pPr indent="-3302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○"/>
              <a:defRPr sz="1600">
                <a:solidFill>
                  <a:schemeClr val="dk2"/>
                </a:solidFill>
              </a:defRPr>
            </a:lvl2pPr>
            <a:lvl3pPr indent="-3302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■"/>
              <a:defRPr sz="1600">
                <a:solidFill>
                  <a:schemeClr val="dk2"/>
                </a:solidFill>
              </a:defRPr>
            </a:lvl3pPr>
            <a:lvl4pPr indent="-3302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  <a:defRPr sz="1600">
                <a:solidFill>
                  <a:schemeClr val="dk2"/>
                </a:solidFill>
              </a:defRPr>
            </a:lvl4pPr>
            <a:lvl5pPr indent="-3302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○"/>
              <a:defRPr sz="1600">
                <a:solidFill>
                  <a:schemeClr val="dk2"/>
                </a:solidFill>
              </a:defRPr>
            </a:lvl5pPr>
            <a:lvl6pPr indent="-3302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■"/>
              <a:defRPr sz="1600">
                <a:solidFill>
                  <a:schemeClr val="dk2"/>
                </a:solidFill>
              </a:defRPr>
            </a:lvl6pPr>
            <a:lvl7pPr indent="-3302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  <a:defRPr sz="1600">
                <a:solidFill>
                  <a:schemeClr val="dk2"/>
                </a:solidFill>
              </a:defRPr>
            </a:lvl7pPr>
            <a:lvl8pPr indent="-3302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○"/>
              <a:defRPr sz="1600">
                <a:solidFill>
                  <a:schemeClr val="dk2"/>
                </a:solidFill>
              </a:defRPr>
            </a:lvl8pPr>
            <a:lvl9pPr indent="-3302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■"/>
              <a:defRPr sz="1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9319704" y="6632131"/>
            <a:ext cx="603600" cy="55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7225" lIns="107225" spcFirstLastPara="1" rIns="107225" wrap="square" tIns="107225">
            <a:normAutofit/>
          </a:bodyPr>
          <a:lstStyle>
            <a:lvl1pPr lvl="0" rtl="0" algn="r">
              <a:buNone/>
              <a:defRPr sz="1100">
                <a:solidFill>
                  <a:schemeClr val="dk2"/>
                </a:solidFill>
              </a:defRPr>
            </a:lvl1pPr>
            <a:lvl2pPr lvl="1" rtl="0" algn="r">
              <a:buNone/>
              <a:defRPr sz="1100">
                <a:solidFill>
                  <a:schemeClr val="dk2"/>
                </a:solidFill>
              </a:defRPr>
            </a:lvl2pPr>
            <a:lvl3pPr lvl="2" rtl="0" algn="r">
              <a:buNone/>
              <a:defRPr sz="1100">
                <a:solidFill>
                  <a:schemeClr val="dk2"/>
                </a:solidFill>
              </a:defRPr>
            </a:lvl3pPr>
            <a:lvl4pPr lvl="3" rtl="0" algn="r">
              <a:buNone/>
              <a:defRPr sz="1100">
                <a:solidFill>
                  <a:schemeClr val="dk2"/>
                </a:solidFill>
              </a:defRPr>
            </a:lvl4pPr>
            <a:lvl5pPr lvl="4" rtl="0" algn="r">
              <a:buNone/>
              <a:defRPr sz="1100">
                <a:solidFill>
                  <a:schemeClr val="dk2"/>
                </a:solidFill>
              </a:defRPr>
            </a:lvl5pPr>
            <a:lvl6pPr lvl="5" rtl="0" algn="r">
              <a:buNone/>
              <a:defRPr sz="1100">
                <a:solidFill>
                  <a:schemeClr val="dk2"/>
                </a:solidFill>
              </a:defRPr>
            </a:lvl6pPr>
            <a:lvl7pPr lvl="6" rtl="0" algn="r">
              <a:buNone/>
              <a:defRPr sz="1100">
                <a:solidFill>
                  <a:schemeClr val="dk2"/>
                </a:solidFill>
              </a:defRPr>
            </a:lvl7pPr>
            <a:lvl8pPr lvl="7" rtl="0" algn="r">
              <a:buNone/>
              <a:defRPr sz="1100">
                <a:solidFill>
                  <a:schemeClr val="dk2"/>
                </a:solidFill>
              </a:defRPr>
            </a:lvl8pPr>
            <a:lvl9pPr lvl="8" rtl="0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5"/>
          <p:cNvSpPr txBox="1"/>
          <p:nvPr>
            <p:ph type="title"/>
          </p:nvPr>
        </p:nvSpPr>
        <p:spPr>
          <a:xfrm>
            <a:off x="342870" y="632924"/>
            <a:ext cx="9372600" cy="8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rial"/>
              <a:buNone/>
              <a:defRPr b="0" i="0" sz="3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rial"/>
              <a:buNone/>
              <a:defRPr b="0" i="0" sz="3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rial"/>
              <a:buNone/>
              <a:defRPr b="0" i="0" sz="3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rial"/>
              <a:buNone/>
              <a:defRPr b="0" i="0" sz="3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rial"/>
              <a:buNone/>
              <a:defRPr b="0" i="0" sz="3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rial"/>
              <a:buNone/>
              <a:defRPr b="0" i="0" sz="3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rial"/>
              <a:buNone/>
              <a:defRPr b="0" i="0" sz="3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rial"/>
              <a:buNone/>
              <a:defRPr b="0" i="0" sz="3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rial"/>
              <a:buNone/>
              <a:defRPr b="0" i="0" sz="3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9" name="Google Shape;99;p25"/>
          <p:cNvSpPr txBox="1"/>
          <p:nvPr>
            <p:ph idx="1" type="body"/>
          </p:nvPr>
        </p:nvSpPr>
        <p:spPr>
          <a:xfrm>
            <a:off x="342870" y="1639076"/>
            <a:ext cx="9372600" cy="48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rmAutofit/>
          </a:bodyPr>
          <a:lstStyle>
            <a:lvl1pPr indent="-3619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Char char="●"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b="0" i="0" sz="1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b="0" i="0" sz="1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b="0" i="0" sz="1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b="0" i="0" sz="1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302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b="0" i="0" sz="1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302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b="0" i="0" sz="1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b="0" i="0" sz="1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b="0" i="0" sz="1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0" name="Google Shape;100;p25"/>
          <p:cNvSpPr txBox="1"/>
          <p:nvPr>
            <p:ph idx="12" type="sldNum"/>
          </p:nvPr>
        </p:nvSpPr>
        <p:spPr>
          <a:xfrm>
            <a:off x="9319704" y="6632131"/>
            <a:ext cx="603600" cy="55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7225" lIns="107225" spcFirstLastPara="1" rIns="107225" wrap="square" tIns="1072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6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6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6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6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6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4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0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personalizesc.ed.sc.gov/" TargetMode="External"/><Relationship Id="rId4" Type="http://schemas.openxmlformats.org/officeDocument/2006/relationships/hyperlink" Target="https://www.redesignu.org/" TargetMode="External"/><Relationship Id="rId5" Type="http://schemas.openxmlformats.org/officeDocument/2006/relationships/image" Target="../media/image3.png"/><Relationship Id="rId6" Type="http://schemas.openxmlformats.org/officeDocument/2006/relationships/image" Target="../media/image8.png"/><Relationship Id="rId7" Type="http://schemas.openxmlformats.org/officeDocument/2006/relationships/image" Target="../media/image5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1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1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1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1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4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4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9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9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9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9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4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1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19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19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19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4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30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15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15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15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22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18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18.png"/></Relationships>
</file>

<file path=ppt/slides/_rels/slide4.xml.rels><?xml version="1.0" encoding="UTF-8" standalone="yes"?><Relationships xmlns="http://schemas.openxmlformats.org/package/2006/relationships"><Relationship Id="rId11" Type="http://schemas.openxmlformats.org/officeDocument/2006/relationships/slide" Target="/ppt/slides/slide44.xml"/><Relationship Id="rId10" Type="http://schemas.openxmlformats.org/officeDocument/2006/relationships/slide" Target="/ppt/slides/slide40.xml"/><Relationship Id="rId13" Type="http://schemas.openxmlformats.org/officeDocument/2006/relationships/slide" Target="/ppt/slides/slide52.xml"/><Relationship Id="rId12" Type="http://schemas.openxmlformats.org/officeDocument/2006/relationships/slide" Target="/ppt/slides/slide49.xml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Relationship Id="rId3" Type="http://schemas.openxmlformats.org/officeDocument/2006/relationships/slide" Target="/ppt/slides/slide5.xml"/><Relationship Id="rId4" Type="http://schemas.openxmlformats.org/officeDocument/2006/relationships/slide" Target="/ppt/slides/slide10.xml"/><Relationship Id="rId9" Type="http://schemas.openxmlformats.org/officeDocument/2006/relationships/slide" Target="/ppt/slides/slide37.xml"/><Relationship Id="rId14" Type="http://schemas.openxmlformats.org/officeDocument/2006/relationships/slide" Target="/ppt/slides/slide58.xml"/><Relationship Id="rId5" Type="http://schemas.openxmlformats.org/officeDocument/2006/relationships/slide" Target="/ppt/slides/slide18.xml"/><Relationship Id="rId6" Type="http://schemas.openxmlformats.org/officeDocument/2006/relationships/slide" Target="/ppt/slides/slide24.xml"/><Relationship Id="rId7" Type="http://schemas.openxmlformats.org/officeDocument/2006/relationships/slide" Target="/ppt/slides/slide29.xml"/><Relationship Id="rId8" Type="http://schemas.openxmlformats.org/officeDocument/2006/relationships/slide" Target="/ppt/slides/slide33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13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17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17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17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27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21.pn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21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21.pn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21.pn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2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png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29.png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29.png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28.png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53.xml"/><Relationship Id="rId3" Type="http://schemas.openxmlformats.org/officeDocument/2006/relationships/image" Target="../media/image23.png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54.xml"/><Relationship Id="rId3" Type="http://schemas.openxmlformats.org/officeDocument/2006/relationships/image" Target="../media/image23.png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55.xml"/><Relationship Id="rId3" Type="http://schemas.openxmlformats.org/officeDocument/2006/relationships/image" Target="../media/image23.png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56.xml"/><Relationship Id="rId3" Type="http://schemas.openxmlformats.org/officeDocument/2006/relationships/image" Target="../media/image23.png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57.xml"/><Relationship Id="rId3" Type="http://schemas.openxmlformats.org/officeDocument/2006/relationships/image" Target="../media/image23.png"/></Relationships>
</file>

<file path=ppt/slides/_rels/slide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58.xml"/><Relationship Id="rId3" Type="http://schemas.openxmlformats.org/officeDocument/2006/relationships/image" Target="../media/image26.png"/></Relationships>
</file>

<file path=ppt/slides/_rels/slide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59.xml"/><Relationship Id="rId3" Type="http://schemas.openxmlformats.org/officeDocument/2006/relationships/image" Target="../media/image2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/Relationships>
</file>

<file path=ppt/slides/_rels/slide6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60.xml"/><Relationship Id="rId3" Type="http://schemas.openxmlformats.org/officeDocument/2006/relationships/image" Target="../media/image25.png"/></Relationships>
</file>

<file path=ppt/slides/_rels/slide6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61.xml"/><Relationship Id="rId3" Type="http://schemas.openxmlformats.org/officeDocument/2006/relationships/image" Target="../media/image2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9E9E9E">
            <a:alpha val="0"/>
          </a:srgbClr>
        </a:solidFill>
      </p:bgPr>
    </p:bg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38"/>
          <p:cNvSpPr txBox="1"/>
          <p:nvPr>
            <p:ph type="ctrTitle"/>
          </p:nvPr>
        </p:nvSpPr>
        <p:spPr>
          <a:xfrm>
            <a:off x="342875" y="530049"/>
            <a:ext cx="9372600" cy="1127400"/>
          </a:xfrm>
          <a:prstGeom prst="rect">
            <a:avLst/>
          </a:prstGeom>
        </p:spPr>
        <p:txBody>
          <a:bodyPr anchorCtr="0" anchor="b" bIns="107225" lIns="107225" spcFirstLastPara="1" rIns="107225" wrap="square" tIns="1072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Lato"/>
                <a:ea typeface="Lato"/>
                <a:cs typeface="Lato"/>
                <a:sym typeface="Lato"/>
              </a:rPr>
              <a:t>Profile of a South Carolina Graduate </a:t>
            </a:r>
            <a:endParaRPr sz="30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Lato"/>
                <a:ea typeface="Lato"/>
                <a:cs typeface="Lato"/>
                <a:sym typeface="Lato"/>
              </a:rPr>
              <a:t>Competency Framework</a:t>
            </a:r>
            <a:endParaRPr sz="30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53" name="Google Shape;153;p38"/>
          <p:cNvSpPr txBox="1"/>
          <p:nvPr>
            <p:ph idx="1" type="subTitle"/>
          </p:nvPr>
        </p:nvSpPr>
        <p:spPr>
          <a:xfrm>
            <a:off x="342875" y="6038851"/>
            <a:ext cx="9372600" cy="8718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rPr lang="en" sz="1879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(internal source document)</a:t>
            </a:r>
            <a:endParaRPr sz="1879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rPr lang="en" sz="1879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REVISED Aug 2021</a:t>
            </a:r>
            <a:endParaRPr sz="181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54" name="Google Shape;154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9125" y="204463"/>
            <a:ext cx="8940150" cy="6906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47"/>
          <p:cNvSpPr/>
          <p:nvPr/>
        </p:nvSpPr>
        <p:spPr>
          <a:xfrm>
            <a:off x="13075" y="13075"/>
            <a:ext cx="10058400" cy="5824200"/>
          </a:xfrm>
          <a:prstGeom prst="rect">
            <a:avLst/>
          </a:prstGeom>
          <a:solidFill>
            <a:srgbClr val="17346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Google Shape;233;p47"/>
          <p:cNvSpPr/>
          <p:nvPr/>
        </p:nvSpPr>
        <p:spPr>
          <a:xfrm>
            <a:off x="2003575" y="6783100"/>
            <a:ext cx="2052900" cy="246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rgbClr val="17346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173464"/>
                </a:solidFill>
                <a:latin typeface="Fira Sans"/>
                <a:ea typeface="Fira Sans"/>
                <a:cs typeface="Fira Sans"/>
                <a:sym typeface="Fira Sans"/>
              </a:rPr>
              <a:t> CREATIVITY &amp; INNOVATION </a:t>
            </a:r>
            <a:endParaRPr b="1" sz="1100">
              <a:solidFill>
                <a:srgbClr val="173464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34" name="Google Shape;234;p47"/>
          <p:cNvSpPr/>
          <p:nvPr/>
        </p:nvSpPr>
        <p:spPr>
          <a:xfrm>
            <a:off x="2441150" y="6445513"/>
            <a:ext cx="3795900" cy="246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rgbClr val="17346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173464"/>
                </a:solidFill>
                <a:latin typeface="Fira Sans"/>
                <a:ea typeface="Fira Sans"/>
                <a:cs typeface="Fira Sans"/>
                <a:sym typeface="Fira Sans"/>
              </a:rPr>
              <a:t>COMMUNICATION, INFORMATION, MEDIA, &amp; TECHNOLOGY</a:t>
            </a:r>
            <a:endParaRPr b="1" sz="1100">
              <a:solidFill>
                <a:srgbClr val="173464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35" name="Google Shape;235;p47"/>
          <p:cNvSpPr/>
          <p:nvPr/>
        </p:nvSpPr>
        <p:spPr>
          <a:xfrm>
            <a:off x="4163625" y="6783100"/>
            <a:ext cx="3003000" cy="246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rgbClr val="17346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173464"/>
                </a:solidFill>
                <a:latin typeface="Fira Sans"/>
                <a:ea typeface="Fira Sans"/>
                <a:cs typeface="Fira Sans"/>
                <a:sym typeface="Fira Sans"/>
              </a:rPr>
              <a:t>CRITICAL THINKING AND PROBLEM-SOLVING</a:t>
            </a:r>
            <a:endParaRPr b="1" sz="1100">
              <a:solidFill>
                <a:srgbClr val="173464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36" name="Google Shape;236;p47"/>
          <p:cNvSpPr/>
          <p:nvPr/>
        </p:nvSpPr>
        <p:spPr>
          <a:xfrm>
            <a:off x="157025" y="6783100"/>
            <a:ext cx="1785900" cy="246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rgbClr val="0097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0097A7"/>
                </a:solidFill>
                <a:latin typeface="Fira Sans"/>
                <a:ea typeface="Fira Sans"/>
                <a:cs typeface="Fira Sans"/>
                <a:sym typeface="Fira Sans"/>
              </a:rPr>
              <a:t>INTERPERSONAL SKILLS </a:t>
            </a:r>
            <a:endParaRPr b="1" sz="1100">
              <a:solidFill>
                <a:srgbClr val="0097A7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37" name="Google Shape;237;p47"/>
          <p:cNvSpPr/>
          <p:nvPr/>
        </p:nvSpPr>
        <p:spPr>
          <a:xfrm>
            <a:off x="0" y="6053950"/>
            <a:ext cx="5889600" cy="3273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173464"/>
                </a:solidFill>
                <a:latin typeface="Fira Sans"/>
                <a:ea typeface="Fira Sans"/>
                <a:cs typeface="Fira Sans"/>
                <a:sym typeface="Fira Sans"/>
              </a:rPr>
              <a:t>PROFILE OF A SOUTH CAROLINA GRADUATE CONNECTIONS</a:t>
            </a:r>
            <a:endParaRPr b="1" sz="1600">
              <a:solidFill>
                <a:srgbClr val="173464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38" name="Google Shape;238;p47"/>
          <p:cNvSpPr/>
          <p:nvPr/>
        </p:nvSpPr>
        <p:spPr>
          <a:xfrm>
            <a:off x="157025" y="6459175"/>
            <a:ext cx="2184300" cy="246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rgbClr val="17346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173464"/>
                </a:solidFill>
                <a:latin typeface="Fira Sans"/>
                <a:ea typeface="Fira Sans"/>
                <a:cs typeface="Fira Sans"/>
                <a:sym typeface="Fira Sans"/>
              </a:rPr>
              <a:t>COLLABORATION &amp; TEAMWORK </a:t>
            </a:r>
            <a:r>
              <a:rPr b="1" lang="en" sz="1100">
                <a:solidFill>
                  <a:srgbClr val="173464"/>
                </a:solidFill>
                <a:latin typeface="Fira Sans"/>
                <a:ea typeface="Fira Sans"/>
                <a:cs typeface="Fira Sans"/>
                <a:sym typeface="Fira Sans"/>
              </a:rPr>
              <a:t> </a:t>
            </a:r>
            <a:endParaRPr b="1" sz="1100">
              <a:solidFill>
                <a:srgbClr val="173464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pic>
        <p:nvPicPr>
          <p:cNvPr descr="competency name and icon " id="239" name="Google Shape;239;p47" title="express ideas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64725" y="133550"/>
            <a:ext cx="5583249" cy="5583249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47"/>
          <p:cNvSpPr txBox="1"/>
          <p:nvPr>
            <p:ph idx="12" type="sldNum"/>
          </p:nvPr>
        </p:nvSpPr>
        <p:spPr>
          <a:xfrm>
            <a:off x="9412462" y="6755343"/>
            <a:ext cx="603600" cy="5601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" name="Google Shape;245;p4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9055" y="258192"/>
            <a:ext cx="913068" cy="913068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p48"/>
          <p:cNvSpPr txBox="1"/>
          <p:nvPr>
            <p:ph type="title"/>
          </p:nvPr>
        </p:nvSpPr>
        <p:spPr>
          <a:xfrm>
            <a:off x="1307592" y="310896"/>
            <a:ext cx="7982700" cy="8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</a:pPr>
            <a:r>
              <a:rPr b="1" lang="en" sz="1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EXPRESS IDEAS 2.1</a:t>
            </a:r>
            <a:br>
              <a:rPr b="1" lang="en">
                <a:latin typeface="Lato"/>
                <a:ea typeface="Lato"/>
                <a:cs typeface="Lato"/>
                <a:sym typeface="Lato"/>
              </a:rPr>
            </a:br>
            <a:r>
              <a:rPr b="1" lang="en">
                <a:latin typeface="Lato"/>
                <a:ea typeface="Lato"/>
                <a:cs typeface="Lato"/>
                <a:sym typeface="Lato"/>
              </a:rPr>
              <a:t>Engage in academic discussion with others</a:t>
            </a:r>
            <a:endParaRPr/>
          </a:p>
        </p:txBody>
      </p:sp>
      <p:graphicFrame>
        <p:nvGraphicFramePr>
          <p:cNvPr id="247" name="Google Shape;247;p48"/>
          <p:cNvGraphicFramePr/>
          <p:nvPr/>
        </p:nvGraphicFramePr>
        <p:xfrm>
          <a:off x="375715" y="1155664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{893C0E18-FC04-46FD-8CD3-ADFA4FCEC8C9}</a:tableStyleId>
              </a:tblPr>
              <a:tblGrid>
                <a:gridCol w="1551150"/>
                <a:gridCol w="1551150"/>
                <a:gridCol w="1551150"/>
                <a:gridCol w="1551150"/>
                <a:gridCol w="1551150"/>
                <a:gridCol w="1551150"/>
              </a:tblGrid>
              <a:tr h="3531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1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2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3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4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5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6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</a:tr>
              <a:tr h="2196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When it's my turn, I can share what I think about the topic, or ask questions of my own</a:t>
                      </a: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highlight>
                            <a:schemeClr val="lt1"/>
                          </a:highlight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05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come to the discussion ready to share.</a:t>
                      </a:r>
                      <a:endParaRPr b="1"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When it's my turn, I can share what I think about the topic, </a:t>
                      </a:r>
                      <a:r>
                        <a:rPr b="1"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respond to others' comments, </a:t>
                      </a: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or ask questions of my own</a:t>
                      </a:r>
                      <a:r>
                        <a:rPr b="1"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b="1"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respectfully listen without interrupting when others are speaking.</a:t>
                      </a:r>
                      <a:endParaRPr sz="105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come prepared to the discussion.</a:t>
                      </a:r>
                      <a:endParaRPr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follow the established norms, respectfully listening without interrupting when others are speaking, and making sure I don't talk too much or too little.</a:t>
                      </a:r>
                      <a:endParaRPr b="1"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pose a question, or respond to a question or comment, </a:t>
                      </a:r>
                      <a:r>
                        <a:rPr b="1"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in a way that shows my knowledge of the topic.</a:t>
                      </a:r>
                      <a:endParaRPr sz="105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come prepared to the discussion.</a:t>
                      </a:r>
                      <a:endParaRPr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follow established norms for the discussion.</a:t>
                      </a:r>
                      <a:endParaRPr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pose one or more questions, or respond to a question or comment, about the topic </a:t>
                      </a:r>
                      <a:r>
                        <a:rPr b="1"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to get more information about other people's ideas</a:t>
                      </a: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 </a:t>
                      </a:r>
                      <a:endParaRPr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respond to a question or comment by using evidence in a way that shows my knowledge of the topic or source</a:t>
                      </a: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reflect on how well the discussion went and what I learned.</a:t>
                      </a:r>
                      <a:endParaRPr sz="105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come prepared to the discussion.</a:t>
                      </a:r>
                      <a:endParaRPr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follow established norms for the discussion.</a:t>
                      </a:r>
                      <a:endParaRPr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pose one or more questions to get more information about other people's ideas.</a:t>
                      </a:r>
                      <a:endParaRPr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use evidence to support my perspectives </a:t>
                      </a:r>
                      <a:r>
                        <a:rPr b="1"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or to clarify, confirm, or challenge those of others.</a:t>
                      </a:r>
                      <a:endParaRPr b="1"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reflect on</a:t>
                      </a:r>
                      <a:r>
                        <a:rPr b="1"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how the reasons or evidence</a:t>
                      </a: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</a:t>
                      </a:r>
                      <a:r>
                        <a:rPr b="1"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provided by others inform or change the way I am thinking.</a:t>
                      </a:r>
                      <a:endParaRPr sz="105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come to the discussion having completed the prep work necessary, 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as well as extra reading or research on the topic or issue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 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6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co-create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and follow established norms for the discussion.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6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deepen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and propel 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the discussion 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by posing insightful questions and by using specific evidence to support my perspectives or to clarify, confirm, or challenge those of others.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6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integrate my additional reading and research by providing the group with new information, perspectives, insights, or relevant connections that build on my or others' ideas.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6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reflect on how the reasons, evidence, insights or perspectives of others expand or evolve my thinking. </a:t>
                      </a:r>
                      <a:endParaRPr sz="10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</a:tbl>
          </a:graphicData>
        </a:graphic>
      </p:graphicFrame>
      <p:sp>
        <p:nvSpPr>
          <p:cNvPr id="248" name="Google Shape;248;p48"/>
          <p:cNvSpPr txBox="1"/>
          <p:nvPr>
            <p:ph idx="12" type="sldNum"/>
          </p:nvPr>
        </p:nvSpPr>
        <p:spPr>
          <a:xfrm>
            <a:off x="9412462" y="6755343"/>
            <a:ext cx="603600" cy="5601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49"/>
          <p:cNvSpPr txBox="1"/>
          <p:nvPr>
            <p:ph type="title"/>
          </p:nvPr>
        </p:nvSpPr>
        <p:spPr>
          <a:xfrm>
            <a:off x="1307592" y="310896"/>
            <a:ext cx="7982700" cy="8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b="1" lang="en" sz="1600">
                <a:latin typeface="Lato"/>
                <a:ea typeface="Lato"/>
                <a:cs typeface="Lato"/>
                <a:sym typeface="Lato"/>
              </a:rPr>
              <a:t>EXPRESS IDEAS </a:t>
            </a:r>
            <a:r>
              <a:rPr b="1" lang="en" sz="1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2.2</a:t>
            </a:r>
            <a:br>
              <a:rPr b="1" lang="en">
                <a:latin typeface="Lato"/>
                <a:ea typeface="Lato"/>
                <a:cs typeface="Lato"/>
                <a:sym typeface="Lato"/>
              </a:rPr>
            </a:br>
            <a:r>
              <a:rPr b="1" lang="en">
                <a:latin typeface="Lato"/>
                <a:ea typeface="Lato"/>
                <a:cs typeface="Lato"/>
                <a:sym typeface="Lato"/>
              </a:rPr>
              <a:t>Determine purpose and audience</a:t>
            </a:r>
            <a:endParaRPr/>
          </a:p>
        </p:txBody>
      </p:sp>
      <p:graphicFrame>
        <p:nvGraphicFramePr>
          <p:cNvPr id="254" name="Google Shape;254;p49"/>
          <p:cNvGraphicFramePr/>
          <p:nvPr/>
        </p:nvGraphicFramePr>
        <p:xfrm>
          <a:off x="375715" y="1231864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{893C0E18-FC04-46FD-8CD3-ADFA4FCEC8C9}</a:tableStyleId>
              </a:tblPr>
              <a:tblGrid>
                <a:gridCol w="1551150"/>
                <a:gridCol w="1551150"/>
                <a:gridCol w="1551150"/>
                <a:gridCol w="1551150"/>
                <a:gridCol w="1551150"/>
                <a:gridCol w="1551150"/>
              </a:tblGrid>
              <a:tr h="3531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1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2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3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4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5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6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</a:tr>
              <a:tr h="2196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With guidance, I can decide what I want to share and why it is important to me.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say who my audience is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and why what I want to share is important.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determine my audience and state my purpose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for expressing my ideas to my audience.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determine my audience and purpose.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generate specific ideas for tailoring my message or delivery for my particular audience and purpose.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determine my audience and purpose.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articulate the impact I hope to have on my audience.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generate specific ideas for tailoring my message, format, or delivery 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for my audience and purpose,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for achieving my desired impact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determine my audience and purpose.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articulate my desired impact, and anticipate the impact these ideas will have on different audiences and/or my community, a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nd craft my message in a responsible way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generate specific ideas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strategies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for tailoring my approach for my audience and purpose, and for achieving impact.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</a:tbl>
          </a:graphicData>
        </a:graphic>
      </p:graphicFrame>
      <p:pic>
        <p:nvPicPr>
          <p:cNvPr id="255" name="Google Shape;255;p4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9055" y="258192"/>
            <a:ext cx="913068" cy="913068"/>
          </a:xfrm>
          <a:prstGeom prst="rect">
            <a:avLst/>
          </a:prstGeom>
          <a:noFill/>
          <a:ln>
            <a:noFill/>
          </a:ln>
        </p:spPr>
      </p:pic>
      <p:sp>
        <p:nvSpPr>
          <p:cNvPr id="256" name="Google Shape;256;p49"/>
          <p:cNvSpPr txBox="1"/>
          <p:nvPr>
            <p:ph idx="12" type="sldNum"/>
          </p:nvPr>
        </p:nvSpPr>
        <p:spPr>
          <a:xfrm>
            <a:off x="9412462" y="6755343"/>
            <a:ext cx="603600" cy="5601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50"/>
          <p:cNvSpPr txBox="1"/>
          <p:nvPr>
            <p:ph type="title"/>
          </p:nvPr>
        </p:nvSpPr>
        <p:spPr>
          <a:xfrm>
            <a:off x="1307592" y="310896"/>
            <a:ext cx="7982700" cy="8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b="1" lang="en" sz="1600">
                <a:latin typeface="Lato"/>
                <a:ea typeface="Lato"/>
                <a:cs typeface="Lato"/>
                <a:sym typeface="Lato"/>
              </a:rPr>
              <a:t>EXPRESS IDEAS 2.3</a:t>
            </a:r>
            <a:br>
              <a:rPr b="1" lang="en">
                <a:latin typeface="Lato"/>
                <a:ea typeface="Lato"/>
                <a:cs typeface="Lato"/>
                <a:sym typeface="Lato"/>
              </a:rPr>
            </a:br>
            <a:r>
              <a:rPr b="1" lang="en">
                <a:latin typeface="Lato"/>
                <a:ea typeface="Lato"/>
                <a:cs typeface="Lato"/>
                <a:sym typeface="Lato"/>
              </a:rPr>
              <a:t>Choose and develop my message</a:t>
            </a:r>
            <a:endParaRPr/>
          </a:p>
        </p:txBody>
      </p:sp>
      <p:graphicFrame>
        <p:nvGraphicFramePr>
          <p:cNvPr id="262" name="Google Shape;262;p50"/>
          <p:cNvGraphicFramePr/>
          <p:nvPr/>
        </p:nvGraphicFramePr>
        <p:xfrm>
          <a:off x="375715" y="1155664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{893C0E18-FC04-46FD-8CD3-ADFA4FCEC8C9}</a:tableStyleId>
              </a:tblPr>
              <a:tblGrid>
                <a:gridCol w="1551150"/>
                <a:gridCol w="1551150"/>
                <a:gridCol w="1551175"/>
                <a:gridCol w="1551125"/>
                <a:gridCol w="1551150"/>
                <a:gridCol w="1551150"/>
              </a:tblGrid>
              <a:tr h="3531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1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2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3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4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5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6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</a:tr>
              <a:tr h="2196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choose the main thing I want to share about.</a:t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choose the details I want to share.</a:t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put the details in the order that makes sense.</a:t>
                      </a:r>
                      <a:endParaRPr sz="95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choose the details I want to share.</a:t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put the details in order.</a:t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950" u="none" cap="none" strike="sng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choose details that get my audience's attention.</a:t>
                      </a:r>
                      <a:endParaRPr b="1" sz="95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choose a central message for my product/performance.</a:t>
                      </a:r>
                      <a:endParaRPr b="1"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use details and information that will help me achieve my purpose (e.g., inform, persuade, entertain).</a:t>
                      </a:r>
                      <a:endParaRPr b="1"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organize my work in a way that is easy for my audience to follow.</a:t>
                      </a:r>
                      <a:endParaRPr b="1"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use details to get my audience's attention </a:t>
                      </a: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leave the audience with something to think about.</a:t>
                      </a:r>
                      <a:endParaRPr b="1"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express my idea(s) so my audience can relate.</a:t>
                      </a:r>
                      <a:endParaRPr b="1" sz="95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choose a central message (e.g., thesis, claim, story, idea) for my product/performance.</a:t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choose</a:t>
                      </a: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important</a:t>
                      </a: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details and/or evidence to develop my ideas (e.g., claims, characters, plot) in support of my purpose.</a:t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organize my ideas </a:t>
                      </a: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to support my message and purpose, meet the needs of my audience, sustain my audience's attention</a:t>
                      </a: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, and leave my audience with something to think about.</a:t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choose tools and techniques</a:t>
                      </a: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(e.g., word choice, phrasing, pictures, sound effects, tone) </a:t>
                      </a: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to help my audience connect with my me</a:t>
                      </a: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ssage</a:t>
                      </a: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95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develop a central message for my product/performance that connects to an important theme, idea, or issue in the world.</a:t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choose </a:t>
                      </a: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the most relevant or meaningful</a:t>
                      </a: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and important details, </a:t>
                      </a: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descriptions</a:t>
                      </a: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, and/or evidence to develop my ideas in support of my purpose, </a:t>
                      </a: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addressing conflicting or alternative ideas or perspectives</a:t>
                      </a: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(when applicable).</a:t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organize my ideas and supporting content to get and sustain my audience's attention while encouraging them to think differently about familiar ideas, and provide my audience with a memorable conclusion/resolution.</a:t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apply elements of author's/creator's craft</a:t>
                      </a: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(e.g., rhetorical devices, foreshadowing, dialogue, cinematic techniques) </a:t>
                      </a: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that help amplify my message for my audience</a:t>
                      </a: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95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9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develop a central message for my product/performance that connects to an important theme, idea, or issue in the world.</a:t>
                      </a:r>
                      <a:endParaRPr sz="9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9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9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choose the most relevant and important details, descriptions, and/or evidence to add depth or complexity to my ideas in support of my purpose (addressing conflicting or alternative ideas or perspectives when applicable).</a:t>
                      </a:r>
                      <a:endParaRPr sz="9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9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9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organize my ideas and supporting content to get and sustain my audience's attention </a:t>
                      </a:r>
                      <a:r>
                        <a:rPr b="1" lang="en" sz="9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while challenging or subverting their expectations and to provide the audience with an insight or implication </a:t>
                      </a:r>
                      <a:r>
                        <a:rPr lang="en" sz="9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in the conclusion/resolution.</a:t>
                      </a:r>
                      <a:endParaRPr sz="9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9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9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apply </a:t>
                      </a:r>
                      <a:r>
                        <a:rPr b="1" lang="en" sz="9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sophisticated</a:t>
                      </a:r>
                      <a:r>
                        <a:rPr lang="en" sz="9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elements of author's/creator's craft (e.g., artistic pacing, complex reflection, engaging dialogue) that </a:t>
                      </a:r>
                      <a:r>
                        <a:rPr b="1" lang="en" sz="9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illustrates my creativity and command of the genre</a:t>
                      </a:r>
                      <a:r>
                        <a:rPr lang="en" sz="9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, and helps amplify my message.</a:t>
                      </a:r>
                      <a:endParaRPr sz="10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</a:tbl>
          </a:graphicData>
        </a:graphic>
      </p:graphicFrame>
      <p:pic>
        <p:nvPicPr>
          <p:cNvPr id="263" name="Google Shape;263;p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9055" y="258192"/>
            <a:ext cx="913068" cy="913068"/>
          </a:xfrm>
          <a:prstGeom prst="rect">
            <a:avLst/>
          </a:prstGeom>
          <a:noFill/>
          <a:ln>
            <a:noFill/>
          </a:ln>
        </p:spPr>
      </p:pic>
      <p:sp>
        <p:nvSpPr>
          <p:cNvPr id="264" name="Google Shape;264;p50"/>
          <p:cNvSpPr txBox="1"/>
          <p:nvPr>
            <p:ph idx="12" type="sldNum"/>
          </p:nvPr>
        </p:nvSpPr>
        <p:spPr>
          <a:xfrm>
            <a:off x="9412462" y="6755343"/>
            <a:ext cx="603600" cy="5601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51"/>
          <p:cNvSpPr txBox="1"/>
          <p:nvPr>
            <p:ph type="title"/>
          </p:nvPr>
        </p:nvSpPr>
        <p:spPr>
          <a:xfrm>
            <a:off x="1307592" y="310896"/>
            <a:ext cx="7982700" cy="8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b="1" lang="en" sz="1600">
                <a:latin typeface="Lato"/>
                <a:ea typeface="Lato"/>
                <a:cs typeface="Lato"/>
                <a:sym typeface="Lato"/>
              </a:rPr>
              <a:t>EXPRESS IDEAS 2.4</a:t>
            </a:r>
            <a:br>
              <a:rPr b="1" lang="en">
                <a:latin typeface="Lato"/>
                <a:ea typeface="Lato"/>
                <a:cs typeface="Lato"/>
                <a:sym typeface="Lato"/>
              </a:rPr>
            </a:br>
            <a:r>
              <a:rPr b="1" lang="en">
                <a:latin typeface="Lato"/>
                <a:ea typeface="Lato"/>
                <a:cs typeface="Lato"/>
                <a:sym typeface="Lato"/>
              </a:rPr>
              <a:t>Develop craft</a:t>
            </a:r>
            <a:endParaRPr/>
          </a:p>
        </p:txBody>
      </p:sp>
      <p:graphicFrame>
        <p:nvGraphicFramePr>
          <p:cNvPr id="270" name="Google Shape;270;p51"/>
          <p:cNvGraphicFramePr/>
          <p:nvPr/>
        </p:nvGraphicFramePr>
        <p:xfrm>
          <a:off x="375715" y="1155664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{893C0E18-FC04-46FD-8CD3-ADFA4FCEC8C9}</a:tableStyleId>
              </a:tblPr>
              <a:tblGrid>
                <a:gridCol w="1551150"/>
                <a:gridCol w="1551150"/>
                <a:gridCol w="1551150"/>
                <a:gridCol w="1551150"/>
                <a:gridCol w="1551150"/>
                <a:gridCol w="1551150"/>
              </a:tblGrid>
              <a:tr h="3531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1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2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3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4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5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6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</a:tr>
              <a:tr h="2196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With guidance, I can play, tinker, and experiment with materials, tools, and techniques for sharing my ideas.</a:t>
                      </a:r>
                      <a:endParaRPr sz="95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play, tinker, and experiment with materials, tools, and foundational techniques to explore.</a:t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observe models and mentor works to prepare for my own work</a:t>
                      </a: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If I don't get the results I want, I can keep trying with support</a:t>
                      </a: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95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play, tinker, and experiment with materials, tools, and techniques </a:t>
                      </a: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to learn more about the craft</a:t>
                      </a: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</a:t>
                      </a: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analyze </a:t>
                      </a: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models and mentor works </a:t>
                      </a: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artifacts to learn more about the craft and the processes that underlie it</a:t>
                      </a: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use specific vocabulary to describe the process used by me or others when creating a piece of work</a:t>
                      </a: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If I don't get the results I want, I can keep trying </a:t>
                      </a: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or try a new approach, with support</a:t>
                      </a: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95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play, tinker, and experiment with materials, tools, and techniques to learn more about the craft, </a:t>
                      </a: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</a:t>
                      </a: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</a:t>
                      </a: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develop my own sense of craft</a:t>
                      </a: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</a:t>
                      </a: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evaluate </a:t>
                      </a: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models and mentor works and artifacts to learn more about the craft and the processes that underlie it.</a:t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use specific terminology to describe the process I used </a:t>
                      </a: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demonstrate it to others</a:t>
                      </a: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If I don't get the results I want, I can keep trying or try a new approach.</a:t>
                      </a:r>
                      <a:endParaRPr sz="95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play, tinker, and experiment with materials, tools, and techniques </a:t>
                      </a: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to develop a unique style or approach that represents my own voice and vision</a:t>
                      </a: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adapt tools, conventions, and techniques to new/innovative uses</a:t>
                      </a: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use </a:t>
                      </a: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precise</a:t>
                      </a: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terminology to describe the process I used </a:t>
                      </a: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justify the choices I made</a:t>
                      </a: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, and demonstrate the process to others.</a:t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critique models, exemplars, and mentor works to develop a critical stance toward the craft</a:t>
                      </a: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If I don't get the results I want, </a:t>
                      </a: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use a variety of strategies to keep myself engaged in the task</a:t>
                      </a: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95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tinker, experiment, explore, and play, </a:t>
                      </a: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embracing the opportunity to create for its own sake and to learn from mistakes and happy accidents</a:t>
                      </a: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as I develop my unique style or approach that represents my voice and vision.</a:t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move beyond convention to find new/innovative ways to use tools, conventions, and techniques and discover fresh means of expression</a:t>
                      </a: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use precise terminology </a:t>
                      </a: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to situate my work in the larger context of my body of work and the craft itself</a:t>
                      </a: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critique models, exemplars, and mentor works to develop a critical stance toward the craft.</a:t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If I don't get the results I want, I can use a variety of strategies to keep myself engaged in the task </a:t>
                      </a: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until I achieve my desired results</a:t>
                      </a:r>
                      <a:endParaRPr sz="95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</a:tbl>
          </a:graphicData>
        </a:graphic>
      </p:graphicFrame>
      <p:pic>
        <p:nvPicPr>
          <p:cNvPr id="271" name="Google Shape;271;p5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9055" y="258192"/>
            <a:ext cx="913068" cy="913068"/>
          </a:xfrm>
          <a:prstGeom prst="rect">
            <a:avLst/>
          </a:prstGeom>
          <a:noFill/>
          <a:ln>
            <a:noFill/>
          </a:ln>
        </p:spPr>
      </p:pic>
      <p:sp>
        <p:nvSpPr>
          <p:cNvPr id="272" name="Google Shape;272;p51"/>
          <p:cNvSpPr txBox="1"/>
          <p:nvPr>
            <p:ph idx="12" type="sldNum"/>
          </p:nvPr>
        </p:nvSpPr>
        <p:spPr>
          <a:xfrm>
            <a:off x="9412462" y="6755343"/>
            <a:ext cx="603600" cy="5601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52"/>
          <p:cNvSpPr txBox="1"/>
          <p:nvPr>
            <p:ph type="title"/>
          </p:nvPr>
        </p:nvSpPr>
        <p:spPr>
          <a:xfrm>
            <a:off x="1307592" y="310896"/>
            <a:ext cx="7982700" cy="8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</a:pPr>
            <a:r>
              <a:rPr b="1" lang="en" sz="1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EXPRESS IDEAS 2.5</a:t>
            </a:r>
            <a:br>
              <a:rPr b="1" lang="en" sz="1600">
                <a:latin typeface="Lato"/>
                <a:ea typeface="Lato"/>
                <a:cs typeface="Lato"/>
                <a:sym typeface="Lato"/>
              </a:rPr>
            </a:br>
            <a:r>
              <a:rPr b="1" lang="en" sz="2400">
                <a:latin typeface="Lato"/>
                <a:ea typeface="Lato"/>
                <a:cs typeface="Lato"/>
                <a:sym typeface="Lato"/>
              </a:rPr>
              <a:t>Prepare the medium</a:t>
            </a:r>
            <a:endParaRPr b="1" sz="2000">
              <a:latin typeface="Lato"/>
              <a:ea typeface="Lato"/>
              <a:cs typeface="Lato"/>
              <a:sym typeface="Lato"/>
            </a:endParaRPr>
          </a:p>
        </p:txBody>
      </p:sp>
      <p:graphicFrame>
        <p:nvGraphicFramePr>
          <p:cNvPr id="278" name="Google Shape;278;p52"/>
          <p:cNvGraphicFramePr/>
          <p:nvPr/>
        </p:nvGraphicFramePr>
        <p:xfrm>
          <a:off x="375715" y="1155664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{893C0E18-FC04-46FD-8CD3-ADFA4FCEC8C9}</a:tableStyleId>
              </a:tblPr>
              <a:tblGrid>
                <a:gridCol w="1551150"/>
                <a:gridCol w="1551150"/>
                <a:gridCol w="1551150"/>
                <a:gridCol w="1551150"/>
                <a:gridCol w="1551150"/>
                <a:gridCol w="1551150"/>
              </a:tblGrid>
              <a:tr h="3531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1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2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3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4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5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6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</a:tr>
              <a:tr h="2196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With guidance, I can create a draft.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With guidance,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I can choose the best way to share my message with my audience 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(i.e., speaking, writing, showing).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With guidance, I can learn from an example to get ideas for my own product/performance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choose the best format 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for reaching my audience (e.g., written story, presentation, video).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With others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, I can learn from high-quality examples and get ideas for my own product/performance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choose the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most effective format 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for my specific purpose and audience.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With others, I can learn from high-quality examples and get ideas for specific aspects of my product/performance.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make choices about the features of my product/performance 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(e.g., data, pictures, music, software tools)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use of technology that help strengthen my message for my specific audience.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choose the most effective format for my specific purpose and audience.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Using criteria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, I can learn from high-quality examples and get ideas for specific aspects of my product/performance.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make choices about the features of my product/performance and use of technology that help me strengthen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or elaborate my message and positively impact my specific audience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choose the most effective format for my specific purpose and audience.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Using criteria, I can source and learn from exemplars, draw inspiration,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analyze format choice relative to purpose and audience.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make choices about the features of my product/performance and use of technology that help me strengthen or elaborate my message and positively impact my specific audience.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incorporate design decisions that show evidence of my original thinking.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</a:tbl>
          </a:graphicData>
        </a:graphic>
      </p:graphicFrame>
      <p:pic>
        <p:nvPicPr>
          <p:cNvPr id="279" name="Google Shape;279;p5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9055" y="258192"/>
            <a:ext cx="913068" cy="913068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Google Shape;280;p52"/>
          <p:cNvSpPr txBox="1"/>
          <p:nvPr>
            <p:ph idx="12" type="sldNum"/>
          </p:nvPr>
        </p:nvSpPr>
        <p:spPr>
          <a:xfrm>
            <a:off x="9412462" y="6755343"/>
            <a:ext cx="603600" cy="5601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53"/>
          <p:cNvSpPr txBox="1"/>
          <p:nvPr>
            <p:ph type="title"/>
          </p:nvPr>
        </p:nvSpPr>
        <p:spPr>
          <a:xfrm>
            <a:off x="1307592" y="310896"/>
            <a:ext cx="7982700" cy="8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b="1" lang="en" sz="1600">
                <a:latin typeface="Lato"/>
                <a:ea typeface="Lato"/>
                <a:cs typeface="Lato"/>
                <a:sym typeface="Lato"/>
              </a:rPr>
              <a:t>EXPRESS IDEAS 2.6</a:t>
            </a:r>
            <a:br>
              <a:rPr b="1" lang="en">
                <a:latin typeface="Lato"/>
                <a:ea typeface="Lato"/>
                <a:cs typeface="Lato"/>
                <a:sym typeface="Lato"/>
              </a:rPr>
            </a:br>
            <a:r>
              <a:rPr b="1" lang="en">
                <a:latin typeface="Lato"/>
                <a:ea typeface="Lato"/>
                <a:cs typeface="Lato"/>
                <a:sym typeface="Lato"/>
              </a:rPr>
              <a:t>Finalize, practice, or prepare</a:t>
            </a:r>
            <a:endParaRPr/>
          </a:p>
        </p:txBody>
      </p:sp>
      <p:graphicFrame>
        <p:nvGraphicFramePr>
          <p:cNvPr id="286" name="Google Shape;286;p53"/>
          <p:cNvGraphicFramePr/>
          <p:nvPr/>
        </p:nvGraphicFramePr>
        <p:xfrm>
          <a:off x="375715" y="1155664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{893C0E18-FC04-46FD-8CD3-ADFA4FCEC8C9}</a:tableStyleId>
              </a:tblPr>
              <a:tblGrid>
                <a:gridCol w="1551150"/>
                <a:gridCol w="1551150"/>
                <a:gridCol w="1551150"/>
                <a:gridCol w="1551150"/>
                <a:gridCol w="1551150"/>
                <a:gridCol w="1551150"/>
              </a:tblGrid>
              <a:tr h="3531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1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2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3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4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5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6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</a:tr>
              <a:tr h="2196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use feedback to improve my work.</a:t>
                      </a:r>
                      <a:endParaRPr sz="10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With guidance, I can use criteria to identify areas for improvement.</a:t>
                      </a:r>
                      <a:endParaRPr b="1"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use feedback to improve my work.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make sure I've used complete sentences and punctuation in my speaking or writing.</a:t>
                      </a:r>
                      <a:endParaRPr sz="10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self-assess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against criteria to identify areas for improvement.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use feedback to improve my product/performance.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edit my final product to ensure it meets the guidelines provided by my teacher.</a:t>
                      </a:r>
                      <a:endParaRPr b="1"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practice or rehearse my performance before I share (when applicable).</a:t>
                      </a:r>
                      <a:endParaRPr sz="10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self-assess against criteria to identify areas for improvement.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use feedback to improve my product/performance 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for my specific audience and purpose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edit my final product to 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ensure it follows conventions and standards for the chosen genre.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practice or rehearse my performance, 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make one or more adjustments to prepare for my performance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(when applicable).</a:t>
                      </a:r>
                      <a:endParaRPr sz="10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self-assess against criteria to identify areas for improvement.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gather 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selectively use feedback from others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, to improve my product/performance for my specific audience and purpose.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edit my final product to ensure it follows conventions and standards for the chosen genre.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practice or rehearse my performance, and make adjustments to prepare for my performance 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to ensure supporting materials or supplies are ready (when applicable).</a:t>
                      </a:r>
                      <a:endParaRPr sz="10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solicit general as well as targeted feedback based on my self-assessment, and selectively integrate feedback to improve my product/performance for my specific audience and purpose.</a:t>
                      </a:r>
                      <a:endParaRPr b="1"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edit my final product to ensure it follows conventions and standards 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consistent with the professional world, or breaks from standard conventions for a specific purpose or effect.</a:t>
                      </a:r>
                      <a:endParaRPr b="1"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participate in sufficient practice or rehearsal rounds to ensure a high quality performance, make adjustments to prepare for my performance, and ensure supporting technologies, supplies, and materials are ready (when applicable).</a:t>
                      </a:r>
                      <a:endParaRPr sz="10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</a:tbl>
          </a:graphicData>
        </a:graphic>
      </p:graphicFrame>
      <p:pic>
        <p:nvPicPr>
          <p:cNvPr id="287" name="Google Shape;287;p5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9055" y="258192"/>
            <a:ext cx="913068" cy="913068"/>
          </a:xfrm>
          <a:prstGeom prst="rect">
            <a:avLst/>
          </a:prstGeom>
          <a:noFill/>
          <a:ln>
            <a:noFill/>
          </a:ln>
        </p:spPr>
      </p:pic>
      <p:sp>
        <p:nvSpPr>
          <p:cNvPr id="288" name="Google Shape;288;p53"/>
          <p:cNvSpPr txBox="1"/>
          <p:nvPr>
            <p:ph idx="12" type="sldNum"/>
          </p:nvPr>
        </p:nvSpPr>
        <p:spPr>
          <a:xfrm>
            <a:off x="9412462" y="6755343"/>
            <a:ext cx="603600" cy="5601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54"/>
          <p:cNvSpPr txBox="1"/>
          <p:nvPr>
            <p:ph type="title"/>
          </p:nvPr>
        </p:nvSpPr>
        <p:spPr>
          <a:xfrm>
            <a:off x="1307592" y="310896"/>
            <a:ext cx="7982700" cy="8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</a:pPr>
            <a:r>
              <a:rPr b="1" lang="en" sz="1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EXPRESS IDEAS 2.7</a:t>
            </a:r>
            <a:br>
              <a:rPr b="1" lang="en">
                <a:latin typeface="Lato"/>
                <a:ea typeface="Lato"/>
                <a:cs typeface="Lato"/>
                <a:sym typeface="Lato"/>
              </a:rPr>
            </a:br>
            <a:r>
              <a:rPr b="1" lang="en">
                <a:latin typeface="Lato"/>
                <a:ea typeface="Lato"/>
                <a:cs typeface="Lato"/>
                <a:sym typeface="Lato"/>
              </a:rPr>
              <a:t>Engage, respond, and reflect</a:t>
            </a:r>
            <a:endParaRPr/>
          </a:p>
        </p:txBody>
      </p:sp>
      <p:graphicFrame>
        <p:nvGraphicFramePr>
          <p:cNvPr id="294" name="Google Shape;294;p54"/>
          <p:cNvGraphicFramePr/>
          <p:nvPr/>
        </p:nvGraphicFramePr>
        <p:xfrm>
          <a:off x="375715" y="1155664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{893C0E18-FC04-46FD-8CD3-ADFA4FCEC8C9}</a:tableStyleId>
              </a:tblPr>
              <a:tblGrid>
                <a:gridCol w="1551150"/>
                <a:gridCol w="1551150"/>
                <a:gridCol w="1551150"/>
                <a:gridCol w="1551150"/>
                <a:gridCol w="1551150"/>
                <a:gridCol w="1551150"/>
              </a:tblGrid>
              <a:tr h="3531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1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2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3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4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5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6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</a:tr>
              <a:tr h="2196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share my ideas or work with others.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With guidance, I can think about one thing I did well, and one thing I could improve for next time.</a:t>
                      </a:r>
                      <a:endParaRPr sz="10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present or perform for an audience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reflect on what I did well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, and identify one or more things I could improve for next time.</a:t>
                      </a:r>
                      <a:endParaRPr sz="10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engage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, present or perform for an audience, 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using what I know about my audience to tailor my approach.</a:t>
                      </a:r>
                      <a:endParaRPr b="1"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When applicable, I can respond to questions about my product or performance with clarity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reflect on strengths, as well as what I could improve for next time.</a:t>
                      </a:r>
                      <a:endParaRPr sz="10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engage, present, or perform for an audience, 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drawing on my knowledge and preparation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to tailor my approach.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When applicable, I can respond to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a range of questions 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(e.g., clarify, elaborate, critique) with clarity, 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selecting relevant details and supportive details.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use criteria to evaluate my process, product, and/or presentation 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to identify areas of strength and areas for improvement.</a:t>
                      </a:r>
                      <a:endParaRPr sz="10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engage, present, or perform for an audience, drawing on my knowledge and preparation to tailor my approach.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use specific techniques or strategies that I’ve planned to help me achieve my purpose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When applicable, I can respond to a range of questions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with clarity, selecting relevant data and supportive details.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use criteria to evaluate my process, product, and/or presentation to identify areas of strength and areas for improvement.</a:t>
                      </a:r>
                      <a:endParaRPr sz="10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9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engage, present, or perform for an audience, drawing on my knowledge, preparation, </a:t>
                      </a:r>
                      <a:r>
                        <a:rPr b="1" lang="en" sz="9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experience</a:t>
                      </a:r>
                      <a:r>
                        <a:rPr lang="en" sz="9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to tailor my approach.</a:t>
                      </a:r>
                      <a:endParaRPr sz="9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9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9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use </a:t>
                      </a:r>
                      <a:r>
                        <a:rPr b="1" lang="en" sz="9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or adapt </a:t>
                      </a:r>
                      <a:r>
                        <a:rPr lang="en" sz="9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specific techniques or strategies that I’ve planned to help me achieve my purpose, </a:t>
                      </a:r>
                      <a:r>
                        <a:rPr b="1" lang="en" sz="9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making adjustments as needed to compel or connect</a:t>
                      </a:r>
                      <a:r>
                        <a:rPr lang="en" sz="9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9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9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9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When applicable, I</a:t>
                      </a:r>
                      <a:r>
                        <a:rPr lang="en" sz="700" u="none" cap="none" strike="noStrike">
                          <a:solidFill>
                            <a:schemeClr val="dk1"/>
                          </a:solidFill>
                          <a:highlight>
                            <a:schemeClr val="lt1"/>
                          </a:highlight>
                          <a:latin typeface="Lato"/>
                          <a:ea typeface="Lato"/>
                          <a:cs typeface="Lato"/>
                          <a:sym typeface="Lato"/>
                        </a:rPr>
                        <a:t> </a:t>
                      </a:r>
                      <a:r>
                        <a:rPr lang="en" sz="9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can respond to a range of questions with clarity </a:t>
                      </a:r>
                      <a:r>
                        <a:rPr b="1" lang="en" sz="9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</a:t>
                      </a:r>
                      <a:r>
                        <a:rPr lang="en" sz="9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</a:t>
                      </a:r>
                      <a:r>
                        <a:rPr b="1" lang="en" sz="9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composure</a:t>
                      </a:r>
                      <a:r>
                        <a:rPr lang="en" sz="9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, selecting relevant data and supportive details that</a:t>
                      </a:r>
                      <a:r>
                        <a:rPr b="1" lang="en" sz="9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demonstrate responsiveness to my audience</a:t>
                      </a:r>
                      <a:r>
                        <a:rPr lang="en" sz="9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</a:t>
                      </a:r>
                      <a:r>
                        <a:rPr b="1" lang="en" sz="9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help me achieve my purpose</a:t>
                      </a:r>
                      <a:r>
                        <a:rPr lang="en" sz="9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b="1" sz="7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7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9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collect and analyze feedback from my audience and/or use other relevant data or tools to determine whether my work achieved its desired impact.</a:t>
                      </a:r>
                      <a:endParaRPr sz="10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</a:tbl>
          </a:graphicData>
        </a:graphic>
      </p:graphicFrame>
      <p:pic>
        <p:nvPicPr>
          <p:cNvPr id="295" name="Google Shape;295;p5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9055" y="258192"/>
            <a:ext cx="913068" cy="913068"/>
          </a:xfrm>
          <a:prstGeom prst="rect">
            <a:avLst/>
          </a:prstGeom>
          <a:noFill/>
          <a:ln>
            <a:noFill/>
          </a:ln>
        </p:spPr>
      </p:pic>
      <p:sp>
        <p:nvSpPr>
          <p:cNvPr id="296" name="Google Shape;296;p54"/>
          <p:cNvSpPr txBox="1"/>
          <p:nvPr>
            <p:ph idx="12" type="sldNum"/>
          </p:nvPr>
        </p:nvSpPr>
        <p:spPr>
          <a:xfrm>
            <a:off x="9412462" y="6755343"/>
            <a:ext cx="603600" cy="5601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55"/>
          <p:cNvSpPr/>
          <p:nvPr/>
        </p:nvSpPr>
        <p:spPr>
          <a:xfrm>
            <a:off x="13075" y="13075"/>
            <a:ext cx="10058400" cy="5824200"/>
          </a:xfrm>
          <a:prstGeom prst="rect">
            <a:avLst/>
          </a:prstGeom>
          <a:solidFill>
            <a:srgbClr val="17346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2" name="Google Shape;302;p55"/>
          <p:cNvSpPr/>
          <p:nvPr/>
        </p:nvSpPr>
        <p:spPr>
          <a:xfrm>
            <a:off x="3520575" y="6445513"/>
            <a:ext cx="3795900" cy="246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rgbClr val="17346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173464"/>
                </a:solidFill>
                <a:latin typeface="Fira Sans"/>
                <a:ea typeface="Fira Sans"/>
                <a:cs typeface="Fira Sans"/>
                <a:sym typeface="Fira Sans"/>
              </a:rPr>
              <a:t>COMMUNICATION, INFORMATION, MEDIA, &amp; TECHNOLOGY</a:t>
            </a:r>
            <a:endParaRPr b="1" sz="1100">
              <a:solidFill>
                <a:srgbClr val="173464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303" name="Google Shape;303;p55"/>
          <p:cNvSpPr/>
          <p:nvPr/>
        </p:nvSpPr>
        <p:spPr>
          <a:xfrm>
            <a:off x="3278625" y="6755800"/>
            <a:ext cx="3003000" cy="246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rgbClr val="17346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173464"/>
                </a:solidFill>
                <a:latin typeface="Fira Sans"/>
                <a:ea typeface="Fira Sans"/>
                <a:cs typeface="Fira Sans"/>
                <a:sym typeface="Fira Sans"/>
              </a:rPr>
              <a:t>CRITICAL THINKING AND PROBLEM-SOLVING</a:t>
            </a:r>
            <a:endParaRPr b="1" sz="1100">
              <a:solidFill>
                <a:srgbClr val="173464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304" name="Google Shape;304;p55"/>
          <p:cNvSpPr/>
          <p:nvPr/>
        </p:nvSpPr>
        <p:spPr>
          <a:xfrm>
            <a:off x="199475" y="6445525"/>
            <a:ext cx="1208400" cy="246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rgbClr val="0097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0097A7"/>
                </a:solidFill>
                <a:latin typeface="Fira Sans"/>
                <a:ea typeface="Fira Sans"/>
                <a:cs typeface="Fira Sans"/>
                <a:sym typeface="Fira Sans"/>
              </a:rPr>
              <a:t>PERSEVERANCE </a:t>
            </a:r>
            <a:r>
              <a:rPr b="1" lang="en" sz="1100">
                <a:solidFill>
                  <a:srgbClr val="0097A7"/>
                </a:solidFill>
                <a:latin typeface="Fira Sans"/>
                <a:ea typeface="Fira Sans"/>
                <a:cs typeface="Fira Sans"/>
                <a:sym typeface="Fira Sans"/>
              </a:rPr>
              <a:t> </a:t>
            </a:r>
            <a:endParaRPr b="1" sz="1100">
              <a:solidFill>
                <a:srgbClr val="0097A7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305" name="Google Shape;305;p55"/>
          <p:cNvSpPr/>
          <p:nvPr/>
        </p:nvSpPr>
        <p:spPr>
          <a:xfrm>
            <a:off x="0" y="6053950"/>
            <a:ext cx="5889600" cy="3273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173464"/>
                </a:solidFill>
                <a:latin typeface="Fira Sans"/>
                <a:ea typeface="Fira Sans"/>
                <a:cs typeface="Fira Sans"/>
                <a:sym typeface="Fira Sans"/>
              </a:rPr>
              <a:t>PROFILE OF A SOUTH CAROLINA GRADUATE CONNECTIONS</a:t>
            </a:r>
            <a:endParaRPr b="1" sz="1600">
              <a:solidFill>
                <a:srgbClr val="173464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306" name="Google Shape;306;p55"/>
          <p:cNvSpPr/>
          <p:nvPr/>
        </p:nvSpPr>
        <p:spPr>
          <a:xfrm>
            <a:off x="1507975" y="6445525"/>
            <a:ext cx="1912500" cy="246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rgbClr val="17346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173464"/>
                </a:solidFill>
                <a:latin typeface="Fira Sans"/>
                <a:ea typeface="Fira Sans"/>
                <a:cs typeface="Fira Sans"/>
                <a:sym typeface="Fira Sans"/>
              </a:rPr>
              <a:t> KNOWING HOW TO LEARN</a:t>
            </a:r>
            <a:endParaRPr b="1" sz="1100">
              <a:solidFill>
                <a:srgbClr val="173464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307" name="Google Shape;307;p55"/>
          <p:cNvSpPr/>
          <p:nvPr/>
        </p:nvSpPr>
        <p:spPr>
          <a:xfrm>
            <a:off x="199475" y="6755800"/>
            <a:ext cx="1308600" cy="246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rgbClr val="0097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0097A7"/>
                </a:solidFill>
                <a:latin typeface="Fira Sans"/>
                <a:ea typeface="Fira Sans"/>
                <a:cs typeface="Fira Sans"/>
                <a:sym typeface="Fira Sans"/>
              </a:rPr>
              <a:t>SELF-DIRECTION </a:t>
            </a:r>
            <a:r>
              <a:rPr b="1" lang="en" sz="1100">
                <a:solidFill>
                  <a:srgbClr val="0097A7"/>
                </a:solidFill>
                <a:latin typeface="Fira Sans"/>
                <a:ea typeface="Fira Sans"/>
                <a:cs typeface="Fira Sans"/>
                <a:sym typeface="Fira Sans"/>
              </a:rPr>
              <a:t> </a:t>
            </a:r>
            <a:endParaRPr b="1" sz="1100">
              <a:solidFill>
                <a:srgbClr val="0097A7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308" name="Google Shape;308;p55"/>
          <p:cNvSpPr/>
          <p:nvPr/>
        </p:nvSpPr>
        <p:spPr>
          <a:xfrm>
            <a:off x="1601650" y="6755800"/>
            <a:ext cx="1583400" cy="246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rgbClr val="E6913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E69138"/>
                </a:solidFill>
                <a:latin typeface="Fira Sans"/>
                <a:ea typeface="Fira Sans"/>
                <a:cs typeface="Fira Sans"/>
                <a:sym typeface="Fira Sans"/>
              </a:rPr>
              <a:t>GLOBAL PERSPECTIVE</a:t>
            </a:r>
            <a:endParaRPr b="1" sz="1100">
              <a:solidFill>
                <a:srgbClr val="E69138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pic>
        <p:nvPicPr>
          <p:cNvPr descr="competency name and icon " id="309" name="Google Shape;309;p55" title="investigate through inquiry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76275" y="89375"/>
            <a:ext cx="5671601" cy="5671601"/>
          </a:xfrm>
          <a:prstGeom prst="rect">
            <a:avLst/>
          </a:prstGeom>
          <a:noFill/>
          <a:ln>
            <a:noFill/>
          </a:ln>
        </p:spPr>
      </p:pic>
      <p:sp>
        <p:nvSpPr>
          <p:cNvPr id="310" name="Google Shape;310;p55"/>
          <p:cNvSpPr txBox="1"/>
          <p:nvPr>
            <p:ph idx="12" type="sldNum"/>
          </p:nvPr>
        </p:nvSpPr>
        <p:spPr>
          <a:xfrm>
            <a:off x="9412462" y="6755343"/>
            <a:ext cx="603600" cy="5601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5" name="Google Shape;315;p5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1341" y="311966"/>
            <a:ext cx="885639" cy="869975"/>
          </a:xfrm>
          <a:prstGeom prst="rect">
            <a:avLst/>
          </a:prstGeom>
          <a:noFill/>
          <a:ln>
            <a:noFill/>
          </a:ln>
        </p:spPr>
      </p:pic>
      <p:sp>
        <p:nvSpPr>
          <p:cNvPr id="316" name="Google Shape;316;p56"/>
          <p:cNvSpPr txBox="1"/>
          <p:nvPr>
            <p:ph type="title"/>
          </p:nvPr>
        </p:nvSpPr>
        <p:spPr>
          <a:xfrm>
            <a:off x="1307592" y="310896"/>
            <a:ext cx="7982700" cy="8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b="1" lang="en" sz="1600">
                <a:latin typeface="Lato"/>
                <a:ea typeface="Lato"/>
                <a:cs typeface="Lato"/>
                <a:sym typeface="Lato"/>
              </a:rPr>
              <a:t>INVESTIGATE THROUGH INQUIRY 3.1</a:t>
            </a:r>
            <a:br>
              <a:rPr b="1" lang="en" sz="1600">
                <a:latin typeface="Lato"/>
                <a:ea typeface="Lato"/>
                <a:cs typeface="Lato"/>
                <a:sym typeface="Lato"/>
              </a:rPr>
            </a:br>
            <a:r>
              <a:rPr b="1" lang="en" sz="2400">
                <a:latin typeface="Lato"/>
                <a:ea typeface="Lato"/>
                <a:cs typeface="Lato"/>
                <a:sym typeface="Lato"/>
              </a:rPr>
              <a:t>Frame a research question</a:t>
            </a:r>
            <a:endParaRPr b="1" sz="2000">
              <a:latin typeface="Lato"/>
              <a:ea typeface="Lato"/>
              <a:cs typeface="Lato"/>
              <a:sym typeface="Lato"/>
            </a:endParaRPr>
          </a:p>
        </p:txBody>
      </p:sp>
      <p:graphicFrame>
        <p:nvGraphicFramePr>
          <p:cNvPr id="317" name="Google Shape;317;p56"/>
          <p:cNvGraphicFramePr/>
          <p:nvPr/>
        </p:nvGraphicFramePr>
        <p:xfrm>
          <a:off x="375715" y="1155664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{893C0E18-FC04-46FD-8CD3-ADFA4FCEC8C9}</a:tableStyleId>
              </a:tblPr>
              <a:tblGrid>
                <a:gridCol w="1551150"/>
                <a:gridCol w="1551150"/>
                <a:gridCol w="1551150"/>
                <a:gridCol w="1551150"/>
                <a:gridCol w="1551150"/>
                <a:gridCol w="1551150"/>
              </a:tblGrid>
              <a:tr h="3531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1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2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3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4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5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6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</a:tr>
              <a:tr h="2196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Working together, I can notice things around me and ask questions about the way something works.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With guidance, I can notice 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things around me and then come up with a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question that will help me learn more 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about a topic or about the way something works.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use observation to come up with a specific question that relates to a problem or situation that I am exploring.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use observations to come up with a testable/researchable question that addresses a problem or topic I am investigating. 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cite one or more relevant sources that I've used to explore the problem or topic.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use observations to come up with a testable/researchable question that addresses the problem or issue I am investigating.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cite one or more relevant sources that I've used to explore the problem or topic,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provide a rationale for the inquiry in a way that shows my depth of knowledge on the topic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draw on diverse sources, including observational data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, to formulate a testable/researchable question that addresses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 enduring problem or issue in the field.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provide a compelling rationale for the inquiry, citing relevant scientific theories/models, current academic research 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(including its limitations), a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nd my own observations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My question challenges or advances current thinking on the topic or issue.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</a:tbl>
          </a:graphicData>
        </a:graphic>
      </p:graphicFrame>
      <p:sp>
        <p:nvSpPr>
          <p:cNvPr id="318" name="Google Shape;318;p56"/>
          <p:cNvSpPr txBox="1"/>
          <p:nvPr>
            <p:ph idx="12" type="sldNum"/>
          </p:nvPr>
        </p:nvSpPr>
        <p:spPr>
          <a:xfrm>
            <a:off x="9412462" y="6755343"/>
            <a:ext cx="603600" cy="5601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39"/>
          <p:cNvSpPr/>
          <p:nvPr/>
        </p:nvSpPr>
        <p:spPr>
          <a:xfrm>
            <a:off x="436725" y="863850"/>
            <a:ext cx="9191100" cy="5964900"/>
          </a:xfrm>
          <a:prstGeom prst="roundRect">
            <a:avLst>
              <a:gd fmla="val 930" name="adj"/>
            </a:avLst>
          </a:prstGeom>
          <a:noFill/>
          <a:ln cap="flat" cmpd="sng" w="19050">
            <a:solidFill>
              <a:srgbClr val="17346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p39"/>
          <p:cNvSpPr txBox="1"/>
          <p:nvPr/>
        </p:nvSpPr>
        <p:spPr>
          <a:xfrm>
            <a:off x="1279625" y="1352700"/>
            <a:ext cx="7741800" cy="322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7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The </a:t>
            </a:r>
            <a:r>
              <a:rPr i="1" lang="en" sz="17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Profile of a South Carolina Graduate Competency Framework</a:t>
            </a:r>
            <a:r>
              <a:rPr lang="en" sz="17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was made possible by the South Carolina Department of Education, the leadership of the </a:t>
            </a:r>
            <a:r>
              <a:rPr lang="en" sz="1700" u="sng">
                <a:solidFill>
                  <a:schemeClr val="accent5"/>
                </a:solidFill>
                <a:latin typeface="Lato"/>
                <a:ea typeface="Lato"/>
                <a:cs typeface="Lato"/>
                <a:sym typeface="Lato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Office of Personalized Learning</a:t>
            </a:r>
            <a:r>
              <a:rPr lang="en" sz="17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, and critical input from diverse stakeholders across the state who collaborated with our competency framework design partners, </a:t>
            </a:r>
            <a:r>
              <a:rPr lang="en" sz="1700" u="sng">
                <a:solidFill>
                  <a:schemeClr val="accent5"/>
                </a:solidFill>
                <a:latin typeface="Lato"/>
                <a:ea typeface="Lato"/>
                <a:cs typeface="Lato"/>
                <a:sym typeface="Lato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reDesign</a:t>
            </a:r>
            <a:r>
              <a:rPr lang="en" sz="17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.  </a:t>
            </a:r>
            <a:endParaRPr sz="17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7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The competencies and skill continuums detailed in this document were created to make the </a:t>
            </a:r>
            <a:r>
              <a:rPr i="1" lang="en" sz="17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Profile of a South Carolina Graduate</a:t>
            </a:r>
            <a:r>
              <a:rPr lang="en" sz="17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actionable in every learning environment throughout our state. It is grounded in the belief that the </a:t>
            </a:r>
            <a:r>
              <a:rPr i="1" lang="en" sz="17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Profile of a South Carolina Graduate</a:t>
            </a:r>
            <a:r>
              <a:rPr lang="en" sz="17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is not simply an aspiration for the state, but a commitment to every child.</a:t>
            </a:r>
            <a:endParaRPr sz="17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17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Special thanks to the trailblazers who have led the work of bringing the PSCG competencies to South Carolina’s students and providing feedback to inform updates to the framework.</a:t>
            </a:r>
            <a:endParaRPr sz="17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descr="&quot;&quot;" id="161" name="Google Shape;161;p39"/>
          <p:cNvPicPr preferRelativeResize="0"/>
          <p:nvPr/>
        </p:nvPicPr>
        <p:blipFill rotWithShape="1">
          <a:blip r:embed="rId5">
            <a:alphaModFix/>
          </a:blip>
          <a:srcRect b="15504" l="0" r="4643" t="0"/>
          <a:stretch/>
        </p:blipFill>
        <p:spPr>
          <a:xfrm>
            <a:off x="785501" y="5614025"/>
            <a:ext cx="2715274" cy="628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p3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986250" y="4985350"/>
            <a:ext cx="1807500" cy="17193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163" name="Google Shape;163;p3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279225" y="5659751"/>
            <a:ext cx="2220874" cy="536699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39"/>
          <p:cNvSpPr txBox="1"/>
          <p:nvPr>
            <p:ph type="title"/>
          </p:nvPr>
        </p:nvSpPr>
        <p:spPr>
          <a:xfrm>
            <a:off x="2539925" y="538200"/>
            <a:ext cx="5007900" cy="814500"/>
          </a:xfrm>
          <a:prstGeom prst="rect">
            <a:avLst/>
          </a:prstGeom>
          <a:solidFill>
            <a:schemeClr val="lt1"/>
          </a:solidFill>
        </p:spPr>
        <p:txBody>
          <a:bodyPr anchorCtr="0" anchor="t" bIns="107225" lIns="107225" spcFirstLastPara="1" rIns="107225" wrap="square" tIns="1072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173464"/>
                </a:solidFill>
                <a:latin typeface="Lato"/>
                <a:ea typeface="Lato"/>
                <a:cs typeface="Lato"/>
                <a:sym typeface="Lato"/>
              </a:rPr>
              <a:t>ACKNOWLEDGEMENTS</a:t>
            </a:r>
            <a:endParaRPr b="1" sz="3000">
              <a:solidFill>
                <a:srgbClr val="173464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65" name="Google Shape;165;p39"/>
          <p:cNvSpPr txBox="1"/>
          <p:nvPr>
            <p:ph idx="12" type="sldNum"/>
          </p:nvPr>
        </p:nvSpPr>
        <p:spPr>
          <a:xfrm>
            <a:off x="9319704" y="6632131"/>
            <a:ext cx="603600" cy="559800"/>
          </a:xfrm>
          <a:prstGeom prst="rect">
            <a:avLst/>
          </a:prstGeom>
        </p:spPr>
        <p:txBody>
          <a:bodyPr anchorCtr="0" anchor="ctr" bIns="107225" lIns="107225" spcFirstLastPara="1" rIns="107225" wrap="square" tIns="1072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3" name="Google Shape;323;p5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1341" y="311966"/>
            <a:ext cx="885639" cy="869975"/>
          </a:xfrm>
          <a:prstGeom prst="rect">
            <a:avLst/>
          </a:prstGeom>
          <a:noFill/>
          <a:ln>
            <a:noFill/>
          </a:ln>
        </p:spPr>
      </p:pic>
      <p:sp>
        <p:nvSpPr>
          <p:cNvPr id="324" name="Google Shape;324;p57"/>
          <p:cNvSpPr txBox="1"/>
          <p:nvPr>
            <p:ph type="title"/>
          </p:nvPr>
        </p:nvSpPr>
        <p:spPr>
          <a:xfrm>
            <a:off x="1307592" y="310896"/>
            <a:ext cx="7982700" cy="8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b="1" lang="en" sz="1600">
                <a:latin typeface="Lato"/>
                <a:ea typeface="Lato"/>
                <a:cs typeface="Lato"/>
                <a:sym typeface="Lato"/>
              </a:rPr>
              <a:t>INVESTIGATE THROUGH INQUIRY 3.2</a:t>
            </a:r>
            <a:br>
              <a:rPr b="1" lang="en" sz="1600">
                <a:latin typeface="Lato"/>
                <a:ea typeface="Lato"/>
                <a:cs typeface="Lato"/>
                <a:sym typeface="Lato"/>
              </a:rPr>
            </a:br>
            <a:r>
              <a:rPr b="1" lang="en" sz="2400">
                <a:latin typeface="Lato"/>
                <a:ea typeface="Lato"/>
                <a:cs typeface="Lato"/>
                <a:sym typeface="Lato"/>
              </a:rPr>
              <a:t>Form a hypothesis</a:t>
            </a:r>
            <a:endParaRPr b="1" sz="2000">
              <a:latin typeface="Lato"/>
              <a:ea typeface="Lato"/>
              <a:cs typeface="Lato"/>
              <a:sym typeface="Lato"/>
            </a:endParaRPr>
          </a:p>
        </p:txBody>
      </p:sp>
      <p:graphicFrame>
        <p:nvGraphicFramePr>
          <p:cNvPr id="325" name="Google Shape;325;p57"/>
          <p:cNvGraphicFramePr/>
          <p:nvPr/>
        </p:nvGraphicFramePr>
        <p:xfrm>
          <a:off x="375715" y="1155664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{893C0E18-FC04-46FD-8CD3-ADFA4FCEC8C9}</a:tableStyleId>
              </a:tblPr>
              <a:tblGrid>
                <a:gridCol w="1551150"/>
                <a:gridCol w="1551150"/>
                <a:gridCol w="1551150"/>
                <a:gridCol w="1551150"/>
                <a:gridCol w="1551150"/>
                <a:gridCol w="1551150"/>
              </a:tblGrid>
              <a:tr h="3531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1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2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3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4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5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6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</a:tr>
              <a:tr h="2196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come up with ideas about why I think it works the way it does.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guess what I think will happen.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make a prediction about what will happen if a variable is changed.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formulate a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hypothesis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(e.g., "If...then..."), about what will happen when a variable is changed.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formulate a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testable hypothesis that accurately describes relationships between dependent and independent variables.</a:t>
                      </a:r>
                      <a:endParaRPr b="1"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formulate a testable hypothesis that accurately describes relationships between dependent and independent variables,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and that is based on observations and/or scientific models, theories, or existing research.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</a:tbl>
          </a:graphicData>
        </a:graphic>
      </p:graphicFrame>
      <p:sp>
        <p:nvSpPr>
          <p:cNvPr id="326" name="Google Shape;326;p57"/>
          <p:cNvSpPr txBox="1"/>
          <p:nvPr>
            <p:ph idx="12" type="sldNum"/>
          </p:nvPr>
        </p:nvSpPr>
        <p:spPr>
          <a:xfrm>
            <a:off x="9412462" y="6755343"/>
            <a:ext cx="603600" cy="5601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Google Shape;331;p5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1341" y="311966"/>
            <a:ext cx="885639" cy="869975"/>
          </a:xfrm>
          <a:prstGeom prst="rect">
            <a:avLst/>
          </a:prstGeom>
          <a:noFill/>
          <a:ln>
            <a:noFill/>
          </a:ln>
        </p:spPr>
      </p:pic>
      <p:sp>
        <p:nvSpPr>
          <p:cNvPr id="332" name="Google Shape;332;p58"/>
          <p:cNvSpPr txBox="1"/>
          <p:nvPr>
            <p:ph type="title"/>
          </p:nvPr>
        </p:nvSpPr>
        <p:spPr>
          <a:xfrm>
            <a:off x="1307592" y="310896"/>
            <a:ext cx="7982700" cy="8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b="1" lang="en" sz="1600">
                <a:latin typeface="Lato"/>
                <a:ea typeface="Lato"/>
                <a:cs typeface="Lato"/>
                <a:sym typeface="Lato"/>
              </a:rPr>
              <a:t>INVESTIGATE THROUGH INQUIRY 3.3</a:t>
            </a:r>
            <a:br>
              <a:rPr b="1" lang="en" sz="1600">
                <a:latin typeface="Lato"/>
                <a:ea typeface="Lato"/>
                <a:cs typeface="Lato"/>
                <a:sym typeface="Lato"/>
              </a:rPr>
            </a:br>
            <a:r>
              <a:rPr b="1" lang="en" sz="2400">
                <a:latin typeface="Lato"/>
                <a:ea typeface="Lato"/>
                <a:cs typeface="Lato"/>
                <a:sym typeface="Lato"/>
              </a:rPr>
              <a:t>Develop and strengthen a plan</a:t>
            </a:r>
            <a:endParaRPr b="1" sz="2000">
              <a:latin typeface="Lato"/>
              <a:ea typeface="Lato"/>
              <a:cs typeface="Lato"/>
              <a:sym typeface="Lato"/>
            </a:endParaRPr>
          </a:p>
        </p:txBody>
      </p:sp>
      <p:graphicFrame>
        <p:nvGraphicFramePr>
          <p:cNvPr id="333" name="Google Shape;333;p58"/>
          <p:cNvGraphicFramePr/>
          <p:nvPr/>
        </p:nvGraphicFramePr>
        <p:xfrm>
          <a:off x="375715" y="1155664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{893C0E18-FC04-46FD-8CD3-ADFA4FCEC8C9}</a:tableStyleId>
              </a:tblPr>
              <a:tblGrid>
                <a:gridCol w="1551150"/>
                <a:gridCol w="1551150"/>
                <a:gridCol w="1551150"/>
                <a:gridCol w="1551150"/>
                <a:gridCol w="1551150"/>
                <a:gridCol w="1551150"/>
              </a:tblGrid>
              <a:tr h="3531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1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2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3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4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5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6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</a:tr>
              <a:tr h="2196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Working together, I can help create a step-by-step plan to help me gather new information to help us answer our question.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We can review our plan and make improvements to </a:t>
                      </a:r>
                      <a:r>
                        <a:rPr lang="en" sz="110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it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together.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With guidance, I can create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a step-by-step plan to help me gather new information to help answer my question.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use feedback to help me improve my plan.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Using a template or example provided, I can create a step-by-step plan for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collecting data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that will help me answer my question.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From options provided for me, I can identify the best tools that will help me gather the data I need.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use feedback to help me improve my plan.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Using a template or example provided, I can create a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detailed and complete step-by-step plan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for collecting the data that will help me answer my research question.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With support, I can identify the best available tools and methods for collection.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give and receive feedback 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to strengthen my plan and help others, too.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create a detailed and complete step-by-step action plan (e.g., lab procedures, primary research methods) that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directly addresses my research question.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identify the best available tools and methods for data collection and recording.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give, receive, and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integrate criterion-referenced feedback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to strengthen my plan.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design a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detailed, replicable investigation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that directly addresses my research question.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identify the best available tools and methods for data collection and recording, while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addressing the level of accuracy these tools and methods involve.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discuss the limitations of the study's design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(e.g. number of trials, cost, risk, time).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give, receive, and integrate criterion-referenced feedback to strengthen my plan.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</a:tbl>
          </a:graphicData>
        </a:graphic>
      </p:graphicFrame>
      <p:sp>
        <p:nvSpPr>
          <p:cNvPr id="334" name="Google Shape;334;p58"/>
          <p:cNvSpPr txBox="1"/>
          <p:nvPr>
            <p:ph idx="12" type="sldNum"/>
          </p:nvPr>
        </p:nvSpPr>
        <p:spPr>
          <a:xfrm>
            <a:off x="9412462" y="6755343"/>
            <a:ext cx="603600" cy="5601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9" name="Google Shape;339;p5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1341" y="311966"/>
            <a:ext cx="885639" cy="869975"/>
          </a:xfrm>
          <a:prstGeom prst="rect">
            <a:avLst/>
          </a:prstGeom>
          <a:noFill/>
          <a:ln>
            <a:noFill/>
          </a:ln>
        </p:spPr>
      </p:pic>
      <p:sp>
        <p:nvSpPr>
          <p:cNvPr id="340" name="Google Shape;340;p59"/>
          <p:cNvSpPr txBox="1"/>
          <p:nvPr>
            <p:ph type="title"/>
          </p:nvPr>
        </p:nvSpPr>
        <p:spPr>
          <a:xfrm>
            <a:off x="1307592" y="310896"/>
            <a:ext cx="7982700" cy="8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b="1" lang="en" sz="1600">
                <a:latin typeface="Lato"/>
                <a:ea typeface="Lato"/>
                <a:cs typeface="Lato"/>
                <a:sym typeface="Lato"/>
              </a:rPr>
              <a:t>INVESTIGATE THROUGH INQUIRY 3.4</a:t>
            </a:r>
            <a:br>
              <a:rPr b="1" lang="en" sz="1600">
                <a:latin typeface="Lato"/>
                <a:ea typeface="Lato"/>
                <a:cs typeface="Lato"/>
                <a:sym typeface="Lato"/>
              </a:rPr>
            </a:br>
            <a:r>
              <a:rPr b="1" lang="en" sz="2400">
                <a:latin typeface="Lato"/>
                <a:ea typeface="Lato"/>
                <a:cs typeface="Lato"/>
                <a:sym typeface="Lato"/>
              </a:rPr>
              <a:t>Collect and analyze data</a:t>
            </a:r>
            <a:endParaRPr b="1" sz="2000">
              <a:latin typeface="Lato"/>
              <a:ea typeface="Lato"/>
              <a:cs typeface="Lato"/>
              <a:sym typeface="Lato"/>
            </a:endParaRPr>
          </a:p>
        </p:txBody>
      </p:sp>
      <p:graphicFrame>
        <p:nvGraphicFramePr>
          <p:cNvPr id="341" name="Google Shape;341;p59"/>
          <p:cNvGraphicFramePr/>
          <p:nvPr/>
        </p:nvGraphicFramePr>
        <p:xfrm>
          <a:off x="375715" y="1155664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{893C0E18-FC04-46FD-8CD3-ADFA4FCEC8C9}</a:tableStyleId>
              </a:tblPr>
              <a:tblGrid>
                <a:gridCol w="1551150"/>
                <a:gridCol w="1551150"/>
                <a:gridCol w="1551150"/>
                <a:gridCol w="1551150"/>
                <a:gridCol w="1551150"/>
                <a:gridCol w="1551150"/>
              </a:tblGrid>
              <a:tr h="3531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1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2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3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4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5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6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</a:tr>
              <a:tr h="2196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Working together, we can follow our plan to gather data and record it.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follow my plan and record new information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(e.g., observations, thoughts, ideas, using words or pictures).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With guidance, I can notice and discuss important or interesting details in the new information.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follow my plan to collect data and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record information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With guidance, I can organize my data into tables or graphs.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point out and discuss important or interesting details about my data (e.g., patterns, outliers).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implement my data collection plan,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while avoiding significant data collection errors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(e.g., missed steps, insufficient samples, inaccurate recording)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organize my data using graphical displays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(e.g., maps, charts, graphs, tables).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identify patterns and outliers in my data set, and explain what they mean in the context of my research question.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implement my data collection plan, while avoiding significant data collection errors.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organize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and represent my data using graphical displays, relevant digital tools, and basic mathematical analysis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(e.g., mean, median, mode, variability).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use a range of tools or strategies to identify and explain important relationships among variables/factors in the data.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implement my data collection with precision,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gathering data from multiple diverse sources or repetitions of the experiment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, and avoiding errors.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organize and represent my data sets using graphical displays, statistical analysis tools and functions (e.g., slope, intercept, correlation coefficient for linear fits), and other relevant technologies.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use a range of tools or strategies to identify and explain important relationships among variables/factors in the data,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to make sense of disconfirming data.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</a:tbl>
          </a:graphicData>
        </a:graphic>
      </p:graphicFrame>
      <p:sp>
        <p:nvSpPr>
          <p:cNvPr id="342" name="Google Shape;342;p59"/>
          <p:cNvSpPr txBox="1"/>
          <p:nvPr>
            <p:ph idx="12" type="sldNum"/>
          </p:nvPr>
        </p:nvSpPr>
        <p:spPr>
          <a:xfrm>
            <a:off x="9412462" y="6755343"/>
            <a:ext cx="603600" cy="5601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7" name="Google Shape;347;p6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1341" y="311966"/>
            <a:ext cx="885639" cy="869975"/>
          </a:xfrm>
          <a:prstGeom prst="rect">
            <a:avLst/>
          </a:prstGeom>
          <a:noFill/>
          <a:ln>
            <a:noFill/>
          </a:ln>
        </p:spPr>
      </p:pic>
      <p:sp>
        <p:nvSpPr>
          <p:cNvPr id="348" name="Google Shape;348;p60"/>
          <p:cNvSpPr txBox="1"/>
          <p:nvPr>
            <p:ph type="title"/>
          </p:nvPr>
        </p:nvSpPr>
        <p:spPr>
          <a:xfrm>
            <a:off x="1307592" y="310896"/>
            <a:ext cx="7982700" cy="8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</a:pPr>
            <a:r>
              <a:rPr b="1" lang="en" sz="1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INVESTIGATE THROUGH INQUIRY 3.5</a:t>
            </a:r>
            <a:br>
              <a:rPr b="1" lang="en" sz="1600">
                <a:latin typeface="Lato"/>
                <a:ea typeface="Lato"/>
                <a:cs typeface="Lato"/>
                <a:sym typeface="Lato"/>
              </a:rPr>
            </a:br>
            <a:r>
              <a:rPr b="1" lang="en" sz="2400">
                <a:latin typeface="Lato"/>
                <a:ea typeface="Lato"/>
                <a:cs typeface="Lato"/>
                <a:sym typeface="Lato"/>
              </a:rPr>
              <a:t>Share findings</a:t>
            </a:r>
            <a:endParaRPr b="1" sz="2000">
              <a:latin typeface="Lato"/>
              <a:ea typeface="Lato"/>
              <a:cs typeface="Lato"/>
              <a:sym typeface="Lato"/>
            </a:endParaRPr>
          </a:p>
        </p:txBody>
      </p:sp>
      <p:graphicFrame>
        <p:nvGraphicFramePr>
          <p:cNvPr id="349" name="Google Shape;349;p60"/>
          <p:cNvGraphicFramePr/>
          <p:nvPr/>
        </p:nvGraphicFramePr>
        <p:xfrm>
          <a:off x="375715" y="1160818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{893C0E18-FC04-46FD-8CD3-ADFA4FCEC8C9}</a:tableStyleId>
              </a:tblPr>
              <a:tblGrid>
                <a:gridCol w="1551150"/>
                <a:gridCol w="1551150"/>
                <a:gridCol w="1551150"/>
                <a:gridCol w="1551150"/>
                <a:gridCol w="1551150"/>
                <a:gridCol w="1551150"/>
              </a:tblGrid>
              <a:tr h="3531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1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2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3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4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5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6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</a:tr>
              <a:tr h="2196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Working together, we can use details from our observations to answer our question.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talk about what I learned from our experience.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With guidance, I can use details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from my observations to help answer my question.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explain what I learned from this inquiry process.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share my finding orally or using pictures that I've organized in a purposeful way.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use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evidence from my data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(e.g., observations, measurements, patterns, outliers) to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construct an answer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to my research question.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explain what I have learned through this experience, including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how the new information has changed my thinking about the topic.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present my ideas in a clear and logical order, and follow formatting and referencing guidelines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highlight>
                            <a:schemeClr val="lt1"/>
                          </a:highlight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explain my findings by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citing evidence from my data set, as well as from other relevant sources.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discuss the limits of the evidence I've used to support my findings.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explain how my findings relate back to my research question.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use formal language 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present my ideas in a logical order, following formatting and referencing guidelines.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formulate an evidence-based claim about my findings, 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citing my data set and other relevant sources and using a formal,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domain- specific language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present my ideas in a logical order, while following formatting and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citation norms for my final product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(e.g., MLA, APA).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identify and discuss key limitations of my research design 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(e.g., single trial)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or process 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(e.g., measurement error).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formulate an evidence-based claim about my findings, citing my data set and other relevant sources and using a formal, domain- specific language.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justify my claim/s using evidence and reasoning, carefully distinguishing cause and effect and correlational relationships in the data.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discuss key limitations of my research design and/or process, and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possible implications for future research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follow the norms and conventions of technical writing in the field.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</a:tbl>
          </a:graphicData>
        </a:graphic>
      </p:graphicFrame>
      <p:sp>
        <p:nvSpPr>
          <p:cNvPr id="350" name="Google Shape;350;p60"/>
          <p:cNvSpPr txBox="1"/>
          <p:nvPr>
            <p:ph idx="12" type="sldNum"/>
          </p:nvPr>
        </p:nvSpPr>
        <p:spPr>
          <a:xfrm>
            <a:off x="9412462" y="6755343"/>
            <a:ext cx="603600" cy="5601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61"/>
          <p:cNvSpPr/>
          <p:nvPr/>
        </p:nvSpPr>
        <p:spPr>
          <a:xfrm>
            <a:off x="13075" y="13075"/>
            <a:ext cx="10058400" cy="5824200"/>
          </a:xfrm>
          <a:prstGeom prst="rect">
            <a:avLst/>
          </a:prstGeom>
          <a:solidFill>
            <a:srgbClr val="17346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6" name="Google Shape;356;p61"/>
          <p:cNvSpPr/>
          <p:nvPr/>
        </p:nvSpPr>
        <p:spPr>
          <a:xfrm>
            <a:off x="2301350" y="6445525"/>
            <a:ext cx="3003000" cy="246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rgbClr val="17346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173464"/>
                </a:solidFill>
                <a:latin typeface="Fira Sans"/>
                <a:ea typeface="Fira Sans"/>
                <a:cs typeface="Fira Sans"/>
                <a:sym typeface="Fira Sans"/>
              </a:rPr>
              <a:t>CRITICAL THINKING AND PROBLEM-SOLVING</a:t>
            </a:r>
            <a:endParaRPr b="1" sz="1100">
              <a:solidFill>
                <a:srgbClr val="173464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357" name="Google Shape;357;p61"/>
          <p:cNvSpPr/>
          <p:nvPr/>
        </p:nvSpPr>
        <p:spPr>
          <a:xfrm>
            <a:off x="141975" y="6755800"/>
            <a:ext cx="1208400" cy="246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rgbClr val="0097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0097A7"/>
                </a:solidFill>
                <a:latin typeface="Fira Sans"/>
                <a:ea typeface="Fira Sans"/>
                <a:cs typeface="Fira Sans"/>
                <a:sym typeface="Fira Sans"/>
              </a:rPr>
              <a:t>PERSEVERANCE  </a:t>
            </a:r>
            <a:endParaRPr b="1" sz="1100">
              <a:solidFill>
                <a:srgbClr val="0097A7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358" name="Google Shape;358;p61"/>
          <p:cNvSpPr/>
          <p:nvPr/>
        </p:nvSpPr>
        <p:spPr>
          <a:xfrm>
            <a:off x="0" y="6053950"/>
            <a:ext cx="5889600" cy="3273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173464"/>
                </a:solidFill>
                <a:latin typeface="Fira Sans"/>
                <a:ea typeface="Fira Sans"/>
                <a:cs typeface="Fira Sans"/>
                <a:sym typeface="Fira Sans"/>
              </a:rPr>
              <a:t>PROFILE OF A SOUTH CAROLINA GRADUATE CONNECTIONS</a:t>
            </a:r>
            <a:endParaRPr b="1" sz="1600">
              <a:solidFill>
                <a:srgbClr val="173464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359" name="Google Shape;359;p61"/>
          <p:cNvSpPr/>
          <p:nvPr/>
        </p:nvSpPr>
        <p:spPr>
          <a:xfrm>
            <a:off x="1422275" y="6755800"/>
            <a:ext cx="1912500" cy="246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rgbClr val="17346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173464"/>
                </a:solidFill>
                <a:latin typeface="Fira Sans"/>
                <a:ea typeface="Fira Sans"/>
                <a:cs typeface="Fira Sans"/>
                <a:sym typeface="Fira Sans"/>
              </a:rPr>
              <a:t> KNOWING HOW TO LEARN</a:t>
            </a:r>
            <a:endParaRPr b="1" sz="1100">
              <a:solidFill>
                <a:srgbClr val="173464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360" name="Google Shape;360;p61"/>
          <p:cNvSpPr/>
          <p:nvPr/>
        </p:nvSpPr>
        <p:spPr>
          <a:xfrm>
            <a:off x="141975" y="6445525"/>
            <a:ext cx="2099400" cy="246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rgbClr val="17346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173464"/>
                </a:solidFill>
                <a:latin typeface="Fira Sans"/>
                <a:ea typeface="Fira Sans"/>
                <a:cs typeface="Fira Sans"/>
                <a:sym typeface="Fira Sans"/>
              </a:rPr>
              <a:t> CREATIVITY &amp; INNOVATION </a:t>
            </a:r>
            <a:endParaRPr b="1" sz="1100">
              <a:solidFill>
                <a:srgbClr val="173464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pic>
        <p:nvPicPr>
          <p:cNvPr descr="competency name and icon " id="361" name="Google Shape;361;p61" title="reason quantitatively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52750" y="114475"/>
            <a:ext cx="5446551" cy="5446551"/>
          </a:xfrm>
          <a:prstGeom prst="rect">
            <a:avLst/>
          </a:prstGeom>
          <a:noFill/>
          <a:ln>
            <a:noFill/>
          </a:ln>
        </p:spPr>
      </p:pic>
      <p:sp>
        <p:nvSpPr>
          <p:cNvPr id="362" name="Google Shape;362;p61"/>
          <p:cNvSpPr txBox="1"/>
          <p:nvPr>
            <p:ph idx="12" type="sldNum"/>
          </p:nvPr>
        </p:nvSpPr>
        <p:spPr>
          <a:xfrm>
            <a:off x="9412462" y="6755343"/>
            <a:ext cx="603600" cy="5601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" name="Google Shape;367;p6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3345" y="310270"/>
            <a:ext cx="826400" cy="826400"/>
          </a:xfrm>
          <a:prstGeom prst="rect">
            <a:avLst/>
          </a:prstGeom>
          <a:noFill/>
          <a:ln>
            <a:noFill/>
          </a:ln>
        </p:spPr>
      </p:pic>
      <p:sp>
        <p:nvSpPr>
          <p:cNvPr id="368" name="Google Shape;368;p62"/>
          <p:cNvSpPr txBox="1"/>
          <p:nvPr>
            <p:ph type="title"/>
          </p:nvPr>
        </p:nvSpPr>
        <p:spPr>
          <a:xfrm>
            <a:off x="1307592" y="310896"/>
            <a:ext cx="7982700" cy="8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b="1" lang="en" sz="1600">
                <a:latin typeface="Lato"/>
                <a:ea typeface="Lato"/>
                <a:cs typeface="Lato"/>
                <a:sym typeface="Lato"/>
              </a:rPr>
              <a:t>REASON QUANTITATIVELY 4.1</a:t>
            </a:r>
            <a:br>
              <a:rPr b="1" lang="en" sz="1600">
                <a:latin typeface="Lato"/>
                <a:ea typeface="Lato"/>
                <a:cs typeface="Lato"/>
                <a:sym typeface="Lato"/>
              </a:rPr>
            </a:br>
            <a:r>
              <a:rPr b="1" lang="en" sz="2400">
                <a:latin typeface="Lato"/>
                <a:ea typeface="Lato"/>
                <a:cs typeface="Lato"/>
                <a:sym typeface="Lato"/>
              </a:rPr>
              <a:t>Analyze and interpret data</a:t>
            </a:r>
            <a:endParaRPr b="1" sz="2000">
              <a:latin typeface="Lato"/>
              <a:ea typeface="Lato"/>
              <a:cs typeface="Lato"/>
              <a:sym typeface="Lato"/>
            </a:endParaRPr>
          </a:p>
        </p:txBody>
      </p:sp>
      <p:graphicFrame>
        <p:nvGraphicFramePr>
          <p:cNvPr id="369" name="Google Shape;369;p62"/>
          <p:cNvGraphicFramePr/>
          <p:nvPr/>
        </p:nvGraphicFramePr>
        <p:xfrm>
          <a:off x="375715" y="1155664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{893C0E18-FC04-46FD-8CD3-ADFA4FCEC8C9}</a:tableStyleId>
              </a:tblPr>
              <a:tblGrid>
                <a:gridCol w="1551150"/>
                <a:gridCol w="1551150"/>
                <a:gridCol w="1551150"/>
                <a:gridCol w="1551150"/>
                <a:gridCol w="1551150"/>
                <a:gridCol w="1551150"/>
              </a:tblGrid>
              <a:tr h="3531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1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2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3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4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5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6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</a:tr>
              <a:tr h="2196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describe the patterns I see in a source of information.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describe the patterns I see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in a data set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explain or show what I think it means and why.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identify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and describe patterns and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outliers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in a data set.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use reasoning and contextual information to explain what the data means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identify patterns and outliers in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one or more sources of data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use reasoning,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math skills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, and contextual information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to draw inferences about the data and/or explain phenomena.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analyze data sets involving linear or nonlinear relationships, and use details about the data to explain relationships among variables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draw evidence-based inferences about the data to support a claim.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use systematic methods</a:t>
                      </a: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to identify and analyze patterns and outliers in one or more data sets. </a:t>
                      </a:r>
                      <a:endParaRPr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</a:t>
                      </a:r>
                      <a:r>
                        <a:rPr b="1"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draw evidence-based inferences about the data, question others' conclusions, and/or make valid and reliable evidence-based claims.</a:t>
                      </a:r>
                      <a:endParaRPr b="1"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apply concepts of statistics and probability </a:t>
                      </a: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(e.g.,slope, intercept, correlation coefficient for linear fits) </a:t>
                      </a:r>
                      <a:r>
                        <a:rPr b="1"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to analyze and characterize data from an investigation.</a:t>
                      </a:r>
                      <a:endParaRPr b="1"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determine the significance of the data as it relates to a hypothesis, working explanation, or relevant theory, as well as limitations of my analysis.</a:t>
                      </a:r>
                      <a:endParaRPr sz="105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</a:tbl>
          </a:graphicData>
        </a:graphic>
      </p:graphicFrame>
      <p:sp>
        <p:nvSpPr>
          <p:cNvPr id="370" name="Google Shape;370;p62"/>
          <p:cNvSpPr txBox="1"/>
          <p:nvPr>
            <p:ph idx="12" type="sldNum"/>
          </p:nvPr>
        </p:nvSpPr>
        <p:spPr>
          <a:xfrm>
            <a:off x="9412462" y="6755343"/>
            <a:ext cx="603600" cy="5601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5" name="Google Shape;375;p6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3345" y="310270"/>
            <a:ext cx="826400" cy="826400"/>
          </a:xfrm>
          <a:prstGeom prst="rect">
            <a:avLst/>
          </a:prstGeom>
          <a:noFill/>
          <a:ln>
            <a:noFill/>
          </a:ln>
        </p:spPr>
      </p:pic>
      <p:sp>
        <p:nvSpPr>
          <p:cNvPr id="376" name="Google Shape;376;p63"/>
          <p:cNvSpPr txBox="1"/>
          <p:nvPr>
            <p:ph type="title"/>
          </p:nvPr>
        </p:nvSpPr>
        <p:spPr>
          <a:xfrm>
            <a:off x="1307592" y="310896"/>
            <a:ext cx="7982700" cy="8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b="1" lang="en" sz="1600">
                <a:latin typeface="Lato"/>
                <a:ea typeface="Lato"/>
                <a:cs typeface="Lato"/>
                <a:sym typeface="Lato"/>
              </a:rPr>
              <a:t>REASON QUANTITATIVELY 4.2</a:t>
            </a:r>
            <a:br>
              <a:rPr b="1" lang="en">
                <a:latin typeface="Lato"/>
                <a:ea typeface="Lato"/>
                <a:cs typeface="Lato"/>
                <a:sym typeface="Lato"/>
              </a:rPr>
            </a:br>
            <a:r>
              <a:rPr b="1" lang="en">
                <a:latin typeface="Lato"/>
                <a:ea typeface="Lato"/>
                <a:cs typeface="Lato"/>
                <a:sym typeface="Lato"/>
              </a:rPr>
              <a:t>Model and represent mathematical information</a:t>
            </a:r>
            <a:endParaRPr/>
          </a:p>
        </p:txBody>
      </p:sp>
      <p:graphicFrame>
        <p:nvGraphicFramePr>
          <p:cNvPr id="377" name="Google Shape;377;p63"/>
          <p:cNvGraphicFramePr/>
          <p:nvPr/>
        </p:nvGraphicFramePr>
        <p:xfrm>
          <a:off x="375715" y="1155664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{893C0E18-FC04-46FD-8CD3-ADFA4FCEC8C9}</a:tableStyleId>
              </a:tblPr>
              <a:tblGrid>
                <a:gridCol w="1551150"/>
                <a:gridCol w="1551150"/>
                <a:gridCol w="1551150"/>
                <a:gridCol w="1551150"/>
                <a:gridCol w="1551150"/>
                <a:gridCol w="1551150"/>
              </a:tblGrid>
              <a:tr h="3531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1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2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3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4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5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6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</a:tr>
              <a:tr h="2196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draw a picture that shows what I think the data means.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record what I see, and use and share pictures to explain my observations.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With guidance,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identify important quantities in a situation and represent these relationships using such tools as diagrams, tables, graphs, flow charts, and formulas.  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explain how I have organized the data and what it shows.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accurately organize and display important quantities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using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correctly titled and labeled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tables, charts, or graphical displays.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explain my approach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rationale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for how I have organized the information as well as what it shows.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identify and describe important patterns observed in data.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accurately organize and display data using tables, charts, and/or graphs in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print and electronic form, in order to represent either linear or nonlinear relationships.</a:t>
                      </a:r>
                      <a:endParaRPr sz="1100" u="none" cap="none" strike="sng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sng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use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descriptive vocabulary and appropriate analytical tools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(e.g. best-fit functions, measures of central tendency)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to discuss and analyze mathematical patterns. 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accurately organize and display data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using organizing tools and visual displays most relevant for the type of data generated.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use descriptive vocabulary and appropriate analytical tools to discuss and analyze mathematical patterns, make evidence-based claims, or evaluate others’ conclusions.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My representation of data is well-suited to a specific audience and purpose, and demonstrates insightful mathematical portrayal in a way that contributes to a deeper understanding by others.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</a:tbl>
          </a:graphicData>
        </a:graphic>
      </p:graphicFrame>
      <p:sp>
        <p:nvSpPr>
          <p:cNvPr id="378" name="Google Shape;378;p63"/>
          <p:cNvSpPr txBox="1"/>
          <p:nvPr>
            <p:ph idx="12" type="sldNum"/>
          </p:nvPr>
        </p:nvSpPr>
        <p:spPr>
          <a:xfrm>
            <a:off x="9412462" y="6755343"/>
            <a:ext cx="603600" cy="5601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3" name="Google Shape;383;p6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3345" y="310270"/>
            <a:ext cx="826400" cy="826400"/>
          </a:xfrm>
          <a:prstGeom prst="rect">
            <a:avLst/>
          </a:prstGeom>
          <a:noFill/>
          <a:ln>
            <a:noFill/>
          </a:ln>
        </p:spPr>
      </p:pic>
      <p:sp>
        <p:nvSpPr>
          <p:cNvPr id="384" name="Google Shape;384;p64"/>
          <p:cNvSpPr txBox="1"/>
          <p:nvPr>
            <p:ph type="title"/>
          </p:nvPr>
        </p:nvSpPr>
        <p:spPr>
          <a:xfrm>
            <a:off x="1307592" y="310896"/>
            <a:ext cx="7982700" cy="8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</a:pPr>
            <a:r>
              <a:rPr b="1" lang="en" sz="1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REASON QUANTITATIVELY 4.3</a:t>
            </a:r>
            <a:br>
              <a:rPr b="1" lang="en" sz="1600">
                <a:latin typeface="Lato"/>
                <a:ea typeface="Lato"/>
                <a:cs typeface="Lato"/>
                <a:sym typeface="Lato"/>
              </a:rPr>
            </a:br>
            <a:r>
              <a:rPr b="1" lang="en" sz="2400">
                <a:latin typeface="Lato"/>
                <a:ea typeface="Lato"/>
                <a:cs typeface="Lato"/>
                <a:sym typeface="Lato"/>
              </a:rPr>
              <a:t>Solve problems</a:t>
            </a:r>
            <a:endParaRPr b="1" sz="2000">
              <a:latin typeface="Lato"/>
              <a:ea typeface="Lato"/>
              <a:cs typeface="Lato"/>
              <a:sym typeface="Lato"/>
            </a:endParaRPr>
          </a:p>
        </p:txBody>
      </p:sp>
      <p:graphicFrame>
        <p:nvGraphicFramePr>
          <p:cNvPr id="385" name="Google Shape;385;p64"/>
          <p:cNvGraphicFramePr/>
          <p:nvPr/>
        </p:nvGraphicFramePr>
        <p:xfrm>
          <a:off x="375715" y="1155664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{893C0E18-FC04-46FD-8CD3-ADFA4FCEC8C9}</a:tableStyleId>
              </a:tblPr>
              <a:tblGrid>
                <a:gridCol w="1551150"/>
                <a:gridCol w="1551150"/>
                <a:gridCol w="1551150"/>
                <a:gridCol w="1551150"/>
                <a:gridCol w="1551150"/>
                <a:gridCol w="1551150"/>
              </a:tblGrid>
              <a:tr h="3531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1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2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3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4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5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6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</a:tr>
              <a:tr h="2196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explain the problem in my own words.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With guidance, 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try a way to solve it.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rephrase a problem in my own words (or gestures),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and ask questions about the problem that help me break it down into smaller parts.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try using a strategy 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(tinkering, pattern detection, visualizing)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to come up with a solution.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explain or show my approach.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organize the important information in a useful way 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(chart, table, graph)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and ask questions about the problem to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help me identify a starting point for solving it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choose and apply at least one problem-solving strategy to begin testing out a solution.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explain why my answer is reasonable or not reasonable.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organize the important information in a way that helps me better understand the information, the problem, and/or how I should approach solving it.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break down a problem into smaller parts, or use a simpler problem, to understand the underlying structure of the problem.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use problem-solving strategies to come up with a solution to the problem,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test my solution, making corrections so that my solution is reasonable.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identify underlying mathematical structures in a real-world problem, 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organize important information, and identify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additional information that would be helpful.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apply one or more problem-solving strategies to build an effective and efficient solution,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test my solution using multiple numerical cases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 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make any needed corrections so that my solution is reasonable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and free from computational errors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 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identify underlying mathematical structures in a real-world problem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, and gather 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organize important information about the problem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(e.g., assumptions, constraints, goals)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to help me determine my approach. </a:t>
                      </a:r>
                      <a:endParaRPr b="1"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use relevant tools and problem-solving strategies to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investigate the problem and develop a solution pathway, rather than rushing a solution attempt. </a:t>
                      </a:r>
                      <a:endParaRPr b="1"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develop an effective and efficient solution, and test my solution using multiple numerical cases, while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 attending to precision and to the meaning of quantities.</a:t>
                      </a:r>
                      <a:endParaRPr b="1"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When applicable, 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test conjectures using formal logic in connection to different representations in order to show proof. </a:t>
                      </a:r>
                      <a:endParaRPr sz="10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</a:tbl>
          </a:graphicData>
        </a:graphic>
      </p:graphicFrame>
      <p:sp>
        <p:nvSpPr>
          <p:cNvPr id="386" name="Google Shape;386;p64"/>
          <p:cNvSpPr txBox="1"/>
          <p:nvPr>
            <p:ph idx="12" type="sldNum"/>
          </p:nvPr>
        </p:nvSpPr>
        <p:spPr>
          <a:xfrm>
            <a:off x="9412462" y="6755343"/>
            <a:ext cx="603600" cy="5601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1" name="Google Shape;391;p6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3345" y="310270"/>
            <a:ext cx="826400" cy="826400"/>
          </a:xfrm>
          <a:prstGeom prst="rect">
            <a:avLst/>
          </a:prstGeom>
          <a:noFill/>
          <a:ln>
            <a:noFill/>
          </a:ln>
        </p:spPr>
      </p:pic>
      <p:sp>
        <p:nvSpPr>
          <p:cNvPr id="392" name="Google Shape;392;p65"/>
          <p:cNvSpPr txBox="1"/>
          <p:nvPr>
            <p:ph type="title"/>
          </p:nvPr>
        </p:nvSpPr>
        <p:spPr>
          <a:xfrm>
            <a:off x="1307592" y="310896"/>
            <a:ext cx="7982700" cy="8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</a:pPr>
            <a:r>
              <a:rPr b="1" lang="en" sz="1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REASON QUANTITATIVELY 4.4</a:t>
            </a:r>
            <a:br>
              <a:rPr b="1" lang="en" sz="1600">
                <a:latin typeface="Lato"/>
                <a:ea typeface="Lato"/>
                <a:cs typeface="Lato"/>
                <a:sym typeface="Lato"/>
              </a:rPr>
            </a:br>
            <a:r>
              <a:rPr b="1" lang="en" sz="2400">
                <a:latin typeface="Lato"/>
                <a:ea typeface="Lato"/>
                <a:cs typeface="Lato"/>
                <a:sym typeface="Lato"/>
              </a:rPr>
              <a:t>Construct explanations</a:t>
            </a:r>
            <a:endParaRPr b="1" sz="2000">
              <a:latin typeface="Lato"/>
              <a:ea typeface="Lato"/>
              <a:cs typeface="Lato"/>
              <a:sym typeface="Lato"/>
            </a:endParaRPr>
          </a:p>
        </p:txBody>
      </p:sp>
      <p:graphicFrame>
        <p:nvGraphicFramePr>
          <p:cNvPr id="393" name="Google Shape;393;p65"/>
          <p:cNvGraphicFramePr/>
          <p:nvPr/>
        </p:nvGraphicFramePr>
        <p:xfrm>
          <a:off x="375715" y="1155664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{893C0E18-FC04-46FD-8CD3-ADFA4FCEC8C9}</a:tableStyleId>
              </a:tblPr>
              <a:tblGrid>
                <a:gridCol w="1551150"/>
                <a:gridCol w="1551150"/>
                <a:gridCol w="1551150"/>
                <a:gridCol w="1551150"/>
                <a:gridCol w="1551150"/>
                <a:gridCol w="1551150"/>
              </a:tblGrid>
              <a:tr h="3531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1 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2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3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4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5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6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</a:tr>
              <a:tr h="2196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explain the steps that I or someone (else) took to solve a problem.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state my answer to the problem.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show the steps that I took to come to my answer.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state my answer to the problem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using precise vocabulary and/or notation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explain the steps I took to come to my answer,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why my answer is reasonable or not reasonable.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state my answer to the problem using precise vocabulary and/or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correct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notation.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explain the steps I took to come to my answer,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the assumptions or limitations of my solution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,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why my answer is reasonable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When applicable, I can evaluate someone else’s solution or steps.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provide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important contextual information about the problem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and state my solution to the problem, using precise language and/or correct notation.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use details or evidence to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construct an argument to support my solution to the problem. 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When applicable, I can evaluate others’ solutions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provide an explanation when a different solving process is also correct.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provide important contextual information about the problem and state my solution to the problem, using precise language and/or correct notation.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use details or evidence to 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construct an argument to support my solution to the problem.  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respond to questions and critique about my solution directly and persuasively in a work-based or professional setting.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When applicable, I can evaluate someone else's argument for a solution and determine whether there is evidence to support their argument.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</a:tbl>
          </a:graphicData>
        </a:graphic>
      </p:graphicFrame>
      <p:sp>
        <p:nvSpPr>
          <p:cNvPr id="394" name="Google Shape;394;p65"/>
          <p:cNvSpPr txBox="1"/>
          <p:nvPr>
            <p:ph idx="12" type="sldNum"/>
          </p:nvPr>
        </p:nvSpPr>
        <p:spPr>
          <a:xfrm>
            <a:off x="9412462" y="6755343"/>
            <a:ext cx="603600" cy="5601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66"/>
          <p:cNvSpPr/>
          <p:nvPr/>
        </p:nvSpPr>
        <p:spPr>
          <a:xfrm>
            <a:off x="13075" y="13075"/>
            <a:ext cx="10058400" cy="5824200"/>
          </a:xfrm>
          <a:prstGeom prst="rect">
            <a:avLst/>
          </a:prstGeom>
          <a:solidFill>
            <a:srgbClr val="17346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0" name="Google Shape;400;p66"/>
          <p:cNvSpPr/>
          <p:nvPr/>
        </p:nvSpPr>
        <p:spPr>
          <a:xfrm>
            <a:off x="1568375" y="6784975"/>
            <a:ext cx="3003000" cy="246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rgbClr val="17346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173464"/>
                </a:solidFill>
                <a:latin typeface="Fira Sans"/>
                <a:ea typeface="Fira Sans"/>
                <a:cs typeface="Fira Sans"/>
                <a:sym typeface="Fira Sans"/>
              </a:rPr>
              <a:t>CRITICAL THINKING AND PROBLEM-SOLVING</a:t>
            </a:r>
            <a:endParaRPr b="1" sz="1100">
              <a:solidFill>
                <a:srgbClr val="173464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401" name="Google Shape;401;p66"/>
          <p:cNvSpPr/>
          <p:nvPr/>
        </p:nvSpPr>
        <p:spPr>
          <a:xfrm>
            <a:off x="13075" y="6053950"/>
            <a:ext cx="5889600" cy="3273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173464"/>
                </a:solidFill>
                <a:latin typeface="Fira Sans"/>
                <a:ea typeface="Fira Sans"/>
                <a:cs typeface="Fira Sans"/>
                <a:sym typeface="Fira Sans"/>
              </a:rPr>
              <a:t>PROFILE OF A SOUTH CAROLINA GRADUATE CONNECTIONS</a:t>
            </a:r>
            <a:endParaRPr b="1" sz="1600">
              <a:solidFill>
                <a:srgbClr val="173464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402" name="Google Shape;402;p66"/>
          <p:cNvSpPr/>
          <p:nvPr/>
        </p:nvSpPr>
        <p:spPr>
          <a:xfrm>
            <a:off x="199475" y="6460113"/>
            <a:ext cx="1912500" cy="246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rgbClr val="17346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173464"/>
                </a:solidFill>
                <a:latin typeface="Fira Sans"/>
                <a:ea typeface="Fira Sans"/>
                <a:cs typeface="Fira Sans"/>
                <a:sym typeface="Fira Sans"/>
              </a:rPr>
              <a:t> KNOWING HOW TO LEARN</a:t>
            </a:r>
            <a:endParaRPr b="1" sz="1100">
              <a:solidFill>
                <a:srgbClr val="173464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403" name="Google Shape;403;p66"/>
          <p:cNvSpPr/>
          <p:nvPr/>
        </p:nvSpPr>
        <p:spPr>
          <a:xfrm>
            <a:off x="4631675" y="6784975"/>
            <a:ext cx="2099400" cy="246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rgbClr val="17346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173464"/>
                </a:solidFill>
                <a:latin typeface="Fira Sans"/>
                <a:ea typeface="Fira Sans"/>
                <a:cs typeface="Fira Sans"/>
                <a:sym typeface="Fira Sans"/>
              </a:rPr>
              <a:t> CREATIVITY &amp; INNOVATION </a:t>
            </a:r>
            <a:endParaRPr b="1" sz="1100">
              <a:solidFill>
                <a:srgbClr val="173464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404" name="Google Shape;404;p66"/>
          <p:cNvSpPr/>
          <p:nvPr/>
        </p:nvSpPr>
        <p:spPr>
          <a:xfrm>
            <a:off x="199475" y="6784975"/>
            <a:ext cx="1308600" cy="246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rgbClr val="0097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0097A7"/>
                </a:solidFill>
                <a:latin typeface="Fira Sans"/>
                <a:ea typeface="Fira Sans"/>
                <a:cs typeface="Fira Sans"/>
                <a:sym typeface="Fira Sans"/>
              </a:rPr>
              <a:t>SELF-DIRECTION  </a:t>
            </a:r>
            <a:endParaRPr b="1" sz="1100">
              <a:solidFill>
                <a:srgbClr val="0097A7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405" name="Google Shape;405;p66"/>
          <p:cNvSpPr/>
          <p:nvPr/>
        </p:nvSpPr>
        <p:spPr>
          <a:xfrm>
            <a:off x="2199600" y="6460100"/>
            <a:ext cx="3795900" cy="246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rgbClr val="17346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173464"/>
                </a:solidFill>
                <a:latin typeface="Fira Sans"/>
                <a:ea typeface="Fira Sans"/>
                <a:cs typeface="Fira Sans"/>
                <a:sym typeface="Fira Sans"/>
              </a:rPr>
              <a:t>COMMUNICATION, INFORMATION, MEDIA, &amp; TECHNOLOGY</a:t>
            </a:r>
            <a:endParaRPr b="1" sz="1100">
              <a:solidFill>
                <a:srgbClr val="173464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pic>
        <p:nvPicPr>
          <p:cNvPr descr="competency name and icon " id="406" name="Google Shape;406;p66" title="use sources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08075" y="215600"/>
            <a:ext cx="5542225" cy="5542225"/>
          </a:xfrm>
          <a:prstGeom prst="rect">
            <a:avLst/>
          </a:prstGeom>
          <a:noFill/>
          <a:ln>
            <a:noFill/>
          </a:ln>
        </p:spPr>
      </p:pic>
      <p:sp>
        <p:nvSpPr>
          <p:cNvPr id="407" name="Google Shape;407;p66"/>
          <p:cNvSpPr txBox="1"/>
          <p:nvPr>
            <p:ph idx="12" type="sldNum"/>
          </p:nvPr>
        </p:nvSpPr>
        <p:spPr>
          <a:xfrm>
            <a:off x="9412462" y="6755343"/>
            <a:ext cx="603600" cy="5601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Google Shape;170;p40"/>
          <p:cNvPicPr preferRelativeResize="0"/>
          <p:nvPr/>
        </p:nvPicPr>
        <p:blipFill rotWithShape="1">
          <a:blip r:embed="rId3">
            <a:alphaModFix/>
          </a:blip>
          <a:srcRect b="4688" l="2435" r="2435" t="10067"/>
          <a:stretch/>
        </p:blipFill>
        <p:spPr>
          <a:xfrm>
            <a:off x="237067" y="685800"/>
            <a:ext cx="9575810" cy="6629402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40"/>
          <p:cNvSpPr txBox="1"/>
          <p:nvPr>
            <p:ph type="title"/>
          </p:nvPr>
        </p:nvSpPr>
        <p:spPr>
          <a:xfrm>
            <a:off x="2572350" y="137625"/>
            <a:ext cx="4913700" cy="795900"/>
          </a:xfrm>
          <a:prstGeom prst="rect">
            <a:avLst/>
          </a:prstGeom>
          <a:solidFill>
            <a:schemeClr val="lt1"/>
          </a:solidFill>
        </p:spPr>
        <p:txBody>
          <a:bodyPr anchorCtr="0" anchor="t" bIns="107225" lIns="107225" spcFirstLastPara="1" rIns="107225" wrap="square" tIns="1072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173464"/>
                </a:solidFill>
                <a:latin typeface="Lato"/>
                <a:ea typeface="Lato"/>
                <a:cs typeface="Lato"/>
                <a:sym typeface="Lato"/>
              </a:rPr>
              <a:t>Profile of a South Carolina Graduate</a:t>
            </a:r>
            <a:endParaRPr sz="2000">
              <a:solidFill>
                <a:srgbClr val="173464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173464"/>
                </a:solidFill>
                <a:latin typeface="Lato"/>
                <a:ea typeface="Lato"/>
                <a:cs typeface="Lato"/>
                <a:sym typeface="Lato"/>
              </a:rPr>
              <a:t>COMPETENCY STATEMENTS</a:t>
            </a:r>
            <a:endParaRPr b="1" sz="2600">
              <a:solidFill>
                <a:srgbClr val="173464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72" name="Google Shape;172;p40"/>
          <p:cNvSpPr txBox="1"/>
          <p:nvPr>
            <p:ph idx="12" type="sldNum"/>
          </p:nvPr>
        </p:nvSpPr>
        <p:spPr>
          <a:xfrm>
            <a:off x="9319704" y="6632131"/>
            <a:ext cx="603600" cy="559800"/>
          </a:xfrm>
          <a:prstGeom prst="rect">
            <a:avLst/>
          </a:prstGeom>
        </p:spPr>
        <p:txBody>
          <a:bodyPr anchorCtr="0" anchor="ctr" bIns="107225" lIns="107225" spcFirstLastPara="1" rIns="107225" wrap="square" tIns="1072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2" name="Google Shape;412;p6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2820" y="315340"/>
            <a:ext cx="826400" cy="826400"/>
          </a:xfrm>
          <a:prstGeom prst="rect">
            <a:avLst/>
          </a:prstGeom>
          <a:noFill/>
          <a:ln>
            <a:noFill/>
          </a:ln>
        </p:spPr>
      </p:pic>
      <p:sp>
        <p:nvSpPr>
          <p:cNvPr id="413" name="Google Shape;413;p67"/>
          <p:cNvSpPr txBox="1"/>
          <p:nvPr>
            <p:ph type="title"/>
          </p:nvPr>
        </p:nvSpPr>
        <p:spPr>
          <a:xfrm>
            <a:off x="1307592" y="310896"/>
            <a:ext cx="7982700" cy="8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b="1" lang="en" sz="1600">
                <a:latin typeface="Lato"/>
                <a:ea typeface="Lato"/>
                <a:cs typeface="Lato"/>
                <a:sym typeface="Lato"/>
              </a:rPr>
              <a:t>USE SOURCES 5.1</a:t>
            </a:r>
            <a:br>
              <a:rPr b="1" lang="en">
                <a:latin typeface="Lato"/>
                <a:ea typeface="Lato"/>
                <a:cs typeface="Lato"/>
                <a:sym typeface="Lato"/>
              </a:rPr>
            </a:br>
            <a:r>
              <a:rPr b="1" lang="en">
                <a:latin typeface="Lato"/>
                <a:ea typeface="Lato"/>
                <a:cs typeface="Lato"/>
                <a:sym typeface="Lato"/>
              </a:rPr>
              <a:t>Select and contextualize sources</a:t>
            </a:r>
            <a:endParaRPr/>
          </a:p>
        </p:txBody>
      </p:sp>
      <p:graphicFrame>
        <p:nvGraphicFramePr>
          <p:cNvPr id="414" name="Google Shape;414;p67"/>
          <p:cNvGraphicFramePr/>
          <p:nvPr/>
        </p:nvGraphicFramePr>
        <p:xfrm>
          <a:off x="375715" y="1155664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{893C0E18-FC04-46FD-8CD3-ADFA4FCEC8C9}</a:tableStyleId>
              </a:tblPr>
              <a:tblGrid>
                <a:gridCol w="1551150"/>
                <a:gridCol w="1551150"/>
                <a:gridCol w="1551150"/>
                <a:gridCol w="1551150"/>
                <a:gridCol w="1551150"/>
                <a:gridCol w="1551150"/>
              </a:tblGrid>
              <a:tr h="3531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1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2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3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4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5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6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</a:tr>
              <a:tr h="2196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I can choose a story or source to read or watch.</a:t>
                      </a:r>
                      <a:endParaRPr sz="10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With guidance, I can ask questions about the author or illustrator.</a:t>
                      </a:r>
                      <a:endParaRPr sz="10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With guidance, I can choose a story or source </a:t>
                      </a:r>
                      <a:r>
                        <a:rPr b="1" lang="en" sz="100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that relates to a topic or question of interest</a:t>
                      </a:r>
                      <a:r>
                        <a:rPr lang="en" sz="100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0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With guidance,</a:t>
                      </a:r>
                      <a:r>
                        <a:rPr b="1" lang="en" sz="100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 I can pose questions to learn about</a:t>
                      </a:r>
                      <a:r>
                        <a:rPr lang="en" sz="100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 </a:t>
                      </a:r>
                      <a:r>
                        <a:rPr b="1" lang="en" sz="100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the author/creator and how the story or source was created</a:t>
                      </a:r>
                      <a:r>
                        <a:rPr lang="en" sz="100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000" u="none" cap="none" strike="noStrike">
                        <a:solidFill>
                          <a:schemeClr val="dk1"/>
                        </a:solidFill>
                        <a:highlight>
                          <a:schemeClr val="lt1"/>
                        </a:highlight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With guidance, I can learn and practice basic search methods 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(e.g., keywords/categories; databases; websites) 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to help me choose relevant and credible sources 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for my particular purpose.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generate questions about the source (e.g., </a:t>
                      </a:r>
                      <a:r>
                        <a:rPr i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Who created it? Why was it created?)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practice ways to evaluate the accuracy of the source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(e.g., look for supporting evidence, verify using other sources, check for bias) 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to determine whether it’s reliable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r>
                        <a:rPr i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</a:t>
                      </a:r>
                      <a:endParaRPr i="1" sz="10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use basic search methods to help me choose relevant and credible sources for my particular purpose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</a:t>
                      </a:r>
                      <a:endParaRPr b="1"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gather important information about the source(s) to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evaluate their currency, relevance, authority, accuracy, and purpose 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(i.e., CRAAP test) and determine their reliability 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usefulness for my particular purpose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1" lang="en" sz="100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I can use criteria</a:t>
                      </a:r>
                      <a:r>
                        <a:rPr lang="en" sz="100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, relevant search methods, </a:t>
                      </a:r>
                      <a:r>
                        <a:rPr b="1" lang="en" sz="100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and tools</a:t>
                      </a:r>
                      <a:r>
                        <a:rPr lang="en" sz="100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 to identify relevant and credible sources </a:t>
                      </a:r>
                      <a:r>
                        <a:rPr b="1" lang="en" sz="100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reflecting multiple points of view</a:t>
                      </a:r>
                      <a:r>
                        <a:rPr lang="en" sz="100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, for my particular purpose. </a:t>
                      </a:r>
                      <a:endParaRPr sz="10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assess the credibility of sources to determine their reliability and usefulness for my particular purpose, 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note important gaps or limitations.</a:t>
                      </a:r>
                      <a:endParaRPr sz="10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50"/>
                        <a:buFont typeface="Arial"/>
                        <a:buNone/>
                      </a:pPr>
                      <a:r>
                        <a:rPr b="1" lang="en" sz="95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I can use advanced search criteria</a:t>
                      </a:r>
                      <a:r>
                        <a:rPr lang="en" sz="95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 (e.g., affiliate institutions, times cited) </a:t>
                      </a:r>
                      <a:r>
                        <a:rPr b="1" lang="en" sz="95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and advanced search methods </a:t>
                      </a:r>
                      <a:r>
                        <a:rPr lang="en" sz="95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(e.g., academic journals, phrase searching, boolean operators) and tools</a:t>
                      </a:r>
                      <a:r>
                        <a:rPr b="1" lang="en" sz="95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 </a:t>
                      </a:r>
                      <a:r>
                        <a:rPr lang="en" sz="95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to identify and select relevant and credible sources that reflect multiple points of view, for my particular purpose.</a:t>
                      </a:r>
                      <a:endParaRPr sz="95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50"/>
                        <a:buFont typeface="Arial"/>
                        <a:buNone/>
                      </a:pPr>
                      <a:r>
                        <a:t/>
                      </a:r>
                      <a:endParaRPr sz="95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assess the credibility of sources to determine their reliability and usefulness for my particular purpose, and note important gaps or limitations in my sources </a:t>
                      </a: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their implications</a:t>
                      </a: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95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50"/>
                        <a:buFont typeface="Arial"/>
                        <a:buNone/>
                      </a:pPr>
                      <a:r>
                        <a:t/>
                      </a:r>
                      <a:endParaRPr sz="95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50"/>
                        <a:buFont typeface="Arial"/>
                        <a:buNone/>
                      </a:pPr>
                      <a:r>
                        <a:rPr b="1" lang="en" sz="95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I can attend to the impacts of bias in conventional research methods, and employ methods to help me gain a more global perspective and/or culturally inclusive sources</a:t>
                      </a:r>
                      <a:r>
                        <a:rPr lang="en" sz="95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 (e.g., international searches, local community research) relevant to my purpose.</a:t>
                      </a:r>
                      <a:endParaRPr sz="95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</a:tbl>
          </a:graphicData>
        </a:graphic>
      </p:graphicFrame>
      <p:sp>
        <p:nvSpPr>
          <p:cNvPr id="415" name="Google Shape;415;p67"/>
          <p:cNvSpPr txBox="1"/>
          <p:nvPr>
            <p:ph idx="12" type="sldNum"/>
          </p:nvPr>
        </p:nvSpPr>
        <p:spPr>
          <a:xfrm>
            <a:off x="9412462" y="6755343"/>
            <a:ext cx="603600" cy="5601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0" name="Google Shape;420;p6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2820" y="315340"/>
            <a:ext cx="826400" cy="826400"/>
          </a:xfrm>
          <a:prstGeom prst="rect">
            <a:avLst/>
          </a:prstGeom>
          <a:noFill/>
          <a:ln>
            <a:noFill/>
          </a:ln>
        </p:spPr>
      </p:pic>
      <p:sp>
        <p:nvSpPr>
          <p:cNvPr id="421" name="Google Shape;421;p68"/>
          <p:cNvSpPr txBox="1"/>
          <p:nvPr>
            <p:ph type="title"/>
          </p:nvPr>
        </p:nvSpPr>
        <p:spPr>
          <a:xfrm>
            <a:off x="1307592" y="310896"/>
            <a:ext cx="7982700" cy="8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</a:pPr>
            <a:r>
              <a:rPr b="1" lang="en" sz="1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USE SOURCES 5.2</a:t>
            </a:r>
            <a:br>
              <a:rPr b="1" lang="en">
                <a:latin typeface="Lato"/>
                <a:ea typeface="Lato"/>
                <a:cs typeface="Lato"/>
                <a:sym typeface="Lato"/>
              </a:rPr>
            </a:br>
            <a:r>
              <a:rPr b="1" lang="en">
                <a:latin typeface="Lato"/>
                <a:ea typeface="Lato"/>
                <a:cs typeface="Lato"/>
                <a:sym typeface="Lato"/>
              </a:rPr>
              <a:t>Use systems to organize information gathered</a:t>
            </a:r>
            <a:endParaRPr/>
          </a:p>
        </p:txBody>
      </p:sp>
      <p:graphicFrame>
        <p:nvGraphicFramePr>
          <p:cNvPr id="422" name="Google Shape;422;p68"/>
          <p:cNvGraphicFramePr/>
          <p:nvPr/>
        </p:nvGraphicFramePr>
        <p:xfrm>
          <a:off x="375715" y="1155664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{893C0E18-FC04-46FD-8CD3-ADFA4FCEC8C9}</a:tableStyleId>
              </a:tblPr>
              <a:tblGrid>
                <a:gridCol w="1551150"/>
                <a:gridCol w="1551150"/>
                <a:gridCol w="1551150"/>
                <a:gridCol w="1551150"/>
                <a:gridCol w="1551150"/>
                <a:gridCol w="1551150"/>
              </a:tblGrid>
              <a:tr h="3531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1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2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3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4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5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6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</a:tr>
              <a:tr h="2196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With guidance, I can use pictures or notes to help me remember something important.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I can use pictures or words</a:t>
                      </a:r>
                      <a:r>
                        <a:rPr b="1" lang="en" sz="110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 to note the key information that I have identified from a source.</a:t>
                      </a:r>
                      <a:endParaRPr b="1"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make notes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organize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key information that I have identified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from multiple sources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choose and apply a specific note-taking system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highlight>
                            <a:schemeClr val="lt1"/>
                          </a:highlight>
                          <a:latin typeface="Lato"/>
                          <a:ea typeface="Lato"/>
                          <a:cs typeface="Lato"/>
                          <a:sym typeface="Lato"/>
                        </a:rPr>
                        <a:t> 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to help me gather and organize important information (e.g., key facts, ideas, details, quotes) from multiple sources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relevant to my purpose.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My notes include complete citations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choose and apply an effective note-taking system to help me gather, organize,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easily search 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important information across multiple sources to support my research purpose.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My notes are organized in a purposeful way 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(e.g., distinguish between paraphrases, quotations, summaries, and personal thoughts) and include complete citations.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choose, apply,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and adapt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an effective note-taking system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set of relevant digital tools 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to help me gather, organize, search my research materials,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and systematize aspects of my research process 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(e.g. Google Drive, Noodlebib, Asana)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to help me achieve my research goals. 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My notes are purposefully organized,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judiciously taken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, and include complete citations.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</a:tbl>
          </a:graphicData>
        </a:graphic>
      </p:graphicFrame>
      <p:sp>
        <p:nvSpPr>
          <p:cNvPr id="423" name="Google Shape;423;p68"/>
          <p:cNvSpPr txBox="1"/>
          <p:nvPr>
            <p:ph idx="12" type="sldNum"/>
          </p:nvPr>
        </p:nvSpPr>
        <p:spPr>
          <a:xfrm>
            <a:off x="9412462" y="6755343"/>
            <a:ext cx="603600" cy="5601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8" name="Google Shape;428;p6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2820" y="315340"/>
            <a:ext cx="826400" cy="826400"/>
          </a:xfrm>
          <a:prstGeom prst="rect">
            <a:avLst/>
          </a:prstGeom>
          <a:noFill/>
          <a:ln>
            <a:noFill/>
          </a:ln>
        </p:spPr>
      </p:pic>
      <p:sp>
        <p:nvSpPr>
          <p:cNvPr id="429" name="Google Shape;429;p69"/>
          <p:cNvSpPr txBox="1"/>
          <p:nvPr>
            <p:ph type="title"/>
          </p:nvPr>
        </p:nvSpPr>
        <p:spPr>
          <a:xfrm>
            <a:off x="1307592" y="310896"/>
            <a:ext cx="7982700" cy="8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</a:pPr>
            <a:r>
              <a:rPr b="1" lang="en" sz="1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USE SOURCES 5.3</a:t>
            </a:r>
            <a:br>
              <a:rPr b="1" lang="en">
                <a:latin typeface="Lato"/>
                <a:ea typeface="Lato"/>
                <a:cs typeface="Lato"/>
                <a:sym typeface="Lato"/>
              </a:rPr>
            </a:br>
            <a:r>
              <a:rPr b="1" lang="en">
                <a:latin typeface="Lato"/>
                <a:ea typeface="Lato"/>
                <a:cs typeface="Lato"/>
                <a:sym typeface="Lato"/>
              </a:rPr>
              <a:t>Synthesize multiple sources</a:t>
            </a:r>
            <a:endParaRPr/>
          </a:p>
        </p:txBody>
      </p:sp>
      <p:graphicFrame>
        <p:nvGraphicFramePr>
          <p:cNvPr id="430" name="Google Shape;430;p69"/>
          <p:cNvGraphicFramePr/>
          <p:nvPr/>
        </p:nvGraphicFramePr>
        <p:xfrm>
          <a:off x="375715" y="1155664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{893C0E18-FC04-46FD-8CD3-ADFA4FCEC8C9}</a:tableStyleId>
              </a:tblPr>
              <a:tblGrid>
                <a:gridCol w="1551150"/>
                <a:gridCol w="1551150"/>
                <a:gridCol w="1551150"/>
                <a:gridCol w="1551150"/>
                <a:gridCol w="1551150"/>
                <a:gridCol w="1551150"/>
              </a:tblGrid>
              <a:tr h="3531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1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2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3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4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5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6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</a:tr>
              <a:tr h="2196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With guidance, I can share something I learned that I didn't know before.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share what I learned about the topic from the source.</a:t>
                      </a:r>
                      <a:endParaRPr b="1"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compare information from different sources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about the same topic or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question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make one or more new connections between the topic/question and the key information I have identified from one or more sources.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compare information from different sources that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directly inform my research question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select key ideas and details to support an argument, explanation, solution, or artistic work.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cite my sources.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synthesize ideas, claims, and supporting details and evidence 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from multiple, diverse sources.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select key ideas and details to support an argument, explanation, solution, or artistic work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that attends to diverse perspectives, counterclaims, and the breadth of available evidence with integrity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cite my sources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using formatting consistent with the discipline.</a:t>
                      </a:r>
                      <a:endParaRPr b="1"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synthesize ideas, claims, and supporting details and evidence from multiple, diverse sources,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generating original insights relevant to my research question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select key ideas and details to support an argument, explanation, solution, or artistic work that attends to diverse perspectives, counterclaims, and the breadth of available evidence with integrity.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cite my sources using formatting consistent with the discipline.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</a:tbl>
          </a:graphicData>
        </a:graphic>
      </p:graphicFrame>
      <p:sp>
        <p:nvSpPr>
          <p:cNvPr id="431" name="Google Shape;431;p69"/>
          <p:cNvSpPr txBox="1"/>
          <p:nvPr>
            <p:ph idx="12" type="sldNum"/>
          </p:nvPr>
        </p:nvSpPr>
        <p:spPr>
          <a:xfrm>
            <a:off x="9412462" y="6755343"/>
            <a:ext cx="603600" cy="5601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70"/>
          <p:cNvSpPr/>
          <p:nvPr/>
        </p:nvSpPr>
        <p:spPr>
          <a:xfrm>
            <a:off x="13075" y="13075"/>
            <a:ext cx="10058400" cy="5824200"/>
          </a:xfrm>
          <a:prstGeom prst="rect">
            <a:avLst/>
          </a:prstGeom>
          <a:solidFill>
            <a:srgbClr val="17346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7" name="Google Shape;437;p70"/>
          <p:cNvSpPr/>
          <p:nvPr/>
        </p:nvSpPr>
        <p:spPr>
          <a:xfrm>
            <a:off x="199475" y="6460100"/>
            <a:ext cx="3003000" cy="246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rgbClr val="17346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173464"/>
                </a:solidFill>
                <a:latin typeface="Fira Sans"/>
                <a:ea typeface="Fira Sans"/>
                <a:cs typeface="Fira Sans"/>
                <a:sym typeface="Fira Sans"/>
              </a:rPr>
              <a:t>CRITICAL THINKING AND PROBLEM-SOLVING</a:t>
            </a:r>
            <a:endParaRPr b="1" sz="1100">
              <a:solidFill>
                <a:srgbClr val="173464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438" name="Google Shape;438;p70"/>
          <p:cNvSpPr/>
          <p:nvPr/>
        </p:nvSpPr>
        <p:spPr>
          <a:xfrm>
            <a:off x="13075" y="6053950"/>
            <a:ext cx="5889600" cy="3273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173464"/>
                </a:solidFill>
                <a:latin typeface="Fira Sans"/>
                <a:ea typeface="Fira Sans"/>
                <a:cs typeface="Fira Sans"/>
                <a:sym typeface="Fira Sans"/>
              </a:rPr>
              <a:t>PROFILE OF A SOUTH CAROLINA GRADUATE CONNECTIONS</a:t>
            </a:r>
            <a:endParaRPr b="1" sz="1600">
              <a:solidFill>
                <a:srgbClr val="173464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439" name="Google Shape;439;p70"/>
          <p:cNvSpPr/>
          <p:nvPr/>
        </p:nvSpPr>
        <p:spPr>
          <a:xfrm>
            <a:off x="199475" y="6784950"/>
            <a:ext cx="2099400" cy="246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rgbClr val="17346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173464"/>
                </a:solidFill>
                <a:latin typeface="Fira Sans"/>
                <a:ea typeface="Fira Sans"/>
                <a:cs typeface="Fira Sans"/>
                <a:sym typeface="Fira Sans"/>
              </a:rPr>
              <a:t> CREATIVITY &amp; INNOVATION </a:t>
            </a:r>
            <a:endParaRPr b="1" sz="1100">
              <a:solidFill>
                <a:srgbClr val="173464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440" name="Google Shape;440;p70"/>
          <p:cNvSpPr/>
          <p:nvPr/>
        </p:nvSpPr>
        <p:spPr>
          <a:xfrm>
            <a:off x="4011225" y="6784950"/>
            <a:ext cx="1308600" cy="246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rgbClr val="0097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0097A7"/>
                </a:solidFill>
                <a:latin typeface="Fira Sans"/>
                <a:ea typeface="Fira Sans"/>
                <a:cs typeface="Fira Sans"/>
                <a:sym typeface="Fira Sans"/>
              </a:rPr>
              <a:t>SELF-DIRECTION  </a:t>
            </a:r>
            <a:endParaRPr b="1" sz="1100">
              <a:solidFill>
                <a:srgbClr val="0097A7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441" name="Google Shape;441;p70"/>
          <p:cNvSpPr/>
          <p:nvPr/>
        </p:nvSpPr>
        <p:spPr>
          <a:xfrm>
            <a:off x="3274750" y="6460100"/>
            <a:ext cx="3795900" cy="246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rgbClr val="17346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173464"/>
                </a:solidFill>
                <a:latin typeface="Fira Sans"/>
                <a:ea typeface="Fira Sans"/>
                <a:cs typeface="Fira Sans"/>
                <a:sym typeface="Fira Sans"/>
              </a:rPr>
              <a:t>COMMUNICATION, INFORMATION, MEDIA, &amp; TECHNOLOGY</a:t>
            </a:r>
            <a:endParaRPr b="1" sz="1100">
              <a:solidFill>
                <a:srgbClr val="173464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442" name="Google Shape;442;p70"/>
          <p:cNvSpPr/>
          <p:nvPr/>
        </p:nvSpPr>
        <p:spPr>
          <a:xfrm>
            <a:off x="2363350" y="6784950"/>
            <a:ext cx="1583400" cy="246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rgbClr val="E6913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E69138"/>
                </a:solidFill>
                <a:latin typeface="Fira Sans"/>
                <a:ea typeface="Fira Sans"/>
                <a:cs typeface="Fira Sans"/>
                <a:sym typeface="Fira Sans"/>
              </a:rPr>
              <a:t>GLOBAL PERSPECTIVE</a:t>
            </a:r>
            <a:endParaRPr b="1" sz="1100">
              <a:solidFill>
                <a:srgbClr val="E69138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pic>
        <p:nvPicPr>
          <p:cNvPr descr="competency name and icon " id="443" name="Google Shape;443;p70" title="design solutions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22800" y="342075"/>
            <a:ext cx="5155774" cy="5155774"/>
          </a:xfrm>
          <a:prstGeom prst="rect">
            <a:avLst/>
          </a:prstGeom>
          <a:noFill/>
          <a:ln>
            <a:noFill/>
          </a:ln>
        </p:spPr>
      </p:pic>
      <p:sp>
        <p:nvSpPr>
          <p:cNvPr id="444" name="Google Shape;444;p70"/>
          <p:cNvSpPr/>
          <p:nvPr/>
        </p:nvSpPr>
        <p:spPr>
          <a:xfrm>
            <a:off x="5384300" y="6784950"/>
            <a:ext cx="1308600" cy="246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rgbClr val="0097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0097A7"/>
                </a:solidFill>
                <a:latin typeface="Fira Sans"/>
                <a:ea typeface="Fira Sans"/>
                <a:cs typeface="Fira Sans"/>
                <a:sym typeface="Fira Sans"/>
              </a:rPr>
              <a:t>WORK ETHIC</a:t>
            </a:r>
            <a:r>
              <a:rPr b="1" lang="en" sz="1100">
                <a:solidFill>
                  <a:srgbClr val="0097A7"/>
                </a:solidFill>
                <a:latin typeface="Fira Sans"/>
                <a:ea typeface="Fira Sans"/>
                <a:cs typeface="Fira Sans"/>
                <a:sym typeface="Fira Sans"/>
              </a:rPr>
              <a:t> </a:t>
            </a:r>
            <a:endParaRPr b="1" sz="1100">
              <a:solidFill>
                <a:srgbClr val="0097A7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445" name="Google Shape;445;p70"/>
          <p:cNvSpPr txBox="1"/>
          <p:nvPr>
            <p:ph idx="12" type="sldNum"/>
          </p:nvPr>
        </p:nvSpPr>
        <p:spPr>
          <a:xfrm>
            <a:off x="9412462" y="6755343"/>
            <a:ext cx="603600" cy="5601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" name="Google Shape;450;p7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4775" y="325540"/>
            <a:ext cx="793944" cy="816201"/>
          </a:xfrm>
          <a:prstGeom prst="rect">
            <a:avLst/>
          </a:prstGeom>
          <a:noFill/>
          <a:ln>
            <a:noFill/>
          </a:ln>
        </p:spPr>
      </p:pic>
      <p:sp>
        <p:nvSpPr>
          <p:cNvPr id="451" name="Google Shape;451;p71"/>
          <p:cNvSpPr txBox="1"/>
          <p:nvPr>
            <p:ph type="title"/>
          </p:nvPr>
        </p:nvSpPr>
        <p:spPr>
          <a:xfrm>
            <a:off x="1307592" y="310896"/>
            <a:ext cx="7982700" cy="8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b="1" lang="en" sz="1600">
                <a:latin typeface="Lato"/>
                <a:ea typeface="Lato"/>
                <a:cs typeface="Lato"/>
                <a:sym typeface="Lato"/>
              </a:rPr>
              <a:t>DESIGN SOLUTIONS 6.1</a:t>
            </a:r>
            <a:br>
              <a:rPr b="1" lang="en">
                <a:latin typeface="Lato"/>
                <a:ea typeface="Lato"/>
                <a:cs typeface="Lato"/>
                <a:sym typeface="Lato"/>
              </a:rPr>
            </a:br>
            <a:r>
              <a:rPr b="1" lang="en">
                <a:latin typeface="Lato"/>
                <a:ea typeface="Lato"/>
                <a:cs typeface="Lato"/>
                <a:sym typeface="Lato"/>
              </a:rPr>
              <a:t>Define and explore a design challenge</a:t>
            </a:r>
            <a:endParaRPr/>
          </a:p>
        </p:txBody>
      </p:sp>
      <p:graphicFrame>
        <p:nvGraphicFramePr>
          <p:cNvPr id="452" name="Google Shape;452;p71"/>
          <p:cNvGraphicFramePr/>
          <p:nvPr/>
        </p:nvGraphicFramePr>
        <p:xfrm>
          <a:off x="375715" y="1155664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{893C0E18-FC04-46FD-8CD3-ADFA4FCEC8C9}</a:tableStyleId>
              </a:tblPr>
              <a:tblGrid>
                <a:gridCol w="1551150"/>
                <a:gridCol w="1551150"/>
                <a:gridCol w="1551150"/>
                <a:gridCol w="1551150"/>
                <a:gridCol w="1551150"/>
                <a:gridCol w="1551150"/>
              </a:tblGrid>
              <a:tr h="3531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1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2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3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4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5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6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</a:tr>
              <a:tr h="2196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work with others to notice and describe something around us that isn't working well and that could be improved.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We can work together to create criteria for how well we can solve the problem.</a:t>
                      </a:r>
                      <a:endParaRPr sz="10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identify and define 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 design problem or challenge.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can use information provided to help me understand the problem, 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I can 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explain the problem and its importance 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in my own words.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With guidance, I can create criteria for a successful design solution.</a:t>
                      </a:r>
                      <a:endParaRPr sz="10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identify and define a design problem 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that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has significance in my community.</a:t>
                      </a:r>
                      <a:endParaRPr b="1"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gather, record, and analyze information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that will help me understand the problem 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key design constraints 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(e.g., time, budget, ethical factors, impact on others).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create criteria for a successful design solution.</a:t>
                      </a:r>
                      <a:endParaRPr sz="10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identify and define a design problem that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significantly impacts one or more communities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gather, record, and analyze information to help me understand the problem 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its context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, 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to articulate key design constraints.</a:t>
                      </a:r>
                      <a:endParaRPr b="1"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draw on multiple relevant sources to inform my research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(e.g., online data, user experience data)..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create 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prioritize 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design criteria.</a:t>
                      </a:r>
                      <a:endParaRPr sz="10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identify, define, 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or reframe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,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an enduring and significant design problem.</a:t>
                      </a:r>
                      <a:endParaRPr b="1"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gather, record, and analyze information to help me understand the problem and its context 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from multiple perspectives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, and to articulate key design constraints.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draw on multiple relevant 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diverse sources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to inform my research, 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including original user experience data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create and prioritize 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detailed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design criteria, 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while acknowledging important trade-offs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0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identify, define, or reframe, an enduring and significant design problem </a:t>
                      </a: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that others have tried to address with limited success, using compelling, user-centered language.</a:t>
                      </a:r>
                      <a:endParaRPr b="1"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gather, record and analyze information to help me understand the problem, context, </a:t>
                      </a: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stakeholders' concerns</a:t>
                      </a: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</a:t>
                      </a: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from multiple perspectives</a:t>
                      </a: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, and to articulate key design constraints.</a:t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draw on multiple relevant and diverse sources to inform my research </a:t>
                      </a: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strategically add depth to my understanding</a:t>
                      </a: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, including original user experience data </a:t>
                      </a: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that I've gathered independently or with a team.</a:t>
                      </a:r>
                      <a:endParaRPr b="1"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create and prioritize design criteria with critical detail and precision that </a:t>
                      </a: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minimize the impacts</a:t>
                      </a: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of trade-offs.</a:t>
                      </a:r>
                      <a:endParaRPr sz="95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</a:tbl>
          </a:graphicData>
        </a:graphic>
      </p:graphicFrame>
      <p:sp>
        <p:nvSpPr>
          <p:cNvPr id="453" name="Google Shape;453;p71"/>
          <p:cNvSpPr txBox="1"/>
          <p:nvPr>
            <p:ph idx="12" type="sldNum"/>
          </p:nvPr>
        </p:nvSpPr>
        <p:spPr>
          <a:xfrm>
            <a:off x="9412462" y="6755343"/>
            <a:ext cx="603600" cy="5601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8" name="Google Shape;458;p7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4775" y="325540"/>
            <a:ext cx="793944" cy="816201"/>
          </a:xfrm>
          <a:prstGeom prst="rect">
            <a:avLst/>
          </a:prstGeom>
          <a:noFill/>
          <a:ln>
            <a:noFill/>
          </a:ln>
        </p:spPr>
      </p:pic>
      <p:sp>
        <p:nvSpPr>
          <p:cNvPr id="459" name="Google Shape;459;p72"/>
          <p:cNvSpPr txBox="1"/>
          <p:nvPr>
            <p:ph type="title"/>
          </p:nvPr>
        </p:nvSpPr>
        <p:spPr>
          <a:xfrm>
            <a:off x="1307592" y="310896"/>
            <a:ext cx="7982700" cy="8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b="1" lang="en" sz="1600">
                <a:latin typeface="Lato"/>
                <a:ea typeface="Lato"/>
                <a:cs typeface="Lato"/>
                <a:sym typeface="Lato"/>
              </a:rPr>
              <a:t>DESIGN SOLUTIONS 6.2</a:t>
            </a:r>
            <a:br>
              <a:rPr b="1" lang="en">
                <a:latin typeface="Lato"/>
                <a:ea typeface="Lato"/>
                <a:cs typeface="Lato"/>
                <a:sym typeface="Lato"/>
              </a:rPr>
            </a:br>
            <a:r>
              <a:rPr b="1" lang="en">
                <a:latin typeface="Lato"/>
                <a:ea typeface="Lato"/>
                <a:cs typeface="Lato"/>
                <a:sym typeface="Lato"/>
              </a:rPr>
              <a:t>Generate and select ideas for prototyping</a:t>
            </a:r>
            <a:endParaRPr/>
          </a:p>
        </p:txBody>
      </p:sp>
      <p:graphicFrame>
        <p:nvGraphicFramePr>
          <p:cNvPr id="460" name="Google Shape;460;p72"/>
          <p:cNvGraphicFramePr/>
          <p:nvPr/>
        </p:nvGraphicFramePr>
        <p:xfrm>
          <a:off x="375715" y="1155664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{893C0E18-FC04-46FD-8CD3-ADFA4FCEC8C9}</a:tableStyleId>
              </a:tblPr>
              <a:tblGrid>
                <a:gridCol w="1551150"/>
                <a:gridCol w="1551150"/>
                <a:gridCol w="1551150"/>
                <a:gridCol w="1551150"/>
                <a:gridCol w="1551150"/>
                <a:gridCol w="1551150"/>
              </a:tblGrid>
              <a:tr h="3531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1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2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3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4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5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6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</a:tr>
              <a:tr h="2196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work with others to make a list of possible ways to solve the problem, and pick one idea to try.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work with others to build one prototype/model that aims to meet our success criteria.</a:t>
                      </a:r>
                      <a:endParaRPr sz="10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come up with a list of different ways to solve the problem.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select one realistic idea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from the list that I plan to test out.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build one prototype/model that aims to meet my success criteria.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generate a list of ideas for solving the problem, 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from practical to seemingly impossible.</a:t>
                      </a:r>
                      <a:endParaRPr b="1"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select one or two realistic ideas to prototype, 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while attending to my design criteria and constraints.</a:t>
                      </a:r>
                      <a:endParaRPr b="1"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build one prototype/model 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that meets most or all of my success criteria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b="1"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select and use the best available materials or tools for developing the prototype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use divergent thinking processes to come up with a diverse set of ideas and concepts 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for solving the problem.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select one or two realistic ideas to prototype, while attending to my design criteria and constraints.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build a prototype/model that meets my design criteria and constraints, 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drawing on additional research or mentorship support as needed.</a:t>
                      </a:r>
                      <a:endParaRPr b="1"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select and use the best available materials or tools for developing the prototype.</a:t>
                      </a:r>
                      <a:endParaRPr sz="10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use divergent thinking processes to come up with a diverse set of ideas and concepts for solving the problem.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select several realistic ideas to prototype 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with input from multiple stakeholders,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to ensure they reflect the needs of the community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, while attending to my design criteria and constraints.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build a prototype/model that meets my design criteria and constraints, drawing on additional research or mentorship support as needed.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design my prototype in a way that enables me to test or study different variables that impact the design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select and use the best available materials or tools for developing the prototype.</a:t>
                      </a:r>
                      <a:endParaRPr sz="10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use divergent thinking processes to come up with a diverse set of ideas and concepts for solving the problem.</a:t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select several realistic, </a:t>
                      </a: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diverse</a:t>
                      </a: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ideas to prototype with input from multiple stakeholders, to ensure they reflect the needs, </a:t>
                      </a: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values, or assets</a:t>
                      </a: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of the community, while attending to my design criteria and constraints.</a:t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build a prototype/model that meets my design criteria and constraints, drawing on additional research, mentorship support, </a:t>
                      </a: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or my professional or academic network</a:t>
                      </a: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as needed.</a:t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design my prototype in a way that enables me to test or study different variables that impact the design </a:t>
                      </a: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its efficacy</a:t>
                      </a: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select and use the best available materials or tools for developing the prototype.</a:t>
                      </a:r>
                      <a:endParaRPr sz="95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</a:tbl>
          </a:graphicData>
        </a:graphic>
      </p:graphicFrame>
      <p:sp>
        <p:nvSpPr>
          <p:cNvPr id="461" name="Google Shape;461;p72"/>
          <p:cNvSpPr txBox="1"/>
          <p:nvPr>
            <p:ph idx="12" type="sldNum"/>
          </p:nvPr>
        </p:nvSpPr>
        <p:spPr>
          <a:xfrm>
            <a:off x="9412462" y="6755343"/>
            <a:ext cx="603600" cy="5601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5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6" name="Google Shape;466;p7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4775" y="325540"/>
            <a:ext cx="793944" cy="816201"/>
          </a:xfrm>
          <a:prstGeom prst="rect">
            <a:avLst/>
          </a:prstGeom>
          <a:noFill/>
          <a:ln>
            <a:noFill/>
          </a:ln>
        </p:spPr>
      </p:pic>
      <p:sp>
        <p:nvSpPr>
          <p:cNvPr id="467" name="Google Shape;467;p73"/>
          <p:cNvSpPr txBox="1"/>
          <p:nvPr>
            <p:ph type="title"/>
          </p:nvPr>
        </p:nvSpPr>
        <p:spPr>
          <a:xfrm>
            <a:off x="1307592" y="310896"/>
            <a:ext cx="7982700" cy="8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b="1" lang="en" sz="1600">
                <a:latin typeface="Lato"/>
                <a:ea typeface="Lato"/>
                <a:cs typeface="Lato"/>
                <a:sym typeface="Lato"/>
              </a:rPr>
              <a:t>DESIGN SOLUTIONS 6.3</a:t>
            </a:r>
            <a:br>
              <a:rPr b="1" lang="en" sz="1600">
                <a:latin typeface="Lato"/>
                <a:ea typeface="Lato"/>
                <a:cs typeface="Lato"/>
                <a:sym typeface="Lato"/>
              </a:rPr>
            </a:br>
            <a:r>
              <a:rPr b="1" lang="en" sz="2400">
                <a:latin typeface="Lato"/>
                <a:ea typeface="Lato"/>
                <a:cs typeface="Lato"/>
                <a:sym typeface="Lato"/>
              </a:rPr>
              <a:t>Test and iterate</a:t>
            </a:r>
            <a:endParaRPr b="1" sz="2000">
              <a:latin typeface="Lato"/>
              <a:ea typeface="Lato"/>
              <a:cs typeface="Lato"/>
              <a:sym typeface="Lato"/>
            </a:endParaRPr>
          </a:p>
        </p:txBody>
      </p:sp>
      <p:graphicFrame>
        <p:nvGraphicFramePr>
          <p:cNvPr id="468" name="Google Shape;468;p73"/>
          <p:cNvGraphicFramePr/>
          <p:nvPr/>
        </p:nvGraphicFramePr>
        <p:xfrm>
          <a:off x="375715" y="1155664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{893C0E18-FC04-46FD-8CD3-ADFA4FCEC8C9}</a:tableStyleId>
              </a:tblPr>
              <a:tblGrid>
                <a:gridCol w="1551150"/>
                <a:gridCol w="1551150"/>
                <a:gridCol w="1551150"/>
                <a:gridCol w="1551150"/>
                <a:gridCol w="1551150"/>
                <a:gridCol w="1551150"/>
              </a:tblGrid>
              <a:tr h="3531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1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2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3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4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5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6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</a:tr>
              <a:tr h="2196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With guidance, I can test our prototype/model to see how it works.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With guidance, I can come up with ideas about how to improve our design.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test my prototype/model.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make one or more improvements, based on what I learned during testing, and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record results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test my prototype/model.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engage in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improvement cycles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(e.g., concept, feasibility),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recording detailed data and documenting results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test my prototype/model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in different contexts and/or with diverse users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engage in improvement cycles, recording detailed data and results.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eliminate one or more significant flaws through testing and modification.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synthesize my findings and reflect on my design process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test and iterate my prototype/model in different contexts with diverse users.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engage in improvement cycles, recording detailed data, results,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and key insights.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eliminate one or more significant flaws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and/or limitations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through testing and modification,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produce a design that is inclusive of diverse users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synthesize my findings, and reflect on the design process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implications for future iterations.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test and iterate my prototype/model in a range of contexts </a:t>
                      </a:r>
                      <a:r>
                        <a:rPr b="1"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that represent different ways to meet diverse user needs.</a:t>
                      </a:r>
                      <a:endParaRPr b="1"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engage in improvement cycles, recording detailed data, results, and insights, and </a:t>
                      </a:r>
                      <a:r>
                        <a:rPr b="1"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drawing input from my community, key stakeholders, and/or professional or academic networks</a:t>
                      </a: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eliminate all significant flaws and/or limitations</a:t>
                      </a: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through testing and modification, and produce a design that is inclusive of diverse users.</a:t>
                      </a:r>
                      <a:endParaRPr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synthesize my findings, and reflect on the design process and implications for future iterations.</a:t>
                      </a:r>
                      <a:endParaRPr sz="105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</a:tbl>
          </a:graphicData>
        </a:graphic>
      </p:graphicFrame>
      <p:sp>
        <p:nvSpPr>
          <p:cNvPr id="469" name="Google Shape;469;p73"/>
          <p:cNvSpPr txBox="1"/>
          <p:nvPr>
            <p:ph idx="12" type="sldNum"/>
          </p:nvPr>
        </p:nvSpPr>
        <p:spPr>
          <a:xfrm>
            <a:off x="9412462" y="6755343"/>
            <a:ext cx="603600" cy="5601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3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p74"/>
          <p:cNvSpPr txBox="1"/>
          <p:nvPr>
            <p:ph type="title"/>
          </p:nvPr>
        </p:nvSpPr>
        <p:spPr>
          <a:xfrm>
            <a:off x="1145893" y="250950"/>
            <a:ext cx="2347500" cy="6633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44444"/>
              <a:buNone/>
            </a:pPr>
            <a:r>
              <a:rPr lang="en">
                <a:solidFill>
                  <a:srgbClr val="173464"/>
                </a:solidFill>
              </a:rPr>
              <a:t>learn independently</a:t>
            </a:r>
            <a:br>
              <a:rPr lang="en">
                <a:solidFill>
                  <a:srgbClr val="173464"/>
                </a:solidFill>
              </a:rPr>
            </a:br>
            <a:endParaRPr>
              <a:solidFill>
                <a:srgbClr val="173464"/>
              </a:solidFill>
            </a:endParaRPr>
          </a:p>
        </p:txBody>
      </p:sp>
      <p:pic>
        <p:nvPicPr>
          <p:cNvPr descr="competency name and icon" id="475" name="Google Shape;475;p74" title="learn independently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17900" y="69013"/>
            <a:ext cx="5711275" cy="5711275"/>
          </a:xfrm>
          <a:prstGeom prst="rect">
            <a:avLst/>
          </a:prstGeom>
          <a:noFill/>
          <a:ln>
            <a:noFill/>
          </a:ln>
        </p:spPr>
      </p:pic>
      <p:sp>
        <p:nvSpPr>
          <p:cNvPr id="476" name="Google Shape;476;p74"/>
          <p:cNvSpPr/>
          <p:nvPr/>
        </p:nvSpPr>
        <p:spPr>
          <a:xfrm>
            <a:off x="0" y="5878025"/>
            <a:ext cx="10087200" cy="1437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7" name="Google Shape;477;p74"/>
          <p:cNvSpPr/>
          <p:nvPr/>
        </p:nvSpPr>
        <p:spPr>
          <a:xfrm>
            <a:off x="157050" y="6450625"/>
            <a:ext cx="2347500" cy="246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rgbClr val="17346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173464"/>
                </a:solidFill>
                <a:latin typeface="Fira Sans"/>
                <a:ea typeface="Fira Sans"/>
                <a:cs typeface="Fira Sans"/>
                <a:sym typeface="Fira Sans"/>
              </a:rPr>
              <a:t>COLLABORATION &amp; TEAMWORK </a:t>
            </a:r>
            <a:endParaRPr b="1" sz="1100">
              <a:solidFill>
                <a:srgbClr val="173464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478" name="Google Shape;478;p74"/>
          <p:cNvSpPr txBox="1"/>
          <p:nvPr/>
        </p:nvSpPr>
        <p:spPr>
          <a:xfrm>
            <a:off x="37938" y="6019513"/>
            <a:ext cx="8071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173464"/>
                </a:solidFill>
                <a:latin typeface="Fira Sans"/>
                <a:ea typeface="Fira Sans"/>
                <a:cs typeface="Fira Sans"/>
                <a:sym typeface="Fira Sans"/>
              </a:rPr>
              <a:t>PROFILE OF A SOUTH CAROLINA GRADUATE CONNECTIONS</a:t>
            </a:r>
            <a:endParaRPr/>
          </a:p>
        </p:txBody>
      </p:sp>
      <p:sp>
        <p:nvSpPr>
          <p:cNvPr id="479" name="Google Shape;479;p74"/>
          <p:cNvSpPr/>
          <p:nvPr/>
        </p:nvSpPr>
        <p:spPr>
          <a:xfrm>
            <a:off x="2590338" y="6450625"/>
            <a:ext cx="2966400" cy="246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rgbClr val="17346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173464"/>
                </a:solidFill>
                <a:latin typeface="Fira Sans"/>
                <a:ea typeface="Fira Sans"/>
                <a:cs typeface="Fira Sans"/>
                <a:sym typeface="Fira Sans"/>
              </a:rPr>
              <a:t>CRITICAL THINKING &amp; PROBLEM SOLVING </a:t>
            </a:r>
            <a:endParaRPr b="1" sz="1100">
              <a:solidFill>
                <a:srgbClr val="173464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480" name="Google Shape;480;p74"/>
          <p:cNvSpPr/>
          <p:nvPr/>
        </p:nvSpPr>
        <p:spPr>
          <a:xfrm>
            <a:off x="157050" y="6821900"/>
            <a:ext cx="1826400" cy="246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rgbClr val="0097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0097A7"/>
                </a:solidFill>
                <a:latin typeface="Fira Sans"/>
                <a:ea typeface="Fira Sans"/>
                <a:cs typeface="Fira Sans"/>
                <a:sym typeface="Fira Sans"/>
              </a:rPr>
              <a:t>INTERPERSONAL SKILLS </a:t>
            </a:r>
            <a:endParaRPr b="1" sz="1100">
              <a:solidFill>
                <a:srgbClr val="0097A7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481" name="Google Shape;481;p74"/>
          <p:cNvSpPr/>
          <p:nvPr/>
        </p:nvSpPr>
        <p:spPr>
          <a:xfrm>
            <a:off x="2091550" y="6821900"/>
            <a:ext cx="897900" cy="246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rgbClr val="0097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0097A7"/>
                </a:solidFill>
                <a:latin typeface="Fira Sans"/>
                <a:ea typeface="Fira Sans"/>
                <a:cs typeface="Fira Sans"/>
                <a:sym typeface="Fira Sans"/>
              </a:rPr>
              <a:t>INTEGRITY</a:t>
            </a:r>
            <a:endParaRPr b="1" sz="1100">
              <a:solidFill>
                <a:srgbClr val="0097A7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482" name="Google Shape;482;p74"/>
          <p:cNvSpPr txBox="1"/>
          <p:nvPr>
            <p:ph idx="12" type="sldNum"/>
          </p:nvPr>
        </p:nvSpPr>
        <p:spPr>
          <a:xfrm>
            <a:off x="9319704" y="6632131"/>
            <a:ext cx="603600" cy="559800"/>
          </a:xfrm>
          <a:prstGeom prst="rect">
            <a:avLst/>
          </a:prstGeom>
        </p:spPr>
        <p:txBody>
          <a:bodyPr anchorCtr="0" anchor="ctr" bIns="107225" lIns="107225" spcFirstLastPara="1" rIns="107225" wrap="square" tIns="1072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6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7" name="Google Shape;487;p7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0965" y="314110"/>
            <a:ext cx="826400" cy="826400"/>
          </a:xfrm>
          <a:prstGeom prst="rect">
            <a:avLst/>
          </a:prstGeom>
          <a:noFill/>
          <a:ln>
            <a:noFill/>
          </a:ln>
        </p:spPr>
      </p:pic>
      <p:sp>
        <p:nvSpPr>
          <p:cNvPr id="488" name="Google Shape;488;p75"/>
          <p:cNvSpPr txBox="1"/>
          <p:nvPr>
            <p:ph type="title"/>
          </p:nvPr>
        </p:nvSpPr>
        <p:spPr>
          <a:xfrm>
            <a:off x="1307592" y="310896"/>
            <a:ext cx="7982700" cy="8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b="1" lang="en" sz="1600">
                <a:latin typeface="Lato"/>
                <a:ea typeface="Lato"/>
                <a:cs typeface="Lato"/>
                <a:sym typeface="Lato"/>
              </a:rPr>
              <a:t>LEARN INDEPENDENTLY 7.1</a:t>
            </a:r>
            <a:br>
              <a:rPr b="1" lang="en" sz="1600">
                <a:latin typeface="Lato"/>
                <a:ea typeface="Lato"/>
                <a:cs typeface="Lato"/>
                <a:sym typeface="Lato"/>
              </a:rPr>
            </a:br>
            <a:r>
              <a:rPr b="1" lang="en" sz="2400">
                <a:latin typeface="Lato"/>
                <a:ea typeface="Lato"/>
                <a:cs typeface="Lato"/>
                <a:sym typeface="Lato"/>
              </a:rPr>
              <a:t>Set goals and make plans</a:t>
            </a:r>
            <a:endParaRPr b="1" sz="2000">
              <a:latin typeface="Lato"/>
              <a:ea typeface="Lato"/>
              <a:cs typeface="Lato"/>
              <a:sym typeface="Lato"/>
            </a:endParaRPr>
          </a:p>
        </p:txBody>
      </p:sp>
      <p:graphicFrame>
        <p:nvGraphicFramePr>
          <p:cNvPr id="489" name="Google Shape;489;p75"/>
          <p:cNvGraphicFramePr/>
          <p:nvPr/>
        </p:nvGraphicFramePr>
        <p:xfrm>
          <a:off x="375715" y="1260764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{950F25A8-BE0B-4AA4-8FEA-D0B4F611FA5D}</a:tableStyleId>
              </a:tblPr>
              <a:tblGrid>
                <a:gridCol w="1551150"/>
                <a:gridCol w="1551150"/>
                <a:gridCol w="1551150"/>
                <a:gridCol w="1551150"/>
                <a:gridCol w="1551150"/>
                <a:gridCol w="1551150"/>
              </a:tblGrid>
              <a:tr h="3531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1</a:t>
                      </a:r>
                      <a:endParaRPr b="1" sz="1300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2</a:t>
                      </a:r>
                      <a:endParaRPr b="1" sz="1300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3</a:t>
                      </a:r>
                      <a:endParaRPr b="1" sz="1300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4</a:t>
                      </a:r>
                      <a:endParaRPr b="1" sz="1300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5</a:t>
                      </a:r>
                      <a:endParaRPr b="1" sz="1300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6</a:t>
                      </a:r>
                      <a:endParaRPr b="1" sz="1300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</a:tr>
              <a:tr h="21961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With guidance, I can set a goal and determine the steps to reach the goal.</a:t>
                      </a:r>
                      <a:endParaRPr sz="10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set a goal for a specific task or project.</a:t>
                      </a:r>
                      <a:endParaRPr sz="1000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00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0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With guidance, I can create a step-by-step plan to achieve the goal.</a:t>
                      </a:r>
                      <a:endParaRPr sz="1000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create or co-create a </a:t>
                      </a:r>
                      <a:r>
                        <a:rPr b="1" lang="en" sz="1000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SMART goal </a:t>
                      </a:r>
                      <a:r>
                        <a:rPr lang="en" sz="1000">
                          <a:latin typeface="Lato"/>
                          <a:ea typeface="Lato"/>
                          <a:cs typeface="Lato"/>
                          <a:sym typeface="Lato"/>
                        </a:rPr>
                        <a:t>for a task or project, </a:t>
                      </a:r>
                      <a:r>
                        <a:rPr b="1" lang="en" sz="1000">
                          <a:latin typeface="Lato"/>
                          <a:ea typeface="Lato"/>
                          <a:cs typeface="Lato"/>
                          <a:sym typeface="Lato"/>
                        </a:rPr>
                        <a:t>and describe </a:t>
                      </a:r>
                      <a:r>
                        <a:rPr b="1" lang="en" sz="1000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success criteria in my own words</a:t>
                      </a:r>
                      <a:r>
                        <a:rPr lang="en" sz="1000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000">
                        <a:solidFill>
                          <a:srgbClr val="000000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solidFill>
                          <a:srgbClr val="000000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create a detailed plan for a project or task </a:t>
                      </a:r>
                      <a:r>
                        <a:rPr b="1" lang="en" sz="1000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that breaks down the work into key </a:t>
                      </a:r>
                      <a:r>
                        <a:rPr b="1" lang="en" sz="1000">
                          <a:latin typeface="Lato"/>
                          <a:ea typeface="Lato"/>
                          <a:cs typeface="Lato"/>
                          <a:sym typeface="Lato"/>
                        </a:rPr>
                        <a:t>milestones </a:t>
                      </a:r>
                      <a:r>
                        <a:rPr b="1" lang="en" sz="1000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dates.</a:t>
                      </a:r>
                      <a:endParaRPr b="1" sz="1000">
                        <a:solidFill>
                          <a:srgbClr val="000000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create or co-create a SMART goal for a task or project, and describe success criteria in my own words.</a:t>
                      </a:r>
                      <a:endParaRPr sz="10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create a detailed plan for a project or task that breaks down the work in a detailed way</a:t>
                      </a:r>
                      <a:r>
                        <a:rPr lang="en" sz="1000">
                          <a:latin typeface="Lato"/>
                          <a:ea typeface="Lato"/>
                          <a:cs typeface="Lato"/>
                          <a:sym typeface="Lato"/>
                        </a:rPr>
                        <a:t>, such as:</a:t>
                      </a:r>
                      <a:r>
                        <a:rPr lang="en" sz="1000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</a:t>
                      </a:r>
                      <a:r>
                        <a:rPr lang="en" sz="1000">
                          <a:latin typeface="Lato"/>
                          <a:ea typeface="Lato"/>
                          <a:cs typeface="Lato"/>
                          <a:sym typeface="Lato"/>
                        </a:rPr>
                        <a:t>milestones</a:t>
                      </a:r>
                      <a:r>
                        <a:rPr lang="en" sz="1000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, dates, </a:t>
                      </a:r>
                      <a:r>
                        <a:rPr b="1" lang="en" sz="1000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tasks and task owner/s, and estimated time</a:t>
                      </a:r>
                      <a:r>
                        <a:rPr b="1" lang="en" sz="1000">
                          <a:latin typeface="Lato"/>
                          <a:ea typeface="Lato"/>
                          <a:cs typeface="Lato"/>
                          <a:sym typeface="Lato"/>
                        </a:rPr>
                        <a:t>s</a:t>
                      </a:r>
                      <a:r>
                        <a:rPr lang="en" sz="1000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0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00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assess resources needed</a:t>
                      </a:r>
                      <a:r>
                        <a:rPr b="1" lang="en" sz="1000">
                          <a:latin typeface="Lato"/>
                          <a:ea typeface="Lato"/>
                          <a:cs typeface="Lato"/>
                          <a:sym typeface="Lato"/>
                        </a:rPr>
                        <a:t> </a:t>
                      </a:r>
                      <a:r>
                        <a:rPr b="1" lang="en" sz="1000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for successful completion</a:t>
                      </a:r>
                      <a:r>
                        <a:rPr b="1" lang="en" sz="1000">
                          <a:latin typeface="Lato"/>
                          <a:ea typeface="Lato"/>
                          <a:cs typeface="Lato"/>
                          <a:sym typeface="Lato"/>
                        </a:rPr>
                        <a:t> </a:t>
                      </a:r>
                      <a:r>
                        <a:rPr lang="en" sz="100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(e.g., time, people, equipment).</a:t>
                      </a:r>
                      <a:r>
                        <a:rPr b="1" lang="en" sz="100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</a:t>
                      </a:r>
                      <a:endParaRPr b="1" sz="1000">
                        <a:solidFill>
                          <a:srgbClr val="000000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create or co-create </a:t>
                      </a:r>
                      <a:r>
                        <a:rPr lang="en" sz="1000">
                          <a:latin typeface="Lato"/>
                          <a:ea typeface="Lato"/>
                          <a:cs typeface="Lato"/>
                          <a:sym typeface="Lato"/>
                        </a:rPr>
                        <a:t>SMART </a:t>
                      </a:r>
                      <a:r>
                        <a:rPr lang="en" sz="1000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goal(s)</a:t>
                      </a:r>
                      <a:r>
                        <a:rPr lang="en" sz="1000">
                          <a:latin typeface="Lato"/>
                          <a:ea typeface="Lato"/>
                          <a:cs typeface="Lato"/>
                          <a:sym typeface="Lato"/>
                        </a:rPr>
                        <a:t> and s</a:t>
                      </a:r>
                      <a:r>
                        <a:rPr lang="en" sz="1000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uccess criteria for a task or project</a:t>
                      </a:r>
                      <a:r>
                        <a:rPr lang="en" sz="1000"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r>
                        <a:rPr lang="en" sz="1000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</a:t>
                      </a:r>
                      <a:endParaRPr sz="1000">
                        <a:solidFill>
                          <a:srgbClr val="000000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0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Lato"/>
                          <a:ea typeface="Lato"/>
                          <a:cs typeface="Lato"/>
                          <a:sym typeface="Lato"/>
                        </a:rPr>
                        <a:t>I can</a:t>
                      </a:r>
                      <a:r>
                        <a:rPr b="1" lang="en" sz="1000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anticipate challenges </a:t>
                      </a:r>
                      <a:r>
                        <a:rPr lang="en" sz="1000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(e.g., limited resources, interpersonal or cultural "misses," decision-making protocols) </a:t>
                      </a:r>
                      <a:r>
                        <a:rPr b="1" lang="en" sz="1000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</a:t>
                      </a:r>
                      <a:r>
                        <a:rPr b="1" lang="en" sz="1000">
                          <a:latin typeface="Lato"/>
                          <a:ea typeface="Lato"/>
                          <a:cs typeface="Lato"/>
                          <a:sym typeface="Lato"/>
                        </a:rPr>
                        <a:t>determine tools or processes to mitigate or avoid them</a:t>
                      </a:r>
                      <a:r>
                        <a:rPr lang="en" sz="1000"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000">
                        <a:solidFill>
                          <a:srgbClr val="000000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solidFill>
                          <a:srgbClr val="000000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</a:t>
                      </a:r>
                      <a:r>
                        <a:rPr lang="en" sz="1000">
                          <a:latin typeface="Lato"/>
                          <a:ea typeface="Lato"/>
                          <a:cs typeface="Lato"/>
                          <a:sym typeface="Lato"/>
                        </a:rPr>
                        <a:t>create </a:t>
                      </a:r>
                      <a:r>
                        <a:rPr lang="en" sz="1000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 detailed plan for our project or task </a:t>
                      </a:r>
                      <a:r>
                        <a:rPr lang="en" sz="100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that breaks down the work in a detailed way.</a:t>
                      </a:r>
                      <a:endParaRPr b="1" sz="1000">
                        <a:solidFill>
                          <a:srgbClr val="000000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solidFill>
                          <a:srgbClr val="000000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assess resources needed for successful completion, </a:t>
                      </a:r>
                      <a:r>
                        <a:rPr b="1" lang="en" sz="100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implement progress- monitoring tools or routines.</a:t>
                      </a:r>
                      <a:endParaRPr b="1" sz="1000">
                        <a:solidFill>
                          <a:srgbClr val="000000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solidFill>
                          <a:srgbClr val="000000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create or co-create SMART goal(s) and success criteria for a task or project.</a:t>
                      </a:r>
                      <a:endParaRPr sz="1000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</a:t>
                      </a:r>
                      <a:endParaRPr b="1" sz="10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anticipate challenges and determine tools or processes to mitigate or avoid them, </a:t>
                      </a:r>
                      <a:r>
                        <a:rPr b="1" lang="en" sz="100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while using data to make adaptations as needed</a:t>
                      </a:r>
                      <a:r>
                        <a:rPr lang="en" sz="100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000">
                        <a:solidFill>
                          <a:srgbClr val="000000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000">
                        <a:solidFill>
                          <a:srgbClr val="000000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create</a:t>
                      </a:r>
                      <a:r>
                        <a:rPr b="1" lang="en" sz="1000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</a:t>
                      </a:r>
                      <a:r>
                        <a:rPr lang="en" sz="1000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 detailed plan for </a:t>
                      </a:r>
                      <a:r>
                        <a:rPr lang="en" sz="1000">
                          <a:latin typeface="Lato"/>
                          <a:ea typeface="Lato"/>
                          <a:cs typeface="Lato"/>
                          <a:sym typeface="Lato"/>
                        </a:rPr>
                        <a:t>a </a:t>
                      </a:r>
                      <a:r>
                        <a:rPr lang="en" sz="1000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project or task, </a:t>
                      </a:r>
                      <a:r>
                        <a:rPr b="1" lang="en" sz="1000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establish norms, routines, and protocols to optimize my workflow.</a:t>
                      </a:r>
                      <a:endParaRPr b="1" sz="1000">
                        <a:solidFill>
                          <a:srgbClr val="000000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0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assess resources needed for successful completion, and implement progress-monitoring tools or routines.</a:t>
                      </a:r>
                      <a:endParaRPr sz="10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000">
                        <a:solidFill>
                          <a:srgbClr val="000000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</a:tr>
            </a:tbl>
          </a:graphicData>
        </a:graphic>
      </p:graphicFrame>
      <p:sp>
        <p:nvSpPr>
          <p:cNvPr id="490" name="Google Shape;490;p75"/>
          <p:cNvSpPr txBox="1"/>
          <p:nvPr>
            <p:ph idx="12" type="sldNum"/>
          </p:nvPr>
        </p:nvSpPr>
        <p:spPr>
          <a:xfrm>
            <a:off x="9412462" y="6755343"/>
            <a:ext cx="603600" cy="5601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5" name="Google Shape;495;p7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0965" y="314110"/>
            <a:ext cx="826400" cy="826400"/>
          </a:xfrm>
          <a:prstGeom prst="rect">
            <a:avLst/>
          </a:prstGeom>
          <a:noFill/>
          <a:ln>
            <a:noFill/>
          </a:ln>
        </p:spPr>
      </p:pic>
      <p:sp>
        <p:nvSpPr>
          <p:cNvPr id="496" name="Google Shape;496;p76"/>
          <p:cNvSpPr txBox="1"/>
          <p:nvPr>
            <p:ph type="title"/>
          </p:nvPr>
        </p:nvSpPr>
        <p:spPr>
          <a:xfrm>
            <a:off x="1307592" y="310896"/>
            <a:ext cx="7982700" cy="8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b="1" lang="en" sz="1600">
                <a:latin typeface="Lato"/>
                <a:ea typeface="Lato"/>
                <a:cs typeface="Lato"/>
                <a:sym typeface="Lato"/>
              </a:rPr>
              <a:t>LEARN INDEPENDENTLY 7.2</a:t>
            </a:r>
            <a:br>
              <a:rPr b="1" lang="en">
                <a:latin typeface="Lato"/>
                <a:ea typeface="Lato"/>
                <a:cs typeface="Lato"/>
                <a:sym typeface="Lato"/>
              </a:rPr>
            </a:br>
            <a:r>
              <a:rPr b="1" lang="en">
                <a:latin typeface="Lato"/>
                <a:ea typeface="Lato"/>
                <a:cs typeface="Lato"/>
                <a:sym typeface="Lato"/>
              </a:rPr>
              <a:t>Monitor progress and adjust</a:t>
            </a:r>
            <a:endParaRPr/>
          </a:p>
        </p:txBody>
      </p:sp>
      <p:graphicFrame>
        <p:nvGraphicFramePr>
          <p:cNvPr id="497" name="Google Shape;497;p76"/>
          <p:cNvGraphicFramePr/>
          <p:nvPr/>
        </p:nvGraphicFramePr>
        <p:xfrm>
          <a:off x="375715" y="1155664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{893C0E18-FC04-46FD-8CD3-ADFA4FCEC8C9}</a:tableStyleId>
              </a:tblPr>
              <a:tblGrid>
                <a:gridCol w="1551150"/>
                <a:gridCol w="1551150"/>
                <a:gridCol w="1551150"/>
                <a:gridCol w="1551150"/>
                <a:gridCol w="1551150"/>
                <a:gridCol w="1551150"/>
              </a:tblGrid>
              <a:tr h="3531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1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2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3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4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5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6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</a:tr>
              <a:tr h="2196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With guidance, I can stop to check in with myself and see how I'm doing.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With guidance, I can make one change that will help me reach my goal.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With prompting or support, I can stop to ask myself how I'm doing.  </a:t>
                      </a:r>
                      <a:r>
                        <a:rPr i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Am I stuck? Do I need anything? Am I closer to my goal?</a:t>
                      </a:r>
                      <a:endParaRPr i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i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With guidance, I can choose 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make a helpful change.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pause to reflect on my learning process and progress toward my goal.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choose and make a helpful change.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If/when I get stuck, I can ask for help in a positive way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regularly pause to reflect on my learning process and progress toward my goal.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If I get stuck or distracted, I can recognize it quickly, and generate ideas about how to change my approach, environment, 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or get help.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implement helpful change(s)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make additional adjustments as needed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use personal routines and daily tools to monitor my learning process and progress toward my goal.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If I get stuck or distracted, I can recognize it quickly, and generate ideas about how to change my approach, environment, or get help.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implement helpful change(s) and make additional adjustments as needed.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support others around me by contributing to a positive, productive work environment.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use personal routines and daily tools to monitor my learning process and progress toward my goal.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anticipate and carefully avoid distractions or issues caused by my environment or approach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, making adjustments as needed.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use techniques to maintain my focus, energy, and motivation in healthy ways, and/or access the resources that I need.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support others around me by contributing to a positive, productive work environment.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</a:tbl>
          </a:graphicData>
        </a:graphic>
      </p:graphicFrame>
      <p:sp>
        <p:nvSpPr>
          <p:cNvPr id="498" name="Google Shape;498;p76"/>
          <p:cNvSpPr txBox="1"/>
          <p:nvPr>
            <p:ph idx="12" type="sldNum"/>
          </p:nvPr>
        </p:nvSpPr>
        <p:spPr>
          <a:xfrm>
            <a:off x="9412462" y="6755343"/>
            <a:ext cx="603600" cy="5601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41"/>
          <p:cNvSpPr/>
          <p:nvPr/>
        </p:nvSpPr>
        <p:spPr>
          <a:xfrm>
            <a:off x="436725" y="863850"/>
            <a:ext cx="9191100" cy="6243000"/>
          </a:xfrm>
          <a:prstGeom prst="roundRect">
            <a:avLst>
              <a:gd fmla="val 930" name="adj"/>
            </a:avLst>
          </a:prstGeom>
          <a:noFill/>
          <a:ln cap="flat" cmpd="sng" w="19050">
            <a:solidFill>
              <a:srgbClr val="17346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178" name="Google Shape;178;p41"/>
          <p:cNvGraphicFramePr/>
          <p:nvPr/>
        </p:nvGraphicFramePr>
        <p:xfrm>
          <a:off x="593360" y="1122112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{53659ECB-DC9C-467F-B5BF-01D0E120FE51}</a:tableStyleId>
              </a:tblPr>
              <a:tblGrid>
                <a:gridCol w="2290325"/>
                <a:gridCol w="2188725"/>
                <a:gridCol w="2261225"/>
                <a:gridCol w="2217825"/>
              </a:tblGrid>
              <a:tr h="21708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500" u="sng">
                          <a:solidFill>
                            <a:schemeClr val="hlink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  <a:hlinkClick action="ppaction://hlinksldjump" r:id="rId3"/>
                        </a:rPr>
                        <a:t>READ CRITICALLY</a:t>
                      </a:r>
                      <a:endParaRPr b="1" sz="15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Lato"/>
                          <a:ea typeface="Lato"/>
                          <a:cs typeface="Lato"/>
                          <a:sym typeface="Lato"/>
                        </a:rPr>
                        <a:t>1.1 Choose and apply strategies to make meaning</a:t>
                      </a:r>
                      <a:endParaRPr sz="11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Lato"/>
                          <a:ea typeface="Lato"/>
                          <a:cs typeface="Lato"/>
                          <a:sym typeface="Lato"/>
                        </a:rPr>
                        <a:t>1.2 Evaluate main ideas or themes</a:t>
                      </a:r>
                      <a:endParaRPr sz="11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Lato"/>
                          <a:ea typeface="Lato"/>
                          <a:cs typeface="Lato"/>
                          <a:sym typeface="Lato"/>
                        </a:rPr>
                        <a:t>1.3 Evaluate context, point of view, and purpose</a:t>
                      </a:r>
                      <a:endParaRPr sz="11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Lato"/>
                          <a:ea typeface="Lato"/>
                          <a:cs typeface="Lato"/>
                          <a:sym typeface="Lato"/>
                        </a:rPr>
                        <a:t>1.4 Evaluate craft</a:t>
                      </a:r>
                      <a:endParaRPr b="1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6500" marB="66500" marR="59150" marL="5915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500" u="sng">
                          <a:solidFill>
                            <a:schemeClr val="hlink"/>
                          </a:solidFill>
                          <a:latin typeface="Lato"/>
                          <a:ea typeface="Lato"/>
                          <a:cs typeface="Lato"/>
                          <a:sym typeface="Lato"/>
                          <a:hlinkClick action="ppaction://hlinksldjump" r:id="rId4"/>
                        </a:rPr>
                        <a:t>EXPRESS IDEAS</a:t>
                      </a:r>
                      <a:endParaRPr b="1" sz="1500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2.1 Engage in academic discussion with others</a:t>
                      </a:r>
                      <a:endParaRPr sz="1100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2.2 Determine purpose and audience</a:t>
                      </a:r>
                      <a:endParaRPr sz="1100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2.3 Choose and develop my message</a:t>
                      </a:r>
                      <a:endParaRPr sz="1100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2.4 Develop craft</a:t>
                      </a:r>
                      <a:endParaRPr sz="1100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2.5 Prepare the medium</a:t>
                      </a:r>
                      <a:endParaRPr sz="1100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2.6 Finalize, practice, or prepare</a:t>
                      </a:r>
                      <a:endParaRPr sz="1100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2.7 Engage, respond, and reflect</a:t>
                      </a:r>
                      <a:endParaRPr b="1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6500" marB="66500" marR="59150" marL="5915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500" u="sng">
                          <a:solidFill>
                            <a:schemeClr val="hlink"/>
                          </a:solidFill>
                          <a:latin typeface="Lato"/>
                          <a:ea typeface="Lato"/>
                          <a:cs typeface="Lato"/>
                          <a:sym typeface="Lato"/>
                          <a:hlinkClick action="ppaction://hlinksldjump" r:id="rId5"/>
                        </a:rPr>
                        <a:t>INVESTIGATE THROUGH INQUIRY</a:t>
                      </a:r>
                      <a:endParaRPr b="1" sz="1500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3.1 Frame a research question</a:t>
                      </a:r>
                      <a:endParaRPr sz="1100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3.2 Form a hypothesis </a:t>
                      </a:r>
                      <a:endParaRPr sz="1100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3.3 Develop and strengthen the plan</a:t>
                      </a:r>
                      <a:endParaRPr sz="1100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3.4 Collect and analyze data</a:t>
                      </a:r>
                      <a:endParaRPr sz="1100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3.5 Share findings</a:t>
                      </a:r>
                      <a:endParaRPr b="1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6500" marB="66500" marR="59150" marL="5915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500" u="sng">
                          <a:solidFill>
                            <a:schemeClr val="hlink"/>
                          </a:solidFill>
                          <a:latin typeface="Lato"/>
                          <a:ea typeface="Lato"/>
                          <a:cs typeface="Lato"/>
                          <a:sym typeface="Lato"/>
                          <a:hlinkClick action="ppaction://hlinksldjump" r:id="rId6"/>
                        </a:rPr>
                        <a:t>REASON QUANTITATIVELY</a:t>
                      </a:r>
                      <a:endParaRPr b="1" sz="1500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4.1 Analyze and interpret data</a:t>
                      </a:r>
                      <a:endParaRPr sz="1100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4.2 Model and represent mathematical information</a:t>
                      </a:r>
                      <a:endParaRPr sz="1100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4.3 Solve problems</a:t>
                      </a:r>
                      <a:endParaRPr sz="1100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4.4 Construct explanations</a:t>
                      </a:r>
                      <a:endParaRPr b="1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6500" marB="66500" marR="59150" marL="5915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558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500" u="sng">
                          <a:solidFill>
                            <a:schemeClr val="hlink"/>
                          </a:solidFill>
                          <a:latin typeface="Lato"/>
                          <a:ea typeface="Lato"/>
                          <a:cs typeface="Lato"/>
                          <a:sym typeface="Lato"/>
                          <a:hlinkClick action="ppaction://hlinksldjump" r:id="rId7"/>
                        </a:rPr>
                        <a:t>USE SOURCES</a:t>
                      </a:r>
                      <a:endParaRPr b="1" sz="1500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5.1 Select and contextualize sources</a:t>
                      </a:r>
                      <a:endParaRPr sz="1100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5.2 Use systems to organize information gathered</a:t>
                      </a:r>
                      <a:endParaRPr sz="1100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5.3 Synthesize multiple sources</a:t>
                      </a:r>
                      <a:endParaRPr b="1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6500" marB="66500" marR="59150" marL="5915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500" u="sng">
                          <a:solidFill>
                            <a:schemeClr val="hlink"/>
                          </a:solidFill>
                          <a:latin typeface="Lato"/>
                          <a:ea typeface="Lato"/>
                          <a:cs typeface="Lato"/>
                          <a:sym typeface="Lato"/>
                          <a:hlinkClick action="ppaction://hlinksldjump" r:id="rId8"/>
                        </a:rPr>
                        <a:t>DESIGN SOLUTIONS</a:t>
                      </a:r>
                      <a:endParaRPr b="1" sz="1500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6.1 Define and explore a design challenge</a:t>
                      </a:r>
                      <a:endParaRPr sz="1100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6.2 Generate and select ideas for prototyping</a:t>
                      </a:r>
                      <a:endParaRPr sz="1100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6.3 Test and iterate</a:t>
                      </a:r>
                      <a:endParaRPr b="1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5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6500" marB="66500" marR="59150" marL="5915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500" u="sng">
                          <a:solidFill>
                            <a:schemeClr val="hlink"/>
                          </a:solidFill>
                          <a:latin typeface="Lato"/>
                          <a:ea typeface="Lato"/>
                          <a:cs typeface="Lato"/>
                          <a:sym typeface="Lato"/>
                          <a:hlinkClick action="ppaction://hlinksldjump" r:id="rId9"/>
                        </a:rPr>
                        <a:t>LEARN INDEPENDENTLY</a:t>
                      </a:r>
                      <a:endParaRPr b="1" sz="1500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7.1 Set goals and make plans</a:t>
                      </a:r>
                      <a:endParaRPr sz="1100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7.2 Monitor progress and adjust</a:t>
                      </a:r>
                      <a:endParaRPr b="1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6500" marB="66500" marR="59150" marL="5915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500" u="sng">
                          <a:solidFill>
                            <a:schemeClr val="hlink"/>
                          </a:solidFill>
                          <a:latin typeface="Lato"/>
                          <a:ea typeface="Lato"/>
                          <a:cs typeface="Lato"/>
                          <a:sym typeface="Lato"/>
                          <a:hlinkClick action="ppaction://hlinksldjump" r:id="rId10"/>
                        </a:rPr>
                        <a:t>NAVIGATE CONFLICT</a:t>
                      </a:r>
                      <a:endParaRPr b="1" sz="1500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8.1 Recognize and process my feelings</a:t>
                      </a:r>
                      <a:endParaRPr sz="1100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8.2 Recognize the feelings and perspectives of others</a:t>
                      </a:r>
                      <a:endParaRPr sz="1100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8.3 Work toward resolution</a:t>
                      </a:r>
                      <a:endParaRPr b="1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6500" marB="66500" marR="59150" marL="5915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7546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500" u="sng">
                          <a:solidFill>
                            <a:schemeClr val="hlink"/>
                          </a:solidFill>
                          <a:latin typeface="Lato"/>
                          <a:ea typeface="Lato"/>
                          <a:cs typeface="Lato"/>
                          <a:sym typeface="Lato"/>
                          <a:hlinkClick action="ppaction://hlinksldjump" r:id="rId11"/>
                        </a:rPr>
                        <a:t>LEAD TEAMS</a:t>
                      </a:r>
                      <a:endParaRPr b="1" sz="1500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9.1 Build shared purpose and clarity</a:t>
                      </a:r>
                      <a:endParaRPr sz="1100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9.2 Mobilize the team to work effectively</a:t>
                      </a:r>
                      <a:endParaRPr sz="1100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9.3 Manage challenging issues</a:t>
                      </a:r>
                      <a:endParaRPr sz="1100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9.4 Reflect on learning and leadership</a:t>
                      </a:r>
                      <a:endParaRPr b="1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6500" marB="66500" marR="59150" marL="5915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500" u="sng">
                          <a:solidFill>
                            <a:schemeClr val="hlink"/>
                          </a:solidFill>
                          <a:latin typeface="Lato"/>
                          <a:ea typeface="Lato"/>
                          <a:cs typeface="Lato"/>
                          <a:sym typeface="Lato"/>
                          <a:hlinkClick action="ppaction://hlinksldjump" r:id="rId12"/>
                        </a:rPr>
                        <a:t>BUILD NETWORKS</a:t>
                      </a:r>
                      <a:endParaRPr b="1" sz="1500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10.1 Initiate purposeful connections</a:t>
                      </a:r>
                      <a:endParaRPr sz="1100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10.2 Nurture and sustain relationships</a:t>
                      </a:r>
                      <a:endParaRPr b="1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5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6500" marB="66500" marR="59150" marL="5915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500" u="sng">
                          <a:solidFill>
                            <a:schemeClr val="hlink"/>
                          </a:solidFill>
                          <a:latin typeface="Lato"/>
                          <a:ea typeface="Lato"/>
                          <a:cs typeface="Lato"/>
                          <a:sym typeface="Lato"/>
                          <a:hlinkClick action="ppaction://hlinksldjump" r:id="rId13"/>
                        </a:rPr>
                        <a:t>SUSTAIN WELLNESS</a:t>
                      </a:r>
                      <a:endParaRPr b="1" sz="1500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11.1 Understand my identity</a:t>
                      </a:r>
                      <a:endParaRPr sz="1100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11.2 Practice positivity and gratitude</a:t>
                      </a:r>
                      <a:endParaRPr sz="1100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11.3 Advocate for myself</a:t>
                      </a:r>
                      <a:endParaRPr sz="1100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11.4 Build physical health</a:t>
                      </a:r>
                      <a:endParaRPr sz="1100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11.5 Build life practices that foster health and wellness</a:t>
                      </a:r>
                      <a:endParaRPr b="1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6500" marB="66500" marR="59150" marL="5915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500" u="sng">
                          <a:solidFill>
                            <a:schemeClr val="hlink"/>
                          </a:solidFill>
                          <a:latin typeface="Lato"/>
                          <a:ea typeface="Lato"/>
                          <a:cs typeface="Lato"/>
                          <a:sym typeface="Lato"/>
                          <a:hlinkClick action="ppaction://hlinksldjump" r:id="rId14"/>
                        </a:rPr>
                        <a:t>ENGAGE AS A CITIZEN</a:t>
                      </a:r>
                      <a:endParaRPr b="1" sz="15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Lato"/>
                          <a:ea typeface="Lato"/>
                          <a:cs typeface="Lato"/>
                          <a:sym typeface="Lato"/>
                        </a:rPr>
                        <a:t>12.1 Participate in community</a:t>
                      </a:r>
                      <a:endParaRPr sz="11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Lato"/>
                          <a:ea typeface="Lato"/>
                          <a:cs typeface="Lato"/>
                          <a:sym typeface="Lato"/>
                        </a:rPr>
                        <a:t>12.2 Investigate enduring problems</a:t>
                      </a:r>
                      <a:endParaRPr sz="11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Lato"/>
                          <a:ea typeface="Lato"/>
                          <a:cs typeface="Lato"/>
                          <a:sym typeface="Lato"/>
                        </a:rPr>
                        <a:t>12.3 Take action to improve my community</a:t>
                      </a:r>
                      <a:endParaRPr sz="11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6500" marB="66500" marR="59150" marL="5915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cxnSp>
        <p:nvCxnSpPr>
          <p:cNvPr id="179" name="Google Shape;179;p41"/>
          <p:cNvCxnSpPr/>
          <p:nvPr/>
        </p:nvCxnSpPr>
        <p:spPr>
          <a:xfrm>
            <a:off x="1123950" y="571500"/>
            <a:ext cx="7982100" cy="19200"/>
          </a:xfrm>
          <a:prstGeom prst="straightConnector1">
            <a:avLst/>
          </a:prstGeom>
          <a:noFill/>
          <a:ln cap="flat" cmpd="sng" w="1524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80" name="Google Shape;180;p41"/>
          <p:cNvSpPr txBox="1"/>
          <p:nvPr>
            <p:ph type="title"/>
          </p:nvPr>
        </p:nvSpPr>
        <p:spPr>
          <a:xfrm>
            <a:off x="2118525" y="187200"/>
            <a:ext cx="5827500" cy="787800"/>
          </a:xfrm>
          <a:prstGeom prst="rect">
            <a:avLst/>
          </a:prstGeom>
          <a:solidFill>
            <a:srgbClr val="FFFFFF"/>
          </a:solidFill>
        </p:spPr>
        <p:txBody>
          <a:bodyPr anchorCtr="0" anchor="ctr" bIns="107225" lIns="107225" spcFirstLastPara="1" rIns="107225" wrap="square" tIns="1072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rgbClr val="173464"/>
                </a:solidFill>
                <a:latin typeface="Lato"/>
                <a:ea typeface="Lato"/>
                <a:cs typeface="Lato"/>
                <a:sym typeface="Lato"/>
              </a:rPr>
              <a:t>Profile of a South Carolina Graduate </a:t>
            </a:r>
            <a:endParaRPr sz="1900">
              <a:solidFill>
                <a:srgbClr val="173464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700">
                <a:solidFill>
                  <a:srgbClr val="173464"/>
                </a:solidFill>
                <a:latin typeface="Lato"/>
                <a:ea typeface="Lato"/>
                <a:cs typeface="Lato"/>
                <a:sym typeface="Lato"/>
              </a:rPr>
              <a:t>COMPETENCIES &amp; SKILLS MAP</a:t>
            </a:r>
            <a:endParaRPr b="1" sz="2700">
              <a:solidFill>
                <a:srgbClr val="173464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1" name="Google Shape;181;p41"/>
          <p:cNvSpPr txBox="1"/>
          <p:nvPr>
            <p:ph idx="12" type="sldNum"/>
          </p:nvPr>
        </p:nvSpPr>
        <p:spPr>
          <a:xfrm>
            <a:off x="9319704" y="6632131"/>
            <a:ext cx="603600" cy="559800"/>
          </a:xfrm>
          <a:prstGeom prst="rect">
            <a:avLst/>
          </a:prstGeom>
        </p:spPr>
        <p:txBody>
          <a:bodyPr anchorCtr="0" anchor="ctr" bIns="107225" lIns="107225" spcFirstLastPara="1" rIns="107225" wrap="square" tIns="1072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2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p77"/>
          <p:cNvSpPr txBox="1"/>
          <p:nvPr>
            <p:ph type="title"/>
          </p:nvPr>
        </p:nvSpPr>
        <p:spPr>
          <a:xfrm>
            <a:off x="1145893" y="250950"/>
            <a:ext cx="2347500" cy="6633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lang="en">
                <a:solidFill>
                  <a:srgbClr val="173464"/>
                </a:solidFill>
              </a:rPr>
              <a:t>navigate conflict</a:t>
            </a:r>
            <a:endParaRPr/>
          </a:p>
        </p:txBody>
      </p:sp>
      <p:pic>
        <p:nvPicPr>
          <p:cNvPr descr="competency name and icon" id="504" name="Google Shape;504;p77" title="navigate conflict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45900" y="78463"/>
            <a:ext cx="5686424" cy="5686424"/>
          </a:xfrm>
          <a:prstGeom prst="rect">
            <a:avLst/>
          </a:prstGeom>
          <a:noFill/>
          <a:ln>
            <a:noFill/>
          </a:ln>
        </p:spPr>
      </p:pic>
      <p:sp>
        <p:nvSpPr>
          <p:cNvPr id="505" name="Google Shape;505;p77"/>
          <p:cNvSpPr txBox="1"/>
          <p:nvPr>
            <p:ph type="title"/>
          </p:nvPr>
        </p:nvSpPr>
        <p:spPr>
          <a:xfrm>
            <a:off x="1145893" y="250950"/>
            <a:ext cx="2347500" cy="6633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44444"/>
              <a:buNone/>
            </a:pPr>
            <a:r>
              <a:rPr lang="en">
                <a:solidFill>
                  <a:srgbClr val="173464"/>
                </a:solidFill>
              </a:rPr>
              <a:t>learn independently</a:t>
            </a:r>
            <a:br>
              <a:rPr lang="en">
                <a:solidFill>
                  <a:srgbClr val="173464"/>
                </a:solidFill>
              </a:rPr>
            </a:br>
            <a:endParaRPr>
              <a:solidFill>
                <a:srgbClr val="173464"/>
              </a:solidFill>
            </a:endParaRPr>
          </a:p>
        </p:txBody>
      </p:sp>
      <p:sp>
        <p:nvSpPr>
          <p:cNvPr id="506" name="Google Shape;506;p77"/>
          <p:cNvSpPr/>
          <p:nvPr/>
        </p:nvSpPr>
        <p:spPr>
          <a:xfrm>
            <a:off x="0" y="5878025"/>
            <a:ext cx="10087200" cy="143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7" name="Google Shape;507;p77"/>
          <p:cNvSpPr/>
          <p:nvPr/>
        </p:nvSpPr>
        <p:spPr>
          <a:xfrm>
            <a:off x="157050" y="6450625"/>
            <a:ext cx="2347500" cy="246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rgbClr val="17346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173464"/>
                </a:solidFill>
                <a:latin typeface="Fira Sans"/>
                <a:ea typeface="Fira Sans"/>
                <a:cs typeface="Fira Sans"/>
                <a:sym typeface="Fira Sans"/>
              </a:rPr>
              <a:t>COLLABORATION &amp; TEAMWORK </a:t>
            </a:r>
            <a:endParaRPr b="1" sz="1100">
              <a:solidFill>
                <a:srgbClr val="173464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508" name="Google Shape;508;p77"/>
          <p:cNvSpPr txBox="1"/>
          <p:nvPr/>
        </p:nvSpPr>
        <p:spPr>
          <a:xfrm>
            <a:off x="37938" y="6019513"/>
            <a:ext cx="8071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173464"/>
                </a:solidFill>
                <a:latin typeface="Fira Sans"/>
                <a:ea typeface="Fira Sans"/>
                <a:cs typeface="Fira Sans"/>
                <a:sym typeface="Fira Sans"/>
              </a:rPr>
              <a:t>PROFILE OF A SOUTH CAROLINA GRADUATE CONNECTIONS</a:t>
            </a:r>
            <a:endParaRPr/>
          </a:p>
        </p:txBody>
      </p:sp>
      <p:sp>
        <p:nvSpPr>
          <p:cNvPr id="509" name="Google Shape;509;p77"/>
          <p:cNvSpPr/>
          <p:nvPr/>
        </p:nvSpPr>
        <p:spPr>
          <a:xfrm>
            <a:off x="2590350" y="6450625"/>
            <a:ext cx="3805200" cy="246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rgbClr val="17346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173464"/>
                </a:solidFill>
                <a:latin typeface="Fira Sans"/>
                <a:ea typeface="Fira Sans"/>
                <a:cs typeface="Fira Sans"/>
                <a:sym typeface="Fira Sans"/>
              </a:rPr>
              <a:t>COMMUNICATION, INFORMATION, MEDIA, &amp; TECHNOLOGY </a:t>
            </a:r>
            <a:endParaRPr b="1" sz="1100">
              <a:solidFill>
                <a:srgbClr val="173464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510" name="Google Shape;510;p77"/>
          <p:cNvSpPr/>
          <p:nvPr/>
        </p:nvSpPr>
        <p:spPr>
          <a:xfrm>
            <a:off x="157050" y="6821900"/>
            <a:ext cx="1826400" cy="246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rgbClr val="0097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0097A7"/>
                </a:solidFill>
                <a:latin typeface="Fira Sans"/>
                <a:ea typeface="Fira Sans"/>
                <a:cs typeface="Fira Sans"/>
                <a:sym typeface="Fira Sans"/>
              </a:rPr>
              <a:t>INTERPERSONAL SKILLS </a:t>
            </a:r>
            <a:endParaRPr b="1" sz="1100">
              <a:solidFill>
                <a:srgbClr val="0097A7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511" name="Google Shape;511;p77"/>
          <p:cNvSpPr/>
          <p:nvPr/>
        </p:nvSpPr>
        <p:spPr>
          <a:xfrm>
            <a:off x="2091550" y="6821900"/>
            <a:ext cx="926400" cy="246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rgbClr val="0097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0097A7"/>
                </a:solidFill>
                <a:latin typeface="Fira Sans"/>
                <a:ea typeface="Fira Sans"/>
                <a:cs typeface="Fira Sans"/>
                <a:sym typeface="Fira Sans"/>
              </a:rPr>
              <a:t>INTEGRITY</a:t>
            </a:r>
            <a:endParaRPr b="1" sz="1100">
              <a:solidFill>
                <a:srgbClr val="0097A7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512" name="Google Shape;512;p77"/>
          <p:cNvSpPr/>
          <p:nvPr/>
        </p:nvSpPr>
        <p:spPr>
          <a:xfrm>
            <a:off x="3126050" y="6821900"/>
            <a:ext cx="1961400" cy="246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rgbClr val="17346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173464"/>
                </a:solidFill>
                <a:latin typeface="Fira Sans"/>
                <a:ea typeface="Fira Sans"/>
                <a:cs typeface="Fira Sans"/>
                <a:sym typeface="Fira Sans"/>
              </a:rPr>
              <a:t>CREATIVITY &amp; INNOVATION </a:t>
            </a:r>
            <a:endParaRPr b="1" sz="1100">
              <a:solidFill>
                <a:srgbClr val="173464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513" name="Google Shape;513;p77"/>
          <p:cNvSpPr txBox="1"/>
          <p:nvPr>
            <p:ph idx="12" type="sldNum"/>
          </p:nvPr>
        </p:nvSpPr>
        <p:spPr>
          <a:xfrm>
            <a:off x="9319704" y="6632131"/>
            <a:ext cx="603600" cy="559800"/>
          </a:xfrm>
          <a:prstGeom prst="rect">
            <a:avLst/>
          </a:prstGeom>
        </p:spPr>
        <p:txBody>
          <a:bodyPr anchorCtr="0" anchor="ctr" bIns="107225" lIns="107225" spcFirstLastPara="1" rIns="107225" wrap="square" tIns="1072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7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8" name="Google Shape;518;p7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6205" y="331060"/>
            <a:ext cx="782515" cy="814500"/>
          </a:xfrm>
          <a:prstGeom prst="rect">
            <a:avLst/>
          </a:prstGeom>
          <a:noFill/>
          <a:ln>
            <a:noFill/>
          </a:ln>
        </p:spPr>
      </p:pic>
      <p:sp>
        <p:nvSpPr>
          <p:cNvPr id="519" name="Google Shape;519;p78"/>
          <p:cNvSpPr txBox="1"/>
          <p:nvPr>
            <p:ph type="title"/>
          </p:nvPr>
        </p:nvSpPr>
        <p:spPr>
          <a:xfrm>
            <a:off x="1307592" y="310896"/>
            <a:ext cx="7982700" cy="8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b="1" lang="en" sz="1600">
                <a:latin typeface="Lato"/>
                <a:ea typeface="Lato"/>
                <a:cs typeface="Lato"/>
                <a:sym typeface="Lato"/>
              </a:rPr>
              <a:t>NAVIGATE CONFLICT 8.1</a:t>
            </a:r>
            <a:br>
              <a:rPr b="1" lang="en">
                <a:latin typeface="Lato"/>
                <a:ea typeface="Lato"/>
                <a:cs typeface="Lato"/>
                <a:sym typeface="Lato"/>
              </a:rPr>
            </a:br>
            <a:r>
              <a:rPr b="1" lang="en">
                <a:latin typeface="Lato"/>
                <a:ea typeface="Lato"/>
                <a:cs typeface="Lato"/>
                <a:sym typeface="Lato"/>
              </a:rPr>
              <a:t>Recognize and process my own emotions</a:t>
            </a:r>
            <a:endParaRPr/>
          </a:p>
        </p:txBody>
      </p:sp>
      <p:graphicFrame>
        <p:nvGraphicFramePr>
          <p:cNvPr id="520" name="Google Shape;520;p78"/>
          <p:cNvGraphicFramePr/>
          <p:nvPr/>
        </p:nvGraphicFramePr>
        <p:xfrm>
          <a:off x="375715" y="1155664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{893C0E18-FC04-46FD-8CD3-ADFA4FCEC8C9}</a:tableStyleId>
              </a:tblPr>
              <a:tblGrid>
                <a:gridCol w="1551150"/>
                <a:gridCol w="1551150"/>
                <a:gridCol w="1551150"/>
                <a:gridCol w="1551150"/>
                <a:gridCol w="1551150"/>
                <a:gridCol w="1551150"/>
              </a:tblGrid>
              <a:tr h="3531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1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2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3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4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5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6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</a:tr>
              <a:tr h="2196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practice a way to calm myself (e.g., count to 10, separate myself, take a deep breath), with guidance.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i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say how I feel.</a:t>
                      </a:r>
                      <a:endParaRPr sz="10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With prompting, 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use a strategy to calm myself when I am feeling upset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000" u="none" cap="none" strike="sng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identify the specific emotion(s) I am feeling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say why I feel what I feel.</a:t>
                      </a:r>
                      <a:endParaRPr sz="10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use one or more strategies to calm myself when I am feeling upset.</a:t>
                      </a:r>
                      <a:endParaRPr b="1"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identify the specific emotion(s) I am feeling.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000" u="none" cap="none" strike="sng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With support, I can determine when I feel ready to talk to others about how I'm feeling.</a:t>
                      </a:r>
                      <a:endParaRPr b="1"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identify specific stressors or triggers that can cause me to be upset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0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pause to notice and identify the specific emotion(s) I am feeling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(e.g., </a:t>
                      </a:r>
                      <a:r>
                        <a:rPr i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What am I feeling? When did I start feeling this way? What is causing this feeling?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), and I can use one or more strategies to calm myself.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locate where in my body I feel my emotional response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determine when I feel ready to talk to others about how I'm feeling.</a:t>
                      </a:r>
                      <a:endParaRPr b="1"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anticipate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specific stressors or triggers that can cause me to be upset.</a:t>
                      </a:r>
                      <a:endParaRPr sz="10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pause to notice and identify the specific emotion(s) I am feeling 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without judgement,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and I can use one or more strategies to calm myself down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or prevent myself from feeling overwhelmed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locate where in my body I feel my emotional response.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determine when I feel ready to talk to others about how I'm feeling, 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while continuing to monitor my emotional response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anticipate specific stressors or triggers, 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practice healthy ways to process or avoid them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0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pause to notice and identify the specific emotion(s) I am feeling without judgement, and I can use one or more strategies to calm myself down or prevent myself from feeling overwhelmed.</a:t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locate where in my body I feel my emotional response.</a:t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determine whether my emotional response is connected to a common stressor or trigger</a:t>
                      </a: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, </a:t>
                      </a: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take into account what I need in order to process or differentiate external factors from the current situation</a:t>
                      </a: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determine when I feel ready to talk to others about how I'm feeling, while continuing to monitor my emotional response.</a:t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anticipate specific stressors or triggers, </a:t>
                      </a: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develop healthy practices for processing or avoiding them</a:t>
                      </a: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</a:tbl>
          </a:graphicData>
        </a:graphic>
      </p:graphicFrame>
      <p:sp>
        <p:nvSpPr>
          <p:cNvPr id="521" name="Google Shape;521;p78"/>
          <p:cNvSpPr txBox="1"/>
          <p:nvPr>
            <p:ph idx="12" type="sldNum"/>
          </p:nvPr>
        </p:nvSpPr>
        <p:spPr>
          <a:xfrm>
            <a:off x="9412462" y="6755343"/>
            <a:ext cx="603600" cy="5601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5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6" name="Google Shape;526;p7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6205" y="331060"/>
            <a:ext cx="782515" cy="814500"/>
          </a:xfrm>
          <a:prstGeom prst="rect">
            <a:avLst/>
          </a:prstGeom>
          <a:noFill/>
          <a:ln>
            <a:noFill/>
          </a:ln>
        </p:spPr>
      </p:pic>
      <p:sp>
        <p:nvSpPr>
          <p:cNvPr id="527" name="Google Shape;527;p79"/>
          <p:cNvSpPr txBox="1"/>
          <p:nvPr>
            <p:ph type="title"/>
          </p:nvPr>
        </p:nvSpPr>
        <p:spPr>
          <a:xfrm>
            <a:off x="1307592" y="310896"/>
            <a:ext cx="7982700" cy="8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b="1" lang="en" sz="1600">
                <a:latin typeface="Lato"/>
                <a:ea typeface="Lato"/>
                <a:cs typeface="Lato"/>
                <a:sym typeface="Lato"/>
              </a:rPr>
              <a:t>NAVIGATE CONFLICT 8.2</a:t>
            </a:r>
            <a:br>
              <a:rPr b="1" lang="en">
                <a:latin typeface="Lato"/>
                <a:ea typeface="Lato"/>
                <a:cs typeface="Lato"/>
                <a:sym typeface="Lato"/>
              </a:rPr>
            </a:br>
            <a:r>
              <a:rPr b="1" lang="en">
                <a:latin typeface="Lato"/>
                <a:ea typeface="Lato"/>
                <a:cs typeface="Lato"/>
                <a:sym typeface="Lato"/>
              </a:rPr>
              <a:t>Recognize the feelings and perspectives of others</a:t>
            </a:r>
            <a:endParaRPr/>
          </a:p>
        </p:txBody>
      </p:sp>
      <p:graphicFrame>
        <p:nvGraphicFramePr>
          <p:cNvPr id="528" name="Google Shape;528;p79"/>
          <p:cNvGraphicFramePr/>
          <p:nvPr/>
        </p:nvGraphicFramePr>
        <p:xfrm>
          <a:off x="375715" y="1155664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{893C0E18-FC04-46FD-8CD3-ADFA4FCEC8C9}</a:tableStyleId>
              </a:tblPr>
              <a:tblGrid>
                <a:gridCol w="1551150"/>
                <a:gridCol w="1551150"/>
                <a:gridCol w="1551150"/>
                <a:gridCol w="1551150"/>
                <a:gridCol w="1551150"/>
                <a:gridCol w="1551150"/>
              </a:tblGrid>
              <a:tr h="3531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1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2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3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4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5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6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</a:tr>
              <a:tr h="2196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With help, I can listen to the reasons another person is feeling upset.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show that I am listening.</a:t>
                      </a:r>
                      <a:endParaRPr sz="10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When prompted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, I can listen to the reasons another person is feeling upset.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With guidance, I can show my understanding of what they've said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(e.g., restate, paraphrase).</a:t>
                      </a:r>
                      <a:endParaRPr b="1"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listen 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observe body language 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to identify how another person is feeling. 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show understanding by expressing in my own words how the other person feels and why they feel that way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0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listen 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without interrupting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, and observe body language, to identify the 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feelings and perspectives of others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ask clarifying questions to better understand the other person's views or feelings, and to better understand the source of the conflict.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show understanding by expressing in my own words how the other person feels and why they feel that way.</a:t>
                      </a:r>
                      <a:endParaRPr sz="10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practice active listening and careful observation to use verbal, physical, and/or situational cues to identify the feelings and perspectives of others.</a:t>
                      </a:r>
                      <a:endParaRPr b="1"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ask clarifying 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and/or exploratory questions 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to better understand the other person's views or feelings,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the source of the conflict, and any cultural or social identity factors that might be at play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(e.g., values, language, gender-related or racial power dynamics).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demonstrate empathy by connecting to, 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expressing understanding of,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the feelings and perspectives of others involved.</a:t>
                      </a:r>
                      <a:endParaRPr sz="10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9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practice active listening and careful observation to use verbal, physical, and/or situational cues to identify the feelings and perspectives of others.</a:t>
                      </a:r>
                      <a:endParaRPr sz="9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9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9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ask clarifying and/or exploratory questions to better understand others' views or feelings, the source of the conflict, and any cultural or social identity factors that might be at play, </a:t>
                      </a:r>
                      <a:r>
                        <a:rPr b="1" lang="en" sz="9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using wait time as needed to ensure all relevant parties have had the opportunity to share</a:t>
                      </a:r>
                      <a:r>
                        <a:rPr lang="en" sz="9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9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9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9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demonstrate empathy by connecting to, and expressing understanding of, the feelings and perspectives of others involved.</a:t>
                      </a:r>
                      <a:endParaRPr sz="9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9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9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work with others to fairly </a:t>
                      </a:r>
                      <a:r>
                        <a:rPr b="1" lang="en" sz="9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contextualize the conflict, differentiate intention from impact, and explain and/or validate the different experiences and/or perspectives among those involved, while surfacing interpersonal or institutional biases at play.</a:t>
                      </a:r>
                      <a:endParaRPr sz="9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</a:tbl>
          </a:graphicData>
        </a:graphic>
      </p:graphicFrame>
      <p:sp>
        <p:nvSpPr>
          <p:cNvPr id="529" name="Google Shape;529;p79"/>
          <p:cNvSpPr txBox="1"/>
          <p:nvPr>
            <p:ph idx="12" type="sldNum"/>
          </p:nvPr>
        </p:nvSpPr>
        <p:spPr>
          <a:xfrm>
            <a:off x="9412462" y="6755343"/>
            <a:ext cx="603600" cy="5601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3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4" name="Google Shape;534;p8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6205" y="331060"/>
            <a:ext cx="782515" cy="814500"/>
          </a:xfrm>
          <a:prstGeom prst="rect">
            <a:avLst/>
          </a:prstGeom>
          <a:noFill/>
          <a:ln>
            <a:noFill/>
          </a:ln>
        </p:spPr>
      </p:pic>
      <p:sp>
        <p:nvSpPr>
          <p:cNvPr id="535" name="Google Shape;535;p80"/>
          <p:cNvSpPr txBox="1"/>
          <p:nvPr>
            <p:ph type="title"/>
          </p:nvPr>
        </p:nvSpPr>
        <p:spPr>
          <a:xfrm>
            <a:off x="1307592" y="310896"/>
            <a:ext cx="7982700" cy="8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b="1" lang="en" sz="1600">
                <a:latin typeface="Lato"/>
                <a:ea typeface="Lato"/>
                <a:cs typeface="Lato"/>
                <a:sym typeface="Lato"/>
              </a:rPr>
              <a:t>NAVIGATE CONFLICT 8.3</a:t>
            </a:r>
            <a:br>
              <a:rPr b="1" lang="en" sz="1600">
                <a:latin typeface="Lato"/>
                <a:ea typeface="Lato"/>
                <a:cs typeface="Lato"/>
                <a:sym typeface="Lato"/>
              </a:rPr>
            </a:br>
            <a:r>
              <a:rPr b="1" lang="en" sz="2400">
                <a:latin typeface="Lato"/>
                <a:ea typeface="Lato"/>
                <a:cs typeface="Lato"/>
                <a:sym typeface="Lato"/>
              </a:rPr>
              <a:t>Work toward resolution</a:t>
            </a:r>
            <a:endParaRPr b="1" sz="2000">
              <a:latin typeface="Lato"/>
              <a:ea typeface="Lato"/>
              <a:cs typeface="Lato"/>
              <a:sym typeface="Lato"/>
            </a:endParaRPr>
          </a:p>
        </p:txBody>
      </p:sp>
      <p:graphicFrame>
        <p:nvGraphicFramePr>
          <p:cNvPr id="536" name="Google Shape;536;p80"/>
          <p:cNvGraphicFramePr/>
          <p:nvPr/>
        </p:nvGraphicFramePr>
        <p:xfrm>
          <a:off x="375715" y="1155664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{893C0E18-FC04-46FD-8CD3-ADFA4FCEC8C9}</a:tableStyleId>
              </a:tblPr>
              <a:tblGrid>
                <a:gridCol w="1551150"/>
                <a:gridCol w="1551150"/>
                <a:gridCol w="1551150"/>
                <a:gridCol w="1551150"/>
                <a:gridCol w="1551150"/>
                <a:gridCol w="1551150"/>
              </a:tblGrid>
              <a:tr h="3531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1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2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3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4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5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6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</a:tr>
              <a:tr h="2196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say what happened.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With guidance, I can share an idea for resolving the conflict.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say (or show) I am sorry if/when I do something wrong or hurt someone.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use "I" statements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to share what happened.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share an idea for resolving the conflict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that will be fair to everyone involved.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say (or show) I am sorry if/when I do something wrong or hurt someone.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use "I" statements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to explain the conflict.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work together with others to determine fair and constructive ways to address a conflict.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take responsibility for my actions by making amends to those I have hurt, and/or help implement a solution.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explain the conflict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from multiple points of view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work together with others to determine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implement the most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fair and constructive ways to address a conflict.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take responsibility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for my specific role in the conflict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and make amends for anything I have done that has caused harm.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explain the conflict from multiple points of view,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and help others understand the perspective of those harmed by the conflict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work together with others to determine and implement the most fair and constructive ways to address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or process the conflict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take responsibility for my specific role in the conflict and make amends for anything I have done that has caused harm.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explain the conflict from multiple points of view, and help others understand the perspective of those harmed by the conflict.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work together with others to determine and implement the most fair and constructive ways to address or process the conflict.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help deescalate a situation by modeling, facilitating, and/or encouraging constructive language and actions in others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take responsibility for my specific role in the conflict and make amends for anything I have done that has caused harm.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</a:tbl>
          </a:graphicData>
        </a:graphic>
      </p:graphicFrame>
      <p:sp>
        <p:nvSpPr>
          <p:cNvPr id="537" name="Google Shape;537;p80"/>
          <p:cNvSpPr txBox="1"/>
          <p:nvPr>
            <p:ph idx="12" type="sldNum"/>
          </p:nvPr>
        </p:nvSpPr>
        <p:spPr>
          <a:xfrm>
            <a:off x="9412462" y="6755343"/>
            <a:ext cx="603600" cy="5601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p81"/>
          <p:cNvSpPr txBox="1"/>
          <p:nvPr>
            <p:ph type="title"/>
          </p:nvPr>
        </p:nvSpPr>
        <p:spPr>
          <a:xfrm>
            <a:off x="1145893" y="250950"/>
            <a:ext cx="2347500" cy="6633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lang="en">
                <a:solidFill>
                  <a:srgbClr val="173464"/>
                </a:solidFill>
              </a:rPr>
              <a:t>Lead Teams</a:t>
            </a:r>
            <a:endParaRPr/>
          </a:p>
        </p:txBody>
      </p:sp>
      <p:pic>
        <p:nvPicPr>
          <p:cNvPr descr="Lead Teams&#10;&#10;competency title and icon" id="543" name="Google Shape;543;p8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69925" y="113800"/>
            <a:ext cx="5535451" cy="5535451"/>
          </a:xfrm>
          <a:prstGeom prst="rect">
            <a:avLst/>
          </a:prstGeom>
          <a:noFill/>
          <a:ln>
            <a:noFill/>
          </a:ln>
        </p:spPr>
      </p:pic>
      <p:sp>
        <p:nvSpPr>
          <p:cNvPr id="544" name="Google Shape;544;p81"/>
          <p:cNvSpPr/>
          <p:nvPr/>
        </p:nvSpPr>
        <p:spPr>
          <a:xfrm>
            <a:off x="0" y="5878025"/>
            <a:ext cx="10087200" cy="143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5" name="Google Shape;545;p81"/>
          <p:cNvSpPr/>
          <p:nvPr/>
        </p:nvSpPr>
        <p:spPr>
          <a:xfrm>
            <a:off x="157050" y="6450625"/>
            <a:ext cx="2347500" cy="246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rgbClr val="17346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173464"/>
                </a:solidFill>
                <a:latin typeface="Fira Sans"/>
                <a:ea typeface="Fira Sans"/>
                <a:cs typeface="Fira Sans"/>
                <a:sym typeface="Fira Sans"/>
              </a:rPr>
              <a:t>COLLABORATION &amp; TEAMWORK </a:t>
            </a:r>
            <a:endParaRPr b="1" sz="1100">
              <a:solidFill>
                <a:srgbClr val="173464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546" name="Google Shape;546;p81"/>
          <p:cNvSpPr txBox="1"/>
          <p:nvPr/>
        </p:nvSpPr>
        <p:spPr>
          <a:xfrm>
            <a:off x="37938" y="6019513"/>
            <a:ext cx="8071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173464"/>
                </a:solidFill>
                <a:latin typeface="Fira Sans"/>
                <a:ea typeface="Fira Sans"/>
                <a:cs typeface="Fira Sans"/>
                <a:sym typeface="Fira Sans"/>
              </a:rPr>
              <a:t>PROFILE OF A SOUTH CAROLINA GRADUATE CONNECTIONS</a:t>
            </a:r>
            <a:endParaRPr/>
          </a:p>
        </p:txBody>
      </p:sp>
      <p:sp>
        <p:nvSpPr>
          <p:cNvPr id="547" name="Google Shape;547;p81"/>
          <p:cNvSpPr/>
          <p:nvPr/>
        </p:nvSpPr>
        <p:spPr>
          <a:xfrm>
            <a:off x="2590350" y="6450625"/>
            <a:ext cx="2813400" cy="246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rgbClr val="17346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173464"/>
                </a:solidFill>
                <a:latin typeface="Fira Sans"/>
                <a:ea typeface="Fira Sans"/>
                <a:cs typeface="Fira Sans"/>
                <a:sym typeface="Fira Sans"/>
              </a:rPr>
              <a:t> CRITICAL THINKING &amp; PROBLEM SOLVING</a:t>
            </a:r>
            <a:endParaRPr b="1" sz="1100">
              <a:solidFill>
                <a:srgbClr val="173464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548" name="Google Shape;548;p81"/>
          <p:cNvSpPr/>
          <p:nvPr/>
        </p:nvSpPr>
        <p:spPr>
          <a:xfrm>
            <a:off x="4156575" y="6744700"/>
            <a:ext cx="1826400" cy="246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rgbClr val="0097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0097A7"/>
                </a:solidFill>
                <a:latin typeface="Fira Sans"/>
                <a:ea typeface="Fira Sans"/>
                <a:cs typeface="Fira Sans"/>
                <a:sym typeface="Fira Sans"/>
              </a:rPr>
              <a:t> INTERPERSONAL SKILLS</a:t>
            </a:r>
            <a:endParaRPr b="1" sz="1100">
              <a:solidFill>
                <a:srgbClr val="0097A7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549" name="Google Shape;549;p81"/>
          <p:cNvSpPr/>
          <p:nvPr/>
        </p:nvSpPr>
        <p:spPr>
          <a:xfrm>
            <a:off x="6078975" y="6744698"/>
            <a:ext cx="926400" cy="246000"/>
          </a:xfrm>
          <a:prstGeom prst="roundRect">
            <a:avLst>
              <a:gd fmla="val 0" name="adj"/>
            </a:avLst>
          </a:prstGeom>
          <a:solidFill>
            <a:srgbClr val="FFFFFF"/>
          </a:solidFill>
          <a:ln cap="flat" cmpd="sng" w="19050">
            <a:solidFill>
              <a:srgbClr val="0097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0097A7"/>
                </a:solidFill>
                <a:latin typeface="Fira Sans"/>
                <a:ea typeface="Fira Sans"/>
                <a:cs typeface="Fira Sans"/>
                <a:sym typeface="Fira Sans"/>
              </a:rPr>
              <a:t>INTEGRITY</a:t>
            </a:r>
            <a:endParaRPr b="1" sz="1100">
              <a:solidFill>
                <a:srgbClr val="0097A7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550" name="Google Shape;550;p81"/>
          <p:cNvSpPr/>
          <p:nvPr/>
        </p:nvSpPr>
        <p:spPr>
          <a:xfrm>
            <a:off x="157050" y="6744700"/>
            <a:ext cx="3838200" cy="246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rgbClr val="17346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173464"/>
                </a:solidFill>
                <a:latin typeface="Fira Sans"/>
                <a:ea typeface="Fira Sans"/>
                <a:cs typeface="Fira Sans"/>
                <a:sym typeface="Fira Sans"/>
              </a:rPr>
              <a:t>COMMUNICATION, INFORMATION, MEDIA, &amp; TECHNOLOGY </a:t>
            </a:r>
            <a:endParaRPr b="1" sz="1100">
              <a:solidFill>
                <a:srgbClr val="173464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551" name="Google Shape;551;p81"/>
          <p:cNvSpPr txBox="1"/>
          <p:nvPr>
            <p:ph idx="12" type="sldNum"/>
          </p:nvPr>
        </p:nvSpPr>
        <p:spPr>
          <a:xfrm>
            <a:off x="9319704" y="6632131"/>
            <a:ext cx="603600" cy="559800"/>
          </a:xfrm>
          <a:prstGeom prst="rect">
            <a:avLst/>
          </a:prstGeom>
        </p:spPr>
        <p:txBody>
          <a:bodyPr anchorCtr="0" anchor="ctr" bIns="107225" lIns="107225" spcFirstLastPara="1" rIns="107225" wrap="square" tIns="1072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5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6" name="Google Shape;556;p8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5885" y="320461"/>
            <a:ext cx="826400" cy="826400"/>
          </a:xfrm>
          <a:prstGeom prst="rect">
            <a:avLst/>
          </a:prstGeom>
          <a:noFill/>
          <a:ln>
            <a:noFill/>
          </a:ln>
        </p:spPr>
      </p:pic>
      <p:sp>
        <p:nvSpPr>
          <p:cNvPr id="557" name="Google Shape;557;p82"/>
          <p:cNvSpPr txBox="1"/>
          <p:nvPr>
            <p:ph type="title"/>
          </p:nvPr>
        </p:nvSpPr>
        <p:spPr>
          <a:xfrm>
            <a:off x="1307592" y="310896"/>
            <a:ext cx="7982700" cy="8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b="1" lang="en" sz="1600">
                <a:latin typeface="Lato"/>
                <a:ea typeface="Lato"/>
                <a:cs typeface="Lato"/>
                <a:sym typeface="Lato"/>
              </a:rPr>
              <a:t>LEAD TEAMS 9.1</a:t>
            </a:r>
            <a:br>
              <a:rPr b="1" lang="en">
                <a:latin typeface="Lato"/>
                <a:ea typeface="Lato"/>
                <a:cs typeface="Lato"/>
                <a:sym typeface="Lato"/>
              </a:rPr>
            </a:br>
            <a:r>
              <a:rPr b="1" lang="en">
                <a:latin typeface="Lato"/>
                <a:ea typeface="Lato"/>
                <a:cs typeface="Lato"/>
                <a:sym typeface="Lato"/>
              </a:rPr>
              <a:t>Build shared purpose and clarity</a:t>
            </a:r>
            <a:endParaRPr/>
          </a:p>
        </p:txBody>
      </p:sp>
      <p:graphicFrame>
        <p:nvGraphicFramePr>
          <p:cNvPr id="558" name="Google Shape;558;p82"/>
          <p:cNvGraphicFramePr/>
          <p:nvPr/>
        </p:nvGraphicFramePr>
        <p:xfrm>
          <a:off x="375715" y="1155664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{893C0E18-FC04-46FD-8CD3-ADFA4FCEC8C9}</a:tableStyleId>
              </a:tblPr>
              <a:tblGrid>
                <a:gridCol w="1551150"/>
                <a:gridCol w="1551150"/>
                <a:gridCol w="1551150"/>
                <a:gridCol w="1551150"/>
                <a:gridCol w="1551150"/>
                <a:gridCol w="1551150"/>
              </a:tblGrid>
              <a:tr h="3531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1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2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3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4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5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6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</a:tr>
              <a:tr h="2196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With guidance, I can help create a common goal.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help create a common goal.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With guidance,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explain the goal and what we hope to accomplish.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facilitate a team goal-setting process, using tools or information provided.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work with my team to set a timeframe for our project.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facilitate a team goal-setting process, using tools or information provided,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ensure a shared understanding of the goal.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work with my team to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define key milestones and set due dates for each milestone.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facilitate a team goal- setting process,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using tools or protocols I’ve selected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, and ensure a shared understanding of the goal.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work with my team to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build a project plan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that includes milestones, due dates, and key tasks by role.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lead the team in assessing resources needed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(e.g., time, people, equipment)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for successful completion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facilitate a team goal-setting process, using tools or protocols I’ve selected, and ensure a shared understanding of the goal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our collective purpose.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work with my team to build a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detailed and feasible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project plan (e.g., milestones, due dates, and key tasks, roles).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lead the team in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assessing our readiness for the project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, as well as assessing resources needed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establishing processes for monitoring our progres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s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individually and collectively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</a:tbl>
          </a:graphicData>
        </a:graphic>
      </p:graphicFrame>
      <p:sp>
        <p:nvSpPr>
          <p:cNvPr id="559" name="Google Shape;559;p82"/>
          <p:cNvSpPr txBox="1"/>
          <p:nvPr>
            <p:ph idx="12" type="sldNum"/>
          </p:nvPr>
        </p:nvSpPr>
        <p:spPr>
          <a:xfrm>
            <a:off x="9412462" y="6755343"/>
            <a:ext cx="603600" cy="5601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3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4" name="Google Shape;564;p8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5885" y="320461"/>
            <a:ext cx="826400" cy="826400"/>
          </a:xfrm>
          <a:prstGeom prst="rect">
            <a:avLst/>
          </a:prstGeom>
          <a:noFill/>
          <a:ln>
            <a:noFill/>
          </a:ln>
        </p:spPr>
      </p:pic>
      <p:sp>
        <p:nvSpPr>
          <p:cNvPr id="565" name="Google Shape;565;p83"/>
          <p:cNvSpPr txBox="1"/>
          <p:nvPr>
            <p:ph type="title"/>
          </p:nvPr>
        </p:nvSpPr>
        <p:spPr>
          <a:xfrm>
            <a:off x="1307592" y="310896"/>
            <a:ext cx="7982700" cy="8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</a:pPr>
            <a:r>
              <a:rPr b="1" lang="en" sz="1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LEAD TEAMS 9.2</a:t>
            </a:r>
            <a:br>
              <a:rPr b="1" lang="en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b="1" lang="en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Mobilize the team to work effectively</a:t>
            </a:r>
            <a:endParaRPr b="1">
              <a:latin typeface="Lato"/>
              <a:ea typeface="Lato"/>
              <a:cs typeface="Lato"/>
              <a:sym typeface="Lato"/>
            </a:endParaRPr>
          </a:p>
        </p:txBody>
      </p:sp>
      <p:graphicFrame>
        <p:nvGraphicFramePr>
          <p:cNvPr id="566" name="Google Shape;566;p83"/>
          <p:cNvGraphicFramePr/>
          <p:nvPr/>
        </p:nvGraphicFramePr>
        <p:xfrm>
          <a:off x="375715" y="1155664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{893C0E18-FC04-46FD-8CD3-ADFA4FCEC8C9}</a:tableStyleId>
              </a:tblPr>
              <a:tblGrid>
                <a:gridCol w="1551150"/>
                <a:gridCol w="1551150"/>
                <a:gridCol w="1551150"/>
                <a:gridCol w="1551150"/>
                <a:gridCol w="1551150"/>
                <a:gridCol w="1551150"/>
              </a:tblGrid>
              <a:tr h="3531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1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2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3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4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5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6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</a:tr>
              <a:tr h="2196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With guidance, I can help make sure we each understand our special job/role.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make sure each teammate understands their role or job before we begin.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check in to see how my teammates are doing and if anyone needs help.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facilitate a process to make sure each team member has a role in which they can be successful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check in to see how my teammates are doing, and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use criteria to give feedback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facilitate a role identification and matching process to make sure each teammate is set up for success.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check in to see how my teammates are doing, and I can use criteria to give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specific, affirming, and actionable feedback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support and encourage team members.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facilitate a role identification and matching process to make sure each teammate is set up for success.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regularly check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in to see how my teammates are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feeling and progressing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, use criteria to give feedback.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support and encourage team members.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use data 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(e.g., progress data, team input)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to monitor and make adjustments as needed,while reiterating shared expectations and goals.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facilitate a role identification and matching process to make sure each teammate is set up for success.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regularly check in to see how my teammates are feeling and progressing, use criteria to give feedback,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norms, routines, and tools to optimize our collaboration.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support and encourage team members in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personalized ways, while creating ongoing, meaningful team-building opportunities.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use data to monitor progress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make adjustments as needed,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reiterating shared expectations and goals.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</a:tbl>
          </a:graphicData>
        </a:graphic>
      </p:graphicFrame>
      <p:sp>
        <p:nvSpPr>
          <p:cNvPr id="567" name="Google Shape;567;p83"/>
          <p:cNvSpPr txBox="1"/>
          <p:nvPr>
            <p:ph idx="12" type="sldNum"/>
          </p:nvPr>
        </p:nvSpPr>
        <p:spPr>
          <a:xfrm>
            <a:off x="9412462" y="6755343"/>
            <a:ext cx="603600" cy="5601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1" name="Shape 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2" name="Google Shape;572;p8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5885" y="320461"/>
            <a:ext cx="826400" cy="826400"/>
          </a:xfrm>
          <a:prstGeom prst="rect">
            <a:avLst/>
          </a:prstGeom>
          <a:noFill/>
          <a:ln>
            <a:noFill/>
          </a:ln>
        </p:spPr>
      </p:pic>
      <p:sp>
        <p:nvSpPr>
          <p:cNvPr id="573" name="Google Shape;573;p84"/>
          <p:cNvSpPr txBox="1"/>
          <p:nvPr>
            <p:ph type="title"/>
          </p:nvPr>
        </p:nvSpPr>
        <p:spPr>
          <a:xfrm>
            <a:off x="1307592" y="310896"/>
            <a:ext cx="7982700" cy="8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b="1" lang="en" sz="1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LEAD TEAMS 9.3</a:t>
            </a:r>
            <a:br>
              <a:rPr b="1" lang="en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b="1" lang="en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Manage challenging issues</a:t>
            </a:r>
            <a:endParaRPr/>
          </a:p>
        </p:txBody>
      </p:sp>
      <p:graphicFrame>
        <p:nvGraphicFramePr>
          <p:cNvPr id="574" name="Google Shape;574;p84"/>
          <p:cNvGraphicFramePr/>
          <p:nvPr/>
        </p:nvGraphicFramePr>
        <p:xfrm>
          <a:off x="375715" y="1155664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{893C0E18-FC04-46FD-8CD3-ADFA4FCEC8C9}</a:tableStyleId>
              </a:tblPr>
              <a:tblGrid>
                <a:gridCol w="1551150"/>
                <a:gridCol w="1551150"/>
                <a:gridCol w="1551150"/>
                <a:gridCol w="1551150"/>
                <a:gridCol w="1551150"/>
                <a:gridCol w="1551150"/>
              </a:tblGrid>
              <a:tr h="3531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1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2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3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4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5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6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</a:tr>
              <a:tr h="2196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With guidance, I can stop and think about how we're doing as a team.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If something isn't working right or we get stuck, we can ask for help from our teacher.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If I notice a problem, I can think about a helpful way to solve it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If we can't solve it together, I can ask my teacher for help.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If I notice a problem,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analyze it to figure out its cause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work with others to determine and implement a solution or approach to try.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If we can't solve it together, I can ask my teacher for help.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If I notice a problem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or problem pattern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,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gather and analyze key data to determine the root cause(s).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work with others to determine and implement a solution or approach.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If we can't solve the problem,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I can get advice or help from a trusted adult or peer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If I notice a problem or problem pattern, I can gather and analyze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diverse data 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to determine the root cause(s) (e.g., observation, discussion with team members).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work with others to come up with several strategies for solving the problem,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select and implement the most promising solution or approach.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If we can't solve the problem, I can get advice or help from a trusted adult or peer.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anticipate issues or complexities, based on my assessment of the team, project, or project parameters, and implement a prevention strategy.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If I notice a problem or problem pattern, I can gather and analyze diverse data to determine the root cause(s).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work with others to come up with several strategies for solving the problem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or mitigating its impact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, while effectively engaging and communicating with the team.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engage in or facilitate difficult conversations with team members to resolve conflict.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</a:tbl>
          </a:graphicData>
        </a:graphic>
      </p:graphicFrame>
      <p:sp>
        <p:nvSpPr>
          <p:cNvPr id="575" name="Google Shape;575;p84"/>
          <p:cNvSpPr txBox="1"/>
          <p:nvPr>
            <p:ph idx="12" type="sldNum"/>
          </p:nvPr>
        </p:nvSpPr>
        <p:spPr>
          <a:xfrm>
            <a:off x="9412462" y="6755343"/>
            <a:ext cx="603600" cy="5601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9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80" name="Google Shape;580;p85"/>
          <p:cNvGraphicFramePr/>
          <p:nvPr/>
        </p:nvGraphicFramePr>
        <p:xfrm>
          <a:off x="375715" y="1155664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{893C0E18-FC04-46FD-8CD3-ADFA4FCEC8C9}</a:tableStyleId>
              </a:tblPr>
              <a:tblGrid>
                <a:gridCol w="1551150"/>
                <a:gridCol w="1551150"/>
                <a:gridCol w="1551150"/>
                <a:gridCol w="1551150"/>
                <a:gridCol w="1551150"/>
                <a:gridCol w="1551150"/>
              </a:tblGrid>
              <a:tr h="3531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1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2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3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4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5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6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</a:tr>
              <a:tr h="2196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At the end of our project, I can say what I learned.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explain what I liked and/or didn't like about our project.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As a team, we can talk about how well we did, and things we can do better next time.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As the leader, I can think about how well I led the team, and what I could do better next time.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As a team, we can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identify strengths in our final product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or process of working together.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We can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identify several changes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we would make if we could do the project again.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As the leader, I can use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specific examples or data from the project to identify strengths and area of growth.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As a team,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we can discuss and reflect on the strengths and opportunities for growth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in both our product and our process of working together.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As the leader,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I can reflect on strengths and opportunities for growth that relate to specific aspects of my leadership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(e.g., communication, decision-making, problem-solving, team-building, project management).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As a team, we can discuss and reflect on the strengths and opportunities for growth in both our product and our process of working together.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As the leader, I can reflect on strengths and opportunities for growth that relate to specific aspects of my leadership,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as well as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specific next steps I can take to build my skills or strategies in this area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As a team, we can discuss and reflect on the strengths and opportunities for growth in both our product and our process of working together.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create structured opportunities for team expressions of support, acknowledgement, or praise.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As the leader, I can reflect on strengths and opportunities for growth that relate to specific aspects of my leadership, as well as specific next steps I can take to build my skills or strategies in this area.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</a:tbl>
          </a:graphicData>
        </a:graphic>
      </p:graphicFrame>
      <p:sp>
        <p:nvSpPr>
          <p:cNvPr id="581" name="Google Shape;581;p85"/>
          <p:cNvSpPr txBox="1"/>
          <p:nvPr>
            <p:ph type="title"/>
          </p:nvPr>
        </p:nvSpPr>
        <p:spPr>
          <a:xfrm>
            <a:off x="1307592" y="310896"/>
            <a:ext cx="7982700" cy="8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b="1" lang="en" sz="1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LEAD TEAMS 9.4</a:t>
            </a:r>
            <a:br>
              <a:rPr b="1" lang="en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b="1" lang="en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Reflect on learning and leadership</a:t>
            </a:r>
            <a:endParaRPr/>
          </a:p>
        </p:txBody>
      </p:sp>
      <p:pic>
        <p:nvPicPr>
          <p:cNvPr id="582" name="Google Shape;582;p8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5885" y="320461"/>
            <a:ext cx="826400" cy="826400"/>
          </a:xfrm>
          <a:prstGeom prst="rect">
            <a:avLst/>
          </a:prstGeom>
          <a:noFill/>
          <a:ln>
            <a:noFill/>
          </a:ln>
        </p:spPr>
      </p:pic>
      <p:sp>
        <p:nvSpPr>
          <p:cNvPr id="583" name="Google Shape;583;p85"/>
          <p:cNvSpPr txBox="1"/>
          <p:nvPr>
            <p:ph idx="12" type="sldNum"/>
          </p:nvPr>
        </p:nvSpPr>
        <p:spPr>
          <a:xfrm>
            <a:off x="9412462" y="6755343"/>
            <a:ext cx="603600" cy="5601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7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Google Shape;588;p86"/>
          <p:cNvSpPr txBox="1"/>
          <p:nvPr>
            <p:ph type="title"/>
          </p:nvPr>
        </p:nvSpPr>
        <p:spPr>
          <a:xfrm>
            <a:off x="1145893" y="250950"/>
            <a:ext cx="2347500" cy="6633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lang="en">
                <a:solidFill>
                  <a:srgbClr val="173464"/>
                </a:solidFill>
              </a:rPr>
              <a:t>build networks</a:t>
            </a:r>
            <a:endParaRPr/>
          </a:p>
        </p:txBody>
      </p:sp>
      <p:pic>
        <p:nvPicPr>
          <p:cNvPr descr="competency title and icon" id="589" name="Google Shape;589;p86" title="build networks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45900" y="78500"/>
            <a:ext cx="5614701" cy="5614701"/>
          </a:xfrm>
          <a:prstGeom prst="rect">
            <a:avLst/>
          </a:prstGeom>
          <a:noFill/>
          <a:ln>
            <a:noFill/>
          </a:ln>
        </p:spPr>
      </p:pic>
      <p:sp>
        <p:nvSpPr>
          <p:cNvPr id="590" name="Google Shape;590;p86"/>
          <p:cNvSpPr/>
          <p:nvPr/>
        </p:nvSpPr>
        <p:spPr>
          <a:xfrm>
            <a:off x="0" y="5878025"/>
            <a:ext cx="10087200" cy="143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1" name="Google Shape;591;p86"/>
          <p:cNvSpPr/>
          <p:nvPr/>
        </p:nvSpPr>
        <p:spPr>
          <a:xfrm>
            <a:off x="157050" y="6450625"/>
            <a:ext cx="1912500" cy="246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rgbClr val="17346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173464"/>
                </a:solidFill>
                <a:latin typeface="Fira Sans"/>
                <a:ea typeface="Fira Sans"/>
                <a:cs typeface="Fira Sans"/>
                <a:sym typeface="Fira Sans"/>
              </a:rPr>
              <a:t>CREATIVITY &amp; INNOVATION </a:t>
            </a:r>
            <a:endParaRPr b="1" sz="1100">
              <a:solidFill>
                <a:srgbClr val="173464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592" name="Google Shape;592;p86"/>
          <p:cNvSpPr txBox="1"/>
          <p:nvPr/>
        </p:nvSpPr>
        <p:spPr>
          <a:xfrm>
            <a:off x="37938" y="6019513"/>
            <a:ext cx="8071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173464"/>
                </a:solidFill>
                <a:latin typeface="Fira Sans"/>
                <a:ea typeface="Fira Sans"/>
                <a:cs typeface="Fira Sans"/>
                <a:sym typeface="Fira Sans"/>
              </a:rPr>
              <a:t>PROFILE OF A SOUTH CAROLINA GRADUATE CONNECTIONS</a:t>
            </a:r>
            <a:endParaRPr/>
          </a:p>
        </p:txBody>
      </p:sp>
      <p:sp>
        <p:nvSpPr>
          <p:cNvPr id="593" name="Google Shape;593;p86"/>
          <p:cNvSpPr/>
          <p:nvPr/>
        </p:nvSpPr>
        <p:spPr>
          <a:xfrm>
            <a:off x="2215800" y="6450625"/>
            <a:ext cx="3834900" cy="246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rgbClr val="17346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173464"/>
                </a:solidFill>
                <a:latin typeface="Fira Sans"/>
                <a:ea typeface="Fira Sans"/>
                <a:cs typeface="Fira Sans"/>
                <a:sym typeface="Fira Sans"/>
              </a:rPr>
              <a:t> COMMUNICATION, INFORMATION, MEDIA, &amp; TECHNOLOGY</a:t>
            </a:r>
            <a:endParaRPr b="1" sz="1100">
              <a:solidFill>
                <a:srgbClr val="173464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594" name="Google Shape;594;p86"/>
          <p:cNvSpPr/>
          <p:nvPr/>
        </p:nvSpPr>
        <p:spPr>
          <a:xfrm>
            <a:off x="200100" y="6793150"/>
            <a:ext cx="1826400" cy="246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rgbClr val="0097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0097A7"/>
                </a:solidFill>
                <a:latin typeface="Fira Sans"/>
                <a:ea typeface="Fira Sans"/>
                <a:cs typeface="Fira Sans"/>
                <a:sym typeface="Fira Sans"/>
              </a:rPr>
              <a:t> INTERPERSONAL SKILLS</a:t>
            </a:r>
            <a:endParaRPr b="1" sz="1100">
              <a:solidFill>
                <a:srgbClr val="0097A7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595" name="Google Shape;595;p86"/>
          <p:cNvSpPr/>
          <p:nvPr/>
        </p:nvSpPr>
        <p:spPr>
          <a:xfrm>
            <a:off x="2134600" y="6793138"/>
            <a:ext cx="926400" cy="246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rgbClr val="0097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0097A7"/>
                </a:solidFill>
                <a:latin typeface="Fira Sans"/>
                <a:ea typeface="Fira Sans"/>
                <a:cs typeface="Fira Sans"/>
                <a:sym typeface="Fira Sans"/>
              </a:rPr>
              <a:t>INTEGRITY</a:t>
            </a:r>
            <a:endParaRPr b="1" sz="1100">
              <a:solidFill>
                <a:srgbClr val="0097A7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596" name="Google Shape;596;p86"/>
          <p:cNvSpPr/>
          <p:nvPr/>
        </p:nvSpPr>
        <p:spPr>
          <a:xfrm>
            <a:off x="3169100" y="6793150"/>
            <a:ext cx="1286100" cy="246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rgbClr val="0097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0097A7"/>
                </a:solidFill>
                <a:latin typeface="Fira Sans"/>
                <a:ea typeface="Fira Sans"/>
                <a:cs typeface="Fira Sans"/>
                <a:sym typeface="Fira Sans"/>
              </a:rPr>
              <a:t>SELF-DIRECTION</a:t>
            </a:r>
            <a:endParaRPr b="1" sz="1100">
              <a:solidFill>
                <a:srgbClr val="0097A7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597" name="Google Shape;597;p86"/>
          <p:cNvSpPr txBox="1"/>
          <p:nvPr>
            <p:ph idx="12" type="sldNum"/>
          </p:nvPr>
        </p:nvSpPr>
        <p:spPr>
          <a:xfrm>
            <a:off x="9319704" y="6632131"/>
            <a:ext cx="603600" cy="559800"/>
          </a:xfrm>
          <a:prstGeom prst="rect">
            <a:avLst/>
          </a:prstGeom>
        </p:spPr>
        <p:txBody>
          <a:bodyPr anchorCtr="0" anchor="ctr" bIns="107225" lIns="107225" spcFirstLastPara="1" rIns="107225" wrap="square" tIns="1072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42"/>
          <p:cNvSpPr/>
          <p:nvPr/>
        </p:nvSpPr>
        <p:spPr>
          <a:xfrm>
            <a:off x="13075" y="13075"/>
            <a:ext cx="10058400" cy="5824200"/>
          </a:xfrm>
          <a:prstGeom prst="rect">
            <a:avLst/>
          </a:prstGeom>
          <a:solidFill>
            <a:srgbClr val="17346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competency name and icon " id="187" name="Google Shape;187;p42" title="read critically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98250" y="-137387"/>
            <a:ext cx="6218375" cy="6218375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42"/>
          <p:cNvSpPr/>
          <p:nvPr/>
        </p:nvSpPr>
        <p:spPr>
          <a:xfrm>
            <a:off x="157025" y="6445525"/>
            <a:ext cx="1871400" cy="246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rgbClr val="17346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173464"/>
                </a:solidFill>
                <a:latin typeface="Fira Sans"/>
                <a:ea typeface="Fira Sans"/>
                <a:cs typeface="Fira Sans"/>
                <a:sym typeface="Fira Sans"/>
              </a:rPr>
              <a:t>KNOWING HOW TO LEARN</a:t>
            </a:r>
            <a:endParaRPr b="1" sz="1100">
              <a:solidFill>
                <a:srgbClr val="173464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89" name="Google Shape;189;p42"/>
          <p:cNvSpPr/>
          <p:nvPr/>
        </p:nvSpPr>
        <p:spPr>
          <a:xfrm>
            <a:off x="2145975" y="6445525"/>
            <a:ext cx="3795900" cy="246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rgbClr val="17346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173464"/>
                </a:solidFill>
                <a:latin typeface="Fira Sans"/>
                <a:ea typeface="Fira Sans"/>
                <a:cs typeface="Fira Sans"/>
                <a:sym typeface="Fira Sans"/>
              </a:rPr>
              <a:t>COMMUNICATION, INFORMATION, MEDIA, &amp; TECHNOLOGY</a:t>
            </a:r>
            <a:endParaRPr b="1" sz="1100">
              <a:solidFill>
                <a:srgbClr val="173464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90" name="Google Shape;190;p42"/>
          <p:cNvSpPr/>
          <p:nvPr/>
        </p:nvSpPr>
        <p:spPr>
          <a:xfrm>
            <a:off x="6040525" y="6445525"/>
            <a:ext cx="3003000" cy="246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rgbClr val="17346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173464"/>
                </a:solidFill>
                <a:latin typeface="Fira Sans"/>
                <a:ea typeface="Fira Sans"/>
                <a:cs typeface="Fira Sans"/>
                <a:sym typeface="Fira Sans"/>
              </a:rPr>
              <a:t>CRITICAL THINKING AND PROBLEM-SOLVING</a:t>
            </a:r>
            <a:endParaRPr b="1" sz="1100">
              <a:solidFill>
                <a:srgbClr val="173464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91" name="Google Shape;191;p42"/>
          <p:cNvSpPr/>
          <p:nvPr/>
        </p:nvSpPr>
        <p:spPr>
          <a:xfrm>
            <a:off x="157025" y="6783100"/>
            <a:ext cx="915900" cy="246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rgbClr val="0097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0097A7"/>
                </a:solidFill>
                <a:latin typeface="Fira Sans"/>
                <a:ea typeface="Fira Sans"/>
                <a:cs typeface="Fira Sans"/>
                <a:sym typeface="Fira Sans"/>
              </a:rPr>
              <a:t>INTEGRITY</a:t>
            </a:r>
            <a:endParaRPr b="1" sz="1100">
              <a:solidFill>
                <a:srgbClr val="0097A7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92" name="Google Shape;192;p42"/>
          <p:cNvSpPr/>
          <p:nvPr/>
        </p:nvSpPr>
        <p:spPr>
          <a:xfrm>
            <a:off x="1145900" y="6783100"/>
            <a:ext cx="1288200" cy="246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rgbClr val="0097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0097A7"/>
                </a:solidFill>
                <a:latin typeface="Fira Sans"/>
                <a:ea typeface="Fira Sans"/>
                <a:cs typeface="Fira Sans"/>
                <a:sym typeface="Fira Sans"/>
              </a:rPr>
              <a:t>SELF-DIRECTION</a:t>
            </a:r>
            <a:endParaRPr b="1" sz="1100">
              <a:solidFill>
                <a:srgbClr val="0097A7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93" name="Google Shape;193;p42"/>
          <p:cNvSpPr/>
          <p:nvPr/>
        </p:nvSpPr>
        <p:spPr>
          <a:xfrm>
            <a:off x="2507075" y="6783100"/>
            <a:ext cx="1583400" cy="246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rgbClr val="E6913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E69138"/>
                </a:solidFill>
                <a:latin typeface="Fira Sans"/>
                <a:ea typeface="Fira Sans"/>
                <a:cs typeface="Fira Sans"/>
                <a:sym typeface="Fira Sans"/>
              </a:rPr>
              <a:t>GLOBAL PERSPECTIVE</a:t>
            </a:r>
            <a:endParaRPr b="1" sz="1100">
              <a:solidFill>
                <a:srgbClr val="E69138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94" name="Google Shape;194;p42"/>
          <p:cNvSpPr/>
          <p:nvPr/>
        </p:nvSpPr>
        <p:spPr>
          <a:xfrm>
            <a:off x="13075" y="6053950"/>
            <a:ext cx="5889600" cy="3273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173464"/>
                </a:solidFill>
                <a:latin typeface="Fira Sans"/>
                <a:ea typeface="Fira Sans"/>
                <a:cs typeface="Fira Sans"/>
                <a:sym typeface="Fira Sans"/>
              </a:rPr>
              <a:t>PROFILE OF A SOUTH CAROLINA GRADUATE CONNECTIONS</a:t>
            </a:r>
            <a:endParaRPr b="1" sz="1600">
              <a:solidFill>
                <a:srgbClr val="173464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95" name="Google Shape;195;p42"/>
          <p:cNvSpPr txBox="1"/>
          <p:nvPr>
            <p:ph idx="12" type="sldNum"/>
          </p:nvPr>
        </p:nvSpPr>
        <p:spPr>
          <a:xfrm>
            <a:off x="9412462" y="6755343"/>
            <a:ext cx="603600" cy="5601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1" name="Shape 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" name="Google Shape;602;p87"/>
          <p:cNvSpPr txBox="1"/>
          <p:nvPr>
            <p:ph type="title"/>
          </p:nvPr>
        </p:nvSpPr>
        <p:spPr>
          <a:xfrm>
            <a:off x="1307592" y="310896"/>
            <a:ext cx="7982700" cy="8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b="1" lang="en" sz="1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BUILD NETWORKS 10.1</a:t>
            </a:r>
            <a:br>
              <a:rPr b="1" lang="en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b="1" lang="en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Initiate purposeful connections</a:t>
            </a:r>
            <a:endParaRPr/>
          </a:p>
        </p:txBody>
      </p:sp>
      <p:graphicFrame>
        <p:nvGraphicFramePr>
          <p:cNvPr id="603" name="Google Shape;603;p87"/>
          <p:cNvGraphicFramePr/>
          <p:nvPr/>
        </p:nvGraphicFramePr>
        <p:xfrm>
          <a:off x="375715" y="1155664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{893C0E18-FC04-46FD-8CD3-ADFA4FCEC8C9}</a:tableStyleId>
              </a:tblPr>
              <a:tblGrid>
                <a:gridCol w="1551150"/>
                <a:gridCol w="1551150"/>
                <a:gridCol w="1551150"/>
                <a:gridCol w="1551150"/>
                <a:gridCol w="1551150"/>
                <a:gridCol w="1551150"/>
              </a:tblGrid>
              <a:tr h="3531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1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2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3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4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5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6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</a:tr>
              <a:tr h="2196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In a safe setting, I can greet and play with other kids I don't know well.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With guidance, I can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introduce myself to a new classmate or playmate 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whom I haven't met before.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kindly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ask a classmate or teacher for help on something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that I have noticed she or he knows how to do well.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intentionally initiate new relationships with peers who share my interests, as well as with peers who have different backgrounds or interests from mine.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go out of my way to make sure someone feels included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intentionally initiate new relationships with others who have interests, perspectives,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or strengths that I can learn from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When opportunities arise, I can safely participate in experiences that help me meet new people with shared interests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purposefully participate in diverse formal and informal networks of people who have interests, perspectives, experiences, or strengths that I can learn from.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When opportunities arise,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respectfully initiate contact with key individuals who could serve as a resource to me that relates to one of my goals, or with whom I may have a mutual interest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make a specific, reasonable request and respond to their reply with appreciation and understanding.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</a:tbl>
          </a:graphicData>
        </a:graphic>
      </p:graphicFrame>
      <p:pic>
        <p:nvPicPr>
          <p:cNvPr id="604" name="Google Shape;604;p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5725" y="215950"/>
            <a:ext cx="895950" cy="895950"/>
          </a:xfrm>
          <a:prstGeom prst="rect">
            <a:avLst/>
          </a:prstGeom>
          <a:noFill/>
          <a:ln>
            <a:noFill/>
          </a:ln>
        </p:spPr>
      </p:pic>
      <p:sp>
        <p:nvSpPr>
          <p:cNvPr id="605" name="Google Shape;605;p87"/>
          <p:cNvSpPr txBox="1"/>
          <p:nvPr>
            <p:ph idx="12" type="sldNum"/>
          </p:nvPr>
        </p:nvSpPr>
        <p:spPr>
          <a:xfrm>
            <a:off x="9412462" y="6755343"/>
            <a:ext cx="603600" cy="5601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9" name="Shape 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Google Shape;610;p88"/>
          <p:cNvSpPr txBox="1"/>
          <p:nvPr>
            <p:ph type="title"/>
          </p:nvPr>
        </p:nvSpPr>
        <p:spPr>
          <a:xfrm>
            <a:off x="1307592" y="310896"/>
            <a:ext cx="7982700" cy="8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b="1" lang="en" sz="1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BUILD NETWORKS 10.2</a:t>
            </a:r>
            <a:br>
              <a:rPr b="1" lang="en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b="1" lang="en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Nurture and sustain relationships</a:t>
            </a:r>
            <a:endParaRPr/>
          </a:p>
        </p:txBody>
      </p:sp>
      <p:graphicFrame>
        <p:nvGraphicFramePr>
          <p:cNvPr id="611" name="Google Shape;611;p88"/>
          <p:cNvGraphicFramePr/>
          <p:nvPr/>
        </p:nvGraphicFramePr>
        <p:xfrm>
          <a:off x="375715" y="1155664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{893C0E18-FC04-46FD-8CD3-ADFA4FCEC8C9}</a:tableStyleId>
              </a:tblPr>
              <a:tblGrid>
                <a:gridCol w="1551150"/>
                <a:gridCol w="1551150"/>
                <a:gridCol w="1551150"/>
                <a:gridCol w="1551150"/>
                <a:gridCol w="1551150"/>
                <a:gridCol w="1551150"/>
              </a:tblGrid>
              <a:tr h="3531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1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2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3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4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5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6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</a:tr>
              <a:tr h="2196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share my things (e..g, toys, supplies, snacks) with new friends.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do something nice for a friend.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With guidance, I can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invite a new friend to play a game or do an activity with me.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share my toys or supplies with others.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notice when a classmate or friend needs help, and I can offer my help to them, or find someone whom I think can help them.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notice when someone around me needs help, and I can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initiate a conversation, listen attentively, 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offer my help, and/or find someone whom I think can help them.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notice when someone around me needs help, and I can initiate a conversation, listen attentively, offer my help, or find someone whom I think can help them.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engage in regular acts of kindness to show my friends that I care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use systems or tools to keep track of friends, colleagues, and acquaintances in my networks, and reach out periodically to stay in touch.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respond when I notice someone around me needs help,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while balancing personal and professional boundaries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develop a practice of reaching out to people in my life to acknowledge important life moments 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(e.g., birthdays, losses, life transitions)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with thoughtful messages or acts of kindness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</a:tbl>
          </a:graphicData>
        </a:graphic>
      </p:graphicFrame>
      <p:pic>
        <p:nvPicPr>
          <p:cNvPr id="612" name="Google Shape;612;p8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5725" y="215950"/>
            <a:ext cx="895950" cy="895950"/>
          </a:xfrm>
          <a:prstGeom prst="rect">
            <a:avLst/>
          </a:prstGeom>
          <a:noFill/>
          <a:ln>
            <a:noFill/>
          </a:ln>
        </p:spPr>
      </p:pic>
      <p:sp>
        <p:nvSpPr>
          <p:cNvPr id="613" name="Google Shape;613;p88"/>
          <p:cNvSpPr txBox="1"/>
          <p:nvPr>
            <p:ph idx="12" type="sldNum"/>
          </p:nvPr>
        </p:nvSpPr>
        <p:spPr>
          <a:xfrm>
            <a:off x="9412462" y="6755343"/>
            <a:ext cx="603600" cy="5601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7" name="Shape 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Google Shape;618;p89"/>
          <p:cNvSpPr txBox="1"/>
          <p:nvPr>
            <p:ph type="title"/>
          </p:nvPr>
        </p:nvSpPr>
        <p:spPr>
          <a:xfrm>
            <a:off x="1145893" y="250950"/>
            <a:ext cx="2347500" cy="6633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lang="en">
                <a:solidFill>
                  <a:srgbClr val="173464"/>
                </a:solidFill>
              </a:rPr>
              <a:t>sustain wellness</a:t>
            </a:r>
            <a:endParaRPr/>
          </a:p>
        </p:txBody>
      </p:sp>
      <p:pic>
        <p:nvPicPr>
          <p:cNvPr descr="competency title and icon" id="619" name="Google Shape;619;p89" title="sustain wellness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45900" y="135975"/>
            <a:ext cx="5305400" cy="5305400"/>
          </a:xfrm>
          <a:prstGeom prst="rect">
            <a:avLst/>
          </a:prstGeom>
          <a:noFill/>
          <a:ln>
            <a:noFill/>
          </a:ln>
        </p:spPr>
      </p:pic>
      <p:sp>
        <p:nvSpPr>
          <p:cNvPr id="620" name="Google Shape;620;p89"/>
          <p:cNvSpPr/>
          <p:nvPr/>
        </p:nvSpPr>
        <p:spPr>
          <a:xfrm>
            <a:off x="0" y="5878025"/>
            <a:ext cx="10087200" cy="143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1" name="Google Shape;621;p89"/>
          <p:cNvSpPr/>
          <p:nvPr/>
        </p:nvSpPr>
        <p:spPr>
          <a:xfrm>
            <a:off x="1447700" y="6716950"/>
            <a:ext cx="1912500" cy="246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rgbClr val="17346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173464"/>
                </a:solidFill>
                <a:latin typeface="Fira Sans"/>
                <a:ea typeface="Fira Sans"/>
                <a:cs typeface="Fira Sans"/>
                <a:sym typeface="Fira Sans"/>
              </a:rPr>
              <a:t>KNOWING HOW TO LEARN </a:t>
            </a:r>
            <a:endParaRPr b="1" sz="1100">
              <a:solidFill>
                <a:srgbClr val="173464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622" name="Google Shape;622;p89"/>
          <p:cNvSpPr txBox="1"/>
          <p:nvPr/>
        </p:nvSpPr>
        <p:spPr>
          <a:xfrm>
            <a:off x="76546" y="5943325"/>
            <a:ext cx="57849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173464"/>
                </a:solidFill>
                <a:latin typeface="Fira Sans"/>
                <a:ea typeface="Fira Sans"/>
                <a:cs typeface="Fira Sans"/>
                <a:sym typeface="Fira Sans"/>
              </a:rPr>
              <a:t>PROFILE OF A SOUTH CAROLINA GRADUATE CONNECTIONS</a:t>
            </a:r>
            <a:endParaRPr/>
          </a:p>
        </p:txBody>
      </p:sp>
      <p:sp>
        <p:nvSpPr>
          <p:cNvPr id="623" name="Google Shape;623;p89"/>
          <p:cNvSpPr/>
          <p:nvPr/>
        </p:nvSpPr>
        <p:spPr>
          <a:xfrm>
            <a:off x="1583450" y="6374425"/>
            <a:ext cx="2771100" cy="246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rgbClr val="17346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173464"/>
                </a:solidFill>
                <a:latin typeface="Fira Sans"/>
                <a:ea typeface="Fira Sans"/>
                <a:cs typeface="Fira Sans"/>
                <a:sym typeface="Fira Sans"/>
              </a:rPr>
              <a:t>CRITICAL THINKING &amp; PROBLEM SOLVING </a:t>
            </a:r>
            <a:endParaRPr b="1" sz="1100">
              <a:solidFill>
                <a:srgbClr val="173464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624" name="Google Shape;624;p89"/>
          <p:cNvSpPr/>
          <p:nvPr/>
        </p:nvSpPr>
        <p:spPr>
          <a:xfrm>
            <a:off x="156975" y="6374425"/>
            <a:ext cx="1352100" cy="246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rgbClr val="0097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0097A7"/>
                </a:solidFill>
                <a:latin typeface="Fira Sans"/>
                <a:ea typeface="Fira Sans"/>
                <a:cs typeface="Fira Sans"/>
                <a:sym typeface="Fira Sans"/>
              </a:rPr>
              <a:t>SELF-DIRECTION </a:t>
            </a:r>
            <a:endParaRPr b="1" sz="1100">
              <a:solidFill>
                <a:srgbClr val="0097A7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625" name="Google Shape;625;p89"/>
          <p:cNvSpPr/>
          <p:nvPr/>
        </p:nvSpPr>
        <p:spPr>
          <a:xfrm>
            <a:off x="156975" y="6716950"/>
            <a:ext cx="1208400" cy="246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rgbClr val="0097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0097A7"/>
                </a:solidFill>
                <a:latin typeface="Fira Sans"/>
                <a:ea typeface="Fira Sans"/>
                <a:cs typeface="Fira Sans"/>
                <a:sym typeface="Fira Sans"/>
              </a:rPr>
              <a:t>PERSEVERANCE</a:t>
            </a:r>
            <a:endParaRPr b="1" sz="1100">
              <a:solidFill>
                <a:srgbClr val="0097A7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626" name="Google Shape;626;p89"/>
          <p:cNvSpPr txBox="1"/>
          <p:nvPr>
            <p:ph idx="12" type="sldNum"/>
          </p:nvPr>
        </p:nvSpPr>
        <p:spPr>
          <a:xfrm>
            <a:off x="9319704" y="6632131"/>
            <a:ext cx="603600" cy="559800"/>
          </a:xfrm>
          <a:prstGeom prst="rect">
            <a:avLst/>
          </a:prstGeom>
        </p:spPr>
        <p:txBody>
          <a:bodyPr anchorCtr="0" anchor="ctr" bIns="107225" lIns="107225" spcFirstLastPara="1" rIns="107225" wrap="square" tIns="1072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0" name="Shape 6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1" name="Google Shape;631;p9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3820" y="294360"/>
            <a:ext cx="855425" cy="855425"/>
          </a:xfrm>
          <a:prstGeom prst="rect">
            <a:avLst/>
          </a:prstGeom>
          <a:noFill/>
          <a:ln>
            <a:noFill/>
          </a:ln>
        </p:spPr>
      </p:pic>
      <p:sp>
        <p:nvSpPr>
          <p:cNvPr id="632" name="Google Shape;632;p90"/>
          <p:cNvSpPr txBox="1"/>
          <p:nvPr>
            <p:ph type="title"/>
          </p:nvPr>
        </p:nvSpPr>
        <p:spPr>
          <a:xfrm>
            <a:off x="1307592" y="310896"/>
            <a:ext cx="7982700" cy="8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b="1" lang="en" sz="1600">
                <a:latin typeface="Lato"/>
                <a:ea typeface="Lato"/>
                <a:cs typeface="Lato"/>
                <a:sym typeface="Lato"/>
              </a:rPr>
              <a:t>SUSTAIN WELLNESS 11.1</a:t>
            </a:r>
            <a:br>
              <a:rPr b="1" lang="en" sz="1600">
                <a:latin typeface="Lato"/>
                <a:ea typeface="Lato"/>
                <a:cs typeface="Lato"/>
                <a:sym typeface="Lato"/>
              </a:rPr>
            </a:br>
            <a:r>
              <a:rPr b="1" lang="en" sz="2400">
                <a:latin typeface="Lato"/>
                <a:ea typeface="Lato"/>
                <a:cs typeface="Lato"/>
                <a:sym typeface="Lato"/>
              </a:rPr>
              <a:t>Understand my identity</a:t>
            </a:r>
            <a:endParaRPr b="1" sz="2000">
              <a:latin typeface="Lato"/>
              <a:ea typeface="Lato"/>
              <a:cs typeface="Lato"/>
              <a:sym typeface="Lato"/>
            </a:endParaRPr>
          </a:p>
        </p:txBody>
      </p:sp>
      <p:graphicFrame>
        <p:nvGraphicFramePr>
          <p:cNvPr id="633" name="Google Shape;633;p90"/>
          <p:cNvGraphicFramePr/>
          <p:nvPr/>
        </p:nvGraphicFramePr>
        <p:xfrm>
          <a:off x="375715" y="1155664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{893C0E18-FC04-46FD-8CD3-ADFA4FCEC8C9}</a:tableStyleId>
              </a:tblPr>
              <a:tblGrid>
                <a:gridCol w="1551150"/>
                <a:gridCol w="1551150"/>
                <a:gridCol w="1551150"/>
                <a:gridCol w="1551150"/>
                <a:gridCol w="1551150"/>
                <a:gridCol w="1551150"/>
              </a:tblGrid>
              <a:tr h="3531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1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2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3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4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5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6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</a:tr>
              <a:tr h="2196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say what I like to do in my free time.</a:t>
                      </a:r>
                      <a:endParaRPr sz="105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share ways that I am similar to members of my family or community </a:t>
                      </a: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(e.g., the way I look, talk, think, act, believe).</a:t>
                      </a:r>
                      <a:endParaRPr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share about the things I like to do in my free time, </a:t>
                      </a:r>
                      <a:r>
                        <a:rPr b="1"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why I like them</a:t>
                      </a: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05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talk or write about different aspects of my identity and how they are expressed in my daily life</a:t>
                      </a: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(e.g., I'm an athlete, I love to spend time playing sports; I am part of the Deaf community, I use sign language to communicate with my family members; I am bilingual, I can speak with people in two different languages).</a:t>
                      </a:r>
                      <a:endParaRPr sz="105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talk or write about </a:t>
                      </a:r>
                      <a:r>
                        <a:rPr b="1"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the most central aspects </a:t>
                      </a: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of my identity, how they are expressed in my life, </a:t>
                      </a:r>
                      <a:r>
                        <a:rPr b="1"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how different aspects of my identity connect to one another</a:t>
                      </a: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learn about and practice a new way to celebrate, express, or explore an aspect of my identity</a:t>
                      </a: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05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</a:t>
                      </a:r>
                      <a:r>
                        <a:rPr b="1"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articulate multiple aspects</a:t>
                      </a: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of my identity, how they are expressed in my life, and </a:t>
                      </a:r>
                      <a:r>
                        <a:rPr b="1"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how different aspects of my identity intersect and impact one another</a:t>
                      </a: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examine a stereotype that relates to aspects of my identity, and counter it with truths about my life and experiences.</a:t>
                      </a:r>
                      <a:endParaRPr b="1"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practice and reflect on ways to</a:t>
                      </a: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celebrate, express, or further explore one or more aspects of my identity</a:t>
                      </a:r>
                      <a:r>
                        <a:rPr b="1"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05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articulate multiple aspects of my identity, how they are expressed in my life and relationships, and how different aspects of my identity intersect and have evolved over time </a:t>
                      </a:r>
                      <a:r>
                        <a:rPr b="1"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with pivotal life experiences or decisions</a:t>
                      </a: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examine and confront stereotypes that relate to aspects of my identity, </a:t>
                      </a:r>
                      <a:r>
                        <a:rPr b="1"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begin to pursue ways I could make contributions to the literary traditions, research, and/or seminal works of my cultural background</a:t>
                      </a: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regularly practice ways to</a:t>
                      </a: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celebrate, express, and/or explore aspects of my identity with others, </a:t>
                      </a:r>
                      <a:r>
                        <a:rPr b="1"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based on how my needs and interests evolve over time</a:t>
                      </a: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</a:tbl>
          </a:graphicData>
        </a:graphic>
      </p:graphicFrame>
      <p:sp>
        <p:nvSpPr>
          <p:cNvPr id="634" name="Google Shape;634;p90"/>
          <p:cNvSpPr txBox="1"/>
          <p:nvPr>
            <p:ph idx="12" type="sldNum"/>
          </p:nvPr>
        </p:nvSpPr>
        <p:spPr>
          <a:xfrm>
            <a:off x="9412462" y="6755343"/>
            <a:ext cx="603600" cy="5601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8" name="Shape 6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9" name="Google Shape;639;p9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3820" y="294360"/>
            <a:ext cx="855425" cy="855425"/>
          </a:xfrm>
          <a:prstGeom prst="rect">
            <a:avLst/>
          </a:prstGeom>
          <a:noFill/>
          <a:ln>
            <a:noFill/>
          </a:ln>
        </p:spPr>
      </p:pic>
      <p:sp>
        <p:nvSpPr>
          <p:cNvPr id="640" name="Google Shape;640;p91"/>
          <p:cNvSpPr txBox="1"/>
          <p:nvPr>
            <p:ph type="title"/>
          </p:nvPr>
        </p:nvSpPr>
        <p:spPr>
          <a:xfrm>
            <a:off x="1307592" y="310896"/>
            <a:ext cx="7982700" cy="8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</a:pPr>
            <a:r>
              <a:rPr b="1" lang="en" sz="1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SUSTAIN WELLNESS 11.2</a:t>
            </a:r>
            <a:br>
              <a:rPr b="1" lang="en">
                <a:latin typeface="Lato"/>
                <a:ea typeface="Lato"/>
                <a:cs typeface="Lato"/>
                <a:sym typeface="Lato"/>
              </a:rPr>
            </a:br>
            <a:r>
              <a:rPr b="1" lang="en">
                <a:latin typeface="Lato"/>
                <a:ea typeface="Lato"/>
                <a:cs typeface="Lato"/>
                <a:sym typeface="Lato"/>
              </a:rPr>
              <a:t>Practice positivity and gratitude</a:t>
            </a:r>
            <a:endParaRPr/>
          </a:p>
        </p:txBody>
      </p:sp>
      <p:graphicFrame>
        <p:nvGraphicFramePr>
          <p:cNvPr id="641" name="Google Shape;641;p91"/>
          <p:cNvGraphicFramePr/>
          <p:nvPr/>
        </p:nvGraphicFramePr>
        <p:xfrm>
          <a:off x="375715" y="1155664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{893C0E18-FC04-46FD-8CD3-ADFA4FCEC8C9}</a:tableStyleId>
              </a:tblPr>
              <a:tblGrid>
                <a:gridCol w="1551150"/>
                <a:gridCol w="1551150"/>
                <a:gridCol w="1551150"/>
                <a:gridCol w="1551150"/>
                <a:gridCol w="1551150"/>
                <a:gridCol w="1551150"/>
              </a:tblGrid>
              <a:tr h="3531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1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2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3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4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5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6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</a:tr>
              <a:tr h="2196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think of things I am thankful for.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think of things I am thankful for.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When I think someone did a good job, I can tell them.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think of things I am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especially 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thankful for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in my life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use details and examples to tell others what I like or admire about them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reflect on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a range of things I'm grateful for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from different aspects of my life 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(e.g., friendships, school, family, new learning, access to resources).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regularly express appreciation of positive things I notice or experience in others.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reflect on something I like about myself.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regularly reflect on a range of things I'm grateful for from different aspects of my life.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regularly express appreciation of positive things I notice or experience in others.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reflect on something I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appreciate 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about myself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and/or that I have recently done well.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identify the positive opportunity in a new or difficult situation,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practice positive self-talk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develop a daily gratitude practice through which I regularly reflect on and remember that which I'm grateful for, and express appreciation to others in diverse ways.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reflect on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attributes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I appreciate about myself or things I have recently done well.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regularly practice positive framing, and seize the positive opportunity 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in a new or difficult situation.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</a:tbl>
          </a:graphicData>
        </a:graphic>
      </p:graphicFrame>
      <p:sp>
        <p:nvSpPr>
          <p:cNvPr id="642" name="Google Shape;642;p91"/>
          <p:cNvSpPr txBox="1"/>
          <p:nvPr>
            <p:ph idx="12" type="sldNum"/>
          </p:nvPr>
        </p:nvSpPr>
        <p:spPr>
          <a:xfrm>
            <a:off x="9412462" y="6755343"/>
            <a:ext cx="603600" cy="5601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6" name="Shape 6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7" name="Google Shape;647;p9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3820" y="294360"/>
            <a:ext cx="855425" cy="855425"/>
          </a:xfrm>
          <a:prstGeom prst="rect">
            <a:avLst/>
          </a:prstGeom>
          <a:noFill/>
          <a:ln>
            <a:noFill/>
          </a:ln>
        </p:spPr>
      </p:pic>
      <p:sp>
        <p:nvSpPr>
          <p:cNvPr id="648" name="Google Shape;648;p92"/>
          <p:cNvSpPr txBox="1"/>
          <p:nvPr>
            <p:ph type="title"/>
          </p:nvPr>
        </p:nvSpPr>
        <p:spPr>
          <a:xfrm>
            <a:off x="1307592" y="310896"/>
            <a:ext cx="7982700" cy="8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b="1" lang="en" sz="1600">
                <a:latin typeface="Lato"/>
                <a:ea typeface="Lato"/>
                <a:cs typeface="Lato"/>
                <a:sym typeface="Lato"/>
              </a:rPr>
              <a:t>SUSTAIN WELLNESS 11.3</a:t>
            </a:r>
            <a:br>
              <a:rPr b="1" lang="en" sz="1600">
                <a:latin typeface="Lato"/>
                <a:ea typeface="Lato"/>
                <a:cs typeface="Lato"/>
                <a:sym typeface="Lato"/>
              </a:rPr>
            </a:br>
            <a:r>
              <a:rPr b="1" lang="en" sz="2400">
                <a:latin typeface="Lato"/>
                <a:ea typeface="Lato"/>
                <a:cs typeface="Lato"/>
                <a:sym typeface="Lato"/>
              </a:rPr>
              <a:t>Advocate for myself</a:t>
            </a:r>
            <a:endParaRPr b="1" sz="2000">
              <a:latin typeface="Lato"/>
              <a:ea typeface="Lato"/>
              <a:cs typeface="Lato"/>
              <a:sym typeface="Lato"/>
            </a:endParaRPr>
          </a:p>
        </p:txBody>
      </p:sp>
      <p:graphicFrame>
        <p:nvGraphicFramePr>
          <p:cNvPr id="649" name="Google Shape;649;p92"/>
          <p:cNvGraphicFramePr/>
          <p:nvPr/>
        </p:nvGraphicFramePr>
        <p:xfrm>
          <a:off x="375715" y="1155664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{893C0E18-FC04-46FD-8CD3-ADFA4FCEC8C9}</a:tableStyleId>
              </a:tblPr>
              <a:tblGrid>
                <a:gridCol w="1551150"/>
                <a:gridCol w="1551150"/>
                <a:gridCol w="1551150"/>
                <a:gridCol w="1551150"/>
                <a:gridCol w="1551150"/>
                <a:gridCol w="1551150"/>
              </a:tblGrid>
              <a:tr h="3531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1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2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3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4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5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6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</a:tr>
              <a:tr h="2196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When I need something, I can nicely ask someone for help (without being too shy to ask).</a:t>
                      </a:r>
                      <a:endParaRPr sz="105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make friends who make me feel happy.</a:t>
                      </a:r>
                      <a:endParaRPr b="1"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When I need something, I can nicely ask someone for help (without being too shy to ask).</a:t>
                      </a:r>
                      <a:endParaRPr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If someone says or does something to hurt me, I can step away and ask a trusted adult for help.</a:t>
                      </a:r>
                      <a:endParaRPr sz="105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seek out and make friends with people who make me feel happy and good about myself.</a:t>
                      </a:r>
                      <a:endParaRPr b="1"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When I need something </a:t>
                      </a:r>
                      <a:r>
                        <a:rPr b="1"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or need help</a:t>
                      </a: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, I can ask.</a:t>
                      </a:r>
                      <a:endParaRPr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If I think I'm in an unsafe situation that doesn't feel right, I can stop to notice how I'm feeling, </a:t>
                      </a: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step away, </a:t>
                      </a:r>
                      <a:r>
                        <a:rPr b="1"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go find the right person to help me</a:t>
                      </a: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05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notice which relationships in my life feel positive or negative, and I can make needed changes</a:t>
                      </a: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(e.g., speak up to address the problem directly, spend less time with negative people)</a:t>
                      </a:r>
                      <a:r>
                        <a:rPr b="1"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to help me stay in a more positive environment.</a:t>
                      </a:r>
                      <a:endParaRPr b="1"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build my knowledge to help me advocate for my needs and interests</a:t>
                      </a: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If I feel unsafe or treated unfairly, I can take action promptly </a:t>
                      </a: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(e.g., address the issue, leave the situation, inform the appropriate adult)</a:t>
                      </a:r>
                      <a:r>
                        <a:rPr b="1"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b="1"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If I am feeling anxious or sad, and I have trouble overcoming it, I can talk to someone I trust about it</a:t>
                      </a: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(e.g., counselor, teacher, parent).</a:t>
                      </a:r>
                      <a:endParaRPr sz="105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regularly reflect on and evaluate my relationships</a:t>
                      </a: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, and I can make needed changes to help me stay in a more positive environment.</a:t>
                      </a:r>
                      <a:endParaRPr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build my knowledge to help me advocate for my needs and interests</a:t>
                      </a:r>
                      <a:r>
                        <a:rPr b="1"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clearly and effectively.</a:t>
                      </a:r>
                      <a:endParaRPr b="1"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If I feel unsafe or treated unfairly, I can take action promptly.</a:t>
                      </a:r>
                      <a:endParaRPr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If/when I don't feel well physically or emotionally</a:t>
                      </a: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(e.g., anxious, intensely stressed, depressed)</a:t>
                      </a:r>
                      <a:r>
                        <a:rPr b="1"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, I can promptly seek out the resources, trusted adults, or experts who can help me.</a:t>
                      </a:r>
                      <a:endParaRPr sz="105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prioritize positive, healthy relationships and </a:t>
                      </a:r>
                      <a:r>
                        <a:rPr b="1"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employ strategies to improve</a:t>
                      </a: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or minimize the impact of </a:t>
                      </a:r>
                      <a:r>
                        <a:rPr b="1"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difficult and necessary relationships</a:t>
                      </a: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build my knowledge </a:t>
                      </a:r>
                      <a:r>
                        <a:rPr b="1"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relationships with key individuals </a:t>
                      </a: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to help me advocate for my needs and interests effectively.</a:t>
                      </a:r>
                      <a:endParaRPr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If I feel unsafe or treated unfairly, I can take action promptly and escalate the issue if needed through proper channels.</a:t>
                      </a:r>
                      <a:endParaRPr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monitor my own physical and mental health and promptly seek out the resources, trusted adults, or experts who can help me whenever I need it.</a:t>
                      </a:r>
                      <a:endParaRPr b="1"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</a:tbl>
          </a:graphicData>
        </a:graphic>
      </p:graphicFrame>
      <p:sp>
        <p:nvSpPr>
          <p:cNvPr id="650" name="Google Shape;650;p92"/>
          <p:cNvSpPr txBox="1"/>
          <p:nvPr>
            <p:ph idx="12" type="sldNum"/>
          </p:nvPr>
        </p:nvSpPr>
        <p:spPr>
          <a:xfrm>
            <a:off x="9412462" y="6755343"/>
            <a:ext cx="603600" cy="5601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4" name="Shape 6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" name="Google Shape;655;p9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3820" y="294360"/>
            <a:ext cx="855425" cy="855425"/>
          </a:xfrm>
          <a:prstGeom prst="rect">
            <a:avLst/>
          </a:prstGeom>
          <a:noFill/>
          <a:ln>
            <a:noFill/>
          </a:ln>
        </p:spPr>
      </p:pic>
      <p:sp>
        <p:nvSpPr>
          <p:cNvPr id="656" name="Google Shape;656;p93"/>
          <p:cNvSpPr txBox="1"/>
          <p:nvPr>
            <p:ph type="title"/>
          </p:nvPr>
        </p:nvSpPr>
        <p:spPr>
          <a:xfrm>
            <a:off x="1307592" y="310896"/>
            <a:ext cx="7982700" cy="8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</a:pPr>
            <a:r>
              <a:rPr b="1" lang="en" sz="1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SUSTAIN WELLNESS 11.4</a:t>
            </a:r>
            <a:br>
              <a:rPr b="1" lang="en" sz="1600">
                <a:latin typeface="Lato"/>
                <a:ea typeface="Lato"/>
                <a:cs typeface="Lato"/>
                <a:sym typeface="Lato"/>
              </a:rPr>
            </a:br>
            <a:r>
              <a:rPr b="1" lang="en" sz="2400">
                <a:latin typeface="Lato"/>
                <a:ea typeface="Lato"/>
                <a:cs typeface="Lato"/>
                <a:sym typeface="Lato"/>
              </a:rPr>
              <a:t>Build physical health</a:t>
            </a:r>
            <a:endParaRPr b="1" sz="2000">
              <a:latin typeface="Lato"/>
              <a:ea typeface="Lato"/>
              <a:cs typeface="Lato"/>
              <a:sym typeface="Lato"/>
            </a:endParaRPr>
          </a:p>
        </p:txBody>
      </p:sp>
      <p:graphicFrame>
        <p:nvGraphicFramePr>
          <p:cNvPr id="657" name="Google Shape;657;p93"/>
          <p:cNvGraphicFramePr/>
          <p:nvPr/>
        </p:nvGraphicFramePr>
        <p:xfrm>
          <a:off x="375715" y="1155664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{893C0E18-FC04-46FD-8CD3-ADFA4FCEC8C9}</a:tableStyleId>
              </a:tblPr>
              <a:tblGrid>
                <a:gridCol w="1551150"/>
                <a:gridCol w="1551150"/>
                <a:gridCol w="1551150"/>
                <a:gridCol w="1551150"/>
                <a:gridCol w="1551150"/>
                <a:gridCol w="1551150"/>
              </a:tblGrid>
              <a:tr h="3531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1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2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3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4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5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6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</a:tr>
              <a:tr h="2196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play active games with others.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play active games that I like to play with my friends or family members.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play active games that I like to play with my friends or family members.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talk about the benefits of physical activity.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engage in active play,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sports, or exercise on my own or with others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With guidance, I can help create and follow a fitness plan based on the results of a health-related fitness assessment.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analyze the connections between fitness and overall physical and mental health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engage in active play, sports, or exercise on my own or with others.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design and implement a program to address one or more goals or areas of weakness based on the results of a health-related fitness assessment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analyze and explore the connections between fitness and overall physical and mental health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in my own life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develop a plan for overcoming a new physical challenge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engage in physical activity that aligns to my goals or interests,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and/or gives me a way to express an aspect of my identity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use data and self-knowledge 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to design and share with others an exercise program that supports specific physical and mental health goals.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develop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implement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a plan for overcoming a new physical challenge,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I can monitor and reflect on my progress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use my own approach to physical challenges to assist and coach others.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</a:tbl>
          </a:graphicData>
        </a:graphic>
      </p:graphicFrame>
      <p:sp>
        <p:nvSpPr>
          <p:cNvPr id="658" name="Google Shape;658;p93"/>
          <p:cNvSpPr txBox="1"/>
          <p:nvPr>
            <p:ph idx="12" type="sldNum"/>
          </p:nvPr>
        </p:nvSpPr>
        <p:spPr>
          <a:xfrm>
            <a:off x="9412462" y="6755343"/>
            <a:ext cx="603600" cy="5601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2" name="Shape 6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3" name="Google Shape;663;p9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3820" y="294360"/>
            <a:ext cx="855425" cy="855425"/>
          </a:xfrm>
          <a:prstGeom prst="rect">
            <a:avLst/>
          </a:prstGeom>
          <a:noFill/>
          <a:ln>
            <a:noFill/>
          </a:ln>
        </p:spPr>
      </p:pic>
      <p:sp>
        <p:nvSpPr>
          <p:cNvPr id="664" name="Google Shape;664;p94"/>
          <p:cNvSpPr txBox="1"/>
          <p:nvPr>
            <p:ph type="title"/>
          </p:nvPr>
        </p:nvSpPr>
        <p:spPr>
          <a:xfrm>
            <a:off x="1307592" y="310896"/>
            <a:ext cx="7982700" cy="8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</a:pPr>
            <a:r>
              <a:rPr b="1" lang="en" sz="1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SUSTAIN WELLNESS 11.5</a:t>
            </a:r>
            <a:br>
              <a:rPr b="1" lang="en">
                <a:latin typeface="Lato"/>
                <a:ea typeface="Lato"/>
                <a:cs typeface="Lato"/>
                <a:sym typeface="Lato"/>
              </a:rPr>
            </a:br>
            <a:r>
              <a:rPr b="1" lang="en">
                <a:latin typeface="Lato"/>
                <a:ea typeface="Lato"/>
                <a:cs typeface="Lato"/>
                <a:sym typeface="Lato"/>
              </a:rPr>
              <a:t>Build life practices that foster health and wellness</a:t>
            </a:r>
            <a:endParaRPr/>
          </a:p>
        </p:txBody>
      </p:sp>
      <p:graphicFrame>
        <p:nvGraphicFramePr>
          <p:cNvPr id="665" name="Google Shape;665;p94"/>
          <p:cNvGraphicFramePr/>
          <p:nvPr/>
        </p:nvGraphicFramePr>
        <p:xfrm>
          <a:off x="375715" y="1155664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{893C0E18-FC04-46FD-8CD3-ADFA4FCEC8C9}</a:tableStyleId>
              </a:tblPr>
              <a:tblGrid>
                <a:gridCol w="1551150"/>
                <a:gridCol w="1551150"/>
                <a:gridCol w="1551150"/>
                <a:gridCol w="1551150"/>
                <a:gridCol w="1551150"/>
                <a:gridCol w="1551150"/>
              </a:tblGrid>
              <a:tr h="3531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1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2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3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4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5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6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</a:tr>
              <a:tr h="2196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With guidance, I can try something new and see how I like it.</a:t>
                      </a:r>
                      <a:endParaRPr sz="95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With guidance, I can try something new and see how I like it.</a:t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notice if I eat something and I don't feel well after (e.g., stomach ache, rash, headache), I can tell someone.</a:t>
                      </a:r>
                      <a:endParaRPr sz="95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try new things (e.g., foods, activities, books) to find out what I like and don't like.</a:t>
                      </a:r>
                      <a:endParaRPr b="1"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start noticing patterns</a:t>
                      </a: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if something around me or something I've eaten makes me feel sick (e.g., stomach ache, headache), and I can tell my caregiver and/or another trusted adult.</a:t>
                      </a:r>
                      <a:endParaRPr sz="95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set a personal goal related to exercise, healthy eating, or improving the quality of my sleep, and I can monitor my progress toward it.</a:t>
                      </a:r>
                      <a:endParaRPr b="1"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recognize triggers that lead to unhealthy thoughts or behaviors.</a:t>
                      </a:r>
                      <a:endParaRPr b="1"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make time for activities that make me feel joy or pride.</a:t>
                      </a:r>
                      <a:endParaRPr b="1"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start tracking </a:t>
                      </a: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if/when certain food or environmental allergens (e.g., pollen, pets) start to make me feel sick, and I can actively avoid them, speaking up when I need to to let people know.</a:t>
                      </a:r>
                      <a:endParaRPr sz="95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set a personal goal related to exercise, nutrition, or sleep, and implement one or more new strategies or routines to help me achieve my goal.</a:t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recognize triggers </a:t>
                      </a: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and/or negative influences</a:t>
                      </a: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that lead to unhealthy thoughts or behaviors.</a:t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regularly invest time in the relationships and activities</a:t>
                      </a: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that make me feel joy, pride</a:t>
                      </a: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or a sense of purpose</a:t>
                      </a: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investigate which specific foods, ingredients, or food groups might be incompatible with my particular body chemistry</a:t>
                      </a: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(e.g., allergens, sugars, gluten), and I can actively try to avoid them.</a:t>
                      </a:r>
                      <a:endParaRPr sz="95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develop and implement healthy routines </a:t>
                      </a: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in my life that help me achieve my goals related to exercise, nutrition, sleep, social engagement, </a:t>
                      </a: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financial independence.</a:t>
                      </a:r>
                      <a:endParaRPr b="1"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monitor my own overall sense of wellness, </a:t>
                      </a: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recognize triggers and/or negative influences that lead to unhealthy thoughts or behaviors</a:t>
                      </a: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, and implement strategies to help me avoid them and/or build circles of relational support.</a:t>
                      </a:r>
                      <a:endParaRPr b="1"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regularly invest time in the relationships, practices, and activities that make me feel joy, pride or a sense of purpose</a:t>
                      </a: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b="1"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9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investigate which foods, ingredients, or food groups might be incompatible with my particular body chemistry (e.g., allergens, sugars) and </a:t>
                      </a:r>
                      <a:r>
                        <a:rPr b="1" lang="en" sz="9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follow a dietary plan to optimize my health.</a:t>
                      </a:r>
                      <a:endParaRPr sz="95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</a:tbl>
          </a:graphicData>
        </a:graphic>
      </p:graphicFrame>
      <p:sp>
        <p:nvSpPr>
          <p:cNvPr id="666" name="Google Shape;666;p94"/>
          <p:cNvSpPr txBox="1"/>
          <p:nvPr>
            <p:ph idx="12" type="sldNum"/>
          </p:nvPr>
        </p:nvSpPr>
        <p:spPr>
          <a:xfrm>
            <a:off x="9412462" y="6755343"/>
            <a:ext cx="603600" cy="5601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0" name="Shape 6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" name="Google Shape;671;p95"/>
          <p:cNvSpPr txBox="1"/>
          <p:nvPr>
            <p:ph type="title"/>
          </p:nvPr>
        </p:nvSpPr>
        <p:spPr>
          <a:xfrm>
            <a:off x="1145893" y="250950"/>
            <a:ext cx="2347500" cy="6633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lang="en">
                <a:solidFill>
                  <a:srgbClr val="173464"/>
                </a:solidFill>
              </a:rPr>
              <a:t>engage as a citizen</a:t>
            </a:r>
            <a:endParaRPr/>
          </a:p>
        </p:txBody>
      </p:sp>
      <p:pic>
        <p:nvPicPr>
          <p:cNvPr descr="competency title and icon" id="672" name="Google Shape;672;p95" title="engage as a citizen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59675" y="250938"/>
            <a:ext cx="5558325" cy="5558325"/>
          </a:xfrm>
          <a:prstGeom prst="rect">
            <a:avLst/>
          </a:prstGeom>
          <a:noFill/>
          <a:ln>
            <a:noFill/>
          </a:ln>
        </p:spPr>
      </p:pic>
      <p:sp>
        <p:nvSpPr>
          <p:cNvPr id="673" name="Google Shape;673;p95"/>
          <p:cNvSpPr/>
          <p:nvPr/>
        </p:nvSpPr>
        <p:spPr>
          <a:xfrm>
            <a:off x="0" y="5878025"/>
            <a:ext cx="10087200" cy="143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4" name="Google Shape;674;p95"/>
          <p:cNvSpPr/>
          <p:nvPr/>
        </p:nvSpPr>
        <p:spPr>
          <a:xfrm>
            <a:off x="156975" y="6793150"/>
            <a:ext cx="1912500" cy="246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rgbClr val="17346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173464"/>
                </a:solidFill>
                <a:latin typeface="Fira Sans"/>
                <a:ea typeface="Fira Sans"/>
                <a:cs typeface="Fira Sans"/>
                <a:sym typeface="Fira Sans"/>
              </a:rPr>
              <a:t>CREATIVITY &amp; INNOVATION </a:t>
            </a:r>
            <a:endParaRPr b="1" sz="1100">
              <a:solidFill>
                <a:srgbClr val="173464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675" name="Google Shape;675;p95"/>
          <p:cNvSpPr txBox="1"/>
          <p:nvPr/>
        </p:nvSpPr>
        <p:spPr>
          <a:xfrm>
            <a:off x="76546" y="5954225"/>
            <a:ext cx="57849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173464"/>
                </a:solidFill>
                <a:latin typeface="Fira Sans"/>
                <a:ea typeface="Fira Sans"/>
                <a:cs typeface="Fira Sans"/>
                <a:sym typeface="Fira Sans"/>
              </a:rPr>
              <a:t>PROFILE OF A SOUTH CAROLINA GRADUATE CONNECTIONS</a:t>
            </a:r>
            <a:endParaRPr/>
          </a:p>
        </p:txBody>
      </p:sp>
      <p:sp>
        <p:nvSpPr>
          <p:cNvPr id="676" name="Google Shape;676;p95"/>
          <p:cNvSpPr/>
          <p:nvPr/>
        </p:nvSpPr>
        <p:spPr>
          <a:xfrm>
            <a:off x="156975" y="6385325"/>
            <a:ext cx="2214300" cy="246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rgbClr val="17346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173464"/>
                </a:solidFill>
                <a:latin typeface="Fira Sans"/>
                <a:ea typeface="Fira Sans"/>
                <a:cs typeface="Fira Sans"/>
                <a:sym typeface="Fira Sans"/>
              </a:rPr>
              <a:t>COLLABORATION &amp; TEAMWORK </a:t>
            </a:r>
            <a:endParaRPr b="1" sz="1100">
              <a:solidFill>
                <a:srgbClr val="173464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677" name="Google Shape;677;p95"/>
          <p:cNvSpPr/>
          <p:nvPr/>
        </p:nvSpPr>
        <p:spPr>
          <a:xfrm>
            <a:off x="5770300" y="6793150"/>
            <a:ext cx="1352100" cy="246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rgbClr val="0097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0097A7"/>
                </a:solidFill>
                <a:latin typeface="Fira Sans"/>
                <a:ea typeface="Fira Sans"/>
                <a:cs typeface="Fira Sans"/>
                <a:sym typeface="Fira Sans"/>
              </a:rPr>
              <a:t>SELF-DIRECTION </a:t>
            </a:r>
            <a:endParaRPr b="1" sz="1100">
              <a:solidFill>
                <a:srgbClr val="0097A7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678" name="Google Shape;678;p95"/>
          <p:cNvSpPr/>
          <p:nvPr/>
        </p:nvSpPr>
        <p:spPr>
          <a:xfrm>
            <a:off x="3897150" y="6793150"/>
            <a:ext cx="1736700" cy="246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rgbClr val="0097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0097A7"/>
                </a:solidFill>
                <a:latin typeface="Fira Sans"/>
                <a:ea typeface="Fira Sans"/>
                <a:cs typeface="Fira Sans"/>
                <a:sym typeface="Fira Sans"/>
              </a:rPr>
              <a:t>INTERPERSONAL SKILLS </a:t>
            </a:r>
            <a:endParaRPr b="1" sz="1100">
              <a:solidFill>
                <a:srgbClr val="0097A7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679" name="Google Shape;679;p95"/>
          <p:cNvSpPr/>
          <p:nvPr/>
        </p:nvSpPr>
        <p:spPr>
          <a:xfrm>
            <a:off x="2419838" y="6385325"/>
            <a:ext cx="2838000" cy="246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rgbClr val="17346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173464"/>
                </a:solidFill>
                <a:latin typeface="Fira Sans"/>
                <a:ea typeface="Fira Sans"/>
                <a:cs typeface="Fira Sans"/>
                <a:sym typeface="Fira Sans"/>
              </a:rPr>
              <a:t>CRITICAL THINKING &amp; PROBLEM SOLVING </a:t>
            </a:r>
            <a:endParaRPr b="1" sz="1100">
              <a:solidFill>
                <a:srgbClr val="173464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680" name="Google Shape;680;p95"/>
          <p:cNvSpPr/>
          <p:nvPr/>
        </p:nvSpPr>
        <p:spPr>
          <a:xfrm>
            <a:off x="5306425" y="6385325"/>
            <a:ext cx="3973500" cy="246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rgbClr val="17346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173464"/>
                </a:solidFill>
                <a:latin typeface="Fira Sans"/>
                <a:ea typeface="Fira Sans"/>
                <a:cs typeface="Fira Sans"/>
                <a:sym typeface="Fira Sans"/>
              </a:rPr>
              <a:t>COMMUNICATION, INFORMATION, MEDIA, &amp; TECHNOLOGY </a:t>
            </a:r>
            <a:endParaRPr b="1" sz="1100">
              <a:solidFill>
                <a:srgbClr val="173464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681" name="Google Shape;681;p95"/>
          <p:cNvSpPr/>
          <p:nvPr/>
        </p:nvSpPr>
        <p:spPr>
          <a:xfrm>
            <a:off x="2177300" y="6793150"/>
            <a:ext cx="1583400" cy="246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rgbClr val="E6913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E69138"/>
                </a:solidFill>
                <a:latin typeface="Fira Sans"/>
                <a:ea typeface="Fira Sans"/>
                <a:cs typeface="Fira Sans"/>
                <a:sym typeface="Fira Sans"/>
              </a:rPr>
              <a:t>GLOBAL PERSPECTIVE </a:t>
            </a:r>
            <a:endParaRPr b="1" sz="1100">
              <a:solidFill>
                <a:srgbClr val="E69138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682" name="Google Shape;682;p95"/>
          <p:cNvSpPr/>
          <p:nvPr/>
        </p:nvSpPr>
        <p:spPr>
          <a:xfrm>
            <a:off x="7258850" y="6793150"/>
            <a:ext cx="889800" cy="246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rgbClr val="0097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0097A7"/>
                </a:solidFill>
                <a:latin typeface="Fira Sans"/>
                <a:ea typeface="Fira Sans"/>
                <a:cs typeface="Fira Sans"/>
                <a:sym typeface="Fira Sans"/>
              </a:rPr>
              <a:t>INTEGRITY</a:t>
            </a:r>
            <a:endParaRPr b="1" sz="1100">
              <a:solidFill>
                <a:srgbClr val="0097A7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683" name="Google Shape;683;p95"/>
          <p:cNvSpPr txBox="1"/>
          <p:nvPr>
            <p:ph idx="12" type="sldNum"/>
          </p:nvPr>
        </p:nvSpPr>
        <p:spPr>
          <a:xfrm>
            <a:off x="9319704" y="6632131"/>
            <a:ext cx="603600" cy="559800"/>
          </a:xfrm>
          <a:prstGeom prst="rect">
            <a:avLst/>
          </a:prstGeom>
        </p:spPr>
        <p:txBody>
          <a:bodyPr anchorCtr="0" anchor="ctr" bIns="107225" lIns="107225" spcFirstLastPara="1" rIns="107225" wrap="square" tIns="1072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7" name="Shape 6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8" name="Google Shape;688;p9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6675" y="275345"/>
            <a:ext cx="874550" cy="874550"/>
          </a:xfrm>
          <a:prstGeom prst="rect">
            <a:avLst/>
          </a:prstGeom>
          <a:noFill/>
          <a:ln>
            <a:noFill/>
          </a:ln>
        </p:spPr>
      </p:pic>
      <p:sp>
        <p:nvSpPr>
          <p:cNvPr id="689" name="Google Shape;689;p96"/>
          <p:cNvSpPr txBox="1"/>
          <p:nvPr>
            <p:ph type="title"/>
          </p:nvPr>
        </p:nvSpPr>
        <p:spPr>
          <a:xfrm>
            <a:off x="1307592" y="310896"/>
            <a:ext cx="7982700" cy="8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b="1" lang="en" sz="1600">
                <a:latin typeface="Lato"/>
                <a:ea typeface="Lato"/>
                <a:cs typeface="Lato"/>
                <a:sym typeface="Lato"/>
              </a:rPr>
              <a:t>ENGAGE AS A CITIZEN 12.1</a:t>
            </a:r>
            <a:br>
              <a:rPr b="1" lang="en" sz="1600">
                <a:latin typeface="Lato"/>
                <a:ea typeface="Lato"/>
                <a:cs typeface="Lato"/>
                <a:sym typeface="Lato"/>
              </a:rPr>
            </a:br>
            <a:r>
              <a:rPr b="1" lang="en" sz="2400">
                <a:latin typeface="Lato"/>
                <a:ea typeface="Lato"/>
                <a:cs typeface="Lato"/>
                <a:sym typeface="Lato"/>
              </a:rPr>
              <a:t>Participate in Community</a:t>
            </a:r>
            <a:endParaRPr b="1" sz="2000">
              <a:latin typeface="Lato"/>
              <a:ea typeface="Lato"/>
              <a:cs typeface="Lato"/>
              <a:sym typeface="Lato"/>
            </a:endParaRPr>
          </a:p>
        </p:txBody>
      </p:sp>
      <p:graphicFrame>
        <p:nvGraphicFramePr>
          <p:cNvPr id="690" name="Google Shape;690;p96"/>
          <p:cNvGraphicFramePr/>
          <p:nvPr/>
        </p:nvGraphicFramePr>
        <p:xfrm>
          <a:off x="375715" y="1155664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{893C0E18-FC04-46FD-8CD3-ADFA4FCEC8C9}</a:tableStyleId>
              </a:tblPr>
              <a:tblGrid>
                <a:gridCol w="1551150"/>
                <a:gridCol w="1551150"/>
                <a:gridCol w="1551150"/>
                <a:gridCol w="1551150"/>
                <a:gridCol w="1551150"/>
                <a:gridCol w="1551150"/>
              </a:tblGrid>
              <a:tr h="3531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1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2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3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4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5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6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</a:tr>
              <a:tr h="2196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With guidance, I can learn and practice one or more ways to help make those around me feel welcome.</a:t>
                      </a:r>
                      <a:endParaRPr sz="10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1" lang="en" sz="100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I can help lead or participate in an activity</a:t>
                      </a:r>
                      <a:r>
                        <a:rPr lang="en" sz="100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 with others in a way that ensures each person is included </a:t>
                      </a:r>
                      <a:r>
                        <a:rPr b="1" lang="en" sz="100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and treated with fairness</a:t>
                      </a:r>
                      <a:r>
                        <a:rPr lang="en" sz="100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0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1" lang="en" sz="100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I can reflect on what worked well, and what could be done differently next time to make sure everyone felt included and treated fairly</a:t>
                      </a:r>
                      <a:r>
                        <a:rPr lang="en" sz="100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0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</a:t>
                      </a:r>
                      <a:r>
                        <a:rPr b="1" lang="en" sz="100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can plan and implement specific ways to lead or participate in an activity or project </a:t>
                      </a:r>
                      <a:r>
                        <a:rPr lang="en" sz="100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with others in a way that promotes a sense of fairness, </a:t>
                      </a:r>
                      <a:r>
                        <a:rPr b="1" lang="en" sz="100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belonging, and an appreciation for different ideas or points of view</a:t>
                      </a:r>
                      <a:r>
                        <a:rPr lang="en" sz="100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(e.g., norms, initial framing, reminders, structured opportunities for everyone to share or contribute).</a:t>
                      </a:r>
                      <a:endParaRPr sz="1000" u="none" cap="none" strike="noStrike">
                        <a:solidFill>
                          <a:srgbClr val="000000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rgbClr val="000000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reflect on what worked well and what could be improved.</a:t>
                      </a:r>
                      <a:endParaRPr b="1" sz="10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develop and practice a set of personal strategies</a:t>
                      </a:r>
                      <a:r>
                        <a:rPr lang="en" sz="100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for helping to promote fairness, belonging, and appreciation for difference among my different peer groups (e.g., classmates, extracurriculars, sports teams).</a:t>
                      </a:r>
                      <a:endParaRPr sz="1000" u="none" cap="none" strike="noStrike">
                        <a:solidFill>
                          <a:srgbClr val="000000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rgbClr val="000000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practice opportunities to acknowledge the unique value of someone's contributions that stem from a perspective, life experience, or cultural identity different from my own.</a:t>
                      </a:r>
                      <a:endParaRPr sz="1000" u="none" cap="none" strike="noStrike">
                        <a:solidFill>
                          <a:srgbClr val="000000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" sz="90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develop and practice a set of personal strategies for promoting fairness, inclusivity, and appreciation for difference </a:t>
                      </a:r>
                      <a:r>
                        <a:rPr b="1" lang="en" sz="90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in a range of social or cultural contexts</a:t>
                      </a:r>
                      <a:r>
                        <a:rPr lang="en" sz="90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900" u="none" cap="none" strike="noStrike">
                        <a:solidFill>
                          <a:srgbClr val="000000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sz="900" u="none" cap="none" strike="noStrike">
                        <a:solidFill>
                          <a:srgbClr val="000000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" sz="90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practice opportunities to acknowledge the unique value of someone's contributions that stem from a perspective, life experience, or cultural identity different from my own.</a:t>
                      </a:r>
                      <a:endParaRPr sz="900" u="none" cap="none" strike="noStrike">
                        <a:solidFill>
                          <a:srgbClr val="000000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sz="900" u="none" cap="none" strike="noStrike">
                        <a:solidFill>
                          <a:srgbClr val="000000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lang="en" sz="90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recognize and reflect on an experience when cultural differences in a group or team create benefit to the group</a:t>
                      </a:r>
                      <a:r>
                        <a:rPr lang="en" sz="90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900" u="none" cap="none" strike="noStrike">
                        <a:solidFill>
                          <a:srgbClr val="000000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sz="900" u="none" cap="none" strike="noStrike">
                        <a:solidFill>
                          <a:srgbClr val="000000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lang="en" sz="90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notice when one or more differences </a:t>
                      </a:r>
                      <a:r>
                        <a:rPr lang="en" sz="90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(e.g., related to identity, culture, language, life experience, ability) </a:t>
                      </a:r>
                      <a:r>
                        <a:rPr b="1" lang="en" sz="90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might lead to misunderstanding or discomfort in the group, and I can make or encourage adjustments to ensure inclusivity.</a:t>
                      </a:r>
                      <a:endParaRPr sz="9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lang="en" sz="90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develop and practice a set of personal strategies and commitments for building my own cultural and historical knowledge</a:t>
                      </a:r>
                      <a:r>
                        <a:rPr lang="en" sz="90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across lines of difference, and for promoting fairness, inclusivity, and appreciation for difference </a:t>
                      </a:r>
                      <a:r>
                        <a:rPr b="1" lang="en" sz="90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in both personal and professional contexts</a:t>
                      </a:r>
                      <a:r>
                        <a:rPr lang="en" sz="90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 </a:t>
                      </a:r>
                      <a:endParaRPr sz="900" u="none" cap="none" strike="noStrike">
                        <a:solidFill>
                          <a:srgbClr val="000000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sz="900" u="none" cap="none" strike="noStrike">
                        <a:solidFill>
                          <a:srgbClr val="000000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lang="en" sz="90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develop a practice of acknowledging the value of the contributions and perspectives </a:t>
                      </a:r>
                      <a:r>
                        <a:rPr lang="en" sz="90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of those from a cultural identity different from my own.</a:t>
                      </a:r>
                      <a:endParaRPr sz="900" u="none" cap="none" strike="noStrike">
                        <a:solidFill>
                          <a:srgbClr val="000000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sz="900" u="none" cap="none" strike="noStrike">
                        <a:solidFill>
                          <a:srgbClr val="000000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lang="en" sz="90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encourage and participate in the formation of culturally diverse teams to ensure representation and to create opportunities to leverage the strengths in diversity</a:t>
                      </a:r>
                      <a:r>
                        <a:rPr lang="en" sz="90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900" u="none" cap="none" strike="noStrike">
                        <a:solidFill>
                          <a:srgbClr val="000000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sz="900" u="none" cap="none" strike="noStrike">
                        <a:solidFill>
                          <a:srgbClr val="000000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" sz="90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notice when one or more differences might lead to misunderstanding or discomfort in the group, and I can make or encourage adjustments to ensure inclusivity.</a:t>
                      </a:r>
                      <a:endParaRPr sz="9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</a:tbl>
          </a:graphicData>
        </a:graphic>
      </p:graphicFrame>
      <p:sp>
        <p:nvSpPr>
          <p:cNvPr id="691" name="Google Shape;691;p96"/>
          <p:cNvSpPr txBox="1"/>
          <p:nvPr>
            <p:ph idx="12" type="sldNum"/>
          </p:nvPr>
        </p:nvSpPr>
        <p:spPr>
          <a:xfrm>
            <a:off x="9412462" y="6755343"/>
            <a:ext cx="603600" cy="5601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" name="Google Shape;200;p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5725" y="277242"/>
            <a:ext cx="862125" cy="862125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43"/>
          <p:cNvSpPr txBox="1"/>
          <p:nvPr>
            <p:ph type="title"/>
          </p:nvPr>
        </p:nvSpPr>
        <p:spPr>
          <a:xfrm>
            <a:off x="1307592" y="310896"/>
            <a:ext cx="7982700" cy="8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b="1" lang="en" sz="1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READ CRITICALLY 1.1</a:t>
            </a:r>
            <a:br>
              <a:rPr b="1" lang="en" sz="2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b="1" lang="en" sz="2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Choose and apply strategies to make meaning</a:t>
            </a:r>
            <a:endParaRPr sz="2400"/>
          </a:p>
        </p:txBody>
      </p:sp>
      <p:graphicFrame>
        <p:nvGraphicFramePr>
          <p:cNvPr id="202" name="Google Shape;202;p43"/>
          <p:cNvGraphicFramePr/>
          <p:nvPr/>
        </p:nvGraphicFramePr>
        <p:xfrm>
          <a:off x="375715" y="1155664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{893C0E18-FC04-46FD-8CD3-ADFA4FCEC8C9}</a:tableStyleId>
              </a:tblPr>
              <a:tblGrid>
                <a:gridCol w="1551150"/>
                <a:gridCol w="1551150"/>
                <a:gridCol w="1551150"/>
                <a:gridCol w="1551150"/>
                <a:gridCol w="1551150"/>
                <a:gridCol w="1551150"/>
              </a:tblGrid>
              <a:tr h="3531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1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2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3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4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5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6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</a:tr>
              <a:tr h="2196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With guidance, I can make a connection between the story/source and my own life, ideas, or wonders.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make connections between the story/source and my own life, ideas, or wonders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 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With guidance, I can choose a fix-up strategy to help me if I get stuck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(e.g., reread, use pictures or headings, read the words before and after).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make connections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among one or more stories/sources, my own ideas, values, perspectives, or experiences.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use learning strategies 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(e.g., question, synthesize, infer, determine importance)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to make meaning of one or more stories/sources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If I get stuck,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choose a fix-up strategy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to help me get unstuck.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As I engage with “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just-right” texts and other sources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,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actively use learning strategies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to help me make meaning.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notice when I’m struggling to make meaning (e.g., distracted, confused), and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choose a strategy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to help me adjust.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As I engage with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middle or high school-level texts and other sources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, I can use learning strategies to help me make meaning, self-monitor,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achieve my purpose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(e.g., identify bias through questioning, draw key lessons for a book discussion by determining importance).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As I engage with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 range of texts and sources that I encounter in the world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(e.g., news articles, legal contracts, professional texts, advertisements, websites, books), I can use learning strategies to help me make meaning, self-monitor, and achieve my purpose.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</a:tbl>
          </a:graphicData>
        </a:graphic>
      </p:graphicFrame>
      <p:sp>
        <p:nvSpPr>
          <p:cNvPr id="203" name="Google Shape;203;p43"/>
          <p:cNvSpPr txBox="1"/>
          <p:nvPr>
            <p:ph idx="12" type="sldNum"/>
          </p:nvPr>
        </p:nvSpPr>
        <p:spPr>
          <a:xfrm>
            <a:off x="9412462" y="6755343"/>
            <a:ext cx="603600" cy="5601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5" name="Shape 6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" name="Google Shape;696;p9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6675" y="275345"/>
            <a:ext cx="874550" cy="874550"/>
          </a:xfrm>
          <a:prstGeom prst="rect">
            <a:avLst/>
          </a:prstGeom>
          <a:noFill/>
          <a:ln>
            <a:noFill/>
          </a:ln>
        </p:spPr>
      </p:pic>
      <p:sp>
        <p:nvSpPr>
          <p:cNvPr id="697" name="Google Shape;697;p97"/>
          <p:cNvSpPr txBox="1"/>
          <p:nvPr>
            <p:ph type="title"/>
          </p:nvPr>
        </p:nvSpPr>
        <p:spPr>
          <a:xfrm>
            <a:off x="1307592" y="310896"/>
            <a:ext cx="7982700" cy="8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b="1" lang="en" sz="1600">
                <a:latin typeface="Lato"/>
                <a:ea typeface="Lato"/>
                <a:cs typeface="Lato"/>
                <a:sym typeface="Lato"/>
              </a:rPr>
              <a:t>ENGAGE AS A CITIZEN 12.2</a:t>
            </a:r>
            <a:br>
              <a:rPr b="1" lang="en">
                <a:latin typeface="Lato"/>
                <a:ea typeface="Lato"/>
                <a:cs typeface="Lato"/>
                <a:sym typeface="Lato"/>
              </a:rPr>
            </a:br>
            <a:r>
              <a:rPr b="1" lang="en">
                <a:latin typeface="Lato"/>
                <a:ea typeface="Lato"/>
                <a:cs typeface="Lato"/>
                <a:sym typeface="Lato"/>
              </a:rPr>
              <a:t>Investigate enduring problems</a:t>
            </a:r>
            <a:endParaRPr/>
          </a:p>
        </p:txBody>
      </p:sp>
      <p:graphicFrame>
        <p:nvGraphicFramePr>
          <p:cNvPr id="698" name="Google Shape;698;p97"/>
          <p:cNvGraphicFramePr/>
          <p:nvPr/>
        </p:nvGraphicFramePr>
        <p:xfrm>
          <a:off x="375715" y="1155664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{893C0E18-FC04-46FD-8CD3-ADFA4FCEC8C9}</a:tableStyleId>
              </a:tblPr>
              <a:tblGrid>
                <a:gridCol w="1551150"/>
                <a:gridCol w="1551150"/>
                <a:gridCol w="1551150"/>
                <a:gridCol w="1551150"/>
                <a:gridCol w="1551150"/>
                <a:gridCol w="1551150"/>
              </a:tblGrid>
              <a:tr h="3531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1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2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3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4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5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6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</a:tr>
              <a:tr h="2196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learn about different ways to solve the problem.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learn about different ways to solve the problem.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talk about (or show) the different roles (e.g., teacher, parents, classmates, principal) that could help solve the problem in different ways.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learn about the different roles of government and community groups/members as it relates to the problem.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learn about possible solutions to the problem, and what roles different parties would play in solving the problem.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learn about the different roles of government, businesses, and community groups/members as it relates to the problem, and examine different levers of power for making change.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learn about possible solutions to the problem,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analyze how different solutions involve and impact different parties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synthesize the main lessons that can be drawn from my investigation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evaluate the roles of government, private sector, and citizen sector in creating or enabling the problem,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I can evaluate their different levers of power for solving the problem.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0000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study similar change efforts to help me identify viable solutions 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to the problem, and analyze how different solutions involve and impact different parties.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synthesize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key insights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that can be drawn from my investigation.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evaluate the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historical and contemporary 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roles of government, private sector, and citizen sector in creating or enabling the problem, and I can evaluate their different levers of current power for solving the problem.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evaluate past efforts to solve this problem, or a problem like it, to help me identify viable solutions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and effective strategies for facilitating change.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synthesize key insights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cautionary or inspirational lessons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that can be drawn from my investigation.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</a:tbl>
          </a:graphicData>
        </a:graphic>
      </p:graphicFrame>
      <p:sp>
        <p:nvSpPr>
          <p:cNvPr id="699" name="Google Shape;699;p97"/>
          <p:cNvSpPr txBox="1"/>
          <p:nvPr>
            <p:ph idx="12" type="sldNum"/>
          </p:nvPr>
        </p:nvSpPr>
        <p:spPr>
          <a:xfrm>
            <a:off x="9412462" y="6755343"/>
            <a:ext cx="603600" cy="5601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3" name="Shape 7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4" name="Google Shape;704;p9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6675" y="275345"/>
            <a:ext cx="874550" cy="874550"/>
          </a:xfrm>
          <a:prstGeom prst="rect">
            <a:avLst/>
          </a:prstGeom>
          <a:noFill/>
          <a:ln>
            <a:noFill/>
          </a:ln>
        </p:spPr>
      </p:pic>
      <p:sp>
        <p:nvSpPr>
          <p:cNvPr id="705" name="Google Shape;705;p98"/>
          <p:cNvSpPr txBox="1"/>
          <p:nvPr>
            <p:ph type="title"/>
          </p:nvPr>
        </p:nvSpPr>
        <p:spPr>
          <a:xfrm>
            <a:off x="1307592" y="310896"/>
            <a:ext cx="7982700" cy="8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</a:pPr>
            <a:r>
              <a:rPr b="1" lang="en" sz="1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ENGAGE AS A CITIZEN 12.3</a:t>
            </a:r>
            <a:br>
              <a:rPr b="1" lang="en">
                <a:latin typeface="Lato"/>
                <a:ea typeface="Lato"/>
                <a:cs typeface="Lato"/>
                <a:sym typeface="Lato"/>
              </a:rPr>
            </a:br>
            <a:r>
              <a:rPr b="1" lang="en">
                <a:latin typeface="Lato"/>
                <a:ea typeface="Lato"/>
                <a:cs typeface="Lato"/>
                <a:sym typeface="Lato"/>
              </a:rPr>
              <a:t>Take action to improve my community</a:t>
            </a:r>
            <a:endParaRPr/>
          </a:p>
        </p:txBody>
      </p:sp>
      <p:graphicFrame>
        <p:nvGraphicFramePr>
          <p:cNvPr id="706" name="Google Shape;706;p98"/>
          <p:cNvGraphicFramePr/>
          <p:nvPr/>
        </p:nvGraphicFramePr>
        <p:xfrm>
          <a:off x="375715" y="1155664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{893C0E18-FC04-46FD-8CD3-ADFA4FCEC8C9}</a:tableStyleId>
              </a:tblPr>
              <a:tblGrid>
                <a:gridCol w="1551150"/>
                <a:gridCol w="1551150"/>
                <a:gridCol w="1551150"/>
                <a:gridCol w="1551150"/>
                <a:gridCol w="1551150"/>
                <a:gridCol w="1551150"/>
              </a:tblGrid>
              <a:tr h="3531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1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2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3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4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5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6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</a:tr>
              <a:tr h="2196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5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With guidance, I can take steps to solve the problem.</a:t>
                      </a:r>
                      <a:endParaRPr sz="1050" u="none" cap="none" strike="noStrike">
                        <a:solidFill>
                          <a:srgbClr val="000000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50" u="none" cap="none" strike="noStrike">
                        <a:solidFill>
                          <a:srgbClr val="000000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" sz="105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reflect on how well it worked out.</a:t>
                      </a:r>
                      <a:endParaRPr sz="1050" u="none" cap="none" strike="noStrike">
                        <a:solidFill>
                          <a:srgbClr val="000000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5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come up with a plan for how I can help solve the problem or improve the issue</a:t>
                      </a:r>
                      <a:r>
                        <a:rPr lang="en" sz="105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050" u="none" cap="none" strike="noStrike">
                        <a:solidFill>
                          <a:srgbClr val="000000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50" u="none" cap="none" strike="noStrike">
                        <a:solidFill>
                          <a:srgbClr val="000000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5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With guidance, I can take action to help others </a:t>
                      </a:r>
                      <a:r>
                        <a:rPr b="1" lang="en" sz="105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by implementing my plan</a:t>
                      </a:r>
                      <a:r>
                        <a:rPr lang="en" sz="105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050" u="none" cap="none" strike="noStrike">
                        <a:solidFill>
                          <a:srgbClr val="000000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50" u="none" cap="none" strike="noStrike">
                        <a:solidFill>
                          <a:srgbClr val="000000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" sz="105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reflect on what I learned </a:t>
                      </a:r>
                      <a:r>
                        <a:rPr b="1" lang="en" sz="105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through implementation of my plan, and how my actions impacted the situation</a:t>
                      </a:r>
                      <a:r>
                        <a:rPr lang="en" sz="105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050" u="none" cap="none" strike="noStrike">
                        <a:solidFill>
                          <a:srgbClr val="000000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5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Drawing on insights from my investigation,</a:t>
                      </a:r>
                      <a:r>
                        <a:rPr lang="en" sz="105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I can come up with a plan for solving the problem or </a:t>
                      </a:r>
                      <a:r>
                        <a:rPr b="1" lang="en" sz="105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improving the situation for specific community members.</a:t>
                      </a:r>
                      <a:endParaRPr b="1" sz="1050" u="none" cap="none" strike="noStrike">
                        <a:solidFill>
                          <a:srgbClr val="000000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50" u="none" cap="none" strike="noStrike">
                        <a:solidFill>
                          <a:srgbClr val="000000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5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My actions taken are positive and constructive.</a:t>
                      </a:r>
                      <a:endParaRPr b="1" sz="1050" u="none" cap="none" strike="noStrike">
                        <a:solidFill>
                          <a:srgbClr val="000000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50" u="none" cap="none" strike="noStrike">
                        <a:solidFill>
                          <a:srgbClr val="000000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" sz="105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reflect on what I learned through implementation, how my actions impacted the situation, </a:t>
                      </a:r>
                      <a:r>
                        <a:rPr b="1" lang="en" sz="105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what next steps I could take.</a:t>
                      </a:r>
                      <a:endParaRPr b="1" sz="1050" u="none" cap="none" strike="noStrike">
                        <a:solidFill>
                          <a:srgbClr val="000000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5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Drawing on insights from my investigation, I can come up with a plan </a:t>
                      </a:r>
                      <a:r>
                        <a:rPr b="1" lang="en" sz="105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that engages other stakeholders in solving the problem or improving the situation.</a:t>
                      </a:r>
                      <a:endParaRPr b="1" sz="1050" u="none" cap="none" strike="noStrike">
                        <a:solidFill>
                          <a:srgbClr val="000000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50" u="none" cap="none" strike="noStrike">
                        <a:solidFill>
                          <a:srgbClr val="000000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5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My actions taken are positive, constructive, </a:t>
                      </a:r>
                      <a:r>
                        <a:rPr b="1" lang="en" sz="105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demonstrate my understanding of my community.</a:t>
                      </a:r>
                      <a:endParaRPr b="1" sz="1050" u="none" cap="none" strike="noStrike">
                        <a:solidFill>
                          <a:srgbClr val="000000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50" u="none" cap="none" strike="noStrike">
                        <a:solidFill>
                          <a:srgbClr val="000000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" sz="105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reflect on what I learned through implementation </a:t>
                      </a:r>
                      <a:r>
                        <a:rPr b="1" lang="en" sz="105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</a:t>
                      </a:r>
                      <a:r>
                        <a:rPr b="1" lang="en" sz="105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s well as what I could have done differently</a:t>
                      </a:r>
                      <a:r>
                        <a:rPr lang="en" sz="105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, how my actions impacted the situation, and what next steps I or others could take.</a:t>
                      </a:r>
                      <a:endParaRPr sz="1050" u="none" cap="none" strike="noStrike">
                        <a:solidFill>
                          <a:srgbClr val="000000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5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Drawing on insights from my investigation, I can come up with a plan that engages multiple stakeholder groups, </a:t>
                      </a:r>
                      <a:r>
                        <a:rPr b="1" lang="en" sz="105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including community leaders, elders, and other officials,</a:t>
                      </a:r>
                      <a:r>
                        <a:rPr lang="en" sz="105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in solving the problem or improving the situation.</a:t>
                      </a:r>
                      <a:endParaRPr sz="1050" u="none" cap="none" strike="noStrike">
                        <a:solidFill>
                          <a:srgbClr val="000000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50" u="none" cap="none" strike="noStrike">
                        <a:solidFill>
                          <a:srgbClr val="000000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5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My actions taken are positive, constructive, </a:t>
                      </a:r>
                      <a:r>
                        <a:rPr b="1" lang="en" sz="105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advance the values of my community.</a:t>
                      </a:r>
                      <a:endParaRPr b="1" sz="1050" u="none" cap="none" strike="noStrike">
                        <a:solidFill>
                          <a:srgbClr val="000000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50" u="none" cap="none" strike="noStrike">
                        <a:solidFill>
                          <a:srgbClr val="000000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" sz="105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reflect on </a:t>
                      </a:r>
                      <a:r>
                        <a:rPr b="1" lang="en" sz="105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key learnings</a:t>
                      </a:r>
                      <a:r>
                        <a:rPr lang="en" sz="105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through implementation, and </a:t>
                      </a:r>
                      <a:r>
                        <a:rPr b="1" lang="en" sz="105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evaluate the impact of my actions on the issue, the effectiveness of my strategy, and what next steps I or others could take.</a:t>
                      </a:r>
                      <a:endParaRPr b="1" sz="1050" u="none" cap="none" strike="noStrike">
                        <a:solidFill>
                          <a:srgbClr val="000000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5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Drawing on insights from my investigation, I can come up with a plan that engages multiple stakeholder groups, including community leaders, elders, and others </a:t>
                      </a:r>
                      <a:r>
                        <a:rPr b="1" lang="en" sz="105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beyond the local community</a:t>
                      </a:r>
                      <a:r>
                        <a:rPr lang="en" sz="105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(e.g. government officials and private sector entities), in solving the problem or improving the situation.</a:t>
                      </a:r>
                      <a:endParaRPr sz="1050" u="none" cap="none" strike="noStrike">
                        <a:solidFill>
                          <a:srgbClr val="000000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50" u="none" cap="none" strike="noStrike">
                        <a:solidFill>
                          <a:srgbClr val="000000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5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My actions taken are positive, constructive, </a:t>
                      </a:r>
                      <a:r>
                        <a:rPr b="1" lang="en" sz="105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embody the values of my community.</a:t>
                      </a:r>
                      <a:endParaRPr b="1" sz="1050" u="none" cap="none" strike="noStrike">
                        <a:solidFill>
                          <a:srgbClr val="000000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50" u="none" cap="none" strike="noStrike">
                        <a:solidFill>
                          <a:srgbClr val="000000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" sz="105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reflect on key learnings through the experience, and evaluate the impact of my actions on the problem, the effectiveness of my strategy, and </a:t>
                      </a:r>
                      <a:r>
                        <a:rPr b="1" lang="en" sz="1050" u="none" cap="none" strike="noStrike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the steps that different stakeholders should take to continue to impact or resolve the problem.</a:t>
                      </a:r>
                      <a:endParaRPr b="1" sz="1050" u="none" cap="none" strike="noStrike">
                        <a:solidFill>
                          <a:srgbClr val="000000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</a:tbl>
          </a:graphicData>
        </a:graphic>
      </p:graphicFrame>
      <p:sp>
        <p:nvSpPr>
          <p:cNvPr id="707" name="Google Shape;707;p98"/>
          <p:cNvSpPr txBox="1"/>
          <p:nvPr>
            <p:ph idx="12" type="sldNum"/>
          </p:nvPr>
        </p:nvSpPr>
        <p:spPr>
          <a:xfrm>
            <a:off x="9412462" y="6755343"/>
            <a:ext cx="603600" cy="5601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" name="Google Shape;208;p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5725" y="277242"/>
            <a:ext cx="862125" cy="862125"/>
          </a:xfrm>
          <a:prstGeom prst="rect">
            <a:avLst/>
          </a:prstGeom>
          <a:noFill/>
          <a:ln>
            <a:noFill/>
          </a:ln>
        </p:spPr>
      </p:pic>
      <p:sp>
        <p:nvSpPr>
          <p:cNvPr id="209" name="Google Shape;209;p44"/>
          <p:cNvSpPr txBox="1"/>
          <p:nvPr>
            <p:ph type="title"/>
          </p:nvPr>
        </p:nvSpPr>
        <p:spPr>
          <a:xfrm>
            <a:off x="1307592" y="310896"/>
            <a:ext cx="7982700" cy="8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b="1" lang="en" sz="1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READ CRITICALLY 1.2</a:t>
            </a:r>
            <a:br>
              <a:rPr b="1" lang="en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b="1" lang="en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Evaluate main ideas or themes</a:t>
            </a:r>
            <a:endParaRPr/>
          </a:p>
        </p:txBody>
      </p:sp>
      <p:graphicFrame>
        <p:nvGraphicFramePr>
          <p:cNvPr id="210" name="Google Shape;210;p44"/>
          <p:cNvGraphicFramePr/>
          <p:nvPr/>
        </p:nvGraphicFramePr>
        <p:xfrm>
          <a:off x="375715" y="1155664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{893C0E18-FC04-46FD-8CD3-ADFA4FCEC8C9}</a:tableStyleId>
              </a:tblPr>
              <a:tblGrid>
                <a:gridCol w="1551150"/>
                <a:gridCol w="1551150"/>
                <a:gridCol w="1551150"/>
                <a:gridCol w="1551150"/>
                <a:gridCol w="1551150"/>
                <a:gridCol w="1551150"/>
              </a:tblGrid>
              <a:tr h="3531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1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2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3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4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5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6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</a:tr>
              <a:tr h="2196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give a summary of what the story/source is about.</a:t>
                      </a:r>
                      <a:endParaRPr sz="10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give a summary of what the story/source is about.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share my opinion about the main idea/topic/theme, and talk about or show how it connects to my own ideas and experiences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0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give a summary of what the story/source is about,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using details to help paint a picture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share my opinion about the main idea/claim/theme, and discuss how it connects to my own ideas and experiences,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other sources I've read, or issues/events in the world.</a:t>
                      </a:r>
                      <a:endParaRPr sz="10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use important details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to summarize the story/source as I describe the main idea/claim/theme. 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share my opinion about the main idea/claim/theme, 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the values it reflects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 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discuss how it connects to my own ideas and experiences, other sources I've read, or issues/events in the world.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use details to talk about how well the main idea/claim/theme was developed through the content/plot/characters.</a:t>
                      </a:r>
                      <a:endParaRPr sz="10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cite the most relevant and important evidence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to summarize the story/source and explain the main idea/claim/theme.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take a position 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about the main idea/claim/theme and its underlying values/beliefs/theories.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draw on textual evidence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, as well as personal experience or historical or contemporary issues/ events to defend my position.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use evidence to analyze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how well the main idea/claim/theme was developed through the content/plot/characters. </a:t>
                      </a:r>
                      <a:endParaRPr sz="10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cite the most relevant or important evidence to present the main ideas/ claims/themes of a  high school level story/source 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while succinctly summarizing its developments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critique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the main idea/claim/theme, its underlying values/ beliefs/theories, 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its potential or actual influence on society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draw on textual evidence </a:t>
                      </a: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to discuss issues of power within and beyond the text</a:t>
                      </a:r>
                      <a:r>
                        <a:rPr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, making connections to contemporary issues, historical events, and/or institutional structures (e.g., political, religious, cultural, racial).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critique how well developments engage readers and compel readers to espouse a particular way of thinking.</a:t>
                      </a:r>
                      <a:endParaRPr sz="10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</a:tbl>
          </a:graphicData>
        </a:graphic>
      </p:graphicFrame>
      <p:sp>
        <p:nvSpPr>
          <p:cNvPr id="211" name="Google Shape;211;p44"/>
          <p:cNvSpPr txBox="1"/>
          <p:nvPr>
            <p:ph idx="12" type="sldNum"/>
          </p:nvPr>
        </p:nvSpPr>
        <p:spPr>
          <a:xfrm>
            <a:off x="9412462" y="6755343"/>
            <a:ext cx="603600" cy="5601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Google Shape;216;p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5725" y="277242"/>
            <a:ext cx="862125" cy="862125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p45"/>
          <p:cNvSpPr txBox="1"/>
          <p:nvPr>
            <p:ph type="title"/>
          </p:nvPr>
        </p:nvSpPr>
        <p:spPr>
          <a:xfrm>
            <a:off x="1307592" y="310896"/>
            <a:ext cx="7982700" cy="8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b="1" lang="en" sz="1600">
                <a:latin typeface="Lato"/>
                <a:ea typeface="Lato"/>
                <a:cs typeface="Lato"/>
                <a:sym typeface="Lato"/>
              </a:rPr>
              <a:t>READ CRITICALLY 1.3</a:t>
            </a:r>
            <a:br>
              <a:rPr b="1" lang="en">
                <a:latin typeface="Lato"/>
                <a:ea typeface="Lato"/>
                <a:cs typeface="Lato"/>
                <a:sym typeface="Lato"/>
              </a:rPr>
            </a:br>
            <a:r>
              <a:rPr b="1" lang="en">
                <a:latin typeface="Lato"/>
                <a:ea typeface="Lato"/>
                <a:cs typeface="Lato"/>
                <a:sym typeface="Lato"/>
              </a:rPr>
              <a:t>Evaluate context, point of view, and purpose</a:t>
            </a:r>
            <a:endParaRPr/>
          </a:p>
        </p:txBody>
      </p:sp>
      <p:graphicFrame>
        <p:nvGraphicFramePr>
          <p:cNvPr id="218" name="Google Shape;218;p45"/>
          <p:cNvGraphicFramePr/>
          <p:nvPr/>
        </p:nvGraphicFramePr>
        <p:xfrm>
          <a:off x="375715" y="1155664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{893C0E18-FC04-46FD-8CD3-ADFA4FCEC8C9}</a:tableStyleId>
              </a:tblPr>
              <a:tblGrid>
                <a:gridCol w="1551150"/>
                <a:gridCol w="1551150"/>
                <a:gridCol w="1551150"/>
                <a:gridCol w="1551150"/>
                <a:gridCol w="1551150"/>
                <a:gridCol w="1551150"/>
              </a:tblGrid>
              <a:tr h="3531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1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2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3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4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5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6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</a:tr>
              <a:tr h="2196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share why I think the author created this story/source.</a:t>
                      </a:r>
                      <a:endParaRPr sz="105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share my ideas about why the author created this story/source (e.g., persuade, inform, entertain).</a:t>
                      </a:r>
                      <a:endParaRPr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In stories, I can share reasons why the main character does or says things like I do (or unlike I do).</a:t>
                      </a:r>
                      <a:endParaRPr b="1"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describe what the author is trying to get me to think/feel, and I can think critically about whether I agree or disagree.</a:t>
                      </a:r>
                      <a:endParaRPr b="1"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use details from the text to talk about ways that I do/don't identify with the author or main character(s).</a:t>
                      </a:r>
                      <a:endParaRPr b="1"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discuss whose perspective is missing and possible reasons why.</a:t>
                      </a:r>
                      <a:endParaRPr sz="105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figure out which values, beliefs, or ideas the author is trying to get me to agree with, and I can think critically about whether I agree or disagree.</a:t>
                      </a:r>
                      <a:endParaRPr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contrast the author or main characters' point of view with other points of view presented in or excluded by the source.</a:t>
                      </a:r>
                      <a:endParaRPr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discuss how different audiences may experience this story/source differently from me and why </a:t>
                      </a: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(e.g., social identity markers, such as race, religion, language, gender, class).</a:t>
                      </a:r>
                      <a:endParaRPr sz="105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draw from textual evidence to analyze</a:t>
                      </a: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which values, beliefs, or ideas the author is trying to get me to agree with,</a:t>
                      </a:r>
                      <a:r>
                        <a:rPr b="1"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evaluating sources for credibility</a:t>
                      </a: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(when applicable).</a:t>
                      </a:r>
                      <a:endParaRPr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contrast the author or main characters' point of view with other points of view or information presented, excluded, </a:t>
                      </a:r>
                      <a:r>
                        <a:rPr b="1"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or misrepresented by the source. </a:t>
                      </a:r>
                      <a:endParaRPr b="1"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analyze examples of bias in the author's presentation of information, and assess the reliability of the author as a source.</a:t>
                      </a:r>
                      <a:endParaRPr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05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05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discuss how different audiences may experience this story/source differently from me and why. </a:t>
                      </a:r>
                      <a:endParaRPr sz="105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9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draw from textual evidence to critique</a:t>
                      </a:r>
                      <a:r>
                        <a:rPr lang="en" sz="9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the values, beliefs, or ideas promoted by the author, evaluating sources for credibility (when applicable).</a:t>
                      </a:r>
                      <a:endParaRPr sz="7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9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9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contrast the author or main characters' point of view with others, </a:t>
                      </a:r>
                      <a:r>
                        <a:rPr b="1" lang="en" sz="9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discuss the author's intent related to inclusion of different or conflicting information or points of view, and discuss the impact on the reader's perspective</a:t>
                      </a:r>
                      <a:r>
                        <a:rPr lang="en" sz="9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9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9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9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analyze examples of bias in the author's presentation of information </a:t>
                      </a:r>
                      <a:r>
                        <a:rPr b="1" lang="en" sz="9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as well as other sources by or about this author, and argue for or against the reliability and credibility of the author as a source of information.</a:t>
                      </a:r>
                      <a:endParaRPr b="1" sz="9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9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9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discuss how different audiences may experience this story/source differently and why.</a:t>
                      </a:r>
                      <a:endParaRPr sz="9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9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9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analyze the relationship between the source and the historical or contemporary context in which it was created</a:t>
                      </a:r>
                      <a:r>
                        <a:rPr b="1" lang="en" sz="700" u="none" cap="none" strike="noStrike">
                          <a:solidFill>
                            <a:schemeClr val="dk1"/>
                          </a:solidFill>
                          <a:highlight>
                            <a:schemeClr val="lt1"/>
                          </a:highlight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b="1" sz="10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</a:tbl>
          </a:graphicData>
        </a:graphic>
      </p:graphicFrame>
      <p:sp>
        <p:nvSpPr>
          <p:cNvPr id="219" name="Google Shape;219;p45"/>
          <p:cNvSpPr txBox="1"/>
          <p:nvPr>
            <p:ph idx="12" type="sldNum"/>
          </p:nvPr>
        </p:nvSpPr>
        <p:spPr>
          <a:xfrm>
            <a:off x="9412462" y="6755343"/>
            <a:ext cx="603600" cy="5601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Google Shape;224;p4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5725" y="277242"/>
            <a:ext cx="862125" cy="862125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46"/>
          <p:cNvSpPr txBox="1"/>
          <p:nvPr>
            <p:ph type="title"/>
          </p:nvPr>
        </p:nvSpPr>
        <p:spPr>
          <a:xfrm>
            <a:off x="1307592" y="310896"/>
            <a:ext cx="7982700" cy="8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107225" lIns="107225" spcFirstLastPara="1" rIns="107225" wrap="square" tIns="107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b="1" lang="en" sz="1600">
                <a:latin typeface="Lato"/>
                <a:ea typeface="Lato"/>
                <a:cs typeface="Lato"/>
                <a:sym typeface="Lato"/>
              </a:rPr>
              <a:t>READ CRITICALLY 1.4</a:t>
            </a:r>
            <a:br>
              <a:rPr b="1" lang="en">
                <a:latin typeface="Lato"/>
                <a:ea typeface="Lato"/>
                <a:cs typeface="Lato"/>
                <a:sym typeface="Lato"/>
              </a:rPr>
            </a:br>
            <a:r>
              <a:rPr b="1" lang="en">
                <a:latin typeface="Lato"/>
                <a:ea typeface="Lato"/>
                <a:cs typeface="Lato"/>
                <a:sym typeface="Lato"/>
              </a:rPr>
              <a:t>Evaluate craft</a:t>
            </a:r>
            <a:endParaRPr/>
          </a:p>
        </p:txBody>
      </p:sp>
      <p:graphicFrame>
        <p:nvGraphicFramePr>
          <p:cNvPr id="226" name="Google Shape;226;p46"/>
          <p:cNvGraphicFramePr/>
          <p:nvPr/>
        </p:nvGraphicFramePr>
        <p:xfrm>
          <a:off x="375715" y="1155664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{893C0E18-FC04-46FD-8CD3-ADFA4FCEC8C9}</a:tableStyleId>
              </a:tblPr>
              <a:tblGrid>
                <a:gridCol w="1551150"/>
                <a:gridCol w="1551150"/>
                <a:gridCol w="1551150"/>
                <a:gridCol w="1551150"/>
                <a:gridCol w="1551150"/>
                <a:gridCol w="1551150"/>
              </a:tblGrid>
              <a:tr h="3531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1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2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3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4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5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LEVEL 6</a:t>
                      </a:r>
                      <a:endParaRPr b="1" sz="1300" u="none" cap="none" strike="noStrik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3850" marB="13850" marR="18500" marL="18500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73464"/>
                    </a:solidFill>
                  </a:tcPr>
                </a:tc>
              </a:tr>
              <a:tr h="2196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With guidance, I can notice when the author made something stand out.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share if it helped me or not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highlight>
                            <a:schemeClr val="lt1"/>
                          </a:highlight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look for ways the author/creator made something from the story/source stand out 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(e.g., bold text, something within a picture).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talk about or show why I think they did that, and if it helped me or not.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talk about how certain words or phrases from the source stood out to me and had me thinking in a certain way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talk about how the text structure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(e.g., problem-solution, cause and effect, time sequence)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helped with my understanding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use examples to analyze specific techniques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(e.g., words and phrases, text structure, soundtrack, lighting, casting)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used by the author to focus my attention and/or make me think or feel a certain way.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analyze how well the organizing structure of the source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supports its purpose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use examples to evaluate the most impactful techniques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(e.g., rhetorical devices) used by the author to focus my attention, influence the way I think or feel,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advance a certain point of view.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analyze how well the organizing structure </a:t>
                      </a: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and specific techniques used aligned to purpose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critique</a:t>
                      </a:r>
                      <a:r>
                        <a:rPr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the author's use of a variety of techniques to focus the audience's attention, develop a point of view, and advance her/his purpose.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 can evaluate the effectiveness of the techniques employed, and how they contribute to the power,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persuasiveness, or beauty of the source.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79800" marB="79800" marR="76900" marL="76900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</a:tbl>
          </a:graphicData>
        </a:graphic>
      </p:graphicFrame>
      <p:sp>
        <p:nvSpPr>
          <p:cNvPr id="227" name="Google Shape;227;p46"/>
          <p:cNvSpPr txBox="1"/>
          <p:nvPr>
            <p:ph idx="12" type="sldNum"/>
          </p:nvPr>
        </p:nvSpPr>
        <p:spPr>
          <a:xfrm>
            <a:off x="9412462" y="6755343"/>
            <a:ext cx="603600" cy="560100"/>
          </a:xfrm>
          <a:prstGeom prst="rect">
            <a:avLst/>
          </a:prstGeom>
        </p:spPr>
        <p:txBody>
          <a:bodyPr anchorCtr="0" anchor="t" bIns="107225" lIns="107225" spcFirstLastPara="1" rIns="107225" wrap="square" tIns="1072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