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3"/>
  </p:notesMasterIdLst>
  <p:handoutMasterIdLst>
    <p:handoutMasterId r:id="rId14"/>
  </p:handoutMasterIdLst>
  <p:sldIdLst>
    <p:sldId id="401" r:id="rId2"/>
    <p:sldId id="403" r:id="rId3"/>
    <p:sldId id="404" r:id="rId4"/>
    <p:sldId id="405" r:id="rId5"/>
    <p:sldId id="406" r:id="rId6"/>
    <p:sldId id="407" r:id="rId7"/>
    <p:sldId id="408" r:id="rId8"/>
    <p:sldId id="409" r:id="rId9"/>
    <p:sldId id="410" r:id="rId10"/>
    <p:sldId id="412" r:id="rId11"/>
    <p:sldId id="411" r:id="rId12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lone, Angel" initials="MA" lastIdx="1" clrIdx="0">
    <p:extLst>
      <p:ext uri="{19B8F6BF-5375-455C-9EA6-DF929625EA0E}">
        <p15:presenceInfo xmlns:p15="http://schemas.microsoft.com/office/powerpoint/2012/main" userId="S-1-5-21-516609435-2498496419-3881152778-3759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15C1"/>
    <a:srgbClr val="139445"/>
    <a:srgbClr val="1F4E79"/>
    <a:srgbClr val="00A88D"/>
    <a:srgbClr val="9CB6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8" autoAdjust="0"/>
    <p:restoredTop sz="86385" autoAdjust="0"/>
  </p:normalViewPr>
  <p:slideViewPr>
    <p:cSldViewPr snapToGrid="0">
      <p:cViewPr varScale="1">
        <p:scale>
          <a:sx n="83" d="100"/>
          <a:sy n="83" d="100"/>
        </p:scale>
        <p:origin x="108" y="426"/>
      </p:cViewPr>
      <p:guideLst/>
    </p:cSldViewPr>
  </p:slideViewPr>
  <p:outlineViewPr>
    <p:cViewPr>
      <p:scale>
        <a:sx n="33" d="100"/>
        <a:sy n="33" d="100"/>
      </p:scale>
      <p:origin x="0" y="-345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10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396E7E-8BF6-491D-B17F-AC21B98B6EE5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887748F-0246-44AC-ADB7-E1DCC4A7EF79}">
      <dgm:prSet phldrT="[Text]" custT="1"/>
      <dgm:spPr/>
      <dgm:t>
        <a:bodyPr/>
        <a:lstStyle/>
        <a:p>
          <a:r>
            <a:rPr lang="en-US" sz="2400" b="1" dirty="0"/>
            <a:t>Tier 1—Introductory</a:t>
          </a:r>
        </a:p>
      </dgm:t>
    </dgm:pt>
    <dgm:pt modelId="{CF2452F3-CABF-4A6A-B46F-7953C1D4B61B}" type="parTrans" cxnId="{AF740257-8C82-4517-A3D3-94B51E2D5103}">
      <dgm:prSet/>
      <dgm:spPr/>
      <dgm:t>
        <a:bodyPr/>
        <a:lstStyle/>
        <a:p>
          <a:endParaRPr lang="en-US"/>
        </a:p>
      </dgm:t>
    </dgm:pt>
    <dgm:pt modelId="{A98B0E99-0A49-4EC1-B6D6-4F6726DD89A1}" type="sibTrans" cxnId="{AF740257-8C82-4517-A3D3-94B51E2D5103}">
      <dgm:prSet/>
      <dgm:spPr/>
      <dgm:t>
        <a:bodyPr/>
        <a:lstStyle/>
        <a:p>
          <a:endParaRPr lang="en-US"/>
        </a:p>
      </dgm:t>
    </dgm:pt>
    <dgm:pt modelId="{0AE29DF4-D00B-4BA0-BD08-460E4523E00A}">
      <dgm:prSet phldrT="[Text]"/>
      <dgm:spPr/>
      <dgm:t>
        <a:bodyPr/>
        <a:lstStyle/>
        <a:p>
          <a:pPr>
            <a:buFont typeface="+mj-lt"/>
            <a:buNone/>
          </a:pPr>
          <a:r>
            <a:rPr lang="en-US" dirty="0"/>
            <a:t>1.	The credential measures basic skills.</a:t>
          </a:r>
        </a:p>
      </dgm:t>
    </dgm:pt>
    <dgm:pt modelId="{119A1387-2CAB-4150-90E2-7CDA6762B0B1}" type="parTrans" cxnId="{6A2C1CD0-2C46-482D-823D-A41E0BEAB7CC}">
      <dgm:prSet/>
      <dgm:spPr/>
      <dgm:t>
        <a:bodyPr/>
        <a:lstStyle/>
        <a:p>
          <a:endParaRPr lang="en-US"/>
        </a:p>
      </dgm:t>
    </dgm:pt>
    <dgm:pt modelId="{688130D8-DC50-44FC-8FBC-2B48C96845E5}" type="sibTrans" cxnId="{6A2C1CD0-2C46-482D-823D-A41E0BEAB7CC}">
      <dgm:prSet/>
      <dgm:spPr/>
      <dgm:t>
        <a:bodyPr/>
        <a:lstStyle/>
        <a:p>
          <a:endParaRPr lang="en-US"/>
        </a:p>
      </dgm:t>
    </dgm:pt>
    <dgm:pt modelId="{F9443BA2-C67E-4336-87B6-CFF5ABB53BD2}">
      <dgm:prSet phldrT="[Text]" custT="1"/>
      <dgm:spPr/>
      <dgm:t>
        <a:bodyPr/>
        <a:lstStyle/>
        <a:p>
          <a:r>
            <a:rPr lang="en-US" sz="2400" b="1" dirty="0"/>
            <a:t>Tier 2—Intermediate </a:t>
          </a:r>
        </a:p>
      </dgm:t>
    </dgm:pt>
    <dgm:pt modelId="{2B5ECAA3-12BB-4EEA-A83D-14B2512D89D2}" type="parTrans" cxnId="{A60700B0-3CC1-474C-95E5-DB7FB489F8D7}">
      <dgm:prSet/>
      <dgm:spPr/>
      <dgm:t>
        <a:bodyPr/>
        <a:lstStyle/>
        <a:p>
          <a:endParaRPr lang="en-US"/>
        </a:p>
      </dgm:t>
    </dgm:pt>
    <dgm:pt modelId="{D89DEF32-3EC4-4BB1-8BA5-40D4ED05A496}" type="sibTrans" cxnId="{A60700B0-3CC1-474C-95E5-DB7FB489F8D7}">
      <dgm:prSet/>
      <dgm:spPr/>
      <dgm:t>
        <a:bodyPr/>
        <a:lstStyle/>
        <a:p>
          <a:endParaRPr lang="en-US"/>
        </a:p>
      </dgm:t>
    </dgm:pt>
    <dgm:pt modelId="{B154DE7F-DDE1-4835-BCD4-504B92E20E3B}">
      <dgm:prSet phldrT="[Text]" custT="1"/>
      <dgm:spPr/>
      <dgm:t>
        <a:bodyPr/>
        <a:lstStyle/>
        <a:p>
          <a:r>
            <a:rPr lang="en-US" sz="2400" b="1" dirty="0"/>
            <a:t>Tier 3—Career Ready </a:t>
          </a:r>
        </a:p>
      </dgm:t>
    </dgm:pt>
    <dgm:pt modelId="{2BB392F4-90FF-4DC1-8B06-01DA49746E04}" type="parTrans" cxnId="{4AC99061-FC9A-4004-BCD8-FBF002C6DB30}">
      <dgm:prSet/>
      <dgm:spPr/>
      <dgm:t>
        <a:bodyPr/>
        <a:lstStyle/>
        <a:p>
          <a:endParaRPr lang="en-US"/>
        </a:p>
      </dgm:t>
    </dgm:pt>
    <dgm:pt modelId="{C5206478-1A65-4ADA-9007-859E5853BE7A}" type="sibTrans" cxnId="{4AC99061-FC9A-4004-BCD8-FBF002C6DB30}">
      <dgm:prSet/>
      <dgm:spPr/>
      <dgm:t>
        <a:bodyPr/>
        <a:lstStyle/>
        <a:p>
          <a:endParaRPr lang="en-US"/>
        </a:p>
      </dgm:t>
    </dgm:pt>
    <dgm:pt modelId="{9200F758-1296-403B-933D-987F0D5E7001}">
      <dgm:prSet phldrT="[Text]"/>
      <dgm:spPr/>
      <dgm:t>
        <a:bodyPr/>
        <a:lstStyle/>
        <a:p>
          <a:pPr>
            <a:buFont typeface="+mj-lt"/>
            <a:buAutoNum type="arabicPeriod"/>
          </a:pPr>
          <a:r>
            <a:rPr lang="en-US" dirty="0"/>
            <a:t>There is transparent evidence the competencies held by the credential holder align with the anticipated job opportunities.</a:t>
          </a:r>
        </a:p>
      </dgm:t>
    </dgm:pt>
    <dgm:pt modelId="{4D24FCA1-3065-4B26-8139-8F7B7D2C876F}" type="parTrans" cxnId="{726838BF-8FFE-4AF8-B953-464E31F58F0B}">
      <dgm:prSet/>
      <dgm:spPr/>
      <dgm:t>
        <a:bodyPr/>
        <a:lstStyle/>
        <a:p>
          <a:endParaRPr lang="en-US"/>
        </a:p>
      </dgm:t>
    </dgm:pt>
    <dgm:pt modelId="{7570A789-563A-4A83-8139-10BCC6BA279F}" type="sibTrans" cxnId="{726838BF-8FFE-4AF8-B953-464E31F58F0B}">
      <dgm:prSet/>
      <dgm:spPr/>
      <dgm:t>
        <a:bodyPr/>
        <a:lstStyle/>
        <a:p>
          <a:endParaRPr lang="en-US"/>
        </a:p>
      </dgm:t>
    </dgm:pt>
    <dgm:pt modelId="{2C6FBA7C-A63D-45D3-BCC5-CB19CEA9DEB2}">
      <dgm:prSet/>
      <dgm:spPr/>
      <dgm:t>
        <a:bodyPr/>
        <a:lstStyle/>
        <a:p>
          <a:pPr>
            <a:buFont typeface="+mj-lt"/>
            <a:buNone/>
          </a:pPr>
          <a:r>
            <a:rPr lang="en-US" dirty="0"/>
            <a:t>2.	The credential is recognized by local/regional industries.</a:t>
          </a:r>
        </a:p>
      </dgm:t>
    </dgm:pt>
    <dgm:pt modelId="{57F4B065-3677-4CC5-A3D7-3DF0445B8BCA}" type="parTrans" cxnId="{751FB876-D80D-4E8C-94C9-348953DEBD5D}">
      <dgm:prSet/>
      <dgm:spPr/>
      <dgm:t>
        <a:bodyPr/>
        <a:lstStyle/>
        <a:p>
          <a:endParaRPr lang="en-US"/>
        </a:p>
      </dgm:t>
    </dgm:pt>
    <dgm:pt modelId="{D69840B3-6951-49D2-BE7F-751CC9CA4A3A}" type="sibTrans" cxnId="{751FB876-D80D-4E8C-94C9-348953DEBD5D}">
      <dgm:prSet/>
      <dgm:spPr/>
      <dgm:t>
        <a:bodyPr/>
        <a:lstStyle/>
        <a:p>
          <a:endParaRPr lang="en-US"/>
        </a:p>
      </dgm:t>
    </dgm:pt>
    <dgm:pt modelId="{D63E8413-4A56-463D-80FC-AD08B5968491}">
      <dgm:prSet/>
      <dgm:spPr/>
      <dgm:t>
        <a:bodyPr/>
        <a:lstStyle/>
        <a:p>
          <a:pPr>
            <a:buFont typeface="+mj-lt"/>
            <a:buNone/>
          </a:pPr>
          <a:r>
            <a:rPr lang="en-US" dirty="0"/>
            <a:t>3.	The credential can be obtained in the early stages (first or second course) of a program of study.</a:t>
          </a:r>
        </a:p>
      </dgm:t>
    </dgm:pt>
    <dgm:pt modelId="{78098421-5411-4E69-8688-23B5D5B0D7D0}" type="parTrans" cxnId="{FF078A7B-198A-4E49-939E-D47AD5A5A124}">
      <dgm:prSet/>
      <dgm:spPr/>
      <dgm:t>
        <a:bodyPr/>
        <a:lstStyle/>
        <a:p>
          <a:endParaRPr lang="en-US"/>
        </a:p>
      </dgm:t>
    </dgm:pt>
    <dgm:pt modelId="{EB6129D9-0432-47D2-BB60-BD7DDBF55CD9}" type="sibTrans" cxnId="{FF078A7B-198A-4E49-939E-D47AD5A5A124}">
      <dgm:prSet/>
      <dgm:spPr/>
      <dgm:t>
        <a:bodyPr/>
        <a:lstStyle/>
        <a:p>
          <a:endParaRPr lang="en-US"/>
        </a:p>
      </dgm:t>
    </dgm:pt>
    <dgm:pt modelId="{DC69D4A8-A3AB-45A7-AE1B-4E3EEED505D4}">
      <dgm:prSet/>
      <dgm:spPr/>
      <dgm:t>
        <a:bodyPr/>
        <a:lstStyle/>
        <a:p>
          <a:pPr>
            <a:buFont typeface="+mj-lt"/>
            <a:buNone/>
          </a:pPr>
          <a:endParaRPr lang="en-US" dirty="0"/>
        </a:p>
      </dgm:t>
    </dgm:pt>
    <dgm:pt modelId="{2663B0B9-57DB-408D-A493-246FE38E112F}" type="parTrans" cxnId="{8E2EE9D1-95C4-4B30-AA0E-AA2880CF10E4}">
      <dgm:prSet/>
      <dgm:spPr/>
      <dgm:t>
        <a:bodyPr/>
        <a:lstStyle/>
        <a:p>
          <a:endParaRPr lang="en-US"/>
        </a:p>
      </dgm:t>
    </dgm:pt>
    <dgm:pt modelId="{893DA88D-D82A-4F9A-BE8A-CCC2BE47143C}" type="sibTrans" cxnId="{8E2EE9D1-95C4-4B30-AA0E-AA2880CF10E4}">
      <dgm:prSet/>
      <dgm:spPr/>
      <dgm:t>
        <a:bodyPr/>
        <a:lstStyle/>
        <a:p>
          <a:endParaRPr lang="en-US"/>
        </a:p>
      </dgm:t>
    </dgm:pt>
    <dgm:pt modelId="{8A3E859F-2F6A-444D-941B-2DC5EAE6742D}">
      <dgm:prSet phldrT="[Text]"/>
      <dgm:spPr/>
      <dgm:t>
        <a:bodyPr/>
        <a:lstStyle/>
        <a:p>
          <a:pPr>
            <a:buFont typeface="+mj-lt"/>
            <a:buNone/>
          </a:pPr>
          <a:r>
            <a:rPr lang="en-US" dirty="0"/>
            <a:t>The credential is aligned with industry-recognized standards.</a:t>
          </a:r>
        </a:p>
      </dgm:t>
    </dgm:pt>
    <dgm:pt modelId="{ECBA635F-545F-4F79-BC30-56F0BAB3236F}" type="parTrans" cxnId="{1229E233-7FD6-444E-B492-C6104A687C5F}">
      <dgm:prSet/>
      <dgm:spPr/>
      <dgm:t>
        <a:bodyPr/>
        <a:lstStyle/>
        <a:p>
          <a:endParaRPr lang="en-US"/>
        </a:p>
      </dgm:t>
    </dgm:pt>
    <dgm:pt modelId="{4DB1D511-A38D-4CD6-8C0E-FF3E459A0138}" type="sibTrans" cxnId="{1229E233-7FD6-444E-B492-C6104A687C5F}">
      <dgm:prSet/>
      <dgm:spPr/>
      <dgm:t>
        <a:bodyPr/>
        <a:lstStyle/>
        <a:p>
          <a:endParaRPr lang="en-US"/>
        </a:p>
      </dgm:t>
    </dgm:pt>
    <dgm:pt modelId="{46E07C4E-0751-4928-9C3C-7B965E003808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 dirty="0"/>
            <a:t>The credential is endorsed by a national industry or trade association or a major employer in the state.</a:t>
          </a:r>
        </a:p>
      </dgm:t>
    </dgm:pt>
    <dgm:pt modelId="{1C602A36-D633-4015-AD9B-FA6A8F778CDC}" type="parTrans" cxnId="{FDE2942C-CA3F-44BE-A834-F156B14295E3}">
      <dgm:prSet/>
      <dgm:spPr/>
      <dgm:t>
        <a:bodyPr/>
        <a:lstStyle/>
        <a:p>
          <a:endParaRPr lang="en-US"/>
        </a:p>
      </dgm:t>
    </dgm:pt>
    <dgm:pt modelId="{27B00932-95EC-4D9B-99F3-5F511D845AF5}" type="sibTrans" cxnId="{FDE2942C-CA3F-44BE-A834-F156B14295E3}">
      <dgm:prSet/>
      <dgm:spPr/>
      <dgm:t>
        <a:bodyPr/>
        <a:lstStyle/>
        <a:p>
          <a:endParaRPr lang="en-US"/>
        </a:p>
      </dgm:t>
    </dgm:pt>
    <dgm:pt modelId="{0985F45A-A476-4D44-8F8E-C21850005A86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/>
            <a:t>The credential holder is given job consideration.</a:t>
          </a:r>
        </a:p>
      </dgm:t>
    </dgm:pt>
    <dgm:pt modelId="{681230C8-A542-4A00-B7E1-D24A2445F8E5}" type="parTrans" cxnId="{57CE31CD-E2CE-4967-9E6C-F170C757F42F}">
      <dgm:prSet/>
      <dgm:spPr/>
      <dgm:t>
        <a:bodyPr/>
        <a:lstStyle/>
        <a:p>
          <a:endParaRPr lang="en-US"/>
        </a:p>
      </dgm:t>
    </dgm:pt>
    <dgm:pt modelId="{D43AAE25-9484-4C4B-AB10-DEDD26953AAD}" type="sibTrans" cxnId="{57CE31CD-E2CE-4967-9E6C-F170C757F42F}">
      <dgm:prSet/>
      <dgm:spPr/>
      <dgm:t>
        <a:bodyPr/>
        <a:lstStyle/>
        <a:p>
          <a:endParaRPr lang="en-US"/>
        </a:p>
      </dgm:t>
    </dgm:pt>
    <dgm:pt modelId="{DDA923A7-F112-4804-A686-FF4BDA2DEE62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 dirty="0"/>
            <a:t>The credential leads to improved social outcomes such as improved health and well-being. </a:t>
          </a:r>
        </a:p>
      </dgm:t>
    </dgm:pt>
    <dgm:pt modelId="{AA811EE3-52FB-4E84-8287-8DD0F7D11323}" type="parTrans" cxnId="{721A140F-F8EF-4936-90A0-176C102F4E61}">
      <dgm:prSet/>
      <dgm:spPr/>
      <dgm:t>
        <a:bodyPr/>
        <a:lstStyle/>
        <a:p>
          <a:endParaRPr lang="en-US"/>
        </a:p>
      </dgm:t>
    </dgm:pt>
    <dgm:pt modelId="{64B62D7A-8249-4A31-8A2A-7146FB79FE65}" type="sibTrans" cxnId="{721A140F-F8EF-4936-90A0-176C102F4E61}">
      <dgm:prSet/>
      <dgm:spPr/>
      <dgm:t>
        <a:bodyPr/>
        <a:lstStyle/>
        <a:p>
          <a:endParaRPr lang="en-US"/>
        </a:p>
      </dgm:t>
    </dgm:pt>
    <dgm:pt modelId="{9F064667-85AC-43FE-9A39-211C161F45D9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 dirty="0"/>
            <a:t>The credential is required for employment or advanced training.</a:t>
          </a:r>
        </a:p>
      </dgm:t>
    </dgm:pt>
    <dgm:pt modelId="{23B91438-3420-4391-9022-CEBC5AC651E3}" type="parTrans" cxnId="{6E90BBDF-69C7-4D4E-8C3E-EEE9AECA64B7}">
      <dgm:prSet/>
      <dgm:spPr/>
      <dgm:t>
        <a:bodyPr/>
        <a:lstStyle/>
        <a:p>
          <a:endParaRPr lang="en-US"/>
        </a:p>
      </dgm:t>
    </dgm:pt>
    <dgm:pt modelId="{91E7ACC0-56D8-491A-A3D8-92496DD2CD18}" type="sibTrans" cxnId="{6E90BBDF-69C7-4D4E-8C3E-EEE9AECA64B7}">
      <dgm:prSet/>
      <dgm:spPr/>
      <dgm:t>
        <a:bodyPr/>
        <a:lstStyle/>
        <a:p>
          <a:endParaRPr lang="en-US"/>
        </a:p>
      </dgm:t>
    </dgm:pt>
    <dgm:pt modelId="{E93C0C67-0038-47C1-8BE5-05E89046B8CD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/>
            <a:t>The outcomes for credential holders are wage gains, promotion, or retention. (Family sustaining wage for South Carolina)</a:t>
          </a:r>
        </a:p>
      </dgm:t>
    </dgm:pt>
    <dgm:pt modelId="{D10787D6-369C-431A-9B93-C69F73F79A44}" type="parTrans" cxnId="{C7EC49E4-81B7-4A09-8BD4-2A51A138E0EA}">
      <dgm:prSet/>
      <dgm:spPr/>
      <dgm:t>
        <a:bodyPr/>
        <a:lstStyle/>
        <a:p>
          <a:endParaRPr lang="en-US"/>
        </a:p>
      </dgm:t>
    </dgm:pt>
    <dgm:pt modelId="{1A5D8EA5-EE07-4445-ACB3-7BAED716DFF1}" type="sibTrans" cxnId="{C7EC49E4-81B7-4A09-8BD4-2A51A138E0EA}">
      <dgm:prSet/>
      <dgm:spPr/>
      <dgm:t>
        <a:bodyPr/>
        <a:lstStyle/>
        <a:p>
          <a:endParaRPr lang="en-US"/>
        </a:p>
      </dgm:t>
    </dgm:pt>
    <dgm:pt modelId="{0D9940DF-52B1-43E8-A607-5A038A7154FD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/>
            <a:t>The credential leads to additional education and training. (Stackable)</a:t>
          </a:r>
        </a:p>
      </dgm:t>
    </dgm:pt>
    <dgm:pt modelId="{E12E2B4C-1500-4203-B19B-454E7C60E4B9}" type="parTrans" cxnId="{A7DEEA4F-33FD-4CF3-9020-E05453B1C607}">
      <dgm:prSet/>
      <dgm:spPr/>
      <dgm:t>
        <a:bodyPr/>
        <a:lstStyle/>
        <a:p>
          <a:endParaRPr lang="en-US"/>
        </a:p>
      </dgm:t>
    </dgm:pt>
    <dgm:pt modelId="{61E812E1-8934-4427-846F-F562D38D8C25}" type="sibTrans" cxnId="{A7DEEA4F-33FD-4CF3-9020-E05453B1C607}">
      <dgm:prSet/>
      <dgm:spPr/>
      <dgm:t>
        <a:bodyPr/>
        <a:lstStyle/>
        <a:p>
          <a:endParaRPr lang="en-US"/>
        </a:p>
      </dgm:t>
    </dgm:pt>
    <dgm:pt modelId="{9349F6E4-7B67-492E-87A6-370FC25F40D4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 dirty="0"/>
            <a:t>The credential is granted to those that complete a training program, and related assessments are administered by a third party with no connection to the test-taker.</a:t>
          </a:r>
        </a:p>
      </dgm:t>
    </dgm:pt>
    <dgm:pt modelId="{2907DE30-D280-4016-8325-F88081F9FF88}" type="parTrans" cxnId="{6B86BA03-DDF7-457F-BF1B-ABD628974720}">
      <dgm:prSet/>
      <dgm:spPr/>
      <dgm:t>
        <a:bodyPr/>
        <a:lstStyle/>
        <a:p>
          <a:endParaRPr lang="en-US"/>
        </a:p>
      </dgm:t>
    </dgm:pt>
    <dgm:pt modelId="{E771EAF4-DC75-4DD5-A91C-B6765CD0CABA}" type="sibTrans" cxnId="{6B86BA03-DDF7-457F-BF1B-ABD628974720}">
      <dgm:prSet/>
      <dgm:spPr/>
      <dgm:t>
        <a:bodyPr/>
        <a:lstStyle/>
        <a:p>
          <a:endParaRPr lang="en-US"/>
        </a:p>
      </dgm:t>
    </dgm:pt>
    <dgm:pt modelId="{EF9C4B01-44E2-4C2F-B3B3-662A601139A1}" type="pres">
      <dgm:prSet presAssocID="{E0396E7E-8BF6-491D-B17F-AC21B98B6EE5}" presName="Name0" presStyleCnt="0">
        <dgm:presLayoutVars>
          <dgm:dir/>
          <dgm:animLvl val="lvl"/>
          <dgm:resizeHandles val="exact"/>
        </dgm:presLayoutVars>
      </dgm:prSet>
      <dgm:spPr/>
    </dgm:pt>
    <dgm:pt modelId="{A009E041-CAC2-4A69-82DD-F44CABE6105B}" type="pres">
      <dgm:prSet presAssocID="{3887748F-0246-44AC-ADB7-E1DCC4A7EF79}" presName="composite" presStyleCnt="0"/>
      <dgm:spPr/>
    </dgm:pt>
    <dgm:pt modelId="{FA05D11C-E35E-436E-99A4-6BE6493ACDA3}" type="pres">
      <dgm:prSet presAssocID="{3887748F-0246-44AC-ADB7-E1DCC4A7EF79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AAAF8CF7-4809-4E5E-A7F4-AC3F937FE8A1}" type="pres">
      <dgm:prSet presAssocID="{3887748F-0246-44AC-ADB7-E1DCC4A7EF79}" presName="desTx" presStyleLbl="alignAccFollowNode1" presStyleIdx="0" presStyleCnt="3">
        <dgm:presLayoutVars>
          <dgm:bulletEnabled val="1"/>
        </dgm:presLayoutVars>
      </dgm:prSet>
      <dgm:spPr/>
    </dgm:pt>
    <dgm:pt modelId="{6C5EEE8A-553C-48B5-B710-5D1FF06FBFEC}" type="pres">
      <dgm:prSet presAssocID="{A98B0E99-0A49-4EC1-B6D6-4F6726DD89A1}" presName="space" presStyleCnt="0"/>
      <dgm:spPr/>
    </dgm:pt>
    <dgm:pt modelId="{9C1B44BE-6915-46C0-BEF5-9CFAAACCBD29}" type="pres">
      <dgm:prSet presAssocID="{F9443BA2-C67E-4336-87B6-CFF5ABB53BD2}" presName="composite" presStyleCnt="0"/>
      <dgm:spPr/>
    </dgm:pt>
    <dgm:pt modelId="{818E0691-98C4-44DE-8B77-5981B3D0DF33}" type="pres">
      <dgm:prSet presAssocID="{F9443BA2-C67E-4336-87B6-CFF5ABB53BD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D07C0AD4-3AC8-4B79-BD29-D6E6EAF52DC1}" type="pres">
      <dgm:prSet presAssocID="{F9443BA2-C67E-4336-87B6-CFF5ABB53BD2}" presName="desTx" presStyleLbl="alignAccFollowNode1" presStyleIdx="1" presStyleCnt="3">
        <dgm:presLayoutVars>
          <dgm:bulletEnabled val="1"/>
        </dgm:presLayoutVars>
      </dgm:prSet>
      <dgm:spPr/>
    </dgm:pt>
    <dgm:pt modelId="{22373FE6-8A66-40D2-AC1D-6614F83B7652}" type="pres">
      <dgm:prSet presAssocID="{D89DEF32-3EC4-4BB1-8BA5-40D4ED05A496}" presName="space" presStyleCnt="0"/>
      <dgm:spPr/>
    </dgm:pt>
    <dgm:pt modelId="{C6EC4332-C5E2-44E9-93CF-1C365B7E0B43}" type="pres">
      <dgm:prSet presAssocID="{B154DE7F-DDE1-4835-BCD4-504B92E20E3B}" presName="composite" presStyleCnt="0"/>
      <dgm:spPr/>
    </dgm:pt>
    <dgm:pt modelId="{32712A31-F09A-4DC5-965F-F818762359C1}" type="pres">
      <dgm:prSet presAssocID="{B154DE7F-DDE1-4835-BCD4-504B92E20E3B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A9ABCCDE-0AD7-4F95-B68A-DCA0D9CC7939}" type="pres">
      <dgm:prSet presAssocID="{B154DE7F-DDE1-4835-BCD4-504B92E20E3B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6B86BA03-DDF7-457F-BF1B-ABD628974720}" srcId="{B154DE7F-DDE1-4835-BCD4-504B92E20E3B}" destId="{9349F6E4-7B67-492E-87A6-370FC25F40D4}" srcOrd="4" destOrd="0" parTransId="{2907DE30-D280-4016-8325-F88081F9FF88}" sibTransId="{E771EAF4-DC75-4DD5-A91C-B6765CD0CABA}"/>
    <dgm:cxn modelId="{6D2A590A-0E90-4A98-B570-01482FA14B83}" type="presOf" srcId="{0AE29DF4-D00B-4BA0-BD08-460E4523E00A}" destId="{AAAF8CF7-4809-4E5E-A7F4-AC3F937FE8A1}" srcOrd="0" destOrd="0" presId="urn:microsoft.com/office/officeart/2005/8/layout/hList1"/>
    <dgm:cxn modelId="{721A140F-F8EF-4936-90A0-176C102F4E61}" srcId="{F9443BA2-C67E-4336-87B6-CFF5ABB53BD2}" destId="{DDA923A7-F112-4804-A686-FF4BDA2DEE62}" srcOrd="3" destOrd="0" parTransId="{AA811EE3-52FB-4E84-8287-8DD0F7D11323}" sibTransId="{64B62D7A-8249-4A31-8A2A-7146FB79FE65}"/>
    <dgm:cxn modelId="{73C58E12-1663-44E1-B87F-D1860047B366}" type="presOf" srcId="{2C6FBA7C-A63D-45D3-BCC5-CB19CEA9DEB2}" destId="{AAAF8CF7-4809-4E5E-A7F4-AC3F937FE8A1}" srcOrd="0" destOrd="1" presId="urn:microsoft.com/office/officeart/2005/8/layout/hList1"/>
    <dgm:cxn modelId="{FDE2942C-CA3F-44BE-A834-F156B14295E3}" srcId="{F9443BA2-C67E-4336-87B6-CFF5ABB53BD2}" destId="{46E07C4E-0751-4928-9C3C-7B965E003808}" srcOrd="1" destOrd="0" parTransId="{1C602A36-D633-4015-AD9B-FA6A8F778CDC}" sibTransId="{27B00932-95EC-4D9B-99F3-5F511D845AF5}"/>
    <dgm:cxn modelId="{ADBEE931-D17A-411A-A14F-6DD022659598}" type="presOf" srcId="{3887748F-0246-44AC-ADB7-E1DCC4A7EF79}" destId="{FA05D11C-E35E-436E-99A4-6BE6493ACDA3}" srcOrd="0" destOrd="0" presId="urn:microsoft.com/office/officeart/2005/8/layout/hList1"/>
    <dgm:cxn modelId="{1229E233-7FD6-444E-B492-C6104A687C5F}" srcId="{F9443BA2-C67E-4336-87B6-CFF5ABB53BD2}" destId="{8A3E859F-2F6A-444D-941B-2DC5EAE6742D}" srcOrd="0" destOrd="0" parTransId="{ECBA635F-545F-4F79-BC30-56F0BAB3236F}" sibTransId="{4DB1D511-A38D-4CD6-8C0E-FF3E459A0138}"/>
    <dgm:cxn modelId="{4AC99061-FC9A-4004-BCD8-FBF002C6DB30}" srcId="{E0396E7E-8BF6-491D-B17F-AC21B98B6EE5}" destId="{B154DE7F-DDE1-4835-BCD4-504B92E20E3B}" srcOrd="2" destOrd="0" parTransId="{2BB392F4-90FF-4DC1-8B06-01DA49746E04}" sibTransId="{C5206478-1A65-4ADA-9007-859E5853BE7A}"/>
    <dgm:cxn modelId="{9E25684C-7CAB-42B2-B6AF-4004247DE455}" type="presOf" srcId="{8A3E859F-2F6A-444D-941B-2DC5EAE6742D}" destId="{D07C0AD4-3AC8-4B79-BD29-D6E6EAF52DC1}" srcOrd="0" destOrd="0" presId="urn:microsoft.com/office/officeart/2005/8/layout/hList1"/>
    <dgm:cxn modelId="{0E57046D-CA8B-42BB-8308-24A76D90B708}" type="presOf" srcId="{9F064667-85AC-43FE-9A39-211C161F45D9}" destId="{A9ABCCDE-0AD7-4F95-B68A-DCA0D9CC7939}" srcOrd="0" destOrd="1" presId="urn:microsoft.com/office/officeart/2005/8/layout/hList1"/>
    <dgm:cxn modelId="{A7DEEA4F-33FD-4CF3-9020-E05453B1C607}" srcId="{B154DE7F-DDE1-4835-BCD4-504B92E20E3B}" destId="{0D9940DF-52B1-43E8-A607-5A038A7154FD}" srcOrd="3" destOrd="0" parTransId="{E12E2B4C-1500-4203-B19B-454E7C60E4B9}" sibTransId="{61E812E1-8934-4427-846F-F562D38D8C25}"/>
    <dgm:cxn modelId="{751FB876-D80D-4E8C-94C9-348953DEBD5D}" srcId="{3887748F-0246-44AC-ADB7-E1DCC4A7EF79}" destId="{2C6FBA7C-A63D-45D3-BCC5-CB19CEA9DEB2}" srcOrd="1" destOrd="0" parTransId="{57F4B065-3677-4CC5-A3D7-3DF0445B8BCA}" sibTransId="{D69840B3-6951-49D2-BE7F-751CC9CA4A3A}"/>
    <dgm:cxn modelId="{AF740257-8C82-4517-A3D3-94B51E2D5103}" srcId="{E0396E7E-8BF6-491D-B17F-AC21B98B6EE5}" destId="{3887748F-0246-44AC-ADB7-E1DCC4A7EF79}" srcOrd="0" destOrd="0" parTransId="{CF2452F3-CABF-4A6A-B46F-7953C1D4B61B}" sibTransId="{A98B0E99-0A49-4EC1-B6D6-4F6726DD89A1}"/>
    <dgm:cxn modelId="{FF078A7B-198A-4E49-939E-D47AD5A5A124}" srcId="{3887748F-0246-44AC-ADB7-E1DCC4A7EF79}" destId="{D63E8413-4A56-463D-80FC-AD08B5968491}" srcOrd="2" destOrd="0" parTransId="{78098421-5411-4E69-8688-23B5D5B0D7D0}" sibTransId="{EB6129D9-0432-47D2-BB60-BD7DDBF55CD9}"/>
    <dgm:cxn modelId="{E4151B7D-0737-44CB-B17B-83B6FDD0BFCD}" type="presOf" srcId="{B154DE7F-DDE1-4835-BCD4-504B92E20E3B}" destId="{32712A31-F09A-4DC5-965F-F818762359C1}" srcOrd="0" destOrd="0" presId="urn:microsoft.com/office/officeart/2005/8/layout/hList1"/>
    <dgm:cxn modelId="{DE1EC08B-1A5A-40BB-AFC8-64C1F3CDA985}" type="presOf" srcId="{F9443BA2-C67E-4336-87B6-CFF5ABB53BD2}" destId="{818E0691-98C4-44DE-8B77-5981B3D0DF33}" srcOrd="0" destOrd="0" presId="urn:microsoft.com/office/officeart/2005/8/layout/hList1"/>
    <dgm:cxn modelId="{DDFBC8A5-D89D-4A82-B01F-A4AD280DA2A2}" type="presOf" srcId="{9349F6E4-7B67-492E-87A6-370FC25F40D4}" destId="{A9ABCCDE-0AD7-4F95-B68A-DCA0D9CC7939}" srcOrd="0" destOrd="4" presId="urn:microsoft.com/office/officeart/2005/8/layout/hList1"/>
    <dgm:cxn modelId="{8332EDAA-CD97-407C-95A9-312351077811}" type="presOf" srcId="{DC69D4A8-A3AB-45A7-AE1B-4E3EEED505D4}" destId="{AAAF8CF7-4809-4E5E-A7F4-AC3F937FE8A1}" srcOrd="0" destOrd="3" presId="urn:microsoft.com/office/officeart/2005/8/layout/hList1"/>
    <dgm:cxn modelId="{D4CA4BAC-CDB9-4047-90A2-CD737809A17F}" type="presOf" srcId="{E0396E7E-8BF6-491D-B17F-AC21B98B6EE5}" destId="{EF9C4B01-44E2-4C2F-B3B3-662A601139A1}" srcOrd="0" destOrd="0" presId="urn:microsoft.com/office/officeart/2005/8/layout/hList1"/>
    <dgm:cxn modelId="{A60700B0-3CC1-474C-95E5-DB7FB489F8D7}" srcId="{E0396E7E-8BF6-491D-B17F-AC21B98B6EE5}" destId="{F9443BA2-C67E-4336-87B6-CFF5ABB53BD2}" srcOrd="1" destOrd="0" parTransId="{2B5ECAA3-12BB-4EEA-A83D-14B2512D89D2}" sibTransId="{D89DEF32-3EC4-4BB1-8BA5-40D4ED05A496}"/>
    <dgm:cxn modelId="{55BCCFB8-80EE-405E-9988-FAB3D17E84A8}" type="presOf" srcId="{E93C0C67-0038-47C1-8BE5-05E89046B8CD}" destId="{A9ABCCDE-0AD7-4F95-B68A-DCA0D9CC7939}" srcOrd="0" destOrd="2" presId="urn:microsoft.com/office/officeart/2005/8/layout/hList1"/>
    <dgm:cxn modelId="{C6F943BD-ACCF-43AD-8406-A21DB37871BE}" type="presOf" srcId="{D63E8413-4A56-463D-80FC-AD08B5968491}" destId="{AAAF8CF7-4809-4E5E-A7F4-AC3F937FE8A1}" srcOrd="0" destOrd="2" presId="urn:microsoft.com/office/officeart/2005/8/layout/hList1"/>
    <dgm:cxn modelId="{726838BF-8FFE-4AF8-B953-464E31F58F0B}" srcId="{B154DE7F-DDE1-4835-BCD4-504B92E20E3B}" destId="{9200F758-1296-403B-933D-987F0D5E7001}" srcOrd="0" destOrd="0" parTransId="{4D24FCA1-3065-4B26-8139-8F7B7D2C876F}" sibTransId="{7570A789-563A-4A83-8139-10BCC6BA279F}"/>
    <dgm:cxn modelId="{7DDF8EC0-2C82-4C5C-9986-FA385965456D}" type="presOf" srcId="{9200F758-1296-403B-933D-987F0D5E7001}" destId="{A9ABCCDE-0AD7-4F95-B68A-DCA0D9CC7939}" srcOrd="0" destOrd="0" presId="urn:microsoft.com/office/officeart/2005/8/layout/hList1"/>
    <dgm:cxn modelId="{745626CA-4630-48C6-A2B1-ABB1BFFB26F1}" type="presOf" srcId="{DDA923A7-F112-4804-A686-FF4BDA2DEE62}" destId="{D07C0AD4-3AC8-4B79-BD29-D6E6EAF52DC1}" srcOrd="0" destOrd="3" presId="urn:microsoft.com/office/officeart/2005/8/layout/hList1"/>
    <dgm:cxn modelId="{57CE31CD-E2CE-4967-9E6C-F170C757F42F}" srcId="{F9443BA2-C67E-4336-87B6-CFF5ABB53BD2}" destId="{0985F45A-A476-4D44-8F8E-C21850005A86}" srcOrd="2" destOrd="0" parTransId="{681230C8-A542-4A00-B7E1-D24A2445F8E5}" sibTransId="{D43AAE25-9484-4C4B-AB10-DEDD26953AAD}"/>
    <dgm:cxn modelId="{D28D6CCD-D5A1-41A6-A1AB-B70B4D204A88}" type="presOf" srcId="{46E07C4E-0751-4928-9C3C-7B965E003808}" destId="{D07C0AD4-3AC8-4B79-BD29-D6E6EAF52DC1}" srcOrd="0" destOrd="1" presId="urn:microsoft.com/office/officeart/2005/8/layout/hList1"/>
    <dgm:cxn modelId="{6A2C1CD0-2C46-482D-823D-A41E0BEAB7CC}" srcId="{3887748F-0246-44AC-ADB7-E1DCC4A7EF79}" destId="{0AE29DF4-D00B-4BA0-BD08-460E4523E00A}" srcOrd="0" destOrd="0" parTransId="{119A1387-2CAB-4150-90E2-7CDA6762B0B1}" sibTransId="{688130D8-DC50-44FC-8FBC-2B48C96845E5}"/>
    <dgm:cxn modelId="{8E2EE9D1-95C4-4B30-AA0E-AA2880CF10E4}" srcId="{3887748F-0246-44AC-ADB7-E1DCC4A7EF79}" destId="{DC69D4A8-A3AB-45A7-AE1B-4E3EEED505D4}" srcOrd="3" destOrd="0" parTransId="{2663B0B9-57DB-408D-A493-246FE38E112F}" sibTransId="{893DA88D-D82A-4F9A-BE8A-CCC2BE47143C}"/>
    <dgm:cxn modelId="{9285BDD5-D0E5-4AB8-8AEC-EE63CD28DE3A}" type="presOf" srcId="{0985F45A-A476-4D44-8F8E-C21850005A86}" destId="{D07C0AD4-3AC8-4B79-BD29-D6E6EAF52DC1}" srcOrd="0" destOrd="2" presId="urn:microsoft.com/office/officeart/2005/8/layout/hList1"/>
    <dgm:cxn modelId="{6E90BBDF-69C7-4D4E-8C3E-EEE9AECA64B7}" srcId="{B154DE7F-DDE1-4835-BCD4-504B92E20E3B}" destId="{9F064667-85AC-43FE-9A39-211C161F45D9}" srcOrd="1" destOrd="0" parTransId="{23B91438-3420-4391-9022-CEBC5AC651E3}" sibTransId="{91E7ACC0-56D8-491A-A3D8-92496DD2CD18}"/>
    <dgm:cxn modelId="{E0C89EE1-AD28-4377-86D5-537E2CD61ED0}" type="presOf" srcId="{0D9940DF-52B1-43E8-A607-5A038A7154FD}" destId="{A9ABCCDE-0AD7-4F95-B68A-DCA0D9CC7939}" srcOrd="0" destOrd="3" presId="urn:microsoft.com/office/officeart/2005/8/layout/hList1"/>
    <dgm:cxn modelId="{C7EC49E4-81B7-4A09-8BD4-2A51A138E0EA}" srcId="{B154DE7F-DDE1-4835-BCD4-504B92E20E3B}" destId="{E93C0C67-0038-47C1-8BE5-05E89046B8CD}" srcOrd="2" destOrd="0" parTransId="{D10787D6-369C-431A-9B93-C69F73F79A44}" sibTransId="{1A5D8EA5-EE07-4445-ACB3-7BAED716DFF1}"/>
    <dgm:cxn modelId="{B29E2018-B74B-42B1-9ABE-256845711D64}" type="presParOf" srcId="{EF9C4B01-44E2-4C2F-B3B3-662A601139A1}" destId="{A009E041-CAC2-4A69-82DD-F44CABE6105B}" srcOrd="0" destOrd="0" presId="urn:microsoft.com/office/officeart/2005/8/layout/hList1"/>
    <dgm:cxn modelId="{7EB6A0A3-2DFD-46C4-BD98-CB3E1F21A483}" type="presParOf" srcId="{A009E041-CAC2-4A69-82DD-F44CABE6105B}" destId="{FA05D11C-E35E-436E-99A4-6BE6493ACDA3}" srcOrd="0" destOrd="0" presId="urn:microsoft.com/office/officeart/2005/8/layout/hList1"/>
    <dgm:cxn modelId="{447581FD-D34B-4BE1-A4D6-06B4BC29EEA1}" type="presParOf" srcId="{A009E041-CAC2-4A69-82DD-F44CABE6105B}" destId="{AAAF8CF7-4809-4E5E-A7F4-AC3F937FE8A1}" srcOrd="1" destOrd="0" presId="urn:microsoft.com/office/officeart/2005/8/layout/hList1"/>
    <dgm:cxn modelId="{C9E1196E-8345-4B8D-A4EC-AC0CD65BCD60}" type="presParOf" srcId="{EF9C4B01-44E2-4C2F-B3B3-662A601139A1}" destId="{6C5EEE8A-553C-48B5-B710-5D1FF06FBFEC}" srcOrd="1" destOrd="0" presId="urn:microsoft.com/office/officeart/2005/8/layout/hList1"/>
    <dgm:cxn modelId="{183DF00D-A7FE-4786-9C50-701F13C5EC63}" type="presParOf" srcId="{EF9C4B01-44E2-4C2F-B3B3-662A601139A1}" destId="{9C1B44BE-6915-46C0-BEF5-9CFAAACCBD29}" srcOrd="2" destOrd="0" presId="urn:microsoft.com/office/officeart/2005/8/layout/hList1"/>
    <dgm:cxn modelId="{B0BFC5F1-8ED4-489C-9B0F-A8FCD9328B7C}" type="presParOf" srcId="{9C1B44BE-6915-46C0-BEF5-9CFAAACCBD29}" destId="{818E0691-98C4-44DE-8B77-5981B3D0DF33}" srcOrd="0" destOrd="0" presId="urn:microsoft.com/office/officeart/2005/8/layout/hList1"/>
    <dgm:cxn modelId="{DE94FECA-48F4-43D6-87E1-B5752E564012}" type="presParOf" srcId="{9C1B44BE-6915-46C0-BEF5-9CFAAACCBD29}" destId="{D07C0AD4-3AC8-4B79-BD29-D6E6EAF52DC1}" srcOrd="1" destOrd="0" presId="urn:microsoft.com/office/officeart/2005/8/layout/hList1"/>
    <dgm:cxn modelId="{54A0EC67-6FF9-4556-AE43-988E6DAD397B}" type="presParOf" srcId="{EF9C4B01-44E2-4C2F-B3B3-662A601139A1}" destId="{22373FE6-8A66-40D2-AC1D-6614F83B7652}" srcOrd="3" destOrd="0" presId="urn:microsoft.com/office/officeart/2005/8/layout/hList1"/>
    <dgm:cxn modelId="{B858CDE2-4525-48B6-9A3E-2E3232A781F2}" type="presParOf" srcId="{EF9C4B01-44E2-4C2F-B3B3-662A601139A1}" destId="{C6EC4332-C5E2-44E9-93CF-1C365B7E0B43}" srcOrd="4" destOrd="0" presId="urn:microsoft.com/office/officeart/2005/8/layout/hList1"/>
    <dgm:cxn modelId="{1A958431-2274-46E6-BEFA-1EA16EF333B2}" type="presParOf" srcId="{C6EC4332-C5E2-44E9-93CF-1C365B7E0B43}" destId="{32712A31-F09A-4DC5-965F-F818762359C1}" srcOrd="0" destOrd="0" presId="urn:microsoft.com/office/officeart/2005/8/layout/hList1"/>
    <dgm:cxn modelId="{69314CBF-C73A-4649-AAAA-997050B31FAC}" type="presParOf" srcId="{C6EC4332-C5E2-44E9-93CF-1C365B7E0B43}" destId="{A9ABCCDE-0AD7-4F95-B68A-DCA0D9CC793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05D11C-E35E-436E-99A4-6BE6493ACDA3}">
      <dsp:nvSpPr>
        <dsp:cNvPr id="0" name=""/>
        <dsp:cNvSpPr/>
      </dsp:nvSpPr>
      <dsp:spPr>
        <a:xfrm>
          <a:off x="3584" y="170821"/>
          <a:ext cx="3494982" cy="54637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Tier 1—Introductory</a:t>
          </a:r>
        </a:p>
      </dsp:txBody>
      <dsp:txXfrm>
        <a:off x="3584" y="170821"/>
        <a:ext cx="3494982" cy="546374"/>
      </dsp:txXfrm>
    </dsp:sp>
    <dsp:sp modelId="{AAAF8CF7-4809-4E5E-A7F4-AC3F937FE8A1}">
      <dsp:nvSpPr>
        <dsp:cNvPr id="0" name=""/>
        <dsp:cNvSpPr/>
      </dsp:nvSpPr>
      <dsp:spPr>
        <a:xfrm>
          <a:off x="3584" y="717195"/>
          <a:ext cx="3494982" cy="450171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700" kern="1200" dirty="0"/>
            <a:t>1.	The credential measures basic skills.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700" kern="1200" dirty="0"/>
            <a:t>2.	The credential is recognized by local/regional industries.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700" kern="1200" dirty="0"/>
            <a:t>3.	The credential can be obtained in the early stages (first or second course) of a program of study.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endParaRPr lang="en-US" sz="1700" kern="1200" dirty="0"/>
        </a:p>
      </dsp:txBody>
      <dsp:txXfrm>
        <a:off x="3584" y="717195"/>
        <a:ext cx="3494982" cy="4501714"/>
      </dsp:txXfrm>
    </dsp:sp>
    <dsp:sp modelId="{818E0691-98C4-44DE-8B77-5981B3D0DF33}">
      <dsp:nvSpPr>
        <dsp:cNvPr id="0" name=""/>
        <dsp:cNvSpPr/>
      </dsp:nvSpPr>
      <dsp:spPr>
        <a:xfrm>
          <a:off x="3987865" y="170821"/>
          <a:ext cx="3494982" cy="54637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Tier 2—Intermediate </a:t>
          </a:r>
        </a:p>
      </dsp:txBody>
      <dsp:txXfrm>
        <a:off x="3987865" y="170821"/>
        <a:ext cx="3494982" cy="546374"/>
      </dsp:txXfrm>
    </dsp:sp>
    <dsp:sp modelId="{D07C0AD4-3AC8-4B79-BD29-D6E6EAF52DC1}">
      <dsp:nvSpPr>
        <dsp:cNvPr id="0" name=""/>
        <dsp:cNvSpPr/>
      </dsp:nvSpPr>
      <dsp:spPr>
        <a:xfrm>
          <a:off x="3987865" y="717195"/>
          <a:ext cx="3494982" cy="4501714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700" kern="1200" dirty="0"/>
            <a:t>The credential is aligned with industry-recognized standards.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700" kern="1200" dirty="0"/>
            <a:t>The credential is endorsed by a national industry or trade association or a major employer in the state.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700" kern="1200"/>
            <a:t>The credential holder is given job consideration.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700" kern="1200" dirty="0"/>
            <a:t>The credential leads to improved social outcomes such as improved health and well-being. </a:t>
          </a:r>
        </a:p>
      </dsp:txBody>
      <dsp:txXfrm>
        <a:off x="3987865" y="717195"/>
        <a:ext cx="3494982" cy="4501714"/>
      </dsp:txXfrm>
    </dsp:sp>
    <dsp:sp modelId="{32712A31-F09A-4DC5-965F-F818762359C1}">
      <dsp:nvSpPr>
        <dsp:cNvPr id="0" name=""/>
        <dsp:cNvSpPr/>
      </dsp:nvSpPr>
      <dsp:spPr>
        <a:xfrm>
          <a:off x="7972145" y="170821"/>
          <a:ext cx="3494982" cy="54637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Tier 3—Career Ready </a:t>
          </a:r>
        </a:p>
      </dsp:txBody>
      <dsp:txXfrm>
        <a:off x="7972145" y="170821"/>
        <a:ext cx="3494982" cy="546374"/>
      </dsp:txXfrm>
    </dsp:sp>
    <dsp:sp modelId="{A9ABCCDE-0AD7-4F95-B68A-DCA0D9CC7939}">
      <dsp:nvSpPr>
        <dsp:cNvPr id="0" name=""/>
        <dsp:cNvSpPr/>
      </dsp:nvSpPr>
      <dsp:spPr>
        <a:xfrm>
          <a:off x="7972145" y="717195"/>
          <a:ext cx="3494982" cy="4501714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700" kern="1200" dirty="0"/>
            <a:t>There is transparent evidence the competencies held by the credential holder align with the anticipated job opportunities.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700" kern="1200" dirty="0"/>
            <a:t>The credential is required for employment or advanced training.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700" kern="1200"/>
            <a:t>The outcomes for credential holders are wage gains, promotion, or retention. (Family sustaining wage for South Carolina)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700" kern="1200"/>
            <a:t>The credential leads to additional education and training. (Stackable)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700" kern="1200" dirty="0"/>
            <a:t>The credential is granted to those that complete a training program, and related assessments are administered by a third party with no connection to the test-taker.</a:t>
          </a:r>
        </a:p>
      </dsp:txBody>
      <dsp:txXfrm>
        <a:off x="7972145" y="717195"/>
        <a:ext cx="3494982" cy="45017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ED055-3E5C-48E2-B832-02DDCADA25DB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C480D9-1D1C-415E-A0B2-301E1B4AE38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170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91AACE82-FF72-42EF-B169-96EAD3366B6E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43924525-6B6E-4901-BE11-6A47025AD2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682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7C6A55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8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7C6A55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4965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7C6A55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9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7C6A55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9191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6AE8-0B7F-46E8-8F90-B29BDA57A6F9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4CF05-5AAC-4DFF-BDD3-8745D466126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-57666" y="5951913"/>
            <a:ext cx="12192000" cy="906087"/>
            <a:chOff x="0" y="5951913"/>
            <a:chExt cx="12192000" cy="906087"/>
          </a:xfrm>
        </p:grpSpPr>
        <p:sp>
          <p:nvSpPr>
            <p:cNvPr id="8" name="Rectangle 7"/>
            <p:cNvSpPr/>
            <p:nvPr/>
          </p:nvSpPr>
          <p:spPr>
            <a:xfrm>
              <a:off x="0" y="5951913"/>
              <a:ext cx="12192000" cy="90608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132" y="5951913"/>
              <a:ext cx="847898" cy="832071"/>
            </a:xfrm>
            <a:prstGeom prst="rect">
              <a:avLst/>
            </a:prstGeo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13B5147-B0A4-47F5-A90E-4A11DC357A14}"/>
                </a:ext>
              </a:extLst>
            </p:cNvPr>
            <p:cNvSpPr/>
            <p:nvPr/>
          </p:nvSpPr>
          <p:spPr>
            <a:xfrm>
              <a:off x="9171792" y="6308209"/>
              <a:ext cx="21820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#FUTUREREADYCTE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9891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6AE8-0B7F-46E8-8F90-B29BDA57A6F9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4CF05-5AAC-4DFF-BDD3-8745D46612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767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6AE8-0B7F-46E8-8F90-B29BDA57A6F9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4CF05-5AAC-4DFF-BDD3-8745D46612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651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6AE8-0B7F-46E8-8F90-B29BDA57A6F9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4CF05-5AAC-4DFF-BDD3-8745D466126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5951913"/>
            <a:ext cx="12192000" cy="906087"/>
            <a:chOff x="0" y="5951913"/>
            <a:chExt cx="12192000" cy="906087"/>
          </a:xfrm>
        </p:grpSpPr>
        <p:sp>
          <p:nvSpPr>
            <p:cNvPr id="9" name="Rectangle 8"/>
            <p:cNvSpPr/>
            <p:nvPr/>
          </p:nvSpPr>
          <p:spPr>
            <a:xfrm>
              <a:off x="0" y="5951913"/>
              <a:ext cx="12192000" cy="90608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132" y="5951913"/>
              <a:ext cx="847898" cy="832071"/>
            </a:xfrm>
            <a:prstGeom prst="rect">
              <a:avLst/>
            </a:prstGeo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13B5147-B0A4-47F5-A90E-4A11DC357A14}"/>
                </a:ext>
              </a:extLst>
            </p:cNvPr>
            <p:cNvSpPr/>
            <p:nvPr/>
          </p:nvSpPr>
          <p:spPr>
            <a:xfrm>
              <a:off x="9171792" y="6308209"/>
              <a:ext cx="21820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#FUTUREREADYCTE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8374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6AE8-0B7F-46E8-8F90-B29BDA57A6F9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4CF05-5AAC-4DFF-BDD3-8745D466126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5951913"/>
            <a:ext cx="12192000" cy="90608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32" y="5951913"/>
            <a:ext cx="847898" cy="832071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D6746C6-596B-496A-A18D-7171584C1306}"/>
              </a:ext>
            </a:extLst>
          </p:cNvPr>
          <p:cNvSpPr/>
          <p:nvPr userDrawn="1"/>
        </p:nvSpPr>
        <p:spPr>
          <a:xfrm>
            <a:off x="9510263" y="6336971"/>
            <a:ext cx="2182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rebuchet MS" panose="020B0603020202020204" pitchFamily="34" charset="0"/>
              </a:rPr>
              <a:t>#FUTUREREADYCTE</a:t>
            </a:r>
          </a:p>
        </p:txBody>
      </p:sp>
    </p:spTree>
    <p:extLst>
      <p:ext uri="{BB962C8B-B14F-4D97-AF65-F5344CB8AC3E}">
        <p14:creationId xmlns:p14="http://schemas.microsoft.com/office/powerpoint/2010/main" val="4113076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6AE8-0B7F-46E8-8F90-B29BDA57A6F9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4CF05-5AAC-4DFF-BDD3-8745D46612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712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6AE8-0B7F-46E8-8F90-B29BDA57A6F9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4CF05-5AAC-4DFF-BDD3-8745D466126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5951913"/>
            <a:ext cx="12192000" cy="90608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32" y="5951913"/>
            <a:ext cx="847898" cy="832071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D6746C6-596B-496A-A18D-7171584C1306}"/>
              </a:ext>
            </a:extLst>
          </p:cNvPr>
          <p:cNvSpPr/>
          <p:nvPr userDrawn="1"/>
        </p:nvSpPr>
        <p:spPr>
          <a:xfrm>
            <a:off x="9510263" y="6336971"/>
            <a:ext cx="2182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rebuchet MS" panose="020B0603020202020204" pitchFamily="34" charset="0"/>
              </a:rPr>
              <a:t>#FUTUREREADYCTE</a:t>
            </a:r>
          </a:p>
        </p:txBody>
      </p:sp>
    </p:spTree>
    <p:extLst>
      <p:ext uri="{BB962C8B-B14F-4D97-AF65-F5344CB8AC3E}">
        <p14:creationId xmlns:p14="http://schemas.microsoft.com/office/powerpoint/2010/main" val="1382713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6AE8-0B7F-46E8-8F90-B29BDA57A6F9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4CF05-5AAC-4DFF-BDD3-8745D46612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22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6AE8-0B7F-46E8-8F90-B29BDA57A6F9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4CF05-5AAC-4DFF-BDD3-8745D46612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552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6AE8-0B7F-46E8-8F90-B29BDA57A6F9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4CF05-5AAC-4DFF-BDD3-8745D46612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565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6AE8-0B7F-46E8-8F90-B29BDA57A6F9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4CF05-5AAC-4DFF-BDD3-8745D46612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059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56AE8-0B7F-46E8-8F90-B29BDA57A6F9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4CF05-5AAC-4DFF-BDD3-8745D466126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5951913"/>
            <a:ext cx="12192000" cy="90608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32" y="5951913"/>
            <a:ext cx="847898" cy="832071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D6746C6-596B-496A-A18D-7171584C1306}"/>
              </a:ext>
            </a:extLst>
          </p:cNvPr>
          <p:cNvSpPr/>
          <p:nvPr userDrawn="1"/>
        </p:nvSpPr>
        <p:spPr>
          <a:xfrm>
            <a:off x="9510263" y="6336971"/>
            <a:ext cx="2182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rebuchet MS" panose="020B0603020202020204" pitchFamily="34" charset="0"/>
              </a:rPr>
              <a:t>#FUTUREREADYCTE</a:t>
            </a:r>
          </a:p>
        </p:txBody>
      </p:sp>
    </p:spTree>
    <p:extLst>
      <p:ext uri="{BB962C8B-B14F-4D97-AF65-F5344CB8AC3E}">
        <p14:creationId xmlns:p14="http://schemas.microsoft.com/office/powerpoint/2010/main" val="2928930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te.careertech.org/sites/default/files/CTEWithoutLimits_Vision_2021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vimeo.com/575115653" TargetMode="External"/><Relationship Id="rId7" Type="http://schemas.openxmlformats.org/officeDocument/2006/relationships/hyperlink" Target="https://vimeo.com/575114902" TargetMode="External"/><Relationship Id="rId2" Type="http://schemas.openxmlformats.org/officeDocument/2006/relationships/hyperlink" Target="https://vimeo.com/57539004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imeo.com/575114057" TargetMode="External"/><Relationship Id="rId5" Type="http://schemas.openxmlformats.org/officeDocument/2006/relationships/hyperlink" Target="https://vimeo.com/575116400" TargetMode="External"/><Relationship Id="rId4" Type="http://schemas.openxmlformats.org/officeDocument/2006/relationships/hyperlink" Target="https://vimeo.com/575113309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 Department of Education Seal" title="SC Department of Education Seal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189" y="275787"/>
            <a:ext cx="2751622" cy="27002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5302" y="3284620"/>
            <a:ext cx="9481395" cy="2387600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+mn-lt"/>
              </a:rPr>
              <a:t>Office of Career and Technical Education</a:t>
            </a:r>
            <a:br>
              <a:rPr lang="en-US" sz="4400" b="1" dirty="0">
                <a:latin typeface="+mn-lt"/>
              </a:rPr>
            </a:br>
            <a:r>
              <a:rPr lang="en-US" sz="4400" b="1" dirty="0">
                <a:latin typeface="+mn-lt"/>
              </a:rPr>
              <a:t>Fall Update 2021</a:t>
            </a:r>
            <a:br>
              <a:rPr lang="en-US" sz="3600" b="1" dirty="0">
                <a:latin typeface="+mn-lt"/>
              </a:rPr>
            </a:br>
            <a:r>
              <a:rPr lang="en-US" sz="3600" b="1" dirty="0">
                <a:latin typeface="+mn-lt"/>
              </a:rPr>
              <a:t>October 5, 2021</a:t>
            </a:r>
            <a:endParaRPr lang="en-US" sz="4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545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 body"/>
              </a:rPr>
              <a:t>WINLEARNING CAREER READINESS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WIN Career Readiness Assessment will be administered during the Fall of 2021.  This will be the final administration.  A new test will be procured for Spring 2022. 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Districts and schools should consult with the State Department of Education Office of Finance for any payment to </a:t>
            </a:r>
            <a:r>
              <a:rPr lang="en-US" dirty="0" err="1"/>
              <a:t>WINLearning</a:t>
            </a:r>
            <a:r>
              <a:rPr lang="en-US" dirty="0"/>
              <a:t> for assessments.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Districts and schools should consult the Office of Career and Technical Education for questions regarding the usage of the </a:t>
            </a:r>
            <a:r>
              <a:rPr lang="en-US" dirty="0" err="1"/>
              <a:t>WINLearning</a:t>
            </a:r>
            <a:r>
              <a:rPr lang="en-US" dirty="0"/>
              <a:t> Software and/or any additional funding allocated for the use of other materials in preparation for the WIN Career Readiness Assessment.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110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 body"/>
              </a:rPr>
              <a:t>CTE PRIORITIES 2021-2022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2881"/>
            <a:ext cx="10515600" cy="4390708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sz="3300" dirty="0"/>
          </a:p>
          <a:p>
            <a:r>
              <a:rPr lang="en-US" sz="4500" b="1" dirty="0"/>
              <a:t>Elevating Career and Technical Education Statewide</a:t>
            </a:r>
          </a:p>
          <a:p>
            <a:r>
              <a:rPr lang="en-US" sz="4500" b="1" dirty="0"/>
              <a:t>High Quality CTE Programs</a:t>
            </a:r>
          </a:p>
          <a:p>
            <a:r>
              <a:rPr lang="en-US" sz="4500" b="1" dirty="0"/>
              <a:t>Student Transition into Post Secondary Opportunities:</a:t>
            </a:r>
          </a:p>
          <a:p>
            <a:pPr lvl="1"/>
            <a:r>
              <a:rPr lang="en-US" sz="3200" dirty="0"/>
              <a:t>School Counseling</a:t>
            </a:r>
          </a:p>
          <a:p>
            <a:pPr lvl="1"/>
            <a:r>
              <a:rPr lang="en-US" sz="3200" dirty="0"/>
              <a:t>Accountability</a:t>
            </a:r>
          </a:p>
          <a:p>
            <a:pPr lvl="1"/>
            <a:r>
              <a:rPr lang="en-US" sz="3200" dirty="0"/>
              <a:t>Student Interest</a:t>
            </a:r>
          </a:p>
          <a:p>
            <a:r>
              <a:rPr lang="en-US" sz="4500" b="1" dirty="0"/>
              <a:t>Work-Based Learning</a:t>
            </a:r>
          </a:p>
          <a:p>
            <a:r>
              <a:rPr lang="en-US" sz="4500" b="1" dirty="0"/>
              <a:t>Stackable Framework for Industry Recognized Credentials</a:t>
            </a:r>
          </a:p>
          <a:p>
            <a:r>
              <a:rPr lang="en-US" sz="4500" b="1" dirty="0"/>
              <a:t>Emerging Technologies aligned with labor market needs across career clusters:</a:t>
            </a:r>
          </a:p>
          <a:p>
            <a:pPr lvl="1"/>
            <a:r>
              <a:rPr lang="en-US" sz="3200" dirty="0"/>
              <a:t>Artificial Intelligence &amp; Data Sciences</a:t>
            </a:r>
          </a:p>
          <a:p>
            <a:pPr lvl="1"/>
            <a:r>
              <a:rPr lang="en-US" sz="3200" dirty="0"/>
              <a:t>Micro-Credentialing in Computer Science</a:t>
            </a:r>
          </a:p>
        </p:txBody>
      </p:sp>
    </p:spTree>
    <p:extLst>
      <p:ext uri="{BB962C8B-B14F-4D97-AF65-F5344CB8AC3E}">
        <p14:creationId xmlns:p14="http://schemas.microsoft.com/office/powerpoint/2010/main" val="2551680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 body"/>
              </a:rPr>
              <a:t>CTE Without Limits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r>
              <a:rPr lang="en-US" b="1" dirty="0"/>
              <a:t>Principle 1:</a:t>
            </a:r>
            <a:r>
              <a:rPr lang="en-US" dirty="0"/>
              <a:t>  Each Learner Engages in a cohesive, flexible, and responsive career preparation ecosystem.</a:t>
            </a:r>
          </a:p>
          <a:p>
            <a:pPr lvl="1"/>
            <a:r>
              <a:rPr lang="en-US" b="1" dirty="0"/>
              <a:t>Principle 2:</a:t>
            </a:r>
            <a:r>
              <a:rPr lang="en-US" dirty="0"/>
              <a:t>  Each learner feels welcome in, is supported by, and has the means to succeed in the career preparation ecosystem.</a:t>
            </a:r>
          </a:p>
          <a:p>
            <a:pPr lvl="1"/>
            <a:r>
              <a:rPr lang="en-US" b="1" dirty="0"/>
              <a:t>Principle 3:</a:t>
            </a:r>
            <a:r>
              <a:rPr lang="en-US" dirty="0"/>
              <a:t>  Each Learner skillfully navigates their own career journey</a:t>
            </a:r>
          </a:p>
          <a:p>
            <a:pPr lvl="1"/>
            <a:r>
              <a:rPr lang="en-US" b="1" dirty="0"/>
              <a:t>Principle 4:  </a:t>
            </a:r>
            <a:r>
              <a:rPr lang="en-US" dirty="0"/>
              <a:t>Each learner’s skills are counted, valuable, and portable.</a:t>
            </a:r>
          </a:p>
          <a:p>
            <a:pPr lvl="1"/>
            <a:r>
              <a:rPr lang="en-US" b="1" dirty="0"/>
              <a:t>Principle 5:</a:t>
            </a:r>
            <a:r>
              <a:rPr lang="en-US" dirty="0"/>
              <a:t>  Each learner can access CTE without borders.</a:t>
            </a:r>
          </a:p>
        </p:txBody>
      </p:sp>
      <p:pic>
        <p:nvPicPr>
          <p:cNvPr id="4" name="Picture 3" descr="Without Limits Image&#10;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4277" y="365125"/>
            <a:ext cx="5145723" cy="239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093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 body"/>
              </a:rPr>
              <a:t>CTE PR Campaign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b="1" u="sng" dirty="0"/>
          </a:p>
          <a:p>
            <a:endParaRPr lang="en-US" b="1" u="sng" dirty="0"/>
          </a:p>
          <a:p>
            <a:endParaRPr lang="en-US" b="1" u="sng" dirty="0"/>
          </a:p>
          <a:p>
            <a:pPr lvl="1"/>
            <a:r>
              <a:rPr lang="en-US" dirty="0">
                <a:hlinkClick r:id="rId2"/>
              </a:rPr>
              <a:t>Main Video</a:t>
            </a:r>
            <a:endParaRPr lang="en-US" u="sng" dirty="0"/>
          </a:p>
          <a:p>
            <a:pPr lvl="1"/>
            <a:r>
              <a:rPr lang="en-US" dirty="0">
                <a:hlinkClick r:id="rId3"/>
              </a:rPr>
              <a:t>Global Logistics and Supply 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Aerospace Engineering</a:t>
            </a:r>
            <a:r>
              <a:rPr lang="en-US" dirty="0"/>
              <a:t>  </a:t>
            </a:r>
          </a:p>
          <a:p>
            <a:pPr lvl="1"/>
            <a:r>
              <a:rPr lang="en-US" dirty="0">
                <a:hlinkClick r:id="rId5"/>
              </a:rPr>
              <a:t>Health Science</a:t>
            </a:r>
            <a:r>
              <a:rPr lang="en-US" dirty="0"/>
              <a:t>  </a:t>
            </a:r>
          </a:p>
          <a:p>
            <a:pPr lvl="1"/>
            <a:r>
              <a:rPr lang="en-US" dirty="0">
                <a:hlinkClick r:id="rId6"/>
              </a:rPr>
              <a:t>Agriculture</a:t>
            </a:r>
            <a:r>
              <a:rPr lang="en-US" dirty="0"/>
              <a:t>  </a:t>
            </a:r>
          </a:p>
          <a:p>
            <a:pPr lvl="1"/>
            <a:r>
              <a:rPr lang="en-US" dirty="0">
                <a:hlinkClick r:id="rId7"/>
              </a:rPr>
              <a:t>Automotive Technology</a:t>
            </a:r>
            <a:r>
              <a:rPr lang="en-US" dirty="0"/>
              <a:t>  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u="sng" dirty="0"/>
          </a:p>
          <a:p>
            <a:pPr lvl="1"/>
            <a:endParaRPr lang="en-US" dirty="0"/>
          </a:p>
        </p:txBody>
      </p:sp>
      <p:pic>
        <p:nvPicPr>
          <p:cNvPr id="4" name="Picture 3" descr="CTE In SC Videos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37760" y="1463998"/>
            <a:ext cx="6416039" cy="260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7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 body"/>
              </a:rPr>
              <a:t>Office Career and Technical Education &amp; Student Transition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Anna Duvall, School Counseling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Jimmy Deal, SCOIS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Heather Goff, SCOIS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Laura McNair, Accountability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Anna Duval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945" y="1690688"/>
            <a:ext cx="876300" cy="704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 descr="Jimmy Deal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945" y="2547239"/>
            <a:ext cx="935421" cy="865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 descr="Heather Go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655" y="3721101"/>
            <a:ext cx="762000" cy="714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7" descr="Laura McNair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655" y="4744074"/>
            <a:ext cx="657225" cy="685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50939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 body"/>
              </a:rPr>
              <a:t>CTE in Numbers 2020-2021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There were </a:t>
            </a:r>
            <a:r>
              <a:rPr lang="en-US" b="1" dirty="0"/>
              <a:t>14,906</a:t>
            </a:r>
            <a:r>
              <a:rPr lang="en-US" dirty="0"/>
              <a:t> </a:t>
            </a:r>
            <a:r>
              <a:rPr lang="en-US" b="1" u="sng" dirty="0"/>
              <a:t>CTE Completers </a:t>
            </a:r>
            <a:r>
              <a:rPr lang="en-US" dirty="0"/>
              <a:t>which is a decrease of </a:t>
            </a:r>
            <a:r>
              <a:rPr lang="en-US" b="1" dirty="0"/>
              <a:t>7% </a:t>
            </a:r>
            <a:r>
              <a:rPr lang="en-US" dirty="0"/>
              <a:t>from </a:t>
            </a:r>
            <a:r>
              <a:rPr lang="en-US" b="1" dirty="0"/>
              <a:t>2019-2020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There were </a:t>
            </a:r>
            <a:r>
              <a:rPr lang="en-US" b="1" dirty="0"/>
              <a:t>15,604 </a:t>
            </a:r>
            <a:r>
              <a:rPr lang="en-US" b="1" u="sng" dirty="0"/>
              <a:t>CTE programs completed </a:t>
            </a:r>
            <a:r>
              <a:rPr lang="en-US" dirty="0"/>
              <a:t>with is a decrease of </a:t>
            </a:r>
            <a:r>
              <a:rPr lang="en-US" b="1" dirty="0"/>
              <a:t>7%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/>
              <a:t>56% </a:t>
            </a:r>
            <a:r>
              <a:rPr lang="en-US" dirty="0"/>
              <a:t>of the </a:t>
            </a:r>
            <a:r>
              <a:rPr lang="en-US" b="1" dirty="0"/>
              <a:t>9,858</a:t>
            </a:r>
            <a:r>
              <a:rPr lang="en-US" dirty="0"/>
              <a:t> CTE Completers attained </a:t>
            </a:r>
            <a:r>
              <a:rPr lang="en-US" b="1" u="sng" dirty="0"/>
              <a:t>at least one industry certification </a:t>
            </a:r>
            <a:r>
              <a:rPr lang="en-US" dirty="0"/>
              <a:t>which is an increase of </a:t>
            </a:r>
            <a:r>
              <a:rPr lang="en-US" b="1" dirty="0"/>
              <a:t>10%</a:t>
            </a:r>
            <a:r>
              <a:rPr lang="en-US" dirty="0"/>
              <a:t> in </a:t>
            </a:r>
            <a:r>
              <a:rPr lang="en-US" b="1" dirty="0"/>
              <a:t>2019-2020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/>
              <a:t>93%</a:t>
            </a:r>
            <a:r>
              <a:rPr lang="en-US" dirty="0"/>
              <a:t> of all </a:t>
            </a:r>
            <a:r>
              <a:rPr lang="en-US" b="1" dirty="0"/>
              <a:t>12</a:t>
            </a:r>
            <a:r>
              <a:rPr lang="en-US" b="1" baseline="30000" dirty="0"/>
              <a:t>th</a:t>
            </a:r>
            <a:r>
              <a:rPr lang="en-US" dirty="0"/>
              <a:t> grade CTE completers </a:t>
            </a:r>
            <a:r>
              <a:rPr lang="en-US" b="1" u="sng" dirty="0"/>
              <a:t>graduated with a SC High School Diploma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endParaRPr lang="en-US" b="1" u="sng" dirty="0"/>
          </a:p>
          <a:p>
            <a:endParaRPr lang="en-US" b="1" u="sng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u="sng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987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 body"/>
              </a:rPr>
              <a:t>CTE in Numbers 2020-2021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/>
              <a:t>55%</a:t>
            </a:r>
            <a:r>
              <a:rPr lang="en-US" dirty="0"/>
              <a:t> of CTE Completers attained a </a:t>
            </a:r>
            <a:r>
              <a:rPr lang="en-US" b="1" u="sng" dirty="0"/>
              <a:t>“Silver” on the WIN Career Readiness Assessment </a:t>
            </a:r>
            <a:r>
              <a:rPr lang="en-US" dirty="0"/>
              <a:t>which is an increase of </a:t>
            </a:r>
            <a:r>
              <a:rPr lang="en-US" b="1" dirty="0"/>
              <a:t>16%</a:t>
            </a:r>
            <a:r>
              <a:rPr lang="en-US" dirty="0"/>
              <a:t> from </a:t>
            </a:r>
            <a:r>
              <a:rPr lang="en-US" b="1" dirty="0"/>
              <a:t>2019-2020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/>
              <a:t>17% </a:t>
            </a:r>
            <a:r>
              <a:rPr lang="en-US" dirty="0"/>
              <a:t>of all high school students in grades 9-12 </a:t>
            </a:r>
            <a:r>
              <a:rPr lang="en-US" b="1" u="sng" dirty="0"/>
              <a:t>earned an industry credential </a:t>
            </a:r>
            <a:r>
              <a:rPr lang="en-US" dirty="0"/>
              <a:t>which is an increase of </a:t>
            </a:r>
            <a:r>
              <a:rPr lang="en-US" b="1" dirty="0"/>
              <a:t>3%</a:t>
            </a:r>
            <a:r>
              <a:rPr lang="en-US" dirty="0"/>
              <a:t> from </a:t>
            </a:r>
            <a:r>
              <a:rPr lang="en-US" b="1" dirty="0"/>
              <a:t>2019-2020</a:t>
            </a:r>
            <a:r>
              <a:rPr lang="en-US" dirty="0"/>
              <a:t>.</a:t>
            </a:r>
          </a:p>
          <a:p>
            <a:pPr marL="237744" lvl="2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South Carolina ranked as one of the top 2 in the nation in </a:t>
            </a:r>
            <a:r>
              <a:rPr lang="en-US" b="1" u="sng" dirty="0"/>
              <a:t>broadening the participation in Computer Science  </a:t>
            </a:r>
            <a:r>
              <a:rPr lang="en-US" dirty="0"/>
              <a:t>which is an increase from </a:t>
            </a:r>
            <a:r>
              <a:rPr lang="en-US" b="1" dirty="0"/>
              <a:t>80%</a:t>
            </a:r>
            <a:r>
              <a:rPr lang="en-US" dirty="0"/>
              <a:t>  in participation in </a:t>
            </a:r>
            <a:r>
              <a:rPr lang="en-US" b="1" dirty="0"/>
              <a:t>2019-2020</a:t>
            </a:r>
            <a:r>
              <a:rPr lang="en-US" dirty="0"/>
              <a:t> to </a:t>
            </a:r>
            <a:r>
              <a:rPr lang="en-US" b="1" dirty="0"/>
              <a:t>92%</a:t>
            </a:r>
            <a:r>
              <a:rPr lang="en-US" dirty="0"/>
              <a:t> participation in </a:t>
            </a:r>
            <a:r>
              <a:rPr lang="en-US" b="1" dirty="0"/>
              <a:t>2020-2021</a:t>
            </a:r>
            <a:r>
              <a:rPr lang="en-US" dirty="0"/>
              <a:t>. </a:t>
            </a:r>
            <a:endParaRPr lang="en-US" b="1" u="sng" dirty="0"/>
          </a:p>
          <a:p>
            <a:pPr marL="0" indent="0">
              <a:buNone/>
            </a:pPr>
            <a:endParaRPr lang="en-US" dirty="0"/>
          </a:p>
          <a:p>
            <a:endParaRPr lang="en-US" b="1" u="sng" dirty="0"/>
          </a:p>
          <a:p>
            <a:endParaRPr lang="en-US" b="1" u="sng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u="sng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432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>
            <a:extLst>
              <a:ext uri="{FF2B5EF4-FFF2-40B4-BE49-F238E27FC236}">
                <a16:creationId xmlns:a16="http://schemas.microsoft.com/office/drawing/2014/main" id="{D20530E6-B381-4328-A233-A9D6A45D4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 to Stackable Industry Credentials Timeline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	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2" name="Picture 51" descr="Transition to Stackable Industry Credentials Timelin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4306" y="161365"/>
            <a:ext cx="8375836" cy="5789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936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Arrow: Down 56">
            <a:extLst>
              <a:ext uri="{FF2B5EF4-FFF2-40B4-BE49-F238E27FC236}">
                <a16:creationId xmlns:a16="http://schemas.microsoft.com/office/drawing/2014/main" id="{68B34232-6155-4A27-8F63-28C45E4F66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7066163" y="803868"/>
            <a:ext cx="575037" cy="4422948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6D12D38-6791-4E2A-94B4-C0445059A2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24" idx="3"/>
          </p:cNvCxnSpPr>
          <p:nvPr/>
        </p:nvCxnSpPr>
        <p:spPr>
          <a:xfrm>
            <a:off x="8111089" y="5046782"/>
            <a:ext cx="12633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2F6239A4-E093-423B-9035-4D1CFCF69E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rot="16200000" flipV="1">
            <a:off x="8910712" y="3524690"/>
            <a:ext cx="5722998" cy="2"/>
          </a:xfrm>
          <a:prstGeom prst="bentConnector3">
            <a:avLst>
              <a:gd name="adj1" fmla="val 50000"/>
            </a:avLst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C639094-22E6-4D5B-B388-AA11E28D2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4030" y="1426445"/>
            <a:ext cx="5492441" cy="5092001"/>
          </a:xfrm>
        </p:spPr>
        <p:txBody>
          <a:bodyPr>
            <a:normAutofit/>
          </a:bodyPr>
          <a:lstStyle/>
          <a:p>
            <a:pPr marL="685800" lvl="0" indent="-457200">
              <a:buFont typeface="Arial" panose="020B0604020202020204" pitchFamily="34" charset="0"/>
              <a:buChar char="•"/>
            </a:pPr>
            <a:r>
              <a:rPr lang="en-US" dirty="0"/>
              <a:t>Create a tiered system that communicates the value of advanced credentials</a:t>
            </a:r>
          </a:p>
          <a:p>
            <a:pPr marL="685800" lvl="0" indent="-457200">
              <a:buFont typeface="Arial" panose="020B0604020202020204" pitchFamily="34" charset="0"/>
              <a:buChar char="•"/>
            </a:pPr>
            <a:r>
              <a:rPr lang="en-US" dirty="0"/>
              <a:t>Provide an organized public facing system that can be used to communicate expectations by pathway and/or occupation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176D9CC-CE3B-47BF-A9A2-54B56FDF1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358" y="260700"/>
            <a:ext cx="5790765" cy="11430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+mn-lt"/>
              </a:rPr>
              <a:t>The Overarching Goal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71FD6F-7BBD-4047-8519-E4CA78CD675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2758B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8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2758BC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6A45AE-2684-4DD4-B92C-C2E349D11D96}"/>
              </a:ext>
            </a:extLst>
          </p:cNvPr>
          <p:cNvSpPr/>
          <p:nvPr/>
        </p:nvSpPr>
        <p:spPr>
          <a:xfrm>
            <a:off x="11053187" y="4451420"/>
            <a:ext cx="502417" cy="193477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Secondary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E7946F-F034-4121-A28C-9750E19B18EC}"/>
              </a:ext>
            </a:extLst>
          </p:cNvPr>
          <p:cNvSpPr/>
          <p:nvPr/>
        </p:nvSpPr>
        <p:spPr>
          <a:xfrm>
            <a:off x="11055553" y="803868"/>
            <a:ext cx="502417" cy="364755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Postsecondary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32047D-79D0-4A8B-B51C-F19CBE015013}"/>
              </a:ext>
            </a:extLst>
          </p:cNvPr>
          <p:cNvSpPr/>
          <p:nvPr/>
        </p:nvSpPr>
        <p:spPr>
          <a:xfrm>
            <a:off x="11647174" y="1728315"/>
            <a:ext cx="229977" cy="20197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Program of Study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3E458A2F-D520-4B48-953E-B5992D788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8936206" y="351692"/>
            <a:ext cx="1105317" cy="6034497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A4C491F-7923-489F-A5CB-FF9BA64BFED6}"/>
              </a:ext>
            </a:extLst>
          </p:cNvPr>
          <p:cNvSpPr/>
          <p:nvPr/>
        </p:nvSpPr>
        <p:spPr>
          <a:xfrm>
            <a:off x="8229600" y="5697414"/>
            <a:ext cx="2391508" cy="688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5D50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Middle School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5D50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Career Exploration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E5C96C-BB5C-4691-A21F-F2D7612EC9D3}"/>
              </a:ext>
            </a:extLst>
          </p:cNvPr>
          <p:cNvSpPr/>
          <p:nvPr/>
        </p:nvSpPr>
        <p:spPr>
          <a:xfrm>
            <a:off x="8237420" y="4834930"/>
            <a:ext cx="2391508" cy="688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5D50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High School Diploma &amp; Related Certifications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EA0D335-1A80-40EF-BB12-575A01EC76C1}"/>
              </a:ext>
            </a:extLst>
          </p:cNvPr>
          <p:cNvSpPr/>
          <p:nvPr/>
        </p:nvSpPr>
        <p:spPr>
          <a:xfrm>
            <a:off x="8225053" y="3972446"/>
            <a:ext cx="2391508" cy="688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5D50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Certificate Program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6DF4E55-B631-4C1D-8166-24CB231319AA}"/>
              </a:ext>
            </a:extLst>
          </p:cNvPr>
          <p:cNvSpPr/>
          <p:nvPr/>
        </p:nvSpPr>
        <p:spPr>
          <a:xfrm>
            <a:off x="8237420" y="3059259"/>
            <a:ext cx="2391508" cy="68877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Associate Degree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64F2E36-D1AB-45FF-8DFF-94A46D2DB44E}"/>
              </a:ext>
            </a:extLst>
          </p:cNvPr>
          <p:cNvSpPr/>
          <p:nvPr/>
        </p:nvSpPr>
        <p:spPr>
          <a:xfrm>
            <a:off x="8225053" y="2171424"/>
            <a:ext cx="2391508" cy="688775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Bachelor’s Degree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ABE7F74-2633-4015-9627-768F1E5430A9}"/>
              </a:ext>
            </a:extLst>
          </p:cNvPr>
          <p:cNvSpPr/>
          <p:nvPr/>
        </p:nvSpPr>
        <p:spPr>
          <a:xfrm>
            <a:off x="8237420" y="1283588"/>
            <a:ext cx="2391508" cy="688775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Additional Credentials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8BFC5993-5543-48B0-8860-46752ADA11A4}"/>
              </a:ext>
            </a:extLst>
          </p:cNvPr>
          <p:cNvSpPr/>
          <p:nvPr/>
        </p:nvSpPr>
        <p:spPr>
          <a:xfrm>
            <a:off x="10503187" y="2371411"/>
            <a:ext cx="331687" cy="29569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Relevant WBL Experiences</a:t>
            </a:r>
          </a:p>
        </p:txBody>
      </p:sp>
      <p:cxnSp>
        <p:nvCxnSpPr>
          <p:cNvPr id="22" name="Connector: Elbow 21" descr="Career Pathway Arrow">
            <a:extLst>
              <a:ext uri="{FF2B5EF4-FFF2-40B4-BE49-F238E27FC236}">
                <a16:creationId xmlns:a16="http://schemas.microsoft.com/office/drawing/2014/main" id="{84299D5B-95FB-45F7-B150-C42DE1658830}"/>
              </a:ext>
            </a:extLst>
          </p:cNvPr>
          <p:cNvCxnSpPr>
            <a:cxnSpLocks/>
          </p:cNvCxnSpPr>
          <p:nvPr/>
        </p:nvCxnSpPr>
        <p:spPr>
          <a:xfrm rot="16200000" flipV="1">
            <a:off x="3506290" y="3524690"/>
            <a:ext cx="5722998" cy="2"/>
          </a:xfrm>
          <a:prstGeom prst="bentConnector3">
            <a:avLst>
              <a:gd name="adj1" fmla="val 50000"/>
            </a:avLst>
          </a:prstGeom>
          <a:ln w="57150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7EB8D841-F56C-4F67-A956-DAC180200B73}"/>
              </a:ext>
            </a:extLst>
          </p:cNvPr>
          <p:cNvSpPr/>
          <p:nvPr/>
        </p:nvSpPr>
        <p:spPr>
          <a:xfrm>
            <a:off x="6252802" y="1728314"/>
            <a:ext cx="229977" cy="2019719"/>
          </a:xfrm>
          <a:prstGeom prst="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Career Pathway 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BE718FCA-BD7A-4F0D-9D00-95588EB3FF81}"/>
              </a:ext>
            </a:extLst>
          </p:cNvPr>
          <p:cNvSpPr/>
          <p:nvPr/>
        </p:nvSpPr>
        <p:spPr>
          <a:xfrm>
            <a:off x="6633064" y="4866748"/>
            <a:ext cx="1478025" cy="3600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Employment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8F9A66C-F440-42FA-AB51-B4CD649A3D11}"/>
              </a:ext>
            </a:extLst>
          </p:cNvPr>
          <p:cNvSpPr/>
          <p:nvPr/>
        </p:nvSpPr>
        <p:spPr>
          <a:xfrm>
            <a:off x="6620697" y="4096605"/>
            <a:ext cx="1478025" cy="4404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Career Advancement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B4AEDECF-6AA7-4581-BC4E-62C0FF4C7AB3}"/>
              </a:ext>
            </a:extLst>
          </p:cNvPr>
          <p:cNvSpPr/>
          <p:nvPr/>
        </p:nvSpPr>
        <p:spPr>
          <a:xfrm>
            <a:off x="6599804" y="3183418"/>
            <a:ext cx="1478025" cy="4404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Career Advancement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E62EF7C2-68AC-44C0-AA47-0959AB88B021}"/>
              </a:ext>
            </a:extLst>
          </p:cNvPr>
          <p:cNvSpPr/>
          <p:nvPr/>
        </p:nvSpPr>
        <p:spPr>
          <a:xfrm>
            <a:off x="6603682" y="2300748"/>
            <a:ext cx="1478025" cy="4404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Career Advancement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00F0A98-DA07-439A-B3AA-6791EF1A1460}"/>
              </a:ext>
            </a:extLst>
          </p:cNvPr>
          <p:cNvSpPr/>
          <p:nvPr/>
        </p:nvSpPr>
        <p:spPr>
          <a:xfrm>
            <a:off x="6607815" y="1403700"/>
            <a:ext cx="1478025" cy="4404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Career Advancement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9C88503-C559-4016-9EA5-82E5C0377D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16" idx="1"/>
            <a:endCxn id="25" idx="3"/>
          </p:cNvCxnSpPr>
          <p:nvPr/>
        </p:nvCxnSpPr>
        <p:spPr>
          <a:xfrm flipH="1" flipV="1">
            <a:off x="8098722" y="4316833"/>
            <a:ext cx="126331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D80A767-6A6A-4519-9CFD-70F872391E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17" idx="1"/>
            <a:endCxn id="26" idx="3"/>
          </p:cNvCxnSpPr>
          <p:nvPr/>
        </p:nvCxnSpPr>
        <p:spPr>
          <a:xfrm flipH="1" flipV="1">
            <a:off x="8077829" y="3403646"/>
            <a:ext cx="159591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6DE5B2D-B44F-405D-9CA4-248AAD4E87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19" idx="1"/>
            <a:endCxn id="28" idx="3"/>
          </p:cNvCxnSpPr>
          <p:nvPr/>
        </p:nvCxnSpPr>
        <p:spPr>
          <a:xfrm flipH="1">
            <a:off x="8081707" y="2515812"/>
            <a:ext cx="143346" cy="51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BC00322-D409-4921-8085-C710B43CAB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20" idx="1"/>
            <a:endCxn id="29" idx="3"/>
          </p:cNvCxnSpPr>
          <p:nvPr/>
        </p:nvCxnSpPr>
        <p:spPr>
          <a:xfrm flipH="1" flipV="1">
            <a:off x="8085840" y="1623928"/>
            <a:ext cx="151580" cy="404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7795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671033-CF24-4435-A314-CDDFC6D20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648" y="83719"/>
            <a:ext cx="11603616" cy="11430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South Carolina’s Proposed Tiering Language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6B52D8-9C45-4946-AC3A-79E5346DBB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2758B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9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2758BC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aphicFrame>
        <p:nvGraphicFramePr>
          <p:cNvPr id="5" name="Diagram 4" descr="South Carolina's Proposed Tiering Language">
            <a:extLst>
              <a:ext uri="{FF2B5EF4-FFF2-40B4-BE49-F238E27FC236}">
                <a16:creationId xmlns:a16="http://schemas.microsoft.com/office/drawing/2014/main" id="{F786FE7A-A292-450B-8987-AEE3368413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90531441"/>
              </p:ext>
            </p:extLst>
          </p:nvPr>
        </p:nvGraphicFramePr>
        <p:xfrm>
          <a:off x="504649" y="1081407"/>
          <a:ext cx="11470713" cy="5389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76277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21788</TotalTime>
  <Words>744</Words>
  <Application>Microsoft Office PowerPoint</Application>
  <PresentationFormat>Widescreen</PresentationFormat>
  <Paragraphs>113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body</vt:lpstr>
      <vt:lpstr>Calibri Light</vt:lpstr>
      <vt:lpstr>Trebuchet MS</vt:lpstr>
      <vt:lpstr>Wingdings</vt:lpstr>
      <vt:lpstr>Office Theme</vt:lpstr>
      <vt:lpstr>Office of Career and Technical Education Fall Update 2021 October 5, 2021</vt:lpstr>
      <vt:lpstr>CTE Without Limits</vt:lpstr>
      <vt:lpstr>CTE PR Campaign</vt:lpstr>
      <vt:lpstr>Office Career and Technical Education &amp; Student Transition Services</vt:lpstr>
      <vt:lpstr>CTE in Numbers 2020-2021</vt:lpstr>
      <vt:lpstr>CTE in Numbers 2020-2021 (cont’d.)</vt:lpstr>
      <vt:lpstr>Transition to Stackable Industry Credentials Timeline</vt:lpstr>
      <vt:lpstr>The Overarching Goal</vt:lpstr>
      <vt:lpstr>South Carolina’s Proposed Tiering Language</vt:lpstr>
      <vt:lpstr>WINLEARNING CAREER READINESS ASSESSMENT</vt:lpstr>
      <vt:lpstr>CTE PRIORITIES 2021-2022</vt:lpstr>
    </vt:vector>
  </TitlesOfParts>
  <Company>South Carolina Department of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South Carolina Career Readiness</dc:title>
  <dc:creator>Brown, Ryan</dc:creator>
  <cp:lastModifiedBy>Washington, Jacqueline</cp:lastModifiedBy>
  <cp:revision>577</cp:revision>
  <cp:lastPrinted>2019-05-13T20:30:43Z</cp:lastPrinted>
  <dcterms:created xsi:type="dcterms:W3CDTF">2019-03-01T19:21:35Z</dcterms:created>
  <dcterms:modified xsi:type="dcterms:W3CDTF">2021-10-04T20:46:07Z</dcterms:modified>
</cp:coreProperties>
</file>