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6"/>
  </p:notesMasterIdLst>
  <p:sldIdLst>
    <p:sldId id="256" r:id="rId2"/>
    <p:sldId id="279" r:id="rId3"/>
    <p:sldId id="264" r:id="rId4"/>
    <p:sldId id="267" r:id="rId5"/>
    <p:sldId id="266" r:id="rId6"/>
    <p:sldId id="265" r:id="rId7"/>
    <p:sldId id="268" r:id="rId8"/>
    <p:sldId id="280" r:id="rId9"/>
    <p:sldId id="257" r:id="rId10"/>
    <p:sldId id="262" r:id="rId11"/>
    <p:sldId id="263" r:id="rId12"/>
    <p:sldId id="277" r:id="rId13"/>
    <p:sldId id="278" r:id="rId14"/>
    <p:sldId id="260" r:id="rId15"/>
    <p:sldId id="259" r:id="rId16"/>
    <p:sldId id="261" r:id="rId17"/>
    <p:sldId id="269" r:id="rId18"/>
    <p:sldId id="271" r:id="rId19"/>
    <p:sldId id="270" r:id="rId20"/>
    <p:sldId id="272" r:id="rId21"/>
    <p:sldId id="273" r:id="rId22"/>
    <p:sldId id="274" r:id="rId23"/>
    <p:sldId id="275" r:id="rId24"/>
    <p:sldId id="276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4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C00000"/>
            </a:solidFill>
          </c:spPr>
          <c:explosion val="25"/>
          <c:dPt>
            <c:idx val="1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7F0E-4529-A63E-19405C6266AE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7F0E-4529-A63E-19405C6266AE}"/>
              </c:ext>
            </c:extLst>
          </c:dPt>
          <c:dPt>
            <c:idx val="3"/>
            <c:bubble3D val="0"/>
            <c:spPr>
              <a:solidFill>
                <a:schemeClr val="accent1">
                  <a:lumMod val="25000"/>
                  <a:lumOff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7F0E-4529-A63E-19405C6266AE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7-7F0E-4529-A63E-19405C6266AE}"/>
              </c:ext>
            </c:extLst>
          </c:dPt>
          <c:dLbls>
            <c:dLbl>
              <c:idx val="0"/>
              <c:layout>
                <c:manualLayout>
                  <c:x val="-0.11467704188797044"/>
                  <c:y val="0.12188182478829518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7F0E-4529-A63E-19405C6266AE}"/>
                </c:ext>
              </c:extLst>
            </c:dLbl>
            <c:dLbl>
              <c:idx val="2"/>
              <c:layout>
                <c:manualLayout>
                  <c:x val="-2.4753937007873698E-3"/>
                  <c:y val="-0.1755124461369445"/>
                </c:manualLayout>
              </c:layout>
              <c:tx>
                <c:rich>
                  <a:bodyPr/>
                  <a:lstStyle/>
                  <a:p>
                    <a:endParaRPr lang="en-US" dirty="0" smtClean="0">
                      <a:latin typeface="+mj-lt"/>
                    </a:endParaRPr>
                  </a:p>
                  <a:p>
                    <a:r>
                      <a:rPr lang="en-US" dirty="0" smtClean="0">
                        <a:latin typeface="+mj-lt"/>
                      </a:rPr>
                      <a:t>AP</a:t>
                    </a:r>
                  </a:p>
                  <a:p>
                    <a:r>
                      <a:rPr lang="en-US" dirty="0" smtClean="0">
                        <a:latin typeface="+mj-lt"/>
                      </a:rPr>
                      <a:t> </a:t>
                    </a:r>
                    <a:r>
                      <a:rPr lang="en-US" dirty="0">
                        <a:latin typeface="+mj-lt"/>
                      </a:rPr>
                      <a:t>3 or higher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7F0E-4529-A63E-19405C6266AE}"/>
                </c:ext>
              </c:extLst>
            </c:dLbl>
            <c:dLbl>
              <c:idx val="3"/>
              <c:layout>
                <c:manualLayout>
                  <c:x val="6.2489863247266693E-2"/>
                  <c:y val="-9.7217241490538508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+mj-lt"/>
                      </a:rPr>
                      <a:t>IB </a:t>
                    </a:r>
                    <a:endParaRPr lang="en-US" smtClean="0">
                      <a:latin typeface="+mj-lt"/>
                    </a:endParaRPr>
                  </a:p>
                  <a:p>
                    <a:r>
                      <a:rPr lang="en-US" smtClean="0">
                        <a:latin typeface="+mj-lt"/>
                      </a:rPr>
                      <a:t>4 </a:t>
                    </a:r>
                    <a:r>
                      <a:rPr lang="en-US">
                        <a:latin typeface="+mj-lt"/>
                      </a:rPr>
                      <a:t>or higher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7F0E-4529-A63E-19405C6266AE}"/>
                </c:ext>
              </c:extLst>
            </c:dLbl>
            <c:dLbl>
              <c:idx val="4"/>
              <c:layout>
                <c:manualLayout>
                  <c:x val="0.13796078686204644"/>
                  <c:y val="0.1998222115966613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>
                        <a:solidFill>
                          <a:schemeClr val="tx1"/>
                        </a:solidFill>
                        <a:latin typeface="+mj-lt"/>
                      </a:rPr>
                      <a:t>6 hrs. Dual Credit C or higher</a:t>
                    </a:r>
                    <a:endParaRPr lang="en-US" sz="16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7F0E-4529-A63E-19405C6266A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ACT 20</c:v>
                </c:pt>
                <c:pt idx="1">
                  <c:v>SAT 1020</c:v>
                </c:pt>
                <c:pt idx="2">
                  <c:v>AP 3 or higher</c:v>
                </c:pt>
                <c:pt idx="3">
                  <c:v>IB 4 or higher</c:v>
                </c:pt>
                <c:pt idx="4">
                  <c:v>6 hrs. Dual Credit C or higher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F0E-4529-A63E-19405C6266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1-1E03-46BD-AA3C-EA552CE01AA7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3-1E03-46BD-AA3C-EA552CE01AA7}"/>
              </c:ext>
            </c:extLst>
          </c:dPt>
          <c:dLbls>
            <c:dLbl>
              <c:idx val="0"/>
              <c:layout>
                <c:manualLayout>
                  <c:x val="-0.15615654458762826"/>
                  <c:y val="0.15895710825844545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E03-46BD-AA3C-EA552CE01AA7}"/>
                </c:ext>
              </c:extLst>
            </c:dLbl>
            <c:dLbl>
              <c:idx val="1"/>
              <c:layout>
                <c:manualLayout>
                  <c:x val="-0.13870372017385729"/>
                  <c:y val="-0.1916628109959780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CATE Completer + </a:t>
                    </a:r>
                    <a:r>
                      <a:rPr lang="en-US" smtClean="0"/>
                      <a:t>State or National Certification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E03-46BD-AA3C-EA552CE01AA7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ASVAB </a:t>
                    </a:r>
                    <a:endParaRPr lang="en-US" smtClean="0"/>
                  </a:p>
                  <a:p>
                    <a:r>
                      <a:rPr lang="en-US" smtClean="0"/>
                      <a:t>31 </a:t>
                    </a:r>
                    <a:r>
                      <a:rPr lang="en-US"/>
                      <a:t>or higher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E03-46BD-AA3C-EA552CE01AA7}"/>
                </c:ext>
              </c:extLst>
            </c:dLbl>
            <c:dLbl>
              <c:idx val="3"/>
              <c:layout>
                <c:manualLayout>
                  <c:x val="0.13747038686462668"/>
                  <c:y val="0.1794367371359734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Approved </a:t>
                    </a:r>
                    <a:r>
                      <a:rPr lang="en-US" baseline="0" dirty="0" smtClean="0"/>
                      <a:t> WBL Exit Evaluation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E03-46BD-AA3C-EA552CE01A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Career Readiness Assessment</c:v>
                </c:pt>
                <c:pt idx="1">
                  <c:v>CATE Completer + Certification</c:v>
                </c:pt>
                <c:pt idx="2">
                  <c:v>ASVAB 31 or higher</c:v>
                </c:pt>
                <c:pt idx="3">
                  <c:v>Work-based Learning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E03-46BD-AA3C-EA552CE01A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7464B-38FE-4436-B11B-5B5EC41FF540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844261-2248-4A02-ABC2-B2BA3F192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890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D9D5F-3272-4050-8D49-0741CB0F54F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829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B51-80A3-4AD4-B682-6AF90ED9050A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87DD5-499A-4231-8F80-B85C92A06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03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6/28/2018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thesccredential.org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advancesinap.collegeboard.org/stem/computer-science-principl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CATE Directors’ update</a:t>
            </a:r>
            <a:br>
              <a:rPr lang="en-US" dirty="0" smtClean="0"/>
            </a:br>
            <a:r>
              <a:rPr lang="en-US" dirty="0" smtClean="0"/>
              <a:t>Education and business </a:t>
            </a:r>
            <a:r>
              <a:rPr lang="en-US" dirty="0"/>
              <a:t>s</a:t>
            </a:r>
            <a:r>
              <a:rPr lang="en-US" dirty="0" smtClean="0"/>
              <a:t>ummit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96554" y="3504856"/>
            <a:ext cx="9755187" cy="1065945"/>
          </a:xfrm>
        </p:spPr>
        <p:txBody>
          <a:bodyPr/>
          <a:lstStyle/>
          <a:p>
            <a:r>
              <a:rPr lang="en-US" sz="2000" dirty="0" smtClean="0"/>
              <a:t>David m. Mathis, </a:t>
            </a:r>
            <a:r>
              <a:rPr lang="en-US" sz="2000" dirty="0" err="1" smtClean="0"/>
              <a:t>Ed.D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Deputy Superintendent: Division of  College and Career Readiness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02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163286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Personalized Pathways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676401"/>
            <a:ext cx="8001000" cy="4038600"/>
          </a:xfrm>
        </p:spPr>
        <p:txBody>
          <a:bodyPr/>
          <a:lstStyle/>
          <a:p>
            <a:r>
              <a:rPr lang="en-US" sz="4000" dirty="0"/>
              <a:t>One State High School Diploma</a:t>
            </a:r>
          </a:p>
          <a:p>
            <a:r>
              <a:rPr lang="en-US" sz="4000" dirty="0"/>
              <a:t>Personalized Pathways</a:t>
            </a:r>
          </a:p>
          <a:p>
            <a:r>
              <a:rPr lang="en-US" sz="4000" dirty="0"/>
              <a:t>Seals of Distinction</a:t>
            </a:r>
          </a:p>
          <a:p>
            <a:r>
              <a:rPr lang="en-US" sz="4000" dirty="0"/>
              <a:t>State Employability Credential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95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-19050"/>
            <a:ext cx="8915400" cy="139065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Graduation Seals Criteria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6900" y="1005840"/>
            <a:ext cx="8534400" cy="4953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Students enrolled in South Carolina high schools shall have the opportunity to earn graduation </a:t>
            </a:r>
            <a:r>
              <a:rPr lang="en-US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Seals of Distinction 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within each high school diploma pathway that identifies a particular area of focus, beginning with the freshman class of 2018-19. The earning of a graduation seal(s) shall be based upon the following criteria:</a:t>
            </a:r>
          </a:p>
          <a:p>
            <a:pPr marL="0" indent="0">
              <a:buNone/>
            </a:pP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Students shall meet all requirements set forth in State Board Policy R43-234: State Graduation Requirements related to earning a high school diploma.</a:t>
            </a:r>
          </a:p>
          <a:p>
            <a:pPr marL="457200" indent="-457200">
              <a:buFont typeface="+mj-lt"/>
              <a:buAutoNum type="alphaUcPeriod"/>
            </a:pP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Students may earn one or more </a:t>
            </a:r>
            <a:r>
              <a:rPr lang="en-US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Seals of Distinction 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including an </a:t>
            </a:r>
            <a:r>
              <a:rPr lang="en-US" sz="1400" b="1" u="sng" dirty="0">
                <a:latin typeface="Calibri" panose="020F0502020204030204" pitchFamily="34" charset="0"/>
                <a:cs typeface="Calibri" panose="020F0502020204030204" pitchFamily="34" charset="0"/>
              </a:rPr>
              <a:t>Honors Seal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b="1" u="sng" dirty="0">
                <a:latin typeface="Calibri" panose="020F0502020204030204" pitchFamily="34" charset="0"/>
                <a:cs typeface="Calibri" panose="020F0502020204030204" pitchFamily="34" charset="0"/>
              </a:rPr>
              <a:t>College Seal</a:t>
            </a: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Career Seal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b="1" u="sng" dirty="0">
                <a:latin typeface="Calibri" panose="020F0502020204030204" pitchFamily="34" charset="0"/>
                <a:cs typeface="Calibri" panose="020F0502020204030204" pitchFamily="34" charset="0"/>
              </a:rPr>
              <a:t>Specialization Seal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(with focus areas in the following:  STEM, World Language, Arts, and Military).</a:t>
            </a:r>
          </a:p>
          <a:p>
            <a:pPr marL="457200" indent="-457200">
              <a:buFont typeface="+mj-lt"/>
              <a:buAutoNum type="alphaUcPeriod"/>
            </a:pP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English I, II, III, IV or their course equivalents (Customized English I, II, III, IV), or higher level substitutes (AP, IB, or Dual Credit) must be taken to earn all </a:t>
            </a:r>
            <a:r>
              <a:rPr lang="en-US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Seals of Distinction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indent="-457200">
              <a:buFont typeface="+mj-lt"/>
              <a:buAutoNum type="alphaUcPeriod"/>
            </a:pP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Students are not required to earn a </a:t>
            </a:r>
            <a:r>
              <a:rPr lang="en-US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Seal of Distinction 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 order to receive a diploma.</a:t>
            </a:r>
          </a:p>
          <a:p>
            <a:pPr marL="457200" indent="-457200">
              <a:buFont typeface="+mj-lt"/>
              <a:buAutoNum type="alphaUcPeriod"/>
            </a:pPr>
            <a:endParaRPr lang="en-US" sz="1400" b="1" dirty="0"/>
          </a:p>
          <a:p>
            <a:pPr marL="457200" indent="-457200">
              <a:buFont typeface="+mj-lt"/>
              <a:buAutoNum type="alphaUcPeriod"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The implementation of this policy is required for all Local Education Agency high schools.</a:t>
            </a:r>
          </a:p>
          <a:p>
            <a:pPr marL="457200" indent="-457200">
              <a:buFont typeface="+mj-lt"/>
              <a:buAutoNum type="alphaUcPeriod"/>
            </a:pPr>
            <a:endParaRPr lang="en-US" sz="1400" b="1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3127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Diploma Pathways: Career Seal of Distinction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A. Mathematics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– Algebra I, Geometry, and Algebra II or customized math sequence and a fourth math course (including applied math courses) aligned to post secondary career goals.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 Science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– Three units of science with at least one course in biology and two courses (including applied science courses) tied to postsecondary career goals.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 Career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and Technical Education – Completion of a major (four aligned courses within a career cluster designated by the district as a part of the EEDA)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 one of the 16 career clusters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78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Diploma Pathways: Career Seal of distinction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 Earn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at least one industry-recognized credential, a Career Readiness Certificate (CRC) at the Silver or higher on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WorkKeys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, or a semester-long WBL placement credit.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 GPA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on the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State Uniform Grading Scale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of at least 2.5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69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82" y="242047"/>
            <a:ext cx="10396882" cy="115196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Diploma Pathways </a:t>
            </a:r>
            <a:br>
              <a:rPr lang="en-US" sz="2400" dirty="0" smtClean="0"/>
            </a:br>
            <a:r>
              <a:rPr lang="en-US" sz="2400" dirty="0" smtClean="0"/>
              <a:t>Course approval to date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13860496"/>
              </p:ext>
            </p:extLst>
          </p:nvPr>
        </p:nvGraphicFramePr>
        <p:xfrm>
          <a:off x="758982" y="1142999"/>
          <a:ext cx="9397939" cy="4475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355">
                  <a:extLst>
                    <a:ext uri="{9D8B030D-6E8A-4147-A177-3AD203B41FA5}">
                      <a16:colId xmlns:a16="http://schemas.microsoft.com/office/drawing/2014/main" val="3541639727"/>
                    </a:ext>
                  </a:extLst>
                </a:gridCol>
                <a:gridCol w="2352528">
                  <a:extLst>
                    <a:ext uri="{9D8B030D-6E8A-4147-A177-3AD203B41FA5}">
                      <a16:colId xmlns:a16="http://schemas.microsoft.com/office/drawing/2014/main" val="3078479092"/>
                    </a:ext>
                  </a:extLst>
                </a:gridCol>
                <a:gridCol w="2352528">
                  <a:extLst>
                    <a:ext uri="{9D8B030D-6E8A-4147-A177-3AD203B41FA5}">
                      <a16:colId xmlns:a16="http://schemas.microsoft.com/office/drawing/2014/main" val="1254649436"/>
                    </a:ext>
                  </a:extLst>
                </a:gridCol>
                <a:gridCol w="2352528">
                  <a:extLst>
                    <a:ext uri="{9D8B030D-6E8A-4147-A177-3AD203B41FA5}">
                      <a16:colId xmlns:a16="http://schemas.microsoft.com/office/drawing/2014/main" val="501455945"/>
                    </a:ext>
                  </a:extLst>
                </a:gridCol>
              </a:tblGrid>
              <a:tr h="8740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Course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				</a:t>
                      </a:r>
                    </a:p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Status 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Class of 2022 (incoming 9th grade)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Classes of 2019–21 (incoming 10th–12th grades 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867945"/>
                  </a:ext>
                </a:extLst>
              </a:tr>
              <a:tr h="9402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SREB Ready for College Literacy (305800CW)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	</a:t>
                      </a:r>
                    </a:p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 Not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NCAA Approved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Existing course code 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One ELA credit (4th required ELA unit) 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One elective credit 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806060"/>
                  </a:ext>
                </a:extLst>
              </a:tr>
              <a:tr h="9402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SREB Ready for College Math (314600CW)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	</a:t>
                      </a:r>
                      <a:endParaRPr lang="en-US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*Not NCAA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Approved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Existing course code 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One mathematics credit (4th required mathematics unit) 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One elective credit 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403370"/>
                  </a:ext>
                </a:extLst>
              </a:tr>
              <a:tr h="7232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English I (3024RECW)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Existing course code 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One ELA credit (1st required ELA unit) 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One elective credit 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836519"/>
                  </a:ext>
                </a:extLst>
              </a:tr>
              <a:tr h="9402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SREB Ready for College Literacy Adjusted (305900CW)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Existing course code 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One ELA credit (4th required ELA unit) 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One elective credit 	</a:t>
                      </a:r>
                    </a:p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492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406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2018-19 planning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Strategic Implementation Plan</a:t>
            </a:r>
          </a:p>
          <a:p>
            <a:r>
              <a:rPr lang="en-US" dirty="0"/>
              <a:t>Course Codes available</a:t>
            </a:r>
          </a:p>
          <a:p>
            <a:r>
              <a:rPr lang="en-US" dirty="0"/>
              <a:t>Codes for 10</a:t>
            </a:r>
            <a:r>
              <a:rPr lang="en-US" baseline="30000" dirty="0"/>
              <a:t>th</a:t>
            </a:r>
            <a:r>
              <a:rPr lang="en-US" dirty="0"/>
              <a:t> grades released in Fall 2018</a:t>
            </a:r>
          </a:p>
          <a:p>
            <a:r>
              <a:rPr lang="en-US" dirty="0"/>
              <a:t>theSCCredential.org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4"/>
            <p:extLst/>
          </p:nvPr>
        </p:nvGraphicFramePr>
        <p:xfrm>
          <a:off x="5994400" y="2063750"/>
          <a:ext cx="508635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175">
                  <a:extLst>
                    <a:ext uri="{9D8B030D-6E8A-4147-A177-3AD203B41FA5}">
                      <a16:colId xmlns:a16="http://schemas.microsoft.com/office/drawing/2014/main" val="1784950216"/>
                    </a:ext>
                  </a:extLst>
                </a:gridCol>
                <a:gridCol w="2543175">
                  <a:extLst>
                    <a:ext uri="{9D8B030D-6E8A-4147-A177-3AD203B41FA5}">
                      <a16:colId xmlns:a16="http://schemas.microsoft.com/office/drawing/2014/main" val="10798425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Course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Code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93313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Essentials</a:t>
                      </a:r>
                      <a:r>
                        <a:rPr lang="en-US" sz="1800" baseline="0" dirty="0" smtClean="0"/>
                        <a:t> ELA 1</a:t>
                      </a:r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390000CW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153849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Essentials</a:t>
                      </a:r>
                      <a:r>
                        <a:rPr lang="en-US" sz="1800" baseline="0" dirty="0" smtClean="0"/>
                        <a:t> Math 1</a:t>
                      </a:r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390100CW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12341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Essentials </a:t>
                      </a:r>
                      <a:r>
                        <a:rPr lang="en-US" sz="1800" dirty="0" err="1" smtClean="0"/>
                        <a:t>Sci</a:t>
                      </a:r>
                      <a:r>
                        <a:rPr lang="en-US" sz="1800" baseline="0" dirty="0" smtClean="0"/>
                        <a:t> 1</a:t>
                      </a:r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390200CW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57191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Essentials SS 1</a:t>
                      </a:r>
                      <a:endParaRPr lang="en-US" sz="1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390300CW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72965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Employ Ed 1</a:t>
                      </a:r>
                    </a:p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390800CW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0321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829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6165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hlinkClick r:id="rId2"/>
              </a:rPr>
              <a:t>theSCCredential.org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65760" y="1306286"/>
            <a:ext cx="11312434" cy="4232365"/>
          </a:xfrm>
        </p:spPr>
        <p:txBody>
          <a:bodyPr>
            <a:normAutofit fontScale="47500" lnSpcReduction="20000"/>
          </a:bodyPr>
          <a:lstStyle/>
          <a:p>
            <a:r>
              <a:rPr lang="en-US" sz="4500" dirty="0"/>
              <a:t>Historical information (e.g., statute)</a:t>
            </a:r>
          </a:p>
          <a:p>
            <a:r>
              <a:rPr lang="en-US" sz="4500" dirty="0"/>
              <a:t>State policies, procedures, and monitoring</a:t>
            </a:r>
          </a:p>
          <a:p>
            <a:r>
              <a:rPr lang="en-US" sz="4500" dirty="0"/>
              <a:t>Guidance and resource documents</a:t>
            </a:r>
          </a:p>
          <a:p>
            <a:r>
              <a:rPr lang="en-US" sz="4500" dirty="0"/>
              <a:t>Strategic planning documents</a:t>
            </a:r>
          </a:p>
          <a:p>
            <a:r>
              <a:rPr lang="en-US" sz="4500" dirty="0"/>
              <a:t>Means to request TA</a:t>
            </a:r>
          </a:p>
          <a:p>
            <a:r>
              <a:rPr lang="en-US" sz="4500" dirty="0"/>
              <a:t>Marketing and outreach tools</a:t>
            </a:r>
          </a:p>
          <a:p>
            <a:r>
              <a:rPr lang="en-US" sz="4500" dirty="0"/>
              <a:t>More to come…</a:t>
            </a:r>
          </a:p>
          <a:p>
            <a:pPr lvl="1"/>
            <a:r>
              <a:rPr lang="en-US" sz="4500" dirty="0"/>
              <a:t>Video tutorials</a:t>
            </a:r>
          </a:p>
          <a:p>
            <a:pPr lvl="1"/>
            <a:r>
              <a:rPr lang="en-US" sz="4500" dirty="0"/>
              <a:t>Open Source Education (OSE) Forum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67" y="3175"/>
            <a:ext cx="1461345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337" y="3175"/>
            <a:ext cx="1461345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534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Lead the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Dual credit weighting is allowed for PLTW Courses with an end-of-course exam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Student must post a qualifying score on the exam</a:t>
            </a:r>
          </a:p>
          <a:p>
            <a:pPr lvl="2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School must make code the student in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powerschool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with the advanced weighting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AP weighting already exists for two courses in Computer Science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Requirements set by college board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83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PLTW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24764783"/>
              </p:ext>
            </p:extLst>
          </p:nvPr>
        </p:nvGraphicFramePr>
        <p:xfrm>
          <a:off x="687731" y="1724116"/>
          <a:ext cx="10394952" cy="3594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8738">
                  <a:extLst>
                    <a:ext uri="{9D8B030D-6E8A-4147-A177-3AD203B41FA5}">
                      <a16:colId xmlns:a16="http://schemas.microsoft.com/office/drawing/2014/main" val="1093765893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4036876381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2252525453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3686670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Level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Engineering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Biomedical Science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Computer Science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611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EOC – PLTW courses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Introduction to Engineering Design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Principles of Biomedical </a:t>
                      </a:r>
                      <a:b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</a:b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Science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Computer Science Essentials </a:t>
                      </a:r>
                      <a:b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</a:b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Cybersecurity </a:t>
                      </a:r>
                      <a:r>
                        <a:rPr lang="en-US" sz="1400" i="1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(Fall 2018)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 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795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Principles of Engineering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Human Body Systems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731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Aerospace Engineering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Medical Interventions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648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Civil Engineering Architecture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8153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Computer Integrated Manufacturing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809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Digital Electronics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359663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Environmental Sustainability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53971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Computer Science Principles</a:t>
                      </a: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252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982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7903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PLTW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83372191"/>
              </p:ext>
            </p:extLst>
          </p:nvPr>
        </p:nvGraphicFramePr>
        <p:xfrm>
          <a:off x="687731" y="1476103"/>
          <a:ext cx="1039495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8738">
                  <a:extLst>
                    <a:ext uri="{9D8B030D-6E8A-4147-A177-3AD203B41FA5}">
                      <a16:colId xmlns:a16="http://schemas.microsoft.com/office/drawing/2014/main" val="1073983877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3724115375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1921377492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2235252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Level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Engineering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Biomedical Science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Computer Science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749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PLTW courses – AP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hlinkClick r:id="rId2"/>
                        </a:rPr>
                        <a:t>AP Computer Science Principles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78941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AP Computer Science 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2367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131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529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113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698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171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019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4975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440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24" y="2214154"/>
            <a:ext cx="10396882" cy="1151965"/>
          </a:xfrm>
        </p:spPr>
        <p:txBody>
          <a:bodyPr/>
          <a:lstStyle/>
          <a:p>
            <a:pPr algn="just"/>
            <a:r>
              <a:rPr lang="en-US" dirty="0" smtClean="0"/>
              <a:t>		Accountability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7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PLTW: Courses with no end of course exam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97836605"/>
              </p:ext>
            </p:extLst>
          </p:nvPr>
        </p:nvGraphicFramePr>
        <p:xfrm>
          <a:off x="685800" y="2063750"/>
          <a:ext cx="1039495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97475">
                  <a:extLst>
                    <a:ext uri="{9D8B030D-6E8A-4147-A177-3AD203B41FA5}">
                      <a16:colId xmlns:a16="http://schemas.microsoft.com/office/drawing/2014/main" val="209412509"/>
                    </a:ext>
                  </a:extLst>
                </a:gridCol>
                <a:gridCol w="5197475">
                  <a:extLst>
                    <a:ext uri="{9D8B030D-6E8A-4147-A177-3AD203B41FA5}">
                      <a16:colId xmlns:a16="http://schemas.microsoft.com/office/drawing/2014/main" val="42873622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Course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Areas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Course Name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5302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Engineering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Engineering Design and Development (Capstone)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233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Biomedical Science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Biomedical Innovation (Capstone)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261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13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Dual Credit Guidance document developed by the CATE office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Aligns to the uniform grading policy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List of approved dual credit courses for completer status with course codes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Articulation agreements are encouraged with higher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institutions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Make certain SCDE approves the course and assigns a course code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47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Local Plans and Funding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27512" y="2063750"/>
            <a:ext cx="3311525" cy="331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5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July 2</a:t>
            </a:r>
            <a:r>
              <a:rPr lang="en-US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: Districts will have their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perkins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’ allocations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July 2</a:t>
            </a:r>
            <a:r>
              <a:rPr lang="en-US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: Districts will receive EIA allocation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Local plans: Due August 17, 2018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21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Feedback </a:t>
            </a:r>
            <a:r>
              <a:rPr lang="en-US" sz="4000" smtClean="0"/>
              <a:t>to your </a:t>
            </a:r>
            <a:r>
              <a:rPr lang="en-US" sz="4000" dirty="0" smtClean="0"/>
              <a:t>new director:  Angel Malone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826" y="2063750"/>
            <a:ext cx="6870898" cy="3311525"/>
          </a:xfrm>
        </p:spPr>
      </p:pic>
    </p:spTree>
    <p:extLst>
      <p:ext uri="{BB962C8B-B14F-4D97-AF65-F5344CB8AC3E}">
        <p14:creationId xmlns:p14="http://schemas.microsoft.com/office/powerpoint/2010/main" val="178638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C9738FC-C1FD-4D23-B904-3C8020530295}"/>
              </a:ext>
            </a:extLst>
          </p:cNvPr>
          <p:cNvSpPr/>
          <p:nvPr/>
        </p:nvSpPr>
        <p:spPr>
          <a:xfrm>
            <a:off x="1775462" y="575529"/>
            <a:ext cx="4148973" cy="468208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B0320F-5716-4586-B185-463845151726}"/>
              </a:ext>
            </a:extLst>
          </p:cNvPr>
          <p:cNvSpPr/>
          <p:nvPr/>
        </p:nvSpPr>
        <p:spPr>
          <a:xfrm flipH="1">
            <a:off x="5923304" y="575529"/>
            <a:ext cx="4561816" cy="468208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F6CF353-33B5-4291-A4CB-AFDE828AB002}"/>
              </a:ext>
            </a:extLst>
          </p:cNvPr>
          <p:cNvSpPr/>
          <p:nvPr/>
        </p:nvSpPr>
        <p:spPr>
          <a:xfrm flipV="1">
            <a:off x="1775462" y="4521668"/>
            <a:ext cx="4237205" cy="488397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59B6438-0020-4F4A-9AFE-3CED8C0CBFBD}"/>
              </a:ext>
            </a:extLst>
          </p:cNvPr>
          <p:cNvSpPr/>
          <p:nvPr/>
        </p:nvSpPr>
        <p:spPr>
          <a:xfrm flipH="1" flipV="1">
            <a:off x="6012667" y="4521668"/>
            <a:ext cx="4533413" cy="488397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13" name="Textbox">
            <a:extLst>
              <a:ext uri="{FF2B5EF4-FFF2-40B4-BE49-F238E27FC236}">
                <a16:creationId xmlns:a16="http://schemas.microsoft.com/office/drawing/2014/main" id="{D9021BD4-78F0-43BA-B55D-4622F22B76D1}"/>
              </a:ext>
            </a:extLst>
          </p:cNvPr>
          <p:cNvSpPr txBox="1"/>
          <p:nvPr/>
        </p:nvSpPr>
        <p:spPr>
          <a:xfrm>
            <a:off x="3787752" y="1619075"/>
            <a:ext cx="4400550" cy="654025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bg1"/>
                </a:solidFill>
              </a:rPr>
              <a:t/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/>
            </a:r>
            <a:br>
              <a:rPr lang="en-US" sz="800" dirty="0">
                <a:solidFill>
                  <a:schemeClr val="bg1"/>
                </a:solidFill>
              </a:rPr>
            </a:b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4" name="Title Text">
            <a:extLst>
              <a:ext uri="{FF2B5EF4-FFF2-40B4-BE49-F238E27FC236}">
                <a16:creationId xmlns:a16="http://schemas.microsoft.com/office/drawing/2014/main" id="{FA2A5BFE-8421-42F2-8A04-AD9572DB9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4367" y="501858"/>
            <a:ext cx="522732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altLang="en-US" sz="4000" b="1" dirty="0">
                <a:latin typeface="Gill Sans MT Condensed" panose="020B0506020104020203" pitchFamily="34" charset="0"/>
              </a:rPr>
              <a:t>High Schools</a:t>
            </a:r>
            <a:endParaRPr lang="en-US" altLang="en-US" sz="4000" dirty="0">
              <a:latin typeface="Impact" panose="020B080603090205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760710"/>
              </p:ext>
            </p:extLst>
          </p:nvPr>
        </p:nvGraphicFramePr>
        <p:xfrm>
          <a:off x="2018959" y="1179527"/>
          <a:ext cx="8458200" cy="36837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151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7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63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Academic Indicators</a:t>
                      </a:r>
                    </a:p>
                    <a:p>
                      <a:pPr algn="ctr"/>
                      <a:r>
                        <a:rPr lang="en-US" sz="15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60%</a:t>
                      </a:r>
                      <a:endParaRPr 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0" marR="76200" marT="38100" marB="3810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School Quality &amp; Student Success Indicators 40%</a:t>
                      </a:r>
                      <a:endParaRPr 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0" marR="76200" marT="38100" marB="3810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5074">
                <a:tc>
                  <a:txBody>
                    <a:bodyPr/>
                    <a:lstStyle/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2071347" y="2079860"/>
            <a:ext cx="1615440" cy="17807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686787" y="2079858"/>
            <a:ext cx="1615440" cy="17807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403193" y="2079859"/>
            <a:ext cx="1689735" cy="17807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092928" y="1732728"/>
            <a:ext cx="1625613" cy="1709463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923631" y="1753960"/>
            <a:ext cx="1622448" cy="172338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308860" y="2423160"/>
            <a:ext cx="1135380" cy="897682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Achievement</a:t>
            </a:r>
          </a:p>
          <a:p>
            <a:endParaRPr lang="en-US" sz="1300" dirty="0">
              <a:solidFill>
                <a:schemeClr val="bg1"/>
              </a:solidFill>
            </a:endParaRPr>
          </a:p>
          <a:p>
            <a:endParaRPr lang="en-US" sz="1300" dirty="0">
              <a:solidFill>
                <a:schemeClr val="bg1"/>
              </a:solidFill>
            </a:endParaRP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25/30 points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26817" y="2423160"/>
            <a:ext cx="1135380" cy="897682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Graduation Rate</a:t>
            </a:r>
          </a:p>
          <a:p>
            <a:endParaRPr lang="en-US" sz="13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25/30 points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31474" y="2390118"/>
            <a:ext cx="1507467" cy="94897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English Language Progress</a:t>
            </a:r>
          </a:p>
          <a:p>
            <a:endParaRPr lang="en-US" sz="17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10/0 points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149438" y="2098195"/>
            <a:ext cx="1507467" cy="872033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Preparing for Success</a:t>
            </a:r>
          </a:p>
          <a:p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points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923631" y="2151443"/>
            <a:ext cx="1622448" cy="872033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Effective Learning</a:t>
            </a: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Environment</a:t>
            </a:r>
          </a:p>
          <a:p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points</a:t>
            </a:r>
          </a:p>
        </p:txBody>
      </p:sp>
      <p:sp>
        <p:nvSpPr>
          <p:cNvPr id="22" name="Oval 21"/>
          <p:cNvSpPr/>
          <p:nvPr/>
        </p:nvSpPr>
        <p:spPr>
          <a:xfrm>
            <a:off x="7998108" y="3139851"/>
            <a:ext cx="1622448" cy="172338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998108" y="3565529"/>
            <a:ext cx="1622448" cy="872033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College &amp; Career</a:t>
            </a: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Readiness</a:t>
            </a:r>
          </a:p>
          <a:p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 points</a:t>
            </a:r>
          </a:p>
        </p:txBody>
      </p:sp>
    </p:spTree>
    <p:extLst>
      <p:ext uri="{BB962C8B-B14F-4D97-AF65-F5344CB8AC3E}">
        <p14:creationId xmlns:p14="http://schemas.microsoft.com/office/powerpoint/2010/main" val="19060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C9738FC-C1FD-4D23-B904-3C8020530295}"/>
              </a:ext>
            </a:extLst>
          </p:cNvPr>
          <p:cNvSpPr/>
          <p:nvPr/>
        </p:nvSpPr>
        <p:spPr>
          <a:xfrm>
            <a:off x="2308861" y="575529"/>
            <a:ext cx="3615573" cy="468208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B0320F-5716-4586-B185-463845151726}"/>
              </a:ext>
            </a:extLst>
          </p:cNvPr>
          <p:cNvSpPr/>
          <p:nvPr/>
        </p:nvSpPr>
        <p:spPr>
          <a:xfrm flipH="1">
            <a:off x="5923305" y="575529"/>
            <a:ext cx="4234155" cy="468208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F6CF353-33B5-4291-A4CB-AFDE828AB002}"/>
              </a:ext>
            </a:extLst>
          </p:cNvPr>
          <p:cNvSpPr/>
          <p:nvPr/>
        </p:nvSpPr>
        <p:spPr>
          <a:xfrm flipV="1">
            <a:off x="2308860" y="4449549"/>
            <a:ext cx="3792038" cy="488397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59B6438-0020-4F4A-9AFE-3CED8C0CBFBD}"/>
              </a:ext>
            </a:extLst>
          </p:cNvPr>
          <p:cNvSpPr/>
          <p:nvPr/>
        </p:nvSpPr>
        <p:spPr>
          <a:xfrm flipH="1" flipV="1">
            <a:off x="6100898" y="4453088"/>
            <a:ext cx="4140383" cy="488397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13" name="Textbox">
            <a:extLst>
              <a:ext uri="{FF2B5EF4-FFF2-40B4-BE49-F238E27FC236}">
                <a16:creationId xmlns:a16="http://schemas.microsoft.com/office/drawing/2014/main" id="{D9021BD4-78F0-43BA-B55D-4622F22B76D1}"/>
              </a:ext>
            </a:extLst>
          </p:cNvPr>
          <p:cNvSpPr txBox="1"/>
          <p:nvPr/>
        </p:nvSpPr>
        <p:spPr>
          <a:xfrm>
            <a:off x="3787752" y="1619075"/>
            <a:ext cx="4400550" cy="654025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bg1"/>
                </a:solidFill>
              </a:rPr>
              <a:t/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/>
            </a:r>
            <a:br>
              <a:rPr lang="en-US" sz="800" dirty="0">
                <a:solidFill>
                  <a:schemeClr val="bg1"/>
                </a:solidFill>
              </a:rPr>
            </a:b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4" name="Title Text">
            <a:extLst>
              <a:ext uri="{FF2B5EF4-FFF2-40B4-BE49-F238E27FC236}">
                <a16:creationId xmlns:a16="http://schemas.microsoft.com/office/drawing/2014/main" id="{FA2A5BFE-8421-42F2-8A04-AD9572DB9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4367" y="601499"/>
            <a:ext cx="522732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alt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Elementary</a:t>
            </a:r>
            <a:r>
              <a:rPr lang="en-US" altLang="en-US" sz="4000" b="1" dirty="0">
                <a:latin typeface="Gill Sans MT Condensed" panose="020B0506020104020203" pitchFamily="34" charset="0"/>
              </a:rPr>
              <a:t> &amp; Middle Schools</a:t>
            </a:r>
            <a:endParaRPr lang="en-US" altLang="en-US" sz="4000" dirty="0">
              <a:latin typeface="Impact" panose="020B080603090205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54235"/>
              </p:ext>
            </p:extLst>
          </p:nvPr>
        </p:nvGraphicFramePr>
        <p:xfrm>
          <a:off x="2004060" y="1397000"/>
          <a:ext cx="8458200" cy="2895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151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7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Academic Indicators</a:t>
                      </a:r>
                    </a:p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80%</a:t>
                      </a:r>
                      <a:endParaRPr lang="en-US" sz="15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0" marR="76200" marT="38100" marB="3810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School Quality &amp; Student Success Indicators  20%</a:t>
                      </a:r>
                      <a:endParaRPr 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0" marR="76200" marT="38100" marB="3810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2200">
                <a:tc>
                  <a:txBody>
                    <a:bodyPr/>
                    <a:lstStyle/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2071347" y="2079860"/>
            <a:ext cx="1615440" cy="17807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87752" y="2079860"/>
            <a:ext cx="1615440" cy="17807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477487" y="2079859"/>
            <a:ext cx="1615440" cy="17807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327206" y="2133601"/>
            <a:ext cx="1539241" cy="172699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908393" y="2079858"/>
            <a:ext cx="1556985" cy="172338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308860" y="2423160"/>
            <a:ext cx="1135380" cy="897682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Achievement</a:t>
            </a:r>
          </a:p>
          <a:p>
            <a:endParaRPr lang="en-US" sz="13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3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35/40 points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27782" y="2423160"/>
            <a:ext cx="1135380" cy="897682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Growth</a:t>
            </a:r>
          </a:p>
          <a:p>
            <a:endParaRPr lang="en-US" sz="13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3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35/40 points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31474" y="2390118"/>
            <a:ext cx="1507467" cy="94897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English Language Progress</a:t>
            </a:r>
          </a:p>
          <a:p>
            <a:endParaRPr lang="en-US" sz="17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10/0 points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43093" y="2517118"/>
            <a:ext cx="1507467" cy="872033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Preparing for Success</a:t>
            </a:r>
          </a:p>
          <a:p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points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75660" y="2534213"/>
            <a:ext cx="1622448" cy="872033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Effective Learning</a:t>
            </a: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Environment</a:t>
            </a:r>
          </a:p>
          <a:p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points</a:t>
            </a:r>
          </a:p>
        </p:txBody>
      </p:sp>
    </p:spTree>
    <p:extLst>
      <p:ext uri="{BB962C8B-B14F-4D97-AF65-F5344CB8AC3E}">
        <p14:creationId xmlns:p14="http://schemas.microsoft.com/office/powerpoint/2010/main" val="24101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d_hat">
            <a:extLst>
              <a:ext uri="{FF2B5EF4-FFF2-40B4-BE49-F238E27FC236}">
                <a16:creationId xmlns:a16="http://schemas.microsoft.com/office/drawing/2014/main" id="{8A341668-94FE-4280-A49B-F8AFD70BC6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837" y="509797"/>
            <a:ext cx="435789" cy="296901"/>
          </a:xfrm>
          <a:prstGeom prst="rect">
            <a:avLst/>
          </a:prstGeom>
        </p:spPr>
      </p:pic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30810D5-4264-4961-82E8-04A88813E2F4}"/>
              </a:ext>
            </a:extLst>
          </p:cNvPr>
          <p:cNvSpPr/>
          <p:nvPr/>
        </p:nvSpPr>
        <p:spPr>
          <a:xfrm>
            <a:off x="2411106" y="436414"/>
            <a:ext cx="3850125" cy="443669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F96D054-57DF-48EC-B810-E34E357AAB40}"/>
              </a:ext>
            </a:extLst>
          </p:cNvPr>
          <p:cNvSpPr/>
          <p:nvPr/>
        </p:nvSpPr>
        <p:spPr>
          <a:xfrm flipH="1">
            <a:off x="6239093" y="436413"/>
            <a:ext cx="3438828" cy="443669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BD7386E-C485-47D0-8EFC-5A08643211A0}"/>
              </a:ext>
            </a:extLst>
          </p:cNvPr>
          <p:cNvSpPr/>
          <p:nvPr/>
        </p:nvSpPr>
        <p:spPr>
          <a:xfrm flipV="1">
            <a:off x="2319510" y="4123766"/>
            <a:ext cx="3941720" cy="462800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F2E0498-C6C8-4796-AFD2-5DAA8DB46D82}"/>
              </a:ext>
            </a:extLst>
          </p:cNvPr>
          <p:cNvSpPr/>
          <p:nvPr/>
        </p:nvSpPr>
        <p:spPr>
          <a:xfrm flipH="1" flipV="1">
            <a:off x="6261230" y="4120606"/>
            <a:ext cx="3781252" cy="462800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12" name="Title Text">
            <a:extLst>
              <a:ext uri="{FF2B5EF4-FFF2-40B4-BE49-F238E27FC236}">
                <a16:creationId xmlns:a16="http://schemas.microsoft.com/office/drawing/2014/main" id="{FA2A5BFE-8421-42F2-8A04-AD9572DB9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0553" y="301594"/>
            <a:ext cx="5227320" cy="769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altLang="en-US" sz="5000" b="1" u="sng" dirty="0">
                <a:solidFill>
                  <a:srgbClr val="00B0F0"/>
                </a:solidFill>
                <a:latin typeface="Gill Sans MT Condensed" panose="020B0506020104020203" pitchFamily="34" charset="0"/>
              </a:rPr>
              <a:t>College</a:t>
            </a:r>
            <a:r>
              <a:rPr lang="en-US" altLang="en-US" sz="5000" b="1" dirty="0">
                <a:solidFill>
                  <a:srgbClr val="00B0F0"/>
                </a:solidFill>
                <a:latin typeface="Gill Sans MT Condensed" panose="020B0506020104020203" pitchFamily="34" charset="0"/>
              </a:rPr>
              <a:t> </a:t>
            </a:r>
            <a:r>
              <a:rPr lang="en-US" altLang="en-US" sz="40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Gill Sans MT Condensed" panose="020B0506020104020203" pitchFamily="34" charset="0"/>
              </a:rPr>
              <a:t>&amp; Career Readiness</a:t>
            </a:r>
          </a:p>
        </p:txBody>
      </p:sp>
      <p:pic>
        <p:nvPicPr>
          <p:cNvPr id="17" name="Picture 2" descr="C:\Users\squinn\AppData\Local\Microsoft\Windows\Temporary Internet Files\Content.IE5\1BE6JINV\026_scroll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82" y="1926462"/>
            <a:ext cx="1711433" cy="219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52297" y="2356273"/>
            <a:ext cx="1434255" cy="156965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Weight</a:t>
            </a:r>
          </a:p>
          <a:p>
            <a:pPr algn="ctr"/>
            <a:endParaRPr lang="en-US" sz="700" dirty="0">
              <a:latin typeface="+mj-lt"/>
            </a:endParaRPr>
          </a:p>
          <a:p>
            <a:pPr algn="ctr"/>
            <a:r>
              <a:rPr lang="en-US" u="sng" dirty="0"/>
              <a:t>High</a:t>
            </a:r>
          </a:p>
          <a:p>
            <a:pPr algn="ctr"/>
            <a:endParaRPr lang="en-US" u="sng" dirty="0"/>
          </a:p>
          <a:p>
            <a:pPr algn="ctr"/>
            <a:r>
              <a:rPr lang="en-US" dirty="0"/>
              <a:t>25 Points</a:t>
            </a:r>
          </a:p>
          <a:p>
            <a:pPr algn="ctr"/>
            <a:endParaRPr lang="en-US" dirty="0"/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028275559"/>
              </p:ext>
            </p:extLst>
          </p:nvPr>
        </p:nvGraphicFramePr>
        <p:xfrm>
          <a:off x="2996253" y="382789"/>
          <a:ext cx="6232478" cy="4391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168092" y="5650527"/>
            <a:ext cx="2538907" cy="63093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Percentage of students College or Career Ready</a:t>
            </a:r>
          </a:p>
        </p:txBody>
      </p:sp>
    </p:spTree>
    <p:extLst>
      <p:ext uri="{BB962C8B-B14F-4D97-AF65-F5344CB8AC3E}">
        <p14:creationId xmlns:p14="http://schemas.microsoft.com/office/powerpoint/2010/main" val="303432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d_hat">
            <a:extLst>
              <a:ext uri="{FF2B5EF4-FFF2-40B4-BE49-F238E27FC236}">
                <a16:creationId xmlns:a16="http://schemas.microsoft.com/office/drawing/2014/main" id="{8A341668-94FE-4280-A49B-F8AFD70BC6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837" y="509797"/>
            <a:ext cx="435789" cy="296901"/>
          </a:xfrm>
          <a:prstGeom prst="rect">
            <a:avLst/>
          </a:prstGeom>
        </p:spPr>
      </p:pic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30810D5-4264-4961-82E8-04A88813E2F4}"/>
              </a:ext>
            </a:extLst>
          </p:cNvPr>
          <p:cNvSpPr/>
          <p:nvPr/>
        </p:nvSpPr>
        <p:spPr>
          <a:xfrm>
            <a:off x="2411106" y="436414"/>
            <a:ext cx="3850125" cy="443669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F96D054-57DF-48EC-B810-E34E357AAB40}"/>
              </a:ext>
            </a:extLst>
          </p:cNvPr>
          <p:cNvSpPr/>
          <p:nvPr/>
        </p:nvSpPr>
        <p:spPr>
          <a:xfrm flipH="1">
            <a:off x="6239093" y="436413"/>
            <a:ext cx="3438828" cy="443669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BD7386E-C485-47D0-8EFC-5A08643211A0}"/>
              </a:ext>
            </a:extLst>
          </p:cNvPr>
          <p:cNvSpPr/>
          <p:nvPr/>
        </p:nvSpPr>
        <p:spPr>
          <a:xfrm flipV="1">
            <a:off x="2319510" y="4123766"/>
            <a:ext cx="3941720" cy="462800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F2E0498-C6C8-4796-AFD2-5DAA8DB46D82}"/>
              </a:ext>
            </a:extLst>
          </p:cNvPr>
          <p:cNvSpPr/>
          <p:nvPr/>
        </p:nvSpPr>
        <p:spPr>
          <a:xfrm flipH="1" flipV="1">
            <a:off x="6261230" y="4120606"/>
            <a:ext cx="3781252" cy="462800"/>
          </a:xfrm>
          <a:custGeom>
            <a:avLst/>
            <a:gdLst>
              <a:gd name="connsiteX0" fmla="*/ 2783883 w 2783883"/>
              <a:gd name="connsiteY0" fmla="*/ 123790 h 342865"/>
              <a:gd name="connsiteX1" fmla="*/ 364533 w 2783883"/>
              <a:gd name="connsiteY1" fmla="*/ 9490 h 342865"/>
              <a:gd name="connsiteX2" fmla="*/ 31158 w 2783883"/>
              <a:gd name="connsiteY2" fmla="*/ 342865 h 342865"/>
              <a:gd name="connsiteX0" fmla="*/ 3582946 w 3582946"/>
              <a:gd name="connsiteY0" fmla="*/ 49391 h 382766"/>
              <a:gd name="connsiteX1" fmla="*/ 401596 w 3582946"/>
              <a:gd name="connsiteY1" fmla="*/ 49391 h 382766"/>
              <a:gd name="connsiteX2" fmla="*/ 68221 w 3582946"/>
              <a:gd name="connsiteY2" fmla="*/ 382766 h 382766"/>
              <a:gd name="connsiteX0" fmla="*/ 3582946 w 3582946"/>
              <a:gd name="connsiteY0" fmla="*/ 26752 h 360127"/>
              <a:gd name="connsiteX1" fmla="*/ 401596 w 3582946"/>
              <a:gd name="connsiteY1" fmla="*/ 26752 h 360127"/>
              <a:gd name="connsiteX2" fmla="*/ 68221 w 3582946"/>
              <a:gd name="connsiteY2" fmla="*/ 360127 h 360127"/>
              <a:gd name="connsiteX0" fmla="*/ 3741509 w 3741509"/>
              <a:gd name="connsiteY0" fmla="*/ 31670 h 431720"/>
              <a:gd name="connsiteX1" fmla="*/ 560159 w 3741509"/>
              <a:gd name="connsiteY1" fmla="*/ 31670 h 431720"/>
              <a:gd name="connsiteX2" fmla="*/ 17234 w 3741509"/>
              <a:gd name="connsiteY2" fmla="*/ 431720 h 431720"/>
              <a:gd name="connsiteX0" fmla="*/ 3726190 w 3726190"/>
              <a:gd name="connsiteY0" fmla="*/ 31670 h 431720"/>
              <a:gd name="connsiteX1" fmla="*/ 544840 w 3726190"/>
              <a:gd name="connsiteY1" fmla="*/ 31670 h 431720"/>
              <a:gd name="connsiteX2" fmla="*/ 1915 w 3726190"/>
              <a:gd name="connsiteY2" fmla="*/ 431720 h 431720"/>
              <a:gd name="connsiteX0" fmla="*/ 3719264 w 3719264"/>
              <a:gd name="connsiteY0" fmla="*/ 0 h 451229"/>
              <a:gd name="connsiteX1" fmla="*/ 544738 w 3719264"/>
              <a:gd name="connsiteY1" fmla="*/ 51179 h 451229"/>
              <a:gd name="connsiteX2" fmla="*/ 1813 w 3719264"/>
              <a:gd name="connsiteY2" fmla="*/ 451229 h 451229"/>
              <a:gd name="connsiteX0" fmla="*/ 3719264 w 3719264"/>
              <a:gd name="connsiteY0" fmla="*/ 0 h 440993"/>
              <a:gd name="connsiteX1" fmla="*/ 544738 w 3719264"/>
              <a:gd name="connsiteY1" fmla="*/ 40943 h 440993"/>
              <a:gd name="connsiteX2" fmla="*/ 1813 w 3719264"/>
              <a:gd name="connsiteY2" fmla="*/ 440993 h 440993"/>
              <a:gd name="connsiteX0" fmla="*/ 3717949 w 3717949"/>
              <a:gd name="connsiteY0" fmla="*/ 0 h 440993"/>
              <a:gd name="connsiteX1" fmla="*/ 560482 w 3717949"/>
              <a:gd name="connsiteY1" fmla="*/ 0 h 440993"/>
              <a:gd name="connsiteX2" fmla="*/ 498 w 3717949"/>
              <a:gd name="connsiteY2" fmla="*/ 440993 h 440993"/>
              <a:gd name="connsiteX0" fmla="*/ 3556027 w 3556027"/>
              <a:gd name="connsiteY0" fmla="*/ 32666 h 473659"/>
              <a:gd name="connsiteX1" fmla="*/ 398560 w 3556027"/>
              <a:gd name="connsiteY1" fmla="*/ 32666 h 473659"/>
              <a:gd name="connsiteX2" fmla="*/ 43293 w 3556027"/>
              <a:gd name="connsiteY2" fmla="*/ 473659 h 473659"/>
              <a:gd name="connsiteX0" fmla="*/ 3512734 w 3512734"/>
              <a:gd name="connsiteY0" fmla="*/ 7 h 441000"/>
              <a:gd name="connsiteX1" fmla="*/ 355267 w 3512734"/>
              <a:gd name="connsiteY1" fmla="*/ 7 h 441000"/>
              <a:gd name="connsiteX2" fmla="*/ 0 w 3512734"/>
              <a:gd name="connsiteY2" fmla="*/ 441000 h 441000"/>
              <a:gd name="connsiteX0" fmla="*/ 3585802 w 3585802"/>
              <a:gd name="connsiteY0" fmla="*/ 32666 h 473659"/>
              <a:gd name="connsiteX1" fmla="*/ 428335 w 3585802"/>
              <a:gd name="connsiteY1" fmla="*/ 32666 h 473659"/>
              <a:gd name="connsiteX2" fmla="*/ 28712 w 3585802"/>
              <a:gd name="connsiteY2" fmla="*/ 473659 h 473659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7 h 441000"/>
              <a:gd name="connsiteX1" fmla="*/ 399623 w 3557090"/>
              <a:gd name="connsiteY1" fmla="*/ 7 h 441000"/>
              <a:gd name="connsiteX2" fmla="*/ 0 w 3557090"/>
              <a:gd name="connsiteY2" fmla="*/ 441000 h 441000"/>
              <a:gd name="connsiteX0" fmla="*/ 3557090 w 3557090"/>
              <a:gd name="connsiteY0" fmla="*/ 8 h 441001"/>
              <a:gd name="connsiteX1" fmla="*/ 399623 w 3557090"/>
              <a:gd name="connsiteY1" fmla="*/ 8 h 441001"/>
              <a:gd name="connsiteX2" fmla="*/ 0 w 3557090"/>
              <a:gd name="connsiteY2" fmla="*/ 441001 h 441001"/>
              <a:gd name="connsiteX0" fmla="*/ 3557090 w 3557090"/>
              <a:gd name="connsiteY0" fmla="*/ 12 h 441005"/>
              <a:gd name="connsiteX1" fmla="*/ 399623 w 3557090"/>
              <a:gd name="connsiteY1" fmla="*/ 12 h 441005"/>
              <a:gd name="connsiteX2" fmla="*/ 0 w 3557090"/>
              <a:gd name="connsiteY2" fmla="*/ 441005 h 441005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399623 w 3557090"/>
              <a:gd name="connsiteY1" fmla="*/ 0 h 440993"/>
              <a:gd name="connsiteX2" fmla="*/ 0 w 3557090"/>
              <a:gd name="connsiteY2" fmla="*/ 440993 h 440993"/>
              <a:gd name="connsiteX0" fmla="*/ 3557090 w 3557090"/>
              <a:gd name="connsiteY0" fmla="*/ 0 h 440993"/>
              <a:gd name="connsiteX1" fmla="*/ 454051 w 3557090"/>
              <a:gd name="connsiteY1" fmla="*/ 0 h 440993"/>
              <a:gd name="connsiteX2" fmla="*/ 0 w 3557090"/>
              <a:gd name="connsiteY2" fmla="*/ 440993 h 440993"/>
              <a:gd name="connsiteX0" fmla="*/ 3577753 w 3577753"/>
              <a:gd name="connsiteY0" fmla="*/ 32666 h 473659"/>
              <a:gd name="connsiteX1" fmla="*/ 474714 w 3577753"/>
              <a:gd name="connsiteY1" fmla="*/ 32666 h 473659"/>
              <a:gd name="connsiteX2" fmla="*/ 7056 w 3577753"/>
              <a:gd name="connsiteY2" fmla="*/ 473659 h 473659"/>
              <a:gd name="connsiteX0" fmla="*/ 3570697 w 3570697"/>
              <a:gd name="connsiteY0" fmla="*/ 146 h 441139"/>
              <a:gd name="connsiteX1" fmla="*/ 467658 w 3570697"/>
              <a:gd name="connsiteY1" fmla="*/ 146 h 441139"/>
              <a:gd name="connsiteX2" fmla="*/ 0 w 3570697"/>
              <a:gd name="connsiteY2" fmla="*/ 441139 h 441139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570697 w 3570697"/>
              <a:gd name="connsiteY0" fmla="*/ 0 h 440993"/>
              <a:gd name="connsiteX1" fmla="*/ 467658 w 3570697"/>
              <a:gd name="connsiteY1" fmla="*/ 0 h 440993"/>
              <a:gd name="connsiteX2" fmla="*/ 0 w 3570697"/>
              <a:gd name="connsiteY2" fmla="*/ 440993 h 440993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605360 w 3605360"/>
              <a:gd name="connsiteY0" fmla="*/ 28732 h 469725"/>
              <a:gd name="connsiteX1" fmla="*/ 502321 w 3605360"/>
              <a:gd name="connsiteY1" fmla="*/ 28732 h 469725"/>
              <a:gd name="connsiteX2" fmla="*/ 34635 w 3605360"/>
              <a:gd name="connsiteY2" fmla="*/ 416622 h 469725"/>
              <a:gd name="connsiteX3" fmla="*/ 34663 w 3605360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4225 w 3574225"/>
              <a:gd name="connsiteY0" fmla="*/ 28732 h 469725"/>
              <a:gd name="connsiteX1" fmla="*/ 471186 w 3574225"/>
              <a:gd name="connsiteY1" fmla="*/ 28732 h 469725"/>
              <a:gd name="connsiteX2" fmla="*/ 3500 w 3574225"/>
              <a:gd name="connsiteY2" fmla="*/ 416622 h 469725"/>
              <a:gd name="connsiteX3" fmla="*/ 3528 w 3574225"/>
              <a:gd name="connsiteY3" fmla="*/ 469725 h 469725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40993"/>
              <a:gd name="connsiteX1" fmla="*/ 467686 w 3570725"/>
              <a:gd name="connsiteY1" fmla="*/ 0 h 440993"/>
              <a:gd name="connsiteX2" fmla="*/ 0 w 3570725"/>
              <a:gd name="connsiteY2" fmla="*/ 387890 h 440993"/>
              <a:gd name="connsiteX3" fmla="*/ 28 w 3570725"/>
              <a:gd name="connsiteY3" fmla="*/ 440993 h 440993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0737 w 3570737"/>
              <a:gd name="connsiteY0" fmla="*/ 0 h 468208"/>
              <a:gd name="connsiteX1" fmla="*/ 467698 w 3570737"/>
              <a:gd name="connsiteY1" fmla="*/ 0 h 468208"/>
              <a:gd name="connsiteX2" fmla="*/ 12 w 3570737"/>
              <a:gd name="connsiteY2" fmla="*/ 387890 h 468208"/>
              <a:gd name="connsiteX3" fmla="*/ 40 w 3570737"/>
              <a:gd name="connsiteY3" fmla="*/ 468208 h 468208"/>
              <a:gd name="connsiteX0" fmla="*/ 3570725 w 3570725"/>
              <a:gd name="connsiteY0" fmla="*/ 0 h 468208"/>
              <a:gd name="connsiteX1" fmla="*/ 467686 w 3570725"/>
              <a:gd name="connsiteY1" fmla="*/ 0 h 468208"/>
              <a:gd name="connsiteX2" fmla="*/ 0 w 3570725"/>
              <a:gd name="connsiteY2" fmla="*/ 387890 h 468208"/>
              <a:gd name="connsiteX3" fmla="*/ 28 w 3570725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  <a:gd name="connsiteX0" fmla="*/ 3571191 w 3571191"/>
              <a:gd name="connsiteY0" fmla="*/ 0 h 468208"/>
              <a:gd name="connsiteX1" fmla="*/ 468152 w 3571191"/>
              <a:gd name="connsiteY1" fmla="*/ 0 h 468208"/>
              <a:gd name="connsiteX2" fmla="*/ 466 w 3571191"/>
              <a:gd name="connsiteY2" fmla="*/ 387890 h 468208"/>
              <a:gd name="connsiteX3" fmla="*/ 494 w 3571191"/>
              <a:gd name="connsiteY3" fmla="*/ 468208 h 46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91" h="468208">
                <a:moveTo>
                  <a:pt x="3571191" y="0"/>
                </a:moveTo>
                <a:lnTo>
                  <a:pt x="468152" y="0"/>
                </a:lnTo>
                <a:cubicBezTo>
                  <a:pt x="87631" y="0"/>
                  <a:pt x="-512" y="242272"/>
                  <a:pt x="466" y="387890"/>
                </a:cubicBezTo>
                <a:cubicBezTo>
                  <a:pt x="-597" y="430093"/>
                  <a:pt x="489" y="434637"/>
                  <a:pt x="494" y="468208"/>
                </a:cubicBezTo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12" name="Title Text">
            <a:extLst>
              <a:ext uri="{FF2B5EF4-FFF2-40B4-BE49-F238E27FC236}">
                <a16:creationId xmlns:a16="http://schemas.microsoft.com/office/drawing/2014/main" id="{FA2A5BFE-8421-42F2-8A04-AD9572DB9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0553" y="301594"/>
            <a:ext cx="5227320" cy="769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altLang="en-US" sz="40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Gill Sans MT Condensed" panose="020B0506020104020203" pitchFamily="34" charset="0"/>
              </a:rPr>
              <a:t>College &amp; </a:t>
            </a:r>
            <a:r>
              <a:rPr lang="en-US" altLang="en-US" sz="5000" b="1" u="sng" dirty="0">
                <a:solidFill>
                  <a:srgbClr val="00B0F0"/>
                </a:solidFill>
                <a:latin typeface="Gill Sans MT Condensed" panose="020B0506020104020203" pitchFamily="34" charset="0"/>
              </a:rPr>
              <a:t>Career</a:t>
            </a:r>
            <a:r>
              <a:rPr lang="en-US" altLang="en-US" sz="40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Gill Sans MT Condensed" panose="020B0506020104020203" pitchFamily="34" charset="0"/>
              </a:rPr>
              <a:t> Readiness</a:t>
            </a:r>
          </a:p>
        </p:txBody>
      </p:sp>
      <p:pic>
        <p:nvPicPr>
          <p:cNvPr id="17" name="Picture 2" descr="C:\Users\squinn\AppData\Local\Microsoft\Windows\Temporary Internet Files\Content.IE5\1BE6JINV\026_scroll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13" y="1581022"/>
            <a:ext cx="1711433" cy="219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98101" y="2054550"/>
            <a:ext cx="1434255" cy="156965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Weight</a:t>
            </a:r>
          </a:p>
          <a:p>
            <a:pPr algn="ctr"/>
            <a:endParaRPr lang="en-US" sz="700" dirty="0">
              <a:latin typeface="+mj-lt"/>
            </a:endParaRPr>
          </a:p>
          <a:p>
            <a:pPr algn="ctr"/>
            <a:r>
              <a:rPr lang="en-US" u="sng" dirty="0"/>
              <a:t>High</a:t>
            </a:r>
          </a:p>
          <a:p>
            <a:pPr algn="ctr"/>
            <a:endParaRPr lang="en-US" u="sng" dirty="0"/>
          </a:p>
          <a:p>
            <a:pPr algn="ctr"/>
            <a:r>
              <a:rPr lang="en-US" dirty="0"/>
              <a:t>25 Points</a:t>
            </a:r>
          </a:p>
          <a:p>
            <a:pPr algn="ctr"/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065887171"/>
              </p:ext>
            </p:extLst>
          </p:nvPr>
        </p:nvGraphicFramePr>
        <p:xfrm>
          <a:off x="2467001" y="658247"/>
          <a:ext cx="6914865" cy="4362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55306" y="5727625"/>
            <a:ext cx="2538907" cy="63093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Percentage of students College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Career Ready</a:t>
            </a:r>
          </a:p>
        </p:txBody>
      </p:sp>
    </p:spTree>
    <p:extLst>
      <p:ext uri="{BB962C8B-B14F-4D97-AF65-F5344CB8AC3E}">
        <p14:creationId xmlns:p14="http://schemas.microsoft.com/office/powerpoint/2010/main" val="337514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CATE Completer and state or national certifications: Career Ready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Current list (approximately 133 certifications) approved by Department of Commerce and the Education oversight committee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Additional list (approximately 34 certifications) tentatively approved for 18-19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Each year newly added certifications will be approved by Department of Commerce and education oversight committee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SCDE will need approved list by February to be added to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powerschool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34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326572"/>
            <a:ext cx="10396882" cy="151119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Draft</a:t>
            </a:r>
            <a:br>
              <a:rPr lang="en-US" dirty="0" smtClean="0"/>
            </a:br>
            <a:r>
              <a:rPr lang="en-US" dirty="0" smtClean="0"/>
              <a:t>Percent CCR: Report card rating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18849272"/>
              </p:ext>
            </p:extLst>
          </p:nvPr>
        </p:nvGraphicFramePr>
        <p:xfrm>
          <a:off x="685800" y="2063750"/>
          <a:ext cx="10394950" cy="331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97475">
                  <a:extLst>
                    <a:ext uri="{9D8B030D-6E8A-4147-A177-3AD203B41FA5}">
                      <a16:colId xmlns:a16="http://schemas.microsoft.com/office/drawing/2014/main" val="4193048807"/>
                    </a:ext>
                  </a:extLst>
                </a:gridCol>
                <a:gridCol w="5197475">
                  <a:extLst>
                    <a:ext uri="{9D8B030D-6E8A-4147-A177-3AD203B41FA5}">
                      <a16:colId xmlns:a16="http://schemas.microsoft.com/office/drawing/2014/main" val="32902455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Rating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Designation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 of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Students Meeting CCR</a:t>
                      </a:r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906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Excellent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80-100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2725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70-79.9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979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60-69.9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1627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Below Average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50-59.9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714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</a:t>
                      </a:r>
                      <a:r>
                        <a:rPr lang="en-US" baseline="0" dirty="0" smtClean="0"/>
                        <a:t>satisfactory</a:t>
                      </a:r>
                    </a:p>
                    <a:p>
                      <a:r>
                        <a:rPr lang="en-US" baseline="0" dirty="0" smtClean="0"/>
                        <a:t> </a:t>
                      </a:r>
                      <a:endParaRPr lang="en-US" sz="1200" baseline="0" dirty="0" smtClean="0"/>
                    </a:p>
                    <a:p>
                      <a:r>
                        <a:rPr lang="en-US" sz="1400" baseline="0" dirty="0" smtClean="0"/>
                        <a:t>Based on the number of students meeting one or more (not duplicated) of the CCR measures, divided by the graduation cohort, then multiplied by 100.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0-49.9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351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633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24" y="2436223"/>
            <a:ext cx="10396882" cy="1151965"/>
          </a:xfrm>
        </p:spPr>
        <p:txBody>
          <a:bodyPr/>
          <a:lstStyle/>
          <a:p>
            <a:pPr algn="ctr"/>
            <a:r>
              <a:rPr lang="en-US" dirty="0" smtClean="0"/>
              <a:t>Diploma Pathways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96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281</TotalTime>
  <Words>1061</Words>
  <Application>Microsoft Office PowerPoint</Application>
  <PresentationFormat>Widescreen</PresentationFormat>
  <Paragraphs>258</Paragraphs>
  <Slides>24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Gill Sans MT Condensed</vt:lpstr>
      <vt:lpstr>Impact</vt:lpstr>
      <vt:lpstr>Main Event</vt:lpstr>
      <vt:lpstr>CATE Directors’ update Education and business summit  </vt:lpstr>
      <vt:lpstr>  Accountability</vt:lpstr>
      <vt:lpstr>PowerPoint Presentation</vt:lpstr>
      <vt:lpstr>PowerPoint Presentation</vt:lpstr>
      <vt:lpstr>PowerPoint Presentation</vt:lpstr>
      <vt:lpstr>PowerPoint Presentation</vt:lpstr>
      <vt:lpstr>CATE Completer and state or national certifications: Career Ready </vt:lpstr>
      <vt:lpstr>Draft Percent CCR: Report card rating</vt:lpstr>
      <vt:lpstr>Diploma Pathways</vt:lpstr>
      <vt:lpstr>Personalized Pathways</vt:lpstr>
      <vt:lpstr>Graduation Seals Criteria </vt:lpstr>
      <vt:lpstr>Diploma Pathways: Career Seal of Distinction</vt:lpstr>
      <vt:lpstr>Diploma Pathways: Career Seal of distinction</vt:lpstr>
      <vt:lpstr>Diploma Pathways  Course approval to date</vt:lpstr>
      <vt:lpstr>2018-19 planning</vt:lpstr>
      <vt:lpstr>theSCCredential.org</vt:lpstr>
      <vt:lpstr>Project Lead the way</vt:lpstr>
      <vt:lpstr>PLTW</vt:lpstr>
      <vt:lpstr>PLTW</vt:lpstr>
      <vt:lpstr>PLTW: Courses with no end of course exam</vt:lpstr>
      <vt:lpstr>Dual Credit</vt:lpstr>
      <vt:lpstr>Local Plans and Funding</vt:lpstr>
      <vt:lpstr>Local Plans</vt:lpstr>
      <vt:lpstr>Feedback to your new director:  Angel Malone</vt:lpstr>
    </vt:vector>
  </TitlesOfParts>
  <Company>South Carolina Department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CATE Directors’ update Education and business bummit</dc:title>
  <dc:creator>Mathis, David</dc:creator>
  <cp:lastModifiedBy>Mathis, David</cp:lastModifiedBy>
  <cp:revision>24</cp:revision>
  <dcterms:created xsi:type="dcterms:W3CDTF">2018-06-27T10:55:35Z</dcterms:created>
  <dcterms:modified xsi:type="dcterms:W3CDTF">2018-06-28T17:53:14Z</dcterms:modified>
</cp:coreProperties>
</file>