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18"/>
  </p:notesMasterIdLst>
  <p:handoutMasterIdLst>
    <p:handoutMasterId r:id="rId19"/>
  </p:handoutMasterIdLst>
  <p:sldIdLst>
    <p:sldId id="258" r:id="rId2"/>
    <p:sldId id="288" r:id="rId3"/>
    <p:sldId id="282" r:id="rId4"/>
    <p:sldId id="283" r:id="rId5"/>
    <p:sldId id="284" r:id="rId6"/>
    <p:sldId id="293" r:id="rId7"/>
    <p:sldId id="279" r:id="rId8"/>
    <p:sldId id="280" r:id="rId9"/>
    <p:sldId id="285" r:id="rId10"/>
    <p:sldId id="294" r:id="rId11"/>
    <p:sldId id="287" r:id="rId12"/>
    <p:sldId id="292" r:id="rId13"/>
    <p:sldId id="286" r:id="rId14"/>
    <p:sldId id="267" r:id="rId15"/>
    <p:sldId id="291" r:id="rId16"/>
    <p:sldId id="277" r:id="rId17"/>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679" autoAdjust="0"/>
  </p:normalViewPr>
  <p:slideViewPr>
    <p:cSldViewPr>
      <p:cViewPr varScale="1">
        <p:scale>
          <a:sx n="69" d="100"/>
          <a:sy n="69" d="100"/>
        </p:scale>
        <p:origin x="1858" y="62"/>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834"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Career Readiness</c:v>
                </c:pt>
              </c:strCache>
            </c:strRef>
          </c:tx>
          <c:explosion val="25"/>
          <c:cat>
            <c:strRef>
              <c:f>Sheet1!$A$2:$A$5</c:f>
              <c:strCache>
                <c:ptCount val="4"/>
                <c:pt idx="0">
                  <c:v>Career Readiness Assessment- WIN</c:v>
                </c:pt>
                <c:pt idx="1">
                  <c:v>CATE Completer + Credential/Certification</c:v>
                </c:pt>
                <c:pt idx="2">
                  <c:v>ASVAB 31 or higher</c:v>
                </c:pt>
                <c:pt idx="3">
                  <c:v>Work-Based Learning Experience</c:v>
                </c:pt>
              </c:strCache>
            </c:strRef>
          </c:cat>
          <c:val>
            <c:numRef>
              <c:f>Sheet1!$B$2:$B$5</c:f>
              <c:numCache>
                <c:formatCode>General</c:formatCode>
                <c:ptCount val="4"/>
                <c:pt idx="0">
                  <c:v>6.25</c:v>
                </c:pt>
                <c:pt idx="1">
                  <c:v>6.25</c:v>
                </c:pt>
                <c:pt idx="2">
                  <c:v>6.25</c:v>
                </c:pt>
                <c:pt idx="3">
                  <c:v>6.25</c:v>
                </c:pt>
              </c:numCache>
            </c:numRef>
          </c:val>
          <c:extLst>
            <c:ext xmlns:c16="http://schemas.microsoft.com/office/drawing/2014/chart" uri="{C3380CC4-5D6E-409C-BE32-E72D297353CC}">
              <c16:uniqueId val="{00000000-D05D-4C9D-A2A1-9ECE61BBB01B}"/>
            </c:ext>
          </c:extLst>
        </c:ser>
        <c:dLbls>
          <c:showLegendKey val="0"/>
          <c:showVal val="0"/>
          <c:showCatName val="0"/>
          <c:showSerName val="0"/>
          <c:showPercent val="0"/>
          <c:showBubbleSize val="0"/>
          <c:showLeaderLines val="1"/>
        </c:dLbls>
        <c:firstSliceAng val="0"/>
      </c:pieChart>
    </c:plotArea>
    <c:legend>
      <c:legendPos val="r"/>
      <c:layout>
        <c:manualLayout>
          <c:xMode val="edge"/>
          <c:yMode val="edge"/>
          <c:x val="0.69000510352872557"/>
          <c:y val="0.13537737714603501"/>
          <c:w val="0.30073563721201518"/>
          <c:h val="0.70679676347332043"/>
        </c:manualLayout>
      </c:layout>
      <c:overlay val="0"/>
    </c:legend>
    <c:plotVisOnly val="1"/>
    <c:dispBlanksAs val="gap"/>
    <c:showDLblsOverMax val="0"/>
  </c:chart>
  <c:txPr>
    <a:bodyPr/>
    <a:lstStyle/>
    <a:p>
      <a:pPr>
        <a:defRPr sz="1800"/>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0.39815</cdr:x>
      <cdr:y>0.13469</cdr:y>
    </cdr:from>
    <cdr:to>
      <cdr:x>0.49074</cdr:x>
      <cdr:y>0.38723</cdr:y>
    </cdr:to>
    <cdr:sp macro="" textlink="">
      <cdr:nvSpPr>
        <cdr:cNvPr id="2" name="TextBox 1"/>
        <cdr:cNvSpPr txBox="1"/>
      </cdr:nvSpPr>
      <cdr:spPr>
        <a:xfrm xmlns:a="http://schemas.openxmlformats.org/drawingml/2006/main">
          <a:off x="3276600" y="609600"/>
          <a:ext cx="762000" cy="1143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smtClean="0"/>
            <a:t>WIN Score of Silver or Higher</a:t>
          </a:r>
          <a:endParaRPr lang="en-US" sz="1100" dirty="0"/>
        </a:p>
      </cdr:txBody>
    </cdr:sp>
  </cdr:relSizeAnchor>
  <cdr:relSizeAnchor xmlns:cdr="http://schemas.openxmlformats.org/drawingml/2006/chartDrawing">
    <cdr:from>
      <cdr:x>0.39815</cdr:x>
      <cdr:y>0.63978</cdr:y>
    </cdr:from>
    <cdr:to>
      <cdr:x>0.50926</cdr:x>
      <cdr:y>0.82497</cdr:y>
    </cdr:to>
    <cdr:sp macro="" textlink="">
      <cdr:nvSpPr>
        <cdr:cNvPr id="3" name="TextBox 2"/>
        <cdr:cNvSpPr txBox="1"/>
      </cdr:nvSpPr>
      <cdr:spPr>
        <a:xfrm xmlns:a="http://schemas.openxmlformats.org/drawingml/2006/main">
          <a:off x="3276600" y="2895600"/>
          <a:ext cx="914400" cy="838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0.37963</cdr:x>
      <cdr:y>0.62294</cdr:y>
    </cdr:from>
    <cdr:to>
      <cdr:x>0.53704</cdr:x>
      <cdr:y>0.92599</cdr:y>
    </cdr:to>
    <cdr:sp macro="" textlink="">
      <cdr:nvSpPr>
        <cdr:cNvPr id="4" name="TextBox 3"/>
        <cdr:cNvSpPr txBox="1"/>
      </cdr:nvSpPr>
      <cdr:spPr>
        <a:xfrm xmlns:a="http://schemas.openxmlformats.org/drawingml/2006/main">
          <a:off x="3124200" y="2819400"/>
          <a:ext cx="1295400" cy="1371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smtClean="0"/>
            <a:t>CATE Completer with State or Nationally recognized credential/</a:t>
          </a:r>
        </a:p>
        <a:p xmlns:a="http://schemas.openxmlformats.org/drawingml/2006/main">
          <a:r>
            <a:rPr lang="en-US" sz="1100" dirty="0" smtClean="0"/>
            <a:t>certification</a:t>
          </a:r>
          <a:endParaRPr lang="en-US" sz="1100" dirty="0"/>
        </a:p>
      </cdr:txBody>
    </cdr:sp>
  </cdr:relSizeAnchor>
  <cdr:relSizeAnchor xmlns:cdr="http://schemas.openxmlformats.org/drawingml/2006/chartDrawing">
    <cdr:from>
      <cdr:x>0.15741</cdr:x>
      <cdr:y>0.62294</cdr:y>
    </cdr:from>
    <cdr:to>
      <cdr:x>0.31481</cdr:x>
      <cdr:y>0.80814</cdr:y>
    </cdr:to>
    <cdr:sp macro="" textlink="">
      <cdr:nvSpPr>
        <cdr:cNvPr id="5" name="TextBox 4"/>
        <cdr:cNvSpPr txBox="1"/>
      </cdr:nvSpPr>
      <cdr:spPr>
        <a:xfrm xmlns:a="http://schemas.openxmlformats.org/drawingml/2006/main">
          <a:off x="1295400" y="2819400"/>
          <a:ext cx="1295400" cy="838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dirty="0" smtClean="0"/>
            <a:t>ASVAB score of 31 or higher</a:t>
          </a:r>
          <a:endParaRPr lang="en-US" sz="1100" dirty="0"/>
        </a:p>
      </cdr:txBody>
    </cdr:sp>
  </cdr:relSizeAnchor>
  <cdr:relSizeAnchor xmlns:cdr="http://schemas.openxmlformats.org/drawingml/2006/chartDrawing">
    <cdr:from>
      <cdr:x>0.18519</cdr:x>
      <cdr:y>0.21887</cdr:y>
    </cdr:from>
    <cdr:to>
      <cdr:x>0.30556</cdr:x>
      <cdr:y>0.47141</cdr:y>
    </cdr:to>
    <cdr:sp macro="" textlink="">
      <cdr:nvSpPr>
        <cdr:cNvPr id="6" name="TextBox 5"/>
        <cdr:cNvSpPr txBox="1"/>
      </cdr:nvSpPr>
      <cdr:spPr>
        <a:xfrm xmlns:a="http://schemas.openxmlformats.org/drawingml/2006/main">
          <a:off x="1524000" y="990600"/>
          <a:ext cx="990600" cy="1143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0.19444</cdr:x>
      <cdr:y>0.15153</cdr:y>
    </cdr:from>
    <cdr:to>
      <cdr:x>0.30556</cdr:x>
      <cdr:y>0.40407</cdr:y>
    </cdr:to>
    <cdr:sp macro="" textlink="">
      <cdr:nvSpPr>
        <cdr:cNvPr id="7" name="TextBox 6"/>
        <cdr:cNvSpPr txBox="1"/>
      </cdr:nvSpPr>
      <cdr:spPr>
        <a:xfrm xmlns:a="http://schemas.openxmlformats.org/drawingml/2006/main">
          <a:off x="1600200" y="685800"/>
          <a:ext cx="914400" cy="1143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100" dirty="0" smtClean="0"/>
            <a:t>Approved      SC </a:t>
          </a:r>
        </a:p>
        <a:p xmlns:a="http://schemas.openxmlformats.org/drawingml/2006/main">
          <a:r>
            <a:rPr lang="en-US" sz="1100" dirty="0" smtClean="0"/>
            <a:t>Work-Based Learning Experience</a:t>
          </a:r>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EECBF1B3-D54A-4A8D-92AA-7B31EBF8B582}" type="datetimeFigureOut">
              <a:rPr lang="en-US" smtClean="0"/>
              <a:t>6/20/2018</a:t>
            </a:fld>
            <a:endParaRPr lang="en-US" dirty="0"/>
          </a:p>
        </p:txBody>
      </p:sp>
      <p:sp>
        <p:nvSpPr>
          <p:cNvPr id="4" name="Footer Placeholder 3"/>
          <p:cNvSpPr>
            <a:spLocks noGrp="1"/>
          </p:cNvSpPr>
          <p:nvPr>
            <p:ph type="ftr" sz="quarter" idx="2"/>
          </p:nvPr>
        </p:nvSpPr>
        <p:spPr>
          <a:xfrm>
            <a:off x="78034" y="8766069"/>
            <a:ext cx="5540446" cy="465455"/>
          </a:xfrm>
          <a:prstGeom prst="rect">
            <a:avLst/>
          </a:prstGeom>
        </p:spPr>
        <p:txBody>
          <a:bodyPr vert="horz" lIns="93324" tIns="46662" rIns="93324" bIns="46662" rtlCol="0" anchor="b"/>
          <a:lstStyle>
            <a:lvl1pPr algn="l">
              <a:defRPr sz="1200"/>
            </a:lvl1pPr>
          </a:lstStyle>
          <a:p>
            <a:r>
              <a:rPr lang="en-US" dirty="0" smtClean="0">
                <a:latin typeface="Times New Roman" panose="02020603050405020304" pitchFamily="18" charset="0"/>
                <a:cs typeface="Times New Roman" panose="02020603050405020304" pitchFamily="18" charset="0"/>
              </a:rPr>
              <a:t>South Carolina Department of Education</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3"/>
          </p:nvPr>
        </p:nvSpPr>
        <p:spPr>
          <a:xfrm>
            <a:off x="6164722" y="8766069"/>
            <a:ext cx="778719" cy="465455"/>
          </a:xfrm>
          <a:prstGeom prst="rect">
            <a:avLst/>
          </a:prstGeom>
        </p:spPr>
        <p:txBody>
          <a:bodyPr vert="horz" lIns="93324" tIns="46662" rIns="93324" bIns="46662" rtlCol="0" anchor="b"/>
          <a:lstStyle>
            <a:lvl1pPr algn="r">
              <a:defRPr sz="1200"/>
            </a:lvl1pPr>
          </a:lstStyle>
          <a:p>
            <a:fld id="{39184511-D9F4-4BA0-9D09-BB9CF2585151}" type="slidenum">
              <a:rPr lang="en-US" smtClean="0">
                <a:latin typeface="Times New Roman" panose="02020603050405020304" pitchFamily="18" charset="0"/>
                <a:cs typeface="Times New Roman" panose="02020603050405020304" pitchFamily="18" charset="0"/>
              </a:rPr>
              <a:t>‹#›</a:t>
            </a:fld>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661641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78035" y="8766069"/>
            <a:ext cx="3043343" cy="465455"/>
          </a:xfrm>
          <a:prstGeom prst="rect">
            <a:avLst/>
          </a:prstGeom>
        </p:spPr>
        <p:txBody>
          <a:bodyPr vert="horz" lIns="93324" tIns="46662" rIns="93324" bIns="46662" rtlCol="0" anchor="b"/>
          <a:lstStyle>
            <a:lvl1pPr algn="l">
              <a:defRPr sz="1200">
                <a:latin typeface="Times New Roman" panose="02020603050405020304" pitchFamily="18" charset="0"/>
                <a:cs typeface="Times New Roman" panose="02020603050405020304" pitchFamily="18" charset="0"/>
              </a:defRPr>
            </a:lvl1pPr>
          </a:lstStyle>
          <a:p>
            <a:r>
              <a:rPr lang="en-US" dirty="0" smtClean="0"/>
              <a:t>South Carolina Department of Education</a:t>
            </a:r>
            <a:endParaRPr lang="en-US" dirty="0"/>
          </a:p>
        </p:txBody>
      </p:sp>
      <p:sp>
        <p:nvSpPr>
          <p:cNvPr id="7" name="Slide Number Placeholder 6"/>
          <p:cNvSpPr>
            <a:spLocks noGrp="1"/>
          </p:cNvSpPr>
          <p:nvPr>
            <p:ph type="sldNum" sz="quarter" idx="5"/>
          </p:nvPr>
        </p:nvSpPr>
        <p:spPr>
          <a:xfrm>
            <a:off x="3901722" y="8766069"/>
            <a:ext cx="3043343" cy="465455"/>
          </a:xfrm>
          <a:prstGeom prst="rect">
            <a:avLst/>
          </a:prstGeom>
        </p:spPr>
        <p:txBody>
          <a:bodyPr vert="horz" lIns="93324" tIns="46662" rIns="93324" bIns="46662" rtlCol="0" anchor="b"/>
          <a:lstStyle>
            <a:lvl1pPr algn="r">
              <a:defRPr sz="1200">
                <a:latin typeface="Times New Roman" panose="02020603050405020304" pitchFamily="18" charset="0"/>
                <a:cs typeface="Times New Roman" panose="02020603050405020304" pitchFamily="18" charset="0"/>
              </a:defRPr>
            </a:lvl1pPr>
          </a:lstStyle>
          <a:p>
            <a:fld id="{9091D14C-FD63-4621-8F63-9ECEE9A5DEDE}" type="slidenum">
              <a:rPr lang="en-US" smtClean="0"/>
              <a:pPr/>
              <a:t>‹#›</a:t>
            </a:fld>
            <a:endParaRPr lang="en-US" dirty="0"/>
          </a:p>
        </p:txBody>
      </p:sp>
    </p:spTree>
    <p:extLst>
      <p:ext uri="{BB962C8B-B14F-4D97-AF65-F5344CB8AC3E}">
        <p14:creationId xmlns:p14="http://schemas.microsoft.com/office/powerpoint/2010/main" val="2957711475"/>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dirty="0"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a:t>
            </a:fld>
            <a:endParaRPr lang="en-US" dirty="0"/>
          </a:p>
        </p:txBody>
      </p:sp>
    </p:spTree>
    <p:extLst>
      <p:ext uri="{BB962C8B-B14F-4D97-AF65-F5344CB8AC3E}">
        <p14:creationId xmlns:p14="http://schemas.microsoft.com/office/powerpoint/2010/main" val="3627780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dirty="0"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8</a:t>
            </a:fld>
            <a:endParaRPr lang="en-US" dirty="0"/>
          </a:p>
        </p:txBody>
      </p:sp>
    </p:spTree>
    <p:extLst>
      <p:ext uri="{BB962C8B-B14F-4D97-AF65-F5344CB8AC3E}">
        <p14:creationId xmlns:p14="http://schemas.microsoft.com/office/powerpoint/2010/main" val="6694867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Times New Roman" panose="02020603050405020304" pitchFamily="18" charset="0"/>
                <a:cs typeface="Times New Roman" panose="02020603050405020304" pitchFamily="18"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2400" y="152400"/>
            <a:ext cx="1921707" cy="1828800"/>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5350" y="6191249"/>
            <a:ext cx="7391400" cy="657225"/>
          </a:xfrm>
          <a:prstGeom prst="rect">
            <a:avLst/>
          </a:prstGeom>
        </p:spPr>
      </p:pic>
    </p:spTree>
    <p:extLst>
      <p:ext uri="{BB962C8B-B14F-4D97-AF65-F5344CB8AC3E}">
        <p14:creationId xmlns:p14="http://schemas.microsoft.com/office/powerpoint/2010/main" val="91888268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dirty="0"/>
          </a:p>
        </p:txBody>
      </p:sp>
    </p:spTree>
    <p:extLst>
      <p:ext uri="{BB962C8B-B14F-4D97-AF65-F5344CB8AC3E}">
        <p14:creationId xmlns:p14="http://schemas.microsoft.com/office/powerpoint/2010/main" val="163721773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dirty="0"/>
          </a:p>
        </p:txBody>
      </p:sp>
    </p:spTree>
    <p:extLst>
      <p:ext uri="{BB962C8B-B14F-4D97-AF65-F5344CB8AC3E}">
        <p14:creationId xmlns:p14="http://schemas.microsoft.com/office/powerpoint/2010/main" val="212954134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dirty="0"/>
          </a:p>
        </p:txBody>
      </p:sp>
    </p:spTree>
    <p:extLst>
      <p:ext uri="{BB962C8B-B14F-4D97-AF65-F5344CB8AC3E}">
        <p14:creationId xmlns:p14="http://schemas.microsoft.com/office/powerpoint/2010/main" val="3645925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dirty="0"/>
          </a:p>
        </p:txBody>
      </p:sp>
    </p:spTree>
    <p:extLst>
      <p:ext uri="{BB962C8B-B14F-4D97-AF65-F5344CB8AC3E}">
        <p14:creationId xmlns:p14="http://schemas.microsoft.com/office/powerpoint/2010/main" val="1030343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3200"/>
            </a:lvl1pPr>
            <a:lvl2pPr>
              <a:defRPr sz="3200"/>
            </a:lvl2pPr>
            <a:lvl3pPr>
              <a:defRPr sz="2800"/>
            </a:lvl3pPr>
            <a:lvl4pPr>
              <a:defRPr sz="2400"/>
            </a:lvl4pPr>
            <a:lvl5pPr>
              <a:defRPr sz="2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a:defRPr sz="3200"/>
            </a:lvl1pPr>
            <a:lvl2pPr>
              <a:defRPr sz="3200"/>
            </a:lvl2pPr>
            <a:lvl3pPr>
              <a:defRPr sz="2800"/>
            </a:lvl3pPr>
            <a:lvl4pPr>
              <a:defRPr sz="24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dirty="0"/>
          </a:p>
        </p:txBody>
      </p:sp>
    </p:spTree>
    <p:extLst>
      <p:ext uri="{BB962C8B-B14F-4D97-AF65-F5344CB8AC3E}">
        <p14:creationId xmlns:p14="http://schemas.microsoft.com/office/powerpoint/2010/main" val="20076944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dirty="0"/>
          </a:p>
        </p:txBody>
      </p:sp>
    </p:spTree>
    <p:extLst>
      <p:ext uri="{BB962C8B-B14F-4D97-AF65-F5344CB8AC3E}">
        <p14:creationId xmlns:p14="http://schemas.microsoft.com/office/powerpoint/2010/main" val="397958342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dirty="0"/>
          </a:p>
        </p:txBody>
      </p:sp>
    </p:spTree>
    <p:extLst>
      <p:ext uri="{BB962C8B-B14F-4D97-AF65-F5344CB8AC3E}">
        <p14:creationId xmlns:p14="http://schemas.microsoft.com/office/powerpoint/2010/main" val="347247715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dirty="0"/>
          </a:p>
        </p:txBody>
      </p:sp>
    </p:spTree>
    <p:extLst>
      <p:ext uri="{BB962C8B-B14F-4D97-AF65-F5344CB8AC3E}">
        <p14:creationId xmlns:p14="http://schemas.microsoft.com/office/powerpoint/2010/main" val="51452702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lvl1pPr algn="l">
              <a:defRPr sz="28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3200"/>
            </a:lvl2pPr>
            <a:lvl3pPr>
              <a:defRPr sz="2800"/>
            </a:lvl3pPr>
            <a:lvl4pPr>
              <a:defRPr sz="24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dirty="0"/>
          </a:p>
        </p:txBody>
      </p:sp>
    </p:spTree>
    <p:extLst>
      <p:ext uri="{BB962C8B-B14F-4D97-AF65-F5344CB8AC3E}">
        <p14:creationId xmlns:p14="http://schemas.microsoft.com/office/powerpoint/2010/main" val="102507481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8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dirty="0"/>
          </a:p>
        </p:txBody>
      </p:sp>
    </p:spTree>
    <p:extLst>
      <p:ext uri="{BB962C8B-B14F-4D97-AF65-F5344CB8AC3E}">
        <p14:creationId xmlns:p14="http://schemas.microsoft.com/office/powerpoint/2010/main" val="334595884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dirty="0"/>
          </a:p>
        </p:txBody>
      </p:sp>
    </p:spTree>
    <p:extLst>
      <p:ext uri="{BB962C8B-B14F-4D97-AF65-F5344CB8AC3E}">
        <p14:creationId xmlns:p14="http://schemas.microsoft.com/office/powerpoint/2010/main" val="20156210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microburstlearning.co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ed.sc.gov/instruction/career-and-technology-education/career-guidance/work-based-learning/"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38400"/>
            <a:ext cx="7772400" cy="1752600"/>
          </a:xfrm>
        </p:spPr>
        <p:txBody>
          <a:bodyPr>
            <a:normAutofit fontScale="90000"/>
          </a:bodyPr>
          <a:lstStyle/>
          <a:p>
            <a:r>
              <a:rPr lang="en-US" dirty="0" smtClean="0"/>
              <a:t>2018 Education and Business Summit</a:t>
            </a:r>
            <a:br>
              <a:rPr lang="en-US" dirty="0" smtClean="0"/>
            </a:br>
            <a:r>
              <a:rPr lang="en-US" sz="2700" dirty="0" smtClean="0"/>
              <a:t>Career Readiness </a:t>
            </a:r>
            <a:r>
              <a:rPr lang="en-US" sz="2700" dirty="0" smtClean="0"/>
              <a:t>Accountability</a:t>
            </a:r>
            <a:endParaRPr lang="en-US" sz="3100" dirty="0"/>
          </a:p>
        </p:txBody>
      </p:sp>
      <p:sp>
        <p:nvSpPr>
          <p:cNvPr id="3" name="Subtitle 2"/>
          <p:cNvSpPr>
            <a:spLocks noGrp="1"/>
          </p:cNvSpPr>
          <p:nvPr>
            <p:ph type="subTitle" idx="1"/>
          </p:nvPr>
        </p:nvSpPr>
        <p:spPr>
          <a:xfrm>
            <a:off x="914400" y="5105400"/>
            <a:ext cx="6858000" cy="990600"/>
          </a:xfrm>
        </p:spPr>
        <p:txBody>
          <a:bodyPr>
            <a:normAutofit fontScale="85000" lnSpcReduction="20000"/>
          </a:bodyPr>
          <a:lstStyle/>
          <a:p>
            <a:r>
              <a:rPr lang="en-US" dirty="0" smtClean="0"/>
              <a:t>Kama. J. Staton</a:t>
            </a:r>
          </a:p>
          <a:p>
            <a:r>
              <a:rPr lang="en-US" dirty="0" smtClean="0"/>
              <a:t>South Carolina Dept. of Education</a:t>
            </a:r>
            <a:endParaRPr lang="en-US" dirty="0"/>
          </a:p>
        </p:txBody>
      </p:sp>
    </p:spTree>
    <p:extLst>
      <p:ext uri="{BB962C8B-B14F-4D97-AF65-F5344CB8AC3E}">
        <p14:creationId xmlns:p14="http://schemas.microsoft.com/office/powerpoint/2010/main" val="12207710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835"/>
            <a:ext cx="8229600" cy="1143000"/>
          </a:xfrm>
        </p:spPr>
        <p:txBody>
          <a:bodyPr/>
          <a:lstStyle/>
          <a:p>
            <a:r>
              <a:rPr lang="en-US" dirty="0" smtClean="0"/>
              <a:t>2018-19 WBL Page Updates</a:t>
            </a: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smtClean="0"/>
              <a:t>10</a:t>
            </a:fld>
            <a:endParaRPr lang="en-US" dirty="0"/>
          </a:p>
        </p:txBody>
      </p:sp>
      <p:sp>
        <p:nvSpPr>
          <p:cNvPr id="6" name="Text Box 2" descr="WBL 1-10"/>
          <p:cNvSpPr txBox="1">
            <a:spLocks noGrp="1" noChangeArrowheads="1"/>
          </p:cNvSpPr>
          <p:nvPr>
            <p:ph idx="1"/>
          </p:nvPr>
        </p:nvSpPr>
        <p:spPr bwMode="auto">
          <a:xfrm>
            <a:off x="457200" y="1143000"/>
            <a:ext cx="8229600" cy="48006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a:spcBef>
                <a:spcPts val="0"/>
              </a:spcBef>
              <a:spcAft>
                <a:spcPts val="0"/>
              </a:spcAft>
              <a:tabLst>
                <a:tab pos="914400" algn="l"/>
              </a:tabLs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t>
            </a:r>
          </a:p>
        </p:txBody>
      </p:sp>
      <p:sp>
        <p:nvSpPr>
          <p:cNvPr id="7" name="TextBox 6"/>
          <p:cNvSpPr txBox="1"/>
          <p:nvPr/>
        </p:nvSpPr>
        <p:spPr>
          <a:xfrm>
            <a:off x="304800" y="5943600"/>
            <a:ext cx="8534400" cy="461665"/>
          </a:xfrm>
          <a:prstGeom prst="rect">
            <a:avLst/>
          </a:prstGeom>
          <a:noFill/>
        </p:spPr>
        <p:txBody>
          <a:bodyPr wrap="square" rtlCol="0">
            <a:spAutoFit/>
          </a:bodyPr>
          <a:lstStyle/>
          <a:p>
            <a:r>
              <a:rPr lang="en-US" sz="2400" dirty="0" smtClean="0"/>
              <a:t>Same required fields with a total of 10 experience fields for entry</a:t>
            </a:r>
            <a:endParaRPr lang="en-US" sz="2400" dirty="0"/>
          </a:p>
        </p:txBody>
      </p:sp>
    </p:spTree>
    <p:extLst>
      <p:ext uri="{BB962C8B-B14F-4D97-AF65-F5344CB8AC3E}">
        <p14:creationId xmlns:p14="http://schemas.microsoft.com/office/powerpoint/2010/main" val="39423369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are we going to train? </a:t>
            </a:r>
            <a:endParaRPr lang="en-US" b="1" dirty="0"/>
          </a:p>
        </p:txBody>
      </p:sp>
      <p:sp>
        <p:nvSpPr>
          <p:cNvPr id="4" name="Slide Number Placeholder 3"/>
          <p:cNvSpPr>
            <a:spLocks noGrp="1"/>
          </p:cNvSpPr>
          <p:nvPr>
            <p:ph type="sldNum" sz="quarter" idx="4"/>
          </p:nvPr>
        </p:nvSpPr>
        <p:spPr/>
        <p:txBody>
          <a:bodyPr/>
          <a:lstStyle/>
          <a:p>
            <a:fld id="{2638198E-7845-4843-8114-6B9DA8FD3EF6}" type="slidenum">
              <a:rPr lang="en-US" smtClean="0"/>
              <a:t>11</a:t>
            </a:fld>
            <a:endParaRPr lang="en-US" dirty="0"/>
          </a:p>
        </p:txBody>
      </p:sp>
      <p:sp>
        <p:nvSpPr>
          <p:cNvPr id="3" name="Content Placeholder 2"/>
          <p:cNvSpPr>
            <a:spLocks noGrp="1"/>
          </p:cNvSpPr>
          <p:nvPr>
            <p:ph idx="1"/>
          </p:nvPr>
        </p:nvSpPr>
        <p:spPr>
          <a:xfrm>
            <a:off x="457200" y="1371600"/>
            <a:ext cx="8229600" cy="5410200"/>
          </a:xfrm>
        </p:spPr>
        <p:txBody>
          <a:bodyPr>
            <a:normAutofit lnSpcReduction="10000"/>
          </a:bodyPr>
          <a:lstStyle/>
          <a:p>
            <a:pPr marL="0" indent="0" algn="ctr">
              <a:buNone/>
            </a:pPr>
            <a:r>
              <a:rPr lang="en-US" dirty="0" smtClean="0"/>
              <a:t>2018 Fall Regional Workshops</a:t>
            </a:r>
          </a:p>
          <a:p>
            <a:pPr marL="0" indent="0">
              <a:buNone/>
            </a:pPr>
            <a:endParaRPr lang="en-US" sz="2000" dirty="0" smtClean="0"/>
          </a:p>
          <a:p>
            <a:pPr marL="0" indent="0">
              <a:buNone/>
            </a:pPr>
            <a:r>
              <a:rPr lang="en-US" sz="2000" dirty="0" smtClean="0"/>
              <a:t>Target Audience: Administrators, School Counselors, </a:t>
            </a:r>
            <a:r>
              <a:rPr lang="en-US" sz="2000" dirty="0" smtClean="0">
                <a:solidFill>
                  <a:srgbClr val="FF0000"/>
                </a:solidFill>
              </a:rPr>
              <a:t>CDFs, Career Guidance Personnel, and Work-Based Learning Coordinators</a:t>
            </a:r>
          </a:p>
          <a:p>
            <a:pPr marL="0" indent="0">
              <a:buNone/>
            </a:pPr>
            <a:endParaRPr lang="en-US" sz="2000" dirty="0" smtClean="0"/>
          </a:p>
          <a:p>
            <a:pPr marL="0" indent="0">
              <a:buNone/>
            </a:pPr>
            <a:r>
              <a:rPr lang="en-US" sz="1600" b="1" dirty="0" smtClean="0"/>
              <a:t>Sept. 12, 2018</a:t>
            </a:r>
            <a:r>
              <a:rPr lang="en-US" sz="1600" dirty="0" smtClean="0"/>
              <a:t>				</a:t>
            </a:r>
            <a:r>
              <a:rPr lang="en-US" sz="1600" b="1" dirty="0" smtClean="0"/>
              <a:t>Oct. 11, 2018</a:t>
            </a:r>
          </a:p>
          <a:p>
            <a:pPr marL="0" indent="0">
              <a:buNone/>
            </a:pPr>
            <a:r>
              <a:rPr lang="en-US" sz="1600" dirty="0" smtClean="0"/>
              <a:t>Horry –Georgetown Technical College		Anderson University</a:t>
            </a:r>
          </a:p>
          <a:p>
            <a:pPr marL="0" indent="0">
              <a:buNone/>
            </a:pPr>
            <a:r>
              <a:rPr lang="en-US" sz="1600" dirty="0" smtClean="0"/>
              <a:t>(Conway Campus)</a:t>
            </a:r>
          </a:p>
          <a:p>
            <a:pPr marL="0" indent="0">
              <a:buNone/>
            </a:pPr>
            <a:endParaRPr lang="en-US" sz="1600" dirty="0"/>
          </a:p>
          <a:p>
            <a:pPr marL="0" indent="0">
              <a:buNone/>
            </a:pPr>
            <a:r>
              <a:rPr lang="en-US" sz="1600" b="1" dirty="0" smtClean="0"/>
              <a:t>Sept. 21, 2018</a:t>
            </a:r>
            <a:r>
              <a:rPr lang="en-US" sz="1600" dirty="0" smtClean="0"/>
              <a:t>				</a:t>
            </a:r>
            <a:r>
              <a:rPr lang="en-US" sz="1600" b="1" dirty="0" smtClean="0"/>
              <a:t>Oct. 17, 2018 ( Full)</a:t>
            </a:r>
          </a:p>
          <a:p>
            <a:pPr marL="0" indent="0">
              <a:buNone/>
            </a:pPr>
            <a:r>
              <a:rPr lang="en-US" sz="1600" dirty="0" smtClean="0"/>
              <a:t>Winthrop University				Midlands Technical College</a:t>
            </a:r>
          </a:p>
          <a:p>
            <a:pPr marL="0" indent="0">
              <a:buNone/>
            </a:pPr>
            <a:r>
              <a:rPr lang="en-US" sz="1600" dirty="0" smtClean="0"/>
              <a:t>					(Harbison Campus)</a:t>
            </a:r>
            <a:endParaRPr lang="en-US" sz="1600" dirty="0"/>
          </a:p>
          <a:p>
            <a:pPr marL="0" indent="0">
              <a:buNone/>
            </a:pPr>
            <a:r>
              <a:rPr lang="en-US" sz="1600" b="1" dirty="0" smtClean="0"/>
              <a:t>Oct. 5, 2018	</a:t>
            </a:r>
            <a:r>
              <a:rPr lang="en-US" sz="1600" dirty="0" smtClean="0"/>
              <a:t>			</a:t>
            </a:r>
          </a:p>
          <a:p>
            <a:pPr marL="0" indent="0">
              <a:buNone/>
            </a:pPr>
            <a:r>
              <a:rPr lang="en-US" sz="1600" dirty="0" smtClean="0"/>
              <a:t>Spartanburg Community College			</a:t>
            </a:r>
            <a:r>
              <a:rPr lang="en-US" sz="1600" b="1" dirty="0" smtClean="0"/>
              <a:t>Nov. 8, 2018</a:t>
            </a:r>
          </a:p>
          <a:p>
            <a:pPr marL="0" indent="0">
              <a:buNone/>
            </a:pPr>
            <a:r>
              <a:rPr lang="en-US" sz="1600" dirty="0" smtClean="0"/>
              <a:t>					Colleton County High School</a:t>
            </a:r>
          </a:p>
          <a:p>
            <a:pPr marL="0" indent="0" algn="ctr">
              <a:buNone/>
            </a:pPr>
            <a:endParaRPr lang="en-US" sz="1600" i="1" dirty="0" smtClean="0"/>
          </a:p>
          <a:p>
            <a:pPr marL="0" indent="0" algn="ctr">
              <a:buNone/>
            </a:pPr>
            <a:r>
              <a:rPr lang="en-US" sz="1600" i="1" dirty="0" smtClean="0"/>
              <a:t>* On-line registration will be released soon*</a:t>
            </a:r>
          </a:p>
          <a:p>
            <a:pPr marL="0" indent="0" algn="ctr">
              <a:buNone/>
            </a:pPr>
            <a:r>
              <a:rPr lang="en-US" sz="1600" i="1" dirty="0" smtClean="0">
                <a:solidFill>
                  <a:srgbClr val="FF0000"/>
                </a:solidFill>
              </a:rPr>
              <a:t>* CDFs, Career Guidance Personnel, and WBL Coordinators – Mandatory to attend*</a:t>
            </a:r>
            <a:endParaRPr lang="en-US" sz="1600" i="1" dirty="0">
              <a:solidFill>
                <a:srgbClr val="FF0000"/>
              </a:solidFill>
            </a:endParaRPr>
          </a:p>
          <a:p>
            <a:pPr marL="0" indent="0">
              <a:buNone/>
            </a:pPr>
            <a:endParaRPr lang="en-US" sz="2000" dirty="0"/>
          </a:p>
        </p:txBody>
      </p:sp>
    </p:spTree>
    <p:extLst>
      <p:ext uri="{BB962C8B-B14F-4D97-AF65-F5344CB8AC3E}">
        <p14:creationId xmlns:p14="http://schemas.microsoft.com/office/powerpoint/2010/main" val="22714235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Train the Trainer</a:t>
            </a:r>
            <a:endParaRPr lang="en-US" b="1" dirty="0"/>
          </a:p>
        </p:txBody>
      </p:sp>
      <p:sp>
        <p:nvSpPr>
          <p:cNvPr id="3" name="Content Placeholder 2"/>
          <p:cNvSpPr>
            <a:spLocks noGrp="1"/>
          </p:cNvSpPr>
          <p:nvPr>
            <p:ph idx="1"/>
          </p:nvPr>
        </p:nvSpPr>
        <p:spPr/>
        <p:txBody>
          <a:bodyPr/>
          <a:lstStyle/>
          <a:p>
            <a:pPr marL="0" indent="0">
              <a:buNone/>
            </a:pPr>
            <a:r>
              <a:rPr lang="en-US" sz="3200" dirty="0" smtClean="0"/>
              <a:t>Statewide deliver system will occur through OCTE and each SC Regional Career Specialist</a:t>
            </a:r>
          </a:p>
          <a:p>
            <a:pPr marL="0" indent="0">
              <a:buNone/>
            </a:pPr>
            <a:endParaRPr lang="en-US" sz="3200" dirty="0" smtClean="0"/>
          </a:p>
          <a:p>
            <a:pPr>
              <a:buFontTx/>
              <a:buChar char="-"/>
            </a:pPr>
            <a:r>
              <a:rPr lang="en-US" sz="2800" dirty="0" smtClean="0"/>
              <a:t>RCS will provide district requested training</a:t>
            </a:r>
          </a:p>
          <a:p>
            <a:pPr>
              <a:buFontTx/>
              <a:buChar char="-"/>
            </a:pPr>
            <a:r>
              <a:rPr lang="en-US" sz="2800" dirty="0" smtClean="0"/>
              <a:t>RCS will design WBL opportunities for students through school/district partnerships, Local Advisory Councils, Chambers, etc. </a:t>
            </a:r>
          </a:p>
          <a:p>
            <a:pPr>
              <a:buFontTx/>
              <a:buChar char="-"/>
            </a:pPr>
            <a:r>
              <a:rPr lang="en-US" sz="2800" dirty="0" smtClean="0"/>
              <a:t>RCS will continue to work closely with school counseling and career guidance personnel</a:t>
            </a:r>
            <a:endParaRPr lang="en-US" sz="2800" dirty="0"/>
          </a:p>
        </p:txBody>
      </p:sp>
      <p:sp>
        <p:nvSpPr>
          <p:cNvPr id="4" name="Slide Number Placeholder 3"/>
          <p:cNvSpPr>
            <a:spLocks noGrp="1"/>
          </p:cNvSpPr>
          <p:nvPr>
            <p:ph type="sldNum" sz="quarter" idx="4"/>
          </p:nvPr>
        </p:nvSpPr>
        <p:spPr/>
        <p:txBody>
          <a:bodyPr/>
          <a:lstStyle/>
          <a:p>
            <a:fld id="{2638198E-7845-4843-8114-6B9DA8FD3EF6}" type="slidenum">
              <a:rPr lang="en-US" smtClean="0"/>
              <a:t>12</a:t>
            </a:fld>
            <a:endParaRPr lang="en-US" dirty="0"/>
          </a:p>
        </p:txBody>
      </p:sp>
    </p:spTree>
    <p:extLst>
      <p:ext uri="{BB962C8B-B14F-4D97-AF65-F5344CB8AC3E}">
        <p14:creationId xmlns:p14="http://schemas.microsoft.com/office/powerpoint/2010/main" val="6218221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Picture of WBL All Grade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33400" y="152400"/>
            <a:ext cx="7848600" cy="5410200"/>
          </a:xfrm>
        </p:spPr>
      </p:pic>
      <p:sp>
        <p:nvSpPr>
          <p:cNvPr id="4" name="Slide Number Placeholder 3"/>
          <p:cNvSpPr>
            <a:spLocks noGrp="1"/>
          </p:cNvSpPr>
          <p:nvPr>
            <p:ph type="sldNum" sz="quarter" idx="4"/>
          </p:nvPr>
        </p:nvSpPr>
        <p:spPr/>
        <p:txBody>
          <a:bodyPr/>
          <a:lstStyle/>
          <a:p>
            <a:fld id="{2638198E-7845-4843-8114-6B9DA8FD3EF6}" type="slidenum">
              <a:rPr lang="en-US" smtClean="0"/>
              <a:pPr/>
              <a:t>13</a:t>
            </a:fld>
            <a:endParaRPr lang="en-US" dirty="0"/>
          </a:p>
        </p:txBody>
      </p:sp>
      <p:sp>
        <p:nvSpPr>
          <p:cNvPr id="2" name="TextBox 1"/>
          <p:cNvSpPr txBox="1"/>
          <p:nvPr/>
        </p:nvSpPr>
        <p:spPr>
          <a:xfrm>
            <a:off x="1215807" y="5562600"/>
            <a:ext cx="6934200" cy="646331"/>
          </a:xfrm>
          <a:prstGeom prst="rect">
            <a:avLst/>
          </a:prstGeom>
          <a:noFill/>
        </p:spPr>
        <p:txBody>
          <a:bodyPr wrap="square" rtlCol="0">
            <a:spAutoFit/>
          </a:bodyPr>
          <a:lstStyle/>
          <a:p>
            <a:pPr algn="ctr"/>
            <a:r>
              <a:rPr lang="en-US" sz="3600" b="1" dirty="0" smtClean="0">
                <a:solidFill>
                  <a:srgbClr val="FF0000"/>
                </a:solidFill>
              </a:rPr>
              <a:t>43% increase since 2013-14</a:t>
            </a:r>
            <a:endParaRPr lang="en-US" sz="3600" b="1" dirty="0">
              <a:solidFill>
                <a:srgbClr val="FF0000"/>
              </a:solidFill>
            </a:endParaRPr>
          </a:p>
        </p:txBody>
      </p:sp>
    </p:spTree>
    <p:extLst>
      <p:ext uri="{BB962C8B-B14F-4D97-AF65-F5344CB8AC3E}">
        <p14:creationId xmlns:p14="http://schemas.microsoft.com/office/powerpoint/2010/main" val="2277728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descr="Picture"/>
          <p:cNvSpPr>
            <a:spLocks noGrp="1"/>
          </p:cNvSpPr>
          <p:nvPr>
            <p:ph idx="1"/>
          </p:nvPr>
        </p:nvSpPr>
        <p:spPr>
          <a:xfrm>
            <a:off x="457200" y="1600200"/>
            <a:ext cx="8229600" cy="4525963"/>
          </a:xfrm>
          <a:noFill/>
        </p:spPr>
        <p:txBody>
          <a:bodyPr>
            <a:normAutofit/>
          </a:bodyPr>
          <a:lstStyle/>
          <a:p>
            <a:pPr marL="0" indent="0" algn="ctr">
              <a:buNone/>
            </a:pPr>
            <a:r>
              <a:rPr lang="en-US" sz="4800" dirty="0"/>
              <a:t>Deadline to enter all WBL experiences into PowerSchool is </a:t>
            </a:r>
          </a:p>
          <a:p>
            <a:pPr marL="0" indent="0" algn="ctr">
              <a:buNone/>
            </a:pPr>
            <a:endParaRPr lang="en-US" sz="4800" dirty="0" smtClean="0">
              <a:solidFill>
                <a:srgbClr val="FF0000"/>
              </a:solidFill>
            </a:endParaRPr>
          </a:p>
          <a:p>
            <a:pPr marL="0" indent="0" algn="ctr">
              <a:buNone/>
            </a:pPr>
            <a:r>
              <a:rPr lang="en-US" sz="7200" dirty="0" smtClean="0">
                <a:solidFill>
                  <a:srgbClr val="FF0000"/>
                </a:solidFill>
              </a:rPr>
              <a:t>Friday</a:t>
            </a:r>
            <a:r>
              <a:rPr lang="en-US" sz="7200" dirty="0">
                <a:solidFill>
                  <a:srgbClr val="FF0000"/>
                </a:solidFill>
              </a:rPr>
              <a:t>, May </a:t>
            </a:r>
            <a:r>
              <a:rPr lang="en-US" sz="7200" dirty="0" smtClean="0">
                <a:solidFill>
                  <a:srgbClr val="FF0000"/>
                </a:solidFill>
              </a:rPr>
              <a:t>24, 2019</a:t>
            </a:r>
            <a:endParaRPr lang="en-US" sz="7200" dirty="0">
              <a:solidFill>
                <a:srgbClr val="FF0000"/>
              </a:solidFill>
            </a:endParaRPr>
          </a:p>
          <a:p>
            <a:pPr marL="0" indent="0">
              <a:buNone/>
            </a:pPr>
            <a:endParaRPr lang="en-US" sz="4800" dirty="0"/>
          </a:p>
        </p:txBody>
      </p:sp>
      <p:sp>
        <p:nvSpPr>
          <p:cNvPr id="4" name="Slide Number Placeholder 3"/>
          <p:cNvSpPr>
            <a:spLocks noGrp="1"/>
          </p:cNvSpPr>
          <p:nvPr>
            <p:ph type="sldNum" sz="quarter" idx="4"/>
          </p:nvPr>
        </p:nvSpPr>
        <p:spPr/>
        <p:txBody>
          <a:bodyPr/>
          <a:lstStyle/>
          <a:p>
            <a:fld id="{2638198E-7845-4843-8114-6B9DA8FD3EF6}" type="slidenum">
              <a:rPr lang="en-US" smtClean="0"/>
              <a:t>14</a:t>
            </a:fld>
            <a:endParaRPr lang="en-US" dirty="0"/>
          </a:p>
        </p:txBody>
      </p:sp>
    </p:spTree>
    <p:extLst>
      <p:ext uri="{BB962C8B-B14F-4D97-AF65-F5344CB8AC3E}">
        <p14:creationId xmlns:p14="http://schemas.microsoft.com/office/powerpoint/2010/main" val="39145923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Reporting Microburst Soft Skills in PowerSchool</a:t>
            </a:r>
            <a:endParaRPr lang="en-US" dirty="0"/>
          </a:p>
        </p:txBody>
      </p:sp>
      <p:sp>
        <p:nvSpPr>
          <p:cNvPr id="3" name="Content Placeholder 2"/>
          <p:cNvSpPr>
            <a:spLocks noGrp="1"/>
          </p:cNvSpPr>
          <p:nvPr>
            <p:ph idx="1"/>
          </p:nvPr>
        </p:nvSpPr>
        <p:spPr>
          <a:xfrm>
            <a:off x="457200" y="1600200"/>
            <a:ext cx="8229600" cy="4756150"/>
          </a:xfrm>
        </p:spPr>
        <p:txBody>
          <a:bodyPr>
            <a:normAutofit fontScale="47500" lnSpcReduction="20000"/>
          </a:bodyPr>
          <a:lstStyle/>
          <a:p>
            <a:pPr marL="0" indent="0">
              <a:buNone/>
            </a:pPr>
            <a:r>
              <a:rPr lang="en-US" b="1" dirty="0" smtClean="0"/>
              <a:t>Code: A94 </a:t>
            </a:r>
            <a:r>
              <a:rPr lang="en-US" b="1" dirty="0"/>
              <a:t>– Microburst EmployABILITY Soft Skills Certification</a:t>
            </a:r>
            <a:endParaRPr lang="en-US" dirty="0"/>
          </a:p>
          <a:p>
            <a:pPr marL="0" indent="0">
              <a:buNone/>
            </a:pPr>
            <a:r>
              <a:rPr lang="en-US" dirty="0"/>
              <a:t>Employers require their workforce to demonstrate soft skills in order to be an effective team member in the business/industry environment. Based on over 30 years of soft skills training in the global private business sector, the Microburst Learning Soft Skills certification program cultivates students’ soft skills by directly reengineering it from the business world to the world of education. The blended learning approach includes on–line pre–assessments with individualized evaluation reports, highly interactive online lessons, program instructor certification, comprehensive instructor guides with flexible classroom activities to meet a variety of schedules and class sizes, post–assessments, and student certification. With completion of all on–line modules, along with face–to–face classroom instruction and group activities, each completer receives the Employer’s Choice Certification. The EmployABILITY Soft Skills certificate program is supported and promoted by SC Future Makers, STEM Premier, SC Manufacturing Alliance, SC Chamber of Commerce, Mechanical Contractor’s Association of South Carolina and the SCDE. This soft skills certification is in alignment with the Profile of the SC Graduate.   </a:t>
            </a:r>
            <a:r>
              <a:rPr lang="en-US" u="sng" dirty="0">
                <a:hlinkClick r:id="rId2"/>
              </a:rPr>
              <a:t>[MICROBURST]</a:t>
            </a:r>
            <a:endParaRPr lang="en-US" dirty="0"/>
          </a:p>
          <a:p>
            <a:pPr marL="0" indent="0">
              <a:buNone/>
            </a:pPr>
            <a:endParaRPr lang="en-US" dirty="0" smtClean="0"/>
          </a:p>
          <a:p>
            <a:pPr marL="0" indent="0">
              <a:buNone/>
            </a:pPr>
            <a:endParaRPr lang="en-US" dirty="0"/>
          </a:p>
          <a:p>
            <a:pPr marL="0" indent="0">
              <a:buNone/>
            </a:pPr>
            <a:r>
              <a:rPr lang="en-US" dirty="0" smtClean="0">
                <a:solidFill>
                  <a:srgbClr val="FF0000"/>
                </a:solidFill>
              </a:rPr>
              <a:t>** Report in PowerSchool on the CATE page under certifications. It is a state recognized industry certification that meets career readiness accountability qualifier for a CATE Completer.</a:t>
            </a:r>
            <a:endParaRPr lang="en-US" dirty="0" smtClean="0">
              <a:solidFill>
                <a:srgbClr val="FF0000"/>
              </a:solidFill>
            </a:endParaRPr>
          </a:p>
          <a:p>
            <a:pPr marL="0" indent="0">
              <a:buNone/>
            </a:pP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smtClean="0"/>
              <a:t>15</a:t>
            </a:fld>
            <a:endParaRPr lang="en-US" dirty="0"/>
          </a:p>
        </p:txBody>
      </p:sp>
    </p:spTree>
    <p:extLst>
      <p:ext uri="{BB962C8B-B14F-4D97-AF65-F5344CB8AC3E}">
        <p14:creationId xmlns:p14="http://schemas.microsoft.com/office/powerpoint/2010/main" val="34281432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Contact Me</a:t>
            </a:r>
          </a:p>
        </p:txBody>
      </p:sp>
      <p:sp>
        <p:nvSpPr>
          <p:cNvPr id="3" name="Content Placeholder 2"/>
          <p:cNvSpPr>
            <a:spLocks noGrp="1"/>
          </p:cNvSpPr>
          <p:nvPr>
            <p:ph idx="1"/>
          </p:nvPr>
        </p:nvSpPr>
        <p:spPr/>
        <p:txBody>
          <a:bodyPr/>
          <a:lstStyle/>
          <a:p>
            <a:pPr marL="0" indent="0" algn="ctr">
              <a:buNone/>
            </a:pPr>
            <a:r>
              <a:rPr lang="en-US" b="1" dirty="0" smtClean="0"/>
              <a:t>Kama J. Staton</a:t>
            </a:r>
          </a:p>
          <a:p>
            <a:pPr marL="0" indent="0" algn="ctr">
              <a:buNone/>
            </a:pPr>
            <a:r>
              <a:rPr lang="en-US" dirty="0" smtClean="0"/>
              <a:t>Education Associate</a:t>
            </a:r>
          </a:p>
          <a:p>
            <a:pPr marL="0" indent="0" algn="ctr">
              <a:buNone/>
            </a:pPr>
            <a:r>
              <a:rPr lang="en-US" dirty="0" smtClean="0"/>
              <a:t>Career Guidance/ Work-Based Learning</a:t>
            </a:r>
          </a:p>
          <a:p>
            <a:pPr marL="0" indent="0" algn="ctr">
              <a:buNone/>
            </a:pPr>
            <a:r>
              <a:rPr lang="en-US" dirty="0" smtClean="0"/>
              <a:t>(803) 734-8415</a:t>
            </a:r>
          </a:p>
          <a:p>
            <a:pPr marL="0" indent="0" algn="ctr">
              <a:buNone/>
            </a:pPr>
            <a:r>
              <a:rPr lang="en-US" dirty="0" smtClean="0"/>
              <a:t>kstaton@ed.sc.gov</a:t>
            </a: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smtClean="0"/>
              <a:t>16</a:t>
            </a:fld>
            <a:endParaRPr lang="en-US" dirty="0"/>
          </a:p>
        </p:txBody>
      </p:sp>
    </p:spTree>
    <p:extLst>
      <p:ext uri="{BB962C8B-B14F-4D97-AF65-F5344CB8AC3E}">
        <p14:creationId xmlns:p14="http://schemas.microsoft.com/office/powerpoint/2010/main" val="11170797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10600" cy="1143000"/>
          </a:xfrm>
        </p:spPr>
        <p:txBody>
          <a:bodyPr>
            <a:noAutofit/>
          </a:bodyPr>
          <a:lstStyle/>
          <a:p>
            <a:r>
              <a:rPr lang="en-US" sz="3200" b="1" dirty="0" smtClean="0"/>
              <a:t>Career Readiness Indicators for Accountability</a:t>
            </a:r>
            <a:endParaRPr lang="en-US" sz="3200"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54770813"/>
              </p:ext>
            </p:extLst>
          </p:nvPr>
        </p:nvGraphicFramePr>
        <p:xfrm>
          <a:off x="457200" y="1616994"/>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4"/>
          </p:nvPr>
        </p:nvSpPr>
        <p:spPr/>
        <p:txBody>
          <a:bodyPr/>
          <a:lstStyle/>
          <a:p>
            <a:fld id="{2638198E-7845-4843-8114-6B9DA8FD3EF6}" type="slidenum">
              <a:rPr lang="en-US" smtClean="0"/>
              <a:t>2</a:t>
            </a:fld>
            <a:endParaRPr lang="en-US" dirty="0"/>
          </a:p>
        </p:txBody>
      </p:sp>
      <p:sp>
        <p:nvSpPr>
          <p:cNvPr id="7" name="TextBox 6"/>
          <p:cNvSpPr txBox="1"/>
          <p:nvPr/>
        </p:nvSpPr>
        <p:spPr>
          <a:xfrm>
            <a:off x="5029200" y="5679017"/>
            <a:ext cx="3124200" cy="923330"/>
          </a:xfrm>
          <a:prstGeom prst="rect">
            <a:avLst/>
          </a:prstGeom>
          <a:noFill/>
          <a:ln>
            <a:solidFill>
              <a:schemeClr val="tx1"/>
            </a:solidFill>
          </a:ln>
        </p:spPr>
        <p:txBody>
          <a:bodyPr wrap="square" rtlCol="0">
            <a:spAutoFit/>
          </a:bodyPr>
          <a:lstStyle/>
          <a:p>
            <a:pPr algn="ctr"/>
            <a:r>
              <a:rPr lang="en-US" b="1" dirty="0" smtClean="0"/>
              <a:t>Weight</a:t>
            </a:r>
            <a:r>
              <a:rPr lang="en-US" dirty="0" smtClean="0"/>
              <a:t> </a:t>
            </a:r>
          </a:p>
          <a:p>
            <a:pPr algn="ctr"/>
            <a:r>
              <a:rPr lang="en-US" dirty="0" smtClean="0"/>
              <a:t>Only meet </a:t>
            </a:r>
            <a:r>
              <a:rPr lang="en-US" b="1" dirty="0" smtClean="0">
                <a:solidFill>
                  <a:srgbClr val="FF0000"/>
                </a:solidFill>
              </a:rPr>
              <a:t>ONE</a:t>
            </a:r>
            <a:r>
              <a:rPr lang="en-US" dirty="0" smtClean="0"/>
              <a:t> to get 25 Points for weighting</a:t>
            </a:r>
            <a:endParaRPr lang="en-US" dirty="0"/>
          </a:p>
        </p:txBody>
      </p:sp>
    </p:spTree>
    <p:extLst>
      <p:ext uri="{BB962C8B-B14F-4D97-AF65-F5344CB8AC3E}">
        <p14:creationId xmlns:p14="http://schemas.microsoft.com/office/powerpoint/2010/main" val="31640555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a:bodyPr>
          <a:lstStyle/>
          <a:p>
            <a:pPr marL="0" indent="0">
              <a:buNone/>
            </a:pPr>
            <a:r>
              <a:rPr lang="en-US" sz="3200" b="1" dirty="0"/>
              <a:t>Completion of SC approved WBL experience </a:t>
            </a:r>
            <a:r>
              <a:rPr lang="en-US" sz="3200" b="1" dirty="0" smtClean="0"/>
              <a:t>(40 </a:t>
            </a:r>
            <a:r>
              <a:rPr lang="en-US" sz="3200" b="1" dirty="0"/>
              <a:t>hrs. or more) with positive employer evaluation score, 3 or higher; </a:t>
            </a:r>
            <a:endParaRPr lang="en-US" sz="3200" b="1" dirty="0" smtClean="0"/>
          </a:p>
          <a:p>
            <a:pPr marL="0" indent="0">
              <a:buNone/>
            </a:pPr>
            <a:endParaRPr lang="en-US" sz="3200" b="1" dirty="0">
              <a:solidFill>
                <a:srgbClr val="FF0000"/>
              </a:solidFill>
            </a:endParaRPr>
          </a:p>
          <a:p>
            <a:r>
              <a:rPr lang="en-US" sz="2400" dirty="0" smtClean="0"/>
              <a:t>40 hrs. or more on the job experience aligned to the career pathways in the student’s Individual Graduation Plan (IGP).</a:t>
            </a:r>
          </a:p>
          <a:p>
            <a:r>
              <a:rPr lang="en-US" sz="2400" dirty="0" smtClean="0"/>
              <a:t>A mutually developed training agreement outlining the skills and objectives to be mastered during the WBL experience.</a:t>
            </a:r>
          </a:p>
          <a:p>
            <a:r>
              <a:rPr lang="en-US" sz="2400" dirty="0" smtClean="0"/>
              <a:t>A positive evaluation conducted by the employer on a mutually developed performance evaluation tied to the training agreement as indicated by a score of 3 or higher on a scale of 5.</a:t>
            </a:r>
          </a:p>
          <a:p>
            <a:r>
              <a:rPr lang="en-US" sz="2400" dirty="0" smtClean="0"/>
              <a:t>An internship that is included within a credit-bearing course.</a:t>
            </a:r>
          </a:p>
          <a:p>
            <a:pPr marL="0" indent="0">
              <a:buNone/>
            </a:pPr>
            <a:endParaRPr lang="en-US" sz="2400" dirty="0"/>
          </a:p>
          <a:p>
            <a:pPr marL="0" indent="0" algn="ctr">
              <a:buNone/>
            </a:pPr>
            <a:r>
              <a:rPr lang="en-US" sz="2400" dirty="0" smtClean="0">
                <a:solidFill>
                  <a:srgbClr val="FF0000"/>
                </a:solidFill>
              </a:rPr>
              <a:t>**All of the above are required in order to count**</a:t>
            </a:r>
            <a:endParaRPr lang="en-US" sz="2400" dirty="0">
              <a:solidFill>
                <a:srgbClr val="FF0000"/>
              </a:solidFill>
            </a:endParaRPr>
          </a:p>
        </p:txBody>
      </p:sp>
      <p:sp>
        <p:nvSpPr>
          <p:cNvPr id="4" name="Slide Number Placeholder 3"/>
          <p:cNvSpPr>
            <a:spLocks noGrp="1"/>
          </p:cNvSpPr>
          <p:nvPr>
            <p:ph type="sldNum" sz="quarter" idx="4"/>
          </p:nvPr>
        </p:nvSpPr>
        <p:spPr/>
        <p:txBody>
          <a:bodyPr/>
          <a:lstStyle/>
          <a:p>
            <a:fld id="{2638198E-7845-4843-8114-6B9DA8FD3EF6}" type="slidenum">
              <a:rPr lang="en-US" smtClean="0"/>
              <a:t>3</a:t>
            </a:fld>
            <a:endParaRPr lang="en-US" dirty="0"/>
          </a:p>
        </p:txBody>
      </p:sp>
    </p:spTree>
    <p:extLst>
      <p:ext uri="{BB962C8B-B14F-4D97-AF65-F5344CB8AC3E}">
        <p14:creationId xmlns:p14="http://schemas.microsoft.com/office/powerpoint/2010/main" val="42487167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b="1" dirty="0" smtClean="0"/>
              <a:t>WBL experiences considered for the </a:t>
            </a:r>
            <a:r>
              <a:rPr lang="en-US" b="1" dirty="0" smtClean="0">
                <a:solidFill>
                  <a:srgbClr val="FF0000"/>
                </a:solidFill>
              </a:rPr>
              <a:t>career readiness accountability system</a:t>
            </a:r>
            <a:endParaRPr lang="en-US" b="1" dirty="0">
              <a:solidFill>
                <a:srgbClr val="FF0000"/>
              </a:solidFill>
            </a:endParaRPr>
          </a:p>
        </p:txBody>
      </p:sp>
      <p:sp>
        <p:nvSpPr>
          <p:cNvPr id="3" name="Content Placeholder 2"/>
          <p:cNvSpPr>
            <a:spLocks noGrp="1"/>
          </p:cNvSpPr>
          <p:nvPr>
            <p:ph idx="1"/>
          </p:nvPr>
        </p:nvSpPr>
        <p:spPr>
          <a:xfrm>
            <a:off x="609600" y="2332037"/>
            <a:ext cx="8229600" cy="4525963"/>
          </a:xfrm>
        </p:spPr>
        <p:txBody>
          <a:bodyPr>
            <a:normAutofit/>
          </a:bodyPr>
          <a:lstStyle/>
          <a:p>
            <a:r>
              <a:rPr lang="en-US" dirty="0" smtClean="0"/>
              <a:t>Registered Apprenticeship</a:t>
            </a:r>
          </a:p>
          <a:p>
            <a:r>
              <a:rPr lang="en-US" dirty="0" smtClean="0"/>
              <a:t>Youth Apprenticeship</a:t>
            </a:r>
          </a:p>
          <a:p>
            <a:r>
              <a:rPr lang="en-US" dirty="0" smtClean="0"/>
              <a:t>Cooperative Education (Co-Op)</a:t>
            </a:r>
          </a:p>
          <a:p>
            <a:r>
              <a:rPr lang="en-US" dirty="0" smtClean="0"/>
              <a:t>Internship</a:t>
            </a:r>
          </a:p>
          <a:p>
            <a:endParaRPr lang="en-US" dirty="0"/>
          </a:p>
          <a:p>
            <a:pPr marL="0" indent="0">
              <a:buNone/>
            </a:pPr>
            <a:r>
              <a:rPr lang="en-US" sz="2400" dirty="0" smtClean="0"/>
              <a:t>*Refer to SC Dept. of Education Work-Based Learning Implementation Guidelines for established criteria and guidelines</a:t>
            </a:r>
            <a:endParaRPr lang="en-US" sz="2400" dirty="0"/>
          </a:p>
        </p:txBody>
      </p:sp>
      <p:sp>
        <p:nvSpPr>
          <p:cNvPr id="4" name="Slide Number Placeholder 3"/>
          <p:cNvSpPr>
            <a:spLocks noGrp="1"/>
          </p:cNvSpPr>
          <p:nvPr>
            <p:ph type="sldNum" sz="quarter" idx="4"/>
          </p:nvPr>
        </p:nvSpPr>
        <p:spPr/>
        <p:txBody>
          <a:bodyPr/>
          <a:lstStyle/>
          <a:p>
            <a:fld id="{2638198E-7845-4843-8114-6B9DA8FD3EF6}" type="slidenum">
              <a:rPr lang="en-US" smtClean="0"/>
              <a:t>4</a:t>
            </a:fld>
            <a:endParaRPr lang="en-US" dirty="0"/>
          </a:p>
        </p:txBody>
      </p:sp>
    </p:spTree>
    <p:extLst>
      <p:ext uri="{BB962C8B-B14F-4D97-AF65-F5344CB8AC3E}">
        <p14:creationId xmlns:p14="http://schemas.microsoft.com/office/powerpoint/2010/main" val="6075818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b="1" dirty="0" smtClean="0"/>
              <a:t>Training Agreement/Evaluation Tool</a:t>
            </a:r>
            <a:endParaRPr lang="en-US" b="1" dirty="0"/>
          </a:p>
        </p:txBody>
      </p:sp>
      <p:sp>
        <p:nvSpPr>
          <p:cNvPr id="3" name="Content Placeholder 2"/>
          <p:cNvSpPr>
            <a:spLocks noGrp="1"/>
          </p:cNvSpPr>
          <p:nvPr>
            <p:ph idx="1"/>
          </p:nvPr>
        </p:nvSpPr>
        <p:spPr>
          <a:xfrm>
            <a:off x="457200" y="1219200"/>
            <a:ext cx="8229600" cy="5638800"/>
          </a:xfrm>
        </p:spPr>
        <p:txBody>
          <a:bodyPr>
            <a:normAutofit fontScale="62500" lnSpcReduction="20000"/>
          </a:bodyPr>
          <a:lstStyle/>
          <a:p>
            <a:r>
              <a:rPr lang="en-US" dirty="0" smtClean="0"/>
              <a:t>Mutually developed training agreement defining objectives/skills to be mastered and a minimum of </a:t>
            </a:r>
            <a:r>
              <a:rPr lang="en-US" dirty="0" smtClean="0">
                <a:solidFill>
                  <a:srgbClr val="FF0000"/>
                </a:solidFill>
              </a:rPr>
              <a:t>40 practical experience hours or highest number of hours required by industry-defined competencies in a career pathway at worksite</a:t>
            </a:r>
          </a:p>
          <a:p>
            <a:r>
              <a:rPr lang="en-US" dirty="0" smtClean="0"/>
              <a:t>Aligned with career pathway in student’s IGP</a:t>
            </a:r>
          </a:p>
          <a:p>
            <a:r>
              <a:rPr lang="en-US" dirty="0" smtClean="0"/>
              <a:t>Positive evaluation created from the training agreement as defined by a score of </a:t>
            </a:r>
            <a:r>
              <a:rPr lang="en-US" dirty="0" smtClean="0">
                <a:solidFill>
                  <a:srgbClr val="FF0000"/>
                </a:solidFill>
              </a:rPr>
              <a:t>3 or higher on 1-5 </a:t>
            </a:r>
            <a:r>
              <a:rPr lang="en-US" dirty="0" smtClean="0"/>
              <a:t>scale that includes world class skills and characteristics from the Profile of the SC Graduate</a:t>
            </a:r>
          </a:p>
          <a:p>
            <a:r>
              <a:rPr lang="en-US" dirty="0" smtClean="0"/>
              <a:t>Is included in a unit of credit in the pathway related to the work-based learning placement or completed a personal pathway of study</a:t>
            </a:r>
          </a:p>
          <a:p>
            <a:r>
              <a:rPr lang="en-US" dirty="0" smtClean="0"/>
              <a:t>All documentation is </a:t>
            </a:r>
            <a:r>
              <a:rPr lang="en-US" dirty="0" smtClean="0">
                <a:solidFill>
                  <a:srgbClr val="FF0000"/>
                </a:solidFill>
              </a:rPr>
              <a:t>maintained at the school level for two years after the student graduates from high school</a:t>
            </a:r>
          </a:p>
          <a:p>
            <a:r>
              <a:rPr lang="en-US" dirty="0" smtClean="0"/>
              <a:t>Academic credit, compensation, and activities are district specific and may vary with course of study</a:t>
            </a:r>
          </a:p>
        </p:txBody>
      </p:sp>
      <p:sp>
        <p:nvSpPr>
          <p:cNvPr id="4" name="Slide Number Placeholder 3"/>
          <p:cNvSpPr>
            <a:spLocks noGrp="1"/>
          </p:cNvSpPr>
          <p:nvPr>
            <p:ph type="sldNum" sz="quarter" idx="4"/>
          </p:nvPr>
        </p:nvSpPr>
        <p:spPr/>
        <p:txBody>
          <a:bodyPr/>
          <a:lstStyle/>
          <a:p>
            <a:fld id="{2638198E-7845-4843-8114-6B9DA8FD3EF6}" type="slidenum">
              <a:rPr lang="en-US" smtClean="0"/>
              <a:t>5</a:t>
            </a:fld>
            <a:endParaRPr lang="en-US" dirty="0"/>
          </a:p>
        </p:txBody>
      </p:sp>
    </p:spTree>
    <p:extLst>
      <p:ext uri="{BB962C8B-B14F-4D97-AF65-F5344CB8AC3E}">
        <p14:creationId xmlns:p14="http://schemas.microsoft.com/office/powerpoint/2010/main" val="28346958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Statewide Template</a:t>
            </a:r>
            <a:endParaRPr lang="en-US" dirty="0"/>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26325" t="16557" r="9277" b="10589"/>
          <a:stretch/>
        </p:blipFill>
        <p:spPr>
          <a:xfrm>
            <a:off x="1219200" y="838200"/>
            <a:ext cx="7239000" cy="4343400"/>
          </a:xfrm>
        </p:spPr>
      </p:pic>
      <p:sp>
        <p:nvSpPr>
          <p:cNvPr id="4" name="Slide Number Placeholder 3"/>
          <p:cNvSpPr>
            <a:spLocks noGrp="1"/>
          </p:cNvSpPr>
          <p:nvPr>
            <p:ph type="sldNum" sz="quarter" idx="4"/>
          </p:nvPr>
        </p:nvSpPr>
        <p:spPr/>
        <p:txBody>
          <a:bodyPr/>
          <a:lstStyle/>
          <a:p>
            <a:fld id="{2638198E-7845-4843-8114-6B9DA8FD3EF6}" type="slidenum">
              <a:rPr lang="en-US" smtClean="0"/>
              <a:t>6</a:t>
            </a:fld>
            <a:endParaRPr lang="en-US" dirty="0"/>
          </a:p>
        </p:txBody>
      </p:sp>
      <p:sp>
        <p:nvSpPr>
          <p:cNvPr id="6" name="TextBox 5"/>
          <p:cNvSpPr txBox="1"/>
          <p:nvPr/>
        </p:nvSpPr>
        <p:spPr>
          <a:xfrm>
            <a:off x="533400" y="5638800"/>
            <a:ext cx="8610600" cy="923330"/>
          </a:xfrm>
          <a:prstGeom prst="rect">
            <a:avLst/>
          </a:prstGeom>
          <a:noFill/>
        </p:spPr>
        <p:txBody>
          <a:bodyPr wrap="square" rtlCol="0">
            <a:spAutoFit/>
          </a:bodyPr>
          <a:lstStyle/>
          <a:p>
            <a:r>
              <a:rPr lang="en-US" dirty="0">
                <a:hlinkClick r:id="rId3"/>
              </a:rPr>
              <a:t>https://ed.sc.gov/instruction/career-and-technology-education/career-guidance/work-based-learning</a:t>
            </a:r>
            <a:r>
              <a:rPr lang="en-US" dirty="0" smtClean="0">
                <a:hlinkClick r:id="rId3"/>
              </a:rPr>
              <a:t>/</a:t>
            </a:r>
            <a:endParaRPr lang="en-US" dirty="0" smtClean="0"/>
          </a:p>
          <a:p>
            <a:endParaRPr lang="en-US" dirty="0"/>
          </a:p>
        </p:txBody>
      </p:sp>
    </p:spTree>
    <p:extLst>
      <p:ext uri="{BB962C8B-B14F-4D97-AF65-F5344CB8AC3E}">
        <p14:creationId xmlns:p14="http://schemas.microsoft.com/office/powerpoint/2010/main" val="4923210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685800"/>
          </a:xfrm>
        </p:spPr>
        <p:txBody>
          <a:bodyPr>
            <a:normAutofit fontScale="90000"/>
          </a:bodyPr>
          <a:lstStyle/>
          <a:p>
            <a:r>
              <a:rPr lang="en-US" b="1" dirty="0" smtClean="0"/>
              <a:t>Unit of credit aligned to WBL placement</a:t>
            </a:r>
            <a:endParaRPr lang="en-US" b="1" dirty="0"/>
          </a:p>
        </p:txBody>
      </p:sp>
      <p:sp>
        <p:nvSpPr>
          <p:cNvPr id="3" name="Content Placeholder 2"/>
          <p:cNvSpPr>
            <a:spLocks noGrp="1"/>
          </p:cNvSpPr>
          <p:nvPr>
            <p:ph idx="1"/>
          </p:nvPr>
        </p:nvSpPr>
        <p:spPr>
          <a:xfrm>
            <a:off x="457200" y="1752600"/>
            <a:ext cx="8229600" cy="4267200"/>
          </a:xfrm>
        </p:spPr>
        <p:txBody>
          <a:bodyPr>
            <a:normAutofit/>
          </a:bodyPr>
          <a:lstStyle/>
          <a:p>
            <a:pPr marL="0" indent="0">
              <a:buNone/>
            </a:pPr>
            <a:r>
              <a:rPr lang="en-US" sz="2800" dirty="0" smtClean="0"/>
              <a:t>This is a course the student is or has taken within their career pathway and the WBL qualifier is embedded within course standards.</a:t>
            </a:r>
          </a:p>
          <a:p>
            <a:pPr marL="0" indent="0">
              <a:buNone/>
            </a:pPr>
            <a:endParaRPr lang="en-US" sz="2800" dirty="0" smtClean="0"/>
          </a:p>
          <a:p>
            <a:pPr marL="0" indent="0">
              <a:buNone/>
            </a:pPr>
            <a:r>
              <a:rPr lang="en-US" sz="2800" b="1" u="sng" dirty="0" smtClean="0"/>
              <a:t>Examples</a:t>
            </a:r>
          </a:p>
          <a:p>
            <a:pPr marL="0" indent="0">
              <a:buNone/>
            </a:pPr>
            <a:r>
              <a:rPr lang="en-US" sz="2800" dirty="0" smtClean="0"/>
              <a:t>State Approved Courses</a:t>
            </a:r>
          </a:p>
          <a:p>
            <a:pPr marL="0" indent="0">
              <a:buNone/>
            </a:pPr>
            <a:r>
              <a:rPr lang="en-US" sz="2800" dirty="0" smtClean="0"/>
              <a:t>CATE </a:t>
            </a:r>
            <a:r>
              <a:rPr lang="en-US" sz="2800" dirty="0" smtClean="0"/>
              <a:t>Internship WBL </a:t>
            </a:r>
            <a:r>
              <a:rPr lang="en-US" sz="2800" dirty="0" smtClean="0"/>
              <a:t>Credit-Bearing Courses</a:t>
            </a:r>
          </a:p>
          <a:p>
            <a:pPr marL="0" indent="0">
              <a:buNone/>
            </a:pPr>
            <a:r>
              <a:rPr lang="en-US" sz="2800" dirty="0" smtClean="0"/>
              <a:t>Local Board Approved Courses</a:t>
            </a:r>
            <a:endParaRPr lang="en-US" sz="2800" dirty="0"/>
          </a:p>
        </p:txBody>
      </p:sp>
      <p:sp>
        <p:nvSpPr>
          <p:cNvPr id="4" name="Slide Number Placeholder 3"/>
          <p:cNvSpPr>
            <a:spLocks noGrp="1"/>
          </p:cNvSpPr>
          <p:nvPr>
            <p:ph type="sldNum" sz="quarter" idx="4"/>
          </p:nvPr>
        </p:nvSpPr>
        <p:spPr/>
        <p:txBody>
          <a:bodyPr/>
          <a:lstStyle/>
          <a:p>
            <a:fld id="{2638198E-7845-4843-8114-6B9DA8FD3EF6}" type="slidenum">
              <a:rPr lang="en-US" smtClean="0"/>
              <a:t>7</a:t>
            </a:fld>
            <a:endParaRPr lang="en-US" dirty="0"/>
          </a:p>
        </p:txBody>
      </p:sp>
    </p:spTree>
    <p:extLst>
      <p:ext uri="{BB962C8B-B14F-4D97-AF65-F5344CB8AC3E}">
        <p14:creationId xmlns:p14="http://schemas.microsoft.com/office/powerpoint/2010/main" val="29617526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685800"/>
          </a:xfrm>
        </p:spPr>
        <p:txBody>
          <a:bodyPr>
            <a:normAutofit fontScale="90000"/>
          </a:bodyPr>
          <a:lstStyle/>
          <a:p>
            <a:r>
              <a:rPr lang="en-US" sz="3200" b="1" dirty="0" smtClean="0"/>
              <a:t>CATE </a:t>
            </a:r>
            <a:r>
              <a:rPr lang="en-US" sz="3200" b="1" dirty="0" smtClean="0"/>
              <a:t>Internship Work-Based </a:t>
            </a:r>
            <a:r>
              <a:rPr lang="en-US" sz="3200" b="1" dirty="0" smtClean="0"/>
              <a:t>Credit-Bearing Course Codes</a:t>
            </a:r>
            <a:endParaRPr lang="en-US" sz="3200" b="1" dirty="0"/>
          </a:p>
        </p:txBody>
      </p:sp>
      <p:sp>
        <p:nvSpPr>
          <p:cNvPr id="4" name="Slide Number Placeholder 3"/>
          <p:cNvSpPr>
            <a:spLocks noGrp="1"/>
          </p:cNvSpPr>
          <p:nvPr>
            <p:ph type="sldNum" sz="quarter" idx="4"/>
          </p:nvPr>
        </p:nvSpPr>
        <p:spPr/>
        <p:txBody>
          <a:bodyPr/>
          <a:lstStyle/>
          <a:p>
            <a:fld id="{2638198E-7845-4843-8114-6B9DA8FD3EF6}" type="slidenum">
              <a:rPr lang="en-US" smtClean="0"/>
              <a:t>8</a:t>
            </a:fld>
            <a:endParaRPr lang="en-US" dirty="0"/>
          </a:p>
        </p:txBody>
      </p:sp>
      <p:sp>
        <p:nvSpPr>
          <p:cNvPr id="3" name="Content Placeholder 2"/>
          <p:cNvSpPr>
            <a:spLocks noGrp="1"/>
          </p:cNvSpPr>
          <p:nvPr>
            <p:ph idx="1"/>
          </p:nvPr>
        </p:nvSpPr>
        <p:spPr>
          <a:xfrm>
            <a:off x="152400" y="1066800"/>
            <a:ext cx="8763000" cy="5654675"/>
          </a:xfrm>
        </p:spPr>
        <p:txBody>
          <a:bodyPr>
            <a:noAutofit/>
          </a:bodyPr>
          <a:lstStyle/>
          <a:p>
            <a:r>
              <a:rPr lang="en-US" sz="1400" dirty="0"/>
              <a:t>Agriculture, Food, and Natural Resources (Work-Based Credit)		</a:t>
            </a:r>
            <a:r>
              <a:rPr lang="en-US" sz="1400" dirty="0" smtClean="0"/>
              <a:t>	Code </a:t>
            </a:r>
            <a:r>
              <a:rPr lang="en-US" sz="1400" dirty="0"/>
              <a:t>5690</a:t>
            </a:r>
          </a:p>
          <a:p>
            <a:r>
              <a:rPr lang="en-US" sz="1400" dirty="0"/>
              <a:t>Architecture and Construction (Work-Based Credit)				</a:t>
            </a:r>
            <a:r>
              <a:rPr lang="en-US" sz="1400" dirty="0" smtClean="0"/>
              <a:t>Code 6690</a:t>
            </a:r>
            <a:endParaRPr lang="en-US" sz="1400" dirty="0"/>
          </a:p>
          <a:p>
            <a:r>
              <a:rPr lang="en-US" sz="1400" dirty="0"/>
              <a:t>Arts, Audio-Video Technology, and Communications (Work-Based Credit)		</a:t>
            </a:r>
            <a:r>
              <a:rPr lang="en-US" sz="1400" dirty="0" smtClean="0"/>
              <a:t>Code </a:t>
            </a:r>
            <a:r>
              <a:rPr lang="en-US" sz="1400" dirty="0"/>
              <a:t>5290</a:t>
            </a:r>
          </a:p>
          <a:p>
            <a:r>
              <a:rPr lang="en-US" sz="1600" dirty="0"/>
              <a:t>Business Management and Administration (Work-Based Credit)		</a:t>
            </a:r>
            <a:r>
              <a:rPr lang="en-US" sz="1400" dirty="0" smtClean="0"/>
              <a:t>Code </a:t>
            </a:r>
            <a:r>
              <a:rPr lang="en-US" sz="1400" dirty="0"/>
              <a:t>5490</a:t>
            </a:r>
          </a:p>
          <a:p>
            <a:r>
              <a:rPr lang="en-US" sz="1400" dirty="0"/>
              <a:t>Education and Training (Work-Based Credit)					Code 6390</a:t>
            </a:r>
          </a:p>
          <a:p>
            <a:r>
              <a:rPr lang="en-US" sz="1400" dirty="0" smtClean="0"/>
              <a:t>Finance </a:t>
            </a:r>
            <a:r>
              <a:rPr lang="en-US" sz="1400" dirty="0"/>
              <a:t>(Work-Based Credit)						</a:t>
            </a:r>
            <a:r>
              <a:rPr lang="en-US" sz="1400" dirty="0" smtClean="0"/>
              <a:t>Code </a:t>
            </a:r>
            <a:r>
              <a:rPr lang="en-US" sz="1400" dirty="0"/>
              <a:t>6190</a:t>
            </a:r>
          </a:p>
          <a:p>
            <a:pPr lvl="0"/>
            <a:r>
              <a:rPr lang="en-US" sz="1400" dirty="0" smtClean="0"/>
              <a:t>Health </a:t>
            </a:r>
            <a:r>
              <a:rPr lang="en-US" sz="1400" dirty="0"/>
              <a:t>Science (Work-Based Credit)					</a:t>
            </a:r>
            <a:r>
              <a:rPr lang="en-US" sz="1400" dirty="0" smtClean="0"/>
              <a:t>Code </a:t>
            </a:r>
            <a:r>
              <a:rPr lang="en-US" sz="1400" dirty="0"/>
              <a:t>5590</a:t>
            </a:r>
          </a:p>
          <a:p>
            <a:pPr lvl="0"/>
            <a:r>
              <a:rPr lang="en-US" sz="1400" dirty="0"/>
              <a:t>Sports Medicine (Work-Based Credit)					</a:t>
            </a:r>
            <a:r>
              <a:rPr lang="en-US" sz="1400" dirty="0" smtClean="0"/>
              <a:t>Code </a:t>
            </a:r>
            <a:r>
              <a:rPr lang="en-US" sz="1400" dirty="0"/>
              <a:t>5591</a:t>
            </a:r>
          </a:p>
          <a:p>
            <a:r>
              <a:rPr lang="en-US" sz="1400" dirty="0"/>
              <a:t>Hospitality and Tourism (Work-Based Credit)					Code 5190</a:t>
            </a:r>
          </a:p>
          <a:p>
            <a:pPr lvl="0"/>
            <a:r>
              <a:rPr lang="en-US" sz="1400" dirty="0" smtClean="0"/>
              <a:t>Family </a:t>
            </a:r>
            <a:r>
              <a:rPr lang="en-US" sz="1400" dirty="0"/>
              <a:t>and Consumer Sciences (Work-Based Credit)			</a:t>
            </a:r>
            <a:r>
              <a:rPr lang="en-US" sz="1400" dirty="0" smtClean="0"/>
              <a:t>	Code </a:t>
            </a:r>
            <a:r>
              <a:rPr lang="en-US" sz="1400" dirty="0"/>
              <a:t>5890</a:t>
            </a:r>
          </a:p>
          <a:p>
            <a:pPr lvl="0"/>
            <a:r>
              <a:rPr lang="en-US" sz="1400" dirty="0"/>
              <a:t>Human Services (Work-Based Credit)					</a:t>
            </a:r>
            <a:r>
              <a:rPr lang="en-US" sz="1400" dirty="0" smtClean="0"/>
              <a:t>Code </a:t>
            </a:r>
            <a:r>
              <a:rPr lang="en-US" sz="1400" dirty="0"/>
              <a:t>5790</a:t>
            </a:r>
          </a:p>
          <a:p>
            <a:r>
              <a:rPr lang="en-US" sz="1400" dirty="0"/>
              <a:t>Information Technology (Work-Based Credit)					Code 5390</a:t>
            </a:r>
          </a:p>
          <a:p>
            <a:r>
              <a:rPr lang="en-US" sz="1400" dirty="0"/>
              <a:t>Law, Public Safety, Corrections, and Security (Work-Based Credit)		</a:t>
            </a:r>
            <a:r>
              <a:rPr lang="en-US" sz="1400" dirty="0" smtClean="0"/>
              <a:t>	Code </a:t>
            </a:r>
            <a:r>
              <a:rPr lang="en-US" sz="1400" dirty="0"/>
              <a:t>6590</a:t>
            </a:r>
          </a:p>
          <a:p>
            <a:r>
              <a:rPr lang="en-US" sz="1400" dirty="0"/>
              <a:t>Manufacturing (Work-Based Credit)					</a:t>
            </a:r>
            <a:r>
              <a:rPr lang="en-US" sz="1400" dirty="0" smtClean="0"/>
              <a:t>Code </a:t>
            </a:r>
            <a:r>
              <a:rPr lang="en-US" sz="1400" dirty="0"/>
              <a:t>6490</a:t>
            </a:r>
          </a:p>
          <a:p>
            <a:r>
              <a:rPr lang="en-US" sz="1400" dirty="0"/>
              <a:t>Marketing (Work-Based Credit)						</a:t>
            </a:r>
            <a:r>
              <a:rPr lang="en-US" sz="1400" dirty="0" smtClean="0"/>
              <a:t>Code </a:t>
            </a:r>
            <a:r>
              <a:rPr lang="en-US" sz="1400" dirty="0"/>
              <a:t>5091</a:t>
            </a:r>
          </a:p>
          <a:p>
            <a:r>
              <a:rPr lang="en-US" sz="1400" dirty="0"/>
              <a:t>Science, Technology, Engineering and Mathematics				</a:t>
            </a:r>
            <a:r>
              <a:rPr lang="en-US" sz="1400" dirty="0" smtClean="0"/>
              <a:t>Code </a:t>
            </a:r>
            <a:r>
              <a:rPr lang="en-US" sz="1400" dirty="0"/>
              <a:t>6890</a:t>
            </a:r>
          </a:p>
          <a:p>
            <a:pPr lvl="0"/>
            <a:r>
              <a:rPr lang="en-US" sz="1400" dirty="0"/>
              <a:t>Pre-Engineering/ Industrial Technology Education (Work-Based Credit)	</a:t>
            </a:r>
            <a:r>
              <a:rPr lang="en-US" sz="1400" dirty="0" smtClean="0"/>
              <a:t>		Code </a:t>
            </a:r>
            <a:r>
              <a:rPr lang="en-US" sz="1400" dirty="0"/>
              <a:t>6090</a:t>
            </a:r>
          </a:p>
          <a:p>
            <a:r>
              <a:rPr lang="en-US" sz="1400" dirty="0"/>
              <a:t>Transportation, Distribution, and Logistics (Work-Based Credit)			</a:t>
            </a:r>
            <a:r>
              <a:rPr lang="en-US" sz="1400" dirty="0" smtClean="0"/>
              <a:t>Code </a:t>
            </a:r>
            <a:r>
              <a:rPr lang="en-US" sz="1400" dirty="0"/>
              <a:t>6790</a:t>
            </a:r>
          </a:p>
          <a:p>
            <a:pPr marL="0" indent="0">
              <a:buNone/>
            </a:pPr>
            <a:endParaRPr lang="en-US" sz="1100" dirty="0"/>
          </a:p>
        </p:txBody>
      </p:sp>
    </p:spTree>
    <p:extLst>
      <p:ext uri="{BB962C8B-B14F-4D97-AF65-F5344CB8AC3E}">
        <p14:creationId xmlns:p14="http://schemas.microsoft.com/office/powerpoint/2010/main" val="36552034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dirty="0" smtClean="0"/>
              <a:t>How are we going to report this? </a:t>
            </a:r>
            <a:br>
              <a:rPr lang="en-US" dirty="0" smtClean="0"/>
            </a:b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smtClean="0"/>
              <a:t>9</a:t>
            </a:fld>
            <a:endParaRPr lang="en-US" dirty="0"/>
          </a:p>
        </p:txBody>
      </p:sp>
      <p:sp>
        <p:nvSpPr>
          <p:cNvPr id="3" name="TextBox 2"/>
          <p:cNvSpPr txBox="1"/>
          <p:nvPr/>
        </p:nvSpPr>
        <p:spPr>
          <a:xfrm>
            <a:off x="466492" y="5521146"/>
            <a:ext cx="7915507" cy="1200329"/>
          </a:xfrm>
          <a:prstGeom prst="rect">
            <a:avLst/>
          </a:prstGeom>
          <a:noFill/>
          <a:ln>
            <a:solidFill>
              <a:schemeClr val="tx1"/>
            </a:solidFill>
          </a:ln>
        </p:spPr>
        <p:txBody>
          <a:bodyPr wrap="square" rtlCol="0">
            <a:spAutoFit/>
          </a:bodyPr>
          <a:lstStyle/>
          <a:p>
            <a:r>
              <a:rPr lang="en-US" dirty="0" smtClean="0"/>
              <a:t>This field is at the first field of entry at the top of the WBL page in PowerSchool. The only reporting experiences for this field is Registered Apprenticeship, Youth Apprenticeship, Internship, or Co-Op for </a:t>
            </a:r>
            <a:r>
              <a:rPr lang="en-US" b="1" i="1" dirty="0" smtClean="0">
                <a:solidFill>
                  <a:srgbClr val="FF0000"/>
                </a:solidFill>
              </a:rPr>
              <a:t>graduating students </a:t>
            </a:r>
            <a:r>
              <a:rPr lang="en-US" dirty="0" smtClean="0"/>
              <a:t>for accountability purposes only! Need to only report one!</a:t>
            </a:r>
            <a:endParaRPr lang="en-US" dirty="0"/>
          </a:p>
        </p:txBody>
      </p:sp>
      <p:sp>
        <p:nvSpPr>
          <p:cNvPr id="11" name="Text Box 1" descr="WBL CCR"/>
          <p:cNvSpPr txBox="1">
            <a:spLocks noChangeArrowheads="1"/>
          </p:cNvSpPr>
          <p:nvPr/>
        </p:nvSpPr>
        <p:spPr bwMode="auto">
          <a:xfrm>
            <a:off x="466492" y="914400"/>
            <a:ext cx="8144108" cy="44958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651243534"/>
      </p:ext>
    </p:extLst>
  </p:cSld>
  <p:clrMapOvr>
    <a:masterClrMapping/>
  </p:clrMapOvr>
  <p:timing>
    <p:tnLst>
      <p:par>
        <p:cTn id="1" dur="indefinite" restart="never" nodeType="tmRoot"/>
      </p:par>
    </p:tnLst>
  </p:timing>
</p:sld>
</file>

<file path=ppt/theme/theme1.xml><?xml version="1.0" encoding="utf-8"?>
<a:theme xmlns:a="http://schemas.openxmlformats.org/drawingml/2006/main" name="2017 SCDE_Presentation-Template_ligh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CD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2017 SCDE_Presentation-Template_light</Template>
  <TotalTime>0</TotalTime>
  <Words>871</Words>
  <Application>Microsoft Office PowerPoint</Application>
  <PresentationFormat>On-screen Show (4:3)</PresentationFormat>
  <Paragraphs>127</Paragraphs>
  <Slides>16</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 New Roman</vt:lpstr>
      <vt:lpstr>2017 SCDE_Presentation-Template_light</vt:lpstr>
      <vt:lpstr>2018 Education and Business Summit Career Readiness Accountability</vt:lpstr>
      <vt:lpstr>Career Readiness Indicators for Accountability</vt:lpstr>
      <vt:lpstr>PowerPoint Presentation</vt:lpstr>
      <vt:lpstr>WBL experiences considered for the career readiness accountability system</vt:lpstr>
      <vt:lpstr>Training Agreement/Evaluation Tool</vt:lpstr>
      <vt:lpstr>Statewide Template</vt:lpstr>
      <vt:lpstr>Unit of credit aligned to WBL placement</vt:lpstr>
      <vt:lpstr>CATE Internship Work-Based Credit-Bearing Course Codes</vt:lpstr>
      <vt:lpstr>How are we going to report this?  </vt:lpstr>
      <vt:lpstr>2018-19 WBL Page Updates</vt:lpstr>
      <vt:lpstr>How are we going to train? </vt:lpstr>
      <vt:lpstr>Train the Trainer</vt:lpstr>
      <vt:lpstr>PowerPoint Presentation</vt:lpstr>
      <vt:lpstr>PowerPoint Presentation</vt:lpstr>
      <vt:lpstr>Reporting Microburst Soft Skills in PowerSchool</vt:lpstr>
      <vt:lpstr>Contact 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2017-11-06T19:25:29Z</dcterms:created>
  <dcterms:modified xsi:type="dcterms:W3CDTF">2018-06-20T16:11:15Z</dcterms:modified>
</cp:coreProperties>
</file>