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1"/>
  </p:notesMasterIdLst>
  <p:handoutMasterIdLst>
    <p:handoutMasterId r:id="rId12"/>
  </p:handoutMasterIdLst>
  <p:sldIdLst>
    <p:sldId id="302" r:id="rId2"/>
    <p:sldId id="304" r:id="rId3"/>
    <p:sldId id="310" r:id="rId4"/>
    <p:sldId id="311" r:id="rId5"/>
    <p:sldId id="312" r:id="rId6"/>
    <p:sldId id="313" r:id="rId7"/>
    <p:sldId id="314" r:id="rId8"/>
    <p:sldId id="307" r:id="rId9"/>
    <p:sldId id="289" r:id="rId10"/>
  </p:sldIdLst>
  <p:sldSz cx="18288000" cy="10287000"/>
  <p:notesSz cx="6858000" cy="9144000"/>
  <p:embeddedFontLst>
    <p:embeddedFont>
      <p:font typeface="Algerian" panose="04020705040A02060702" pitchFamily="82" charset="0"/>
      <p:regular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5D9B5"/>
    <a:srgbClr val="F0C14C"/>
    <a:srgbClr val="E7E7E7"/>
    <a:srgbClr val="469FB7"/>
    <a:srgbClr val="FFE493"/>
    <a:srgbClr val="2F3DFC"/>
    <a:srgbClr val="3A6C97"/>
    <a:srgbClr val="233746"/>
    <a:srgbClr val="EFC0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82974" autoAdjust="0"/>
  </p:normalViewPr>
  <p:slideViewPr>
    <p:cSldViewPr>
      <p:cViewPr varScale="1">
        <p:scale>
          <a:sx n="62" d="100"/>
          <a:sy n="62" d="100"/>
        </p:scale>
        <p:origin x="552" y="66"/>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notesViewPr>
    <p:cSldViewPr>
      <p:cViewPr varScale="1">
        <p:scale>
          <a:sx n="85" d="100"/>
          <a:sy n="85" d="100"/>
        </p:scale>
        <p:origin x="303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4227AE3-691E-E2BF-2C4F-E1ED1E19C9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9AB8064-CEEB-6470-796A-6D2B6FA56D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8C2B4A-534F-4F1F-A904-825A11F8CCBC}" type="datetimeFigureOut">
              <a:rPr lang="en-US" smtClean="0"/>
              <a:t>8/19/2025</a:t>
            </a:fld>
            <a:endParaRPr lang="en-US"/>
          </a:p>
        </p:txBody>
      </p:sp>
      <p:sp>
        <p:nvSpPr>
          <p:cNvPr id="4" name="Footer Placeholder 3">
            <a:extLst>
              <a:ext uri="{FF2B5EF4-FFF2-40B4-BE49-F238E27FC236}">
                <a16:creationId xmlns:a16="http://schemas.microsoft.com/office/drawing/2014/main" id="{641EC9A8-773A-4BA7-2109-AF376D67F9A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2E38C87-913A-421A-FF8C-5538C773398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3980F00-9F8C-45DE-9A1D-68A2F23AE5CE}" type="slidenum">
              <a:rPr lang="en-US" smtClean="0"/>
              <a:t>‹#›</a:t>
            </a:fld>
            <a:endParaRPr lang="en-US"/>
          </a:p>
        </p:txBody>
      </p:sp>
    </p:spTree>
    <p:extLst>
      <p:ext uri="{BB962C8B-B14F-4D97-AF65-F5344CB8AC3E}">
        <p14:creationId xmlns:p14="http://schemas.microsoft.com/office/powerpoint/2010/main" val="1630580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Slide title should be Aptos Bold font, left-aligned, not smaller than 44pt</a:t>
            </a:r>
          </a:p>
          <a:p>
            <a:pPr marL="171450" indent="-171450">
              <a:buFont typeface="Arial" panose="020B0604020202020204" pitchFamily="34" charset="0"/>
              <a:buChar char="•"/>
            </a:pPr>
            <a:r>
              <a:rPr lang="en-US" dirty="0"/>
              <a:t>Audience – To whom/group you are presenting to</a:t>
            </a:r>
          </a:p>
          <a:p>
            <a:pPr marL="171450" indent="-171450">
              <a:buFont typeface="Arial" panose="020B0604020202020204" pitchFamily="34" charset="0"/>
              <a:buChar char="•"/>
            </a:pPr>
            <a:r>
              <a:rPr lang="en-US" dirty="0"/>
              <a:t>Speaker – Who is giving the presentation (may be by name or by department)</a:t>
            </a:r>
          </a:p>
          <a:p>
            <a:pPr marL="171450" indent="-171450">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28pt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26pt</a:t>
            </a:r>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3896338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7C400-75EC-4D7D-5143-C56DD1FC7C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A6DA28-CA2B-793E-ADF2-F0E4D4A449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6D6A72-9D73-5DDB-D15C-A6D9458DC932}"/>
              </a:ext>
            </a:extLst>
          </p:cNvPr>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26pt</a:t>
            </a:r>
          </a:p>
        </p:txBody>
      </p:sp>
      <p:sp>
        <p:nvSpPr>
          <p:cNvPr id="4" name="Slide Number Placeholder 3">
            <a:extLst>
              <a:ext uri="{FF2B5EF4-FFF2-40B4-BE49-F238E27FC236}">
                <a16:creationId xmlns:a16="http://schemas.microsoft.com/office/drawing/2014/main" id="{29E58166-5D25-1615-C4C8-A6D52140671A}"/>
              </a:ext>
            </a:extLst>
          </p:cNvPr>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2768315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107392-DCCA-767E-959D-B9DAA75FF2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9D88AF-6A8A-14E3-26C0-140DCE5E62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AFF87D-A6CB-5E0F-0BE7-898829D246F9}"/>
              </a:ext>
            </a:extLst>
          </p:cNvPr>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26pt</a:t>
            </a:r>
          </a:p>
        </p:txBody>
      </p:sp>
      <p:sp>
        <p:nvSpPr>
          <p:cNvPr id="4" name="Slide Number Placeholder 3">
            <a:extLst>
              <a:ext uri="{FF2B5EF4-FFF2-40B4-BE49-F238E27FC236}">
                <a16:creationId xmlns:a16="http://schemas.microsoft.com/office/drawing/2014/main" id="{36D4F521-D727-7F05-0BED-7BFBD233A875}"/>
              </a:ext>
            </a:extLst>
          </p:cNvPr>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480433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3474AC-64BD-4D77-C69E-FA1C7B736B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E085D4-73F6-057B-6169-72F26E2332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5B9562-7815-FD19-DDD9-E393A9E03F3E}"/>
              </a:ext>
            </a:extLst>
          </p:cNvPr>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28pt</a:t>
            </a:r>
          </a:p>
        </p:txBody>
      </p:sp>
      <p:sp>
        <p:nvSpPr>
          <p:cNvPr id="4" name="Slide Number Placeholder 3">
            <a:extLst>
              <a:ext uri="{FF2B5EF4-FFF2-40B4-BE49-F238E27FC236}">
                <a16:creationId xmlns:a16="http://schemas.microsoft.com/office/drawing/2014/main" id="{7DE406D6-908E-9DB4-49FA-FD192A35F2EC}"/>
              </a:ext>
            </a:extLst>
          </p:cNvPr>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2754684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Insert your picture within the yellow circle (replace the SCDE logo inside circle)</a:t>
            </a:r>
          </a:p>
          <a:p>
            <a:pPr marL="171450" indent="-171450">
              <a:buFont typeface="Arial" panose="020B0604020202020204" pitchFamily="34" charset="0"/>
              <a:buChar char="•"/>
            </a:pPr>
            <a:r>
              <a:rPr lang="en-US" dirty="0"/>
              <a:t>Speaker/person photo should be in a circle frame</a:t>
            </a:r>
          </a:p>
          <a:p>
            <a:pPr marL="171450" indent="-171450">
              <a:buFont typeface="Arial" panose="020B0604020202020204" pitchFamily="34" charset="0"/>
              <a:buChar char="•"/>
            </a:pPr>
            <a:r>
              <a:rPr lang="en-US" dirty="0"/>
              <a:t>Should have a yellow outline</a:t>
            </a:r>
          </a:p>
          <a:p>
            <a:pPr marL="171450" indent="-171450">
              <a:buFont typeface="Arial" panose="020B0604020202020204" pitchFamily="34" charset="0"/>
              <a:buChar char="•"/>
            </a:pPr>
            <a:r>
              <a:rPr lang="en-US" dirty="0"/>
              <a:t>Should be 6 x 6 inches</a:t>
            </a:r>
          </a:p>
          <a:p>
            <a:pPr marL="171450" indent="-171450">
              <a:buFont typeface="Arial" panose="020B0604020202020204" pitchFamily="34" charset="0"/>
              <a:buChar char="•"/>
            </a:pPr>
            <a:r>
              <a:rPr lang="en-US" dirty="0" err="1"/>
              <a:t>Firstname</a:t>
            </a:r>
            <a:r>
              <a:rPr lang="en-US" dirty="0"/>
              <a:t>/</a:t>
            </a:r>
            <a:r>
              <a:rPr lang="en-US" dirty="0" err="1"/>
              <a:t>Lastname</a:t>
            </a:r>
            <a:r>
              <a:rPr lang="en-US" dirty="0"/>
              <a:t> is font 80pt</a:t>
            </a:r>
          </a:p>
          <a:p>
            <a:pPr marL="171450" indent="-171450">
              <a:buFont typeface="Arial" panose="020B0604020202020204" pitchFamily="34" charset="0"/>
              <a:buChar char="•"/>
            </a:pPr>
            <a:r>
              <a:rPr lang="en-US" dirty="0"/>
              <a:t>Title, </a:t>
            </a:r>
            <a:r>
              <a:rPr lang="en-US" dirty="0" err="1"/>
              <a:t>Copmany</a:t>
            </a:r>
            <a:r>
              <a:rPr lang="en-US" dirty="0"/>
              <a:t> is 36pt (italic)</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4126509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title is hidden </a:t>
            </a:r>
            <a:r>
              <a:rPr lang="en-US"/>
              <a:t>from display</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16651858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F3D4C"/>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chemeClr val="bg1"/>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rgbClr val="2F3D4C"/>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chemeClr val="bg1"/>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chemeClr val="bg1"/>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chemeClr val="bg1"/>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chemeClr val="bg1"/>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rgbClr val="2F3D4C"/>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chemeClr val="bg1"/>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chemeClr val="bg1"/>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chemeClr val="bg1"/>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chemeClr val="bg1"/>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rgbClr val="2F3D4C"/>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8/19/2025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dirty="0"/>
              <a:t>Fiscal Practices</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lstStyle/>
          <a:p>
            <a:r>
              <a:rPr lang="en-US" dirty="0"/>
              <a:t>Dawn Robinson</a:t>
            </a:r>
          </a:p>
          <a:p>
            <a:r>
              <a:rPr lang="en-US" dirty="0"/>
              <a:t>Fiscal Practice Manager</a:t>
            </a:r>
          </a:p>
          <a:p>
            <a:r>
              <a:rPr lang="en-US" dirty="0"/>
              <a:t>Boot Camp August 21-22,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lum bright="70000" contrast="-70000"/>
            <a:extLst>
              <a:ext uri="{BEBA8EAE-BF5A-486C-A8C5-ECC9F3942E4B}">
                <a14:imgProps xmlns:a14="http://schemas.microsoft.com/office/drawing/2010/main">
                  <a14:imgLayer r:embed="rId4">
                    <a14:imgEffect>
                      <a14:colorTemperature colorTemp="1500"/>
                    </a14:imgEffect>
                    <a14:imgEffect>
                      <a14:saturation sat="0"/>
                    </a14:imgEffect>
                  </a14:imgLayer>
                </a14:imgProps>
              </a:ext>
            </a:extLst>
          </a:blip>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lang="en-US" dirty="0">
                <a:latin typeface="Aptos" panose="020B0004020202020204" pitchFamily="34" charset="0"/>
                <a:ea typeface="+mn-ea"/>
                <a:cs typeface="+mn-cs"/>
              </a:rPr>
              <a:t>Section 59-20-90</a:t>
            </a:r>
            <a:endParaRPr kumimoji="0"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1"/>
          </p:nvPr>
        </p:nvSpPr>
        <p:spPr/>
        <p:txBody>
          <a:bodyPr>
            <a:normAutofit/>
          </a:bodyPr>
          <a:lstStyle/>
          <a:p>
            <a:pPr>
              <a:lnSpc>
                <a:spcPct val="110000"/>
              </a:lnSpc>
              <a:spcBef>
                <a:spcPts val="0"/>
              </a:spcBef>
            </a:pPr>
            <a:r>
              <a:rPr lang="en-US" sz="3200" dirty="0"/>
              <a:t>This section explains school districts fiscal practices law. I just wanted to touch on a few  sections on the law.</a:t>
            </a:r>
          </a:p>
          <a:p>
            <a:pPr>
              <a:lnSpc>
                <a:spcPct val="110000"/>
              </a:lnSpc>
              <a:spcBef>
                <a:spcPts val="0"/>
              </a:spcBef>
            </a:pPr>
            <a:endParaRPr lang="en-US" sz="3200" dirty="0"/>
          </a:p>
          <a:p>
            <a:pPr>
              <a:lnSpc>
                <a:spcPct val="110000"/>
              </a:lnSpc>
              <a:spcBef>
                <a:spcPts val="0"/>
              </a:spcBef>
            </a:pPr>
            <a:r>
              <a:rPr lang="en-US" sz="3200" dirty="0"/>
              <a:t>The State Department of Education will work with district superintendents and finance officers to develop and adopt a statewide program with guidelines for:</a:t>
            </a:r>
          </a:p>
          <a:p>
            <a:pPr>
              <a:lnSpc>
                <a:spcPct val="110000"/>
              </a:lnSpc>
              <a:spcBef>
                <a:spcPts val="0"/>
              </a:spcBef>
            </a:pPr>
            <a:endParaRPr lang="en-US" dirty="0"/>
          </a:p>
          <a:p>
            <a:pPr marL="457200" lvl="0" indent="-457200">
              <a:buFont typeface="Arial" panose="020B0604020202020204" pitchFamily="34" charset="0"/>
              <a:buChar char="•"/>
            </a:pPr>
            <a:r>
              <a:rPr lang="en-US" dirty="0"/>
              <a:t>Identifying fiscal practices and budgetary conditions that, if uncorrected, could compromise the fiscal integrity of a school district.</a:t>
            </a:r>
          </a:p>
          <a:p>
            <a:pPr marL="457200" lvl="0" indent="-457200">
              <a:buFont typeface="Arial" panose="020B0604020202020204" pitchFamily="34" charset="0"/>
              <a:buChar char="•"/>
            </a:pPr>
            <a:r>
              <a:rPr lang="en-US" dirty="0"/>
              <a:t>Advising a district when to take appropriate corrective action.</a:t>
            </a:r>
          </a:p>
          <a:p>
            <a:pPr marL="457200" lvl="0" indent="-457200">
              <a:buFont typeface="Arial" panose="020B0604020202020204" pitchFamily="34" charset="0"/>
              <a:buChar char="•"/>
            </a:pPr>
            <a:r>
              <a:rPr lang="en-US" dirty="0"/>
              <a:t>The program must include a series of criteria that the department shall use to establish three escalating  levels of fiscal and budgetary concern – fiscal watch, fiscal caution, and fiscal emergency. Fiscal watch is the first and lowest level.</a:t>
            </a:r>
          </a:p>
          <a:p>
            <a:pPr>
              <a:lnSpc>
                <a:spcPct val="110000"/>
              </a:lnSpc>
              <a:spcBef>
                <a:spcPts val="0"/>
              </a:spcBef>
            </a:pPr>
            <a:endParaRPr lang="en-US" dirty="0"/>
          </a:p>
          <a:p>
            <a:pPr marL="0" indent="0">
              <a:lnSpc>
                <a:spcPct val="110000"/>
              </a:lnSpc>
              <a:spcBef>
                <a:spcPts val="0"/>
              </a:spcBef>
              <a:buNone/>
            </a:pPr>
            <a:endParaRPr lang="en-US" sz="2800" dirty="0"/>
          </a:p>
          <a:p>
            <a:endParaRPr lang="en-US" dirty="0"/>
          </a:p>
        </p:txBody>
      </p:sp>
    </p:spTree>
    <p:extLst>
      <p:ext uri="{BB962C8B-B14F-4D97-AF65-F5344CB8AC3E}">
        <p14:creationId xmlns:p14="http://schemas.microsoft.com/office/powerpoint/2010/main" val="2151234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p:nvPr>
        </p:nvSpPr>
        <p:spPr>
          <a:xfrm>
            <a:off x="918972" y="547687"/>
            <a:ext cx="16404336" cy="65332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b="1" i="0" u="none" strike="noStrike" kern="1200" cap="none" spc="0" normalizeH="0" baseline="0" noProof="0" dirty="0">
                <a:ln>
                  <a:noFill/>
                </a:ln>
                <a:effectLst/>
                <a:uLnTx/>
                <a:uFillTx/>
                <a:latin typeface="Aptos" panose="020B0004020202020204" pitchFamily="34" charset="0"/>
                <a:ea typeface="+mn-ea"/>
                <a:cs typeface="+mn-cs"/>
              </a:rPr>
              <a:t>Fiscal watch</a:t>
            </a:r>
            <a:endParaRPr kumimoji="0" lang="en-US" b="1" i="0" u="none" strike="noStrike" kern="1200" cap="none" spc="0" normalizeH="0" baseline="0" noProof="0" dirty="0">
              <a:ln>
                <a:noFill/>
              </a:ln>
              <a:effectLst/>
              <a:uLnTx/>
              <a:uFillTx/>
              <a:latin typeface="Algerian" panose="04020705040A02060702" pitchFamily="82" charset="0"/>
              <a:ea typeface="+mn-ea"/>
              <a:cs typeface="+mn-cs"/>
            </a:endParaRPr>
          </a:p>
        </p:txBody>
      </p:sp>
      <p:sp>
        <p:nvSpPr>
          <p:cNvPr id="2" name="Content Placeholder 1">
            <a:extLst>
              <a:ext uri="{FF2B5EF4-FFF2-40B4-BE49-F238E27FC236}">
                <a16:creationId xmlns:a16="http://schemas.microsoft.com/office/drawing/2014/main" id="{D93FC92B-BE38-3E06-A964-9B008C717A71}"/>
              </a:ext>
            </a:extLst>
          </p:cNvPr>
          <p:cNvSpPr>
            <a:spLocks noGrp="1"/>
          </p:cNvSpPr>
          <p:nvPr>
            <p:ph sz="half" idx="1"/>
          </p:nvPr>
        </p:nvSpPr>
        <p:spPr>
          <a:xfrm>
            <a:off x="918972" y="2247900"/>
            <a:ext cx="16404336" cy="6361229"/>
          </a:xfrm>
        </p:spPr>
        <p:txBody>
          <a:bodyPr>
            <a:noAutofit/>
          </a:bodyPr>
          <a:lstStyle/>
          <a:p>
            <a:pPr lvl="1"/>
            <a:endParaRPr lang="en-US" sz="2800" dirty="0"/>
          </a:p>
          <a:p>
            <a:pPr lvl="1"/>
            <a:endParaRPr lang="en-US" sz="2800" dirty="0"/>
          </a:p>
          <a:p>
            <a:pPr lvl="1"/>
            <a:r>
              <a:rPr lang="en-US" sz="3600" dirty="0"/>
              <a:t>Upon review of the district’s annual audit, the department determines financial practices occurring outside of acceptable accounting standards exist.</a:t>
            </a:r>
          </a:p>
          <a:p>
            <a:pPr marL="685800" lvl="1" indent="0">
              <a:buNone/>
            </a:pPr>
            <a:endParaRPr lang="en-US" sz="3600" dirty="0"/>
          </a:p>
          <a:p>
            <a:pPr lvl="1"/>
            <a:r>
              <a:rPr lang="en-US" sz="3600" dirty="0"/>
              <a:t>If the district submits an annual audit more than 60 sixty days after the December 1</a:t>
            </a:r>
            <a:r>
              <a:rPr lang="en-US" sz="3600" baseline="30000" dirty="0"/>
              <a:t>st</a:t>
            </a:r>
            <a:r>
              <a:rPr lang="en-US" sz="3600" dirty="0"/>
              <a:t> deadline provided in Section 59-17-100.</a:t>
            </a:r>
          </a:p>
          <a:p>
            <a:pPr marL="685800" lvl="1" indent="0">
              <a:buNone/>
            </a:pPr>
            <a:endParaRPr lang="en-US" sz="3600" dirty="0"/>
          </a:p>
          <a:p>
            <a:pPr lvl="1"/>
            <a:r>
              <a:rPr lang="en-US" sz="3600" dirty="0"/>
              <a:t>If an outside, independent auditing firm declares that a school district’s financial records are unauitable.</a:t>
            </a:r>
          </a:p>
          <a:p>
            <a:pPr marL="0" indent="0">
              <a:lnSpc>
                <a:spcPct val="110000"/>
              </a:lnSpc>
              <a:spcBef>
                <a:spcPts val="0"/>
              </a:spcBef>
              <a:buNone/>
            </a:pPr>
            <a:endParaRPr lang="en-US" dirty="0"/>
          </a:p>
        </p:txBody>
      </p:sp>
    </p:spTree>
    <p:extLst>
      <p:ext uri="{BB962C8B-B14F-4D97-AF65-F5344CB8AC3E}">
        <p14:creationId xmlns:p14="http://schemas.microsoft.com/office/powerpoint/2010/main" val="428430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9DFE0F-197A-5C80-AE05-DAC94C5BDC85}"/>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D7B8FC18-0049-AAD3-C684-13F3EF0B59BE}"/>
              </a:ext>
            </a:extLst>
          </p:cNvPr>
          <p:cNvSpPr txBox="1">
            <a:spLocks noGrp="1"/>
          </p:cNvSpPr>
          <p:nvPr>
            <p:ph type="title"/>
          </p:nvPr>
        </p:nvSpPr>
        <p:spPr>
          <a:xfrm>
            <a:off x="918972" y="547687"/>
            <a:ext cx="16404336" cy="65332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b="1" i="0" u="none" strike="noStrike" kern="1200" cap="none" spc="0" normalizeH="0" baseline="0" noProof="0" dirty="0">
                <a:ln>
                  <a:noFill/>
                </a:ln>
                <a:effectLst/>
                <a:uLnTx/>
                <a:uFillTx/>
                <a:latin typeface="Aptos" panose="020B0004020202020204" pitchFamily="34" charset="0"/>
                <a:ea typeface="+mn-ea"/>
                <a:cs typeface="+mn-cs"/>
              </a:rPr>
              <a:t>Fiscal Caution</a:t>
            </a:r>
            <a:endParaRPr kumimoji="0" lang="en-US" b="1" i="0" u="none" strike="noStrike" kern="1200" cap="none" spc="0" normalizeH="0" baseline="0" noProof="0" dirty="0">
              <a:ln>
                <a:noFill/>
              </a:ln>
              <a:effectLst/>
              <a:uLnTx/>
              <a:uFillTx/>
              <a:latin typeface="Algerian" panose="04020705040A02060702" pitchFamily="82" charset="0"/>
              <a:ea typeface="+mn-ea"/>
              <a:cs typeface="+mn-cs"/>
            </a:endParaRPr>
          </a:p>
        </p:txBody>
      </p:sp>
      <p:sp>
        <p:nvSpPr>
          <p:cNvPr id="2" name="Content Placeholder 1">
            <a:extLst>
              <a:ext uri="{FF2B5EF4-FFF2-40B4-BE49-F238E27FC236}">
                <a16:creationId xmlns:a16="http://schemas.microsoft.com/office/drawing/2014/main" id="{3CAE8157-11A1-2B6C-7AAE-276DE7BA86C1}"/>
              </a:ext>
            </a:extLst>
          </p:cNvPr>
          <p:cNvSpPr>
            <a:spLocks noGrp="1"/>
          </p:cNvSpPr>
          <p:nvPr>
            <p:ph sz="half" idx="1"/>
          </p:nvPr>
        </p:nvSpPr>
        <p:spPr>
          <a:xfrm>
            <a:off x="918972" y="2247900"/>
            <a:ext cx="16404336" cy="6629400"/>
          </a:xfrm>
        </p:spPr>
        <p:txBody>
          <a:bodyPr>
            <a:noAutofit/>
          </a:bodyPr>
          <a:lstStyle/>
          <a:p>
            <a:pPr lvl="1"/>
            <a:endParaRPr lang="en-US" sz="2800" dirty="0"/>
          </a:p>
          <a:p>
            <a:pPr lvl="1"/>
            <a:r>
              <a:rPr lang="en-US" sz="3000" dirty="0"/>
              <a:t>The State Superintendent of Education shall declare a school district to be in a state of fiscal caution if the district previously was on fiscal watch and if:</a:t>
            </a:r>
          </a:p>
          <a:p>
            <a:pPr marL="685800" lvl="1" indent="0">
              <a:buNone/>
            </a:pPr>
            <a:endParaRPr lang="en-US" sz="3000" dirty="0"/>
          </a:p>
          <a:p>
            <a:pPr lvl="1"/>
            <a:r>
              <a:rPr lang="en-US" sz="3000" dirty="0"/>
              <a:t>If the department reviews a district’s annual audit and determines the district is not maintaining the mandatory minimum of one month of general fund operating expenditures in its general reserve fund or has not made progress in increasing the general reserve fund balance in accordance with departments guidelines to meet at least one month of general fund operating expenditures with in the previous two completed fiscal years.</a:t>
            </a:r>
          </a:p>
          <a:p>
            <a:pPr marL="685800" lvl="1" indent="0">
              <a:buNone/>
            </a:pPr>
            <a:endParaRPr lang="en-US" sz="3000" dirty="0"/>
          </a:p>
          <a:p>
            <a:pPr lvl="1"/>
            <a:r>
              <a:rPr lang="en-US" sz="3000" dirty="0"/>
              <a:t>If there is an ongoing investigation being conducted by any federal or state agency, law enforcement or otherwise, related to the district’s finances or local board of trustees.</a:t>
            </a:r>
          </a:p>
          <a:p>
            <a:pPr lvl="1"/>
            <a:endParaRPr lang="en-US" sz="3600" dirty="0"/>
          </a:p>
          <a:p>
            <a:pPr lvl="1"/>
            <a:endParaRPr lang="en-US" sz="3600" dirty="0"/>
          </a:p>
          <a:p>
            <a:pPr marL="0" indent="0">
              <a:lnSpc>
                <a:spcPct val="110000"/>
              </a:lnSpc>
              <a:spcBef>
                <a:spcPts val="0"/>
              </a:spcBef>
              <a:buNone/>
            </a:pPr>
            <a:endParaRPr lang="en-US" dirty="0"/>
          </a:p>
        </p:txBody>
      </p:sp>
    </p:spTree>
    <p:extLst>
      <p:ext uri="{BB962C8B-B14F-4D97-AF65-F5344CB8AC3E}">
        <p14:creationId xmlns:p14="http://schemas.microsoft.com/office/powerpoint/2010/main" val="1082050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0A1DD-E42C-3CFE-7FBD-06D41545F41F}"/>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0DCC25A2-B0BE-F5B8-A5BD-B05FC8F098E2}"/>
              </a:ext>
            </a:extLst>
          </p:cNvPr>
          <p:cNvSpPr txBox="1">
            <a:spLocks noGrp="1"/>
          </p:cNvSpPr>
          <p:nvPr>
            <p:ph type="title"/>
          </p:nvPr>
        </p:nvSpPr>
        <p:spPr>
          <a:xfrm>
            <a:off x="918972" y="547687"/>
            <a:ext cx="16404336" cy="65332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b="1" i="0" u="none" strike="noStrike" kern="1200" cap="none" spc="0" normalizeH="0" baseline="0" noProof="0" dirty="0">
                <a:ln>
                  <a:noFill/>
                </a:ln>
                <a:effectLst/>
                <a:uLnTx/>
                <a:uFillTx/>
                <a:latin typeface="Aptos" panose="020B0004020202020204" pitchFamily="34" charset="0"/>
                <a:ea typeface="+mn-ea"/>
                <a:cs typeface="+mn-cs"/>
              </a:rPr>
              <a:t>Fiscal Emergency</a:t>
            </a:r>
            <a:endParaRPr kumimoji="0" lang="en-US" b="1" i="0" u="none" strike="noStrike" kern="1200" cap="none" spc="0" normalizeH="0" baseline="0" noProof="0" dirty="0">
              <a:ln>
                <a:noFill/>
              </a:ln>
              <a:effectLst/>
              <a:uLnTx/>
              <a:uFillTx/>
              <a:latin typeface="Algerian" panose="04020705040A02060702" pitchFamily="82" charset="0"/>
              <a:ea typeface="+mn-ea"/>
              <a:cs typeface="+mn-cs"/>
            </a:endParaRPr>
          </a:p>
        </p:txBody>
      </p:sp>
      <p:sp>
        <p:nvSpPr>
          <p:cNvPr id="2" name="Content Placeholder 1">
            <a:extLst>
              <a:ext uri="{FF2B5EF4-FFF2-40B4-BE49-F238E27FC236}">
                <a16:creationId xmlns:a16="http://schemas.microsoft.com/office/drawing/2014/main" id="{8A3C56AC-6263-2D17-CAAC-08A18022D1B7}"/>
              </a:ext>
            </a:extLst>
          </p:cNvPr>
          <p:cNvSpPr>
            <a:spLocks noGrp="1"/>
          </p:cNvSpPr>
          <p:nvPr>
            <p:ph sz="half" idx="1"/>
          </p:nvPr>
        </p:nvSpPr>
        <p:spPr>
          <a:xfrm>
            <a:off x="918972" y="2019300"/>
            <a:ext cx="16404336" cy="6781800"/>
          </a:xfrm>
        </p:spPr>
        <p:txBody>
          <a:bodyPr>
            <a:noAutofit/>
          </a:bodyPr>
          <a:lstStyle/>
          <a:p>
            <a:pPr lvl="1"/>
            <a:endParaRPr lang="en-US" sz="2800" dirty="0"/>
          </a:p>
          <a:p>
            <a:pPr lvl="1"/>
            <a:r>
              <a:rPr lang="en-US" sz="3200" dirty="0"/>
              <a:t>Fiscal Emergency is the third and most </a:t>
            </a:r>
            <a:r>
              <a:rPr lang="en-US" sz="3200" u="sng" dirty="0"/>
              <a:t>severe level of concern</a:t>
            </a:r>
            <a:r>
              <a:rPr lang="en-US" sz="3200" dirty="0"/>
              <a:t>!</a:t>
            </a:r>
          </a:p>
          <a:p>
            <a:pPr lvl="1"/>
            <a:endParaRPr lang="en-US" sz="3200" dirty="0"/>
          </a:p>
          <a:p>
            <a:pPr lvl="1"/>
            <a:r>
              <a:rPr lang="en-US" sz="3200" dirty="0"/>
              <a:t>If the district under fiscal caution fails to submit an acceptable recovery plan within 120 days or fails to submit an updated recovery plan when required.</a:t>
            </a:r>
          </a:p>
          <a:p>
            <a:pPr marL="685800" lvl="1" indent="0">
              <a:buNone/>
            </a:pPr>
            <a:endParaRPr lang="en-US" sz="3200" dirty="0"/>
          </a:p>
          <a:p>
            <a:pPr lvl="1"/>
            <a:r>
              <a:rPr lang="en-US" sz="3200" dirty="0"/>
              <a:t>If the district is at risk of defaulting on any type of debt, to include, but not be limited to, tax anticipation notes, general obligation bonds or lease-purchase installment agreements.</a:t>
            </a:r>
          </a:p>
          <a:p>
            <a:pPr marL="685800" lvl="1" indent="0">
              <a:buNone/>
            </a:pPr>
            <a:endParaRPr lang="en-US" sz="3200" dirty="0"/>
          </a:p>
          <a:p>
            <a:pPr lvl="1"/>
            <a:r>
              <a:rPr lang="en-US" sz="3200" dirty="0"/>
              <a:t>If a district has previously been under fiscal watch, fiscal caution, or any combination of fiscal watch and fiscal caution for a total of 3 fiscal years within the previous 5 fiscal years.</a:t>
            </a:r>
          </a:p>
          <a:p>
            <a:pPr lvl="1"/>
            <a:endParaRPr lang="en-US" sz="3600" dirty="0"/>
          </a:p>
          <a:p>
            <a:pPr lvl="1"/>
            <a:endParaRPr lang="en-US" sz="3600" dirty="0"/>
          </a:p>
          <a:p>
            <a:pPr marL="0" indent="0">
              <a:lnSpc>
                <a:spcPct val="110000"/>
              </a:lnSpc>
              <a:spcBef>
                <a:spcPts val="0"/>
              </a:spcBef>
              <a:buNone/>
            </a:pPr>
            <a:endParaRPr lang="en-US" dirty="0"/>
          </a:p>
        </p:txBody>
      </p:sp>
    </p:spTree>
    <p:extLst>
      <p:ext uri="{BB962C8B-B14F-4D97-AF65-F5344CB8AC3E}">
        <p14:creationId xmlns:p14="http://schemas.microsoft.com/office/powerpoint/2010/main" val="800631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0729CA-1192-86D7-97CE-BC2F9EBB21B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A4EFFA-C73A-600F-CB06-610297B8D2FF}"/>
              </a:ext>
            </a:extLst>
          </p:cNvPr>
          <p:cNvSpPr>
            <a:spLocks noGrp="1"/>
          </p:cNvSpPr>
          <p:nvPr>
            <p:ph idx="1"/>
          </p:nvPr>
        </p:nvSpPr>
        <p:spPr/>
        <p:txBody>
          <a:bodyPr>
            <a:normAutofit/>
          </a:bodyPr>
          <a:lstStyle/>
          <a:p>
            <a:pPr marL="571500" indent="-571500">
              <a:lnSpc>
                <a:spcPct val="110000"/>
              </a:lnSpc>
              <a:spcBef>
                <a:spcPts val="0"/>
              </a:spcBef>
              <a:buFont typeface="Arial" panose="020B0604020202020204" pitchFamily="34" charset="0"/>
              <a:buChar char="•"/>
            </a:pPr>
            <a:endParaRPr lang="en-US" sz="3600" dirty="0"/>
          </a:p>
          <a:p>
            <a:pPr>
              <a:lnSpc>
                <a:spcPct val="110000"/>
              </a:lnSpc>
              <a:spcBef>
                <a:spcPts val="0"/>
              </a:spcBef>
            </a:pPr>
            <a:endParaRPr lang="en-US" sz="3600" dirty="0"/>
          </a:p>
          <a:p>
            <a:pPr algn="ctr">
              <a:lnSpc>
                <a:spcPct val="110000"/>
              </a:lnSpc>
              <a:spcBef>
                <a:spcPts val="0"/>
              </a:spcBef>
            </a:pPr>
            <a:r>
              <a:rPr lang="en-US" sz="3600" dirty="0"/>
              <a:t>While a district is under a declaration of fiscal emergency, the department shall</a:t>
            </a:r>
          </a:p>
          <a:p>
            <a:pPr algn="ctr">
              <a:lnSpc>
                <a:spcPct val="110000"/>
              </a:lnSpc>
              <a:spcBef>
                <a:spcPts val="0"/>
              </a:spcBef>
            </a:pPr>
            <a:endParaRPr lang="en-US" sz="3600" dirty="0"/>
          </a:p>
          <a:p>
            <a:pPr algn="ctr">
              <a:lnSpc>
                <a:spcPct val="110000"/>
              </a:lnSpc>
              <a:spcBef>
                <a:spcPts val="0"/>
              </a:spcBef>
            </a:pPr>
            <a:r>
              <a:rPr lang="en-US" sz="3600" dirty="0"/>
              <a:t> visit and inspect the district, provide technical assistance in implementing the</a:t>
            </a:r>
          </a:p>
          <a:p>
            <a:pPr algn="ctr">
              <a:lnSpc>
                <a:spcPct val="110000"/>
              </a:lnSpc>
              <a:spcBef>
                <a:spcPts val="0"/>
              </a:spcBef>
            </a:pPr>
            <a:endParaRPr lang="en-US" sz="3600" dirty="0"/>
          </a:p>
          <a:p>
            <a:pPr algn="ctr">
              <a:lnSpc>
                <a:spcPct val="110000"/>
              </a:lnSpc>
              <a:spcBef>
                <a:spcPts val="0"/>
              </a:spcBef>
            </a:pPr>
            <a:r>
              <a:rPr lang="en-US" sz="3600" dirty="0"/>
              <a:t> board’s recovery plans and make recommendations concerning the board </a:t>
            </a:r>
          </a:p>
          <a:p>
            <a:pPr algn="ctr">
              <a:lnSpc>
                <a:spcPct val="110000"/>
              </a:lnSpc>
              <a:spcBef>
                <a:spcPts val="0"/>
              </a:spcBef>
            </a:pPr>
            <a:endParaRPr lang="en-US" sz="3600" dirty="0"/>
          </a:p>
          <a:p>
            <a:pPr algn="ctr">
              <a:lnSpc>
                <a:spcPct val="110000"/>
              </a:lnSpc>
              <a:spcBef>
                <a:spcPts val="0"/>
              </a:spcBef>
            </a:pPr>
            <a:r>
              <a:rPr lang="en-US" sz="3600" dirty="0"/>
              <a:t>recovery plans. </a:t>
            </a:r>
          </a:p>
          <a:p>
            <a:pPr algn="ctr">
              <a:lnSpc>
                <a:spcPct val="110000"/>
              </a:lnSpc>
              <a:spcBef>
                <a:spcPts val="0"/>
              </a:spcBef>
            </a:pPr>
            <a:endParaRPr lang="en-US" sz="3600" dirty="0"/>
          </a:p>
          <a:p>
            <a:pPr algn="ctr">
              <a:lnSpc>
                <a:spcPct val="110000"/>
              </a:lnSpc>
              <a:spcBef>
                <a:spcPts val="0"/>
              </a:spcBef>
            </a:pPr>
            <a:endParaRPr lang="en-US" sz="3600" dirty="0"/>
          </a:p>
          <a:p>
            <a:pPr>
              <a:lnSpc>
                <a:spcPct val="110000"/>
              </a:lnSpc>
              <a:spcBef>
                <a:spcPts val="0"/>
              </a:spcBef>
            </a:pPr>
            <a:endParaRPr lang="en-US" sz="3600" dirty="0"/>
          </a:p>
          <a:p>
            <a:pPr>
              <a:lnSpc>
                <a:spcPct val="110000"/>
              </a:lnSpc>
              <a:spcBef>
                <a:spcPts val="0"/>
              </a:spcBef>
            </a:pPr>
            <a:endParaRPr lang="en-US" dirty="0"/>
          </a:p>
          <a:p>
            <a:pPr marL="0" indent="0">
              <a:lnSpc>
                <a:spcPct val="110000"/>
              </a:lnSpc>
              <a:spcBef>
                <a:spcPts val="0"/>
              </a:spcBef>
              <a:buNone/>
            </a:pPr>
            <a:endParaRPr lang="en-US" sz="2800" dirty="0"/>
          </a:p>
          <a:p>
            <a:endParaRPr lang="en-US" dirty="0"/>
          </a:p>
        </p:txBody>
      </p:sp>
      <p:sp>
        <p:nvSpPr>
          <p:cNvPr id="3" name="Title 2">
            <a:extLst>
              <a:ext uri="{FF2B5EF4-FFF2-40B4-BE49-F238E27FC236}">
                <a16:creationId xmlns:a16="http://schemas.microsoft.com/office/drawing/2014/main" id="{5AEDC957-B219-74D3-7081-8E44C0B0FD2A}"/>
              </a:ext>
            </a:extLst>
          </p:cNvPr>
          <p:cNvSpPr>
            <a:spLocks noGrp="1"/>
          </p:cNvSpPr>
          <p:nvPr>
            <p:ph type="title"/>
          </p:nvPr>
        </p:nvSpPr>
        <p:spPr/>
        <p:txBody>
          <a:bodyPr/>
          <a:lstStyle/>
          <a:p>
            <a:r>
              <a:rPr lang="en-US" dirty="0"/>
              <a:t>Fiscal Emergency - continued</a:t>
            </a:r>
          </a:p>
        </p:txBody>
      </p:sp>
    </p:spTree>
    <p:extLst>
      <p:ext uri="{BB962C8B-B14F-4D97-AF65-F5344CB8AC3E}">
        <p14:creationId xmlns:p14="http://schemas.microsoft.com/office/powerpoint/2010/main" val="2154015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98F44A-3918-61A2-4BA8-29EDE4489F09}"/>
              </a:ext>
            </a:extLst>
          </p:cNvPr>
          <p:cNvSpPr>
            <a:spLocks noGrp="1"/>
          </p:cNvSpPr>
          <p:nvPr>
            <p:ph idx="1"/>
          </p:nvPr>
        </p:nvSpPr>
        <p:spPr/>
        <p:txBody>
          <a:bodyPr/>
          <a:lstStyle/>
          <a:p>
            <a:pPr algn="ctr">
              <a:lnSpc>
                <a:spcPct val="110000"/>
              </a:lnSpc>
              <a:spcBef>
                <a:spcPts val="0"/>
              </a:spcBef>
            </a:pPr>
            <a:r>
              <a:rPr lang="en-US" sz="4000" dirty="0"/>
              <a:t>Our goal is to get every district removed from any level of declaration. </a:t>
            </a:r>
          </a:p>
          <a:p>
            <a:pPr algn="ctr">
              <a:lnSpc>
                <a:spcPct val="110000"/>
              </a:lnSpc>
              <a:spcBef>
                <a:spcPts val="0"/>
              </a:spcBef>
            </a:pPr>
            <a:endParaRPr lang="en-US" sz="4000" dirty="0"/>
          </a:p>
          <a:p>
            <a:pPr algn="ctr">
              <a:lnSpc>
                <a:spcPct val="110000"/>
              </a:lnSpc>
              <a:spcBef>
                <a:spcPts val="0"/>
              </a:spcBef>
            </a:pPr>
            <a:endParaRPr lang="en-US" sz="4000" dirty="0"/>
          </a:p>
          <a:p>
            <a:pPr algn="ctr">
              <a:lnSpc>
                <a:spcPct val="110000"/>
              </a:lnSpc>
              <a:spcBef>
                <a:spcPts val="0"/>
              </a:spcBef>
            </a:pPr>
            <a:r>
              <a:rPr lang="en-US" sz="4000" dirty="0"/>
              <a:t>Please email me or call anytime you have any questions. I will be glad to assist in any way.</a:t>
            </a:r>
          </a:p>
          <a:p>
            <a:endParaRPr lang="en-US" dirty="0"/>
          </a:p>
        </p:txBody>
      </p:sp>
      <p:sp>
        <p:nvSpPr>
          <p:cNvPr id="2" name="Title 1">
            <a:extLst>
              <a:ext uri="{FF2B5EF4-FFF2-40B4-BE49-F238E27FC236}">
                <a16:creationId xmlns:a16="http://schemas.microsoft.com/office/drawing/2014/main" id="{0013AD3A-17A5-75A5-833D-DD0039092C7A}"/>
              </a:ext>
            </a:extLst>
          </p:cNvPr>
          <p:cNvSpPr>
            <a:spLocks noGrp="1"/>
          </p:cNvSpPr>
          <p:nvPr>
            <p:ph type="title"/>
          </p:nvPr>
        </p:nvSpPr>
        <p:spPr/>
        <p:txBody>
          <a:bodyPr/>
          <a:lstStyle/>
          <a:p>
            <a:r>
              <a:rPr lang="en-US" dirty="0"/>
              <a:t>Fiscal Declarations	</a:t>
            </a:r>
          </a:p>
        </p:txBody>
      </p:sp>
    </p:spTree>
    <p:extLst>
      <p:ext uri="{BB962C8B-B14F-4D97-AF65-F5344CB8AC3E}">
        <p14:creationId xmlns:p14="http://schemas.microsoft.com/office/powerpoint/2010/main" val="1893838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0BC09A1-C95A-67A0-6EDD-9AFADE432F7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1700" y="2019300"/>
            <a:ext cx="5448300" cy="5445030"/>
          </a:xfrm>
          <a:prstGeom prst="rect">
            <a:avLst/>
          </a:prstGeom>
        </p:spPr>
      </p:pic>
      <p:sp>
        <p:nvSpPr>
          <p:cNvPr id="13" name="TextBox 4">
            <a:extLst>
              <a:ext uri="{FF2B5EF4-FFF2-40B4-BE49-F238E27FC236}">
                <a16:creationId xmlns:a16="http://schemas.microsoft.com/office/drawing/2014/main" id="{D60F6F42-CE38-B267-394C-1CC08B4B7FEF}"/>
              </a:ext>
            </a:extLst>
          </p:cNvPr>
          <p:cNvSpPr txBox="1">
            <a:spLocks noGrp="1"/>
          </p:cNvSpPr>
          <p:nvPr>
            <p:ph type="title"/>
          </p:nvPr>
        </p:nvSpPr>
        <p:spPr>
          <a:xfrm>
            <a:off x="8790904" y="2233652"/>
            <a:ext cx="7296150" cy="265406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8000" dirty="0">
                <a:latin typeface="Aptos" panose="020B0004020202020204" pitchFamily="34" charset="0"/>
                <a:ea typeface="+mn-ea"/>
                <a:cs typeface="+mn-cs"/>
              </a:rPr>
              <a:t>Dawn</a:t>
            </a:r>
            <a:r>
              <a:rPr kumimoji="0" lang="en-US" sz="8000" b="1" i="0" u="none" strike="noStrike" kern="1200" cap="none" spc="0" normalizeH="0" baseline="0" noProof="0" dirty="0">
                <a:ln>
                  <a:noFill/>
                </a:ln>
                <a:effectLst/>
                <a:uLnTx/>
                <a:uFillTx/>
                <a:latin typeface="Aptos" panose="020B0004020202020204" pitchFamily="34" charset="0"/>
                <a:ea typeface="+mn-ea"/>
                <a:cs typeface="+mn-cs"/>
              </a:rPr>
              <a:t> </a:t>
            </a:r>
            <a:br>
              <a:rPr kumimoji="0" lang="en-US" sz="8000" b="1" i="0" u="none" strike="noStrike" kern="1200" cap="none" spc="0" normalizeH="0" baseline="0" noProof="0" dirty="0">
                <a:ln>
                  <a:noFill/>
                </a:ln>
                <a:effectLst/>
                <a:uLnTx/>
                <a:uFillTx/>
                <a:latin typeface="Aptos" panose="020B0004020202020204" pitchFamily="34" charset="0"/>
                <a:ea typeface="+mn-ea"/>
                <a:cs typeface="+mn-cs"/>
              </a:rPr>
            </a:br>
            <a:r>
              <a:rPr kumimoji="0" lang="en-US" sz="8000" b="1" i="0" u="none" strike="noStrike" kern="1200" cap="none" spc="0" normalizeH="0" baseline="0" noProof="0" dirty="0">
                <a:ln>
                  <a:noFill/>
                </a:ln>
                <a:effectLst/>
                <a:uLnTx/>
                <a:uFillTx/>
                <a:latin typeface="Aptos" panose="020B0004020202020204" pitchFamily="34" charset="0"/>
                <a:ea typeface="+mn-ea"/>
                <a:cs typeface="+mn-cs"/>
              </a:rPr>
              <a:t>Robinson</a:t>
            </a:r>
          </a:p>
        </p:txBody>
      </p:sp>
      <p:sp>
        <p:nvSpPr>
          <p:cNvPr id="4" name="Content Placeholder 3">
            <a:extLst>
              <a:ext uri="{FF2B5EF4-FFF2-40B4-BE49-F238E27FC236}">
                <a16:creationId xmlns:a16="http://schemas.microsoft.com/office/drawing/2014/main" id="{FE5088E0-C3F0-5ADF-E777-D1B5D06F4741}"/>
              </a:ext>
            </a:extLst>
          </p:cNvPr>
          <p:cNvSpPr>
            <a:spLocks noGrp="1"/>
          </p:cNvSpPr>
          <p:nvPr>
            <p:ph sz="half" idx="1"/>
          </p:nvPr>
        </p:nvSpPr>
        <p:spPr>
          <a:xfrm>
            <a:off x="8790904" y="5511790"/>
            <a:ext cx="7344446" cy="2374910"/>
          </a:xfrm>
        </p:spPr>
        <p:txBody>
          <a:bodyPr/>
          <a:lstStyle/>
          <a:p>
            <a:pPr marL="0" indent="0">
              <a:buNone/>
            </a:pPr>
            <a:r>
              <a:rPr lang="en-US" dirty="0"/>
              <a:t>Fiscal Practice Manager</a:t>
            </a:r>
          </a:p>
          <a:p>
            <a:pPr marL="0" indent="0">
              <a:buNone/>
            </a:pPr>
            <a:r>
              <a:rPr lang="en-US" dirty="0"/>
              <a:t>803-734-0721</a:t>
            </a:r>
          </a:p>
          <a:p>
            <a:pPr marL="0" indent="0">
              <a:buNone/>
            </a:pPr>
            <a:r>
              <a:rPr lang="en-US" dirty="0"/>
              <a:t>kdrobinson@ed.sc.gov</a:t>
            </a:r>
          </a:p>
        </p:txBody>
      </p:sp>
    </p:spTree>
    <p:extLst>
      <p:ext uri="{BB962C8B-B14F-4D97-AF65-F5344CB8AC3E}">
        <p14:creationId xmlns:p14="http://schemas.microsoft.com/office/powerpoint/2010/main" val="562993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8" id="{A6655432-7F9D-45E4-B26D-8D1511A842BF}" vid="{F365FBCD-5AED-4290-9F95-E02E13E762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powerpoint_dark</Template>
  <TotalTime>325</TotalTime>
  <Words>694</Words>
  <Application>Microsoft Office PowerPoint</Application>
  <PresentationFormat>Custom</PresentationFormat>
  <Paragraphs>92</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Algerian</vt:lpstr>
      <vt:lpstr>Aptos</vt:lpstr>
      <vt:lpstr>1_Office Theme</vt:lpstr>
      <vt:lpstr>Fiscal Practices</vt:lpstr>
      <vt:lpstr>Section 59-20-90</vt:lpstr>
      <vt:lpstr>Fiscal watch</vt:lpstr>
      <vt:lpstr>Fiscal Caution</vt:lpstr>
      <vt:lpstr>Fiscal Emergency</vt:lpstr>
      <vt:lpstr>Fiscal Emergency - continued</vt:lpstr>
      <vt:lpstr>Fiscal Declarations </vt:lpstr>
      <vt:lpstr>Dawn  Robinson</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Robinson, Dawn</dc:creator>
  <cp:lastModifiedBy>Moss, Kimberly S</cp:lastModifiedBy>
  <cp:revision>6</cp:revision>
  <dcterms:created xsi:type="dcterms:W3CDTF">2025-08-08T12:31:13Z</dcterms:created>
  <dcterms:modified xsi:type="dcterms:W3CDTF">2025-08-19T14:58:33Z</dcterms:modified>
  <dc:identifier>DAGJFJTh0zc</dc:identifier>
</cp:coreProperties>
</file>