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86_9B7FDF84.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99" r:id="rId5"/>
    <p:sldMasterId id="2147483714" r:id="rId6"/>
  </p:sldMasterIdLst>
  <p:notesMasterIdLst>
    <p:notesMasterId r:id="rId47"/>
  </p:notesMasterIdLst>
  <p:handoutMasterIdLst>
    <p:handoutMasterId r:id="rId48"/>
  </p:handoutMasterIdLst>
  <p:sldIdLst>
    <p:sldId id="377" r:id="rId7"/>
    <p:sldId id="378" r:id="rId8"/>
    <p:sldId id="380" r:id="rId9"/>
    <p:sldId id="397" r:id="rId10"/>
    <p:sldId id="268" r:id="rId11"/>
    <p:sldId id="267" r:id="rId12"/>
    <p:sldId id="310" r:id="rId13"/>
    <p:sldId id="401" r:id="rId14"/>
    <p:sldId id="335" r:id="rId15"/>
    <p:sldId id="402" r:id="rId16"/>
    <p:sldId id="403" r:id="rId17"/>
    <p:sldId id="568" r:id="rId18"/>
    <p:sldId id="391" r:id="rId19"/>
    <p:sldId id="290" r:id="rId20"/>
    <p:sldId id="270" r:id="rId21"/>
    <p:sldId id="285" r:id="rId22"/>
    <p:sldId id="392" r:id="rId23"/>
    <p:sldId id="393" r:id="rId24"/>
    <p:sldId id="395" r:id="rId25"/>
    <p:sldId id="396" r:id="rId26"/>
    <p:sldId id="311" r:id="rId27"/>
    <p:sldId id="398" r:id="rId28"/>
    <p:sldId id="390" r:id="rId29"/>
    <p:sldId id="307" r:id="rId30"/>
    <p:sldId id="533" r:id="rId31"/>
    <p:sldId id="518" r:id="rId32"/>
    <p:sldId id="257" r:id="rId33"/>
    <p:sldId id="571" r:id="rId34"/>
    <p:sldId id="263" r:id="rId35"/>
    <p:sldId id="304" r:id="rId36"/>
    <p:sldId id="305" r:id="rId37"/>
    <p:sldId id="569" r:id="rId38"/>
    <p:sldId id="314" r:id="rId39"/>
    <p:sldId id="318" r:id="rId40"/>
    <p:sldId id="319" r:id="rId41"/>
    <p:sldId id="320" r:id="rId42"/>
    <p:sldId id="322" r:id="rId43"/>
    <p:sldId id="347" r:id="rId44"/>
    <p:sldId id="348" r:id="rId45"/>
    <p:sldId id="289" r:id="rId46"/>
  </p:sldIdLst>
  <p:sldSz cx="18288000" cy="10287000"/>
  <p:notesSz cx="6858000" cy="9144000"/>
  <p:embeddedFontLst>
    <p:embeddedFont>
      <p:font typeface="Garamond" panose="02020404030301010803" pitchFamily="18" charset="0"/>
      <p:regular r:id="rId49"/>
      <p:bold r:id="rId50"/>
      <p:italic r:id="rId51"/>
    </p:embeddedFont>
    <p:embeddedFont>
      <p:font typeface="Rockwell" panose="02060603020205020403" pitchFamily="18" charset="0"/>
      <p:regular r:id="rId52"/>
      <p:bold r:id="rId53"/>
      <p:italic r:id="rId54"/>
      <p:boldItalic r:id="rId55"/>
    </p:embeddedFont>
    <p:embeddedFont>
      <p:font typeface="Trebuchet MS" panose="020B060302020202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1C2842-9EA7-8F5D-A6DE-99ABA48C4047}" name="Wright, Birley" initials="WB" userId="S::bwright@ed.sc.gov::1bda16b2-0c15-41e8-839a-49cb90d8ff70" providerId="AD"/>
  <p188:author id="{96E39148-EA2E-62A2-D4AB-3087C523582C}" name="Humphrey, Kimberly" initials="KH" userId="S::khumphrey@ed.sc.gov::3230f0f2-385f-428e-a2ef-86f0ed83db8e" providerId="AD"/>
  <p188:author id="{7C5FEA62-CC87-D57A-EA7E-9CE5E30F5538}" name="Stanley, Jewell" initials="JS" userId="S::jstanley@ed.sc.gov::5184f68d-6ffe-4ec7-8ba4-ba2a1ff389e1" providerId="AD"/>
  <p188:author id="{B7539363-49B4-B77A-FE31-F0C49ABE5536}" name="Gregory, Theresa" initials="" userId="S::tgregory@ed.sc.gov::a46f5c6e-b15c-476c-81e7-04b43772a5f8" providerId="AD"/>
  <p188:author id="{BA3E2291-1408-C949-F603-52279046FC5F}" name="Rhodes, Jennifer" initials="" userId="S::jrhodes@ed.sc.gov::be7d2b95-c3cb-4801-b59f-5325f0bde2ed" providerId="AD"/>
  <p188:author id="{B06D67B7-6E92-E585-1A74-D7FC56C6BB18}" name="Taylor, Zachary" initials="TZ" userId="S::ztaylor@ed.sc.gov::b68f84e9-cbb2-4874-bb2b-5db0ab0ed927" providerId="AD"/>
  <p188:author id="{4BC76FDF-D7A4-5780-9A8A-B1B2C7618BF2}" name="Walker, Martha" initials="WM" userId="S::mwalker@ed.sc.gov::5c21ac8c-aa33-451b-8ab4-e731d738906b" providerId="AD"/>
  <p188:author id="{B2D3E3E7-5242-3B10-74F7-7ED4C1BB3F3E}" name="Brunson, Erick" initials="WB" userId="S::webrunson@ed.sc.gov::e7ef6888-1fc7-4847-b8ad-c082fa75139d" providerId="AD"/>
  <p188:author id="{87945DFF-D49C-26ED-9E11-1FA70A9F54B8}" name="Moss, Kimberly S" initials="KM" userId="S::Kmoss@ed.sc.gov::34f9b942-8523-4c86-89cb-e25e02e6907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155"/>
    <a:srgbClr val="F0C14C"/>
    <a:srgbClr val="FFE493"/>
    <a:srgbClr val="EFC04B"/>
    <a:srgbClr val="2F3D4C"/>
    <a:srgbClr val="E7E7E7"/>
    <a:srgbClr val="F5D9B5"/>
    <a:srgbClr val="469FB7"/>
    <a:srgbClr val="2F3DFC"/>
    <a:srgbClr val="3A6C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8" autoAdjust="0"/>
    <p:restoredTop sz="94673" autoAdjust="0"/>
  </p:normalViewPr>
  <p:slideViewPr>
    <p:cSldViewPr snapToGrid="0">
      <p:cViewPr>
        <p:scale>
          <a:sx n="70" d="100"/>
          <a:sy n="70" d="100"/>
        </p:scale>
        <p:origin x="48" y="966"/>
      </p:cViewPr>
      <p:guideLst>
        <p:guide orient="horz" pos="2160"/>
        <p:guide pos="2880"/>
      </p:guideLst>
    </p:cSldViewPr>
  </p:slideViewPr>
  <p:outlineViewPr>
    <p:cViewPr>
      <p:scale>
        <a:sx n="33" d="100"/>
        <a:sy n="33" d="100"/>
      </p:scale>
      <p:origin x="0" y="-17088"/>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1.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4.fntdata"/><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s>
</file>

<file path=ppt/comments/modernComment_186_9B7FDF84.xml><?xml version="1.0" encoding="utf-8"?>
<p188:cmLst xmlns:a="http://schemas.openxmlformats.org/drawingml/2006/main" xmlns:r="http://schemas.openxmlformats.org/officeDocument/2006/relationships" xmlns:p188="http://schemas.microsoft.com/office/powerpoint/2018/8/main">
  <p188:cm id="{BD300F60-6466-4F75-B8F8-96F31AA168D0}" authorId="{4BC76FDF-D7A4-5780-9A8A-B1B2C7618BF2}" created="2025-06-02T16:00:06.153">
    <pc:sldMkLst xmlns:pc="http://schemas.microsoft.com/office/powerpoint/2013/main/command">
      <pc:docMk/>
      <pc:sldMk cId="2608848772" sldId="390"/>
    </pc:sldMkLst>
    <p188:replyLst>
      <p188:reply id="{E2533652-7CE3-45F1-86B7-36CF5B997620}" authorId="{BA3E2291-1408-C949-F603-52279046FC5F}" created="2025-06-02T17:49:30.491">
        <p188:txBody>
          <a:bodyPr/>
          <a:lstStyle/>
          <a:p>
            <a:r>
              <a:rPr lang="en-US"/>
              <a:t>I'll email it to you</a:t>
            </a:r>
          </a:p>
        </p188:txBody>
      </p188:reply>
    </p188:replyLst>
    <p188:txBody>
      <a:bodyPr/>
      <a:lstStyle/>
      <a:p>
        <a:r>
          <a:rPr lang="en-US"/>
          <a:t>Need to add</a:t>
        </a:r>
      </a:p>
    </p188:txBody>
    <p188:extLst>
      <p:ext xmlns:p="http://schemas.openxmlformats.org/presentationml/2006/main" uri="{57CB4572-C831-44C2-8A1C-0ADB6CCDFE69}">
        <p223:reactions xmlns:p223="http://schemas.microsoft.com/office/powerpoint/2022/03/main">
          <p223:rxn type="👍">
            <p223:instance time="2026-08-18T13:27:29.531" authorId="{87945DFF-D49C-26ED-9E11-1FA70A9F54B8}"/>
          </p223:rxn>
        </p223:reactions>
      </p:ext>
    </p188:extLst>
  </p188:cm>
</p188:cmLst>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2631B7-FE52-4D98-AD5B-32F2C8DDEF9C}"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ED9902F8-2B4C-4C85-9089-1764D5760326}">
      <dgm:prSet/>
      <dgm:spPr/>
      <dgm:t>
        <a:bodyPr/>
        <a:lstStyle/>
        <a:p>
          <a:pPr>
            <a:lnSpc>
              <a:spcPct val="100000"/>
            </a:lnSpc>
            <a:defRPr cap="all"/>
          </a:pPr>
          <a:r>
            <a:rPr lang="en-US">
              <a:solidFill>
                <a:schemeClr val="bg1"/>
              </a:solidFill>
            </a:rPr>
            <a:t>Planning</a:t>
          </a:r>
        </a:p>
      </dgm:t>
    </dgm:pt>
    <dgm:pt modelId="{09E25B1A-C8F7-4592-98C2-1B4E167075D4}" type="parTrans" cxnId="{DE55E85D-5E67-4319-A765-13748BAA8DA5}">
      <dgm:prSet/>
      <dgm:spPr/>
      <dgm:t>
        <a:bodyPr/>
        <a:lstStyle/>
        <a:p>
          <a:endParaRPr lang="en-US"/>
        </a:p>
      </dgm:t>
    </dgm:pt>
    <dgm:pt modelId="{AB5585D6-A2E9-444A-BAF5-442A399A7640}" type="sibTrans" cxnId="{DE55E85D-5E67-4319-A765-13748BAA8DA5}">
      <dgm:prSet/>
      <dgm:spPr/>
      <dgm:t>
        <a:bodyPr/>
        <a:lstStyle/>
        <a:p>
          <a:endParaRPr lang="en-US"/>
        </a:p>
      </dgm:t>
    </dgm:pt>
    <dgm:pt modelId="{1DD30E96-FE71-4A2B-8D76-40424C33F62F}">
      <dgm:prSet/>
      <dgm:spPr/>
      <dgm:t>
        <a:bodyPr/>
        <a:lstStyle/>
        <a:p>
          <a:pPr>
            <a:lnSpc>
              <a:spcPct val="100000"/>
            </a:lnSpc>
            <a:defRPr cap="all"/>
          </a:pPr>
          <a:r>
            <a:rPr lang="en-US">
              <a:solidFill>
                <a:schemeClr val="bg1"/>
              </a:solidFill>
            </a:rPr>
            <a:t>Evaluating</a:t>
          </a:r>
        </a:p>
      </dgm:t>
    </dgm:pt>
    <dgm:pt modelId="{AE3F5F98-EF62-4407-B132-2A0B9727732B}" type="parTrans" cxnId="{5FA92B14-CC70-42D1-970B-7B46A49CA11F}">
      <dgm:prSet/>
      <dgm:spPr/>
      <dgm:t>
        <a:bodyPr/>
        <a:lstStyle/>
        <a:p>
          <a:endParaRPr lang="en-US"/>
        </a:p>
      </dgm:t>
    </dgm:pt>
    <dgm:pt modelId="{11490E7B-B560-4DEE-B225-2CAC2EEEDD0D}" type="sibTrans" cxnId="{5FA92B14-CC70-42D1-970B-7B46A49CA11F}">
      <dgm:prSet/>
      <dgm:spPr/>
      <dgm:t>
        <a:bodyPr/>
        <a:lstStyle/>
        <a:p>
          <a:endParaRPr lang="en-US"/>
        </a:p>
      </dgm:t>
    </dgm:pt>
    <dgm:pt modelId="{D46B71C9-7EF5-458A-A805-ADFFCEFCB00C}">
      <dgm:prSet/>
      <dgm:spPr/>
      <dgm:t>
        <a:bodyPr/>
        <a:lstStyle/>
        <a:p>
          <a:pPr>
            <a:lnSpc>
              <a:spcPct val="100000"/>
            </a:lnSpc>
            <a:defRPr cap="all"/>
          </a:pPr>
          <a:r>
            <a:rPr lang="en-US">
              <a:solidFill>
                <a:schemeClr val="bg1"/>
              </a:solidFill>
            </a:rPr>
            <a:t>Improving </a:t>
          </a:r>
        </a:p>
      </dgm:t>
    </dgm:pt>
    <dgm:pt modelId="{5E409FD9-A8FF-4017-AFEA-F72C287DA98B}" type="parTrans" cxnId="{63A1F1EF-693A-40C1-8257-2D617F59B635}">
      <dgm:prSet/>
      <dgm:spPr/>
      <dgm:t>
        <a:bodyPr/>
        <a:lstStyle/>
        <a:p>
          <a:endParaRPr lang="en-US"/>
        </a:p>
      </dgm:t>
    </dgm:pt>
    <dgm:pt modelId="{6D3F6F27-DEB2-42A0-A632-326B767E52F0}" type="sibTrans" cxnId="{63A1F1EF-693A-40C1-8257-2D617F59B635}">
      <dgm:prSet/>
      <dgm:spPr/>
      <dgm:t>
        <a:bodyPr/>
        <a:lstStyle/>
        <a:p>
          <a:endParaRPr lang="en-US"/>
        </a:p>
      </dgm:t>
    </dgm:pt>
    <dgm:pt modelId="{687501FD-F8FE-4C4B-8B78-22434EBB0F93}" type="pres">
      <dgm:prSet presAssocID="{652631B7-FE52-4D98-AD5B-32F2C8DDEF9C}" presName="root" presStyleCnt="0">
        <dgm:presLayoutVars>
          <dgm:dir/>
          <dgm:resizeHandles val="exact"/>
        </dgm:presLayoutVars>
      </dgm:prSet>
      <dgm:spPr/>
    </dgm:pt>
    <dgm:pt modelId="{9B116E67-D449-4054-9AB3-BFB143DC6721}" type="pres">
      <dgm:prSet presAssocID="{ED9902F8-2B4C-4C85-9089-1764D5760326}" presName="compNode" presStyleCnt="0"/>
      <dgm:spPr/>
    </dgm:pt>
    <dgm:pt modelId="{7B120FF9-4F53-4F42-9798-DC486B0E680D}" type="pres">
      <dgm:prSet presAssocID="{ED9902F8-2B4C-4C85-9089-1764D5760326}" presName="iconBgRect" presStyleLbl="bgShp" presStyleIdx="0" presStyleCnt="3"/>
      <dgm:spPr/>
    </dgm:pt>
    <dgm:pt modelId="{BA831145-6087-41AA-98CD-8FE5E8B1075E}" type="pres">
      <dgm:prSet presAssocID="{ED9902F8-2B4C-4C85-9089-1764D5760326}"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 List"/>
        </a:ext>
      </dgm:extLst>
    </dgm:pt>
    <dgm:pt modelId="{5C4BA72B-B952-4F32-BEB7-DA8B33A8144C}" type="pres">
      <dgm:prSet presAssocID="{ED9902F8-2B4C-4C85-9089-1764D5760326}" presName="spaceRect" presStyleCnt="0"/>
      <dgm:spPr/>
    </dgm:pt>
    <dgm:pt modelId="{F5A68D6C-6C83-4BB6-8C94-222A0E29CFFB}" type="pres">
      <dgm:prSet presAssocID="{ED9902F8-2B4C-4C85-9089-1764D5760326}" presName="textRect" presStyleLbl="revTx" presStyleIdx="0" presStyleCnt="3">
        <dgm:presLayoutVars>
          <dgm:chMax val="1"/>
          <dgm:chPref val="1"/>
        </dgm:presLayoutVars>
      </dgm:prSet>
      <dgm:spPr/>
    </dgm:pt>
    <dgm:pt modelId="{BFF7E30C-EAA3-4EE3-941F-DB2510843E10}" type="pres">
      <dgm:prSet presAssocID="{AB5585D6-A2E9-444A-BAF5-442A399A7640}" presName="sibTrans" presStyleCnt="0"/>
      <dgm:spPr/>
    </dgm:pt>
    <dgm:pt modelId="{5D539884-8771-4539-B5A7-7DA4FCD8E2C7}" type="pres">
      <dgm:prSet presAssocID="{1DD30E96-FE71-4A2B-8D76-40424C33F62F}" presName="compNode" presStyleCnt="0"/>
      <dgm:spPr/>
    </dgm:pt>
    <dgm:pt modelId="{384A8D1A-6E6B-45C6-BBD6-D8ECA7F47B99}" type="pres">
      <dgm:prSet presAssocID="{1DD30E96-FE71-4A2B-8D76-40424C33F62F}" presName="iconBgRect" presStyleLbl="bgShp" presStyleIdx="1" presStyleCnt="3"/>
      <dgm:spPr/>
    </dgm:pt>
    <dgm:pt modelId="{840AF0DD-9EE9-4DF0-955B-04A781BFFB32}" type="pres">
      <dgm:prSet presAssocID="{1DD30E96-FE71-4A2B-8D76-40424C33F62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B83606A-5B0C-4A67-BC46-DB13F35DD2CD}" type="pres">
      <dgm:prSet presAssocID="{1DD30E96-FE71-4A2B-8D76-40424C33F62F}" presName="spaceRect" presStyleCnt="0"/>
      <dgm:spPr/>
    </dgm:pt>
    <dgm:pt modelId="{771C8FA6-6335-4C6C-ABB2-EE3DCAAF11E2}" type="pres">
      <dgm:prSet presAssocID="{1DD30E96-FE71-4A2B-8D76-40424C33F62F}" presName="textRect" presStyleLbl="revTx" presStyleIdx="1" presStyleCnt="3">
        <dgm:presLayoutVars>
          <dgm:chMax val="1"/>
          <dgm:chPref val="1"/>
        </dgm:presLayoutVars>
      </dgm:prSet>
      <dgm:spPr/>
    </dgm:pt>
    <dgm:pt modelId="{3C8782C9-93EB-48C8-8D0A-A95494975629}" type="pres">
      <dgm:prSet presAssocID="{11490E7B-B560-4DEE-B225-2CAC2EEEDD0D}" presName="sibTrans" presStyleCnt="0"/>
      <dgm:spPr/>
    </dgm:pt>
    <dgm:pt modelId="{39E973BF-595F-4E7A-8449-5E20C7EB0599}" type="pres">
      <dgm:prSet presAssocID="{D46B71C9-7EF5-458A-A805-ADFFCEFCB00C}" presName="compNode" presStyleCnt="0"/>
      <dgm:spPr/>
    </dgm:pt>
    <dgm:pt modelId="{75AB2BB3-9E6C-4218-9815-0BA33EEDC135}" type="pres">
      <dgm:prSet presAssocID="{D46B71C9-7EF5-458A-A805-ADFFCEFCB00C}" presName="iconBgRect" presStyleLbl="bgShp" presStyleIdx="2" presStyleCnt="3"/>
      <dgm:spPr/>
    </dgm:pt>
    <dgm:pt modelId="{73C07371-6B09-41AC-8921-1BDB2070D7C9}" type="pres">
      <dgm:prSet presAssocID="{D46B71C9-7EF5-458A-A805-ADFFCEFCB00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F59181CA-4760-4C44-B297-F10064F39EEC}" type="pres">
      <dgm:prSet presAssocID="{D46B71C9-7EF5-458A-A805-ADFFCEFCB00C}" presName="spaceRect" presStyleCnt="0"/>
      <dgm:spPr/>
    </dgm:pt>
    <dgm:pt modelId="{DD8A05E6-A051-4E7F-A2D0-B13B8A6DAF6B}" type="pres">
      <dgm:prSet presAssocID="{D46B71C9-7EF5-458A-A805-ADFFCEFCB00C}" presName="textRect" presStyleLbl="revTx" presStyleIdx="2" presStyleCnt="3">
        <dgm:presLayoutVars>
          <dgm:chMax val="1"/>
          <dgm:chPref val="1"/>
        </dgm:presLayoutVars>
      </dgm:prSet>
      <dgm:spPr/>
    </dgm:pt>
  </dgm:ptLst>
  <dgm:cxnLst>
    <dgm:cxn modelId="{5FA92B14-CC70-42D1-970B-7B46A49CA11F}" srcId="{652631B7-FE52-4D98-AD5B-32F2C8DDEF9C}" destId="{1DD30E96-FE71-4A2B-8D76-40424C33F62F}" srcOrd="1" destOrd="0" parTransId="{AE3F5F98-EF62-4407-B132-2A0B9727732B}" sibTransId="{11490E7B-B560-4DEE-B225-2CAC2EEEDD0D}"/>
    <dgm:cxn modelId="{FC147B2F-0EE4-4887-BFA6-7FF44E3358E9}" type="presOf" srcId="{1DD30E96-FE71-4A2B-8D76-40424C33F62F}" destId="{771C8FA6-6335-4C6C-ABB2-EE3DCAAF11E2}" srcOrd="0" destOrd="0" presId="urn:microsoft.com/office/officeart/2018/5/layout/IconCircleLabelList"/>
    <dgm:cxn modelId="{DE55E85D-5E67-4319-A765-13748BAA8DA5}" srcId="{652631B7-FE52-4D98-AD5B-32F2C8DDEF9C}" destId="{ED9902F8-2B4C-4C85-9089-1764D5760326}" srcOrd="0" destOrd="0" parTransId="{09E25B1A-C8F7-4592-98C2-1B4E167075D4}" sibTransId="{AB5585D6-A2E9-444A-BAF5-442A399A7640}"/>
    <dgm:cxn modelId="{74995C92-0A9E-490C-8A82-7F8390E16B6F}" type="presOf" srcId="{ED9902F8-2B4C-4C85-9089-1764D5760326}" destId="{F5A68D6C-6C83-4BB6-8C94-222A0E29CFFB}" srcOrd="0" destOrd="0" presId="urn:microsoft.com/office/officeart/2018/5/layout/IconCircleLabelList"/>
    <dgm:cxn modelId="{196418DA-5BF7-4854-B391-3C643B9E6B25}" type="presOf" srcId="{652631B7-FE52-4D98-AD5B-32F2C8DDEF9C}" destId="{687501FD-F8FE-4C4B-8B78-22434EBB0F93}" srcOrd="0" destOrd="0" presId="urn:microsoft.com/office/officeart/2018/5/layout/IconCircleLabelList"/>
    <dgm:cxn modelId="{6955D6E1-CA86-48C3-A339-0BEF8D16A932}" type="presOf" srcId="{D46B71C9-7EF5-458A-A805-ADFFCEFCB00C}" destId="{DD8A05E6-A051-4E7F-A2D0-B13B8A6DAF6B}" srcOrd="0" destOrd="0" presId="urn:microsoft.com/office/officeart/2018/5/layout/IconCircleLabelList"/>
    <dgm:cxn modelId="{63A1F1EF-693A-40C1-8257-2D617F59B635}" srcId="{652631B7-FE52-4D98-AD5B-32F2C8DDEF9C}" destId="{D46B71C9-7EF5-458A-A805-ADFFCEFCB00C}" srcOrd="2" destOrd="0" parTransId="{5E409FD9-A8FF-4017-AFEA-F72C287DA98B}" sibTransId="{6D3F6F27-DEB2-42A0-A632-326B767E52F0}"/>
    <dgm:cxn modelId="{F68B9FB7-A21F-4424-A61D-387E0654DF5A}" type="presParOf" srcId="{687501FD-F8FE-4C4B-8B78-22434EBB0F93}" destId="{9B116E67-D449-4054-9AB3-BFB143DC6721}" srcOrd="0" destOrd="0" presId="urn:microsoft.com/office/officeart/2018/5/layout/IconCircleLabelList"/>
    <dgm:cxn modelId="{FF130486-12B7-409F-B6B7-7E623BC5394A}" type="presParOf" srcId="{9B116E67-D449-4054-9AB3-BFB143DC6721}" destId="{7B120FF9-4F53-4F42-9798-DC486B0E680D}" srcOrd="0" destOrd="0" presId="urn:microsoft.com/office/officeart/2018/5/layout/IconCircleLabelList"/>
    <dgm:cxn modelId="{D008569D-18BB-46FE-A90B-9DF56B120318}" type="presParOf" srcId="{9B116E67-D449-4054-9AB3-BFB143DC6721}" destId="{BA831145-6087-41AA-98CD-8FE5E8B1075E}" srcOrd="1" destOrd="0" presId="urn:microsoft.com/office/officeart/2018/5/layout/IconCircleLabelList"/>
    <dgm:cxn modelId="{C71C2D84-B7D0-400B-99DA-82136681C79F}" type="presParOf" srcId="{9B116E67-D449-4054-9AB3-BFB143DC6721}" destId="{5C4BA72B-B952-4F32-BEB7-DA8B33A8144C}" srcOrd="2" destOrd="0" presId="urn:microsoft.com/office/officeart/2018/5/layout/IconCircleLabelList"/>
    <dgm:cxn modelId="{D10EFD63-0281-44DF-A998-DC693704FF05}" type="presParOf" srcId="{9B116E67-D449-4054-9AB3-BFB143DC6721}" destId="{F5A68D6C-6C83-4BB6-8C94-222A0E29CFFB}" srcOrd="3" destOrd="0" presId="urn:microsoft.com/office/officeart/2018/5/layout/IconCircleLabelList"/>
    <dgm:cxn modelId="{7489839C-7C53-4139-95DC-992316DA6D74}" type="presParOf" srcId="{687501FD-F8FE-4C4B-8B78-22434EBB0F93}" destId="{BFF7E30C-EAA3-4EE3-941F-DB2510843E10}" srcOrd="1" destOrd="0" presId="urn:microsoft.com/office/officeart/2018/5/layout/IconCircleLabelList"/>
    <dgm:cxn modelId="{9966557A-B188-4A32-BF0D-CEA277368ABB}" type="presParOf" srcId="{687501FD-F8FE-4C4B-8B78-22434EBB0F93}" destId="{5D539884-8771-4539-B5A7-7DA4FCD8E2C7}" srcOrd="2" destOrd="0" presId="urn:microsoft.com/office/officeart/2018/5/layout/IconCircleLabelList"/>
    <dgm:cxn modelId="{AB86A496-92AF-4473-B9EA-14943C4A12EB}" type="presParOf" srcId="{5D539884-8771-4539-B5A7-7DA4FCD8E2C7}" destId="{384A8D1A-6E6B-45C6-BBD6-D8ECA7F47B99}" srcOrd="0" destOrd="0" presId="urn:microsoft.com/office/officeart/2018/5/layout/IconCircleLabelList"/>
    <dgm:cxn modelId="{21F6DA8C-5146-471E-9D81-14B14CAD88F6}" type="presParOf" srcId="{5D539884-8771-4539-B5A7-7DA4FCD8E2C7}" destId="{840AF0DD-9EE9-4DF0-955B-04A781BFFB32}" srcOrd="1" destOrd="0" presId="urn:microsoft.com/office/officeart/2018/5/layout/IconCircleLabelList"/>
    <dgm:cxn modelId="{759A207C-E53E-4B7F-8105-A20E5C22ECA6}" type="presParOf" srcId="{5D539884-8771-4539-B5A7-7DA4FCD8E2C7}" destId="{BB83606A-5B0C-4A67-BC46-DB13F35DD2CD}" srcOrd="2" destOrd="0" presId="urn:microsoft.com/office/officeart/2018/5/layout/IconCircleLabelList"/>
    <dgm:cxn modelId="{9CF9CACC-E75A-432D-9C75-D38604A7A27F}" type="presParOf" srcId="{5D539884-8771-4539-B5A7-7DA4FCD8E2C7}" destId="{771C8FA6-6335-4C6C-ABB2-EE3DCAAF11E2}" srcOrd="3" destOrd="0" presId="urn:microsoft.com/office/officeart/2018/5/layout/IconCircleLabelList"/>
    <dgm:cxn modelId="{0AAB56DC-9297-4B99-AE16-026D76EB4505}" type="presParOf" srcId="{687501FD-F8FE-4C4B-8B78-22434EBB0F93}" destId="{3C8782C9-93EB-48C8-8D0A-A95494975629}" srcOrd="3" destOrd="0" presId="urn:microsoft.com/office/officeart/2018/5/layout/IconCircleLabelList"/>
    <dgm:cxn modelId="{6BA4192E-2600-4BE1-BC6E-F35A3C92C5EA}" type="presParOf" srcId="{687501FD-F8FE-4C4B-8B78-22434EBB0F93}" destId="{39E973BF-595F-4E7A-8449-5E20C7EB0599}" srcOrd="4" destOrd="0" presId="urn:microsoft.com/office/officeart/2018/5/layout/IconCircleLabelList"/>
    <dgm:cxn modelId="{5F46E901-F7DD-4D30-9F55-1C8874AF5DC3}" type="presParOf" srcId="{39E973BF-595F-4E7A-8449-5E20C7EB0599}" destId="{75AB2BB3-9E6C-4218-9815-0BA33EEDC135}" srcOrd="0" destOrd="0" presId="urn:microsoft.com/office/officeart/2018/5/layout/IconCircleLabelList"/>
    <dgm:cxn modelId="{B3B3A2A7-4988-439C-BDA3-609920881FF2}" type="presParOf" srcId="{39E973BF-595F-4E7A-8449-5E20C7EB0599}" destId="{73C07371-6B09-41AC-8921-1BDB2070D7C9}" srcOrd="1" destOrd="0" presId="urn:microsoft.com/office/officeart/2018/5/layout/IconCircleLabelList"/>
    <dgm:cxn modelId="{BD7435F7-B726-4FE5-B16D-94536D565EEC}" type="presParOf" srcId="{39E973BF-595F-4E7A-8449-5E20C7EB0599}" destId="{F59181CA-4760-4C44-B297-F10064F39EEC}" srcOrd="2" destOrd="0" presId="urn:microsoft.com/office/officeart/2018/5/layout/IconCircleLabelList"/>
    <dgm:cxn modelId="{4BDC8E74-A072-4C38-8E50-6A86BBE9C288}" type="presParOf" srcId="{39E973BF-595F-4E7A-8449-5E20C7EB0599}" destId="{DD8A05E6-A051-4E7F-A2D0-B13B8A6DAF6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56DA38-11D0-4F28-82F8-4C99000B7C5D}" type="doc">
      <dgm:prSet loTypeId="urn:microsoft.com/office/officeart/2011/layout/CircleProcess" loCatId="process" qsTypeId="urn:microsoft.com/office/officeart/2005/8/quickstyle/simple4" qsCatId="simple" csTypeId="urn:microsoft.com/office/officeart/2005/8/colors/colorful1" csCatId="colorful" phldr="1"/>
      <dgm:spPr/>
      <dgm:t>
        <a:bodyPr/>
        <a:lstStyle/>
        <a:p>
          <a:endParaRPr lang="en-US"/>
        </a:p>
      </dgm:t>
    </dgm:pt>
    <dgm:pt modelId="{A1A2059D-A797-4B21-B6DC-282CED45A88D}">
      <dgm:prSet phldrT="[Text]"/>
      <dgm:spPr/>
      <dgm:t>
        <a:bodyPr/>
        <a:lstStyle/>
        <a:p>
          <a:r>
            <a:rPr lang="en-US" b="1">
              <a:latin typeface="Garamond" panose="02020404030301010803" pitchFamily="18" charset="0"/>
            </a:rPr>
            <a:t>Thirty days prior to submission deadline:</a:t>
          </a:r>
        </a:p>
      </dgm:t>
    </dgm:pt>
    <dgm:pt modelId="{DAB18933-782E-4606-81CA-85C144357275}" type="parTrans" cxnId="{F00ABA8D-95FB-4D5F-8872-8AC72E488745}">
      <dgm:prSet/>
      <dgm:spPr/>
      <dgm:t>
        <a:bodyPr/>
        <a:lstStyle/>
        <a:p>
          <a:endParaRPr lang="en-US"/>
        </a:p>
      </dgm:t>
    </dgm:pt>
    <dgm:pt modelId="{2B95B356-D0F2-4E7E-9F39-D6409CC8D67D}" type="sibTrans" cxnId="{F00ABA8D-95FB-4D5F-8872-8AC72E488745}">
      <dgm:prSet/>
      <dgm:spPr/>
      <dgm:t>
        <a:bodyPr/>
        <a:lstStyle/>
        <a:p>
          <a:endParaRPr lang="en-US"/>
        </a:p>
      </dgm:t>
    </dgm:pt>
    <dgm:pt modelId="{AACB9508-B409-4595-BA02-8E3215A722A3}">
      <dgm:prSet phldrT="[Text]"/>
      <dgm:spPr/>
      <dgm:t>
        <a:bodyPr/>
        <a:lstStyle/>
        <a:p>
          <a:r>
            <a:rPr lang="en-US" b="1">
              <a:solidFill>
                <a:schemeClr val="bg1"/>
              </a:solidFill>
              <a:latin typeface="Garamond" panose="02020404030301010803" pitchFamily="18" charset="0"/>
            </a:rPr>
            <a:t>Team Lead provides  deadline reminder to Federal Programs Point of Contact in District.</a:t>
          </a:r>
          <a:endParaRPr lang="en-US">
            <a:solidFill>
              <a:schemeClr val="bg1"/>
            </a:solidFill>
            <a:latin typeface="Garamond" panose="02020404030301010803" pitchFamily="18" charset="0"/>
          </a:endParaRPr>
        </a:p>
      </dgm:t>
    </dgm:pt>
    <dgm:pt modelId="{ABE8272E-DCC9-4E84-9CEE-79CBA6B02D9E}" type="parTrans" cxnId="{401D22D0-6395-4674-A225-A8E04A083EFF}">
      <dgm:prSet/>
      <dgm:spPr/>
      <dgm:t>
        <a:bodyPr/>
        <a:lstStyle/>
        <a:p>
          <a:endParaRPr lang="en-US"/>
        </a:p>
      </dgm:t>
    </dgm:pt>
    <dgm:pt modelId="{3031656E-9856-4935-AAD5-0B48EAFE76BB}" type="sibTrans" cxnId="{401D22D0-6395-4674-A225-A8E04A083EFF}">
      <dgm:prSet/>
      <dgm:spPr/>
      <dgm:t>
        <a:bodyPr/>
        <a:lstStyle/>
        <a:p>
          <a:endParaRPr lang="en-US"/>
        </a:p>
      </dgm:t>
    </dgm:pt>
    <dgm:pt modelId="{3AA1FE8B-ABED-4976-8E60-9A8660036E08}">
      <dgm:prSet phldrT="[Text]"/>
      <dgm:spPr/>
      <dgm:t>
        <a:bodyPr/>
        <a:lstStyle/>
        <a:p>
          <a:r>
            <a:rPr lang="en-US" b="1">
              <a:latin typeface="Garamond" panose="02020404030301010803" pitchFamily="18" charset="0"/>
            </a:rPr>
            <a:t>Two weeks before submission deadline:  </a:t>
          </a:r>
          <a:endParaRPr lang="en-US">
            <a:latin typeface="Garamond" panose="02020404030301010803" pitchFamily="18" charset="0"/>
          </a:endParaRPr>
        </a:p>
      </dgm:t>
    </dgm:pt>
    <dgm:pt modelId="{A5C1C0B5-4003-4DAF-A17E-13641D628D35}" type="parTrans" cxnId="{074FFEC7-5D06-4439-B85A-90BCB1C42D34}">
      <dgm:prSet/>
      <dgm:spPr/>
      <dgm:t>
        <a:bodyPr/>
        <a:lstStyle/>
        <a:p>
          <a:endParaRPr lang="en-US"/>
        </a:p>
      </dgm:t>
    </dgm:pt>
    <dgm:pt modelId="{75ACCE87-36E7-44BD-9CA3-313AE90CA2DD}" type="sibTrans" cxnId="{074FFEC7-5D06-4439-B85A-90BCB1C42D34}">
      <dgm:prSet/>
      <dgm:spPr/>
      <dgm:t>
        <a:bodyPr/>
        <a:lstStyle/>
        <a:p>
          <a:endParaRPr lang="en-US"/>
        </a:p>
      </dgm:t>
    </dgm:pt>
    <dgm:pt modelId="{07E98F1F-EE78-4BCD-9140-B6F07911BB24}">
      <dgm:prSet phldrT="[Text]"/>
      <dgm:spPr/>
      <dgm:t>
        <a:bodyPr/>
        <a:lstStyle/>
        <a:p>
          <a:r>
            <a:rPr lang="en-US" b="1">
              <a:solidFill>
                <a:schemeClr val="bg1"/>
              </a:solidFill>
              <a:latin typeface="Garamond" panose="02020404030301010803" pitchFamily="18" charset="0"/>
            </a:rPr>
            <a:t>Program Manager contacts the District Program Coordinator to determine if assistance is needed.</a:t>
          </a:r>
          <a:endParaRPr lang="en-US">
            <a:solidFill>
              <a:schemeClr val="bg1"/>
            </a:solidFill>
            <a:latin typeface="Garamond" panose="02020404030301010803" pitchFamily="18" charset="0"/>
          </a:endParaRPr>
        </a:p>
      </dgm:t>
    </dgm:pt>
    <dgm:pt modelId="{E87473CF-9672-40FF-A02D-A2F8703132F4}" type="parTrans" cxnId="{EC98AC86-8E69-4176-B380-892E28FE359A}">
      <dgm:prSet/>
      <dgm:spPr/>
      <dgm:t>
        <a:bodyPr/>
        <a:lstStyle/>
        <a:p>
          <a:endParaRPr lang="en-US"/>
        </a:p>
      </dgm:t>
    </dgm:pt>
    <dgm:pt modelId="{F1E035CF-C210-4F2B-9C8C-0C148942A063}" type="sibTrans" cxnId="{EC98AC86-8E69-4176-B380-892E28FE359A}">
      <dgm:prSet/>
      <dgm:spPr/>
      <dgm:t>
        <a:bodyPr/>
        <a:lstStyle/>
        <a:p>
          <a:endParaRPr lang="en-US"/>
        </a:p>
      </dgm:t>
    </dgm:pt>
    <dgm:pt modelId="{C5CB8A1F-34B7-421F-AA0B-3A49950DF4C5}">
      <dgm:prSet phldrT="[Text]"/>
      <dgm:spPr/>
      <dgm:t>
        <a:bodyPr/>
        <a:lstStyle/>
        <a:p>
          <a:r>
            <a:rPr lang="en-US" b="1">
              <a:solidFill>
                <a:schemeClr val="bg1"/>
              </a:solidFill>
              <a:latin typeface="Garamond" panose="02020404030301010803" pitchFamily="18" charset="0"/>
            </a:rPr>
            <a:t>Program Manager contacts District Program Coordinator to determine if an extension or assistance is needed. </a:t>
          </a:r>
          <a:endParaRPr lang="en-US">
            <a:solidFill>
              <a:schemeClr val="bg1"/>
            </a:solidFill>
            <a:latin typeface="Garamond" panose="02020404030301010803" pitchFamily="18" charset="0"/>
          </a:endParaRPr>
        </a:p>
      </dgm:t>
    </dgm:pt>
    <dgm:pt modelId="{71A6C79C-934C-4B4D-B6B4-EC54B2C17AF3}" type="parTrans" cxnId="{4E01C5FA-32AA-41A5-BEEE-954594E9D94E}">
      <dgm:prSet/>
      <dgm:spPr/>
      <dgm:t>
        <a:bodyPr/>
        <a:lstStyle/>
        <a:p>
          <a:endParaRPr lang="en-US"/>
        </a:p>
      </dgm:t>
    </dgm:pt>
    <dgm:pt modelId="{2AAD1840-2A9D-46C8-AAC7-8913802BC5E8}" type="sibTrans" cxnId="{4E01C5FA-32AA-41A5-BEEE-954594E9D94E}">
      <dgm:prSet/>
      <dgm:spPr/>
      <dgm:t>
        <a:bodyPr/>
        <a:lstStyle/>
        <a:p>
          <a:endParaRPr lang="en-US"/>
        </a:p>
      </dgm:t>
    </dgm:pt>
    <dgm:pt modelId="{787BA1EF-330A-4CD8-8731-832BD0BF7620}">
      <dgm:prSet phldrT="[Text]"/>
      <dgm:spPr/>
      <dgm:t>
        <a:bodyPr/>
        <a:lstStyle/>
        <a:p>
          <a:r>
            <a:rPr lang="en-US" b="1">
              <a:latin typeface="Garamond" panose="02020404030301010803" pitchFamily="18" charset="0"/>
            </a:rPr>
            <a:t>One week after submission deadline or extension deadline: </a:t>
          </a:r>
          <a:endParaRPr lang="en-US">
            <a:latin typeface="Garamond" panose="02020404030301010803" pitchFamily="18" charset="0"/>
          </a:endParaRPr>
        </a:p>
      </dgm:t>
    </dgm:pt>
    <dgm:pt modelId="{771E7704-8834-47FC-AD9F-080322644C8B}" type="sibTrans" cxnId="{23969E10-A99B-4661-A57A-B514CB52846F}">
      <dgm:prSet/>
      <dgm:spPr/>
      <dgm:t>
        <a:bodyPr/>
        <a:lstStyle/>
        <a:p>
          <a:endParaRPr lang="en-US"/>
        </a:p>
      </dgm:t>
    </dgm:pt>
    <dgm:pt modelId="{E5F5AF73-9E0A-4FA4-A833-AD67864D04DF}" type="parTrans" cxnId="{23969E10-A99B-4661-A57A-B514CB52846F}">
      <dgm:prSet/>
      <dgm:spPr/>
      <dgm:t>
        <a:bodyPr/>
        <a:lstStyle/>
        <a:p>
          <a:endParaRPr lang="en-US"/>
        </a:p>
      </dgm:t>
    </dgm:pt>
    <dgm:pt modelId="{1F1662AC-D90B-49EF-A0A9-602E51D8C0A1}">
      <dgm:prSet phldrT="[Text]"/>
      <dgm:spPr/>
      <dgm:t>
        <a:bodyPr/>
        <a:lstStyle/>
        <a:p>
          <a:r>
            <a:rPr lang="en-US" b="1">
              <a:latin typeface="Garamond" panose="02020404030301010803" pitchFamily="18" charset="0"/>
            </a:rPr>
            <a:t>Two weeks after submission deadline or extension deadline:</a:t>
          </a:r>
          <a:endParaRPr lang="en-US">
            <a:latin typeface="Garamond" panose="02020404030301010803" pitchFamily="18" charset="0"/>
          </a:endParaRPr>
        </a:p>
      </dgm:t>
    </dgm:pt>
    <dgm:pt modelId="{96A78967-4B0C-4AA7-944F-45BFC231E56B}" type="parTrans" cxnId="{157698B1-B48E-4025-877D-BCD70C6E8407}">
      <dgm:prSet/>
      <dgm:spPr/>
      <dgm:t>
        <a:bodyPr/>
        <a:lstStyle/>
        <a:p>
          <a:endParaRPr lang="en-US"/>
        </a:p>
      </dgm:t>
    </dgm:pt>
    <dgm:pt modelId="{08F6D19B-ED9B-4755-AE4A-79CD4D8711F9}" type="sibTrans" cxnId="{157698B1-B48E-4025-877D-BCD70C6E8407}">
      <dgm:prSet/>
      <dgm:spPr/>
      <dgm:t>
        <a:bodyPr/>
        <a:lstStyle/>
        <a:p>
          <a:endParaRPr lang="en-US"/>
        </a:p>
      </dgm:t>
    </dgm:pt>
    <dgm:pt modelId="{5F7AD5AB-E805-4E65-BB6D-FFCA8FFDA274}">
      <dgm:prSet phldrT="[Text]"/>
      <dgm:spPr/>
      <dgm:t>
        <a:bodyPr/>
        <a:lstStyle/>
        <a:p>
          <a:r>
            <a:rPr lang="en-US" b="1">
              <a:solidFill>
                <a:schemeClr val="bg1"/>
              </a:solidFill>
              <a:latin typeface="Garamond" panose="02020404030301010803" pitchFamily="18" charset="0"/>
            </a:rPr>
            <a:t>1st Level - Escalate to Team Leader to make contact with the District Program Coordinator or District Program Coordinator's next level. </a:t>
          </a:r>
          <a:endParaRPr lang="en-US">
            <a:solidFill>
              <a:schemeClr val="bg1"/>
            </a:solidFill>
            <a:latin typeface="Garamond" panose="02020404030301010803" pitchFamily="18" charset="0"/>
          </a:endParaRPr>
        </a:p>
      </dgm:t>
    </dgm:pt>
    <dgm:pt modelId="{B5FA6C83-AAA5-4FAE-9E63-9613569A3B65}" type="parTrans" cxnId="{3B5A6FA4-CD9E-4BD1-A2C6-E9B30B0CA229}">
      <dgm:prSet/>
      <dgm:spPr/>
      <dgm:t>
        <a:bodyPr/>
        <a:lstStyle/>
        <a:p>
          <a:endParaRPr lang="en-US"/>
        </a:p>
      </dgm:t>
    </dgm:pt>
    <dgm:pt modelId="{138393EA-2922-4B8D-8F6C-BF600440F10C}" type="sibTrans" cxnId="{3B5A6FA4-CD9E-4BD1-A2C6-E9B30B0CA229}">
      <dgm:prSet/>
      <dgm:spPr/>
      <dgm:t>
        <a:bodyPr/>
        <a:lstStyle/>
        <a:p>
          <a:endParaRPr lang="en-US"/>
        </a:p>
      </dgm:t>
    </dgm:pt>
    <dgm:pt modelId="{3511752E-77BA-4A4C-B149-1E926A035407}">
      <dgm:prSet phldrT="[Text]"/>
      <dgm:spPr/>
      <dgm:t>
        <a:bodyPr/>
        <a:lstStyle/>
        <a:p>
          <a:r>
            <a:rPr lang="en-US" b="1">
              <a:latin typeface="Garamond" panose="02020404030301010803" pitchFamily="18" charset="0"/>
            </a:rPr>
            <a:t>One week after 1st level of escalation: </a:t>
          </a:r>
        </a:p>
      </dgm:t>
    </dgm:pt>
    <dgm:pt modelId="{8FED8DF4-0982-4BCF-9D02-E314337CBF41}" type="parTrans" cxnId="{E93CCD40-0B19-4991-BF38-905C8452E989}">
      <dgm:prSet/>
      <dgm:spPr/>
      <dgm:t>
        <a:bodyPr/>
        <a:lstStyle/>
        <a:p>
          <a:endParaRPr lang="en-US"/>
        </a:p>
      </dgm:t>
    </dgm:pt>
    <dgm:pt modelId="{07EA8AD0-47C4-437A-89B6-21490363EFE5}" type="sibTrans" cxnId="{E93CCD40-0B19-4991-BF38-905C8452E989}">
      <dgm:prSet/>
      <dgm:spPr/>
      <dgm:t>
        <a:bodyPr/>
        <a:lstStyle/>
        <a:p>
          <a:endParaRPr lang="en-US"/>
        </a:p>
      </dgm:t>
    </dgm:pt>
    <dgm:pt modelId="{0D3AF67F-3608-426B-88FF-AC380E14E444}">
      <dgm:prSet phldrT="[Text]"/>
      <dgm:spPr/>
      <dgm:t>
        <a:bodyPr/>
        <a:lstStyle/>
        <a:p>
          <a:r>
            <a:rPr lang="en-US" b="1">
              <a:solidFill>
                <a:schemeClr val="bg1"/>
              </a:solidFill>
              <a:latin typeface="Garamond" panose="02020404030301010803" pitchFamily="18" charset="0"/>
            </a:rPr>
            <a:t>The district’s risk assessment rating is negatively affected for failure to adhere to timely submission of federal program application. </a:t>
          </a:r>
        </a:p>
      </dgm:t>
    </dgm:pt>
    <dgm:pt modelId="{7BC8E4BE-091B-4133-847F-078402FA7264}" type="parTrans" cxnId="{46EE2A6C-BE3E-447F-B973-D1AF30832240}">
      <dgm:prSet/>
      <dgm:spPr/>
      <dgm:t>
        <a:bodyPr/>
        <a:lstStyle/>
        <a:p>
          <a:endParaRPr lang="en-US"/>
        </a:p>
      </dgm:t>
    </dgm:pt>
    <dgm:pt modelId="{8D0A90BC-3CFC-4514-A3ED-7FFCBF537362}" type="sibTrans" cxnId="{46EE2A6C-BE3E-447F-B973-D1AF30832240}">
      <dgm:prSet/>
      <dgm:spPr/>
      <dgm:t>
        <a:bodyPr/>
        <a:lstStyle/>
        <a:p>
          <a:endParaRPr lang="en-US"/>
        </a:p>
      </dgm:t>
    </dgm:pt>
    <dgm:pt modelId="{3BF6E880-80A3-4F92-9F71-6457AA7FF8BA}">
      <dgm:prSet phldrT="[Text]"/>
      <dgm:spPr/>
      <dgm:t>
        <a:bodyPr/>
        <a:lstStyle/>
        <a:p>
          <a:r>
            <a:rPr lang="en-US" b="1">
              <a:latin typeface="Garamond" panose="02020404030301010803" pitchFamily="18" charset="0"/>
            </a:rPr>
            <a:t>Two weeks after 1st level of escalation: </a:t>
          </a:r>
        </a:p>
      </dgm:t>
    </dgm:pt>
    <dgm:pt modelId="{DF57DBAB-B0BD-4A72-88A7-855FEED18436}" type="parTrans" cxnId="{7845DD80-51AD-4D9C-A85A-D78AA360B465}">
      <dgm:prSet/>
      <dgm:spPr/>
      <dgm:t>
        <a:bodyPr/>
        <a:lstStyle/>
        <a:p>
          <a:endParaRPr lang="en-US"/>
        </a:p>
      </dgm:t>
    </dgm:pt>
    <dgm:pt modelId="{1DA44481-8980-45A1-977F-C6BF52BD2772}" type="sibTrans" cxnId="{7845DD80-51AD-4D9C-A85A-D78AA360B465}">
      <dgm:prSet/>
      <dgm:spPr/>
      <dgm:t>
        <a:bodyPr/>
        <a:lstStyle/>
        <a:p>
          <a:endParaRPr lang="en-US"/>
        </a:p>
      </dgm:t>
    </dgm:pt>
    <dgm:pt modelId="{9CE1A917-0E5E-4EC7-9E1D-30332B124245}">
      <dgm:prSet phldrT="[Text]"/>
      <dgm:spPr/>
      <dgm:t>
        <a:bodyPr/>
        <a:lstStyle/>
        <a:p>
          <a:r>
            <a:rPr lang="en-US" b="1">
              <a:solidFill>
                <a:schemeClr val="bg1"/>
              </a:solidFill>
              <a:latin typeface="Garamond" panose="02020404030301010803" pitchFamily="18" charset="0"/>
            </a:rPr>
            <a:t>2nd Level - Deputy Superintendent or State Superintendent contacts District Superintendent</a:t>
          </a:r>
          <a:r>
            <a:rPr lang="en-US">
              <a:solidFill>
                <a:schemeClr val="bg1"/>
              </a:solidFill>
              <a:latin typeface="Garamond" panose="02020404030301010803" pitchFamily="18" charset="0"/>
            </a:rPr>
            <a:t>.</a:t>
          </a:r>
        </a:p>
      </dgm:t>
    </dgm:pt>
    <dgm:pt modelId="{EABF276B-B382-46AD-8E22-196478ADA8D6}" type="parTrans" cxnId="{CF26932E-5B95-4389-AA30-3D0FDBFFA071}">
      <dgm:prSet/>
      <dgm:spPr/>
      <dgm:t>
        <a:bodyPr/>
        <a:lstStyle/>
        <a:p>
          <a:endParaRPr lang="en-US"/>
        </a:p>
      </dgm:t>
    </dgm:pt>
    <dgm:pt modelId="{0889E4EA-E223-4A21-B605-9F25291C323E}" type="sibTrans" cxnId="{CF26932E-5B95-4389-AA30-3D0FDBFFA071}">
      <dgm:prSet/>
      <dgm:spPr/>
      <dgm:t>
        <a:bodyPr/>
        <a:lstStyle/>
        <a:p>
          <a:endParaRPr lang="en-US"/>
        </a:p>
      </dgm:t>
    </dgm:pt>
    <dgm:pt modelId="{2A2C3CFB-FF7E-4553-BCCE-974EF1613860}">
      <dgm:prSet phldrT="[Text]"/>
      <dgm:spPr/>
      <dgm:t>
        <a:bodyPr/>
        <a:lstStyle/>
        <a:p>
          <a:r>
            <a:rPr lang="en-US" b="1">
              <a:solidFill>
                <a:schemeClr val="bg1"/>
              </a:solidFill>
              <a:latin typeface="Garamond" panose="02020404030301010803" pitchFamily="18" charset="0"/>
            </a:rPr>
            <a:t>Director apprises Deputy Superintendent. </a:t>
          </a:r>
        </a:p>
      </dgm:t>
    </dgm:pt>
    <dgm:pt modelId="{167541A2-CE45-48A8-98F4-090B2A647F9F}" type="parTrans" cxnId="{A18E6C1F-12A7-45ED-B60D-30E69B6CB37A}">
      <dgm:prSet/>
      <dgm:spPr/>
      <dgm:t>
        <a:bodyPr/>
        <a:lstStyle/>
        <a:p>
          <a:endParaRPr lang="en-US"/>
        </a:p>
      </dgm:t>
    </dgm:pt>
    <dgm:pt modelId="{63E1F0D4-D4D7-4FEE-A55D-65C0EC772C41}" type="sibTrans" cxnId="{A18E6C1F-12A7-45ED-B60D-30E69B6CB37A}">
      <dgm:prSet/>
      <dgm:spPr/>
      <dgm:t>
        <a:bodyPr/>
        <a:lstStyle/>
        <a:p>
          <a:endParaRPr lang="en-US"/>
        </a:p>
      </dgm:t>
    </dgm:pt>
    <dgm:pt modelId="{78B53898-9136-4B9F-8491-64044833EA2F}" type="pres">
      <dgm:prSet presAssocID="{3B56DA38-11D0-4F28-82F8-4C99000B7C5D}" presName="Name0" presStyleCnt="0">
        <dgm:presLayoutVars>
          <dgm:chMax val="11"/>
          <dgm:chPref val="11"/>
          <dgm:dir/>
          <dgm:resizeHandles/>
        </dgm:presLayoutVars>
      </dgm:prSet>
      <dgm:spPr/>
    </dgm:pt>
    <dgm:pt modelId="{BF4EC6F0-B041-4B76-919B-C318887CA304}" type="pres">
      <dgm:prSet presAssocID="{3BF6E880-80A3-4F92-9F71-6457AA7FF8BA}" presName="Accent6" presStyleCnt="0"/>
      <dgm:spPr/>
    </dgm:pt>
    <dgm:pt modelId="{0BA67F12-6ECE-4EE4-AF8A-8EF46057762F}" type="pres">
      <dgm:prSet presAssocID="{3BF6E880-80A3-4F92-9F71-6457AA7FF8BA}" presName="Accent" presStyleLbl="node1" presStyleIdx="0" presStyleCnt="6"/>
      <dgm:spPr/>
    </dgm:pt>
    <dgm:pt modelId="{3060D97D-D38E-410D-AAAC-FE8072462EEB}" type="pres">
      <dgm:prSet presAssocID="{3BF6E880-80A3-4F92-9F71-6457AA7FF8BA}" presName="ParentBackground6" presStyleCnt="0"/>
      <dgm:spPr/>
    </dgm:pt>
    <dgm:pt modelId="{45019B87-7CCF-473C-B98B-402B390795D1}" type="pres">
      <dgm:prSet presAssocID="{3BF6E880-80A3-4F92-9F71-6457AA7FF8BA}" presName="ParentBackground" presStyleLbl="fgAcc1" presStyleIdx="0" presStyleCnt="6"/>
      <dgm:spPr/>
    </dgm:pt>
    <dgm:pt modelId="{4B77169A-B45A-4D16-AA06-CE952B33B31E}" type="pres">
      <dgm:prSet presAssocID="{3BF6E880-80A3-4F92-9F71-6457AA7FF8BA}" presName="Child6" presStyleLbl="revTx" presStyleIdx="0" presStyleCnt="6">
        <dgm:presLayoutVars>
          <dgm:chMax val="0"/>
          <dgm:chPref val="0"/>
          <dgm:bulletEnabled val="1"/>
        </dgm:presLayoutVars>
      </dgm:prSet>
      <dgm:spPr/>
    </dgm:pt>
    <dgm:pt modelId="{1B9F5FB0-8C2B-48A4-B907-B164E1ED1CD0}" type="pres">
      <dgm:prSet presAssocID="{3BF6E880-80A3-4F92-9F71-6457AA7FF8BA}" presName="Parent6" presStyleLbl="revTx" presStyleIdx="0" presStyleCnt="6">
        <dgm:presLayoutVars>
          <dgm:chMax val="1"/>
          <dgm:chPref val="1"/>
          <dgm:bulletEnabled val="1"/>
        </dgm:presLayoutVars>
      </dgm:prSet>
      <dgm:spPr/>
    </dgm:pt>
    <dgm:pt modelId="{417881D9-1B6C-4F8D-B405-921CDD700FBC}" type="pres">
      <dgm:prSet presAssocID="{3511752E-77BA-4A4C-B149-1E926A035407}" presName="Accent5" presStyleCnt="0"/>
      <dgm:spPr/>
    </dgm:pt>
    <dgm:pt modelId="{F3B3CC38-99FA-4499-9435-3B3F92BDE07C}" type="pres">
      <dgm:prSet presAssocID="{3511752E-77BA-4A4C-B149-1E926A035407}" presName="Accent" presStyleLbl="node1" presStyleIdx="1" presStyleCnt="6"/>
      <dgm:spPr/>
    </dgm:pt>
    <dgm:pt modelId="{2907DA13-5EFE-4CE8-9D39-AFA31B83B98F}" type="pres">
      <dgm:prSet presAssocID="{3511752E-77BA-4A4C-B149-1E926A035407}" presName="ParentBackground5" presStyleCnt="0"/>
      <dgm:spPr/>
    </dgm:pt>
    <dgm:pt modelId="{1DDB1407-BC82-4D28-A703-98971744B88D}" type="pres">
      <dgm:prSet presAssocID="{3511752E-77BA-4A4C-B149-1E926A035407}" presName="ParentBackground" presStyleLbl="fgAcc1" presStyleIdx="1" presStyleCnt="6"/>
      <dgm:spPr/>
    </dgm:pt>
    <dgm:pt modelId="{178494B2-4DDE-4465-ACB6-3DFA5F18FF52}" type="pres">
      <dgm:prSet presAssocID="{3511752E-77BA-4A4C-B149-1E926A035407}" presName="Child5" presStyleLbl="revTx" presStyleIdx="1" presStyleCnt="6">
        <dgm:presLayoutVars>
          <dgm:chMax val="0"/>
          <dgm:chPref val="0"/>
          <dgm:bulletEnabled val="1"/>
        </dgm:presLayoutVars>
      </dgm:prSet>
      <dgm:spPr/>
    </dgm:pt>
    <dgm:pt modelId="{5D1E407F-A385-4D2C-BC7B-FF0D2DAF14DD}" type="pres">
      <dgm:prSet presAssocID="{3511752E-77BA-4A4C-B149-1E926A035407}" presName="Parent5" presStyleLbl="revTx" presStyleIdx="1" presStyleCnt="6">
        <dgm:presLayoutVars>
          <dgm:chMax val="1"/>
          <dgm:chPref val="1"/>
          <dgm:bulletEnabled val="1"/>
        </dgm:presLayoutVars>
      </dgm:prSet>
      <dgm:spPr/>
    </dgm:pt>
    <dgm:pt modelId="{BDBB52D1-82A7-4927-B161-D6DD38A16D34}" type="pres">
      <dgm:prSet presAssocID="{1F1662AC-D90B-49EF-A0A9-602E51D8C0A1}" presName="Accent4" presStyleCnt="0"/>
      <dgm:spPr/>
    </dgm:pt>
    <dgm:pt modelId="{C2FA74D2-FA68-438F-A2D1-21B6B8E949F8}" type="pres">
      <dgm:prSet presAssocID="{1F1662AC-D90B-49EF-A0A9-602E51D8C0A1}" presName="Accent" presStyleLbl="node1" presStyleIdx="2" presStyleCnt="6"/>
      <dgm:spPr/>
    </dgm:pt>
    <dgm:pt modelId="{2CB53457-D1E7-4F80-A2F9-949E767C9985}" type="pres">
      <dgm:prSet presAssocID="{1F1662AC-D90B-49EF-A0A9-602E51D8C0A1}" presName="ParentBackground4" presStyleCnt="0"/>
      <dgm:spPr/>
    </dgm:pt>
    <dgm:pt modelId="{422F34B2-8F77-4C5F-B68A-C8F80ED62D82}" type="pres">
      <dgm:prSet presAssocID="{1F1662AC-D90B-49EF-A0A9-602E51D8C0A1}" presName="ParentBackground" presStyleLbl="fgAcc1" presStyleIdx="2" presStyleCnt="6"/>
      <dgm:spPr/>
    </dgm:pt>
    <dgm:pt modelId="{CC501A15-7673-424B-9606-6C9B08C8413D}" type="pres">
      <dgm:prSet presAssocID="{1F1662AC-D90B-49EF-A0A9-602E51D8C0A1}" presName="Child4" presStyleLbl="revTx" presStyleIdx="2" presStyleCnt="6">
        <dgm:presLayoutVars>
          <dgm:chMax val="0"/>
          <dgm:chPref val="0"/>
          <dgm:bulletEnabled val="1"/>
        </dgm:presLayoutVars>
      </dgm:prSet>
      <dgm:spPr/>
    </dgm:pt>
    <dgm:pt modelId="{3920776D-D2C3-4461-8081-657CA60F88D5}" type="pres">
      <dgm:prSet presAssocID="{1F1662AC-D90B-49EF-A0A9-602E51D8C0A1}" presName="Parent4" presStyleLbl="revTx" presStyleIdx="2" presStyleCnt="6">
        <dgm:presLayoutVars>
          <dgm:chMax val="1"/>
          <dgm:chPref val="1"/>
          <dgm:bulletEnabled val="1"/>
        </dgm:presLayoutVars>
      </dgm:prSet>
      <dgm:spPr/>
    </dgm:pt>
    <dgm:pt modelId="{C152E8E8-2B03-4D42-A1DF-957AFC16713B}" type="pres">
      <dgm:prSet presAssocID="{787BA1EF-330A-4CD8-8731-832BD0BF7620}" presName="Accent3" presStyleCnt="0"/>
      <dgm:spPr/>
    </dgm:pt>
    <dgm:pt modelId="{707E8E43-57DD-4B72-B93C-3F13C0B0DC73}" type="pres">
      <dgm:prSet presAssocID="{787BA1EF-330A-4CD8-8731-832BD0BF7620}" presName="Accent" presStyleLbl="node1" presStyleIdx="3" presStyleCnt="6"/>
      <dgm:spPr/>
    </dgm:pt>
    <dgm:pt modelId="{8F3DC738-933B-4EC2-AD14-058D5EEDFAED}" type="pres">
      <dgm:prSet presAssocID="{787BA1EF-330A-4CD8-8731-832BD0BF7620}" presName="ParentBackground3" presStyleCnt="0"/>
      <dgm:spPr/>
    </dgm:pt>
    <dgm:pt modelId="{41CB897C-34F8-4FE5-8621-2D090CDF2D8C}" type="pres">
      <dgm:prSet presAssocID="{787BA1EF-330A-4CD8-8731-832BD0BF7620}" presName="ParentBackground" presStyleLbl="fgAcc1" presStyleIdx="3" presStyleCnt="6"/>
      <dgm:spPr/>
    </dgm:pt>
    <dgm:pt modelId="{9C17B848-9B42-4ED0-AE65-787B1372D01F}" type="pres">
      <dgm:prSet presAssocID="{787BA1EF-330A-4CD8-8731-832BD0BF7620}" presName="Child3" presStyleLbl="revTx" presStyleIdx="3" presStyleCnt="6">
        <dgm:presLayoutVars>
          <dgm:chMax val="0"/>
          <dgm:chPref val="0"/>
          <dgm:bulletEnabled val="1"/>
        </dgm:presLayoutVars>
      </dgm:prSet>
      <dgm:spPr/>
    </dgm:pt>
    <dgm:pt modelId="{23F418F6-14AD-4A2D-AFB8-135A79B48125}" type="pres">
      <dgm:prSet presAssocID="{787BA1EF-330A-4CD8-8731-832BD0BF7620}" presName="Parent3" presStyleLbl="revTx" presStyleIdx="3" presStyleCnt="6">
        <dgm:presLayoutVars>
          <dgm:chMax val="1"/>
          <dgm:chPref val="1"/>
          <dgm:bulletEnabled val="1"/>
        </dgm:presLayoutVars>
      </dgm:prSet>
      <dgm:spPr/>
    </dgm:pt>
    <dgm:pt modelId="{CE37E4A7-F159-420F-91B4-4A94EBF68699}" type="pres">
      <dgm:prSet presAssocID="{3AA1FE8B-ABED-4976-8E60-9A8660036E08}" presName="Accent2" presStyleCnt="0"/>
      <dgm:spPr/>
    </dgm:pt>
    <dgm:pt modelId="{11FC7173-DD89-4E64-AD3C-89FA1E7A8127}" type="pres">
      <dgm:prSet presAssocID="{3AA1FE8B-ABED-4976-8E60-9A8660036E08}" presName="Accent" presStyleLbl="node1" presStyleIdx="4" presStyleCnt="6"/>
      <dgm:spPr/>
    </dgm:pt>
    <dgm:pt modelId="{6FB647BE-F339-4FBF-BB81-6DF16752B89B}" type="pres">
      <dgm:prSet presAssocID="{3AA1FE8B-ABED-4976-8E60-9A8660036E08}" presName="ParentBackground2" presStyleCnt="0"/>
      <dgm:spPr/>
    </dgm:pt>
    <dgm:pt modelId="{67BD155D-A960-4514-AD22-527F8D0DF3E7}" type="pres">
      <dgm:prSet presAssocID="{3AA1FE8B-ABED-4976-8E60-9A8660036E08}" presName="ParentBackground" presStyleLbl="fgAcc1" presStyleIdx="4" presStyleCnt="6"/>
      <dgm:spPr/>
    </dgm:pt>
    <dgm:pt modelId="{4E307AB5-DBFA-4285-A62F-9855B7F81108}" type="pres">
      <dgm:prSet presAssocID="{3AA1FE8B-ABED-4976-8E60-9A8660036E08}" presName="Child2" presStyleLbl="revTx" presStyleIdx="4" presStyleCnt="6">
        <dgm:presLayoutVars>
          <dgm:chMax val="0"/>
          <dgm:chPref val="0"/>
          <dgm:bulletEnabled val="1"/>
        </dgm:presLayoutVars>
      </dgm:prSet>
      <dgm:spPr/>
    </dgm:pt>
    <dgm:pt modelId="{9CF99224-D7D5-4D00-A50B-04998D8A4ADC}" type="pres">
      <dgm:prSet presAssocID="{3AA1FE8B-ABED-4976-8E60-9A8660036E08}" presName="Parent2" presStyleLbl="revTx" presStyleIdx="4" presStyleCnt="6">
        <dgm:presLayoutVars>
          <dgm:chMax val="1"/>
          <dgm:chPref val="1"/>
          <dgm:bulletEnabled val="1"/>
        </dgm:presLayoutVars>
      </dgm:prSet>
      <dgm:spPr/>
    </dgm:pt>
    <dgm:pt modelId="{81981B68-7638-419F-BF4B-7CBFFE2DA296}" type="pres">
      <dgm:prSet presAssocID="{A1A2059D-A797-4B21-B6DC-282CED45A88D}" presName="Accent1" presStyleCnt="0"/>
      <dgm:spPr/>
    </dgm:pt>
    <dgm:pt modelId="{6EB1EB55-F963-4740-A46F-1D9855BDF6DB}" type="pres">
      <dgm:prSet presAssocID="{A1A2059D-A797-4B21-B6DC-282CED45A88D}" presName="Accent" presStyleLbl="node1" presStyleIdx="5" presStyleCnt="6"/>
      <dgm:spPr/>
    </dgm:pt>
    <dgm:pt modelId="{8165159B-6AFF-438F-8623-DA702F2C3650}" type="pres">
      <dgm:prSet presAssocID="{A1A2059D-A797-4B21-B6DC-282CED45A88D}" presName="ParentBackground1" presStyleCnt="0"/>
      <dgm:spPr/>
    </dgm:pt>
    <dgm:pt modelId="{B241C4E4-1631-41CA-A621-502280273E9E}" type="pres">
      <dgm:prSet presAssocID="{A1A2059D-A797-4B21-B6DC-282CED45A88D}" presName="ParentBackground" presStyleLbl="fgAcc1" presStyleIdx="5" presStyleCnt="6"/>
      <dgm:spPr/>
    </dgm:pt>
    <dgm:pt modelId="{9EF74E6A-18FC-4A98-B0AA-8223A7F9507C}" type="pres">
      <dgm:prSet presAssocID="{A1A2059D-A797-4B21-B6DC-282CED45A88D}" presName="Child1" presStyleLbl="revTx" presStyleIdx="5" presStyleCnt="6">
        <dgm:presLayoutVars>
          <dgm:chMax val="0"/>
          <dgm:chPref val="0"/>
          <dgm:bulletEnabled val="1"/>
        </dgm:presLayoutVars>
      </dgm:prSet>
      <dgm:spPr/>
    </dgm:pt>
    <dgm:pt modelId="{DF949C18-90D4-4438-ADC6-BA47080C5609}" type="pres">
      <dgm:prSet presAssocID="{A1A2059D-A797-4B21-B6DC-282CED45A88D}" presName="Parent1" presStyleLbl="revTx" presStyleIdx="5" presStyleCnt="6">
        <dgm:presLayoutVars>
          <dgm:chMax val="1"/>
          <dgm:chPref val="1"/>
          <dgm:bulletEnabled val="1"/>
        </dgm:presLayoutVars>
      </dgm:prSet>
      <dgm:spPr/>
    </dgm:pt>
  </dgm:ptLst>
  <dgm:cxnLst>
    <dgm:cxn modelId="{6F81A60E-AF62-4B73-AB6D-F3126E840160}" type="presOf" srcId="{3AA1FE8B-ABED-4976-8E60-9A8660036E08}" destId="{9CF99224-D7D5-4D00-A50B-04998D8A4ADC}" srcOrd="1" destOrd="0" presId="urn:microsoft.com/office/officeart/2011/layout/CircleProcess"/>
    <dgm:cxn modelId="{B30ABE0E-0AF2-476E-A90D-A0438C05A543}" type="presOf" srcId="{3BF6E880-80A3-4F92-9F71-6457AA7FF8BA}" destId="{1B9F5FB0-8C2B-48A4-B907-B164E1ED1CD0}" srcOrd="1" destOrd="0" presId="urn:microsoft.com/office/officeart/2011/layout/CircleProcess"/>
    <dgm:cxn modelId="{23969E10-A99B-4661-A57A-B514CB52846F}" srcId="{3B56DA38-11D0-4F28-82F8-4C99000B7C5D}" destId="{787BA1EF-330A-4CD8-8731-832BD0BF7620}" srcOrd="2" destOrd="0" parTransId="{E5F5AF73-9E0A-4FA4-A833-AD67864D04DF}" sibTransId="{771E7704-8834-47FC-AD9F-080322644C8B}"/>
    <dgm:cxn modelId="{A18E6C1F-12A7-45ED-B60D-30E69B6CB37A}" srcId="{3511752E-77BA-4A4C-B149-1E926A035407}" destId="{2A2C3CFB-FF7E-4553-BCCE-974EF1613860}" srcOrd="0" destOrd="0" parTransId="{167541A2-CE45-48A8-98F4-090B2A647F9F}" sibTransId="{63E1F0D4-D4D7-4FEE-A55D-65C0EC772C41}"/>
    <dgm:cxn modelId="{9E7DC323-83F8-4F94-9859-48F6A28F939A}" type="presOf" srcId="{1F1662AC-D90B-49EF-A0A9-602E51D8C0A1}" destId="{3920776D-D2C3-4461-8081-657CA60F88D5}" srcOrd="1" destOrd="0" presId="urn:microsoft.com/office/officeart/2011/layout/CircleProcess"/>
    <dgm:cxn modelId="{1D1D6929-AB0A-426E-8AD9-269B4B24649E}" type="presOf" srcId="{3BF6E880-80A3-4F92-9F71-6457AA7FF8BA}" destId="{45019B87-7CCF-473C-B98B-402B390795D1}" srcOrd="0" destOrd="0" presId="urn:microsoft.com/office/officeart/2011/layout/CircleProcess"/>
    <dgm:cxn modelId="{CF26932E-5B95-4389-AA30-3D0FDBFFA071}" srcId="{3BF6E880-80A3-4F92-9F71-6457AA7FF8BA}" destId="{9CE1A917-0E5E-4EC7-9E1D-30332B124245}" srcOrd="0" destOrd="0" parTransId="{EABF276B-B382-46AD-8E22-196478ADA8D6}" sibTransId="{0889E4EA-E223-4A21-B605-9F25291C323E}"/>
    <dgm:cxn modelId="{DDEEBA36-7251-4EF8-B3E3-9F0DDB8025B5}" type="presOf" srcId="{C5CB8A1F-34B7-421F-AA0B-3A49950DF4C5}" destId="{9C17B848-9B42-4ED0-AE65-787B1372D01F}" srcOrd="0" destOrd="0" presId="urn:microsoft.com/office/officeart/2011/layout/CircleProcess"/>
    <dgm:cxn modelId="{4EA54C3D-0FF2-49A0-9065-9C3ABD3A6944}" type="presOf" srcId="{A1A2059D-A797-4B21-B6DC-282CED45A88D}" destId="{DF949C18-90D4-4438-ADC6-BA47080C5609}" srcOrd="1" destOrd="0" presId="urn:microsoft.com/office/officeart/2011/layout/CircleProcess"/>
    <dgm:cxn modelId="{1D0B1D3E-8156-4C3D-8AA5-5092AD9316FA}" type="presOf" srcId="{07E98F1F-EE78-4BCD-9140-B6F07911BB24}" destId="{4E307AB5-DBFA-4285-A62F-9855B7F81108}" srcOrd="0" destOrd="0" presId="urn:microsoft.com/office/officeart/2011/layout/CircleProcess"/>
    <dgm:cxn modelId="{E93CCD40-0B19-4991-BF38-905C8452E989}" srcId="{3B56DA38-11D0-4F28-82F8-4C99000B7C5D}" destId="{3511752E-77BA-4A4C-B149-1E926A035407}" srcOrd="4" destOrd="0" parTransId="{8FED8DF4-0982-4BCF-9D02-E314337CBF41}" sibTransId="{07EA8AD0-47C4-437A-89B6-21490363EFE5}"/>
    <dgm:cxn modelId="{A14ECD45-93DC-453E-ADC5-7B4FD748A550}" type="presOf" srcId="{3511752E-77BA-4A4C-B149-1E926A035407}" destId="{1DDB1407-BC82-4D28-A703-98971744B88D}" srcOrd="0" destOrd="0" presId="urn:microsoft.com/office/officeart/2011/layout/CircleProcess"/>
    <dgm:cxn modelId="{46EE2A6C-BE3E-447F-B973-D1AF30832240}" srcId="{3511752E-77BA-4A4C-B149-1E926A035407}" destId="{0D3AF67F-3608-426B-88FF-AC380E14E444}" srcOrd="1" destOrd="0" parTransId="{7BC8E4BE-091B-4133-847F-078402FA7264}" sibTransId="{8D0A90BC-3CFC-4514-A3ED-7FFCBF537362}"/>
    <dgm:cxn modelId="{91BB6372-702D-4F48-BBF0-9D7BDB1F108C}" type="presOf" srcId="{3AA1FE8B-ABED-4976-8E60-9A8660036E08}" destId="{67BD155D-A960-4514-AD22-527F8D0DF3E7}" srcOrd="0" destOrd="0" presId="urn:microsoft.com/office/officeart/2011/layout/CircleProcess"/>
    <dgm:cxn modelId="{0F6C2558-9CE1-4662-9084-216CD3AE00EB}" type="presOf" srcId="{0D3AF67F-3608-426B-88FF-AC380E14E444}" destId="{178494B2-4DDE-4465-ACB6-3DFA5F18FF52}" srcOrd="0" destOrd="1" presId="urn:microsoft.com/office/officeart/2011/layout/CircleProcess"/>
    <dgm:cxn modelId="{7845DD80-51AD-4D9C-A85A-D78AA360B465}" srcId="{3B56DA38-11D0-4F28-82F8-4C99000B7C5D}" destId="{3BF6E880-80A3-4F92-9F71-6457AA7FF8BA}" srcOrd="5" destOrd="0" parTransId="{DF57DBAB-B0BD-4A72-88A7-855FEED18436}" sibTransId="{1DA44481-8980-45A1-977F-C6BF52BD2772}"/>
    <dgm:cxn modelId="{0E2FC583-AE3A-4358-8362-03F5AD29E420}" type="presOf" srcId="{3B56DA38-11D0-4F28-82F8-4C99000B7C5D}" destId="{78B53898-9136-4B9F-8491-64044833EA2F}" srcOrd="0" destOrd="0" presId="urn:microsoft.com/office/officeart/2011/layout/CircleProcess"/>
    <dgm:cxn modelId="{EC98AC86-8E69-4176-B380-892E28FE359A}" srcId="{3AA1FE8B-ABED-4976-8E60-9A8660036E08}" destId="{07E98F1F-EE78-4BCD-9140-B6F07911BB24}" srcOrd="0" destOrd="0" parTransId="{E87473CF-9672-40FF-A02D-A2F8703132F4}" sibTransId="{F1E035CF-C210-4F2B-9C8C-0C148942A063}"/>
    <dgm:cxn modelId="{44AA0A89-54A1-4BFE-BA84-77E6063AABAB}" type="presOf" srcId="{787BA1EF-330A-4CD8-8731-832BD0BF7620}" destId="{41CB897C-34F8-4FE5-8621-2D090CDF2D8C}" srcOrd="0" destOrd="0" presId="urn:microsoft.com/office/officeart/2011/layout/CircleProcess"/>
    <dgm:cxn modelId="{F00ABA8D-95FB-4D5F-8872-8AC72E488745}" srcId="{3B56DA38-11D0-4F28-82F8-4C99000B7C5D}" destId="{A1A2059D-A797-4B21-B6DC-282CED45A88D}" srcOrd="0" destOrd="0" parTransId="{DAB18933-782E-4606-81CA-85C144357275}" sibTransId="{2B95B356-D0F2-4E7E-9F39-D6409CC8D67D}"/>
    <dgm:cxn modelId="{D82E9892-800D-4FDC-A23E-D246BC13D001}" type="presOf" srcId="{A1A2059D-A797-4B21-B6DC-282CED45A88D}" destId="{B241C4E4-1631-41CA-A621-502280273E9E}" srcOrd="0" destOrd="0" presId="urn:microsoft.com/office/officeart/2011/layout/CircleProcess"/>
    <dgm:cxn modelId="{3B5A6FA4-CD9E-4BD1-A2C6-E9B30B0CA229}" srcId="{1F1662AC-D90B-49EF-A0A9-602E51D8C0A1}" destId="{5F7AD5AB-E805-4E65-BB6D-FFCA8FFDA274}" srcOrd="0" destOrd="0" parTransId="{B5FA6C83-AAA5-4FAE-9E63-9613569A3B65}" sibTransId="{138393EA-2922-4B8D-8F6C-BF600440F10C}"/>
    <dgm:cxn modelId="{157698B1-B48E-4025-877D-BCD70C6E8407}" srcId="{3B56DA38-11D0-4F28-82F8-4C99000B7C5D}" destId="{1F1662AC-D90B-49EF-A0A9-602E51D8C0A1}" srcOrd="3" destOrd="0" parTransId="{96A78967-4B0C-4AA7-944F-45BFC231E56B}" sibTransId="{08F6D19B-ED9B-4755-AE4A-79CD4D8711F9}"/>
    <dgm:cxn modelId="{074FFEC7-5D06-4439-B85A-90BCB1C42D34}" srcId="{3B56DA38-11D0-4F28-82F8-4C99000B7C5D}" destId="{3AA1FE8B-ABED-4976-8E60-9A8660036E08}" srcOrd="1" destOrd="0" parTransId="{A5C1C0B5-4003-4DAF-A17E-13641D628D35}" sibTransId="{75ACCE87-36E7-44BD-9CA3-313AE90CA2DD}"/>
    <dgm:cxn modelId="{401D22D0-6395-4674-A225-A8E04A083EFF}" srcId="{A1A2059D-A797-4B21-B6DC-282CED45A88D}" destId="{AACB9508-B409-4595-BA02-8E3215A722A3}" srcOrd="0" destOrd="0" parTransId="{ABE8272E-DCC9-4E84-9CEE-79CBA6B02D9E}" sibTransId="{3031656E-9856-4935-AAD5-0B48EAFE76BB}"/>
    <dgm:cxn modelId="{642CA4D6-188B-4185-A082-A354B0ED62DF}" type="presOf" srcId="{787BA1EF-330A-4CD8-8731-832BD0BF7620}" destId="{23F418F6-14AD-4A2D-AFB8-135A79B48125}" srcOrd="1" destOrd="0" presId="urn:microsoft.com/office/officeart/2011/layout/CircleProcess"/>
    <dgm:cxn modelId="{6CC27FEA-6863-4E10-8F40-CEF5921C2C69}" type="presOf" srcId="{9CE1A917-0E5E-4EC7-9E1D-30332B124245}" destId="{4B77169A-B45A-4D16-AA06-CE952B33B31E}" srcOrd="0" destOrd="0" presId="urn:microsoft.com/office/officeart/2011/layout/CircleProcess"/>
    <dgm:cxn modelId="{D4A13EEC-6F41-45AF-AA24-202BC9E0ED30}" type="presOf" srcId="{5F7AD5AB-E805-4E65-BB6D-FFCA8FFDA274}" destId="{CC501A15-7673-424B-9606-6C9B08C8413D}" srcOrd="0" destOrd="0" presId="urn:microsoft.com/office/officeart/2011/layout/CircleProcess"/>
    <dgm:cxn modelId="{A7A496EE-D5AE-4AAC-AB53-642236633A4D}" type="presOf" srcId="{1F1662AC-D90B-49EF-A0A9-602E51D8C0A1}" destId="{422F34B2-8F77-4C5F-B68A-C8F80ED62D82}" srcOrd="0" destOrd="0" presId="urn:microsoft.com/office/officeart/2011/layout/CircleProcess"/>
    <dgm:cxn modelId="{683985EF-610F-4C2A-AC1E-9ABEC55E3F0F}" type="presOf" srcId="{3511752E-77BA-4A4C-B149-1E926A035407}" destId="{5D1E407F-A385-4D2C-BC7B-FF0D2DAF14DD}" srcOrd="1" destOrd="0" presId="urn:microsoft.com/office/officeart/2011/layout/CircleProcess"/>
    <dgm:cxn modelId="{5C3DDCF0-4BB6-49FA-B55D-B4435B1D536C}" type="presOf" srcId="{AACB9508-B409-4595-BA02-8E3215A722A3}" destId="{9EF74E6A-18FC-4A98-B0AA-8223A7F9507C}" srcOrd="0" destOrd="0" presId="urn:microsoft.com/office/officeart/2011/layout/CircleProcess"/>
    <dgm:cxn modelId="{D31A7CF2-8E3D-4A1E-9280-942E59CDC557}" type="presOf" srcId="{2A2C3CFB-FF7E-4553-BCCE-974EF1613860}" destId="{178494B2-4DDE-4465-ACB6-3DFA5F18FF52}" srcOrd="0" destOrd="0" presId="urn:microsoft.com/office/officeart/2011/layout/CircleProcess"/>
    <dgm:cxn modelId="{4E01C5FA-32AA-41A5-BEEE-954594E9D94E}" srcId="{787BA1EF-330A-4CD8-8731-832BD0BF7620}" destId="{C5CB8A1F-34B7-421F-AA0B-3A49950DF4C5}" srcOrd="0" destOrd="0" parTransId="{71A6C79C-934C-4B4D-B6B4-EC54B2C17AF3}" sibTransId="{2AAD1840-2A9D-46C8-AAC7-8913802BC5E8}"/>
    <dgm:cxn modelId="{0AB9E6B7-798F-40A3-BEBF-724F2B8B9024}" type="presParOf" srcId="{78B53898-9136-4B9F-8491-64044833EA2F}" destId="{BF4EC6F0-B041-4B76-919B-C318887CA304}" srcOrd="0" destOrd="0" presId="urn:microsoft.com/office/officeart/2011/layout/CircleProcess"/>
    <dgm:cxn modelId="{6D5E3215-25A2-4FC0-8F2D-1D6421018807}" type="presParOf" srcId="{BF4EC6F0-B041-4B76-919B-C318887CA304}" destId="{0BA67F12-6ECE-4EE4-AF8A-8EF46057762F}" srcOrd="0" destOrd="0" presId="urn:microsoft.com/office/officeart/2011/layout/CircleProcess"/>
    <dgm:cxn modelId="{F7654FF4-77DA-472E-BF61-479282A0928A}" type="presParOf" srcId="{78B53898-9136-4B9F-8491-64044833EA2F}" destId="{3060D97D-D38E-410D-AAAC-FE8072462EEB}" srcOrd="1" destOrd="0" presId="urn:microsoft.com/office/officeart/2011/layout/CircleProcess"/>
    <dgm:cxn modelId="{384E2105-53C4-4E01-B2FA-EFC6AA235260}" type="presParOf" srcId="{3060D97D-D38E-410D-AAAC-FE8072462EEB}" destId="{45019B87-7CCF-473C-B98B-402B390795D1}" srcOrd="0" destOrd="0" presId="urn:microsoft.com/office/officeart/2011/layout/CircleProcess"/>
    <dgm:cxn modelId="{B6FD9E2F-5035-4C08-BC47-78A41E7F64CD}" type="presParOf" srcId="{78B53898-9136-4B9F-8491-64044833EA2F}" destId="{4B77169A-B45A-4D16-AA06-CE952B33B31E}" srcOrd="2" destOrd="0" presId="urn:microsoft.com/office/officeart/2011/layout/CircleProcess"/>
    <dgm:cxn modelId="{32214AFE-4FB1-49F8-AC97-6BB32EACE4C3}" type="presParOf" srcId="{78B53898-9136-4B9F-8491-64044833EA2F}" destId="{1B9F5FB0-8C2B-48A4-B907-B164E1ED1CD0}" srcOrd="3" destOrd="0" presId="urn:microsoft.com/office/officeart/2011/layout/CircleProcess"/>
    <dgm:cxn modelId="{F65F41C8-DF32-4B7B-9182-B496A2A75F63}" type="presParOf" srcId="{78B53898-9136-4B9F-8491-64044833EA2F}" destId="{417881D9-1B6C-4F8D-B405-921CDD700FBC}" srcOrd="4" destOrd="0" presId="urn:microsoft.com/office/officeart/2011/layout/CircleProcess"/>
    <dgm:cxn modelId="{85362D25-DD46-4C9D-9F55-B2508BFFDB50}" type="presParOf" srcId="{417881D9-1B6C-4F8D-B405-921CDD700FBC}" destId="{F3B3CC38-99FA-4499-9435-3B3F92BDE07C}" srcOrd="0" destOrd="0" presId="urn:microsoft.com/office/officeart/2011/layout/CircleProcess"/>
    <dgm:cxn modelId="{2E4809E2-38DA-4B1E-850C-CFEB2B4E3AB6}" type="presParOf" srcId="{78B53898-9136-4B9F-8491-64044833EA2F}" destId="{2907DA13-5EFE-4CE8-9D39-AFA31B83B98F}" srcOrd="5" destOrd="0" presId="urn:microsoft.com/office/officeart/2011/layout/CircleProcess"/>
    <dgm:cxn modelId="{F7DA6635-73C7-49B3-BC1F-5EB42DAFDE40}" type="presParOf" srcId="{2907DA13-5EFE-4CE8-9D39-AFA31B83B98F}" destId="{1DDB1407-BC82-4D28-A703-98971744B88D}" srcOrd="0" destOrd="0" presId="urn:microsoft.com/office/officeart/2011/layout/CircleProcess"/>
    <dgm:cxn modelId="{8E28B6C7-7935-4B86-B04A-569A74BC9716}" type="presParOf" srcId="{78B53898-9136-4B9F-8491-64044833EA2F}" destId="{178494B2-4DDE-4465-ACB6-3DFA5F18FF52}" srcOrd="6" destOrd="0" presId="urn:microsoft.com/office/officeart/2011/layout/CircleProcess"/>
    <dgm:cxn modelId="{DD31940B-86A6-4870-83E6-04DD9F471BCC}" type="presParOf" srcId="{78B53898-9136-4B9F-8491-64044833EA2F}" destId="{5D1E407F-A385-4D2C-BC7B-FF0D2DAF14DD}" srcOrd="7" destOrd="0" presId="urn:microsoft.com/office/officeart/2011/layout/CircleProcess"/>
    <dgm:cxn modelId="{4D670A6E-246A-4F3E-89FD-905923BF07EC}" type="presParOf" srcId="{78B53898-9136-4B9F-8491-64044833EA2F}" destId="{BDBB52D1-82A7-4927-B161-D6DD38A16D34}" srcOrd="8" destOrd="0" presId="urn:microsoft.com/office/officeart/2011/layout/CircleProcess"/>
    <dgm:cxn modelId="{CA6B87C7-ADC1-422C-B1CD-0167A93FBB08}" type="presParOf" srcId="{BDBB52D1-82A7-4927-B161-D6DD38A16D34}" destId="{C2FA74D2-FA68-438F-A2D1-21B6B8E949F8}" srcOrd="0" destOrd="0" presId="urn:microsoft.com/office/officeart/2011/layout/CircleProcess"/>
    <dgm:cxn modelId="{51E5B994-F6EF-48AB-B779-ACBCFD8ECE63}" type="presParOf" srcId="{78B53898-9136-4B9F-8491-64044833EA2F}" destId="{2CB53457-D1E7-4F80-A2F9-949E767C9985}" srcOrd="9" destOrd="0" presId="urn:microsoft.com/office/officeart/2011/layout/CircleProcess"/>
    <dgm:cxn modelId="{63051AF6-2BD2-4D45-B48D-DC32B9F72185}" type="presParOf" srcId="{2CB53457-D1E7-4F80-A2F9-949E767C9985}" destId="{422F34B2-8F77-4C5F-B68A-C8F80ED62D82}" srcOrd="0" destOrd="0" presId="urn:microsoft.com/office/officeart/2011/layout/CircleProcess"/>
    <dgm:cxn modelId="{9D07194F-94C3-43FA-9BA8-6CD9E0AEAC1A}" type="presParOf" srcId="{78B53898-9136-4B9F-8491-64044833EA2F}" destId="{CC501A15-7673-424B-9606-6C9B08C8413D}" srcOrd="10" destOrd="0" presId="urn:microsoft.com/office/officeart/2011/layout/CircleProcess"/>
    <dgm:cxn modelId="{D6D560C7-3F3B-46D6-84E7-87DEA3EE436A}" type="presParOf" srcId="{78B53898-9136-4B9F-8491-64044833EA2F}" destId="{3920776D-D2C3-4461-8081-657CA60F88D5}" srcOrd="11" destOrd="0" presId="urn:microsoft.com/office/officeart/2011/layout/CircleProcess"/>
    <dgm:cxn modelId="{BB6A042E-1938-4CA9-9E0C-933F3C9520FF}" type="presParOf" srcId="{78B53898-9136-4B9F-8491-64044833EA2F}" destId="{C152E8E8-2B03-4D42-A1DF-957AFC16713B}" srcOrd="12" destOrd="0" presId="urn:microsoft.com/office/officeart/2011/layout/CircleProcess"/>
    <dgm:cxn modelId="{12F38722-A0D2-4988-81E8-C1E7D30109BC}" type="presParOf" srcId="{C152E8E8-2B03-4D42-A1DF-957AFC16713B}" destId="{707E8E43-57DD-4B72-B93C-3F13C0B0DC73}" srcOrd="0" destOrd="0" presId="urn:microsoft.com/office/officeart/2011/layout/CircleProcess"/>
    <dgm:cxn modelId="{5B74A597-D090-4349-8402-18A8CF36FD5C}" type="presParOf" srcId="{78B53898-9136-4B9F-8491-64044833EA2F}" destId="{8F3DC738-933B-4EC2-AD14-058D5EEDFAED}" srcOrd="13" destOrd="0" presId="urn:microsoft.com/office/officeart/2011/layout/CircleProcess"/>
    <dgm:cxn modelId="{AB6EB870-3B40-4754-8439-1AE232F2A68D}" type="presParOf" srcId="{8F3DC738-933B-4EC2-AD14-058D5EEDFAED}" destId="{41CB897C-34F8-4FE5-8621-2D090CDF2D8C}" srcOrd="0" destOrd="0" presId="urn:microsoft.com/office/officeart/2011/layout/CircleProcess"/>
    <dgm:cxn modelId="{B6B355F7-0E11-4650-80D8-99BECD4B3B1D}" type="presParOf" srcId="{78B53898-9136-4B9F-8491-64044833EA2F}" destId="{9C17B848-9B42-4ED0-AE65-787B1372D01F}" srcOrd="14" destOrd="0" presId="urn:microsoft.com/office/officeart/2011/layout/CircleProcess"/>
    <dgm:cxn modelId="{546DDEBF-B34B-47BD-89E4-78F5923A35F4}" type="presParOf" srcId="{78B53898-9136-4B9F-8491-64044833EA2F}" destId="{23F418F6-14AD-4A2D-AFB8-135A79B48125}" srcOrd="15" destOrd="0" presId="urn:microsoft.com/office/officeart/2011/layout/CircleProcess"/>
    <dgm:cxn modelId="{EA68D04E-7531-45D9-9369-5085AF8ABA5B}" type="presParOf" srcId="{78B53898-9136-4B9F-8491-64044833EA2F}" destId="{CE37E4A7-F159-420F-91B4-4A94EBF68699}" srcOrd="16" destOrd="0" presId="urn:microsoft.com/office/officeart/2011/layout/CircleProcess"/>
    <dgm:cxn modelId="{A63D65D9-2C58-4470-816E-7D22E9E93ACB}" type="presParOf" srcId="{CE37E4A7-F159-420F-91B4-4A94EBF68699}" destId="{11FC7173-DD89-4E64-AD3C-89FA1E7A8127}" srcOrd="0" destOrd="0" presId="urn:microsoft.com/office/officeart/2011/layout/CircleProcess"/>
    <dgm:cxn modelId="{88AB828B-174C-4288-A916-5FA86DE06197}" type="presParOf" srcId="{78B53898-9136-4B9F-8491-64044833EA2F}" destId="{6FB647BE-F339-4FBF-BB81-6DF16752B89B}" srcOrd="17" destOrd="0" presId="urn:microsoft.com/office/officeart/2011/layout/CircleProcess"/>
    <dgm:cxn modelId="{F0608383-745A-4CF7-8B85-F08DEA3C6C05}" type="presParOf" srcId="{6FB647BE-F339-4FBF-BB81-6DF16752B89B}" destId="{67BD155D-A960-4514-AD22-527F8D0DF3E7}" srcOrd="0" destOrd="0" presId="urn:microsoft.com/office/officeart/2011/layout/CircleProcess"/>
    <dgm:cxn modelId="{FBCEAC5F-9EED-4504-A343-EDBEA0610509}" type="presParOf" srcId="{78B53898-9136-4B9F-8491-64044833EA2F}" destId="{4E307AB5-DBFA-4285-A62F-9855B7F81108}" srcOrd="18" destOrd="0" presId="urn:microsoft.com/office/officeart/2011/layout/CircleProcess"/>
    <dgm:cxn modelId="{C5F9146E-D7F0-43A4-9EB6-F8D65C9A92EB}" type="presParOf" srcId="{78B53898-9136-4B9F-8491-64044833EA2F}" destId="{9CF99224-D7D5-4D00-A50B-04998D8A4ADC}" srcOrd="19" destOrd="0" presId="urn:microsoft.com/office/officeart/2011/layout/CircleProcess"/>
    <dgm:cxn modelId="{E2997B3F-7251-4709-855F-489C63390073}" type="presParOf" srcId="{78B53898-9136-4B9F-8491-64044833EA2F}" destId="{81981B68-7638-419F-BF4B-7CBFFE2DA296}" srcOrd="20" destOrd="0" presId="urn:microsoft.com/office/officeart/2011/layout/CircleProcess"/>
    <dgm:cxn modelId="{47D273C3-AA76-4CE6-9A43-E83BE528F309}" type="presParOf" srcId="{81981B68-7638-419F-BF4B-7CBFFE2DA296}" destId="{6EB1EB55-F963-4740-A46F-1D9855BDF6DB}" srcOrd="0" destOrd="0" presId="urn:microsoft.com/office/officeart/2011/layout/CircleProcess"/>
    <dgm:cxn modelId="{D19C0056-5857-4467-BD94-C78655C565DB}" type="presParOf" srcId="{78B53898-9136-4B9F-8491-64044833EA2F}" destId="{8165159B-6AFF-438F-8623-DA702F2C3650}" srcOrd="21" destOrd="0" presId="urn:microsoft.com/office/officeart/2011/layout/CircleProcess"/>
    <dgm:cxn modelId="{F68FF49E-019F-48EB-8F4C-4A2531726061}" type="presParOf" srcId="{8165159B-6AFF-438F-8623-DA702F2C3650}" destId="{B241C4E4-1631-41CA-A621-502280273E9E}" srcOrd="0" destOrd="0" presId="urn:microsoft.com/office/officeart/2011/layout/CircleProcess"/>
    <dgm:cxn modelId="{DA7FBBF9-70AB-4593-97F4-C4CF28777CD6}" type="presParOf" srcId="{78B53898-9136-4B9F-8491-64044833EA2F}" destId="{9EF74E6A-18FC-4A98-B0AA-8223A7F9507C}" srcOrd="22" destOrd="0" presId="urn:microsoft.com/office/officeart/2011/layout/CircleProcess"/>
    <dgm:cxn modelId="{6B23753F-8A00-4400-AD65-E766FDD3FA47}" type="presParOf" srcId="{78B53898-9136-4B9F-8491-64044833EA2F}" destId="{DF949C18-90D4-4438-ADC6-BA47080C5609}" srcOrd="23"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20FF9-4F53-4F42-9798-DC486B0E680D}">
      <dsp:nvSpPr>
        <dsp:cNvPr id="0" name=""/>
        <dsp:cNvSpPr/>
      </dsp:nvSpPr>
      <dsp:spPr>
        <a:xfrm>
          <a:off x="2896837" y="1366268"/>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831145-6087-41AA-98CD-8FE5E8B1075E}">
      <dsp:nvSpPr>
        <dsp:cNvPr id="0" name=""/>
        <dsp:cNvSpPr/>
      </dsp:nvSpPr>
      <dsp:spPr>
        <a:xfrm>
          <a:off x="3364837" y="1834268"/>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A68D6C-6C83-4BB6-8C94-222A0E29CFFB}">
      <dsp:nvSpPr>
        <dsp:cNvPr id="0" name=""/>
        <dsp:cNvSpPr/>
      </dsp:nvSpPr>
      <dsp:spPr>
        <a:xfrm>
          <a:off x="2194837" y="424626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solidFill>
                <a:schemeClr val="bg1"/>
              </a:solidFill>
            </a:rPr>
            <a:t>Planning</a:t>
          </a:r>
        </a:p>
      </dsp:txBody>
      <dsp:txXfrm>
        <a:off x="2194837" y="4246268"/>
        <a:ext cx="3600000" cy="720000"/>
      </dsp:txXfrm>
    </dsp:sp>
    <dsp:sp modelId="{384A8D1A-6E6B-45C6-BBD6-D8ECA7F47B99}">
      <dsp:nvSpPr>
        <dsp:cNvPr id="0" name=""/>
        <dsp:cNvSpPr/>
      </dsp:nvSpPr>
      <dsp:spPr>
        <a:xfrm>
          <a:off x="7126837" y="1366268"/>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AF0DD-9EE9-4DF0-955B-04A781BFFB32}">
      <dsp:nvSpPr>
        <dsp:cNvPr id="0" name=""/>
        <dsp:cNvSpPr/>
      </dsp:nvSpPr>
      <dsp:spPr>
        <a:xfrm>
          <a:off x="7594837" y="1834268"/>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1C8FA6-6335-4C6C-ABB2-EE3DCAAF11E2}">
      <dsp:nvSpPr>
        <dsp:cNvPr id="0" name=""/>
        <dsp:cNvSpPr/>
      </dsp:nvSpPr>
      <dsp:spPr>
        <a:xfrm>
          <a:off x="6424837" y="424626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solidFill>
                <a:schemeClr val="bg1"/>
              </a:solidFill>
            </a:rPr>
            <a:t>Evaluating</a:t>
          </a:r>
        </a:p>
      </dsp:txBody>
      <dsp:txXfrm>
        <a:off x="6424837" y="4246268"/>
        <a:ext cx="3600000" cy="720000"/>
      </dsp:txXfrm>
    </dsp:sp>
    <dsp:sp modelId="{75AB2BB3-9E6C-4218-9815-0BA33EEDC135}">
      <dsp:nvSpPr>
        <dsp:cNvPr id="0" name=""/>
        <dsp:cNvSpPr/>
      </dsp:nvSpPr>
      <dsp:spPr>
        <a:xfrm>
          <a:off x="11356837" y="1366268"/>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C07371-6B09-41AC-8921-1BDB2070D7C9}">
      <dsp:nvSpPr>
        <dsp:cNvPr id="0" name=""/>
        <dsp:cNvSpPr/>
      </dsp:nvSpPr>
      <dsp:spPr>
        <a:xfrm>
          <a:off x="11824837" y="1834268"/>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8A05E6-A051-4E7F-A2D0-B13B8A6DAF6B}">
      <dsp:nvSpPr>
        <dsp:cNvPr id="0" name=""/>
        <dsp:cNvSpPr/>
      </dsp:nvSpPr>
      <dsp:spPr>
        <a:xfrm>
          <a:off x="10654837" y="4246268"/>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solidFill>
                <a:schemeClr val="bg1"/>
              </a:solidFill>
            </a:rPr>
            <a:t>Improving </a:t>
          </a:r>
        </a:p>
      </dsp:txBody>
      <dsp:txXfrm>
        <a:off x="10654837" y="4246268"/>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67F12-6ECE-4EE4-AF8A-8EF46057762F}">
      <dsp:nvSpPr>
        <dsp:cNvPr id="0" name=""/>
        <dsp:cNvSpPr/>
      </dsp:nvSpPr>
      <dsp:spPr>
        <a:xfrm>
          <a:off x="13749897" y="1270461"/>
          <a:ext cx="2527214" cy="252673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5019B87-7CCF-473C-B98B-402B390795D1}">
      <dsp:nvSpPr>
        <dsp:cNvPr id="0" name=""/>
        <dsp:cNvSpPr/>
      </dsp:nvSpPr>
      <dsp:spPr>
        <a:xfrm>
          <a:off x="13834994" y="1354701"/>
          <a:ext cx="2358626" cy="2358255"/>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Two weeks after 1st level of escalation: </a:t>
          </a:r>
        </a:p>
      </dsp:txBody>
      <dsp:txXfrm>
        <a:off x="14172170" y="1691658"/>
        <a:ext cx="1684274" cy="1684341"/>
      </dsp:txXfrm>
    </dsp:sp>
    <dsp:sp modelId="{4B77169A-B45A-4D16-AA06-CE952B33B31E}">
      <dsp:nvSpPr>
        <dsp:cNvPr id="0" name=""/>
        <dsp:cNvSpPr/>
      </dsp:nvSpPr>
      <dsp:spPr>
        <a:xfrm>
          <a:off x="13834994"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2nd Level - Deputy Superintendent or State Superintendent contacts District Superintendent</a:t>
          </a:r>
          <a:r>
            <a:rPr lang="en-US" sz="1300" kern="1200">
              <a:solidFill>
                <a:schemeClr val="bg1"/>
              </a:solidFill>
              <a:latin typeface="Garamond" panose="02020404030301010803" pitchFamily="18" charset="0"/>
            </a:rPr>
            <a:t>.</a:t>
          </a:r>
        </a:p>
      </dsp:txBody>
      <dsp:txXfrm>
        <a:off x="13834994" y="3843749"/>
        <a:ext cx="2358626" cy="1385070"/>
      </dsp:txXfrm>
    </dsp:sp>
    <dsp:sp modelId="{F3B3CC38-99FA-4499-9435-3B3F92BDE07C}">
      <dsp:nvSpPr>
        <dsp:cNvPr id="0" name=""/>
        <dsp:cNvSpPr/>
      </dsp:nvSpPr>
      <dsp:spPr>
        <a:xfrm rot="2700000">
          <a:off x="11139370" y="1270177"/>
          <a:ext cx="2526858" cy="2526858"/>
        </a:xfrm>
        <a:prstGeom prst="teardrop">
          <a:avLst>
            <a:gd name="adj" fmla="val 1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DDB1407-BC82-4D28-A703-98971744B88D}">
      <dsp:nvSpPr>
        <dsp:cNvPr id="0" name=""/>
        <dsp:cNvSpPr/>
      </dsp:nvSpPr>
      <dsp:spPr>
        <a:xfrm>
          <a:off x="11224288" y="1354701"/>
          <a:ext cx="2358626" cy="2358255"/>
        </a:xfrm>
        <a:prstGeom prst="ellips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One week after 1st level of escalation: </a:t>
          </a:r>
        </a:p>
      </dsp:txBody>
      <dsp:txXfrm>
        <a:off x="11561464" y="1691658"/>
        <a:ext cx="1684274" cy="1684341"/>
      </dsp:txXfrm>
    </dsp:sp>
    <dsp:sp modelId="{178494B2-4DDE-4465-ACB6-3DFA5F18FF52}">
      <dsp:nvSpPr>
        <dsp:cNvPr id="0" name=""/>
        <dsp:cNvSpPr/>
      </dsp:nvSpPr>
      <dsp:spPr>
        <a:xfrm>
          <a:off x="11224288"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Director apprises Deputy Superintendent. </a:t>
          </a:r>
        </a:p>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The district’s risk assessment rating is negatively affected for failure to adhere to timely submission of federal program application. </a:t>
          </a:r>
        </a:p>
      </dsp:txBody>
      <dsp:txXfrm>
        <a:off x="11224288" y="3843749"/>
        <a:ext cx="2358626" cy="1385070"/>
      </dsp:txXfrm>
    </dsp:sp>
    <dsp:sp modelId="{C2FA74D2-FA68-438F-A2D1-21B6B8E949F8}">
      <dsp:nvSpPr>
        <dsp:cNvPr id="0" name=""/>
        <dsp:cNvSpPr/>
      </dsp:nvSpPr>
      <dsp:spPr>
        <a:xfrm rot="2700000">
          <a:off x="8528664" y="1270177"/>
          <a:ext cx="2526858" cy="2526858"/>
        </a:xfrm>
        <a:prstGeom prst="teardrop">
          <a:avLst>
            <a:gd name="adj" fmla="val 10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22F34B2-8F77-4C5F-B68A-C8F80ED62D82}">
      <dsp:nvSpPr>
        <dsp:cNvPr id="0" name=""/>
        <dsp:cNvSpPr/>
      </dsp:nvSpPr>
      <dsp:spPr>
        <a:xfrm>
          <a:off x="8613583" y="1354701"/>
          <a:ext cx="2358626" cy="2358255"/>
        </a:xfrm>
        <a:prstGeom prst="ellips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Two weeks after submission deadline or extension deadline:</a:t>
          </a:r>
          <a:endParaRPr lang="en-US" sz="2100" kern="1200">
            <a:latin typeface="Garamond" panose="02020404030301010803" pitchFamily="18" charset="0"/>
          </a:endParaRPr>
        </a:p>
      </dsp:txBody>
      <dsp:txXfrm>
        <a:off x="8950759" y="1691658"/>
        <a:ext cx="1684274" cy="1684341"/>
      </dsp:txXfrm>
    </dsp:sp>
    <dsp:sp modelId="{CC501A15-7673-424B-9606-6C9B08C8413D}">
      <dsp:nvSpPr>
        <dsp:cNvPr id="0" name=""/>
        <dsp:cNvSpPr/>
      </dsp:nvSpPr>
      <dsp:spPr>
        <a:xfrm>
          <a:off x="8613583"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1st Level - Escalate to Team Leader to make contact with the District Program Coordinator or District Program Coordinator's next level. </a:t>
          </a:r>
          <a:endParaRPr lang="en-US" sz="1300" kern="1200">
            <a:solidFill>
              <a:schemeClr val="bg1"/>
            </a:solidFill>
            <a:latin typeface="Garamond" panose="02020404030301010803" pitchFamily="18" charset="0"/>
          </a:endParaRPr>
        </a:p>
      </dsp:txBody>
      <dsp:txXfrm>
        <a:off x="8613583" y="3843749"/>
        <a:ext cx="2358626" cy="1385070"/>
      </dsp:txXfrm>
    </dsp:sp>
    <dsp:sp modelId="{707E8E43-57DD-4B72-B93C-3F13C0B0DC73}">
      <dsp:nvSpPr>
        <dsp:cNvPr id="0" name=""/>
        <dsp:cNvSpPr/>
      </dsp:nvSpPr>
      <dsp:spPr>
        <a:xfrm rot="2700000">
          <a:off x="5917958" y="1270177"/>
          <a:ext cx="2526858" cy="2526858"/>
        </a:xfrm>
        <a:prstGeom prst="teardrop">
          <a:avLst>
            <a:gd name="adj" fmla="val 1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1CB897C-34F8-4FE5-8621-2D090CDF2D8C}">
      <dsp:nvSpPr>
        <dsp:cNvPr id="0" name=""/>
        <dsp:cNvSpPr/>
      </dsp:nvSpPr>
      <dsp:spPr>
        <a:xfrm>
          <a:off x="6002877" y="1354701"/>
          <a:ext cx="2358626" cy="2358255"/>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One week after submission deadline or extension deadline: </a:t>
          </a:r>
          <a:endParaRPr lang="en-US" sz="2100" kern="1200">
            <a:latin typeface="Garamond" panose="02020404030301010803" pitchFamily="18" charset="0"/>
          </a:endParaRPr>
        </a:p>
      </dsp:txBody>
      <dsp:txXfrm>
        <a:off x="6338447" y="1691658"/>
        <a:ext cx="1684274" cy="1684341"/>
      </dsp:txXfrm>
    </dsp:sp>
    <dsp:sp modelId="{9C17B848-9B42-4ED0-AE65-787B1372D01F}">
      <dsp:nvSpPr>
        <dsp:cNvPr id="0" name=""/>
        <dsp:cNvSpPr/>
      </dsp:nvSpPr>
      <dsp:spPr>
        <a:xfrm>
          <a:off x="6002877"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Program Manager contacts District Program Coordinator to determine if an extension or assistance is needed. </a:t>
          </a:r>
          <a:endParaRPr lang="en-US" sz="1300" kern="1200">
            <a:solidFill>
              <a:schemeClr val="bg1"/>
            </a:solidFill>
            <a:latin typeface="Garamond" panose="02020404030301010803" pitchFamily="18" charset="0"/>
          </a:endParaRPr>
        </a:p>
      </dsp:txBody>
      <dsp:txXfrm>
        <a:off x="6002877" y="3843749"/>
        <a:ext cx="2358626" cy="1385070"/>
      </dsp:txXfrm>
    </dsp:sp>
    <dsp:sp modelId="{11FC7173-DD89-4E64-AD3C-89FA1E7A8127}">
      <dsp:nvSpPr>
        <dsp:cNvPr id="0" name=""/>
        <dsp:cNvSpPr/>
      </dsp:nvSpPr>
      <dsp:spPr>
        <a:xfrm rot="2700000">
          <a:off x="3307253" y="1270177"/>
          <a:ext cx="2526858" cy="2526858"/>
        </a:xfrm>
        <a:prstGeom prst="teardrop">
          <a:avLst>
            <a:gd name="adj" fmla="val 10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7BD155D-A960-4514-AD22-527F8D0DF3E7}">
      <dsp:nvSpPr>
        <dsp:cNvPr id="0" name=""/>
        <dsp:cNvSpPr/>
      </dsp:nvSpPr>
      <dsp:spPr>
        <a:xfrm>
          <a:off x="3392171" y="1354701"/>
          <a:ext cx="2358626" cy="2358255"/>
        </a:xfrm>
        <a:prstGeom prst="ellipse">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Two weeks before submission deadline:  </a:t>
          </a:r>
          <a:endParaRPr lang="en-US" sz="2100" kern="1200">
            <a:latin typeface="Garamond" panose="02020404030301010803" pitchFamily="18" charset="0"/>
          </a:endParaRPr>
        </a:p>
      </dsp:txBody>
      <dsp:txXfrm>
        <a:off x="3727742" y="1691658"/>
        <a:ext cx="1684274" cy="1684341"/>
      </dsp:txXfrm>
    </dsp:sp>
    <dsp:sp modelId="{4E307AB5-DBFA-4285-A62F-9855B7F81108}">
      <dsp:nvSpPr>
        <dsp:cNvPr id="0" name=""/>
        <dsp:cNvSpPr/>
      </dsp:nvSpPr>
      <dsp:spPr>
        <a:xfrm>
          <a:off x="3392171"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Program Manager contacts the District Program Coordinator to determine if assistance is needed.</a:t>
          </a:r>
          <a:endParaRPr lang="en-US" sz="1300" kern="1200">
            <a:solidFill>
              <a:schemeClr val="bg1"/>
            </a:solidFill>
            <a:latin typeface="Garamond" panose="02020404030301010803" pitchFamily="18" charset="0"/>
          </a:endParaRPr>
        </a:p>
      </dsp:txBody>
      <dsp:txXfrm>
        <a:off x="3392171" y="3843749"/>
        <a:ext cx="2358626" cy="1385070"/>
      </dsp:txXfrm>
    </dsp:sp>
    <dsp:sp modelId="{6EB1EB55-F963-4740-A46F-1D9855BDF6DB}">
      <dsp:nvSpPr>
        <dsp:cNvPr id="0" name=""/>
        <dsp:cNvSpPr/>
      </dsp:nvSpPr>
      <dsp:spPr>
        <a:xfrm rot="2700000">
          <a:off x="696547" y="1270177"/>
          <a:ext cx="2526858" cy="2526858"/>
        </a:xfrm>
        <a:prstGeom prst="teardrop">
          <a:avLst>
            <a:gd name="adj" fmla="val 10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241C4E4-1631-41CA-A621-502280273E9E}">
      <dsp:nvSpPr>
        <dsp:cNvPr id="0" name=""/>
        <dsp:cNvSpPr/>
      </dsp:nvSpPr>
      <dsp:spPr>
        <a:xfrm>
          <a:off x="779860" y="1354701"/>
          <a:ext cx="2358626" cy="2358255"/>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latin typeface="Garamond" panose="02020404030301010803" pitchFamily="18" charset="0"/>
            </a:rPr>
            <a:t>Thirty days prior to submission deadline:</a:t>
          </a:r>
        </a:p>
      </dsp:txBody>
      <dsp:txXfrm>
        <a:off x="1117036" y="1691658"/>
        <a:ext cx="1684274" cy="1684341"/>
      </dsp:txXfrm>
    </dsp:sp>
    <dsp:sp modelId="{9EF74E6A-18FC-4A98-B0AA-8223A7F9507C}">
      <dsp:nvSpPr>
        <dsp:cNvPr id="0" name=""/>
        <dsp:cNvSpPr/>
      </dsp:nvSpPr>
      <dsp:spPr>
        <a:xfrm>
          <a:off x="779860" y="3843749"/>
          <a:ext cx="2358626" cy="138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a:solidFill>
                <a:schemeClr val="bg1"/>
              </a:solidFill>
              <a:latin typeface="Garamond" panose="02020404030301010803" pitchFamily="18" charset="0"/>
            </a:rPr>
            <a:t>Team Lead provides  deadline reminder to Federal Programs Point of Contact in District.</a:t>
          </a:r>
          <a:endParaRPr lang="en-US" sz="1300" kern="1200">
            <a:solidFill>
              <a:schemeClr val="bg1"/>
            </a:solidFill>
            <a:latin typeface="Garamond" panose="02020404030301010803" pitchFamily="18" charset="0"/>
          </a:endParaRPr>
        </a:p>
      </dsp:txBody>
      <dsp:txXfrm>
        <a:off x="779860" y="3843749"/>
        <a:ext cx="2358626" cy="138507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227AE3-691E-E2BF-2C4F-E1ED1E19C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AB8064-CEEB-6470-796A-6D2B6FA56D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8C2B4A-534F-4F1F-A904-825A11F8CCBC}" type="datetimeFigureOut">
              <a:rPr lang="en-US" smtClean="0"/>
              <a:t>8/18/2026</a:t>
            </a:fld>
            <a:endParaRPr lang="en-US"/>
          </a:p>
        </p:txBody>
      </p:sp>
      <p:sp>
        <p:nvSpPr>
          <p:cNvPr id="4" name="Footer Placeholder 3">
            <a:extLst>
              <a:ext uri="{FF2B5EF4-FFF2-40B4-BE49-F238E27FC236}">
                <a16:creationId xmlns:a16="http://schemas.microsoft.com/office/drawing/2014/main" id="{641EC9A8-773A-4BA7-2109-AF376D67F9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2E38C87-913A-421A-FF8C-5538C77339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980F00-9F8C-45DE-9A1D-68A2F23AE5CE}" type="slidenum">
              <a:rPr lang="en-US" smtClean="0"/>
              <a:t>‹#›</a:t>
            </a:fld>
            <a:endParaRPr lang="en-US"/>
          </a:p>
        </p:txBody>
      </p:sp>
    </p:spTree>
    <p:extLst>
      <p:ext uri="{BB962C8B-B14F-4D97-AF65-F5344CB8AC3E}">
        <p14:creationId xmlns:p14="http://schemas.microsoft.com/office/powerpoint/2010/main" val="1630580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D123E-9A44-8771-E422-9118E80D6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43FCA-DCA9-5132-6F69-2DCF57239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65539-883C-9135-D2E7-42BC581B45B0}"/>
              </a:ext>
            </a:extLst>
          </p:cNvPr>
          <p:cNvSpPr>
            <a:spLocks noGrp="1"/>
          </p:cNvSpPr>
          <p:nvPr>
            <p:ph type="body" idx="1"/>
          </p:nvPr>
        </p:nvSpPr>
        <p:spPr/>
        <p:txBody>
          <a:bodyPr/>
          <a:lstStyle/>
          <a:p>
            <a:pPr marL="171450" indent="-171450">
              <a:buFont typeface="Arial" panose="020B0604020202020204" pitchFamily="34" charset="0"/>
              <a:buChar char="•"/>
            </a:pPr>
            <a:r>
              <a:rPr lang="en-US"/>
              <a:t>Left aligned</a:t>
            </a:r>
          </a:p>
          <a:p>
            <a:pPr marL="171450" indent="-171450">
              <a:buFont typeface="Arial" panose="020B0604020202020204" pitchFamily="34" charset="0"/>
              <a:buChar char="•"/>
            </a:pPr>
            <a:r>
              <a:rPr lang="en-US"/>
              <a:t>Title font is 88pt</a:t>
            </a:r>
          </a:p>
          <a:p>
            <a:pPr marL="171450" indent="-171450">
              <a:buFont typeface="Arial" panose="020B0604020202020204" pitchFamily="34" charset="0"/>
              <a:buChar char="•"/>
            </a:pPr>
            <a:r>
              <a:rPr lang="en-US"/>
              <a:t>Numbered line item 66 pt</a:t>
            </a:r>
          </a:p>
          <a:p>
            <a:pPr marL="171450" indent="-171450">
              <a:buFont typeface="Arial" panose="020B0604020202020204" pitchFamily="34" charset="0"/>
              <a:buChar char="•"/>
            </a:pPr>
            <a:r>
              <a:rPr lang="en-US"/>
              <a:t>Detail/slide item 36 pt</a:t>
            </a:r>
          </a:p>
        </p:txBody>
      </p:sp>
      <p:sp>
        <p:nvSpPr>
          <p:cNvPr id="4" name="Slide Number Placeholder 3">
            <a:extLst>
              <a:ext uri="{FF2B5EF4-FFF2-40B4-BE49-F238E27FC236}">
                <a16:creationId xmlns:a16="http://schemas.microsoft.com/office/drawing/2014/main" id="{4F0C4363-C773-9EB5-C0BD-81DBBCB02883}"/>
              </a:ext>
            </a:extLst>
          </p:cNvPr>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1316333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Header font 50pt</a:t>
            </a:r>
          </a:p>
          <a:p>
            <a:pPr marL="171450" indent="-171450">
              <a:buFont typeface="Arial" panose="020B0604020202020204" pitchFamily="34" charset="0"/>
              <a:buChar char="•"/>
            </a:pPr>
            <a:r>
              <a:rPr lang="en-US"/>
              <a:t>Content/body text font 26pt</a:t>
            </a:r>
          </a:p>
        </p:txBody>
      </p:sp>
      <p:sp>
        <p:nvSpPr>
          <p:cNvPr id="4" name="Slide Number Placeholder 3"/>
          <p:cNvSpPr>
            <a:spLocks noGrp="1"/>
          </p:cNvSpPr>
          <p:nvPr>
            <p:ph type="sldNum" sz="quarter" idx="5"/>
          </p:nvPr>
        </p:nvSpPr>
        <p:spPr/>
        <p:txBody>
          <a:bodyPr/>
          <a:lstStyle/>
          <a:p>
            <a:fld id="{484CEC91-7A65-4868-9634-A5288F997D0F}" type="slidenum">
              <a:rPr lang="en-US" smtClean="0"/>
              <a:t>7</a:t>
            </a:fld>
            <a:endParaRPr lang="en-US"/>
          </a:p>
        </p:txBody>
      </p:sp>
    </p:spTree>
    <p:extLst>
      <p:ext uri="{BB962C8B-B14F-4D97-AF65-F5344CB8AC3E}">
        <p14:creationId xmlns:p14="http://schemas.microsoft.com/office/powerpoint/2010/main" val="3896338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8</a:t>
            </a:fld>
            <a:endParaRPr lang="en-US"/>
          </a:p>
        </p:txBody>
      </p:sp>
    </p:spTree>
    <p:extLst>
      <p:ext uri="{BB962C8B-B14F-4D97-AF65-F5344CB8AC3E}">
        <p14:creationId xmlns:p14="http://schemas.microsoft.com/office/powerpoint/2010/main" val="154876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10</a:t>
            </a:fld>
            <a:endParaRPr lang="en-US"/>
          </a:p>
        </p:txBody>
      </p:sp>
    </p:spTree>
    <p:extLst>
      <p:ext uri="{BB962C8B-B14F-4D97-AF65-F5344CB8AC3E}">
        <p14:creationId xmlns:p14="http://schemas.microsoft.com/office/powerpoint/2010/main" val="1674195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11</a:t>
            </a:fld>
            <a:endParaRPr lang="en-US"/>
          </a:p>
        </p:txBody>
      </p:sp>
    </p:spTree>
    <p:extLst>
      <p:ext uri="{BB962C8B-B14F-4D97-AF65-F5344CB8AC3E}">
        <p14:creationId xmlns:p14="http://schemas.microsoft.com/office/powerpoint/2010/main" val="2579525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59C64-CC4C-5F95-851B-B3B83B720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E955A-E525-9601-474F-6E5D440E1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BB4DA-53F9-DBE5-7DBA-59CACFAD7441}"/>
              </a:ext>
            </a:extLst>
          </p:cNvPr>
          <p:cNvSpPr>
            <a:spLocks noGrp="1"/>
          </p:cNvSpPr>
          <p:nvPr>
            <p:ph type="body" idx="1"/>
          </p:nvPr>
        </p:nvSpPr>
        <p:spPr/>
        <p:txBody>
          <a:bodyPr/>
          <a:lstStyle/>
          <a:p>
            <a:r>
              <a:rPr lang="en-US"/>
              <a:t>Do not pin more than 5 locations per slide</a:t>
            </a:r>
          </a:p>
          <a:p>
            <a:pPr marL="180301" indent="-180301">
              <a:buFont typeface="Arial" panose="020B0604020202020204" pitchFamily="34" charset="0"/>
              <a:buChar char="•"/>
            </a:pPr>
            <a:r>
              <a:rPr lang="en-US"/>
              <a:t>Header font 50pt</a:t>
            </a:r>
          </a:p>
          <a:p>
            <a:pPr marL="180301" indent="-180301">
              <a:buFont typeface="Arial" panose="020B0604020202020204" pitchFamily="34" charset="0"/>
              <a:buChar char="•"/>
            </a:pPr>
            <a:r>
              <a:rPr lang="en-US"/>
              <a:t>Content left is 26pt</a:t>
            </a:r>
          </a:p>
        </p:txBody>
      </p:sp>
      <p:sp>
        <p:nvSpPr>
          <p:cNvPr id="4" name="Slide Number Placeholder 3">
            <a:extLst>
              <a:ext uri="{FF2B5EF4-FFF2-40B4-BE49-F238E27FC236}">
                <a16:creationId xmlns:a16="http://schemas.microsoft.com/office/drawing/2014/main" id="{5530EBE0-C219-E0E5-FAB7-60A20FC790CE}"/>
              </a:ext>
            </a:extLst>
          </p:cNvPr>
          <p:cNvSpPr>
            <a:spLocks noGrp="1"/>
          </p:cNvSpPr>
          <p:nvPr>
            <p:ph type="sldNum" sz="quarter" idx="5"/>
          </p:nvPr>
        </p:nvSpPr>
        <p:spPr/>
        <p:txBody>
          <a:bodyPr/>
          <a:lstStyle/>
          <a:p>
            <a:fld id="{484CEC91-7A65-4868-9634-A5288F997D0F}" type="slidenum">
              <a:rPr lang="en-US" smtClean="0"/>
              <a:t>25</a:t>
            </a:fld>
            <a:endParaRPr lang="en-US"/>
          </a:p>
        </p:txBody>
      </p:sp>
    </p:spTree>
    <p:extLst>
      <p:ext uri="{BB962C8B-B14F-4D97-AF65-F5344CB8AC3E}">
        <p14:creationId xmlns:p14="http://schemas.microsoft.com/office/powerpoint/2010/main" val="4279191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C24D60-B9B1-4EAD-803B-DD6F876B9A42}" type="slidenum">
              <a:rPr lang="en-US" smtClean="0"/>
              <a:t>28</a:t>
            </a:fld>
            <a:endParaRPr lang="en-US"/>
          </a:p>
        </p:txBody>
      </p:sp>
    </p:spTree>
    <p:extLst>
      <p:ext uri="{BB962C8B-B14F-4D97-AF65-F5344CB8AC3E}">
        <p14:creationId xmlns:p14="http://schemas.microsoft.com/office/powerpoint/2010/main" val="2681201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title is hidden from display</a:t>
            </a:r>
          </a:p>
        </p:txBody>
      </p:sp>
      <p:sp>
        <p:nvSpPr>
          <p:cNvPr id="4" name="Slide Number Placeholder 3"/>
          <p:cNvSpPr>
            <a:spLocks noGrp="1"/>
          </p:cNvSpPr>
          <p:nvPr>
            <p:ph type="sldNum" sz="quarter" idx="5"/>
          </p:nvPr>
        </p:nvSpPr>
        <p:spPr/>
        <p:txBody>
          <a:bodyPr/>
          <a:lstStyle/>
          <a:p>
            <a:fld id="{484CEC91-7A65-4868-9634-A5288F997D0F}" type="slidenum">
              <a:rPr lang="en-US" smtClean="0"/>
              <a:t>40</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F3D4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chemeClr val="bg1"/>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chemeClr val="bg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F3D4C"/>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chemeClr val="bg1"/>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chemeClr val="bg1"/>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chemeClr val="bg1"/>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rgbClr val="2F3D4C"/>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rgbClr val="2F3D4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chemeClr val="bg1"/>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chemeClr val="bg1"/>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chemeClr val="bg1"/>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chemeClr val="bg1"/>
                </a:solidFill>
              </a:defRPr>
            </a:lvl1pPr>
            <a:lvl2pPr>
              <a:lnSpc>
                <a:spcPct val="110000"/>
              </a:lnSpc>
              <a:spcBef>
                <a:spcPts val="0"/>
              </a:spcBef>
              <a:defRPr sz="2800">
                <a:solidFill>
                  <a:schemeClr val="bg1"/>
                </a:solidFill>
              </a:defRPr>
            </a:lvl2pPr>
            <a:lvl3pPr>
              <a:lnSpc>
                <a:spcPct val="110000"/>
              </a:lnSpc>
              <a:spcBef>
                <a:spcPts val="0"/>
              </a:spcBef>
              <a:defRPr sz="2800">
                <a:solidFill>
                  <a:schemeClr val="bg1"/>
                </a:solidFill>
              </a:defRPr>
            </a:lvl3pPr>
            <a:lvl4pPr>
              <a:lnSpc>
                <a:spcPct val="110000"/>
              </a:lnSpc>
              <a:spcBef>
                <a:spcPts val="0"/>
              </a:spcBef>
              <a:defRPr sz="28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rgbClr val="2F3D4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chemeClr val="bg1"/>
                </a:solidFill>
              </a:defRPr>
            </a:lvl1pPr>
            <a:lvl2pPr>
              <a:lnSpc>
                <a:spcPct val="110000"/>
              </a:lnSpc>
              <a:spcBef>
                <a:spcPts val="0"/>
              </a:spcBef>
              <a:defRPr sz="2600">
                <a:solidFill>
                  <a:schemeClr val="bg1"/>
                </a:solidFill>
              </a:defRPr>
            </a:lvl2pPr>
            <a:lvl3pPr>
              <a:lnSpc>
                <a:spcPct val="110000"/>
              </a:lnSpc>
              <a:spcBef>
                <a:spcPts val="0"/>
              </a:spcBef>
              <a:defRPr sz="2600">
                <a:solidFill>
                  <a:schemeClr val="bg1"/>
                </a:solidFill>
              </a:defRPr>
            </a:lvl3pPr>
            <a:lvl4pPr>
              <a:lnSpc>
                <a:spcPct val="110000"/>
              </a:lnSpc>
              <a:spcBef>
                <a:spcPts val="0"/>
              </a:spcBef>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chemeClr val="bg1"/>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chemeClr val="bg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chemeClr val="bg1"/>
                </a:solidFill>
              </a:defRPr>
            </a:lvl1pPr>
            <a:lvl2pPr>
              <a:defRPr sz="2600">
                <a:solidFill>
                  <a:schemeClr val="bg1"/>
                </a:solidFill>
              </a:defRPr>
            </a:lvl2pPr>
            <a:lvl3pPr>
              <a:defRPr sz="2600">
                <a:solidFill>
                  <a:schemeClr val="bg1"/>
                </a:solidFill>
              </a:defRPr>
            </a:lvl3pPr>
            <a:lvl4pPr>
              <a:defRPr sz="26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chemeClr val="bg1"/>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chemeClr val="bg1"/>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chemeClr val="bg1"/>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rgbClr val="2F3D4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chemeClr val="bg1"/>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chemeClr val="bg1"/>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rgbClr val="2F3D4C"/>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chemeClr val="bg1"/>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tx1"/>
                </a:solidFill>
                <a:latin typeface="Rockwell"/>
                <a:cs typeface="Rockwel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91051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tx1"/>
                </a:solidFill>
                <a:latin typeface="Rockwell"/>
                <a:cs typeface="Rockwell"/>
              </a:defRPr>
            </a:lvl1pPr>
          </a:lstStyle>
          <a:p>
            <a:endParaRPr/>
          </a:p>
        </p:txBody>
      </p:sp>
      <p:sp>
        <p:nvSpPr>
          <p:cNvPr id="3" name="Holder 3"/>
          <p:cNvSpPr>
            <a:spLocks noGrp="1"/>
          </p:cNvSpPr>
          <p:nvPr>
            <p:ph type="body" idx="1"/>
          </p:nvPr>
        </p:nvSpPr>
        <p:spPr/>
        <p:txBody>
          <a:bodyPr lIns="0" tIns="0" rIns="0" bIns="0"/>
          <a:lstStyle>
            <a:lvl1pPr>
              <a:defRPr sz="45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88219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tx1"/>
                </a:solidFill>
                <a:latin typeface="Rockwell"/>
                <a:cs typeface="Rockwell"/>
              </a:defRPr>
            </a:lvl1pPr>
          </a:lstStyle>
          <a:p>
            <a:endParaRPr/>
          </a:p>
        </p:txBody>
      </p:sp>
      <p:sp>
        <p:nvSpPr>
          <p:cNvPr id="3" name="Holder 3"/>
          <p:cNvSpPr>
            <a:spLocks noGrp="1"/>
          </p:cNvSpPr>
          <p:nvPr>
            <p:ph sz="half" idx="2"/>
          </p:nvPr>
        </p:nvSpPr>
        <p:spPr>
          <a:xfrm>
            <a:off x="914400" y="2366010"/>
            <a:ext cx="7955280" cy="5018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5018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43708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rganization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C0FA9F-92AC-75AF-3D35-E082AAE684F3}"/>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7" name="SCDE logo" descr="South Carolina Department of Education logo ">
            <a:extLst>
              <a:ext uri="{FF2B5EF4-FFF2-40B4-BE49-F238E27FC236}">
                <a16:creationId xmlns:a16="http://schemas.microsoft.com/office/drawing/2014/main" id="{DC5D52C2-06A3-1581-FF4F-A5568D0ACE36}"/>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16" name="Picture Placeholder 15">
            <a:extLst>
              <a:ext uri="{FF2B5EF4-FFF2-40B4-BE49-F238E27FC236}">
                <a16:creationId xmlns:a16="http://schemas.microsoft.com/office/drawing/2014/main" id="{D81122A7-8DB1-A370-75D3-165FABA4705D}"/>
              </a:ext>
            </a:extLst>
          </p:cNvPr>
          <p:cNvSpPr>
            <a:spLocks noGrp="1"/>
          </p:cNvSpPr>
          <p:nvPr>
            <p:ph type="pic" sz="quarter" idx="13"/>
          </p:nvPr>
        </p:nvSpPr>
        <p:spPr>
          <a:xfrm>
            <a:off x="990600" y="2705100"/>
            <a:ext cx="3090672" cy="3822192"/>
          </a:xfrm>
          <a:ln>
            <a:solidFill>
              <a:srgbClr val="F0C14C"/>
            </a:solidFill>
          </a:ln>
        </p:spPr>
        <p:txBody>
          <a:bodyPr>
            <a:normAutofit/>
          </a:bodyPr>
          <a:lstStyle>
            <a:lvl1pPr>
              <a:defRPr sz="2800">
                <a:solidFill>
                  <a:srgbClr val="2F3D4C"/>
                </a:solidFill>
              </a:defRPr>
            </a:lvl1pPr>
          </a:lstStyle>
          <a:p>
            <a:endParaRPr lang="en-US"/>
          </a:p>
        </p:txBody>
      </p:sp>
      <p:sp>
        <p:nvSpPr>
          <p:cNvPr id="17" name="Picture Placeholder 15">
            <a:extLst>
              <a:ext uri="{FF2B5EF4-FFF2-40B4-BE49-F238E27FC236}">
                <a16:creationId xmlns:a16="http://schemas.microsoft.com/office/drawing/2014/main" id="{9C9B20AF-46C2-4772-7202-28A9597DBDF7}"/>
              </a:ext>
            </a:extLst>
          </p:cNvPr>
          <p:cNvSpPr>
            <a:spLocks noGrp="1"/>
          </p:cNvSpPr>
          <p:nvPr>
            <p:ph type="pic" sz="quarter" idx="14"/>
          </p:nvPr>
        </p:nvSpPr>
        <p:spPr>
          <a:xfrm>
            <a:off x="4292346" y="2705100"/>
            <a:ext cx="3090672" cy="3822192"/>
          </a:xfrm>
          <a:ln>
            <a:solidFill>
              <a:srgbClr val="F0C14C"/>
            </a:solidFill>
          </a:ln>
        </p:spPr>
        <p:txBody>
          <a:bodyPr>
            <a:normAutofit/>
          </a:bodyPr>
          <a:lstStyle>
            <a:lvl1pPr>
              <a:defRPr sz="2800">
                <a:solidFill>
                  <a:srgbClr val="2F3D4C"/>
                </a:solidFill>
              </a:defRPr>
            </a:lvl1pPr>
          </a:lstStyle>
          <a:p>
            <a:endParaRPr lang="en-US"/>
          </a:p>
        </p:txBody>
      </p:sp>
      <p:sp>
        <p:nvSpPr>
          <p:cNvPr id="18" name="Picture Placeholder 15">
            <a:extLst>
              <a:ext uri="{FF2B5EF4-FFF2-40B4-BE49-F238E27FC236}">
                <a16:creationId xmlns:a16="http://schemas.microsoft.com/office/drawing/2014/main" id="{C6DD0515-69DB-C48D-55A8-3B1845ED2D61}"/>
              </a:ext>
            </a:extLst>
          </p:cNvPr>
          <p:cNvSpPr>
            <a:spLocks noGrp="1"/>
          </p:cNvSpPr>
          <p:nvPr>
            <p:ph type="pic" sz="quarter" idx="15"/>
          </p:nvPr>
        </p:nvSpPr>
        <p:spPr>
          <a:xfrm>
            <a:off x="7598664" y="2699657"/>
            <a:ext cx="3090672" cy="3822192"/>
          </a:xfrm>
          <a:ln>
            <a:solidFill>
              <a:srgbClr val="F0C14C"/>
            </a:solidFill>
          </a:ln>
        </p:spPr>
        <p:txBody>
          <a:bodyPr>
            <a:normAutofit/>
          </a:bodyPr>
          <a:lstStyle>
            <a:lvl1pPr>
              <a:defRPr sz="2800">
                <a:solidFill>
                  <a:srgbClr val="2F3D4C"/>
                </a:solidFill>
              </a:defRPr>
            </a:lvl1pPr>
          </a:lstStyle>
          <a:p>
            <a:endParaRPr lang="en-US"/>
          </a:p>
        </p:txBody>
      </p:sp>
      <p:sp>
        <p:nvSpPr>
          <p:cNvPr id="19" name="Picture Placeholder 15">
            <a:extLst>
              <a:ext uri="{FF2B5EF4-FFF2-40B4-BE49-F238E27FC236}">
                <a16:creationId xmlns:a16="http://schemas.microsoft.com/office/drawing/2014/main" id="{4CE8CBD5-7BB6-0F86-D094-24D828830D64}"/>
              </a:ext>
            </a:extLst>
          </p:cNvPr>
          <p:cNvSpPr>
            <a:spLocks noGrp="1"/>
          </p:cNvSpPr>
          <p:nvPr>
            <p:ph type="pic" sz="quarter" idx="16"/>
          </p:nvPr>
        </p:nvSpPr>
        <p:spPr>
          <a:xfrm>
            <a:off x="10904982" y="2699657"/>
            <a:ext cx="3090672" cy="3822192"/>
          </a:xfrm>
          <a:ln>
            <a:solidFill>
              <a:srgbClr val="F0C14C"/>
            </a:solidFill>
          </a:ln>
        </p:spPr>
        <p:txBody>
          <a:bodyPr>
            <a:normAutofit/>
          </a:bodyPr>
          <a:lstStyle>
            <a:lvl1pPr>
              <a:defRPr sz="2800">
                <a:solidFill>
                  <a:srgbClr val="2F3D4C"/>
                </a:solidFill>
              </a:defRPr>
            </a:lvl1pPr>
          </a:lstStyle>
          <a:p>
            <a:endParaRPr lang="en-US"/>
          </a:p>
        </p:txBody>
      </p:sp>
      <p:sp>
        <p:nvSpPr>
          <p:cNvPr id="20" name="Picture Placeholder 15">
            <a:extLst>
              <a:ext uri="{FF2B5EF4-FFF2-40B4-BE49-F238E27FC236}">
                <a16:creationId xmlns:a16="http://schemas.microsoft.com/office/drawing/2014/main" id="{C4656702-5181-2A63-61AD-E9FB5E2F89E1}"/>
              </a:ext>
            </a:extLst>
          </p:cNvPr>
          <p:cNvSpPr>
            <a:spLocks noGrp="1"/>
          </p:cNvSpPr>
          <p:nvPr>
            <p:ph type="pic" sz="quarter" idx="17"/>
          </p:nvPr>
        </p:nvSpPr>
        <p:spPr>
          <a:xfrm>
            <a:off x="14206728" y="2705100"/>
            <a:ext cx="3090672" cy="3822192"/>
          </a:xfrm>
          <a:ln>
            <a:solidFill>
              <a:srgbClr val="F0C14C"/>
            </a:solidFill>
          </a:ln>
        </p:spPr>
        <p:txBody>
          <a:bodyPr>
            <a:normAutofit/>
          </a:bodyPr>
          <a:lstStyle>
            <a:lvl1pPr>
              <a:defRPr sz="2800">
                <a:solidFill>
                  <a:srgbClr val="2F3D4C"/>
                </a:solidFill>
              </a:defRPr>
            </a:lvl1pPr>
          </a:lstStyle>
          <a:p>
            <a:endParaRPr lang="en-US"/>
          </a:p>
        </p:txBody>
      </p:sp>
      <p:sp>
        <p:nvSpPr>
          <p:cNvPr id="22" name="Text Placeholder 21">
            <a:extLst>
              <a:ext uri="{FF2B5EF4-FFF2-40B4-BE49-F238E27FC236}">
                <a16:creationId xmlns:a16="http://schemas.microsoft.com/office/drawing/2014/main" id="{F415DA58-5452-3EBF-38AB-61D993233AC6}"/>
              </a:ext>
            </a:extLst>
          </p:cNvPr>
          <p:cNvSpPr>
            <a:spLocks noGrp="1"/>
          </p:cNvSpPr>
          <p:nvPr>
            <p:ph type="body" sz="quarter" idx="18" hasCustomPrompt="1"/>
          </p:nvPr>
        </p:nvSpPr>
        <p:spPr>
          <a:xfrm>
            <a:off x="962025" y="6819899"/>
            <a:ext cx="3119438" cy="1300903"/>
          </a:xfrm>
          <a:ln>
            <a:noFill/>
          </a:ln>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3" name="Text Placeholder 21">
            <a:extLst>
              <a:ext uri="{FF2B5EF4-FFF2-40B4-BE49-F238E27FC236}">
                <a16:creationId xmlns:a16="http://schemas.microsoft.com/office/drawing/2014/main" id="{7F267B3B-F270-5049-C850-DBE0E3925C99}"/>
              </a:ext>
            </a:extLst>
          </p:cNvPr>
          <p:cNvSpPr>
            <a:spLocks noGrp="1"/>
          </p:cNvSpPr>
          <p:nvPr>
            <p:ph type="body" sz="quarter" idx="19" hasCustomPrompt="1"/>
          </p:nvPr>
        </p:nvSpPr>
        <p:spPr>
          <a:xfrm>
            <a:off x="4277963"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4" name="Text Placeholder 21">
            <a:extLst>
              <a:ext uri="{FF2B5EF4-FFF2-40B4-BE49-F238E27FC236}">
                <a16:creationId xmlns:a16="http://schemas.microsoft.com/office/drawing/2014/main" id="{A8B8F338-FE3C-3A4F-C135-3808BCE99206}"/>
              </a:ext>
            </a:extLst>
          </p:cNvPr>
          <p:cNvSpPr>
            <a:spLocks noGrp="1"/>
          </p:cNvSpPr>
          <p:nvPr>
            <p:ph type="body" sz="quarter" idx="20" hasCustomPrompt="1"/>
          </p:nvPr>
        </p:nvSpPr>
        <p:spPr>
          <a:xfrm>
            <a:off x="7577185"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5" name="Text Placeholder 21">
            <a:extLst>
              <a:ext uri="{FF2B5EF4-FFF2-40B4-BE49-F238E27FC236}">
                <a16:creationId xmlns:a16="http://schemas.microsoft.com/office/drawing/2014/main" id="{3DA8B0CC-C733-BB3F-7BBE-22F8270C554D}"/>
              </a:ext>
            </a:extLst>
          </p:cNvPr>
          <p:cNvSpPr>
            <a:spLocks noGrp="1"/>
          </p:cNvSpPr>
          <p:nvPr>
            <p:ph type="body" sz="quarter" idx="21" hasCustomPrompt="1"/>
          </p:nvPr>
        </p:nvSpPr>
        <p:spPr>
          <a:xfrm>
            <a:off x="10904982" y="6799942"/>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6" name="Text Placeholder 21">
            <a:extLst>
              <a:ext uri="{FF2B5EF4-FFF2-40B4-BE49-F238E27FC236}">
                <a16:creationId xmlns:a16="http://schemas.microsoft.com/office/drawing/2014/main" id="{29C17EA2-6DB6-89B9-FE7A-F168106B124E}"/>
              </a:ext>
            </a:extLst>
          </p:cNvPr>
          <p:cNvSpPr>
            <a:spLocks noGrp="1"/>
          </p:cNvSpPr>
          <p:nvPr>
            <p:ph type="body" sz="quarter" idx="22" hasCustomPrompt="1"/>
          </p:nvPr>
        </p:nvSpPr>
        <p:spPr>
          <a:xfrm>
            <a:off x="14221051" y="6772728"/>
            <a:ext cx="3119438" cy="1348074"/>
          </a:xfrm>
        </p:spPr>
        <p:txBody>
          <a:bodyPr anchor="ctr"/>
          <a:lstStyle>
            <a:lvl1pPr marL="0" indent="0" algn="ctr">
              <a:lnSpc>
                <a:spcPct val="100000"/>
              </a:lnSpc>
              <a:spcBef>
                <a:spcPts val="0"/>
              </a:spcBef>
              <a:buNone/>
              <a:defRPr sz="24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5" name="Title 1">
            <a:extLst>
              <a:ext uri="{FF2B5EF4-FFF2-40B4-BE49-F238E27FC236}">
                <a16:creationId xmlns:a16="http://schemas.microsoft.com/office/drawing/2014/main" id="{6FA47C16-1777-76CE-E4F1-1189CB2B7364}"/>
              </a:ext>
            </a:extLst>
          </p:cNvPr>
          <p:cNvSpPr>
            <a:spLocks noGrp="1"/>
          </p:cNvSpPr>
          <p:nvPr>
            <p:ph type="title" hasCustomPrompt="1"/>
          </p:nvPr>
        </p:nvSpPr>
        <p:spPr>
          <a:xfrm>
            <a:off x="961570" y="628938"/>
            <a:ext cx="16438057" cy="1016321"/>
          </a:xfrm>
        </p:spPr>
        <p:txBody>
          <a:bodyPr anchor="t">
            <a:noAutofit/>
          </a:bodyPr>
          <a:lstStyle>
            <a:lvl1pPr>
              <a:lnSpc>
                <a:spcPct val="100000"/>
              </a:lnSpc>
              <a:defRPr sz="5000" b="1">
                <a:solidFill>
                  <a:srgbClr val="2F3D4C"/>
                </a:solidFill>
              </a:defRPr>
            </a:lvl1pPr>
          </a:lstStyle>
          <a:p>
            <a:r>
              <a:rPr lang="en-US"/>
              <a:t>Staffing/Organizational Chart </a:t>
            </a:r>
          </a:p>
        </p:txBody>
      </p:sp>
      <p:pic>
        <p:nvPicPr>
          <p:cNvPr id="8" name="Picture 7">
            <a:extLst>
              <a:ext uri="{FF2B5EF4-FFF2-40B4-BE49-F238E27FC236}">
                <a16:creationId xmlns:a16="http://schemas.microsoft.com/office/drawing/2014/main" id="{F5511D98-59CA-2C0F-9C1F-DB9075BC801A}"/>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55950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6873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70"/>
            <a:ext cx="16450056" cy="6232247"/>
          </a:xfrm>
        </p:spPr>
        <p:txBody>
          <a:bodyPr>
            <a:normAutofit/>
          </a:bodyPr>
          <a:lstStyle>
            <a:lvl1pPr marL="0" indent="0">
              <a:buNone/>
              <a:defRPr sz="2801">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619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3780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861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7073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9920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3371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7851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7990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41780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1749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1657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 id="2147483683" r:id="rId17"/>
    <p:sldLayoutId id="2147483684" r:id="rId18"/>
    <p:sldLayoutId id="2147483685" r:id="rId19"/>
    <p:sldLayoutId id="2147483686" r:id="rId20"/>
    <p:sldLayoutId id="2147483713" r:id="rId21"/>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8"/>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2"/>
            <a:ext cx="16404336" cy="68910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7"/>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fld id="{A448B9D2-E6E9-40E5-8C65-A106E5FF64CC}" type="datetimeFigureOut">
              <a:rPr lang="en-US" smtClean="0">
                <a:solidFill>
                  <a:prstClr val="black">
                    <a:tint val="82000"/>
                  </a:prstClr>
                </a:solidFill>
              </a:rPr>
              <a:pPr defTabSz="1371669"/>
              <a:t>8/18/2026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3"/>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3"/>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190836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ed.sc.gov/policy/federal-education-programs/title-i/scde-title-1-carryover-request-form/"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microsoft.com/office/2018/10/relationships/comments" Target="../comments/modernComment_186_9B7FDF8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ed.sc.gov/policy/federal-education-programs/title-i/" TargetMode="External"/><Relationship Id="rId2" Type="http://schemas.openxmlformats.org/officeDocument/2006/relationships/hyperlink" Target="https://ed.sc.gov/policy/federal-education-programs/title-i/scde-title-1-carryover-request-form/" TargetMode="External"/><Relationship Id="rId1" Type="http://schemas.openxmlformats.org/officeDocument/2006/relationships/slideLayout" Target="../slideLayouts/slideLayout4.xml"/><Relationship Id="rId5" Type="http://schemas.openxmlformats.org/officeDocument/2006/relationships/hyperlink" Target="https://ed.sc.gov/policy/federal-education-programs/esea-title-ii-part-a1/allowable-use-of-funds/" TargetMode="External"/><Relationship Id="rId4" Type="http://schemas.openxmlformats.org/officeDocument/2006/relationships/hyperlink" Target="https://ed.sc.gov/policy/federal-education-programs/title-i/updated-claiming-expectation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8" Type="http://schemas.openxmlformats.org/officeDocument/2006/relationships/hyperlink" Target="mailto:mwalker@ed.sc.gov" TargetMode="External"/><Relationship Id="rId3" Type="http://schemas.openxmlformats.org/officeDocument/2006/relationships/hyperlink" Target="mailto:tgregory@ed.sc.gov" TargetMode="External"/><Relationship Id="rId7" Type="http://schemas.openxmlformats.org/officeDocument/2006/relationships/hyperlink" Target="mailto:slwagers@ed.sc.gov" TargetMode="External"/><Relationship Id="rId2" Type="http://schemas.openxmlformats.org/officeDocument/2006/relationships/hyperlink" Target="mailto:lbloss@ed.sc.gov" TargetMode="External"/><Relationship Id="rId1" Type="http://schemas.openxmlformats.org/officeDocument/2006/relationships/slideLayout" Target="../slideLayouts/slideLayout8.xml"/><Relationship Id="rId6" Type="http://schemas.openxmlformats.org/officeDocument/2006/relationships/hyperlink" Target="mailto:msumpter@ed.sc.gov" TargetMode="External"/><Relationship Id="rId5" Type="http://schemas.openxmlformats.org/officeDocument/2006/relationships/hyperlink" Target="mailto:jrhodes@ed.sc.gov" TargetMode="External"/><Relationship Id="rId4" Type="http://schemas.openxmlformats.org/officeDocument/2006/relationships/hyperlink" Target="mailto:smosely@ed.sc.go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hyperlink" Target="mailto:gking@ed.sc.gov" TargetMode="External"/><Relationship Id="rId7" Type="http://schemas.openxmlformats.org/officeDocument/2006/relationships/hyperlink" Target="mailto:daashley@ed.sc.gov" TargetMode="External"/><Relationship Id="rId2" Type="http://schemas.openxmlformats.org/officeDocument/2006/relationships/image" Target="../media/image26.png"/><Relationship Id="rId1" Type="http://schemas.openxmlformats.org/officeDocument/2006/relationships/slideLayout" Target="../slideLayouts/slideLayout21.xml"/><Relationship Id="rId6" Type="http://schemas.openxmlformats.org/officeDocument/2006/relationships/hyperlink" Target="mailto:pescott@ed.sc.gov" TargetMode="External"/><Relationship Id="rId5" Type="http://schemas.openxmlformats.org/officeDocument/2006/relationships/hyperlink" Target="mailto:cpalmer@ed.sc.gov" TargetMode="External"/><Relationship Id="rId4" Type="http://schemas.openxmlformats.org/officeDocument/2006/relationships/hyperlink" Target="mailto:bleviner@ed.sc.gov"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CE4E1-20EF-2BF7-166F-8A1164B3D1EB}"/>
              </a:ext>
            </a:extLst>
          </p:cNvPr>
          <p:cNvSpPr>
            <a:spLocks noGrp="1"/>
          </p:cNvSpPr>
          <p:nvPr>
            <p:ph type="ctrTitle"/>
          </p:nvPr>
        </p:nvSpPr>
        <p:spPr/>
        <p:txBody>
          <a:bodyPr/>
          <a:lstStyle/>
          <a:p>
            <a:r>
              <a:rPr lang="en-US" dirty="0"/>
              <a:t>Finance Bootcamp</a:t>
            </a:r>
          </a:p>
        </p:txBody>
      </p:sp>
      <p:sp>
        <p:nvSpPr>
          <p:cNvPr id="3" name="Subtitle 2">
            <a:extLst>
              <a:ext uri="{FF2B5EF4-FFF2-40B4-BE49-F238E27FC236}">
                <a16:creationId xmlns:a16="http://schemas.microsoft.com/office/drawing/2014/main" id="{C6DBD404-E068-E0DC-94ED-9ECE94E255AC}"/>
              </a:ext>
            </a:extLst>
          </p:cNvPr>
          <p:cNvSpPr>
            <a:spLocks noGrp="1"/>
          </p:cNvSpPr>
          <p:nvPr>
            <p:ph type="subTitle" idx="1"/>
          </p:nvPr>
        </p:nvSpPr>
        <p:spPr>
          <a:xfrm>
            <a:off x="969264" y="6018140"/>
            <a:ext cx="10370412" cy="2483643"/>
          </a:xfrm>
        </p:spPr>
        <p:txBody>
          <a:bodyPr/>
          <a:lstStyle/>
          <a:p>
            <a:r>
              <a:rPr lang="en-US" dirty="0"/>
              <a:t>Office of Federal and State Accountability</a:t>
            </a:r>
          </a:p>
          <a:p>
            <a:r>
              <a:rPr lang="en-US" dirty="0"/>
              <a:t>Jennifer Rhodes, Team Lead </a:t>
            </a:r>
          </a:p>
          <a:p>
            <a:endParaRPr lang="en-US" dirty="0"/>
          </a:p>
          <a:p>
            <a:r>
              <a:rPr lang="en-US" dirty="0"/>
              <a:t>August 2026</a:t>
            </a:r>
          </a:p>
          <a:p>
            <a:endParaRPr lang="en-US" dirty="0"/>
          </a:p>
        </p:txBody>
      </p:sp>
    </p:spTree>
    <p:extLst>
      <p:ext uri="{BB962C8B-B14F-4D97-AF65-F5344CB8AC3E}">
        <p14:creationId xmlns:p14="http://schemas.microsoft.com/office/powerpoint/2010/main" val="369939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F83CB-8D38-C521-D6BC-C93391C13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B21B5-CC35-78D3-28CA-FC2DF035DB20}"/>
              </a:ext>
            </a:extLst>
          </p:cNvPr>
          <p:cNvSpPr>
            <a:spLocks noGrp="1"/>
          </p:cNvSpPr>
          <p:nvPr>
            <p:ph type="title"/>
          </p:nvPr>
        </p:nvSpPr>
        <p:spPr/>
        <p:txBody>
          <a:bodyPr>
            <a:normAutofit/>
          </a:bodyPr>
          <a:lstStyle/>
          <a:p>
            <a:br>
              <a:rPr lang="en-US" dirty="0">
                <a:latin typeface="Aptos"/>
              </a:rPr>
            </a:br>
            <a:r>
              <a:rPr lang="en-US" dirty="0">
                <a:latin typeface="Aptos"/>
              </a:rPr>
              <a:t> Agenda</a:t>
            </a:r>
            <a:endParaRPr lang="en-US" sz="6600" dirty="0"/>
          </a:p>
        </p:txBody>
      </p:sp>
      <p:sp>
        <p:nvSpPr>
          <p:cNvPr id="3" name="Content Placeholder 2">
            <a:extLst>
              <a:ext uri="{FF2B5EF4-FFF2-40B4-BE49-F238E27FC236}">
                <a16:creationId xmlns:a16="http://schemas.microsoft.com/office/drawing/2014/main" id="{26A02B86-C4A7-A160-EC63-779863EC756C}"/>
              </a:ext>
            </a:extLst>
          </p:cNvPr>
          <p:cNvSpPr>
            <a:spLocks noGrp="1"/>
          </p:cNvSpPr>
          <p:nvPr>
            <p:ph idx="4294967295"/>
          </p:nvPr>
        </p:nvSpPr>
        <p:spPr>
          <a:xfrm>
            <a:off x="6446520" y="2031250"/>
            <a:ext cx="10737781" cy="6359962"/>
          </a:xfrm>
        </p:spPr>
        <p:txBody>
          <a:bodyPr anchor="ctr">
            <a:normAutofit/>
          </a:bodyPr>
          <a:lstStyle/>
          <a:p>
            <a:pPr defTabSz="914400">
              <a:lnSpc>
                <a:spcPct val="100000"/>
              </a:lnSpc>
              <a:spcBef>
                <a:spcPts val="0"/>
              </a:spcBef>
              <a:defRPr/>
            </a:pPr>
            <a:r>
              <a:rPr lang="en-US" sz="6600" b="1" dirty="0">
                <a:solidFill>
                  <a:schemeClr val="bg1"/>
                </a:solidFill>
                <a:latin typeface="Aptos"/>
              </a:rPr>
              <a:t>Planning </a:t>
            </a:r>
          </a:p>
          <a:p>
            <a:pPr defTabSz="914400">
              <a:lnSpc>
                <a:spcPct val="100000"/>
              </a:lnSpc>
              <a:spcBef>
                <a:spcPts val="0"/>
              </a:spcBef>
              <a:defRPr/>
            </a:pPr>
            <a:r>
              <a:rPr lang="en-US" sz="6600" b="1" i="0" u="none" strike="noStrike" kern="1200" cap="none" spc="0" normalizeH="0" baseline="0" noProof="0" dirty="0">
                <a:ln>
                  <a:noFill/>
                </a:ln>
                <a:solidFill>
                  <a:schemeClr val="bg1"/>
                </a:solidFill>
                <a:effectLst/>
                <a:uLnTx/>
                <a:uFillTx/>
                <a:latin typeface="Aptos"/>
              </a:rPr>
              <a:t>Evaluating</a:t>
            </a:r>
          </a:p>
          <a:p>
            <a:pPr defTabSz="914400">
              <a:lnSpc>
                <a:spcPct val="100000"/>
              </a:lnSpc>
              <a:spcBef>
                <a:spcPts val="0"/>
              </a:spcBef>
              <a:defRPr/>
            </a:pPr>
            <a:r>
              <a:rPr kumimoji="0" lang="en-US" sz="6600" b="1" i="0" u="none" strike="noStrike" kern="1200" cap="none" spc="0" normalizeH="0" baseline="0" noProof="0" dirty="0">
                <a:ln>
                  <a:noFill/>
                </a:ln>
                <a:solidFill>
                  <a:schemeClr val="bg1"/>
                </a:solidFill>
                <a:effectLst/>
                <a:uLnTx/>
                <a:uFillTx/>
                <a:latin typeface="Aptos"/>
              </a:rPr>
              <a:t>Fiscal </a:t>
            </a:r>
            <a:r>
              <a:rPr lang="en-US" sz="6600" b="1" dirty="0">
                <a:solidFill>
                  <a:schemeClr val="bg1"/>
                </a:solidFill>
                <a:latin typeface="Aptos"/>
              </a:rPr>
              <a:t>Expectations</a:t>
            </a:r>
            <a:endParaRPr lang="en-US" sz="6600" b="1" i="0" u="none" strike="noStrike" kern="1200" cap="none" spc="0" normalizeH="0" baseline="0" noProof="0" dirty="0">
              <a:ln>
                <a:noFill/>
              </a:ln>
              <a:solidFill>
                <a:schemeClr val="bg1"/>
              </a:solidFill>
              <a:effectLst/>
              <a:uLnTx/>
              <a:uFillTx/>
              <a:latin typeface="Aptos"/>
            </a:endParaRPr>
          </a:p>
          <a:p>
            <a:pPr marL="0" indent="0" defTabSz="914400">
              <a:lnSpc>
                <a:spcPct val="100000"/>
              </a:lnSpc>
              <a:spcBef>
                <a:spcPts val="0"/>
              </a:spcBef>
              <a:buNone/>
              <a:defRPr/>
            </a:pPr>
            <a:endParaRPr lang="en-US" sz="6600" b="1" i="0" u="none" strike="noStrike" kern="1200" cap="none" spc="0" normalizeH="0" baseline="0" noProof="0" dirty="0">
              <a:ln>
                <a:noFill/>
              </a:ln>
              <a:solidFill>
                <a:schemeClr val="bg1"/>
              </a:solidFill>
              <a:effectLst/>
              <a:uLnTx/>
              <a:uFillTx/>
              <a:latin typeface="Aptos" panose="020B0004020202020204" pitchFamily="34" charset="0"/>
            </a:endParaRPr>
          </a:p>
          <a:p>
            <a:pPr marL="0" indent="0" defTabSz="914400">
              <a:lnSpc>
                <a:spcPct val="100000"/>
              </a:lnSpc>
              <a:spcBef>
                <a:spcPts val="0"/>
              </a:spcBef>
              <a:buNone/>
              <a:defRPr/>
            </a:pPr>
            <a:endParaRPr kumimoji="0" lang="en-US" sz="66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a:p>
            <a:pPr marL="0" indent="0" defTabSz="914400">
              <a:lnSpc>
                <a:spcPct val="100000"/>
              </a:lnSpc>
              <a:spcBef>
                <a:spcPts val="0"/>
              </a:spcBef>
              <a:buNone/>
              <a:defRPr/>
            </a:pPr>
            <a:endParaRPr lang="en-US" sz="6600" b="1" dirty="0">
              <a:solidFill>
                <a:schemeClr val="bg1"/>
              </a:solidFill>
              <a:latin typeface="Aptos" panose="020B0004020202020204" pitchFamily="34" charset="0"/>
            </a:endParaRPr>
          </a:p>
        </p:txBody>
      </p:sp>
    </p:spTree>
    <p:extLst>
      <p:ext uri="{BB962C8B-B14F-4D97-AF65-F5344CB8AC3E}">
        <p14:creationId xmlns:p14="http://schemas.microsoft.com/office/powerpoint/2010/main" val="2275285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DE7A-784C-00EB-0B9A-E337BECEC72E}"/>
              </a:ext>
            </a:extLst>
          </p:cNvPr>
          <p:cNvSpPr>
            <a:spLocks noGrp="1"/>
          </p:cNvSpPr>
          <p:nvPr>
            <p:ph type="title"/>
          </p:nvPr>
        </p:nvSpPr>
        <p:spPr>
          <a:xfrm>
            <a:off x="554394" y="547687"/>
            <a:ext cx="17182758" cy="1097280"/>
          </a:xfrm>
        </p:spPr>
        <p:txBody>
          <a:bodyPr vert="horz" lIns="91440" tIns="45720" rIns="91440" bIns="45720" rtlCol="0" anchor="t">
            <a:noAutofit/>
          </a:bodyPr>
          <a:lstStyle/>
          <a:p>
            <a:pPr algn="ctr"/>
            <a:r>
              <a:rPr lang="en-US" sz="4800"/>
              <a:t>“Fund your plan, rather than planning your funds”</a:t>
            </a:r>
          </a:p>
        </p:txBody>
      </p:sp>
      <p:pic>
        <p:nvPicPr>
          <p:cNvPr id="5" name="Content Placeholder 4" descr="A picture of cash">
            <a:extLst>
              <a:ext uri="{FF2B5EF4-FFF2-40B4-BE49-F238E27FC236}">
                <a16:creationId xmlns:a16="http://schemas.microsoft.com/office/drawing/2014/main" id="{602BED4B-39FC-47CF-38F6-48D8D8679A9A}"/>
              </a:ext>
            </a:extLst>
          </p:cNvPr>
          <p:cNvPicPr>
            <a:picLocks noGrp="1" noChangeAspect="1"/>
          </p:cNvPicPr>
          <p:nvPr>
            <p:ph sz="half" idx="1"/>
          </p:nvPr>
        </p:nvPicPr>
        <p:blipFill>
          <a:blip r:embed="rId2"/>
          <a:stretch>
            <a:fillRect/>
          </a:stretch>
        </p:blipFill>
        <p:spPr>
          <a:xfrm>
            <a:off x="1860400" y="3148486"/>
            <a:ext cx="6044708" cy="4490093"/>
          </a:xfrm>
          <a:prstGeom prst="rect">
            <a:avLst/>
          </a:prstGeom>
        </p:spPr>
      </p:pic>
      <p:pic>
        <p:nvPicPr>
          <p:cNvPr id="6" name="Content Placeholder 5" descr="a picture of hands holding a piece of puzzle and meeting in the middle">
            <a:extLst>
              <a:ext uri="{FF2B5EF4-FFF2-40B4-BE49-F238E27FC236}">
                <a16:creationId xmlns:a16="http://schemas.microsoft.com/office/drawing/2014/main" id="{AC1DA333-FDF7-993E-D90D-4C29965A89CB}"/>
              </a:ext>
            </a:extLst>
          </p:cNvPr>
          <p:cNvPicPr>
            <a:picLocks noGrp="1" noChangeAspect="1"/>
          </p:cNvPicPr>
          <p:nvPr>
            <p:ph sz="half" idx="2"/>
          </p:nvPr>
        </p:nvPicPr>
        <p:blipFill>
          <a:blip r:embed="rId3"/>
          <a:stretch>
            <a:fillRect/>
          </a:stretch>
        </p:blipFill>
        <p:spPr>
          <a:xfrm>
            <a:off x="10318880" y="3240364"/>
            <a:ext cx="6172736" cy="4270619"/>
          </a:xfrm>
          <a:prstGeom prst="rect">
            <a:avLst/>
          </a:prstGeom>
        </p:spPr>
      </p:pic>
    </p:spTree>
    <p:extLst>
      <p:ext uri="{BB962C8B-B14F-4D97-AF65-F5344CB8AC3E}">
        <p14:creationId xmlns:p14="http://schemas.microsoft.com/office/powerpoint/2010/main" val="3677161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4F2B6-DEE6-86DA-4A85-84690F7F00AF}"/>
              </a:ext>
            </a:extLst>
          </p:cNvPr>
          <p:cNvSpPr>
            <a:spLocks noGrp="1"/>
          </p:cNvSpPr>
          <p:nvPr>
            <p:ph type="title"/>
          </p:nvPr>
        </p:nvSpPr>
        <p:spPr/>
        <p:txBody>
          <a:bodyPr anchor="t">
            <a:normAutofit/>
          </a:bodyPr>
          <a:lstStyle/>
          <a:p>
            <a:r>
              <a:rPr lang="en-US"/>
              <a:t>Key Components to Grant Implementation</a:t>
            </a:r>
          </a:p>
        </p:txBody>
      </p:sp>
      <p:graphicFrame>
        <p:nvGraphicFramePr>
          <p:cNvPr id="5" name="Content Placeholder 2" descr="picture of three circles to illustrate planning, evaluating, and improving">
            <a:extLst>
              <a:ext uri="{FF2B5EF4-FFF2-40B4-BE49-F238E27FC236}">
                <a16:creationId xmlns:a16="http://schemas.microsoft.com/office/drawing/2014/main" id="{5042A8B0-FF40-CD9C-428B-C673849395B9}"/>
              </a:ext>
            </a:extLst>
          </p:cNvPr>
          <p:cNvGraphicFramePr>
            <a:graphicFrameLocks noGrp="1"/>
          </p:cNvGraphicFramePr>
          <p:nvPr>
            <p:ph idx="1"/>
            <p:extLst>
              <p:ext uri="{D42A27DB-BD31-4B8C-83A1-F6EECF244321}">
                <p14:modId xmlns:p14="http://schemas.microsoft.com/office/powerpoint/2010/main" val="3728187574"/>
              </p:ext>
            </p:extLst>
          </p:nvPr>
        </p:nvGraphicFramePr>
        <p:xfrm>
          <a:off x="919163" y="1817688"/>
          <a:ext cx="16449675" cy="63325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1573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8971" y="547686"/>
            <a:ext cx="16432739" cy="1547813"/>
          </a:xfrm>
        </p:spPr>
        <p:txBody>
          <a:bodyPr vert="horz" lIns="91440" tIns="45720" rIns="91440" bIns="45720" rtlCol="0" anchor="t">
            <a:normAutofit/>
          </a:bodyPr>
          <a:lstStyle/>
          <a:p>
            <a:pPr marL="19050">
              <a:lnSpc>
                <a:spcPct val="90000"/>
              </a:lnSpc>
            </a:pPr>
            <a:r>
              <a:rPr lang="en-US" sz="6000" b="1" kern="1200">
                <a:latin typeface="+mn-lt"/>
                <a:ea typeface="+mj-ea"/>
                <a:cs typeface="+mj-cs"/>
              </a:rPr>
              <a:t>Plan</a:t>
            </a:r>
            <a:r>
              <a:rPr lang="en-US" sz="6000" b="1" kern="1200" spc="-127">
                <a:latin typeface="+mn-lt"/>
                <a:ea typeface="+mj-ea"/>
                <a:cs typeface="+mj-cs"/>
              </a:rPr>
              <a:t> </a:t>
            </a:r>
            <a:r>
              <a:rPr lang="en-US" sz="6000" b="1" kern="1200" spc="-15">
                <a:latin typeface="+mn-lt"/>
                <a:ea typeface="+mj-ea"/>
                <a:cs typeface="+mj-cs"/>
              </a:rPr>
              <a:t>Development</a:t>
            </a:r>
            <a:endParaRPr lang="en-US" sz="6000" b="1" kern="1200" spc="-15"/>
          </a:p>
        </p:txBody>
      </p:sp>
      <p:pic>
        <p:nvPicPr>
          <p:cNvPr id="6" name="Picture 5" descr="picture of people gathered at the table brainstorming on a sheet of paper">
            <a:extLst>
              <a:ext uri="{FF2B5EF4-FFF2-40B4-BE49-F238E27FC236}">
                <a16:creationId xmlns:a16="http://schemas.microsoft.com/office/drawing/2014/main" id="{EDA8025D-59AE-218A-EB94-6173D09F27C9}"/>
              </a:ext>
            </a:extLst>
          </p:cNvPr>
          <p:cNvPicPr>
            <a:picLocks noChangeAspect="1"/>
          </p:cNvPicPr>
          <p:nvPr/>
        </p:nvPicPr>
        <p:blipFill>
          <a:blip r:embed="rId2"/>
          <a:srcRect l="18024" r="13247"/>
          <a:stretch/>
        </p:blipFill>
        <p:spPr>
          <a:xfrm>
            <a:off x="454628" y="3194447"/>
            <a:ext cx="6111479" cy="5093213"/>
          </a:xfrm>
          <a:prstGeom prst="rect">
            <a:avLst/>
          </a:prstGeom>
          <a:noFill/>
        </p:spPr>
      </p:pic>
      <p:sp>
        <p:nvSpPr>
          <p:cNvPr id="3" name="object 3"/>
          <p:cNvSpPr txBox="1"/>
          <p:nvPr/>
        </p:nvSpPr>
        <p:spPr>
          <a:xfrm>
            <a:off x="8080971" y="4609402"/>
            <a:ext cx="8590236" cy="5675429"/>
          </a:xfrm>
          <a:prstGeom prst="rect">
            <a:avLst/>
          </a:prstGeom>
        </p:spPr>
        <p:txBody>
          <a:bodyPr vert="horz" lIns="91440" tIns="45720" rIns="91440" bIns="45720" rtlCol="0" anchor="t">
            <a:normAutofit/>
          </a:bodyPr>
          <a:lstStyle/>
          <a:p>
            <a:pPr marL="342900" indent="-342900" defTabSz="1371600">
              <a:lnSpc>
                <a:spcPct val="110000"/>
              </a:lnSpc>
              <a:spcAft>
                <a:spcPts val="600"/>
              </a:spcAft>
              <a:buFont typeface="Arial" panose="020B0604020202020204" pitchFamily="34" charset="0"/>
              <a:buChar char="•"/>
            </a:pPr>
            <a:r>
              <a:rPr lang="en-US" sz="3200">
                <a:solidFill>
                  <a:schemeClr val="bg1"/>
                </a:solidFill>
              </a:rPr>
              <a:t>What</a:t>
            </a:r>
            <a:r>
              <a:rPr lang="en-US" sz="3200" spc="-90">
                <a:solidFill>
                  <a:schemeClr val="bg1"/>
                </a:solidFill>
              </a:rPr>
              <a:t> </a:t>
            </a:r>
            <a:r>
              <a:rPr lang="en-US" sz="3200">
                <a:solidFill>
                  <a:schemeClr val="bg1"/>
                </a:solidFill>
              </a:rPr>
              <a:t>does</a:t>
            </a:r>
            <a:r>
              <a:rPr lang="en-US" sz="3200" spc="-90">
                <a:solidFill>
                  <a:schemeClr val="bg1"/>
                </a:solidFill>
              </a:rPr>
              <a:t> </a:t>
            </a:r>
            <a:r>
              <a:rPr lang="en-US" sz="3200">
                <a:solidFill>
                  <a:schemeClr val="bg1"/>
                </a:solidFill>
              </a:rPr>
              <a:t>this</a:t>
            </a:r>
            <a:r>
              <a:rPr lang="en-US" sz="3200" spc="-83">
                <a:solidFill>
                  <a:schemeClr val="bg1"/>
                </a:solidFill>
              </a:rPr>
              <a:t> </a:t>
            </a:r>
            <a:r>
              <a:rPr lang="en-US" sz="3200">
                <a:solidFill>
                  <a:schemeClr val="bg1"/>
                </a:solidFill>
              </a:rPr>
              <a:t>look</a:t>
            </a:r>
            <a:r>
              <a:rPr lang="en-US" sz="3200" spc="-90">
                <a:solidFill>
                  <a:schemeClr val="bg1"/>
                </a:solidFill>
              </a:rPr>
              <a:t> </a:t>
            </a:r>
            <a:r>
              <a:rPr lang="en-US" sz="3200" spc="-15">
                <a:solidFill>
                  <a:schemeClr val="bg1"/>
                </a:solidFill>
              </a:rPr>
              <a:t>like?</a:t>
            </a:r>
            <a:endParaRPr lang="en-US" sz="3200">
              <a:solidFill>
                <a:schemeClr val="bg1"/>
              </a:solidFill>
            </a:endParaRPr>
          </a:p>
          <a:p>
            <a:pPr marL="342900" marR="180975" indent="-342900" defTabSz="1371600">
              <a:lnSpc>
                <a:spcPct val="110000"/>
              </a:lnSpc>
              <a:spcAft>
                <a:spcPts val="600"/>
              </a:spcAft>
              <a:buFont typeface="Arial" panose="020B0604020202020204" pitchFamily="34" charset="0"/>
              <a:buChar char="•"/>
              <a:tabLst>
                <a:tab pos="532448" algn="l"/>
              </a:tabLst>
            </a:pPr>
            <a:r>
              <a:rPr lang="en-US" sz="3200">
                <a:solidFill>
                  <a:schemeClr val="bg1"/>
                </a:solidFill>
              </a:rPr>
              <a:t>The</a:t>
            </a:r>
            <a:r>
              <a:rPr lang="en-US" sz="3200" spc="-60">
                <a:solidFill>
                  <a:schemeClr val="bg1"/>
                </a:solidFill>
              </a:rPr>
              <a:t> </a:t>
            </a:r>
            <a:r>
              <a:rPr lang="en-US" sz="3200">
                <a:solidFill>
                  <a:schemeClr val="bg1"/>
                </a:solidFill>
              </a:rPr>
              <a:t>Title</a:t>
            </a:r>
            <a:r>
              <a:rPr lang="en-US" sz="3200" spc="-60">
                <a:solidFill>
                  <a:schemeClr val="bg1"/>
                </a:solidFill>
              </a:rPr>
              <a:t> </a:t>
            </a:r>
            <a:r>
              <a:rPr lang="en-US" sz="3200">
                <a:solidFill>
                  <a:schemeClr val="bg1"/>
                </a:solidFill>
              </a:rPr>
              <a:t>I</a:t>
            </a:r>
            <a:r>
              <a:rPr lang="en-US" sz="3200" spc="-75">
                <a:solidFill>
                  <a:schemeClr val="bg1"/>
                </a:solidFill>
              </a:rPr>
              <a:t> </a:t>
            </a:r>
            <a:r>
              <a:rPr lang="en-US" sz="3200">
                <a:solidFill>
                  <a:schemeClr val="bg1"/>
                </a:solidFill>
              </a:rPr>
              <a:t>Coordinator</a:t>
            </a:r>
            <a:r>
              <a:rPr lang="en-US" sz="3200" spc="-30">
                <a:solidFill>
                  <a:schemeClr val="bg1"/>
                </a:solidFill>
              </a:rPr>
              <a:t> </a:t>
            </a:r>
            <a:r>
              <a:rPr lang="en-US" sz="3200">
                <a:solidFill>
                  <a:schemeClr val="bg1"/>
                </a:solidFill>
              </a:rPr>
              <a:t>should</a:t>
            </a:r>
            <a:r>
              <a:rPr lang="en-US" sz="3200" spc="-30">
                <a:solidFill>
                  <a:schemeClr val="bg1"/>
                </a:solidFill>
              </a:rPr>
              <a:t> </a:t>
            </a:r>
            <a:r>
              <a:rPr lang="en-US" sz="3200">
                <a:solidFill>
                  <a:schemeClr val="bg1"/>
                </a:solidFill>
              </a:rPr>
              <a:t>meet</a:t>
            </a:r>
            <a:r>
              <a:rPr lang="en-US" sz="3200" spc="-68">
                <a:solidFill>
                  <a:schemeClr val="bg1"/>
                </a:solidFill>
              </a:rPr>
              <a:t> </a:t>
            </a:r>
            <a:r>
              <a:rPr lang="en-US" sz="3200">
                <a:solidFill>
                  <a:schemeClr val="bg1"/>
                </a:solidFill>
              </a:rPr>
              <a:t>with</a:t>
            </a:r>
            <a:r>
              <a:rPr lang="en-US" sz="3200" spc="-38">
                <a:solidFill>
                  <a:schemeClr val="bg1"/>
                </a:solidFill>
              </a:rPr>
              <a:t> </a:t>
            </a:r>
            <a:r>
              <a:rPr lang="en-US" sz="3200">
                <a:solidFill>
                  <a:schemeClr val="bg1"/>
                </a:solidFill>
              </a:rPr>
              <a:t>stakeholders</a:t>
            </a:r>
            <a:r>
              <a:rPr lang="en-US" sz="3200" spc="-15">
                <a:solidFill>
                  <a:schemeClr val="bg1"/>
                </a:solidFill>
              </a:rPr>
              <a:t> </a:t>
            </a:r>
            <a:r>
              <a:rPr lang="en-US" sz="3200">
                <a:solidFill>
                  <a:schemeClr val="bg1"/>
                </a:solidFill>
              </a:rPr>
              <a:t>to</a:t>
            </a:r>
            <a:r>
              <a:rPr lang="en-US" sz="3200" spc="-60">
                <a:solidFill>
                  <a:schemeClr val="bg1"/>
                </a:solidFill>
              </a:rPr>
              <a:t> </a:t>
            </a:r>
            <a:r>
              <a:rPr lang="en-US" sz="3200">
                <a:solidFill>
                  <a:schemeClr val="bg1"/>
                </a:solidFill>
              </a:rPr>
              <a:t>plan</a:t>
            </a:r>
            <a:r>
              <a:rPr lang="en-US" sz="3200" spc="-45">
                <a:solidFill>
                  <a:schemeClr val="bg1"/>
                </a:solidFill>
              </a:rPr>
              <a:t> </a:t>
            </a:r>
            <a:r>
              <a:rPr lang="en-US" sz="3200">
                <a:solidFill>
                  <a:schemeClr val="bg1"/>
                </a:solidFill>
              </a:rPr>
              <a:t>based</a:t>
            </a:r>
            <a:r>
              <a:rPr lang="en-US" sz="3200" spc="-45">
                <a:solidFill>
                  <a:schemeClr val="bg1"/>
                </a:solidFill>
              </a:rPr>
              <a:t> </a:t>
            </a:r>
            <a:r>
              <a:rPr lang="en-US" sz="3200">
                <a:solidFill>
                  <a:schemeClr val="bg1"/>
                </a:solidFill>
              </a:rPr>
              <a:t>on</a:t>
            </a:r>
            <a:r>
              <a:rPr lang="en-US" sz="3200" spc="-68">
                <a:solidFill>
                  <a:schemeClr val="bg1"/>
                </a:solidFill>
              </a:rPr>
              <a:t> </a:t>
            </a:r>
            <a:r>
              <a:rPr lang="en-US" sz="3200">
                <a:solidFill>
                  <a:schemeClr val="bg1"/>
                </a:solidFill>
              </a:rPr>
              <a:t>need</a:t>
            </a:r>
            <a:r>
              <a:rPr lang="en-US" sz="3200" spc="-60">
                <a:solidFill>
                  <a:schemeClr val="bg1"/>
                </a:solidFill>
              </a:rPr>
              <a:t> </a:t>
            </a:r>
            <a:r>
              <a:rPr lang="en-US" sz="3200" spc="-15">
                <a:solidFill>
                  <a:schemeClr val="bg1"/>
                </a:solidFill>
              </a:rPr>
              <a:t>(timely manner).</a:t>
            </a:r>
            <a:endParaRPr lang="en-US" sz="3200">
              <a:solidFill>
                <a:schemeClr val="bg1"/>
              </a:solidFill>
            </a:endParaRPr>
          </a:p>
          <a:p>
            <a:pPr marL="342900" indent="-342900" defTabSz="1371600">
              <a:lnSpc>
                <a:spcPct val="110000"/>
              </a:lnSpc>
              <a:spcAft>
                <a:spcPts val="600"/>
              </a:spcAft>
              <a:buFont typeface="Arial" panose="020B0604020202020204" pitchFamily="34" charset="0"/>
              <a:buChar char="•"/>
              <a:tabLst>
                <a:tab pos="532448" algn="l"/>
              </a:tabLst>
            </a:pPr>
            <a:r>
              <a:rPr lang="en-US" sz="3200">
                <a:solidFill>
                  <a:schemeClr val="bg1"/>
                </a:solidFill>
              </a:rPr>
              <a:t>Sign</a:t>
            </a:r>
            <a:r>
              <a:rPr lang="en-US" sz="3200" spc="-83">
                <a:solidFill>
                  <a:schemeClr val="bg1"/>
                </a:solidFill>
              </a:rPr>
              <a:t> </a:t>
            </a:r>
            <a:r>
              <a:rPr lang="en-US" sz="3200">
                <a:solidFill>
                  <a:schemeClr val="bg1"/>
                </a:solidFill>
              </a:rPr>
              <a:t>In,</a:t>
            </a:r>
            <a:r>
              <a:rPr lang="en-US" sz="3200" spc="-188">
                <a:solidFill>
                  <a:schemeClr val="bg1"/>
                </a:solidFill>
              </a:rPr>
              <a:t> </a:t>
            </a:r>
            <a:r>
              <a:rPr lang="en-US" sz="3200">
                <a:solidFill>
                  <a:schemeClr val="bg1"/>
                </a:solidFill>
              </a:rPr>
              <a:t>Agenda,</a:t>
            </a:r>
            <a:r>
              <a:rPr lang="en-US" sz="3200" spc="-75">
                <a:solidFill>
                  <a:schemeClr val="bg1"/>
                </a:solidFill>
              </a:rPr>
              <a:t> </a:t>
            </a:r>
            <a:r>
              <a:rPr lang="en-US" sz="3200">
                <a:solidFill>
                  <a:schemeClr val="bg1"/>
                </a:solidFill>
              </a:rPr>
              <a:t>and</a:t>
            </a:r>
            <a:r>
              <a:rPr lang="en-US" sz="3200" spc="-75">
                <a:solidFill>
                  <a:schemeClr val="bg1"/>
                </a:solidFill>
              </a:rPr>
              <a:t> </a:t>
            </a:r>
            <a:r>
              <a:rPr lang="en-US" sz="3200">
                <a:solidFill>
                  <a:schemeClr val="bg1"/>
                </a:solidFill>
              </a:rPr>
              <a:t>Meeting</a:t>
            </a:r>
            <a:r>
              <a:rPr lang="en-US" sz="3200" spc="-45">
                <a:solidFill>
                  <a:schemeClr val="bg1"/>
                </a:solidFill>
              </a:rPr>
              <a:t> </a:t>
            </a:r>
            <a:r>
              <a:rPr lang="en-US" sz="3200">
                <a:solidFill>
                  <a:schemeClr val="bg1"/>
                </a:solidFill>
              </a:rPr>
              <a:t>Minutes</a:t>
            </a:r>
            <a:r>
              <a:rPr lang="en-US" sz="3200" spc="-23">
                <a:solidFill>
                  <a:schemeClr val="bg1"/>
                </a:solidFill>
              </a:rPr>
              <a:t> </a:t>
            </a:r>
            <a:r>
              <a:rPr lang="en-US" sz="3200">
                <a:solidFill>
                  <a:schemeClr val="bg1"/>
                </a:solidFill>
              </a:rPr>
              <a:t>should</a:t>
            </a:r>
            <a:r>
              <a:rPr lang="en-US" sz="3200" spc="-68">
                <a:solidFill>
                  <a:schemeClr val="bg1"/>
                </a:solidFill>
              </a:rPr>
              <a:t> </a:t>
            </a:r>
            <a:r>
              <a:rPr lang="en-US" sz="3200">
                <a:solidFill>
                  <a:schemeClr val="bg1"/>
                </a:solidFill>
              </a:rPr>
              <a:t>correlate</a:t>
            </a:r>
            <a:r>
              <a:rPr lang="en-US" sz="3200" spc="-68">
                <a:solidFill>
                  <a:schemeClr val="bg1"/>
                </a:solidFill>
              </a:rPr>
              <a:t> </a:t>
            </a:r>
            <a:r>
              <a:rPr lang="en-US" sz="3200">
                <a:solidFill>
                  <a:schemeClr val="bg1"/>
                </a:solidFill>
              </a:rPr>
              <a:t>with</a:t>
            </a:r>
            <a:r>
              <a:rPr lang="en-US" sz="3200" spc="-83">
                <a:solidFill>
                  <a:schemeClr val="bg1"/>
                </a:solidFill>
              </a:rPr>
              <a:t> </a:t>
            </a:r>
            <a:r>
              <a:rPr lang="en-US" sz="3200">
                <a:solidFill>
                  <a:schemeClr val="bg1"/>
                </a:solidFill>
              </a:rPr>
              <a:t>information</a:t>
            </a:r>
            <a:r>
              <a:rPr lang="en-US" sz="3200" spc="-30">
                <a:solidFill>
                  <a:schemeClr val="bg1"/>
                </a:solidFill>
              </a:rPr>
              <a:t> </a:t>
            </a:r>
            <a:r>
              <a:rPr lang="en-US" sz="3200">
                <a:solidFill>
                  <a:schemeClr val="bg1"/>
                </a:solidFill>
              </a:rPr>
              <a:t>within</a:t>
            </a:r>
            <a:r>
              <a:rPr lang="en-US" sz="3200" spc="-45">
                <a:solidFill>
                  <a:schemeClr val="bg1"/>
                </a:solidFill>
              </a:rPr>
              <a:t> </a:t>
            </a:r>
            <a:r>
              <a:rPr lang="en-US" sz="3200" spc="-15">
                <a:solidFill>
                  <a:schemeClr val="bg1"/>
                </a:solidFill>
              </a:rPr>
              <a:t>GEMS.</a:t>
            </a:r>
            <a:endParaRPr lang="en-US" sz="3200">
              <a:solidFill>
                <a:schemeClr val="bg1"/>
              </a:solidFill>
            </a:endParaRPr>
          </a:p>
          <a:p>
            <a:pPr marL="342900" indent="-342900" defTabSz="1371600">
              <a:lnSpc>
                <a:spcPct val="110000"/>
              </a:lnSpc>
              <a:spcAft>
                <a:spcPts val="600"/>
              </a:spcAft>
              <a:buFont typeface="Arial" panose="020B0604020202020204" pitchFamily="34" charset="0"/>
              <a:buChar char="•"/>
              <a:tabLst>
                <a:tab pos="532448" algn="l"/>
              </a:tabLst>
            </a:pPr>
            <a:r>
              <a:rPr lang="en-US" sz="3200">
                <a:solidFill>
                  <a:schemeClr val="bg1"/>
                </a:solidFill>
              </a:rPr>
              <a:t>Needs</a:t>
            </a:r>
            <a:r>
              <a:rPr lang="en-US" sz="3200" spc="-158">
                <a:solidFill>
                  <a:schemeClr val="bg1"/>
                </a:solidFill>
              </a:rPr>
              <a:t> </a:t>
            </a:r>
            <a:r>
              <a:rPr lang="en-US" sz="3200">
                <a:solidFill>
                  <a:schemeClr val="bg1"/>
                </a:solidFill>
              </a:rPr>
              <a:t>Assessment</a:t>
            </a:r>
            <a:r>
              <a:rPr lang="en-US" sz="3200" spc="-38">
                <a:solidFill>
                  <a:schemeClr val="bg1"/>
                </a:solidFill>
              </a:rPr>
              <a:t> </a:t>
            </a:r>
            <a:r>
              <a:rPr lang="en-US" sz="3200">
                <a:solidFill>
                  <a:schemeClr val="bg1"/>
                </a:solidFill>
              </a:rPr>
              <a:t>should</a:t>
            </a:r>
            <a:r>
              <a:rPr lang="en-US" sz="3200" spc="-45">
                <a:solidFill>
                  <a:schemeClr val="bg1"/>
                </a:solidFill>
              </a:rPr>
              <a:t> </a:t>
            </a:r>
            <a:r>
              <a:rPr lang="en-US" sz="3200">
                <a:solidFill>
                  <a:schemeClr val="bg1"/>
                </a:solidFill>
              </a:rPr>
              <a:t>tie</a:t>
            </a:r>
            <a:r>
              <a:rPr lang="en-US" sz="3200" spc="-68">
                <a:solidFill>
                  <a:schemeClr val="bg1"/>
                </a:solidFill>
              </a:rPr>
              <a:t> </a:t>
            </a:r>
            <a:r>
              <a:rPr lang="en-US" sz="3200">
                <a:solidFill>
                  <a:schemeClr val="bg1"/>
                </a:solidFill>
              </a:rPr>
              <a:t>directly</a:t>
            </a:r>
            <a:r>
              <a:rPr lang="en-US" sz="3200" spc="-60">
                <a:solidFill>
                  <a:schemeClr val="bg1"/>
                </a:solidFill>
              </a:rPr>
              <a:t> </a:t>
            </a:r>
            <a:r>
              <a:rPr lang="en-US" sz="3200">
                <a:solidFill>
                  <a:schemeClr val="bg1"/>
                </a:solidFill>
              </a:rPr>
              <a:t>to</a:t>
            </a:r>
            <a:r>
              <a:rPr lang="en-US" sz="3200" spc="-75">
                <a:solidFill>
                  <a:schemeClr val="bg1"/>
                </a:solidFill>
              </a:rPr>
              <a:t> </a:t>
            </a:r>
            <a:r>
              <a:rPr lang="en-US" sz="3200">
                <a:solidFill>
                  <a:schemeClr val="bg1"/>
                </a:solidFill>
              </a:rPr>
              <a:t>activities</a:t>
            </a:r>
            <a:r>
              <a:rPr lang="en-US" sz="3200" spc="-15">
                <a:solidFill>
                  <a:schemeClr val="bg1"/>
                </a:solidFill>
              </a:rPr>
              <a:t> </a:t>
            </a:r>
            <a:r>
              <a:rPr lang="en-US" sz="3200">
                <a:solidFill>
                  <a:schemeClr val="bg1"/>
                </a:solidFill>
              </a:rPr>
              <a:t>within</a:t>
            </a:r>
            <a:r>
              <a:rPr lang="en-US" sz="3200" spc="-53">
                <a:solidFill>
                  <a:schemeClr val="bg1"/>
                </a:solidFill>
              </a:rPr>
              <a:t> </a:t>
            </a:r>
            <a:r>
              <a:rPr lang="en-US" sz="3200">
                <a:solidFill>
                  <a:schemeClr val="bg1"/>
                </a:solidFill>
              </a:rPr>
              <a:t>the</a:t>
            </a:r>
            <a:r>
              <a:rPr lang="en-US" sz="3200" spc="-75">
                <a:solidFill>
                  <a:schemeClr val="bg1"/>
                </a:solidFill>
              </a:rPr>
              <a:t> </a:t>
            </a:r>
            <a:r>
              <a:rPr lang="en-US" sz="3200">
                <a:solidFill>
                  <a:schemeClr val="bg1"/>
                </a:solidFill>
              </a:rPr>
              <a:t>GEMS</a:t>
            </a:r>
            <a:r>
              <a:rPr lang="en-US" sz="3200" spc="-75">
                <a:solidFill>
                  <a:schemeClr val="bg1"/>
                </a:solidFill>
              </a:rPr>
              <a:t> </a:t>
            </a:r>
            <a:r>
              <a:rPr lang="en-US" sz="3200" spc="-15">
                <a:solidFill>
                  <a:schemeClr val="bg1"/>
                </a:solidFill>
              </a:rPr>
              <a:t>plan.</a:t>
            </a:r>
            <a:endParaRPr lang="en-US" sz="3200">
              <a:solidFill>
                <a:schemeClr val="bg1"/>
              </a:solidFill>
            </a:endParaRPr>
          </a:p>
        </p:txBody>
      </p:sp>
      <p:sp>
        <p:nvSpPr>
          <p:cNvPr id="4" name="TextBox 3">
            <a:extLst>
              <a:ext uri="{FF2B5EF4-FFF2-40B4-BE49-F238E27FC236}">
                <a16:creationId xmlns:a16="http://schemas.microsoft.com/office/drawing/2014/main" id="{1F67FE3B-6214-00E2-5357-3578FB9407CC}"/>
              </a:ext>
            </a:extLst>
          </p:cNvPr>
          <p:cNvSpPr txBox="1"/>
          <p:nvPr/>
        </p:nvSpPr>
        <p:spPr>
          <a:xfrm>
            <a:off x="7049350" y="2117612"/>
            <a:ext cx="1029720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FFFFFF"/>
                </a:solidFill>
              </a:rPr>
              <a:t>Each LEA plan shall be developed in consultation with teachers, principals, administrators (include administrators of programs described in other parts of this title) and other appropriate school personnel, and with parents of children in schools served under this part. </a:t>
            </a:r>
            <a:r>
              <a:rPr lang="en-US" sz="2800" i="1">
                <a:solidFill>
                  <a:srgbClr val="FFFFFF"/>
                </a:solidFill>
              </a:rPr>
              <a:t>(Section 1112)</a:t>
            </a:r>
            <a:endParaRPr 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91440" tIns="45720" rIns="91440" bIns="45720" rtlCol="0" anchor="t">
            <a:normAutofit/>
          </a:bodyPr>
          <a:lstStyle/>
          <a:p>
            <a:pPr marL="19050"/>
            <a:r>
              <a:rPr lang="en-US" sz="6000" b="1" kern="1200">
                <a:latin typeface="+mn-lt"/>
                <a:ea typeface="+mj-ea"/>
                <a:cs typeface="+mj-cs"/>
              </a:rPr>
              <a:t>LEA</a:t>
            </a:r>
            <a:r>
              <a:rPr lang="en-US" sz="6000" b="1" kern="1200" spc="-23">
                <a:latin typeface="+mn-lt"/>
                <a:ea typeface="+mj-ea"/>
                <a:cs typeface="+mj-cs"/>
              </a:rPr>
              <a:t> </a:t>
            </a:r>
            <a:r>
              <a:rPr lang="en-US" sz="6000" b="1" kern="1200" spc="-15">
                <a:latin typeface="+mn-lt"/>
                <a:ea typeface="+mj-ea"/>
                <a:cs typeface="+mj-cs"/>
              </a:rPr>
              <a:t>Assurances</a:t>
            </a:r>
            <a:endParaRPr lang="en-US" sz="6000" b="1" kern="1200">
              <a:latin typeface="+mn-lt"/>
              <a:ea typeface="+mj-ea"/>
              <a:cs typeface="+mj-cs"/>
            </a:endParaRPr>
          </a:p>
        </p:txBody>
      </p:sp>
      <p:sp>
        <p:nvSpPr>
          <p:cNvPr id="3" name="object 3"/>
          <p:cNvSpPr txBox="1"/>
          <p:nvPr/>
        </p:nvSpPr>
        <p:spPr>
          <a:xfrm>
            <a:off x="910669" y="1964871"/>
            <a:ext cx="15880226" cy="7756076"/>
          </a:xfrm>
          <a:prstGeom prst="rect">
            <a:avLst/>
          </a:prstGeom>
        </p:spPr>
        <p:txBody>
          <a:bodyPr vert="horz" lIns="91440" tIns="45720" rIns="91440" bIns="45720" rtlCol="0" anchor="t">
            <a:noAutofit/>
          </a:bodyPr>
          <a:lstStyle/>
          <a:p>
            <a:pPr defTabSz="1371600">
              <a:spcAft>
                <a:spcPts val="600"/>
              </a:spcAft>
            </a:pPr>
            <a:r>
              <a:rPr lang="en-US" sz="4400" b="1">
                <a:solidFill>
                  <a:schemeClr val="bg1"/>
                </a:solidFill>
              </a:rPr>
              <a:t>The</a:t>
            </a:r>
            <a:r>
              <a:rPr lang="en-US" sz="4400" b="1" spc="-53">
                <a:solidFill>
                  <a:schemeClr val="bg1"/>
                </a:solidFill>
              </a:rPr>
              <a:t> </a:t>
            </a:r>
            <a:r>
              <a:rPr lang="en-US" sz="4400" b="1">
                <a:solidFill>
                  <a:schemeClr val="bg1"/>
                </a:solidFill>
              </a:rPr>
              <a:t>LEA</a:t>
            </a:r>
            <a:r>
              <a:rPr lang="en-US" sz="4400" b="1" spc="-248">
                <a:solidFill>
                  <a:schemeClr val="bg1"/>
                </a:solidFill>
              </a:rPr>
              <a:t> </a:t>
            </a:r>
            <a:r>
              <a:rPr lang="en-US" sz="4400" b="1">
                <a:solidFill>
                  <a:schemeClr val="bg1"/>
                </a:solidFill>
              </a:rPr>
              <a:t>plan</a:t>
            </a:r>
            <a:r>
              <a:rPr lang="en-US" sz="4400" b="1" spc="-38">
                <a:solidFill>
                  <a:schemeClr val="bg1"/>
                </a:solidFill>
              </a:rPr>
              <a:t> </a:t>
            </a:r>
            <a:r>
              <a:rPr lang="en-US" sz="4400" b="1">
                <a:solidFill>
                  <a:schemeClr val="bg1"/>
                </a:solidFill>
              </a:rPr>
              <a:t>must</a:t>
            </a:r>
            <a:r>
              <a:rPr lang="en-US" sz="4400" b="1" spc="-53">
                <a:solidFill>
                  <a:schemeClr val="bg1"/>
                </a:solidFill>
              </a:rPr>
              <a:t> </a:t>
            </a:r>
            <a:r>
              <a:rPr lang="en-US" sz="4400" b="1">
                <a:solidFill>
                  <a:schemeClr val="bg1"/>
                </a:solidFill>
              </a:rPr>
              <a:t>ensure</a:t>
            </a:r>
            <a:r>
              <a:rPr lang="en-US" sz="4400" b="1" spc="-30">
                <a:solidFill>
                  <a:schemeClr val="bg1"/>
                </a:solidFill>
              </a:rPr>
              <a:t> </a:t>
            </a:r>
            <a:r>
              <a:rPr lang="en-US" sz="4400" b="1">
                <a:solidFill>
                  <a:schemeClr val="bg1"/>
                </a:solidFill>
              </a:rPr>
              <a:t>that</a:t>
            </a:r>
            <a:r>
              <a:rPr lang="en-US" sz="4400" b="1" spc="-38">
                <a:solidFill>
                  <a:schemeClr val="bg1"/>
                </a:solidFill>
              </a:rPr>
              <a:t> </a:t>
            </a:r>
            <a:r>
              <a:rPr lang="en-US" sz="4400" b="1">
                <a:solidFill>
                  <a:schemeClr val="bg1"/>
                </a:solidFill>
              </a:rPr>
              <a:t>it</a:t>
            </a:r>
            <a:r>
              <a:rPr lang="en-US" sz="4400" b="1" spc="-68">
                <a:solidFill>
                  <a:schemeClr val="bg1"/>
                </a:solidFill>
              </a:rPr>
              <a:t> </a:t>
            </a:r>
            <a:r>
              <a:rPr lang="en-US" sz="4400" b="1" spc="-15">
                <a:solidFill>
                  <a:schemeClr val="bg1"/>
                </a:solidFill>
              </a:rPr>
              <a:t>will:</a:t>
            </a:r>
            <a:endParaRPr lang="en-US" sz="4400" b="1">
              <a:solidFill>
                <a:schemeClr val="bg1"/>
              </a:solidFill>
            </a:endParaRPr>
          </a:p>
          <a:p>
            <a:pPr defTabSz="1371600">
              <a:spcAft>
                <a:spcPts val="600"/>
              </a:spcAft>
              <a:tabLst>
                <a:tab pos="361950" algn="l"/>
              </a:tabLst>
            </a:pPr>
            <a:endParaRPr lang="en-US" sz="2400" b="1" spc="-15">
              <a:solidFill>
                <a:schemeClr val="bg1"/>
              </a:solidFill>
            </a:endParaRPr>
          </a:p>
          <a:p>
            <a:pPr marL="342900" marR="1114425" indent="-342900" defTabSz="1371600">
              <a:spcAft>
                <a:spcPts val="600"/>
              </a:spcAft>
              <a:buFont typeface="Arial" panose="020B0604020202020204" pitchFamily="34" charset="0"/>
              <a:buChar char="•"/>
              <a:tabLst>
                <a:tab pos="361950" algn="l"/>
              </a:tabLst>
            </a:pPr>
            <a:r>
              <a:rPr lang="en-US" sz="3600">
                <a:solidFill>
                  <a:schemeClr val="bg1"/>
                </a:solidFill>
              </a:rPr>
              <a:t>Ensure</a:t>
            </a:r>
            <a:r>
              <a:rPr lang="en-US" sz="3600" spc="-83">
                <a:solidFill>
                  <a:schemeClr val="bg1"/>
                </a:solidFill>
              </a:rPr>
              <a:t> </a:t>
            </a:r>
            <a:r>
              <a:rPr lang="en-US" sz="3600">
                <a:solidFill>
                  <a:schemeClr val="bg1"/>
                </a:solidFill>
              </a:rPr>
              <a:t>that</a:t>
            </a:r>
            <a:r>
              <a:rPr lang="en-US" sz="3600" spc="-83">
                <a:solidFill>
                  <a:schemeClr val="bg1"/>
                </a:solidFill>
              </a:rPr>
              <a:t> </a:t>
            </a:r>
            <a:r>
              <a:rPr lang="en-US" sz="3600">
                <a:solidFill>
                  <a:schemeClr val="bg1"/>
                </a:solidFill>
              </a:rPr>
              <a:t>migratory</a:t>
            </a:r>
            <a:r>
              <a:rPr lang="en-US" sz="3600" spc="-90">
                <a:solidFill>
                  <a:schemeClr val="bg1"/>
                </a:solidFill>
              </a:rPr>
              <a:t> </a:t>
            </a:r>
            <a:r>
              <a:rPr lang="en-US" sz="3600">
                <a:solidFill>
                  <a:schemeClr val="bg1"/>
                </a:solidFill>
              </a:rPr>
              <a:t>children</a:t>
            </a:r>
            <a:r>
              <a:rPr lang="en-US" sz="3600" spc="-75">
                <a:solidFill>
                  <a:schemeClr val="bg1"/>
                </a:solidFill>
              </a:rPr>
              <a:t> </a:t>
            </a:r>
            <a:r>
              <a:rPr lang="en-US" sz="3600">
                <a:solidFill>
                  <a:schemeClr val="bg1"/>
                </a:solidFill>
              </a:rPr>
              <a:t>and</a:t>
            </a:r>
            <a:r>
              <a:rPr lang="en-US" sz="3600" spc="-105">
                <a:solidFill>
                  <a:schemeClr val="bg1"/>
                </a:solidFill>
              </a:rPr>
              <a:t> </a:t>
            </a:r>
            <a:r>
              <a:rPr lang="en-US" sz="3600">
                <a:solidFill>
                  <a:schemeClr val="bg1"/>
                </a:solidFill>
              </a:rPr>
              <a:t>former</a:t>
            </a:r>
            <a:r>
              <a:rPr lang="en-US" sz="3600" spc="-90">
                <a:solidFill>
                  <a:schemeClr val="bg1"/>
                </a:solidFill>
              </a:rPr>
              <a:t> </a:t>
            </a:r>
            <a:r>
              <a:rPr lang="en-US" sz="3600">
                <a:solidFill>
                  <a:schemeClr val="bg1"/>
                </a:solidFill>
              </a:rPr>
              <a:t>migratory</a:t>
            </a:r>
            <a:r>
              <a:rPr lang="en-US" sz="3600" spc="-90">
                <a:solidFill>
                  <a:schemeClr val="bg1"/>
                </a:solidFill>
              </a:rPr>
              <a:t> </a:t>
            </a:r>
            <a:r>
              <a:rPr lang="en-US" sz="3600">
                <a:solidFill>
                  <a:schemeClr val="bg1"/>
                </a:solidFill>
              </a:rPr>
              <a:t>children</a:t>
            </a:r>
            <a:r>
              <a:rPr lang="en-US" sz="3600" spc="-75">
                <a:solidFill>
                  <a:schemeClr val="bg1"/>
                </a:solidFill>
              </a:rPr>
              <a:t> </a:t>
            </a:r>
            <a:r>
              <a:rPr lang="en-US" sz="3600" spc="-38">
                <a:solidFill>
                  <a:schemeClr val="bg1"/>
                </a:solidFill>
              </a:rPr>
              <a:t>are </a:t>
            </a:r>
            <a:r>
              <a:rPr lang="en-US" sz="3600">
                <a:solidFill>
                  <a:schemeClr val="bg1"/>
                </a:solidFill>
              </a:rPr>
              <a:t>selected</a:t>
            </a:r>
            <a:r>
              <a:rPr lang="en-US" sz="3600" spc="-60">
                <a:solidFill>
                  <a:schemeClr val="bg1"/>
                </a:solidFill>
              </a:rPr>
              <a:t> </a:t>
            </a:r>
            <a:r>
              <a:rPr lang="en-US" sz="3600">
                <a:solidFill>
                  <a:schemeClr val="bg1"/>
                </a:solidFill>
              </a:rPr>
              <a:t>to</a:t>
            </a:r>
            <a:r>
              <a:rPr lang="en-US" sz="3600" spc="-90">
                <a:solidFill>
                  <a:schemeClr val="bg1"/>
                </a:solidFill>
              </a:rPr>
              <a:t> </a:t>
            </a:r>
            <a:r>
              <a:rPr lang="en-US" sz="3600">
                <a:solidFill>
                  <a:schemeClr val="bg1"/>
                </a:solidFill>
              </a:rPr>
              <a:t>receive</a:t>
            </a:r>
            <a:r>
              <a:rPr lang="en-US" sz="3600" spc="-135">
                <a:solidFill>
                  <a:schemeClr val="bg1"/>
                </a:solidFill>
              </a:rPr>
              <a:t> </a:t>
            </a:r>
            <a:r>
              <a:rPr lang="en-US" sz="3600">
                <a:solidFill>
                  <a:schemeClr val="bg1"/>
                </a:solidFill>
              </a:rPr>
              <a:t>Title</a:t>
            </a:r>
            <a:r>
              <a:rPr lang="en-US" sz="3600" spc="-90">
                <a:solidFill>
                  <a:schemeClr val="bg1"/>
                </a:solidFill>
              </a:rPr>
              <a:t> </a:t>
            </a:r>
            <a:r>
              <a:rPr lang="en-US" sz="3600">
                <a:solidFill>
                  <a:schemeClr val="bg1"/>
                </a:solidFill>
              </a:rPr>
              <a:t>I</a:t>
            </a:r>
            <a:r>
              <a:rPr lang="en-US" sz="3600" spc="-113">
                <a:solidFill>
                  <a:schemeClr val="bg1"/>
                </a:solidFill>
              </a:rPr>
              <a:t> </a:t>
            </a:r>
            <a:r>
              <a:rPr lang="en-US" sz="3600">
                <a:solidFill>
                  <a:schemeClr val="bg1"/>
                </a:solidFill>
              </a:rPr>
              <a:t>services</a:t>
            </a:r>
            <a:r>
              <a:rPr lang="en-US" sz="3600" spc="-68">
                <a:solidFill>
                  <a:schemeClr val="bg1"/>
                </a:solidFill>
              </a:rPr>
              <a:t> </a:t>
            </a:r>
            <a:r>
              <a:rPr lang="en-US" sz="3600">
                <a:solidFill>
                  <a:schemeClr val="bg1"/>
                </a:solidFill>
              </a:rPr>
              <a:t>on</a:t>
            </a:r>
            <a:r>
              <a:rPr lang="en-US" sz="3600" spc="-90">
                <a:solidFill>
                  <a:schemeClr val="bg1"/>
                </a:solidFill>
              </a:rPr>
              <a:t> the </a:t>
            </a:r>
            <a:r>
              <a:rPr lang="en-US" sz="3600">
                <a:solidFill>
                  <a:schemeClr val="bg1"/>
                </a:solidFill>
              </a:rPr>
              <a:t>same</a:t>
            </a:r>
            <a:r>
              <a:rPr lang="en-US" sz="3600" spc="-83">
                <a:solidFill>
                  <a:schemeClr val="bg1"/>
                </a:solidFill>
              </a:rPr>
              <a:t> </a:t>
            </a:r>
            <a:r>
              <a:rPr lang="en-US" sz="3600">
                <a:solidFill>
                  <a:schemeClr val="bg1"/>
                </a:solidFill>
              </a:rPr>
              <a:t>basis</a:t>
            </a:r>
            <a:r>
              <a:rPr lang="en-US" sz="3600" spc="-68">
                <a:solidFill>
                  <a:schemeClr val="bg1"/>
                </a:solidFill>
              </a:rPr>
              <a:t> </a:t>
            </a:r>
            <a:r>
              <a:rPr lang="en-US" sz="3600">
                <a:solidFill>
                  <a:schemeClr val="bg1"/>
                </a:solidFill>
              </a:rPr>
              <a:t>as</a:t>
            </a:r>
            <a:r>
              <a:rPr lang="en-US" sz="3600" spc="-90">
                <a:solidFill>
                  <a:schemeClr val="bg1"/>
                </a:solidFill>
              </a:rPr>
              <a:t> </a:t>
            </a:r>
            <a:r>
              <a:rPr lang="en-US" sz="3600">
                <a:solidFill>
                  <a:schemeClr val="bg1"/>
                </a:solidFill>
              </a:rPr>
              <a:t>other</a:t>
            </a:r>
            <a:r>
              <a:rPr lang="en-US" sz="3600" spc="-68">
                <a:solidFill>
                  <a:schemeClr val="bg1"/>
                </a:solidFill>
              </a:rPr>
              <a:t> </a:t>
            </a:r>
            <a:r>
              <a:rPr lang="en-US" sz="3600" spc="-15">
                <a:solidFill>
                  <a:schemeClr val="bg1"/>
                </a:solidFill>
              </a:rPr>
              <a:t>children.</a:t>
            </a:r>
            <a:endParaRPr lang="en-US" sz="3600">
              <a:solidFill>
                <a:schemeClr val="bg1"/>
              </a:solidFill>
            </a:endParaRPr>
          </a:p>
          <a:p>
            <a:pPr marL="342900" indent="-342900" defTabSz="1371600">
              <a:spcAft>
                <a:spcPts val="600"/>
              </a:spcAft>
              <a:buFont typeface="Arial" panose="020B0604020202020204" pitchFamily="34" charset="0"/>
              <a:buChar char="•"/>
              <a:tabLst>
                <a:tab pos="360044" algn="l"/>
              </a:tabLst>
            </a:pPr>
            <a:r>
              <a:rPr lang="en-US" sz="3600">
                <a:solidFill>
                  <a:schemeClr val="bg1"/>
                </a:solidFill>
              </a:rPr>
              <a:t>Provide</a:t>
            </a:r>
            <a:r>
              <a:rPr lang="en-US" sz="3600" spc="-143">
                <a:solidFill>
                  <a:schemeClr val="bg1"/>
                </a:solidFill>
              </a:rPr>
              <a:t> </a:t>
            </a:r>
            <a:r>
              <a:rPr lang="en-US" sz="3600">
                <a:solidFill>
                  <a:schemeClr val="bg1"/>
                </a:solidFill>
              </a:rPr>
              <a:t>equitable</a:t>
            </a:r>
            <a:r>
              <a:rPr lang="en-US" sz="3600" spc="-113">
                <a:solidFill>
                  <a:schemeClr val="bg1"/>
                </a:solidFill>
              </a:rPr>
              <a:t> </a:t>
            </a:r>
            <a:r>
              <a:rPr lang="en-US" sz="3600">
                <a:solidFill>
                  <a:schemeClr val="bg1"/>
                </a:solidFill>
              </a:rPr>
              <a:t>services</a:t>
            </a:r>
            <a:r>
              <a:rPr lang="en-US" sz="3600" spc="-120">
                <a:solidFill>
                  <a:schemeClr val="bg1"/>
                </a:solidFill>
              </a:rPr>
              <a:t> </a:t>
            </a:r>
            <a:r>
              <a:rPr lang="en-US" sz="3600">
                <a:solidFill>
                  <a:schemeClr val="bg1"/>
                </a:solidFill>
              </a:rPr>
              <a:t>to</a:t>
            </a:r>
            <a:r>
              <a:rPr lang="en-US" sz="3600" spc="-135">
                <a:solidFill>
                  <a:schemeClr val="bg1"/>
                </a:solidFill>
              </a:rPr>
              <a:t> </a:t>
            </a:r>
            <a:r>
              <a:rPr lang="en-US" sz="3600">
                <a:solidFill>
                  <a:schemeClr val="bg1"/>
                </a:solidFill>
              </a:rPr>
              <a:t>private</a:t>
            </a:r>
            <a:r>
              <a:rPr lang="en-US" sz="3600" spc="-127">
                <a:solidFill>
                  <a:schemeClr val="bg1"/>
                </a:solidFill>
              </a:rPr>
              <a:t> </a:t>
            </a:r>
            <a:r>
              <a:rPr lang="en-US" sz="3600">
                <a:solidFill>
                  <a:schemeClr val="bg1"/>
                </a:solidFill>
              </a:rPr>
              <a:t>school</a:t>
            </a:r>
            <a:r>
              <a:rPr lang="en-US" sz="3600" spc="-120">
                <a:solidFill>
                  <a:schemeClr val="bg1"/>
                </a:solidFill>
              </a:rPr>
              <a:t> </a:t>
            </a:r>
            <a:r>
              <a:rPr lang="en-US" sz="3600" spc="-15">
                <a:solidFill>
                  <a:schemeClr val="bg1"/>
                </a:solidFill>
              </a:rPr>
              <a:t>children.</a:t>
            </a:r>
            <a:endParaRPr lang="en-US" sz="3600">
              <a:solidFill>
                <a:schemeClr val="bg1"/>
              </a:solidFill>
            </a:endParaRPr>
          </a:p>
          <a:p>
            <a:pPr marL="342900" marR="7620" indent="-342900" defTabSz="1371600">
              <a:spcAft>
                <a:spcPts val="600"/>
              </a:spcAft>
              <a:buFont typeface="Arial" panose="020B0604020202020204" pitchFamily="34" charset="0"/>
              <a:buChar char="•"/>
              <a:tabLst>
                <a:tab pos="361950" algn="l"/>
              </a:tabLst>
            </a:pPr>
            <a:r>
              <a:rPr lang="en-US" sz="3600">
                <a:solidFill>
                  <a:schemeClr val="bg1"/>
                </a:solidFill>
              </a:rPr>
              <a:t>Coordinate</a:t>
            </a:r>
            <a:r>
              <a:rPr lang="en-US" sz="3600" spc="-83">
                <a:solidFill>
                  <a:schemeClr val="bg1"/>
                </a:solidFill>
              </a:rPr>
              <a:t> </a:t>
            </a:r>
            <a:r>
              <a:rPr lang="en-US" sz="3600">
                <a:solidFill>
                  <a:schemeClr val="bg1"/>
                </a:solidFill>
              </a:rPr>
              <a:t>and</a:t>
            </a:r>
            <a:r>
              <a:rPr lang="en-US" sz="3600" spc="-113">
                <a:solidFill>
                  <a:schemeClr val="bg1"/>
                </a:solidFill>
              </a:rPr>
              <a:t> </a:t>
            </a:r>
            <a:r>
              <a:rPr lang="en-US" sz="3600">
                <a:solidFill>
                  <a:schemeClr val="bg1"/>
                </a:solidFill>
              </a:rPr>
              <a:t>integrate</a:t>
            </a:r>
            <a:r>
              <a:rPr lang="en-US" sz="3600" spc="-150">
                <a:solidFill>
                  <a:schemeClr val="bg1"/>
                </a:solidFill>
              </a:rPr>
              <a:t> </a:t>
            </a:r>
            <a:r>
              <a:rPr lang="en-US" sz="3600">
                <a:solidFill>
                  <a:schemeClr val="bg1"/>
                </a:solidFill>
              </a:rPr>
              <a:t>Title</a:t>
            </a:r>
            <a:r>
              <a:rPr lang="en-US" sz="3600" spc="-105">
                <a:solidFill>
                  <a:schemeClr val="bg1"/>
                </a:solidFill>
              </a:rPr>
              <a:t> </a:t>
            </a:r>
            <a:r>
              <a:rPr lang="en-US" sz="3600">
                <a:solidFill>
                  <a:schemeClr val="bg1"/>
                </a:solidFill>
              </a:rPr>
              <a:t>I</a:t>
            </a:r>
            <a:r>
              <a:rPr lang="en-US" sz="3600" spc="-120">
                <a:solidFill>
                  <a:schemeClr val="bg1"/>
                </a:solidFill>
              </a:rPr>
              <a:t> </a:t>
            </a:r>
            <a:r>
              <a:rPr lang="en-US" sz="3600">
                <a:solidFill>
                  <a:schemeClr val="bg1"/>
                </a:solidFill>
              </a:rPr>
              <a:t>services</a:t>
            </a:r>
            <a:r>
              <a:rPr lang="en-US" sz="3600" spc="-90">
                <a:solidFill>
                  <a:schemeClr val="bg1"/>
                </a:solidFill>
              </a:rPr>
              <a:t> </a:t>
            </a:r>
            <a:r>
              <a:rPr lang="en-US" sz="3600">
                <a:solidFill>
                  <a:schemeClr val="bg1"/>
                </a:solidFill>
              </a:rPr>
              <a:t>with</a:t>
            </a:r>
            <a:r>
              <a:rPr lang="en-US" sz="3600" spc="-113">
                <a:solidFill>
                  <a:schemeClr val="bg1"/>
                </a:solidFill>
              </a:rPr>
              <a:t> </a:t>
            </a:r>
            <a:r>
              <a:rPr lang="en-US" sz="3600">
                <a:solidFill>
                  <a:schemeClr val="bg1"/>
                </a:solidFill>
              </a:rPr>
              <a:t>other</a:t>
            </a:r>
            <a:r>
              <a:rPr lang="en-US" sz="3600" spc="-90">
                <a:solidFill>
                  <a:schemeClr val="bg1"/>
                </a:solidFill>
              </a:rPr>
              <a:t> </a:t>
            </a:r>
            <a:r>
              <a:rPr lang="en-US" sz="3600">
                <a:solidFill>
                  <a:schemeClr val="bg1"/>
                </a:solidFill>
              </a:rPr>
              <a:t>educational</a:t>
            </a:r>
            <a:r>
              <a:rPr lang="en-US" sz="3600" spc="-75">
                <a:solidFill>
                  <a:schemeClr val="bg1"/>
                </a:solidFill>
              </a:rPr>
              <a:t> </a:t>
            </a:r>
            <a:r>
              <a:rPr lang="en-US" sz="3600" spc="-15">
                <a:solidFill>
                  <a:schemeClr val="bg1"/>
                </a:solidFill>
              </a:rPr>
              <a:t>services </a:t>
            </a:r>
            <a:r>
              <a:rPr lang="en-US" sz="3600">
                <a:solidFill>
                  <a:schemeClr val="bg1"/>
                </a:solidFill>
              </a:rPr>
              <a:t>such</a:t>
            </a:r>
            <a:r>
              <a:rPr lang="en-US" sz="3600" spc="-113">
                <a:solidFill>
                  <a:schemeClr val="bg1"/>
                </a:solidFill>
              </a:rPr>
              <a:t> </a:t>
            </a:r>
            <a:r>
              <a:rPr lang="en-US" sz="3600">
                <a:solidFill>
                  <a:schemeClr val="bg1"/>
                </a:solidFill>
              </a:rPr>
              <a:t>as</a:t>
            </a:r>
            <a:r>
              <a:rPr lang="en-US" sz="3600" spc="-113">
                <a:solidFill>
                  <a:schemeClr val="bg1"/>
                </a:solidFill>
              </a:rPr>
              <a:t> </a:t>
            </a:r>
            <a:r>
              <a:rPr lang="en-US" sz="3600">
                <a:solidFill>
                  <a:schemeClr val="bg1"/>
                </a:solidFill>
              </a:rPr>
              <a:t>MLs,</a:t>
            </a:r>
            <a:r>
              <a:rPr lang="en-US" sz="3600" spc="-98">
                <a:solidFill>
                  <a:schemeClr val="bg1"/>
                </a:solidFill>
              </a:rPr>
              <a:t> </a:t>
            </a:r>
            <a:r>
              <a:rPr lang="en-US" sz="3600">
                <a:solidFill>
                  <a:schemeClr val="bg1"/>
                </a:solidFill>
              </a:rPr>
              <a:t>children</a:t>
            </a:r>
            <a:r>
              <a:rPr lang="en-US" sz="3600" spc="-98">
                <a:solidFill>
                  <a:schemeClr val="bg1"/>
                </a:solidFill>
              </a:rPr>
              <a:t> </a:t>
            </a:r>
            <a:r>
              <a:rPr lang="en-US" sz="3600">
                <a:solidFill>
                  <a:schemeClr val="bg1"/>
                </a:solidFill>
              </a:rPr>
              <a:t>with</a:t>
            </a:r>
            <a:r>
              <a:rPr lang="en-US" sz="3600" spc="-105">
                <a:solidFill>
                  <a:schemeClr val="bg1"/>
                </a:solidFill>
              </a:rPr>
              <a:t> </a:t>
            </a:r>
            <a:r>
              <a:rPr lang="en-US" sz="3600">
                <a:solidFill>
                  <a:schemeClr val="bg1"/>
                </a:solidFill>
              </a:rPr>
              <a:t>disabilities,</a:t>
            </a:r>
            <a:r>
              <a:rPr lang="en-US" sz="3600" spc="-45">
                <a:solidFill>
                  <a:schemeClr val="bg1"/>
                </a:solidFill>
              </a:rPr>
              <a:t> </a:t>
            </a:r>
            <a:r>
              <a:rPr lang="en-US" sz="3600">
                <a:solidFill>
                  <a:schemeClr val="bg1"/>
                </a:solidFill>
              </a:rPr>
              <a:t>migratory</a:t>
            </a:r>
            <a:r>
              <a:rPr lang="en-US" sz="3600" spc="-105">
                <a:solidFill>
                  <a:schemeClr val="bg1"/>
                </a:solidFill>
              </a:rPr>
              <a:t> </a:t>
            </a:r>
            <a:r>
              <a:rPr lang="en-US" sz="3600">
                <a:solidFill>
                  <a:schemeClr val="bg1"/>
                </a:solidFill>
              </a:rPr>
              <a:t>children,</a:t>
            </a:r>
            <a:r>
              <a:rPr lang="en-US" sz="3600" spc="-75">
                <a:solidFill>
                  <a:schemeClr val="bg1"/>
                </a:solidFill>
              </a:rPr>
              <a:t> </a:t>
            </a:r>
            <a:r>
              <a:rPr lang="en-US" sz="3600">
                <a:solidFill>
                  <a:schemeClr val="bg1"/>
                </a:solidFill>
              </a:rPr>
              <a:t>and</a:t>
            </a:r>
            <a:r>
              <a:rPr lang="en-US" sz="3600" spc="-120">
                <a:solidFill>
                  <a:schemeClr val="bg1"/>
                </a:solidFill>
              </a:rPr>
              <a:t> </a:t>
            </a:r>
            <a:r>
              <a:rPr lang="en-US" sz="3600" spc="-15">
                <a:solidFill>
                  <a:schemeClr val="bg1"/>
                </a:solidFill>
              </a:rPr>
              <a:t>homeless </a:t>
            </a:r>
            <a:r>
              <a:rPr lang="en-US" sz="3600">
                <a:solidFill>
                  <a:schemeClr val="bg1"/>
                </a:solidFill>
              </a:rPr>
              <a:t>children</a:t>
            </a:r>
            <a:r>
              <a:rPr lang="en-US" sz="3600" spc="-83">
                <a:solidFill>
                  <a:schemeClr val="bg1"/>
                </a:solidFill>
              </a:rPr>
              <a:t> </a:t>
            </a:r>
            <a:r>
              <a:rPr lang="en-US" sz="3600">
                <a:solidFill>
                  <a:schemeClr val="bg1"/>
                </a:solidFill>
              </a:rPr>
              <a:t>and</a:t>
            </a:r>
            <a:r>
              <a:rPr lang="en-US" sz="3600" spc="-120">
                <a:solidFill>
                  <a:schemeClr val="bg1"/>
                </a:solidFill>
              </a:rPr>
              <a:t> </a:t>
            </a:r>
            <a:r>
              <a:rPr lang="en-US" sz="3600" spc="-15">
                <a:solidFill>
                  <a:schemeClr val="bg1"/>
                </a:solidFill>
              </a:rPr>
              <a:t>youth.</a:t>
            </a:r>
            <a:endParaRPr lang="en-US" sz="3600">
              <a:solidFill>
                <a:schemeClr val="bg1"/>
              </a:solidFill>
            </a:endParaRPr>
          </a:p>
          <a:p>
            <a:pPr marL="342900" marR="1939290" indent="-342900" defTabSz="1371600">
              <a:spcAft>
                <a:spcPts val="600"/>
              </a:spcAft>
              <a:buFont typeface="Arial" panose="020B0604020202020204" pitchFamily="34" charset="0"/>
              <a:buChar char="•"/>
              <a:tabLst>
                <a:tab pos="361950" algn="l"/>
              </a:tabLst>
            </a:pPr>
            <a:r>
              <a:rPr lang="en-US" sz="3600">
                <a:solidFill>
                  <a:schemeClr val="bg1"/>
                </a:solidFill>
              </a:rPr>
              <a:t>Designate</a:t>
            </a:r>
            <a:r>
              <a:rPr lang="en-US" sz="3600" spc="-75">
                <a:solidFill>
                  <a:schemeClr val="bg1"/>
                </a:solidFill>
              </a:rPr>
              <a:t> </a:t>
            </a:r>
            <a:r>
              <a:rPr lang="en-US" sz="3600">
                <a:solidFill>
                  <a:schemeClr val="bg1"/>
                </a:solidFill>
              </a:rPr>
              <a:t>a</a:t>
            </a:r>
            <a:r>
              <a:rPr lang="en-US" sz="3600" spc="-90">
                <a:solidFill>
                  <a:schemeClr val="bg1"/>
                </a:solidFill>
              </a:rPr>
              <a:t> </a:t>
            </a:r>
            <a:r>
              <a:rPr lang="en-US" sz="3600">
                <a:solidFill>
                  <a:schemeClr val="bg1"/>
                </a:solidFill>
              </a:rPr>
              <a:t>point</a:t>
            </a:r>
            <a:r>
              <a:rPr lang="en-US" sz="3600" spc="-83">
                <a:solidFill>
                  <a:schemeClr val="bg1"/>
                </a:solidFill>
              </a:rPr>
              <a:t> </a:t>
            </a:r>
            <a:r>
              <a:rPr lang="en-US" sz="3600">
                <a:solidFill>
                  <a:schemeClr val="bg1"/>
                </a:solidFill>
              </a:rPr>
              <a:t>of</a:t>
            </a:r>
            <a:r>
              <a:rPr lang="en-US" sz="3600" spc="-90">
                <a:solidFill>
                  <a:schemeClr val="bg1"/>
                </a:solidFill>
              </a:rPr>
              <a:t> </a:t>
            </a:r>
            <a:r>
              <a:rPr lang="en-US" sz="3600">
                <a:solidFill>
                  <a:schemeClr val="bg1"/>
                </a:solidFill>
              </a:rPr>
              <a:t>contact</a:t>
            </a:r>
            <a:r>
              <a:rPr lang="en-US" sz="3600" spc="-90">
                <a:solidFill>
                  <a:schemeClr val="bg1"/>
                </a:solidFill>
              </a:rPr>
              <a:t> </a:t>
            </a:r>
            <a:r>
              <a:rPr lang="en-US" sz="3600">
                <a:solidFill>
                  <a:schemeClr val="bg1"/>
                </a:solidFill>
              </a:rPr>
              <a:t>with</a:t>
            </a:r>
            <a:r>
              <a:rPr lang="en-US" sz="3600" spc="-90">
                <a:solidFill>
                  <a:schemeClr val="bg1"/>
                </a:solidFill>
              </a:rPr>
              <a:t> </a:t>
            </a:r>
            <a:r>
              <a:rPr lang="en-US" sz="3600">
                <a:solidFill>
                  <a:schemeClr val="bg1"/>
                </a:solidFill>
              </a:rPr>
              <a:t>DSS.</a:t>
            </a:r>
            <a:r>
              <a:rPr lang="en-US" sz="3600" spc="-105">
                <a:solidFill>
                  <a:schemeClr val="bg1"/>
                </a:solidFill>
              </a:rPr>
              <a:t> </a:t>
            </a:r>
            <a:r>
              <a:rPr lang="en-US" sz="3600">
                <a:solidFill>
                  <a:schemeClr val="bg1"/>
                </a:solidFill>
              </a:rPr>
              <a:t>Establish</a:t>
            </a:r>
            <a:r>
              <a:rPr lang="en-US" sz="3600" spc="-60">
                <a:solidFill>
                  <a:schemeClr val="bg1"/>
                </a:solidFill>
              </a:rPr>
              <a:t> </a:t>
            </a:r>
            <a:r>
              <a:rPr lang="en-US" sz="3600">
                <a:solidFill>
                  <a:schemeClr val="bg1"/>
                </a:solidFill>
              </a:rPr>
              <a:t>procedures</a:t>
            </a:r>
            <a:r>
              <a:rPr lang="en-US" sz="3600" spc="-38">
                <a:solidFill>
                  <a:schemeClr val="bg1"/>
                </a:solidFill>
              </a:rPr>
              <a:t> for </a:t>
            </a:r>
            <a:r>
              <a:rPr lang="en-US" sz="3600">
                <a:solidFill>
                  <a:schemeClr val="bg1"/>
                </a:solidFill>
              </a:rPr>
              <a:t>transporting</a:t>
            </a:r>
            <a:r>
              <a:rPr lang="en-US" sz="3600" spc="-68">
                <a:solidFill>
                  <a:schemeClr val="bg1"/>
                </a:solidFill>
              </a:rPr>
              <a:t> </a:t>
            </a:r>
            <a:r>
              <a:rPr lang="en-US" sz="3600">
                <a:solidFill>
                  <a:schemeClr val="bg1"/>
                </a:solidFill>
              </a:rPr>
              <a:t>foster</a:t>
            </a:r>
            <a:r>
              <a:rPr lang="en-US" sz="3600" spc="-60">
                <a:solidFill>
                  <a:schemeClr val="bg1"/>
                </a:solidFill>
              </a:rPr>
              <a:t> </a:t>
            </a:r>
            <a:r>
              <a:rPr lang="en-US" sz="3600">
                <a:solidFill>
                  <a:schemeClr val="bg1"/>
                </a:solidFill>
              </a:rPr>
              <a:t>care</a:t>
            </a:r>
            <a:r>
              <a:rPr lang="en-US" sz="3600" spc="-90">
                <a:solidFill>
                  <a:schemeClr val="bg1"/>
                </a:solidFill>
              </a:rPr>
              <a:t> </a:t>
            </a:r>
            <a:r>
              <a:rPr lang="en-US" sz="3600">
                <a:solidFill>
                  <a:schemeClr val="bg1"/>
                </a:solidFill>
              </a:rPr>
              <a:t>students</a:t>
            </a:r>
            <a:r>
              <a:rPr lang="en-US" sz="3600" spc="-53">
                <a:solidFill>
                  <a:schemeClr val="bg1"/>
                </a:solidFill>
              </a:rPr>
              <a:t> </a:t>
            </a:r>
            <a:r>
              <a:rPr lang="en-US" sz="3600">
                <a:solidFill>
                  <a:schemeClr val="bg1"/>
                </a:solidFill>
              </a:rPr>
              <a:t>to</a:t>
            </a:r>
            <a:r>
              <a:rPr lang="en-US" sz="3600" spc="-90">
                <a:solidFill>
                  <a:schemeClr val="bg1"/>
                </a:solidFill>
              </a:rPr>
              <a:t> the </a:t>
            </a:r>
            <a:r>
              <a:rPr lang="en-US" sz="3600">
                <a:solidFill>
                  <a:schemeClr val="bg1"/>
                </a:solidFill>
              </a:rPr>
              <a:t>school</a:t>
            </a:r>
            <a:r>
              <a:rPr lang="en-US" sz="3600" spc="-68">
                <a:solidFill>
                  <a:schemeClr val="bg1"/>
                </a:solidFill>
              </a:rPr>
              <a:t> </a:t>
            </a:r>
            <a:r>
              <a:rPr lang="en-US" sz="3600">
                <a:solidFill>
                  <a:schemeClr val="bg1"/>
                </a:solidFill>
              </a:rPr>
              <a:t>of</a:t>
            </a:r>
            <a:r>
              <a:rPr lang="en-US" sz="3600" spc="-98">
                <a:solidFill>
                  <a:schemeClr val="bg1"/>
                </a:solidFill>
              </a:rPr>
              <a:t> </a:t>
            </a:r>
            <a:r>
              <a:rPr lang="en-US" sz="3600" spc="-15">
                <a:solidFill>
                  <a:schemeClr val="bg1"/>
                </a:solidFill>
              </a:rPr>
              <a:t>origin.</a:t>
            </a:r>
            <a:endParaRPr lang="en-US" sz="3600">
              <a:solidFill>
                <a:schemeClr val="bg1"/>
              </a:solidFill>
            </a:endParaRPr>
          </a:p>
          <a:p>
            <a:pPr marL="342900" marR="441960" indent="-342900" defTabSz="1371600">
              <a:spcAft>
                <a:spcPts val="600"/>
              </a:spcAft>
              <a:buFont typeface="Arial" panose="020B0604020202020204" pitchFamily="34" charset="0"/>
              <a:buChar char="•"/>
              <a:tabLst>
                <a:tab pos="361950" algn="l"/>
              </a:tabLst>
            </a:pPr>
            <a:r>
              <a:rPr lang="en-US" sz="3600">
                <a:solidFill>
                  <a:schemeClr val="bg1"/>
                </a:solidFill>
              </a:rPr>
              <a:t>Ensure</a:t>
            </a:r>
            <a:r>
              <a:rPr lang="en-US" sz="3600" spc="-98">
                <a:solidFill>
                  <a:schemeClr val="bg1"/>
                </a:solidFill>
              </a:rPr>
              <a:t> </a:t>
            </a:r>
            <a:r>
              <a:rPr lang="en-US" sz="3600">
                <a:solidFill>
                  <a:schemeClr val="bg1"/>
                </a:solidFill>
              </a:rPr>
              <a:t>that</a:t>
            </a:r>
            <a:r>
              <a:rPr lang="en-US" sz="3600" spc="-105">
                <a:solidFill>
                  <a:schemeClr val="bg1"/>
                </a:solidFill>
              </a:rPr>
              <a:t> </a:t>
            </a:r>
            <a:r>
              <a:rPr lang="en-US" sz="3600">
                <a:solidFill>
                  <a:schemeClr val="bg1"/>
                </a:solidFill>
              </a:rPr>
              <a:t>teachers</a:t>
            </a:r>
            <a:r>
              <a:rPr lang="en-US" sz="3600" spc="-98">
                <a:solidFill>
                  <a:schemeClr val="bg1"/>
                </a:solidFill>
              </a:rPr>
              <a:t> </a:t>
            </a:r>
            <a:r>
              <a:rPr lang="en-US" sz="3600">
                <a:solidFill>
                  <a:schemeClr val="bg1"/>
                </a:solidFill>
              </a:rPr>
              <a:t>and</a:t>
            </a:r>
            <a:r>
              <a:rPr lang="en-US" sz="3600" spc="-120">
                <a:solidFill>
                  <a:schemeClr val="bg1"/>
                </a:solidFill>
              </a:rPr>
              <a:t> </a:t>
            </a:r>
            <a:r>
              <a:rPr lang="en-US" sz="3600">
                <a:solidFill>
                  <a:schemeClr val="bg1"/>
                </a:solidFill>
              </a:rPr>
              <a:t>paraprofessionals</a:t>
            </a:r>
            <a:r>
              <a:rPr lang="en-US" sz="3600" spc="-45">
                <a:solidFill>
                  <a:schemeClr val="bg1"/>
                </a:solidFill>
              </a:rPr>
              <a:t> </a:t>
            </a:r>
            <a:r>
              <a:rPr lang="en-US" sz="3600">
                <a:solidFill>
                  <a:schemeClr val="bg1"/>
                </a:solidFill>
              </a:rPr>
              <a:t>working</a:t>
            </a:r>
            <a:r>
              <a:rPr lang="en-US" sz="3600" spc="-105">
                <a:solidFill>
                  <a:schemeClr val="bg1"/>
                </a:solidFill>
              </a:rPr>
              <a:t> </a:t>
            </a:r>
            <a:r>
              <a:rPr lang="en-US" sz="3600">
                <a:solidFill>
                  <a:schemeClr val="bg1"/>
                </a:solidFill>
              </a:rPr>
              <a:t>in</a:t>
            </a:r>
            <a:r>
              <a:rPr lang="en-US" sz="3600" spc="-180">
                <a:solidFill>
                  <a:schemeClr val="bg1"/>
                </a:solidFill>
              </a:rPr>
              <a:t> </a:t>
            </a:r>
            <a:r>
              <a:rPr lang="en-US" sz="3600">
                <a:solidFill>
                  <a:schemeClr val="bg1"/>
                </a:solidFill>
              </a:rPr>
              <a:t>Title</a:t>
            </a:r>
            <a:r>
              <a:rPr lang="en-US" sz="3600" spc="-120">
                <a:solidFill>
                  <a:schemeClr val="bg1"/>
                </a:solidFill>
              </a:rPr>
              <a:t> </a:t>
            </a:r>
            <a:r>
              <a:rPr lang="en-US" sz="3600">
                <a:solidFill>
                  <a:schemeClr val="bg1"/>
                </a:solidFill>
              </a:rPr>
              <a:t>I</a:t>
            </a:r>
            <a:r>
              <a:rPr lang="en-US" sz="3600" spc="-120">
                <a:solidFill>
                  <a:schemeClr val="bg1"/>
                </a:solidFill>
              </a:rPr>
              <a:t> </a:t>
            </a:r>
            <a:r>
              <a:rPr lang="en-US" sz="3600" spc="-15">
                <a:solidFill>
                  <a:schemeClr val="bg1"/>
                </a:solidFill>
              </a:rPr>
              <a:t>programs </a:t>
            </a:r>
            <a:r>
              <a:rPr lang="en-US" sz="3600">
                <a:solidFill>
                  <a:schemeClr val="bg1"/>
                </a:solidFill>
              </a:rPr>
              <a:t>meet</a:t>
            </a:r>
            <a:r>
              <a:rPr lang="en-US" sz="3600" spc="-150">
                <a:solidFill>
                  <a:schemeClr val="bg1"/>
                </a:solidFill>
              </a:rPr>
              <a:t> </a:t>
            </a:r>
            <a:r>
              <a:rPr lang="en-US" sz="3600">
                <a:solidFill>
                  <a:schemeClr val="bg1"/>
                </a:solidFill>
              </a:rPr>
              <a:t>state</a:t>
            </a:r>
            <a:r>
              <a:rPr lang="en-US" sz="3600" spc="-105">
                <a:solidFill>
                  <a:schemeClr val="bg1"/>
                </a:solidFill>
              </a:rPr>
              <a:t> </a:t>
            </a:r>
            <a:r>
              <a:rPr lang="en-US" sz="3600">
                <a:solidFill>
                  <a:schemeClr val="bg1"/>
                </a:solidFill>
              </a:rPr>
              <a:t>certification</a:t>
            </a:r>
            <a:r>
              <a:rPr lang="en-US" sz="3600" spc="-120">
                <a:solidFill>
                  <a:schemeClr val="bg1"/>
                </a:solidFill>
              </a:rPr>
              <a:t> </a:t>
            </a:r>
            <a:r>
              <a:rPr lang="en-US" sz="3600">
                <a:solidFill>
                  <a:schemeClr val="bg1"/>
                </a:solidFill>
              </a:rPr>
              <a:t>and</a:t>
            </a:r>
            <a:r>
              <a:rPr lang="en-US" sz="3600" spc="-120">
                <a:solidFill>
                  <a:schemeClr val="bg1"/>
                </a:solidFill>
              </a:rPr>
              <a:t> </a:t>
            </a:r>
            <a:r>
              <a:rPr lang="en-US" sz="3600">
                <a:solidFill>
                  <a:schemeClr val="bg1"/>
                </a:solidFill>
              </a:rPr>
              <a:t>licensure</a:t>
            </a:r>
            <a:r>
              <a:rPr lang="en-US" sz="3600" spc="-98">
                <a:solidFill>
                  <a:schemeClr val="bg1"/>
                </a:solidFill>
              </a:rPr>
              <a:t> </a:t>
            </a:r>
            <a:r>
              <a:rPr lang="en-US" sz="3600" spc="-15">
                <a:solidFill>
                  <a:schemeClr val="bg1"/>
                </a:solidFill>
              </a:rPr>
              <a:t>requirements.</a:t>
            </a:r>
            <a:endParaRPr lang="en-US" sz="360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p:nvPr>
        </p:nvSpPr>
        <p:spPr>
          <a:xfrm>
            <a:off x="918972" y="547687"/>
            <a:ext cx="16404336" cy="70859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000" dirty="0">
                <a:latin typeface="Aptos"/>
                <a:ea typeface="+mn-ea"/>
                <a:cs typeface="+mn-cs"/>
              </a:rPr>
              <a:t>Program Evaluation Process</a:t>
            </a:r>
            <a:endParaRPr kumimoji="0" lang="en-US" sz="6000" b="1" i="0" u="none" strike="noStrike" kern="1200" cap="none" spc="0" normalizeH="0" baseline="0" noProof="0" dirty="0">
              <a:ln>
                <a:noFill/>
              </a:ln>
              <a:effectLst/>
              <a:uLnTx/>
              <a:uFillTx/>
              <a:latin typeface="Aptos"/>
              <a:ea typeface="+mn-ea"/>
              <a:cs typeface="+mn-cs"/>
            </a:endParaRPr>
          </a:p>
        </p:txBody>
      </p:sp>
      <p:pic>
        <p:nvPicPr>
          <p:cNvPr id="7" name="Content Placeholder 6" descr="circles - to identify program evaluation process">
            <a:extLst>
              <a:ext uri="{FF2B5EF4-FFF2-40B4-BE49-F238E27FC236}">
                <a16:creationId xmlns:a16="http://schemas.microsoft.com/office/drawing/2014/main" id="{FD7D6A6D-80C8-ABF2-072A-FAF640269C72}"/>
              </a:ext>
            </a:extLst>
          </p:cNvPr>
          <p:cNvPicPr>
            <a:picLocks noGrp="1" noChangeAspect="1"/>
          </p:cNvPicPr>
          <p:nvPr>
            <p:ph sz="half" idx="1"/>
          </p:nvPr>
        </p:nvPicPr>
        <p:blipFill>
          <a:blip r:embed="rId3"/>
          <a:stretch>
            <a:fillRect/>
          </a:stretch>
        </p:blipFill>
        <p:spPr>
          <a:xfrm>
            <a:off x="590899" y="2352785"/>
            <a:ext cx="7964638" cy="6729496"/>
          </a:xfrm>
        </p:spPr>
      </p:pic>
      <p:sp>
        <p:nvSpPr>
          <p:cNvPr id="15" name="Arrow: Curved Down 14" descr="blue curved arrow">
            <a:extLst>
              <a:ext uri="{FF2B5EF4-FFF2-40B4-BE49-F238E27FC236}">
                <a16:creationId xmlns:a16="http://schemas.microsoft.com/office/drawing/2014/main" id="{31BC9F40-A98B-DA3F-9673-D044E159ACCD}"/>
              </a:ext>
            </a:extLst>
          </p:cNvPr>
          <p:cNvSpPr/>
          <p:nvPr/>
        </p:nvSpPr>
        <p:spPr>
          <a:xfrm>
            <a:off x="1066800" y="3848100"/>
            <a:ext cx="1371600" cy="609600"/>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ontent Placeholder 8">
            <a:extLst>
              <a:ext uri="{FF2B5EF4-FFF2-40B4-BE49-F238E27FC236}">
                <a16:creationId xmlns:a16="http://schemas.microsoft.com/office/drawing/2014/main" id="{FA137256-0EE4-7EF4-F2A5-3320B572DDE0}"/>
              </a:ext>
            </a:extLst>
          </p:cNvPr>
          <p:cNvSpPr>
            <a:spLocks noGrp="1"/>
          </p:cNvSpPr>
          <p:nvPr>
            <p:ph sz="half" idx="2"/>
          </p:nvPr>
        </p:nvSpPr>
        <p:spPr>
          <a:xfrm>
            <a:off x="8810797" y="1853105"/>
            <a:ext cx="8512511" cy="7315200"/>
          </a:xfrm>
        </p:spPr>
        <p:txBody>
          <a:bodyPr vert="horz" lIns="91440" tIns="45720" rIns="91440" bIns="45720" rtlCol="0" anchor="t">
            <a:normAutofit/>
          </a:bodyPr>
          <a:lstStyle/>
          <a:p>
            <a:pPr marL="0" indent="0">
              <a:buNone/>
            </a:pPr>
            <a:endParaRPr lang="en-US" sz="3200"/>
          </a:p>
          <a:p>
            <a:pPr marL="0" indent="0">
              <a:buNone/>
            </a:pPr>
            <a:r>
              <a:rPr lang="en-US" sz="3200"/>
              <a:t>Strengthening</a:t>
            </a:r>
            <a:r>
              <a:rPr lang="en-US" sz="3200" b="1"/>
              <a:t> ESEA Investments:</a:t>
            </a:r>
          </a:p>
          <a:p>
            <a:r>
              <a:rPr lang="en-US" sz="3200">
                <a:ea typeface="+mn-lt"/>
                <a:cs typeface="+mn-lt"/>
              </a:rPr>
              <a:t>Identify local needs</a:t>
            </a:r>
            <a:endParaRPr lang="en-US" sz="3200"/>
          </a:p>
          <a:p>
            <a:r>
              <a:rPr lang="en-US" sz="3200">
                <a:ea typeface="+mn-lt"/>
                <a:cs typeface="+mn-lt"/>
              </a:rPr>
              <a:t>Choose evidence-based interventions</a:t>
            </a:r>
            <a:endParaRPr lang="en-US" sz="3200"/>
          </a:p>
          <a:p>
            <a:r>
              <a:rPr lang="en-US" sz="3200">
                <a:ea typeface="+mn-lt"/>
                <a:cs typeface="+mn-lt"/>
              </a:rPr>
              <a:t>Plan and support implementation</a:t>
            </a:r>
            <a:endParaRPr lang="en-US" sz="3200"/>
          </a:p>
          <a:p>
            <a:r>
              <a:rPr lang="en-US" sz="3200">
                <a:ea typeface="+mn-lt"/>
                <a:cs typeface="+mn-lt"/>
              </a:rPr>
              <a:t>Monitor and reflect on results</a:t>
            </a:r>
            <a:endParaRPr lang="en-US" sz="3200"/>
          </a:p>
          <a:p>
            <a:r>
              <a:rPr lang="en-US" sz="3200">
                <a:ea typeface="+mn-lt"/>
                <a:cs typeface="+mn-lt"/>
              </a:rPr>
              <a:t>Set and evaluate goals throughout the year</a:t>
            </a:r>
            <a:endParaRPr lang="en-US" sz="3200"/>
          </a:p>
          <a:p>
            <a:pPr indent="0">
              <a:buNone/>
            </a:pPr>
            <a:endParaRPr lang="en-US" sz="3200" b="1">
              <a:ea typeface="+mn-lt"/>
              <a:cs typeface="+mn-lt"/>
            </a:endParaRPr>
          </a:p>
          <a:p>
            <a:pPr indent="0">
              <a:buNone/>
            </a:pPr>
            <a:r>
              <a:rPr lang="en-US" sz="3200" b="1">
                <a:ea typeface="+mn-lt"/>
                <a:cs typeface="+mn-lt"/>
              </a:rPr>
              <a:t>Together, these steps drive continuous improvement and support better student outcomes.</a:t>
            </a:r>
            <a:endParaRPr lang="en-US" sz="3200"/>
          </a:p>
          <a:p>
            <a:pPr marL="0" indent="0">
              <a:buNone/>
            </a:pPr>
            <a:endParaRPr lang="en-US" sz="3500"/>
          </a:p>
        </p:txBody>
      </p:sp>
    </p:spTree>
    <p:extLst>
      <p:ext uri="{BB962C8B-B14F-4D97-AF65-F5344CB8AC3E}">
        <p14:creationId xmlns:p14="http://schemas.microsoft.com/office/powerpoint/2010/main" val="428430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0F1C-C59D-1277-FFAF-F3A3BD1855AF}"/>
              </a:ext>
            </a:extLst>
          </p:cNvPr>
          <p:cNvSpPr>
            <a:spLocks noGrp="1"/>
          </p:cNvSpPr>
          <p:nvPr>
            <p:ph type="title"/>
          </p:nvPr>
        </p:nvSpPr>
        <p:spPr/>
        <p:txBody>
          <a:bodyPr>
            <a:normAutofit/>
          </a:bodyPr>
          <a:lstStyle/>
          <a:p>
            <a:r>
              <a:rPr lang="en-US" sz="6000" dirty="0"/>
              <a:t>Examine and Reflect </a:t>
            </a:r>
          </a:p>
        </p:txBody>
      </p:sp>
      <p:sp>
        <p:nvSpPr>
          <p:cNvPr id="3" name="Content Placeholder 2">
            <a:extLst>
              <a:ext uri="{FF2B5EF4-FFF2-40B4-BE49-F238E27FC236}">
                <a16:creationId xmlns:a16="http://schemas.microsoft.com/office/drawing/2014/main" id="{BF8E20B3-6A1E-41F1-2383-E3F66A93FA00}"/>
              </a:ext>
            </a:extLst>
          </p:cNvPr>
          <p:cNvSpPr>
            <a:spLocks noGrp="1"/>
          </p:cNvSpPr>
          <p:nvPr>
            <p:ph sz="half" idx="1"/>
          </p:nvPr>
        </p:nvSpPr>
        <p:spPr>
          <a:xfrm>
            <a:off x="918972" y="2247900"/>
            <a:ext cx="10815828" cy="7086600"/>
          </a:xfrm>
        </p:spPr>
        <p:txBody>
          <a:bodyPr vert="horz" lIns="91440" tIns="45720" rIns="91440" bIns="45720" rtlCol="0" anchor="t">
            <a:normAutofit/>
          </a:bodyPr>
          <a:lstStyle/>
          <a:p>
            <a:pPr marL="0" indent="0">
              <a:buNone/>
            </a:pPr>
            <a:endParaRPr lang="en-US" sz="3200" b="1"/>
          </a:p>
          <a:p>
            <a:pPr marL="0" indent="0">
              <a:buNone/>
            </a:pPr>
            <a:r>
              <a:rPr lang="en-US" sz="3600" b="1"/>
              <a:t>Monitor and Improve Your Activity</a:t>
            </a:r>
            <a:endParaRPr lang="en-US" sz="3600"/>
          </a:p>
          <a:p>
            <a:pPr>
              <a:buFont typeface="Arial"/>
              <a:buChar char="•"/>
            </a:pPr>
            <a:r>
              <a:rPr lang="en-US" sz="3600" b="1">
                <a:ea typeface="+mn-lt"/>
                <a:cs typeface="+mn-lt"/>
              </a:rPr>
              <a:t>Track progress</a:t>
            </a:r>
            <a:r>
              <a:rPr lang="en-US" sz="3600">
                <a:ea typeface="+mn-lt"/>
                <a:cs typeface="+mn-lt"/>
              </a:rPr>
              <a:t> using data and specific goals</a:t>
            </a:r>
            <a:endParaRPr lang="en-US" sz="3600"/>
          </a:p>
          <a:p>
            <a:pPr>
              <a:buFont typeface="Arial"/>
              <a:buChar char="•"/>
            </a:pPr>
            <a:r>
              <a:rPr lang="en-US" sz="3600" b="1">
                <a:ea typeface="+mn-lt"/>
                <a:cs typeface="+mn-lt"/>
              </a:rPr>
              <a:t>Check implementation</a:t>
            </a:r>
            <a:r>
              <a:rPr lang="en-US" sz="3600">
                <a:ea typeface="+mn-lt"/>
                <a:cs typeface="+mn-lt"/>
              </a:rPr>
              <a:t>: Is it going as planned?</a:t>
            </a:r>
            <a:endParaRPr lang="en-US" sz="3600"/>
          </a:p>
          <a:p>
            <a:pPr>
              <a:buFont typeface="Arial"/>
              <a:buChar char="•"/>
            </a:pPr>
            <a:r>
              <a:rPr lang="en-US" sz="3600" b="1">
                <a:ea typeface="+mn-lt"/>
                <a:cs typeface="+mn-lt"/>
              </a:rPr>
              <a:t>Assess milestones</a:t>
            </a:r>
            <a:r>
              <a:rPr lang="en-US" sz="3600">
                <a:ea typeface="+mn-lt"/>
                <a:cs typeface="+mn-lt"/>
              </a:rPr>
              <a:t>: Are key targets being met?</a:t>
            </a:r>
            <a:endParaRPr lang="en-US" sz="3600"/>
          </a:p>
          <a:p>
            <a:pPr>
              <a:buFont typeface="Arial"/>
              <a:buChar char="•"/>
            </a:pPr>
            <a:r>
              <a:rPr lang="en-US" sz="3600" b="1">
                <a:ea typeface="+mn-lt"/>
                <a:cs typeface="+mn-lt"/>
              </a:rPr>
              <a:t>Adjust as needed</a:t>
            </a:r>
            <a:r>
              <a:rPr lang="en-US" sz="3600">
                <a:ea typeface="+mn-lt"/>
                <a:cs typeface="+mn-lt"/>
              </a:rPr>
              <a:t> to improve results and impact</a:t>
            </a:r>
            <a:endParaRPr lang="en-US" sz="3600"/>
          </a:p>
          <a:p>
            <a:pPr>
              <a:buFont typeface="Arial"/>
              <a:buChar char="•"/>
            </a:pPr>
            <a:endParaRPr lang="en-US" sz="3600">
              <a:ea typeface="+mn-lt"/>
              <a:cs typeface="+mn-lt"/>
            </a:endParaRPr>
          </a:p>
          <a:p>
            <a:pPr>
              <a:buFont typeface="Arial"/>
              <a:buChar char="•"/>
            </a:pPr>
            <a:endParaRPr lang="en-US" sz="3600">
              <a:ea typeface="+mn-lt"/>
              <a:cs typeface="+mn-lt"/>
            </a:endParaRPr>
          </a:p>
          <a:p>
            <a:pPr indent="0">
              <a:buNone/>
            </a:pPr>
            <a:r>
              <a:rPr lang="en-US" sz="3600" b="1">
                <a:ea typeface="+mn-lt"/>
                <a:cs typeface="+mn-lt"/>
              </a:rPr>
              <a:t>Use data to guide continuous improvement.</a:t>
            </a:r>
            <a:endParaRPr lang="en-US" sz="3600"/>
          </a:p>
          <a:p>
            <a:pPr marL="0" indent="0">
              <a:buNone/>
            </a:pPr>
            <a:endParaRPr lang="en-US"/>
          </a:p>
        </p:txBody>
      </p:sp>
      <p:pic>
        <p:nvPicPr>
          <p:cNvPr id="5" name="Content Placeholder 6" descr="purple circle - examine and reflect">
            <a:extLst>
              <a:ext uri="{FF2B5EF4-FFF2-40B4-BE49-F238E27FC236}">
                <a16:creationId xmlns:a16="http://schemas.microsoft.com/office/drawing/2014/main" id="{88BC13F9-899A-D2C0-1D2D-31A7083FD8A4}"/>
              </a:ext>
            </a:extLst>
          </p:cNvPr>
          <p:cNvPicPr>
            <a:picLocks noGrp="1" noChangeAspect="1"/>
          </p:cNvPicPr>
          <p:nvPr>
            <p:ph sz="half" idx="2"/>
          </p:nvPr>
        </p:nvPicPr>
        <p:blipFill>
          <a:blip r:embed="rId3"/>
          <a:srcRect l="4011" t="21311" r="65421" b="41706"/>
          <a:stretch/>
        </p:blipFill>
        <p:spPr>
          <a:xfrm>
            <a:off x="13093457" y="3219171"/>
            <a:ext cx="3053576" cy="3147100"/>
          </a:xfrm>
        </p:spPr>
      </p:pic>
    </p:spTree>
    <p:extLst>
      <p:ext uri="{BB962C8B-B14F-4D97-AF65-F5344CB8AC3E}">
        <p14:creationId xmlns:p14="http://schemas.microsoft.com/office/powerpoint/2010/main" val="347817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F1A7E8-9EC1-AB6F-EC98-501A386E81CE}"/>
              </a:ext>
            </a:extLst>
          </p:cNvPr>
          <p:cNvSpPr>
            <a:spLocks noGrp="1"/>
          </p:cNvSpPr>
          <p:nvPr>
            <p:ph type="title"/>
          </p:nvPr>
        </p:nvSpPr>
        <p:spPr/>
        <p:txBody>
          <a:bodyPr>
            <a:normAutofit/>
          </a:bodyPr>
          <a:lstStyle/>
          <a:p>
            <a:r>
              <a:rPr lang="en-US" sz="6000" dirty="0"/>
              <a:t>Examine and Reflect - continued </a:t>
            </a:r>
          </a:p>
        </p:txBody>
      </p:sp>
      <p:sp>
        <p:nvSpPr>
          <p:cNvPr id="6" name="Content Placeholder 5">
            <a:extLst>
              <a:ext uri="{FF2B5EF4-FFF2-40B4-BE49-F238E27FC236}">
                <a16:creationId xmlns:a16="http://schemas.microsoft.com/office/drawing/2014/main" id="{DF26867C-ED5D-03A7-7135-19C0E5566BAB}"/>
              </a:ext>
            </a:extLst>
          </p:cNvPr>
          <p:cNvSpPr>
            <a:spLocks noGrp="1"/>
          </p:cNvSpPr>
          <p:nvPr>
            <p:ph sz="half" idx="1"/>
          </p:nvPr>
        </p:nvSpPr>
        <p:spPr>
          <a:xfrm>
            <a:off x="1369194" y="2264143"/>
            <a:ext cx="11589160" cy="6119620"/>
          </a:xfrm>
        </p:spPr>
        <p:txBody>
          <a:bodyPr vert="horz" lIns="91440" tIns="45720" rIns="91440" bIns="45720" rtlCol="0" anchor="t">
            <a:noAutofit/>
          </a:bodyPr>
          <a:lstStyle/>
          <a:p>
            <a:pPr marL="0" indent="0">
              <a:buNone/>
            </a:pPr>
            <a:endParaRPr lang="en-US" sz="3200" b="1" dirty="0"/>
          </a:p>
          <a:p>
            <a:pPr marL="0" indent="0">
              <a:buNone/>
            </a:pPr>
            <a:r>
              <a:rPr lang="en-US" sz="3200" b="1" dirty="0"/>
              <a:t>Evaluate Effectiveness and Impact</a:t>
            </a:r>
            <a:endParaRPr lang="en-US" sz="3200" dirty="0"/>
          </a:p>
          <a:p>
            <a:pPr>
              <a:buFont typeface="Arial"/>
              <a:buChar char="•"/>
            </a:pPr>
            <a:r>
              <a:rPr lang="en-US" sz="3200" b="1" dirty="0">
                <a:ea typeface="+mn-lt"/>
                <a:cs typeface="+mn-lt"/>
              </a:rPr>
              <a:t>Measure success</a:t>
            </a:r>
            <a:r>
              <a:rPr lang="en-US" sz="3200" dirty="0">
                <a:ea typeface="+mn-lt"/>
                <a:cs typeface="+mn-lt"/>
              </a:rPr>
              <a:t>: Did the activity achieve its goals?</a:t>
            </a:r>
            <a:endParaRPr lang="en-US" sz="3200" dirty="0"/>
          </a:p>
          <a:p>
            <a:pPr>
              <a:buFont typeface="Arial"/>
              <a:buChar char="•"/>
            </a:pPr>
            <a:r>
              <a:rPr lang="en-US" sz="3200" b="1" dirty="0">
                <a:ea typeface="+mn-lt"/>
                <a:cs typeface="+mn-lt"/>
              </a:rPr>
              <a:t>Assess impact</a:t>
            </a:r>
            <a:r>
              <a:rPr lang="en-US" sz="3200" dirty="0">
                <a:ea typeface="+mn-lt"/>
                <a:cs typeface="+mn-lt"/>
              </a:rPr>
              <a:t>: Is it making a difference in the target areas?</a:t>
            </a:r>
            <a:endParaRPr lang="en-US" sz="3200" dirty="0"/>
          </a:p>
          <a:p>
            <a:pPr>
              <a:buFont typeface="Arial"/>
              <a:buChar char="•"/>
            </a:pPr>
            <a:r>
              <a:rPr lang="en-US" sz="3200" b="1" dirty="0">
                <a:ea typeface="+mn-lt"/>
                <a:cs typeface="+mn-lt"/>
              </a:rPr>
              <a:t>Key questions to answer</a:t>
            </a:r>
            <a:r>
              <a:rPr lang="en-US" sz="3200" dirty="0">
                <a:ea typeface="+mn-lt"/>
                <a:cs typeface="+mn-lt"/>
              </a:rPr>
              <a:t>:</a:t>
            </a:r>
            <a:endParaRPr lang="en-US" sz="3200" dirty="0"/>
          </a:p>
          <a:p>
            <a:pPr marL="1314450" lvl="1" indent="-285750">
              <a:buFont typeface="Arial"/>
              <a:buChar char="•"/>
            </a:pPr>
            <a:r>
              <a:rPr lang="en-US" sz="3200" dirty="0">
                <a:ea typeface="+mn-lt"/>
                <a:cs typeface="+mn-lt"/>
              </a:rPr>
              <a:t>Did the program work?</a:t>
            </a:r>
            <a:endParaRPr lang="en-US" sz="3200" dirty="0"/>
          </a:p>
          <a:p>
            <a:pPr marL="1314450" lvl="1" indent="-285750">
              <a:buFont typeface="Arial"/>
              <a:buChar char="•"/>
            </a:pPr>
            <a:r>
              <a:rPr lang="en-US" sz="3200" dirty="0">
                <a:ea typeface="+mn-lt"/>
                <a:cs typeface="+mn-lt"/>
              </a:rPr>
              <a:t>Are we reaching our desired outcomes?</a:t>
            </a:r>
          </a:p>
          <a:p>
            <a:pPr marL="1314450" lvl="1" indent="-285750">
              <a:buFont typeface="Arial"/>
              <a:buChar char="•"/>
            </a:pPr>
            <a:endParaRPr lang="en-US" sz="3200" b="1" dirty="0">
              <a:ea typeface="+mn-lt"/>
              <a:cs typeface="+mn-lt"/>
            </a:endParaRPr>
          </a:p>
          <a:p>
            <a:pPr lvl="1" indent="0">
              <a:buNone/>
            </a:pPr>
            <a:r>
              <a:rPr lang="en-US" sz="3200" b="1" dirty="0">
                <a:ea typeface="+mn-lt"/>
                <a:cs typeface="+mn-lt"/>
              </a:rPr>
              <a:t>Use evaluations to confirm results and adjust if needed.</a:t>
            </a:r>
            <a:endParaRPr lang="en-US" sz="3200" dirty="0"/>
          </a:p>
          <a:p>
            <a:pPr marL="0" indent="0">
              <a:buNone/>
            </a:pPr>
            <a:endParaRPr lang="en-US" sz="3200" dirty="0"/>
          </a:p>
          <a:p>
            <a:endParaRPr lang="en-US" sz="3200" dirty="0"/>
          </a:p>
          <a:p>
            <a:endParaRPr lang="en-US" dirty="0"/>
          </a:p>
        </p:txBody>
      </p:sp>
      <p:pic>
        <p:nvPicPr>
          <p:cNvPr id="10" name="Content Placeholder 9" descr="chalk board drawing of steps - Start to Goal">
            <a:extLst>
              <a:ext uri="{FF2B5EF4-FFF2-40B4-BE49-F238E27FC236}">
                <a16:creationId xmlns:a16="http://schemas.microsoft.com/office/drawing/2014/main" id="{71C331A8-BA16-4DE3-37EB-708192280D6D}"/>
              </a:ext>
            </a:extLst>
          </p:cNvPr>
          <p:cNvPicPr>
            <a:picLocks noGrp="1" noChangeAspect="1"/>
          </p:cNvPicPr>
          <p:nvPr>
            <p:ph sz="half" idx="2"/>
          </p:nvPr>
        </p:nvPicPr>
        <p:blipFill>
          <a:blip r:embed="rId2"/>
          <a:stretch>
            <a:fillRect/>
          </a:stretch>
        </p:blipFill>
        <p:spPr>
          <a:xfrm>
            <a:off x="13559064" y="2638697"/>
            <a:ext cx="4102120" cy="5329646"/>
          </a:xfrm>
          <a:prstGeom prst="rect">
            <a:avLst/>
          </a:prstGeom>
        </p:spPr>
      </p:pic>
    </p:spTree>
    <p:extLst>
      <p:ext uri="{BB962C8B-B14F-4D97-AF65-F5344CB8AC3E}">
        <p14:creationId xmlns:p14="http://schemas.microsoft.com/office/powerpoint/2010/main" val="120333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A0FB5-E2C9-A2B3-BAD2-2AF611730FA2}"/>
              </a:ext>
            </a:extLst>
          </p:cNvPr>
          <p:cNvSpPr>
            <a:spLocks noGrp="1"/>
          </p:cNvSpPr>
          <p:nvPr>
            <p:ph type="title"/>
          </p:nvPr>
        </p:nvSpPr>
        <p:spPr/>
        <p:txBody>
          <a:bodyPr>
            <a:normAutofit/>
          </a:bodyPr>
          <a:lstStyle/>
          <a:p>
            <a:r>
              <a:rPr lang="en-US" sz="6000" dirty="0"/>
              <a:t>Examine and Reflect (continued) </a:t>
            </a:r>
          </a:p>
        </p:txBody>
      </p:sp>
      <p:sp>
        <p:nvSpPr>
          <p:cNvPr id="3" name="Content Placeholder 2">
            <a:extLst>
              <a:ext uri="{FF2B5EF4-FFF2-40B4-BE49-F238E27FC236}">
                <a16:creationId xmlns:a16="http://schemas.microsoft.com/office/drawing/2014/main" id="{7BE25D6A-3DE6-D5F1-669B-9CA0184C65FB}"/>
              </a:ext>
            </a:extLst>
          </p:cNvPr>
          <p:cNvSpPr>
            <a:spLocks noGrp="1"/>
          </p:cNvSpPr>
          <p:nvPr>
            <p:ph sz="half" idx="1"/>
          </p:nvPr>
        </p:nvSpPr>
        <p:spPr>
          <a:xfrm>
            <a:off x="918972" y="2247900"/>
            <a:ext cx="8225028" cy="6781800"/>
          </a:xfrm>
        </p:spPr>
        <p:txBody>
          <a:bodyPr vert="horz" lIns="91440" tIns="45720" rIns="91440" bIns="45720" rtlCol="0" anchor="t">
            <a:normAutofit/>
          </a:bodyPr>
          <a:lstStyle/>
          <a:p>
            <a:pPr marL="0" indent="0">
              <a:buNone/>
            </a:pPr>
            <a:r>
              <a:rPr lang="en-US" sz="3200" b="1" dirty="0"/>
              <a:t>Decision-Making for Future Investments</a:t>
            </a:r>
          </a:p>
          <a:p>
            <a:pPr marL="0" indent="0">
              <a:buNone/>
            </a:pPr>
            <a:endParaRPr lang="en-US" sz="3200" dirty="0"/>
          </a:p>
          <a:p>
            <a:r>
              <a:rPr lang="en-US" sz="3200" b="1" dirty="0">
                <a:ea typeface="+mn-lt"/>
                <a:cs typeface="+mn-lt"/>
              </a:rPr>
              <a:t>Use insights</a:t>
            </a:r>
            <a:r>
              <a:rPr lang="en-US" sz="3200" dirty="0">
                <a:ea typeface="+mn-lt"/>
                <a:cs typeface="+mn-lt"/>
              </a:rPr>
              <a:t> from monitoring and evaluations to guide decisions</a:t>
            </a:r>
            <a:endParaRPr lang="en-US" dirty="0"/>
          </a:p>
          <a:p>
            <a:r>
              <a:rPr lang="en-US" sz="3200" dirty="0">
                <a:ea typeface="+mn-lt"/>
                <a:cs typeface="+mn-lt"/>
              </a:rPr>
              <a:t>Decide whether to:</a:t>
            </a:r>
            <a:endParaRPr lang="en-US" dirty="0"/>
          </a:p>
          <a:p>
            <a:pPr lvl="1"/>
            <a:r>
              <a:rPr lang="en-US" sz="3200" dirty="0">
                <a:ea typeface="+mn-lt"/>
                <a:cs typeface="+mn-lt"/>
              </a:rPr>
              <a:t>Continue, modify, or scale the activity</a:t>
            </a:r>
            <a:endParaRPr lang="en-US" dirty="0"/>
          </a:p>
          <a:p>
            <a:pPr lvl="1"/>
            <a:r>
              <a:rPr lang="en-US" sz="3200" dirty="0">
                <a:ea typeface="+mn-lt"/>
                <a:cs typeface="+mn-lt"/>
              </a:rPr>
              <a:t>Try a different approach if needed</a:t>
            </a:r>
            <a:endParaRPr lang="en-US" dirty="0"/>
          </a:p>
          <a:p>
            <a:r>
              <a:rPr lang="en-US" sz="3200" b="1" dirty="0">
                <a:ea typeface="+mn-lt"/>
                <a:cs typeface="+mn-lt"/>
              </a:rPr>
              <a:t>Informed decisions</a:t>
            </a:r>
            <a:r>
              <a:rPr lang="en-US" sz="3200" dirty="0">
                <a:ea typeface="+mn-lt"/>
                <a:cs typeface="+mn-lt"/>
              </a:rPr>
              <a:t> = Better strategies and improved outcomes</a:t>
            </a:r>
            <a:endParaRPr lang="en-US" dirty="0"/>
          </a:p>
          <a:p>
            <a:r>
              <a:rPr lang="en-US" sz="3200" b="1" dirty="0">
                <a:ea typeface="+mn-lt"/>
                <a:cs typeface="+mn-lt"/>
              </a:rPr>
              <a:t>Adjust strategies to maximize long-term success.</a:t>
            </a:r>
            <a:endParaRPr lang="en-US" dirty="0"/>
          </a:p>
          <a:p>
            <a:endParaRPr lang="en-US" sz="3200" dirty="0"/>
          </a:p>
        </p:txBody>
      </p:sp>
      <p:pic>
        <p:nvPicPr>
          <p:cNvPr id="5" name="Content Placeholder 4" descr="picture of bar graph for learning">
            <a:extLst>
              <a:ext uri="{FF2B5EF4-FFF2-40B4-BE49-F238E27FC236}">
                <a16:creationId xmlns:a16="http://schemas.microsoft.com/office/drawing/2014/main" id="{905236D0-2F83-3E39-2208-85EC1FE0C6C2}"/>
              </a:ext>
            </a:extLst>
          </p:cNvPr>
          <p:cNvPicPr>
            <a:picLocks noGrp="1" noChangeAspect="1"/>
          </p:cNvPicPr>
          <p:nvPr>
            <p:ph sz="half" idx="2"/>
          </p:nvPr>
        </p:nvPicPr>
        <p:blipFill>
          <a:blip r:embed="rId3"/>
          <a:stretch>
            <a:fillRect/>
          </a:stretch>
        </p:blipFill>
        <p:spPr>
          <a:xfrm>
            <a:off x="9578975" y="2837656"/>
            <a:ext cx="7772400" cy="5181600"/>
          </a:xfrm>
          <a:prstGeom prst="rect">
            <a:avLst/>
          </a:prstGeom>
        </p:spPr>
      </p:pic>
    </p:spTree>
    <p:extLst>
      <p:ext uri="{BB962C8B-B14F-4D97-AF65-F5344CB8AC3E}">
        <p14:creationId xmlns:p14="http://schemas.microsoft.com/office/powerpoint/2010/main" val="606008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49A9A-3590-5C80-0883-8FA19F56DD8E}"/>
              </a:ext>
            </a:extLst>
          </p:cNvPr>
          <p:cNvSpPr>
            <a:spLocks noGrp="1"/>
          </p:cNvSpPr>
          <p:nvPr>
            <p:ph type="title"/>
          </p:nvPr>
        </p:nvSpPr>
        <p:spPr/>
        <p:txBody>
          <a:bodyPr>
            <a:normAutofit/>
          </a:bodyPr>
          <a:lstStyle/>
          <a:p>
            <a:pPr>
              <a:lnSpc>
                <a:spcPct val="110000"/>
              </a:lnSpc>
              <a:spcBef>
                <a:spcPts val="0"/>
              </a:spcBef>
            </a:pPr>
            <a:r>
              <a:rPr lang="en-US" sz="4000" dirty="0"/>
              <a:t>Key Questions for Evaluating Success</a:t>
            </a:r>
            <a:endParaRPr lang="en-US" sz="4000" b="0" dirty="0">
              <a:solidFill>
                <a:srgbClr val="000000"/>
              </a:solidFill>
            </a:endParaRPr>
          </a:p>
          <a:p>
            <a:endParaRPr lang="en-US" sz="6000" dirty="0"/>
          </a:p>
        </p:txBody>
      </p:sp>
      <p:sp>
        <p:nvSpPr>
          <p:cNvPr id="3" name="Content Placeholder 2">
            <a:extLst>
              <a:ext uri="{FF2B5EF4-FFF2-40B4-BE49-F238E27FC236}">
                <a16:creationId xmlns:a16="http://schemas.microsoft.com/office/drawing/2014/main" id="{F1F933CC-7FD6-E71A-2933-C9BA0B340E61}"/>
              </a:ext>
            </a:extLst>
          </p:cNvPr>
          <p:cNvSpPr>
            <a:spLocks noGrp="1"/>
          </p:cNvSpPr>
          <p:nvPr>
            <p:ph sz="half" idx="1"/>
          </p:nvPr>
        </p:nvSpPr>
        <p:spPr>
          <a:xfrm>
            <a:off x="251859" y="1963271"/>
            <a:ext cx="11769810" cy="7380480"/>
          </a:xfrm>
        </p:spPr>
        <p:txBody>
          <a:bodyPr vert="horz" lIns="91440" tIns="45720" rIns="91440" bIns="45720" rtlCol="0" anchor="t">
            <a:noAutofit/>
          </a:bodyPr>
          <a:lstStyle/>
          <a:p>
            <a:pPr marL="0" indent="0">
              <a:buNone/>
            </a:pPr>
            <a:r>
              <a:rPr lang="en-US" sz="2800" dirty="0">
                <a:ea typeface="+mn-lt"/>
                <a:cs typeface="+mn-lt"/>
              </a:rPr>
              <a:t>Use these questions to guide reflection and decision-making.</a:t>
            </a:r>
            <a:endParaRPr lang="en-US" sz="2800" dirty="0"/>
          </a:p>
          <a:p>
            <a:pPr lvl="1">
              <a:buFont typeface="Arial" panose="02110004020202020204"/>
              <a:buChar char="•"/>
            </a:pPr>
            <a:r>
              <a:rPr lang="en-US" sz="2800" dirty="0">
                <a:ea typeface="+mn-lt"/>
                <a:cs typeface="+mn-lt"/>
              </a:rPr>
              <a:t>What are reasonable expectations of success?</a:t>
            </a:r>
          </a:p>
          <a:p>
            <a:pPr lvl="1">
              <a:buFont typeface="Arial" panose="02110004020202020204"/>
              <a:buChar char="•"/>
            </a:pPr>
            <a:endParaRPr lang="en-US" sz="2800" dirty="0"/>
          </a:p>
          <a:p>
            <a:pPr lvl="1">
              <a:buFont typeface="Arial" panose="02110004020202020204"/>
              <a:buChar char="•"/>
            </a:pPr>
            <a:r>
              <a:rPr lang="en-US" sz="2800" dirty="0">
                <a:ea typeface="+mn-lt"/>
                <a:cs typeface="+mn-lt"/>
              </a:rPr>
              <a:t>How can success be measured (e.g., milestones, outcomes)?</a:t>
            </a:r>
          </a:p>
          <a:p>
            <a:pPr lvl="1">
              <a:buFont typeface="Arial" panose="02110004020202020204"/>
              <a:buChar char="•"/>
            </a:pPr>
            <a:endParaRPr lang="en-US" sz="2800" dirty="0"/>
          </a:p>
          <a:p>
            <a:pPr lvl="1">
              <a:buFont typeface="Arial" panose="02110004020202020204"/>
              <a:buChar char="•"/>
            </a:pPr>
            <a:r>
              <a:rPr lang="en-US" sz="2800" dirty="0">
                <a:ea typeface="+mn-lt"/>
                <a:cs typeface="+mn-lt"/>
              </a:rPr>
              <a:t>What are the progress and performance milestones to track?</a:t>
            </a:r>
          </a:p>
          <a:p>
            <a:pPr lvl="1">
              <a:buFont typeface="Arial" panose="02110004020202020204"/>
              <a:buChar char="•"/>
            </a:pPr>
            <a:endParaRPr lang="en-US" sz="2800" dirty="0"/>
          </a:p>
          <a:p>
            <a:pPr lvl="1">
              <a:buFont typeface="Arial" panose="02110004020202020204"/>
              <a:buChar char="•"/>
            </a:pPr>
            <a:r>
              <a:rPr lang="en-US" sz="2800" dirty="0">
                <a:ea typeface="+mn-lt"/>
                <a:cs typeface="+mn-lt"/>
              </a:rPr>
              <a:t>What have participants (students, educators) shared about their experience?</a:t>
            </a:r>
          </a:p>
          <a:p>
            <a:pPr lvl="1">
              <a:buFont typeface="Arial" panose="02110004020202020204"/>
              <a:buChar char="•"/>
            </a:pPr>
            <a:endParaRPr lang="en-US" sz="2800" dirty="0"/>
          </a:p>
          <a:p>
            <a:pPr lvl="1">
              <a:buFont typeface="Arial" panose="02110004020202020204"/>
              <a:buChar char="•"/>
            </a:pPr>
            <a:r>
              <a:rPr lang="en-US" sz="2800" dirty="0">
                <a:ea typeface="+mn-lt"/>
                <a:cs typeface="+mn-lt"/>
              </a:rPr>
              <a:t>How can insights from this intervention be shared and used in future decision-making?</a:t>
            </a:r>
          </a:p>
          <a:p>
            <a:pPr lvl="1">
              <a:buFont typeface="Arial" panose="02110004020202020204"/>
              <a:buChar char="•"/>
            </a:pPr>
            <a:endParaRPr lang="en-US" sz="2800" dirty="0"/>
          </a:p>
          <a:p>
            <a:pPr lvl="1">
              <a:buFont typeface="Arial" panose="02110004020202020204"/>
              <a:buChar char="•"/>
            </a:pPr>
            <a:r>
              <a:rPr lang="en-US" sz="2800" dirty="0">
                <a:ea typeface="+mn-lt"/>
                <a:cs typeface="+mn-lt"/>
              </a:rPr>
              <a:t>Did the program meet its goals?</a:t>
            </a:r>
          </a:p>
          <a:p>
            <a:pPr lvl="1">
              <a:buFont typeface="Arial" panose="02110004020202020204"/>
              <a:buChar char="•"/>
            </a:pPr>
            <a:endParaRPr lang="en-US" sz="2800" dirty="0"/>
          </a:p>
          <a:p>
            <a:pPr lvl="1">
              <a:buFont typeface="Arial" panose="02110004020202020204"/>
              <a:buChar char="•"/>
            </a:pPr>
            <a:r>
              <a:rPr lang="en-US" sz="2800" dirty="0">
                <a:ea typeface="+mn-lt"/>
                <a:cs typeface="+mn-lt"/>
              </a:rPr>
              <a:t>Should the intervention continue, be modified, or discontinued?</a:t>
            </a:r>
          </a:p>
          <a:p>
            <a:pPr marL="0" indent="0">
              <a:buNone/>
            </a:pPr>
            <a:endParaRPr lang="en-US" sz="2400" dirty="0"/>
          </a:p>
          <a:p>
            <a:pPr marL="514350" indent="-514350">
              <a:buAutoNum type="arabicPeriod"/>
            </a:pPr>
            <a:endParaRPr lang="en-US" sz="3200" dirty="0"/>
          </a:p>
        </p:txBody>
      </p:sp>
      <p:pic>
        <p:nvPicPr>
          <p:cNvPr id="5" name="Content Placeholder 4" descr="words in different colors for evaluating success">
            <a:extLst>
              <a:ext uri="{FF2B5EF4-FFF2-40B4-BE49-F238E27FC236}">
                <a16:creationId xmlns:a16="http://schemas.microsoft.com/office/drawing/2014/main" id="{4BAF62C5-F264-91D8-61F6-CC604981DAC7}"/>
              </a:ext>
            </a:extLst>
          </p:cNvPr>
          <p:cNvPicPr>
            <a:picLocks noGrp="1" noChangeAspect="1"/>
          </p:cNvPicPr>
          <p:nvPr>
            <p:ph sz="half" idx="2"/>
          </p:nvPr>
        </p:nvPicPr>
        <p:blipFill>
          <a:blip r:embed="rId3"/>
          <a:stretch>
            <a:fillRect/>
          </a:stretch>
        </p:blipFill>
        <p:spPr>
          <a:xfrm>
            <a:off x="12441560" y="2618495"/>
            <a:ext cx="5594581" cy="5829940"/>
          </a:xfrm>
          <a:prstGeom prst="rect">
            <a:avLst/>
          </a:prstGeom>
        </p:spPr>
      </p:pic>
    </p:spTree>
    <p:extLst>
      <p:ext uri="{BB962C8B-B14F-4D97-AF65-F5344CB8AC3E}">
        <p14:creationId xmlns:p14="http://schemas.microsoft.com/office/powerpoint/2010/main" val="2141680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F66D-36A2-589D-59A1-EA24251722FC}"/>
              </a:ext>
            </a:extLst>
          </p:cNvPr>
          <p:cNvSpPr>
            <a:spLocks noGrp="1"/>
          </p:cNvSpPr>
          <p:nvPr>
            <p:ph type="ctrTitle"/>
          </p:nvPr>
        </p:nvSpPr>
        <p:spPr/>
        <p:txBody>
          <a:bodyPr/>
          <a:lstStyle/>
          <a:p>
            <a:r>
              <a:rPr lang="en-US">
                <a:latin typeface="Aptos"/>
                <a:cs typeface="Segoe UI"/>
              </a:rPr>
              <a:t>Fiscal Compliance</a:t>
            </a:r>
            <a:endParaRPr lang="en-US"/>
          </a:p>
        </p:txBody>
      </p:sp>
    </p:spTree>
    <p:extLst>
      <p:ext uri="{BB962C8B-B14F-4D97-AF65-F5344CB8AC3E}">
        <p14:creationId xmlns:p14="http://schemas.microsoft.com/office/powerpoint/2010/main" val="25236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vert="horz" lIns="91440" tIns="45720" rIns="91440" bIns="45720" rtlCol="0" anchor="t">
            <a:normAutofit/>
          </a:bodyPr>
          <a:lstStyle/>
          <a:p>
            <a:pPr marL="19050"/>
            <a:r>
              <a:rPr lang="en-US" b="1" kern="1200" spc="-15" dirty="0">
                <a:latin typeface="+mn-lt"/>
                <a:ea typeface="+mj-ea"/>
                <a:cs typeface="+mj-cs"/>
              </a:rPr>
              <a:t>Documentation</a:t>
            </a:r>
          </a:p>
        </p:txBody>
      </p:sp>
      <p:sp>
        <p:nvSpPr>
          <p:cNvPr id="5" name="TextBox 4">
            <a:extLst>
              <a:ext uri="{FF2B5EF4-FFF2-40B4-BE49-F238E27FC236}">
                <a16:creationId xmlns:a16="http://schemas.microsoft.com/office/drawing/2014/main" id="{8D833347-F6D6-9622-704B-DD4A23BDEA63}"/>
              </a:ext>
            </a:extLst>
          </p:cNvPr>
          <p:cNvSpPr txBox="1"/>
          <p:nvPr/>
        </p:nvSpPr>
        <p:spPr>
          <a:xfrm>
            <a:off x="802759" y="2279489"/>
            <a:ext cx="12233563"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bg1"/>
                </a:solidFill>
              </a:rPr>
              <a:t>2 CFR § 200.403(g) – Cost Principles</a:t>
            </a:r>
          </a:p>
          <a:p>
            <a:pPr marL="685800" lvl="1" indent="-228600">
              <a:buFont typeface=""/>
              <a:buChar char="•"/>
            </a:pPr>
            <a:r>
              <a:rPr lang="en-US" sz="2800" dirty="0">
                <a:solidFill>
                  <a:schemeClr val="bg1"/>
                </a:solidFill>
              </a:rPr>
              <a:t>All costs must:</a:t>
            </a:r>
          </a:p>
          <a:p>
            <a:pPr marL="685800" lvl="2" indent="-228600">
              <a:buFont typeface=""/>
              <a:buChar char="•"/>
            </a:pPr>
            <a:r>
              <a:rPr lang="en-US" sz="2800" dirty="0">
                <a:solidFill>
                  <a:schemeClr val="bg1"/>
                </a:solidFill>
              </a:rPr>
              <a:t>Be adequately documented</a:t>
            </a:r>
          </a:p>
          <a:p>
            <a:pPr marL="685800" lvl="2" indent="-228600">
              <a:buFont typeface=""/>
              <a:buChar char="•"/>
            </a:pPr>
            <a:r>
              <a:rPr lang="en-US" sz="2800" dirty="0">
                <a:solidFill>
                  <a:schemeClr val="bg1"/>
                </a:solidFill>
              </a:rPr>
              <a:t>Have clear supporting records</a:t>
            </a:r>
          </a:p>
          <a:p>
            <a:pPr marL="0" lvl="1"/>
            <a:endParaRPr lang="en-US" sz="2800" dirty="0">
              <a:solidFill>
                <a:schemeClr val="bg1"/>
              </a:solidFill>
            </a:endParaRPr>
          </a:p>
          <a:p>
            <a:r>
              <a:rPr lang="en-US" sz="2800" b="1" dirty="0">
                <a:solidFill>
                  <a:schemeClr val="bg1"/>
                </a:solidFill>
              </a:rPr>
              <a:t>34 CFR §§ 76.730 – 76.731 – USDE Requirements</a:t>
            </a:r>
          </a:p>
          <a:p>
            <a:r>
              <a:rPr lang="en-US" sz="2800" dirty="0">
                <a:solidFill>
                  <a:schemeClr val="bg1"/>
                </a:solidFill>
              </a:rPr>
              <a:t>LEAs (Local Education Agencies) must maintain detailed records that show:</a:t>
            </a:r>
          </a:p>
          <a:p>
            <a:pPr marL="685800" lvl="1" indent="-228600">
              <a:buFont typeface=""/>
              <a:buChar char="•"/>
            </a:pPr>
            <a:r>
              <a:rPr lang="en-US" sz="2800" dirty="0">
                <a:solidFill>
                  <a:schemeClr val="bg1"/>
                </a:solidFill>
              </a:rPr>
              <a:t> Compliance with all applicable program requirements</a:t>
            </a:r>
          </a:p>
          <a:p>
            <a:pPr marL="685800" lvl="1" indent="-228600">
              <a:buFont typeface=""/>
              <a:buChar char="•"/>
            </a:pPr>
            <a:r>
              <a:rPr lang="en-US" sz="2800" dirty="0">
                <a:solidFill>
                  <a:schemeClr val="bg1"/>
                </a:solidFill>
              </a:rPr>
              <a:t>The amount of funds received</a:t>
            </a:r>
          </a:p>
          <a:p>
            <a:pPr marL="685800" lvl="1" indent="-228600">
              <a:buFont typeface=""/>
              <a:buChar char="•"/>
            </a:pPr>
            <a:r>
              <a:rPr lang="en-US" sz="2800" dirty="0">
                <a:solidFill>
                  <a:schemeClr val="bg1"/>
                </a:solidFill>
              </a:rPr>
              <a:t>How funds were used</a:t>
            </a:r>
          </a:p>
          <a:p>
            <a:pPr marL="685800" lvl="1" indent="-228600">
              <a:buFont typeface=""/>
              <a:buChar char="•"/>
            </a:pPr>
            <a:r>
              <a:rPr lang="en-US" sz="2800" dirty="0">
                <a:solidFill>
                  <a:schemeClr val="bg1"/>
                </a:solidFill>
              </a:rPr>
              <a:t>The total cost of each project or activity</a:t>
            </a:r>
          </a:p>
          <a:p>
            <a:pPr marL="685800" lvl="1" indent="-228600">
              <a:buFont typeface=""/>
              <a:buChar char="•"/>
            </a:pPr>
            <a:r>
              <a:rPr lang="en-US" sz="2800" dirty="0">
                <a:solidFill>
                  <a:schemeClr val="bg1"/>
                </a:solidFill>
              </a:rPr>
              <a:t>Other records needed to support a clear and effective audit trail</a:t>
            </a:r>
          </a:p>
          <a:p>
            <a:pPr marL="228600" indent="-228600">
              <a:buFont typeface=""/>
              <a:buChar char="•"/>
            </a:pPr>
            <a:endParaRPr lang="en-US" sz="2800" i="1" dirty="0">
              <a:solidFill>
                <a:schemeClr val="bg1"/>
              </a:solidFill>
            </a:endParaRPr>
          </a:p>
          <a:p>
            <a:r>
              <a:rPr lang="en-US" sz="2800" i="1" dirty="0">
                <a:solidFill>
                  <a:schemeClr val="bg1"/>
                </a:solidFill>
              </a:rPr>
              <a:t>Strong documentation ensures accountability, supports monitoring, and protects the integrity of funding.</a:t>
            </a:r>
            <a:endParaRPr lang="en-US" sz="2000" dirty="0">
              <a:solidFill>
                <a:schemeClr val="bg1"/>
              </a:solidFill>
            </a:endParaRPr>
          </a:p>
        </p:txBody>
      </p:sp>
      <p:pic>
        <p:nvPicPr>
          <p:cNvPr id="4" name="object 4" descr="lady in open file cabinet with papers on the floor to represent documentation"/>
          <p:cNvPicPr/>
          <p:nvPr/>
        </p:nvPicPr>
        <p:blipFill>
          <a:blip r:embed="rId2" cstate="print"/>
          <a:stretch>
            <a:fillRect/>
          </a:stretch>
        </p:blipFill>
        <p:spPr>
          <a:xfrm>
            <a:off x="12853554" y="2571173"/>
            <a:ext cx="4631687" cy="597227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3548-0E07-2610-7C9E-A8DD8B0FC722}"/>
              </a:ext>
            </a:extLst>
          </p:cNvPr>
          <p:cNvSpPr>
            <a:spLocks noGrp="1"/>
          </p:cNvSpPr>
          <p:nvPr>
            <p:ph type="title"/>
          </p:nvPr>
        </p:nvSpPr>
        <p:spPr/>
        <p:txBody>
          <a:bodyPr anchor="t">
            <a:normAutofit/>
          </a:bodyPr>
          <a:lstStyle/>
          <a:p>
            <a:r>
              <a:rPr lang="en-US"/>
              <a:t>GEMS Application Expectation- Escalation Model</a:t>
            </a:r>
          </a:p>
        </p:txBody>
      </p:sp>
      <p:sp>
        <p:nvSpPr>
          <p:cNvPr id="4" name="Slide Number Placeholder 3" hidden="1">
            <a:extLst>
              <a:ext uri="{FF2B5EF4-FFF2-40B4-BE49-F238E27FC236}">
                <a16:creationId xmlns:a16="http://schemas.microsoft.com/office/drawing/2014/main" id="{730DB30F-0390-B1C0-668D-AA9D331D270F}"/>
              </a:ext>
            </a:extLst>
          </p:cNvPr>
          <p:cNvSpPr>
            <a:spLocks noGrp="1"/>
          </p:cNvSpPr>
          <p:nvPr>
            <p:ph type="sldNum" sz="quarter" idx="12"/>
          </p:nvPr>
        </p:nvSpPr>
        <p:spPr>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600"/>
              </a:spcAft>
            </a:pPr>
            <a:fld id="{2638198E-7845-4843-8114-6B9DA8FD3EF6}" type="slidenum">
              <a:rPr lang="en-US" smtClean="0"/>
              <a:pPr>
                <a:spcAft>
                  <a:spcPts val="600"/>
                </a:spcAft>
              </a:pPr>
              <a:t>14</a:t>
            </a:fld>
            <a:endParaRPr lang="en-US"/>
          </a:p>
        </p:txBody>
      </p:sp>
      <p:graphicFrame>
        <p:nvGraphicFramePr>
          <p:cNvPr id="5" name="Content Placeholder 4" descr="GEMS application expectation escalation model">
            <a:extLst>
              <a:ext uri="{FF2B5EF4-FFF2-40B4-BE49-F238E27FC236}">
                <a16:creationId xmlns:a16="http://schemas.microsoft.com/office/drawing/2014/main" id="{59D702F2-7813-E661-8968-9219C9A33C6D}"/>
              </a:ext>
            </a:extLst>
          </p:cNvPr>
          <p:cNvGraphicFramePr>
            <a:graphicFrameLocks noGrp="1"/>
          </p:cNvGraphicFramePr>
          <p:nvPr>
            <p:ph idx="1"/>
            <p:extLst>
              <p:ext uri="{D42A27DB-BD31-4B8C-83A1-F6EECF244321}">
                <p14:modId xmlns:p14="http://schemas.microsoft.com/office/powerpoint/2010/main" val="1680052455"/>
              </p:ext>
            </p:extLst>
          </p:nvPr>
        </p:nvGraphicFramePr>
        <p:xfrm>
          <a:off x="341699" y="2191002"/>
          <a:ext cx="16450056" cy="5975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3861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51" y="685800"/>
            <a:ext cx="7266236" cy="1669256"/>
          </a:xfrm>
        </p:spPr>
        <p:txBody>
          <a:bodyPr anchor="t">
            <a:noAutofit/>
          </a:bodyPr>
          <a:lstStyle/>
          <a:p>
            <a:r>
              <a:rPr lang="en-US" sz="6000"/>
              <a:t>Claiming Deadline Reminder</a:t>
            </a:r>
          </a:p>
        </p:txBody>
      </p:sp>
      <p:sp>
        <p:nvSpPr>
          <p:cNvPr id="3" name="Content Placeholder 2"/>
          <p:cNvSpPr>
            <a:spLocks noGrp="1"/>
          </p:cNvSpPr>
          <p:nvPr>
            <p:ph type="body" sz="half" idx="2"/>
          </p:nvPr>
        </p:nvSpPr>
        <p:spPr>
          <a:xfrm>
            <a:off x="189203" y="3233882"/>
            <a:ext cx="9503437" cy="5488781"/>
          </a:xfrm>
        </p:spPr>
        <p:txBody>
          <a:bodyPr vert="horz" lIns="91440" tIns="45720" rIns="91440" bIns="45720" rtlCol="0" anchor="t">
            <a:noAutofit/>
          </a:bodyPr>
          <a:lstStyle/>
          <a:p>
            <a:pPr marL="457200" indent="-457200">
              <a:spcAft>
                <a:spcPts val="600"/>
              </a:spcAft>
              <a:buChar char="•"/>
            </a:pPr>
            <a:r>
              <a:rPr lang="en-US" sz="3200" dirty="0"/>
              <a:t>Districts must submit quarterly claims.  </a:t>
            </a:r>
            <a:endParaRPr lang="en-US" dirty="0"/>
          </a:p>
          <a:p>
            <a:pPr marL="457200" indent="-457200">
              <a:spcAft>
                <a:spcPts val="600"/>
              </a:spcAft>
              <a:buChar char="•"/>
            </a:pPr>
            <a:r>
              <a:rPr lang="en-US" sz="3200" dirty="0"/>
              <a:t>Submitting timely claims is not only a good fiscal practice but can save from problems at the end of a grant. </a:t>
            </a:r>
            <a:endParaRPr lang="en-US" dirty="0"/>
          </a:p>
          <a:p>
            <a:pPr marL="457200" indent="-457200">
              <a:spcAft>
                <a:spcPts val="600"/>
              </a:spcAft>
              <a:buChar char="•"/>
            </a:pPr>
            <a:r>
              <a:rPr lang="en-US" sz="3200" dirty="0"/>
              <a:t>Claims will be tracked on a quarterly basis.  </a:t>
            </a:r>
            <a:endParaRPr lang="en-US" dirty="0"/>
          </a:p>
          <a:p>
            <a:pPr marL="457200" indent="-457200">
              <a:spcAft>
                <a:spcPts val="600"/>
              </a:spcAft>
              <a:buChar char="•"/>
            </a:pPr>
            <a:r>
              <a:rPr lang="en-US" sz="3200" dirty="0"/>
              <a:t>The GAPS system shuts down automatically on Aug 15. </a:t>
            </a:r>
            <a:endParaRPr lang="en-US" dirty="0"/>
          </a:p>
          <a:p>
            <a:pPr marL="457200" indent="-457200">
              <a:spcAft>
                <a:spcPts val="600"/>
              </a:spcAft>
              <a:buChar char="•"/>
            </a:pPr>
            <a:r>
              <a:rPr lang="en-US" sz="3200" dirty="0"/>
              <a:t>OFSA has no power over this automatic shutdown.</a:t>
            </a:r>
            <a:endParaRPr lang="en-US" dirty="0"/>
          </a:p>
        </p:txBody>
      </p:sp>
      <p:sp>
        <p:nvSpPr>
          <p:cNvPr id="5" name="Slide Number Placeholder 4" hidden="1"/>
          <p:cNvSpPr>
            <a:spLocks noGrp="1"/>
          </p:cNvSpPr>
          <p:nvPr>
            <p:ph type="sldNum" sz="quarter" idx="12"/>
          </p:nvPr>
        </p:nvSpPr>
        <p:spPr>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600"/>
              </a:spcAft>
            </a:pPr>
            <a:fld id="{2638198E-7845-4843-8114-6B9DA8FD3EF6}" type="slidenum">
              <a:rPr lang="en-US" smtClean="0"/>
              <a:pPr>
                <a:spcAft>
                  <a:spcPts val="600"/>
                </a:spcAft>
              </a:pPr>
              <a:t>15</a:t>
            </a:fld>
            <a:endParaRPr lang="en-US"/>
          </a:p>
        </p:txBody>
      </p:sp>
      <p:graphicFrame>
        <p:nvGraphicFramePr>
          <p:cNvPr id="4" name="Table 3">
            <a:extLst>
              <a:ext uri="{FF2B5EF4-FFF2-40B4-BE49-F238E27FC236}">
                <a16:creationId xmlns:a16="http://schemas.microsoft.com/office/drawing/2014/main" id="{C8FEECFC-38C5-F7C7-F428-788795E7A4B0}"/>
              </a:ext>
            </a:extLst>
          </p:cNvPr>
          <p:cNvGraphicFramePr>
            <a:graphicFrameLocks noGrp="1"/>
          </p:cNvGraphicFramePr>
          <p:nvPr>
            <p:extLst>
              <p:ext uri="{D42A27DB-BD31-4B8C-83A1-F6EECF244321}">
                <p14:modId xmlns:p14="http://schemas.microsoft.com/office/powerpoint/2010/main" val="929155424"/>
              </p:ext>
            </p:extLst>
          </p:nvPr>
        </p:nvGraphicFramePr>
        <p:xfrm>
          <a:off x="9999435" y="2112906"/>
          <a:ext cx="8036827" cy="6206703"/>
        </p:xfrm>
        <a:graphic>
          <a:graphicData uri="http://schemas.openxmlformats.org/drawingml/2006/table">
            <a:tbl>
              <a:tblPr firstRow="1" bandRow="1">
                <a:tableStyleId>{5C22544A-7EE6-4342-B048-85BDC9FD1C3A}</a:tableStyleId>
              </a:tblPr>
              <a:tblGrid>
                <a:gridCol w="3298554">
                  <a:extLst>
                    <a:ext uri="{9D8B030D-6E8A-4147-A177-3AD203B41FA5}">
                      <a16:colId xmlns:a16="http://schemas.microsoft.com/office/drawing/2014/main" val="1943941745"/>
                    </a:ext>
                  </a:extLst>
                </a:gridCol>
                <a:gridCol w="4738273">
                  <a:extLst>
                    <a:ext uri="{9D8B030D-6E8A-4147-A177-3AD203B41FA5}">
                      <a16:colId xmlns:a16="http://schemas.microsoft.com/office/drawing/2014/main" val="1276831858"/>
                    </a:ext>
                  </a:extLst>
                </a:gridCol>
              </a:tblGrid>
              <a:tr h="1565461">
                <a:tc>
                  <a:txBody>
                    <a:bodyPr/>
                    <a:lstStyle/>
                    <a:p>
                      <a:pPr algn="ctr"/>
                      <a:r>
                        <a:rPr lang="en-US" sz="3600">
                          <a:solidFill>
                            <a:schemeClr val="tx1"/>
                          </a:solidFill>
                        </a:rPr>
                        <a:t>Reporting Period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en-US" sz="3600">
                          <a:solidFill>
                            <a:schemeClr val="tx1"/>
                          </a:solidFill>
                        </a:rPr>
                        <a:t>Deadline for submitting claims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2035258954"/>
                  </a:ext>
                </a:extLst>
              </a:tr>
              <a:tr h="1126076">
                <a:tc>
                  <a:txBody>
                    <a:bodyPr/>
                    <a:lstStyle/>
                    <a:p>
                      <a:pPr algn="ctr"/>
                      <a:r>
                        <a:rPr lang="en-US" sz="3600"/>
                        <a:t>July 1-Sept 30</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sz="3600" dirty="0"/>
                        <a:t>October 30</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136393745"/>
                  </a:ext>
                </a:extLst>
              </a:tr>
              <a:tr h="1126076">
                <a:tc>
                  <a:txBody>
                    <a:bodyPr/>
                    <a:lstStyle/>
                    <a:p>
                      <a:pPr algn="ctr"/>
                      <a:r>
                        <a:rPr lang="en-US" sz="3600"/>
                        <a:t>Oct 1-Dec 31</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sz="3600" dirty="0"/>
                        <a:t>January 30</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802575542"/>
                  </a:ext>
                </a:extLst>
              </a:tr>
              <a:tr h="1194545">
                <a:tc>
                  <a:txBody>
                    <a:bodyPr/>
                    <a:lstStyle/>
                    <a:p>
                      <a:pPr algn="ctr"/>
                      <a:r>
                        <a:rPr lang="en-US" sz="3600"/>
                        <a:t>Jan 1-March 31</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sz="3600" dirty="0"/>
                        <a:t>April 30</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2165487"/>
                  </a:ext>
                </a:extLst>
              </a:tr>
              <a:tr h="1194545">
                <a:tc>
                  <a:txBody>
                    <a:bodyPr/>
                    <a:lstStyle/>
                    <a:p>
                      <a:pPr algn="ctr"/>
                      <a:r>
                        <a:rPr lang="en-US" sz="3600"/>
                        <a:t>April 1-June 30</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r>
                        <a:rPr lang="en-US" sz="3600" dirty="0"/>
                        <a:t>August 15</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745109796"/>
                  </a:ext>
                </a:extLst>
              </a:tr>
            </a:tbl>
          </a:graphicData>
        </a:graphic>
      </p:graphicFrame>
      <p:sp>
        <p:nvSpPr>
          <p:cNvPr id="9" name="Rectangle 8" descr="Reporting Period and Deadline for submitting claims">
            <a:extLst>
              <a:ext uri="{FF2B5EF4-FFF2-40B4-BE49-F238E27FC236}">
                <a16:creationId xmlns:a16="http://schemas.microsoft.com/office/drawing/2014/main" id="{F60FDDAE-CFE4-5A40-02BC-27E3C6AD5084}"/>
              </a:ext>
            </a:extLst>
          </p:cNvPr>
          <p:cNvSpPr/>
          <p:nvPr/>
        </p:nvSpPr>
        <p:spPr>
          <a:xfrm>
            <a:off x="10010418" y="2112906"/>
            <a:ext cx="7899751" cy="6170769"/>
          </a:xfrm>
          <a:prstGeom prst="rect">
            <a:avLst/>
          </a:prstGeom>
          <a:noFill/>
          <a:ln w="57150">
            <a:solidFill>
              <a:srgbClr val="EFC0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096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p>
            <a:r>
              <a:rPr lang="en-US" b="1" kern="1200" dirty="0">
                <a:latin typeface="+mn-lt"/>
                <a:ea typeface="+mj-ea"/>
                <a:cs typeface="+mj-cs"/>
              </a:rPr>
              <a:t>Claiming Expectation Emails</a:t>
            </a:r>
          </a:p>
        </p:txBody>
      </p:sp>
      <p:sp>
        <p:nvSpPr>
          <p:cNvPr id="21" name="TextBox 20">
            <a:extLst>
              <a:ext uri="{FF2B5EF4-FFF2-40B4-BE49-F238E27FC236}">
                <a16:creationId xmlns:a16="http://schemas.microsoft.com/office/drawing/2014/main" id="{EE084193-D2E4-EA7C-E93E-488FBD9B52B6}"/>
              </a:ext>
            </a:extLst>
          </p:cNvPr>
          <p:cNvSpPr txBox="1"/>
          <p:nvPr/>
        </p:nvSpPr>
        <p:spPr>
          <a:xfrm>
            <a:off x="313045" y="2247900"/>
            <a:ext cx="9149507" cy="689830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defTabSz="1371600">
              <a:spcAft>
                <a:spcPts val="600"/>
              </a:spcAft>
            </a:pPr>
            <a:r>
              <a:rPr lang="en-US" sz="2400" b="1" dirty="0">
                <a:solidFill>
                  <a:schemeClr val="bg1"/>
                </a:solidFill>
              </a:rPr>
              <a:t>Quarterly Tracking by OFSA</a:t>
            </a:r>
          </a:p>
          <a:p>
            <a:pPr defTabSz="1371600">
              <a:spcAft>
                <a:spcPts val="600"/>
              </a:spcAft>
            </a:pPr>
            <a:r>
              <a:rPr lang="en-US" dirty="0">
                <a:solidFill>
                  <a:schemeClr val="bg1"/>
                </a:solidFill>
              </a:rPr>
              <a:t>The Office of Federal and State Accountability (OFSA) will track claims quarterly to ensure:</a:t>
            </a:r>
          </a:p>
          <a:p>
            <a:pPr marL="800100" lvl="1" indent="-342900" defTabSz="1371600">
              <a:spcAft>
                <a:spcPts val="600"/>
              </a:spcAft>
              <a:buFont typeface="Arial" panose="020B0604020202020204" pitchFamily="34" charset="0"/>
              <a:buChar char="•"/>
            </a:pPr>
            <a:r>
              <a:rPr lang="en-US" dirty="0">
                <a:solidFill>
                  <a:schemeClr val="bg1"/>
                </a:solidFill>
              </a:rPr>
              <a:t>Funds are being expended responsibly</a:t>
            </a:r>
          </a:p>
          <a:p>
            <a:pPr marL="800100" lvl="1" indent="-342900" defTabSz="1371600">
              <a:spcAft>
                <a:spcPts val="600"/>
              </a:spcAft>
              <a:buFont typeface="Arial" panose="020B0604020202020204" pitchFamily="34" charset="0"/>
              <a:buChar char="•"/>
            </a:pPr>
            <a:r>
              <a:rPr lang="en-US" dirty="0">
                <a:solidFill>
                  <a:schemeClr val="bg1"/>
                </a:solidFill>
              </a:rPr>
              <a:t>Timely use of federal grant allocations</a:t>
            </a:r>
          </a:p>
          <a:p>
            <a:pPr marL="800100" lvl="1" indent="-342900" defTabSz="1371600">
              <a:spcAft>
                <a:spcPts val="600"/>
              </a:spcAft>
              <a:buFont typeface="Arial" panose="020B0604020202020204" pitchFamily="34" charset="0"/>
              <a:buChar char="•"/>
            </a:pPr>
            <a:r>
              <a:rPr lang="en-US" dirty="0">
                <a:solidFill>
                  <a:schemeClr val="bg1"/>
                </a:solidFill>
              </a:rPr>
              <a:t>Compliance with grant requirements</a:t>
            </a:r>
          </a:p>
          <a:p>
            <a:pPr marL="342900" indent="-342900" defTabSz="1371600">
              <a:spcAft>
                <a:spcPts val="600"/>
              </a:spcAft>
              <a:buFont typeface="Arial" panose="020B0604020202020204" pitchFamily="34" charset="0"/>
              <a:buChar char="•"/>
            </a:pPr>
            <a:endParaRPr lang="en-US" dirty="0">
              <a:solidFill>
                <a:schemeClr val="bg1"/>
              </a:solidFill>
            </a:endParaRPr>
          </a:p>
          <a:p>
            <a:pPr defTabSz="1371600">
              <a:spcAft>
                <a:spcPts val="600"/>
              </a:spcAft>
            </a:pPr>
            <a:r>
              <a:rPr lang="en-US" sz="2400" b="1" dirty="0">
                <a:solidFill>
                  <a:schemeClr val="bg1"/>
                </a:solidFill>
              </a:rPr>
              <a:t>District Notification Emails</a:t>
            </a:r>
          </a:p>
          <a:p>
            <a:pPr defTabSz="1371600">
              <a:spcAft>
                <a:spcPts val="600"/>
              </a:spcAft>
            </a:pPr>
            <a:r>
              <a:rPr lang="en-US" dirty="0">
                <a:solidFill>
                  <a:schemeClr val="bg1"/>
                </a:solidFill>
              </a:rPr>
              <a:t>Districts will receive an email each quarter from Sharay Mosley indicating one of the following:</a:t>
            </a:r>
          </a:p>
          <a:p>
            <a:pPr marL="800100" lvl="1" indent="-342900" defTabSz="1371600">
              <a:spcAft>
                <a:spcPts val="600"/>
              </a:spcAft>
              <a:buFont typeface="Arial" panose="020B0604020202020204" pitchFamily="34" charset="0"/>
              <a:buChar char="•"/>
            </a:pPr>
            <a:r>
              <a:rPr lang="en-US" i="1" dirty="0">
                <a:solidFill>
                  <a:schemeClr val="bg1"/>
                </a:solidFill>
              </a:rPr>
              <a:t>“Your district has not made any claims for this quarter.”</a:t>
            </a:r>
          </a:p>
          <a:p>
            <a:pPr marL="800100" lvl="1" indent="-342900" defTabSz="1371600">
              <a:spcAft>
                <a:spcPts val="600"/>
              </a:spcAft>
              <a:buFont typeface="Arial" panose="020B0604020202020204" pitchFamily="34" charset="0"/>
              <a:buChar char="•"/>
            </a:pPr>
            <a:r>
              <a:rPr lang="en-US" dirty="0">
                <a:solidFill>
                  <a:schemeClr val="bg1"/>
                </a:solidFill>
              </a:rPr>
              <a:t> </a:t>
            </a:r>
            <a:r>
              <a:rPr lang="en-US" i="1" dirty="0">
                <a:solidFill>
                  <a:schemeClr val="bg1"/>
                </a:solidFill>
              </a:rPr>
              <a:t>“Your district has failed to meet the claiming criteria for this quarter.”</a:t>
            </a:r>
          </a:p>
          <a:p>
            <a:pPr marL="800100" lvl="1" indent="-342900" defTabSz="1371600">
              <a:spcAft>
                <a:spcPts val="600"/>
              </a:spcAft>
              <a:buFont typeface="Arial" panose="020B0604020202020204" pitchFamily="34" charset="0"/>
              <a:buChar char="•"/>
            </a:pPr>
            <a:r>
              <a:rPr lang="en-US" dirty="0">
                <a:solidFill>
                  <a:schemeClr val="bg1"/>
                </a:solidFill>
              </a:rPr>
              <a:t> </a:t>
            </a:r>
            <a:r>
              <a:rPr lang="en-US" i="1" dirty="0">
                <a:solidFill>
                  <a:schemeClr val="bg1"/>
                </a:solidFill>
              </a:rPr>
              <a:t>“Your district has met the claiming criteria for this quarter.”</a:t>
            </a:r>
          </a:p>
          <a:p>
            <a:pPr marL="342900" indent="-342900" defTabSz="1371600">
              <a:spcAft>
                <a:spcPts val="600"/>
              </a:spcAft>
              <a:buFont typeface="Arial" panose="020B0604020202020204" pitchFamily="34" charset="0"/>
              <a:buChar char="•"/>
            </a:pPr>
            <a:endParaRPr lang="en-US" i="1" dirty="0">
              <a:solidFill>
                <a:schemeClr val="bg1"/>
              </a:solidFill>
            </a:endParaRPr>
          </a:p>
          <a:p>
            <a:pPr defTabSz="1371600">
              <a:spcAft>
                <a:spcPts val="600"/>
              </a:spcAft>
            </a:pPr>
            <a:r>
              <a:rPr lang="en-US" sz="2400" b="1" dirty="0">
                <a:solidFill>
                  <a:schemeClr val="bg1"/>
                </a:solidFill>
              </a:rPr>
              <a:t> Why This Matters</a:t>
            </a:r>
          </a:p>
          <a:p>
            <a:pPr marL="800100" lvl="1" indent="-342900" defTabSz="1371600">
              <a:spcAft>
                <a:spcPts val="600"/>
              </a:spcAft>
              <a:buFont typeface="Arial" panose="020B0604020202020204" pitchFamily="34" charset="0"/>
              <a:buChar char="•"/>
            </a:pPr>
            <a:r>
              <a:rPr lang="en-US" dirty="0">
                <a:solidFill>
                  <a:schemeClr val="bg1"/>
                </a:solidFill>
              </a:rPr>
              <a:t>OFSA monitors claiming patterns across districts</a:t>
            </a:r>
          </a:p>
          <a:p>
            <a:pPr marL="800100" lvl="1" indent="-342900" defTabSz="1371600">
              <a:spcAft>
                <a:spcPts val="600"/>
              </a:spcAft>
              <a:buFont typeface="Arial" panose="020B0604020202020204" pitchFamily="34" charset="0"/>
              <a:buChar char="•"/>
            </a:pPr>
            <a:r>
              <a:rPr lang="en-US" dirty="0">
                <a:solidFill>
                  <a:schemeClr val="bg1"/>
                </a:solidFill>
              </a:rPr>
              <a:t>Helps ensure districts spend funds effectively and on time</a:t>
            </a:r>
          </a:p>
          <a:p>
            <a:pPr marL="800100" lvl="1" indent="-342900" defTabSz="1371600">
              <a:spcAft>
                <a:spcPts val="600"/>
              </a:spcAft>
              <a:buFont typeface="Arial" panose="020B0604020202020204" pitchFamily="34" charset="0"/>
              <a:buChar char="•"/>
            </a:pPr>
            <a:r>
              <a:rPr lang="en-US" dirty="0">
                <a:solidFill>
                  <a:schemeClr val="bg1"/>
                </a:solidFill>
              </a:rPr>
              <a:t>Supports strong fiscal management and audit readiness</a:t>
            </a:r>
          </a:p>
          <a:p>
            <a:pPr marL="342900" indent="-342900" defTabSz="1371600">
              <a:spcAft>
                <a:spcPts val="600"/>
              </a:spcAft>
              <a:buFont typeface="Arial" panose="020B0604020202020204" pitchFamily="34" charset="0"/>
              <a:buChar char="•"/>
            </a:pPr>
            <a:endParaRPr lang="en-US" dirty="0">
              <a:solidFill>
                <a:schemeClr val="bg1"/>
              </a:solidFill>
            </a:endParaRPr>
          </a:p>
          <a:p>
            <a:pPr defTabSz="1371600">
              <a:spcAft>
                <a:spcPts val="600"/>
              </a:spcAft>
            </a:pPr>
            <a:r>
              <a:rPr lang="en-US" b="1" i="1" dirty="0">
                <a:solidFill>
                  <a:schemeClr val="bg1"/>
                </a:solidFill>
              </a:rPr>
              <a:t>Watch for quarterly emails from Sharay Mosley—your compliance may depend on it!</a:t>
            </a:r>
          </a:p>
        </p:txBody>
      </p:sp>
      <p:pic>
        <p:nvPicPr>
          <p:cNvPr id="23" name="Picture 22" descr="Magnifying glass showing decling performance">
            <a:extLst>
              <a:ext uri="{FF2B5EF4-FFF2-40B4-BE49-F238E27FC236}">
                <a16:creationId xmlns:a16="http://schemas.microsoft.com/office/drawing/2014/main" id="{19C2AAA7-37E6-F4D3-ED25-02D8B8E7D4B9}"/>
              </a:ext>
            </a:extLst>
          </p:cNvPr>
          <p:cNvPicPr>
            <a:picLocks noChangeAspect="1"/>
          </p:cNvPicPr>
          <p:nvPr/>
        </p:nvPicPr>
        <p:blipFill>
          <a:blip r:embed="rId2"/>
          <a:srcRect l="20659" r="6950" b="-5"/>
          <a:stretch>
            <a:fillRect/>
          </a:stretch>
        </p:blipFill>
        <p:spPr>
          <a:xfrm>
            <a:off x="10016276" y="2247900"/>
            <a:ext cx="6898470" cy="6361229"/>
          </a:xfrm>
          <a:prstGeom prst="rect">
            <a:avLst/>
          </a:prstGeom>
          <a:noFill/>
          <a:ln w="28575">
            <a:solidFill>
              <a:srgbClr val="F0C14C"/>
            </a:solidFill>
          </a:ln>
        </p:spPr>
      </p:pic>
      <p:sp>
        <p:nvSpPr>
          <p:cNvPr id="4" name="Slide Number Placeholder 3"/>
          <p:cNvSpPr>
            <a:spLocks noGrp="1"/>
          </p:cNvSpPr>
          <p:nvPr>
            <p:ph type="sldNum" sz="quarter" idx="12"/>
          </p:nvPr>
        </p:nvSpPr>
        <p:spPr>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600"/>
              </a:spcAft>
            </a:pPr>
            <a:fld id="{2638198E-7845-4843-8114-6B9DA8FD3EF6}" type="slidenum">
              <a:rPr lang="en-US" smtClean="0"/>
              <a:pPr>
                <a:spcAft>
                  <a:spcPts val="600"/>
                </a:spcAft>
              </a:pPr>
              <a:t>16</a:t>
            </a:fld>
            <a:endParaRPr lang="en-US"/>
          </a:p>
        </p:txBody>
      </p:sp>
    </p:spTree>
    <p:extLst>
      <p:ext uri="{BB962C8B-B14F-4D97-AF65-F5344CB8AC3E}">
        <p14:creationId xmlns:p14="http://schemas.microsoft.com/office/powerpoint/2010/main" val="84515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972" y="419500"/>
            <a:ext cx="16450056" cy="1097280"/>
          </a:xfrm>
        </p:spPr>
        <p:txBody>
          <a:bodyPr anchor="t">
            <a:normAutofit/>
          </a:bodyPr>
          <a:lstStyle/>
          <a:p>
            <a:r>
              <a:rPr lang="en-US" sz="6000"/>
              <a:t>Claiming Expectations </a:t>
            </a:r>
          </a:p>
        </p:txBody>
      </p:sp>
      <p:graphicFrame>
        <p:nvGraphicFramePr>
          <p:cNvPr id="7" name="Content Placeholder 6">
            <a:extLst>
              <a:ext uri="{FF2B5EF4-FFF2-40B4-BE49-F238E27FC236}">
                <a16:creationId xmlns:a16="http://schemas.microsoft.com/office/drawing/2014/main" id="{E4617ED1-492E-457A-2097-963701945F68}"/>
              </a:ext>
            </a:extLst>
          </p:cNvPr>
          <p:cNvGraphicFramePr>
            <a:graphicFrameLocks noGrp="1"/>
          </p:cNvGraphicFramePr>
          <p:nvPr>
            <p:ph idx="1"/>
            <p:extLst>
              <p:ext uri="{D42A27DB-BD31-4B8C-83A1-F6EECF244321}">
                <p14:modId xmlns:p14="http://schemas.microsoft.com/office/powerpoint/2010/main" val="3461089798"/>
              </p:ext>
            </p:extLst>
          </p:nvPr>
        </p:nvGraphicFramePr>
        <p:xfrm>
          <a:off x="544794" y="1356645"/>
          <a:ext cx="17215427" cy="3596640"/>
        </p:xfrm>
        <a:graphic>
          <a:graphicData uri="http://schemas.openxmlformats.org/drawingml/2006/table">
            <a:tbl>
              <a:tblPr firstRow="1" firstCol="1" bandRow="1">
                <a:tableStyleId>{5C22544A-7EE6-4342-B048-85BDC9FD1C3A}</a:tableStyleId>
              </a:tblPr>
              <a:tblGrid>
                <a:gridCol w="3710394">
                  <a:extLst>
                    <a:ext uri="{9D8B030D-6E8A-4147-A177-3AD203B41FA5}">
                      <a16:colId xmlns:a16="http://schemas.microsoft.com/office/drawing/2014/main" val="2046049268"/>
                    </a:ext>
                  </a:extLst>
                </a:gridCol>
                <a:gridCol w="3710394">
                  <a:extLst>
                    <a:ext uri="{9D8B030D-6E8A-4147-A177-3AD203B41FA5}">
                      <a16:colId xmlns:a16="http://schemas.microsoft.com/office/drawing/2014/main" val="3847303890"/>
                    </a:ext>
                  </a:extLst>
                </a:gridCol>
                <a:gridCol w="3361297">
                  <a:extLst>
                    <a:ext uri="{9D8B030D-6E8A-4147-A177-3AD203B41FA5}">
                      <a16:colId xmlns:a16="http://schemas.microsoft.com/office/drawing/2014/main" val="1025183185"/>
                    </a:ext>
                  </a:extLst>
                </a:gridCol>
                <a:gridCol w="3281504">
                  <a:extLst>
                    <a:ext uri="{9D8B030D-6E8A-4147-A177-3AD203B41FA5}">
                      <a16:colId xmlns:a16="http://schemas.microsoft.com/office/drawing/2014/main" val="3370623090"/>
                    </a:ext>
                  </a:extLst>
                </a:gridCol>
                <a:gridCol w="3151838">
                  <a:extLst>
                    <a:ext uri="{9D8B030D-6E8A-4147-A177-3AD203B41FA5}">
                      <a16:colId xmlns:a16="http://schemas.microsoft.com/office/drawing/2014/main" val="215707296"/>
                    </a:ext>
                  </a:extLst>
                </a:gridCol>
              </a:tblGrid>
              <a:tr h="331725">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dirty="0">
                          <a:solidFill>
                            <a:schemeClr val="tx1"/>
                          </a:solidFill>
                          <a:effectLst/>
                          <a:latin typeface="Calibri"/>
                        </a:rPr>
                        <a:t>Grant</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dirty="0">
                          <a:solidFill>
                            <a:schemeClr val="tx1"/>
                          </a:solidFill>
                          <a:effectLst/>
                          <a:latin typeface="Calibri"/>
                        </a:rPr>
                        <a:t>Claiming Percentage Expectation Y1/Q1 (July 1 - Sept 30)</a:t>
                      </a: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dirty="0">
                          <a:solidFill>
                            <a:schemeClr val="tx1"/>
                          </a:solidFill>
                          <a:effectLst/>
                          <a:latin typeface="Calibri"/>
                        </a:rPr>
                        <a:t>Claiming Percentage Expectation Y1/Q2 (Oct 1 - Dec 31)</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dirty="0">
                          <a:solidFill>
                            <a:schemeClr val="tx1"/>
                          </a:solidFill>
                          <a:effectLst/>
                          <a:latin typeface="Calibri"/>
                        </a:rPr>
                        <a:t>Claiming Percentage Expectation Y1/Q3 (Jan 1 - March 31)</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ase">
                        <a:lnSpc>
                          <a:spcPts val="2400"/>
                        </a:lnSpc>
                        <a:buNone/>
                      </a:pPr>
                      <a:r>
                        <a:rPr lang="en-US" sz="2000" b="1" i="0" dirty="0">
                          <a:solidFill>
                            <a:schemeClr val="tx1"/>
                          </a:solidFill>
                          <a:effectLst/>
                          <a:latin typeface="Calibri"/>
                        </a:rPr>
                        <a:t>Claiming Percentage Expectation Y1/Q4 </a:t>
                      </a:r>
                    </a:p>
                    <a:p>
                      <a:pPr algn="ctr" fontAlgn="base">
                        <a:lnSpc>
                          <a:spcPts val="2400"/>
                        </a:lnSpc>
                        <a:buNone/>
                      </a:pPr>
                      <a:r>
                        <a:rPr lang="en-US" sz="2000" b="1" i="0" dirty="0">
                          <a:solidFill>
                            <a:schemeClr val="tx1"/>
                          </a:solidFill>
                          <a:effectLst/>
                          <a:latin typeface="Calibri"/>
                        </a:rPr>
                        <a:t>(April 1 - June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85224070"/>
                  </a:ext>
                </a:extLst>
              </a:tr>
              <a:tr h="331725">
                <a:tc>
                  <a:txBody>
                    <a:bodyPr/>
                    <a:lstStyle/>
                    <a:p>
                      <a:pPr algn="ctr" fontAlgn="base">
                        <a:lnSpc>
                          <a:spcPts val="2400"/>
                        </a:lnSpc>
                        <a:buNone/>
                      </a:pPr>
                      <a:endParaRPr lang="en-US" b="1"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 </a:t>
                      </a:r>
                    </a:p>
                    <a:p>
                      <a:pPr algn="ctr" fontAlgn="base">
                        <a:lnSpc>
                          <a:spcPts val="2400"/>
                        </a:lnSpc>
                        <a:buNone/>
                      </a:pPr>
                      <a:r>
                        <a:rPr lang="en-US" sz="2000" b="0" i="0" kern="1200" dirty="0">
                          <a:solidFill>
                            <a:schemeClr val="tx1"/>
                          </a:solidFill>
                          <a:effectLst/>
                          <a:latin typeface="Calibri"/>
                          <a:ea typeface="+mn-ea"/>
                          <a:cs typeface="+mn-cs"/>
                        </a:rPr>
                        <a:t>October 30</a:t>
                      </a: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a:t>
                      </a:r>
                    </a:p>
                    <a:p>
                      <a:pPr algn="ctr" fontAlgn="base">
                        <a:lnSpc>
                          <a:spcPts val="2400"/>
                        </a:lnSpc>
                        <a:buNone/>
                      </a:pPr>
                      <a:r>
                        <a:rPr lang="en-US" sz="2000" b="0" i="0" kern="1200" dirty="0">
                          <a:solidFill>
                            <a:schemeClr val="tx1"/>
                          </a:solidFill>
                          <a:effectLst/>
                          <a:latin typeface="Calibri"/>
                          <a:ea typeface="+mn-ea"/>
                          <a:cs typeface="+mn-cs"/>
                        </a:rPr>
                        <a:t>January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 </a:t>
                      </a:r>
                    </a:p>
                    <a:p>
                      <a:pPr algn="ctr" fontAlgn="base">
                        <a:lnSpc>
                          <a:spcPts val="2400"/>
                        </a:lnSpc>
                        <a:buNone/>
                      </a:pPr>
                      <a:r>
                        <a:rPr lang="en-US" sz="2000" b="0" i="0" kern="1200" dirty="0">
                          <a:solidFill>
                            <a:schemeClr val="tx1"/>
                          </a:solidFill>
                          <a:effectLst/>
                          <a:latin typeface="Calibri"/>
                          <a:ea typeface="+mn-ea"/>
                          <a:cs typeface="+mn-cs"/>
                        </a:rPr>
                        <a:t>April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0" i="0" kern="1200" dirty="0">
                          <a:solidFill>
                            <a:schemeClr val="tx1"/>
                          </a:solidFill>
                          <a:effectLst/>
                          <a:latin typeface="Calibri"/>
                          <a:ea typeface="+mn-ea"/>
                          <a:cs typeface="+mn-cs"/>
                        </a:rPr>
                        <a:t>Fiscal Year End Deadline for Claiming – August 15</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455990"/>
                  </a:ext>
                </a:extLst>
              </a:tr>
              <a:tr h="331725">
                <a:tc>
                  <a:txBody>
                    <a:bodyPr/>
                    <a:lstStyle/>
                    <a:p>
                      <a:pPr algn="ctr" fontAlgn="base">
                        <a:lnSpc>
                          <a:spcPts val="2400"/>
                        </a:lnSpc>
                        <a:buNone/>
                      </a:pPr>
                      <a:r>
                        <a:rPr lang="en-US" sz="2000" b="1" i="1" dirty="0">
                          <a:solidFill>
                            <a:schemeClr val="tx1"/>
                          </a:solidFill>
                          <a:effectLst/>
                          <a:latin typeface="Calibri"/>
                        </a:rPr>
                        <a:t>Title I</a:t>
                      </a:r>
                      <a:endParaRPr lang="en-US" b="1"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dirty="0">
                          <a:solidFill>
                            <a:schemeClr val="tx1"/>
                          </a:solidFill>
                          <a:effectLst/>
                          <a:latin typeface="Calibri"/>
                        </a:rPr>
                        <a:t>-</a:t>
                      </a:r>
                      <a:endParaRPr lang="en-US" b="0" i="0" dirty="0">
                        <a:solidFill>
                          <a:schemeClr val="tx1"/>
                        </a:solidFill>
                        <a:effectLst/>
                        <a:latin typeface="Calibri"/>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dirty="0">
                          <a:solidFill>
                            <a:schemeClr val="tx1"/>
                          </a:solidFill>
                          <a:effectLst/>
                          <a:latin typeface="Calibri"/>
                        </a:rPr>
                        <a:t>40%</a:t>
                      </a:r>
                      <a:endParaRPr lang="en-US" b="0"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60%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85%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3428561"/>
                  </a:ext>
                </a:extLst>
              </a:tr>
              <a:tr h="331725">
                <a:tc>
                  <a:txBody>
                    <a:bodyPr/>
                    <a:lstStyle/>
                    <a:p>
                      <a:pPr algn="ctr" fontAlgn="base">
                        <a:lnSpc>
                          <a:spcPts val="2400"/>
                        </a:lnSpc>
                        <a:buNone/>
                      </a:pPr>
                      <a:r>
                        <a:rPr lang="en-US" sz="2000" b="1" i="1">
                          <a:solidFill>
                            <a:schemeClr val="tx1"/>
                          </a:solidFill>
                          <a:effectLst/>
                          <a:latin typeface="Calibri"/>
                        </a:rPr>
                        <a:t>Title II</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a:t>
                      </a:r>
                      <a:endParaRPr lang="en-US" b="0" i="0">
                        <a:solidFill>
                          <a:schemeClr val="tx1"/>
                        </a:solidFill>
                        <a:effectLst/>
                        <a:latin typeface="Calibri"/>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15%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30%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50%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3458459"/>
                  </a:ext>
                </a:extLst>
              </a:tr>
              <a:tr h="331725">
                <a:tc>
                  <a:txBody>
                    <a:bodyPr/>
                    <a:lstStyle/>
                    <a:p>
                      <a:pPr algn="ctr" fontAlgn="base">
                        <a:lnSpc>
                          <a:spcPts val="2400"/>
                        </a:lnSpc>
                        <a:buNone/>
                      </a:pPr>
                      <a:r>
                        <a:rPr lang="en-US" sz="2000" b="1" i="1">
                          <a:solidFill>
                            <a:schemeClr val="tx1"/>
                          </a:solidFill>
                          <a:effectLst/>
                          <a:latin typeface="Calibri"/>
                        </a:rPr>
                        <a:t>Title IV</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a:t>
                      </a:r>
                      <a:endParaRPr lang="en-US" b="0" i="0">
                        <a:solidFill>
                          <a:schemeClr val="tx1"/>
                        </a:solidFill>
                        <a:effectLst/>
                        <a:latin typeface="Calibri"/>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15%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30%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50%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1579556"/>
                  </a:ext>
                </a:extLst>
              </a:tr>
              <a:tr h="331725">
                <a:tc>
                  <a:txBody>
                    <a:bodyPr/>
                    <a:lstStyle/>
                    <a:p>
                      <a:pPr algn="ctr" fontAlgn="base">
                        <a:lnSpc>
                          <a:spcPts val="2400"/>
                        </a:lnSpc>
                        <a:buNone/>
                      </a:pPr>
                      <a:r>
                        <a:rPr lang="en-US" sz="2000" b="1" i="1">
                          <a:solidFill>
                            <a:schemeClr val="tx1"/>
                          </a:solidFill>
                          <a:effectLst/>
                          <a:latin typeface="Calibri"/>
                        </a:rPr>
                        <a:t>Title V</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a:t>
                      </a:r>
                      <a:endParaRPr lang="en-US" b="0" i="0">
                        <a:solidFill>
                          <a:schemeClr val="tx1"/>
                        </a:solidFill>
                        <a:effectLst/>
                        <a:latin typeface="Calibri"/>
                      </a:endParaRPr>
                    </a:p>
                  </a:txBody>
                  <a:tcPr marL="68580" marR="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dirty="0">
                          <a:solidFill>
                            <a:schemeClr val="tx1"/>
                          </a:solidFill>
                          <a:effectLst/>
                          <a:latin typeface="Calibri"/>
                        </a:rPr>
                        <a:t>50%</a:t>
                      </a:r>
                      <a:endParaRPr lang="en-US" b="0"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4302556"/>
                  </a:ext>
                </a:extLst>
              </a:tr>
            </a:tbl>
          </a:graphicData>
        </a:graphic>
      </p:graphicFrame>
      <p:graphicFrame>
        <p:nvGraphicFramePr>
          <p:cNvPr id="3" name="Content Placeholder 6">
            <a:extLst>
              <a:ext uri="{FF2B5EF4-FFF2-40B4-BE49-F238E27FC236}">
                <a16:creationId xmlns:a16="http://schemas.microsoft.com/office/drawing/2014/main" id="{8B60DA35-AF82-3649-0412-E3E021FC8A39}"/>
              </a:ext>
            </a:extLst>
          </p:cNvPr>
          <p:cNvGraphicFramePr>
            <a:graphicFrameLocks/>
          </p:cNvGraphicFramePr>
          <p:nvPr>
            <p:extLst>
              <p:ext uri="{D42A27DB-BD31-4B8C-83A1-F6EECF244321}">
                <p14:modId xmlns:p14="http://schemas.microsoft.com/office/powerpoint/2010/main" val="392041891"/>
              </p:ext>
            </p:extLst>
          </p:nvPr>
        </p:nvGraphicFramePr>
        <p:xfrm>
          <a:off x="562925" y="5143500"/>
          <a:ext cx="17215427" cy="4511040"/>
        </p:xfrm>
        <a:graphic>
          <a:graphicData uri="http://schemas.openxmlformats.org/drawingml/2006/table">
            <a:tbl>
              <a:tblPr firstRow="1" firstCol="1" bandRow="1">
                <a:tableStyleId>{5C22544A-7EE6-4342-B048-85BDC9FD1C3A}</a:tableStyleId>
              </a:tblPr>
              <a:tblGrid>
                <a:gridCol w="3710394">
                  <a:extLst>
                    <a:ext uri="{9D8B030D-6E8A-4147-A177-3AD203B41FA5}">
                      <a16:colId xmlns:a16="http://schemas.microsoft.com/office/drawing/2014/main" val="2046049268"/>
                    </a:ext>
                  </a:extLst>
                </a:gridCol>
                <a:gridCol w="3710394">
                  <a:extLst>
                    <a:ext uri="{9D8B030D-6E8A-4147-A177-3AD203B41FA5}">
                      <a16:colId xmlns:a16="http://schemas.microsoft.com/office/drawing/2014/main" val="3847303890"/>
                    </a:ext>
                  </a:extLst>
                </a:gridCol>
                <a:gridCol w="3361297">
                  <a:extLst>
                    <a:ext uri="{9D8B030D-6E8A-4147-A177-3AD203B41FA5}">
                      <a16:colId xmlns:a16="http://schemas.microsoft.com/office/drawing/2014/main" val="1025183185"/>
                    </a:ext>
                  </a:extLst>
                </a:gridCol>
                <a:gridCol w="3281504">
                  <a:extLst>
                    <a:ext uri="{9D8B030D-6E8A-4147-A177-3AD203B41FA5}">
                      <a16:colId xmlns:a16="http://schemas.microsoft.com/office/drawing/2014/main" val="3370623090"/>
                    </a:ext>
                  </a:extLst>
                </a:gridCol>
                <a:gridCol w="3151838">
                  <a:extLst>
                    <a:ext uri="{9D8B030D-6E8A-4147-A177-3AD203B41FA5}">
                      <a16:colId xmlns:a16="http://schemas.microsoft.com/office/drawing/2014/main" val="215707296"/>
                    </a:ext>
                  </a:extLst>
                </a:gridCol>
              </a:tblGrid>
              <a:tr h="331725">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kern="1200" dirty="0">
                          <a:solidFill>
                            <a:schemeClr val="tx1"/>
                          </a:solidFill>
                          <a:effectLst/>
                          <a:latin typeface="Calibri"/>
                          <a:ea typeface="+mn-ea"/>
                          <a:cs typeface="+mn-cs"/>
                        </a:rPr>
                        <a:t>Grant</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kern="1200" dirty="0">
                          <a:solidFill>
                            <a:schemeClr val="tx1"/>
                          </a:solidFill>
                          <a:effectLst/>
                          <a:latin typeface="Calibri"/>
                          <a:ea typeface="+mn-ea"/>
                          <a:cs typeface="+mn-cs"/>
                        </a:rPr>
                        <a:t>Claiming Percentage Expectation Y2/Q1 (July 1 - Sept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kern="1200" dirty="0">
                          <a:solidFill>
                            <a:schemeClr val="tx1"/>
                          </a:solidFill>
                          <a:effectLst/>
                          <a:latin typeface="Calibri"/>
                          <a:ea typeface="+mn-ea"/>
                          <a:cs typeface="+mn-cs"/>
                        </a:rPr>
                        <a:t>Claiming Percentage Expectation Y2/Q2 (Oct 1 - Dec 31)</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1" i="0" kern="1200" dirty="0">
                          <a:solidFill>
                            <a:schemeClr val="tx1"/>
                          </a:solidFill>
                          <a:effectLst/>
                          <a:latin typeface="Calibri"/>
                          <a:ea typeface="+mn-ea"/>
                          <a:cs typeface="+mn-cs"/>
                        </a:rPr>
                        <a:t>Claiming Percentage Expectation Y2/Q3 (Jan 1 - March 31)</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ase">
                        <a:lnSpc>
                          <a:spcPts val="2400"/>
                        </a:lnSpc>
                        <a:buNone/>
                      </a:pPr>
                      <a:r>
                        <a:rPr lang="en-US" sz="2000" b="1" i="0" kern="1200" dirty="0">
                          <a:solidFill>
                            <a:schemeClr val="tx1"/>
                          </a:solidFill>
                          <a:effectLst/>
                          <a:latin typeface="Calibri"/>
                          <a:ea typeface="+mn-ea"/>
                          <a:cs typeface="+mn-cs"/>
                        </a:rPr>
                        <a:t>Claiming Percentage Expectation Y2/Q4 </a:t>
                      </a:r>
                    </a:p>
                    <a:p>
                      <a:pPr algn="ctr" fontAlgn="base">
                        <a:lnSpc>
                          <a:spcPts val="2400"/>
                        </a:lnSpc>
                        <a:buNone/>
                      </a:pPr>
                      <a:r>
                        <a:rPr lang="en-US" sz="2000" b="1" i="0" kern="1200" dirty="0">
                          <a:solidFill>
                            <a:schemeClr val="tx1"/>
                          </a:solidFill>
                          <a:effectLst/>
                          <a:latin typeface="Calibri"/>
                          <a:ea typeface="+mn-ea"/>
                          <a:cs typeface="+mn-cs"/>
                        </a:rPr>
                        <a:t>(April 1 - June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12860101"/>
                  </a:ext>
                </a:extLst>
              </a:tr>
              <a:tr h="331725">
                <a:tc>
                  <a:txBody>
                    <a:bodyPr/>
                    <a:lstStyle/>
                    <a:p>
                      <a:pPr algn="ctr" fontAlgn="base">
                        <a:lnSpc>
                          <a:spcPts val="2400"/>
                        </a:lnSpc>
                        <a:buNone/>
                      </a:pPr>
                      <a:endParaRPr lang="en-US" b="1"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 </a:t>
                      </a:r>
                    </a:p>
                    <a:p>
                      <a:pPr algn="ctr" fontAlgn="base">
                        <a:lnSpc>
                          <a:spcPts val="2400"/>
                        </a:lnSpc>
                        <a:buNone/>
                      </a:pPr>
                      <a:r>
                        <a:rPr lang="en-US" sz="2000" b="0" i="0" kern="1200" dirty="0">
                          <a:solidFill>
                            <a:schemeClr val="tx1"/>
                          </a:solidFill>
                          <a:effectLst/>
                          <a:latin typeface="Calibri"/>
                          <a:ea typeface="+mn-ea"/>
                          <a:cs typeface="+mn-cs"/>
                        </a:rPr>
                        <a:t>October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a:t>
                      </a:r>
                    </a:p>
                    <a:p>
                      <a:pPr algn="ctr" fontAlgn="base">
                        <a:lnSpc>
                          <a:spcPts val="2400"/>
                        </a:lnSpc>
                        <a:buNone/>
                      </a:pPr>
                      <a:r>
                        <a:rPr lang="en-US" sz="2000" b="0" i="0" kern="1200" dirty="0">
                          <a:solidFill>
                            <a:schemeClr val="tx1"/>
                          </a:solidFill>
                          <a:effectLst/>
                          <a:latin typeface="Calibri"/>
                          <a:ea typeface="+mn-ea"/>
                          <a:cs typeface="+mn-cs"/>
                        </a:rPr>
                        <a:t>January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kern="1200" dirty="0">
                          <a:solidFill>
                            <a:schemeClr val="tx1"/>
                          </a:solidFill>
                          <a:effectLst/>
                          <a:latin typeface="Calibri"/>
                          <a:ea typeface="+mn-ea"/>
                          <a:cs typeface="+mn-cs"/>
                        </a:rPr>
                        <a:t>Deadline for Claiming – </a:t>
                      </a:r>
                    </a:p>
                    <a:p>
                      <a:pPr algn="ctr" fontAlgn="base">
                        <a:lnSpc>
                          <a:spcPts val="2400"/>
                        </a:lnSpc>
                        <a:buNone/>
                      </a:pPr>
                      <a:r>
                        <a:rPr lang="en-US" sz="2000" b="0" i="0" kern="1200" dirty="0">
                          <a:solidFill>
                            <a:schemeClr val="tx1"/>
                          </a:solidFill>
                          <a:effectLst/>
                          <a:latin typeface="Calibri"/>
                          <a:ea typeface="+mn-ea"/>
                          <a:cs typeface="+mn-cs"/>
                        </a:rPr>
                        <a:t>April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0" i="0" kern="1200" dirty="0">
                          <a:solidFill>
                            <a:schemeClr val="tx1"/>
                          </a:solidFill>
                          <a:effectLst/>
                          <a:latin typeface="Calibri"/>
                          <a:ea typeface="+mn-ea"/>
                          <a:cs typeface="+mn-cs"/>
                        </a:rPr>
                        <a:t>Fiscal Year End Deadline for Claiming – August 15</a:t>
                      </a:r>
                    </a:p>
                    <a:p>
                      <a:pPr marL="0" marR="0" lvl="0" indent="0" algn="ctr" defTabSz="1371600" rtl="0" eaLnBrk="1" fontAlgn="base" latinLnBrk="0" hangingPunct="1">
                        <a:lnSpc>
                          <a:spcPts val="2400"/>
                        </a:lnSpc>
                        <a:spcBef>
                          <a:spcPts val="0"/>
                        </a:spcBef>
                        <a:spcAft>
                          <a:spcPts val="0"/>
                        </a:spcAft>
                        <a:buClrTx/>
                        <a:buSzTx/>
                        <a:buFontTx/>
                        <a:buNone/>
                        <a:tabLst/>
                        <a:defRPr/>
                      </a:pPr>
                      <a:endParaRPr lang="en-US" sz="2000" b="0" i="0" kern="1200" dirty="0">
                        <a:solidFill>
                          <a:schemeClr val="tx1"/>
                        </a:solidFill>
                        <a:effectLst/>
                        <a:latin typeface="Calibri"/>
                        <a:ea typeface="+mn-ea"/>
                        <a:cs typeface="+mn-cs"/>
                      </a:endParaRPr>
                    </a:p>
                    <a:p>
                      <a:pPr marL="0" marR="0" lvl="0" indent="0" algn="ctr" defTabSz="1371600" rtl="0" eaLnBrk="1" fontAlgn="base" latinLnBrk="0" hangingPunct="1">
                        <a:lnSpc>
                          <a:spcPts val="2400"/>
                        </a:lnSpc>
                        <a:spcBef>
                          <a:spcPts val="0"/>
                        </a:spcBef>
                        <a:spcAft>
                          <a:spcPts val="0"/>
                        </a:spcAft>
                        <a:buClrTx/>
                        <a:buSzTx/>
                        <a:buFontTx/>
                        <a:buNone/>
                        <a:tabLst/>
                        <a:defRPr/>
                      </a:pPr>
                      <a:r>
                        <a:rPr lang="en-US" sz="2000" b="0" i="0" kern="1200" dirty="0">
                          <a:solidFill>
                            <a:schemeClr val="tx1"/>
                          </a:solidFill>
                          <a:effectLst/>
                          <a:latin typeface="Calibri"/>
                          <a:ea typeface="+mn-ea"/>
                          <a:cs typeface="+mn-cs"/>
                        </a:rPr>
                        <a:t>Grant Closing Deadline for Claiming – December 30</a:t>
                      </a: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88183877"/>
                  </a:ext>
                </a:extLst>
              </a:tr>
              <a:tr h="331725">
                <a:tc>
                  <a:txBody>
                    <a:bodyPr/>
                    <a:lstStyle/>
                    <a:p>
                      <a:pPr algn="ctr" fontAlgn="base">
                        <a:lnSpc>
                          <a:spcPts val="2400"/>
                        </a:lnSpc>
                        <a:buNone/>
                      </a:pPr>
                      <a:r>
                        <a:rPr lang="en-US" sz="2000" b="1" i="1" dirty="0">
                          <a:solidFill>
                            <a:schemeClr val="tx1"/>
                          </a:solidFill>
                          <a:effectLst/>
                          <a:latin typeface="Calibri"/>
                        </a:rPr>
                        <a:t>Title I</a:t>
                      </a:r>
                      <a:endParaRPr lang="en-US" b="1"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85%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dirty="0">
                          <a:solidFill>
                            <a:schemeClr val="tx1"/>
                          </a:solidFill>
                          <a:effectLst/>
                          <a:latin typeface="Calibri"/>
                        </a:rPr>
                        <a:t>90%</a:t>
                      </a:r>
                      <a:endParaRPr lang="en-US" b="0"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95%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dirty="0">
                          <a:solidFill>
                            <a:schemeClr val="tx1"/>
                          </a:solidFill>
                          <a:effectLst/>
                          <a:latin typeface="Calibri"/>
                        </a:rPr>
                        <a:t>100%</a:t>
                      </a:r>
                      <a:endParaRPr lang="en-US" b="0"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9319336"/>
                  </a:ext>
                </a:extLst>
              </a:tr>
              <a:tr h="331725">
                <a:tc>
                  <a:txBody>
                    <a:bodyPr/>
                    <a:lstStyle/>
                    <a:p>
                      <a:pPr algn="ctr" fontAlgn="base">
                        <a:lnSpc>
                          <a:spcPts val="2400"/>
                        </a:lnSpc>
                        <a:buNone/>
                      </a:pPr>
                      <a:r>
                        <a:rPr lang="en-US" sz="2000" b="1" i="1">
                          <a:solidFill>
                            <a:schemeClr val="tx1"/>
                          </a:solidFill>
                          <a:effectLst/>
                          <a:latin typeface="Calibri"/>
                        </a:rPr>
                        <a:t>Title II</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60%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75%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90%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100%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1785885"/>
                  </a:ext>
                </a:extLst>
              </a:tr>
              <a:tr h="331725">
                <a:tc>
                  <a:txBody>
                    <a:bodyPr/>
                    <a:lstStyle/>
                    <a:p>
                      <a:pPr algn="ctr" fontAlgn="base">
                        <a:lnSpc>
                          <a:spcPts val="2400"/>
                        </a:lnSpc>
                        <a:buNone/>
                      </a:pPr>
                      <a:r>
                        <a:rPr lang="en-US" sz="2000" b="1" i="1">
                          <a:solidFill>
                            <a:schemeClr val="tx1"/>
                          </a:solidFill>
                          <a:effectLst/>
                          <a:latin typeface="Calibri"/>
                        </a:rPr>
                        <a:t>Title IV</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60%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75%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90%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100%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2003289"/>
                  </a:ext>
                </a:extLst>
              </a:tr>
              <a:tr h="331725">
                <a:tc>
                  <a:txBody>
                    <a:bodyPr/>
                    <a:lstStyle/>
                    <a:p>
                      <a:pPr algn="ctr" fontAlgn="base">
                        <a:lnSpc>
                          <a:spcPts val="2400"/>
                        </a:lnSpc>
                        <a:buNone/>
                      </a:pPr>
                      <a:r>
                        <a:rPr lang="en-US" sz="2000" b="1" i="1">
                          <a:solidFill>
                            <a:schemeClr val="tx1"/>
                          </a:solidFill>
                          <a:effectLst/>
                          <a:latin typeface="Calibri"/>
                        </a:rPr>
                        <a:t>Title V</a:t>
                      </a:r>
                      <a:endParaRPr lang="en-US" b="1"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base">
                        <a:lnSpc>
                          <a:spcPts val="2400"/>
                        </a:lnSpc>
                        <a:buNone/>
                      </a:pPr>
                      <a:r>
                        <a:rPr lang="en-US" sz="2000" b="0" i="0">
                          <a:solidFill>
                            <a:schemeClr val="tx1"/>
                          </a:solidFill>
                          <a:effectLst/>
                          <a:latin typeface="Calibri"/>
                        </a:rPr>
                        <a:t>60%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75%</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a:solidFill>
                            <a:schemeClr val="tx1"/>
                          </a:solidFill>
                          <a:effectLst/>
                          <a:latin typeface="Calibri"/>
                        </a:rPr>
                        <a:t>90%</a:t>
                      </a:r>
                      <a:endParaRPr lang="en-US" b="0" i="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400"/>
                        </a:lnSpc>
                        <a:buNone/>
                      </a:pPr>
                      <a:r>
                        <a:rPr lang="en-US" sz="2000" b="0" i="0" dirty="0">
                          <a:solidFill>
                            <a:schemeClr val="tx1"/>
                          </a:solidFill>
                          <a:effectLst/>
                          <a:latin typeface="Calibri"/>
                        </a:rPr>
                        <a:t>100%</a:t>
                      </a:r>
                      <a:endParaRPr lang="en-US" b="0" i="0" dirty="0">
                        <a:solidFill>
                          <a:schemeClr val="tx1"/>
                        </a:solidFill>
                        <a:effectLst/>
                        <a:latin typeface="Calibri"/>
                      </a:endParaRPr>
                    </a:p>
                  </a:txBody>
                  <a:tcPr marL="68580" marR="6858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41677770"/>
                  </a:ext>
                </a:extLst>
              </a:tr>
            </a:tbl>
          </a:graphicData>
        </a:graphic>
      </p:graphicFrame>
      <p:sp>
        <p:nvSpPr>
          <p:cNvPr id="4" name="Slide Number Placeholder 3"/>
          <p:cNvSpPr>
            <a:spLocks noGrp="1"/>
          </p:cNvSpPr>
          <p:nvPr>
            <p:ph type="sldNum" sz="quarter" idx="12"/>
          </p:nvPr>
        </p:nvSpPr>
        <p:spPr>
          <a:xfrm>
            <a:off x="13645421" y="9739312"/>
            <a:ext cx="4114800" cy="547688"/>
          </a:xfrm>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tx1">
                    <a:tint val="75000"/>
                  </a:schemeClr>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spcAft>
                <a:spcPts val="600"/>
              </a:spcAft>
            </a:pPr>
            <a:fld id="{2638198E-7845-4843-8114-6B9DA8FD3EF6}" type="slidenum">
              <a:rPr lang="en-US" smtClean="0"/>
              <a:pPr>
                <a:spcAft>
                  <a:spcPts val="600"/>
                </a:spcAft>
              </a:pPr>
              <a:t>17</a:t>
            </a:fld>
            <a:endParaRPr lang="en-US" dirty="0"/>
          </a:p>
        </p:txBody>
      </p:sp>
    </p:spTree>
    <p:extLst>
      <p:ext uri="{BB962C8B-B14F-4D97-AF65-F5344CB8AC3E}">
        <p14:creationId xmlns:p14="http://schemas.microsoft.com/office/powerpoint/2010/main" val="973929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04BF-542A-7571-07C0-71A637CDDF16}"/>
              </a:ext>
            </a:extLst>
          </p:cNvPr>
          <p:cNvSpPr>
            <a:spLocks noGrp="1"/>
          </p:cNvSpPr>
          <p:nvPr>
            <p:ph type="title"/>
          </p:nvPr>
        </p:nvSpPr>
        <p:spPr/>
        <p:txBody>
          <a:bodyPr anchor="t">
            <a:normAutofit/>
          </a:bodyPr>
          <a:lstStyle/>
          <a:p>
            <a:r>
              <a:rPr lang="en-US"/>
              <a:t>Carryover Restrictions </a:t>
            </a:r>
          </a:p>
        </p:txBody>
      </p:sp>
      <p:sp>
        <p:nvSpPr>
          <p:cNvPr id="3" name="Content Placeholder 2">
            <a:extLst>
              <a:ext uri="{FF2B5EF4-FFF2-40B4-BE49-F238E27FC236}">
                <a16:creationId xmlns:a16="http://schemas.microsoft.com/office/drawing/2014/main" id="{DE42CC0F-50D5-E91B-25FE-7527DA7304B3}"/>
              </a:ext>
            </a:extLst>
          </p:cNvPr>
          <p:cNvSpPr>
            <a:spLocks noGrp="1"/>
          </p:cNvSpPr>
          <p:nvPr>
            <p:ph sz="half" idx="1"/>
          </p:nvPr>
        </p:nvSpPr>
        <p:spPr>
          <a:xfrm>
            <a:off x="918972" y="2051627"/>
            <a:ext cx="7772400" cy="6361229"/>
          </a:xfrm>
        </p:spPr>
        <p:txBody>
          <a:bodyPr vert="horz" lIns="91440" tIns="45720" rIns="91440" bIns="45720" rtlCol="0" anchor="t">
            <a:normAutofit/>
          </a:bodyPr>
          <a:lstStyle/>
          <a:p>
            <a:pPr marL="0">
              <a:lnSpc>
                <a:spcPct val="100000"/>
              </a:lnSpc>
              <a:spcAft>
                <a:spcPts val="600"/>
              </a:spcAft>
            </a:pPr>
            <a:endParaRPr lang="en-US" sz="2000" i="1"/>
          </a:p>
          <a:p>
            <a:pPr marL="0" indent="0">
              <a:lnSpc>
                <a:spcPct val="100000"/>
              </a:lnSpc>
              <a:spcAft>
                <a:spcPts val="600"/>
              </a:spcAft>
              <a:buNone/>
            </a:pPr>
            <a:endParaRPr lang="en-US" sz="2000"/>
          </a:p>
          <a:p>
            <a:pPr marL="0" indent="0">
              <a:lnSpc>
                <a:spcPct val="100000"/>
              </a:lnSpc>
              <a:spcAft>
                <a:spcPts val="600"/>
              </a:spcAft>
              <a:buNone/>
            </a:pPr>
            <a:r>
              <a:rPr lang="en-US" sz="2000" b="1"/>
              <a:t>15% Carryover Limitation</a:t>
            </a:r>
          </a:p>
          <a:p>
            <a:pPr marL="285750" indent="-285750">
              <a:lnSpc>
                <a:spcPct val="100000"/>
              </a:lnSpc>
              <a:spcAft>
                <a:spcPts val="600"/>
              </a:spcAft>
              <a:buFont typeface="Arial"/>
              <a:buChar char="•"/>
            </a:pPr>
            <a:r>
              <a:rPr lang="en-US" sz="2000"/>
              <a:t>At the end of the project period, carryover is calculated based on the final Expenditure Report</a:t>
            </a:r>
          </a:p>
          <a:p>
            <a:pPr marL="285750" indent="-285750">
              <a:lnSpc>
                <a:spcPct val="100000"/>
              </a:lnSpc>
              <a:spcAft>
                <a:spcPts val="600"/>
              </a:spcAft>
              <a:buFont typeface="Arial"/>
              <a:buChar char="•"/>
            </a:pPr>
            <a:r>
              <a:rPr lang="en-US" sz="2000"/>
              <a:t>For districts receiving $50,000 or more, the carryover limit is 15% of the next year’s allocation</a:t>
            </a:r>
            <a:br>
              <a:rPr lang="en-US" sz="2000"/>
            </a:br>
            <a:endParaRPr lang="en-US" sz="2000"/>
          </a:p>
          <a:p>
            <a:pPr marL="0" indent="0">
              <a:lnSpc>
                <a:spcPct val="100000"/>
              </a:lnSpc>
              <a:spcAft>
                <a:spcPts val="600"/>
              </a:spcAft>
              <a:buNone/>
            </a:pPr>
            <a:r>
              <a:rPr lang="en-US" sz="2000" b="1"/>
              <a:t> Waiver Option</a:t>
            </a:r>
          </a:p>
          <a:p>
            <a:pPr marL="285750" indent="-285750">
              <a:lnSpc>
                <a:spcPct val="100000"/>
              </a:lnSpc>
              <a:spcAft>
                <a:spcPts val="600"/>
              </a:spcAft>
              <a:buFont typeface="Arial"/>
              <a:buChar char="•"/>
            </a:pPr>
            <a:r>
              <a:rPr lang="en-US" sz="2000"/>
              <a:t>A district may submit a waiver request to the Office of Federal and State Accountability (OFSA)</a:t>
            </a:r>
          </a:p>
          <a:p>
            <a:pPr marL="285750" indent="-285750">
              <a:lnSpc>
                <a:spcPct val="100000"/>
              </a:lnSpc>
              <a:spcAft>
                <a:spcPts val="600"/>
              </a:spcAft>
              <a:buFont typeface="Arial"/>
              <a:buChar char="•"/>
            </a:pPr>
            <a:r>
              <a:rPr lang="en-US" sz="2000"/>
              <a:t>Waivers can be granted only once every three years, even if a district exceeds the limit multiple times</a:t>
            </a:r>
          </a:p>
          <a:p>
            <a:pPr marL="0" indent="0">
              <a:lnSpc>
                <a:spcPct val="100000"/>
              </a:lnSpc>
              <a:spcAft>
                <a:spcPts val="600"/>
              </a:spcAft>
              <a:buNone/>
            </a:pPr>
            <a:br>
              <a:rPr lang="en-US" sz="2000"/>
            </a:br>
            <a:endParaRPr lang="en-US" sz="2000"/>
          </a:p>
          <a:p>
            <a:pPr marL="0" indent="0">
              <a:lnSpc>
                <a:spcPct val="100000"/>
              </a:lnSpc>
              <a:spcAft>
                <a:spcPts val="600"/>
              </a:spcAft>
              <a:buNone/>
            </a:pPr>
            <a:r>
              <a:rPr lang="en-US" sz="2000" i="1"/>
              <a:t>Plan ahead and monitor expenditures to avoid exceeding the carryover cap.</a:t>
            </a:r>
            <a:endParaRPr lang="en-US" sz="2000"/>
          </a:p>
          <a:p>
            <a:pPr>
              <a:lnSpc>
                <a:spcPct val="100000"/>
              </a:lnSpc>
              <a:spcAft>
                <a:spcPts val="600"/>
              </a:spcAft>
            </a:pPr>
            <a:endParaRPr lang="en-US" sz="2000"/>
          </a:p>
        </p:txBody>
      </p:sp>
      <p:pic>
        <p:nvPicPr>
          <p:cNvPr id="5" name="Picture 4" descr="White calculator">
            <a:extLst>
              <a:ext uri="{FF2B5EF4-FFF2-40B4-BE49-F238E27FC236}">
                <a16:creationId xmlns:a16="http://schemas.microsoft.com/office/drawing/2014/main" id="{7A2396D0-FA07-A5A9-F14A-87319BAE60A3}"/>
              </a:ext>
            </a:extLst>
          </p:cNvPr>
          <p:cNvPicPr>
            <a:picLocks noChangeAspect="1"/>
          </p:cNvPicPr>
          <p:nvPr/>
        </p:nvPicPr>
        <p:blipFill>
          <a:blip r:embed="rId2"/>
          <a:srcRect r="18443" b="1"/>
          <a:stretch>
            <a:fillRect/>
          </a:stretch>
        </p:blipFill>
        <p:spPr>
          <a:xfrm>
            <a:off x="9579311" y="2247900"/>
            <a:ext cx="7772400" cy="6361229"/>
          </a:xfrm>
          <a:prstGeom prst="rect">
            <a:avLst/>
          </a:prstGeom>
          <a:noFill/>
        </p:spPr>
      </p:pic>
    </p:spTree>
    <p:extLst>
      <p:ext uri="{BB962C8B-B14F-4D97-AF65-F5344CB8AC3E}">
        <p14:creationId xmlns:p14="http://schemas.microsoft.com/office/powerpoint/2010/main" val="234327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721CD-6934-A239-3DC2-6367947DB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013BB-D750-59E9-0DE7-52727469D53A}"/>
              </a:ext>
            </a:extLst>
          </p:cNvPr>
          <p:cNvSpPr>
            <a:spLocks noGrp="1"/>
          </p:cNvSpPr>
          <p:nvPr>
            <p:ph type="title"/>
          </p:nvPr>
        </p:nvSpPr>
        <p:spPr/>
        <p:txBody>
          <a:bodyPr anchor="t">
            <a:normAutofit/>
          </a:bodyPr>
          <a:lstStyle/>
          <a:p>
            <a:r>
              <a:rPr lang="en-US" dirty="0"/>
              <a:t>Waiver Request Form</a:t>
            </a:r>
          </a:p>
        </p:txBody>
      </p:sp>
      <p:sp>
        <p:nvSpPr>
          <p:cNvPr id="15" name="Text Placeholder 3">
            <a:extLst>
              <a:ext uri="{FF2B5EF4-FFF2-40B4-BE49-F238E27FC236}">
                <a16:creationId xmlns:a16="http://schemas.microsoft.com/office/drawing/2014/main" id="{3E4AF372-52E1-C535-72F1-F3586E1ACDC8}"/>
              </a:ext>
            </a:extLst>
          </p:cNvPr>
          <p:cNvSpPr>
            <a:spLocks noGrp="1"/>
          </p:cNvSpPr>
          <p:nvPr>
            <p:ph type="body" sz="half" idx="2"/>
          </p:nvPr>
        </p:nvSpPr>
        <p:spPr/>
        <p:txBody>
          <a:bodyPr vert="horz" lIns="91440" tIns="45720" rIns="91440" bIns="45720" rtlCol="0" anchor="t">
            <a:noAutofit/>
          </a:bodyPr>
          <a:lstStyle/>
          <a:p>
            <a:endParaRPr lang="en-US" dirty="0">
              <a:ea typeface="+mn-lt"/>
              <a:cs typeface="+mn-lt"/>
            </a:endParaRPr>
          </a:p>
          <a:p>
            <a:r>
              <a:rPr lang="en-US" dirty="0">
                <a:ea typeface="+mn-lt"/>
                <a:cs typeface="+mn-lt"/>
              </a:rPr>
              <a:t>The official Title I Waiver Request Form is available on the South Carolina Department of Education (SCDE) website.</a:t>
            </a:r>
            <a:endParaRPr lang="en-US" dirty="0"/>
          </a:p>
          <a:p>
            <a:endParaRPr lang="en-US" dirty="0">
              <a:ea typeface="+mn-lt"/>
              <a:cs typeface="+mn-lt"/>
            </a:endParaRPr>
          </a:p>
          <a:p>
            <a:r>
              <a:rPr lang="en-US" dirty="0">
                <a:ea typeface="+mn-lt"/>
                <a:cs typeface="+mn-lt"/>
                <a:hlinkClick r:id="rId2"/>
              </a:rPr>
              <a:t>SCDE Title 1 Carryover Request Form</a:t>
            </a:r>
            <a:endParaRPr lang="en-US" dirty="0"/>
          </a:p>
        </p:txBody>
      </p:sp>
      <p:pic>
        <p:nvPicPr>
          <p:cNvPr id="8" name="Content Placeholder 7" descr="State Department of Education form for waiver request to exceed carryover limitations, Title I,  Part A Funds">
            <a:extLst>
              <a:ext uri="{FF2B5EF4-FFF2-40B4-BE49-F238E27FC236}">
                <a16:creationId xmlns:a16="http://schemas.microsoft.com/office/drawing/2014/main" id="{6908D0B6-1385-6DE1-EA21-1989E7403F50}"/>
              </a:ext>
            </a:extLst>
          </p:cNvPr>
          <p:cNvPicPr>
            <a:picLocks noGrp="1" noChangeAspect="1"/>
          </p:cNvPicPr>
          <p:nvPr>
            <p:ph idx="1"/>
          </p:nvPr>
        </p:nvPicPr>
        <p:blipFill>
          <a:blip r:embed="rId3"/>
          <a:stretch>
            <a:fillRect/>
          </a:stretch>
        </p:blipFill>
        <p:spPr>
          <a:xfrm>
            <a:off x="9491523" y="685800"/>
            <a:ext cx="6280429" cy="8105775"/>
          </a:xfrm>
          <a:noFill/>
        </p:spPr>
      </p:pic>
    </p:spTree>
    <p:extLst>
      <p:ext uri="{BB962C8B-B14F-4D97-AF65-F5344CB8AC3E}">
        <p14:creationId xmlns:p14="http://schemas.microsoft.com/office/powerpoint/2010/main" val="3996238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7472-3F7E-21D0-C34B-13531EBD40C2}"/>
              </a:ext>
            </a:extLst>
          </p:cNvPr>
          <p:cNvSpPr>
            <a:spLocks noGrp="1"/>
          </p:cNvSpPr>
          <p:nvPr>
            <p:ph type="title"/>
          </p:nvPr>
        </p:nvSpPr>
        <p:spPr>
          <a:xfrm>
            <a:off x="918972" y="224414"/>
            <a:ext cx="16450056" cy="1097280"/>
          </a:xfrm>
        </p:spPr>
        <p:txBody>
          <a:bodyPr anchor="t">
            <a:normAutofit/>
          </a:bodyPr>
          <a:lstStyle/>
          <a:p>
            <a:pPr algn="ctr"/>
            <a:r>
              <a:rPr lang="en-US"/>
              <a:t>SAMPLE SUPERINTENDENT LETTER</a:t>
            </a:r>
          </a:p>
        </p:txBody>
      </p:sp>
      <p:pic>
        <p:nvPicPr>
          <p:cNvPr id="5" name="Content Placeholder 4" descr="A letter of a department of education">
            <a:extLst>
              <a:ext uri="{FF2B5EF4-FFF2-40B4-BE49-F238E27FC236}">
                <a16:creationId xmlns:a16="http://schemas.microsoft.com/office/drawing/2014/main" id="{D5B82546-14EC-9ED8-93C0-6300E99EED27}"/>
              </a:ext>
            </a:extLst>
          </p:cNvPr>
          <p:cNvPicPr>
            <a:picLocks noGrp="1" noChangeAspect="1"/>
          </p:cNvPicPr>
          <p:nvPr>
            <p:ph idx="1"/>
          </p:nvPr>
        </p:nvPicPr>
        <p:blipFill>
          <a:blip r:embed="rId2"/>
          <a:stretch>
            <a:fillRect/>
          </a:stretch>
        </p:blipFill>
        <p:spPr>
          <a:xfrm>
            <a:off x="5208640" y="1205779"/>
            <a:ext cx="7859173" cy="8849157"/>
          </a:xfrm>
          <a:noFill/>
        </p:spPr>
      </p:pic>
    </p:spTree>
    <p:extLst>
      <p:ext uri="{BB962C8B-B14F-4D97-AF65-F5344CB8AC3E}">
        <p14:creationId xmlns:p14="http://schemas.microsoft.com/office/powerpoint/2010/main" val="3162182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CC93-83CA-64BB-9F9F-E6993B34A33C}"/>
              </a:ext>
            </a:extLst>
          </p:cNvPr>
          <p:cNvSpPr>
            <a:spLocks noGrp="1"/>
          </p:cNvSpPr>
          <p:nvPr>
            <p:ph type="title"/>
          </p:nvPr>
        </p:nvSpPr>
        <p:spPr/>
        <p:txBody>
          <a:bodyPr anchor="t">
            <a:normAutofit/>
          </a:bodyPr>
          <a:lstStyle/>
          <a:p>
            <a:pPr>
              <a:lnSpc>
                <a:spcPct val="90000"/>
              </a:lnSpc>
            </a:pPr>
            <a:r>
              <a:rPr lang="en-US" sz="3500" dirty="0"/>
              <a:t>Fiscal Process and Procedures as related to final allocations (Title I, II, IV, V and N&amp;D)</a:t>
            </a:r>
          </a:p>
        </p:txBody>
      </p:sp>
      <p:sp>
        <p:nvSpPr>
          <p:cNvPr id="3" name="Content Placeholder 2">
            <a:extLst>
              <a:ext uri="{FF2B5EF4-FFF2-40B4-BE49-F238E27FC236}">
                <a16:creationId xmlns:a16="http://schemas.microsoft.com/office/drawing/2014/main" id="{9E087E9D-3D34-EAD6-748E-770D9EA38F80}"/>
              </a:ext>
            </a:extLst>
          </p:cNvPr>
          <p:cNvSpPr>
            <a:spLocks noGrp="1"/>
          </p:cNvSpPr>
          <p:nvPr>
            <p:ph idx="1"/>
          </p:nvPr>
        </p:nvSpPr>
        <p:spPr>
          <a:xfrm>
            <a:off x="918972" y="2175347"/>
            <a:ext cx="16450056" cy="7347476"/>
          </a:xfrm>
        </p:spPr>
        <p:txBody>
          <a:bodyPr>
            <a:normAutofit fontScale="92500" lnSpcReduction="10000"/>
          </a:bodyPr>
          <a:lstStyle/>
          <a:p>
            <a:pPr lvl="1"/>
            <a:r>
              <a:rPr lang="en-US" sz="2800" dirty="0">
                <a:solidFill>
                  <a:schemeClr val="bg1"/>
                </a:solidFill>
              </a:rPr>
              <a:t>OFSA completes and releases final allocations for Title I, II, IV, V, and N&amp;D prior to attending the SCATA Fall Conference in October of each year.   </a:t>
            </a:r>
            <a:r>
              <a:rPr lang="en-US" sz="2800" dirty="0">
                <a:solidFill>
                  <a:schemeClr val="accent4">
                    <a:lumMod val="60000"/>
                    <a:lumOff val="40000"/>
                  </a:schemeClr>
                </a:solidFill>
              </a:rPr>
              <a:t>Preliminary and final allocations often change. Have a plan in mind for </a:t>
            </a:r>
            <a:r>
              <a:rPr lang="en-US" sz="3000" b="1" dirty="0">
                <a:solidFill>
                  <a:schemeClr val="accent4">
                    <a:lumMod val="60000"/>
                    <a:lumOff val="40000"/>
                  </a:schemeClr>
                </a:solidFill>
              </a:rPr>
              <a:t>decreased</a:t>
            </a:r>
            <a:r>
              <a:rPr lang="en-US" sz="2800" dirty="0">
                <a:solidFill>
                  <a:schemeClr val="accent4">
                    <a:lumMod val="60000"/>
                    <a:lumOff val="40000"/>
                  </a:schemeClr>
                </a:solidFill>
              </a:rPr>
              <a:t> funding.</a:t>
            </a:r>
          </a:p>
          <a:p>
            <a:pPr lvl="1"/>
            <a:endParaRPr lang="en-US" sz="2800" dirty="0">
              <a:solidFill>
                <a:schemeClr val="bg1"/>
              </a:solidFill>
            </a:endParaRPr>
          </a:p>
          <a:p>
            <a:pPr lvl="1"/>
            <a:r>
              <a:rPr lang="en-US" sz="2800" dirty="0">
                <a:solidFill>
                  <a:schemeClr val="bg1"/>
                </a:solidFill>
              </a:rPr>
              <a:t>Grant Award Notifications are loaded into the agency’s internal routing system for review (ART).</a:t>
            </a:r>
          </a:p>
          <a:p>
            <a:pPr lvl="1"/>
            <a:endParaRPr lang="en-US" sz="2800" dirty="0">
              <a:solidFill>
                <a:schemeClr val="bg1"/>
              </a:solidFill>
            </a:endParaRPr>
          </a:p>
          <a:p>
            <a:pPr lvl="1"/>
            <a:r>
              <a:rPr lang="en-US" sz="2800" dirty="0">
                <a:solidFill>
                  <a:schemeClr val="bg1"/>
                </a:solidFill>
              </a:rPr>
              <a:t>OFSA awaits completion of ART routing. Superintendents then receive the GAN and Assurances/Terms and Conditions to be signed and returned.</a:t>
            </a:r>
          </a:p>
          <a:p>
            <a:pPr lvl="1"/>
            <a:endParaRPr lang="en-US" sz="2800" dirty="0">
              <a:solidFill>
                <a:schemeClr val="bg1"/>
              </a:solidFill>
            </a:endParaRPr>
          </a:p>
          <a:p>
            <a:pPr lvl="1"/>
            <a:r>
              <a:rPr lang="en-US" sz="2800" dirty="0">
                <a:solidFill>
                  <a:schemeClr val="bg1"/>
                </a:solidFill>
              </a:rPr>
              <a:t>OFSA loads the final allocations into the GEMS application system for coordinators to then complete revisions. </a:t>
            </a:r>
          </a:p>
          <a:p>
            <a:pPr lvl="1"/>
            <a:endParaRPr lang="en-US" sz="2800" dirty="0">
              <a:solidFill>
                <a:schemeClr val="bg1"/>
              </a:solidFill>
            </a:endParaRPr>
          </a:p>
          <a:p>
            <a:pPr lvl="1"/>
            <a:r>
              <a:rPr lang="en-US" sz="2800" dirty="0">
                <a:solidFill>
                  <a:schemeClr val="bg1"/>
                </a:solidFill>
              </a:rPr>
              <a:t>The SCDE Grants Accounting Office loads the final allocations into GAPS.</a:t>
            </a:r>
          </a:p>
          <a:p>
            <a:pPr lvl="1"/>
            <a:endParaRPr lang="en-US" sz="2800" dirty="0">
              <a:solidFill>
                <a:schemeClr val="bg1"/>
              </a:solidFill>
            </a:endParaRPr>
          </a:p>
          <a:p>
            <a:pPr lvl="1"/>
            <a:r>
              <a:rPr lang="en-US" sz="2800" dirty="0">
                <a:solidFill>
                  <a:schemeClr val="bg1"/>
                </a:solidFill>
              </a:rPr>
              <a:t>Upon Director Approval of GEMS, coordinators may load final allocation budgets into GAPS for review.</a:t>
            </a:r>
          </a:p>
          <a:p>
            <a:pPr lvl="1"/>
            <a:endParaRPr lang="en-US" sz="2800" dirty="0">
              <a:solidFill>
                <a:schemeClr val="bg1"/>
              </a:solidFill>
            </a:endParaRPr>
          </a:p>
          <a:p>
            <a:pPr lvl="1"/>
            <a:r>
              <a:rPr lang="en-US" sz="2800" dirty="0">
                <a:solidFill>
                  <a:schemeClr val="bg1"/>
                </a:solidFill>
              </a:rPr>
              <a:t>Jennifer Rhodes reviews and approves GAPS budgets once in receipt of signed award documents.  </a:t>
            </a:r>
          </a:p>
          <a:p>
            <a:endParaRPr lang="en-US" dirty="0"/>
          </a:p>
        </p:txBody>
      </p:sp>
    </p:spTree>
    <p:extLst>
      <p:ext uri="{BB962C8B-B14F-4D97-AF65-F5344CB8AC3E}">
        <p14:creationId xmlns:p14="http://schemas.microsoft.com/office/powerpoint/2010/main" val="251123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FF56F-8517-B149-FF01-B37AB960CD50}"/>
              </a:ext>
            </a:extLst>
          </p:cNvPr>
          <p:cNvSpPr>
            <a:spLocks noGrp="1"/>
          </p:cNvSpPr>
          <p:nvPr>
            <p:ph type="title"/>
          </p:nvPr>
        </p:nvSpPr>
        <p:spPr/>
        <p:txBody>
          <a:bodyPr/>
          <a:lstStyle/>
          <a:p>
            <a:r>
              <a:rPr lang="en-US" dirty="0"/>
              <a:t> Change to Fiscal Process</a:t>
            </a:r>
          </a:p>
        </p:txBody>
      </p:sp>
      <p:sp>
        <p:nvSpPr>
          <p:cNvPr id="3" name="Content Placeholder 2">
            <a:extLst>
              <a:ext uri="{FF2B5EF4-FFF2-40B4-BE49-F238E27FC236}">
                <a16:creationId xmlns:a16="http://schemas.microsoft.com/office/drawing/2014/main" id="{5443CCA1-DA6D-DE6F-971B-987C9C6ADA95}"/>
              </a:ext>
            </a:extLst>
          </p:cNvPr>
          <p:cNvSpPr>
            <a:spLocks noGrp="1"/>
          </p:cNvSpPr>
          <p:nvPr>
            <p:ph idx="1"/>
          </p:nvPr>
        </p:nvSpPr>
        <p:spPr/>
        <p:txBody>
          <a:bodyPr>
            <a:normAutofit/>
          </a:bodyPr>
          <a:lstStyle/>
          <a:p>
            <a:pPr marL="571500" indent="-571500">
              <a:buFont typeface="Wingdings" panose="05000000000000000000" pitchFamily="2" charset="2"/>
              <a:buChar char="Ø"/>
            </a:pPr>
            <a:r>
              <a:rPr lang="en-US" sz="4000"/>
              <a:t>Indirect cost rates will no longer be updated during the second year of Title I, II, III, IV, V and N&amp;D grants as of the fall of 2025. </a:t>
            </a:r>
          </a:p>
          <a:p>
            <a:endParaRPr lang="en-US" sz="4000"/>
          </a:p>
          <a:p>
            <a:pPr marL="571500" indent="-571500">
              <a:buFont typeface="Wingdings" panose="05000000000000000000" pitchFamily="2" charset="2"/>
              <a:buChar char="Ø"/>
            </a:pPr>
            <a:r>
              <a:rPr lang="en-US" sz="4000"/>
              <a:t>LEAs must make updated changes to their indirect cost budgets within GAPS to reflect the newly negotiated rates. </a:t>
            </a:r>
          </a:p>
          <a:p>
            <a:endParaRPr lang="en-US" sz="4000"/>
          </a:p>
          <a:p>
            <a:pPr marL="571500" indent="-571500">
              <a:buFont typeface="Wingdings" panose="05000000000000000000" pitchFamily="2" charset="2"/>
              <a:buChar char="Ø"/>
            </a:pPr>
            <a:r>
              <a:rPr lang="en-US" sz="4000"/>
              <a:t>GEMS warning messages will remain in place under “Validation Messages” on the sections page.</a:t>
            </a:r>
          </a:p>
        </p:txBody>
      </p:sp>
    </p:spTree>
    <p:extLst>
      <p:ext uri="{BB962C8B-B14F-4D97-AF65-F5344CB8AC3E}">
        <p14:creationId xmlns:p14="http://schemas.microsoft.com/office/powerpoint/2010/main" val="2914412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8B881234-242B-6CDA-BE9D-CB7160FC8A44}"/>
              </a:ext>
            </a:extLst>
          </p:cNvPr>
          <p:cNvSpPr>
            <a:spLocks noGrp="1"/>
          </p:cNvSpPr>
          <p:nvPr>
            <p:ph type="title"/>
          </p:nvPr>
        </p:nvSpPr>
        <p:spPr>
          <a:xfrm>
            <a:off x="457154" y="5051"/>
            <a:ext cx="16450056" cy="1097280"/>
          </a:xfrm>
        </p:spPr>
        <p:txBody>
          <a:bodyPr/>
          <a:lstStyle/>
          <a:p>
            <a:pPr algn="ctr"/>
            <a:r>
              <a:rPr lang="en-US" dirty="0"/>
              <a:t>Program Manager Assignments </a:t>
            </a:r>
          </a:p>
        </p:txBody>
      </p:sp>
      <p:graphicFrame>
        <p:nvGraphicFramePr>
          <p:cNvPr id="11" name="Content Placeholder 10">
            <a:extLst>
              <a:ext uri="{FF2B5EF4-FFF2-40B4-BE49-F238E27FC236}">
                <a16:creationId xmlns:a16="http://schemas.microsoft.com/office/drawing/2014/main" id="{9B1775FE-3950-B929-7B51-31187149AD18}"/>
              </a:ext>
            </a:extLst>
          </p:cNvPr>
          <p:cNvGraphicFramePr>
            <a:graphicFrameLocks noGrp="1"/>
          </p:cNvGraphicFramePr>
          <p:nvPr>
            <p:ph idx="1"/>
            <p:extLst>
              <p:ext uri="{D42A27DB-BD31-4B8C-83A1-F6EECF244321}">
                <p14:modId xmlns:p14="http://schemas.microsoft.com/office/powerpoint/2010/main" val="3939315894"/>
              </p:ext>
            </p:extLst>
          </p:nvPr>
        </p:nvGraphicFramePr>
        <p:xfrm>
          <a:off x="722310" y="989214"/>
          <a:ext cx="16843379" cy="8659297"/>
        </p:xfrm>
        <a:graphic>
          <a:graphicData uri="http://schemas.openxmlformats.org/drawingml/2006/table">
            <a:tbl>
              <a:tblPr firstRow="1" firstCol="1" bandRow="1">
                <a:tableStyleId>{5C22544A-7EE6-4342-B048-85BDC9FD1C3A}</a:tableStyleId>
              </a:tblPr>
              <a:tblGrid>
                <a:gridCol w="2406197">
                  <a:extLst>
                    <a:ext uri="{9D8B030D-6E8A-4147-A177-3AD203B41FA5}">
                      <a16:colId xmlns:a16="http://schemas.microsoft.com/office/drawing/2014/main" val="3439418369"/>
                    </a:ext>
                  </a:extLst>
                </a:gridCol>
                <a:gridCol w="2406197">
                  <a:extLst>
                    <a:ext uri="{9D8B030D-6E8A-4147-A177-3AD203B41FA5}">
                      <a16:colId xmlns:a16="http://schemas.microsoft.com/office/drawing/2014/main" val="2769236726"/>
                    </a:ext>
                  </a:extLst>
                </a:gridCol>
                <a:gridCol w="2406197">
                  <a:extLst>
                    <a:ext uri="{9D8B030D-6E8A-4147-A177-3AD203B41FA5}">
                      <a16:colId xmlns:a16="http://schemas.microsoft.com/office/drawing/2014/main" val="3997348993"/>
                    </a:ext>
                  </a:extLst>
                </a:gridCol>
                <a:gridCol w="2406197">
                  <a:extLst>
                    <a:ext uri="{9D8B030D-6E8A-4147-A177-3AD203B41FA5}">
                      <a16:colId xmlns:a16="http://schemas.microsoft.com/office/drawing/2014/main" val="1190971651"/>
                    </a:ext>
                  </a:extLst>
                </a:gridCol>
                <a:gridCol w="2406197">
                  <a:extLst>
                    <a:ext uri="{9D8B030D-6E8A-4147-A177-3AD203B41FA5}">
                      <a16:colId xmlns:a16="http://schemas.microsoft.com/office/drawing/2014/main" val="383992960"/>
                    </a:ext>
                  </a:extLst>
                </a:gridCol>
                <a:gridCol w="2406197">
                  <a:extLst>
                    <a:ext uri="{9D8B030D-6E8A-4147-A177-3AD203B41FA5}">
                      <a16:colId xmlns:a16="http://schemas.microsoft.com/office/drawing/2014/main" val="3600754594"/>
                    </a:ext>
                  </a:extLst>
                </a:gridCol>
                <a:gridCol w="2406197">
                  <a:extLst>
                    <a:ext uri="{9D8B030D-6E8A-4147-A177-3AD203B41FA5}">
                      <a16:colId xmlns:a16="http://schemas.microsoft.com/office/drawing/2014/main" val="3244169138"/>
                    </a:ext>
                  </a:extLst>
                </a:gridCol>
              </a:tblGrid>
              <a:tr h="964728">
                <a:tc>
                  <a:txBody>
                    <a:bodyPr/>
                    <a:lstStyle/>
                    <a:p>
                      <a:pPr algn="ctr">
                        <a:buNone/>
                      </a:pPr>
                      <a:r>
                        <a:rPr lang="en-US" b="1" i="1" dirty="0">
                          <a:solidFill>
                            <a:schemeClr val="tx1"/>
                          </a:solidFill>
                          <a:effectLst/>
                          <a:latin typeface="Aptos"/>
                        </a:rPr>
                        <a:t>Jennifer Rhodes</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Leslie Bloss</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Makesia Sumpter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Theresa Gregory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Sharay Mosley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Sarah Wagers</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b="1" i="1" dirty="0">
                          <a:solidFill>
                            <a:schemeClr val="tx1"/>
                          </a:solidFill>
                          <a:effectLst/>
                          <a:latin typeface="Aptos"/>
                        </a:rPr>
                        <a:t>Martha Walker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1736443"/>
                  </a:ext>
                </a:extLst>
              </a:tr>
              <a:tr h="434807">
                <a:tc>
                  <a:txBody>
                    <a:bodyPr/>
                    <a:lstStyle/>
                    <a:p>
                      <a:pPr algn="ctr">
                        <a:buNone/>
                      </a:pPr>
                      <a:r>
                        <a:rPr lang="en-US" sz="2000" b="0" dirty="0">
                          <a:solidFill>
                            <a:schemeClr val="tx1"/>
                          </a:solidFill>
                          <a:effectLst/>
                          <a:latin typeface="Aptos"/>
                        </a:rPr>
                        <a:t>Kershaw</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Aiken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Abbeville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Anderson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Dillon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Barnwell 45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Allendale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434585061"/>
                  </a:ext>
                </a:extLst>
              </a:tr>
              <a:tr h="869614">
                <a:tc>
                  <a:txBody>
                    <a:bodyPr/>
                    <a:lstStyle/>
                    <a:p>
                      <a:pPr algn="ctr">
                        <a:buNone/>
                      </a:pPr>
                      <a:r>
                        <a:rPr lang="en-US" sz="2000" b="0" dirty="0">
                          <a:solidFill>
                            <a:schemeClr val="tx1"/>
                          </a:solidFill>
                          <a:effectLst/>
                          <a:latin typeface="Aptos"/>
                        </a:rPr>
                        <a:t>Laurens 55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Clarendon Consolidated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SC School for Deaf and Blind  (T2 only)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Anderson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Dillon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Barnwell Consolidated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Bamberg Consolidated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15859898"/>
                  </a:ext>
                </a:extLst>
              </a:tr>
              <a:tr h="434807">
                <a:tc>
                  <a:txBody>
                    <a:bodyPr/>
                    <a:lstStyle/>
                    <a:p>
                      <a:pPr algn="ctr">
                        <a:buNone/>
                      </a:pPr>
                      <a:r>
                        <a:rPr lang="en-US" sz="2000" b="0">
                          <a:solidFill>
                            <a:schemeClr val="tx1"/>
                          </a:solidFill>
                          <a:effectLst/>
                          <a:latin typeface="Aptos"/>
                        </a:rPr>
                        <a:t>Marlboro </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Erskine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DJJ</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Anderson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Fairfield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Chester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Beaufort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604294259"/>
                  </a:ext>
                </a:extLst>
              </a:tr>
              <a:tr h="434807">
                <a:tc>
                  <a:txBody>
                    <a:bodyPr/>
                    <a:lstStyle/>
                    <a:p>
                      <a:pPr algn="ctr">
                        <a:buNone/>
                      </a:pPr>
                      <a:r>
                        <a:rPr lang="en-US" sz="2000" b="0" dirty="0">
                          <a:solidFill>
                            <a:schemeClr val="tx1"/>
                          </a:solidFill>
                          <a:effectLst/>
                          <a:latin typeface="Aptos"/>
                        </a:rPr>
                        <a:t>Richland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Florence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Edgefield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Anderson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Horry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Dorchester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Berkeley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785523534"/>
                  </a:ext>
                </a:extLst>
              </a:tr>
              <a:tr h="637063">
                <a:tc>
                  <a:txBody>
                    <a:bodyPr/>
                    <a:lstStyle/>
                    <a:p>
                      <a:pPr algn="ctr">
                        <a:buNone/>
                      </a:pPr>
                      <a:r>
                        <a:rPr lang="en-US" sz="2000" b="0" dirty="0">
                          <a:solidFill>
                            <a:schemeClr val="tx1"/>
                          </a:solidFill>
                          <a:effectLst/>
                          <a:latin typeface="Aptos"/>
                        </a:rPr>
                        <a:t>Spartanburg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Florence 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Florence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Anderson 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Lee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Dorchester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Charleston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096935877"/>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Greenville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Florence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Calhoun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McCormick</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Marion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Cherokee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917343652"/>
                  </a:ext>
                </a:extLst>
              </a:tr>
              <a:tr h="434807">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Greenwood 52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Greenwood 50</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Colleton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Oconee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Newberry</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Chesterfield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907118769"/>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Hampton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Greenwood 51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Darlington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Union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Laurens 56</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584708418"/>
                  </a:ext>
                </a:extLst>
              </a:tr>
              <a:tr h="434807">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Limestone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Palmetto Unified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Georgetown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York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Lex/Rich 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45790945"/>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Pickens</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Saluda</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Lancaster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Lexington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023034530"/>
                  </a:ext>
                </a:extLst>
              </a:tr>
              <a:tr h="434807">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Richland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Spartanburg 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Orangeburg</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Lexington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4099035159"/>
                  </a:ext>
                </a:extLst>
              </a:tr>
              <a:tr h="535401">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SC Public Charter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Spartanburg 6</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Spartanburg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Lexington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119344238"/>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Spartanburg 7</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Spartanburg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Lexington 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463706707"/>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Williamsburg</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Sumter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Spartanburg 2</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258311253"/>
                  </a:ext>
                </a:extLst>
              </a:tr>
              <a:tr h="434807">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a:solidFill>
                            <a:schemeClr val="tx1"/>
                          </a:solidFill>
                          <a:effectLst/>
                          <a:latin typeface="Aptos"/>
                        </a:rPr>
                        <a:t>York 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York 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364919120"/>
                  </a:ext>
                </a:extLst>
              </a:tr>
              <a:tr h="434807">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r>
                        <a:rPr lang="en-US" sz="2000" dirty="0">
                          <a:solidFill>
                            <a:schemeClr val="tx1"/>
                          </a:solidFill>
                          <a:effectLst/>
                          <a:latin typeface="Aptos"/>
                        </a:rPr>
                        <a:t>Jasper</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algn="ctr">
                        <a:buNone/>
                      </a:pPr>
                      <a:endParaRPr lang="en-US" sz="2000" dirty="0">
                        <a:solidFill>
                          <a:schemeClr val="tx1"/>
                        </a:solidFill>
                        <a:effectLst/>
                        <a:latin typeface="Aptos"/>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237830502"/>
                  </a:ext>
                </a:extLst>
              </a:tr>
            </a:tbl>
          </a:graphicData>
        </a:graphic>
      </p:graphicFrame>
    </p:spTree>
    <p:extLst>
      <p:ext uri="{BB962C8B-B14F-4D97-AF65-F5344CB8AC3E}">
        <p14:creationId xmlns:p14="http://schemas.microsoft.com/office/powerpoint/2010/main" val="2608848772"/>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D07D-4B91-7575-AC5A-AB511E1BAEC9}"/>
              </a:ext>
            </a:extLst>
          </p:cNvPr>
          <p:cNvSpPr>
            <a:spLocks noGrp="1"/>
          </p:cNvSpPr>
          <p:nvPr>
            <p:ph type="title"/>
          </p:nvPr>
        </p:nvSpPr>
        <p:spPr/>
        <p:txBody>
          <a:bodyPr anchor="t">
            <a:normAutofit/>
          </a:bodyPr>
          <a:lstStyle/>
          <a:p>
            <a:r>
              <a:rPr lang="en-US"/>
              <a:t>Resources</a:t>
            </a:r>
          </a:p>
        </p:txBody>
      </p:sp>
      <p:sp>
        <p:nvSpPr>
          <p:cNvPr id="3" name="Content Placeholder 2">
            <a:extLst>
              <a:ext uri="{FF2B5EF4-FFF2-40B4-BE49-F238E27FC236}">
                <a16:creationId xmlns:a16="http://schemas.microsoft.com/office/drawing/2014/main" id="{28F9117D-086B-9AEE-18AF-9C4B77D97DDE}"/>
              </a:ext>
            </a:extLst>
          </p:cNvPr>
          <p:cNvSpPr>
            <a:spLocks noGrp="1"/>
          </p:cNvSpPr>
          <p:nvPr>
            <p:ph idx="1"/>
          </p:nvPr>
        </p:nvSpPr>
        <p:spPr/>
        <p:txBody>
          <a:bodyPr>
            <a:normAutofit/>
          </a:bodyPr>
          <a:lstStyle/>
          <a:p>
            <a:r>
              <a:rPr lang="en-US">
                <a:hlinkClick r:id="rId2"/>
              </a:rPr>
              <a:t>https://ed.sc.gov/policy/federal-education-programs/title-i/scde-title-1-carryover-request-form/</a:t>
            </a:r>
            <a:endParaRPr lang="en-US"/>
          </a:p>
          <a:p>
            <a:r>
              <a:rPr lang="en-US">
                <a:hlinkClick r:id="rId3"/>
              </a:rPr>
              <a:t>https://ed.sc.gov/policy/federal-education-programs/title-i/</a:t>
            </a:r>
            <a:endParaRPr lang="en-US"/>
          </a:p>
          <a:p>
            <a:r>
              <a:rPr lang="en-US">
                <a:hlinkClick r:id="rId4"/>
              </a:rPr>
              <a:t>https://ed.sc.gov/policy/federal-education-programs/title-i/updated-claiming-expectations/</a:t>
            </a:r>
            <a:endParaRPr lang="en-US"/>
          </a:p>
          <a:p>
            <a:r>
              <a:rPr lang="en-US">
                <a:hlinkClick r:id="rId5"/>
              </a:rPr>
              <a:t>https://ed.sc.gov/policy/federal-education-programs/esea-title-ii-part-a1/allowable-use-of-funds/</a:t>
            </a:r>
            <a:endParaRPr lang="en-US"/>
          </a:p>
          <a:p>
            <a:endParaRPr lang="en-US"/>
          </a:p>
        </p:txBody>
      </p:sp>
    </p:spTree>
    <p:extLst>
      <p:ext uri="{BB962C8B-B14F-4D97-AF65-F5344CB8AC3E}">
        <p14:creationId xmlns:p14="http://schemas.microsoft.com/office/powerpoint/2010/main" val="143297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F8866-4453-4609-2657-349CBADC19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6FA76-8FF4-CF55-BFF0-951D8F315BEA}"/>
              </a:ext>
            </a:extLst>
          </p:cNvPr>
          <p:cNvSpPr>
            <a:spLocks noGrp="1"/>
          </p:cNvSpPr>
          <p:nvPr>
            <p:ph type="title"/>
          </p:nvPr>
        </p:nvSpPr>
        <p:spPr/>
        <p:txBody>
          <a:bodyPr/>
          <a:lstStyle/>
          <a:p>
            <a:pPr algn="ctr"/>
            <a:r>
              <a:rPr lang="en-US" dirty="0"/>
              <a:t>QUESTIONS</a:t>
            </a:r>
          </a:p>
        </p:txBody>
      </p:sp>
      <p:pic>
        <p:nvPicPr>
          <p:cNvPr id="2052" name="Picture 4" descr="any questions - Clip Art Library">
            <a:extLst>
              <a:ext uri="{FF2B5EF4-FFF2-40B4-BE49-F238E27FC236}">
                <a16:creationId xmlns:a16="http://schemas.microsoft.com/office/drawing/2014/main" id="{EEC69515-385D-DADE-3E67-96FBA6D727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095500"/>
            <a:ext cx="9753600" cy="6471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763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38635" rIns="0" bIns="0" rtlCol="0">
            <a:spAutoFit/>
          </a:bodyPr>
          <a:lstStyle/>
          <a:p>
            <a:pPr>
              <a:lnSpc>
                <a:spcPct val="100000"/>
              </a:lnSpc>
              <a:spcBef>
                <a:spcPts val="143"/>
              </a:spcBef>
            </a:pPr>
            <a:r>
              <a:rPr lang="en-US"/>
              <a:t>Thank</a:t>
            </a:r>
            <a:r>
              <a:rPr lang="en-US" spc="-105"/>
              <a:t> </a:t>
            </a:r>
            <a:r>
              <a:rPr lang="en-US"/>
              <a:t>you</a:t>
            </a:r>
            <a:r>
              <a:rPr lang="en-US" spc="-143"/>
              <a:t> </a:t>
            </a:r>
            <a:r>
              <a:rPr lang="en-US"/>
              <a:t>for</a:t>
            </a:r>
            <a:r>
              <a:rPr lang="en-US" spc="-158"/>
              <a:t> </a:t>
            </a:r>
            <a:r>
              <a:rPr lang="en-US" spc="-15"/>
              <a:t>participating!</a:t>
            </a:r>
          </a:p>
        </p:txBody>
      </p:sp>
      <p:sp>
        <p:nvSpPr>
          <p:cNvPr id="3" name="object 3"/>
          <p:cNvSpPr txBox="1"/>
          <p:nvPr/>
        </p:nvSpPr>
        <p:spPr>
          <a:xfrm>
            <a:off x="497820" y="2447002"/>
            <a:ext cx="14336412" cy="5813771"/>
          </a:xfrm>
          <a:prstGeom prst="rect">
            <a:avLst/>
          </a:prstGeom>
        </p:spPr>
        <p:txBody>
          <a:bodyPr vert="horz" wrap="square" lIns="0" tIns="207645" rIns="0" bIns="0" rtlCol="0" anchor="t">
            <a:spAutoFit/>
          </a:bodyPr>
          <a:lstStyle/>
          <a:p>
            <a:pPr marL="19050">
              <a:lnSpc>
                <a:spcPct val="100000"/>
              </a:lnSpc>
              <a:spcBef>
                <a:spcPts val="1635"/>
              </a:spcBef>
            </a:pPr>
            <a:r>
              <a:rPr sz="4800">
                <a:solidFill>
                  <a:schemeClr val="bg1"/>
                </a:solidFill>
                <a:latin typeface="Trebuchet MS"/>
                <a:cs typeface="Trebuchet MS"/>
              </a:rPr>
              <a:t>Please</a:t>
            </a:r>
            <a:r>
              <a:rPr sz="4800" spc="-38">
                <a:solidFill>
                  <a:schemeClr val="bg1"/>
                </a:solidFill>
                <a:latin typeface="Trebuchet MS"/>
                <a:cs typeface="Trebuchet MS"/>
              </a:rPr>
              <a:t> </a:t>
            </a:r>
            <a:r>
              <a:rPr sz="4800">
                <a:solidFill>
                  <a:schemeClr val="bg1"/>
                </a:solidFill>
                <a:latin typeface="Trebuchet MS"/>
                <a:cs typeface="Trebuchet MS"/>
              </a:rPr>
              <a:t>reach</a:t>
            </a:r>
            <a:r>
              <a:rPr sz="4800" spc="-45">
                <a:solidFill>
                  <a:schemeClr val="bg1"/>
                </a:solidFill>
                <a:latin typeface="Trebuchet MS"/>
                <a:cs typeface="Trebuchet MS"/>
              </a:rPr>
              <a:t> </a:t>
            </a:r>
            <a:r>
              <a:rPr sz="4800">
                <a:solidFill>
                  <a:schemeClr val="bg1"/>
                </a:solidFill>
                <a:latin typeface="Trebuchet MS"/>
                <a:cs typeface="Trebuchet MS"/>
              </a:rPr>
              <a:t>out</a:t>
            </a:r>
            <a:r>
              <a:rPr sz="4800" spc="-60">
                <a:solidFill>
                  <a:schemeClr val="bg1"/>
                </a:solidFill>
                <a:latin typeface="Trebuchet MS"/>
                <a:cs typeface="Trebuchet MS"/>
              </a:rPr>
              <a:t> </a:t>
            </a:r>
            <a:r>
              <a:rPr sz="4800">
                <a:solidFill>
                  <a:schemeClr val="bg1"/>
                </a:solidFill>
                <a:latin typeface="Trebuchet MS"/>
                <a:cs typeface="Trebuchet MS"/>
              </a:rPr>
              <a:t>to</a:t>
            </a:r>
            <a:r>
              <a:rPr sz="4800" spc="-68">
                <a:solidFill>
                  <a:schemeClr val="bg1"/>
                </a:solidFill>
                <a:latin typeface="Trebuchet MS"/>
                <a:cs typeface="Trebuchet MS"/>
              </a:rPr>
              <a:t> </a:t>
            </a:r>
            <a:r>
              <a:rPr sz="4800">
                <a:solidFill>
                  <a:schemeClr val="bg1"/>
                </a:solidFill>
                <a:latin typeface="Trebuchet MS"/>
                <a:cs typeface="Trebuchet MS"/>
              </a:rPr>
              <a:t>us</a:t>
            </a:r>
            <a:r>
              <a:rPr sz="4800" spc="-68">
                <a:solidFill>
                  <a:schemeClr val="bg1"/>
                </a:solidFill>
                <a:latin typeface="Trebuchet MS"/>
                <a:cs typeface="Trebuchet MS"/>
              </a:rPr>
              <a:t> </a:t>
            </a:r>
            <a:r>
              <a:rPr sz="4800">
                <a:solidFill>
                  <a:schemeClr val="bg1"/>
                </a:solidFill>
                <a:latin typeface="Trebuchet MS"/>
                <a:cs typeface="Trebuchet MS"/>
              </a:rPr>
              <a:t>if</a:t>
            </a:r>
            <a:r>
              <a:rPr sz="4800" spc="-38">
                <a:solidFill>
                  <a:schemeClr val="bg1"/>
                </a:solidFill>
                <a:latin typeface="Trebuchet MS"/>
                <a:cs typeface="Trebuchet MS"/>
              </a:rPr>
              <a:t> </a:t>
            </a:r>
            <a:r>
              <a:rPr sz="4800">
                <a:solidFill>
                  <a:schemeClr val="bg1"/>
                </a:solidFill>
                <a:latin typeface="Trebuchet MS"/>
                <a:cs typeface="Trebuchet MS"/>
              </a:rPr>
              <a:t>you</a:t>
            </a:r>
            <a:r>
              <a:rPr sz="4800" spc="-75">
                <a:solidFill>
                  <a:schemeClr val="bg1"/>
                </a:solidFill>
                <a:latin typeface="Trebuchet MS"/>
                <a:cs typeface="Trebuchet MS"/>
              </a:rPr>
              <a:t> </a:t>
            </a:r>
            <a:r>
              <a:rPr sz="4800">
                <a:solidFill>
                  <a:schemeClr val="bg1"/>
                </a:solidFill>
                <a:latin typeface="Trebuchet MS"/>
                <a:cs typeface="Trebuchet MS"/>
              </a:rPr>
              <a:t>have</a:t>
            </a:r>
            <a:r>
              <a:rPr sz="4800" spc="-75">
                <a:solidFill>
                  <a:schemeClr val="bg1"/>
                </a:solidFill>
                <a:latin typeface="Trebuchet MS"/>
                <a:cs typeface="Trebuchet MS"/>
              </a:rPr>
              <a:t> </a:t>
            </a:r>
            <a:r>
              <a:rPr sz="4800">
                <a:solidFill>
                  <a:schemeClr val="bg1"/>
                </a:solidFill>
                <a:latin typeface="Trebuchet MS"/>
                <a:cs typeface="Trebuchet MS"/>
              </a:rPr>
              <a:t>any</a:t>
            </a:r>
            <a:r>
              <a:rPr sz="4800" spc="-60">
                <a:solidFill>
                  <a:schemeClr val="bg1"/>
                </a:solidFill>
                <a:latin typeface="Trebuchet MS"/>
                <a:cs typeface="Trebuchet MS"/>
              </a:rPr>
              <a:t> </a:t>
            </a:r>
            <a:r>
              <a:rPr sz="4800" spc="-15">
                <a:solidFill>
                  <a:schemeClr val="bg1"/>
                </a:solidFill>
                <a:latin typeface="Trebuchet MS"/>
                <a:cs typeface="Trebuchet MS"/>
              </a:rPr>
              <a:t>questions:</a:t>
            </a:r>
            <a:endParaRPr lang="en-US" sz="4800">
              <a:solidFill>
                <a:schemeClr val="bg1"/>
              </a:solidFill>
              <a:latin typeface="Trebuchet MS"/>
              <a:cs typeface="Trebuchet MS"/>
            </a:endParaRPr>
          </a:p>
          <a:p>
            <a:pPr marL="359410" indent="-340360">
              <a:lnSpc>
                <a:spcPct val="100000"/>
              </a:lnSpc>
              <a:spcBef>
                <a:spcPts val="1110"/>
              </a:spcBef>
              <a:buFont typeface="Arial"/>
              <a:buChar char="•"/>
              <a:tabLst>
                <a:tab pos="360044" algn="l"/>
              </a:tabLst>
            </a:pPr>
            <a:r>
              <a:rPr sz="3600">
                <a:solidFill>
                  <a:schemeClr val="bg1"/>
                </a:solidFill>
                <a:latin typeface="Trebuchet MS"/>
                <a:cs typeface="Trebuchet MS"/>
              </a:rPr>
              <a:t>Leslie</a:t>
            </a:r>
            <a:r>
              <a:rPr sz="3600" spc="-83">
                <a:solidFill>
                  <a:schemeClr val="bg1"/>
                </a:solidFill>
                <a:latin typeface="Trebuchet MS"/>
                <a:cs typeface="Trebuchet MS"/>
              </a:rPr>
              <a:t> </a:t>
            </a:r>
            <a:r>
              <a:rPr sz="3600">
                <a:solidFill>
                  <a:schemeClr val="bg1"/>
                </a:solidFill>
                <a:latin typeface="Trebuchet MS"/>
                <a:cs typeface="Trebuchet MS"/>
              </a:rPr>
              <a:t>Bloss,</a:t>
            </a:r>
            <a:r>
              <a:rPr sz="3600" spc="-75">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2">
                  <a:extLst>
                    <a:ext uri="{A12FA001-AC4F-418D-AE19-62706E023703}">
                      <ahyp:hlinkClr xmlns:ahyp="http://schemas.microsoft.com/office/drawing/2018/hyperlinkcolor" val="tx"/>
                    </a:ext>
                  </a:extLst>
                </a:hlinkClick>
              </a:rPr>
              <a:t>lbloss@ed.sc.gov</a:t>
            </a:r>
            <a:endParaRPr sz="3600">
              <a:solidFill>
                <a:schemeClr val="bg1"/>
              </a:solidFill>
              <a:latin typeface="Trebuchet MS"/>
              <a:cs typeface="Trebuchet MS"/>
              <a:hlinkClick r:id="rId2">
                <a:extLst>
                  <a:ext uri="{A12FA001-AC4F-418D-AE19-62706E023703}">
                    <ahyp:hlinkClr xmlns:ahyp="http://schemas.microsoft.com/office/drawing/2018/hyperlinkcolor" val="tx"/>
                  </a:ext>
                </a:extLst>
              </a:hlinkClick>
            </a:endParaRPr>
          </a:p>
          <a:p>
            <a:pPr marL="359410" indent="-340360">
              <a:lnSpc>
                <a:spcPct val="100000"/>
              </a:lnSpc>
              <a:spcBef>
                <a:spcPts val="1065"/>
              </a:spcBef>
              <a:buFont typeface="Arial"/>
              <a:buChar char="•"/>
              <a:tabLst>
                <a:tab pos="360044" algn="l"/>
              </a:tabLst>
            </a:pPr>
            <a:r>
              <a:rPr sz="3600">
                <a:solidFill>
                  <a:schemeClr val="bg1"/>
                </a:solidFill>
                <a:latin typeface="Trebuchet MS"/>
                <a:cs typeface="Trebuchet MS"/>
              </a:rPr>
              <a:t>Theresa</a:t>
            </a:r>
            <a:r>
              <a:rPr sz="3600" spc="-158">
                <a:solidFill>
                  <a:schemeClr val="bg1"/>
                </a:solidFill>
                <a:latin typeface="Trebuchet MS"/>
                <a:cs typeface="Trebuchet MS"/>
              </a:rPr>
              <a:t> </a:t>
            </a:r>
            <a:r>
              <a:rPr sz="3600" spc="-38">
                <a:solidFill>
                  <a:schemeClr val="bg1"/>
                </a:solidFill>
                <a:latin typeface="Trebuchet MS"/>
                <a:cs typeface="Trebuchet MS"/>
              </a:rPr>
              <a:t>Gregory,</a:t>
            </a:r>
            <a:r>
              <a:rPr sz="3600" spc="-165">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3">
                  <a:extLst>
                    <a:ext uri="{A12FA001-AC4F-418D-AE19-62706E023703}">
                      <ahyp:hlinkClr xmlns:ahyp="http://schemas.microsoft.com/office/drawing/2018/hyperlinkcolor" val="tx"/>
                    </a:ext>
                  </a:extLst>
                </a:hlinkClick>
              </a:rPr>
              <a:t>tgregory@ed.sc.gov</a:t>
            </a:r>
            <a:endParaRPr sz="3600">
              <a:solidFill>
                <a:schemeClr val="bg1"/>
              </a:solidFill>
              <a:latin typeface="Trebuchet MS"/>
              <a:cs typeface="Trebuchet MS"/>
              <a:hlinkClick r:id="rId3">
                <a:extLst>
                  <a:ext uri="{A12FA001-AC4F-418D-AE19-62706E023703}">
                    <ahyp:hlinkClr xmlns:ahyp="http://schemas.microsoft.com/office/drawing/2018/hyperlinkcolor" val="tx"/>
                  </a:ext>
                </a:extLst>
              </a:hlinkClick>
            </a:endParaRPr>
          </a:p>
          <a:p>
            <a:pPr marL="359410" indent="-340360">
              <a:lnSpc>
                <a:spcPct val="100000"/>
              </a:lnSpc>
              <a:spcBef>
                <a:spcPts val="1080"/>
              </a:spcBef>
              <a:buFont typeface="Arial"/>
              <a:buChar char="•"/>
              <a:tabLst>
                <a:tab pos="360044" algn="l"/>
              </a:tabLst>
            </a:pPr>
            <a:r>
              <a:rPr sz="3600">
                <a:solidFill>
                  <a:schemeClr val="bg1"/>
                </a:solidFill>
                <a:latin typeface="Trebuchet MS"/>
                <a:cs typeface="Trebuchet MS"/>
              </a:rPr>
              <a:t>Sharay</a:t>
            </a:r>
            <a:r>
              <a:rPr sz="3600" spc="-135">
                <a:solidFill>
                  <a:schemeClr val="bg1"/>
                </a:solidFill>
                <a:latin typeface="Trebuchet MS"/>
                <a:cs typeface="Trebuchet MS"/>
              </a:rPr>
              <a:t> </a:t>
            </a:r>
            <a:r>
              <a:rPr sz="3600" spc="-45">
                <a:solidFill>
                  <a:schemeClr val="bg1"/>
                </a:solidFill>
                <a:latin typeface="Trebuchet MS"/>
                <a:cs typeface="Trebuchet MS"/>
              </a:rPr>
              <a:t>Mosely,</a:t>
            </a:r>
            <a:r>
              <a:rPr sz="3600" spc="-127">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4">
                  <a:extLst>
                    <a:ext uri="{A12FA001-AC4F-418D-AE19-62706E023703}">
                      <ahyp:hlinkClr xmlns:ahyp="http://schemas.microsoft.com/office/drawing/2018/hyperlinkcolor" val="tx"/>
                    </a:ext>
                  </a:extLst>
                </a:hlinkClick>
              </a:rPr>
              <a:t>smosely@ed.sc.gov</a:t>
            </a:r>
            <a:endParaRPr sz="3600">
              <a:solidFill>
                <a:schemeClr val="bg1"/>
              </a:solidFill>
              <a:latin typeface="Trebuchet MS"/>
              <a:cs typeface="Trebuchet MS"/>
              <a:hlinkClick r:id="rId4">
                <a:extLst>
                  <a:ext uri="{A12FA001-AC4F-418D-AE19-62706E023703}">
                    <ahyp:hlinkClr xmlns:ahyp="http://schemas.microsoft.com/office/drawing/2018/hyperlinkcolor" val="tx"/>
                  </a:ext>
                </a:extLst>
              </a:hlinkClick>
            </a:endParaRPr>
          </a:p>
          <a:p>
            <a:pPr marL="359410" indent="-340360">
              <a:lnSpc>
                <a:spcPct val="100000"/>
              </a:lnSpc>
              <a:spcBef>
                <a:spcPts val="1065"/>
              </a:spcBef>
              <a:buFont typeface="Arial"/>
              <a:buChar char="•"/>
              <a:tabLst>
                <a:tab pos="360044" algn="l"/>
              </a:tabLst>
            </a:pPr>
            <a:r>
              <a:rPr sz="3600">
                <a:solidFill>
                  <a:schemeClr val="bg1"/>
                </a:solidFill>
                <a:latin typeface="Trebuchet MS"/>
                <a:cs typeface="Trebuchet MS"/>
              </a:rPr>
              <a:t>Jennifer</a:t>
            </a:r>
            <a:r>
              <a:rPr sz="3600" spc="-113">
                <a:solidFill>
                  <a:schemeClr val="bg1"/>
                </a:solidFill>
                <a:latin typeface="Trebuchet MS"/>
                <a:cs typeface="Trebuchet MS"/>
              </a:rPr>
              <a:t> </a:t>
            </a:r>
            <a:r>
              <a:rPr sz="3600">
                <a:solidFill>
                  <a:schemeClr val="bg1"/>
                </a:solidFill>
                <a:latin typeface="Trebuchet MS"/>
                <a:cs typeface="Trebuchet MS"/>
              </a:rPr>
              <a:t>Rhodes,</a:t>
            </a:r>
            <a:r>
              <a:rPr sz="3600" spc="-113">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5">
                  <a:extLst>
                    <a:ext uri="{A12FA001-AC4F-418D-AE19-62706E023703}">
                      <ahyp:hlinkClr xmlns:ahyp="http://schemas.microsoft.com/office/drawing/2018/hyperlinkcolor" val="tx"/>
                    </a:ext>
                  </a:extLst>
                </a:hlinkClick>
              </a:rPr>
              <a:t>jrhodes@ed.sc.gov</a:t>
            </a:r>
            <a:endParaRPr sz="3600">
              <a:solidFill>
                <a:schemeClr val="bg1"/>
              </a:solidFill>
              <a:latin typeface="Trebuchet MS"/>
              <a:cs typeface="Trebuchet MS"/>
              <a:hlinkClick r:id="rId5">
                <a:extLst>
                  <a:ext uri="{A12FA001-AC4F-418D-AE19-62706E023703}">
                    <ahyp:hlinkClr xmlns:ahyp="http://schemas.microsoft.com/office/drawing/2018/hyperlinkcolor" val="tx"/>
                  </a:ext>
                </a:extLst>
              </a:hlinkClick>
            </a:endParaRPr>
          </a:p>
          <a:p>
            <a:pPr marL="359410" indent="-340360">
              <a:spcBef>
                <a:spcPts val="1065"/>
              </a:spcBef>
              <a:buFont typeface="Arial"/>
              <a:buChar char="•"/>
              <a:tabLst>
                <a:tab pos="360044" algn="l"/>
              </a:tabLst>
            </a:pPr>
            <a:r>
              <a:rPr lang="en-US" sz="3600" spc="-15">
                <a:solidFill>
                  <a:schemeClr val="bg1"/>
                </a:solidFill>
                <a:uFill>
                  <a:solidFill>
                    <a:srgbClr val="0562C1"/>
                  </a:solidFill>
                </a:uFill>
                <a:latin typeface="Trebuchet MS"/>
                <a:cs typeface="Trebuchet MS"/>
              </a:rPr>
              <a:t>Makesia Sumpter, </a:t>
            </a:r>
            <a:r>
              <a:rPr lang="en-US" sz="3600" spc="-15">
                <a:solidFill>
                  <a:schemeClr val="bg1"/>
                </a:solidFill>
                <a:uFill>
                  <a:solidFill>
                    <a:srgbClr val="0562C1"/>
                  </a:solidFill>
                </a:uFill>
                <a:ea typeface="+mn-lt"/>
                <a:cs typeface="+mn-lt"/>
                <a:hlinkClick r:id="rId6">
                  <a:extLst>
                    <a:ext uri="{A12FA001-AC4F-418D-AE19-62706E023703}">
                      <ahyp:hlinkClr xmlns:ahyp="http://schemas.microsoft.com/office/drawing/2018/hyperlinkcolor" val="tx"/>
                    </a:ext>
                  </a:extLst>
                </a:hlinkClick>
              </a:rPr>
              <a:t>msumpter@ed.sc.gov</a:t>
            </a:r>
          </a:p>
          <a:p>
            <a:pPr marL="359410" indent="-340360">
              <a:lnSpc>
                <a:spcPct val="100000"/>
              </a:lnSpc>
              <a:spcBef>
                <a:spcPts val="1058"/>
              </a:spcBef>
              <a:buFont typeface="Arial"/>
              <a:buChar char="•"/>
              <a:tabLst>
                <a:tab pos="360044" algn="l"/>
              </a:tabLst>
            </a:pPr>
            <a:r>
              <a:rPr sz="3600">
                <a:solidFill>
                  <a:schemeClr val="bg1"/>
                </a:solidFill>
                <a:latin typeface="Trebuchet MS"/>
                <a:cs typeface="Trebuchet MS"/>
              </a:rPr>
              <a:t>Sarah</a:t>
            </a:r>
            <a:r>
              <a:rPr sz="3600" spc="-143">
                <a:solidFill>
                  <a:schemeClr val="bg1"/>
                </a:solidFill>
                <a:latin typeface="Trebuchet MS"/>
                <a:cs typeface="Trebuchet MS"/>
              </a:rPr>
              <a:t> </a:t>
            </a:r>
            <a:r>
              <a:rPr sz="3600" spc="-15">
                <a:solidFill>
                  <a:schemeClr val="bg1"/>
                </a:solidFill>
                <a:latin typeface="Trebuchet MS"/>
                <a:cs typeface="Trebuchet MS"/>
              </a:rPr>
              <a:t>Wagers,</a:t>
            </a:r>
            <a:r>
              <a:rPr sz="3600" spc="-120">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7">
                  <a:extLst>
                    <a:ext uri="{A12FA001-AC4F-418D-AE19-62706E023703}">
                      <ahyp:hlinkClr xmlns:ahyp="http://schemas.microsoft.com/office/drawing/2018/hyperlinkcolor" val="tx"/>
                    </a:ext>
                  </a:extLst>
                </a:hlinkClick>
              </a:rPr>
              <a:t>slwagers@ed.sc.gov</a:t>
            </a:r>
            <a:endParaRPr sz="3600">
              <a:solidFill>
                <a:schemeClr val="bg1"/>
              </a:solidFill>
              <a:latin typeface="Trebuchet MS"/>
              <a:cs typeface="Trebuchet MS"/>
              <a:hlinkClick r:id="rId7">
                <a:extLst>
                  <a:ext uri="{A12FA001-AC4F-418D-AE19-62706E023703}">
                    <ahyp:hlinkClr xmlns:ahyp="http://schemas.microsoft.com/office/drawing/2018/hyperlinkcolor" val="tx"/>
                  </a:ext>
                </a:extLst>
              </a:hlinkClick>
            </a:endParaRPr>
          </a:p>
          <a:p>
            <a:pPr marL="359410" indent="-340360">
              <a:lnSpc>
                <a:spcPct val="100000"/>
              </a:lnSpc>
              <a:spcBef>
                <a:spcPts val="1080"/>
              </a:spcBef>
              <a:buFont typeface="Arial"/>
              <a:buChar char="•"/>
              <a:tabLst>
                <a:tab pos="360044" algn="l"/>
              </a:tabLst>
            </a:pPr>
            <a:r>
              <a:rPr sz="3600">
                <a:solidFill>
                  <a:schemeClr val="bg1"/>
                </a:solidFill>
                <a:latin typeface="Trebuchet MS"/>
                <a:cs typeface="Trebuchet MS"/>
              </a:rPr>
              <a:t>Martha</a:t>
            </a:r>
            <a:r>
              <a:rPr sz="3600" spc="-165">
                <a:solidFill>
                  <a:schemeClr val="bg1"/>
                </a:solidFill>
                <a:latin typeface="Trebuchet MS"/>
                <a:cs typeface="Trebuchet MS"/>
              </a:rPr>
              <a:t> </a:t>
            </a:r>
            <a:r>
              <a:rPr sz="3600" spc="-15">
                <a:solidFill>
                  <a:schemeClr val="bg1"/>
                </a:solidFill>
                <a:latin typeface="Trebuchet MS"/>
                <a:cs typeface="Trebuchet MS"/>
              </a:rPr>
              <a:t>Walker</a:t>
            </a:r>
            <a:r>
              <a:rPr lang="en-US" sz="3600" spc="-15">
                <a:solidFill>
                  <a:schemeClr val="bg1"/>
                </a:solidFill>
                <a:latin typeface="Trebuchet MS"/>
                <a:cs typeface="Trebuchet MS"/>
              </a:rPr>
              <a:t>,</a:t>
            </a:r>
            <a:r>
              <a:rPr sz="3600" spc="-135">
                <a:solidFill>
                  <a:schemeClr val="bg1"/>
                </a:solidFill>
                <a:latin typeface="Trebuchet MS"/>
                <a:cs typeface="Trebuchet MS"/>
              </a:rPr>
              <a:t> </a:t>
            </a:r>
            <a:r>
              <a:rPr sz="3600" u="sng" spc="-15">
                <a:solidFill>
                  <a:schemeClr val="bg1"/>
                </a:solidFill>
                <a:uFill>
                  <a:solidFill>
                    <a:srgbClr val="0562C1"/>
                  </a:solidFill>
                </a:uFill>
                <a:latin typeface="Trebuchet MS"/>
                <a:cs typeface="Trebuchet MS"/>
                <a:hlinkClick r:id="rId8">
                  <a:extLst>
                    <a:ext uri="{A12FA001-AC4F-418D-AE19-62706E023703}">
                      <ahyp:hlinkClr xmlns:ahyp="http://schemas.microsoft.com/office/drawing/2018/hyperlinkcolor" val="tx"/>
                    </a:ext>
                  </a:extLst>
                </a:hlinkClick>
              </a:rPr>
              <a:t>mwalker@ed.sc.gov</a:t>
            </a:r>
            <a:endParaRPr sz="3600">
              <a:solidFill>
                <a:schemeClr val="bg1"/>
              </a:solidFill>
              <a:latin typeface="Trebuchet MS"/>
              <a:cs typeface="Trebuchet MS"/>
              <a:hlinkClick r:id="rId8">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365551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8180182" y="-1037413"/>
            <a:ext cx="12980711" cy="12980711"/>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2">
              <a:alphaModFix amt="17000"/>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9" name="TextBox 4">
            <a:extLst>
              <a:ext uri="{FF2B5EF4-FFF2-40B4-BE49-F238E27FC236}">
                <a16:creationId xmlns:a16="http://schemas.microsoft.com/office/drawing/2014/main" id="{9CB50828-F853-EE56-5FBD-4A56EAD333B0}"/>
              </a:ext>
            </a:extLst>
          </p:cNvPr>
          <p:cNvSpPr txBox="1">
            <a:spLocks noGrp="1"/>
          </p:cNvSpPr>
          <p:nvPr>
            <p:ph type="title" idx="4294967295"/>
          </p:nvPr>
        </p:nvSpPr>
        <p:spPr>
          <a:xfrm>
            <a:off x="0" y="1560513"/>
            <a:ext cx="12606338" cy="452913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8645"/>
              </a:lnSpc>
              <a:spcBef>
                <a:spcPts val="0"/>
              </a:spcBef>
              <a:spcAft>
                <a:spcPts val="0"/>
              </a:spcAft>
              <a:buClrTx/>
              <a:buSzTx/>
              <a:buFontTx/>
              <a:buNone/>
              <a:tabLst/>
              <a:defRPr/>
            </a:pPr>
            <a:r>
              <a:rPr kumimoji="0" lang="en-US" sz="11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Monitoring of Federal Programs</a:t>
            </a:r>
          </a:p>
        </p:txBody>
      </p:sp>
      <p:sp>
        <p:nvSpPr>
          <p:cNvPr id="12" name="TextBox 6">
            <a:extLst>
              <a:ext uri="{FF2B5EF4-FFF2-40B4-BE49-F238E27FC236}">
                <a16:creationId xmlns:a16="http://schemas.microsoft.com/office/drawing/2014/main" id="{E5A2C9A6-FA7C-FE1C-88FF-CF927DF21E4A}"/>
              </a:ext>
            </a:extLst>
          </p:cNvPr>
          <p:cNvSpPr txBox="1"/>
          <p:nvPr/>
        </p:nvSpPr>
        <p:spPr>
          <a:xfrm>
            <a:off x="1028700" y="6842704"/>
            <a:ext cx="6515100" cy="1107932"/>
          </a:xfrm>
          <a:prstGeom prst="rect">
            <a:avLst/>
          </a:prstGeom>
        </p:spPr>
        <p:txBody>
          <a:bodyPr wrap="square" lIns="0" tIns="0" rIns="0" bIns="0" rtlCol="0" anchor="t">
            <a:spAutoFit/>
          </a:bodyPr>
          <a:lstStyle/>
          <a:p>
            <a:pPr marL="0" marR="0" lvl="0" indent="0" algn="l" defTabSz="914400" rtl="0" eaLnBrk="1" fontAlgn="auto" latinLnBrk="0" hangingPunct="1">
              <a:lnSpc>
                <a:spcPts val="2939"/>
              </a:lnSpc>
              <a:spcBef>
                <a:spcPct val="0"/>
              </a:spcBef>
              <a:spcAft>
                <a:spcPts val="0"/>
              </a:spcAft>
              <a:buClrTx/>
              <a:buSzTx/>
              <a:buFontTx/>
              <a:buNone/>
              <a:tabLst/>
              <a:defRPr/>
            </a:pPr>
            <a:r>
              <a:rPr lang="en-US" sz="2400" b="1" dirty="0">
                <a:solidFill>
                  <a:srgbClr val="233746"/>
                </a:solidFill>
                <a:latin typeface="Aptos" panose="020B0004020202020204" pitchFamily="34" charset="0"/>
              </a:rPr>
              <a:t>Finance Bootcamp</a:t>
            </a:r>
            <a:endParaRPr kumimoji="0" lang="en-US" sz="24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endParaRPr>
          </a:p>
          <a:p>
            <a:pPr marL="0" marR="0" lvl="0" indent="0" algn="l" defTabSz="914400" rtl="0" eaLnBrk="1" fontAlgn="auto" latinLnBrk="0" hangingPunct="1">
              <a:lnSpc>
                <a:spcPts val="2939"/>
              </a:lnSpc>
              <a:spcBef>
                <a:spcPct val="0"/>
              </a:spcBef>
              <a:spcAft>
                <a:spcPts val="0"/>
              </a:spcAft>
              <a:buClrTx/>
              <a:buSzTx/>
              <a:buFontTx/>
              <a:buNone/>
              <a:tabLst/>
              <a:defRPr/>
            </a:pPr>
            <a:r>
              <a:rPr lang="en-US" sz="2400" b="1" dirty="0">
                <a:solidFill>
                  <a:srgbClr val="233746"/>
                </a:solidFill>
                <a:latin typeface="Aptos" panose="020B0004020202020204" pitchFamily="34" charset="0"/>
              </a:rPr>
              <a:t>August</a:t>
            </a:r>
            <a:r>
              <a:rPr kumimoji="0" lang="en-US" sz="24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 2026</a:t>
            </a:r>
            <a:endParaRPr lang="en-US" sz="2400" b="1" dirty="0">
              <a:solidFill>
                <a:srgbClr val="233746"/>
              </a:solidFill>
              <a:latin typeface="Aptos" panose="020B0004020202020204" pitchFamily="34" charset="0"/>
            </a:endParaRPr>
          </a:p>
          <a:p>
            <a:pPr marL="0" marR="0" lvl="0" indent="0" algn="l" defTabSz="914400" rtl="0" eaLnBrk="1" fontAlgn="auto" latinLnBrk="0" hangingPunct="1">
              <a:lnSpc>
                <a:spcPts val="2939"/>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Barret Leviner, Team Lead</a:t>
            </a:r>
          </a:p>
        </p:txBody>
      </p:sp>
      <p:sp>
        <p:nvSpPr>
          <p:cNvPr id="2" name="AutoShape 2">
            <a:extLst>
              <a:ext uri="{C183D7F6-B498-43B3-948B-1728B52AA6E4}">
                <adec:decorative xmlns:adec="http://schemas.microsoft.com/office/drawing/2017/decorative" val="1"/>
              </a:ext>
            </a:extLst>
          </p:cNvPr>
          <p:cNvSpPr/>
          <p:nvPr/>
        </p:nvSpPr>
        <p:spPr>
          <a:xfrm>
            <a:off x="1028700" y="8411093"/>
            <a:ext cx="690520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pic>
        <p:nvPicPr>
          <p:cNvPr id="14" name="Picture 13" descr="Horizontal logo of the South Carolina Department of Education. On the right of the words “ South Carolina Department of Education” is a circle seal, Inside is a palmetto tree with hands representing the fronds. The palmetto tree is rooted in a book. Below the book is the year 1868.">
            <a:extLst>
              <a:ext uri="{FF2B5EF4-FFF2-40B4-BE49-F238E27FC236}">
                <a16:creationId xmlns:a16="http://schemas.microsoft.com/office/drawing/2014/main" id="{6FE4EB68-B662-A92E-D6F6-6A644F0EB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8449005"/>
            <a:ext cx="7324305" cy="146486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1057276" y="1754014"/>
            <a:ext cx="16542376" cy="7153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Districts Being Monitored </a:t>
            </a: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endParaRPr lang="en-US"/>
          </a:p>
        </p:txBody>
      </p:sp>
      <p:graphicFrame>
        <p:nvGraphicFramePr>
          <p:cNvPr id="8" name="Table 7">
            <a:extLst>
              <a:ext uri="{FF2B5EF4-FFF2-40B4-BE49-F238E27FC236}">
                <a16:creationId xmlns:a16="http://schemas.microsoft.com/office/drawing/2014/main" id="{02FF8E07-8E91-7AD5-FB57-3A72BC4930C1}"/>
              </a:ext>
            </a:extLst>
          </p:cNvPr>
          <p:cNvGraphicFramePr>
            <a:graphicFrameLocks noGrp="1"/>
          </p:cNvGraphicFramePr>
          <p:nvPr>
            <p:extLst>
              <p:ext uri="{D42A27DB-BD31-4B8C-83A1-F6EECF244321}">
                <p14:modId xmlns:p14="http://schemas.microsoft.com/office/powerpoint/2010/main" val="1842381345"/>
              </p:ext>
            </p:extLst>
          </p:nvPr>
        </p:nvGraphicFramePr>
        <p:xfrm>
          <a:off x="1153308" y="3086103"/>
          <a:ext cx="15183968" cy="5793736"/>
        </p:xfrm>
        <a:graphic>
          <a:graphicData uri="http://schemas.openxmlformats.org/drawingml/2006/table">
            <a:tbl>
              <a:tblPr firstRow="1" firstCol="1"/>
              <a:tblGrid>
                <a:gridCol w="3795992">
                  <a:extLst>
                    <a:ext uri="{9D8B030D-6E8A-4147-A177-3AD203B41FA5}">
                      <a16:colId xmlns:a16="http://schemas.microsoft.com/office/drawing/2014/main" val="3973540187"/>
                    </a:ext>
                  </a:extLst>
                </a:gridCol>
                <a:gridCol w="3795992">
                  <a:extLst>
                    <a:ext uri="{9D8B030D-6E8A-4147-A177-3AD203B41FA5}">
                      <a16:colId xmlns:a16="http://schemas.microsoft.com/office/drawing/2014/main" val="1648156243"/>
                    </a:ext>
                  </a:extLst>
                </a:gridCol>
                <a:gridCol w="3795992">
                  <a:extLst>
                    <a:ext uri="{9D8B030D-6E8A-4147-A177-3AD203B41FA5}">
                      <a16:colId xmlns:a16="http://schemas.microsoft.com/office/drawing/2014/main" val="1465842646"/>
                    </a:ext>
                  </a:extLst>
                </a:gridCol>
                <a:gridCol w="3795992">
                  <a:extLst>
                    <a:ext uri="{9D8B030D-6E8A-4147-A177-3AD203B41FA5}">
                      <a16:colId xmlns:a16="http://schemas.microsoft.com/office/drawing/2014/main" val="4025558666"/>
                    </a:ext>
                  </a:extLst>
                </a:gridCol>
              </a:tblGrid>
              <a:tr h="5793736">
                <a:tc>
                  <a:txBody>
                    <a:bodyPr/>
                    <a:lstStyle/>
                    <a:p>
                      <a:r>
                        <a:rPr lang="en-US"/>
                        <a:t>L</a:t>
                      </a: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lvl="0">
                        <a:buNone/>
                      </a:pPr>
                      <a:endParaRPr lang="en-US"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endParaRPr lang="en-US" dirty="0"/>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buNone/>
                      </a:pPr>
                      <a:endParaRPr lang="en-US" dirty="0"/>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638527910"/>
                  </a:ext>
                </a:extLst>
              </a:tr>
            </a:tbl>
          </a:graphicData>
        </a:graphic>
      </p:graphicFrame>
      <p:graphicFrame>
        <p:nvGraphicFramePr>
          <p:cNvPr id="9" name="Table 8">
            <a:extLst>
              <a:ext uri="{FF2B5EF4-FFF2-40B4-BE49-F238E27FC236}">
                <a16:creationId xmlns:a16="http://schemas.microsoft.com/office/drawing/2014/main" id="{8174D369-06EB-A326-B6AF-CF83BBBB1D02}"/>
              </a:ext>
            </a:extLst>
          </p:cNvPr>
          <p:cNvGraphicFramePr>
            <a:graphicFrameLocks noGrp="1"/>
          </p:cNvGraphicFramePr>
          <p:nvPr>
            <p:extLst>
              <p:ext uri="{D42A27DB-BD31-4B8C-83A1-F6EECF244321}">
                <p14:modId xmlns:p14="http://schemas.microsoft.com/office/powerpoint/2010/main" val="11801739"/>
              </p:ext>
            </p:extLst>
          </p:nvPr>
        </p:nvGraphicFramePr>
        <p:xfrm>
          <a:off x="1129556" y="3086103"/>
          <a:ext cx="15207720" cy="4862604"/>
        </p:xfrm>
        <a:graphic>
          <a:graphicData uri="http://schemas.openxmlformats.org/drawingml/2006/table">
            <a:tbl>
              <a:tblPr firstRow="1" bandRow="1">
                <a:tableStyleId>{5940675A-B579-460E-94D1-54222C63F5DA}</a:tableStyleId>
              </a:tblPr>
              <a:tblGrid>
                <a:gridCol w="3801930">
                  <a:extLst>
                    <a:ext uri="{9D8B030D-6E8A-4147-A177-3AD203B41FA5}">
                      <a16:colId xmlns:a16="http://schemas.microsoft.com/office/drawing/2014/main" val="831217182"/>
                    </a:ext>
                  </a:extLst>
                </a:gridCol>
                <a:gridCol w="3801930">
                  <a:extLst>
                    <a:ext uri="{9D8B030D-6E8A-4147-A177-3AD203B41FA5}">
                      <a16:colId xmlns:a16="http://schemas.microsoft.com/office/drawing/2014/main" val="2173647203"/>
                    </a:ext>
                  </a:extLst>
                </a:gridCol>
                <a:gridCol w="3801930">
                  <a:extLst>
                    <a:ext uri="{9D8B030D-6E8A-4147-A177-3AD203B41FA5}">
                      <a16:colId xmlns:a16="http://schemas.microsoft.com/office/drawing/2014/main" val="3293334299"/>
                    </a:ext>
                  </a:extLst>
                </a:gridCol>
                <a:gridCol w="3801930">
                  <a:extLst>
                    <a:ext uri="{9D8B030D-6E8A-4147-A177-3AD203B41FA5}">
                      <a16:colId xmlns:a16="http://schemas.microsoft.com/office/drawing/2014/main" val="448039741"/>
                    </a:ext>
                  </a:extLst>
                </a:gridCol>
              </a:tblGrid>
              <a:tr h="965623">
                <a:tc gridSpan="4">
                  <a:txBody>
                    <a:bodyPr/>
                    <a:lstStyle/>
                    <a:p>
                      <a:pPr algn="ctr"/>
                      <a:r>
                        <a:rPr lang="en-US" sz="6600" b="1" dirty="0">
                          <a:solidFill>
                            <a:schemeClr val="bg1"/>
                          </a:solidFill>
                          <a:latin typeface="Aptos"/>
                        </a:rPr>
                        <a:t>2026 - 2027</a:t>
                      </a:r>
                    </a:p>
                  </a:txBody>
                  <a:tcPr>
                    <a:solidFill>
                      <a:srgbClr val="23374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1255281"/>
                  </a:ext>
                </a:extLst>
              </a:tr>
              <a:tr h="965623">
                <a:tc>
                  <a:txBody>
                    <a:bodyPr/>
                    <a:lstStyle/>
                    <a:p>
                      <a:r>
                        <a:rPr lang="en-US" sz="4000" dirty="0">
                          <a:latin typeface="Aptos"/>
                        </a:rPr>
                        <a:t>Aiken</a:t>
                      </a:r>
                    </a:p>
                  </a:txBody>
                  <a:tcPr/>
                </a:tc>
                <a:tc>
                  <a:txBody>
                    <a:bodyPr/>
                    <a:lstStyle/>
                    <a:p>
                      <a:r>
                        <a:rPr lang="en-US" sz="4000" dirty="0">
                          <a:latin typeface="Aptos"/>
                        </a:rPr>
                        <a:t>Calhoun</a:t>
                      </a:r>
                    </a:p>
                  </a:txBody>
                  <a:tcPr/>
                </a:tc>
                <a:tc>
                  <a:txBody>
                    <a:bodyPr/>
                    <a:lstStyle/>
                    <a:p>
                      <a:r>
                        <a:rPr lang="en-US" sz="4000" dirty="0">
                          <a:latin typeface="Aptos"/>
                        </a:rPr>
                        <a:t>Cherokee</a:t>
                      </a:r>
                    </a:p>
                  </a:txBody>
                  <a:tcPr/>
                </a:tc>
                <a:tc>
                  <a:txBody>
                    <a:bodyPr/>
                    <a:lstStyle/>
                    <a:p>
                      <a:r>
                        <a:rPr lang="en-US" sz="4000" dirty="0">
                          <a:latin typeface="Aptos"/>
                        </a:rPr>
                        <a:t>DJJ</a:t>
                      </a:r>
                    </a:p>
                  </a:txBody>
                  <a:tcPr/>
                </a:tc>
                <a:extLst>
                  <a:ext uri="{0D108BD9-81ED-4DB2-BD59-A6C34878D82A}">
                    <a16:rowId xmlns:a16="http://schemas.microsoft.com/office/drawing/2014/main" val="3403173556"/>
                  </a:ext>
                </a:extLst>
              </a:tr>
              <a:tr h="965623">
                <a:tc>
                  <a:txBody>
                    <a:bodyPr/>
                    <a:lstStyle/>
                    <a:p>
                      <a:r>
                        <a:rPr lang="en-US" sz="4000" dirty="0">
                          <a:latin typeface="Aptos"/>
                        </a:rPr>
                        <a:t>Dorchester 2, 80</a:t>
                      </a:r>
                    </a:p>
                  </a:txBody>
                  <a:tcPr/>
                </a:tc>
                <a:tc>
                  <a:txBody>
                    <a:bodyPr/>
                    <a:lstStyle/>
                    <a:p>
                      <a:r>
                        <a:rPr lang="en-US" sz="4000" dirty="0">
                          <a:latin typeface="Aptos"/>
                        </a:rPr>
                        <a:t>Greenville</a:t>
                      </a:r>
                    </a:p>
                  </a:txBody>
                  <a:tcPr/>
                </a:tc>
                <a:tc>
                  <a:txBody>
                    <a:bodyPr/>
                    <a:lstStyle/>
                    <a:p>
                      <a:r>
                        <a:rPr lang="en-US" sz="3600" dirty="0">
                          <a:latin typeface="Aptos"/>
                        </a:rPr>
                        <a:t>Greenwood 50, 80</a:t>
                      </a:r>
                    </a:p>
                  </a:txBody>
                  <a:tcPr/>
                </a:tc>
                <a:tc>
                  <a:txBody>
                    <a:bodyPr/>
                    <a:lstStyle/>
                    <a:p>
                      <a:r>
                        <a:rPr lang="en-US" sz="4000" dirty="0">
                          <a:latin typeface="Aptos"/>
                        </a:rPr>
                        <a:t>Greenwood 52</a:t>
                      </a:r>
                    </a:p>
                  </a:txBody>
                  <a:tcPr/>
                </a:tc>
                <a:extLst>
                  <a:ext uri="{0D108BD9-81ED-4DB2-BD59-A6C34878D82A}">
                    <a16:rowId xmlns:a16="http://schemas.microsoft.com/office/drawing/2014/main" val="3922807486"/>
                  </a:ext>
                </a:extLst>
              </a:tr>
              <a:tr h="868455">
                <a:tc>
                  <a:txBody>
                    <a:bodyPr/>
                    <a:lstStyle/>
                    <a:p>
                      <a:r>
                        <a:rPr lang="en-US" sz="4000" dirty="0">
                          <a:latin typeface="Aptos"/>
                        </a:rPr>
                        <a:t>Jasper</a:t>
                      </a:r>
                    </a:p>
                  </a:txBody>
                  <a:tcPr/>
                </a:tc>
                <a:tc>
                  <a:txBody>
                    <a:bodyPr/>
                    <a:lstStyle/>
                    <a:p>
                      <a:r>
                        <a:rPr lang="en-US" sz="4000" dirty="0">
                          <a:latin typeface="Aptos"/>
                        </a:rPr>
                        <a:t>Laurens 55</a:t>
                      </a:r>
                    </a:p>
                  </a:txBody>
                  <a:tcPr/>
                </a:tc>
                <a:tc>
                  <a:txBody>
                    <a:bodyPr/>
                    <a:lstStyle/>
                    <a:p>
                      <a:r>
                        <a:rPr lang="en-US" sz="4000" dirty="0">
                          <a:latin typeface="Aptos"/>
                        </a:rPr>
                        <a:t>Laurens 56</a:t>
                      </a:r>
                    </a:p>
                  </a:txBody>
                  <a:tcPr/>
                </a:tc>
                <a:tc>
                  <a:txBody>
                    <a:bodyPr/>
                    <a:lstStyle/>
                    <a:p>
                      <a:r>
                        <a:rPr lang="en-US" sz="4000" dirty="0">
                          <a:latin typeface="Aptos"/>
                        </a:rPr>
                        <a:t>Lexington 2</a:t>
                      </a:r>
                    </a:p>
                  </a:txBody>
                  <a:tcPr/>
                </a:tc>
                <a:extLst>
                  <a:ext uri="{0D108BD9-81ED-4DB2-BD59-A6C34878D82A}">
                    <a16:rowId xmlns:a16="http://schemas.microsoft.com/office/drawing/2014/main" val="3078929348"/>
                  </a:ext>
                </a:extLst>
              </a:tr>
              <a:tr h="965623">
                <a:tc>
                  <a:txBody>
                    <a:bodyPr/>
                    <a:lstStyle/>
                    <a:p>
                      <a:r>
                        <a:rPr lang="en-US" sz="4000" dirty="0">
                          <a:latin typeface="Aptos"/>
                        </a:rPr>
                        <a:t>Marion</a:t>
                      </a:r>
                    </a:p>
                  </a:txBody>
                  <a:tcPr/>
                </a:tc>
                <a:tc>
                  <a:txBody>
                    <a:bodyPr/>
                    <a:lstStyle/>
                    <a:p>
                      <a:r>
                        <a:rPr lang="en-US" sz="4000" dirty="0">
                          <a:latin typeface="Aptos"/>
                        </a:rPr>
                        <a:t>Marlboro</a:t>
                      </a:r>
                    </a:p>
                  </a:txBody>
                  <a:tcPr/>
                </a:tc>
                <a:tc>
                  <a:txBody>
                    <a:bodyPr/>
                    <a:lstStyle/>
                    <a:p>
                      <a:r>
                        <a:rPr lang="en-US" sz="4000" dirty="0">
                          <a:latin typeface="Aptos"/>
                        </a:rPr>
                        <a:t>Oconee</a:t>
                      </a:r>
                    </a:p>
                  </a:txBody>
                  <a:tcPr/>
                </a:tc>
                <a:tc>
                  <a:txBody>
                    <a:bodyPr/>
                    <a:lstStyle/>
                    <a:p>
                      <a:r>
                        <a:rPr lang="en-US" sz="3600" dirty="0">
                          <a:latin typeface="Aptos"/>
                        </a:rPr>
                        <a:t>Palmetto Unified</a:t>
                      </a:r>
                    </a:p>
                  </a:txBody>
                  <a:tcPr/>
                </a:tc>
                <a:extLst>
                  <a:ext uri="{0D108BD9-81ED-4DB2-BD59-A6C34878D82A}">
                    <a16:rowId xmlns:a16="http://schemas.microsoft.com/office/drawing/2014/main" val="329311339"/>
                  </a:ext>
                </a:extLst>
              </a:tr>
            </a:tbl>
          </a:graphicData>
        </a:graphic>
      </p:graphicFrame>
      <p:sp>
        <p:nvSpPr>
          <p:cNvPr id="6" name="TextBox 5">
            <a:extLst>
              <a:ext uri="{FF2B5EF4-FFF2-40B4-BE49-F238E27FC236}">
                <a16:creationId xmlns:a16="http://schemas.microsoft.com/office/drawing/2014/main" id="{DFA792DF-E24B-C6B1-A3A3-E3C8451A3913}"/>
              </a:ext>
            </a:extLst>
          </p:cNvPr>
          <p:cNvSpPr txBox="1"/>
          <p:nvPr/>
        </p:nvSpPr>
        <p:spPr>
          <a:xfrm>
            <a:off x="1141995" y="7980055"/>
            <a:ext cx="375680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dirty="0">
                <a:latin typeface="Aptos"/>
                <a:ea typeface="Calibri"/>
                <a:cs typeface="Calibri"/>
              </a:rPr>
              <a:t>Richland 1</a:t>
            </a:r>
            <a:endParaRPr lang="en-US" sz="4000" dirty="0">
              <a:latin typeface="Aptos"/>
            </a:endParaRPr>
          </a:p>
        </p:txBody>
      </p:sp>
      <p:sp>
        <p:nvSpPr>
          <p:cNvPr id="7" name="TextBox 6">
            <a:extLst>
              <a:ext uri="{FF2B5EF4-FFF2-40B4-BE49-F238E27FC236}">
                <a16:creationId xmlns:a16="http://schemas.microsoft.com/office/drawing/2014/main" id="{EC8007D2-AF64-BBD1-D4C9-F87ED3CFEEFA}"/>
              </a:ext>
            </a:extLst>
          </p:cNvPr>
          <p:cNvSpPr txBox="1"/>
          <p:nvPr/>
        </p:nvSpPr>
        <p:spPr>
          <a:xfrm>
            <a:off x="4922549" y="8012003"/>
            <a:ext cx="2125903" cy="707886"/>
          </a:xfrm>
          <a:prstGeom prst="rect">
            <a:avLst/>
          </a:prstGeom>
          <a:noFill/>
        </p:spPr>
        <p:txBody>
          <a:bodyPr wrap="none" rtlCol="0">
            <a:spAutoFit/>
          </a:bodyPr>
          <a:lstStyle/>
          <a:p>
            <a:r>
              <a:rPr lang="en-US" sz="4000" dirty="0">
                <a:latin typeface="Aptos" panose="020B0004020202020204" pitchFamily="34" charset="0"/>
              </a:rPr>
              <a:t>SCPCSD</a:t>
            </a:r>
          </a:p>
        </p:txBody>
      </p:sp>
      <p:sp>
        <p:nvSpPr>
          <p:cNvPr id="10" name="TextBox 9">
            <a:extLst>
              <a:ext uri="{FF2B5EF4-FFF2-40B4-BE49-F238E27FC236}">
                <a16:creationId xmlns:a16="http://schemas.microsoft.com/office/drawing/2014/main" id="{9BBA92ED-E00E-3DA2-5D22-8644C5C0412F}"/>
              </a:ext>
            </a:extLst>
          </p:cNvPr>
          <p:cNvSpPr txBox="1"/>
          <p:nvPr/>
        </p:nvSpPr>
        <p:spPr>
          <a:xfrm>
            <a:off x="8733416" y="8012003"/>
            <a:ext cx="3096297" cy="707886"/>
          </a:xfrm>
          <a:prstGeom prst="rect">
            <a:avLst/>
          </a:prstGeom>
          <a:noFill/>
        </p:spPr>
        <p:txBody>
          <a:bodyPr wrap="none" rtlCol="0">
            <a:spAutoFit/>
          </a:bodyPr>
          <a:lstStyle/>
          <a:p>
            <a:r>
              <a:rPr lang="en-US" sz="4000" dirty="0">
                <a:latin typeface="Aptos" panose="020B0004020202020204" pitchFamily="34" charset="0"/>
              </a:rPr>
              <a:t>Williamsburg</a:t>
            </a:r>
          </a:p>
        </p:txBody>
      </p:sp>
      <p:sp>
        <p:nvSpPr>
          <p:cNvPr id="11" name="TextBox 10">
            <a:extLst>
              <a:ext uri="{FF2B5EF4-FFF2-40B4-BE49-F238E27FC236}">
                <a16:creationId xmlns:a16="http://schemas.microsoft.com/office/drawing/2014/main" id="{B4CAB053-DD97-335D-A333-0CFE19F8BAF3}"/>
              </a:ext>
            </a:extLst>
          </p:cNvPr>
          <p:cNvSpPr txBox="1"/>
          <p:nvPr/>
        </p:nvSpPr>
        <p:spPr>
          <a:xfrm>
            <a:off x="12535346" y="8036148"/>
            <a:ext cx="1509772" cy="984885"/>
          </a:xfrm>
          <a:prstGeom prst="rect">
            <a:avLst/>
          </a:prstGeom>
          <a:noFill/>
        </p:spPr>
        <p:txBody>
          <a:bodyPr wrap="none" rtlCol="0">
            <a:spAutoFit/>
          </a:bodyPr>
          <a:lstStyle/>
          <a:p>
            <a:r>
              <a:rPr lang="en-US" sz="4000" dirty="0">
                <a:latin typeface="Aptos" panose="020B0004020202020204" pitchFamily="34" charset="0"/>
              </a:rPr>
              <a:t>York 1</a:t>
            </a:r>
          </a:p>
          <a:p>
            <a:endParaRPr lang="en-US" dirty="0"/>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272559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2">
            <a:extLst>
              <a:ext uri="{FF2B5EF4-FFF2-40B4-BE49-F238E27FC236}">
                <a16:creationId xmlns:a16="http://schemas.microsoft.com/office/drawing/2014/main" id="{85412EC2-0B55-0165-9356-463E29449E42}"/>
              </a:ext>
            </a:extLst>
          </p:cNvPr>
          <p:cNvSpPr txBox="1">
            <a:spLocks noGrp="1"/>
          </p:cNvSpPr>
          <p:nvPr>
            <p:ph type="title" idx="4294967295"/>
          </p:nvPr>
        </p:nvSpPr>
        <p:spPr>
          <a:xfrm>
            <a:off x="1331913" y="1909763"/>
            <a:ext cx="16956087" cy="71596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6600" b="1" i="0" u="none" strike="noStrike" kern="1200" cap="none" spc="0" normalizeH="0" baseline="0" noProof="0">
                <a:ln>
                  <a:noFill/>
                </a:ln>
                <a:solidFill>
                  <a:srgbClr val="233746"/>
                </a:solidFill>
                <a:effectLst/>
                <a:uLnTx/>
                <a:uFillTx/>
                <a:latin typeface="Aptos" panose="020B0004020202020204" pitchFamily="34" charset="0"/>
                <a:ea typeface="+mn-ea"/>
                <a:cs typeface="+mn-cs"/>
              </a:rPr>
              <a:t>Monitoring Process Overview</a:t>
            </a: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196187" y="3109985"/>
            <a:ext cx="5876309" cy="5435710"/>
            <a:chOff x="0" y="0"/>
            <a:chExt cx="1547670" cy="1431627"/>
          </a:xfrm>
          <a:solidFill>
            <a:schemeClr val="bg1"/>
          </a:solidFill>
        </p:grpSpPr>
        <p:sp>
          <p:nvSpPr>
            <p:cNvPr id="6" name="Freeform 6"/>
            <p:cNvSpPr/>
            <p:nvPr/>
          </p:nvSpPr>
          <p:spPr>
            <a:xfrm>
              <a:off x="0" y="0"/>
              <a:ext cx="1547670" cy="1431627"/>
            </a:xfrm>
            <a:custGeom>
              <a:avLst/>
              <a:gdLst/>
              <a:ahLst/>
              <a:cxnLst/>
              <a:rect l="l" t="t" r="r" b="b"/>
              <a:pathLst>
                <a:path w="1547670" h="1431627">
                  <a:moveTo>
                    <a:pt x="0" y="0"/>
                  </a:moveTo>
                  <a:lnTo>
                    <a:pt x="1547670" y="0"/>
                  </a:lnTo>
                  <a:lnTo>
                    <a:pt x="1547670" y="1431627"/>
                  </a:lnTo>
                  <a:lnTo>
                    <a:pt x="0" y="1431627"/>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7" name="TextBox 7"/>
            <p:cNvSpPr txBox="1"/>
            <p:nvPr/>
          </p:nvSpPr>
          <p:spPr>
            <a:xfrm>
              <a:off x="0" y="-76200"/>
              <a:ext cx="1547670" cy="1507827"/>
            </a:xfrm>
            <a:prstGeom prst="rect">
              <a:avLst/>
            </a:prstGeom>
            <a:grpFill/>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19" name="TextBox 15">
            <a:extLst>
              <a:ext uri="{FF2B5EF4-FFF2-40B4-BE49-F238E27FC236}">
                <a16:creationId xmlns:a16="http://schemas.microsoft.com/office/drawing/2014/main" id="{48CF60D2-8D7E-C529-2B42-C52B76E4A090}"/>
              </a:ext>
            </a:extLst>
          </p:cNvPr>
          <p:cNvSpPr txBox="1"/>
          <p:nvPr/>
        </p:nvSpPr>
        <p:spPr>
          <a:xfrm>
            <a:off x="421368" y="3287078"/>
            <a:ext cx="4607832" cy="4387291"/>
          </a:xfrm>
          <a:prstGeom prst="rect">
            <a:avLst/>
          </a:prstGeom>
        </p:spPr>
        <p:txBody>
          <a:bodyPr wrap="square" lIns="0" tIns="0" rIns="0" bIns="0" rtlCol="0" anchor="t">
            <a:spAutoFit/>
          </a:bodyPr>
          <a:lstStyle/>
          <a:p>
            <a:pPr marL="0" marR="0" lvl="0" indent="0" algn="just" defTabSz="914400" rtl="0" eaLnBrk="1" fontAlgn="auto" latinLnBrk="0" hangingPunct="1">
              <a:lnSpc>
                <a:spcPts val="3079"/>
              </a:lnSpc>
              <a:spcBef>
                <a:spcPts val="0"/>
              </a:spcBef>
              <a:spcAft>
                <a:spcPts val="0"/>
              </a:spcAft>
              <a:buClrTx/>
              <a:buSzTx/>
              <a:buFontTx/>
              <a:buNone/>
              <a:tabLst/>
              <a:defRPr/>
            </a:pPr>
            <a:r>
              <a:rPr kumimoji="0" lang="en-US" sz="3200" b="1" i="0" u="sng" strike="noStrike" kern="1200" cap="none" spc="0" normalizeH="0" baseline="0" noProof="0">
                <a:ln>
                  <a:noFill/>
                </a:ln>
                <a:solidFill>
                  <a:srgbClr val="233746"/>
                </a:solidFill>
                <a:effectLst/>
                <a:uLnTx/>
                <a:uFillTx/>
                <a:latin typeface="Aptos" panose="020B0004020202020204" pitchFamily="34" charset="0"/>
                <a:ea typeface="+mn-ea"/>
                <a:cs typeface="+mn-cs"/>
              </a:rPr>
              <a:t>What is it?</a:t>
            </a:r>
          </a:p>
          <a:p>
            <a:pPr marL="342900" marR="0" lvl="0" indent="-342900" algn="l" defTabSz="914400" rtl="0" eaLnBrk="1" fontAlgn="auto" latinLnBrk="0" hangingPunct="1">
              <a:lnSpc>
                <a:spcPts val="3079"/>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746"/>
                </a:solidFill>
                <a:effectLst/>
                <a:uLnTx/>
                <a:uFillTx/>
                <a:latin typeface="Aptos"/>
                <a:ea typeface="+mn-ea"/>
                <a:cs typeface="+mn-cs"/>
              </a:rPr>
              <a:t>SCDE monitors requirements / compliance of ESEA</a:t>
            </a:r>
          </a:p>
          <a:p>
            <a:pPr marL="342900" marR="0" lvl="0" indent="-342900" algn="l" defTabSz="914400" rtl="0" eaLnBrk="1" fontAlgn="auto" latinLnBrk="0" hangingPunct="1">
              <a:lnSpc>
                <a:spcPts val="3079"/>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746"/>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ts val="3079"/>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746"/>
                </a:solidFill>
                <a:effectLst/>
                <a:uLnTx/>
                <a:uFillTx/>
                <a:latin typeface="Aptos"/>
                <a:ea typeface="+mn-ea"/>
                <a:cs typeface="+mn-cs"/>
              </a:rPr>
              <a:t>SCDE provides technical assistance</a:t>
            </a:r>
          </a:p>
          <a:p>
            <a:pPr marL="342900" marR="0" lvl="0" indent="-342900" algn="l" defTabSz="914400" rtl="0" eaLnBrk="1" fontAlgn="auto" latinLnBrk="0" hangingPunct="1">
              <a:lnSpc>
                <a:spcPts val="3079"/>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746"/>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ts val="3079"/>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746"/>
                </a:solidFill>
                <a:effectLst/>
                <a:uLnTx/>
                <a:uFillTx/>
                <a:latin typeface="Aptos"/>
                <a:ea typeface="+mn-ea"/>
                <a:cs typeface="+mn-cs"/>
              </a:rPr>
              <a:t>SCDE works with LEAs to support programs and meet requirements</a:t>
            </a:r>
          </a:p>
        </p:txBody>
      </p:sp>
      <p:sp>
        <p:nvSpPr>
          <p:cNvPr id="9" name="Freeform 9"/>
          <p:cNvSpPr/>
          <p:nvPr/>
        </p:nvSpPr>
        <p:spPr>
          <a:xfrm>
            <a:off x="6205847" y="3139459"/>
            <a:ext cx="5488922" cy="5435710"/>
          </a:xfrm>
          <a:custGeom>
            <a:avLst/>
            <a:gdLst/>
            <a:ahLst/>
            <a:cxnLst/>
            <a:rect l="l" t="t" r="r" b="b"/>
            <a:pathLst>
              <a:path w="1547670" h="1431627">
                <a:moveTo>
                  <a:pt x="0" y="0"/>
                </a:moveTo>
                <a:lnTo>
                  <a:pt x="1547670" y="0"/>
                </a:lnTo>
                <a:lnTo>
                  <a:pt x="1547670" y="1431627"/>
                </a:lnTo>
                <a:lnTo>
                  <a:pt x="0" y="1431627"/>
                </a:lnTo>
                <a:close/>
              </a:path>
            </a:pathLst>
          </a:custGeom>
          <a:solidFill>
            <a:schemeClr val="bg1"/>
          </a:solid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a:ln>
                  <a:noFill/>
                </a:ln>
                <a:solidFill>
                  <a:srgbClr val="233F58"/>
                </a:solidFill>
                <a:effectLst/>
                <a:uLnTx/>
                <a:uFillTx/>
                <a:latin typeface="Aptos"/>
                <a:ea typeface="+mn-ea"/>
                <a:cs typeface="+mn-cs"/>
              </a:rPr>
              <a:t>When is 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SCDE is currently utilizing a four-year cycle (with exceptions for consolidating or high-risk districts)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F58"/>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LEAs being monitored have been contacted by the SCDE</a:t>
            </a:r>
          </a:p>
        </p:txBody>
      </p:sp>
      <p:grpSp>
        <p:nvGrpSpPr>
          <p:cNvPr id="11" name="Group 11">
            <a:extLst>
              <a:ext uri="{C183D7F6-B498-43B3-948B-1728B52AA6E4}">
                <adec:decorative xmlns:adec="http://schemas.microsoft.com/office/drawing/2017/decorative" val="1"/>
              </a:ext>
            </a:extLst>
          </p:cNvPr>
          <p:cNvGrpSpPr/>
          <p:nvPr/>
        </p:nvGrpSpPr>
        <p:grpSpPr>
          <a:xfrm>
            <a:off x="12250039" y="2850137"/>
            <a:ext cx="5876309" cy="6014350"/>
            <a:chOff x="0" y="-76200"/>
            <a:chExt cx="1547670" cy="1584026"/>
          </a:xfrm>
        </p:grpSpPr>
        <p:sp>
          <p:nvSpPr>
            <p:cNvPr id="12" name="Freeform 12"/>
            <p:cNvSpPr/>
            <p:nvPr/>
          </p:nvSpPr>
          <p:spPr>
            <a:xfrm>
              <a:off x="0" y="0"/>
              <a:ext cx="1479267" cy="1507826"/>
            </a:xfrm>
            <a:custGeom>
              <a:avLst/>
              <a:gdLst/>
              <a:ahLst/>
              <a:cxnLst/>
              <a:rect l="l" t="t" r="r" b="b"/>
              <a:pathLst>
                <a:path w="1547670" h="1431627">
                  <a:moveTo>
                    <a:pt x="0" y="0"/>
                  </a:moveTo>
                  <a:lnTo>
                    <a:pt x="1547670" y="0"/>
                  </a:lnTo>
                  <a:lnTo>
                    <a:pt x="1547670" y="1431627"/>
                  </a:lnTo>
                  <a:lnTo>
                    <a:pt x="0" y="1431627"/>
                  </a:lnTo>
                  <a:close/>
                </a:path>
              </a:pathLst>
            </a:custGeom>
            <a:solidFill>
              <a:schemeClr val="bg1">
                <a:alpha val="9804"/>
              </a:schemeClr>
            </a:solid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a:ln>
                    <a:noFill/>
                  </a:ln>
                  <a:solidFill>
                    <a:srgbClr val="233F58"/>
                  </a:solidFill>
                  <a:effectLst/>
                  <a:uLnTx/>
                  <a:uFillTx/>
                  <a:latin typeface="Aptos"/>
                  <a:ea typeface="+mn-ea"/>
                  <a:cs typeface="+mn-cs"/>
                </a:rPr>
                <a:t>How is it done?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SCDE reviews evidence previously collected and LEA-submitted materials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F58"/>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Desk, Hybrid, On-Site, or Re-visit as determined by SCDE</a:t>
              </a:r>
            </a:p>
          </p:txBody>
        </p:sp>
        <p:sp>
          <p:nvSpPr>
            <p:cNvPr id="13" name="TextBox 13"/>
            <p:cNvSpPr txBox="1"/>
            <p:nvPr/>
          </p:nvSpPr>
          <p:spPr>
            <a:xfrm>
              <a:off x="0" y="-76200"/>
              <a:ext cx="154767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5" name="Freeform 15"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1913" y="1909763"/>
            <a:ext cx="16956087" cy="71596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a:solidFill>
                  <a:srgbClr val="233746"/>
                </a:solidFill>
                <a:latin typeface="Aptos"/>
                <a:ea typeface="+mn-ea"/>
                <a:cs typeface="+mn-cs"/>
              </a:rPr>
              <a:t>Federal Programs Monitoring</a:t>
            </a:r>
            <a:endParaRPr kumimoji="0" lang="en-US" sz="6600" b="1" i="0" u="none" strike="noStrike" kern="1200" cap="none" spc="0" normalizeH="0" baseline="0" noProof="0">
              <a:ln>
                <a:noFill/>
              </a:ln>
              <a:solidFill>
                <a:srgbClr val="233746"/>
              </a:solidFill>
              <a:effectLst/>
              <a:uLnTx/>
              <a:uFillTx/>
              <a:latin typeface="Aptos"/>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8" name="TextBox 7">
            <a:extLst>
              <a:ext uri="{FF2B5EF4-FFF2-40B4-BE49-F238E27FC236}">
                <a16:creationId xmlns:a16="http://schemas.microsoft.com/office/drawing/2014/main" id="{2E96A355-B27B-5F46-A582-0F3111E649CD}"/>
              </a:ext>
            </a:extLst>
          </p:cNvPr>
          <p:cNvSpPr txBox="1"/>
          <p:nvPr/>
        </p:nvSpPr>
        <p:spPr>
          <a:xfrm>
            <a:off x="1129557" y="3238500"/>
            <a:ext cx="16320243" cy="5016758"/>
          </a:xfrm>
          <a:prstGeom prst="rect">
            <a:avLst/>
          </a:prstGeom>
          <a:noFill/>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233F58"/>
                </a:solidFill>
                <a:effectLst/>
                <a:uLnTx/>
                <a:uFillTx/>
                <a:latin typeface="Aptos"/>
                <a:ea typeface="+mn-ea"/>
                <a:cs typeface="+mn-cs"/>
              </a:rPr>
              <a:t>Federal programs monitoring has implemented a consolidated approach in which Titles I, II, III, IV, V, and N&amp;D are reviewed simultaneously.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000" b="0" i="0" u="none" strike="noStrike" kern="1200" cap="none" spc="0" normalizeH="0" baseline="0" noProof="0" dirty="0">
              <a:ln>
                <a:noFill/>
              </a:ln>
              <a:solidFill>
                <a:srgbClr val="233F58"/>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233F58"/>
                </a:solidFill>
                <a:effectLst/>
                <a:uLnTx/>
                <a:uFillTx/>
                <a:latin typeface="Aptos"/>
                <a:ea typeface="+mn-ea"/>
                <a:cs typeface="+mn-cs"/>
              </a:rPr>
              <a:t>All district level federal programs directors received an email with the 2026-2027 monitoring schedule in August.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000" b="0" i="0" u="none" strike="noStrike" kern="1200" cap="none" spc="0" normalizeH="0" baseline="0" noProof="0" dirty="0">
              <a:ln>
                <a:noFill/>
              </a:ln>
              <a:solidFill>
                <a:srgbClr val="233F58"/>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rgbClr val="233F58"/>
                </a:solidFill>
                <a:effectLst/>
                <a:uLnTx/>
                <a:uFillTx/>
                <a:latin typeface="Aptos"/>
                <a:ea typeface="+mn-ea"/>
                <a:cs typeface="+mn-cs"/>
              </a:rPr>
              <a:t>Districts selected for review also received a detailed email that included the protocol.</a:t>
            </a:r>
          </a:p>
        </p:txBody>
      </p:sp>
    </p:spTree>
    <p:extLst>
      <p:ext uri="{BB962C8B-B14F-4D97-AF65-F5344CB8AC3E}">
        <p14:creationId xmlns:p14="http://schemas.microsoft.com/office/powerpoint/2010/main" val="2863961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3500" y="1697038"/>
            <a:ext cx="16954500" cy="7143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a:solidFill>
                  <a:srgbClr val="233746"/>
                </a:solidFill>
                <a:latin typeface="Aptos" panose="020B0004020202020204" pitchFamily="34" charset="0"/>
                <a:ea typeface="+mn-ea"/>
                <a:cs typeface="+mn-cs"/>
              </a:rPr>
              <a:t>Overarching Requirements</a:t>
            </a:r>
            <a:endParaRPr kumimoji="0" lang="en-US" sz="6600" b="1" i="0" u="none" strike="noStrike" kern="1200" cap="none" spc="0" normalizeH="0" baseline="0" noProof="0">
              <a:ln>
                <a:noFill/>
              </a:ln>
              <a:solidFill>
                <a:srgbClr val="233746"/>
              </a:solidFill>
              <a:effectLst/>
              <a:uLnTx/>
              <a:uFillTx/>
              <a:latin typeface="Aptos" panose="020B0004020202020204" pitchFamily="34" charset="0"/>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1129555" y="2850136"/>
            <a:ext cx="15253445" cy="6582251"/>
            <a:chOff x="-39885" y="-76200"/>
            <a:chExt cx="1970965" cy="1507827"/>
          </a:xfrm>
        </p:grpSpPr>
        <p:sp>
          <p:nvSpPr>
            <p:cNvPr id="6" name="Freeform 6"/>
            <p:cNvSpPr/>
            <p:nvPr/>
          </p:nvSpPr>
          <p:spPr>
            <a:xfrm>
              <a:off x="-39885" y="-76200"/>
              <a:ext cx="1970965" cy="1507827"/>
            </a:xfrm>
            <a:custGeom>
              <a:avLst/>
              <a:gdLst/>
              <a:ahLst/>
              <a:cxnLst/>
              <a:rect l="l" t="t" r="r" b="b"/>
              <a:pathLst>
                <a:path w="1931080" h="1431627">
                  <a:moveTo>
                    <a:pt x="0" y="0"/>
                  </a:moveTo>
                  <a:lnTo>
                    <a:pt x="1931080" y="0"/>
                  </a:lnTo>
                  <a:lnTo>
                    <a:pt x="1931080" y="1431627"/>
                  </a:lnTo>
                  <a:lnTo>
                    <a:pt x="0" y="1431627"/>
                  </a:lnTo>
                  <a:close/>
                </a:path>
              </a:pathLst>
            </a:custGeom>
            <a:solidFill>
              <a:schemeClr val="bg1">
                <a:alpha val="9804"/>
              </a:schemeClr>
            </a:solidFill>
          </p:spPr>
          <p:txBody>
            <a:bodyPr lIns="91440" tIns="45720" rIns="91440" bIns="45720" anchor="t"/>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Student identification and coordination of services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Program needs assessment, services, and evaluation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Family and community engagement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School improvement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Teacher and paraprofessional qualifications, and professional development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Fiscal accountability</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Report card reporting</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Equitable services to private schools</a:t>
              </a:r>
            </a:p>
          </p:txBody>
        </p:sp>
        <p:sp>
          <p:nvSpPr>
            <p:cNvPr id="7" name="TextBox 7"/>
            <p:cNvSpPr txBox="1"/>
            <p:nvPr/>
          </p:nvSpPr>
          <p:spPr>
            <a:xfrm>
              <a:off x="0" y="-76200"/>
              <a:ext cx="193108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3623421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1913" y="1076325"/>
            <a:ext cx="16956087" cy="13573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dirty="0">
                <a:solidFill>
                  <a:srgbClr val="233746"/>
                </a:solidFill>
                <a:latin typeface="Aptos" panose="020B0004020202020204" pitchFamily="34" charset="0"/>
                <a:ea typeface="+mn-ea"/>
                <a:cs typeface="+mn-cs"/>
              </a:rPr>
              <a:t>Federal Programs Monitoring Documentation</a:t>
            </a:r>
            <a:endParaRPr kumimoji="0" lang="en-US" sz="66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86552F8E-D36F-7E1B-BD87-38190DABC884}"/>
              </a:ext>
            </a:extLst>
          </p:cNvPr>
          <p:cNvGraphicFramePr>
            <a:graphicFrameLocks noGrp="1"/>
          </p:cNvGraphicFramePr>
          <p:nvPr>
            <p:extLst>
              <p:ext uri="{D42A27DB-BD31-4B8C-83A1-F6EECF244321}">
                <p14:modId xmlns:p14="http://schemas.microsoft.com/office/powerpoint/2010/main" val="3347279780"/>
              </p:ext>
            </p:extLst>
          </p:nvPr>
        </p:nvGraphicFramePr>
        <p:xfrm>
          <a:off x="1438228" y="3139458"/>
          <a:ext cx="14944772" cy="5537288"/>
        </p:xfrm>
        <a:graphic>
          <a:graphicData uri="http://schemas.openxmlformats.org/drawingml/2006/table">
            <a:tbl>
              <a:tblPr firstRow="1" bandRow="1">
                <a:tableStyleId>{5940675A-B579-460E-94D1-54222C63F5DA}</a:tableStyleId>
              </a:tblPr>
              <a:tblGrid>
                <a:gridCol w="7472386">
                  <a:extLst>
                    <a:ext uri="{9D8B030D-6E8A-4147-A177-3AD203B41FA5}">
                      <a16:colId xmlns:a16="http://schemas.microsoft.com/office/drawing/2014/main" val="2137510188"/>
                    </a:ext>
                  </a:extLst>
                </a:gridCol>
                <a:gridCol w="7472386">
                  <a:extLst>
                    <a:ext uri="{9D8B030D-6E8A-4147-A177-3AD203B41FA5}">
                      <a16:colId xmlns:a16="http://schemas.microsoft.com/office/drawing/2014/main" val="1729306627"/>
                    </a:ext>
                  </a:extLst>
                </a:gridCol>
              </a:tblGrid>
              <a:tr h="1087142">
                <a:tc>
                  <a:txBody>
                    <a:bodyPr/>
                    <a:lstStyle/>
                    <a:p>
                      <a:pPr marL="285750" indent="-285750">
                        <a:buFont typeface="Arial" panose="020B0604020202020204" pitchFamily="34" charset="0"/>
                        <a:buChar char="•"/>
                      </a:pPr>
                      <a:r>
                        <a:rPr lang="en-US" sz="3600">
                          <a:latin typeface="Aptos" panose="020B0004020202020204" pitchFamily="34" charset="0"/>
                        </a:rPr>
                        <a:t>Emails</a:t>
                      </a:r>
                    </a:p>
                  </a:txBody>
                  <a:tcPr>
                    <a:solidFill>
                      <a:schemeClr val="bg1"/>
                    </a:solidFill>
                  </a:tcPr>
                </a:tc>
                <a:tc>
                  <a:txBody>
                    <a:bodyPr/>
                    <a:lstStyle/>
                    <a:p>
                      <a:pPr marL="285750" indent="-285750">
                        <a:buFont typeface="Arial" panose="020B0604020202020204" pitchFamily="34" charset="0"/>
                        <a:buChar char="•"/>
                      </a:pPr>
                      <a:r>
                        <a:rPr lang="en-US" sz="3600">
                          <a:latin typeface="Aptos" panose="020B0004020202020204" pitchFamily="34" charset="0"/>
                        </a:rPr>
                        <a:t>Record of physical inventory of equipment and real property</a:t>
                      </a:r>
                    </a:p>
                  </a:txBody>
                  <a:tcPr>
                    <a:solidFill>
                      <a:schemeClr val="bg1"/>
                    </a:solidFill>
                  </a:tcPr>
                </a:tc>
                <a:extLst>
                  <a:ext uri="{0D108BD9-81ED-4DB2-BD59-A6C34878D82A}">
                    <a16:rowId xmlns:a16="http://schemas.microsoft.com/office/drawing/2014/main" val="1259969456"/>
                  </a:ext>
                </a:extLst>
              </a:tr>
              <a:tr h="1087142">
                <a:tc>
                  <a:txBody>
                    <a:bodyPr/>
                    <a:lstStyle/>
                    <a:p>
                      <a:pPr marL="285750" indent="-285750">
                        <a:buFont typeface="Arial" panose="020B0604020202020204" pitchFamily="34" charset="0"/>
                        <a:buChar char="•"/>
                      </a:pPr>
                      <a:r>
                        <a:rPr lang="en-US" sz="3600">
                          <a:latin typeface="Aptos" panose="020B0004020202020204" pitchFamily="34" charset="0"/>
                        </a:rPr>
                        <a:t>Memos</a:t>
                      </a:r>
                    </a:p>
                  </a:txBody>
                  <a:tcPr>
                    <a:solidFill>
                      <a:schemeClr val="bg1"/>
                    </a:solidFill>
                  </a:tcPr>
                </a:tc>
                <a:tc>
                  <a:txBody>
                    <a:bodyPr/>
                    <a:lstStyle/>
                    <a:p>
                      <a:pPr marL="285750" indent="-285750">
                        <a:buFont typeface="Arial" panose="020B0604020202020204" pitchFamily="34" charset="0"/>
                        <a:buChar char="•"/>
                      </a:pPr>
                      <a:r>
                        <a:rPr lang="en-US" sz="3600">
                          <a:latin typeface="Aptos" panose="020B0004020202020204" pitchFamily="34" charset="0"/>
                        </a:rPr>
                        <a:t>Fiscal documentation</a:t>
                      </a:r>
                    </a:p>
                  </a:txBody>
                  <a:tcPr>
                    <a:solidFill>
                      <a:schemeClr val="bg1"/>
                    </a:solidFill>
                  </a:tcPr>
                </a:tc>
                <a:extLst>
                  <a:ext uri="{0D108BD9-81ED-4DB2-BD59-A6C34878D82A}">
                    <a16:rowId xmlns:a16="http://schemas.microsoft.com/office/drawing/2014/main" val="2331742872"/>
                  </a:ext>
                </a:extLst>
              </a:tr>
              <a:tr h="1087142">
                <a:tc>
                  <a:txBody>
                    <a:bodyPr/>
                    <a:lstStyle/>
                    <a:p>
                      <a:pPr marL="285750" indent="-285750">
                        <a:buFont typeface="Arial" panose="020B0604020202020204" pitchFamily="34" charset="0"/>
                        <a:buChar char="•"/>
                      </a:pPr>
                      <a:r>
                        <a:rPr lang="en-US" sz="3600">
                          <a:latin typeface="Aptos" panose="020B0004020202020204" pitchFamily="34" charset="0"/>
                        </a:rPr>
                        <a:t>Dated meeting agendas</a:t>
                      </a:r>
                    </a:p>
                  </a:txBody>
                  <a:tcPr>
                    <a:solidFill>
                      <a:schemeClr val="bg1"/>
                    </a:solidFill>
                  </a:tcPr>
                </a:tc>
                <a:tc>
                  <a:txBody>
                    <a:bodyPr/>
                    <a:lstStyle/>
                    <a:p>
                      <a:pPr marL="285750" indent="-285750">
                        <a:buFont typeface="Arial" panose="020B0604020202020204" pitchFamily="34" charset="0"/>
                        <a:buChar char="•"/>
                      </a:pPr>
                      <a:r>
                        <a:rPr lang="en-US" sz="3600">
                          <a:latin typeface="Aptos" panose="020B0004020202020204" pitchFamily="34" charset="0"/>
                        </a:rPr>
                        <a:t>Websites</a:t>
                      </a:r>
                    </a:p>
                  </a:txBody>
                  <a:tcPr>
                    <a:solidFill>
                      <a:schemeClr val="bg1"/>
                    </a:solidFill>
                  </a:tcPr>
                </a:tc>
                <a:extLst>
                  <a:ext uri="{0D108BD9-81ED-4DB2-BD59-A6C34878D82A}">
                    <a16:rowId xmlns:a16="http://schemas.microsoft.com/office/drawing/2014/main" val="4130489279"/>
                  </a:ext>
                </a:extLst>
              </a:tr>
              <a:tr h="1087142">
                <a:tc>
                  <a:txBody>
                    <a:bodyPr/>
                    <a:lstStyle/>
                    <a:p>
                      <a:pPr marL="285750" indent="-285750">
                        <a:buFont typeface="Arial" panose="020B0604020202020204" pitchFamily="34" charset="0"/>
                        <a:buChar char="•"/>
                      </a:pPr>
                      <a:r>
                        <a:rPr lang="en-US" sz="3600">
                          <a:latin typeface="Aptos" panose="020B0004020202020204" pitchFamily="34" charset="0"/>
                        </a:rPr>
                        <a:t>Dated sign-in sheets</a:t>
                      </a:r>
                    </a:p>
                  </a:txBody>
                  <a:tcPr>
                    <a:solidFill>
                      <a:schemeClr val="bg1"/>
                    </a:solidFill>
                  </a:tcPr>
                </a:tc>
                <a:tc>
                  <a:txBody>
                    <a:bodyPr/>
                    <a:lstStyle/>
                    <a:p>
                      <a:pPr marL="285750" indent="-285750">
                        <a:buFont typeface="Arial" panose="020B0604020202020204" pitchFamily="34" charset="0"/>
                        <a:buChar char="•"/>
                      </a:pPr>
                      <a:r>
                        <a:rPr lang="en-US" sz="3600">
                          <a:latin typeface="Aptos" panose="020B0004020202020204" pitchFamily="34" charset="0"/>
                        </a:rPr>
                        <a:t>Other forms of documentation</a:t>
                      </a:r>
                    </a:p>
                  </a:txBody>
                  <a:tcPr>
                    <a:solidFill>
                      <a:schemeClr val="bg1"/>
                    </a:solidFill>
                  </a:tcPr>
                </a:tc>
                <a:extLst>
                  <a:ext uri="{0D108BD9-81ED-4DB2-BD59-A6C34878D82A}">
                    <a16:rowId xmlns:a16="http://schemas.microsoft.com/office/drawing/2014/main" val="291290875"/>
                  </a:ext>
                </a:extLst>
              </a:tr>
              <a:tr h="1087142">
                <a:tc>
                  <a:txBody>
                    <a:bodyPr/>
                    <a:lstStyle/>
                    <a:p>
                      <a:pPr marL="285750" indent="-285750">
                        <a:buFont typeface="Arial" panose="020B0604020202020204" pitchFamily="34" charset="0"/>
                        <a:buChar char="•"/>
                      </a:pPr>
                      <a:r>
                        <a:rPr lang="en-US" sz="3600">
                          <a:latin typeface="Aptos" panose="020B0004020202020204" pitchFamily="34" charset="0"/>
                        </a:rPr>
                        <a:t>Checklists with comments</a:t>
                      </a:r>
                    </a:p>
                  </a:txBody>
                  <a:tcPr>
                    <a:solidFill>
                      <a:schemeClr val="bg1"/>
                    </a:solidFill>
                  </a:tcPr>
                </a:tc>
                <a:tc>
                  <a:txBody>
                    <a:bodyPr/>
                    <a:lstStyle/>
                    <a:p>
                      <a:pPr marL="285750" indent="-285750">
                        <a:buFont typeface="Arial" panose="020B0604020202020204" pitchFamily="34" charset="0"/>
                        <a:buChar char="•"/>
                      </a:pPr>
                      <a:endParaRPr lang="en-US" sz="3600" dirty="0">
                        <a:latin typeface="Aptos" panose="020B0004020202020204" pitchFamily="34" charset="0"/>
                      </a:endParaRPr>
                    </a:p>
                  </a:txBody>
                  <a:tcPr>
                    <a:solidFill>
                      <a:schemeClr val="bg1"/>
                    </a:solidFill>
                  </a:tcPr>
                </a:tc>
                <a:extLst>
                  <a:ext uri="{0D108BD9-81ED-4DB2-BD59-A6C34878D82A}">
                    <a16:rowId xmlns:a16="http://schemas.microsoft.com/office/drawing/2014/main" val="2075578448"/>
                  </a:ext>
                </a:extLst>
              </a:tr>
            </a:tbl>
          </a:graphicData>
        </a:graphic>
      </p:graphicFrame>
      <p:grpSp>
        <p:nvGrpSpPr>
          <p:cNvPr id="5" name="Group 5">
            <a:extLst>
              <a:ext uri="{C183D7F6-B498-43B3-948B-1728B52AA6E4}">
                <adec:decorative xmlns:adec="http://schemas.microsoft.com/office/drawing/2017/decorative" val="1"/>
              </a:ext>
            </a:extLst>
          </p:cNvPr>
          <p:cNvGrpSpPr/>
          <p:nvPr/>
        </p:nvGrpSpPr>
        <p:grpSpPr>
          <a:xfrm>
            <a:off x="1438228" y="3139459"/>
            <a:ext cx="14944772" cy="5435710"/>
            <a:chOff x="0" y="0"/>
            <a:chExt cx="1931080" cy="1431627"/>
          </a:xfrm>
        </p:grpSpPr>
        <p:sp>
          <p:nvSpPr>
            <p:cNvPr id="6" name="Freeform 6"/>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233746">
                <a:alpha val="9804"/>
              </a:srgbClr>
            </a:solidFill>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0" i="0" u="none" strike="noStrike" kern="1200" cap="none" spc="0" normalizeH="0" baseline="0" noProof="0">
                <a:ln>
                  <a:noFill/>
                </a:ln>
                <a:solidFill>
                  <a:srgbClr val="233F58"/>
                </a:solidFill>
                <a:effectLst/>
                <a:uLnTx/>
                <a:uFillTx/>
                <a:latin typeface="Calibri"/>
                <a:ea typeface="+mn-ea"/>
                <a:cs typeface="+mn-cs"/>
              </a:endParaRPr>
            </a:p>
          </p:txBody>
        </p:sp>
        <p:sp>
          <p:nvSpPr>
            <p:cNvPr id="7" name="TextBox 7"/>
            <p:cNvSpPr txBox="1"/>
            <p:nvPr/>
          </p:nvSpPr>
          <p:spPr>
            <a:xfrm>
              <a:off x="0" y="-76200"/>
              <a:ext cx="193108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3700817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3500" y="1825625"/>
            <a:ext cx="16954500" cy="7159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lnSpc>
                <a:spcPts val="5001"/>
              </a:lnSpc>
              <a:spcBef>
                <a:spcPts val="0"/>
              </a:spcBef>
              <a:defRPr/>
            </a:pPr>
            <a:r>
              <a:rPr lang="en-US" sz="6600" b="1">
                <a:solidFill>
                  <a:srgbClr val="233746"/>
                </a:solidFill>
                <a:latin typeface="Aptos" panose="020B0004020202020204" pitchFamily="34" charset="0"/>
                <a:ea typeface="+mn-ea"/>
                <a:cs typeface="+mn-cs"/>
              </a:rPr>
              <a:t>Common Challenges</a:t>
            </a:r>
          </a:p>
        </p:txBody>
      </p:sp>
      <p:sp>
        <p:nvSpPr>
          <p:cNvPr id="4" name="AutoShape 4">
            <a:extLst>
              <a:ext uri="{C183D7F6-B498-43B3-948B-1728B52AA6E4}">
                <adec:decorative xmlns:adec="http://schemas.microsoft.com/office/drawing/2017/decorative" val="1"/>
              </a:ext>
            </a:extLst>
          </p:cNvPr>
          <p:cNvSpPr/>
          <p:nvPr/>
        </p:nvSpPr>
        <p:spPr>
          <a:xfrm flipV="1">
            <a:off x="1129557" y="2541511"/>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4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4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5" y="8575170"/>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4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8" name="TextBox 7">
            <a:extLst>
              <a:ext uri="{FF2B5EF4-FFF2-40B4-BE49-F238E27FC236}">
                <a16:creationId xmlns:a16="http://schemas.microsoft.com/office/drawing/2014/main" id="{AF19DDA1-4C75-AAEF-B7F5-47CB9C3165A8}"/>
              </a:ext>
            </a:extLst>
          </p:cNvPr>
          <p:cNvSpPr txBox="1"/>
          <p:nvPr/>
        </p:nvSpPr>
        <p:spPr>
          <a:xfrm>
            <a:off x="1389522" y="2520502"/>
            <a:ext cx="15925800" cy="6669326"/>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746"/>
                </a:solidFill>
                <a:effectLst/>
                <a:uLnTx/>
                <a:uFillTx/>
                <a:latin typeface="Aptos"/>
                <a:ea typeface="+mn-ea"/>
                <a:cs typeface="+mn-cs"/>
              </a:rPr>
              <a:t>Not providing an adequate level of documentation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Use the most current forms </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For example, Home Language Survey &amp; Enrollment Survey, Best Interest Determination (BID) Form, etc.</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Expenditures  &amp; procurements </a:t>
            </a:r>
          </a:p>
          <a:p>
            <a:pPr marL="914400" marR="0" lvl="1"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For example, when the school procured a math program, what they expect from it, how they will evaluate the results, and ensure that this is aligned with their DSSR plan.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 Up-to-date policies and procedures (must be reviewed at least every two years)</a:t>
            </a:r>
          </a:p>
        </p:txBody>
      </p:sp>
    </p:spTree>
    <p:extLst>
      <p:ext uri="{BB962C8B-B14F-4D97-AF65-F5344CB8AC3E}">
        <p14:creationId xmlns:p14="http://schemas.microsoft.com/office/powerpoint/2010/main" val="2256101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1913" y="1789113"/>
            <a:ext cx="16956087" cy="71596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dirty="0">
                <a:solidFill>
                  <a:srgbClr val="233746"/>
                </a:solidFill>
                <a:latin typeface="Aptos"/>
                <a:ea typeface="+mn-ea"/>
                <a:cs typeface="+mn-cs"/>
              </a:rPr>
              <a:t>Internal Controls</a:t>
            </a:r>
            <a:endParaRPr kumimoji="0" lang="en-US" sz="6600" b="1" i="0" u="none" strike="noStrike" kern="1200" cap="none" spc="0" normalizeH="0" baseline="0" noProof="0" dirty="0">
              <a:ln>
                <a:noFill/>
              </a:ln>
              <a:solidFill>
                <a:srgbClr val="233746"/>
              </a:solidFill>
              <a:effectLst/>
              <a:uLnTx/>
              <a:uFillTx/>
              <a:latin typeface="Aptos"/>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1438228" y="2850137"/>
            <a:ext cx="15097170" cy="5725032"/>
            <a:chOff x="0" y="-76200"/>
            <a:chExt cx="1950772" cy="1507827"/>
          </a:xfrm>
        </p:grpSpPr>
        <p:sp>
          <p:nvSpPr>
            <p:cNvPr id="6" name="Freeform 6"/>
            <p:cNvSpPr/>
            <p:nvPr/>
          </p:nvSpPr>
          <p:spPr>
            <a:xfrm>
              <a:off x="0" y="0"/>
              <a:ext cx="1950772" cy="1431627"/>
            </a:xfrm>
            <a:custGeom>
              <a:avLst/>
              <a:gdLst/>
              <a:ahLst/>
              <a:cxnLst/>
              <a:rect l="l" t="t" r="r" b="b"/>
              <a:pathLst>
                <a:path w="1931080" h="1431627">
                  <a:moveTo>
                    <a:pt x="0" y="0"/>
                  </a:moveTo>
                  <a:lnTo>
                    <a:pt x="1931080" y="0"/>
                  </a:lnTo>
                  <a:lnTo>
                    <a:pt x="1931080" y="1431627"/>
                  </a:lnTo>
                  <a:lnTo>
                    <a:pt x="0" y="1431627"/>
                  </a:lnTo>
                  <a:close/>
                </a:path>
              </a:pathLst>
            </a:custGeom>
            <a:solidFill>
              <a:schemeClr val="bg1">
                <a:alpha val="9804"/>
              </a:schemeClr>
            </a:solidFill>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panose="020B0004020202020204" pitchFamily="34" charset="0"/>
                  <a:ea typeface="+mn-ea"/>
                  <a:cs typeface="+mn-cs"/>
                </a:rPr>
                <a:t>Demonstrating the LEA has internal controls in place to prevent waste and fraud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a:ln>
                  <a:noFill/>
                </a:ln>
                <a:solidFill>
                  <a:srgbClr val="233F58"/>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panose="020B0004020202020204" pitchFamily="34" charset="0"/>
                  <a:ea typeface="+mn-ea"/>
                  <a:cs typeface="+mn-cs"/>
                </a:rPr>
                <a:t>Updated Internal Controls</a:t>
              </a:r>
            </a:p>
          </p:txBody>
        </p:sp>
        <p:sp>
          <p:nvSpPr>
            <p:cNvPr id="7" name="TextBox 7"/>
            <p:cNvSpPr txBox="1"/>
            <p:nvPr/>
          </p:nvSpPr>
          <p:spPr>
            <a:xfrm>
              <a:off x="0" y="-76200"/>
              <a:ext cx="193108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pic>
        <p:nvPicPr>
          <p:cNvPr id="8" name="Picture 2" descr="Internal Controls: The 5 Components - Cerini &amp; Associates, LLP">
            <a:extLst>
              <a:ext uri="{FF2B5EF4-FFF2-40B4-BE49-F238E27FC236}">
                <a16:creationId xmlns:a16="http://schemas.microsoft.com/office/drawing/2014/main" id="{0868C277-69FC-3AB0-2E29-213D5051C2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605" r="19605"/>
          <a:stretch>
            <a:fillRect/>
          </a:stretch>
        </p:blipFill>
        <p:spPr bwMode="auto">
          <a:xfrm>
            <a:off x="13017952" y="5572414"/>
            <a:ext cx="3523692" cy="278233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2720156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3500" y="1849438"/>
            <a:ext cx="16954500" cy="71596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a:solidFill>
                  <a:srgbClr val="233746"/>
                </a:solidFill>
                <a:latin typeface="Aptos" panose="020B0004020202020204" pitchFamily="34" charset="0"/>
                <a:ea typeface="+mn-ea"/>
                <a:cs typeface="+mn-cs"/>
              </a:rPr>
              <a:t>Time and Effort</a:t>
            </a:r>
            <a:endParaRPr kumimoji="0" lang="en-US" sz="6600" b="1" i="0" u="none" strike="noStrike" kern="1200" cap="none" spc="0" normalizeH="0" baseline="0" noProof="0">
              <a:ln>
                <a:noFill/>
              </a:ln>
              <a:solidFill>
                <a:srgbClr val="233746"/>
              </a:solidFill>
              <a:effectLst/>
              <a:uLnTx/>
              <a:uFillTx/>
              <a:latin typeface="Aptos" panose="020B0004020202020204" pitchFamily="34" charset="0"/>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716922" y="2850136"/>
            <a:ext cx="16854155" cy="6284295"/>
            <a:chOff x="-34365" y="-76200"/>
            <a:chExt cx="2116331" cy="1507827"/>
          </a:xfrm>
        </p:grpSpPr>
        <p:sp>
          <p:nvSpPr>
            <p:cNvPr id="6" name="Freeform 6"/>
            <p:cNvSpPr/>
            <p:nvPr/>
          </p:nvSpPr>
          <p:spPr>
            <a:xfrm>
              <a:off x="-34365" y="-76200"/>
              <a:ext cx="2116331" cy="1507827"/>
            </a:xfrm>
            <a:custGeom>
              <a:avLst/>
              <a:gdLst/>
              <a:ahLst/>
              <a:cxnLst/>
              <a:rect l="l" t="t" r="r" b="b"/>
              <a:pathLst>
                <a:path w="1931080" h="1431627">
                  <a:moveTo>
                    <a:pt x="0" y="0"/>
                  </a:moveTo>
                  <a:lnTo>
                    <a:pt x="1931080" y="0"/>
                  </a:lnTo>
                  <a:lnTo>
                    <a:pt x="1931080" y="1431627"/>
                  </a:lnTo>
                  <a:lnTo>
                    <a:pt x="0" y="1431627"/>
                  </a:lnTo>
                  <a:close/>
                </a:path>
              </a:pathLst>
            </a:custGeom>
            <a:noFill/>
          </p:spPr>
          <p:txBody>
            <a:bodyPr lIns="91440" tIns="45720" rIns="91440" bIns="4572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Charges to Federal awards may include reasonable amounts for activities contributing and </a:t>
              </a:r>
              <a:r>
                <a:rPr kumimoji="0" lang="en-US" sz="3200" b="1" i="0" u="none" strike="noStrike" kern="1200" cap="none" spc="0" normalizeH="0" baseline="0" noProof="0">
                  <a:ln>
                    <a:noFill/>
                  </a:ln>
                  <a:solidFill>
                    <a:srgbClr val="233F58"/>
                  </a:solidFill>
                  <a:effectLst/>
                  <a:uLnTx/>
                  <a:uFillTx/>
                  <a:latin typeface="Aptos"/>
                  <a:ea typeface="+mn-ea"/>
                  <a:cs typeface="+mn-cs"/>
                </a:rPr>
                <a:t>directly related </a:t>
              </a:r>
              <a:r>
                <a:rPr kumimoji="0" lang="en-US" sz="3200" b="0" i="0" u="none" strike="noStrike" kern="1200" cap="none" spc="0" normalizeH="0" baseline="0" noProof="0">
                  <a:ln>
                    <a:noFill/>
                  </a:ln>
                  <a:solidFill>
                    <a:srgbClr val="233F58"/>
                  </a:solidFill>
                  <a:effectLst/>
                  <a:uLnTx/>
                  <a:uFillTx/>
                  <a:latin typeface="Aptos"/>
                  <a:ea typeface="+mn-ea"/>
                  <a:cs typeface="+mn-cs"/>
                </a:rPr>
                <a:t>to work under an agreement.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F58"/>
                </a:solidFill>
                <a:effectLst/>
                <a:uLnTx/>
                <a:uFillTx/>
                <a:latin typeface="Apto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Be necessary, reasonable, and allocable for the performance of the Federal award 200.403(a).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233F58"/>
                </a:solidFill>
                <a:effectLst/>
                <a:uLnTx/>
                <a:uFillTx/>
                <a:latin typeface="Apto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Documentation is critical.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Must be supported by internal controls to ensure that the charges are accurate, allowable, and allocable.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Be part of the official records.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Include all activities (federal and non-federal) based on reasonable amounts.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Reflect the total activity of employees.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233F58"/>
                  </a:solidFill>
                  <a:effectLst/>
                  <a:uLnTx/>
                  <a:uFillTx/>
                  <a:latin typeface="Aptos"/>
                  <a:ea typeface="+mn-ea"/>
                  <a:cs typeface="+mn-cs"/>
                </a:rPr>
                <a:t>Comply with established accounting practices and policies.</a:t>
              </a:r>
            </a:p>
          </p:txBody>
        </p:sp>
        <p:sp>
          <p:nvSpPr>
            <p:cNvPr id="7" name="TextBox 7"/>
            <p:cNvSpPr txBox="1"/>
            <p:nvPr/>
          </p:nvSpPr>
          <p:spPr>
            <a:xfrm>
              <a:off x="0" y="-76200"/>
              <a:ext cx="193108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3833847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136530" y="1788004"/>
            <a:ext cx="16955363" cy="7153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600" b="1" dirty="0">
                <a:solidFill>
                  <a:srgbClr val="233746"/>
                </a:solidFill>
                <a:latin typeface="Aptos"/>
                <a:ea typeface="+mn-ea"/>
                <a:cs typeface="+mn-cs"/>
              </a:rPr>
              <a:t>What is Maintenance of Effort?</a:t>
            </a:r>
            <a:endParaRPr kumimoji="0" lang="en-US" sz="6600" b="1" i="0" u="none" strike="noStrike" kern="1200" cap="none" spc="0" normalizeH="0" baseline="0" noProof="0" dirty="0">
              <a:ln>
                <a:noFill/>
              </a:ln>
              <a:solidFill>
                <a:srgbClr val="233746"/>
              </a:solidFill>
              <a:effectLst/>
              <a:uLnTx/>
              <a:uFillTx/>
              <a:latin typeface="Aptos"/>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5" name="Group 5">
            <a:extLst>
              <a:ext uri="{C183D7F6-B498-43B3-948B-1728B52AA6E4}">
                <adec:decorative xmlns:adec="http://schemas.microsoft.com/office/drawing/2017/decorative" val="1"/>
              </a:ext>
            </a:extLst>
          </p:cNvPr>
          <p:cNvGrpSpPr/>
          <p:nvPr/>
        </p:nvGrpSpPr>
        <p:grpSpPr>
          <a:xfrm>
            <a:off x="1438228" y="2850137"/>
            <a:ext cx="14944772" cy="6113221"/>
            <a:chOff x="0" y="-76200"/>
            <a:chExt cx="1931080" cy="1610066"/>
          </a:xfrm>
        </p:grpSpPr>
        <p:sp>
          <p:nvSpPr>
            <p:cNvPr id="7" name="TextBox 7"/>
            <p:cNvSpPr txBox="1"/>
            <p:nvPr/>
          </p:nvSpPr>
          <p:spPr>
            <a:xfrm>
              <a:off x="0" y="-76200"/>
              <a:ext cx="1931080" cy="150782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233F58"/>
                </a:solidFill>
                <a:effectLst/>
                <a:uLnTx/>
                <a:uFillTx/>
                <a:latin typeface="Calibri"/>
                <a:ea typeface="+mn-ea"/>
                <a:cs typeface="+mn-cs"/>
              </a:endParaRPr>
            </a:p>
          </p:txBody>
        </p:sp>
        <p:sp>
          <p:nvSpPr>
            <p:cNvPr id="6" name="Freeform 6"/>
            <p:cNvSpPr/>
            <p:nvPr/>
          </p:nvSpPr>
          <p:spPr>
            <a:xfrm>
              <a:off x="0" y="102239"/>
              <a:ext cx="1905594" cy="1431627"/>
            </a:xfrm>
            <a:custGeom>
              <a:avLst/>
              <a:gdLst/>
              <a:ahLst/>
              <a:cxnLst/>
              <a:rect l="l" t="t" r="r" b="b"/>
              <a:pathLst>
                <a:path w="1931080" h="1431627">
                  <a:moveTo>
                    <a:pt x="0" y="0"/>
                  </a:moveTo>
                  <a:lnTo>
                    <a:pt x="1931080" y="0"/>
                  </a:lnTo>
                  <a:lnTo>
                    <a:pt x="1931080" y="1431627"/>
                  </a:lnTo>
                  <a:lnTo>
                    <a:pt x="0" y="1431627"/>
                  </a:lnTo>
                  <a:close/>
                </a:path>
              </a:pathLst>
            </a:custGeom>
            <a:solidFill>
              <a:schemeClr val="bg1"/>
            </a:solidFill>
          </p:spPr>
          <p:txBody>
            <a:bodyPr lIns="91440" tIns="45720" rIns="91440" bIns="4572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a:ea typeface="+mn-ea"/>
                  <a:cs typeface="+mn-cs"/>
                </a:rPr>
                <a:t>Maintenance of Effort (MOE) is a federal requirement that requires grant recipients and/or sub-recipients to maintain a certain level of state/local fiscal effort to be eligible for full participation in federal grant funding.</a:t>
              </a:r>
            </a:p>
          </p:txBody>
        </p:sp>
      </p:grpSp>
      <p:pic>
        <p:nvPicPr>
          <p:cNvPr id="2" name="Picture 2" descr="Maintenance of Effort (MOE) for Special Education April 7, 2015 April  2015Office of Special Education1. - ppt download">
            <a:extLst>
              <a:ext uri="{FF2B5EF4-FFF2-40B4-BE49-F238E27FC236}">
                <a16:creationId xmlns:a16="http://schemas.microsoft.com/office/drawing/2014/main" id="{33BDAA24-567C-FD9B-FCBE-6FADEB6D9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3307" y="6272655"/>
            <a:ext cx="3114539" cy="233936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1078602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136530" y="1723306"/>
            <a:ext cx="16955363" cy="7153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6600" b="1" i="0" u="none" strike="noStrike" kern="1200" cap="none" spc="0" normalizeH="0" baseline="0" noProof="0">
                <a:ln>
                  <a:noFill/>
                </a:ln>
                <a:solidFill>
                  <a:srgbClr val="233746"/>
                </a:solidFill>
                <a:effectLst/>
                <a:uLnTx/>
                <a:uFillTx/>
                <a:latin typeface="Aptos"/>
                <a:ea typeface="+mn-ea"/>
                <a:cs typeface="+mn-cs"/>
              </a:rPr>
              <a:t>Purpose</a:t>
            </a:r>
            <a:endParaRPr lang="en-US" sz="6600" b="1" i="0" u="none" strike="noStrike" kern="1200" cap="none" spc="0" normalizeH="0" baseline="0" noProof="0">
              <a:ln>
                <a:noFill/>
              </a:ln>
              <a:solidFill>
                <a:srgbClr val="233746"/>
              </a:solidFill>
              <a:effectLst/>
              <a:uLnTx/>
              <a:uFillTx/>
              <a:latin typeface="Aptos"/>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7B07B05F-0E2F-B959-9D14-A7D36E2C9262}"/>
              </a:ext>
            </a:extLst>
          </p:cNvPr>
          <p:cNvSpPr txBox="1"/>
          <p:nvPr/>
        </p:nvSpPr>
        <p:spPr>
          <a:xfrm>
            <a:off x="1129557" y="3244742"/>
            <a:ext cx="15786843" cy="452431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a:ea typeface="+mn-ea"/>
                <a:cs typeface="+mn-cs"/>
              </a:rPr>
              <a:t>Title I is </a:t>
            </a:r>
            <a:r>
              <a:rPr kumimoji="0" lang="en-US" sz="3600" b="0" i="1" u="none" strike="noStrike" kern="1200" cap="none" spc="0" normalizeH="0" baseline="0" noProof="0">
                <a:ln>
                  <a:noFill/>
                </a:ln>
                <a:solidFill>
                  <a:srgbClr val="233F58"/>
                </a:solidFill>
                <a:effectLst/>
                <a:uLnTx/>
                <a:uFillTx/>
                <a:latin typeface="Aptos"/>
                <a:ea typeface="+mn-ea"/>
                <a:cs typeface="+mn-cs"/>
              </a:rPr>
              <a:t>in addition (supplemental) </a:t>
            </a:r>
            <a:r>
              <a:rPr kumimoji="0" lang="en-US" sz="3600" b="0" i="0" u="none" strike="noStrike" kern="1200" cap="none" spc="0" normalizeH="0" baseline="0" noProof="0">
                <a:ln>
                  <a:noFill/>
                </a:ln>
                <a:solidFill>
                  <a:srgbClr val="233F58"/>
                </a:solidFill>
                <a:effectLst/>
                <a:uLnTx/>
                <a:uFillTx/>
                <a:latin typeface="Aptos"/>
                <a:ea typeface="+mn-ea"/>
                <a:cs typeface="+mn-cs"/>
              </a:rPr>
              <a:t>to the minimum education that all students receive.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233F58"/>
              </a:solidFill>
              <a:effectLst/>
              <a:uLnTx/>
              <a:uFillTx/>
              <a:latin typeface="Apto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a:ea typeface="+mn-ea"/>
                <a:cs typeface="+mn-cs"/>
              </a:rPr>
              <a:t>To ensure the sub-recipient of federal funds does not spend those funds in place of state and local dollars (supplanting)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233F58"/>
              </a:solidFill>
              <a:effectLst/>
              <a:uLnTx/>
              <a:uFillTx/>
              <a:latin typeface="Apto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rgbClr val="233F58"/>
                </a:solidFill>
                <a:effectLst/>
                <a:uLnTx/>
                <a:uFillTx/>
                <a:latin typeface="Aptos"/>
                <a:ea typeface="+mn-ea"/>
                <a:cs typeface="+mn-cs"/>
              </a:rPr>
              <a:t>To ensure the sub-recipient spends their state and local funds for the same activities that would be provided if federal dollars were not available</a:t>
            </a:r>
          </a:p>
        </p:txBody>
      </p:sp>
    </p:spTree>
    <p:extLst>
      <p:ext uri="{BB962C8B-B14F-4D97-AF65-F5344CB8AC3E}">
        <p14:creationId xmlns:p14="http://schemas.microsoft.com/office/powerpoint/2010/main" val="1299868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BF3E7-B286-8DD4-05AD-A1958657BC63}"/>
              </a:ext>
            </a:extLst>
          </p:cNvPr>
          <p:cNvSpPr>
            <a:spLocks noGrp="1"/>
          </p:cNvSpPr>
          <p:nvPr>
            <p:ph type="title" idx="4294967295"/>
          </p:nvPr>
        </p:nvSpPr>
        <p:spPr/>
        <p:txBody>
          <a:bodyPr/>
          <a:lstStyle/>
          <a:p>
            <a:pPr algn="ctr"/>
            <a:r>
              <a:rPr lang="en-US" dirty="0"/>
              <a:t>Additional Questions</a:t>
            </a: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pic>
        <p:nvPicPr>
          <p:cNvPr id="5" name="Picture 2" descr="Career Corner: Job Interview Questions To Answer And Ask -">
            <a:extLst>
              <a:ext uri="{FF2B5EF4-FFF2-40B4-BE49-F238E27FC236}">
                <a16:creationId xmlns:a16="http://schemas.microsoft.com/office/drawing/2014/main" id="{C2454519-3B4C-B16E-930B-0611EBF5C8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798" y="3148586"/>
            <a:ext cx="10853166" cy="5426583"/>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304012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7F6B6567-901F-C3DC-3E1E-D49CF4E0B975}"/>
              </a:ext>
            </a:extLst>
          </p:cNvPr>
          <p:cNvSpPr txBox="1">
            <a:spLocks noGrp="1"/>
          </p:cNvSpPr>
          <p:nvPr>
            <p:ph type="title" idx="4294967295"/>
          </p:nvPr>
        </p:nvSpPr>
        <p:spPr>
          <a:xfrm>
            <a:off x="1331913" y="1076325"/>
            <a:ext cx="16956087" cy="7223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lang="en-US" sz="6800" b="1">
                <a:solidFill>
                  <a:srgbClr val="233746"/>
                </a:solidFill>
                <a:latin typeface="Aptos" panose="020B0004020202020204" pitchFamily="34" charset="0"/>
                <a:ea typeface="+mn-ea"/>
                <a:cs typeface="+mn-cs"/>
              </a:rPr>
              <a:t>Contact Information</a:t>
            </a:r>
            <a:endParaRPr kumimoji="0" lang="en-US" sz="6800" b="1" i="0" u="none" strike="noStrike" kern="1200" cap="none" spc="0" normalizeH="0" baseline="0" noProof="0">
              <a:ln>
                <a:noFill/>
              </a:ln>
              <a:solidFill>
                <a:srgbClr val="233746"/>
              </a:solidFill>
              <a:effectLst/>
              <a:uLnTx/>
              <a:uFillTx/>
              <a:latin typeface="Aptos" panose="020B0004020202020204" pitchFamily="34" charset="0"/>
              <a:ea typeface="+mn-ea"/>
              <a:cs typeface="+mn-cs"/>
            </a:endParaRPr>
          </a:p>
        </p:txBody>
      </p:sp>
      <p:sp>
        <p:nvSpPr>
          <p:cNvPr id="4" name="AutoShape 4">
            <a:extLst>
              <a:ext uri="{C183D7F6-B498-43B3-948B-1728B52AA6E4}">
                <adec:decorative xmlns:adec="http://schemas.microsoft.com/office/drawing/2017/decorative" val="1"/>
              </a:ext>
            </a:extLst>
          </p:cNvPr>
          <p:cNvSpPr/>
          <p:nvPr/>
        </p:nvSpPr>
        <p:spPr>
          <a:xfrm flipV="1">
            <a:off x="1129557" y="2698627"/>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3" name="Freeform 1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7B07B05F-0E2F-B959-9D14-A7D36E2C9262}"/>
              </a:ext>
            </a:extLst>
          </p:cNvPr>
          <p:cNvSpPr txBox="1"/>
          <p:nvPr/>
        </p:nvSpPr>
        <p:spPr>
          <a:xfrm>
            <a:off x="1129557" y="3162300"/>
            <a:ext cx="15786843"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33F58"/>
                </a:solidFill>
                <a:effectLst/>
                <a:uLnTx/>
                <a:uFillTx/>
                <a:latin typeface="Calibri"/>
                <a:ea typeface="+mn-ea"/>
                <a:cs typeface="+mn-cs"/>
              </a:rPr>
              <a:t>Dr. Greg King: </a:t>
            </a:r>
            <a:r>
              <a:rPr kumimoji="0" lang="en-US" sz="5400" b="0" i="0" u="none" strike="noStrike" kern="1200" cap="none" spc="0" normalizeH="0" baseline="0" noProof="0" dirty="0">
                <a:ln>
                  <a:noFill/>
                </a:ln>
                <a:solidFill>
                  <a:srgbClr val="233F58"/>
                </a:solidFill>
                <a:effectLst/>
                <a:uLnTx/>
                <a:uFillTx/>
                <a:latin typeface="Calibri"/>
                <a:ea typeface="+mn-ea"/>
                <a:cs typeface="+mn-cs"/>
                <a:hlinkClick r:id="rId3"/>
              </a:rPr>
              <a:t>gking@ed.sc.gov</a:t>
            </a:r>
            <a:r>
              <a:rPr kumimoji="0" lang="en-US" sz="5400" b="0" i="0" u="none" strike="noStrike" kern="1200" cap="none" spc="0" normalizeH="0" baseline="0" noProof="0" dirty="0">
                <a:ln>
                  <a:noFill/>
                </a:ln>
                <a:solidFill>
                  <a:srgbClr val="233F58"/>
                </a:solidFill>
                <a:effectLst/>
                <a:uLnTx/>
                <a:uFillTx/>
                <a:latin typeface="Calibri"/>
                <a:ea typeface="+mn-ea"/>
                <a:cs typeface="+mn-cs"/>
              </a:rPr>
              <a:t>, 803-734-0025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33F58"/>
                </a:solidFill>
                <a:effectLst/>
                <a:uLnTx/>
                <a:uFillTx/>
                <a:latin typeface="Calibri"/>
                <a:ea typeface="+mn-ea"/>
                <a:cs typeface="+mn-cs"/>
              </a:rPr>
              <a:t>Barret Leviner: </a:t>
            </a:r>
            <a:r>
              <a:rPr kumimoji="0" lang="en-US" sz="5400" b="0" i="0" u="none" strike="noStrike" kern="1200" cap="none" spc="0" normalizeH="0" baseline="0" noProof="0" dirty="0">
                <a:ln>
                  <a:noFill/>
                </a:ln>
                <a:solidFill>
                  <a:srgbClr val="233F58"/>
                </a:solidFill>
                <a:effectLst/>
                <a:uLnTx/>
                <a:uFillTx/>
                <a:latin typeface="Calibri"/>
                <a:ea typeface="+mn-ea"/>
                <a:cs typeface="+mn-cs"/>
                <a:hlinkClick r:id="rId4"/>
              </a:rPr>
              <a:t>bleviner@ed.sc.gov</a:t>
            </a:r>
            <a:r>
              <a:rPr kumimoji="0" lang="en-US" sz="5400" b="0" i="0" u="none" strike="noStrike" kern="1200" cap="none" spc="0" normalizeH="0" baseline="0" noProof="0" dirty="0">
                <a:ln>
                  <a:noFill/>
                </a:ln>
                <a:solidFill>
                  <a:srgbClr val="233F58"/>
                </a:solidFill>
                <a:effectLst/>
                <a:uLnTx/>
                <a:uFillTx/>
                <a:latin typeface="Calibri"/>
                <a:ea typeface="+mn-ea"/>
                <a:cs typeface="+mn-cs"/>
              </a:rPr>
              <a:t>, 803-734-3477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33F58"/>
                </a:solidFill>
                <a:effectLst/>
                <a:uLnTx/>
                <a:uFillTx/>
                <a:latin typeface="Calibri"/>
                <a:ea typeface="+mn-ea"/>
                <a:cs typeface="+mn-cs"/>
              </a:rPr>
              <a:t>Clint Palmer: </a:t>
            </a:r>
            <a:r>
              <a:rPr kumimoji="0" lang="en-US" sz="5400" b="0" i="0" u="none" strike="noStrike" kern="1200" cap="none" spc="0" normalizeH="0" baseline="0" noProof="0" dirty="0">
                <a:ln>
                  <a:noFill/>
                </a:ln>
                <a:solidFill>
                  <a:srgbClr val="233F58"/>
                </a:solidFill>
                <a:effectLst/>
                <a:uLnTx/>
                <a:uFillTx/>
                <a:latin typeface="Calibri"/>
                <a:ea typeface="+mn-ea"/>
                <a:cs typeface="+mn-cs"/>
                <a:hlinkClick r:id="rId5"/>
              </a:rPr>
              <a:t>cpalmer@ed.sc.gov</a:t>
            </a:r>
            <a:r>
              <a:rPr kumimoji="0" lang="en-US" sz="5400" b="0" i="0" u="none" strike="noStrike" kern="1200" cap="none" spc="0" normalizeH="0" baseline="0" noProof="0" dirty="0">
                <a:ln>
                  <a:noFill/>
                </a:ln>
                <a:solidFill>
                  <a:srgbClr val="233F58"/>
                </a:solidFill>
                <a:effectLst/>
                <a:uLnTx/>
                <a:uFillTx/>
                <a:latin typeface="Calibri"/>
                <a:ea typeface="+mn-ea"/>
                <a:cs typeface="+mn-cs"/>
              </a:rPr>
              <a:t>, 803-734-6010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33F58"/>
                </a:solidFill>
                <a:effectLst/>
                <a:uLnTx/>
                <a:uFillTx/>
                <a:latin typeface="Calibri"/>
                <a:ea typeface="+mn-ea"/>
                <a:cs typeface="+mn-cs"/>
              </a:rPr>
              <a:t>Peggy Scott: </a:t>
            </a:r>
            <a:r>
              <a:rPr kumimoji="0" lang="en-US" sz="5400" b="0" i="0" u="none" strike="noStrike" kern="1200" cap="none" spc="0" normalizeH="0" baseline="0" noProof="0" dirty="0">
                <a:ln>
                  <a:noFill/>
                </a:ln>
                <a:solidFill>
                  <a:srgbClr val="233F58"/>
                </a:solidFill>
                <a:effectLst/>
                <a:uLnTx/>
                <a:uFillTx/>
                <a:latin typeface="Calibri"/>
                <a:ea typeface="+mn-ea"/>
                <a:cs typeface="+mn-cs"/>
                <a:hlinkClick r:id="rId6"/>
              </a:rPr>
              <a:t>pescott@ed.sc.gov</a:t>
            </a:r>
            <a:r>
              <a:rPr kumimoji="0" lang="en-US" sz="5400" b="0" i="0" u="none" strike="noStrike" kern="1200" cap="none" spc="0" normalizeH="0" baseline="0" noProof="0" dirty="0">
                <a:ln>
                  <a:noFill/>
                </a:ln>
                <a:solidFill>
                  <a:srgbClr val="233F58"/>
                </a:solidFill>
                <a:effectLst/>
                <a:uLnTx/>
                <a:uFillTx/>
                <a:latin typeface="Calibri"/>
                <a:ea typeface="+mn-ea"/>
                <a:cs typeface="+mn-cs"/>
              </a:rPr>
              <a:t>, 803-734-4040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dirty="0">
                <a:solidFill>
                  <a:srgbClr val="233F58"/>
                </a:solidFill>
                <a:latin typeface="Calibri"/>
              </a:rPr>
              <a:t>Daniel Ashley: </a:t>
            </a:r>
            <a:r>
              <a:rPr lang="en-US" sz="5400" dirty="0">
                <a:solidFill>
                  <a:srgbClr val="233F58"/>
                </a:solidFill>
                <a:latin typeface="Calibri"/>
                <a:hlinkClick r:id="rId7"/>
              </a:rPr>
              <a:t>daashley@ed.sc.gov</a:t>
            </a:r>
            <a:r>
              <a:rPr lang="en-US" sz="5400" dirty="0">
                <a:solidFill>
                  <a:srgbClr val="233F58"/>
                </a:solidFill>
                <a:latin typeface="Calibri"/>
              </a:rPr>
              <a:t>, 803-734-8373</a:t>
            </a:r>
            <a:endParaRPr kumimoji="0" lang="en-US" sz="5400" b="0" i="0" u="none" strike="noStrike" kern="1200" cap="none" spc="0" normalizeH="0" baseline="0" noProof="0" dirty="0">
              <a:ln>
                <a:noFill/>
              </a:ln>
              <a:solidFill>
                <a:srgbClr val="233F58"/>
              </a:solidFill>
              <a:effectLst/>
              <a:uLnTx/>
              <a:uFillTx/>
              <a:latin typeface="Calibri"/>
              <a:ea typeface="+mn-ea"/>
              <a:cs typeface="+mn-cs"/>
            </a:endParaRPr>
          </a:p>
        </p:txBody>
      </p:sp>
    </p:spTree>
    <p:extLst>
      <p:ext uri="{BB962C8B-B14F-4D97-AF65-F5344CB8AC3E}">
        <p14:creationId xmlns:p14="http://schemas.microsoft.com/office/powerpoint/2010/main" val="736283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a:t>ed.sc.gov</a:t>
            </a:r>
          </a:p>
        </p:txBody>
      </p:sp>
    </p:spTree>
  </p:cSld>
  <p:clrMapOvr>
    <a:masterClrMapping/>
  </p:clrMapOvr>
</p:sld>
</file>

<file path=ppt/theme/theme1.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Dark - accessible version" id="{D6A8E0CA-67FF-4938-81D4-AEBFB84DEDD3}" vid="{3F6951EC-76C4-4CEA-AF3F-E97B198E770B}"/>
    </a:ext>
  </a:extLst>
</a:theme>
</file>

<file path=ppt/theme/theme2.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3.xml><?xml version="1.0" encoding="utf-8"?>
<a:theme xmlns:a="http://schemas.openxmlformats.org/drawingml/2006/main" name="Office Theme">
  <a:themeElements>
    <a:clrScheme name="SCDE">
      <a:dk1>
        <a:srgbClr val="233F58"/>
      </a:dk1>
      <a:lt1>
        <a:srgbClr val="FFFFFF"/>
      </a:lt1>
      <a:dk2>
        <a:srgbClr val="2F3D4D"/>
      </a:dk2>
      <a:lt2>
        <a:srgbClr val="FFFFFF"/>
      </a:lt2>
      <a:accent1>
        <a:srgbClr val="233F58"/>
      </a:accent1>
      <a:accent2>
        <a:srgbClr val="3B6C98"/>
      </a:accent2>
      <a:accent3>
        <a:srgbClr val="43718A"/>
      </a:accent3>
      <a:accent4>
        <a:srgbClr val="F1B954"/>
      </a:accent4>
      <a:accent5>
        <a:srgbClr val="FFE494"/>
      </a:accent5>
      <a:accent6>
        <a:srgbClr val="E8E8E8"/>
      </a:accent6>
      <a:hlink>
        <a:srgbClr val="43718A"/>
      </a:hlink>
      <a:folHlink>
        <a:srgbClr val="9194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DE 2024 PPT Template - Mixed" id="{3C1A7395-174C-CC47-8ADB-C61AADED3FF0}" vid="{12B94335-4467-1541-8DCA-DABB9135E04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0C2154C-46F2-4235-8F86-DB5BB37F7CF0}">
  <we:reference id="wa200005566" version="1.0.0.0" store="en-US" storeType="omex"/>
  <we:alternateReferences>
    <we:reference id="wa200005566" version="1.0.0.0" store="omex"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b46ba81-b9a3-4a72-8b06-a87c54f7ed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18FD2AD9756A40A2D2A3E58B977574" ma:contentTypeVersion="18" ma:contentTypeDescription="Create a new document." ma:contentTypeScope="" ma:versionID="a4b2355aebe096d6d879fe4c5350f066">
  <xsd:schema xmlns:xsd="http://www.w3.org/2001/XMLSchema" xmlns:xs="http://www.w3.org/2001/XMLSchema" xmlns:p="http://schemas.microsoft.com/office/2006/metadata/properties" xmlns:ns3="e0658dd1-25ee-4799-b4db-1954f2cf275c" xmlns:ns4="3b46ba81-b9a3-4a72-8b06-a87c54f7ed45" targetNamespace="http://schemas.microsoft.com/office/2006/metadata/properties" ma:root="true" ma:fieldsID="6f5103cb17917315e207f54973be027a" ns3:_="" ns4:_="">
    <xsd:import namespace="e0658dd1-25ee-4799-b4db-1954f2cf275c"/>
    <xsd:import namespace="3b46ba81-b9a3-4a72-8b06-a87c54f7ed4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LengthInSeconds" minOccurs="0"/>
                <xsd:element ref="ns4:_activity" minOccurs="0"/>
                <xsd:element ref="ns4:MediaServiceObjectDetectorVersions" minOccurs="0"/>
                <xsd:element ref="ns4:MediaServiceGenerationTime" minOccurs="0"/>
                <xsd:element ref="ns4:MediaServiceEventHashCode" minOccurs="0"/>
                <xsd:element ref="ns4:MediaServiceOCR" minOccurs="0"/>
                <xsd:element ref="ns4:MediaServiceLocation"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658dd1-25ee-4799-b4db-1954f2cf275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46ba81-b9a3-4a72-8b06-a87c54f7ed4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015E13-811C-4F36-8839-A393E809563A}">
  <ds:schemaRefs>
    <ds:schemaRef ds:uri="http://purl.org/dc/dcmitype/"/>
    <ds:schemaRef ds:uri="e0658dd1-25ee-4799-b4db-1954f2cf275c"/>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b46ba81-b9a3-4a72-8b06-a87c54f7ed45"/>
    <ds:schemaRef ds:uri="http://schemas.microsoft.com/office/2006/metadata/properties"/>
  </ds:schemaRefs>
</ds:datastoreItem>
</file>

<file path=customXml/itemProps2.xml><?xml version="1.0" encoding="utf-8"?>
<ds:datastoreItem xmlns:ds="http://schemas.openxmlformats.org/officeDocument/2006/customXml" ds:itemID="{4F99C994-CC5B-451D-9678-B49EF09EFE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658dd1-25ee-4799-b4db-1954f2cf275c"/>
    <ds:schemaRef ds:uri="3b46ba81-b9a3-4a72-8b06-a87c54f7e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B7D0A0-5EF7-489B-AC1C-90E1D3522D6E}">
  <ds:schemaRefs>
    <ds:schemaRef ds:uri="http://schemas.microsoft.com/sharepoint/v3/contenttype/forms"/>
  </ds:schemaRefs>
</ds:datastoreItem>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SCDE PPT Template - Dark - accessible version</Template>
  <TotalTime>135</TotalTime>
  <Words>2651</Words>
  <Application>Microsoft Office PowerPoint</Application>
  <PresentationFormat>Custom</PresentationFormat>
  <Paragraphs>483</Paragraphs>
  <Slides>40</Slides>
  <Notes>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40</vt:i4>
      </vt:variant>
    </vt:vector>
  </HeadingPairs>
  <TitlesOfParts>
    <vt:vector size="50" baseType="lpstr">
      <vt:lpstr>Calibri</vt:lpstr>
      <vt:lpstr>Arial</vt:lpstr>
      <vt:lpstr>Wingdings</vt:lpstr>
      <vt:lpstr>Aptos</vt:lpstr>
      <vt:lpstr>Rockwell</vt:lpstr>
      <vt:lpstr>Garamond</vt:lpstr>
      <vt:lpstr>Trebuchet MS</vt:lpstr>
      <vt:lpstr>1_Office Theme</vt:lpstr>
      <vt:lpstr>1_Office Theme</vt:lpstr>
      <vt:lpstr>Office Theme</vt:lpstr>
      <vt:lpstr>Finance Bootcamp</vt:lpstr>
      <vt:lpstr>  Agenda</vt:lpstr>
      <vt:lpstr>“Fund your plan, rather than planning your funds”</vt:lpstr>
      <vt:lpstr>Key Components to Grant Implementation</vt:lpstr>
      <vt:lpstr>Plan Development</vt:lpstr>
      <vt:lpstr>LEA Assurances</vt:lpstr>
      <vt:lpstr>Program Evaluation Process</vt:lpstr>
      <vt:lpstr>Examine and Reflect </vt:lpstr>
      <vt:lpstr>Examine and Reflect - continued </vt:lpstr>
      <vt:lpstr>Examine and Reflect (continued) </vt:lpstr>
      <vt:lpstr>Key Questions for Evaluating Success </vt:lpstr>
      <vt:lpstr>Fiscal Compliance</vt:lpstr>
      <vt:lpstr>Documentation</vt:lpstr>
      <vt:lpstr>GEMS Application Expectation- Escalation Model</vt:lpstr>
      <vt:lpstr>Claiming Deadline Reminder</vt:lpstr>
      <vt:lpstr>Claiming Expectation Emails</vt:lpstr>
      <vt:lpstr>Claiming Expectations </vt:lpstr>
      <vt:lpstr>Carryover Restrictions </vt:lpstr>
      <vt:lpstr>Waiver Request Form</vt:lpstr>
      <vt:lpstr>SAMPLE SUPERINTENDENT LETTER</vt:lpstr>
      <vt:lpstr>Fiscal Process and Procedures as related to final allocations (Title I, II, IV, V and N&amp;D)</vt:lpstr>
      <vt:lpstr> Change to Fiscal Process</vt:lpstr>
      <vt:lpstr>Program Manager Assignments </vt:lpstr>
      <vt:lpstr>Resources</vt:lpstr>
      <vt:lpstr>QUESTIONS</vt:lpstr>
      <vt:lpstr>Thank you for participating!</vt:lpstr>
      <vt:lpstr>Monitoring of Federal Programs</vt:lpstr>
      <vt:lpstr>Districts Being Monitored </vt:lpstr>
      <vt:lpstr>Monitoring Process Overview</vt:lpstr>
      <vt:lpstr>Federal Programs Monitoring</vt:lpstr>
      <vt:lpstr>Overarching Requirements</vt:lpstr>
      <vt:lpstr>Federal Programs Monitoring Documentation</vt:lpstr>
      <vt:lpstr>Common Challenges</vt:lpstr>
      <vt:lpstr>Internal Controls</vt:lpstr>
      <vt:lpstr>Time and Effort</vt:lpstr>
      <vt:lpstr>What is Maintenance of Effort?</vt:lpstr>
      <vt:lpstr>Purpose</vt:lpstr>
      <vt:lpstr>Additional Questions</vt:lpstr>
      <vt:lpstr>Contact Information</vt:lpstr>
      <vt:lpstr>ed.sc.gov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and State Accountability - SCDE Finance Boot Camp</dc:title>
  <dc:subject>Federal and State Accountability - SCDE Finance Boot Camp</dc:subject>
  <dc:creator>South Carolina Department of Education</dc:creator>
  <cp:lastModifiedBy>Brunson, Erick</cp:lastModifiedBy>
  <cp:revision>17</cp:revision>
  <dcterms:created xsi:type="dcterms:W3CDTF">2025-02-06T15:45:53Z</dcterms:created>
  <dcterms:modified xsi:type="dcterms:W3CDTF">2026-08-18T14:32:49Z</dcterms:modified>
  <dc:identifier>DAGJFJTh0zc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0x0101007418FD2AD9756A40A2D2A3E58B977574</vt:lpwstr>
  </property>
  <property fmtid="{D5CDD505-2E9C-101B-9397-08002B2CF9AE}" pid="3" name="Order">
    <vt:lpwstr>2000.00000000000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ies>
</file>