
<file path=[Content_Types].xml><?xml version="1.0" encoding="utf-8"?>
<Types xmlns="http://schemas.openxmlformats.org/package/2006/content-types">
  <Default Extension="fntdata" ContentType="application/x-fontdata"/>
  <Default Extension="jpeg" ContentType="image/jpeg"/>
  <Default Extension="jpg" ContentType="image/jp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omments/modernComment_186_9B7FDF84.xml" ContentType="application/vnd.ms-powerpoint.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 id="2147483699" r:id="rId5"/>
    <p:sldMasterId id="2147483714" r:id="rId6"/>
  </p:sldMasterIdLst>
  <p:notesMasterIdLst>
    <p:notesMasterId r:id="rId48"/>
  </p:notesMasterIdLst>
  <p:handoutMasterIdLst>
    <p:handoutMasterId r:id="rId49"/>
  </p:handoutMasterIdLst>
  <p:sldIdLst>
    <p:sldId id="377" r:id="rId7"/>
    <p:sldId id="378" r:id="rId8"/>
    <p:sldId id="380" r:id="rId9"/>
    <p:sldId id="397" r:id="rId10"/>
    <p:sldId id="268" r:id="rId11"/>
    <p:sldId id="267" r:id="rId12"/>
    <p:sldId id="310" r:id="rId13"/>
    <p:sldId id="401" r:id="rId14"/>
    <p:sldId id="335" r:id="rId15"/>
    <p:sldId id="402" r:id="rId16"/>
    <p:sldId id="403" r:id="rId17"/>
    <p:sldId id="568" r:id="rId18"/>
    <p:sldId id="391" r:id="rId19"/>
    <p:sldId id="290" r:id="rId20"/>
    <p:sldId id="270" r:id="rId21"/>
    <p:sldId id="285" r:id="rId22"/>
    <p:sldId id="392" r:id="rId23"/>
    <p:sldId id="393" r:id="rId24"/>
    <p:sldId id="395" r:id="rId25"/>
    <p:sldId id="396" r:id="rId26"/>
    <p:sldId id="394" r:id="rId27"/>
    <p:sldId id="311" r:id="rId28"/>
    <p:sldId id="398" r:id="rId29"/>
    <p:sldId id="390" r:id="rId30"/>
    <p:sldId id="307" r:id="rId31"/>
    <p:sldId id="533" r:id="rId32"/>
    <p:sldId id="518" r:id="rId33"/>
    <p:sldId id="257" r:id="rId34"/>
    <p:sldId id="303" r:id="rId35"/>
    <p:sldId id="263" r:id="rId36"/>
    <p:sldId id="304" r:id="rId37"/>
    <p:sldId id="305" r:id="rId38"/>
    <p:sldId id="569" r:id="rId39"/>
    <p:sldId id="314" r:id="rId40"/>
    <p:sldId id="318" r:id="rId41"/>
    <p:sldId id="319" r:id="rId42"/>
    <p:sldId id="320" r:id="rId43"/>
    <p:sldId id="322" r:id="rId44"/>
    <p:sldId id="347" r:id="rId45"/>
    <p:sldId id="348" r:id="rId46"/>
    <p:sldId id="289" r:id="rId47"/>
  </p:sldIdLst>
  <p:sldSz cx="18288000" cy="10287000"/>
  <p:notesSz cx="6858000" cy="9144000"/>
  <p:embeddedFontLst>
    <p:embeddedFont>
      <p:font typeface="Garamond" panose="02020404030301010803" pitchFamily="18" charset="0"/>
      <p:regular r:id="rId50"/>
      <p:bold r:id="rId51"/>
      <p:italic r:id="rId52"/>
    </p:embeddedFont>
    <p:embeddedFont>
      <p:font typeface="Rockwell" panose="02060603020205020403" pitchFamily="18" charset="0"/>
      <p:regular r:id="rId53"/>
      <p:bold r:id="rId54"/>
      <p:italic r:id="rId55"/>
      <p:boldItalic r:id="rId56"/>
    </p:embeddedFont>
    <p:embeddedFont>
      <p:font typeface="Trebuchet MS" panose="020B0603020202020204" pitchFamily="34" charset="0"/>
      <p:regular r:id="rId57"/>
      <p:bold r:id="rId58"/>
      <p:italic r:id="rId59"/>
      <p:boldItalic r:id="rId6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81C2842-9EA7-8F5D-A6DE-99ABA48C4047}" name="Wright, Birley" initials="WB" userId="S::bwright@ed.sc.gov::1bda16b2-0c15-41e8-839a-49cb90d8ff70" providerId="AD"/>
  <p188:author id="{96E39148-EA2E-62A2-D4AB-3087C523582C}" name="Humphrey, Kimberly" initials="KH" userId="S::khumphrey@ed.sc.gov::3230f0f2-385f-428e-a2ef-86f0ed83db8e" providerId="AD"/>
  <p188:author id="{7C5FEA62-CC87-D57A-EA7E-9CE5E30F5538}" name="Stanley, Jewell" initials="JS" userId="S::jstanley@ed.sc.gov::5184f68d-6ffe-4ec7-8ba4-ba2a1ff389e1" providerId="AD"/>
  <p188:author id="{B7539363-49B4-B77A-FE31-F0C49ABE5536}" name="Gregory, Theresa" initials="" userId="S::tgregory@ed.sc.gov::a46f5c6e-b15c-476c-81e7-04b43772a5f8" providerId="AD"/>
  <p188:author id="{BA3E2291-1408-C949-F603-52279046FC5F}" name="Rhodes, Jennifer" initials="" userId="S::jrhodes@ed.sc.gov::be7d2b95-c3cb-4801-b59f-5325f0bde2ed" providerId="AD"/>
  <p188:author id="{B06D67B7-6E92-E585-1A74-D7FC56C6BB18}" name="Taylor, Zachary" initials="TZ" userId="S::ztaylor@ed.sc.gov::b68f84e9-cbb2-4874-bb2b-5db0ab0ed927" providerId="AD"/>
  <p188:author id="{4BC76FDF-D7A4-5780-9A8A-B1B2C7618BF2}" name="Walker, Martha" initials="WM" userId="S::mwalker@ed.sc.gov::5c21ac8c-aa33-451b-8ab4-e731d738906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D155"/>
    <a:srgbClr val="F0C14C"/>
    <a:srgbClr val="FFE493"/>
    <a:srgbClr val="EFC04B"/>
    <a:srgbClr val="2F3D4C"/>
    <a:srgbClr val="E7E7E7"/>
    <a:srgbClr val="F5D9B5"/>
    <a:srgbClr val="469FB7"/>
    <a:srgbClr val="2F3DFC"/>
    <a:srgbClr val="3A6C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85" autoAdjust="0"/>
    <p:restoredTop sz="94660"/>
  </p:normalViewPr>
  <p:slideViewPr>
    <p:cSldViewPr snapToGrid="0">
      <p:cViewPr varScale="1">
        <p:scale>
          <a:sx n="52" d="100"/>
          <a:sy n="52" d="100"/>
        </p:scale>
        <p:origin x="264" y="360"/>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font" Target="fonts/font1.fntdata"/><Relationship Id="rId55" Type="http://schemas.openxmlformats.org/officeDocument/2006/relationships/font" Target="fonts/font6.fntdata"/><Relationship Id="rId63"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font" Target="fonts/font4.fntdata"/><Relationship Id="rId58" Type="http://schemas.openxmlformats.org/officeDocument/2006/relationships/font" Target="fonts/font9.fntdata"/><Relationship Id="rId5" Type="http://schemas.openxmlformats.org/officeDocument/2006/relationships/slideMaster" Target="slideMasters/slideMaster2.xml"/><Relationship Id="rId61" Type="http://schemas.openxmlformats.org/officeDocument/2006/relationships/presProps" Target="presProps.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notesMaster" Target="notesMasters/notesMaster1.xml"/><Relationship Id="rId56" Type="http://schemas.openxmlformats.org/officeDocument/2006/relationships/font" Target="fonts/font7.fntdata"/><Relationship Id="rId64"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font" Target="fonts/font2.fntdata"/><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font" Target="fonts/font10.fntdata"/><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font" Target="fonts/font5.fntdata"/><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handoutMaster" Target="handoutMasters/handoutMaster1.xml"/><Relationship Id="rId57" Type="http://schemas.openxmlformats.org/officeDocument/2006/relationships/font" Target="fonts/font8.fntdata"/><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font" Target="fonts/font3.fntdata"/><Relationship Id="rId60" Type="http://schemas.openxmlformats.org/officeDocument/2006/relationships/font" Target="fonts/font11.fntdata"/><Relationship Id="rId65"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s>
</file>

<file path=ppt/comments/modernComment_186_9B7FDF84.xml><?xml version="1.0" encoding="utf-8"?>
<p188:cmLst xmlns:a="http://schemas.openxmlformats.org/drawingml/2006/main" xmlns:r="http://schemas.openxmlformats.org/officeDocument/2006/relationships" xmlns:p188="http://schemas.microsoft.com/office/powerpoint/2018/8/main">
  <p188:cm id="{BD300F60-6466-4F75-B8F8-96F31AA168D0}" authorId="{4BC76FDF-D7A4-5780-9A8A-B1B2C7618BF2}" created="2025-06-02T16:00:06.153">
    <pc:sldMkLst xmlns:pc="http://schemas.microsoft.com/office/powerpoint/2013/main/command">
      <pc:docMk/>
      <pc:sldMk cId="2608848772" sldId="390"/>
    </pc:sldMkLst>
    <p188:replyLst>
      <p188:reply id="{E2533652-7CE3-45F1-86B7-36CF5B997620}" authorId="{BA3E2291-1408-C949-F603-52279046FC5F}" created="2025-06-02T17:49:30.491">
        <p188:txBody>
          <a:bodyPr/>
          <a:lstStyle/>
          <a:p>
            <a:r>
              <a:rPr lang="en-US"/>
              <a:t>I'll email it to you</a:t>
            </a:r>
          </a:p>
        </p188:txBody>
      </p188:reply>
    </p188:replyLst>
    <p188:txBody>
      <a:bodyPr/>
      <a:lstStyle/>
      <a:p>
        <a:r>
          <a:rPr lang="en-US"/>
          <a:t>Need to add</a:t>
        </a:r>
      </a:p>
    </p188:txBody>
  </p188:cm>
</p188:cmLst>
</file>

<file path=ppt/diagrams/_rels/data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2631B7-FE52-4D98-AD5B-32F2C8DDEF9C}" type="doc">
      <dgm:prSet loTypeId="urn:microsoft.com/office/officeart/2018/5/layout/IconCircleLabelList" loCatId="icon" qsTypeId="urn:microsoft.com/office/officeart/2005/8/quickstyle/simple1" qsCatId="simple" csTypeId="urn:microsoft.com/office/officeart/2005/8/colors/accent1_2" csCatId="accent1" phldr="1"/>
      <dgm:spPr/>
      <dgm:t>
        <a:bodyPr/>
        <a:lstStyle/>
        <a:p>
          <a:endParaRPr lang="en-US"/>
        </a:p>
      </dgm:t>
    </dgm:pt>
    <dgm:pt modelId="{ED9902F8-2B4C-4C85-9089-1764D5760326}">
      <dgm:prSet/>
      <dgm:spPr/>
      <dgm:t>
        <a:bodyPr/>
        <a:lstStyle/>
        <a:p>
          <a:pPr>
            <a:lnSpc>
              <a:spcPct val="100000"/>
            </a:lnSpc>
            <a:defRPr cap="all"/>
          </a:pPr>
          <a:r>
            <a:rPr lang="en-US" dirty="0">
              <a:solidFill>
                <a:schemeClr val="bg1"/>
              </a:solidFill>
            </a:rPr>
            <a:t>Planning</a:t>
          </a:r>
        </a:p>
      </dgm:t>
    </dgm:pt>
    <dgm:pt modelId="{09E25B1A-C8F7-4592-98C2-1B4E167075D4}" type="parTrans" cxnId="{DE55E85D-5E67-4319-A765-13748BAA8DA5}">
      <dgm:prSet/>
      <dgm:spPr/>
      <dgm:t>
        <a:bodyPr/>
        <a:lstStyle/>
        <a:p>
          <a:endParaRPr lang="en-US"/>
        </a:p>
      </dgm:t>
    </dgm:pt>
    <dgm:pt modelId="{AB5585D6-A2E9-444A-BAF5-442A399A7640}" type="sibTrans" cxnId="{DE55E85D-5E67-4319-A765-13748BAA8DA5}">
      <dgm:prSet/>
      <dgm:spPr/>
      <dgm:t>
        <a:bodyPr/>
        <a:lstStyle/>
        <a:p>
          <a:endParaRPr lang="en-US"/>
        </a:p>
      </dgm:t>
    </dgm:pt>
    <dgm:pt modelId="{1DD30E96-FE71-4A2B-8D76-40424C33F62F}">
      <dgm:prSet/>
      <dgm:spPr/>
      <dgm:t>
        <a:bodyPr/>
        <a:lstStyle/>
        <a:p>
          <a:pPr>
            <a:lnSpc>
              <a:spcPct val="100000"/>
            </a:lnSpc>
            <a:defRPr cap="all"/>
          </a:pPr>
          <a:r>
            <a:rPr lang="en-US" dirty="0">
              <a:solidFill>
                <a:schemeClr val="bg1"/>
              </a:solidFill>
            </a:rPr>
            <a:t>Evaluating</a:t>
          </a:r>
        </a:p>
      </dgm:t>
    </dgm:pt>
    <dgm:pt modelId="{AE3F5F98-EF62-4407-B132-2A0B9727732B}" type="parTrans" cxnId="{5FA92B14-CC70-42D1-970B-7B46A49CA11F}">
      <dgm:prSet/>
      <dgm:spPr/>
      <dgm:t>
        <a:bodyPr/>
        <a:lstStyle/>
        <a:p>
          <a:endParaRPr lang="en-US"/>
        </a:p>
      </dgm:t>
    </dgm:pt>
    <dgm:pt modelId="{11490E7B-B560-4DEE-B225-2CAC2EEEDD0D}" type="sibTrans" cxnId="{5FA92B14-CC70-42D1-970B-7B46A49CA11F}">
      <dgm:prSet/>
      <dgm:spPr/>
      <dgm:t>
        <a:bodyPr/>
        <a:lstStyle/>
        <a:p>
          <a:endParaRPr lang="en-US"/>
        </a:p>
      </dgm:t>
    </dgm:pt>
    <dgm:pt modelId="{D46B71C9-7EF5-458A-A805-ADFFCEFCB00C}">
      <dgm:prSet/>
      <dgm:spPr/>
      <dgm:t>
        <a:bodyPr/>
        <a:lstStyle/>
        <a:p>
          <a:pPr>
            <a:lnSpc>
              <a:spcPct val="100000"/>
            </a:lnSpc>
            <a:defRPr cap="all"/>
          </a:pPr>
          <a:r>
            <a:rPr lang="en-US" dirty="0">
              <a:solidFill>
                <a:schemeClr val="bg1"/>
              </a:solidFill>
            </a:rPr>
            <a:t>Improving </a:t>
          </a:r>
        </a:p>
      </dgm:t>
    </dgm:pt>
    <dgm:pt modelId="{5E409FD9-A8FF-4017-AFEA-F72C287DA98B}" type="parTrans" cxnId="{63A1F1EF-693A-40C1-8257-2D617F59B635}">
      <dgm:prSet/>
      <dgm:spPr/>
      <dgm:t>
        <a:bodyPr/>
        <a:lstStyle/>
        <a:p>
          <a:endParaRPr lang="en-US"/>
        </a:p>
      </dgm:t>
    </dgm:pt>
    <dgm:pt modelId="{6D3F6F27-DEB2-42A0-A632-326B767E52F0}" type="sibTrans" cxnId="{63A1F1EF-693A-40C1-8257-2D617F59B635}">
      <dgm:prSet/>
      <dgm:spPr/>
      <dgm:t>
        <a:bodyPr/>
        <a:lstStyle/>
        <a:p>
          <a:endParaRPr lang="en-US"/>
        </a:p>
      </dgm:t>
    </dgm:pt>
    <dgm:pt modelId="{687501FD-F8FE-4C4B-8B78-22434EBB0F93}" type="pres">
      <dgm:prSet presAssocID="{652631B7-FE52-4D98-AD5B-32F2C8DDEF9C}" presName="root" presStyleCnt="0">
        <dgm:presLayoutVars>
          <dgm:dir/>
          <dgm:resizeHandles val="exact"/>
        </dgm:presLayoutVars>
      </dgm:prSet>
      <dgm:spPr/>
    </dgm:pt>
    <dgm:pt modelId="{9B116E67-D449-4054-9AB3-BFB143DC6721}" type="pres">
      <dgm:prSet presAssocID="{ED9902F8-2B4C-4C85-9089-1764D5760326}" presName="compNode" presStyleCnt="0"/>
      <dgm:spPr/>
    </dgm:pt>
    <dgm:pt modelId="{7B120FF9-4F53-4F42-9798-DC486B0E680D}" type="pres">
      <dgm:prSet presAssocID="{ED9902F8-2B4C-4C85-9089-1764D5760326}" presName="iconBgRect" presStyleLbl="bgShp" presStyleIdx="0" presStyleCnt="3"/>
      <dgm:spPr/>
    </dgm:pt>
    <dgm:pt modelId="{BA831145-6087-41AA-98CD-8FE5E8B1075E}" type="pres">
      <dgm:prSet presAssocID="{ED9902F8-2B4C-4C85-9089-1764D5760326}"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 List"/>
        </a:ext>
      </dgm:extLst>
    </dgm:pt>
    <dgm:pt modelId="{5C4BA72B-B952-4F32-BEB7-DA8B33A8144C}" type="pres">
      <dgm:prSet presAssocID="{ED9902F8-2B4C-4C85-9089-1764D5760326}" presName="spaceRect" presStyleCnt="0"/>
      <dgm:spPr/>
    </dgm:pt>
    <dgm:pt modelId="{F5A68D6C-6C83-4BB6-8C94-222A0E29CFFB}" type="pres">
      <dgm:prSet presAssocID="{ED9902F8-2B4C-4C85-9089-1764D5760326}" presName="textRect" presStyleLbl="revTx" presStyleIdx="0" presStyleCnt="3">
        <dgm:presLayoutVars>
          <dgm:chMax val="1"/>
          <dgm:chPref val="1"/>
        </dgm:presLayoutVars>
      </dgm:prSet>
      <dgm:spPr/>
    </dgm:pt>
    <dgm:pt modelId="{BFF7E30C-EAA3-4EE3-941F-DB2510843E10}" type="pres">
      <dgm:prSet presAssocID="{AB5585D6-A2E9-444A-BAF5-442A399A7640}" presName="sibTrans" presStyleCnt="0"/>
      <dgm:spPr/>
    </dgm:pt>
    <dgm:pt modelId="{5D539884-8771-4539-B5A7-7DA4FCD8E2C7}" type="pres">
      <dgm:prSet presAssocID="{1DD30E96-FE71-4A2B-8D76-40424C33F62F}" presName="compNode" presStyleCnt="0"/>
      <dgm:spPr/>
    </dgm:pt>
    <dgm:pt modelId="{384A8D1A-6E6B-45C6-BBD6-D8ECA7F47B99}" type="pres">
      <dgm:prSet presAssocID="{1DD30E96-FE71-4A2B-8D76-40424C33F62F}" presName="iconBgRect" presStyleLbl="bgShp" presStyleIdx="1" presStyleCnt="3"/>
      <dgm:spPr/>
    </dgm:pt>
    <dgm:pt modelId="{840AF0DD-9EE9-4DF0-955B-04A781BFFB32}" type="pres">
      <dgm:prSet presAssocID="{1DD30E96-FE71-4A2B-8D76-40424C33F62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BB83606A-5B0C-4A67-BC46-DB13F35DD2CD}" type="pres">
      <dgm:prSet presAssocID="{1DD30E96-FE71-4A2B-8D76-40424C33F62F}" presName="spaceRect" presStyleCnt="0"/>
      <dgm:spPr/>
    </dgm:pt>
    <dgm:pt modelId="{771C8FA6-6335-4C6C-ABB2-EE3DCAAF11E2}" type="pres">
      <dgm:prSet presAssocID="{1DD30E96-FE71-4A2B-8D76-40424C33F62F}" presName="textRect" presStyleLbl="revTx" presStyleIdx="1" presStyleCnt="3">
        <dgm:presLayoutVars>
          <dgm:chMax val="1"/>
          <dgm:chPref val="1"/>
        </dgm:presLayoutVars>
      </dgm:prSet>
      <dgm:spPr/>
    </dgm:pt>
    <dgm:pt modelId="{3C8782C9-93EB-48C8-8D0A-A95494975629}" type="pres">
      <dgm:prSet presAssocID="{11490E7B-B560-4DEE-B225-2CAC2EEEDD0D}" presName="sibTrans" presStyleCnt="0"/>
      <dgm:spPr/>
    </dgm:pt>
    <dgm:pt modelId="{39E973BF-595F-4E7A-8449-5E20C7EB0599}" type="pres">
      <dgm:prSet presAssocID="{D46B71C9-7EF5-458A-A805-ADFFCEFCB00C}" presName="compNode" presStyleCnt="0"/>
      <dgm:spPr/>
    </dgm:pt>
    <dgm:pt modelId="{75AB2BB3-9E6C-4218-9815-0BA33EEDC135}" type="pres">
      <dgm:prSet presAssocID="{D46B71C9-7EF5-458A-A805-ADFFCEFCB00C}" presName="iconBgRect" presStyleLbl="bgShp" presStyleIdx="2" presStyleCnt="3"/>
      <dgm:spPr/>
    </dgm:pt>
    <dgm:pt modelId="{73C07371-6B09-41AC-8921-1BDB2070D7C9}" type="pres">
      <dgm:prSet presAssocID="{D46B71C9-7EF5-458A-A805-ADFFCEFCB00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Upward trend"/>
        </a:ext>
      </dgm:extLst>
    </dgm:pt>
    <dgm:pt modelId="{F59181CA-4760-4C44-B297-F10064F39EEC}" type="pres">
      <dgm:prSet presAssocID="{D46B71C9-7EF5-458A-A805-ADFFCEFCB00C}" presName="spaceRect" presStyleCnt="0"/>
      <dgm:spPr/>
    </dgm:pt>
    <dgm:pt modelId="{DD8A05E6-A051-4E7F-A2D0-B13B8A6DAF6B}" type="pres">
      <dgm:prSet presAssocID="{D46B71C9-7EF5-458A-A805-ADFFCEFCB00C}" presName="textRect" presStyleLbl="revTx" presStyleIdx="2" presStyleCnt="3">
        <dgm:presLayoutVars>
          <dgm:chMax val="1"/>
          <dgm:chPref val="1"/>
        </dgm:presLayoutVars>
      </dgm:prSet>
      <dgm:spPr/>
    </dgm:pt>
  </dgm:ptLst>
  <dgm:cxnLst>
    <dgm:cxn modelId="{5FA92B14-CC70-42D1-970B-7B46A49CA11F}" srcId="{652631B7-FE52-4D98-AD5B-32F2C8DDEF9C}" destId="{1DD30E96-FE71-4A2B-8D76-40424C33F62F}" srcOrd="1" destOrd="0" parTransId="{AE3F5F98-EF62-4407-B132-2A0B9727732B}" sibTransId="{11490E7B-B560-4DEE-B225-2CAC2EEEDD0D}"/>
    <dgm:cxn modelId="{FC147B2F-0EE4-4887-BFA6-7FF44E3358E9}" type="presOf" srcId="{1DD30E96-FE71-4A2B-8D76-40424C33F62F}" destId="{771C8FA6-6335-4C6C-ABB2-EE3DCAAF11E2}" srcOrd="0" destOrd="0" presId="urn:microsoft.com/office/officeart/2018/5/layout/IconCircleLabelList"/>
    <dgm:cxn modelId="{DE55E85D-5E67-4319-A765-13748BAA8DA5}" srcId="{652631B7-FE52-4D98-AD5B-32F2C8DDEF9C}" destId="{ED9902F8-2B4C-4C85-9089-1764D5760326}" srcOrd="0" destOrd="0" parTransId="{09E25B1A-C8F7-4592-98C2-1B4E167075D4}" sibTransId="{AB5585D6-A2E9-444A-BAF5-442A399A7640}"/>
    <dgm:cxn modelId="{74995C92-0A9E-490C-8A82-7F8390E16B6F}" type="presOf" srcId="{ED9902F8-2B4C-4C85-9089-1764D5760326}" destId="{F5A68D6C-6C83-4BB6-8C94-222A0E29CFFB}" srcOrd="0" destOrd="0" presId="urn:microsoft.com/office/officeart/2018/5/layout/IconCircleLabelList"/>
    <dgm:cxn modelId="{196418DA-5BF7-4854-B391-3C643B9E6B25}" type="presOf" srcId="{652631B7-FE52-4D98-AD5B-32F2C8DDEF9C}" destId="{687501FD-F8FE-4C4B-8B78-22434EBB0F93}" srcOrd="0" destOrd="0" presId="urn:microsoft.com/office/officeart/2018/5/layout/IconCircleLabelList"/>
    <dgm:cxn modelId="{6955D6E1-CA86-48C3-A339-0BEF8D16A932}" type="presOf" srcId="{D46B71C9-7EF5-458A-A805-ADFFCEFCB00C}" destId="{DD8A05E6-A051-4E7F-A2D0-B13B8A6DAF6B}" srcOrd="0" destOrd="0" presId="urn:microsoft.com/office/officeart/2018/5/layout/IconCircleLabelList"/>
    <dgm:cxn modelId="{63A1F1EF-693A-40C1-8257-2D617F59B635}" srcId="{652631B7-FE52-4D98-AD5B-32F2C8DDEF9C}" destId="{D46B71C9-7EF5-458A-A805-ADFFCEFCB00C}" srcOrd="2" destOrd="0" parTransId="{5E409FD9-A8FF-4017-AFEA-F72C287DA98B}" sibTransId="{6D3F6F27-DEB2-42A0-A632-326B767E52F0}"/>
    <dgm:cxn modelId="{F68B9FB7-A21F-4424-A61D-387E0654DF5A}" type="presParOf" srcId="{687501FD-F8FE-4C4B-8B78-22434EBB0F93}" destId="{9B116E67-D449-4054-9AB3-BFB143DC6721}" srcOrd="0" destOrd="0" presId="urn:microsoft.com/office/officeart/2018/5/layout/IconCircleLabelList"/>
    <dgm:cxn modelId="{FF130486-12B7-409F-B6B7-7E623BC5394A}" type="presParOf" srcId="{9B116E67-D449-4054-9AB3-BFB143DC6721}" destId="{7B120FF9-4F53-4F42-9798-DC486B0E680D}" srcOrd="0" destOrd="0" presId="urn:microsoft.com/office/officeart/2018/5/layout/IconCircleLabelList"/>
    <dgm:cxn modelId="{D008569D-18BB-46FE-A90B-9DF56B120318}" type="presParOf" srcId="{9B116E67-D449-4054-9AB3-BFB143DC6721}" destId="{BA831145-6087-41AA-98CD-8FE5E8B1075E}" srcOrd="1" destOrd="0" presId="urn:microsoft.com/office/officeart/2018/5/layout/IconCircleLabelList"/>
    <dgm:cxn modelId="{C71C2D84-B7D0-400B-99DA-82136681C79F}" type="presParOf" srcId="{9B116E67-D449-4054-9AB3-BFB143DC6721}" destId="{5C4BA72B-B952-4F32-BEB7-DA8B33A8144C}" srcOrd="2" destOrd="0" presId="urn:microsoft.com/office/officeart/2018/5/layout/IconCircleLabelList"/>
    <dgm:cxn modelId="{D10EFD63-0281-44DF-A998-DC693704FF05}" type="presParOf" srcId="{9B116E67-D449-4054-9AB3-BFB143DC6721}" destId="{F5A68D6C-6C83-4BB6-8C94-222A0E29CFFB}" srcOrd="3" destOrd="0" presId="urn:microsoft.com/office/officeart/2018/5/layout/IconCircleLabelList"/>
    <dgm:cxn modelId="{7489839C-7C53-4139-95DC-992316DA6D74}" type="presParOf" srcId="{687501FD-F8FE-4C4B-8B78-22434EBB0F93}" destId="{BFF7E30C-EAA3-4EE3-941F-DB2510843E10}" srcOrd="1" destOrd="0" presId="urn:microsoft.com/office/officeart/2018/5/layout/IconCircleLabelList"/>
    <dgm:cxn modelId="{9966557A-B188-4A32-BF0D-CEA277368ABB}" type="presParOf" srcId="{687501FD-F8FE-4C4B-8B78-22434EBB0F93}" destId="{5D539884-8771-4539-B5A7-7DA4FCD8E2C7}" srcOrd="2" destOrd="0" presId="urn:microsoft.com/office/officeart/2018/5/layout/IconCircleLabelList"/>
    <dgm:cxn modelId="{AB86A496-92AF-4473-B9EA-14943C4A12EB}" type="presParOf" srcId="{5D539884-8771-4539-B5A7-7DA4FCD8E2C7}" destId="{384A8D1A-6E6B-45C6-BBD6-D8ECA7F47B99}" srcOrd="0" destOrd="0" presId="urn:microsoft.com/office/officeart/2018/5/layout/IconCircleLabelList"/>
    <dgm:cxn modelId="{21F6DA8C-5146-471E-9D81-14B14CAD88F6}" type="presParOf" srcId="{5D539884-8771-4539-B5A7-7DA4FCD8E2C7}" destId="{840AF0DD-9EE9-4DF0-955B-04A781BFFB32}" srcOrd="1" destOrd="0" presId="urn:microsoft.com/office/officeart/2018/5/layout/IconCircleLabelList"/>
    <dgm:cxn modelId="{759A207C-E53E-4B7F-8105-A20E5C22ECA6}" type="presParOf" srcId="{5D539884-8771-4539-B5A7-7DA4FCD8E2C7}" destId="{BB83606A-5B0C-4A67-BC46-DB13F35DD2CD}" srcOrd="2" destOrd="0" presId="urn:microsoft.com/office/officeart/2018/5/layout/IconCircleLabelList"/>
    <dgm:cxn modelId="{9CF9CACC-E75A-432D-9C75-D38604A7A27F}" type="presParOf" srcId="{5D539884-8771-4539-B5A7-7DA4FCD8E2C7}" destId="{771C8FA6-6335-4C6C-ABB2-EE3DCAAF11E2}" srcOrd="3" destOrd="0" presId="urn:microsoft.com/office/officeart/2018/5/layout/IconCircleLabelList"/>
    <dgm:cxn modelId="{0AAB56DC-9297-4B99-AE16-026D76EB4505}" type="presParOf" srcId="{687501FD-F8FE-4C4B-8B78-22434EBB0F93}" destId="{3C8782C9-93EB-48C8-8D0A-A95494975629}" srcOrd="3" destOrd="0" presId="urn:microsoft.com/office/officeart/2018/5/layout/IconCircleLabelList"/>
    <dgm:cxn modelId="{6BA4192E-2600-4BE1-BC6E-F35A3C92C5EA}" type="presParOf" srcId="{687501FD-F8FE-4C4B-8B78-22434EBB0F93}" destId="{39E973BF-595F-4E7A-8449-5E20C7EB0599}" srcOrd="4" destOrd="0" presId="urn:microsoft.com/office/officeart/2018/5/layout/IconCircleLabelList"/>
    <dgm:cxn modelId="{5F46E901-F7DD-4D30-9F55-1C8874AF5DC3}" type="presParOf" srcId="{39E973BF-595F-4E7A-8449-5E20C7EB0599}" destId="{75AB2BB3-9E6C-4218-9815-0BA33EEDC135}" srcOrd="0" destOrd="0" presId="urn:microsoft.com/office/officeart/2018/5/layout/IconCircleLabelList"/>
    <dgm:cxn modelId="{B3B3A2A7-4988-439C-BDA3-609920881FF2}" type="presParOf" srcId="{39E973BF-595F-4E7A-8449-5E20C7EB0599}" destId="{73C07371-6B09-41AC-8921-1BDB2070D7C9}" srcOrd="1" destOrd="0" presId="urn:microsoft.com/office/officeart/2018/5/layout/IconCircleLabelList"/>
    <dgm:cxn modelId="{BD7435F7-B726-4FE5-B16D-94536D565EEC}" type="presParOf" srcId="{39E973BF-595F-4E7A-8449-5E20C7EB0599}" destId="{F59181CA-4760-4C44-B297-F10064F39EEC}" srcOrd="2" destOrd="0" presId="urn:microsoft.com/office/officeart/2018/5/layout/IconCircleLabelList"/>
    <dgm:cxn modelId="{4BDC8E74-A072-4C38-8E50-6A86BBE9C288}" type="presParOf" srcId="{39E973BF-595F-4E7A-8449-5E20C7EB0599}" destId="{DD8A05E6-A051-4E7F-A2D0-B13B8A6DAF6B}"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56DA38-11D0-4F28-82F8-4C99000B7C5D}" type="doc">
      <dgm:prSet loTypeId="urn:microsoft.com/office/officeart/2011/layout/CircleProcess" loCatId="process" qsTypeId="urn:microsoft.com/office/officeart/2005/8/quickstyle/simple4" qsCatId="simple" csTypeId="urn:microsoft.com/office/officeart/2005/8/colors/colorful1" csCatId="colorful" phldr="1"/>
      <dgm:spPr/>
      <dgm:t>
        <a:bodyPr/>
        <a:lstStyle/>
        <a:p>
          <a:endParaRPr lang="en-US"/>
        </a:p>
      </dgm:t>
    </dgm:pt>
    <dgm:pt modelId="{A1A2059D-A797-4B21-B6DC-282CED45A88D}">
      <dgm:prSet phldrT="[Text]"/>
      <dgm:spPr/>
      <dgm:t>
        <a:bodyPr/>
        <a:lstStyle/>
        <a:p>
          <a:r>
            <a:rPr lang="en-US" b="1" dirty="0">
              <a:latin typeface="Garamond" panose="02020404030301010803" pitchFamily="18" charset="0"/>
            </a:rPr>
            <a:t>Thirty days prior to submission deadline:</a:t>
          </a:r>
        </a:p>
      </dgm:t>
    </dgm:pt>
    <dgm:pt modelId="{DAB18933-782E-4606-81CA-85C144357275}" type="parTrans" cxnId="{F00ABA8D-95FB-4D5F-8872-8AC72E488745}">
      <dgm:prSet/>
      <dgm:spPr/>
      <dgm:t>
        <a:bodyPr/>
        <a:lstStyle/>
        <a:p>
          <a:endParaRPr lang="en-US"/>
        </a:p>
      </dgm:t>
    </dgm:pt>
    <dgm:pt modelId="{2B95B356-D0F2-4E7E-9F39-D6409CC8D67D}" type="sibTrans" cxnId="{F00ABA8D-95FB-4D5F-8872-8AC72E488745}">
      <dgm:prSet/>
      <dgm:spPr/>
      <dgm:t>
        <a:bodyPr/>
        <a:lstStyle/>
        <a:p>
          <a:endParaRPr lang="en-US"/>
        </a:p>
      </dgm:t>
    </dgm:pt>
    <dgm:pt modelId="{AACB9508-B409-4595-BA02-8E3215A722A3}">
      <dgm:prSet phldrT="[Text]"/>
      <dgm:spPr/>
      <dgm:t>
        <a:bodyPr/>
        <a:lstStyle/>
        <a:p>
          <a:r>
            <a:rPr lang="en-US" b="1" dirty="0">
              <a:solidFill>
                <a:schemeClr val="bg1"/>
              </a:solidFill>
              <a:latin typeface="Garamond" panose="02020404030301010803" pitchFamily="18" charset="0"/>
            </a:rPr>
            <a:t>Team Lead provides  deadline reminder to Federal Programs Point of Contact in District.</a:t>
          </a:r>
          <a:endParaRPr lang="en-US" dirty="0">
            <a:solidFill>
              <a:schemeClr val="bg1"/>
            </a:solidFill>
            <a:latin typeface="Garamond" panose="02020404030301010803" pitchFamily="18" charset="0"/>
          </a:endParaRPr>
        </a:p>
      </dgm:t>
    </dgm:pt>
    <dgm:pt modelId="{ABE8272E-DCC9-4E84-9CEE-79CBA6B02D9E}" type="parTrans" cxnId="{401D22D0-6395-4674-A225-A8E04A083EFF}">
      <dgm:prSet/>
      <dgm:spPr/>
      <dgm:t>
        <a:bodyPr/>
        <a:lstStyle/>
        <a:p>
          <a:endParaRPr lang="en-US"/>
        </a:p>
      </dgm:t>
    </dgm:pt>
    <dgm:pt modelId="{3031656E-9856-4935-AAD5-0B48EAFE76BB}" type="sibTrans" cxnId="{401D22D0-6395-4674-A225-A8E04A083EFF}">
      <dgm:prSet/>
      <dgm:spPr/>
      <dgm:t>
        <a:bodyPr/>
        <a:lstStyle/>
        <a:p>
          <a:endParaRPr lang="en-US"/>
        </a:p>
      </dgm:t>
    </dgm:pt>
    <dgm:pt modelId="{3AA1FE8B-ABED-4976-8E60-9A8660036E08}">
      <dgm:prSet phldrT="[Text]"/>
      <dgm:spPr/>
      <dgm:t>
        <a:bodyPr/>
        <a:lstStyle/>
        <a:p>
          <a:r>
            <a:rPr lang="en-US" b="1" dirty="0">
              <a:latin typeface="Garamond" panose="02020404030301010803" pitchFamily="18" charset="0"/>
            </a:rPr>
            <a:t>Two weeks before submission deadline:  </a:t>
          </a:r>
          <a:endParaRPr lang="en-US" dirty="0">
            <a:latin typeface="Garamond" panose="02020404030301010803" pitchFamily="18" charset="0"/>
          </a:endParaRPr>
        </a:p>
      </dgm:t>
    </dgm:pt>
    <dgm:pt modelId="{A5C1C0B5-4003-4DAF-A17E-13641D628D35}" type="parTrans" cxnId="{074FFEC7-5D06-4439-B85A-90BCB1C42D34}">
      <dgm:prSet/>
      <dgm:spPr/>
      <dgm:t>
        <a:bodyPr/>
        <a:lstStyle/>
        <a:p>
          <a:endParaRPr lang="en-US"/>
        </a:p>
      </dgm:t>
    </dgm:pt>
    <dgm:pt modelId="{75ACCE87-36E7-44BD-9CA3-313AE90CA2DD}" type="sibTrans" cxnId="{074FFEC7-5D06-4439-B85A-90BCB1C42D34}">
      <dgm:prSet/>
      <dgm:spPr/>
      <dgm:t>
        <a:bodyPr/>
        <a:lstStyle/>
        <a:p>
          <a:endParaRPr lang="en-US"/>
        </a:p>
      </dgm:t>
    </dgm:pt>
    <dgm:pt modelId="{07E98F1F-EE78-4BCD-9140-B6F07911BB24}">
      <dgm:prSet phldrT="[Text]"/>
      <dgm:spPr/>
      <dgm:t>
        <a:bodyPr/>
        <a:lstStyle/>
        <a:p>
          <a:r>
            <a:rPr lang="en-US" b="1" dirty="0">
              <a:solidFill>
                <a:schemeClr val="bg1"/>
              </a:solidFill>
              <a:latin typeface="Garamond" panose="02020404030301010803" pitchFamily="18" charset="0"/>
            </a:rPr>
            <a:t>Program Manager contacts the District Program Coordinator to determine if assistance is needed.</a:t>
          </a:r>
          <a:endParaRPr lang="en-US" dirty="0">
            <a:solidFill>
              <a:schemeClr val="bg1"/>
            </a:solidFill>
            <a:latin typeface="Garamond" panose="02020404030301010803" pitchFamily="18" charset="0"/>
          </a:endParaRPr>
        </a:p>
      </dgm:t>
    </dgm:pt>
    <dgm:pt modelId="{E87473CF-9672-40FF-A02D-A2F8703132F4}" type="parTrans" cxnId="{EC98AC86-8E69-4176-B380-892E28FE359A}">
      <dgm:prSet/>
      <dgm:spPr/>
      <dgm:t>
        <a:bodyPr/>
        <a:lstStyle/>
        <a:p>
          <a:endParaRPr lang="en-US"/>
        </a:p>
      </dgm:t>
    </dgm:pt>
    <dgm:pt modelId="{F1E035CF-C210-4F2B-9C8C-0C148942A063}" type="sibTrans" cxnId="{EC98AC86-8E69-4176-B380-892E28FE359A}">
      <dgm:prSet/>
      <dgm:spPr/>
      <dgm:t>
        <a:bodyPr/>
        <a:lstStyle/>
        <a:p>
          <a:endParaRPr lang="en-US"/>
        </a:p>
      </dgm:t>
    </dgm:pt>
    <dgm:pt modelId="{C5CB8A1F-34B7-421F-AA0B-3A49950DF4C5}">
      <dgm:prSet phldrT="[Text]"/>
      <dgm:spPr/>
      <dgm:t>
        <a:bodyPr/>
        <a:lstStyle/>
        <a:p>
          <a:r>
            <a:rPr lang="en-US" b="1" dirty="0">
              <a:solidFill>
                <a:schemeClr val="bg1"/>
              </a:solidFill>
              <a:latin typeface="Garamond" panose="02020404030301010803" pitchFamily="18" charset="0"/>
            </a:rPr>
            <a:t>Program Manager contacts District Program Coordinator to determine if an extension or assistance is needed. </a:t>
          </a:r>
          <a:endParaRPr lang="en-US" dirty="0">
            <a:solidFill>
              <a:schemeClr val="bg1"/>
            </a:solidFill>
            <a:latin typeface="Garamond" panose="02020404030301010803" pitchFamily="18" charset="0"/>
          </a:endParaRPr>
        </a:p>
      </dgm:t>
    </dgm:pt>
    <dgm:pt modelId="{71A6C79C-934C-4B4D-B6B4-EC54B2C17AF3}" type="parTrans" cxnId="{4E01C5FA-32AA-41A5-BEEE-954594E9D94E}">
      <dgm:prSet/>
      <dgm:spPr/>
      <dgm:t>
        <a:bodyPr/>
        <a:lstStyle/>
        <a:p>
          <a:endParaRPr lang="en-US"/>
        </a:p>
      </dgm:t>
    </dgm:pt>
    <dgm:pt modelId="{2AAD1840-2A9D-46C8-AAC7-8913802BC5E8}" type="sibTrans" cxnId="{4E01C5FA-32AA-41A5-BEEE-954594E9D94E}">
      <dgm:prSet/>
      <dgm:spPr/>
      <dgm:t>
        <a:bodyPr/>
        <a:lstStyle/>
        <a:p>
          <a:endParaRPr lang="en-US"/>
        </a:p>
      </dgm:t>
    </dgm:pt>
    <dgm:pt modelId="{787BA1EF-330A-4CD8-8731-832BD0BF7620}">
      <dgm:prSet phldrT="[Text]"/>
      <dgm:spPr/>
      <dgm:t>
        <a:bodyPr/>
        <a:lstStyle/>
        <a:p>
          <a:r>
            <a:rPr lang="en-US" b="1" dirty="0">
              <a:latin typeface="Garamond" panose="02020404030301010803" pitchFamily="18" charset="0"/>
            </a:rPr>
            <a:t>One week after submission deadline or extension deadline: </a:t>
          </a:r>
          <a:endParaRPr lang="en-US" dirty="0">
            <a:latin typeface="Garamond" panose="02020404030301010803" pitchFamily="18" charset="0"/>
          </a:endParaRPr>
        </a:p>
      </dgm:t>
    </dgm:pt>
    <dgm:pt modelId="{771E7704-8834-47FC-AD9F-080322644C8B}" type="sibTrans" cxnId="{23969E10-A99B-4661-A57A-B514CB52846F}">
      <dgm:prSet/>
      <dgm:spPr/>
      <dgm:t>
        <a:bodyPr/>
        <a:lstStyle/>
        <a:p>
          <a:endParaRPr lang="en-US"/>
        </a:p>
      </dgm:t>
    </dgm:pt>
    <dgm:pt modelId="{E5F5AF73-9E0A-4FA4-A833-AD67864D04DF}" type="parTrans" cxnId="{23969E10-A99B-4661-A57A-B514CB52846F}">
      <dgm:prSet/>
      <dgm:spPr/>
      <dgm:t>
        <a:bodyPr/>
        <a:lstStyle/>
        <a:p>
          <a:endParaRPr lang="en-US"/>
        </a:p>
      </dgm:t>
    </dgm:pt>
    <dgm:pt modelId="{1F1662AC-D90B-49EF-A0A9-602E51D8C0A1}">
      <dgm:prSet phldrT="[Text]"/>
      <dgm:spPr/>
      <dgm:t>
        <a:bodyPr/>
        <a:lstStyle/>
        <a:p>
          <a:r>
            <a:rPr lang="en-US" b="1" dirty="0">
              <a:latin typeface="Garamond" panose="02020404030301010803" pitchFamily="18" charset="0"/>
            </a:rPr>
            <a:t>Two weeks after submission deadline or extension deadline:</a:t>
          </a:r>
          <a:endParaRPr lang="en-US" dirty="0">
            <a:latin typeface="Garamond" panose="02020404030301010803" pitchFamily="18" charset="0"/>
          </a:endParaRPr>
        </a:p>
      </dgm:t>
    </dgm:pt>
    <dgm:pt modelId="{96A78967-4B0C-4AA7-944F-45BFC231E56B}" type="parTrans" cxnId="{157698B1-B48E-4025-877D-BCD70C6E8407}">
      <dgm:prSet/>
      <dgm:spPr/>
      <dgm:t>
        <a:bodyPr/>
        <a:lstStyle/>
        <a:p>
          <a:endParaRPr lang="en-US"/>
        </a:p>
      </dgm:t>
    </dgm:pt>
    <dgm:pt modelId="{08F6D19B-ED9B-4755-AE4A-79CD4D8711F9}" type="sibTrans" cxnId="{157698B1-B48E-4025-877D-BCD70C6E8407}">
      <dgm:prSet/>
      <dgm:spPr/>
      <dgm:t>
        <a:bodyPr/>
        <a:lstStyle/>
        <a:p>
          <a:endParaRPr lang="en-US"/>
        </a:p>
      </dgm:t>
    </dgm:pt>
    <dgm:pt modelId="{5F7AD5AB-E805-4E65-BB6D-FFCA8FFDA274}">
      <dgm:prSet phldrT="[Text]"/>
      <dgm:spPr/>
      <dgm:t>
        <a:bodyPr/>
        <a:lstStyle/>
        <a:p>
          <a:r>
            <a:rPr lang="en-US" b="1" dirty="0">
              <a:solidFill>
                <a:schemeClr val="bg1"/>
              </a:solidFill>
              <a:latin typeface="Garamond" panose="02020404030301010803" pitchFamily="18" charset="0"/>
            </a:rPr>
            <a:t>1st Level - Escalate to Team Leader to make contact with the District Program Coordinator or District Program Coordinator's next level. </a:t>
          </a:r>
          <a:endParaRPr lang="en-US" dirty="0">
            <a:solidFill>
              <a:schemeClr val="bg1"/>
            </a:solidFill>
            <a:latin typeface="Garamond" panose="02020404030301010803" pitchFamily="18" charset="0"/>
          </a:endParaRPr>
        </a:p>
      </dgm:t>
    </dgm:pt>
    <dgm:pt modelId="{B5FA6C83-AAA5-4FAE-9E63-9613569A3B65}" type="parTrans" cxnId="{3B5A6FA4-CD9E-4BD1-A2C6-E9B30B0CA229}">
      <dgm:prSet/>
      <dgm:spPr/>
      <dgm:t>
        <a:bodyPr/>
        <a:lstStyle/>
        <a:p>
          <a:endParaRPr lang="en-US"/>
        </a:p>
      </dgm:t>
    </dgm:pt>
    <dgm:pt modelId="{138393EA-2922-4B8D-8F6C-BF600440F10C}" type="sibTrans" cxnId="{3B5A6FA4-CD9E-4BD1-A2C6-E9B30B0CA229}">
      <dgm:prSet/>
      <dgm:spPr/>
      <dgm:t>
        <a:bodyPr/>
        <a:lstStyle/>
        <a:p>
          <a:endParaRPr lang="en-US"/>
        </a:p>
      </dgm:t>
    </dgm:pt>
    <dgm:pt modelId="{3511752E-77BA-4A4C-B149-1E926A035407}">
      <dgm:prSet phldrT="[Text]"/>
      <dgm:spPr/>
      <dgm:t>
        <a:bodyPr/>
        <a:lstStyle/>
        <a:p>
          <a:r>
            <a:rPr lang="en-US" b="1" dirty="0">
              <a:latin typeface="Garamond" panose="02020404030301010803" pitchFamily="18" charset="0"/>
            </a:rPr>
            <a:t>One week after 1st level of escalation: </a:t>
          </a:r>
        </a:p>
      </dgm:t>
    </dgm:pt>
    <dgm:pt modelId="{8FED8DF4-0982-4BCF-9D02-E314337CBF41}" type="parTrans" cxnId="{E93CCD40-0B19-4991-BF38-905C8452E989}">
      <dgm:prSet/>
      <dgm:spPr/>
      <dgm:t>
        <a:bodyPr/>
        <a:lstStyle/>
        <a:p>
          <a:endParaRPr lang="en-US"/>
        </a:p>
      </dgm:t>
    </dgm:pt>
    <dgm:pt modelId="{07EA8AD0-47C4-437A-89B6-21490363EFE5}" type="sibTrans" cxnId="{E93CCD40-0B19-4991-BF38-905C8452E989}">
      <dgm:prSet/>
      <dgm:spPr/>
      <dgm:t>
        <a:bodyPr/>
        <a:lstStyle/>
        <a:p>
          <a:endParaRPr lang="en-US"/>
        </a:p>
      </dgm:t>
    </dgm:pt>
    <dgm:pt modelId="{0D3AF67F-3608-426B-88FF-AC380E14E444}">
      <dgm:prSet phldrT="[Text]"/>
      <dgm:spPr/>
      <dgm:t>
        <a:bodyPr/>
        <a:lstStyle/>
        <a:p>
          <a:r>
            <a:rPr lang="en-US" b="1" dirty="0">
              <a:solidFill>
                <a:schemeClr val="bg1"/>
              </a:solidFill>
              <a:latin typeface="Garamond" panose="02020404030301010803" pitchFamily="18" charset="0"/>
            </a:rPr>
            <a:t>The district’s risk assessment rating is negatively affected for failure to adhere to timely submission of federal program application. </a:t>
          </a:r>
        </a:p>
      </dgm:t>
    </dgm:pt>
    <dgm:pt modelId="{7BC8E4BE-091B-4133-847F-078402FA7264}" type="parTrans" cxnId="{46EE2A6C-BE3E-447F-B973-D1AF30832240}">
      <dgm:prSet/>
      <dgm:spPr/>
      <dgm:t>
        <a:bodyPr/>
        <a:lstStyle/>
        <a:p>
          <a:endParaRPr lang="en-US"/>
        </a:p>
      </dgm:t>
    </dgm:pt>
    <dgm:pt modelId="{8D0A90BC-3CFC-4514-A3ED-7FFCBF537362}" type="sibTrans" cxnId="{46EE2A6C-BE3E-447F-B973-D1AF30832240}">
      <dgm:prSet/>
      <dgm:spPr/>
      <dgm:t>
        <a:bodyPr/>
        <a:lstStyle/>
        <a:p>
          <a:endParaRPr lang="en-US"/>
        </a:p>
      </dgm:t>
    </dgm:pt>
    <dgm:pt modelId="{3BF6E880-80A3-4F92-9F71-6457AA7FF8BA}">
      <dgm:prSet phldrT="[Text]"/>
      <dgm:spPr/>
      <dgm:t>
        <a:bodyPr/>
        <a:lstStyle/>
        <a:p>
          <a:r>
            <a:rPr lang="en-US" b="1" dirty="0">
              <a:latin typeface="Garamond" panose="02020404030301010803" pitchFamily="18" charset="0"/>
            </a:rPr>
            <a:t>Two weeks after 1st level of escalation: </a:t>
          </a:r>
        </a:p>
      </dgm:t>
    </dgm:pt>
    <dgm:pt modelId="{DF57DBAB-B0BD-4A72-88A7-855FEED18436}" type="parTrans" cxnId="{7845DD80-51AD-4D9C-A85A-D78AA360B465}">
      <dgm:prSet/>
      <dgm:spPr/>
      <dgm:t>
        <a:bodyPr/>
        <a:lstStyle/>
        <a:p>
          <a:endParaRPr lang="en-US"/>
        </a:p>
      </dgm:t>
    </dgm:pt>
    <dgm:pt modelId="{1DA44481-8980-45A1-977F-C6BF52BD2772}" type="sibTrans" cxnId="{7845DD80-51AD-4D9C-A85A-D78AA360B465}">
      <dgm:prSet/>
      <dgm:spPr/>
      <dgm:t>
        <a:bodyPr/>
        <a:lstStyle/>
        <a:p>
          <a:endParaRPr lang="en-US"/>
        </a:p>
      </dgm:t>
    </dgm:pt>
    <dgm:pt modelId="{9CE1A917-0E5E-4EC7-9E1D-30332B124245}">
      <dgm:prSet phldrT="[Text]"/>
      <dgm:spPr/>
      <dgm:t>
        <a:bodyPr/>
        <a:lstStyle/>
        <a:p>
          <a:r>
            <a:rPr lang="en-US" b="1" dirty="0">
              <a:solidFill>
                <a:schemeClr val="bg1"/>
              </a:solidFill>
              <a:latin typeface="Garamond" panose="02020404030301010803" pitchFamily="18" charset="0"/>
            </a:rPr>
            <a:t>2nd Level - Deputy Superintendent or State Superintendent contacts District Superintendent</a:t>
          </a:r>
          <a:r>
            <a:rPr lang="en-US" dirty="0">
              <a:solidFill>
                <a:schemeClr val="bg1"/>
              </a:solidFill>
              <a:latin typeface="Garamond" panose="02020404030301010803" pitchFamily="18" charset="0"/>
            </a:rPr>
            <a:t>.</a:t>
          </a:r>
        </a:p>
      </dgm:t>
    </dgm:pt>
    <dgm:pt modelId="{EABF276B-B382-46AD-8E22-196478ADA8D6}" type="parTrans" cxnId="{CF26932E-5B95-4389-AA30-3D0FDBFFA071}">
      <dgm:prSet/>
      <dgm:spPr/>
      <dgm:t>
        <a:bodyPr/>
        <a:lstStyle/>
        <a:p>
          <a:endParaRPr lang="en-US"/>
        </a:p>
      </dgm:t>
    </dgm:pt>
    <dgm:pt modelId="{0889E4EA-E223-4A21-B605-9F25291C323E}" type="sibTrans" cxnId="{CF26932E-5B95-4389-AA30-3D0FDBFFA071}">
      <dgm:prSet/>
      <dgm:spPr/>
      <dgm:t>
        <a:bodyPr/>
        <a:lstStyle/>
        <a:p>
          <a:endParaRPr lang="en-US"/>
        </a:p>
      </dgm:t>
    </dgm:pt>
    <dgm:pt modelId="{2A2C3CFB-FF7E-4553-BCCE-974EF1613860}">
      <dgm:prSet phldrT="[Text]"/>
      <dgm:spPr/>
      <dgm:t>
        <a:bodyPr/>
        <a:lstStyle/>
        <a:p>
          <a:r>
            <a:rPr lang="en-US" b="1" dirty="0">
              <a:solidFill>
                <a:schemeClr val="bg1"/>
              </a:solidFill>
              <a:latin typeface="Garamond" panose="02020404030301010803" pitchFamily="18" charset="0"/>
            </a:rPr>
            <a:t>Director apprises Deputy Superintendent. </a:t>
          </a:r>
        </a:p>
      </dgm:t>
    </dgm:pt>
    <dgm:pt modelId="{167541A2-CE45-48A8-98F4-090B2A647F9F}" type="parTrans" cxnId="{A18E6C1F-12A7-45ED-B60D-30E69B6CB37A}">
      <dgm:prSet/>
      <dgm:spPr/>
      <dgm:t>
        <a:bodyPr/>
        <a:lstStyle/>
        <a:p>
          <a:endParaRPr lang="en-US"/>
        </a:p>
      </dgm:t>
    </dgm:pt>
    <dgm:pt modelId="{63E1F0D4-D4D7-4FEE-A55D-65C0EC772C41}" type="sibTrans" cxnId="{A18E6C1F-12A7-45ED-B60D-30E69B6CB37A}">
      <dgm:prSet/>
      <dgm:spPr/>
      <dgm:t>
        <a:bodyPr/>
        <a:lstStyle/>
        <a:p>
          <a:endParaRPr lang="en-US"/>
        </a:p>
      </dgm:t>
    </dgm:pt>
    <dgm:pt modelId="{78B53898-9136-4B9F-8491-64044833EA2F}" type="pres">
      <dgm:prSet presAssocID="{3B56DA38-11D0-4F28-82F8-4C99000B7C5D}" presName="Name0" presStyleCnt="0">
        <dgm:presLayoutVars>
          <dgm:chMax val="11"/>
          <dgm:chPref val="11"/>
          <dgm:dir/>
          <dgm:resizeHandles/>
        </dgm:presLayoutVars>
      </dgm:prSet>
      <dgm:spPr/>
    </dgm:pt>
    <dgm:pt modelId="{BF4EC6F0-B041-4B76-919B-C318887CA304}" type="pres">
      <dgm:prSet presAssocID="{3BF6E880-80A3-4F92-9F71-6457AA7FF8BA}" presName="Accent6" presStyleCnt="0"/>
      <dgm:spPr/>
    </dgm:pt>
    <dgm:pt modelId="{0BA67F12-6ECE-4EE4-AF8A-8EF46057762F}" type="pres">
      <dgm:prSet presAssocID="{3BF6E880-80A3-4F92-9F71-6457AA7FF8BA}" presName="Accent" presStyleLbl="node1" presStyleIdx="0" presStyleCnt="6"/>
      <dgm:spPr/>
    </dgm:pt>
    <dgm:pt modelId="{3060D97D-D38E-410D-AAAC-FE8072462EEB}" type="pres">
      <dgm:prSet presAssocID="{3BF6E880-80A3-4F92-9F71-6457AA7FF8BA}" presName="ParentBackground6" presStyleCnt="0"/>
      <dgm:spPr/>
    </dgm:pt>
    <dgm:pt modelId="{45019B87-7CCF-473C-B98B-402B390795D1}" type="pres">
      <dgm:prSet presAssocID="{3BF6E880-80A3-4F92-9F71-6457AA7FF8BA}" presName="ParentBackground" presStyleLbl="fgAcc1" presStyleIdx="0" presStyleCnt="6"/>
      <dgm:spPr/>
    </dgm:pt>
    <dgm:pt modelId="{4B77169A-B45A-4D16-AA06-CE952B33B31E}" type="pres">
      <dgm:prSet presAssocID="{3BF6E880-80A3-4F92-9F71-6457AA7FF8BA}" presName="Child6" presStyleLbl="revTx" presStyleIdx="0" presStyleCnt="6">
        <dgm:presLayoutVars>
          <dgm:chMax val="0"/>
          <dgm:chPref val="0"/>
          <dgm:bulletEnabled val="1"/>
        </dgm:presLayoutVars>
      </dgm:prSet>
      <dgm:spPr/>
    </dgm:pt>
    <dgm:pt modelId="{1B9F5FB0-8C2B-48A4-B907-B164E1ED1CD0}" type="pres">
      <dgm:prSet presAssocID="{3BF6E880-80A3-4F92-9F71-6457AA7FF8BA}" presName="Parent6" presStyleLbl="revTx" presStyleIdx="0" presStyleCnt="6">
        <dgm:presLayoutVars>
          <dgm:chMax val="1"/>
          <dgm:chPref val="1"/>
          <dgm:bulletEnabled val="1"/>
        </dgm:presLayoutVars>
      </dgm:prSet>
      <dgm:spPr/>
    </dgm:pt>
    <dgm:pt modelId="{417881D9-1B6C-4F8D-B405-921CDD700FBC}" type="pres">
      <dgm:prSet presAssocID="{3511752E-77BA-4A4C-B149-1E926A035407}" presName="Accent5" presStyleCnt="0"/>
      <dgm:spPr/>
    </dgm:pt>
    <dgm:pt modelId="{F3B3CC38-99FA-4499-9435-3B3F92BDE07C}" type="pres">
      <dgm:prSet presAssocID="{3511752E-77BA-4A4C-B149-1E926A035407}" presName="Accent" presStyleLbl="node1" presStyleIdx="1" presStyleCnt="6"/>
      <dgm:spPr/>
    </dgm:pt>
    <dgm:pt modelId="{2907DA13-5EFE-4CE8-9D39-AFA31B83B98F}" type="pres">
      <dgm:prSet presAssocID="{3511752E-77BA-4A4C-B149-1E926A035407}" presName="ParentBackground5" presStyleCnt="0"/>
      <dgm:spPr/>
    </dgm:pt>
    <dgm:pt modelId="{1DDB1407-BC82-4D28-A703-98971744B88D}" type="pres">
      <dgm:prSet presAssocID="{3511752E-77BA-4A4C-B149-1E926A035407}" presName="ParentBackground" presStyleLbl="fgAcc1" presStyleIdx="1" presStyleCnt="6"/>
      <dgm:spPr/>
    </dgm:pt>
    <dgm:pt modelId="{178494B2-4DDE-4465-ACB6-3DFA5F18FF52}" type="pres">
      <dgm:prSet presAssocID="{3511752E-77BA-4A4C-B149-1E926A035407}" presName="Child5" presStyleLbl="revTx" presStyleIdx="1" presStyleCnt="6">
        <dgm:presLayoutVars>
          <dgm:chMax val="0"/>
          <dgm:chPref val="0"/>
          <dgm:bulletEnabled val="1"/>
        </dgm:presLayoutVars>
      </dgm:prSet>
      <dgm:spPr/>
    </dgm:pt>
    <dgm:pt modelId="{5D1E407F-A385-4D2C-BC7B-FF0D2DAF14DD}" type="pres">
      <dgm:prSet presAssocID="{3511752E-77BA-4A4C-B149-1E926A035407}" presName="Parent5" presStyleLbl="revTx" presStyleIdx="1" presStyleCnt="6">
        <dgm:presLayoutVars>
          <dgm:chMax val="1"/>
          <dgm:chPref val="1"/>
          <dgm:bulletEnabled val="1"/>
        </dgm:presLayoutVars>
      </dgm:prSet>
      <dgm:spPr/>
    </dgm:pt>
    <dgm:pt modelId="{BDBB52D1-82A7-4927-B161-D6DD38A16D34}" type="pres">
      <dgm:prSet presAssocID="{1F1662AC-D90B-49EF-A0A9-602E51D8C0A1}" presName="Accent4" presStyleCnt="0"/>
      <dgm:spPr/>
    </dgm:pt>
    <dgm:pt modelId="{C2FA74D2-FA68-438F-A2D1-21B6B8E949F8}" type="pres">
      <dgm:prSet presAssocID="{1F1662AC-D90B-49EF-A0A9-602E51D8C0A1}" presName="Accent" presStyleLbl="node1" presStyleIdx="2" presStyleCnt="6"/>
      <dgm:spPr/>
    </dgm:pt>
    <dgm:pt modelId="{2CB53457-D1E7-4F80-A2F9-949E767C9985}" type="pres">
      <dgm:prSet presAssocID="{1F1662AC-D90B-49EF-A0A9-602E51D8C0A1}" presName="ParentBackground4" presStyleCnt="0"/>
      <dgm:spPr/>
    </dgm:pt>
    <dgm:pt modelId="{422F34B2-8F77-4C5F-B68A-C8F80ED62D82}" type="pres">
      <dgm:prSet presAssocID="{1F1662AC-D90B-49EF-A0A9-602E51D8C0A1}" presName="ParentBackground" presStyleLbl="fgAcc1" presStyleIdx="2" presStyleCnt="6"/>
      <dgm:spPr/>
    </dgm:pt>
    <dgm:pt modelId="{CC501A15-7673-424B-9606-6C9B08C8413D}" type="pres">
      <dgm:prSet presAssocID="{1F1662AC-D90B-49EF-A0A9-602E51D8C0A1}" presName="Child4" presStyleLbl="revTx" presStyleIdx="2" presStyleCnt="6">
        <dgm:presLayoutVars>
          <dgm:chMax val="0"/>
          <dgm:chPref val="0"/>
          <dgm:bulletEnabled val="1"/>
        </dgm:presLayoutVars>
      </dgm:prSet>
      <dgm:spPr/>
    </dgm:pt>
    <dgm:pt modelId="{3920776D-D2C3-4461-8081-657CA60F88D5}" type="pres">
      <dgm:prSet presAssocID="{1F1662AC-D90B-49EF-A0A9-602E51D8C0A1}" presName="Parent4" presStyleLbl="revTx" presStyleIdx="2" presStyleCnt="6">
        <dgm:presLayoutVars>
          <dgm:chMax val="1"/>
          <dgm:chPref val="1"/>
          <dgm:bulletEnabled val="1"/>
        </dgm:presLayoutVars>
      </dgm:prSet>
      <dgm:spPr/>
    </dgm:pt>
    <dgm:pt modelId="{C152E8E8-2B03-4D42-A1DF-957AFC16713B}" type="pres">
      <dgm:prSet presAssocID="{787BA1EF-330A-4CD8-8731-832BD0BF7620}" presName="Accent3" presStyleCnt="0"/>
      <dgm:spPr/>
    </dgm:pt>
    <dgm:pt modelId="{707E8E43-57DD-4B72-B93C-3F13C0B0DC73}" type="pres">
      <dgm:prSet presAssocID="{787BA1EF-330A-4CD8-8731-832BD0BF7620}" presName="Accent" presStyleLbl="node1" presStyleIdx="3" presStyleCnt="6"/>
      <dgm:spPr/>
    </dgm:pt>
    <dgm:pt modelId="{8F3DC738-933B-4EC2-AD14-058D5EEDFAED}" type="pres">
      <dgm:prSet presAssocID="{787BA1EF-330A-4CD8-8731-832BD0BF7620}" presName="ParentBackground3" presStyleCnt="0"/>
      <dgm:spPr/>
    </dgm:pt>
    <dgm:pt modelId="{41CB897C-34F8-4FE5-8621-2D090CDF2D8C}" type="pres">
      <dgm:prSet presAssocID="{787BA1EF-330A-4CD8-8731-832BD0BF7620}" presName="ParentBackground" presStyleLbl="fgAcc1" presStyleIdx="3" presStyleCnt="6"/>
      <dgm:spPr/>
    </dgm:pt>
    <dgm:pt modelId="{9C17B848-9B42-4ED0-AE65-787B1372D01F}" type="pres">
      <dgm:prSet presAssocID="{787BA1EF-330A-4CD8-8731-832BD0BF7620}" presName="Child3" presStyleLbl="revTx" presStyleIdx="3" presStyleCnt="6">
        <dgm:presLayoutVars>
          <dgm:chMax val="0"/>
          <dgm:chPref val="0"/>
          <dgm:bulletEnabled val="1"/>
        </dgm:presLayoutVars>
      </dgm:prSet>
      <dgm:spPr/>
    </dgm:pt>
    <dgm:pt modelId="{23F418F6-14AD-4A2D-AFB8-135A79B48125}" type="pres">
      <dgm:prSet presAssocID="{787BA1EF-330A-4CD8-8731-832BD0BF7620}" presName="Parent3" presStyleLbl="revTx" presStyleIdx="3" presStyleCnt="6">
        <dgm:presLayoutVars>
          <dgm:chMax val="1"/>
          <dgm:chPref val="1"/>
          <dgm:bulletEnabled val="1"/>
        </dgm:presLayoutVars>
      </dgm:prSet>
      <dgm:spPr/>
    </dgm:pt>
    <dgm:pt modelId="{CE37E4A7-F159-420F-91B4-4A94EBF68699}" type="pres">
      <dgm:prSet presAssocID="{3AA1FE8B-ABED-4976-8E60-9A8660036E08}" presName="Accent2" presStyleCnt="0"/>
      <dgm:spPr/>
    </dgm:pt>
    <dgm:pt modelId="{11FC7173-DD89-4E64-AD3C-89FA1E7A8127}" type="pres">
      <dgm:prSet presAssocID="{3AA1FE8B-ABED-4976-8E60-9A8660036E08}" presName="Accent" presStyleLbl="node1" presStyleIdx="4" presStyleCnt="6"/>
      <dgm:spPr/>
    </dgm:pt>
    <dgm:pt modelId="{6FB647BE-F339-4FBF-BB81-6DF16752B89B}" type="pres">
      <dgm:prSet presAssocID="{3AA1FE8B-ABED-4976-8E60-9A8660036E08}" presName="ParentBackground2" presStyleCnt="0"/>
      <dgm:spPr/>
    </dgm:pt>
    <dgm:pt modelId="{67BD155D-A960-4514-AD22-527F8D0DF3E7}" type="pres">
      <dgm:prSet presAssocID="{3AA1FE8B-ABED-4976-8E60-9A8660036E08}" presName="ParentBackground" presStyleLbl="fgAcc1" presStyleIdx="4" presStyleCnt="6"/>
      <dgm:spPr/>
    </dgm:pt>
    <dgm:pt modelId="{4E307AB5-DBFA-4285-A62F-9855B7F81108}" type="pres">
      <dgm:prSet presAssocID="{3AA1FE8B-ABED-4976-8E60-9A8660036E08}" presName="Child2" presStyleLbl="revTx" presStyleIdx="4" presStyleCnt="6">
        <dgm:presLayoutVars>
          <dgm:chMax val="0"/>
          <dgm:chPref val="0"/>
          <dgm:bulletEnabled val="1"/>
        </dgm:presLayoutVars>
      </dgm:prSet>
      <dgm:spPr/>
    </dgm:pt>
    <dgm:pt modelId="{9CF99224-D7D5-4D00-A50B-04998D8A4ADC}" type="pres">
      <dgm:prSet presAssocID="{3AA1FE8B-ABED-4976-8E60-9A8660036E08}" presName="Parent2" presStyleLbl="revTx" presStyleIdx="4" presStyleCnt="6">
        <dgm:presLayoutVars>
          <dgm:chMax val="1"/>
          <dgm:chPref val="1"/>
          <dgm:bulletEnabled val="1"/>
        </dgm:presLayoutVars>
      </dgm:prSet>
      <dgm:spPr/>
    </dgm:pt>
    <dgm:pt modelId="{81981B68-7638-419F-BF4B-7CBFFE2DA296}" type="pres">
      <dgm:prSet presAssocID="{A1A2059D-A797-4B21-B6DC-282CED45A88D}" presName="Accent1" presStyleCnt="0"/>
      <dgm:spPr/>
    </dgm:pt>
    <dgm:pt modelId="{6EB1EB55-F963-4740-A46F-1D9855BDF6DB}" type="pres">
      <dgm:prSet presAssocID="{A1A2059D-A797-4B21-B6DC-282CED45A88D}" presName="Accent" presStyleLbl="node1" presStyleIdx="5" presStyleCnt="6"/>
      <dgm:spPr/>
    </dgm:pt>
    <dgm:pt modelId="{8165159B-6AFF-438F-8623-DA702F2C3650}" type="pres">
      <dgm:prSet presAssocID="{A1A2059D-A797-4B21-B6DC-282CED45A88D}" presName="ParentBackground1" presStyleCnt="0"/>
      <dgm:spPr/>
    </dgm:pt>
    <dgm:pt modelId="{B241C4E4-1631-41CA-A621-502280273E9E}" type="pres">
      <dgm:prSet presAssocID="{A1A2059D-A797-4B21-B6DC-282CED45A88D}" presName="ParentBackground" presStyleLbl="fgAcc1" presStyleIdx="5" presStyleCnt="6"/>
      <dgm:spPr/>
    </dgm:pt>
    <dgm:pt modelId="{9EF74E6A-18FC-4A98-B0AA-8223A7F9507C}" type="pres">
      <dgm:prSet presAssocID="{A1A2059D-A797-4B21-B6DC-282CED45A88D}" presName="Child1" presStyleLbl="revTx" presStyleIdx="5" presStyleCnt="6">
        <dgm:presLayoutVars>
          <dgm:chMax val="0"/>
          <dgm:chPref val="0"/>
          <dgm:bulletEnabled val="1"/>
        </dgm:presLayoutVars>
      </dgm:prSet>
      <dgm:spPr/>
    </dgm:pt>
    <dgm:pt modelId="{DF949C18-90D4-4438-ADC6-BA47080C5609}" type="pres">
      <dgm:prSet presAssocID="{A1A2059D-A797-4B21-B6DC-282CED45A88D}" presName="Parent1" presStyleLbl="revTx" presStyleIdx="5" presStyleCnt="6">
        <dgm:presLayoutVars>
          <dgm:chMax val="1"/>
          <dgm:chPref val="1"/>
          <dgm:bulletEnabled val="1"/>
        </dgm:presLayoutVars>
      </dgm:prSet>
      <dgm:spPr/>
    </dgm:pt>
  </dgm:ptLst>
  <dgm:cxnLst>
    <dgm:cxn modelId="{6F81A60E-AF62-4B73-AB6D-F3126E840160}" type="presOf" srcId="{3AA1FE8B-ABED-4976-8E60-9A8660036E08}" destId="{9CF99224-D7D5-4D00-A50B-04998D8A4ADC}" srcOrd="1" destOrd="0" presId="urn:microsoft.com/office/officeart/2011/layout/CircleProcess"/>
    <dgm:cxn modelId="{B30ABE0E-0AF2-476E-A90D-A0438C05A543}" type="presOf" srcId="{3BF6E880-80A3-4F92-9F71-6457AA7FF8BA}" destId="{1B9F5FB0-8C2B-48A4-B907-B164E1ED1CD0}" srcOrd="1" destOrd="0" presId="urn:microsoft.com/office/officeart/2011/layout/CircleProcess"/>
    <dgm:cxn modelId="{23969E10-A99B-4661-A57A-B514CB52846F}" srcId="{3B56DA38-11D0-4F28-82F8-4C99000B7C5D}" destId="{787BA1EF-330A-4CD8-8731-832BD0BF7620}" srcOrd="2" destOrd="0" parTransId="{E5F5AF73-9E0A-4FA4-A833-AD67864D04DF}" sibTransId="{771E7704-8834-47FC-AD9F-080322644C8B}"/>
    <dgm:cxn modelId="{A18E6C1F-12A7-45ED-B60D-30E69B6CB37A}" srcId="{3511752E-77BA-4A4C-B149-1E926A035407}" destId="{2A2C3CFB-FF7E-4553-BCCE-974EF1613860}" srcOrd="0" destOrd="0" parTransId="{167541A2-CE45-48A8-98F4-090B2A647F9F}" sibTransId="{63E1F0D4-D4D7-4FEE-A55D-65C0EC772C41}"/>
    <dgm:cxn modelId="{9E7DC323-83F8-4F94-9859-48F6A28F939A}" type="presOf" srcId="{1F1662AC-D90B-49EF-A0A9-602E51D8C0A1}" destId="{3920776D-D2C3-4461-8081-657CA60F88D5}" srcOrd="1" destOrd="0" presId="urn:microsoft.com/office/officeart/2011/layout/CircleProcess"/>
    <dgm:cxn modelId="{1D1D6929-AB0A-426E-8AD9-269B4B24649E}" type="presOf" srcId="{3BF6E880-80A3-4F92-9F71-6457AA7FF8BA}" destId="{45019B87-7CCF-473C-B98B-402B390795D1}" srcOrd="0" destOrd="0" presId="urn:microsoft.com/office/officeart/2011/layout/CircleProcess"/>
    <dgm:cxn modelId="{CF26932E-5B95-4389-AA30-3D0FDBFFA071}" srcId="{3BF6E880-80A3-4F92-9F71-6457AA7FF8BA}" destId="{9CE1A917-0E5E-4EC7-9E1D-30332B124245}" srcOrd="0" destOrd="0" parTransId="{EABF276B-B382-46AD-8E22-196478ADA8D6}" sibTransId="{0889E4EA-E223-4A21-B605-9F25291C323E}"/>
    <dgm:cxn modelId="{DDEEBA36-7251-4EF8-B3E3-9F0DDB8025B5}" type="presOf" srcId="{C5CB8A1F-34B7-421F-AA0B-3A49950DF4C5}" destId="{9C17B848-9B42-4ED0-AE65-787B1372D01F}" srcOrd="0" destOrd="0" presId="urn:microsoft.com/office/officeart/2011/layout/CircleProcess"/>
    <dgm:cxn modelId="{4EA54C3D-0FF2-49A0-9065-9C3ABD3A6944}" type="presOf" srcId="{A1A2059D-A797-4B21-B6DC-282CED45A88D}" destId="{DF949C18-90D4-4438-ADC6-BA47080C5609}" srcOrd="1" destOrd="0" presId="urn:microsoft.com/office/officeart/2011/layout/CircleProcess"/>
    <dgm:cxn modelId="{1D0B1D3E-8156-4C3D-8AA5-5092AD9316FA}" type="presOf" srcId="{07E98F1F-EE78-4BCD-9140-B6F07911BB24}" destId="{4E307AB5-DBFA-4285-A62F-9855B7F81108}" srcOrd="0" destOrd="0" presId="urn:microsoft.com/office/officeart/2011/layout/CircleProcess"/>
    <dgm:cxn modelId="{E93CCD40-0B19-4991-BF38-905C8452E989}" srcId="{3B56DA38-11D0-4F28-82F8-4C99000B7C5D}" destId="{3511752E-77BA-4A4C-B149-1E926A035407}" srcOrd="4" destOrd="0" parTransId="{8FED8DF4-0982-4BCF-9D02-E314337CBF41}" sibTransId="{07EA8AD0-47C4-437A-89B6-21490363EFE5}"/>
    <dgm:cxn modelId="{A14ECD45-93DC-453E-ADC5-7B4FD748A550}" type="presOf" srcId="{3511752E-77BA-4A4C-B149-1E926A035407}" destId="{1DDB1407-BC82-4D28-A703-98971744B88D}" srcOrd="0" destOrd="0" presId="urn:microsoft.com/office/officeart/2011/layout/CircleProcess"/>
    <dgm:cxn modelId="{46EE2A6C-BE3E-447F-B973-D1AF30832240}" srcId="{3511752E-77BA-4A4C-B149-1E926A035407}" destId="{0D3AF67F-3608-426B-88FF-AC380E14E444}" srcOrd="1" destOrd="0" parTransId="{7BC8E4BE-091B-4133-847F-078402FA7264}" sibTransId="{8D0A90BC-3CFC-4514-A3ED-7FFCBF537362}"/>
    <dgm:cxn modelId="{91BB6372-702D-4F48-BBF0-9D7BDB1F108C}" type="presOf" srcId="{3AA1FE8B-ABED-4976-8E60-9A8660036E08}" destId="{67BD155D-A960-4514-AD22-527F8D0DF3E7}" srcOrd="0" destOrd="0" presId="urn:microsoft.com/office/officeart/2011/layout/CircleProcess"/>
    <dgm:cxn modelId="{0F6C2558-9CE1-4662-9084-216CD3AE00EB}" type="presOf" srcId="{0D3AF67F-3608-426B-88FF-AC380E14E444}" destId="{178494B2-4DDE-4465-ACB6-3DFA5F18FF52}" srcOrd="0" destOrd="1" presId="urn:microsoft.com/office/officeart/2011/layout/CircleProcess"/>
    <dgm:cxn modelId="{7845DD80-51AD-4D9C-A85A-D78AA360B465}" srcId="{3B56DA38-11D0-4F28-82F8-4C99000B7C5D}" destId="{3BF6E880-80A3-4F92-9F71-6457AA7FF8BA}" srcOrd="5" destOrd="0" parTransId="{DF57DBAB-B0BD-4A72-88A7-855FEED18436}" sibTransId="{1DA44481-8980-45A1-977F-C6BF52BD2772}"/>
    <dgm:cxn modelId="{0E2FC583-AE3A-4358-8362-03F5AD29E420}" type="presOf" srcId="{3B56DA38-11D0-4F28-82F8-4C99000B7C5D}" destId="{78B53898-9136-4B9F-8491-64044833EA2F}" srcOrd="0" destOrd="0" presId="urn:microsoft.com/office/officeart/2011/layout/CircleProcess"/>
    <dgm:cxn modelId="{EC98AC86-8E69-4176-B380-892E28FE359A}" srcId="{3AA1FE8B-ABED-4976-8E60-9A8660036E08}" destId="{07E98F1F-EE78-4BCD-9140-B6F07911BB24}" srcOrd="0" destOrd="0" parTransId="{E87473CF-9672-40FF-A02D-A2F8703132F4}" sibTransId="{F1E035CF-C210-4F2B-9C8C-0C148942A063}"/>
    <dgm:cxn modelId="{44AA0A89-54A1-4BFE-BA84-77E6063AABAB}" type="presOf" srcId="{787BA1EF-330A-4CD8-8731-832BD0BF7620}" destId="{41CB897C-34F8-4FE5-8621-2D090CDF2D8C}" srcOrd="0" destOrd="0" presId="urn:microsoft.com/office/officeart/2011/layout/CircleProcess"/>
    <dgm:cxn modelId="{F00ABA8D-95FB-4D5F-8872-8AC72E488745}" srcId="{3B56DA38-11D0-4F28-82F8-4C99000B7C5D}" destId="{A1A2059D-A797-4B21-B6DC-282CED45A88D}" srcOrd="0" destOrd="0" parTransId="{DAB18933-782E-4606-81CA-85C144357275}" sibTransId="{2B95B356-D0F2-4E7E-9F39-D6409CC8D67D}"/>
    <dgm:cxn modelId="{D82E9892-800D-4FDC-A23E-D246BC13D001}" type="presOf" srcId="{A1A2059D-A797-4B21-B6DC-282CED45A88D}" destId="{B241C4E4-1631-41CA-A621-502280273E9E}" srcOrd="0" destOrd="0" presId="urn:microsoft.com/office/officeart/2011/layout/CircleProcess"/>
    <dgm:cxn modelId="{3B5A6FA4-CD9E-4BD1-A2C6-E9B30B0CA229}" srcId="{1F1662AC-D90B-49EF-A0A9-602E51D8C0A1}" destId="{5F7AD5AB-E805-4E65-BB6D-FFCA8FFDA274}" srcOrd="0" destOrd="0" parTransId="{B5FA6C83-AAA5-4FAE-9E63-9613569A3B65}" sibTransId="{138393EA-2922-4B8D-8F6C-BF600440F10C}"/>
    <dgm:cxn modelId="{157698B1-B48E-4025-877D-BCD70C6E8407}" srcId="{3B56DA38-11D0-4F28-82F8-4C99000B7C5D}" destId="{1F1662AC-D90B-49EF-A0A9-602E51D8C0A1}" srcOrd="3" destOrd="0" parTransId="{96A78967-4B0C-4AA7-944F-45BFC231E56B}" sibTransId="{08F6D19B-ED9B-4755-AE4A-79CD4D8711F9}"/>
    <dgm:cxn modelId="{074FFEC7-5D06-4439-B85A-90BCB1C42D34}" srcId="{3B56DA38-11D0-4F28-82F8-4C99000B7C5D}" destId="{3AA1FE8B-ABED-4976-8E60-9A8660036E08}" srcOrd="1" destOrd="0" parTransId="{A5C1C0B5-4003-4DAF-A17E-13641D628D35}" sibTransId="{75ACCE87-36E7-44BD-9CA3-313AE90CA2DD}"/>
    <dgm:cxn modelId="{401D22D0-6395-4674-A225-A8E04A083EFF}" srcId="{A1A2059D-A797-4B21-B6DC-282CED45A88D}" destId="{AACB9508-B409-4595-BA02-8E3215A722A3}" srcOrd="0" destOrd="0" parTransId="{ABE8272E-DCC9-4E84-9CEE-79CBA6B02D9E}" sibTransId="{3031656E-9856-4935-AAD5-0B48EAFE76BB}"/>
    <dgm:cxn modelId="{642CA4D6-188B-4185-A082-A354B0ED62DF}" type="presOf" srcId="{787BA1EF-330A-4CD8-8731-832BD0BF7620}" destId="{23F418F6-14AD-4A2D-AFB8-135A79B48125}" srcOrd="1" destOrd="0" presId="urn:microsoft.com/office/officeart/2011/layout/CircleProcess"/>
    <dgm:cxn modelId="{6CC27FEA-6863-4E10-8F40-CEF5921C2C69}" type="presOf" srcId="{9CE1A917-0E5E-4EC7-9E1D-30332B124245}" destId="{4B77169A-B45A-4D16-AA06-CE952B33B31E}" srcOrd="0" destOrd="0" presId="urn:microsoft.com/office/officeart/2011/layout/CircleProcess"/>
    <dgm:cxn modelId="{D4A13EEC-6F41-45AF-AA24-202BC9E0ED30}" type="presOf" srcId="{5F7AD5AB-E805-4E65-BB6D-FFCA8FFDA274}" destId="{CC501A15-7673-424B-9606-6C9B08C8413D}" srcOrd="0" destOrd="0" presId="urn:microsoft.com/office/officeart/2011/layout/CircleProcess"/>
    <dgm:cxn modelId="{A7A496EE-D5AE-4AAC-AB53-642236633A4D}" type="presOf" srcId="{1F1662AC-D90B-49EF-A0A9-602E51D8C0A1}" destId="{422F34B2-8F77-4C5F-B68A-C8F80ED62D82}" srcOrd="0" destOrd="0" presId="urn:microsoft.com/office/officeart/2011/layout/CircleProcess"/>
    <dgm:cxn modelId="{683985EF-610F-4C2A-AC1E-9ABEC55E3F0F}" type="presOf" srcId="{3511752E-77BA-4A4C-B149-1E926A035407}" destId="{5D1E407F-A385-4D2C-BC7B-FF0D2DAF14DD}" srcOrd="1" destOrd="0" presId="urn:microsoft.com/office/officeart/2011/layout/CircleProcess"/>
    <dgm:cxn modelId="{5C3DDCF0-4BB6-49FA-B55D-B4435B1D536C}" type="presOf" srcId="{AACB9508-B409-4595-BA02-8E3215A722A3}" destId="{9EF74E6A-18FC-4A98-B0AA-8223A7F9507C}" srcOrd="0" destOrd="0" presId="urn:microsoft.com/office/officeart/2011/layout/CircleProcess"/>
    <dgm:cxn modelId="{D31A7CF2-8E3D-4A1E-9280-942E59CDC557}" type="presOf" srcId="{2A2C3CFB-FF7E-4553-BCCE-974EF1613860}" destId="{178494B2-4DDE-4465-ACB6-3DFA5F18FF52}" srcOrd="0" destOrd="0" presId="urn:microsoft.com/office/officeart/2011/layout/CircleProcess"/>
    <dgm:cxn modelId="{4E01C5FA-32AA-41A5-BEEE-954594E9D94E}" srcId="{787BA1EF-330A-4CD8-8731-832BD0BF7620}" destId="{C5CB8A1F-34B7-421F-AA0B-3A49950DF4C5}" srcOrd="0" destOrd="0" parTransId="{71A6C79C-934C-4B4D-B6B4-EC54B2C17AF3}" sibTransId="{2AAD1840-2A9D-46C8-AAC7-8913802BC5E8}"/>
    <dgm:cxn modelId="{0AB9E6B7-798F-40A3-BEBF-724F2B8B9024}" type="presParOf" srcId="{78B53898-9136-4B9F-8491-64044833EA2F}" destId="{BF4EC6F0-B041-4B76-919B-C318887CA304}" srcOrd="0" destOrd="0" presId="urn:microsoft.com/office/officeart/2011/layout/CircleProcess"/>
    <dgm:cxn modelId="{6D5E3215-25A2-4FC0-8F2D-1D6421018807}" type="presParOf" srcId="{BF4EC6F0-B041-4B76-919B-C318887CA304}" destId="{0BA67F12-6ECE-4EE4-AF8A-8EF46057762F}" srcOrd="0" destOrd="0" presId="urn:microsoft.com/office/officeart/2011/layout/CircleProcess"/>
    <dgm:cxn modelId="{F7654FF4-77DA-472E-BF61-479282A0928A}" type="presParOf" srcId="{78B53898-9136-4B9F-8491-64044833EA2F}" destId="{3060D97D-D38E-410D-AAAC-FE8072462EEB}" srcOrd="1" destOrd="0" presId="urn:microsoft.com/office/officeart/2011/layout/CircleProcess"/>
    <dgm:cxn modelId="{384E2105-53C4-4E01-B2FA-EFC6AA235260}" type="presParOf" srcId="{3060D97D-D38E-410D-AAAC-FE8072462EEB}" destId="{45019B87-7CCF-473C-B98B-402B390795D1}" srcOrd="0" destOrd="0" presId="urn:microsoft.com/office/officeart/2011/layout/CircleProcess"/>
    <dgm:cxn modelId="{B6FD9E2F-5035-4C08-BC47-78A41E7F64CD}" type="presParOf" srcId="{78B53898-9136-4B9F-8491-64044833EA2F}" destId="{4B77169A-B45A-4D16-AA06-CE952B33B31E}" srcOrd="2" destOrd="0" presId="urn:microsoft.com/office/officeart/2011/layout/CircleProcess"/>
    <dgm:cxn modelId="{32214AFE-4FB1-49F8-AC97-6BB32EACE4C3}" type="presParOf" srcId="{78B53898-9136-4B9F-8491-64044833EA2F}" destId="{1B9F5FB0-8C2B-48A4-B907-B164E1ED1CD0}" srcOrd="3" destOrd="0" presId="urn:microsoft.com/office/officeart/2011/layout/CircleProcess"/>
    <dgm:cxn modelId="{F65F41C8-DF32-4B7B-9182-B496A2A75F63}" type="presParOf" srcId="{78B53898-9136-4B9F-8491-64044833EA2F}" destId="{417881D9-1B6C-4F8D-B405-921CDD700FBC}" srcOrd="4" destOrd="0" presId="urn:microsoft.com/office/officeart/2011/layout/CircleProcess"/>
    <dgm:cxn modelId="{85362D25-DD46-4C9D-9F55-B2508BFFDB50}" type="presParOf" srcId="{417881D9-1B6C-4F8D-B405-921CDD700FBC}" destId="{F3B3CC38-99FA-4499-9435-3B3F92BDE07C}" srcOrd="0" destOrd="0" presId="urn:microsoft.com/office/officeart/2011/layout/CircleProcess"/>
    <dgm:cxn modelId="{2E4809E2-38DA-4B1E-850C-CFEB2B4E3AB6}" type="presParOf" srcId="{78B53898-9136-4B9F-8491-64044833EA2F}" destId="{2907DA13-5EFE-4CE8-9D39-AFA31B83B98F}" srcOrd="5" destOrd="0" presId="urn:microsoft.com/office/officeart/2011/layout/CircleProcess"/>
    <dgm:cxn modelId="{F7DA6635-73C7-49B3-BC1F-5EB42DAFDE40}" type="presParOf" srcId="{2907DA13-5EFE-4CE8-9D39-AFA31B83B98F}" destId="{1DDB1407-BC82-4D28-A703-98971744B88D}" srcOrd="0" destOrd="0" presId="urn:microsoft.com/office/officeart/2011/layout/CircleProcess"/>
    <dgm:cxn modelId="{8E28B6C7-7935-4B86-B04A-569A74BC9716}" type="presParOf" srcId="{78B53898-9136-4B9F-8491-64044833EA2F}" destId="{178494B2-4DDE-4465-ACB6-3DFA5F18FF52}" srcOrd="6" destOrd="0" presId="urn:microsoft.com/office/officeart/2011/layout/CircleProcess"/>
    <dgm:cxn modelId="{DD31940B-86A6-4870-83E6-04DD9F471BCC}" type="presParOf" srcId="{78B53898-9136-4B9F-8491-64044833EA2F}" destId="{5D1E407F-A385-4D2C-BC7B-FF0D2DAF14DD}" srcOrd="7" destOrd="0" presId="urn:microsoft.com/office/officeart/2011/layout/CircleProcess"/>
    <dgm:cxn modelId="{4D670A6E-246A-4F3E-89FD-905923BF07EC}" type="presParOf" srcId="{78B53898-9136-4B9F-8491-64044833EA2F}" destId="{BDBB52D1-82A7-4927-B161-D6DD38A16D34}" srcOrd="8" destOrd="0" presId="urn:microsoft.com/office/officeart/2011/layout/CircleProcess"/>
    <dgm:cxn modelId="{CA6B87C7-ADC1-422C-B1CD-0167A93FBB08}" type="presParOf" srcId="{BDBB52D1-82A7-4927-B161-D6DD38A16D34}" destId="{C2FA74D2-FA68-438F-A2D1-21B6B8E949F8}" srcOrd="0" destOrd="0" presId="urn:microsoft.com/office/officeart/2011/layout/CircleProcess"/>
    <dgm:cxn modelId="{51E5B994-F6EF-48AB-B779-ACBCFD8ECE63}" type="presParOf" srcId="{78B53898-9136-4B9F-8491-64044833EA2F}" destId="{2CB53457-D1E7-4F80-A2F9-949E767C9985}" srcOrd="9" destOrd="0" presId="urn:microsoft.com/office/officeart/2011/layout/CircleProcess"/>
    <dgm:cxn modelId="{63051AF6-2BD2-4D45-B48D-DC32B9F72185}" type="presParOf" srcId="{2CB53457-D1E7-4F80-A2F9-949E767C9985}" destId="{422F34B2-8F77-4C5F-B68A-C8F80ED62D82}" srcOrd="0" destOrd="0" presId="urn:microsoft.com/office/officeart/2011/layout/CircleProcess"/>
    <dgm:cxn modelId="{9D07194F-94C3-43FA-9BA8-6CD9E0AEAC1A}" type="presParOf" srcId="{78B53898-9136-4B9F-8491-64044833EA2F}" destId="{CC501A15-7673-424B-9606-6C9B08C8413D}" srcOrd="10" destOrd="0" presId="urn:microsoft.com/office/officeart/2011/layout/CircleProcess"/>
    <dgm:cxn modelId="{D6D560C7-3F3B-46D6-84E7-87DEA3EE436A}" type="presParOf" srcId="{78B53898-9136-4B9F-8491-64044833EA2F}" destId="{3920776D-D2C3-4461-8081-657CA60F88D5}" srcOrd="11" destOrd="0" presId="urn:microsoft.com/office/officeart/2011/layout/CircleProcess"/>
    <dgm:cxn modelId="{BB6A042E-1938-4CA9-9E0C-933F3C9520FF}" type="presParOf" srcId="{78B53898-9136-4B9F-8491-64044833EA2F}" destId="{C152E8E8-2B03-4D42-A1DF-957AFC16713B}" srcOrd="12" destOrd="0" presId="urn:microsoft.com/office/officeart/2011/layout/CircleProcess"/>
    <dgm:cxn modelId="{12F38722-A0D2-4988-81E8-C1E7D30109BC}" type="presParOf" srcId="{C152E8E8-2B03-4D42-A1DF-957AFC16713B}" destId="{707E8E43-57DD-4B72-B93C-3F13C0B0DC73}" srcOrd="0" destOrd="0" presId="urn:microsoft.com/office/officeart/2011/layout/CircleProcess"/>
    <dgm:cxn modelId="{5B74A597-D090-4349-8402-18A8CF36FD5C}" type="presParOf" srcId="{78B53898-9136-4B9F-8491-64044833EA2F}" destId="{8F3DC738-933B-4EC2-AD14-058D5EEDFAED}" srcOrd="13" destOrd="0" presId="urn:microsoft.com/office/officeart/2011/layout/CircleProcess"/>
    <dgm:cxn modelId="{AB6EB870-3B40-4754-8439-1AE232F2A68D}" type="presParOf" srcId="{8F3DC738-933B-4EC2-AD14-058D5EEDFAED}" destId="{41CB897C-34F8-4FE5-8621-2D090CDF2D8C}" srcOrd="0" destOrd="0" presId="urn:microsoft.com/office/officeart/2011/layout/CircleProcess"/>
    <dgm:cxn modelId="{B6B355F7-0E11-4650-80D8-99BECD4B3B1D}" type="presParOf" srcId="{78B53898-9136-4B9F-8491-64044833EA2F}" destId="{9C17B848-9B42-4ED0-AE65-787B1372D01F}" srcOrd="14" destOrd="0" presId="urn:microsoft.com/office/officeart/2011/layout/CircleProcess"/>
    <dgm:cxn modelId="{546DDEBF-B34B-47BD-89E4-78F5923A35F4}" type="presParOf" srcId="{78B53898-9136-4B9F-8491-64044833EA2F}" destId="{23F418F6-14AD-4A2D-AFB8-135A79B48125}" srcOrd="15" destOrd="0" presId="urn:microsoft.com/office/officeart/2011/layout/CircleProcess"/>
    <dgm:cxn modelId="{EA68D04E-7531-45D9-9369-5085AF8ABA5B}" type="presParOf" srcId="{78B53898-9136-4B9F-8491-64044833EA2F}" destId="{CE37E4A7-F159-420F-91B4-4A94EBF68699}" srcOrd="16" destOrd="0" presId="urn:microsoft.com/office/officeart/2011/layout/CircleProcess"/>
    <dgm:cxn modelId="{A63D65D9-2C58-4470-816E-7D22E9E93ACB}" type="presParOf" srcId="{CE37E4A7-F159-420F-91B4-4A94EBF68699}" destId="{11FC7173-DD89-4E64-AD3C-89FA1E7A8127}" srcOrd="0" destOrd="0" presId="urn:microsoft.com/office/officeart/2011/layout/CircleProcess"/>
    <dgm:cxn modelId="{88AB828B-174C-4288-A916-5FA86DE06197}" type="presParOf" srcId="{78B53898-9136-4B9F-8491-64044833EA2F}" destId="{6FB647BE-F339-4FBF-BB81-6DF16752B89B}" srcOrd="17" destOrd="0" presId="urn:microsoft.com/office/officeart/2011/layout/CircleProcess"/>
    <dgm:cxn modelId="{F0608383-745A-4CF7-8B85-F08DEA3C6C05}" type="presParOf" srcId="{6FB647BE-F339-4FBF-BB81-6DF16752B89B}" destId="{67BD155D-A960-4514-AD22-527F8D0DF3E7}" srcOrd="0" destOrd="0" presId="urn:microsoft.com/office/officeart/2011/layout/CircleProcess"/>
    <dgm:cxn modelId="{FBCEAC5F-9EED-4504-A343-EDBEA0610509}" type="presParOf" srcId="{78B53898-9136-4B9F-8491-64044833EA2F}" destId="{4E307AB5-DBFA-4285-A62F-9855B7F81108}" srcOrd="18" destOrd="0" presId="urn:microsoft.com/office/officeart/2011/layout/CircleProcess"/>
    <dgm:cxn modelId="{C5F9146E-D7F0-43A4-9EB6-F8D65C9A92EB}" type="presParOf" srcId="{78B53898-9136-4B9F-8491-64044833EA2F}" destId="{9CF99224-D7D5-4D00-A50B-04998D8A4ADC}" srcOrd="19" destOrd="0" presId="urn:microsoft.com/office/officeart/2011/layout/CircleProcess"/>
    <dgm:cxn modelId="{E2997B3F-7251-4709-855F-489C63390073}" type="presParOf" srcId="{78B53898-9136-4B9F-8491-64044833EA2F}" destId="{81981B68-7638-419F-BF4B-7CBFFE2DA296}" srcOrd="20" destOrd="0" presId="urn:microsoft.com/office/officeart/2011/layout/CircleProcess"/>
    <dgm:cxn modelId="{47D273C3-AA76-4CE6-9A43-E83BE528F309}" type="presParOf" srcId="{81981B68-7638-419F-BF4B-7CBFFE2DA296}" destId="{6EB1EB55-F963-4740-A46F-1D9855BDF6DB}" srcOrd="0" destOrd="0" presId="urn:microsoft.com/office/officeart/2011/layout/CircleProcess"/>
    <dgm:cxn modelId="{D19C0056-5857-4467-BD94-C78655C565DB}" type="presParOf" srcId="{78B53898-9136-4B9F-8491-64044833EA2F}" destId="{8165159B-6AFF-438F-8623-DA702F2C3650}" srcOrd="21" destOrd="0" presId="urn:microsoft.com/office/officeart/2011/layout/CircleProcess"/>
    <dgm:cxn modelId="{F68FF49E-019F-48EB-8F4C-4A2531726061}" type="presParOf" srcId="{8165159B-6AFF-438F-8623-DA702F2C3650}" destId="{B241C4E4-1631-41CA-A621-502280273E9E}" srcOrd="0" destOrd="0" presId="urn:microsoft.com/office/officeart/2011/layout/CircleProcess"/>
    <dgm:cxn modelId="{DA7FBBF9-70AB-4593-97F4-C4CF28777CD6}" type="presParOf" srcId="{78B53898-9136-4B9F-8491-64044833EA2F}" destId="{9EF74E6A-18FC-4A98-B0AA-8223A7F9507C}" srcOrd="22" destOrd="0" presId="urn:microsoft.com/office/officeart/2011/layout/CircleProcess"/>
    <dgm:cxn modelId="{6B23753F-8A00-4400-AD65-E766FDD3FA47}" type="presParOf" srcId="{78B53898-9136-4B9F-8491-64044833EA2F}" destId="{DF949C18-90D4-4438-ADC6-BA47080C5609}" srcOrd="23"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20FF9-4F53-4F42-9798-DC486B0E680D}">
      <dsp:nvSpPr>
        <dsp:cNvPr id="0" name=""/>
        <dsp:cNvSpPr/>
      </dsp:nvSpPr>
      <dsp:spPr>
        <a:xfrm>
          <a:off x="2896837" y="1366268"/>
          <a:ext cx="2196000" cy="219600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831145-6087-41AA-98CD-8FE5E8B1075E}">
      <dsp:nvSpPr>
        <dsp:cNvPr id="0" name=""/>
        <dsp:cNvSpPr/>
      </dsp:nvSpPr>
      <dsp:spPr>
        <a:xfrm>
          <a:off x="3364837" y="1834268"/>
          <a:ext cx="1260000" cy="126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5A68D6C-6C83-4BB6-8C94-222A0E29CFFB}">
      <dsp:nvSpPr>
        <dsp:cNvPr id="0" name=""/>
        <dsp:cNvSpPr/>
      </dsp:nvSpPr>
      <dsp:spPr>
        <a:xfrm>
          <a:off x="2194837" y="4246268"/>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778000">
            <a:lnSpc>
              <a:spcPct val="100000"/>
            </a:lnSpc>
            <a:spcBef>
              <a:spcPct val="0"/>
            </a:spcBef>
            <a:spcAft>
              <a:spcPct val="35000"/>
            </a:spcAft>
            <a:buNone/>
            <a:defRPr cap="all"/>
          </a:pPr>
          <a:r>
            <a:rPr lang="en-US" sz="4000" kern="1200" dirty="0">
              <a:solidFill>
                <a:schemeClr val="bg1"/>
              </a:solidFill>
            </a:rPr>
            <a:t>Planning</a:t>
          </a:r>
        </a:p>
      </dsp:txBody>
      <dsp:txXfrm>
        <a:off x="2194837" y="4246268"/>
        <a:ext cx="3600000" cy="720000"/>
      </dsp:txXfrm>
    </dsp:sp>
    <dsp:sp modelId="{384A8D1A-6E6B-45C6-BBD6-D8ECA7F47B99}">
      <dsp:nvSpPr>
        <dsp:cNvPr id="0" name=""/>
        <dsp:cNvSpPr/>
      </dsp:nvSpPr>
      <dsp:spPr>
        <a:xfrm>
          <a:off x="7126837" y="1366268"/>
          <a:ext cx="2196000" cy="219600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0AF0DD-9EE9-4DF0-955B-04A781BFFB32}">
      <dsp:nvSpPr>
        <dsp:cNvPr id="0" name=""/>
        <dsp:cNvSpPr/>
      </dsp:nvSpPr>
      <dsp:spPr>
        <a:xfrm>
          <a:off x="7594837" y="1834268"/>
          <a:ext cx="1260000" cy="126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71C8FA6-6335-4C6C-ABB2-EE3DCAAF11E2}">
      <dsp:nvSpPr>
        <dsp:cNvPr id="0" name=""/>
        <dsp:cNvSpPr/>
      </dsp:nvSpPr>
      <dsp:spPr>
        <a:xfrm>
          <a:off x="6424837" y="4246268"/>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778000">
            <a:lnSpc>
              <a:spcPct val="100000"/>
            </a:lnSpc>
            <a:spcBef>
              <a:spcPct val="0"/>
            </a:spcBef>
            <a:spcAft>
              <a:spcPct val="35000"/>
            </a:spcAft>
            <a:buNone/>
            <a:defRPr cap="all"/>
          </a:pPr>
          <a:r>
            <a:rPr lang="en-US" sz="4000" kern="1200" dirty="0">
              <a:solidFill>
                <a:schemeClr val="bg1"/>
              </a:solidFill>
            </a:rPr>
            <a:t>Evaluating</a:t>
          </a:r>
        </a:p>
      </dsp:txBody>
      <dsp:txXfrm>
        <a:off x="6424837" y="4246268"/>
        <a:ext cx="3600000" cy="720000"/>
      </dsp:txXfrm>
    </dsp:sp>
    <dsp:sp modelId="{75AB2BB3-9E6C-4218-9815-0BA33EEDC135}">
      <dsp:nvSpPr>
        <dsp:cNvPr id="0" name=""/>
        <dsp:cNvSpPr/>
      </dsp:nvSpPr>
      <dsp:spPr>
        <a:xfrm>
          <a:off x="11356837" y="1366268"/>
          <a:ext cx="2196000" cy="219600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C07371-6B09-41AC-8921-1BDB2070D7C9}">
      <dsp:nvSpPr>
        <dsp:cNvPr id="0" name=""/>
        <dsp:cNvSpPr/>
      </dsp:nvSpPr>
      <dsp:spPr>
        <a:xfrm>
          <a:off x="11824837" y="1834268"/>
          <a:ext cx="1260000" cy="126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D8A05E6-A051-4E7F-A2D0-B13B8A6DAF6B}">
      <dsp:nvSpPr>
        <dsp:cNvPr id="0" name=""/>
        <dsp:cNvSpPr/>
      </dsp:nvSpPr>
      <dsp:spPr>
        <a:xfrm>
          <a:off x="10654837" y="4246268"/>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778000">
            <a:lnSpc>
              <a:spcPct val="100000"/>
            </a:lnSpc>
            <a:spcBef>
              <a:spcPct val="0"/>
            </a:spcBef>
            <a:spcAft>
              <a:spcPct val="35000"/>
            </a:spcAft>
            <a:buNone/>
            <a:defRPr cap="all"/>
          </a:pPr>
          <a:r>
            <a:rPr lang="en-US" sz="4000" kern="1200" dirty="0">
              <a:solidFill>
                <a:schemeClr val="bg1"/>
              </a:solidFill>
            </a:rPr>
            <a:t>Improving </a:t>
          </a:r>
        </a:p>
      </dsp:txBody>
      <dsp:txXfrm>
        <a:off x="10654837" y="4246268"/>
        <a:ext cx="36000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A67F12-6ECE-4EE4-AF8A-8EF46057762F}">
      <dsp:nvSpPr>
        <dsp:cNvPr id="0" name=""/>
        <dsp:cNvSpPr/>
      </dsp:nvSpPr>
      <dsp:spPr>
        <a:xfrm>
          <a:off x="13749897" y="1270461"/>
          <a:ext cx="2527214" cy="2526734"/>
        </a:xfrm>
        <a:prstGeom prst="ellipse">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45019B87-7CCF-473C-B98B-402B390795D1}">
      <dsp:nvSpPr>
        <dsp:cNvPr id="0" name=""/>
        <dsp:cNvSpPr/>
      </dsp:nvSpPr>
      <dsp:spPr>
        <a:xfrm>
          <a:off x="13834994" y="1354701"/>
          <a:ext cx="2358626" cy="2358255"/>
        </a:xfrm>
        <a:prstGeom prst="ellipse">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latin typeface="Garamond" panose="02020404030301010803" pitchFamily="18" charset="0"/>
            </a:rPr>
            <a:t>Two weeks after 1st level of escalation: </a:t>
          </a:r>
        </a:p>
      </dsp:txBody>
      <dsp:txXfrm>
        <a:off x="14172170" y="1691658"/>
        <a:ext cx="1684274" cy="1684341"/>
      </dsp:txXfrm>
    </dsp:sp>
    <dsp:sp modelId="{4B77169A-B45A-4D16-AA06-CE952B33B31E}">
      <dsp:nvSpPr>
        <dsp:cNvPr id="0" name=""/>
        <dsp:cNvSpPr/>
      </dsp:nvSpPr>
      <dsp:spPr>
        <a:xfrm>
          <a:off x="13834994" y="3843749"/>
          <a:ext cx="2358626" cy="1385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en-US" sz="1300" b="1" kern="1200" dirty="0">
              <a:solidFill>
                <a:schemeClr val="bg1"/>
              </a:solidFill>
              <a:latin typeface="Garamond" panose="02020404030301010803" pitchFamily="18" charset="0"/>
            </a:rPr>
            <a:t>2nd Level - Deputy Superintendent or State Superintendent contacts District Superintendent</a:t>
          </a:r>
          <a:r>
            <a:rPr lang="en-US" sz="1300" kern="1200" dirty="0">
              <a:solidFill>
                <a:schemeClr val="bg1"/>
              </a:solidFill>
              <a:latin typeface="Garamond" panose="02020404030301010803" pitchFamily="18" charset="0"/>
            </a:rPr>
            <a:t>.</a:t>
          </a:r>
        </a:p>
      </dsp:txBody>
      <dsp:txXfrm>
        <a:off x="13834994" y="3843749"/>
        <a:ext cx="2358626" cy="1385070"/>
      </dsp:txXfrm>
    </dsp:sp>
    <dsp:sp modelId="{F3B3CC38-99FA-4499-9435-3B3F92BDE07C}">
      <dsp:nvSpPr>
        <dsp:cNvPr id="0" name=""/>
        <dsp:cNvSpPr/>
      </dsp:nvSpPr>
      <dsp:spPr>
        <a:xfrm rot="2700000">
          <a:off x="11139370" y="1270177"/>
          <a:ext cx="2526858" cy="2526858"/>
        </a:xfrm>
        <a:prstGeom prst="teardrop">
          <a:avLst>
            <a:gd name="adj" fmla="val 10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1DDB1407-BC82-4D28-A703-98971744B88D}">
      <dsp:nvSpPr>
        <dsp:cNvPr id="0" name=""/>
        <dsp:cNvSpPr/>
      </dsp:nvSpPr>
      <dsp:spPr>
        <a:xfrm>
          <a:off x="11224288" y="1354701"/>
          <a:ext cx="2358626" cy="2358255"/>
        </a:xfrm>
        <a:prstGeom prst="ellipse">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latin typeface="Garamond" panose="02020404030301010803" pitchFamily="18" charset="0"/>
            </a:rPr>
            <a:t>One week after 1st level of escalation: </a:t>
          </a:r>
        </a:p>
      </dsp:txBody>
      <dsp:txXfrm>
        <a:off x="11561464" y="1691658"/>
        <a:ext cx="1684274" cy="1684341"/>
      </dsp:txXfrm>
    </dsp:sp>
    <dsp:sp modelId="{178494B2-4DDE-4465-ACB6-3DFA5F18FF52}">
      <dsp:nvSpPr>
        <dsp:cNvPr id="0" name=""/>
        <dsp:cNvSpPr/>
      </dsp:nvSpPr>
      <dsp:spPr>
        <a:xfrm>
          <a:off x="11224288" y="3843749"/>
          <a:ext cx="2358626" cy="1385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en-US" sz="1300" b="1" kern="1200" dirty="0">
              <a:solidFill>
                <a:schemeClr val="bg1"/>
              </a:solidFill>
              <a:latin typeface="Garamond" panose="02020404030301010803" pitchFamily="18" charset="0"/>
            </a:rPr>
            <a:t>Director apprises Deputy Superintendent. </a:t>
          </a:r>
        </a:p>
        <a:p>
          <a:pPr marL="114300" lvl="1" indent="-114300" algn="l" defTabSz="577850">
            <a:lnSpc>
              <a:spcPct val="90000"/>
            </a:lnSpc>
            <a:spcBef>
              <a:spcPct val="0"/>
            </a:spcBef>
            <a:spcAft>
              <a:spcPct val="15000"/>
            </a:spcAft>
            <a:buChar char="•"/>
          </a:pPr>
          <a:r>
            <a:rPr lang="en-US" sz="1300" b="1" kern="1200" dirty="0">
              <a:solidFill>
                <a:schemeClr val="bg1"/>
              </a:solidFill>
              <a:latin typeface="Garamond" panose="02020404030301010803" pitchFamily="18" charset="0"/>
            </a:rPr>
            <a:t>The district’s risk assessment rating is negatively affected for failure to adhere to timely submission of federal program application. </a:t>
          </a:r>
        </a:p>
      </dsp:txBody>
      <dsp:txXfrm>
        <a:off x="11224288" y="3843749"/>
        <a:ext cx="2358626" cy="1385070"/>
      </dsp:txXfrm>
    </dsp:sp>
    <dsp:sp modelId="{C2FA74D2-FA68-438F-A2D1-21B6B8E949F8}">
      <dsp:nvSpPr>
        <dsp:cNvPr id="0" name=""/>
        <dsp:cNvSpPr/>
      </dsp:nvSpPr>
      <dsp:spPr>
        <a:xfrm rot="2700000">
          <a:off x="8528664" y="1270177"/>
          <a:ext cx="2526858" cy="2526858"/>
        </a:xfrm>
        <a:prstGeom prst="teardrop">
          <a:avLst>
            <a:gd name="adj" fmla="val 10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422F34B2-8F77-4C5F-B68A-C8F80ED62D82}">
      <dsp:nvSpPr>
        <dsp:cNvPr id="0" name=""/>
        <dsp:cNvSpPr/>
      </dsp:nvSpPr>
      <dsp:spPr>
        <a:xfrm>
          <a:off x="8613583" y="1354701"/>
          <a:ext cx="2358626" cy="2358255"/>
        </a:xfrm>
        <a:prstGeom prst="ellipse">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latin typeface="Garamond" panose="02020404030301010803" pitchFamily="18" charset="0"/>
            </a:rPr>
            <a:t>Two weeks after submission deadline or extension deadline:</a:t>
          </a:r>
          <a:endParaRPr lang="en-US" sz="2100" kern="1200" dirty="0">
            <a:latin typeface="Garamond" panose="02020404030301010803" pitchFamily="18" charset="0"/>
          </a:endParaRPr>
        </a:p>
      </dsp:txBody>
      <dsp:txXfrm>
        <a:off x="8950759" y="1691658"/>
        <a:ext cx="1684274" cy="1684341"/>
      </dsp:txXfrm>
    </dsp:sp>
    <dsp:sp modelId="{CC501A15-7673-424B-9606-6C9B08C8413D}">
      <dsp:nvSpPr>
        <dsp:cNvPr id="0" name=""/>
        <dsp:cNvSpPr/>
      </dsp:nvSpPr>
      <dsp:spPr>
        <a:xfrm>
          <a:off x="8613583" y="3843749"/>
          <a:ext cx="2358626" cy="1385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en-US" sz="1300" b="1" kern="1200" dirty="0">
              <a:solidFill>
                <a:schemeClr val="bg1"/>
              </a:solidFill>
              <a:latin typeface="Garamond" panose="02020404030301010803" pitchFamily="18" charset="0"/>
            </a:rPr>
            <a:t>1st Level - Escalate to Team Leader to make contact with the District Program Coordinator or District Program Coordinator's next level. </a:t>
          </a:r>
          <a:endParaRPr lang="en-US" sz="1300" kern="1200" dirty="0">
            <a:solidFill>
              <a:schemeClr val="bg1"/>
            </a:solidFill>
            <a:latin typeface="Garamond" panose="02020404030301010803" pitchFamily="18" charset="0"/>
          </a:endParaRPr>
        </a:p>
      </dsp:txBody>
      <dsp:txXfrm>
        <a:off x="8613583" y="3843749"/>
        <a:ext cx="2358626" cy="1385070"/>
      </dsp:txXfrm>
    </dsp:sp>
    <dsp:sp modelId="{707E8E43-57DD-4B72-B93C-3F13C0B0DC73}">
      <dsp:nvSpPr>
        <dsp:cNvPr id="0" name=""/>
        <dsp:cNvSpPr/>
      </dsp:nvSpPr>
      <dsp:spPr>
        <a:xfrm rot="2700000">
          <a:off x="5917958" y="1270177"/>
          <a:ext cx="2526858" cy="2526858"/>
        </a:xfrm>
        <a:prstGeom prst="teardrop">
          <a:avLst>
            <a:gd name="adj" fmla="val 10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41CB897C-34F8-4FE5-8621-2D090CDF2D8C}">
      <dsp:nvSpPr>
        <dsp:cNvPr id="0" name=""/>
        <dsp:cNvSpPr/>
      </dsp:nvSpPr>
      <dsp:spPr>
        <a:xfrm>
          <a:off x="6002877" y="1354701"/>
          <a:ext cx="2358626" cy="2358255"/>
        </a:xfrm>
        <a:prstGeom prst="ellipse">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latin typeface="Garamond" panose="02020404030301010803" pitchFamily="18" charset="0"/>
            </a:rPr>
            <a:t>One week after submission deadline or extension deadline: </a:t>
          </a:r>
          <a:endParaRPr lang="en-US" sz="2100" kern="1200" dirty="0">
            <a:latin typeface="Garamond" panose="02020404030301010803" pitchFamily="18" charset="0"/>
          </a:endParaRPr>
        </a:p>
      </dsp:txBody>
      <dsp:txXfrm>
        <a:off x="6338447" y="1691658"/>
        <a:ext cx="1684274" cy="1684341"/>
      </dsp:txXfrm>
    </dsp:sp>
    <dsp:sp modelId="{9C17B848-9B42-4ED0-AE65-787B1372D01F}">
      <dsp:nvSpPr>
        <dsp:cNvPr id="0" name=""/>
        <dsp:cNvSpPr/>
      </dsp:nvSpPr>
      <dsp:spPr>
        <a:xfrm>
          <a:off x="6002877" y="3843749"/>
          <a:ext cx="2358626" cy="1385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en-US" sz="1300" b="1" kern="1200" dirty="0">
              <a:solidFill>
                <a:schemeClr val="bg1"/>
              </a:solidFill>
              <a:latin typeface="Garamond" panose="02020404030301010803" pitchFamily="18" charset="0"/>
            </a:rPr>
            <a:t>Program Manager contacts District Program Coordinator to determine if an extension or assistance is needed. </a:t>
          </a:r>
          <a:endParaRPr lang="en-US" sz="1300" kern="1200" dirty="0">
            <a:solidFill>
              <a:schemeClr val="bg1"/>
            </a:solidFill>
            <a:latin typeface="Garamond" panose="02020404030301010803" pitchFamily="18" charset="0"/>
          </a:endParaRPr>
        </a:p>
      </dsp:txBody>
      <dsp:txXfrm>
        <a:off x="6002877" y="3843749"/>
        <a:ext cx="2358626" cy="1385070"/>
      </dsp:txXfrm>
    </dsp:sp>
    <dsp:sp modelId="{11FC7173-DD89-4E64-AD3C-89FA1E7A8127}">
      <dsp:nvSpPr>
        <dsp:cNvPr id="0" name=""/>
        <dsp:cNvSpPr/>
      </dsp:nvSpPr>
      <dsp:spPr>
        <a:xfrm rot="2700000">
          <a:off x="3307253" y="1270177"/>
          <a:ext cx="2526858" cy="2526858"/>
        </a:xfrm>
        <a:prstGeom prst="teardrop">
          <a:avLst>
            <a:gd name="adj" fmla="val 10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67BD155D-A960-4514-AD22-527F8D0DF3E7}">
      <dsp:nvSpPr>
        <dsp:cNvPr id="0" name=""/>
        <dsp:cNvSpPr/>
      </dsp:nvSpPr>
      <dsp:spPr>
        <a:xfrm>
          <a:off x="3392171" y="1354701"/>
          <a:ext cx="2358626" cy="2358255"/>
        </a:xfrm>
        <a:prstGeom prst="ellipse">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latin typeface="Garamond" panose="02020404030301010803" pitchFamily="18" charset="0"/>
            </a:rPr>
            <a:t>Two weeks before submission deadline:  </a:t>
          </a:r>
          <a:endParaRPr lang="en-US" sz="2100" kern="1200" dirty="0">
            <a:latin typeface="Garamond" panose="02020404030301010803" pitchFamily="18" charset="0"/>
          </a:endParaRPr>
        </a:p>
      </dsp:txBody>
      <dsp:txXfrm>
        <a:off x="3727742" y="1691658"/>
        <a:ext cx="1684274" cy="1684341"/>
      </dsp:txXfrm>
    </dsp:sp>
    <dsp:sp modelId="{4E307AB5-DBFA-4285-A62F-9855B7F81108}">
      <dsp:nvSpPr>
        <dsp:cNvPr id="0" name=""/>
        <dsp:cNvSpPr/>
      </dsp:nvSpPr>
      <dsp:spPr>
        <a:xfrm>
          <a:off x="3392171" y="3843749"/>
          <a:ext cx="2358626" cy="1385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en-US" sz="1300" b="1" kern="1200" dirty="0">
              <a:solidFill>
                <a:schemeClr val="bg1"/>
              </a:solidFill>
              <a:latin typeface="Garamond" panose="02020404030301010803" pitchFamily="18" charset="0"/>
            </a:rPr>
            <a:t>Program Manager contacts the District Program Coordinator to determine if assistance is needed.</a:t>
          </a:r>
          <a:endParaRPr lang="en-US" sz="1300" kern="1200" dirty="0">
            <a:solidFill>
              <a:schemeClr val="bg1"/>
            </a:solidFill>
            <a:latin typeface="Garamond" panose="02020404030301010803" pitchFamily="18" charset="0"/>
          </a:endParaRPr>
        </a:p>
      </dsp:txBody>
      <dsp:txXfrm>
        <a:off x="3392171" y="3843749"/>
        <a:ext cx="2358626" cy="1385070"/>
      </dsp:txXfrm>
    </dsp:sp>
    <dsp:sp modelId="{6EB1EB55-F963-4740-A46F-1D9855BDF6DB}">
      <dsp:nvSpPr>
        <dsp:cNvPr id="0" name=""/>
        <dsp:cNvSpPr/>
      </dsp:nvSpPr>
      <dsp:spPr>
        <a:xfrm rot="2700000">
          <a:off x="696547" y="1270177"/>
          <a:ext cx="2526858" cy="2526858"/>
        </a:xfrm>
        <a:prstGeom prst="teardrop">
          <a:avLst>
            <a:gd name="adj" fmla="val 10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241C4E4-1631-41CA-A621-502280273E9E}">
      <dsp:nvSpPr>
        <dsp:cNvPr id="0" name=""/>
        <dsp:cNvSpPr/>
      </dsp:nvSpPr>
      <dsp:spPr>
        <a:xfrm>
          <a:off x="779860" y="1354701"/>
          <a:ext cx="2358626" cy="2358255"/>
        </a:xfrm>
        <a:prstGeom prst="ellipse">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latin typeface="Garamond" panose="02020404030301010803" pitchFamily="18" charset="0"/>
            </a:rPr>
            <a:t>Thirty days prior to submission deadline:</a:t>
          </a:r>
        </a:p>
      </dsp:txBody>
      <dsp:txXfrm>
        <a:off x="1117036" y="1691658"/>
        <a:ext cx="1684274" cy="1684341"/>
      </dsp:txXfrm>
    </dsp:sp>
    <dsp:sp modelId="{9EF74E6A-18FC-4A98-B0AA-8223A7F9507C}">
      <dsp:nvSpPr>
        <dsp:cNvPr id="0" name=""/>
        <dsp:cNvSpPr/>
      </dsp:nvSpPr>
      <dsp:spPr>
        <a:xfrm>
          <a:off x="779860" y="3843749"/>
          <a:ext cx="2358626" cy="1385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en-US" sz="1300" b="1" kern="1200" dirty="0">
              <a:solidFill>
                <a:schemeClr val="bg1"/>
              </a:solidFill>
              <a:latin typeface="Garamond" panose="02020404030301010803" pitchFamily="18" charset="0"/>
            </a:rPr>
            <a:t>Team Lead provides  deadline reminder to Federal Programs Point of Contact in District.</a:t>
          </a:r>
          <a:endParaRPr lang="en-US" sz="1300" kern="1200" dirty="0">
            <a:solidFill>
              <a:schemeClr val="bg1"/>
            </a:solidFill>
            <a:latin typeface="Garamond" panose="02020404030301010803" pitchFamily="18" charset="0"/>
          </a:endParaRPr>
        </a:p>
      </dsp:txBody>
      <dsp:txXfrm>
        <a:off x="779860" y="3843749"/>
        <a:ext cx="2358626" cy="1385070"/>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4227AE3-691E-E2BF-2C4F-E1ED1E19C96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B9AB8064-CEEB-6470-796A-6D2B6FA56D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8C2B4A-534F-4F1F-A904-825A11F8CCBC}" type="datetimeFigureOut">
              <a:rPr lang="en-US" smtClean="0"/>
              <a:t>8/20/2025</a:t>
            </a:fld>
            <a:endParaRPr lang="en-US" dirty="0"/>
          </a:p>
        </p:txBody>
      </p:sp>
      <p:sp>
        <p:nvSpPr>
          <p:cNvPr id="4" name="Footer Placeholder 3">
            <a:extLst>
              <a:ext uri="{FF2B5EF4-FFF2-40B4-BE49-F238E27FC236}">
                <a16:creationId xmlns:a16="http://schemas.microsoft.com/office/drawing/2014/main" id="{641EC9A8-773A-4BA7-2109-AF376D67F9A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42E38C87-913A-421A-FF8C-5538C773398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3980F00-9F8C-45DE-9A1D-68A2F23AE5CE}" type="slidenum">
              <a:rPr lang="en-US" smtClean="0"/>
              <a:t>‹#›</a:t>
            </a:fld>
            <a:endParaRPr lang="en-US" dirty="0"/>
          </a:p>
        </p:txBody>
      </p:sp>
    </p:spTree>
    <p:extLst>
      <p:ext uri="{BB962C8B-B14F-4D97-AF65-F5344CB8AC3E}">
        <p14:creationId xmlns:p14="http://schemas.microsoft.com/office/powerpoint/2010/main" val="16305805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8/20/2025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dirty="0"/>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7D123E-9A44-8771-E422-9118E80D6F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043FCA-DCA9-5132-6F69-2DCF57239E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E65539-883C-9135-D2E7-42BC581B45B0}"/>
              </a:ext>
            </a:extLst>
          </p:cNvPr>
          <p:cNvSpPr>
            <a:spLocks noGrp="1"/>
          </p:cNvSpPr>
          <p:nvPr>
            <p:ph type="body" idx="1"/>
          </p:nvPr>
        </p:nvSpPr>
        <p:spPr/>
        <p:txBody>
          <a:bodyPr/>
          <a:lstStyle/>
          <a:p>
            <a:pPr marL="171450" indent="-171450">
              <a:buFont typeface="Arial" panose="020B0604020202020204" pitchFamily="34" charset="0"/>
              <a:buChar char="•"/>
            </a:pPr>
            <a:r>
              <a:rPr lang="en-US" dirty="0"/>
              <a:t>Left aligned</a:t>
            </a:r>
          </a:p>
          <a:p>
            <a:pPr marL="171450" indent="-171450">
              <a:buFont typeface="Arial" panose="020B0604020202020204" pitchFamily="34" charset="0"/>
              <a:buChar char="•"/>
            </a:pPr>
            <a:r>
              <a:rPr lang="en-US" dirty="0"/>
              <a:t>Title font is 88pt</a:t>
            </a:r>
          </a:p>
          <a:p>
            <a:pPr marL="171450" indent="-171450">
              <a:buFont typeface="Arial" panose="020B0604020202020204" pitchFamily="34" charset="0"/>
              <a:buChar char="•"/>
            </a:pPr>
            <a:r>
              <a:rPr lang="en-US" dirty="0"/>
              <a:t>Numbered line item 66 pt</a:t>
            </a:r>
          </a:p>
          <a:p>
            <a:pPr marL="171450" indent="-171450">
              <a:buFont typeface="Arial" panose="020B0604020202020204" pitchFamily="34" charset="0"/>
              <a:buChar char="•"/>
            </a:pPr>
            <a:r>
              <a:rPr lang="en-US" dirty="0"/>
              <a:t>Detail/slide item 36 pt</a:t>
            </a:r>
          </a:p>
        </p:txBody>
      </p:sp>
      <p:sp>
        <p:nvSpPr>
          <p:cNvPr id="4" name="Slide Number Placeholder 3">
            <a:extLst>
              <a:ext uri="{FF2B5EF4-FFF2-40B4-BE49-F238E27FC236}">
                <a16:creationId xmlns:a16="http://schemas.microsoft.com/office/drawing/2014/main" id="{4F0C4363-C773-9EB5-C0BD-81DBBCB02883}"/>
              </a:ext>
            </a:extLst>
          </p:cNvPr>
          <p:cNvSpPr>
            <a:spLocks noGrp="1"/>
          </p:cNvSpPr>
          <p:nvPr>
            <p:ph type="sldNum" sz="quarter" idx="5"/>
          </p:nvPr>
        </p:nvSpPr>
        <p:spPr/>
        <p:txBody>
          <a:bodyPr/>
          <a:lstStyle/>
          <a:p>
            <a:fld id="{484CEC91-7A65-4868-9634-A5288F997D0F}" type="slidenum">
              <a:rPr lang="en-US" smtClean="0"/>
              <a:t>2</a:t>
            </a:fld>
            <a:endParaRPr lang="en-US" dirty="0"/>
          </a:p>
        </p:txBody>
      </p:sp>
    </p:spTree>
    <p:extLst>
      <p:ext uri="{BB962C8B-B14F-4D97-AF65-F5344CB8AC3E}">
        <p14:creationId xmlns:p14="http://schemas.microsoft.com/office/powerpoint/2010/main" val="1316333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Header font 50pt</a:t>
            </a:r>
          </a:p>
          <a:p>
            <a:pPr marL="171450" indent="-171450">
              <a:buFont typeface="Arial" panose="020B0604020202020204" pitchFamily="34" charset="0"/>
              <a:buChar char="•"/>
            </a:pPr>
            <a:r>
              <a:rPr lang="en-US" dirty="0"/>
              <a:t>Content/body text font 26pt</a:t>
            </a:r>
          </a:p>
        </p:txBody>
      </p:sp>
      <p:sp>
        <p:nvSpPr>
          <p:cNvPr id="4" name="Slide Number Placeholder 3"/>
          <p:cNvSpPr>
            <a:spLocks noGrp="1"/>
          </p:cNvSpPr>
          <p:nvPr>
            <p:ph type="sldNum" sz="quarter" idx="5"/>
          </p:nvPr>
        </p:nvSpPr>
        <p:spPr/>
        <p:txBody>
          <a:bodyPr/>
          <a:lstStyle/>
          <a:p>
            <a:fld id="{484CEC91-7A65-4868-9634-A5288F997D0F}" type="slidenum">
              <a:rPr lang="en-US" smtClean="0"/>
              <a:t>7</a:t>
            </a:fld>
            <a:endParaRPr lang="en-US" dirty="0"/>
          </a:p>
        </p:txBody>
      </p:sp>
    </p:spTree>
    <p:extLst>
      <p:ext uri="{BB962C8B-B14F-4D97-AF65-F5344CB8AC3E}">
        <p14:creationId xmlns:p14="http://schemas.microsoft.com/office/powerpoint/2010/main" val="3896338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8</a:t>
            </a:fld>
            <a:endParaRPr lang="en-US" dirty="0"/>
          </a:p>
        </p:txBody>
      </p:sp>
    </p:spTree>
    <p:extLst>
      <p:ext uri="{BB962C8B-B14F-4D97-AF65-F5344CB8AC3E}">
        <p14:creationId xmlns:p14="http://schemas.microsoft.com/office/powerpoint/2010/main" val="1548769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10</a:t>
            </a:fld>
            <a:endParaRPr lang="en-US" dirty="0"/>
          </a:p>
        </p:txBody>
      </p:sp>
    </p:spTree>
    <p:extLst>
      <p:ext uri="{BB962C8B-B14F-4D97-AF65-F5344CB8AC3E}">
        <p14:creationId xmlns:p14="http://schemas.microsoft.com/office/powerpoint/2010/main" val="1674195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11</a:t>
            </a:fld>
            <a:endParaRPr lang="en-US" dirty="0"/>
          </a:p>
        </p:txBody>
      </p:sp>
    </p:spTree>
    <p:extLst>
      <p:ext uri="{BB962C8B-B14F-4D97-AF65-F5344CB8AC3E}">
        <p14:creationId xmlns:p14="http://schemas.microsoft.com/office/powerpoint/2010/main" val="2579525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359C64-CC4C-5F95-851B-B3B83B7200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7E955A-E525-9601-474F-6E5D440E1F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3BB4DA-53F9-DBE5-7DBA-59CACFAD7441}"/>
              </a:ext>
            </a:extLst>
          </p:cNvPr>
          <p:cNvSpPr>
            <a:spLocks noGrp="1"/>
          </p:cNvSpPr>
          <p:nvPr>
            <p:ph type="body" idx="1"/>
          </p:nvPr>
        </p:nvSpPr>
        <p:spPr/>
        <p:txBody>
          <a:bodyPr/>
          <a:lstStyle/>
          <a:p>
            <a:r>
              <a:rPr lang="en-US" dirty="0"/>
              <a:t>Do not pin more than 5 locations per slide</a:t>
            </a:r>
          </a:p>
          <a:p>
            <a:pPr marL="180301" indent="-180301">
              <a:buFont typeface="Arial" panose="020B0604020202020204" pitchFamily="34" charset="0"/>
              <a:buChar char="•"/>
            </a:pPr>
            <a:r>
              <a:rPr lang="en-US" dirty="0"/>
              <a:t>Header font 50pt</a:t>
            </a:r>
          </a:p>
          <a:p>
            <a:pPr marL="180301" indent="-180301">
              <a:buFont typeface="Arial" panose="020B0604020202020204" pitchFamily="34" charset="0"/>
              <a:buChar char="•"/>
            </a:pPr>
            <a:r>
              <a:rPr lang="en-US" dirty="0"/>
              <a:t>Content left is 26pt</a:t>
            </a:r>
          </a:p>
        </p:txBody>
      </p:sp>
      <p:sp>
        <p:nvSpPr>
          <p:cNvPr id="4" name="Slide Number Placeholder 3">
            <a:extLst>
              <a:ext uri="{FF2B5EF4-FFF2-40B4-BE49-F238E27FC236}">
                <a16:creationId xmlns:a16="http://schemas.microsoft.com/office/drawing/2014/main" id="{5530EBE0-C219-E0E5-FAB7-60A20FC790CE}"/>
              </a:ext>
            </a:extLst>
          </p:cNvPr>
          <p:cNvSpPr>
            <a:spLocks noGrp="1"/>
          </p:cNvSpPr>
          <p:nvPr>
            <p:ph type="sldNum" sz="quarter" idx="5"/>
          </p:nvPr>
        </p:nvSpPr>
        <p:spPr/>
        <p:txBody>
          <a:bodyPr/>
          <a:lstStyle/>
          <a:p>
            <a:fld id="{484CEC91-7A65-4868-9634-A5288F997D0F}" type="slidenum">
              <a:rPr lang="en-US" smtClean="0"/>
              <a:t>26</a:t>
            </a:fld>
            <a:endParaRPr lang="en-US" dirty="0"/>
          </a:p>
        </p:txBody>
      </p:sp>
    </p:spTree>
    <p:extLst>
      <p:ext uri="{BB962C8B-B14F-4D97-AF65-F5344CB8AC3E}">
        <p14:creationId xmlns:p14="http://schemas.microsoft.com/office/powerpoint/2010/main" val="4279191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C24D60-B9B1-4EAD-803B-DD6F876B9A42}"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812014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title is hidden from display</a:t>
            </a:r>
          </a:p>
        </p:txBody>
      </p:sp>
      <p:sp>
        <p:nvSpPr>
          <p:cNvPr id="4" name="Slide Number Placeholder 3"/>
          <p:cNvSpPr>
            <a:spLocks noGrp="1"/>
          </p:cNvSpPr>
          <p:nvPr>
            <p:ph type="sldNum" sz="quarter" idx="5"/>
          </p:nvPr>
        </p:nvSpPr>
        <p:spPr/>
        <p:txBody>
          <a:bodyPr/>
          <a:lstStyle/>
          <a:p>
            <a:fld id="{484CEC91-7A65-4868-9634-A5288F997D0F}" type="slidenum">
              <a:rPr lang="en-US" smtClean="0"/>
              <a:t>41</a:t>
            </a:fld>
            <a:endParaRPr lang="en-US" dirty="0"/>
          </a:p>
        </p:txBody>
      </p:sp>
    </p:spTree>
    <p:extLst>
      <p:ext uri="{BB962C8B-B14F-4D97-AF65-F5344CB8AC3E}">
        <p14:creationId xmlns:p14="http://schemas.microsoft.com/office/powerpoint/2010/main" val="16651858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2F3D4C"/>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chemeClr val="bg1"/>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chemeClr val="bg1"/>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chemeClr val="bg1"/>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rgbClr val="2F3D4C"/>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chemeClr val="bg1"/>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chemeClr val="bg1"/>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chemeClr val="bg1"/>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chemeClr val="bg1"/>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chemeClr val="bg1"/>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chemeClr val="bg1"/>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rgbClr val="2F3D4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chemeClr val="bg1"/>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chemeClr val="bg1"/>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rgbClr val="2F3D4C"/>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chemeClr val="bg1"/>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1" i="0">
                <a:solidFill>
                  <a:schemeClr val="tx1"/>
                </a:solidFill>
                <a:latin typeface="Rockwell"/>
                <a:cs typeface="Rockwel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8/20/2025</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3910512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1" i="0">
                <a:solidFill>
                  <a:schemeClr val="tx1"/>
                </a:solidFill>
                <a:latin typeface="Rockwell"/>
                <a:cs typeface="Rockwell"/>
              </a:defRPr>
            </a:lvl1pPr>
          </a:lstStyle>
          <a:p>
            <a:endParaRPr/>
          </a:p>
        </p:txBody>
      </p:sp>
      <p:sp>
        <p:nvSpPr>
          <p:cNvPr id="3" name="Holder 3"/>
          <p:cNvSpPr>
            <a:spLocks noGrp="1"/>
          </p:cNvSpPr>
          <p:nvPr>
            <p:ph type="body" idx="1"/>
          </p:nvPr>
        </p:nvSpPr>
        <p:spPr/>
        <p:txBody>
          <a:bodyPr lIns="0" tIns="0" rIns="0" bIns="0"/>
          <a:lstStyle>
            <a:lvl1pPr>
              <a:defRPr sz="4500" b="0" i="0">
                <a:solidFill>
                  <a:schemeClr val="tx1"/>
                </a:solidFill>
                <a:latin typeface="Trebuchet MS"/>
                <a:cs typeface="Trebuchet M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8/20/2025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5882199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1" i="0">
                <a:solidFill>
                  <a:schemeClr val="tx1"/>
                </a:solidFill>
                <a:latin typeface="Rockwell"/>
                <a:cs typeface="Rockwell"/>
              </a:defRPr>
            </a:lvl1pPr>
          </a:lstStyle>
          <a:p>
            <a:endParaRPr/>
          </a:p>
        </p:txBody>
      </p:sp>
      <p:sp>
        <p:nvSpPr>
          <p:cNvPr id="3" name="Holder 3"/>
          <p:cNvSpPr>
            <a:spLocks noGrp="1"/>
          </p:cNvSpPr>
          <p:nvPr>
            <p:ph sz="half" idx="2"/>
          </p:nvPr>
        </p:nvSpPr>
        <p:spPr>
          <a:xfrm>
            <a:off x="914400" y="2366010"/>
            <a:ext cx="7955280" cy="50180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9418320" y="2366010"/>
            <a:ext cx="7955280" cy="50180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8/20/2025</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43708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rgbClr val="2F3D4C"/>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chemeClr val="bg1"/>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chemeClr val="bg1"/>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Organization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AC0FA9F-92AC-75AF-3D35-E082AAE684F3}"/>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7" name="SCDE logo" descr="South Carolina Department of Education logo ">
            <a:extLst>
              <a:ext uri="{FF2B5EF4-FFF2-40B4-BE49-F238E27FC236}">
                <a16:creationId xmlns:a16="http://schemas.microsoft.com/office/drawing/2014/main" id="{DC5D52C2-06A3-1581-FF4F-A5568D0ACE36}"/>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pPr/>
              <a:t>8/20/2025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
        <p:nvSpPr>
          <p:cNvPr id="16" name="Picture Placeholder 15">
            <a:extLst>
              <a:ext uri="{FF2B5EF4-FFF2-40B4-BE49-F238E27FC236}">
                <a16:creationId xmlns:a16="http://schemas.microsoft.com/office/drawing/2014/main" id="{D81122A7-8DB1-A370-75D3-165FABA4705D}"/>
              </a:ext>
            </a:extLst>
          </p:cNvPr>
          <p:cNvSpPr>
            <a:spLocks noGrp="1"/>
          </p:cNvSpPr>
          <p:nvPr>
            <p:ph type="pic" sz="quarter" idx="13"/>
          </p:nvPr>
        </p:nvSpPr>
        <p:spPr>
          <a:xfrm>
            <a:off x="990600" y="2705100"/>
            <a:ext cx="3090672" cy="3822192"/>
          </a:xfrm>
          <a:ln>
            <a:solidFill>
              <a:srgbClr val="F0C14C"/>
            </a:solidFill>
          </a:ln>
        </p:spPr>
        <p:txBody>
          <a:bodyPr>
            <a:normAutofit/>
          </a:bodyPr>
          <a:lstStyle>
            <a:lvl1pPr>
              <a:defRPr sz="2800">
                <a:solidFill>
                  <a:srgbClr val="2F3D4C"/>
                </a:solidFill>
              </a:defRPr>
            </a:lvl1pPr>
          </a:lstStyle>
          <a:p>
            <a:endParaRPr lang="en-US" dirty="0"/>
          </a:p>
        </p:txBody>
      </p:sp>
      <p:sp>
        <p:nvSpPr>
          <p:cNvPr id="17" name="Picture Placeholder 15">
            <a:extLst>
              <a:ext uri="{FF2B5EF4-FFF2-40B4-BE49-F238E27FC236}">
                <a16:creationId xmlns:a16="http://schemas.microsoft.com/office/drawing/2014/main" id="{9C9B20AF-46C2-4772-7202-28A9597DBDF7}"/>
              </a:ext>
            </a:extLst>
          </p:cNvPr>
          <p:cNvSpPr>
            <a:spLocks noGrp="1"/>
          </p:cNvSpPr>
          <p:nvPr>
            <p:ph type="pic" sz="quarter" idx="14"/>
          </p:nvPr>
        </p:nvSpPr>
        <p:spPr>
          <a:xfrm>
            <a:off x="4292346" y="2705100"/>
            <a:ext cx="3090672" cy="3822192"/>
          </a:xfrm>
          <a:ln>
            <a:solidFill>
              <a:srgbClr val="F0C14C"/>
            </a:solidFill>
          </a:ln>
        </p:spPr>
        <p:txBody>
          <a:bodyPr>
            <a:normAutofit/>
          </a:bodyPr>
          <a:lstStyle>
            <a:lvl1pPr>
              <a:defRPr sz="2800">
                <a:solidFill>
                  <a:srgbClr val="2F3D4C"/>
                </a:solidFill>
              </a:defRPr>
            </a:lvl1pPr>
          </a:lstStyle>
          <a:p>
            <a:endParaRPr lang="en-US" dirty="0"/>
          </a:p>
        </p:txBody>
      </p:sp>
      <p:sp>
        <p:nvSpPr>
          <p:cNvPr id="18" name="Picture Placeholder 15">
            <a:extLst>
              <a:ext uri="{FF2B5EF4-FFF2-40B4-BE49-F238E27FC236}">
                <a16:creationId xmlns:a16="http://schemas.microsoft.com/office/drawing/2014/main" id="{C6DD0515-69DB-C48D-55A8-3B1845ED2D61}"/>
              </a:ext>
            </a:extLst>
          </p:cNvPr>
          <p:cNvSpPr>
            <a:spLocks noGrp="1"/>
          </p:cNvSpPr>
          <p:nvPr>
            <p:ph type="pic" sz="quarter" idx="15"/>
          </p:nvPr>
        </p:nvSpPr>
        <p:spPr>
          <a:xfrm>
            <a:off x="7598664" y="2699657"/>
            <a:ext cx="3090672" cy="3822192"/>
          </a:xfrm>
          <a:ln>
            <a:solidFill>
              <a:srgbClr val="F0C14C"/>
            </a:solidFill>
          </a:ln>
        </p:spPr>
        <p:txBody>
          <a:bodyPr>
            <a:normAutofit/>
          </a:bodyPr>
          <a:lstStyle>
            <a:lvl1pPr>
              <a:defRPr sz="2800">
                <a:solidFill>
                  <a:srgbClr val="2F3D4C"/>
                </a:solidFill>
              </a:defRPr>
            </a:lvl1pPr>
          </a:lstStyle>
          <a:p>
            <a:endParaRPr lang="en-US" dirty="0"/>
          </a:p>
        </p:txBody>
      </p:sp>
      <p:sp>
        <p:nvSpPr>
          <p:cNvPr id="19" name="Picture Placeholder 15">
            <a:extLst>
              <a:ext uri="{FF2B5EF4-FFF2-40B4-BE49-F238E27FC236}">
                <a16:creationId xmlns:a16="http://schemas.microsoft.com/office/drawing/2014/main" id="{4CE8CBD5-7BB6-0F86-D094-24D828830D64}"/>
              </a:ext>
            </a:extLst>
          </p:cNvPr>
          <p:cNvSpPr>
            <a:spLocks noGrp="1"/>
          </p:cNvSpPr>
          <p:nvPr>
            <p:ph type="pic" sz="quarter" idx="16"/>
          </p:nvPr>
        </p:nvSpPr>
        <p:spPr>
          <a:xfrm>
            <a:off x="10904982" y="2699657"/>
            <a:ext cx="3090672" cy="3822192"/>
          </a:xfrm>
          <a:ln>
            <a:solidFill>
              <a:srgbClr val="F0C14C"/>
            </a:solidFill>
          </a:ln>
        </p:spPr>
        <p:txBody>
          <a:bodyPr>
            <a:normAutofit/>
          </a:bodyPr>
          <a:lstStyle>
            <a:lvl1pPr>
              <a:defRPr sz="2800">
                <a:solidFill>
                  <a:srgbClr val="2F3D4C"/>
                </a:solidFill>
              </a:defRPr>
            </a:lvl1pPr>
          </a:lstStyle>
          <a:p>
            <a:endParaRPr lang="en-US" dirty="0"/>
          </a:p>
        </p:txBody>
      </p:sp>
      <p:sp>
        <p:nvSpPr>
          <p:cNvPr id="20" name="Picture Placeholder 15">
            <a:extLst>
              <a:ext uri="{FF2B5EF4-FFF2-40B4-BE49-F238E27FC236}">
                <a16:creationId xmlns:a16="http://schemas.microsoft.com/office/drawing/2014/main" id="{C4656702-5181-2A63-61AD-E9FB5E2F89E1}"/>
              </a:ext>
            </a:extLst>
          </p:cNvPr>
          <p:cNvSpPr>
            <a:spLocks noGrp="1"/>
          </p:cNvSpPr>
          <p:nvPr>
            <p:ph type="pic" sz="quarter" idx="17"/>
          </p:nvPr>
        </p:nvSpPr>
        <p:spPr>
          <a:xfrm>
            <a:off x="14206728" y="2705100"/>
            <a:ext cx="3090672" cy="3822192"/>
          </a:xfrm>
          <a:ln>
            <a:solidFill>
              <a:srgbClr val="F0C14C"/>
            </a:solidFill>
          </a:ln>
        </p:spPr>
        <p:txBody>
          <a:bodyPr>
            <a:normAutofit/>
          </a:bodyPr>
          <a:lstStyle>
            <a:lvl1pPr>
              <a:defRPr sz="2800">
                <a:solidFill>
                  <a:srgbClr val="2F3D4C"/>
                </a:solidFill>
              </a:defRPr>
            </a:lvl1pPr>
          </a:lstStyle>
          <a:p>
            <a:endParaRPr lang="en-US" dirty="0"/>
          </a:p>
        </p:txBody>
      </p:sp>
      <p:sp>
        <p:nvSpPr>
          <p:cNvPr id="22" name="Text Placeholder 21">
            <a:extLst>
              <a:ext uri="{FF2B5EF4-FFF2-40B4-BE49-F238E27FC236}">
                <a16:creationId xmlns:a16="http://schemas.microsoft.com/office/drawing/2014/main" id="{F415DA58-5452-3EBF-38AB-61D993233AC6}"/>
              </a:ext>
            </a:extLst>
          </p:cNvPr>
          <p:cNvSpPr>
            <a:spLocks noGrp="1"/>
          </p:cNvSpPr>
          <p:nvPr>
            <p:ph type="body" sz="quarter" idx="18" hasCustomPrompt="1"/>
          </p:nvPr>
        </p:nvSpPr>
        <p:spPr>
          <a:xfrm>
            <a:off x="962025" y="6819899"/>
            <a:ext cx="3119438" cy="1300903"/>
          </a:xfrm>
          <a:ln>
            <a:noFill/>
          </a:ln>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3" name="Text Placeholder 21">
            <a:extLst>
              <a:ext uri="{FF2B5EF4-FFF2-40B4-BE49-F238E27FC236}">
                <a16:creationId xmlns:a16="http://schemas.microsoft.com/office/drawing/2014/main" id="{7F267B3B-F270-5049-C850-DBE0E3925C99}"/>
              </a:ext>
            </a:extLst>
          </p:cNvPr>
          <p:cNvSpPr>
            <a:spLocks noGrp="1"/>
          </p:cNvSpPr>
          <p:nvPr>
            <p:ph type="body" sz="quarter" idx="19" hasCustomPrompt="1"/>
          </p:nvPr>
        </p:nvSpPr>
        <p:spPr>
          <a:xfrm>
            <a:off x="4277963" y="6772728"/>
            <a:ext cx="3119438" cy="1348074"/>
          </a:xfrm>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4" name="Text Placeholder 21">
            <a:extLst>
              <a:ext uri="{FF2B5EF4-FFF2-40B4-BE49-F238E27FC236}">
                <a16:creationId xmlns:a16="http://schemas.microsoft.com/office/drawing/2014/main" id="{A8B8F338-FE3C-3A4F-C135-3808BCE99206}"/>
              </a:ext>
            </a:extLst>
          </p:cNvPr>
          <p:cNvSpPr>
            <a:spLocks noGrp="1"/>
          </p:cNvSpPr>
          <p:nvPr>
            <p:ph type="body" sz="quarter" idx="20" hasCustomPrompt="1"/>
          </p:nvPr>
        </p:nvSpPr>
        <p:spPr>
          <a:xfrm>
            <a:off x="7577185" y="6772728"/>
            <a:ext cx="3119438" cy="1348074"/>
          </a:xfrm>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5" name="Text Placeholder 21">
            <a:extLst>
              <a:ext uri="{FF2B5EF4-FFF2-40B4-BE49-F238E27FC236}">
                <a16:creationId xmlns:a16="http://schemas.microsoft.com/office/drawing/2014/main" id="{3DA8B0CC-C733-BB3F-7BBE-22F8270C554D}"/>
              </a:ext>
            </a:extLst>
          </p:cNvPr>
          <p:cNvSpPr>
            <a:spLocks noGrp="1"/>
          </p:cNvSpPr>
          <p:nvPr>
            <p:ph type="body" sz="quarter" idx="21" hasCustomPrompt="1"/>
          </p:nvPr>
        </p:nvSpPr>
        <p:spPr>
          <a:xfrm>
            <a:off x="10904982" y="6799942"/>
            <a:ext cx="3119438" cy="1348074"/>
          </a:xfrm>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6" name="Text Placeholder 21">
            <a:extLst>
              <a:ext uri="{FF2B5EF4-FFF2-40B4-BE49-F238E27FC236}">
                <a16:creationId xmlns:a16="http://schemas.microsoft.com/office/drawing/2014/main" id="{29C17EA2-6DB6-89B9-FE7A-F168106B124E}"/>
              </a:ext>
            </a:extLst>
          </p:cNvPr>
          <p:cNvSpPr>
            <a:spLocks noGrp="1"/>
          </p:cNvSpPr>
          <p:nvPr>
            <p:ph type="body" sz="quarter" idx="22" hasCustomPrompt="1"/>
          </p:nvPr>
        </p:nvSpPr>
        <p:spPr>
          <a:xfrm>
            <a:off x="14221051" y="6772728"/>
            <a:ext cx="3119438" cy="1348074"/>
          </a:xfrm>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5" name="Title 1">
            <a:extLst>
              <a:ext uri="{FF2B5EF4-FFF2-40B4-BE49-F238E27FC236}">
                <a16:creationId xmlns:a16="http://schemas.microsoft.com/office/drawing/2014/main" id="{6FA47C16-1777-76CE-E4F1-1189CB2B7364}"/>
              </a:ext>
            </a:extLst>
          </p:cNvPr>
          <p:cNvSpPr>
            <a:spLocks noGrp="1"/>
          </p:cNvSpPr>
          <p:nvPr>
            <p:ph type="title" hasCustomPrompt="1"/>
          </p:nvPr>
        </p:nvSpPr>
        <p:spPr>
          <a:xfrm>
            <a:off x="961570" y="628938"/>
            <a:ext cx="16438057" cy="1016321"/>
          </a:xfrm>
        </p:spPr>
        <p:txBody>
          <a:bodyPr anchor="t">
            <a:noAutofit/>
          </a:bodyPr>
          <a:lstStyle>
            <a:lvl1pPr>
              <a:lnSpc>
                <a:spcPct val="100000"/>
              </a:lnSpc>
              <a:defRPr sz="5000" b="1">
                <a:solidFill>
                  <a:srgbClr val="2F3D4C"/>
                </a:solidFill>
              </a:defRPr>
            </a:lvl1pPr>
          </a:lstStyle>
          <a:p>
            <a:r>
              <a:rPr lang="en-US"/>
              <a:t>Staffing/Organizational Chart </a:t>
            </a:r>
          </a:p>
        </p:txBody>
      </p:sp>
      <p:pic>
        <p:nvPicPr>
          <p:cNvPr id="8" name="Picture 7">
            <a:extLst>
              <a:ext uri="{FF2B5EF4-FFF2-40B4-BE49-F238E27FC236}">
                <a16:creationId xmlns:a16="http://schemas.microsoft.com/office/drawing/2014/main" id="{F5511D98-59CA-2C0F-9C1F-DB9075BC801A}"/>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559509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4868730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8"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1" y="8828012"/>
            <a:ext cx="1262663"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8"/>
            <a:ext cx="16450056" cy="1097280"/>
          </a:xfrm>
        </p:spPr>
        <p:txBody>
          <a:bodyPr anchor="t">
            <a:normAutofit/>
          </a:bodyPr>
          <a:lstStyle>
            <a:lvl1pPr>
              <a:lnSpc>
                <a:spcPct val="100000"/>
              </a:lnSpc>
              <a:defRPr sz="5001"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3"/>
            <a:ext cx="4114800" cy="547688"/>
          </a:xfrm>
        </p:spPr>
        <p:txBody>
          <a:body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7"/>
            <a:ext cx="4114800" cy="547688"/>
          </a:xfrm>
        </p:spPr>
        <p:txBody>
          <a:body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7"/>
            <a:ext cx="6172200" cy="547688"/>
          </a:xfrm>
        </p:spPr>
        <p:txBody>
          <a:bodyPr/>
          <a:lstStyle/>
          <a:p>
            <a:pPr defTabSz="1371669"/>
            <a:endParaRPr lang="en-US" dirty="0">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70"/>
            <a:ext cx="16450056" cy="6232247"/>
          </a:xfrm>
        </p:spPr>
        <p:txBody>
          <a:bodyPr>
            <a:normAutofit/>
          </a:bodyPr>
          <a:lstStyle>
            <a:lvl1pPr marL="0" indent="0">
              <a:buNone/>
              <a:defRPr sz="2801">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9"/>
            <a:ext cx="16459200" cy="18761"/>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026192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8937807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588611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8/20/2025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0417073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8/20/2025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41699206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8/20/2025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6833719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867851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chemeClr val="bg1"/>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6979909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8541780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7317497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741657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rgbClr val="2F3D4C"/>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rgbClr val="2F3D4C"/>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chemeClr val="bg1"/>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dirty="0">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83" r:id="rId17"/>
    <p:sldLayoutId id="2147483684" r:id="rId18"/>
    <p:sldLayoutId id="2147483685" r:id="rId19"/>
    <p:sldLayoutId id="2147483686" r:id="rId20"/>
    <p:sldLayoutId id="2147483713" r:id="rId21"/>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8"/>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2"/>
            <a:ext cx="16404336" cy="689105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7"/>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69"/>
            <a:fld id="{A448B9D2-E6E9-40E5-8C65-A106E5FF64CC}" type="datetimeFigureOut">
              <a:rPr lang="en-US" smtClean="0">
                <a:solidFill>
                  <a:prstClr val="black">
                    <a:tint val="82000"/>
                  </a:prstClr>
                </a:solidFill>
              </a:rPr>
              <a:pPr defTabSz="1371669"/>
              <a:t>8/20/2025</a:t>
            </a:fld>
            <a:endParaRPr lang="en-US" dirty="0">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3"/>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69"/>
            <a:endParaRPr lang="en-US" dirty="0">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3"/>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69"/>
            <a:fld id="{6198BB4C-949A-4E12-86B0-4EF15C1E3C5D}" type="slidenum">
              <a:rPr lang="en-US" smtClean="0">
                <a:solidFill>
                  <a:prstClr val="black">
                    <a:tint val="82000"/>
                  </a:prstClr>
                </a:solidFill>
              </a:rPr>
              <a:pPr defTabSz="1371669"/>
              <a:t>‹#›</a:t>
            </a:fld>
            <a:endParaRPr lang="en-US" dirty="0">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700" r:id="rId1"/>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8/20/2025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919083688"/>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www.ed.sc.gov/policy/federal-education-programs/title-i/scde-title-1-carryover-request-form/" TargetMode="Externa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microsoft.com/office/2018/10/relationships/comments" Target="../comments/modernComment_186_9B7FDF8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ed.sc.gov/policy/federal-education-programs/title-i/" TargetMode="External"/><Relationship Id="rId2" Type="http://schemas.openxmlformats.org/officeDocument/2006/relationships/hyperlink" Target="https://ed.sc.gov/policy/federal-education-programs/title-i/scde-title-1-carryover-request-form/" TargetMode="External"/><Relationship Id="rId1" Type="http://schemas.openxmlformats.org/officeDocument/2006/relationships/slideLayout" Target="../slideLayouts/slideLayout4.xml"/><Relationship Id="rId5" Type="http://schemas.openxmlformats.org/officeDocument/2006/relationships/hyperlink" Target="https://ed.sc.gov/policy/federal-education-programs/esea-title-ii-part-a1/allowable-use-of-funds/" TargetMode="External"/><Relationship Id="rId4" Type="http://schemas.openxmlformats.org/officeDocument/2006/relationships/hyperlink" Target="https://ed.sc.gov/policy/federal-education-programs/title-i/updated-claiming-expectations/"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8" Type="http://schemas.openxmlformats.org/officeDocument/2006/relationships/hyperlink" Target="mailto:mwalker@ed.sc.gov" TargetMode="External"/><Relationship Id="rId3" Type="http://schemas.openxmlformats.org/officeDocument/2006/relationships/hyperlink" Target="mailto:tgregory@ed.sc.gov" TargetMode="External"/><Relationship Id="rId7" Type="http://schemas.openxmlformats.org/officeDocument/2006/relationships/hyperlink" Target="mailto:slwagers@ed.sc.gov" TargetMode="External"/><Relationship Id="rId2" Type="http://schemas.openxmlformats.org/officeDocument/2006/relationships/hyperlink" Target="mailto:lbloss@ed.sc.gov" TargetMode="External"/><Relationship Id="rId1" Type="http://schemas.openxmlformats.org/officeDocument/2006/relationships/slideLayout" Target="../slideLayouts/slideLayout8.xml"/><Relationship Id="rId6" Type="http://schemas.openxmlformats.org/officeDocument/2006/relationships/hyperlink" Target="mailto:msumpter@ed.sc.gov" TargetMode="External"/><Relationship Id="rId5" Type="http://schemas.openxmlformats.org/officeDocument/2006/relationships/hyperlink" Target="mailto:jrhodes@ed.sc.gov" TargetMode="External"/><Relationship Id="rId4" Type="http://schemas.openxmlformats.org/officeDocument/2006/relationships/hyperlink" Target="mailto:smosely@ed.sc.gov"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3.jpeg"/><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4.jpeg"/><Relationship Id="rId1" Type="http://schemas.openxmlformats.org/officeDocument/2006/relationships/slideLayout" Target="../slideLayouts/slideLayout29.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9.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5.jpeg"/><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hyperlink" Target="mailto:gking@ed.sc.gov" TargetMode="External"/><Relationship Id="rId7" Type="http://schemas.openxmlformats.org/officeDocument/2006/relationships/hyperlink" Target="mailto:daashley@ed.sc.gov" TargetMode="External"/><Relationship Id="rId2" Type="http://schemas.openxmlformats.org/officeDocument/2006/relationships/image" Target="../media/image31.png"/><Relationship Id="rId1" Type="http://schemas.openxmlformats.org/officeDocument/2006/relationships/slideLayout" Target="../slideLayouts/slideLayout21.xml"/><Relationship Id="rId6" Type="http://schemas.openxmlformats.org/officeDocument/2006/relationships/hyperlink" Target="mailto:pescott@ed.sc.gov" TargetMode="External"/><Relationship Id="rId5" Type="http://schemas.openxmlformats.org/officeDocument/2006/relationships/hyperlink" Target="mailto:cpalmer@ed.sc.gov" TargetMode="External"/><Relationship Id="rId4" Type="http://schemas.openxmlformats.org/officeDocument/2006/relationships/hyperlink" Target="mailto:bleviner@ed.sc.gov"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CE4E1-20EF-2BF7-166F-8A1164B3D1EB}"/>
              </a:ext>
            </a:extLst>
          </p:cNvPr>
          <p:cNvSpPr>
            <a:spLocks noGrp="1"/>
          </p:cNvSpPr>
          <p:nvPr>
            <p:ph type="ctrTitle"/>
          </p:nvPr>
        </p:nvSpPr>
        <p:spPr/>
        <p:txBody>
          <a:bodyPr/>
          <a:lstStyle/>
          <a:p>
            <a:r>
              <a:rPr lang="en-US" dirty="0"/>
              <a:t>Finance Bootcamp</a:t>
            </a:r>
          </a:p>
        </p:txBody>
      </p:sp>
      <p:sp>
        <p:nvSpPr>
          <p:cNvPr id="3" name="Subtitle 2">
            <a:extLst>
              <a:ext uri="{FF2B5EF4-FFF2-40B4-BE49-F238E27FC236}">
                <a16:creationId xmlns:a16="http://schemas.microsoft.com/office/drawing/2014/main" id="{C6DBD404-E068-E0DC-94ED-9ECE94E255AC}"/>
              </a:ext>
            </a:extLst>
          </p:cNvPr>
          <p:cNvSpPr>
            <a:spLocks noGrp="1"/>
          </p:cNvSpPr>
          <p:nvPr>
            <p:ph type="subTitle" idx="1"/>
          </p:nvPr>
        </p:nvSpPr>
        <p:spPr>
          <a:xfrm>
            <a:off x="969264" y="6018140"/>
            <a:ext cx="10370412" cy="2483643"/>
          </a:xfrm>
        </p:spPr>
        <p:txBody>
          <a:bodyPr/>
          <a:lstStyle/>
          <a:p>
            <a:r>
              <a:rPr lang="en-US" dirty="0"/>
              <a:t>Office of Federal and State Accountability</a:t>
            </a:r>
          </a:p>
          <a:p>
            <a:r>
              <a:rPr lang="en-US" dirty="0"/>
              <a:t>Jennifer Rhodes, Team Lead </a:t>
            </a:r>
          </a:p>
          <a:p>
            <a:endParaRPr lang="en-US" dirty="0"/>
          </a:p>
          <a:p>
            <a:r>
              <a:rPr lang="en-US" dirty="0"/>
              <a:t>August 2025</a:t>
            </a:r>
          </a:p>
          <a:p>
            <a:endParaRPr lang="en-US" dirty="0"/>
          </a:p>
        </p:txBody>
      </p:sp>
    </p:spTree>
    <p:extLst>
      <p:ext uri="{BB962C8B-B14F-4D97-AF65-F5344CB8AC3E}">
        <p14:creationId xmlns:p14="http://schemas.microsoft.com/office/powerpoint/2010/main" val="3699398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A0FB5-E2C9-A2B3-BAD2-2AF611730FA2}"/>
              </a:ext>
            </a:extLst>
          </p:cNvPr>
          <p:cNvSpPr>
            <a:spLocks noGrp="1"/>
          </p:cNvSpPr>
          <p:nvPr>
            <p:ph type="title"/>
          </p:nvPr>
        </p:nvSpPr>
        <p:spPr/>
        <p:txBody>
          <a:bodyPr>
            <a:normAutofit/>
          </a:bodyPr>
          <a:lstStyle/>
          <a:p>
            <a:r>
              <a:rPr lang="en-US" sz="6000" dirty="0"/>
              <a:t>Examine and Reflect  (continued)</a:t>
            </a:r>
          </a:p>
        </p:txBody>
      </p:sp>
      <p:sp>
        <p:nvSpPr>
          <p:cNvPr id="3" name="Content Placeholder 2">
            <a:extLst>
              <a:ext uri="{FF2B5EF4-FFF2-40B4-BE49-F238E27FC236}">
                <a16:creationId xmlns:a16="http://schemas.microsoft.com/office/drawing/2014/main" id="{7BE25D6A-3DE6-D5F1-669B-9CA0184C65FB}"/>
              </a:ext>
            </a:extLst>
          </p:cNvPr>
          <p:cNvSpPr>
            <a:spLocks noGrp="1"/>
          </p:cNvSpPr>
          <p:nvPr>
            <p:ph sz="half" idx="1"/>
          </p:nvPr>
        </p:nvSpPr>
        <p:spPr>
          <a:xfrm>
            <a:off x="918972" y="2247900"/>
            <a:ext cx="8225028" cy="6781800"/>
          </a:xfrm>
        </p:spPr>
        <p:txBody>
          <a:bodyPr vert="horz" lIns="91440" tIns="45720" rIns="91440" bIns="45720" rtlCol="0" anchor="t">
            <a:normAutofit/>
          </a:bodyPr>
          <a:lstStyle/>
          <a:p>
            <a:pPr marL="0" indent="0">
              <a:buNone/>
            </a:pPr>
            <a:r>
              <a:rPr lang="en-US" sz="3200" b="1" dirty="0"/>
              <a:t>Decision-Making for Future Investments</a:t>
            </a:r>
          </a:p>
          <a:p>
            <a:pPr marL="0" indent="0">
              <a:buNone/>
            </a:pPr>
            <a:endParaRPr lang="en-US" sz="3200" dirty="0"/>
          </a:p>
          <a:p>
            <a:r>
              <a:rPr lang="en-US" sz="3200" b="1" dirty="0">
                <a:ea typeface="+mn-lt"/>
                <a:cs typeface="+mn-lt"/>
              </a:rPr>
              <a:t>Use insights</a:t>
            </a:r>
            <a:r>
              <a:rPr lang="en-US" sz="3200" dirty="0">
                <a:ea typeface="+mn-lt"/>
                <a:cs typeface="+mn-lt"/>
              </a:rPr>
              <a:t> from monitoring and evaluations to guide decisions</a:t>
            </a:r>
            <a:endParaRPr lang="en-US" dirty="0"/>
          </a:p>
          <a:p>
            <a:r>
              <a:rPr lang="en-US" sz="3200" dirty="0">
                <a:ea typeface="+mn-lt"/>
                <a:cs typeface="+mn-lt"/>
              </a:rPr>
              <a:t>Decide whether to:</a:t>
            </a:r>
            <a:endParaRPr lang="en-US" dirty="0"/>
          </a:p>
          <a:p>
            <a:pPr lvl="1"/>
            <a:r>
              <a:rPr lang="en-US" sz="3200" dirty="0">
                <a:ea typeface="+mn-lt"/>
                <a:cs typeface="+mn-lt"/>
              </a:rPr>
              <a:t>Continue, modify, or scale the activity</a:t>
            </a:r>
            <a:endParaRPr lang="en-US" dirty="0"/>
          </a:p>
          <a:p>
            <a:pPr lvl="1"/>
            <a:r>
              <a:rPr lang="en-US" sz="3200" dirty="0">
                <a:ea typeface="+mn-lt"/>
                <a:cs typeface="+mn-lt"/>
              </a:rPr>
              <a:t>Try a different approach if needed</a:t>
            </a:r>
            <a:endParaRPr lang="en-US" dirty="0"/>
          </a:p>
          <a:p>
            <a:r>
              <a:rPr lang="en-US" sz="3200" b="1" dirty="0">
                <a:ea typeface="+mn-lt"/>
                <a:cs typeface="+mn-lt"/>
              </a:rPr>
              <a:t>Informed decisions</a:t>
            </a:r>
            <a:r>
              <a:rPr lang="en-US" sz="3200" dirty="0">
                <a:ea typeface="+mn-lt"/>
                <a:cs typeface="+mn-lt"/>
              </a:rPr>
              <a:t> = Better strategies and improved outcomes</a:t>
            </a:r>
            <a:endParaRPr lang="en-US" dirty="0"/>
          </a:p>
          <a:p>
            <a:r>
              <a:rPr lang="en-US" sz="3200" b="1" dirty="0">
                <a:ea typeface="+mn-lt"/>
                <a:cs typeface="+mn-lt"/>
              </a:rPr>
              <a:t>Adjust strategies to maximize long-term success.</a:t>
            </a:r>
            <a:endParaRPr lang="en-US" dirty="0"/>
          </a:p>
          <a:p>
            <a:endParaRPr lang="en-US" sz="3200" dirty="0"/>
          </a:p>
        </p:txBody>
      </p:sp>
      <p:pic>
        <p:nvPicPr>
          <p:cNvPr id="5" name="Content Placeholder 4" descr="Learning bar chart showing growth">
            <a:extLst>
              <a:ext uri="{FF2B5EF4-FFF2-40B4-BE49-F238E27FC236}">
                <a16:creationId xmlns:a16="http://schemas.microsoft.com/office/drawing/2014/main" id="{905236D0-2F83-3E39-2208-85EC1FE0C6C2}"/>
              </a:ext>
            </a:extLst>
          </p:cNvPr>
          <p:cNvPicPr>
            <a:picLocks noGrp="1" noChangeAspect="1"/>
          </p:cNvPicPr>
          <p:nvPr>
            <p:ph sz="half" idx="2"/>
          </p:nvPr>
        </p:nvPicPr>
        <p:blipFill>
          <a:blip r:embed="rId3"/>
          <a:stretch>
            <a:fillRect/>
          </a:stretch>
        </p:blipFill>
        <p:spPr>
          <a:xfrm>
            <a:off x="9578975" y="2837656"/>
            <a:ext cx="7772400" cy="5181600"/>
          </a:xfrm>
          <a:prstGeom prst="rect">
            <a:avLst/>
          </a:prstGeom>
        </p:spPr>
      </p:pic>
    </p:spTree>
    <p:extLst>
      <p:ext uri="{BB962C8B-B14F-4D97-AF65-F5344CB8AC3E}">
        <p14:creationId xmlns:p14="http://schemas.microsoft.com/office/powerpoint/2010/main" val="6060089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49A9A-3590-5C80-0883-8FA19F56DD8E}"/>
              </a:ext>
            </a:extLst>
          </p:cNvPr>
          <p:cNvSpPr>
            <a:spLocks noGrp="1"/>
          </p:cNvSpPr>
          <p:nvPr>
            <p:ph type="title"/>
          </p:nvPr>
        </p:nvSpPr>
        <p:spPr/>
        <p:txBody>
          <a:bodyPr>
            <a:normAutofit/>
          </a:bodyPr>
          <a:lstStyle/>
          <a:p>
            <a:pPr>
              <a:lnSpc>
                <a:spcPct val="110000"/>
              </a:lnSpc>
              <a:spcBef>
                <a:spcPts val="0"/>
              </a:spcBef>
            </a:pPr>
            <a:r>
              <a:rPr lang="en-US" sz="4000" dirty="0"/>
              <a:t>Key Questions for Evaluating Success</a:t>
            </a:r>
            <a:endParaRPr lang="en-US" sz="4000" b="0" dirty="0">
              <a:solidFill>
                <a:srgbClr val="000000"/>
              </a:solidFill>
            </a:endParaRPr>
          </a:p>
          <a:p>
            <a:endParaRPr lang="en-US" sz="6000" dirty="0"/>
          </a:p>
        </p:txBody>
      </p:sp>
      <p:sp>
        <p:nvSpPr>
          <p:cNvPr id="3" name="Content Placeholder 2">
            <a:extLst>
              <a:ext uri="{FF2B5EF4-FFF2-40B4-BE49-F238E27FC236}">
                <a16:creationId xmlns:a16="http://schemas.microsoft.com/office/drawing/2014/main" id="{F1F933CC-7FD6-E71A-2933-C9BA0B340E61}"/>
              </a:ext>
            </a:extLst>
          </p:cNvPr>
          <p:cNvSpPr>
            <a:spLocks noGrp="1"/>
          </p:cNvSpPr>
          <p:nvPr>
            <p:ph sz="half" idx="1"/>
          </p:nvPr>
        </p:nvSpPr>
        <p:spPr>
          <a:xfrm>
            <a:off x="574589" y="2010621"/>
            <a:ext cx="9702175" cy="6781800"/>
          </a:xfrm>
        </p:spPr>
        <p:txBody>
          <a:bodyPr vert="horz" lIns="91440" tIns="45720" rIns="91440" bIns="45720" rtlCol="0" anchor="t">
            <a:noAutofit/>
          </a:bodyPr>
          <a:lstStyle/>
          <a:p>
            <a:pPr>
              <a:buFont typeface="Arial" panose="02110004020202020204"/>
              <a:buChar char="•"/>
            </a:pPr>
            <a:r>
              <a:rPr lang="en-US" sz="3200" dirty="0">
                <a:ea typeface="+mn-lt"/>
                <a:cs typeface="+mn-lt"/>
              </a:rPr>
              <a:t>What are reasonable expectations of success?</a:t>
            </a:r>
            <a:endParaRPr lang="en-US" sz="3200" dirty="0"/>
          </a:p>
          <a:p>
            <a:pPr>
              <a:buFont typeface="Arial" panose="02110004020202020204"/>
              <a:buChar char="•"/>
            </a:pPr>
            <a:r>
              <a:rPr lang="en-US" sz="3200" dirty="0">
                <a:ea typeface="+mn-lt"/>
                <a:cs typeface="+mn-lt"/>
              </a:rPr>
              <a:t>How can success be measured (e.g., milestones, outcomes)?</a:t>
            </a:r>
            <a:endParaRPr lang="en-US" sz="3200" dirty="0"/>
          </a:p>
          <a:p>
            <a:pPr>
              <a:buFont typeface="Arial" panose="02110004020202020204"/>
              <a:buChar char="•"/>
            </a:pPr>
            <a:r>
              <a:rPr lang="en-US" sz="3200" dirty="0">
                <a:ea typeface="+mn-lt"/>
                <a:cs typeface="+mn-lt"/>
              </a:rPr>
              <a:t>What are the progress and performance milestones to track?</a:t>
            </a:r>
            <a:endParaRPr lang="en-US" sz="3200" dirty="0"/>
          </a:p>
          <a:p>
            <a:pPr>
              <a:buFont typeface="Arial" panose="02110004020202020204"/>
              <a:buChar char="•"/>
            </a:pPr>
            <a:r>
              <a:rPr lang="en-US" sz="3200" dirty="0">
                <a:ea typeface="+mn-lt"/>
                <a:cs typeface="+mn-lt"/>
              </a:rPr>
              <a:t>What have participants (students, educators) shared about their experience?</a:t>
            </a:r>
            <a:endParaRPr lang="en-US" sz="3200" dirty="0"/>
          </a:p>
          <a:p>
            <a:pPr>
              <a:buFont typeface="Arial" panose="02110004020202020204"/>
              <a:buChar char="•"/>
            </a:pPr>
            <a:r>
              <a:rPr lang="en-US" sz="3200" dirty="0">
                <a:ea typeface="+mn-lt"/>
                <a:cs typeface="+mn-lt"/>
              </a:rPr>
              <a:t>How can insights from this intervention be shared and used in future decision-making?</a:t>
            </a:r>
            <a:endParaRPr lang="en-US" sz="3200" dirty="0"/>
          </a:p>
          <a:p>
            <a:pPr>
              <a:buFont typeface="Arial" panose="02110004020202020204"/>
              <a:buChar char="•"/>
            </a:pPr>
            <a:r>
              <a:rPr lang="en-US" sz="3200" dirty="0">
                <a:ea typeface="+mn-lt"/>
                <a:cs typeface="+mn-lt"/>
              </a:rPr>
              <a:t>Did the program meet its goals?</a:t>
            </a:r>
            <a:endParaRPr lang="en-US" sz="3200" dirty="0"/>
          </a:p>
          <a:p>
            <a:pPr>
              <a:buFont typeface="Arial" panose="02110004020202020204"/>
              <a:buChar char="•"/>
            </a:pPr>
            <a:r>
              <a:rPr lang="en-US" sz="3200" dirty="0">
                <a:ea typeface="+mn-lt"/>
                <a:cs typeface="+mn-lt"/>
              </a:rPr>
              <a:t>Should the intervention continue, be modified, or discontinued?</a:t>
            </a:r>
            <a:endParaRPr lang="en-US" sz="3200" dirty="0"/>
          </a:p>
          <a:p>
            <a:pPr marL="0" indent="0">
              <a:buNone/>
            </a:pPr>
            <a:r>
              <a:rPr lang="en-US" sz="3200" dirty="0">
                <a:ea typeface="+mn-lt"/>
                <a:cs typeface="+mn-lt"/>
              </a:rPr>
              <a:t>Use these questions to guide reflection and decision-making.</a:t>
            </a:r>
            <a:endParaRPr lang="en-US" dirty="0"/>
          </a:p>
          <a:p>
            <a:pPr marL="514350" indent="-514350">
              <a:buAutoNum type="arabicPeriod"/>
            </a:pPr>
            <a:endParaRPr lang="en-US" sz="3200" dirty="0"/>
          </a:p>
        </p:txBody>
      </p:sp>
      <p:pic>
        <p:nvPicPr>
          <p:cNvPr id="5" name="Content Placeholder 4">
            <a:extLst>
              <a:ext uri="{FF2B5EF4-FFF2-40B4-BE49-F238E27FC236}">
                <a16:creationId xmlns:a16="http://schemas.microsoft.com/office/drawing/2014/main" id="{4BAF62C5-F264-91D8-61F6-CC604981DAC7}"/>
              </a:ext>
              <a:ext uri="{C183D7F6-B498-43B3-948B-1728B52AA6E4}">
                <adec:decorative xmlns:adec="http://schemas.microsoft.com/office/drawing/2017/decorative" val="1"/>
              </a:ext>
            </a:extLst>
          </p:cNvPr>
          <p:cNvPicPr>
            <a:picLocks noGrp="1" noChangeAspect="1"/>
          </p:cNvPicPr>
          <p:nvPr>
            <p:ph sz="half" idx="2"/>
          </p:nvPr>
        </p:nvPicPr>
        <p:blipFill>
          <a:blip r:embed="rId3"/>
          <a:stretch>
            <a:fillRect/>
          </a:stretch>
        </p:blipFill>
        <p:spPr>
          <a:xfrm>
            <a:off x="10405272" y="2574472"/>
            <a:ext cx="7748863" cy="5649686"/>
          </a:xfrm>
          <a:prstGeom prst="rect">
            <a:avLst/>
          </a:prstGeom>
        </p:spPr>
      </p:pic>
    </p:spTree>
    <p:extLst>
      <p:ext uri="{BB962C8B-B14F-4D97-AF65-F5344CB8AC3E}">
        <p14:creationId xmlns:p14="http://schemas.microsoft.com/office/powerpoint/2010/main" val="2141680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8F66D-36A2-589D-59A1-EA24251722FC}"/>
              </a:ext>
            </a:extLst>
          </p:cNvPr>
          <p:cNvSpPr>
            <a:spLocks noGrp="1"/>
          </p:cNvSpPr>
          <p:nvPr>
            <p:ph type="ctrTitle"/>
          </p:nvPr>
        </p:nvSpPr>
        <p:spPr/>
        <p:txBody>
          <a:bodyPr/>
          <a:lstStyle/>
          <a:p>
            <a:r>
              <a:rPr lang="en-US" dirty="0">
                <a:latin typeface="Aptos"/>
                <a:cs typeface="Segoe UI"/>
              </a:rPr>
              <a:t>Fiscal Compliance</a:t>
            </a:r>
            <a:endParaRPr lang="en-US" dirty="0"/>
          </a:p>
        </p:txBody>
      </p:sp>
    </p:spTree>
    <p:extLst>
      <p:ext uri="{BB962C8B-B14F-4D97-AF65-F5344CB8AC3E}">
        <p14:creationId xmlns:p14="http://schemas.microsoft.com/office/powerpoint/2010/main" val="25236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vert="horz" lIns="91440" tIns="45720" rIns="91440" bIns="45720" rtlCol="0" anchor="t">
            <a:normAutofit/>
          </a:bodyPr>
          <a:lstStyle/>
          <a:p>
            <a:pPr marL="19050"/>
            <a:r>
              <a:rPr lang="en-US" b="1" kern="1200" spc="-15" dirty="0">
                <a:latin typeface="+mn-lt"/>
                <a:ea typeface="+mj-ea"/>
                <a:cs typeface="+mj-cs"/>
              </a:rPr>
              <a:t>Documentation</a:t>
            </a:r>
          </a:p>
        </p:txBody>
      </p:sp>
      <p:sp>
        <p:nvSpPr>
          <p:cNvPr id="5" name="TextBox 4">
            <a:extLst>
              <a:ext uri="{FF2B5EF4-FFF2-40B4-BE49-F238E27FC236}">
                <a16:creationId xmlns:a16="http://schemas.microsoft.com/office/drawing/2014/main" id="{8D833347-F6D6-9622-704B-DD4A23BDEA63}"/>
              </a:ext>
            </a:extLst>
          </p:cNvPr>
          <p:cNvSpPr txBox="1"/>
          <p:nvPr/>
        </p:nvSpPr>
        <p:spPr>
          <a:xfrm>
            <a:off x="802759" y="2279489"/>
            <a:ext cx="12233563" cy="65556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solidFill>
                  <a:schemeClr val="bg1"/>
                </a:solidFill>
              </a:rPr>
              <a:t>2 CFR § 200.403(g) – Cost Principles</a:t>
            </a:r>
          </a:p>
          <a:p>
            <a:pPr marL="228600" indent="-228600">
              <a:buFont typeface=""/>
              <a:buChar char="•"/>
            </a:pPr>
            <a:r>
              <a:rPr lang="en-US" sz="2800" dirty="0">
                <a:solidFill>
                  <a:schemeClr val="bg1"/>
                </a:solidFill>
              </a:rPr>
              <a:t>All costs must:</a:t>
            </a:r>
          </a:p>
          <a:p>
            <a:pPr marL="228600" lvl="1" indent="-228600">
              <a:buFont typeface=""/>
              <a:buChar char="•"/>
            </a:pPr>
            <a:r>
              <a:rPr lang="en-US" sz="2800" dirty="0">
                <a:solidFill>
                  <a:schemeClr val="bg1"/>
                </a:solidFill>
              </a:rPr>
              <a:t>Be adequately documented</a:t>
            </a:r>
          </a:p>
          <a:p>
            <a:pPr marL="228600" lvl="1" indent="-228600">
              <a:buFont typeface=""/>
              <a:buChar char="•"/>
            </a:pPr>
            <a:r>
              <a:rPr lang="en-US" sz="2800" dirty="0">
                <a:solidFill>
                  <a:schemeClr val="bg1"/>
                </a:solidFill>
              </a:rPr>
              <a:t>Have clear supporting records</a:t>
            </a:r>
          </a:p>
          <a:p>
            <a:pPr marL="0" lvl="1"/>
            <a:endParaRPr lang="en-US" sz="2800" dirty="0">
              <a:solidFill>
                <a:schemeClr val="bg1"/>
              </a:solidFill>
            </a:endParaRPr>
          </a:p>
          <a:p>
            <a:r>
              <a:rPr lang="en-US" sz="2800" b="1" dirty="0">
                <a:solidFill>
                  <a:schemeClr val="bg1"/>
                </a:solidFill>
              </a:rPr>
              <a:t>34 CFR §§ 76.730 – 76.731 – USDE Requirements</a:t>
            </a:r>
          </a:p>
          <a:p>
            <a:r>
              <a:rPr lang="en-US" sz="2800" dirty="0">
                <a:solidFill>
                  <a:schemeClr val="bg1"/>
                </a:solidFill>
              </a:rPr>
              <a:t>LEAs (Local Education Agencies) must maintain detailed records that show:</a:t>
            </a:r>
          </a:p>
          <a:p>
            <a:pPr marL="228600" indent="-228600">
              <a:buFont typeface=""/>
              <a:buChar char="•"/>
            </a:pPr>
            <a:r>
              <a:rPr lang="en-US" sz="2800" dirty="0">
                <a:solidFill>
                  <a:schemeClr val="bg1"/>
                </a:solidFill>
              </a:rPr>
              <a:t> Compliance with all applicable program requirements</a:t>
            </a:r>
          </a:p>
          <a:p>
            <a:pPr marL="228600" indent="-228600">
              <a:buFont typeface=""/>
              <a:buChar char="•"/>
            </a:pPr>
            <a:r>
              <a:rPr lang="en-US" sz="2800" dirty="0">
                <a:solidFill>
                  <a:schemeClr val="bg1"/>
                </a:solidFill>
              </a:rPr>
              <a:t>The amount of funds received</a:t>
            </a:r>
          </a:p>
          <a:p>
            <a:pPr marL="228600" indent="-228600">
              <a:buFont typeface=""/>
              <a:buChar char="•"/>
            </a:pPr>
            <a:r>
              <a:rPr lang="en-US" sz="2800" dirty="0">
                <a:solidFill>
                  <a:schemeClr val="bg1"/>
                </a:solidFill>
              </a:rPr>
              <a:t>How funds were used</a:t>
            </a:r>
          </a:p>
          <a:p>
            <a:pPr marL="228600" indent="-228600">
              <a:buFont typeface=""/>
              <a:buChar char="•"/>
            </a:pPr>
            <a:r>
              <a:rPr lang="en-US" sz="2800" dirty="0">
                <a:solidFill>
                  <a:schemeClr val="bg1"/>
                </a:solidFill>
              </a:rPr>
              <a:t>The total cost of each project or activity</a:t>
            </a:r>
          </a:p>
          <a:p>
            <a:pPr marL="228600" indent="-228600">
              <a:buFont typeface=""/>
              <a:buChar char="•"/>
            </a:pPr>
            <a:r>
              <a:rPr lang="en-US" sz="2800" dirty="0">
                <a:solidFill>
                  <a:schemeClr val="bg1"/>
                </a:solidFill>
              </a:rPr>
              <a:t>Other records needed to support a clear and effective audit trail</a:t>
            </a:r>
          </a:p>
          <a:p>
            <a:pPr marL="228600" indent="-228600">
              <a:buFont typeface=""/>
              <a:buChar char="•"/>
            </a:pPr>
            <a:endParaRPr lang="en-US" sz="2800" i="1" dirty="0">
              <a:solidFill>
                <a:schemeClr val="bg1"/>
              </a:solidFill>
            </a:endParaRPr>
          </a:p>
          <a:p>
            <a:r>
              <a:rPr lang="en-US" sz="2800" i="1" dirty="0">
                <a:solidFill>
                  <a:schemeClr val="bg1"/>
                </a:solidFill>
              </a:rPr>
              <a:t>Strong documentation ensures accountability, supports monitoring, and protects funding integrity.</a:t>
            </a:r>
            <a:endParaRPr lang="en-US" sz="2000" dirty="0">
              <a:solidFill>
                <a:schemeClr val="bg1"/>
              </a:solidFill>
            </a:endParaRPr>
          </a:p>
        </p:txBody>
      </p:sp>
      <p:pic>
        <p:nvPicPr>
          <p:cNvPr id="4" name="object 4" descr="lady standing over open file cabinet, papers scattered"/>
          <p:cNvPicPr/>
          <p:nvPr/>
        </p:nvPicPr>
        <p:blipFill>
          <a:blip r:embed="rId2" cstate="print"/>
          <a:stretch>
            <a:fillRect/>
          </a:stretch>
        </p:blipFill>
        <p:spPr>
          <a:xfrm>
            <a:off x="12853554" y="2571173"/>
            <a:ext cx="4631687" cy="5972274"/>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03548-0E07-2610-7C9E-A8DD8B0FC722}"/>
              </a:ext>
            </a:extLst>
          </p:cNvPr>
          <p:cNvSpPr>
            <a:spLocks noGrp="1"/>
          </p:cNvSpPr>
          <p:nvPr>
            <p:ph type="title"/>
          </p:nvPr>
        </p:nvSpPr>
        <p:spPr/>
        <p:txBody>
          <a:bodyPr anchor="t">
            <a:normAutofit/>
          </a:bodyPr>
          <a:lstStyle/>
          <a:p>
            <a:r>
              <a:rPr lang="en-US" dirty="0"/>
              <a:t>GEMS Application Expectation- Escalation Model</a:t>
            </a:r>
          </a:p>
        </p:txBody>
      </p:sp>
      <p:sp>
        <p:nvSpPr>
          <p:cNvPr id="4" name="Slide Number Placeholder 3" hidden="1">
            <a:extLst>
              <a:ext uri="{FF2B5EF4-FFF2-40B4-BE49-F238E27FC236}">
                <a16:creationId xmlns:a16="http://schemas.microsoft.com/office/drawing/2014/main" id="{730DB30F-0390-B1C0-668D-AA9D331D270F}"/>
              </a:ext>
            </a:extLst>
          </p:cNvPr>
          <p:cNvSpPr>
            <a:spLocks noGrp="1"/>
          </p:cNvSpPr>
          <p:nvPr>
            <p:ph type="sldNum" sz="quarter" idx="12"/>
          </p:nvPr>
        </p:nvSpPr>
        <p:spPr>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spcAft>
                <a:spcPts val="600"/>
              </a:spcAft>
            </a:pPr>
            <a:fld id="{2638198E-7845-4843-8114-6B9DA8FD3EF6}" type="slidenum">
              <a:rPr lang="en-US" smtClean="0"/>
              <a:pPr>
                <a:spcAft>
                  <a:spcPts val="600"/>
                </a:spcAft>
              </a:pPr>
              <a:t>14</a:t>
            </a:fld>
            <a:endParaRPr lang="en-US" dirty="0"/>
          </a:p>
        </p:txBody>
      </p:sp>
      <p:graphicFrame>
        <p:nvGraphicFramePr>
          <p:cNvPr id="5" name="Content Placeholder 4" descr="flow chart showing GEMS Application Expectation Escalation Model">
            <a:extLst>
              <a:ext uri="{FF2B5EF4-FFF2-40B4-BE49-F238E27FC236}">
                <a16:creationId xmlns:a16="http://schemas.microsoft.com/office/drawing/2014/main" id="{59D702F2-7813-E661-8968-9219C9A33C6D}"/>
              </a:ext>
            </a:extLst>
          </p:cNvPr>
          <p:cNvGraphicFramePr>
            <a:graphicFrameLocks noGrp="1"/>
          </p:cNvGraphicFramePr>
          <p:nvPr>
            <p:ph idx="1"/>
            <p:extLst>
              <p:ext uri="{D42A27DB-BD31-4B8C-83A1-F6EECF244321}">
                <p14:modId xmlns:p14="http://schemas.microsoft.com/office/powerpoint/2010/main" val="3025953482"/>
              </p:ext>
            </p:extLst>
          </p:nvPr>
        </p:nvGraphicFramePr>
        <p:xfrm>
          <a:off x="341699" y="2191002"/>
          <a:ext cx="16450056" cy="59756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38619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251" y="685800"/>
            <a:ext cx="7266236" cy="1669256"/>
          </a:xfrm>
        </p:spPr>
        <p:txBody>
          <a:bodyPr anchor="t">
            <a:noAutofit/>
          </a:bodyPr>
          <a:lstStyle/>
          <a:p>
            <a:r>
              <a:rPr lang="en-US" sz="6000" dirty="0"/>
              <a:t>Claiming Deadline Reminder</a:t>
            </a:r>
          </a:p>
        </p:txBody>
      </p:sp>
      <p:sp>
        <p:nvSpPr>
          <p:cNvPr id="3" name="Content Placeholder 2"/>
          <p:cNvSpPr>
            <a:spLocks noGrp="1"/>
          </p:cNvSpPr>
          <p:nvPr>
            <p:ph type="body" sz="half" idx="2"/>
          </p:nvPr>
        </p:nvSpPr>
        <p:spPr>
          <a:xfrm>
            <a:off x="189203" y="3233882"/>
            <a:ext cx="9503437" cy="5488781"/>
          </a:xfrm>
        </p:spPr>
        <p:txBody>
          <a:bodyPr vert="horz" lIns="91440" tIns="45720" rIns="91440" bIns="45720" rtlCol="0" anchor="t">
            <a:noAutofit/>
          </a:bodyPr>
          <a:lstStyle/>
          <a:p>
            <a:pPr marL="457200" indent="-457200">
              <a:spcAft>
                <a:spcPts val="600"/>
              </a:spcAft>
              <a:buChar char="•"/>
            </a:pPr>
            <a:r>
              <a:rPr lang="en-US" sz="3200" dirty="0"/>
              <a:t>Districts must submit quarterly claims.  </a:t>
            </a:r>
            <a:endParaRPr lang="en-US" dirty="0"/>
          </a:p>
          <a:p>
            <a:pPr marL="457200" indent="-457200">
              <a:spcAft>
                <a:spcPts val="600"/>
              </a:spcAft>
              <a:buChar char="•"/>
            </a:pPr>
            <a:r>
              <a:rPr lang="en-US" sz="3200" dirty="0"/>
              <a:t>Submitting timely claims is not only a good fiscal practice but can save from problems at the end of a grant. </a:t>
            </a:r>
            <a:endParaRPr lang="en-US" dirty="0"/>
          </a:p>
          <a:p>
            <a:pPr marL="457200" indent="-457200">
              <a:spcAft>
                <a:spcPts val="600"/>
              </a:spcAft>
              <a:buChar char="•"/>
            </a:pPr>
            <a:r>
              <a:rPr lang="en-US" sz="3200" dirty="0"/>
              <a:t>Claims will be tracked on a quarterly basis.  </a:t>
            </a:r>
            <a:endParaRPr lang="en-US" dirty="0"/>
          </a:p>
          <a:p>
            <a:pPr marL="457200" indent="-457200">
              <a:spcAft>
                <a:spcPts val="600"/>
              </a:spcAft>
              <a:buChar char="•"/>
            </a:pPr>
            <a:r>
              <a:rPr lang="en-US" sz="3200" dirty="0"/>
              <a:t>The GAPS system shuts down automatically on Aug 15. </a:t>
            </a:r>
            <a:endParaRPr lang="en-US" dirty="0"/>
          </a:p>
          <a:p>
            <a:pPr marL="457200" indent="-457200">
              <a:spcAft>
                <a:spcPts val="600"/>
              </a:spcAft>
              <a:buChar char="•"/>
            </a:pPr>
            <a:r>
              <a:rPr lang="en-US" sz="3200" dirty="0"/>
              <a:t>OFSA has no power over this automatic shutdown.</a:t>
            </a:r>
            <a:endParaRPr lang="en-US" dirty="0"/>
          </a:p>
        </p:txBody>
      </p:sp>
      <p:sp>
        <p:nvSpPr>
          <p:cNvPr id="5" name="Slide Number Placeholder 4" hidden="1"/>
          <p:cNvSpPr>
            <a:spLocks noGrp="1"/>
          </p:cNvSpPr>
          <p:nvPr>
            <p:ph type="sldNum" sz="quarter" idx="12"/>
          </p:nvPr>
        </p:nvSpPr>
        <p:spPr>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spcAft>
                <a:spcPts val="600"/>
              </a:spcAft>
            </a:pPr>
            <a:fld id="{2638198E-7845-4843-8114-6B9DA8FD3EF6}" type="slidenum">
              <a:rPr lang="en-US" smtClean="0"/>
              <a:pPr>
                <a:spcAft>
                  <a:spcPts val="600"/>
                </a:spcAft>
              </a:pPr>
              <a:t>15</a:t>
            </a:fld>
            <a:endParaRPr lang="en-US" dirty="0"/>
          </a:p>
        </p:txBody>
      </p:sp>
      <p:graphicFrame>
        <p:nvGraphicFramePr>
          <p:cNvPr id="4" name="Table 3">
            <a:extLst>
              <a:ext uri="{FF2B5EF4-FFF2-40B4-BE49-F238E27FC236}">
                <a16:creationId xmlns:a16="http://schemas.microsoft.com/office/drawing/2014/main" id="{C8FEECFC-38C5-F7C7-F428-788795E7A4B0}"/>
              </a:ext>
            </a:extLst>
          </p:cNvPr>
          <p:cNvGraphicFramePr>
            <a:graphicFrameLocks noGrp="1"/>
          </p:cNvGraphicFramePr>
          <p:nvPr>
            <p:extLst>
              <p:ext uri="{D42A27DB-BD31-4B8C-83A1-F6EECF244321}">
                <p14:modId xmlns:p14="http://schemas.microsoft.com/office/powerpoint/2010/main" val="3485598475"/>
              </p:ext>
            </p:extLst>
          </p:nvPr>
        </p:nvGraphicFramePr>
        <p:xfrm>
          <a:off x="9999435" y="2112906"/>
          <a:ext cx="8036827" cy="6206703"/>
        </p:xfrm>
        <a:graphic>
          <a:graphicData uri="http://schemas.openxmlformats.org/drawingml/2006/table">
            <a:tbl>
              <a:tblPr firstRow="1" bandRow="1">
                <a:tableStyleId>{5C22544A-7EE6-4342-B048-85BDC9FD1C3A}</a:tableStyleId>
              </a:tblPr>
              <a:tblGrid>
                <a:gridCol w="3048309">
                  <a:extLst>
                    <a:ext uri="{9D8B030D-6E8A-4147-A177-3AD203B41FA5}">
                      <a16:colId xmlns:a16="http://schemas.microsoft.com/office/drawing/2014/main" val="1943941745"/>
                    </a:ext>
                  </a:extLst>
                </a:gridCol>
                <a:gridCol w="4988518">
                  <a:extLst>
                    <a:ext uri="{9D8B030D-6E8A-4147-A177-3AD203B41FA5}">
                      <a16:colId xmlns:a16="http://schemas.microsoft.com/office/drawing/2014/main" val="1276831858"/>
                    </a:ext>
                  </a:extLst>
                </a:gridCol>
              </a:tblGrid>
              <a:tr h="1565461">
                <a:tc>
                  <a:txBody>
                    <a:bodyPr/>
                    <a:lstStyle/>
                    <a:p>
                      <a:pPr algn="ctr"/>
                      <a:r>
                        <a:rPr lang="en-US" sz="3600" dirty="0">
                          <a:solidFill>
                            <a:schemeClr val="tx1"/>
                          </a:solidFill>
                        </a:rPr>
                        <a:t>Reporting Period</a:t>
                      </a:r>
                    </a:p>
                  </a:txBody>
                  <a:tcPr>
                    <a:lnL w="12700">
                      <a:solidFill>
                        <a:schemeClr val="tx1"/>
                      </a:solidFill>
                    </a:lnL>
                    <a:lnR w="12700">
                      <a:solidFill>
                        <a:schemeClr val="tx1"/>
                      </a:solidFill>
                    </a:lnR>
                    <a:lnT w="12700">
                      <a:solidFill>
                        <a:schemeClr val="tx1"/>
                      </a:solidFill>
                    </a:lnT>
                    <a:lnB w="12700">
                      <a:solidFill>
                        <a:schemeClr val="tx1"/>
                      </a:solidFill>
                    </a:lnB>
                    <a:solidFill>
                      <a:schemeClr val="accent1">
                        <a:lumMod val="20000"/>
                        <a:lumOff val="80000"/>
                      </a:schemeClr>
                    </a:solidFill>
                  </a:tcPr>
                </a:tc>
                <a:tc>
                  <a:txBody>
                    <a:bodyPr/>
                    <a:lstStyle/>
                    <a:p>
                      <a:pPr algn="ctr"/>
                      <a:r>
                        <a:rPr lang="en-US" sz="3600" dirty="0">
                          <a:solidFill>
                            <a:schemeClr val="tx1"/>
                          </a:solidFill>
                        </a:rPr>
                        <a:t>Deadline for submitting claims</a:t>
                      </a:r>
                    </a:p>
                  </a:txBody>
                  <a:tcPr>
                    <a:lnL w="12700">
                      <a:solidFill>
                        <a:schemeClr val="tx1"/>
                      </a:solidFill>
                    </a:lnL>
                    <a:lnR w="12700">
                      <a:solidFill>
                        <a:schemeClr val="tx1"/>
                      </a:solidFill>
                    </a:lnR>
                    <a:lnT w="12700">
                      <a:solidFill>
                        <a:schemeClr val="tx1"/>
                      </a:solidFill>
                    </a:lnT>
                    <a:lnB w="12700">
                      <a:solidFill>
                        <a:schemeClr val="tx1"/>
                      </a:solidFill>
                    </a:lnB>
                    <a:solidFill>
                      <a:schemeClr val="accent1">
                        <a:lumMod val="20000"/>
                        <a:lumOff val="80000"/>
                      </a:schemeClr>
                    </a:solidFill>
                  </a:tcPr>
                </a:tc>
                <a:extLst>
                  <a:ext uri="{0D108BD9-81ED-4DB2-BD59-A6C34878D82A}">
                    <a16:rowId xmlns:a16="http://schemas.microsoft.com/office/drawing/2014/main" val="2035258954"/>
                  </a:ext>
                </a:extLst>
              </a:tr>
              <a:tr h="1126076">
                <a:tc>
                  <a:txBody>
                    <a:bodyPr/>
                    <a:lstStyle/>
                    <a:p>
                      <a:pPr algn="ctr"/>
                      <a:r>
                        <a:rPr lang="en-US" sz="3600" dirty="0"/>
                        <a:t>July 1-Sept 30</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r>
                        <a:rPr lang="en-US" sz="3600" dirty="0"/>
                        <a:t>November 15</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1136393745"/>
                  </a:ext>
                </a:extLst>
              </a:tr>
              <a:tr h="1126076">
                <a:tc>
                  <a:txBody>
                    <a:bodyPr/>
                    <a:lstStyle/>
                    <a:p>
                      <a:pPr algn="ctr"/>
                      <a:r>
                        <a:rPr lang="en-US" sz="3600" dirty="0"/>
                        <a:t>Oct 1-Dec 31</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r>
                        <a:rPr lang="en-US" sz="3600" dirty="0"/>
                        <a:t>February 15</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3802575542"/>
                  </a:ext>
                </a:extLst>
              </a:tr>
              <a:tr h="1194545">
                <a:tc>
                  <a:txBody>
                    <a:bodyPr/>
                    <a:lstStyle/>
                    <a:p>
                      <a:pPr algn="ctr"/>
                      <a:r>
                        <a:rPr lang="en-US" sz="3600" dirty="0"/>
                        <a:t>Jan 1-March 31</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r>
                        <a:rPr lang="en-US" sz="3600" dirty="0"/>
                        <a:t>May 15</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292165487"/>
                  </a:ext>
                </a:extLst>
              </a:tr>
              <a:tr h="1194545">
                <a:tc>
                  <a:txBody>
                    <a:bodyPr/>
                    <a:lstStyle/>
                    <a:p>
                      <a:pPr algn="ctr"/>
                      <a:r>
                        <a:rPr lang="en-US" sz="3600" dirty="0"/>
                        <a:t>April 1-June 30</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r>
                        <a:rPr lang="en-US" sz="3600" dirty="0"/>
                        <a:t>August 15</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2745109796"/>
                  </a:ext>
                </a:extLst>
              </a:tr>
            </a:tbl>
          </a:graphicData>
        </a:graphic>
      </p:graphicFrame>
      <p:sp>
        <p:nvSpPr>
          <p:cNvPr id="9" name="Rectangle 8" descr="Reporting Period and Deadline for Submitting Claims">
            <a:extLst>
              <a:ext uri="{FF2B5EF4-FFF2-40B4-BE49-F238E27FC236}">
                <a16:creationId xmlns:a16="http://schemas.microsoft.com/office/drawing/2014/main" id="{F60FDDAE-CFE4-5A40-02BC-27E3C6AD5084}"/>
              </a:ext>
            </a:extLst>
          </p:cNvPr>
          <p:cNvSpPr/>
          <p:nvPr/>
        </p:nvSpPr>
        <p:spPr>
          <a:xfrm>
            <a:off x="10010418" y="2112906"/>
            <a:ext cx="7899751" cy="6170769"/>
          </a:xfrm>
          <a:prstGeom prst="rect">
            <a:avLst/>
          </a:prstGeom>
          <a:noFill/>
          <a:ln w="57150">
            <a:solidFill>
              <a:srgbClr val="EFC04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709684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t">
            <a:normAutofit/>
          </a:bodyPr>
          <a:lstStyle/>
          <a:p>
            <a:r>
              <a:rPr lang="en-US" b="1" kern="1200" dirty="0">
                <a:latin typeface="+mn-lt"/>
                <a:ea typeface="+mj-ea"/>
                <a:cs typeface="+mj-cs"/>
              </a:rPr>
              <a:t>Claiming Expectation Emails</a:t>
            </a:r>
          </a:p>
        </p:txBody>
      </p:sp>
      <p:sp>
        <p:nvSpPr>
          <p:cNvPr id="21" name="TextBox 20">
            <a:extLst>
              <a:ext uri="{FF2B5EF4-FFF2-40B4-BE49-F238E27FC236}">
                <a16:creationId xmlns:a16="http://schemas.microsoft.com/office/drawing/2014/main" id="{EE084193-D2E4-EA7C-E93E-488FBD9B52B6}"/>
              </a:ext>
            </a:extLst>
          </p:cNvPr>
          <p:cNvSpPr txBox="1"/>
          <p:nvPr/>
        </p:nvSpPr>
        <p:spPr>
          <a:xfrm>
            <a:off x="313045" y="2247900"/>
            <a:ext cx="9149507" cy="6898301"/>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Autofit/>
          </a:bodyPr>
          <a:lstStyle/>
          <a:p>
            <a:pPr defTabSz="1371600">
              <a:spcAft>
                <a:spcPts val="600"/>
              </a:spcAft>
            </a:pPr>
            <a:r>
              <a:rPr lang="en-US" sz="2400" b="1" dirty="0">
                <a:solidFill>
                  <a:schemeClr val="bg1"/>
                </a:solidFill>
              </a:rPr>
              <a:t>Quarterly Tracking by OFSA</a:t>
            </a:r>
          </a:p>
          <a:p>
            <a:pPr defTabSz="1371600">
              <a:spcAft>
                <a:spcPts val="600"/>
              </a:spcAft>
            </a:pPr>
            <a:r>
              <a:rPr lang="en-US" dirty="0">
                <a:solidFill>
                  <a:schemeClr val="bg1"/>
                </a:solidFill>
              </a:rPr>
              <a:t>The Office of Federal and State Accountability (OFSA) will track claims quarterly to ensure:</a:t>
            </a:r>
          </a:p>
          <a:p>
            <a:pPr marL="342900" indent="-342900" defTabSz="1371600">
              <a:spcAft>
                <a:spcPts val="600"/>
              </a:spcAft>
              <a:buFont typeface="Arial" panose="020B0604020202020204" pitchFamily="34" charset="0"/>
              <a:buChar char="•"/>
            </a:pPr>
            <a:r>
              <a:rPr lang="en-US" dirty="0">
                <a:solidFill>
                  <a:schemeClr val="bg1"/>
                </a:solidFill>
              </a:rPr>
              <a:t>Funds are being expended responsibly</a:t>
            </a:r>
          </a:p>
          <a:p>
            <a:pPr marL="342900" indent="-342900" defTabSz="1371600">
              <a:spcAft>
                <a:spcPts val="600"/>
              </a:spcAft>
              <a:buFont typeface="Arial" panose="020B0604020202020204" pitchFamily="34" charset="0"/>
              <a:buChar char="•"/>
            </a:pPr>
            <a:r>
              <a:rPr lang="en-US" dirty="0">
                <a:solidFill>
                  <a:schemeClr val="bg1"/>
                </a:solidFill>
              </a:rPr>
              <a:t>Timely use of federal grant allocations</a:t>
            </a:r>
          </a:p>
          <a:p>
            <a:pPr marL="342900" indent="-342900" defTabSz="1371600">
              <a:spcAft>
                <a:spcPts val="600"/>
              </a:spcAft>
              <a:buFont typeface="Arial" panose="020B0604020202020204" pitchFamily="34" charset="0"/>
              <a:buChar char="•"/>
            </a:pPr>
            <a:r>
              <a:rPr lang="en-US" dirty="0">
                <a:solidFill>
                  <a:schemeClr val="bg1"/>
                </a:solidFill>
              </a:rPr>
              <a:t>Compliance with grant requirements</a:t>
            </a:r>
          </a:p>
          <a:p>
            <a:pPr marL="342900" indent="-342900" defTabSz="1371600">
              <a:spcAft>
                <a:spcPts val="600"/>
              </a:spcAft>
              <a:buFont typeface="Arial" panose="020B0604020202020204" pitchFamily="34" charset="0"/>
              <a:buChar char="•"/>
            </a:pPr>
            <a:endParaRPr lang="en-US" dirty="0">
              <a:solidFill>
                <a:schemeClr val="bg1"/>
              </a:solidFill>
            </a:endParaRPr>
          </a:p>
          <a:p>
            <a:pPr defTabSz="1371600">
              <a:spcAft>
                <a:spcPts val="600"/>
              </a:spcAft>
            </a:pPr>
            <a:r>
              <a:rPr lang="en-US" sz="2400" b="1" dirty="0">
                <a:solidFill>
                  <a:schemeClr val="bg1"/>
                </a:solidFill>
              </a:rPr>
              <a:t>District Notification Emails</a:t>
            </a:r>
          </a:p>
          <a:p>
            <a:pPr defTabSz="1371600">
              <a:spcAft>
                <a:spcPts val="600"/>
              </a:spcAft>
            </a:pPr>
            <a:r>
              <a:rPr lang="en-US" dirty="0">
                <a:solidFill>
                  <a:schemeClr val="bg1"/>
                </a:solidFill>
              </a:rPr>
              <a:t>Districts will receive an email each quarter from Sharay Mosley indicating one of the following:</a:t>
            </a:r>
          </a:p>
          <a:p>
            <a:pPr marL="342900" indent="-342900" defTabSz="1371600">
              <a:spcAft>
                <a:spcPts val="600"/>
              </a:spcAft>
              <a:buFont typeface="Arial" panose="020B0604020202020204" pitchFamily="34" charset="0"/>
              <a:buChar char="•"/>
            </a:pPr>
            <a:r>
              <a:rPr lang="en-US" dirty="0">
                <a:solidFill>
                  <a:schemeClr val="bg1"/>
                </a:solidFill>
              </a:rPr>
              <a:t>a) </a:t>
            </a:r>
            <a:r>
              <a:rPr lang="en-US" i="1" dirty="0">
                <a:solidFill>
                  <a:schemeClr val="bg1"/>
                </a:solidFill>
              </a:rPr>
              <a:t>“Your district has not made any claims for this quarter.”</a:t>
            </a:r>
          </a:p>
          <a:p>
            <a:pPr marL="342900" indent="-342900" defTabSz="1371600">
              <a:spcAft>
                <a:spcPts val="600"/>
              </a:spcAft>
              <a:buFont typeface="Arial" panose="020B0604020202020204" pitchFamily="34" charset="0"/>
              <a:buChar char="•"/>
            </a:pPr>
            <a:r>
              <a:rPr lang="en-US" dirty="0">
                <a:solidFill>
                  <a:schemeClr val="bg1"/>
                </a:solidFill>
              </a:rPr>
              <a:t>b) </a:t>
            </a:r>
            <a:r>
              <a:rPr lang="en-US" i="1" dirty="0">
                <a:solidFill>
                  <a:schemeClr val="bg1"/>
                </a:solidFill>
              </a:rPr>
              <a:t>“Your district has failed to meet the claiming criteria for this quarter.”</a:t>
            </a:r>
          </a:p>
          <a:p>
            <a:pPr marL="342900" indent="-342900" defTabSz="1371600">
              <a:spcAft>
                <a:spcPts val="600"/>
              </a:spcAft>
              <a:buFont typeface="Arial" panose="020B0604020202020204" pitchFamily="34" charset="0"/>
              <a:buChar char="•"/>
            </a:pPr>
            <a:r>
              <a:rPr lang="en-US" dirty="0">
                <a:solidFill>
                  <a:schemeClr val="bg1"/>
                </a:solidFill>
              </a:rPr>
              <a:t>c) </a:t>
            </a:r>
            <a:r>
              <a:rPr lang="en-US" i="1" dirty="0">
                <a:solidFill>
                  <a:schemeClr val="bg1"/>
                </a:solidFill>
              </a:rPr>
              <a:t>“Your district has met the claiming criteria for this quarter.”</a:t>
            </a:r>
          </a:p>
          <a:p>
            <a:pPr marL="342900" indent="-342900" defTabSz="1371600">
              <a:spcAft>
                <a:spcPts val="600"/>
              </a:spcAft>
              <a:buFont typeface="Arial" panose="020B0604020202020204" pitchFamily="34" charset="0"/>
              <a:buChar char="•"/>
            </a:pPr>
            <a:endParaRPr lang="en-US" i="1" dirty="0">
              <a:solidFill>
                <a:schemeClr val="bg1"/>
              </a:solidFill>
            </a:endParaRPr>
          </a:p>
          <a:p>
            <a:pPr defTabSz="1371600">
              <a:spcAft>
                <a:spcPts val="600"/>
              </a:spcAft>
            </a:pPr>
            <a:r>
              <a:rPr lang="en-US" sz="2400" b="1" dirty="0">
                <a:solidFill>
                  <a:schemeClr val="bg1"/>
                </a:solidFill>
              </a:rPr>
              <a:t> Why This Matters</a:t>
            </a:r>
          </a:p>
          <a:p>
            <a:pPr marL="342900" indent="-342900" defTabSz="1371600">
              <a:spcAft>
                <a:spcPts val="600"/>
              </a:spcAft>
              <a:buFont typeface="Arial" panose="020B0604020202020204" pitchFamily="34" charset="0"/>
              <a:buChar char="•"/>
            </a:pPr>
            <a:r>
              <a:rPr lang="en-US" dirty="0">
                <a:solidFill>
                  <a:schemeClr val="bg1"/>
                </a:solidFill>
              </a:rPr>
              <a:t>OFSA monitors claiming patterns across districts</a:t>
            </a:r>
          </a:p>
          <a:p>
            <a:pPr marL="342900" indent="-342900" defTabSz="1371600">
              <a:spcAft>
                <a:spcPts val="600"/>
              </a:spcAft>
              <a:buFont typeface="Arial" panose="020B0604020202020204" pitchFamily="34" charset="0"/>
              <a:buChar char="•"/>
            </a:pPr>
            <a:r>
              <a:rPr lang="en-US" dirty="0">
                <a:solidFill>
                  <a:schemeClr val="bg1"/>
                </a:solidFill>
              </a:rPr>
              <a:t>Helps ensure districts spend funds effectively and on time</a:t>
            </a:r>
          </a:p>
          <a:p>
            <a:pPr marL="342900" indent="-342900" defTabSz="1371600">
              <a:spcAft>
                <a:spcPts val="600"/>
              </a:spcAft>
              <a:buFont typeface="Arial" panose="020B0604020202020204" pitchFamily="34" charset="0"/>
              <a:buChar char="•"/>
            </a:pPr>
            <a:r>
              <a:rPr lang="en-US" dirty="0">
                <a:solidFill>
                  <a:schemeClr val="bg1"/>
                </a:solidFill>
              </a:rPr>
              <a:t>Supports strong fiscal management and audit readiness</a:t>
            </a:r>
          </a:p>
          <a:p>
            <a:pPr marL="342900" indent="-342900" defTabSz="1371600">
              <a:spcAft>
                <a:spcPts val="600"/>
              </a:spcAft>
              <a:buFont typeface="Arial" panose="020B0604020202020204" pitchFamily="34" charset="0"/>
              <a:buChar char="•"/>
            </a:pPr>
            <a:endParaRPr lang="en-US" dirty="0">
              <a:solidFill>
                <a:schemeClr val="bg1"/>
              </a:solidFill>
            </a:endParaRPr>
          </a:p>
          <a:p>
            <a:pPr defTabSz="1371600">
              <a:spcAft>
                <a:spcPts val="600"/>
              </a:spcAft>
            </a:pPr>
            <a:r>
              <a:rPr lang="en-US" b="1" i="1" dirty="0">
                <a:solidFill>
                  <a:schemeClr val="bg1"/>
                </a:solidFill>
              </a:rPr>
              <a:t>Watch for quarterly emails from Sharay Mosley—your compliance may depend on it!</a:t>
            </a:r>
          </a:p>
        </p:txBody>
      </p:sp>
      <p:pic>
        <p:nvPicPr>
          <p:cNvPr id="23" name="Picture 22" descr="Magnifying glass showing decling performance">
            <a:extLst>
              <a:ext uri="{FF2B5EF4-FFF2-40B4-BE49-F238E27FC236}">
                <a16:creationId xmlns:a16="http://schemas.microsoft.com/office/drawing/2014/main" id="{19C2AAA7-37E6-F4D3-ED25-02D8B8E7D4B9}"/>
              </a:ext>
            </a:extLst>
          </p:cNvPr>
          <p:cNvPicPr>
            <a:picLocks noChangeAspect="1"/>
          </p:cNvPicPr>
          <p:nvPr/>
        </p:nvPicPr>
        <p:blipFill>
          <a:blip r:embed="rId2"/>
          <a:srcRect l="20659" r="6950" b="-5"/>
          <a:stretch>
            <a:fillRect/>
          </a:stretch>
        </p:blipFill>
        <p:spPr>
          <a:xfrm>
            <a:off x="10016276" y="2247900"/>
            <a:ext cx="6898470" cy="6361229"/>
          </a:xfrm>
          <a:prstGeom prst="rect">
            <a:avLst/>
          </a:prstGeom>
          <a:noFill/>
          <a:ln w="28575">
            <a:solidFill>
              <a:srgbClr val="F0C14C"/>
            </a:solidFill>
          </a:ln>
        </p:spPr>
      </p:pic>
    </p:spTree>
    <p:extLst>
      <p:ext uri="{BB962C8B-B14F-4D97-AF65-F5344CB8AC3E}">
        <p14:creationId xmlns:p14="http://schemas.microsoft.com/office/powerpoint/2010/main" val="8451590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9100" y="259365"/>
            <a:ext cx="16450056" cy="1097280"/>
          </a:xfrm>
        </p:spPr>
        <p:txBody>
          <a:bodyPr anchor="t">
            <a:normAutofit/>
          </a:bodyPr>
          <a:lstStyle/>
          <a:p>
            <a:r>
              <a:rPr lang="en-US" sz="6000" dirty="0"/>
              <a:t>Claiming Expectations </a:t>
            </a:r>
          </a:p>
        </p:txBody>
      </p:sp>
      <p:sp>
        <p:nvSpPr>
          <p:cNvPr id="4" name="Slide Number Placeholder 3" hidden="1"/>
          <p:cNvSpPr>
            <a:spLocks noGrp="1"/>
          </p:cNvSpPr>
          <p:nvPr>
            <p:ph type="sldNum" sz="quarter" idx="12"/>
          </p:nvPr>
        </p:nvSpPr>
        <p:spPr>
          <a:prstGeom prst="rect">
            <a:avLst/>
          </a:prstGeom>
        </p:spPr>
        <p:txBody>
          <a:bodyPr vert="horz" lIns="137160" tIns="68580" rIns="137160" bIns="68580" rtlCol="0" anchor="ctr"/>
          <a:lstStyle>
            <a:defPPr>
              <a:defRPr lang="en-US"/>
            </a:defPPr>
            <a:lvl1pPr marL="0" algn="r" defTabSz="1371600" rtl="0" eaLnBrk="1" latinLnBrk="0" hangingPunct="1">
              <a:defRPr sz="1800" kern="1200">
                <a:solidFill>
                  <a:schemeClr val="tx1">
                    <a:tint val="75000"/>
                  </a:schemeClr>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spcAft>
                <a:spcPts val="600"/>
              </a:spcAft>
            </a:pPr>
            <a:fld id="{2638198E-7845-4843-8114-6B9DA8FD3EF6}" type="slidenum">
              <a:rPr lang="en-US" smtClean="0"/>
              <a:pPr>
                <a:spcAft>
                  <a:spcPts val="600"/>
                </a:spcAft>
              </a:pPr>
              <a:t>17</a:t>
            </a:fld>
            <a:endParaRPr lang="en-US" dirty="0"/>
          </a:p>
        </p:txBody>
      </p:sp>
      <p:graphicFrame>
        <p:nvGraphicFramePr>
          <p:cNvPr id="7" name="Content Placeholder 6">
            <a:extLst>
              <a:ext uri="{FF2B5EF4-FFF2-40B4-BE49-F238E27FC236}">
                <a16:creationId xmlns:a16="http://schemas.microsoft.com/office/drawing/2014/main" id="{E4617ED1-492E-457A-2097-963701945F68}"/>
              </a:ext>
            </a:extLst>
          </p:cNvPr>
          <p:cNvGraphicFramePr>
            <a:graphicFrameLocks noGrp="1"/>
          </p:cNvGraphicFramePr>
          <p:nvPr>
            <p:ph idx="1"/>
            <p:extLst>
              <p:ext uri="{D42A27DB-BD31-4B8C-83A1-F6EECF244321}">
                <p14:modId xmlns:p14="http://schemas.microsoft.com/office/powerpoint/2010/main" val="2467623203"/>
              </p:ext>
            </p:extLst>
          </p:nvPr>
        </p:nvGraphicFramePr>
        <p:xfrm>
          <a:off x="568036" y="1080246"/>
          <a:ext cx="17192183" cy="9206754"/>
        </p:xfrm>
        <a:graphic>
          <a:graphicData uri="http://schemas.openxmlformats.org/drawingml/2006/table">
            <a:tbl>
              <a:tblPr firstRow="1" bandRow="1">
                <a:tableStyleId>{5C22544A-7EE6-4342-B048-85BDC9FD1C3A}</a:tableStyleId>
              </a:tblPr>
              <a:tblGrid>
                <a:gridCol w="3705384">
                  <a:extLst>
                    <a:ext uri="{9D8B030D-6E8A-4147-A177-3AD203B41FA5}">
                      <a16:colId xmlns:a16="http://schemas.microsoft.com/office/drawing/2014/main" val="2046049268"/>
                    </a:ext>
                  </a:extLst>
                </a:gridCol>
                <a:gridCol w="3705384">
                  <a:extLst>
                    <a:ext uri="{9D8B030D-6E8A-4147-A177-3AD203B41FA5}">
                      <a16:colId xmlns:a16="http://schemas.microsoft.com/office/drawing/2014/main" val="3847303890"/>
                    </a:ext>
                  </a:extLst>
                </a:gridCol>
                <a:gridCol w="3356759">
                  <a:extLst>
                    <a:ext uri="{9D8B030D-6E8A-4147-A177-3AD203B41FA5}">
                      <a16:colId xmlns:a16="http://schemas.microsoft.com/office/drawing/2014/main" val="1025183185"/>
                    </a:ext>
                  </a:extLst>
                </a:gridCol>
                <a:gridCol w="3277073">
                  <a:extLst>
                    <a:ext uri="{9D8B030D-6E8A-4147-A177-3AD203B41FA5}">
                      <a16:colId xmlns:a16="http://schemas.microsoft.com/office/drawing/2014/main" val="3370623090"/>
                    </a:ext>
                  </a:extLst>
                </a:gridCol>
                <a:gridCol w="3147583">
                  <a:extLst>
                    <a:ext uri="{9D8B030D-6E8A-4147-A177-3AD203B41FA5}">
                      <a16:colId xmlns:a16="http://schemas.microsoft.com/office/drawing/2014/main" val="215707296"/>
                    </a:ext>
                  </a:extLst>
                </a:gridCol>
              </a:tblGrid>
              <a:tr h="395237">
                <a:tc>
                  <a:txBody>
                    <a:bodyPr/>
                    <a:lstStyle/>
                    <a:p>
                      <a:pPr algn="ctr" fontAlgn="base">
                        <a:lnSpc>
                          <a:spcPts val="2400"/>
                        </a:lnSpc>
                        <a:buNone/>
                      </a:pPr>
                      <a:r>
                        <a:rPr lang="en-US" sz="800" b="1" i="0" dirty="0">
                          <a:solidFill>
                            <a:schemeClr val="tx1"/>
                          </a:solidFill>
                          <a:effectLst/>
                          <a:latin typeface="Calibri"/>
                        </a:rPr>
                        <a:t>GRANT</a:t>
                      </a:r>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ase">
                        <a:lnSpc>
                          <a:spcPts val="2400"/>
                        </a:lnSpc>
                        <a:buNone/>
                      </a:pPr>
                      <a:r>
                        <a:rPr lang="en-US" sz="800" b="1" i="0" dirty="0">
                          <a:solidFill>
                            <a:schemeClr val="tx1"/>
                          </a:solidFill>
                          <a:effectLst/>
                          <a:latin typeface="Calibri"/>
                        </a:rPr>
                        <a:t>CLAIMING PERCENTAGE QUARTER 1</a:t>
                      </a: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ase">
                        <a:lnSpc>
                          <a:spcPts val="2400"/>
                        </a:lnSpc>
                        <a:buNone/>
                      </a:pP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ase">
                        <a:lnSpc>
                          <a:spcPts val="2400"/>
                        </a:lnSpc>
                        <a:buNone/>
                      </a:pP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ase">
                        <a:lnSpc>
                          <a:spcPts val="2400"/>
                        </a:lnSpc>
                        <a:buNone/>
                      </a:pP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4051713714"/>
                  </a:ext>
                </a:extLst>
              </a:tr>
              <a:tr h="1108264">
                <a:tc rowSpan="2">
                  <a:txBody>
                    <a:bodyPr/>
                    <a:lstStyle/>
                    <a:p>
                      <a:pPr algn="ctr" fontAlgn="base">
                        <a:lnSpc>
                          <a:spcPts val="2400"/>
                        </a:lnSpc>
                        <a:buNone/>
                      </a:pPr>
                      <a:r>
                        <a:rPr lang="en-US" sz="2000" b="1" i="0" dirty="0">
                          <a:solidFill>
                            <a:schemeClr val="tx1"/>
                          </a:solidFill>
                          <a:effectLst/>
                          <a:latin typeface="Calibri"/>
                        </a:rPr>
                        <a:t>Grant</a:t>
                      </a:r>
                      <a:endParaRPr lang="en-US" b="1" i="0" dirty="0">
                        <a:solidFill>
                          <a:schemeClr val="tx1"/>
                        </a:solidFill>
                        <a:effectLst/>
                        <a:latin typeface="Calibri"/>
                      </a:endParaRPr>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ase">
                        <a:lnSpc>
                          <a:spcPts val="2400"/>
                        </a:lnSpc>
                        <a:buNone/>
                      </a:pPr>
                      <a:r>
                        <a:rPr lang="en-US" sz="2000" b="1" i="0" dirty="0">
                          <a:solidFill>
                            <a:schemeClr val="tx1"/>
                          </a:solidFill>
                          <a:effectLst/>
                          <a:latin typeface="Calibri"/>
                        </a:rPr>
                        <a:t>Claiming Percentage Expectation Y1/Q1 (July 1 - Sept 30)</a:t>
                      </a: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ase">
                        <a:lnSpc>
                          <a:spcPts val="2400"/>
                        </a:lnSpc>
                        <a:buNone/>
                      </a:pPr>
                      <a:r>
                        <a:rPr lang="en-US" sz="2000" b="1" i="0" dirty="0">
                          <a:solidFill>
                            <a:schemeClr val="tx1"/>
                          </a:solidFill>
                          <a:effectLst/>
                          <a:latin typeface="Calibri"/>
                        </a:rPr>
                        <a:t>Claiming Percentage Expectation Y1/Q2 (Oct 1 - Dec 31)</a:t>
                      </a: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ase">
                        <a:lnSpc>
                          <a:spcPts val="2400"/>
                        </a:lnSpc>
                        <a:buNone/>
                      </a:pPr>
                      <a:r>
                        <a:rPr lang="en-US" sz="2000" b="1" i="0" dirty="0">
                          <a:solidFill>
                            <a:schemeClr val="tx1"/>
                          </a:solidFill>
                          <a:effectLst/>
                          <a:latin typeface="Calibri"/>
                        </a:rPr>
                        <a:t>Claiming Percentage Expectation Y1/Q3 (Jan 1 - March 31)</a:t>
                      </a: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ase">
                        <a:lnSpc>
                          <a:spcPts val="2400"/>
                        </a:lnSpc>
                        <a:buNone/>
                      </a:pPr>
                      <a:r>
                        <a:rPr lang="en-US" sz="2000" b="1" i="0" dirty="0">
                          <a:solidFill>
                            <a:schemeClr val="tx1"/>
                          </a:solidFill>
                          <a:effectLst/>
                          <a:latin typeface="Calibri"/>
                        </a:rPr>
                        <a:t>Claiming Percentage Expectation Y1/Q4 </a:t>
                      </a:r>
                      <a:endParaRPr lang="en-US" b="1" i="0" dirty="0">
                        <a:solidFill>
                          <a:schemeClr val="tx1"/>
                        </a:solidFill>
                        <a:effectLst/>
                        <a:latin typeface="Calibri"/>
                      </a:endParaRPr>
                    </a:p>
                    <a:p>
                      <a:pPr algn="ctr" fontAlgn="base">
                        <a:lnSpc>
                          <a:spcPts val="2400"/>
                        </a:lnSpc>
                        <a:buNone/>
                      </a:pPr>
                      <a:r>
                        <a:rPr lang="en-US" sz="2000" b="1" i="0" dirty="0">
                          <a:solidFill>
                            <a:schemeClr val="tx1"/>
                          </a:solidFill>
                          <a:effectLst/>
                          <a:latin typeface="Calibri"/>
                        </a:rPr>
                        <a:t>(April 1 - June 30)</a:t>
                      </a: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316600404"/>
                  </a:ext>
                </a:extLst>
              </a:tr>
              <a:tr h="595598">
                <a:tc vMerge="1">
                  <a:txBody>
                    <a:bodyPr/>
                    <a:lstStyle/>
                    <a:p>
                      <a:endParaRPr lang="en-US"/>
                    </a:p>
                  </a:txBody>
                  <a:tcPr/>
                </a:tc>
                <a:tc>
                  <a:txBody>
                    <a:bodyPr/>
                    <a:lstStyle/>
                    <a:p>
                      <a:pPr algn="ctr" fontAlgn="base">
                        <a:lnSpc>
                          <a:spcPts val="2400"/>
                        </a:lnSpc>
                        <a:buNone/>
                      </a:pPr>
                      <a:r>
                        <a:rPr lang="en-US" sz="2000" b="0" i="0" dirty="0">
                          <a:solidFill>
                            <a:schemeClr val="tx1"/>
                          </a:solidFill>
                          <a:effectLst/>
                          <a:latin typeface="Calibri"/>
                        </a:rPr>
                        <a:t>Deadline for Claiming – </a:t>
                      </a:r>
                      <a:endParaRPr lang="en-US" b="0" i="0" dirty="0">
                        <a:solidFill>
                          <a:schemeClr val="tx1"/>
                        </a:solidFill>
                        <a:effectLst/>
                        <a:latin typeface="Calibri"/>
                      </a:endParaRPr>
                    </a:p>
                    <a:p>
                      <a:pPr algn="ctr" fontAlgn="base">
                        <a:lnSpc>
                          <a:spcPts val="2400"/>
                        </a:lnSpc>
                        <a:buNone/>
                      </a:pPr>
                      <a:r>
                        <a:rPr lang="en-US" sz="2000" b="0" i="0" dirty="0">
                          <a:solidFill>
                            <a:schemeClr val="tx1"/>
                          </a:solidFill>
                          <a:effectLst/>
                          <a:latin typeface="Calibri"/>
                        </a:rPr>
                        <a:t>November 15</a:t>
                      </a:r>
                      <a:endParaRPr lang="en-US" b="0" i="0" dirty="0">
                        <a:solidFill>
                          <a:schemeClr val="tx1"/>
                        </a:solidFill>
                        <a:effectLst/>
                        <a:latin typeface="Calibri"/>
                      </a:endParaRPr>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ase">
                        <a:lnSpc>
                          <a:spcPts val="2400"/>
                        </a:lnSpc>
                        <a:buNone/>
                      </a:pPr>
                      <a:r>
                        <a:rPr lang="en-US" sz="2000" b="0" i="0" dirty="0">
                          <a:solidFill>
                            <a:schemeClr val="tx1"/>
                          </a:solidFill>
                          <a:effectLst/>
                          <a:latin typeface="Calibri"/>
                        </a:rPr>
                        <a:t>Deadline for Claiming –</a:t>
                      </a:r>
                      <a:endParaRPr lang="en-US" b="0" i="0" dirty="0">
                        <a:solidFill>
                          <a:schemeClr val="tx1"/>
                        </a:solidFill>
                        <a:effectLst/>
                        <a:latin typeface="Calibri"/>
                      </a:endParaRPr>
                    </a:p>
                    <a:p>
                      <a:pPr algn="ctr" fontAlgn="base">
                        <a:lnSpc>
                          <a:spcPts val="2400"/>
                        </a:lnSpc>
                        <a:buNone/>
                      </a:pPr>
                      <a:r>
                        <a:rPr lang="en-US" sz="2000" b="0" i="0" dirty="0">
                          <a:solidFill>
                            <a:schemeClr val="tx1"/>
                          </a:solidFill>
                          <a:effectLst/>
                          <a:latin typeface="Calibri"/>
                        </a:rPr>
                        <a:t>February 15</a:t>
                      </a:r>
                      <a:endParaRPr lang="en-US" b="0" i="0" dirty="0">
                        <a:solidFill>
                          <a:schemeClr val="tx1"/>
                        </a:solidFill>
                        <a:effectLst/>
                        <a:latin typeface="Calibri"/>
                      </a:endParaRPr>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ase">
                        <a:lnSpc>
                          <a:spcPts val="2400"/>
                        </a:lnSpc>
                        <a:buNone/>
                      </a:pPr>
                      <a:r>
                        <a:rPr lang="en-US" sz="2000" b="0" i="0" dirty="0">
                          <a:solidFill>
                            <a:schemeClr val="tx1"/>
                          </a:solidFill>
                          <a:effectLst/>
                          <a:latin typeface="Calibri"/>
                        </a:rPr>
                        <a:t>Deadline for Claiming – </a:t>
                      </a:r>
                      <a:endParaRPr lang="en-US" b="0" i="0" dirty="0">
                        <a:solidFill>
                          <a:schemeClr val="tx1"/>
                        </a:solidFill>
                        <a:effectLst/>
                        <a:latin typeface="Calibri"/>
                      </a:endParaRPr>
                    </a:p>
                    <a:p>
                      <a:pPr algn="ctr" fontAlgn="base">
                        <a:lnSpc>
                          <a:spcPts val="2400"/>
                        </a:lnSpc>
                        <a:buNone/>
                      </a:pPr>
                      <a:r>
                        <a:rPr lang="en-US" sz="2000" b="0" i="0" dirty="0">
                          <a:solidFill>
                            <a:schemeClr val="tx1"/>
                          </a:solidFill>
                          <a:effectLst/>
                          <a:latin typeface="Calibri"/>
                        </a:rPr>
                        <a:t>May 15</a:t>
                      </a:r>
                      <a:endParaRPr lang="en-US" b="0" i="0" dirty="0">
                        <a:solidFill>
                          <a:schemeClr val="tx1"/>
                        </a:solidFill>
                        <a:effectLst/>
                        <a:latin typeface="Calibri"/>
                      </a:endParaRPr>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ase">
                        <a:lnSpc>
                          <a:spcPts val="2400"/>
                        </a:lnSpc>
                        <a:buNone/>
                      </a:pPr>
                      <a:r>
                        <a:rPr lang="en-US" sz="2000" b="0" i="0" dirty="0">
                          <a:solidFill>
                            <a:schemeClr val="tx1"/>
                          </a:solidFill>
                          <a:effectLst/>
                          <a:latin typeface="Calibri"/>
                        </a:rPr>
                        <a:t>Fiscal Year End Deadline for Claiming – August 15</a:t>
                      </a:r>
                      <a:endParaRPr lang="en-US" b="0" i="0" dirty="0">
                        <a:solidFill>
                          <a:schemeClr val="tx1"/>
                        </a:solidFill>
                        <a:effectLst/>
                        <a:latin typeface="Calibri"/>
                      </a:endParaRPr>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4107986278"/>
                  </a:ext>
                </a:extLst>
              </a:tr>
              <a:tr h="331725">
                <a:tc>
                  <a:txBody>
                    <a:bodyPr/>
                    <a:lstStyle/>
                    <a:p>
                      <a:pPr algn="ctr" fontAlgn="base">
                        <a:lnSpc>
                          <a:spcPts val="2400"/>
                        </a:lnSpc>
                        <a:buNone/>
                      </a:pPr>
                      <a:r>
                        <a:rPr lang="en-US" sz="2000" b="1" i="1" dirty="0">
                          <a:solidFill>
                            <a:schemeClr val="tx1"/>
                          </a:solidFill>
                          <a:effectLst/>
                          <a:latin typeface="Calibri"/>
                        </a:rPr>
                        <a:t>Title I</a:t>
                      </a: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algn="ctr" fontAlgn="base">
                        <a:lnSpc>
                          <a:spcPts val="2400"/>
                        </a:lnSpc>
                        <a:buNone/>
                      </a:pPr>
                      <a:r>
                        <a:rPr lang="en-US" sz="2000" b="0" i="0" dirty="0">
                          <a:solidFill>
                            <a:schemeClr val="tx1"/>
                          </a:solidFill>
                          <a:effectLst/>
                          <a:latin typeface="Calibri"/>
                        </a:rPr>
                        <a:t>-</a:t>
                      </a:r>
                      <a:endParaRPr lang="en-US" b="0" i="0" dirty="0">
                        <a:solidFill>
                          <a:schemeClr val="tx1"/>
                        </a:solidFill>
                        <a:effectLst/>
                        <a:latin typeface="Calibri"/>
                      </a:endParaRPr>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40%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60%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85%</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23428561"/>
                  </a:ext>
                </a:extLst>
              </a:tr>
              <a:tr h="331725">
                <a:tc>
                  <a:txBody>
                    <a:bodyPr/>
                    <a:lstStyle/>
                    <a:p>
                      <a:pPr algn="ctr" fontAlgn="base">
                        <a:lnSpc>
                          <a:spcPts val="2400"/>
                        </a:lnSpc>
                        <a:buNone/>
                      </a:pPr>
                      <a:r>
                        <a:rPr lang="en-US" sz="2000" b="1" i="1" dirty="0">
                          <a:solidFill>
                            <a:schemeClr val="tx1"/>
                          </a:solidFill>
                          <a:effectLst/>
                          <a:latin typeface="Calibri"/>
                        </a:rPr>
                        <a:t>Title II</a:t>
                      </a: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algn="ctr" fontAlgn="base">
                        <a:lnSpc>
                          <a:spcPts val="2400"/>
                        </a:lnSpc>
                        <a:buNone/>
                      </a:pPr>
                      <a:r>
                        <a:rPr lang="en-US" sz="2000" b="0" i="0" dirty="0">
                          <a:solidFill>
                            <a:schemeClr val="tx1"/>
                          </a:solidFill>
                          <a:effectLst/>
                          <a:latin typeface="Calibri"/>
                        </a:rPr>
                        <a:t>-</a:t>
                      </a:r>
                      <a:endParaRPr lang="en-US" b="0" i="0" dirty="0">
                        <a:solidFill>
                          <a:schemeClr val="tx1"/>
                        </a:solidFill>
                        <a:effectLst/>
                        <a:latin typeface="Calibri"/>
                      </a:endParaRPr>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15%</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30%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50%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73458459"/>
                  </a:ext>
                </a:extLst>
              </a:tr>
              <a:tr h="331725">
                <a:tc>
                  <a:txBody>
                    <a:bodyPr/>
                    <a:lstStyle/>
                    <a:p>
                      <a:pPr algn="ctr" fontAlgn="base">
                        <a:lnSpc>
                          <a:spcPts val="2400"/>
                        </a:lnSpc>
                        <a:buNone/>
                      </a:pPr>
                      <a:r>
                        <a:rPr lang="en-US" sz="2000" b="1" i="1" dirty="0">
                          <a:solidFill>
                            <a:schemeClr val="tx1"/>
                          </a:solidFill>
                          <a:effectLst/>
                          <a:latin typeface="Calibri"/>
                        </a:rPr>
                        <a:t>Title IV</a:t>
                      </a: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algn="ctr" fontAlgn="base">
                        <a:lnSpc>
                          <a:spcPts val="2400"/>
                        </a:lnSpc>
                        <a:buNone/>
                      </a:pPr>
                      <a:r>
                        <a:rPr lang="en-US" sz="2000" b="0" i="0" dirty="0">
                          <a:solidFill>
                            <a:schemeClr val="tx1"/>
                          </a:solidFill>
                          <a:effectLst/>
                          <a:latin typeface="Calibri"/>
                        </a:rPr>
                        <a:t>-</a:t>
                      </a:r>
                      <a:endParaRPr lang="en-US" b="0" i="0" dirty="0">
                        <a:solidFill>
                          <a:schemeClr val="tx1"/>
                        </a:solidFill>
                        <a:effectLst/>
                        <a:latin typeface="Calibri"/>
                      </a:endParaRPr>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15%</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30%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50%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81579556"/>
                  </a:ext>
                </a:extLst>
              </a:tr>
              <a:tr h="331725">
                <a:tc>
                  <a:txBody>
                    <a:bodyPr/>
                    <a:lstStyle/>
                    <a:p>
                      <a:pPr algn="ctr" fontAlgn="base">
                        <a:lnSpc>
                          <a:spcPts val="2400"/>
                        </a:lnSpc>
                        <a:buNone/>
                      </a:pPr>
                      <a:r>
                        <a:rPr lang="en-US" sz="2000" b="1" i="1" dirty="0">
                          <a:solidFill>
                            <a:schemeClr val="tx1"/>
                          </a:solidFill>
                          <a:effectLst/>
                          <a:latin typeface="Calibri"/>
                        </a:rPr>
                        <a:t>Title V</a:t>
                      </a: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algn="ctr" fontAlgn="base">
                        <a:lnSpc>
                          <a:spcPts val="2400"/>
                        </a:lnSpc>
                        <a:buNone/>
                      </a:pPr>
                      <a:r>
                        <a:rPr lang="en-US" sz="2000" b="0" i="0" dirty="0">
                          <a:solidFill>
                            <a:schemeClr val="tx1"/>
                          </a:solidFill>
                          <a:effectLst/>
                          <a:latin typeface="Calibri"/>
                        </a:rPr>
                        <a:t>-</a:t>
                      </a:r>
                      <a:endParaRPr lang="en-US" b="0" i="0" dirty="0">
                        <a:solidFill>
                          <a:schemeClr val="tx1"/>
                        </a:solidFill>
                        <a:effectLst/>
                        <a:latin typeface="Calibri"/>
                      </a:endParaRPr>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50%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34302556"/>
                  </a:ext>
                </a:extLst>
              </a:tr>
              <a:tr h="0">
                <a:tc>
                  <a:txBody>
                    <a:bodyPr/>
                    <a:lstStyle/>
                    <a:p>
                      <a:pPr algn="l" fontAlgn="auto">
                        <a:lnSpc>
                          <a:spcPts val="900"/>
                        </a:lnSpc>
                        <a:buNone/>
                      </a:pPr>
                      <a:endParaRPr lang="en-US" sz="900" b="1" i="0" dirty="0">
                        <a:solidFill>
                          <a:schemeClr val="tx1"/>
                        </a:solidFill>
                        <a:effectLst/>
                        <a:latin typeface="Aptos"/>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auto">
                        <a:lnSpc>
                          <a:spcPts val="5250"/>
                        </a:lnSpc>
                        <a:buNone/>
                      </a:pPr>
                      <a:endParaRPr lang="en-US" sz="900" b="0" i="0" dirty="0">
                        <a:solidFill>
                          <a:schemeClr val="tx1"/>
                        </a:solidFill>
                        <a:effectLst/>
                        <a:latin typeface="Aptos"/>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auto">
                        <a:lnSpc>
                          <a:spcPts val="5250"/>
                        </a:lnSpc>
                        <a:buNone/>
                      </a:pPr>
                      <a:endParaRPr lang="en-US" sz="4400" b="0" i="0" dirty="0">
                        <a:solidFill>
                          <a:schemeClr val="tx1"/>
                        </a:solidFill>
                        <a:effectLst/>
                        <a:latin typeface="Aptos"/>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auto">
                        <a:lnSpc>
                          <a:spcPts val="5250"/>
                        </a:lnSpc>
                        <a:buNone/>
                      </a:pPr>
                      <a:endParaRPr lang="en-US" sz="4400" b="0" i="0" dirty="0">
                        <a:solidFill>
                          <a:schemeClr val="tx1"/>
                        </a:solidFill>
                        <a:effectLst/>
                        <a:latin typeface="Aptos"/>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auto">
                        <a:lnSpc>
                          <a:spcPts val="5250"/>
                        </a:lnSpc>
                        <a:buNone/>
                      </a:pPr>
                      <a:endParaRPr lang="en-US" sz="4400" b="0" i="0" dirty="0">
                        <a:solidFill>
                          <a:schemeClr val="tx1"/>
                        </a:solidFill>
                        <a:effectLst/>
                        <a:latin typeface="Aptos"/>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41095875"/>
                  </a:ext>
                </a:extLst>
              </a:tr>
              <a:tr h="1108264">
                <a:tc rowSpan="3">
                  <a:txBody>
                    <a:bodyPr/>
                    <a:lstStyle/>
                    <a:p>
                      <a:pPr algn="ctr" fontAlgn="base">
                        <a:lnSpc>
                          <a:spcPts val="2400"/>
                        </a:lnSpc>
                        <a:buNone/>
                      </a:pPr>
                      <a:r>
                        <a:rPr lang="en-US" sz="2000" b="1" i="0" dirty="0">
                          <a:solidFill>
                            <a:schemeClr val="tx1"/>
                          </a:solidFill>
                          <a:effectLst/>
                          <a:latin typeface="Calibri"/>
                        </a:rPr>
                        <a:t>Grant</a:t>
                      </a:r>
                      <a:endParaRPr lang="en-US" b="1" i="0" dirty="0">
                        <a:solidFill>
                          <a:schemeClr val="tx1"/>
                        </a:solidFill>
                        <a:effectLst/>
                        <a:latin typeface="Calibri"/>
                      </a:endParaRPr>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ase">
                        <a:lnSpc>
                          <a:spcPts val="2400"/>
                        </a:lnSpc>
                        <a:buNone/>
                      </a:pPr>
                      <a:r>
                        <a:rPr lang="en-US" sz="2000" b="1" i="0" dirty="0">
                          <a:solidFill>
                            <a:schemeClr val="tx1"/>
                          </a:solidFill>
                          <a:effectLst/>
                          <a:latin typeface="Calibri"/>
                        </a:rPr>
                        <a:t>Claiming Percentage Expectation Y2/Q1 (July 1 - Sept 30)</a:t>
                      </a: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ase">
                        <a:lnSpc>
                          <a:spcPts val="2400"/>
                        </a:lnSpc>
                        <a:buNone/>
                      </a:pPr>
                      <a:r>
                        <a:rPr lang="en-US" sz="2000" b="1" i="0" dirty="0">
                          <a:solidFill>
                            <a:schemeClr val="tx1"/>
                          </a:solidFill>
                          <a:effectLst/>
                          <a:latin typeface="Calibri"/>
                        </a:rPr>
                        <a:t>Claiming Percentage Expectation Y2/Q2 (Oct 1 - Dec 31)</a:t>
                      </a: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ase">
                        <a:lnSpc>
                          <a:spcPts val="2400"/>
                        </a:lnSpc>
                        <a:buNone/>
                      </a:pPr>
                      <a:r>
                        <a:rPr lang="en-US" sz="2000" b="1" i="0" dirty="0">
                          <a:solidFill>
                            <a:schemeClr val="tx1"/>
                          </a:solidFill>
                          <a:effectLst/>
                          <a:latin typeface="Calibri"/>
                        </a:rPr>
                        <a:t>Claiming Percentage Expectation Y2/Q3 (Jan 1 - March 31)</a:t>
                      </a: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ase">
                        <a:lnSpc>
                          <a:spcPts val="2400"/>
                        </a:lnSpc>
                        <a:buNone/>
                      </a:pPr>
                      <a:r>
                        <a:rPr lang="en-US" sz="2000" b="1" i="0" dirty="0">
                          <a:solidFill>
                            <a:schemeClr val="tx1"/>
                          </a:solidFill>
                          <a:effectLst/>
                          <a:latin typeface="Calibri"/>
                        </a:rPr>
                        <a:t>Claiming Percentage Expectation Y2/Q4 </a:t>
                      </a:r>
                      <a:endParaRPr lang="en-US" b="1" i="0" dirty="0">
                        <a:solidFill>
                          <a:schemeClr val="tx1"/>
                        </a:solidFill>
                        <a:effectLst/>
                        <a:latin typeface="Calibri"/>
                      </a:endParaRPr>
                    </a:p>
                    <a:p>
                      <a:pPr algn="ctr" fontAlgn="base">
                        <a:lnSpc>
                          <a:spcPts val="2400"/>
                        </a:lnSpc>
                        <a:buNone/>
                      </a:pPr>
                      <a:r>
                        <a:rPr lang="en-US" sz="2000" b="1" i="0" dirty="0">
                          <a:solidFill>
                            <a:schemeClr val="tx1"/>
                          </a:solidFill>
                          <a:effectLst/>
                          <a:latin typeface="Calibri"/>
                        </a:rPr>
                        <a:t>(April 1 - June 30)</a:t>
                      </a: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4213813578"/>
                  </a:ext>
                </a:extLst>
              </a:tr>
              <a:tr h="595598">
                <a:tc vMerge="1">
                  <a:txBody>
                    <a:bodyPr/>
                    <a:lstStyle/>
                    <a:p>
                      <a:endParaRPr lang="en-US"/>
                    </a:p>
                  </a:txBody>
                  <a:tcPr/>
                </a:tc>
                <a:tc rowSpan="2">
                  <a:txBody>
                    <a:bodyPr/>
                    <a:lstStyle/>
                    <a:p>
                      <a:pPr algn="ctr" fontAlgn="base">
                        <a:lnSpc>
                          <a:spcPts val="2400"/>
                        </a:lnSpc>
                        <a:buNone/>
                      </a:pPr>
                      <a:r>
                        <a:rPr lang="en-US" sz="2000" b="0" i="0" dirty="0">
                          <a:solidFill>
                            <a:schemeClr val="tx1"/>
                          </a:solidFill>
                          <a:effectLst/>
                          <a:latin typeface="Calibri"/>
                        </a:rPr>
                        <a:t>Deadline for Claiming – </a:t>
                      </a:r>
                      <a:endParaRPr lang="en-US" b="0" i="0" dirty="0">
                        <a:solidFill>
                          <a:schemeClr val="tx1"/>
                        </a:solidFill>
                        <a:effectLst/>
                        <a:latin typeface="Calibri"/>
                      </a:endParaRPr>
                    </a:p>
                    <a:p>
                      <a:pPr algn="ctr" fontAlgn="base">
                        <a:lnSpc>
                          <a:spcPts val="2400"/>
                        </a:lnSpc>
                        <a:buNone/>
                      </a:pPr>
                      <a:r>
                        <a:rPr lang="en-US" sz="2000" b="0" i="0" dirty="0">
                          <a:solidFill>
                            <a:schemeClr val="tx1"/>
                          </a:solidFill>
                          <a:effectLst/>
                          <a:latin typeface="Calibri"/>
                        </a:rPr>
                        <a:t>November 15</a:t>
                      </a:r>
                      <a:endParaRPr lang="en-US" b="0" i="0" dirty="0">
                        <a:solidFill>
                          <a:schemeClr val="tx1"/>
                        </a:solidFill>
                        <a:effectLst/>
                        <a:latin typeface="Calibri"/>
                      </a:endParaRPr>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rowSpan="2">
                  <a:txBody>
                    <a:bodyPr/>
                    <a:lstStyle/>
                    <a:p>
                      <a:pPr algn="ctr" fontAlgn="base">
                        <a:lnSpc>
                          <a:spcPts val="2400"/>
                        </a:lnSpc>
                        <a:buNone/>
                      </a:pPr>
                      <a:r>
                        <a:rPr lang="en-US" sz="2000" b="0" i="0" dirty="0">
                          <a:solidFill>
                            <a:schemeClr val="tx1"/>
                          </a:solidFill>
                          <a:effectLst/>
                          <a:latin typeface="Calibri"/>
                        </a:rPr>
                        <a:t>Deadline for Claiming –</a:t>
                      </a:r>
                      <a:endParaRPr lang="en-US" b="0" i="0" dirty="0">
                        <a:solidFill>
                          <a:schemeClr val="tx1"/>
                        </a:solidFill>
                        <a:effectLst/>
                        <a:latin typeface="Calibri"/>
                      </a:endParaRPr>
                    </a:p>
                    <a:p>
                      <a:pPr algn="ctr" fontAlgn="base">
                        <a:lnSpc>
                          <a:spcPts val="2400"/>
                        </a:lnSpc>
                        <a:buNone/>
                      </a:pPr>
                      <a:r>
                        <a:rPr lang="en-US" sz="2000" b="0" i="0" dirty="0">
                          <a:solidFill>
                            <a:schemeClr val="tx1"/>
                          </a:solidFill>
                          <a:effectLst/>
                          <a:latin typeface="Calibri"/>
                        </a:rPr>
                        <a:t>February 15</a:t>
                      </a:r>
                      <a:endParaRPr lang="en-US" b="0" i="0" dirty="0">
                        <a:solidFill>
                          <a:schemeClr val="tx1"/>
                        </a:solidFill>
                        <a:effectLst/>
                        <a:latin typeface="Calibri"/>
                      </a:endParaRPr>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rowSpan="2">
                  <a:txBody>
                    <a:bodyPr/>
                    <a:lstStyle/>
                    <a:p>
                      <a:pPr algn="ctr" fontAlgn="base">
                        <a:lnSpc>
                          <a:spcPts val="2400"/>
                        </a:lnSpc>
                        <a:buNone/>
                      </a:pPr>
                      <a:r>
                        <a:rPr lang="en-US" sz="2000" b="0" i="0" dirty="0">
                          <a:solidFill>
                            <a:schemeClr val="tx1"/>
                          </a:solidFill>
                          <a:effectLst/>
                          <a:latin typeface="Calibri"/>
                        </a:rPr>
                        <a:t>Deadline for Claiming – </a:t>
                      </a:r>
                      <a:endParaRPr lang="en-US" b="0" i="0" dirty="0">
                        <a:solidFill>
                          <a:schemeClr val="tx1"/>
                        </a:solidFill>
                        <a:effectLst/>
                        <a:latin typeface="Calibri"/>
                      </a:endParaRPr>
                    </a:p>
                    <a:p>
                      <a:pPr algn="ctr" fontAlgn="base">
                        <a:lnSpc>
                          <a:spcPts val="2400"/>
                        </a:lnSpc>
                        <a:buNone/>
                      </a:pPr>
                      <a:r>
                        <a:rPr lang="en-US" sz="2000" b="0" i="0" dirty="0">
                          <a:solidFill>
                            <a:schemeClr val="tx1"/>
                          </a:solidFill>
                          <a:effectLst/>
                          <a:latin typeface="Calibri"/>
                        </a:rPr>
                        <a:t>May 15</a:t>
                      </a:r>
                      <a:endParaRPr lang="en-US" b="0" i="0" dirty="0">
                        <a:solidFill>
                          <a:schemeClr val="tx1"/>
                        </a:solidFill>
                        <a:effectLst/>
                        <a:latin typeface="Calibri"/>
                      </a:endParaRPr>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ase">
                        <a:lnSpc>
                          <a:spcPts val="2400"/>
                        </a:lnSpc>
                        <a:buNone/>
                      </a:pPr>
                      <a:r>
                        <a:rPr lang="en-US" sz="2000" b="0" i="0" dirty="0">
                          <a:solidFill>
                            <a:schemeClr val="tx1"/>
                          </a:solidFill>
                          <a:effectLst/>
                          <a:latin typeface="Calibri"/>
                        </a:rPr>
                        <a:t>Fiscal Year End Deadline for Claiming – August 15</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866349794"/>
                  </a:ext>
                </a:extLst>
              </a:tr>
              <a:tr h="851931">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base">
                        <a:lnSpc>
                          <a:spcPts val="2400"/>
                        </a:lnSpc>
                        <a:buNone/>
                      </a:pPr>
                      <a:r>
                        <a:rPr lang="en-US" sz="2000" b="0" i="0" dirty="0">
                          <a:solidFill>
                            <a:schemeClr val="tx1"/>
                          </a:solidFill>
                          <a:effectLst/>
                          <a:latin typeface="Calibri"/>
                        </a:rPr>
                        <a:t>Grant Closing Deadline for Claiming – December 30</a:t>
                      </a:r>
                      <a:endParaRPr lang="en-US" b="0" i="0" dirty="0">
                        <a:solidFill>
                          <a:schemeClr val="tx1"/>
                        </a:solidFill>
                        <a:effectLst/>
                        <a:latin typeface="Calibri"/>
                      </a:endParaRPr>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237186469"/>
                  </a:ext>
                </a:extLst>
              </a:tr>
              <a:tr h="331725">
                <a:tc>
                  <a:txBody>
                    <a:bodyPr/>
                    <a:lstStyle/>
                    <a:p>
                      <a:pPr algn="ctr" fontAlgn="base">
                        <a:lnSpc>
                          <a:spcPts val="2400"/>
                        </a:lnSpc>
                        <a:buNone/>
                      </a:pPr>
                      <a:r>
                        <a:rPr lang="en-US" sz="2000" b="1" i="1" dirty="0">
                          <a:solidFill>
                            <a:schemeClr val="tx1"/>
                          </a:solidFill>
                          <a:effectLst/>
                          <a:latin typeface="Calibri"/>
                        </a:rPr>
                        <a:t>Title I</a:t>
                      </a: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algn="ctr" fontAlgn="base">
                        <a:lnSpc>
                          <a:spcPts val="2400"/>
                        </a:lnSpc>
                        <a:buNone/>
                      </a:pPr>
                      <a:r>
                        <a:rPr lang="en-US" sz="2000" b="0" i="0" dirty="0">
                          <a:solidFill>
                            <a:schemeClr val="tx1"/>
                          </a:solidFill>
                          <a:effectLst/>
                          <a:latin typeface="Calibri"/>
                        </a:rPr>
                        <a:t>85%</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90%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95%</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100%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99319336"/>
                  </a:ext>
                </a:extLst>
              </a:tr>
              <a:tr h="331725">
                <a:tc>
                  <a:txBody>
                    <a:bodyPr/>
                    <a:lstStyle/>
                    <a:p>
                      <a:pPr algn="ctr" fontAlgn="base">
                        <a:lnSpc>
                          <a:spcPts val="2400"/>
                        </a:lnSpc>
                        <a:buNone/>
                      </a:pPr>
                      <a:r>
                        <a:rPr lang="en-US" sz="2000" b="1" i="1" dirty="0">
                          <a:solidFill>
                            <a:schemeClr val="tx1"/>
                          </a:solidFill>
                          <a:effectLst/>
                          <a:latin typeface="Calibri"/>
                        </a:rPr>
                        <a:t>Title II</a:t>
                      </a: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algn="ctr" fontAlgn="base">
                        <a:lnSpc>
                          <a:spcPts val="2400"/>
                        </a:lnSpc>
                        <a:buNone/>
                      </a:pPr>
                      <a:r>
                        <a:rPr lang="en-US" sz="2000" b="0" i="0" dirty="0">
                          <a:solidFill>
                            <a:schemeClr val="tx1"/>
                          </a:solidFill>
                          <a:effectLst/>
                          <a:latin typeface="Calibri"/>
                        </a:rPr>
                        <a:t>60%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75%</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90%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100%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61785885"/>
                  </a:ext>
                </a:extLst>
              </a:tr>
              <a:tr h="331725">
                <a:tc>
                  <a:txBody>
                    <a:bodyPr/>
                    <a:lstStyle/>
                    <a:p>
                      <a:pPr algn="ctr" fontAlgn="base">
                        <a:lnSpc>
                          <a:spcPts val="2400"/>
                        </a:lnSpc>
                        <a:buNone/>
                      </a:pPr>
                      <a:r>
                        <a:rPr lang="en-US" sz="2000" b="1" i="1" dirty="0">
                          <a:solidFill>
                            <a:schemeClr val="tx1"/>
                          </a:solidFill>
                          <a:effectLst/>
                          <a:latin typeface="Calibri"/>
                        </a:rPr>
                        <a:t>Title IV</a:t>
                      </a: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algn="ctr" fontAlgn="base">
                        <a:lnSpc>
                          <a:spcPts val="2400"/>
                        </a:lnSpc>
                        <a:buNone/>
                      </a:pPr>
                      <a:r>
                        <a:rPr lang="en-US" sz="2000" b="0" i="0" dirty="0">
                          <a:solidFill>
                            <a:schemeClr val="tx1"/>
                          </a:solidFill>
                          <a:effectLst/>
                          <a:latin typeface="Calibri"/>
                        </a:rPr>
                        <a:t>60%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75%</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90%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100%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2003289"/>
                  </a:ext>
                </a:extLst>
              </a:tr>
              <a:tr h="331725">
                <a:tc>
                  <a:txBody>
                    <a:bodyPr/>
                    <a:lstStyle/>
                    <a:p>
                      <a:pPr algn="ctr" fontAlgn="base">
                        <a:lnSpc>
                          <a:spcPts val="2400"/>
                        </a:lnSpc>
                        <a:buNone/>
                      </a:pPr>
                      <a:r>
                        <a:rPr lang="en-US" sz="2000" b="1" i="1" dirty="0">
                          <a:solidFill>
                            <a:schemeClr val="tx1"/>
                          </a:solidFill>
                          <a:effectLst/>
                          <a:latin typeface="Calibri"/>
                        </a:rPr>
                        <a:t>Title V</a:t>
                      </a:r>
                      <a:endParaRPr lang="en-US" b="1"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algn="ctr" fontAlgn="base">
                        <a:lnSpc>
                          <a:spcPts val="2400"/>
                        </a:lnSpc>
                        <a:buNone/>
                      </a:pPr>
                      <a:r>
                        <a:rPr lang="en-US" sz="2000" b="0" i="0" dirty="0">
                          <a:solidFill>
                            <a:schemeClr val="tx1"/>
                          </a:solidFill>
                          <a:effectLst/>
                          <a:latin typeface="Calibri"/>
                        </a:rPr>
                        <a:t>60%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75%</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90%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ase">
                        <a:lnSpc>
                          <a:spcPts val="2400"/>
                        </a:lnSpc>
                        <a:buNone/>
                      </a:pPr>
                      <a:r>
                        <a:rPr lang="en-US" sz="2000" b="0" i="0" dirty="0">
                          <a:solidFill>
                            <a:schemeClr val="tx1"/>
                          </a:solidFill>
                          <a:effectLst/>
                          <a:latin typeface="Calibri"/>
                        </a:rPr>
                        <a:t>100%</a:t>
                      </a:r>
                      <a:endParaRPr lang="en-US" b="0" i="0" dirty="0">
                        <a:solidFill>
                          <a:schemeClr val="tx1"/>
                        </a:solidFill>
                        <a:effectLst/>
                        <a:latin typeface="Calibri"/>
                      </a:endParaRPr>
                    </a:p>
                  </a:txBody>
                  <a:tcPr marL="68580" marR="6858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41677770"/>
                  </a:ext>
                </a:extLst>
              </a:tr>
            </a:tbl>
          </a:graphicData>
        </a:graphic>
      </p:graphicFrame>
    </p:spTree>
    <p:extLst>
      <p:ext uri="{BB962C8B-B14F-4D97-AF65-F5344CB8AC3E}">
        <p14:creationId xmlns:p14="http://schemas.microsoft.com/office/powerpoint/2010/main" val="9739297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D704BF-542A-7571-07C0-71A637CDDF16}"/>
              </a:ext>
            </a:extLst>
          </p:cNvPr>
          <p:cNvSpPr>
            <a:spLocks noGrp="1"/>
          </p:cNvSpPr>
          <p:nvPr>
            <p:ph type="title"/>
          </p:nvPr>
        </p:nvSpPr>
        <p:spPr/>
        <p:txBody>
          <a:bodyPr anchor="t">
            <a:normAutofit/>
          </a:bodyPr>
          <a:lstStyle/>
          <a:p>
            <a:r>
              <a:rPr lang="en-US" dirty="0"/>
              <a:t>Carryover Restrictions </a:t>
            </a:r>
          </a:p>
        </p:txBody>
      </p:sp>
      <p:sp>
        <p:nvSpPr>
          <p:cNvPr id="3" name="Content Placeholder 2">
            <a:extLst>
              <a:ext uri="{FF2B5EF4-FFF2-40B4-BE49-F238E27FC236}">
                <a16:creationId xmlns:a16="http://schemas.microsoft.com/office/drawing/2014/main" id="{DE42CC0F-50D5-E91B-25FE-7527DA7304B3}"/>
              </a:ext>
            </a:extLst>
          </p:cNvPr>
          <p:cNvSpPr>
            <a:spLocks noGrp="1"/>
          </p:cNvSpPr>
          <p:nvPr>
            <p:ph sz="half" idx="1"/>
          </p:nvPr>
        </p:nvSpPr>
        <p:spPr>
          <a:xfrm>
            <a:off x="918972" y="2051627"/>
            <a:ext cx="7772400" cy="6361229"/>
          </a:xfrm>
        </p:spPr>
        <p:txBody>
          <a:bodyPr vert="horz" lIns="91440" tIns="45720" rIns="91440" bIns="45720" rtlCol="0" anchor="t">
            <a:normAutofit/>
          </a:bodyPr>
          <a:lstStyle/>
          <a:p>
            <a:pPr marL="0">
              <a:lnSpc>
                <a:spcPct val="100000"/>
              </a:lnSpc>
              <a:spcAft>
                <a:spcPts val="600"/>
              </a:spcAft>
            </a:pPr>
            <a:endParaRPr lang="en-US" sz="2000" i="1" dirty="0"/>
          </a:p>
          <a:p>
            <a:pPr marL="0" indent="0">
              <a:lnSpc>
                <a:spcPct val="100000"/>
              </a:lnSpc>
              <a:spcAft>
                <a:spcPts val="600"/>
              </a:spcAft>
              <a:buNone/>
            </a:pPr>
            <a:endParaRPr lang="en-US" sz="2000" dirty="0"/>
          </a:p>
          <a:p>
            <a:pPr marL="0" indent="0">
              <a:lnSpc>
                <a:spcPct val="100000"/>
              </a:lnSpc>
              <a:spcAft>
                <a:spcPts val="600"/>
              </a:spcAft>
              <a:buNone/>
            </a:pPr>
            <a:r>
              <a:rPr lang="en-US" sz="2000" b="1" dirty="0"/>
              <a:t>15% Carryover Limitation</a:t>
            </a:r>
          </a:p>
          <a:p>
            <a:pPr marL="285750" indent="-285750">
              <a:lnSpc>
                <a:spcPct val="100000"/>
              </a:lnSpc>
              <a:spcAft>
                <a:spcPts val="600"/>
              </a:spcAft>
              <a:buFont typeface="Arial"/>
              <a:buChar char="•"/>
            </a:pPr>
            <a:r>
              <a:rPr lang="en-US" sz="2000" dirty="0"/>
              <a:t>At the end of the project period, carryover is calculated based on the final Expenditure Report</a:t>
            </a:r>
          </a:p>
          <a:p>
            <a:pPr marL="285750" indent="-285750">
              <a:lnSpc>
                <a:spcPct val="100000"/>
              </a:lnSpc>
              <a:spcAft>
                <a:spcPts val="600"/>
              </a:spcAft>
              <a:buFont typeface="Arial"/>
              <a:buChar char="•"/>
            </a:pPr>
            <a:r>
              <a:rPr lang="en-US" sz="2000" dirty="0"/>
              <a:t>For districts receiving $50,000 or more, the carryover limit is 15% of the next year’s allocation</a:t>
            </a:r>
            <a:br>
              <a:rPr lang="en-US" sz="2000" dirty="0"/>
            </a:br>
            <a:endParaRPr lang="en-US" sz="2000" dirty="0"/>
          </a:p>
          <a:p>
            <a:pPr marL="0" indent="0">
              <a:lnSpc>
                <a:spcPct val="100000"/>
              </a:lnSpc>
              <a:spcAft>
                <a:spcPts val="600"/>
              </a:spcAft>
              <a:buNone/>
            </a:pPr>
            <a:r>
              <a:rPr lang="en-US" sz="2000" b="1" dirty="0"/>
              <a:t> Waiver Option</a:t>
            </a:r>
          </a:p>
          <a:p>
            <a:pPr marL="285750" indent="-285750">
              <a:lnSpc>
                <a:spcPct val="100000"/>
              </a:lnSpc>
              <a:spcAft>
                <a:spcPts val="600"/>
              </a:spcAft>
              <a:buFont typeface="Arial"/>
              <a:buChar char="•"/>
            </a:pPr>
            <a:r>
              <a:rPr lang="en-US" sz="2000" dirty="0"/>
              <a:t>A district may submit a waiver request to the Office of Federal and State Accountability (OFSA)</a:t>
            </a:r>
          </a:p>
          <a:p>
            <a:pPr marL="285750" indent="-285750">
              <a:lnSpc>
                <a:spcPct val="100000"/>
              </a:lnSpc>
              <a:spcAft>
                <a:spcPts val="600"/>
              </a:spcAft>
              <a:buFont typeface="Arial"/>
              <a:buChar char="•"/>
            </a:pPr>
            <a:r>
              <a:rPr lang="en-US" sz="2000" dirty="0"/>
              <a:t>Waivers can be granted only once every three years, even if a district exceeds the limit multiple times</a:t>
            </a:r>
          </a:p>
          <a:p>
            <a:pPr marL="0" indent="0">
              <a:lnSpc>
                <a:spcPct val="100000"/>
              </a:lnSpc>
              <a:spcAft>
                <a:spcPts val="600"/>
              </a:spcAft>
              <a:buNone/>
            </a:pPr>
            <a:br>
              <a:rPr lang="en-US" sz="2000" dirty="0"/>
            </a:br>
            <a:endParaRPr lang="en-US" sz="2000" dirty="0"/>
          </a:p>
          <a:p>
            <a:pPr marL="0" indent="0">
              <a:lnSpc>
                <a:spcPct val="100000"/>
              </a:lnSpc>
              <a:spcAft>
                <a:spcPts val="600"/>
              </a:spcAft>
              <a:buNone/>
            </a:pPr>
            <a:r>
              <a:rPr lang="en-US" sz="2000" i="1" dirty="0"/>
              <a:t>Plan ahead and monitor expenditures to avoid exceeding the carryover cap.</a:t>
            </a:r>
            <a:endParaRPr lang="en-US" sz="2000" dirty="0"/>
          </a:p>
          <a:p>
            <a:pPr>
              <a:lnSpc>
                <a:spcPct val="100000"/>
              </a:lnSpc>
              <a:spcAft>
                <a:spcPts val="600"/>
              </a:spcAft>
            </a:pPr>
            <a:endParaRPr lang="en-US" sz="2000" dirty="0"/>
          </a:p>
        </p:txBody>
      </p:sp>
      <p:pic>
        <p:nvPicPr>
          <p:cNvPr id="5" name="Picture 4" descr="White calculator">
            <a:extLst>
              <a:ext uri="{FF2B5EF4-FFF2-40B4-BE49-F238E27FC236}">
                <a16:creationId xmlns:a16="http://schemas.microsoft.com/office/drawing/2014/main" id="{7A2396D0-FA07-A5A9-F14A-87319BAE60A3}"/>
              </a:ext>
            </a:extLst>
          </p:cNvPr>
          <p:cNvPicPr>
            <a:picLocks noChangeAspect="1"/>
          </p:cNvPicPr>
          <p:nvPr/>
        </p:nvPicPr>
        <p:blipFill>
          <a:blip r:embed="rId2"/>
          <a:srcRect r="18443" b="1"/>
          <a:stretch>
            <a:fillRect/>
          </a:stretch>
        </p:blipFill>
        <p:spPr>
          <a:xfrm>
            <a:off x="9579311" y="2247900"/>
            <a:ext cx="7772400" cy="6361229"/>
          </a:xfrm>
          <a:prstGeom prst="rect">
            <a:avLst/>
          </a:prstGeom>
          <a:noFill/>
        </p:spPr>
      </p:pic>
    </p:spTree>
    <p:extLst>
      <p:ext uri="{BB962C8B-B14F-4D97-AF65-F5344CB8AC3E}">
        <p14:creationId xmlns:p14="http://schemas.microsoft.com/office/powerpoint/2010/main" val="2343270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F721CD-6934-A239-3DC2-6367947DB0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B013BB-D750-59E9-0DE7-52727469D53A}"/>
              </a:ext>
            </a:extLst>
          </p:cNvPr>
          <p:cNvSpPr>
            <a:spLocks noGrp="1"/>
          </p:cNvSpPr>
          <p:nvPr>
            <p:ph type="title"/>
          </p:nvPr>
        </p:nvSpPr>
        <p:spPr/>
        <p:txBody>
          <a:bodyPr anchor="t">
            <a:normAutofit/>
          </a:bodyPr>
          <a:lstStyle/>
          <a:p>
            <a:r>
              <a:rPr lang="en-US" dirty="0"/>
              <a:t>Waiver Request Form</a:t>
            </a:r>
          </a:p>
        </p:txBody>
      </p:sp>
      <p:sp>
        <p:nvSpPr>
          <p:cNvPr id="15" name="Text Placeholder 3">
            <a:extLst>
              <a:ext uri="{FF2B5EF4-FFF2-40B4-BE49-F238E27FC236}">
                <a16:creationId xmlns:a16="http://schemas.microsoft.com/office/drawing/2014/main" id="{3E4AF372-52E1-C535-72F1-F3586E1ACDC8}"/>
              </a:ext>
            </a:extLst>
          </p:cNvPr>
          <p:cNvSpPr>
            <a:spLocks noGrp="1"/>
          </p:cNvSpPr>
          <p:nvPr>
            <p:ph type="body" sz="half" idx="2"/>
          </p:nvPr>
        </p:nvSpPr>
        <p:spPr/>
        <p:txBody>
          <a:bodyPr vert="horz" lIns="91440" tIns="45720" rIns="91440" bIns="45720" rtlCol="0" anchor="t">
            <a:noAutofit/>
          </a:bodyPr>
          <a:lstStyle/>
          <a:p>
            <a:endParaRPr lang="en-US" dirty="0">
              <a:ea typeface="+mn-lt"/>
              <a:cs typeface="+mn-lt"/>
            </a:endParaRPr>
          </a:p>
          <a:p>
            <a:r>
              <a:rPr lang="en-US" dirty="0">
                <a:ea typeface="+mn-lt"/>
                <a:cs typeface="+mn-lt"/>
              </a:rPr>
              <a:t>The official Title I Waiver Request Form is available on the South Carolina Department of Education (SCDE) website.</a:t>
            </a:r>
            <a:endParaRPr lang="en-US" dirty="0"/>
          </a:p>
          <a:p>
            <a:endParaRPr lang="en-US" dirty="0">
              <a:ea typeface="+mn-lt"/>
              <a:cs typeface="+mn-lt"/>
            </a:endParaRPr>
          </a:p>
          <a:p>
            <a:r>
              <a:rPr lang="en-US" dirty="0">
                <a:ea typeface="+mn-lt"/>
                <a:cs typeface="+mn-lt"/>
                <a:hlinkClick r:id="rId2">
                  <a:extLst>
                    <a:ext uri="{A12FA001-AC4F-418D-AE19-62706E023703}">
                      <ahyp:hlinkClr xmlns:ahyp="http://schemas.microsoft.com/office/drawing/2018/hyperlinkcolor" val="tx"/>
                    </a:ext>
                  </a:extLst>
                </a:hlinkClick>
              </a:rPr>
              <a:t>SCDE Title 1 Carryover Request Form</a:t>
            </a:r>
            <a:endParaRPr lang="en-US" dirty="0"/>
          </a:p>
        </p:txBody>
      </p:sp>
      <p:pic>
        <p:nvPicPr>
          <p:cNvPr id="8" name="Content Placeholder 7" descr="Waiver Request to Exceed Carryover Limitations for Title 1 Part A Funds">
            <a:extLst>
              <a:ext uri="{FF2B5EF4-FFF2-40B4-BE49-F238E27FC236}">
                <a16:creationId xmlns:a16="http://schemas.microsoft.com/office/drawing/2014/main" id="{6908D0B6-1385-6DE1-EA21-1989E7403F50}"/>
              </a:ext>
            </a:extLst>
          </p:cNvPr>
          <p:cNvPicPr>
            <a:picLocks noGrp="1" noChangeAspect="1"/>
          </p:cNvPicPr>
          <p:nvPr>
            <p:ph idx="1"/>
          </p:nvPr>
        </p:nvPicPr>
        <p:blipFill>
          <a:blip r:embed="rId3"/>
          <a:stretch>
            <a:fillRect/>
          </a:stretch>
        </p:blipFill>
        <p:spPr>
          <a:xfrm>
            <a:off x="9491523" y="685800"/>
            <a:ext cx="6280429" cy="8105775"/>
          </a:xfrm>
          <a:noFill/>
        </p:spPr>
      </p:pic>
    </p:spTree>
    <p:extLst>
      <p:ext uri="{BB962C8B-B14F-4D97-AF65-F5344CB8AC3E}">
        <p14:creationId xmlns:p14="http://schemas.microsoft.com/office/powerpoint/2010/main" val="3996238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4F83CB-8D38-C521-D6BC-C93391C135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C7B21B5-CC35-78D3-28CA-FC2DF035DB20}"/>
              </a:ext>
            </a:extLst>
          </p:cNvPr>
          <p:cNvSpPr>
            <a:spLocks noGrp="1"/>
          </p:cNvSpPr>
          <p:nvPr>
            <p:ph type="title"/>
          </p:nvPr>
        </p:nvSpPr>
        <p:spPr/>
        <p:txBody>
          <a:bodyPr>
            <a:normAutofit/>
          </a:bodyPr>
          <a:lstStyle/>
          <a:p>
            <a:br>
              <a:rPr lang="en-US" dirty="0">
                <a:latin typeface="Aptos"/>
              </a:rPr>
            </a:br>
            <a:r>
              <a:rPr lang="en-US" dirty="0">
                <a:latin typeface="Aptos"/>
              </a:rPr>
              <a:t> Agenda</a:t>
            </a:r>
            <a:endParaRPr lang="en-US" sz="6600" dirty="0"/>
          </a:p>
        </p:txBody>
      </p:sp>
      <p:sp>
        <p:nvSpPr>
          <p:cNvPr id="3" name="Content Placeholder 2">
            <a:extLst>
              <a:ext uri="{FF2B5EF4-FFF2-40B4-BE49-F238E27FC236}">
                <a16:creationId xmlns:a16="http://schemas.microsoft.com/office/drawing/2014/main" id="{26A02B86-C4A7-A160-EC63-779863EC756C}"/>
              </a:ext>
            </a:extLst>
          </p:cNvPr>
          <p:cNvSpPr>
            <a:spLocks noGrp="1"/>
          </p:cNvSpPr>
          <p:nvPr>
            <p:ph idx="4294967295"/>
          </p:nvPr>
        </p:nvSpPr>
        <p:spPr>
          <a:xfrm>
            <a:off x="6446520" y="2031250"/>
            <a:ext cx="10737781" cy="6359962"/>
          </a:xfrm>
        </p:spPr>
        <p:txBody>
          <a:bodyPr anchor="ctr">
            <a:normAutofit/>
          </a:bodyPr>
          <a:lstStyle/>
          <a:p>
            <a:pPr defTabSz="914400">
              <a:lnSpc>
                <a:spcPct val="100000"/>
              </a:lnSpc>
              <a:spcBef>
                <a:spcPts val="0"/>
              </a:spcBef>
              <a:defRPr/>
            </a:pPr>
            <a:r>
              <a:rPr lang="en-US" sz="6600" b="1" dirty="0">
                <a:solidFill>
                  <a:schemeClr val="bg1"/>
                </a:solidFill>
                <a:latin typeface="Aptos"/>
              </a:rPr>
              <a:t>Planning </a:t>
            </a:r>
          </a:p>
          <a:p>
            <a:pPr defTabSz="914400">
              <a:lnSpc>
                <a:spcPct val="100000"/>
              </a:lnSpc>
              <a:spcBef>
                <a:spcPts val="0"/>
              </a:spcBef>
              <a:defRPr/>
            </a:pPr>
            <a:r>
              <a:rPr lang="en-US" sz="6600" b="1" i="0" u="none" strike="noStrike" kern="1200" cap="none" spc="0" normalizeH="0" baseline="0" noProof="0" dirty="0">
                <a:ln>
                  <a:noFill/>
                </a:ln>
                <a:solidFill>
                  <a:schemeClr val="bg1"/>
                </a:solidFill>
                <a:effectLst/>
                <a:uLnTx/>
                <a:uFillTx/>
                <a:latin typeface="Aptos"/>
              </a:rPr>
              <a:t>Evaluating</a:t>
            </a:r>
          </a:p>
          <a:p>
            <a:pPr defTabSz="914400">
              <a:lnSpc>
                <a:spcPct val="100000"/>
              </a:lnSpc>
              <a:spcBef>
                <a:spcPts val="0"/>
              </a:spcBef>
              <a:defRPr/>
            </a:pPr>
            <a:r>
              <a:rPr kumimoji="0" lang="en-US" sz="6600" b="1" i="0" u="none" strike="noStrike" kern="1200" cap="none" spc="0" normalizeH="0" baseline="0" noProof="0" dirty="0">
                <a:ln>
                  <a:noFill/>
                </a:ln>
                <a:solidFill>
                  <a:schemeClr val="bg1"/>
                </a:solidFill>
                <a:effectLst/>
                <a:uLnTx/>
                <a:uFillTx/>
                <a:latin typeface="Aptos"/>
              </a:rPr>
              <a:t>Fiscal </a:t>
            </a:r>
            <a:r>
              <a:rPr lang="en-US" sz="6600" b="1" dirty="0">
                <a:solidFill>
                  <a:schemeClr val="bg1"/>
                </a:solidFill>
                <a:latin typeface="Aptos"/>
              </a:rPr>
              <a:t>Expectations</a:t>
            </a:r>
            <a:endParaRPr lang="en-US" sz="6600" b="1" i="0" u="none" strike="noStrike" kern="1200" cap="none" spc="0" normalizeH="0" baseline="0" noProof="0" dirty="0">
              <a:ln>
                <a:noFill/>
              </a:ln>
              <a:solidFill>
                <a:schemeClr val="bg1"/>
              </a:solidFill>
              <a:effectLst/>
              <a:uLnTx/>
              <a:uFillTx/>
              <a:latin typeface="Aptos"/>
            </a:endParaRPr>
          </a:p>
          <a:p>
            <a:pPr marL="0" indent="0" defTabSz="914400">
              <a:lnSpc>
                <a:spcPct val="100000"/>
              </a:lnSpc>
              <a:spcBef>
                <a:spcPts val="0"/>
              </a:spcBef>
              <a:buNone/>
              <a:defRPr/>
            </a:pPr>
            <a:endParaRPr lang="en-US" sz="6600" b="1" i="0" u="none" strike="noStrike" kern="1200" cap="none" spc="0" normalizeH="0" baseline="0" noProof="0" dirty="0">
              <a:ln>
                <a:noFill/>
              </a:ln>
              <a:solidFill>
                <a:schemeClr val="bg1"/>
              </a:solidFill>
              <a:effectLst/>
              <a:uLnTx/>
              <a:uFillTx/>
              <a:latin typeface="Aptos" panose="020B0004020202020204" pitchFamily="34" charset="0"/>
            </a:endParaRPr>
          </a:p>
          <a:p>
            <a:pPr marL="0" indent="0" defTabSz="914400">
              <a:lnSpc>
                <a:spcPct val="100000"/>
              </a:lnSpc>
              <a:spcBef>
                <a:spcPts val="0"/>
              </a:spcBef>
              <a:buNone/>
              <a:defRPr/>
            </a:pPr>
            <a:endParaRPr kumimoji="0" lang="en-US" sz="6600" b="1" i="0" u="none" strike="noStrike" kern="1200" cap="none" spc="0" normalizeH="0" baseline="0" noProof="0" dirty="0">
              <a:ln>
                <a:noFill/>
              </a:ln>
              <a:solidFill>
                <a:schemeClr val="bg1"/>
              </a:solidFill>
              <a:effectLst/>
              <a:uLnTx/>
              <a:uFillTx/>
              <a:latin typeface="Aptos" panose="020B0004020202020204" pitchFamily="34" charset="0"/>
              <a:ea typeface="+mn-ea"/>
              <a:cs typeface="+mn-cs"/>
            </a:endParaRPr>
          </a:p>
          <a:p>
            <a:pPr marL="0" indent="0" defTabSz="914400">
              <a:lnSpc>
                <a:spcPct val="100000"/>
              </a:lnSpc>
              <a:spcBef>
                <a:spcPts val="0"/>
              </a:spcBef>
              <a:buNone/>
              <a:defRPr/>
            </a:pPr>
            <a:endParaRPr lang="en-US" sz="6600" b="1" dirty="0">
              <a:solidFill>
                <a:schemeClr val="bg1"/>
              </a:solidFill>
              <a:latin typeface="Aptos" panose="020B0004020202020204" pitchFamily="34" charset="0"/>
            </a:endParaRPr>
          </a:p>
        </p:txBody>
      </p:sp>
    </p:spTree>
    <p:extLst>
      <p:ext uri="{BB962C8B-B14F-4D97-AF65-F5344CB8AC3E}">
        <p14:creationId xmlns:p14="http://schemas.microsoft.com/office/powerpoint/2010/main" val="22752851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57472-3F7E-21D0-C34B-13531EBD40C2}"/>
              </a:ext>
            </a:extLst>
          </p:cNvPr>
          <p:cNvSpPr>
            <a:spLocks noGrp="1"/>
          </p:cNvSpPr>
          <p:nvPr>
            <p:ph type="title"/>
          </p:nvPr>
        </p:nvSpPr>
        <p:spPr>
          <a:xfrm>
            <a:off x="918972" y="224414"/>
            <a:ext cx="16450056" cy="1097280"/>
          </a:xfrm>
        </p:spPr>
        <p:txBody>
          <a:bodyPr anchor="t">
            <a:normAutofit/>
          </a:bodyPr>
          <a:lstStyle/>
          <a:p>
            <a:pPr algn="ctr"/>
            <a:r>
              <a:rPr lang="en-US" dirty="0"/>
              <a:t>SAMPLE SUPERINTENDENT LETTER</a:t>
            </a:r>
          </a:p>
        </p:txBody>
      </p:sp>
      <p:pic>
        <p:nvPicPr>
          <p:cNvPr id="5" name="Content Placeholder 4" descr="A letter of a department of education">
            <a:extLst>
              <a:ext uri="{FF2B5EF4-FFF2-40B4-BE49-F238E27FC236}">
                <a16:creationId xmlns:a16="http://schemas.microsoft.com/office/drawing/2014/main" id="{D5B82546-14EC-9ED8-93C0-6300E99EED27}"/>
              </a:ext>
            </a:extLst>
          </p:cNvPr>
          <p:cNvPicPr>
            <a:picLocks noGrp="1" noChangeAspect="1"/>
          </p:cNvPicPr>
          <p:nvPr>
            <p:ph idx="1"/>
          </p:nvPr>
        </p:nvPicPr>
        <p:blipFill>
          <a:blip r:embed="rId2"/>
          <a:stretch>
            <a:fillRect/>
          </a:stretch>
        </p:blipFill>
        <p:spPr>
          <a:xfrm>
            <a:off x="5208640" y="1205779"/>
            <a:ext cx="7859173" cy="8849157"/>
          </a:xfrm>
          <a:noFill/>
        </p:spPr>
      </p:pic>
    </p:spTree>
    <p:extLst>
      <p:ext uri="{BB962C8B-B14F-4D97-AF65-F5344CB8AC3E}">
        <p14:creationId xmlns:p14="http://schemas.microsoft.com/office/powerpoint/2010/main" val="31621822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559C4-864E-ACB6-E2DE-FBEA24183708}"/>
              </a:ext>
            </a:extLst>
          </p:cNvPr>
          <p:cNvSpPr>
            <a:spLocks noGrp="1"/>
          </p:cNvSpPr>
          <p:nvPr>
            <p:ph type="title"/>
          </p:nvPr>
        </p:nvSpPr>
        <p:spPr/>
        <p:txBody>
          <a:bodyPr anchor="t">
            <a:normAutofit/>
          </a:bodyPr>
          <a:lstStyle/>
          <a:p>
            <a:r>
              <a:rPr lang="en-US" dirty="0"/>
              <a:t>SAMPLE ACKNOWLEDGMENT FORM</a:t>
            </a:r>
          </a:p>
        </p:txBody>
      </p:sp>
      <p:pic>
        <p:nvPicPr>
          <p:cNvPr id="5" name="Content Placeholder 4" descr="Acknowledgement of Carryover Limitation Exceeded, Title I, part A Funds">
            <a:extLst>
              <a:ext uri="{FF2B5EF4-FFF2-40B4-BE49-F238E27FC236}">
                <a16:creationId xmlns:a16="http://schemas.microsoft.com/office/drawing/2014/main" id="{E2A6BE4A-AD39-F867-F23E-989B2F614599}"/>
              </a:ext>
            </a:extLst>
          </p:cNvPr>
          <p:cNvPicPr>
            <a:picLocks noGrp="1" noChangeAspect="1"/>
          </p:cNvPicPr>
          <p:nvPr>
            <p:ph sz="half" idx="1"/>
          </p:nvPr>
        </p:nvPicPr>
        <p:blipFill>
          <a:blip r:embed="rId2"/>
          <a:stretch/>
        </p:blipFill>
        <p:spPr>
          <a:xfrm>
            <a:off x="2358781" y="2247900"/>
            <a:ext cx="4893163" cy="6361113"/>
          </a:xfrm>
          <a:noFill/>
        </p:spPr>
      </p:pic>
      <p:pic>
        <p:nvPicPr>
          <p:cNvPr id="7" name="Picture 6" descr="Page Two of Acknowledgement of Carryover Limitation Exceeded Title I Funds">
            <a:extLst>
              <a:ext uri="{FF2B5EF4-FFF2-40B4-BE49-F238E27FC236}">
                <a16:creationId xmlns:a16="http://schemas.microsoft.com/office/drawing/2014/main" id="{1AD35096-249E-52B6-B774-1525C51F202F}"/>
              </a:ext>
            </a:extLst>
          </p:cNvPr>
          <p:cNvPicPr>
            <a:picLocks noChangeAspect="1"/>
          </p:cNvPicPr>
          <p:nvPr/>
        </p:nvPicPr>
        <p:blipFill>
          <a:blip r:embed="rId3"/>
          <a:srcRect t="14562" r="-1" b="18121"/>
          <a:stretch/>
        </p:blipFill>
        <p:spPr>
          <a:xfrm>
            <a:off x="9579311" y="2247900"/>
            <a:ext cx="7772400" cy="6361229"/>
          </a:xfrm>
          <a:prstGeom prst="rect">
            <a:avLst/>
          </a:prstGeom>
          <a:noFill/>
        </p:spPr>
      </p:pic>
    </p:spTree>
    <p:extLst>
      <p:ext uri="{BB962C8B-B14F-4D97-AF65-F5344CB8AC3E}">
        <p14:creationId xmlns:p14="http://schemas.microsoft.com/office/powerpoint/2010/main" val="40200099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2CC93-83CA-64BB-9F9F-E6993B34A33C}"/>
              </a:ext>
            </a:extLst>
          </p:cNvPr>
          <p:cNvSpPr>
            <a:spLocks noGrp="1"/>
          </p:cNvSpPr>
          <p:nvPr>
            <p:ph type="title"/>
          </p:nvPr>
        </p:nvSpPr>
        <p:spPr/>
        <p:txBody>
          <a:bodyPr anchor="t">
            <a:normAutofit/>
          </a:bodyPr>
          <a:lstStyle/>
          <a:p>
            <a:pPr>
              <a:lnSpc>
                <a:spcPct val="90000"/>
              </a:lnSpc>
            </a:pPr>
            <a:r>
              <a:rPr lang="en-US" sz="3500" dirty="0"/>
              <a:t>Fiscal Process and Procedures as related to final allocations (Title I, II, IV, V and N&amp;D)</a:t>
            </a:r>
          </a:p>
        </p:txBody>
      </p:sp>
      <p:sp>
        <p:nvSpPr>
          <p:cNvPr id="3" name="Content Placeholder 2">
            <a:extLst>
              <a:ext uri="{FF2B5EF4-FFF2-40B4-BE49-F238E27FC236}">
                <a16:creationId xmlns:a16="http://schemas.microsoft.com/office/drawing/2014/main" id="{9E087E9D-3D34-EAD6-748E-770D9EA38F80}"/>
              </a:ext>
            </a:extLst>
          </p:cNvPr>
          <p:cNvSpPr>
            <a:spLocks noGrp="1"/>
          </p:cNvSpPr>
          <p:nvPr>
            <p:ph idx="1"/>
          </p:nvPr>
        </p:nvSpPr>
        <p:spPr/>
        <p:txBody>
          <a:bodyPr>
            <a:normAutofit/>
          </a:bodyPr>
          <a:lstStyle/>
          <a:p>
            <a:pPr lvl="1"/>
            <a:r>
              <a:rPr lang="en-US" sz="2800" dirty="0">
                <a:solidFill>
                  <a:schemeClr val="bg1"/>
                </a:solidFill>
              </a:rPr>
              <a:t>OFSA completes and releases final allocations for Title I, II, IV, V and N&amp;D prior to attending the SCATA Fall Conference in October of each year. </a:t>
            </a:r>
          </a:p>
          <a:p>
            <a:pPr lvl="1"/>
            <a:r>
              <a:rPr lang="en-US" sz="2800" dirty="0">
                <a:solidFill>
                  <a:schemeClr val="bg1"/>
                </a:solidFill>
              </a:rPr>
              <a:t>Grant Award Notifications are loaded into the agency’s internal routing system for review (ART).</a:t>
            </a:r>
          </a:p>
          <a:p>
            <a:pPr lvl="1"/>
            <a:r>
              <a:rPr lang="en-US" sz="2800" dirty="0">
                <a:solidFill>
                  <a:schemeClr val="bg1"/>
                </a:solidFill>
              </a:rPr>
              <a:t>OFSA awaits completion of ART routing. Superintendents then receive the GAN and Assurances/Terms and Conditions to be signed and returned.</a:t>
            </a:r>
          </a:p>
          <a:p>
            <a:pPr lvl="1"/>
            <a:r>
              <a:rPr lang="en-US" sz="2800" dirty="0">
                <a:solidFill>
                  <a:schemeClr val="bg1"/>
                </a:solidFill>
              </a:rPr>
              <a:t>OFSA loads the final allocations into the GEMS application system for coordinators to then complete revisions. </a:t>
            </a:r>
          </a:p>
          <a:p>
            <a:pPr lvl="1"/>
            <a:r>
              <a:rPr lang="en-US" sz="2800" dirty="0">
                <a:solidFill>
                  <a:schemeClr val="bg1"/>
                </a:solidFill>
              </a:rPr>
              <a:t>The SCDE Grants Accounting Office loads the final allocations into GAPS.</a:t>
            </a:r>
          </a:p>
          <a:p>
            <a:pPr lvl="1"/>
            <a:r>
              <a:rPr lang="en-US" sz="2800" dirty="0">
                <a:solidFill>
                  <a:schemeClr val="bg1"/>
                </a:solidFill>
              </a:rPr>
              <a:t>Upon Director Approval of GEMS, coordinators may load final allocation budgets into GAPS for review.</a:t>
            </a:r>
          </a:p>
          <a:p>
            <a:pPr lvl="1"/>
            <a:r>
              <a:rPr lang="en-US" sz="2800" dirty="0">
                <a:solidFill>
                  <a:schemeClr val="bg1"/>
                </a:solidFill>
              </a:rPr>
              <a:t>Jennifer Rhodes reviews and approves GAPS budgets once in receipt of signed award documents.  </a:t>
            </a:r>
          </a:p>
          <a:p>
            <a:endParaRPr lang="en-US" dirty="0"/>
          </a:p>
        </p:txBody>
      </p:sp>
    </p:spTree>
    <p:extLst>
      <p:ext uri="{BB962C8B-B14F-4D97-AF65-F5344CB8AC3E}">
        <p14:creationId xmlns:p14="http://schemas.microsoft.com/office/powerpoint/2010/main" val="2511231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FF56F-8517-B149-FF01-B37AB960CD50}"/>
              </a:ext>
            </a:extLst>
          </p:cNvPr>
          <p:cNvSpPr>
            <a:spLocks noGrp="1"/>
          </p:cNvSpPr>
          <p:nvPr>
            <p:ph type="title"/>
          </p:nvPr>
        </p:nvSpPr>
        <p:spPr/>
        <p:txBody>
          <a:bodyPr/>
          <a:lstStyle/>
          <a:p>
            <a:r>
              <a:rPr lang="en-US" dirty="0"/>
              <a:t>New Change to Fiscal Process</a:t>
            </a:r>
          </a:p>
        </p:txBody>
      </p:sp>
      <p:sp>
        <p:nvSpPr>
          <p:cNvPr id="3" name="Content Placeholder 2">
            <a:extLst>
              <a:ext uri="{FF2B5EF4-FFF2-40B4-BE49-F238E27FC236}">
                <a16:creationId xmlns:a16="http://schemas.microsoft.com/office/drawing/2014/main" id="{5443CCA1-DA6D-DE6F-971B-987C9C6ADA95}"/>
              </a:ext>
            </a:extLst>
          </p:cNvPr>
          <p:cNvSpPr>
            <a:spLocks noGrp="1"/>
          </p:cNvSpPr>
          <p:nvPr>
            <p:ph idx="1"/>
          </p:nvPr>
        </p:nvSpPr>
        <p:spPr/>
        <p:txBody>
          <a:bodyPr>
            <a:normAutofit/>
          </a:bodyPr>
          <a:lstStyle/>
          <a:p>
            <a:pPr marL="571500" indent="-571500">
              <a:buFont typeface="Wingdings" panose="05000000000000000000" pitchFamily="2" charset="2"/>
              <a:buChar char="Ø"/>
            </a:pPr>
            <a:r>
              <a:rPr lang="en-US" sz="4000" dirty="0"/>
              <a:t>Indirect cost rates will no longer be updated during the second year of Title I, II, III, IV, V and N&amp;D grants as of the fall of 2025. </a:t>
            </a:r>
          </a:p>
          <a:p>
            <a:endParaRPr lang="en-US" sz="4000" dirty="0"/>
          </a:p>
          <a:p>
            <a:pPr marL="571500" indent="-571500">
              <a:buFont typeface="Wingdings" panose="05000000000000000000" pitchFamily="2" charset="2"/>
              <a:buChar char="Ø"/>
            </a:pPr>
            <a:r>
              <a:rPr lang="en-US" sz="4000" dirty="0"/>
              <a:t>LEAs must make updated changes to their indirect cost budgets within GAPS to reflect the newly negotiated rates. </a:t>
            </a:r>
          </a:p>
          <a:p>
            <a:endParaRPr lang="en-US" sz="4000" dirty="0"/>
          </a:p>
          <a:p>
            <a:pPr marL="571500" indent="-571500">
              <a:buFont typeface="Wingdings" panose="05000000000000000000" pitchFamily="2" charset="2"/>
              <a:buChar char="Ø"/>
            </a:pPr>
            <a:r>
              <a:rPr lang="en-US" sz="4000" dirty="0"/>
              <a:t>GEMS warning messages will remain in place under “Validation Messages” on the sections page.</a:t>
            </a:r>
          </a:p>
        </p:txBody>
      </p:sp>
    </p:spTree>
    <p:extLst>
      <p:ext uri="{BB962C8B-B14F-4D97-AF65-F5344CB8AC3E}">
        <p14:creationId xmlns:p14="http://schemas.microsoft.com/office/powerpoint/2010/main" val="29144123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8B881234-242B-6CDA-BE9D-CB7160FC8A44}"/>
              </a:ext>
            </a:extLst>
          </p:cNvPr>
          <p:cNvSpPr>
            <a:spLocks noGrp="1"/>
          </p:cNvSpPr>
          <p:nvPr>
            <p:ph type="title"/>
          </p:nvPr>
        </p:nvSpPr>
        <p:spPr>
          <a:xfrm>
            <a:off x="457154" y="5051"/>
            <a:ext cx="16450056" cy="1097280"/>
          </a:xfrm>
        </p:spPr>
        <p:txBody>
          <a:bodyPr/>
          <a:lstStyle/>
          <a:p>
            <a:pPr algn="ctr"/>
            <a:r>
              <a:rPr lang="en-US" dirty="0"/>
              <a:t>Program Manager Assignments </a:t>
            </a:r>
          </a:p>
        </p:txBody>
      </p:sp>
      <p:graphicFrame>
        <p:nvGraphicFramePr>
          <p:cNvPr id="11" name="Content Placeholder 10">
            <a:extLst>
              <a:ext uri="{FF2B5EF4-FFF2-40B4-BE49-F238E27FC236}">
                <a16:creationId xmlns:a16="http://schemas.microsoft.com/office/drawing/2014/main" id="{9B1775FE-3950-B929-7B51-31187149AD18}"/>
              </a:ext>
            </a:extLst>
          </p:cNvPr>
          <p:cNvGraphicFramePr>
            <a:graphicFrameLocks noGrp="1"/>
          </p:cNvGraphicFramePr>
          <p:nvPr>
            <p:ph idx="1"/>
            <p:extLst>
              <p:ext uri="{D42A27DB-BD31-4B8C-83A1-F6EECF244321}">
                <p14:modId xmlns:p14="http://schemas.microsoft.com/office/powerpoint/2010/main" val="1006943075"/>
              </p:ext>
            </p:extLst>
          </p:nvPr>
        </p:nvGraphicFramePr>
        <p:xfrm>
          <a:off x="722310" y="989214"/>
          <a:ext cx="16843379" cy="9624025"/>
        </p:xfrm>
        <a:graphic>
          <a:graphicData uri="http://schemas.openxmlformats.org/drawingml/2006/table">
            <a:tbl>
              <a:tblPr firstRow="1" bandRow="1">
                <a:tableStyleId>{5C22544A-7EE6-4342-B048-85BDC9FD1C3A}</a:tableStyleId>
              </a:tblPr>
              <a:tblGrid>
                <a:gridCol w="2406197">
                  <a:extLst>
                    <a:ext uri="{9D8B030D-6E8A-4147-A177-3AD203B41FA5}">
                      <a16:colId xmlns:a16="http://schemas.microsoft.com/office/drawing/2014/main" val="3439418369"/>
                    </a:ext>
                  </a:extLst>
                </a:gridCol>
                <a:gridCol w="2406197">
                  <a:extLst>
                    <a:ext uri="{9D8B030D-6E8A-4147-A177-3AD203B41FA5}">
                      <a16:colId xmlns:a16="http://schemas.microsoft.com/office/drawing/2014/main" val="2769236726"/>
                    </a:ext>
                  </a:extLst>
                </a:gridCol>
                <a:gridCol w="2406197">
                  <a:extLst>
                    <a:ext uri="{9D8B030D-6E8A-4147-A177-3AD203B41FA5}">
                      <a16:colId xmlns:a16="http://schemas.microsoft.com/office/drawing/2014/main" val="3997348993"/>
                    </a:ext>
                  </a:extLst>
                </a:gridCol>
                <a:gridCol w="2406197">
                  <a:extLst>
                    <a:ext uri="{9D8B030D-6E8A-4147-A177-3AD203B41FA5}">
                      <a16:colId xmlns:a16="http://schemas.microsoft.com/office/drawing/2014/main" val="1190971651"/>
                    </a:ext>
                  </a:extLst>
                </a:gridCol>
                <a:gridCol w="2406197">
                  <a:extLst>
                    <a:ext uri="{9D8B030D-6E8A-4147-A177-3AD203B41FA5}">
                      <a16:colId xmlns:a16="http://schemas.microsoft.com/office/drawing/2014/main" val="383992960"/>
                    </a:ext>
                  </a:extLst>
                </a:gridCol>
                <a:gridCol w="2406197">
                  <a:extLst>
                    <a:ext uri="{9D8B030D-6E8A-4147-A177-3AD203B41FA5}">
                      <a16:colId xmlns:a16="http://schemas.microsoft.com/office/drawing/2014/main" val="3600754594"/>
                    </a:ext>
                  </a:extLst>
                </a:gridCol>
                <a:gridCol w="2406197">
                  <a:extLst>
                    <a:ext uri="{9D8B030D-6E8A-4147-A177-3AD203B41FA5}">
                      <a16:colId xmlns:a16="http://schemas.microsoft.com/office/drawing/2014/main" val="3244169138"/>
                    </a:ext>
                  </a:extLst>
                </a:gridCol>
              </a:tblGrid>
              <a:tr h="964728">
                <a:tc>
                  <a:txBody>
                    <a:bodyPr/>
                    <a:lstStyle/>
                    <a:p>
                      <a:pPr algn="ctr">
                        <a:buNone/>
                      </a:pPr>
                      <a:endParaRPr lang="en-US" b="1" i="1" dirty="0">
                        <a:effectLst/>
                        <a:latin typeface="Aptos"/>
                      </a:endParaRPr>
                    </a:p>
                  </a:txBody>
                  <a:tcPr marL="0" marR="0" marT="0" marB="0" anchor="ctr">
                    <a:lnL w="12700">
                      <a:solidFill>
                        <a:schemeClr val="tx1"/>
                      </a:solidFill>
                    </a:lnL>
                    <a:lnR w="12700" cap="flat" cmpd="sng" algn="ctr">
                      <a:solidFill>
                        <a:schemeClr val="tx1"/>
                      </a:solidFill>
                      <a:prstDash val="solid"/>
                      <a:round/>
                      <a:headEnd type="none" w="med" len="med"/>
                      <a:tailEnd type="none" w="med" len="med"/>
                    </a:lnR>
                    <a:lnT w="12700">
                      <a:solidFill>
                        <a:schemeClr val="tx1"/>
                      </a:solidFill>
                    </a:lnT>
                    <a:lnB w="12700">
                      <a:solidFill>
                        <a:schemeClr val="tx1"/>
                      </a:solidFill>
                    </a:lnB>
                    <a:solidFill>
                      <a:schemeClr val="bg1"/>
                    </a:solidFill>
                  </a:tcPr>
                </a:tc>
                <a:tc>
                  <a:txBody>
                    <a:bodyPr/>
                    <a:lstStyle/>
                    <a:p>
                      <a:pPr algn="ctr">
                        <a:buNone/>
                      </a:pPr>
                      <a:endParaRPr lang="en-US" b="1" i="1" dirty="0">
                        <a:effectLst/>
                        <a:latin typeface="Apto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a:solidFill>
                        <a:schemeClr val="tx1"/>
                      </a:solidFill>
                    </a:lnT>
                    <a:lnB w="12700">
                      <a:solidFill>
                        <a:schemeClr val="tx1"/>
                      </a:solidFill>
                    </a:lnB>
                    <a:solidFill>
                      <a:schemeClr val="bg1"/>
                    </a:solidFill>
                  </a:tcPr>
                </a:tc>
                <a:tc>
                  <a:txBody>
                    <a:bodyPr/>
                    <a:lstStyle/>
                    <a:p>
                      <a:pPr algn="ctr">
                        <a:buNone/>
                      </a:pPr>
                      <a:endParaRPr lang="en-US" b="1" i="1" dirty="0">
                        <a:effectLst/>
                        <a:latin typeface="Apto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a:solidFill>
                        <a:schemeClr val="tx1"/>
                      </a:solidFill>
                    </a:lnT>
                    <a:lnB w="12700">
                      <a:solidFill>
                        <a:schemeClr val="tx1"/>
                      </a:solidFill>
                    </a:lnB>
                    <a:solidFill>
                      <a:schemeClr val="bg1"/>
                    </a:solidFill>
                  </a:tcPr>
                </a:tc>
                <a:tc>
                  <a:txBody>
                    <a:bodyPr/>
                    <a:lstStyle/>
                    <a:p>
                      <a:pPr algn="ctr">
                        <a:buNone/>
                      </a:pPr>
                      <a:endParaRPr lang="en-US" b="1" i="1" dirty="0">
                        <a:effectLst/>
                        <a:latin typeface="Apto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a:solidFill>
                        <a:schemeClr val="tx1"/>
                      </a:solidFill>
                    </a:lnT>
                    <a:lnB w="12700">
                      <a:solidFill>
                        <a:schemeClr val="tx1"/>
                      </a:solidFill>
                    </a:lnB>
                    <a:solidFill>
                      <a:schemeClr val="bg1"/>
                    </a:solidFill>
                  </a:tcPr>
                </a:tc>
                <a:tc>
                  <a:txBody>
                    <a:bodyPr/>
                    <a:lstStyle/>
                    <a:p>
                      <a:pPr algn="ctr">
                        <a:buNone/>
                      </a:pPr>
                      <a:endParaRPr lang="en-US" b="1" i="1" dirty="0">
                        <a:effectLst/>
                        <a:latin typeface="Apto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a:solidFill>
                        <a:schemeClr val="tx1"/>
                      </a:solidFill>
                    </a:lnT>
                    <a:lnB w="12700">
                      <a:solidFill>
                        <a:schemeClr val="tx1"/>
                      </a:solidFill>
                    </a:lnB>
                    <a:solidFill>
                      <a:schemeClr val="bg1"/>
                    </a:solidFill>
                  </a:tcPr>
                </a:tc>
                <a:tc>
                  <a:txBody>
                    <a:bodyPr/>
                    <a:lstStyle/>
                    <a:p>
                      <a:pPr algn="ctr">
                        <a:buNone/>
                      </a:pPr>
                      <a:endParaRPr lang="en-US" b="1" i="1" dirty="0">
                        <a:effectLst/>
                        <a:latin typeface="Apto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a:solidFill>
                        <a:schemeClr val="tx1"/>
                      </a:solidFill>
                    </a:lnT>
                    <a:lnB w="12700">
                      <a:solidFill>
                        <a:schemeClr val="tx1"/>
                      </a:solidFill>
                    </a:lnB>
                    <a:solidFill>
                      <a:schemeClr val="bg1"/>
                    </a:solidFill>
                  </a:tcPr>
                </a:tc>
                <a:tc>
                  <a:txBody>
                    <a:bodyPr/>
                    <a:lstStyle/>
                    <a:p>
                      <a:pPr algn="ctr">
                        <a:buNone/>
                      </a:pPr>
                      <a:endParaRPr lang="en-US" b="1" i="1" dirty="0">
                        <a:effectLst/>
                        <a:latin typeface="Aptos"/>
                      </a:endParaRPr>
                    </a:p>
                  </a:txBody>
                  <a:tcPr marL="0" marR="0" marT="0" marB="0"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721372208"/>
                  </a:ext>
                </a:extLst>
              </a:tr>
              <a:tr h="964728">
                <a:tc>
                  <a:txBody>
                    <a:bodyPr/>
                    <a:lstStyle/>
                    <a:p>
                      <a:pPr algn="ctr">
                        <a:buNone/>
                      </a:pPr>
                      <a:r>
                        <a:rPr lang="en-US" b="1" i="1" dirty="0">
                          <a:effectLst/>
                          <a:latin typeface="Aptos"/>
                        </a:rPr>
                        <a:t>Jennifer Rhodes</a:t>
                      </a:r>
                    </a:p>
                  </a:txBody>
                  <a:tcPr marL="0" marR="0" marT="0" marB="0"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tc>
                  <a:txBody>
                    <a:bodyPr/>
                    <a:lstStyle/>
                    <a:p>
                      <a:pPr algn="ctr">
                        <a:buNone/>
                      </a:pPr>
                      <a:r>
                        <a:rPr lang="en-US" b="1" i="1" dirty="0">
                          <a:effectLst/>
                          <a:latin typeface="Aptos"/>
                        </a:rPr>
                        <a:t>Leslie Bloss</a:t>
                      </a:r>
                    </a:p>
                  </a:txBody>
                  <a:tcPr marL="0" marR="0" marT="0" marB="0"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tc>
                  <a:txBody>
                    <a:bodyPr/>
                    <a:lstStyle/>
                    <a:p>
                      <a:pPr algn="ctr">
                        <a:buNone/>
                      </a:pPr>
                      <a:r>
                        <a:rPr lang="en-US" b="1" i="1" dirty="0">
                          <a:effectLst/>
                          <a:latin typeface="Aptos"/>
                        </a:rPr>
                        <a:t>Makesia Sumpter</a:t>
                      </a:r>
                    </a:p>
                  </a:txBody>
                  <a:tcPr marL="0" marR="0" marT="0" marB="0"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tc>
                  <a:txBody>
                    <a:bodyPr/>
                    <a:lstStyle/>
                    <a:p>
                      <a:pPr algn="ctr">
                        <a:buNone/>
                      </a:pPr>
                      <a:r>
                        <a:rPr lang="en-US" b="1" i="1" dirty="0">
                          <a:effectLst/>
                          <a:latin typeface="Aptos"/>
                        </a:rPr>
                        <a:t>Theresa Gregory</a:t>
                      </a:r>
                    </a:p>
                  </a:txBody>
                  <a:tcPr marL="0" marR="0" marT="0" marB="0"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tc>
                  <a:txBody>
                    <a:bodyPr/>
                    <a:lstStyle/>
                    <a:p>
                      <a:pPr algn="ctr">
                        <a:buNone/>
                      </a:pPr>
                      <a:r>
                        <a:rPr lang="en-US" b="1" i="1" dirty="0">
                          <a:effectLst/>
                          <a:latin typeface="Aptos"/>
                        </a:rPr>
                        <a:t>Sharay Mosley</a:t>
                      </a:r>
                    </a:p>
                  </a:txBody>
                  <a:tcPr marL="0" marR="0" marT="0" marB="0"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tc>
                  <a:txBody>
                    <a:bodyPr/>
                    <a:lstStyle/>
                    <a:p>
                      <a:pPr algn="ctr">
                        <a:buNone/>
                      </a:pPr>
                      <a:r>
                        <a:rPr lang="en-US" b="1" i="1" dirty="0">
                          <a:effectLst/>
                          <a:latin typeface="Aptos"/>
                        </a:rPr>
                        <a:t>Sarah Wagers</a:t>
                      </a:r>
                    </a:p>
                  </a:txBody>
                  <a:tcPr marL="0" marR="0" marT="0" marB="0"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tc>
                  <a:txBody>
                    <a:bodyPr/>
                    <a:lstStyle/>
                    <a:p>
                      <a:pPr algn="ctr">
                        <a:buNone/>
                      </a:pPr>
                      <a:r>
                        <a:rPr lang="en-US" b="1" i="1" dirty="0">
                          <a:effectLst/>
                          <a:latin typeface="Aptos"/>
                        </a:rPr>
                        <a:t>Martha Walker</a:t>
                      </a:r>
                    </a:p>
                  </a:txBody>
                  <a:tcPr marL="0" marR="0" marT="0" marB="0"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extLst>
                  <a:ext uri="{0D108BD9-81ED-4DB2-BD59-A6C34878D82A}">
                    <a16:rowId xmlns:a16="http://schemas.microsoft.com/office/drawing/2014/main" val="181736443"/>
                  </a:ext>
                </a:extLst>
              </a:tr>
              <a:tr h="434807">
                <a:tc>
                  <a:txBody>
                    <a:bodyPr/>
                    <a:lstStyle/>
                    <a:p>
                      <a:pPr algn="ctr">
                        <a:buNone/>
                      </a:pPr>
                      <a:r>
                        <a:rPr lang="en-US" sz="2000" dirty="0">
                          <a:effectLst/>
                          <a:latin typeface="Aptos"/>
                        </a:rPr>
                        <a:t>Kershaw</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Aiken</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Abbeville</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Anderson 1</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Dillon 3</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Barnwell 45</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Allendale</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1434585061"/>
                  </a:ext>
                </a:extLst>
              </a:tr>
              <a:tr h="869614">
                <a:tc>
                  <a:txBody>
                    <a:bodyPr/>
                    <a:lstStyle/>
                    <a:p>
                      <a:pPr algn="ctr">
                        <a:buNone/>
                      </a:pPr>
                      <a:r>
                        <a:rPr lang="en-US" sz="2000" dirty="0">
                          <a:effectLst/>
                          <a:latin typeface="Aptos"/>
                        </a:rPr>
                        <a:t>Laurens 55</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Clarendon Consolidated</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SC School for Deaf and Blind  (T2 only)</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Anderson 2</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Dillon 4</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Barnwell Consolidated</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Bamberg Consolidated</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3215859898"/>
                  </a:ext>
                </a:extLst>
              </a:tr>
              <a:tr h="434807">
                <a:tc>
                  <a:txBody>
                    <a:bodyPr/>
                    <a:lstStyle/>
                    <a:p>
                      <a:pPr algn="ctr">
                        <a:buNone/>
                      </a:pPr>
                      <a:r>
                        <a:rPr lang="en-US" sz="2000" dirty="0">
                          <a:effectLst/>
                          <a:latin typeface="Aptos"/>
                        </a:rPr>
                        <a:t>Marlboro </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Erskine</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DJJ</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Anderson 3</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Fairfield</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Chester</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Beaufort</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2604294259"/>
                  </a:ext>
                </a:extLst>
              </a:tr>
              <a:tr h="434807">
                <a:tc>
                  <a:txBody>
                    <a:bodyPr/>
                    <a:lstStyle/>
                    <a:p>
                      <a:pPr algn="ctr">
                        <a:buNone/>
                      </a:pPr>
                      <a:r>
                        <a:rPr lang="en-US" sz="2000" dirty="0">
                          <a:effectLst/>
                          <a:latin typeface="Aptos"/>
                        </a:rPr>
                        <a:t>Richland 1</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Florence 2</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Edgefield</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Anderson 4</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Horry</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Dorchester 2</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Berkeley</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2785523534"/>
                  </a:ext>
                </a:extLst>
              </a:tr>
              <a:tr h="637063">
                <a:tc>
                  <a:txBody>
                    <a:bodyPr/>
                    <a:lstStyle/>
                    <a:p>
                      <a:pPr algn="ctr">
                        <a:buNone/>
                      </a:pPr>
                      <a:r>
                        <a:rPr lang="en-US" sz="2000" dirty="0">
                          <a:effectLst/>
                          <a:latin typeface="Aptos"/>
                        </a:rPr>
                        <a:t>Spartanburg 1</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Florence 5</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Florence 1</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Anderson 5</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Lee</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Dorchester 4</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Charleston</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1096935877"/>
                  </a:ext>
                </a:extLst>
              </a:tr>
              <a:tr h="434807">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Greenville</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Florence 3</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Calhoun</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McCormick</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Marion</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Cherokee</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917343652"/>
                  </a:ext>
                </a:extLst>
              </a:tr>
              <a:tr h="434807">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Greenwood 52</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Greenwood 50</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Colleton</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Oconee</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Newberry</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Chesterfield</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907118769"/>
                  </a:ext>
                </a:extLst>
              </a:tr>
              <a:tr h="434807">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Hampton</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Greenwood 51</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Darlington</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Union</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Laurens 56</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1584708418"/>
                  </a:ext>
                </a:extLst>
              </a:tr>
              <a:tr h="434807">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Limestone</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Palmetto Unified</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Georgetown</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York 4</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Lex/Rich 5</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1945790945"/>
                  </a:ext>
                </a:extLst>
              </a:tr>
              <a:tr h="434807">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Pickens</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Saluda</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Lancaster</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Lexington 1</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2023034530"/>
                  </a:ext>
                </a:extLst>
              </a:tr>
              <a:tr h="434807">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Richland 2</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Spartanburg 5</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Orangeburg</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Lexington 2</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4099035159"/>
                  </a:ext>
                </a:extLst>
              </a:tr>
              <a:tr h="535401">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SC Public Charter</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Spartanburg 6</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Spartanburg 3</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Lexington 3</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1119344238"/>
                  </a:ext>
                </a:extLst>
              </a:tr>
              <a:tr h="434807">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Spartanburg 7</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Spartanburg 4</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Lexington 4</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1463706707"/>
                  </a:ext>
                </a:extLst>
              </a:tr>
              <a:tr h="434807">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Williamsburg</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Sumter</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Spartanburg 2</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1258311253"/>
                  </a:ext>
                </a:extLst>
              </a:tr>
              <a:tr h="434807">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York 1</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York 3</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1364919120"/>
                  </a:ext>
                </a:extLst>
              </a:tr>
              <a:tr h="434807">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r>
                        <a:rPr lang="en-US" sz="2000" dirty="0">
                          <a:effectLst/>
                          <a:latin typeface="Aptos"/>
                        </a:rPr>
                        <a:t>Jasper</a:t>
                      </a: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buNone/>
                      </a:pPr>
                      <a:endParaRPr lang="en-US" sz="2000" dirty="0">
                        <a:effectLst/>
                        <a:latin typeface="Aptos"/>
                      </a:endParaRPr>
                    </a:p>
                  </a:txBody>
                  <a:tcPr marL="0" marR="0" marT="0" marB="0"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1237830502"/>
                  </a:ext>
                </a:extLst>
              </a:tr>
            </a:tbl>
          </a:graphicData>
        </a:graphic>
      </p:graphicFrame>
    </p:spTree>
    <p:extLst>
      <p:ext uri="{BB962C8B-B14F-4D97-AF65-F5344CB8AC3E}">
        <p14:creationId xmlns:p14="http://schemas.microsoft.com/office/powerpoint/2010/main" val="2608848772"/>
      </p:ext>
    </p:extLst>
  </p:cSld>
  <p:clrMapOvr>
    <a:masterClrMapping/>
  </p:clrMapOvr>
  <p:extLst>
    <p:ext uri="{6950BFC3-D8DA-4A85-94F7-54DA5524770B}">
      <p188:commentRel xmlns:p188="http://schemas.microsoft.com/office/powerpoint/2018/8/main" r:id="rId2"/>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4D07D-4B91-7575-AC5A-AB511E1BAEC9}"/>
              </a:ext>
            </a:extLst>
          </p:cNvPr>
          <p:cNvSpPr>
            <a:spLocks noGrp="1"/>
          </p:cNvSpPr>
          <p:nvPr>
            <p:ph type="title"/>
          </p:nvPr>
        </p:nvSpPr>
        <p:spPr/>
        <p:txBody>
          <a:bodyPr anchor="t">
            <a:normAutofit/>
          </a:bodyPr>
          <a:lstStyle/>
          <a:p>
            <a:r>
              <a:rPr lang="en-US" dirty="0"/>
              <a:t>Resources</a:t>
            </a:r>
          </a:p>
        </p:txBody>
      </p:sp>
      <p:sp>
        <p:nvSpPr>
          <p:cNvPr id="3" name="Content Placeholder 2">
            <a:extLst>
              <a:ext uri="{FF2B5EF4-FFF2-40B4-BE49-F238E27FC236}">
                <a16:creationId xmlns:a16="http://schemas.microsoft.com/office/drawing/2014/main" id="{28F9117D-086B-9AEE-18AF-9C4B77D97DDE}"/>
              </a:ext>
            </a:extLst>
          </p:cNvPr>
          <p:cNvSpPr>
            <a:spLocks noGrp="1"/>
          </p:cNvSpPr>
          <p:nvPr>
            <p:ph idx="1"/>
          </p:nvPr>
        </p:nvSpPr>
        <p:spPr/>
        <p:txBody>
          <a:bodyPr>
            <a:normAutofit/>
          </a:bodyPr>
          <a:lstStyle/>
          <a:p>
            <a:r>
              <a:rPr lang="en-US" dirty="0">
                <a:hlinkClick r:id="rId2">
                  <a:extLst>
                    <a:ext uri="{A12FA001-AC4F-418D-AE19-62706E023703}">
                      <ahyp:hlinkClr xmlns:ahyp="http://schemas.microsoft.com/office/drawing/2018/hyperlinkcolor" val="tx"/>
                    </a:ext>
                  </a:extLst>
                </a:hlinkClick>
              </a:rPr>
              <a:t>https://ed.sc.gov/policy/federal-education-programs/title-i/scde-title-1-carryover-request-form/</a:t>
            </a:r>
            <a:endParaRPr lang="en-US" dirty="0"/>
          </a:p>
          <a:p>
            <a:r>
              <a:rPr lang="en-US" dirty="0">
                <a:hlinkClick r:id="rId3">
                  <a:extLst>
                    <a:ext uri="{A12FA001-AC4F-418D-AE19-62706E023703}">
                      <ahyp:hlinkClr xmlns:ahyp="http://schemas.microsoft.com/office/drawing/2018/hyperlinkcolor" val="tx"/>
                    </a:ext>
                  </a:extLst>
                </a:hlinkClick>
              </a:rPr>
              <a:t>https://ed.sc.gov/policy/federal-education-programs/title-i/</a:t>
            </a:r>
            <a:endParaRPr lang="en-US" dirty="0"/>
          </a:p>
          <a:p>
            <a:r>
              <a:rPr lang="en-US" dirty="0">
                <a:hlinkClick r:id="rId4">
                  <a:extLst>
                    <a:ext uri="{A12FA001-AC4F-418D-AE19-62706E023703}">
                      <ahyp:hlinkClr xmlns:ahyp="http://schemas.microsoft.com/office/drawing/2018/hyperlinkcolor" val="tx"/>
                    </a:ext>
                  </a:extLst>
                </a:hlinkClick>
              </a:rPr>
              <a:t>https://ed.sc.gov/policy/federal-education-programs/title-i/updated-claiming-expectations/</a:t>
            </a:r>
            <a:endParaRPr lang="en-US" dirty="0"/>
          </a:p>
          <a:p>
            <a:r>
              <a:rPr lang="en-US" dirty="0">
                <a:hlinkClick r:id="rId5">
                  <a:extLst>
                    <a:ext uri="{A12FA001-AC4F-418D-AE19-62706E023703}">
                      <ahyp:hlinkClr xmlns:ahyp="http://schemas.microsoft.com/office/drawing/2018/hyperlinkcolor" val="tx"/>
                    </a:ext>
                  </a:extLst>
                </a:hlinkClick>
              </a:rPr>
              <a:t>https://ed.sc.gov/policy/federal-education-programs/esea-title-ii-part-a1/allowable-use-of-funds/</a:t>
            </a:r>
            <a:endParaRPr lang="en-US" dirty="0"/>
          </a:p>
          <a:p>
            <a:endParaRPr lang="en-US" dirty="0"/>
          </a:p>
        </p:txBody>
      </p:sp>
    </p:spTree>
    <p:extLst>
      <p:ext uri="{BB962C8B-B14F-4D97-AF65-F5344CB8AC3E}">
        <p14:creationId xmlns:p14="http://schemas.microsoft.com/office/powerpoint/2010/main" val="1432977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EF8866-4453-4609-2657-349CBADC197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60F215-B89A-3B94-F4A4-D6A62E46E314}"/>
              </a:ext>
            </a:extLst>
          </p:cNvPr>
          <p:cNvSpPr>
            <a:spLocks noGrp="1"/>
          </p:cNvSpPr>
          <p:nvPr>
            <p:ph type="title"/>
          </p:nvPr>
        </p:nvSpPr>
        <p:spPr/>
        <p:txBody>
          <a:bodyPr/>
          <a:lstStyle/>
          <a:p>
            <a:pPr algn="ctr"/>
            <a:r>
              <a:rPr lang="en-US" dirty="0"/>
              <a:t>Do you have any questions?</a:t>
            </a:r>
          </a:p>
        </p:txBody>
      </p:sp>
      <p:pic>
        <p:nvPicPr>
          <p:cNvPr id="2052" name="Picture 4" descr="any questions - Clip Art Library">
            <a:extLst>
              <a:ext uri="{FF2B5EF4-FFF2-40B4-BE49-F238E27FC236}">
                <a16:creationId xmlns:a16="http://schemas.microsoft.com/office/drawing/2014/main" id="{EEC69515-385D-DADE-3E67-96FBA6D727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2095500"/>
            <a:ext cx="9753600" cy="6471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87635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438635" rIns="0" bIns="0" rtlCol="0">
            <a:spAutoFit/>
          </a:bodyPr>
          <a:lstStyle/>
          <a:p>
            <a:pPr>
              <a:lnSpc>
                <a:spcPct val="100000"/>
              </a:lnSpc>
              <a:spcBef>
                <a:spcPts val="143"/>
              </a:spcBef>
            </a:pPr>
            <a:r>
              <a:rPr lang="en-US" dirty="0"/>
              <a:t>Thank</a:t>
            </a:r>
            <a:r>
              <a:rPr lang="en-US" spc="-105" dirty="0"/>
              <a:t> </a:t>
            </a:r>
            <a:r>
              <a:rPr lang="en-US" dirty="0"/>
              <a:t>you</a:t>
            </a:r>
            <a:r>
              <a:rPr lang="en-US" spc="-143" dirty="0"/>
              <a:t> </a:t>
            </a:r>
            <a:r>
              <a:rPr lang="en-US" dirty="0"/>
              <a:t>for</a:t>
            </a:r>
            <a:r>
              <a:rPr lang="en-US" spc="-158" dirty="0"/>
              <a:t> </a:t>
            </a:r>
            <a:r>
              <a:rPr lang="en-US" spc="-15" dirty="0"/>
              <a:t>participating!</a:t>
            </a:r>
          </a:p>
        </p:txBody>
      </p:sp>
      <p:sp>
        <p:nvSpPr>
          <p:cNvPr id="3" name="object 3"/>
          <p:cNvSpPr txBox="1"/>
          <p:nvPr/>
        </p:nvSpPr>
        <p:spPr>
          <a:xfrm>
            <a:off x="497820" y="2447002"/>
            <a:ext cx="14336412" cy="5813771"/>
          </a:xfrm>
          <a:prstGeom prst="rect">
            <a:avLst/>
          </a:prstGeom>
        </p:spPr>
        <p:txBody>
          <a:bodyPr vert="horz" wrap="square" lIns="0" tIns="207645" rIns="0" bIns="0" rtlCol="0" anchor="t">
            <a:spAutoFit/>
          </a:bodyPr>
          <a:lstStyle/>
          <a:p>
            <a:pPr marL="19050">
              <a:lnSpc>
                <a:spcPct val="100000"/>
              </a:lnSpc>
              <a:spcBef>
                <a:spcPts val="1635"/>
              </a:spcBef>
            </a:pPr>
            <a:r>
              <a:rPr sz="4800" dirty="0">
                <a:solidFill>
                  <a:schemeClr val="bg1"/>
                </a:solidFill>
                <a:latin typeface="Trebuchet MS"/>
                <a:cs typeface="Trebuchet MS"/>
              </a:rPr>
              <a:t>Please</a:t>
            </a:r>
            <a:r>
              <a:rPr sz="4800" spc="-38" dirty="0">
                <a:solidFill>
                  <a:schemeClr val="bg1"/>
                </a:solidFill>
                <a:latin typeface="Trebuchet MS"/>
                <a:cs typeface="Trebuchet MS"/>
              </a:rPr>
              <a:t> </a:t>
            </a:r>
            <a:r>
              <a:rPr sz="4800" dirty="0">
                <a:solidFill>
                  <a:schemeClr val="bg1"/>
                </a:solidFill>
                <a:latin typeface="Trebuchet MS"/>
                <a:cs typeface="Trebuchet MS"/>
              </a:rPr>
              <a:t>reach</a:t>
            </a:r>
            <a:r>
              <a:rPr sz="4800" spc="-45" dirty="0">
                <a:solidFill>
                  <a:schemeClr val="bg1"/>
                </a:solidFill>
                <a:latin typeface="Trebuchet MS"/>
                <a:cs typeface="Trebuchet MS"/>
              </a:rPr>
              <a:t> </a:t>
            </a:r>
            <a:r>
              <a:rPr sz="4800" dirty="0">
                <a:solidFill>
                  <a:schemeClr val="bg1"/>
                </a:solidFill>
                <a:latin typeface="Trebuchet MS"/>
                <a:cs typeface="Trebuchet MS"/>
              </a:rPr>
              <a:t>out</a:t>
            </a:r>
            <a:r>
              <a:rPr sz="4800" spc="-60" dirty="0">
                <a:solidFill>
                  <a:schemeClr val="bg1"/>
                </a:solidFill>
                <a:latin typeface="Trebuchet MS"/>
                <a:cs typeface="Trebuchet MS"/>
              </a:rPr>
              <a:t> </a:t>
            </a:r>
            <a:r>
              <a:rPr sz="4800" dirty="0">
                <a:solidFill>
                  <a:schemeClr val="bg1"/>
                </a:solidFill>
                <a:latin typeface="Trebuchet MS"/>
                <a:cs typeface="Trebuchet MS"/>
              </a:rPr>
              <a:t>to</a:t>
            </a:r>
            <a:r>
              <a:rPr sz="4800" spc="-68" dirty="0">
                <a:solidFill>
                  <a:schemeClr val="bg1"/>
                </a:solidFill>
                <a:latin typeface="Trebuchet MS"/>
                <a:cs typeface="Trebuchet MS"/>
              </a:rPr>
              <a:t> </a:t>
            </a:r>
            <a:r>
              <a:rPr sz="4800" dirty="0">
                <a:solidFill>
                  <a:schemeClr val="bg1"/>
                </a:solidFill>
                <a:latin typeface="Trebuchet MS"/>
                <a:cs typeface="Trebuchet MS"/>
              </a:rPr>
              <a:t>us</a:t>
            </a:r>
            <a:r>
              <a:rPr sz="4800" spc="-68" dirty="0">
                <a:solidFill>
                  <a:schemeClr val="bg1"/>
                </a:solidFill>
                <a:latin typeface="Trebuchet MS"/>
                <a:cs typeface="Trebuchet MS"/>
              </a:rPr>
              <a:t> </a:t>
            </a:r>
            <a:r>
              <a:rPr sz="4800" dirty="0">
                <a:solidFill>
                  <a:schemeClr val="bg1"/>
                </a:solidFill>
                <a:latin typeface="Trebuchet MS"/>
                <a:cs typeface="Trebuchet MS"/>
              </a:rPr>
              <a:t>if</a:t>
            </a:r>
            <a:r>
              <a:rPr sz="4800" spc="-38" dirty="0">
                <a:solidFill>
                  <a:schemeClr val="bg1"/>
                </a:solidFill>
                <a:latin typeface="Trebuchet MS"/>
                <a:cs typeface="Trebuchet MS"/>
              </a:rPr>
              <a:t> </a:t>
            </a:r>
            <a:r>
              <a:rPr sz="4800" dirty="0">
                <a:solidFill>
                  <a:schemeClr val="bg1"/>
                </a:solidFill>
                <a:latin typeface="Trebuchet MS"/>
                <a:cs typeface="Trebuchet MS"/>
              </a:rPr>
              <a:t>you</a:t>
            </a:r>
            <a:r>
              <a:rPr sz="4800" spc="-75" dirty="0">
                <a:solidFill>
                  <a:schemeClr val="bg1"/>
                </a:solidFill>
                <a:latin typeface="Trebuchet MS"/>
                <a:cs typeface="Trebuchet MS"/>
              </a:rPr>
              <a:t> </a:t>
            </a:r>
            <a:r>
              <a:rPr sz="4800" dirty="0">
                <a:solidFill>
                  <a:schemeClr val="bg1"/>
                </a:solidFill>
                <a:latin typeface="Trebuchet MS"/>
                <a:cs typeface="Trebuchet MS"/>
              </a:rPr>
              <a:t>have</a:t>
            </a:r>
            <a:r>
              <a:rPr sz="4800" spc="-75" dirty="0">
                <a:solidFill>
                  <a:schemeClr val="bg1"/>
                </a:solidFill>
                <a:latin typeface="Trebuchet MS"/>
                <a:cs typeface="Trebuchet MS"/>
              </a:rPr>
              <a:t> </a:t>
            </a:r>
            <a:r>
              <a:rPr sz="4800" dirty="0">
                <a:solidFill>
                  <a:schemeClr val="bg1"/>
                </a:solidFill>
                <a:latin typeface="Trebuchet MS"/>
                <a:cs typeface="Trebuchet MS"/>
              </a:rPr>
              <a:t>any</a:t>
            </a:r>
            <a:r>
              <a:rPr sz="4800" spc="-60" dirty="0">
                <a:solidFill>
                  <a:schemeClr val="bg1"/>
                </a:solidFill>
                <a:latin typeface="Trebuchet MS"/>
                <a:cs typeface="Trebuchet MS"/>
              </a:rPr>
              <a:t> </a:t>
            </a:r>
            <a:r>
              <a:rPr sz="4800" spc="-15" dirty="0">
                <a:solidFill>
                  <a:schemeClr val="bg1"/>
                </a:solidFill>
                <a:latin typeface="Trebuchet MS"/>
                <a:cs typeface="Trebuchet MS"/>
              </a:rPr>
              <a:t>questions:</a:t>
            </a:r>
            <a:endParaRPr lang="en-US" sz="4800" dirty="0">
              <a:solidFill>
                <a:schemeClr val="bg1"/>
              </a:solidFill>
              <a:latin typeface="Trebuchet MS"/>
              <a:cs typeface="Trebuchet MS"/>
            </a:endParaRPr>
          </a:p>
          <a:p>
            <a:pPr marL="359410" indent="-340360">
              <a:lnSpc>
                <a:spcPct val="100000"/>
              </a:lnSpc>
              <a:spcBef>
                <a:spcPts val="1110"/>
              </a:spcBef>
              <a:buFont typeface="Arial"/>
              <a:buChar char="•"/>
              <a:tabLst>
                <a:tab pos="360044" algn="l"/>
              </a:tabLst>
            </a:pPr>
            <a:r>
              <a:rPr sz="3600" dirty="0">
                <a:solidFill>
                  <a:schemeClr val="bg1"/>
                </a:solidFill>
                <a:latin typeface="Trebuchet MS"/>
                <a:cs typeface="Trebuchet MS"/>
              </a:rPr>
              <a:t>Leslie</a:t>
            </a:r>
            <a:r>
              <a:rPr sz="3600" spc="-83" dirty="0">
                <a:solidFill>
                  <a:schemeClr val="bg1"/>
                </a:solidFill>
                <a:latin typeface="Trebuchet MS"/>
                <a:cs typeface="Trebuchet MS"/>
              </a:rPr>
              <a:t> </a:t>
            </a:r>
            <a:r>
              <a:rPr sz="3600" dirty="0">
                <a:solidFill>
                  <a:schemeClr val="bg1"/>
                </a:solidFill>
                <a:latin typeface="Trebuchet MS"/>
                <a:cs typeface="Trebuchet MS"/>
              </a:rPr>
              <a:t>Bloss,</a:t>
            </a:r>
            <a:r>
              <a:rPr sz="3600" spc="-75" dirty="0">
                <a:solidFill>
                  <a:schemeClr val="bg1"/>
                </a:solidFill>
                <a:latin typeface="Trebuchet MS"/>
                <a:cs typeface="Trebuchet MS"/>
              </a:rPr>
              <a:t> </a:t>
            </a:r>
            <a:r>
              <a:rPr sz="3600" u="sng" spc="-15" dirty="0">
                <a:solidFill>
                  <a:schemeClr val="bg1"/>
                </a:solidFill>
                <a:uFill>
                  <a:solidFill>
                    <a:srgbClr val="0562C1"/>
                  </a:solidFill>
                </a:uFill>
                <a:latin typeface="Trebuchet MS"/>
                <a:cs typeface="Trebuchet MS"/>
                <a:hlinkClick r:id="rId2">
                  <a:extLst>
                    <a:ext uri="{A12FA001-AC4F-418D-AE19-62706E023703}">
                      <ahyp:hlinkClr xmlns:ahyp="http://schemas.microsoft.com/office/drawing/2018/hyperlinkcolor" val="tx"/>
                    </a:ext>
                  </a:extLst>
                </a:hlinkClick>
              </a:rPr>
              <a:t>lbloss@ed.sc.gov</a:t>
            </a:r>
            <a:endParaRPr sz="3600" dirty="0">
              <a:solidFill>
                <a:schemeClr val="bg1"/>
              </a:solidFill>
              <a:latin typeface="Trebuchet MS"/>
              <a:cs typeface="Trebuchet MS"/>
              <a:hlinkClick r:id="rId2">
                <a:extLst>
                  <a:ext uri="{A12FA001-AC4F-418D-AE19-62706E023703}">
                    <ahyp:hlinkClr xmlns:ahyp="http://schemas.microsoft.com/office/drawing/2018/hyperlinkcolor" val="tx"/>
                  </a:ext>
                </a:extLst>
              </a:hlinkClick>
            </a:endParaRPr>
          </a:p>
          <a:p>
            <a:pPr marL="359410" indent="-340360">
              <a:lnSpc>
                <a:spcPct val="100000"/>
              </a:lnSpc>
              <a:spcBef>
                <a:spcPts val="1065"/>
              </a:spcBef>
              <a:buFont typeface="Arial"/>
              <a:buChar char="•"/>
              <a:tabLst>
                <a:tab pos="360044" algn="l"/>
              </a:tabLst>
            </a:pPr>
            <a:r>
              <a:rPr sz="3600" dirty="0">
                <a:solidFill>
                  <a:schemeClr val="bg1"/>
                </a:solidFill>
                <a:latin typeface="Trebuchet MS"/>
                <a:cs typeface="Trebuchet MS"/>
              </a:rPr>
              <a:t>Theresa</a:t>
            </a:r>
            <a:r>
              <a:rPr sz="3600" spc="-158" dirty="0">
                <a:solidFill>
                  <a:schemeClr val="bg1"/>
                </a:solidFill>
                <a:latin typeface="Trebuchet MS"/>
                <a:cs typeface="Trebuchet MS"/>
              </a:rPr>
              <a:t> </a:t>
            </a:r>
            <a:r>
              <a:rPr sz="3600" spc="-38" dirty="0">
                <a:solidFill>
                  <a:schemeClr val="bg1"/>
                </a:solidFill>
                <a:latin typeface="Trebuchet MS"/>
                <a:cs typeface="Trebuchet MS"/>
              </a:rPr>
              <a:t>Gregory,</a:t>
            </a:r>
            <a:r>
              <a:rPr sz="3600" spc="-165" dirty="0">
                <a:solidFill>
                  <a:schemeClr val="bg1"/>
                </a:solidFill>
                <a:latin typeface="Trebuchet MS"/>
                <a:cs typeface="Trebuchet MS"/>
              </a:rPr>
              <a:t> </a:t>
            </a:r>
            <a:r>
              <a:rPr sz="3600" u="sng" spc="-15" dirty="0">
                <a:solidFill>
                  <a:schemeClr val="bg1"/>
                </a:solidFill>
                <a:uFill>
                  <a:solidFill>
                    <a:srgbClr val="0562C1"/>
                  </a:solidFill>
                </a:uFill>
                <a:latin typeface="Trebuchet MS"/>
                <a:cs typeface="Trebuchet MS"/>
                <a:hlinkClick r:id="rId3">
                  <a:extLst>
                    <a:ext uri="{A12FA001-AC4F-418D-AE19-62706E023703}">
                      <ahyp:hlinkClr xmlns:ahyp="http://schemas.microsoft.com/office/drawing/2018/hyperlinkcolor" val="tx"/>
                    </a:ext>
                  </a:extLst>
                </a:hlinkClick>
              </a:rPr>
              <a:t>tgregory@ed.sc.gov</a:t>
            </a:r>
            <a:endParaRPr sz="3600" dirty="0">
              <a:solidFill>
                <a:schemeClr val="bg1"/>
              </a:solidFill>
              <a:latin typeface="Trebuchet MS"/>
              <a:cs typeface="Trebuchet MS"/>
              <a:hlinkClick r:id="rId3">
                <a:extLst>
                  <a:ext uri="{A12FA001-AC4F-418D-AE19-62706E023703}">
                    <ahyp:hlinkClr xmlns:ahyp="http://schemas.microsoft.com/office/drawing/2018/hyperlinkcolor" val="tx"/>
                  </a:ext>
                </a:extLst>
              </a:hlinkClick>
            </a:endParaRPr>
          </a:p>
          <a:p>
            <a:pPr marL="359410" indent="-340360">
              <a:lnSpc>
                <a:spcPct val="100000"/>
              </a:lnSpc>
              <a:spcBef>
                <a:spcPts val="1080"/>
              </a:spcBef>
              <a:buFont typeface="Arial"/>
              <a:buChar char="•"/>
              <a:tabLst>
                <a:tab pos="360044" algn="l"/>
              </a:tabLst>
            </a:pPr>
            <a:r>
              <a:rPr sz="3600" dirty="0">
                <a:solidFill>
                  <a:schemeClr val="bg1"/>
                </a:solidFill>
                <a:latin typeface="Trebuchet MS"/>
                <a:cs typeface="Trebuchet MS"/>
              </a:rPr>
              <a:t>Sharay</a:t>
            </a:r>
            <a:r>
              <a:rPr sz="3600" spc="-135" dirty="0">
                <a:solidFill>
                  <a:schemeClr val="bg1"/>
                </a:solidFill>
                <a:latin typeface="Trebuchet MS"/>
                <a:cs typeface="Trebuchet MS"/>
              </a:rPr>
              <a:t> </a:t>
            </a:r>
            <a:r>
              <a:rPr sz="3600" spc="-45" dirty="0">
                <a:solidFill>
                  <a:schemeClr val="bg1"/>
                </a:solidFill>
                <a:latin typeface="Trebuchet MS"/>
                <a:cs typeface="Trebuchet MS"/>
              </a:rPr>
              <a:t>Mosely,</a:t>
            </a:r>
            <a:r>
              <a:rPr sz="3600" spc="-127" dirty="0">
                <a:solidFill>
                  <a:schemeClr val="bg1"/>
                </a:solidFill>
                <a:latin typeface="Trebuchet MS"/>
                <a:cs typeface="Trebuchet MS"/>
              </a:rPr>
              <a:t> </a:t>
            </a:r>
            <a:r>
              <a:rPr sz="3600" u="sng" spc="-15" dirty="0">
                <a:solidFill>
                  <a:schemeClr val="bg1"/>
                </a:solidFill>
                <a:uFill>
                  <a:solidFill>
                    <a:srgbClr val="0562C1"/>
                  </a:solidFill>
                </a:uFill>
                <a:latin typeface="Trebuchet MS"/>
                <a:cs typeface="Trebuchet MS"/>
                <a:hlinkClick r:id="rId4">
                  <a:extLst>
                    <a:ext uri="{A12FA001-AC4F-418D-AE19-62706E023703}">
                      <ahyp:hlinkClr xmlns:ahyp="http://schemas.microsoft.com/office/drawing/2018/hyperlinkcolor" val="tx"/>
                    </a:ext>
                  </a:extLst>
                </a:hlinkClick>
              </a:rPr>
              <a:t>smosely@ed.sc.gov</a:t>
            </a:r>
            <a:endParaRPr sz="3600" dirty="0">
              <a:solidFill>
                <a:schemeClr val="bg1"/>
              </a:solidFill>
              <a:latin typeface="Trebuchet MS"/>
              <a:cs typeface="Trebuchet MS"/>
              <a:hlinkClick r:id="rId4">
                <a:extLst>
                  <a:ext uri="{A12FA001-AC4F-418D-AE19-62706E023703}">
                    <ahyp:hlinkClr xmlns:ahyp="http://schemas.microsoft.com/office/drawing/2018/hyperlinkcolor" val="tx"/>
                  </a:ext>
                </a:extLst>
              </a:hlinkClick>
            </a:endParaRPr>
          </a:p>
          <a:p>
            <a:pPr marL="359410" indent="-340360">
              <a:lnSpc>
                <a:spcPct val="100000"/>
              </a:lnSpc>
              <a:spcBef>
                <a:spcPts val="1065"/>
              </a:spcBef>
              <a:buFont typeface="Arial"/>
              <a:buChar char="•"/>
              <a:tabLst>
                <a:tab pos="360044" algn="l"/>
              </a:tabLst>
            </a:pPr>
            <a:r>
              <a:rPr sz="3600" dirty="0">
                <a:solidFill>
                  <a:schemeClr val="bg1"/>
                </a:solidFill>
                <a:latin typeface="Trebuchet MS"/>
                <a:cs typeface="Trebuchet MS"/>
              </a:rPr>
              <a:t>Jennifer</a:t>
            </a:r>
            <a:r>
              <a:rPr sz="3600" spc="-113" dirty="0">
                <a:solidFill>
                  <a:schemeClr val="bg1"/>
                </a:solidFill>
                <a:latin typeface="Trebuchet MS"/>
                <a:cs typeface="Trebuchet MS"/>
              </a:rPr>
              <a:t> </a:t>
            </a:r>
            <a:r>
              <a:rPr sz="3600" dirty="0">
                <a:solidFill>
                  <a:schemeClr val="bg1"/>
                </a:solidFill>
                <a:latin typeface="Trebuchet MS"/>
                <a:cs typeface="Trebuchet MS"/>
              </a:rPr>
              <a:t>Rhodes,</a:t>
            </a:r>
            <a:r>
              <a:rPr sz="3600" spc="-113" dirty="0">
                <a:solidFill>
                  <a:schemeClr val="bg1"/>
                </a:solidFill>
                <a:latin typeface="Trebuchet MS"/>
                <a:cs typeface="Trebuchet MS"/>
              </a:rPr>
              <a:t> </a:t>
            </a:r>
            <a:r>
              <a:rPr sz="3600" u="sng" spc="-15" dirty="0">
                <a:solidFill>
                  <a:schemeClr val="bg1"/>
                </a:solidFill>
                <a:uFill>
                  <a:solidFill>
                    <a:srgbClr val="0562C1"/>
                  </a:solidFill>
                </a:uFill>
                <a:latin typeface="Trebuchet MS"/>
                <a:cs typeface="Trebuchet MS"/>
                <a:hlinkClick r:id="rId5">
                  <a:extLst>
                    <a:ext uri="{A12FA001-AC4F-418D-AE19-62706E023703}">
                      <ahyp:hlinkClr xmlns:ahyp="http://schemas.microsoft.com/office/drawing/2018/hyperlinkcolor" val="tx"/>
                    </a:ext>
                  </a:extLst>
                </a:hlinkClick>
              </a:rPr>
              <a:t>jrhodes@ed.sc.gov</a:t>
            </a:r>
            <a:endParaRPr sz="3600" dirty="0">
              <a:solidFill>
                <a:schemeClr val="bg1"/>
              </a:solidFill>
              <a:latin typeface="Trebuchet MS"/>
              <a:cs typeface="Trebuchet MS"/>
              <a:hlinkClick r:id="rId5">
                <a:extLst>
                  <a:ext uri="{A12FA001-AC4F-418D-AE19-62706E023703}">
                    <ahyp:hlinkClr xmlns:ahyp="http://schemas.microsoft.com/office/drawing/2018/hyperlinkcolor" val="tx"/>
                  </a:ext>
                </a:extLst>
              </a:hlinkClick>
            </a:endParaRPr>
          </a:p>
          <a:p>
            <a:pPr marL="359410" indent="-340360">
              <a:spcBef>
                <a:spcPts val="1065"/>
              </a:spcBef>
              <a:buFont typeface="Arial"/>
              <a:buChar char="•"/>
              <a:tabLst>
                <a:tab pos="360044" algn="l"/>
              </a:tabLst>
            </a:pPr>
            <a:r>
              <a:rPr lang="en-US" sz="3600" spc="-15" dirty="0">
                <a:solidFill>
                  <a:schemeClr val="bg1"/>
                </a:solidFill>
                <a:uFill>
                  <a:solidFill>
                    <a:srgbClr val="0562C1"/>
                  </a:solidFill>
                </a:uFill>
                <a:latin typeface="Trebuchet MS"/>
                <a:cs typeface="Trebuchet MS"/>
              </a:rPr>
              <a:t>Makesia Sumpter, </a:t>
            </a:r>
            <a:r>
              <a:rPr lang="en-US" sz="3600" spc="-15" dirty="0">
                <a:solidFill>
                  <a:schemeClr val="bg1"/>
                </a:solidFill>
                <a:uFill>
                  <a:solidFill>
                    <a:srgbClr val="0562C1"/>
                  </a:solidFill>
                </a:uFill>
                <a:ea typeface="+mn-lt"/>
                <a:cs typeface="+mn-lt"/>
                <a:hlinkClick r:id="rId6">
                  <a:extLst>
                    <a:ext uri="{A12FA001-AC4F-418D-AE19-62706E023703}">
                      <ahyp:hlinkClr xmlns:ahyp="http://schemas.microsoft.com/office/drawing/2018/hyperlinkcolor" val="tx"/>
                    </a:ext>
                  </a:extLst>
                </a:hlinkClick>
              </a:rPr>
              <a:t>msumpter@ed.sc.gov</a:t>
            </a:r>
          </a:p>
          <a:p>
            <a:pPr marL="359410" indent="-340360">
              <a:lnSpc>
                <a:spcPct val="100000"/>
              </a:lnSpc>
              <a:spcBef>
                <a:spcPts val="1058"/>
              </a:spcBef>
              <a:buFont typeface="Arial"/>
              <a:buChar char="•"/>
              <a:tabLst>
                <a:tab pos="360044" algn="l"/>
              </a:tabLst>
            </a:pPr>
            <a:r>
              <a:rPr sz="3600" dirty="0">
                <a:solidFill>
                  <a:schemeClr val="bg1"/>
                </a:solidFill>
                <a:latin typeface="Trebuchet MS"/>
                <a:cs typeface="Trebuchet MS"/>
              </a:rPr>
              <a:t>Sarah</a:t>
            </a:r>
            <a:r>
              <a:rPr sz="3600" spc="-143" dirty="0">
                <a:solidFill>
                  <a:schemeClr val="bg1"/>
                </a:solidFill>
                <a:latin typeface="Trebuchet MS"/>
                <a:cs typeface="Trebuchet MS"/>
              </a:rPr>
              <a:t> </a:t>
            </a:r>
            <a:r>
              <a:rPr sz="3600" spc="-15" dirty="0">
                <a:solidFill>
                  <a:schemeClr val="bg1"/>
                </a:solidFill>
                <a:latin typeface="Trebuchet MS"/>
                <a:cs typeface="Trebuchet MS"/>
              </a:rPr>
              <a:t>Wagers,</a:t>
            </a:r>
            <a:r>
              <a:rPr sz="3600" spc="-120" dirty="0">
                <a:solidFill>
                  <a:schemeClr val="bg1"/>
                </a:solidFill>
                <a:latin typeface="Trebuchet MS"/>
                <a:cs typeface="Trebuchet MS"/>
              </a:rPr>
              <a:t> </a:t>
            </a:r>
            <a:r>
              <a:rPr sz="3600" u="sng" spc="-15" dirty="0">
                <a:solidFill>
                  <a:schemeClr val="bg1"/>
                </a:solidFill>
                <a:uFill>
                  <a:solidFill>
                    <a:srgbClr val="0562C1"/>
                  </a:solidFill>
                </a:uFill>
                <a:latin typeface="Trebuchet MS"/>
                <a:cs typeface="Trebuchet MS"/>
                <a:hlinkClick r:id="rId7">
                  <a:extLst>
                    <a:ext uri="{A12FA001-AC4F-418D-AE19-62706E023703}">
                      <ahyp:hlinkClr xmlns:ahyp="http://schemas.microsoft.com/office/drawing/2018/hyperlinkcolor" val="tx"/>
                    </a:ext>
                  </a:extLst>
                </a:hlinkClick>
              </a:rPr>
              <a:t>slwagers@ed.sc.gov</a:t>
            </a:r>
            <a:endParaRPr sz="3600" dirty="0">
              <a:solidFill>
                <a:schemeClr val="bg1"/>
              </a:solidFill>
              <a:latin typeface="Trebuchet MS"/>
              <a:cs typeface="Trebuchet MS"/>
              <a:hlinkClick r:id="rId7">
                <a:extLst>
                  <a:ext uri="{A12FA001-AC4F-418D-AE19-62706E023703}">
                    <ahyp:hlinkClr xmlns:ahyp="http://schemas.microsoft.com/office/drawing/2018/hyperlinkcolor" val="tx"/>
                  </a:ext>
                </a:extLst>
              </a:hlinkClick>
            </a:endParaRPr>
          </a:p>
          <a:p>
            <a:pPr marL="359410" indent="-340360">
              <a:lnSpc>
                <a:spcPct val="100000"/>
              </a:lnSpc>
              <a:spcBef>
                <a:spcPts val="1080"/>
              </a:spcBef>
              <a:buFont typeface="Arial"/>
              <a:buChar char="•"/>
              <a:tabLst>
                <a:tab pos="360044" algn="l"/>
              </a:tabLst>
            </a:pPr>
            <a:r>
              <a:rPr sz="3600" dirty="0">
                <a:solidFill>
                  <a:schemeClr val="bg1"/>
                </a:solidFill>
                <a:latin typeface="Trebuchet MS"/>
                <a:cs typeface="Trebuchet MS"/>
              </a:rPr>
              <a:t>Martha</a:t>
            </a:r>
            <a:r>
              <a:rPr sz="3600" spc="-165" dirty="0">
                <a:solidFill>
                  <a:schemeClr val="bg1"/>
                </a:solidFill>
                <a:latin typeface="Trebuchet MS"/>
                <a:cs typeface="Trebuchet MS"/>
              </a:rPr>
              <a:t> </a:t>
            </a:r>
            <a:r>
              <a:rPr sz="3600" spc="-15" dirty="0">
                <a:solidFill>
                  <a:schemeClr val="bg1"/>
                </a:solidFill>
                <a:latin typeface="Trebuchet MS"/>
                <a:cs typeface="Trebuchet MS"/>
              </a:rPr>
              <a:t>Walker</a:t>
            </a:r>
            <a:r>
              <a:rPr lang="en-US" sz="3600" spc="-15" dirty="0">
                <a:solidFill>
                  <a:schemeClr val="bg1"/>
                </a:solidFill>
                <a:latin typeface="Trebuchet MS"/>
                <a:cs typeface="Trebuchet MS"/>
              </a:rPr>
              <a:t>,</a:t>
            </a:r>
            <a:r>
              <a:rPr sz="3600" spc="-135" dirty="0">
                <a:solidFill>
                  <a:schemeClr val="bg1"/>
                </a:solidFill>
                <a:latin typeface="Trebuchet MS"/>
                <a:cs typeface="Trebuchet MS"/>
              </a:rPr>
              <a:t> </a:t>
            </a:r>
            <a:r>
              <a:rPr sz="3600" u="sng" spc="-15" dirty="0">
                <a:solidFill>
                  <a:schemeClr val="bg1"/>
                </a:solidFill>
                <a:uFill>
                  <a:solidFill>
                    <a:srgbClr val="0562C1"/>
                  </a:solidFill>
                </a:uFill>
                <a:latin typeface="Trebuchet MS"/>
                <a:cs typeface="Trebuchet MS"/>
                <a:hlinkClick r:id="rId8">
                  <a:extLst>
                    <a:ext uri="{A12FA001-AC4F-418D-AE19-62706E023703}">
                      <ahyp:hlinkClr xmlns:ahyp="http://schemas.microsoft.com/office/drawing/2018/hyperlinkcolor" val="tx"/>
                    </a:ext>
                  </a:extLst>
                </a:hlinkClick>
              </a:rPr>
              <a:t>mwalker@ed.sc.gov</a:t>
            </a:r>
            <a:endParaRPr sz="3600" dirty="0">
              <a:solidFill>
                <a:schemeClr val="bg1"/>
              </a:solidFill>
              <a:latin typeface="Trebuchet MS"/>
              <a:cs typeface="Trebuchet MS"/>
              <a:hlinkClick r:id="rId8">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33655513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Freeform 3">
            <a:extLst>
              <a:ext uri="{C183D7F6-B498-43B3-948B-1728B52AA6E4}">
                <adec:decorative xmlns:adec="http://schemas.microsoft.com/office/drawing/2017/decorative" val="1"/>
              </a:ext>
            </a:extLst>
          </p:cNvPr>
          <p:cNvSpPr/>
          <p:nvPr/>
        </p:nvSpPr>
        <p:spPr>
          <a:xfrm>
            <a:off x="8180182" y="-1037413"/>
            <a:ext cx="12980711" cy="12980711"/>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2">
              <a:alphaModFix amt="17000"/>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497840" y="1519873"/>
            <a:ext cx="9113520" cy="445840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lvl="0" defTabSz="914400">
              <a:lnSpc>
                <a:spcPts val="18645"/>
              </a:lnSpc>
              <a:spcBef>
                <a:spcPts val="0"/>
              </a:spcBef>
              <a:defRPr/>
            </a:pPr>
            <a:r>
              <a:rPr kumimoji="0" lang="en-US" sz="8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Federal Programs  </a:t>
            </a:r>
            <a:r>
              <a:rPr lang="en-US" sz="8000" b="1" dirty="0">
                <a:solidFill>
                  <a:srgbClr val="233746"/>
                </a:solidFill>
                <a:latin typeface="Aptos" panose="020B0004020202020204" pitchFamily="34" charset="0"/>
                <a:ea typeface="+mn-ea"/>
                <a:cs typeface="+mn-cs"/>
              </a:rPr>
              <a:t>Monitoring</a:t>
            </a:r>
            <a:endParaRPr kumimoji="0" lang="en-US" sz="8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endParaRPr>
          </a:p>
        </p:txBody>
      </p:sp>
      <p:sp>
        <p:nvSpPr>
          <p:cNvPr id="12" name="TextBox 6">
            <a:extLst>
              <a:ext uri="{FF2B5EF4-FFF2-40B4-BE49-F238E27FC236}">
                <a16:creationId xmlns:a16="http://schemas.microsoft.com/office/drawing/2014/main" id="{E5A2C9A6-FA7C-FE1C-88FF-CF927DF21E4A}"/>
              </a:ext>
            </a:extLst>
          </p:cNvPr>
          <p:cNvSpPr txBox="1"/>
          <p:nvPr/>
        </p:nvSpPr>
        <p:spPr>
          <a:xfrm>
            <a:off x="1028700" y="6842704"/>
            <a:ext cx="6515100" cy="1107932"/>
          </a:xfrm>
          <a:prstGeom prst="rect">
            <a:avLst/>
          </a:prstGeom>
        </p:spPr>
        <p:txBody>
          <a:bodyPr wrap="square" lIns="0" tIns="0" rIns="0" bIns="0" rtlCol="0" anchor="t">
            <a:spAutoFit/>
          </a:bodyPr>
          <a:lstStyle/>
          <a:p>
            <a:pPr marL="0" marR="0" lvl="0" indent="0" algn="l" defTabSz="914400" rtl="0" eaLnBrk="1" fontAlgn="auto" latinLnBrk="0" hangingPunct="1">
              <a:lnSpc>
                <a:spcPts val="2939"/>
              </a:lnSpc>
              <a:spcBef>
                <a:spcPct val="0"/>
              </a:spcBef>
              <a:spcAft>
                <a:spcPts val="0"/>
              </a:spcAft>
              <a:buClrTx/>
              <a:buSzTx/>
              <a:buFontTx/>
              <a:buNone/>
              <a:tabLst/>
              <a:defRPr/>
            </a:pPr>
            <a:r>
              <a:rPr lang="en-US" sz="2400" b="1" dirty="0">
                <a:solidFill>
                  <a:srgbClr val="233746"/>
                </a:solidFill>
                <a:latin typeface="Aptos" panose="020B0004020202020204" pitchFamily="34" charset="0"/>
              </a:rPr>
              <a:t>Finance Bootcamp</a:t>
            </a:r>
            <a:endParaRPr kumimoji="0" lang="en-US" sz="24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endParaRPr>
          </a:p>
          <a:p>
            <a:pPr marL="0" marR="0" lvl="0" indent="0" algn="l" defTabSz="914400" rtl="0" eaLnBrk="1" fontAlgn="auto" latinLnBrk="0" hangingPunct="1">
              <a:lnSpc>
                <a:spcPts val="2939"/>
              </a:lnSpc>
              <a:spcBef>
                <a:spcPct val="0"/>
              </a:spcBef>
              <a:spcAft>
                <a:spcPts val="0"/>
              </a:spcAft>
              <a:buClrTx/>
              <a:buSzTx/>
              <a:buFontTx/>
              <a:buNone/>
              <a:tabLst/>
              <a:defRPr/>
            </a:pPr>
            <a:r>
              <a:rPr lang="en-US" sz="2400" b="1" dirty="0">
                <a:solidFill>
                  <a:srgbClr val="233746"/>
                </a:solidFill>
                <a:latin typeface="Aptos" panose="020B0004020202020204" pitchFamily="34" charset="0"/>
              </a:rPr>
              <a:t>August</a:t>
            </a:r>
            <a:r>
              <a:rPr kumimoji="0" lang="en-US" sz="24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 2025</a:t>
            </a:r>
            <a:endParaRPr lang="en-US" sz="2400" b="1" dirty="0">
              <a:solidFill>
                <a:srgbClr val="233746"/>
              </a:solidFill>
              <a:latin typeface="Aptos" panose="020B0004020202020204" pitchFamily="34" charset="0"/>
            </a:endParaRPr>
          </a:p>
          <a:p>
            <a:pPr marL="0" marR="0" lvl="0" indent="0" algn="l" defTabSz="914400" rtl="0" eaLnBrk="1" fontAlgn="auto" latinLnBrk="0" hangingPunct="1">
              <a:lnSpc>
                <a:spcPts val="2939"/>
              </a:lnSpc>
              <a:spcBef>
                <a:spcPct val="0"/>
              </a:spcBef>
              <a:spcAft>
                <a:spcPts val="0"/>
              </a:spcAft>
              <a:buClrTx/>
              <a:buSzTx/>
              <a:buFontTx/>
              <a:buNone/>
              <a:tabLst/>
              <a:defRPr/>
            </a:pPr>
            <a:r>
              <a:rPr kumimoji="0" lang="en-US" sz="24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Barret Leviner, Team Lead</a:t>
            </a:r>
          </a:p>
        </p:txBody>
      </p:sp>
      <p:sp>
        <p:nvSpPr>
          <p:cNvPr id="2" name="AutoShape 2">
            <a:extLst>
              <a:ext uri="{C183D7F6-B498-43B3-948B-1728B52AA6E4}">
                <adec:decorative xmlns:adec="http://schemas.microsoft.com/office/drawing/2017/decorative" val="1"/>
              </a:ext>
            </a:extLst>
          </p:cNvPr>
          <p:cNvSpPr/>
          <p:nvPr/>
        </p:nvSpPr>
        <p:spPr>
          <a:xfrm>
            <a:off x="1028700" y="8411093"/>
            <a:ext cx="690520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pic>
        <p:nvPicPr>
          <p:cNvPr id="14" name="Picture 13"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6FE4EB68-B662-A92E-D6F6-6A644F0EBF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8449005"/>
            <a:ext cx="7324305" cy="1464862"/>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Grp="1"/>
          </p:cNvSpPr>
          <p:nvPr>
            <p:ph type="title" idx="4294967295"/>
          </p:nvPr>
        </p:nvSpPr>
        <p:spPr>
          <a:xfrm>
            <a:off x="873125" y="698788"/>
            <a:ext cx="16541750" cy="71437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5000"/>
              </a:lnSpc>
              <a:spcBef>
                <a:spcPts val="0"/>
              </a:spcBef>
              <a:spcAft>
                <a:spcPts val="0"/>
              </a:spcAft>
              <a:buClrTx/>
              <a:buSzTx/>
              <a:buFontTx/>
              <a:buNone/>
              <a:tabLst/>
              <a:defRPr/>
            </a:pPr>
            <a:r>
              <a:rPr kumimoji="0" lang="en-US" sz="66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Districts </a:t>
            </a:r>
            <a:r>
              <a:rPr lang="en-US" sz="6600" b="1" dirty="0">
                <a:solidFill>
                  <a:srgbClr val="233746"/>
                </a:solidFill>
                <a:latin typeface="Aptos" panose="020B0004020202020204" pitchFamily="34" charset="0"/>
                <a:ea typeface="+mn-ea"/>
                <a:cs typeface="+mn-cs"/>
              </a:rPr>
              <a:t>Being Monitored</a:t>
            </a:r>
            <a:endParaRPr kumimoji="0" lang="en-US" sz="66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endParaRPr>
          </a:p>
        </p:txBody>
      </p:sp>
      <p:sp>
        <p:nvSpPr>
          <p:cNvPr id="7" name="TextBox 6">
            <a:extLst>
              <a:ext uri="{FF2B5EF4-FFF2-40B4-BE49-F238E27FC236}">
                <a16:creationId xmlns:a16="http://schemas.microsoft.com/office/drawing/2014/main" id="{30212DA0-F914-CB6F-2D55-6BA4B0CF0F3A}"/>
              </a:ext>
            </a:extLst>
          </p:cNvPr>
          <p:cNvSpPr txBox="1"/>
          <p:nvPr/>
        </p:nvSpPr>
        <p:spPr>
          <a:xfrm>
            <a:off x="1925782" y="1588102"/>
            <a:ext cx="14907490" cy="7509163"/>
          </a:xfrm>
          <a:prstGeom prst="rect">
            <a:avLst/>
          </a:prstGeom>
        </p:spPr>
        <p:txBody>
          <a:bodyPr vert="horz" wrap="square" lIns="91440" tIns="45720" rIns="91440" bIns="45720" rtlCol="0" anchor="t">
            <a:noAutofit/>
          </a:bodyPr>
          <a:lstStyle/>
          <a:p>
            <a:pPr algn="ctr"/>
            <a:r>
              <a:rPr lang="en-US" sz="4400" b="1" dirty="0"/>
              <a:t> </a:t>
            </a:r>
            <a:r>
              <a:rPr lang="en-US" sz="4400" b="1" dirty="0">
                <a:solidFill>
                  <a:schemeClr val="accent5">
                    <a:lumMod val="50000"/>
                  </a:schemeClr>
                </a:solidFill>
              </a:rPr>
              <a:t>2025 – 2026</a:t>
            </a:r>
          </a:p>
          <a:p>
            <a:pPr algn="ctr"/>
            <a:endParaRPr lang="en-US" sz="4400" b="1" dirty="0">
              <a:solidFill>
                <a:schemeClr val="accent5">
                  <a:lumMod val="50000"/>
                </a:schemeClr>
              </a:solidFill>
            </a:endParaRPr>
          </a:p>
          <a:p>
            <a:r>
              <a:rPr lang="en-US" sz="4400" b="1" dirty="0">
                <a:solidFill>
                  <a:schemeClr val="accent5">
                    <a:lumMod val="50000"/>
                  </a:schemeClr>
                </a:solidFill>
              </a:rPr>
              <a:t>     </a:t>
            </a:r>
            <a:r>
              <a:rPr lang="en-US" sz="4400" b="1">
                <a:solidFill>
                  <a:schemeClr val="accent5">
                    <a:lumMod val="50000"/>
                  </a:schemeClr>
                </a:solidFill>
              </a:rPr>
              <a:t>Abbeville                                              Erskine</a:t>
            </a:r>
            <a:endParaRPr lang="en-US" sz="4400" b="1" dirty="0">
              <a:solidFill>
                <a:schemeClr val="accent5">
                  <a:lumMod val="50000"/>
                </a:schemeClr>
              </a:solidFill>
            </a:endParaRPr>
          </a:p>
          <a:p>
            <a:r>
              <a:rPr lang="en-US" sz="4400" b="1" dirty="0">
                <a:solidFill>
                  <a:schemeClr val="accent5">
                    <a:lumMod val="50000"/>
                  </a:schemeClr>
                </a:solidFill>
              </a:rPr>
              <a:t>     Allendale                                              Fairfield</a:t>
            </a:r>
          </a:p>
          <a:p>
            <a:r>
              <a:rPr lang="en-US" sz="4400" b="1" dirty="0">
                <a:solidFill>
                  <a:schemeClr val="accent5">
                    <a:lumMod val="50000"/>
                  </a:schemeClr>
                </a:solidFill>
              </a:rPr>
              <a:t>     Barnwell                                                Lexington 4</a:t>
            </a:r>
          </a:p>
          <a:p>
            <a:r>
              <a:rPr lang="en-US" sz="4400" b="1" dirty="0">
                <a:solidFill>
                  <a:schemeClr val="accent5">
                    <a:lumMod val="50000"/>
                  </a:schemeClr>
                </a:solidFill>
              </a:rPr>
              <a:t>     Berkeley                                                Lexington/Richland 5</a:t>
            </a:r>
          </a:p>
          <a:p>
            <a:r>
              <a:rPr lang="en-US" sz="4400" b="1" dirty="0">
                <a:solidFill>
                  <a:schemeClr val="accent5">
                    <a:lumMod val="50000"/>
                  </a:schemeClr>
                </a:solidFill>
              </a:rPr>
              <a:t>     Chesterfield                                        Limestone</a:t>
            </a:r>
          </a:p>
          <a:p>
            <a:r>
              <a:rPr lang="en-US" sz="4400" b="1" dirty="0">
                <a:solidFill>
                  <a:schemeClr val="accent5">
                    <a:lumMod val="50000"/>
                  </a:schemeClr>
                </a:solidFill>
              </a:rPr>
              <a:t>     Colleton                                                Saluda</a:t>
            </a:r>
          </a:p>
          <a:p>
            <a:r>
              <a:rPr lang="en-US" sz="4400" b="1" dirty="0">
                <a:solidFill>
                  <a:schemeClr val="accent5">
                    <a:lumMod val="50000"/>
                  </a:schemeClr>
                </a:solidFill>
              </a:rPr>
              <a:t>     Darlington                                            Spartanburg  2               </a:t>
            </a:r>
          </a:p>
          <a:p>
            <a:r>
              <a:rPr lang="en-US" sz="4400" b="1" dirty="0">
                <a:solidFill>
                  <a:schemeClr val="accent5">
                    <a:lumMod val="50000"/>
                  </a:schemeClr>
                </a:solidFill>
              </a:rPr>
              <a:t>     Dorchester 4                                       Spartanburg 5</a:t>
            </a:r>
            <a:br>
              <a:rPr lang="en-US" sz="4400" b="1" dirty="0">
                <a:solidFill>
                  <a:schemeClr val="accent5">
                    <a:lumMod val="50000"/>
                  </a:schemeClr>
                </a:solidFill>
              </a:rPr>
            </a:br>
            <a:r>
              <a:rPr lang="en-US" sz="4400" b="1" dirty="0">
                <a:solidFill>
                  <a:schemeClr val="accent5">
                    <a:lumMod val="50000"/>
                  </a:schemeClr>
                </a:solidFill>
              </a:rPr>
              <a:t>     Edgefield</a:t>
            </a:r>
          </a:p>
        </p:txBody>
      </p:sp>
      <p:sp>
        <p:nvSpPr>
          <p:cNvPr id="6" name="TextBox 5" descr="List of school districts being monitored">
            <a:extLst>
              <a:ext uri="{FF2B5EF4-FFF2-40B4-BE49-F238E27FC236}">
                <a16:creationId xmlns:a16="http://schemas.microsoft.com/office/drawing/2014/main" id="{01F986C7-3314-4819-2968-5ECC98A7134D}"/>
              </a:ext>
            </a:extLst>
          </p:cNvPr>
          <p:cNvSpPr txBox="1"/>
          <p:nvPr/>
        </p:nvSpPr>
        <p:spPr>
          <a:xfrm>
            <a:off x="554182" y="1662545"/>
            <a:ext cx="15808036" cy="7259781"/>
          </a:xfrm>
          <a:prstGeom prst="rect">
            <a:avLst/>
          </a:prstGeom>
        </p:spPr>
        <p:txBody>
          <a:bodyPr vert="horz" wrap="square" lIns="91440" tIns="45720" rIns="91440" bIns="45720" rtlCol="0" anchor="t">
            <a:noAutofit/>
          </a:bodyPr>
          <a:lstStyle/>
          <a:p>
            <a:pPr algn="l"/>
            <a:endParaRPr lang="en-US" sz="4400" b="0" dirty="0"/>
          </a:p>
        </p:txBody>
      </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Tree>
    <p:extLst>
      <p:ext uri="{BB962C8B-B14F-4D97-AF65-F5344CB8AC3E}">
        <p14:creationId xmlns:p14="http://schemas.microsoft.com/office/powerpoint/2010/main" val="3112227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4DE7A-784C-00EB-0B9A-E337BECEC72E}"/>
              </a:ext>
            </a:extLst>
          </p:cNvPr>
          <p:cNvSpPr>
            <a:spLocks noGrp="1"/>
          </p:cNvSpPr>
          <p:nvPr>
            <p:ph type="title"/>
          </p:nvPr>
        </p:nvSpPr>
        <p:spPr>
          <a:xfrm>
            <a:off x="554394" y="547687"/>
            <a:ext cx="17182758" cy="1097280"/>
          </a:xfrm>
        </p:spPr>
        <p:txBody>
          <a:bodyPr vert="horz" lIns="91440" tIns="45720" rIns="91440" bIns="45720" rtlCol="0" anchor="t">
            <a:noAutofit/>
          </a:bodyPr>
          <a:lstStyle/>
          <a:p>
            <a:pPr algn="ctr"/>
            <a:r>
              <a:rPr lang="en-US" sz="4800" dirty="0"/>
              <a:t>“Fund your plan, rather than planning your funds”</a:t>
            </a:r>
          </a:p>
        </p:txBody>
      </p:sp>
      <p:pic>
        <p:nvPicPr>
          <p:cNvPr id="5" name="Content Placeholder 4" descr="Picture of 100 dollar bills">
            <a:extLst>
              <a:ext uri="{FF2B5EF4-FFF2-40B4-BE49-F238E27FC236}">
                <a16:creationId xmlns:a16="http://schemas.microsoft.com/office/drawing/2014/main" id="{602BED4B-39FC-47CF-38F6-48D8D8679A9A}"/>
              </a:ext>
            </a:extLst>
          </p:cNvPr>
          <p:cNvPicPr>
            <a:picLocks noGrp="1" noChangeAspect="1"/>
          </p:cNvPicPr>
          <p:nvPr>
            <p:ph sz="half" idx="1"/>
          </p:nvPr>
        </p:nvPicPr>
        <p:blipFill>
          <a:blip r:embed="rId2"/>
          <a:stretch>
            <a:fillRect/>
          </a:stretch>
        </p:blipFill>
        <p:spPr>
          <a:xfrm>
            <a:off x="1860400" y="3148486"/>
            <a:ext cx="6044708" cy="4490093"/>
          </a:xfrm>
          <a:prstGeom prst="rect">
            <a:avLst/>
          </a:prstGeom>
        </p:spPr>
      </p:pic>
      <p:pic>
        <p:nvPicPr>
          <p:cNvPr id="6" name="Content Placeholder 5" descr="Picture of hands reaching out to put pieces of puzzle together">
            <a:extLst>
              <a:ext uri="{FF2B5EF4-FFF2-40B4-BE49-F238E27FC236}">
                <a16:creationId xmlns:a16="http://schemas.microsoft.com/office/drawing/2014/main" id="{AC1DA333-FDF7-993E-D90D-4C29965A89CB}"/>
              </a:ext>
            </a:extLst>
          </p:cNvPr>
          <p:cNvPicPr>
            <a:picLocks noGrp="1" noChangeAspect="1"/>
          </p:cNvPicPr>
          <p:nvPr>
            <p:ph sz="half" idx="2"/>
          </p:nvPr>
        </p:nvPicPr>
        <p:blipFill>
          <a:blip r:embed="rId3"/>
          <a:stretch>
            <a:fillRect/>
          </a:stretch>
        </p:blipFill>
        <p:spPr>
          <a:xfrm>
            <a:off x="10318880" y="3240364"/>
            <a:ext cx="6172736" cy="4270619"/>
          </a:xfrm>
          <a:prstGeom prst="rect">
            <a:avLst/>
          </a:prstGeom>
        </p:spPr>
      </p:pic>
    </p:spTree>
    <p:extLst>
      <p:ext uri="{BB962C8B-B14F-4D97-AF65-F5344CB8AC3E}">
        <p14:creationId xmlns:p14="http://schemas.microsoft.com/office/powerpoint/2010/main" val="36771615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2">
            <a:extLst>
              <a:ext uri="{FF2B5EF4-FFF2-40B4-BE49-F238E27FC236}">
                <a16:creationId xmlns:a16="http://schemas.microsoft.com/office/drawing/2014/main" id="{85412EC2-0B55-0165-9356-463E29449E42}"/>
              </a:ext>
            </a:extLst>
          </p:cNvPr>
          <p:cNvSpPr txBox="1">
            <a:spLocks noGrp="1"/>
          </p:cNvSpPr>
          <p:nvPr>
            <p:ph type="title" idx="4294967295"/>
          </p:nvPr>
        </p:nvSpPr>
        <p:spPr>
          <a:xfrm>
            <a:off x="1331913" y="1909763"/>
            <a:ext cx="16956087" cy="71596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66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Monitoring Process Overview</a:t>
            </a:r>
          </a:p>
        </p:txBody>
      </p:sp>
      <p:sp>
        <p:nvSpPr>
          <p:cNvPr id="4" name="AutoShape 4">
            <a:extLst>
              <a:ext uri="{C183D7F6-B498-43B3-948B-1728B52AA6E4}">
                <adec:decorative xmlns:adec="http://schemas.microsoft.com/office/drawing/2017/decorative" val="1"/>
              </a:ext>
            </a:extLst>
          </p:cNvPr>
          <p:cNvSpPr/>
          <p:nvPr/>
        </p:nvSpPr>
        <p:spPr>
          <a:xfrm flipV="1">
            <a:off x="1129557" y="2698627"/>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grpSp>
        <p:nvGrpSpPr>
          <p:cNvPr id="5" name="Group 5">
            <a:extLst>
              <a:ext uri="{C183D7F6-B498-43B3-948B-1728B52AA6E4}">
                <adec:decorative xmlns:adec="http://schemas.microsoft.com/office/drawing/2017/decorative" val="1"/>
              </a:ext>
            </a:extLst>
          </p:cNvPr>
          <p:cNvGrpSpPr/>
          <p:nvPr/>
        </p:nvGrpSpPr>
        <p:grpSpPr>
          <a:xfrm>
            <a:off x="511148" y="3104506"/>
            <a:ext cx="5616592" cy="5435710"/>
            <a:chOff x="0" y="0"/>
            <a:chExt cx="1547670" cy="1431627"/>
          </a:xfrm>
          <a:solidFill>
            <a:schemeClr val="bg1"/>
          </a:solidFill>
        </p:grpSpPr>
        <p:sp>
          <p:nvSpPr>
            <p:cNvPr id="6" name="Freeform 6"/>
            <p:cNvSpPr/>
            <p:nvPr/>
          </p:nvSpPr>
          <p:spPr>
            <a:xfrm>
              <a:off x="0" y="0"/>
              <a:ext cx="1547670" cy="1431627"/>
            </a:xfrm>
            <a:custGeom>
              <a:avLst/>
              <a:gdLst/>
              <a:ahLst/>
              <a:cxnLst/>
              <a:rect l="l" t="t" r="r" b="b"/>
              <a:pathLst>
                <a:path w="1547670" h="1431627">
                  <a:moveTo>
                    <a:pt x="0" y="0"/>
                  </a:moveTo>
                  <a:lnTo>
                    <a:pt x="1547670" y="0"/>
                  </a:lnTo>
                  <a:lnTo>
                    <a:pt x="1547670" y="1431627"/>
                  </a:lnTo>
                  <a:lnTo>
                    <a:pt x="0" y="1431627"/>
                  </a:lnTo>
                  <a:close/>
                </a:path>
              </a:pathLst>
            </a:custGeom>
            <a:gr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7" name="TextBox 7"/>
            <p:cNvSpPr txBox="1"/>
            <p:nvPr/>
          </p:nvSpPr>
          <p:spPr>
            <a:xfrm>
              <a:off x="0" y="-76200"/>
              <a:ext cx="1547670" cy="1507827"/>
            </a:xfrm>
            <a:prstGeom prst="rect">
              <a:avLst/>
            </a:prstGeom>
            <a:grpFill/>
          </p:spPr>
          <p:txBody>
            <a:bodyPr lIns="50800" tIns="50800" rIns="50800" bIns="50800" rtlCol="0" anchor="ctr"/>
            <a:lstStyle/>
            <a:p>
              <a:pPr marL="0" marR="0" lvl="0" indent="0" algn="ctr" defTabSz="914400" rtl="0" eaLnBrk="1" fontAlgn="auto" latinLnBrk="0" hangingPunct="1">
                <a:lnSpc>
                  <a:spcPts val="2520"/>
                </a:lnSpc>
                <a:spcBef>
                  <a:spcPts val="0"/>
                </a:spcBef>
                <a:spcAft>
                  <a:spcPts val="0"/>
                </a:spcAft>
                <a:buClrTx/>
                <a:buSzTx/>
                <a:buFontTx/>
                <a:buNone/>
                <a:tabLst/>
                <a:defRPr/>
              </a:pPr>
              <a:endParaRPr kumimoji="0" sz="1800" b="0" i="0" u="none" strike="noStrike" kern="1200" cap="none" spc="0" normalizeH="0" baseline="0" noProof="0" dirty="0">
                <a:ln>
                  <a:noFill/>
                </a:ln>
                <a:solidFill>
                  <a:srgbClr val="233F58"/>
                </a:solidFill>
                <a:effectLst/>
                <a:uLnTx/>
                <a:uFillTx/>
                <a:latin typeface="Calibri"/>
                <a:ea typeface="+mn-ea"/>
                <a:cs typeface="+mn-cs"/>
              </a:endParaRPr>
            </a:p>
          </p:txBody>
        </p:sp>
      </p:grpSp>
      <p:sp>
        <p:nvSpPr>
          <p:cNvPr id="19" name="TextBox 15">
            <a:extLst>
              <a:ext uri="{FF2B5EF4-FFF2-40B4-BE49-F238E27FC236}">
                <a16:creationId xmlns:a16="http://schemas.microsoft.com/office/drawing/2014/main" id="{48CF60D2-8D7E-C529-2B42-C52B76E4A090}"/>
              </a:ext>
            </a:extLst>
          </p:cNvPr>
          <p:cNvSpPr txBox="1"/>
          <p:nvPr/>
        </p:nvSpPr>
        <p:spPr>
          <a:xfrm>
            <a:off x="840782" y="3139459"/>
            <a:ext cx="4607832" cy="4387291"/>
          </a:xfrm>
          <a:prstGeom prst="rect">
            <a:avLst/>
          </a:prstGeom>
        </p:spPr>
        <p:txBody>
          <a:bodyPr wrap="square" lIns="0" tIns="0" rIns="0" bIns="0" rtlCol="0" anchor="t">
            <a:spAutoFit/>
          </a:bodyPr>
          <a:lstStyle/>
          <a:p>
            <a:pPr marL="0" marR="0" lvl="0" indent="0" algn="just" defTabSz="914400" rtl="0" eaLnBrk="1" fontAlgn="auto" latinLnBrk="0" hangingPunct="1">
              <a:lnSpc>
                <a:spcPts val="3079"/>
              </a:lnSpc>
              <a:spcBef>
                <a:spcPts val="0"/>
              </a:spcBef>
              <a:spcAft>
                <a:spcPts val="0"/>
              </a:spcAft>
              <a:buClrTx/>
              <a:buSzTx/>
              <a:buFontTx/>
              <a:buNone/>
              <a:tabLst/>
              <a:defRPr/>
            </a:pPr>
            <a:r>
              <a:rPr kumimoji="0" lang="en-US" sz="3200" b="1" i="0" u="sng" strike="noStrike" kern="1200" cap="none" spc="0" normalizeH="0" baseline="0" noProof="0" dirty="0">
                <a:ln>
                  <a:noFill/>
                </a:ln>
                <a:solidFill>
                  <a:srgbClr val="233746"/>
                </a:solidFill>
                <a:effectLst/>
                <a:uLnTx/>
                <a:uFillTx/>
                <a:latin typeface="Aptos" panose="020B0004020202020204" pitchFamily="34" charset="0"/>
                <a:ea typeface="+mn-ea"/>
                <a:cs typeface="+mn-cs"/>
              </a:rPr>
              <a:t>What is it?</a:t>
            </a:r>
          </a:p>
          <a:p>
            <a:pPr marL="342900" marR="0" lvl="0" indent="-342900" algn="l" defTabSz="914400" rtl="0" eaLnBrk="1" fontAlgn="auto" latinLnBrk="0" hangingPunct="1">
              <a:lnSpc>
                <a:spcPts val="3079"/>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746"/>
                </a:solidFill>
                <a:effectLst/>
                <a:uLnTx/>
                <a:uFillTx/>
                <a:latin typeface="Aptos"/>
                <a:ea typeface="+mn-ea"/>
                <a:cs typeface="+mn-cs"/>
              </a:rPr>
              <a:t>SCDE monitors requirements / compliance of ESEA</a:t>
            </a:r>
          </a:p>
          <a:p>
            <a:pPr marL="342900" marR="0" lvl="0" indent="-342900" algn="l" defTabSz="914400" rtl="0" eaLnBrk="1" fontAlgn="auto" latinLnBrk="0" hangingPunct="1">
              <a:lnSpc>
                <a:spcPts val="3079"/>
              </a:lnSpc>
              <a:spcBef>
                <a:spcPts val="0"/>
              </a:spcBef>
              <a:spcAft>
                <a:spcPts val="0"/>
              </a:spcAft>
              <a:buClrTx/>
              <a:buSzTx/>
              <a:buFont typeface="Arial" panose="020B0604020202020204" pitchFamily="34" charset="0"/>
              <a:buChar char="•"/>
              <a:tabLst/>
              <a:defRPr/>
            </a:pPr>
            <a:endParaRPr kumimoji="0" lang="en-US" sz="3200" b="0" i="0" u="none" strike="noStrike" kern="1200" cap="none" spc="0" normalizeH="0" baseline="0" noProof="0" dirty="0">
              <a:ln>
                <a:noFill/>
              </a:ln>
              <a:solidFill>
                <a:srgbClr val="233746"/>
              </a:solidFill>
              <a:effectLst/>
              <a:uLnTx/>
              <a:uFillTx/>
              <a:latin typeface="Aptos" panose="020B0004020202020204" pitchFamily="34" charset="0"/>
              <a:ea typeface="+mn-ea"/>
              <a:cs typeface="+mn-cs"/>
            </a:endParaRPr>
          </a:p>
          <a:p>
            <a:pPr marL="342900" marR="0" lvl="0" indent="-342900" algn="l" defTabSz="914400" rtl="0" eaLnBrk="1" fontAlgn="auto" latinLnBrk="0" hangingPunct="1">
              <a:lnSpc>
                <a:spcPts val="3079"/>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746"/>
                </a:solidFill>
                <a:effectLst/>
                <a:uLnTx/>
                <a:uFillTx/>
                <a:latin typeface="Aptos"/>
                <a:ea typeface="+mn-ea"/>
                <a:cs typeface="+mn-cs"/>
              </a:rPr>
              <a:t>SCDE provides technical assistance</a:t>
            </a:r>
          </a:p>
          <a:p>
            <a:pPr marL="342900" marR="0" lvl="0" indent="-342900" algn="l" defTabSz="914400" rtl="0" eaLnBrk="1" fontAlgn="auto" latinLnBrk="0" hangingPunct="1">
              <a:lnSpc>
                <a:spcPts val="3079"/>
              </a:lnSpc>
              <a:spcBef>
                <a:spcPts val="0"/>
              </a:spcBef>
              <a:spcAft>
                <a:spcPts val="0"/>
              </a:spcAft>
              <a:buClrTx/>
              <a:buSzTx/>
              <a:buFont typeface="Arial" panose="020B0604020202020204" pitchFamily="34" charset="0"/>
              <a:buChar char="•"/>
              <a:tabLst/>
              <a:defRPr/>
            </a:pPr>
            <a:endParaRPr kumimoji="0" lang="en-US" sz="3200" b="0" i="0" u="none" strike="noStrike" kern="1200" cap="none" spc="0" normalizeH="0" baseline="0" noProof="0" dirty="0">
              <a:ln>
                <a:noFill/>
              </a:ln>
              <a:solidFill>
                <a:srgbClr val="233746"/>
              </a:solidFill>
              <a:effectLst/>
              <a:uLnTx/>
              <a:uFillTx/>
              <a:latin typeface="Aptos" panose="020B0004020202020204" pitchFamily="34" charset="0"/>
              <a:ea typeface="+mn-ea"/>
              <a:cs typeface="+mn-cs"/>
            </a:endParaRPr>
          </a:p>
          <a:p>
            <a:pPr marL="342900" marR="0" lvl="0" indent="-342900" algn="l" defTabSz="914400" rtl="0" eaLnBrk="1" fontAlgn="auto" latinLnBrk="0" hangingPunct="1">
              <a:lnSpc>
                <a:spcPts val="3079"/>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746"/>
                </a:solidFill>
                <a:effectLst/>
                <a:uLnTx/>
                <a:uFillTx/>
                <a:latin typeface="Aptos"/>
                <a:ea typeface="+mn-ea"/>
                <a:cs typeface="+mn-cs"/>
              </a:rPr>
              <a:t>SCDE works with LEAs to support programs and meet requirements</a:t>
            </a:r>
          </a:p>
        </p:txBody>
      </p:sp>
      <p:sp>
        <p:nvSpPr>
          <p:cNvPr id="9" name="Freeform 9"/>
          <p:cNvSpPr/>
          <p:nvPr/>
        </p:nvSpPr>
        <p:spPr>
          <a:xfrm>
            <a:off x="6127740" y="3029063"/>
            <a:ext cx="5488922" cy="5435710"/>
          </a:xfrm>
          <a:custGeom>
            <a:avLst/>
            <a:gdLst/>
            <a:ahLst/>
            <a:cxnLst/>
            <a:rect l="l" t="t" r="r" b="b"/>
            <a:pathLst>
              <a:path w="1547670" h="1431627">
                <a:moveTo>
                  <a:pt x="0" y="0"/>
                </a:moveTo>
                <a:lnTo>
                  <a:pt x="1547670" y="0"/>
                </a:lnTo>
                <a:lnTo>
                  <a:pt x="1547670" y="1431627"/>
                </a:lnTo>
                <a:lnTo>
                  <a:pt x="0" y="1431627"/>
                </a:lnTo>
                <a:close/>
              </a:path>
            </a:pathLst>
          </a:custGeom>
          <a:solidFill>
            <a:schemeClr val="bg1"/>
          </a:solidFill>
        </p:spPr>
        <p:txBody>
          <a:bodyPr lIns="91440" tIns="45720" rIns="91440" bIns="4572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dirty="0">
                <a:ln>
                  <a:noFill/>
                </a:ln>
                <a:solidFill>
                  <a:srgbClr val="233F58"/>
                </a:solidFill>
                <a:effectLst/>
                <a:uLnTx/>
                <a:uFillTx/>
                <a:latin typeface="Aptos"/>
                <a:ea typeface="+mn-ea"/>
                <a:cs typeface="+mn-cs"/>
              </a:rPr>
              <a:t>When is it?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SCDE is currently utilizing a four-year cycle (with exceptions for consolidating or high-risk districts)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3200" b="0" i="0" u="none" strike="noStrike" kern="1200" cap="none" spc="0" normalizeH="0" baseline="0" noProof="0" dirty="0">
              <a:ln>
                <a:noFill/>
              </a:ln>
              <a:solidFill>
                <a:srgbClr val="233F58"/>
              </a:solidFill>
              <a:effectLst/>
              <a:uLnTx/>
              <a:uFillTx/>
              <a:latin typeface="Aptos" panose="020B0004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LEAs being monitored have been contacted by the SCDE</a:t>
            </a:r>
          </a:p>
        </p:txBody>
      </p:sp>
      <p:grpSp>
        <p:nvGrpSpPr>
          <p:cNvPr id="11" name="Group 11">
            <a:extLst>
              <a:ext uri="{C183D7F6-B498-43B3-948B-1728B52AA6E4}">
                <adec:decorative xmlns:adec="http://schemas.microsoft.com/office/drawing/2017/decorative" val="1"/>
              </a:ext>
            </a:extLst>
          </p:cNvPr>
          <p:cNvGrpSpPr/>
          <p:nvPr/>
        </p:nvGrpSpPr>
        <p:grpSpPr>
          <a:xfrm>
            <a:off x="12160262" y="2851949"/>
            <a:ext cx="5876309" cy="6014350"/>
            <a:chOff x="0" y="-76200"/>
            <a:chExt cx="1547670" cy="1584026"/>
          </a:xfrm>
        </p:grpSpPr>
        <p:sp>
          <p:nvSpPr>
            <p:cNvPr id="12" name="Freeform 12"/>
            <p:cNvSpPr/>
            <p:nvPr/>
          </p:nvSpPr>
          <p:spPr>
            <a:xfrm>
              <a:off x="0" y="0"/>
              <a:ext cx="1479267" cy="1507826"/>
            </a:xfrm>
            <a:custGeom>
              <a:avLst/>
              <a:gdLst/>
              <a:ahLst/>
              <a:cxnLst/>
              <a:rect l="l" t="t" r="r" b="b"/>
              <a:pathLst>
                <a:path w="1547670" h="1431627">
                  <a:moveTo>
                    <a:pt x="0" y="0"/>
                  </a:moveTo>
                  <a:lnTo>
                    <a:pt x="1547670" y="0"/>
                  </a:lnTo>
                  <a:lnTo>
                    <a:pt x="1547670" y="1431627"/>
                  </a:lnTo>
                  <a:lnTo>
                    <a:pt x="0" y="1431627"/>
                  </a:lnTo>
                  <a:close/>
                </a:path>
              </a:pathLst>
            </a:custGeom>
            <a:solidFill>
              <a:schemeClr val="bg1">
                <a:alpha val="9804"/>
              </a:schemeClr>
            </a:solidFill>
          </p:spPr>
          <p:txBody>
            <a:bodyPr lIns="91440" tIns="45720" rIns="91440" bIns="4572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dirty="0">
                  <a:ln>
                    <a:noFill/>
                  </a:ln>
                  <a:solidFill>
                    <a:srgbClr val="233F58"/>
                  </a:solidFill>
                  <a:effectLst/>
                  <a:uLnTx/>
                  <a:uFillTx/>
                  <a:latin typeface="Aptos"/>
                  <a:ea typeface="+mn-ea"/>
                  <a:cs typeface="+mn-cs"/>
                </a:rPr>
                <a:t>How is it done?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SCDE reviews evidence previously collected and LEA-submitted materials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3200" b="0" i="0" u="none" strike="noStrike" kern="1200" cap="none" spc="0" normalizeH="0" baseline="0" noProof="0" dirty="0">
                <a:ln>
                  <a:noFill/>
                </a:ln>
                <a:solidFill>
                  <a:srgbClr val="233F58"/>
                </a:solidFill>
                <a:effectLst/>
                <a:uLnTx/>
                <a:uFillTx/>
                <a:latin typeface="Aptos" panose="020B0004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Desk, Hybrid, On-Site, or   Re-visit as determined by SCDE</a:t>
              </a:r>
            </a:p>
          </p:txBody>
        </p:sp>
        <p:sp>
          <p:nvSpPr>
            <p:cNvPr id="13" name="TextBox 13"/>
            <p:cNvSpPr txBox="1"/>
            <p:nvPr/>
          </p:nvSpPr>
          <p:spPr>
            <a:xfrm>
              <a:off x="0" y="-76200"/>
              <a:ext cx="1547670" cy="1507827"/>
            </a:xfrm>
            <a:prstGeom prst="rect">
              <a:avLst/>
            </a:prstGeom>
          </p:spPr>
          <p:txBody>
            <a:bodyPr lIns="50800" tIns="50800" rIns="50800" bIns="50800" rtlCol="0" anchor="ctr"/>
            <a:lstStyle/>
            <a:p>
              <a:pPr marL="0" marR="0" lvl="0" indent="0" algn="ctr" defTabSz="914400" rtl="0" eaLnBrk="1" fontAlgn="auto" latinLnBrk="0" hangingPunct="1">
                <a:lnSpc>
                  <a:spcPts val="2520"/>
                </a:lnSpc>
                <a:spcBef>
                  <a:spcPts val="0"/>
                </a:spcBef>
                <a:spcAft>
                  <a:spcPts val="0"/>
                </a:spcAft>
                <a:buClrTx/>
                <a:buSzTx/>
                <a:buFontTx/>
                <a:buNone/>
                <a:tabLst/>
                <a:defRPr/>
              </a:pPr>
              <a:endParaRPr kumimoji="0" sz="1800" b="0" i="0" u="none" strike="noStrike" kern="1200" cap="none" spc="0" normalizeH="0" baseline="0" noProof="0" dirty="0">
                <a:ln>
                  <a:noFill/>
                </a:ln>
                <a:solidFill>
                  <a:srgbClr val="233F58"/>
                </a:solidFill>
                <a:effectLst/>
                <a:uLnTx/>
                <a:uFillTx/>
                <a:latin typeface="Calibri"/>
                <a:ea typeface="+mn-ea"/>
                <a:cs typeface="+mn-cs"/>
              </a:endParaRPr>
            </a:p>
          </p:txBody>
        </p:sp>
      </p:gr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15" name="Freeform 15"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2"/>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8">
            <a:extLst>
              <a:ext uri="{FF2B5EF4-FFF2-40B4-BE49-F238E27FC236}">
                <a16:creationId xmlns:a16="http://schemas.microsoft.com/office/drawing/2014/main" id="{7F6B6567-901F-C3DC-3E1E-D49CF4E0B975}"/>
              </a:ext>
            </a:extLst>
          </p:cNvPr>
          <p:cNvSpPr txBox="1">
            <a:spLocks noGrp="1"/>
          </p:cNvSpPr>
          <p:nvPr>
            <p:ph type="title" idx="4294967295"/>
          </p:nvPr>
        </p:nvSpPr>
        <p:spPr>
          <a:xfrm>
            <a:off x="1331913" y="1909763"/>
            <a:ext cx="16956087" cy="71596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lang="en-US" sz="6600" b="1" dirty="0">
                <a:solidFill>
                  <a:srgbClr val="233746"/>
                </a:solidFill>
                <a:latin typeface="Aptos"/>
                <a:ea typeface="+mn-ea"/>
                <a:cs typeface="+mn-cs"/>
              </a:rPr>
              <a:t>Federal Programs Monitoring</a:t>
            </a:r>
            <a:endParaRPr kumimoji="0" lang="en-US" sz="6600" b="1" i="0" u="none" strike="noStrike" kern="1200" cap="none" spc="0" normalizeH="0" baseline="0" noProof="0" dirty="0">
              <a:ln>
                <a:noFill/>
              </a:ln>
              <a:solidFill>
                <a:srgbClr val="233746"/>
              </a:solidFill>
              <a:effectLst/>
              <a:uLnTx/>
              <a:uFillTx/>
              <a:latin typeface="Aptos"/>
              <a:ea typeface="+mn-ea"/>
              <a:cs typeface="+mn-cs"/>
            </a:endParaRPr>
          </a:p>
        </p:txBody>
      </p:sp>
      <p:sp>
        <p:nvSpPr>
          <p:cNvPr id="4" name="AutoShape 4">
            <a:extLst>
              <a:ext uri="{C183D7F6-B498-43B3-948B-1728B52AA6E4}">
                <adec:decorative xmlns:adec="http://schemas.microsoft.com/office/drawing/2017/decorative" val="1"/>
              </a:ext>
            </a:extLst>
          </p:cNvPr>
          <p:cNvSpPr/>
          <p:nvPr/>
        </p:nvSpPr>
        <p:spPr>
          <a:xfrm flipV="1">
            <a:off x="1129557" y="2698627"/>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13" name="Freeform 13"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2"/>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8" name="TextBox 7">
            <a:extLst>
              <a:ext uri="{FF2B5EF4-FFF2-40B4-BE49-F238E27FC236}">
                <a16:creationId xmlns:a16="http://schemas.microsoft.com/office/drawing/2014/main" id="{2E96A355-B27B-5F46-A582-0F3111E649CD}"/>
              </a:ext>
            </a:extLst>
          </p:cNvPr>
          <p:cNvSpPr txBox="1"/>
          <p:nvPr/>
        </p:nvSpPr>
        <p:spPr>
          <a:xfrm>
            <a:off x="1129557" y="3238500"/>
            <a:ext cx="16320243" cy="5016758"/>
          </a:xfrm>
          <a:prstGeom prst="rect">
            <a:avLst/>
          </a:prstGeom>
          <a:noFill/>
        </p:spPr>
        <p:txBody>
          <a:bodyPr wrap="square" lIns="91440" tIns="45720" rIns="91440" bIns="45720" anchor="t">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4000" b="0" i="0" u="none" strike="noStrike" kern="1200" cap="none" spc="0" normalizeH="0" baseline="0" noProof="0" dirty="0">
                <a:ln>
                  <a:noFill/>
                </a:ln>
                <a:solidFill>
                  <a:srgbClr val="233F58"/>
                </a:solidFill>
                <a:effectLst/>
                <a:uLnTx/>
                <a:uFillTx/>
                <a:latin typeface="Aptos"/>
                <a:ea typeface="+mn-ea"/>
                <a:cs typeface="+mn-cs"/>
              </a:rPr>
              <a:t>Federal programs monitoring has implemented a consolidated approach in which Titles I, II, III, IV, V, and N&amp;D are reviewed simultaneously.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4000" b="0" i="0" u="none" strike="noStrike" kern="1200" cap="none" spc="0" normalizeH="0" baseline="0" noProof="0" dirty="0">
              <a:ln>
                <a:noFill/>
              </a:ln>
              <a:solidFill>
                <a:srgbClr val="233F58"/>
              </a:solidFill>
              <a:effectLst/>
              <a:uLnTx/>
              <a:uFillTx/>
              <a:latin typeface="Aptos" panose="020B0004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4000" b="0" i="0" u="none" strike="noStrike" kern="1200" cap="none" spc="0" normalizeH="0" baseline="0" noProof="0" dirty="0">
                <a:ln>
                  <a:noFill/>
                </a:ln>
                <a:solidFill>
                  <a:srgbClr val="233F58"/>
                </a:solidFill>
                <a:effectLst/>
                <a:uLnTx/>
                <a:uFillTx/>
                <a:latin typeface="Aptos"/>
                <a:ea typeface="+mn-ea"/>
                <a:cs typeface="+mn-cs"/>
              </a:rPr>
              <a:t>All district level federal programs directors received an email with the 2025-2026 monitoring schedule in August.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4000" b="0" i="0" u="none" strike="noStrike" kern="1200" cap="none" spc="0" normalizeH="0" baseline="0" noProof="0" dirty="0">
              <a:ln>
                <a:noFill/>
              </a:ln>
              <a:solidFill>
                <a:srgbClr val="233F58"/>
              </a:solidFill>
              <a:effectLst/>
              <a:uLnTx/>
              <a:uFillTx/>
              <a:latin typeface="Aptos" panose="020B0004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4000" b="0" i="0" u="none" strike="noStrike" kern="1200" cap="none" spc="0" normalizeH="0" baseline="0" noProof="0" dirty="0">
                <a:ln>
                  <a:noFill/>
                </a:ln>
                <a:solidFill>
                  <a:srgbClr val="233F58"/>
                </a:solidFill>
                <a:effectLst/>
                <a:uLnTx/>
                <a:uFillTx/>
                <a:latin typeface="Aptos"/>
                <a:ea typeface="+mn-ea"/>
                <a:cs typeface="+mn-cs"/>
              </a:rPr>
              <a:t>Districts selected for review also received a detailed email that included the protocol.</a:t>
            </a:r>
          </a:p>
        </p:txBody>
      </p:sp>
    </p:spTree>
    <p:extLst>
      <p:ext uri="{BB962C8B-B14F-4D97-AF65-F5344CB8AC3E}">
        <p14:creationId xmlns:p14="http://schemas.microsoft.com/office/powerpoint/2010/main" val="28639612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8">
            <a:extLst>
              <a:ext uri="{FF2B5EF4-FFF2-40B4-BE49-F238E27FC236}">
                <a16:creationId xmlns:a16="http://schemas.microsoft.com/office/drawing/2014/main" id="{7F6B6567-901F-C3DC-3E1E-D49CF4E0B975}"/>
              </a:ext>
            </a:extLst>
          </p:cNvPr>
          <p:cNvSpPr txBox="1">
            <a:spLocks noGrp="1"/>
          </p:cNvSpPr>
          <p:nvPr>
            <p:ph type="title" idx="4294967295"/>
          </p:nvPr>
        </p:nvSpPr>
        <p:spPr>
          <a:xfrm>
            <a:off x="1333500" y="1697038"/>
            <a:ext cx="16954500" cy="71437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lang="en-US" sz="6600" b="1" dirty="0">
                <a:solidFill>
                  <a:srgbClr val="233746"/>
                </a:solidFill>
                <a:latin typeface="Aptos" panose="020B0004020202020204" pitchFamily="34" charset="0"/>
                <a:ea typeface="+mn-ea"/>
                <a:cs typeface="+mn-cs"/>
              </a:rPr>
              <a:t>Overarching Requirements</a:t>
            </a:r>
            <a:endParaRPr kumimoji="0" lang="en-US" sz="66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endParaRPr>
          </a:p>
        </p:txBody>
      </p:sp>
      <p:sp>
        <p:nvSpPr>
          <p:cNvPr id="4" name="AutoShape 4">
            <a:extLst>
              <a:ext uri="{C183D7F6-B498-43B3-948B-1728B52AA6E4}">
                <adec:decorative xmlns:adec="http://schemas.microsoft.com/office/drawing/2017/decorative" val="1"/>
              </a:ext>
            </a:extLst>
          </p:cNvPr>
          <p:cNvSpPr/>
          <p:nvPr/>
        </p:nvSpPr>
        <p:spPr>
          <a:xfrm flipV="1">
            <a:off x="1129557" y="2698627"/>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grpSp>
        <p:nvGrpSpPr>
          <p:cNvPr id="5" name="Group 5">
            <a:extLst>
              <a:ext uri="{C183D7F6-B498-43B3-948B-1728B52AA6E4}">
                <adec:decorative xmlns:adec="http://schemas.microsoft.com/office/drawing/2017/decorative" val="1"/>
              </a:ext>
            </a:extLst>
          </p:cNvPr>
          <p:cNvGrpSpPr/>
          <p:nvPr/>
        </p:nvGrpSpPr>
        <p:grpSpPr>
          <a:xfrm>
            <a:off x="1129555" y="2850136"/>
            <a:ext cx="15253445" cy="6582251"/>
            <a:chOff x="-39885" y="-76200"/>
            <a:chExt cx="1970965" cy="1507827"/>
          </a:xfrm>
        </p:grpSpPr>
        <p:sp>
          <p:nvSpPr>
            <p:cNvPr id="6" name="Freeform 6"/>
            <p:cNvSpPr/>
            <p:nvPr/>
          </p:nvSpPr>
          <p:spPr>
            <a:xfrm>
              <a:off x="-39885" y="-76200"/>
              <a:ext cx="1970965" cy="1507827"/>
            </a:xfrm>
            <a:custGeom>
              <a:avLst/>
              <a:gdLst/>
              <a:ahLst/>
              <a:cxnLst/>
              <a:rect l="l" t="t" r="r" b="b"/>
              <a:pathLst>
                <a:path w="1931080" h="1431627">
                  <a:moveTo>
                    <a:pt x="0" y="0"/>
                  </a:moveTo>
                  <a:lnTo>
                    <a:pt x="1931080" y="0"/>
                  </a:lnTo>
                  <a:lnTo>
                    <a:pt x="1931080" y="1431627"/>
                  </a:lnTo>
                  <a:lnTo>
                    <a:pt x="0" y="1431627"/>
                  </a:lnTo>
                  <a:close/>
                </a:path>
              </a:pathLst>
            </a:custGeom>
            <a:solidFill>
              <a:schemeClr val="bg1">
                <a:alpha val="9804"/>
              </a:schemeClr>
            </a:solidFill>
          </p:spPr>
          <p:txBody>
            <a:bodyPr lIns="91440" tIns="45720" rIns="91440" bIns="45720" anchor="t"/>
            <a:lstStyle/>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Student identification and coordination of services</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Program needs assessment, services, and evaluation</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Family and community engagement</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School improvement</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Teacher and paraprofessional qualifications, and professional development</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Fiscal accountability</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Report card reporting</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Equitable services to private schools</a:t>
              </a:r>
            </a:p>
          </p:txBody>
        </p:sp>
        <p:sp>
          <p:nvSpPr>
            <p:cNvPr id="7" name="TextBox 7"/>
            <p:cNvSpPr txBox="1"/>
            <p:nvPr/>
          </p:nvSpPr>
          <p:spPr>
            <a:xfrm>
              <a:off x="0" y="-76200"/>
              <a:ext cx="1931080" cy="1507827"/>
            </a:xfrm>
            <a:prstGeom prst="rect">
              <a:avLst/>
            </a:prstGeom>
          </p:spPr>
          <p:txBody>
            <a:bodyPr lIns="50800" tIns="50800" rIns="50800" bIns="50800" rtlCol="0" anchor="ctr"/>
            <a:lstStyle/>
            <a:p>
              <a:pPr marL="0" marR="0" lvl="0" indent="0" algn="ctr" defTabSz="914400" rtl="0" eaLnBrk="1" fontAlgn="auto" latinLnBrk="0" hangingPunct="1">
                <a:lnSpc>
                  <a:spcPts val="2520"/>
                </a:lnSpc>
                <a:spcBef>
                  <a:spcPts val="0"/>
                </a:spcBef>
                <a:spcAft>
                  <a:spcPts val="0"/>
                </a:spcAft>
                <a:buClrTx/>
                <a:buSzTx/>
                <a:buFontTx/>
                <a:buNone/>
                <a:tabLst/>
                <a:defRPr/>
              </a:pPr>
              <a:endParaRPr kumimoji="0" sz="1800" b="0" i="0" u="none" strike="noStrike" kern="1200" cap="none" spc="0" normalizeH="0" baseline="0" noProof="0" dirty="0">
                <a:ln>
                  <a:noFill/>
                </a:ln>
                <a:solidFill>
                  <a:srgbClr val="233F58"/>
                </a:solidFill>
                <a:effectLst/>
                <a:uLnTx/>
                <a:uFillTx/>
                <a:latin typeface="Calibri"/>
                <a:ea typeface="+mn-ea"/>
                <a:cs typeface="+mn-cs"/>
              </a:endParaRPr>
            </a:p>
          </p:txBody>
        </p:sp>
      </p:gr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13" name="Freeform 13"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2"/>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Tree>
    <p:extLst>
      <p:ext uri="{BB962C8B-B14F-4D97-AF65-F5344CB8AC3E}">
        <p14:creationId xmlns:p14="http://schemas.microsoft.com/office/powerpoint/2010/main" val="36234211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8">
            <a:extLst>
              <a:ext uri="{FF2B5EF4-FFF2-40B4-BE49-F238E27FC236}">
                <a16:creationId xmlns:a16="http://schemas.microsoft.com/office/drawing/2014/main" id="{7F6B6567-901F-C3DC-3E1E-D49CF4E0B975}"/>
              </a:ext>
            </a:extLst>
          </p:cNvPr>
          <p:cNvSpPr txBox="1">
            <a:spLocks noGrp="1"/>
          </p:cNvSpPr>
          <p:nvPr>
            <p:ph type="title" idx="4294967295"/>
          </p:nvPr>
        </p:nvSpPr>
        <p:spPr>
          <a:xfrm>
            <a:off x="1331913" y="1076325"/>
            <a:ext cx="16956087" cy="135731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lang="en-US" sz="6600" b="1" dirty="0">
                <a:solidFill>
                  <a:srgbClr val="233746"/>
                </a:solidFill>
                <a:latin typeface="Aptos" panose="020B0004020202020204" pitchFamily="34" charset="0"/>
                <a:ea typeface="+mn-ea"/>
                <a:cs typeface="+mn-cs"/>
              </a:rPr>
              <a:t>Federal Programs Monitoring Documentation</a:t>
            </a:r>
            <a:endParaRPr kumimoji="0" lang="en-US" sz="66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endParaRPr>
          </a:p>
        </p:txBody>
      </p:sp>
      <p:sp>
        <p:nvSpPr>
          <p:cNvPr id="4" name="AutoShape 4">
            <a:extLst>
              <a:ext uri="{C183D7F6-B498-43B3-948B-1728B52AA6E4}">
                <adec:decorative xmlns:adec="http://schemas.microsoft.com/office/drawing/2017/decorative" val="1"/>
              </a:ext>
            </a:extLst>
          </p:cNvPr>
          <p:cNvSpPr/>
          <p:nvPr/>
        </p:nvSpPr>
        <p:spPr>
          <a:xfrm flipV="1">
            <a:off x="1129557" y="2698627"/>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grpSp>
        <p:nvGrpSpPr>
          <p:cNvPr id="5" name="Group 5">
            <a:extLst>
              <a:ext uri="{C183D7F6-B498-43B3-948B-1728B52AA6E4}">
                <adec:decorative xmlns:adec="http://schemas.microsoft.com/office/drawing/2017/decorative" val="1"/>
              </a:ext>
            </a:extLst>
          </p:cNvPr>
          <p:cNvGrpSpPr/>
          <p:nvPr/>
        </p:nvGrpSpPr>
        <p:grpSpPr>
          <a:xfrm>
            <a:off x="1438228" y="3139459"/>
            <a:ext cx="14944772" cy="5435710"/>
            <a:chOff x="0" y="0"/>
            <a:chExt cx="1931080" cy="1431627"/>
          </a:xfrm>
        </p:grpSpPr>
        <p:sp>
          <p:nvSpPr>
            <p:cNvPr id="6" name="Freeform 6"/>
            <p:cNvSpPr/>
            <p:nvPr/>
          </p:nvSpPr>
          <p:spPr>
            <a:xfrm>
              <a:off x="0" y="0"/>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4400" b="0" i="0" u="none" strike="noStrike" kern="1200" cap="none" spc="0" normalizeH="0" baseline="0" noProof="0" dirty="0">
                <a:ln>
                  <a:noFill/>
                </a:ln>
                <a:solidFill>
                  <a:srgbClr val="233F58"/>
                </a:solidFill>
                <a:effectLst/>
                <a:uLnTx/>
                <a:uFillTx/>
                <a:latin typeface="Calibri"/>
                <a:ea typeface="+mn-ea"/>
                <a:cs typeface="+mn-cs"/>
              </a:endParaRPr>
            </a:p>
          </p:txBody>
        </p:sp>
        <p:sp>
          <p:nvSpPr>
            <p:cNvPr id="7" name="TextBox 7"/>
            <p:cNvSpPr txBox="1"/>
            <p:nvPr/>
          </p:nvSpPr>
          <p:spPr>
            <a:xfrm>
              <a:off x="0" y="-76200"/>
              <a:ext cx="1931080" cy="1507827"/>
            </a:xfrm>
            <a:prstGeom prst="rect">
              <a:avLst/>
            </a:prstGeom>
          </p:spPr>
          <p:txBody>
            <a:bodyPr lIns="50800" tIns="50800" rIns="50800" bIns="50800" rtlCol="0" anchor="ctr"/>
            <a:lstStyle/>
            <a:p>
              <a:pPr marL="0" marR="0" lvl="0" indent="0" algn="ctr" defTabSz="914400" rtl="0" eaLnBrk="1" fontAlgn="auto" latinLnBrk="0" hangingPunct="1">
                <a:lnSpc>
                  <a:spcPts val="2520"/>
                </a:lnSpc>
                <a:spcBef>
                  <a:spcPts val="0"/>
                </a:spcBef>
                <a:spcAft>
                  <a:spcPts val="0"/>
                </a:spcAft>
                <a:buClrTx/>
                <a:buSzTx/>
                <a:buFontTx/>
                <a:buNone/>
                <a:tabLst/>
                <a:defRPr/>
              </a:pPr>
              <a:endParaRPr kumimoji="0" sz="1800" b="0" i="0" u="none" strike="noStrike" kern="1200" cap="none" spc="0" normalizeH="0" baseline="0" noProof="0" dirty="0">
                <a:ln>
                  <a:noFill/>
                </a:ln>
                <a:solidFill>
                  <a:srgbClr val="233F58"/>
                </a:solidFill>
                <a:effectLst/>
                <a:uLnTx/>
                <a:uFillTx/>
                <a:latin typeface="Calibri"/>
                <a:ea typeface="+mn-ea"/>
                <a:cs typeface="+mn-cs"/>
              </a:endParaRPr>
            </a:p>
          </p:txBody>
        </p:sp>
      </p:gr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13" name="Freeform 13"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2"/>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graphicFrame>
        <p:nvGraphicFramePr>
          <p:cNvPr id="2" name="Table 1">
            <a:extLst>
              <a:ext uri="{FF2B5EF4-FFF2-40B4-BE49-F238E27FC236}">
                <a16:creationId xmlns:a16="http://schemas.microsoft.com/office/drawing/2014/main" id="{86552F8E-D36F-7E1B-BD87-38190DABC884}"/>
              </a:ext>
            </a:extLst>
          </p:cNvPr>
          <p:cNvGraphicFramePr>
            <a:graphicFrameLocks noGrp="1"/>
          </p:cNvGraphicFramePr>
          <p:nvPr>
            <p:extLst>
              <p:ext uri="{D42A27DB-BD31-4B8C-83A1-F6EECF244321}">
                <p14:modId xmlns:p14="http://schemas.microsoft.com/office/powerpoint/2010/main" val="2090365891"/>
              </p:ext>
            </p:extLst>
          </p:nvPr>
        </p:nvGraphicFramePr>
        <p:xfrm>
          <a:off x="1438228" y="3139458"/>
          <a:ext cx="16321452" cy="5537288"/>
        </p:xfrm>
        <a:graphic>
          <a:graphicData uri="http://schemas.openxmlformats.org/drawingml/2006/table">
            <a:tbl>
              <a:tblPr firstRow="1" bandRow="1">
                <a:tableStyleId>{5940675A-B579-460E-94D1-54222C63F5DA}</a:tableStyleId>
              </a:tblPr>
              <a:tblGrid>
                <a:gridCol w="7004732">
                  <a:extLst>
                    <a:ext uri="{9D8B030D-6E8A-4147-A177-3AD203B41FA5}">
                      <a16:colId xmlns:a16="http://schemas.microsoft.com/office/drawing/2014/main" val="2137510188"/>
                    </a:ext>
                  </a:extLst>
                </a:gridCol>
                <a:gridCol w="9316720">
                  <a:extLst>
                    <a:ext uri="{9D8B030D-6E8A-4147-A177-3AD203B41FA5}">
                      <a16:colId xmlns:a16="http://schemas.microsoft.com/office/drawing/2014/main" val="1729306627"/>
                    </a:ext>
                  </a:extLst>
                </a:gridCol>
              </a:tblGrid>
              <a:tr h="1087142">
                <a:tc>
                  <a:txBody>
                    <a:bodyPr/>
                    <a:lstStyle/>
                    <a:p>
                      <a:pPr marL="285750" indent="-285750">
                        <a:buFont typeface="Arial" panose="020B0604020202020204" pitchFamily="34" charset="0"/>
                        <a:buChar char="•"/>
                      </a:pPr>
                      <a:r>
                        <a:rPr lang="en-US" sz="3600" dirty="0">
                          <a:latin typeface="Aptos" panose="020B0004020202020204" pitchFamily="34" charset="0"/>
                        </a:rPr>
                        <a:t>Emails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lang="en-US" sz="3600" dirty="0">
                          <a:latin typeface="Aptos" panose="020B0004020202020204" pitchFamily="34" charset="0"/>
                        </a:rPr>
                        <a:t>Record of physical inventory of equipment and real property</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59969456"/>
                  </a:ext>
                </a:extLst>
              </a:tr>
              <a:tr h="1087142">
                <a:tc>
                  <a:txBody>
                    <a:bodyPr/>
                    <a:lstStyle/>
                    <a:p>
                      <a:pPr marL="285750" indent="-285750">
                        <a:buFont typeface="Arial" panose="020B0604020202020204" pitchFamily="34" charset="0"/>
                        <a:buChar char="•"/>
                      </a:pPr>
                      <a:r>
                        <a:rPr lang="en-US" sz="3600" dirty="0">
                          <a:latin typeface="Aptos" panose="020B0004020202020204" pitchFamily="34" charset="0"/>
                        </a:rPr>
                        <a:t>Memos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lang="en-US" sz="3600" dirty="0">
                          <a:latin typeface="Aptos" panose="020B0004020202020204" pitchFamily="34" charset="0"/>
                        </a:rPr>
                        <a:t>Fiscal documentation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31742872"/>
                  </a:ext>
                </a:extLst>
              </a:tr>
              <a:tr h="1087142">
                <a:tc>
                  <a:txBody>
                    <a:bodyPr/>
                    <a:lstStyle/>
                    <a:p>
                      <a:pPr marL="285750" indent="-285750">
                        <a:buFont typeface="Arial" panose="020B0604020202020204" pitchFamily="34" charset="0"/>
                        <a:buChar char="•"/>
                      </a:pPr>
                      <a:r>
                        <a:rPr lang="en-US" sz="3600" dirty="0">
                          <a:latin typeface="Aptos" panose="020B0004020202020204" pitchFamily="34" charset="0"/>
                        </a:rPr>
                        <a:t>Dated meeting agendas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lang="en-US" sz="3600" dirty="0">
                          <a:latin typeface="Aptos" panose="020B0004020202020204" pitchFamily="34" charset="0"/>
                        </a:rPr>
                        <a:t>Websites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30489279"/>
                  </a:ext>
                </a:extLst>
              </a:tr>
              <a:tr h="1087142">
                <a:tc>
                  <a:txBody>
                    <a:bodyPr/>
                    <a:lstStyle/>
                    <a:p>
                      <a:pPr marL="285750" indent="-285750">
                        <a:buFont typeface="Arial" panose="020B0604020202020204" pitchFamily="34" charset="0"/>
                        <a:buChar char="•"/>
                      </a:pPr>
                      <a:r>
                        <a:rPr lang="en-US" sz="3600" dirty="0">
                          <a:latin typeface="Aptos" panose="020B0004020202020204" pitchFamily="34" charset="0"/>
                        </a:rPr>
                        <a:t>Dated sign-in sheets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lang="en-US" sz="3600" dirty="0">
                          <a:latin typeface="Aptos" panose="020B0004020202020204" pitchFamily="34" charset="0"/>
                        </a:rPr>
                        <a:t>Other forms of documentation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1290875"/>
                  </a:ext>
                </a:extLst>
              </a:tr>
              <a:tr h="1087142">
                <a:tc>
                  <a:txBody>
                    <a:bodyPr/>
                    <a:lstStyle/>
                    <a:p>
                      <a:pPr marL="285750" indent="-285750">
                        <a:buFont typeface="Arial" panose="020B0604020202020204" pitchFamily="34" charset="0"/>
                        <a:buChar char="•"/>
                      </a:pPr>
                      <a:r>
                        <a:rPr lang="en-US" sz="3600" dirty="0">
                          <a:latin typeface="Aptos" panose="020B0004020202020204" pitchFamily="34" charset="0"/>
                        </a:rPr>
                        <a:t>Checklists with comments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endParaRPr lang="en-US" sz="3600" dirty="0">
                        <a:latin typeface="Aptos" panose="020B00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75578448"/>
                  </a:ext>
                </a:extLst>
              </a:tr>
            </a:tbl>
          </a:graphicData>
        </a:graphic>
      </p:graphicFrame>
    </p:spTree>
    <p:extLst>
      <p:ext uri="{BB962C8B-B14F-4D97-AF65-F5344CB8AC3E}">
        <p14:creationId xmlns:p14="http://schemas.microsoft.com/office/powerpoint/2010/main" val="37008178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8">
            <a:extLst>
              <a:ext uri="{FF2B5EF4-FFF2-40B4-BE49-F238E27FC236}">
                <a16:creationId xmlns:a16="http://schemas.microsoft.com/office/drawing/2014/main" id="{7F6B6567-901F-C3DC-3E1E-D49CF4E0B975}"/>
              </a:ext>
            </a:extLst>
          </p:cNvPr>
          <p:cNvSpPr txBox="1">
            <a:spLocks noGrp="1"/>
          </p:cNvSpPr>
          <p:nvPr>
            <p:ph type="title" idx="4294967295"/>
          </p:nvPr>
        </p:nvSpPr>
        <p:spPr>
          <a:xfrm>
            <a:off x="1333500" y="1825625"/>
            <a:ext cx="16954500" cy="71596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l">
              <a:lnSpc>
                <a:spcPts val="5001"/>
              </a:lnSpc>
              <a:spcBef>
                <a:spcPts val="0"/>
              </a:spcBef>
              <a:defRPr/>
            </a:pPr>
            <a:r>
              <a:rPr lang="en-US" sz="6600" b="1" dirty="0">
                <a:solidFill>
                  <a:srgbClr val="233746"/>
                </a:solidFill>
                <a:latin typeface="Aptos" panose="020B0004020202020204" pitchFamily="34" charset="0"/>
                <a:ea typeface="+mn-ea"/>
                <a:cs typeface="+mn-cs"/>
              </a:rPr>
              <a:t>Common Challenges</a:t>
            </a:r>
          </a:p>
        </p:txBody>
      </p:sp>
      <p:sp>
        <p:nvSpPr>
          <p:cNvPr id="4" name="AutoShape 4">
            <a:extLst>
              <a:ext uri="{C183D7F6-B498-43B3-948B-1728B52AA6E4}">
                <adec:decorative xmlns:adec="http://schemas.microsoft.com/office/drawing/2017/decorative" val="1"/>
              </a:ext>
            </a:extLst>
          </p:cNvPr>
          <p:cNvSpPr/>
          <p:nvPr/>
        </p:nvSpPr>
        <p:spPr>
          <a:xfrm flipV="1">
            <a:off x="1129557" y="2541511"/>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4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4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13" name="Freeform 13" descr="Circle with words South Carolina Department of Education around the edge. Inside is a palmetto tree with hands representing the fronds. The palmetto tree is rooted in a book. Below the book is the year 1868."/>
          <p:cNvSpPr/>
          <p:nvPr/>
        </p:nvSpPr>
        <p:spPr>
          <a:xfrm>
            <a:off x="16185765" y="8575170"/>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2"/>
            <a:stretch>
              <a:fillRect/>
            </a:stretch>
          </a:blipFill>
        </p:spPr>
        <p:txBody>
          <a:bodyPr/>
          <a:lstStyle/>
          <a:p>
            <a:pPr marL="0" marR="0" lvl="0" indent="0" algn="l" defTabSz="914445"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8" name="TextBox 7">
            <a:extLst>
              <a:ext uri="{FF2B5EF4-FFF2-40B4-BE49-F238E27FC236}">
                <a16:creationId xmlns:a16="http://schemas.microsoft.com/office/drawing/2014/main" id="{AF19DDA1-4C75-AAEF-B7F5-47CB9C3165A8}"/>
              </a:ext>
            </a:extLst>
          </p:cNvPr>
          <p:cNvSpPr txBox="1"/>
          <p:nvPr/>
        </p:nvSpPr>
        <p:spPr>
          <a:xfrm>
            <a:off x="1389522" y="2520502"/>
            <a:ext cx="15925800" cy="6669326"/>
          </a:xfrm>
          <a:prstGeom prst="rect">
            <a:avLst/>
          </a:prstGeom>
          <a:noFill/>
        </p:spPr>
        <p:txBody>
          <a:bodyPr wrap="square" lIns="91440" tIns="45720" rIns="91440" bIns="45720" rtlCol="0" anchor="t">
            <a:spAutoFit/>
          </a:bodyPr>
          <a:lstStyle/>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746"/>
                </a:solidFill>
                <a:effectLst/>
                <a:uLnTx/>
                <a:uFillTx/>
                <a:latin typeface="Aptos"/>
                <a:ea typeface="+mn-ea"/>
                <a:cs typeface="+mn-cs"/>
              </a:rPr>
              <a:t>Not providing an adequate level of documentation</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Use the most current forms </a:t>
            </a: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For example, Home Language Survey &amp; Enrollment Survey, Best Interest Determination (BID) Form, etc.</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Expenditures  &amp; procurements </a:t>
            </a:r>
          </a:p>
          <a:p>
            <a:pPr marL="914400" marR="0" lvl="1" indent="-4572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For example, when the school procured a math program, what they expect from it, how they will evaluate the results, and ensure that this is aligned with their DSSR plan.</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 Up-to-date policies and procedures (must be reviewed at least every two years)</a:t>
            </a:r>
          </a:p>
        </p:txBody>
      </p:sp>
    </p:spTree>
    <p:extLst>
      <p:ext uri="{BB962C8B-B14F-4D97-AF65-F5344CB8AC3E}">
        <p14:creationId xmlns:p14="http://schemas.microsoft.com/office/powerpoint/2010/main" val="22561019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8">
            <a:extLst>
              <a:ext uri="{FF2B5EF4-FFF2-40B4-BE49-F238E27FC236}">
                <a16:creationId xmlns:a16="http://schemas.microsoft.com/office/drawing/2014/main" id="{7F6B6567-901F-C3DC-3E1E-D49CF4E0B975}"/>
              </a:ext>
            </a:extLst>
          </p:cNvPr>
          <p:cNvSpPr txBox="1">
            <a:spLocks noGrp="1"/>
          </p:cNvSpPr>
          <p:nvPr>
            <p:ph type="title" idx="4294967295"/>
          </p:nvPr>
        </p:nvSpPr>
        <p:spPr>
          <a:xfrm>
            <a:off x="1331913" y="1789113"/>
            <a:ext cx="16956087" cy="71596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lang="en-US" sz="6600" b="1" dirty="0">
                <a:solidFill>
                  <a:srgbClr val="233746"/>
                </a:solidFill>
                <a:latin typeface="Aptos"/>
                <a:ea typeface="+mn-ea"/>
                <a:cs typeface="+mn-cs"/>
              </a:rPr>
              <a:t>Internal Controls</a:t>
            </a:r>
            <a:endParaRPr kumimoji="0" lang="en-US" sz="6600" b="1" i="0" u="none" strike="noStrike" kern="1200" cap="none" spc="0" normalizeH="0" baseline="0" noProof="0" dirty="0">
              <a:ln>
                <a:noFill/>
              </a:ln>
              <a:solidFill>
                <a:srgbClr val="233746"/>
              </a:solidFill>
              <a:effectLst/>
              <a:uLnTx/>
              <a:uFillTx/>
              <a:latin typeface="Aptos"/>
              <a:ea typeface="+mn-ea"/>
              <a:cs typeface="+mn-cs"/>
            </a:endParaRPr>
          </a:p>
        </p:txBody>
      </p:sp>
      <p:sp>
        <p:nvSpPr>
          <p:cNvPr id="4" name="AutoShape 4">
            <a:extLst>
              <a:ext uri="{C183D7F6-B498-43B3-948B-1728B52AA6E4}">
                <adec:decorative xmlns:adec="http://schemas.microsoft.com/office/drawing/2017/decorative" val="1"/>
              </a:ext>
            </a:extLst>
          </p:cNvPr>
          <p:cNvSpPr/>
          <p:nvPr/>
        </p:nvSpPr>
        <p:spPr>
          <a:xfrm flipV="1">
            <a:off x="1129557" y="2698627"/>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grpSp>
        <p:nvGrpSpPr>
          <p:cNvPr id="5" name="Group 5">
            <a:extLst>
              <a:ext uri="{C183D7F6-B498-43B3-948B-1728B52AA6E4}">
                <adec:decorative xmlns:adec="http://schemas.microsoft.com/office/drawing/2017/decorative" val="1"/>
              </a:ext>
            </a:extLst>
          </p:cNvPr>
          <p:cNvGrpSpPr/>
          <p:nvPr/>
        </p:nvGrpSpPr>
        <p:grpSpPr>
          <a:xfrm>
            <a:off x="1438228" y="2850137"/>
            <a:ext cx="15097170" cy="5725032"/>
            <a:chOff x="0" y="-76200"/>
            <a:chExt cx="1950772" cy="1507827"/>
          </a:xfrm>
        </p:grpSpPr>
        <p:sp>
          <p:nvSpPr>
            <p:cNvPr id="6" name="Freeform 6"/>
            <p:cNvSpPr/>
            <p:nvPr/>
          </p:nvSpPr>
          <p:spPr>
            <a:xfrm>
              <a:off x="0" y="0"/>
              <a:ext cx="1950772" cy="1431627"/>
            </a:xfrm>
            <a:custGeom>
              <a:avLst/>
              <a:gdLst/>
              <a:ahLst/>
              <a:cxnLst/>
              <a:rect l="l" t="t" r="r" b="b"/>
              <a:pathLst>
                <a:path w="1931080" h="1431627">
                  <a:moveTo>
                    <a:pt x="0" y="0"/>
                  </a:moveTo>
                  <a:lnTo>
                    <a:pt x="1931080" y="0"/>
                  </a:lnTo>
                  <a:lnTo>
                    <a:pt x="1931080" y="1431627"/>
                  </a:lnTo>
                  <a:lnTo>
                    <a:pt x="0" y="1431627"/>
                  </a:lnTo>
                  <a:close/>
                </a:path>
              </a:pathLst>
            </a:custGeom>
            <a:solidFill>
              <a:schemeClr val="bg1">
                <a:alpha val="9804"/>
              </a:schemeClr>
            </a:solidFill>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srgbClr val="233F58"/>
                  </a:solidFill>
                  <a:effectLst/>
                  <a:uLnTx/>
                  <a:uFillTx/>
                  <a:latin typeface="Aptos" panose="020B0004020202020204" pitchFamily="34" charset="0"/>
                  <a:ea typeface="+mn-ea"/>
                  <a:cs typeface="+mn-cs"/>
                </a:rPr>
                <a:t>Demonstrating the LEA has internal controls in place to prevent                                  waste and fraud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3600" b="0" i="0" u="none" strike="noStrike" kern="1200" cap="none" spc="0" normalizeH="0" baseline="0" noProof="0" dirty="0">
                <a:ln>
                  <a:noFill/>
                </a:ln>
                <a:solidFill>
                  <a:srgbClr val="233F58"/>
                </a:solidFill>
                <a:effectLst/>
                <a:uLnTx/>
                <a:uFillTx/>
                <a:latin typeface="Aptos" panose="020B0004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srgbClr val="233F58"/>
                  </a:solidFill>
                  <a:effectLst/>
                  <a:uLnTx/>
                  <a:uFillTx/>
                  <a:latin typeface="Aptos" panose="020B0004020202020204" pitchFamily="34" charset="0"/>
                  <a:ea typeface="+mn-ea"/>
                  <a:cs typeface="+mn-cs"/>
                </a:rPr>
                <a:t>Updated Internal Controls</a:t>
              </a:r>
            </a:p>
          </p:txBody>
        </p:sp>
        <p:sp>
          <p:nvSpPr>
            <p:cNvPr id="7" name="TextBox 7"/>
            <p:cNvSpPr txBox="1"/>
            <p:nvPr/>
          </p:nvSpPr>
          <p:spPr>
            <a:xfrm>
              <a:off x="0" y="-76200"/>
              <a:ext cx="1931080" cy="1507827"/>
            </a:xfrm>
            <a:prstGeom prst="rect">
              <a:avLst/>
            </a:prstGeom>
          </p:spPr>
          <p:txBody>
            <a:bodyPr lIns="50800" tIns="50800" rIns="50800" bIns="50800" rtlCol="0" anchor="ctr"/>
            <a:lstStyle/>
            <a:p>
              <a:pPr marL="0" marR="0" lvl="0" indent="0" algn="ctr" defTabSz="914400" rtl="0" eaLnBrk="1" fontAlgn="auto" latinLnBrk="0" hangingPunct="1">
                <a:lnSpc>
                  <a:spcPts val="2520"/>
                </a:lnSpc>
                <a:spcBef>
                  <a:spcPts val="0"/>
                </a:spcBef>
                <a:spcAft>
                  <a:spcPts val="0"/>
                </a:spcAft>
                <a:buClrTx/>
                <a:buSzTx/>
                <a:buFontTx/>
                <a:buNone/>
                <a:tabLst/>
                <a:defRPr/>
              </a:pPr>
              <a:endParaRPr kumimoji="0" sz="1800" b="0" i="0" u="none" strike="noStrike" kern="1200" cap="none" spc="0" normalizeH="0" baseline="0" noProof="0" dirty="0">
                <a:ln>
                  <a:noFill/>
                </a:ln>
                <a:solidFill>
                  <a:srgbClr val="233F58"/>
                </a:solidFill>
                <a:effectLst/>
                <a:uLnTx/>
                <a:uFillTx/>
                <a:latin typeface="Calibri"/>
                <a:ea typeface="+mn-ea"/>
                <a:cs typeface="+mn-cs"/>
              </a:endParaRPr>
            </a:p>
          </p:txBody>
        </p:sp>
      </p:grpSp>
      <p:pic>
        <p:nvPicPr>
          <p:cNvPr id="8" name="Picture 2" descr="Internal Controls: The 5 Components - Cerini &amp; Associates, LLP">
            <a:extLst>
              <a:ext uri="{FF2B5EF4-FFF2-40B4-BE49-F238E27FC236}">
                <a16:creationId xmlns:a16="http://schemas.microsoft.com/office/drawing/2014/main" id="{0868C277-69FC-3AB0-2E29-213D5051C2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9605" r="19605"/>
          <a:stretch>
            <a:fillRect/>
          </a:stretch>
        </p:blipFill>
        <p:spPr bwMode="auto">
          <a:xfrm>
            <a:off x="13017952" y="5572414"/>
            <a:ext cx="3523692" cy="2782339"/>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13" name="Freeform 13"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Tree>
    <p:extLst>
      <p:ext uri="{BB962C8B-B14F-4D97-AF65-F5344CB8AC3E}">
        <p14:creationId xmlns:p14="http://schemas.microsoft.com/office/powerpoint/2010/main" val="27201562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8">
            <a:extLst>
              <a:ext uri="{FF2B5EF4-FFF2-40B4-BE49-F238E27FC236}">
                <a16:creationId xmlns:a16="http://schemas.microsoft.com/office/drawing/2014/main" id="{7F6B6567-901F-C3DC-3E1E-D49CF4E0B975}"/>
              </a:ext>
            </a:extLst>
          </p:cNvPr>
          <p:cNvSpPr txBox="1">
            <a:spLocks noGrp="1"/>
          </p:cNvSpPr>
          <p:nvPr>
            <p:ph type="title" idx="4294967295"/>
          </p:nvPr>
        </p:nvSpPr>
        <p:spPr>
          <a:xfrm>
            <a:off x="1333500" y="1849438"/>
            <a:ext cx="16954500" cy="71596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lang="en-US" sz="6600" b="1" dirty="0">
                <a:solidFill>
                  <a:srgbClr val="233746"/>
                </a:solidFill>
                <a:latin typeface="Aptos" panose="020B0004020202020204" pitchFamily="34" charset="0"/>
                <a:ea typeface="+mn-ea"/>
                <a:cs typeface="+mn-cs"/>
              </a:rPr>
              <a:t>Time and Effort</a:t>
            </a:r>
            <a:endParaRPr kumimoji="0" lang="en-US" sz="66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endParaRPr>
          </a:p>
        </p:txBody>
      </p:sp>
      <p:sp>
        <p:nvSpPr>
          <p:cNvPr id="4" name="AutoShape 4">
            <a:extLst>
              <a:ext uri="{C183D7F6-B498-43B3-948B-1728B52AA6E4}">
                <adec:decorative xmlns:adec="http://schemas.microsoft.com/office/drawing/2017/decorative" val="1"/>
              </a:ext>
            </a:extLst>
          </p:cNvPr>
          <p:cNvSpPr/>
          <p:nvPr/>
        </p:nvSpPr>
        <p:spPr>
          <a:xfrm flipV="1">
            <a:off x="1129557" y="2698627"/>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grpSp>
        <p:nvGrpSpPr>
          <p:cNvPr id="5" name="Group 5">
            <a:extLst>
              <a:ext uri="{C183D7F6-B498-43B3-948B-1728B52AA6E4}">
                <adec:decorative xmlns:adec="http://schemas.microsoft.com/office/drawing/2017/decorative" val="1"/>
              </a:ext>
            </a:extLst>
          </p:cNvPr>
          <p:cNvGrpSpPr/>
          <p:nvPr/>
        </p:nvGrpSpPr>
        <p:grpSpPr>
          <a:xfrm>
            <a:off x="716922" y="2850136"/>
            <a:ext cx="16854155" cy="6284295"/>
            <a:chOff x="-34365" y="-76200"/>
            <a:chExt cx="2116331" cy="1507827"/>
          </a:xfrm>
        </p:grpSpPr>
        <p:sp>
          <p:nvSpPr>
            <p:cNvPr id="6" name="Freeform 6"/>
            <p:cNvSpPr/>
            <p:nvPr/>
          </p:nvSpPr>
          <p:spPr>
            <a:xfrm>
              <a:off x="-34365" y="-76200"/>
              <a:ext cx="2116331" cy="1507827"/>
            </a:xfrm>
            <a:custGeom>
              <a:avLst/>
              <a:gdLst/>
              <a:ahLst/>
              <a:cxnLst/>
              <a:rect l="l" t="t" r="r" b="b"/>
              <a:pathLst>
                <a:path w="1931080" h="1431627">
                  <a:moveTo>
                    <a:pt x="0" y="0"/>
                  </a:moveTo>
                  <a:lnTo>
                    <a:pt x="1931080" y="0"/>
                  </a:lnTo>
                  <a:lnTo>
                    <a:pt x="1931080" y="1431627"/>
                  </a:lnTo>
                  <a:lnTo>
                    <a:pt x="0" y="1431627"/>
                  </a:lnTo>
                  <a:close/>
                </a:path>
              </a:pathLst>
            </a:custGeom>
            <a:noFill/>
          </p:spPr>
          <p:txBody>
            <a:bodyPr lIns="91440" tIns="45720" rIns="91440" bIns="45720" anchor="t"/>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Charges to Federal awards may include reasonable amounts for activities contributing and </a:t>
              </a:r>
              <a:r>
                <a:rPr kumimoji="0" lang="en-US" sz="3200" b="1" i="0" u="none" strike="noStrike" kern="1200" cap="none" spc="0" normalizeH="0" baseline="0" noProof="0" dirty="0">
                  <a:ln>
                    <a:noFill/>
                  </a:ln>
                  <a:solidFill>
                    <a:srgbClr val="233F58"/>
                  </a:solidFill>
                  <a:effectLst/>
                  <a:uLnTx/>
                  <a:uFillTx/>
                  <a:latin typeface="Aptos"/>
                  <a:ea typeface="+mn-ea"/>
                  <a:cs typeface="+mn-cs"/>
                </a:rPr>
                <a:t>directly related </a:t>
              </a:r>
              <a:r>
                <a:rPr kumimoji="0" lang="en-US" sz="3200" b="0" i="0" u="none" strike="noStrike" kern="1200" cap="none" spc="0" normalizeH="0" baseline="0" noProof="0" dirty="0">
                  <a:ln>
                    <a:noFill/>
                  </a:ln>
                  <a:solidFill>
                    <a:srgbClr val="233F58"/>
                  </a:solidFill>
                  <a:effectLst/>
                  <a:uLnTx/>
                  <a:uFillTx/>
                  <a:latin typeface="Aptos"/>
                  <a:ea typeface="+mn-ea"/>
                  <a:cs typeface="+mn-cs"/>
                </a:rPr>
                <a:t>to work under an agreement.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3200" b="0" i="0" u="none" strike="noStrike" kern="1200" cap="none" spc="0" normalizeH="0" baseline="0" noProof="0" dirty="0">
                <a:ln>
                  <a:noFill/>
                </a:ln>
                <a:solidFill>
                  <a:srgbClr val="233F58"/>
                </a:solidFill>
                <a:effectLst/>
                <a:uLnTx/>
                <a:uFillTx/>
                <a:latin typeface="Aptos"/>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Be necessary, reasonable, and allocable for the performance of the Federal award 200.403(a).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3200" b="0" i="0" u="none" strike="noStrike" kern="1200" cap="none" spc="0" normalizeH="0" baseline="0" noProof="0" dirty="0">
                <a:ln>
                  <a:noFill/>
                </a:ln>
                <a:solidFill>
                  <a:srgbClr val="233F58"/>
                </a:solidFill>
                <a:effectLst/>
                <a:uLnTx/>
                <a:uFillTx/>
                <a:latin typeface="Aptos"/>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Documentation is critical.</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Must be supported by internal controls to ensure that the charges are accurate, allowable, and allocable.</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Be part of the official records.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Include all activities (federal and non-federal) based on reasonable amounts.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Reflect the total activity of employees.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233F58"/>
                  </a:solidFill>
                  <a:effectLst/>
                  <a:uLnTx/>
                  <a:uFillTx/>
                  <a:latin typeface="Aptos"/>
                  <a:ea typeface="+mn-ea"/>
                  <a:cs typeface="+mn-cs"/>
                </a:rPr>
                <a:t>Comply with established accounting practices and policies.</a:t>
              </a:r>
            </a:p>
          </p:txBody>
        </p:sp>
        <p:sp>
          <p:nvSpPr>
            <p:cNvPr id="7" name="TextBox 7"/>
            <p:cNvSpPr txBox="1"/>
            <p:nvPr/>
          </p:nvSpPr>
          <p:spPr>
            <a:xfrm>
              <a:off x="0" y="-76200"/>
              <a:ext cx="1931080" cy="1507827"/>
            </a:xfrm>
            <a:prstGeom prst="rect">
              <a:avLst/>
            </a:prstGeom>
          </p:spPr>
          <p:txBody>
            <a:bodyPr lIns="50800" tIns="50800" rIns="50800" bIns="50800" rtlCol="0" anchor="ctr"/>
            <a:lstStyle/>
            <a:p>
              <a:pPr marL="0" marR="0" lvl="0" indent="0" algn="ctr" defTabSz="914400" rtl="0" eaLnBrk="1" fontAlgn="auto" latinLnBrk="0" hangingPunct="1">
                <a:lnSpc>
                  <a:spcPts val="2520"/>
                </a:lnSpc>
                <a:spcBef>
                  <a:spcPts val="0"/>
                </a:spcBef>
                <a:spcAft>
                  <a:spcPts val="0"/>
                </a:spcAft>
                <a:buClrTx/>
                <a:buSzTx/>
                <a:buFontTx/>
                <a:buNone/>
                <a:tabLst/>
                <a:defRPr/>
              </a:pPr>
              <a:endParaRPr kumimoji="0" sz="1800" b="0" i="0" u="none" strike="noStrike" kern="1200" cap="none" spc="0" normalizeH="0" baseline="0" noProof="0" dirty="0">
                <a:ln>
                  <a:noFill/>
                </a:ln>
                <a:solidFill>
                  <a:srgbClr val="233F58"/>
                </a:solidFill>
                <a:effectLst/>
                <a:uLnTx/>
                <a:uFillTx/>
                <a:latin typeface="Calibri"/>
                <a:ea typeface="+mn-ea"/>
                <a:cs typeface="+mn-cs"/>
              </a:endParaRPr>
            </a:p>
          </p:txBody>
        </p:sp>
      </p:gr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13" name="Freeform 13"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2"/>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Tree>
    <p:extLst>
      <p:ext uri="{BB962C8B-B14F-4D97-AF65-F5344CB8AC3E}">
        <p14:creationId xmlns:p14="http://schemas.microsoft.com/office/powerpoint/2010/main" val="38338476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8">
            <a:extLst>
              <a:ext uri="{FF2B5EF4-FFF2-40B4-BE49-F238E27FC236}">
                <a16:creationId xmlns:a16="http://schemas.microsoft.com/office/drawing/2014/main" id="{7F6B6567-901F-C3DC-3E1E-D49CF4E0B975}"/>
              </a:ext>
            </a:extLst>
          </p:cNvPr>
          <p:cNvSpPr txBox="1">
            <a:spLocks noGrp="1"/>
          </p:cNvSpPr>
          <p:nvPr>
            <p:ph type="title" idx="4294967295"/>
          </p:nvPr>
        </p:nvSpPr>
        <p:spPr>
          <a:xfrm>
            <a:off x="1136530" y="1788004"/>
            <a:ext cx="16955363" cy="71532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lang="en-US" sz="6600" b="1" dirty="0">
                <a:solidFill>
                  <a:srgbClr val="233746"/>
                </a:solidFill>
                <a:latin typeface="Aptos"/>
                <a:ea typeface="+mn-ea"/>
                <a:cs typeface="+mn-cs"/>
              </a:rPr>
              <a:t>What is Maintenance of Effort?</a:t>
            </a:r>
            <a:endParaRPr kumimoji="0" lang="en-US" sz="6600" b="1" i="0" u="none" strike="noStrike" kern="1200" cap="none" spc="0" normalizeH="0" baseline="0" noProof="0" dirty="0">
              <a:ln>
                <a:noFill/>
              </a:ln>
              <a:solidFill>
                <a:srgbClr val="233746"/>
              </a:solidFill>
              <a:effectLst/>
              <a:uLnTx/>
              <a:uFillTx/>
              <a:latin typeface="Aptos"/>
              <a:ea typeface="+mn-ea"/>
              <a:cs typeface="+mn-cs"/>
            </a:endParaRPr>
          </a:p>
        </p:txBody>
      </p:sp>
      <p:sp>
        <p:nvSpPr>
          <p:cNvPr id="4" name="AutoShape 4">
            <a:extLst>
              <a:ext uri="{C183D7F6-B498-43B3-948B-1728B52AA6E4}">
                <adec:decorative xmlns:adec="http://schemas.microsoft.com/office/drawing/2017/decorative" val="1"/>
              </a:ext>
            </a:extLst>
          </p:cNvPr>
          <p:cNvSpPr/>
          <p:nvPr/>
        </p:nvSpPr>
        <p:spPr>
          <a:xfrm flipV="1">
            <a:off x="1129557" y="2698627"/>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grpSp>
        <p:nvGrpSpPr>
          <p:cNvPr id="5" name="Group 5">
            <a:extLst>
              <a:ext uri="{C183D7F6-B498-43B3-948B-1728B52AA6E4}">
                <adec:decorative xmlns:adec="http://schemas.microsoft.com/office/drawing/2017/decorative" val="1"/>
              </a:ext>
            </a:extLst>
          </p:cNvPr>
          <p:cNvGrpSpPr/>
          <p:nvPr/>
        </p:nvGrpSpPr>
        <p:grpSpPr>
          <a:xfrm>
            <a:off x="1438228" y="2850137"/>
            <a:ext cx="14944772" cy="6113221"/>
            <a:chOff x="0" y="-76200"/>
            <a:chExt cx="1931080" cy="1610066"/>
          </a:xfrm>
        </p:grpSpPr>
        <p:sp>
          <p:nvSpPr>
            <p:cNvPr id="7" name="TextBox 7"/>
            <p:cNvSpPr txBox="1"/>
            <p:nvPr/>
          </p:nvSpPr>
          <p:spPr>
            <a:xfrm>
              <a:off x="0" y="-76200"/>
              <a:ext cx="1931080" cy="1507827"/>
            </a:xfrm>
            <a:prstGeom prst="rect">
              <a:avLst/>
            </a:prstGeom>
          </p:spPr>
          <p:txBody>
            <a:bodyPr lIns="50800" tIns="50800" rIns="50800" bIns="50800" rtlCol="0" anchor="ctr"/>
            <a:lstStyle/>
            <a:p>
              <a:pPr marL="0" marR="0" lvl="0" indent="0" algn="ctr" defTabSz="914400" rtl="0" eaLnBrk="1" fontAlgn="auto" latinLnBrk="0" hangingPunct="1">
                <a:lnSpc>
                  <a:spcPts val="2520"/>
                </a:lnSpc>
                <a:spcBef>
                  <a:spcPts val="0"/>
                </a:spcBef>
                <a:spcAft>
                  <a:spcPts val="0"/>
                </a:spcAft>
                <a:buClrTx/>
                <a:buSzTx/>
                <a:buFontTx/>
                <a:buNone/>
                <a:tabLst/>
                <a:defRPr/>
              </a:pPr>
              <a:endParaRPr kumimoji="0"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6" name="Freeform 6"/>
            <p:cNvSpPr/>
            <p:nvPr/>
          </p:nvSpPr>
          <p:spPr>
            <a:xfrm>
              <a:off x="0" y="102239"/>
              <a:ext cx="1905594" cy="1431627"/>
            </a:xfrm>
            <a:custGeom>
              <a:avLst/>
              <a:gdLst/>
              <a:ahLst/>
              <a:cxnLst/>
              <a:rect l="l" t="t" r="r" b="b"/>
              <a:pathLst>
                <a:path w="1931080" h="1431627">
                  <a:moveTo>
                    <a:pt x="0" y="0"/>
                  </a:moveTo>
                  <a:lnTo>
                    <a:pt x="1931080" y="0"/>
                  </a:lnTo>
                  <a:lnTo>
                    <a:pt x="1931080" y="1431627"/>
                  </a:lnTo>
                  <a:lnTo>
                    <a:pt x="0" y="1431627"/>
                  </a:lnTo>
                  <a:close/>
                </a:path>
              </a:pathLst>
            </a:custGeom>
            <a:solidFill>
              <a:schemeClr val="bg1"/>
            </a:solidFill>
          </p:spPr>
          <p:txBody>
            <a:bodyPr lIns="91440" tIns="45720" rIns="91440" bIns="45720" anchor="t"/>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srgbClr val="233F58"/>
                  </a:solidFill>
                  <a:effectLst/>
                  <a:uLnTx/>
                  <a:uFillTx/>
                  <a:latin typeface="Aptos"/>
                  <a:ea typeface="+mn-ea"/>
                  <a:cs typeface="+mn-cs"/>
                </a:rPr>
                <a:t>Maintenance of Effort (MOE) is a federal requirement that requires grant recipients and/or sub-recipients to maintain a certain level of state/local fiscal effort to be eligible for full participation in federal grant funding.</a:t>
              </a:r>
            </a:p>
          </p:txBody>
        </p:sp>
      </p:grpSp>
      <p:pic>
        <p:nvPicPr>
          <p:cNvPr id="2" name="Picture 2" descr="Maintenance of Effort (MOE) for Special Education April 7, 2015 April  2015Office of Special Education1. - ppt download">
            <a:extLst>
              <a:ext uri="{FF2B5EF4-FFF2-40B4-BE49-F238E27FC236}">
                <a16:creationId xmlns:a16="http://schemas.microsoft.com/office/drawing/2014/main" id="{33BDAA24-567C-FD9B-FCBE-6FADEB6D92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93307" y="6272655"/>
            <a:ext cx="3114539" cy="2339365"/>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13" name="Freeform 13"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Tree>
    <p:extLst>
      <p:ext uri="{BB962C8B-B14F-4D97-AF65-F5344CB8AC3E}">
        <p14:creationId xmlns:p14="http://schemas.microsoft.com/office/powerpoint/2010/main" val="10786022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8">
            <a:extLst>
              <a:ext uri="{FF2B5EF4-FFF2-40B4-BE49-F238E27FC236}">
                <a16:creationId xmlns:a16="http://schemas.microsoft.com/office/drawing/2014/main" id="{7F6B6567-901F-C3DC-3E1E-D49CF4E0B975}"/>
              </a:ext>
            </a:extLst>
          </p:cNvPr>
          <p:cNvSpPr txBox="1">
            <a:spLocks noGrp="1"/>
          </p:cNvSpPr>
          <p:nvPr>
            <p:ph type="title" idx="4294967295"/>
          </p:nvPr>
        </p:nvSpPr>
        <p:spPr>
          <a:xfrm>
            <a:off x="1136530" y="1723306"/>
            <a:ext cx="16955363" cy="71532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6600" b="1" i="0" u="none" strike="noStrike" kern="1200" cap="none" spc="0" normalizeH="0" baseline="0" noProof="0" dirty="0">
                <a:ln>
                  <a:noFill/>
                </a:ln>
                <a:solidFill>
                  <a:srgbClr val="233746"/>
                </a:solidFill>
                <a:effectLst/>
                <a:uLnTx/>
                <a:uFillTx/>
                <a:latin typeface="Aptos"/>
                <a:ea typeface="+mn-ea"/>
                <a:cs typeface="+mn-cs"/>
              </a:rPr>
              <a:t>Purpose of MOE</a:t>
            </a:r>
            <a:endParaRPr lang="en-US" sz="6600" b="1" i="0" u="none" strike="noStrike" kern="1200" cap="none" spc="0" normalizeH="0" baseline="0" noProof="0" dirty="0">
              <a:ln>
                <a:noFill/>
              </a:ln>
              <a:solidFill>
                <a:srgbClr val="233746"/>
              </a:solidFill>
              <a:effectLst/>
              <a:uLnTx/>
              <a:uFillTx/>
              <a:latin typeface="Aptos"/>
              <a:ea typeface="+mn-ea"/>
              <a:cs typeface="+mn-cs"/>
            </a:endParaRPr>
          </a:p>
        </p:txBody>
      </p:sp>
      <p:sp>
        <p:nvSpPr>
          <p:cNvPr id="4" name="AutoShape 4">
            <a:extLst>
              <a:ext uri="{C183D7F6-B498-43B3-948B-1728B52AA6E4}">
                <adec:decorative xmlns:adec="http://schemas.microsoft.com/office/drawing/2017/decorative" val="1"/>
              </a:ext>
            </a:extLst>
          </p:cNvPr>
          <p:cNvSpPr/>
          <p:nvPr/>
        </p:nvSpPr>
        <p:spPr>
          <a:xfrm flipV="1">
            <a:off x="1129557" y="2698627"/>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13" name="Freeform 13"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2"/>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7B07B05F-0E2F-B959-9D14-A7D36E2C9262}"/>
              </a:ext>
            </a:extLst>
          </p:cNvPr>
          <p:cNvSpPr txBox="1"/>
          <p:nvPr/>
        </p:nvSpPr>
        <p:spPr>
          <a:xfrm>
            <a:off x="1129557" y="3244742"/>
            <a:ext cx="15786843" cy="4524315"/>
          </a:xfrm>
          <a:prstGeom prst="rect">
            <a:avLst/>
          </a:prstGeom>
          <a:noFill/>
        </p:spPr>
        <p:txBody>
          <a:bodyPr wrap="square" lIns="91440" tIns="45720" rIns="91440" bIns="45720" rtlCol="0" anchor="t">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srgbClr val="233F58"/>
                </a:solidFill>
                <a:effectLst/>
                <a:uLnTx/>
                <a:uFillTx/>
                <a:latin typeface="Aptos"/>
                <a:ea typeface="+mn-ea"/>
                <a:cs typeface="+mn-cs"/>
              </a:rPr>
              <a:t>Title I is </a:t>
            </a:r>
            <a:r>
              <a:rPr kumimoji="0" lang="en-US" sz="3600" b="0" i="1" u="none" strike="noStrike" kern="1200" cap="none" spc="0" normalizeH="0" baseline="0" noProof="0" dirty="0">
                <a:ln>
                  <a:noFill/>
                </a:ln>
                <a:solidFill>
                  <a:srgbClr val="233F58"/>
                </a:solidFill>
                <a:effectLst/>
                <a:uLnTx/>
                <a:uFillTx/>
                <a:latin typeface="Aptos"/>
                <a:ea typeface="+mn-ea"/>
                <a:cs typeface="+mn-cs"/>
              </a:rPr>
              <a:t>in addition (supplemental) </a:t>
            </a:r>
            <a:r>
              <a:rPr kumimoji="0" lang="en-US" sz="3600" b="0" i="0" u="none" strike="noStrike" kern="1200" cap="none" spc="0" normalizeH="0" baseline="0" noProof="0" dirty="0">
                <a:ln>
                  <a:noFill/>
                </a:ln>
                <a:solidFill>
                  <a:srgbClr val="233F58"/>
                </a:solidFill>
                <a:effectLst/>
                <a:uLnTx/>
                <a:uFillTx/>
                <a:latin typeface="Aptos"/>
                <a:ea typeface="+mn-ea"/>
                <a:cs typeface="+mn-cs"/>
              </a:rPr>
              <a:t>to the minimum education that all students receive.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233F58"/>
              </a:solidFill>
              <a:effectLst/>
              <a:uLnTx/>
              <a:uFillTx/>
              <a:latin typeface="Aptos"/>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srgbClr val="233F58"/>
                </a:solidFill>
                <a:effectLst/>
                <a:uLnTx/>
                <a:uFillTx/>
                <a:latin typeface="Aptos"/>
                <a:ea typeface="+mn-ea"/>
                <a:cs typeface="+mn-cs"/>
              </a:rPr>
              <a:t>To ensure the sub-recipient of federal funds does not spend those funds in place of state and local dollars (supplanting)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233F58"/>
              </a:solidFill>
              <a:effectLst/>
              <a:uLnTx/>
              <a:uFillTx/>
              <a:latin typeface="Aptos"/>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srgbClr val="233F58"/>
                </a:solidFill>
                <a:effectLst/>
                <a:uLnTx/>
                <a:uFillTx/>
                <a:latin typeface="Aptos"/>
                <a:ea typeface="+mn-ea"/>
                <a:cs typeface="+mn-cs"/>
              </a:rPr>
              <a:t>To ensure the sub-recipient spends their state and local funds for the same activities that would be provided if federal dollars were not available</a:t>
            </a:r>
          </a:p>
        </p:txBody>
      </p:sp>
    </p:spTree>
    <p:extLst>
      <p:ext uri="{BB962C8B-B14F-4D97-AF65-F5344CB8AC3E}">
        <p14:creationId xmlns:p14="http://schemas.microsoft.com/office/powerpoint/2010/main" val="12998688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46632-0A80-2B02-1148-4D92182483DD}"/>
              </a:ext>
            </a:extLst>
          </p:cNvPr>
          <p:cNvSpPr>
            <a:spLocks noGrp="1"/>
          </p:cNvSpPr>
          <p:nvPr>
            <p:ph type="title" idx="4294967295"/>
          </p:nvPr>
        </p:nvSpPr>
        <p:spPr/>
        <p:txBody>
          <a:bodyPr/>
          <a:lstStyle/>
          <a:p>
            <a:pPr algn="ctr"/>
            <a:r>
              <a:rPr lang="en-US" dirty="0"/>
              <a:t>Time for Questions</a:t>
            </a:r>
          </a:p>
        </p:txBody>
      </p:sp>
      <p:sp>
        <p:nvSpPr>
          <p:cNvPr id="4" name="AutoShape 4">
            <a:extLst>
              <a:ext uri="{C183D7F6-B498-43B3-948B-1728B52AA6E4}">
                <adec:decorative xmlns:adec="http://schemas.microsoft.com/office/drawing/2017/decorative" val="1"/>
              </a:ext>
            </a:extLst>
          </p:cNvPr>
          <p:cNvSpPr/>
          <p:nvPr/>
        </p:nvSpPr>
        <p:spPr>
          <a:xfrm flipV="1">
            <a:off x="1129557" y="2698627"/>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pic>
        <p:nvPicPr>
          <p:cNvPr id="5" name="Picture 2" descr="Career Corner: Job Interview Questions To Answer And Ask -">
            <a:extLst>
              <a:ext uri="{FF2B5EF4-FFF2-40B4-BE49-F238E27FC236}">
                <a16:creationId xmlns:a16="http://schemas.microsoft.com/office/drawing/2014/main" id="{C2454519-3B4C-B16E-930B-0611EBF5C8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9798" y="3148586"/>
            <a:ext cx="10853166" cy="5426583"/>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13" name="Freeform 13"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Tree>
    <p:extLst>
      <p:ext uri="{BB962C8B-B14F-4D97-AF65-F5344CB8AC3E}">
        <p14:creationId xmlns:p14="http://schemas.microsoft.com/office/powerpoint/2010/main" val="304012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4F2B6-DEE6-86DA-4A85-84690F7F00AF}"/>
              </a:ext>
            </a:extLst>
          </p:cNvPr>
          <p:cNvSpPr>
            <a:spLocks noGrp="1"/>
          </p:cNvSpPr>
          <p:nvPr>
            <p:ph type="title"/>
          </p:nvPr>
        </p:nvSpPr>
        <p:spPr/>
        <p:txBody>
          <a:bodyPr anchor="t">
            <a:normAutofit/>
          </a:bodyPr>
          <a:lstStyle/>
          <a:p>
            <a:r>
              <a:rPr lang="en-US" dirty="0"/>
              <a:t>Key Components to Grant Implementation</a:t>
            </a:r>
          </a:p>
        </p:txBody>
      </p:sp>
      <p:graphicFrame>
        <p:nvGraphicFramePr>
          <p:cNvPr id="5" name="Content Placeholder 2" descr="key components to grant implementation, planning, evaluating, improving">
            <a:extLst>
              <a:ext uri="{FF2B5EF4-FFF2-40B4-BE49-F238E27FC236}">
                <a16:creationId xmlns:a16="http://schemas.microsoft.com/office/drawing/2014/main" id="{5042A8B0-FF40-CD9C-428B-C673849395B9}"/>
              </a:ext>
            </a:extLst>
          </p:cNvPr>
          <p:cNvGraphicFramePr>
            <a:graphicFrameLocks noGrp="1"/>
          </p:cNvGraphicFramePr>
          <p:nvPr>
            <p:ph idx="1"/>
            <p:extLst>
              <p:ext uri="{D42A27DB-BD31-4B8C-83A1-F6EECF244321}">
                <p14:modId xmlns:p14="http://schemas.microsoft.com/office/powerpoint/2010/main" val="1806106664"/>
              </p:ext>
            </p:extLst>
          </p:nvPr>
        </p:nvGraphicFramePr>
        <p:xfrm>
          <a:off x="919163" y="1817688"/>
          <a:ext cx="16449675" cy="6332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015734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8">
            <a:extLst>
              <a:ext uri="{FF2B5EF4-FFF2-40B4-BE49-F238E27FC236}">
                <a16:creationId xmlns:a16="http://schemas.microsoft.com/office/drawing/2014/main" id="{7F6B6567-901F-C3DC-3E1E-D49CF4E0B975}"/>
              </a:ext>
            </a:extLst>
          </p:cNvPr>
          <p:cNvSpPr txBox="1">
            <a:spLocks noGrp="1"/>
          </p:cNvSpPr>
          <p:nvPr>
            <p:ph type="title" idx="4294967295"/>
          </p:nvPr>
        </p:nvSpPr>
        <p:spPr>
          <a:xfrm>
            <a:off x="1331913" y="1076325"/>
            <a:ext cx="16956087" cy="72231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lang="en-US" sz="6800" b="1" dirty="0">
                <a:solidFill>
                  <a:srgbClr val="233746"/>
                </a:solidFill>
                <a:latin typeface="Aptos" panose="020B0004020202020204" pitchFamily="34" charset="0"/>
                <a:ea typeface="+mn-ea"/>
                <a:cs typeface="+mn-cs"/>
              </a:rPr>
              <a:t>Contact Information</a:t>
            </a:r>
            <a:endParaRPr kumimoji="0" lang="en-US" sz="68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endParaRPr>
          </a:p>
        </p:txBody>
      </p:sp>
      <p:sp>
        <p:nvSpPr>
          <p:cNvPr id="4" name="AutoShape 4">
            <a:extLst>
              <a:ext uri="{C183D7F6-B498-43B3-948B-1728B52AA6E4}">
                <adec:decorative xmlns:adec="http://schemas.microsoft.com/office/drawing/2017/decorative" val="1"/>
              </a:ext>
            </a:extLst>
          </p:cNvPr>
          <p:cNvSpPr/>
          <p:nvPr/>
        </p:nvSpPr>
        <p:spPr>
          <a:xfrm flipV="1">
            <a:off x="1129557" y="2698627"/>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13" name="Freeform 13"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2"/>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3F58"/>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7B07B05F-0E2F-B959-9D14-A7D36E2C9262}"/>
              </a:ext>
            </a:extLst>
          </p:cNvPr>
          <p:cNvSpPr txBox="1"/>
          <p:nvPr/>
        </p:nvSpPr>
        <p:spPr>
          <a:xfrm>
            <a:off x="1129557" y="3162300"/>
            <a:ext cx="15786843" cy="424731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a:ln>
                  <a:noFill/>
                </a:ln>
                <a:solidFill>
                  <a:srgbClr val="233F58"/>
                </a:solidFill>
                <a:effectLst/>
                <a:uLnTx/>
                <a:uFillTx/>
                <a:latin typeface="Calibri"/>
                <a:ea typeface="+mn-ea"/>
                <a:cs typeface="+mn-cs"/>
              </a:rPr>
              <a:t>Dr. Greg King: </a:t>
            </a:r>
            <a:r>
              <a:rPr kumimoji="0" lang="en-US" sz="5400" b="0" i="0" u="none" strike="noStrike" kern="1200" cap="none" spc="0" normalizeH="0" baseline="0" noProof="0" dirty="0">
                <a:ln>
                  <a:noFill/>
                </a:ln>
                <a:solidFill>
                  <a:srgbClr val="233F58"/>
                </a:solidFill>
                <a:effectLst/>
                <a:uLnTx/>
                <a:uFillTx/>
                <a:latin typeface="Calibri"/>
                <a:ea typeface="+mn-ea"/>
                <a:cs typeface="+mn-cs"/>
                <a:hlinkClick r:id="rId3"/>
              </a:rPr>
              <a:t>gking@ed.sc.gov</a:t>
            </a:r>
            <a:r>
              <a:rPr kumimoji="0" lang="en-US" sz="5400" b="0" i="0" u="none" strike="noStrike" kern="1200" cap="none" spc="0" normalizeH="0" baseline="0" noProof="0" dirty="0">
                <a:ln>
                  <a:noFill/>
                </a:ln>
                <a:solidFill>
                  <a:srgbClr val="233F58"/>
                </a:solidFill>
                <a:effectLst/>
                <a:uLnTx/>
                <a:uFillTx/>
                <a:latin typeface="Calibri"/>
                <a:ea typeface="+mn-ea"/>
                <a:cs typeface="+mn-cs"/>
              </a:rPr>
              <a:t>, 803-734-0025</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a:ln>
                  <a:noFill/>
                </a:ln>
                <a:solidFill>
                  <a:srgbClr val="233F58"/>
                </a:solidFill>
                <a:effectLst/>
                <a:uLnTx/>
                <a:uFillTx/>
                <a:latin typeface="Calibri"/>
                <a:ea typeface="+mn-ea"/>
                <a:cs typeface="+mn-cs"/>
              </a:rPr>
              <a:t>Barret Leviner: </a:t>
            </a:r>
            <a:r>
              <a:rPr kumimoji="0" lang="en-US" sz="5400" b="0" i="0" u="none" strike="noStrike" kern="1200" cap="none" spc="0" normalizeH="0" baseline="0" noProof="0" dirty="0">
                <a:ln>
                  <a:noFill/>
                </a:ln>
                <a:solidFill>
                  <a:srgbClr val="233F58"/>
                </a:solidFill>
                <a:effectLst/>
                <a:uLnTx/>
                <a:uFillTx/>
                <a:latin typeface="Calibri"/>
                <a:ea typeface="+mn-ea"/>
                <a:cs typeface="+mn-cs"/>
                <a:hlinkClick r:id="rId4"/>
              </a:rPr>
              <a:t>bleviner@ed.sc.gov</a:t>
            </a:r>
            <a:r>
              <a:rPr kumimoji="0" lang="en-US" sz="5400" b="0" i="0" u="none" strike="noStrike" kern="1200" cap="none" spc="0" normalizeH="0" baseline="0" noProof="0" dirty="0">
                <a:ln>
                  <a:noFill/>
                </a:ln>
                <a:solidFill>
                  <a:srgbClr val="233F58"/>
                </a:solidFill>
                <a:effectLst/>
                <a:uLnTx/>
                <a:uFillTx/>
                <a:latin typeface="Calibri"/>
                <a:ea typeface="+mn-ea"/>
                <a:cs typeface="+mn-cs"/>
              </a:rPr>
              <a:t>, 803-734-3477</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a:ln>
                  <a:noFill/>
                </a:ln>
                <a:solidFill>
                  <a:srgbClr val="233F58"/>
                </a:solidFill>
                <a:effectLst/>
                <a:uLnTx/>
                <a:uFillTx/>
                <a:latin typeface="Calibri"/>
                <a:ea typeface="+mn-ea"/>
                <a:cs typeface="+mn-cs"/>
              </a:rPr>
              <a:t>Clint Palmer: </a:t>
            </a:r>
            <a:r>
              <a:rPr kumimoji="0" lang="en-US" sz="5400" b="0" i="0" u="none" strike="noStrike" kern="1200" cap="none" spc="0" normalizeH="0" baseline="0" noProof="0" dirty="0">
                <a:ln>
                  <a:noFill/>
                </a:ln>
                <a:solidFill>
                  <a:srgbClr val="233F58"/>
                </a:solidFill>
                <a:effectLst/>
                <a:uLnTx/>
                <a:uFillTx/>
                <a:latin typeface="Calibri"/>
                <a:ea typeface="+mn-ea"/>
                <a:cs typeface="+mn-cs"/>
                <a:hlinkClick r:id="rId5"/>
              </a:rPr>
              <a:t>cpalmer@ed.sc.gov</a:t>
            </a:r>
            <a:r>
              <a:rPr kumimoji="0" lang="en-US" sz="5400" b="0" i="0" u="none" strike="noStrike" kern="1200" cap="none" spc="0" normalizeH="0" baseline="0" noProof="0" dirty="0">
                <a:ln>
                  <a:noFill/>
                </a:ln>
                <a:solidFill>
                  <a:srgbClr val="233F58"/>
                </a:solidFill>
                <a:effectLst/>
                <a:uLnTx/>
                <a:uFillTx/>
                <a:latin typeface="Calibri"/>
                <a:ea typeface="+mn-ea"/>
                <a:cs typeface="+mn-cs"/>
              </a:rPr>
              <a:t>, 803-734-6010</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a:ln>
                  <a:noFill/>
                </a:ln>
                <a:solidFill>
                  <a:srgbClr val="233F58"/>
                </a:solidFill>
                <a:effectLst/>
                <a:uLnTx/>
                <a:uFillTx/>
                <a:latin typeface="Calibri"/>
                <a:ea typeface="+mn-ea"/>
                <a:cs typeface="+mn-cs"/>
              </a:rPr>
              <a:t>Peggy Scott: </a:t>
            </a:r>
            <a:r>
              <a:rPr kumimoji="0" lang="en-US" sz="5400" b="0" i="0" u="none" strike="noStrike" kern="1200" cap="none" spc="0" normalizeH="0" baseline="0" noProof="0" dirty="0">
                <a:ln>
                  <a:noFill/>
                </a:ln>
                <a:solidFill>
                  <a:srgbClr val="233F58"/>
                </a:solidFill>
                <a:effectLst/>
                <a:uLnTx/>
                <a:uFillTx/>
                <a:latin typeface="Calibri"/>
                <a:ea typeface="+mn-ea"/>
                <a:cs typeface="+mn-cs"/>
                <a:hlinkClick r:id="rId6"/>
              </a:rPr>
              <a:t>pescott@ed.sc.gov</a:t>
            </a:r>
            <a:r>
              <a:rPr kumimoji="0" lang="en-US" sz="5400" b="0" i="0" u="none" strike="noStrike" kern="1200" cap="none" spc="0" normalizeH="0" baseline="0" noProof="0" dirty="0">
                <a:ln>
                  <a:noFill/>
                </a:ln>
                <a:solidFill>
                  <a:srgbClr val="233F58"/>
                </a:solidFill>
                <a:effectLst/>
                <a:uLnTx/>
                <a:uFillTx/>
                <a:latin typeface="Calibri"/>
                <a:ea typeface="+mn-ea"/>
                <a:cs typeface="+mn-cs"/>
              </a:rPr>
              <a:t>, 803-734-4040</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5400" dirty="0">
                <a:solidFill>
                  <a:srgbClr val="233F58"/>
                </a:solidFill>
                <a:latin typeface="Calibri"/>
              </a:rPr>
              <a:t>Daniel Ashley: </a:t>
            </a:r>
            <a:r>
              <a:rPr lang="en-US" sz="5400" dirty="0">
                <a:solidFill>
                  <a:srgbClr val="233F58"/>
                </a:solidFill>
                <a:latin typeface="Calibri"/>
                <a:hlinkClick r:id="rId7"/>
              </a:rPr>
              <a:t>daashley@ed.sc.gov</a:t>
            </a:r>
            <a:r>
              <a:rPr lang="en-US" sz="5400" dirty="0">
                <a:solidFill>
                  <a:srgbClr val="233F58"/>
                </a:solidFill>
                <a:latin typeface="Calibri"/>
              </a:rPr>
              <a:t>, 803-734-8373</a:t>
            </a:r>
            <a:endParaRPr kumimoji="0" lang="en-US" sz="5400" b="0" i="0" u="none" strike="noStrike" kern="1200" cap="none" spc="0" normalizeH="0" baseline="0" noProof="0" dirty="0">
              <a:ln>
                <a:noFill/>
              </a:ln>
              <a:solidFill>
                <a:srgbClr val="233F58"/>
              </a:solidFill>
              <a:effectLst/>
              <a:uLnTx/>
              <a:uFillTx/>
              <a:latin typeface="Calibri"/>
              <a:ea typeface="+mn-ea"/>
              <a:cs typeface="+mn-cs"/>
            </a:endParaRPr>
          </a:p>
        </p:txBody>
      </p:sp>
    </p:spTree>
    <p:extLst>
      <p:ext uri="{BB962C8B-B14F-4D97-AF65-F5344CB8AC3E}">
        <p14:creationId xmlns:p14="http://schemas.microsoft.com/office/powerpoint/2010/main" val="7362834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dirty="0"/>
              <a:t>ed.sc.gov</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18971" y="547686"/>
            <a:ext cx="16432739" cy="1547813"/>
          </a:xfrm>
        </p:spPr>
        <p:txBody>
          <a:bodyPr vert="horz" lIns="91440" tIns="45720" rIns="91440" bIns="45720" rtlCol="0" anchor="t">
            <a:normAutofit/>
          </a:bodyPr>
          <a:lstStyle/>
          <a:p>
            <a:pPr marL="19050">
              <a:lnSpc>
                <a:spcPct val="90000"/>
              </a:lnSpc>
            </a:pPr>
            <a:r>
              <a:rPr lang="en-US" sz="6000" b="1" kern="1200" dirty="0">
                <a:latin typeface="+mn-lt"/>
                <a:ea typeface="+mj-ea"/>
                <a:cs typeface="+mj-cs"/>
              </a:rPr>
              <a:t>Plan</a:t>
            </a:r>
            <a:r>
              <a:rPr lang="en-US" sz="6000" b="1" kern="1200" spc="-127" dirty="0">
                <a:latin typeface="+mn-lt"/>
                <a:ea typeface="+mj-ea"/>
                <a:cs typeface="+mj-cs"/>
              </a:rPr>
              <a:t> </a:t>
            </a:r>
            <a:r>
              <a:rPr lang="en-US" sz="6000" b="1" kern="1200" spc="-15" dirty="0">
                <a:latin typeface="+mn-lt"/>
                <a:ea typeface="+mj-ea"/>
                <a:cs typeface="+mj-cs"/>
              </a:rPr>
              <a:t>Development</a:t>
            </a:r>
            <a:endParaRPr lang="en-US" sz="6000" b="1" kern="1200" spc="-15" dirty="0"/>
          </a:p>
        </p:txBody>
      </p:sp>
      <p:pic>
        <p:nvPicPr>
          <p:cNvPr id="6" name="Picture 5" descr="Ladies reviewing flowchart that is laying on a table">
            <a:extLst>
              <a:ext uri="{FF2B5EF4-FFF2-40B4-BE49-F238E27FC236}">
                <a16:creationId xmlns:a16="http://schemas.microsoft.com/office/drawing/2014/main" id="{EDA8025D-59AE-218A-EB94-6173D09F27C9}"/>
              </a:ext>
            </a:extLst>
          </p:cNvPr>
          <p:cNvPicPr>
            <a:picLocks noChangeAspect="1"/>
          </p:cNvPicPr>
          <p:nvPr/>
        </p:nvPicPr>
        <p:blipFill>
          <a:blip r:embed="rId2"/>
          <a:srcRect l="18024" r="13247"/>
          <a:stretch/>
        </p:blipFill>
        <p:spPr>
          <a:xfrm>
            <a:off x="454628" y="3194447"/>
            <a:ext cx="6111479" cy="5093213"/>
          </a:xfrm>
          <a:prstGeom prst="rect">
            <a:avLst/>
          </a:prstGeom>
          <a:noFill/>
        </p:spPr>
      </p:pic>
      <p:sp>
        <p:nvSpPr>
          <p:cNvPr id="3" name="object 3"/>
          <p:cNvSpPr txBox="1"/>
          <p:nvPr/>
        </p:nvSpPr>
        <p:spPr>
          <a:xfrm>
            <a:off x="8080971" y="4609402"/>
            <a:ext cx="8590236" cy="5675429"/>
          </a:xfrm>
          <a:prstGeom prst="rect">
            <a:avLst/>
          </a:prstGeom>
        </p:spPr>
        <p:txBody>
          <a:bodyPr vert="horz" lIns="91440" tIns="45720" rIns="91440" bIns="45720" rtlCol="0" anchor="t">
            <a:normAutofit/>
          </a:bodyPr>
          <a:lstStyle/>
          <a:p>
            <a:pPr marL="342900" indent="-342900" defTabSz="1371600">
              <a:lnSpc>
                <a:spcPct val="110000"/>
              </a:lnSpc>
              <a:spcAft>
                <a:spcPts val="600"/>
              </a:spcAft>
              <a:buFont typeface="Arial" panose="020B0604020202020204" pitchFamily="34" charset="0"/>
              <a:buChar char="•"/>
            </a:pPr>
            <a:r>
              <a:rPr lang="en-US" sz="3200" dirty="0">
                <a:solidFill>
                  <a:schemeClr val="bg1"/>
                </a:solidFill>
              </a:rPr>
              <a:t>What</a:t>
            </a:r>
            <a:r>
              <a:rPr lang="en-US" sz="3200" spc="-90" dirty="0">
                <a:solidFill>
                  <a:schemeClr val="bg1"/>
                </a:solidFill>
              </a:rPr>
              <a:t> </a:t>
            </a:r>
            <a:r>
              <a:rPr lang="en-US" sz="3200" dirty="0">
                <a:solidFill>
                  <a:schemeClr val="bg1"/>
                </a:solidFill>
              </a:rPr>
              <a:t>does</a:t>
            </a:r>
            <a:r>
              <a:rPr lang="en-US" sz="3200" spc="-90" dirty="0">
                <a:solidFill>
                  <a:schemeClr val="bg1"/>
                </a:solidFill>
              </a:rPr>
              <a:t> </a:t>
            </a:r>
            <a:r>
              <a:rPr lang="en-US" sz="3200" dirty="0">
                <a:solidFill>
                  <a:schemeClr val="bg1"/>
                </a:solidFill>
              </a:rPr>
              <a:t>this</a:t>
            </a:r>
            <a:r>
              <a:rPr lang="en-US" sz="3200" spc="-83" dirty="0">
                <a:solidFill>
                  <a:schemeClr val="bg1"/>
                </a:solidFill>
              </a:rPr>
              <a:t> </a:t>
            </a:r>
            <a:r>
              <a:rPr lang="en-US" sz="3200" dirty="0">
                <a:solidFill>
                  <a:schemeClr val="bg1"/>
                </a:solidFill>
              </a:rPr>
              <a:t>look</a:t>
            </a:r>
            <a:r>
              <a:rPr lang="en-US" sz="3200" spc="-90" dirty="0">
                <a:solidFill>
                  <a:schemeClr val="bg1"/>
                </a:solidFill>
              </a:rPr>
              <a:t> </a:t>
            </a:r>
            <a:r>
              <a:rPr lang="en-US" sz="3200" spc="-15" dirty="0">
                <a:solidFill>
                  <a:schemeClr val="bg1"/>
                </a:solidFill>
              </a:rPr>
              <a:t>like?</a:t>
            </a:r>
            <a:endParaRPr lang="en-US" sz="3200" dirty="0">
              <a:solidFill>
                <a:schemeClr val="bg1"/>
              </a:solidFill>
            </a:endParaRPr>
          </a:p>
          <a:p>
            <a:pPr marL="342900" marR="180975" indent="-342900" defTabSz="1371600">
              <a:lnSpc>
                <a:spcPct val="110000"/>
              </a:lnSpc>
              <a:spcAft>
                <a:spcPts val="600"/>
              </a:spcAft>
              <a:buFont typeface="Arial" panose="020B0604020202020204" pitchFamily="34" charset="0"/>
              <a:buChar char="•"/>
              <a:tabLst>
                <a:tab pos="532448" algn="l"/>
              </a:tabLst>
            </a:pPr>
            <a:r>
              <a:rPr lang="en-US" sz="3200" dirty="0">
                <a:solidFill>
                  <a:schemeClr val="bg1"/>
                </a:solidFill>
              </a:rPr>
              <a:t>The</a:t>
            </a:r>
            <a:r>
              <a:rPr lang="en-US" sz="3200" spc="-60" dirty="0">
                <a:solidFill>
                  <a:schemeClr val="bg1"/>
                </a:solidFill>
              </a:rPr>
              <a:t> </a:t>
            </a:r>
            <a:r>
              <a:rPr lang="en-US" sz="3200" dirty="0">
                <a:solidFill>
                  <a:schemeClr val="bg1"/>
                </a:solidFill>
              </a:rPr>
              <a:t>Title</a:t>
            </a:r>
            <a:r>
              <a:rPr lang="en-US" sz="3200" spc="-60" dirty="0">
                <a:solidFill>
                  <a:schemeClr val="bg1"/>
                </a:solidFill>
              </a:rPr>
              <a:t> </a:t>
            </a:r>
            <a:r>
              <a:rPr lang="en-US" sz="3200" dirty="0">
                <a:solidFill>
                  <a:schemeClr val="bg1"/>
                </a:solidFill>
              </a:rPr>
              <a:t>I</a:t>
            </a:r>
            <a:r>
              <a:rPr lang="en-US" sz="3200" spc="-75" dirty="0">
                <a:solidFill>
                  <a:schemeClr val="bg1"/>
                </a:solidFill>
              </a:rPr>
              <a:t> </a:t>
            </a:r>
            <a:r>
              <a:rPr lang="en-US" sz="3200" dirty="0">
                <a:solidFill>
                  <a:schemeClr val="bg1"/>
                </a:solidFill>
              </a:rPr>
              <a:t>Coordinator</a:t>
            </a:r>
            <a:r>
              <a:rPr lang="en-US" sz="3200" spc="-30" dirty="0">
                <a:solidFill>
                  <a:schemeClr val="bg1"/>
                </a:solidFill>
              </a:rPr>
              <a:t> </a:t>
            </a:r>
            <a:r>
              <a:rPr lang="en-US" sz="3200" dirty="0">
                <a:solidFill>
                  <a:schemeClr val="bg1"/>
                </a:solidFill>
              </a:rPr>
              <a:t>should</a:t>
            </a:r>
            <a:r>
              <a:rPr lang="en-US" sz="3200" spc="-30" dirty="0">
                <a:solidFill>
                  <a:schemeClr val="bg1"/>
                </a:solidFill>
              </a:rPr>
              <a:t> </a:t>
            </a:r>
            <a:r>
              <a:rPr lang="en-US" sz="3200" dirty="0">
                <a:solidFill>
                  <a:schemeClr val="bg1"/>
                </a:solidFill>
              </a:rPr>
              <a:t>meet</a:t>
            </a:r>
            <a:r>
              <a:rPr lang="en-US" sz="3200" spc="-68" dirty="0">
                <a:solidFill>
                  <a:schemeClr val="bg1"/>
                </a:solidFill>
              </a:rPr>
              <a:t> </a:t>
            </a:r>
            <a:r>
              <a:rPr lang="en-US" sz="3200" dirty="0">
                <a:solidFill>
                  <a:schemeClr val="bg1"/>
                </a:solidFill>
              </a:rPr>
              <a:t>with</a:t>
            </a:r>
            <a:r>
              <a:rPr lang="en-US" sz="3200" spc="-38" dirty="0">
                <a:solidFill>
                  <a:schemeClr val="bg1"/>
                </a:solidFill>
              </a:rPr>
              <a:t> </a:t>
            </a:r>
            <a:r>
              <a:rPr lang="en-US" sz="3200" dirty="0">
                <a:solidFill>
                  <a:schemeClr val="bg1"/>
                </a:solidFill>
              </a:rPr>
              <a:t>stakeholders</a:t>
            </a:r>
            <a:r>
              <a:rPr lang="en-US" sz="3200" spc="-15" dirty="0">
                <a:solidFill>
                  <a:schemeClr val="bg1"/>
                </a:solidFill>
              </a:rPr>
              <a:t> </a:t>
            </a:r>
            <a:r>
              <a:rPr lang="en-US" sz="3200" dirty="0">
                <a:solidFill>
                  <a:schemeClr val="bg1"/>
                </a:solidFill>
              </a:rPr>
              <a:t>to</a:t>
            </a:r>
            <a:r>
              <a:rPr lang="en-US" sz="3200" spc="-60" dirty="0">
                <a:solidFill>
                  <a:schemeClr val="bg1"/>
                </a:solidFill>
              </a:rPr>
              <a:t> </a:t>
            </a:r>
            <a:r>
              <a:rPr lang="en-US" sz="3200" dirty="0">
                <a:solidFill>
                  <a:schemeClr val="bg1"/>
                </a:solidFill>
              </a:rPr>
              <a:t>plan</a:t>
            </a:r>
            <a:r>
              <a:rPr lang="en-US" sz="3200" spc="-45" dirty="0">
                <a:solidFill>
                  <a:schemeClr val="bg1"/>
                </a:solidFill>
              </a:rPr>
              <a:t> </a:t>
            </a:r>
            <a:r>
              <a:rPr lang="en-US" sz="3200" dirty="0">
                <a:solidFill>
                  <a:schemeClr val="bg1"/>
                </a:solidFill>
              </a:rPr>
              <a:t>based</a:t>
            </a:r>
            <a:r>
              <a:rPr lang="en-US" sz="3200" spc="-45" dirty="0">
                <a:solidFill>
                  <a:schemeClr val="bg1"/>
                </a:solidFill>
              </a:rPr>
              <a:t> </a:t>
            </a:r>
            <a:r>
              <a:rPr lang="en-US" sz="3200" dirty="0">
                <a:solidFill>
                  <a:schemeClr val="bg1"/>
                </a:solidFill>
              </a:rPr>
              <a:t>on</a:t>
            </a:r>
            <a:r>
              <a:rPr lang="en-US" sz="3200" spc="-68" dirty="0">
                <a:solidFill>
                  <a:schemeClr val="bg1"/>
                </a:solidFill>
              </a:rPr>
              <a:t> </a:t>
            </a:r>
            <a:r>
              <a:rPr lang="en-US" sz="3200" dirty="0">
                <a:solidFill>
                  <a:schemeClr val="bg1"/>
                </a:solidFill>
              </a:rPr>
              <a:t>need</a:t>
            </a:r>
            <a:r>
              <a:rPr lang="en-US" sz="3200" spc="-60" dirty="0">
                <a:solidFill>
                  <a:schemeClr val="bg1"/>
                </a:solidFill>
              </a:rPr>
              <a:t> </a:t>
            </a:r>
            <a:r>
              <a:rPr lang="en-US" sz="3200" spc="-15" dirty="0">
                <a:solidFill>
                  <a:schemeClr val="bg1"/>
                </a:solidFill>
              </a:rPr>
              <a:t>(timely manner).</a:t>
            </a:r>
            <a:endParaRPr lang="en-US" sz="3200" dirty="0">
              <a:solidFill>
                <a:schemeClr val="bg1"/>
              </a:solidFill>
            </a:endParaRPr>
          </a:p>
          <a:p>
            <a:pPr marL="342900" indent="-342900" defTabSz="1371600">
              <a:lnSpc>
                <a:spcPct val="110000"/>
              </a:lnSpc>
              <a:spcAft>
                <a:spcPts val="600"/>
              </a:spcAft>
              <a:buFont typeface="Arial" panose="020B0604020202020204" pitchFamily="34" charset="0"/>
              <a:buChar char="•"/>
              <a:tabLst>
                <a:tab pos="532448" algn="l"/>
              </a:tabLst>
            </a:pPr>
            <a:r>
              <a:rPr lang="en-US" sz="3200" dirty="0">
                <a:solidFill>
                  <a:schemeClr val="bg1"/>
                </a:solidFill>
              </a:rPr>
              <a:t>Sign</a:t>
            </a:r>
            <a:r>
              <a:rPr lang="en-US" sz="3200" spc="-83" dirty="0">
                <a:solidFill>
                  <a:schemeClr val="bg1"/>
                </a:solidFill>
              </a:rPr>
              <a:t> </a:t>
            </a:r>
            <a:r>
              <a:rPr lang="en-US" sz="3200" dirty="0">
                <a:solidFill>
                  <a:schemeClr val="bg1"/>
                </a:solidFill>
              </a:rPr>
              <a:t>In,</a:t>
            </a:r>
            <a:r>
              <a:rPr lang="en-US" sz="3200" spc="-188" dirty="0">
                <a:solidFill>
                  <a:schemeClr val="bg1"/>
                </a:solidFill>
              </a:rPr>
              <a:t> </a:t>
            </a:r>
            <a:r>
              <a:rPr lang="en-US" sz="3200" dirty="0">
                <a:solidFill>
                  <a:schemeClr val="bg1"/>
                </a:solidFill>
              </a:rPr>
              <a:t>Agenda,</a:t>
            </a:r>
            <a:r>
              <a:rPr lang="en-US" sz="3200" spc="-75" dirty="0">
                <a:solidFill>
                  <a:schemeClr val="bg1"/>
                </a:solidFill>
              </a:rPr>
              <a:t> </a:t>
            </a:r>
            <a:r>
              <a:rPr lang="en-US" sz="3200" dirty="0">
                <a:solidFill>
                  <a:schemeClr val="bg1"/>
                </a:solidFill>
              </a:rPr>
              <a:t>and</a:t>
            </a:r>
            <a:r>
              <a:rPr lang="en-US" sz="3200" spc="-75" dirty="0">
                <a:solidFill>
                  <a:schemeClr val="bg1"/>
                </a:solidFill>
              </a:rPr>
              <a:t> </a:t>
            </a:r>
            <a:r>
              <a:rPr lang="en-US" sz="3200" dirty="0">
                <a:solidFill>
                  <a:schemeClr val="bg1"/>
                </a:solidFill>
              </a:rPr>
              <a:t>Meeting</a:t>
            </a:r>
            <a:r>
              <a:rPr lang="en-US" sz="3200" spc="-45" dirty="0">
                <a:solidFill>
                  <a:schemeClr val="bg1"/>
                </a:solidFill>
              </a:rPr>
              <a:t> </a:t>
            </a:r>
            <a:r>
              <a:rPr lang="en-US" sz="3200" dirty="0">
                <a:solidFill>
                  <a:schemeClr val="bg1"/>
                </a:solidFill>
              </a:rPr>
              <a:t>Minutes</a:t>
            </a:r>
            <a:r>
              <a:rPr lang="en-US" sz="3200" spc="-23" dirty="0">
                <a:solidFill>
                  <a:schemeClr val="bg1"/>
                </a:solidFill>
              </a:rPr>
              <a:t> </a:t>
            </a:r>
            <a:r>
              <a:rPr lang="en-US" sz="3200" dirty="0">
                <a:solidFill>
                  <a:schemeClr val="bg1"/>
                </a:solidFill>
              </a:rPr>
              <a:t>should</a:t>
            </a:r>
            <a:r>
              <a:rPr lang="en-US" sz="3200" spc="-68" dirty="0">
                <a:solidFill>
                  <a:schemeClr val="bg1"/>
                </a:solidFill>
              </a:rPr>
              <a:t> </a:t>
            </a:r>
            <a:r>
              <a:rPr lang="en-US" sz="3200" dirty="0">
                <a:solidFill>
                  <a:schemeClr val="bg1"/>
                </a:solidFill>
              </a:rPr>
              <a:t>correlate</a:t>
            </a:r>
            <a:r>
              <a:rPr lang="en-US" sz="3200" spc="-68" dirty="0">
                <a:solidFill>
                  <a:schemeClr val="bg1"/>
                </a:solidFill>
              </a:rPr>
              <a:t> </a:t>
            </a:r>
            <a:r>
              <a:rPr lang="en-US" sz="3200" dirty="0">
                <a:solidFill>
                  <a:schemeClr val="bg1"/>
                </a:solidFill>
              </a:rPr>
              <a:t>with</a:t>
            </a:r>
            <a:r>
              <a:rPr lang="en-US" sz="3200" spc="-83" dirty="0">
                <a:solidFill>
                  <a:schemeClr val="bg1"/>
                </a:solidFill>
              </a:rPr>
              <a:t> </a:t>
            </a:r>
            <a:r>
              <a:rPr lang="en-US" sz="3200" dirty="0">
                <a:solidFill>
                  <a:schemeClr val="bg1"/>
                </a:solidFill>
              </a:rPr>
              <a:t>information</a:t>
            </a:r>
            <a:r>
              <a:rPr lang="en-US" sz="3200" spc="-30" dirty="0">
                <a:solidFill>
                  <a:schemeClr val="bg1"/>
                </a:solidFill>
              </a:rPr>
              <a:t> </a:t>
            </a:r>
            <a:r>
              <a:rPr lang="en-US" sz="3200" dirty="0">
                <a:solidFill>
                  <a:schemeClr val="bg1"/>
                </a:solidFill>
              </a:rPr>
              <a:t>within</a:t>
            </a:r>
            <a:r>
              <a:rPr lang="en-US" sz="3200" spc="-45" dirty="0">
                <a:solidFill>
                  <a:schemeClr val="bg1"/>
                </a:solidFill>
              </a:rPr>
              <a:t> </a:t>
            </a:r>
            <a:r>
              <a:rPr lang="en-US" sz="3200" spc="-15" dirty="0">
                <a:solidFill>
                  <a:schemeClr val="bg1"/>
                </a:solidFill>
              </a:rPr>
              <a:t>GEMS.</a:t>
            </a:r>
            <a:endParaRPr lang="en-US" sz="3200" dirty="0">
              <a:solidFill>
                <a:schemeClr val="bg1"/>
              </a:solidFill>
            </a:endParaRPr>
          </a:p>
          <a:p>
            <a:pPr marL="342900" indent="-342900" defTabSz="1371600">
              <a:lnSpc>
                <a:spcPct val="110000"/>
              </a:lnSpc>
              <a:spcAft>
                <a:spcPts val="600"/>
              </a:spcAft>
              <a:buFont typeface="Arial" panose="020B0604020202020204" pitchFamily="34" charset="0"/>
              <a:buChar char="•"/>
              <a:tabLst>
                <a:tab pos="532448" algn="l"/>
              </a:tabLst>
            </a:pPr>
            <a:r>
              <a:rPr lang="en-US" sz="3200" dirty="0">
                <a:solidFill>
                  <a:schemeClr val="bg1"/>
                </a:solidFill>
              </a:rPr>
              <a:t>Needs</a:t>
            </a:r>
            <a:r>
              <a:rPr lang="en-US" sz="3200" spc="-158" dirty="0">
                <a:solidFill>
                  <a:schemeClr val="bg1"/>
                </a:solidFill>
              </a:rPr>
              <a:t> </a:t>
            </a:r>
            <a:r>
              <a:rPr lang="en-US" sz="3200" dirty="0">
                <a:solidFill>
                  <a:schemeClr val="bg1"/>
                </a:solidFill>
              </a:rPr>
              <a:t>Assessment</a:t>
            </a:r>
            <a:r>
              <a:rPr lang="en-US" sz="3200" spc="-38" dirty="0">
                <a:solidFill>
                  <a:schemeClr val="bg1"/>
                </a:solidFill>
              </a:rPr>
              <a:t> </a:t>
            </a:r>
            <a:r>
              <a:rPr lang="en-US" sz="3200" dirty="0">
                <a:solidFill>
                  <a:schemeClr val="bg1"/>
                </a:solidFill>
              </a:rPr>
              <a:t>should</a:t>
            </a:r>
            <a:r>
              <a:rPr lang="en-US" sz="3200" spc="-45" dirty="0">
                <a:solidFill>
                  <a:schemeClr val="bg1"/>
                </a:solidFill>
              </a:rPr>
              <a:t> </a:t>
            </a:r>
            <a:r>
              <a:rPr lang="en-US" sz="3200" dirty="0">
                <a:solidFill>
                  <a:schemeClr val="bg1"/>
                </a:solidFill>
              </a:rPr>
              <a:t>tie</a:t>
            </a:r>
            <a:r>
              <a:rPr lang="en-US" sz="3200" spc="-68" dirty="0">
                <a:solidFill>
                  <a:schemeClr val="bg1"/>
                </a:solidFill>
              </a:rPr>
              <a:t> </a:t>
            </a:r>
            <a:r>
              <a:rPr lang="en-US" sz="3200" dirty="0">
                <a:solidFill>
                  <a:schemeClr val="bg1"/>
                </a:solidFill>
              </a:rPr>
              <a:t>directly</a:t>
            </a:r>
            <a:r>
              <a:rPr lang="en-US" sz="3200" spc="-60" dirty="0">
                <a:solidFill>
                  <a:schemeClr val="bg1"/>
                </a:solidFill>
              </a:rPr>
              <a:t> </a:t>
            </a:r>
            <a:r>
              <a:rPr lang="en-US" sz="3200" dirty="0">
                <a:solidFill>
                  <a:schemeClr val="bg1"/>
                </a:solidFill>
              </a:rPr>
              <a:t>to</a:t>
            </a:r>
            <a:r>
              <a:rPr lang="en-US" sz="3200" spc="-75" dirty="0">
                <a:solidFill>
                  <a:schemeClr val="bg1"/>
                </a:solidFill>
              </a:rPr>
              <a:t> </a:t>
            </a:r>
            <a:r>
              <a:rPr lang="en-US" sz="3200" dirty="0">
                <a:solidFill>
                  <a:schemeClr val="bg1"/>
                </a:solidFill>
              </a:rPr>
              <a:t>activities</a:t>
            </a:r>
            <a:r>
              <a:rPr lang="en-US" sz="3200" spc="-15" dirty="0">
                <a:solidFill>
                  <a:schemeClr val="bg1"/>
                </a:solidFill>
              </a:rPr>
              <a:t> </a:t>
            </a:r>
            <a:r>
              <a:rPr lang="en-US" sz="3200" dirty="0">
                <a:solidFill>
                  <a:schemeClr val="bg1"/>
                </a:solidFill>
              </a:rPr>
              <a:t>within</a:t>
            </a:r>
            <a:r>
              <a:rPr lang="en-US" sz="3200" spc="-53" dirty="0">
                <a:solidFill>
                  <a:schemeClr val="bg1"/>
                </a:solidFill>
              </a:rPr>
              <a:t> </a:t>
            </a:r>
            <a:r>
              <a:rPr lang="en-US" sz="3200" dirty="0">
                <a:solidFill>
                  <a:schemeClr val="bg1"/>
                </a:solidFill>
              </a:rPr>
              <a:t>the</a:t>
            </a:r>
            <a:r>
              <a:rPr lang="en-US" sz="3200" spc="-75" dirty="0">
                <a:solidFill>
                  <a:schemeClr val="bg1"/>
                </a:solidFill>
              </a:rPr>
              <a:t> </a:t>
            </a:r>
            <a:r>
              <a:rPr lang="en-US" sz="3200" dirty="0">
                <a:solidFill>
                  <a:schemeClr val="bg1"/>
                </a:solidFill>
              </a:rPr>
              <a:t>GEMS</a:t>
            </a:r>
            <a:r>
              <a:rPr lang="en-US" sz="3200" spc="-75" dirty="0">
                <a:solidFill>
                  <a:schemeClr val="bg1"/>
                </a:solidFill>
              </a:rPr>
              <a:t> </a:t>
            </a:r>
            <a:r>
              <a:rPr lang="en-US" sz="3200" spc="-15" dirty="0">
                <a:solidFill>
                  <a:schemeClr val="bg1"/>
                </a:solidFill>
              </a:rPr>
              <a:t>plan.</a:t>
            </a:r>
            <a:endParaRPr lang="en-US" sz="3200" dirty="0">
              <a:solidFill>
                <a:schemeClr val="bg1"/>
              </a:solidFill>
            </a:endParaRPr>
          </a:p>
        </p:txBody>
      </p:sp>
      <p:sp>
        <p:nvSpPr>
          <p:cNvPr id="4" name="TextBox 3">
            <a:extLst>
              <a:ext uri="{FF2B5EF4-FFF2-40B4-BE49-F238E27FC236}">
                <a16:creationId xmlns:a16="http://schemas.microsoft.com/office/drawing/2014/main" id="{1F67FE3B-6214-00E2-5357-3578FB9407CC}"/>
              </a:ext>
            </a:extLst>
          </p:cNvPr>
          <p:cNvSpPr txBox="1"/>
          <p:nvPr/>
        </p:nvSpPr>
        <p:spPr>
          <a:xfrm>
            <a:off x="7049350" y="2117612"/>
            <a:ext cx="10297203"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FFFFFF"/>
                </a:solidFill>
              </a:rPr>
              <a:t>Each LEA plan shall be developed in consultation with teachers, principals, administrators (include administrators of programs described in other parts of this title) and other appropriate school personnel, and with parents of children in schools served under this part. </a:t>
            </a:r>
            <a:r>
              <a:rPr lang="en-US" sz="2800" i="1" dirty="0">
                <a:solidFill>
                  <a:srgbClr val="FFFFFF"/>
                </a:solidFill>
              </a:rPr>
              <a:t>(Section 1112)</a:t>
            </a:r>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vert="horz" lIns="91440" tIns="45720" rIns="91440" bIns="45720" rtlCol="0" anchor="t">
            <a:normAutofit/>
          </a:bodyPr>
          <a:lstStyle/>
          <a:p>
            <a:pPr marL="19050"/>
            <a:r>
              <a:rPr lang="en-US" sz="6000" b="1" kern="1200" dirty="0">
                <a:latin typeface="+mn-lt"/>
                <a:ea typeface="+mj-ea"/>
                <a:cs typeface="+mj-cs"/>
              </a:rPr>
              <a:t>LEA</a:t>
            </a:r>
            <a:r>
              <a:rPr lang="en-US" sz="6000" b="1" kern="1200" spc="-23" dirty="0">
                <a:latin typeface="+mn-lt"/>
                <a:ea typeface="+mj-ea"/>
                <a:cs typeface="+mj-cs"/>
              </a:rPr>
              <a:t> </a:t>
            </a:r>
            <a:r>
              <a:rPr lang="en-US" sz="6000" b="1" kern="1200" spc="-15" dirty="0">
                <a:latin typeface="+mn-lt"/>
                <a:ea typeface="+mj-ea"/>
                <a:cs typeface="+mj-cs"/>
              </a:rPr>
              <a:t>Assurances</a:t>
            </a:r>
            <a:endParaRPr lang="en-US" sz="6000" b="1" kern="1200" dirty="0">
              <a:latin typeface="+mn-lt"/>
              <a:ea typeface="+mj-ea"/>
              <a:cs typeface="+mj-cs"/>
            </a:endParaRPr>
          </a:p>
        </p:txBody>
      </p:sp>
      <p:sp>
        <p:nvSpPr>
          <p:cNvPr id="3" name="object 3"/>
          <p:cNvSpPr txBox="1"/>
          <p:nvPr/>
        </p:nvSpPr>
        <p:spPr>
          <a:xfrm>
            <a:off x="910669" y="1964871"/>
            <a:ext cx="15880226" cy="7756076"/>
          </a:xfrm>
          <a:prstGeom prst="rect">
            <a:avLst/>
          </a:prstGeom>
        </p:spPr>
        <p:txBody>
          <a:bodyPr vert="horz" lIns="91440" tIns="45720" rIns="91440" bIns="45720" rtlCol="0" anchor="t">
            <a:noAutofit/>
          </a:bodyPr>
          <a:lstStyle/>
          <a:p>
            <a:pPr defTabSz="1371600">
              <a:spcAft>
                <a:spcPts val="600"/>
              </a:spcAft>
            </a:pPr>
            <a:r>
              <a:rPr lang="en-US" sz="4400" b="1" dirty="0">
                <a:solidFill>
                  <a:schemeClr val="bg1"/>
                </a:solidFill>
              </a:rPr>
              <a:t>The</a:t>
            </a:r>
            <a:r>
              <a:rPr lang="en-US" sz="4400" b="1" spc="-53" dirty="0">
                <a:solidFill>
                  <a:schemeClr val="bg1"/>
                </a:solidFill>
              </a:rPr>
              <a:t> </a:t>
            </a:r>
            <a:r>
              <a:rPr lang="en-US" sz="4400" b="1" dirty="0">
                <a:solidFill>
                  <a:schemeClr val="bg1"/>
                </a:solidFill>
              </a:rPr>
              <a:t>LEA</a:t>
            </a:r>
            <a:r>
              <a:rPr lang="en-US" sz="4400" b="1" spc="-248" dirty="0">
                <a:solidFill>
                  <a:schemeClr val="bg1"/>
                </a:solidFill>
              </a:rPr>
              <a:t> </a:t>
            </a:r>
            <a:r>
              <a:rPr lang="en-US" sz="4400" b="1" dirty="0">
                <a:solidFill>
                  <a:schemeClr val="bg1"/>
                </a:solidFill>
              </a:rPr>
              <a:t>plan</a:t>
            </a:r>
            <a:r>
              <a:rPr lang="en-US" sz="4400" b="1" spc="-38" dirty="0">
                <a:solidFill>
                  <a:schemeClr val="bg1"/>
                </a:solidFill>
              </a:rPr>
              <a:t> </a:t>
            </a:r>
            <a:r>
              <a:rPr lang="en-US" sz="4400" b="1" dirty="0">
                <a:solidFill>
                  <a:schemeClr val="bg1"/>
                </a:solidFill>
              </a:rPr>
              <a:t>must</a:t>
            </a:r>
            <a:r>
              <a:rPr lang="en-US" sz="4400" b="1" spc="-53" dirty="0">
                <a:solidFill>
                  <a:schemeClr val="bg1"/>
                </a:solidFill>
              </a:rPr>
              <a:t> </a:t>
            </a:r>
            <a:r>
              <a:rPr lang="en-US" sz="4400" b="1" dirty="0">
                <a:solidFill>
                  <a:schemeClr val="bg1"/>
                </a:solidFill>
              </a:rPr>
              <a:t>ensure</a:t>
            </a:r>
            <a:r>
              <a:rPr lang="en-US" sz="4400" b="1" spc="-30" dirty="0">
                <a:solidFill>
                  <a:schemeClr val="bg1"/>
                </a:solidFill>
              </a:rPr>
              <a:t> </a:t>
            </a:r>
            <a:r>
              <a:rPr lang="en-US" sz="4400" b="1" dirty="0">
                <a:solidFill>
                  <a:schemeClr val="bg1"/>
                </a:solidFill>
              </a:rPr>
              <a:t>that</a:t>
            </a:r>
            <a:r>
              <a:rPr lang="en-US" sz="4400" b="1" spc="-38" dirty="0">
                <a:solidFill>
                  <a:schemeClr val="bg1"/>
                </a:solidFill>
              </a:rPr>
              <a:t> </a:t>
            </a:r>
            <a:r>
              <a:rPr lang="en-US" sz="4400" b="1" dirty="0">
                <a:solidFill>
                  <a:schemeClr val="bg1"/>
                </a:solidFill>
              </a:rPr>
              <a:t>it</a:t>
            </a:r>
            <a:r>
              <a:rPr lang="en-US" sz="4400" b="1" spc="-68" dirty="0">
                <a:solidFill>
                  <a:schemeClr val="bg1"/>
                </a:solidFill>
              </a:rPr>
              <a:t> </a:t>
            </a:r>
            <a:r>
              <a:rPr lang="en-US" sz="4400" b="1" spc="-15" dirty="0">
                <a:solidFill>
                  <a:schemeClr val="bg1"/>
                </a:solidFill>
              </a:rPr>
              <a:t>will:</a:t>
            </a:r>
            <a:endParaRPr lang="en-US" sz="4400" b="1" dirty="0">
              <a:solidFill>
                <a:schemeClr val="bg1"/>
              </a:solidFill>
            </a:endParaRPr>
          </a:p>
          <a:p>
            <a:pPr defTabSz="1371600">
              <a:spcAft>
                <a:spcPts val="600"/>
              </a:spcAft>
              <a:tabLst>
                <a:tab pos="361950" algn="l"/>
              </a:tabLst>
            </a:pPr>
            <a:endParaRPr lang="en-US" sz="2400" b="1" spc="-15" dirty="0">
              <a:solidFill>
                <a:schemeClr val="bg1"/>
              </a:solidFill>
            </a:endParaRPr>
          </a:p>
          <a:p>
            <a:pPr marL="342900" marR="1114425" indent="-342900" defTabSz="1371600">
              <a:spcAft>
                <a:spcPts val="600"/>
              </a:spcAft>
              <a:buFont typeface="Arial" panose="020B0604020202020204" pitchFamily="34" charset="0"/>
              <a:buChar char="•"/>
              <a:tabLst>
                <a:tab pos="361950" algn="l"/>
              </a:tabLst>
            </a:pPr>
            <a:r>
              <a:rPr lang="en-US" sz="3600" dirty="0">
                <a:solidFill>
                  <a:schemeClr val="bg1"/>
                </a:solidFill>
              </a:rPr>
              <a:t>Ensure</a:t>
            </a:r>
            <a:r>
              <a:rPr lang="en-US" sz="3600" spc="-83" dirty="0">
                <a:solidFill>
                  <a:schemeClr val="bg1"/>
                </a:solidFill>
              </a:rPr>
              <a:t> </a:t>
            </a:r>
            <a:r>
              <a:rPr lang="en-US" sz="3600" dirty="0">
                <a:solidFill>
                  <a:schemeClr val="bg1"/>
                </a:solidFill>
              </a:rPr>
              <a:t>that</a:t>
            </a:r>
            <a:r>
              <a:rPr lang="en-US" sz="3600" spc="-83" dirty="0">
                <a:solidFill>
                  <a:schemeClr val="bg1"/>
                </a:solidFill>
              </a:rPr>
              <a:t> </a:t>
            </a:r>
            <a:r>
              <a:rPr lang="en-US" sz="3600" dirty="0">
                <a:solidFill>
                  <a:schemeClr val="bg1"/>
                </a:solidFill>
              </a:rPr>
              <a:t>migratory</a:t>
            </a:r>
            <a:r>
              <a:rPr lang="en-US" sz="3600" spc="-90" dirty="0">
                <a:solidFill>
                  <a:schemeClr val="bg1"/>
                </a:solidFill>
              </a:rPr>
              <a:t> </a:t>
            </a:r>
            <a:r>
              <a:rPr lang="en-US" sz="3600" dirty="0">
                <a:solidFill>
                  <a:schemeClr val="bg1"/>
                </a:solidFill>
              </a:rPr>
              <a:t>children</a:t>
            </a:r>
            <a:r>
              <a:rPr lang="en-US" sz="3600" spc="-75" dirty="0">
                <a:solidFill>
                  <a:schemeClr val="bg1"/>
                </a:solidFill>
              </a:rPr>
              <a:t> </a:t>
            </a:r>
            <a:r>
              <a:rPr lang="en-US" sz="3600" dirty="0">
                <a:solidFill>
                  <a:schemeClr val="bg1"/>
                </a:solidFill>
              </a:rPr>
              <a:t>and</a:t>
            </a:r>
            <a:r>
              <a:rPr lang="en-US" sz="3600" spc="-105" dirty="0">
                <a:solidFill>
                  <a:schemeClr val="bg1"/>
                </a:solidFill>
              </a:rPr>
              <a:t> </a:t>
            </a:r>
            <a:r>
              <a:rPr lang="en-US" sz="3600" dirty="0">
                <a:solidFill>
                  <a:schemeClr val="bg1"/>
                </a:solidFill>
              </a:rPr>
              <a:t>former</a:t>
            </a:r>
            <a:r>
              <a:rPr lang="en-US" sz="3600" spc="-90" dirty="0">
                <a:solidFill>
                  <a:schemeClr val="bg1"/>
                </a:solidFill>
              </a:rPr>
              <a:t> </a:t>
            </a:r>
            <a:r>
              <a:rPr lang="en-US" sz="3600" dirty="0">
                <a:solidFill>
                  <a:schemeClr val="bg1"/>
                </a:solidFill>
              </a:rPr>
              <a:t>migratory</a:t>
            </a:r>
            <a:r>
              <a:rPr lang="en-US" sz="3600" spc="-90" dirty="0">
                <a:solidFill>
                  <a:schemeClr val="bg1"/>
                </a:solidFill>
              </a:rPr>
              <a:t> </a:t>
            </a:r>
            <a:r>
              <a:rPr lang="en-US" sz="3600" dirty="0">
                <a:solidFill>
                  <a:schemeClr val="bg1"/>
                </a:solidFill>
              </a:rPr>
              <a:t>children</a:t>
            </a:r>
            <a:r>
              <a:rPr lang="en-US" sz="3600" spc="-75" dirty="0">
                <a:solidFill>
                  <a:schemeClr val="bg1"/>
                </a:solidFill>
              </a:rPr>
              <a:t> </a:t>
            </a:r>
            <a:r>
              <a:rPr lang="en-US" sz="3600" spc="-38" dirty="0">
                <a:solidFill>
                  <a:schemeClr val="bg1"/>
                </a:solidFill>
              </a:rPr>
              <a:t>are </a:t>
            </a:r>
            <a:r>
              <a:rPr lang="en-US" sz="3600" dirty="0">
                <a:solidFill>
                  <a:schemeClr val="bg1"/>
                </a:solidFill>
              </a:rPr>
              <a:t>selected</a:t>
            </a:r>
            <a:r>
              <a:rPr lang="en-US" sz="3600" spc="-60" dirty="0">
                <a:solidFill>
                  <a:schemeClr val="bg1"/>
                </a:solidFill>
              </a:rPr>
              <a:t> </a:t>
            </a:r>
            <a:r>
              <a:rPr lang="en-US" sz="3600" dirty="0">
                <a:solidFill>
                  <a:schemeClr val="bg1"/>
                </a:solidFill>
              </a:rPr>
              <a:t>to</a:t>
            </a:r>
            <a:r>
              <a:rPr lang="en-US" sz="3600" spc="-90" dirty="0">
                <a:solidFill>
                  <a:schemeClr val="bg1"/>
                </a:solidFill>
              </a:rPr>
              <a:t> </a:t>
            </a:r>
            <a:r>
              <a:rPr lang="en-US" sz="3600" dirty="0">
                <a:solidFill>
                  <a:schemeClr val="bg1"/>
                </a:solidFill>
              </a:rPr>
              <a:t>receive</a:t>
            </a:r>
            <a:r>
              <a:rPr lang="en-US" sz="3600" spc="-135" dirty="0">
                <a:solidFill>
                  <a:schemeClr val="bg1"/>
                </a:solidFill>
              </a:rPr>
              <a:t> </a:t>
            </a:r>
            <a:r>
              <a:rPr lang="en-US" sz="3600" dirty="0">
                <a:solidFill>
                  <a:schemeClr val="bg1"/>
                </a:solidFill>
              </a:rPr>
              <a:t>Title</a:t>
            </a:r>
            <a:r>
              <a:rPr lang="en-US" sz="3600" spc="-90" dirty="0">
                <a:solidFill>
                  <a:schemeClr val="bg1"/>
                </a:solidFill>
              </a:rPr>
              <a:t> </a:t>
            </a:r>
            <a:r>
              <a:rPr lang="en-US" sz="3600" dirty="0">
                <a:solidFill>
                  <a:schemeClr val="bg1"/>
                </a:solidFill>
              </a:rPr>
              <a:t>I</a:t>
            </a:r>
            <a:r>
              <a:rPr lang="en-US" sz="3600" spc="-113" dirty="0">
                <a:solidFill>
                  <a:schemeClr val="bg1"/>
                </a:solidFill>
              </a:rPr>
              <a:t> </a:t>
            </a:r>
            <a:r>
              <a:rPr lang="en-US" sz="3600" dirty="0">
                <a:solidFill>
                  <a:schemeClr val="bg1"/>
                </a:solidFill>
              </a:rPr>
              <a:t>services</a:t>
            </a:r>
            <a:r>
              <a:rPr lang="en-US" sz="3600" spc="-68" dirty="0">
                <a:solidFill>
                  <a:schemeClr val="bg1"/>
                </a:solidFill>
              </a:rPr>
              <a:t> </a:t>
            </a:r>
            <a:r>
              <a:rPr lang="en-US" sz="3600" dirty="0">
                <a:solidFill>
                  <a:schemeClr val="bg1"/>
                </a:solidFill>
              </a:rPr>
              <a:t>on</a:t>
            </a:r>
            <a:r>
              <a:rPr lang="en-US" sz="3600" spc="-90" dirty="0">
                <a:solidFill>
                  <a:schemeClr val="bg1"/>
                </a:solidFill>
              </a:rPr>
              <a:t> the </a:t>
            </a:r>
            <a:r>
              <a:rPr lang="en-US" sz="3600" dirty="0">
                <a:solidFill>
                  <a:schemeClr val="bg1"/>
                </a:solidFill>
              </a:rPr>
              <a:t>same</a:t>
            </a:r>
            <a:r>
              <a:rPr lang="en-US" sz="3600" spc="-83" dirty="0">
                <a:solidFill>
                  <a:schemeClr val="bg1"/>
                </a:solidFill>
              </a:rPr>
              <a:t> </a:t>
            </a:r>
            <a:r>
              <a:rPr lang="en-US" sz="3600" dirty="0">
                <a:solidFill>
                  <a:schemeClr val="bg1"/>
                </a:solidFill>
              </a:rPr>
              <a:t>basis</a:t>
            </a:r>
            <a:r>
              <a:rPr lang="en-US" sz="3600" spc="-68" dirty="0">
                <a:solidFill>
                  <a:schemeClr val="bg1"/>
                </a:solidFill>
              </a:rPr>
              <a:t> </a:t>
            </a:r>
            <a:r>
              <a:rPr lang="en-US" sz="3600" dirty="0">
                <a:solidFill>
                  <a:schemeClr val="bg1"/>
                </a:solidFill>
              </a:rPr>
              <a:t>as</a:t>
            </a:r>
            <a:r>
              <a:rPr lang="en-US" sz="3600" spc="-90" dirty="0">
                <a:solidFill>
                  <a:schemeClr val="bg1"/>
                </a:solidFill>
              </a:rPr>
              <a:t> </a:t>
            </a:r>
            <a:r>
              <a:rPr lang="en-US" sz="3600" dirty="0">
                <a:solidFill>
                  <a:schemeClr val="bg1"/>
                </a:solidFill>
              </a:rPr>
              <a:t>other</a:t>
            </a:r>
            <a:r>
              <a:rPr lang="en-US" sz="3600" spc="-68" dirty="0">
                <a:solidFill>
                  <a:schemeClr val="bg1"/>
                </a:solidFill>
              </a:rPr>
              <a:t> </a:t>
            </a:r>
            <a:r>
              <a:rPr lang="en-US" sz="3600" spc="-15" dirty="0">
                <a:solidFill>
                  <a:schemeClr val="bg1"/>
                </a:solidFill>
              </a:rPr>
              <a:t>children.</a:t>
            </a:r>
            <a:endParaRPr lang="en-US" sz="3600" dirty="0">
              <a:solidFill>
                <a:schemeClr val="bg1"/>
              </a:solidFill>
            </a:endParaRPr>
          </a:p>
          <a:p>
            <a:pPr marL="342900" indent="-342900" defTabSz="1371600">
              <a:spcAft>
                <a:spcPts val="600"/>
              </a:spcAft>
              <a:buFont typeface="Arial" panose="020B0604020202020204" pitchFamily="34" charset="0"/>
              <a:buChar char="•"/>
              <a:tabLst>
                <a:tab pos="360044" algn="l"/>
              </a:tabLst>
            </a:pPr>
            <a:r>
              <a:rPr lang="en-US" sz="3600" dirty="0">
                <a:solidFill>
                  <a:schemeClr val="bg1"/>
                </a:solidFill>
              </a:rPr>
              <a:t>Provide</a:t>
            </a:r>
            <a:r>
              <a:rPr lang="en-US" sz="3600" spc="-143" dirty="0">
                <a:solidFill>
                  <a:schemeClr val="bg1"/>
                </a:solidFill>
              </a:rPr>
              <a:t> </a:t>
            </a:r>
            <a:r>
              <a:rPr lang="en-US" sz="3600" dirty="0">
                <a:solidFill>
                  <a:schemeClr val="bg1"/>
                </a:solidFill>
              </a:rPr>
              <a:t>equitable</a:t>
            </a:r>
            <a:r>
              <a:rPr lang="en-US" sz="3600" spc="-113" dirty="0">
                <a:solidFill>
                  <a:schemeClr val="bg1"/>
                </a:solidFill>
              </a:rPr>
              <a:t> </a:t>
            </a:r>
            <a:r>
              <a:rPr lang="en-US" sz="3600" dirty="0">
                <a:solidFill>
                  <a:schemeClr val="bg1"/>
                </a:solidFill>
              </a:rPr>
              <a:t>services</a:t>
            </a:r>
            <a:r>
              <a:rPr lang="en-US" sz="3600" spc="-120" dirty="0">
                <a:solidFill>
                  <a:schemeClr val="bg1"/>
                </a:solidFill>
              </a:rPr>
              <a:t> </a:t>
            </a:r>
            <a:r>
              <a:rPr lang="en-US" sz="3600" dirty="0">
                <a:solidFill>
                  <a:schemeClr val="bg1"/>
                </a:solidFill>
              </a:rPr>
              <a:t>to</a:t>
            </a:r>
            <a:r>
              <a:rPr lang="en-US" sz="3600" spc="-135" dirty="0">
                <a:solidFill>
                  <a:schemeClr val="bg1"/>
                </a:solidFill>
              </a:rPr>
              <a:t> </a:t>
            </a:r>
            <a:r>
              <a:rPr lang="en-US" sz="3600" dirty="0">
                <a:solidFill>
                  <a:schemeClr val="bg1"/>
                </a:solidFill>
              </a:rPr>
              <a:t>private</a:t>
            </a:r>
            <a:r>
              <a:rPr lang="en-US" sz="3600" spc="-127" dirty="0">
                <a:solidFill>
                  <a:schemeClr val="bg1"/>
                </a:solidFill>
              </a:rPr>
              <a:t> </a:t>
            </a:r>
            <a:r>
              <a:rPr lang="en-US" sz="3600" dirty="0">
                <a:solidFill>
                  <a:schemeClr val="bg1"/>
                </a:solidFill>
              </a:rPr>
              <a:t>school</a:t>
            </a:r>
            <a:r>
              <a:rPr lang="en-US" sz="3600" spc="-120" dirty="0">
                <a:solidFill>
                  <a:schemeClr val="bg1"/>
                </a:solidFill>
              </a:rPr>
              <a:t> </a:t>
            </a:r>
            <a:r>
              <a:rPr lang="en-US" sz="3600" spc="-15" dirty="0">
                <a:solidFill>
                  <a:schemeClr val="bg1"/>
                </a:solidFill>
              </a:rPr>
              <a:t>children.</a:t>
            </a:r>
            <a:endParaRPr lang="en-US" sz="3600" dirty="0">
              <a:solidFill>
                <a:schemeClr val="bg1"/>
              </a:solidFill>
            </a:endParaRPr>
          </a:p>
          <a:p>
            <a:pPr marL="342900" marR="7620" indent="-342900" defTabSz="1371600">
              <a:spcAft>
                <a:spcPts val="600"/>
              </a:spcAft>
              <a:buFont typeface="Arial" panose="020B0604020202020204" pitchFamily="34" charset="0"/>
              <a:buChar char="•"/>
              <a:tabLst>
                <a:tab pos="361950" algn="l"/>
              </a:tabLst>
            </a:pPr>
            <a:r>
              <a:rPr lang="en-US" sz="3600" dirty="0">
                <a:solidFill>
                  <a:schemeClr val="bg1"/>
                </a:solidFill>
              </a:rPr>
              <a:t>Coordinate</a:t>
            </a:r>
            <a:r>
              <a:rPr lang="en-US" sz="3600" spc="-83" dirty="0">
                <a:solidFill>
                  <a:schemeClr val="bg1"/>
                </a:solidFill>
              </a:rPr>
              <a:t> </a:t>
            </a:r>
            <a:r>
              <a:rPr lang="en-US" sz="3600" dirty="0">
                <a:solidFill>
                  <a:schemeClr val="bg1"/>
                </a:solidFill>
              </a:rPr>
              <a:t>and</a:t>
            </a:r>
            <a:r>
              <a:rPr lang="en-US" sz="3600" spc="-113" dirty="0">
                <a:solidFill>
                  <a:schemeClr val="bg1"/>
                </a:solidFill>
              </a:rPr>
              <a:t> </a:t>
            </a:r>
            <a:r>
              <a:rPr lang="en-US" sz="3600" dirty="0">
                <a:solidFill>
                  <a:schemeClr val="bg1"/>
                </a:solidFill>
              </a:rPr>
              <a:t>integrate</a:t>
            </a:r>
            <a:r>
              <a:rPr lang="en-US" sz="3600" spc="-150" dirty="0">
                <a:solidFill>
                  <a:schemeClr val="bg1"/>
                </a:solidFill>
              </a:rPr>
              <a:t> </a:t>
            </a:r>
            <a:r>
              <a:rPr lang="en-US" sz="3600" dirty="0">
                <a:solidFill>
                  <a:schemeClr val="bg1"/>
                </a:solidFill>
              </a:rPr>
              <a:t>Title</a:t>
            </a:r>
            <a:r>
              <a:rPr lang="en-US" sz="3600" spc="-105" dirty="0">
                <a:solidFill>
                  <a:schemeClr val="bg1"/>
                </a:solidFill>
              </a:rPr>
              <a:t> </a:t>
            </a:r>
            <a:r>
              <a:rPr lang="en-US" sz="3600" dirty="0">
                <a:solidFill>
                  <a:schemeClr val="bg1"/>
                </a:solidFill>
              </a:rPr>
              <a:t>I</a:t>
            </a:r>
            <a:r>
              <a:rPr lang="en-US" sz="3600" spc="-120" dirty="0">
                <a:solidFill>
                  <a:schemeClr val="bg1"/>
                </a:solidFill>
              </a:rPr>
              <a:t> </a:t>
            </a:r>
            <a:r>
              <a:rPr lang="en-US" sz="3600" dirty="0">
                <a:solidFill>
                  <a:schemeClr val="bg1"/>
                </a:solidFill>
              </a:rPr>
              <a:t>services</a:t>
            </a:r>
            <a:r>
              <a:rPr lang="en-US" sz="3600" spc="-90" dirty="0">
                <a:solidFill>
                  <a:schemeClr val="bg1"/>
                </a:solidFill>
              </a:rPr>
              <a:t> </a:t>
            </a:r>
            <a:r>
              <a:rPr lang="en-US" sz="3600" dirty="0">
                <a:solidFill>
                  <a:schemeClr val="bg1"/>
                </a:solidFill>
              </a:rPr>
              <a:t>with</a:t>
            </a:r>
            <a:r>
              <a:rPr lang="en-US" sz="3600" spc="-113" dirty="0">
                <a:solidFill>
                  <a:schemeClr val="bg1"/>
                </a:solidFill>
              </a:rPr>
              <a:t> </a:t>
            </a:r>
            <a:r>
              <a:rPr lang="en-US" sz="3600" dirty="0">
                <a:solidFill>
                  <a:schemeClr val="bg1"/>
                </a:solidFill>
              </a:rPr>
              <a:t>other</a:t>
            </a:r>
            <a:r>
              <a:rPr lang="en-US" sz="3600" spc="-90" dirty="0">
                <a:solidFill>
                  <a:schemeClr val="bg1"/>
                </a:solidFill>
              </a:rPr>
              <a:t> </a:t>
            </a:r>
            <a:r>
              <a:rPr lang="en-US" sz="3600" dirty="0">
                <a:solidFill>
                  <a:schemeClr val="bg1"/>
                </a:solidFill>
              </a:rPr>
              <a:t>educational</a:t>
            </a:r>
            <a:r>
              <a:rPr lang="en-US" sz="3600" spc="-75" dirty="0">
                <a:solidFill>
                  <a:schemeClr val="bg1"/>
                </a:solidFill>
              </a:rPr>
              <a:t> </a:t>
            </a:r>
            <a:r>
              <a:rPr lang="en-US" sz="3600" spc="-15" dirty="0">
                <a:solidFill>
                  <a:schemeClr val="bg1"/>
                </a:solidFill>
              </a:rPr>
              <a:t>services </a:t>
            </a:r>
            <a:r>
              <a:rPr lang="en-US" sz="3600" dirty="0">
                <a:solidFill>
                  <a:schemeClr val="bg1"/>
                </a:solidFill>
              </a:rPr>
              <a:t>such</a:t>
            </a:r>
            <a:r>
              <a:rPr lang="en-US" sz="3600" spc="-113" dirty="0">
                <a:solidFill>
                  <a:schemeClr val="bg1"/>
                </a:solidFill>
              </a:rPr>
              <a:t> </a:t>
            </a:r>
            <a:r>
              <a:rPr lang="en-US" sz="3600" dirty="0">
                <a:solidFill>
                  <a:schemeClr val="bg1"/>
                </a:solidFill>
              </a:rPr>
              <a:t>as</a:t>
            </a:r>
            <a:r>
              <a:rPr lang="en-US" sz="3600" spc="-113" dirty="0">
                <a:solidFill>
                  <a:schemeClr val="bg1"/>
                </a:solidFill>
              </a:rPr>
              <a:t> </a:t>
            </a:r>
            <a:r>
              <a:rPr lang="en-US" sz="3600" dirty="0">
                <a:solidFill>
                  <a:schemeClr val="bg1"/>
                </a:solidFill>
              </a:rPr>
              <a:t>MLs,</a:t>
            </a:r>
            <a:r>
              <a:rPr lang="en-US" sz="3600" spc="-98" dirty="0">
                <a:solidFill>
                  <a:schemeClr val="bg1"/>
                </a:solidFill>
              </a:rPr>
              <a:t> </a:t>
            </a:r>
            <a:r>
              <a:rPr lang="en-US" sz="3600" dirty="0">
                <a:solidFill>
                  <a:schemeClr val="bg1"/>
                </a:solidFill>
              </a:rPr>
              <a:t>children</a:t>
            </a:r>
            <a:r>
              <a:rPr lang="en-US" sz="3600" spc="-98" dirty="0">
                <a:solidFill>
                  <a:schemeClr val="bg1"/>
                </a:solidFill>
              </a:rPr>
              <a:t> </a:t>
            </a:r>
            <a:r>
              <a:rPr lang="en-US" sz="3600" dirty="0">
                <a:solidFill>
                  <a:schemeClr val="bg1"/>
                </a:solidFill>
              </a:rPr>
              <a:t>with</a:t>
            </a:r>
            <a:r>
              <a:rPr lang="en-US" sz="3600" spc="-105" dirty="0">
                <a:solidFill>
                  <a:schemeClr val="bg1"/>
                </a:solidFill>
              </a:rPr>
              <a:t> </a:t>
            </a:r>
            <a:r>
              <a:rPr lang="en-US" sz="3600" dirty="0">
                <a:solidFill>
                  <a:schemeClr val="bg1"/>
                </a:solidFill>
              </a:rPr>
              <a:t>disabilities,</a:t>
            </a:r>
            <a:r>
              <a:rPr lang="en-US" sz="3600" spc="-45" dirty="0">
                <a:solidFill>
                  <a:schemeClr val="bg1"/>
                </a:solidFill>
              </a:rPr>
              <a:t> </a:t>
            </a:r>
            <a:r>
              <a:rPr lang="en-US" sz="3600" dirty="0">
                <a:solidFill>
                  <a:schemeClr val="bg1"/>
                </a:solidFill>
              </a:rPr>
              <a:t>migratory</a:t>
            </a:r>
            <a:r>
              <a:rPr lang="en-US" sz="3600" spc="-105" dirty="0">
                <a:solidFill>
                  <a:schemeClr val="bg1"/>
                </a:solidFill>
              </a:rPr>
              <a:t> </a:t>
            </a:r>
            <a:r>
              <a:rPr lang="en-US" sz="3600" dirty="0">
                <a:solidFill>
                  <a:schemeClr val="bg1"/>
                </a:solidFill>
              </a:rPr>
              <a:t>children,</a:t>
            </a:r>
            <a:r>
              <a:rPr lang="en-US" sz="3600" spc="-75" dirty="0">
                <a:solidFill>
                  <a:schemeClr val="bg1"/>
                </a:solidFill>
              </a:rPr>
              <a:t> </a:t>
            </a:r>
            <a:r>
              <a:rPr lang="en-US" sz="3600" dirty="0">
                <a:solidFill>
                  <a:schemeClr val="bg1"/>
                </a:solidFill>
              </a:rPr>
              <a:t>and</a:t>
            </a:r>
            <a:r>
              <a:rPr lang="en-US" sz="3600" spc="-120" dirty="0">
                <a:solidFill>
                  <a:schemeClr val="bg1"/>
                </a:solidFill>
              </a:rPr>
              <a:t> </a:t>
            </a:r>
            <a:r>
              <a:rPr lang="en-US" sz="3600" spc="-15" dirty="0">
                <a:solidFill>
                  <a:schemeClr val="bg1"/>
                </a:solidFill>
              </a:rPr>
              <a:t>homeless </a:t>
            </a:r>
            <a:r>
              <a:rPr lang="en-US" sz="3600" dirty="0">
                <a:solidFill>
                  <a:schemeClr val="bg1"/>
                </a:solidFill>
              </a:rPr>
              <a:t>children</a:t>
            </a:r>
            <a:r>
              <a:rPr lang="en-US" sz="3600" spc="-83" dirty="0">
                <a:solidFill>
                  <a:schemeClr val="bg1"/>
                </a:solidFill>
              </a:rPr>
              <a:t> </a:t>
            </a:r>
            <a:r>
              <a:rPr lang="en-US" sz="3600" dirty="0">
                <a:solidFill>
                  <a:schemeClr val="bg1"/>
                </a:solidFill>
              </a:rPr>
              <a:t>and</a:t>
            </a:r>
            <a:r>
              <a:rPr lang="en-US" sz="3600" spc="-120" dirty="0">
                <a:solidFill>
                  <a:schemeClr val="bg1"/>
                </a:solidFill>
              </a:rPr>
              <a:t> </a:t>
            </a:r>
            <a:r>
              <a:rPr lang="en-US" sz="3600" spc="-15" dirty="0">
                <a:solidFill>
                  <a:schemeClr val="bg1"/>
                </a:solidFill>
              </a:rPr>
              <a:t>youth.</a:t>
            </a:r>
            <a:endParaRPr lang="en-US" sz="3600" dirty="0">
              <a:solidFill>
                <a:schemeClr val="bg1"/>
              </a:solidFill>
            </a:endParaRPr>
          </a:p>
          <a:p>
            <a:pPr marL="342900" marR="1939290" indent="-342900" defTabSz="1371600">
              <a:spcAft>
                <a:spcPts val="600"/>
              </a:spcAft>
              <a:buFont typeface="Arial" panose="020B0604020202020204" pitchFamily="34" charset="0"/>
              <a:buChar char="•"/>
              <a:tabLst>
                <a:tab pos="361950" algn="l"/>
              </a:tabLst>
            </a:pPr>
            <a:r>
              <a:rPr lang="en-US" sz="3600" dirty="0">
                <a:solidFill>
                  <a:schemeClr val="bg1"/>
                </a:solidFill>
              </a:rPr>
              <a:t>Designate</a:t>
            </a:r>
            <a:r>
              <a:rPr lang="en-US" sz="3600" spc="-75" dirty="0">
                <a:solidFill>
                  <a:schemeClr val="bg1"/>
                </a:solidFill>
              </a:rPr>
              <a:t> </a:t>
            </a:r>
            <a:r>
              <a:rPr lang="en-US" sz="3600" dirty="0">
                <a:solidFill>
                  <a:schemeClr val="bg1"/>
                </a:solidFill>
              </a:rPr>
              <a:t>a</a:t>
            </a:r>
            <a:r>
              <a:rPr lang="en-US" sz="3600" spc="-90" dirty="0">
                <a:solidFill>
                  <a:schemeClr val="bg1"/>
                </a:solidFill>
              </a:rPr>
              <a:t> </a:t>
            </a:r>
            <a:r>
              <a:rPr lang="en-US" sz="3600" dirty="0">
                <a:solidFill>
                  <a:schemeClr val="bg1"/>
                </a:solidFill>
              </a:rPr>
              <a:t>point</a:t>
            </a:r>
            <a:r>
              <a:rPr lang="en-US" sz="3600" spc="-83" dirty="0">
                <a:solidFill>
                  <a:schemeClr val="bg1"/>
                </a:solidFill>
              </a:rPr>
              <a:t> </a:t>
            </a:r>
            <a:r>
              <a:rPr lang="en-US" sz="3600" dirty="0">
                <a:solidFill>
                  <a:schemeClr val="bg1"/>
                </a:solidFill>
              </a:rPr>
              <a:t>of</a:t>
            </a:r>
            <a:r>
              <a:rPr lang="en-US" sz="3600" spc="-90" dirty="0">
                <a:solidFill>
                  <a:schemeClr val="bg1"/>
                </a:solidFill>
              </a:rPr>
              <a:t> </a:t>
            </a:r>
            <a:r>
              <a:rPr lang="en-US" sz="3600" dirty="0">
                <a:solidFill>
                  <a:schemeClr val="bg1"/>
                </a:solidFill>
              </a:rPr>
              <a:t>contact</a:t>
            </a:r>
            <a:r>
              <a:rPr lang="en-US" sz="3600" spc="-90" dirty="0">
                <a:solidFill>
                  <a:schemeClr val="bg1"/>
                </a:solidFill>
              </a:rPr>
              <a:t> </a:t>
            </a:r>
            <a:r>
              <a:rPr lang="en-US" sz="3600" dirty="0">
                <a:solidFill>
                  <a:schemeClr val="bg1"/>
                </a:solidFill>
              </a:rPr>
              <a:t>with</a:t>
            </a:r>
            <a:r>
              <a:rPr lang="en-US" sz="3600" spc="-90" dirty="0">
                <a:solidFill>
                  <a:schemeClr val="bg1"/>
                </a:solidFill>
              </a:rPr>
              <a:t> </a:t>
            </a:r>
            <a:r>
              <a:rPr lang="en-US" sz="3600" dirty="0">
                <a:solidFill>
                  <a:schemeClr val="bg1"/>
                </a:solidFill>
              </a:rPr>
              <a:t>DSS.</a:t>
            </a:r>
            <a:r>
              <a:rPr lang="en-US" sz="3600" spc="-105" dirty="0">
                <a:solidFill>
                  <a:schemeClr val="bg1"/>
                </a:solidFill>
              </a:rPr>
              <a:t> </a:t>
            </a:r>
            <a:r>
              <a:rPr lang="en-US" sz="3600" dirty="0">
                <a:solidFill>
                  <a:schemeClr val="bg1"/>
                </a:solidFill>
              </a:rPr>
              <a:t>Establish</a:t>
            </a:r>
            <a:r>
              <a:rPr lang="en-US" sz="3600" spc="-60" dirty="0">
                <a:solidFill>
                  <a:schemeClr val="bg1"/>
                </a:solidFill>
              </a:rPr>
              <a:t> </a:t>
            </a:r>
            <a:r>
              <a:rPr lang="en-US" sz="3600" dirty="0">
                <a:solidFill>
                  <a:schemeClr val="bg1"/>
                </a:solidFill>
              </a:rPr>
              <a:t>procedures</a:t>
            </a:r>
            <a:r>
              <a:rPr lang="en-US" sz="3600" spc="-38" dirty="0">
                <a:solidFill>
                  <a:schemeClr val="bg1"/>
                </a:solidFill>
              </a:rPr>
              <a:t> for </a:t>
            </a:r>
            <a:r>
              <a:rPr lang="en-US" sz="3600" dirty="0">
                <a:solidFill>
                  <a:schemeClr val="bg1"/>
                </a:solidFill>
              </a:rPr>
              <a:t>transporting</a:t>
            </a:r>
            <a:r>
              <a:rPr lang="en-US" sz="3600" spc="-68" dirty="0">
                <a:solidFill>
                  <a:schemeClr val="bg1"/>
                </a:solidFill>
              </a:rPr>
              <a:t> </a:t>
            </a:r>
            <a:r>
              <a:rPr lang="en-US" sz="3600" dirty="0">
                <a:solidFill>
                  <a:schemeClr val="bg1"/>
                </a:solidFill>
              </a:rPr>
              <a:t>foster</a:t>
            </a:r>
            <a:r>
              <a:rPr lang="en-US" sz="3600" spc="-60" dirty="0">
                <a:solidFill>
                  <a:schemeClr val="bg1"/>
                </a:solidFill>
              </a:rPr>
              <a:t> </a:t>
            </a:r>
            <a:r>
              <a:rPr lang="en-US" sz="3600" dirty="0">
                <a:solidFill>
                  <a:schemeClr val="bg1"/>
                </a:solidFill>
              </a:rPr>
              <a:t>care</a:t>
            </a:r>
            <a:r>
              <a:rPr lang="en-US" sz="3600" spc="-90" dirty="0">
                <a:solidFill>
                  <a:schemeClr val="bg1"/>
                </a:solidFill>
              </a:rPr>
              <a:t> </a:t>
            </a:r>
            <a:r>
              <a:rPr lang="en-US" sz="3600" dirty="0">
                <a:solidFill>
                  <a:schemeClr val="bg1"/>
                </a:solidFill>
              </a:rPr>
              <a:t>students</a:t>
            </a:r>
            <a:r>
              <a:rPr lang="en-US" sz="3600" spc="-53" dirty="0">
                <a:solidFill>
                  <a:schemeClr val="bg1"/>
                </a:solidFill>
              </a:rPr>
              <a:t> </a:t>
            </a:r>
            <a:r>
              <a:rPr lang="en-US" sz="3600" dirty="0">
                <a:solidFill>
                  <a:schemeClr val="bg1"/>
                </a:solidFill>
              </a:rPr>
              <a:t>to</a:t>
            </a:r>
            <a:r>
              <a:rPr lang="en-US" sz="3600" spc="-90" dirty="0">
                <a:solidFill>
                  <a:schemeClr val="bg1"/>
                </a:solidFill>
              </a:rPr>
              <a:t> the </a:t>
            </a:r>
            <a:r>
              <a:rPr lang="en-US" sz="3600" dirty="0">
                <a:solidFill>
                  <a:schemeClr val="bg1"/>
                </a:solidFill>
              </a:rPr>
              <a:t>school</a:t>
            </a:r>
            <a:r>
              <a:rPr lang="en-US" sz="3600" spc="-68" dirty="0">
                <a:solidFill>
                  <a:schemeClr val="bg1"/>
                </a:solidFill>
              </a:rPr>
              <a:t> </a:t>
            </a:r>
            <a:r>
              <a:rPr lang="en-US" sz="3600" dirty="0">
                <a:solidFill>
                  <a:schemeClr val="bg1"/>
                </a:solidFill>
              </a:rPr>
              <a:t>of</a:t>
            </a:r>
            <a:r>
              <a:rPr lang="en-US" sz="3600" spc="-98" dirty="0">
                <a:solidFill>
                  <a:schemeClr val="bg1"/>
                </a:solidFill>
              </a:rPr>
              <a:t> </a:t>
            </a:r>
            <a:r>
              <a:rPr lang="en-US" sz="3600" spc="-15" dirty="0">
                <a:solidFill>
                  <a:schemeClr val="bg1"/>
                </a:solidFill>
              </a:rPr>
              <a:t>origin.</a:t>
            </a:r>
            <a:endParaRPr lang="en-US" sz="3600" dirty="0">
              <a:solidFill>
                <a:schemeClr val="bg1"/>
              </a:solidFill>
            </a:endParaRPr>
          </a:p>
          <a:p>
            <a:pPr marL="342900" marR="441960" indent="-342900" defTabSz="1371600">
              <a:spcAft>
                <a:spcPts val="600"/>
              </a:spcAft>
              <a:buFont typeface="Arial" panose="020B0604020202020204" pitchFamily="34" charset="0"/>
              <a:buChar char="•"/>
              <a:tabLst>
                <a:tab pos="361950" algn="l"/>
              </a:tabLst>
            </a:pPr>
            <a:r>
              <a:rPr lang="en-US" sz="3600" dirty="0">
                <a:solidFill>
                  <a:schemeClr val="bg1"/>
                </a:solidFill>
              </a:rPr>
              <a:t>Ensure</a:t>
            </a:r>
            <a:r>
              <a:rPr lang="en-US" sz="3600" spc="-98" dirty="0">
                <a:solidFill>
                  <a:schemeClr val="bg1"/>
                </a:solidFill>
              </a:rPr>
              <a:t> </a:t>
            </a:r>
            <a:r>
              <a:rPr lang="en-US" sz="3600" dirty="0">
                <a:solidFill>
                  <a:schemeClr val="bg1"/>
                </a:solidFill>
              </a:rPr>
              <a:t>that</a:t>
            </a:r>
            <a:r>
              <a:rPr lang="en-US" sz="3600" spc="-105" dirty="0">
                <a:solidFill>
                  <a:schemeClr val="bg1"/>
                </a:solidFill>
              </a:rPr>
              <a:t> </a:t>
            </a:r>
            <a:r>
              <a:rPr lang="en-US" sz="3600" dirty="0">
                <a:solidFill>
                  <a:schemeClr val="bg1"/>
                </a:solidFill>
              </a:rPr>
              <a:t>teachers</a:t>
            </a:r>
            <a:r>
              <a:rPr lang="en-US" sz="3600" spc="-98" dirty="0">
                <a:solidFill>
                  <a:schemeClr val="bg1"/>
                </a:solidFill>
              </a:rPr>
              <a:t> </a:t>
            </a:r>
            <a:r>
              <a:rPr lang="en-US" sz="3600" dirty="0">
                <a:solidFill>
                  <a:schemeClr val="bg1"/>
                </a:solidFill>
              </a:rPr>
              <a:t>and</a:t>
            </a:r>
            <a:r>
              <a:rPr lang="en-US" sz="3600" spc="-120" dirty="0">
                <a:solidFill>
                  <a:schemeClr val="bg1"/>
                </a:solidFill>
              </a:rPr>
              <a:t> </a:t>
            </a:r>
            <a:r>
              <a:rPr lang="en-US" sz="3600" dirty="0">
                <a:solidFill>
                  <a:schemeClr val="bg1"/>
                </a:solidFill>
              </a:rPr>
              <a:t>paraprofessionals</a:t>
            </a:r>
            <a:r>
              <a:rPr lang="en-US" sz="3600" spc="-45" dirty="0">
                <a:solidFill>
                  <a:schemeClr val="bg1"/>
                </a:solidFill>
              </a:rPr>
              <a:t> </a:t>
            </a:r>
            <a:r>
              <a:rPr lang="en-US" sz="3600" dirty="0">
                <a:solidFill>
                  <a:schemeClr val="bg1"/>
                </a:solidFill>
              </a:rPr>
              <a:t>working</a:t>
            </a:r>
            <a:r>
              <a:rPr lang="en-US" sz="3600" spc="-105" dirty="0">
                <a:solidFill>
                  <a:schemeClr val="bg1"/>
                </a:solidFill>
              </a:rPr>
              <a:t> </a:t>
            </a:r>
            <a:r>
              <a:rPr lang="en-US" sz="3600" dirty="0">
                <a:solidFill>
                  <a:schemeClr val="bg1"/>
                </a:solidFill>
              </a:rPr>
              <a:t>in</a:t>
            </a:r>
            <a:r>
              <a:rPr lang="en-US" sz="3600" spc="-180" dirty="0">
                <a:solidFill>
                  <a:schemeClr val="bg1"/>
                </a:solidFill>
              </a:rPr>
              <a:t> </a:t>
            </a:r>
            <a:r>
              <a:rPr lang="en-US" sz="3600" dirty="0">
                <a:solidFill>
                  <a:schemeClr val="bg1"/>
                </a:solidFill>
              </a:rPr>
              <a:t>Title</a:t>
            </a:r>
            <a:r>
              <a:rPr lang="en-US" sz="3600" spc="-120" dirty="0">
                <a:solidFill>
                  <a:schemeClr val="bg1"/>
                </a:solidFill>
              </a:rPr>
              <a:t> </a:t>
            </a:r>
            <a:r>
              <a:rPr lang="en-US" sz="3600" dirty="0">
                <a:solidFill>
                  <a:schemeClr val="bg1"/>
                </a:solidFill>
              </a:rPr>
              <a:t>I</a:t>
            </a:r>
            <a:r>
              <a:rPr lang="en-US" sz="3600" spc="-120" dirty="0">
                <a:solidFill>
                  <a:schemeClr val="bg1"/>
                </a:solidFill>
              </a:rPr>
              <a:t> </a:t>
            </a:r>
            <a:r>
              <a:rPr lang="en-US" sz="3600" spc="-15" dirty="0">
                <a:solidFill>
                  <a:schemeClr val="bg1"/>
                </a:solidFill>
              </a:rPr>
              <a:t>programs </a:t>
            </a:r>
            <a:r>
              <a:rPr lang="en-US" sz="3600" dirty="0">
                <a:solidFill>
                  <a:schemeClr val="bg1"/>
                </a:solidFill>
              </a:rPr>
              <a:t>meet</a:t>
            </a:r>
            <a:r>
              <a:rPr lang="en-US" sz="3600" spc="-150" dirty="0">
                <a:solidFill>
                  <a:schemeClr val="bg1"/>
                </a:solidFill>
              </a:rPr>
              <a:t> </a:t>
            </a:r>
            <a:r>
              <a:rPr lang="en-US" sz="3600" dirty="0">
                <a:solidFill>
                  <a:schemeClr val="bg1"/>
                </a:solidFill>
              </a:rPr>
              <a:t>state</a:t>
            </a:r>
            <a:r>
              <a:rPr lang="en-US" sz="3600" spc="-105" dirty="0">
                <a:solidFill>
                  <a:schemeClr val="bg1"/>
                </a:solidFill>
              </a:rPr>
              <a:t> </a:t>
            </a:r>
            <a:r>
              <a:rPr lang="en-US" sz="3600" dirty="0">
                <a:solidFill>
                  <a:schemeClr val="bg1"/>
                </a:solidFill>
              </a:rPr>
              <a:t>certification</a:t>
            </a:r>
            <a:r>
              <a:rPr lang="en-US" sz="3600" spc="-120" dirty="0">
                <a:solidFill>
                  <a:schemeClr val="bg1"/>
                </a:solidFill>
              </a:rPr>
              <a:t> </a:t>
            </a:r>
            <a:r>
              <a:rPr lang="en-US" sz="3600" dirty="0">
                <a:solidFill>
                  <a:schemeClr val="bg1"/>
                </a:solidFill>
              </a:rPr>
              <a:t>and</a:t>
            </a:r>
            <a:r>
              <a:rPr lang="en-US" sz="3600" spc="-120" dirty="0">
                <a:solidFill>
                  <a:schemeClr val="bg1"/>
                </a:solidFill>
              </a:rPr>
              <a:t> </a:t>
            </a:r>
            <a:r>
              <a:rPr lang="en-US" sz="3600" dirty="0">
                <a:solidFill>
                  <a:schemeClr val="bg1"/>
                </a:solidFill>
              </a:rPr>
              <a:t>licensure</a:t>
            </a:r>
            <a:r>
              <a:rPr lang="en-US" sz="3600" spc="-98" dirty="0">
                <a:solidFill>
                  <a:schemeClr val="bg1"/>
                </a:solidFill>
              </a:rPr>
              <a:t> </a:t>
            </a:r>
            <a:r>
              <a:rPr lang="en-US" sz="3600" spc="-15" dirty="0">
                <a:solidFill>
                  <a:schemeClr val="bg1"/>
                </a:solidFill>
              </a:rPr>
              <a:t>requirements.</a:t>
            </a:r>
            <a:endParaRPr lang="en-US" sz="3600"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8">
            <a:extLst>
              <a:ext uri="{FF2B5EF4-FFF2-40B4-BE49-F238E27FC236}">
                <a16:creationId xmlns:a16="http://schemas.microsoft.com/office/drawing/2014/main" id="{7F6B6567-901F-C3DC-3E1E-D49CF4E0B975}"/>
              </a:ext>
            </a:extLst>
          </p:cNvPr>
          <p:cNvSpPr txBox="1">
            <a:spLocks noGrp="1"/>
          </p:cNvSpPr>
          <p:nvPr>
            <p:ph type="title"/>
          </p:nvPr>
        </p:nvSpPr>
        <p:spPr>
          <a:xfrm>
            <a:off x="918972" y="547687"/>
            <a:ext cx="16404336" cy="70859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lang="en-US" sz="6000" dirty="0">
                <a:latin typeface="Aptos"/>
                <a:ea typeface="+mn-ea"/>
                <a:cs typeface="+mn-cs"/>
              </a:rPr>
              <a:t>Program Evaluation Process</a:t>
            </a:r>
            <a:endParaRPr kumimoji="0" lang="en-US" sz="6000" b="1" i="0" u="none" strike="noStrike" kern="1200" cap="none" spc="0" normalizeH="0" baseline="0" noProof="0" dirty="0">
              <a:ln>
                <a:noFill/>
              </a:ln>
              <a:effectLst/>
              <a:uLnTx/>
              <a:uFillTx/>
              <a:latin typeface="Aptos"/>
              <a:ea typeface="+mn-ea"/>
              <a:cs typeface="+mn-cs"/>
            </a:endParaRPr>
          </a:p>
        </p:txBody>
      </p:sp>
      <p:pic>
        <p:nvPicPr>
          <p:cNvPr id="7" name="Content Placeholder 6">
            <a:extLst>
              <a:ext uri="{FF2B5EF4-FFF2-40B4-BE49-F238E27FC236}">
                <a16:creationId xmlns:a16="http://schemas.microsoft.com/office/drawing/2014/main" id="{FD7D6A6D-80C8-ABF2-072A-FAF640269C72}"/>
              </a:ext>
              <a:ext uri="{C183D7F6-B498-43B3-948B-1728B52AA6E4}">
                <adec:decorative xmlns:adec="http://schemas.microsoft.com/office/drawing/2017/decorative" val="1"/>
              </a:ext>
            </a:extLst>
          </p:cNvPr>
          <p:cNvPicPr>
            <a:picLocks noGrp="1" noChangeAspect="1"/>
          </p:cNvPicPr>
          <p:nvPr>
            <p:ph sz="half" idx="1"/>
          </p:nvPr>
        </p:nvPicPr>
        <p:blipFill>
          <a:blip r:embed="rId3"/>
          <a:stretch>
            <a:fillRect/>
          </a:stretch>
        </p:blipFill>
        <p:spPr>
          <a:xfrm>
            <a:off x="590899" y="2352785"/>
            <a:ext cx="7964638" cy="6729496"/>
          </a:xfrm>
        </p:spPr>
      </p:pic>
      <p:sp>
        <p:nvSpPr>
          <p:cNvPr id="15" name="Arrow: Curved Down 14" descr="blue curved arrow">
            <a:extLst>
              <a:ext uri="{FF2B5EF4-FFF2-40B4-BE49-F238E27FC236}">
                <a16:creationId xmlns:a16="http://schemas.microsoft.com/office/drawing/2014/main" id="{31BC9F40-A98B-DA3F-9673-D044E159ACCD}"/>
              </a:ext>
            </a:extLst>
          </p:cNvPr>
          <p:cNvSpPr/>
          <p:nvPr/>
        </p:nvSpPr>
        <p:spPr>
          <a:xfrm>
            <a:off x="1066800" y="3848100"/>
            <a:ext cx="1371600" cy="609600"/>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Content Placeholder 8">
            <a:extLst>
              <a:ext uri="{FF2B5EF4-FFF2-40B4-BE49-F238E27FC236}">
                <a16:creationId xmlns:a16="http://schemas.microsoft.com/office/drawing/2014/main" id="{FA137256-0EE4-7EF4-F2A5-3320B572DDE0}"/>
              </a:ext>
            </a:extLst>
          </p:cNvPr>
          <p:cNvSpPr>
            <a:spLocks noGrp="1"/>
          </p:cNvSpPr>
          <p:nvPr>
            <p:ph sz="half" idx="2"/>
          </p:nvPr>
        </p:nvSpPr>
        <p:spPr>
          <a:xfrm>
            <a:off x="8810797" y="1853105"/>
            <a:ext cx="8512511" cy="7315200"/>
          </a:xfrm>
        </p:spPr>
        <p:txBody>
          <a:bodyPr vert="horz" lIns="91440" tIns="45720" rIns="91440" bIns="45720" rtlCol="0" anchor="t">
            <a:normAutofit/>
          </a:bodyPr>
          <a:lstStyle/>
          <a:p>
            <a:pPr marL="0" indent="0">
              <a:buNone/>
            </a:pPr>
            <a:endParaRPr lang="en-US" sz="3200" dirty="0"/>
          </a:p>
          <a:p>
            <a:pPr marL="0" indent="0">
              <a:buNone/>
            </a:pPr>
            <a:r>
              <a:rPr lang="en-US" sz="3200" dirty="0"/>
              <a:t>Strengthening</a:t>
            </a:r>
            <a:r>
              <a:rPr lang="en-US" sz="3200" b="1" dirty="0"/>
              <a:t> ESEA Investments:</a:t>
            </a:r>
          </a:p>
          <a:p>
            <a:r>
              <a:rPr lang="en-US" sz="3200" dirty="0">
                <a:ea typeface="+mn-lt"/>
                <a:cs typeface="+mn-lt"/>
              </a:rPr>
              <a:t>Identify local needs</a:t>
            </a:r>
            <a:endParaRPr lang="en-US" sz="3200" dirty="0"/>
          </a:p>
          <a:p>
            <a:r>
              <a:rPr lang="en-US" sz="3200" dirty="0">
                <a:ea typeface="+mn-lt"/>
                <a:cs typeface="+mn-lt"/>
              </a:rPr>
              <a:t>Choose evidence-based interventions</a:t>
            </a:r>
            <a:endParaRPr lang="en-US" sz="3200" dirty="0"/>
          </a:p>
          <a:p>
            <a:r>
              <a:rPr lang="en-US" sz="3200" dirty="0">
                <a:ea typeface="+mn-lt"/>
                <a:cs typeface="+mn-lt"/>
              </a:rPr>
              <a:t>Plan and support implementation</a:t>
            </a:r>
            <a:endParaRPr lang="en-US" sz="3200" dirty="0"/>
          </a:p>
          <a:p>
            <a:r>
              <a:rPr lang="en-US" sz="3200" dirty="0">
                <a:ea typeface="+mn-lt"/>
                <a:cs typeface="+mn-lt"/>
              </a:rPr>
              <a:t>Monitor and reflect on results</a:t>
            </a:r>
            <a:endParaRPr lang="en-US" sz="3200" dirty="0"/>
          </a:p>
          <a:p>
            <a:r>
              <a:rPr lang="en-US" sz="3200" dirty="0">
                <a:ea typeface="+mn-lt"/>
                <a:cs typeface="+mn-lt"/>
              </a:rPr>
              <a:t>Set and evaluate goals throughout the year</a:t>
            </a:r>
            <a:endParaRPr lang="en-US" sz="3200" dirty="0"/>
          </a:p>
          <a:p>
            <a:pPr indent="0">
              <a:buNone/>
            </a:pPr>
            <a:endParaRPr lang="en-US" sz="3200" b="1" dirty="0">
              <a:ea typeface="+mn-lt"/>
              <a:cs typeface="+mn-lt"/>
            </a:endParaRPr>
          </a:p>
          <a:p>
            <a:pPr indent="0">
              <a:buNone/>
            </a:pPr>
            <a:r>
              <a:rPr lang="en-US" sz="3200" b="1" dirty="0">
                <a:ea typeface="+mn-lt"/>
                <a:cs typeface="+mn-lt"/>
              </a:rPr>
              <a:t>Together, these steps drive continuous improvement and support better student outcomes.</a:t>
            </a:r>
            <a:endParaRPr lang="en-US" sz="3200" dirty="0"/>
          </a:p>
          <a:p>
            <a:pPr marL="0" indent="0">
              <a:buNone/>
            </a:pPr>
            <a:endParaRPr lang="en-US" sz="3500" dirty="0"/>
          </a:p>
        </p:txBody>
      </p:sp>
    </p:spTree>
    <p:extLst>
      <p:ext uri="{BB962C8B-B14F-4D97-AF65-F5344CB8AC3E}">
        <p14:creationId xmlns:p14="http://schemas.microsoft.com/office/powerpoint/2010/main" val="428430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A0F1C-C59D-1277-FFAF-F3A3BD1855AF}"/>
              </a:ext>
            </a:extLst>
          </p:cNvPr>
          <p:cNvSpPr>
            <a:spLocks noGrp="1"/>
          </p:cNvSpPr>
          <p:nvPr>
            <p:ph type="title"/>
          </p:nvPr>
        </p:nvSpPr>
        <p:spPr/>
        <p:txBody>
          <a:bodyPr>
            <a:normAutofit/>
          </a:bodyPr>
          <a:lstStyle/>
          <a:p>
            <a:r>
              <a:rPr lang="en-US" sz="6000" dirty="0"/>
              <a:t>Examine and Reflect </a:t>
            </a:r>
          </a:p>
        </p:txBody>
      </p:sp>
      <p:sp>
        <p:nvSpPr>
          <p:cNvPr id="3" name="Content Placeholder 2">
            <a:extLst>
              <a:ext uri="{FF2B5EF4-FFF2-40B4-BE49-F238E27FC236}">
                <a16:creationId xmlns:a16="http://schemas.microsoft.com/office/drawing/2014/main" id="{BF8E20B3-6A1E-41F1-2383-E3F66A93FA00}"/>
              </a:ext>
            </a:extLst>
          </p:cNvPr>
          <p:cNvSpPr>
            <a:spLocks noGrp="1"/>
          </p:cNvSpPr>
          <p:nvPr>
            <p:ph sz="half" idx="1"/>
          </p:nvPr>
        </p:nvSpPr>
        <p:spPr>
          <a:xfrm>
            <a:off x="918972" y="2247900"/>
            <a:ext cx="10815828" cy="7086600"/>
          </a:xfrm>
        </p:spPr>
        <p:txBody>
          <a:bodyPr vert="horz" lIns="91440" tIns="45720" rIns="91440" bIns="45720" rtlCol="0" anchor="t">
            <a:normAutofit/>
          </a:bodyPr>
          <a:lstStyle/>
          <a:p>
            <a:pPr marL="0" indent="0">
              <a:buNone/>
            </a:pPr>
            <a:endParaRPr lang="en-US" sz="3200" b="1" dirty="0"/>
          </a:p>
          <a:p>
            <a:pPr marL="0" indent="0">
              <a:buNone/>
            </a:pPr>
            <a:r>
              <a:rPr lang="en-US" sz="3600" b="1" dirty="0"/>
              <a:t>Monitor and Improve Your Activity</a:t>
            </a:r>
            <a:endParaRPr lang="en-US" sz="3600" dirty="0"/>
          </a:p>
          <a:p>
            <a:pPr>
              <a:buFont typeface="Arial"/>
              <a:buChar char="•"/>
            </a:pPr>
            <a:r>
              <a:rPr lang="en-US" sz="3600" b="1" dirty="0">
                <a:ea typeface="+mn-lt"/>
                <a:cs typeface="+mn-lt"/>
              </a:rPr>
              <a:t>Track progress</a:t>
            </a:r>
            <a:r>
              <a:rPr lang="en-US" sz="3600" dirty="0">
                <a:ea typeface="+mn-lt"/>
                <a:cs typeface="+mn-lt"/>
              </a:rPr>
              <a:t> using data and specific goals</a:t>
            </a:r>
            <a:endParaRPr lang="en-US" sz="3600" dirty="0"/>
          </a:p>
          <a:p>
            <a:pPr>
              <a:buFont typeface="Arial"/>
              <a:buChar char="•"/>
            </a:pPr>
            <a:r>
              <a:rPr lang="en-US" sz="3600" b="1" dirty="0">
                <a:ea typeface="+mn-lt"/>
                <a:cs typeface="+mn-lt"/>
              </a:rPr>
              <a:t>Check implementation</a:t>
            </a:r>
            <a:r>
              <a:rPr lang="en-US" sz="3600" dirty="0">
                <a:ea typeface="+mn-lt"/>
                <a:cs typeface="+mn-lt"/>
              </a:rPr>
              <a:t>: Is it going as planned?</a:t>
            </a:r>
            <a:endParaRPr lang="en-US" sz="3600" dirty="0"/>
          </a:p>
          <a:p>
            <a:pPr>
              <a:buFont typeface="Arial"/>
              <a:buChar char="•"/>
            </a:pPr>
            <a:r>
              <a:rPr lang="en-US" sz="3600" b="1" dirty="0">
                <a:ea typeface="+mn-lt"/>
                <a:cs typeface="+mn-lt"/>
              </a:rPr>
              <a:t>Assess milestones</a:t>
            </a:r>
            <a:r>
              <a:rPr lang="en-US" sz="3600" dirty="0">
                <a:ea typeface="+mn-lt"/>
                <a:cs typeface="+mn-lt"/>
              </a:rPr>
              <a:t>: Are key targets being met?</a:t>
            </a:r>
            <a:endParaRPr lang="en-US" sz="3600" dirty="0"/>
          </a:p>
          <a:p>
            <a:pPr>
              <a:buFont typeface="Arial"/>
              <a:buChar char="•"/>
            </a:pPr>
            <a:r>
              <a:rPr lang="en-US" sz="3600" b="1" dirty="0">
                <a:ea typeface="+mn-lt"/>
                <a:cs typeface="+mn-lt"/>
              </a:rPr>
              <a:t>Adjust as needed</a:t>
            </a:r>
            <a:r>
              <a:rPr lang="en-US" sz="3600" dirty="0">
                <a:ea typeface="+mn-lt"/>
                <a:cs typeface="+mn-lt"/>
              </a:rPr>
              <a:t> to improve results and impact</a:t>
            </a:r>
            <a:endParaRPr lang="en-US" sz="3600" dirty="0"/>
          </a:p>
          <a:p>
            <a:pPr>
              <a:buFont typeface="Arial"/>
              <a:buChar char="•"/>
            </a:pPr>
            <a:endParaRPr lang="en-US" sz="3600" dirty="0">
              <a:ea typeface="+mn-lt"/>
              <a:cs typeface="+mn-lt"/>
            </a:endParaRPr>
          </a:p>
          <a:p>
            <a:pPr>
              <a:buFont typeface="Arial"/>
              <a:buChar char="•"/>
            </a:pPr>
            <a:endParaRPr lang="en-US" sz="3600" dirty="0">
              <a:ea typeface="+mn-lt"/>
              <a:cs typeface="+mn-lt"/>
            </a:endParaRPr>
          </a:p>
          <a:p>
            <a:pPr indent="0">
              <a:buNone/>
            </a:pPr>
            <a:r>
              <a:rPr lang="en-US" sz="3600" b="1" dirty="0">
                <a:ea typeface="+mn-lt"/>
                <a:cs typeface="+mn-lt"/>
              </a:rPr>
              <a:t>Use data to guide continuous improvement.</a:t>
            </a:r>
            <a:endParaRPr lang="en-US" sz="3600" dirty="0"/>
          </a:p>
          <a:p>
            <a:pPr marL="0" indent="0">
              <a:buNone/>
            </a:pPr>
            <a:endParaRPr lang="en-US" dirty="0"/>
          </a:p>
        </p:txBody>
      </p:sp>
      <p:pic>
        <p:nvPicPr>
          <p:cNvPr id="5" name="Content Placeholder 6" descr="Examing and Reflect">
            <a:extLst>
              <a:ext uri="{FF2B5EF4-FFF2-40B4-BE49-F238E27FC236}">
                <a16:creationId xmlns:a16="http://schemas.microsoft.com/office/drawing/2014/main" id="{88BC13F9-899A-D2C0-1D2D-31A7083FD8A4}"/>
              </a:ext>
            </a:extLst>
          </p:cNvPr>
          <p:cNvPicPr>
            <a:picLocks noGrp="1" noChangeAspect="1"/>
          </p:cNvPicPr>
          <p:nvPr>
            <p:ph sz="half" idx="2"/>
          </p:nvPr>
        </p:nvPicPr>
        <p:blipFill>
          <a:blip r:embed="rId3"/>
          <a:srcRect l="4011" t="21311" r="65421" b="41706"/>
          <a:stretch/>
        </p:blipFill>
        <p:spPr>
          <a:xfrm>
            <a:off x="11382222" y="3402051"/>
            <a:ext cx="3053576" cy="3147100"/>
          </a:xfrm>
        </p:spPr>
      </p:pic>
    </p:spTree>
    <p:extLst>
      <p:ext uri="{BB962C8B-B14F-4D97-AF65-F5344CB8AC3E}">
        <p14:creationId xmlns:p14="http://schemas.microsoft.com/office/powerpoint/2010/main" val="3478179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4F1A7E8-9EC1-AB6F-EC98-501A386E81CE}"/>
              </a:ext>
            </a:extLst>
          </p:cNvPr>
          <p:cNvSpPr>
            <a:spLocks noGrp="1"/>
          </p:cNvSpPr>
          <p:nvPr>
            <p:ph type="title"/>
          </p:nvPr>
        </p:nvSpPr>
        <p:spPr/>
        <p:txBody>
          <a:bodyPr>
            <a:normAutofit/>
          </a:bodyPr>
          <a:lstStyle/>
          <a:p>
            <a:r>
              <a:rPr lang="en-US" sz="6000" dirty="0"/>
              <a:t>Examine and Reflect - continued</a:t>
            </a:r>
          </a:p>
        </p:txBody>
      </p:sp>
      <p:sp>
        <p:nvSpPr>
          <p:cNvPr id="6" name="Content Placeholder 5">
            <a:extLst>
              <a:ext uri="{FF2B5EF4-FFF2-40B4-BE49-F238E27FC236}">
                <a16:creationId xmlns:a16="http://schemas.microsoft.com/office/drawing/2014/main" id="{DF26867C-ED5D-03A7-7135-19C0E5566BAB}"/>
              </a:ext>
            </a:extLst>
          </p:cNvPr>
          <p:cNvSpPr>
            <a:spLocks noGrp="1"/>
          </p:cNvSpPr>
          <p:nvPr>
            <p:ph sz="half" idx="1"/>
          </p:nvPr>
        </p:nvSpPr>
        <p:spPr>
          <a:xfrm>
            <a:off x="689926" y="2010007"/>
            <a:ext cx="7772400" cy="6119620"/>
          </a:xfrm>
        </p:spPr>
        <p:txBody>
          <a:bodyPr vert="horz" lIns="91440" tIns="45720" rIns="91440" bIns="45720" rtlCol="0" anchor="t">
            <a:noAutofit/>
          </a:bodyPr>
          <a:lstStyle/>
          <a:p>
            <a:pPr marL="0" indent="0">
              <a:buNone/>
            </a:pPr>
            <a:endParaRPr lang="en-US" sz="3200" b="1" dirty="0"/>
          </a:p>
          <a:p>
            <a:pPr marL="0" indent="0">
              <a:buNone/>
            </a:pPr>
            <a:r>
              <a:rPr lang="en-US" sz="3200" b="1" dirty="0"/>
              <a:t>Evaluate Effectiveness and Impact</a:t>
            </a:r>
            <a:endParaRPr lang="en-US" sz="3200" dirty="0"/>
          </a:p>
          <a:p>
            <a:pPr>
              <a:buFont typeface="Arial"/>
              <a:buChar char="•"/>
            </a:pPr>
            <a:r>
              <a:rPr lang="en-US" sz="3200" b="1" dirty="0">
                <a:ea typeface="+mn-lt"/>
                <a:cs typeface="+mn-lt"/>
              </a:rPr>
              <a:t>Measure success</a:t>
            </a:r>
            <a:r>
              <a:rPr lang="en-US" sz="3200" dirty="0">
                <a:ea typeface="+mn-lt"/>
                <a:cs typeface="+mn-lt"/>
              </a:rPr>
              <a:t>: Did the activity achieve its goals?</a:t>
            </a:r>
            <a:endParaRPr lang="en-US" sz="3200" dirty="0"/>
          </a:p>
          <a:p>
            <a:pPr>
              <a:buFont typeface="Arial"/>
              <a:buChar char="•"/>
            </a:pPr>
            <a:r>
              <a:rPr lang="en-US" sz="3200" b="1" dirty="0">
                <a:ea typeface="+mn-lt"/>
                <a:cs typeface="+mn-lt"/>
              </a:rPr>
              <a:t>Assess impact</a:t>
            </a:r>
            <a:r>
              <a:rPr lang="en-US" sz="3200" dirty="0">
                <a:ea typeface="+mn-lt"/>
                <a:cs typeface="+mn-lt"/>
              </a:rPr>
              <a:t>: Is it making a difference in the target areas?</a:t>
            </a:r>
            <a:endParaRPr lang="en-US" sz="3200" dirty="0"/>
          </a:p>
          <a:p>
            <a:pPr>
              <a:buFont typeface="Arial"/>
              <a:buChar char="•"/>
            </a:pPr>
            <a:r>
              <a:rPr lang="en-US" sz="3200" b="1" dirty="0">
                <a:ea typeface="+mn-lt"/>
                <a:cs typeface="+mn-lt"/>
              </a:rPr>
              <a:t>Key questions to answer</a:t>
            </a:r>
            <a:r>
              <a:rPr lang="en-US" sz="3200" dirty="0">
                <a:ea typeface="+mn-lt"/>
                <a:cs typeface="+mn-lt"/>
              </a:rPr>
              <a:t>:</a:t>
            </a:r>
            <a:endParaRPr lang="en-US" sz="3200" dirty="0"/>
          </a:p>
          <a:p>
            <a:pPr marL="1314450" lvl="1" indent="-285750">
              <a:buFont typeface="Arial"/>
              <a:buChar char="•"/>
            </a:pPr>
            <a:r>
              <a:rPr lang="en-US" sz="3200" dirty="0">
                <a:ea typeface="+mn-lt"/>
                <a:cs typeface="+mn-lt"/>
              </a:rPr>
              <a:t>Did the program work?</a:t>
            </a:r>
            <a:endParaRPr lang="en-US" sz="3200" dirty="0"/>
          </a:p>
          <a:p>
            <a:pPr marL="1314450" lvl="1" indent="-285750">
              <a:buFont typeface="Arial"/>
              <a:buChar char="•"/>
            </a:pPr>
            <a:r>
              <a:rPr lang="en-US" sz="3200" dirty="0">
                <a:ea typeface="+mn-lt"/>
                <a:cs typeface="+mn-lt"/>
              </a:rPr>
              <a:t>Are we reaching our desired outcomes?</a:t>
            </a:r>
          </a:p>
          <a:p>
            <a:pPr marL="1314450" lvl="1" indent="-285750">
              <a:buFont typeface="Arial"/>
              <a:buChar char="•"/>
            </a:pPr>
            <a:endParaRPr lang="en-US" sz="3200" b="1" dirty="0">
              <a:ea typeface="+mn-lt"/>
              <a:cs typeface="+mn-lt"/>
            </a:endParaRPr>
          </a:p>
          <a:p>
            <a:pPr lvl="1" indent="0">
              <a:buNone/>
            </a:pPr>
            <a:r>
              <a:rPr lang="en-US" sz="3200" b="1" dirty="0">
                <a:ea typeface="+mn-lt"/>
                <a:cs typeface="+mn-lt"/>
              </a:rPr>
              <a:t>Use evaluations to confirm results and adjust if needed.</a:t>
            </a:r>
            <a:endParaRPr lang="en-US" sz="3200" dirty="0"/>
          </a:p>
          <a:p>
            <a:pPr marL="0" indent="0">
              <a:buNone/>
            </a:pPr>
            <a:endParaRPr lang="en-US" sz="3200" dirty="0"/>
          </a:p>
          <a:p>
            <a:endParaRPr lang="en-US" sz="3200" dirty="0"/>
          </a:p>
          <a:p>
            <a:endParaRPr lang="en-US" dirty="0"/>
          </a:p>
        </p:txBody>
      </p:sp>
      <p:pic>
        <p:nvPicPr>
          <p:cNvPr id="10" name="Content Placeholder 9" descr="Steps drawn on chalkboard start to goal">
            <a:extLst>
              <a:ext uri="{FF2B5EF4-FFF2-40B4-BE49-F238E27FC236}">
                <a16:creationId xmlns:a16="http://schemas.microsoft.com/office/drawing/2014/main" id="{71C331A8-BA16-4DE3-37EB-708192280D6D}"/>
              </a:ext>
            </a:extLst>
          </p:cNvPr>
          <p:cNvPicPr>
            <a:picLocks noGrp="1" noChangeAspect="1"/>
          </p:cNvPicPr>
          <p:nvPr>
            <p:ph sz="half" idx="2"/>
          </p:nvPr>
        </p:nvPicPr>
        <p:blipFill>
          <a:blip r:embed="rId2"/>
          <a:stretch>
            <a:fillRect/>
          </a:stretch>
        </p:blipFill>
        <p:spPr>
          <a:xfrm>
            <a:off x="12122150" y="4547394"/>
            <a:ext cx="2686050" cy="1762125"/>
          </a:xfrm>
          <a:prstGeom prst="rect">
            <a:avLst/>
          </a:prstGeom>
        </p:spPr>
      </p:pic>
    </p:spTree>
    <p:extLst>
      <p:ext uri="{BB962C8B-B14F-4D97-AF65-F5344CB8AC3E}">
        <p14:creationId xmlns:p14="http://schemas.microsoft.com/office/powerpoint/2010/main" val="1203337450"/>
      </p:ext>
    </p:extLst>
  </p:cSld>
  <p:clrMapOvr>
    <a:masterClrMapping/>
  </p:clrMapOvr>
</p:sld>
</file>

<file path=ppt/theme/theme1.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Dark - accessible version" id="{D6A8E0CA-67FF-4938-81D4-AEBFB84DEDD3}" vid="{3F6951EC-76C4-4CEA-AF3F-E97B198E770B}"/>
    </a:ext>
  </a:extLst>
</a:theme>
</file>

<file path=ppt/theme/theme2.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3.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20C2154C-46F2-4235-8F86-DB5BB37F7CF0}">
  <we:reference id="wa200005566" version="1.0.0.0" store="en-US" storeType="omex"/>
  <we:alternateReferences>
    <we:reference id="wa200005566" version="1.0.0.0" store="omex"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418FD2AD9756A40A2D2A3E58B977574" ma:contentTypeVersion="18" ma:contentTypeDescription="Create a new document." ma:contentTypeScope="" ma:versionID="a4b2355aebe096d6d879fe4c5350f066">
  <xsd:schema xmlns:xsd="http://www.w3.org/2001/XMLSchema" xmlns:xs="http://www.w3.org/2001/XMLSchema" xmlns:p="http://schemas.microsoft.com/office/2006/metadata/properties" xmlns:ns3="e0658dd1-25ee-4799-b4db-1954f2cf275c" xmlns:ns4="3b46ba81-b9a3-4a72-8b06-a87c54f7ed45" targetNamespace="http://schemas.microsoft.com/office/2006/metadata/properties" ma:root="true" ma:fieldsID="6f5103cb17917315e207f54973be027a" ns3:_="" ns4:_="">
    <xsd:import namespace="e0658dd1-25ee-4799-b4db-1954f2cf275c"/>
    <xsd:import namespace="3b46ba81-b9a3-4a72-8b06-a87c54f7ed45"/>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DateTaken" minOccurs="0"/>
                <xsd:element ref="ns4:MediaServiceAutoTags" minOccurs="0"/>
                <xsd:element ref="ns4:MediaLengthInSeconds" minOccurs="0"/>
                <xsd:element ref="ns4:_activity" minOccurs="0"/>
                <xsd:element ref="ns4:MediaServiceObjectDetectorVersions" minOccurs="0"/>
                <xsd:element ref="ns4:MediaServiceGenerationTime" minOccurs="0"/>
                <xsd:element ref="ns4:MediaServiceEventHashCode" minOccurs="0"/>
                <xsd:element ref="ns4:MediaServiceOCR" minOccurs="0"/>
                <xsd:element ref="ns4:MediaServiceLocation" minOccurs="0"/>
                <xsd:element ref="ns4:MediaServiceSearchProperties" minOccurs="0"/>
                <xsd:element ref="ns4: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658dd1-25ee-4799-b4db-1954f2cf275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b46ba81-b9a3-4a72-8b06-a87c54f7ed4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_activity" ma:index="18" nillable="true" ma:displayName="_activity" ma:hidden="true" ma:internalName="_activity">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SystemTags" ma:index="25" nillable="true" ma:displayName="MediaServiceSystemTags" ma:hidden="true" ma:internalName="MediaServiceSystemTag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3b46ba81-b9a3-4a72-8b06-a87c54f7ed45" xsi:nil="true"/>
  </documentManagement>
</p:properties>
</file>

<file path=customXml/itemProps1.xml><?xml version="1.0" encoding="utf-8"?>
<ds:datastoreItem xmlns:ds="http://schemas.openxmlformats.org/officeDocument/2006/customXml" ds:itemID="{4F99C994-CC5B-451D-9678-B49EF09EFE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0658dd1-25ee-4799-b4db-1954f2cf275c"/>
    <ds:schemaRef ds:uri="3b46ba81-b9a3-4a72-8b06-a87c54f7ed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7B7D0A0-5EF7-489B-AC1C-90E1D3522D6E}">
  <ds:schemaRefs>
    <ds:schemaRef ds:uri="http://schemas.microsoft.com/sharepoint/v3/contenttype/forms"/>
  </ds:schemaRefs>
</ds:datastoreItem>
</file>

<file path=customXml/itemProps3.xml><?xml version="1.0" encoding="utf-8"?>
<ds:datastoreItem xmlns:ds="http://schemas.openxmlformats.org/officeDocument/2006/customXml" ds:itemID="{3E015E13-811C-4F36-8839-A393E809563A}">
  <ds:schemaRefs>
    <ds:schemaRef ds:uri="e0658dd1-25ee-4799-b4db-1954f2cf275c"/>
    <ds:schemaRef ds:uri="http://purl.org/dc/elements/1.1/"/>
    <ds:schemaRef ds:uri="http://schemas.microsoft.com/office/infopath/2007/PartnerControls"/>
    <ds:schemaRef ds:uri="http://schemas.openxmlformats.org/package/2006/metadata/core-properties"/>
    <ds:schemaRef ds:uri="http://www.w3.org/XML/1998/namespace"/>
    <ds:schemaRef ds:uri="http://schemas.microsoft.com/office/2006/documentManagement/types"/>
    <ds:schemaRef ds:uri="http://purl.org/dc/terms/"/>
    <ds:schemaRef ds:uri="3b46ba81-b9a3-4a72-8b06-a87c54f7ed45"/>
    <ds:schemaRef ds:uri="http://schemas.microsoft.com/office/2006/metadata/properties"/>
    <ds:schemaRef ds:uri="http://purl.org/dc/dcmitype/"/>
  </ds:schemaRefs>
</ds:datastoreItem>
</file>

<file path=docMetadata/LabelInfo.xml><?xml version="1.0" encoding="utf-8"?>
<clbl:labelList xmlns:clbl="http://schemas.microsoft.com/office/2020/mipLabelMetadata">
  <clbl:label id="{2704e2c5-29f5-4f7e-b91c-bd56f0685995}" enabled="0" method="" siteId="{2704e2c5-29f5-4f7e-b91c-bd56f0685995}" removed="1"/>
</clbl:labelList>
</file>

<file path=docProps/app.xml><?xml version="1.0" encoding="utf-8"?>
<Properties xmlns="http://schemas.openxmlformats.org/officeDocument/2006/extended-properties" xmlns:vt="http://schemas.openxmlformats.org/officeDocument/2006/docPropsVTypes">
  <Template>SCDE PPT Template - Dark - accessible version</Template>
  <TotalTime>396</TotalTime>
  <Words>2651</Words>
  <Application>Microsoft Office PowerPoint</Application>
  <PresentationFormat>Custom</PresentationFormat>
  <Paragraphs>460</Paragraphs>
  <Slides>41</Slides>
  <Notes>8</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41</vt:i4>
      </vt:variant>
    </vt:vector>
  </HeadingPairs>
  <TitlesOfParts>
    <vt:vector size="51" baseType="lpstr">
      <vt:lpstr>Trebuchet MS</vt:lpstr>
      <vt:lpstr>Calibri</vt:lpstr>
      <vt:lpstr>Arial</vt:lpstr>
      <vt:lpstr>Wingdings</vt:lpstr>
      <vt:lpstr>Aptos</vt:lpstr>
      <vt:lpstr>Garamond</vt:lpstr>
      <vt:lpstr>Rockwell</vt:lpstr>
      <vt:lpstr>1_Office Theme</vt:lpstr>
      <vt:lpstr>1_Office Theme</vt:lpstr>
      <vt:lpstr>Office Theme</vt:lpstr>
      <vt:lpstr>Finance Bootcamp</vt:lpstr>
      <vt:lpstr>  Agenda</vt:lpstr>
      <vt:lpstr>“Fund your plan, rather than planning your funds”</vt:lpstr>
      <vt:lpstr>Key Components to Grant Implementation</vt:lpstr>
      <vt:lpstr>Plan Development</vt:lpstr>
      <vt:lpstr>LEA Assurances</vt:lpstr>
      <vt:lpstr>Program Evaluation Process</vt:lpstr>
      <vt:lpstr>Examine and Reflect </vt:lpstr>
      <vt:lpstr>Examine and Reflect - continued</vt:lpstr>
      <vt:lpstr>Examine and Reflect  (continued)</vt:lpstr>
      <vt:lpstr>Key Questions for Evaluating Success </vt:lpstr>
      <vt:lpstr>Fiscal Compliance</vt:lpstr>
      <vt:lpstr>Documentation</vt:lpstr>
      <vt:lpstr>GEMS Application Expectation- Escalation Model</vt:lpstr>
      <vt:lpstr>Claiming Deadline Reminder</vt:lpstr>
      <vt:lpstr>Claiming Expectation Emails</vt:lpstr>
      <vt:lpstr>Claiming Expectations </vt:lpstr>
      <vt:lpstr>Carryover Restrictions </vt:lpstr>
      <vt:lpstr>Waiver Request Form</vt:lpstr>
      <vt:lpstr>SAMPLE SUPERINTENDENT LETTER</vt:lpstr>
      <vt:lpstr>SAMPLE ACKNOWLEDGMENT FORM</vt:lpstr>
      <vt:lpstr>Fiscal Process and Procedures as related to final allocations (Title I, II, IV, V and N&amp;D)</vt:lpstr>
      <vt:lpstr>New Change to Fiscal Process</vt:lpstr>
      <vt:lpstr>Program Manager Assignments </vt:lpstr>
      <vt:lpstr>Resources</vt:lpstr>
      <vt:lpstr>Do you have any questions?</vt:lpstr>
      <vt:lpstr>Thank you for participating!</vt:lpstr>
      <vt:lpstr>Federal Programs  Monitoring</vt:lpstr>
      <vt:lpstr>Districts Being Monitored</vt:lpstr>
      <vt:lpstr>Monitoring Process Overview</vt:lpstr>
      <vt:lpstr>Federal Programs Monitoring</vt:lpstr>
      <vt:lpstr>Overarching Requirements</vt:lpstr>
      <vt:lpstr>Federal Programs Monitoring Documentation</vt:lpstr>
      <vt:lpstr>Common Challenges</vt:lpstr>
      <vt:lpstr>Internal Controls</vt:lpstr>
      <vt:lpstr>Time and Effort</vt:lpstr>
      <vt:lpstr>What is Maintenance of Effort?</vt:lpstr>
      <vt:lpstr>Purpose of MOE</vt:lpstr>
      <vt:lpstr>Time for Questions</vt:lpstr>
      <vt:lpstr>Contact Information</vt:lpstr>
      <vt:lpstr>ed.sc.gov</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South Carolina Department of Education</dc:creator>
  <cp:lastModifiedBy>McCain, William</cp:lastModifiedBy>
  <cp:revision>17</cp:revision>
  <dcterms:created xsi:type="dcterms:W3CDTF">2025-02-06T15:45:53Z</dcterms:created>
  <dcterms:modified xsi:type="dcterms:W3CDTF">2025-08-20T15:59:04Z</dcterms:modified>
  <dc:identifier>DAGJFJTh0zc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0x0101007418FD2AD9756A40A2D2A3E58B977574</vt:lpwstr>
  </property>
  <property fmtid="{D5CDD505-2E9C-101B-9397-08002B2CF9AE}" pid="3" name="Order">
    <vt:lpwstr>2000.00000000000</vt:lpwstr>
  </property>
  <property fmtid="{D5CDD505-2E9C-101B-9397-08002B2CF9AE}" pid="4" name="xd_ProgID">
    <vt:lpwstr/>
  </property>
  <property fmtid="{D5CDD505-2E9C-101B-9397-08002B2CF9AE}" pid="5" name="ComplianceAssetId">
    <vt:lpwstr/>
  </property>
  <property fmtid="{D5CDD505-2E9C-101B-9397-08002B2CF9AE}" pid="6" name="TemplateUrl">
    <vt:lpwstr/>
  </property>
  <property fmtid="{D5CDD505-2E9C-101B-9397-08002B2CF9AE}" pid="7" name="_ExtendedDescription">
    <vt:lpwstr/>
  </property>
  <property fmtid="{D5CDD505-2E9C-101B-9397-08002B2CF9AE}" pid="8" name="TriggerFlowInfo">
    <vt:lpwstr/>
  </property>
  <property fmtid="{D5CDD505-2E9C-101B-9397-08002B2CF9AE}" pid="9" name="xd_Signature">
    <vt:lpwstr/>
  </property>
</Properties>
</file>