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680" r:id="rId2"/>
  </p:sldMasterIdLst>
  <p:notesMasterIdLst>
    <p:notesMasterId r:id="rId40"/>
  </p:notesMasterIdLst>
  <p:sldIdLst>
    <p:sldId id="302" r:id="rId3"/>
    <p:sldId id="303" r:id="rId4"/>
    <p:sldId id="299" r:id="rId5"/>
    <p:sldId id="2076137625" r:id="rId6"/>
    <p:sldId id="2076137623" r:id="rId7"/>
    <p:sldId id="2076137522" r:id="rId8"/>
    <p:sldId id="2076137630" r:id="rId9"/>
    <p:sldId id="258" r:id="rId10"/>
    <p:sldId id="2076137631" r:id="rId11"/>
    <p:sldId id="2076137537" r:id="rId12"/>
    <p:sldId id="2076137538" r:id="rId13"/>
    <p:sldId id="2076137539" r:id="rId14"/>
    <p:sldId id="1201" r:id="rId15"/>
    <p:sldId id="2076137541" r:id="rId16"/>
    <p:sldId id="1191" r:id="rId17"/>
    <p:sldId id="2076137635" r:id="rId18"/>
    <p:sldId id="1042" r:id="rId19"/>
    <p:sldId id="2076137540" r:id="rId20"/>
    <p:sldId id="386" r:id="rId21"/>
    <p:sldId id="388" r:id="rId22"/>
    <p:sldId id="2076137632" r:id="rId23"/>
    <p:sldId id="340" r:id="rId24"/>
    <p:sldId id="2076137633" r:id="rId25"/>
    <p:sldId id="342" r:id="rId26"/>
    <p:sldId id="366" r:id="rId27"/>
    <p:sldId id="367" r:id="rId28"/>
    <p:sldId id="373" r:id="rId29"/>
    <p:sldId id="371" r:id="rId30"/>
    <p:sldId id="2076137634" r:id="rId31"/>
    <p:sldId id="344" r:id="rId32"/>
    <p:sldId id="2076137542" r:id="rId33"/>
    <p:sldId id="1198" r:id="rId34"/>
    <p:sldId id="1227" r:id="rId35"/>
    <p:sldId id="314" r:id="rId36"/>
    <p:sldId id="2076137518" r:id="rId37"/>
    <p:sldId id="267" r:id="rId38"/>
    <p:sldId id="289" r:id="rId39"/>
  </p:sldIdLst>
  <p:sldSz cx="18288000" cy="10287000"/>
  <p:notesSz cx="6858000" cy="9144000"/>
  <p:embeddedFontLst>
    <p:embeddedFont>
      <p:font typeface="Trebuchet MS" panose="020B0603020202020204" pitchFamily="34" charset="0"/>
      <p:regular r:id="rId41"/>
      <p:bold r:id="rId42"/>
      <p:italic r:id="rId43"/>
      <p:boldItalic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0C14C"/>
    <a:srgbClr val="E7E7E7"/>
    <a:srgbClr val="469FB7"/>
    <a:srgbClr val="FFE493"/>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2" autoAdjust="0"/>
    <p:restoredTop sz="94214" autoAdjust="0"/>
  </p:normalViewPr>
  <p:slideViewPr>
    <p:cSldViewPr>
      <p:cViewPr varScale="1">
        <p:scale>
          <a:sx n="49" d="100"/>
          <a:sy n="49" d="100"/>
        </p:scale>
        <p:origin x="60" y="444"/>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2.fntdata"/><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3.fntdata"/><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font" Target="fonts/font1.fntdata"/></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09FE9B-9AB8-4618-98EB-B52FD8EA8BE7}" type="doc">
      <dgm:prSet loTypeId="urn:microsoft.com/office/officeart/2005/8/layout/vList2" loCatId="list" qsTypeId="urn:microsoft.com/office/officeart/2005/8/quickstyle/simple5" qsCatId="simple" csTypeId="urn:microsoft.com/office/officeart/2005/8/colors/accent2_2" csCatId="accent2" phldr="1"/>
      <dgm:spPr/>
      <dgm:t>
        <a:bodyPr/>
        <a:lstStyle/>
        <a:p>
          <a:endParaRPr lang="en-US"/>
        </a:p>
      </dgm:t>
    </dgm:pt>
    <dgm:pt modelId="{383C8C8A-9CB9-40A8-A1E5-777733107890}">
      <dgm:prSet/>
      <dgm:spPr/>
      <dgm:t>
        <a:bodyPr/>
        <a:lstStyle/>
        <a:p>
          <a:r>
            <a:rPr lang="en-US" b="1" dirty="0"/>
            <a:t>CTE Programs</a:t>
          </a:r>
        </a:p>
      </dgm:t>
    </dgm:pt>
    <dgm:pt modelId="{FFD59455-AE50-4FE1-80B5-188AF8D38CA7}" type="parTrans" cxnId="{5BF70CF7-02D9-4F66-B80A-50991E428D46}">
      <dgm:prSet/>
      <dgm:spPr/>
      <dgm:t>
        <a:bodyPr/>
        <a:lstStyle/>
        <a:p>
          <a:endParaRPr lang="en-US"/>
        </a:p>
      </dgm:t>
    </dgm:pt>
    <dgm:pt modelId="{E66A4A91-830D-4569-BB44-3D6FB7580832}" type="sibTrans" cxnId="{5BF70CF7-02D9-4F66-B80A-50991E428D46}">
      <dgm:prSet/>
      <dgm:spPr/>
      <dgm:t>
        <a:bodyPr/>
        <a:lstStyle/>
        <a:p>
          <a:endParaRPr lang="en-US"/>
        </a:p>
      </dgm:t>
    </dgm:pt>
    <dgm:pt modelId="{31F92332-621B-41E3-B21F-ACA42E773F89}">
      <dgm:prSet/>
      <dgm:spPr/>
      <dgm:t>
        <a:bodyPr/>
        <a:lstStyle/>
        <a:p>
          <a:r>
            <a:rPr lang="en-US" b="1" dirty="0"/>
            <a:t>Certifications &amp; Credentials</a:t>
          </a:r>
        </a:p>
      </dgm:t>
    </dgm:pt>
    <dgm:pt modelId="{1943E40A-A802-45E7-A159-96D396C6662C}" type="parTrans" cxnId="{0F249649-1709-4E16-8A86-B18922D99BDD}">
      <dgm:prSet/>
      <dgm:spPr/>
      <dgm:t>
        <a:bodyPr/>
        <a:lstStyle/>
        <a:p>
          <a:endParaRPr lang="en-US"/>
        </a:p>
      </dgm:t>
    </dgm:pt>
    <dgm:pt modelId="{19E6B9D0-6B01-44C8-A2A5-500318DCFEAA}" type="sibTrans" cxnId="{0F249649-1709-4E16-8A86-B18922D99BDD}">
      <dgm:prSet/>
      <dgm:spPr/>
      <dgm:t>
        <a:bodyPr/>
        <a:lstStyle/>
        <a:p>
          <a:endParaRPr lang="en-US"/>
        </a:p>
      </dgm:t>
    </dgm:pt>
    <dgm:pt modelId="{95C9D661-0CA4-4AD1-8A62-FB19648F5F01}">
      <dgm:prSet/>
      <dgm:spPr/>
      <dgm:t>
        <a:bodyPr/>
        <a:lstStyle/>
        <a:p>
          <a:r>
            <a:rPr lang="en-US" b="1" dirty="0"/>
            <a:t>Career exploration and guidance</a:t>
          </a:r>
        </a:p>
      </dgm:t>
    </dgm:pt>
    <dgm:pt modelId="{E48B0396-83F1-480E-9F8A-E1BC5A093D1F}" type="parTrans" cxnId="{C124763A-B916-4868-BC5E-E94102F1484D}">
      <dgm:prSet/>
      <dgm:spPr/>
      <dgm:t>
        <a:bodyPr/>
        <a:lstStyle/>
        <a:p>
          <a:endParaRPr lang="en-US"/>
        </a:p>
      </dgm:t>
    </dgm:pt>
    <dgm:pt modelId="{6FEDA4C9-5F08-46AD-8B71-7717D8A81BCC}" type="sibTrans" cxnId="{C124763A-B916-4868-BC5E-E94102F1484D}">
      <dgm:prSet/>
      <dgm:spPr/>
      <dgm:t>
        <a:bodyPr/>
        <a:lstStyle/>
        <a:p>
          <a:endParaRPr lang="en-US"/>
        </a:p>
      </dgm:t>
    </dgm:pt>
    <dgm:pt modelId="{3D2D9DA6-6F62-4DD3-A6D7-5B4283DA3CBD}">
      <dgm:prSet/>
      <dgm:spPr/>
      <dgm:t>
        <a:bodyPr/>
        <a:lstStyle/>
        <a:p>
          <a:r>
            <a:rPr lang="en-US" b="1" dirty="0"/>
            <a:t>Professional development </a:t>
          </a:r>
        </a:p>
      </dgm:t>
    </dgm:pt>
    <dgm:pt modelId="{7ACAA5B5-8E6F-4712-8EE0-F27334F5419D}" type="parTrans" cxnId="{C7C726FA-CCDD-40E6-852E-81A3FFB52B14}">
      <dgm:prSet/>
      <dgm:spPr/>
      <dgm:t>
        <a:bodyPr/>
        <a:lstStyle/>
        <a:p>
          <a:endParaRPr lang="en-US"/>
        </a:p>
      </dgm:t>
    </dgm:pt>
    <dgm:pt modelId="{62AA0B95-08B3-4AB5-81F5-4AF7132B2943}" type="sibTrans" cxnId="{C7C726FA-CCDD-40E6-852E-81A3FFB52B14}">
      <dgm:prSet/>
      <dgm:spPr/>
      <dgm:t>
        <a:bodyPr/>
        <a:lstStyle/>
        <a:p>
          <a:endParaRPr lang="en-US"/>
        </a:p>
      </dgm:t>
    </dgm:pt>
    <dgm:pt modelId="{A6A1146F-2EC2-4231-A23A-0A88A0A94361}">
      <dgm:prSet/>
      <dgm:spPr/>
      <dgm:t>
        <a:bodyPr/>
        <a:lstStyle/>
        <a:p>
          <a:r>
            <a:rPr lang="en-US" b="1" dirty="0"/>
            <a:t>Technical assistance</a:t>
          </a:r>
        </a:p>
      </dgm:t>
    </dgm:pt>
    <dgm:pt modelId="{52656BD3-C7E8-4A4C-B228-EE5D24B670C3}" type="parTrans" cxnId="{53615BB6-859F-409B-956B-0C0E9D9040F5}">
      <dgm:prSet/>
      <dgm:spPr/>
      <dgm:t>
        <a:bodyPr/>
        <a:lstStyle/>
        <a:p>
          <a:endParaRPr lang="en-US"/>
        </a:p>
      </dgm:t>
    </dgm:pt>
    <dgm:pt modelId="{0C9CF426-B46C-43CA-9D5C-A86D136C0DA5}" type="sibTrans" cxnId="{53615BB6-859F-409B-956B-0C0E9D9040F5}">
      <dgm:prSet/>
      <dgm:spPr/>
      <dgm:t>
        <a:bodyPr/>
        <a:lstStyle/>
        <a:p>
          <a:endParaRPr lang="en-US"/>
        </a:p>
      </dgm:t>
    </dgm:pt>
    <dgm:pt modelId="{67E157C0-245D-4F90-B8B7-329A427C670B}">
      <dgm:prSet/>
      <dgm:spPr/>
      <dgm:t>
        <a:bodyPr/>
        <a:lstStyle/>
        <a:p>
          <a:r>
            <a:rPr lang="en-US" b="1" dirty="0"/>
            <a:t>Data collection and analysis</a:t>
          </a:r>
        </a:p>
      </dgm:t>
    </dgm:pt>
    <dgm:pt modelId="{E23FBDB5-E58B-4120-A43F-D6F1E8882071}" type="parTrans" cxnId="{564576C4-C625-4608-9F92-7FC74DE79DC4}">
      <dgm:prSet/>
      <dgm:spPr/>
      <dgm:t>
        <a:bodyPr/>
        <a:lstStyle/>
        <a:p>
          <a:endParaRPr lang="en-US"/>
        </a:p>
      </dgm:t>
    </dgm:pt>
    <dgm:pt modelId="{536B12FE-2C72-425D-A719-837DFB55F5FE}" type="sibTrans" cxnId="{564576C4-C625-4608-9F92-7FC74DE79DC4}">
      <dgm:prSet/>
      <dgm:spPr/>
      <dgm:t>
        <a:bodyPr/>
        <a:lstStyle/>
        <a:p>
          <a:endParaRPr lang="en-US"/>
        </a:p>
      </dgm:t>
    </dgm:pt>
    <dgm:pt modelId="{6121624A-D08C-4902-8EF4-FF1EB02D5E00}">
      <dgm:prSet/>
      <dgm:spPr/>
      <dgm:t>
        <a:bodyPr/>
        <a:lstStyle/>
        <a:p>
          <a:r>
            <a:rPr lang="en-US" b="1" dirty="0"/>
            <a:t>Program and plan evaluation and monitoring</a:t>
          </a:r>
        </a:p>
      </dgm:t>
    </dgm:pt>
    <dgm:pt modelId="{062B6A97-BE87-41C9-BCA7-1C84485C5B84}" type="parTrans" cxnId="{457D82A5-A5D1-41DF-85F9-925C346085FE}">
      <dgm:prSet/>
      <dgm:spPr/>
      <dgm:t>
        <a:bodyPr/>
        <a:lstStyle/>
        <a:p>
          <a:endParaRPr lang="en-US"/>
        </a:p>
      </dgm:t>
    </dgm:pt>
    <dgm:pt modelId="{D89B9CA2-9DD9-4364-8BAE-F29B9F4A35D6}" type="sibTrans" cxnId="{457D82A5-A5D1-41DF-85F9-925C346085FE}">
      <dgm:prSet/>
      <dgm:spPr/>
      <dgm:t>
        <a:bodyPr/>
        <a:lstStyle/>
        <a:p>
          <a:endParaRPr lang="en-US"/>
        </a:p>
      </dgm:t>
    </dgm:pt>
    <dgm:pt modelId="{E662ED94-302C-4CA5-A984-3AF6C12D8E1E}" type="pres">
      <dgm:prSet presAssocID="{4A09FE9B-9AB8-4618-98EB-B52FD8EA8BE7}" presName="linear" presStyleCnt="0">
        <dgm:presLayoutVars>
          <dgm:animLvl val="lvl"/>
          <dgm:resizeHandles val="exact"/>
        </dgm:presLayoutVars>
      </dgm:prSet>
      <dgm:spPr/>
    </dgm:pt>
    <dgm:pt modelId="{24FFCDAC-A7D1-47B2-9D81-81CB8F683868}" type="pres">
      <dgm:prSet presAssocID="{383C8C8A-9CB9-40A8-A1E5-777733107890}" presName="parentText" presStyleLbl="node1" presStyleIdx="0" presStyleCnt="7">
        <dgm:presLayoutVars>
          <dgm:chMax val="0"/>
          <dgm:bulletEnabled val="1"/>
        </dgm:presLayoutVars>
      </dgm:prSet>
      <dgm:spPr/>
    </dgm:pt>
    <dgm:pt modelId="{38140665-9CE5-4529-97EA-634FE7A8777B}" type="pres">
      <dgm:prSet presAssocID="{E66A4A91-830D-4569-BB44-3D6FB7580832}" presName="spacer" presStyleCnt="0"/>
      <dgm:spPr/>
    </dgm:pt>
    <dgm:pt modelId="{DD9955EE-26C1-49A4-9A10-40F2C6D75FDE}" type="pres">
      <dgm:prSet presAssocID="{31F92332-621B-41E3-B21F-ACA42E773F89}" presName="parentText" presStyleLbl="node1" presStyleIdx="1" presStyleCnt="7">
        <dgm:presLayoutVars>
          <dgm:chMax val="0"/>
          <dgm:bulletEnabled val="1"/>
        </dgm:presLayoutVars>
      </dgm:prSet>
      <dgm:spPr/>
    </dgm:pt>
    <dgm:pt modelId="{6739C2A6-DAB2-475D-AD43-CFFC6144F581}" type="pres">
      <dgm:prSet presAssocID="{19E6B9D0-6B01-44C8-A2A5-500318DCFEAA}" presName="spacer" presStyleCnt="0"/>
      <dgm:spPr/>
    </dgm:pt>
    <dgm:pt modelId="{F05D2F62-4062-4AA3-A517-EA6C4E9C3145}" type="pres">
      <dgm:prSet presAssocID="{95C9D661-0CA4-4AD1-8A62-FB19648F5F01}" presName="parentText" presStyleLbl="node1" presStyleIdx="2" presStyleCnt="7">
        <dgm:presLayoutVars>
          <dgm:chMax val="0"/>
          <dgm:bulletEnabled val="1"/>
        </dgm:presLayoutVars>
      </dgm:prSet>
      <dgm:spPr/>
    </dgm:pt>
    <dgm:pt modelId="{7151AF18-C9D9-4036-B86C-C49FF04DEC6E}" type="pres">
      <dgm:prSet presAssocID="{6FEDA4C9-5F08-46AD-8B71-7717D8A81BCC}" presName="spacer" presStyleCnt="0"/>
      <dgm:spPr/>
    </dgm:pt>
    <dgm:pt modelId="{81A56886-D0CB-43A1-ADEB-3C9A5C5624DE}" type="pres">
      <dgm:prSet presAssocID="{3D2D9DA6-6F62-4DD3-A6D7-5B4283DA3CBD}" presName="parentText" presStyleLbl="node1" presStyleIdx="3" presStyleCnt="7">
        <dgm:presLayoutVars>
          <dgm:chMax val="0"/>
          <dgm:bulletEnabled val="1"/>
        </dgm:presLayoutVars>
      </dgm:prSet>
      <dgm:spPr/>
    </dgm:pt>
    <dgm:pt modelId="{AC1A76BA-7BBD-481F-886E-29F2ECA9AB93}" type="pres">
      <dgm:prSet presAssocID="{62AA0B95-08B3-4AB5-81F5-4AF7132B2943}" presName="spacer" presStyleCnt="0"/>
      <dgm:spPr/>
    </dgm:pt>
    <dgm:pt modelId="{D7D6C112-F230-4B74-9167-4332768F3D25}" type="pres">
      <dgm:prSet presAssocID="{A6A1146F-2EC2-4231-A23A-0A88A0A94361}" presName="parentText" presStyleLbl="node1" presStyleIdx="4" presStyleCnt="7">
        <dgm:presLayoutVars>
          <dgm:chMax val="0"/>
          <dgm:bulletEnabled val="1"/>
        </dgm:presLayoutVars>
      </dgm:prSet>
      <dgm:spPr/>
    </dgm:pt>
    <dgm:pt modelId="{D34FC674-7DBA-47DC-80F1-540680B90355}" type="pres">
      <dgm:prSet presAssocID="{0C9CF426-B46C-43CA-9D5C-A86D136C0DA5}" presName="spacer" presStyleCnt="0"/>
      <dgm:spPr/>
    </dgm:pt>
    <dgm:pt modelId="{048D1643-4517-4262-B3FB-8373E921463F}" type="pres">
      <dgm:prSet presAssocID="{67E157C0-245D-4F90-B8B7-329A427C670B}" presName="parentText" presStyleLbl="node1" presStyleIdx="5" presStyleCnt="7">
        <dgm:presLayoutVars>
          <dgm:chMax val="0"/>
          <dgm:bulletEnabled val="1"/>
        </dgm:presLayoutVars>
      </dgm:prSet>
      <dgm:spPr/>
    </dgm:pt>
    <dgm:pt modelId="{A34AD2D1-A569-4B76-9FEB-1746B601FEB1}" type="pres">
      <dgm:prSet presAssocID="{536B12FE-2C72-425D-A719-837DFB55F5FE}" presName="spacer" presStyleCnt="0"/>
      <dgm:spPr/>
    </dgm:pt>
    <dgm:pt modelId="{558A5F1F-D22F-4D99-9CCB-BF3CBCEE3A5B}" type="pres">
      <dgm:prSet presAssocID="{6121624A-D08C-4902-8EF4-FF1EB02D5E00}" presName="parentText" presStyleLbl="node1" presStyleIdx="6" presStyleCnt="7">
        <dgm:presLayoutVars>
          <dgm:chMax val="0"/>
          <dgm:bulletEnabled val="1"/>
        </dgm:presLayoutVars>
      </dgm:prSet>
      <dgm:spPr/>
    </dgm:pt>
  </dgm:ptLst>
  <dgm:cxnLst>
    <dgm:cxn modelId="{ADAFF029-D0B6-4A5B-BA42-A783442EAFB6}" type="presOf" srcId="{95C9D661-0CA4-4AD1-8A62-FB19648F5F01}" destId="{F05D2F62-4062-4AA3-A517-EA6C4E9C3145}" srcOrd="0" destOrd="0" presId="urn:microsoft.com/office/officeart/2005/8/layout/vList2"/>
    <dgm:cxn modelId="{C124763A-B916-4868-BC5E-E94102F1484D}" srcId="{4A09FE9B-9AB8-4618-98EB-B52FD8EA8BE7}" destId="{95C9D661-0CA4-4AD1-8A62-FB19648F5F01}" srcOrd="2" destOrd="0" parTransId="{E48B0396-83F1-480E-9F8A-E1BC5A093D1F}" sibTransId="{6FEDA4C9-5F08-46AD-8B71-7717D8A81BCC}"/>
    <dgm:cxn modelId="{258E7F5B-6D5D-4D00-A630-EA8FA80B521D}" type="presOf" srcId="{4A09FE9B-9AB8-4618-98EB-B52FD8EA8BE7}" destId="{E662ED94-302C-4CA5-A984-3AF6C12D8E1E}" srcOrd="0" destOrd="0" presId="urn:microsoft.com/office/officeart/2005/8/layout/vList2"/>
    <dgm:cxn modelId="{1AC41146-AE5B-46C1-9F8C-E64ED5A244FF}" type="presOf" srcId="{6121624A-D08C-4902-8EF4-FF1EB02D5E00}" destId="{558A5F1F-D22F-4D99-9CCB-BF3CBCEE3A5B}" srcOrd="0" destOrd="0" presId="urn:microsoft.com/office/officeart/2005/8/layout/vList2"/>
    <dgm:cxn modelId="{0F249649-1709-4E16-8A86-B18922D99BDD}" srcId="{4A09FE9B-9AB8-4618-98EB-B52FD8EA8BE7}" destId="{31F92332-621B-41E3-B21F-ACA42E773F89}" srcOrd="1" destOrd="0" parTransId="{1943E40A-A802-45E7-A159-96D396C6662C}" sibTransId="{19E6B9D0-6B01-44C8-A2A5-500318DCFEAA}"/>
    <dgm:cxn modelId="{156A118A-8DAE-4C15-B0BB-E4A3BEBB68D0}" type="presOf" srcId="{67E157C0-245D-4F90-B8B7-329A427C670B}" destId="{048D1643-4517-4262-B3FB-8373E921463F}" srcOrd="0" destOrd="0" presId="urn:microsoft.com/office/officeart/2005/8/layout/vList2"/>
    <dgm:cxn modelId="{11862D93-B863-4707-A3F5-146C957EDD7B}" type="presOf" srcId="{383C8C8A-9CB9-40A8-A1E5-777733107890}" destId="{24FFCDAC-A7D1-47B2-9D81-81CB8F683868}" srcOrd="0" destOrd="0" presId="urn:microsoft.com/office/officeart/2005/8/layout/vList2"/>
    <dgm:cxn modelId="{8E81B9A3-C425-4668-BA5E-A02DC9B05CAC}" type="presOf" srcId="{A6A1146F-2EC2-4231-A23A-0A88A0A94361}" destId="{D7D6C112-F230-4B74-9167-4332768F3D25}" srcOrd="0" destOrd="0" presId="urn:microsoft.com/office/officeart/2005/8/layout/vList2"/>
    <dgm:cxn modelId="{457D82A5-A5D1-41DF-85F9-925C346085FE}" srcId="{4A09FE9B-9AB8-4618-98EB-B52FD8EA8BE7}" destId="{6121624A-D08C-4902-8EF4-FF1EB02D5E00}" srcOrd="6" destOrd="0" parTransId="{062B6A97-BE87-41C9-BCA7-1C84485C5B84}" sibTransId="{D89B9CA2-9DD9-4364-8BAE-F29B9F4A35D6}"/>
    <dgm:cxn modelId="{53615BB6-859F-409B-956B-0C0E9D9040F5}" srcId="{4A09FE9B-9AB8-4618-98EB-B52FD8EA8BE7}" destId="{A6A1146F-2EC2-4231-A23A-0A88A0A94361}" srcOrd="4" destOrd="0" parTransId="{52656BD3-C7E8-4A4C-B228-EE5D24B670C3}" sibTransId="{0C9CF426-B46C-43CA-9D5C-A86D136C0DA5}"/>
    <dgm:cxn modelId="{564576C4-C625-4608-9F92-7FC74DE79DC4}" srcId="{4A09FE9B-9AB8-4618-98EB-B52FD8EA8BE7}" destId="{67E157C0-245D-4F90-B8B7-329A427C670B}" srcOrd="5" destOrd="0" parTransId="{E23FBDB5-E58B-4120-A43F-D6F1E8882071}" sibTransId="{536B12FE-2C72-425D-A719-837DFB55F5FE}"/>
    <dgm:cxn modelId="{B6FDF4DF-D814-43CF-B3D5-E996AF854E24}" type="presOf" srcId="{31F92332-621B-41E3-B21F-ACA42E773F89}" destId="{DD9955EE-26C1-49A4-9A10-40F2C6D75FDE}" srcOrd="0" destOrd="0" presId="urn:microsoft.com/office/officeart/2005/8/layout/vList2"/>
    <dgm:cxn modelId="{898A92E7-74CF-413A-ADC5-31BDE0ABE911}" type="presOf" srcId="{3D2D9DA6-6F62-4DD3-A6D7-5B4283DA3CBD}" destId="{81A56886-D0CB-43A1-ADEB-3C9A5C5624DE}" srcOrd="0" destOrd="0" presId="urn:microsoft.com/office/officeart/2005/8/layout/vList2"/>
    <dgm:cxn modelId="{5BF70CF7-02D9-4F66-B80A-50991E428D46}" srcId="{4A09FE9B-9AB8-4618-98EB-B52FD8EA8BE7}" destId="{383C8C8A-9CB9-40A8-A1E5-777733107890}" srcOrd="0" destOrd="0" parTransId="{FFD59455-AE50-4FE1-80B5-188AF8D38CA7}" sibTransId="{E66A4A91-830D-4569-BB44-3D6FB7580832}"/>
    <dgm:cxn modelId="{C7C726FA-CCDD-40E6-852E-81A3FFB52B14}" srcId="{4A09FE9B-9AB8-4618-98EB-B52FD8EA8BE7}" destId="{3D2D9DA6-6F62-4DD3-A6D7-5B4283DA3CBD}" srcOrd="3" destOrd="0" parTransId="{7ACAA5B5-8E6F-4712-8EE0-F27334F5419D}" sibTransId="{62AA0B95-08B3-4AB5-81F5-4AF7132B2943}"/>
    <dgm:cxn modelId="{BAFBEACB-2B83-4DE1-9673-60DAD6ACDAD4}" type="presParOf" srcId="{E662ED94-302C-4CA5-A984-3AF6C12D8E1E}" destId="{24FFCDAC-A7D1-47B2-9D81-81CB8F683868}" srcOrd="0" destOrd="0" presId="urn:microsoft.com/office/officeart/2005/8/layout/vList2"/>
    <dgm:cxn modelId="{B48930AA-7BC8-4CFD-BF03-D96109F61BEF}" type="presParOf" srcId="{E662ED94-302C-4CA5-A984-3AF6C12D8E1E}" destId="{38140665-9CE5-4529-97EA-634FE7A8777B}" srcOrd="1" destOrd="0" presId="urn:microsoft.com/office/officeart/2005/8/layout/vList2"/>
    <dgm:cxn modelId="{20D0F7EC-9521-4CD8-BE29-824ACF9B11B4}" type="presParOf" srcId="{E662ED94-302C-4CA5-A984-3AF6C12D8E1E}" destId="{DD9955EE-26C1-49A4-9A10-40F2C6D75FDE}" srcOrd="2" destOrd="0" presId="urn:microsoft.com/office/officeart/2005/8/layout/vList2"/>
    <dgm:cxn modelId="{7C7A20FF-C506-4781-803E-391A83984F9B}" type="presParOf" srcId="{E662ED94-302C-4CA5-A984-3AF6C12D8E1E}" destId="{6739C2A6-DAB2-475D-AD43-CFFC6144F581}" srcOrd="3" destOrd="0" presId="urn:microsoft.com/office/officeart/2005/8/layout/vList2"/>
    <dgm:cxn modelId="{755B572D-F9F7-4DB9-9F85-1266B0B1F9AF}" type="presParOf" srcId="{E662ED94-302C-4CA5-A984-3AF6C12D8E1E}" destId="{F05D2F62-4062-4AA3-A517-EA6C4E9C3145}" srcOrd="4" destOrd="0" presId="urn:microsoft.com/office/officeart/2005/8/layout/vList2"/>
    <dgm:cxn modelId="{7709E2CE-21DF-4ED8-8714-EE94DA5EB3C5}" type="presParOf" srcId="{E662ED94-302C-4CA5-A984-3AF6C12D8E1E}" destId="{7151AF18-C9D9-4036-B86C-C49FF04DEC6E}" srcOrd="5" destOrd="0" presId="urn:microsoft.com/office/officeart/2005/8/layout/vList2"/>
    <dgm:cxn modelId="{1B6017D8-2A29-4E9A-B947-9C320FA8F6F7}" type="presParOf" srcId="{E662ED94-302C-4CA5-A984-3AF6C12D8E1E}" destId="{81A56886-D0CB-43A1-ADEB-3C9A5C5624DE}" srcOrd="6" destOrd="0" presId="urn:microsoft.com/office/officeart/2005/8/layout/vList2"/>
    <dgm:cxn modelId="{39E59ADB-B8CB-489B-A2D6-C3781E1B7455}" type="presParOf" srcId="{E662ED94-302C-4CA5-A984-3AF6C12D8E1E}" destId="{AC1A76BA-7BBD-481F-886E-29F2ECA9AB93}" srcOrd="7" destOrd="0" presId="urn:microsoft.com/office/officeart/2005/8/layout/vList2"/>
    <dgm:cxn modelId="{8A1A9EEE-AC1B-4DD8-A237-6A1852DDCE30}" type="presParOf" srcId="{E662ED94-302C-4CA5-A984-3AF6C12D8E1E}" destId="{D7D6C112-F230-4B74-9167-4332768F3D25}" srcOrd="8" destOrd="0" presId="urn:microsoft.com/office/officeart/2005/8/layout/vList2"/>
    <dgm:cxn modelId="{4A51829D-8026-4844-900F-0E2FF3C54D52}" type="presParOf" srcId="{E662ED94-302C-4CA5-A984-3AF6C12D8E1E}" destId="{D34FC674-7DBA-47DC-80F1-540680B90355}" srcOrd="9" destOrd="0" presId="urn:microsoft.com/office/officeart/2005/8/layout/vList2"/>
    <dgm:cxn modelId="{C29E466A-B91B-4587-AEF0-5A1B71D6AC35}" type="presParOf" srcId="{E662ED94-302C-4CA5-A984-3AF6C12D8E1E}" destId="{048D1643-4517-4262-B3FB-8373E921463F}" srcOrd="10" destOrd="0" presId="urn:microsoft.com/office/officeart/2005/8/layout/vList2"/>
    <dgm:cxn modelId="{F7E566E5-02A1-40E3-84E3-2E18F02293F0}" type="presParOf" srcId="{E662ED94-302C-4CA5-A984-3AF6C12D8E1E}" destId="{A34AD2D1-A569-4B76-9FEB-1746B601FEB1}" srcOrd="11" destOrd="0" presId="urn:microsoft.com/office/officeart/2005/8/layout/vList2"/>
    <dgm:cxn modelId="{2B7334D5-A120-48A7-9B1C-18FD72934460}" type="presParOf" srcId="{E662ED94-302C-4CA5-A984-3AF6C12D8E1E}" destId="{558A5F1F-D22F-4D99-9CCB-BF3CBCEE3A5B}"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149A85-E858-48CE-97DF-97C6AF28E664}" type="doc">
      <dgm:prSet loTypeId="urn:microsoft.com/office/officeart/2017/3/layout/HorizontalPathTimeline" loCatId="process" qsTypeId="urn:microsoft.com/office/officeart/2005/8/quickstyle/simple5" qsCatId="simple" csTypeId="urn:microsoft.com/office/officeart/2005/8/colors/accent1_2" csCatId="accent1" phldr="1"/>
      <dgm:spPr/>
      <dgm:t>
        <a:bodyPr/>
        <a:lstStyle/>
        <a:p>
          <a:endParaRPr lang="en-US"/>
        </a:p>
      </dgm:t>
    </dgm:pt>
    <dgm:pt modelId="{D10C9F77-FC13-4B84-9717-B5B10611432A}">
      <dgm:prSet custT="1"/>
      <dgm:spPr/>
      <dgm:t>
        <a:bodyPr/>
        <a:lstStyle/>
        <a:p>
          <a:pPr algn="ctr">
            <a:defRPr b="1"/>
          </a:pPr>
          <a:r>
            <a:rPr lang="en-US" sz="3200" b="1" dirty="0"/>
            <a:t>July-August</a:t>
          </a:r>
        </a:p>
      </dgm:t>
    </dgm:pt>
    <dgm:pt modelId="{C03F8386-4DE3-43F0-8461-32EBDFE9DEBE}" type="parTrans" cxnId="{D333D6F9-9FCC-4D86-B52B-631ADC936D61}">
      <dgm:prSet/>
      <dgm:spPr/>
      <dgm:t>
        <a:bodyPr/>
        <a:lstStyle/>
        <a:p>
          <a:endParaRPr lang="en-US"/>
        </a:p>
      </dgm:t>
    </dgm:pt>
    <dgm:pt modelId="{E89A965E-AA4F-4B4F-97E4-7682CA571C3E}" type="sibTrans" cxnId="{D333D6F9-9FCC-4D86-B52B-631ADC936D61}">
      <dgm:prSet/>
      <dgm:spPr/>
      <dgm:t>
        <a:bodyPr/>
        <a:lstStyle/>
        <a:p>
          <a:endParaRPr lang="en-US"/>
        </a:p>
      </dgm:t>
    </dgm:pt>
    <dgm:pt modelId="{5839C168-D2DA-4E11-984C-F316EEC3E6EB}">
      <dgm:prSet custT="1"/>
      <dgm:spPr/>
      <dgm:t>
        <a:bodyPr/>
        <a:lstStyle/>
        <a:p>
          <a:pPr algn="ctr"/>
          <a:r>
            <a:rPr lang="en-US" sz="2000" b="1" dirty="0"/>
            <a:t>Finance Section opens</a:t>
          </a:r>
        </a:p>
      </dgm:t>
    </dgm:pt>
    <dgm:pt modelId="{C01136B1-D331-4520-973E-E743C2B2015E}" type="parTrans" cxnId="{B47C8DB4-6BEA-428A-AF76-47AC8B447DF1}">
      <dgm:prSet/>
      <dgm:spPr/>
      <dgm:t>
        <a:bodyPr/>
        <a:lstStyle/>
        <a:p>
          <a:endParaRPr lang="en-US"/>
        </a:p>
      </dgm:t>
    </dgm:pt>
    <dgm:pt modelId="{8D3797EC-5140-471B-8B5A-51BDD65394B1}" type="sibTrans" cxnId="{B47C8DB4-6BEA-428A-AF76-47AC8B447DF1}">
      <dgm:prSet/>
      <dgm:spPr/>
      <dgm:t>
        <a:bodyPr/>
        <a:lstStyle/>
        <a:p>
          <a:endParaRPr lang="en-US"/>
        </a:p>
      </dgm:t>
    </dgm:pt>
    <dgm:pt modelId="{A8DAC288-B59F-4A4C-AABC-40A1B899CE89}">
      <dgm:prSet custT="1"/>
      <dgm:spPr/>
      <dgm:t>
        <a:bodyPr/>
        <a:lstStyle/>
        <a:p>
          <a:pPr algn="ctr">
            <a:defRPr b="1"/>
          </a:pPr>
          <a:r>
            <a:rPr lang="en-US" sz="3200" b="1" dirty="0"/>
            <a:t>September 15</a:t>
          </a:r>
        </a:p>
      </dgm:t>
    </dgm:pt>
    <dgm:pt modelId="{A85AAB13-36C7-414B-90CA-F52B9C88E0E5}" type="parTrans" cxnId="{AB1A6C5C-2067-47FC-AEA7-4E78588611F8}">
      <dgm:prSet/>
      <dgm:spPr/>
      <dgm:t>
        <a:bodyPr/>
        <a:lstStyle/>
        <a:p>
          <a:endParaRPr lang="en-US"/>
        </a:p>
      </dgm:t>
    </dgm:pt>
    <dgm:pt modelId="{8AECC4B2-24CF-47B1-A3AB-9623D61523EE}" type="sibTrans" cxnId="{AB1A6C5C-2067-47FC-AEA7-4E78588611F8}">
      <dgm:prSet/>
      <dgm:spPr/>
      <dgm:t>
        <a:bodyPr/>
        <a:lstStyle/>
        <a:p>
          <a:endParaRPr lang="en-US"/>
        </a:p>
      </dgm:t>
    </dgm:pt>
    <dgm:pt modelId="{C1A0F466-C0FF-4599-A9CC-2801950983EB}">
      <dgm:prSet custT="1"/>
      <dgm:spPr/>
      <dgm:t>
        <a:bodyPr/>
        <a:lstStyle/>
        <a:p>
          <a:pPr algn="ctr"/>
          <a:r>
            <a:rPr lang="en-US" sz="2000" b="1" dirty="0"/>
            <a:t>Application &amp; Finance Sections due</a:t>
          </a:r>
        </a:p>
      </dgm:t>
    </dgm:pt>
    <dgm:pt modelId="{46D6B9FC-06FC-4D86-ACE1-A3859CD2ACC9}" type="parTrans" cxnId="{BE92ECBB-7894-4DF6-81F1-865561AC0C90}">
      <dgm:prSet/>
      <dgm:spPr/>
      <dgm:t>
        <a:bodyPr/>
        <a:lstStyle/>
        <a:p>
          <a:endParaRPr lang="en-US"/>
        </a:p>
      </dgm:t>
    </dgm:pt>
    <dgm:pt modelId="{19FEF51F-78FC-452D-A39C-D2AC1B776CF8}" type="sibTrans" cxnId="{BE92ECBB-7894-4DF6-81F1-865561AC0C90}">
      <dgm:prSet/>
      <dgm:spPr/>
      <dgm:t>
        <a:bodyPr/>
        <a:lstStyle/>
        <a:p>
          <a:endParaRPr lang="en-US"/>
        </a:p>
      </dgm:t>
    </dgm:pt>
    <dgm:pt modelId="{A060CA39-E403-4822-B9BC-5A5F0FFF6EF5}">
      <dgm:prSet custT="1"/>
      <dgm:spPr/>
      <dgm:t>
        <a:bodyPr/>
        <a:lstStyle/>
        <a:p>
          <a:pPr algn="ctr">
            <a:defRPr b="1"/>
          </a:pPr>
          <a:r>
            <a:rPr lang="en-US" sz="3200" b="1" dirty="0"/>
            <a:t>October 15</a:t>
          </a:r>
        </a:p>
      </dgm:t>
    </dgm:pt>
    <dgm:pt modelId="{24E80029-A6DC-4DDD-A711-1651999D78DF}" type="parTrans" cxnId="{3FC8F65D-D12B-44D1-B3E7-670EEE91EA76}">
      <dgm:prSet/>
      <dgm:spPr/>
      <dgm:t>
        <a:bodyPr/>
        <a:lstStyle/>
        <a:p>
          <a:endParaRPr lang="en-US"/>
        </a:p>
      </dgm:t>
    </dgm:pt>
    <dgm:pt modelId="{27822D89-A006-4B4B-8F6C-ECC4BDD74922}" type="sibTrans" cxnId="{3FC8F65D-D12B-44D1-B3E7-670EEE91EA76}">
      <dgm:prSet/>
      <dgm:spPr/>
      <dgm:t>
        <a:bodyPr/>
        <a:lstStyle/>
        <a:p>
          <a:endParaRPr lang="en-US"/>
        </a:p>
      </dgm:t>
    </dgm:pt>
    <dgm:pt modelId="{7135C688-860F-4EC0-B567-61FA042E9C77}">
      <dgm:prSet custT="1"/>
      <dgm:spPr/>
      <dgm:t>
        <a:bodyPr/>
        <a:lstStyle/>
        <a:p>
          <a:pPr algn="ctr"/>
          <a:r>
            <a:rPr lang="en-US" sz="2000" b="1" dirty="0"/>
            <a:t>Local Applications and Finance Sections approved</a:t>
          </a:r>
        </a:p>
      </dgm:t>
    </dgm:pt>
    <dgm:pt modelId="{F0E89A03-8B1A-496A-8878-2B5B193FA9B6}" type="parTrans" cxnId="{DDFAD6A0-A79A-4195-9F3E-2C14BE8C82C7}">
      <dgm:prSet/>
      <dgm:spPr/>
      <dgm:t>
        <a:bodyPr/>
        <a:lstStyle/>
        <a:p>
          <a:endParaRPr lang="en-US"/>
        </a:p>
      </dgm:t>
    </dgm:pt>
    <dgm:pt modelId="{B7E2CF90-6BEF-4DD3-B414-AF5FD3F9EBE9}" type="sibTrans" cxnId="{DDFAD6A0-A79A-4195-9F3E-2C14BE8C82C7}">
      <dgm:prSet/>
      <dgm:spPr/>
      <dgm:t>
        <a:bodyPr/>
        <a:lstStyle/>
        <a:p>
          <a:endParaRPr lang="en-US"/>
        </a:p>
      </dgm:t>
    </dgm:pt>
    <dgm:pt modelId="{FF77F3C1-372D-47B2-BD6B-CD4FBE74FAF7}">
      <dgm:prSet custT="1"/>
      <dgm:spPr/>
      <dgm:t>
        <a:bodyPr/>
        <a:lstStyle/>
        <a:p>
          <a:pPr algn="ctr">
            <a:defRPr b="1"/>
          </a:pPr>
          <a:r>
            <a:rPr lang="en-US" sz="3200" b="1" dirty="0"/>
            <a:t>December 30</a:t>
          </a:r>
        </a:p>
      </dgm:t>
    </dgm:pt>
    <dgm:pt modelId="{53F7A0B4-C82A-4936-A7E6-ADCE99A8A66D}" type="parTrans" cxnId="{18A37B74-A483-4AB9-805A-B246392F116D}">
      <dgm:prSet/>
      <dgm:spPr/>
      <dgm:t>
        <a:bodyPr/>
        <a:lstStyle/>
        <a:p>
          <a:endParaRPr lang="en-US"/>
        </a:p>
      </dgm:t>
    </dgm:pt>
    <dgm:pt modelId="{F0F6F7A6-FA91-4561-AD53-8ADE1090C9EC}" type="sibTrans" cxnId="{18A37B74-A483-4AB9-805A-B246392F116D}">
      <dgm:prSet/>
      <dgm:spPr/>
      <dgm:t>
        <a:bodyPr/>
        <a:lstStyle/>
        <a:p>
          <a:endParaRPr lang="en-US"/>
        </a:p>
      </dgm:t>
    </dgm:pt>
    <dgm:pt modelId="{F0DCB3FC-1428-45BD-AC0D-B58E6BBD61C7}">
      <dgm:prSet custT="1"/>
      <dgm:spPr/>
      <dgm:t>
        <a:bodyPr/>
        <a:lstStyle/>
        <a:p>
          <a:pPr algn="ctr"/>
          <a:r>
            <a:rPr lang="en-US" sz="2000" b="1" dirty="0"/>
            <a:t>Prior year expenditures due</a:t>
          </a:r>
        </a:p>
      </dgm:t>
    </dgm:pt>
    <dgm:pt modelId="{DA80FF96-4B09-4A06-97B5-B58204775CA7}" type="parTrans" cxnId="{96CCF11E-3856-418F-BAA6-B071716174D1}">
      <dgm:prSet/>
      <dgm:spPr/>
      <dgm:t>
        <a:bodyPr/>
        <a:lstStyle/>
        <a:p>
          <a:endParaRPr lang="en-US"/>
        </a:p>
      </dgm:t>
    </dgm:pt>
    <dgm:pt modelId="{1DE7B723-9F0A-4EAF-BAEF-CFF458F7BE52}" type="sibTrans" cxnId="{96CCF11E-3856-418F-BAA6-B071716174D1}">
      <dgm:prSet/>
      <dgm:spPr/>
      <dgm:t>
        <a:bodyPr/>
        <a:lstStyle/>
        <a:p>
          <a:endParaRPr lang="en-US"/>
        </a:p>
      </dgm:t>
    </dgm:pt>
    <dgm:pt modelId="{45F9B6E3-8D25-4A2D-AAAF-418227663CD6}">
      <dgm:prSet custT="1"/>
      <dgm:spPr/>
      <dgm:t>
        <a:bodyPr/>
        <a:lstStyle/>
        <a:p>
          <a:pPr algn="ctr"/>
          <a:r>
            <a:rPr lang="en-US" sz="2000" b="1" dirty="0"/>
            <a:t>No Amendments accepted between July 1 and August 15</a:t>
          </a:r>
        </a:p>
      </dgm:t>
    </dgm:pt>
    <dgm:pt modelId="{133B0CA3-2052-495D-B8A5-A2B8D4211042}" type="parTrans" cxnId="{F9F9ED8D-9E2B-44B6-83A8-E556F7E3658B}">
      <dgm:prSet/>
      <dgm:spPr/>
      <dgm:t>
        <a:bodyPr/>
        <a:lstStyle/>
        <a:p>
          <a:endParaRPr lang="en-US"/>
        </a:p>
      </dgm:t>
    </dgm:pt>
    <dgm:pt modelId="{36B5DF17-DE5B-4A1A-828E-A0EFBC9D5CA9}" type="sibTrans" cxnId="{F9F9ED8D-9E2B-44B6-83A8-E556F7E3658B}">
      <dgm:prSet/>
      <dgm:spPr/>
      <dgm:t>
        <a:bodyPr/>
        <a:lstStyle/>
        <a:p>
          <a:endParaRPr lang="en-US"/>
        </a:p>
      </dgm:t>
    </dgm:pt>
    <dgm:pt modelId="{C3A5C6A7-C16E-43F7-9DB2-2C3357E07633}">
      <dgm:prSet custT="1"/>
      <dgm:spPr/>
      <dgm:t>
        <a:bodyPr/>
        <a:lstStyle/>
        <a:p>
          <a:pPr algn="ctr">
            <a:defRPr b="1"/>
          </a:pPr>
          <a:r>
            <a:rPr lang="en-US" sz="3200" b="1" dirty="0"/>
            <a:t>August 15</a:t>
          </a:r>
        </a:p>
      </dgm:t>
    </dgm:pt>
    <dgm:pt modelId="{348DD8C8-115F-498A-8F4E-43A5D09F73CA}" type="parTrans" cxnId="{6F266843-98F2-4B43-9355-8F2C4AB279B1}">
      <dgm:prSet/>
      <dgm:spPr/>
      <dgm:t>
        <a:bodyPr/>
        <a:lstStyle/>
        <a:p>
          <a:endParaRPr lang="en-US"/>
        </a:p>
      </dgm:t>
    </dgm:pt>
    <dgm:pt modelId="{3BAB9A47-01C6-4EED-A237-B58DDD99202C}" type="sibTrans" cxnId="{6F266843-98F2-4B43-9355-8F2C4AB279B1}">
      <dgm:prSet/>
      <dgm:spPr/>
      <dgm:t>
        <a:bodyPr/>
        <a:lstStyle/>
        <a:p>
          <a:endParaRPr lang="en-US"/>
        </a:p>
      </dgm:t>
    </dgm:pt>
    <dgm:pt modelId="{DF2E0588-1A42-4B60-9980-29FC0AA1D918}">
      <dgm:prSet custT="1"/>
      <dgm:spPr/>
      <dgm:t>
        <a:bodyPr/>
        <a:lstStyle/>
        <a:p>
          <a:pPr algn="ctr"/>
          <a:r>
            <a:rPr lang="en-US" sz="2000" b="1" dirty="0"/>
            <a:t>Prior year expenditures through June 30 due</a:t>
          </a:r>
        </a:p>
      </dgm:t>
    </dgm:pt>
    <dgm:pt modelId="{2F7721DF-0C84-4AB8-A1A7-0FDC8C3FBCFF}" type="parTrans" cxnId="{4B92E465-B83B-4D5D-8043-B36E924C8F82}">
      <dgm:prSet/>
      <dgm:spPr/>
      <dgm:t>
        <a:bodyPr/>
        <a:lstStyle/>
        <a:p>
          <a:endParaRPr lang="en-US"/>
        </a:p>
      </dgm:t>
    </dgm:pt>
    <dgm:pt modelId="{DC2FEF25-DEA4-4808-883A-7AD62BF4F3D8}" type="sibTrans" cxnId="{4B92E465-B83B-4D5D-8043-B36E924C8F82}">
      <dgm:prSet/>
      <dgm:spPr/>
      <dgm:t>
        <a:bodyPr/>
        <a:lstStyle/>
        <a:p>
          <a:endParaRPr lang="en-US"/>
        </a:p>
      </dgm:t>
    </dgm:pt>
    <dgm:pt modelId="{E9810AF7-5C91-4C42-A036-42611AA118BC}">
      <dgm:prSet custT="1"/>
      <dgm:spPr/>
      <dgm:t>
        <a:bodyPr/>
        <a:lstStyle/>
        <a:p>
          <a:pPr algn="ctr">
            <a:defRPr b="1"/>
          </a:pPr>
          <a:r>
            <a:rPr lang="en-US" sz="3200" b="1" dirty="0"/>
            <a:t>September 30</a:t>
          </a:r>
        </a:p>
      </dgm:t>
    </dgm:pt>
    <dgm:pt modelId="{45E8371A-17D0-43DC-BDF8-5A7179E0E0F5}" type="parTrans" cxnId="{6708EFA6-B911-43DC-8232-2F1FCD360B5A}">
      <dgm:prSet/>
      <dgm:spPr/>
      <dgm:t>
        <a:bodyPr/>
        <a:lstStyle/>
        <a:p>
          <a:endParaRPr lang="en-US"/>
        </a:p>
      </dgm:t>
    </dgm:pt>
    <dgm:pt modelId="{5F93ED68-63AA-48A9-98BE-EE898219BD2C}" type="sibTrans" cxnId="{6708EFA6-B911-43DC-8232-2F1FCD360B5A}">
      <dgm:prSet/>
      <dgm:spPr/>
      <dgm:t>
        <a:bodyPr/>
        <a:lstStyle/>
        <a:p>
          <a:endParaRPr lang="en-US"/>
        </a:p>
      </dgm:t>
    </dgm:pt>
    <dgm:pt modelId="{5AB9DB7A-9B8B-496B-B049-227FC1B59E33}">
      <dgm:prSet custT="1"/>
      <dgm:spPr/>
      <dgm:t>
        <a:bodyPr/>
        <a:lstStyle/>
        <a:p>
          <a:pPr algn="ctr"/>
          <a:r>
            <a:rPr lang="en-US" sz="2000" b="1" dirty="0"/>
            <a:t>Program year ends September 30</a:t>
          </a:r>
        </a:p>
      </dgm:t>
    </dgm:pt>
    <dgm:pt modelId="{0486DA66-717D-4436-994B-0F189023348A}" type="parTrans" cxnId="{12E3CE84-D112-4B03-A56C-153B8CCDBDD2}">
      <dgm:prSet/>
      <dgm:spPr/>
      <dgm:t>
        <a:bodyPr/>
        <a:lstStyle/>
        <a:p>
          <a:endParaRPr lang="en-US"/>
        </a:p>
      </dgm:t>
    </dgm:pt>
    <dgm:pt modelId="{AD0687DA-E6D4-497E-83F1-F5D51C81B1BC}" type="sibTrans" cxnId="{12E3CE84-D112-4B03-A56C-153B8CCDBDD2}">
      <dgm:prSet/>
      <dgm:spPr/>
      <dgm:t>
        <a:bodyPr/>
        <a:lstStyle/>
        <a:p>
          <a:endParaRPr lang="en-US"/>
        </a:p>
      </dgm:t>
    </dgm:pt>
    <dgm:pt modelId="{4773B488-04AB-4244-BB27-51B08DB0AED4}">
      <dgm:prSet custT="1"/>
      <dgm:spPr/>
      <dgm:t>
        <a:bodyPr/>
        <a:lstStyle/>
        <a:p>
          <a:pPr algn="ctr">
            <a:defRPr b="1"/>
          </a:pPr>
          <a:r>
            <a:rPr lang="en-US" sz="3200" b="1" dirty="0"/>
            <a:t>July – September </a:t>
          </a:r>
        </a:p>
      </dgm:t>
    </dgm:pt>
    <dgm:pt modelId="{C12AD2AC-38F4-404E-85B1-F7B1205AE5CD}" type="sibTrans" cxnId="{8DF60356-A751-4556-B79E-619114D72B9B}">
      <dgm:prSet/>
      <dgm:spPr/>
      <dgm:t>
        <a:bodyPr/>
        <a:lstStyle/>
        <a:p>
          <a:endParaRPr lang="en-US"/>
        </a:p>
      </dgm:t>
    </dgm:pt>
    <dgm:pt modelId="{D2BCAA0D-1A41-4F43-BE38-21C248CBB729}" type="parTrans" cxnId="{8DF60356-A751-4556-B79E-619114D72B9B}">
      <dgm:prSet/>
      <dgm:spPr/>
      <dgm:t>
        <a:bodyPr/>
        <a:lstStyle/>
        <a:p>
          <a:endParaRPr lang="en-US"/>
        </a:p>
      </dgm:t>
    </dgm:pt>
    <dgm:pt modelId="{8D7E29F7-5988-4057-AA35-D57AC6EB02DE}">
      <dgm:prSet custT="1"/>
      <dgm:spPr/>
      <dgm:t>
        <a:bodyPr/>
        <a:lstStyle/>
        <a:p>
          <a:pPr algn="ctr"/>
          <a:r>
            <a:rPr lang="en-US" sz="2000" b="1" dirty="0"/>
            <a:t>Amendments due September 15</a:t>
          </a:r>
        </a:p>
      </dgm:t>
    </dgm:pt>
    <dgm:pt modelId="{C13A741E-840B-4E96-BE67-490CCA65FE72}" type="sibTrans" cxnId="{1E51D6A3-25CF-42CE-A452-2E7834F3CDA3}">
      <dgm:prSet/>
      <dgm:spPr/>
      <dgm:t>
        <a:bodyPr/>
        <a:lstStyle/>
        <a:p>
          <a:endParaRPr lang="en-US"/>
        </a:p>
      </dgm:t>
    </dgm:pt>
    <dgm:pt modelId="{FB7AABAE-7771-4859-B542-072775A83B68}" type="parTrans" cxnId="{1E51D6A3-25CF-42CE-A452-2E7834F3CDA3}">
      <dgm:prSet/>
      <dgm:spPr/>
      <dgm:t>
        <a:bodyPr/>
        <a:lstStyle/>
        <a:p>
          <a:endParaRPr lang="en-US"/>
        </a:p>
      </dgm:t>
    </dgm:pt>
    <dgm:pt modelId="{96CD5E6B-CDB9-4EDD-816E-D1EF15D32D9F}">
      <dgm:prSet custT="1"/>
      <dgm:spPr/>
      <dgm:t>
        <a:bodyPr/>
        <a:lstStyle/>
        <a:p>
          <a:pPr algn="ctr">
            <a:defRPr b="1"/>
          </a:pPr>
          <a:r>
            <a:rPr lang="en-US" sz="3200" b="1" dirty="0"/>
            <a:t>July - August</a:t>
          </a:r>
        </a:p>
      </dgm:t>
    </dgm:pt>
    <dgm:pt modelId="{2F5B9A50-9163-4EBC-B3C2-3B6108EB5870}" type="sibTrans" cxnId="{1C007CC8-9CEE-451C-84C8-AECEDF9D30C2}">
      <dgm:prSet/>
      <dgm:spPr/>
      <dgm:t>
        <a:bodyPr/>
        <a:lstStyle/>
        <a:p>
          <a:endParaRPr lang="en-US"/>
        </a:p>
      </dgm:t>
    </dgm:pt>
    <dgm:pt modelId="{E881B99D-0D9A-43F8-9274-BF4EAB00A738}" type="parTrans" cxnId="{1C007CC8-9CEE-451C-84C8-AECEDF9D30C2}">
      <dgm:prSet/>
      <dgm:spPr/>
      <dgm:t>
        <a:bodyPr/>
        <a:lstStyle/>
        <a:p>
          <a:endParaRPr lang="en-US"/>
        </a:p>
      </dgm:t>
    </dgm:pt>
    <dgm:pt modelId="{C47A1A85-A653-419C-B9AE-F63F212F9446}" type="pres">
      <dgm:prSet presAssocID="{73149A85-E858-48CE-97DF-97C6AF28E664}" presName="root" presStyleCnt="0">
        <dgm:presLayoutVars>
          <dgm:chMax/>
          <dgm:chPref/>
          <dgm:animLvl val="lvl"/>
        </dgm:presLayoutVars>
      </dgm:prSet>
      <dgm:spPr/>
    </dgm:pt>
    <dgm:pt modelId="{C5776B0D-85A7-476F-BF99-CFE970709D5E}" type="pres">
      <dgm:prSet presAssocID="{73149A85-E858-48CE-97DF-97C6AF28E664}" presName="divider" presStyleLbl="node1" presStyleIdx="0" presStyleCnt="1"/>
      <dgm:spPr/>
    </dgm:pt>
    <dgm:pt modelId="{2CB35B0E-71DB-4F80-91CD-4E19C7B651DC}" type="pres">
      <dgm:prSet presAssocID="{73149A85-E858-48CE-97DF-97C6AF28E664}" presName="nodes" presStyleCnt="0">
        <dgm:presLayoutVars>
          <dgm:chMax/>
          <dgm:chPref/>
          <dgm:animLvl val="lvl"/>
        </dgm:presLayoutVars>
      </dgm:prSet>
      <dgm:spPr/>
    </dgm:pt>
    <dgm:pt modelId="{21A7884F-12F6-45A9-91C3-463A46E50537}" type="pres">
      <dgm:prSet presAssocID="{D10C9F77-FC13-4B84-9717-B5B10611432A}" presName="composite" presStyleCnt="0"/>
      <dgm:spPr/>
    </dgm:pt>
    <dgm:pt modelId="{60CA7091-DC34-4335-9748-6863DB5D8F4E}" type="pres">
      <dgm:prSet presAssocID="{D10C9F77-FC13-4B84-9717-B5B10611432A}" presName="L1TextContainer" presStyleLbl="revTx" presStyleIdx="0" presStyleCnt="8">
        <dgm:presLayoutVars>
          <dgm:chMax val="1"/>
          <dgm:chPref val="1"/>
          <dgm:bulletEnabled val="1"/>
        </dgm:presLayoutVars>
      </dgm:prSet>
      <dgm:spPr/>
    </dgm:pt>
    <dgm:pt modelId="{10408A9A-0B5E-494E-B267-7D3281D7CD94}" type="pres">
      <dgm:prSet presAssocID="{D10C9F77-FC13-4B84-9717-B5B10611432A}" presName="L2TextContainerWrapper" presStyleCnt="0">
        <dgm:presLayoutVars>
          <dgm:chMax val="0"/>
          <dgm:chPref val="0"/>
          <dgm:bulletEnabled val="1"/>
        </dgm:presLayoutVars>
      </dgm:prSet>
      <dgm:spPr/>
    </dgm:pt>
    <dgm:pt modelId="{9641375E-99A7-4717-A9C2-040CAC1D403E}" type="pres">
      <dgm:prSet presAssocID="{D10C9F77-FC13-4B84-9717-B5B10611432A}" presName="L2TextContainer" presStyleLbl="bgAccFollowNode1" presStyleIdx="0" presStyleCnt="8"/>
      <dgm:spPr/>
    </dgm:pt>
    <dgm:pt modelId="{E1D83CEE-1E04-40AA-8E19-A1E495600C6C}" type="pres">
      <dgm:prSet presAssocID="{D10C9F77-FC13-4B84-9717-B5B10611432A}" presName="FlexibleEmptyPlaceHolder" presStyleCnt="0"/>
      <dgm:spPr/>
    </dgm:pt>
    <dgm:pt modelId="{3F150399-8DA3-4FD3-A72A-9CDDC92C4965}" type="pres">
      <dgm:prSet presAssocID="{D10C9F77-FC13-4B84-9717-B5B10611432A}" presName="ConnectLine" presStyleLbl="alignNode1" presStyleIdx="0" presStyleCnt="8"/>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gm:spPr>
    </dgm:pt>
    <dgm:pt modelId="{E663F6D9-AECD-4210-A957-E8FC987A5BD0}" type="pres">
      <dgm:prSet presAssocID="{D10C9F77-FC13-4B84-9717-B5B10611432A}" presName="ConnectorPoint" presStyleLbl="fgAcc1" presStyleIdx="0" presStyleCnt="8"/>
      <dgm:spPr>
        <a:solidFill>
          <a:schemeClr val="lt1">
            <a:alpha val="90000"/>
            <a:hueOff val="0"/>
            <a:satOff val="0"/>
            <a:lumOff val="0"/>
            <a:alphaOff val="0"/>
          </a:schemeClr>
        </a:solidFill>
        <a:ln w="12700" cap="flat" cmpd="sng" algn="ctr">
          <a:noFill/>
          <a:prstDash val="solid"/>
          <a:miter lim="800000"/>
        </a:ln>
        <a:effectLst/>
      </dgm:spPr>
    </dgm:pt>
    <dgm:pt modelId="{63E75584-457F-4364-BA6C-41F65E119245}" type="pres">
      <dgm:prSet presAssocID="{D10C9F77-FC13-4B84-9717-B5B10611432A}" presName="EmptyPlaceHolder" presStyleCnt="0"/>
      <dgm:spPr/>
    </dgm:pt>
    <dgm:pt modelId="{7ACD2DEA-D70B-495A-8708-586FE047DDDE}" type="pres">
      <dgm:prSet presAssocID="{E89A965E-AA4F-4B4F-97E4-7682CA571C3E}" presName="spaceBetweenRectangles" presStyleCnt="0"/>
      <dgm:spPr/>
    </dgm:pt>
    <dgm:pt modelId="{53E9F1B2-C7A2-4F22-AD63-819F35B7C10F}" type="pres">
      <dgm:prSet presAssocID="{A8DAC288-B59F-4A4C-AABC-40A1B899CE89}" presName="composite" presStyleCnt="0"/>
      <dgm:spPr/>
    </dgm:pt>
    <dgm:pt modelId="{663E32A0-0F4F-4933-B872-4FF89ADF6911}" type="pres">
      <dgm:prSet presAssocID="{A8DAC288-B59F-4A4C-AABC-40A1B899CE89}" presName="L1TextContainer" presStyleLbl="revTx" presStyleIdx="1" presStyleCnt="8">
        <dgm:presLayoutVars>
          <dgm:chMax val="1"/>
          <dgm:chPref val="1"/>
          <dgm:bulletEnabled val="1"/>
        </dgm:presLayoutVars>
      </dgm:prSet>
      <dgm:spPr/>
    </dgm:pt>
    <dgm:pt modelId="{737A7FE9-5502-4D53-BC66-A098036A1B1E}" type="pres">
      <dgm:prSet presAssocID="{A8DAC288-B59F-4A4C-AABC-40A1B899CE89}" presName="L2TextContainerWrapper" presStyleCnt="0">
        <dgm:presLayoutVars>
          <dgm:chMax val="0"/>
          <dgm:chPref val="0"/>
          <dgm:bulletEnabled val="1"/>
        </dgm:presLayoutVars>
      </dgm:prSet>
      <dgm:spPr/>
    </dgm:pt>
    <dgm:pt modelId="{E94D0A6D-F7BA-42E0-AE22-9EAFF106799F}" type="pres">
      <dgm:prSet presAssocID="{A8DAC288-B59F-4A4C-AABC-40A1B899CE89}" presName="L2TextContainer" presStyleLbl="bgAccFollowNode1" presStyleIdx="1" presStyleCnt="8"/>
      <dgm:spPr/>
    </dgm:pt>
    <dgm:pt modelId="{82480EA2-299F-4FC6-8EE6-DD4954960EC8}" type="pres">
      <dgm:prSet presAssocID="{A8DAC288-B59F-4A4C-AABC-40A1B899CE89}" presName="FlexibleEmptyPlaceHolder" presStyleCnt="0"/>
      <dgm:spPr/>
    </dgm:pt>
    <dgm:pt modelId="{48A19662-7938-4AC4-A58F-5937364FC43D}" type="pres">
      <dgm:prSet presAssocID="{A8DAC288-B59F-4A4C-AABC-40A1B899CE89}" presName="ConnectLine" presStyleLbl="alignNode1" presStyleIdx="1" presStyleCnt="8"/>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gm:spPr>
    </dgm:pt>
    <dgm:pt modelId="{84F84AC2-A256-4A18-BE3D-8A1BBACFEA45}" type="pres">
      <dgm:prSet presAssocID="{A8DAC288-B59F-4A4C-AABC-40A1B899CE89}" presName="ConnectorPoint" presStyleLbl="fgAcc1" presStyleIdx="1" presStyleCnt="8"/>
      <dgm:spPr>
        <a:solidFill>
          <a:schemeClr val="lt1">
            <a:alpha val="90000"/>
            <a:hueOff val="0"/>
            <a:satOff val="0"/>
            <a:lumOff val="0"/>
            <a:alphaOff val="0"/>
          </a:schemeClr>
        </a:solidFill>
        <a:ln w="12700" cap="flat" cmpd="sng" algn="ctr">
          <a:noFill/>
          <a:prstDash val="solid"/>
          <a:miter lim="800000"/>
        </a:ln>
        <a:effectLst/>
      </dgm:spPr>
    </dgm:pt>
    <dgm:pt modelId="{0613B150-3B14-43E4-A3F3-9D0B1513212F}" type="pres">
      <dgm:prSet presAssocID="{A8DAC288-B59F-4A4C-AABC-40A1B899CE89}" presName="EmptyPlaceHolder" presStyleCnt="0"/>
      <dgm:spPr/>
    </dgm:pt>
    <dgm:pt modelId="{2A037CB2-0728-49A9-8216-E5CB87F57768}" type="pres">
      <dgm:prSet presAssocID="{8AECC4B2-24CF-47B1-A3AB-9623D61523EE}" presName="spaceBetweenRectangles" presStyleCnt="0"/>
      <dgm:spPr/>
    </dgm:pt>
    <dgm:pt modelId="{1FD8EF8D-3CC8-4BDD-8948-9A33CB182D1D}" type="pres">
      <dgm:prSet presAssocID="{A060CA39-E403-4822-B9BC-5A5F0FFF6EF5}" presName="composite" presStyleCnt="0"/>
      <dgm:spPr/>
    </dgm:pt>
    <dgm:pt modelId="{477BD3CB-8297-4B50-8EBC-7A58E0E0803D}" type="pres">
      <dgm:prSet presAssocID="{A060CA39-E403-4822-B9BC-5A5F0FFF6EF5}" presName="L1TextContainer" presStyleLbl="revTx" presStyleIdx="2" presStyleCnt="8">
        <dgm:presLayoutVars>
          <dgm:chMax val="1"/>
          <dgm:chPref val="1"/>
          <dgm:bulletEnabled val="1"/>
        </dgm:presLayoutVars>
      </dgm:prSet>
      <dgm:spPr/>
    </dgm:pt>
    <dgm:pt modelId="{E87AE3BD-0436-4DB5-86FC-231005D64480}" type="pres">
      <dgm:prSet presAssocID="{A060CA39-E403-4822-B9BC-5A5F0FFF6EF5}" presName="L2TextContainerWrapper" presStyleCnt="0">
        <dgm:presLayoutVars>
          <dgm:chMax val="0"/>
          <dgm:chPref val="0"/>
          <dgm:bulletEnabled val="1"/>
        </dgm:presLayoutVars>
      </dgm:prSet>
      <dgm:spPr/>
    </dgm:pt>
    <dgm:pt modelId="{00795A55-5A6B-4FFB-9909-D16A34007F42}" type="pres">
      <dgm:prSet presAssocID="{A060CA39-E403-4822-B9BC-5A5F0FFF6EF5}" presName="L2TextContainer" presStyleLbl="bgAccFollowNode1" presStyleIdx="2" presStyleCnt="8"/>
      <dgm:spPr/>
    </dgm:pt>
    <dgm:pt modelId="{D7E28278-6079-4C8F-AF0F-0358E8AACDA5}" type="pres">
      <dgm:prSet presAssocID="{A060CA39-E403-4822-B9BC-5A5F0FFF6EF5}" presName="FlexibleEmptyPlaceHolder" presStyleCnt="0"/>
      <dgm:spPr/>
    </dgm:pt>
    <dgm:pt modelId="{B732E722-1D37-4396-92D2-F3FC8068D135}" type="pres">
      <dgm:prSet presAssocID="{A060CA39-E403-4822-B9BC-5A5F0FFF6EF5}" presName="ConnectLine" presStyleLbl="alignNode1" presStyleIdx="2" presStyleCnt="8"/>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gm:spPr>
    </dgm:pt>
    <dgm:pt modelId="{261C1EE2-A404-4693-B07E-272E56D6F6C9}" type="pres">
      <dgm:prSet presAssocID="{A060CA39-E403-4822-B9BC-5A5F0FFF6EF5}" presName="ConnectorPoint" presStyleLbl="fgAcc1" presStyleIdx="2" presStyleCnt="8"/>
      <dgm:spPr>
        <a:solidFill>
          <a:schemeClr val="lt1">
            <a:alpha val="90000"/>
            <a:hueOff val="0"/>
            <a:satOff val="0"/>
            <a:lumOff val="0"/>
            <a:alphaOff val="0"/>
          </a:schemeClr>
        </a:solidFill>
        <a:ln w="12700" cap="flat" cmpd="sng" algn="ctr">
          <a:noFill/>
          <a:prstDash val="solid"/>
          <a:miter lim="800000"/>
        </a:ln>
        <a:effectLst/>
      </dgm:spPr>
    </dgm:pt>
    <dgm:pt modelId="{6281AFBF-9489-4185-941D-1E0DC20A0EB1}" type="pres">
      <dgm:prSet presAssocID="{A060CA39-E403-4822-B9BC-5A5F0FFF6EF5}" presName="EmptyPlaceHolder" presStyleCnt="0"/>
      <dgm:spPr/>
    </dgm:pt>
    <dgm:pt modelId="{2E8CFBBF-26A0-4A57-9371-0058D8666C35}" type="pres">
      <dgm:prSet presAssocID="{27822D89-A006-4B4B-8F6C-ECC4BDD74922}" presName="spaceBetweenRectangles" presStyleCnt="0"/>
      <dgm:spPr/>
    </dgm:pt>
    <dgm:pt modelId="{E7444478-062A-42FF-8F77-77EBFFC20FEC}" type="pres">
      <dgm:prSet presAssocID="{FF77F3C1-372D-47B2-BD6B-CD4FBE74FAF7}" presName="composite" presStyleCnt="0"/>
      <dgm:spPr/>
    </dgm:pt>
    <dgm:pt modelId="{57607A4B-93C7-4E97-9F4E-6DAD86DD4B5D}" type="pres">
      <dgm:prSet presAssocID="{FF77F3C1-372D-47B2-BD6B-CD4FBE74FAF7}" presName="L1TextContainer" presStyleLbl="revTx" presStyleIdx="3" presStyleCnt="8">
        <dgm:presLayoutVars>
          <dgm:chMax val="1"/>
          <dgm:chPref val="1"/>
          <dgm:bulletEnabled val="1"/>
        </dgm:presLayoutVars>
      </dgm:prSet>
      <dgm:spPr/>
    </dgm:pt>
    <dgm:pt modelId="{FBC5294E-098B-42DB-9129-9C1002836FF9}" type="pres">
      <dgm:prSet presAssocID="{FF77F3C1-372D-47B2-BD6B-CD4FBE74FAF7}" presName="L2TextContainerWrapper" presStyleCnt="0">
        <dgm:presLayoutVars>
          <dgm:chMax val="0"/>
          <dgm:chPref val="0"/>
          <dgm:bulletEnabled val="1"/>
        </dgm:presLayoutVars>
      </dgm:prSet>
      <dgm:spPr/>
    </dgm:pt>
    <dgm:pt modelId="{B57154BF-5958-4DA7-AEC3-14022F59D5CC}" type="pres">
      <dgm:prSet presAssocID="{FF77F3C1-372D-47B2-BD6B-CD4FBE74FAF7}" presName="L2TextContainer" presStyleLbl="bgAccFollowNode1" presStyleIdx="3" presStyleCnt="8"/>
      <dgm:spPr/>
    </dgm:pt>
    <dgm:pt modelId="{635FD238-88B9-4FC0-8095-60FE9825E455}" type="pres">
      <dgm:prSet presAssocID="{FF77F3C1-372D-47B2-BD6B-CD4FBE74FAF7}" presName="FlexibleEmptyPlaceHolder" presStyleCnt="0"/>
      <dgm:spPr/>
    </dgm:pt>
    <dgm:pt modelId="{AC7CAFE8-F74C-487A-B508-8C9BA483495D}" type="pres">
      <dgm:prSet presAssocID="{FF77F3C1-372D-47B2-BD6B-CD4FBE74FAF7}" presName="ConnectLine" presStyleLbl="alignNode1" presStyleIdx="3" presStyleCnt="8"/>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gm:spPr>
    </dgm:pt>
    <dgm:pt modelId="{564E29E6-5659-4238-85A2-E364C5FD7AE8}" type="pres">
      <dgm:prSet presAssocID="{FF77F3C1-372D-47B2-BD6B-CD4FBE74FAF7}" presName="ConnectorPoint" presStyleLbl="fgAcc1" presStyleIdx="3" presStyleCnt="8"/>
      <dgm:spPr>
        <a:solidFill>
          <a:schemeClr val="lt1">
            <a:alpha val="90000"/>
            <a:hueOff val="0"/>
            <a:satOff val="0"/>
            <a:lumOff val="0"/>
            <a:alphaOff val="0"/>
          </a:schemeClr>
        </a:solidFill>
        <a:ln w="12700" cap="flat" cmpd="sng" algn="ctr">
          <a:noFill/>
          <a:prstDash val="solid"/>
          <a:miter lim="800000"/>
        </a:ln>
        <a:effectLst/>
      </dgm:spPr>
    </dgm:pt>
    <dgm:pt modelId="{E43A8DF2-D882-4CD8-BF83-4842D55F965A}" type="pres">
      <dgm:prSet presAssocID="{FF77F3C1-372D-47B2-BD6B-CD4FBE74FAF7}" presName="EmptyPlaceHolder" presStyleCnt="0"/>
      <dgm:spPr/>
    </dgm:pt>
    <dgm:pt modelId="{FB221B6E-E1DF-46A7-98B2-7969535A007F}" type="pres">
      <dgm:prSet presAssocID="{F0F6F7A6-FA91-4561-AD53-8ADE1090C9EC}" presName="spaceBetweenRectangles" presStyleCnt="0"/>
      <dgm:spPr/>
    </dgm:pt>
    <dgm:pt modelId="{6285E027-9587-4C56-B7F0-643494EF56BA}" type="pres">
      <dgm:prSet presAssocID="{4773B488-04AB-4244-BB27-51B08DB0AED4}" presName="composite" presStyleCnt="0"/>
      <dgm:spPr/>
    </dgm:pt>
    <dgm:pt modelId="{22B48F8F-D2F3-4D68-9591-BA6ADFAB2A23}" type="pres">
      <dgm:prSet presAssocID="{4773B488-04AB-4244-BB27-51B08DB0AED4}" presName="L1TextContainer" presStyleLbl="revTx" presStyleIdx="4" presStyleCnt="8">
        <dgm:presLayoutVars>
          <dgm:chMax val="1"/>
          <dgm:chPref val="1"/>
          <dgm:bulletEnabled val="1"/>
        </dgm:presLayoutVars>
      </dgm:prSet>
      <dgm:spPr/>
    </dgm:pt>
    <dgm:pt modelId="{93BADC0A-CB52-49E9-BF83-5F248F86622D}" type="pres">
      <dgm:prSet presAssocID="{4773B488-04AB-4244-BB27-51B08DB0AED4}" presName="L2TextContainerWrapper" presStyleCnt="0">
        <dgm:presLayoutVars>
          <dgm:chMax val="0"/>
          <dgm:chPref val="0"/>
          <dgm:bulletEnabled val="1"/>
        </dgm:presLayoutVars>
      </dgm:prSet>
      <dgm:spPr/>
    </dgm:pt>
    <dgm:pt modelId="{07DCDD9B-06C6-4CAC-952C-EAFAD2676437}" type="pres">
      <dgm:prSet presAssocID="{4773B488-04AB-4244-BB27-51B08DB0AED4}" presName="L2TextContainer" presStyleLbl="bgAccFollowNode1" presStyleIdx="4" presStyleCnt="8"/>
      <dgm:spPr/>
    </dgm:pt>
    <dgm:pt modelId="{5D47B88C-C82D-4790-B03F-C55F15A05C2E}" type="pres">
      <dgm:prSet presAssocID="{4773B488-04AB-4244-BB27-51B08DB0AED4}" presName="FlexibleEmptyPlaceHolder" presStyleCnt="0"/>
      <dgm:spPr/>
    </dgm:pt>
    <dgm:pt modelId="{10D6C362-89EB-4241-86F8-197F993C639F}" type="pres">
      <dgm:prSet presAssocID="{4773B488-04AB-4244-BB27-51B08DB0AED4}" presName="ConnectLine" presStyleLbl="alignNode1" presStyleIdx="4" presStyleCnt="8"/>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gm:spPr>
    </dgm:pt>
    <dgm:pt modelId="{720A1847-3792-43E3-8BAA-AB2A1C19A4FB}" type="pres">
      <dgm:prSet presAssocID="{4773B488-04AB-4244-BB27-51B08DB0AED4}" presName="ConnectorPoint" presStyleLbl="fgAcc1" presStyleIdx="4" presStyleCnt="8"/>
      <dgm:spPr>
        <a:solidFill>
          <a:schemeClr val="lt1">
            <a:alpha val="90000"/>
            <a:hueOff val="0"/>
            <a:satOff val="0"/>
            <a:lumOff val="0"/>
            <a:alphaOff val="0"/>
          </a:schemeClr>
        </a:solidFill>
        <a:ln w="12700" cap="flat" cmpd="sng" algn="ctr">
          <a:noFill/>
          <a:prstDash val="solid"/>
          <a:miter lim="800000"/>
        </a:ln>
        <a:effectLst/>
      </dgm:spPr>
    </dgm:pt>
    <dgm:pt modelId="{DB018F8D-B9AD-4D6E-969B-11EB70323844}" type="pres">
      <dgm:prSet presAssocID="{4773B488-04AB-4244-BB27-51B08DB0AED4}" presName="EmptyPlaceHolder" presStyleCnt="0"/>
      <dgm:spPr/>
    </dgm:pt>
    <dgm:pt modelId="{358F5410-D477-4B96-9843-B3A57C040E07}" type="pres">
      <dgm:prSet presAssocID="{C12AD2AC-38F4-404E-85B1-F7B1205AE5CD}" presName="spaceBetweenRectangles" presStyleCnt="0"/>
      <dgm:spPr/>
    </dgm:pt>
    <dgm:pt modelId="{1F03F1AE-10A6-486F-927F-BCEF27CC770E}" type="pres">
      <dgm:prSet presAssocID="{C3A5C6A7-C16E-43F7-9DB2-2C3357E07633}" presName="composite" presStyleCnt="0"/>
      <dgm:spPr/>
    </dgm:pt>
    <dgm:pt modelId="{BBFA69B3-EEBC-4559-ABD9-47E2CAF75A55}" type="pres">
      <dgm:prSet presAssocID="{C3A5C6A7-C16E-43F7-9DB2-2C3357E07633}" presName="L1TextContainer" presStyleLbl="revTx" presStyleIdx="5" presStyleCnt="8">
        <dgm:presLayoutVars>
          <dgm:chMax val="1"/>
          <dgm:chPref val="1"/>
          <dgm:bulletEnabled val="1"/>
        </dgm:presLayoutVars>
      </dgm:prSet>
      <dgm:spPr/>
    </dgm:pt>
    <dgm:pt modelId="{781DC6B0-131D-42DC-A734-538424301F3B}" type="pres">
      <dgm:prSet presAssocID="{C3A5C6A7-C16E-43F7-9DB2-2C3357E07633}" presName="L2TextContainerWrapper" presStyleCnt="0">
        <dgm:presLayoutVars>
          <dgm:chMax val="0"/>
          <dgm:chPref val="0"/>
          <dgm:bulletEnabled val="1"/>
        </dgm:presLayoutVars>
      </dgm:prSet>
      <dgm:spPr/>
    </dgm:pt>
    <dgm:pt modelId="{5326FCE8-06DF-4955-9127-E52739EBE80D}" type="pres">
      <dgm:prSet presAssocID="{C3A5C6A7-C16E-43F7-9DB2-2C3357E07633}" presName="L2TextContainer" presStyleLbl="bgAccFollowNode1" presStyleIdx="5" presStyleCnt="8"/>
      <dgm:spPr/>
    </dgm:pt>
    <dgm:pt modelId="{A5F58AD2-38C3-4F78-9EF7-211CF8E51BD9}" type="pres">
      <dgm:prSet presAssocID="{C3A5C6A7-C16E-43F7-9DB2-2C3357E07633}" presName="FlexibleEmptyPlaceHolder" presStyleCnt="0"/>
      <dgm:spPr/>
    </dgm:pt>
    <dgm:pt modelId="{0E482A6B-A05C-4FBA-880D-48D006C8450A}" type="pres">
      <dgm:prSet presAssocID="{C3A5C6A7-C16E-43F7-9DB2-2C3357E07633}" presName="ConnectLine" presStyleLbl="alignNode1" presStyleIdx="5" presStyleCnt="8"/>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gm:spPr>
    </dgm:pt>
    <dgm:pt modelId="{B78F25D0-9899-4B39-81B2-FAD5FB69CFB5}" type="pres">
      <dgm:prSet presAssocID="{C3A5C6A7-C16E-43F7-9DB2-2C3357E07633}" presName="ConnectorPoint" presStyleLbl="fgAcc1" presStyleIdx="5" presStyleCnt="8"/>
      <dgm:spPr>
        <a:solidFill>
          <a:schemeClr val="lt1">
            <a:alpha val="90000"/>
            <a:hueOff val="0"/>
            <a:satOff val="0"/>
            <a:lumOff val="0"/>
            <a:alphaOff val="0"/>
          </a:schemeClr>
        </a:solidFill>
        <a:ln w="12700" cap="flat" cmpd="sng" algn="ctr">
          <a:noFill/>
          <a:prstDash val="solid"/>
          <a:miter lim="800000"/>
        </a:ln>
        <a:effectLst/>
      </dgm:spPr>
    </dgm:pt>
    <dgm:pt modelId="{ACDCF02A-6AEB-4858-B3BD-8D93CD7A0340}" type="pres">
      <dgm:prSet presAssocID="{C3A5C6A7-C16E-43F7-9DB2-2C3357E07633}" presName="EmptyPlaceHolder" presStyleCnt="0"/>
      <dgm:spPr/>
    </dgm:pt>
    <dgm:pt modelId="{8E5814A1-5983-4EAC-A569-C436F912C36E}" type="pres">
      <dgm:prSet presAssocID="{3BAB9A47-01C6-4EED-A237-B58DDD99202C}" presName="spaceBetweenRectangles" presStyleCnt="0"/>
      <dgm:spPr/>
    </dgm:pt>
    <dgm:pt modelId="{57A4E0E0-E4A7-4F19-B68E-8492DE162D3D}" type="pres">
      <dgm:prSet presAssocID="{96CD5E6B-CDB9-4EDD-816E-D1EF15D32D9F}" presName="composite" presStyleCnt="0"/>
      <dgm:spPr/>
    </dgm:pt>
    <dgm:pt modelId="{34C3665A-046B-4001-B3B8-E6CF8469F0C3}" type="pres">
      <dgm:prSet presAssocID="{96CD5E6B-CDB9-4EDD-816E-D1EF15D32D9F}" presName="L1TextContainer" presStyleLbl="revTx" presStyleIdx="6" presStyleCnt="8">
        <dgm:presLayoutVars>
          <dgm:chMax val="1"/>
          <dgm:chPref val="1"/>
          <dgm:bulletEnabled val="1"/>
        </dgm:presLayoutVars>
      </dgm:prSet>
      <dgm:spPr/>
    </dgm:pt>
    <dgm:pt modelId="{A3BF07A1-9BDB-4A7E-94F3-9C7DA11FD070}" type="pres">
      <dgm:prSet presAssocID="{96CD5E6B-CDB9-4EDD-816E-D1EF15D32D9F}" presName="L2TextContainerWrapper" presStyleCnt="0">
        <dgm:presLayoutVars>
          <dgm:chMax val="0"/>
          <dgm:chPref val="0"/>
          <dgm:bulletEnabled val="1"/>
        </dgm:presLayoutVars>
      </dgm:prSet>
      <dgm:spPr/>
    </dgm:pt>
    <dgm:pt modelId="{1A111A63-CB48-4C13-8665-5C7F75C3D241}" type="pres">
      <dgm:prSet presAssocID="{96CD5E6B-CDB9-4EDD-816E-D1EF15D32D9F}" presName="L2TextContainer" presStyleLbl="bgAccFollowNode1" presStyleIdx="6" presStyleCnt="8"/>
      <dgm:spPr/>
    </dgm:pt>
    <dgm:pt modelId="{AA25D6F9-EF43-485C-9C9F-C8F3A70B2AB3}" type="pres">
      <dgm:prSet presAssocID="{96CD5E6B-CDB9-4EDD-816E-D1EF15D32D9F}" presName="FlexibleEmptyPlaceHolder" presStyleCnt="0"/>
      <dgm:spPr/>
    </dgm:pt>
    <dgm:pt modelId="{D5F55428-F365-46E8-B394-93AE3EA6A869}" type="pres">
      <dgm:prSet presAssocID="{96CD5E6B-CDB9-4EDD-816E-D1EF15D32D9F}" presName="ConnectLine" presStyleLbl="alignNode1" presStyleIdx="6" presStyleCnt="8"/>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gm:spPr>
    </dgm:pt>
    <dgm:pt modelId="{F86CF643-B57C-4C30-B100-CC08762ECFA8}" type="pres">
      <dgm:prSet presAssocID="{96CD5E6B-CDB9-4EDD-816E-D1EF15D32D9F}" presName="ConnectorPoint" presStyleLbl="fgAcc1" presStyleIdx="6" presStyleCnt="8"/>
      <dgm:spPr>
        <a:solidFill>
          <a:schemeClr val="lt1">
            <a:alpha val="90000"/>
            <a:hueOff val="0"/>
            <a:satOff val="0"/>
            <a:lumOff val="0"/>
            <a:alphaOff val="0"/>
          </a:schemeClr>
        </a:solidFill>
        <a:ln w="12700" cap="flat" cmpd="sng" algn="ctr">
          <a:noFill/>
          <a:prstDash val="solid"/>
          <a:miter lim="800000"/>
        </a:ln>
        <a:effectLst/>
      </dgm:spPr>
    </dgm:pt>
    <dgm:pt modelId="{BADC496B-1BC6-4D72-A8A6-147D2E9F903B}" type="pres">
      <dgm:prSet presAssocID="{96CD5E6B-CDB9-4EDD-816E-D1EF15D32D9F}" presName="EmptyPlaceHolder" presStyleCnt="0"/>
      <dgm:spPr/>
    </dgm:pt>
    <dgm:pt modelId="{E932F844-AA67-4D95-A60B-6A7B276AD7A3}" type="pres">
      <dgm:prSet presAssocID="{2F5B9A50-9163-4EBC-B3C2-3B6108EB5870}" presName="spaceBetweenRectangles" presStyleCnt="0"/>
      <dgm:spPr/>
    </dgm:pt>
    <dgm:pt modelId="{3DFA2AAE-8955-4A54-A74F-FDA11ECCBE61}" type="pres">
      <dgm:prSet presAssocID="{E9810AF7-5C91-4C42-A036-42611AA118BC}" presName="composite" presStyleCnt="0"/>
      <dgm:spPr/>
    </dgm:pt>
    <dgm:pt modelId="{A114624A-C95C-4EEA-8213-20ABA64F975A}" type="pres">
      <dgm:prSet presAssocID="{E9810AF7-5C91-4C42-A036-42611AA118BC}" presName="L1TextContainer" presStyleLbl="revTx" presStyleIdx="7" presStyleCnt="8">
        <dgm:presLayoutVars>
          <dgm:chMax val="1"/>
          <dgm:chPref val="1"/>
          <dgm:bulletEnabled val="1"/>
        </dgm:presLayoutVars>
      </dgm:prSet>
      <dgm:spPr/>
    </dgm:pt>
    <dgm:pt modelId="{DF6700A3-1353-49A8-88FD-69D9ACF061C6}" type="pres">
      <dgm:prSet presAssocID="{E9810AF7-5C91-4C42-A036-42611AA118BC}" presName="L2TextContainerWrapper" presStyleCnt="0">
        <dgm:presLayoutVars>
          <dgm:chMax val="0"/>
          <dgm:chPref val="0"/>
          <dgm:bulletEnabled val="1"/>
        </dgm:presLayoutVars>
      </dgm:prSet>
      <dgm:spPr/>
    </dgm:pt>
    <dgm:pt modelId="{2247753F-89E2-419B-8720-B64BF635A9AA}" type="pres">
      <dgm:prSet presAssocID="{E9810AF7-5C91-4C42-A036-42611AA118BC}" presName="L2TextContainer" presStyleLbl="bgAccFollowNode1" presStyleIdx="7" presStyleCnt="8"/>
      <dgm:spPr/>
    </dgm:pt>
    <dgm:pt modelId="{65FEE2A0-30CE-40A3-8506-F119ADCA308E}" type="pres">
      <dgm:prSet presAssocID="{E9810AF7-5C91-4C42-A036-42611AA118BC}" presName="FlexibleEmptyPlaceHolder" presStyleCnt="0"/>
      <dgm:spPr/>
    </dgm:pt>
    <dgm:pt modelId="{8B6C98CC-4925-4C2D-8035-BAB3E264C0C4}" type="pres">
      <dgm:prSet presAssocID="{E9810AF7-5C91-4C42-A036-42611AA118BC}" presName="ConnectLine" presStyleLbl="alignNode1" presStyleIdx="7" presStyleCnt="8"/>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gm:spPr>
    </dgm:pt>
    <dgm:pt modelId="{3B21BABA-D57D-43CC-8ACA-7131CD96B2E1}" type="pres">
      <dgm:prSet presAssocID="{E9810AF7-5C91-4C42-A036-42611AA118BC}" presName="ConnectorPoint" presStyleLbl="fgAcc1" presStyleIdx="7" presStyleCnt="8"/>
      <dgm:spPr>
        <a:solidFill>
          <a:schemeClr val="lt1">
            <a:alpha val="90000"/>
            <a:hueOff val="0"/>
            <a:satOff val="0"/>
            <a:lumOff val="0"/>
            <a:alphaOff val="0"/>
          </a:schemeClr>
        </a:solidFill>
        <a:ln w="12700" cap="flat" cmpd="sng" algn="ctr">
          <a:noFill/>
          <a:prstDash val="solid"/>
          <a:miter lim="800000"/>
        </a:ln>
        <a:effectLst/>
      </dgm:spPr>
    </dgm:pt>
    <dgm:pt modelId="{B5138D8A-CCCC-475F-8A8B-0A507A1BFD97}" type="pres">
      <dgm:prSet presAssocID="{E9810AF7-5C91-4C42-A036-42611AA118BC}" presName="EmptyPlaceHolder" presStyleCnt="0"/>
      <dgm:spPr/>
    </dgm:pt>
  </dgm:ptLst>
  <dgm:cxnLst>
    <dgm:cxn modelId="{D4EAF200-D0BC-4DE0-847E-E6CC59716CA5}" type="presOf" srcId="{D10C9F77-FC13-4B84-9717-B5B10611432A}" destId="{60CA7091-DC34-4335-9748-6863DB5D8F4E}" srcOrd="0" destOrd="0" presId="urn:microsoft.com/office/officeart/2017/3/layout/HorizontalPathTimeline"/>
    <dgm:cxn modelId="{96CCF11E-3856-418F-BAA6-B071716174D1}" srcId="{FF77F3C1-372D-47B2-BD6B-CD4FBE74FAF7}" destId="{F0DCB3FC-1428-45BD-AC0D-B58E6BBD61C7}" srcOrd="0" destOrd="0" parTransId="{DA80FF96-4B09-4A06-97B5-B58204775CA7}" sibTransId="{1DE7B723-9F0A-4EAF-BAEF-CFF458F7BE52}"/>
    <dgm:cxn modelId="{DF5D2038-7E25-46AF-ACEE-DB69BCB8ECC5}" type="presOf" srcId="{C1A0F466-C0FF-4599-A9CC-2801950983EB}" destId="{E94D0A6D-F7BA-42E0-AE22-9EAFF106799F}" srcOrd="0" destOrd="0" presId="urn:microsoft.com/office/officeart/2017/3/layout/HorizontalPathTimeline"/>
    <dgm:cxn modelId="{AB1A6C5C-2067-47FC-AEA7-4E78588611F8}" srcId="{73149A85-E858-48CE-97DF-97C6AF28E664}" destId="{A8DAC288-B59F-4A4C-AABC-40A1B899CE89}" srcOrd="1" destOrd="0" parTransId="{A85AAB13-36C7-414B-90CA-F52B9C88E0E5}" sibTransId="{8AECC4B2-24CF-47B1-A3AB-9623D61523EE}"/>
    <dgm:cxn modelId="{3FC8F65D-D12B-44D1-B3E7-670EEE91EA76}" srcId="{73149A85-E858-48CE-97DF-97C6AF28E664}" destId="{A060CA39-E403-4822-B9BC-5A5F0FFF6EF5}" srcOrd="2" destOrd="0" parTransId="{24E80029-A6DC-4DDD-A711-1651999D78DF}" sibTransId="{27822D89-A006-4B4B-8F6C-ECC4BDD74922}"/>
    <dgm:cxn modelId="{AC9FF142-DBCF-4655-A0E8-16FD1F16F9CE}" type="presOf" srcId="{5AB9DB7A-9B8B-496B-B049-227FC1B59E33}" destId="{2247753F-89E2-419B-8720-B64BF635A9AA}" srcOrd="0" destOrd="0" presId="urn:microsoft.com/office/officeart/2017/3/layout/HorizontalPathTimeline"/>
    <dgm:cxn modelId="{6F266843-98F2-4B43-9355-8F2C4AB279B1}" srcId="{73149A85-E858-48CE-97DF-97C6AF28E664}" destId="{C3A5C6A7-C16E-43F7-9DB2-2C3357E07633}" srcOrd="5" destOrd="0" parTransId="{348DD8C8-115F-498A-8F4E-43A5D09F73CA}" sibTransId="{3BAB9A47-01C6-4EED-A237-B58DDD99202C}"/>
    <dgm:cxn modelId="{6429BD65-D94E-4544-8BB4-59F93DC7FE94}" type="presOf" srcId="{96CD5E6B-CDB9-4EDD-816E-D1EF15D32D9F}" destId="{34C3665A-046B-4001-B3B8-E6CF8469F0C3}" srcOrd="0" destOrd="0" presId="urn:microsoft.com/office/officeart/2017/3/layout/HorizontalPathTimeline"/>
    <dgm:cxn modelId="{4B92E465-B83B-4D5D-8043-B36E924C8F82}" srcId="{C3A5C6A7-C16E-43F7-9DB2-2C3357E07633}" destId="{DF2E0588-1A42-4B60-9980-29FC0AA1D918}" srcOrd="0" destOrd="0" parTransId="{2F7721DF-0C84-4AB8-A1A7-0FDC8C3FBCFF}" sibTransId="{DC2FEF25-DEA4-4808-883A-7AD62BF4F3D8}"/>
    <dgm:cxn modelId="{FC992A73-58E4-44EA-BD2D-F4EE84A20E17}" type="presOf" srcId="{F0DCB3FC-1428-45BD-AC0D-B58E6BBD61C7}" destId="{B57154BF-5958-4DA7-AEC3-14022F59D5CC}" srcOrd="0" destOrd="0" presId="urn:microsoft.com/office/officeart/2017/3/layout/HorizontalPathTimeline"/>
    <dgm:cxn modelId="{18A37B74-A483-4AB9-805A-B246392F116D}" srcId="{73149A85-E858-48CE-97DF-97C6AF28E664}" destId="{FF77F3C1-372D-47B2-BD6B-CD4FBE74FAF7}" srcOrd="3" destOrd="0" parTransId="{53F7A0B4-C82A-4936-A7E6-ADCE99A8A66D}" sibTransId="{F0F6F7A6-FA91-4561-AD53-8ADE1090C9EC}"/>
    <dgm:cxn modelId="{8DF60356-A751-4556-B79E-619114D72B9B}" srcId="{73149A85-E858-48CE-97DF-97C6AF28E664}" destId="{4773B488-04AB-4244-BB27-51B08DB0AED4}" srcOrd="4" destOrd="0" parTransId="{D2BCAA0D-1A41-4F43-BE38-21C248CBB729}" sibTransId="{C12AD2AC-38F4-404E-85B1-F7B1205AE5CD}"/>
    <dgm:cxn modelId="{89D7777F-155F-41D8-BF7D-70BE85ADF572}" type="presOf" srcId="{FF77F3C1-372D-47B2-BD6B-CD4FBE74FAF7}" destId="{57607A4B-93C7-4E97-9F4E-6DAD86DD4B5D}" srcOrd="0" destOrd="0" presId="urn:microsoft.com/office/officeart/2017/3/layout/HorizontalPathTimeline"/>
    <dgm:cxn modelId="{12E3CE84-D112-4B03-A56C-153B8CCDBDD2}" srcId="{E9810AF7-5C91-4C42-A036-42611AA118BC}" destId="{5AB9DB7A-9B8B-496B-B049-227FC1B59E33}" srcOrd="0" destOrd="0" parTransId="{0486DA66-717D-4436-994B-0F189023348A}" sibTransId="{AD0687DA-E6D4-497E-83F1-F5D51C81B1BC}"/>
    <dgm:cxn modelId="{6684A08A-6B98-44F5-A582-49485BDDE372}" type="presOf" srcId="{7135C688-860F-4EC0-B567-61FA042E9C77}" destId="{00795A55-5A6B-4FFB-9909-D16A34007F42}" srcOrd="0" destOrd="0" presId="urn:microsoft.com/office/officeart/2017/3/layout/HorizontalPathTimeline"/>
    <dgm:cxn modelId="{F9F9ED8D-9E2B-44B6-83A8-E556F7E3658B}" srcId="{4773B488-04AB-4244-BB27-51B08DB0AED4}" destId="{45F9B6E3-8D25-4A2D-AAAF-418227663CD6}" srcOrd="0" destOrd="0" parTransId="{133B0CA3-2052-495D-B8A5-A2B8D4211042}" sibTransId="{36B5DF17-DE5B-4A1A-828E-A0EFBC9D5CA9}"/>
    <dgm:cxn modelId="{14481994-7EDE-4D38-9982-96A63E017C61}" type="presOf" srcId="{4773B488-04AB-4244-BB27-51B08DB0AED4}" destId="{22B48F8F-D2F3-4D68-9591-BA6ADFAB2A23}" srcOrd="0" destOrd="0" presId="urn:microsoft.com/office/officeart/2017/3/layout/HorizontalPathTimeline"/>
    <dgm:cxn modelId="{8C459A98-E29B-431F-AF25-480A13A2DCF0}" type="presOf" srcId="{45F9B6E3-8D25-4A2D-AAAF-418227663CD6}" destId="{07DCDD9B-06C6-4CAC-952C-EAFAD2676437}" srcOrd="0" destOrd="0" presId="urn:microsoft.com/office/officeart/2017/3/layout/HorizontalPathTimeline"/>
    <dgm:cxn modelId="{DDFAD6A0-A79A-4195-9F3E-2C14BE8C82C7}" srcId="{A060CA39-E403-4822-B9BC-5A5F0FFF6EF5}" destId="{7135C688-860F-4EC0-B567-61FA042E9C77}" srcOrd="0" destOrd="0" parTransId="{F0E89A03-8B1A-496A-8878-2B5B193FA9B6}" sibTransId="{B7E2CF90-6BEF-4DD3-B414-AF5FD3F9EBE9}"/>
    <dgm:cxn modelId="{1E51D6A3-25CF-42CE-A452-2E7834F3CDA3}" srcId="{96CD5E6B-CDB9-4EDD-816E-D1EF15D32D9F}" destId="{8D7E29F7-5988-4057-AA35-D57AC6EB02DE}" srcOrd="0" destOrd="0" parTransId="{FB7AABAE-7771-4859-B542-072775A83B68}" sibTransId="{C13A741E-840B-4E96-BE67-490CCA65FE72}"/>
    <dgm:cxn modelId="{5CC5BDA4-8636-4AF9-9829-EEF6308BA2CE}" type="presOf" srcId="{8D7E29F7-5988-4057-AA35-D57AC6EB02DE}" destId="{1A111A63-CB48-4C13-8665-5C7F75C3D241}" srcOrd="0" destOrd="0" presId="urn:microsoft.com/office/officeart/2017/3/layout/HorizontalPathTimeline"/>
    <dgm:cxn modelId="{0155E9A4-54AC-46F5-AD39-FFBA55E436E9}" type="presOf" srcId="{5839C168-D2DA-4E11-984C-F316EEC3E6EB}" destId="{9641375E-99A7-4717-A9C2-040CAC1D403E}" srcOrd="0" destOrd="0" presId="urn:microsoft.com/office/officeart/2017/3/layout/HorizontalPathTimeline"/>
    <dgm:cxn modelId="{6708EFA6-B911-43DC-8232-2F1FCD360B5A}" srcId="{73149A85-E858-48CE-97DF-97C6AF28E664}" destId="{E9810AF7-5C91-4C42-A036-42611AA118BC}" srcOrd="7" destOrd="0" parTransId="{45E8371A-17D0-43DC-BDF8-5A7179E0E0F5}" sibTransId="{5F93ED68-63AA-48A9-98BE-EE898219BD2C}"/>
    <dgm:cxn modelId="{1B18E8B0-53A2-4888-A4D4-A7D286898A87}" type="presOf" srcId="{C3A5C6A7-C16E-43F7-9DB2-2C3357E07633}" destId="{BBFA69B3-EEBC-4559-ABD9-47E2CAF75A55}" srcOrd="0" destOrd="0" presId="urn:microsoft.com/office/officeart/2017/3/layout/HorizontalPathTimeline"/>
    <dgm:cxn modelId="{B47C8DB4-6BEA-428A-AF76-47AC8B447DF1}" srcId="{D10C9F77-FC13-4B84-9717-B5B10611432A}" destId="{5839C168-D2DA-4E11-984C-F316EEC3E6EB}" srcOrd="0" destOrd="0" parTransId="{C01136B1-D331-4520-973E-E743C2B2015E}" sibTransId="{8D3797EC-5140-471B-8B5A-51BDD65394B1}"/>
    <dgm:cxn modelId="{9C1181B8-F050-49F5-8BEB-BAFD210F6458}" type="presOf" srcId="{A8DAC288-B59F-4A4C-AABC-40A1B899CE89}" destId="{663E32A0-0F4F-4933-B872-4FF89ADF6911}" srcOrd="0" destOrd="0" presId="urn:microsoft.com/office/officeart/2017/3/layout/HorizontalPathTimeline"/>
    <dgm:cxn modelId="{BE92ECBB-7894-4DF6-81F1-865561AC0C90}" srcId="{A8DAC288-B59F-4A4C-AABC-40A1B899CE89}" destId="{C1A0F466-C0FF-4599-A9CC-2801950983EB}" srcOrd="0" destOrd="0" parTransId="{46D6B9FC-06FC-4D86-ACE1-A3859CD2ACC9}" sibTransId="{19FEF51F-78FC-452D-A39C-D2AC1B776CF8}"/>
    <dgm:cxn modelId="{1C007CC8-9CEE-451C-84C8-AECEDF9D30C2}" srcId="{73149A85-E858-48CE-97DF-97C6AF28E664}" destId="{96CD5E6B-CDB9-4EDD-816E-D1EF15D32D9F}" srcOrd="6" destOrd="0" parTransId="{E881B99D-0D9A-43F8-9274-BF4EAB00A738}" sibTransId="{2F5B9A50-9163-4EBC-B3C2-3B6108EB5870}"/>
    <dgm:cxn modelId="{F3C2DCE2-B992-4DE4-B8E4-767151F88A8E}" type="presOf" srcId="{73149A85-E858-48CE-97DF-97C6AF28E664}" destId="{C47A1A85-A653-419C-B9AE-F63F212F9446}" srcOrd="0" destOrd="0" presId="urn:microsoft.com/office/officeart/2017/3/layout/HorizontalPathTimeline"/>
    <dgm:cxn modelId="{C4E7DCEF-8EBD-43F5-AB9C-5B202C903A30}" type="presOf" srcId="{E9810AF7-5C91-4C42-A036-42611AA118BC}" destId="{A114624A-C95C-4EEA-8213-20ABA64F975A}" srcOrd="0" destOrd="0" presId="urn:microsoft.com/office/officeart/2017/3/layout/HorizontalPathTimeline"/>
    <dgm:cxn modelId="{D333D6F9-9FCC-4D86-B52B-631ADC936D61}" srcId="{73149A85-E858-48CE-97DF-97C6AF28E664}" destId="{D10C9F77-FC13-4B84-9717-B5B10611432A}" srcOrd="0" destOrd="0" parTransId="{C03F8386-4DE3-43F0-8461-32EBDFE9DEBE}" sibTransId="{E89A965E-AA4F-4B4F-97E4-7682CA571C3E}"/>
    <dgm:cxn modelId="{C42C6FFC-16E6-4123-AC95-E071D21EE09D}" type="presOf" srcId="{DF2E0588-1A42-4B60-9980-29FC0AA1D918}" destId="{5326FCE8-06DF-4955-9127-E52739EBE80D}" srcOrd="0" destOrd="0" presId="urn:microsoft.com/office/officeart/2017/3/layout/HorizontalPathTimeline"/>
    <dgm:cxn modelId="{89332CFD-1C39-4477-A240-BFF8A36D832E}" type="presOf" srcId="{A060CA39-E403-4822-B9BC-5A5F0FFF6EF5}" destId="{477BD3CB-8297-4B50-8EBC-7A58E0E0803D}" srcOrd="0" destOrd="0" presId="urn:microsoft.com/office/officeart/2017/3/layout/HorizontalPathTimeline"/>
    <dgm:cxn modelId="{8F46174B-0139-4A67-AC42-8FCB36034A66}" type="presParOf" srcId="{C47A1A85-A653-419C-B9AE-F63F212F9446}" destId="{C5776B0D-85A7-476F-BF99-CFE970709D5E}" srcOrd="0" destOrd="0" presId="urn:microsoft.com/office/officeart/2017/3/layout/HorizontalPathTimeline"/>
    <dgm:cxn modelId="{D743F86D-5A9E-43D9-827A-7E95B321C8CE}" type="presParOf" srcId="{C47A1A85-A653-419C-B9AE-F63F212F9446}" destId="{2CB35B0E-71DB-4F80-91CD-4E19C7B651DC}" srcOrd="1" destOrd="0" presId="urn:microsoft.com/office/officeart/2017/3/layout/HorizontalPathTimeline"/>
    <dgm:cxn modelId="{6128F963-BB33-4E5B-9264-997A59675388}" type="presParOf" srcId="{2CB35B0E-71DB-4F80-91CD-4E19C7B651DC}" destId="{21A7884F-12F6-45A9-91C3-463A46E50537}" srcOrd="0" destOrd="0" presId="urn:microsoft.com/office/officeart/2017/3/layout/HorizontalPathTimeline"/>
    <dgm:cxn modelId="{A38F6BED-414D-4E77-810E-066EB32BD741}" type="presParOf" srcId="{21A7884F-12F6-45A9-91C3-463A46E50537}" destId="{60CA7091-DC34-4335-9748-6863DB5D8F4E}" srcOrd="0" destOrd="0" presId="urn:microsoft.com/office/officeart/2017/3/layout/HorizontalPathTimeline"/>
    <dgm:cxn modelId="{E773431F-7C8E-4802-B558-B0E9A8841067}" type="presParOf" srcId="{21A7884F-12F6-45A9-91C3-463A46E50537}" destId="{10408A9A-0B5E-494E-B267-7D3281D7CD94}" srcOrd="1" destOrd="0" presId="urn:microsoft.com/office/officeart/2017/3/layout/HorizontalPathTimeline"/>
    <dgm:cxn modelId="{EAB1A3A2-DD23-4E57-9172-D1C47D10117E}" type="presParOf" srcId="{10408A9A-0B5E-494E-B267-7D3281D7CD94}" destId="{9641375E-99A7-4717-A9C2-040CAC1D403E}" srcOrd="0" destOrd="0" presId="urn:microsoft.com/office/officeart/2017/3/layout/HorizontalPathTimeline"/>
    <dgm:cxn modelId="{20FD90AC-6696-432A-8014-E7874FDF9F35}" type="presParOf" srcId="{10408A9A-0B5E-494E-B267-7D3281D7CD94}" destId="{E1D83CEE-1E04-40AA-8E19-A1E495600C6C}" srcOrd="1" destOrd="0" presId="urn:microsoft.com/office/officeart/2017/3/layout/HorizontalPathTimeline"/>
    <dgm:cxn modelId="{1F56A2FA-3441-4A43-BB8B-749975BF16A5}" type="presParOf" srcId="{21A7884F-12F6-45A9-91C3-463A46E50537}" destId="{3F150399-8DA3-4FD3-A72A-9CDDC92C4965}" srcOrd="2" destOrd="0" presId="urn:microsoft.com/office/officeart/2017/3/layout/HorizontalPathTimeline"/>
    <dgm:cxn modelId="{6216815F-DE70-4226-8491-1AA95A92850E}" type="presParOf" srcId="{21A7884F-12F6-45A9-91C3-463A46E50537}" destId="{E663F6D9-AECD-4210-A957-E8FC987A5BD0}" srcOrd="3" destOrd="0" presId="urn:microsoft.com/office/officeart/2017/3/layout/HorizontalPathTimeline"/>
    <dgm:cxn modelId="{CF777BBC-FBD5-494D-AEF1-2025B2F9C434}" type="presParOf" srcId="{21A7884F-12F6-45A9-91C3-463A46E50537}" destId="{63E75584-457F-4364-BA6C-41F65E119245}" srcOrd="4" destOrd="0" presId="urn:microsoft.com/office/officeart/2017/3/layout/HorizontalPathTimeline"/>
    <dgm:cxn modelId="{09F2F5E9-4E6E-4973-9EB2-16ACF2047B6B}" type="presParOf" srcId="{2CB35B0E-71DB-4F80-91CD-4E19C7B651DC}" destId="{7ACD2DEA-D70B-495A-8708-586FE047DDDE}" srcOrd="1" destOrd="0" presId="urn:microsoft.com/office/officeart/2017/3/layout/HorizontalPathTimeline"/>
    <dgm:cxn modelId="{19061D50-504A-4FC5-ACC1-5F12852136E8}" type="presParOf" srcId="{2CB35B0E-71DB-4F80-91CD-4E19C7B651DC}" destId="{53E9F1B2-C7A2-4F22-AD63-819F35B7C10F}" srcOrd="2" destOrd="0" presId="urn:microsoft.com/office/officeart/2017/3/layout/HorizontalPathTimeline"/>
    <dgm:cxn modelId="{745312CE-CB40-4929-9188-EFB53A912428}" type="presParOf" srcId="{53E9F1B2-C7A2-4F22-AD63-819F35B7C10F}" destId="{663E32A0-0F4F-4933-B872-4FF89ADF6911}" srcOrd="0" destOrd="0" presId="urn:microsoft.com/office/officeart/2017/3/layout/HorizontalPathTimeline"/>
    <dgm:cxn modelId="{198CCE34-F16D-43FA-8160-2B6695E8B03A}" type="presParOf" srcId="{53E9F1B2-C7A2-4F22-AD63-819F35B7C10F}" destId="{737A7FE9-5502-4D53-BC66-A098036A1B1E}" srcOrd="1" destOrd="0" presId="urn:microsoft.com/office/officeart/2017/3/layout/HorizontalPathTimeline"/>
    <dgm:cxn modelId="{C7685629-77A1-457F-ABC5-0D7D3EEB7E28}" type="presParOf" srcId="{737A7FE9-5502-4D53-BC66-A098036A1B1E}" destId="{E94D0A6D-F7BA-42E0-AE22-9EAFF106799F}" srcOrd="0" destOrd="0" presId="urn:microsoft.com/office/officeart/2017/3/layout/HorizontalPathTimeline"/>
    <dgm:cxn modelId="{0A708A17-8968-4EFB-94DD-5F2965E8C4F9}" type="presParOf" srcId="{737A7FE9-5502-4D53-BC66-A098036A1B1E}" destId="{82480EA2-299F-4FC6-8EE6-DD4954960EC8}" srcOrd="1" destOrd="0" presId="urn:microsoft.com/office/officeart/2017/3/layout/HorizontalPathTimeline"/>
    <dgm:cxn modelId="{773A30EF-87C9-496D-830C-6E32EE54ADDA}" type="presParOf" srcId="{53E9F1B2-C7A2-4F22-AD63-819F35B7C10F}" destId="{48A19662-7938-4AC4-A58F-5937364FC43D}" srcOrd="2" destOrd="0" presId="urn:microsoft.com/office/officeart/2017/3/layout/HorizontalPathTimeline"/>
    <dgm:cxn modelId="{BD8CDFAC-782E-4F97-A288-999283CA9E17}" type="presParOf" srcId="{53E9F1B2-C7A2-4F22-AD63-819F35B7C10F}" destId="{84F84AC2-A256-4A18-BE3D-8A1BBACFEA45}" srcOrd="3" destOrd="0" presId="urn:microsoft.com/office/officeart/2017/3/layout/HorizontalPathTimeline"/>
    <dgm:cxn modelId="{DDD2B50D-C0D7-4300-A6F3-E6BA3844CE8F}" type="presParOf" srcId="{53E9F1B2-C7A2-4F22-AD63-819F35B7C10F}" destId="{0613B150-3B14-43E4-A3F3-9D0B1513212F}" srcOrd="4" destOrd="0" presId="urn:microsoft.com/office/officeart/2017/3/layout/HorizontalPathTimeline"/>
    <dgm:cxn modelId="{7613A223-702C-4599-A77A-D7D6F6DDADDE}" type="presParOf" srcId="{2CB35B0E-71DB-4F80-91CD-4E19C7B651DC}" destId="{2A037CB2-0728-49A9-8216-E5CB87F57768}" srcOrd="3" destOrd="0" presId="urn:microsoft.com/office/officeart/2017/3/layout/HorizontalPathTimeline"/>
    <dgm:cxn modelId="{44610BA4-74D2-4256-8740-A82694B2ED6C}" type="presParOf" srcId="{2CB35B0E-71DB-4F80-91CD-4E19C7B651DC}" destId="{1FD8EF8D-3CC8-4BDD-8948-9A33CB182D1D}" srcOrd="4" destOrd="0" presId="urn:microsoft.com/office/officeart/2017/3/layout/HorizontalPathTimeline"/>
    <dgm:cxn modelId="{6E611D86-0E87-4BE1-B574-82BD159660C4}" type="presParOf" srcId="{1FD8EF8D-3CC8-4BDD-8948-9A33CB182D1D}" destId="{477BD3CB-8297-4B50-8EBC-7A58E0E0803D}" srcOrd="0" destOrd="0" presId="urn:microsoft.com/office/officeart/2017/3/layout/HorizontalPathTimeline"/>
    <dgm:cxn modelId="{FF34BAC8-5FBF-42BD-B221-AD11258256DF}" type="presParOf" srcId="{1FD8EF8D-3CC8-4BDD-8948-9A33CB182D1D}" destId="{E87AE3BD-0436-4DB5-86FC-231005D64480}" srcOrd="1" destOrd="0" presId="urn:microsoft.com/office/officeart/2017/3/layout/HorizontalPathTimeline"/>
    <dgm:cxn modelId="{85582C52-1B4D-43A5-8651-81DB61217ABA}" type="presParOf" srcId="{E87AE3BD-0436-4DB5-86FC-231005D64480}" destId="{00795A55-5A6B-4FFB-9909-D16A34007F42}" srcOrd="0" destOrd="0" presId="urn:microsoft.com/office/officeart/2017/3/layout/HorizontalPathTimeline"/>
    <dgm:cxn modelId="{FEB28EFA-C6E1-40DB-AB74-F673D0537E5B}" type="presParOf" srcId="{E87AE3BD-0436-4DB5-86FC-231005D64480}" destId="{D7E28278-6079-4C8F-AF0F-0358E8AACDA5}" srcOrd="1" destOrd="0" presId="urn:microsoft.com/office/officeart/2017/3/layout/HorizontalPathTimeline"/>
    <dgm:cxn modelId="{560D2940-73D5-490E-8D57-C83B7594429F}" type="presParOf" srcId="{1FD8EF8D-3CC8-4BDD-8948-9A33CB182D1D}" destId="{B732E722-1D37-4396-92D2-F3FC8068D135}" srcOrd="2" destOrd="0" presId="urn:microsoft.com/office/officeart/2017/3/layout/HorizontalPathTimeline"/>
    <dgm:cxn modelId="{402959F7-F4EB-4D24-B252-171AEEF1E69F}" type="presParOf" srcId="{1FD8EF8D-3CC8-4BDD-8948-9A33CB182D1D}" destId="{261C1EE2-A404-4693-B07E-272E56D6F6C9}" srcOrd="3" destOrd="0" presId="urn:microsoft.com/office/officeart/2017/3/layout/HorizontalPathTimeline"/>
    <dgm:cxn modelId="{58B1435E-9ABC-4119-84F4-EFD2333E88F0}" type="presParOf" srcId="{1FD8EF8D-3CC8-4BDD-8948-9A33CB182D1D}" destId="{6281AFBF-9489-4185-941D-1E0DC20A0EB1}" srcOrd="4" destOrd="0" presId="urn:microsoft.com/office/officeart/2017/3/layout/HorizontalPathTimeline"/>
    <dgm:cxn modelId="{566B2D09-1A86-4070-ACAB-AE325FDC0CD4}" type="presParOf" srcId="{2CB35B0E-71DB-4F80-91CD-4E19C7B651DC}" destId="{2E8CFBBF-26A0-4A57-9371-0058D8666C35}" srcOrd="5" destOrd="0" presId="urn:microsoft.com/office/officeart/2017/3/layout/HorizontalPathTimeline"/>
    <dgm:cxn modelId="{6301F0BF-D5E3-445D-8738-DC19C8B81E22}" type="presParOf" srcId="{2CB35B0E-71DB-4F80-91CD-4E19C7B651DC}" destId="{E7444478-062A-42FF-8F77-77EBFFC20FEC}" srcOrd="6" destOrd="0" presId="urn:microsoft.com/office/officeart/2017/3/layout/HorizontalPathTimeline"/>
    <dgm:cxn modelId="{A46379BE-E848-4D11-83D9-609EB158A741}" type="presParOf" srcId="{E7444478-062A-42FF-8F77-77EBFFC20FEC}" destId="{57607A4B-93C7-4E97-9F4E-6DAD86DD4B5D}" srcOrd="0" destOrd="0" presId="urn:microsoft.com/office/officeart/2017/3/layout/HorizontalPathTimeline"/>
    <dgm:cxn modelId="{9D0B19B5-A0A6-4D60-BEB8-C1F4B1CB2D83}" type="presParOf" srcId="{E7444478-062A-42FF-8F77-77EBFFC20FEC}" destId="{FBC5294E-098B-42DB-9129-9C1002836FF9}" srcOrd="1" destOrd="0" presId="urn:microsoft.com/office/officeart/2017/3/layout/HorizontalPathTimeline"/>
    <dgm:cxn modelId="{154EB17C-FDE7-40A6-9EA4-4FFE47648728}" type="presParOf" srcId="{FBC5294E-098B-42DB-9129-9C1002836FF9}" destId="{B57154BF-5958-4DA7-AEC3-14022F59D5CC}" srcOrd="0" destOrd="0" presId="urn:microsoft.com/office/officeart/2017/3/layout/HorizontalPathTimeline"/>
    <dgm:cxn modelId="{B61C30EE-8253-4AF1-A406-9585EA8FFABA}" type="presParOf" srcId="{FBC5294E-098B-42DB-9129-9C1002836FF9}" destId="{635FD238-88B9-4FC0-8095-60FE9825E455}" srcOrd="1" destOrd="0" presId="urn:microsoft.com/office/officeart/2017/3/layout/HorizontalPathTimeline"/>
    <dgm:cxn modelId="{1C9AEE45-2227-4F2A-9E76-E66F0A4678BA}" type="presParOf" srcId="{E7444478-062A-42FF-8F77-77EBFFC20FEC}" destId="{AC7CAFE8-F74C-487A-B508-8C9BA483495D}" srcOrd="2" destOrd="0" presId="urn:microsoft.com/office/officeart/2017/3/layout/HorizontalPathTimeline"/>
    <dgm:cxn modelId="{6D2D799C-E644-409D-A1FD-9D5D35032B05}" type="presParOf" srcId="{E7444478-062A-42FF-8F77-77EBFFC20FEC}" destId="{564E29E6-5659-4238-85A2-E364C5FD7AE8}" srcOrd="3" destOrd="0" presId="urn:microsoft.com/office/officeart/2017/3/layout/HorizontalPathTimeline"/>
    <dgm:cxn modelId="{08E2156D-3F85-4B04-89A1-0BECB16EA44B}" type="presParOf" srcId="{E7444478-062A-42FF-8F77-77EBFFC20FEC}" destId="{E43A8DF2-D882-4CD8-BF83-4842D55F965A}" srcOrd="4" destOrd="0" presId="urn:microsoft.com/office/officeart/2017/3/layout/HorizontalPathTimeline"/>
    <dgm:cxn modelId="{9FBC12C8-E57C-4CC3-9952-ADF69233550F}" type="presParOf" srcId="{2CB35B0E-71DB-4F80-91CD-4E19C7B651DC}" destId="{FB221B6E-E1DF-46A7-98B2-7969535A007F}" srcOrd="7" destOrd="0" presId="urn:microsoft.com/office/officeart/2017/3/layout/HorizontalPathTimeline"/>
    <dgm:cxn modelId="{EC333BA5-EED7-4A9E-A0B2-C67810DC0A53}" type="presParOf" srcId="{2CB35B0E-71DB-4F80-91CD-4E19C7B651DC}" destId="{6285E027-9587-4C56-B7F0-643494EF56BA}" srcOrd="8" destOrd="0" presId="urn:microsoft.com/office/officeart/2017/3/layout/HorizontalPathTimeline"/>
    <dgm:cxn modelId="{4A7ABD66-632F-4A7E-A20D-BE66857F61AE}" type="presParOf" srcId="{6285E027-9587-4C56-B7F0-643494EF56BA}" destId="{22B48F8F-D2F3-4D68-9591-BA6ADFAB2A23}" srcOrd="0" destOrd="0" presId="urn:microsoft.com/office/officeart/2017/3/layout/HorizontalPathTimeline"/>
    <dgm:cxn modelId="{73B07B46-8DCF-4248-9AA7-030D3019FBBA}" type="presParOf" srcId="{6285E027-9587-4C56-B7F0-643494EF56BA}" destId="{93BADC0A-CB52-49E9-BF83-5F248F86622D}" srcOrd="1" destOrd="0" presId="urn:microsoft.com/office/officeart/2017/3/layout/HorizontalPathTimeline"/>
    <dgm:cxn modelId="{138B273C-778A-4DE2-A6BD-BF66F7ECEEEC}" type="presParOf" srcId="{93BADC0A-CB52-49E9-BF83-5F248F86622D}" destId="{07DCDD9B-06C6-4CAC-952C-EAFAD2676437}" srcOrd="0" destOrd="0" presId="urn:microsoft.com/office/officeart/2017/3/layout/HorizontalPathTimeline"/>
    <dgm:cxn modelId="{B8CF6C9D-F0F0-4402-BE6B-6C28678CD70C}" type="presParOf" srcId="{93BADC0A-CB52-49E9-BF83-5F248F86622D}" destId="{5D47B88C-C82D-4790-B03F-C55F15A05C2E}" srcOrd="1" destOrd="0" presId="urn:microsoft.com/office/officeart/2017/3/layout/HorizontalPathTimeline"/>
    <dgm:cxn modelId="{0BBECC1B-12B9-492D-A62D-994AE09C604F}" type="presParOf" srcId="{6285E027-9587-4C56-B7F0-643494EF56BA}" destId="{10D6C362-89EB-4241-86F8-197F993C639F}" srcOrd="2" destOrd="0" presId="urn:microsoft.com/office/officeart/2017/3/layout/HorizontalPathTimeline"/>
    <dgm:cxn modelId="{6EF01551-2E0F-435E-8644-0218989ECAB0}" type="presParOf" srcId="{6285E027-9587-4C56-B7F0-643494EF56BA}" destId="{720A1847-3792-43E3-8BAA-AB2A1C19A4FB}" srcOrd="3" destOrd="0" presId="urn:microsoft.com/office/officeart/2017/3/layout/HorizontalPathTimeline"/>
    <dgm:cxn modelId="{D13DDD0D-63FC-44E0-8FA8-3E9685F23A00}" type="presParOf" srcId="{6285E027-9587-4C56-B7F0-643494EF56BA}" destId="{DB018F8D-B9AD-4D6E-969B-11EB70323844}" srcOrd="4" destOrd="0" presId="urn:microsoft.com/office/officeart/2017/3/layout/HorizontalPathTimeline"/>
    <dgm:cxn modelId="{17193034-3D4C-4516-A87C-5BDC5C9CB3F8}" type="presParOf" srcId="{2CB35B0E-71DB-4F80-91CD-4E19C7B651DC}" destId="{358F5410-D477-4B96-9843-B3A57C040E07}" srcOrd="9" destOrd="0" presId="urn:microsoft.com/office/officeart/2017/3/layout/HorizontalPathTimeline"/>
    <dgm:cxn modelId="{6A5888F3-5DE1-4F57-8CA8-13A1512EFD1B}" type="presParOf" srcId="{2CB35B0E-71DB-4F80-91CD-4E19C7B651DC}" destId="{1F03F1AE-10A6-486F-927F-BCEF27CC770E}" srcOrd="10" destOrd="0" presId="urn:microsoft.com/office/officeart/2017/3/layout/HorizontalPathTimeline"/>
    <dgm:cxn modelId="{EF313459-DBC7-4584-8C99-E4D66D150393}" type="presParOf" srcId="{1F03F1AE-10A6-486F-927F-BCEF27CC770E}" destId="{BBFA69B3-EEBC-4559-ABD9-47E2CAF75A55}" srcOrd="0" destOrd="0" presId="urn:microsoft.com/office/officeart/2017/3/layout/HorizontalPathTimeline"/>
    <dgm:cxn modelId="{8B9F40C3-ABD6-4C3A-9434-3B8EA56A331E}" type="presParOf" srcId="{1F03F1AE-10A6-486F-927F-BCEF27CC770E}" destId="{781DC6B0-131D-42DC-A734-538424301F3B}" srcOrd="1" destOrd="0" presId="urn:microsoft.com/office/officeart/2017/3/layout/HorizontalPathTimeline"/>
    <dgm:cxn modelId="{F228ED66-76BC-4465-B837-52451B5B1FEC}" type="presParOf" srcId="{781DC6B0-131D-42DC-A734-538424301F3B}" destId="{5326FCE8-06DF-4955-9127-E52739EBE80D}" srcOrd="0" destOrd="0" presId="urn:microsoft.com/office/officeart/2017/3/layout/HorizontalPathTimeline"/>
    <dgm:cxn modelId="{65BA00F3-6A4F-4106-8034-16C95297E3DE}" type="presParOf" srcId="{781DC6B0-131D-42DC-A734-538424301F3B}" destId="{A5F58AD2-38C3-4F78-9EF7-211CF8E51BD9}" srcOrd="1" destOrd="0" presId="urn:microsoft.com/office/officeart/2017/3/layout/HorizontalPathTimeline"/>
    <dgm:cxn modelId="{18257975-AD45-422D-92C5-E5736EA48C83}" type="presParOf" srcId="{1F03F1AE-10A6-486F-927F-BCEF27CC770E}" destId="{0E482A6B-A05C-4FBA-880D-48D006C8450A}" srcOrd="2" destOrd="0" presId="urn:microsoft.com/office/officeart/2017/3/layout/HorizontalPathTimeline"/>
    <dgm:cxn modelId="{206B6E8A-3A9F-452C-AB66-BE9F3C7E87BC}" type="presParOf" srcId="{1F03F1AE-10A6-486F-927F-BCEF27CC770E}" destId="{B78F25D0-9899-4B39-81B2-FAD5FB69CFB5}" srcOrd="3" destOrd="0" presId="urn:microsoft.com/office/officeart/2017/3/layout/HorizontalPathTimeline"/>
    <dgm:cxn modelId="{F06EBEA3-510E-4618-BB17-5FA792C11C51}" type="presParOf" srcId="{1F03F1AE-10A6-486F-927F-BCEF27CC770E}" destId="{ACDCF02A-6AEB-4858-B3BD-8D93CD7A0340}" srcOrd="4" destOrd="0" presId="urn:microsoft.com/office/officeart/2017/3/layout/HorizontalPathTimeline"/>
    <dgm:cxn modelId="{5CDFEA66-A2E3-4F12-8E1B-FBF3DC3810A6}" type="presParOf" srcId="{2CB35B0E-71DB-4F80-91CD-4E19C7B651DC}" destId="{8E5814A1-5983-4EAC-A569-C436F912C36E}" srcOrd="11" destOrd="0" presId="urn:microsoft.com/office/officeart/2017/3/layout/HorizontalPathTimeline"/>
    <dgm:cxn modelId="{B2BD027A-C2F0-4CF1-9A51-F3B16F575890}" type="presParOf" srcId="{2CB35B0E-71DB-4F80-91CD-4E19C7B651DC}" destId="{57A4E0E0-E4A7-4F19-B68E-8492DE162D3D}" srcOrd="12" destOrd="0" presId="urn:microsoft.com/office/officeart/2017/3/layout/HorizontalPathTimeline"/>
    <dgm:cxn modelId="{DEC93761-1137-40FD-92C6-B233B6BC3C62}" type="presParOf" srcId="{57A4E0E0-E4A7-4F19-B68E-8492DE162D3D}" destId="{34C3665A-046B-4001-B3B8-E6CF8469F0C3}" srcOrd="0" destOrd="0" presId="urn:microsoft.com/office/officeart/2017/3/layout/HorizontalPathTimeline"/>
    <dgm:cxn modelId="{B8573D3C-555E-4AAE-95E8-D23E20B340F5}" type="presParOf" srcId="{57A4E0E0-E4A7-4F19-B68E-8492DE162D3D}" destId="{A3BF07A1-9BDB-4A7E-94F3-9C7DA11FD070}" srcOrd="1" destOrd="0" presId="urn:microsoft.com/office/officeart/2017/3/layout/HorizontalPathTimeline"/>
    <dgm:cxn modelId="{C99E0706-7767-4C61-AECA-338A71943B47}" type="presParOf" srcId="{A3BF07A1-9BDB-4A7E-94F3-9C7DA11FD070}" destId="{1A111A63-CB48-4C13-8665-5C7F75C3D241}" srcOrd="0" destOrd="0" presId="urn:microsoft.com/office/officeart/2017/3/layout/HorizontalPathTimeline"/>
    <dgm:cxn modelId="{0C5DEE11-C828-4F97-BF40-5F3EB4DF5F75}" type="presParOf" srcId="{A3BF07A1-9BDB-4A7E-94F3-9C7DA11FD070}" destId="{AA25D6F9-EF43-485C-9C9F-C8F3A70B2AB3}" srcOrd="1" destOrd="0" presId="urn:microsoft.com/office/officeart/2017/3/layout/HorizontalPathTimeline"/>
    <dgm:cxn modelId="{1D3FFC2B-7CC5-4238-9CD4-8F946F7D27A9}" type="presParOf" srcId="{57A4E0E0-E4A7-4F19-B68E-8492DE162D3D}" destId="{D5F55428-F365-46E8-B394-93AE3EA6A869}" srcOrd="2" destOrd="0" presId="urn:microsoft.com/office/officeart/2017/3/layout/HorizontalPathTimeline"/>
    <dgm:cxn modelId="{B7FC821D-C20B-4A70-A324-5D656BC7BF7F}" type="presParOf" srcId="{57A4E0E0-E4A7-4F19-B68E-8492DE162D3D}" destId="{F86CF643-B57C-4C30-B100-CC08762ECFA8}" srcOrd="3" destOrd="0" presId="urn:microsoft.com/office/officeart/2017/3/layout/HorizontalPathTimeline"/>
    <dgm:cxn modelId="{960C56DE-A999-4812-BB6E-02CD4364C2DB}" type="presParOf" srcId="{57A4E0E0-E4A7-4F19-B68E-8492DE162D3D}" destId="{BADC496B-1BC6-4D72-A8A6-147D2E9F903B}" srcOrd="4" destOrd="0" presId="urn:microsoft.com/office/officeart/2017/3/layout/HorizontalPathTimeline"/>
    <dgm:cxn modelId="{2C0A7C71-5E27-46DF-9F59-310C5246EEBB}" type="presParOf" srcId="{2CB35B0E-71DB-4F80-91CD-4E19C7B651DC}" destId="{E932F844-AA67-4D95-A60B-6A7B276AD7A3}" srcOrd="13" destOrd="0" presId="urn:microsoft.com/office/officeart/2017/3/layout/HorizontalPathTimeline"/>
    <dgm:cxn modelId="{0A226054-09ED-4898-BE7C-EF6EBC2EF3A0}" type="presParOf" srcId="{2CB35B0E-71DB-4F80-91CD-4E19C7B651DC}" destId="{3DFA2AAE-8955-4A54-A74F-FDA11ECCBE61}" srcOrd="14" destOrd="0" presId="urn:microsoft.com/office/officeart/2017/3/layout/HorizontalPathTimeline"/>
    <dgm:cxn modelId="{13EF41E6-A6EA-4F5E-B4BD-4C8211FF2EEC}" type="presParOf" srcId="{3DFA2AAE-8955-4A54-A74F-FDA11ECCBE61}" destId="{A114624A-C95C-4EEA-8213-20ABA64F975A}" srcOrd="0" destOrd="0" presId="urn:microsoft.com/office/officeart/2017/3/layout/HorizontalPathTimeline"/>
    <dgm:cxn modelId="{EE442C2E-84BF-44CE-8C77-597AD4AD06D2}" type="presParOf" srcId="{3DFA2AAE-8955-4A54-A74F-FDA11ECCBE61}" destId="{DF6700A3-1353-49A8-88FD-69D9ACF061C6}" srcOrd="1" destOrd="0" presId="urn:microsoft.com/office/officeart/2017/3/layout/HorizontalPathTimeline"/>
    <dgm:cxn modelId="{5642FD4C-1A1E-4485-875D-7739CDF464BD}" type="presParOf" srcId="{DF6700A3-1353-49A8-88FD-69D9ACF061C6}" destId="{2247753F-89E2-419B-8720-B64BF635A9AA}" srcOrd="0" destOrd="0" presId="urn:microsoft.com/office/officeart/2017/3/layout/HorizontalPathTimeline"/>
    <dgm:cxn modelId="{4D57244D-F4F8-4891-9697-88184773E280}" type="presParOf" srcId="{DF6700A3-1353-49A8-88FD-69D9ACF061C6}" destId="{65FEE2A0-30CE-40A3-8506-F119ADCA308E}" srcOrd="1" destOrd="0" presId="urn:microsoft.com/office/officeart/2017/3/layout/HorizontalPathTimeline"/>
    <dgm:cxn modelId="{25CFE610-30B4-41F6-B770-BE73707A65D6}" type="presParOf" srcId="{3DFA2AAE-8955-4A54-A74F-FDA11ECCBE61}" destId="{8B6C98CC-4925-4C2D-8035-BAB3E264C0C4}" srcOrd="2" destOrd="0" presId="urn:microsoft.com/office/officeart/2017/3/layout/HorizontalPathTimeline"/>
    <dgm:cxn modelId="{3FBA60E1-69D7-4477-8756-FE12369E55EB}" type="presParOf" srcId="{3DFA2AAE-8955-4A54-A74F-FDA11ECCBE61}" destId="{3B21BABA-D57D-43CC-8ACA-7131CD96B2E1}" srcOrd="3" destOrd="0" presId="urn:microsoft.com/office/officeart/2017/3/layout/HorizontalPathTimeline"/>
    <dgm:cxn modelId="{B6DAE9AA-99DF-4D85-817A-11963AF4A03C}" type="presParOf" srcId="{3DFA2AAE-8955-4A54-A74F-FDA11ECCBE61}" destId="{B5138D8A-CCCC-475F-8A8B-0A507A1BFD97}" srcOrd="4" destOrd="0" presId="urn:microsoft.com/office/officeart/2017/3/layout/HorizontalPath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C1DB7F-F9F9-4331-A09A-9CB4CD88F7F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4D218FD2-DD64-4709-80E5-7806B6CB5D93}">
      <dgm:prSet/>
      <dgm:spPr/>
      <dgm:t>
        <a:bodyPr/>
        <a:lstStyle/>
        <a:p>
          <a:pPr>
            <a:lnSpc>
              <a:spcPct val="100000"/>
            </a:lnSpc>
          </a:pPr>
          <a:r>
            <a:rPr lang="en-US" dirty="0">
              <a:solidFill>
                <a:schemeClr val="tx1"/>
              </a:solidFill>
            </a:rPr>
            <a:t>Accountability for results a central focus of Perkins V, setting out new performance requirements for States and local programs.</a:t>
          </a:r>
        </a:p>
      </dgm:t>
    </dgm:pt>
    <dgm:pt modelId="{468DC60A-E3E6-4D53-A178-B5E370E25DE5}" type="parTrans" cxnId="{0705B1A8-2266-4929-B17B-C15BF37E039F}">
      <dgm:prSet/>
      <dgm:spPr/>
      <dgm:t>
        <a:bodyPr/>
        <a:lstStyle/>
        <a:p>
          <a:endParaRPr lang="en-US">
            <a:solidFill>
              <a:schemeClr val="tx1"/>
            </a:solidFill>
          </a:endParaRPr>
        </a:p>
      </dgm:t>
    </dgm:pt>
    <dgm:pt modelId="{9801E9FF-9DAA-436A-8A89-1D78092C28A2}" type="sibTrans" cxnId="{0705B1A8-2266-4929-B17B-C15BF37E039F}">
      <dgm:prSet/>
      <dgm:spPr/>
      <dgm:t>
        <a:bodyPr/>
        <a:lstStyle/>
        <a:p>
          <a:endParaRPr lang="en-US">
            <a:solidFill>
              <a:schemeClr val="tx1"/>
            </a:solidFill>
          </a:endParaRPr>
        </a:p>
      </dgm:t>
    </dgm:pt>
    <dgm:pt modelId="{636AAEEA-BEC9-4330-9D62-E8A310C6B728}">
      <dgm:prSet/>
      <dgm:spPr/>
      <dgm:t>
        <a:bodyPr/>
        <a:lstStyle/>
        <a:p>
          <a:pPr>
            <a:lnSpc>
              <a:spcPct val="100000"/>
            </a:lnSpc>
          </a:pPr>
          <a:r>
            <a:rPr lang="en-US" dirty="0">
              <a:solidFill>
                <a:schemeClr val="tx1"/>
              </a:solidFill>
            </a:rPr>
            <a:t>These requirements were established to assess the effectiveness of the State in achieving statewide progress in career and technical education and to optimize the return on investment of Federal funds in career and technical education.</a:t>
          </a:r>
        </a:p>
      </dgm:t>
    </dgm:pt>
    <dgm:pt modelId="{96B6BB19-2308-43E0-BA56-E0FB8FF74BA6}" type="parTrans" cxnId="{F69323E9-AC2D-4F71-9B1C-5AC414FA1765}">
      <dgm:prSet/>
      <dgm:spPr/>
      <dgm:t>
        <a:bodyPr/>
        <a:lstStyle/>
        <a:p>
          <a:endParaRPr lang="en-US">
            <a:solidFill>
              <a:schemeClr val="tx1"/>
            </a:solidFill>
          </a:endParaRPr>
        </a:p>
      </dgm:t>
    </dgm:pt>
    <dgm:pt modelId="{473B67F5-3B9F-4046-B068-0AE2A896541F}" type="sibTrans" cxnId="{F69323E9-AC2D-4F71-9B1C-5AC414FA1765}">
      <dgm:prSet/>
      <dgm:spPr/>
      <dgm:t>
        <a:bodyPr/>
        <a:lstStyle/>
        <a:p>
          <a:endParaRPr lang="en-US">
            <a:solidFill>
              <a:schemeClr val="tx1"/>
            </a:solidFill>
          </a:endParaRPr>
        </a:p>
      </dgm:t>
    </dgm:pt>
    <dgm:pt modelId="{7291C0A7-4BA1-481B-8CD2-3F678608FD11}" type="pres">
      <dgm:prSet presAssocID="{AFC1DB7F-F9F9-4331-A09A-9CB4CD88F7FD}" presName="linear" presStyleCnt="0">
        <dgm:presLayoutVars>
          <dgm:animLvl val="lvl"/>
          <dgm:resizeHandles val="exact"/>
        </dgm:presLayoutVars>
      </dgm:prSet>
      <dgm:spPr/>
    </dgm:pt>
    <dgm:pt modelId="{1ADA6038-B9F6-45A2-B636-1AE1C2A7DF4A}" type="pres">
      <dgm:prSet presAssocID="{4D218FD2-DD64-4709-80E5-7806B6CB5D93}" presName="parentText" presStyleLbl="node1" presStyleIdx="0" presStyleCnt="2">
        <dgm:presLayoutVars>
          <dgm:chMax val="0"/>
          <dgm:bulletEnabled val="1"/>
        </dgm:presLayoutVars>
      </dgm:prSet>
      <dgm:spPr/>
    </dgm:pt>
    <dgm:pt modelId="{4A8E9F86-2824-42E7-90E3-DEF92F4C2411}" type="pres">
      <dgm:prSet presAssocID="{9801E9FF-9DAA-436A-8A89-1D78092C28A2}" presName="spacer" presStyleCnt="0"/>
      <dgm:spPr/>
    </dgm:pt>
    <dgm:pt modelId="{8E44E371-8E36-43B9-BD93-DDF83E8F246B}" type="pres">
      <dgm:prSet presAssocID="{636AAEEA-BEC9-4330-9D62-E8A310C6B728}" presName="parentText" presStyleLbl="node1" presStyleIdx="1" presStyleCnt="2">
        <dgm:presLayoutVars>
          <dgm:chMax val="0"/>
          <dgm:bulletEnabled val="1"/>
        </dgm:presLayoutVars>
      </dgm:prSet>
      <dgm:spPr/>
    </dgm:pt>
  </dgm:ptLst>
  <dgm:cxnLst>
    <dgm:cxn modelId="{0705B1A8-2266-4929-B17B-C15BF37E039F}" srcId="{AFC1DB7F-F9F9-4331-A09A-9CB4CD88F7FD}" destId="{4D218FD2-DD64-4709-80E5-7806B6CB5D93}" srcOrd="0" destOrd="0" parTransId="{468DC60A-E3E6-4D53-A178-B5E370E25DE5}" sibTransId="{9801E9FF-9DAA-436A-8A89-1D78092C28A2}"/>
    <dgm:cxn modelId="{49C94ABC-87B1-48C3-852D-C145FDFF92FD}" type="presOf" srcId="{4D218FD2-DD64-4709-80E5-7806B6CB5D93}" destId="{1ADA6038-B9F6-45A2-B636-1AE1C2A7DF4A}" srcOrd="0" destOrd="0" presId="urn:microsoft.com/office/officeart/2005/8/layout/vList2"/>
    <dgm:cxn modelId="{A7F0D8C1-8D91-477B-8F5F-9595F2BFCC49}" type="presOf" srcId="{636AAEEA-BEC9-4330-9D62-E8A310C6B728}" destId="{8E44E371-8E36-43B9-BD93-DDF83E8F246B}" srcOrd="0" destOrd="0" presId="urn:microsoft.com/office/officeart/2005/8/layout/vList2"/>
    <dgm:cxn modelId="{330A3BDC-E928-4A90-8612-D4053C03DA0D}" type="presOf" srcId="{AFC1DB7F-F9F9-4331-A09A-9CB4CD88F7FD}" destId="{7291C0A7-4BA1-481B-8CD2-3F678608FD11}" srcOrd="0" destOrd="0" presId="urn:microsoft.com/office/officeart/2005/8/layout/vList2"/>
    <dgm:cxn modelId="{F69323E9-AC2D-4F71-9B1C-5AC414FA1765}" srcId="{AFC1DB7F-F9F9-4331-A09A-9CB4CD88F7FD}" destId="{636AAEEA-BEC9-4330-9D62-E8A310C6B728}" srcOrd="1" destOrd="0" parTransId="{96B6BB19-2308-43E0-BA56-E0FB8FF74BA6}" sibTransId="{473B67F5-3B9F-4046-B068-0AE2A896541F}"/>
    <dgm:cxn modelId="{656F2908-B405-4316-854D-9EA405F40CFE}" type="presParOf" srcId="{7291C0A7-4BA1-481B-8CD2-3F678608FD11}" destId="{1ADA6038-B9F6-45A2-B636-1AE1C2A7DF4A}" srcOrd="0" destOrd="0" presId="urn:microsoft.com/office/officeart/2005/8/layout/vList2"/>
    <dgm:cxn modelId="{8ECF4E02-E9BC-4F38-BAB5-879DD1DC7389}" type="presParOf" srcId="{7291C0A7-4BA1-481B-8CD2-3F678608FD11}" destId="{4A8E9F86-2824-42E7-90E3-DEF92F4C2411}" srcOrd="1" destOrd="0" presId="urn:microsoft.com/office/officeart/2005/8/layout/vList2"/>
    <dgm:cxn modelId="{C3BCD8AA-DC82-4B4C-A757-B86C8224BB3B}" type="presParOf" srcId="{7291C0A7-4BA1-481B-8CD2-3F678608FD11}" destId="{8E44E371-8E36-43B9-BD93-DDF83E8F246B}"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FFCDAC-A7D1-47B2-9D81-81CB8F683868}">
      <dsp:nvSpPr>
        <dsp:cNvPr id="0" name=""/>
        <dsp:cNvSpPr/>
      </dsp:nvSpPr>
      <dsp:spPr>
        <a:xfrm>
          <a:off x="0" y="292529"/>
          <a:ext cx="11125199" cy="103194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b="1" kern="1200" dirty="0"/>
            <a:t>CTE Programs</a:t>
          </a:r>
        </a:p>
      </dsp:txBody>
      <dsp:txXfrm>
        <a:off x="50375" y="342904"/>
        <a:ext cx="11024449" cy="931190"/>
      </dsp:txXfrm>
    </dsp:sp>
    <dsp:sp modelId="{DD9955EE-26C1-49A4-9A10-40F2C6D75FDE}">
      <dsp:nvSpPr>
        <dsp:cNvPr id="0" name=""/>
        <dsp:cNvSpPr/>
      </dsp:nvSpPr>
      <dsp:spPr>
        <a:xfrm>
          <a:off x="0" y="1445429"/>
          <a:ext cx="11125199" cy="103194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b="1" kern="1200" dirty="0"/>
            <a:t>Certifications &amp; Credentials</a:t>
          </a:r>
        </a:p>
      </dsp:txBody>
      <dsp:txXfrm>
        <a:off x="50375" y="1495804"/>
        <a:ext cx="11024449" cy="931190"/>
      </dsp:txXfrm>
    </dsp:sp>
    <dsp:sp modelId="{F05D2F62-4062-4AA3-A517-EA6C4E9C3145}">
      <dsp:nvSpPr>
        <dsp:cNvPr id="0" name=""/>
        <dsp:cNvSpPr/>
      </dsp:nvSpPr>
      <dsp:spPr>
        <a:xfrm>
          <a:off x="0" y="2598329"/>
          <a:ext cx="11125199" cy="103194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b="1" kern="1200" dirty="0"/>
            <a:t>Career exploration and guidance</a:t>
          </a:r>
        </a:p>
      </dsp:txBody>
      <dsp:txXfrm>
        <a:off x="50375" y="2648704"/>
        <a:ext cx="11024449" cy="931190"/>
      </dsp:txXfrm>
    </dsp:sp>
    <dsp:sp modelId="{81A56886-D0CB-43A1-ADEB-3C9A5C5624DE}">
      <dsp:nvSpPr>
        <dsp:cNvPr id="0" name=""/>
        <dsp:cNvSpPr/>
      </dsp:nvSpPr>
      <dsp:spPr>
        <a:xfrm>
          <a:off x="0" y="3751229"/>
          <a:ext cx="11125199" cy="103194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b="1" kern="1200" dirty="0"/>
            <a:t>Professional development </a:t>
          </a:r>
        </a:p>
      </dsp:txBody>
      <dsp:txXfrm>
        <a:off x="50375" y="3801604"/>
        <a:ext cx="11024449" cy="931190"/>
      </dsp:txXfrm>
    </dsp:sp>
    <dsp:sp modelId="{D7D6C112-F230-4B74-9167-4332768F3D25}">
      <dsp:nvSpPr>
        <dsp:cNvPr id="0" name=""/>
        <dsp:cNvSpPr/>
      </dsp:nvSpPr>
      <dsp:spPr>
        <a:xfrm>
          <a:off x="0" y="4904130"/>
          <a:ext cx="11125199" cy="103194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b="1" kern="1200" dirty="0"/>
            <a:t>Technical assistance</a:t>
          </a:r>
        </a:p>
      </dsp:txBody>
      <dsp:txXfrm>
        <a:off x="50375" y="4954505"/>
        <a:ext cx="11024449" cy="931190"/>
      </dsp:txXfrm>
    </dsp:sp>
    <dsp:sp modelId="{048D1643-4517-4262-B3FB-8373E921463F}">
      <dsp:nvSpPr>
        <dsp:cNvPr id="0" name=""/>
        <dsp:cNvSpPr/>
      </dsp:nvSpPr>
      <dsp:spPr>
        <a:xfrm>
          <a:off x="0" y="6057030"/>
          <a:ext cx="11125199" cy="103194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b="1" kern="1200" dirty="0"/>
            <a:t>Data collection and analysis</a:t>
          </a:r>
        </a:p>
      </dsp:txBody>
      <dsp:txXfrm>
        <a:off x="50375" y="6107405"/>
        <a:ext cx="11024449" cy="931190"/>
      </dsp:txXfrm>
    </dsp:sp>
    <dsp:sp modelId="{558A5F1F-D22F-4D99-9CCB-BF3CBCEE3A5B}">
      <dsp:nvSpPr>
        <dsp:cNvPr id="0" name=""/>
        <dsp:cNvSpPr/>
      </dsp:nvSpPr>
      <dsp:spPr>
        <a:xfrm>
          <a:off x="0" y="7209930"/>
          <a:ext cx="11125199" cy="103194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b="1" kern="1200" dirty="0"/>
            <a:t>Program and plan evaluation and monitoring</a:t>
          </a:r>
        </a:p>
      </dsp:txBody>
      <dsp:txXfrm>
        <a:off x="50375" y="7260305"/>
        <a:ext cx="11024449" cy="9311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CA7091-DC34-4335-9748-6863DB5D8F4E}">
      <dsp:nvSpPr>
        <dsp:cNvPr id="0" name=""/>
        <dsp:cNvSpPr/>
      </dsp:nvSpPr>
      <dsp:spPr>
        <a:xfrm>
          <a:off x="396617" y="4255617"/>
          <a:ext cx="3155602" cy="89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1422400">
            <a:lnSpc>
              <a:spcPct val="90000"/>
            </a:lnSpc>
            <a:spcBef>
              <a:spcPct val="0"/>
            </a:spcBef>
            <a:spcAft>
              <a:spcPct val="35000"/>
            </a:spcAft>
            <a:buNone/>
            <a:defRPr b="1"/>
          </a:pPr>
          <a:r>
            <a:rPr lang="en-US" sz="3200" b="1" kern="1200" dirty="0"/>
            <a:t>July-August</a:t>
          </a:r>
        </a:p>
      </dsp:txBody>
      <dsp:txXfrm>
        <a:off x="396617" y="4255617"/>
        <a:ext cx="3155602" cy="895502"/>
      </dsp:txXfrm>
    </dsp:sp>
    <dsp:sp modelId="{C5776B0D-85A7-476F-BF99-CFE970709D5E}">
      <dsp:nvSpPr>
        <dsp:cNvPr id="0" name=""/>
        <dsp:cNvSpPr/>
      </dsp:nvSpPr>
      <dsp:spPr>
        <a:xfrm>
          <a:off x="0" y="3803904"/>
          <a:ext cx="17754600" cy="316992"/>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9641375E-99A7-4717-A9C2-040CAC1D403E}">
      <dsp:nvSpPr>
        <dsp:cNvPr id="0" name=""/>
        <dsp:cNvSpPr/>
      </dsp:nvSpPr>
      <dsp:spPr>
        <a:xfrm>
          <a:off x="238837" y="1351178"/>
          <a:ext cx="3471163" cy="11055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889000">
            <a:lnSpc>
              <a:spcPct val="90000"/>
            </a:lnSpc>
            <a:spcBef>
              <a:spcPct val="0"/>
            </a:spcBef>
            <a:spcAft>
              <a:spcPct val="35000"/>
            </a:spcAft>
            <a:buNone/>
          </a:pPr>
          <a:r>
            <a:rPr lang="en-US" sz="2000" b="1" kern="1200" dirty="0"/>
            <a:t>Finance Section opens</a:t>
          </a:r>
        </a:p>
      </dsp:txBody>
      <dsp:txXfrm>
        <a:off x="238837" y="1351178"/>
        <a:ext cx="3471163" cy="1105509"/>
      </dsp:txXfrm>
    </dsp:sp>
    <dsp:sp modelId="{3F150399-8DA3-4FD3-A72A-9CDDC92C4965}">
      <dsp:nvSpPr>
        <dsp:cNvPr id="0" name=""/>
        <dsp:cNvSpPr/>
      </dsp:nvSpPr>
      <dsp:spPr>
        <a:xfrm>
          <a:off x="1974419" y="2456687"/>
          <a:ext cx="0" cy="1347216"/>
        </a:xfrm>
        <a:prstGeom prst="lin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663E32A0-0F4F-4933-B872-4FF89ADF6911}">
      <dsp:nvSpPr>
        <dsp:cNvPr id="0" name=""/>
        <dsp:cNvSpPr/>
      </dsp:nvSpPr>
      <dsp:spPr>
        <a:xfrm>
          <a:off x="2368869" y="2773679"/>
          <a:ext cx="3155602" cy="89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1422400">
            <a:lnSpc>
              <a:spcPct val="90000"/>
            </a:lnSpc>
            <a:spcBef>
              <a:spcPct val="0"/>
            </a:spcBef>
            <a:spcAft>
              <a:spcPct val="35000"/>
            </a:spcAft>
            <a:buNone/>
            <a:defRPr b="1"/>
          </a:pPr>
          <a:r>
            <a:rPr lang="en-US" sz="3200" b="1" kern="1200" dirty="0"/>
            <a:t>September 15</a:t>
          </a:r>
        </a:p>
      </dsp:txBody>
      <dsp:txXfrm>
        <a:off x="2368869" y="2773679"/>
        <a:ext cx="3155602" cy="895502"/>
      </dsp:txXfrm>
    </dsp:sp>
    <dsp:sp modelId="{E94D0A6D-F7BA-42E0-AE22-9EAFF106799F}">
      <dsp:nvSpPr>
        <dsp:cNvPr id="0" name=""/>
        <dsp:cNvSpPr/>
      </dsp:nvSpPr>
      <dsp:spPr>
        <a:xfrm>
          <a:off x="2211089" y="5468112"/>
          <a:ext cx="3471163" cy="11055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889000">
            <a:lnSpc>
              <a:spcPct val="90000"/>
            </a:lnSpc>
            <a:spcBef>
              <a:spcPct val="0"/>
            </a:spcBef>
            <a:spcAft>
              <a:spcPct val="35000"/>
            </a:spcAft>
            <a:buNone/>
          </a:pPr>
          <a:r>
            <a:rPr lang="en-US" sz="2000" b="1" kern="1200" dirty="0"/>
            <a:t>Application &amp; Finance Sections due</a:t>
          </a:r>
        </a:p>
      </dsp:txBody>
      <dsp:txXfrm>
        <a:off x="2211089" y="5468112"/>
        <a:ext cx="3471163" cy="1105509"/>
      </dsp:txXfrm>
    </dsp:sp>
    <dsp:sp modelId="{48A19662-7938-4AC4-A58F-5937364FC43D}">
      <dsp:nvSpPr>
        <dsp:cNvPr id="0" name=""/>
        <dsp:cNvSpPr/>
      </dsp:nvSpPr>
      <dsp:spPr>
        <a:xfrm>
          <a:off x="3946670" y="4120895"/>
          <a:ext cx="0" cy="1347216"/>
        </a:xfrm>
        <a:prstGeom prst="lin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E663F6D9-AECD-4210-A957-E8FC987A5BD0}">
      <dsp:nvSpPr>
        <dsp:cNvPr id="0" name=""/>
        <dsp:cNvSpPr/>
      </dsp:nvSpPr>
      <dsp:spPr>
        <a:xfrm>
          <a:off x="1875359" y="3863339"/>
          <a:ext cx="198120" cy="198120"/>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1">
          <a:scrgbClr r="0" g="0" b="0"/>
        </a:lnRef>
        <a:fillRef idx="1">
          <a:scrgbClr r="0" g="0" b="0"/>
        </a:fillRef>
        <a:effectRef idx="2">
          <a:scrgbClr r="0" g="0" b="0"/>
        </a:effectRef>
        <a:fontRef idx="minor"/>
      </dsp:style>
    </dsp:sp>
    <dsp:sp modelId="{84F84AC2-A256-4A18-BE3D-8A1BBACFEA45}">
      <dsp:nvSpPr>
        <dsp:cNvPr id="0" name=""/>
        <dsp:cNvSpPr/>
      </dsp:nvSpPr>
      <dsp:spPr>
        <a:xfrm>
          <a:off x="3847610" y="3863339"/>
          <a:ext cx="198120" cy="198120"/>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1">
          <a:scrgbClr r="0" g="0" b="0"/>
        </a:lnRef>
        <a:fillRef idx="1">
          <a:scrgbClr r="0" g="0" b="0"/>
        </a:fillRef>
        <a:effectRef idx="2">
          <a:scrgbClr r="0" g="0" b="0"/>
        </a:effectRef>
        <a:fontRef idx="minor"/>
      </dsp:style>
    </dsp:sp>
    <dsp:sp modelId="{477BD3CB-8297-4B50-8EBC-7A58E0E0803D}">
      <dsp:nvSpPr>
        <dsp:cNvPr id="0" name=""/>
        <dsp:cNvSpPr/>
      </dsp:nvSpPr>
      <dsp:spPr>
        <a:xfrm>
          <a:off x="4341121" y="4255617"/>
          <a:ext cx="3155602" cy="89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1422400">
            <a:lnSpc>
              <a:spcPct val="90000"/>
            </a:lnSpc>
            <a:spcBef>
              <a:spcPct val="0"/>
            </a:spcBef>
            <a:spcAft>
              <a:spcPct val="35000"/>
            </a:spcAft>
            <a:buNone/>
            <a:defRPr b="1"/>
          </a:pPr>
          <a:r>
            <a:rPr lang="en-US" sz="3200" b="1" kern="1200" dirty="0"/>
            <a:t>October 15</a:t>
          </a:r>
        </a:p>
      </dsp:txBody>
      <dsp:txXfrm>
        <a:off x="4341121" y="4255617"/>
        <a:ext cx="3155602" cy="895502"/>
      </dsp:txXfrm>
    </dsp:sp>
    <dsp:sp modelId="{00795A55-5A6B-4FFB-9909-D16A34007F42}">
      <dsp:nvSpPr>
        <dsp:cNvPr id="0" name=""/>
        <dsp:cNvSpPr/>
      </dsp:nvSpPr>
      <dsp:spPr>
        <a:xfrm>
          <a:off x="4183340" y="1212989"/>
          <a:ext cx="3471163" cy="124369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889000">
            <a:lnSpc>
              <a:spcPct val="90000"/>
            </a:lnSpc>
            <a:spcBef>
              <a:spcPct val="0"/>
            </a:spcBef>
            <a:spcAft>
              <a:spcPct val="35000"/>
            </a:spcAft>
            <a:buNone/>
          </a:pPr>
          <a:r>
            <a:rPr lang="en-US" sz="2000" b="1" kern="1200" dirty="0"/>
            <a:t>Local Applications and Finance Sections approved</a:t>
          </a:r>
        </a:p>
      </dsp:txBody>
      <dsp:txXfrm>
        <a:off x="4183340" y="1212989"/>
        <a:ext cx="3471163" cy="1243698"/>
      </dsp:txXfrm>
    </dsp:sp>
    <dsp:sp modelId="{B732E722-1D37-4396-92D2-F3FC8068D135}">
      <dsp:nvSpPr>
        <dsp:cNvPr id="0" name=""/>
        <dsp:cNvSpPr/>
      </dsp:nvSpPr>
      <dsp:spPr>
        <a:xfrm>
          <a:off x="5918922" y="2456687"/>
          <a:ext cx="0" cy="1347216"/>
        </a:xfrm>
        <a:prstGeom prst="lin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7607A4B-93C7-4E97-9F4E-6DAD86DD4B5D}">
      <dsp:nvSpPr>
        <dsp:cNvPr id="0" name=""/>
        <dsp:cNvSpPr/>
      </dsp:nvSpPr>
      <dsp:spPr>
        <a:xfrm>
          <a:off x="6313372" y="2773679"/>
          <a:ext cx="3155602" cy="89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1422400">
            <a:lnSpc>
              <a:spcPct val="90000"/>
            </a:lnSpc>
            <a:spcBef>
              <a:spcPct val="0"/>
            </a:spcBef>
            <a:spcAft>
              <a:spcPct val="35000"/>
            </a:spcAft>
            <a:buNone/>
            <a:defRPr b="1"/>
          </a:pPr>
          <a:r>
            <a:rPr lang="en-US" sz="3200" b="1" kern="1200" dirty="0"/>
            <a:t>December 30</a:t>
          </a:r>
        </a:p>
      </dsp:txBody>
      <dsp:txXfrm>
        <a:off x="6313372" y="2773679"/>
        <a:ext cx="3155602" cy="895502"/>
      </dsp:txXfrm>
    </dsp:sp>
    <dsp:sp modelId="{B57154BF-5958-4DA7-AEC3-14022F59D5CC}">
      <dsp:nvSpPr>
        <dsp:cNvPr id="0" name=""/>
        <dsp:cNvSpPr/>
      </dsp:nvSpPr>
      <dsp:spPr>
        <a:xfrm>
          <a:off x="6155592" y="5468112"/>
          <a:ext cx="3471163" cy="11055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889000">
            <a:lnSpc>
              <a:spcPct val="90000"/>
            </a:lnSpc>
            <a:spcBef>
              <a:spcPct val="0"/>
            </a:spcBef>
            <a:spcAft>
              <a:spcPct val="35000"/>
            </a:spcAft>
            <a:buNone/>
          </a:pPr>
          <a:r>
            <a:rPr lang="en-US" sz="2000" b="1" kern="1200" dirty="0"/>
            <a:t>Prior year expenditures due</a:t>
          </a:r>
        </a:p>
      </dsp:txBody>
      <dsp:txXfrm>
        <a:off x="6155592" y="5468112"/>
        <a:ext cx="3471163" cy="1105509"/>
      </dsp:txXfrm>
    </dsp:sp>
    <dsp:sp modelId="{AC7CAFE8-F74C-487A-B508-8C9BA483495D}">
      <dsp:nvSpPr>
        <dsp:cNvPr id="0" name=""/>
        <dsp:cNvSpPr/>
      </dsp:nvSpPr>
      <dsp:spPr>
        <a:xfrm>
          <a:off x="7891174" y="4120895"/>
          <a:ext cx="0" cy="1347216"/>
        </a:xfrm>
        <a:prstGeom prst="lin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261C1EE2-A404-4693-B07E-272E56D6F6C9}">
      <dsp:nvSpPr>
        <dsp:cNvPr id="0" name=""/>
        <dsp:cNvSpPr/>
      </dsp:nvSpPr>
      <dsp:spPr>
        <a:xfrm>
          <a:off x="5819862" y="3863339"/>
          <a:ext cx="198120" cy="198120"/>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1">
          <a:scrgbClr r="0" g="0" b="0"/>
        </a:lnRef>
        <a:fillRef idx="1">
          <a:scrgbClr r="0" g="0" b="0"/>
        </a:fillRef>
        <a:effectRef idx="2">
          <a:scrgbClr r="0" g="0" b="0"/>
        </a:effectRef>
        <a:fontRef idx="minor"/>
      </dsp:style>
    </dsp:sp>
    <dsp:sp modelId="{564E29E6-5659-4238-85A2-E364C5FD7AE8}">
      <dsp:nvSpPr>
        <dsp:cNvPr id="0" name=""/>
        <dsp:cNvSpPr/>
      </dsp:nvSpPr>
      <dsp:spPr>
        <a:xfrm>
          <a:off x="7792114" y="3863339"/>
          <a:ext cx="198120" cy="198120"/>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1">
          <a:scrgbClr r="0" g="0" b="0"/>
        </a:lnRef>
        <a:fillRef idx="1">
          <a:scrgbClr r="0" g="0" b="0"/>
        </a:fillRef>
        <a:effectRef idx="2">
          <a:scrgbClr r="0" g="0" b="0"/>
        </a:effectRef>
        <a:fontRef idx="minor"/>
      </dsp:style>
    </dsp:sp>
    <dsp:sp modelId="{22B48F8F-D2F3-4D68-9591-BA6ADFAB2A23}">
      <dsp:nvSpPr>
        <dsp:cNvPr id="0" name=""/>
        <dsp:cNvSpPr/>
      </dsp:nvSpPr>
      <dsp:spPr>
        <a:xfrm>
          <a:off x="8285624" y="4255617"/>
          <a:ext cx="3155602" cy="89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1422400">
            <a:lnSpc>
              <a:spcPct val="90000"/>
            </a:lnSpc>
            <a:spcBef>
              <a:spcPct val="0"/>
            </a:spcBef>
            <a:spcAft>
              <a:spcPct val="35000"/>
            </a:spcAft>
            <a:buNone/>
            <a:defRPr b="1"/>
          </a:pPr>
          <a:r>
            <a:rPr lang="en-US" sz="3200" b="1" kern="1200" dirty="0"/>
            <a:t>July – September </a:t>
          </a:r>
        </a:p>
      </dsp:txBody>
      <dsp:txXfrm>
        <a:off x="8285624" y="4255617"/>
        <a:ext cx="3155602" cy="895502"/>
      </dsp:txXfrm>
    </dsp:sp>
    <dsp:sp modelId="{07DCDD9B-06C6-4CAC-952C-EAFAD2676437}">
      <dsp:nvSpPr>
        <dsp:cNvPr id="0" name=""/>
        <dsp:cNvSpPr/>
      </dsp:nvSpPr>
      <dsp:spPr>
        <a:xfrm>
          <a:off x="8127844" y="1212989"/>
          <a:ext cx="3471163" cy="124369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889000">
            <a:lnSpc>
              <a:spcPct val="90000"/>
            </a:lnSpc>
            <a:spcBef>
              <a:spcPct val="0"/>
            </a:spcBef>
            <a:spcAft>
              <a:spcPct val="35000"/>
            </a:spcAft>
            <a:buNone/>
          </a:pPr>
          <a:r>
            <a:rPr lang="en-US" sz="2000" b="1" kern="1200" dirty="0"/>
            <a:t>No Amendments accepted between July 1 and August 15</a:t>
          </a:r>
        </a:p>
      </dsp:txBody>
      <dsp:txXfrm>
        <a:off x="8127844" y="1212989"/>
        <a:ext cx="3471163" cy="1243698"/>
      </dsp:txXfrm>
    </dsp:sp>
    <dsp:sp modelId="{10D6C362-89EB-4241-86F8-197F993C639F}">
      <dsp:nvSpPr>
        <dsp:cNvPr id="0" name=""/>
        <dsp:cNvSpPr/>
      </dsp:nvSpPr>
      <dsp:spPr>
        <a:xfrm>
          <a:off x="9863425" y="2456687"/>
          <a:ext cx="0" cy="1347216"/>
        </a:xfrm>
        <a:prstGeom prst="lin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BFA69B3-EEBC-4559-ABD9-47E2CAF75A55}">
      <dsp:nvSpPr>
        <dsp:cNvPr id="0" name=""/>
        <dsp:cNvSpPr/>
      </dsp:nvSpPr>
      <dsp:spPr>
        <a:xfrm>
          <a:off x="10257876" y="2773679"/>
          <a:ext cx="3155602" cy="89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1422400">
            <a:lnSpc>
              <a:spcPct val="90000"/>
            </a:lnSpc>
            <a:spcBef>
              <a:spcPct val="0"/>
            </a:spcBef>
            <a:spcAft>
              <a:spcPct val="35000"/>
            </a:spcAft>
            <a:buNone/>
            <a:defRPr b="1"/>
          </a:pPr>
          <a:r>
            <a:rPr lang="en-US" sz="3200" b="1" kern="1200" dirty="0"/>
            <a:t>August 15</a:t>
          </a:r>
        </a:p>
      </dsp:txBody>
      <dsp:txXfrm>
        <a:off x="10257876" y="2773679"/>
        <a:ext cx="3155602" cy="895502"/>
      </dsp:txXfrm>
    </dsp:sp>
    <dsp:sp modelId="{5326FCE8-06DF-4955-9127-E52739EBE80D}">
      <dsp:nvSpPr>
        <dsp:cNvPr id="0" name=""/>
        <dsp:cNvSpPr/>
      </dsp:nvSpPr>
      <dsp:spPr>
        <a:xfrm>
          <a:off x="10100096" y="5468112"/>
          <a:ext cx="3471163" cy="11055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889000">
            <a:lnSpc>
              <a:spcPct val="90000"/>
            </a:lnSpc>
            <a:spcBef>
              <a:spcPct val="0"/>
            </a:spcBef>
            <a:spcAft>
              <a:spcPct val="35000"/>
            </a:spcAft>
            <a:buNone/>
          </a:pPr>
          <a:r>
            <a:rPr lang="en-US" sz="2000" b="1" kern="1200" dirty="0"/>
            <a:t>Prior year expenditures through June 30 due</a:t>
          </a:r>
        </a:p>
      </dsp:txBody>
      <dsp:txXfrm>
        <a:off x="10100096" y="5468112"/>
        <a:ext cx="3471163" cy="1105509"/>
      </dsp:txXfrm>
    </dsp:sp>
    <dsp:sp modelId="{0E482A6B-A05C-4FBA-880D-48D006C8450A}">
      <dsp:nvSpPr>
        <dsp:cNvPr id="0" name=""/>
        <dsp:cNvSpPr/>
      </dsp:nvSpPr>
      <dsp:spPr>
        <a:xfrm>
          <a:off x="11835677" y="4120895"/>
          <a:ext cx="0" cy="1347216"/>
        </a:xfrm>
        <a:prstGeom prst="lin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0A1847-3792-43E3-8BAA-AB2A1C19A4FB}">
      <dsp:nvSpPr>
        <dsp:cNvPr id="0" name=""/>
        <dsp:cNvSpPr/>
      </dsp:nvSpPr>
      <dsp:spPr>
        <a:xfrm>
          <a:off x="9764365" y="3863339"/>
          <a:ext cx="198120" cy="198120"/>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1">
          <a:scrgbClr r="0" g="0" b="0"/>
        </a:lnRef>
        <a:fillRef idx="1">
          <a:scrgbClr r="0" g="0" b="0"/>
        </a:fillRef>
        <a:effectRef idx="2">
          <a:scrgbClr r="0" g="0" b="0"/>
        </a:effectRef>
        <a:fontRef idx="minor"/>
      </dsp:style>
    </dsp:sp>
    <dsp:sp modelId="{B78F25D0-9899-4B39-81B2-FAD5FB69CFB5}">
      <dsp:nvSpPr>
        <dsp:cNvPr id="0" name=""/>
        <dsp:cNvSpPr/>
      </dsp:nvSpPr>
      <dsp:spPr>
        <a:xfrm>
          <a:off x="11736617" y="3863339"/>
          <a:ext cx="198120" cy="198120"/>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1">
          <a:scrgbClr r="0" g="0" b="0"/>
        </a:lnRef>
        <a:fillRef idx="1">
          <a:scrgbClr r="0" g="0" b="0"/>
        </a:fillRef>
        <a:effectRef idx="2">
          <a:scrgbClr r="0" g="0" b="0"/>
        </a:effectRef>
        <a:fontRef idx="minor"/>
      </dsp:style>
    </dsp:sp>
    <dsp:sp modelId="{34C3665A-046B-4001-B3B8-E6CF8469F0C3}">
      <dsp:nvSpPr>
        <dsp:cNvPr id="0" name=""/>
        <dsp:cNvSpPr/>
      </dsp:nvSpPr>
      <dsp:spPr>
        <a:xfrm>
          <a:off x="12230127" y="4255617"/>
          <a:ext cx="3155602" cy="89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1422400">
            <a:lnSpc>
              <a:spcPct val="90000"/>
            </a:lnSpc>
            <a:spcBef>
              <a:spcPct val="0"/>
            </a:spcBef>
            <a:spcAft>
              <a:spcPct val="35000"/>
            </a:spcAft>
            <a:buNone/>
            <a:defRPr b="1"/>
          </a:pPr>
          <a:r>
            <a:rPr lang="en-US" sz="3200" b="1" kern="1200" dirty="0"/>
            <a:t>July - August</a:t>
          </a:r>
        </a:p>
      </dsp:txBody>
      <dsp:txXfrm>
        <a:off x="12230127" y="4255617"/>
        <a:ext cx="3155602" cy="895502"/>
      </dsp:txXfrm>
    </dsp:sp>
    <dsp:sp modelId="{1A111A63-CB48-4C13-8665-5C7F75C3D241}">
      <dsp:nvSpPr>
        <dsp:cNvPr id="0" name=""/>
        <dsp:cNvSpPr/>
      </dsp:nvSpPr>
      <dsp:spPr>
        <a:xfrm>
          <a:off x="12072347" y="1351178"/>
          <a:ext cx="3471163" cy="11055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889000">
            <a:lnSpc>
              <a:spcPct val="90000"/>
            </a:lnSpc>
            <a:spcBef>
              <a:spcPct val="0"/>
            </a:spcBef>
            <a:spcAft>
              <a:spcPct val="35000"/>
            </a:spcAft>
            <a:buNone/>
          </a:pPr>
          <a:r>
            <a:rPr lang="en-US" sz="2000" b="1" kern="1200" dirty="0"/>
            <a:t>Amendments due September 15</a:t>
          </a:r>
        </a:p>
      </dsp:txBody>
      <dsp:txXfrm>
        <a:off x="12072347" y="1351178"/>
        <a:ext cx="3471163" cy="1105509"/>
      </dsp:txXfrm>
    </dsp:sp>
    <dsp:sp modelId="{D5F55428-F365-46E8-B394-93AE3EA6A869}">
      <dsp:nvSpPr>
        <dsp:cNvPr id="0" name=""/>
        <dsp:cNvSpPr/>
      </dsp:nvSpPr>
      <dsp:spPr>
        <a:xfrm>
          <a:off x="13807929" y="2456687"/>
          <a:ext cx="0" cy="1347216"/>
        </a:xfrm>
        <a:prstGeom prst="lin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114624A-C95C-4EEA-8213-20ABA64F975A}">
      <dsp:nvSpPr>
        <dsp:cNvPr id="0" name=""/>
        <dsp:cNvSpPr/>
      </dsp:nvSpPr>
      <dsp:spPr>
        <a:xfrm>
          <a:off x="14202379" y="2773679"/>
          <a:ext cx="3155602" cy="89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1422400">
            <a:lnSpc>
              <a:spcPct val="90000"/>
            </a:lnSpc>
            <a:spcBef>
              <a:spcPct val="0"/>
            </a:spcBef>
            <a:spcAft>
              <a:spcPct val="35000"/>
            </a:spcAft>
            <a:buNone/>
            <a:defRPr b="1"/>
          </a:pPr>
          <a:r>
            <a:rPr lang="en-US" sz="3200" b="1" kern="1200" dirty="0"/>
            <a:t>September 30</a:t>
          </a:r>
        </a:p>
      </dsp:txBody>
      <dsp:txXfrm>
        <a:off x="14202379" y="2773679"/>
        <a:ext cx="3155602" cy="895502"/>
      </dsp:txXfrm>
    </dsp:sp>
    <dsp:sp modelId="{2247753F-89E2-419B-8720-B64BF635A9AA}">
      <dsp:nvSpPr>
        <dsp:cNvPr id="0" name=""/>
        <dsp:cNvSpPr/>
      </dsp:nvSpPr>
      <dsp:spPr>
        <a:xfrm>
          <a:off x="14044599" y="5468112"/>
          <a:ext cx="3471163" cy="11055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90500" tIns="190500" rIns="190500" bIns="190500" numCol="1" spcCol="1270" anchor="ctr" anchorCtr="0">
          <a:noAutofit/>
        </a:bodyPr>
        <a:lstStyle/>
        <a:p>
          <a:pPr marL="0" lvl="0" indent="0" algn="ctr" defTabSz="889000">
            <a:lnSpc>
              <a:spcPct val="90000"/>
            </a:lnSpc>
            <a:spcBef>
              <a:spcPct val="0"/>
            </a:spcBef>
            <a:spcAft>
              <a:spcPct val="35000"/>
            </a:spcAft>
            <a:buNone/>
          </a:pPr>
          <a:r>
            <a:rPr lang="en-US" sz="2000" b="1" kern="1200" dirty="0"/>
            <a:t>Program year ends September 30</a:t>
          </a:r>
        </a:p>
      </dsp:txBody>
      <dsp:txXfrm>
        <a:off x="14044599" y="5468112"/>
        <a:ext cx="3471163" cy="1105509"/>
      </dsp:txXfrm>
    </dsp:sp>
    <dsp:sp modelId="{8B6C98CC-4925-4C2D-8035-BAB3E264C0C4}">
      <dsp:nvSpPr>
        <dsp:cNvPr id="0" name=""/>
        <dsp:cNvSpPr/>
      </dsp:nvSpPr>
      <dsp:spPr>
        <a:xfrm>
          <a:off x="15780180" y="4120895"/>
          <a:ext cx="0" cy="1347216"/>
        </a:xfrm>
        <a:prstGeom prst="lin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hueOff val="0"/>
              <a:satOff val="0"/>
              <a:lumOff val="0"/>
              <a:alphaOff val="0"/>
            </a:schemeClr>
          </a:solidFill>
          <a:prstDash val="dash"/>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86CF643-B57C-4C30-B100-CC08762ECFA8}">
      <dsp:nvSpPr>
        <dsp:cNvPr id="0" name=""/>
        <dsp:cNvSpPr/>
      </dsp:nvSpPr>
      <dsp:spPr>
        <a:xfrm>
          <a:off x="13708869" y="3863339"/>
          <a:ext cx="198120" cy="198120"/>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1">
          <a:scrgbClr r="0" g="0" b="0"/>
        </a:lnRef>
        <a:fillRef idx="1">
          <a:scrgbClr r="0" g="0" b="0"/>
        </a:fillRef>
        <a:effectRef idx="2">
          <a:scrgbClr r="0" g="0" b="0"/>
        </a:effectRef>
        <a:fontRef idx="minor"/>
      </dsp:style>
    </dsp:sp>
    <dsp:sp modelId="{3B21BABA-D57D-43CC-8ACA-7131CD96B2E1}">
      <dsp:nvSpPr>
        <dsp:cNvPr id="0" name=""/>
        <dsp:cNvSpPr/>
      </dsp:nvSpPr>
      <dsp:spPr>
        <a:xfrm>
          <a:off x="15681120" y="3863339"/>
          <a:ext cx="198120" cy="198120"/>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DA6038-B9F6-45A2-B636-1AE1C2A7DF4A}">
      <dsp:nvSpPr>
        <dsp:cNvPr id="0" name=""/>
        <dsp:cNvSpPr/>
      </dsp:nvSpPr>
      <dsp:spPr>
        <a:xfrm>
          <a:off x="0" y="32896"/>
          <a:ext cx="8803482" cy="396959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100000"/>
            </a:lnSpc>
            <a:spcBef>
              <a:spcPct val="0"/>
            </a:spcBef>
            <a:spcAft>
              <a:spcPct val="35000"/>
            </a:spcAft>
            <a:buNone/>
          </a:pPr>
          <a:r>
            <a:rPr lang="en-US" sz="3500" kern="1200" dirty="0">
              <a:solidFill>
                <a:schemeClr val="tx1"/>
              </a:solidFill>
            </a:rPr>
            <a:t>Accountability for results a central focus of Perkins V, setting out new performance requirements for States and local programs.</a:t>
          </a:r>
        </a:p>
      </dsp:txBody>
      <dsp:txXfrm>
        <a:off x="193779" y="226675"/>
        <a:ext cx="8415924" cy="3582032"/>
      </dsp:txXfrm>
    </dsp:sp>
    <dsp:sp modelId="{8E44E371-8E36-43B9-BD93-DDF83E8F246B}">
      <dsp:nvSpPr>
        <dsp:cNvPr id="0" name=""/>
        <dsp:cNvSpPr/>
      </dsp:nvSpPr>
      <dsp:spPr>
        <a:xfrm>
          <a:off x="0" y="4103287"/>
          <a:ext cx="8803482" cy="396959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100000"/>
            </a:lnSpc>
            <a:spcBef>
              <a:spcPct val="0"/>
            </a:spcBef>
            <a:spcAft>
              <a:spcPct val="35000"/>
            </a:spcAft>
            <a:buNone/>
          </a:pPr>
          <a:r>
            <a:rPr lang="en-US" sz="3500" kern="1200" dirty="0">
              <a:solidFill>
                <a:schemeClr val="tx1"/>
              </a:solidFill>
            </a:rPr>
            <a:t>These requirements were established to assess the effectiveness of the State in achieving statewide progress in career and technical education and to optimize the return on investment of Federal funds in career and technical education.</a:t>
          </a:r>
        </a:p>
      </dsp:txBody>
      <dsp:txXfrm>
        <a:off x="193779" y="4297066"/>
        <a:ext cx="8415924" cy="358203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8/20/2025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dirty="0"/>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Slide title should be Aptos Bold font, left-aligned, not smaller than 44pt</a:t>
            </a:r>
          </a:p>
          <a:p>
            <a:pPr marL="171450" indent="-171450">
              <a:buFont typeface="Arial" panose="020B0604020202020204" pitchFamily="34" charset="0"/>
              <a:buChar char="•"/>
            </a:pPr>
            <a:r>
              <a:rPr lang="en-US" dirty="0"/>
              <a:t>Audience – To whom/group you are presenting to</a:t>
            </a:r>
          </a:p>
          <a:p>
            <a:pPr marL="171450" indent="-171450">
              <a:buFont typeface="Arial" panose="020B0604020202020204" pitchFamily="34" charset="0"/>
              <a:buChar char="•"/>
            </a:pPr>
            <a:r>
              <a:rPr lang="en-US" dirty="0"/>
              <a:t>Speaker – Who is giving the presentation (may be by name or by department)</a:t>
            </a:r>
          </a:p>
          <a:p>
            <a:pPr marL="171450" indent="-171450">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dirty="0"/>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1545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924525-6B6E-4901-BE11-6A47025AD207}" type="slidenum">
              <a:rPr lang="en-US" smtClean="0"/>
              <a:t>20</a:t>
            </a:fld>
            <a:endParaRPr lang="en-US" dirty="0"/>
          </a:p>
        </p:txBody>
      </p:sp>
    </p:spTree>
    <p:extLst>
      <p:ext uri="{BB962C8B-B14F-4D97-AF65-F5344CB8AC3E}">
        <p14:creationId xmlns:p14="http://schemas.microsoft.com/office/powerpoint/2010/main" val="1557140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924525-6B6E-4901-BE11-6A47025AD207}" type="slidenum">
              <a:rPr lang="en-US" smtClean="0"/>
              <a:t>25</a:t>
            </a:fld>
            <a:endParaRPr lang="en-US" dirty="0"/>
          </a:p>
        </p:txBody>
      </p:sp>
    </p:spTree>
    <p:extLst>
      <p:ext uri="{BB962C8B-B14F-4D97-AF65-F5344CB8AC3E}">
        <p14:creationId xmlns:p14="http://schemas.microsoft.com/office/powerpoint/2010/main" val="1843535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5923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99531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1529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C53D37-D9AF-A835-1128-3B77D62C5D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17A313-0031-A684-F3D9-62EC172DBD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5D5FE8-6FF9-1BDC-6B58-0C458DB3B57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7F8A5A9-FC3B-5B42-F17E-41885DBF7EAB}"/>
              </a:ext>
            </a:extLst>
          </p:cNvPr>
          <p:cNvSpPr>
            <a:spLocks noGrp="1"/>
          </p:cNvSpPr>
          <p:nvPr>
            <p:ph type="sldNum" sz="quarter" idx="10"/>
          </p:nvPr>
        </p:nvSpPr>
        <p:spPr/>
        <p:txBody>
          <a:bodyPr/>
          <a:lstStyle/>
          <a:p>
            <a:fld id="{43924525-6B6E-4901-BE11-6A47025AD207}" type="slidenum">
              <a:rPr lang="en-US" smtClean="0"/>
              <a:t>29</a:t>
            </a:fld>
            <a:endParaRPr lang="en-US" dirty="0"/>
          </a:p>
        </p:txBody>
      </p:sp>
    </p:spTree>
    <p:extLst>
      <p:ext uri="{BB962C8B-B14F-4D97-AF65-F5344CB8AC3E}">
        <p14:creationId xmlns:p14="http://schemas.microsoft.com/office/powerpoint/2010/main" val="978809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startAt="3"/>
            </a:pPr>
            <a:endParaRPr lang="en-US" dirty="0"/>
          </a:p>
        </p:txBody>
      </p:sp>
      <p:sp>
        <p:nvSpPr>
          <p:cNvPr id="4" name="Slide Number Placeholder 3"/>
          <p:cNvSpPr>
            <a:spLocks noGrp="1"/>
          </p:cNvSpPr>
          <p:nvPr>
            <p:ph type="sldNum" sz="quarter" idx="10"/>
          </p:nvPr>
        </p:nvSpPr>
        <p:spPr/>
        <p:txBody>
          <a:bodyPr/>
          <a:lstStyle/>
          <a:p>
            <a:fld id="{6FBBFB5A-915E-48F0-A4AA-A5289015209F}" type="slidenum">
              <a:rPr lang="en-US" smtClean="0"/>
              <a:t>30</a:t>
            </a:fld>
            <a:endParaRPr lang="en-US" dirty="0"/>
          </a:p>
        </p:txBody>
      </p:sp>
    </p:spTree>
    <p:extLst>
      <p:ext uri="{BB962C8B-B14F-4D97-AF65-F5344CB8AC3E}">
        <p14:creationId xmlns:p14="http://schemas.microsoft.com/office/powerpoint/2010/main" val="32802151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09635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B66BBB9C-3D81-430D-8F88-0BF8CC9A9C34}" type="slidenum">
              <a:rPr lang="en-US" smtClean="0"/>
              <a:t>32</a:t>
            </a:fld>
            <a:endParaRPr lang="en-US" dirty="0"/>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701004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Left aligned</a:t>
            </a:r>
          </a:p>
          <a:p>
            <a:pPr marL="171450" indent="-171450">
              <a:buFont typeface="Arial" panose="020B0604020202020204" pitchFamily="34" charset="0"/>
              <a:buChar char="•"/>
            </a:pPr>
            <a:r>
              <a:rPr lang="en-US" dirty="0"/>
              <a:t>Title font is 88pt</a:t>
            </a:r>
          </a:p>
          <a:p>
            <a:pPr marL="171450" indent="-171450">
              <a:buFont typeface="Arial" panose="020B0604020202020204" pitchFamily="34" charset="0"/>
              <a:buChar char="•"/>
            </a:pPr>
            <a:r>
              <a:rPr lang="en-US" dirty="0"/>
              <a:t>Numbered line item 66 pt</a:t>
            </a:r>
          </a:p>
          <a:p>
            <a:pPr marL="171450" indent="-171450">
              <a:buFont typeface="Arial" panose="020B0604020202020204" pitchFamily="34" charset="0"/>
              <a:buChar char="•"/>
            </a:pPr>
            <a:r>
              <a:rPr lang="en-US" dirty="0"/>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dirty="0"/>
          </a:p>
        </p:txBody>
      </p:sp>
    </p:spTree>
    <p:extLst>
      <p:ext uri="{BB962C8B-B14F-4D97-AF65-F5344CB8AC3E}">
        <p14:creationId xmlns:p14="http://schemas.microsoft.com/office/powerpoint/2010/main" val="781522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not pin more than 5 locations per slide</a:t>
            </a:r>
          </a:p>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 left is 26pt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4CEC91-7A65-4868-9634-A5288F997D0F}"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32940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37</a:t>
            </a:fld>
            <a:endParaRPr lang="en-US" dirty="0"/>
          </a:p>
        </p:txBody>
      </p:sp>
    </p:spTree>
    <p:extLst>
      <p:ext uri="{BB962C8B-B14F-4D97-AF65-F5344CB8AC3E}">
        <p14:creationId xmlns:p14="http://schemas.microsoft.com/office/powerpoint/2010/main" val="1665185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Agenda is 88 pt</a:t>
            </a:r>
          </a:p>
          <a:p>
            <a:pPr marL="171450" indent="-171450">
              <a:buFont typeface="Arial" panose="020B0604020202020204" pitchFamily="34" charset="0"/>
              <a:buChar char="•"/>
            </a:pPr>
            <a:r>
              <a:rPr lang="en-US" dirty="0"/>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dirty="0"/>
          </a:p>
        </p:txBody>
      </p:sp>
    </p:spTree>
    <p:extLst>
      <p:ext uri="{BB962C8B-B14F-4D97-AF65-F5344CB8AC3E}">
        <p14:creationId xmlns:p14="http://schemas.microsoft.com/office/powerpoint/2010/main" val="842056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924525-6B6E-4901-BE11-6A47025AD20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6911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on-going strategic work for the state is being accomplished  through five workgroups:</a:t>
            </a:r>
          </a:p>
          <a:p>
            <a:endParaRPr lang="en-US" baseline="0" dirty="0"/>
          </a:p>
          <a:p>
            <a:r>
              <a:rPr lang="en-US" b="1" baseline="0" dirty="0"/>
              <a:t>Advancing CTE- </a:t>
            </a:r>
            <a:r>
              <a:rPr lang="en-US" b="0" baseline="0" dirty="0"/>
              <a:t>Providing avenues for increasing awareness </a:t>
            </a:r>
            <a:r>
              <a:rPr lang="en-US" baseline="0" dirty="0"/>
              <a:t>and strategic communication of the value of CTE </a:t>
            </a:r>
          </a:p>
          <a:p>
            <a:endParaRPr lang="en-US" baseline="0" dirty="0"/>
          </a:p>
          <a:p>
            <a:r>
              <a:rPr lang="en-US" b="1" baseline="0" dirty="0"/>
              <a:t>Career-Connected Learning- </a:t>
            </a:r>
            <a:r>
              <a:rPr lang="en-US" baseline="0" dirty="0"/>
              <a:t>Designing and supporting quality programs and programs  of study that include authentic work experiences, leaderships, and connections to local industry needs. </a:t>
            </a:r>
          </a:p>
          <a:p>
            <a:r>
              <a:rPr lang="en-US" baseline="0" dirty="0"/>
              <a:t> </a:t>
            </a:r>
          </a:p>
          <a:p>
            <a:r>
              <a:rPr lang="en-US" b="1" baseline="0" dirty="0"/>
              <a:t>Integrated Network- </a:t>
            </a:r>
            <a:r>
              <a:rPr lang="en-US" baseline="0" dirty="0"/>
              <a:t>Activate a  </a:t>
            </a:r>
            <a:r>
              <a:rPr lang="en-US" dirty="0"/>
              <a:t>deliberate coalition charged to build, reinforce and maintain relationships of trust with other organizations to further support CTE goals as part of a workforce development system</a:t>
            </a:r>
          </a:p>
          <a:p>
            <a:endParaRPr lang="en-US" dirty="0"/>
          </a:p>
          <a:p>
            <a:r>
              <a:rPr lang="en-US" b="1" baseline="0" dirty="0"/>
              <a:t>Equity and Inclusion-</a:t>
            </a:r>
            <a:r>
              <a:rPr lang="en-US" sz="1200" b="1" kern="1200" baseline="0" dirty="0">
                <a:solidFill>
                  <a:schemeClr val="tx1"/>
                </a:solidFill>
                <a:effectLst/>
                <a:latin typeface="+mn-lt"/>
                <a:ea typeface="+mn-ea"/>
                <a:cs typeface="+mn-cs"/>
              </a:rPr>
              <a:t>I</a:t>
            </a:r>
            <a:r>
              <a:rPr lang="en-US" sz="1200" b="1" kern="1200" dirty="0">
                <a:solidFill>
                  <a:schemeClr val="tx1"/>
                </a:solidFill>
                <a:effectLst/>
                <a:latin typeface="+mn-lt"/>
                <a:ea typeface="+mn-ea"/>
                <a:cs typeface="+mn-cs"/>
              </a:rPr>
              <a:t>dentify </a:t>
            </a:r>
            <a:r>
              <a:rPr lang="en-US" sz="1200" kern="1200" dirty="0">
                <a:solidFill>
                  <a:schemeClr val="tx1"/>
                </a:solidFill>
                <a:effectLst/>
                <a:latin typeface="+mn-lt"/>
                <a:ea typeface="+mn-ea"/>
                <a:cs typeface="+mn-cs"/>
              </a:rPr>
              <a:t>key issues that impact success of special populations and inequities in access and opportunities for these learners in CTE</a:t>
            </a:r>
          </a:p>
          <a:p>
            <a:endParaRPr lang="en-US" sz="1200" kern="1200" dirty="0">
              <a:solidFill>
                <a:schemeClr val="tx1"/>
              </a:solidFill>
              <a:effectLst/>
              <a:latin typeface="+mn-lt"/>
              <a:ea typeface="+mn-ea"/>
              <a:cs typeface="+mn-cs"/>
            </a:endParaRPr>
          </a:p>
          <a:p>
            <a:r>
              <a:rPr lang="en-US" b="1" baseline="0" dirty="0"/>
              <a:t>Knowledgeable Experts- </a:t>
            </a:r>
            <a:r>
              <a:rPr lang="en-US" baseline="0" dirty="0"/>
              <a:t>Provide professional development to our coordinators, our partners, our faculty and teachers to support student success </a:t>
            </a: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5507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on-going strategic work for the state is being accomplished  through five workgroups:</a:t>
            </a:r>
          </a:p>
          <a:p>
            <a:endParaRPr lang="en-US" baseline="0" dirty="0"/>
          </a:p>
          <a:p>
            <a:r>
              <a:rPr lang="en-US" b="1" baseline="0" dirty="0"/>
              <a:t>Advancing CTE- </a:t>
            </a:r>
            <a:r>
              <a:rPr lang="en-US" b="0" baseline="0" dirty="0"/>
              <a:t>Providing avenues for increasing awareness </a:t>
            </a:r>
            <a:r>
              <a:rPr lang="en-US" baseline="0" dirty="0"/>
              <a:t>and strategic communication of the value of CTE </a:t>
            </a:r>
          </a:p>
          <a:p>
            <a:endParaRPr lang="en-US" baseline="0" dirty="0"/>
          </a:p>
          <a:p>
            <a:r>
              <a:rPr lang="en-US" b="1" baseline="0" dirty="0"/>
              <a:t>Career-Connected Learning- </a:t>
            </a:r>
            <a:r>
              <a:rPr lang="en-US" baseline="0" dirty="0"/>
              <a:t>Designing and supporting quality programs and programs  of study that include authentic work experiences, leaderships, and connections to local industry needs. </a:t>
            </a:r>
          </a:p>
          <a:p>
            <a:r>
              <a:rPr lang="en-US" baseline="0" dirty="0"/>
              <a:t> </a:t>
            </a:r>
          </a:p>
          <a:p>
            <a:r>
              <a:rPr lang="en-US" b="1" baseline="0" dirty="0"/>
              <a:t>Integrated Network- </a:t>
            </a:r>
            <a:r>
              <a:rPr lang="en-US" baseline="0" dirty="0"/>
              <a:t>Activate a  </a:t>
            </a:r>
            <a:r>
              <a:rPr lang="en-US" dirty="0"/>
              <a:t>deliberate coalition charged to build, reinforce and maintain relationships of trust with other organizations to further support CTE goals as part of a workforce development system</a:t>
            </a:r>
          </a:p>
          <a:p>
            <a:endParaRPr lang="en-US" dirty="0"/>
          </a:p>
          <a:p>
            <a:r>
              <a:rPr lang="en-US" b="1" baseline="0" dirty="0"/>
              <a:t>Equity and Inclusion-</a:t>
            </a:r>
            <a:r>
              <a:rPr lang="en-US" sz="1200" b="1" kern="1200" baseline="0" dirty="0">
                <a:solidFill>
                  <a:schemeClr val="tx1"/>
                </a:solidFill>
                <a:effectLst/>
                <a:latin typeface="+mn-lt"/>
                <a:ea typeface="+mn-ea"/>
                <a:cs typeface="+mn-cs"/>
              </a:rPr>
              <a:t>I</a:t>
            </a:r>
            <a:r>
              <a:rPr lang="en-US" sz="1200" b="1" kern="1200" dirty="0">
                <a:solidFill>
                  <a:schemeClr val="tx1"/>
                </a:solidFill>
                <a:effectLst/>
                <a:latin typeface="+mn-lt"/>
                <a:ea typeface="+mn-ea"/>
                <a:cs typeface="+mn-cs"/>
              </a:rPr>
              <a:t>dentify </a:t>
            </a:r>
            <a:r>
              <a:rPr lang="en-US" sz="1200" kern="1200" dirty="0">
                <a:solidFill>
                  <a:schemeClr val="tx1"/>
                </a:solidFill>
                <a:effectLst/>
                <a:latin typeface="+mn-lt"/>
                <a:ea typeface="+mn-ea"/>
                <a:cs typeface="+mn-cs"/>
              </a:rPr>
              <a:t>key issues that impact success of special populations and inequities in access and opportunities for these learners in CTE</a:t>
            </a:r>
          </a:p>
          <a:p>
            <a:endParaRPr lang="en-US" sz="1200" kern="1200" dirty="0">
              <a:solidFill>
                <a:schemeClr val="tx1"/>
              </a:solidFill>
              <a:effectLst/>
              <a:latin typeface="+mn-lt"/>
              <a:ea typeface="+mn-ea"/>
              <a:cs typeface="+mn-cs"/>
            </a:endParaRPr>
          </a:p>
          <a:p>
            <a:r>
              <a:rPr lang="en-US" b="1" baseline="0" dirty="0"/>
              <a:t>Knowledgeable Experts- </a:t>
            </a:r>
            <a:r>
              <a:rPr lang="en-US" baseline="0" dirty="0"/>
              <a:t>Provide professional development to our coordinators, our partners, our faculty and teachers to support student success </a:t>
            </a: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9014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on-going strategic work for the state is being accomplished  through five workgroups:</a:t>
            </a:r>
          </a:p>
          <a:p>
            <a:endParaRPr lang="en-US" baseline="0" dirty="0"/>
          </a:p>
          <a:p>
            <a:r>
              <a:rPr lang="en-US" b="1" baseline="0" dirty="0"/>
              <a:t>Advancing CTE- </a:t>
            </a:r>
            <a:r>
              <a:rPr lang="en-US" b="0" baseline="0" dirty="0"/>
              <a:t>Providing avenues for increasing awareness </a:t>
            </a:r>
            <a:r>
              <a:rPr lang="en-US" baseline="0" dirty="0"/>
              <a:t>and strategic communication of the value of CTE </a:t>
            </a:r>
          </a:p>
          <a:p>
            <a:endParaRPr lang="en-US" baseline="0" dirty="0"/>
          </a:p>
          <a:p>
            <a:r>
              <a:rPr lang="en-US" b="1" baseline="0" dirty="0"/>
              <a:t>Career-Connected Learning- </a:t>
            </a:r>
            <a:r>
              <a:rPr lang="en-US" baseline="0" dirty="0"/>
              <a:t>Designing and supporting quality programs and programs  of study that include authentic work experiences, leaderships, and connections to local industry needs. </a:t>
            </a:r>
          </a:p>
          <a:p>
            <a:r>
              <a:rPr lang="en-US" baseline="0" dirty="0"/>
              <a:t> </a:t>
            </a:r>
          </a:p>
          <a:p>
            <a:r>
              <a:rPr lang="en-US" b="1" baseline="0" dirty="0"/>
              <a:t>Integrated Network- </a:t>
            </a:r>
            <a:r>
              <a:rPr lang="en-US" baseline="0" dirty="0"/>
              <a:t>Activate a  </a:t>
            </a:r>
            <a:r>
              <a:rPr lang="en-US" dirty="0"/>
              <a:t>deliberate coalition charged to build, reinforce and maintain relationships of trust with other organizations to further support CTE goals as part of a workforce development system</a:t>
            </a:r>
          </a:p>
          <a:p>
            <a:endParaRPr lang="en-US" dirty="0"/>
          </a:p>
          <a:p>
            <a:r>
              <a:rPr lang="en-US" b="1" baseline="0" dirty="0"/>
              <a:t>Equity and Inclusion-</a:t>
            </a:r>
            <a:r>
              <a:rPr lang="en-US" sz="1200" b="1" kern="1200" baseline="0" dirty="0">
                <a:solidFill>
                  <a:schemeClr val="tx1"/>
                </a:solidFill>
                <a:effectLst/>
                <a:latin typeface="+mn-lt"/>
                <a:ea typeface="+mn-ea"/>
                <a:cs typeface="+mn-cs"/>
              </a:rPr>
              <a:t>I</a:t>
            </a:r>
            <a:r>
              <a:rPr lang="en-US" sz="1200" b="1" kern="1200" dirty="0">
                <a:solidFill>
                  <a:schemeClr val="tx1"/>
                </a:solidFill>
                <a:effectLst/>
                <a:latin typeface="+mn-lt"/>
                <a:ea typeface="+mn-ea"/>
                <a:cs typeface="+mn-cs"/>
              </a:rPr>
              <a:t>dentify </a:t>
            </a:r>
            <a:r>
              <a:rPr lang="en-US" sz="1200" kern="1200" dirty="0">
                <a:solidFill>
                  <a:schemeClr val="tx1"/>
                </a:solidFill>
                <a:effectLst/>
                <a:latin typeface="+mn-lt"/>
                <a:ea typeface="+mn-ea"/>
                <a:cs typeface="+mn-cs"/>
              </a:rPr>
              <a:t>key issues that impact success of special populations and inequities in access and opportunities for these learners in CTE</a:t>
            </a:r>
          </a:p>
          <a:p>
            <a:endParaRPr lang="en-US" sz="1200" kern="1200" dirty="0">
              <a:solidFill>
                <a:schemeClr val="tx1"/>
              </a:solidFill>
              <a:effectLst/>
              <a:latin typeface="+mn-lt"/>
              <a:ea typeface="+mn-ea"/>
              <a:cs typeface="+mn-cs"/>
            </a:endParaRPr>
          </a:p>
          <a:p>
            <a:r>
              <a:rPr lang="en-US" b="1" baseline="0" dirty="0"/>
              <a:t>Knowledgeable Experts- </a:t>
            </a:r>
            <a:r>
              <a:rPr lang="en-US" baseline="0" dirty="0"/>
              <a:t>Provide professional development to our coordinators, our partners, our faculty and teachers to support student success </a:t>
            </a: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3905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8893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on-going strategic work for the state is being accomplished  through five workgroups:</a:t>
            </a:r>
          </a:p>
          <a:p>
            <a:endParaRPr lang="en-US" baseline="0" dirty="0"/>
          </a:p>
          <a:p>
            <a:r>
              <a:rPr lang="en-US" b="1" baseline="0" dirty="0"/>
              <a:t>Advancing CTE- </a:t>
            </a:r>
            <a:r>
              <a:rPr lang="en-US" b="0" baseline="0" dirty="0"/>
              <a:t>Providing avenues for increasing awareness </a:t>
            </a:r>
            <a:r>
              <a:rPr lang="en-US" baseline="0" dirty="0"/>
              <a:t>and strategic communication of the value of CTE </a:t>
            </a:r>
          </a:p>
          <a:p>
            <a:endParaRPr lang="en-US" baseline="0" dirty="0"/>
          </a:p>
          <a:p>
            <a:r>
              <a:rPr lang="en-US" b="1" baseline="0" dirty="0"/>
              <a:t>Career-Connected Learning- </a:t>
            </a:r>
            <a:r>
              <a:rPr lang="en-US" baseline="0" dirty="0"/>
              <a:t>Designing and supporting quality programs and programs  of study that include authentic work experiences, leaderships, and connections to local industry needs. </a:t>
            </a:r>
          </a:p>
          <a:p>
            <a:r>
              <a:rPr lang="en-US" baseline="0" dirty="0"/>
              <a:t> </a:t>
            </a:r>
          </a:p>
          <a:p>
            <a:r>
              <a:rPr lang="en-US" b="1" baseline="0" dirty="0"/>
              <a:t>Integrated Network- </a:t>
            </a:r>
            <a:r>
              <a:rPr lang="en-US" baseline="0" dirty="0"/>
              <a:t>Activate a  </a:t>
            </a:r>
            <a:r>
              <a:rPr lang="en-US" dirty="0"/>
              <a:t>deliberate coalition charged to build, reinforce and maintain relationships of trust with other organizations to further support CTE goals as part of a workforce development system</a:t>
            </a:r>
          </a:p>
          <a:p>
            <a:endParaRPr lang="en-US" dirty="0"/>
          </a:p>
          <a:p>
            <a:r>
              <a:rPr lang="en-US" b="1" baseline="0" dirty="0"/>
              <a:t>Equity and Inclusion-</a:t>
            </a:r>
            <a:r>
              <a:rPr lang="en-US" sz="1200" b="1" kern="1200" baseline="0" dirty="0">
                <a:solidFill>
                  <a:schemeClr val="tx1"/>
                </a:solidFill>
                <a:effectLst/>
                <a:latin typeface="+mn-lt"/>
                <a:ea typeface="+mn-ea"/>
                <a:cs typeface="+mn-cs"/>
              </a:rPr>
              <a:t>I</a:t>
            </a:r>
            <a:r>
              <a:rPr lang="en-US" sz="1200" b="1" kern="1200" dirty="0">
                <a:solidFill>
                  <a:schemeClr val="tx1"/>
                </a:solidFill>
                <a:effectLst/>
                <a:latin typeface="+mn-lt"/>
                <a:ea typeface="+mn-ea"/>
                <a:cs typeface="+mn-cs"/>
              </a:rPr>
              <a:t>dentify </a:t>
            </a:r>
            <a:r>
              <a:rPr lang="en-US" sz="1200" kern="1200" dirty="0">
                <a:solidFill>
                  <a:schemeClr val="tx1"/>
                </a:solidFill>
                <a:effectLst/>
                <a:latin typeface="+mn-lt"/>
                <a:ea typeface="+mn-ea"/>
                <a:cs typeface="+mn-cs"/>
              </a:rPr>
              <a:t>key issues that impact success of special populations and inequities in access and opportunities for these learners in CTE</a:t>
            </a:r>
          </a:p>
          <a:p>
            <a:endParaRPr lang="en-US" sz="1200" kern="1200" dirty="0">
              <a:solidFill>
                <a:schemeClr val="tx1"/>
              </a:solidFill>
              <a:effectLst/>
              <a:latin typeface="+mn-lt"/>
              <a:ea typeface="+mn-ea"/>
              <a:cs typeface="+mn-cs"/>
            </a:endParaRPr>
          </a:p>
          <a:p>
            <a:r>
              <a:rPr lang="en-US" b="1" baseline="0" dirty="0"/>
              <a:t>Knowledgeable Experts- </a:t>
            </a:r>
            <a:r>
              <a:rPr lang="en-US" baseline="0" dirty="0"/>
              <a:t>Provide professional development to our coordinators, our partners, our faculty and teachers to support student success </a:t>
            </a: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9541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7984245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4C56AE8-0B7F-46E8-8F90-B29BDA57A6F9}" type="datetimeFigureOut">
              <a:rPr lang="en-US" smtClean="0"/>
              <a:t>8/20/2025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F4CF05-5AAC-4DFF-BDD3-8745D466126C}" type="slidenum">
              <a:rPr lang="en-US" smtClean="0"/>
              <a:t>‹#›</a:t>
            </a:fld>
            <a:endParaRPr lang="en-US" dirty="0"/>
          </a:p>
        </p:txBody>
      </p:sp>
      <p:grpSp>
        <p:nvGrpSpPr>
          <p:cNvPr id="8" name="Group 7"/>
          <p:cNvGrpSpPr/>
          <p:nvPr userDrawn="1"/>
        </p:nvGrpSpPr>
        <p:grpSpPr>
          <a:xfrm>
            <a:off x="1" y="8927870"/>
            <a:ext cx="18288000" cy="1359131"/>
            <a:chOff x="0" y="5951913"/>
            <a:chExt cx="12192000" cy="906087"/>
          </a:xfrm>
        </p:grpSpPr>
        <p:sp>
          <p:nvSpPr>
            <p:cNvPr id="9" name="Rectangle 8"/>
            <p:cNvSpPr/>
            <p:nvPr/>
          </p:nvSpPr>
          <p:spPr>
            <a:xfrm>
              <a:off x="0" y="5951913"/>
              <a:ext cx="12192000" cy="90608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132" y="5951913"/>
              <a:ext cx="847898" cy="832071"/>
            </a:xfrm>
            <a:prstGeom prst="rect">
              <a:avLst/>
            </a:prstGeom>
            <a:effectLst>
              <a:outerShdw blurRad="50800" dist="38100" dir="10800000" algn="r" rotWithShape="0">
                <a:prstClr val="black">
                  <a:alpha val="40000"/>
                </a:prstClr>
              </a:outerShdw>
            </a:effectLst>
          </p:spPr>
        </p:pic>
        <p:sp>
          <p:nvSpPr>
            <p:cNvPr id="11" name="Rectangle 10">
              <a:extLst>
                <a:ext uri="{FF2B5EF4-FFF2-40B4-BE49-F238E27FC236}">
                  <a16:creationId xmlns:a16="http://schemas.microsoft.com/office/drawing/2014/main" id="{B13B5147-B0A4-47F5-A90E-4A11DC357A14}"/>
                </a:ext>
              </a:extLst>
            </p:cNvPr>
            <p:cNvSpPr/>
            <p:nvPr/>
          </p:nvSpPr>
          <p:spPr>
            <a:xfrm>
              <a:off x="9171792" y="6308209"/>
              <a:ext cx="2118315" cy="338554"/>
            </a:xfrm>
            <a:prstGeom prst="rect">
              <a:avLst/>
            </a:prstGeom>
          </p:spPr>
          <p:txBody>
            <a:bodyPr wrap="none">
              <a:spAutoFit/>
            </a:bodyPr>
            <a:lstStyle/>
            <a:p>
              <a:r>
                <a:rPr lang="en-US" sz="2700" dirty="0">
                  <a:solidFill>
                    <a:schemeClr val="bg1"/>
                  </a:solidFill>
                  <a:latin typeface="Trebuchet MS" panose="020B0603020202020204" pitchFamily="34" charset="0"/>
                </a:rPr>
                <a:t>#FUTUREREADYCTE</a:t>
              </a:r>
            </a:p>
          </p:txBody>
        </p:sp>
      </p:grpSp>
    </p:spTree>
    <p:extLst>
      <p:ext uri="{BB962C8B-B14F-4D97-AF65-F5344CB8AC3E}">
        <p14:creationId xmlns:p14="http://schemas.microsoft.com/office/powerpoint/2010/main" val="5130239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4608"/>
            <a:ext cx="15773400" cy="4279106"/>
          </a:xfrm>
        </p:spPr>
        <p:txBody>
          <a:bodyPr anchor="b"/>
          <a:lstStyle>
            <a:lvl1pPr>
              <a:defRPr sz="9000"/>
            </a:lvl1pPr>
          </a:lstStyle>
          <a:p>
            <a:r>
              <a:rPr lang="en-US"/>
              <a:t>Click to edit Master title style</a:t>
            </a:r>
          </a:p>
        </p:txBody>
      </p:sp>
      <p:sp>
        <p:nvSpPr>
          <p:cNvPr id="3" name="Text Placeholder 2"/>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4C56AE8-0B7F-46E8-8F90-B29BDA57A6F9}" type="datetimeFigureOut">
              <a:rPr lang="en-US" smtClean="0"/>
              <a:t>8/20/2025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F4CF05-5AAC-4DFF-BDD3-8745D466126C}" type="slidenum">
              <a:rPr lang="en-US" smtClean="0"/>
              <a:t>‹#›</a:t>
            </a:fld>
            <a:endParaRPr lang="en-US" dirty="0"/>
          </a:p>
        </p:txBody>
      </p:sp>
      <p:sp>
        <p:nvSpPr>
          <p:cNvPr id="8" name="Rectangle 7"/>
          <p:cNvSpPr/>
          <p:nvPr userDrawn="1"/>
        </p:nvSpPr>
        <p:spPr>
          <a:xfrm>
            <a:off x="0" y="8927870"/>
            <a:ext cx="18288000" cy="13591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198" y="8927870"/>
            <a:ext cx="1271847" cy="1248107"/>
          </a:xfrm>
          <a:prstGeom prst="rect">
            <a:avLst/>
          </a:prstGeom>
          <a:effectLst>
            <a:outerShdw blurRad="50800" dist="38100" dir="10800000" algn="r" rotWithShape="0">
              <a:prstClr val="black">
                <a:alpha val="40000"/>
              </a:prstClr>
            </a:outerShdw>
          </a:effectLst>
        </p:spPr>
      </p:pic>
      <p:sp>
        <p:nvSpPr>
          <p:cNvPr id="10" name="Rectangle 9">
            <a:extLst>
              <a:ext uri="{FF2B5EF4-FFF2-40B4-BE49-F238E27FC236}">
                <a16:creationId xmlns:a16="http://schemas.microsoft.com/office/drawing/2014/main" id="{2D6746C6-596B-496A-A18D-7171584C1306}"/>
              </a:ext>
            </a:extLst>
          </p:cNvPr>
          <p:cNvSpPr/>
          <p:nvPr userDrawn="1"/>
        </p:nvSpPr>
        <p:spPr>
          <a:xfrm>
            <a:off x="14265395" y="9505457"/>
            <a:ext cx="3177473" cy="507831"/>
          </a:xfrm>
          <a:prstGeom prst="rect">
            <a:avLst/>
          </a:prstGeom>
        </p:spPr>
        <p:txBody>
          <a:bodyPr wrap="none">
            <a:spAutoFit/>
          </a:bodyPr>
          <a:lstStyle/>
          <a:p>
            <a:r>
              <a:rPr lang="en-US" sz="2700" dirty="0">
                <a:solidFill>
                  <a:schemeClr val="bg1"/>
                </a:solidFill>
                <a:latin typeface="Trebuchet MS" panose="020B0603020202020204" pitchFamily="34" charset="0"/>
              </a:rPr>
              <a:t>#FUTUREREADYCTE</a:t>
            </a:r>
          </a:p>
        </p:txBody>
      </p:sp>
    </p:spTree>
    <p:extLst>
      <p:ext uri="{BB962C8B-B14F-4D97-AF65-F5344CB8AC3E}">
        <p14:creationId xmlns:p14="http://schemas.microsoft.com/office/powerpoint/2010/main" val="76237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F3D4C"/>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chemeClr val="bg1"/>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chemeClr val="bg1"/>
                </a:solidFill>
              </a:defRPr>
            </a:lvl1pPr>
            <a:lvl2pPr marL="685835" indent="0" algn="ctr">
              <a:buNone/>
              <a:defRPr sz="3000"/>
            </a:lvl2pPr>
            <a:lvl3pPr marL="1371669" indent="0" algn="ctr">
              <a:buNone/>
              <a:defRPr sz="2700"/>
            </a:lvl3pPr>
            <a:lvl4pPr marL="2057504" indent="0" algn="ctr">
              <a:buNone/>
              <a:defRPr sz="2400"/>
            </a:lvl4pPr>
            <a:lvl5pPr marL="2743337" indent="0" algn="ctr">
              <a:buNone/>
              <a:defRPr sz="2400"/>
            </a:lvl5pPr>
            <a:lvl6pPr marL="3429171" indent="0" algn="ctr">
              <a:buNone/>
              <a:defRPr sz="2400"/>
            </a:lvl6pPr>
            <a:lvl7pPr marL="4115006" indent="0" algn="ctr">
              <a:buNone/>
              <a:defRPr sz="2400"/>
            </a:lvl7pPr>
            <a:lvl8pPr marL="4800840" indent="0" algn="ctr">
              <a:buNone/>
              <a:defRPr sz="2400"/>
            </a:lvl8pPr>
            <a:lvl9pPr marL="5486675"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5"/>
            <a:ext cx="8641080" cy="22859"/>
          </a:xfrm>
          <a:prstGeom prst="rect">
            <a:avLst/>
          </a:prstGeom>
        </p:spPr>
      </p:pic>
    </p:spTree>
    <p:extLst>
      <p:ext uri="{BB962C8B-B14F-4D97-AF65-F5344CB8AC3E}">
        <p14:creationId xmlns:p14="http://schemas.microsoft.com/office/powerpoint/2010/main" val="22148112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2"/>
            <a:ext cx="18821129"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6"/>
            <a:ext cx="4647438" cy="7132320"/>
          </a:xfrm>
        </p:spPr>
        <p:txBody>
          <a:bodyPr>
            <a:normAutofit/>
          </a:bodyPr>
          <a:lstStyle>
            <a:lvl1pPr>
              <a:lnSpc>
                <a:spcPct val="100000"/>
              </a:lnSpc>
              <a:defRPr sz="8801" b="1">
                <a:solidFill>
                  <a:schemeClr val="bg1"/>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dirty="0">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6"/>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4" y="1265996"/>
            <a:ext cx="10658720" cy="7132320"/>
          </a:xfrm>
        </p:spPr>
        <p:txBody>
          <a:bodyPr anchor="ctr">
            <a:noAutofit/>
          </a:bodyPr>
          <a:lstStyle>
            <a:lvl1pPr>
              <a:defRPr sz="5400">
                <a:solidFill>
                  <a:schemeClr val="bg1"/>
                </a:solidFill>
              </a:defRPr>
            </a:lvl1pPr>
          </a:lstStyle>
          <a:p>
            <a:pPr marL="0" marR="0" lvl="0"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39081642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1" b="1">
                <a:solidFill>
                  <a:schemeClr val="bg1"/>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69"/>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6"/>
            <a:ext cx="16459200" cy="18761"/>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4"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2847021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9"/>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dirty="0">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13281594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dirty="0">
              <a:solidFill>
                <a:prstClr val="black">
                  <a:tint val="82000"/>
                </a:prstClr>
              </a:solidFill>
            </a:endParaRPr>
          </a:p>
        </p:txBody>
      </p:sp>
    </p:spTree>
    <p:extLst>
      <p:ext uri="{BB962C8B-B14F-4D97-AF65-F5344CB8AC3E}">
        <p14:creationId xmlns:p14="http://schemas.microsoft.com/office/powerpoint/2010/main" val="16993463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rgbClr val="2F3D4C"/>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dirty="0">
              <a:solidFill>
                <a:prstClr val="black">
                  <a:tint val="82000"/>
                </a:prstClr>
              </a:solidFill>
            </a:endParaRPr>
          </a:p>
        </p:txBody>
      </p:sp>
    </p:spTree>
    <p:extLst>
      <p:ext uri="{BB962C8B-B14F-4D97-AF65-F5344CB8AC3E}">
        <p14:creationId xmlns:p14="http://schemas.microsoft.com/office/powerpoint/2010/main" val="22141954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dirty="0">
              <a:solidFill>
                <a:prstClr val="black">
                  <a:tint val="82000"/>
                </a:prstClr>
              </a:solidFill>
            </a:endParaRPr>
          </a:p>
        </p:txBody>
      </p:sp>
    </p:spTree>
    <p:extLst>
      <p:ext uri="{BB962C8B-B14F-4D97-AF65-F5344CB8AC3E}">
        <p14:creationId xmlns:p14="http://schemas.microsoft.com/office/powerpoint/2010/main" val="3720773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dirty="0">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70"/>
            <a:ext cx="16450056" cy="6232247"/>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13132452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8"/>
            <a:ext cx="16404336" cy="1097280"/>
          </a:xfrm>
        </p:spPr>
        <p:txBody>
          <a:bodyPr anchor="t">
            <a:normAutofit/>
          </a:bodyPr>
          <a:lstStyle>
            <a:lvl1pPr>
              <a:lnSpc>
                <a:spcPct val="100000"/>
              </a:lnSpc>
              <a:defRPr sz="5001" b="1">
                <a:solidFill>
                  <a:schemeClr val="bg1"/>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2"/>
            <a:ext cx="7772400" cy="6361229"/>
          </a:xfrm>
        </p:spPr>
        <p:txBody>
          <a:bodyPr>
            <a:normAutofit/>
          </a:bodyPr>
          <a:lstStyle>
            <a:lvl1pPr>
              <a:lnSpc>
                <a:spcPct val="110000"/>
              </a:lnSpc>
              <a:spcBef>
                <a:spcPts val="0"/>
              </a:spcBef>
              <a:defRPr sz="2599">
                <a:solidFill>
                  <a:schemeClr val="bg1"/>
                </a:solidFill>
              </a:defRPr>
            </a:lvl1pPr>
            <a:lvl2pPr>
              <a:lnSpc>
                <a:spcPct val="110000"/>
              </a:lnSpc>
              <a:spcBef>
                <a:spcPts val="0"/>
              </a:spcBef>
              <a:defRPr sz="2599">
                <a:solidFill>
                  <a:schemeClr val="bg1"/>
                </a:solidFill>
              </a:defRPr>
            </a:lvl2pPr>
            <a:lvl3pPr>
              <a:lnSpc>
                <a:spcPct val="110000"/>
              </a:lnSpc>
              <a:spcBef>
                <a:spcPts val="0"/>
              </a:spcBef>
              <a:defRPr sz="2599">
                <a:solidFill>
                  <a:schemeClr val="bg1"/>
                </a:solidFill>
              </a:defRPr>
            </a:lvl3pPr>
            <a:lvl4pPr>
              <a:lnSpc>
                <a:spcPct val="110000"/>
              </a:lnSpc>
              <a:spcBef>
                <a:spcPts val="0"/>
              </a:spcBef>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2"/>
            <a:ext cx="7772400" cy="6361229"/>
          </a:xfrm>
        </p:spPr>
        <p:txBody>
          <a:bodyPr>
            <a:normAutofit/>
          </a:bodyPr>
          <a:lstStyle>
            <a:lvl1pPr>
              <a:lnSpc>
                <a:spcPct val="110000"/>
              </a:lnSpc>
              <a:spcBef>
                <a:spcPts val="0"/>
              </a:spcBef>
              <a:defRPr sz="2599">
                <a:solidFill>
                  <a:schemeClr val="bg1"/>
                </a:solidFill>
              </a:defRPr>
            </a:lvl1pPr>
            <a:lvl2pPr>
              <a:lnSpc>
                <a:spcPct val="110000"/>
              </a:lnSpc>
              <a:spcBef>
                <a:spcPts val="0"/>
              </a:spcBef>
              <a:defRPr sz="2599">
                <a:solidFill>
                  <a:schemeClr val="bg1"/>
                </a:solidFill>
              </a:defRPr>
            </a:lvl2pPr>
            <a:lvl3pPr>
              <a:lnSpc>
                <a:spcPct val="110000"/>
              </a:lnSpc>
              <a:spcBef>
                <a:spcPts val="0"/>
              </a:spcBef>
              <a:defRPr sz="2599">
                <a:solidFill>
                  <a:schemeClr val="bg1"/>
                </a:solidFill>
              </a:defRPr>
            </a:lvl3pPr>
            <a:lvl4pPr>
              <a:lnSpc>
                <a:spcPct val="110000"/>
              </a:lnSpc>
              <a:spcBef>
                <a:spcPts val="0"/>
              </a:spcBef>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69"/>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29547377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9"/>
            <a:ext cx="5303520" cy="6325853"/>
          </a:xfrm>
        </p:spPr>
        <p:txBody>
          <a:bodyPr>
            <a:normAutofit/>
          </a:bodyPr>
          <a:lstStyle>
            <a:lvl1pPr>
              <a:lnSpc>
                <a:spcPct val="110000"/>
              </a:lnSpc>
              <a:spcBef>
                <a:spcPts val="0"/>
              </a:spcBef>
              <a:defRPr sz="2801">
                <a:solidFill>
                  <a:schemeClr val="bg1"/>
                </a:solidFill>
              </a:defRPr>
            </a:lvl1pPr>
            <a:lvl2pPr>
              <a:lnSpc>
                <a:spcPct val="110000"/>
              </a:lnSpc>
              <a:spcBef>
                <a:spcPts val="0"/>
              </a:spcBef>
              <a:defRPr sz="2801">
                <a:solidFill>
                  <a:schemeClr val="bg1"/>
                </a:solidFill>
              </a:defRPr>
            </a:lvl2pPr>
            <a:lvl3pPr>
              <a:lnSpc>
                <a:spcPct val="110000"/>
              </a:lnSpc>
              <a:spcBef>
                <a:spcPts val="0"/>
              </a:spcBef>
              <a:defRPr sz="2801">
                <a:solidFill>
                  <a:schemeClr val="bg1"/>
                </a:solidFill>
              </a:defRPr>
            </a:lvl3pPr>
            <a:lvl4pPr>
              <a:lnSpc>
                <a:spcPct val="110000"/>
              </a:lnSpc>
              <a:spcBef>
                <a:spcPts val="0"/>
              </a:spcBef>
              <a:defRPr sz="2801">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8"/>
            <a:ext cx="16404336" cy="1097280"/>
          </a:xfrm>
        </p:spPr>
        <p:txBody>
          <a:bodyPr anchor="t">
            <a:normAutofit/>
          </a:bodyPr>
          <a:lstStyle>
            <a:lvl1pPr>
              <a:lnSpc>
                <a:spcPct val="100000"/>
              </a:lnSpc>
              <a:defRPr sz="5001" b="1">
                <a:solidFill>
                  <a:schemeClr val="bg1"/>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1">
                <a:solidFill>
                  <a:schemeClr val="bg1"/>
                </a:solidFill>
              </a:defRPr>
            </a:lvl1pPr>
            <a:lvl2pPr>
              <a:lnSpc>
                <a:spcPct val="110000"/>
              </a:lnSpc>
              <a:spcBef>
                <a:spcPts val="0"/>
              </a:spcBef>
              <a:defRPr sz="2801">
                <a:solidFill>
                  <a:schemeClr val="bg1"/>
                </a:solidFill>
              </a:defRPr>
            </a:lvl2pPr>
            <a:lvl3pPr>
              <a:lnSpc>
                <a:spcPct val="110000"/>
              </a:lnSpc>
              <a:spcBef>
                <a:spcPts val="0"/>
              </a:spcBef>
              <a:defRPr sz="2801">
                <a:solidFill>
                  <a:schemeClr val="bg1"/>
                </a:solidFill>
              </a:defRPr>
            </a:lvl3pPr>
            <a:lvl4pPr>
              <a:lnSpc>
                <a:spcPct val="110000"/>
              </a:lnSpc>
              <a:spcBef>
                <a:spcPts val="0"/>
              </a:spcBef>
              <a:defRPr sz="2801">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69"/>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9"/>
            <a:ext cx="5303520" cy="6307092"/>
          </a:xfrm>
        </p:spPr>
        <p:txBody>
          <a:bodyPr>
            <a:normAutofit/>
          </a:bodyPr>
          <a:lstStyle>
            <a:lvl1pPr>
              <a:lnSpc>
                <a:spcPct val="110000"/>
              </a:lnSpc>
              <a:spcBef>
                <a:spcPts val="0"/>
              </a:spcBef>
              <a:defRPr sz="2801">
                <a:solidFill>
                  <a:schemeClr val="bg1"/>
                </a:solidFill>
              </a:defRPr>
            </a:lvl1pPr>
            <a:lvl2pPr>
              <a:lnSpc>
                <a:spcPct val="110000"/>
              </a:lnSpc>
              <a:spcBef>
                <a:spcPts val="0"/>
              </a:spcBef>
              <a:defRPr sz="2801">
                <a:solidFill>
                  <a:schemeClr val="bg1"/>
                </a:solidFill>
              </a:defRPr>
            </a:lvl2pPr>
            <a:lvl3pPr>
              <a:lnSpc>
                <a:spcPct val="110000"/>
              </a:lnSpc>
              <a:spcBef>
                <a:spcPts val="0"/>
              </a:spcBef>
              <a:defRPr sz="2801">
                <a:solidFill>
                  <a:schemeClr val="bg1"/>
                </a:solidFill>
              </a:defRPr>
            </a:lvl3pPr>
            <a:lvl4pPr>
              <a:lnSpc>
                <a:spcPct val="110000"/>
              </a:lnSpc>
              <a:spcBef>
                <a:spcPts val="0"/>
              </a:spcBef>
              <a:defRPr sz="2801">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141375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rgbClr val="2F3D4C"/>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2" y="547688"/>
            <a:ext cx="16445345" cy="1097280"/>
          </a:xfrm>
        </p:spPr>
        <p:txBody>
          <a:bodyPr anchor="t">
            <a:normAutofit/>
          </a:bodyPr>
          <a:lstStyle>
            <a:lvl1pPr>
              <a:lnSpc>
                <a:spcPct val="100000"/>
              </a:lnSpc>
              <a:defRPr sz="5001" b="1">
                <a:solidFill>
                  <a:schemeClr val="bg1"/>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5" y="2371986"/>
            <a:ext cx="7736681" cy="731520"/>
          </a:xfrm>
        </p:spPr>
        <p:txBody>
          <a:bodyPr anchor="ctr">
            <a:normAutofit/>
          </a:bodyPr>
          <a:lstStyle>
            <a:lvl1pPr marL="0" indent="0" algn="ctr">
              <a:buNone/>
              <a:defRPr sz="2801" b="1">
                <a:solidFill>
                  <a:schemeClr val="bg1"/>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2" y="3314701"/>
            <a:ext cx="7736681" cy="5440076"/>
          </a:xfrm>
        </p:spPr>
        <p:txBody>
          <a:bodyPr>
            <a:normAutofit/>
          </a:bodyPr>
          <a:lstStyle>
            <a:lvl1pPr>
              <a:lnSpc>
                <a:spcPct val="110000"/>
              </a:lnSpc>
              <a:spcBef>
                <a:spcPts val="0"/>
              </a:spcBef>
              <a:defRPr sz="2599">
                <a:solidFill>
                  <a:schemeClr val="bg1"/>
                </a:solidFill>
              </a:defRPr>
            </a:lvl1pPr>
            <a:lvl2pPr>
              <a:lnSpc>
                <a:spcPct val="110000"/>
              </a:lnSpc>
              <a:spcBef>
                <a:spcPts val="0"/>
              </a:spcBef>
              <a:defRPr sz="2599">
                <a:solidFill>
                  <a:schemeClr val="bg1"/>
                </a:solidFill>
              </a:defRPr>
            </a:lvl2pPr>
            <a:lvl3pPr>
              <a:lnSpc>
                <a:spcPct val="110000"/>
              </a:lnSpc>
              <a:spcBef>
                <a:spcPts val="0"/>
              </a:spcBef>
              <a:defRPr sz="2599">
                <a:solidFill>
                  <a:schemeClr val="bg1"/>
                </a:solidFill>
              </a:defRPr>
            </a:lvl3pPr>
            <a:lvl4pPr>
              <a:lnSpc>
                <a:spcPct val="110000"/>
              </a:lnSpc>
              <a:spcBef>
                <a:spcPts val="0"/>
              </a:spcBef>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1" b="1">
                <a:solidFill>
                  <a:schemeClr val="bg1"/>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1"/>
            <a:ext cx="7774782" cy="5440076"/>
          </a:xfrm>
        </p:spPr>
        <p:txBody>
          <a:bodyPr>
            <a:normAutofit/>
          </a:bodyPr>
          <a:lstStyle>
            <a:lvl1pPr>
              <a:lnSpc>
                <a:spcPct val="110000"/>
              </a:lnSpc>
              <a:spcBef>
                <a:spcPts val="0"/>
              </a:spcBef>
              <a:defRPr sz="2599">
                <a:solidFill>
                  <a:schemeClr val="bg1"/>
                </a:solidFill>
              </a:defRPr>
            </a:lvl1pPr>
            <a:lvl2pPr>
              <a:lnSpc>
                <a:spcPct val="110000"/>
              </a:lnSpc>
              <a:spcBef>
                <a:spcPts val="0"/>
              </a:spcBef>
              <a:defRPr sz="2599">
                <a:solidFill>
                  <a:schemeClr val="bg1"/>
                </a:solidFill>
              </a:defRPr>
            </a:lvl2pPr>
            <a:lvl3pPr>
              <a:lnSpc>
                <a:spcPct val="110000"/>
              </a:lnSpc>
              <a:spcBef>
                <a:spcPts val="0"/>
              </a:spcBef>
              <a:defRPr sz="2599">
                <a:solidFill>
                  <a:schemeClr val="bg1"/>
                </a:solidFill>
              </a:defRPr>
            </a:lvl3pPr>
            <a:lvl4pPr>
              <a:lnSpc>
                <a:spcPct val="110000"/>
              </a:lnSpc>
              <a:spcBef>
                <a:spcPts val="0"/>
              </a:spcBef>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69"/>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39766323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2" y="547688"/>
            <a:ext cx="16445345" cy="1097280"/>
          </a:xfrm>
        </p:spPr>
        <p:txBody>
          <a:bodyPr anchor="t">
            <a:normAutofit/>
          </a:bodyPr>
          <a:lstStyle>
            <a:lvl1pPr>
              <a:lnSpc>
                <a:spcPct val="100000"/>
              </a:lnSpc>
              <a:defRPr sz="5001" b="1">
                <a:solidFill>
                  <a:schemeClr val="bg1"/>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2" y="2354580"/>
            <a:ext cx="7736681" cy="731520"/>
          </a:xfrm>
        </p:spPr>
        <p:txBody>
          <a:bodyPr anchor="ctr">
            <a:normAutofit/>
          </a:bodyPr>
          <a:lstStyle>
            <a:lvl1pPr marL="0" indent="0" algn="ctr">
              <a:buNone/>
              <a:defRPr sz="2801" b="1">
                <a:solidFill>
                  <a:schemeClr val="bg1"/>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2" y="3314701"/>
            <a:ext cx="7736681" cy="5440076"/>
          </a:xfrm>
        </p:spPr>
        <p:txBody>
          <a:bodyPr>
            <a:normAutofit/>
          </a:bodyPr>
          <a:lstStyle>
            <a:lvl1pPr>
              <a:defRPr sz="2599">
                <a:solidFill>
                  <a:schemeClr val="bg1"/>
                </a:solidFill>
              </a:defRPr>
            </a:lvl1pPr>
            <a:lvl2pPr>
              <a:defRPr sz="2599">
                <a:solidFill>
                  <a:schemeClr val="bg1"/>
                </a:solidFill>
              </a:defRPr>
            </a:lvl2pPr>
            <a:lvl3pPr>
              <a:defRPr sz="2599">
                <a:solidFill>
                  <a:schemeClr val="bg1"/>
                </a:solidFill>
              </a:defRPr>
            </a:lvl3pPr>
            <a:lvl4pPr>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1" b="1">
                <a:solidFill>
                  <a:schemeClr val="bg1"/>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1"/>
            <a:ext cx="7774782" cy="5440076"/>
          </a:xfrm>
        </p:spPr>
        <p:txBody>
          <a:bodyPr>
            <a:normAutofit/>
          </a:bodyPr>
          <a:lstStyle>
            <a:lvl1pPr>
              <a:defRPr sz="2599">
                <a:solidFill>
                  <a:schemeClr val="bg1"/>
                </a:solidFill>
              </a:defRPr>
            </a:lvl1pPr>
            <a:lvl2pPr>
              <a:defRPr sz="2599">
                <a:solidFill>
                  <a:schemeClr val="bg1"/>
                </a:solidFill>
              </a:defRPr>
            </a:lvl2pPr>
            <a:lvl3pPr>
              <a:defRPr sz="2599">
                <a:solidFill>
                  <a:schemeClr val="bg1"/>
                </a:solidFill>
              </a:defRPr>
            </a:lvl3pPr>
            <a:lvl4pPr>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69"/>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17574410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1"/>
            <a:ext cx="6272789" cy="1743122"/>
          </a:xfrm>
        </p:spPr>
        <p:txBody>
          <a:bodyPr anchor="t">
            <a:normAutofit/>
          </a:bodyPr>
          <a:lstStyle>
            <a:lvl1pPr>
              <a:lnSpc>
                <a:spcPct val="100000"/>
              </a:lnSpc>
              <a:defRPr sz="5001" b="1">
                <a:solidFill>
                  <a:schemeClr val="bg1"/>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3"/>
            <a:ext cx="8803482" cy="8105775"/>
          </a:xfrm>
        </p:spPr>
        <p:txBody>
          <a:bodyPr>
            <a:normAutofit/>
          </a:bodyPr>
          <a:lstStyle>
            <a:lvl1pPr marL="0" indent="0">
              <a:lnSpc>
                <a:spcPct val="110000"/>
              </a:lnSpc>
              <a:spcBef>
                <a:spcPts val="0"/>
              </a:spcBef>
              <a:buNone/>
              <a:defRPr sz="2801">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40" y="3314700"/>
            <a:ext cx="6272789" cy="5753082"/>
          </a:xfrm>
        </p:spPr>
        <p:txBody>
          <a:bodyPr>
            <a:noAutofit/>
          </a:bodyPr>
          <a:lstStyle>
            <a:lvl1pPr marL="0" indent="0">
              <a:lnSpc>
                <a:spcPct val="110000"/>
              </a:lnSpc>
              <a:spcBef>
                <a:spcPts val="0"/>
              </a:spcBef>
              <a:buNone/>
              <a:defRPr sz="2599">
                <a:solidFill>
                  <a:schemeClr val="bg1"/>
                </a:solidFill>
              </a:defRPr>
            </a:lvl1pPr>
            <a:lvl2pPr marL="685835" indent="0">
              <a:buNone/>
              <a:defRPr sz="2100"/>
            </a:lvl2pPr>
            <a:lvl3pPr marL="1371669" indent="0">
              <a:buNone/>
              <a:defRPr sz="1800"/>
            </a:lvl3pPr>
            <a:lvl4pPr marL="2057504" indent="0">
              <a:buNone/>
              <a:defRPr sz="1500"/>
            </a:lvl4pPr>
            <a:lvl5pPr marL="2743337" indent="0">
              <a:buNone/>
              <a:defRPr sz="1500"/>
            </a:lvl5pPr>
            <a:lvl6pPr marL="3429171" indent="0">
              <a:buNone/>
              <a:defRPr sz="1500"/>
            </a:lvl6pPr>
            <a:lvl7pPr marL="4115006" indent="0">
              <a:buNone/>
              <a:defRPr sz="1500"/>
            </a:lvl7pPr>
            <a:lvl8pPr marL="4800840" indent="0">
              <a:buNone/>
              <a:defRPr sz="1500"/>
            </a:lvl8pPr>
            <a:lvl9pPr marL="5486675"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69"/>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4"/>
            <a:ext cx="6346487" cy="18290"/>
          </a:xfrm>
          <a:prstGeom prst="rect">
            <a:avLst/>
          </a:prstGeom>
        </p:spPr>
      </p:pic>
    </p:spTree>
    <p:extLst>
      <p:ext uri="{BB962C8B-B14F-4D97-AF65-F5344CB8AC3E}">
        <p14:creationId xmlns:p14="http://schemas.microsoft.com/office/powerpoint/2010/main" val="28855714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1"/>
            <a:ext cx="6272789" cy="1669256"/>
          </a:xfrm>
        </p:spPr>
        <p:txBody>
          <a:bodyPr anchor="t">
            <a:normAutofit/>
          </a:bodyPr>
          <a:lstStyle>
            <a:lvl1pPr>
              <a:lnSpc>
                <a:spcPct val="100000"/>
              </a:lnSpc>
              <a:defRPr sz="5001" b="1">
                <a:solidFill>
                  <a:schemeClr val="bg1"/>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2"/>
            <a:ext cx="6346485" cy="5488781"/>
          </a:xfrm>
        </p:spPr>
        <p:txBody>
          <a:bodyPr/>
          <a:lstStyle>
            <a:lvl1pPr marL="0" indent="0">
              <a:lnSpc>
                <a:spcPct val="110000"/>
              </a:lnSpc>
              <a:spcBef>
                <a:spcPts val="0"/>
              </a:spcBef>
              <a:buNone/>
              <a:defRPr sz="2599">
                <a:solidFill>
                  <a:schemeClr val="bg1"/>
                </a:solidFill>
              </a:defRPr>
            </a:lvl1pPr>
            <a:lvl2pPr marL="685835" indent="0">
              <a:buNone/>
              <a:defRPr sz="2100"/>
            </a:lvl2pPr>
            <a:lvl3pPr marL="1371669" indent="0">
              <a:buNone/>
              <a:defRPr sz="1800"/>
            </a:lvl3pPr>
            <a:lvl4pPr marL="2057504" indent="0">
              <a:buNone/>
              <a:defRPr sz="1500"/>
            </a:lvl4pPr>
            <a:lvl5pPr marL="2743337" indent="0">
              <a:buNone/>
              <a:defRPr sz="1500"/>
            </a:lvl5pPr>
            <a:lvl6pPr marL="3429171" indent="0">
              <a:buNone/>
              <a:defRPr sz="1500"/>
            </a:lvl6pPr>
            <a:lvl7pPr marL="4115006" indent="0">
              <a:buNone/>
              <a:defRPr sz="1500"/>
            </a:lvl7pPr>
            <a:lvl8pPr marL="4800840" indent="0">
              <a:buNone/>
              <a:defRPr sz="1500"/>
            </a:lvl8pPr>
            <a:lvl9pPr marL="5486675"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3"/>
            <a:ext cx="8803482" cy="8105775"/>
          </a:xfrm>
          <a:ln w="28575">
            <a:solidFill>
              <a:srgbClr val="F0C14C"/>
            </a:solidFill>
          </a:ln>
        </p:spPr>
        <p:txBody>
          <a:bodyPr anchor="ctr">
            <a:normAutofit/>
          </a:bodyPr>
          <a:lstStyle>
            <a:lvl1pPr marL="0" indent="0" algn="ctr">
              <a:lnSpc>
                <a:spcPct val="110000"/>
              </a:lnSpc>
              <a:spcBef>
                <a:spcPts val="0"/>
              </a:spcBef>
              <a:buNone/>
              <a:defRPr sz="44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4"/>
            <a:ext cx="6346487"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69"/>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Tree>
    <p:extLst>
      <p:ext uri="{BB962C8B-B14F-4D97-AF65-F5344CB8AC3E}">
        <p14:creationId xmlns:p14="http://schemas.microsoft.com/office/powerpoint/2010/main" val="28088645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5" y="2233654"/>
            <a:ext cx="7296150" cy="2813330"/>
          </a:xfrm>
        </p:spPr>
        <p:txBody>
          <a:bodyPr anchor="t">
            <a:noAutofit/>
          </a:bodyPr>
          <a:lstStyle>
            <a:lvl1pPr>
              <a:lnSpc>
                <a:spcPct val="100000"/>
              </a:lnSpc>
              <a:defRPr sz="8801" b="1">
                <a:solidFill>
                  <a:schemeClr val="bg1"/>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69"/>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7"/>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5" y="5511791"/>
            <a:ext cx="7344446" cy="1003310"/>
          </a:xfrm>
        </p:spPr>
        <p:txBody>
          <a:bodyPr>
            <a:noAutofit/>
          </a:bodyPr>
          <a:lstStyle>
            <a:lvl1pPr marL="0" indent="0">
              <a:lnSpc>
                <a:spcPct val="120000"/>
              </a:lnSpc>
              <a:buNone/>
              <a:defRPr i="1">
                <a:solidFill>
                  <a:schemeClr val="bg1"/>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29528763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rgbClr val="2F3D4C"/>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chemeClr val="bg1"/>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1"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69"/>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Tree>
    <p:extLst>
      <p:ext uri="{BB962C8B-B14F-4D97-AF65-F5344CB8AC3E}">
        <p14:creationId xmlns:p14="http://schemas.microsoft.com/office/powerpoint/2010/main" val="22476748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093625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9472E-AC92-6906-6B90-205D4618C6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AE9004-4118-F1F8-AC23-B195534AE7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49A08A-CEEF-1A08-A533-72FAFC25F30D}"/>
              </a:ext>
            </a:extLst>
          </p:cNvPr>
          <p:cNvSpPr>
            <a:spLocks noGrp="1"/>
          </p:cNvSpPr>
          <p:nvPr>
            <p:ph type="dt" sz="half" idx="10"/>
          </p:nvPr>
        </p:nvSpPr>
        <p:spPr/>
        <p:txBody>
          <a:bodyPr/>
          <a:lstStyle/>
          <a:p>
            <a:fld id="{F6AB2059-07E8-4A39-B787-A3162B6A5E52}" type="datetimeFigureOut">
              <a:rPr lang="en-US" smtClean="0"/>
              <a:t>8/20/2025</a:t>
            </a:fld>
            <a:endParaRPr lang="en-US" dirty="0"/>
          </a:p>
        </p:txBody>
      </p:sp>
      <p:sp>
        <p:nvSpPr>
          <p:cNvPr id="5" name="Footer Placeholder 4">
            <a:extLst>
              <a:ext uri="{FF2B5EF4-FFF2-40B4-BE49-F238E27FC236}">
                <a16:creationId xmlns:a16="http://schemas.microsoft.com/office/drawing/2014/main" id="{54328956-CF63-1F4D-EF2E-A9CC8637592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5E09ED8-858D-0E1A-0DEC-90795349BCA1}"/>
              </a:ext>
            </a:extLst>
          </p:cNvPr>
          <p:cNvSpPr>
            <a:spLocks noGrp="1"/>
          </p:cNvSpPr>
          <p:nvPr>
            <p:ph type="sldNum" sz="quarter" idx="12"/>
          </p:nvPr>
        </p:nvSpPr>
        <p:spPr/>
        <p:txBody>
          <a:bodyPr/>
          <a:lstStyle/>
          <a:p>
            <a:fld id="{F2275498-C5ED-4AB1-8C1E-5A6E4EFAA9BE}" type="slidenum">
              <a:rPr lang="en-US" smtClean="0"/>
              <a:t>‹#›</a:t>
            </a:fld>
            <a:endParaRPr lang="en-US" dirty="0"/>
          </a:p>
        </p:txBody>
      </p:sp>
    </p:spTree>
    <p:extLst>
      <p:ext uri="{BB962C8B-B14F-4D97-AF65-F5344CB8AC3E}">
        <p14:creationId xmlns:p14="http://schemas.microsoft.com/office/powerpoint/2010/main" val="1948939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theme" Target="../theme/theme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98" r:id="rId17"/>
    <p:sldLayoutId id="2147483701" r:id="rId18"/>
    <p:sldLayoutId id="2147483702" r:id="rId19"/>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8"/>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2"/>
            <a:ext cx="16404336" cy="68910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7"/>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3"/>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3"/>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Tree>
    <p:extLst>
      <p:ext uri="{BB962C8B-B14F-4D97-AF65-F5344CB8AC3E}">
        <p14:creationId xmlns:p14="http://schemas.microsoft.com/office/powerpoint/2010/main" val="288748729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9" r:id="rId17"/>
    <p:sldLayoutId id="2147483700" r:id="rId18"/>
  </p:sldLayoutIdLst>
  <p:txStyles>
    <p:titleStyle>
      <a:lvl1pPr algn="l" defTabSz="1371669"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17" indent="-342917" algn="l" defTabSz="1371669"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51" indent="-342917" algn="l" defTabSz="1371669"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86" indent="-342917" algn="l" defTabSz="1371669" rtl="0" eaLnBrk="1" latinLnBrk="0" hangingPunct="1">
        <a:lnSpc>
          <a:spcPct val="90000"/>
        </a:lnSpc>
        <a:spcBef>
          <a:spcPts val="750"/>
        </a:spcBef>
        <a:buFont typeface="Arial" panose="020B0604020202020204" pitchFamily="34" charset="0"/>
        <a:buChar char="•"/>
        <a:defRPr sz="2801" kern="1200">
          <a:solidFill>
            <a:schemeClr val="tx1"/>
          </a:solidFill>
          <a:latin typeface="+mn-lt"/>
          <a:ea typeface="+mn-ea"/>
          <a:cs typeface="+mn-cs"/>
        </a:defRPr>
      </a:lvl3pPr>
      <a:lvl4pPr marL="2400420" indent="-342917" algn="l" defTabSz="1371669"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255" indent="-342917" algn="l" defTabSz="137166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089" indent="-342917" algn="l" defTabSz="137166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924" indent="-342917" algn="l" defTabSz="137166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757" indent="-342917" algn="l" defTabSz="137166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591" indent="-342917" algn="l" defTabSz="137166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69" rtl="0" eaLnBrk="1" latinLnBrk="0" hangingPunct="1">
        <a:defRPr sz="2700" kern="1200">
          <a:solidFill>
            <a:schemeClr val="tx1"/>
          </a:solidFill>
          <a:latin typeface="+mn-lt"/>
          <a:ea typeface="+mn-ea"/>
          <a:cs typeface="+mn-cs"/>
        </a:defRPr>
      </a:lvl1pPr>
      <a:lvl2pPr marL="685835" algn="l" defTabSz="1371669" rtl="0" eaLnBrk="1" latinLnBrk="0" hangingPunct="1">
        <a:defRPr sz="2700" kern="1200">
          <a:solidFill>
            <a:schemeClr val="tx1"/>
          </a:solidFill>
          <a:latin typeface="+mn-lt"/>
          <a:ea typeface="+mn-ea"/>
          <a:cs typeface="+mn-cs"/>
        </a:defRPr>
      </a:lvl2pPr>
      <a:lvl3pPr marL="1371669" algn="l" defTabSz="1371669" rtl="0" eaLnBrk="1" latinLnBrk="0" hangingPunct="1">
        <a:defRPr sz="2700" kern="1200">
          <a:solidFill>
            <a:schemeClr val="tx1"/>
          </a:solidFill>
          <a:latin typeface="+mn-lt"/>
          <a:ea typeface="+mn-ea"/>
          <a:cs typeface="+mn-cs"/>
        </a:defRPr>
      </a:lvl3pPr>
      <a:lvl4pPr marL="2057504" algn="l" defTabSz="1371669" rtl="0" eaLnBrk="1" latinLnBrk="0" hangingPunct="1">
        <a:defRPr sz="2700" kern="1200">
          <a:solidFill>
            <a:schemeClr val="tx1"/>
          </a:solidFill>
          <a:latin typeface="+mn-lt"/>
          <a:ea typeface="+mn-ea"/>
          <a:cs typeface="+mn-cs"/>
        </a:defRPr>
      </a:lvl4pPr>
      <a:lvl5pPr marL="2743337" algn="l" defTabSz="1371669" rtl="0" eaLnBrk="1" latinLnBrk="0" hangingPunct="1">
        <a:defRPr sz="2700" kern="1200">
          <a:solidFill>
            <a:schemeClr val="tx1"/>
          </a:solidFill>
          <a:latin typeface="+mn-lt"/>
          <a:ea typeface="+mn-ea"/>
          <a:cs typeface="+mn-cs"/>
        </a:defRPr>
      </a:lvl5pPr>
      <a:lvl6pPr marL="3429171" algn="l" defTabSz="1371669" rtl="0" eaLnBrk="1" latinLnBrk="0" hangingPunct="1">
        <a:defRPr sz="2700" kern="1200">
          <a:solidFill>
            <a:schemeClr val="tx1"/>
          </a:solidFill>
          <a:latin typeface="+mn-lt"/>
          <a:ea typeface="+mn-ea"/>
          <a:cs typeface="+mn-cs"/>
        </a:defRPr>
      </a:lvl6pPr>
      <a:lvl7pPr marL="4115006" algn="l" defTabSz="1371669" rtl="0" eaLnBrk="1" latinLnBrk="0" hangingPunct="1">
        <a:defRPr sz="2700" kern="1200">
          <a:solidFill>
            <a:schemeClr val="tx1"/>
          </a:solidFill>
          <a:latin typeface="+mn-lt"/>
          <a:ea typeface="+mn-ea"/>
          <a:cs typeface="+mn-cs"/>
        </a:defRPr>
      </a:lvl7pPr>
      <a:lvl8pPr marL="4800840" algn="l" defTabSz="1371669" rtl="0" eaLnBrk="1" latinLnBrk="0" hangingPunct="1">
        <a:defRPr sz="2700" kern="1200">
          <a:solidFill>
            <a:schemeClr val="tx1"/>
          </a:solidFill>
          <a:latin typeface="+mn-lt"/>
          <a:ea typeface="+mn-ea"/>
          <a:cs typeface="+mn-cs"/>
        </a:defRPr>
      </a:lvl8pPr>
      <a:lvl9pPr marL="5486675" algn="l" defTabSz="1371669"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s://www.ed.sc.gov/instruction/career-and-technical-education/performance-accountability/cte-data-collection-and-reporting/25-26-cte-student-reporting-procedures-guide/" TargetMode="External"/><Relationship Id="rId2" Type="http://schemas.openxmlformats.org/officeDocument/2006/relationships/hyperlink" Target="https://padlet.com/mariaswygert/south-carolina-career-and-technical-education-cte-administra-k6cm18ulzsvfee3q/wish/x5m7aozK4Pb9WkAV" TargetMode="External"/><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mailto:mbenton@ed.sc.gov" TargetMode="External"/><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hyperlink" Target="https://cte.ed.gov/accountability/core-indicators#5S1Modal" TargetMode="External"/><Relationship Id="rId3" Type="http://schemas.openxmlformats.org/officeDocument/2006/relationships/hyperlink" Target="https://cte.ed.gov/accountability/core-indicators#2S1Modal" TargetMode="External"/><Relationship Id="rId7" Type="http://schemas.openxmlformats.org/officeDocument/2006/relationships/hyperlink" Target="https://cte.ed.gov/accountability/core-indicators#4S1Modal" TargetMode="External"/><Relationship Id="rId2" Type="http://schemas.openxmlformats.org/officeDocument/2006/relationships/hyperlink" Target="https://cte.ed.gov/accountability/core-indicators#1S1Modal" TargetMode="External"/><Relationship Id="rId1" Type="http://schemas.openxmlformats.org/officeDocument/2006/relationships/slideLayout" Target="../slideLayouts/slideLayout9.xml"/><Relationship Id="rId6" Type="http://schemas.openxmlformats.org/officeDocument/2006/relationships/hyperlink" Target="https://cte.ed.gov/accountability/core-indicators#3S1Modal" TargetMode="External"/><Relationship Id="rId5" Type="http://schemas.openxmlformats.org/officeDocument/2006/relationships/hyperlink" Target="https://cte.ed.gov/accountability/core-indicators#2S3Modal" TargetMode="External"/><Relationship Id="rId4" Type="http://schemas.openxmlformats.org/officeDocument/2006/relationships/hyperlink" Target="https://cte.ed.gov/accountability/core-indicators#2S2Modal"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8.xml"/><Relationship Id="rId5" Type="http://schemas.openxmlformats.org/officeDocument/2006/relationships/image" Target="../media/image37.png"/><Relationship Id="rId4" Type="http://schemas.openxmlformats.org/officeDocument/2006/relationships/hyperlink" Target="https://tinyurl.com/mw4jb7j3" TargetMode="External"/></Relationships>
</file>

<file path=ppt/slides/_rels/slide3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hyperlink" Target="https://www.acteonline.org/state-fact-sheets/#faq40row-block_d4eb0ea6ec136e3dfbafa14f1ef8f55b" TargetMode="External"/><Relationship Id="rId7" Type="http://schemas.openxmlformats.org/officeDocument/2006/relationships/image" Target="../media/image38.png"/><Relationship Id="rId2" Type="http://schemas.openxmlformats.org/officeDocument/2006/relationships/hyperlink" Target="https://www.acteonline.org/what-is-cte/" TargetMode="External"/><Relationship Id="rId1" Type="http://schemas.openxmlformats.org/officeDocument/2006/relationships/slideLayout" Target="../slideLayouts/slideLayout23.xml"/><Relationship Id="rId6" Type="http://schemas.openxmlformats.org/officeDocument/2006/relationships/hyperlink" Target="https://careertech.org/cte-your-state" TargetMode="External"/><Relationship Id="rId5" Type="http://schemas.openxmlformats.org/officeDocument/2006/relationships/hyperlink" Target="https://cte.ed.gov/profiles/south-carolina" TargetMode="External"/><Relationship Id="rId4" Type="http://schemas.openxmlformats.org/officeDocument/2006/relationships/hyperlink" Target="https://www.acteonline.org/wp-content/uploads/2025/01/South-Carolina-CTE-Fact-Sheet-2025.pdf"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6.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image" Target="../media/image42.sv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ed.sc.gov/site-assets/strategic-plan-summer-2024/?showMeta=2&amp;ext=.pdf" TargetMode="External"/><Relationship Id="rId1" Type="http://schemas.openxmlformats.org/officeDocument/2006/relationships/slideLayout" Target="../slideLayouts/slideLayout17.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6.svg"/><Relationship Id="rId7"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image" Target="../media/image18.sv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hyperlink" Target="https://careertech.org/career-clusters/" TargetMode="External"/><Relationship Id="rId2" Type="http://schemas.openxmlformats.org/officeDocument/2006/relationships/image" Target="../media/image21.png"/><Relationship Id="rId1" Type="http://schemas.openxmlformats.org/officeDocument/2006/relationships/slideLayout" Target="../slideLayouts/slideLayout9.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a:xfrm>
            <a:off x="457200" y="1169270"/>
            <a:ext cx="10354410" cy="3675792"/>
          </a:xfrm>
        </p:spPr>
        <p:txBody>
          <a:bodyPr>
            <a:normAutofit/>
          </a:bodyPr>
          <a:lstStyle/>
          <a:p>
            <a:r>
              <a:rPr lang="en-US" sz="7200" dirty="0"/>
              <a:t>CTE in South Carolina: Focus on Finance</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lstStyle/>
          <a:p>
            <a:r>
              <a:rPr lang="en-US" dirty="0"/>
              <a:t>Maria Swygert, Office of Career Readiness</a:t>
            </a:r>
          </a:p>
          <a:p>
            <a:r>
              <a:rPr lang="en-US" dirty="0"/>
              <a:t>August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137160" tIns="68580" rIns="137160" bIns="68580" rtlCol="0" anchor="b">
            <a:normAutofit/>
          </a:bodyPr>
          <a:lstStyle/>
          <a:p>
            <a:r>
              <a:rPr lang="en-US" sz="7200" b="1" cap="small" dirty="0"/>
              <a:t>Perkins V Federal Funding</a:t>
            </a:r>
            <a:endParaRPr lang="en-US" sz="7200" b="1" i="1" dirty="0"/>
          </a:p>
        </p:txBody>
      </p:sp>
      <p:sp>
        <p:nvSpPr>
          <p:cNvPr id="7" name="Text Placeholder 6">
            <a:extLst>
              <a:ext uri="{FF2B5EF4-FFF2-40B4-BE49-F238E27FC236}">
                <a16:creationId xmlns:a16="http://schemas.microsoft.com/office/drawing/2014/main" id="{BD9C0607-62E7-352C-A9C3-D252A7F60C0D}"/>
              </a:ext>
            </a:extLst>
          </p:cNvPr>
          <p:cNvSpPr>
            <a:spLocks noGrp="1"/>
          </p:cNvSpPr>
          <p:nvPr>
            <p:ph type="body" sz="quarter" idx="13"/>
          </p:nvPr>
        </p:nvSpPr>
        <p:spPr>
          <a:xfrm>
            <a:off x="1905000" y="5600700"/>
            <a:ext cx="14782800" cy="3638550"/>
          </a:xfrm>
        </p:spPr>
        <p:txBody>
          <a:bodyPr>
            <a:normAutofit/>
          </a:bodyPr>
          <a:lstStyle/>
          <a:p>
            <a:pPr algn="l">
              <a:lnSpc>
                <a:spcPct val="100000"/>
              </a:lnSpc>
              <a:spcBef>
                <a:spcPts val="0"/>
              </a:spcBef>
            </a:pPr>
            <a:r>
              <a:rPr lang="en-US" sz="3600" b="0" dirty="0"/>
              <a:t>The Strengthening Career and Technical Education for the 21st Century Act (Perkins V) enables students to explore and follow career and technical education pathways, earning valuable credentials.</a:t>
            </a:r>
          </a:p>
          <a:p>
            <a:endParaRPr lang="en-US" sz="5400" dirty="0"/>
          </a:p>
        </p:txBody>
      </p:sp>
    </p:spTree>
    <p:extLst>
      <p:ext uri="{BB962C8B-B14F-4D97-AF65-F5344CB8AC3E}">
        <p14:creationId xmlns:p14="http://schemas.microsoft.com/office/powerpoint/2010/main" val="3201595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p:txBody>
          <a:bodyPr anchor="ctr">
            <a:normAutofit/>
          </a:bodyPr>
          <a:lstStyle/>
          <a:p>
            <a:r>
              <a:rPr lang="en-US" sz="6000" b="1" dirty="0">
                <a:solidFill>
                  <a:srgbClr val="2F3D4C"/>
                </a:solidFill>
              </a:rPr>
              <a:t>Perkins V Federal CTE Funding</a:t>
            </a:r>
            <a:endParaRPr lang="en-US" sz="6000" dirty="0">
              <a:solidFill>
                <a:srgbClr val="2F3D4C"/>
              </a:solidFill>
            </a:endParaRPr>
          </a:p>
        </p:txBody>
      </p:sp>
      <p:sp>
        <p:nvSpPr>
          <p:cNvPr id="5" name="Rectangle 4" descr="Books">
            <a:extLst>
              <a:ext uri="{FF2B5EF4-FFF2-40B4-BE49-F238E27FC236}">
                <a16:creationId xmlns:a16="http://schemas.microsoft.com/office/drawing/2014/main" id="{B2C0C974-AA37-C3ED-6E68-FDB8FE0EC2F5}"/>
              </a:ext>
            </a:extLst>
          </p:cNvPr>
          <p:cNvSpPr/>
          <p:nvPr/>
        </p:nvSpPr>
        <p:spPr>
          <a:xfrm>
            <a:off x="1908998" y="2463703"/>
            <a:ext cx="2290098" cy="2290098"/>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txBody>
          <a:bodyPr/>
          <a:lstStyle/>
          <a:p>
            <a:endParaRPr lang="en-US" sz="2700" dirty="0"/>
          </a:p>
        </p:txBody>
      </p:sp>
      <p:grpSp>
        <p:nvGrpSpPr>
          <p:cNvPr id="7" name="Group 6" descr="Perkins is a federal program">
            <a:extLst>
              <a:ext uri="{FF2B5EF4-FFF2-40B4-BE49-F238E27FC236}">
                <a16:creationId xmlns:a16="http://schemas.microsoft.com/office/drawing/2014/main" id="{04EAF36A-7C84-9353-6A6B-730DC29FF3C4}"/>
              </a:ext>
            </a:extLst>
          </p:cNvPr>
          <p:cNvGrpSpPr/>
          <p:nvPr/>
        </p:nvGrpSpPr>
        <p:grpSpPr>
          <a:xfrm>
            <a:off x="585783" y="5067300"/>
            <a:ext cx="5089107" cy="3973448"/>
            <a:chOff x="313926" y="2889701"/>
            <a:chExt cx="3392738" cy="1575000"/>
          </a:xfrm>
        </p:grpSpPr>
        <p:sp>
          <p:nvSpPr>
            <p:cNvPr id="21" name="Rectangle 20">
              <a:extLst>
                <a:ext uri="{FF2B5EF4-FFF2-40B4-BE49-F238E27FC236}">
                  <a16:creationId xmlns:a16="http://schemas.microsoft.com/office/drawing/2014/main" id="{B30691E0-6C4A-55E9-9C10-0C094048518D}"/>
                </a:ext>
              </a:extLst>
            </p:cNvPr>
            <p:cNvSpPr/>
            <p:nvPr/>
          </p:nvSpPr>
          <p:spPr>
            <a:xfrm>
              <a:off x="313926" y="2889701"/>
              <a:ext cx="3392738" cy="1575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US" sz="2700" dirty="0"/>
            </a:p>
          </p:txBody>
        </p:sp>
        <p:sp>
          <p:nvSpPr>
            <p:cNvPr id="22" name="TextBox 21">
              <a:extLst>
                <a:ext uri="{FF2B5EF4-FFF2-40B4-BE49-F238E27FC236}">
                  <a16:creationId xmlns:a16="http://schemas.microsoft.com/office/drawing/2014/main" id="{EFDE84FD-D7E8-2999-3BFD-17E0096C90FF}"/>
                </a:ext>
              </a:extLst>
            </p:cNvPr>
            <p:cNvSpPr txBox="1"/>
            <p:nvPr/>
          </p:nvSpPr>
          <p:spPr>
            <a:xfrm>
              <a:off x="313926" y="2889701"/>
              <a:ext cx="3392738" cy="1575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algn="ctr" defTabSz="1333500">
                <a:spcBef>
                  <a:spcPct val="0"/>
                </a:spcBef>
                <a:spcAft>
                  <a:spcPct val="35000"/>
                </a:spcAft>
              </a:pPr>
              <a:r>
                <a:rPr lang="en-US" sz="3600" b="1" dirty="0"/>
                <a:t>Perkins is a federal education program that invests in secondary and postsecondary CTE programs in the US and the territories </a:t>
              </a:r>
            </a:p>
          </p:txBody>
        </p:sp>
      </p:grpSp>
      <p:sp>
        <p:nvSpPr>
          <p:cNvPr id="8" name="Rectangle 7" descr="Classroom">
            <a:extLst>
              <a:ext uri="{FF2B5EF4-FFF2-40B4-BE49-F238E27FC236}">
                <a16:creationId xmlns:a16="http://schemas.microsoft.com/office/drawing/2014/main" id="{00ED26ED-903D-6C90-0BBF-F7C38972A133}"/>
              </a:ext>
            </a:extLst>
          </p:cNvPr>
          <p:cNvSpPr/>
          <p:nvPr/>
        </p:nvSpPr>
        <p:spPr>
          <a:xfrm>
            <a:off x="7888698" y="2463703"/>
            <a:ext cx="2290098" cy="2290098"/>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5">
              <a:hueOff val="-3379271"/>
              <a:satOff val="-8710"/>
              <a:lumOff val="-5883"/>
              <a:alphaOff val="0"/>
            </a:schemeClr>
          </a:effectRef>
          <a:fontRef idx="minor">
            <a:schemeClr val="lt1"/>
          </a:fontRef>
        </p:style>
        <p:txBody>
          <a:bodyPr/>
          <a:lstStyle/>
          <a:p>
            <a:endParaRPr lang="en-US" sz="2700" dirty="0"/>
          </a:p>
        </p:txBody>
      </p:sp>
      <p:grpSp>
        <p:nvGrpSpPr>
          <p:cNvPr id="11" name="Group 10" descr="Perkins is dedicated to increase learner access">
            <a:extLst>
              <a:ext uri="{FF2B5EF4-FFF2-40B4-BE49-F238E27FC236}">
                <a16:creationId xmlns:a16="http://schemas.microsoft.com/office/drawing/2014/main" id="{DF19BE55-D0C2-B566-29AC-CB14B0EF5D8F}"/>
              </a:ext>
            </a:extLst>
          </p:cNvPr>
          <p:cNvGrpSpPr/>
          <p:nvPr/>
        </p:nvGrpSpPr>
        <p:grpSpPr>
          <a:xfrm>
            <a:off x="6565484" y="5143501"/>
            <a:ext cx="5089107" cy="3897248"/>
            <a:chOff x="4300393" y="1866536"/>
            <a:chExt cx="3392738" cy="2598165"/>
          </a:xfrm>
        </p:grpSpPr>
        <p:sp>
          <p:nvSpPr>
            <p:cNvPr id="18" name="Rectangle 17">
              <a:extLst>
                <a:ext uri="{FF2B5EF4-FFF2-40B4-BE49-F238E27FC236}">
                  <a16:creationId xmlns:a16="http://schemas.microsoft.com/office/drawing/2014/main" id="{2BE7DFE3-D453-D5FB-B5C8-81BF5372AC7B}"/>
                </a:ext>
              </a:extLst>
            </p:cNvPr>
            <p:cNvSpPr/>
            <p:nvPr/>
          </p:nvSpPr>
          <p:spPr>
            <a:xfrm>
              <a:off x="4300393" y="2889701"/>
              <a:ext cx="3392738" cy="1575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US" sz="2700" dirty="0"/>
            </a:p>
          </p:txBody>
        </p:sp>
        <p:sp>
          <p:nvSpPr>
            <p:cNvPr id="19" name="TextBox 18">
              <a:extLst>
                <a:ext uri="{FF2B5EF4-FFF2-40B4-BE49-F238E27FC236}">
                  <a16:creationId xmlns:a16="http://schemas.microsoft.com/office/drawing/2014/main" id="{3EA794E7-B604-562C-85F7-E6365301806D}"/>
                </a:ext>
              </a:extLst>
            </p:cNvPr>
            <p:cNvSpPr txBox="1"/>
            <p:nvPr/>
          </p:nvSpPr>
          <p:spPr>
            <a:xfrm>
              <a:off x="4300393" y="1866536"/>
              <a:ext cx="3392738" cy="259816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algn="ctr" defTabSz="1333500">
                <a:spcBef>
                  <a:spcPct val="0"/>
                </a:spcBef>
                <a:spcAft>
                  <a:spcPct val="35000"/>
                </a:spcAft>
              </a:pPr>
              <a:r>
                <a:rPr lang="en-US" sz="3600" b="1" dirty="0"/>
                <a:t>Perkins is dedicated to increasing learner access to high-quality CTE programs</a:t>
              </a:r>
            </a:p>
          </p:txBody>
        </p:sp>
      </p:grpSp>
      <p:sp>
        <p:nvSpPr>
          <p:cNvPr id="12" name="Rectangle 11" descr="Light Bulb and Gear">
            <a:extLst>
              <a:ext uri="{FF2B5EF4-FFF2-40B4-BE49-F238E27FC236}">
                <a16:creationId xmlns:a16="http://schemas.microsoft.com/office/drawing/2014/main" id="{AB8774E3-0BBE-DA4A-A0CA-642B76709E5C}"/>
              </a:ext>
            </a:extLst>
          </p:cNvPr>
          <p:cNvSpPr/>
          <p:nvPr/>
        </p:nvSpPr>
        <p:spPr>
          <a:xfrm>
            <a:off x="13868400" y="2463703"/>
            <a:ext cx="2290098" cy="2290098"/>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5">
              <a:hueOff val="-6758543"/>
              <a:satOff val="-17419"/>
              <a:lumOff val="-11765"/>
              <a:alphaOff val="0"/>
            </a:schemeClr>
          </a:effectRef>
          <a:fontRef idx="minor">
            <a:schemeClr val="lt1"/>
          </a:fontRef>
        </p:style>
        <p:txBody>
          <a:bodyPr/>
          <a:lstStyle/>
          <a:p>
            <a:endParaRPr lang="en-US" sz="2700" dirty="0"/>
          </a:p>
        </p:txBody>
      </p:sp>
      <p:grpSp>
        <p:nvGrpSpPr>
          <p:cNvPr id="13" name="Group 12" descr="Perkins is critical to ensuring programs meet the needs of learners and employers">
            <a:extLst>
              <a:ext uri="{FF2B5EF4-FFF2-40B4-BE49-F238E27FC236}">
                <a16:creationId xmlns:a16="http://schemas.microsoft.com/office/drawing/2014/main" id="{B4C0280A-2C02-62EB-7736-9D728F6959F6}"/>
              </a:ext>
            </a:extLst>
          </p:cNvPr>
          <p:cNvGrpSpPr/>
          <p:nvPr/>
        </p:nvGrpSpPr>
        <p:grpSpPr>
          <a:xfrm>
            <a:off x="12545186" y="5067301"/>
            <a:ext cx="5089107" cy="3973448"/>
            <a:chOff x="8286861" y="1815736"/>
            <a:chExt cx="3392738" cy="2648965"/>
          </a:xfrm>
        </p:grpSpPr>
        <p:sp>
          <p:nvSpPr>
            <p:cNvPr id="14" name="Rectangle 13">
              <a:extLst>
                <a:ext uri="{FF2B5EF4-FFF2-40B4-BE49-F238E27FC236}">
                  <a16:creationId xmlns:a16="http://schemas.microsoft.com/office/drawing/2014/main" id="{2B19C795-6C04-AA26-E218-31B352DF1D71}"/>
                </a:ext>
              </a:extLst>
            </p:cNvPr>
            <p:cNvSpPr/>
            <p:nvPr/>
          </p:nvSpPr>
          <p:spPr>
            <a:xfrm>
              <a:off x="8286861" y="2889701"/>
              <a:ext cx="3392738" cy="1575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US" sz="2700" dirty="0"/>
            </a:p>
          </p:txBody>
        </p:sp>
        <p:sp>
          <p:nvSpPr>
            <p:cNvPr id="17" name="TextBox 16">
              <a:extLst>
                <a:ext uri="{FF2B5EF4-FFF2-40B4-BE49-F238E27FC236}">
                  <a16:creationId xmlns:a16="http://schemas.microsoft.com/office/drawing/2014/main" id="{5F9F4724-902A-EEDC-713D-F82C81A624F6}"/>
                </a:ext>
              </a:extLst>
            </p:cNvPr>
            <p:cNvSpPr txBox="1"/>
            <p:nvPr/>
          </p:nvSpPr>
          <p:spPr>
            <a:xfrm>
              <a:off x="8286861" y="1815736"/>
              <a:ext cx="3392738" cy="264896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algn="ctr" defTabSz="1333500">
                <a:spcBef>
                  <a:spcPct val="0"/>
                </a:spcBef>
                <a:spcAft>
                  <a:spcPct val="35000"/>
                </a:spcAft>
              </a:pPr>
              <a:r>
                <a:rPr lang="en-US" sz="3600" b="1" dirty="0"/>
                <a:t>Perkins is critical to ensuring programs meet the ever-changing needs of learners and employers</a:t>
              </a:r>
            </a:p>
          </p:txBody>
        </p:sp>
      </p:grpSp>
    </p:spTree>
    <p:extLst>
      <p:ext uri="{BB962C8B-B14F-4D97-AF65-F5344CB8AC3E}">
        <p14:creationId xmlns:p14="http://schemas.microsoft.com/office/powerpoint/2010/main" val="1147343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C183D7F6-B498-43B3-948B-1728B52AA6E4}">
                <adec:decorative xmlns:adec="http://schemas.microsoft.com/office/drawing/2017/decorative" val="1"/>
              </a:ext>
            </a:extLst>
          </p:cNvPr>
          <p:cNvSpPr>
            <a:spLocks noGrp="1"/>
          </p:cNvSpPr>
          <p:nvPr>
            <p:ph type="title"/>
          </p:nvPr>
        </p:nvSpPr>
        <p:spPr/>
        <p:txBody>
          <a:bodyPr anchor="ctr">
            <a:normAutofit/>
          </a:bodyPr>
          <a:lstStyle/>
          <a:p>
            <a:r>
              <a:rPr lang="en-US" sz="6600" b="1" dirty="0">
                <a:solidFill>
                  <a:srgbClr val="2F3D4C"/>
                </a:solidFill>
              </a:rPr>
              <a:t>CTE in SC – How does it Flow?</a:t>
            </a:r>
          </a:p>
        </p:txBody>
      </p:sp>
      <p:sp>
        <p:nvSpPr>
          <p:cNvPr id="64" name="Title 5">
            <a:extLst>
              <a:ext uri="{FF2B5EF4-FFF2-40B4-BE49-F238E27FC236}">
                <a16:creationId xmlns:a16="http://schemas.microsoft.com/office/drawing/2014/main" id="{A656D3B8-52BC-ECB5-954A-8756F59171E5}"/>
              </a:ext>
              <a:ext uri="{C183D7F6-B498-43B3-948B-1728B52AA6E4}">
                <adec:decorative xmlns:adec="http://schemas.microsoft.com/office/drawing/2017/decorative" val="1"/>
              </a:ext>
            </a:extLst>
          </p:cNvPr>
          <p:cNvSpPr txBox="1">
            <a:spLocks/>
          </p:cNvSpPr>
          <p:nvPr/>
        </p:nvSpPr>
        <p:spPr>
          <a:xfrm>
            <a:off x="905324" y="2327146"/>
            <a:ext cx="15773400" cy="1988345"/>
          </a:xfrm>
          <a:prstGeom prst="rect">
            <a:avLst/>
          </a:prstGeom>
        </p:spPr>
        <p:txBody>
          <a:bodyPr vert="horz" lIns="137160" tIns="68580" rIns="137160" bIns="6858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600" b="1" dirty="0">
                <a:solidFill>
                  <a:srgbClr val="F0C14C"/>
                </a:solidFill>
                <a:latin typeface="+mn-lt"/>
              </a:rPr>
              <a:t>Federal to state = </a:t>
            </a:r>
          </a:p>
        </p:txBody>
      </p:sp>
      <p:sp>
        <p:nvSpPr>
          <p:cNvPr id="42" name="Text Box 29">
            <a:extLst>
              <a:ext uri="{FF2B5EF4-FFF2-40B4-BE49-F238E27FC236}">
                <a16:creationId xmlns:a16="http://schemas.microsoft.com/office/drawing/2014/main" id="{C7ECCFD1-F4F7-BCD7-3504-A0DFD3DF0B49}"/>
              </a:ext>
              <a:ext uri="{C183D7F6-B498-43B3-948B-1728B52AA6E4}">
                <adec:decorative xmlns:adec="http://schemas.microsoft.com/office/drawing/2017/decorative" val="1"/>
              </a:ext>
            </a:extLst>
          </p:cNvPr>
          <p:cNvSpPr txBox="1">
            <a:spLocks noChangeArrowheads="1"/>
          </p:cNvSpPr>
          <p:nvPr/>
        </p:nvSpPr>
        <p:spPr bwMode="auto">
          <a:xfrm>
            <a:off x="9165432" y="2476500"/>
            <a:ext cx="2195513" cy="1233488"/>
          </a:xfrm>
          <a:prstGeom prst="rect">
            <a:avLst/>
          </a:prstGeom>
          <a:solidFill>
            <a:srgbClr val="FFFFFF"/>
          </a:solidFill>
          <a:ln w="15875">
            <a:solidFill>
              <a:schemeClr val="accent5">
                <a:lumMod val="50000"/>
              </a:schemeClr>
            </a:solidFill>
            <a:miter lim="800000"/>
            <a:headEnd/>
            <a:tailEnd/>
          </a:ln>
        </p:spPr>
        <p:txBody>
          <a:bodyPr/>
          <a:lstStyle/>
          <a:p>
            <a:pPr algn="ctr">
              <a:defRPr/>
            </a:pPr>
            <a:r>
              <a:rPr lang="en-US" altLang="en-US" sz="2400" b="1" dirty="0">
                <a:ea typeface="Times New Roman" pitchFamily="18" charset="0"/>
              </a:rPr>
              <a:t>TOTAL GRANT AWARD</a:t>
            </a:r>
            <a:endParaRPr lang="en-US" altLang="en-US" sz="1200" dirty="0"/>
          </a:p>
        </p:txBody>
      </p:sp>
      <p:sp>
        <p:nvSpPr>
          <p:cNvPr id="43" name="Text Box 26">
            <a:extLst>
              <a:ext uri="{FF2B5EF4-FFF2-40B4-BE49-F238E27FC236}">
                <a16:creationId xmlns:a16="http://schemas.microsoft.com/office/drawing/2014/main" id="{023E8B8B-8B34-DB82-86F9-DD2574C405F5}"/>
              </a:ext>
              <a:ext uri="{C183D7F6-B498-43B3-948B-1728B52AA6E4}">
                <adec:decorative xmlns:adec="http://schemas.microsoft.com/office/drawing/2017/decorative" val="1"/>
              </a:ext>
            </a:extLst>
          </p:cNvPr>
          <p:cNvSpPr txBox="1">
            <a:spLocks noChangeArrowheads="1"/>
          </p:cNvSpPr>
          <p:nvPr/>
        </p:nvSpPr>
        <p:spPr bwMode="auto">
          <a:xfrm>
            <a:off x="5817394" y="4519612"/>
            <a:ext cx="2743200" cy="959643"/>
          </a:xfrm>
          <a:prstGeom prst="rect">
            <a:avLst/>
          </a:prstGeom>
          <a:solidFill>
            <a:srgbClr val="FFFFFF"/>
          </a:solidFill>
          <a:ln w="15875">
            <a:solidFill>
              <a:schemeClr val="accent5">
                <a:lumMod val="50000"/>
              </a:schemeClr>
            </a:solidFill>
            <a:miter lim="800000"/>
            <a:headEnd/>
            <a:tailEnd/>
          </a:ln>
        </p:spPr>
        <p:txBody>
          <a:bodyPr/>
          <a:lstStyle/>
          <a:p>
            <a:pPr algn="ctr">
              <a:defRPr/>
            </a:pPr>
            <a:r>
              <a:rPr lang="en-US" altLang="en-US" sz="2100" b="1" dirty="0">
                <a:ea typeface="Times New Roman" pitchFamily="18" charset="0"/>
              </a:rPr>
              <a:t>STATE LEVEL ACTIVITIES (15%)</a:t>
            </a:r>
            <a:endParaRPr lang="en-US" altLang="en-US" sz="1050" dirty="0"/>
          </a:p>
        </p:txBody>
      </p:sp>
      <p:sp>
        <p:nvSpPr>
          <p:cNvPr id="45" name="Text Box 24">
            <a:extLst>
              <a:ext uri="{FF2B5EF4-FFF2-40B4-BE49-F238E27FC236}">
                <a16:creationId xmlns:a16="http://schemas.microsoft.com/office/drawing/2014/main" id="{0180C161-43C1-5EBB-FC0A-01D41FB4766F}"/>
              </a:ext>
              <a:ext uri="{C183D7F6-B498-43B3-948B-1728B52AA6E4}">
                <adec:decorative xmlns:adec="http://schemas.microsoft.com/office/drawing/2017/decorative" val="1"/>
              </a:ext>
            </a:extLst>
          </p:cNvPr>
          <p:cNvSpPr txBox="1">
            <a:spLocks noChangeArrowheads="1"/>
          </p:cNvSpPr>
          <p:nvPr/>
        </p:nvSpPr>
        <p:spPr bwMode="auto">
          <a:xfrm rot="10800000" flipV="1">
            <a:off x="3748089" y="7801404"/>
            <a:ext cx="3155156" cy="959645"/>
          </a:xfrm>
          <a:prstGeom prst="rect">
            <a:avLst/>
          </a:prstGeom>
          <a:solidFill>
            <a:srgbClr val="FFFFFF"/>
          </a:solidFill>
          <a:ln w="15875">
            <a:solidFill>
              <a:schemeClr val="accent5">
                <a:lumMod val="50000"/>
              </a:schemeClr>
            </a:solidFill>
            <a:miter lim="800000"/>
            <a:headEnd/>
            <a:tailEnd/>
          </a:ln>
        </p:spPr>
        <p:txBody>
          <a:bodyPr/>
          <a:lstStyle/>
          <a:p>
            <a:pPr algn="ctr">
              <a:defRPr/>
            </a:pPr>
            <a:r>
              <a:rPr lang="en-US" altLang="en-US" sz="2100" b="1" dirty="0">
                <a:ea typeface="Times New Roman" pitchFamily="18" charset="0"/>
              </a:rPr>
              <a:t>* STATE ADMINISTRATION (5.0%)</a:t>
            </a:r>
            <a:endParaRPr lang="en-US" altLang="en-US" sz="3000" dirty="0"/>
          </a:p>
        </p:txBody>
      </p:sp>
      <p:sp>
        <p:nvSpPr>
          <p:cNvPr id="46" name="Text Box 23">
            <a:extLst>
              <a:ext uri="{FF2B5EF4-FFF2-40B4-BE49-F238E27FC236}">
                <a16:creationId xmlns:a16="http://schemas.microsoft.com/office/drawing/2014/main" id="{447AF162-0199-27D2-54FA-3C537C9BEC1A}"/>
              </a:ext>
              <a:ext uri="{C183D7F6-B498-43B3-948B-1728B52AA6E4}">
                <adec:decorative xmlns:adec="http://schemas.microsoft.com/office/drawing/2017/decorative" val="1"/>
              </a:ext>
            </a:extLst>
          </p:cNvPr>
          <p:cNvSpPr txBox="1">
            <a:spLocks noChangeArrowheads="1"/>
          </p:cNvSpPr>
          <p:nvPr/>
        </p:nvSpPr>
        <p:spPr bwMode="auto">
          <a:xfrm>
            <a:off x="7724775" y="8036718"/>
            <a:ext cx="2881313" cy="959645"/>
          </a:xfrm>
          <a:prstGeom prst="rect">
            <a:avLst/>
          </a:prstGeom>
          <a:solidFill>
            <a:srgbClr val="FFFFFF"/>
          </a:solidFill>
          <a:ln w="15875">
            <a:solidFill>
              <a:schemeClr val="accent5">
                <a:lumMod val="50000"/>
              </a:schemeClr>
            </a:solidFill>
            <a:miter lim="800000"/>
            <a:headEnd/>
            <a:tailEnd/>
          </a:ln>
        </p:spPr>
        <p:txBody>
          <a:bodyPr/>
          <a:lstStyle/>
          <a:p>
            <a:pPr algn="ctr">
              <a:defRPr/>
            </a:pPr>
            <a:r>
              <a:rPr lang="en-US" altLang="en-US" sz="2100" b="1" dirty="0">
                <a:ea typeface="Times New Roman" pitchFamily="18" charset="0"/>
              </a:rPr>
              <a:t>** STATE</a:t>
            </a:r>
            <a:endParaRPr lang="en-US" altLang="en-US" sz="2100" dirty="0"/>
          </a:p>
          <a:p>
            <a:pPr algn="ctr">
              <a:defRPr/>
            </a:pPr>
            <a:r>
              <a:rPr lang="en-US" altLang="en-US" sz="2100" b="1" dirty="0">
                <a:ea typeface="Times New Roman" pitchFamily="18" charset="0"/>
              </a:rPr>
              <a:t> LEADERSHIP (10.0%)</a:t>
            </a:r>
            <a:endParaRPr lang="en-US" altLang="en-US" sz="2100" dirty="0"/>
          </a:p>
        </p:txBody>
      </p:sp>
      <p:sp>
        <p:nvSpPr>
          <p:cNvPr id="44" name="Text Box 25">
            <a:extLst>
              <a:ext uri="{FF2B5EF4-FFF2-40B4-BE49-F238E27FC236}">
                <a16:creationId xmlns:a16="http://schemas.microsoft.com/office/drawing/2014/main" id="{EBA7295C-B534-273F-5B2E-E73CC08AE23B}"/>
              </a:ext>
              <a:ext uri="{C183D7F6-B498-43B3-948B-1728B52AA6E4}">
                <adec:decorative xmlns:adec="http://schemas.microsoft.com/office/drawing/2017/decorative" val="1"/>
              </a:ext>
            </a:extLst>
          </p:cNvPr>
          <p:cNvSpPr txBox="1">
            <a:spLocks noChangeArrowheads="1"/>
          </p:cNvSpPr>
          <p:nvPr/>
        </p:nvSpPr>
        <p:spPr bwMode="auto">
          <a:xfrm>
            <a:off x="11496675" y="4574380"/>
            <a:ext cx="2881313" cy="904875"/>
          </a:xfrm>
          <a:prstGeom prst="rect">
            <a:avLst/>
          </a:prstGeom>
          <a:solidFill>
            <a:srgbClr val="FFFFFF"/>
          </a:solidFill>
          <a:ln w="15875">
            <a:solidFill>
              <a:schemeClr val="accent5">
                <a:lumMod val="50000"/>
              </a:schemeClr>
            </a:solidFill>
            <a:miter lim="800000"/>
            <a:headEnd/>
            <a:tailEnd/>
          </a:ln>
        </p:spPr>
        <p:txBody>
          <a:bodyPr/>
          <a:lstStyle/>
          <a:p>
            <a:pPr algn="ctr">
              <a:defRPr/>
            </a:pPr>
            <a:r>
              <a:rPr lang="en-US" altLang="en-US" sz="2100" b="1" dirty="0">
                <a:ea typeface="Times New Roman" pitchFamily="18" charset="0"/>
              </a:rPr>
              <a:t>LOCAL LEVEL ACTIVITIES (85%)</a:t>
            </a:r>
            <a:endParaRPr lang="en-US" altLang="en-US" sz="1050" dirty="0"/>
          </a:p>
        </p:txBody>
      </p:sp>
      <p:sp>
        <p:nvSpPr>
          <p:cNvPr id="47" name="Text Box 22">
            <a:extLst>
              <a:ext uri="{FF2B5EF4-FFF2-40B4-BE49-F238E27FC236}">
                <a16:creationId xmlns:a16="http://schemas.microsoft.com/office/drawing/2014/main" id="{D1A7D544-6898-3983-7766-69DF663298C9}"/>
              </a:ext>
              <a:ext uri="{C183D7F6-B498-43B3-948B-1728B52AA6E4}">
                <adec:decorative xmlns:adec="http://schemas.microsoft.com/office/drawing/2017/decorative" val="1"/>
              </a:ext>
            </a:extLst>
          </p:cNvPr>
          <p:cNvSpPr txBox="1">
            <a:spLocks noChangeArrowheads="1"/>
          </p:cNvSpPr>
          <p:nvPr/>
        </p:nvSpPr>
        <p:spPr bwMode="auto">
          <a:xfrm>
            <a:off x="9451182" y="6515100"/>
            <a:ext cx="2881313" cy="835818"/>
          </a:xfrm>
          <a:prstGeom prst="rect">
            <a:avLst/>
          </a:prstGeom>
          <a:solidFill>
            <a:srgbClr val="F0C14C"/>
          </a:solidFill>
          <a:ln w="15875">
            <a:solidFill>
              <a:schemeClr val="accent5">
                <a:lumMod val="50000"/>
              </a:schemeClr>
            </a:solidFill>
            <a:miter lim="800000"/>
            <a:headEnd/>
            <a:tailEnd/>
          </a:ln>
        </p:spPr>
        <p:txBody>
          <a:bodyPr/>
          <a:lstStyle/>
          <a:p>
            <a:pPr algn="ctr">
              <a:defRPr/>
            </a:pPr>
            <a:r>
              <a:rPr lang="en-US" altLang="en-US" sz="2100" b="1" dirty="0">
                <a:ea typeface="Times New Roman" pitchFamily="18" charset="0"/>
              </a:rPr>
              <a:t>SECONDARY</a:t>
            </a:r>
            <a:endParaRPr lang="en-US" altLang="en-US" sz="2100" dirty="0"/>
          </a:p>
          <a:p>
            <a:pPr algn="ctr">
              <a:defRPr/>
            </a:pPr>
            <a:r>
              <a:rPr lang="en-US" altLang="en-US" sz="2100" b="1" dirty="0">
                <a:ea typeface="Times New Roman" pitchFamily="18" charset="0"/>
              </a:rPr>
              <a:t> (68%)</a:t>
            </a:r>
            <a:endParaRPr lang="en-US" altLang="en-US" sz="2100" dirty="0"/>
          </a:p>
        </p:txBody>
      </p:sp>
      <p:sp>
        <p:nvSpPr>
          <p:cNvPr id="48" name="Text Box 21">
            <a:extLst>
              <a:ext uri="{FF2B5EF4-FFF2-40B4-BE49-F238E27FC236}">
                <a16:creationId xmlns:a16="http://schemas.microsoft.com/office/drawing/2014/main" id="{C0DB3193-37AD-6859-9053-BCB000BBD413}"/>
              </a:ext>
              <a:ext uri="{C183D7F6-B498-43B3-948B-1728B52AA6E4}">
                <adec:decorative xmlns:adec="http://schemas.microsoft.com/office/drawing/2017/decorative" val="1"/>
              </a:ext>
            </a:extLst>
          </p:cNvPr>
          <p:cNvSpPr txBox="1">
            <a:spLocks noChangeArrowheads="1"/>
          </p:cNvSpPr>
          <p:nvPr/>
        </p:nvSpPr>
        <p:spPr bwMode="auto">
          <a:xfrm>
            <a:off x="13063538" y="6469856"/>
            <a:ext cx="2881313" cy="881063"/>
          </a:xfrm>
          <a:prstGeom prst="rect">
            <a:avLst/>
          </a:prstGeom>
          <a:noFill/>
          <a:ln w="15875">
            <a:solidFill>
              <a:schemeClr val="accent5">
                <a:lumMod val="50000"/>
              </a:schemeClr>
            </a:solidFill>
            <a:miter lim="800000"/>
            <a:headEnd/>
            <a:tailEnd/>
          </a:ln>
        </p:spPr>
        <p:txBody>
          <a:bodyPr/>
          <a:lstStyle/>
          <a:p>
            <a:pPr algn="ctr">
              <a:defRPr/>
            </a:pPr>
            <a:r>
              <a:rPr lang="en-US" altLang="en-US" sz="2100" b="1" dirty="0"/>
              <a:t>POSTSECONDARY </a:t>
            </a:r>
            <a:r>
              <a:rPr lang="en-US" altLang="en-US" sz="2100" b="1" dirty="0">
                <a:ea typeface="Times New Roman" pitchFamily="18" charset="0"/>
              </a:rPr>
              <a:t>(32%)</a:t>
            </a:r>
            <a:endParaRPr lang="en-US" altLang="en-US" sz="1050" dirty="0"/>
          </a:p>
        </p:txBody>
      </p:sp>
      <p:sp>
        <p:nvSpPr>
          <p:cNvPr id="57" name="Rectangle 6">
            <a:extLst>
              <a:ext uri="{FF2B5EF4-FFF2-40B4-BE49-F238E27FC236}">
                <a16:creationId xmlns:a16="http://schemas.microsoft.com/office/drawing/2014/main" id="{F3CA0AAD-432E-DBCD-E937-5AC8F02B5F08}"/>
              </a:ext>
              <a:ext uri="{C183D7F6-B498-43B3-948B-1728B52AA6E4}">
                <adec:decorative xmlns:adec="http://schemas.microsoft.com/office/drawing/2017/decorative" val="1"/>
              </a:ext>
            </a:extLst>
          </p:cNvPr>
          <p:cNvSpPr>
            <a:spLocks noChangeArrowheads="1"/>
          </p:cNvSpPr>
          <p:nvPr/>
        </p:nvSpPr>
        <p:spPr bwMode="auto">
          <a:xfrm>
            <a:off x="13899357" y="3459956"/>
            <a:ext cx="2331243" cy="785813"/>
          </a:xfrm>
          <a:prstGeom prst="rect">
            <a:avLst/>
          </a:prstGeom>
          <a:solidFill>
            <a:srgbClr val="FFFFFF"/>
          </a:solidFill>
          <a:ln w="15875">
            <a:solidFill>
              <a:schemeClr val="accent5">
                <a:lumMod val="50000"/>
              </a:schemeClr>
            </a:solidFill>
            <a:miter lim="800000"/>
            <a:headEnd/>
            <a:tailEnd/>
          </a:ln>
        </p:spPr>
        <p:txBody>
          <a:bodyPr/>
          <a:lstStyle/>
          <a:p>
            <a:pPr algn="ctr">
              <a:defRPr/>
            </a:pPr>
            <a:r>
              <a:rPr lang="en-US" altLang="en-US" sz="2400" b="1" dirty="0"/>
              <a:t>RESERVE (10%)</a:t>
            </a:r>
          </a:p>
          <a:p>
            <a:pPr algn="ctr">
              <a:defRPr/>
            </a:pPr>
            <a:endParaRPr lang="en-US" altLang="en-US" sz="2700" dirty="0"/>
          </a:p>
        </p:txBody>
      </p:sp>
      <p:sp>
        <p:nvSpPr>
          <p:cNvPr id="52" name="Line 17">
            <a:extLst>
              <a:ext uri="{FF2B5EF4-FFF2-40B4-BE49-F238E27FC236}">
                <a16:creationId xmlns:a16="http://schemas.microsoft.com/office/drawing/2014/main" id="{58C6C1CD-FACD-686D-9A5C-94C56996FE36}"/>
              </a:ext>
              <a:ext uri="{C183D7F6-B498-43B3-948B-1728B52AA6E4}">
                <adec:decorative xmlns:adec="http://schemas.microsoft.com/office/drawing/2017/decorative" val="1"/>
              </a:ext>
            </a:extLst>
          </p:cNvPr>
          <p:cNvSpPr>
            <a:spLocks noChangeShapeType="1"/>
          </p:cNvSpPr>
          <p:nvPr/>
        </p:nvSpPr>
        <p:spPr bwMode="auto">
          <a:xfrm>
            <a:off x="10253662" y="3709988"/>
            <a:ext cx="0" cy="535781"/>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49" name="Line 20">
            <a:extLst>
              <a:ext uri="{FF2B5EF4-FFF2-40B4-BE49-F238E27FC236}">
                <a16:creationId xmlns:a16="http://schemas.microsoft.com/office/drawing/2014/main" id="{E0267130-9D6F-2AB9-D794-2E8C0C717B54}"/>
              </a:ext>
              <a:ext uri="{C183D7F6-B498-43B3-948B-1728B52AA6E4}">
                <adec:decorative xmlns:adec="http://schemas.microsoft.com/office/drawing/2017/decorative" val="1"/>
              </a:ext>
            </a:extLst>
          </p:cNvPr>
          <p:cNvSpPr>
            <a:spLocks noChangeShapeType="1"/>
          </p:cNvSpPr>
          <p:nvPr/>
        </p:nvSpPr>
        <p:spPr bwMode="auto">
          <a:xfrm flipV="1">
            <a:off x="7188994" y="4245768"/>
            <a:ext cx="0" cy="273845"/>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50" name="Line 19">
            <a:extLst>
              <a:ext uri="{FF2B5EF4-FFF2-40B4-BE49-F238E27FC236}">
                <a16:creationId xmlns:a16="http://schemas.microsoft.com/office/drawing/2014/main" id="{10A3CB9C-7C5B-DE2D-2EE1-28E9E25A41EA}"/>
              </a:ext>
              <a:ext uri="{C183D7F6-B498-43B3-948B-1728B52AA6E4}">
                <adec:decorative xmlns:adec="http://schemas.microsoft.com/office/drawing/2017/decorative" val="1"/>
              </a:ext>
            </a:extLst>
          </p:cNvPr>
          <p:cNvSpPr>
            <a:spLocks noChangeShapeType="1"/>
          </p:cNvSpPr>
          <p:nvPr/>
        </p:nvSpPr>
        <p:spPr bwMode="auto">
          <a:xfrm flipV="1">
            <a:off x="12949237" y="4245768"/>
            <a:ext cx="0" cy="273845"/>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51" name="Line 18">
            <a:extLst>
              <a:ext uri="{FF2B5EF4-FFF2-40B4-BE49-F238E27FC236}">
                <a16:creationId xmlns:a16="http://schemas.microsoft.com/office/drawing/2014/main" id="{338CF172-7620-B4F1-4AF8-6815C35E8710}"/>
              </a:ext>
              <a:ext uri="{C183D7F6-B498-43B3-948B-1728B52AA6E4}">
                <adec:decorative xmlns:adec="http://schemas.microsoft.com/office/drawing/2017/decorative" val="1"/>
              </a:ext>
            </a:extLst>
          </p:cNvPr>
          <p:cNvSpPr>
            <a:spLocks noChangeShapeType="1"/>
          </p:cNvSpPr>
          <p:nvPr/>
        </p:nvSpPr>
        <p:spPr bwMode="auto">
          <a:xfrm>
            <a:off x="7188994" y="4245768"/>
            <a:ext cx="5760243" cy="0"/>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56" name="Line 13">
            <a:extLst>
              <a:ext uri="{FF2B5EF4-FFF2-40B4-BE49-F238E27FC236}">
                <a16:creationId xmlns:a16="http://schemas.microsoft.com/office/drawing/2014/main" id="{CECBBE0D-26B3-35E7-5BED-CABA1AB05A50}"/>
              </a:ext>
              <a:ext uri="{C183D7F6-B498-43B3-948B-1728B52AA6E4}">
                <adec:decorative xmlns:adec="http://schemas.microsoft.com/office/drawing/2017/decorative" val="1"/>
              </a:ext>
            </a:extLst>
          </p:cNvPr>
          <p:cNvSpPr>
            <a:spLocks noChangeShapeType="1"/>
          </p:cNvSpPr>
          <p:nvPr/>
        </p:nvSpPr>
        <p:spPr bwMode="auto">
          <a:xfrm flipV="1">
            <a:off x="7188994" y="5479255"/>
            <a:ext cx="0" cy="411957"/>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53" name="Line 16">
            <a:extLst>
              <a:ext uri="{FF2B5EF4-FFF2-40B4-BE49-F238E27FC236}">
                <a16:creationId xmlns:a16="http://schemas.microsoft.com/office/drawing/2014/main" id="{9BDB7DF7-2197-4CE3-4E1A-9EAC8D4AC623}"/>
              </a:ext>
              <a:ext uri="{C183D7F6-B498-43B3-948B-1728B52AA6E4}">
                <adec:decorative xmlns:adec="http://schemas.microsoft.com/office/drawing/2017/decorative" val="1"/>
              </a:ext>
            </a:extLst>
          </p:cNvPr>
          <p:cNvSpPr>
            <a:spLocks noChangeShapeType="1"/>
          </p:cNvSpPr>
          <p:nvPr/>
        </p:nvSpPr>
        <p:spPr bwMode="auto">
          <a:xfrm flipV="1">
            <a:off x="5405437" y="5891213"/>
            <a:ext cx="0" cy="1916906"/>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54" name="Line 15">
            <a:extLst>
              <a:ext uri="{FF2B5EF4-FFF2-40B4-BE49-F238E27FC236}">
                <a16:creationId xmlns:a16="http://schemas.microsoft.com/office/drawing/2014/main" id="{A4AB2713-9A0B-05AE-0BCD-B7DF002656F9}"/>
              </a:ext>
              <a:ext uri="{C183D7F6-B498-43B3-948B-1728B52AA6E4}">
                <adec:decorative xmlns:adec="http://schemas.microsoft.com/office/drawing/2017/decorative" val="1"/>
              </a:ext>
            </a:extLst>
          </p:cNvPr>
          <p:cNvSpPr>
            <a:spLocks noChangeShapeType="1"/>
          </p:cNvSpPr>
          <p:nvPr/>
        </p:nvSpPr>
        <p:spPr bwMode="auto">
          <a:xfrm flipV="1">
            <a:off x="8834437" y="5891213"/>
            <a:ext cx="0" cy="2145506"/>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55" name="Line 14">
            <a:extLst>
              <a:ext uri="{FF2B5EF4-FFF2-40B4-BE49-F238E27FC236}">
                <a16:creationId xmlns:a16="http://schemas.microsoft.com/office/drawing/2014/main" id="{67150F41-D108-2F9F-B9FA-E81BBEE7C801}"/>
              </a:ext>
              <a:ext uri="{C183D7F6-B498-43B3-948B-1728B52AA6E4}">
                <adec:decorative xmlns:adec="http://schemas.microsoft.com/office/drawing/2017/decorative" val="1"/>
              </a:ext>
            </a:extLst>
          </p:cNvPr>
          <p:cNvSpPr>
            <a:spLocks noChangeShapeType="1"/>
          </p:cNvSpPr>
          <p:nvPr/>
        </p:nvSpPr>
        <p:spPr bwMode="auto">
          <a:xfrm>
            <a:off x="5405437" y="5891212"/>
            <a:ext cx="3429000" cy="0"/>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58" name="Line 5">
            <a:extLst>
              <a:ext uri="{FF2B5EF4-FFF2-40B4-BE49-F238E27FC236}">
                <a16:creationId xmlns:a16="http://schemas.microsoft.com/office/drawing/2014/main" id="{20C73EEC-0601-BB0A-CDBA-4D99B020DD2E}"/>
              </a:ext>
              <a:ext uri="{C183D7F6-B498-43B3-948B-1728B52AA6E4}">
                <adec:decorative xmlns:adec="http://schemas.microsoft.com/office/drawing/2017/decorative" val="1"/>
              </a:ext>
            </a:extLst>
          </p:cNvPr>
          <p:cNvSpPr>
            <a:spLocks noChangeShapeType="1"/>
          </p:cNvSpPr>
          <p:nvPr/>
        </p:nvSpPr>
        <p:spPr bwMode="auto">
          <a:xfrm>
            <a:off x="12811125" y="5479255"/>
            <a:ext cx="0" cy="621507"/>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59" name="Line 4">
            <a:extLst>
              <a:ext uri="{FF2B5EF4-FFF2-40B4-BE49-F238E27FC236}">
                <a16:creationId xmlns:a16="http://schemas.microsoft.com/office/drawing/2014/main" id="{7F9ADB0C-C4D8-3D5E-6635-22CBC69FD834}"/>
              </a:ext>
              <a:ext uri="{C183D7F6-B498-43B3-948B-1728B52AA6E4}">
                <adec:decorative xmlns:adec="http://schemas.microsoft.com/office/drawing/2017/decorative" val="1"/>
              </a:ext>
            </a:extLst>
          </p:cNvPr>
          <p:cNvSpPr>
            <a:spLocks noChangeShapeType="1"/>
          </p:cNvSpPr>
          <p:nvPr/>
        </p:nvSpPr>
        <p:spPr bwMode="auto">
          <a:xfrm>
            <a:off x="11120437" y="6103143"/>
            <a:ext cx="3155157" cy="0"/>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60" name="Line 3">
            <a:extLst>
              <a:ext uri="{FF2B5EF4-FFF2-40B4-BE49-F238E27FC236}">
                <a16:creationId xmlns:a16="http://schemas.microsoft.com/office/drawing/2014/main" id="{15D95B69-BDDF-82E2-9976-2C7739E1A7AC}"/>
              </a:ext>
              <a:ext uri="{C183D7F6-B498-43B3-948B-1728B52AA6E4}">
                <adec:decorative xmlns:adec="http://schemas.microsoft.com/office/drawing/2017/decorative" val="1"/>
              </a:ext>
            </a:extLst>
          </p:cNvPr>
          <p:cNvSpPr>
            <a:spLocks noChangeShapeType="1"/>
          </p:cNvSpPr>
          <p:nvPr/>
        </p:nvSpPr>
        <p:spPr bwMode="auto">
          <a:xfrm>
            <a:off x="11120437" y="6103143"/>
            <a:ext cx="0" cy="411957"/>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61" name="Line 2">
            <a:extLst>
              <a:ext uri="{FF2B5EF4-FFF2-40B4-BE49-F238E27FC236}">
                <a16:creationId xmlns:a16="http://schemas.microsoft.com/office/drawing/2014/main" id="{56F8CD51-524A-F897-A8B1-4B3B5B44D581}"/>
              </a:ext>
              <a:ext uri="{C183D7F6-B498-43B3-948B-1728B52AA6E4}">
                <adec:decorative xmlns:adec="http://schemas.microsoft.com/office/drawing/2017/decorative" val="1"/>
              </a:ext>
            </a:extLst>
          </p:cNvPr>
          <p:cNvSpPr>
            <a:spLocks noChangeShapeType="1"/>
          </p:cNvSpPr>
          <p:nvPr/>
        </p:nvSpPr>
        <p:spPr bwMode="auto">
          <a:xfrm>
            <a:off x="14275594" y="6105525"/>
            <a:ext cx="0" cy="319088"/>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62" name="Line 1">
            <a:extLst>
              <a:ext uri="{FF2B5EF4-FFF2-40B4-BE49-F238E27FC236}">
                <a16:creationId xmlns:a16="http://schemas.microsoft.com/office/drawing/2014/main" id="{DEDB6B00-A383-29F0-3B05-D22B6957936F}"/>
              </a:ext>
              <a:ext uri="{C183D7F6-B498-43B3-948B-1728B52AA6E4}">
                <adec:decorative xmlns:adec="http://schemas.microsoft.com/office/drawing/2017/decorative" val="1"/>
              </a:ext>
            </a:extLst>
          </p:cNvPr>
          <p:cNvSpPr>
            <a:spLocks noChangeShapeType="1"/>
          </p:cNvSpPr>
          <p:nvPr/>
        </p:nvSpPr>
        <p:spPr bwMode="auto">
          <a:xfrm flipH="1" flipV="1">
            <a:off x="14320837" y="4983955"/>
            <a:ext cx="1028700" cy="0"/>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
        <p:nvSpPr>
          <p:cNvPr id="63" name="Line 17">
            <a:extLst>
              <a:ext uri="{FF2B5EF4-FFF2-40B4-BE49-F238E27FC236}">
                <a16:creationId xmlns:a16="http://schemas.microsoft.com/office/drawing/2014/main" id="{88623881-45A6-3D56-5718-F1DE7576562D}"/>
              </a:ext>
              <a:ext uri="{C183D7F6-B498-43B3-948B-1728B52AA6E4}">
                <adec:decorative xmlns:adec="http://schemas.microsoft.com/office/drawing/2017/decorative" val="1"/>
              </a:ext>
            </a:extLst>
          </p:cNvPr>
          <p:cNvSpPr>
            <a:spLocks noChangeShapeType="1"/>
          </p:cNvSpPr>
          <p:nvPr/>
        </p:nvSpPr>
        <p:spPr bwMode="auto">
          <a:xfrm>
            <a:off x="15349537" y="4245768"/>
            <a:ext cx="0" cy="754857"/>
          </a:xfrm>
          <a:prstGeom prst="line">
            <a:avLst/>
          </a:prstGeom>
          <a:noFill/>
          <a:ln w="15875">
            <a:solidFill>
              <a:schemeClr val="accent5">
                <a:lumMod val="50000"/>
              </a:schemeClr>
            </a:solidFill>
            <a:round/>
            <a:headEnd/>
            <a:tailEnd/>
          </a:ln>
          <a:extLst>
            <a:ext uri="{909E8E84-426E-40DD-AFC4-6F175D3DCCD1}">
              <a14:hiddenFill xmlns:a14="http://schemas.microsoft.com/office/drawing/2010/main">
                <a:noFill/>
              </a14:hiddenFill>
            </a:ext>
          </a:extLst>
        </p:spPr>
        <p:txBody>
          <a:bodyPr/>
          <a:lstStyle/>
          <a:p>
            <a:endParaRPr lang="en-US" sz="2700" dirty="0"/>
          </a:p>
        </p:txBody>
      </p:sp>
    </p:spTree>
    <p:extLst>
      <p:ext uri="{BB962C8B-B14F-4D97-AF65-F5344CB8AC3E}">
        <p14:creationId xmlns:p14="http://schemas.microsoft.com/office/powerpoint/2010/main" val="2242596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137160" tIns="68580" rIns="137160" bIns="68580" rtlCol="0" anchor="b">
            <a:normAutofit/>
          </a:bodyPr>
          <a:lstStyle/>
          <a:p>
            <a:r>
              <a:rPr lang="en-US" sz="6000" dirty="0"/>
              <a:t>Federal Perkins Allocations</a:t>
            </a:r>
          </a:p>
        </p:txBody>
      </p:sp>
      <p:sp>
        <p:nvSpPr>
          <p:cNvPr id="4" name="TextBox 3"/>
          <p:cNvSpPr txBox="1"/>
          <p:nvPr/>
        </p:nvSpPr>
        <p:spPr>
          <a:xfrm>
            <a:off x="381000" y="3062454"/>
            <a:ext cx="6248400" cy="830997"/>
          </a:xfrm>
          <a:prstGeom prst="rect">
            <a:avLst/>
          </a:prstGeom>
          <a:noFill/>
        </p:spPr>
        <p:txBody>
          <a:bodyPr wrap="square" rtlCol="0">
            <a:spAutoFit/>
          </a:bodyPr>
          <a:lstStyle/>
          <a:p>
            <a:pPr defTabSz="595961">
              <a:spcAft>
                <a:spcPts val="495"/>
              </a:spcAft>
            </a:pPr>
            <a:r>
              <a:rPr lang="en-US" sz="4800" b="1" dirty="0">
                <a:solidFill>
                  <a:srgbClr val="2F3D4C"/>
                </a:solidFill>
              </a:rPr>
              <a:t>A simple formula…</a:t>
            </a:r>
          </a:p>
        </p:txBody>
      </p:sp>
      <p:sp>
        <p:nvSpPr>
          <p:cNvPr id="5" name="Right Arrow 4" descr="Yellow arrow pointing right"/>
          <p:cNvSpPr/>
          <p:nvPr/>
        </p:nvSpPr>
        <p:spPr>
          <a:xfrm>
            <a:off x="1752600" y="4054678"/>
            <a:ext cx="3429000" cy="1397178"/>
          </a:xfrm>
          <a:prstGeom prst="rightArrow">
            <a:avLst/>
          </a:prstGeom>
          <a:solidFill>
            <a:srgbClr val="F0C14C"/>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effectLst>
                <a:outerShdw blurRad="38100" dist="38100" dir="2700000" algn="tl">
                  <a:srgbClr val="000000">
                    <a:alpha val="43137"/>
                  </a:srgbClr>
                </a:outerShdw>
              </a:effectLst>
            </a:endParaRPr>
          </a:p>
        </p:txBody>
      </p:sp>
      <p:pic>
        <p:nvPicPr>
          <p:cNvPr id="8" name="Picture 2" descr="Image result for complicated formu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829" y="2247900"/>
            <a:ext cx="11124571" cy="678180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11" name="TextBox 10">
            <a:extLst>
              <a:ext uri="{FF2B5EF4-FFF2-40B4-BE49-F238E27FC236}">
                <a16:creationId xmlns:a16="http://schemas.microsoft.com/office/drawing/2014/main" id="{81810C66-1FBF-1011-F2B7-EADE50C7132C}"/>
              </a:ext>
            </a:extLst>
          </p:cNvPr>
          <p:cNvSpPr txBox="1"/>
          <p:nvPr/>
        </p:nvSpPr>
        <p:spPr>
          <a:xfrm>
            <a:off x="5943914" y="3048347"/>
            <a:ext cx="10820400" cy="5180905"/>
          </a:xfrm>
          <a:prstGeom prst="rect">
            <a:avLst/>
          </a:prstGeom>
          <a:solidFill>
            <a:schemeClr val="bg1"/>
          </a:solidFill>
        </p:spPr>
        <p:txBody>
          <a:bodyPr wrap="square">
            <a:spAutoFit/>
          </a:bodyPr>
          <a:lstStyle/>
          <a:p>
            <a:pPr algn="ctr" defTabSz="595961">
              <a:spcBef>
                <a:spcPct val="0"/>
              </a:spcBef>
              <a:spcAft>
                <a:spcPts val="392"/>
              </a:spcAft>
            </a:pPr>
            <a:r>
              <a:rPr lang="en-US" altLang="en-US" sz="5400" b="1" u="sng" dirty="0">
                <a:solidFill>
                  <a:srgbClr val="2F3D4C"/>
                </a:solidFill>
              </a:rPr>
              <a:t>70% </a:t>
            </a:r>
            <a:r>
              <a:rPr lang="en-US" altLang="en-US" sz="3600" b="1" dirty="0">
                <a:solidFill>
                  <a:srgbClr val="2F3D4C"/>
                </a:solidFill>
              </a:rPr>
              <a:t>is distributed based on the number of individuals aged 5-17 residing in a school district who are from families living below the poverty line. </a:t>
            </a:r>
          </a:p>
          <a:p>
            <a:pPr algn="ctr" defTabSz="595961">
              <a:spcBef>
                <a:spcPct val="0"/>
              </a:spcBef>
              <a:spcAft>
                <a:spcPts val="392"/>
              </a:spcAft>
            </a:pPr>
            <a:endParaRPr lang="en-US" altLang="en-US" sz="3600" b="1" dirty="0">
              <a:solidFill>
                <a:srgbClr val="2F3D4C"/>
              </a:solidFill>
            </a:endParaRPr>
          </a:p>
          <a:p>
            <a:pPr algn="ctr" defTabSz="595961">
              <a:spcBef>
                <a:spcPct val="0"/>
              </a:spcBef>
              <a:spcAft>
                <a:spcPts val="392"/>
              </a:spcAft>
            </a:pPr>
            <a:r>
              <a:rPr lang="en-US" altLang="en-US" sz="3600" b="1" dirty="0">
                <a:solidFill>
                  <a:srgbClr val="2F3D4C"/>
                </a:solidFill>
              </a:rPr>
              <a:t>The remaining </a:t>
            </a:r>
            <a:r>
              <a:rPr lang="en-US" altLang="en-US" sz="5400" b="1" u="sng" dirty="0">
                <a:solidFill>
                  <a:srgbClr val="2F3D4C"/>
                </a:solidFill>
              </a:rPr>
              <a:t>30%</a:t>
            </a:r>
            <a:r>
              <a:rPr lang="en-US" altLang="en-US" sz="3600" b="1" dirty="0">
                <a:solidFill>
                  <a:srgbClr val="2F3D4C"/>
                </a:solidFill>
              </a:rPr>
              <a:t> of the funds are allocated based on the total number of individuals aged 5-17 residing within the school district, regardless of their poverty status.</a:t>
            </a:r>
          </a:p>
        </p:txBody>
      </p:sp>
    </p:spTree>
    <p:extLst>
      <p:ext uri="{BB962C8B-B14F-4D97-AF65-F5344CB8AC3E}">
        <p14:creationId xmlns:p14="http://schemas.microsoft.com/office/powerpoint/2010/main" val="365791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918972" y="1265995"/>
            <a:ext cx="4647438" cy="7132320"/>
          </a:xfrm>
        </p:spPr>
        <p:txBody>
          <a:bodyPr anchor="ctr">
            <a:normAutofit/>
          </a:bodyPr>
          <a:lstStyle/>
          <a:p>
            <a:r>
              <a:rPr lang="en-US" sz="8100" b="1" dirty="0">
                <a:effectLst>
                  <a:outerShdw blurRad="38100" dist="38100" dir="2700000" algn="tl">
                    <a:srgbClr val="000000">
                      <a:alpha val="43137"/>
                    </a:srgbClr>
                  </a:outerShdw>
                </a:effectLst>
              </a:rPr>
              <a:t>What Does Perkins Support?</a:t>
            </a:r>
          </a:p>
        </p:txBody>
      </p:sp>
      <p:graphicFrame>
        <p:nvGraphicFramePr>
          <p:cNvPr id="3" name="Diagram 2" descr="What the CTE office provides">
            <a:extLst>
              <a:ext uri="{FF2B5EF4-FFF2-40B4-BE49-F238E27FC236}">
                <a16:creationId xmlns:a16="http://schemas.microsoft.com/office/drawing/2014/main" id="{703EB3DA-9E7A-258D-9794-DB3B25718E2D}"/>
              </a:ext>
            </a:extLst>
          </p:cNvPr>
          <p:cNvGraphicFramePr/>
          <p:nvPr>
            <p:extLst>
              <p:ext uri="{D42A27DB-BD31-4B8C-83A1-F6EECF244321}">
                <p14:modId xmlns:p14="http://schemas.microsoft.com/office/powerpoint/2010/main" val="3222432126"/>
              </p:ext>
            </p:extLst>
          </p:nvPr>
        </p:nvGraphicFramePr>
        <p:xfrm>
          <a:off x="6629400" y="342900"/>
          <a:ext cx="11125199" cy="853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654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137160" tIns="68580" rIns="137160" bIns="68580" rtlCol="0" anchor="b">
            <a:normAutofit/>
          </a:bodyPr>
          <a:lstStyle/>
          <a:p>
            <a:r>
              <a:rPr lang="en-US" sz="6000" dirty="0"/>
              <a:t>Federal Perkins Allocations - Subfund 207</a:t>
            </a:r>
          </a:p>
        </p:txBody>
      </p:sp>
      <p:sp>
        <p:nvSpPr>
          <p:cNvPr id="32" name="TextBox 31">
            <a:extLst>
              <a:ext uri="{FF2B5EF4-FFF2-40B4-BE49-F238E27FC236}">
                <a16:creationId xmlns:a16="http://schemas.microsoft.com/office/drawing/2014/main" id="{1D71E02A-5538-733E-221E-02C945BDE698}"/>
              </a:ext>
            </a:extLst>
          </p:cNvPr>
          <p:cNvSpPr txBox="1"/>
          <p:nvPr/>
        </p:nvSpPr>
        <p:spPr>
          <a:xfrm>
            <a:off x="1138428" y="2095500"/>
            <a:ext cx="16230600" cy="7294305"/>
          </a:xfrm>
          <a:prstGeom prst="rect">
            <a:avLst/>
          </a:prstGeom>
          <a:noFill/>
        </p:spPr>
        <p:txBody>
          <a:bodyPr wrap="square">
            <a:spAutoFit/>
          </a:bodyPr>
          <a:lstStyle/>
          <a:p>
            <a:r>
              <a:rPr lang="en-US" sz="3600" b="1" dirty="0"/>
              <a:t>TITLE I – CAREER AND TECHNICAL EDUCATION BASIC GRANTS TO STATES</a:t>
            </a:r>
          </a:p>
          <a:p>
            <a:r>
              <a:rPr lang="en-US" sz="3600" b="1" dirty="0"/>
              <a:t>Allocation Formula:</a:t>
            </a:r>
          </a:p>
          <a:p>
            <a:pPr marL="571500" indent="-571500">
              <a:buFont typeface="Arial" panose="020B0604020202020204" pitchFamily="34" charset="0"/>
              <a:buChar char="•"/>
            </a:pPr>
            <a:r>
              <a:rPr lang="en-US" sz="3600" dirty="0"/>
              <a:t>Federal Career and Technical Education (CTE) funds are distributed to the SCDE based on a statutory formula to develop more fully the academic, career, and technical skills of secondary and postsecondary students who elect to enroll in CTE programs. </a:t>
            </a:r>
          </a:p>
          <a:p>
            <a:pPr marL="571500" indent="-571500">
              <a:buFont typeface="Arial" panose="020B0604020202020204" pitchFamily="34" charset="0"/>
              <a:buChar char="•"/>
            </a:pPr>
            <a:r>
              <a:rPr lang="en-US" sz="3600" dirty="0"/>
              <a:t>Funds allocated via formula are then distributed to local educational agencies (LEAs) or other eligible recipients that have currently approved local plans/applications. </a:t>
            </a:r>
          </a:p>
          <a:p>
            <a:endParaRPr lang="en-US" sz="3600" dirty="0"/>
          </a:p>
          <a:p>
            <a:r>
              <a:rPr lang="en-US" sz="3600" b="1" dirty="0"/>
              <a:t>Legal References: </a:t>
            </a:r>
          </a:p>
          <a:p>
            <a:r>
              <a:rPr lang="en-US" sz="3600" dirty="0"/>
              <a:t>Strengthening Career and Technical Education for the 21st Century Act (Perkins V) Title I; as amended; (PL 115–224, § 6,) 20 U.S.C. § 2301 et seq. </a:t>
            </a:r>
          </a:p>
        </p:txBody>
      </p:sp>
    </p:spTree>
    <p:extLst>
      <p:ext uri="{BB962C8B-B14F-4D97-AF65-F5344CB8AC3E}">
        <p14:creationId xmlns:p14="http://schemas.microsoft.com/office/powerpoint/2010/main" val="63117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38811-2DE5-5891-37F8-C7810A884F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8AD598-4E4D-7B82-5157-304DC4ACD985}"/>
              </a:ext>
            </a:extLst>
          </p:cNvPr>
          <p:cNvSpPr>
            <a:spLocks noGrp="1"/>
          </p:cNvSpPr>
          <p:nvPr>
            <p:ph type="title"/>
          </p:nvPr>
        </p:nvSpPr>
        <p:spPr>
          <a:xfrm>
            <a:off x="1014084" y="800100"/>
            <a:ext cx="7191949" cy="2019300"/>
          </a:xfrm>
        </p:spPr>
        <p:txBody>
          <a:bodyPr vert="horz" lIns="91440" tIns="45720" rIns="91440" bIns="45720" rtlCol="0" anchor="t">
            <a:normAutofit fontScale="90000"/>
          </a:bodyPr>
          <a:lstStyle/>
          <a:p>
            <a:pPr>
              <a:lnSpc>
                <a:spcPct val="90000"/>
              </a:lnSpc>
            </a:pPr>
            <a:r>
              <a:rPr lang="en-US" sz="5400" b="1" kern="1200" dirty="0">
                <a:latin typeface="+mn-lt"/>
                <a:ea typeface="+mj-ea"/>
                <a:cs typeface="+mj-cs"/>
              </a:rPr>
              <a:t>Federal Perkins Allocations - continued</a:t>
            </a:r>
          </a:p>
        </p:txBody>
      </p:sp>
      <p:sp>
        <p:nvSpPr>
          <p:cNvPr id="32" name="TextBox 31">
            <a:extLst>
              <a:ext uri="{FF2B5EF4-FFF2-40B4-BE49-F238E27FC236}">
                <a16:creationId xmlns:a16="http://schemas.microsoft.com/office/drawing/2014/main" id="{C0216863-6038-329C-F2B4-E07738150632}"/>
              </a:ext>
            </a:extLst>
          </p:cNvPr>
          <p:cNvSpPr txBox="1"/>
          <p:nvPr/>
        </p:nvSpPr>
        <p:spPr>
          <a:xfrm>
            <a:off x="873878" y="3086100"/>
            <a:ext cx="7472362" cy="6400800"/>
          </a:xfrm>
          <a:prstGeom prst="rect">
            <a:avLst/>
          </a:prstGeom>
        </p:spPr>
        <p:txBody>
          <a:bodyPr vert="horz" lIns="91440" tIns="45720" rIns="91440" bIns="45720" rtlCol="0">
            <a:normAutofit lnSpcReduction="10000"/>
          </a:bodyPr>
          <a:lstStyle/>
          <a:p>
            <a:pPr defTabSz="1371600">
              <a:lnSpc>
                <a:spcPct val="110000"/>
              </a:lnSpc>
              <a:spcAft>
                <a:spcPts val="600"/>
              </a:spcAft>
            </a:pPr>
            <a:r>
              <a:rPr lang="en-US" sz="3200" b="1" dirty="0">
                <a:solidFill>
                  <a:srgbClr val="2F3D4C"/>
                </a:solidFill>
              </a:rPr>
              <a:t>Sub Fund 207 – Funding Notes:</a:t>
            </a:r>
            <a:endParaRPr lang="en-US" sz="3200" dirty="0">
              <a:solidFill>
                <a:srgbClr val="2F3D4C"/>
              </a:solidFill>
            </a:endParaRPr>
          </a:p>
          <a:p>
            <a:pPr marL="457200" indent="-457200" defTabSz="1371600">
              <a:lnSpc>
                <a:spcPct val="110000"/>
              </a:lnSpc>
              <a:spcAft>
                <a:spcPts val="600"/>
              </a:spcAft>
              <a:buFont typeface="Arial" panose="020B0604020202020204" pitchFamily="34" charset="0"/>
              <a:buChar char="•"/>
            </a:pPr>
            <a:r>
              <a:rPr lang="en-US" sz="3200" dirty="0">
                <a:solidFill>
                  <a:srgbClr val="2F3D4C"/>
                </a:solidFill>
              </a:rPr>
              <a:t>Budget built in GAPS - connected to SCIES (South Carolina Enterprise Information System)</a:t>
            </a:r>
          </a:p>
          <a:p>
            <a:pPr marL="457200" indent="-457200" defTabSz="1371600">
              <a:lnSpc>
                <a:spcPct val="110000"/>
              </a:lnSpc>
              <a:spcAft>
                <a:spcPts val="600"/>
              </a:spcAft>
              <a:buFont typeface="Arial" panose="020B0604020202020204" pitchFamily="34" charset="0"/>
              <a:buChar char="•"/>
            </a:pPr>
            <a:r>
              <a:rPr lang="en-US" sz="3200" dirty="0">
                <a:solidFill>
                  <a:srgbClr val="2F3D4C"/>
                </a:solidFill>
              </a:rPr>
              <a:t>Funding should be tied to Local Needs Assessment</a:t>
            </a:r>
          </a:p>
          <a:p>
            <a:pPr marL="457200" indent="-457200" defTabSz="1371600">
              <a:lnSpc>
                <a:spcPct val="110000"/>
              </a:lnSpc>
              <a:spcAft>
                <a:spcPts val="600"/>
              </a:spcAft>
              <a:buFont typeface="Arial" panose="020B0604020202020204" pitchFamily="34" charset="0"/>
              <a:buChar char="•"/>
            </a:pPr>
            <a:r>
              <a:rPr lang="en-US" sz="3200" dirty="0">
                <a:solidFill>
                  <a:srgbClr val="2F3D4C"/>
                </a:solidFill>
              </a:rPr>
              <a:t>15-month grant ends on September 30th</a:t>
            </a:r>
          </a:p>
          <a:p>
            <a:pPr marL="457200" indent="-457200" defTabSz="1371600">
              <a:lnSpc>
                <a:spcPct val="110000"/>
              </a:lnSpc>
              <a:spcAft>
                <a:spcPts val="600"/>
              </a:spcAft>
              <a:buFont typeface="Arial" panose="020B0604020202020204" pitchFamily="34" charset="0"/>
              <a:buChar char="•"/>
            </a:pPr>
            <a:r>
              <a:rPr lang="en-US" sz="3200" dirty="0">
                <a:solidFill>
                  <a:srgbClr val="2F3D4C"/>
                </a:solidFill>
              </a:rPr>
              <a:t>Reimbursement only </a:t>
            </a:r>
          </a:p>
          <a:p>
            <a:pPr marL="457200" indent="-457200" defTabSz="1371600">
              <a:lnSpc>
                <a:spcPct val="110000"/>
              </a:lnSpc>
              <a:spcAft>
                <a:spcPts val="600"/>
              </a:spcAft>
              <a:buFont typeface="Arial" panose="020B0604020202020204" pitchFamily="34" charset="0"/>
              <a:buChar char="•"/>
            </a:pPr>
            <a:r>
              <a:rPr lang="en-US" sz="3200" dirty="0">
                <a:solidFill>
                  <a:srgbClr val="2F3D4C"/>
                </a:solidFill>
              </a:rPr>
              <a:t>No Consumable Items</a:t>
            </a:r>
          </a:p>
          <a:p>
            <a:pPr marL="457200" indent="-457200" defTabSz="1371600">
              <a:lnSpc>
                <a:spcPct val="110000"/>
              </a:lnSpc>
              <a:spcAft>
                <a:spcPts val="600"/>
              </a:spcAft>
              <a:buFont typeface="Arial" panose="020B0604020202020204" pitchFamily="34" charset="0"/>
              <a:buChar char="•"/>
            </a:pPr>
            <a:r>
              <a:rPr lang="en-US" sz="3200" dirty="0">
                <a:solidFill>
                  <a:srgbClr val="2F3D4C"/>
                </a:solidFill>
              </a:rPr>
              <a:t>Federal funds do not carry forward</a:t>
            </a:r>
          </a:p>
        </p:txBody>
      </p:sp>
      <p:pic>
        <p:nvPicPr>
          <p:cNvPr id="4" name="Picture 3" descr="scanner code">
            <a:extLst>
              <a:ext uri="{FF2B5EF4-FFF2-40B4-BE49-F238E27FC236}">
                <a16:creationId xmlns:a16="http://schemas.microsoft.com/office/drawing/2014/main" id="{0CCF79C2-B184-1D21-9E20-EEC833E93CE2}"/>
              </a:ext>
            </a:extLst>
          </p:cNvPr>
          <p:cNvPicPr>
            <a:picLocks noChangeAspect="1"/>
          </p:cNvPicPr>
          <p:nvPr/>
        </p:nvPicPr>
        <p:blipFill>
          <a:blip r:embed="rId2"/>
          <a:stretch>
            <a:fillRect/>
          </a:stretch>
        </p:blipFill>
        <p:spPr>
          <a:xfrm>
            <a:off x="8558087" y="685802"/>
            <a:ext cx="8146508" cy="8105775"/>
          </a:xfrm>
          <a:prstGeom prst="rect">
            <a:avLst/>
          </a:prstGeom>
          <a:noFill/>
          <a:ln w="28575">
            <a:solidFill>
              <a:srgbClr val="F0C14C"/>
            </a:solidFill>
          </a:ln>
        </p:spPr>
      </p:pic>
    </p:spTree>
    <p:extLst>
      <p:ext uri="{BB962C8B-B14F-4D97-AF65-F5344CB8AC3E}">
        <p14:creationId xmlns:p14="http://schemas.microsoft.com/office/powerpoint/2010/main" val="3496882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p:txBody>
          <a:bodyPr anchor="ctr">
            <a:normAutofit/>
          </a:bodyPr>
          <a:lstStyle/>
          <a:p>
            <a:r>
              <a:rPr lang="en-US" sz="6000" b="1" cap="small" dirty="0">
                <a:solidFill>
                  <a:srgbClr val="2F3D4C"/>
                </a:solidFill>
              </a:rPr>
              <a:t>Perkins V Budget Subprogram Codes</a:t>
            </a:r>
            <a:endParaRPr lang="en-US" sz="6000" i="1" cap="small" dirty="0">
              <a:solidFill>
                <a:srgbClr val="2F3D4C"/>
              </a:solidFill>
            </a:endParaRPr>
          </a:p>
        </p:txBody>
      </p:sp>
      <p:sp>
        <p:nvSpPr>
          <p:cNvPr id="12" name="object 3">
            <a:extLst>
              <a:ext uri="{FF2B5EF4-FFF2-40B4-BE49-F238E27FC236}">
                <a16:creationId xmlns:a16="http://schemas.microsoft.com/office/drawing/2014/main" id="{FF7CC1A2-48E0-4E8B-9C6C-E0A6B4757703}"/>
              </a:ext>
            </a:extLst>
          </p:cNvPr>
          <p:cNvSpPr txBox="1"/>
          <p:nvPr/>
        </p:nvSpPr>
        <p:spPr>
          <a:xfrm>
            <a:off x="1143000" y="2247900"/>
            <a:ext cx="14306264" cy="6796732"/>
          </a:xfrm>
          <a:prstGeom prst="rect">
            <a:avLst/>
          </a:prstGeom>
        </p:spPr>
        <p:txBody>
          <a:bodyPr vert="horz" wrap="square" lIns="0" tIns="0" rIns="0" bIns="0" rtlCol="0">
            <a:spAutoFit/>
          </a:bodyPr>
          <a:lstStyle/>
          <a:p>
            <a:pPr defTabSz="1152144">
              <a:lnSpc>
                <a:spcPct val="130000"/>
              </a:lnSpc>
              <a:spcAft>
                <a:spcPts val="900"/>
              </a:spcAft>
              <a:defRPr/>
            </a:pPr>
            <a:r>
              <a:rPr lang="en-US" sz="3780" b="1" dirty="0">
                <a:solidFill>
                  <a:prstClr val="black"/>
                </a:solidFill>
              </a:rPr>
              <a:t>01 / Integration of Academic and Technical Skills</a:t>
            </a:r>
          </a:p>
          <a:p>
            <a:pPr defTabSz="1152144">
              <a:lnSpc>
                <a:spcPct val="130000"/>
              </a:lnSpc>
              <a:spcAft>
                <a:spcPts val="900"/>
              </a:spcAft>
              <a:defRPr/>
            </a:pPr>
            <a:r>
              <a:rPr lang="en-US" sz="3780" b="1" dirty="0">
                <a:solidFill>
                  <a:prstClr val="black"/>
                </a:solidFill>
              </a:rPr>
              <a:t>02 / Career Exploration</a:t>
            </a:r>
          </a:p>
          <a:p>
            <a:pPr defTabSz="1152144">
              <a:lnSpc>
                <a:spcPct val="130000"/>
              </a:lnSpc>
              <a:spcAft>
                <a:spcPts val="900"/>
              </a:spcAft>
              <a:defRPr/>
            </a:pPr>
            <a:r>
              <a:rPr lang="en-US" sz="3780" b="1" dirty="0">
                <a:solidFill>
                  <a:prstClr val="black"/>
                </a:solidFill>
              </a:rPr>
              <a:t>03 / Post-Secondary and Career Readiness</a:t>
            </a:r>
          </a:p>
          <a:p>
            <a:pPr defTabSz="1152144">
              <a:lnSpc>
                <a:spcPct val="130000"/>
              </a:lnSpc>
              <a:spcAft>
                <a:spcPts val="900"/>
              </a:spcAft>
              <a:defRPr/>
            </a:pPr>
            <a:r>
              <a:rPr lang="en-US" sz="3780" b="1" dirty="0">
                <a:solidFill>
                  <a:prstClr val="black"/>
                </a:solidFill>
              </a:rPr>
              <a:t>04 / Professional Development</a:t>
            </a:r>
          </a:p>
          <a:p>
            <a:pPr defTabSz="1152144">
              <a:lnSpc>
                <a:spcPct val="130000"/>
              </a:lnSpc>
              <a:spcAft>
                <a:spcPts val="900"/>
              </a:spcAft>
              <a:defRPr/>
            </a:pPr>
            <a:r>
              <a:rPr lang="en-US" sz="3780" b="1" dirty="0">
                <a:solidFill>
                  <a:prstClr val="black"/>
                </a:solidFill>
              </a:rPr>
              <a:t>05 / Evaluation and Assessment</a:t>
            </a:r>
          </a:p>
          <a:p>
            <a:pPr defTabSz="1152144">
              <a:lnSpc>
                <a:spcPct val="130000"/>
              </a:lnSpc>
              <a:spcAft>
                <a:spcPts val="900"/>
              </a:spcAft>
              <a:defRPr/>
            </a:pPr>
            <a:r>
              <a:rPr lang="en-US" sz="3780" b="1" dirty="0">
                <a:solidFill>
                  <a:prstClr val="black"/>
                </a:solidFill>
              </a:rPr>
              <a:t>06 / Initiate and Improve Programs</a:t>
            </a:r>
          </a:p>
          <a:p>
            <a:pPr defTabSz="1152144">
              <a:lnSpc>
                <a:spcPct val="130000"/>
              </a:lnSpc>
              <a:spcAft>
                <a:spcPts val="900"/>
              </a:spcAft>
              <a:defRPr/>
            </a:pPr>
            <a:r>
              <a:rPr lang="en-US" sz="3780" b="1" dirty="0">
                <a:solidFill>
                  <a:prstClr val="black"/>
                </a:solidFill>
              </a:rPr>
              <a:t>11 / Equipment</a:t>
            </a:r>
          </a:p>
          <a:p>
            <a:pPr defTabSz="1152144">
              <a:lnSpc>
                <a:spcPct val="130000"/>
              </a:lnSpc>
              <a:spcAft>
                <a:spcPts val="900"/>
              </a:spcAft>
              <a:defRPr/>
            </a:pPr>
            <a:r>
              <a:rPr lang="en-US" sz="3780" b="1" dirty="0">
                <a:solidFill>
                  <a:prstClr val="black"/>
                </a:solidFill>
              </a:rPr>
              <a:t>15 / Administrative Cost (less than 5%)</a:t>
            </a:r>
            <a:endParaRPr lang="en-US" sz="4500" b="1" dirty="0">
              <a:solidFill>
                <a:prstClr val="black"/>
              </a:solidFill>
            </a:endParaRPr>
          </a:p>
        </p:txBody>
      </p:sp>
      <p:sp>
        <p:nvSpPr>
          <p:cNvPr id="3" name="Right Arrow 2" descr="Navy error pointing right"/>
          <p:cNvSpPr/>
          <p:nvPr/>
        </p:nvSpPr>
        <p:spPr>
          <a:xfrm>
            <a:off x="8480895" y="4828340"/>
            <a:ext cx="2943005" cy="1635852"/>
          </a:xfrm>
          <a:prstGeom prst="rightArrow">
            <a:avLst/>
          </a:prstGeom>
          <a:solidFill>
            <a:schemeClr val="accent4"/>
          </a:solidFill>
          <a:ln>
            <a:noFill/>
          </a:ln>
          <a:effectLst>
            <a:outerShdw blurRad="50800" dist="38100" dir="8100000" algn="tr"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700" dirty="0"/>
          </a:p>
        </p:txBody>
      </p:sp>
      <p:pic>
        <p:nvPicPr>
          <p:cNvPr id="2" name="Picture 1" descr="Perkins subprogram budget codes"/>
          <p:cNvPicPr>
            <a:picLocks noChangeAspect="1"/>
          </p:cNvPicPr>
          <p:nvPr/>
        </p:nvPicPr>
        <p:blipFill rotWithShape="1">
          <a:blip r:embed="rId3"/>
          <a:srcRect r="73474" b="5751"/>
          <a:stretch/>
        </p:blipFill>
        <p:spPr>
          <a:xfrm>
            <a:off x="12268200" y="2134705"/>
            <a:ext cx="4173390" cy="702312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14695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918972" y="547687"/>
            <a:ext cx="16450056" cy="1097280"/>
          </a:xfrm>
        </p:spPr>
        <p:txBody>
          <a:bodyPr anchor="t">
            <a:normAutofit/>
          </a:bodyPr>
          <a:lstStyle/>
          <a:p>
            <a:r>
              <a:rPr lang="en-US" b="1" dirty="0">
                <a:effectLst>
                  <a:outerShdw blurRad="38100" dist="38100" dir="2700000" algn="tl">
                    <a:srgbClr val="000000">
                      <a:alpha val="43137"/>
                    </a:srgbClr>
                  </a:outerShdw>
                </a:effectLst>
              </a:rPr>
              <a:t>Federal CTE Funding Timeline (15 month)</a:t>
            </a:r>
          </a:p>
        </p:txBody>
      </p:sp>
      <p:graphicFrame>
        <p:nvGraphicFramePr>
          <p:cNvPr id="35" name="Diagram 2" descr="Federal CTE Funding TImeline">
            <a:extLst>
              <a:ext uri="{FF2B5EF4-FFF2-40B4-BE49-F238E27FC236}">
                <a16:creationId xmlns:a16="http://schemas.microsoft.com/office/drawing/2014/main" id="{0002556A-00EC-3990-A7ED-71E245EFACFC}"/>
              </a:ext>
            </a:extLst>
          </p:cNvPr>
          <p:cNvGraphicFramePr/>
          <p:nvPr>
            <p:extLst>
              <p:ext uri="{D42A27DB-BD31-4B8C-83A1-F6EECF244321}">
                <p14:modId xmlns:p14="http://schemas.microsoft.com/office/powerpoint/2010/main" val="2889799408"/>
              </p:ext>
            </p:extLst>
          </p:nvPr>
        </p:nvGraphicFramePr>
        <p:xfrm>
          <a:off x="228600" y="1333500"/>
          <a:ext cx="17754600" cy="792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898747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918972" y="547687"/>
            <a:ext cx="16450056" cy="923330"/>
          </a:xfrm>
        </p:spPr>
        <p:txBody>
          <a:bodyPr wrap="square">
            <a:spAutoFit/>
          </a:bodyPr>
          <a:lstStyle/>
          <a:p>
            <a:r>
              <a:rPr lang="en-US" sz="5400" b="1" dirty="0"/>
              <a:t>Amendments &amp; Claims</a:t>
            </a:r>
            <a:endParaRPr lang="en-US" sz="5400" i="1" dirty="0"/>
          </a:p>
        </p:txBody>
      </p:sp>
      <p:sp>
        <p:nvSpPr>
          <p:cNvPr id="12" name="object 3">
            <a:extLst>
              <a:ext uri="{FF2B5EF4-FFF2-40B4-BE49-F238E27FC236}">
                <a16:creationId xmlns:a16="http://schemas.microsoft.com/office/drawing/2014/main" id="{FF7CC1A2-48E0-4E8B-9C6C-E0A6B4757703}"/>
              </a:ext>
            </a:extLst>
          </p:cNvPr>
          <p:cNvSpPr txBox="1"/>
          <p:nvPr/>
        </p:nvSpPr>
        <p:spPr>
          <a:xfrm>
            <a:off x="918972" y="2171700"/>
            <a:ext cx="16591280" cy="7109639"/>
          </a:xfrm>
          <a:prstGeom prst="rect">
            <a:avLst/>
          </a:prstGeom>
        </p:spPr>
        <p:txBody>
          <a:bodyPr vert="horz" wrap="square" lIns="0" tIns="0" rIns="0" bIns="0" rtlCol="0">
            <a:spAutoFit/>
          </a:bodyPr>
          <a:lstStyle/>
          <a:p>
            <a:pPr marL="685800" indent="-685800" defTabSz="1371600">
              <a:buClr>
                <a:srgbClr val="394783"/>
              </a:buClr>
              <a:buSzPct val="65000"/>
              <a:buFont typeface="Wingdings" panose="05000000000000000000" pitchFamily="2" charset="2"/>
              <a:buChar char="Ø"/>
              <a:defRPr/>
            </a:pPr>
            <a:r>
              <a:rPr lang="en-US" sz="4200" b="1" dirty="0">
                <a:solidFill>
                  <a:prstClr val="black"/>
                </a:solidFill>
                <a:latin typeface="Calibri" panose="020F0502020204030204"/>
              </a:rPr>
              <a:t>Amendments: </a:t>
            </a:r>
          </a:p>
          <a:p>
            <a:pPr marL="1371600" lvl="1" indent="-685800">
              <a:buClr>
                <a:srgbClr val="394783"/>
              </a:buClr>
              <a:buSzPct val="65000"/>
              <a:buFont typeface="Wingdings" panose="05000000000000000000" pitchFamily="2" charset="2"/>
              <a:buChar char="Ø"/>
              <a:defRPr/>
            </a:pPr>
            <a:r>
              <a:rPr lang="en-US" sz="4200" dirty="0">
                <a:solidFill>
                  <a:prstClr val="black"/>
                </a:solidFill>
                <a:latin typeface="Calibri" panose="020F0502020204030204"/>
              </a:rPr>
              <a:t>Due no later than June 30</a:t>
            </a:r>
            <a:r>
              <a:rPr lang="en-US" sz="4200" baseline="30000" dirty="0">
                <a:solidFill>
                  <a:prstClr val="black"/>
                </a:solidFill>
                <a:latin typeface="Calibri" panose="020F0502020204030204"/>
              </a:rPr>
              <a:t>th</a:t>
            </a:r>
            <a:r>
              <a:rPr lang="en-US" sz="4200" dirty="0">
                <a:solidFill>
                  <a:prstClr val="black"/>
                </a:solidFill>
                <a:latin typeface="Calibri" panose="020F0502020204030204"/>
              </a:rPr>
              <a:t> (1</a:t>
            </a:r>
            <a:r>
              <a:rPr lang="en-US" sz="4200" baseline="30000" dirty="0">
                <a:solidFill>
                  <a:prstClr val="black"/>
                </a:solidFill>
                <a:latin typeface="Calibri" panose="020F0502020204030204"/>
              </a:rPr>
              <a:t>st</a:t>
            </a:r>
            <a:r>
              <a:rPr lang="en-US" sz="4200" dirty="0">
                <a:solidFill>
                  <a:prstClr val="black"/>
                </a:solidFill>
                <a:latin typeface="Calibri" panose="020F0502020204030204"/>
              </a:rPr>
              <a:t> through 4</a:t>
            </a:r>
            <a:r>
              <a:rPr lang="en-US" sz="4200" baseline="30000" dirty="0">
                <a:solidFill>
                  <a:prstClr val="black"/>
                </a:solidFill>
                <a:latin typeface="Calibri" panose="020F0502020204030204"/>
              </a:rPr>
              <a:t>th</a:t>
            </a:r>
            <a:r>
              <a:rPr lang="en-US" sz="4200" dirty="0">
                <a:solidFill>
                  <a:prstClr val="black"/>
                </a:solidFill>
                <a:latin typeface="Calibri" panose="020F0502020204030204"/>
              </a:rPr>
              <a:t> quarter claims) and September 15</a:t>
            </a:r>
            <a:r>
              <a:rPr lang="en-US" sz="4200" baseline="30000" dirty="0">
                <a:solidFill>
                  <a:prstClr val="black"/>
                </a:solidFill>
                <a:latin typeface="Calibri" panose="020F0502020204030204"/>
              </a:rPr>
              <a:t>th</a:t>
            </a:r>
            <a:r>
              <a:rPr lang="en-US" sz="4200" dirty="0">
                <a:solidFill>
                  <a:prstClr val="black"/>
                </a:solidFill>
                <a:latin typeface="Calibri" panose="020F0502020204030204"/>
              </a:rPr>
              <a:t> (5</a:t>
            </a:r>
            <a:r>
              <a:rPr lang="en-US" sz="4200" baseline="30000" dirty="0">
                <a:solidFill>
                  <a:prstClr val="black"/>
                </a:solidFill>
                <a:latin typeface="Calibri" panose="020F0502020204030204"/>
              </a:rPr>
              <a:t>th</a:t>
            </a:r>
            <a:r>
              <a:rPr lang="en-US" sz="4200" dirty="0">
                <a:solidFill>
                  <a:prstClr val="black"/>
                </a:solidFill>
                <a:latin typeface="Calibri" panose="020F0502020204030204"/>
              </a:rPr>
              <a:t> quarter claims)</a:t>
            </a:r>
          </a:p>
          <a:p>
            <a:pPr marL="1371600" lvl="1" indent="-685800">
              <a:buClr>
                <a:srgbClr val="394783"/>
              </a:buClr>
              <a:buSzPct val="65000"/>
              <a:buFont typeface="Wingdings" panose="05000000000000000000" pitchFamily="2" charset="2"/>
              <a:buChar char="Ø"/>
              <a:defRPr/>
            </a:pPr>
            <a:r>
              <a:rPr lang="en-US" sz="4200" dirty="0">
                <a:solidFill>
                  <a:prstClr val="black"/>
                </a:solidFill>
                <a:latin typeface="Calibri" panose="020F0502020204030204"/>
              </a:rPr>
              <a:t>Any Amendments submitted between July 1 through August 15 will not be reviewed until August 16</a:t>
            </a:r>
            <a:r>
              <a:rPr lang="en-US" sz="4200" baseline="30000" dirty="0">
                <a:solidFill>
                  <a:prstClr val="black"/>
                </a:solidFill>
                <a:latin typeface="Calibri" panose="020F0502020204030204"/>
              </a:rPr>
              <a:t>th</a:t>
            </a:r>
            <a:r>
              <a:rPr lang="en-US" sz="4200" dirty="0">
                <a:solidFill>
                  <a:prstClr val="black"/>
                </a:solidFill>
              </a:rPr>
              <a:t> – no exception</a:t>
            </a:r>
            <a:br>
              <a:rPr lang="en-US" sz="4200" dirty="0">
                <a:solidFill>
                  <a:prstClr val="black"/>
                </a:solidFill>
                <a:latin typeface="Calibri" panose="020F0502020204030204"/>
              </a:rPr>
            </a:br>
            <a:endParaRPr lang="en-US" sz="4200" dirty="0">
              <a:solidFill>
                <a:prstClr val="black"/>
              </a:solidFill>
              <a:latin typeface="Calibri" panose="020F0502020204030204"/>
            </a:endParaRPr>
          </a:p>
          <a:p>
            <a:pPr marL="685800" indent="-685800">
              <a:buClr>
                <a:srgbClr val="394783"/>
              </a:buClr>
              <a:buSzPct val="65000"/>
              <a:buFont typeface="Wingdings" panose="05000000000000000000" pitchFamily="2" charset="2"/>
              <a:buChar char="Ø"/>
              <a:defRPr/>
            </a:pPr>
            <a:r>
              <a:rPr lang="en-US" sz="4200" b="1" dirty="0">
                <a:solidFill>
                  <a:prstClr val="black"/>
                </a:solidFill>
                <a:latin typeface="Calibri" panose="020F0502020204030204"/>
              </a:rPr>
              <a:t>Claim Your Expenditures:</a:t>
            </a:r>
          </a:p>
          <a:p>
            <a:pPr marL="1371600" lvl="1" indent="-685800">
              <a:buClr>
                <a:srgbClr val="394783"/>
              </a:buClr>
              <a:buSzPct val="65000"/>
              <a:buFont typeface="Wingdings" panose="05000000000000000000" pitchFamily="2" charset="2"/>
              <a:buChar char="Ø"/>
              <a:defRPr/>
            </a:pPr>
            <a:r>
              <a:rPr lang="en-US" sz="4200" dirty="0">
                <a:solidFill>
                  <a:prstClr val="black"/>
                </a:solidFill>
                <a:latin typeface="Calibri" panose="020F0502020204030204"/>
              </a:rPr>
              <a:t>All claims through June 30</a:t>
            </a:r>
            <a:r>
              <a:rPr lang="en-US" sz="4200" baseline="30000" dirty="0">
                <a:solidFill>
                  <a:prstClr val="black"/>
                </a:solidFill>
                <a:latin typeface="Calibri" panose="020F0502020204030204"/>
              </a:rPr>
              <a:t>th</a:t>
            </a:r>
            <a:r>
              <a:rPr lang="en-US" sz="4200" dirty="0">
                <a:solidFill>
                  <a:prstClr val="black"/>
                </a:solidFill>
                <a:latin typeface="Calibri" panose="020F0502020204030204"/>
              </a:rPr>
              <a:t> must be submitted by August 15</a:t>
            </a:r>
            <a:r>
              <a:rPr lang="en-US" sz="4200" baseline="30000" dirty="0">
                <a:solidFill>
                  <a:prstClr val="black"/>
                </a:solidFill>
                <a:latin typeface="Calibri" panose="020F0502020204030204"/>
              </a:rPr>
              <a:t>th</a:t>
            </a:r>
            <a:r>
              <a:rPr lang="en-US" sz="4200" dirty="0">
                <a:solidFill>
                  <a:prstClr val="black"/>
                </a:solidFill>
                <a:latin typeface="Calibri" panose="020F0502020204030204"/>
              </a:rPr>
              <a:t> </a:t>
            </a:r>
            <a:br>
              <a:rPr lang="en-US" sz="4200" dirty="0">
                <a:solidFill>
                  <a:prstClr val="black"/>
                </a:solidFill>
                <a:latin typeface="Calibri" panose="020F0502020204030204"/>
              </a:rPr>
            </a:br>
            <a:r>
              <a:rPr lang="en-US" sz="4200" dirty="0">
                <a:solidFill>
                  <a:prstClr val="black"/>
                </a:solidFill>
                <a:latin typeface="Calibri" panose="020F0502020204030204"/>
              </a:rPr>
              <a:t>– no exception</a:t>
            </a:r>
          </a:p>
          <a:p>
            <a:pPr marL="1371600" lvl="1" indent="-685800">
              <a:buClr>
                <a:srgbClr val="394783"/>
              </a:buClr>
              <a:buSzPct val="65000"/>
              <a:buFont typeface="Wingdings" panose="05000000000000000000" pitchFamily="2" charset="2"/>
              <a:buChar char="Ø"/>
              <a:defRPr/>
            </a:pPr>
            <a:r>
              <a:rPr lang="en-US" sz="4200" dirty="0">
                <a:solidFill>
                  <a:prstClr val="black"/>
                </a:solidFill>
                <a:latin typeface="Calibri" panose="020F0502020204030204"/>
              </a:rPr>
              <a:t>All claims from July 1</a:t>
            </a:r>
            <a:r>
              <a:rPr lang="en-US" sz="4200" baseline="30000" dirty="0">
                <a:solidFill>
                  <a:prstClr val="black"/>
                </a:solidFill>
                <a:latin typeface="Calibri" panose="020F0502020204030204"/>
              </a:rPr>
              <a:t>st</a:t>
            </a:r>
            <a:r>
              <a:rPr lang="en-US" sz="4200" dirty="0">
                <a:solidFill>
                  <a:prstClr val="black"/>
                </a:solidFill>
                <a:latin typeface="Calibri" panose="020F0502020204030204"/>
              </a:rPr>
              <a:t> through September 30 are due December 30</a:t>
            </a:r>
            <a:r>
              <a:rPr lang="en-US" sz="4200" baseline="30000" dirty="0">
                <a:solidFill>
                  <a:prstClr val="black"/>
                </a:solidFill>
                <a:latin typeface="Calibri" panose="020F0502020204030204"/>
              </a:rPr>
              <a:t>th</a:t>
            </a:r>
            <a:r>
              <a:rPr lang="en-US" sz="4200" dirty="0">
                <a:solidFill>
                  <a:prstClr val="black"/>
                </a:solidFill>
                <a:latin typeface="Calibri" panose="020F0502020204030204"/>
              </a:rPr>
              <a:t> </a:t>
            </a:r>
            <a:r>
              <a:rPr lang="en-US" sz="4200" dirty="0">
                <a:solidFill>
                  <a:prstClr val="black"/>
                </a:solidFill>
              </a:rPr>
              <a:t>– no exception</a:t>
            </a:r>
            <a:endParaRPr lang="en-US" sz="4200" dirty="0">
              <a:solidFill>
                <a:prstClr val="black"/>
              </a:solidFill>
              <a:latin typeface="Calibri" panose="020F0502020204030204"/>
            </a:endParaRPr>
          </a:p>
        </p:txBody>
      </p:sp>
    </p:spTree>
    <p:extLst>
      <p:ext uri="{BB962C8B-B14F-4D97-AF65-F5344CB8AC3E}">
        <p14:creationId xmlns:p14="http://schemas.microsoft.com/office/powerpoint/2010/main" val="2803712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dirty="0">
                <a:ln>
                  <a:noFill/>
                </a:ln>
                <a:effectLst/>
                <a:uLnTx/>
                <a:uFillTx/>
                <a:latin typeface="Aptos" panose="020B0004020202020204" pitchFamily="34" charset="0"/>
                <a:ea typeface="+mj-ea"/>
                <a:cs typeface="+mj-cs"/>
              </a:rPr>
              <a:t>Agenda</a:t>
            </a:r>
            <a:endParaRPr lang="en-US" sz="6600" dirty="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324600" y="114300"/>
            <a:ext cx="11824420" cy="9786652"/>
          </a:xfrm>
        </p:spPr>
        <p:txBody>
          <a:bodyPr anchor="ctr">
            <a:normAutofit/>
          </a:bodyPr>
          <a:lstStyle/>
          <a:p>
            <a:pPr marL="0" marR="0" lvl="0" indent="0" defTabSz="914400" rtl="0" eaLnBrk="1" fontAlgn="auto" latinLnBrk="0" hangingPunct="1">
              <a:lnSpc>
                <a:spcPct val="16000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Career Readiness in SC</a:t>
            </a:r>
          </a:p>
          <a:p>
            <a:pPr marL="0" marR="0" lvl="0" indent="0" defTabSz="914400" rtl="0" eaLnBrk="1" fontAlgn="auto" latinLnBrk="0" hangingPunct="1">
              <a:lnSpc>
                <a:spcPct val="160000"/>
              </a:lnSpc>
              <a:spcBef>
                <a:spcPts val="0"/>
              </a:spcBef>
              <a:spcAft>
                <a:spcPts val="0"/>
              </a:spcAft>
              <a:buClrTx/>
              <a:buSzTx/>
              <a:buFontTx/>
              <a:buNone/>
              <a:tabLst/>
              <a:defRPr/>
            </a:pPr>
            <a:r>
              <a:rPr lang="en-US" sz="6600" b="1" dirty="0">
                <a:solidFill>
                  <a:srgbClr val="2F3D4C"/>
                </a:solidFill>
                <a:latin typeface="Aptos" panose="020B0004020202020204" pitchFamily="34" charset="0"/>
              </a:rPr>
              <a:t>Federal CTE Funding</a:t>
            </a:r>
          </a:p>
          <a:p>
            <a:pPr marL="0" marR="0" lvl="0" indent="0" defTabSz="914400" rtl="0" eaLnBrk="1" fontAlgn="auto" latinLnBrk="0" hangingPunct="1">
              <a:lnSpc>
                <a:spcPct val="160000"/>
              </a:lnSpc>
              <a:spcBef>
                <a:spcPts val="0"/>
              </a:spcBef>
              <a:spcAft>
                <a:spcPts val="0"/>
              </a:spcAft>
              <a:buClrTx/>
              <a:buSzTx/>
              <a:buFontTx/>
              <a:buNone/>
              <a:tabLst/>
              <a:defRPr/>
            </a:pPr>
            <a:r>
              <a:rPr lang="en-US" sz="6600" b="1" dirty="0">
                <a:solidFill>
                  <a:srgbClr val="2F3D4C"/>
                </a:solidFill>
                <a:latin typeface="Aptos" panose="020B0004020202020204" pitchFamily="34" charset="0"/>
              </a:rPr>
              <a:t>State CTE Funding</a:t>
            </a:r>
          </a:p>
          <a:p>
            <a:pPr marL="0" marR="0" lvl="0" indent="0" defTabSz="914400" rtl="0" eaLnBrk="1" fontAlgn="auto" latinLnBrk="0" hangingPunct="1">
              <a:lnSpc>
                <a:spcPct val="160000"/>
              </a:lnSpc>
              <a:spcBef>
                <a:spcPts val="0"/>
              </a:spcBef>
              <a:spcAft>
                <a:spcPts val="0"/>
              </a:spcAft>
              <a:buClrTx/>
              <a:buSzTx/>
              <a:buFontTx/>
              <a:buNone/>
              <a:tabLst/>
              <a:defRPr/>
            </a:pPr>
            <a:r>
              <a:rPr lang="en-US" sz="6600" b="1" dirty="0">
                <a:solidFill>
                  <a:srgbClr val="2F3D4C"/>
                </a:solidFill>
                <a:latin typeface="Aptos" panose="020B0004020202020204" pitchFamily="34" charset="0"/>
              </a:rPr>
              <a:t>LEA Monitoring</a:t>
            </a:r>
          </a:p>
          <a:p>
            <a:pPr marL="0" marR="0" lvl="0" indent="0" defTabSz="914400" rtl="0" eaLnBrk="1" fontAlgn="auto" latinLnBrk="0" hangingPunct="1">
              <a:lnSpc>
                <a:spcPct val="160000"/>
              </a:lnSpc>
              <a:spcBef>
                <a:spcPts val="0"/>
              </a:spcBef>
              <a:spcAft>
                <a:spcPts val="0"/>
              </a:spcAft>
              <a:buClrTx/>
              <a:buSzTx/>
              <a:buFontTx/>
              <a:buNone/>
              <a:tabLst/>
              <a:defRPr/>
            </a:pPr>
            <a:r>
              <a:rPr lang="en-US" sz="6600" b="1" dirty="0">
                <a:solidFill>
                  <a:srgbClr val="2F3D4C"/>
                </a:solidFill>
                <a:latin typeface="Aptos" panose="020B0004020202020204" pitchFamily="34" charset="0"/>
              </a:rPr>
              <a:t>Data Definitions &amp; Resources</a:t>
            </a:r>
            <a:endPar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A4C4A30-0E72-728C-2C3F-99E2CD845E9A}"/>
              </a:ext>
            </a:extLst>
          </p:cNvPr>
          <p:cNvSpPr>
            <a:spLocks noGrp="1"/>
          </p:cNvSpPr>
          <p:nvPr>
            <p:ph type="title"/>
          </p:nvPr>
        </p:nvSpPr>
        <p:spPr/>
        <p:txBody>
          <a:bodyPr/>
          <a:lstStyle/>
          <a:p>
            <a:r>
              <a:rPr lang="en-US" dirty="0"/>
              <a:t>State CTE Funding</a:t>
            </a:r>
          </a:p>
        </p:txBody>
      </p:sp>
      <p:sp>
        <p:nvSpPr>
          <p:cNvPr id="5" name="Text Placeholder 4">
            <a:extLst>
              <a:ext uri="{FF2B5EF4-FFF2-40B4-BE49-F238E27FC236}">
                <a16:creationId xmlns:a16="http://schemas.microsoft.com/office/drawing/2014/main" id="{C94B051A-5906-580F-ACB6-E7E3C437084F}"/>
              </a:ext>
            </a:extLst>
          </p:cNvPr>
          <p:cNvSpPr>
            <a:spLocks noGrp="1"/>
          </p:cNvSpPr>
          <p:nvPr>
            <p:ph type="body" sz="quarter" idx="13"/>
          </p:nvPr>
        </p:nvSpPr>
        <p:spPr/>
        <p:txBody>
          <a:bodyPr>
            <a:normAutofit lnSpcReduction="10000"/>
          </a:bodyPr>
          <a:lstStyle/>
          <a:p>
            <a:r>
              <a:rPr lang="en-US" dirty="0"/>
              <a:t>State CTE EIA (329)</a:t>
            </a:r>
          </a:p>
          <a:p>
            <a:r>
              <a:rPr lang="en-US" dirty="0"/>
              <a:t>Industry Credentials (328)</a:t>
            </a:r>
          </a:p>
        </p:txBody>
      </p:sp>
    </p:spTree>
    <p:extLst>
      <p:ext uri="{BB962C8B-B14F-4D97-AF65-F5344CB8AC3E}">
        <p14:creationId xmlns:p14="http://schemas.microsoft.com/office/powerpoint/2010/main" val="3221285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6EB51-5C8D-2CF0-5B4E-4096C501C559}"/>
              </a:ext>
            </a:extLst>
          </p:cNvPr>
          <p:cNvSpPr>
            <a:spLocks noGrp="1"/>
          </p:cNvSpPr>
          <p:nvPr>
            <p:ph type="title"/>
          </p:nvPr>
        </p:nvSpPr>
        <p:spPr/>
        <p:txBody>
          <a:bodyPr>
            <a:normAutofit/>
          </a:bodyPr>
          <a:lstStyle/>
          <a:p>
            <a:r>
              <a:rPr lang="en-US" sz="6600" dirty="0"/>
              <a:t>State CTE EIA 329</a:t>
            </a:r>
          </a:p>
        </p:txBody>
      </p:sp>
      <p:sp>
        <p:nvSpPr>
          <p:cNvPr id="3" name="Content Placeholder 2">
            <a:extLst>
              <a:ext uri="{FF2B5EF4-FFF2-40B4-BE49-F238E27FC236}">
                <a16:creationId xmlns:a16="http://schemas.microsoft.com/office/drawing/2014/main" id="{F9DAC226-C6F1-58D4-0EDC-458F739D548B}"/>
              </a:ext>
            </a:extLst>
          </p:cNvPr>
          <p:cNvSpPr>
            <a:spLocks noGrp="1"/>
          </p:cNvSpPr>
          <p:nvPr>
            <p:ph idx="1"/>
          </p:nvPr>
        </p:nvSpPr>
        <p:spPr>
          <a:xfrm>
            <a:off x="918972" y="2175346"/>
            <a:ext cx="16450056" cy="7082953"/>
          </a:xfrm>
        </p:spPr>
        <p:txBody>
          <a:bodyPr>
            <a:noAutofit/>
          </a:bodyPr>
          <a:lstStyle/>
          <a:p>
            <a:pPr>
              <a:lnSpc>
                <a:spcPct val="100000"/>
              </a:lnSpc>
              <a:spcBef>
                <a:spcPts val="600"/>
              </a:spcBef>
              <a:spcAft>
                <a:spcPts val="600"/>
              </a:spcAft>
            </a:pPr>
            <a:r>
              <a:rPr lang="en-US" sz="3600" b="1" dirty="0"/>
              <a:t>REVENUE 3529 CAREER AND TECHNICAL EDUCATION SUBFUND 329 EIA </a:t>
            </a:r>
          </a:p>
          <a:p>
            <a:pPr marL="571500" indent="-571500">
              <a:lnSpc>
                <a:spcPct val="100000"/>
              </a:lnSpc>
              <a:spcBef>
                <a:spcPts val="600"/>
              </a:spcBef>
              <a:spcAft>
                <a:spcPts val="600"/>
              </a:spcAft>
              <a:buFont typeface="Arial" panose="020B0604020202020204" pitchFamily="34" charset="0"/>
              <a:buChar char="•"/>
            </a:pPr>
            <a:r>
              <a:rPr lang="en-US" sz="3600" b="1" dirty="0"/>
              <a:t>Allocation Formula: </a:t>
            </a:r>
          </a:p>
          <a:p>
            <a:pPr marL="1600200" lvl="1" indent="-571500">
              <a:lnSpc>
                <a:spcPct val="100000"/>
              </a:lnSpc>
              <a:spcBef>
                <a:spcPts val="600"/>
              </a:spcBef>
              <a:spcAft>
                <a:spcPts val="600"/>
              </a:spcAft>
            </a:pPr>
            <a:r>
              <a:rPr lang="en-US" sz="3600" dirty="0"/>
              <a:t> School district and multi-district career center allocations are determined based on the most recent data for students enrolled in approved career and technical education (CTE) courses. </a:t>
            </a:r>
          </a:p>
          <a:p>
            <a:pPr marL="1600200" lvl="1" indent="-571500">
              <a:lnSpc>
                <a:spcPct val="100000"/>
              </a:lnSpc>
              <a:spcBef>
                <a:spcPts val="600"/>
              </a:spcBef>
              <a:spcAft>
                <a:spcPts val="600"/>
              </a:spcAft>
            </a:pPr>
            <a:r>
              <a:rPr lang="en-US" sz="3600" dirty="0"/>
              <a:t>The formula includes a minimum allocation of $50,000 for all school districts and official multi-district career centers. </a:t>
            </a:r>
          </a:p>
          <a:p>
            <a:pPr marL="571500" indent="-571500">
              <a:lnSpc>
                <a:spcPct val="100000"/>
              </a:lnSpc>
              <a:spcBef>
                <a:spcPts val="600"/>
              </a:spcBef>
              <a:spcAft>
                <a:spcPts val="600"/>
              </a:spcAft>
              <a:buFont typeface="Arial" panose="020B0604020202020204" pitchFamily="34" charset="0"/>
              <a:buChar char="•"/>
            </a:pPr>
            <a:r>
              <a:rPr lang="en-US" sz="3600" b="1" dirty="0"/>
              <a:t>Legal References </a:t>
            </a:r>
          </a:p>
          <a:p>
            <a:pPr marL="1600200" lvl="1" indent="-571500">
              <a:lnSpc>
                <a:spcPct val="100000"/>
              </a:lnSpc>
              <a:spcBef>
                <a:spcPts val="600"/>
              </a:spcBef>
              <a:spcAft>
                <a:spcPts val="600"/>
              </a:spcAft>
            </a:pPr>
            <a:r>
              <a:rPr lang="en-US" sz="3600" dirty="0"/>
              <a:t>S.C. Code Ann. §§ 59-53-1950 and 59-53-1960 (2005) </a:t>
            </a:r>
          </a:p>
          <a:p>
            <a:pPr marL="1600200" lvl="1" indent="-571500">
              <a:lnSpc>
                <a:spcPct val="100000"/>
              </a:lnSpc>
              <a:spcBef>
                <a:spcPts val="600"/>
              </a:spcBef>
              <a:spcAft>
                <a:spcPts val="600"/>
              </a:spcAft>
            </a:pPr>
            <a:r>
              <a:rPr lang="en-US" sz="3600" dirty="0"/>
              <a:t>General Appropriations Act for 2024-25, Proviso 1A.51 </a:t>
            </a:r>
          </a:p>
        </p:txBody>
      </p:sp>
    </p:spTree>
    <p:extLst>
      <p:ext uri="{BB962C8B-B14F-4D97-AF65-F5344CB8AC3E}">
        <p14:creationId xmlns:p14="http://schemas.microsoft.com/office/powerpoint/2010/main" val="3500058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250" y="685800"/>
            <a:ext cx="7631483" cy="2324100"/>
          </a:xfrm>
        </p:spPr>
        <p:txBody>
          <a:bodyPr vert="horz" lIns="91440" tIns="45720" rIns="91440" bIns="45720" rtlCol="0" anchor="t">
            <a:normAutofit/>
          </a:bodyPr>
          <a:lstStyle/>
          <a:p>
            <a:r>
              <a:rPr lang="en-US" sz="5400" b="1" kern="1200" dirty="0">
                <a:latin typeface="+mn-lt"/>
                <a:ea typeface="+mj-ea"/>
                <a:cs typeface="+mj-cs"/>
              </a:rPr>
              <a:t>State Education Improvement Act (EIA) </a:t>
            </a:r>
          </a:p>
        </p:txBody>
      </p:sp>
      <p:sp>
        <p:nvSpPr>
          <p:cNvPr id="3" name="TextBox 2"/>
          <p:cNvSpPr txBox="1"/>
          <p:nvPr/>
        </p:nvSpPr>
        <p:spPr>
          <a:xfrm>
            <a:off x="985837" y="3009900"/>
            <a:ext cx="7530895" cy="6477000"/>
          </a:xfrm>
          <a:prstGeom prst="rect">
            <a:avLst/>
          </a:prstGeom>
        </p:spPr>
        <p:txBody>
          <a:bodyPr vert="horz" lIns="91440" tIns="45720" rIns="91440" bIns="45720" rtlCol="0">
            <a:normAutofit lnSpcReduction="10000"/>
          </a:bodyPr>
          <a:lstStyle/>
          <a:p>
            <a:pPr defTabSz="1371600">
              <a:spcAft>
                <a:spcPts val="600"/>
              </a:spcAft>
            </a:pPr>
            <a:r>
              <a:rPr lang="en-US" sz="2800" b="1" u="sng" dirty="0">
                <a:solidFill>
                  <a:srgbClr val="2F3D4C"/>
                </a:solidFill>
              </a:rPr>
              <a:t>Subfund 329 - Use of Funds:</a:t>
            </a:r>
          </a:p>
          <a:p>
            <a:pPr marL="457200" indent="-457200" defTabSz="1371600">
              <a:spcAft>
                <a:spcPts val="600"/>
              </a:spcAft>
              <a:buFont typeface="Arial" panose="020B0604020202020204" pitchFamily="34" charset="0"/>
              <a:buChar char="•"/>
            </a:pPr>
            <a:r>
              <a:rPr lang="en-US" sz="2800" dirty="0">
                <a:solidFill>
                  <a:srgbClr val="2F3D4C"/>
                </a:solidFill>
              </a:rPr>
              <a:t>The purchase of career and technical equipment</a:t>
            </a:r>
          </a:p>
          <a:p>
            <a:pPr marL="457200" indent="-457200" defTabSz="1371600">
              <a:spcAft>
                <a:spcPts val="600"/>
              </a:spcAft>
              <a:buFont typeface="Arial" panose="020B0604020202020204" pitchFamily="34" charset="0"/>
              <a:buChar char="•"/>
            </a:pPr>
            <a:r>
              <a:rPr lang="en-US" sz="2800" dirty="0">
                <a:solidFill>
                  <a:srgbClr val="2F3D4C"/>
                </a:solidFill>
              </a:rPr>
              <a:t>The up-fitting of facilities and the purchase of consumables</a:t>
            </a:r>
          </a:p>
          <a:p>
            <a:pPr marL="457200" indent="-457200" defTabSz="1371600">
              <a:spcAft>
                <a:spcPts val="600"/>
              </a:spcAft>
              <a:buFont typeface="Arial" panose="020B0604020202020204" pitchFamily="34" charset="0"/>
              <a:buChar char="•"/>
            </a:pPr>
            <a:r>
              <a:rPr lang="en-US" sz="2800" dirty="0">
                <a:solidFill>
                  <a:srgbClr val="2F3D4C"/>
                </a:solidFill>
              </a:rPr>
              <a:t>Regional career specialists</a:t>
            </a:r>
          </a:p>
          <a:p>
            <a:pPr marL="457200" indent="-457200" defTabSz="1371600">
              <a:spcAft>
                <a:spcPts val="600"/>
              </a:spcAft>
              <a:buFont typeface="Arial" panose="020B0604020202020204" pitchFamily="34" charset="0"/>
              <a:buChar char="•"/>
            </a:pPr>
            <a:r>
              <a:rPr lang="en-US" sz="2800" dirty="0">
                <a:solidFill>
                  <a:srgbClr val="2F3D4C"/>
                </a:solidFill>
              </a:rPr>
              <a:t>Consumable items</a:t>
            </a:r>
          </a:p>
          <a:p>
            <a:pPr marL="457200" indent="-457200" defTabSz="1371600">
              <a:spcAft>
                <a:spcPts val="600"/>
              </a:spcAft>
              <a:buFont typeface="Arial" panose="020B0604020202020204" pitchFamily="34" charset="0"/>
              <a:buChar char="•"/>
            </a:pPr>
            <a:r>
              <a:rPr lang="en-US" sz="2800" dirty="0">
                <a:solidFill>
                  <a:srgbClr val="2F3D4C"/>
                </a:solidFill>
              </a:rPr>
              <a:t>Evidence-based initiatives - High Schools that Work and Project Lead the Way</a:t>
            </a:r>
          </a:p>
          <a:p>
            <a:pPr defTabSz="1371600">
              <a:spcAft>
                <a:spcPts val="600"/>
              </a:spcAft>
            </a:pPr>
            <a:r>
              <a:rPr lang="en-US" sz="2800" b="1" u="sng" dirty="0">
                <a:solidFill>
                  <a:srgbClr val="2F3D4C"/>
                </a:solidFill>
              </a:rPr>
              <a:t>Funding Notes</a:t>
            </a:r>
          </a:p>
          <a:p>
            <a:pPr marL="457200" indent="-457200" defTabSz="1371600">
              <a:spcAft>
                <a:spcPts val="600"/>
              </a:spcAft>
              <a:buFont typeface="Arial" panose="020B0604020202020204" pitchFamily="34" charset="0"/>
              <a:buChar char="•"/>
            </a:pPr>
            <a:r>
              <a:rPr lang="en-US" sz="2800" dirty="0">
                <a:solidFill>
                  <a:srgbClr val="2F3D4C"/>
                </a:solidFill>
              </a:rPr>
              <a:t>State funds Carryover for an additional 12 months</a:t>
            </a:r>
          </a:p>
          <a:p>
            <a:pPr marL="457200" indent="-457200" defTabSz="1371600">
              <a:spcAft>
                <a:spcPts val="600"/>
              </a:spcAft>
              <a:buFont typeface="Arial" panose="020B0604020202020204" pitchFamily="34" charset="0"/>
              <a:buChar char="•"/>
            </a:pPr>
            <a:r>
              <a:rPr lang="en-US" sz="2800" dirty="0">
                <a:solidFill>
                  <a:srgbClr val="2F3D4C"/>
                </a:solidFill>
              </a:rPr>
              <a:t>Budget not entered into GAPS – Spreadsheet Upload</a:t>
            </a:r>
          </a:p>
        </p:txBody>
      </p:sp>
      <p:pic>
        <p:nvPicPr>
          <p:cNvPr id="9" name="Picture 8" descr="scanner code">
            <a:extLst>
              <a:ext uri="{FF2B5EF4-FFF2-40B4-BE49-F238E27FC236}">
                <a16:creationId xmlns:a16="http://schemas.microsoft.com/office/drawing/2014/main" id="{232687DB-9253-B413-3195-006CF522E5B7}"/>
              </a:ext>
            </a:extLst>
          </p:cNvPr>
          <p:cNvPicPr>
            <a:picLocks noChangeAspect="1"/>
          </p:cNvPicPr>
          <p:nvPr/>
        </p:nvPicPr>
        <p:blipFill>
          <a:blip r:embed="rId2"/>
          <a:stretch>
            <a:fillRect/>
          </a:stretch>
        </p:blipFill>
        <p:spPr>
          <a:xfrm>
            <a:off x="8516734" y="685802"/>
            <a:ext cx="8229213" cy="8105775"/>
          </a:xfrm>
          <a:prstGeom prst="rect">
            <a:avLst/>
          </a:prstGeom>
          <a:noFill/>
          <a:ln w="28575">
            <a:solidFill>
              <a:srgbClr val="F0C14C"/>
            </a:solidFill>
          </a:ln>
        </p:spPr>
      </p:pic>
    </p:spTree>
    <p:extLst>
      <p:ext uri="{BB962C8B-B14F-4D97-AF65-F5344CB8AC3E}">
        <p14:creationId xmlns:p14="http://schemas.microsoft.com/office/powerpoint/2010/main" val="796488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0A134-A9DB-B1B3-E269-314EA9706EB1}"/>
              </a:ext>
            </a:extLst>
          </p:cNvPr>
          <p:cNvSpPr>
            <a:spLocks noGrp="1"/>
          </p:cNvSpPr>
          <p:nvPr>
            <p:ph type="title"/>
          </p:nvPr>
        </p:nvSpPr>
        <p:spPr/>
        <p:txBody>
          <a:bodyPr>
            <a:normAutofit/>
          </a:bodyPr>
          <a:lstStyle/>
          <a:p>
            <a:r>
              <a:rPr lang="en-US" sz="6600" dirty="0"/>
              <a:t>Industry Credentials (328)</a:t>
            </a:r>
          </a:p>
        </p:txBody>
      </p:sp>
      <p:sp>
        <p:nvSpPr>
          <p:cNvPr id="3" name="Content Placeholder 2">
            <a:extLst>
              <a:ext uri="{FF2B5EF4-FFF2-40B4-BE49-F238E27FC236}">
                <a16:creationId xmlns:a16="http://schemas.microsoft.com/office/drawing/2014/main" id="{2F0F0DE2-775D-5BE6-D754-54145625D2A8}"/>
              </a:ext>
            </a:extLst>
          </p:cNvPr>
          <p:cNvSpPr>
            <a:spLocks noGrp="1"/>
          </p:cNvSpPr>
          <p:nvPr>
            <p:ph idx="1"/>
          </p:nvPr>
        </p:nvSpPr>
        <p:spPr>
          <a:xfrm>
            <a:off x="918972" y="1943100"/>
            <a:ext cx="16835628" cy="7563966"/>
          </a:xfrm>
        </p:spPr>
        <p:txBody>
          <a:bodyPr>
            <a:noAutofit/>
          </a:bodyPr>
          <a:lstStyle/>
          <a:p>
            <a:pPr>
              <a:lnSpc>
                <a:spcPct val="100000"/>
              </a:lnSpc>
              <a:spcBef>
                <a:spcPts val="600"/>
              </a:spcBef>
              <a:spcAft>
                <a:spcPts val="600"/>
              </a:spcAft>
            </a:pPr>
            <a:r>
              <a:rPr lang="en-US" sz="3600" b="1" dirty="0"/>
              <a:t>REVENUE 3528 INDUSTRY CERTIFICATIONS/CREDENTIALS SUBFUND 328 EIA </a:t>
            </a:r>
          </a:p>
          <a:p>
            <a:pPr marL="571500" indent="-571500">
              <a:lnSpc>
                <a:spcPct val="100000"/>
              </a:lnSpc>
              <a:spcBef>
                <a:spcPts val="600"/>
              </a:spcBef>
              <a:spcAft>
                <a:spcPts val="600"/>
              </a:spcAft>
              <a:buFont typeface="Arial" panose="020B0604020202020204" pitchFamily="34" charset="0"/>
              <a:buChar char="•"/>
            </a:pPr>
            <a:r>
              <a:rPr lang="en-US" sz="3000" b="1" dirty="0"/>
              <a:t>Allocation Formula:</a:t>
            </a:r>
          </a:p>
          <a:p>
            <a:pPr marL="1600200" lvl="1" indent="-571500">
              <a:lnSpc>
                <a:spcPct val="100000"/>
              </a:lnSpc>
              <a:spcBef>
                <a:spcPts val="600"/>
              </a:spcBef>
              <a:spcAft>
                <a:spcPts val="600"/>
              </a:spcAft>
            </a:pPr>
            <a:r>
              <a:rPr lang="en-US" sz="3000" dirty="0"/>
              <a:t>The funds appropriated for Industry Certifications/Credentials must be allocated to school districts based upon the number of national industry exams administered in the prior school year. (Certifications Administered to Completers entered into PowerSchool) </a:t>
            </a:r>
          </a:p>
          <a:p>
            <a:pPr marL="1600200" lvl="1" indent="-571500">
              <a:lnSpc>
                <a:spcPct val="100000"/>
              </a:lnSpc>
              <a:spcBef>
                <a:spcPts val="600"/>
              </a:spcBef>
              <a:spcAft>
                <a:spcPts val="600"/>
              </a:spcAft>
            </a:pPr>
            <a:r>
              <a:rPr lang="en-US" sz="3000" dirty="0"/>
              <a:t>Each district will receive $10,000 base in October. </a:t>
            </a:r>
          </a:p>
          <a:p>
            <a:pPr marL="1600200" lvl="1" indent="-571500">
              <a:lnSpc>
                <a:spcPct val="100000"/>
              </a:lnSpc>
              <a:spcBef>
                <a:spcPts val="600"/>
              </a:spcBef>
              <a:spcAft>
                <a:spcPts val="600"/>
              </a:spcAft>
            </a:pPr>
            <a:r>
              <a:rPr lang="en-US" sz="3000" dirty="0"/>
              <a:t>Additional allocation based on Proviso dispersed in February</a:t>
            </a:r>
          </a:p>
          <a:p>
            <a:pPr marL="571500" indent="-571500">
              <a:lnSpc>
                <a:spcPct val="100000"/>
              </a:lnSpc>
              <a:spcBef>
                <a:spcPts val="600"/>
              </a:spcBef>
              <a:spcAft>
                <a:spcPts val="600"/>
              </a:spcAft>
              <a:buFont typeface="Arial" panose="020B0604020202020204" pitchFamily="34" charset="0"/>
              <a:buChar char="•"/>
            </a:pPr>
            <a:r>
              <a:rPr lang="en-US" sz="3000" b="1" dirty="0"/>
              <a:t>Legal References </a:t>
            </a:r>
          </a:p>
          <a:p>
            <a:pPr marL="1600200" lvl="1" indent="-571500">
              <a:lnSpc>
                <a:spcPct val="100000"/>
              </a:lnSpc>
              <a:spcBef>
                <a:spcPts val="600"/>
              </a:spcBef>
              <a:spcAft>
                <a:spcPts val="600"/>
              </a:spcAft>
            </a:pPr>
            <a:r>
              <a:rPr lang="en-US" sz="3000" dirty="0"/>
              <a:t>General Appropriations Act for 2024-25, </a:t>
            </a:r>
          </a:p>
          <a:p>
            <a:pPr marL="1600200" lvl="1" indent="-571500">
              <a:lnSpc>
                <a:spcPct val="100000"/>
              </a:lnSpc>
              <a:spcBef>
                <a:spcPts val="600"/>
              </a:spcBef>
              <a:spcAft>
                <a:spcPts val="600"/>
              </a:spcAft>
            </a:pPr>
            <a:r>
              <a:rPr lang="en-US" sz="3000" dirty="0"/>
              <a:t>Proviso 1A.50</a:t>
            </a:r>
          </a:p>
          <a:p>
            <a:pPr marL="800100" indent="-571500">
              <a:spcBef>
                <a:spcPts val="600"/>
              </a:spcBef>
              <a:spcAft>
                <a:spcPts val="600"/>
              </a:spcAft>
              <a:buFont typeface="Arial" panose="020B0604020202020204" pitchFamily="34" charset="0"/>
              <a:buChar char="•"/>
            </a:pPr>
            <a:r>
              <a:rPr lang="en-US" sz="3000" b="1" dirty="0">
                <a:ea typeface="MS Gothic" panose="020B0609070205080204" pitchFamily="49" charset="-128"/>
                <a:cs typeface="Times New Roman" panose="02020603050405020304" pitchFamily="18" charset="0"/>
              </a:rPr>
              <a:t>Funding Notes</a:t>
            </a:r>
          </a:p>
          <a:p>
            <a:pPr marL="1828800" lvl="1" indent="-571500">
              <a:spcBef>
                <a:spcPts val="600"/>
              </a:spcBef>
              <a:spcAft>
                <a:spcPts val="600"/>
              </a:spcAft>
            </a:pPr>
            <a:r>
              <a:rPr lang="en-US" sz="3000" dirty="0">
                <a:ea typeface="MS Gothic" panose="020B0609070205080204" pitchFamily="49" charset="-128"/>
                <a:cs typeface="Times New Roman" panose="02020603050405020304" pitchFamily="18" charset="0"/>
              </a:rPr>
              <a:t>State funds Carryover for an additional 12 months</a:t>
            </a:r>
          </a:p>
          <a:p>
            <a:pPr marL="1828800" lvl="1" indent="-571500">
              <a:spcBef>
                <a:spcPts val="600"/>
              </a:spcBef>
              <a:spcAft>
                <a:spcPts val="600"/>
              </a:spcAft>
            </a:pPr>
            <a:r>
              <a:rPr lang="en-US" sz="3000" dirty="0">
                <a:ea typeface="MS Gothic" panose="020B0609070205080204" pitchFamily="49" charset="-128"/>
                <a:cs typeface="Times New Roman" panose="02020603050405020304" pitchFamily="18" charset="0"/>
              </a:rPr>
              <a:t>Budget not entered into GAPS – Spreadsheet Upload</a:t>
            </a:r>
          </a:p>
        </p:txBody>
      </p:sp>
    </p:spTree>
    <p:extLst>
      <p:ext uri="{BB962C8B-B14F-4D97-AF65-F5344CB8AC3E}">
        <p14:creationId xmlns:p14="http://schemas.microsoft.com/office/powerpoint/2010/main" val="2418020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251" y="685800"/>
            <a:ext cx="7672836" cy="2171700"/>
          </a:xfrm>
        </p:spPr>
        <p:txBody>
          <a:bodyPr vert="horz" lIns="91440" tIns="45720" rIns="91440" bIns="45720" rtlCol="0" anchor="t">
            <a:normAutofit/>
          </a:bodyPr>
          <a:lstStyle/>
          <a:p>
            <a:r>
              <a:rPr lang="en-US" sz="5400" b="1" kern="1200" dirty="0">
                <a:latin typeface="+mn-lt"/>
                <a:ea typeface="+mj-ea"/>
                <a:cs typeface="+mj-cs"/>
              </a:rPr>
              <a:t>Industry Certifications &amp; Credentials</a:t>
            </a:r>
          </a:p>
        </p:txBody>
      </p:sp>
      <p:sp>
        <p:nvSpPr>
          <p:cNvPr id="8" name="Rectangle 7"/>
          <p:cNvSpPr/>
          <p:nvPr/>
        </p:nvSpPr>
        <p:spPr>
          <a:xfrm>
            <a:off x="885251" y="3009900"/>
            <a:ext cx="7115749" cy="6400800"/>
          </a:xfrm>
          <a:prstGeom prst="rect">
            <a:avLst/>
          </a:prstGeom>
        </p:spPr>
        <p:txBody>
          <a:bodyPr vert="horz" lIns="91440" tIns="45720" rIns="91440" bIns="45720" rtlCol="0">
            <a:normAutofit/>
          </a:bodyPr>
          <a:lstStyle/>
          <a:p>
            <a:pPr marL="457200" indent="-457200" defTabSz="1371600">
              <a:lnSpc>
                <a:spcPct val="110000"/>
              </a:lnSpc>
              <a:spcAft>
                <a:spcPts val="600"/>
              </a:spcAft>
              <a:buFont typeface="Arial" panose="020B0604020202020204" pitchFamily="34" charset="0"/>
              <a:buChar char="•"/>
            </a:pPr>
            <a:r>
              <a:rPr lang="en-US" sz="3200" b="1" dirty="0">
                <a:solidFill>
                  <a:srgbClr val="2F3D4C"/>
                </a:solidFill>
                <a:hlinkClick r:id="rId2">
                  <a:extLst>
                    <a:ext uri="{A12FA001-AC4F-418D-AE19-62706E023703}">
                      <ahyp:hlinkClr xmlns:ahyp="http://schemas.microsoft.com/office/drawing/2018/hyperlinkcolor" val="tx"/>
                    </a:ext>
                  </a:extLst>
                </a:hlinkClick>
              </a:rPr>
              <a:t>Introduction to the South Carolina Tiered Credential List</a:t>
            </a:r>
            <a:endParaRPr lang="en-US" sz="3200" b="1" dirty="0">
              <a:solidFill>
                <a:srgbClr val="2F3D4C"/>
              </a:solidFill>
            </a:endParaRPr>
          </a:p>
          <a:p>
            <a:pPr marL="457200" indent="-457200" defTabSz="1371600">
              <a:lnSpc>
                <a:spcPct val="110000"/>
              </a:lnSpc>
              <a:spcAft>
                <a:spcPts val="600"/>
              </a:spcAft>
              <a:buFont typeface="Arial" panose="020B0604020202020204" pitchFamily="34" charset="0"/>
              <a:buChar char="•"/>
            </a:pPr>
            <a:endParaRPr lang="en-US" sz="3200" b="1" dirty="0">
              <a:solidFill>
                <a:srgbClr val="2F3D4C"/>
              </a:solidFill>
            </a:endParaRPr>
          </a:p>
          <a:p>
            <a:pPr marL="457200" indent="-457200" defTabSz="1371600">
              <a:lnSpc>
                <a:spcPct val="110000"/>
              </a:lnSpc>
              <a:spcAft>
                <a:spcPts val="600"/>
              </a:spcAft>
              <a:buFont typeface="Arial" panose="020B0604020202020204" pitchFamily="34" charset="0"/>
              <a:buChar char="•"/>
            </a:pPr>
            <a:r>
              <a:rPr lang="en-US" sz="3200" dirty="0">
                <a:solidFill>
                  <a:srgbClr val="2F3D4C"/>
                </a:solidFill>
              </a:rPr>
              <a:t>All certifications and credentials listed in the Student Reporting Procedures Guide are allowable uses of funds</a:t>
            </a:r>
          </a:p>
          <a:p>
            <a:pPr marL="457200" indent="-457200" defTabSz="1371600">
              <a:lnSpc>
                <a:spcPct val="110000"/>
              </a:lnSpc>
              <a:spcAft>
                <a:spcPts val="600"/>
              </a:spcAft>
              <a:buFont typeface="Arial" panose="020B0604020202020204" pitchFamily="34" charset="0"/>
              <a:buChar char="•"/>
            </a:pPr>
            <a:endParaRPr lang="en-US" sz="3200" b="1" dirty="0">
              <a:solidFill>
                <a:srgbClr val="2F3D4C"/>
              </a:solidFill>
            </a:endParaRPr>
          </a:p>
          <a:p>
            <a:pPr marL="457200" indent="-457200" defTabSz="1371600">
              <a:lnSpc>
                <a:spcPct val="110000"/>
              </a:lnSpc>
              <a:spcAft>
                <a:spcPts val="600"/>
              </a:spcAft>
              <a:buFont typeface="Arial" panose="020B0604020202020204" pitchFamily="34" charset="0"/>
              <a:buChar char="•"/>
            </a:pPr>
            <a:r>
              <a:rPr lang="en-US" sz="3200" b="1" dirty="0">
                <a:solidFill>
                  <a:srgbClr val="2F3D4C"/>
                </a:solidFill>
                <a:hlinkClick r:id="rId3">
                  <a:extLst>
                    <a:ext uri="{A12FA001-AC4F-418D-AE19-62706E023703}">
                      <ahyp:hlinkClr xmlns:ahyp="http://schemas.microsoft.com/office/drawing/2018/hyperlinkcolor" val="tx"/>
                    </a:ext>
                  </a:extLst>
                </a:hlinkClick>
              </a:rPr>
              <a:t>The Student Reporting Procedures Guide is available online</a:t>
            </a:r>
            <a:endParaRPr lang="en-US" sz="3200" b="1" dirty="0">
              <a:solidFill>
                <a:srgbClr val="2F3D4C"/>
              </a:solidFill>
            </a:endParaRPr>
          </a:p>
        </p:txBody>
      </p:sp>
      <p:pic>
        <p:nvPicPr>
          <p:cNvPr id="9" name="Picture 8" descr="scan code">
            <a:extLst>
              <a:ext uri="{FF2B5EF4-FFF2-40B4-BE49-F238E27FC236}">
                <a16:creationId xmlns:a16="http://schemas.microsoft.com/office/drawing/2014/main" id="{08C77EB3-97B6-18BD-9E5D-3C3B49036DC5}"/>
              </a:ext>
            </a:extLst>
          </p:cNvPr>
          <p:cNvPicPr>
            <a:picLocks noChangeAspect="1"/>
          </p:cNvPicPr>
          <p:nvPr/>
        </p:nvPicPr>
        <p:blipFill>
          <a:blip r:embed="rId4"/>
          <a:stretch>
            <a:fillRect/>
          </a:stretch>
        </p:blipFill>
        <p:spPr>
          <a:xfrm>
            <a:off x="8558087" y="685802"/>
            <a:ext cx="8146508" cy="8105775"/>
          </a:xfrm>
          <a:prstGeom prst="rect">
            <a:avLst/>
          </a:prstGeom>
          <a:noFill/>
          <a:ln w="28575">
            <a:solidFill>
              <a:srgbClr val="F0C14C"/>
            </a:solidFill>
          </a:ln>
        </p:spPr>
      </p:pic>
    </p:spTree>
    <p:extLst>
      <p:ext uri="{BB962C8B-B14F-4D97-AF65-F5344CB8AC3E}">
        <p14:creationId xmlns:p14="http://schemas.microsoft.com/office/powerpoint/2010/main" val="23973048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242150-58E6-EA77-38ED-8C8613C4ED90}"/>
              </a:ext>
            </a:extLst>
          </p:cNvPr>
          <p:cNvSpPr>
            <a:spLocks noGrp="1"/>
          </p:cNvSpPr>
          <p:nvPr>
            <p:ph type="title"/>
          </p:nvPr>
        </p:nvSpPr>
        <p:spPr>
          <a:xfrm>
            <a:off x="914400" y="4838700"/>
            <a:ext cx="16459200" cy="1371600"/>
          </a:xfrm>
        </p:spPr>
        <p:txBody>
          <a:bodyPr/>
          <a:lstStyle/>
          <a:p>
            <a:r>
              <a:rPr lang="en-US" dirty="0"/>
              <a:t>Local Education Agency (LEA)</a:t>
            </a:r>
            <a:br>
              <a:rPr lang="en-US" dirty="0"/>
            </a:br>
            <a:br>
              <a:rPr lang="en-US" dirty="0"/>
            </a:br>
            <a:r>
              <a:rPr lang="en-US" dirty="0"/>
              <a:t>Fiscal Monitoring</a:t>
            </a:r>
          </a:p>
        </p:txBody>
      </p:sp>
    </p:spTree>
    <p:extLst>
      <p:ext uri="{BB962C8B-B14F-4D97-AF65-F5344CB8AC3E}">
        <p14:creationId xmlns:p14="http://schemas.microsoft.com/office/powerpoint/2010/main" val="1683749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885250" y="685800"/>
            <a:ext cx="7268149" cy="2400300"/>
          </a:xfrm>
        </p:spPr>
        <p:txBody>
          <a:bodyPr vert="horz" lIns="91440" tIns="45720" rIns="91440" bIns="45720" rtlCol="0" anchor="t">
            <a:normAutofit/>
          </a:bodyPr>
          <a:lstStyle/>
          <a:p>
            <a:r>
              <a:rPr lang="en-US" sz="5400" b="1" kern="1200" dirty="0">
                <a:latin typeface="+mn-lt"/>
                <a:ea typeface="+mj-ea"/>
                <a:cs typeface="+mj-cs"/>
              </a:rPr>
              <a:t>Local Application &amp; Monitoring</a:t>
            </a:r>
            <a:endParaRPr lang="en-US" sz="5400" b="1" i="1" kern="1200" dirty="0">
              <a:latin typeface="+mn-lt"/>
              <a:ea typeface="+mj-ea"/>
              <a:cs typeface="+mj-cs"/>
            </a:endParaRPr>
          </a:p>
        </p:txBody>
      </p:sp>
      <p:sp>
        <p:nvSpPr>
          <p:cNvPr id="12" name="object 3">
            <a:extLst>
              <a:ext uri="{FF2B5EF4-FFF2-40B4-BE49-F238E27FC236}">
                <a16:creationId xmlns:a16="http://schemas.microsoft.com/office/drawing/2014/main" id="{FF7CC1A2-48E0-4E8B-9C6C-E0A6B4757703}"/>
              </a:ext>
            </a:extLst>
          </p:cNvPr>
          <p:cNvSpPr txBox="1"/>
          <p:nvPr/>
        </p:nvSpPr>
        <p:spPr>
          <a:xfrm>
            <a:off x="1011743" y="3084394"/>
            <a:ext cx="7015162" cy="6972300"/>
          </a:xfrm>
          <a:prstGeom prst="rect">
            <a:avLst/>
          </a:prstGeom>
        </p:spPr>
        <p:txBody>
          <a:bodyPr vert="horz" lIns="91440" tIns="45720" rIns="91440" bIns="45720" rtlCol="0">
            <a:normAutofit/>
          </a:bodyPr>
          <a:lstStyle/>
          <a:p>
            <a:pPr defTabSz="1371600">
              <a:spcAft>
                <a:spcPts val="1200"/>
              </a:spcAft>
              <a:buClr>
                <a:srgbClr val="394783"/>
              </a:buClr>
              <a:buSzPct val="65000"/>
              <a:defRPr/>
            </a:pPr>
            <a:r>
              <a:rPr lang="en-US" sz="3600" dirty="0">
                <a:solidFill>
                  <a:srgbClr val="2F3D4C"/>
                </a:solidFill>
              </a:rPr>
              <a:t>On-site LEA monitoring is a process by which school districts and/or multi-district career centers (entities) are scheduled to receive an on-site visit to assure compliance with federal/state grant requirements for recipients of Perkins, EIA, and Work-Based Learning Funds, as it relates to the Entity’s CTE Local Plan.</a:t>
            </a:r>
          </a:p>
        </p:txBody>
      </p:sp>
      <p:pic>
        <p:nvPicPr>
          <p:cNvPr id="4" name="Picture 3" descr="scan code">
            <a:extLst>
              <a:ext uri="{FF2B5EF4-FFF2-40B4-BE49-F238E27FC236}">
                <a16:creationId xmlns:a16="http://schemas.microsoft.com/office/drawing/2014/main" id="{B33BF06B-6F18-331E-6C46-D99105C9F91B}"/>
              </a:ext>
            </a:extLst>
          </p:cNvPr>
          <p:cNvPicPr>
            <a:picLocks noChangeAspect="1"/>
          </p:cNvPicPr>
          <p:nvPr/>
        </p:nvPicPr>
        <p:blipFill>
          <a:blip r:embed="rId3"/>
          <a:stretch>
            <a:fillRect/>
          </a:stretch>
        </p:blipFill>
        <p:spPr>
          <a:xfrm>
            <a:off x="8485164" y="685802"/>
            <a:ext cx="8292353" cy="8105775"/>
          </a:xfrm>
          <a:prstGeom prst="rect">
            <a:avLst/>
          </a:prstGeom>
          <a:noFill/>
          <a:ln w="28575">
            <a:solidFill>
              <a:srgbClr val="F0C14C"/>
            </a:solidFill>
          </a:ln>
        </p:spPr>
      </p:pic>
    </p:spTree>
    <p:extLst>
      <p:ext uri="{BB962C8B-B14F-4D97-AF65-F5344CB8AC3E}">
        <p14:creationId xmlns:p14="http://schemas.microsoft.com/office/powerpoint/2010/main" val="628933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18D608-5DEA-0993-503A-D5F4951CDFE6}"/>
              </a:ext>
            </a:extLst>
          </p:cNvPr>
          <p:cNvSpPr>
            <a:spLocks noGrp="1"/>
          </p:cNvSpPr>
          <p:nvPr>
            <p:ph type="title"/>
          </p:nvPr>
        </p:nvSpPr>
        <p:spPr>
          <a:xfrm>
            <a:off x="918972" y="940360"/>
            <a:ext cx="16450056" cy="1097280"/>
          </a:xfrm>
        </p:spPr>
        <p:txBody>
          <a:bodyPr>
            <a:normAutofit/>
          </a:bodyPr>
          <a:lstStyle/>
          <a:p>
            <a:r>
              <a:rPr lang="en-US" sz="5400" dirty="0"/>
              <a:t>Monitoring Schedule 2025-26</a:t>
            </a:r>
          </a:p>
        </p:txBody>
      </p:sp>
      <p:sp>
        <p:nvSpPr>
          <p:cNvPr id="7" name="TextBox 6">
            <a:extLst>
              <a:ext uri="{FF2B5EF4-FFF2-40B4-BE49-F238E27FC236}">
                <a16:creationId xmlns:a16="http://schemas.microsoft.com/office/drawing/2014/main" id="{B757881E-2A57-BC37-A000-D661CA8A59F0}"/>
              </a:ext>
            </a:extLst>
          </p:cNvPr>
          <p:cNvSpPr txBox="1"/>
          <p:nvPr/>
        </p:nvSpPr>
        <p:spPr>
          <a:xfrm>
            <a:off x="1066800" y="2324100"/>
            <a:ext cx="16535400" cy="6932920"/>
          </a:xfrm>
          <a:prstGeom prst="rect">
            <a:avLst/>
          </a:prstGeom>
          <a:noFill/>
        </p:spPr>
        <p:txBody>
          <a:bodyPr wrap="square" numCol="3">
            <a:spAutoFit/>
          </a:bodyPr>
          <a:lstStyle/>
          <a:p>
            <a:r>
              <a:rPr lang="en-US" sz="4000" dirty="0"/>
              <a:t>Abbeville</a:t>
            </a:r>
          </a:p>
          <a:p>
            <a:r>
              <a:rPr lang="en-US" sz="4000" dirty="0"/>
              <a:t>Allendale</a:t>
            </a:r>
          </a:p>
          <a:p>
            <a:r>
              <a:rPr lang="en-US" sz="4000" dirty="0"/>
              <a:t>Anderson One</a:t>
            </a:r>
          </a:p>
          <a:p>
            <a:r>
              <a:rPr lang="en-US" sz="4000" dirty="0"/>
              <a:t>Bamberg</a:t>
            </a:r>
          </a:p>
          <a:p>
            <a:r>
              <a:rPr lang="en-US" sz="4000" dirty="0"/>
              <a:t>Barnwell</a:t>
            </a:r>
          </a:p>
          <a:p>
            <a:r>
              <a:rPr lang="en-US" sz="4000" dirty="0"/>
              <a:t>Beaufort</a:t>
            </a:r>
          </a:p>
          <a:p>
            <a:r>
              <a:rPr lang="en-US" sz="4000" dirty="0"/>
              <a:t>Calhoun</a:t>
            </a:r>
          </a:p>
          <a:p>
            <a:r>
              <a:rPr lang="en-US" sz="4000" dirty="0"/>
              <a:t>Charleston</a:t>
            </a:r>
          </a:p>
          <a:p>
            <a:r>
              <a:rPr lang="en-US" sz="4000" dirty="0"/>
              <a:t>Cherokee</a:t>
            </a:r>
          </a:p>
          <a:p>
            <a:r>
              <a:rPr lang="en-US" sz="4000" dirty="0"/>
              <a:t>Colleton</a:t>
            </a:r>
          </a:p>
          <a:p>
            <a:r>
              <a:rPr lang="en-US" sz="4000" dirty="0"/>
              <a:t>Daniel Morgan</a:t>
            </a:r>
          </a:p>
          <a:p>
            <a:r>
              <a:rPr lang="en-US" sz="4000" dirty="0"/>
              <a:t>Dillon 3</a:t>
            </a:r>
          </a:p>
          <a:p>
            <a:r>
              <a:rPr lang="en-US" sz="4000" dirty="0"/>
              <a:t>Dillon 4</a:t>
            </a:r>
          </a:p>
          <a:p>
            <a:r>
              <a:rPr lang="en-US" sz="4000" dirty="0"/>
              <a:t>Dillon 80</a:t>
            </a:r>
          </a:p>
          <a:p>
            <a:r>
              <a:rPr lang="en-US" sz="4000" dirty="0"/>
              <a:t>Edgefield</a:t>
            </a:r>
          </a:p>
          <a:p>
            <a:r>
              <a:rPr lang="en-US" sz="4000" dirty="0"/>
              <a:t>Greenwood 51</a:t>
            </a:r>
          </a:p>
          <a:p>
            <a:r>
              <a:rPr lang="en-US" sz="4000" dirty="0"/>
              <a:t>Greenwood 52</a:t>
            </a:r>
          </a:p>
          <a:p>
            <a:r>
              <a:rPr lang="en-US" sz="4000" dirty="0"/>
              <a:t>Hampton</a:t>
            </a:r>
          </a:p>
          <a:p>
            <a:r>
              <a:rPr lang="en-US" sz="4000" dirty="0"/>
              <a:t>Jasper</a:t>
            </a:r>
          </a:p>
          <a:p>
            <a:r>
              <a:rPr lang="en-US" sz="4000" dirty="0"/>
              <a:t>Kershaw</a:t>
            </a:r>
          </a:p>
          <a:p>
            <a:r>
              <a:rPr lang="en-US" sz="4000" dirty="0"/>
              <a:t>Lee</a:t>
            </a:r>
          </a:p>
          <a:p>
            <a:r>
              <a:rPr lang="en-US" sz="4000" dirty="0"/>
              <a:t>Marlboro</a:t>
            </a:r>
          </a:p>
          <a:p>
            <a:r>
              <a:rPr lang="en-US" sz="4000" dirty="0"/>
              <a:t>McCormick</a:t>
            </a:r>
          </a:p>
          <a:p>
            <a:r>
              <a:rPr lang="en-US" sz="4000" dirty="0"/>
              <a:t>Oconee</a:t>
            </a:r>
          </a:p>
          <a:p>
            <a:r>
              <a:rPr lang="en-US" sz="4000" dirty="0"/>
              <a:t>Pickens</a:t>
            </a:r>
          </a:p>
          <a:p>
            <a:r>
              <a:rPr lang="en-US" sz="4000" dirty="0"/>
              <a:t>Spartanburg Seven</a:t>
            </a:r>
          </a:p>
          <a:p>
            <a:r>
              <a:rPr lang="en-US" sz="4000" dirty="0"/>
              <a:t>Spartanburg Three</a:t>
            </a:r>
          </a:p>
          <a:p>
            <a:r>
              <a:rPr lang="en-US" sz="4000" dirty="0"/>
              <a:t>Union</a:t>
            </a:r>
          </a:p>
          <a:p>
            <a:r>
              <a:rPr lang="en-US" sz="4000" dirty="0"/>
              <a:t>York Three</a:t>
            </a:r>
          </a:p>
        </p:txBody>
      </p:sp>
    </p:spTree>
    <p:extLst>
      <p:ext uri="{BB962C8B-B14F-4D97-AF65-F5344CB8AC3E}">
        <p14:creationId xmlns:p14="http://schemas.microsoft.com/office/powerpoint/2010/main" val="34407258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55E214-E271-ADE0-FE5C-529658DB2081}"/>
              </a:ext>
            </a:extLst>
          </p:cNvPr>
          <p:cNvSpPr>
            <a:spLocks noGrp="1"/>
          </p:cNvSpPr>
          <p:nvPr>
            <p:ph type="title"/>
          </p:nvPr>
        </p:nvSpPr>
        <p:spPr>
          <a:xfrm>
            <a:off x="885250" y="685800"/>
            <a:ext cx="7572949" cy="2324100"/>
          </a:xfrm>
        </p:spPr>
        <p:txBody>
          <a:bodyPr vert="horz" lIns="91440" tIns="45720" rIns="91440" bIns="45720" rtlCol="0" anchor="t">
            <a:normAutofit/>
          </a:bodyPr>
          <a:lstStyle/>
          <a:p>
            <a:r>
              <a:rPr lang="en-US" sz="5400" b="1" kern="1200" dirty="0">
                <a:latin typeface="+mn-lt"/>
                <a:ea typeface="+mj-ea"/>
                <a:cs typeface="+mj-cs"/>
              </a:rPr>
              <a:t>Equipment Disposition &amp; Monitoring</a:t>
            </a:r>
          </a:p>
        </p:txBody>
      </p:sp>
      <p:sp>
        <p:nvSpPr>
          <p:cNvPr id="12" name="object 3">
            <a:extLst>
              <a:ext uri="{FF2B5EF4-FFF2-40B4-BE49-F238E27FC236}">
                <a16:creationId xmlns:a16="http://schemas.microsoft.com/office/drawing/2014/main" id="{FF7CC1A2-48E0-4E8B-9C6C-E0A6B4757703}"/>
              </a:ext>
            </a:extLst>
          </p:cNvPr>
          <p:cNvSpPr txBox="1"/>
          <p:nvPr/>
        </p:nvSpPr>
        <p:spPr>
          <a:xfrm>
            <a:off x="817307" y="2857500"/>
            <a:ext cx="7396162" cy="6591300"/>
          </a:xfrm>
          <a:prstGeom prst="rect">
            <a:avLst/>
          </a:prstGeom>
        </p:spPr>
        <p:txBody>
          <a:bodyPr vert="horz" lIns="91440" tIns="45720" rIns="91440" bIns="45720" rtlCol="0">
            <a:normAutofit fontScale="92500" lnSpcReduction="10000"/>
          </a:bodyPr>
          <a:lstStyle/>
          <a:p>
            <a:pPr marL="571500" indent="-571500" defTabSz="1371600">
              <a:lnSpc>
                <a:spcPct val="110000"/>
              </a:lnSpc>
              <a:spcAft>
                <a:spcPts val="1200"/>
              </a:spcAft>
              <a:buClr>
                <a:srgbClr val="394783"/>
              </a:buClr>
              <a:buSzPct val="65000"/>
              <a:buFont typeface="Arial" panose="020B0604020202020204" pitchFamily="34" charset="0"/>
              <a:buChar char="•"/>
              <a:defRPr/>
            </a:pPr>
            <a:r>
              <a:rPr lang="en-US" sz="3600" dirty="0">
                <a:solidFill>
                  <a:srgbClr val="2F3D4C"/>
                </a:solidFill>
              </a:rPr>
              <a:t>Make sure inventory forms are updated for each program</a:t>
            </a:r>
          </a:p>
          <a:p>
            <a:pPr marL="571500" indent="-571500" defTabSz="1371600">
              <a:lnSpc>
                <a:spcPct val="110000"/>
              </a:lnSpc>
              <a:spcAft>
                <a:spcPts val="1200"/>
              </a:spcAft>
              <a:buClr>
                <a:srgbClr val="394783"/>
              </a:buClr>
              <a:buSzPct val="65000"/>
              <a:buFont typeface="Arial" panose="020B0604020202020204" pitchFamily="34" charset="0"/>
              <a:buChar char="•"/>
              <a:defRPr/>
            </a:pPr>
            <a:r>
              <a:rPr lang="en-US" sz="3600" dirty="0">
                <a:solidFill>
                  <a:srgbClr val="2F3D4C"/>
                </a:solidFill>
              </a:rPr>
              <a:t>Complete the Equipment Disposition form upon discontinuing a program, and if the equipment is obsolete or broken</a:t>
            </a:r>
          </a:p>
          <a:p>
            <a:pPr marL="571500" indent="-571500" defTabSz="1371600">
              <a:lnSpc>
                <a:spcPct val="110000"/>
              </a:lnSpc>
              <a:spcAft>
                <a:spcPts val="1200"/>
              </a:spcAft>
              <a:buClr>
                <a:srgbClr val="394783"/>
              </a:buClr>
              <a:buSzPct val="65000"/>
              <a:buFont typeface="Arial" panose="020B0604020202020204" pitchFamily="34" charset="0"/>
              <a:buChar char="•"/>
              <a:defRPr/>
            </a:pPr>
            <a:r>
              <a:rPr lang="en-US" sz="3600" dirty="0">
                <a:solidFill>
                  <a:srgbClr val="2F3D4C"/>
                </a:solidFill>
              </a:rPr>
              <a:t>Reminder to get signature of CTE Director/Coordinator and the District Superintendent</a:t>
            </a:r>
          </a:p>
          <a:p>
            <a:pPr marL="571500" indent="-571500" defTabSz="1371600">
              <a:lnSpc>
                <a:spcPct val="110000"/>
              </a:lnSpc>
              <a:spcAft>
                <a:spcPts val="1200"/>
              </a:spcAft>
              <a:buClr>
                <a:srgbClr val="394783"/>
              </a:buClr>
              <a:buSzPct val="65000"/>
              <a:buFont typeface="Arial" panose="020B0604020202020204" pitchFamily="34" charset="0"/>
              <a:buChar char="•"/>
              <a:defRPr/>
            </a:pPr>
            <a:r>
              <a:rPr lang="en-US" sz="3600" dirty="0">
                <a:solidFill>
                  <a:srgbClr val="2F3D4C"/>
                </a:solidFill>
              </a:rPr>
              <a:t>Scan and email the completed equipment disposition form to </a:t>
            </a:r>
            <a:r>
              <a:rPr lang="en-US" sz="3600" dirty="0">
                <a:solidFill>
                  <a:srgbClr val="2F3D4C"/>
                </a:solidFill>
                <a:hlinkClick r:id="rId3">
                  <a:extLst>
                    <a:ext uri="{A12FA001-AC4F-418D-AE19-62706E023703}">
                      <ahyp:hlinkClr xmlns:ahyp="http://schemas.microsoft.com/office/drawing/2018/hyperlinkcolor" val="tx"/>
                    </a:ext>
                  </a:extLst>
                </a:hlinkClick>
              </a:rPr>
              <a:t>mbenton@ed.sc.gov</a:t>
            </a:r>
            <a:r>
              <a:rPr lang="en-US" sz="3600" dirty="0">
                <a:solidFill>
                  <a:srgbClr val="2F3D4C"/>
                </a:solidFill>
              </a:rPr>
              <a:t> for approval</a:t>
            </a:r>
          </a:p>
        </p:txBody>
      </p:sp>
      <p:pic>
        <p:nvPicPr>
          <p:cNvPr id="7" name="Picture 6" descr="scan code">
            <a:extLst>
              <a:ext uri="{FF2B5EF4-FFF2-40B4-BE49-F238E27FC236}">
                <a16:creationId xmlns:a16="http://schemas.microsoft.com/office/drawing/2014/main" id="{5AD267D6-A924-4105-BCF1-E8113DA496FD}"/>
              </a:ext>
            </a:extLst>
          </p:cNvPr>
          <p:cNvPicPr>
            <a:picLocks noChangeAspect="1"/>
          </p:cNvPicPr>
          <p:nvPr/>
        </p:nvPicPr>
        <p:blipFill>
          <a:blip r:embed="rId4"/>
          <a:stretch>
            <a:fillRect/>
          </a:stretch>
        </p:blipFill>
        <p:spPr>
          <a:xfrm>
            <a:off x="8537515" y="685802"/>
            <a:ext cx="8187652" cy="8105775"/>
          </a:xfrm>
          <a:prstGeom prst="rect">
            <a:avLst/>
          </a:prstGeom>
          <a:noFill/>
          <a:ln w="28575">
            <a:solidFill>
              <a:srgbClr val="F0C14C"/>
            </a:solidFill>
          </a:ln>
        </p:spPr>
      </p:pic>
    </p:spTree>
    <p:extLst>
      <p:ext uri="{BB962C8B-B14F-4D97-AF65-F5344CB8AC3E}">
        <p14:creationId xmlns:p14="http://schemas.microsoft.com/office/powerpoint/2010/main" val="26849700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346CD-D29C-38F3-3110-BAA691B6D91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307ED19-BFD8-7BB3-6A4D-1E0A97F04C2E}"/>
              </a:ext>
            </a:extLst>
          </p:cNvPr>
          <p:cNvSpPr>
            <a:spLocks noGrp="1"/>
          </p:cNvSpPr>
          <p:nvPr>
            <p:ph type="title"/>
          </p:nvPr>
        </p:nvSpPr>
        <p:spPr>
          <a:xfrm>
            <a:off x="990600" y="4457700"/>
            <a:ext cx="16459200" cy="1371600"/>
          </a:xfrm>
        </p:spPr>
        <p:txBody>
          <a:bodyPr/>
          <a:lstStyle/>
          <a:p>
            <a:r>
              <a:rPr lang="en-US" dirty="0"/>
              <a:t>Data Definitions</a:t>
            </a:r>
            <a:br>
              <a:rPr lang="en-US" dirty="0"/>
            </a:br>
            <a:r>
              <a:rPr lang="en-US" dirty="0"/>
              <a:t>&amp; Resources</a:t>
            </a:r>
          </a:p>
        </p:txBody>
      </p:sp>
    </p:spTree>
    <p:extLst>
      <p:ext uri="{BB962C8B-B14F-4D97-AF65-F5344CB8AC3E}">
        <p14:creationId xmlns:p14="http://schemas.microsoft.com/office/powerpoint/2010/main" val="1252731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xfrm>
            <a:off x="914400" y="3467100"/>
            <a:ext cx="16459200" cy="137160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effectLst/>
                <a:uLnTx/>
                <a:uFillTx/>
                <a:latin typeface="Aptos" panose="020B0004020202020204" pitchFamily="34" charset="0"/>
                <a:ea typeface="+mn-ea"/>
                <a:cs typeface="+mn-cs"/>
              </a:rPr>
              <a:t>Career Readiness</a:t>
            </a: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lstStyle/>
          <a:p>
            <a:r>
              <a:rPr lang="en-US" dirty="0"/>
              <a:t>Career and Technical Education</a:t>
            </a:r>
          </a:p>
        </p:txBody>
      </p:sp>
    </p:spTree>
    <p:extLst>
      <p:ext uri="{BB962C8B-B14F-4D97-AF65-F5344CB8AC3E}">
        <p14:creationId xmlns:p14="http://schemas.microsoft.com/office/powerpoint/2010/main" val="3872578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D5B3104-632F-4792-98C2-D477C5274ED0}"/>
              </a:ext>
            </a:extLst>
          </p:cNvPr>
          <p:cNvSpPr>
            <a:spLocks noGrp="1"/>
          </p:cNvSpPr>
          <p:nvPr>
            <p:ph type="title"/>
          </p:nvPr>
        </p:nvSpPr>
        <p:spPr>
          <a:xfrm>
            <a:off x="918972" y="547687"/>
            <a:ext cx="16450056" cy="1107996"/>
          </a:xfrm>
        </p:spPr>
        <p:txBody>
          <a:bodyPr wrap="square">
            <a:spAutoFit/>
          </a:bodyPr>
          <a:lstStyle/>
          <a:p>
            <a:pPr>
              <a:lnSpc>
                <a:spcPct val="100000"/>
              </a:lnSpc>
              <a:spcBef>
                <a:spcPts val="0"/>
              </a:spcBef>
            </a:pPr>
            <a:r>
              <a:rPr lang="en-US" sz="6600" b="1" dirty="0">
                <a:ea typeface="+mn-ea"/>
                <a:cs typeface="Times New Roman" panose="02020603050405020304" pitchFamily="18" charset="0"/>
              </a:rPr>
              <a:t>Student Populations</a:t>
            </a:r>
          </a:p>
        </p:txBody>
      </p:sp>
      <p:sp>
        <p:nvSpPr>
          <p:cNvPr id="3" name="Content Placeholder 2">
            <a:extLst>
              <a:ext uri="{FF2B5EF4-FFF2-40B4-BE49-F238E27FC236}">
                <a16:creationId xmlns:a16="http://schemas.microsoft.com/office/drawing/2014/main" id="{4F5C5C55-9235-4886-B7EA-0327320DEED9}"/>
              </a:ext>
            </a:extLst>
          </p:cNvPr>
          <p:cNvSpPr>
            <a:spLocks noGrp="1"/>
          </p:cNvSpPr>
          <p:nvPr>
            <p:ph idx="1"/>
          </p:nvPr>
        </p:nvSpPr>
        <p:spPr/>
        <p:txBody>
          <a:bodyPr wrap="square">
            <a:spAutoFit/>
          </a:bodyPr>
          <a:lstStyle/>
          <a:p>
            <a:pPr marL="176213" algn="just" fontAlgn="base">
              <a:lnSpc>
                <a:spcPct val="100000"/>
              </a:lnSpc>
              <a:spcBef>
                <a:spcPts val="0"/>
              </a:spcBef>
              <a:buClr>
                <a:srgbClr val="002E8A"/>
              </a:buClr>
              <a:buSzPct val="60000"/>
              <a:defRPr/>
            </a:pPr>
            <a:r>
              <a:rPr lang="en-US" sz="4200" b="1" dirty="0">
                <a:solidFill>
                  <a:srgbClr val="000000"/>
                </a:solidFill>
                <a:cs typeface="Times New Roman" panose="02020603050405020304" pitchFamily="18" charset="0"/>
              </a:rPr>
              <a:t>Participants</a:t>
            </a:r>
          </a:p>
          <a:p>
            <a:pPr marL="1035843" lvl="1" algn="just" fontAlgn="base">
              <a:lnSpc>
                <a:spcPct val="100000"/>
              </a:lnSpc>
              <a:spcBef>
                <a:spcPts val="0"/>
              </a:spcBef>
              <a:buSzPct val="75000"/>
              <a:defRPr/>
            </a:pPr>
            <a:r>
              <a:rPr lang="en-US" sz="4200" dirty="0">
                <a:solidFill>
                  <a:srgbClr val="000000"/>
                </a:solidFill>
                <a:cs typeface="Times New Roman" panose="02020603050405020304" pitchFamily="18" charset="0"/>
              </a:rPr>
              <a:t>A student who completes at least one </a:t>
            </a:r>
            <a:r>
              <a:rPr lang="en-US" sz="4200" b="1" u="sng" dirty="0">
                <a:solidFill>
                  <a:srgbClr val="000000"/>
                </a:solidFill>
                <a:cs typeface="Times New Roman" panose="02020603050405020304" pitchFamily="18" charset="0"/>
              </a:rPr>
              <a:t>course</a:t>
            </a:r>
            <a:r>
              <a:rPr lang="en-US" sz="4200" dirty="0">
                <a:solidFill>
                  <a:srgbClr val="000000"/>
                </a:solidFill>
                <a:cs typeface="Times New Roman" panose="02020603050405020304" pitchFamily="18" charset="0"/>
              </a:rPr>
              <a:t> or earns at least one credit in an eligible recipient's CTE program or program of study </a:t>
            </a:r>
          </a:p>
          <a:p>
            <a:pPr algn="just" fontAlgn="base">
              <a:lnSpc>
                <a:spcPct val="100000"/>
              </a:lnSpc>
              <a:spcBef>
                <a:spcPts val="0"/>
              </a:spcBef>
              <a:buClr>
                <a:srgbClr val="0033CC"/>
              </a:buClr>
              <a:buSzPct val="60000"/>
              <a:defRPr/>
            </a:pPr>
            <a:endParaRPr lang="en-US" sz="4200" b="1" dirty="0">
              <a:solidFill>
                <a:srgbClr val="000000"/>
              </a:solidFill>
              <a:cs typeface="Times New Roman" panose="02020603050405020304" pitchFamily="18" charset="0"/>
            </a:endParaRPr>
          </a:p>
          <a:p>
            <a:pPr marL="176213" algn="just" fontAlgn="base">
              <a:lnSpc>
                <a:spcPct val="100000"/>
              </a:lnSpc>
              <a:spcBef>
                <a:spcPts val="0"/>
              </a:spcBef>
              <a:buClr>
                <a:srgbClr val="002E8A"/>
              </a:buClr>
              <a:buSzPct val="60000"/>
              <a:defRPr/>
            </a:pPr>
            <a:r>
              <a:rPr lang="en-US" sz="4200" b="1" dirty="0">
                <a:solidFill>
                  <a:srgbClr val="000000"/>
                </a:solidFill>
                <a:cs typeface="Times New Roman" panose="02020603050405020304" pitchFamily="18" charset="0"/>
              </a:rPr>
              <a:t>Concentrators</a:t>
            </a:r>
          </a:p>
          <a:p>
            <a:pPr marL="1035843" lvl="1" algn="just" fontAlgn="base">
              <a:lnSpc>
                <a:spcPct val="100000"/>
              </a:lnSpc>
              <a:spcBef>
                <a:spcPts val="0"/>
              </a:spcBef>
              <a:buSzPct val="75000"/>
              <a:defRPr/>
            </a:pPr>
            <a:r>
              <a:rPr lang="en-US" sz="4200" dirty="0">
                <a:solidFill>
                  <a:srgbClr val="000000"/>
                </a:solidFill>
                <a:cs typeface="Times New Roman" panose="02020603050405020304" pitchFamily="18" charset="0"/>
              </a:rPr>
              <a:t>Secondary student who has completed at least two courses in a state-recognized CTE </a:t>
            </a:r>
            <a:r>
              <a:rPr lang="en-US" sz="4200" b="1" u="sng" dirty="0">
                <a:solidFill>
                  <a:srgbClr val="000000"/>
                </a:solidFill>
                <a:cs typeface="Times New Roman" panose="02020603050405020304" pitchFamily="18" charset="0"/>
              </a:rPr>
              <a:t>program</a:t>
            </a:r>
            <a:r>
              <a:rPr lang="en-US" sz="4200" dirty="0">
                <a:solidFill>
                  <a:srgbClr val="000000"/>
                </a:solidFill>
                <a:cs typeface="Times New Roman" panose="02020603050405020304" pitchFamily="18" charset="0"/>
              </a:rPr>
              <a:t> or program of study</a:t>
            </a:r>
          </a:p>
          <a:p>
            <a:pPr algn="just" fontAlgn="base">
              <a:lnSpc>
                <a:spcPct val="100000"/>
              </a:lnSpc>
              <a:spcBef>
                <a:spcPts val="0"/>
              </a:spcBef>
              <a:buClr>
                <a:srgbClr val="0033CC"/>
              </a:buClr>
              <a:buSzPct val="60000"/>
              <a:defRPr/>
            </a:pPr>
            <a:endParaRPr lang="en-US" sz="4200" b="1" dirty="0">
              <a:solidFill>
                <a:srgbClr val="000000"/>
              </a:solidFill>
              <a:cs typeface="Times New Roman" panose="02020603050405020304" pitchFamily="18" charset="0"/>
            </a:endParaRPr>
          </a:p>
          <a:p>
            <a:pPr marL="176213" algn="just" fontAlgn="base">
              <a:lnSpc>
                <a:spcPct val="100000"/>
              </a:lnSpc>
              <a:spcBef>
                <a:spcPts val="0"/>
              </a:spcBef>
              <a:buClr>
                <a:srgbClr val="008000"/>
              </a:buClr>
              <a:buSzPct val="60000"/>
              <a:defRPr/>
            </a:pPr>
            <a:r>
              <a:rPr lang="en-US" sz="4200" b="1" dirty="0">
                <a:solidFill>
                  <a:srgbClr val="000000"/>
                </a:solidFill>
                <a:cs typeface="Times New Roman" panose="02020603050405020304" pitchFamily="18" charset="0"/>
              </a:rPr>
              <a:t>Completers</a:t>
            </a:r>
          </a:p>
          <a:p>
            <a:pPr marL="1035843" lvl="1" algn="just" fontAlgn="base">
              <a:lnSpc>
                <a:spcPct val="100000"/>
              </a:lnSpc>
              <a:spcBef>
                <a:spcPts val="0"/>
              </a:spcBef>
              <a:buSzPct val="75000"/>
              <a:defRPr/>
            </a:pPr>
            <a:r>
              <a:rPr lang="en-US" sz="4200" dirty="0">
                <a:solidFill>
                  <a:srgbClr val="000000"/>
                </a:solidFill>
                <a:cs typeface="Times New Roman" panose="02020603050405020304" pitchFamily="18" charset="0"/>
              </a:rPr>
              <a:t>Concentrator who has earned all of the required units in a state-recognized CTE </a:t>
            </a:r>
            <a:r>
              <a:rPr lang="en-US" sz="4200" b="1" u="sng" dirty="0">
                <a:solidFill>
                  <a:srgbClr val="000000"/>
                </a:solidFill>
                <a:cs typeface="Times New Roman" panose="02020603050405020304" pitchFamily="18" charset="0"/>
              </a:rPr>
              <a:t>program</a:t>
            </a:r>
            <a:endParaRPr lang="en-US" sz="4200" b="1"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89956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885250" y="685800"/>
            <a:ext cx="6963349" cy="2171700"/>
          </a:xfrm>
        </p:spPr>
        <p:txBody>
          <a:bodyPr vert="horz" lIns="91440" tIns="45720" rIns="91440" bIns="45720" rtlCol="0" anchor="t">
            <a:normAutofit/>
          </a:bodyPr>
          <a:lstStyle/>
          <a:p>
            <a:r>
              <a:rPr lang="en-US" sz="5400" b="1" kern="1200" dirty="0">
                <a:latin typeface="+mn-lt"/>
                <a:ea typeface="+mj-ea"/>
                <a:cs typeface="+mj-cs"/>
              </a:rPr>
              <a:t>Data Disaggregation in Perkins V</a:t>
            </a:r>
            <a:endParaRPr lang="en-US" sz="5400" b="1" i="1" kern="1200" dirty="0">
              <a:latin typeface="+mn-lt"/>
              <a:ea typeface="+mj-ea"/>
              <a:cs typeface="+mj-cs"/>
            </a:endParaRPr>
          </a:p>
        </p:txBody>
      </p:sp>
      <p:sp>
        <p:nvSpPr>
          <p:cNvPr id="11" name="TextBox 10">
            <a:extLst>
              <a:ext uri="{FF2B5EF4-FFF2-40B4-BE49-F238E27FC236}">
                <a16:creationId xmlns:a16="http://schemas.microsoft.com/office/drawing/2014/main" id="{1A724C79-F87F-B8FD-E01D-A7DAA6D09958}"/>
              </a:ext>
            </a:extLst>
          </p:cNvPr>
          <p:cNvSpPr txBox="1"/>
          <p:nvPr/>
        </p:nvSpPr>
        <p:spPr>
          <a:xfrm>
            <a:off x="1142999" y="3314700"/>
            <a:ext cx="6115627" cy="5753082"/>
          </a:xfrm>
          <a:prstGeom prst="rect">
            <a:avLst/>
          </a:prstGeom>
        </p:spPr>
        <p:txBody>
          <a:bodyPr vert="horz" lIns="91440" tIns="45720" rIns="91440" bIns="45720" rtlCol="0">
            <a:normAutofit/>
          </a:bodyPr>
          <a:lstStyle/>
          <a:p>
            <a:pPr marL="571500" indent="-571500" defTabSz="1371600">
              <a:lnSpc>
                <a:spcPct val="110000"/>
              </a:lnSpc>
              <a:spcAft>
                <a:spcPts val="600"/>
              </a:spcAft>
              <a:buFont typeface="Arial" panose="020B0604020202020204" pitchFamily="34" charset="0"/>
              <a:buChar char="•"/>
            </a:pPr>
            <a:r>
              <a:rPr lang="en-US" sz="3600" b="1" dirty="0">
                <a:solidFill>
                  <a:srgbClr val="2F3D4C"/>
                </a:solidFill>
              </a:rPr>
              <a:t>Gender</a:t>
            </a:r>
          </a:p>
          <a:p>
            <a:pPr marL="571500" indent="-571500" defTabSz="1371600">
              <a:lnSpc>
                <a:spcPct val="110000"/>
              </a:lnSpc>
              <a:spcAft>
                <a:spcPts val="600"/>
              </a:spcAft>
              <a:buFont typeface="Arial" panose="020B0604020202020204" pitchFamily="34" charset="0"/>
              <a:buChar char="•"/>
            </a:pPr>
            <a:r>
              <a:rPr lang="en-US" sz="3600" b="1" dirty="0">
                <a:solidFill>
                  <a:srgbClr val="2F3D4C"/>
                </a:solidFill>
              </a:rPr>
              <a:t>Race/ethnicity</a:t>
            </a:r>
          </a:p>
          <a:p>
            <a:pPr marL="571500" indent="-571500" defTabSz="1371600">
              <a:lnSpc>
                <a:spcPct val="110000"/>
              </a:lnSpc>
              <a:spcAft>
                <a:spcPts val="600"/>
              </a:spcAft>
              <a:buFont typeface="Arial" panose="020B0604020202020204" pitchFamily="34" charset="0"/>
              <a:buChar char="•"/>
            </a:pPr>
            <a:r>
              <a:rPr lang="en-US" sz="3600" b="1" dirty="0">
                <a:solidFill>
                  <a:srgbClr val="2F3D4C"/>
                </a:solidFill>
              </a:rPr>
              <a:t>Career Clusters</a:t>
            </a:r>
          </a:p>
          <a:p>
            <a:pPr marL="571500" indent="-571500" defTabSz="1371600">
              <a:lnSpc>
                <a:spcPct val="110000"/>
              </a:lnSpc>
              <a:spcAft>
                <a:spcPts val="600"/>
              </a:spcAft>
              <a:buFont typeface="Arial" panose="020B0604020202020204" pitchFamily="34" charset="0"/>
              <a:buChar char="•"/>
            </a:pPr>
            <a:r>
              <a:rPr lang="en-US" sz="3600" b="1" dirty="0">
                <a:solidFill>
                  <a:srgbClr val="2F3D4C"/>
                </a:solidFill>
              </a:rPr>
              <a:t>Post-program Placement </a:t>
            </a:r>
          </a:p>
          <a:p>
            <a:pPr marL="571500" indent="-571500" defTabSz="1371600">
              <a:lnSpc>
                <a:spcPct val="110000"/>
              </a:lnSpc>
              <a:spcAft>
                <a:spcPts val="600"/>
              </a:spcAft>
              <a:buFont typeface="Arial" panose="020B0604020202020204" pitchFamily="34" charset="0"/>
              <a:buChar char="•"/>
            </a:pPr>
            <a:r>
              <a:rPr lang="en-US" sz="3600" b="1" dirty="0">
                <a:solidFill>
                  <a:srgbClr val="2F3D4C"/>
                </a:solidFill>
              </a:rPr>
              <a:t>Special Populations</a:t>
            </a:r>
          </a:p>
        </p:txBody>
      </p:sp>
      <p:graphicFrame>
        <p:nvGraphicFramePr>
          <p:cNvPr id="27" name="Text Placeholder 2" descr="Data Disaggregation in Perkins V">
            <a:extLst>
              <a:ext uri="{FF2B5EF4-FFF2-40B4-BE49-F238E27FC236}">
                <a16:creationId xmlns:a16="http://schemas.microsoft.com/office/drawing/2014/main" id="{74D9B8A7-2DE5-B5AE-3756-2E0112A98FB8}"/>
              </a:ext>
            </a:extLst>
          </p:cNvPr>
          <p:cNvGraphicFramePr/>
          <p:nvPr>
            <p:extLst>
              <p:ext uri="{D42A27DB-BD31-4B8C-83A1-F6EECF244321}">
                <p14:modId xmlns:p14="http://schemas.microsoft.com/office/powerpoint/2010/main" val="3149972229"/>
              </p:ext>
            </p:extLst>
          </p:nvPr>
        </p:nvGraphicFramePr>
        <p:xfrm>
          <a:off x="8229600" y="685802"/>
          <a:ext cx="8803482" cy="8105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03953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bg1"/>
                </a:solidFill>
              </a:rPr>
              <a:t>title</a:t>
            </a:r>
          </a:p>
        </p:txBody>
      </p:sp>
      <p:sp>
        <p:nvSpPr>
          <p:cNvPr id="3" name="Content Placeholder 2">
            <a:extLst>
              <a:ext uri="{FF2B5EF4-FFF2-40B4-BE49-F238E27FC236}">
                <a16:creationId xmlns:a16="http://schemas.microsoft.com/office/drawing/2014/main" id="{D58ACAF2-178C-D99B-EF21-4B2A4D543A6C}"/>
              </a:ext>
            </a:extLst>
          </p:cNvPr>
          <p:cNvSpPr>
            <a:spLocks noGrp="1"/>
          </p:cNvSpPr>
          <p:nvPr>
            <p:ph idx="1"/>
          </p:nvPr>
        </p:nvSpPr>
        <p:spPr>
          <a:xfrm>
            <a:off x="1066800" y="2705100"/>
            <a:ext cx="16450056" cy="5975668"/>
          </a:xfrm>
        </p:spPr>
        <p:txBody>
          <a:bodyPr numCol="2">
            <a:noAutofit/>
          </a:bodyPr>
          <a:lstStyle/>
          <a:p>
            <a:pPr marL="571500" indent="-571500">
              <a:buFont typeface="Arial" panose="020B0604020202020204" pitchFamily="34" charset="0"/>
              <a:buChar char="•"/>
            </a:pPr>
            <a:r>
              <a:rPr lang="en-US" sz="3600" dirty="0"/>
              <a:t>Individuals with disabilities</a:t>
            </a:r>
          </a:p>
          <a:p>
            <a:pPr marL="571500" indent="-571500">
              <a:buFont typeface="Arial" panose="020B0604020202020204" pitchFamily="34" charset="0"/>
              <a:buChar char="•"/>
            </a:pPr>
            <a:r>
              <a:rPr lang="en-US" sz="3600" dirty="0"/>
              <a:t>Individuals from economically disadvantaged families</a:t>
            </a:r>
          </a:p>
          <a:p>
            <a:pPr marL="571500" indent="-571500">
              <a:buFont typeface="Arial" panose="020B0604020202020204" pitchFamily="34" charset="0"/>
              <a:buChar char="•"/>
            </a:pPr>
            <a:r>
              <a:rPr lang="en-US" sz="3600" dirty="0"/>
              <a:t>Individuals preparing for non-traditional fields</a:t>
            </a:r>
          </a:p>
          <a:p>
            <a:pPr marL="571500" indent="-571500">
              <a:buFont typeface="Arial" panose="020B0604020202020204" pitchFamily="34" charset="0"/>
              <a:buChar char="•"/>
            </a:pPr>
            <a:r>
              <a:rPr lang="en-US" sz="3600" dirty="0"/>
              <a:t>Single parents, including single pregnant women</a:t>
            </a:r>
          </a:p>
          <a:p>
            <a:pPr marL="571500" indent="-571500">
              <a:buFont typeface="Arial" panose="020B0604020202020204" pitchFamily="34" charset="0"/>
              <a:buChar char="•"/>
            </a:pPr>
            <a:r>
              <a:rPr lang="en-US" sz="3600" dirty="0"/>
              <a:t>Out-of-workforce individuals</a:t>
            </a:r>
          </a:p>
          <a:p>
            <a:pPr marL="571500" indent="-571500">
              <a:buFont typeface="Arial" panose="020B0604020202020204" pitchFamily="34" charset="0"/>
              <a:buChar char="•"/>
            </a:pPr>
            <a:r>
              <a:rPr lang="en-US" sz="3600" dirty="0"/>
              <a:t>English learners</a:t>
            </a:r>
          </a:p>
          <a:p>
            <a:pPr marL="571500" indent="-571500">
              <a:buFont typeface="Arial" panose="020B0604020202020204" pitchFamily="34" charset="0"/>
              <a:buChar char="•"/>
            </a:pPr>
            <a:r>
              <a:rPr lang="en-US" sz="3600" dirty="0"/>
              <a:t>Homeless individuals as defined by the McKinney-Vento Homeless Assistance Act</a:t>
            </a:r>
          </a:p>
          <a:p>
            <a:pPr marL="571500" indent="-571500">
              <a:buFont typeface="Arial" panose="020B0604020202020204" pitchFamily="34" charset="0"/>
              <a:buChar char="•"/>
            </a:pPr>
            <a:r>
              <a:rPr lang="en-US" sz="3600" dirty="0"/>
              <a:t>Youth who are in, or have aged out of, the foster care system</a:t>
            </a:r>
          </a:p>
          <a:p>
            <a:pPr marL="571500" indent="-571500">
              <a:buFont typeface="Arial" panose="020B0604020202020204" pitchFamily="34" charset="0"/>
              <a:buChar char="•"/>
            </a:pPr>
            <a:r>
              <a:rPr lang="en-US" sz="3600" dirty="0"/>
              <a:t>Youth with a parent who is on active duty in the armed forces</a:t>
            </a:r>
          </a:p>
        </p:txBody>
      </p:sp>
      <p:sp>
        <p:nvSpPr>
          <p:cNvPr id="8" name="Title 5"/>
          <p:cNvSpPr txBox="1">
            <a:spLocks/>
          </p:cNvSpPr>
          <p:nvPr/>
        </p:nvSpPr>
        <p:spPr>
          <a:xfrm>
            <a:off x="918972" y="342900"/>
            <a:ext cx="16934456" cy="1988345"/>
          </a:xfrm>
          <a:prstGeom prst="rect">
            <a:avLst/>
          </a:prstGeom>
        </p:spPr>
        <p:txBody>
          <a:bodyPr vert="horz" lIns="137160" tIns="68580" rIns="137160" bIns="6858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b="1" dirty="0">
                <a:solidFill>
                  <a:srgbClr val="2F3D4C"/>
                </a:solidFill>
                <a:latin typeface="+mn-lt"/>
              </a:rPr>
              <a:t>Special populations, as defined by Perkins V</a:t>
            </a:r>
          </a:p>
        </p:txBody>
      </p:sp>
    </p:spTree>
    <p:extLst>
      <p:ext uri="{BB962C8B-B14F-4D97-AF65-F5344CB8AC3E}">
        <p14:creationId xmlns:p14="http://schemas.microsoft.com/office/powerpoint/2010/main" val="18991813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137160" tIns="68580" rIns="137160" bIns="68580" rtlCol="0" anchor="b">
            <a:normAutofit/>
          </a:bodyPr>
          <a:lstStyle/>
          <a:p>
            <a:r>
              <a:rPr lang="en-US" sz="6000" b="1" dirty="0"/>
              <a:t>Core Indicators of Performance - Perkins V</a:t>
            </a:r>
          </a:p>
        </p:txBody>
      </p:sp>
      <p:sp>
        <p:nvSpPr>
          <p:cNvPr id="3" name="Rectangle 2"/>
          <p:cNvSpPr/>
          <p:nvPr/>
        </p:nvSpPr>
        <p:spPr>
          <a:xfrm>
            <a:off x="1066800" y="2095500"/>
            <a:ext cx="16880825" cy="7109639"/>
          </a:xfrm>
          <a:prstGeom prst="rect">
            <a:avLst/>
          </a:prstGeom>
        </p:spPr>
        <p:txBody>
          <a:bodyPr wrap="square">
            <a:spAutoFit/>
          </a:bodyPr>
          <a:lstStyle/>
          <a:p>
            <a:pPr defTabSz="905256">
              <a:lnSpc>
                <a:spcPct val="150000"/>
              </a:lnSpc>
              <a:buClr>
                <a:srgbClr val="9DCC44"/>
              </a:buClr>
            </a:pPr>
            <a:r>
              <a:rPr lang="en-US" sz="3800" b="1" dirty="0"/>
              <a:t>Secondary Level:</a:t>
            </a:r>
          </a:p>
          <a:p>
            <a:pPr marL="282893" indent="-282893" defTabSz="905256" fontAlgn="ctr">
              <a:lnSpc>
                <a:spcPct val="150000"/>
              </a:lnSpc>
              <a:buClr>
                <a:srgbClr val="9DCC44"/>
              </a:buClr>
              <a:buFont typeface="Wingdings" panose="05000000000000000000" pitchFamily="2" charset="2"/>
              <a:buChar char="ü"/>
            </a:pPr>
            <a:r>
              <a:rPr lang="en-US" sz="3800" dirty="0">
                <a:hlinkClick r:id="rId2"/>
              </a:rPr>
              <a:t>1S1: Four-Year Graduation Rate</a:t>
            </a:r>
            <a:endParaRPr lang="en-US" sz="3800" dirty="0"/>
          </a:p>
          <a:p>
            <a:pPr marL="282893" indent="-282893" defTabSz="905256" fontAlgn="ctr">
              <a:lnSpc>
                <a:spcPct val="150000"/>
              </a:lnSpc>
              <a:buClr>
                <a:srgbClr val="9DCC44"/>
              </a:buClr>
              <a:buFont typeface="Wingdings" panose="05000000000000000000" pitchFamily="2" charset="2"/>
              <a:buChar char="ü"/>
            </a:pPr>
            <a:r>
              <a:rPr lang="en-US" sz="3800" dirty="0">
                <a:hlinkClick r:id="rId3"/>
              </a:rPr>
              <a:t>2S1: Academic Proficiency in Reading/Language Arts</a:t>
            </a:r>
            <a:endParaRPr lang="en-US" sz="3800" dirty="0"/>
          </a:p>
          <a:p>
            <a:pPr marL="282893" indent="-282893" defTabSz="905256" fontAlgn="ctr">
              <a:lnSpc>
                <a:spcPct val="150000"/>
              </a:lnSpc>
              <a:buClr>
                <a:srgbClr val="9DCC44"/>
              </a:buClr>
              <a:buFont typeface="Wingdings" panose="05000000000000000000" pitchFamily="2" charset="2"/>
              <a:buChar char="ü"/>
            </a:pPr>
            <a:r>
              <a:rPr lang="en-US" sz="3800" dirty="0">
                <a:hlinkClick r:id="rId4"/>
              </a:rPr>
              <a:t>2S2: Academic Proficiency in Mathematics</a:t>
            </a:r>
            <a:endParaRPr lang="en-US" sz="3800" dirty="0"/>
          </a:p>
          <a:p>
            <a:pPr marL="282893" indent="-282893" defTabSz="905256" fontAlgn="ctr">
              <a:lnSpc>
                <a:spcPct val="150000"/>
              </a:lnSpc>
              <a:buClr>
                <a:srgbClr val="9DCC44"/>
              </a:buClr>
              <a:buFont typeface="Wingdings" panose="05000000000000000000" pitchFamily="2" charset="2"/>
              <a:buChar char="ü"/>
            </a:pPr>
            <a:r>
              <a:rPr lang="en-US" sz="3800" dirty="0">
                <a:hlinkClick r:id="rId5"/>
              </a:rPr>
              <a:t>2S3: Academic Proficiency in Science</a:t>
            </a:r>
            <a:endParaRPr lang="en-US" sz="3800" dirty="0"/>
          </a:p>
          <a:p>
            <a:pPr marL="282893" indent="-282893" defTabSz="905256" fontAlgn="ctr">
              <a:lnSpc>
                <a:spcPct val="150000"/>
              </a:lnSpc>
              <a:buClr>
                <a:srgbClr val="9DCC44"/>
              </a:buClr>
              <a:buFont typeface="Wingdings" panose="05000000000000000000" pitchFamily="2" charset="2"/>
              <a:buChar char="ü"/>
            </a:pPr>
            <a:r>
              <a:rPr lang="en-US" sz="3800" dirty="0">
                <a:hlinkClick r:id="rId6"/>
              </a:rPr>
              <a:t>3S1: Post-Program Placement</a:t>
            </a:r>
            <a:endParaRPr lang="en-US" sz="3800" dirty="0"/>
          </a:p>
          <a:p>
            <a:pPr marL="282893" indent="-282893" defTabSz="905256" fontAlgn="ctr">
              <a:lnSpc>
                <a:spcPct val="150000"/>
              </a:lnSpc>
              <a:buClr>
                <a:srgbClr val="9DCC44"/>
              </a:buClr>
              <a:buFont typeface="Wingdings" panose="05000000000000000000" pitchFamily="2" charset="2"/>
              <a:buChar char="ü"/>
            </a:pPr>
            <a:r>
              <a:rPr lang="en-US" sz="3800" dirty="0">
                <a:hlinkClick r:id="rId7"/>
              </a:rPr>
              <a:t>4S1: Non-traditional Program Concentration</a:t>
            </a:r>
            <a:endParaRPr lang="en-US" sz="3800" dirty="0"/>
          </a:p>
          <a:p>
            <a:pPr marL="282893" indent="-282893" defTabSz="905256" fontAlgn="ctr">
              <a:lnSpc>
                <a:spcPct val="150000"/>
              </a:lnSpc>
              <a:buClr>
                <a:srgbClr val="9DCC44"/>
              </a:buClr>
              <a:buFont typeface="Wingdings" panose="05000000000000000000" pitchFamily="2" charset="2"/>
              <a:buChar char="ü"/>
            </a:pPr>
            <a:r>
              <a:rPr lang="en-US" sz="3800" dirty="0">
                <a:hlinkClick r:id="rId8"/>
              </a:rPr>
              <a:t>5S1: Program Quality – Attained Recognized Postsecondary Credential</a:t>
            </a:r>
            <a:endParaRPr lang="en-US" sz="3800" dirty="0"/>
          </a:p>
        </p:txBody>
      </p:sp>
    </p:spTree>
    <p:extLst>
      <p:ext uri="{BB962C8B-B14F-4D97-AF65-F5344CB8AC3E}">
        <p14:creationId xmlns:p14="http://schemas.microsoft.com/office/powerpoint/2010/main" val="19431995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0">
            <a:extLst>
              <a:ext uri="{FF2B5EF4-FFF2-40B4-BE49-F238E27FC236}">
                <a16:creationId xmlns:a16="http://schemas.microsoft.com/office/drawing/2014/main" id="{E3DA5FBB-675A-0501-A35D-B75C4BF1F74D}"/>
              </a:ext>
            </a:extLst>
          </p:cNvPr>
          <p:cNvSpPr txBox="1">
            <a:spLocks noGrp="1"/>
          </p:cNvSpPr>
          <p:nvPr>
            <p:ph type="title"/>
          </p:nvPr>
        </p:nvSpPr>
        <p:spPr>
          <a:xfrm>
            <a:off x="918972" y="860139"/>
            <a:ext cx="16404336" cy="83099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45">
              <a:spcBef>
                <a:spcPts val="0"/>
              </a:spcBef>
              <a:defRPr/>
            </a:pPr>
            <a:r>
              <a:rPr lang="en-US" sz="5400" dirty="0">
                <a:latin typeface="Aptos" panose="020B0004020202020204" pitchFamily="34" charset="0"/>
                <a:ea typeface="+mn-ea"/>
                <a:cs typeface="+mn-cs"/>
              </a:rPr>
              <a:t>Career Readiness Administration Resource Padlet</a:t>
            </a:r>
          </a:p>
        </p:txBody>
      </p:sp>
      <p:pic>
        <p:nvPicPr>
          <p:cNvPr id="8" name="Picture 7" descr="Career Readiness Administration Resource Padlet">
            <a:extLst>
              <a:ext uri="{FF2B5EF4-FFF2-40B4-BE49-F238E27FC236}">
                <a16:creationId xmlns:a16="http://schemas.microsoft.com/office/drawing/2014/main" id="{DB273875-E6DF-B6CF-8DFB-F5242D40E015}"/>
              </a:ext>
            </a:extLst>
          </p:cNvPr>
          <p:cNvPicPr>
            <a:picLocks noChangeAspect="1"/>
          </p:cNvPicPr>
          <p:nvPr/>
        </p:nvPicPr>
        <p:blipFill>
          <a:blip r:embed="rId3"/>
          <a:srcRect r="2621"/>
          <a:stretch/>
        </p:blipFill>
        <p:spPr>
          <a:xfrm>
            <a:off x="685800" y="2530215"/>
            <a:ext cx="8958459" cy="4289685"/>
          </a:xfrm>
          <a:prstGeom prst="rect">
            <a:avLst/>
          </a:prstGeom>
        </p:spPr>
      </p:pic>
      <p:sp>
        <p:nvSpPr>
          <p:cNvPr id="6" name="TextBox 5">
            <a:extLst>
              <a:ext uri="{FF2B5EF4-FFF2-40B4-BE49-F238E27FC236}">
                <a16:creationId xmlns:a16="http://schemas.microsoft.com/office/drawing/2014/main" id="{9F5679EB-B90D-6532-D0D2-BD770B6CAB5B}"/>
              </a:ext>
            </a:extLst>
          </p:cNvPr>
          <p:cNvSpPr txBox="1"/>
          <p:nvPr/>
        </p:nvSpPr>
        <p:spPr>
          <a:xfrm>
            <a:off x="685800" y="7124700"/>
            <a:ext cx="8763000" cy="2123658"/>
          </a:xfrm>
          <a:prstGeom prst="rect">
            <a:avLst/>
          </a:prstGeom>
          <a:noFill/>
        </p:spPr>
        <p:txBody>
          <a:bodyPr wrap="square">
            <a:spAutoFit/>
          </a:bodyPr>
          <a:lstStyle/>
          <a:p>
            <a:pPr algn="ctr" defTabSz="914445"/>
            <a:r>
              <a:rPr lang="en-US" sz="3200" i="1" dirty="0">
                <a:solidFill>
                  <a:prstClr val="white"/>
                </a:solidFill>
                <a:latin typeface="Aptos" panose="02110004020202020204"/>
              </a:rPr>
              <a:t>To access the resources use the hyperlink below or the QR code. Thank you!</a:t>
            </a:r>
          </a:p>
          <a:p>
            <a:pPr algn="ctr" defTabSz="914445"/>
            <a:endParaRPr lang="en-US" sz="3200" i="1" dirty="0">
              <a:solidFill>
                <a:prstClr val="white"/>
              </a:solidFill>
              <a:latin typeface="Aptos" panose="02110004020202020204"/>
            </a:endParaRPr>
          </a:p>
          <a:p>
            <a:pPr algn="ctr" defTabSz="914445"/>
            <a:r>
              <a:rPr lang="en-US" sz="3600" b="1" dirty="0">
                <a:solidFill>
                  <a:prstClr val="white"/>
                </a:solidFill>
                <a:latin typeface="Aptos" panose="02110004020202020204"/>
                <a:hlinkClick r:id="rId4">
                  <a:extLst>
                    <a:ext uri="{A12FA001-AC4F-418D-AE19-62706E023703}">
                      <ahyp:hlinkClr xmlns:ahyp="http://schemas.microsoft.com/office/drawing/2018/hyperlinkcolor" val="tx"/>
                    </a:ext>
                  </a:extLst>
                </a:hlinkClick>
              </a:rPr>
              <a:t>https://tinyurl.com/mw4jb7j3</a:t>
            </a:r>
            <a:r>
              <a:rPr lang="en-US" sz="3600" b="1" dirty="0">
                <a:solidFill>
                  <a:prstClr val="white"/>
                </a:solidFill>
                <a:latin typeface="Aptos" panose="02110004020202020204"/>
              </a:rPr>
              <a:t> </a:t>
            </a:r>
          </a:p>
        </p:txBody>
      </p:sp>
      <p:sp>
        <p:nvSpPr>
          <p:cNvPr id="5" name="Freeform 5" descr="scan code"/>
          <p:cNvSpPr/>
          <p:nvPr/>
        </p:nvSpPr>
        <p:spPr>
          <a:xfrm>
            <a:off x="9962335" y="2530215"/>
            <a:ext cx="7360973" cy="5889885"/>
          </a:xfrm>
          <a:custGeom>
            <a:avLst/>
            <a:gdLst/>
            <a:ahLst/>
            <a:cxnLst/>
            <a:rect l="l" t="t" r="r" b="b"/>
            <a:pathLst>
              <a:path w="7881291" h="6058743">
                <a:moveTo>
                  <a:pt x="0" y="0"/>
                </a:moveTo>
                <a:lnTo>
                  <a:pt x="7881291" y="0"/>
                </a:lnTo>
                <a:lnTo>
                  <a:pt x="7881291" y="6058742"/>
                </a:lnTo>
                <a:lnTo>
                  <a:pt x="0" y="6058742"/>
                </a:lnTo>
                <a:lnTo>
                  <a:pt x="0" y="0"/>
                </a:lnTo>
                <a:close/>
              </a:path>
            </a:pathLst>
          </a:custGeom>
          <a:blipFill>
            <a:blip r:embed="rId5">
              <a:extLst>
                <a:ext uri="{28A0092B-C50C-407E-A947-70E740481C1C}">
                  <a14:useLocalDpi xmlns:a14="http://schemas.microsoft.com/office/drawing/2010/main" val="0"/>
                </a:ext>
              </a:extLst>
            </a:blip>
            <a:stretch>
              <a:fillRect/>
            </a:stretch>
          </a:blipFill>
          <a:ln w="57150">
            <a:solidFill>
              <a:schemeClr val="accent4"/>
            </a:solidFill>
          </a:ln>
        </p:spPr>
        <p:txBody>
          <a:bodyPr/>
          <a:lstStyle/>
          <a:p>
            <a:pPr defTabSz="914445"/>
            <a:endParaRPr lang="en-US" dirty="0">
              <a:solidFill>
                <a:prstClr val="black"/>
              </a:solidFill>
              <a:latin typeface="Aptos" panose="02110004020202020204"/>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CD94B-9BF4-58BE-DB08-231E174A78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31AFB7-4329-4427-9D6A-7E9C36DC2624}"/>
              </a:ext>
            </a:extLst>
          </p:cNvPr>
          <p:cNvSpPr>
            <a:spLocks noGrp="1"/>
          </p:cNvSpPr>
          <p:nvPr>
            <p:ph type="title"/>
          </p:nvPr>
        </p:nvSpPr>
        <p:spPr/>
        <p:txBody>
          <a:bodyPr>
            <a:normAutofit/>
          </a:bodyPr>
          <a:lstStyle/>
          <a:p>
            <a:r>
              <a:rPr lang="en-US" sz="6000" dirty="0"/>
              <a:t>Share Your Story!</a:t>
            </a:r>
          </a:p>
        </p:txBody>
      </p:sp>
      <p:sp>
        <p:nvSpPr>
          <p:cNvPr id="3" name="Content Placeholder 2" descr="Share your story - What is CTE?">
            <a:extLst>
              <a:ext uri="{FF2B5EF4-FFF2-40B4-BE49-F238E27FC236}">
                <a16:creationId xmlns:a16="http://schemas.microsoft.com/office/drawing/2014/main" id="{67C2118A-0837-E4E7-BCD0-9FE6A7C1A511}"/>
              </a:ext>
            </a:extLst>
          </p:cNvPr>
          <p:cNvSpPr>
            <a:spLocks noGrp="1"/>
          </p:cNvSpPr>
          <p:nvPr>
            <p:ph idx="1"/>
          </p:nvPr>
        </p:nvSpPr>
        <p:spPr>
          <a:xfrm>
            <a:off x="918972" y="2140180"/>
            <a:ext cx="11209842" cy="7034420"/>
          </a:xfrm>
        </p:spPr>
        <p:txBody>
          <a:bodyPr vert="horz" lIns="91440" tIns="45720" rIns="91440" bIns="45720" rtlCol="0" anchor="t">
            <a:noAutofit/>
          </a:bodyPr>
          <a:lstStyle/>
          <a:p>
            <a:pPr>
              <a:spcBef>
                <a:spcPts val="2400"/>
              </a:spcBef>
              <a:spcAft>
                <a:spcPts val="1601"/>
              </a:spcAft>
            </a:pPr>
            <a:r>
              <a:rPr lang="en-US" sz="5001" dirty="0">
                <a:solidFill>
                  <a:srgbClr val="FFFFFF"/>
                </a:solidFill>
                <a:latin typeface="Aptos"/>
                <a:ea typeface="Calibri"/>
                <a:cs typeface="Calibri"/>
              </a:rPr>
              <a:t>  </a:t>
            </a:r>
            <a:endParaRPr lang="en-US" sz="3600" dirty="0">
              <a:solidFill>
                <a:srgbClr val="FFFFFF"/>
              </a:solidFill>
              <a:latin typeface="Aptos"/>
              <a:ea typeface="Calibri"/>
              <a:cs typeface="Calibri"/>
            </a:endParaRPr>
          </a:p>
          <a:p>
            <a:pPr marL="571529" indent="-571529">
              <a:spcBef>
                <a:spcPts val="2400"/>
              </a:spcBef>
              <a:spcAft>
                <a:spcPts val="1601"/>
              </a:spcAft>
              <a:buChar char="•"/>
            </a:pPr>
            <a:endParaRPr lang="en-US" sz="3600" dirty="0">
              <a:latin typeface="Aptos"/>
              <a:ea typeface="Calibri"/>
              <a:cs typeface="Calibri"/>
            </a:endParaRPr>
          </a:p>
          <a:p>
            <a:pPr>
              <a:spcBef>
                <a:spcPts val="2400"/>
              </a:spcBef>
              <a:spcAft>
                <a:spcPts val="1601"/>
              </a:spcAft>
            </a:pPr>
            <a:endParaRPr lang="en-US" sz="4800" dirty="0">
              <a:latin typeface="Calibri"/>
              <a:ea typeface="Calibri"/>
              <a:cs typeface="Calibri"/>
            </a:endParaRPr>
          </a:p>
          <a:p>
            <a:pPr>
              <a:spcBef>
                <a:spcPts val="2400"/>
              </a:spcBef>
              <a:spcAft>
                <a:spcPts val="1601"/>
              </a:spcAft>
            </a:pPr>
            <a:endParaRPr lang="en-US" sz="3600" dirty="0">
              <a:ea typeface="Calibri"/>
              <a:cs typeface="Calibri"/>
            </a:endParaRPr>
          </a:p>
          <a:p>
            <a:pPr>
              <a:spcBef>
                <a:spcPts val="2400"/>
              </a:spcBef>
              <a:spcAft>
                <a:spcPts val="1601"/>
              </a:spcAft>
            </a:pPr>
            <a:endParaRPr lang="en-US" sz="3600" dirty="0">
              <a:ea typeface="Calibri"/>
              <a:cs typeface="Calibri"/>
            </a:endParaRPr>
          </a:p>
          <a:p>
            <a:pPr>
              <a:spcBef>
                <a:spcPts val="2400"/>
              </a:spcBef>
              <a:spcAft>
                <a:spcPts val="1601"/>
              </a:spcAft>
            </a:pPr>
            <a:endParaRPr lang="en-US" sz="3600" dirty="0">
              <a:ea typeface="Calibri"/>
              <a:cs typeface="Calibri"/>
            </a:endParaRPr>
          </a:p>
          <a:p>
            <a:endParaRPr lang="en-US" dirty="0"/>
          </a:p>
        </p:txBody>
      </p:sp>
      <p:sp>
        <p:nvSpPr>
          <p:cNvPr id="4" name="TextBox 3">
            <a:extLst>
              <a:ext uri="{FF2B5EF4-FFF2-40B4-BE49-F238E27FC236}">
                <a16:creationId xmlns:a16="http://schemas.microsoft.com/office/drawing/2014/main" id="{257C8167-1305-0228-5B4D-9E1E1554A493}"/>
              </a:ext>
            </a:extLst>
          </p:cNvPr>
          <p:cNvSpPr txBox="1"/>
          <p:nvPr/>
        </p:nvSpPr>
        <p:spPr>
          <a:xfrm>
            <a:off x="914402" y="2091836"/>
            <a:ext cx="11210195" cy="72943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23" indent="-457223" defTabSz="914445">
              <a:buFont typeface="Arial"/>
              <a:buChar char="•"/>
            </a:pPr>
            <a:r>
              <a:rPr lang="en-US" sz="3600" b="1" dirty="0">
                <a:solidFill>
                  <a:prstClr val="white"/>
                </a:solidFill>
                <a:latin typeface="Aptos" panose="02110004020202020204"/>
                <a:ea typeface="+mn-lt"/>
                <a:cs typeface="+mn-lt"/>
                <a:hlinkClick r:id="rId2">
                  <a:extLst>
                    <a:ext uri="{A12FA001-AC4F-418D-AE19-62706E023703}">
                      <ahyp:hlinkClr xmlns:ahyp="http://schemas.microsoft.com/office/drawing/2018/hyperlinkcolor" val="tx"/>
                    </a:ext>
                  </a:extLst>
                </a:hlinkClick>
              </a:rPr>
              <a:t>What is CTE?</a:t>
            </a:r>
            <a:r>
              <a:rPr lang="en-US" sz="3600" dirty="0">
                <a:solidFill>
                  <a:prstClr val="white"/>
                </a:solidFill>
                <a:latin typeface="Aptos" panose="02110004020202020204"/>
                <a:ea typeface="+mn-lt"/>
                <a:cs typeface="+mn-lt"/>
              </a:rPr>
              <a:t> </a:t>
            </a:r>
            <a:endParaRPr lang="en-US" dirty="0">
              <a:solidFill>
                <a:prstClr val="white"/>
              </a:solidFill>
              <a:latin typeface="Aptos" panose="02110004020202020204"/>
            </a:endParaRPr>
          </a:p>
          <a:p>
            <a:pPr marL="914445" lvl="1" indent="-457223" defTabSz="914445">
              <a:buFont typeface="Courier New"/>
              <a:buChar char="o"/>
            </a:pPr>
            <a:r>
              <a:rPr lang="en-US" sz="3600" dirty="0">
                <a:solidFill>
                  <a:prstClr val="white"/>
                </a:solidFill>
                <a:latin typeface="Aptos" panose="02110004020202020204"/>
                <a:ea typeface="+mn-lt"/>
                <a:cs typeface="+mn-lt"/>
              </a:rPr>
              <a:t>Today’s cutting-edge, rigorous, and relevant career and technical education (CTE) prepares youth and adults for a wide range of high-wage, high-skill, high-demand careers. </a:t>
            </a:r>
            <a:r>
              <a:rPr lang="en-US" sz="3600" b="1" dirty="0">
                <a:solidFill>
                  <a:prstClr val="white"/>
                </a:solidFill>
                <a:latin typeface="Aptos" panose="02110004020202020204"/>
                <a:ea typeface="+mn-lt"/>
                <a:cs typeface="+mn-lt"/>
                <a:hlinkClick r:id="rId2">
                  <a:extLst>
                    <a:ext uri="{A12FA001-AC4F-418D-AE19-62706E023703}">
                      <ahyp:hlinkClr xmlns:ahyp="http://schemas.microsoft.com/office/drawing/2018/hyperlinkcolor" val="tx"/>
                    </a:ext>
                  </a:extLst>
                </a:hlinkClick>
              </a:rPr>
              <a:t>Learn more with our Basic Facts and State Fact Sheets.</a:t>
            </a:r>
            <a:endParaRPr lang="en-US" sz="3600" b="1" dirty="0">
              <a:solidFill>
                <a:prstClr val="white"/>
              </a:solidFill>
              <a:latin typeface="Aptos" panose="02110004020202020204"/>
            </a:endParaRPr>
          </a:p>
          <a:p>
            <a:pPr marL="457223" indent="-457223" defTabSz="914445">
              <a:buFont typeface="Arial"/>
              <a:buChar char="•"/>
            </a:pPr>
            <a:endParaRPr lang="en-US" sz="3600" dirty="0">
              <a:solidFill>
                <a:prstClr val="white"/>
              </a:solidFill>
              <a:latin typeface="Aptos" panose="02110004020202020204"/>
              <a:ea typeface="+mn-lt"/>
              <a:cs typeface="+mn-lt"/>
            </a:endParaRPr>
          </a:p>
          <a:p>
            <a:pPr defTabSz="914445">
              <a:buFont typeface="Arial"/>
              <a:buChar char="•"/>
            </a:pPr>
            <a:r>
              <a:rPr lang="en-US" sz="3600" b="1" dirty="0">
                <a:solidFill>
                  <a:prstClr val="white"/>
                </a:solidFill>
                <a:latin typeface="Aptos" panose="02110004020202020204"/>
                <a:ea typeface="+mn-lt"/>
                <a:cs typeface="+mn-lt"/>
                <a:hlinkClick r:id="rId3">
                  <a:extLst>
                    <a:ext uri="{A12FA001-AC4F-418D-AE19-62706E023703}">
                      <ahyp:hlinkClr xmlns:ahyp="http://schemas.microsoft.com/office/drawing/2018/hyperlinkcolor" val="tx"/>
                    </a:ext>
                  </a:extLst>
                </a:hlinkClick>
              </a:rPr>
              <a:t>South Carolina</a:t>
            </a:r>
            <a:endParaRPr lang="en-US" sz="3600" dirty="0">
              <a:solidFill>
                <a:prstClr val="white"/>
              </a:solidFill>
              <a:latin typeface="Aptos" panose="02110004020202020204"/>
              <a:ea typeface="+mn-lt"/>
              <a:cs typeface="+mn-lt"/>
            </a:endParaRPr>
          </a:p>
          <a:p>
            <a:pPr marL="1028751" lvl="1" indent="-571529" defTabSz="914445">
              <a:buFont typeface="Courier New"/>
              <a:buChar char="o"/>
            </a:pPr>
            <a:r>
              <a:rPr lang="en-US" sz="3600" u="sng" dirty="0">
                <a:solidFill>
                  <a:prstClr val="white"/>
                </a:solidFill>
                <a:latin typeface="Aptos" panose="02110004020202020204"/>
                <a:ea typeface="+mn-lt"/>
                <a:cs typeface="+mn-lt"/>
                <a:hlinkClick r:id="rId4">
                  <a:extLst>
                    <a:ext uri="{A12FA001-AC4F-418D-AE19-62706E023703}">
                      <ahyp:hlinkClr xmlns:ahyp="http://schemas.microsoft.com/office/drawing/2018/hyperlinkcolor" val="tx"/>
                    </a:ext>
                  </a:extLst>
                </a:hlinkClick>
              </a:rPr>
              <a:t>CTE in South Carolina: ACTE State Fact Sheet</a:t>
            </a:r>
            <a:r>
              <a:rPr lang="en-US" sz="3600" dirty="0">
                <a:solidFill>
                  <a:prstClr val="white"/>
                </a:solidFill>
                <a:latin typeface="Aptos" panose="02110004020202020204"/>
                <a:ea typeface="+mn-lt"/>
                <a:cs typeface="+mn-lt"/>
              </a:rPr>
              <a:t> </a:t>
            </a:r>
            <a:r>
              <a:rPr lang="en-US" sz="3600" i="1" dirty="0">
                <a:solidFill>
                  <a:prstClr val="white"/>
                </a:solidFill>
                <a:latin typeface="Aptos" panose="02110004020202020204"/>
                <a:ea typeface="+mn-lt"/>
                <a:cs typeface="+mn-lt"/>
              </a:rPr>
              <a:t>(Updated January 2025)</a:t>
            </a:r>
            <a:endParaRPr lang="en-US" sz="3600" dirty="0">
              <a:solidFill>
                <a:prstClr val="white"/>
              </a:solidFill>
              <a:latin typeface="Aptos" panose="02110004020202020204"/>
            </a:endParaRPr>
          </a:p>
          <a:p>
            <a:pPr marL="1028751" lvl="1" indent="-571529" defTabSz="914445">
              <a:buFont typeface="Courier New"/>
              <a:buChar char="o"/>
            </a:pPr>
            <a:r>
              <a:rPr lang="en-US" sz="3600" u="sng" dirty="0">
                <a:solidFill>
                  <a:prstClr val="white"/>
                </a:solidFill>
                <a:latin typeface="Aptos" panose="02110004020202020204"/>
                <a:ea typeface="+mn-lt"/>
                <a:cs typeface="+mn-lt"/>
                <a:hlinkClick r:id="rId5">
                  <a:extLst>
                    <a:ext uri="{A12FA001-AC4F-418D-AE19-62706E023703}">
                      <ahyp:hlinkClr xmlns:ahyp="http://schemas.microsoft.com/office/drawing/2018/hyperlinkcolor" val="tx"/>
                    </a:ext>
                  </a:extLst>
                </a:hlinkClick>
              </a:rPr>
              <a:t>Federal Office of Career, Technical, and Adult Education South Carolina State Profile</a:t>
            </a:r>
            <a:endParaRPr lang="en-US" sz="3600" dirty="0">
              <a:solidFill>
                <a:prstClr val="white"/>
              </a:solidFill>
              <a:latin typeface="Aptos" panose="02110004020202020204"/>
              <a:hlinkClick r:id="rId5">
                <a:extLst>
                  <a:ext uri="{A12FA001-AC4F-418D-AE19-62706E023703}">
                    <ahyp:hlinkClr xmlns:ahyp="http://schemas.microsoft.com/office/drawing/2018/hyperlinkcolor" val="tx"/>
                  </a:ext>
                </a:extLst>
              </a:hlinkClick>
            </a:endParaRPr>
          </a:p>
          <a:p>
            <a:pPr marL="1028751" lvl="1" indent="-571529" defTabSz="914445">
              <a:buFont typeface="Courier New"/>
              <a:buChar char="o"/>
            </a:pPr>
            <a:r>
              <a:rPr lang="en-US" sz="3600" u="sng" dirty="0">
                <a:solidFill>
                  <a:prstClr val="white"/>
                </a:solidFill>
                <a:latin typeface="Aptos" panose="02110004020202020204"/>
                <a:ea typeface="+mn-lt"/>
                <a:cs typeface="+mn-lt"/>
                <a:hlinkClick r:id="rId6">
                  <a:extLst>
                    <a:ext uri="{A12FA001-AC4F-418D-AE19-62706E023703}">
                      <ahyp:hlinkClr xmlns:ahyp="http://schemas.microsoft.com/office/drawing/2018/hyperlinkcolor" val="tx"/>
                    </a:ext>
                  </a:extLst>
                </a:hlinkClick>
              </a:rPr>
              <a:t>Advance CTE: “CTE In Your State” State Profile</a:t>
            </a:r>
            <a:endParaRPr lang="en-US" sz="3600" dirty="0">
              <a:solidFill>
                <a:prstClr val="white"/>
              </a:solidFill>
              <a:latin typeface="Aptos" panose="02110004020202020204"/>
              <a:hlinkClick r:id="rId6">
                <a:extLst>
                  <a:ext uri="{A12FA001-AC4F-418D-AE19-62706E023703}">
                    <ahyp:hlinkClr xmlns:ahyp="http://schemas.microsoft.com/office/drawing/2018/hyperlinkcolor" val="tx"/>
                  </a:ext>
                </a:extLst>
              </a:hlinkClick>
            </a:endParaRPr>
          </a:p>
        </p:txBody>
      </p:sp>
      <p:pic>
        <p:nvPicPr>
          <p:cNvPr id="7" name="Picture 6" descr="a picture of CTE flyers">
            <a:extLst>
              <a:ext uri="{FF2B5EF4-FFF2-40B4-BE49-F238E27FC236}">
                <a16:creationId xmlns:a16="http://schemas.microsoft.com/office/drawing/2014/main" id="{24402E25-06E3-0AD5-9239-571F2499EC8C}"/>
              </a:ext>
            </a:extLst>
          </p:cNvPr>
          <p:cNvPicPr>
            <a:picLocks noChangeAspect="1"/>
          </p:cNvPicPr>
          <p:nvPr/>
        </p:nvPicPr>
        <p:blipFill>
          <a:blip r:embed="rId7"/>
          <a:srcRect t="410" r="262" b="402"/>
          <a:stretch/>
        </p:blipFill>
        <p:spPr>
          <a:xfrm>
            <a:off x="12126793" y="2440538"/>
            <a:ext cx="5567006" cy="3618473"/>
          </a:xfrm>
          <a:prstGeom prst="rect">
            <a:avLst/>
          </a:prstGeom>
        </p:spPr>
      </p:pic>
      <p:pic>
        <p:nvPicPr>
          <p:cNvPr id="8" name="Picture 7" descr="CTE in South Carolina flyer">
            <a:extLst>
              <a:ext uri="{FF2B5EF4-FFF2-40B4-BE49-F238E27FC236}">
                <a16:creationId xmlns:a16="http://schemas.microsoft.com/office/drawing/2014/main" id="{CC2505DE-46ED-0830-F4A6-EF474BA8B3D2}"/>
              </a:ext>
            </a:extLst>
          </p:cNvPr>
          <p:cNvPicPr>
            <a:picLocks noChangeAspect="1"/>
          </p:cNvPicPr>
          <p:nvPr/>
        </p:nvPicPr>
        <p:blipFill>
          <a:blip r:embed="rId8"/>
          <a:stretch>
            <a:fillRect/>
          </a:stretch>
        </p:blipFill>
        <p:spPr>
          <a:xfrm>
            <a:off x="12896485" y="4249982"/>
            <a:ext cx="3690572" cy="4805729"/>
          </a:xfrm>
          <a:prstGeom prst="rect">
            <a:avLst/>
          </a:prstGeom>
        </p:spPr>
      </p:pic>
    </p:spTree>
    <p:extLst>
      <p:ext uri="{BB962C8B-B14F-4D97-AF65-F5344CB8AC3E}">
        <p14:creationId xmlns:p14="http://schemas.microsoft.com/office/powerpoint/2010/main" val="18595734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7">
            <a:extLst>
              <a:ext uri="{C183D7F6-B498-43B3-948B-1728B52AA6E4}">
                <adec:decorative xmlns:adec="http://schemas.microsoft.com/office/drawing/2017/decorative" val="1"/>
              </a:ext>
            </a:extLst>
          </p:cNvPr>
          <p:cNvGrpSpPr/>
          <p:nvPr/>
        </p:nvGrpSpPr>
        <p:grpSpPr>
          <a:xfrm>
            <a:off x="13103379" y="8592533"/>
            <a:ext cx="3297214" cy="2833543"/>
            <a:chOff x="0" y="0"/>
            <a:chExt cx="812800" cy="698500"/>
          </a:xfrm>
        </p:grpSpPr>
        <p:sp>
          <p:nvSpPr>
            <p:cNvPr id="8" name="Freeform 8"/>
            <p:cNvSpPr/>
            <p:nvPr/>
          </p:nvSpPr>
          <p:spPr>
            <a:xfrm>
              <a:off x="4058" y="0"/>
              <a:ext cx="804684" cy="698500"/>
            </a:xfrm>
            <a:custGeom>
              <a:avLst/>
              <a:gdLst/>
              <a:ahLst/>
              <a:cxnLst/>
              <a:rect l="l" t="t" r="r" b="b"/>
              <a:pathLst>
                <a:path w="804684" h="698500">
                  <a:moveTo>
                    <a:pt x="798115" y="367516"/>
                  </a:moveTo>
                  <a:lnTo>
                    <a:pt x="616169" y="680234"/>
                  </a:lnTo>
                  <a:cubicBezTo>
                    <a:pt x="609590" y="691543"/>
                    <a:pt x="597493" y="698500"/>
                    <a:pt x="584410" y="698500"/>
                  </a:cubicBezTo>
                  <a:lnTo>
                    <a:pt x="220274" y="698500"/>
                  </a:lnTo>
                  <a:cubicBezTo>
                    <a:pt x="207191" y="698500"/>
                    <a:pt x="195094" y="691543"/>
                    <a:pt x="188515" y="680234"/>
                  </a:cubicBezTo>
                  <a:lnTo>
                    <a:pt x="6569" y="367516"/>
                  </a:lnTo>
                  <a:cubicBezTo>
                    <a:pt x="0" y="356225"/>
                    <a:pt x="0" y="342275"/>
                    <a:pt x="6569" y="330984"/>
                  </a:cubicBezTo>
                  <a:lnTo>
                    <a:pt x="188515" y="18266"/>
                  </a:lnTo>
                  <a:cubicBezTo>
                    <a:pt x="195094" y="6957"/>
                    <a:pt x="207191" y="0"/>
                    <a:pt x="220274" y="0"/>
                  </a:cubicBezTo>
                  <a:lnTo>
                    <a:pt x="584410" y="0"/>
                  </a:lnTo>
                  <a:cubicBezTo>
                    <a:pt x="597493" y="0"/>
                    <a:pt x="609590" y="6957"/>
                    <a:pt x="616169" y="18266"/>
                  </a:cubicBezTo>
                  <a:lnTo>
                    <a:pt x="798115" y="330984"/>
                  </a:lnTo>
                  <a:cubicBezTo>
                    <a:pt x="804684" y="342275"/>
                    <a:pt x="804684" y="356225"/>
                    <a:pt x="798115" y="367516"/>
                  </a:cubicBezTo>
                  <a:close/>
                </a:path>
              </a:pathLst>
            </a:custGeom>
            <a:solidFill>
              <a:srgbClr val="000000">
                <a:alpha val="0"/>
              </a:srgbClr>
            </a:solidFill>
            <a:ln w="28575" cap="sq">
              <a:gradFill>
                <a:gsLst>
                  <a:gs pos="0">
                    <a:srgbClr val="FFFFFF">
                      <a:alpha val="100000"/>
                    </a:srgbClr>
                  </a:gs>
                  <a:gs pos="100000">
                    <a:srgbClr val="FFFFFF">
                      <a:alpha val="0"/>
                    </a:srgbClr>
                  </a:gs>
                </a:gsLst>
                <a:lin ang="5400000"/>
              </a:gradFill>
              <a:prstDash val="solid"/>
              <a:miter/>
            </a:ln>
          </p:spPr>
          <p:txBody>
            <a:bodyPr/>
            <a:lstStyle/>
            <a:p>
              <a:endParaRPr lang="en-US" dirty="0"/>
            </a:p>
          </p:txBody>
        </p:sp>
        <p:sp>
          <p:nvSpPr>
            <p:cNvPr id="9" name="TextBox 9"/>
            <p:cNvSpPr txBox="1"/>
            <p:nvPr/>
          </p:nvSpPr>
          <p:spPr>
            <a:xfrm>
              <a:off x="114300" y="-47625"/>
              <a:ext cx="584200" cy="746125"/>
            </a:xfrm>
            <a:prstGeom prst="rect">
              <a:avLst/>
            </a:prstGeom>
          </p:spPr>
          <p:txBody>
            <a:bodyPr lIns="50800" tIns="50800" rIns="50800" bIns="50800" rtlCol="0" anchor="ctr"/>
            <a:lstStyle/>
            <a:p>
              <a:pPr marL="0" lvl="0" indent="0" algn="ctr">
                <a:lnSpc>
                  <a:spcPts val="2659"/>
                </a:lnSpc>
                <a:spcBef>
                  <a:spcPct val="0"/>
                </a:spcBef>
              </a:pPr>
              <a:endParaRPr dirty="0"/>
            </a:p>
          </p:txBody>
        </p:sp>
      </p:grpSp>
      <p:sp>
        <p:nvSpPr>
          <p:cNvPr id="11" name="Freeform 11">
            <a:extLst>
              <a:ext uri="{C183D7F6-B498-43B3-948B-1728B52AA6E4}">
                <adec:decorative xmlns:adec="http://schemas.microsoft.com/office/drawing/2017/decorative" val="1"/>
              </a:ext>
            </a:extLst>
          </p:cNvPr>
          <p:cNvSpPr/>
          <p:nvPr/>
        </p:nvSpPr>
        <p:spPr>
          <a:xfrm>
            <a:off x="12851141" y="-211855"/>
            <a:ext cx="10945630" cy="10483194"/>
          </a:xfrm>
          <a:custGeom>
            <a:avLst/>
            <a:gdLst/>
            <a:ahLst/>
            <a:cxnLst/>
            <a:rect l="l" t="t" r="r" b="b"/>
            <a:pathLst>
              <a:path w="803175" h="698500">
                <a:moveTo>
                  <a:pt x="795383" y="370912"/>
                </a:moveTo>
                <a:lnTo>
                  <a:pt x="617391" y="676838"/>
                </a:lnTo>
                <a:cubicBezTo>
                  <a:pt x="609587" y="690249"/>
                  <a:pt x="595241" y="698500"/>
                  <a:pt x="579725" y="698500"/>
                </a:cubicBezTo>
                <a:lnTo>
                  <a:pt x="223449" y="698500"/>
                </a:lnTo>
                <a:cubicBezTo>
                  <a:pt x="207933" y="698500"/>
                  <a:pt x="193587" y="690249"/>
                  <a:pt x="185783" y="676838"/>
                </a:cubicBezTo>
                <a:lnTo>
                  <a:pt x="7791" y="370912"/>
                </a:lnTo>
                <a:cubicBezTo>
                  <a:pt x="0" y="357522"/>
                  <a:pt x="0" y="340978"/>
                  <a:pt x="7791" y="327588"/>
                </a:cubicBezTo>
                <a:lnTo>
                  <a:pt x="185783" y="21662"/>
                </a:lnTo>
                <a:cubicBezTo>
                  <a:pt x="193587" y="8251"/>
                  <a:pt x="207933" y="0"/>
                  <a:pt x="223449" y="0"/>
                </a:cubicBezTo>
                <a:lnTo>
                  <a:pt x="579725" y="0"/>
                </a:lnTo>
                <a:cubicBezTo>
                  <a:pt x="595241" y="0"/>
                  <a:pt x="609587" y="8251"/>
                  <a:pt x="617391" y="21662"/>
                </a:cubicBezTo>
                <a:lnTo>
                  <a:pt x="795383" y="327588"/>
                </a:lnTo>
                <a:cubicBezTo>
                  <a:pt x="803174" y="340978"/>
                  <a:pt x="803174" y="357522"/>
                  <a:pt x="795383" y="370912"/>
                </a:cubicBezTo>
                <a:close/>
              </a:path>
            </a:pathLst>
          </a:custGeom>
          <a:solidFill>
            <a:schemeClr val="tx2"/>
          </a:solidFill>
        </p:spPr>
        <p:txBody>
          <a:bodyPr/>
          <a:lstStyle/>
          <a:p>
            <a:endParaRPr lang="en-US" dirty="0"/>
          </a:p>
        </p:txBody>
      </p:sp>
      <p:sp>
        <p:nvSpPr>
          <p:cNvPr id="12" name="TextBox 12">
            <a:extLst>
              <a:ext uri="{C183D7F6-B498-43B3-948B-1728B52AA6E4}">
                <adec:decorative xmlns:adec="http://schemas.microsoft.com/office/drawing/2017/decorative" val="1"/>
              </a:ext>
            </a:extLst>
          </p:cNvPr>
          <p:cNvSpPr txBox="1"/>
          <p:nvPr/>
        </p:nvSpPr>
        <p:spPr>
          <a:xfrm>
            <a:off x="14119673" y="-811600"/>
            <a:ext cx="7548980" cy="9641361"/>
          </a:xfrm>
          <a:prstGeom prst="rect">
            <a:avLst/>
          </a:prstGeom>
        </p:spPr>
        <p:txBody>
          <a:bodyPr lIns="50800" tIns="50800" rIns="50800" bIns="50800" rtlCol="0" anchor="ctr"/>
          <a:lstStyle/>
          <a:p>
            <a:pPr algn="ctr">
              <a:lnSpc>
                <a:spcPts val="2659"/>
              </a:lnSpc>
            </a:pPr>
            <a:endParaRPr dirty="0"/>
          </a:p>
        </p:txBody>
      </p:sp>
      <p:sp>
        <p:nvSpPr>
          <p:cNvPr id="15" name="TextBox 15">
            <a:extLst>
              <a:ext uri="{C183D7F6-B498-43B3-948B-1728B52AA6E4}">
                <adec:decorative xmlns:adec="http://schemas.microsoft.com/office/drawing/2017/decorative" val="1"/>
              </a:ext>
            </a:extLst>
          </p:cNvPr>
          <p:cNvSpPr txBox="1"/>
          <p:nvPr/>
        </p:nvSpPr>
        <p:spPr>
          <a:xfrm>
            <a:off x="-2655940" y="-4681705"/>
            <a:ext cx="10979716" cy="6384796"/>
          </a:xfrm>
          <a:prstGeom prst="rect">
            <a:avLst/>
          </a:prstGeom>
        </p:spPr>
        <p:txBody>
          <a:bodyPr lIns="50800" tIns="50800" rIns="50800" bIns="50800" rtlCol="0" anchor="ctr"/>
          <a:lstStyle/>
          <a:p>
            <a:pPr algn="ctr">
              <a:lnSpc>
                <a:spcPts val="2659"/>
              </a:lnSpc>
            </a:pPr>
            <a:endParaRPr dirty="0"/>
          </a:p>
        </p:txBody>
      </p:sp>
      <p:sp>
        <p:nvSpPr>
          <p:cNvPr id="16" name="Freeform 16">
            <a:extLst>
              <a:ext uri="{C183D7F6-B498-43B3-948B-1728B52AA6E4}">
                <adec:decorative xmlns:adec="http://schemas.microsoft.com/office/drawing/2017/decorative" val="1"/>
              </a:ext>
            </a:extLst>
          </p:cNvPr>
          <p:cNvSpPr/>
          <p:nvPr/>
        </p:nvSpPr>
        <p:spPr>
          <a:xfrm rot="3827403">
            <a:off x="11612214" y="5316481"/>
            <a:ext cx="6279545" cy="1610757"/>
          </a:xfrm>
          <a:custGeom>
            <a:avLst/>
            <a:gdLst/>
            <a:ahLst/>
            <a:cxnLst/>
            <a:rect l="l" t="t" r="r" b="b"/>
            <a:pathLst>
              <a:path w="6279545" h="1610757">
                <a:moveTo>
                  <a:pt x="0" y="0"/>
                </a:moveTo>
                <a:lnTo>
                  <a:pt x="6279545" y="0"/>
                </a:lnTo>
                <a:lnTo>
                  <a:pt x="6279545" y="1610757"/>
                </a:lnTo>
                <a:lnTo>
                  <a:pt x="0" y="1610757"/>
                </a:lnTo>
                <a:lnTo>
                  <a:pt x="0" y="0"/>
                </a:lnTo>
                <a:close/>
              </a:path>
            </a:pathLst>
          </a:custGeom>
          <a:blipFill>
            <a:blip r:embed="rId2">
              <a:alphaModFix amt="35000"/>
            </a:blip>
            <a:stretch>
              <a:fillRect t="-1167" b="-1167"/>
            </a:stretch>
          </a:blipFill>
        </p:spPr>
        <p:txBody>
          <a:bodyPr/>
          <a:lstStyle/>
          <a:p>
            <a:endParaRPr lang="en-US" dirty="0"/>
          </a:p>
        </p:txBody>
      </p:sp>
      <p:sp>
        <p:nvSpPr>
          <p:cNvPr id="33" name="TextBox 33">
            <a:extLst>
              <a:ext uri="{C183D7F6-B498-43B3-948B-1728B52AA6E4}">
                <adec:decorative xmlns:adec="http://schemas.microsoft.com/office/drawing/2017/decorative" val="1"/>
              </a:ext>
            </a:extLst>
          </p:cNvPr>
          <p:cNvSpPr txBox="1"/>
          <p:nvPr/>
        </p:nvSpPr>
        <p:spPr>
          <a:xfrm>
            <a:off x="-305557" y="9761384"/>
            <a:ext cx="4377976" cy="718812"/>
          </a:xfrm>
          <a:prstGeom prst="rect">
            <a:avLst/>
          </a:prstGeom>
        </p:spPr>
        <p:txBody>
          <a:bodyPr lIns="50800" tIns="50800" rIns="50800" bIns="50800" rtlCol="0" anchor="ctr"/>
          <a:lstStyle/>
          <a:p>
            <a:pPr algn="ctr">
              <a:lnSpc>
                <a:spcPts val="2659"/>
              </a:lnSpc>
            </a:pPr>
            <a:endParaRPr dirty="0"/>
          </a:p>
        </p:txBody>
      </p:sp>
      <p:sp>
        <p:nvSpPr>
          <p:cNvPr id="38" name="Freeform 38">
            <a:extLst>
              <a:ext uri="{C183D7F6-B498-43B3-948B-1728B52AA6E4}">
                <adec:decorative xmlns:adec="http://schemas.microsoft.com/office/drawing/2017/decorative" val="1"/>
              </a:ext>
            </a:extLst>
          </p:cNvPr>
          <p:cNvSpPr/>
          <p:nvPr/>
        </p:nvSpPr>
        <p:spPr>
          <a:xfrm>
            <a:off x="12009966" y="9944100"/>
            <a:ext cx="1177504" cy="797759"/>
          </a:xfrm>
          <a:custGeom>
            <a:avLst/>
            <a:gdLst/>
            <a:ahLst/>
            <a:cxnLst/>
            <a:rect l="l" t="t" r="r" b="b"/>
            <a:pathLst>
              <a:path w="1177504" h="797759">
                <a:moveTo>
                  <a:pt x="0" y="0"/>
                </a:moveTo>
                <a:lnTo>
                  <a:pt x="1177504" y="0"/>
                </a:lnTo>
                <a:lnTo>
                  <a:pt x="1177504" y="797759"/>
                </a:lnTo>
                <a:lnTo>
                  <a:pt x="0" y="79775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dirty="0"/>
          </a:p>
        </p:txBody>
      </p:sp>
      <p:sp>
        <p:nvSpPr>
          <p:cNvPr id="39" name="Freeform 39">
            <a:extLst>
              <a:ext uri="{C183D7F6-B498-43B3-948B-1728B52AA6E4}">
                <adec:decorative xmlns:adec="http://schemas.microsoft.com/office/drawing/2017/decorative" val="1"/>
              </a:ext>
            </a:extLst>
          </p:cNvPr>
          <p:cNvSpPr/>
          <p:nvPr/>
        </p:nvSpPr>
        <p:spPr>
          <a:xfrm>
            <a:off x="-588752" y="-398880"/>
            <a:ext cx="1177504" cy="797759"/>
          </a:xfrm>
          <a:custGeom>
            <a:avLst/>
            <a:gdLst/>
            <a:ahLst/>
            <a:cxnLst/>
            <a:rect l="l" t="t" r="r" b="b"/>
            <a:pathLst>
              <a:path w="1177504" h="797759">
                <a:moveTo>
                  <a:pt x="0" y="0"/>
                </a:moveTo>
                <a:lnTo>
                  <a:pt x="1177504" y="0"/>
                </a:lnTo>
                <a:lnTo>
                  <a:pt x="1177504" y="797760"/>
                </a:lnTo>
                <a:lnTo>
                  <a:pt x="0" y="79776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dirty="0"/>
          </a:p>
        </p:txBody>
      </p:sp>
      <p:sp>
        <p:nvSpPr>
          <p:cNvPr id="40" name="TextBox 40"/>
          <p:cNvSpPr txBox="1">
            <a:spLocks noGrp="1"/>
          </p:cNvSpPr>
          <p:nvPr>
            <p:ph type="title" idx="4294967295"/>
          </p:nvPr>
        </p:nvSpPr>
        <p:spPr>
          <a:xfrm>
            <a:off x="970279" y="3771900"/>
            <a:ext cx="10354998" cy="168603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435"/>
              </a:lnSpc>
              <a:spcBef>
                <a:spcPts val="0"/>
              </a:spcBef>
              <a:spcAft>
                <a:spcPts val="0"/>
              </a:spcAft>
              <a:buClrTx/>
              <a:buSzTx/>
              <a:buFontTx/>
              <a:buNone/>
              <a:tabLst/>
              <a:defRPr/>
            </a:pPr>
            <a:r>
              <a:rPr kumimoji="0" lang="en-US" sz="16600" b="1" i="0" u="none" strike="noStrike" kern="1200" cap="none" spc="0" normalizeH="0" baseline="0" noProof="0" dirty="0">
                <a:ln>
                  <a:noFill/>
                </a:ln>
                <a:solidFill>
                  <a:srgbClr val="243B55"/>
                </a:solidFill>
                <a:effectLst/>
                <a:uLnTx/>
                <a:uFillTx/>
                <a:latin typeface="+mn-lt"/>
                <a:ea typeface="Montserrat Bold"/>
                <a:cs typeface="Montserrat Bold"/>
                <a:sym typeface="Montserrat Bold"/>
              </a:rPr>
              <a:t>Questions</a:t>
            </a:r>
          </a:p>
        </p:txBody>
      </p:sp>
      <p:pic>
        <p:nvPicPr>
          <p:cNvPr id="13" name="Picture 12" descr="An exceptional education for every South Carolina child">
            <a:extLst>
              <a:ext uri="{FF2B5EF4-FFF2-40B4-BE49-F238E27FC236}">
                <a16:creationId xmlns:a16="http://schemas.microsoft.com/office/drawing/2014/main" id="{88E5B6FA-7ABD-C4DD-5EDC-73C2721E67A2}"/>
              </a:ext>
            </a:extLst>
          </p:cNvPr>
          <p:cNvPicPr>
            <a:picLocks noChangeAspect="1"/>
          </p:cNvPicPr>
          <p:nvPr/>
        </p:nvPicPr>
        <p:blipFill>
          <a:blip r:embed="rId5"/>
          <a:srcRect l="38351" t="1677"/>
          <a:stretch>
            <a:fillRect/>
          </a:stretch>
        </p:blipFill>
        <p:spPr>
          <a:xfrm>
            <a:off x="2763677" y="9324089"/>
            <a:ext cx="8056779" cy="716747"/>
          </a:xfrm>
          <a:prstGeom prst="rect">
            <a:avLst/>
          </a:prstGeom>
        </p:spPr>
      </p:pic>
      <p:sp>
        <p:nvSpPr>
          <p:cNvPr id="17" name="Freeform 4">
            <a:extLst>
              <a:ext uri="{FF2B5EF4-FFF2-40B4-BE49-F238E27FC236}">
                <a16:creationId xmlns:a16="http://schemas.microsoft.com/office/drawing/2014/main" id="{0BB066D8-A11C-7F0F-96A5-C4D79821F32D}"/>
              </a:ext>
              <a:ext uri="{C183D7F6-B498-43B3-948B-1728B52AA6E4}">
                <adec:decorative xmlns:adec="http://schemas.microsoft.com/office/drawing/2017/decorative" val="1"/>
              </a:ext>
            </a:extLst>
          </p:cNvPr>
          <p:cNvSpPr/>
          <p:nvPr/>
        </p:nvSpPr>
        <p:spPr>
          <a:xfrm>
            <a:off x="14044027" y="524595"/>
            <a:ext cx="10378556" cy="9025955"/>
          </a:xfrm>
          <a:custGeom>
            <a:avLst/>
            <a:gdLst/>
            <a:ahLst/>
            <a:cxnLst/>
            <a:rect l="l" t="t" r="r" b="b"/>
            <a:pathLst>
              <a:path w="803175" h="698500">
                <a:moveTo>
                  <a:pt x="795383" y="370912"/>
                </a:moveTo>
                <a:lnTo>
                  <a:pt x="617391" y="676838"/>
                </a:lnTo>
                <a:cubicBezTo>
                  <a:pt x="609587" y="690249"/>
                  <a:pt x="595241" y="698500"/>
                  <a:pt x="579725" y="698500"/>
                </a:cubicBezTo>
                <a:lnTo>
                  <a:pt x="223449" y="698500"/>
                </a:lnTo>
                <a:cubicBezTo>
                  <a:pt x="207933" y="698500"/>
                  <a:pt x="193587" y="690249"/>
                  <a:pt x="185783" y="676838"/>
                </a:cubicBezTo>
                <a:lnTo>
                  <a:pt x="7791" y="370912"/>
                </a:lnTo>
                <a:cubicBezTo>
                  <a:pt x="0" y="357522"/>
                  <a:pt x="0" y="340978"/>
                  <a:pt x="7791" y="327588"/>
                </a:cubicBezTo>
                <a:lnTo>
                  <a:pt x="185783" y="21662"/>
                </a:lnTo>
                <a:cubicBezTo>
                  <a:pt x="193587" y="8251"/>
                  <a:pt x="207933" y="0"/>
                  <a:pt x="223449" y="0"/>
                </a:cubicBezTo>
                <a:lnTo>
                  <a:pt x="579725" y="0"/>
                </a:lnTo>
                <a:cubicBezTo>
                  <a:pt x="595241" y="0"/>
                  <a:pt x="609587" y="8251"/>
                  <a:pt x="617391" y="21662"/>
                </a:cubicBezTo>
                <a:lnTo>
                  <a:pt x="795383" y="327588"/>
                </a:lnTo>
                <a:cubicBezTo>
                  <a:pt x="803174" y="340978"/>
                  <a:pt x="803174" y="357522"/>
                  <a:pt x="795383" y="370912"/>
                </a:cubicBezTo>
                <a:close/>
              </a:path>
            </a:pathLst>
          </a:custGeom>
          <a:solidFill>
            <a:srgbClr val="F1BA55"/>
          </a:solidFill>
          <a:ln cap="rnd">
            <a:noFill/>
            <a:prstDash val="solid"/>
            <a:round/>
          </a:ln>
        </p:spPr>
        <p:txBody>
          <a:bodyPr/>
          <a:lstStyle/>
          <a:p>
            <a:endParaRPr lang="en-US" dirty="0"/>
          </a:p>
        </p:txBody>
      </p:sp>
      <p:pic>
        <p:nvPicPr>
          <p:cNvPr id="10" name="Picture 3" descr="South Carolina Department of Education Seal - Open Book with Palmetto Tree in the middle">
            <a:extLst>
              <a:ext uri="{FF2B5EF4-FFF2-40B4-BE49-F238E27FC236}">
                <a16:creationId xmlns:a16="http://schemas.microsoft.com/office/drawing/2014/main" id="{79C135BE-FD90-C0F5-8A43-668D3F573F75}"/>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13749599" y="2866088"/>
            <a:ext cx="4218577" cy="421604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4AD5C-CEED-F793-7FB4-C7210CD77EE0}"/>
            </a:ext>
          </a:extLst>
        </p:cNvPr>
        <p:cNvGrpSpPr/>
        <p:nvPr/>
      </p:nvGrpSpPr>
      <p:grpSpPr>
        <a:xfrm>
          <a:off x="0" y="0"/>
          <a:ext cx="0" cy="0"/>
          <a:chOff x="0" y="0"/>
          <a:chExt cx="0" cy="0"/>
        </a:xfrm>
      </p:grpSpPr>
      <p:sp>
        <p:nvSpPr>
          <p:cNvPr id="16" name="TextBox 16">
            <a:extLst>
              <a:ext uri="{FF2B5EF4-FFF2-40B4-BE49-F238E27FC236}">
                <a16:creationId xmlns:a16="http://schemas.microsoft.com/office/drawing/2014/main" id="{5DB9D9DB-9DA2-6720-8037-FF02773A8FE8}"/>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ph type="title" idx="4294967295"/>
          </p:nvPr>
        </p:nvSpPr>
        <p:spPr>
          <a:xfrm>
            <a:off x="990600" y="1502837"/>
            <a:ext cx="14714915" cy="94820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72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243B55"/>
                </a:solidFill>
                <a:effectLst/>
                <a:uLnTx/>
                <a:uFillTx/>
                <a:latin typeface="+mn-lt"/>
                <a:ea typeface="Montserrat Bold"/>
                <a:cs typeface="Montserrat Bold"/>
                <a:sym typeface="Montserrat Bold"/>
              </a:rPr>
              <a:t>South Carolina -  Vision 2030</a:t>
            </a:r>
          </a:p>
        </p:txBody>
      </p:sp>
      <p:sp>
        <p:nvSpPr>
          <p:cNvPr id="32" name="TextBox 31">
            <a:extLst>
              <a:ext uri="{FF2B5EF4-FFF2-40B4-BE49-F238E27FC236}">
                <a16:creationId xmlns:a16="http://schemas.microsoft.com/office/drawing/2014/main" id="{A0A65A0E-87B8-BE33-943C-16451718FFF7}"/>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1302474" y="2552700"/>
            <a:ext cx="13535909" cy="3416320"/>
          </a:xfrm>
          <a:prstGeom prst="rect">
            <a:avLst/>
          </a:prstGeom>
          <a:noFill/>
        </p:spPr>
        <p:txBody>
          <a:bodyPr wrap="square">
            <a:spAutoFit/>
          </a:bodyPr>
          <a:lstStyle/>
          <a:p>
            <a:pPr algn="l">
              <a:buNone/>
            </a:pPr>
            <a:r>
              <a:rPr lang="en-US" sz="3600" b="0" i="0" dirty="0">
                <a:solidFill>
                  <a:srgbClr val="223847"/>
                </a:solidFill>
                <a:effectLst/>
                <a:latin typeface="Aptos" panose="020B0004020202020204" pitchFamily="34" charset="0"/>
              </a:rPr>
              <a:t>South Carolina has a vision for 2030 that focuses on science and technology education, workforce development, and economic growth. </a:t>
            </a:r>
          </a:p>
          <a:p>
            <a:pPr algn="l">
              <a:buNone/>
            </a:pPr>
            <a:endParaRPr lang="en-US" sz="3600" dirty="0">
              <a:solidFill>
                <a:srgbClr val="223847"/>
              </a:solidFill>
              <a:latin typeface="Aptos" panose="020B0004020202020204" pitchFamily="34" charset="0"/>
            </a:endParaRPr>
          </a:p>
          <a:p>
            <a:pPr algn="l">
              <a:buNone/>
            </a:pPr>
            <a:r>
              <a:rPr lang="en-US" sz="3600" b="0" i="0" dirty="0">
                <a:solidFill>
                  <a:srgbClr val="223847"/>
                </a:solidFill>
                <a:effectLst/>
                <a:latin typeface="Aptos" panose="020B0004020202020204" pitchFamily="34" charset="0"/>
              </a:rPr>
              <a:t>Key aspects include increasing postsecondary attainment, improving education standards, and expanding high-tech industries.</a:t>
            </a:r>
          </a:p>
        </p:txBody>
      </p:sp>
      <p:sp>
        <p:nvSpPr>
          <p:cNvPr id="20" name="Text Placeholder 7">
            <a:extLst>
              <a:ext uri="{FF2B5EF4-FFF2-40B4-BE49-F238E27FC236}">
                <a16:creationId xmlns:a16="http://schemas.microsoft.com/office/drawing/2014/main" id="{9BC1C2E7-D90C-4C77-64C1-571AF2980001}"/>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rot="10800000" flipV="1">
            <a:off x="4385316" y="6389576"/>
            <a:ext cx="13425525" cy="21465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3600" dirty="0">
                <a:solidFill>
                  <a:srgbClr val="2F3D4C"/>
                </a:solidFill>
                <a:latin typeface="Aptos" panose="020B0004020202020204" pitchFamily="34" charset="0"/>
                <a:hlinkClick r:id="rId2">
                  <a:extLst>
                    <a:ext uri="{A12FA001-AC4F-418D-AE19-62706E023703}">
                      <ahyp:hlinkClr xmlns:ahyp="http://schemas.microsoft.com/office/drawing/2018/hyperlinkcolor" val="tx"/>
                    </a:ext>
                  </a:extLst>
                </a:hlinkClick>
              </a:rPr>
              <a:t>The South Carolina Department of Education's (SCDE) 2030 plan, aims to ensure </a:t>
            </a:r>
            <a:r>
              <a:rPr lang="en-US" sz="3600" b="1" i="1" dirty="0">
                <a:solidFill>
                  <a:srgbClr val="2F3D4C"/>
                </a:solidFill>
                <a:latin typeface="Aptos" panose="020B0004020202020204" pitchFamily="34" charset="0"/>
                <a:hlinkClick r:id="rId2">
                  <a:extLst>
                    <a:ext uri="{A12FA001-AC4F-418D-AE19-62706E023703}">
                      <ahyp:hlinkClr xmlns:ahyp="http://schemas.microsoft.com/office/drawing/2018/hyperlinkcolor" val="tx"/>
                    </a:ext>
                  </a:extLst>
                </a:hlinkClick>
              </a:rPr>
              <a:t>every</a:t>
            </a:r>
            <a:r>
              <a:rPr lang="en-US" sz="3600" dirty="0">
                <a:solidFill>
                  <a:srgbClr val="2F3D4C"/>
                </a:solidFill>
                <a:latin typeface="Aptos" panose="020B0004020202020204" pitchFamily="34" charset="0"/>
                <a:hlinkClick r:id="rId2">
                  <a:extLst>
                    <a:ext uri="{A12FA001-AC4F-418D-AE19-62706E023703}">
                      <ahyp:hlinkClr xmlns:ahyp="http://schemas.microsoft.com/office/drawing/2018/hyperlinkcolor" val="tx"/>
                    </a:ext>
                  </a:extLst>
                </a:hlinkClick>
              </a:rPr>
              <a:t> student graduates college, career, or military-ready, with a focus on literacy and math proficiency. </a:t>
            </a:r>
            <a:endParaRPr lang="en-US" sz="3600" dirty="0">
              <a:solidFill>
                <a:srgbClr val="2F3D4C"/>
              </a:solidFill>
              <a:latin typeface="Aptos" panose="020B0004020202020204" pitchFamily="34" charset="0"/>
            </a:endParaRPr>
          </a:p>
        </p:txBody>
      </p:sp>
      <p:pic>
        <p:nvPicPr>
          <p:cNvPr id="33" name="Picture 3">
            <a:extLst>
              <a:ext uri="{FF2B5EF4-FFF2-40B4-BE49-F238E27FC236}">
                <a16:creationId xmlns:a16="http://schemas.microsoft.com/office/drawing/2014/main" id="{9F7A3830-BCA4-B79F-4E45-928B1DAE85F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rcRect/>
          <a:stretch/>
        </p:blipFill>
        <p:spPr>
          <a:xfrm>
            <a:off x="515259" y="7073835"/>
            <a:ext cx="2681111" cy="2679502"/>
          </a:xfrm>
          <a:prstGeom prst="rect">
            <a:avLst/>
          </a:prstGeom>
        </p:spPr>
      </p:pic>
      <p:pic>
        <p:nvPicPr>
          <p:cNvPr id="3" name="Picture 2">
            <a:extLst>
              <a:ext uri="{FF2B5EF4-FFF2-40B4-BE49-F238E27FC236}">
                <a16:creationId xmlns:a16="http://schemas.microsoft.com/office/drawing/2014/main" id="{97390E63-C89D-BA43-3FEB-BF6503B57A2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4"/>
          <a:srcRect l="38351" t="1677"/>
          <a:stretch>
            <a:fillRect/>
          </a:stretch>
        </p:blipFill>
        <p:spPr>
          <a:xfrm>
            <a:off x="6308002" y="9078729"/>
            <a:ext cx="11768839" cy="1046980"/>
          </a:xfrm>
          <a:prstGeom prst="rect">
            <a:avLst/>
          </a:prstGeom>
        </p:spPr>
      </p:pic>
    </p:spTree>
    <p:extLst>
      <p:ext uri="{BB962C8B-B14F-4D97-AF65-F5344CB8AC3E}">
        <p14:creationId xmlns:p14="http://schemas.microsoft.com/office/powerpoint/2010/main" val="2608541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DDF936-824B-0E2F-E49F-C0D201DA7275}"/>
            </a:ext>
          </a:extLst>
        </p:cNvPr>
        <p:cNvGrpSpPr/>
        <p:nvPr/>
      </p:nvGrpSpPr>
      <p:grpSpPr>
        <a:xfrm>
          <a:off x="0" y="0"/>
          <a:ext cx="0" cy="0"/>
          <a:chOff x="0" y="0"/>
          <a:chExt cx="0" cy="0"/>
        </a:xfrm>
      </p:grpSpPr>
      <p:sp>
        <p:nvSpPr>
          <p:cNvPr id="16" name="TextBox 16">
            <a:extLst>
              <a:ext uri="{FF2B5EF4-FFF2-40B4-BE49-F238E27FC236}">
                <a16:creationId xmlns:a16="http://schemas.microsoft.com/office/drawing/2014/main" id="{F9DD3BAD-3E92-F7FC-8577-10D7F7EEFCEB}"/>
              </a:ext>
              <a:ext uri="{C183D7F6-B498-43B3-948B-1728B52AA6E4}">
                <adec:decorative xmlns:adec="http://schemas.microsoft.com/office/drawing/2017/decorative" val="0"/>
              </a:ext>
            </a:extLst>
          </p:cNvPr>
          <p:cNvSpPr txBox="1">
            <a:spLocks noGrp="1" noRot="1" noMove="1" noResize="1" noEditPoints="1" noAdjustHandles="1" noChangeArrowheads="1" noChangeShapeType="1"/>
          </p:cNvSpPr>
          <p:nvPr>
            <p:ph type="title" idx="4294967295"/>
          </p:nvPr>
        </p:nvSpPr>
        <p:spPr>
          <a:xfrm>
            <a:off x="664324" y="1514109"/>
            <a:ext cx="13661044" cy="94820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72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243B55"/>
                </a:solidFill>
                <a:effectLst/>
                <a:uLnTx/>
                <a:uFillTx/>
                <a:latin typeface="+mn-lt"/>
                <a:ea typeface="Montserrat Bold"/>
                <a:cs typeface="Montserrat Bold"/>
                <a:sym typeface="Montserrat Bold"/>
              </a:rPr>
              <a:t>Office of Career Readiness</a:t>
            </a:r>
          </a:p>
        </p:txBody>
      </p:sp>
      <p:sp>
        <p:nvSpPr>
          <p:cNvPr id="36" name="TextBox 35">
            <a:extLst>
              <a:ext uri="{FF2B5EF4-FFF2-40B4-BE49-F238E27FC236}">
                <a16:creationId xmlns:a16="http://schemas.microsoft.com/office/drawing/2014/main" id="{610ABF92-315B-1D00-03F0-CC42FC49AE88}"/>
              </a:ext>
              <a:ext uri="{C183D7F6-B498-43B3-948B-1728B52AA6E4}">
                <adec:decorative xmlns:adec="http://schemas.microsoft.com/office/drawing/2017/decorative" val="0"/>
              </a:ext>
            </a:extLst>
          </p:cNvPr>
          <p:cNvSpPr txBox="1">
            <a:spLocks noGrp="1" noRot="1" noMove="1" noResize="1" noEditPoints="1" noAdjustHandles="1" noChangeArrowheads="1" noChangeShapeType="1"/>
          </p:cNvSpPr>
          <p:nvPr/>
        </p:nvSpPr>
        <p:spPr>
          <a:xfrm>
            <a:off x="3124200" y="3213111"/>
            <a:ext cx="12630741" cy="1938992"/>
          </a:xfrm>
          <a:prstGeom prst="rect">
            <a:avLst/>
          </a:prstGeom>
          <a:noFill/>
        </p:spPr>
        <p:txBody>
          <a:bodyPr wrap="square">
            <a:spAutoFit/>
          </a:bodyPr>
          <a:lstStyle/>
          <a:p>
            <a:pPr marL="0" indent="0">
              <a:spcBef>
                <a:spcPts val="0"/>
              </a:spcBef>
              <a:buNone/>
            </a:pPr>
            <a:r>
              <a:rPr lang="en-US" sz="4000" dirty="0">
                <a:latin typeface="Aptos" panose="020B0004020202020204" pitchFamily="34" charset="0"/>
              </a:rPr>
              <a:t>Newly formed combination of K-12 Computer Science, School Counseling, Career and Technical Education, &amp; </a:t>
            </a:r>
            <a:br>
              <a:rPr lang="en-US" sz="4000" dirty="0">
                <a:latin typeface="Aptos" panose="020B0004020202020204" pitchFamily="34" charset="0"/>
              </a:rPr>
            </a:br>
            <a:r>
              <a:rPr lang="en-US" sz="4000" dirty="0">
                <a:latin typeface="Aptos" panose="020B0004020202020204" pitchFamily="34" charset="0"/>
              </a:rPr>
              <a:t>Adult Education</a:t>
            </a:r>
          </a:p>
        </p:txBody>
      </p:sp>
      <p:sp>
        <p:nvSpPr>
          <p:cNvPr id="17" name="Text Placeholder 6">
            <a:extLst>
              <a:ext uri="{FF2B5EF4-FFF2-40B4-BE49-F238E27FC236}">
                <a16:creationId xmlns:a16="http://schemas.microsoft.com/office/drawing/2014/main" id="{BA1BE89D-C960-914E-3D9F-B5F09A3EE27F}"/>
              </a:ext>
              <a:ext uri="{C183D7F6-B498-43B3-948B-1728B52AA6E4}">
                <adec:decorative xmlns:adec="http://schemas.microsoft.com/office/drawing/2017/decorative" val="0"/>
              </a:ext>
            </a:extLst>
          </p:cNvPr>
          <p:cNvSpPr txBox="1">
            <a:spLocks noGrp="1" noRot="1" noMove="1" noResize="1" noEditPoints="1" noAdjustHandles="1" noChangeArrowheads="1" noChangeShapeType="1"/>
          </p:cNvSpPr>
          <p:nvPr/>
        </p:nvSpPr>
        <p:spPr>
          <a:xfrm>
            <a:off x="5486400" y="5966123"/>
            <a:ext cx="11682750" cy="35969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3600" b="1" u="sng" dirty="0">
                <a:latin typeface="Aptos" panose="020B0004020202020204" pitchFamily="34" charset="0"/>
              </a:rPr>
              <a:t>Mission</a:t>
            </a:r>
          </a:p>
          <a:p>
            <a:pPr marL="0" indent="0">
              <a:spcBef>
                <a:spcPts val="0"/>
              </a:spcBef>
              <a:buNone/>
            </a:pPr>
            <a:r>
              <a:rPr lang="en-US" sz="3600" dirty="0">
                <a:latin typeface="Aptos" panose="020B0004020202020204" pitchFamily="34" charset="0"/>
              </a:rPr>
              <a:t>The Office of Career Readiness exists to ensure that every learner in SC can access a high-quality, workforce - aligned education pathway that leads to personal success and economic mobility.</a:t>
            </a:r>
          </a:p>
        </p:txBody>
      </p:sp>
      <p:sp>
        <p:nvSpPr>
          <p:cNvPr id="20" name="Text Placeholder 7">
            <a:extLst>
              <a:ext uri="{FF2B5EF4-FFF2-40B4-BE49-F238E27FC236}">
                <a16:creationId xmlns:a16="http://schemas.microsoft.com/office/drawing/2014/main" id="{5DCB9CE8-5E81-9C95-3E14-31328578D751}"/>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rot="10800000" flipV="1">
            <a:off x="-308460" y="8320914"/>
            <a:ext cx="4980914" cy="124218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US" sz="4000" b="1" u="sng" dirty="0">
                <a:solidFill>
                  <a:schemeClr val="bg1"/>
                </a:solidFill>
                <a:effectLst>
                  <a:outerShdw blurRad="38100" dist="38100" dir="2700000" algn="tl">
                    <a:srgbClr val="000000">
                      <a:alpha val="43137"/>
                    </a:srgbClr>
                  </a:outerShdw>
                </a:effectLst>
              </a:rPr>
              <a:t>#FutureReadySC</a:t>
            </a:r>
            <a:endParaRPr lang="en-US" sz="36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53463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9">
            <a:extLst>
              <a:ext uri="{FF2B5EF4-FFF2-40B4-BE49-F238E27FC236}">
                <a16:creationId xmlns:a16="http://schemas.microsoft.com/office/drawing/2014/main" id="{9A7201C2-F818-F40D-4C84-DF86745674ED}"/>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838200" y="424509"/>
            <a:ext cx="13792200" cy="1465453"/>
          </a:xfrm>
          <a:prstGeom prst="rect">
            <a:avLst/>
          </a:prstGeom>
        </p:spPr>
        <p:txBody>
          <a:bodyPr vert="horz" lIns="137160" tIns="68580" rIns="137160" bIns="6858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900"/>
              </a:spcAft>
            </a:pPr>
            <a:r>
              <a:rPr lang="en-US" sz="5400" b="1" dirty="0">
                <a:solidFill>
                  <a:srgbClr val="FFFFFF"/>
                </a:solidFill>
                <a:latin typeface="+mn-lt"/>
              </a:rPr>
              <a:t>Career Readiness in South Carolina</a:t>
            </a:r>
            <a:endParaRPr lang="en-US" sz="5400" dirty="0">
              <a:solidFill>
                <a:srgbClr val="FFFFFF"/>
              </a:solidFill>
              <a:latin typeface="+mn-lt"/>
            </a:endParaRPr>
          </a:p>
        </p:txBody>
      </p:sp>
      <p:sp>
        <p:nvSpPr>
          <p:cNvPr id="11" name="Title 10">
            <a:extLst>
              <a:ext uri="{FF2B5EF4-FFF2-40B4-BE49-F238E27FC236}">
                <a16:creationId xmlns:a16="http://schemas.microsoft.com/office/drawing/2014/main" id="{9F944703-6786-15E3-D082-6052483CF3F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1030252" y="2242238"/>
            <a:ext cx="16450056" cy="1097280"/>
          </a:xfrm>
        </p:spPr>
        <p:txBody>
          <a:bodyPr>
            <a:normAutofit fontScale="90000"/>
          </a:bodyPr>
          <a:lstStyle/>
          <a:p>
            <a:r>
              <a:rPr lang="en-US" dirty="0"/>
              <a:t>The South Carolina economy is experiencing a skills gap…</a:t>
            </a:r>
          </a:p>
        </p:txBody>
      </p:sp>
      <p:sp>
        <p:nvSpPr>
          <p:cNvPr id="3" name="Content Placeholder 2">
            <a:extLs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idx="1"/>
          </p:nvPr>
        </p:nvSpPr>
        <p:spPr>
          <a:xfrm>
            <a:off x="1295400" y="2933700"/>
            <a:ext cx="15047948" cy="5975669"/>
          </a:xfrm>
        </p:spPr>
        <p:txBody>
          <a:bodyPr vert="horz" lIns="137160" tIns="68580" rIns="137160" bIns="68580" rtlCol="0" anchor="ctr">
            <a:normAutofit/>
          </a:bodyPr>
          <a:lstStyle/>
          <a:p>
            <a:pPr marL="685800" indent="-685800">
              <a:spcBef>
                <a:spcPts val="885"/>
              </a:spcBef>
              <a:buFont typeface="Arial" panose="020B0604020202020204" pitchFamily="34" charset="0"/>
              <a:buChar char="•"/>
            </a:pPr>
            <a:r>
              <a:rPr lang="en-US" sz="8000" b="1" u="sng" dirty="0">
                <a:solidFill>
                  <a:srgbClr val="F0C14C"/>
                </a:solidFill>
              </a:rPr>
              <a:t>57%</a:t>
            </a:r>
            <a:r>
              <a:rPr lang="en-US" sz="8000" b="1" dirty="0"/>
              <a:t> </a:t>
            </a:r>
            <a:r>
              <a:rPr lang="en-US" sz="4800" dirty="0"/>
              <a:t>of jobs in South Carolina require skills training – more education than high school but less than a four-year degree</a:t>
            </a:r>
            <a:br>
              <a:rPr lang="en-US" sz="4800" dirty="0"/>
            </a:br>
            <a:endParaRPr lang="en-US" sz="4800" dirty="0"/>
          </a:p>
          <a:p>
            <a:pPr marL="685800" indent="-685800">
              <a:spcBef>
                <a:spcPts val="885"/>
              </a:spcBef>
              <a:buFont typeface="Arial" panose="020B0604020202020204" pitchFamily="34" charset="0"/>
              <a:buChar char="•"/>
            </a:pPr>
            <a:r>
              <a:rPr lang="en-US" sz="8000" b="1" u="sng" dirty="0">
                <a:solidFill>
                  <a:srgbClr val="F0C14C"/>
                </a:solidFill>
              </a:rPr>
              <a:t>42%</a:t>
            </a:r>
            <a:r>
              <a:rPr lang="en-US" sz="4400" b="1" dirty="0"/>
              <a:t> </a:t>
            </a:r>
            <a:r>
              <a:rPr lang="en-US" sz="4800" dirty="0"/>
              <a:t>of South Carolina workers are trained at this level</a:t>
            </a:r>
          </a:p>
        </p:txBody>
      </p:sp>
    </p:spTree>
    <p:extLst>
      <p:ext uri="{BB962C8B-B14F-4D97-AF65-F5344CB8AC3E}">
        <p14:creationId xmlns:p14="http://schemas.microsoft.com/office/powerpoint/2010/main" val="2862193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8E4E61-805F-A1C4-8882-B6FC5D435DE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A3F3FD0B-173D-2621-0C01-DD7EA4D54C07}"/>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7010400" y="435104"/>
            <a:ext cx="10896600" cy="1817640"/>
          </a:xfrm>
          <a:prstGeom prst="rect">
            <a:avLst/>
          </a:prstGeom>
        </p:spPr>
        <p:txBody>
          <a:bodyPr vert="horz" lIns="91440" tIns="45720" rIns="91440" bIns="45720" rtlCol="0" anchor="t">
            <a:normAutofit/>
          </a:bodyPr>
          <a:lst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a:lstStyle>
          <a:p>
            <a:r>
              <a:rPr lang="en-US" sz="3600" b="1" dirty="0"/>
              <a:t>Career and Technical Education (CTE) can fill these gaps, particularly in South Carolina’s key industries, like:</a:t>
            </a:r>
          </a:p>
        </p:txBody>
      </p:sp>
      <p:sp>
        <p:nvSpPr>
          <p:cNvPr id="6" name="Title 5">
            <a:extLst>
              <a:ext uri="{FF2B5EF4-FFF2-40B4-BE49-F238E27FC236}">
                <a16:creationId xmlns:a16="http://schemas.microsoft.com/office/drawing/2014/main" id="{647B5B94-FE6C-E76C-0D1A-C417EA48D9F0}"/>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ph type="title" idx="4294967295"/>
          </p:nvPr>
        </p:nvSpPr>
        <p:spPr>
          <a:xfrm>
            <a:off x="8234175" y="2400300"/>
            <a:ext cx="8708689" cy="404680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342900" marR="0" lvl="0" indent="-342900" algn="l" defTabSz="1371600" rtl="0" eaLnBrk="1" fontAlgn="auto" latinLnBrk="0" hangingPunct="1">
              <a:lnSpc>
                <a:spcPct val="110000"/>
              </a:lnSpc>
              <a:spcBef>
                <a:spcPts val="0"/>
              </a:spcBef>
              <a:spcAft>
                <a:spcPts val="900"/>
              </a:spcAft>
              <a:buClrTx/>
              <a:buSzPct val="50000"/>
              <a:buFont typeface="Arial" panose="020B0604020202020204" pitchFamily="34" charset="0"/>
              <a:buChar char="•"/>
              <a:tabLst/>
              <a:defRPr/>
            </a:pPr>
            <a:r>
              <a:rPr kumimoji="0" lang="en-US" sz="4800" b="1" i="0" u="none" strike="noStrike" kern="1200" cap="none" spc="0" normalizeH="0" baseline="0" noProof="0" dirty="0">
                <a:ln>
                  <a:noFill/>
                </a:ln>
                <a:solidFill>
                  <a:srgbClr val="2F3D4C"/>
                </a:solidFill>
                <a:effectLst/>
                <a:uLnTx/>
                <a:uFillTx/>
                <a:latin typeface="+mn-lt"/>
                <a:ea typeface="+mn-ea"/>
                <a:cs typeface="+mn-cs"/>
              </a:rPr>
              <a:t>Advanced Manufacturing</a:t>
            </a:r>
          </a:p>
          <a:p>
            <a:pPr marL="342900" marR="0" lvl="0" indent="-342900" algn="l" defTabSz="1371600" rtl="0" eaLnBrk="1" fontAlgn="auto" latinLnBrk="0" hangingPunct="1">
              <a:lnSpc>
                <a:spcPct val="110000"/>
              </a:lnSpc>
              <a:spcBef>
                <a:spcPts val="0"/>
              </a:spcBef>
              <a:spcAft>
                <a:spcPts val="900"/>
              </a:spcAft>
              <a:buClrTx/>
              <a:buSzPct val="50000"/>
              <a:buFont typeface="Arial" panose="020B0604020202020204" pitchFamily="34" charset="0"/>
              <a:buChar char="•"/>
              <a:tabLst/>
              <a:defRPr/>
            </a:pPr>
            <a:r>
              <a:rPr kumimoji="0" lang="en-US" sz="4800" b="1" i="0" u="none" strike="noStrike" kern="1200" cap="none" spc="0" normalizeH="0" baseline="0" noProof="0" dirty="0">
                <a:ln>
                  <a:noFill/>
                </a:ln>
                <a:solidFill>
                  <a:srgbClr val="2F3D4C"/>
                </a:solidFill>
                <a:effectLst/>
                <a:uLnTx/>
                <a:uFillTx/>
                <a:latin typeface="+mn-lt"/>
                <a:ea typeface="+mn-ea"/>
                <a:cs typeface="+mn-cs"/>
              </a:rPr>
              <a:t>Agribusiness</a:t>
            </a:r>
          </a:p>
          <a:p>
            <a:pPr marL="342900" marR="0" lvl="0" indent="-342900" algn="l" defTabSz="1371600" rtl="0" eaLnBrk="1" fontAlgn="auto" latinLnBrk="0" hangingPunct="1">
              <a:lnSpc>
                <a:spcPct val="110000"/>
              </a:lnSpc>
              <a:spcBef>
                <a:spcPts val="0"/>
              </a:spcBef>
              <a:spcAft>
                <a:spcPts val="900"/>
              </a:spcAft>
              <a:buClrTx/>
              <a:buSzPct val="50000"/>
              <a:buFont typeface="Arial" panose="020B0604020202020204" pitchFamily="34" charset="0"/>
              <a:buChar char="•"/>
              <a:tabLst/>
              <a:defRPr/>
            </a:pPr>
            <a:r>
              <a:rPr kumimoji="0" lang="en-US" sz="4800" b="1" i="0" u="none" strike="noStrike" kern="1200" cap="none" spc="0" normalizeH="0" baseline="0" noProof="0" dirty="0">
                <a:ln>
                  <a:noFill/>
                </a:ln>
                <a:solidFill>
                  <a:srgbClr val="2F3D4C"/>
                </a:solidFill>
                <a:effectLst/>
                <a:uLnTx/>
                <a:uFillTx/>
                <a:latin typeface="+mn-lt"/>
                <a:ea typeface="+mn-ea"/>
                <a:cs typeface="+mn-cs"/>
              </a:rPr>
              <a:t>Automotive</a:t>
            </a:r>
          </a:p>
          <a:p>
            <a:pPr marL="342900" marR="0" lvl="0" indent="-342900" algn="l" defTabSz="1371600" rtl="0" eaLnBrk="1" fontAlgn="auto" latinLnBrk="0" hangingPunct="1">
              <a:lnSpc>
                <a:spcPct val="110000"/>
              </a:lnSpc>
              <a:spcBef>
                <a:spcPts val="0"/>
              </a:spcBef>
              <a:spcAft>
                <a:spcPts val="900"/>
              </a:spcAft>
              <a:buClrTx/>
              <a:buSzPct val="50000"/>
              <a:buFont typeface="Arial" panose="020B0604020202020204" pitchFamily="34" charset="0"/>
              <a:buChar char="•"/>
              <a:tabLst/>
              <a:defRPr/>
            </a:pPr>
            <a:r>
              <a:rPr kumimoji="0" lang="en-US" sz="4800" b="1" i="0" u="none" strike="noStrike" kern="1200" cap="none" spc="0" normalizeH="0" baseline="0" noProof="0" dirty="0">
                <a:ln>
                  <a:noFill/>
                </a:ln>
                <a:solidFill>
                  <a:srgbClr val="2F3D4C"/>
                </a:solidFill>
                <a:effectLst/>
                <a:uLnTx/>
                <a:uFillTx/>
                <a:latin typeface="+mn-lt"/>
                <a:ea typeface="+mn-ea"/>
                <a:cs typeface="+mn-cs"/>
              </a:rPr>
              <a:t>Health Care</a:t>
            </a:r>
          </a:p>
          <a:p>
            <a:pPr marL="342900" marR="0" lvl="0" indent="-342900" algn="l" defTabSz="1371600" rtl="0" eaLnBrk="1" fontAlgn="auto" latinLnBrk="0" hangingPunct="1">
              <a:lnSpc>
                <a:spcPct val="110000"/>
              </a:lnSpc>
              <a:spcBef>
                <a:spcPts val="0"/>
              </a:spcBef>
              <a:spcAft>
                <a:spcPts val="900"/>
              </a:spcAft>
              <a:buClrTx/>
              <a:buSzPct val="50000"/>
              <a:buFont typeface="Arial" panose="020B0604020202020204" pitchFamily="34" charset="0"/>
              <a:buChar char="•"/>
              <a:tabLst/>
              <a:defRPr/>
            </a:pPr>
            <a:r>
              <a:rPr kumimoji="0" lang="en-US" sz="4800" b="1" i="0" u="none" strike="noStrike" kern="1200" cap="none" spc="0" normalizeH="0" baseline="0" noProof="0" dirty="0">
                <a:ln>
                  <a:noFill/>
                </a:ln>
                <a:solidFill>
                  <a:srgbClr val="2F3D4C"/>
                </a:solidFill>
                <a:effectLst/>
                <a:uLnTx/>
                <a:uFillTx/>
                <a:latin typeface="+mn-lt"/>
                <a:ea typeface="+mn-ea"/>
                <a:cs typeface="+mn-cs"/>
              </a:rPr>
              <a:t>Distribution &amp; Logistics</a:t>
            </a:r>
          </a:p>
        </p:txBody>
      </p:sp>
      <p:sp>
        <p:nvSpPr>
          <p:cNvPr id="4" name="TextBox 3">
            <a:extLst>
              <a:ext uri="{FF2B5EF4-FFF2-40B4-BE49-F238E27FC236}">
                <a16:creationId xmlns:a16="http://schemas.microsoft.com/office/drawing/2014/main" id="{66000E8B-6874-11FC-C709-3281B003533C}"/>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7087207" y="7051129"/>
            <a:ext cx="10481686" cy="2800767"/>
          </a:xfrm>
          <a:prstGeom prst="rect">
            <a:avLst/>
          </a:prstGeom>
          <a:noFill/>
        </p:spPr>
        <p:txBody>
          <a:bodyPr wrap="square">
            <a:spAutoFit/>
          </a:bodyPr>
          <a:lstStyle/>
          <a:p>
            <a:pPr algn="ctr"/>
            <a:r>
              <a:rPr lang="en-US" sz="3200" dirty="0">
                <a:latin typeface="Aptos" panose="020B0004020202020204" pitchFamily="34" charset="0"/>
              </a:rPr>
              <a:t>High-quality Career Technical Education (CTE) programs impart critical academic, technical and employability skills. Skills preparing students for career success.</a:t>
            </a:r>
            <a:endParaRPr lang="en-US" sz="2800" dirty="0">
              <a:latin typeface="Aptos" panose="020B0004020202020204" pitchFamily="34" charset="0"/>
            </a:endParaRPr>
          </a:p>
          <a:p>
            <a:pPr algn="ctr"/>
            <a:endParaRPr lang="en-US" sz="3200" dirty="0">
              <a:latin typeface="Aptos" panose="020B0004020202020204" pitchFamily="34" charset="0"/>
            </a:endParaRPr>
          </a:p>
          <a:p>
            <a:pPr algn="ctr"/>
            <a:r>
              <a:rPr lang="en-US" sz="4800" b="1" dirty="0">
                <a:solidFill>
                  <a:srgbClr val="F1BA55"/>
                </a:solidFill>
                <a:latin typeface="Aptos" panose="020B0004020202020204" pitchFamily="34" charset="0"/>
              </a:rPr>
              <a:t>CTE is your career strategy</a:t>
            </a:r>
          </a:p>
        </p:txBody>
      </p:sp>
      <p:sp>
        <p:nvSpPr>
          <p:cNvPr id="8" name="Freeform 8">
            <a:extLst>
              <a:ext uri="{FF2B5EF4-FFF2-40B4-BE49-F238E27FC236}">
                <a16:creationId xmlns:a16="http://schemas.microsoft.com/office/drawing/2014/main" id="{0BEBA642-1D0F-943B-311D-276AA8967BB0}"/>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1" y="0"/>
            <a:ext cx="6629400" cy="10287000"/>
          </a:xfrm>
          <a:custGeom>
            <a:avLst/>
            <a:gdLst/>
            <a:ahLst/>
            <a:cxnLst/>
            <a:rect l="l" t="t" r="r" b="b"/>
            <a:pathLst>
              <a:path w="2016971" h="2709333">
                <a:moveTo>
                  <a:pt x="0" y="0"/>
                </a:moveTo>
                <a:lnTo>
                  <a:pt x="2016971" y="0"/>
                </a:lnTo>
                <a:lnTo>
                  <a:pt x="2016971" y="2709333"/>
                </a:lnTo>
                <a:lnTo>
                  <a:pt x="0" y="2709333"/>
                </a:lnTo>
                <a:close/>
              </a:path>
            </a:pathLst>
          </a:custGeom>
          <a:solidFill>
            <a:srgbClr val="234058"/>
          </a:solidFill>
        </p:spPr>
        <p:txBody>
          <a:bodyPr/>
          <a:lstStyle/>
          <a:p>
            <a:endParaRPr lang="en-US" dirty="0"/>
          </a:p>
        </p:txBody>
      </p:sp>
      <p:pic>
        <p:nvPicPr>
          <p:cNvPr id="2050" name="Picture 2">
            <a:extLst>
              <a:ext uri="{FF2B5EF4-FFF2-40B4-BE49-F238E27FC236}">
                <a16:creationId xmlns:a16="http://schemas.microsoft.com/office/drawing/2014/main" id="{9FBCF1CC-8D61-7B21-3714-E95E22CC448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60168" y="1485900"/>
            <a:ext cx="6265135" cy="65258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 Placeholder 7">
            <a:extLst>
              <a:ext uri="{FF2B5EF4-FFF2-40B4-BE49-F238E27FC236}">
                <a16:creationId xmlns:a16="http://schemas.microsoft.com/office/drawing/2014/main" id="{65FD4E60-E1B0-2274-941C-7E3F3E83D113}"/>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rot="10800000" flipV="1">
            <a:off x="822072" y="8015581"/>
            <a:ext cx="4980914" cy="124218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US" sz="4000" b="1" u="sng" dirty="0">
                <a:solidFill>
                  <a:schemeClr val="bg1"/>
                </a:solidFill>
                <a:effectLst>
                  <a:outerShdw blurRad="38100" dist="38100" dir="2700000" algn="tl">
                    <a:srgbClr val="000000">
                      <a:alpha val="43137"/>
                    </a:srgbClr>
                  </a:outerShdw>
                </a:effectLst>
              </a:rPr>
              <a:t>#FutureReadySC</a:t>
            </a:r>
            <a:endParaRPr lang="en-US" sz="36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60711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8">
            <a:extLs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192220" y="3260564"/>
            <a:ext cx="16273838" cy="1902563"/>
          </a:xfrm>
          <a:custGeom>
            <a:avLst/>
            <a:gdLst/>
            <a:ahLst/>
            <a:cxnLst/>
            <a:rect l="l" t="t" r="r" b="b"/>
            <a:pathLst>
              <a:path w="4286114" h="501087">
                <a:moveTo>
                  <a:pt x="47573" y="0"/>
                </a:moveTo>
                <a:lnTo>
                  <a:pt x="4238541" y="0"/>
                </a:lnTo>
                <a:cubicBezTo>
                  <a:pt x="4251158" y="0"/>
                  <a:pt x="4263258" y="5012"/>
                  <a:pt x="4272180" y="13934"/>
                </a:cubicBezTo>
                <a:cubicBezTo>
                  <a:pt x="4281101" y="22855"/>
                  <a:pt x="4286114" y="34956"/>
                  <a:pt x="4286114" y="47573"/>
                </a:cubicBezTo>
                <a:lnTo>
                  <a:pt x="4286114" y="453514"/>
                </a:lnTo>
                <a:cubicBezTo>
                  <a:pt x="4286114" y="466131"/>
                  <a:pt x="4281101" y="478231"/>
                  <a:pt x="4272180" y="487153"/>
                </a:cubicBezTo>
                <a:cubicBezTo>
                  <a:pt x="4263258" y="496074"/>
                  <a:pt x="4251158" y="501087"/>
                  <a:pt x="4238541" y="501087"/>
                </a:cubicBezTo>
                <a:lnTo>
                  <a:pt x="47573" y="501087"/>
                </a:lnTo>
                <a:cubicBezTo>
                  <a:pt x="34956" y="501087"/>
                  <a:pt x="22855" y="496074"/>
                  <a:pt x="13934" y="487153"/>
                </a:cubicBezTo>
                <a:cubicBezTo>
                  <a:pt x="5012" y="478231"/>
                  <a:pt x="0" y="466131"/>
                  <a:pt x="0" y="453514"/>
                </a:cubicBezTo>
                <a:lnTo>
                  <a:pt x="0" y="47573"/>
                </a:lnTo>
                <a:cubicBezTo>
                  <a:pt x="0" y="34956"/>
                  <a:pt x="5012" y="22855"/>
                  <a:pt x="13934" y="13934"/>
                </a:cubicBezTo>
                <a:cubicBezTo>
                  <a:pt x="22855" y="5012"/>
                  <a:pt x="34956" y="0"/>
                  <a:pt x="47573" y="0"/>
                </a:cubicBezTo>
                <a:close/>
              </a:path>
            </a:pathLst>
          </a:custGeom>
          <a:solidFill>
            <a:srgbClr val="2F3D4C"/>
          </a:solidFill>
        </p:spPr>
        <p:txBody>
          <a:bodyPr/>
          <a:lstStyle/>
          <a:p>
            <a:endParaRPr lang="en-US" dirty="0"/>
          </a:p>
        </p:txBody>
      </p:sp>
      <p:sp>
        <p:nvSpPr>
          <p:cNvPr id="31" name="Freeform 31">
            <a:extLs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12269782" y="3465393"/>
            <a:ext cx="1448776" cy="1448776"/>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tx2"/>
          </a:solidFill>
          <a:ln w="57150" cap="sq">
            <a:solidFill>
              <a:srgbClr val="FFFFFF"/>
            </a:solidFill>
            <a:prstDash val="solid"/>
            <a:miter/>
          </a:ln>
        </p:spPr>
        <p:txBody>
          <a:bodyPr/>
          <a:lstStyle/>
          <a:p>
            <a:endParaRPr lang="en-US" dirty="0"/>
          </a:p>
        </p:txBody>
      </p:sp>
      <p:sp>
        <p:nvSpPr>
          <p:cNvPr id="17" name="Freeform 17">
            <a:extLs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2591131" y="3465393"/>
            <a:ext cx="1448776" cy="1448776"/>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tx2"/>
          </a:solidFill>
          <a:ln w="57150" cap="sq">
            <a:solidFill>
              <a:srgbClr val="FFFFFF"/>
            </a:solidFill>
            <a:prstDash val="solid"/>
            <a:miter/>
          </a:ln>
        </p:spPr>
        <p:txBody>
          <a:bodyPr/>
          <a:lstStyle/>
          <a:p>
            <a:endParaRPr lang="en-US" dirty="0"/>
          </a:p>
        </p:txBody>
      </p:sp>
      <p:sp>
        <p:nvSpPr>
          <p:cNvPr id="39" name="Freeform 39">
            <a:extLs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2919229" y="3851222"/>
            <a:ext cx="792580" cy="721248"/>
          </a:xfrm>
          <a:custGeom>
            <a:avLst/>
            <a:gdLst/>
            <a:ahLst/>
            <a:cxnLst/>
            <a:rect l="l" t="t" r="r" b="b"/>
            <a:pathLst>
              <a:path w="792580" h="721248">
                <a:moveTo>
                  <a:pt x="0" y="0"/>
                </a:moveTo>
                <a:lnTo>
                  <a:pt x="792580" y="0"/>
                </a:lnTo>
                <a:lnTo>
                  <a:pt x="792580" y="721248"/>
                </a:lnTo>
                <a:lnTo>
                  <a:pt x="0" y="72124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dirty="0"/>
          </a:p>
        </p:txBody>
      </p:sp>
      <p:sp>
        <p:nvSpPr>
          <p:cNvPr id="41" name="Freeform 41">
            <a:extLs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12405604" y="3678925"/>
            <a:ext cx="1144345" cy="1099422"/>
          </a:xfrm>
          <a:custGeom>
            <a:avLst/>
            <a:gdLst/>
            <a:ahLst/>
            <a:cxnLst/>
            <a:rect l="l" t="t" r="r" b="b"/>
            <a:pathLst>
              <a:path w="730378" h="721248">
                <a:moveTo>
                  <a:pt x="0" y="0"/>
                </a:moveTo>
                <a:lnTo>
                  <a:pt x="730378" y="0"/>
                </a:lnTo>
                <a:lnTo>
                  <a:pt x="730378" y="721248"/>
                </a:lnTo>
                <a:lnTo>
                  <a:pt x="0" y="72124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dirty="0"/>
          </a:p>
        </p:txBody>
      </p:sp>
      <p:pic>
        <p:nvPicPr>
          <p:cNvPr id="7" name="Picture 3">
            <a:extLst>
              <a:ext uri="{FF2B5EF4-FFF2-40B4-BE49-F238E27FC236}">
                <a16:creationId xmlns:a16="http://schemas.microsoft.com/office/drawing/2014/main" id="{D0D21C7B-3810-6905-C5CF-2A0A6422037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6" cstate="print">
            <a:extLst>
              <a:ext uri="{28A0092B-C50C-407E-A947-70E740481C1C}">
                <a14:useLocalDpi xmlns:a14="http://schemas.microsoft.com/office/drawing/2010/main" val="0"/>
              </a:ext>
            </a:extLst>
          </a:blip>
          <a:srcRect/>
          <a:stretch/>
        </p:blipFill>
        <p:spPr>
          <a:xfrm>
            <a:off x="15239968" y="7152270"/>
            <a:ext cx="2681111" cy="2679502"/>
          </a:xfrm>
          <a:prstGeom prst="rect">
            <a:avLst/>
          </a:prstGeom>
        </p:spPr>
      </p:pic>
      <p:sp>
        <p:nvSpPr>
          <p:cNvPr id="13" name="Freeform 17">
            <a:extLst>
              <a:ext uri="{FF2B5EF4-FFF2-40B4-BE49-F238E27FC236}">
                <a16:creationId xmlns:a16="http://schemas.microsoft.com/office/drawing/2014/main" id="{C1021DF8-AA79-EFE3-6798-8E3FD21A2DC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7342404" y="3443211"/>
            <a:ext cx="1448776" cy="1448776"/>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tx2"/>
          </a:solidFill>
          <a:ln w="57150" cap="sq">
            <a:solidFill>
              <a:srgbClr val="FFFFFF"/>
            </a:solidFill>
            <a:prstDash val="solid"/>
            <a:miter/>
          </a:ln>
        </p:spPr>
        <p:txBody>
          <a:bodyPr/>
          <a:lstStyle/>
          <a:p>
            <a:endParaRPr lang="en-US" dirty="0"/>
          </a:p>
        </p:txBody>
      </p:sp>
      <p:sp>
        <p:nvSpPr>
          <p:cNvPr id="16" name="TextBox 18">
            <a:extLst>
              <a:ext uri="{FF2B5EF4-FFF2-40B4-BE49-F238E27FC236}">
                <a16:creationId xmlns:a16="http://schemas.microsoft.com/office/drawing/2014/main" id="{7BE8A570-88C8-3C2C-4A36-4C97569125CB}"/>
              </a:ex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7478227" y="3494145"/>
            <a:ext cx="1177131" cy="1262020"/>
          </a:xfrm>
          <a:prstGeom prst="rect">
            <a:avLst/>
          </a:prstGeom>
        </p:spPr>
        <p:txBody>
          <a:bodyPr lIns="50800" tIns="50800" rIns="50800" bIns="50800" rtlCol="0" anchor="ctr"/>
          <a:lstStyle/>
          <a:p>
            <a:pPr algn="ctr">
              <a:lnSpc>
                <a:spcPts val="2659"/>
              </a:lnSpc>
            </a:pPr>
            <a:endParaRPr dirty="0"/>
          </a:p>
        </p:txBody>
      </p:sp>
      <p:sp>
        <p:nvSpPr>
          <p:cNvPr id="52" name="Freeform 41">
            <a:extLst>
              <a:ext uri="{FF2B5EF4-FFF2-40B4-BE49-F238E27FC236}">
                <a16:creationId xmlns:a16="http://schemas.microsoft.com/office/drawing/2014/main" id="{BC231258-04E9-2315-8E6C-EC459CAFF7D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7772400" y="3860426"/>
            <a:ext cx="730378" cy="721248"/>
          </a:xfrm>
          <a:custGeom>
            <a:avLst/>
            <a:gdLst/>
            <a:ahLst/>
            <a:cxnLst/>
            <a:rect l="l" t="t" r="r" b="b"/>
            <a:pathLst>
              <a:path w="730378" h="721248">
                <a:moveTo>
                  <a:pt x="0" y="0"/>
                </a:moveTo>
                <a:lnTo>
                  <a:pt x="730378" y="0"/>
                </a:lnTo>
                <a:lnTo>
                  <a:pt x="730378" y="721248"/>
                </a:lnTo>
                <a:lnTo>
                  <a:pt x="0" y="72124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dirty="0"/>
          </a:p>
        </p:txBody>
      </p:sp>
      <p:sp>
        <p:nvSpPr>
          <p:cNvPr id="50" name="TextBox 50">
            <a:extLs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11236194" y="5636273"/>
            <a:ext cx="3957767" cy="2616101"/>
          </a:xfrm>
          <a:prstGeom prst="rect">
            <a:avLst/>
          </a:prstGeom>
        </p:spPr>
        <p:txBody>
          <a:bodyPr lIns="0" tIns="0" rIns="0" bIns="0" rtlCol="0" anchor="t">
            <a:spAutoFit/>
          </a:bodyPr>
          <a:lstStyle/>
          <a:p>
            <a:pPr algn="ctr"/>
            <a:r>
              <a:rPr lang="en-US" sz="3400" b="1" dirty="0">
                <a:solidFill>
                  <a:srgbClr val="243B55"/>
                </a:solidFill>
                <a:latin typeface="Aptos" panose="020B0004020202020204" pitchFamily="34" charset="0"/>
                <a:ea typeface="Public Sans Bold"/>
                <a:cs typeface="Public Sans Bold"/>
                <a:sym typeface="Public Sans Bold"/>
              </a:rPr>
              <a:t>Increase the number of students who graduate from high school, career- or college ready.</a:t>
            </a:r>
          </a:p>
        </p:txBody>
      </p:sp>
      <p:sp>
        <p:nvSpPr>
          <p:cNvPr id="32" name="TextBox 32">
            <a:extLs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12405605" y="3516327"/>
            <a:ext cx="1177131" cy="1262020"/>
          </a:xfrm>
          <a:prstGeom prst="rect">
            <a:avLst/>
          </a:prstGeom>
        </p:spPr>
        <p:txBody>
          <a:bodyPr lIns="50800" tIns="50800" rIns="50800" bIns="50800" rtlCol="0" anchor="ctr"/>
          <a:lstStyle/>
          <a:p>
            <a:pPr algn="ctr">
              <a:lnSpc>
                <a:spcPts val="2659"/>
              </a:lnSpc>
            </a:pPr>
            <a:endParaRPr dirty="0"/>
          </a:p>
        </p:txBody>
      </p:sp>
      <p:sp>
        <p:nvSpPr>
          <p:cNvPr id="48" name="TextBox 48">
            <a:extLs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6477955" y="5648194"/>
            <a:ext cx="3957767" cy="3139321"/>
          </a:xfrm>
          <a:prstGeom prst="rect">
            <a:avLst/>
          </a:prstGeom>
        </p:spPr>
        <p:txBody>
          <a:bodyPr lIns="0" tIns="0" rIns="0" bIns="0" rtlCol="0" anchor="t">
            <a:spAutoFit/>
          </a:bodyPr>
          <a:lstStyle/>
          <a:p>
            <a:pPr algn="ctr"/>
            <a:r>
              <a:rPr lang="en-US" sz="3400" b="1" dirty="0">
                <a:solidFill>
                  <a:srgbClr val="243B55"/>
                </a:solidFill>
                <a:latin typeface="Aptos" panose="020B0004020202020204" pitchFamily="34" charset="0"/>
                <a:ea typeface="Public Sans Bold"/>
                <a:cs typeface="Public Sans Bold"/>
                <a:sym typeface="Public Sans Bold"/>
              </a:rPr>
              <a:t>Increase engagement and commitment of business and industry partnerships. </a:t>
            </a:r>
          </a:p>
        </p:txBody>
      </p:sp>
      <p:sp>
        <p:nvSpPr>
          <p:cNvPr id="21" name="TextBox 21">
            <a:extLs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7566279" y="3516327"/>
            <a:ext cx="1177131" cy="1262020"/>
          </a:xfrm>
          <a:prstGeom prst="rect">
            <a:avLst/>
          </a:prstGeom>
        </p:spPr>
        <p:txBody>
          <a:bodyPr lIns="50800" tIns="50800" rIns="50800" bIns="50800" rtlCol="0" anchor="ctr"/>
          <a:lstStyle/>
          <a:p>
            <a:pPr algn="ctr">
              <a:lnSpc>
                <a:spcPts val="2659"/>
              </a:lnSpc>
            </a:pPr>
            <a:endParaRPr dirty="0"/>
          </a:p>
        </p:txBody>
      </p:sp>
      <p:sp>
        <p:nvSpPr>
          <p:cNvPr id="18" name="TextBox 18">
            <a:extLs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2726954" y="3516327"/>
            <a:ext cx="1177131" cy="1262020"/>
          </a:xfrm>
          <a:prstGeom prst="rect">
            <a:avLst/>
          </a:prstGeom>
        </p:spPr>
        <p:txBody>
          <a:bodyPr lIns="50800" tIns="50800" rIns="50800" bIns="50800" rtlCol="0" anchor="ctr"/>
          <a:lstStyle/>
          <a:p>
            <a:pPr algn="ctr">
              <a:lnSpc>
                <a:spcPts val="2659"/>
              </a:lnSpc>
            </a:pPr>
            <a:endParaRPr dirty="0"/>
          </a:p>
        </p:txBody>
      </p:sp>
      <p:sp>
        <p:nvSpPr>
          <p:cNvPr id="44" name="TextBox 44">
            <a:extLs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ph type="title" idx="4294967295"/>
          </p:nvPr>
        </p:nvSpPr>
        <p:spPr>
          <a:xfrm>
            <a:off x="2517109" y="1032308"/>
            <a:ext cx="11879458" cy="10334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72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243B55"/>
                </a:solidFill>
                <a:effectLst/>
                <a:uLnTx/>
                <a:uFillTx/>
                <a:latin typeface="+mn-lt"/>
                <a:ea typeface="Montserrat Bold"/>
                <a:cs typeface="Montserrat Bold"/>
                <a:sym typeface="Montserrat Bold"/>
              </a:rPr>
              <a:t>Our Strategy</a:t>
            </a:r>
          </a:p>
        </p:txBody>
      </p:sp>
      <p:sp>
        <p:nvSpPr>
          <p:cNvPr id="47" name="TextBox 47">
            <a:extLst>
              <a:ext uri="{C183D7F6-B498-43B3-948B-1728B52AA6E4}">
                <adec:decorative xmlns:adec="http://schemas.microsoft.com/office/drawing/2017/decorative" val="1"/>
              </a:ext>
            </a:extLst>
          </p:cNvPr>
          <p:cNvSpPr txBox="1">
            <a:spLocks noGrp="1" noRot="1" noMove="1" noResize="1" noEditPoints="1" noAdjustHandles="1" noChangeArrowheads="1" noChangeShapeType="1"/>
          </p:cNvSpPr>
          <p:nvPr/>
        </p:nvSpPr>
        <p:spPr>
          <a:xfrm>
            <a:off x="685800" y="5610657"/>
            <a:ext cx="5017083" cy="3139321"/>
          </a:xfrm>
          <a:prstGeom prst="rect">
            <a:avLst/>
          </a:prstGeom>
        </p:spPr>
        <p:txBody>
          <a:bodyPr wrap="square" lIns="0" tIns="0" rIns="0" bIns="0" rtlCol="0" anchor="t">
            <a:spAutoFit/>
          </a:bodyPr>
          <a:lstStyle/>
          <a:p>
            <a:pPr algn="ctr"/>
            <a:r>
              <a:rPr lang="en-US" sz="3400" b="1" dirty="0">
                <a:solidFill>
                  <a:srgbClr val="243B55"/>
                </a:solidFill>
                <a:latin typeface="Aptos" panose="020B0004020202020204" pitchFamily="34" charset="0"/>
                <a:ea typeface="Public Sans Bold"/>
                <a:cs typeface="Public Sans Bold"/>
                <a:sym typeface="Public Sans Bold"/>
              </a:rPr>
              <a:t>Increase access and awareness in career opportunities among students, educators, parents, counselors and policy makers.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Title 1">
            <a:extLst>
              <a:ext uri="{FF2B5EF4-FFF2-40B4-BE49-F238E27FC236}">
                <a16:creationId xmlns:a16="http://schemas.microsoft.com/office/drawing/2014/main" id="{C2266EED-4B4F-A7CE-3D54-5BBC102AEF9F}"/>
              </a:ext>
            </a:extLst>
          </p:cNvPr>
          <p:cNvSpPr>
            <a:spLocks noGrp="1"/>
          </p:cNvSpPr>
          <p:nvPr>
            <p:ph type="title"/>
          </p:nvPr>
        </p:nvSpPr>
        <p:spPr>
          <a:xfrm>
            <a:off x="918972" y="547687"/>
            <a:ext cx="16404336" cy="1097280"/>
          </a:xfrm>
        </p:spPr>
        <p:txBody>
          <a:bodyPr anchor="t">
            <a:normAutofit fontScale="90000"/>
          </a:bodyPr>
          <a:lstStyle/>
          <a:p>
            <a:r>
              <a:rPr lang="en-US" sz="7200" dirty="0"/>
              <a:t>New Career Cluster Framework</a:t>
            </a:r>
          </a:p>
        </p:txBody>
      </p:sp>
      <p:sp>
        <p:nvSpPr>
          <p:cNvPr id="1038" name="Text Placeholder 3">
            <a:extLst>
              <a:ext uri="{FF2B5EF4-FFF2-40B4-BE49-F238E27FC236}">
                <a16:creationId xmlns:a16="http://schemas.microsoft.com/office/drawing/2014/main" id="{0FBF9BE5-CF6F-E154-ED28-6BB2D6B8D95F}"/>
              </a:ext>
            </a:extLst>
          </p:cNvPr>
          <p:cNvSpPr>
            <a:spLocks noGrp="1"/>
          </p:cNvSpPr>
          <p:nvPr>
            <p:ph sz="half" idx="1"/>
          </p:nvPr>
        </p:nvSpPr>
        <p:spPr>
          <a:xfrm>
            <a:off x="918972" y="2171700"/>
            <a:ext cx="8529828" cy="6361229"/>
          </a:xfrm>
        </p:spPr>
        <p:txBody>
          <a:bodyPr>
            <a:normAutofit/>
          </a:bodyPr>
          <a:lstStyle/>
          <a:p>
            <a:pPr marL="0" indent="0">
              <a:spcAft>
                <a:spcPts val="600"/>
              </a:spcAft>
              <a:buNone/>
            </a:pPr>
            <a:r>
              <a:rPr lang="en-US" sz="3200" dirty="0"/>
              <a:t>All learners deserve to participate in meaningful career exploration and preparation experiences through Career Technical Education (CTE) that prepare them for the changing and interconnected world of work</a:t>
            </a:r>
            <a:r>
              <a:rPr lang="en-US" sz="2800" dirty="0"/>
              <a:t>. </a:t>
            </a:r>
          </a:p>
        </p:txBody>
      </p:sp>
      <p:pic>
        <p:nvPicPr>
          <p:cNvPr id="10" name="Picture 9" descr="code to scan">
            <a:extLst>
              <a:ext uri="{FF2B5EF4-FFF2-40B4-BE49-F238E27FC236}">
                <a16:creationId xmlns:a16="http://schemas.microsoft.com/office/drawing/2014/main" id="{0F040B39-CC5E-EA92-CED6-471023932E79}"/>
              </a:ext>
            </a:extLst>
          </p:cNvPr>
          <p:cNvPicPr>
            <a:picLocks noChangeAspect="1"/>
          </p:cNvPicPr>
          <p:nvPr/>
        </p:nvPicPr>
        <p:blipFill>
          <a:blip r:embed="rId2"/>
          <a:stretch>
            <a:fillRect/>
          </a:stretch>
        </p:blipFill>
        <p:spPr>
          <a:xfrm>
            <a:off x="823099" y="4914900"/>
            <a:ext cx="4534533" cy="4467849"/>
          </a:xfrm>
          <a:prstGeom prst="rect">
            <a:avLst/>
          </a:prstGeom>
        </p:spPr>
      </p:pic>
      <p:sp>
        <p:nvSpPr>
          <p:cNvPr id="12" name="TextBox 11">
            <a:extLst>
              <a:ext uri="{FF2B5EF4-FFF2-40B4-BE49-F238E27FC236}">
                <a16:creationId xmlns:a16="http://schemas.microsoft.com/office/drawing/2014/main" id="{630F41A5-F9B3-51C5-2BED-3799C69924C8}"/>
              </a:ext>
            </a:extLst>
          </p:cNvPr>
          <p:cNvSpPr txBox="1"/>
          <p:nvPr/>
        </p:nvSpPr>
        <p:spPr>
          <a:xfrm>
            <a:off x="5633113" y="5219700"/>
            <a:ext cx="4372335" cy="3539430"/>
          </a:xfrm>
          <a:prstGeom prst="rect">
            <a:avLst/>
          </a:prstGeom>
          <a:noFill/>
        </p:spPr>
        <p:txBody>
          <a:bodyPr wrap="square">
            <a:spAutoFit/>
          </a:bodyPr>
          <a:lstStyle/>
          <a:p>
            <a:pPr marL="0" indent="0">
              <a:spcAft>
                <a:spcPts val="600"/>
              </a:spcAft>
              <a:buNone/>
            </a:pPr>
            <a:r>
              <a:rPr lang="en-US" sz="3200" dirty="0"/>
              <a:t>This requires systems and structures that are accessible, responsive to evolving industry needs, and flexible for the needs of each state and community.</a:t>
            </a:r>
          </a:p>
        </p:txBody>
      </p:sp>
      <p:pic>
        <p:nvPicPr>
          <p:cNvPr id="1026" name="Picture 2" descr="A circular diagram illustrating various career-ready practices and cross-cutting clusters across multiple industries and sectors.">
            <a:hlinkClick r:id="rId3"/>
            <a:extLst>
              <a:ext uri="{FF2B5EF4-FFF2-40B4-BE49-F238E27FC236}">
                <a16:creationId xmlns:a16="http://schemas.microsoft.com/office/drawing/2014/main" id="{A07C6EFC-7513-21DE-43F3-4F49865E585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t="3619" r="1" b="4307"/>
          <a:stretch>
            <a:fillRect/>
          </a:stretch>
        </p:blipFill>
        <p:spPr bwMode="auto">
          <a:xfrm>
            <a:off x="10011135" y="2247900"/>
            <a:ext cx="6908752" cy="6361229"/>
          </a:xfrm>
          <a:prstGeom prst="rect">
            <a:avLst/>
          </a:prstGeom>
          <a:solidFill>
            <a:srgbClr val="FFFFFF"/>
          </a:solidFill>
          <a:ln w="28575">
            <a:solidFill>
              <a:srgbClr val="F0C14C"/>
            </a:solidFill>
          </a:ln>
        </p:spPr>
      </p:pic>
    </p:spTree>
    <p:extLst>
      <p:ext uri="{BB962C8B-B14F-4D97-AF65-F5344CB8AC3E}">
        <p14:creationId xmlns:p14="http://schemas.microsoft.com/office/powerpoint/2010/main" val="412902380"/>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2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Dark - accessible version" id="{D6A8E0CA-67FF-4938-81D4-AEBFB84DEDD3}" vid="{3F6951EC-76C4-4CEA-AF3F-E97B198E770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powerpoint_light (2)</Template>
  <TotalTime>1292</TotalTime>
  <Words>2510</Words>
  <Application>Microsoft Office PowerPoint</Application>
  <PresentationFormat>Custom</PresentationFormat>
  <Paragraphs>335</Paragraphs>
  <Slides>37</Slides>
  <Notes>21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37</vt:i4>
      </vt:variant>
    </vt:vector>
  </HeadingPairs>
  <TitlesOfParts>
    <vt:vector size="47" baseType="lpstr">
      <vt:lpstr>Trebuchet MS</vt:lpstr>
      <vt:lpstr>Calibri</vt:lpstr>
      <vt:lpstr>Courier New</vt:lpstr>
      <vt:lpstr>Arial</vt:lpstr>
      <vt:lpstr>MS Gothic</vt:lpstr>
      <vt:lpstr>Times New Roman</vt:lpstr>
      <vt:lpstr>Wingdings</vt:lpstr>
      <vt:lpstr>Aptos</vt:lpstr>
      <vt:lpstr>1_Office Theme</vt:lpstr>
      <vt:lpstr>2_Office Theme</vt:lpstr>
      <vt:lpstr>CTE in South Carolina: Focus on Finance</vt:lpstr>
      <vt:lpstr>Agenda</vt:lpstr>
      <vt:lpstr>Career Readiness</vt:lpstr>
      <vt:lpstr>South Carolina -  Vision 2030</vt:lpstr>
      <vt:lpstr>Office of Career Readiness</vt:lpstr>
      <vt:lpstr>The South Carolina economy is experiencing a skills gap…</vt:lpstr>
      <vt:lpstr>Advanced Manufacturing Agribusiness Automotive Health Care Distribution &amp; Logistics</vt:lpstr>
      <vt:lpstr>Our Strategy</vt:lpstr>
      <vt:lpstr>New Career Cluster Framework</vt:lpstr>
      <vt:lpstr>Perkins V Federal Funding</vt:lpstr>
      <vt:lpstr>Perkins V Federal CTE Funding</vt:lpstr>
      <vt:lpstr>CTE in SC – How does it Flow?</vt:lpstr>
      <vt:lpstr>Federal Perkins Allocations</vt:lpstr>
      <vt:lpstr>What Does Perkins Support?</vt:lpstr>
      <vt:lpstr>Federal Perkins Allocations - Subfund 207</vt:lpstr>
      <vt:lpstr>Federal Perkins Allocations - continued</vt:lpstr>
      <vt:lpstr>Perkins V Budget Subprogram Codes</vt:lpstr>
      <vt:lpstr>Federal CTE Funding Timeline (15 month)</vt:lpstr>
      <vt:lpstr>Amendments &amp; Claims</vt:lpstr>
      <vt:lpstr>State CTE Funding</vt:lpstr>
      <vt:lpstr>State CTE EIA 329</vt:lpstr>
      <vt:lpstr>State Education Improvement Act (EIA) </vt:lpstr>
      <vt:lpstr>Industry Credentials (328)</vt:lpstr>
      <vt:lpstr>Industry Certifications &amp; Credentials</vt:lpstr>
      <vt:lpstr>Local Education Agency (LEA)  Fiscal Monitoring</vt:lpstr>
      <vt:lpstr>Local Application &amp; Monitoring</vt:lpstr>
      <vt:lpstr>Monitoring Schedule 2025-26</vt:lpstr>
      <vt:lpstr>Equipment Disposition &amp; Monitoring</vt:lpstr>
      <vt:lpstr>Data Definitions &amp; Resources</vt:lpstr>
      <vt:lpstr>Student Populations</vt:lpstr>
      <vt:lpstr>Data Disaggregation in Perkins V</vt:lpstr>
      <vt:lpstr>title</vt:lpstr>
      <vt:lpstr>Core Indicators of Performance - Perkins V</vt:lpstr>
      <vt:lpstr>Career Readiness Administration Resource Padlet</vt:lpstr>
      <vt:lpstr>Share Your Story!</vt:lpstr>
      <vt:lpstr>Questions</vt:lpstr>
      <vt:lpstr>ed.sc.gov</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South Carolina Department of Education</dc:creator>
  <cp:lastModifiedBy>McCain, William</cp:lastModifiedBy>
  <cp:revision>14</cp:revision>
  <dcterms:created xsi:type="dcterms:W3CDTF">2025-08-03T00:16:29Z</dcterms:created>
  <dcterms:modified xsi:type="dcterms:W3CDTF">2025-08-20T17:30:06Z</dcterms:modified>
  <dc:identifier>DAGJFJTh0zc</dc:identifier>
</cp:coreProperties>
</file>