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BBF5899_9B7B2F6B.xml" ContentType="application/vnd.ms-powerpoint.comments+xml"/>
  <Override PartName="/ppt/comments/modernComment_7BBF5897_D3CD8E25.xml" ContentType="application/vnd.ms-powerpoint.comments+xml"/>
  <Override PartName="/ppt/comments/modernComment_7BBF5832_AA999BAB.xml" ContentType="application/vnd.ms-powerpoint.comments+xml"/>
  <Override PartName="/ppt/comments/modernComment_7BBF58A5_BDE9E73B.xml" ContentType="application/vnd.ms-powerpoint.comments+xml"/>
  <Override PartName="/ppt/notesSlides/notesSlide4.xml" ContentType="application/vnd.openxmlformats-officedocument.presentationml.notesSlide+xml"/>
  <Override PartName="/ppt/comments/modernComment_102_0.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BBF5843_85AB4FA3.xml" ContentType="application/vnd.ms-powerpoint.comments+xml"/>
  <Override PartName="/ppt/comments/modernComment_4B1_15CD89E2.xml" ContentType="application/vnd.ms-powerpoint.comment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7BBF5844_D003430E.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7BBF5846_F29D4DDF.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7BBF58A6_6D7CF1AD.xml" ContentType="application/vnd.ms-powerpoint.comment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80" r:id="rId2"/>
  </p:sldMasterIdLst>
  <p:notesMasterIdLst>
    <p:notesMasterId r:id="rId42"/>
  </p:notesMasterIdLst>
  <p:sldIdLst>
    <p:sldId id="302" r:id="rId3"/>
    <p:sldId id="303" r:id="rId4"/>
    <p:sldId id="299" r:id="rId5"/>
    <p:sldId id="2076137625" r:id="rId6"/>
    <p:sldId id="2076137623" r:id="rId7"/>
    <p:sldId id="2076137522" r:id="rId8"/>
    <p:sldId id="2076137637" r:id="rId9"/>
    <p:sldId id="2076137636" r:id="rId10"/>
    <p:sldId id="258" r:id="rId11"/>
    <p:sldId id="2076137631" r:id="rId12"/>
    <p:sldId id="2076137537" r:id="rId13"/>
    <p:sldId id="2076137538" r:id="rId14"/>
    <p:sldId id="2076137539" r:id="rId15"/>
    <p:sldId id="1201" r:id="rId16"/>
    <p:sldId id="2076137541" r:id="rId17"/>
    <p:sldId id="1191" r:id="rId18"/>
    <p:sldId id="2076137635" r:id="rId19"/>
    <p:sldId id="1042" r:id="rId20"/>
    <p:sldId id="2076137540" r:id="rId21"/>
    <p:sldId id="386" r:id="rId22"/>
    <p:sldId id="388" r:id="rId23"/>
    <p:sldId id="2076137632" r:id="rId24"/>
    <p:sldId id="340" r:id="rId25"/>
    <p:sldId id="2076137633" r:id="rId26"/>
    <p:sldId id="342" r:id="rId27"/>
    <p:sldId id="366" r:id="rId28"/>
    <p:sldId id="367" r:id="rId29"/>
    <p:sldId id="2076137589" r:id="rId30"/>
    <p:sldId id="371" r:id="rId31"/>
    <p:sldId id="2076137634" r:id="rId32"/>
    <p:sldId id="344" r:id="rId33"/>
    <p:sldId id="2076137542" r:id="rId34"/>
    <p:sldId id="1198" r:id="rId35"/>
    <p:sldId id="1227" r:id="rId36"/>
    <p:sldId id="314" r:id="rId37"/>
    <p:sldId id="2076137518" r:id="rId38"/>
    <p:sldId id="267" r:id="rId39"/>
    <p:sldId id="2076137638" r:id="rId40"/>
    <p:sldId id="289" r:id="rId41"/>
  </p:sldIdLst>
  <p:sldSz cx="18288000" cy="10287000"/>
  <p:notesSz cx="6858000" cy="9144000"/>
  <p:embeddedFontLst>
    <p:embeddedFont>
      <p:font typeface="Trebuchet MS" panose="020B060302020202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4E8DB5-5172-1A9E-E852-6EF2342271C0}" name="Benton, Melissa" initials="" userId="S::MBenton@ed.sc.gov::50e27ca6-aee9-41a6-8760-07e909d438a2" providerId="AD"/>
  <p188:author id="{5D0CA8BE-E5D1-6659-9103-88C1B29E1C7C}" name="Black, Josh S" initials="JB" userId="S::jsblack@ed.sc.gov::a8f317e0-67ec-4eb0-bdc5-a1e9af19a0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C04B"/>
    <a:srgbClr val="2F3D4C"/>
    <a:srgbClr val="F0C14C"/>
    <a:srgbClr val="2F3DFC"/>
    <a:srgbClr val="E7E7E7"/>
    <a:srgbClr val="469FB7"/>
    <a:srgbClr val="FFE493"/>
    <a:srgbClr val="3A6C97"/>
    <a:srgbClr val="233746"/>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AD39C-2184-F58F-0B05-68ABCB80E0C1}" v="1" dt="2026-08-21T12:42:33.470"/>
    <p1510:client id="{757CAF5C-8B8F-447D-BEAB-3C832A776DF9}" v="262" dt="2026-08-20T21:05:07.158"/>
    <p1510:client id="{E8AE6914-0981-5225-5952-13DC00DCD5DE}" v="12" dt="2026-08-21T12:20:30.238"/>
    <p1510:client id="{F807C519-4D05-4EF5-868C-4492C9346B7F}" v="2" dt="2026-08-21T12:49:11.9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91" y="365"/>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schemas.microsoft.com/office/2018/10/relationships/authors" Target="author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2.fntdata"/><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6.xml"/><Relationship Id="rId51" Type="http://schemas.microsoft.com/office/2016/11/relationships/changesInfo" Target="changesInfos/changesInfo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Melanie" userId="eb3ad04a-e5eb-4259-907b-2b572e3acf2b" providerId="ADAL" clId="{08FA7F82-4C7B-4C75-B18B-CB4191E2772A}"/>
    <pc:docChg chg="modSld">
      <pc:chgData name="Cooper, Melanie" userId="eb3ad04a-e5eb-4259-907b-2b572e3acf2b" providerId="ADAL" clId="{08FA7F82-4C7B-4C75-B18B-CB4191E2772A}" dt="2026-08-21T12:51:27.356" v="75" actId="962"/>
      <pc:docMkLst>
        <pc:docMk/>
      </pc:docMkLst>
      <pc:sldChg chg="modSp mod">
        <pc:chgData name="Cooper, Melanie" userId="eb3ad04a-e5eb-4259-907b-2b572e3acf2b" providerId="ADAL" clId="{08FA7F82-4C7B-4C75-B18B-CB4191E2772A}" dt="2026-08-21T12:50:14.175" v="35" actId="962"/>
        <pc:sldMkLst>
          <pc:docMk/>
          <pc:sldMk cId="0" sldId="258"/>
        </pc:sldMkLst>
        <pc:spChg chg="mod">
          <ac:chgData name="Cooper, Melanie" userId="eb3ad04a-e5eb-4259-907b-2b572e3acf2b" providerId="ADAL" clId="{08FA7F82-4C7B-4C75-B18B-CB4191E2772A}" dt="2026-08-21T12:50:00.370" v="25" actId="962"/>
          <ac:spMkLst>
            <pc:docMk/>
            <pc:sldMk cId="0" sldId="258"/>
            <ac:spMk id="41" creationId="{00000000-0000-0000-0000-000000000000}"/>
          </ac:spMkLst>
        </pc:spChg>
        <pc:spChg chg="ord">
          <ac:chgData name="Cooper, Melanie" userId="eb3ad04a-e5eb-4259-907b-2b572e3acf2b" providerId="ADAL" clId="{08FA7F82-4C7B-4C75-B18B-CB4191E2772A}" dt="2026-08-21T12:50:09.740" v="32"/>
          <ac:spMkLst>
            <pc:docMk/>
            <pc:sldMk cId="0" sldId="258"/>
            <ac:spMk id="44" creationId="{00000000-0000-0000-0000-000000000000}"/>
          </ac:spMkLst>
        </pc:spChg>
        <pc:spChg chg="mod">
          <ac:chgData name="Cooper, Melanie" userId="eb3ad04a-e5eb-4259-907b-2b572e3acf2b" providerId="ADAL" clId="{08FA7F82-4C7B-4C75-B18B-CB4191E2772A}" dt="2026-08-21T12:50:12.209" v="33" actId="962"/>
          <ac:spMkLst>
            <pc:docMk/>
            <pc:sldMk cId="0" sldId="258"/>
            <ac:spMk id="47" creationId="{00000000-0000-0000-0000-000000000000}"/>
          </ac:spMkLst>
        </pc:spChg>
        <pc:spChg chg="mod">
          <ac:chgData name="Cooper, Melanie" userId="eb3ad04a-e5eb-4259-907b-2b572e3acf2b" providerId="ADAL" clId="{08FA7F82-4C7B-4C75-B18B-CB4191E2772A}" dt="2026-08-21T12:50:13.144" v="34" actId="962"/>
          <ac:spMkLst>
            <pc:docMk/>
            <pc:sldMk cId="0" sldId="258"/>
            <ac:spMk id="48" creationId="{00000000-0000-0000-0000-000000000000}"/>
          </ac:spMkLst>
        </pc:spChg>
        <pc:spChg chg="mod">
          <ac:chgData name="Cooper, Melanie" userId="eb3ad04a-e5eb-4259-907b-2b572e3acf2b" providerId="ADAL" clId="{08FA7F82-4C7B-4C75-B18B-CB4191E2772A}" dt="2026-08-21T12:50:14.175" v="35" actId="962"/>
          <ac:spMkLst>
            <pc:docMk/>
            <pc:sldMk cId="0" sldId="258"/>
            <ac:spMk id="50" creationId="{00000000-0000-0000-0000-000000000000}"/>
          </ac:spMkLst>
        </pc:spChg>
      </pc:sldChg>
      <pc:sldChg chg="modSp mod">
        <pc:chgData name="Cooper, Melanie" userId="eb3ad04a-e5eb-4259-907b-2b572e3acf2b" providerId="ADAL" clId="{08FA7F82-4C7B-4C75-B18B-CB4191E2772A}" dt="2026-08-21T12:50:59.954" v="68" actId="962"/>
        <pc:sldMkLst>
          <pc:docMk/>
          <pc:sldMk cId="3221285992" sldId="388"/>
        </pc:sldMkLst>
        <pc:spChg chg="mod">
          <ac:chgData name="Cooper, Melanie" userId="eb3ad04a-e5eb-4259-907b-2b572e3acf2b" providerId="ADAL" clId="{08FA7F82-4C7B-4C75-B18B-CB4191E2772A}" dt="2026-08-21T12:50:59.954" v="68" actId="962"/>
          <ac:spMkLst>
            <pc:docMk/>
            <pc:sldMk cId="3221285992" sldId="388"/>
            <ac:spMk id="5" creationId="{C94B051A-5906-580F-ACB6-E7E3C437084F}"/>
          </ac:spMkLst>
        </pc:spChg>
      </pc:sldChg>
      <pc:sldChg chg="modSp mod">
        <pc:chgData name="Cooper, Melanie" userId="eb3ad04a-e5eb-4259-907b-2b572e3acf2b" providerId="ADAL" clId="{08FA7F82-4C7B-4C75-B18B-CB4191E2772A}" dt="2026-08-21T12:50:47.589" v="67" actId="962"/>
        <pc:sldMkLst>
          <pc:docMk/>
          <pc:sldMk cId="2242596771" sldId="2076137539"/>
        </pc:sldMkLst>
        <pc:spChg chg="ord">
          <ac:chgData name="Cooper, Melanie" userId="eb3ad04a-e5eb-4259-907b-2b572e3acf2b" providerId="ADAL" clId="{08FA7F82-4C7B-4C75-B18B-CB4191E2772A}" dt="2026-08-21T12:50:34.979" v="58"/>
          <ac:spMkLst>
            <pc:docMk/>
            <pc:sldMk cId="2242596771" sldId="2076137539"/>
            <ac:spMk id="20" creationId="{00000000-0000-0000-0000-000000000000}"/>
          </ac:spMkLst>
        </pc:spChg>
        <pc:spChg chg="mod">
          <ac:chgData name="Cooper, Melanie" userId="eb3ad04a-e5eb-4259-907b-2b572e3acf2b" providerId="ADAL" clId="{08FA7F82-4C7B-4C75-B18B-CB4191E2772A}" dt="2026-08-21T12:50:47.589" v="67" actId="962"/>
          <ac:spMkLst>
            <pc:docMk/>
            <pc:sldMk cId="2242596771" sldId="2076137539"/>
            <ac:spMk id="42" creationId="{C7ECCFD1-F4F7-BCD7-3504-A0DFD3DF0B49}"/>
          </ac:spMkLst>
        </pc:spChg>
        <pc:spChg chg="mod">
          <ac:chgData name="Cooper, Melanie" userId="eb3ad04a-e5eb-4259-907b-2b572e3acf2b" providerId="ADAL" clId="{08FA7F82-4C7B-4C75-B18B-CB4191E2772A}" dt="2026-08-21T12:50:46.673" v="66" actId="962"/>
          <ac:spMkLst>
            <pc:docMk/>
            <pc:sldMk cId="2242596771" sldId="2076137539"/>
            <ac:spMk id="43" creationId="{023E8B8B-8B34-DB82-86F9-DD2574C405F5}"/>
          </ac:spMkLst>
        </pc:spChg>
        <pc:spChg chg="mod">
          <ac:chgData name="Cooper, Melanie" userId="eb3ad04a-e5eb-4259-907b-2b572e3acf2b" providerId="ADAL" clId="{08FA7F82-4C7B-4C75-B18B-CB4191E2772A}" dt="2026-08-21T12:50:45.605" v="65" actId="962"/>
          <ac:spMkLst>
            <pc:docMk/>
            <pc:sldMk cId="2242596771" sldId="2076137539"/>
            <ac:spMk id="44" creationId="{EBA7295C-B534-273F-5B2E-E73CC08AE23B}"/>
          </ac:spMkLst>
        </pc:spChg>
        <pc:spChg chg="mod">
          <ac:chgData name="Cooper, Melanie" userId="eb3ad04a-e5eb-4259-907b-2b572e3acf2b" providerId="ADAL" clId="{08FA7F82-4C7B-4C75-B18B-CB4191E2772A}" dt="2026-08-21T12:50:44.592" v="64" actId="962"/>
          <ac:spMkLst>
            <pc:docMk/>
            <pc:sldMk cId="2242596771" sldId="2076137539"/>
            <ac:spMk id="45" creationId="{0180C161-43C1-5EBB-FC0A-01D41FB4766F}"/>
          </ac:spMkLst>
        </pc:spChg>
        <pc:spChg chg="mod">
          <ac:chgData name="Cooper, Melanie" userId="eb3ad04a-e5eb-4259-907b-2b572e3acf2b" providerId="ADAL" clId="{08FA7F82-4C7B-4C75-B18B-CB4191E2772A}" dt="2026-08-21T12:50:43.550" v="63" actId="962"/>
          <ac:spMkLst>
            <pc:docMk/>
            <pc:sldMk cId="2242596771" sldId="2076137539"/>
            <ac:spMk id="46" creationId="{447AF162-0199-27D2-54FA-3C537C9BEC1A}"/>
          </ac:spMkLst>
        </pc:spChg>
        <pc:spChg chg="mod">
          <ac:chgData name="Cooper, Melanie" userId="eb3ad04a-e5eb-4259-907b-2b572e3acf2b" providerId="ADAL" clId="{08FA7F82-4C7B-4C75-B18B-CB4191E2772A}" dt="2026-08-21T12:50:42.562" v="62" actId="962"/>
          <ac:spMkLst>
            <pc:docMk/>
            <pc:sldMk cId="2242596771" sldId="2076137539"/>
            <ac:spMk id="47" creationId="{D1A7D544-6898-3983-7766-69DF663298C9}"/>
          </ac:spMkLst>
        </pc:spChg>
        <pc:spChg chg="mod">
          <ac:chgData name="Cooper, Melanie" userId="eb3ad04a-e5eb-4259-907b-2b572e3acf2b" providerId="ADAL" clId="{08FA7F82-4C7B-4C75-B18B-CB4191E2772A}" dt="2026-08-21T12:50:41.522" v="61" actId="962"/>
          <ac:spMkLst>
            <pc:docMk/>
            <pc:sldMk cId="2242596771" sldId="2076137539"/>
            <ac:spMk id="48" creationId="{C0DB3193-37AD-6859-9053-BCB000BBD413}"/>
          </ac:spMkLst>
        </pc:spChg>
        <pc:spChg chg="mod">
          <ac:chgData name="Cooper, Melanie" userId="eb3ad04a-e5eb-4259-907b-2b572e3acf2b" providerId="ADAL" clId="{08FA7F82-4C7B-4C75-B18B-CB4191E2772A}" dt="2026-08-21T12:50:40.024" v="60" actId="962"/>
          <ac:spMkLst>
            <pc:docMk/>
            <pc:sldMk cId="2242596771" sldId="2076137539"/>
            <ac:spMk id="57" creationId="{F3CA0AAD-432E-DBCD-E937-5AC8F02B5F08}"/>
          </ac:spMkLst>
        </pc:spChg>
        <pc:spChg chg="mod">
          <ac:chgData name="Cooper, Melanie" userId="eb3ad04a-e5eb-4259-907b-2b572e3acf2b" providerId="ADAL" clId="{08FA7F82-4C7B-4C75-B18B-CB4191E2772A}" dt="2026-08-21T12:50:38.663" v="59" actId="962"/>
          <ac:spMkLst>
            <pc:docMk/>
            <pc:sldMk cId="2242596771" sldId="2076137539"/>
            <ac:spMk id="64" creationId="{A656D3B8-52BC-ECB5-954A-8756F59171E5}"/>
          </ac:spMkLst>
        </pc:spChg>
      </pc:sldChg>
      <pc:sldChg chg="modSp mod">
        <pc:chgData name="Cooper, Melanie" userId="eb3ad04a-e5eb-4259-907b-2b572e3acf2b" providerId="ADAL" clId="{08FA7F82-4C7B-4C75-B18B-CB4191E2772A}" dt="2026-08-21T12:51:27.356" v="75" actId="962"/>
        <pc:sldMkLst>
          <pc:docMk/>
          <pc:sldMk cId="2318084066" sldId="2076137589"/>
        </pc:sldMkLst>
        <pc:spChg chg="mod">
          <ac:chgData name="Cooper, Melanie" userId="eb3ad04a-e5eb-4259-907b-2b572e3acf2b" providerId="ADAL" clId="{08FA7F82-4C7B-4C75-B18B-CB4191E2772A}" dt="2026-08-21T12:51:26.239" v="74" actId="962"/>
          <ac:spMkLst>
            <pc:docMk/>
            <pc:sldMk cId="2318084066" sldId="2076137589"/>
            <ac:spMk id="2" creationId="{8B089F27-8488-1632-AEB3-BC7B26AEECD3}"/>
          </ac:spMkLst>
        </pc:spChg>
        <pc:spChg chg="ord">
          <ac:chgData name="Cooper, Melanie" userId="eb3ad04a-e5eb-4259-907b-2b572e3acf2b" providerId="ADAL" clId="{08FA7F82-4C7B-4C75-B18B-CB4191E2772A}" dt="2026-08-21T12:51:22.247" v="71"/>
          <ac:spMkLst>
            <pc:docMk/>
            <pc:sldMk cId="2318084066" sldId="2076137589"/>
            <ac:spMk id="5" creationId="{70EE0B54-F1AA-6267-D6DD-73B05B09B9C9}"/>
          </ac:spMkLst>
        </pc:spChg>
        <pc:spChg chg="mod">
          <ac:chgData name="Cooper, Melanie" userId="eb3ad04a-e5eb-4259-907b-2b572e3acf2b" providerId="ADAL" clId="{08FA7F82-4C7B-4C75-B18B-CB4191E2772A}" dt="2026-08-21T12:51:25.193" v="73" actId="962"/>
          <ac:spMkLst>
            <pc:docMk/>
            <pc:sldMk cId="2318084066" sldId="2076137589"/>
            <ac:spMk id="6" creationId="{FF66BFF4-D4CA-254D-B9BA-D6FDF0D69A30}"/>
          </ac:spMkLst>
        </pc:spChg>
        <pc:spChg chg="mod">
          <ac:chgData name="Cooper, Melanie" userId="eb3ad04a-e5eb-4259-907b-2b572e3acf2b" providerId="ADAL" clId="{08FA7F82-4C7B-4C75-B18B-CB4191E2772A}" dt="2026-08-21T12:51:27.356" v="75" actId="962"/>
          <ac:spMkLst>
            <pc:docMk/>
            <pc:sldMk cId="2318084066" sldId="2076137589"/>
            <ac:spMk id="7" creationId="{2AC6EC74-73D2-5ED0-20E4-980AA824F91B}"/>
          </ac:spMkLst>
        </pc:spChg>
        <pc:spChg chg="mod">
          <ac:chgData name="Cooper, Melanie" userId="eb3ad04a-e5eb-4259-907b-2b572e3acf2b" providerId="ADAL" clId="{08FA7F82-4C7B-4C75-B18B-CB4191E2772A}" dt="2026-08-21T12:51:24.179" v="72" actId="962"/>
          <ac:spMkLst>
            <pc:docMk/>
            <pc:sldMk cId="2318084066" sldId="2076137589"/>
            <ac:spMk id="13" creationId="{A3F55D27-12AA-437C-7B1B-D7772E32DB07}"/>
          </ac:spMkLst>
        </pc:spChg>
      </pc:sldChg>
      <pc:sldChg chg="modSp mod">
        <pc:chgData name="Cooper, Melanie" userId="eb3ad04a-e5eb-4259-907b-2b572e3acf2b" providerId="ADAL" clId="{08FA7F82-4C7B-4C75-B18B-CB4191E2772A}" dt="2026-08-21T12:48:57.337" v="21" actId="962"/>
        <pc:sldMkLst>
          <pc:docMk/>
          <pc:sldMk cId="3553463845" sldId="2076137623"/>
        </pc:sldMkLst>
        <pc:spChg chg="mod ord">
          <ac:chgData name="Cooper, Melanie" userId="eb3ad04a-e5eb-4259-907b-2b572e3acf2b" providerId="ADAL" clId="{08FA7F82-4C7B-4C75-B18B-CB4191E2772A}" dt="2026-08-21T12:48:57.337" v="21" actId="962"/>
          <ac:spMkLst>
            <pc:docMk/>
            <pc:sldMk cId="3553463845" sldId="2076137623"/>
            <ac:spMk id="17" creationId="{BA1BE89D-C960-914E-3D9F-B5F09A3EE27F}"/>
          </ac:spMkLst>
        </pc:spChg>
        <pc:spChg chg="mod">
          <ac:chgData name="Cooper, Melanie" userId="eb3ad04a-e5eb-4259-907b-2b572e3acf2b" providerId="ADAL" clId="{08FA7F82-4C7B-4C75-B18B-CB4191E2772A}" dt="2026-08-21T12:47:53.514" v="5" actId="962"/>
          <ac:spMkLst>
            <pc:docMk/>
            <pc:sldMk cId="3553463845" sldId="2076137623"/>
            <ac:spMk id="20" creationId="{5DCB9CE8-5E81-9C95-3E14-31328578D751}"/>
          </ac:spMkLst>
        </pc:spChg>
        <pc:picChg chg="mod">
          <ac:chgData name="Cooper, Melanie" userId="eb3ad04a-e5eb-4259-907b-2b572e3acf2b" providerId="ADAL" clId="{08FA7F82-4C7B-4C75-B18B-CB4191E2772A}" dt="2026-08-21T12:47:58.513" v="6" actId="962"/>
          <ac:picMkLst>
            <pc:docMk/>
            <pc:sldMk cId="3553463845" sldId="2076137623"/>
            <ac:picMk id="37" creationId="{B430A783-9C69-AA87-1955-1AEB87F78877}"/>
          </ac:picMkLst>
        </pc:picChg>
      </pc:sldChg>
      <pc:sldChg chg="modSp mod">
        <pc:chgData name="Cooper, Melanie" userId="eb3ad04a-e5eb-4259-907b-2b572e3acf2b" providerId="ADAL" clId="{08FA7F82-4C7B-4C75-B18B-CB4191E2772A}" dt="2026-08-21T12:48:44.727" v="20" actId="962"/>
        <pc:sldMkLst>
          <pc:docMk/>
          <pc:sldMk cId="2608541547" sldId="2076137625"/>
        </pc:sldMkLst>
        <pc:spChg chg="mod">
          <ac:chgData name="Cooper, Melanie" userId="eb3ad04a-e5eb-4259-907b-2b572e3acf2b" providerId="ADAL" clId="{08FA7F82-4C7B-4C75-B18B-CB4191E2772A}" dt="2026-08-21T12:46:30.730" v="2" actId="962"/>
          <ac:spMkLst>
            <pc:docMk/>
            <pc:sldMk cId="2608541547" sldId="2076137625"/>
            <ac:spMk id="6" creationId="{059AB668-6A12-4D77-9166-78AFD7B3D4A1}"/>
          </ac:spMkLst>
        </pc:spChg>
        <pc:spChg chg="mod ord">
          <ac:chgData name="Cooper, Melanie" userId="eb3ad04a-e5eb-4259-907b-2b572e3acf2b" providerId="ADAL" clId="{08FA7F82-4C7B-4C75-B18B-CB4191E2772A}" dt="2026-08-21T12:48:44.727" v="20" actId="962"/>
          <ac:spMkLst>
            <pc:docMk/>
            <pc:sldMk cId="2608541547" sldId="2076137625"/>
            <ac:spMk id="20" creationId="{9BC1C2E7-D90C-4C77-64C1-571AF2980001}"/>
          </ac:spMkLst>
        </pc:spChg>
        <pc:grpChg chg="mod">
          <ac:chgData name="Cooper, Melanie" userId="eb3ad04a-e5eb-4259-907b-2b572e3acf2b" providerId="ADAL" clId="{08FA7F82-4C7B-4C75-B18B-CB4191E2772A}" dt="2026-08-21T12:46:20.924" v="1" actId="962"/>
          <ac:grpSpMkLst>
            <pc:docMk/>
            <pc:sldMk cId="2608541547" sldId="2076137625"/>
            <ac:grpSpMk id="7" creationId="{AB655F86-3BAB-C459-7A54-FE945542F39B}"/>
          </ac:grpSpMkLst>
        </pc:grpChg>
        <pc:picChg chg="mod">
          <ac:chgData name="Cooper, Melanie" userId="eb3ad04a-e5eb-4259-907b-2b572e3acf2b" providerId="ADAL" clId="{08FA7F82-4C7B-4C75-B18B-CB4191E2772A}" dt="2026-08-21T12:46:48.144" v="3" actId="962"/>
          <ac:picMkLst>
            <pc:docMk/>
            <pc:sldMk cId="2608541547" sldId="2076137625"/>
            <ac:picMk id="3" creationId="{97390E63-C89D-BA43-3FEB-BF6503B57A2E}"/>
          </ac:picMkLst>
        </pc:picChg>
      </pc:sldChg>
      <pc:sldChg chg="modSp mod">
        <pc:chgData name="Cooper, Melanie" userId="eb3ad04a-e5eb-4259-907b-2b572e3acf2b" providerId="ADAL" clId="{08FA7F82-4C7B-4C75-B18B-CB4191E2772A}" dt="2026-08-21T12:45:48.514" v="0" actId="20577"/>
        <pc:sldMkLst>
          <pc:docMk/>
          <pc:sldMk cId="3496882408" sldId="2076137635"/>
        </pc:sldMkLst>
        <pc:spChg chg="mod">
          <ac:chgData name="Cooper, Melanie" userId="eb3ad04a-e5eb-4259-907b-2b572e3acf2b" providerId="ADAL" clId="{08FA7F82-4C7B-4C75-B18B-CB4191E2772A}" dt="2026-08-21T12:45:48.514" v="0" actId="20577"/>
          <ac:spMkLst>
            <pc:docMk/>
            <pc:sldMk cId="3496882408" sldId="2076137635"/>
            <ac:spMk id="2" creationId="{CD8AD598-4E4D-7B82-5157-304DC4ACD985}"/>
          </ac:spMkLst>
        </pc:spChg>
      </pc:sldChg>
      <pc:sldChg chg="modSp mod">
        <pc:chgData name="Cooper, Melanie" userId="eb3ad04a-e5eb-4259-907b-2b572e3acf2b" providerId="ADAL" clId="{08FA7F82-4C7B-4C75-B18B-CB4191E2772A}" dt="2026-08-21T12:49:21.038" v="24" actId="962"/>
        <pc:sldMkLst>
          <pc:docMk/>
          <pc:sldMk cId="2950772814" sldId="2076137636"/>
        </pc:sldMkLst>
        <pc:spChg chg="mod">
          <ac:chgData name="Cooper, Melanie" userId="eb3ad04a-e5eb-4259-907b-2b572e3acf2b" providerId="ADAL" clId="{08FA7F82-4C7B-4C75-B18B-CB4191E2772A}" dt="2026-08-21T12:49:21.038" v="24" actId="962"/>
          <ac:spMkLst>
            <pc:docMk/>
            <pc:sldMk cId="2950772814" sldId="2076137636"/>
            <ac:spMk id="4" creationId="{082CBF74-8349-BD12-7EA8-0976D6FA981C}"/>
          </ac:spMkLst>
        </pc:spChg>
        <pc:spChg chg="mod">
          <ac:chgData name="Cooper, Melanie" userId="eb3ad04a-e5eb-4259-907b-2b572e3acf2b" providerId="ADAL" clId="{08FA7F82-4C7B-4C75-B18B-CB4191E2772A}" dt="2026-08-21T12:49:17.288" v="23" actId="962"/>
          <ac:spMkLst>
            <pc:docMk/>
            <pc:sldMk cId="2950772814" sldId="2076137636"/>
            <ac:spMk id="7" creationId="{8CE50A12-6709-59C7-C089-B73EDDDB8559}"/>
          </ac:spMkLst>
        </pc:spChg>
        <pc:picChg chg="mod">
          <ac:chgData name="Cooper, Melanie" userId="eb3ad04a-e5eb-4259-907b-2b572e3acf2b" providerId="ADAL" clId="{08FA7F82-4C7B-4C75-B18B-CB4191E2772A}" dt="2026-08-21T12:49:11.922" v="22" actId="962"/>
          <ac:picMkLst>
            <pc:docMk/>
            <pc:sldMk cId="2950772814" sldId="2076137636"/>
            <ac:picMk id="2050" creationId="{F9FA520C-3D63-8391-9A30-78B1275DDE4E}"/>
          </ac:picMkLst>
        </pc:picChg>
      </pc:sldChg>
      <pc:sldChg chg="modSp mod">
        <pc:chgData name="Cooper, Melanie" userId="eb3ad04a-e5eb-4259-907b-2b572e3acf2b" providerId="ADAL" clId="{08FA7F82-4C7B-4C75-B18B-CB4191E2772A}" dt="2026-08-21T12:48:35.505" v="19"/>
        <pc:sldMkLst>
          <pc:docMk/>
          <pc:sldMk cId="3186222907" sldId="2076137637"/>
        </pc:sldMkLst>
        <pc:spChg chg="mod ord">
          <ac:chgData name="Cooper, Melanie" userId="eb3ad04a-e5eb-4259-907b-2b572e3acf2b" providerId="ADAL" clId="{08FA7F82-4C7B-4C75-B18B-CB4191E2772A}" dt="2026-08-21T12:48:35.505" v="19"/>
          <ac:spMkLst>
            <pc:docMk/>
            <pc:sldMk cId="3186222907" sldId="2076137637"/>
            <ac:spMk id="2" creationId="{A8D499F5-F3FA-49BD-98B8-5D92D78F60C6}"/>
          </ac:spMkLst>
        </pc:spChg>
        <pc:spChg chg="mod">
          <ac:chgData name="Cooper, Melanie" userId="eb3ad04a-e5eb-4259-907b-2b572e3acf2b" providerId="ADAL" clId="{08FA7F82-4C7B-4C75-B18B-CB4191E2772A}" dt="2026-08-21T12:48:21.099" v="12" actId="962"/>
          <ac:spMkLst>
            <pc:docMk/>
            <pc:sldMk cId="3186222907" sldId="2076137637"/>
            <ac:spMk id="3" creationId="{326D3ADA-A826-2F5D-C105-1E0159157369}"/>
          </ac:spMkLst>
        </pc:spChg>
        <pc:spChg chg="mod">
          <ac:chgData name="Cooper, Melanie" userId="eb3ad04a-e5eb-4259-907b-2b572e3acf2b" providerId="ADAL" clId="{08FA7F82-4C7B-4C75-B18B-CB4191E2772A}" dt="2026-08-21T12:48:18.562" v="10" actId="962"/>
          <ac:spMkLst>
            <pc:docMk/>
            <pc:sldMk cId="3186222907" sldId="2076137637"/>
            <ac:spMk id="4" creationId="{9E8CD749-BB79-9D4E-34C1-C8861DAA7336}"/>
          </ac:spMkLst>
        </pc:spChg>
        <pc:spChg chg="mod">
          <ac:chgData name="Cooper, Melanie" userId="eb3ad04a-e5eb-4259-907b-2b572e3acf2b" providerId="ADAL" clId="{08FA7F82-4C7B-4C75-B18B-CB4191E2772A}" dt="2026-08-21T12:48:25.585" v="13" actId="962"/>
          <ac:spMkLst>
            <pc:docMk/>
            <pc:sldMk cId="3186222907" sldId="2076137637"/>
            <ac:spMk id="12" creationId="{7A1261DD-4E8C-AE4C-7393-BCA3DF81BE18}"/>
          </ac:spMkLst>
        </pc:spChg>
      </pc:sldChg>
    </pc:docChg>
  </pc:docChgLst>
</pc:chgInfo>
</file>

<file path=ppt/comments/modernComment_4B1_15CD89E2.xml><?xml version="1.0" encoding="utf-8"?>
<p188:cmLst xmlns:a="http://schemas.openxmlformats.org/drawingml/2006/main" xmlns:r="http://schemas.openxmlformats.org/officeDocument/2006/relationships" xmlns:p188="http://schemas.microsoft.com/office/powerpoint/2018/8/main">
  <p188:cm id="{046C3DE5-8192-4DA7-9917-E2097BEF52A4}" authorId="{5D0CA8BE-E5D1-6659-9103-88C1B29E1C7C}" created="2026-08-19T19:56:35.845">
    <pc:sldMkLst xmlns:pc="http://schemas.microsoft.com/office/powerpoint/2013/main/command">
      <pc:docMk/>
      <pc:sldMk cId="365791714" sldId="1201"/>
    </pc:sldMkLst>
    <p188:txBody>
      <a:bodyPr/>
      <a:lstStyle/>
      <a:p>
        <a:r>
          <a:rPr lang="en-US"/>
          <a:t>Added an animation so that images come up one at a time and do not provide a distraction.
</a:t>
        </a:r>
      </a:p>
    </p188:txBody>
  </p188:cm>
</p188:cmLst>
</file>

<file path=ppt/comments/modernComment_7BBF58A5_BDE9E73B.xml><?xml version="1.0" encoding="utf-8"?>
<p188:cmLst xmlns:a="http://schemas.openxmlformats.org/drawingml/2006/main" xmlns:r="http://schemas.openxmlformats.org/officeDocument/2006/relationships" xmlns:p188="http://schemas.microsoft.com/office/powerpoint/2018/8/main">
  <p188:cm id="{F9C1F8B4-8F05-42D5-AC29-644D7675CA76}" authorId="{5D0CA8BE-E5D1-6659-9103-88C1B29E1C7C}" created="2026-08-19T19:33:54.497">
    <ac:txMkLst xmlns:ac="http://schemas.microsoft.com/office/drawing/2013/main/command">
      <pc:docMk xmlns:pc="http://schemas.microsoft.com/office/powerpoint/2013/main/command"/>
      <pc:sldMk xmlns:pc="http://schemas.microsoft.com/office/powerpoint/2013/main/command" cId="3186222907" sldId="2076137637"/>
      <ac:spMk id="2" creationId="{A8D499F5-F3FA-49BD-98B8-5D92D78F60C6}"/>
      <ac:txMk cp="0" len="49">
        <ac:context len="51" hash="655882473"/>
      </ac:txMk>
    </ac:txMkLst>
    <p188:pos x="16273875" y="302918"/>
    <p188:txBody>
      <a:bodyPr/>
      <a:lstStyle/>
      <a:p>
        <a:r>
          <a:rPr lang="en-US"/>
          <a:t>Change the title to make it more consistent.</a:t>
        </a:r>
      </a:p>
    </p188:txBody>
  </p188:cm>
  <p188:cm id="{0193CFC5-7FAB-4BC6-B663-59492D593F69}" authorId="{5D0CA8BE-E5D1-6659-9103-88C1B29E1C7C}" created="2026-08-19T19:35:12.773">
    <pc:sldMkLst xmlns:pc="http://schemas.microsoft.com/office/powerpoint/2013/main/command">
      <pc:docMk/>
      <pc:sldMk cId="3186222907" sldId="2076137637"/>
    </pc:sldMkLst>
    <p188:txBody>
      <a:bodyPr/>
      <a:lstStyle/>
      <a:p>
        <a:r>
          <a:rPr lang="en-US"/>
          <a:t>Making Future Ready SC Logo smaller.  Adjusting the text boxes to be more consistent in size and font.</a:t>
        </a:r>
      </a:p>
    </p188:txBody>
  </p188:cm>
  <p188:cm id="{927A434D-D686-49B5-AB7F-A9BA5666B230}" authorId="{5D0CA8BE-E5D1-6659-9103-88C1B29E1C7C}" created="2026-08-19T19:35:31.444">
    <ac:txMkLst xmlns:ac="http://schemas.microsoft.com/office/drawing/2013/main/command">
      <pc:docMk xmlns:pc="http://schemas.microsoft.com/office/powerpoint/2013/main/command"/>
      <pc:sldMk xmlns:pc="http://schemas.microsoft.com/office/powerpoint/2013/main/command" cId="3186222907" sldId="2076137637"/>
      <ac:spMk id="12" creationId="{7A1261DD-4E8C-AE4C-7393-BCA3DF81BE18}"/>
      <ac:txMk cp="0" len="100">
        <ac:context len="101" hash="3888196906"/>
      </ac:txMk>
    </ac:txMkLst>
    <p188:pos x="9280241" y="298339"/>
    <p188:txBody>
      <a:bodyPr/>
      <a:lstStyle/>
      <a:p>
        <a:r>
          <a:rPr lang="en-US"/>
          <a:t>Is this a link that will be opened?</a:t>
        </a:r>
      </a:p>
    </p188:txBody>
  </p188:cm>
</p188:cmLst>
</file>

<file path=ppt/comments/modernComment_7BBF58A6_6D7CF1AD.xml><?xml version="1.0" encoding="utf-8"?>
<p188:cmLst xmlns:a="http://schemas.openxmlformats.org/drawingml/2006/main" xmlns:r="http://schemas.openxmlformats.org/officeDocument/2006/relationships" xmlns:p188="http://schemas.microsoft.com/office/powerpoint/2018/8/main">
  <p188:cm id="{C17E35FE-A7CE-424E-8AFE-2D1923A14454}" authorId="{5D0CA8BE-E5D1-6659-9103-88C1B29E1C7C}" created="2026-08-19T20:23:33.726">
    <ac:deMkLst xmlns:ac="http://schemas.microsoft.com/office/drawing/2013/main/command">
      <pc:docMk xmlns:pc="http://schemas.microsoft.com/office/powerpoint/2013/main/command"/>
      <pc:sldMk xmlns:pc="http://schemas.microsoft.com/office/powerpoint/2013/main/command" cId="1836904877" sldId="2076137638"/>
      <ac:spMk id="40" creationId="{FC698247-5DFD-3A13-4BF9-5E7A1E3D6083}"/>
    </ac:deMkLst>
    <p188:txBody>
      <a:bodyPr/>
      <a:lstStyle/>
      <a:p>
        <a:r>
          <a:rPr lang="en-US"/>
          <a:t>This font color does not match the rest of the presentation.   It also appears to be blurry.</a:t>
        </a:r>
      </a:p>
    </p188:txBody>
  </p188:cm>
</p188:cmLst>
</file>

<file path=ppt/comments/modernComment_7BBF5832_AA999BAB.xml><?xml version="1.0" encoding="utf-8"?>
<p188:cmLst xmlns:a="http://schemas.openxmlformats.org/drawingml/2006/main" xmlns:r="http://schemas.openxmlformats.org/officeDocument/2006/relationships" xmlns:p188="http://schemas.microsoft.com/office/powerpoint/2018/8/main">
  <p188:cm id="{A40B95B4-CC52-47BD-8E71-FE04F5738DDB}" authorId="{5D0CA8BE-E5D1-6659-9103-88C1B29E1C7C}" status="resolved" created="2026-08-19T18:58:54.043" startDate="2026-08-20T19:55:29.508" dueDate="2026-08-20T19:55:29.508" assignedTo="{BB4E8DB5-5172-1A9E-E852-6EF2342271C0}" complete="100000" title="@Benton, Melissa ?">
    <pc:sldMkLst xmlns:pc="http://schemas.microsoft.com/office/powerpoint/2013/main/command">
      <pc:docMk/>
      <pc:sldMk cId="2862193579" sldId="2076137522"/>
    </pc:sldMkLst>
    <p188:replyLst>
      <p188:reply id="{497B9EF0-CA72-450C-BB50-D74619F7368D}" authorId="{5D0CA8BE-E5D1-6659-9103-88C1B29E1C7C}" created="2026-08-20T19:55:29.508">
        <p188:txBody>
          <a:bodyPr/>
          <a:lstStyle/>
          <a:p>
            <a:r>
              <a:rPr lang="en-US"/>
              <a:t>[@Benton, Melissa] ?</a:t>
            </a:r>
          </a:p>
        </p188:txBody>
      </p188:reply>
    </p188:replyLst>
    <p188:txBody>
      <a:bodyPr/>
      <a:lstStyle/>
      <a:p>
        <a:r>
          <a:rPr lang="en-US"/>
          <a:t>Do we have 2025 data?</a:t>
        </a:r>
      </a:p>
    </p188:txBody>
    <p188:extLst>
      <p:ext xmlns:p="http://schemas.openxmlformats.org/presentationml/2006/main" uri="{5BB2D875-25FF-4072-B9AC-8F64D62656EB}">
        <p228:taskDetails xmlns:p228="http://schemas.microsoft.com/office/powerpoint/2022/08/main">
          <p228:history>
            <p228:event time="2026-08-20T19:55:29.511" id="{5E76DB9A-47EB-450B-BE7E-2438924DD2A9}">
              <p228:atrbtn authorId="{5D0CA8BE-E5D1-6659-9103-88C1B29E1C7C}"/>
              <p228:anchr>
                <p228:comment id="{497B9EF0-CA72-450C-BB50-D74619F7368D}"/>
              </p228:anchr>
              <p228:add/>
            </p228:event>
            <p228:event time="2026-08-20T19:55:29.511" id="{7BF881CD-18A4-4DBF-B118-B41FB1FDFCD7}">
              <p228:atrbtn authorId="{5D0CA8BE-E5D1-6659-9103-88C1B29E1C7C}"/>
              <p228:anchr>
                <p228:comment id="{497B9EF0-CA72-450C-BB50-D74619F7368D}"/>
              </p228:anchr>
              <p228:asgn authorId="{BB4E8DB5-5172-1A9E-E852-6EF2342271C0}"/>
            </p228:event>
            <p228:event time="2026-08-20T19:55:29.511" id="{11D9FB2E-7C33-4546-919F-301F6B26CFA2}">
              <p228:atrbtn authorId="{5D0CA8BE-E5D1-6659-9103-88C1B29E1C7C}"/>
              <p228:anchr>
                <p228:comment id="{497B9EF0-CA72-450C-BB50-D74619F7368D}"/>
              </p228:anchr>
              <p228:date stDt="2026-08-20T19:55:29.508" endDt="2026-08-20T19:55:29.508"/>
            </p228:event>
            <p228:event time="2026-08-20T19:55:29.511" id="{EFC094CF-D580-427F-BD3F-33DC69554410}">
              <p228:atrbtn authorId="{5D0CA8BE-E5D1-6659-9103-88C1B29E1C7C}"/>
              <p228:anchr>
                <p228:comment id="{497B9EF0-CA72-450C-BB50-D74619F7368D}"/>
              </p228:anchr>
              <p228:title val="@Benton, Melissa ?"/>
            </p228:event>
            <p228:event time="2026-08-20T20:55:40.491" id="{6F9E721B-A98E-4B0D-86EF-C90F982A28E4}">
              <p228:atrbtn authorId="{5D0CA8BE-E5D1-6659-9103-88C1B29E1C7C}"/>
              <p228:anchr>
                <p228:comment id="{00000000-0000-0000-0000-000000000000}"/>
              </p228:anchr>
              <p228:pcntCmplt val="100000"/>
            </p228:event>
          </p228:history>
        </p228:taskDetails>
      </p:ext>
    </p188:extLst>
  </p188:cm>
</p188:cmLst>
</file>

<file path=ppt/comments/modernComment_7BBF5843_85AB4FA3.xml><?xml version="1.0" encoding="utf-8"?>
<p188:cmLst xmlns:a="http://schemas.openxmlformats.org/drawingml/2006/main" xmlns:r="http://schemas.openxmlformats.org/officeDocument/2006/relationships" xmlns:p188="http://schemas.microsoft.com/office/powerpoint/2018/8/main">
  <p188:cm id="{CD11951A-B50E-4C61-BBAB-28BA4B09F547}" authorId="{5D0CA8BE-E5D1-6659-9103-88C1B29E1C7C}" created="2026-08-19T19:51:23.928">
    <ac:txMkLst xmlns:ac="http://schemas.microsoft.com/office/drawing/2013/main/command">
      <pc:docMk xmlns:pc="http://schemas.microsoft.com/office/powerpoint/2013/main/command"/>
      <pc:sldMk xmlns:pc="http://schemas.microsoft.com/office/powerpoint/2013/main/command" cId="2242596771" sldId="2076137539"/>
      <ac:spMk id="64" creationId="{A656D3B8-52BC-ECB5-954A-8756F59171E5}"/>
      <ac:txMk cp="0" len="17">
        <ac:context len="20" hash="1472678689"/>
      </ac:txMk>
    </ac:txMkLst>
    <p188:pos x="6261020" y="788194"/>
    <p188:txBody>
      <a:bodyPr/>
      <a:lstStyle/>
      <a:p>
        <a:r>
          <a:rPr lang="en-US"/>
          <a:t>Changing case style to match the rest of the presentation.
Removed All Caps and Sentence case.
</a:t>
        </a:r>
      </a:p>
    </p188:txBody>
  </p188:cm>
</p188:cmLst>
</file>

<file path=ppt/comments/modernComment_7BBF5844_D003430E.xml><?xml version="1.0" encoding="utf-8"?>
<p188:cmLst xmlns:a="http://schemas.openxmlformats.org/drawingml/2006/main" xmlns:r="http://schemas.openxmlformats.org/officeDocument/2006/relationships" xmlns:p188="http://schemas.microsoft.com/office/powerpoint/2018/8/main">
  <p188:cm id="{BA7300B6-8E1E-42A5-A445-4ECA9930B793}" authorId="{5D0CA8BE-E5D1-6659-9103-88C1B29E1C7C}" created="2026-08-19T19:58:56.372">
    <ac:deMkLst xmlns:ac="http://schemas.microsoft.com/office/drawing/2013/main/command">
      <pc:docMk xmlns:pc="http://schemas.microsoft.com/office/powerpoint/2013/main/command"/>
      <pc:sldMk xmlns:pc="http://schemas.microsoft.com/office/powerpoint/2013/main/command" cId="3489874702" sldId="2076137540"/>
      <ac:graphicFrameMk id="35" creationId="{0002556A-00EC-3990-A7ED-71E245EFACFC}"/>
    </ac:deMkLst>
    <p188:txBody>
      <a:bodyPr/>
      <a:lstStyle/>
      <a:p>
        <a:r>
          <a:rPr lang="en-US"/>
          <a:t>Updated font to match title case.</a:t>
        </a:r>
      </a:p>
    </p188:txBody>
  </p188:cm>
</p188:cmLst>
</file>

<file path=ppt/comments/modernComment_7BBF5846_F29D4DDF.xml><?xml version="1.0" encoding="utf-8"?>
<p188:cmLst xmlns:a="http://schemas.openxmlformats.org/drawingml/2006/main" xmlns:r="http://schemas.openxmlformats.org/officeDocument/2006/relationships" xmlns:p188="http://schemas.microsoft.com/office/powerpoint/2018/8/main">
  <p188:cm id="{D0F78F56-8BBC-45F1-9485-116027A6927F}" authorId="{5D0CA8BE-E5D1-6659-9103-88C1B29E1C7C}" created="2026-08-19T20:18:32.386">
    <pc:sldMkLst xmlns:pc="http://schemas.microsoft.com/office/powerpoint/2013/main/command">
      <pc:docMk/>
      <pc:sldMk cId="4070395359" sldId="2076137542"/>
    </pc:sldMkLst>
    <p188:txBody>
      <a:bodyPr/>
      <a:lstStyle/>
      <a:p>
        <a:r>
          <a:rPr lang="en-US"/>
          <a:t>Consider a separate layout for this slide.  Appears fragmented as is. 
</a:t>
        </a:r>
      </a:p>
    </p188:txBody>
  </p188:cm>
  <p188:cm id="{62F449AA-062D-430C-A598-2BA4ABE09576}" authorId="{5D0CA8BE-E5D1-6659-9103-88C1B29E1C7C}" created="2026-08-19T20:18:56.732">
    <pc:sldMkLst xmlns:pc="http://schemas.microsoft.com/office/powerpoint/2013/main/command">
      <pc:docMk/>
      <pc:sldMk cId="4070395359" sldId="2076137542"/>
    </pc:sldMkLst>
    <p188:txBody>
      <a:bodyPr/>
      <a:lstStyle/>
      <a:p>
        <a:r>
          <a:rPr lang="en-US"/>
          <a:t>I also changed the font color in the boxes to create more contrast.
</a:t>
        </a:r>
      </a:p>
    </p188:txBody>
  </p188:cm>
</p188:cmLst>
</file>

<file path=ppt/comments/modernComment_7BBF5897_D3CD8E25.xml><?xml version="1.0" encoding="utf-8"?>
<p188:cmLst xmlns:a="http://schemas.openxmlformats.org/drawingml/2006/main" xmlns:r="http://schemas.openxmlformats.org/officeDocument/2006/relationships" xmlns:p188="http://schemas.microsoft.com/office/powerpoint/2018/8/main">
  <p188:cm id="{58B62DD3-21EF-40EA-92CA-882CADACFC79}" authorId="{5D0CA8BE-E5D1-6659-9103-88C1B29E1C7C}" status="resolved" created="2026-08-19T18:56:45.711" complete="100000">
    <ac:txMkLst xmlns:ac="http://schemas.microsoft.com/office/drawing/2013/main/command">
      <pc:docMk xmlns:pc="http://schemas.microsoft.com/office/powerpoint/2013/main/command"/>
      <pc:sldMk xmlns:pc="http://schemas.microsoft.com/office/powerpoint/2013/main/command" cId="3553463845" sldId="2076137623"/>
      <ac:spMk id="36" creationId="{610ABF92-315B-1D00-03F0-CC42FC49AE88}"/>
      <ac:txMk cp="0" len="120">
        <ac:context len="121" hash="2929235003"/>
      </ac:txMk>
    </ac:txMkLst>
    <p188:txBody>
      <a:bodyPr/>
      <a:lstStyle/>
      <a:p>
        <a:r>
          <a:rPr lang="en-US"/>
          <a:t>Is this still accurate?  Is it possible that we are beyond the newly formed and the K-12 Computer Science team no longer resides in our office.</a:t>
        </a:r>
      </a:p>
    </p188:txBody>
  </p188:cm>
  <p188:cm id="{6E71CFDE-89E9-4A50-BA4D-34C942A24889}" authorId="{5D0CA8BE-E5D1-6659-9103-88C1B29E1C7C}" status="resolved" created="2026-08-19T18:58:05.283" complete="100000">
    <ac:txMkLst xmlns:ac="http://schemas.microsoft.com/office/drawing/2013/main/command">
      <pc:docMk xmlns:pc="http://schemas.microsoft.com/office/powerpoint/2013/main/command"/>
      <pc:sldMk xmlns:pc="http://schemas.microsoft.com/office/powerpoint/2013/main/command" cId="3553463845" sldId="2076137623"/>
      <ac:spMk id="17" creationId="{BA1BE89D-C960-914E-3D9F-B5F09A3EE27F}"/>
      <ac:txMk cp="0" len="199">
        <ac:context len="200" hash="78432026"/>
      </ac:txMk>
    </ac:txMkLst>
    <p188:pos x="11627637" y="309834"/>
    <p188:txBody>
      <a:bodyPr/>
      <a:lstStyle/>
      <a:p>
        <a:r>
          <a:rPr lang="en-US"/>
          <a:t>I like this, but where can I find it?  I could not find it on our website.  Is this an internal mission?</a:t>
        </a:r>
      </a:p>
    </p188:txBody>
  </p188:cm>
</p188:cmLst>
</file>

<file path=ppt/comments/modernComment_7BBF5899_9B7B2F6B.xml><?xml version="1.0" encoding="utf-8"?>
<p188:cmLst xmlns:a="http://schemas.openxmlformats.org/drawingml/2006/main" xmlns:r="http://schemas.openxmlformats.org/officeDocument/2006/relationships" xmlns:p188="http://schemas.microsoft.com/office/powerpoint/2018/8/main">
  <p188:cm id="{721AD0F1-40FA-4DAB-8359-61DC64AE6FEF}" authorId="{5D0CA8BE-E5D1-6659-9103-88C1B29E1C7C}" status="resolved" created="2026-08-19T18:51:21.437" complete="100000">
    <ac:txMkLst xmlns:ac="http://schemas.microsoft.com/office/drawing/2013/main/command">
      <pc:docMk xmlns:pc="http://schemas.microsoft.com/office/powerpoint/2013/main/command"/>
      <pc:sldMk xmlns:pc="http://schemas.microsoft.com/office/powerpoint/2013/main/command" cId="2608541547" sldId="2076137625"/>
      <ac:spMk id="32" creationId="{A0A65A0E-87B8-BE33-943C-16451718FFF7}"/>
      <ac:txMk cp="0" len="256">
        <ac:context len="257" hash="1410535288"/>
      </ac:txMk>
    </ac:txMkLst>
    <p188:txBody>
      <a:bodyPr/>
      <a:lstStyle/>
      <a:p>
        <a:r>
          <a:rPr lang="en-US"/>
          <a:t>Where did this vision come from? </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2919F27E-3868-4320-9EAC-A17A67EE76A2}" authorId="{5D0CA8BE-E5D1-6659-9103-88C1B29E1C7C}" created="2026-08-19T19:46:02.055">
    <pc:sldMkLst xmlns:pc="http://schemas.microsoft.com/office/powerpoint/2013/main/command">
      <pc:docMk/>
      <pc:sldMk cId="0" sldId="258"/>
    </pc:sldMkLst>
    <p188:txBody>
      <a:bodyPr/>
      <a:lstStyle/>
      <a:p>
        <a:r>
          <a:rPr lang="en-US"/>
          <a:t>Updated textboxes and alignment.</a:t>
        </a:r>
      </a:p>
    </p188:txBody>
  </p188:cm>
</p188:cmLst>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09FE9B-9AB8-4618-98EB-B52FD8EA8BE7}" type="doc">
      <dgm:prSet loTypeId="urn:microsoft.com/office/officeart/2005/8/layout/vList2" loCatId="list" qsTypeId="urn:microsoft.com/office/officeart/2005/8/quickstyle/simple5#1" qsCatId="simple" csTypeId="urn:microsoft.com/office/officeart/2005/8/colors/accent2_2#1" csCatId="accent2" phldr="1"/>
      <dgm:spPr/>
      <dgm:t>
        <a:bodyPr/>
        <a:lstStyle/>
        <a:p>
          <a:endParaRPr lang="en-US"/>
        </a:p>
      </dgm:t>
    </dgm:pt>
    <dgm:pt modelId="{383C8C8A-9CB9-40A8-A1E5-777733107890}">
      <dgm:prSet/>
      <dgm:spPr/>
      <dgm:t>
        <a:bodyPr/>
        <a:lstStyle/>
        <a:p>
          <a:r>
            <a:rPr lang="en-US" b="1"/>
            <a:t>CTE Programs</a:t>
          </a:r>
        </a:p>
      </dgm:t>
    </dgm:pt>
    <dgm:pt modelId="{FFD59455-AE50-4FE1-80B5-188AF8D38CA7}" type="parTrans" cxnId="{5BF70CF7-02D9-4F66-B80A-50991E428D46}">
      <dgm:prSet/>
      <dgm:spPr/>
      <dgm:t>
        <a:bodyPr/>
        <a:lstStyle/>
        <a:p>
          <a:endParaRPr lang="en-US"/>
        </a:p>
      </dgm:t>
    </dgm:pt>
    <dgm:pt modelId="{E66A4A91-830D-4569-BB44-3D6FB7580832}" type="sibTrans" cxnId="{5BF70CF7-02D9-4F66-B80A-50991E428D46}">
      <dgm:prSet/>
      <dgm:spPr/>
      <dgm:t>
        <a:bodyPr/>
        <a:lstStyle/>
        <a:p>
          <a:endParaRPr lang="en-US"/>
        </a:p>
      </dgm:t>
    </dgm:pt>
    <dgm:pt modelId="{31F92332-621B-41E3-B21F-ACA42E773F89}">
      <dgm:prSet/>
      <dgm:spPr/>
      <dgm:t>
        <a:bodyPr/>
        <a:lstStyle/>
        <a:p>
          <a:r>
            <a:rPr lang="en-US" b="1"/>
            <a:t>Certifications &amp; Credentials</a:t>
          </a:r>
        </a:p>
      </dgm:t>
    </dgm:pt>
    <dgm:pt modelId="{1943E40A-A802-45E7-A159-96D396C6662C}" type="parTrans" cxnId="{0F249649-1709-4E16-8A86-B18922D99BDD}">
      <dgm:prSet/>
      <dgm:spPr/>
      <dgm:t>
        <a:bodyPr/>
        <a:lstStyle/>
        <a:p>
          <a:endParaRPr lang="en-US"/>
        </a:p>
      </dgm:t>
    </dgm:pt>
    <dgm:pt modelId="{19E6B9D0-6B01-44C8-A2A5-500318DCFEAA}" type="sibTrans" cxnId="{0F249649-1709-4E16-8A86-B18922D99BDD}">
      <dgm:prSet/>
      <dgm:spPr/>
      <dgm:t>
        <a:bodyPr/>
        <a:lstStyle/>
        <a:p>
          <a:endParaRPr lang="en-US"/>
        </a:p>
      </dgm:t>
    </dgm:pt>
    <dgm:pt modelId="{95C9D661-0CA4-4AD1-8A62-FB19648F5F01}">
      <dgm:prSet/>
      <dgm:spPr/>
      <dgm:t>
        <a:bodyPr/>
        <a:lstStyle/>
        <a:p>
          <a:r>
            <a:rPr lang="en-US" b="1"/>
            <a:t>Career exploration and guidance</a:t>
          </a:r>
        </a:p>
      </dgm:t>
    </dgm:pt>
    <dgm:pt modelId="{E48B0396-83F1-480E-9F8A-E1BC5A093D1F}" type="parTrans" cxnId="{C124763A-B916-4868-BC5E-E94102F1484D}">
      <dgm:prSet/>
      <dgm:spPr/>
      <dgm:t>
        <a:bodyPr/>
        <a:lstStyle/>
        <a:p>
          <a:endParaRPr lang="en-US"/>
        </a:p>
      </dgm:t>
    </dgm:pt>
    <dgm:pt modelId="{6FEDA4C9-5F08-46AD-8B71-7717D8A81BCC}" type="sibTrans" cxnId="{C124763A-B916-4868-BC5E-E94102F1484D}">
      <dgm:prSet/>
      <dgm:spPr/>
      <dgm:t>
        <a:bodyPr/>
        <a:lstStyle/>
        <a:p>
          <a:endParaRPr lang="en-US"/>
        </a:p>
      </dgm:t>
    </dgm:pt>
    <dgm:pt modelId="{3D2D9DA6-6F62-4DD3-A6D7-5B4283DA3CBD}">
      <dgm:prSet/>
      <dgm:spPr/>
      <dgm:t>
        <a:bodyPr/>
        <a:lstStyle/>
        <a:p>
          <a:r>
            <a:rPr lang="en-US" b="1"/>
            <a:t>Professional development </a:t>
          </a:r>
        </a:p>
      </dgm:t>
    </dgm:pt>
    <dgm:pt modelId="{7ACAA5B5-8E6F-4712-8EE0-F27334F5419D}" type="parTrans" cxnId="{C7C726FA-CCDD-40E6-852E-81A3FFB52B14}">
      <dgm:prSet/>
      <dgm:spPr/>
      <dgm:t>
        <a:bodyPr/>
        <a:lstStyle/>
        <a:p>
          <a:endParaRPr lang="en-US"/>
        </a:p>
      </dgm:t>
    </dgm:pt>
    <dgm:pt modelId="{62AA0B95-08B3-4AB5-81F5-4AF7132B2943}" type="sibTrans" cxnId="{C7C726FA-CCDD-40E6-852E-81A3FFB52B14}">
      <dgm:prSet/>
      <dgm:spPr/>
      <dgm:t>
        <a:bodyPr/>
        <a:lstStyle/>
        <a:p>
          <a:endParaRPr lang="en-US"/>
        </a:p>
      </dgm:t>
    </dgm:pt>
    <dgm:pt modelId="{A6A1146F-2EC2-4231-A23A-0A88A0A94361}">
      <dgm:prSet/>
      <dgm:spPr/>
      <dgm:t>
        <a:bodyPr/>
        <a:lstStyle/>
        <a:p>
          <a:r>
            <a:rPr lang="en-US" b="1"/>
            <a:t>Technical assistance</a:t>
          </a:r>
        </a:p>
      </dgm:t>
    </dgm:pt>
    <dgm:pt modelId="{52656BD3-C7E8-4A4C-B228-EE5D24B670C3}" type="parTrans" cxnId="{53615BB6-859F-409B-956B-0C0E9D9040F5}">
      <dgm:prSet/>
      <dgm:spPr/>
      <dgm:t>
        <a:bodyPr/>
        <a:lstStyle/>
        <a:p>
          <a:endParaRPr lang="en-US"/>
        </a:p>
      </dgm:t>
    </dgm:pt>
    <dgm:pt modelId="{0C9CF426-B46C-43CA-9D5C-A86D136C0DA5}" type="sibTrans" cxnId="{53615BB6-859F-409B-956B-0C0E9D9040F5}">
      <dgm:prSet/>
      <dgm:spPr/>
      <dgm:t>
        <a:bodyPr/>
        <a:lstStyle/>
        <a:p>
          <a:endParaRPr lang="en-US"/>
        </a:p>
      </dgm:t>
    </dgm:pt>
    <dgm:pt modelId="{67E157C0-245D-4F90-B8B7-329A427C670B}">
      <dgm:prSet/>
      <dgm:spPr/>
      <dgm:t>
        <a:bodyPr/>
        <a:lstStyle/>
        <a:p>
          <a:r>
            <a:rPr lang="en-US" b="1"/>
            <a:t>Data collection and analysis</a:t>
          </a:r>
        </a:p>
      </dgm:t>
    </dgm:pt>
    <dgm:pt modelId="{E23FBDB5-E58B-4120-A43F-D6F1E8882071}" type="parTrans" cxnId="{564576C4-C625-4608-9F92-7FC74DE79DC4}">
      <dgm:prSet/>
      <dgm:spPr/>
      <dgm:t>
        <a:bodyPr/>
        <a:lstStyle/>
        <a:p>
          <a:endParaRPr lang="en-US"/>
        </a:p>
      </dgm:t>
    </dgm:pt>
    <dgm:pt modelId="{536B12FE-2C72-425D-A719-837DFB55F5FE}" type="sibTrans" cxnId="{564576C4-C625-4608-9F92-7FC74DE79DC4}">
      <dgm:prSet/>
      <dgm:spPr/>
      <dgm:t>
        <a:bodyPr/>
        <a:lstStyle/>
        <a:p>
          <a:endParaRPr lang="en-US"/>
        </a:p>
      </dgm:t>
    </dgm:pt>
    <dgm:pt modelId="{6121624A-D08C-4902-8EF4-FF1EB02D5E00}">
      <dgm:prSet/>
      <dgm:spPr/>
      <dgm:t>
        <a:bodyPr/>
        <a:lstStyle/>
        <a:p>
          <a:r>
            <a:rPr lang="en-US" b="1"/>
            <a:t>Program and plan evaluation and monitoring</a:t>
          </a:r>
        </a:p>
      </dgm:t>
    </dgm:pt>
    <dgm:pt modelId="{062B6A97-BE87-41C9-BCA7-1C84485C5B84}" type="parTrans" cxnId="{457D82A5-A5D1-41DF-85F9-925C346085FE}">
      <dgm:prSet/>
      <dgm:spPr/>
      <dgm:t>
        <a:bodyPr/>
        <a:lstStyle/>
        <a:p>
          <a:endParaRPr lang="en-US"/>
        </a:p>
      </dgm:t>
    </dgm:pt>
    <dgm:pt modelId="{D89B9CA2-9DD9-4364-8BAE-F29B9F4A35D6}" type="sibTrans" cxnId="{457D82A5-A5D1-41DF-85F9-925C346085FE}">
      <dgm:prSet/>
      <dgm:spPr/>
      <dgm:t>
        <a:bodyPr/>
        <a:lstStyle/>
        <a:p>
          <a:endParaRPr lang="en-US"/>
        </a:p>
      </dgm:t>
    </dgm:pt>
    <dgm:pt modelId="{E662ED94-302C-4CA5-A984-3AF6C12D8E1E}" type="pres">
      <dgm:prSet presAssocID="{4A09FE9B-9AB8-4618-98EB-B52FD8EA8BE7}" presName="linear" presStyleCnt="0">
        <dgm:presLayoutVars>
          <dgm:animLvl val="lvl"/>
          <dgm:resizeHandles val="exact"/>
        </dgm:presLayoutVars>
      </dgm:prSet>
      <dgm:spPr/>
    </dgm:pt>
    <dgm:pt modelId="{24FFCDAC-A7D1-47B2-9D81-81CB8F683868}" type="pres">
      <dgm:prSet presAssocID="{383C8C8A-9CB9-40A8-A1E5-777733107890}" presName="parentText" presStyleLbl="node1" presStyleIdx="0" presStyleCnt="7">
        <dgm:presLayoutVars>
          <dgm:chMax val="0"/>
          <dgm:bulletEnabled val="1"/>
        </dgm:presLayoutVars>
      </dgm:prSet>
      <dgm:spPr/>
    </dgm:pt>
    <dgm:pt modelId="{38140665-9CE5-4529-97EA-634FE7A8777B}" type="pres">
      <dgm:prSet presAssocID="{E66A4A91-830D-4569-BB44-3D6FB7580832}" presName="spacer" presStyleCnt="0"/>
      <dgm:spPr/>
    </dgm:pt>
    <dgm:pt modelId="{DD9955EE-26C1-49A4-9A10-40F2C6D75FDE}" type="pres">
      <dgm:prSet presAssocID="{31F92332-621B-41E3-B21F-ACA42E773F89}" presName="parentText" presStyleLbl="node1" presStyleIdx="1" presStyleCnt="7">
        <dgm:presLayoutVars>
          <dgm:chMax val="0"/>
          <dgm:bulletEnabled val="1"/>
        </dgm:presLayoutVars>
      </dgm:prSet>
      <dgm:spPr/>
    </dgm:pt>
    <dgm:pt modelId="{6739C2A6-DAB2-475D-AD43-CFFC6144F581}" type="pres">
      <dgm:prSet presAssocID="{19E6B9D0-6B01-44C8-A2A5-500318DCFEAA}" presName="spacer" presStyleCnt="0"/>
      <dgm:spPr/>
    </dgm:pt>
    <dgm:pt modelId="{F05D2F62-4062-4AA3-A517-EA6C4E9C3145}" type="pres">
      <dgm:prSet presAssocID="{95C9D661-0CA4-4AD1-8A62-FB19648F5F01}" presName="parentText" presStyleLbl="node1" presStyleIdx="2" presStyleCnt="7">
        <dgm:presLayoutVars>
          <dgm:chMax val="0"/>
          <dgm:bulletEnabled val="1"/>
        </dgm:presLayoutVars>
      </dgm:prSet>
      <dgm:spPr/>
    </dgm:pt>
    <dgm:pt modelId="{7151AF18-C9D9-4036-B86C-C49FF04DEC6E}" type="pres">
      <dgm:prSet presAssocID="{6FEDA4C9-5F08-46AD-8B71-7717D8A81BCC}" presName="spacer" presStyleCnt="0"/>
      <dgm:spPr/>
    </dgm:pt>
    <dgm:pt modelId="{81A56886-D0CB-43A1-ADEB-3C9A5C5624DE}" type="pres">
      <dgm:prSet presAssocID="{3D2D9DA6-6F62-4DD3-A6D7-5B4283DA3CBD}" presName="parentText" presStyleLbl="node1" presStyleIdx="3" presStyleCnt="7">
        <dgm:presLayoutVars>
          <dgm:chMax val="0"/>
          <dgm:bulletEnabled val="1"/>
        </dgm:presLayoutVars>
      </dgm:prSet>
      <dgm:spPr/>
    </dgm:pt>
    <dgm:pt modelId="{AC1A76BA-7BBD-481F-886E-29F2ECA9AB93}" type="pres">
      <dgm:prSet presAssocID="{62AA0B95-08B3-4AB5-81F5-4AF7132B2943}" presName="spacer" presStyleCnt="0"/>
      <dgm:spPr/>
    </dgm:pt>
    <dgm:pt modelId="{D7D6C112-F230-4B74-9167-4332768F3D25}" type="pres">
      <dgm:prSet presAssocID="{A6A1146F-2EC2-4231-A23A-0A88A0A94361}" presName="parentText" presStyleLbl="node1" presStyleIdx="4" presStyleCnt="7">
        <dgm:presLayoutVars>
          <dgm:chMax val="0"/>
          <dgm:bulletEnabled val="1"/>
        </dgm:presLayoutVars>
      </dgm:prSet>
      <dgm:spPr/>
    </dgm:pt>
    <dgm:pt modelId="{D34FC674-7DBA-47DC-80F1-540680B90355}" type="pres">
      <dgm:prSet presAssocID="{0C9CF426-B46C-43CA-9D5C-A86D136C0DA5}" presName="spacer" presStyleCnt="0"/>
      <dgm:spPr/>
    </dgm:pt>
    <dgm:pt modelId="{048D1643-4517-4262-B3FB-8373E921463F}" type="pres">
      <dgm:prSet presAssocID="{67E157C0-245D-4F90-B8B7-329A427C670B}" presName="parentText" presStyleLbl="node1" presStyleIdx="5" presStyleCnt="7">
        <dgm:presLayoutVars>
          <dgm:chMax val="0"/>
          <dgm:bulletEnabled val="1"/>
        </dgm:presLayoutVars>
      </dgm:prSet>
      <dgm:spPr/>
    </dgm:pt>
    <dgm:pt modelId="{A34AD2D1-A569-4B76-9FEB-1746B601FEB1}" type="pres">
      <dgm:prSet presAssocID="{536B12FE-2C72-425D-A719-837DFB55F5FE}" presName="spacer" presStyleCnt="0"/>
      <dgm:spPr/>
    </dgm:pt>
    <dgm:pt modelId="{558A5F1F-D22F-4D99-9CCB-BF3CBCEE3A5B}" type="pres">
      <dgm:prSet presAssocID="{6121624A-D08C-4902-8EF4-FF1EB02D5E00}" presName="parentText" presStyleLbl="node1" presStyleIdx="6" presStyleCnt="7">
        <dgm:presLayoutVars>
          <dgm:chMax val="0"/>
          <dgm:bulletEnabled val="1"/>
        </dgm:presLayoutVars>
      </dgm:prSet>
      <dgm:spPr/>
    </dgm:pt>
  </dgm:ptLst>
  <dgm:cxnLst>
    <dgm:cxn modelId="{ADAFF029-D0B6-4A5B-BA42-A783442EAFB6}" type="presOf" srcId="{95C9D661-0CA4-4AD1-8A62-FB19648F5F01}" destId="{F05D2F62-4062-4AA3-A517-EA6C4E9C3145}" srcOrd="0" destOrd="0" presId="urn:microsoft.com/office/officeart/2005/8/layout/vList2"/>
    <dgm:cxn modelId="{C124763A-B916-4868-BC5E-E94102F1484D}" srcId="{4A09FE9B-9AB8-4618-98EB-B52FD8EA8BE7}" destId="{95C9D661-0CA4-4AD1-8A62-FB19648F5F01}" srcOrd="2" destOrd="0" parTransId="{E48B0396-83F1-480E-9F8A-E1BC5A093D1F}" sibTransId="{6FEDA4C9-5F08-46AD-8B71-7717D8A81BCC}"/>
    <dgm:cxn modelId="{258E7F5B-6D5D-4D00-A630-EA8FA80B521D}" type="presOf" srcId="{4A09FE9B-9AB8-4618-98EB-B52FD8EA8BE7}" destId="{E662ED94-302C-4CA5-A984-3AF6C12D8E1E}" srcOrd="0" destOrd="0" presId="urn:microsoft.com/office/officeart/2005/8/layout/vList2"/>
    <dgm:cxn modelId="{1AC41146-AE5B-46C1-9F8C-E64ED5A244FF}" type="presOf" srcId="{6121624A-D08C-4902-8EF4-FF1EB02D5E00}" destId="{558A5F1F-D22F-4D99-9CCB-BF3CBCEE3A5B}" srcOrd="0" destOrd="0" presId="urn:microsoft.com/office/officeart/2005/8/layout/vList2"/>
    <dgm:cxn modelId="{0F249649-1709-4E16-8A86-B18922D99BDD}" srcId="{4A09FE9B-9AB8-4618-98EB-B52FD8EA8BE7}" destId="{31F92332-621B-41E3-B21F-ACA42E773F89}" srcOrd="1" destOrd="0" parTransId="{1943E40A-A802-45E7-A159-96D396C6662C}" sibTransId="{19E6B9D0-6B01-44C8-A2A5-500318DCFEAA}"/>
    <dgm:cxn modelId="{156A118A-8DAE-4C15-B0BB-E4A3BEBB68D0}" type="presOf" srcId="{67E157C0-245D-4F90-B8B7-329A427C670B}" destId="{048D1643-4517-4262-B3FB-8373E921463F}" srcOrd="0" destOrd="0" presId="urn:microsoft.com/office/officeart/2005/8/layout/vList2"/>
    <dgm:cxn modelId="{11862D93-B863-4707-A3F5-146C957EDD7B}" type="presOf" srcId="{383C8C8A-9CB9-40A8-A1E5-777733107890}" destId="{24FFCDAC-A7D1-47B2-9D81-81CB8F683868}" srcOrd="0" destOrd="0" presId="urn:microsoft.com/office/officeart/2005/8/layout/vList2"/>
    <dgm:cxn modelId="{8E81B9A3-C425-4668-BA5E-A02DC9B05CAC}" type="presOf" srcId="{A6A1146F-2EC2-4231-A23A-0A88A0A94361}" destId="{D7D6C112-F230-4B74-9167-4332768F3D25}" srcOrd="0" destOrd="0" presId="urn:microsoft.com/office/officeart/2005/8/layout/vList2"/>
    <dgm:cxn modelId="{457D82A5-A5D1-41DF-85F9-925C346085FE}" srcId="{4A09FE9B-9AB8-4618-98EB-B52FD8EA8BE7}" destId="{6121624A-D08C-4902-8EF4-FF1EB02D5E00}" srcOrd="6" destOrd="0" parTransId="{062B6A97-BE87-41C9-BCA7-1C84485C5B84}" sibTransId="{D89B9CA2-9DD9-4364-8BAE-F29B9F4A35D6}"/>
    <dgm:cxn modelId="{53615BB6-859F-409B-956B-0C0E9D9040F5}" srcId="{4A09FE9B-9AB8-4618-98EB-B52FD8EA8BE7}" destId="{A6A1146F-2EC2-4231-A23A-0A88A0A94361}" srcOrd="4" destOrd="0" parTransId="{52656BD3-C7E8-4A4C-B228-EE5D24B670C3}" sibTransId="{0C9CF426-B46C-43CA-9D5C-A86D136C0DA5}"/>
    <dgm:cxn modelId="{564576C4-C625-4608-9F92-7FC74DE79DC4}" srcId="{4A09FE9B-9AB8-4618-98EB-B52FD8EA8BE7}" destId="{67E157C0-245D-4F90-B8B7-329A427C670B}" srcOrd="5" destOrd="0" parTransId="{E23FBDB5-E58B-4120-A43F-D6F1E8882071}" sibTransId="{536B12FE-2C72-425D-A719-837DFB55F5FE}"/>
    <dgm:cxn modelId="{B6FDF4DF-D814-43CF-B3D5-E996AF854E24}" type="presOf" srcId="{31F92332-621B-41E3-B21F-ACA42E773F89}" destId="{DD9955EE-26C1-49A4-9A10-40F2C6D75FDE}" srcOrd="0" destOrd="0" presId="urn:microsoft.com/office/officeart/2005/8/layout/vList2"/>
    <dgm:cxn modelId="{898A92E7-74CF-413A-ADC5-31BDE0ABE911}" type="presOf" srcId="{3D2D9DA6-6F62-4DD3-A6D7-5B4283DA3CBD}" destId="{81A56886-D0CB-43A1-ADEB-3C9A5C5624DE}" srcOrd="0" destOrd="0" presId="urn:microsoft.com/office/officeart/2005/8/layout/vList2"/>
    <dgm:cxn modelId="{5BF70CF7-02D9-4F66-B80A-50991E428D46}" srcId="{4A09FE9B-9AB8-4618-98EB-B52FD8EA8BE7}" destId="{383C8C8A-9CB9-40A8-A1E5-777733107890}" srcOrd="0" destOrd="0" parTransId="{FFD59455-AE50-4FE1-80B5-188AF8D38CA7}" sibTransId="{E66A4A91-830D-4569-BB44-3D6FB7580832}"/>
    <dgm:cxn modelId="{C7C726FA-CCDD-40E6-852E-81A3FFB52B14}" srcId="{4A09FE9B-9AB8-4618-98EB-B52FD8EA8BE7}" destId="{3D2D9DA6-6F62-4DD3-A6D7-5B4283DA3CBD}" srcOrd="3" destOrd="0" parTransId="{7ACAA5B5-8E6F-4712-8EE0-F27334F5419D}" sibTransId="{62AA0B95-08B3-4AB5-81F5-4AF7132B2943}"/>
    <dgm:cxn modelId="{BAFBEACB-2B83-4DE1-9673-60DAD6ACDAD4}" type="presParOf" srcId="{E662ED94-302C-4CA5-A984-3AF6C12D8E1E}" destId="{24FFCDAC-A7D1-47B2-9D81-81CB8F683868}" srcOrd="0" destOrd="0" presId="urn:microsoft.com/office/officeart/2005/8/layout/vList2"/>
    <dgm:cxn modelId="{B48930AA-7BC8-4CFD-BF03-D96109F61BEF}" type="presParOf" srcId="{E662ED94-302C-4CA5-A984-3AF6C12D8E1E}" destId="{38140665-9CE5-4529-97EA-634FE7A8777B}" srcOrd="1" destOrd="0" presId="urn:microsoft.com/office/officeart/2005/8/layout/vList2"/>
    <dgm:cxn modelId="{20D0F7EC-9521-4CD8-BE29-824ACF9B11B4}" type="presParOf" srcId="{E662ED94-302C-4CA5-A984-3AF6C12D8E1E}" destId="{DD9955EE-26C1-49A4-9A10-40F2C6D75FDE}" srcOrd="2" destOrd="0" presId="urn:microsoft.com/office/officeart/2005/8/layout/vList2"/>
    <dgm:cxn modelId="{7C7A20FF-C506-4781-803E-391A83984F9B}" type="presParOf" srcId="{E662ED94-302C-4CA5-A984-3AF6C12D8E1E}" destId="{6739C2A6-DAB2-475D-AD43-CFFC6144F581}" srcOrd="3" destOrd="0" presId="urn:microsoft.com/office/officeart/2005/8/layout/vList2"/>
    <dgm:cxn modelId="{755B572D-F9F7-4DB9-9F85-1266B0B1F9AF}" type="presParOf" srcId="{E662ED94-302C-4CA5-A984-3AF6C12D8E1E}" destId="{F05D2F62-4062-4AA3-A517-EA6C4E9C3145}" srcOrd="4" destOrd="0" presId="urn:microsoft.com/office/officeart/2005/8/layout/vList2"/>
    <dgm:cxn modelId="{7709E2CE-21DF-4ED8-8714-EE94DA5EB3C5}" type="presParOf" srcId="{E662ED94-302C-4CA5-A984-3AF6C12D8E1E}" destId="{7151AF18-C9D9-4036-B86C-C49FF04DEC6E}" srcOrd="5" destOrd="0" presId="urn:microsoft.com/office/officeart/2005/8/layout/vList2"/>
    <dgm:cxn modelId="{1B6017D8-2A29-4E9A-B947-9C320FA8F6F7}" type="presParOf" srcId="{E662ED94-302C-4CA5-A984-3AF6C12D8E1E}" destId="{81A56886-D0CB-43A1-ADEB-3C9A5C5624DE}" srcOrd="6" destOrd="0" presId="urn:microsoft.com/office/officeart/2005/8/layout/vList2"/>
    <dgm:cxn modelId="{39E59ADB-B8CB-489B-A2D6-C3781E1B7455}" type="presParOf" srcId="{E662ED94-302C-4CA5-A984-3AF6C12D8E1E}" destId="{AC1A76BA-7BBD-481F-886E-29F2ECA9AB93}" srcOrd="7" destOrd="0" presId="urn:microsoft.com/office/officeart/2005/8/layout/vList2"/>
    <dgm:cxn modelId="{8A1A9EEE-AC1B-4DD8-A237-6A1852DDCE30}" type="presParOf" srcId="{E662ED94-302C-4CA5-A984-3AF6C12D8E1E}" destId="{D7D6C112-F230-4B74-9167-4332768F3D25}" srcOrd="8" destOrd="0" presId="urn:microsoft.com/office/officeart/2005/8/layout/vList2"/>
    <dgm:cxn modelId="{4A51829D-8026-4844-900F-0E2FF3C54D52}" type="presParOf" srcId="{E662ED94-302C-4CA5-A984-3AF6C12D8E1E}" destId="{D34FC674-7DBA-47DC-80F1-540680B90355}" srcOrd="9" destOrd="0" presId="urn:microsoft.com/office/officeart/2005/8/layout/vList2"/>
    <dgm:cxn modelId="{C29E466A-B91B-4587-AEF0-5A1B71D6AC35}" type="presParOf" srcId="{E662ED94-302C-4CA5-A984-3AF6C12D8E1E}" destId="{048D1643-4517-4262-B3FB-8373E921463F}" srcOrd="10" destOrd="0" presId="urn:microsoft.com/office/officeart/2005/8/layout/vList2"/>
    <dgm:cxn modelId="{F7E566E5-02A1-40E3-84E3-2E18F02293F0}" type="presParOf" srcId="{E662ED94-302C-4CA5-A984-3AF6C12D8E1E}" destId="{A34AD2D1-A569-4B76-9FEB-1746B601FEB1}" srcOrd="11" destOrd="0" presId="urn:microsoft.com/office/officeart/2005/8/layout/vList2"/>
    <dgm:cxn modelId="{2B7334D5-A120-48A7-9B1C-18FD72934460}" type="presParOf" srcId="{E662ED94-302C-4CA5-A984-3AF6C12D8E1E}" destId="{558A5F1F-D22F-4D99-9CCB-BF3CBCEE3A5B}"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149A85-E858-48CE-97DF-97C6AF28E664}" type="doc">
      <dgm:prSet loTypeId="urn:microsoft.com/office/officeart/2017/3/layout/HorizontalPathTimeline" loCatId="process" qsTypeId="urn:microsoft.com/office/officeart/2005/8/quickstyle/simple5#2" qsCatId="simple" csTypeId="urn:microsoft.com/office/officeart/2005/8/colors/accent1_2#1" csCatId="accent1" phldr="1"/>
      <dgm:spPr/>
      <dgm:t>
        <a:bodyPr/>
        <a:lstStyle/>
        <a:p>
          <a:endParaRPr lang="en-US"/>
        </a:p>
      </dgm:t>
    </dgm:pt>
    <dgm:pt modelId="{D10C9F77-FC13-4B84-9717-B5B10611432A}">
      <dgm:prSet custT="1"/>
      <dgm:spPr/>
      <dgm:t>
        <a:bodyPr/>
        <a:lstStyle/>
        <a:p>
          <a:pPr algn="ctr">
            <a:defRPr b="1"/>
          </a:pPr>
          <a:r>
            <a:rPr lang="en-US" sz="3200" b="1"/>
            <a:t>July-August</a:t>
          </a:r>
        </a:p>
      </dgm:t>
    </dgm:pt>
    <dgm:pt modelId="{C03F8386-4DE3-43F0-8461-32EBDFE9DEBE}" type="parTrans" cxnId="{D333D6F9-9FCC-4D86-B52B-631ADC936D61}">
      <dgm:prSet/>
      <dgm:spPr/>
      <dgm:t>
        <a:bodyPr/>
        <a:lstStyle/>
        <a:p>
          <a:endParaRPr lang="en-US"/>
        </a:p>
      </dgm:t>
    </dgm:pt>
    <dgm:pt modelId="{E89A965E-AA4F-4B4F-97E4-7682CA571C3E}" type="sibTrans" cxnId="{D333D6F9-9FCC-4D86-B52B-631ADC936D61}">
      <dgm:prSet/>
      <dgm:spPr/>
      <dgm:t>
        <a:bodyPr/>
        <a:lstStyle/>
        <a:p>
          <a:endParaRPr lang="en-US"/>
        </a:p>
      </dgm:t>
    </dgm:pt>
    <dgm:pt modelId="{5839C168-D2DA-4E11-984C-F316EEC3E6EB}">
      <dgm:prSet custT="1"/>
      <dgm:spPr/>
      <dgm:t>
        <a:bodyPr/>
        <a:lstStyle/>
        <a:p>
          <a:pPr algn="ctr"/>
          <a:r>
            <a:rPr lang="en-US" sz="2000" b="1"/>
            <a:t>Finance Section Opens</a:t>
          </a:r>
        </a:p>
      </dgm:t>
    </dgm:pt>
    <dgm:pt modelId="{C01136B1-D331-4520-973E-E743C2B2015E}" type="parTrans" cxnId="{B47C8DB4-6BEA-428A-AF76-47AC8B447DF1}">
      <dgm:prSet/>
      <dgm:spPr/>
      <dgm:t>
        <a:bodyPr/>
        <a:lstStyle/>
        <a:p>
          <a:endParaRPr lang="en-US"/>
        </a:p>
      </dgm:t>
    </dgm:pt>
    <dgm:pt modelId="{8D3797EC-5140-471B-8B5A-51BDD65394B1}" type="sibTrans" cxnId="{B47C8DB4-6BEA-428A-AF76-47AC8B447DF1}">
      <dgm:prSet/>
      <dgm:spPr/>
      <dgm:t>
        <a:bodyPr/>
        <a:lstStyle/>
        <a:p>
          <a:endParaRPr lang="en-US"/>
        </a:p>
      </dgm:t>
    </dgm:pt>
    <dgm:pt modelId="{A8DAC288-B59F-4A4C-AABC-40A1B899CE89}">
      <dgm:prSet custT="1"/>
      <dgm:spPr/>
      <dgm:t>
        <a:bodyPr/>
        <a:lstStyle/>
        <a:p>
          <a:pPr algn="ctr">
            <a:defRPr b="1"/>
          </a:pPr>
          <a:r>
            <a:rPr lang="en-US" sz="3200" b="1"/>
            <a:t>August 31</a:t>
          </a:r>
        </a:p>
      </dgm:t>
    </dgm:pt>
    <dgm:pt modelId="{A85AAB13-36C7-414B-90CA-F52B9C88E0E5}" type="parTrans" cxnId="{AB1A6C5C-2067-47FC-AEA7-4E78588611F8}">
      <dgm:prSet/>
      <dgm:spPr/>
      <dgm:t>
        <a:bodyPr/>
        <a:lstStyle/>
        <a:p>
          <a:endParaRPr lang="en-US"/>
        </a:p>
      </dgm:t>
    </dgm:pt>
    <dgm:pt modelId="{8AECC4B2-24CF-47B1-A3AB-9623D61523EE}" type="sibTrans" cxnId="{AB1A6C5C-2067-47FC-AEA7-4E78588611F8}">
      <dgm:prSet/>
      <dgm:spPr/>
      <dgm:t>
        <a:bodyPr/>
        <a:lstStyle/>
        <a:p>
          <a:endParaRPr lang="en-US"/>
        </a:p>
      </dgm:t>
    </dgm:pt>
    <dgm:pt modelId="{C1A0F466-C0FF-4599-A9CC-2801950983EB}">
      <dgm:prSet custT="1"/>
      <dgm:spPr/>
      <dgm:t>
        <a:bodyPr/>
        <a:lstStyle/>
        <a:p>
          <a:pPr algn="ctr"/>
          <a:r>
            <a:rPr lang="en-US" sz="2000" b="1"/>
            <a:t>Application &amp; Finance Sections Due</a:t>
          </a:r>
        </a:p>
      </dgm:t>
    </dgm:pt>
    <dgm:pt modelId="{46D6B9FC-06FC-4D86-ACE1-A3859CD2ACC9}" type="parTrans" cxnId="{BE92ECBB-7894-4DF6-81F1-865561AC0C90}">
      <dgm:prSet/>
      <dgm:spPr/>
      <dgm:t>
        <a:bodyPr/>
        <a:lstStyle/>
        <a:p>
          <a:endParaRPr lang="en-US"/>
        </a:p>
      </dgm:t>
    </dgm:pt>
    <dgm:pt modelId="{19FEF51F-78FC-452D-A39C-D2AC1B776CF8}" type="sibTrans" cxnId="{BE92ECBB-7894-4DF6-81F1-865561AC0C90}">
      <dgm:prSet/>
      <dgm:spPr/>
      <dgm:t>
        <a:bodyPr/>
        <a:lstStyle/>
        <a:p>
          <a:endParaRPr lang="en-US"/>
        </a:p>
      </dgm:t>
    </dgm:pt>
    <dgm:pt modelId="{A060CA39-E403-4822-B9BC-5A5F0FFF6EF5}">
      <dgm:prSet custT="1"/>
      <dgm:spPr/>
      <dgm:t>
        <a:bodyPr/>
        <a:lstStyle/>
        <a:p>
          <a:pPr algn="ctr">
            <a:defRPr b="1"/>
          </a:pPr>
          <a:r>
            <a:rPr lang="en-US" sz="3200" b="1"/>
            <a:t>October 15</a:t>
          </a:r>
        </a:p>
      </dgm:t>
    </dgm:pt>
    <dgm:pt modelId="{24E80029-A6DC-4DDD-A711-1651999D78DF}" type="parTrans" cxnId="{3FC8F65D-D12B-44D1-B3E7-670EEE91EA76}">
      <dgm:prSet/>
      <dgm:spPr/>
      <dgm:t>
        <a:bodyPr/>
        <a:lstStyle/>
        <a:p>
          <a:endParaRPr lang="en-US"/>
        </a:p>
      </dgm:t>
    </dgm:pt>
    <dgm:pt modelId="{27822D89-A006-4B4B-8F6C-ECC4BDD74922}" type="sibTrans" cxnId="{3FC8F65D-D12B-44D1-B3E7-670EEE91EA76}">
      <dgm:prSet/>
      <dgm:spPr/>
      <dgm:t>
        <a:bodyPr/>
        <a:lstStyle/>
        <a:p>
          <a:endParaRPr lang="en-US"/>
        </a:p>
      </dgm:t>
    </dgm:pt>
    <dgm:pt modelId="{7135C688-860F-4EC0-B567-61FA042E9C77}">
      <dgm:prSet custT="1"/>
      <dgm:spPr/>
      <dgm:t>
        <a:bodyPr/>
        <a:lstStyle/>
        <a:p>
          <a:pPr algn="ctr"/>
          <a:r>
            <a:rPr lang="en-US" sz="2000" b="1"/>
            <a:t>Local Applications and Finance Sections Approved</a:t>
          </a:r>
        </a:p>
      </dgm:t>
    </dgm:pt>
    <dgm:pt modelId="{F0E89A03-8B1A-496A-8878-2B5B193FA9B6}" type="parTrans" cxnId="{DDFAD6A0-A79A-4195-9F3E-2C14BE8C82C7}">
      <dgm:prSet/>
      <dgm:spPr/>
      <dgm:t>
        <a:bodyPr/>
        <a:lstStyle/>
        <a:p>
          <a:endParaRPr lang="en-US"/>
        </a:p>
      </dgm:t>
    </dgm:pt>
    <dgm:pt modelId="{B7E2CF90-6BEF-4DD3-B414-AF5FD3F9EBE9}" type="sibTrans" cxnId="{DDFAD6A0-A79A-4195-9F3E-2C14BE8C82C7}">
      <dgm:prSet/>
      <dgm:spPr/>
      <dgm:t>
        <a:bodyPr/>
        <a:lstStyle/>
        <a:p>
          <a:endParaRPr lang="en-US"/>
        </a:p>
      </dgm:t>
    </dgm:pt>
    <dgm:pt modelId="{FF77F3C1-372D-47B2-BD6B-CD4FBE74FAF7}">
      <dgm:prSet custT="1"/>
      <dgm:spPr/>
      <dgm:t>
        <a:bodyPr/>
        <a:lstStyle/>
        <a:p>
          <a:pPr algn="ctr">
            <a:defRPr b="1"/>
          </a:pPr>
          <a:r>
            <a:rPr lang="en-US" sz="3200" b="1"/>
            <a:t>December 30</a:t>
          </a:r>
        </a:p>
      </dgm:t>
    </dgm:pt>
    <dgm:pt modelId="{53F7A0B4-C82A-4936-A7E6-ADCE99A8A66D}" type="parTrans" cxnId="{18A37B74-A483-4AB9-805A-B246392F116D}">
      <dgm:prSet/>
      <dgm:spPr/>
      <dgm:t>
        <a:bodyPr/>
        <a:lstStyle/>
        <a:p>
          <a:endParaRPr lang="en-US"/>
        </a:p>
      </dgm:t>
    </dgm:pt>
    <dgm:pt modelId="{F0F6F7A6-FA91-4561-AD53-8ADE1090C9EC}" type="sibTrans" cxnId="{18A37B74-A483-4AB9-805A-B246392F116D}">
      <dgm:prSet/>
      <dgm:spPr/>
      <dgm:t>
        <a:bodyPr/>
        <a:lstStyle/>
        <a:p>
          <a:endParaRPr lang="en-US"/>
        </a:p>
      </dgm:t>
    </dgm:pt>
    <dgm:pt modelId="{F0DCB3FC-1428-45BD-AC0D-B58E6BBD61C7}">
      <dgm:prSet custT="1"/>
      <dgm:spPr/>
      <dgm:t>
        <a:bodyPr/>
        <a:lstStyle/>
        <a:p>
          <a:pPr algn="ctr"/>
          <a:r>
            <a:rPr lang="en-US" sz="2000" b="1"/>
            <a:t>Prior Year Expenditures Due</a:t>
          </a:r>
        </a:p>
      </dgm:t>
    </dgm:pt>
    <dgm:pt modelId="{DA80FF96-4B09-4A06-97B5-B58204775CA7}" type="parTrans" cxnId="{96CCF11E-3856-418F-BAA6-B071716174D1}">
      <dgm:prSet/>
      <dgm:spPr/>
      <dgm:t>
        <a:bodyPr/>
        <a:lstStyle/>
        <a:p>
          <a:endParaRPr lang="en-US"/>
        </a:p>
      </dgm:t>
    </dgm:pt>
    <dgm:pt modelId="{1DE7B723-9F0A-4EAF-BAEF-CFF458F7BE52}" type="sibTrans" cxnId="{96CCF11E-3856-418F-BAA6-B071716174D1}">
      <dgm:prSet/>
      <dgm:spPr/>
      <dgm:t>
        <a:bodyPr/>
        <a:lstStyle/>
        <a:p>
          <a:endParaRPr lang="en-US"/>
        </a:p>
      </dgm:t>
    </dgm:pt>
    <dgm:pt modelId="{45F9B6E3-8D25-4A2D-AAAF-418227663CD6}">
      <dgm:prSet custT="1"/>
      <dgm:spPr/>
      <dgm:t>
        <a:bodyPr/>
        <a:lstStyle/>
        <a:p>
          <a:pPr algn="ctr"/>
          <a:r>
            <a:rPr lang="en-US" sz="2000" b="1"/>
            <a:t>No Amendments Accepted Between July 1 and August 15</a:t>
          </a:r>
        </a:p>
      </dgm:t>
    </dgm:pt>
    <dgm:pt modelId="{133B0CA3-2052-495D-B8A5-A2B8D4211042}" type="parTrans" cxnId="{F9F9ED8D-9E2B-44B6-83A8-E556F7E3658B}">
      <dgm:prSet/>
      <dgm:spPr/>
      <dgm:t>
        <a:bodyPr/>
        <a:lstStyle/>
        <a:p>
          <a:endParaRPr lang="en-US"/>
        </a:p>
      </dgm:t>
    </dgm:pt>
    <dgm:pt modelId="{36B5DF17-DE5B-4A1A-828E-A0EFBC9D5CA9}" type="sibTrans" cxnId="{F9F9ED8D-9E2B-44B6-83A8-E556F7E3658B}">
      <dgm:prSet/>
      <dgm:spPr/>
      <dgm:t>
        <a:bodyPr/>
        <a:lstStyle/>
        <a:p>
          <a:endParaRPr lang="en-US"/>
        </a:p>
      </dgm:t>
    </dgm:pt>
    <dgm:pt modelId="{C3A5C6A7-C16E-43F7-9DB2-2C3357E07633}">
      <dgm:prSet custT="1"/>
      <dgm:spPr/>
      <dgm:t>
        <a:bodyPr/>
        <a:lstStyle/>
        <a:p>
          <a:pPr algn="ctr">
            <a:defRPr b="1"/>
          </a:pPr>
          <a:r>
            <a:rPr lang="en-US" sz="3200" b="1"/>
            <a:t>August 15</a:t>
          </a:r>
        </a:p>
      </dgm:t>
    </dgm:pt>
    <dgm:pt modelId="{348DD8C8-115F-498A-8F4E-43A5D09F73CA}" type="parTrans" cxnId="{6F266843-98F2-4B43-9355-8F2C4AB279B1}">
      <dgm:prSet/>
      <dgm:spPr/>
      <dgm:t>
        <a:bodyPr/>
        <a:lstStyle/>
        <a:p>
          <a:endParaRPr lang="en-US"/>
        </a:p>
      </dgm:t>
    </dgm:pt>
    <dgm:pt modelId="{3BAB9A47-01C6-4EED-A237-B58DDD99202C}" type="sibTrans" cxnId="{6F266843-98F2-4B43-9355-8F2C4AB279B1}">
      <dgm:prSet/>
      <dgm:spPr/>
      <dgm:t>
        <a:bodyPr/>
        <a:lstStyle/>
        <a:p>
          <a:endParaRPr lang="en-US"/>
        </a:p>
      </dgm:t>
    </dgm:pt>
    <dgm:pt modelId="{DF2E0588-1A42-4B60-9980-29FC0AA1D918}">
      <dgm:prSet custT="1"/>
      <dgm:spPr/>
      <dgm:t>
        <a:bodyPr/>
        <a:lstStyle/>
        <a:p>
          <a:pPr algn="ctr"/>
          <a:r>
            <a:rPr lang="en-US" sz="2000" b="1"/>
            <a:t>Prior Year Expenditures Through June 30 Due</a:t>
          </a:r>
        </a:p>
      </dgm:t>
    </dgm:pt>
    <dgm:pt modelId="{2F7721DF-0C84-4AB8-A1A7-0FDC8C3FBCFF}" type="parTrans" cxnId="{4B92E465-B83B-4D5D-8043-B36E924C8F82}">
      <dgm:prSet/>
      <dgm:spPr/>
      <dgm:t>
        <a:bodyPr/>
        <a:lstStyle/>
        <a:p>
          <a:endParaRPr lang="en-US"/>
        </a:p>
      </dgm:t>
    </dgm:pt>
    <dgm:pt modelId="{DC2FEF25-DEA4-4808-883A-7AD62BF4F3D8}" type="sibTrans" cxnId="{4B92E465-B83B-4D5D-8043-B36E924C8F82}">
      <dgm:prSet/>
      <dgm:spPr/>
      <dgm:t>
        <a:bodyPr/>
        <a:lstStyle/>
        <a:p>
          <a:endParaRPr lang="en-US"/>
        </a:p>
      </dgm:t>
    </dgm:pt>
    <dgm:pt modelId="{E9810AF7-5C91-4C42-A036-42611AA118BC}">
      <dgm:prSet custT="1"/>
      <dgm:spPr/>
      <dgm:t>
        <a:bodyPr/>
        <a:lstStyle/>
        <a:p>
          <a:pPr algn="ctr">
            <a:defRPr b="1"/>
          </a:pPr>
          <a:r>
            <a:rPr lang="en-US" sz="3200" b="1"/>
            <a:t>September 30</a:t>
          </a:r>
        </a:p>
      </dgm:t>
    </dgm:pt>
    <dgm:pt modelId="{45E8371A-17D0-43DC-BDF8-5A7179E0E0F5}" type="parTrans" cxnId="{6708EFA6-B911-43DC-8232-2F1FCD360B5A}">
      <dgm:prSet/>
      <dgm:spPr/>
      <dgm:t>
        <a:bodyPr/>
        <a:lstStyle/>
        <a:p>
          <a:endParaRPr lang="en-US"/>
        </a:p>
      </dgm:t>
    </dgm:pt>
    <dgm:pt modelId="{5F93ED68-63AA-48A9-98BE-EE898219BD2C}" type="sibTrans" cxnId="{6708EFA6-B911-43DC-8232-2F1FCD360B5A}">
      <dgm:prSet/>
      <dgm:spPr/>
      <dgm:t>
        <a:bodyPr/>
        <a:lstStyle/>
        <a:p>
          <a:endParaRPr lang="en-US"/>
        </a:p>
      </dgm:t>
    </dgm:pt>
    <dgm:pt modelId="{5AB9DB7A-9B8B-496B-B049-227FC1B59E33}">
      <dgm:prSet custT="1"/>
      <dgm:spPr/>
      <dgm:t>
        <a:bodyPr/>
        <a:lstStyle/>
        <a:p>
          <a:pPr algn="ctr"/>
          <a:r>
            <a:rPr lang="en-US" sz="2000" b="1"/>
            <a:t>Program Year Ends September 30</a:t>
          </a:r>
        </a:p>
      </dgm:t>
    </dgm:pt>
    <dgm:pt modelId="{0486DA66-717D-4436-994B-0F189023348A}" type="parTrans" cxnId="{12E3CE84-D112-4B03-A56C-153B8CCDBDD2}">
      <dgm:prSet/>
      <dgm:spPr/>
      <dgm:t>
        <a:bodyPr/>
        <a:lstStyle/>
        <a:p>
          <a:endParaRPr lang="en-US"/>
        </a:p>
      </dgm:t>
    </dgm:pt>
    <dgm:pt modelId="{AD0687DA-E6D4-497E-83F1-F5D51C81B1BC}" type="sibTrans" cxnId="{12E3CE84-D112-4B03-A56C-153B8CCDBDD2}">
      <dgm:prSet/>
      <dgm:spPr/>
      <dgm:t>
        <a:bodyPr/>
        <a:lstStyle/>
        <a:p>
          <a:endParaRPr lang="en-US"/>
        </a:p>
      </dgm:t>
    </dgm:pt>
    <dgm:pt modelId="{4773B488-04AB-4244-BB27-51B08DB0AED4}">
      <dgm:prSet custT="1"/>
      <dgm:spPr/>
      <dgm:t>
        <a:bodyPr/>
        <a:lstStyle/>
        <a:p>
          <a:pPr algn="ctr">
            <a:defRPr b="1"/>
          </a:pPr>
          <a:r>
            <a:rPr lang="en-US" sz="3200" b="1"/>
            <a:t>July – September </a:t>
          </a:r>
        </a:p>
      </dgm:t>
    </dgm:pt>
    <dgm:pt modelId="{C12AD2AC-38F4-404E-85B1-F7B1205AE5CD}" type="sibTrans" cxnId="{8DF60356-A751-4556-B79E-619114D72B9B}">
      <dgm:prSet/>
      <dgm:spPr/>
      <dgm:t>
        <a:bodyPr/>
        <a:lstStyle/>
        <a:p>
          <a:endParaRPr lang="en-US"/>
        </a:p>
      </dgm:t>
    </dgm:pt>
    <dgm:pt modelId="{D2BCAA0D-1A41-4F43-BE38-21C248CBB729}" type="parTrans" cxnId="{8DF60356-A751-4556-B79E-619114D72B9B}">
      <dgm:prSet/>
      <dgm:spPr/>
      <dgm:t>
        <a:bodyPr/>
        <a:lstStyle/>
        <a:p>
          <a:endParaRPr lang="en-US"/>
        </a:p>
      </dgm:t>
    </dgm:pt>
    <dgm:pt modelId="{8D7E29F7-5988-4057-AA35-D57AC6EB02DE}">
      <dgm:prSet custT="1"/>
      <dgm:spPr/>
      <dgm:t>
        <a:bodyPr/>
        <a:lstStyle/>
        <a:p>
          <a:pPr algn="ctr"/>
          <a:r>
            <a:rPr lang="en-US" sz="2000" b="1"/>
            <a:t>Amendments Due September 15</a:t>
          </a:r>
        </a:p>
      </dgm:t>
    </dgm:pt>
    <dgm:pt modelId="{C13A741E-840B-4E96-BE67-490CCA65FE72}" type="sibTrans" cxnId="{1E51D6A3-25CF-42CE-A452-2E7834F3CDA3}">
      <dgm:prSet/>
      <dgm:spPr/>
      <dgm:t>
        <a:bodyPr/>
        <a:lstStyle/>
        <a:p>
          <a:endParaRPr lang="en-US"/>
        </a:p>
      </dgm:t>
    </dgm:pt>
    <dgm:pt modelId="{FB7AABAE-7771-4859-B542-072775A83B68}" type="parTrans" cxnId="{1E51D6A3-25CF-42CE-A452-2E7834F3CDA3}">
      <dgm:prSet/>
      <dgm:spPr/>
      <dgm:t>
        <a:bodyPr/>
        <a:lstStyle/>
        <a:p>
          <a:endParaRPr lang="en-US"/>
        </a:p>
      </dgm:t>
    </dgm:pt>
    <dgm:pt modelId="{96CD5E6B-CDB9-4EDD-816E-D1EF15D32D9F}">
      <dgm:prSet custT="1"/>
      <dgm:spPr/>
      <dgm:t>
        <a:bodyPr/>
        <a:lstStyle/>
        <a:p>
          <a:pPr algn="ctr">
            <a:defRPr b="1"/>
          </a:pPr>
          <a:r>
            <a:rPr lang="en-US" sz="3200" b="1"/>
            <a:t>July - August</a:t>
          </a:r>
        </a:p>
      </dgm:t>
    </dgm:pt>
    <dgm:pt modelId="{2F5B9A50-9163-4EBC-B3C2-3B6108EB5870}" type="sibTrans" cxnId="{1C007CC8-9CEE-451C-84C8-AECEDF9D30C2}">
      <dgm:prSet/>
      <dgm:spPr/>
      <dgm:t>
        <a:bodyPr/>
        <a:lstStyle/>
        <a:p>
          <a:endParaRPr lang="en-US"/>
        </a:p>
      </dgm:t>
    </dgm:pt>
    <dgm:pt modelId="{E881B99D-0D9A-43F8-9274-BF4EAB00A738}" type="parTrans" cxnId="{1C007CC8-9CEE-451C-84C8-AECEDF9D30C2}">
      <dgm:prSet/>
      <dgm:spPr/>
      <dgm:t>
        <a:bodyPr/>
        <a:lstStyle/>
        <a:p>
          <a:endParaRPr lang="en-US"/>
        </a:p>
      </dgm:t>
    </dgm:pt>
    <dgm:pt modelId="{C47A1A85-A653-419C-B9AE-F63F212F9446}" type="pres">
      <dgm:prSet presAssocID="{73149A85-E858-48CE-97DF-97C6AF28E664}" presName="root" presStyleCnt="0">
        <dgm:presLayoutVars>
          <dgm:chMax/>
          <dgm:chPref/>
          <dgm:animLvl val="lvl"/>
        </dgm:presLayoutVars>
      </dgm:prSet>
      <dgm:spPr/>
    </dgm:pt>
    <dgm:pt modelId="{C5776B0D-85A7-476F-BF99-CFE970709D5E}" type="pres">
      <dgm:prSet presAssocID="{73149A85-E858-48CE-97DF-97C6AF28E664}" presName="divider" presStyleLbl="node1" presStyleIdx="0" presStyleCnt="1"/>
      <dgm:spPr/>
    </dgm:pt>
    <dgm:pt modelId="{2CB35B0E-71DB-4F80-91CD-4E19C7B651DC}" type="pres">
      <dgm:prSet presAssocID="{73149A85-E858-48CE-97DF-97C6AF28E664}" presName="nodes" presStyleCnt="0">
        <dgm:presLayoutVars>
          <dgm:chMax/>
          <dgm:chPref/>
          <dgm:animLvl val="lvl"/>
        </dgm:presLayoutVars>
      </dgm:prSet>
      <dgm:spPr/>
    </dgm:pt>
    <dgm:pt modelId="{21A7884F-12F6-45A9-91C3-463A46E50537}" type="pres">
      <dgm:prSet presAssocID="{D10C9F77-FC13-4B84-9717-B5B10611432A}" presName="composite" presStyleCnt="0"/>
      <dgm:spPr/>
    </dgm:pt>
    <dgm:pt modelId="{60CA7091-DC34-4335-9748-6863DB5D8F4E}" type="pres">
      <dgm:prSet presAssocID="{D10C9F77-FC13-4B84-9717-B5B10611432A}" presName="L1TextContainer" presStyleLbl="revTx" presStyleIdx="0" presStyleCnt="8">
        <dgm:presLayoutVars>
          <dgm:chMax val="1"/>
          <dgm:chPref val="1"/>
          <dgm:bulletEnabled val="1"/>
        </dgm:presLayoutVars>
      </dgm:prSet>
      <dgm:spPr/>
    </dgm:pt>
    <dgm:pt modelId="{10408A9A-0B5E-494E-B267-7D3281D7CD94}" type="pres">
      <dgm:prSet presAssocID="{D10C9F77-FC13-4B84-9717-B5B10611432A}" presName="L2TextContainerWrapper" presStyleCnt="0">
        <dgm:presLayoutVars>
          <dgm:chMax val="0"/>
          <dgm:chPref val="0"/>
          <dgm:bulletEnabled val="1"/>
        </dgm:presLayoutVars>
      </dgm:prSet>
      <dgm:spPr/>
    </dgm:pt>
    <dgm:pt modelId="{9641375E-99A7-4717-A9C2-040CAC1D403E}" type="pres">
      <dgm:prSet presAssocID="{D10C9F77-FC13-4B84-9717-B5B10611432A}" presName="L2TextContainer" presStyleLbl="bgAccFollowNode1" presStyleIdx="0" presStyleCnt="8"/>
      <dgm:spPr/>
    </dgm:pt>
    <dgm:pt modelId="{E1D83CEE-1E04-40AA-8E19-A1E495600C6C}" type="pres">
      <dgm:prSet presAssocID="{D10C9F77-FC13-4B84-9717-B5B10611432A}" presName="FlexibleEmptyPlaceHolder" presStyleCnt="0"/>
      <dgm:spPr/>
    </dgm:pt>
    <dgm:pt modelId="{3F150399-8DA3-4FD3-A72A-9CDDC92C4965}" type="pres">
      <dgm:prSet presAssocID="{D10C9F77-FC13-4B84-9717-B5B10611432A}" presName="ConnectLine" presStyleLbl="alignNode1" presStyleIdx="0"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E663F6D9-AECD-4210-A957-E8FC987A5BD0}" type="pres">
      <dgm:prSet presAssocID="{D10C9F77-FC13-4B84-9717-B5B10611432A}" presName="ConnectorPoint" presStyleLbl="fgAcc1" presStyleIdx="0" presStyleCnt="8"/>
      <dgm:spPr>
        <a:solidFill>
          <a:schemeClr val="lt1">
            <a:alpha val="90000"/>
            <a:hueOff val="0"/>
            <a:satOff val="0"/>
            <a:lumOff val="0"/>
            <a:alphaOff val="0"/>
          </a:schemeClr>
        </a:solidFill>
        <a:ln w="12700" cap="flat" cmpd="sng" algn="ctr">
          <a:noFill/>
          <a:prstDash val="solid"/>
          <a:miter lim="800000"/>
        </a:ln>
        <a:effectLst/>
      </dgm:spPr>
    </dgm:pt>
    <dgm:pt modelId="{63E75584-457F-4364-BA6C-41F65E119245}" type="pres">
      <dgm:prSet presAssocID="{D10C9F77-FC13-4B84-9717-B5B10611432A}" presName="EmptyPlaceHolder" presStyleCnt="0"/>
      <dgm:spPr/>
    </dgm:pt>
    <dgm:pt modelId="{7ACD2DEA-D70B-495A-8708-586FE047DDDE}" type="pres">
      <dgm:prSet presAssocID="{E89A965E-AA4F-4B4F-97E4-7682CA571C3E}" presName="spaceBetweenRectangles" presStyleCnt="0"/>
      <dgm:spPr/>
    </dgm:pt>
    <dgm:pt modelId="{53E9F1B2-C7A2-4F22-AD63-819F35B7C10F}" type="pres">
      <dgm:prSet presAssocID="{A8DAC288-B59F-4A4C-AABC-40A1B899CE89}" presName="composite" presStyleCnt="0"/>
      <dgm:spPr/>
    </dgm:pt>
    <dgm:pt modelId="{663E32A0-0F4F-4933-B872-4FF89ADF6911}" type="pres">
      <dgm:prSet presAssocID="{A8DAC288-B59F-4A4C-AABC-40A1B899CE89}" presName="L1TextContainer" presStyleLbl="revTx" presStyleIdx="1" presStyleCnt="8">
        <dgm:presLayoutVars>
          <dgm:chMax val="1"/>
          <dgm:chPref val="1"/>
          <dgm:bulletEnabled val="1"/>
        </dgm:presLayoutVars>
      </dgm:prSet>
      <dgm:spPr/>
    </dgm:pt>
    <dgm:pt modelId="{737A7FE9-5502-4D53-BC66-A098036A1B1E}" type="pres">
      <dgm:prSet presAssocID="{A8DAC288-B59F-4A4C-AABC-40A1B899CE89}" presName="L2TextContainerWrapper" presStyleCnt="0">
        <dgm:presLayoutVars>
          <dgm:chMax val="0"/>
          <dgm:chPref val="0"/>
          <dgm:bulletEnabled val="1"/>
        </dgm:presLayoutVars>
      </dgm:prSet>
      <dgm:spPr/>
    </dgm:pt>
    <dgm:pt modelId="{E94D0A6D-F7BA-42E0-AE22-9EAFF106799F}" type="pres">
      <dgm:prSet presAssocID="{A8DAC288-B59F-4A4C-AABC-40A1B899CE89}" presName="L2TextContainer" presStyleLbl="bgAccFollowNode1" presStyleIdx="1" presStyleCnt="8"/>
      <dgm:spPr/>
    </dgm:pt>
    <dgm:pt modelId="{82480EA2-299F-4FC6-8EE6-DD4954960EC8}" type="pres">
      <dgm:prSet presAssocID="{A8DAC288-B59F-4A4C-AABC-40A1B899CE89}" presName="FlexibleEmptyPlaceHolder" presStyleCnt="0"/>
      <dgm:spPr/>
    </dgm:pt>
    <dgm:pt modelId="{48A19662-7938-4AC4-A58F-5937364FC43D}" type="pres">
      <dgm:prSet presAssocID="{A8DAC288-B59F-4A4C-AABC-40A1B899CE89}" presName="ConnectLine" presStyleLbl="alignNode1" presStyleIdx="1"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84F84AC2-A256-4A18-BE3D-8A1BBACFEA45}" type="pres">
      <dgm:prSet presAssocID="{A8DAC288-B59F-4A4C-AABC-40A1B899CE89}" presName="ConnectorPoint" presStyleLbl="fgAcc1" presStyleIdx="1" presStyleCnt="8"/>
      <dgm:spPr>
        <a:solidFill>
          <a:schemeClr val="lt1">
            <a:alpha val="90000"/>
            <a:hueOff val="0"/>
            <a:satOff val="0"/>
            <a:lumOff val="0"/>
            <a:alphaOff val="0"/>
          </a:schemeClr>
        </a:solidFill>
        <a:ln w="12700" cap="flat" cmpd="sng" algn="ctr">
          <a:noFill/>
          <a:prstDash val="solid"/>
          <a:miter lim="800000"/>
        </a:ln>
        <a:effectLst/>
      </dgm:spPr>
    </dgm:pt>
    <dgm:pt modelId="{0613B150-3B14-43E4-A3F3-9D0B1513212F}" type="pres">
      <dgm:prSet presAssocID="{A8DAC288-B59F-4A4C-AABC-40A1B899CE89}" presName="EmptyPlaceHolder" presStyleCnt="0"/>
      <dgm:spPr/>
    </dgm:pt>
    <dgm:pt modelId="{2A037CB2-0728-49A9-8216-E5CB87F57768}" type="pres">
      <dgm:prSet presAssocID="{8AECC4B2-24CF-47B1-A3AB-9623D61523EE}" presName="spaceBetweenRectangles" presStyleCnt="0"/>
      <dgm:spPr/>
    </dgm:pt>
    <dgm:pt modelId="{1FD8EF8D-3CC8-4BDD-8948-9A33CB182D1D}" type="pres">
      <dgm:prSet presAssocID="{A060CA39-E403-4822-B9BC-5A5F0FFF6EF5}" presName="composite" presStyleCnt="0"/>
      <dgm:spPr/>
    </dgm:pt>
    <dgm:pt modelId="{477BD3CB-8297-4B50-8EBC-7A58E0E0803D}" type="pres">
      <dgm:prSet presAssocID="{A060CA39-E403-4822-B9BC-5A5F0FFF6EF5}" presName="L1TextContainer" presStyleLbl="revTx" presStyleIdx="2" presStyleCnt="8">
        <dgm:presLayoutVars>
          <dgm:chMax val="1"/>
          <dgm:chPref val="1"/>
          <dgm:bulletEnabled val="1"/>
        </dgm:presLayoutVars>
      </dgm:prSet>
      <dgm:spPr/>
    </dgm:pt>
    <dgm:pt modelId="{E87AE3BD-0436-4DB5-86FC-231005D64480}" type="pres">
      <dgm:prSet presAssocID="{A060CA39-E403-4822-B9BC-5A5F0FFF6EF5}" presName="L2TextContainerWrapper" presStyleCnt="0">
        <dgm:presLayoutVars>
          <dgm:chMax val="0"/>
          <dgm:chPref val="0"/>
          <dgm:bulletEnabled val="1"/>
        </dgm:presLayoutVars>
      </dgm:prSet>
      <dgm:spPr/>
    </dgm:pt>
    <dgm:pt modelId="{00795A55-5A6B-4FFB-9909-D16A34007F42}" type="pres">
      <dgm:prSet presAssocID="{A060CA39-E403-4822-B9BC-5A5F0FFF6EF5}" presName="L2TextContainer" presStyleLbl="bgAccFollowNode1" presStyleIdx="2" presStyleCnt="8"/>
      <dgm:spPr/>
    </dgm:pt>
    <dgm:pt modelId="{D7E28278-6079-4C8F-AF0F-0358E8AACDA5}" type="pres">
      <dgm:prSet presAssocID="{A060CA39-E403-4822-B9BC-5A5F0FFF6EF5}" presName="FlexibleEmptyPlaceHolder" presStyleCnt="0"/>
      <dgm:spPr/>
    </dgm:pt>
    <dgm:pt modelId="{B732E722-1D37-4396-92D2-F3FC8068D135}" type="pres">
      <dgm:prSet presAssocID="{A060CA39-E403-4822-B9BC-5A5F0FFF6EF5}" presName="ConnectLine" presStyleLbl="alignNode1" presStyleIdx="2"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261C1EE2-A404-4693-B07E-272E56D6F6C9}" type="pres">
      <dgm:prSet presAssocID="{A060CA39-E403-4822-B9BC-5A5F0FFF6EF5}" presName="ConnectorPoint" presStyleLbl="fgAcc1" presStyleIdx="2" presStyleCnt="8"/>
      <dgm:spPr>
        <a:solidFill>
          <a:schemeClr val="lt1">
            <a:alpha val="90000"/>
            <a:hueOff val="0"/>
            <a:satOff val="0"/>
            <a:lumOff val="0"/>
            <a:alphaOff val="0"/>
          </a:schemeClr>
        </a:solidFill>
        <a:ln w="12700" cap="flat" cmpd="sng" algn="ctr">
          <a:noFill/>
          <a:prstDash val="solid"/>
          <a:miter lim="800000"/>
        </a:ln>
        <a:effectLst/>
      </dgm:spPr>
    </dgm:pt>
    <dgm:pt modelId="{6281AFBF-9489-4185-941D-1E0DC20A0EB1}" type="pres">
      <dgm:prSet presAssocID="{A060CA39-E403-4822-B9BC-5A5F0FFF6EF5}" presName="EmptyPlaceHolder" presStyleCnt="0"/>
      <dgm:spPr/>
    </dgm:pt>
    <dgm:pt modelId="{2E8CFBBF-26A0-4A57-9371-0058D8666C35}" type="pres">
      <dgm:prSet presAssocID="{27822D89-A006-4B4B-8F6C-ECC4BDD74922}" presName="spaceBetweenRectangles" presStyleCnt="0"/>
      <dgm:spPr/>
    </dgm:pt>
    <dgm:pt modelId="{E7444478-062A-42FF-8F77-77EBFFC20FEC}" type="pres">
      <dgm:prSet presAssocID="{FF77F3C1-372D-47B2-BD6B-CD4FBE74FAF7}" presName="composite" presStyleCnt="0"/>
      <dgm:spPr/>
    </dgm:pt>
    <dgm:pt modelId="{57607A4B-93C7-4E97-9F4E-6DAD86DD4B5D}" type="pres">
      <dgm:prSet presAssocID="{FF77F3C1-372D-47B2-BD6B-CD4FBE74FAF7}" presName="L1TextContainer" presStyleLbl="revTx" presStyleIdx="3" presStyleCnt="8">
        <dgm:presLayoutVars>
          <dgm:chMax val="1"/>
          <dgm:chPref val="1"/>
          <dgm:bulletEnabled val="1"/>
        </dgm:presLayoutVars>
      </dgm:prSet>
      <dgm:spPr/>
    </dgm:pt>
    <dgm:pt modelId="{FBC5294E-098B-42DB-9129-9C1002836FF9}" type="pres">
      <dgm:prSet presAssocID="{FF77F3C1-372D-47B2-BD6B-CD4FBE74FAF7}" presName="L2TextContainerWrapper" presStyleCnt="0">
        <dgm:presLayoutVars>
          <dgm:chMax val="0"/>
          <dgm:chPref val="0"/>
          <dgm:bulletEnabled val="1"/>
        </dgm:presLayoutVars>
      </dgm:prSet>
      <dgm:spPr/>
    </dgm:pt>
    <dgm:pt modelId="{B57154BF-5958-4DA7-AEC3-14022F59D5CC}" type="pres">
      <dgm:prSet presAssocID="{FF77F3C1-372D-47B2-BD6B-CD4FBE74FAF7}" presName="L2TextContainer" presStyleLbl="bgAccFollowNode1" presStyleIdx="3" presStyleCnt="8"/>
      <dgm:spPr/>
    </dgm:pt>
    <dgm:pt modelId="{635FD238-88B9-4FC0-8095-60FE9825E455}" type="pres">
      <dgm:prSet presAssocID="{FF77F3C1-372D-47B2-BD6B-CD4FBE74FAF7}" presName="FlexibleEmptyPlaceHolder" presStyleCnt="0"/>
      <dgm:spPr/>
    </dgm:pt>
    <dgm:pt modelId="{AC7CAFE8-F74C-487A-B508-8C9BA483495D}" type="pres">
      <dgm:prSet presAssocID="{FF77F3C1-372D-47B2-BD6B-CD4FBE74FAF7}" presName="ConnectLine" presStyleLbl="alignNode1" presStyleIdx="3"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564E29E6-5659-4238-85A2-E364C5FD7AE8}" type="pres">
      <dgm:prSet presAssocID="{FF77F3C1-372D-47B2-BD6B-CD4FBE74FAF7}" presName="ConnectorPoint" presStyleLbl="fgAcc1" presStyleIdx="3" presStyleCnt="8"/>
      <dgm:spPr>
        <a:solidFill>
          <a:schemeClr val="lt1">
            <a:alpha val="90000"/>
            <a:hueOff val="0"/>
            <a:satOff val="0"/>
            <a:lumOff val="0"/>
            <a:alphaOff val="0"/>
          </a:schemeClr>
        </a:solidFill>
        <a:ln w="12700" cap="flat" cmpd="sng" algn="ctr">
          <a:noFill/>
          <a:prstDash val="solid"/>
          <a:miter lim="800000"/>
        </a:ln>
        <a:effectLst/>
      </dgm:spPr>
    </dgm:pt>
    <dgm:pt modelId="{E43A8DF2-D882-4CD8-BF83-4842D55F965A}" type="pres">
      <dgm:prSet presAssocID="{FF77F3C1-372D-47B2-BD6B-CD4FBE74FAF7}" presName="EmptyPlaceHolder" presStyleCnt="0"/>
      <dgm:spPr/>
    </dgm:pt>
    <dgm:pt modelId="{FB221B6E-E1DF-46A7-98B2-7969535A007F}" type="pres">
      <dgm:prSet presAssocID="{F0F6F7A6-FA91-4561-AD53-8ADE1090C9EC}" presName="spaceBetweenRectangles" presStyleCnt="0"/>
      <dgm:spPr/>
    </dgm:pt>
    <dgm:pt modelId="{6285E027-9587-4C56-B7F0-643494EF56BA}" type="pres">
      <dgm:prSet presAssocID="{4773B488-04AB-4244-BB27-51B08DB0AED4}" presName="composite" presStyleCnt="0"/>
      <dgm:spPr/>
    </dgm:pt>
    <dgm:pt modelId="{22B48F8F-D2F3-4D68-9591-BA6ADFAB2A23}" type="pres">
      <dgm:prSet presAssocID="{4773B488-04AB-4244-BB27-51B08DB0AED4}" presName="L1TextContainer" presStyleLbl="revTx" presStyleIdx="4" presStyleCnt="8">
        <dgm:presLayoutVars>
          <dgm:chMax val="1"/>
          <dgm:chPref val="1"/>
          <dgm:bulletEnabled val="1"/>
        </dgm:presLayoutVars>
      </dgm:prSet>
      <dgm:spPr/>
    </dgm:pt>
    <dgm:pt modelId="{93BADC0A-CB52-49E9-BF83-5F248F86622D}" type="pres">
      <dgm:prSet presAssocID="{4773B488-04AB-4244-BB27-51B08DB0AED4}" presName="L2TextContainerWrapper" presStyleCnt="0">
        <dgm:presLayoutVars>
          <dgm:chMax val="0"/>
          <dgm:chPref val="0"/>
          <dgm:bulletEnabled val="1"/>
        </dgm:presLayoutVars>
      </dgm:prSet>
      <dgm:spPr/>
    </dgm:pt>
    <dgm:pt modelId="{07DCDD9B-06C6-4CAC-952C-EAFAD2676437}" type="pres">
      <dgm:prSet presAssocID="{4773B488-04AB-4244-BB27-51B08DB0AED4}" presName="L2TextContainer" presStyleLbl="bgAccFollowNode1" presStyleIdx="4" presStyleCnt="8"/>
      <dgm:spPr/>
    </dgm:pt>
    <dgm:pt modelId="{5D47B88C-C82D-4790-B03F-C55F15A05C2E}" type="pres">
      <dgm:prSet presAssocID="{4773B488-04AB-4244-BB27-51B08DB0AED4}" presName="FlexibleEmptyPlaceHolder" presStyleCnt="0"/>
      <dgm:spPr/>
    </dgm:pt>
    <dgm:pt modelId="{10D6C362-89EB-4241-86F8-197F993C639F}" type="pres">
      <dgm:prSet presAssocID="{4773B488-04AB-4244-BB27-51B08DB0AED4}" presName="ConnectLine" presStyleLbl="alignNode1" presStyleIdx="4"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720A1847-3792-43E3-8BAA-AB2A1C19A4FB}" type="pres">
      <dgm:prSet presAssocID="{4773B488-04AB-4244-BB27-51B08DB0AED4}" presName="ConnectorPoint" presStyleLbl="fgAcc1" presStyleIdx="4" presStyleCnt="8"/>
      <dgm:spPr>
        <a:solidFill>
          <a:schemeClr val="lt1">
            <a:alpha val="90000"/>
            <a:hueOff val="0"/>
            <a:satOff val="0"/>
            <a:lumOff val="0"/>
            <a:alphaOff val="0"/>
          </a:schemeClr>
        </a:solidFill>
        <a:ln w="12700" cap="flat" cmpd="sng" algn="ctr">
          <a:noFill/>
          <a:prstDash val="solid"/>
          <a:miter lim="800000"/>
        </a:ln>
        <a:effectLst/>
      </dgm:spPr>
    </dgm:pt>
    <dgm:pt modelId="{DB018F8D-B9AD-4D6E-969B-11EB70323844}" type="pres">
      <dgm:prSet presAssocID="{4773B488-04AB-4244-BB27-51B08DB0AED4}" presName="EmptyPlaceHolder" presStyleCnt="0"/>
      <dgm:spPr/>
    </dgm:pt>
    <dgm:pt modelId="{358F5410-D477-4B96-9843-B3A57C040E07}" type="pres">
      <dgm:prSet presAssocID="{C12AD2AC-38F4-404E-85B1-F7B1205AE5CD}" presName="spaceBetweenRectangles" presStyleCnt="0"/>
      <dgm:spPr/>
    </dgm:pt>
    <dgm:pt modelId="{1F03F1AE-10A6-486F-927F-BCEF27CC770E}" type="pres">
      <dgm:prSet presAssocID="{C3A5C6A7-C16E-43F7-9DB2-2C3357E07633}" presName="composite" presStyleCnt="0"/>
      <dgm:spPr/>
    </dgm:pt>
    <dgm:pt modelId="{BBFA69B3-EEBC-4559-ABD9-47E2CAF75A55}" type="pres">
      <dgm:prSet presAssocID="{C3A5C6A7-C16E-43F7-9DB2-2C3357E07633}" presName="L1TextContainer" presStyleLbl="revTx" presStyleIdx="5" presStyleCnt="8">
        <dgm:presLayoutVars>
          <dgm:chMax val="1"/>
          <dgm:chPref val="1"/>
          <dgm:bulletEnabled val="1"/>
        </dgm:presLayoutVars>
      </dgm:prSet>
      <dgm:spPr/>
    </dgm:pt>
    <dgm:pt modelId="{781DC6B0-131D-42DC-A734-538424301F3B}" type="pres">
      <dgm:prSet presAssocID="{C3A5C6A7-C16E-43F7-9DB2-2C3357E07633}" presName="L2TextContainerWrapper" presStyleCnt="0">
        <dgm:presLayoutVars>
          <dgm:chMax val="0"/>
          <dgm:chPref val="0"/>
          <dgm:bulletEnabled val="1"/>
        </dgm:presLayoutVars>
      </dgm:prSet>
      <dgm:spPr/>
    </dgm:pt>
    <dgm:pt modelId="{5326FCE8-06DF-4955-9127-E52739EBE80D}" type="pres">
      <dgm:prSet presAssocID="{C3A5C6A7-C16E-43F7-9DB2-2C3357E07633}" presName="L2TextContainer" presStyleLbl="bgAccFollowNode1" presStyleIdx="5" presStyleCnt="8"/>
      <dgm:spPr/>
    </dgm:pt>
    <dgm:pt modelId="{A5F58AD2-38C3-4F78-9EF7-211CF8E51BD9}" type="pres">
      <dgm:prSet presAssocID="{C3A5C6A7-C16E-43F7-9DB2-2C3357E07633}" presName="FlexibleEmptyPlaceHolder" presStyleCnt="0"/>
      <dgm:spPr/>
    </dgm:pt>
    <dgm:pt modelId="{0E482A6B-A05C-4FBA-880D-48D006C8450A}" type="pres">
      <dgm:prSet presAssocID="{C3A5C6A7-C16E-43F7-9DB2-2C3357E07633}" presName="ConnectLine" presStyleLbl="alignNode1" presStyleIdx="5"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B78F25D0-9899-4B39-81B2-FAD5FB69CFB5}" type="pres">
      <dgm:prSet presAssocID="{C3A5C6A7-C16E-43F7-9DB2-2C3357E07633}" presName="ConnectorPoint" presStyleLbl="fgAcc1" presStyleIdx="5" presStyleCnt="8"/>
      <dgm:spPr>
        <a:solidFill>
          <a:schemeClr val="lt1">
            <a:alpha val="90000"/>
            <a:hueOff val="0"/>
            <a:satOff val="0"/>
            <a:lumOff val="0"/>
            <a:alphaOff val="0"/>
          </a:schemeClr>
        </a:solidFill>
        <a:ln w="12700" cap="flat" cmpd="sng" algn="ctr">
          <a:noFill/>
          <a:prstDash val="solid"/>
          <a:miter lim="800000"/>
        </a:ln>
        <a:effectLst/>
      </dgm:spPr>
    </dgm:pt>
    <dgm:pt modelId="{ACDCF02A-6AEB-4858-B3BD-8D93CD7A0340}" type="pres">
      <dgm:prSet presAssocID="{C3A5C6A7-C16E-43F7-9DB2-2C3357E07633}" presName="EmptyPlaceHolder" presStyleCnt="0"/>
      <dgm:spPr/>
    </dgm:pt>
    <dgm:pt modelId="{8E5814A1-5983-4EAC-A569-C436F912C36E}" type="pres">
      <dgm:prSet presAssocID="{3BAB9A47-01C6-4EED-A237-B58DDD99202C}" presName="spaceBetweenRectangles" presStyleCnt="0"/>
      <dgm:spPr/>
    </dgm:pt>
    <dgm:pt modelId="{57A4E0E0-E4A7-4F19-B68E-8492DE162D3D}" type="pres">
      <dgm:prSet presAssocID="{96CD5E6B-CDB9-4EDD-816E-D1EF15D32D9F}" presName="composite" presStyleCnt="0"/>
      <dgm:spPr/>
    </dgm:pt>
    <dgm:pt modelId="{34C3665A-046B-4001-B3B8-E6CF8469F0C3}" type="pres">
      <dgm:prSet presAssocID="{96CD5E6B-CDB9-4EDD-816E-D1EF15D32D9F}" presName="L1TextContainer" presStyleLbl="revTx" presStyleIdx="6" presStyleCnt="8">
        <dgm:presLayoutVars>
          <dgm:chMax val="1"/>
          <dgm:chPref val="1"/>
          <dgm:bulletEnabled val="1"/>
        </dgm:presLayoutVars>
      </dgm:prSet>
      <dgm:spPr/>
    </dgm:pt>
    <dgm:pt modelId="{A3BF07A1-9BDB-4A7E-94F3-9C7DA11FD070}" type="pres">
      <dgm:prSet presAssocID="{96CD5E6B-CDB9-4EDD-816E-D1EF15D32D9F}" presName="L2TextContainerWrapper" presStyleCnt="0">
        <dgm:presLayoutVars>
          <dgm:chMax val="0"/>
          <dgm:chPref val="0"/>
          <dgm:bulletEnabled val="1"/>
        </dgm:presLayoutVars>
      </dgm:prSet>
      <dgm:spPr/>
    </dgm:pt>
    <dgm:pt modelId="{1A111A63-CB48-4C13-8665-5C7F75C3D241}" type="pres">
      <dgm:prSet presAssocID="{96CD5E6B-CDB9-4EDD-816E-D1EF15D32D9F}" presName="L2TextContainer" presStyleLbl="bgAccFollowNode1" presStyleIdx="6" presStyleCnt="8"/>
      <dgm:spPr/>
    </dgm:pt>
    <dgm:pt modelId="{AA25D6F9-EF43-485C-9C9F-C8F3A70B2AB3}" type="pres">
      <dgm:prSet presAssocID="{96CD5E6B-CDB9-4EDD-816E-D1EF15D32D9F}" presName="FlexibleEmptyPlaceHolder" presStyleCnt="0"/>
      <dgm:spPr/>
    </dgm:pt>
    <dgm:pt modelId="{D5F55428-F365-46E8-B394-93AE3EA6A869}" type="pres">
      <dgm:prSet presAssocID="{96CD5E6B-CDB9-4EDD-816E-D1EF15D32D9F}" presName="ConnectLine" presStyleLbl="alignNode1" presStyleIdx="6"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F86CF643-B57C-4C30-B100-CC08762ECFA8}" type="pres">
      <dgm:prSet presAssocID="{96CD5E6B-CDB9-4EDD-816E-D1EF15D32D9F}" presName="ConnectorPoint" presStyleLbl="fgAcc1" presStyleIdx="6" presStyleCnt="8"/>
      <dgm:spPr>
        <a:solidFill>
          <a:schemeClr val="lt1">
            <a:alpha val="90000"/>
            <a:hueOff val="0"/>
            <a:satOff val="0"/>
            <a:lumOff val="0"/>
            <a:alphaOff val="0"/>
          </a:schemeClr>
        </a:solidFill>
        <a:ln w="12700" cap="flat" cmpd="sng" algn="ctr">
          <a:noFill/>
          <a:prstDash val="solid"/>
          <a:miter lim="800000"/>
        </a:ln>
        <a:effectLst/>
      </dgm:spPr>
    </dgm:pt>
    <dgm:pt modelId="{BADC496B-1BC6-4D72-A8A6-147D2E9F903B}" type="pres">
      <dgm:prSet presAssocID="{96CD5E6B-CDB9-4EDD-816E-D1EF15D32D9F}" presName="EmptyPlaceHolder" presStyleCnt="0"/>
      <dgm:spPr/>
    </dgm:pt>
    <dgm:pt modelId="{E932F844-AA67-4D95-A60B-6A7B276AD7A3}" type="pres">
      <dgm:prSet presAssocID="{2F5B9A50-9163-4EBC-B3C2-3B6108EB5870}" presName="spaceBetweenRectangles" presStyleCnt="0"/>
      <dgm:spPr/>
    </dgm:pt>
    <dgm:pt modelId="{3DFA2AAE-8955-4A54-A74F-FDA11ECCBE61}" type="pres">
      <dgm:prSet presAssocID="{E9810AF7-5C91-4C42-A036-42611AA118BC}" presName="composite" presStyleCnt="0"/>
      <dgm:spPr/>
    </dgm:pt>
    <dgm:pt modelId="{A114624A-C95C-4EEA-8213-20ABA64F975A}" type="pres">
      <dgm:prSet presAssocID="{E9810AF7-5C91-4C42-A036-42611AA118BC}" presName="L1TextContainer" presStyleLbl="revTx" presStyleIdx="7" presStyleCnt="8">
        <dgm:presLayoutVars>
          <dgm:chMax val="1"/>
          <dgm:chPref val="1"/>
          <dgm:bulletEnabled val="1"/>
        </dgm:presLayoutVars>
      </dgm:prSet>
      <dgm:spPr/>
    </dgm:pt>
    <dgm:pt modelId="{DF6700A3-1353-49A8-88FD-69D9ACF061C6}" type="pres">
      <dgm:prSet presAssocID="{E9810AF7-5C91-4C42-A036-42611AA118BC}" presName="L2TextContainerWrapper" presStyleCnt="0">
        <dgm:presLayoutVars>
          <dgm:chMax val="0"/>
          <dgm:chPref val="0"/>
          <dgm:bulletEnabled val="1"/>
        </dgm:presLayoutVars>
      </dgm:prSet>
      <dgm:spPr/>
    </dgm:pt>
    <dgm:pt modelId="{2247753F-89E2-419B-8720-B64BF635A9AA}" type="pres">
      <dgm:prSet presAssocID="{E9810AF7-5C91-4C42-A036-42611AA118BC}" presName="L2TextContainer" presStyleLbl="bgAccFollowNode1" presStyleIdx="7" presStyleCnt="8"/>
      <dgm:spPr/>
    </dgm:pt>
    <dgm:pt modelId="{65FEE2A0-30CE-40A3-8506-F119ADCA308E}" type="pres">
      <dgm:prSet presAssocID="{E9810AF7-5C91-4C42-A036-42611AA118BC}" presName="FlexibleEmptyPlaceHolder" presStyleCnt="0"/>
      <dgm:spPr/>
    </dgm:pt>
    <dgm:pt modelId="{8B6C98CC-4925-4C2D-8035-BAB3E264C0C4}" type="pres">
      <dgm:prSet presAssocID="{E9810AF7-5C91-4C42-A036-42611AA118BC}" presName="ConnectLine" presStyleLbl="alignNode1" presStyleIdx="7" presStyleCnt="8"/>
      <dgm:spPr>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gm:spPr>
    </dgm:pt>
    <dgm:pt modelId="{3B21BABA-D57D-43CC-8ACA-7131CD96B2E1}" type="pres">
      <dgm:prSet presAssocID="{E9810AF7-5C91-4C42-A036-42611AA118BC}" presName="ConnectorPoint" presStyleLbl="fgAcc1" presStyleIdx="7" presStyleCnt="8"/>
      <dgm:spPr>
        <a:solidFill>
          <a:schemeClr val="lt1">
            <a:alpha val="90000"/>
            <a:hueOff val="0"/>
            <a:satOff val="0"/>
            <a:lumOff val="0"/>
            <a:alphaOff val="0"/>
          </a:schemeClr>
        </a:solidFill>
        <a:ln w="12700" cap="flat" cmpd="sng" algn="ctr">
          <a:noFill/>
          <a:prstDash val="solid"/>
          <a:miter lim="800000"/>
        </a:ln>
        <a:effectLst/>
      </dgm:spPr>
    </dgm:pt>
    <dgm:pt modelId="{B5138D8A-CCCC-475F-8A8B-0A507A1BFD97}" type="pres">
      <dgm:prSet presAssocID="{E9810AF7-5C91-4C42-A036-42611AA118BC}" presName="EmptyPlaceHolder" presStyleCnt="0"/>
      <dgm:spPr/>
    </dgm:pt>
  </dgm:ptLst>
  <dgm:cxnLst>
    <dgm:cxn modelId="{D4EAF200-D0BC-4DE0-847E-E6CC59716CA5}" type="presOf" srcId="{D10C9F77-FC13-4B84-9717-B5B10611432A}" destId="{60CA7091-DC34-4335-9748-6863DB5D8F4E}" srcOrd="0" destOrd="0" presId="urn:microsoft.com/office/officeart/2017/3/layout/HorizontalPathTimeline"/>
    <dgm:cxn modelId="{96CCF11E-3856-418F-BAA6-B071716174D1}" srcId="{FF77F3C1-372D-47B2-BD6B-CD4FBE74FAF7}" destId="{F0DCB3FC-1428-45BD-AC0D-B58E6BBD61C7}" srcOrd="0" destOrd="0" parTransId="{DA80FF96-4B09-4A06-97B5-B58204775CA7}" sibTransId="{1DE7B723-9F0A-4EAF-BAEF-CFF458F7BE52}"/>
    <dgm:cxn modelId="{DF5D2038-7E25-46AF-ACEE-DB69BCB8ECC5}" type="presOf" srcId="{C1A0F466-C0FF-4599-A9CC-2801950983EB}" destId="{E94D0A6D-F7BA-42E0-AE22-9EAFF106799F}" srcOrd="0" destOrd="0" presId="urn:microsoft.com/office/officeart/2017/3/layout/HorizontalPathTimeline"/>
    <dgm:cxn modelId="{AB1A6C5C-2067-47FC-AEA7-4E78588611F8}" srcId="{73149A85-E858-48CE-97DF-97C6AF28E664}" destId="{A8DAC288-B59F-4A4C-AABC-40A1B899CE89}" srcOrd="1" destOrd="0" parTransId="{A85AAB13-36C7-414B-90CA-F52B9C88E0E5}" sibTransId="{8AECC4B2-24CF-47B1-A3AB-9623D61523EE}"/>
    <dgm:cxn modelId="{3FC8F65D-D12B-44D1-B3E7-670EEE91EA76}" srcId="{73149A85-E858-48CE-97DF-97C6AF28E664}" destId="{A060CA39-E403-4822-B9BC-5A5F0FFF6EF5}" srcOrd="2" destOrd="0" parTransId="{24E80029-A6DC-4DDD-A711-1651999D78DF}" sibTransId="{27822D89-A006-4B4B-8F6C-ECC4BDD74922}"/>
    <dgm:cxn modelId="{AC9FF142-DBCF-4655-A0E8-16FD1F16F9CE}" type="presOf" srcId="{5AB9DB7A-9B8B-496B-B049-227FC1B59E33}" destId="{2247753F-89E2-419B-8720-B64BF635A9AA}" srcOrd="0" destOrd="0" presId="urn:microsoft.com/office/officeart/2017/3/layout/HorizontalPathTimeline"/>
    <dgm:cxn modelId="{6F266843-98F2-4B43-9355-8F2C4AB279B1}" srcId="{73149A85-E858-48CE-97DF-97C6AF28E664}" destId="{C3A5C6A7-C16E-43F7-9DB2-2C3357E07633}" srcOrd="5" destOrd="0" parTransId="{348DD8C8-115F-498A-8F4E-43A5D09F73CA}" sibTransId="{3BAB9A47-01C6-4EED-A237-B58DDD99202C}"/>
    <dgm:cxn modelId="{6429BD65-D94E-4544-8BB4-59F93DC7FE94}" type="presOf" srcId="{96CD5E6B-CDB9-4EDD-816E-D1EF15D32D9F}" destId="{34C3665A-046B-4001-B3B8-E6CF8469F0C3}" srcOrd="0" destOrd="0" presId="urn:microsoft.com/office/officeart/2017/3/layout/HorizontalPathTimeline"/>
    <dgm:cxn modelId="{4B92E465-B83B-4D5D-8043-B36E924C8F82}" srcId="{C3A5C6A7-C16E-43F7-9DB2-2C3357E07633}" destId="{DF2E0588-1A42-4B60-9980-29FC0AA1D918}" srcOrd="0" destOrd="0" parTransId="{2F7721DF-0C84-4AB8-A1A7-0FDC8C3FBCFF}" sibTransId="{DC2FEF25-DEA4-4808-883A-7AD62BF4F3D8}"/>
    <dgm:cxn modelId="{FC992A73-58E4-44EA-BD2D-F4EE84A20E17}" type="presOf" srcId="{F0DCB3FC-1428-45BD-AC0D-B58E6BBD61C7}" destId="{B57154BF-5958-4DA7-AEC3-14022F59D5CC}" srcOrd="0" destOrd="0" presId="urn:microsoft.com/office/officeart/2017/3/layout/HorizontalPathTimeline"/>
    <dgm:cxn modelId="{18A37B74-A483-4AB9-805A-B246392F116D}" srcId="{73149A85-E858-48CE-97DF-97C6AF28E664}" destId="{FF77F3C1-372D-47B2-BD6B-CD4FBE74FAF7}" srcOrd="3" destOrd="0" parTransId="{53F7A0B4-C82A-4936-A7E6-ADCE99A8A66D}" sibTransId="{F0F6F7A6-FA91-4561-AD53-8ADE1090C9EC}"/>
    <dgm:cxn modelId="{8DF60356-A751-4556-B79E-619114D72B9B}" srcId="{73149A85-E858-48CE-97DF-97C6AF28E664}" destId="{4773B488-04AB-4244-BB27-51B08DB0AED4}" srcOrd="4" destOrd="0" parTransId="{D2BCAA0D-1A41-4F43-BE38-21C248CBB729}" sibTransId="{C12AD2AC-38F4-404E-85B1-F7B1205AE5CD}"/>
    <dgm:cxn modelId="{89D7777F-155F-41D8-BF7D-70BE85ADF572}" type="presOf" srcId="{FF77F3C1-372D-47B2-BD6B-CD4FBE74FAF7}" destId="{57607A4B-93C7-4E97-9F4E-6DAD86DD4B5D}" srcOrd="0" destOrd="0" presId="urn:microsoft.com/office/officeart/2017/3/layout/HorizontalPathTimeline"/>
    <dgm:cxn modelId="{12E3CE84-D112-4B03-A56C-153B8CCDBDD2}" srcId="{E9810AF7-5C91-4C42-A036-42611AA118BC}" destId="{5AB9DB7A-9B8B-496B-B049-227FC1B59E33}" srcOrd="0" destOrd="0" parTransId="{0486DA66-717D-4436-994B-0F189023348A}" sibTransId="{AD0687DA-E6D4-497E-83F1-F5D51C81B1BC}"/>
    <dgm:cxn modelId="{6684A08A-6B98-44F5-A582-49485BDDE372}" type="presOf" srcId="{7135C688-860F-4EC0-B567-61FA042E9C77}" destId="{00795A55-5A6B-4FFB-9909-D16A34007F42}" srcOrd="0" destOrd="0" presId="urn:microsoft.com/office/officeart/2017/3/layout/HorizontalPathTimeline"/>
    <dgm:cxn modelId="{F9F9ED8D-9E2B-44B6-83A8-E556F7E3658B}" srcId="{4773B488-04AB-4244-BB27-51B08DB0AED4}" destId="{45F9B6E3-8D25-4A2D-AAAF-418227663CD6}" srcOrd="0" destOrd="0" parTransId="{133B0CA3-2052-495D-B8A5-A2B8D4211042}" sibTransId="{36B5DF17-DE5B-4A1A-828E-A0EFBC9D5CA9}"/>
    <dgm:cxn modelId="{14481994-7EDE-4D38-9982-96A63E017C61}" type="presOf" srcId="{4773B488-04AB-4244-BB27-51B08DB0AED4}" destId="{22B48F8F-D2F3-4D68-9591-BA6ADFAB2A23}" srcOrd="0" destOrd="0" presId="urn:microsoft.com/office/officeart/2017/3/layout/HorizontalPathTimeline"/>
    <dgm:cxn modelId="{8C459A98-E29B-431F-AF25-480A13A2DCF0}" type="presOf" srcId="{45F9B6E3-8D25-4A2D-AAAF-418227663CD6}" destId="{07DCDD9B-06C6-4CAC-952C-EAFAD2676437}" srcOrd="0" destOrd="0" presId="urn:microsoft.com/office/officeart/2017/3/layout/HorizontalPathTimeline"/>
    <dgm:cxn modelId="{DDFAD6A0-A79A-4195-9F3E-2C14BE8C82C7}" srcId="{A060CA39-E403-4822-B9BC-5A5F0FFF6EF5}" destId="{7135C688-860F-4EC0-B567-61FA042E9C77}" srcOrd="0" destOrd="0" parTransId="{F0E89A03-8B1A-496A-8878-2B5B193FA9B6}" sibTransId="{B7E2CF90-6BEF-4DD3-B414-AF5FD3F9EBE9}"/>
    <dgm:cxn modelId="{1E51D6A3-25CF-42CE-A452-2E7834F3CDA3}" srcId="{96CD5E6B-CDB9-4EDD-816E-D1EF15D32D9F}" destId="{8D7E29F7-5988-4057-AA35-D57AC6EB02DE}" srcOrd="0" destOrd="0" parTransId="{FB7AABAE-7771-4859-B542-072775A83B68}" sibTransId="{C13A741E-840B-4E96-BE67-490CCA65FE72}"/>
    <dgm:cxn modelId="{5CC5BDA4-8636-4AF9-9829-EEF6308BA2CE}" type="presOf" srcId="{8D7E29F7-5988-4057-AA35-D57AC6EB02DE}" destId="{1A111A63-CB48-4C13-8665-5C7F75C3D241}" srcOrd="0" destOrd="0" presId="urn:microsoft.com/office/officeart/2017/3/layout/HorizontalPathTimeline"/>
    <dgm:cxn modelId="{0155E9A4-54AC-46F5-AD39-FFBA55E436E9}" type="presOf" srcId="{5839C168-D2DA-4E11-984C-F316EEC3E6EB}" destId="{9641375E-99A7-4717-A9C2-040CAC1D403E}" srcOrd="0" destOrd="0" presId="urn:microsoft.com/office/officeart/2017/3/layout/HorizontalPathTimeline"/>
    <dgm:cxn modelId="{6708EFA6-B911-43DC-8232-2F1FCD360B5A}" srcId="{73149A85-E858-48CE-97DF-97C6AF28E664}" destId="{E9810AF7-5C91-4C42-A036-42611AA118BC}" srcOrd="7" destOrd="0" parTransId="{45E8371A-17D0-43DC-BDF8-5A7179E0E0F5}" sibTransId="{5F93ED68-63AA-48A9-98BE-EE898219BD2C}"/>
    <dgm:cxn modelId="{1B18E8B0-53A2-4888-A4D4-A7D286898A87}" type="presOf" srcId="{C3A5C6A7-C16E-43F7-9DB2-2C3357E07633}" destId="{BBFA69B3-EEBC-4559-ABD9-47E2CAF75A55}" srcOrd="0" destOrd="0" presId="urn:microsoft.com/office/officeart/2017/3/layout/HorizontalPathTimeline"/>
    <dgm:cxn modelId="{B47C8DB4-6BEA-428A-AF76-47AC8B447DF1}" srcId="{D10C9F77-FC13-4B84-9717-B5B10611432A}" destId="{5839C168-D2DA-4E11-984C-F316EEC3E6EB}" srcOrd="0" destOrd="0" parTransId="{C01136B1-D331-4520-973E-E743C2B2015E}" sibTransId="{8D3797EC-5140-471B-8B5A-51BDD65394B1}"/>
    <dgm:cxn modelId="{9C1181B8-F050-49F5-8BEB-BAFD210F6458}" type="presOf" srcId="{A8DAC288-B59F-4A4C-AABC-40A1B899CE89}" destId="{663E32A0-0F4F-4933-B872-4FF89ADF6911}" srcOrd="0" destOrd="0" presId="urn:microsoft.com/office/officeart/2017/3/layout/HorizontalPathTimeline"/>
    <dgm:cxn modelId="{BE92ECBB-7894-4DF6-81F1-865561AC0C90}" srcId="{A8DAC288-B59F-4A4C-AABC-40A1B899CE89}" destId="{C1A0F466-C0FF-4599-A9CC-2801950983EB}" srcOrd="0" destOrd="0" parTransId="{46D6B9FC-06FC-4D86-ACE1-A3859CD2ACC9}" sibTransId="{19FEF51F-78FC-452D-A39C-D2AC1B776CF8}"/>
    <dgm:cxn modelId="{1C007CC8-9CEE-451C-84C8-AECEDF9D30C2}" srcId="{73149A85-E858-48CE-97DF-97C6AF28E664}" destId="{96CD5E6B-CDB9-4EDD-816E-D1EF15D32D9F}" srcOrd="6" destOrd="0" parTransId="{E881B99D-0D9A-43F8-9274-BF4EAB00A738}" sibTransId="{2F5B9A50-9163-4EBC-B3C2-3B6108EB5870}"/>
    <dgm:cxn modelId="{F3C2DCE2-B992-4DE4-B8E4-767151F88A8E}" type="presOf" srcId="{73149A85-E858-48CE-97DF-97C6AF28E664}" destId="{C47A1A85-A653-419C-B9AE-F63F212F9446}" srcOrd="0" destOrd="0" presId="urn:microsoft.com/office/officeart/2017/3/layout/HorizontalPathTimeline"/>
    <dgm:cxn modelId="{C4E7DCEF-8EBD-43F5-AB9C-5B202C903A30}" type="presOf" srcId="{E9810AF7-5C91-4C42-A036-42611AA118BC}" destId="{A114624A-C95C-4EEA-8213-20ABA64F975A}" srcOrd="0" destOrd="0" presId="urn:microsoft.com/office/officeart/2017/3/layout/HorizontalPathTimeline"/>
    <dgm:cxn modelId="{D333D6F9-9FCC-4D86-B52B-631ADC936D61}" srcId="{73149A85-E858-48CE-97DF-97C6AF28E664}" destId="{D10C9F77-FC13-4B84-9717-B5B10611432A}" srcOrd="0" destOrd="0" parTransId="{C03F8386-4DE3-43F0-8461-32EBDFE9DEBE}" sibTransId="{E89A965E-AA4F-4B4F-97E4-7682CA571C3E}"/>
    <dgm:cxn modelId="{C42C6FFC-16E6-4123-AC95-E071D21EE09D}" type="presOf" srcId="{DF2E0588-1A42-4B60-9980-29FC0AA1D918}" destId="{5326FCE8-06DF-4955-9127-E52739EBE80D}" srcOrd="0" destOrd="0" presId="urn:microsoft.com/office/officeart/2017/3/layout/HorizontalPathTimeline"/>
    <dgm:cxn modelId="{89332CFD-1C39-4477-A240-BFF8A36D832E}" type="presOf" srcId="{A060CA39-E403-4822-B9BC-5A5F0FFF6EF5}" destId="{477BD3CB-8297-4B50-8EBC-7A58E0E0803D}" srcOrd="0" destOrd="0" presId="urn:microsoft.com/office/officeart/2017/3/layout/HorizontalPathTimeline"/>
    <dgm:cxn modelId="{8F46174B-0139-4A67-AC42-8FCB36034A66}" type="presParOf" srcId="{C47A1A85-A653-419C-B9AE-F63F212F9446}" destId="{C5776B0D-85A7-476F-BF99-CFE970709D5E}" srcOrd="0" destOrd="0" presId="urn:microsoft.com/office/officeart/2017/3/layout/HorizontalPathTimeline"/>
    <dgm:cxn modelId="{D743F86D-5A9E-43D9-827A-7E95B321C8CE}" type="presParOf" srcId="{C47A1A85-A653-419C-B9AE-F63F212F9446}" destId="{2CB35B0E-71DB-4F80-91CD-4E19C7B651DC}" srcOrd="1" destOrd="0" presId="urn:microsoft.com/office/officeart/2017/3/layout/HorizontalPathTimeline"/>
    <dgm:cxn modelId="{6128F963-BB33-4E5B-9264-997A59675388}" type="presParOf" srcId="{2CB35B0E-71DB-4F80-91CD-4E19C7B651DC}" destId="{21A7884F-12F6-45A9-91C3-463A46E50537}" srcOrd="0" destOrd="0" presId="urn:microsoft.com/office/officeart/2017/3/layout/HorizontalPathTimeline"/>
    <dgm:cxn modelId="{A38F6BED-414D-4E77-810E-066EB32BD741}" type="presParOf" srcId="{21A7884F-12F6-45A9-91C3-463A46E50537}" destId="{60CA7091-DC34-4335-9748-6863DB5D8F4E}" srcOrd="0" destOrd="0" presId="urn:microsoft.com/office/officeart/2017/3/layout/HorizontalPathTimeline"/>
    <dgm:cxn modelId="{E773431F-7C8E-4802-B558-B0E9A8841067}" type="presParOf" srcId="{21A7884F-12F6-45A9-91C3-463A46E50537}" destId="{10408A9A-0B5E-494E-B267-7D3281D7CD94}" srcOrd="1" destOrd="0" presId="urn:microsoft.com/office/officeart/2017/3/layout/HorizontalPathTimeline"/>
    <dgm:cxn modelId="{EAB1A3A2-DD23-4E57-9172-D1C47D10117E}" type="presParOf" srcId="{10408A9A-0B5E-494E-B267-7D3281D7CD94}" destId="{9641375E-99A7-4717-A9C2-040CAC1D403E}" srcOrd="0" destOrd="0" presId="urn:microsoft.com/office/officeart/2017/3/layout/HorizontalPathTimeline"/>
    <dgm:cxn modelId="{20FD90AC-6696-432A-8014-E7874FDF9F35}" type="presParOf" srcId="{10408A9A-0B5E-494E-B267-7D3281D7CD94}" destId="{E1D83CEE-1E04-40AA-8E19-A1E495600C6C}" srcOrd="1" destOrd="0" presId="urn:microsoft.com/office/officeart/2017/3/layout/HorizontalPathTimeline"/>
    <dgm:cxn modelId="{1F56A2FA-3441-4A43-BB8B-749975BF16A5}" type="presParOf" srcId="{21A7884F-12F6-45A9-91C3-463A46E50537}" destId="{3F150399-8DA3-4FD3-A72A-9CDDC92C4965}" srcOrd="2" destOrd="0" presId="urn:microsoft.com/office/officeart/2017/3/layout/HorizontalPathTimeline"/>
    <dgm:cxn modelId="{6216815F-DE70-4226-8491-1AA95A92850E}" type="presParOf" srcId="{21A7884F-12F6-45A9-91C3-463A46E50537}" destId="{E663F6D9-AECD-4210-A957-E8FC987A5BD0}" srcOrd="3" destOrd="0" presId="urn:microsoft.com/office/officeart/2017/3/layout/HorizontalPathTimeline"/>
    <dgm:cxn modelId="{CF777BBC-FBD5-494D-AEF1-2025B2F9C434}" type="presParOf" srcId="{21A7884F-12F6-45A9-91C3-463A46E50537}" destId="{63E75584-457F-4364-BA6C-41F65E119245}" srcOrd="4" destOrd="0" presId="urn:microsoft.com/office/officeart/2017/3/layout/HorizontalPathTimeline"/>
    <dgm:cxn modelId="{09F2F5E9-4E6E-4973-9EB2-16ACF2047B6B}" type="presParOf" srcId="{2CB35B0E-71DB-4F80-91CD-4E19C7B651DC}" destId="{7ACD2DEA-D70B-495A-8708-586FE047DDDE}" srcOrd="1" destOrd="0" presId="urn:microsoft.com/office/officeart/2017/3/layout/HorizontalPathTimeline"/>
    <dgm:cxn modelId="{19061D50-504A-4FC5-ACC1-5F12852136E8}" type="presParOf" srcId="{2CB35B0E-71DB-4F80-91CD-4E19C7B651DC}" destId="{53E9F1B2-C7A2-4F22-AD63-819F35B7C10F}" srcOrd="2" destOrd="0" presId="urn:microsoft.com/office/officeart/2017/3/layout/HorizontalPathTimeline"/>
    <dgm:cxn modelId="{745312CE-CB40-4929-9188-EFB53A912428}" type="presParOf" srcId="{53E9F1B2-C7A2-4F22-AD63-819F35B7C10F}" destId="{663E32A0-0F4F-4933-B872-4FF89ADF6911}" srcOrd="0" destOrd="0" presId="urn:microsoft.com/office/officeart/2017/3/layout/HorizontalPathTimeline"/>
    <dgm:cxn modelId="{198CCE34-F16D-43FA-8160-2B6695E8B03A}" type="presParOf" srcId="{53E9F1B2-C7A2-4F22-AD63-819F35B7C10F}" destId="{737A7FE9-5502-4D53-BC66-A098036A1B1E}" srcOrd="1" destOrd="0" presId="urn:microsoft.com/office/officeart/2017/3/layout/HorizontalPathTimeline"/>
    <dgm:cxn modelId="{C7685629-77A1-457F-ABC5-0D7D3EEB7E28}" type="presParOf" srcId="{737A7FE9-5502-4D53-BC66-A098036A1B1E}" destId="{E94D0A6D-F7BA-42E0-AE22-9EAFF106799F}" srcOrd="0" destOrd="0" presId="urn:microsoft.com/office/officeart/2017/3/layout/HorizontalPathTimeline"/>
    <dgm:cxn modelId="{0A708A17-8968-4EFB-94DD-5F2965E8C4F9}" type="presParOf" srcId="{737A7FE9-5502-4D53-BC66-A098036A1B1E}" destId="{82480EA2-299F-4FC6-8EE6-DD4954960EC8}" srcOrd="1" destOrd="0" presId="urn:microsoft.com/office/officeart/2017/3/layout/HorizontalPathTimeline"/>
    <dgm:cxn modelId="{773A30EF-87C9-496D-830C-6E32EE54ADDA}" type="presParOf" srcId="{53E9F1B2-C7A2-4F22-AD63-819F35B7C10F}" destId="{48A19662-7938-4AC4-A58F-5937364FC43D}" srcOrd="2" destOrd="0" presId="urn:microsoft.com/office/officeart/2017/3/layout/HorizontalPathTimeline"/>
    <dgm:cxn modelId="{BD8CDFAC-782E-4F97-A288-999283CA9E17}" type="presParOf" srcId="{53E9F1B2-C7A2-4F22-AD63-819F35B7C10F}" destId="{84F84AC2-A256-4A18-BE3D-8A1BBACFEA45}" srcOrd="3" destOrd="0" presId="urn:microsoft.com/office/officeart/2017/3/layout/HorizontalPathTimeline"/>
    <dgm:cxn modelId="{DDD2B50D-C0D7-4300-A6F3-E6BA3844CE8F}" type="presParOf" srcId="{53E9F1B2-C7A2-4F22-AD63-819F35B7C10F}" destId="{0613B150-3B14-43E4-A3F3-9D0B1513212F}" srcOrd="4" destOrd="0" presId="urn:microsoft.com/office/officeart/2017/3/layout/HorizontalPathTimeline"/>
    <dgm:cxn modelId="{7613A223-702C-4599-A77A-D7D6F6DDADDE}" type="presParOf" srcId="{2CB35B0E-71DB-4F80-91CD-4E19C7B651DC}" destId="{2A037CB2-0728-49A9-8216-E5CB87F57768}" srcOrd="3" destOrd="0" presId="urn:microsoft.com/office/officeart/2017/3/layout/HorizontalPathTimeline"/>
    <dgm:cxn modelId="{44610BA4-74D2-4256-8740-A82694B2ED6C}" type="presParOf" srcId="{2CB35B0E-71DB-4F80-91CD-4E19C7B651DC}" destId="{1FD8EF8D-3CC8-4BDD-8948-9A33CB182D1D}" srcOrd="4" destOrd="0" presId="urn:microsoft.com/office/officeart/2017/3/layout/HorizontalPathTimeline"/>
    <dgm:cxn modelId="{6E611D86-0E87-4BE1-B574-82BD159660C4}" type="presParOf" srcId="{1FD8EF8D-3CC8-4BDD-8948-9A33CB182D1D}" destId="{477BD3CB-8297-4B50-8EBC-7A58E0E0803D}" srcOrd="0" destOrd="0" presId="urn:microsoft.com/office/officeart/2017/3/layout/HorizontalPathTimeline"/>
    <dgm:cxn modelId="{FF34BAC8-5FBF-42BD-B221-AD11258256DF}" type="presParOf" srcId="{1FD8EF8D-3CC8-4BDD-8948-9A33CB182D1D}" destId="{E87AE3BD-0436-4DB5-86FC-231005D64480}" srcOrd="1" destOrd="0" presId="urn:microsoft.com/office/officeart/2017/3/layout/HorizontalPathTimeline"/>
    <dgm:cxn modelId="{85582C52-1B4D-43A5-8651-81DB61217ABA}" type="presParOf" srcId="{E87AE3BD-0436-4DB5-86FC-231005D64480}" destId="{00795A55-5A6B-4FFB-9909-D16A34007F42}" srcOrd="0" destOrd="0" presId="urn:microsoft.com/office/officeart/2017/3/layout/HorizontalPathTimeline"/>
    <dgm:cxn modelId="{FEB28EFA-C6E1-40DB-AB74-F673D0537E5B}" type="presParOf" srcId="{E87AE3BD-0436-4DB5-86FC-231005D64480}" destId="{D7E28278-6079-4C8F-AF0F-0358E8AACDA5}" srcOrd="1" destOrd="0" presId="urn:microsoft.com/office/officeart/2017/3/layout/HorizontalPathTimeline"/>
    <dgm:cxn modelId="{560D2940-73D5-490E-8D57-C83B7594429F}" type="presParOf" srcId="{1FD8EF8D-3CC8-4BDD-8948-9A33CB182D1D}" destId="{B732E722-1D37-4396-92D2-F3FC8068D135}" srcOrd="2" destOrd="0" presId="urn:microsoft.com/office/officeart/2017/3/layout/HorizontalPathTimeline"/>
    <dgm:cxn modelId="{402959F7-F4EB-4D24-B252-171AEEF1E69F}" type="presParOf" srcId="{1FD8EF8D-3CC8-4BDD-8948-9A33CB182D1D}" destId="{261C1EE2-A404-4693-B07E-272E56D6F6C9}" srcOrd="3" destOrd="0" presId="urn:microsoft.com/office/officeart/2017/3/layout/HorizontalPathTimeline"/>
    <dgm:cxn modelId="{58B1435E-9ABC-4119-84F4-EFD2333E88F0}" type="presParOf" srcId="{1FD8EF8D-3CC8-4BDD-8948-9A33CB182D1D}" destId="{6281AFBF-9489-4185-941D-1E0DC20A0EB1}" srcOrd="4" destOrd="0" presId="urn:microsoft.com/office/officeart/2017/3/layout/HorizontalPathTimeline"/>
    <dgm:cxn modelId="{566B2D09-1A86-4070-ACAB-AE325FDC0CD4}" type="presParOf" srcId="{2CB35B0E-71DB-4F80-91CD-4E19C7B651DC}" destId="{2E8CFBBF-26A0-4A57-9371-0058D8666C35}" srcOrd="5" destOrd="0" presId="urn:microsoft.com/office/officeart/2017/3/layout/HorizontalPathTimeline"/>
    <dgm:cxn modelId="{6301F0BF-D5E3-445D-8738-DC19C8B81E22}" type="presParOf" srcId="{2CB35B0E-71DB-4F80-91CD-4E19C7B651DC}" destId="{E7444478-062A-42FF-8F77-77EBFFC20FEC}" srcOrd="6" destOrd="0" presId="urn:microsoft.com/office/officeart/2017/3/layout/HorizontalPathTimeline"/>
    <dgm:cxn modelId="{A46379BE-E848-4D11-83D9-609EB158A741}" type="presParOf" srcId="{E7444478-062A-42FF-8F77-77EBFFC20FEC}" destId="{57607A4B-93C7-4E97-9F4E-6DAD86DD4B5D}" srcOrd="0" destOrd="0" presId="urn:microsoft.com/office/officeart/2017/3/layout/HorizontalPathTimeline"/>
    <dgm:cxn modelId="{9D0B19B5-A0A6-4D60-BEB8-C1F4B1CB2D83}" type="presParOf" srcId="{E7444478-062A-42FF-8F77-77EBFFC20FEC}" destId="{FBC5294E-098B-42DB-9129-9C1002836FF9}" srcOrd="1" destOrd="0" presId="urn:microsoft.com/office/officeart/2017/3/layout/HorizontalPathTimeline"/>
    <dgm:cxn modelId="{154EB17C-FDE7-40A6-9EA4-4FFE47648728}" type="presParOf" srcId="{FBC5294E-098B-42DB-9129-9C1002836FF9}" destId="{B57154BF-5958-4DA7-AEC3-14022F59D5CC}" srcOrd="0" destOrd="0" presId="urn:microsoft.com/office/officeart/2017/3/layout/HorizontalPathTimeline"/>
    <dgm:cxn modelId="{B61C30EE-8253-4AF1-A406-9585EA8FFABA}" type="presParOf" srcId="{FBC5294E-098B-42DB-9129-9C1002836FF9}" destId="{635FD238-88B9-4FC0-8095-60FE9825E455}" srcOrd="1" destOrd="0" presId="urn:microsoft.com/office/officeart/2017/3/layout/HorizontalPathTimeline"/>
    <dgm:cxn modelId="{1C9AEE45-2227-4F2A-9E76-E66F0A4678BA}" type="presParOf" srcId="{E7444478-062A-42FF-8F77-77EBFFC20FEC}" destId="{AC7CAFE8-F74C-487A-B508-8C9BA483495D}" srcOrd="2" destOrd="0" presId="urn:microsoft.com/office/officeart/2017/3/layout/HorizontalPathTimeline"/>
    <dgm:cxn modelId="{6D2D799C-E644-409D-A1FD-9D5D35032B05}" type="presParOf" srcId="{E7444478-062A-42FF-8F77-77EBFFC20FEC}" destId="{564E29E6-5659-4238-85A2-E364C5FD7AE8}" srcOrd="3" destOrd="0" presId="urn:microsoft.com/office/officeart/2017/3/layout/HorizontalPathTimeline"/>
    <dgm:cxn modelId="{08E2156D-3F85-4B04-89A1-0BECB16EA44B}" type="presParOf" srcId="{E7444478-062A-42FF-8F77-77EBFFC20FEC}" destId="{E43A8DF2-D882-4CD8-BF83-4842D55F965A}" srcOrd="4" destOrd="0" presId="urn:microsoft.com/office/officeart/2017/3/layout/HorizontalPathTimeline"/>
    <dgm:cxn modelId="{9FBC12C8-E57C-4CC3-9952-ADF69233550F}" type="presParOf" srcId="{2CB35B0E-71DB-4F80-91CD-4E19C7B651DC}" destId="{FB221B6E-E1DF-46A7-98B2-7969535A007F}" srcOrd="7" destOrd="0" presId="urn:microsoft.com/office/officeart/2017/3/layout/HorizontalPathTimeline"/>
    <dgm:cxn modelId="{EC333BA5-EED7-4A9E-A0B2-C67810DC0A53}" type="presParOf" srcId="{2CB35B0E-71DB-4F80-91CD-4E19C7B651DC}" destId="{6285E027-9587-4C56-B7F0-643494EF56BA}" srcOrd="8" destOrd="0" presId="urn:microsoft.com/office/officeart/2017/3/layout/HorizontalPathTimeline"/>
    <dgm:cxn modelId="{4A7ABD66-632F-4A7E-A20D-BE66857F61AE}" type="presParOf" srcId="{6285E027-9587-4C56-B7F0-643494EF56BA}" destId="{22B48F8F-D2F3-4D68-9591-BA6ADFAB2A23}" srcOrd="0" destOrd="0" presId="urn:microsoft.com/office/officeart/2017/3/layout/HorizontalPathTimeline"/>
    <dgm:cxn modelId="{73B07B46-8DCF-4248-9AA7-030D3019FBBA}" type="presParOf" srcId="{6285E027-9587-4C56-B7F0-643494EF56BA}" destId="{93BADC0A-CB52-49E9-BF83-5F248F86622D}" srcOrd="1" destOrd="0" presId="urn:microsoft.com/office/officeart/2017/3/layout/HorizontalPathTimeline"/>
    <dgm:cxn modelId="{138B273C-778A-4DE2-A6BD-BF66F7ECEEEC}" type="presParOf" srcId="{93BADC0A-CB52-49E9-BF83-5F248F86622D}" destId="{07DCDD9B-06C6-4CAC-952C-EAFAD2676437}" srcOrd="0" destOrd="0" presId="urn:microsoft.com/office/officeart/2017/3/layout/HorizontalPathTimeline"/>
    <dgm:cxn modelId="{B8CF6C9D-F0F0-4402-BE6B-6C28678CD70C}" type="presParOf" srcId="{93BADC0A-CB52-49E9-BF83-5F248F86622D}" destId="{5D47B88C-C82D-4790-B03F-C55F15A05C2E}" srcOrd="1" destOrd="0" presId="urn:microsoft.com/office/officeart/2017/3/layout/HorizontalPathTimeline"/>
    <dgm:cxn modelId="{0BBECC1B-12B9-492D-A62D-994AE09C604F}" type="presParOf" srcId="{6285E027-9587-4C56-B7F0-643494EF56BA}" destId="{10D6C362-89EB-4241-86F8-197F993C639F}" srcOrd="2" destOrd="0" presId="urn:microsoft.com/office/officeart/2017/3/layout/HorizontalPathTimeline"/>
    <dgm:cxn modelId="{6EF01551-2E0F-435E-8644-0218989ECAB0}" type="presParOf" srcId="{6285E027-9587-4C56-B7F0-643494EF56BA}" destId="{720A1847-3792-43E3-8BAA-AB2A1C19A4FB}" srcOrd="3" destOrd="0" presId="urn:microsoft.com/office/officeart/2017/3/layout/HorizontalPathTimeline"/>
    <dgm:cxn modelId="{D13DDD0D-63FC-44E0-8FA8-3E9685F23A00}" type="presParOf" srcId="{6285E027-9587-4C56-B7F0-643494EF56BA}" destId="{DB018F8D-B9AD-4D6E-969B-11EB70323844}" srcOrd="4" destOrd="0" presId="urn:microsoft.com/office/officeart/2017/3/layout/HorizontalPathTimeline"/>
    <dgm:cxn modelId="{17193034-3D4C-4516-A87C-5BDC5C9CB3F8}" type="presParOf" srcId="{2CB35B0E-71DB-4F80-91CD-4E19C7B651DC}" destId="{358F5410-D477-4B96-9843-B3A57C040E07}" srcOrd="9" destOrd="0" presId="urn:microsoft.com/office/officeart/2017/3/layout/HorizontalPathTimeline"/>
    <dgm:cxn modelId="{6A5888F3-5DE1-4F57-8CA8-13A1512EFD1B}" type="presParOf" srcId="{2CB35B0E-71DB-4F80-91CD-4E19C7B651DC}" destId="{1F03F1AE-10A6-486F-927F-BCEF27CC770E}" srcOrd="10" destOrd="0" presId="urn:microsoft.com/office/officeart/2017/3/layout/HorizontalPathTimeline"/>
    <dgm:cxn modelId="{EF313459-DBC7-4584-8C99-E4D66D150393}" type="presParOf" srcId="{1F03F1AE-10A6-486F-927F-BCEF27CC770E}" destId="{BBFA69B3-EEBC-4559-ABD9-47E2CAF75A55}" srcOrd="0" destOrd="0" presId="urn:microsoft.com/office/officeart/2017/3/layout/HorizontalPathTimeline"/>
    <dgm:cxn modelId="{8B9F40C3-ABD6-4C3A-9434-3B8EA56A331E}" type="presParOf" srcId="{1F03F1AE-10A6-486F-927F-BCEF27CC770E}" destId="{781DC6B0-131D-42DC-A734-538424301F3B}" srcOrd="1" destOrd="0" presId="urn:microsoft.com/office/officeart/2017/3/layout/HorizontalPathTimeline"/>
    <dgm:cxn modelId="{F228ED66-76BC-4465-B837-52451B5B1FEC}" type="presParOf" srcId="{781DC6B0-131D-42DC-A734-538424301F3B}" destId="{5326FCE8-06DF-4955-9127-E52739EBE80D}" srcOrd="0" destOrd="0" presId="urn:microsoft.com/office/officeart/2017/3/layout/HorizontalPathTimeline"/>
    <dgm:cxn modelId="{65BA00F3-6A4F-4106-8034-16C95297E3DE}" type="presParOf" srcId="{781DC6B0-131D-42DC-A734-538424301F3B}" destId="{A5F58AD2-38C3-4F78-9EF7-211CF8E51BD9}" srcOrd="1" destOrd="0" presId="urn:microsoft.com/office/officeart/2017/3/layout/HorizontalPathTimeline"/>
    <dgm:cxn modelId="{18257975-AD45-422D-92C5-E5736EA48C83}" type="presParOf" srcId="{1F03F1AE-10A6-486F-927F-BCEF27CC770E}" destId="{0E482A6B-A05C-4FBA-880D-48D006C8450A}" srcOrd="2" destOrd="0" presId="urn:microsoft.com/office/officeart/2017/3/layout/HorizontalPathTimeline"/>
    <dgm:cxn modelId="{206B6E8A-3A9F-452C-AB66-BE9F3C7E87BC}" type="presParOf" srcId="{1F03F1AE-10A6-486F-927F-BCEF27CC770E}" destId="{B78F25D0-9899-4B39-81B2-FAD5FB69CFB5}" srcOrd="3" destOrd="0" presId="urn:microsoft.com/office/officeart/2017/3/layout/HorizontalPathTimeline"/>
    <dgm:cxn modelId="{F06EBEA3-510E-4618-BB17-5FA792C11C51}" type="presParOf" srcId="{1F03F1AE-10A6-486F-927F-BCEF27CC770E}" destId="{ACDCF02A-6AEB-4858-B3BD-8D93CD7A0340}" srcOrd="4" destOrd="0" presId="urn:microsoft.com/office/officeart/2017/3/layout/HorizontalPathTimeline"/>
    <dgm:cxn modelId="{5CDFEA66-A2E3-4F12-8E1B-FBF3DC3810A6}" type="presParOf" srcId="{2CB35B0E-71DB-4F80-91CD-4E19C7B651DC}" destId="{8E5814A1-5983-4EAC-A569-C436F912C36E}" srcOrd="11" destOrd="0" presId="urn:microsoft.com/office/officeart/2017/3/layout/HorizontalPathTimeline"/>
    <dgm:cxn modelId="{B2BD027A-C2F0-4CF1-9A51-F3B16F575890}" type="presParOf" srcId="{2CB35B0E-71DB-4F80-91CD-4E19C7B651DC}" destId="{57A4E0E0-E4A7-4F19-B68E-8492DE162D3D}" srcOrd="12" destOrd="0" presId="urn:microsoft.com/office/officeart/2017/3/layout/HorizontalPathTimeline"/>
    <dgm:cxn modelId="{DEC93761-1137-40FD-92C6-B233B6BC3C62}" type="presParOf" srcId="{57A4E0E0-E4A7-4F19-B68E-8492DE162D3D}" destId="{34C3665A-046B-4001-B3B8-E6CF8469F0C3}" srcOrd="0" destOrd="0" presId="urn:microsoft.com/office/officeart/2017/3/layout/HorizontalPathTimeline"/>
    <dgm:cxn modelId="{B8573D3C-555E-4AAE-95E8-D23E20B340F5}" type="presParOf" srcId="{57A4E0E0-E4A7-4F19-B68E-8492DE162D3D}" destId="{A3BF07A1-9BDB-4A7E-94F3-9C7DA11FD070}" srcOrd="1" destOrd="0" presId="urn:microsoft.com/office/officeart/2017/3/layout/HorizontalPathTimeline"/>
    <dgm:cxn modelId="{C99E0706-7767-4C61-AECA-338A71943B47}" type="presParOf" srcId="{A3BF07A1-9BDB-4A7E-94F3-9C7DA11FD070}" destId="{1A111A63-CB48-4C13-8665-5C7F75C3D241}" srcOrd="0" destOrd="0" presId="urn:microsoft.com/office/officeart/2017/3/layout/HorizontalPathTimeline"/>
    <dgm:cxn modelId="{0C5DEE11-C828-4F97-BF40-5F3EB4DF5F75}" type="presParOf" srcId="{A3BF07A1-9BDB-4A7E-94F3-9C7DA11FD070}" destId="{AA25D6F9-EF43-485C-9C9F-C8F3A70B2AB3}" srcOrd="1" destOrd="0" presId="urn:microsoft.com/office/officeart/2017/3/layout/HorizontalPathTimeline"/>
    <dgm:cxn modelId="{1D3FFC2B-7CC5-4238-9CD4-8F946F7D27A9}" type="presParOf" srcId="{57A4E0E0-E4A7-4F19-B68E-8492DE162D3D}" destId="{D5F55428-F365-46E8-B394-93AE3EA6A869}" srcOrd="2" destOrd="0" presId="urn:microsoft.com/office/officeart/2017/3/layout/HorizontalPathTimeline"/>
    <dgm:cxn modelId="{B7FC821D-C20B-4A70-A324-5D656BC7BF7F}" type="presParOf" srcId="{57A4E0E0-E4A7-4F19-B68E-8492DE162D3D}" destId="{F86CF643-B57C-4C30-B100-CC08762ECFA8}" srcOrd="3" destOrd="0" presId="urn:microsoft.com/office/officeart/2017/3/layout/HorizontalPathTimeline"/>
    <dgm:cxn modelId="{960C56DE-A999-4812-BB6E-02CD4364C2DB}" type="presParOf" srcId="{57A4E0E0-E4A7-4F19-B68E-8492DE162D3D}" destId="{BADC496B-1BC6-4D72-A8A6-147D2E9F903B}" srcOrd="4" destOrd="0" presId="urn:microsoft.com/office/officeart/2017/3/layout/HorizontalPathTimeline"/>
    <dgm:cxn modelId="{2C0A7C71-5E27-46DF-9F59-310C5246EEBB}" type="presParOf" srcId="{2CB35B0E-71DB-4F80-91CD-4E19C7B651DC}" destId="{E932F844-AA67-4D95-A60B-6A7B276AD7A3}" srcOrd="13" destOrd="0" presId="urn:microsoft.com/office/officeart/2017/3/layout/HorizontalPathTimeline"/>
    <dgm:cxn modelId="{0A226054-09ED-4898-BE7C-EF6EBC2EF3A0}" type="presParOf" srcId="{2CB35B0E-71DB-4F80-91CD-4E19C7B651DC}" destId="{3DFA2AAE-8955-4A54-A74F-FDA11ECCBE61}" srcOrd="14" destOrd="0" presId="urn:microsoft.com/office/officeart/2017/3/layout/HorizontalPathTimeline"/>
    <dgm:cxn modelId="{13EF41E6-A6EA-4F5E-B4BD-4C8211FF2EEC}" type="presParOf" srcId="{3DFA2AAE-8955-4A54-A74F-FDA11ECCBE61}" destId="{A114624A-C95C-4EEA-8213-20ABA64F975A}" srcOrd="0" destOrd="0" presId="urn:microsoft.com/office/officeart/2017/3/layout/HorizontalPathTimeline"/>
    <dgm:cxn modelId="{EE442C2E-84BF-44CE-8C77-597AD4AD06D2}" type="presParOf" srcId="{3DFA2AAE-8955-4A54-A74F-FDA11ECCBE61}" destId="{DF6700A3-1353-49A8-88FD-69D9ACF061C6}" srcOrd="1" destOrd="0" presId="urn:microsoft.com/office/officeart/2017/3/layout/HorizontalPathTimeline"/>
    <dgm:cxn modelId="{5642FD4C-1A1E-4485-875D-7739CDF464BD}" type="presParOf" srcId="{DF6700A3-1353-49A8-88FD-69D9ACF061C6}" destId="{2247753F-89E2-419B-8720-B64BF635A9AA}" srcOrd="0" destOrd="0" presId="urn:microsoft.com/office/officeart/2017/3/layout/HorizontalPathTimeline"/>
    <dgm:cxn modelId="{4D57244D-F4F8-4891-9697-88184773E280}" type="presParOf" srcId="{DF6700A3-1353-49A8-88FD-69D9ACF061C6}" destId="{65FEE2A0-30CE-40A3-8506-F119ADCA308E}" srcOrd="1" destOrd="0" presId="urn:microsoft.com/office/officeart/2017/3/layout/HorizontalPathTimeline"/>
    <dgm:cxn modelId="{25CFE610-30B4-41F6-B770-BE73707A65D6}" type="presParOf" srcId="{3DFA2AAE-8955-4A54-A74F-FDA11ECCBE61}" destId="{8B6C98CC-4925-4C2D-8035-BAB3E264C0C4}" srcOrd="2" destOrd="0" presId="urn:microsoft.com/office/officeart/2017/3/layout/HorizontalPathTimeline"/>
    <dgm:cxn modelId="{3FBA60E1-69D7-4477-8756-FE12369E55EB}" type="presParOf" srcId="{3DFA2AAE-8955-4A54-A74F-FDA11ECCBE61}" destId="{3B21BABA-D57D-43CC-8ACA-7131CD96B2E1}" srcOrd="3" destOrd="0" presId="urn:microsoft.com/office/officeart/2017/3/layout/HorizontalPathTimeline"/>
    <dgm:cxn modelId="{B6DAE9AA-99DF-4D85-817A-11963AF4A03C}" type="presParOf" srcId="{3DFA2AAE-8955-4A54-A74F-FDA11ECCBE61}" destId="{B5138D8A-CCCC-475F-8A8B-0A507A1BFD97}" srcOrd="4" destOrd="0" presId="urn:microsoft.com/office/officeart/2017/3/layout/HorizontalPath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C1DB7F-F9F9-4331-A09A-9CB4CD88F7FD}" type="doc">
      <dgm:prSet loTypeId="urn:microsoft.com/office/officeart/2005/8/layout/vList2" loCatId="list" qsTypeId="urn:microsoft.com/office/officeart/2005/8/quickstyle/simple1#1" qsCatId="simple" csTypeId="urn:microsoft.com/office/officeart/2005/8/colors/accent1_2#2" csCatId="accent1"/>
      <dgm:spPr/>
      <dgm:t>
        <a:bodyPr/>
        <a:lstStyle/>
        <a:p>
          <a:endParaRPr lang="en-US"/>
        </a:p>
      </dgm:t>
    </dgm:pt>
    <dgm:pt modelId="{4D218FD2-DD64-4709-80E5-7806B6CB5D93}">
      <dgm:prSet/>
      <dgm:spPr/>
      <dgm:t>
        <a:bodyPr/>
        <a:lstStyle/>
        <a:p>
          <a:pPr>
            <a:lnSpc>
              <a:spcPct val="100000"/>
            </a:lnSpc>
          </a:pPr>
          <a:r>
            <a:rPr lang="en-US">
              <a:solidFill>
                <a:srgbClr val="2F3D4C"/>
              </a:solidFill>
            </a:rPr>
            <a:t>Accountability for results a central focus of Perkins V, setting out new performance requirements for States and local programs.</a:t>
          </a:r>
        </a:p>
      </dgm:t>
    </dgm:pt>
    <dgm:pt modelId="{468DC60A-E3E6-4D53-A178-B5E370E25DE5}" type="parTrans" cxnId="{0705B1A8-2266-4929-B17B-C15BF37E039F}">
      <dgm:prSet/>
      <dgm:spPr/>
      <dgm:t>
        <a:bodyPr/>
        <a:lstStyle/>
        <a:p>
          <a:endParaRPr lang="en-US"/>
        </a:p>
      </dgm:t>
    </dgm:pt>
    <dgm:pt modelId="{9801E9FF-9DAA-436A-8A89-1D78092C28A2}" type="sibTrans" cxnId="{0705B1A8-2266-4929-B17B-C15BF37E039F}">
      <dgm:prSet/>
      <dgm:spPr/>
      <dgm:t>
        <a:bodyPr/>
        <a:lstStyle/>
        <a:p>
          <a:endParaRPr lang="en-US"/>
        </a:p>
      </dgm:t>
    </dgm:pt>
    <dgm:pt modelId="{636AAEEA-BEC9-4330-9D62-E8A310C6B728}">
      <dgm:prSet/>
      <dgm:spPr/>
      <dgm:t>
        <a:bodyPr/>
        <a:lstStyle/>
        <a:p>
          <a:pPr>
            <a:lnSpc>
              <a:spcPct val="100000"/>
            </a:lnSpc>
          </a:pPr>
          <a:r>
            <a:rPr lang="en-US">
              <a:solidFill>
                <a:srgbClr val="2F3D4C"/>
              </a:solidFill>
            </a:rPr>
            <a:t>These requirements were established to assess the effectiveness of the State in achieving statewide progress in career and technical education and to optimize the return on investment of Federal funds in career and technical education.</a:t>
          </a:r>
        </a:p>
      </dgm:t>
    </dgm:pt>
    <dgm:pt modelId="{96B6BB19-2308-43E0-BA56-E0FB8FF74BA6}" type="parTrans" cxnId="{F69323E9-AC2D-4F71-9B1C-5AC414FA1765}">
      <dgm:prSet/>
      <dgm:spPr/>
      <dgm:t>
        <a:bodyPr/>
        <a:lstStyle/>
        <a:p>
          <a:endParaRPr lang="en-US"/>
        </a:p>
      </dgm:t>
    </dgm:pt>
    <dgm:pt modelId="{473B67F5-3B9F-4046-B068-0AE2A896541F}" type="sibTrans" cxnId="{F69323E9-AC2D-4F71-9B1C-5AC414FA1765}">
      <dgm:prSet/>
      <dgm:spPr/>
      <dgm:t>
        <a:bodyPr/>
        <a:lstStyle/>
        <a:p>
          <a:endParaRPr lang="en-US"/>
        </a:p>
      </dgm:t>
    </dgm:pt>
    <dgm:pt modelId="{7291C0A7-4BA1-481B-8CD2-3F678608FD11}" type="pres">
      <dgm:prSet presAssocID="{AFC1DB7F-F9F9-4331-A09A-9CB4CD88F7FD}" presName="linear" presStyleCnt="0">
        <dgm:presLayoutVars>
          <dgm:animLvl val="lvl"/>
          <dgm:resizeHandles val="exact"/>
        </dgm:presLayoutVars>
      </dgm:prSet>
      <dgm:spPr/>
    </dgm:pt>
    <dgm:pt modelId="{1ADA6038-B9F6-45A2-B636-1AE1C2A7DF4A}" type="pres">
      <dgm:prSet presAssocID="{4D218FD2-DD64-4709-80E5-7806B6CB5D93}" presName="parentText" presStyleLbl="node1" presStyleIdx="0" presStyleCnt="2" custLinFactNeighborX="-1061" custLinFactNeighborY="-29398">
        <dgm:presLayoutVars>
          <dgm:chMax val="0"/>
          <dgm:bulletEnabled val="1"/>
        </dgm:presLayoutVars>
      </dgm:prSet>
      <dgm:spPr/>
    </dgm:pt>
    <dgm:pt modelId="{4A8E9F86-2824-42E7-90E3-DEF92F4C2411}" type="pres">
      <dgm:prSet presAssocID="{9801E9FF-9DAA-436A-8A89-1D78092C28A2}" presName="spacer" presStyleCnt="0"/>
      <dgm:spPr/>
    </dgm:pt>
    <dgm:pt modelId="{8E44E371-8E36-43B9-BD93-DDF83E8F246B}" type="pres">
      <dgm:prSet presAssocID="{636AAEEA-BEC9-4330-9D62-E8A310C6B728}" presName="parentText" presStyleLbl="node1" presStyleIdx="1" presStyleCnt="2" custLinFactY="14172" custLinFactNeighborX="-9165" custLinFactNeighborY="100000">
        <dgm:presLayoutVars>
          <dgm:chMax val="0"/>
          <dgm:bulletEnabled val="1"/>
        </dgm:presLayoutVars>
      </dgm:prSet>
      <dgm:spPr/>
    </dgm:pt>
  </dgm:ptLst>
  <dgm:cxnLst>
    <dgm:cxn modelId="{0705B1A8-2266-4929-B17B-C15BF37E039F}" srcId="{AFC1DB7F-F9F9-4331-A09A-9CB4CD88F7FD}" destId="{4D218FD2-DD64-4709-80E5-7806B6CB5D93}" srcOrd="0" destOrd="0" parTransId="{468DC60A-E3E6-4D53-A178-B5E370E25DE5}" sibTransId="{9801E9FF-9DAA-436A-8A89-1D78092C28A2}"/>
    <dgm:cxn modelId="{49C94ABC-87B1-48C3-852D-C145FDFF92FD}" type="presOf" srcId="{4D218FD2-DD64-4709-80E5-7806B6CB5D93}" destId="{1ADA6038-B9F6-45A2-B636-1AE1C2A7DF4A}" srcOrd="0" destOrd="0" presId="urn:microsoft.com/office/officeart/2005/8/layout/vList2"/>
    <dgm:cxn modelId="{A7F0D8C1-8D91-477B-8F5F-9595F2BFCC49}" type="presOf" srcId="{636AAEEA-BEC9-4330-9D62-E8A310C6B728}" destId="{8E44E371-8E36-43B9-BD93-DDF83E8F246B}" srcOrd="0" destOrd="0" presId="urn:microsoft.com/office/officeart/2005/8/layout/vList2"/>
    <dgm:cxn modelId="{330A3BDC-E928-4A90-8612-D4053C03DA0D}" type="presOf" srcId="{AFC1DB7F-F9F9-4331-A09A-9CB4CD88F7FD}" destId="{7291C0A7-4BA1-481B-8CD2-3F678608FD11}" srcOrd="0" destOrd="0" presId="urn:microsoft.com/office/officeart/2005/8/layout/vList2"/>
    <dgm:cxn modelId="{F69323E9-AC2D-4F71-9B1C-5AC414FA1765}" srcId="{AFC1DB7F-F9F9-4331-A09A-9CB4CD88F7FD}" destId="{636AAEEA-BEC9-4330-9D62-E8A310C6B728}" srcOrd="1" destOrd="0" parTransId="{96B6BB19-2308-43E0-BA56-E0FB8FF74BA6}" sibTransId="{473B67F5-3B9F-4046-B068-0AE2A896541F}"/>
    <dgm:cxn modelId="{656F2908-B405-4316-854D-9EA405F40CFE}" type="presParOf" srcId="{7291C0A7-4BA1-481B-8CD2-3F678608FD11}" destId="{1ADA6038-B9F6-45A2-B636-1AE1C2A7DF4A}" srcOrd="0" destOrd="0" presId="urn:microsoft.com/office/officeart/2005/8/layout/vList2"/>
    <dgm:cxn modelId="{8ECF4E02-E9BC-4F38-BAB5-879DD1DC7389}" type="presParOf" srcId="{7291C0A7-4BA1-481B-8CD2-3F678608FD11}" destId="{4A8E9F86-2824-42E7-90E3-DEF92F4C2411}" srcOrd="1" destOrd="0" presId="urn:microsoft.com/office/officeart/2005/8/layout/vList2"/>
    <dgm:cxn modelId="{C3BCD8AA-DC82-4B4C-A757-B86C8224BB3B}" type="presParOf" srcId="{7291C0A7-4BA1-481B-8CD2-3F678608FD11}" destId="{8E44E371-8E36-43B9-BD93-DDF83E8F246B}"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FCDAC-A7D1-47B2-9D81-81CB8F683868}">
      <dsp:nvSpPr>
        <dsp:cNvPr id="0" name=""/>
        <dsp:cNvSpPr/>
      </dsp:nvSpPr>
      <dsp:spPr>
        <a:xfrm>
          <a:off x="0" y="292529"/>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CTE Programs</a:t>
          </a:r>
        </a:p>
      </dsp:txBody>
      <dsp:txXfrm>
        <a:off x="50375" y="342904"/>
        <a:ext cx="11024449" cy="931190"/>
      </dsp:txXfrm>
    </dsp:sp>
    <dsp:sp modelId="{DD9955EE-26C1-49A4-9A10-40F2C6D75FDE}">
      <dsp:nvSpPr>
        <dsp:cNvPr id="0" name=""/>
        <dsp:cNvSpPr/>
      </dsp:nvSpPr>
      <dsp:spPr>
        <a:xfrm>
          <a:off x="0" y="1445429"/>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Certifications &amp; Credentials</a:t>
          </a:r>
        </a:p>
      </dsp:txBody>
      <dsp:txXfrm>
        <a:off x="50375" y="1495804"/>
        <a:ext cx="11024449" cy="931190"/>
      </dsp:txXfrm>
    </dsp:sp>
    <dsp:sp modelId="{F05D2F62-4062-4AA3-A517-EA6C4E9C3145}">
      <dsp:nvSpPr>
        <dsp:cNvPr id="0" name=""/>
        <dsp:cNvSpPr/>
      </dsp:nvSpPr>
      <dsp:spPr>
        <a:xfrm>
          <a:off x="0" y="2598329"/>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Career exploration and guidance</a:t>
          </a:r>
        </a:p>
      </dsp:txBody>
      <dsp:txXfrm>
        <a:off x="50375" y="2648704"/>
        <a:ext cx="11024449" cy="931190"/>
      </dsp:txXfrm>
    </dsp:sp>
    <dsp:sp modelId="{81A56886-D0CB-43A1-ADEB-3C9A5C5624DE}">
      <dsp:nvSpPr>
        <dsp:cNvPr id="0" name=""/>
        <dsp:cNvSpPr/>
      </dsp:nvSpPr>
      <dsp:spPr>
        <a:xfrm>
          <a:off x="0" y="3751229"/>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Professional development </a:t>
          </a:r>
        </a:p>
      </dsp:txBody>
      <dsp:txXfrm>
        <a:off x="50375" y="3801604"/>
        <a:ext cx="11024449" cy="931190"/>
      </dsp:txXfrm>
    </dsp:sp>
    <dsp:sp modelId="{D7D6C112-F230-4B74-9167-4332768F3D25}">
      <dsp:nvSpPr>
        <dsp:cNvPr id="0" name=""/>
        <dsp:cNvSpPr/>
      </dsp:nvSpPr>
      <dsp:spPr>
        <a:xfrm>
          <a:off x="0" y="4904130"/>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Technical assistance</a:t>
          </a:r>
        </a:p>
      </dsp:txBody>
      <dsp:txXfrm>
        <a:off x="50375" y="4954505"/>
        <a:ext cx="11024449" cy="931190"/>
      </dsp:txXfrm>
    </dsp:sp>
    <dsp:sp modelId="{048D1643-4517-4262-B3FB-8373E921463F}">
      <dsp:nvSpPr>
        <dsp:cNvPr id="0" name=""/>
        <dsp:cNvSpPr/>
      </dsp:nvSpPr>
      <dsp:spPr>
        <a:xfrm>
          <a:off x="0" y="6057030"/>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Data collection and analysis</a:t>
          </a:r>
        </a:p>
      </dsp:txBody>
      <dsp:txXfrm>
        <a:off x="50375" y="6107405"/>
        <a:ext cx="11024449" cy="931190"/>
      </dsp:txXfrm>
    </dsp:sp>
    <dsp:sp modelId="{558A5F1F-D22F-4D99-9CCB-BF3CBCEE3A5B}">
      <dsp:nvSpPr>
        <dsp:cNvPr id="0" name=""/>
        <dsp:cNvSpPr/>
      </dsp:nvSpPr>
      <dsp:spPr>
        <a:xfrm>
          <a:off x="0" y="7209930"/>
          <a:ext cx="11125199" cy="10319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b="1" kern="1200"/>
            <a:t>Program and plan evaluation and monitoring</a:t>
          </a:r>
        </a:p>
      </dsp:txBody>
      <dsp:txXfrm>
        <a:off x="50375" y="7260305"/>
        <a:ext cx="11024449" cy="9311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A7091-DC34-4335-9748-6863DB5D8F4E}">
      <dsp:nvSpPr>
        <dsp:cNvPr id="0" name=""/>
        <dsp:cNvSpPr/>
      </dsp:nvSpPr>
      <dsp:spPr>
        <a:xfrm>
          <a:off x="396617" y="4255617"/>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422400">
            <a:lnSpc>
              <a:spcPct val="90000"/>
            </a:lnSpc>
            <a:spcBef>
              <a:spcPct val="0"/>
            </a:spcBef>
            <a:spcAft>
              <a:spcPct val="35000"/>
            </a:spcAft>
            <a:buNone/>
            <a:defRPr b="1"/>
          </a:pPr>
          <a:r>
            <a:rPr lang="en-US" sz="3200" b="1" kern="1200"/>
            <a:t>July-August</a:t>
          </a:r>
        </a:p>
      </dsp:txBody>
      <dsp:txXfrm>
        <a:off x="396617" y="4255617"/>
        <a:ext cx="3155602" cy="895502"/>
      </dsp:txXfrm>
    </dsp:sp>
    <dsp:sp modelId="{C5776B0D-85A7-476F-BF99-CFE970709D5E}">
      <dsp:nvSpPr>
        <dsp:cNvPr id="0" name=""/>
        <dsp:cNvSpPr/>
      </dsp:nvSpPr>
      <dsp:spPr>
        <a:xfrm>
          <a:off x="0" y="3803904"/>
          <a:ext cx="17754600" cy="316992"/>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641375E-99A7-4717-A9C2-040CAC1D403E}">
      <dsp:nvSpPr>
        <dsp:cNvPr id="0" name=""/>
        <dsp:cNvSpPr/>
      </dsp:nvSpPr>
      <dsp:spPr>
        <a:xfrm>
          <a:off x="238837" y="1351178"/>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Finance Section Opens</a:t>
          </a:r>
        </a:p>
      </dsp:txBody>
      <dsp:txXfrm>
        <a:off x="238837" y="1351178"/>
        <a:ext cx="3471163" cy="1105509"/>
      </dsp:txXfrm>
    </dsp:sp>
    <dsp:sp modelId="{3F150399-8DA3-4FD3-A72A-9CDDC92C4965}">
      <dsp:nvSpPr>
        <dsp:cNvPr id="0" name=""/>
        <dsp:cNvSpPr/>
      </dsp:nvSpPr>
      <dsp:spPr>
        <a:xfrm>
          <a:off x="1974419" y="2456687"/>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63E32A0-0F4F-4933-B872-4FF89ADF6911}">
      <dsp:nvSpPr>
        <dsp:cNvPr id="0" name=""/>
        <dsp:cNvSpPr/>
      </dsp:nvSpPr>
      <dsp:spPr>
        <a:xfrm>
          <a:off x="2368869" y="2773679"/>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422400">
            <a:lnSpc>
              <a:spcPct val="90000"/>
            </a:lnSpc>
            <a:spcBef>
              <a:spcPct val="0"/>
            </a:spcBef>
            <a:spcAft>
              <a:spcPct val="35000"/>
            </a:spcAft>
            <a:buNone/>
            <a:defRPr b="1"/>
          </a:pPr>
          <a:r>
            <a:rPr lang="en-US" sz="3200" b="1" kern="1200"/>
            <a:t>August 31</a:t>
          </a:r>
        </a:p>
      </dsp:txBody>
      <dsp:txXfrm>
        <a:off x="2368869" y="2773679"/>
        <a:ext cx="3155602" cy="895502"/>
      </dsp:txXfrm>
    </dsp:sp>
    <dsp:sp modelId="{E94D0A6D-F7BA-42E0-AE22-9EAFF106799F}">
      <dsp:nvSpPr>
        <dsp:cNvPr id="0" name=""/>
        <dsp:cNvSpPr/>
      </dsp:nvSpPr>
      <dsp:spPr>
        <a:xfrm>
          <a:off x="2211089" y="5468112"/>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Application &amp; Finance Sections Due</a:t>
          </a:r>
        </a:p>
      </dsp:txBody>
      <dsp:txXfrm>
        <a:off x="2211089" y="5468112"/>
        <a:ext cx="3471163" cy="1105509"/>
      </dsp:txXfrm>
    </dsp:sp>
    <dsp:sp modelId="{48A19662-7938-4AC4-A58F-5937364FC43D}">
      <dsp:nvSpPr>
        <dsp:cNvPr id="0" name=""/>
        <dsp:cNvSpPr/>
      </dsp:nvSpPr>
      <dsp:spPr>
        <a:xfrm>
          <a:off x="3946670" y="4120895"/>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663F6D9-AECD-4210-A957-E8FC987A5BD0}">
      <dsp:nvSpPr>
        <dsp:cNvPr id="0" name=""/>
        <dsp:cNvSpPr/>
      </dsp:nvSpPr>
      <dsp:spPr>
        <a:xfrm>
          <a:off x="1875359"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84F84AC2-A256-4A18-BE3D-8A1BBACFEA45}">
      <dsp:nvSpPr>
        <dsp:cNvPr id="0" name=""/>
        <dsp:cNvSpPr/>
      </dsp:nvSpPr>
      <dsp:spPr>
        <a:xfrm>
          <a:off x="3847610"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477BD3CB-8297-4B50-8EBC-7A58E0E0803D}">
      <dsp:nvSpPr>
        <dsp:cNvPr id="0" name=""/>
        <dsp:cNvSpPr/>
      </dsp:nvSpPr>
      <dsp:spPr>
        <a:xfrm>
          <a:off x="4341121" y="4255617"/>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422400">
            <a:lnSpc>
              <a:spcPct val="90000"/>
            </a:lnSpc>
            <a:spcBef>
              <a:spcPct val="0"/>
            </a:spcBef>
            <a:spcAft>
              <a:spcPct val="35000"/>
            </a:spcAft>
            <a:buNone/>
            <a:defRPr b="1"/>
          </a:pPr>
          <a:r>
            <a:rPr lang="en-US" sz="3200" b="1" kern="1200"/>
            <a:t>October 15</a:t>
          </a:r>
        </a:p>
      </dsp:txBody>
      <dsp:txXfrm>
        <a:off x="4341121" y="4255617"/>
        <a:ext cx="3155602" cy="895502"/>
      </dsp:txXfrm>
    </dsp:sp>
    <dsp:sp modelId="{00795A55-5A6B-4FFB-9909-D16A34007F42}">
      <dsp:nvSpPr>
        <dsp:cNvPr id="0" name=""/>
        <dsp:cNvSpPr/>
      </dsp:nvSpPr>
      <dsp:spPr>
        <a:xfrm>
          <a:off x="4183340" y="1212989"/>
          <a:ext cx="3471163" cy="12436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Local Applications and Finance Sections Approved</a:t>
          </a:r>
        </a:p>
      </dsp:txBody>
      <dsp:txXfrm>
        <a:off x="4183340" y="1212989"/>
        <a:ext cx="3471163" cy="1243698"/>
      </dsp:txXfrm>
    </dsp:sp>
    <dsp:sp modelId="{B732E722-1D37-4396-92D2-F3FC8068D135}">
      <dsp:nvSpPr>
        <dsp:cNvPr id="0" name=""/>
        <dsp:cNvSpPr/>
      </dsp:nvSpPr>
      <dsp:spPr>
        <a:xfrm>
          <a:off x="5918922" y="2456687"/>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7607A4B-93C7-4E97-9F4E-6DAD86DD4B5D}">
      <dsp:nvSpPr>
        <dsp:cNvPr id="0" name=""/>
        <dsp:cNvSpPr/>
      </dsp:nvSpPr>
      <dsp:spPr>
        <a:xfrm>
          <a:off x="6313372" y="2773679"/>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422400">
            <a:lnSpc>
              <a:spcPct val="90000"/>
            </a:lnSpc>
            <a:spcBef>
              <a:spcPct val="0"/>
            </a:spcBef>
            <a:spcAft>
              <a:spcPct val="35000"/>
            </a:spcAft>
            <a:buNone/>
            <a:defRPr b="1"/>
          </a:pPr>
          <a:r>
            <a:rPr lang="en-US" sz="3200" b="1" kern="1200"/>
            <a:t>December 30</a:t>
          </a:r>
        </a:p>
      </dsp:txBody>
      <dsp:txXfrm>
        <a:off x="6313372" y="2773679"/>
        <a:ext cx="3155602" cy="895502"/>
      </dsp:txXfrm>
    </dsp:sp>
    <dsp:sp modelId="{B57154BF-5958-4DA7-AEC3-14022F59D5CC}">
      <dsp:nvSpPr>
        <dsp:cNvPr id="0" name=""/>
        <dsp:cNvSpPr/>
      </dsp:nvSpPr>
      <dsp:spPr>
        <a:xfrm>
          <a:off x="6155592" y="5468112"/>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Prior Year Expenditures Due</a:t>
          </a:r>
        </a:p>
      </dsp:txBody>
      <dsp:txXfrm>
        <a:off x="6155592" y="5468112"/>
        <a:ext cx="3471163" cy="1105509"/>
      </dsp:txXfrm>
    </dsp:sp>
    <dsp:sp modelId="{AC7CAFE8-F74C-487A-B508-8C9BA483495D}">
      <dsp:nvSpPr>
        <dsp:cNvPr id="0" name=""/>
        <dsp:cNvSpPr/>
      </dsp:nvSpPr>
      <dsp:spPr>
        <a:xfrm>
          <a:off x="7891174" y="4120895"/>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61C1EE2-A404-4693-B07E-272E56D6F6C9}">
      <dsp:nvSpPr>
        <dsp:cNvPr id="0" name=""/>
        <dsp:cNvSpPr/>
      </dsp:nvSpPr>
      <dsp:spPr>
        <a:xfrm>
          <a:off x="5819862"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564E29E6-5659-4238-85A2-E364C5FD7AE8}">
      <dsp:nvSpPr>
        <dsp:cNvPr id="0" name=""/>
        <dsp:cNvSpPr/>
      </dsp:nvSpPr>
      <dsp:spPr>
        <a:xfrm>
          <a:off x="7792114"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22B48F8F-D2F3-4D68-9591-BA6ADFAB2A23}">
      <dsp:nvSpPr>
        <dsp:cNvPr id="0" name=""/>
        <dsp:cNvSpPr/>
      </dsp:nvSpPr>
      <dsp:spPr>
        <a:xfrm>
          <a:off x="8285624" y="4255617"/>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422400">
            <a:lnSpc>
              <a:spcPct val="90000"/>
            </a:lnSpc>
            <a:spcBef>
              <a:spcPct val="0"/>
            </a:spcBef>
            <a:spcAft>
              <a:spcPct val="35000"/>
            </a:spcAft>
            <a:buNone/>
            <a:defRPr b="1"/>
          </a:pPr>
          <a:r>
            <a:rPr lang="en-US" sz="3200" b="1" kern="1200"/>
            <a:t>July – September </a:t>
          </a:r>
        </a:p>
      </dsp:txBody>
      <dsp:txXfrm>
        <a:off x="8285624" y="4255617"/>
        <a:ext cx="3155602" cy="895502"/>
      </dsp:txXfrm>
    </dsp:sp>
    <dsp:sp modelId="{07DCDD9B-06C6-4CAC-952C-EAFAD2676437}">
      <dsp:nvSpPr>
        <dsp:cNvPr id="0" name=""/>
        <dsp:cNvSpPr/>
      </dsp:nvSpPr>
      <dsp:spPr>
        <a:xfrm>
          <a:off x="8127844" y="1212989"/>
          <a:ext cx="3471163" cy="124369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No Amendments Accepted Between July 1 and August 15</a:t>
          </a:r>
        </a:p>
      </dsp:txBody>
      <dsp:txXfrm>
        <a:off x="8127844" y="1212989"/>
        <a:ext cx="3471163" cy="1243698"/>
      </dsp:txXfrm>
    </dsp:sp>
    <dsp:sp modelId="{10D6C362-89EB-4241-86F8-197F993C639F}">
      <dsp:nvSpPr>
        <dsp:cNvPr id="0" name=""/>
        <dsp:cNvSpPr/>
      </dsp:nvSpPr>
      <dsp:spPr>
        <a:xfrm>
          <a:off x="9863425" y="2456687"/>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BFA69B3-EEBC-4559-ABD9-47E2CAF75A55}">
      <dsp:nvSpPr>
        <dsp:cNvPr id="0" name=""/>
        <dsp:cNvSpPr/>
      </dsp:nvSpPr>
      <dsp:spPr>
        <a:xfrm>
          <a:off x="10257876" y="2773679"/>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422400">
            <a:lnSpc>
              <a:spcPct val="90000"/>
            </a:lnSpc>
            <a:spcBef>
              <a:spcPct val="0"/>
            </a:spcBef>
            <a:spcAft>
              <a:spcPct val="35000"/>
            </a:spcAft>
            <a:buNone/>
            <a:defRPr b="1"/>
          </a:pPr>
          <a:r>
            <a:rPr lang="en-US" sz="3200" b="1" kern="1200"/>
            <a:t>August 15</a:t>
          </a:r>
        </a:p>
      </dsp:txBody>
      <dsp:txXfrm>
        <a:off x="10257876" y="2773679"/>
        <a:ext cx="3155602" cy="895502"/>
      </dsp:txXfrm>
    </dsp:sp>
    <dsp:sp modelId="{5326FCE8-06DF-4955-9127-E52739EBE80D}">
      <dsp:nvSpPr>
        <dsp:cNvPr id="0" name=""/>
        <dsp:cNvSpPr/>
      </dsp:nvSpPr>
      <dsp:spPr>
        <a:xfrm>
          <a:off x="10100096" y="5468112"/>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Prior Year Expenditures Through June 30 Due</a:t>
          </a:r>
        </a:p>
      </dsp:txBody>
      <dsp:txXfrm>
        <a:off x="10100096" y="5468112"/>
        <a:ext cx="3471163" cy="1105509"/>
      </dsp:txXfrm>
    </dsp:sp>
    <dsp:sp modelId="{0E482A6B-A05C-4FBA-880D-48D006C8450A}">
      <dsp:nvSpPr>
        <dsp:cNvPr id="0" name=""/>
        <dsp:cNvSpPr/>
      </dsp:nvSpPr>
      <dsp:spPr>
        <a:xfrm>
          <a:off x="11835677" y="4120895"/>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20A1847-3792-43E3-8BAA-AB2A1C19A4FB}">
      <dsp:nvSpPr>
        <dsp:cNvPr id="0" name=""/>
        <dsp:cNvSpPr/>
      </dsp:nvSpPr>
      <dsp:spPr>
        <a:xfrm>
          <a:off x="9764365"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B78F25D0-9899-4B39-81B2-FAD5FB69CFB5}">
      <dsp:nvSpPr>
        <dsp:cNvPr id="0" name=""/>
        <dsp:cNvSpPr/>
      </dsp:nvSpPr>
      <dsp:spPr>
        <a:xfrm>
          <a:off x="11736617"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34C3665A-046B-4001-B3B8-E6CF8469F0C3}">
      <dsp:nvSpPr>
        <dsp:cNvPr id="0" name=""/>
        <dsp:cNvSpPr/>
      </dsp:nvSpPr>
      <dsp:spPr>
        <a:xfrm>
          <a:off x="12230127" y="4255617"/>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422400">
            <a:lnSpc>
              <a:spcPct val="90000"/>
            </a:lnSpc>
            <a:spcBef>
              <a:spcPct val="0"/>
            </a:spcBef>
            <a:spcAft>
              <a:spcPct val="35000"/>
            </a:spcAft>
            <a:buNone/>
            <a:defRPr b="1"/>
          </a:pPr>
          <a:r>
            <a:rPr lang="en-US" sz="3200" b="1" kern="1200"/>
            <a:t>July - August</a:t>
          </a:r>
        </a:p>
      </dsp:txBody>
      <dsp:txXfrm>
        <a:off x="12230127" y="4255617"/>
        <a:ext cx="3155602" cy="895502"/>
      </dsp:txXfrm>
    </dsp:sp>
    <dsp:sp modelId="{1A111A63-CB48-4C13-8665-5C7F75C3D241}">
      <dsp:nvSpPr>
        <dsp:cNvPr id="0" name=""/>
        <dsp:cNvSpPr/>
      </dsp:nvSpPr>
      <dsp:spPr>
        <a:xfrm>
          <a:off x="12072347" y="1351178"/>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Amendments Due September 15</a:t>
          </a:r>
        </a:p>
      </dsp:txBody>
      <dsp:txXfrm>
        <a:off x="12072347" y="1351178"/>
        <a:ext cx="3471163" cy="1105509"/>
      </dsp:txXfrm>
    </dsp:sp>
    <dsp:sp modelId="{D5F55428-F365-46E8-B394-93AE3EA6A869}">
      <dsp:nvSpPr>
        <dsp:cNvPr id="0" name=""/>
        <dsp:cNvSpPr/>
      </dsp:nvSpPr>
      <dsp:spPr>
        <a:xfrm>
          <a:off x="13807929" y="2456687"/>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114624A-C95C-4EEA-8213-20ABA64F975A}">
      <dsp:nvSpPr>
        <dsp:cNvPr id="0" name=""/>
        <dsp:cNvSpPr/>
      </dsp:nvSpPr>
      <dsp:spPr>
        <a:xfrm>
          <a:off x="14202379" y="2773679"/>
          <a:ext cx="3155602" cy="895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422400">
            <a:lnSpc>
              <a:spcPct val="90000"/>
            </a:lnSpc>
            <a:spcBef>
              <a:spcPct val="0"/>
            </a:spcBef>
            <a:spcAft>
              <a:spcPct val="35000"/>
            </a:spcAft>
            <a:buNone/>
            <a:defRPr b="1"/>
          </a:pPr>
          <a:r>
            <a:rPr lang="en-US" sz="3200" b="1" kern="1200"/>
            <a:t>September 30</a:t>
          </a:r>
        </a:p>
      </dsp:txBody>
      <dsp:txXfrm>
        <a:off x="14202379" y="2773679"/>
        <a:ext cx="3155602" cy="895502"/>
      </dsp:txXfrm>
    </dsp:sp>
    <dsp:sp modelId="{2247753F-89E2-419B-8720-B64BF635A9AA}">
      <dsp:nvSpPr>
        <dsp:cNvPr id="0" name=""/>
        <dsp:cNvSpPr/>
      </dsp:nvSpPr>
      <dsp:spPr>
        <a:xfrm>
          <a:off x="14044599" y="5468112"/>
          <a:ext cx="3471163" cy="110550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90500" tIns="190500" rIns="190500" bIns="190500" numCol="1" spcCol="1270" anchor="ctr" anchorCtr="0">
          <a:noAutofit/>
        </a:bodyPr>
        <a:lstStyle/>
        <a:p>
          <a:pPr marL="0" lvl="0" indent="0" algn="ctr" defTabSz="889000">
            <a:lnSpc>
              <a:spcPct val="90000"/>
            </a:lnSpc>
            <a:spcBef>
              <a:spcPct val="0"/>
            </a:spcBef>
            <a:spcAft>
              <a:spcPct val="35000"/>
            </a:spcAft>
            <a:buNone/>
          </a:pPr>
          <a:r>
            <a:rPr lang="en-US" sz="2000" b="1" kern="1200"/>
            <a:t>Program Year Ends September 30</a:t>
          </a:r>
        </a:p>
      </dsp:txBody>
      <dsp:txXfrm>
        <a:off x="14044599" y="5468112"/>
        <a:ext cx="3471163" cy="1105509"/>
      </dsp:txXfrm>
    </dsp:sp>
    <dsp:sp modelId="{8B6C98CC-4925-4C2D-8035-BAB3E264C0C4}">
      <dsp:nvSpPr>
        <dsp:cNvPr id="0" name=""/>
        <dsp:cNvSpPr/>
      </dsp:nvSpPr>
      <dsp:spPr>
        <a:xfrm>
          <a:off x="15780180" y="4120895"/>
          <a:ext cx="0" cy="1347216"/>
        </a:xfrm>
        <a:prstGeom prst="line">
          <a:avLst/>
        </a:prstGeom>
        <a:gradFill rotWithShape="0">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6350" cap="flat" cmpd="sng" algn="ctr">
          <a:solidFill>
            <a:schemeClr val="accent1">
              <a:hueOff val="0"/>
              <a:satOff val="0"/>
              <a:lumOff val="0"/>
              <a:alphaOff val="0"/>
            </a:schemeClr>
          </a:solidFill>
          <a:prstDash val="dash"/>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86CF643-B57C-4C30-B100-CC08762ECFA8}">
      <dsp:nvSpPr>
        <dsp:cNvPr id="0" name=""/>
        <dsp:cNvSpPr/>
      </dsp:nvSpPr>
      <dsp:spPr>
        <a:xfrm>
          <a:off x="13708869"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 modelId="{3B21BABA-D57D-43CC-8ACA-7131CD96B2E1}">
      <dsp:nvSpPr>
        <dsp:cNvPr id="0" name=""/>
        <dsp:cNvSpPr/>
      </dsp:nvSpPr>
      <dsp:spPr>
        <a:xfrm>
          <a:off x="15681120" y="3863339"/>
          <a:ext cx="198120" cy="198120"/>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A6038-B9F6-45A2-B636-1AE1C2A7DF4A}">
      <dsp:nvSpPr>
        <dsp:cNvPr id="0" name=""/>
        <dsp:cNvSpPr/>
      </dsp:nvSpPr>
      <dsp:spPr>
        <a:xfrm>
          <a:off x="0" y="0"/>
          <a:ext cx="8382000" cy="336521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100000"/>
            </a:lnSpc>
            <a:spcBef>
              <a:spcPct val="0"/>
            </a:spcBef>
            <a:spcAft>
              <a:spcPct val="35000"/>
            </a:spcAft>
            <a:buNone/>
          </a:pPr>
          <a:r>
            <a:rPr lang="en-US" sz="3000" kern="1200">
              <a:solidFill>
                <a:srgbClr val="2F3D4C"/>
              </a:solidFill>
            </a:rPr>
            <a:t>Accountability for results a central focus of Perkins V, setting out new performance requirements for States and local programs.</a:t>
          </a:r>
        </a:p>
      </dsp:txBody>
      <dsp:txXfrm>
        <a:off x="164276" y="164276"/>
        <a:ext cx="8053448" cy="3036660"/>
      </dsp:txXfrm>
    </dsp:sp>
    <dsp:sp modelId="{8E44E371-8E36-43B9-BD93-DDF83E8F246B}">
      <dsp:nvSpPr>
        <dsp:cNvPr id="0" name=""/>
        <dsp:cNvSpPr/>
      </dsp:nvSpPr>
      <dsp:spPr>
        <a:xfrm>
          <a:off x="0" y="3457864"/>
          <a:ext cx="8382000" cy="336521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100000"/>
            </a:lnSpc>
            <a:spcBef>
              <a:spcPct val="0"/>
            </a:spcBef>
            <a:spcAft>
              <a:spcPct val="35000"/>
            </a:spcAft>
            <a:buNone/>
          </a:pPr>
          <a:r>
            <a:rPr lang="en-US" sz="3000" kern="1200">
              <a:solidFill>
                <a:srgbClr val="2F3D4C"/>
              </a:solidFill>
            </a:rPr>
            <a:t>These requirements were established to assess the effectiveness of the State in achieving statewide progress in career and technical education and to optimize the return on investment of Federal funds in career and technical education.</a:t>
          </a:r>
        </a:p>
      </dsp:txBody>
      <dsp:txXfrm>
        <a:off x="164276" y="3622140"/>
        <a:ext cx="8053448" cy="30366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nam10.safelinks.protection.outlook.com/?url=https%3A%2F%2Fbit.ly%2Fsctieredcertifications&amp;data=05%7C02%7CMBenton%40ed.sc.gov%7C38620e922a47429b6f7108def2351037%7C2704e2c529f54f7eb91cbd56f0685995%7C0%7C0%7C639214506918536438%7CUnknown%7CTWFpbGZsb3d8eyJFbXB0eU1hcGkiOnRydWUsIlYiOiIwLjAuMDAwMCIsIlAiOiJXaW4zMiIsIkFOIjoiTWFpbCIsIldUIjoyfQ%3D%3D%7C0%7C%7C%7C&amp;sdata=xhYMUQfab2kDdk486J2PqU%2F%2BX5y8FSxE946qNmlTv0c%3D&amp;reserved=0"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Slide title should be Aptos Bold font, left-aligned, not smaller than 44pt</a:t>
            </a:r>
          </a:p>
          <a:p>
            <a:pPr marL="171450" indent="-171450">
              <a:buFont typeface="Arial" panose="020B0604020202020204" pitchFamily="34" charset="0"/>
              <a:buChar char="•"/>
            </a:pPr>
            <a:r>
              <a:rPr lang="en-US"/>
              <a:t>Audience – To whom/group you are presenting to</a:t>
            </a:r>
          </a:p>
          <a:p>
            <a:pPr marL="171450" indent="-171450">
              <a:buFont typeface="Arial" panose="020B0604020202020204" pitchFamily="34" charset="0"/>
              <a:buChar char="•"/>
            </a:pPr>
            <a:r>
              <a:rPr lang="en-US"/>
              <a:t>Speaker – Who is giving the presentation (may be by name or by department)</a:t>
            </a:r>
          </a:p>
          <a:p>
            <a:pPr marL="171450" indent="-171450">
              <a:buFont typeface="Arial" panose="020B0604020202020204" pitchFamily="34" charset="0"/>
              <a:buChar char="•"/>
            </a:pPr>
            <a:r>
              <a:rPr lang="en-US"/>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Left aligned</a:t>
            </a:r>
          </a:p>
          <a:p>
            <a:pPr marL="171450" indent="-171450">
              <a:buFont typeface="Arial" panose="020B0604020202020204" pitchFamily="34" charset="0"/>
              <a:buChar char="•"/>
            </a:pPr>
            <a:r>
              <a:rPr lang="en-US"/>
              <a:t>Title font is 88pt</a:t>
            </a:r>
          </a:p>
          <a:p>
            <a:pPr marL="171450" indent="-171450">
              <a:buFont typeface="Arial" panose="020B0604020202020204" pitchFamily="34" charset="0"/>
              <a:buChar char="•"/>
            </a:pPr>
            <a:r>
              <a:rPr lang="en-US"/>
              <a:t>Numbered line item 66 pt</a:t>
            </a:r>
          </a:p>
          <a:p>
            <a:pPr marL="171450" indent="-171450">
              <a:buFont typeface="Arial" panose="020B0604020202020204" pitchFamily="34" charset="0"/>
              <a:buChar char="•"/>
            </a:pPr>
            <a:r>
              <a:rPr lang="en-US"/>
              <a:t>Detail/slide item 36 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781522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Agenda is 88 pt</a:t>
            </a:r>
          </a:p>
          <a:p>
            <a:pPr marL="171450" indent="-171450">
              <a:buFont typeface="Arial" panose="020B0604020202020204" pitchFamily="34" charset="0"/>
              <a:buChar char="•"/>
            </a:pPr>
            <a:r>
              <a:rPr lang="en-US"/>
              <a:t>Line item is 66 pt</a:t>
            </a:r>
          </a:p>
        </p:txBody>
      </p:sp>
      <p:sp>
        <p:nvSpPr>
          <p:cNvPr id="4" name="Slide Number Placeholder 3"/>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842056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8</a:t>
            </a:fld>
            <a:endParaRPr lang="en-US"/>
          </a:p>
        </p:txBody>
      </p:sp>
    </p:spTree>
    <p:extLst>
      <p:ext uri="{BB962C8B-B14F-4D97-AF65-F5344CB8AC3E}">
        <p14:creationId xmlns:p14="http://schemas.microsoft.com/office/powerpoint/2010/main" val="2199501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24525-6B6E-4901-BE11-6A47025AD2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911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on-going strategic work for the state is being accomplished  through five workgroups:</a:t>
            </a:r>
          </a:p>
          <a:p>
            <a:endParaRPr lang="en-US" baseline="0"/>
          </a:p>
          <a:p>
            <a:r>
              <a:rPr lang="en-US" b="1" baseline="0"/>
              <a:t>Advancing CTE- </a:t>
            </a:r>
            <a:r>
              <a:rPr lang="en-US" b="0" baseline="0"/>
              <a:t>Providing avenues for increasing awareness </a:t>
            </a:r>
            <a:r>
              <a:rPr lang="en-US" baseline="0"/>
              <a:t>and strategic communication of the value of CTE </a:t>
            </a:r>
          </a:p>
          <a:p>
            <a:endParaRPr lang="en-US" baseline="0"/>
          </a:p>
          <a:p>
            <a:r>
              <a:rPr lang="en-US" b="1" baseline="0"/>
              <a:t>Career-Connected Learning- </a:t>
            </a:r>
            <a:r>
              <a:rPr lang="en-US" baseline="0"/>
              <a:t>Designing and supporting quality programs and programs  of study that include authentic work experiences, leaderships, and connections to local industry needs. </a:t>
            </a:r>
          </a:p>
          <a:p>
            <a:r>
              <a:rPr lang="en-US" baseline="0"/>
              <a:t> </a:t>
            </a:r>
          </a:p>
          <a:p>
            <a:r>
              <a:rPr lang="en-US" b="1" baseline="0"/>
              <a:t>Integrated Network- </a:t>
            </a:r>
            <a:r>
              <a:rPr lang="en-US" baseline="0"/>
              <a:t>Activate a  </a:t>
            </a:r>
            <a:r>
              <a:rPr lang="en-US"/>
              <a:t>deliberate coalition charged to build, reinforce and maintain relationships of trust with other organizations to further support CTE goals as part of a workforce development system</a:t>
            </a:r>
          </a:p>
          <a:p>
            <a:endParaRPr lang="en-US"/>
          </a:p>
          <a:p>
            <a:r>
              <a:rPr lang="en-US" b="1" baseline="0"/>
              <a:t>Equity and Inclusion-</a:t>
            </a:r>
            <a:r>
              <a:rPr lang="en-US" sz="1200" b="1" kern="1200" baseline="0">
                <a:solidFill>
                  <a:schemeClr val="tx1"/>
                </a:solidFill>
                <a:effectLst/>
                <a:latin typeface="+mn-lt"/>
                <a:ea typeface="+mn-ea"/>
                <a:cs typeface="+mn-cs"/>
              </a:rPr>
              <a:t>I</a:t>
            </a:r>
            <a:r>
              <a:rPr lang="en-US" sz="1200" b="1" kern="1200">
                <a:solidFill>
                  <a:schemeClr val="tx1"/>
                </a:solidFill>
                <a:effectLst/>
                <a:latin typeface="+mn-lt"/>
                <a:ea typeface="+mn-ea"/>
                <a:cs typeface="+mn-cs"/>
              </a:rPr>
              <a:t>dentify </a:t>
            </a:r>
            <a:r>
              <a:rPr lang="en-US" sz="1200" kern="1200">
                <a:solidFill>
                  <a:schemeClr val="tx1"/>
                </a:solidFill>
                <a:effectLst/>
                <a:latin typeface="+mn-lt"/>
                <a:ea typeface="+mn-ea"/>
                <a:cs typeface="+mn-cs"/>
              </a:rPr>
              <a:t>key issues that impact success of special populations and inequities in access and opportunities for these learners in CTE</a:t>
            </a:r>
          </a:p>
          <a:p>
            <a:endParaRPr lang="en-US" sz="1200" kern="1200">
              <a:solidFill>
                <a:schemeClr val="tx1"/>
              </a:solidFill>
              <a:effectLst/>
              <a:latin typeface="+mn-lt"/>
              <a:ea typeface="+mn-ea"/>
              <a:cs typeface="+mn-cs"/>
            </a:endParaRPr>
          </a:p>
          <a:p>
            <a:r>
              <a:rPr lang="en-US" b="1" baseline="0"/>
              <a:t>Knowledgeable Experts- </a:t>
            </a:r>
            <a:r>
              <a:rPr lang="en-US" baseline="0"/>
              <a:t>Provide professional development to our coordinators, our partners, our faculty and teachers to support student success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5507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on-going strategic work for the state is being accomplished  through five workgroups:</a:t>
            </a:r>
          </a:p>
          <a:p>
            <a:endParaRPr lang="en-US" baseline="0"/>
          </a:p>
          <a:p>
            <a:r>
              <a:rPr lang="en-US" b="1" baseline="0"/>
              <a:t>Advancing CTE- </a:t>
            </a:r>
            <a:r>
              <a:rPr lang="en-US" b="0" baseline="0"/>
              <a:t>Providing avenues for increasing awareness </a:t>
            </a:r>
            <a:r>
              <a:rPr lang="en-US" baseline="0"/>
              <a:t>and strategic communication of the value of CTE </a:t>
            </a:r>
          </a:p>
          <a:p>
            <a:endParaRPr lang="en-US" baseline="0"/>
          </a:p>
          <a:p>
            <a:r>
              <a:rPr lang="en-US" b="1" baseline="0"/>
              <a:t>Career-Connected Learning- </a:t>
            </a:r>
            <a:r>
              <a:rPr lang="en-US" baseline="0"/>
              <a:t>Designing and supporting quality programs and programs  of study that include authentic work experiences, leaderships, and connections to local industry needs. </a:t>
            </a:r>
          </a:p>
          <a:p>
            <a:r>
              <a:rPr lang="en-US" baseline="0"/>
              <a:t> </a:t>
            </a:r>
          </a:p>
          <a:p>
            <a:r>
              <a:rPr lang="en-US" b="1" baseline="0"/>
              <a:t>Integrated Network- </a:t>
            </a:r>
            <a:r>
              <a:rPr lang="en-US" baseline="0"/>
              <a:t>Activate a  </a:t>
            </a:r>
            <a:r>
              <a:rPr lang="en-US"/>
              <a:t>deliberate coalition charged to build, reinforce and maintain relationships of trust with other organizations to further support CTE goals as part of a workforce development system</a:t>
            </a:r>
          </a:p>
          <a:p>
            <a:endParaRPr lang="en-US"/>
          </a:p>
          <a:p>
            <a:r>
              <a:rPr lang="en-US" b="1" baseline="0"/>
              <a:t>Equity and Inclusion-</a:t>
            </a:r>
            <a:r>
              <a:rPr lang="en-US" sz="1200" b="1" kern="1200" baseline="0">
                <a:solidFill>
                  <a:schemeClr val="tx1"/>
                </a:solidFill>
                <a:effectLst/>
                <a:latin typeface="+mn-lt"/>
                <a:ea typeface="+mn-ea"/>
                <a:cs typeface="+mn-cs"/>
              </a:rPr>
              <a:t>I</a:t>
            </a:r>
            <a:r>
              <a:rPr lang="en-US" sz="1200" b="1" kern="1200">
                <a:solidFill>
                  <a:schemeClr val="tx1"/>
                </a:solidFill>
                <a:effectLst/>
                <a:latin typeface="+mn-lt"/>
                <a:ea typeface="+mn-ea"/>
                <a:cs typeface="+mn-cs"/>
              </a:rPr>
              <a:t>dentify </a:t>
            </a:r>
            <a:r>
              <a:rPr lang="en-US" sz="1200" kern="1200">
                <a:solidFill>
                  <a:schemeClr val="tx1"/>
                </a:solidFill>
                <a:effectLst/>
                <a:latin typeface="+mn-lt"/>
                <a:ea typeface="+mn-ea"/>
                <a:cs typeface="+mn-cs"/>
              </a:rPr>
              <a:t>key issues that impact success of special populations and inequities in access and opportunities for these learners in CTE</a:t>
            </a:r>
          </a:p>
          <a:p>
            <a:endParaRPr lang="en-US" sz="1200" kern="1200">
              <a:solidFill>
                <a:schemeClr val="tx1"/>
              </a:solidFill>
              <a:effectLst/>
              <a:latin typeface="+mn-lt"/>
              <a:ea typeface="+mn-ea"/>
              <a:cs typeface="+mn-cs"/>
            </a:endParaRPr>
          </a:p>
          <a:p>
            <a:r>
              <a:rPr lang="en-US" b="1" baseline="0"/>
              <a:t>Knowledgeable Experts- </a:t>
            </a:r>
            <a:r>
              <a:rPr lang="en-US" baseline="0"/>
              <a:t>Provide professional development to our coordinators, our partners, our faculty and teachers to support student success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9014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on-going strategic work for the state is being accomplished  through five workgroups:</a:t>
            </a:r>
          </a:p>
          <a:p>
            <a:endParaRPr lang="en-US" baseline="0"/>
          </a:p>
          <a:p>
            <a:r>
              <a:rPr lang="en-US" b="1" baseline="0"/>
              <a:t>Advancing CTE- </a:t>
            </a:r>
            <a:r>
              <a:rPr lang="en-US" b="0" baseline="0"/>
              <a:t>Providing avenues for increasing awareness </a:t>
            </a:r>
            <a:r>
              <a:rPr lang="en-US" baseline="0"/>
              <a:t>and strategic communication of the value of CTE </a:t>
            </a:r>
          </a:p>
          <a:p>
            <a:endParaRPr lang="en-US" baseline="0"/>
          </a:p>
          <a:p>
            <a:r>
              <a:rPr lang="en-US" b="1" baseline="0"/>
              <a:t>Career-Connected Learning- </a:t>
            </a:r>
            <a:r>
              <a:rPr lang="en-US" baseline="0"/>
              <a:t>Designing and supporting quality programs and programs  of study that include authentic work experiences, leaderships, and connections to local industry needs. </a:t>
            </a:r>
          </a:p>
          <a:p>
            <a:r>
              <a:rPr lang="en-US" baseline="0"/>
              <a:t> </a:t>
            </a:r>
          </a:p>
          <a:p>
            <a:r>
              <a:rPr lang="en-US" b="1" baseline="0"/>
              <a:t>Integrated Network- </a:t>
            </a:r>
            <a:r>
              <a:rPr lang="en-US" baseline="0"/>
              <a:t>Activate a  </a:t>
            </a:r>
            <a:r>
              <a:rPr lang="en-US"/>
              <a:t>deliberate coalition charged to build, reinforce and maintain relationships of trust with other organizations to further support CTE goals as part of a workforce development system</a:t>
            </a:r>
          </a:p>
          <a:p>
            <a:endParaRPr lang="en-US"/>
          </a:p>
          <a:p>
            <a:r>
              <a:rPr lang="en-US" b="1" baseline="0"/>
              <a:t>Equity and Inclusion-</a:t>
            </a:r>
            <a:r>
              <a:rPr lang="en-US" sz="1200" b="1" kern="1200" baseline="0">
                <a:solidFill>
                  <a:schemeClr val="tx1"/>
                </a:solidFill>
                <a:effectLst/>
                <a:latin typeface="+mn-lt"/>
                <a:ea typeface="+mn-ea"/>
                <a:cs typeface="+mn-cs"/>
              </a:rPr>
              <a:t>I</a:t>
            </a:r>
            <a:r>
              <a:rPr lang="en-US" sz="1200" b="1" kern="1200">
                <a:solidFill>
                  <a:schemeClr val="tx1"/>
                </a:solidFill>
                <a:effectLst/>
                <a:latin typeface="+mn-lt"/>
                <a:ea typeface="+mn-ea"/>
                <a:cs typeface="+mn-cs"/>
              </a:rPr>
              <a:t>dentify </a:t>
            </a:r>
            <a:r>
              <a:rPr lang="en-US" sz="1200" kern="1200">
                <a:solidFill>
                  <a:schemeClr val="tx1"/>
                </a:solidFill>
                <a:effectLst/>
                <a:latin typeface="+mn-lt"/>
                <a:ea typeface="+mn-ea"/>
                <a:cs typeface="+mn-cs"/>
              </a:rPr>
              <a:t>key issues that impact success of special populations and inequities in access and opportunities for these learners in CTE</a:t>
            </a:r>
          </a:p>
          <a:p>
            <a:endParaRPr lang="en-US" sz="1200" kern="1200">
              <a:solidFill>
                <a:schemeClr val="tx1"/>
              </a:solidFill>
              <a:effectLst/>
              <a:latin typeface="+mn-lt"/>
              <a:ea typeface="+mn-ea"/>
              <a:cs typeface="+mn-cs"/>
            </a:endParaRPr>
          </a:p>
          <a:p>
            <a:r>
              <a:rPr lang="en-US" b="1" baseline="0"/>
              <a:t>Knowledgeable Experts- </a:t>
            </a:r>
            <a:r>
              <a:rPr lang="en-US" baseline="0"/>
              <a:t>Provide professional development to our coordinators, our partners, our faculty and teachers to support student success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3905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8893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on-going strategic work for the state is being accomplished  through five workgroups:</a:t>
            </a:r>
          </a:p>
          <a:p>
            <a:endParaRPr lang="en-US" baseline="0"/>
          </a:p>
          <a:p>
            <a:r>
              <a:rPr lang="en-US" b="1" baseline="0"/>
              <a:t>Advancing CTE- </a:t>
            </a:r>
            <a:r>
              <a:rPr lang="en-US" b="0" baseline="0"/>
              <a:t>Providing avenues for increasing awareness </a:t>
            </a:r>
            <a:r>
              <a:rPr lang="en-US" baseline="0"/>
              <a:t>and strategic communication of the value of CTE </a:t>
            </a:r>
          </a:p>
          <a:p>
            <a:endParaRPr lang="en-US" baseline="0"/>
          </a:p>
          <a:p>
            <a:r>
              <a:rPr lang="en-US" b="1" baseline="0"/>
              <a:t>Career-Connected Learning- </a:t>
            </a:r>
            <a:r>
              <a:rPr lang="en-US" baseline="0"/>
              <a:t>Designing and supporting quality programs and programs  of study that include authentic work experiences, leaderships, and connections to local industry needs. </a:t>
            </a:r>
          </a:p>
          <a:p>
            <a:r>
              <a:rPr lang="en-US" baseline="0"/>
              <a:t> </a:t>
            </a:r>
          </a:p>
          <a:p>
            <a:r>
              <a:rPr lang="en-US" b="1" baseline="0"/>
              <a:t>Integrated Network- </a:t>
            </a:r>
            <a:r>
              <a:rPr lang="en-US" baseline="0"/>
              <a:t>Activate a  </a:t>
            </a:r>
            <a:r>
              <a:rPr lang="en-US"/>
              <a:t>deliberate coalition charged to build, reinforce and maintain relationships of trust with other organizations to further support CTE goals as part of a workforce development system</a:t>
            </a:r>
          </a:p>
          <a:p>
            <a:endParaRPr lang="en-US"/>
          </a:p>
          <a:p>
            <a:r>
              <a:rPr lang="en-US" b="1" baseline="0"/>
              <a:t>Equity and Inclusion-</a:t>
            </a:r>
            <a:r>
              <a:rPr lang="en-US" sz="1200" b="1" kern="1200" baseline="0">
                <a:solidFill>
                  <a:schemeClr val="tx1"/>
                </a:solidFill>
                <a:effectLst/>
                <a:latin typeface="+mn-lt"/>
                <a:ea typeface="+mn-ea"/>
                <a:cs typeface="+mn-cs"/>
              </a:rPr>
              <a:t>I</a:t>
            </a:r>
            <a:r>
              <a:rPr lang="en-US" sz="1200" b="1" kern="1200">
                <a:solidFill>
                  <a:schemeClr val="tx1"/>
                </a:solidFill>
                <a:effectLst/>
                <a:latin typeface="+mn-lt"/>
                <a:ea typeface="+mn-ea"/>
                <a:cs typeface="+mn-cs"/>
              </a:rPr>
              <a:t>dentify </a:t>
            </a:r>
            <a:r>
              <a:rPr lang="en-US" sz="1200" kern="1200">
                <a:solidFill>
                  <a:schemeClr val="tx1"/>
                </a:solidFill>
                <a:effectLst/>
                <a:latin typeface="+mn-lt"/>
                <a:ea typeface="+mn-ea"/>
                <a:cs typeface="+mn-cs"/>
              </a:rPr>
              <a:t>key issues that impact success of special populations and inequities in access and opportunities for these learners in CTE</a:t>
            </a:r>
          </a:p>
          <a:p>
            <a:endParaRPr lang="en-US" sz="1200" kern="1200">
              <a:solidFill>
                <a:schemeClr val="tx1"/>
              </a:solidFill>
              <a:effectLst/>
              <a:latin typeface="+mn-lt"/>
              <a:ea typeface="+mn-ea"/>
              <a:cs typeface="+mn-cs"/>
            </a:endParaRPr>
          </a:p>
          <a:p>
            <a:r>
              <a:rPr lang="en-US" b="1" baseline="0"/>
              <a:t>Knowledgeable Experts- </a:t>
            </a:r>
            <a:r>
              <a:rPr lang="en-US" baseline="0"/>
              <a:t>Provide professional development to our coordinators, our partners, our faculty and teachers to support student success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54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545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924525-6B6E-4901-BE11-6A47025AD207}" type="slidenum">
              <a:rPr lang="en-US" smtClean="0"/>
              <a:t>21</a:t>
            </a:fld>
            <a:endParaRPr lang="en-US"/>
          </a:p>
        </p:txBody>
      </p:sp>
    </p:spTree>
    <p:extLst>
      <p:ext uri="{BB962C8B-B14F-4D97-AF65-F5344CB8AC3E}">
        <p14:creationId xmlns:p14="http://schemas.microsoft.com/office/powerpoint/2010/main" val="1557140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hlinkClick r:id="rId3" tooltip="Original URL: https://bit.ly/sctieredcertifications. Click or tap if you trust this link."/>
              </a:rPr>
              <a:t>https://bit.ly/sctieredcertifications</a:t>
            </a:r>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25</a:t>
            </a:fld>
            <a:endParaRPr lang="en-US"/>
          </a:p>
        </p:txBody>
      </p:sp>
    </p:spTree>
    <p:extLst>
      <p:ext uri="{BB962C8B-B14F-4D97-AF65-F5344CB8AC3E}">
        <p14:creationId xmlns:p14="http://schemas.microsoft.com/office/powerpoint/2010/main" val="3667093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924525-6B6E-4901-BE11-6A47025AD207}" type="slidenum">
              <a:rPr lang="en-US" smtClean="0"/>
              <a:t>26</a:t>
            </a:fld>
            <a:endParaRPr lang="en-US"/>
          </a:p>
        </p:txBody>
      </p:sp>
    </p:spTree>
    <p:extLst>
      <p:ext uri="{BB962C8B-B14F-4D97-AF65-F5344CB8AC3E}">
        <p14:creationId xmlns:p14="http://schemas.microsoft.com/office/powerpoint/2010/main" val="1843535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923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0BE4F-A88B-6DE6-3B78-F366CCC25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B212C-93F8-72F9-E093-9C3CD3318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04F605-55D7-50B2-0B86-FDC67507A68A}"/>
              </a:ext>
            </a:extLst>
          </p:cNvPr>
          <p:cNvSpPr>
            <a:spLocks noGrp="1"/>
          </p:cNvSpPr>
          <p:nvPr>
            <p:ph type="body" idx="1"/>
          </p:nvPr>
        </p:nvSpPr>
        <p:spPr/>
        <p:txBody>
          <a:bodyPr/>
          <a:lstStyle/>
          <a:p>
            <a:pPr marL="647824" lvl="1" indent="-176679">
              <a:buFont typeface="Arial" panose="020B0604020202020204" pitchFamily="34" charset="0"/>
              <a:buChar char="•"/>
            </a:pPr>
            <a:endParaRPr lang="en-US"/>
          </a:p>
          <a:p>
            <a:r>
              <a:rPr lang="en-US"/>
              <a:t>The Why – People Retire, In case of Emergency, Sickness, Limited Staff - </a:t>
            </a:r>
          </a:p>
        </p:txBody>
      </p:sp>
      <p:sp>
        <p:nvSpPr>
          <p:cNvPr id="4" name="Slide Number Placeholder 3">
            <a:extLst>
              <a:ext uri="{FF2B5EF4-FFF2-40B4-BE49-F238E27FC236}">
                <a16:creationId xmlns:a16="http://schemas.microsoft.com/office/drawing/2014/main" id="{64A1ADBA-23AA-5B82-79C7-D272BA7538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9F666-2144-4738-9AD7-304E383C396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7543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529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53D37-D9AF-A835-1128-3B77D62C5D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7A313-0031-A684-F3D9-62EC172DB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5D5FE8-6FF9-1BDC-6B58-0C458DB3B5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F8A5A9-FC3B-5B42-F17E-41885DBF7EAB}"/>
              </a:ext>
            </a:extLst>
          </p:cNvPr>
          <p:cNvSpPr>
            <a:spLocks noGrp="1"/>
          </p:cNvSpPr>
          <p:nvPr>
            <p:ph type="sldNum" sz="quarter" idx="10"/>
          </p:nvPr>
        </p:nvSpPr>
        <p:spPr/>
        <p:txBody>
          <a:bodyPr/>
          <a:lstStyle/>
          <a:p>
            <a:fld id="{43924525-6B6E-4901-BE11-6A47025AD207}" type="slidenum">
              <a:rPr lang="en-US" smtClean="0"/>
              <a:t>30</a:t>
            </a:fld>
            <a:endParaRPr lang="en-US"/>
          </a:p>
        </p:txBody>
      </p:sp>
    </p:spTree>
    <p:extLst>
      <p:ext uri="{BB962C8B-B14F-4D97-AF65-F5344CB8AC3E}">
        <p14:creationId xmlns:p14="http://schemas.microsoft.com/office/powerpoint/2010/main" val="97880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startAt="3"/>
            </a:pPr>
            <a:endParaRPr lang="en-US"/>
          </a:p>
        </p:txBody>
      </p:sp>
      <p:sp>
        <p:nvSpPr>
          <p:cNvPr id="4" name="Slide Number Placeholder 3"/>
          <p:cNvSpPr>
            <a:spLocks noGrp="1"/>
          </p:cNvSpPr>
          <p:nvPr>
            <p:ph type="sldNum" sz="quarter" idx="10"/>
          </p:nvPr>
        </p:nvSpPr>
        <p:spPr/>
        <p:txBody>
          <a:bodyPr/>
          <a:lstStyle/>
          <a:p>
            <a:fld id="{6FBBFB5A-915E-48F0-A4AA-A5289015209F}" type="slidenum">
              <a:rPr lang="en-US" smtClean="0"/>
              <a:t>31</a:t>
            </a:fld>
            <a:endParaRPr lang="en-US"/>
          </a:p>
        </p:txBody>
      </p:sp>
    </p:spTree>
    <p:extLst>
      <p:ext uri="{BB962C8B-B14F-4D97-AF65-F5344CB8AC3E}">
        <p14:creationId xmlns:p14="http://schemas.microsoft.com/office/powerpoint/2010/main" val="3280215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09684F6-C569-48E7-9FE4-83B55B94DE72}"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963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B66BBB9C-3D81-430D-8F88-0BF8CC9A9C34}" type="slidenum">
              <a:rPr lang="en-US" smtClean="0"/>
              <a:t>33</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701004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pin more than 5 locations per slide</a:t>
            </a:r>
          </a:p>
          <a:p>
            <a:pPr marL="171450" indent="-171450">
              <a:buFont typeface="Arial" panose="020B0604020202020204" pitchFamily="34" charset="0"/>
              <a:buChar char="•"/>
            </a:pPr>
            <a:r>
              <a:rPr lang="en-US"/>
              <a:t>Header font 50pt</a:t>
            </a:r>
          </a:p>
          <a:p>
            <a:pPr marL="171450" indent="-171450">
              <a:buFont typeface="Arial" panose="020B0604020202020204" pitchFamily="34" charset="0"/>
              <a:buChar char="•"/>
            </a:pPr>
            <a:r>
              <a:rPr lang="en-US"/>
              <a:t>Content left is 26pt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4CEC91-7A65-4868-9634-A5288F997D0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2940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36</a:t>
            </a:fld>
            <a:endParaRPr lang="en-US"/>
          </a:p>
        </p:txBody>
      </p:sp>
    </p:spTree>
    <p:extLst>
      <p:ext uri="{BB962C8B-B14F-4D97-AF65-F5344CB8AC3E}">
        <p14:creationId xmlns:p14="http://schemas.microsoft.com/office/powerpoint/2010/main" val="3985732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title is hidden from display</a:t>
            </a:r>
          </a:p>
        </p:txBody>
      </p:sp>
      <p:sp>
        <p:nvSpPr>
          <p:cNvPr id="4" name="Slide Number Placeholder 3"/>
          <p:cNvSpPr>
            <a:spLocks noGrp="1"/>
          </p:cNvSpPr>
          <p:nvPr>
            <p:ph type="sldNum" sz="quarter" idx="5"/>
          </p:nvPr>
        </p:nvSpPr>
        <p:spPr/>
        <p:txBody>
          <a:bodyPr/>
          <a:lstStyle/>
          <a:p>
            <a:fld id="{484CEC91-7A65-4868-9634-A5288F997D0F}" type="slidenum">
              <a:rPr lang="en-US" smtClean="0"/>
              <a:t>39</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8424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C56AE8-0B7F-46E8-8F90-B29BDA57A6F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F4CF05-5AAC-4DFF-BDD3-8745D466126C}" type="slidenum">
              <a:rPr lang="en-US" smtClean="0"/>
              <a:t>‹#›</a:t>
            </a:fld>
            <a:endParaRPr lang="en-US"/>
          </a:p>
        </p:txBody>
      </p:sp>
      <p:grpSp>
        <p:nvGrpSpPr>
          <p:cNvPr id="8" name="Group 7"/>
          <p:cNvGrpSpPr/>
          <p:nvPr userDrawn="1"/>
        </p:nvGrpSpPr>
        <p:grpSpPr>
          <a:xfrm>
            <a:off x="1" y="8927870"/>
            <a:ext cx="18288000" cy="1359131"/>
            <a:chOff x="0" y="5951913"/>
            <a:chExt cx="12192000" cy="906087"/>
          </a:xfrm>
        </p:grpSpPr>
        <p:sp>
          <p:nvSpPr>
            <p:cNvPr id="9" name="Rectangle 8"/>
            <p:cNvSpPr/>
            <p:nvPr/>
          </p:nvSpPr>
          <p:spPr>
            <a:xfrm>
              <a:off x="0" y="5951913"/>
              <a:ext cx="12192000" cy="90608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132" y="5951913"/>
              <a:ext cx="847898" cy="832071"/>
            </a:xfrm>
            <a:prstGeom prst="rect">
              <a:avLst/>
            </a:prstGeom>
            <a:effectLst>
              <a:outerShdw blurRad="50800" dist="38100" dir="10800000" algn="r" rotWithShape="0">
                <a:prstClr val="black">
                  <a:alpha val="40000"/>
                </a:prstClr>
              </a:outerShdw>
            </a:effectLst>
          </p:spPr>
        </p:pic>
        <p:sp>
          <p:nvSpPr>
            <p:cNvPr id="11" name="Rectangle 10">
              <a:extLst>
                <a:ext uri="{FF2B5EF4-FFF2-40B4-BE49-F238E27FC236}">
                  <a16:creationId xmlns:a16="http://schemas.microsoft.com/office/drawing/2014/main" id="{B13B5147-B0A4-47F5-A90E-4A11DC357A14}"/>
                </a:ext>
              </a:extLst>
            </p:cNvPr>
            <p:cNvSpPr/>
            <p:nvPr/>
          </p:nvSpPr>
          <p:spPr>
            <a:xfrm>
              <a:off x="9171792" y="6308209"/>
              <a:ext cx="2118315" cy="338554"/>
            </a:xfrm>
            <a:prstGeom prst="rect">
              <a:avLst/>
            </a:prstGeom>
          </p:spPr>
          <p:txBody>
            <a:bodyPr wrap="none">
              <a:spAutoFit/>
            </a:bodyPr>
            <a:lstStyle/>
            <a:p>
              <a:r>
                <a:rPr lang="en-US" sz="2700">
                  <a:solidFill>
                    <a:schemeClr val="bg1"/>
                  </a:solidFill>
                  <a:latin typeface="Trebuchet MS" panose="020B0603020202020204" pitchFamily="34" charset="0"/>
                </a:rPr>
                <a:t>#FUTUREREADYCTE</a:t>
              </a:r>
            </a:p>
          </p:txBody>
        </p:sp>
      </p:grpSp>
    </p:spTree>
    <p:extLst>
      <p:ext uri="{BB962C8B-B14F-4D97-AF65-F5344CB8AC3E}">
        <p14:creationId xmlns:p14="http://schemas.microsoft.com/office/powerpoint/2010/main" val="513023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C56AE8-0B7F-46E8-8F90-B29BDA57A6F9}" type="datetimeFigureOut">
              <a:rPr lang="en-US" smtClean="0"/>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F4CF05-5AAC-4DFF-BDD3-8745D466126C}" type="slidenum">
              <a:rPr lang="en-US" smtClean="0"/>
              <a:t>‹#›</a:t>
            </a:fld>
            <a:endParaRPr lang="en-US"/>
          </a:p>
        </p:txBody>
      </p:sp>
      <p:sp>
        <p:nvSpPr>
          <p:cNvPr id="8" name="Rectangle 7"/>
          <p:cNvSpPr/>
          <p:nvPr userDrawn="1"/>
        </p:nvSpPr>
        <p:spPr>
          <a:xfrm>
            <a:off x="0" y="8927870"/>
            <a:ext cx="18288000" cy="135913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198" y="8927870"/>
            <a:ext cx="1271847" cy="1248107"/>
          </a:xfrm>
          <a:prstGeom prst="rect">
            <a:avLst/>
          </a:prstGeom>
          <a:effectLst>
            <a:outerShdw blurRad="50800" dist="38100" dir="10800000" algn="r" rotWithShape="0">
              <a:prstClr val="black">
                <a:alpha val="40000"/>
              </a:prstClr>
            </a:outerShdw>
          </a:effectLst>
        </p:spPr>
      </p:pic>
      <p:sp>
        <p:nvSpPr>
          <p:cNvPr id="10" name="Rectangle 9">
            <a:extLst>
              <a:ext uri="{FF2B5EF4-FFF2-40B4-BE49-F238E27FC236}">
                <a16:creationId xmlns:a16="http://schemas.microsoft.com/office/drawing/2014/main" id="{2D6746C6-596B-496A-A18D-7171584C1306}"/>
              </a:ext>
            </a:extLst>
          </p:cNvPr>
          <p:cNvSpPr/>
          <p:nvPr userDrawn="1"/>
        </p:nvSpPr>
        <p:spPr>
          <a:xfrm>
            <a:off x="14265395" y="9505457"/>
            <a:ext cx="3177473" cy="507831"/>
          </a:xfrm>
          <a:prstGeom prst="rect">
            <a:avLst/>
          </a:prstGeom>
        </p:spPr>
        <p:txBody>
          <a:bodyPr wrap="none">
            <a:spAutoFit/>
          </a:bodyPr>
          <a:lstStyle/>
          <a:p>
            <a:r>
              <a:rPr lang="en-US" sz="2700">
                <a:solidFill>
                  <a:schemeClr val="bg1"/>
                </a:solidFill>
                <a:latin typeface="Trebuchet MS" panose="020B0603020202020204" pitchFamily="34" charset="0"/>
              </a:rPr>
              <a:t>#FUTUREREADYCTE</a:t>
            </a:r>
          </a:p>
        </p:txBody>
      </p:sp>
    </p:spTree>
    <p:extLst>
      <p:ext uri="{BB962C8B-B14F-4D97-AF65-F5344CB8AC3E}">
        <p14:creationId xmlns:p14="http://schemas.microsoft.com/office/powerpoint/2010/main" val="762370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2F3D4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chemeClr val="bg1"/>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chemeClr val="bg1"/>
                </a:solidFill>
              </a:defRPr>
            </a:lvl1pPr>
            <a:lvl2pPr marL="685835" indent="0" algn="ctr">
              <a:buNone/>
              <a:defRPr sz="3000"/>
            </a:lvl2pPr>
            <a:lvl3pPr marL="1371669" indent="0" algn="ctr">
              <a:buNone/>
              <a:defRPr sz="2700"/>
            </a:lvl3pPr>
            <a:lvl4pPr marL="2057504" indent="0" algn="ctr">
              <a:buNone/>
              <a:defRPr sz="2400"/>
            </a:lvl4pPr>
            <a:lvl5pPr marL="2743337" indent="0" algn="ctr">
              <a:buNone/>
              <a:defRPr sz="2400"/>
            </a:lvl5pPr>
            <a:lvl6pPr marL="3429171" indent="0" algn="ctr">
              <a:buNone/>
              <a:defRPr sz="2400"/>
            </a:lvl6pPr>
            <a:lvl7pPr marL="4115006" indent="0" algn="ctr">
              <a:buNone/>
              <a:defRPr sz="2400"/>
            </a:lvl7pPr>
            <a:lvl8pPr marL="4800840" indent="0" algn="ctr">
              <a:buNone/>
              <a:defRPr sz="2400"/>
            </a:lvl8pPr>
            <a:lvl9pPr marL="5486675" indent="0" algn="ctr">
              <a:buNone/>
              <a:defRPr sz="24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5"/>
            <a:ext cx="8641080" cy="22859"/>
          </a:xfrm>
          <a:prstGeom prst="rect">
            <a:avLst/>
          </a:prstGeom>
        </p:spPr>
      </p:pic>
    </p:spTree>
    <p:extLst>
      <p:ext uri="{BB962C8B-B14F-4D97-AF65-F5344CB8AC3E}">
        <p14:creationId xmlns:p14="http://schemas.microsoft.com/office/powerpoint/2010/main" val="2214811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F3D4C"/>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2"/>
            <a:ext cx="18821129"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6"/>
            <a:ext cx="4647438" cy="7132320"/>
          </a:xfrm>
        </p:spPr>
        <p:txBody>
          <a:bodyPr>
            <a:normAutofit/>
          </a:bodyPr>
          <a:lstStyle>
            <a:lvl1pPr>
              <a:lnSpc>
                <a:spcPct val="100000"/>
              </a:lnSpc>
              <a:defRPr sz="8801" b="1">
                <a:solidFill>
                  <a:schemeClr val="bg1"/>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6"/>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4" y="1265996"/>
            <a:ext cx="10658720" cy="7132320"/>
          </a:xfrm>
        </p:spPr>
        <p:txBody>
          <a:bodyPr anchor="ctr">
            <a:noAutofit/>
          </a:bodyPr>
          <a:lstStyle>
            <a:lvl1pPr>
              <a:defRPr sz="5400">
                <a:solidFill>
                  <a:schemeClr val="bg1"/>
                </a:solidFill>
              </a:defRPr>
            </a:lvl1pPr>
          </a:lstStyle>
          <a:p>
            <a:pPr marL="0" marR="0" lvl="0" indent="0" defTabSz="914445"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45"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45"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45"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45"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3908164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1" b="1">
                <a:solidFill>
                  <a:schemeClr val="bg1"/>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6"/>
            <a:ext cx="16459200" cy="18761"/>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4"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2847021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chemeClr val="bg1"/>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9"/>
          </a:xfrm>
        </p:spPr>
        <p:txBody>
          <a:bodyPr>
            <a:normAutofit/>
          </a:bodyPr>
          <a:lstStyle>
            <a:lvl1pPr marL="0" indent="0">
              <a:buNone/>
              <a:defRPr sz="2801">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1328159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rgbClr val="2F3D4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chemeClr val="bg1"/>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1">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spTree>
    <p:extLst>
      <p:ext uri="{BB962C8B-B14F-4D97-AF65-F5344CB8AC3E}">
        <p14:creationId xmlns:p14="http://schemas.microsoft.com/office/powerpoint/2010/main" val="169934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rgbClr val="2F3D4C"/>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chemeClr val="bg1"/>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1">
                <a:solidFill>
                  <a:schemeClr val="bg1"/>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spTree>
    <p:extLst>
      <p:ext uri="{BB962C8B-B14F-4D97-AF65-F5344CB8AC3E}">
        <p14:creationId xmlns:p14="http://schemas.microsoft.com/office/powerpoint/2010/main" val="2214195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chemeClr val="bg1"/>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1">
                <a:solidFill>
                  <a:schemeClr val="bg1"/>
                </a:solidFill>
              </a:defRPr>
            </a:lvl1pPr>
            <a:lvl2pPr>
              <a:defRPr sz="4200"/>
            </a:lvl2pPr>
            <a:lvl3pPr>
              <a:defRPr sz="3600"/>
            </a:lvl3pPr>
            <a:lvl4pPr>
              <a:defRPr sz="3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spTree>
    <p:extLst>
      <p:ext uri="{BB962C8B-B14F-4D97-AF65-F5344CB8AC3E}">
        <p14:creationId xmlns:p14="http://schemas.microsoft.com/office/powerpoint/2010/main" val="372077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rgbClr val="2F3D4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8"/>
            <a:ext cx="16450056" cy="1097280"/>
          </a:xfrm>
        </p:spPr>
        <p:txBody>
          <a:bodyPr anchor="t">
            <a:normAutofit/>
          </a:bodyPr>
          <a:lstStyle>
            <a:lvl1pPr>
              <a:lnSpc>
                <a:spcPct val="100000"/>
              </a:lnSpc>
              <a:defRPr sz="5001" b="1">
                <a:solidFill>
                  <a:schemeClr val="bg1"/>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3"/>
            <a:ext cx="4114800" cy="547688"/>
          </a:xfrm>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7"/>
            <a:ext cx="4114800" cy="547688"/>
          </a:xfrm>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7"/>
            <a:ext cx="6172200" cy="547688"/>
          </a:xfrm>
        </p:spPr>
        <p:txBody>
          <a:bodyPr/>
          <a:lstStyle/>
          <a:p>
            <a:pPr defTabSz="1371669"/>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70"/>
            <a:ext cx="16450056" cy="6232247"/>
          </a:xfrm>
        </p:spPr>
        <p:txBody>
          <a:bodyPr>
            <a:normAutofit/>
          </a:bodyPr>
          <a:lstStyle>
            <a:lvl1pPr marL="0" indent="0">
              <a:buNone/>
              <a:defRPr sz="2801">
                <a:solidFill>
                  <a:schemeClr val="bg1"/>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13132452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8"/>
            <a:ext cx="16404336" cy="1097280"/>
          </a:xfrm>
        </p:spPr>
        <p:txBody>
          <a:bodyPr anchor="t">
            <a:normAutofit/>
          </a:bodyPr>
          <a:lstStyle>
            <a:lvl1pPr>
              <a:lnSpc>
                <a:spcPct val="100000"/>
              </a:lnSpc>
              <a:defRPr sz="5001" b="1">
                <a:solidFill>
                  <a:schemeClr val="bg1"/>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2"/>
            <a:ext cx="7772400" cy="6361229"/>
          </a:xfrm>
        </p:spPr>
        <p:txBody>
          <a:bodyPr>
            <a:normAutofit/>
          </a:bodyPr>
          <a:lstStyle>
            <a:lvl1pPr>
              <a:lnSpc>
                <a:spcPct val="110000"/>
              </a:lnSpc>
              <a:spcBef>
                <a:spcPts val="0"/>
              </a:spcBef>
              <a:defRPr sz="2599">
                <a:solidFill>
                  <a:schemeClr val="bg1"/>
                </a:solidFill>
              </a:defRPr>
            </a:lvl1pPr>
            <a:lvl2pPr>
              <a:lnSpc>
                <a:spcPct val="110000"/>
              </a:lnSpc>
              <a:spcBef>
                <a:spcPts val="0"/>
              </a:spcBef>
              <a:defRPr sz="2599">
                <a:solidFill>
                  <a:schemeClr val="bg1"/>
                </a:solidFill>
              </a:defRPr>
            </a:lvl2pPr>
            <a:lvl3pPr>
              <a:lnSpc>
                <a:spcPct val="110000"/>
              </a:lnSpc>
              <a:spcBef>
                <a:spcPts val="0"/>
              </a:spcBef>
              <a:defRPr sz="2599">
                <a:solidFill>
                  <a:schemeClr val="bg1"/>
                </a:solidFill>
              </a:defRPr>
            </a:lvl3pPr>
            <a:lvl4pPr>
              <a:lnSpc>
                <a:spcPct val="110000"/>
              </a:lnSpc>
              <a:spcBef>
                <a:spcPts val="0"/>
              </a:spcBef>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2"/>
            <a:ext cx="7772400" cy="6361229"/>
          </a:xfrm>
        </p:spPr>
        <p:txBody>
          <a:bodyPr>
            <a:normAutofit/>
          </a:bodyPr>
          <a:lstStyle>
            <a:lvl1pPr>
              <a:lnSpc>
                <a:spcPct val="110000"/>
              </a:lnSpc>
              <a:spcBef>
                <a:spcPts val="0"/>
              </a:spcBef>
              <a:defRPr sz="2599">
                <a:solidFill>
                  <a:schemeClr val="bg1"/>
                </a:solidFill>
              </a:defRPr>
            </a:lvl1pPr>
            <a:lvl2pPr>
              <a:lnSpc>
                <a:spcPct val="110000"/>
              </a:lnSpc>
              <a:spcBef>
                <a:spcPts val="0"/>
              </a:spcBef>
              <a:defRPr sz="2599">
                <a:solidFill>
                  <a:schemeClr val="bg1"/>
                </a:solidFill>
              </a:defRPr>
            </a:lvl2pPr>
            <a:lvl3pPr>
              <a:lnSpc>
                <a:spcPct val="110000"/>
              </a:lnSpc>
              <a:spcBef>
                <a:spcPts val="0"/>
              </a:spcBef>
              <a:defRPr sz="2599">
                <a:solidFill>
                  <a:schemeClr val="bg1"/>
                </a:solidFill>
              </a:defRPr>
            </a:lvl3pPr>
            <a:lvl4pPr>
              <a:lnSpc>
                <a:spcPct val="110000"/>
              </a:lnSpc>
              <a:spcBef>
                <a:spcPts val="0"/>
              </a:spcBef>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29547377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9"/>
            <a:ext cx="5303520" cy="6325853"/>
          </a:xfrm>
        </p:spPr>
        <p:txBody>
          <a:bodyPr>
            <a:normAutofit/>
          </a:bodyPr>
          <a:lstStyle>
            <a:lvl1pPr>
              <a:lnSpc>
                <a:spcPct val="110000"/>
              </a:lnSpc>
              <a:spcBef>
                <a:spcPts val="0"/>
              </a:spcBef>
              <a:defRPr sz="2801">
                <a:solidFill>
                  <a:schemeClr val="bg1"/>
                </a:solidFill>
              </a:defRPr>
            </a:lvl1pPr>
            <a:lvl2pPr>
              <a:lnSpc>
                <a:spcPct val="110000"/>
              </a:lnSpc>
              <a:spcBef>
                <a:spcPts val="0"/>
              </a:spcBef>
              <a:defRPr sz="2801">
                <a:solidFill>
                  <a:schemeClr val="bg1"/>
                </a:solidFill>
              </a:defRPr>
            </a:lvl2pPr>
            <a:lvl3pPr>
              <a:lnSpc>
                <a:spcPct val="110000"/>
              </a:lnSpc>
              <a:spcBef>
                <a:spcPts val="0"/>
              </a:spcBef>
              <a:defRPr sz="2801">
                <a:solidFill>
                  <a:schemeClr val="bg1"/>
                </a:solidFill>
              </a:defRPr>
            </a:lvl3pPr>
            <a:lvl4pPr>
              <a:lnSpc>
                <a:spcPct val="110000"/>
              </a:lnSpc>
              <a:spcBef>
                <a:spcPts val="0"/>
              </a:spcBef>
              <a:defRPr sz="2801">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8"/>
            <a:ext cx="16404336" cy="1097280"/>
          </a:xfrm>
        </p:spPr>
        <p:txBody>
          <a:bodyPr anchor="t">
            <a:normAutofit/>
          </a:bodyPr>
          <a:lstStyle>
            <a:lvl1pPr>
              <a:lnSpc>
                <a:spcPct val="100000"/>
              </a:lnSpc>
              <a:defRPr sz="5001" b="1">
                <a:solidFill>
                  <a:schemeClr val="bg1"/>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1">
                <a:solidFill>
                  <a:schemeClr val="bg1"/>
                </a:solidFill>
              </a:defRPr>
            </a:lvl1pPr>
            <a:lvl2pPr>
              <a:lnSpc>
                <a:spcPct val="110000"/>
              </a:lnSpc>
              <a:spcBef>
                <a:spcPts val="0"/>
              </a:spcBef>
              <a:defRPr sz="2801">
                <a:solidFill>
                  <a:schemeClr val="bg1"/>
                </a:solidFill>
              </a:defRPr>
            </a:lvl2pPr>
            <a:lvl3pPr>
              <a:lnSpc>
                <a:spcPct val="110000"/>
              </a:lnSpc>
              <a:spcBef>
                <a:spcPts val="0"/>
              </a:spcBef>
              <a:defRPr sz="2801">
                <a:solidFill>
                  <a:schemeClr val="bg1"/>
                </a:solidFill>
              </a:defRPr>
            </a:lvl3pPr>
            <a:lvl4pPr>
              <a:lnSpc>
                <a:spcPct val="110000"/>
              </a:lnSpc>
              <a:spcBef>
                <a:spcPts val="0"/>
              </a:spcBef>
              <a:defRPr sz="2801">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9"/>
            <a:ext cx="5303520" cy="6307092"/>
          </a:xfrm>
        </p:spPr>
        <p:txBody>
          <a:bodyPr>
            <a:normAutofit/>
          </a:bodyPr>
          <a:lstStyle>
            <a:lvl1pPr>
              <a:lnSpc>
                <a:spcPct val="110000"/>
              </a:lnSpc>
              <a:spcBef>
                <a:spcPts val="0"/>
              </a:spcBef>
              <a:defRPr sz="2801">
                <a:solidFill>
                  <a:schemeClr val="bg1"/>
                </a:solidFill>
              </a:defRPr>
            </a:lvl1pPr>
            <a:lvl2pPr>
              <a:lnSpc>
                <a:spcPct val="110000"/>
              </a:lnSpc>
              <a:spcBef>
                <a:spcPts val="0"/>
              </a:spcBef>
              <a:defRPr sz="2801">
                <a:solidFill>
                  <a:schemeClr val="bg1"/>
                </a:solidFill>
              </a:defRPr>
            </a:lvl2pPr>
            <a:lvl3pPr>
              <a:lnSpc>
                <a:spcPct val="110000"/>
              </a:lnSpc>
              <a:spcBef>
                <a:spcPts val="0"/>
              </a:spcBef>
              <a:defRPr sz="2801">
                <a:solidFill>
                  <a:schemeClr val="bg1"/>
                </a:solidFill>
              </a:defRPr>
            </a:lvl3pPr>
            <a:lvl4pPr>
              <a:lnSpc>
                <a:spcPct val="110000"/>
              </a:lnSpc>
              <a:spcBef>
                <a:spcPts val="0"/>
              </a:spcBef>
              <a:defRPr sz="2801">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141375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rgbClr val="2F3D4C"/>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2" y="547688"/>
            <a:ext cx="16445345" cy="1097280"/>
          </a:xfrm>
        </p:spPr>
        <p:txBody>
          <a:bodyPr anchor="t">
            <a:normAutofit/>
          </a:bodyPr>
          <a:lstStyle>
            <a:lvl1pPr>
              <a:lnSpc>
                <a:spcPct val="100000"/>
              </a:lnSpc>
              <a:defRPr sz="5001" b="1">
                <a:solidFill>
                  <a:schemeClr val="bg1"/>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5" y="2371986"/>
            <a:ext cx="7736681" cy="731520"/>
          </a:xfrm>
        </p:spPr>
        <p:txBody>
          <a:bodyPr anchor="ctr">
            <a:normAutofit/>
          </a:bodyPr>
          <a:lstStyle>
            <a:lvl1pPr marL="0" indent="0" algn="ctr">
              <a:buNone/>
              <a:defRPr sz="2801" b="1">
                <a:solidFill>
                  <a:schemeClr val="bg1"/>
                </a:solidFill>
              </a:defRPr>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2" y="3314701"/>
            <a:ext cx="7736681" cy="5440076"/>
          </a:xfrm>
        </p:spPr>
        <p:txBody>
          <a:bodyPr>
            <a:normAutofit/>
          </a:bodyPr>
          <a:lstStyle>
            <a:lvl1pPr>
              <a:lnSpc>
                <a:spcPct val="110000"/>
              </a:lnSpc>
              <a:spcBef>
                <a:spcPts val="0"/>
              </a:spcBef>
              <a:defRPr sz="2599">
                <a:solidFill>
                  <a:schemeClr val="bg1"/>
                </a:solidFill>
              </a:defRPr>
            </a:lvl1pPr>
            <a:lvl2pPr>
              <a:lnSpc>
                <a:spcPct val="110000"/>
              </a:lnSpc>
              <a:spcBef>
                <a:spcPts val="0"/>
              </a:spcBef>
              <a:defRPr sz="2599">
                <a:solidFill>
                  <a:schemeClr val="bg1"/>
                </a:solidFill>
              </a:defRPr>
            </a:lvl2pPr>
            <a:lvl3pPr>
              <a:lnSpc>
                <a:spcPct val="110000"/>
              </a:lnSpc>
              <a:spcBef>
                <a:spcPts val="0"/>
              </a:spcBef>
              <a:defRPr sz="2599">
                <a:solidFill>
                  <a:schemeClr val="bg1"/>
                </a:solidFill>
              </a:defRPr>
            </a:lvl3pPr>
            <a:lvl4pPr>
              <a:lnSpc>
                <a:spcPct val="110000"/>
              </a:lnSpc>
              <a:spcBef>
                <a:spcPts val="0"/>
              </a:spcBef>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1" b="1">
                <a:solidFill>
                  <a:schemeClr val="bg1"/>
                </a:solidFill>
              </a:defRPr>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1"/>
            <a:ext cx="7774782" cy="5440076"/>
          </a:xfrm>
        </p:spPr>
        <p:txBody>
          <a:bodyPr>
            <a:normAutofit/>
          </a:bodyPr>
          <a:lstStyle>
            <a:lvl1pPr>
              <a:lnSpc>
                <a:spcPct val="110000"/>
              </a:lnSpc>
              <a:spcBef>
                <a:spcPts val="0"/>
              </a:spcBef>
              <a:defRPr sz="2599">
                <a:solidFill>
                  <a:schemeClr val="bg1"/>
                </a:solidFill>
              </a:defRPr>
            </a:lvl1pPr>
            <a:lvl2pPr>
              <a:lnSpc>
                <a:spcPct val="110000"/>
              </a:lnSpc>
              <a:spcBef>
                <a:spcPts val="0"/>
              </a:spcBef>
              <a:defRPr sz="2599">
                <a:solidFill>
                  <a:schemeClr val="bg1"/>
                </a:solidFill>
              </a:defRPr>
            </a:lvl2pPr>
            <a:lvl3pPr>
              <a:lnSpc>
                <a:spcPct val="110000"/>
              </a:lnSpc>
              <a:spcBef>
                <a:spcPts val="0"/>
              </a:spcBef>
              <a:defRPr sz="2599">
                <a:solidFill>
                  <a:schemeClr val="bg1"/>
                </a:solidFill>
              </a:defRPr>
            </a:lvl3pPr>
            <a:lvl4pPr>
              <a:lnSpc>
                <a:spcPct val="110000"/>
              </a:lnSpc>
              <a:spcBef>
                <a:spcPts val="0"/>
              </a:spcBef>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3976632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rgbClr val="2F3D4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2" y="547688"/>
            <a:ext cx="16445345" cy="1097280"/>
          </a:xfrm>
        </p:spPr>
        <p:txBody>
          <a:bodyPr anchor="t">
            <a:normAutofit/>
          </a:bodyPr>
          <a:lstStyle>
            <a:lvl1pPr>
              <a:lnSpc>
                <a:spcPct val="100000"/>
              </a:lnSpc>
              <a:defRPr sz="5001" b="1">
                <a:solidFill>
                  <a:schemeClr val="bg1"/>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2" y="2354580"/>
            <a:ext cx="7736681" cy="731520"/>
          </a:xfrm>
        </p:spPr>
        <p:txBody>
          <a:bodyPr anchor="ctr">
            <a:normAutofit/>
          </a:bodyPr>
          <a:lstStyle>
            <a:lvl1pPr marL="0" indent="0" algn="ctr">
              <a:buNone/>
              <a:defRPr sz="2801" b="1">
                <a:solidFill>
                  <a:schemeClr val="bg1"/>
                </a:solidFill>
              </a:defRPr>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2" y="3314701"/>
            <a:ext cx="7736681" cy="5440076"/>
          </a:xfrm>
        </p:spPr>
        <p:txBody>
          <a:bodyPr>
            <a:normAutofit/>
          </a:bodyPr>
          <a:lstStyle>
            <a:lvl1pPr>
              <a:defRPr sz="2599">
                <a:solidFill>
                  <a:schemeClr val="bg1"/>
                </a:solidFill>
              </a:defRPr>
            </a:lvl1pPr>
            <a:lvl2pPr>
              <a:defRPr sz="2599">
                <a:solidFill>
                  <a:schemeClr val="bg1"/>
                </a:solidFill>
              </a:defRPr>
            </a:lvl2pPr>
            <a:lvl3pPr>
              <a:defRPr sz="2599">
                <a:solidFill>
                  <a:schemeClr val="bg1"/>
                </a:solidFill>
              </a:defRPr>
            </a:lvl3pPr>
            <a:lvl4pPr>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1" b="1">
                <a:solidFill>
                  <a:schemeClr val="bg1"/>
                </a:solidFill>
              </a:defRPr>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1"/>
            <a:ext cx="7774782" cy="5440076"/>
          </a:xfrm>
        </p:spPr>
        <p:txBody>
          <a:bodyPr>
            <a:normAutofit/>
          </a:bodyPr>
          <a:lstStyle>
            <a:lvl1pPr>
              <a:defRPr sz="2599">
                <a:solidFill>
                  <a:schemeClr val="bg1"/>
                </a:solidFill>
              </a:defRPr>
            </a:lvl1pPr>
            <a:lvl2pPr>
              <a:defRPr sz="2599">
                <a:solidFill>
                  <a:schemeClr val="bg1"/>
                </a:solidFill>
              </a:defRPr>
            </a:lvl2pPr>
            <a:lvl3pPr>
              <a:defRPr sz="2599">
                <a:solidFill>
                  <a:schemeClr val="bg1"/>
                </a:solidFill>
              </a:defRPr>
            </a:lvl3pPr>
            <a:lvl4pPr>
              <a:defRPr sz="2599">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9"/>
            <a:ext cx="16459200" cy="18761"/>
          </a:xfrm>
          <a:prstGeom prst="rect">
            <a:avLst/>
          </a:prstGeom>
        </p:spPr>
      </p:pic>
    </p:spTree>
    <p:extLst>
      <p:ext uri="{BB962C8B-B14F-4D97-AF65-F5344CB8AC3E}">
        <p14:creationId xmlns:p14="http://schemas.microsoft.com/office/powerpoint/2010/main" val="17574410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2F3D4C"/>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1"/>
            <a:ext cx="6272789" cy="1743122"/>
          </a:xfrm>
        </p:spPr>
        <p:txBody>
          <a:bodyPr anchor="t">
            <a:normAutofit/>
          </a:bodyPr>
          <a:lstStyle>
            <a:lvl1pPr>
              <a:lnSpc>
                <a:spcPct val="100000"/>
              </a:lnSpc>
              <a:defRPr sz="5001" b="1">
                <a:solidFill>
                  <a:schemeClr val="bg1"/>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3"/>
            <a:ext cx="8803482" cy="8105775"/>
          </a:xfrm>
        </p:spPr>
        <p:txBody>
          <a:bodyPr>
            <a:normAutofit/>
          </a:bodyPr>
          <a:lstStyle>
            <a:lvl1pPr marL="0" indent="0">
              <a:lnSpc>
                <a:spcPct val="110000"/>
              </a:lnSpc>
              <a:spcBef>
                <a:spcPts val="0"/>
              </a:spcBef>
              <a:buNone/>
              <a:defRPr sz="2801">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40" y="3314700"/>
            <a:ext cx="6272789" cy="5753082"/>
          </a:xfrm>
        </p:spPr>
        <p:txBody>
          <a:bodyPr>
            <a:noAutofit/>
          </a:bodyPr>
          <a:lstStyle>
            <a:lvl1pPr marL="0" indent="0">
              <a:lnSpc>
                <a:spcPct val="110000"/>
              </a:lnSpc>
              <a:spcBef>
                <a:spcPts val="0"/>
              </a:spcBef>
              <a:buNone/>
              <a:defRPr sz="2599">
                <a:solidFill>
                  <a:schemeClr val="bg1"/>
                </a:solidFill>
              </a:defRPr>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4"/>
            <a:ext cx="6346487" cy="18290"/>
          </a:xfrm>
          <a:prstGeom prst="rect">
            <a:avLst/>
          </a:prstGeom>
        </p:spPr>
      </p:pic>
    </p:spTree>
    <p:extLst>
      <p:ext uri="{BB962C8B-B14F-4D97-AF65-F5344CB8AC3E}">
        <p14:creationId xmlns:p14="http://schemas.microsoft.com/office/powerpoint/2010/main" val="2885571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rgbClr val="2F3D4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1"/>
            <a:ext cx="6272789" cy="1669256"/>
          </a:xfrm>
        </p:spPr>
        <p:txBody>
          <a:bodyPr anchor="t">
            <a:normAutofit/>
          </a:bodyPr>
          <a:lstStyle>
            <a:lvl1pPr>
              <a:lnSpc>
                <a:spcPct val="100000"/>
              </a:lnSpc>
              <a:defRPr sz="5001" b="1">
                <a:solidFill>
                  <a:schemeClr val="bg1"/>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2"/>
            <a:ext cx="6346485" cy="5488781"/>
          </a:xfrm>
        </p:spPr>
        <p:txBody>
          <a:bodyPr/>
          <a:lstStyle>
            <a:lvl1pPr marL="0" indent="0">
              <a:lnSpc>
                <a:spcPct val="110000"/>
              </a:lnSpc>
              <a:spcBef>
                <a:spcPts val="0"/>
              </a:spcBef>
              <a:buNone/>
              <a:defRPr sz="2599">
                <a:solidFill>
                  <a:schemeClr val="bg1"/>
                </a:solidFill>
              </a:defRPr>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3"/>
            <a:ext cx="8803482" cy="8105775"/>
          </a:xfrm>
          <a:ln w="28575">
            <a:solidFill>
              <a:srgbClr val="F0C14C"/>
            </a:solidFill>
          </a:ln>
        </p:spPr>
        <p:txBody>
          <a:bodyPr anchor="ctr">
            <a:normAutofit/>
          </a:bodyPr>
          <a:lstStyle>
            <a:lvl1pPr marL="0" indent="0" algn="ctr">
              <a:lnSpc>
                <a:spcPct val="110000"/>
              </a:lnSpc>
              <a:spcBef>
                <a:spcPts val="0"/>
              </a:spcBef>
              <a:buNone/>
              <a:defRPr sz="4400">
                <a:solidFill>
                  <a:schemeClr val="bg1"/>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4"/>
            <a:ext cx="6346487"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Tree>
    <p:extLst>
      <p:ext uri="{BB962C8B-B14F-4D97-AF65-F5344CB8AC3E}">
        <p14:creationId xmlns:p14="http://schemas.microsoft.com/office/powerpoint/2010/main" val="2808864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rgbClr val="2F3D4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8"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1" y="8828012"/>
            <a:ext cx="1262663"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5" y="2233654"/>
            <a:ext cx="7296150" cy="2813330"/>
          </a:xfrm>
        </p:spPr>
        <p:txBody>
          <a:bodyPr anchor="t">
            <a:noAutofit/>
          </a:bodyPr>
          <a:lstStyle>
            <a:lvl1pPr>
              <a:lnSpc>
                <a:spcPct val="100000"/>
              </a:lnSpc>
              <a:defRPr sz="8801" b="1">
                <a:solidFill>
                  <a:schemeClr val="bg1"/>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7"/>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5" y="5511791"/>
            <a:ext cx="7344446" cy="1003310"/>
          </a:xfrm>
        </p:spPr>
        <p:txBody>
          <a:bodyPr>
            <a:noAutofit/>
          </a:bodyPr>
          <a:lstStyle>
            <a:lvl1pPr marL="0" indent="0">
              <a:lnSpc>
                <a:spcPct val="120000"/>
              </a:lnSpc>
              <a:buNone/>
              <a:defRPr i="1">
                <a:solidFill>
                  <a:schemeClr val="bg1"/>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29528763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rgbClr val="2F3D4C"/>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chemeClr val="bg1"/>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1"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69"/>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Tree>
    <p:extLst>
      <p:ext uri="{BB962C8B-B14F-4D97-AF65-F5344CB8AC3E}">
        <p14:creationId xmlns:p14="http://schemas.microsoft.com/office/powerpoint/2010/main" val="22476748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93625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472E-AC92-6906-6B90-205D4618C6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AE9004-4118-F1F8-AC23-B195534AE7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9A08A-CEEF-1A08-A533-72FAFC25F30D}"/>
              </a:ext>
            </a:extLst>
          </p:cNvPr>
          <p:cNvSpPr>
            <a:spLocks noGrp="1"/>
          </p:cNvSpPr>
          <p:nvPr>
            <p:ph type="dt" sz="half" idx="10"/>
          </p:nvPr>
        </p:nvSpPr>
        <p:spPr/>
        <p:txBody>
          <a:bodyPr/>
          <a:lstStyle/>
          <a:p>
            <a:fld id="{F6AB2059-07E8-4A39-B787-A3162B6A5E52}" type="datetimeFigureOut">
              <a:rPr lang="en-US" smtClean="0"/>
              <a:t>8/21/2026</a:t>
            </a:fld>
            <a:endParaRPr lang="en-US"/>
          </a:p>
        </p:txBody>
      </p:sp>
      <p:sp>
        <p:nvSpPr>
          <p:cNvPr id="5" name="Footer Placeholder 4">
            <a:extLst>
              <a:ext uri="{FF2B5EF4-FFF2-40B4-BE49-F238E27FC236}">
                <a16:creationId xmlns:a16="http://schemas.microsoft.com/office/drawing/2014/main" id="{54328956-CF63-1F4D-EF2E-A9CC863759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E09ED8-858D-0E1A-0DEC-90795349BCA1}"/>
              </a:ext>
            </a:extLst>
          </p:cNvPr>
          <p:cNvSpPr>
            <a:spLocks noGrp="1"/>
          </p:cNvSpPr>
          <p:nvPr>
            <p:ph type="sldNum" sz="quarter" idx="12"/>
          </p:nvPr>
        </p:nvSpPr>
        <p:spPr/>
        <p:txBody>
          <a:bodyPr/>
          <a:lstStyle/>
          <a:p>
            <a:fld id="{F2275498-C5ED-4AB1-8C1E-5A6E4EFAA9BE}" type="slidenum">
              <a:rPr lang="en-US" smtClean="0"/>
              <a:t>‹#›</a:t>
            </a:fld>
            <a:endParaRPr lang="en-US"/>
          </a:p>
        </p:txBody>
      </p:sp>
    </p:spTree>
    <p:extLst>
      <p:ext uri="{BB962C8B-B14F-4D97-AF65-F5344CB8AC3E}">
        <p14:creationId xmlns:p14="http://schemas.microsoft.com/office/powerpoint/2010/main" val="194893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theme" Target="../theme/theme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8/21/2026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 id="2147483698" r:id="rId17"/>
    <p:sldLayoutId id="2147483701" r:id="rId18"/>
    <p:sldLayoutId id="2147483702" r:id="rId19"/>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8"/>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2"/>
            <a:ext cx="16404336" cy="68910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7"/>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fld id="{A448B9D2-E6E9-40E5-8C65-A106E5FF64CC}" type="datetimeFigureOut">
              <a:rPr lang="en-US" smtClean="0">
                <a:solidFill>
                  <a:prstClr val="black">
                    <a:tint val="82000"/>
                  </a:prstClr>
                </a:solidFill>
              </a:rPr>
              <a:pPr defTabSz="1371669"/>
              <a:t>8/21/2026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3"/>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3"/>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69"/>
            <a:fld id="{6198BB4C-949A-4E12-86B0-4EF15C1E3C5D}" type="slidenum">
              <a:rPr lang="en-US" smtClean="0">
                <a:solidFill>
                  <a:prstClr val="black">
                    <a:tint val="82000"/>
                  </a:prstClr>
                </a:solidFill>
              </a:rPr>
              <a:pPr defTabSz="1371669"/>
              <a:t>‹#›</a:t>
            </a:fld>
            <a:endParaRPr lang="en-US">
              <a:solidFill>
                <a:prstClr val="black">
                  <a:tint val="82000"/>
                </a:prstClr>
              </a:solidFill>
            </a:endParaRPr>
          </a:p>
        </p:txBody>
      </p:sp>
    </p:spTree>
    <p:extLst>
      <p:ext uri="{BB962C8B-B14F-4D97-AF65-F5344CB8AC3E}">
        <p14:creationId xmlns:p14="http://schemas.microsoft.com/office/powerpoint/2010/main" val="288748729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9" r:id="rId17"/>
    <p:sldLayoutId id="2147483700" r:id="rId18"/>
  </p:sldLayoutIdLst>
  <p:txStyles>
    <p:titleStyle>
      <a:lvl1pPr algn="l" defTabSz="1371669"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17" indent="-342917" algn="l" defTabSz="1371669"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2801"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svg"/><Relationship Id="rId2" Type="http://schemas.microsoft.com/office/2018/10/relationships/comments" Target="../comments/modernComment_7BBF5899_9B7B2F6B.xml"/><Relationship Id="rId1" Type="http://schemas.openxmlformats.org/officeDocument/2006/relationships/slideLayout" Target="../slideLayouts/slideLayout17.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 Id="rId9" Type="http://schemas.openxmlformats.org/officeDocument/2006/relationships/hyperlink" Target="https://www.ed.sc.gov/site-assets/strategic-plan-summer-2024/?showMeta=2&amp;ext=.pdf"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svg"/><Relationship Id="rId7" Type="http://schemas.openxmlformats.org/officeDocument/2006/relationships/image" Target="../media/image14.svg"/><Relationship Id="rId2" Type="http://schemas.microsoft.com/office/2018/10/relationships/comments" Target="../comments/modernComment_7BBF5897_D3CD8E25.xml"/><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microsoft.com/office/2018/10/relationships/comments" Target="../comments/modernComment_7BBF5832_AA999BAB.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7BBF58A5_BDE9E73B.xml"/><Relationship Id="rId1" Type="http://schemas.openxmlformats.org/officeDocument/2006/relationships/slideLayout" Target="../slideLayouts/slideLayout10.xml"/><Relationship Id="rId4" Type="http://schemas.openxmlformats.org/officeDocument/2006/relationships/hyperlink" Target="https://www.dew.sc.gov/labor-market-information-blog/2026-07/which-types-occupations-have-largest-supply-gap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0.svg"/><Relationship Id="rId7" Type="http://schemas.openxmlformats.org/officeDocument/2006/relationships/image" Target="../media/image17.png"/><Relationship Id="rId2" Type="http://schemas.microsoft.com/office/2018/10/relationships/comments" Target="../comments/modernComment_102_0.xml"/><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22.sv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7.sv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microsoft.com/office/2018/10/relationships/comments" Target="../comments/modernComment_7BBF5843_85AB4FA3.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4B1_15CD89E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18/10/relationships/comments" Target="../comments/modernComment_7BBF5844_D003430E.xml"/><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hyperlink" Target="https://bit.ly/sctieredcertification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hyperlink" Target="mailto:mbenton@ed.sc.gov"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7BBF5846_F29D4DDF.xml"/><Relationship Id="rId7" Type="http://schemas.openxmlformats.org/officeDocument/2006/relationships/diagramColors" Target="../diagrams/colors3.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hyperlink" Target="https://cte.ed.gov/accountability/core-indicators#5S1Modal" TargetMode="External"/><Relationship Id="rId3" Type="http://schemas.openxmlformats.org/officeDocument/2006/relationships/hyperlink" Target="https://cte.ed.gov/accountability/core-indicators#2S1Modal" TargetMode="External"/><Relationship Id="rId7" Type="http://schemas.openxmlformats.org/officeDocument/2006/relationships/hyperlink" Target="https://cte.ed.gov/accountability/core-indicators#4S1Modal" TargetMode="External"/><Relationship Id="rId2" Type="http://schemas.openxmlformats.org/officeDocument/2006/relationships/hyperlink" Target="https://cte.ed.gov/accountability/core-indicators#1S1Modal" TargetMode="External"/><Relationship Id="rId1" Type="http://schemas.openxmlformats.org/officeDocument/2006/relationships/slideLayout" Target="../slideLayouts/slideLayout9.xml"/><Relationship Id="rId6" Type="http://schemas.openxmlformats.org/officeDocument/2006/relationships/hyperlink" Target="https://cte.ed.gov/accountability/core-indicators#3S1Modal" TargetMode="External"/><Relationship Id="rId5" Type="http://schemas.openxmlformats.org/officeDocument/2006/relationships/hyperlink" Target="https://cte.ed.gov/accountability/core-indicators#2S3Modal" TargetMode="External"/><Relationship Id="rId4" Type="http://schemas.openxmlformats.org/officeDocument/2006/relationships/hyperlink" Target="https://cte.ed.gov/accountability/core-indicators#2S2Modal"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8.xml"/><Relationship Id="rId5" Type="http://schemas.openxmlformats.org/officeDocument/2006/relationships/image" Target="../media/image37.png"/><Relationship Id="rId4" Type="http://schemas.openxmlformats.org/officeDocument/2006/relationships/hyperlink" Target="https://tinyurl.com/mw4jb7j3"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www.acteonline.org/what-is-cte/" TargetMode="External"/><Relationship Id="rId7" Type="http://schemas.openxmlformats.org/officeDocument/2006/relationships/hyperlink" Target="https://careertech.org/wp-content/uploads/2026/02/2025-Year-in-Review.pdf" TargetMode="External"/><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hyperlink" Target="https://careertech.org/state-profile/south-carolina/" TargetMode="External"/><Relationship Id="rId5" Type="http://schemas.openxmlformats.org/officeDocument/2006/relationships/hyperlink" Target="https://www.acteonline.org/wp-content/uploads/2026/04/South_Carolina_State_FactSheet_2026.pdf" TargetMode="External"/><Relationship Id="rId4" Type="http://schemas.openxmlformats.org/officeDocument/2006/relationships/hyperlink" Target="https://www.acteonline.org/state-fact-sheets/#faq40row-block_d4eb0ea6ec136e3dfbafa14f1ef8f55b" TargetMode="External"/><Relationship Id="rId9"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hyperlink" Target="mailto:yypage@ed.sc.gov" TargetMode="External"/><Relationship Id="rId2" Type="http://schemas.openxmlformats.org/officeDocument/2006/relationships/image" Target="../media/image18.png"/><Relationship Id="rId1" Type="http://schemas.openxmlformats.org/officeDocument/2006/relationships/slideLayout" Target="../slideLayouts/slideLayout36.xml"/><Relationship Id="rId6" Type="http://schemas.openxmlformats.org/officeDocument/2006/relationships/hyperlink" Target="mailto:mbenton@ed.sc.gov" TargetMode="External"/><Relationship Id="rId5" Type="http://schemas.openxmlformats.org/officeDocument/2006/relationships/image" Target="../media/image17.png"/><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7BBF58A6_6D7CF1AD.xml"/><Relationship Id="rId1" Type="http://schemas.openxmlformats.org/officeDocument/2006/relationships/slideLayout" Target="../slideLayouts/slideLayout36.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a:xfrm>
            <a:off x="457200" y="1169270"/>
            <a:ext cx="10354410" cy="3675792"/>
          </a:xfrm>
        </p:spPr>
        <p:txBody>
          <a:bodyPr>
            <a:normAutofit/>
          </a:bodyPr>
          <a:lstStyle/>
          <a:p>
            <a:r>
              <a:rPr lang="en-US" sz="7200"/>
              <a:t>CTE in South Carolina: Focus on Finance</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p:txBody>
          <a:bodyPr/>
          <a:lstStyle/>
          <a:p>
            <a:r>
              <a:rPr lang="en-US"/>
              <a:t>Melissa Benton</a:t>
            </a:r>
          </a:p>
          <a:p>
            <a:r>
              <a:rPr lang="en-US"/>
              <a:t>Luna Page</a:t>
            </a:r>
          </a:p>
          <a:p>
            <a:r>
              <a:rPr lang="en-US"/>
              <a:t>Office of Career Readiness</a:t>
            </a:r>
          </a:p>
          <a:p>
            <a:r>
              <a:rPr lang="en-US"/>
              <a:t>August 21,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5F20-C0C6-EFC7-29B7-09E9CCA186ED}"/>
              </a:ext>
            </a:extLst>
          </p:cNvPr>
          <p:cNvSpPr>
            <a:spLocks noGrp="1"/>
          </p:cNvSpPr>
          <p:nvPr>
            <p:ph type="title"/>
          </p:nvPr>
        </p:nvSpPr>
        <p:spPr/>
        <p:txBody>
          <a:bodyPr>
            <a:normAutofit/>
          </a:bodyPr>
          <a:lstStyle/>
          <a:p>
            <a:r>
              <a:rPr kumimoji="0" lang="en-US" b="1" i="0" u="none" strike="noStrike" kern="1200" cap="none" spc="0" normalizeH="0" baseline="0" noProof="0">
                <a:ln>
                  <a:noFill/>
                </a:ln>
                <a:effectLst/>
                <a:uLnTx/>
                <a:uFillTx/>
                <a:latin typeface="Aptos" panose="020B0004020202020204" pitchFamily="34" charset="0"/>
                <a:ea typeface="+mj-ea"/>
                <a:cs typeface="+mj-cs"/>
              </a:rPr>
              <a:t>Agenda</a:t>
            </a:r>
            <a:endParaRPr lang="en-US" sz="6600"/>
          </a:p>
        </p:txBody>
      </p:sp>
      <p:sp>
        <p:nvSpPr>
          <p:cNvPr id="3" name="Content Placeholder 2">
            <a:extLst>
              <a:ext uri="{FF2B5EF4-FFF2-40B4-BE49-F238E27FC236}">
                <a16:creationId xmlns:a16="http://schemas.microsoft.com/office/drawing/2014/main" id="{44A1C43E-2C31-98E4-C95D-A11511A694EE}"/>
              </a:ext>
            </a:extLst>
          </p:cNvPr>
          <p:cNvSpPr>
            <a:spLocks noGrp="1"/>
          </p:cNvSpPr>
          <p:nvPr>
            <p:ph idx="4294967295"/>
          </p:nvPr>
        </p:nvSpPr>
        <p:spPr>
          <a:xfrm>
            <a:off x="6247598" y="308009"/>
            <a:ext cx="11824420" cy="8514914"/>
          </a:xfrm>
        </p:spPr>
        <p:txBody>
          <a:bodyPr anchor="ctr">
            <a:normAutofit/>
          </a:bodyPr>
          <a:lstStyle/>
          <a:p>
            <a:pPr marL="0" marR="0" lvl="0" indent="0" defTabSz="914400" rtl="0" eaLnBrk="1" fontAlgn="auto" latinLnBrk="0" hangingPunct="1">
              <a:lnSpc>
                <a:spcPct val="160000"/>
              </a:lnSpc>
              <a:spcBef>
                <a:spcPts val="0"/>
              </a:spcBef>
              <a:spcAft>
                <a:spcPts val="0"/>
              </a:spcAft>
              <a:buClrTx/>
              <a:buSzTx/>
              <a:buFontTx/>
              <a:buNone/>
              <a:tabLst/>
              <a:defRPr/>
            </a:pPr>
            <a:r>
              <a:rPr kumimoji="0" lang="en-US" sz="6600" b="1" i="0" u="none" strike="noStrike" kern="1200" cap="none" spc="0" normalizeH="0" baseline="0" noProof="0">
                <a:ln>
                  <a:noFill/>
                </a:ln>
                <a:solidFill>
                  <a:srgbClr val="2F3D4C"/>
                </a:solidFill>
                <a:effectLst/>
                <a:uLnTx/>
                <a:uFillTx/>
                <a:latin typeface="Aptos" panose="020B0004020202020204" pitchFamily="34" charset="0"/>
                <a:ea typeface="+mn-ea"/>
                <a:cs typeface="+mn-cs"/>
              </a:rPr>
              <a:t>Career Readiness in SC</a:t>
            </a:r>
          </a:p>
          <a:p>
            <a:pPr marL="0" marR="0" lvl="0" indent="0" defTabSz="914400" rtl="0" eaLnBrk="1" fontAlgn="auto" latinLnBrk="0" hangingPunct="1">
              <a:lnSpc>
                <a:spcPct val="160000"/>
              </a:lnSpc>
              <a:spcBef>
                <a:spcPts val="0"/>
              </a:spcBef>
              <a:spcAft>
                <a:spcPts val="0"/>
              </a:spcAft>
              <a:buClrTx/>
              <a:buSzTx/>
              <a:buFontTx/>
              <a:buNone/>
              <a:tabLst/>
              <a:defRPr/>
            </a:pPr>
            <a:r>
              <a:rPr lang="en-US" sz="6600" b="1">
                <a:solidFill>
                  <a:srgbClr val="2F3D4C"/>
                </a:solidFill>
                <a:latin typeface="Aptos" panose="020B0004020202020204" pitchFamily="34" charset="0"/>
              </a:rPr>
              <a:t>Federal CTE Funding</a:t>
            </a:r>
          </a:p>
          <a:p>
            <a:pPr marL="0" marR="0" lvl="0" indent="0" defTabSz="914400" rtl="0" eaLnBrk="1" fontAlgn="auto" latinLnBrk="0" hangingPunct="1">
              <a:lnSpc>
                <a:spcPct val="160000"/>
              </a:lnSpc>
              <a:spcBef>
                <a:spcPts val="0"/>
              </a:spcBef>
              <a:spcAft>
                <a:spcPts val="0"/>
              </a:spcAft>
              <a:buClrTx/>
              <a:buSzTx/>
              <a:buFontTx/>
              <a:buNone/>
              <a:tabLst/>
              <a:defRPr/>
            </a:pPr>
            <a:r>
              <a:rPr lang="en-US" sz="6600" b="1">
                <a:solidFill>
                  <a:srgbClr val="2F3D4C"/>
                </a:solidFill>
                <a:latin typeface="Aptos" panose="020B0004020202020204" pitchFamily="34" charset="0"/>
              </a:rPr>
              <a:t>State CTE Funding</a:t>
            </a:r>
          </a:p>
          <a:p>
            <a:pPr marL="0" marR="0" lvl="0" indent="0" defTabSz="914400" rtl="0" eaLnBrk="1" fontAlgn="auto" latinLnBrk="0" hangingPunct="1">
              <a:lnSpc>
                <a:spcPct val="160000"/>
              </a:lnSpc>
              <a:spcBef>
                <a:spcPts val="0"/>
              </a:spcBef>
              <a:spcAft>
                <a:spcPts val="0"/>
              </a:spcAft>
              <a:buClrTx/>
              <a:buSzTx/>
              <a:buFontTx/>
              <a:buNone/>
              <a:tabLst/>
              <a:defRPr/>
            </a:pPr>
            <a:r>
              <a:rPr lang="en-US" sz="6600" b="1">
                <a:solidFill>
                  <a:srgbClr val="2F3D4C"/>
                </a:solidFill>
                <a:latin typeface="Aptos" panose="020B0004020202020204" pitchFamily="34" charset="0"/>
              </a:rPr>
              <a:t>LEA Monitoring</a:t>
            </a:r>
          </a:p>
          <a:p>
            <a:pPr marL="0" marR="0" lvl="0" indent="0" defTabSz="914400" rtl="0" eaLnBrk="1" fontAlgn="auto" latinLnBrk="0" hangingPunct="1">
              <a:lnSpc>
                <a:spcPct val="160000"/>
              </a:lnSpc>
              <a:spcBef>
                <a:spcPts val="0"/>
              </a:spcBef>
              <a:spcAft>
                <a:spcPts val="0"/>
              </a:spcAft>
              <a:buClrTx/>
              <a:buSzTx/>
              <a:buFontTx/>
              <a:buNone/>
              <a:tabLst/>
              <a:defRPr/>
            </a:pPr>
            <a:r>
              <a:rPr lang="en-US" sz="6600" b="1">
                <a:solidFill>
                  <a:srgbClr val="2F3D4C"/>
                </a:solidFill>
                <a:latin typeface="Aptos" panose="020B0004020202020204" pitchFamily="34" charset="0"/>
              </a:rPr>
              <a:t>Data Definitions &amp; Resources</a:t>
            </a:r>
            <a:endParaRPr kumimoji="0" lang="en-US" sz="6600" b="1" i="0" u="none" strike="noStrike" kern="1200" cap="none" spc="0" normalizeH="0" baseline="0" noProof="0">
              <a:ln>
                <a:noFill/>
              </a:ln>
              <a:solidFill>
                <a:srgbClr val="2F3D4C"/>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33135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xfrm>
            <a:off x="914400" y="3467100"/>
            <a:ext cx="16459200" cy="13716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effectLst/>
                <a:uLnTx/>
                <a:uFillTx/>
                <a:latin typeface="Aptos" panose="020B0004020202020204" pitchFamily="34" charset="0"/>
                <a:ea typeface="+mn-ea"/>
                <a:cs typeface="+mn-cs"/>
              </a:rPr>
              <a:t>Career Readiness</a:t>
            </a:r>
          </a:p>
        </p:txBody>
      </p:sp>
      <p:sp>
        <p:nvSpPr>
          <p:cNvPr id="6" name="Text Placeholder 5">
            <a:extLst>
              <a:ext uri="{FF2B5EF4-FFF2-40B4-BE49-F238E27FC236}">
                <a16:creationId xmlns:a16="http://schemas.microsoft.com/office/drawing/2014/main" id="{F52E410D-DD3A-76FC-67C7-7A22E0005402}"/>
              </a:ext>
            </a:extLst>
          </p:cNvPr>
          <p:cNvSpPr>
            <a:spLocks noGrp="1"/>
          </p:cNvSpPr>
          <p:nvPr>
            <p:ph type="body" sz="quarter" idx="13"/>
          </p:nvPr>
        </p:nvSpPr>
        <p:spPr/>
        <p:txBody>
          <a:bodyPr/>
          <a:lstStyle/>
          <a:p>
            <a:r>
              <a:rPr lang="en-US"/>
              <a:t>Career and Technical Education (CTE)</a:t>
            </a:r>
          </a:p>
        </p:txBody>
      </p:sp>
    </p:spTree>
    <p:extLst>
      <p:ext uri="{BB962C8B-B14F-4D97-AF65-F5344CB8AC3E}">
        <p14:creationId xmlns:p14="http://schemas.microsoft.com/office/powerpoint/2010/main" val="387257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4AD5C-CEED-F793-7FB4-C7210CD77EE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7390E63-C89D-BA43-3FEB-BF6503B57A2E}"/>
              </a:ext>
              <a:ext uri="{C183D7F6-B498-43B3-948B-1728B52AA6E4}">
                <adec:decorative xmlns:adec="http://schemas.microsoft.com/office/drawing/2017/decorative" val="1"/>
              </a:ext>
            </a:extLst>
          </p:cNvPr>
          <p:cNvPicPr>
            <a:picLocks noChangeAspect="1"/>
          </p:cNvPicPr>
          <p:nvPr/>
        </p:nvPicPr>
        <p:blipFill>
          <a:blip r:embed="rId3"/>
          <a:srcRect l="38351" t="1677"/>
          <a:stretch>
            <a:fillRect/>
          </a:stretch>
        </p:blipFill>
        <p:spPr>
          <a:xfrm>
            <a:off x="6308002" y="9078729"/>
            <a:ext cx="11768839" cy="1046980"/>
          </a:xfrm>
          <a:prstGeom prst="rect">
            <a:avLst/>
          </a:prstGeom>
        </p:spPr>
      </p:pic>
      <p:sp>
        <p:nvSpPr>
          <p:cNvPr id="6" name="Freeform 6">
            <a:extLst>
              <a:ext uri="{FF2B5EF4-FFF2-40B4-BE49-F238E27FC236}">
                <a16:creationId xmlns:a16="http://schemas.microsoft.com/office/drawing/2014/main" id="{059AB668-6A12-4D77-9166-78AFD7B3D4A1}"/>
              </a:ext>
              <a:ext uri="{C183D7F6-B498-43B3-948B-1728B52AA6E4}">
                <adec:decorative xmlns:adec="http://schemas.microsoft.com/office/drawing/2017/decorative" val="1"/>
              </a:ext>
            </a:extLst>
          </p:cNvPr>
          <p:cNvSpPr/>
          <p:nvPr/>
        </p:nvSpPr>
        <p:spPr>
          <a:xfrm flipV="1">
            <a:off x="4320351" y="8978265"/>
            <a:ext cx="3759752" cy="3332081"/>
          </a:xfrm>
          <a:custGeom>
            <a:avLst/>
            <a:gdLst/>
            <a:ahLst/>
            <a:cxnLst/>
            <a:rect l="l" t="t" r="r" b="b"/>
            <a:pathLst>
              <a:path w="3759752" h="3332081">
                <a:moveTo>
                  <a:pt x="0" y="3332081"/>
                </a:moveTo>
                <a:lnTo>
                  <a:pt x="3759752" y="3332081"/>
                </a:lnTo>
                <a:lnTo>
                  <a:pt x="3759752" y="0"/>
                </a:lnTo>
                <a:lnTo>
                  <a:pt x="0" y="0"/>
                </a:lnTo>
                <a:lnTo>
                  <a:pt x="0" y="3332081"/>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AB655F86-3BAB-C459-7A54-FE945542F39B}"/>
              </a:ext>
              <a:ext uri="{C183D7F6-B498-43B3-948B-1728B52AA6E4}">
                <adec:decorative xmlns:adec="http://schemas.microsoft.com/office/drawing/2017/decorative" val="1"/>
              </a:ext>
            </a:extLst>
          </p:cNvPr>
          <p:cNvGrpSpPr/>
          <p:nvPr/>
        </p:nvGrpSpPr>
        <p:grpSpPr>
          <a:xfrm>
            <a:off x="17038415" y="3810817"/>
            <a:ext cx="3389686" cy="2665365"/>
            <a:chOff x="0" y="0"/>
            <a:chExt cx="696717" cy="547840"/>
          </a:xfrm>
        </p:grpSpPr>
        <p:sp>
          <p:nvSpPr>
            <p:cNvPr id="8" name="Freeform 8">
              <a:extLst>
                <a:ext uri="{FF2B5EF4-FFF2-40B4-BE49-F238E27FC236}">
                  <a16:creationId xmlns:a16="http://schemas.microsoft.com/office/drawing/2014/main" id="{198B029B-1244-39D4-1750-7944DF1DA443}"/>
                </a:ext>
              </a:extLst>
            </p:cNvPr>
            <p:cNvSpPr/>
            <p:nvPr/>
          </p:nvSpPr>
          <p:spPr>
            <a:xfrm>
              <a:off x="8289" y="0"/>
              <a:ext cx="680138" cy="547840"/>
            </a:xfrm>
            <a:custGeom>
              <a:avLst/>
              <a:gdLst/>
              <a:ahLst/>
              <a:cxnLst/>
              <a:rect l="l" t="t" r="r" b="b"/>
              <a:pathLst>
                <a:path w="680138" h="547840">
                  <a:moveTo>
                    <a:pt x="668016" y="301435"/>
                  </a:moveTo>
                  <a:lnTo>
                    <a:pt x="505639" y="520325"/>
                  </a:lnTo>
                  <a:cubicBezTo>
                    <a:pt x="492799" y="537634"/>
                    <a:pt x="472520" y="547840"/>
                    <a:pt x="450968" y="547840"/>
                  </a:cubicBezTo>
                  <a:lnTo>
                    <a:pt x="229170" y="547840"/>
                  </a:lnTo>
                  <a:cubicBezTo>
                    <a:pt x="207619" y="547840"/>
                    <a:pt x="187340" y="537634"/>
                    <a:pt x="174500" y="520325"/>
                  </a:cubicBezTo>
                  <a:lnTo>
                    <a:pt x="12122" y="301435"/>
                  </a:lnTo>
                  <a:cubicBezTo>
                    <a:pt x="0" y="285094"/>
                    <a:pt x="0" y="262745"/>
                    <a:pt x="12122" y="246405"/>
                  </a:cubicBezTo>
                  <a:lnTo>
                    <a:pt x="174500" y="27515"/>
                  </a:lnTo>
                  <a:cubicBezTo>
                    <a:pt x="187340" y="10206"/>
                    <a:pt x="207619" y="0"/>
                    <a:pt x="229170" y="0"/>
                  </a:cubicBezTo>
                  <a:lnTo>
                    <a:pt x="450968" y="0"/>
                  </a:lnTo>
                  <a:cubicBezTo>
                    <a:pt x="472520" y="0"/>
                    <a:pt x="492799" y="10206"/>
                    <a:pt x="505639" y="27515"/>
                  </a:cubicBezTo>
                  <a:lnTo>
                    <a:pt x="668016" y="246405"/>
                  </a:lnTo>
                  <a:cubicBezTo>
                    <a:pt x="680138" y="262745"/>
                    <a:pt x="680138" y="285094"/>
                    <a:pt x="668016" y="301435"/>
                  </a:cubicBezTo>
                  <a:close/>
                </a:path>
              </a:pathLst>
            </a:custGeom>
            <a:solidFill>
              <a:srgbClr val="243B55">
                <a:alpha val="4706"/>
              </a:srgbClr>
            </a:solidFill>
          </p:spPr>
          <p:txBody>
            <a:bodyPr/>
            <a:lstStyle/>
            <a:p>
              <a:endParaRPr lang="en-US"/>
            </a:p>
          </p:txBody>
        </p:sp>
        <p:sp>
          <p:nvSpPr>
            <p:cNvPr id="9" name="TextBox 9">
              <a:extLst>
                <a:ext uri="{FF2B5EF4-FFF2-40B4-BE49-F238E27FC236}">
                  <a16:creationId xmlns:a16="http://schemas.microsoft.com/office/drawing/2014/main" id="{9EBE4CCE-0633-D39B-8613-DA180B5BAED5}"/>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8" name="Freeform 18">
            <a:extLst>
              <a:ext uri="{FF2B5EF4-FFF2-40B4-BE49-F238E27FC236}">
                <a16:creationId xmlns:a16="http://schemas.microsoft.com/office/drawing/2014/main" id="{F79C69B8-1134-4B88-D804-C03B6EAEDF7A}"/>
              </a:ext>
              <a:ext uri="{C183D7F6-B498-43B3-948B-1728B52AA6E4}">
                <adec:decorative xmlns:adec="http://schemas.microsoft.com/office/drawing/2017/decorative" val="1"/>
              </a:ext>
            </a:extLst>
          </p:cNvPr>
          <p:cNvSpPr/>
          <p:nvPr/>
        </p:nvSpPr>
        <p:spPr>
          <a:xfrm>
            <a:off x="12551499" y="-5751981"/>
            <a:ext cx="10378556" cy="9025955"/>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rgbClr val="F1BA55"/>
          </a:solidFill>
          <a:ln cap="rnd">
            <a:noFill/>
            <a:prstDash val="solid"/>
            <a:round/>
          </a:ln>
        </p:spPr>
        <p:txBody>
          <a:bodyPr/>
          <a:lstStyle/>
          <a:p>
            <a:endParaRPr lang="en-US"/>
          </a:p>
        </p:txBody>
      </p:sp>
      <p:sp>
        <p:nvSpPr>
          <p:cNvPr id="19" name="TextBox 19">
            <a:extLst>
              <a:ext uri="{FF2B5EF4-FFF2-40B4-BE49-F238E27FC236}">
                <a16:creationId xmlns:a16="http://schemas.microsoft.com/office/drawing/2014/main" id="{90B6C087-7234-768D-7D7F-2D6DFEC3E90B}"/>
              </a:ext>
              <a:ext uri="{C183D7F6-B498-43B3-948B-1728B52AA6E4}">
                <adec:decorative xmlns:adec="http://schemas.microsoft.com/office/drawing/2017/decorative" val="1"/>
              </a:ext>
            </a:extLst>
          </p:cNvPr>
          <p:cNvSpPr txBox="1"/>
          <p:nvPr/>
        </p:nvSpPr>
        <p:spPr>
          <a:xfrm>
            <a:off x="12919603" y="-6367386"/>
            <a:ext cx="7548980" cy="9641361"/>
          </a:xfrm>
          <a:prstGeom prst="rect">
            <a:avLst/>
          </a:prstGeom>
        </p:spPr>
        <p:txBody>
          <a:bodyPr lIns="50800" tIns="50800" rIns="50800" bIns="50800" rtlCol="0" anchor="ctr"/>
          <a:lstStyle/>
          <a:p>
            <a:pPr marL="0" lvl="0" indent="0" algn="ctr">
              <a:lnSpc>
                <a:spcPts val="2659"/>
              </a:lnSpc>
              <a:spcBef>
                <a:spcPct val="0"/>
              </a:spcBef>
            </a:pPr>
            <a:endParaRPr/>
          </a:p>
        </p:txBody>
      </p:sp>
      <p:sp>
        <p:nvSpPr>
          <p:cNvPr id="21" name="Freeform 21">
            <a:extLst>
              <a:ext uri="{FF2B5EF4-FFF2-40B4-BE49-F238E27FC236}">
                <a16:creationId xmlns:a16="http://schemas.microsoft.com/office/drawing/2014/main" id="{F8F16C32-8DB4-B687-2EB6-ED15AAFF7A58}"/>
              </a:ext>
              <a:ext uri="{C183D7F6-B498-43B3-948B-1728B52AA6E4}">
                <adec:decorative xmlns:adec="http://schemas.microsoft.com/office/drawing/2017/decorative" val="1"/>
              </a:ext>
            </a:extLst>
          </p:cNvPr>
          <p:cNvSpPr/>
          <p:nvPr/>
        </p:nvSpPr>
        <p:spPr>
          <a:xfrm>
            <a:off x="13696309" y="-4118396"/>
            <a:ext cx="7875678" cy="6875042"/>
          </a:xfrm>
          <a:custGeom>
            <a:avLst/>
            <a:gdLst/>
            <a:ahLst/>
            <a:cxnLst/>
            <a:rect l="l" t="t" r="r" b="b"/>
            <a:pathLst>
              <a:path w="800164" h="698500">
                <a:moveTo>
                  <a:pt x="789935" y="377690"/>
                </a:moveTo>
                <a:lnTo>
                  <a:pt x="619829" y="670060"/>
                </a:lnTo>
                <a:cubicBezTo>
                  <a:pt x="609584" y="687668"/>
                  <a:pt x="590750" y="698500"/>
                  <a:pt x="570379" y="698500"/>
                </a:cubicBezTo>
                <a:lnTo>
                  <a:pt x="229785" y="698500"/>
                </a:lnTo>
                <a:cubicBezTo>
                  <a:pt x="209414" y="698500"/>
                  <a:pt x="190580" y="687668"/>
                  <a:pt x="180335" y="670060"/>
                </a:cubicBezTo>
                <a:lnTo>
                  <a:pt x="10229" y="377690"/>
                </a:lnTo>
                <a:cubicBezTo>
                  <a:pt x="0" y="360109"/>
                  <a:pt x="0" y="338391"/>
                  <a:pt x="10229" y="320810"/>
                </a:cubicBezTo>
                <a:lnTo>
                  <a:pt x="180335" y="28440"/>
                </a:lnTo>
                <a:cubicBezTo>
                  <a:pt x="190580" y="10832"/>
                  <a:pt x="209414" y="0"/>
                  <a:pt x="229785" y="0"/>
                </a:cubicBezTo>
                <a:lnTo>
                  <a:pt x="570379" y="0"/>
                </a:lnTo>
                <a:cubicBezTo>
                  <a:pt x="590750" y="0"/>
                  <a:pt x="609584" y="10832"/>
                  <a:pt x="619829" y="28440"/>
                </a:cubicBezTo>
                <a:lnTo>
                  <a:pt x="789935" y="320810"/>
                </a:lnTo>
                <a:cubicBezTo>
                  <a:pt x="800164" y="338391"/>
                  <a:pt x="800164" y="360109"/>
                  <a:pt x="789935" y="377690"/>
                </a:cubicBezTo>
                <a:close/>
              </a:path>
            </a:pathLst>
          </a:custGeom>
          <a:solidFill>
            <a:srgbClr val="2F3D4C"/>
          </a:solidFill>
          <a:ln cap="rnd">
            <a:noFill/>
            <a:prstDash val="solid"/>
            <a:round/>
          </a:ln>
        </p:spPr>
        <p:txBody>
          <a:bodyPr/>
          <a:lstStyle/>
          <a:p>
            <a:endParaRPr lang="en-US"/>
          </a:p>
        </p:txBody>
      </p:sp>
      <p:sp>
        <p:nvSpPr>
          <p:cNvPr id="22" name="TextBox 22">
            <a:extLst>
              <a:ext uri="{FF2B5EF4-FFF2-40B4-BE49-F238E27FC236}">
                <a16:creationId xmlns:a16="http://schemas.microsoft.com/office/drawing/2014/main" id="{BE51D4B9-29BE-07F6-238D-B9270626340B}"/>
              </a:ext>
              <a:ext uri="{C183D7F6-B498-43B3-948B-1728B52AA6E4}">
                <adec:decorative xmlns:adec="http://schemas.microsoft.com/office/drawing/2017/decorative" val="1"/>
              </a:ext>
            </a:extLst>
          </p:cNvPr>
          <p:cNvSpPr txBox="1"/>
          <p:nvPr/>
        </p:nvSpPr>
        <p:spPr>
          <a:xfrm>
            <a:off x="14698915" y="-4565121"/>
            <a:ext cx="5750035" cy="7343795"/>
          </a:xfrm>
          <a:prstGeom prst="rect">
            <a:avLst/>
          </a:prstGeom>
        </p:spPr>
        <p:txBody>
          <a:bodyPr lIns="50800" tIns="50800" rIns="50800" bIns="50800" rtlCol="0" anchor="ctr"/>
          <a:lstStyle/>
          <a:p>
            <a:pPr marL="0" lvl="0" indent="0" algn="ctr">
              <a:lnSpc>
                <a:spcPts val="2659"/>
              </a:lnSpc>
              <a:spcBef>
                <a:spcPct val="0"/>
              </a:spcBef>
            </a:pPr>
            <a:endParaRPr/>
          </a:p>
        </p:txBody>
      </p:sp>
      <p:grpSp>
        <p:nvGrpSpPr>
          <p:cNvPr id="23" name="Group 23">
            <a:extLst>
              <a:ext uri="{FF2B5EF4-FFF2-40B4-BE49-F238E27FC236}">
                <a16:creationId xmlns:a16="http://schemas.microsoft.com/office/drawing/2014/main" id="{F6CCD0FB-BC13-D54D-65B1-269DE5BB6B11}"/>
              </a:ext>
              <a:ext uri="{C183D7F6-B498-43B3-948B-1728B52AA6E4}">
                <adec:decorative xmlns:adec="http://schemas.microsoft.com/office/drawing/2017/decorative" val="1"/>
              </a:ext>
            </a:extLst>
          </p:cNvPr>
          <p:cNvGrpSpPr/>
          <p:nvPr/>
        </p:nvGrpSpPr>
        <p:grpSpPr>
          <a:xfrm>
            <a:off x="15925325" y="440431"/>
            <a:ext cx="3297214" cy="2833543"/>
            <a:chOff x="0" y="0"/>
            <a:chExt cx="812800" cy="698500"/>
          </a:xfrm>
        </p:grpSpPr>
        <p:sp>
          <p:nvSpPr>
            <p:cNvPr id="24" name="Freeform 24">
              <a:extLst>
                <a:ext uri="{FF2B5EF4-FFF2-40B4-BE49-F238E27FC236}">
                  <a16:creationId xmlns:a16="http://schemas.microsoft.com/office/drawing/2014/main" id="{AC5E8B12-E964-5903-9E5B-CE905F117CAF}"/>
                </a:ext>
              </a:extLst>
            </p:cNvPr>
            <p:cNvSpPr/>
            <p:nvPr/>
          </p:nvSpPr>
          <p:spPr>
            <a:xfrm>
              <a:off x="4058" y="0"/>
              <a:ext cx="804684" cy="698500"/>
            </a:xfrm>
            <a:custGeom>
              <a:avLst/>
              <a:gdLst/>
              <a:ahLst/>
              <a:cxnLst/>
              <a:rect l="l" t="t" r="r" b="b"/>
              <a:pathLst>
                <a:path w="804684" h="698500">
                  <a:moveTo>
                    <a:pt x="798115" y="367516"/>
                  </a:moveTo>
                  <a:lnTo>
                    <a:pt x="616169" y="680234"/>
                  </a:lnTo>
                  <a:cubicBezTo>
                    <a:pt x="609590" y="691543"/>
                    <a:pt x="597493" y="698500"/>
                    <a:pt x="584410" y="698500"/>
                  </a:cubicBezTo>
                  <a:lnTo>
                    <a:pt x="220274" y="698500"/>
                  </a:lnTo>
                  <a:cubicBezTo>
                    <a:pt x="207191" y="698500"/>
                    <a:pt x="195094" y="691543"/>
                    <a:pt x="188515" y="680234"/>
                  </a:cubicBezTo>
                  <a:lnTo>
                    <a:pt x="6569" y="367516"/>
                  </a:lnTo>
                  <a:cubicBezTo>
                    <a:pt x="0" y="356225"/>
                    <a:pt x="0" y="342275"/>
                    <a:pt x="6569" y="330984"/>
                  </a:cubicBezTo>
                  <a:lnTo>
                    <a:pt x="188515" y="18266"/>
                  </a:lnTo>
                  <a:cubicBezTo>
                    <a:pt x="195094" y="6957"/>
                    <a:pt x="207191" y="0"/>
                    <a:pt x="220274" y="0"/>
                  </a:cubicBezTo>
                  <a:lnTo>
                    <a:pt x="584410" y="0"/>
                  </a:lnTo>
                  <a:cubicBezTo>
                    <a:pt x="597493" y="0"/>
                    <a:pt x="609590" y="6957"/>
                    <a:pt x="616169" y="18266"/>
                  </a:cubicBezTo>
                  <a:lnTo>
                    <a:pt x="798115" y="330984"/>
                  </a:lnTo>
                  <a:cubicBezTo>
                    <a:pt x="804684" y="342275"/>
                    <a:pt x="804684" y="356225"/>
                    <a:pt x="798115" y="367516"/>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25" name="TextBox 25">
              <a:extLst>
                <a:ext uri="{FF2B5EF4-FFF2-40B4-BE49-F238E27FC236}">
                  <a16:creationId xmlns:a16="http://schemas.microsoft.com/office/drawing/2014/main" id="{4797539E-40D5-A2C6-8534-11F85EE7B73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6" name="Freeform 26">
            <a:extLst>
              <a:ext uri="{FF2B5EF4-FFF2-40B4-BE49-F238E27FC236}">
                <a16:creationId xmlns:a16="http://schemas.microsoft.com/office/drawing/2014/main" id="{A2A1DF8A-9525-7F30-4544-FADF3F9E80CD}"/>
              </a:ext>
              <a:ext uri="{C183D7F6-B498-43B3-948B-1728B52AA6E4}">
                <adec:decorative xmlns:adec="http://schemas.microsoft.com/office/drawing/2017/decorative" val="1"/>
              </a:ext>
            </a:extLst>
          </p:cNvPr>
          <p:cNvSpPr/>
          <p:nvPr/>
        </p:nvSpPr>
        <p:spPr>
          <a:xfrm>
            <a:off x="-988600" y="-658846"/>
            <a:ext cx="2966944" cy="2570115"/>
          </a:xfrm>
          <a:custGeom>
            <a:avLst/>
            <a:gdLst/>
            <a:ahLst/>
            <a:cxnLst/>
            <a:rect l="l" t="t" r="r" b="b"/>
            <a:pathLst>
              <a:path w="2966944" h="2570115">
                <a:moveTo>
                  <a:pt x="0" y="0"/>
                </a:moveTo>
                <a:lnTo>
                  <a:pt x="2966945" y="0"/>
                </a:lnTo>
                <a:lnTo>
                  <a:pt x="2966945" y="2570115"/>
                </a:lnTo>
                <a:lnTo>
                  <a:pt x="0" y="2570115"/>
                </a:lnTo>
                <a:lnTo>
                  <a:pt x="0" y="0"/>
                </a:lnTo>
                <a:close/>
              </a:path>
            </a:pathLst>
          </a:custGeom>
          <a:blipFill>
            <a:blip>
              <a:alphaModFix amt="5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Freeform 27">
            <a:extLst>
              <a:ext uri="{FF2B5EF4-FFF2-40B4-BE49-F238E27FC236}">
                <a16:creationId xmlns:a16="http://schemas.microsoft.com/office/drawing/2014/main" id="{F1BA58F5-204C-7CD7-CC60-298977A59CEA}"/>
              </a:ext>
              <a:ext uri="{C183D7F6-B498-43B3-948B-1728B52AA6E4}">
                <adec:decorative xmlns:adec="http://schemas.microsoft.com/office/drawing/2017/decorative" val="1"/>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8" name="Freeform 28">
            <a:extLst>
              <a:ext uri="{FF2B5EF4-FFF2-40B4-BE49-F238E27FC236}">
                <a16:creationId xmlns:a16="http://schemas.microsoft.com/office/drawing/2014/main" id="{AC164D55-3038-8665-414C-AD891CC4B859}"/>
              </a:ext>
              <a:ext uri="{C183D7F6-B498-43B3-948B-1728B52AA6E4}">
                <adec:decorative xmlns:adec="http://schemas.microsoft.com/office/drawing/2017/decorative" val="1"/>
              </a:ext>
            </a:extLst>
          </p:cNvPr>
          <p:cNvSpPr/>
          <p:nvPr/>
        </p:nvSpPr>
        <p:spPr>
          <a:xfrm>
            <a:off x="13573908" y="-444369"/>
            <a:ext cx="1177504" cy="797759"/>
          </a:xfrm>
          <a:custGeom>
            <a:avLst/>
            <a:gdLst/>
            <a:ahLst/>
            <a:cxnLst/>
            <a:rect l="l" t="t" r="r" b="b"/>
            <a:pathLst>
              <a:path w="1177504" h="797759">
                <a:moveTo>
                  <a:pt x="0" y="0"/>
                </a:moveTo>
                <a:lnTo>
                  <a:pt x="1177504" y="0"/>
                </a:lnTo>
                <a:lnTo>
                  <a:pt x="1177504" y="797760"/>
                </a:lnTo>
                <a:lnTo>
                  <a:pt x="0" y="79776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33" name="Picture 3">
            <a:extLst>
              <a:ext uri="{FF2B5EF4-FFF2-40B4-BE49-F238E27FC236}">
                <a16:creationId xmlns:a16="http://schemas.microsoft.com/office/drawing/2014/main" id="{9F7A3830-BCA4-B79F-4E45-928B1DAE85FC}"/>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15259" y="7073835"/>
            <a:ext cx="2681111" cy="2679502"/>
          </a:xfrm>
          <a:prstGeom prst="rect">
            <a:avLst/>
          </a:prstGeom>
        </p:spPr>
      </p:pic>
      <p:sp>
        <p:nvSpPr>
          <p:cNvPr id="20" name="Text Placeholder 7">
            <a:extLst>
              <a:ext uri="{FF2B5EF4-FFF2-40B4-BE49-F238E27FC236}">
                <a16:creationId xmlns:a16="http://schemas.microsoft.com/office/drawing/2014/main" id="{9BC1C2E7-D90C-4C77-64C1-571AF2980001}"/>
              </a:ext>
              <a:ext uri="{C183D7F6-B498-43B3-948B-1728B52AA6E4}">
                <adec:decorative xmlns:adec="http://schemas.microsoft.com/office/drawing/2017/decorative" val="1"/>
              </a:ext>
            </a:extLst>
          </p:cNvPr>
          <p:cNvSpPr txBox="1">
            <a:spLocks/>
          </p:cNvSpPr>
          <p:nvPr/>
        </p:nvSpPr>
        <p:spPr>
          <a:xfrm rot="10800000" flipV="1">
            <a:off x="1548675" y="4029803"/>
            <a:ext cx="13425525" cy="21465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3600">
                <a:solidFill>
                  <a:srgbClr val="2F3D4C"/>
                </a:solidFill>
                <a:latin typeface="Aptos" panose="020B0004020202020204" pitchFamily="34" charset="0"/>
                <a:hlinkClick r:id="rId9">
                  <a:extLst>
                    <a:ext uri="{A12FA001-AC4F-418D-AE19-62706E023703}">
                      <ahyp:hlinkClr xmlns:ahyp="http://schemas.microsoft.com/office/drawing/2018/hyperlinkcolor" val="tx"/>
                    </a:ext>
                  </a:extLst>
                </a:hlinkClick>
              </a:rPr>
              <a:t>The South Carolina Department of Education's (SCDE) 2030 plan, aims to ensure </a:t>
            </a:r>
            <a:r>
              <a:rPr lang="en-US" sz="3600" b="1" i="1">
                <a:solidFill>
                  <a:srgbClr val="2F3D4C"/>
                </a:solidFill>
                <a:latin typeface="Aptos" panose="020B0004020202020204" pitchFamily="34" charset="0"/>
                <a:hlinkClick r:id="rId9">
                  <a:extLst>
                    <a:ext uri="{A12FA001-AC4F-418D-AE19-62706E023703}">
                      <ahyp:hlinkClr xmlns:ahyp="http://schemas.microsoft.com/office/drawing/2018/hyperlinkcolor" val="tx"/>
                    </a:ext>
                  </a:extLst>
                </a:hlinkClick>
              </a:rPr>
              <a:t>every</a:t>
            </a:r>
            <a:r>
              <a:rPr lang="en-US" sz="3600">
                <a:solidFill>
                  <a:srgbClr val="2F3D4C"/>
                </a:solidFill>
                <a:latin typeface="Aptos" panose="020B0004020202020204" pitchFamily="34" charset="0"/>
                <a:hlinkClick r:id="rId9">
                  <a:extLst>
                    <a:ext uri="{A12FA001-AC4F-418D-AE19-62706E023703}">
                      <ahyp:hlinkClr xmlns:ahyp="http://schemas.microsoft.com/office/drawing/2018/hyperlinkcolor" val="tx"/>
                    </a:ext>
                  </a:extLst>
                </a:hlinkClick>
              </a:rPr>
              <a:t> student graduates college, career, or military-ready, with a focus on literacy and math proficiency. </a:t>
            </a:r>
            <a:endParaRPr lang="en-US" sz="3600">
              <a:solidFill>
                <a:srgbClr val="2F3D4C"/>
              </a:solidFill>
              <a:latin typeface="Aptos" panose="020B0004020202020204" pitchFamily="34" charset="0"/>
            </a:endParaRPr>
          </a:p>
        </p:txBody>
      </p:sp>
      <p:sp>
        <p:nvSpPr>
          <p:cNvPr id="16" name="TextBox 16">
            <a:extLst>
              <a:ext uri="{FF2B5EF4-FFF2-40B4-BE49-F238E27FC236}">
                <a16:creationId xmlns:a16="http://schemas.microsoft.com/office/drawing/2014/main" id="{5DB9D9DB-9DA2-6720-8037-FF02773A8FE8}"/>
              </a:ext>
            </a:extLst>
          </p:cNvPr>
          <p:cNvSpPr txBox="1">
            <a:spLocks noGrp="1"/>
          </p:cNvSpPr>
          <p:nvPr>
            <p:ph type="title" idx="4294967295"/>
          </p:nvPr>
        </p:nvSpPr>
        <p:spPr>
          <a:xfrm>
            <a:off x="570677" y="1038767"/>
            <a:ext cx="14714915" cy="9482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0" normalizeH="0" baseline="0" noProof="0">
                <a:ln>
                  <a:noFill/>
                </a:ln>
                <a:solidFill>
                  <a:srgbClr val="243B55"/>
                </a:solidFill>
                <a:effectLst/>
                <a:uLnTx/>
                <a:uFillTx/>
                <a:latin typeface="+mn-lt"/>
                <a:ea typeface="Montserrat Bold"/>
                <a:cs typeface="Montserrat Bold"/>
                <a:sym typeface="Montserrat Bold"/>
              </a:rPr>
              <a:t>South Carolina -  Vision 2030</a:t>
            </a:r>
          </a:p>
        </p:txBody>
      </p:sp>
    </p:spTree>
    <p:extLst>
      <p:ext uri="{BB962C8B-B14F-4D97-AF65-F5344CB8AC3E}">
        <p14:creationId xmlns:p14="http://schemas.microsoft.com/office/powerpoint/2010/main" val="2608541547"/>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DF936-824B-0E2F-E49F-C0D201DA7275}"/>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D1AA9F3D-C8A8-88E2-B785-8E58BAE3570D}"/>
              </a:ext>
              <a:ext uri="{C183D7F6-B498-43B3-948B-1728B52AA6E4}">
                <adec:decorative xmlns:adec="http://schemas.microsoft.com/office/drawing/2017/decorative" val="1"/>
              </a:ext>
            </a:extLst>
          </p:cNvPr>
          <p:cNvSpPr/>
          <p:nvPr/>
        </p:nvSpPr>
        <p:spPr>
          <a:xfrm>
            <a:off x="-3724374" y="3381806"/>
            <a:ext cx="9466100" cy="7959963"/>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rgbClr val="F1BA55"/>
          </a:solidFill>
          <a:ln cap="rnd">
            <a:noFill/>
            <a:prstDash val="solid"/>
            <a:round/>
          </a:ln>
        </p:spPr>
        <p:txBody>
          <a:bodyPr/>
          <a:lstStyle/>
          <a:p>
            <a:endParaRPr lang="en-US"/>
          </a:p>
        </p:txBody>
      </p:sp>
      <p:sp>
        <p:nvSpPr>
          <p:cNvPr id="5" name="TextBox 5">
            <a:extLst>
              <a:ext uri="{FF2B5EF4-FFF2-40B4-BE49-F238E27FC236}">
                <a16:creationId xmlns:a16="http://schemas.microsoft.com/office/drawing/2014/main" id="{F8FFDFE1-4CC8-E695-72CF-9A913376184C}"/>
              </a:ext>
              <a:ext uri="{C183D7F6-B498-43B3-948B-1728B52AA6E4}">
                <adec:decorative xmlns:adec="http://schemas.microsoft.com/office/drawing/2017/decorative" val="1"/>
              </a:ext>
            </a:extLst>
          </p:cNvPr>
          <p:cNvSpPr txBox="1"/>
          <p:nvPr/>
        </p:nvSpPr>
        <p:spPr>
          <a:xfrm>
            <a:off x="-1966746" y="2658569"/>
            <a:ext cx="7548980" cy="9641361"/>
          </a:xfrm>
          <a:prstGeom prst="rect">
            <a:avLst/>
          </a:prstGeom>
        </p:spPr>
        <p:txBody>
          <a:bodyPr lIns="50800" tIns="50800" rIns="50800" bIns="50800" rtlCol="0" anchor="ctr"/>
          <a:lstStyle/>
          <a:p>
            <a:pPr marL="0" lvl="0" indent="0" algn="ctr">
              <a:lnSpc>
                <a:spcPts val="2659"/>
              </a:lnSpc>
              <a:spcBef>
                <a:spcPct val="0"/>
              </a:spcBef>
            </a:pPr>
            <a:endParaRPr/>
          </a:p>
        </p:txBody>
      </p:sp>
      <p:sp>
        <p:nvSpPr>
          <p:cNvPr id="6" name="Freeform 6">
            <a:extLst>
              <a:ext uri="{FF2B5EF4-FFF2-40B4-BE49-F238E27FC236}">
                <a16:creationId xmlns:a16="http://schemas.microsoft.com/office/drawing/2014/main" id="{CC429ACF-97D5-69C2-077A-B4F3F4796B77}"/>
              </a:ext>
              <a:ext uri="{C183D7F6-B498-43B3-948B-1728B52AA6E4}">
                <adec:decorative xmlns:adec="http://schemas.microsoft.com/office/drawing/2017/decorative" val="1"/>
              </a:ext>
            </a:extLst>
          </p:cNvPr>
          <p:cNvSpPr/>
          <p:nvPr/>
        </p:nvSpPr>
        <p:spPr>
          <a:xfrm flipV="1">
            <a:off x="9562753" y="9348534"/>
            <a:ext cx="3759752" cy="3332081"/>
          </a:xfrm>
          <a:custGeom>
            <a:avLst/>
            <a:gdLst/>
            <a:ahLst/>
            <a:cxnLst/>
            <a:rect l="l" t="t" r="r" b="b"/>
            <a:pathLst>
              <a:path w="3759752" h="3332081">
                <a:moveTo>
                  <a:pt x="0" y="3332081"/>
                </a:moveTo>
                <a:lnTo>
                  <a:pt x="3759752" y="3332081"/>
                </a:lnTo>
                <a:lnTo>
                  <a:pt x="3759752" y="0"/>
                </a:lnTo>
                <a:lnTo>
                  <a:pt x="0" y="0"/>
                </a:lnTo>
                <a:lnTo>
                  <a:pt x="0" y="3332081"/>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a:extLst>
              <a:ext uri="{FF2B5EF4-FFF2-40B4-BE49-F238E27FC236}">
                <a16:creationId xmlns:a16="http://schemas.microsoft.com/office/drawing/2014/main" id="{A015EC75-0087-8737-3EE8-EA35FF61DCA9}"/>
              </a:ext>
              <a:ext uri="{C183D7F6-B498-43B3-948B-1728B52AA6E4}">
                <adec:decorative xmlns:adec="http://schemas.microsoft.com/office/drawing/2017/decorative" val="1"/>
              </a:ext>
            </a:extLst>
          </p:cNvPr>
          <p:cNvGrpSpPr/>
          <p:nvPr/>
        </p:nvGrpSpPr>
        <p:grpSpPr>
          <a:xfrm>
            <a:off x="16840200" y="4550098"/>
            <a:ext cx="3389686" cy="2665365"/>
            <a:chOff x="0" y="0"/>
            <a:chExt cx="696717" cy="547840"/>
          </a:xfrm>
        </p:grpSpPr>
        <p:sp>
          <p:nvSpPr>
            <p:cNvPr id="8" name="Freeform 8">
              <a:extLst>
                <a:ext uri="{FF2B5EF4-FFF2-40B4-BE49-F238E27FC236}">
                  <a16:creationId xmlns:a16="http://schemas.microsoft.com/office/drawing/2014/main" id="{E5452A1C-D219-28B2-570D-9B977E16BF27}"/>
                </a:ext>
              </a:extLst>
            </p:cNvPr>
            <p:cNvSpPr/>
            <p:nvPr/>
          </p:nvSpPr>
          <p:spPr>
            <a:xfrm>
              <a:off x="8289" y="0"/>
              <a:ext cx="680138" cy="547840"/>
            </a:xfrm>
            <a:custGeom>
              <a:avLst/>
              <a:gdLst/>
              <a:ahLst/>
              <a:cxnLst/>
              <a:rect l="l" t="t" r="r" b="b"/>
              <a:pathLst>
                <a:path w="680138" h="547840">
                  <a:moveTo>
                    <a:pt x="668016" y="301435"/>
                  </a:moveTo>
                  <a:lnTo>
                    <a:pt x="505639" y="520325"/>
                  </a:lnTo>
                  <a:cubicBezTo>
                    <a:pt x="492799" y="537634"/>
                    <a:pt x="472520" y="547840"/>
                    <a:pt x="450968" y="547840"/>
                  </a:cubicBezTo>
                  <a:lnTo>
                    <a:pt x="229170" y="547840"/>
                  </a:lnTo>
                  <a:cubicBezTo>
                    <a:pt x="207619" y="547840"/>
                    <a:pt x="187340" y="537634"/>
                    <a:pt x="174500" y="520325"/>
                  </a:cubicBezTo>
                  <a:lnTo>
                    <a:pt x="12122" y="301435"/>
                  </a:lnTo>
                  <a:cubicBezTo>
                    <a:pt x="0" y="285094"/>
                    <a:pt x="0" y="262745"/>
                    <a:pt x="12122" y="246405"/>
                  </a:cubicBezTo>
                  <a:lnTo>
                    <a:pt x="174500" y="27515"/>
                  </a:lnTo>
                  <a:cubicBezTo>
                    <a:pt x="187340" y="10206"/>
                    <a:pt x="207619" y="0"/>
                    <a:pt x="229170" y="0"/>
                  </a:cubicBezTo>
                  <a:lnTo>
                    <a:pt x="450968" y="0"/>
                  </a:lnTo>
                  <a:cubicBezTo>
                    <a:pt x="472520" y="0"/>
                    <a:pt x="492799" y="10206"/>
                    <a:pt x="505639" y="27515"/>
                  </a:cubicBezTo>
                  <a:lnTo>
                    <a:pt x="668016" y="246405"/>
                  </a:lnTo>
                  <a:cubicBezTo>
                    <a:pt x="680138" y="262745"/>
                    <a:pt x="680138" y="285094"/>
                    <a:pt x="668016" y="301435"/>
                  </a:cubicBezTo>
                  <a:close/>
                </a:path>
              </a:pathLst>
            </a:custGeom>
            <a:solidFill>
              <a:srgbClr val="243B55">
                <a:alpha val="4706"/>
              </a:srgbClr>
            </a:solidFill>
          </p:spPr>
          <p:txBody>
            <a:bodyPr/>
            <a:lstStyle/>
            <a:p>
              <a:endParaRPr lang="en-US"/>
            </a:p>
          </p:txBody>
        </p:sp>
        <p:sp>
          <p:nvSpPr>
            <p:cNvPr id="9" name="TextBox 9">
              <a:extLst>
                <a:ext uri="{FF2B5EF4-FFF2-40B4-BE49-F238E27FC236}">
                  <a16:creationId xmlns:a16="http://schemas.microsoft.com/office/drawing/2014/main" id="{E8676E9F-E505-76B7-4698-48D48D542013}"/>
                </a:ext>
              </a:extLst>
            </p:cNvPr>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0" name="Freeform 10">
            <a:extLst>
              <a:ext uri="{FF2B5EF4-FFF2-40B4-BE49-F238E27FC236}">
                <a16:creationId xmlns:a16="http://schemas.microsoft.com/office/drawing/2014/main" id="{6686A020-A770-C993-C8A6-8BE9EAA1CA08}"/>
              </a:ext>
              <a:ext uri="{C183D7F6-B498-43B3-948B-1728B52AA6E4}">
                <adec:decorative xmlns:adec="http://schemas.microsoft.com/office/drawing/2017/decorative" val="1"/>
              </a:ext>
            </a:extLst>
          </p:cNvPr>
          <p:cNvSpPr/>
          <p:nvPr/>
        </p:nvSpPr>
        <p:spPr>
          <a:xfrm rot="7353578">
            <a:off x="1207124" y="8414815"/>
            <a:ext cx="6279545" cy="1610757"/>
          </a:xfrm>
          <a:custGeom>
            <a:avLst/>
            <a:gdLst/>
            <a:ahLst/>
            <a:cxnLst/>
            <a:rect l="l" t="t" r="r" b="b"/>
            <a:pathLst>
              <a:path w="6279545" h="1610757">
                <a:moveTo>
                  <a:pt x="0" y="0"/>
                </a:moveTo>
                <a:lnTo>
                  <a:pt x="6279545" y="0"/>
                </a:lnTo>
                <a:lnTo>
                  <a:pt x="6279545" y="1610757"/>
                </a:lnTo>
                <a:lnTo>
                  <a:pt x="0" y="1610757"/>
                </a:lnTo>
                <a:lnTo>
                  <a:pt x="0" y="0"/>
                </a:lnTo>
                <a:close/>
              </a:path>
            </a:pathLst>
          </a:custGeom>
          <a:blipFill>
            <a:blip r:embed="rId4">
              <a:alphaModFix amt="35000"/>
            </a:blip>
            <a:stretch>
              <a:fillRect t="-1167" b="-1167"/>
            </a:stretch>
          </a:blipFill>
        </p:spPr>
        <p:txBody>
          <a:bodyPr/>
          <a:lstStyle/>
          <a:p>
            <a:endParaRPr lang="en-US"/>
          </a:p>
        </p:txBody>
      </p:sp>
      <p:sp>
        <p:nvSpPr>
          <p:cNvPr id="18" name="Freeform 18">
            <a:extLst>
              <a:ext uri="{FF2B5EF4-FFF2-40B4-BE49-F238E27FC236}">
                <a16:creationId xmlns:a16="http://schemas.microsoft.com/office/drawing/2014/main" id="{044001B2-FE04-0231-C4F8-C5A4D726185E}"/>
              </a:ext>
              <a:ext uri="{C183D7F6-B498-43B3-948B-1728B52AA6E4}">
                <adec:decorative xmlns:adec="http://schemas.microsoft.com/office/drawing/2017/decorative" val="1"/>
              </a:ext>
            </a:extLst>
          </p:cNvPr>
          <p:cNvSpPr/>
          <p:nvPr/>
        </p:nvSpPr>
        <p:spPr>
          <a:xfrm>
            <a:off x="12252844" y="-5751980"/>
            <a:ext cx="10378556" cy="9025955"/>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rgbClr val="F1BA55"/>
          </a:solidFill>
          <a:ln cap="rnd">
            <a:noFill/>
            <a:prstDash val="solid"/>
            <a:round/>
          </a:ln>
        </p:spPr>
        <p:txBody>
          <a:bodyPr/>
          <a:lstStyle/>
          <a:p>
            <a:endParaRPr lang="en-US"/>
          </a:p>
        </p:txBody>
      </p:sp>
      <p:sp>
        <p:nvSpPr>
          <p:cNvPr id="19" name="TextBox 19">
            <a:extLst>
              <a:ext uri="{FF2B5EF4-FFF2-40B4-BE49-F238E27FC236}">
                <a16:creationId xmlns:a16="http://schemas.microsoft.com/office/drawing/2014/main" id="{022586AD-A234-F9B0-8D0F-82F6201F01C1}"/>
              </a:ext>
              <a:ext uri="{C183D7F6-B498-43B3-948B-1728B52AA6E4}">
                <adec:decorative xmlns:adec="http://schemas.microsoft.com/office/drawing/2017/decorative" val="1"/>
              </a:ext>
            </a:extLst>
          </p:cNvPr>
          <p:cNvSpPr txBox="1"/>
          <p:nvPr/>
        </p:nvSpPr>
        <p:spPr>
          <a:xfrm>
            <a:off x="12919603" y="-6367386"/>
            <a:ext cx="7548980" cy="9641361"/>
          </a:xfrm>
          <a:prstGeom prst="rect">
            <a:avLst/>
          </a:prstGeom>
        </p:spPr>
        <p:txBody>
          <a:bodyPr lIns="50800" tIns="50800" rIns="50800" bIns="50800" rtlCol="0" anchor="ctr"/>
          <a:lstStyle/>
          <a:p>
            <a:pPr marL="0" lvl="0" indent="0" algn="ctr">
              <a:lnSpc>
                <a:spcPts val="2659"/>
              </a:lnSpc>
              <a:spcBef>
                <a:spcPct val="0"/>
              </a:spcBef>
            </a:pPr>
            <a:endParaRPr/>
          </a:p>
        </p:txBody>
      </p:sp>
      <p:sp>
        <p:nvSpPr>
          <p:cNvPr id="21" name="Freeform 21">
            <a:extLst>
              <a:ext uri="{FF2B5EF4-FFF2-40B4-BE49-F238E27FC236}">
                <a16:creationId xmlns:a16="http://schemas.microsoft.com/office/drawing/2014/main" id="{98CE323F-3B8E-544F-6E40-FEB3300E7167}"/>
              </a:ext>
              <a:ext uri="{C183D7F6-B498-43B3-948B-1728B52AA6E4}">
                <adec:decorative xmlns:adec="http://schemas.microsoft.com/office/drawing/2017/decorative" val="1"/>
              </a:ext>
            </a:extLst>
          </p:cNvPr>
          <p:cNvSpPr/>
          <p:nvPr/>
        </p:nvSpPr>
        <p:spPr>
          <a:xfrm>
            <a:off x="14006785" y="-4096368"/>
            <a:ext cx="7875678" cy="6875042"/>
          </a:xfrm>
          <a:custGeom>
            <a:avLst/>
            <a:gdLst/>
            <a:ahLst/>
            <a:cxnLst/>
            <a:rect l="l" t="t" r="r" b="b"/>
            <a:pathLst>
              <a:path w="800164" h="698500">
                <a:moveTo>
                  <a:pt x="789935" y="377690"/>
                </a:moveTo>
                <a:lnTo>
                  <a:pt x="619829" y="670060"/>
                </a:lnTo>
                <a:cubicBezTo>
                  <a:pt x="609584" y="687668"/>
                  <a:pt x="590750" y="698500"/>
                  <a:pt x="570379" y="698500"/>
                </a:cubicBezTo>
                <a:lnTo>
                  <a:pt x="229785" y="698500"/>
                </a:lnTo>
                <a:cubicBezTo>
                  <a:pt x="209414" y="698500"/>
                  <a:pt x="190580" y="687668"/>
                  <a:pt x="180335" y="670060"/>
                </a:cubicBezTo>
                <a:lnTo>
                  <a:pt x="10229" y="377690"/>
                </a:lnTo>
                <a:cubicBezTo>
                  <a:pt x="0" y="360109"/>
                  <a:pt x="0" y="338391"/>
                  <a:pt x="10229" y="320810"/>
                </a:cubicBezTo>
                <a:lnTo>
                  <a:pt x="180335" y="28440"/>
                </a:lnTo>
                <a:cubicBezTo>
                  <a:pt x="190580" y="10832"/>
                  <a:pt x="209414" y="0"/>
                  <a:pt x="229785" y="0"/>
                </a:cubicBezTo>
                <a:lnTo>
                  <a:pt x="570379" y="0"/>
                </a:lnTo>
                <a:cubicBezTo>
                  <a:pt x="590750" y="0"/>
                  <a:pt x="609584" y="10832"/>
                  <a:pt x="619829" y="28440"/>
                </a:cubicBezTo>
                <a:lnTo>
                  <a:pt x="789935" y="320810"/>
                </a:lnTo>
                <a:cubicBezTo>
                  <a:pt x="800164" y="338391"/>
                  <a:pt x="800164" y="360109"/>
                  <a:pt x="789935" y="377690"/>
                </a:cubicBezTo>
                <a:close/>
              </a:path>
            </a:pathLst>
          </a:custGeom>
          <a:solidFill>
            <a:srgbClr val="2F3D4C"/>
          </a:solidFill>
          <a:ln cap="rnd">
            <a:noFill/>
            <a:prstDash val="solid"/>
            <a:round/>
          </a:ln>
        </p:spPr>
        <p:txBody>
          <a:bodyPr/>
          <a:lstStyle/>
          <a:p>
            <a:endParaRPr lang="en-US"/>
          </a:p>
        </p:txBody>
      </p:sp>
      <p:sp>
        <p:nvSpPr>
          <p:cNvPr id="22" name="TextBox 22">
            <a:extLst>
              <a:ext uri="{FF2B5EF4-FFF2-40B4-BE49-F238E27FC236}">
                <a16:creationId xmlns:a16="http://schemas.microsoft.com/office/drawing/2014/main" id="{DAF968F5-41B9-B399-939D-4917FA717CAB}"/>
              </a:ext>
              <a:ext uri="{C183D7F6-B498-43B3-948B-1728B52AA6E4}">
                <adec:decorative xmlns:adec="http://schemas.microsoft.com/office/drawing/2017/decorative" val="1"/>
              </a:ext>
            </a:extLst>
          </p:cNvPr>
          <p:cNvSpPr txBox="1"/>
          <p:nvPr/>
        </p:nvSpPr>
        <p:spPr>
          <a:xfrm>
            <a:off x="14698915" y="-4565121"/>
            <a:ext cx="5750035" cy="7343795"/>
          </a:xfrm>
          <a:prstGeom prst="rect">
            <a:avLst/>
          </a:prstGeom>
        </p:spPr>
        <p:txBody>
          <a:bodyPr lIns="50800" tIns="50800" rIns="50800" bIns="50800" rtlCol="0" anchor="ctr"/>
          <a:lstStyle/>
          <a:p>
            <a:pPr marL="0" lvl="0" indent="0" algn="ctr">
              <a:lnSpc>
                <a:spcPts val="2659"/>
              </a:lnSpc>
              <a:spcBef>
                <a:spcPct val="0"/>
              </a:spcBef>
            </a:pPr>
            <a:endParaRPr/>
          </a:p>
        </p:txBody>
      </p:sp>
      <p:grpSp>
        <p:nvGrpSpPr>
          <p:cNvPr id="23" name="Group 23">
            <a:extLst>
              <a:ext uri="{FF2B5EF4-FFF2-40B4-BE49-F238E27FC236}">
                <a16:creationId xmlns:a16="http://schemas.microsoft.com/office/drawing/2014/main" id="{EE7E5EB9-53C3-8F5F-E7B2-6795ED988853}"/>
              </a:ext>
              <a:ext uri="{C183D7F6-B498-43B3-948B-1728B52AA6E4}">
                <adec:decorative xmlns:adec="http://schemas.microsoft.com/office/drawing/2017/decorative" val="1"/>
              </a:ext>
            </a:extLst>
          </p:cNvPr>
          <p:cNvGrpSpPr/>
          <p:nvPr/>
        </p:nvGrpSpPr>
        <p:grpSpPr>
          <a:xfrm>
            <a:off x="13473497" y="716053"/>
            <a:ext cx="3297214" cy="2833543"/>
            <a:chOff x="0" y="0"/>
            <a:chExt cx="812800" cy="698500"/>
          </a:xfrm>
        </p:grpSpPr>
        <p:sp>
          <p:nvSpPr>
            <p:cNvPr id="24" name="Freeform 24">
              <a:extLst>
                <a:ext uri="{FF2B5EF4-FFF2-40B4-BE49-F238E27FC236}">
                  <a16:creationId xmlns:a16="http://schemas.microsoft.com/office/drawing/2014/main" id="{176B6E9F-B624-F6DB-16D1-8D8054DDCFB6}"/>
                </a:ext>
              </a:extLst>
            </p:cNvPr>
            <p:cNvSpPr/>
            <p:nvPr/>
          </p:nvSpPr>
          <p:spPr>
            <a:xfrm>
              <a:off x="4058" y="0"/>
              <a:ext cx="804684" cy="698500"/>
            </a:xfrm>
            <a:custGeom>
              <a:avLst/>
              <a:gdLst/>
              <a:ahLst/>
              <a:cxnLst/>
              <a:rect l="l" t="t" r="r" b="b"/>
              <a:pathLst>
                <a:path w="804684" h="698500">
                  <a:moveTo>
                    <a:pt x="798115" y="367516"/>
                  </a:moveTo>
                  <a:lnTo>
                    <a:pt x="616169" y="680234"/>
                  </a:lnTo>
                  <a:cubicBezTo>
                    <a:pt x="609590" y="691543"/>
                    <a:pt x="597493" y="698500"/>
                    <a:pt x="584410" y="698500"/>
                  </a:cubicBezTo>
                  <a:lnTo>
                    <a:pt x="220274" y="698500"/>
                  </a:lnTo>
                  <a:cubicBezTo>
                    <a:pt x="207191" y="698500"/>
                    <a:pt x="195094" y="691543"/>
                    <a:pt x="188515" y="680234"/>
                  </a:cubicBezTo>
                  <a:lnTo>
                    <a:pt x="6569" y="367516"/>
                  </a:lnTo>
                  <a:cubicBezTo>
                    <a:pt x="0" y="356225"/>
                    <a:pt x="0" y="342275"/>
                    <a:pt x="6569" y="330984"/>
                  </a:cubicBezTo>
                  <a:lnTo>
                    <a:pt x="188515" y="18266"/>
                  </a:lnTo>
                  <a:cubicBezTo>
                    <a:pt x="195094" y="6957"/>
                    <a:pt x="207191" y="0"/>
                    <a:pt x="220274" y="0"/>
                  </a:cubicBezTo>
                  <a:lnTo>
                    <a:pt x="584410" y="0"/>
                  </a:lnTo>
                  <a:cubicBezTo>
                    <a:pt x="597493" y="0"/>
                    <a:pt x="609590" y="6957"/>
                    <a:pt x="616169" y="18266"/>
                  </a:cubicBezTo>
                  <a:lnTo>
                    <a:pt x="798115" y="330984"/>
                  </a:lnTo>
                  <a:cubicBezTo>
                    <a:pt x="804684" y="342275"/>
                    <a:pt x="804684" y="356225"/>
                    <a:pt x="798115" y="367516"/>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25" name="TextBox 25">
              <a:extLst>
                <a:ext uri="{FF2B5EF4-FFF2-40B4-BE49-F238E27FC236}">
                  <a16:creationId xmlns:a16="http://schemas.microsoft.com/office/drawing/2014/main" id="{92C6E1EC-E6D8-9068-143E-AFD9CECAC98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7" name="Freeform 27">
            <a:extLst>
              <a:ext uri="{FF2B5EF4-FFF2-40B4-BE49-F238E27FC236}">
                <a16:creationId xmlns:a16="http://schemas.microsoft.com/office/drawing/2014/main" id="{A56E5737-1ABE-A588-4DCB-ADACE4F7ABAB}"/>
              </a:ext>
              <a:ext uri="{C183D7F6-B498-43B3-948B-1728B52AA6E4}">
                <adec:decorative xmlns:adec="http://schemas.microsoft.com/office/drawing/2017/decorative" val="1"/>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8" name="Freeform 28">
            <a:extLst>
              <a:ext uri="{FF2B5EF4-FFF2-40B4-BE49-F238E27FC236}">
                <a16:creationId xmlns:a16="http://schemas.microsoft.com/office/drawing/2014/main" id="{AAADAD45-363E-1C9B-B05C-2AFBB66CE4AC}"/>
              </a:ext>
              <a:ext uri="{C183D7F6-B498-43B3-948B-1728B52AA6E4}">
                <adec:decorative xmlns:adec="http://schemas.microsoft.com/office/drawing/2017/decorative" val="1"/>
              </a:ext>
            </a:extLst>
          </p:cNvPr>
          <p:cNvSpPr/>
          <p:nvPr/>
        </p:nvSpPr>
        <p:spPr>
          <a:xfrm>
            <a:off x="13944600" y="-444369"/>
            <a:ext cx="1177504" cy="797759"/>
          </a:xfrm>
          <a:custGeom>
            <a:avLst/>
            <a:gdLst/>
            <a:ahLst/>
            <a:cxnLst/>
            <a:rect l="l" t="t" r="r" b="b"/>
            <a:pathLst>
              <a:path w="1177504" h="797759">
                <a:moveTo>
                  <a:pt x="0" y="0"/>
                </a:moveTo>
                <a:lnTo>
                  <a:pt x="1177504" y="0"/>
                </a:lnTo>
                <a:lnTo>
                  <a:pt x="1177504" y="797760"/>
                </a:lnTo>
                <a:lnTo>
                  <a:pt x="0" y="7977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Text Placeholder 7">
            <a:extLst>
              <a:ext uri="{FF2B5EF4-FFF2-40B4-BE49-F238E27FC236}">
                <a16:creationId xmlns:a16="http://schemas.microsoft.com/office/drawing/2014/main" id="{5DCB9CE8-5E81-9C95-3E14-31328578D751}"/>
              </a:ext>
              <a:ext uri="{C183D7F6-B498-43B3-948B-1728B52AA6E4}">
                <adec:decorative xmlns:adec="http://schemas.microsoft.com/office/drawing/2017/decorative" val="1"/>
              </a:ext>
            </a:extLst>
          </p:cNvPr>
          <p:cNvSpPr txBox="1">
            <a:spLocks/>
          </p:cNvSpPr>
          <p:nvPr/>
        </p:nvSpPr>
        <p:spPr>
          <a:xfrm rot="10800000" flipV="1">
            <a:off x="-308460" y="8320914"/>
            <a:ext cx="4980914" cy="12421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sz="4000" b="1" u="sng">
                <a:solidFill>
                  <a:schemeClr val="tx2"/>
                </a:solidFill>
                <a:effectLst>
                  <a:outerShdw blurRad="38100" dist="38100" dir="2700000" algn="tl">
                    <a:srgbClr val="000000">
                      <a:alpha val="43137"/>
                    </a:srgbClr>
                  </a:outerShdw>
                </a:effectLst>
              </a:rPr>
              <a:t>#FutureReadySC</a:t>
            </a:r>
            <a:endParaRPr lang="en-US" sz="3600">
              <a:solidFill>
                <a:schemeClr val="tx2"/>
              </a:solidFill>
              <a:effectLst>
                <a:outerShdw blurRad="38100" dist="38100" dir="2700000" algn="tl">
                  <a:srgbClr val="000000">
                    <a:alpha val="43137"/>
                  </a:srgbClr>
                </a:outerShdw>
              </a:effectLst>
            </a:endParaRPr>
          </a:p>
        </p:txBody>
      </p:sp>
      <p:sp>
        <p:nvSpPr>
          <p:cNvPr id="26" name="Freeform 26">
            <a:extLst>
              <a:ext uri="{FF2B5EF4-FFF2-40B4-BE49-F238E27FC236}">
                <a16:creationId xmlns:a16="http://schemas.microsoft.com/office/drawing/2014/main" id="{9476037D-8992-4FE2-FC33-3DBC0A805521}"/>
              </a:ext>
              <a:ext uri="{C183D7F6-B498-43B3-948B-1728B52AA6E4}">
                <adec:decorative xmlns:adec="http://schemas.microsoft.com/office/drawing/2017/decorative" val="1"/>
              </a:ext>
            </a:extLst>
          </p:cNvPr>
          <p:cNvSpPr/>
          <p:nvPr/>
        </p:nvSpPr>
        <p:spPr>
          <a:xfrm>
            <a:off x="-988600" y="-658846"/>
            <a:ext cx="2966944" cy="2570115"/>
          </a:xfrm>
          <a:custGeom>
            <a:avLst/>
            <a:gdLst/>
            <a:ahLst/>
            <a:cxnLst/>
            <a:rect l="l" t="t" r="r" b="b"/>
            <a:pathLst>
              <a:path w="2966944" h="2570115">
                <a:moveTo>
                  <a:pt x="0" y="0"/>
                </a:moveTo>
                <a:lnTo>
                  <a:pt x="2966945" y="0"/>
                </a:lnTo>
                <a:lnTo>
                  <a:pt x="2966945" y="2570115"/>
                </a:lnTo>
                <a:lnTo>
                  <a:pt x="0" y="2570115"/>
                </a:lnTo>
                <a:lnTo>
                  <a:pt x="0" y="0"/>
                </a:lnTo>
                <a:close/>
              </a:path>
            </a:pathLst>
          </a:custGeom>
          <a:blipFill>
            <a:blip>
              <a:alphaModFix amt="5000"/>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37" name="Picture 2">
            <a:extLst>
              <a:ext uri="{FF2B5EF4-FFF2-40B4-BE49-F238E27FC236}">
                <a16:creationId xmlns:a16="http://schemas.microsoft.com/office/drawing/2014/main" id="{B430A783-9C69-AA87-1955-1AEB87F78877}"/>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67" y="4011556"/>
            <a:ext cx="4137169" cy="43093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Text Placeholder 6">
            <a:extLst>
              <a:ext uri="{FF2B5EF4-FFF2-40B4-BE49-F238E27FC236}">
                <a16:creationId xmlns:a16="http://schemas.microsoft.com/office/drawing/2014/main" id="{BA1BE89D-C960-914E-3D9F-B5F09A3EE27F}"/>
              </a:ext>
              <a:ext uri="{C183D7F6-B498-43B3-948B-1728B52AA6E4}">
                <adec:decorative xmlns:adec="http://schemas.microsoft.com/office/drawing/2017/decorative" val="1"/>
              </a:ext>
            </a:extLst>
          </p:cNvPr>
          <p:cNvSpPr txBox="1">
            <a:spLocks/>
          </p:cNvSpPr>
          <p:nvPr/>
        </p:nvSpPr>
        <p:spPr>
          <a:xfrm>
            <a:off x="5985519" y="3939619"/>
            <a:ext cx="11682750" cy="4401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3600" b="1" u="sng">
                <a:latin typeface="Aptos" panose="020B0004020202020204" pitchFamily="34" charset="0"/>
              </a:rPr>
              <a:t>Mission</a:t>
            </a:r>
          </a:p>
          <a:p>
            <a:pPr marL="0" indent="0">
              <a:spcBef>
                <a:spcPts val="0"/>
              </a:spcBef>
              <a:buNone/>
            </a:pPr>
            <a:r>
              <a:rPr lang="en-US" sz="3600">
                <a:latin typeface="Aptos" panose="020B0004020202020204" pitchFamily="34" charset="0"/>
              </a:rPr>
              <a:t>The Office of Career Readiness exists to ensure that every learner in SC can access a high-quality, workforce - aligned education pathway that leads to personal success and economic mobility.</a:t>
            </a:r>
          </a:p>
        </p:txBody>
      </p:sp>
      <p:sp>
        <p:nvSpPr>
          <p:cNvPr id="16" name="TextBox 16">
            <a:extLst>
              <a:ext uri="{FF2B5EF4-FFF2-40B4-BE49-F238E27FC236}">
                <a16:creationId xmlns:a16="http://schemas.microsoft.com/office/drawing/2014/main" id="{F9DD3BAD-3E92-F7FC-8577-10D7F7EEFCEB}"/>
              </a:ext>
            </a:extLst>
          </p:cNvPr>
          <p:cNvSpPr txBox="1">
            <a:spLocks noGrp="1"/>
          </p:cNvSpPr>
          <p:nvPr>
            <p:ph type="title" idx="4294967295"/>
          </p:nvPr>
        </p:nvSpPr>
        <p:spPr>
          <a:xfrm>
            <a:off x="664324" y="1514109"/>
            <a:ext cx="13661044" cy="9482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0" normalizeH="0" baseline="0" noProof="0">
                <a:ln>
                  <a:noFill/>
                </a:ln>
                <a:solidFill>
                  <a:srgbClr val="243B55"/>
                </a:solidFill>
                <a:effectLst/>
                <a:uLnTx/>
                <a:uFillTx/>
                <a:latin typeface="+mn-lt"/>
                <a:ea typeface="Montserrat Bold"/>
                <a:cs typeface="Montserrat Bold"/>
                <a:sym typeface="Montserrat Bold"/>
              </a:rPr>
              <a:t>Office of Career Readiness</a:t>
            </a:r>
          </a:p>
        </p:txBody>
      </p:sp>
    </p:spTree>
    <p:extLst>
      <p:ext uri="{BB962C8B-B14F-4D97-AF65-F5344CB8AC3E}">
        <p14:creationId xmlns:p14="http://schemas.microsoft.com/office/powerpoint/2010/main" val="3553463845"/>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9">
            <a:extLst>
              <a:ext uri="{FF2B5EF4-FFF2-40B4-BE49-F238E27FC236}">
                <a16:creationId xmlns:a16="http://schemas.microsoft.com/office/drawing/2014/main" id="{9A7201C2-F818-F40D-4C84-DF86745674ED}"/>
              </a:ext>
            </a:extLst>
          </p:cNvPr>
          <p:cNvSpPr txBox="1">
            <a:spLocks noGrp="1"/>
          </p:cNvSpPr>
          <p:nvPr>
            <p:ph type="title" idx="4294967295"/>
          </p:nvPr>
        </p:nvSpPr>
        <p:spPr>
          <a:xfrm>
            <a:off x="838200" y="254388"/>
            <a:ext cx="13792200" cy="1465453"/>
          </a:xfrm>
          <a:prstGeom prst="rect">
            <a:avLst/>
          </a:prstGeom>
          <a:noFill/>
          <a:ln>
            <a:noFill/>
            <a:prstDash/>
          </a:ln>
          <a:effectLst/>
        </p:spPr>
        <p:txBody>
          <a:bodyPr rot="0" spcFirstLastPara="0" vertOverflow="overflow" horzOverflow="overflow" vert="horz" wrap="square" lIns="137160" tIns="68580" rIns="137160" bIns="6858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900"/>
              </a:spcAft>
              <a:buClrTx/>
              <a:buSzTx/>
              <a:buFontTx/>
              <a:buNone/>
              <a:tabLst/>
              <a:defRPr/>
            </a:pPr>
            <a:r>
              <a:rPr kumimoji="0" lang="en-US" sz="5400" b="1" i="0" u="none" strike="noStrike" kern="1200" cap="none" spc="0" normalizeH="0" baseline="0" noProof="0">
                <a:ln>
                  <a:noFill/>
                </a:ln>
                <a:solidFill>
                  <a:srgbClr val="F0C14C"/>
                </a:solidFill>
                <a:effectLst/>
                <a:uLnTx/>
                <a:uFillTx/>
                <a:latin typeface="+mn-lt"/>
                <a:ea typeface="+mj-ea"/>
                <a:cs typeface="+mj-cs"/>
              </a:rPr>
              <a:t>Career Readiness in South Carolina</a:t>
            </a:r>
          </a:p>
        </p:txBody>
      </p:sp>
      <p:sp>
        <p:nvSpPr>
          <p:cNvPr id="3" name="Content Placeholder 2"/>
          <p:cNvSpPr>
            <a:spLocks noGrp="1"/>
          </p:cNvSpPr>
          <p:nvPr>
            <p:ph idx="1"/>
          </p:nvPr>
        </p:nvSpPr>
        <p:spPr>
          <a:xfrm>
            <a:off x="1295400" y="2352188"/>
            <a:ext cx="15047948" cy="6557182"/>
          </a:xfrm>
        </p:spPr>
        <p:txBody>
          <a:bodyPr vert="horz" lIns="137160" tIns="68580" rIns="137160" bIns="68580" rtlCol="0" anchor="ctr">
            <a:normAutofit/>
          </a:bodyPr>
          <a:lstStyle/>
          <a:p>
            <a:pPr>
              <a:spcBef>
                <a:spcPts val="885"/>
              </a:spcBef>
            </a:pPr>
            <a:r>
              <a:rPr lang="en-US" sz="5400"/>
              <a:t>In 2024, </a:t>
            </a:r>
            <a:r>
              <a:rPr lang="en-US" sz="5400" b="1">
                <a:solidFill>
                  <a:srgbClr val="F0C14C"/>
                </a:solidFill>
              </a:rPr>
              <a:t>97% </a:t>
            </a:r>
            <a:r>
              <a:rPr lang="en-US" sz="5400"/>
              <a:t>of South Carolina secondary CTE concentrators pursued postsecondary education, joined the military or the Peace Corps, or entered the workforce immediately after graduation.</a:t>
            </a:r>
            <a:endParaRPr lang="en-US" sz="4800"/>
          </a:p>
        </p:txBody>
      </p:sp>
    </p:spTree>
    <p:extLst>
      <p:ext uri="{BB962C8B-B14F-4D97-AF65-F5344CB8AC3E}">
        <p14:creationId xmlns:p14="http://schemas.microsoft.com/office/powerpoint/2010/main" val="2862193579"/>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E8CD749-BB79-9D4E-34C1-C8861DAA7336}"/>
              </a:ext>
              <a:ext uri="{C183D7F6-B498-43B3-948B-1728B52AA6E4}">
                <adec:decorative xmlns:adec="http://schemas.microsoft.com/office/drawing/2017/decorative" val="1"/>
              </a:ext>
            </a:extLst>
          </p:cNvPr>
          <p:cNvSpPr>
            <a:spLocks noGrp="1"/>
          </p:cNvSpPr>
          <p:nvPr>
            <p:ph sz="half" idx="2"/>
          </p:nvPr>
        </p:nvSpPr>
        <p:spPr>
          <a:xfrm>
            <a:off x="10026501" y="2126502"/>
            <a:ext cx="5667153" cy="7085736"/>
          </a:xfrm>
          <a:solidFill>
            <a:srgbClr val="EFC04B"/>
          </a:solidFill>
        </p:spPr>
        <p:txBody>
          <a:bodyPr>
            <a:normAutofit fontScale="92500"/>
          </a:bodyPr>
          <a:lstStyle/>
          <a:p>
            <a:pPr marL="0" indent="0" algn="ctr">
              <a:spcAft>
                <a:spcPts val="600"/>
              </a:spcAft>
              <a:buNone/>
            </a:pPr>
            <a:r>
              <a:rPr lang="en-US" sz="3600" b="1" u="sng">
                <a:solidFill>
                  <a:schemeClr val="tx2"/>
                </a:solidFill>
              </a:rPr>
              <a:t>Moderate Employment Gap</a:t>
            </a:r>
          </a:p>
          <a:p>
            <a:pPr>
              <a:spcAft>
                <a:spcPts val="600"/>
              </a:spcAft>
            </a:pPr>
            <a:r>
              <a:rPr lang="en-US" sz="3600"/>
              <a:t>Advance Manufacturing</a:t>
            </a:r>
          </a:p>
          <a:p>
            <a:pPr>
              <a:spcAft>
                <a:spcPts val="600"/>
              </a:spcAft>
            </a:pPr>
            <a:r>
              <a:rPr lang="en-US" sz="3600"/>
              <a:t>Energy and Natural Resources</a:t>
            </a:r>
          </a:p>
          <a:p>
            <a:pPr>
              <a:spcAft>
                <a:spcPts val="600"/>
              </a:spcAft>
            </a:pPr>
            <a:r>
              <a:rPr lang="en-US" sz="3600"/>
              <a:t>Finance</a:t>
            </a:r>
          </a:p>
          <a:p>
            <a:pPr>
              <a:spcAft>
                <a:spcPts val="600"/>
              </a:spcAft>
            </a:pPr>
            <a:r>
              <a:rPr lang="en-US" sz="3600"/>
              <a:t>Hospitality, Events, and Tourism Management (HETM)</a:t>
            </a:r>
          </a:p>
          <a:p>
            <a:pPr>
              <a:spcAft>
                <a:spcPts val="600"/>
              </a:spcAft>
            </a:pPr>
            <a:r>
              <a:rPr lang="en-US" sz="3600"/>
              <a:t>Entrepreneurship</a:t>
            </a:r>
          </a:p>
          <a:p>
            <a:pPr>
              <a:spcAft>
                <a:spcPts val="600"/>
              </a:spcAft>
            </a:pPr>
            <a:r>
              <a:rPr lang="en-US" sz="3600"/>
              <a:t>Supply Chain and Transportation</a:t>
            </a:r>
            <a:endParaRPr lang="en-US" sz="3600">
              <a:highlight>
                <a:srgbClr val="FF0000"/>
              </a:highlight>
            </a:endParaRPr>
          </a:p>
          <a:p>
            <a:pPr marL="0" indent="0">
              <a:spcAft>
                <a:spcPts val="600"/>
              </a:spcAft>
              <a:buNone/>
            </a:pPr>
            <a:endParaRPr lang="en-US"/>
          </a:p>
        </p:txBody>
      </p:sp>
      <p:sp>
        <p:nvSpPr>
          <p:cNvPr id="3" name="Content Placeholder 2">
            <a:extLst>
              <a:ext uri="{FF2B5EF4-FFF2-40B4-BE49-F238E27FC236}">
                <a16:creationId xmlns:a16="http://schemas.microsoft.com/office/drawing/2014/main" id="{326D3ADA-A826-2F5D-C105-1E0159157369}"/>
              </a:ext>
              <a:ext uri="{C183D7F6-B498-43B3-948B-1728B52AA6E4}">
                <adec:decorative xmlns:adec="http://schemas.microsoft.com/office/drawing/2017/decorative" val="1"/>
              </a:ext>
            </a:extLst>
          </p:cNvPr>
          <p:cNvSpPr>
            <a:spLocks noGrp="1"/>
          </p:cNvSpPr>
          <p:nvPr>
            <p:ph sz="half" idx="1"/>
          </p:nvPr>
        </p:nvSpPr>
        <p:spPr>
          <a:xfrm>
            <a:off x="2850232" y="2126502"/>
            <a:ext cx="5667153" cy="7085736"/>
          </a:xfrm>
          <a:solidFill>
            <a:srgbClr val="EFC04B"/>
          </a:solidFill>
        </p:spPr>
        <p:txBody>
          <a:bodyPr>
            <a:normAutofit/>
          </a:bodyPr>
          <a:lstStyle/>
          <a:p>
            <a:pPr marL="0" indent="0" algn="ctr">
              <a:spcAft>
                <a:spcPts val="600"/>
              </a:spcAft>
              <a:buNone/>
            </a:pPr>
            <a:r>
              <a:rPr lang="en-US" sz="3300" b="1" u="sng">
                <a:solidFill>
                  <a:schemeClr val="tx2"/>
                </a:solidFill>
              </a:rPr>
              <a:t>Wide Employment Gap</a:t>
            </a:r>
          </a:p>
          <a:p>
            <a:pPr>
              <a:spcAft>
                <a:spcPts val="600"/>
              </a:spcAft>
            </a:pPr>
            <a:r>
              <a:rPr lang="en-US" sz="3300"/>
              <a:t>Construction</a:t>
            </a:r>
          </a:p>
          <a:p>
            <a:pPr>
              <a:spcAft>
                <a:spcPts val="600"/>
              </a:spcAft>
            </a:pPr>
            <a:r>
              <a:rPr lang="en-US" sz="3300"/>
              <a:t>Digital Technology</a:t>
            </a:r>
          </a:p>
          <a:p>
            <a:pPr>
              <a:spcAft>
                <a:spcPts val="600"/>
              </a:spcAft>
            </a:pPr>
            <a:r>
              <a:rPr lang="en-US" sz="3300"/>
              <a:t>Healthcare</a:t>
            </a:r>
          </a:p>
          <a:p>
            <a:pPr>
              <a:spcAft>
                <a:spcPts val="600"/>
              </a:spcAft>
            </a:pPr>
            <a:r>
              <a:rPr lang="en-US" sz="3300"/>
              <a:t>Marketing </a:t>
            </a:r>
          </a:p>
          <a:p>
            <a:pPr>
              <a:spcAft>
                <a:spcPts val="600"/>
              </a:spcAft>
            </a:pPr>
            <a:r>
              <a:rPr lang="en-US" sz="3300"/>
              <a:t>Sales</a:t>
            </a:r>
          </a:p>
          <a:p>
            <a:pPr>
              <a:spcAft>
                <a:spcPts val="600"/>
              </a:spcAft>
            </a:pPr>
            <a:endParaRPr lang="en-US"/>
          </a:p>
        </p:txBody>
      </p:sp>
      <p:sp>
        <p:nvSpPr>
          <p:cNvPr id="7" name="TextBox 6">
            <a:extLst>
              <a:ext uri="{FF2B5EF4-FFF2-40B4-BE49-F238E27FC236}">
                <a16:creationId xmlns:a16="http://schemas.microsoft.com/office/drawing/2014/main" id="{5C20DCDA-FA3A-01CC-83F0-B5ABD48E65A5}"/>
              </a:ext>
              <a:ext uri="{C183D7F6-B498-43B3-948B-1728B52AA6E4}">
                <adec:decorative xmlns:adec="http://schemas.microsoft.com/office/drawing/2017/decorative" val="1"/>
              </a:ext>
            </a:extLst>
          </p:cNvPr>
          <p:cNvSpPr txBox="1"/>
          <p:nvPr/>
        </p:nvSpPr>
        <p:spPr>
          <a:xfrm>
            <a:off x="6018663" y="2126503"/>
            <a:ext cx="4967785" cy="5842958"/>
          </a:xfrm>
          <a:prstGeom prst="rect">
            <a:avLst/>
          </a:prstGeom>
        </p:spPr>
        <p:txBody>
          <a:bodyPr vert="horz" wrap="square" lIns="91440" tIns="45720" rIns="91440" bIns="45720" rtlCol="0" anchor="t">
            <a:noAutofit/>
          </a:bodyPr>
          <a:lstStyle/>
          <a:p>
            <a:pPr algn="l"/>
            <a:endParaRPr lang="en-US" sz="4400" b="0"/>
          </a:p>
        </p:txBody>
      </p:sp>
      <p:grpSp>
        <p:nvGrpSpPr>
          <p:cNvPr id="5" name="Group 4">
            <a:extLst>
              <a:ext uri="{FF2B5EF4-FFF2-40B4-BE49-F238E27FC236}">
                <a16:creationId xmlns:a16="http://schemas.microsoft.com/office/drawing/2014/main" id="{BD7C6C04-88CD-E299-33EC-3E9FEE0CE057}"/>
              </a:ext>
              <a:ext uri="{C183D7F6-B498-43B3-948B-1728B52AA6E4}">
                <adec:decorative xmlns:adec="http://schemas.microsoft.com/office/drawing/2017/decorative" val="1"/>
              </a:ext>
            </a:extLst>
          </p:cNvPr>
          <p:cNvGrpSpPr/>
          <p:nvPr/>
        </p:nvGrpSpPr>
        <p:grpSpPr>
          <a:xfrm>
            <a:off x="-1213596" y="6666219"/>
            <a:ext cx="4721889" cy="2964598"/>
            <a:chOff x="4985323" y="5486399"/>
            <a:chExt cx="4721889" cy="2964598"/>
          </a:xfrm>
        </p:grpSpPr>
        <p:pic>
          <p:nvPicPr>
            <p:cNvPr id="6" name="Picture 2" descr="Department Footer Seal">
              <a:extLst>
                <a:ext uri="{FF2B5EF4-FFF2-40B4-BE49-F238E27FC236}">
                  <a16:creationId xmlns:a16="http://schemas.microsoft.com/office/drawing/2014/main" id="{7CB97A7B-E5D6-5401-A8BC-F9DA26CBAD8E}"/>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l="8031" r="4378" b="2"/>
            <a:stretch>
              <a:fillRect/>
            </a:stretch>
          </p:blipFill>
          <p:spPr bwMode="auto">
            <a:xfrm>
              <a:off x="6459538" y="5486399"/>
              <a:ext cx="1879451" cy="2266917"/>
            </a:xfrm>
            <a:prstGeom prst="rect">
              <a:avLst/>
            </a:prstGeom>
            <a:solidFill>
              <a:srgbClr val="FFFFFF"/>
            </a:solidFill>
            <a:ln>
              <a:noFill/>
            </a:ln>
            <a:effectLst>
              <a:outerShdw blurRad="292100" dist="139700" dir="2700000" algn="tl" rotWithShape="0">
                <a:schemeClr val="bg1">
                  <a:alpha val="65000"/>
                </a:schemeClr>
              </a:outerShdw>
            </a:effectLst>
          </p:spPr>
        </p:pic>
        <p:sp>
          <p:nvSpPr>
            <p:cNvPr id="9" name="Text Placeholder 7">
              <a:extLst>
                <a:ext uri="{FF2B5EF4-FFF2-40B4-BE49-F238E27FC236}">
                  <a16:creationId xmlns:a16="http://schemas.microsoft.com/office/drawing/2014/main" id="{9995F210-1AF3-E1F4-FB6B-817BE3C249A9}"/>
                </a:ext>
              </a:extLst>
            </p:cNvPr>
            <p:cNvSpPr txBox="1">
              <a:spLocks/>
            </p:cNvSpPr>
            <p:nvPr/>
          </p:nvSpPr>
          <p:spPr>
            <a:xfrm rot="10800000" flipV="1">
              <a:off x="4985323" y="7753316"/>
              <a:ext cx="4721889" cy="6976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sz="1800" b="1" u="sng">
                  <a:solidFill>
                    <a:schemeClr val="tx2"/>
                  </a:solidFill>
                </a:rPr>
                <a:t>#FutureReadySC</a:t>
              </a:r>
              <a:endParaRPr lang="en-US" sz="1600">
                <a:solidFill>
                  <a:schemeClr val="tx2"/>
                </a:solidFill>
              </a:endParaRPr>
            </a:p>
          </p:txBody>
        </p:sp>
      </p:grpSp>
      <p:sp>
        <p:nvSpPr>
          <p:cNvPr id="12" name="TextBox 11">
            <a:extLst>
              <a:ext uri="{FF2B5EF4-FFF2-40B4-BE49-F238E27FC236}">
                <a16:creationId xmlns:a16="http://schemas.microsoft.com/office/drawing/2014/main" id="{7A1261DD-4E8C-AE4C-7393-BCA3DF81BE18}"/>
              </a:ext>
              <a:ext uri="{C183D7F6-B498-43B3-948B-1728B52AA6E4}">
                <adec:decorative xmlns:adec="http://schemas.microsoft.com/office/drawing/2017/decorative" val="1"/>
              </a:ext>
            </a:extLst>
          </p:cNvPr>
          <p:cNvSpPr txBox="1"/>
          <p:nvPr/>
        </p:nvSpPr>
        <p:spPr>
          <a:xfrm>
            <a:off x="342224" y="9693775"/>
            <a:ext cx="11959646" cy="369332"/>
          </a:xfrm>
          <a:prstGeom prst="rect">
            <a:avLst/>
          </a:prstGeom>
          <a:noFill/>
        </p:spPr>
        <p:txBody>
          <a:bodyPr wrap="square">
            <a:spAutoFit/>
          </a:bodyPr>
          <a:lstStyle/>
          <a:p>
            <a:r>
              <a:rPr lang="en-US">
                <a:hlinkClick r:id="rId4"/>
              </a:rPr>
              <a:t>Which Types of Occupations Have the Largest Supply Gaps? | SC Department of Employment and Workforce</a:t>
            </a:r>
            <a:endParaRPr lang="en-US"/>
          </a:p>
        </p:txBody>
      </p:sp>
      <p:sp>
        <p:nvSpPr>
          <p:cNvPr id="2" name="Title 1">
            <a:extLst>
              <a:ext uri="{FF2B5EF4-FFF2-40B4-BE49-F238E27FC236}">
                <a16:creationId xmlns:a16="http://schemas.microsoft.com/office/drawing/2014/main" id="{A8D499F5-F3FA-49BD-98B8-5D92D78F60C6}"/>
              </a:ext>
              <a:ext uri="{C183D7F6-B498-43B3-948B-1728B52AA6E4}">
                <adec:decorative xmlns:adec="http://schemas.microsoft.com/office/drawing/2017/decorative" val="0"/>
              </a:ext>
            </a:extLst>
          </p:cNvPr>
          <p:cNvSpPr>
            <a:spLocks noGrp="1"/>
          </p:cNvSpPr>
          <p:nvPr>
            <p:ph type="title"/>
          </p:nvPr>
        </p:nvSpPr>
        <p:spPr>
          <a:xfrm>
            <a:off x="918972" y="547687"/>
            <a:ext cx="16404336" cy="1097280"/>
          </a:xfrm>
        </p:spPr>
        <p:txBody>
          <a:bodyPr anchor="t">
            <a:noAutofit/>
          </a:bodyPr>
          <a:lstStyle/>
          <a:p>
            <a:pPr>
              <a:lnSpc>
                <a:spcPct val="90000"/>
              </a:lnSpc>
            </a:pPr>
            <a:r>
              <a:rPr lang="en-US" sz="5400"/>
              <a:t>CTE Fills South Carolina's Widest Employment Gaps</a:t>
            </a:r>
            <a:br>
              <a:rPr lang="en-US" sz="3200"/>
            </a:br>
            <a:endParaRPr lang="en-US" sz="3200"/>
          </a:p>
        </p:txBody>
      </p:sp>
    </p:spTree>
    <p:extLst>
      <p:ext uri="{BB962C8B-B14F-4D97-AF65-F5344CB8AC3E}">
        <p14:creationId xmlns:p14="http://schemas.microsoft.com/office/powerpoint/2010/main" val="3186222907"/>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99295-2A38-C256-F59F-00C76328075F}"/>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78CD8435-4C71-595B-465C-7EF78E9B6C80}"/>
              </a:ext>
              <a:ext uri="{C183D7F6-B498-43B3-948B-1728B52AA6E4}">
                <adec:decorative xmlns:adec="http://schemas.microsoft.com/office/drawing/2017/decorative" val="1"/>
              </a:ext>
            </a:extLst>
          </p:cNvPr>
          <p:cNvSpPr/>
          <p:nvPr/>
        </p:nvSpPr>
        <p:spPr>
          <a:xfrm>
            <a:off x="1" y="0"/>
            <a:ext cx="6629400" cy="10287000"/>
          </a:xfrm>
          <a:custGeom>
            <a:avLst/>
            <a:gdLst/>
            <a:ahLst/>
            <a:cxnLst/>
            <a:rect l="l" t="t" r="r" b="b"/>
            <a:pathLst>
              <a:path w="2016971" h="2709333">
                <a:moveTo>
                  <a:pt x="0" y="0"/>
                </a:moveTo>
                <a:lnTo>
                  <a:pt x="2016971" y="0"/>
                </a:lnTo>
                <a:lnTo>
                  <a:pt x="2016971" y="2709333"/>
                </a:lnTo>
                <a:lnTo>
                  <a:pt x="0" y="2709333"/>
                </a:lnTo>
                <a:close/>
              </a:path>
            </a:pathLst>
          </a:custGeom>
          <a:solidFill>
            <a:srgbClr val="234058"/>
          </a:solidFill>
        </p:spPr>
        <p:txBody>
          <a:bodyPr/>
          <a:lstStyle/>
          <a:p>
            <a:endParaRPr lang="en-US"/>
          </a:p>
        </p:txBody>
      </p:sp>
      <p:sp>
        <p:nvSpPr>
          <p:cNvPr id="9" name="TextBox 9">
            <a:extLst>
              <a:ext uri="{FF2B5EF4-FFF2-40B4-BE49-F238E27FC236}">
                <a16:creationId xmlns:a16="http://schemas.microsoft.com/office/drawing/2014/main" id="{A98D492C-3B63-DDDB-665E-02642EEFBE6F}"/>
              </a:ext>
              <a:ext uri="{C183D7F6-B498-43B3-948B-1728B52AA6E4}">
                <adec:decorative xmlns:adec="http://schemas.microsoft.com/office/drawing/2017/decorative" val="1"/>
              </a:ext>
            </a:extLst>
          </p:cNvPr>
          <p:cNvSpPr txBox="1"/>
          <p:nvPr/>
        </p:nvSpPr>
        <p:spPr>
          <a:xfrm>
            <a:off x="0" y="-180826"/>
            <a:ext cx="7658189" cy="10467826"/>
          </a:xfrm>
          <a:prstGeom prst="rect">
            <a:avLst/>
          </a:prstGeom>
        </p:spPr>
        <p:txBody>
          <a:bodyPr lIns="50800" tIns="50800" rIns="50800" bIns="50800" rtlCol="0" anchor="ctr"/>
          <a:lstStyle/>
          <a:p>
            <a:pPr algn="ctr">
              <a:lnSpc>
                <a:spcPts val="2659"/>
              </a:lnSpc>
            </a:pPr>
            <a:endParaRPr/>
          </a:p>
        </p:txBody>
      </p:sp>
      <p:sp>
        <p:nvSpPr>
          <p:cNvPr id="15" name="Freeform 15">
            <a:extLst>
              <a:ext uri="{FF2B5EF4-FFF2-40B4-BE49-F238E27FC236}">
                <a16:creationId xmlns:a16="http://schemas.microsoft.com/office/drawing/2014/main" id="{32D77889-01F9-E12E-8B82-A5F5217E043A}"/>
              </a:ext>
              <a:ext uri="{C183D7F6-B498-43B3-948B-1728B52AA6E4}">
                <adec:decorative xmlns:adec="http://schemas.microsoft.com/office/drawing/2017/decorative" val="1"/>
              </a:ext>
            </a:extLst>
          </p:cNvPr>
          <p:cNvSpPr/>
          <p:nvPr/>
        </p:nvSpPr>
        <p:spPr>
          <a:xfrm>
            <a:off x="16840200" y="8943076"/>
            <a:ext cx="2098286" cy="1817640"/>
          </a:xfrm>
          <a:custGeom>
            <a:avLst/>
            <a:gdLst/>
            <a:ahLst/>
            <a:cxnLst/>
            <a:rect l="l" t="t" r="r" b="b"/>
            <a:pathLst>
              <a:path w="2098286" h="1817640">
                <a:moveTo>
                  <a:pt x="0" y="0"/>
                </a:moveTo>
                <a:lnTo>
                  <a:pt x="2098287" y="0"/>
                </a:lnTo>
                <a:lnTo>
                  <a:pt x="2098287" y="1817640"/>
                </a:lnTo>
                <a:lnTo>
                  <a:pt x="0" y="181764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2050" name="Picture 2">
            <a:extLst>
              <a:ext uri="{FF2B5EF4-FFF2-40B4-BE49-F238E27FC236}">
                <a16:creationId xmlns:a16="http://schemas.microsoft.com/office/drawing/2014/main" id="{F9FA520C-3D63-8391-9A30-78B1275DDE4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168" y="1485900"/>
            <a:ext cx="6265135" cy="65258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2CBF74-8349-BD12-7EA8-0976D6FA981C}"/>
              </a:ext>
              <a:ext uri="{C183D7F6-B498-43B3-948B-1728B52AA6E4}">
                <adec:decorative xmlns:adec="http://schemas.microsoft.com/office/drawing/2017/decorative" val="1"/>
              </a:ext>
            </a:extLst>
          </p:cNvPr>
          <p:cNvSpPr txBox="1"/>
          <p:nvPr/>
        </p:nvSpPr>
        <p:spPr>
          <a:xfrm>
            <a:off x="7425314" y="2797142"/>
            <a:ext cx="10481686" cy="4524315"/>
          </a:xfrm>
          <a:prstGeom prst="rect">
            <a:avLst/>
          </a:prstGeom>
          <a:noFill/>
        </p:spPr>
        <p:txBody>
          <a:bodyPr wrap="square">
            <a:spAutoFit/>
          </a:bodyPr>
          <a:lstStyle/>
          <a:p>
            <a:pPr algn="ctr"/>
            <a:r>
              <a:rPr lang="en-US" sz="4800" b="1">
                <a:latin typeface="Aptos" panose="020B0004020202020204" pitchFamily="34" charset="0"/>
              </a:rPr>
              <a:t>CTE is your career strategy. </a:t>
            </a:r>
          </a:p>
          <a:p>
            <a:pPr algn="ctr"/>
            <a:endParaRPr lang="en-US" sz="4800">
              <a:latin typeface="Aptos" panose="020B0004020202020204" pitchFamily="34" charset="0"/>
            </a:endParaRPr>
          </a:p>
          <a:p>
            <a:pPr algn="ctr"/>
            <a:r>
              <a:rPr lang="en-US" sz="4800">
                <a:latin typeface="Aptos" panose="020B0004020202020204" pitchFamily="34" charset="0"/>
              </a:rPr>
              <a:t>High-quality programs build the academic, technical, and employability skills students need to succeed.</a:t>
            </a:r>
          </a:p>
        </p:txBody>
      </p:sp>
      <p:sp>
        <p:nvSpPr>
          <p:cNvPr id="7" name="Text Placeholder 7">
            <a:extLst>
              <a:ext uri="{FF2B5EF4-FFF2-40B4-BE49-F238E27FC236}">
                <a16:creationId xmlns:a16="http://schemas.microsoft.com/office/drawing/2014/main" id="{8CE50A12-6709-59C7-C089-B73EDDDB8559}"/>
              </a:ext>
              <a:ext uri="{C183D7F6-B498-43B3-948B-1728B52AA6E4}">
                <adec:decorative xmlns:adec="http://schemas.microsoft.com/office/drawing/2017/decorative" val="1"/>
              </a:ext>
            </a:extLst>
          </p:cNvPr>
          <p:cNvSpPr txBox="1">
            <a:spLocks/>
          </p:cNvSpPr>
          <p:nvPr/>
        </p:nvSpPr>
        <p:spPr>
          <a:xfrm rot="10800000" flipV="1">
            <a:off x="822072" y="8015581"/>
            <a:ext cx="4980914" cy="124218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sz="4000" b="1" u="sng">
                <a:solidFill>
                  <a:schemeClr val="bg1"/>
                </a:solidFill>
                <a:effectLst>
                  <a:outerShdw blurRad="38100" dist="38100" dir="2700000" algn="tl">
                    <a:srgbClr val="000000">
                      <a:alpha val="43137"/>
                    </a:srgbClr>
                  </a:outerShdw>
                </a:effectLst>
              </a:rPr>
              <a:t>#FutureReadySC</a:t>
            </a:r>
            <a:endParaRPr lang="en-US" sz="3600">
              <a:solidFill>
                <a:schemeClr val="bg1"/>
              </a:solidFill>
              <a:effectLst>
                <a:outerShdw blurRad="38100" dist="38100" dir="2700000" algn="tl">
                  <a:srgbClr val="000000">
                    <a:alpha val="43137"/>
                  </a:srgbClr>
                </a:outerShdw>
              </a:effectLst>
            </a:endParaRPr>
          </a:p>
        </p:txBody>
      </p:sp>
      <p:sp>
        <p:nvSpPr>
          <p:cNvPr id="3" name="Title 2">
            <a:extLst>
              <a:ext uri="{FF2B5EF4-FFF2-40B4-BE49-F238E27FC236}">
                <a16:creationId xmlns:a16="http://schemas.microsoft.com/office/drawing/2014/main" id="{78CECDE6-C7E7-C2BC-BFEF-0F87473F4187}"/>
              </a:ext>
            </a:extLst>
          </p:cNvPr>
          <p:cNvSpPr>
            <a:spLocks noGrp="1"/>
          </p:cNvSpPr>
          <p:nvPr>
            <p:ph type="title" idx="4294967295"/>
          </p:nvPr>
        </p:nvSpPr>
        <p:spPr>
          <a:xfrm>
            <a:off x="918972" y="-1097280"/>
            <a:ext cx="16404336" cy="1097280"/>
          </a:xfrm>
        </p:spPr>
        <p:txBody>
          <a:bodyPr vert="horz" lIns="91440" tIns="45720" rIns="91440" bIns="45720" rtlCol="0" anchor="b">
            <a:normAutofit/>
          </a:bodyPr>
          <a:lstStyle/>
          <a:p>
            <a:r>
              <a:rPr lang="en-US">
                <a:solidFill>
                  <a:schemeClr val="accent6">
                    <a:lumMod val="75000"/>
                  </a:schemeClr>
                </a:solidFill>
              </a:rPr>
              <a:t>CTE is your strategy.</a:t>
            </a:r>
          </a:p>
        </p:txBody>
      </p:sp>
    </p:spTree>
    <p:extLst>
      <p:ext uri="{BB962C8B-B14F-4D97-AF65-F5344CB8AC3E}">
        <p14:creationId xmlns:p14="http://schemas.microsoft.com/office/powerpoint/2010/main" val="295077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1">
            <a:extLst>
              <a:ext uri="{FF2B5EF4-FFF2-40B4-BE49-F238E27FC236}">
                <a16:creationId xmlns:a16="http://schemas.microsoft.com/office/drawing/2014/main" id="{BFEC33D8-91EA-9FE2-3297-F81B78DF9FB4}"/>
              </a:ext>
              <a:ext uri="{C183D7F6-B498-43B3-948B-1728B52AA6E4}">
                <adec:decorative xmlns:adec="http://schemas.microsoft.com/office/drawing/2017/decorative" val="1"/>
              </a:ext>
            </a:extLst>
          </p:cNvPr>
          <p:cNvSpPr/>
          <p:nvPr/>
        </p:nvSpPr>
        <p:spPr>
          <a:xfrm>
            <a:off x="7122087" y="3959269"/>
            <a:ext cx="1833367" cy="1833367"/>
          </a:xfrm>
          <a:custGeom>
            <a:avLst/>
            <a:gdLst/>
            <a:ahLst/>
            <a:cxnLst/>
            <a:rect l="l" t="t" r="r" b="b"/>
            <a:pathLst>
              <a:path w="1833367" h="1833367">
                <a:moveTo>
                  <a:pt x="0" y="0"/>
                </a:moveTo>
                <a:lnTo>
                  <a:pt x="1833367" y="0"/>
                </a:lnTo>
                <a:lnTo>
                  <a:pt x="1833367" y="1833367"/>
                </a:lnTo>
                <a:lnTo>
                  <a:pt x="0" y="1833367"/>
                </a:lnTo>
                <a:lnTo>
                  <a:pt x="0" y="0"/>
                </a:lnTo>
                <a:close/>
              </a:path>
            </a:pathLst>
          </a:custGeom>
          <a:blipFill>
            <a:blip>
              <a:alphaModFix amt="4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a:extLst>
              <a:ext uri="{C183D7F6-B498-43B3-948B-1728B52AA6E4}">
                <adec:decorative xmlns:adec="http://schemas.microsoft.com/office/drawing/2017/decorative" val="1"/>
              </a:ext>
            </a:extLst>
          </p:cNvPr>
          <p:cNvSpPr/>
          <p:nvPr/>
        </p:nvSpPr>
        <p:spPr>
          <a:xfrm>
            <a:off x="-936718" y="3238500"/>
            <a:ext cx="16273838" cy="1902563"/>
          </a:xfrm>
          <a:custGeom>
            <a:avLst/>
            <a:gdLst/>
            <a:ahLst/>
            <a:cxnLst/>
            <a:rect l="l" t="t" r="r" b="b"/>
            <a:pathLst>
              <a:path w="4286114" h="501087">
                <a:moveTo>
                  <a:pt x="47573" y="0"/>
                </a:moveTo>
                <a:lnTo>
                  <a:pt x="4238541" y="0"/>
                </a:lnTo>
                <a:cubicBezTo>
                  <a:pt x="4251158" y="0"/>
                  <a:pt x="4263258" y="5012"/>
                  <a:pt x="4272180" y="13934"/>
                </a:cubicBezTo>
                <a:cubicBezTo>
                  <a:pt x="4281101" y="22855"/>
                  <a:pt x="4286114" y="34956"/>
                  <a:pt x="4286114" y="47573"/>
                </a:cubicBezTo>
                <a:lnTo>
                  <a:pt x="4286114" y="453514"/>
                </a:lnTo>
                <a:cubicBezTo>
                  <a:pt x="4286114" y="466131"/>
                  <a:pt x="4281101" y="478231"/>
                  <a:pt x="4272180" y="487153"/>
                </a:cubicBezTo>
                <a:cubicBezTo>
                  <a:pt x="4263258" y="496074"/>
                  <a:pt x="4251158" y="501087"/>
                  <a:pt x="4238541" y="501087"/>
                </a:cubicBezTo>
                <a:lnTo>
                  <a:pt x="47573" y="501087"/>
                </a:lnTo>
                <a:cubicBezTo>
                  <a:pt x="34956" y="501087"/>
                  <a:pt x="22855" y="496074"/>
                  <a:pt x="13934" y="487153"/>
                </a:cubicBezTo>
                <a:cubicBezTo>
                  <a:pt x="5012" y="478231"/>
                  <a:pt x="0" y="466131"/>
                  <a:pt x="0" y="453514"/>
                </a:cubicBezTo>
                <a:lnTo>
                  <a:pt x="0" y="47573"/>
                </a:lnTo>
                <a:cubicBezTo>
                  <a:pt x="0" y="34956"/>
                  <a:pt x="5012" y="22855"/>
                  <a:pt x="13934" y="13934"/>
                </a:cubicBezTo>
                <a:cubicBezTo>
                  <a:pt x="22855" y="5012"/>
                  <a:pt x="34956" y="0"/>
                  <a:pt x="47573" y="0"/>
                </a:cubicBezTo>
                <a:close/>
              </a:path>
            </a:pathLst>
          </a:custGeom>
          <a:solidFill>
            <a:srgbClr val="2F3D4C"/>
          </a:solidFill>
        </p:spPr>
        <p:txBody>
          <a:bodyPr/>
          <a:lstStyle/>
          <a:p>
            <a:endParaRPr lang="en-US"/>
          </a:p>
        </p:txBody>
      </p:sp>
      <p:sp>
        <p:nvSpPr>
          <p:cNvPr id="9" name="TextBox 9">
            <a:extLst>
              <a:ext uri="{C183D7F6-B498-43B3-948B-1728B52AA6E4}">
                <adec:decorative xmlns:adec="http://schemas.microsoft.com/office/drawing/2017/decorative" val="1"/>
              </a:ext>
            </a:extLst>
          </p:cNvPr>
          <p:cNvSpPr txBox="1"/>
          <p:nvPr/>
        </p:nvSpPr>
        <p:spPr>
          <a:xfrm>
            <a:off x="-936718" y="3467100"/>
            <a:ext cx="16273838" cy="2083389"/>
          </a:xfrm>
          <a:prstGeom prst="rect">
            <a:avLst/>
          </a:prstGeom>
        </p:spPr>
        <p:txBody>
          <a:bodyPr lIns="50800" tIns="50800" rIns="50800" bIns="50800" rtlCol="0" anchor="ctr"/>
          <a:lstStyle/>
          <a:p>
            <a:pPr algn="ctr">
              <a:lnSpc>
                <a:spcPts val="2659"/>
              </a:lnSpc>
            </a:pPr>
            <a:endParaRPr/>
          </a:p>
        </p:txBody>
      </p:sp>
      <p:sp>
        <p:nvSpPr>
          <p:cNvPr id="10" name="Freeform 10">
            <a:extLst>
              <a:ext uri="{C183D7F6-B498-43B3-948B-1728B52AA6E4}">
                <adec:decorative xmlns:adec="http://schemas.microsoft.com/office/drawing/2017/decorative" val="1"/>
              </a:ext>
            </a:extLst>
          </p:cNvPr>
          <p:cNvSpPr/>
          <p:nvPr/>
        </p:nvSpPr>
        <p:spPr>
          <a:xfrm>
            <a:off x="12077486" y="3934988"/>
            <a:ext cx="1833367" cy="1833367"/>
          </a:xfrm>
          <a:custGeom>
            <a:avLst/>
            <a:gdLst/>
            <a:ahLst/>
            <a:cxnLst/>
            <a:rect l="l" t="t" r="r" b="b"/>
            <a:pathLst>
              <a:path w="1833367" h="1833367">
                <a:moveTo>
                  <a:pt x="0" y="0"/>
                </a:moveTo>
                <a:lnTo>
                  <a:pt x="1833368" y="0"/>
                </a:lnTo>
                <a:lnTo>
                  <a:pt x="1833368" y="1833367"/>
                </a:lnTo>
                <a:lnTo>
                  <a:pt x="0" y="1833367"/>
                </a:lnTo>
                <a:lnTo>
                  <a:pt x="0" y="0"/>
                </a:lnTo>
                <a:close/>
              </a:path>
            </a:pathLst>
          </a:custGeom>
          <a:blipFill>
            <a:blip>
              <a:alphaModFix amt="4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a:extLst>
              <a:ext uri="{C183D7F6-B498-43B3-948B-1728B52AA6E4}">
                <adec:decorative xmlns:adec="http://schemas.microsoft.com/office/drawing/2017/decorative" val="1"/>
              </a:ext>
            </a:extLst>
          </p:cNvPr>
          <p:cNvSpPr/>
          <p:nvPr/>
        </p:nvSpPr>
        <p:spPr>
          <a:xfrm>
            <a:off x="2398835" y="3934988"/>
            <a:ext cx="1833367" cy="1833367"/>
          </a:xfrm>
          <a:custGeom>
            <a:avLst/>
            <a:gdLst/>
            <a:ahLst/>
            <a:cxnLst/>
            <a:rect l="l" t="t" r="r" b="b"/>
            <a:pathLst>
              <a:path w="1833367" h="1833367">
                <a:moveTo>
                  <a:pt x="0" y="0"/>
                </a:moveTo>
                <a:lnTo>
                  <a:pt x="1833367" y="0"/>
                </a:lnTo>
                <a:lnTo>
                  <a:pt x="1833367" y="1833367"/>
                </a:lnTo>
                <a:lnTo>
                  <a:pt x="0" y="1833367"/>
                </a:lnTo>
                <a:lnTo>
                  <a:pt x="0" y="0"/>
                </a:lnTo>
                <a:close/>
              </a:path>
            </a:pathLst>
          </a:custGeom>
          <a:blipFill>
            <a:blip>
              <a:alphaModFix amt="40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C183D7F6-B498-43B3-948B-1728B52AA6E4}">
                <adec:decorative xmlns:adec="http://schemas.microsoft.com/office/drawing/2017/decorative" val="1"/>
              </a:ext>
            </a:extLst>
          </p:cNvPr>
          <p:cNvSpPr/>
          <p:nvPr/>
        </p:nvSpPr>
        <p:spPr>
          <a:xfrm>
            <a:off x="15035244" y="-813230"/>
            <a:ext cx="6467697" cy="5665059"/>
          </a:xfrm>
          <a:custGeom>
            <a:avLst/>
            <a:gdLst/>
            <a:ahLst/>
            <a:cxnLst/>
            <a:rect l="l" t="t" r="r" b="b"/>
            <a:pathLst>
              <a:path w="797465" h="698500">
                <a:moveTo>
                  <a:pt x="785051" y="383764"/>
                </a:moveTo>
                <a:lnTo>
                  <a:pt x="622013" y="663986"/>
                </a:lnTo>
                <a:cubicBezTo>
                  <a:pt x="609580" y="685354"/>
                  <a:pt x="586723" y="698500"/>
                  <a:pt x="562001" y="698500"/>
                </a:cubicBezTo>
                <a:lnTo>
                  <a:pt x="235463" y="698500"/>
                </a:lnTo>
                <a:cubicBezTo>
                  <a:pt x="210741" y="698500"/>
                  <a:pt x="187884" y="685354"/>
                  <a:pt x="175451" y="663986"/>
                </a:cubicBezTo>
                <a:lnTo>
                  <a:pt x="12413" y="383764"/>
                </a:lnTo>
                <a:cubicBezTo>
                  <a:pt x="0" y="362429"/>
                  <a:pt x="0" y="336071"/>
                  <a:pt x="12413" y="314736"/>
                </a:cubicBezTo>
                <a:lnTo>
                  <a:pt x="175451" y="34514"/>
                </a:lnTo>
                <a:cubicBezTo>
                  <a:pt x="187884" y="13146"/>
                  <a:pt x="210741" y="0"/>
                  <a:pt x="235463" y="0"/>
                </a:cubicBezTo>
                <a:lnTo>
                  <a:pt x="562001" y="0"/>
                </a:lnTo>
                <a:cubicBezTo>
                  <a:pt x="586723" y="0"/>
                  <a:pt x="609580" y="13146"/>
                  <a:pt x="622013" y="34514"/>
                </a:cubicBezTo>
                <a:lnTo>
                  <a:pt x="785051" y="314736"/>
                </a:lnTo>
                <a:cubicBezTo>
                  <a:pt x="797464" y="336071"/>
                  <a:pt x="797464" y="362429"/>
                  <a:pt x="785051" y="383764"/>
                </a:cubicBezTo>
                <a:close/>
              </a:path>
            </a:pathLst>
          </a:custGeom>
          <a:solidFill>
            <a:srgbClr val="F1BA55"/>
          </a:solidFill>
          <a:ln cap="rnd">
            <a:noFill/>
            <a:prstDash val="solid"/>
            <a:round/>
          </a:ln>
        </p:spPr>
        <p:txBody>
          <a:bodyPr/>
          <a:lstStyle/>
          <a:p>
            <a:endParaRPr lang="en-US"/>
          </a:p>
        </p:txBody>
      </p:sp>
      <p:sp>
        <p:nvSpPr>
          <p:cNvPr id="15" name="TextBox 15">
            <a:extLst>
              <a:ext uri="{C183D7F6-B498-43B3-948B-1728B52AA6E4}">
                <adec:decorative xmlns:adec="http://schemas.microsoft.com/office/drawing/2017/decorative" val="1"/>
              </a:ext>
            </a:extLst>
          </p:cNvPr>
          <p:cNvSpPr txBox="1"/>
          <p:nvPr/>
        </p:nvSpPr>
        <p:spPr>
          <a:xfrm>
            <a:off x="15900064" y="-1199484"/>
            <a:ext cx="4738050" cy="6051313"/>
          </a:xfrm>
          <a:prstGeom prst="rect">
            <a:avLst/>
          </a:prstGeom>
        </p:spPr>
        <p:txBody>
          <a:bodyPr lIns="50800" tIns="50800" rIns="50800" bIns="50800" rtlCol="0" anchor="ctr"/>
          <a:lstStyle/>
          <a:p>
            <a:pPr marL="0" lvl="0" indent="0" algn="ctr">
              <a:lnSpc>
                <a:spcPts val="2659"/>
              </a:lnSpc>
              <a:spcBef>
                <a:spcPct val="0"/>
              </a:spcBef>
            </a:pPr>
            <a:endParaRPr/>
          </a:p>
        </p:txBody>
      </p:sp>
      <p:sp>
        <p:nvSpPr>
          <p:cNvPr id="17" name="Freeform 17">
            <a:extLst>
              <a:ext uri="{C183D7F6-B498-43B3-948B-1728B52AA6E4}">
                <adec:decorative xmlns:adec="http://schemas.microsoft.com/office/drawing/2017/decorative" val="1"/>
              </a:ext>
            </a:extLst>
          </p:cNvPr>
          <p:cNvSpPr/>
          <p:nvPr/>
        </p:nvSpPr>
        <p:spPr>
          <a:xfrm>
            <a:off x="2591131" y="3465393"/>
            <a:ext cx="1448776" cy="144877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tx2"/>
          </a:solidFill>
          <a:ln w="57150" cap="sq">
            <a:solidFill>
              <a:srgbClr val="FFFFFF"/>
            </a:solidFill>
            <a:prstDash val="solid"/>
            <a:miter/>
          </a:ln>
        </p:spPr>
        <p:txBody>
          <a:bodyPr/>
          <a:lstStyle/>
          <a:p>
            <a:endParaRPr lang="en-US"/>
          </a:p>
        </p:txBody>
      </p:sp>
      <p:sp>
        <p:nvSpPr>
          <p:cNvPr id="18" name="TextBox 18">
            <a:extLst>
              <a:ext uri="{C183D7F6-B498-43B3-948B-1728B52AA6E4}">
                <adec:decorative xmlns:adec="http://schemas.microsoft.com/office/drawing/2017/decorative" val="1"/>
              </a:ext>
            </a:extLst>
          </p:cNvPr>
          <p:cNvSpPr txBox="1"/>
          <p:nvPr/>
        </p:nvSpPr>
        <p:spPr>
          <a:xfrm>
            <a:off x="2726954" y="3516327"/>
            <a:ext cx="1177131" cy="1262020"/>
          </a:xfrm>
          <a:prstGeom prst="rect">
            <a:avLst/>
          </a:prstGeom>
        </p:spPr>
        <p:txBody>
          <a:bodyPr lIns="50800" tIns="50800" rIns="50800" bIns="50800" rtlCol="0" anchor="ctr"/>
          <a:lstStyle/>
          <a:p>
            <a:pPr algn="ctr">
              <a:lnSpc>
                <a:spcPts val="2659"/>
              </a:lnSpc>
            </a:pPr>
            <a:endParaRPr/>
          </a:p>
        </p:txBody>
      </p:sp>
      <p:sp>
        <p:nvSpPr>
          <p:cNvPr id="21" name="TextBox 21">
            <a:extLst>
              <a:ext uri="{C183D7F6-B498-43B3-948B-1728B52AA6E4}">
                <adec:decorative xmlns:adec="http://schemas.microsoft.com/office/drawing/2017/decorative" val="1"/>
              </a:ext>
            </a:extLst>
          </p:cNvPr>
          <p:cNvSpPr txBox="1"/>
          <p:nvPr/>
        </p:nvSpPr>
        <p:spPr>
          <a:xfrm>
            <a:off x="7566279" y="3516327"/>
            <a:ext cx="1177131" cy="1262020"/>
          </a:xfrm>
          <a:prstGeom prst="rect">
            <a:avLst/>
          </a:prstGeom>
        </p:spPr>
        <p:txBody>
          <a:bodyPr lIns="50800" tIns="50800" rIns="50800" bIns="50800" rtlCol="0" anchor="ctr"/>
          <a:lstStyle/>
          <a:p>
            <a:pPr algn="ctr">
              <a:lnSpc>
                <a:spcPts val="2659"/>
              </a:lnSpc>
            </a:pPr>
            <a:endParaRPr/>
          </a:p>
        </p:txBody>
      </p:sp>
      <p:grpSp>
        <p:nvGrpSpPr>
          <p:cNvPr id="23" name="Group 23">
            <a:extLst>
              <a:ext uri="{C183D7F6-B498-43B3-948B-1728B52AA6E4}">
                <adec:decorative xmlns:adec="http://schemas.microsoft.com/office/drawing/2017/decorative" val="1"/>
              </a:ext>
            </a:extLst>
          </p:cNvPr>
          <p:cNvGrpSpPr/>
          <p:nvPr/>
        </p:nvGrpSpPr>
        <p:grpSpPr>
          <a:xfrm>
            <a:off x="-2508631" y="9314273"/>
            <a:ext cx="11524578" cy="6935563"/>
            <a:chOff x="0" y="0"/>
            <a:chExt cx="1160673" cy="698500"/>
          </a:xfrm>
        </p:grpSpPr>
        <p:sp>
          <p:nvSpPr>
            <p:cNvPr id="24" name="Freeform 24"/>
            <p:cNvSpPr/>
            <p:nvPr/>
          </p:nvSpPr>
          <p:spPr>
            <a:xfrm>
              <a:off x="3354" y="0"/>
              <a:ext cx="1153965" cy="698500"/>
            </a:xfrm>
            <a:custGeom>
              <a:avLst/>
              <a:gdLst/>
              <a:ahLst/>
              <a:cxnLst/>
              <a:rect l="l" t="t" r="r" b="b"/>
              <a:pathLst>
                <a:path w="1153965" h="698500">
                  <a:moveTo>
                    <a:pt x="1148535" y="364347"/>
                  </a:moveTo>
                  <a:lnTo>
                    <a:pt x="962902" y="683403"/>
                  </a:lnTo>
                  <a:cubicBezTo>
                    <a:pt x="957464" y="692750"/>
                    <a:pt x="947466" y="698500"/>
                    <a:pt x="936652" y="698500"/>
                  </a:cubicBezTo>
                  <a:lnTo>
                    <a:pt x="217312" y="698500"/>
                  </a:lnTo>
                  <a:cubicBezTo>
                    <a:pt x="206498" y="698500"/>
                    <a:pt x="196501" y="692750"/>
                    <a:pt x="191062" y="683403"/>
                  </a:cubicBezTo>
                  <a:lnTo>
                    <a:pt x="5430" y="364347"/>
                  </a:lnTo>
                  <a:cubicBezTo>
                    <a:pt x="0" y="355015"/>
                    <a:pt x="0" y="343485"/>
                    <a:pt x="5430" y="334153"/>
                  </a:cubicBezTo>
                  <a:lnTo>
                    <a:pt x="191062" y="15097"/>
                  </a:lnTo>
                  <a:cubicBezTo>
                    <a:pt x="196501" y="5750"/>
                    <a:pt x="206498" y="0"/>
                    <a:pt x="217312" y="0"/>
                  </a:cubicBezTo>
                  <a:lnTo>
                    <a:pt x="936652" y="0"/>
                  </a:lnTo>
                  <a:cubicBezTo>
                    <a:pt x="947466" y="0"/>
                    <a:pt x="957464" y="5750"/>
                    <a:pt x="962902" y="15097"/>
                  </a:cubicBezTo>
                  <a:lnTo>
                    <a:pt x="1148535" y="334153"/>
                  </a:lnTo>
                  <a:cubicBezTo>
                    <a:pt x="1153965" y="343485"/>
                    <a:pt x="1153965" y="355015"/>
                    <a:pt x="1148535" y="364347"/>
                  </a:cubicBezTo>
                  <a:close/>
                </a:path>
              </a:pathLst>
            </a:custGeom>
            <a:solidFill>
              <a:srgbClr val="243B55"/>
            </a:solidFill>
          </p:spPr>
          <p:txBody>
            <a:bodyPr/>
            <a:lstStyle/>
            <a:p>
              <a:endParaRPr lang="en-US"/>
            </a:p>
          </p:txBody>
        </p:sp>
        <p:sp>
          <p:nvSpPr>
            <p:cNvPr id="25" name="TextBox 25"/>
            <p:cNvSpPr txBox="1"/>
            <p:nvPr/>
          </p:nvSpPr>
          <p:spPr>
            <a:xfrm>
              <a:off x="114300" y="-47625"/>
              <a:ext cx="932073" cy="746125"/>
            </a:xfrm>
            <a:prstGeom prst="rect">
              <a:avLst/>
            </a:prstGeom>
          </p:spPr>
          <p:txBody>
            <a:bodyPr lIns="50800" tIns="50800" rIns="50800" bIns="50800" rtlCol="0" anchor="ctr"/>
            <a:lstStyle/>
            <a:p>
              <a:pPr algn="ctr">
                <a:lnSpc>
                  <a:spcPts val="2659"/>
                </a:lnSpc>
              </a:pPr>
              <a:endParaRPr/>
            </a:p>
          </p:txBody>
        </p:sp>
      </p:grpSp>
      <p:grpSp>
        <p:nvGrpSpPr>
          <p:cNvPr id="26" name="Group 26">
            <a:extLst>
              <a:ext uri="{C183D7F6-B498-43B3-948B-1728B52AA6E4}">
                <adec:decorative xmlns:adec="http://schemas.microsoft.com/office/drawing/2017/decorative" val="1"/>
              </a:ext>
            </a:extLst>
          </p:cNvPr>
          <p:cNvGrpSpPr/>
          <p:nvPr/>
        </p:nvGrpSpPr>
        <p:grpSpPr>
          <a:xfrm>
            <a:off x="16673200" y="7394343"/>
            <a:ext cx="3741886" cy="4354195"/>
            <a:chOff x="0" y="0"/>
            <a:chExt cx="698500" cy="812800"/>
          </a:xfrm>
        </p:grpSpPr>
        <p:sp>
          <p:nvSpPr>
            <p:cNvPr id="27" name="Freeform 27"/>
            <p:cNvSpPr/>
            <p:nvPr/>
          </p:nvSpPr>
          <p:spPr>
            <a:xfrm>
              <a:off x="0" y="9219"/>
              <a:ext cx="698500" cy="794363"/>
            </a:xfrm>
            <a:custGeom>
              <a:avLst/>
              <a:gdLst/>
              <a:ahLst/>
              <a:cxnLst/>
              <a:rect l="l" t="t" r="r" b="b"/>
              <a:pathLst>
                <a:path w="698500" h="794363">
                  <a:moveTo>
                    <a:pt x="390745" y="14923"/>
                  </a:moveTo>
                  <a:lnTo>
                    <a:pt x="657005" y="169839"/>
                  </a:lnTo>
                  <a:cubicBezTo>
                    <a:pt x="682696" y="184786"/>
                    <a:pt x="698500" y="212266"/>
                    <a:pt x="698500" y="241988"/>
                  </a:cubicBezTo>
                  <a:lnTo>
                    <a:pt x="698500" y="552374"/>
                  </a:lnTo>
                  <a:cubicBezTo>
                    <a:pt x="698500" y="582096"/>
                    <a:pt x="682696" y="609576"/>
                    <a:pt x="657005" y="624523"/>
                  </a:cubicBezTo>
                  <a:lnTo>
                    <a:pt x="390745" y="779439"/>
                  </a:lnTo>
                  <a:cubicBezTo>
                    <a:pt x="365094" y="794362"/>
                    <a:pt x="333406" y="794362"/>
                    <a:pt x="307755" y="779439"/>
                  </a:cubicBezTo>
                  <a:lnTo>
                    <a:pt x="41495" y="624523"/>
                  </a:lnTo>
                  <a:cubicBezTo>
                    <a:pt x="15804" y="609576"/>
                    <a:pt x="0" y="582096"/>
                    <a:pt x="0" y="552374"/>
                  </a:cubicBezTo>
                  <a:lnTo>
                    <a:pt x="0" y="241988"/>
                  </a:lnTo>
                  <a:cubicBezTo>
                    <a:pt x="0" y="212266"/>
                    <a:pt x="15804" y="184786"/>
                    <a:pt x="41495" y="169839"/>
                  </a:cubicBezTo>
                  <a:lnTo>
                    <a:pt x="307755" y="14923"/>
                  </a:lnTo>
                  <a:cubicBezTo>
                    <a:pt x="333406" y="0"/>
                    <a:pt x="365094" y="0"/>
                    <a:pt x="390745" y="14923"/>
                  </a:cubicBezTo>
                  <a:close/>
                </a:path>
              </a:pathLst>
            </a:custGeom>
            <a:solidFill>
              <a:srgbClr val="243B55"/>
            </a:solidFill>
          </p:spPr>
          <p:txBody>
            <a:bodyPr/>
            <a:lstStyle/>
            <a:p>
              <a:endParaRPr lang="en-US"/>
            </a:p>
          </p:txBody>
        </p:sp>
        <p:sp>
          <p:nvSpPr>
            <p:cNvPr id="28" name="TextBox 28"/>
            <p:cNvSpPr txBox="1"/>
            <p:nvPr/>
          </p:nvSpPr>
          <p:spPr>
            <a:xfrm>
              <a:off x="0" y="92075"/>
              <a:ext cx="698500" cy="581025"/>
            </a:xfrm>
            <a:prstGeom prst="rect">
              <a:avLst/>
            </a:prstGeom>
          </p:spPr>
          <p:txBody>
            <a:bodyPr lIns="50800" tIns="50800" rIns="50800" bIns="50800" rtlCol="0" anchor="ctr"/>
            <a:lstStyle/>
            <a:p>
              <a:pPr algn="ctr">
                <a:lnSpc>
                  <a:spcPts val="2659"/>
                </a:lnSpc>
              </a:pPr>
              <a:endParaRPr/>
            </a:p>
          </p:txBody>
        </p:sp>
      </p:grpSp>
      <p:sp>
        <p:nvSpPr>
          <p:cNvPr id="31" name="Freeform 31">
            <a:extLst>
              <a:ext uri="{C183D7F6-B498-43B3-948B-1728B52AA6E4}">
                <adec:decorative xmlns:adec="http://schemas.microsoft.com/office/drawing/2017/decorative" val="1"/>
              </a:ext>
            </a:extLst>
          </p:cNvPr>
          <p:cNvSpPr/>
          <p:nvPr/>
        </p:nvSpPr>
        <p:spPr>
          <a:xfrm>
            <a:off x="12269782" y="3465393"/>
            <a:ext cx="1448776" cy="144877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tx2"/>
          </a:solidFill>
          <a:ln w="57150" cap="sq">
            <a:solidFill>
              <a:srgbClr val="FFFFFF"/>
            </a:solidFill>
            <a:prstDash val="solid"/>
            <a:miter/>
          </a:ln>
        </p:spPr>
        <p:txBody>
          <a:bodyPr/>
          <a:lstStyle/>
          <a:p>
            <a:endParaRPr lang="en-US"/>
          </a:p>
        </p:txBody>
      </p:sp>
      <p:sp>
        <p:nvSpPr>
          <p:cNvPr id="32" name="TextBox 32">
            <a:extLst>
              <a:ext uri="{C183D7F6-B498-43B3-948B-1728B52AA6E4}">
                <adec:decorative xmlns:adec="http://schemas.microsoft.com/office/drawing/2017/decorative" val="1"/>
              </a:ext>
            </a:extLst>
          </p:cNvPr>
          <p:cNvSpPr txBox="1"/>
          <p:nvPr/>
        </p:nvSpPr>
        <p:spPr>
          <a:xfrm>
            <a:off x="12405605" y="3516327"/>
            <a:ext cx="1177131" cy="1262020"/>
          </a:xfrm>
          <a:prstGeom prst="rect">
            <a:avLst/>
          </a:prstGeom>
        </p:spPr>
        <p:txBody>
          <a:bodyPr lIns="50800" tIns="50800" rIns="50800" bIns="50800" rtlCol="0" anchor="ctr"/>
          <a:lstStyle/>
          <a:p>
            <a:pPr algn="ctr">
              <a:lnSpc>
                <a:spcPts val="2659"/>
              </a:lnSpc>
            </a:pPr>
            <a:endParaRPr/>
          </a:p>
        </p:txBody>
      </p:sp>
      <p:grpSp>
        <p:nvGrpSpPr>
          <p:cNvPr id="33" name="Group 33">
            <a:extLst>
              <a:ext uri="{C183D7F6-B498-43B3-948B-1728B52AA6E4}">
                <adec:decorative xmlns:adec="http://schemas.microsoft.com/office/drawing/2017/decorative" val="1"/>
              </a:ext>
            </a:extLst>
          </p:cNvPr>
          <p:cNvGrpSpPr/>
          <p:nvPr/>
        </p:nvGrpSpPr>
        <p:grpSpPr>
          <a:xfrm>
            <a:off x="16673200" y="602528"/>
            <a:ext cx="3297214" cy="2833543"/>
            <a:chOff x="0" y="0"/>
            <a:chExt cx="812800" cy="698500"/>
          </a:xfrm>
        </p:grpSpPr>
        <p:sp>
          <p:nvSpPr>
            <p:cNvPr id="34" name="Freeform 34"/>
            <p:cNvSpPr/>
            <p:nvPr/>
          </p:nvSpPr>
          <p:spPr>
            <a:xfrm>
              <a:off x="4058" y="0"/>
              <a:ext cx="804684" cy="698500"/>
            </a:xfrm>
            <a:custGeom>
              <a:avLst/>
              <a:gdLst/>
              <a:ahLst/>
              <a:cxnLst/>
              <a:rect l="l" t="t" r="r" b="b"/>
              <a:pathLst>
                <a:path w="804684" h="698500">
                  <a:moveTo>
                    <a:pt x="798115" y="367516"/>
                  </a:moveTo>
                  <a:lnTo>
                    <a:pt x="616169" y="680234"/>
                  </a:lnTo>
                  <a:cubicBezTo>
                    <a:pt x="609590" y="691543"/>
                    <a:pt x="597493" y="698500"/>
                    <a:pt x="584410" y="698500"/>
                  </a:cubicBezTo>
                  <a:lnTo>
                    <a:pt x="220274" y="698500"/>
                  </a:lnTo>
                  <a:cubicBezTo>
                    <a:pt x="207191" y="698500"/>
                    <a:pt x="195094" y="691543"/>
                    <a:pt x="188515" y="680234"/>
                  </a:cubicBezTo>
                  <a:lnTo>
                    <a:pt x="6569" y="367516"/>
                  </a:lnTo>
                  <a:cubicBezTo>
                    <a:pt x="0" y="356225"/>
                    <a:pt x="0" y="342275"/>
                    <a:pt x="6569" y="330984"/>
                  </a:cubicBezTo>
                  <a:lnTo>
                    <a:pt x="188515" y="18266"/>
                  </a:lnTo>
                  <a:cubicBezTo>
                    <a:pt x="195094" y="6957"/>
                    <a:pt x="207191" y="0"/>
                    <a:pt x="220274" y="0"/>
                  </a:cubicBezTo>
                  <a:lnTo>
                    <a:pt x="584410" y="0"/>
                  </a:lnTo>
                  <a:cubicBezTo>
                    <a:pt x="597493" y="0"/>
                    <a:pt x="609590" y="6957"/>
                    <a:pt x="616169" y="18266"/>
                  </a:cubicBezTo>
                  <a:lnTo>
                    <a:pt x="798115" y="330984"/>
                  </a:lnTo>
                  <a:cubicBezTo>
                    <a:pt x="804684" y="342275"/>
                    <a:pt x="804684" y="356225"/>
                    <a:pt x="798115" y="367516"/>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35" name="TextBox 35"/>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6" name="Group 36">
            <a:extLst>
              <a:ext uri="{C183D7F6-B498-43B3-948B-1728B52AA6E4}">
                <adec:decorative xmlns:adec="http://schemas.microsoft.com/office/drawing/2017/decorative" val="1"/>
              </a:ext>
            </a:extLst>
          </p:cNvPr>
          <p:cNvGrpSpPr/>
          <p:nvPr/>
        </p:nvGrpSpPr>
        <p:grpSpPr>
          <a:xfrm>
            <a:off x="-936718" y="9948510"/>
            <a:ext cx="8328691" cy="2833543"/>
            <a:chOff x="0" y="0"/>
            <a:chExt cx="2053115" cy="698500"/>
          </a:xfrm>
        </p:grpSpPr>
        <p:sp>
          <p:nvSpPr>
            <p:cNvPr id="37" name="Freeform 37"/>
            <p:cNvSpPr/>
            <p:nvPr/>
          </p:nvSpPr>
          <p:spPr>
            <a:xfrm>
              <a:off x="1606" y="0"/>
              <a:ext cx="2049902" cy="698500"/>
            </a:xfrm>
            <a:custGeom>
              <a:avLst/>
              <a:gdLst/>
              <a:ahLst/>
              <a:cxnLst/>
              <a:rect l="l" t="t" r="r" b="b"/>
              <a:pathLst>
                <a:path w="2049902" h="698500">
                  <a:moveTo>
                    <a:pt x="2047302" y="356481"/>
                  </a:moveTo>
                  <a:lnTo>
                    <a:pt x="1852516" y="691269"/>
                  </a:lnTo>
                  <a:cubicBezTo>
                    <a:pt x="1849911" y="695746"/>
                    <a:pt x="1845123" y="698500"/>
                    <a:pt x="1839943" y="698500"/>
                  </a:cubicBezTo>
                  <a:lnTo>
                    <a:pt x="209960" y="698500"/>
                  </a:lnTo>
                  <a:cubicBezTo>
                    <a:pt x="204780" y="698500"/>
                    <a:pt x="199992" y="695746"/>
                    <a:pt x="197387" y="691269"/>
                  </a:cubicBezTo>
                  <a:lnTo>
                    <a:pt x="2601" y="356481"/>
                  </a:lnTo>
                  <a:cubicBezTo>
                    <a:pt x="0" y="352011"/>
                    <a:pt x="0" y="346489"/>
                    <a:pt x="2601" y="342019"/>
                  </a:cubicBezTo>
                  <a:lnTo>
                    <a:pt x="197387" y="7231"/>
                  </a:lnTo>
                  <a:cubicBezTo>
                    <a:pt x="199992" y="2754"/>
                    <a:pt x="204780" y="0"/>
                    <a:pt x="209960" y="0"/>
                  </a:cubicBezTo>
                  <a:lnTo>
                    <a:pt x="1839943" y="0"/>
                  </a:lnTo>
                  <a:cubicBezTo>
                    <a:pt x="1845123" y="0"/>
                    <a:pt x="1849911" y="2754"/>
                    <a:pt x="1852516" y="7231"/>
                  </a:cubicBezTo>
                  <a:lnTo>
                    <a:pt x="2047302" y="342019"/>
                  </a:lnTo>
                  <a:cubicBezTo>
                    <a:pt x="2049902" y="346489"/>
                    <a:pt x="2049902" y="352011"/>
                    <a:pt x="2047302" y="356481"/>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38" name="TextBox 38"/>
            <p:cNvSpPr txBox="1"/>
            <p:nvPr/>
          </p:nvSpPr>
          <p:spPr>
            <a:xfrm>
              <a:off x="114300" y="-47625"/>
              <a:ext cx="1824515"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9" name="Freeform 39">
            <a:extLst>
              <a:ext uri="{C183D7F6-B498-43B3-948B-1728B52AA6E4}">
                <adec:decorative xmlns:adec="http://schemas.microsoft.com/office/drawing/2017/decorative" val="1"/>
              </a:ext>
            </a:extLst>
          </p:cNvPr>
          <p:cNvSpPr/>
          <p:nvPr/>
        </p:nvSpPr>
        <p:spPr>
          <a:xfrm>
            <a:off x="2919229" y="3851222"/>
            <a:ext cx="792580" cy="721248"/>
          </a:xfrm>
          <a:custGeom>
            <a:avLst/>
            <a:gdLst/>
            <a:ahLst/>
            <a:cxnLst/>
            <a:rect l="l" t="t" r="r" b="b"/>
            <a:pathLst>
              <a:path w="792580" h="721248">
                <a:moveTo>
                  <a:pt x="0" y="0"/>
                </a:moveTo>
                <a:lnTo>
                  <a:pt x="792580" y="0"/>
                </a:lnTo>
                <a:lnTo>
                  <a:pt x="792580" y="721248"/>
                </a:lnTo>
                <a:lnTo>
                  <a:pt x="0" y="7212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1" name="Freeform 41">
            <a:extLst>
              <a:ext uri="{C183D7F6-B498-43B3-948B-1728B52AA6E4}">
                <adec:decorative xmlns:adec="http://schemas.microsoft.com/office/drawing/2017/decorative" val="1"/>
              </a:ext>
            </a:extLst>
          </p:cNvPr>
          <p:cNvSpPr/>
          <p:nvPr/>
        </p:nvSpPr>
        <p:spPr>
          <a:xfrm>
            <a:off x="12405604" y="3678925"/>
            <a:ext cx="1144345" cy="1099422"/>
          </a:xfrm>
          <a:custGeom>
            <a:avLst/>
            <a:gdLst/>
            <a:ahLst/>
            <a:cxnLst/>
            <a:rect l="l" t="t" r="r" b="b"/>
            <a:pathLst>
              <a:path w="730378" h="721248">
                <a:moveTo>
                  <a:pt x="0" y="0"/>
                </a:moveTo>
                <a:lnTo>
                  <a:pt x="730378" y="0"/>
                </a:lnTo>
                <a:lnTo>
                  <a:pt x="730378" y="721248"/>
                </a:lnTo>
                <a:lnTo>
                  <a:pt x="0" y="72124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2" name="Freeform 42">
            <a:extLst>
              <a:ext uri="{C183D7F6-B498-43B3-948B-1728B52AA6E4}">
                <adec:decorative xmlns:adec="http://schemas.microsoft.com/office/drawing/2017/decorative" val="1"/>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7" name="TextBox 47">
            <a:extLst>
              <a:ext uri="{C183D7F6-B498-43B3-948B-1728B52AA6E4}">
                <adec:decorative xmlns:adec="http://schemas.microsoft.com/office/drawing/2017/decorative" val="1"/>
              </a:ext>
            </a:extLst>
          </p:cNvPr>
          <p:cNvSpPr txBox="1"/>
          <p:nvPr/>
        </p:nvSpPr>
        <p:spPr>
          <a:xfrm>
            <a:off x="1401028" y="5582609"/>
            <a:ext cx="4242180" cy="3139321"/>
          </a:xfrm>
          <a:prstGeom prst="rect">
            <a:avLst/>
          </a:prstGeom>
        </p:spPr>
        <p:txBody>
          <a:bodyPr wrap="square" lIns="0" tIns="0" rIns="0" bIns="0" rtlCol="0" anchor="t">
            <a:spAutoFit/>
          </a:bodyPr>
          <a:lstStyle/>
          <a:p>
            <a:pPr algn="ctr"/>
            <a:r>
              <a:rPr lang="en-US" sz="3400" b="1">
                <a:solidFill>
                  <a:srgbClr val="243B55"/>
                </a:solidFill>
                <a:latin typeface="Aptos" panose="020B0004020202020204" pitchFamily="34" charset="0"/>
                <a:ea typeface="Public Sans Bold"/>
                <a:cs typeface="Public Sans Bold"/>
                <a:sym typeface="Public Sans Bold"/>
              </a:rPr>
              <a:t>Increase access and awareness in career opportunities among students, educators, parents, counselors and policy makers. </a:t>
            </a:r>
          </a:p>
        </p:txBody>
      </p:sp>
      <p:sp>
        <p:nvSpPr>
          <p:cNvPr id="48" name="TextBox 48">
            <a:extLst>
              <a:ext uri="{C183D7F6-B498-43B3-948B-1728B52AA6E4}">
                <adec:decorative xmlns:adec="http://schemas.microsoft.com/office/drawing/2017/decorative" val="1"/>
              </a:ext>
            </a:extLst>
          </p:cNvPr>
          <p:cNvSpPr txBox="1"/>
          <p:nvPr/>
        </p:nvSpPr>
        <p:spPr>
          <a:xfrm>
            <a:off x="6151637" y="5550488"/>
            <a:ext cx="4161143" cy="3139321"/>
          </a:xfrm>
          <a:prstGeom prst="rect">
            <a:avLst/>
          </a:prstGeom>
        </p:spPr>
        <p:txBody>
          <a:bodyPr wrap="square" lIns="0" tIns="0" rIns="0" bIns="0" rtlCol="0" anchor="t">
            <a:spAutoFit/>
          </a:bodyPr>
          <a:lstStyle/>
          <a:p>
            <a:pPr algn="ctr"/>
            <a:r>
              <a:rPr lang="en-US" sz="3400" b="1">
                <a:solidFill>
                  <a:srgbClr val="243B55"/>
                </a:solidFill>
                <a:latin typeface="Aptos" panose="020B0004020202020204" pitchFamily="34" charset="0"/>
                <a:ea typeface="Public Sans Bold"/>
                <a:cs typeface="Public Sans Bold"/>
                <a:sym typeface="Public Sans Bold"/>
              </a:rPr>
              <a:t>Increase engagement and commitment of business and industry partnerships. </a:t>
            </a:r>
          </a:p>
        </p:txBody>
      </p:sp>
      <p:sp>
        <p:nvSpPr>
          <p:cNvPr id="50" name="TextBox 50">
            <a:extLst>
              <a:ext uri="{C183D7F6-B498-43B3-948B-1728B52AA6E4}">
                <adec:decorative xmlns:adec="http://schemas.microsoft.com/office/drawing/2017/decorative" val="1"/>
              </a:ext>
            </a:extLst>
          </p:cNvPr>
          <p:cNvSpPr txBox="1"/>
          <p:nvPr/>
        </p:nvSpPr>
        <p:spPr>
          <a:xfrm>
            <a:off x="11236194" y="5550488"/>
            <a:ext cx="3799050" cy="3139321"/>
          </a:xfrm>
          <a:prstGeom prst="rect">
            <a:avLst/>
          </a:prstGeom>
        </p:spPr>
        <p:txBody>
          <a:bodyPr wrap="square" lIns="0" tIns="0" rIns="0" bIns="0" rtlCol="0" anchor="t">
            <a:spAutoFit/>
          </a:bodyPr>
          <a:lstStyle/>
          <a:p>
            <a:pPr algn="ctr"/>
            <a:r>
              <a:rPr lang="en-US" sz="3400" b="1">
                <a:solidFill>
                  <a:srgbClr val="243B55"/>
                </a:solidFill>
                <a:latin typeface="Aptos" panose="020B0004020202020204" pitchFamily="34" charset="0"/>
                <a:ea typeface="Public Sans Bold"/>
                <a:cs typeface="Public Sans Bold"/>
                <a:sym typeface="Public Sans Bold"/>
              </a:rPr>
              <a:t>Increase the number of students who graduate from high school, career- or college ready.</a:t>
            </a:r>
          </a:p>
        </p:txBody>
      </p:sp>
      <p:pic>
        <p:nvPicPr>
          <p:cNvPr id="7" name="Picture 3">
            <a:extLst>
              <a:ext uri="{FF2B5EF4-FFF2-40B4-BE49-F238E27FC236}">
                <a16:creationId xmlns:a16="http://schemas.microsoft.com/office/drawing/2014/main" id="{D0D21C7B-3810-6905-C5CF-2A0A6422037E}"/>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5239968" y="7152270"/>
            <a:ext cx="2681111" cy="2679502"/>
          </a:xfrm>
          <a:prstGeom prst="rect">
            <a:avLst/>
          </a:prstGeom>
        </p:spPr>
      </p:pic>
      <p:sp>
        <p:nvSpPr>
          <p:cNvPr id="13" name="Freeform 17">
            <a:extLst>
              <a:ext uri="{FF2B5EF4-FFF2-40B4-BE49-F238E27FC236}">
                <a16:creationId xmlns:a16="http://schemas.microsoft.com/office/drawing/2014/main" id="{C1021DF8-AA79-EFE3-6798-8E3FD21A2DC4}"/>
              </a:ext>
              <a:ext uri="{C183D7F6-B498-43B3-948B-1728B52AA6E4}">
                <adec:decorative xmlns:adec="http://schemas.microsoft.com/office/drawing/2017/decorative" val="1"/>
              </a:ext>
            </a:extLst>
          </p:cNvPr>
          <p:cNvSpPr/>
          <p:nvPr/>
        </p:nvSpPr>
        <p:spPr>
          <a:xfrm>
            <a:off x="7342404" y="3443211"/>
            <a:ext cx="1448776" cy="144877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tx2"/>
          </a:solidFill>
          <a:ln w="57150" cap="sq">
            <a:solidFill>
              <a:srgbClr val="FFFFFF"/>
            </a:solidFill>
            <a:prstDash val="solid"/>
            <a:miter/>
          </a:ln>
        </p:spPr>
        <p:txBody>
          <a:bodyPr/>
          <a:lstStyle/>
          <a:p>
            <a:endParaRPr lang="en-US"/>
          </a:p>
        </p:txBody>
      </p:sp>
      <p:sp>
        <p:nvSpPr>
          <p:cNvPr id="16" name="TextBox 18">
            <a:extLst>
              <a:ext uri="{FF2B5EF4-FFF2-40B4-BE49-F238E27FC236}">
                <a16:creationId xmlns:a16="http://schemas.microsoft.com/office/drawing/2014/main" id="{7BE8A570-88C8-3C2C-4A36-4C97569125CB}"/>
              </a:ext>
              <a:ext uri="{C183D7F6-B498-43B3-948B-1728B52AA6E4}">
                <adec:decorative xmlns:adec="http://schemas.microsoft.com/office/drawing/2017/decorative" val="1"/>
              </a:ext>
            </a:extLst>
          </p:cNvPr>
          <p:cNvSpPr txBox="1"/>
          <p:nvPr/>
        </p:nvSpPr>
        <p:spPr>
          <a:xfrm>
            <a:off x="7478227" y="3494145"/>
            <a:ext cx="1177131" cy="1262020"/>
          </a:xfrm>
          <a:prstGeom prst="rect">
            <a:avLst/>
          </a:prstGeom>
        </p:spPr>
        <p:txBody>
          <a:bodyPr lIns="50800" tIns="50800" rIns="50800" bIns="50800" rtlCol="0" anchor="ctr"/>
          <a:lstStyle/>
          <a:p>
            <a:pPr algn="ctr">
              <a:lnSpc>
                <a:spcPts val="2659"/>
              </a:lnSpc>
            </a:pPr>
            <a:endParaRPr/>
          </a:p>
        </p:txBody>
      </p:sp>
      <p:sp>
        <p:nvSpPr>
          <p:cNvPr id="52" name="Freeform 41">
            <a:extLst>
              <a:ext uri="{FF2B5EF4-FFF2-40B4-BE49-F238E27FC236}">
                <a16:creationId xmlns:a16="http://schemas.microsoft.com/office/drawing/2014/main" id="{BC231258-04E9-2315-8E6C-EC459CAFF7D6}"/>
              </a:ext>
              <a:ext uri="{C183D7F6-B498-43B3-948B-1728B52AA6E4}">
                <adec:decorative xmlns:adec="http://schemas.microsoft.com/office/drawing/2017/decorative" val="1"/>
              </a:ext>
            </a:extLst>
          </p:cNvPr>
          <p:cNvSpPr/>
          <p:nvPr/>
        </p:nvSpPr>
        <p:spPr>
          <a:xfrm>
            <a:off x="7772400" y="3860426"/>
            <a:ext cx="730378" cy="721248"/>
          </a:xfrm>
          <a:custGeom>
            <a:avLst/>
            <a:gdLst/>
            <a:ahLst/>
            <a:cxnLst/>
            <a:rect l="l" t="t" r="r" b="b"/>
            <a:pathLst>
              <a:path w="730378" h="721248">
                <a:moveTo>
                  <a:pt x="0" y="0"/>
                </a:moveTo>
                <a:lnTo>
                  <a:pt x="730378" y="0"/>
                </a:lnTo>
                <a:lnTo>
                  <a:pt x="730378" y="721248"/>
                </a:lnTo>
                <a:lnTo>
                  <a:pt x="0" y="72124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4" name="TextBox 44"/>
          <p:cNvSpPr txBox="1">
            <a:spLocks noGrp="1"/>
          </p:cNvSpPr>
          <p:nvPr>
            <p:ph type="title" idx="4294967295"/>
          </p:nvPr>
        </p:nvSpPr>
        <p:spPr>
          <a:xfrm>
            <a:off x="988573" y="1120167"/>
            <a:ext cx="11879458" cy="10334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200"/>
              </a:lnSpc>
              <a:spcBef>
                <a:spcPts val="0"/>
              </a:spcBef>
              <a:spcAft>
                <a:spcPts val="0"/>
              </a:spcAft>
              <a:buClrTx/>
              <a:buSzTx/>
              <a:buFontTx/>
              <a:buNone/>
              <a:tabLst/>
              <a:defRPr/>
            </a:pPr>
            <a:r>
              <a:rPr kumimoji="0" lang="en-US" sz="9600" b="1" i="0" u="none" strike="noStrike" kern="1200" cap="none" spc="0" normalizeH="0" baseline="0" noProof="0">
                <a:ln>
                  <a:noFill/>
                </a:ln>
                <a:solidFill>
                  <a:srgbClr val="243B55"/>
                </a:solidFill>
                <a:effectLst/>
                <a:uLnTx/>
                <a:uFillTx/>
                <a:latin typeface="+mn-lt"/>
                <a:ea typeface="Montserrat Bold"/>
                <a:cs typeface="Montserrat Bold"/>
                <a:sym typeface="Montserrat Bold"/>
              </a:rPr>
              <a:t>Our Strategy</a:t>
            </a:r>
          </a:p>
        </p:txBody>
      </p:sp>
    </p:spTree>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C2266EED-4B4F-A7CE-3D54-5BBC102AEF9F}"/>
              </a:ext>
            </a:extLst>
          </p:cNvPr>
          <p:cNvSpPr>
            <a:spLocks noGrp="1"/>
          </p:cNvSpPr>
          <p:nvPr>
            <p:ph type="title"/>
          </p:nvPr>
        </p:nvSpPr>
        <p:spPr>
          <a:xfrm>
            <a:off x="918972" y="547687"/>
            <a:ext cx="16404336" cy="1097280"/>
          </a:xfrm>
        </p:spPr>
        <p:txBody>
          <a:bodyPr anchor="t">
            <a:normAutofit fontScale="90000"/>
          </a:bodyPr>
          <a:lstStyle/>
          <a:p>
            <a:r>
              <a:rPr lang="en-US" sz="7200"/>
              <a:t>New Career Cluster Framework</a:t>
            </a:r>
          </a:p>
        </p:txBody>
      </p:sp>
      <p:sp>
        <p:nvSpPr>
          <p:cNvPr id="1038" name="Text Placeholder 3">
            <a:extLst>
              <a:ext uri="{FF2B5EF4-FFF2-40B4-BE49-F238E27FC236}">
                <a16:creationId xmlns:a16="http://schemas.microsoft.com/office/drawing/2014/main" id="{0FBF9BE5-CF6F-E154-ED28-6BB2D6B8D95F}"/>
              </a:ext>
            </a:extLst>
          </p:cNvPr>
          <p:cNvSpPr>
            <a:spLocks noGrp="1"/>
          </p:cNvSpPr>
          <p:nvPr>
            <p:ph sz="half" idx="1"/>
          </p:nvPr>
        </p:nvSpPr>
        <p:spPr>
          <a:xfrm>
            <a:off x="918972" y="2726871"/>
            <a:ext cx="8529828" cy="6361229"/>
          </a:xfrm>
        </p:spPr>
        <p:txBody>
          <a:bodyPr>
            <a:normAutofit/>
          </a:bodyPr>
          <a:lstStyle/>
          <a:p>
            <a:pPr marL="0" indent="0">
              <a:spcAft>
                <a:spcPts val="600"/>
              </a:spcAft>
              <a:buNone/>
            </a:pPr>
            <a:r>
              <a:rPr lang="en-US" sz="3200"/>
              <a:t>All learners deserve to participate in meaningful career exploration and preparation experiences through CTE that prepare them for the changing and interconnected world of work</a:t>
            </a:r>
            <a:r>
              <a:rPr lang="en-US" sz="2800"/>
              <a:t>. </a:t>
            </a:r>
          </a:p>
        </p:txBody>
      </p:sp>
      <p:pic>
        <p:nvPicPr>
          <p:cNvPr id="10" name="Picture 9">
            <a:extLst>
              <a:ext uri="{FF2B5EF4-FFF2-40B4-BE49-F238E27FC236}">
                <a16:creationId xmlns:a16="http://schemas.microsoft.com/office/drawing/2014/main" id="{0F040B39-CC5E-EA92-CED6-471023932E7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306042" y="2726871"/>
            <a:ext cx="5528715" cy="5447411"/>
          </a:xfrm>
          <a:prstGeom prst="rect">
            <a:avLst/>
          </a:prstGeom>
        </p:spPr>
      </p:pic>
      <p:sp>
        <p:nvSpPr>
          <p:cNvPr id="12" name="TextBox 11">
            <a:extLst>
              <a:ext uri="{FF2B5EF4-FFF2-40B4-BE49-F238E27FC236}">
                <a16:creationId xmlns:a16="http://schemas.microsoft.com/office/drawing/2014/main" id="{630F41A5-F9B3-51C5-2BED-3799C69924C8}"/>
              </a:ext>
            </a:extLst>
          </p:cNvPr>
          <p:cNvSpPr txBox="1"/>
          <p:nvPr/>
        </p:nvSpPr>
        <p:spPr>
          <a:xfrm>
            <a:off x="918972" y="5676900"/>
            <a:ext cx="9086476" cy="2062103"/>
          </a:xfrm>
          <a:prstGeom prst="rect">
            <a:avLst/>
          </a:prstGeom>
          <a:noFill/>
        </p:spPr>
        <p:txBody>
          <a:bodyPr wrap="square">
            <a:spAutoFit/>
          </a:bodyPr>
          <a:lstStyle/>
          <a:p>
            <a:pPr marL="0" indent="0">
              <a:spcAft>
                <a:spcPts val="600"/>
              </a:spcAft>
              <a:buNone/>
            </a:pPr>
            <a:r>
              <a:rPr lang="en-US" sz="3200"/>
              <a:t>This requires systems and structures that are accessible, responsive to evolving industry needs, and flexible for the needs of each state and community.</a:t>
            </a:r>
          </a:p>
        </p:txBody>
      </p:sp>
    </p:spTree>
    <p:extLst>
      <p:ext uri="{BB962C8B-B14F-4D97-AF65-F5344CB8AC3E}">
        <p14:creationId xmlns:p14="http://schemas.microsoft.com/office/powerpoint/2010/main" val="412902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37160" tIns="68580" rIns="137160" bIns="68580" rtlCol="0" anchor="b">
            <a:normAutofit/>
          </a:bodyPr>
          <a:lstStyle/>
          <a:p>
            <a:r>
              <a:rPr lang="en-US" sz="7200" b="1" cap="small"/>
              <a:t>Perkins V Federal Funding</a:t>
            </a:r>
            <a:endParaRPr lang="en-US" sz="7200" b="1" i="1"/>
          </a:p>
        </p:txBody>
      </p:sp>
      <p:sp>
        <p:nvSpPr>
          <p:cNvPr id="7" name="Text Placeholder 6">
            <a:extLst>
              <a:ext uri="{FF2B5EF4-FFF2-40B4-BE49-F238E27FC236}">
                <a16:creationId xmlns:a16="http://schemas.microsoft.com/office/drawing/2014/main" id="{BD9C0607-62E7-352C-A9C3-D252A7F60C0D}"/>
              </a:ext>
            </a:extLst>
          </p:cNvPr>
          <p:cNvSpPr>
            <a:spLocks noGrp="1"/>
          </p:cNvSpPr>
          <p:nvPr>
            <p:ph type="body" sz="quarter" idx="13"/>
          </p:nvPr>
        </p:nvSpPr>
        <p:spPr>
          <a:xfrm>
            <a:off x="1905000" y="5600700"/>
            <a:ext cx="14782800" cy="3638550"/>
          </a:xfrm>
        </p:spPr>
        <p:txBody>
          <a:bodyPr>
            <a:normAutofit/>
          </a:bodyPr>
          <a:lstStyle/>
          <a:p>
            <a:pPr algn="l">
              <a:lnSpc>
                <a:spcPct val="100000"/>
              </a:lnSpc>
              <a:spcBef>
                <a:spcPts val="0"/>
              </a:spcBef>
            </a:pPr>
            <a:r>
              <a:rPr lang="en-US" sz="3600" b="0"/>
              <a:t>The Strengthening Career and Technical Education for the 21st Century Act (Perkins V) enables students to explore and follow career and technical education pathways, earning valuable credentials.</a:t>
            </a:r>
          </a:p>
          <a:p>
            <a:endParaRPr lang="en-US" sz="5400"/>
          </a:p>
        </p:txBody>
      </p:sp>
    </p:spTree>
    <p:extLst>
      <p:ext uri="{BB962C8B-B14F-4D97-AF65-F5344CB8AC3E}">
        <p14:creationId xmlns:p14="http://schemas.microsoft.com/office/powerpoint/2010/main" val="3201595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chor="ctr">
            <a:normAutofit/>
          </a:bodyPr>
          <a:lstStyle/>
          <a:p>
            <a:r>
              <a:rPr lang="en-US" sz="6000" b="1">
                <a:solidFill>
                  <a:srgbClr val="2F3D4C"/>
                </a:solidFill>
              </a:rPr>
              <a:t>Perkins V Federal CTE Funding</a:t>
            </a:r>
            <a:endParaRPr lang="en-US" sz="6000">
              <a:solidFill>
                <a:srgbClr val="2F3D4C"/>
              </a:solidFill>
            </a:endParaRPr>
          </a:p>
        </p:txBody>
      </p:sp>
      <p:sp>
        <p:nvSpPr>
          <p:cNvPr id="5" name="Rectangle 4" descr="Books">
            <a:extLst>
              <a:ext uri="{FF2B5EF4-FFF2-40B4-BE49-F238E27FC236}">
                <a16:creationId xmlns:a16="http://schemas.microsoft.com/office/drawing/2014/main" id="{B2C0C974-AA37-C3ED-6E68-FDB8FE0EC2F5}"/>
              </a:ext>
            </a:extLst>
          </p:cNvPr>
          <p:cNvSpPr/>
          <p:nvPr/>
        </p:nvSpPr>
        <p:spPr>
          <a:xfrm>
            <a:off x="1908998" y="2463703"/>
            <a:ext cx="2290098" cy="229009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txBody>
          <a:bodyPr/>
          <a:lstStyle/>
          <a:p>
            <a:endParaRPr lang="en-US" sz="2700"/>
          </a:p>
        </p:txBody>
      </p:sp>
      <p:grpSp>
        <p:nvGrpSpPr>
          <p:cNvPr id="7" name="Group 6" descr="Perkins is a federal education program that invests in secondary and postsecondary CTE programs in the US and the territories &#10;">
            <a:extLst>
              <a:ext uri="{FF2B5EF4-FFF2-40B4-BE49-F238E27FC236}">
                <a16:creationId xmlns:a16="http://schemas.microsoft.com/office/drawing/2014/main" id="{04EAF36A-7C84-9353-6A6B-730DC29FF3C4}"/>
              </a:ext>
            </a:extLst>
          </p:cNvPr>
          <p:cNvGrpSpPr/>
          <p:nvPr/>
        </p:nvGrpSpPr>
        <p:grpSpPr>
          <a:xfrm>
            <a:off x="585783" y="5067300"/>
            <a:ext cx="5089107" cy="3973448"/>
            <a:chOff x="313926" y="2889701"/>
            <a:chExt cx="3392738" cy="1575000"/>
          </a:xfrm>
        </p:grpSpPr>
        <p:sp>
          <p:nvSpPr>
            <p:cNvPr id="21" name="Rectangle 20">
              <a:extLst>
                <a:ext uri="{FF2B5EF4-FFF2-40B4-BE49-F238E27FC236}">
                  <a16:creationId xmlns:a16="http://schemas.microsoft.com/office/drawing/2014/main" id="{B30691E0-6C4A-55E9-9C10-0C094048518D}"/>
                </a:ext>
              </a:extLst>
            </p:cNvPr>
            <p:cNvSpPr/>
            <p:nvPr/>
          </p:nvSpPr>
          <p:spPr>
            <a:xfrm>
              <a:off x="313926" y="2889701"/>
              <a:ext cx="3392738" cy="1575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700"/>
            </a:p>
          </p:txBody>
        </p:sp>
        <p:sp>
          <p:nvSpPr>
            <p:cNvPr id="22" name="TextBox 21">
              <a:extLst>
                <a:ext uri="{FF2B5EF4-FFF2-40B4-BE49-F238E27FC236}">
                  <a16:creationId xmlns:a16="http://schemas.microsoft.com/office/drawing/2014/main" id="{EFDE84FD-D7E8-2999-3BFD-17E0096C90FF}"/>
                </a:ext>
              </a:extLst>
            </p:cNvPr>
            <p:cNvSpPr txBox="1"/>
            <p:nvPr/>
          </p:nvSpPr>
          <p:spPr>
            <a:xfrm>
              <a:off x="313926" y="2889701"/>
              <a:ext cx="3392738" cy="1575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1333500">
                <a:spcBef>
                  <a:spcPct val="0"/>
                </a:spcBef>
                <a:spcAft>
                  <a:spcPct val="35000"/>
                </a:spcAft>
              </a:pPr>
              <a:r>
                <a:rPr lang="en-US" sz="3600" b="1"/>
                <a:t>Perkins is a federal education program that invests in secondary and postsecondary CTE programs in the US and the territories </a:t>
              </a:r>
            </a:p>
          </p:txBody>
        </p:sp>
      </p:grpSp>
      <p:sp>
        <p:nvSpPr>
          <p:cNvPr id="8" name="Rectangle 7" descr="Classroom">
            <a:extLst>
              <a:ext uri="{FF2B5EF4-FFF2-40B4-BE49-F238E27FC236}">
                <a16:creationId xmlns:a16="http://schemas.microsoft.com/office/drawing/2014/main" id="{00ED26ED-903D-6C90-0BBF-F7C38972A133}"/>
              </a:ext>
            </a:extLst>
          </p:cNvPr>
          <p:cNvSpPr/>
          <p:nvPr/>
        </p:nvSpPr>
        <p:spPr>
          <a:xfrm>
            <a:off x="7888698" y="2463703"/>
            <a:ext cx="2290098" cy="229009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5">
              <a:hueOff val="-3379271"/>
              <a:satOff val="-8710"/>
              <a:lumOff val="-5883"/>
              <a:alphaOff val="0"/>
            </a:schemeClr>
          </a:effectRef>
          <a:fontRef idx="minor">
            <a:schemeClr val="lt1"/>
          </a:fontRef>
        </p:style>
        <p:txBody>
          <a:bodyPr/>
          <a:lstStyle/>
          <a:p>
            <a:endParaRPr lang="en-US" sz="2700"/>
          </a:p>
        </p:txBody>
      </p:sp>
      <p:grpSp>
        <p:nvGrpSpPr>
          <p:cNvPr id="11" name="Group 10" descr="Perkins is dedicated to increasing learner access to high-quality CTE programs&#10;">
            <a:extLst>
              <a:ext uri="{FF2B5EF4-FFF2-40B4-BE49-F238E27FC236}">
                <a16:creationId xmlns:a16="http://schemas.microsoft.com/office/drawing/2014/main" id="{DF19BE55-D0C2-B566-29AC-CB14B0EF5D8F}"/>
              </a:ext>
            </a:extLst>
          </p:cNvPr>
          <p:cNvGrpSpPr/>
          <p:nvPr/>
        </p:nvGrpSpPr>
        <p:grpSpPr>
          <a:xfrm>
            <a:off x="6565483" y="5143500"/>
            <a:ext cx="5089109" cy="3897250"/>
            <a:chOff x="4300392" y="1866535"/>
            <a:chExt cx="3392739" cy="2598166"/>
          </a:xfrm>
        </p:grpSpPr>
        <p:sp>
          <p:nvSpPr>
            <p:cNvPr id="18" name="Rectangle 17">
              <a:extLst>
                <a:ext uri="{FF2B5EF4-FFF2-40B4-BE49-F238E27FC236}">
                  <a16:creationId xmlns:a16="http://schemas.microsoft.com/office/drawing/2014/main" id="{2BE7DFE3-D453-D5FB-B5C8-81BF5372AC7B}"/>
                </a:ext>
              </a:extLst>
            </p:cNvPr>
            <p:cNvSpPr/>
            <p:nvPr/>
          </p:nvSpPr>
          <p:spPr>
            <a:xfrm>
              <a:off x="4300393" y="2889701"/>
              <a:ext cx="3392738" cy="1575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700"/>
            </a:p>
          </p:txBody>
        </p:sp>
        <p:sp>
          <p:nvSpPr>
            <p:cNvPr id="19" name="TextBox 18">
              <a:extLst>
                <a:ext uri="{FF2B5EF4-FFF2-40B4-BE49-F238E27FC236}">
                  <a16:creationId xmlns:a16="http://schemas.microsoft.com/office/drawing/2014/main" id="{3EA794E7-B604-562C-85F7-E6365301806D}"/>
                </a:ext>
              </a:extLst>
            </p:cNvPr>
            <p:cNvSpPr txBox="1"/>
            <p:nvPr/>
          </p:nvSpPr>
          <p:spPr>
            <a:xfrm>
              <a:off x="4300392" y="1866535"/>
              <a:ext cx="3392738" cy="25981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1333500">
                <a:spcBef>
                  <a:spcPct val="0"/>
                </a:spcBef>
                <a:spcAft>
                  <a:spcPct val="35000"/>
                </a:spcAft>
              </a:pPr>
              <a:r>
                <a:rPr lang="en-US" sz="3600" b="1"/>
                <a:t>Perkins is dedicated to increasing learner access to high-quality CTE programs</a:t>
              </a:r>
            </a:p>
          </p:txBody>
        </p:sp>
      </p:grpSp>
      <p:sp>
        <p:nvSpPr>
          <p:cNvPr id="12" name="Rectangle 11" descr="Light Bulb and Gear">
            <a:extLst>
              <a:ext uri="{FF2B5EF4-FFF2-40B4-BE49-F238E27FC236}">
                <a16:creationId xmlns:a16="http://schemas.microsoft.com/office/drawing/2014/main" id="{AB8774E3-0BBE-DA4A-A0CA-642B76709E5C}"/>
              </a:ext>
            </a:extLst>
          </p:cNvPr>
          <p:cNvSpPr/>
          <p:nvPr/>
        </p:nvSpPr>
        <p:spPr>
          <a:xfrm>
            <a:off x="13868400" y="2463703"/>
            <a:ext cx="2290098" cy="229009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rgbClr r="0" g="0" b="0"/>
          </a:fillRef>
          <a:effectRef idx="2">
            <a:schemeClr val="accent5">
              <a:hueOff val="-6758543"/>
              <a:satOff val="-17419"/>
              <a:lumOff val="-11765"/>
              <a:alphaOff val="0"/>
            </a:schemeClr>
          </a:effectRef>
          <a:fontRef idx="minor">
            <a:schemeClr val="lt1"/>
          </a:fontRef>
        </p:style>
        <p:txBody>
          <a:bodyPr/>
          <a:lstStyle/>
          <a:p>
            <a:endParaRPr lang="en-US" sz="2700"/>
          </a:p>
        </p:txBody>
      </p:sp>
      <p:grpSp>
        <p:nvGrpSpPr>
          <p:cNvPr id="13" name="Group 12" descr="Perkins is critical to ensuring programs meet the ever-changing needs of learners and employers&#10;">
            <a:extLst>
              <a:ext uri="{FF2B5EF4-FFF2-40B4-BE49-F238E27FC236}">
                <a16:creationId xmlns:a16="http://schemas.microsoft.com/office/drawing/2014/main" id="{B4C0280A-2C02-62EB-7736-9D728F6959F6}"/>
              </a:ext>
            </a:extLst>
          </p:cNvPr>
          <p:cNvGrpSpPr/>
          <p:nvPr/>
        </p:nvGrpSpPr>
        <p:grpSpPr>
          <a:xfrm>
            <a:off x="12545186" y="5067301"/>
            <a:ext cx="5089107" cy="3973448"/>
            <a:chOff x="8286861" y="1815736"/>
            <a:chExt cx="3392738" cy="2648965"/>
          </a:xfrm>
        </p:grpSpPr>
        <p:sp>
          <p:nvSpPr>
            <p:cNvPr id="14" name="Rectangle 13">
              <a:extLst>
                <a:ext uri="{FF2B5EF4-FFF2-40B4-BE49-F238E27FC236}">
                  <a16:creationId xmlns:a16="http://schemas.microsoft.com/office/drawing/2014/main" id="{2B19C795-6C04-AA26-E218-31B352DF1D71}"/>
                </a:ext>
              </a:extLst>
            </p:cNvPr>
            <p:cNvSpPr/>
            <p:nvPr/>
          </p:nvSpPr>
          <p:spPr>
            <a:xfrm>
              <a:off x="8286861" y="2889701"/>
              <a:ext cx="3392738" cy="1575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700"/>
            </a:p>
          </p:txBody>
        </p:sp>
        <p:sp>
          <p:nvSpPr>
            <p:cNvPr id="17" name="TextBox 16">
              <a:extLst>
                <a:ext uri="{FF2B5EF4-FFF2-40B4-BE49-F238E27FC236}">
                  <a16:creationId xmlns:a16="http://schemas.microsoft.com/office/drawing/2014/main" id="{5F9F4724-902A-EEDC-713D-F82C81A624F6}"/>
                </a:ext>
              </a:extLst>
            </p:cNvPr>
            <p:cNvSpPr txBox="1"/>
            <p:nvPr/>
          </p:nvSpPr>
          <p:spPr>
            <a:xfrm>
              <a:off x="8286861" y="1815736"/>
              <a:ext cx="3392738" cy="26489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1333500">
                <a:spcBef>
                  <a:spcPct val="0"/>
                </a:spcBef>
                <a:spcAft>
                  <a:spcPct val="35000"/>
                </a:spcAft>
              </a:pPr>
              <a:r>
                <a:rPr lang="en-US" sz="3600" b="1"/>
                <a:t>Perkins is critical to ensuring programs meet the ever-changing needs of learners and employers</a:t>
              </a:r>
            </a:p>
          </p:txBody>
        </p:sp>
      </p:grpSp>
    </p:spTree>
    <p:extLst>
      <p:ext uri="{BB962C8B-B14F-4D97-AF65-F5344CB8AC3E}">
        <p14:creationId xmlns:p14="http://schemas.microsoft.com/office/powerpoint/2010/main" val="1147343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29">
            <a:extLst>
              <a:ext uri="{FF2B5EF4-FFF2-40B4-BE49-F238E27FC236}">
                <a16:creationId xmlns:a16="http://schemas.microsoft.com/office/drawing/2014/main" id="{C7ECCFD1-F4F7-BCD7-3504-A0DFD3DF0B49}"/>
              </a:ext>
              <a:ext uri="{C183D7F6-B498-43B3-948B-1728B52AA6E4}">
                <adec:decorative xmlns:adec="http://schemas.microsoft.com/office/drawing/2017/decorative" val="1"/>
              </a:ext>
            </a:extLst>
          </p:cNvPr>
          <p:cNvSpPr txBox="1">
            <a:spLocks noChangeArrowheads="1"/>
          </p:cNvSpPr>
          <p:nvPr/>
        </p:nvSpPr>
        <p:spPr bwMode="auto">
          <a:xfrm>
            <a:off x="9165432" y="2476500"/>
            <a:ext cx="2195513" cy="1233488"/>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400" b="1">
                <a:ea typeface="Times New Roman" pitchFamily="18" charset="0"/>
              </a:rPr>
              <a:t>Total Grant Award</a:t>
            </a:r>
            <a:endParaRPr lang="en-US" altLang="en-US" sz="1200"/>
          </a:p>
        </p:txBody>
      </p:sp>
      <p:sp>
        <p:nvSpPr>
          <p:cNvPr id="43" name="Text Box 26">
            <a:extLst>
              <a:ext uri="{FF2B5EF4-FFF2-40B4-BE49-F238E27FC236}">
                <a16:creationId xmlns:a16="http://schemas.microsoft.com/office/drawing/2014/main" id="{023E8B8B-8B34-DB82-86F9-DD2574C405F5}"/>
              </a:ext>
              <a:ext uri="{C183D7F6-B498-43B3-948B-1728B52AA6E4}">
                <adec:decorative xmlns:adec="http://schemas.microsoft.com/office/drawing/2017/decorative" val="1"/>
              </a:ext>
            </a:extLst>
          </p:cNvPr>
          <p:cNvSpPr txBox="1">
            <a:spLocks noChangeArrowheads="1"/>
          </p:cNvSpPr>
          <p:nvPr/>
        </p:nvSpPr>
        <p:spPr bwMode="auto">
          <a:xfrm>
            <a:off x="5817394" y="4519612"/>
            <a:ext cx="2743200" cy="959643"/>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100" b="1">
                <a:ea typeface="Times New Roman" pitchFamily="18" charset="0"/>
              </a:rPr>
              <a:t>State Level Activities (15%)</a:t>
            </a:r>
            <a:endParaRPr lang="en-US" altLang="en-US" sz="1050"/>
          </a:p>
        </p:txBody>
      </p:sp>
      <p:sp>
        <p:nvSpPr>
          <p:cNvPr id="44" name="Text Box 25">
            <a:extLst>
              <a:ext uri="{FF2B5EF4-FFF2-40B4-BE49-F238E27FC236}">
                <a16:creationId xmlns:a16="http://schemas.microsoft.com/office/drawing/2014/main" id="{EBA7295C-B534-273F-5B2E-E73CC08AE23B}"/>
              </a:ext>
              <a:ext uri="{C183D7F6-B498-43B3-948B-1728B52AA6E4}">
                <adec:decorative xmlns:adec="http://schemas.microsoft.com/office/drawing/2017/decorative" val="1"/>
              </a:ext>
            </a:extLst>
          </p:cNvPr>
          <p:cNvSpPr txBox="1">
            <a:spLocks noChangeArrowheads="1"/>
          </p:cNvSpPr>
          <p:nvPr/>
        </p:nvSpPr>
        <p:spPr bwMode="auto">
          <a:xfrm>
            <a:off x="11496675" y="4574380"/>
            <a:ext cx="2881313" cy="904875"/>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100" b="1">
                <a:ea typeface="Times New Roman" pitchFamily="18" charset="0"/>
              </a:rPr>
              <a:t>Local Level Activities (85%)</a:t>
            </a:r>
            <a:endParaRPr lang="en-US" altLang="en-US" sz="1050"/>
          </a:p>
        </p:txBody>
      </p:sp>
      <p:sp>
        <p:nvSpPr>
          <p:cNvPr id="45" name="Text Box 24">
            <a:extLst>
              <a:ext uri="{FF2B5EF4-FFF2-40B4-BE49-F238E27FC236}">
                <a16:creationId xmlns:a16="http://schemas.microsoft.com/office/drawing/2014/main" id="{0180C161-43C1-5EBB-FC0A-01D41FB4766F}"/>
              </a:ext>
              <a:ext uri="{C183D7F6-B498-43B3-948B-1728B52AA6E4}">
                <adec:decorative xmlns:adec="http://schemas.microsoft.com/office/drawing/2017/decorative" val="1"/>
              </a:ext>
            </a:extLst>
          </p:cNvPr>
          <p:cNvSpPr txBox="1">
            <a:spLocks noChangeArrowheads="1"/>
          </p:cNvSpPr>
          <p:nvPr/>
        </p:nvSpPr>
        <p:spPr bwMode="auto">
          <a:xfrm rot="10800000" flipV="1">
            <a:off x="3748089" y="7801404"/>
            <a:ext cx="3155156" cy="959645"/>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100" b="1">
                <a:ea typeface="Times New Roman" pitchFamily="18" charset="0"/>
              </a:rPr>
              <a:t>* State Administration (5.0%)</a:t>
            </a:r>
            <a:endParaRPr lang="en-US" altLang="en-US" sz="3000"/>
          </a:p>
        </p:txBody>
      </p:sp>
      <p:sp>
        <p:nvSpPr>
          <p:cNvPr id="46" name="Text Box 23">
            <a:extLst>
              <a:ext uri="{FF2B5EF4-FFF2-40B4-BE49-F238E27FC236}">
                <a16:creationId xmlns:a16="http://schemas.microsoft.com/office/drawing/2014/main" id="{447AF162-0199-27D2-54FA-3C537C9BEC1A}"/>
              </a:ext>
              <a:ext uri="{C183D7F6-B498-43B3-948B-1728B52AA6E4}">
                <adec:decorative xmlns:adec="http://schemas.microsoft.com/office/drawing/2017/decorative" val="1"/>
              </a:ext>
            </a:extLst>
          </p:cNvPr>
          <p:cNvSpPr txBox="1">
            <a:spLocks noChangeArrowheads="1"/>
          </p:cNvSpPr>
          <p:nvPr/>
        </p:nvSpPr>
        <p:spPr bwMode="auto">
          <a:xfrm>
            <a:off x="7724775" y="8036718"/>
            <a:ext cx="2881313" cy="959645"/>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100" b="1">
                <a:ea typeface="Times New Roman" pitchFamily="18" charset="0"/>
              </a:rPr>
              <a:t>** State Leadership (10.0%)</a:t>
            </a:r>
            <a:endParaRPr lang="en-US" altLang="en-US" sz="2100"/>
          </a:p>
        </p:txBody>
      </p:sp>
      <p:sp>
        <p:nvSpPr>
          <p:cNvPr id="47" name="Text Box 22">
            <a:extLst>
              <a:ext uri="{FF2B5EF4-FFF2-40B4-BE49-F238E27FC236}">
                <a16:creationId xmlns:a16="http://schemas.microsoft.com/office/drawing/2014/main" id="{D1A7D544-6898-3983-7766-69DF663298C9}"/>
              </a:ext>
              <a:ext uri="{C183D7F6-B498-43B3-948B-1728B52AA6E4}">
                <adec:decorative xmlns:adec="http://schemas.microsoft.com/office/drawing/2017/decorative" val="1"/>
              </a:ext>
            </a:extLst>
          </p:cNvPr>
          <p:cNvSpPr txBox="1">
            <a:spLocks noChangeArrowheads="1"/>
          </p:cNvSpPr>
          <p:nvPr/>
        </p:nvSpPr>
        <p:spPr bwMode="auto">
          <a:xfrm>
            <a:off x="9451182" y="6515100"/>
            <a:ext cx="2881313" cy="835818"/>
          </a:xfrm>
          <a:prstGeom prst="rect">
            <a:avLst/>
          </a:prstGeom>
          <a:solidFill>
            <a:srgbClr val="F0C14C"/>
          </a:solidFill>
          <a:ln w="15875">
            <a:solidFill>
              <a:schemeClr val="accent5">
                <a:lumMod val="50000"/>
              </a:schemeClr>
            </a:solidFill>
            <a:miter lim="800000"/>
            <a:headEnd/>
            <a:tailEnd/>
          </a:ln>
        </p:spPr>
        <p:txBody>
          <a:bodyPr/>
          <a:lstStyle/>
          <a:p>
            <a:pPr algn="ctr">
              <a:defRPr/>
            </a:pPr>
            <a:r>
              <a:rPr lang="en-US" altLang="en-US" sz="2100" b="1">
                <a:ea typeface="Times New Roman" pitchFamily="18" charset="0"/>
              </a:rPr>
              <a:t>Secondary</a:t>
            </a:r>
            <a:endParaRPr lang="en-US" altLang="en-US" sz="2100"/>
          </a:p>
          <a:p>
            <a:pPr algn="ctr">
              <a:defRPr/>
            </a:pPr>
            <a:r>
              <a:rPr lang="en-US" altLang="en-US" sz="2100" b="1">
                <a:ea typeface="Times New Roman" pitchFamily="18" charset="0"/>
              </a:rPr>
              <a:t> (68%)</a:t>
            </a:r>
            <a:endParaRPr lang="en-US" altLang="en-US" sz="2100"/>
          </a:p>
        </p:txBody>
      </p:sp>
      <p:sp>
        <p:nvSpPr>
          <p:cNvPr id="48" name="Text Box 21">
            <a:extLst>
              <a:ext uri="{FF2B5EF4-FFF2-40B4-BE49-F238E27FC236}">
                <a16:creationId xmlns:a16="http://schemas.microsoft.com/office/drawing/2014/main" id="{C0DB3193-37AD-6859-9053-BCB000BBD413}"/>
              </a:ext>
              <a:ext uri="{C183D7F6-B498-43B3-948B-1728B52AA6E4}">
                <adec:decorative xmlns:adec="http://schemas.microsoft.com/office/drawing/2017/decorative" val="1"/>
              </a:ext>
            </a:extLst>
          </p:cNvPr>
          <p:cNvSpPr txBox="1">
            <a:spLocks noChangeArrowheads="1"/>
          </p:cNvSpPr>
          <p:nvPr/>
        </p:nvSpPr>
        <p:spPr bwMode="auto">
          <a:xfrm>
            <a:off x="13063538" y="6469856"/>
            <a:ext cx="2881313" cy="881063"/>
          </a:xfrm>
          <a:prstGeom prst="rect">
            <a:avLst/>
          </a:prstGeom>
          <a:noFill/>
          <a:ln w="15875">
            <a:solidFill>
              <a:schemeClr val="accent5">
                <a:lumMod val="50000"/>
              </a:schemeClr>
            </a:solidFill>
            <a:miter lim="800000"/>
            <a:headEnd/>
            <a:tailEnd/>
          </a:ln>
        </p:spPr>
        <p:txBody>
          <a:bodyPr/>
          <a:lstStyle/>
          <a:p>
            <a:pPr algn="ctr">
              <a:defRPr/>
            </a:pPr>
            <a:r>
              <a:rPr lang="en-US" altLang="en-US" sz="2100" b="1"/>
              <a:t>Postsecondary</a:t>
            </a:r>
          </a:p>
          <a:p>
            <a:pPr algn="ctr">
              <a:defRPr/>
            </a:pPr>
            <a:r>
              <a:rPr lang="en-US" altLang="en-US" sz="2100" b="1"/>
              <a:t> </a:t>
            </a:r>
            <a:r>
              <a:rPr lang="en-US" altLang="en-US" sz="2100" b="1">
                <a:ea typeface="Times New Roman" pitchFamily="18" charset="0"/>
              </a:rPr>
              <a:t>(32%)</a:t>
            </a:r>
            <a:endParaRPr lang="en-US" altLang="en-US" sz="1050"/>
          </a:p>
        </p:txBody>
      </p:sp>
      <p:sp>
        <p:nvSpPr>
          <p:cNvPr id="49" name="Line 20">
            <a:extLst>
              <a:ext uri="{FF2B5EF4-FFF2-40B4-BE49-F238E27FC236}">
                <a16:creationId xmlns:a16="http://schemas.microsoft.com/office/drawing/2014/main" id="{E0267130-9D6F-2AB9-D794-2E8C0C717B54}"/>
              </a:ext>
              <a:ext uri="{C183D7F6-B498-43B3-948B-1728B52AA6E4}">
                <adec:decorative xmlns:adec="http://schemas.microsoft.com/office/drawing/2017/decorative" val="1"/>
              </a:ext>
            </a:extLst>
          </p:cNvPr>
          <p:cNvSpPr>
            <a:spLocks noChangeShapeType="1"/>
          </p:cNvSpPr>
          <p:nvPr/>
        </p:nvSpPr>
        <p:spPr bwMode="auto">
          <a:xfrm flipV="1">
            <a:off x="7188994" y="4245768"/>
            <a:ext cx="0" cy="273845"/>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0" name="Line 19">
            <a:extLst>
              <a:ext uri="{FF2B5EF4-FFF2-40B4-BE49-F238E27FC236}">
                <a16:creationId xmlns:a16="http://schemas.microsoft.com/office/drawing/2014/main" id="{10A3CB9C-7C5B-DE2D-2EE1-28E9E25A41EA}"/>
              </a:ext>
              <a:ext uri="{C183D7F6-B498-43B3-948B-1728B52AA6E4}">
                <adec:decorative xmlns:adec="http://schemas.microsoft.com/office/drawing/2017/decorative" val="1"/>
              </a:ext>
            </a:extLst>
          </p:cNvPr>
          <p:cNvSpPr>
            <a:spLocks noChangeShapeType="1"/>
          </p:cNvSpPr>
          <p:nvPr/>
        </p:nvSpPr>
        <p:spPr bwMode="auto">
          <a:xfrm flipV="1">
            <a:off x="12949237" y="4245768"/>
            <a:ext cx="0" cy="273845"/>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1" name="Line 18">
            <a:extLst>
              <a:ext uri="{FF2B5EF4-FFF2-40B4-BE49-F238E27FC236}">
                <a16:creationId xmlns:a16="http://schemas.microsoft.com/office/drawing/2014/main" id="{338CF172-7620-B4F1-4AF8-6815C35E8710}"/>
              </a:ext>
              <a:ext uri="{C183D7F6-B498-43B3-948B-1728B52AA6E4}">
                <adec:decorative xmlns:adec="http://schemas.microsoft.com/office/drawing/2017/decorative" val="1"/>
              </a:ext>
            </a:extLst>
          </p:cNvPr>
          <p:cNvSpPr>
            <a:spLocks noChangeShapeType="1"/>
          </p:cNvSpPr>
          <p:nvPr/>
        </p:nvSpPr>
        <p:spPr bwMode="auto">
          <a:xfrm>
            <a:off x="7188994" y="4245768"/>
            <a:ext cx="5760243" cy="0"/>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2" name="Line 17">
            <a:extLst>
              <a:ext uri="{FF2B5EF4-FFF2-40B4-BE49-F238E27FC236}">
                <a16:creationId xmlns:a16="http://schemas.microsoft.com/office/drawing/2014/main" id="{58C6C1CD-FACD-686D-9A5C-94C56996FE36}"/>
              </a:ext>
              <a:ext uri="{C183D7F6-B498-43B3-948B-1728B52AA6E4}">
                <adec:decorative xmlns:adec="http://schemas.microsoft.com/office/drawing/2017/decorative" val="1"/>
              </a:ext>
            </a:extLst>
          </p:cNvPr>
          <p:cNvSpPr>
            <a:spLocks noChangeShapeType="1"/>
          </p:cNvSpPr>
          <p:nvPr/>
        </p:nvSpPr>
        <p:spPr bwMode="auto">
          <a:xfrm>
            <a:off x="10253662" y="3709988"/>
            <a:ext cx="0" cy="535781"/>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3" name="Line 16">
            <a:extLst>
              <a:ext uri="{FF2B5EF4-FFF2-40B4-BE49-F238E27FC236}">
                <a16:creationId xmlns:a16="http://schemas.microsoft.com/office/drawing/2014/main" id="{9BDB7DF7-2197-4CE3-4E1A-9EAC8D4AC623}"/>
              </a:ext>
              <a:ext uri="{C183D7F6-B498-43B3-948B-1728B52AA6E4}">
                <adec:decorative xmlns:adec="http://schemas.microsoft.com/office/drawing/2017/decorative" val="1"/>
              </a:ext>
            </a:extLst>
          </p:cNvPr>
          <p:cNvSpPr>
            <a:spLocks noChangeShapeType="1"/>
          </p:cNvSpPr>
          <p:nvPr/>
        </p:nvSpPr>
        <p:spPr bwMode="auto">
          <a:xfrm flipV="1">
            <a:off x="5405437" y="5891213"/>
            <a:ext cx="0" cy="1916906"/>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4" name="Line 15">
            <a:extLst>
              <a:ext uri="{FF2B5EF4-FFF2-40B4-BE49-F238E27FC236}">
                <a16:creationId xmlns:a16="http://schemas.microsoft.com/office/drawing/2014/main" id="{A4AB2713-9A0B-05AE-0BCD-B7DF002656F9}"/>
              </a:ext>
              <a:ext uri="{C183D7F6-B498-43B3-948B-1728B52AA6E4}">
                <adec:decorative xmlns:adec="http://schemas.microsoft.com/office/drawing/2017/decorative" val="1"/>
              </a:ext>
            </a:extLst>
          </p:cNvPr>
          <p:cNvSpPr>
            <a:spLocks noChangeShapeType="1"/>
          </p:cNvSpPr>
          <p:nvPr/>
        </p:nvSpPr>
        <p:spPr bwMode="auto">
          <a:xfrm flipV="1">
            <a:off x="8834437" y="5891213"/>
            <a:ext cx="0" cy="2145506"/>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5" name="Line 14">
            <a:extLst>
              <a:ext uri="{FF2B5EF4-FFF2-40B4-BE49-F238E27FC236}">
                <a16:creationId xmlns:a16="http://schemas.microsoft.com/office/drawing/2014/main" id="{67150F41-D108-2F9F-B9FA-E81BBEE7C801}"/>
              </a:ext>
              <a:ext uri="{C183D7F6-B498-43B3-948B-1728B52AA6E4}">
                <adec:decorative xmlns:adec="http://schemas.microsoft.com/office/drawing/2017/decorative" val="1"/>
              </a:ext>
            </a:extLst>
          </p:cNvPr>
          <p:cNvSpPr>
            <a:spLocks noChangeShapeType="1"/>
          </p:cNvSpPr>
          <p:nvPr/>
        </p:nvSpPr>
        <p:spPr bwMode="auto">
          <a:xfrm>
            <a:off x="5405437" y="5891212"/>
            <a:ext cx="3429000" cy="0"/>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6" name="Line 13">
            <a:extLst>
              <a:ext uri="{FF2B5EF4-FFF2-40B4-BE49-F238E27FC236}">
                <a16:creationId xmlns:a16="http://schemas.microsoft.com/office/drawing/2014/main" id="{CECBBE0D-26B3-35E7-5BED-CABA1AB05A50}"/>
              </a:ext>
              <a:ext uri="{C183D7F6-B498-43B3-948B-1728B52AA6E4}">
                <adec:decorative xmlns:adec="http://schemas.microsoft.com/office/drawing/2017/decorative" val="1"/>
              </a:ext>
            </a:extLst>
          </p:cNvPr>
          <p:cNvSpPr>
            <a:spLocks noChangeShapeType="1"/>
          </p:cNvSpPr>
          <p:nvPr/>
        </p:nvSpPr>
        <p:spPr bwMode="auto">
          <a:xfrm flipV="1">
            <a:off x="7188994" y="5479255"/>
            <a:ext cx="0" cy="411957"/>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7" name="Rectangle 6">
            <a:extLst>
              <a:ext uri="{FF2B5EF4-FFF2-40B4-BE49-F238E27FC236}">
                <a16:creationId xmlns:a16="http://schemas.microsoft.com/office/drawing/2014/main" id="{F3CA0AAD-432E-DBCD-E937-5AC8F02B5F08}"/>
              </a:ext>
              <a:ext uri="{C183D7F6-B498-43B3-948B-1728B52AA6E4}">
                <adec:decorative xmlns:adec="http://schemas.microsoft.com/office/drawing/2017/decorative" val="1"/>
              </a:ext>
            </a:extLst>
          </p:cNvPr>
          <p:cNvSpPr>
            <a:spLocks noChangeArrowheads="1"/>
          </p:cNvSpPr>
          <p:nvPr/>
        </p:nvSpPr>
        <p:spPr bwMode="auto">
          <a:xfrm>
            <a:off x="13899357" y="3459956"/>
            <a:ext cx="2331243" cy="785813"/>
          </a:xfrm>
          <a:prstGeom prst="rect">
            <a:avLst/>
          </a:prstGeom>
          <a:solidFill>
            <a:srgbClr val="FFFFFF"/>
          </a:solidFill>
          <a:ln w="15875">
            <a:solidFill>
              <a:schemeClr val="accent5">
                <a:lumMod val="50000"/>
              </a:schemeClr>
            </a:solidFill>
            <a:miter lim="800000"/>
            <a:headEnd/>
            <a:tailEnd/>
          </a:ln>
        </p:spPr>
        <p:txBody>
          <a:bodyPr/>
          <a:lstStyle/>
          <a:p>
            <a:pPr algn="ctr">
              <a:defRPr/>
            </a:pPr>
            <a:r>
              <a:rPr lang="en-US" altLang="en-US" sz="2400" b="1"/>
              <a:t>Reserve (10%)</a:t>
            </a:r>
          </a:p>
          <a:p>
            <a:pPr algn="ctr">
              <a:defRPr/>
            </a:pPr>
            <a:endParaRPr lang="en-US" altLang="en-US" sz="2700"/>
          </a:p>
        </p:txBody>
      </p:sp>
      <p:sp>
        <p:nvSpPr>
          <p:cNvPr id="58" name="Line 5">
            <a:extLst>
              <a:ext uri="{FF2B5EF4-FFF2-40B4-BE49-F238E27FC236}">
                <a16:creationId xmlns:a16="http://schemas.microsoft.com/office/drawing/2014/main" id="{20C73EEC-0601-BB0A-CDBA-4D99B020DD2E}"/>
              </a:ext>
              <a:ext uri="{C183D7F6-B498-43B3-948B-1728B52AA6E4}">
                <adec:decorative xmlns:adec="http://schemas.microsoft.com/office/drawing/2017/decorative" val="1"/>
              </a:ext>
            </a:extLst>
          </p:cNvPr>
          <p:cNvSpPr>
            <a:spLocks noChangeShapeType="1"/>
          </p:cNvSpPr>
          <p:nvPr/>
        </p:nvSpPr>
        <p:spPr bwMode="auto">
          <a:xfrm>
            <a:off x="12811125" y="5479255"/>
            <a:ext cx="0" cy="621507"/>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59" name="Line 4">
            <a:extLst>
              <a:ext uri="{FF2B5EF4-FFF2-40B4-BE49-F238E27FC236}">
                <a16:creationId xmlns:a16="http://schemas.microsoft.com/office/drawing/2014/main" id="{7F9ADB0C-C4D8-3D5E-6635-22CBC69FD834}"/>
              </a:ext>
              <a:ext uri="{C183D7F6-B498-43B3-948B-1728B52AA6E4}">
                <adec:decorative xmlns:adec="http://schemas.microsoft.com/office/drawing/2017/decorative" val="1"/>
              </a:ext>
            </a:extLst>
          </p:cNvPr>
          <p:cNvSpPr>
            <a:spLocks noChangeShapeType="1"/>
          </p:cNvSpPr>
          <p:nvPr/>
        </p:nvSpPr>
        <p:spPr bwMode="auto">
          <a:xfrm>
            <a:off x="11120437" y="6103143"/>
            <a:ext cx="3155157" cy="0"/>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60" name="Line 3">
            <a:extLst>
              <a:ext uri="{FF2B5EF4-FFF2-40B4-BE49-F238E27FC236}">
                <a16:creationId xmlns:a16="http://schemas.microsoft.com/office/drawing/2014/main" id="{15D95B69-BDDF-82E2-9976-2C7739E1A7AC}"/>
              </a:ext>
              <a:ext uri="{C183D7F6-B498-43B3-948B-1728B52AA6E4}">
                <adec:decorative xmlns:adec="http://schemas.microsoft.com/office/drawing/2017/decorative" val="1"/>
              </a:ext>
            </a:extLst>
          </p:cNvPr>
          <p:cNvSpPr>
            <a:spLocks noChangeShapeType="1"/>
          </p:cNvSpPr>
          <p:nvPr/>
        </p:nvSpPr>
        <p:spPr bwMode="auto">
          <a:xfrm>
            <a:off x="11120437" y="6103143"/>
            <a:ext cx="0" cy="411957"/>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61" name="Line 2">
            <a:extLst>
              <a:ext uri="{FF2B5EF4-FFF2-40B4-BE49-F238E27FC236}">
                <a16:creationId xmlns:a16="http://schemas.microsoft.com/office/drawing/2014/main" id="{56F8CD51-524A-F897-A8B1-4B3B5B44D581}"/>
              </a:ext>
              <a:ext uri="{C183D7F6-B498-43B3-948B-1728B52AA6E4}">
                <adec:decorative xmlns:adec="http://schemas.microsoft.com/office/drawing/2017/decorative" val="1"/>
              </a:ext>
            </a:extLst>
          </p:cNvPr>
          <p:cNvSpPr>
            <a:spLocks noChangeShapeType="1"/>
          </p:cNvSpPr>
          <p:nvPr/>
        </p:nvSpPr>
        <p:spPr bwMode="auto">
          <a:xfrm>
            <a:off x="14275594" y="6105525"/>
            <a:ext cx="0" cy="319088"/>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62" name="Line 1">
            <a:extLst>
              <a:ext uri="{FF2B5EF4-FFF2-40B4-BE49-F238E27FC236}">
                <a16:creationId xmlns:a16="http://schemas.microsoft.com/office/drawing/2014/main" id="{DEDB6B00-A383-29F0-3B05-D22B6957936F}"/>
              </a:ext>
              <a:ext uri="{C183D7F6-B498-43B3-948B-1728B52AA6E4}">
                <adec:decorative xmlns:adec="http://schemas.microsoft.com/office/drawing/2017/decorative" val="1"/>
              </a:ext>
            </a:extLst>
          </p:cNvPr>
          <p:cNvSpPr>
            <a:spLocks noChangeShapeType="1"/>
          </p:cNvSpPr>
          <p:nvPr/>
        </p:nvSpPr>
        <p:spPr bwMode="auto">
          <a:xfrm flipH="1" flipV="1">
            <a:off x="14320837" y="4983955"/>
            <a:ext cx="1028700" cy="0"/>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63" name="Line 17">
            <a:extLst>
              <a:ext uri="{FF2B5EF4-FFF2-40B4-BE49-F238E27FC236}">
                <a16:creationId xmlns:a16="http://schemas.microsoft.com/office/drawing/2014/main" id="{88623881-45A6-3D56-5718-F1DE7576562D}"/>
              </a:ext>
              <a:ext uri="{C183D7F6-B498-43B3-948B-1728B52AA6E4}">
                <adec:decorative xmlns:adec="http://schemas.microsoft.com/office/drawing/2017/decorative" val="1"/>
              </a:ext>
            </a:extLst>
          </p:cNvPr>
          <p:cNvSpPr>
            <a:spLocks noChangeShapeType="1"/>
          </p:cNvSpPr>
          <p:nvPr/>
        </p:nvSpPr>
        <p:spPr bwMode="auto">
          <a:xfrm>
            <a:off x="15349537" y="4245768"/>
            <a:ext cx="0" cy="754857"/>
          </a:xfrm>
          <a:prstGeom prst="line">
            <a:avLst/>
          </a:prstGeom>
          <a:noFill/>
          <a:ln w="15875">
            <a:solidFill>
              <a:schemeClr val="accent5">
                <a:lumMod val="50000"/>
              </a:schemeClr>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64" name="Title 5">
            <a:extLst>
              <a:ext uri="{FF2B5EF4-FFF2-40B4-BE49-F238E27FC236}">
                <a16:creationId xmlns:a16="http://schemas.microsoft.com/office/drawing/2014/main" id="{A656D3B8-52BC-ECB5-954A-8756F59171E5}"/>
              </a:ext>
              <a:ext uri="{C183D7F6-B498-43B3-948B-1728B52AA6E4}">
                <adec:decorative xmlns:adec="http://schemas.microsoft.com/office/drawing/2017/decorative" val="1"/>
              </a:ext>
            </a:extLst>
          </p:cNvPr>
          <p:cNvSpPr txBox="1">
            <a:spLocks/>
          </p:cNvSpPr>
          <p:nvPr/>
        </p:nvSpPr>
        <p:spPr>
          <a:xfrm>
            <a:off x="905324" y="2327146"/>
            <a:ext cx="15773400" cy="1988345"/>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b="1">
                <a:solidFill>
                  <a:srgbClr val="F0C14C"/>
                </a:solidFill>
                <a:latin typeface="+mn-lt"/>
              </a:rPr>
              <a:t>Federal to State = </a:t>
            </a:r>
          </a:p>
        </p:txBody>
      </p:sp>
      <p:sp>
        <p:nvSpPr>
          <p:cNvPr id="20" name="Title 19"/>
          <p:cNvSpPr>
            <a:spLocks noGrp="1"/>
          </p:cNvSpPr>
          <p:nvPr>
            <p:ph type="title"/>
          </p:nvPr>
        </p:nvSpPr>
        <p:spPr/>
        <p:txBody>
          <a:bodyPr anchor="ctr">
            <a:normAutofit/>
          </a:bodyPr>
          <a:lstStyle/>
          <a:p>
            <a:r>
              <a:rPr lang="en-US" sz="6600" b="1">
                <a:solidFill>
                  <a:srgbClr val="2F3D4C"/>
                </a:solidFill>
              </a:rPr>
              <a:t>CTE in SC – How Does It Flow?</a:t>
            </a:r>
          </a:p>
        </p:txBody>
      </p:sp>
    </p:spTree>
    <p:extLst>
      <p:ext uri="{BB962C8B-B14F-4D97-AF65-F5344CB8AC3E}">
        <p14:creationId xmlns:p14="http://schemas.microsoft.com/office/powerpoint/2010/main" val="2242596771"/>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37160" tIns="68580" rIns="137160" bIns="68580" rtlCol="0" anchor="b">
            <a:normAutofit/>
          </a:bodyPr>
          <a:lstStyle/>
          <a:p>
            <a:r>
              <a:rPr lang="en-US" sz="6000"/>
              <a:t>Federal Perkins Allocations</a:t>
            </a:r>
          </a:p>
        </p:txBody>
      </p:sp>
      <p:pic>
        <p:nvPicPr>
          <p:cNvPr id="8" name="Picture 2" descr="Image result for complicated form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618395"/>
            <a:ext cx="9295771" cy="518090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381000" y="3062454"/>
            <a:ext cx="6248400" cy="830997"/>
          </a:xfrm>
          <a:prstGeom prst="rect">
            <a:avLst/>
          </a:prstGeom>
          <a:noFill/>
        </p:spPr>
        <p:txBody>
          <a:bodyPr wrap="square" rtlCol="0">
            <a:spAutoFit/>
          </a:bodyPr>
          <a:lstStyle/>
          <a:p>
            <a:pPr defTabSz="595961">
              <a:spcAft>
                <a:spcPts val="495"/>
              </a:spcAft>
            </a:pPr>
            <a:r>
              <a:rPr lang="en-US" sz="4800" b="1">
                <a:solidFill>
                  <a:srgbClr val="2F3D4C"/>
                </a:solidFill>
              </a:rPr>
              <a:t>A simple formula…</a:t>
            </a:r>
          </a:p>
        </p:txBody>
      </p:sp>
      <p:sp>
        <p:nvSpPr>
          <p:cNvPr id="5" name="Right Arrow 4">
            <a:extLst>
              <a:ext uri="{C183D7F6-B498-43B3-948B-1728B52AA6E4}">
                <adec:decorative xmlns:adec="http://schemas.microsoft.com/office/drawing/2017/decorative" val="1"/>
              </a:ext>
            </a:extLst>
          </p:cNvPr>
          <p:cNvSpPr/>
          <p:nvPr/>
        </p:nvSpPr>
        <p:spPr>
          <a:xfrm>
            <a:off x="1752600" y="4054678"/>
            <a:ext cx="3429000" cy="1397178"/>
          </a:xfrm>
          <a:prstGeom prst="rightArrow">
            <a:avLst/>
          </a:prstGeom>
          <a:solidFill>
            <a:srgbClr val="F0C14C"/>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81810C66-1FBF-1011-F2B7-EADE50C7132C}"/>
              </a:ext>
            </a:extLst>
          </p:cNvPr>
          <p:cNvSpPr txBox="1"/>
          <p:nvPr/>
        </p:nvSpPr>
        <p:spPr>
          <a:xfrm>
            <a:off x="5983214" y="2618394"/>
            <a:ext cx="11028878" cy="5180905"/>
          </a:xfrm>
          <a:prstGeom prst="rect">
            <a:avLst/>
          </a:prstGeom>
          <a:solidFill>
            <a:schemeClr val="bg1"/>
          </a:solidFill>
        </p:spPr>
        <p:txBody>
          <a:bodyPr wrap="square">
            <a:spAutoFit/>
          </a:bodyPr>
          <a:lstStyle/>
          <a:p>
            <a:pPr algn="ctr" defTabSz="595961">
              <a:spcBef>
                <a:spcPct val="0"/>
              </a:spcBef>
              <a:spcAft>
                <a:spcPts val="392"/>
              </a:spcAft>
            </a:pPr>
            <a:r>
              <a:rPr lang="en-US" altLang="en-US" sz="5400" b="1" u="sng">
                <a:solidFill>
                  <a:srgbClr val="2F3D4C"/>
                </a:solidFill>
              </a:rPr>
              <a:t>70% </a:t>
            </a:r>
            <a:r>
              <a:rPr lang="en-US" altLang="en-US" sz="3600" b="1">
                <a:solidFill>
                  <a:srgbClr val="2F3D4C"/>
                </a:solidFill>
              </a:rPr>
              <a:t>is distributed based on the number of individuals aged 5-17 residing in a school district who are from families living below the poverty line. </a:t>
            </a:r>
          </a:p>
          <a:p>
            <a:pPr algn="ctr" defTabSz="595961">
              <a:spcBef>
                <a:spcPct val="0"/>
              </a:spcBef>
              <a:spcAft>
                <a:spcPts val="392"/>
              </a:spcAft>
            </a:pPr>
            <a:endParaRPr lang="en-US" altLang="en-US" sz="3600" b="1">
              <a:solidFill>
                <a:srgbClr val="2F3D4C"/>
              </a:solidFill>
            </a:endParaRPr>
          </a:p>
          <a:p>
            <a:pPr algn="ctr" defTabSz="595961">
              <a:spcBef>
                <a:spcPct val="0"/>
              </a:spcBef>
              <a:spcAft>
                <a:spcPts val="392"/>
              </a:spcAft>
            </a:pPr>
            <a:r>
              <a:rPr lang="en-US" altLang="en-US" sz="3600" b="1">
                <a:solidFill>
                  <a:srgbClr val="2F3D4C"/>
                </a:solidFill>
              </a:rPr>
              <a:t>The remaining </a:t>
            </a:r>
            <a:r>
              <a:rPr lang="en-US" altLang="en-US" sz="5400" b="1" u="sng">
                <a:solidFill>
                  <a:srgbClr val="2F3D4C"/>
                </a:solidFill>
              </a:rPr>
              <a:t>30%</a:t>
            </a:r>
            <a:r>
              <a:rPr lang="en-US" altLang="en-US" sz="3600" b="1">
                <a:solidFill>
                  <a:srgbClr val="2F3D4C"/>
                </a:solidFill>
              </a:rPr>
              <a:t> of the funds are allocated based on the total number of individuals aged 5-17 residing within the school district, regardless of their poverty status.</a:t>
            </a:r>
          </a:p>
        </p:txBody>
      </p:sp>
    </p:spTree>
    <p:extLst>
      <p:ext uri="{BB962C8B-B14F-4D97-AF65-F5344CB8AC3E}">
        <p14:creationId xmlns:p14="http://schemas.microsoft.com/office/powerpoint/2010/main" val="36579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918972" y="1265995"/>
            <a:ext cx="4647438" cy="7132320"/>
          </a:xfrm>
        </p:spPr>
        <p:txBody>
          <a:bodyPr anchor="ctr">
            <a:normAutofit/>
          </a:bodyPr>
          <a:lstStyle/>
          <a:p>
            <a:r>
              <a:rPr lang="en-US" sz="8100" b="1">
                <a:effectLst>
                  <a:outerShdw blurRad="38100" dist="38100" dir="2700000" algn="tl">
                    <a:srgbClr val="000000">
                      <a:alpha val="43137"/>
                    </a:srgbClr>
                  </a:outerShdw>
                </a:effectLst>
              </a:rPr>
              <a:t>What Does Perkins Support?</a:t>
            </a:r>
          </a:p>
        </p:txBody>
      </p:sp>
      <p:graphicFrame>
        <p:nvGraphicFramePr>
          <p:cNvPr id="3" name="Diagram 2">
            <a:extLst>
              <a:ext uri="{FF2B5EF4-FFF2-40B4-BE49-F238E27FC236}">
                <a16:creationId xmlns:a16="http://schemas.microsoft.com/office/drawing/2014/main" id="{703EB3DA-9E7A-258D-9794-DB3B25718E2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99716642"/>
              </p:ext>
            </p:extLst>
          </p:nvPr>
        </p:nvGraphicFramePr>
        <p:xfrm>
          <a:off x="6629400" y="342900"/>
          <a:ext cx="11125199" cy="853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65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37160" tIns="68580" rIns="137160" bIns="68580" rtlCol="0" anchor="b">
            <a:normAutofit/>
          </a:bodyPr>
          <a:lstStyle/>
          <a:p>
            <a:r>
              <a:rPr lang="en-US" sz="6000"/>
              <a:t>Federal Perkins Allocations - Subfund 207</a:t>
            </a:r>
          </a:p>
        </p:txBody>
      </p:sp>
      <p:sp>
        <p:nvSpPr>
          <p:cNvPr id="32" name="TextBox 31">
            <a:extLst>
              <a:ext uri="{FF2B5EF4-FFF2-40B4-BE49-F238E27FC236}">
                <a16:creationId xmlns:a16="http://schemas.microsoft.com/office/drawing/2014/main" id="{1D71E02A-5538-733E-221E-02C945BDE698}"/>
              </a:ext>
            </a:extLst>
          </p:cNvPr>
          <p:cNvSpPr txBox="1"/>
          <p:nvPr/>
        </p:nvSpPr>
        <p:spPr>
          <a:xfrm>
            <a:off x="1138428" y="2095500"/>
            <a:ext cx="16230600" cy="7448193"/>
          </a:xfrm>
          <a:prstGeom prst="rect">
            <a:avLst/>
          </a:prstGeom>
          <a:noFill/>
        </p:spPr>
        <p:txBody>
          <a:bodyPr wrap="square">
            <a:spAutoFit/>
          </a:bodyPr>
          <a:lstStyle/>
          <a:p>
            <a:r>
              <a:rPr lang="en-US" sz="3600" b="1"/>
              <a:t>TITLE I – CAREER AND TECHNICAL EDUCATION BASIC GRANTS TO STATES</a:t>
            </a:r>
          </a:p>
          <a:p>
            <a:pPr>
              <a:spcBef>
                <a:spcPts val="1200"/>
              </a:spcBef>
            </a:pPr>
            <a:r>
              <a:rPr lang="en-US" sz="3600" b="1"/>
              <a:t>Allocation Formula:</a:t>
            </a:r>
          </a:p>
          <a:p>
            <a:pPr marL="571500" indent="-571500">
              <a:buFont typeface="Arial" panose="020B0604020202020204" pitchFamily="34" charset="0"/>
              <a:buChar char="•"/>
            </a:pPr>
            <a:r>
              <a:rPr lang="en-US" sz="3600"/>
              <a:t>Federal Career and Technical Education funds are distributed to the SCDE based on a statutory formula to develop more fully the academic, career, and technical skills of secondary and postsecondary students who elect to enroll in CTE programs. </a:t>
            </a:r>
          </a:p>
          <a:p>
            <a:pPr marL="571500" indent="-571500">
              <a:buFont typeface="Arial" panose="020B0604020202020204" pitchFamily="34" charset="0"/>
              <a:buChar char="•"/>
            </a:pPr>
            <a:r>
              <a:rPr lang="en-US" sz="3600"/>
              <a:t>Funds allocated via formula are then distributed to local educational agencies (LEAs) or other eligible recipients that have currently approved local plans/applications. </a:t>
            </a:r>
          </a:p>
          <a:p>
            <a:endParaRPr lang="en-US" sz="2400"/>
          </a:p>
          <a:p>
            <a:r>
              <a:rPr lang="en-US" sz="3600" b="1"/>
              <a:t>Legal References: </a:t>
            </a:r>
          </a:p>
          <a:p>
            <a:r>
              <a:rPr lang="en-US" sz="3600"/>
              <a:t>Strengthening Career and Technical Education for the 21st Century Act (Perkins V) Title I; as amended; (PL 115–224, § 6,) 20 U.S.C. § 2301 et seq. </a:t>
            </a:r>
          </a:p>
        </p:txBody>
      </p:sp>
    </p:spTree>
    <p:extLst>
      <p:ext uri="{BB962C8B-B14F-4D97-AF65-F5344CB8AC3E}">
        <p14:creationId xmlns:p14="http://schemas.microsoft.com/office/powerpoint/2010/main" val="63117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8811-2DE5-5891-37F8-C7810A884F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AD598-4E4D-7B82-5157-304DC4ACD985}"/>
              </a:ext>
            </a:extLst>
          </p:cNvPr>
          <p:cNvSpPr>
            <a:spLocks noGrp="1"/>
          </p:cNvSpPr>
          <p:nvPr>
            <p:ph type="title"/>
          </p:nvPr>
        </p:nvSpPr>
        <p:spPr>
          <a:xfrm>
            <a:off x="873876" y="1398184"/>
            <a:ext cx="8929341" cy="1025105"/>
          </a:xfrm>
        </p:spPr>
        <p:txBody>
          <a:bodyPr vert="horz" lIns="91440" tIns="45720" rIns="91440" bIns="45720" rtlCol="0" anchor="t">
            <a:normAutofit/>
          </a:bodyPr>
          <a:lstStyle/>
          <a:p>
            <a:pPr>
              <a:lnSpc>
                <a:spcPct val="90000"/>
              </a:lnSpc>
            </a:pPr>
            <a:r>
              <a:rPr lang="en-US" sz="5400" b="1" kern="1200" dirty="0">
                <a:latin typeface="+mn-lt"/>
                <a:ea typeface="+mj-ea"/>
                <a:cs typeface="+mj-cs"/>
              </a:rPr>
              <a:t>Federal Perkins Allocation</a:t>
            </a:r>
          </a:p>
        </p:txBody>
      </p:sp>
      <p:sp>
        <p:nvSpPr>
          <p:cNvPr id="32" name="TextBox 31">
            <a:extLst>
              <a:ext uri="{FF2B5EF4-FFF2-40B4-BE49-F238E27FC236}">
                <a16:creationId xmlns:a16="http://schemas.microsoft.com/office/drawing/2014/main" id="{C0216863-6038-329C-F2B4-E07738150632}"/>
              </a:ext>
            </a:extLst>
          </p:cNvPr>
          <p:cNvSpPr txBox="1"/>
          <p:nvPr/>
        </p:nvSpPr>
        <p:spPr>
          <a:xfrm>
            <a:off x="873877" y="3086100"/>
            <a:ext cx="8929341" cy="6400800"/>
          </a:xfrm>
          <a:prstGeom prst="rect">
            <a:avLst/>
          </a:prstGeom>
        </p:spPr>
        <p:txBody>
          <a:bodyPr vert="horz" lIns="91440" tIns="45720" rIns="91440" bIns="45720" rtlCol="0">
            <a:normAutofit/>
          </a:bodyPr>
          <a:lstStyle/>
          <a:p>
            <a:pPr defTabSz="1371600">
              <a:lnSpc>
                <a:spcPct val="110000"/>
              </a:lnSpc>
              <a:spcAft>
                <a:spcPts val="600"/>
              </a:spcAft>
            </a:pPr>
            <a:r>
              <a:rPr lang="en-US" sz="3200" b="1">
                <a:solidFill>
                  <a:srgbClr val="2F3D4C"/>
                </a:solidFill>
              </a:rPr>
              <a:t>Sub Fund 207 – Funding Notes:</a:t>
            </a:r>
            <a:endParaRPr lang="en-US" sz="3200">
              <a:solidFill>
                <a:srgbClr val="2F3D4C"/>
              </a:solidFill>
            </a:endParaRPr>
          </a:p>
          <a:p>
            <a:pPr marL="457200" indent="-457200" defTabSz="1371600">
              <a:lnSpc>
                <a:spcPct val="110000"/>
              </a:lnSpc>
              <a:spcAft>
                <a:spcPts val="600"/>
              </a:spcAft>
              <a:buFont typeface="Arial" panose="020B0604020202020204" pitchFamily="34" charset="0"/>
              <a:buChar char="•"/>
            </a:pPr>
            <a:r>
              <a:rPr lang="en-US" sz="3200">
                <a:solidFill>
                  <a:srgbClr val="2F3D4C"/>
                </a:solidFill>
              </a:rPr>
              <a:t>Budget built in GAPS - connected to SCIES (South Carolina Enterprise Information System)</a:t>
            </a:r>
          </a:p>
          <a:p>
            <a:pPr marL="457200" indent="-457200" defTabSz="1371600">
              <a:lnSpc>
                <a:spcPct val="110000"/>
              </a:lnSpc>
              <a:spcAft>
                <a:spcPts val="600"/>
              </a:spcAft>
              <a:buFont typeface="Arial" panose="020B0604020202020204" pitchFamily="34" charset="0"/>
              <a:buChar char="•"/>
            </a:pPr>
            <a:r>
              <a:rPr lang="en-US" sz="3200">
                <a:solidFill>
                  <a:srgbClr val="2F3D4C"/>
                </a:solidFill>
              </a:rPr>
              <a:t>Funding should be tied to Local Needs Assessment</a:t>
            </a:r>
          </a:p>
          <a:p>
            <a:pPr marL="457200" indent="-457200" defTabSz="1371600">
              <a:lnSpc>
                <a:spcPct val="110000"/>
              </a:lnSpc>
              <a:spcAft>
                <a:spcPts val="600"/>
              </a:spcAft>
              <a:buFont typeface="Arial" panose="020B0604020202020204" pitchFamily="34" charset="0"/>
              <a:buChar char="•"/>
            </a:pPr>
            <a:r>
              <a:rPr lang="en-US" sz="3200">
                <a:solidFill>
                  <a:srgbClr val="2F3D4C"/>
                </a:solidFill>
              </a:rPr>
              <a:t>15-month grant ends on September 30th</a:t>
            </a:r>
          </a:p>
          <a:p>
            <a:pPr marL="457200" indent="-457200" defTabSz="1371600">
              <a:lnSpc>
                <a:spcPct val="110000"/>
              </a:lnSpc>
              <a:spcAft>
                <a:spcPts val="600"/>
              </a:spcAft>
              <a:buFont typeface="Arial" panose="020B0604020202020204" pitchFamily="34" charset="0"/>
              <a:buChar char="•"/>
            </a:pPr>
            <a:r>
              <a:rPr lang="en-US" sz="3200">
                <a:solidFill>
                  <a:srgbClr val="2F3D4C"/>
                </a:solidFill>
              </a:rPr>
              <a:t>Reimbursement only </a:t>
            </a:r>
          </a:p>
          <a:p>
            <a:pPr marL="457200" indent="-457200" defTabSz="1371600">
              <a:lnSpc>
                <a:spcPct val="110000"/>
              </a:lnSpc>
              <a:spcAft>
                <a:spcPts val="600"/>
              </a:spcAft>
              <a:buFont typeface="Arial" panose="020B0604020202020204" pitchFamily="34" charset="0"/>
              <a:buChar char="•"/>
            </a:pPr>
            <a:r>
              <a:rPr lang="en-US" sz="3200">
                <a:solidFill>
                  <a:srgbClr val="2F3D4C"/>
                </a:solidFill>
              </a:rPr>
              <a:t>No Consumable Items</a:t>
            </a:r>
          </a:p>
          <a:p>
            <a:pPr marL="457200" indent="-457200" defTabSz="1371600">
              <a:lnSpc>
                <a:spcPct val="110000"/>
              </a:lnSpc>
              <a:spcAft>
                <a:spcPts val="600"/>
              </a:spcAft>
              <a:buFont typeface="Arial" panose="020B0604020202020204" pitchFamily="34" charset="0"/>
              <a:buChar char="•"/>
            </a:pPr>
            <a:r>
              <a:rPr lang="en-US" sz="3200">
                <a:solidFill>
                  <a:srgbClr val="2F3D4C"/>
                </a:solidFill>
              </a:rPr>
              <a:t>Federal funds do not carry forward</a:t>
            </a:r>
          </a:p>
        </p:txBody>
      </p:sp>
      <p:pic>
        <p:nvPicPr>
          <p:cNvPr id="4" name="Picture 3">
            <a:extLst>
              <a:ext uri="{FF2B5EF4-FFF2-40B4-BE49-F238E27FC236}">
                <a16:creationId xmlns:a16="http://schemas.microsoft.com/office/drawing/2014/main" id="{0CCF79C2-B184-1D21-9E20-EEC833E93CE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568460" y="1398184"/>
            <a:ext cx="6705456" cy="6671928"/>
          </a:xfrm>
          <a:prstGeom prst="rect">
            <a:avLst/>
          </a:prstGeom>
          <a:noFill/>
          <a:ln w="28575">
            <a:solidFill>
              <a:srgbClr val="F0C14C"/>
            </a:solidFill>
          </a:ln>
        </p:spPr>
      </p:pic>
    </p:spTree>
    <p:extLst>
      <p:ext uri="{BB962C8B-B14F-4D97-AF65-F5344CB8AC3E}">
        <p14:creationId xmlns:p14="http://schemas.microsoft.com/office/powerpoint/2010/main" val="3496882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chor="ctr">
            <a:normAutofit/>
          </a:bodyPr>
          <a:lstStyle/>
          <a:p>
            <a:r>
              <a:rPr lang="en-US" sz="6000" b="1" cap="small">
                <a:solidFill>
                  <a:srgbClr val="2F3D4C"/>
                </a:solidFill>
              </a:rPr>
              <a:t>Perkins V Budget Subprogram Codes</a:t>
            </a:r>
            <a:endParaRPr lang="en-US" sz="6000" i="1" cap="small">
              <a:solidFill>
                <a:srgbClr val="2F3D4C"/>
              </a:solidFill>
            </a:endParaRPr>
          </a:p>
        </p:txBody>
      </p:sp>
      <p:sp>
        <p:nvSpPr>
          <p:cNvPr id="12" name="object 3">
            <a:extLst>
              <a:ext uri="{FF2B5EF4-FFF2-40B4-BE49-F238E27FC236}">
                <a16:creationId xmlns:a16="http://schemas.microsoft.com/office/drawing/2014/main" id="{FF7CC1A2-48E0-4E8B-9C6C-E0A6B4757703}"/>
              </a:ext>
            </a:extLst>
          </p:cNvPr>
          <p:cNvSpPr txBox="1"/>
          <p:nvPr/>
        </p:nvSpPr>
        <p:spPr>
          <a:xfrm>
            <a:off x="1143000" y="2247900"/>
            <a:ext cx="14306264" cy="6796732"/>
          </a:xfrm>
          <a:prstGeom prst="rect">
            <a:avLst/>
          </a:prstGeom>
        </p:spPr>
        <p:txBody>
          <a:bodyPr vert="horz" wrap="square" lIns="0" tIns="0" rIns="0" bIns="0" rtlCol="0">
            <a:spAutoFit/>
          </a:bodyPr>
          <a:lstStyle/>
          <a:p>
            <a:pPr defTabSz="1152144">
              <a:lnSpc>
                <a:spcPct val="130000"/>
              </a:lnSpc>
              <a:spcAft>
                <a:spcPts val="900"/>
              </a:spcAft>
              <a:defRPr/>
            </a:pPr>
            <a:r>
              <a:rPr lang="en-US" sz="3780" b="1">
                <a:solidFill>
                  <a:prstClr val="black"/>
                </a:solidFill>
              </a:rPr>
              <a:t>01 / Integration of Academic and Technical Skills</a:t>
            </a:r>
          </a:p>
          <a:p>
            <a:pPr defTabSz="1152144">
              <a:lnSpc>
                <a:spcPct val="130000"/>
              </a:lnSpc>
              <a:spcAft>
                <a:spcPts val="900"/>
              </a:spcAft>
              <a:defRPr/>
            </a:pPr>
            <a:r>
              <a:rPr lang="en-US" sz="3780" b="1">
                <a:solidFill>
                  <a:prstClr val="black"/>
                </a:solidFill>
              </a:rPr>
              <a:t>02 / Career Exploration</a:t>
            </a:r>
          </a:p>
          <a:p>
            <a:pPr defTabSz="1152144">
              <a:lnSpc>
                <a:spcPct val="130000"/>
              </a:lnSpc>
              <a:spcAft>
                <a:spcPts val="900"/>
              </a:spcAft>
              <a:defRPr/>
            </a:pPr>
            <a:r>
              <a:rPr lang="en-US" sz="3780" b="1">
                <a:solidFill>
                  <a:prstClr val="black"/>
                </a:solidFill>
              </a:rPr>
              <a:t>03 / Post-Secondary and Career Readiness</a:t>
            </a:r>
          </a:p>
          <a:p>
            <a:pPr defTabSz="1152144">
              <a:lnSpc>
                <a:spcPct val="130000"/>
              </a:lnSpc>
              <a:spcAft>
                <a:spcPts val="900"/>
              </a:spcAft>
              <a:defRPr/>
            </a:pPr>
            <a:r>
              <a:rPr lang="en-US" sz="3780" b="1">
                <a:solidFill>
                  <a:prstClr val="black"/>
                </a:solidFill>
              </a:rPr>
              <a:t>04 / Professional Development</a:t>
            </a:r>
          </a:p>
          <a:p>
            <a:pPr defTabSz="1152144">
              <a:lnSpc>
                <a:spcPct val="130000"/>
              </a:lnSpc>
              <a:spcAft>
                <a:spcPts val="900"/>
              </a:spcAft>
              <a:defRPr/>
            </a:pPr>
            <a:r>
              <a:rPr lang="en-US" sz="3780" b="1">
                <a:solidFill>
                  <a:prstClr val="black"/>
                </a:solidFill>
              </a:rPr>
              <a:t>05 / Evaluation and Assessment</a:t>
            </a:r>
          </a:p>
          <a:p>
            <a:pPr defTabSz="1152144">
              <a:lnSpc>
                <a:spcPct val="130000"/>
              </a:lnSpc>
              <a:spcAft>
                <a:spcPts val="900"/>
              </a:spcAft>
              <a:defRPr/>
            </a:pPr>
            <a:r>
              <a:rPr lang="en-US" sz="3780" b="1">
                <a:solidFill>
                  <a:prstClr val="black"/>
                </a:solidFill>
              </a:rPr>
              <a:t>06 / Initiate and Improve Programs</a:t>
            </a:r>
          </a:p>
          <a:p>
            <a:pPr defTabSz="1152144">
              <a:lnSpc>
                <a:spcPct val="130000"/>
              </a:lnSpc>
              <a:spcAft>
                <a:spcPts val="900"/>
              </a:spcAft>
              <a:defRPr/>
            </a:pPr>
            <a:r>
              <a:rPr lang="en-US" sz="3780" b="1">
                <a:solidFill>
                  <a:prstClr val="black"/>
                </a:solidFill>
              </a:rPr>
              <a:t>11 / Equipment</a:t>
            </a:r>
          </a:p>
          <a:p>
            <a:pPr defTabSz="1152144">
              <a:lnSpc>
                <a:spcPct val="130000"/>
              </a:lnSpc>
              <a:spcAft>
                <a:spcPts val="900"/>
              </a:spcAft>
              <a:defRPr/>
            </a:pPr>
            <a:r>
              <a:rPr lang="en-US" sz="3780" b="1">
                <a:solidFill>
                  <a:prstClr val="black"/>
                </a:solidFill>
              </a:rPr>
              <a:t>15 / Administrative Cost (less than 5%)</a:t>
            </a:r>
            <a:endParaRPr lang="en-US" sz="4500" b="1">
              <a:solidFill>
                <a:prstClr val="black"/>
              </a:solidFill>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rotWithShape="1">
          <a:blip r:embed="rId3"/>
          <a:srcRect r="73474" b="5751"/>
          <a:stretch/>
        </p:blipFill>
        <p:spPr>
          <a:xfrm>
            <a:off x="12268200" y="2134705"/>
            <a:ext cx="4173390" cy="7023122"/>
          </a:xfrm>
          <a:prstGeom prst="rect">
            <a:avLst/>
          </a:prstGeom>
          <a:ln>
            <a:noFill/>
          </a:ln>
          <a:effectLst>
            <a:outerShdw blurRad="292100" dist="139700" dir="2700000" algn="tl" rotWithShape="0">
              <a:srgbClr val="333333">
                <a:alpha val="65000"/>
              </a:srgbClr>
            </a:outerShdw>
          </a:effectLst>
        </p:spPr>
      </p:pic>
      <p:sp>
        <p:nvSpPr>
          <p:cNvPr id="3" name="Right Arrow 2">
            <a:extLst>
              <a:ext uri="{C183D7F6-B498-43B3-948B-1728B52AA6E4}">
                <adec:decorative xmlns:adec="http://schemas.microsoft.com/office/drawing/2017/decorative" val="1"/>
              </a:ext>
            </a:extLst>
          </p:cNvPr>
          <p:cNvSpPr/>
          <p:nvPr/>
        </p:nvSpPr>
        <p:spPr>
          <a:xfrm>
            <a:off x="8480895" y="4828340"/>
            <a:ext cx="2943005" cy="1635852"/>
          </a:xfrm>
          <a:prstGeom prst="rightArrow">
            <a:avLst/>
          </a:prstGeom>
          <a:solidFill>
            <a:schemeClr val="accent4"/>
          </a:solidFill>
          <a:ln>
            <a:noFill/>
          </a:ln>
          <a:effectLst>
            <a:outerShdw blurRad="50800" dist="38100" dir="8100000" algn="tr"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1614695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918972" y="547687"/>
            <a:ext cx="16450056" cy="1097280"/>
          </a:xfrm>
        </p:spPr>
        <p:txBody>
          <a:bodyPr anchor="t">
            <a:normAutofit/>
          </a:bodyPr>
          <a:lstStyle/>
          <a:p>
            <a:r>
              <a:rPr lang="en-US" b="1">
                <a:effectLst>
                  <a:outerShdw blurRad="38100" dist="38100" dir="2700000" algn="tl">
                    <a:srgbClr val="000000">
                      <a:alpha val="43137"/>
                    </a:srgbClr>
                  </a:outerShdw>
                </a:effectLst>
              </a:rPr>
              <a:t>Federal CTE Funding Timeline (15 month)</a:t>
            </a:r>
          </a:p>
        </p:txBody>
      </p:sp>
      <p:graphicFrame>
        <p:nvGraphicFramePr>
          <p:cNvPr id="35" name="Diagram 2">
            <a:extLst>
              <a:ext uri="{FF2B5EF4-FFF2-40B4-BE49-F238E27FC236}">
                <a16:creationId xmlns:a16="http://schemas.microsoft.com/office/drawing/2014/main" id="{0002556A-00EC-3990-A7ED-71E245EFACF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9538918"/>
              </p:ext>
            </p:extLst>
          </p:nvPr>
        </p:nvGraphicFramePr>
        <p:xfrm>
          <a:off x="228600" y="1333500"/>
          <a:ext cx="17754600" cy="7924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89874702"/>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918972" y="547687"/>
            <a:ext cx="16450056" cy="923330"/>
          </a:xfrm>
        </p:spPr>
        <p:txBody>
          <a:bodyPr wrap="square">
            <a:spAutoFit/>
          </a:bodyPr>
          <a:lstStyle/>
          <a:p>
            <a:r>
              <a:rPr lang="en-US" sz="5400" b="1"/>
              <a:t>Amendments &amp; Claims</a:t>
            </a:r>
            <a:endParaRPr lang="en-US" sz="5400" i="1"/>
          </a:p>
        </p:txBody>
      </p:sp>
      <p:sp>
        <p:nvSpPr>
          <p:cNvPr id="12" name="object 3">
            <a:extLst>
              <a:ext uri="{FF2B5EF4-FFF2-40B4-BE49-F238E27FC236}">
                <a16:creationId xmlns:a16="http://schemas.microsoft.com/office/drawing/2014/main" id="{FF7CC1A2-48E0-4E8B-9C6C-E0A6B4757703}"/>
              </a:ext>
            </a:extLst>
          </p:cNvPr>
          <p:cNvSpPr txBox="1"/>
          <p:nvPr/>
        </p:nvSpPr>
        <p:spPr>
          <a:xfrm>
            <a:off x="918972" y="2171700"/>
            <a:ext cx="16591280" cy="7201972"/>
          </a:xfrm>
          <a:prstGeom prst="rect">
            <a:avLst/>
          </a:prstGeom>
        </p:spPr>
        <p:txBody>
          <a:bodyPr vert="horz" wrap="square" lIns="0" tIns="0" rIns="0" bIns="0" rtlCol="0" anchor="t">
            <a:spAutoFit/>
          </a:bodyPr>
          <a:lstStyle/>
          <a:p>
            <a:pPr marL="685800" indent="-685800" defTabSz="1371600">
              <a:buClr>
                <a:srgbClr val="394783"/>
              </a:buClr>
              <a:buSzPct val="65000"/>
              <a:buFont typeface="Wingdings" panose="05000000000000000000" pitchFamily="2" charset="2"/>
              <a:buChar char="Ø"/>
              <a:defRPr/>
            </a:pPr>
            <a:r>
              <a:rPr lang="en-US" sz="4000" b="1">
                <a:solidFill>
                  <a:prstClr val="black"/>
                </a:solidFill>
                <a:latin typeface="Aptos" panose="020B0004020202020204" pitchFamily="34" charset="0"/>
              </a:rPr>
              <a:t>Amendments: </a:t>
            </a:r>
          </a:p>
          <a:p>
            <a:pPr marL="1371600" lvl="1" indent="-685800">
              <a:buClr>
                <a:srgbClr val="394783"/>
              </a:buClr>
              <a:buSzPct val="65000"/>
              <a:buFont typeface="Wingdings" panose="05000000000000000000" pitchFamily="2" charset="2"/>
              <a:buChar char="Ø"/>
              <a:defRPr/>
            </a:pPr>
            <a:r>
              <a:rPr lang="en-US" sz="4000">
                <a:solidFill>
                  <a:prstClr val="black"/>
                </a:solidFill>
                <a:latin typeface="Aptos" panose="020B0004020202020204" pitchFamily="34" charset="0"/>
              </a:rPr>
              <a:t>Due no later than June 30</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(1</a:t>
            </a:r>
            <a:r>
              <a:rPr lang="en-US" sz="4000" baseline="30000">
                <a:solidFill>
                  <a:prstClr val="black"/>
                </a:solidFill>
                <a:latin typeface="Aptos" panose="020B0004020202020204" pitchFamily="34" charset="0"/>
              </a:rPr>
              <a:t>st</a:t>
            </a:r>
            <a:r>
              <a:rPr lang="en-US" sz="4000">
                <a:solidFill>
                  <a:prstClr val="black"/>
                </a:solidFill>
                <a:latin typeface="Aptos" panose="020B0004020202020204" pitchFamily="34" charset="0"/>
              </a:rPr>
              <a:t> through 4</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quarter claims) and September 15</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(5</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quarter claims)</a:t>
            </a:r>
          </a:p>
          <a:p>
            <a:pPr marL="1371600" lvl="1" indent="-685800">
              <a:buClr>
                <a:srgbClr val="394783"/>
              </a:buClr>
              <a:buSzPct val="65000"/>
              <a:buFont typeface="Wingdings" panose="05000000000000000000" pitchFamily="2" charset="2"/>
              <a:buChar char="Ø"/>
              <a:defRPr/>
            </a:pPr>
            <a:r>
              <a:rPr lang="en-US" sz="4000">
                <a:solidFill>
                  <a:prstClr val="black"/>
                </a:solidFill>
                <a:latin typeface="Aptos" panose="020B0004020202020204" pitchFamily="34" charset="0"/>
              </a:rPr>
              <a:t>Any amendments submitted between July 1 through August 15 will not be reviewed until August 16</a:t>
            </a:r>
            <a:r>
              <a:rPr lang="en-US" sz="4000" baseline="30000">
                <a:solidFill>
                  <a:prstClr val="black"/>
                </a:solidFill>
                <a:latin typeface="Aptos" panose="020B0004020202020204" pitchFamily="34" charset="0"/>
              </a:rPr>
              <a:t>th</a:t>
            </a:r>
            <a:br>
              <a:rPr lang="en-US" sz="4000">
                <a:solidFill>
                  <a:prstClr val="black"/>
                </a:solidFill>
                <a:latin typeface="Aptos" panose="020B0004020202020204" pitchFamily="34" charset="0"/>
              </a:rPr>
            </a:br>
            <a:endParaRPr lang="en-US" sz="4000">
              <a:solidFill>
                <a:prstClr val="black"/>
              </a:solidFill>
              <a:latin typeface="Aptos" panose="020B0004020202020204" pitchFamily="34" charset="0"/>
            </a:endParaRPr>
          </a:p>
          <a:p>
            <a:pPr marL="685800" indent="-685800">
              <a:buClr>
                <a:srgbClr val="394783"/>
              </a:buClr>
              <a:buSzPct val="65000"/>
              <a:buFont typeface="Wingdings" panose="05000000000000000000" pitchFamily="2" charset="2"/>
              <a:buChar char="Ø"/>
              <a:defRPr/>
            </a:pPr>
            <a:r>
              <a:rPr lang="en-US" sz="4000" b="1">
                <a:solidFill>
                  <a:prstClr val="black"/>
                </a:solidFill>
                <a:latin typeface="Aptos" panose="020B0004020202020204" pitchFamily="34" charset="0"/>
              </a:rPr>
              <a:t>Claim Your Expenditures:</a:t>
            </a:r>
          </a:p>
          <a:p>
            <a:pPr marL="1371600" lvl="1" indent="-685800">
              <a:buClr>
                <a:srgbClr val="394783"/>
              </a:buClr>
              <a:buSzPct val="65000"/>
              <a:buFont typeface="Wingdings" panose="05000000000000000000" pitchFamily="2" charset="2"/>
              <a:buChar char="Ø"/>
              <a:defRPr/>
            </a:pPr>
            <a:r>
              <a:rPr lang="en-US" sz="4000">
                <a:solidFill>
                  <a:prstClr val="black"/>
                </a:solidFill>
                <a:latin typeface="Aptos" panose="020B0004020202020204" pitchFamily="34" charset="0"/>
              </a:rPr>
              <a:t>All claims through June 30</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must be submitted by August 15</a:t>
            </a:r>
            <a:r>
              <a:rPr lang="en-US" sz="4000" baseline="30000">
                <a:solidFill>
                  <a:prstClr val="black"/>
                </a:solidFill>
                <a:latin typeface="Aptos" panose="020B0004020202020204" pitchFamily="34" charset="0"/>
              </a:rPr>
              <a:t>th</a:t>
            </a:r>
            <a:r>
              <a:rPr lang="en-US" sz="4000">
                <a:solidFill>
                  <a:prstClr val="black"/>
                </a:solidFill>
                <a:latin typeface="Aptos" panose="020B0004020202020204" pitchFamily="34" charset="0"/>
              </a:rPr>
              <a:t> </a:t>
            </a:r>
            <a:br>
              <a:rPr lang="en-US" sz="4000">
                <a:highlight>
                  <a:srgbClr val="FF0000"/>
                </a:highlight>
                <a:latin typeface="Aptos" panose="020B0004020202020204" pitchFamily="34" charset="0"/>
              </a:rPr>
            </a:br>
            <a:r>
              <a:rPr lang="en-US" sz="4000">
                <a:solidFill>
                  <a:prstClr val="black"/>
                </a:solidFill>
                <a:latin typeface="Aptos" panose="020B0004020202020204" pitchFamily="34" charset="0"/>
              </a:rPr>
              <a:t>All claims from July 1</a:t>
            </a:r>
            <a:r>
              <a:rPr lang="en-US" sz="4000" baseline="30000">
                <a:solidFill>
                  <a:prstClr val="black"/>
                </a:solidFill>
                <a:latin typeface="Aptos" panose="020B0004020202020204" pitchFamily="34" charset="0"/>
              </a:rPr>
              <a:t>st</a:t>
            </a:r>
            <a:r>
              <a:rPr lang="en-US" sz="4000">
                <a:solidFill>
                  <a:prstClr val="black"/>
                </a:solidFill>
                <a:latin typeface="Aptos" panose="020B0004020202020204" pitchFamily="34" charset="0"/>
              </a:rPr>
              <a:t> through September 30 are due December 30</a:t>
            </a:r>
            <a:r>
              <a:rPr lang="en-US" sz="4000" baseline="30000">
                <a:solidFill>
                  <a:prstClr val="black"/>
                </a:solidFill>
                <a:latin typeface="Aptos" panose="020B0004020202020204" pitchFamily="34" charset="0"/>
              </a:rPr>
              <a:t>th</a:t>
            </a:r>
          </a:p>
          <a:p>
            <a:pPr marL="1371600" lvl="1" indent="-685800">
              <a:buClr>
                <a:srgbClr val="394783"/>
              </a:buClr>
              <a:buSzPct val="65000"/>
              <a:buFont typeface="Wingdings" panose="05000000000000000000" pitchFamily="2" charset="2"/>
              <a:buChar char="Ø"/>
              <a:defRPr/>
            </a:pPr>
            <a:endParaRPr lang="en-US" sz="4200" baseline="30000">
              <a:solidFill>
                <a:prstClr val="black"/>
              </a:solidFill>
              <a:latin typeface="Calibri" panose="020F0502020204030204"/>
            </a:endParaRPr>
          </a:p>
          <a:p>
            <a:pPr marL="685800" lvl="1" algn="ctr">
              <a:buClr>
                <a:srgbClr val="394783"/>
              </a:buClr>
              <a:buSzPct val="65000"/>
              <a:defRPr/>
            </a:pPr>
            <a:r>
              <a:rPr lang="en-US" sz="8000" baseline="30000">
                <a:solidFill>
                  <a:prstClr val="black"/>
                </a:solidFill>
                <a:latin typeface="Aptos" panose="020B0004020202020204" pitchFamily="34" charset="0"/>
              </a:rPr>
              <a:t>No Exceptions</a:t>
            </a:r>
            <a:endParaRPr lang="en-US" sz="8000">
              <a:solidFill>
                <a:prstClr val="black"/>
              </a:solidFill>
              <a:latin typeface="Aptos" panose="020B0004020202020204" pitchFamily="34" charset="0"/>
            </a:endParaRPr>
          </a:p>
        </p:txBody>
      </p:sp>
    </p:spTree>
    <p:extLst>
      <p:ext uri="{BB962C8B-B14F-4D97-AF65-F5344CB8AC3E}">
        <p14:creationId xmlns:p14="http://schemas.microsoft.com/office/powerpoint/2010/main" val="2803712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4B051A-5906-580F-ACB6-E7E3C437084F}"/>
              </a:ext>
              <a:ext uri="{C183D7F6-B498-43B3-948B-1728B52AA6E4}">
                <adec:decorative xmlns:adec="http://schemas.microsoft.com/office/drawing/2017/decorative" val="1"/>
              </a:ext>
            </a:extLst>
          </p:cNvPr>
          <p:cNvSpPr>
            <a:spLocks noGrp="1"/>
          </p:cNvSpPr>
          <p:nvPr>
            <p:ph type="body" sz="quarter" idx="13"/>
          </p:nvPr>
        </p:nvSpPr>
        <p:spPr/>
        <p:txBody>
          <a:bodyPr>
            <a:normAutofit lnSpcReduction="10000"/>
          </a:bodyPr>
          <a:lstStyle/>
          <a:p>
            <a:r>
              <a:rPr lang="en-US"/>
              <a:t>State CTE EIA (329)</a:t>
            </a:r>
          </a:p>
          <a:p>
            <a:r>
              <a:rPr lang="en-US"/>
              <a:t>Industry Credentials (328)</a:t>
            </a:r>
          </a:p>
        </p:txBody>
      </p:sp>
      <p:sp>
        <p:nvSpPr>
          <p:cNvPr id="7" name="Title 6">
            <a:extLst>
              <a:ext uri="{FF2B5EF4-FFF2-40B4-BE49-F238E27FC236}">
                <a16:creationId xmlns:a16="http://schemas.microsoft.com/office/drawing/2014/main" id="{CA4C4A30-0E72-728C-2C3F-99E2CD845E9A}"/>
              </a:ext>
            </a:extLst>
          </p:cNvPr>
          <p:cNvSpPr>
            <a:spLocks noGrp="1"/>
          </p:cNvSpPr>
          <p:nvPr>
            <p:ph type="title"/>
          </p:nvPr>
        </p:nvSpPr>
        <p:spPr/>
        <p:txBody>
          <a:bodyPr/>
          <a:lstStyle/>
          <a:p>
            <a:r>
              <a:rPr lang="en-US"/>
              <a:t>State CTE Funding</a:t>
            </a:r>
          </a:p>
        </p:txBody>
      </p:sp>
    </p:spTree>
    <p:extLst>
      <p:ext uri="{BB962C8B-B14F-4D97-AF65-F5344CB8AC3E}">
        <p14:creationId xmlns:p14="http://schemas.microsoft.com/office/powerpoint/2010/main" val="3221285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6EB51-5C8D-2CF0-5B4E-4096C501C559}"/>
              </a:ext>
            </a:extLst>
          </p:cNvPr>
          <p:cNvSpPr>
            <a:spLocks noGrp="1"/>
          </p:cNvSpPr>
          <p:nvPr>
            <p:ph type="title"/>
          </p:nvPr>
        </p:nvSpPr>
        <p:spPr/>
        <p:txBody>
          <a:bodyPr>
            <a:normAutofit/>
          </a:bodyPr>
          <a:lstStyle/>
          <a:p>
            <a:r>
              <a:rPr lang="en-US" sz="6600"/>
              <a:t>State CTE EIA 329</a:t>
            </a:r>
          </a:p>
        </p:txBody>
      </p:sp>
      <p:sp>
        <p:nvSpPr>
          <p:cNvPr id="3" name="Content Placeholder 2">
            <a:extLst>
              <a:ext uri="{FF2B5EF4-FFF2-40B4-BE49-F238E27FC236}">
                <a16:creationId xmlns:a16="http://schemas.microsoft.com/office/drawing/2014/main" id="{F9DAC226-C6F1-58D4-0EDC-458F739D548B}"/>
              </a:ext>
            </a:extLst>
          </p:cNvPr>
          <p:cNvSpPr>
            <a:spLocks noGrp="1"/>
          </p:cNvSpPr>
          <p:nvPr>
            <p:ph idx="1"/>
          </p:nvPr>
        </p:nvSpPr>
        <p:spPr>
          <a:xfrm>
            <a:off x="918972" y="2175346"/>
            <a:ext cx="16450056" cy="7082953"/>
          </a:xfrm>
        </p:spPr>
        <p:txBody>
          <a:bodyPr vert="horz" lIns="91440" tIns="45720" rIns="91440" bIns="45720" rtlCol="0" anchor="t">
            <a:noAutofit/>
          </a:bodyPr>
          <a:lstStyle/>
          <a:p>
            <a:pPr>
              <a:lnSpc>
                <a:spcPct val="100000"/>
              </a:lnSpc>
              <a:spcBef>
                <a:spcPts val="600"/>
              </a:spcBef>
              <a:spcAft>
                <a:spcPts val="600"/>
              </a:spcAft>
            </a:pPr>
            <a:r>
              <a:rPr lang="en-US" sz="3600" b="1"/>
              <a:t>REVENUE 3529 CAREER AND TECHNICAL EDUCATION SUBFUND 329 EIA </a:t>
            </a:r>
          </a:p>
          <a:p>
            <a:pPr marL="571500" indent="-571500">
              <a:lnSpc>
                <a:spcPct val="100000"/>
              </a:lnSpc>
              <a:spcBef>
                <a:spcPts val="600"/>
              </a:spcBef>
              <a:spcAft>
                <a:spcPts val="600"/>
              </a:spcAft>
              <a:buFont typeface="Arial" panose="020B0604020202020204" pitchFamily="34" charset="0"/>
              <a:buChar char="•"/>
            </a:pPr>
            <a:r>
              <a:rPr lang="en-US" sz="3600" b="1"/>
              <a:t>Allocation Formula: </a:t>
            </a:r>
          </a:p>
          <a:p>
            <a:pPr marL="1600200" lvl="1" indent="-571500">
              <a:lnSpc>
                <a:spcPct val="100000"/>
              </a:lnSpc>
              <a:spcBef>
                <a:spcPts val="600"/>
              </a:spcBef>
              <a:spcAft>
                <a:spcPts val="600"/>
              </a:spcAft>
            </a:pPr>
            <a:r>
              <a:rPr lang="en-US" sz="3600"/>
              <a:t>School district and multi-district career center allocations are determined based on the most recent data for students enrolled in approved CTE courses. </a:t>
            </a:r>
          </a:p>
          <a:p>
            <a:pPr marL="1600200" lvl="1" indent="-571500">
              <a:lnSpc>
                <a:spcPct val="100000"/>
              </a:lnSpc>
              <a:spcBef>
                <a:spcPts val="600"/>
              </a:spcBef>
              <a:spcAft>
                <a:spcPts val="600"/>
              </a:spcAft>
            </a:pPr>
            <a:r>
              <a:rPr lang="en-US" sz="3600"/>
              <a:t>The formula includes a minimum allocation of $250,000 for all school districts and official multi-district career centers. </a:t>
            </a:r>
          </a:p>
          <a:p>
            <a:pPr marL="571500" indent="-571500">
              <a:lnSpc>
                <a:spcPct val="100000"/>
              </a:lnSpc>
              <a:spcBef>
                <a:spcPts val="600"/>
              </a:spcBef>
              <a:spcAft>
                <a:spcPts val="600"/>
              </a:spcAft>
              <a:buFont typeface="Arial" panose="020B0604020202020204" pitchFamily="34" charset="0"/>
              <a:buChar char="•"/>
            </a:pPr>
            <a:r>
              <a:rPr lang="en-US" sz="3600" b="1"/>
              <a:t>Legal References </a:t>
            </a:r>
          </a:p>
          <a:p>
            <a:pPr marL="1600200" lvl="1" indent="-571500">
              <a:lnSpc>
                <a:spcPct val="100000"/>
              </a:lnSpc>
              <a:spcBef>
                <a:spcPts val="600"/>
              </a:spcBef>
              <a:spcAft>
                <a:spcPts val="600"/>
              </a:spcAft>
            </a:pPr>
            <a:r>
              <a:rPr lang="en-US" sz="3600"/>
              <a:t>S.C. Code Ann. §§ 59-53-1950 and 59-53-1960 (2005) </a:t>
            </a:r>
          </a:p>
          <a:p>
            <a:pPr marL="1600200" lvl="1" indent="-571500">
              <a:lnSpc>
                <a:spcPct val="100000"/>
              </a:lnSpc>
              <a:spcBef>
                <a:spcPts val="600"/>
              </a:spcBef>
              <a:spcAft>
                <a:spcPts val="600"/>
              </a:spcAft>
            </a:pPr>
            <a:r>
              <a:rPr lang="en-US" sz="3600"/>
              <a:t>General Appropriations Act for 2026-27, Proviso 1A.50 </a:t>
            </a:r>
          </a:p>
        </p:txBody>
      </p:sp>
    </p:spTree>
    <p:extLst>
      <p:ext uri="{BB962C8B-B14F-4D97-AF65-F5344CB8AC3E}">
        <p14:creationId xmlns:p14="http://schemas.microsoft.com/office/powerpoint/2010/main" val="3500058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50" y="685800"/>
            <a:ext cx="7631483" cy="2324100"/>
          </a:xfrm>
        </p:spPr>
        <p:txBody>
          <a:bodyPr vert="horz" lIns="91440" tIns="45720" rIns="91440" bIns="45720" rtlCol="0" anchor="t">
            <a:normAutofit/>
          </a:bodyPr>
          <a:lstStyle/>
          <a:p>
            <a:r>
              <a:rPr lang="en-US" sz="5400" b="1" kern="1200">
                <a:latin typeface="+mn-lt"/>
                <a:ea typeface="+mj-ea"/>
                <a:cs typeface="+mj-cs"/>
              </a:rPr>
              <a:t>State Education Improvement Act (EIA) </a:t>
            </a:r>
          </a:p>
        </p:txBody>
      </p:sp>
      <p:sp>
        <p:nvSpPr>
          <p:cNvPr id="3" name="TextBox 2"/>
          <p:cNvSpPr txBox="1"/>
          <p:nvPr/>
        </p:nvSpPr>
        <p:spPr>
          <a:xfrm>
            <a:off x="985837" y="3009900"/>
            <a:ext cx="8785432" cy="6477000"/>
          </a:xfrm>
          <a:prstGeom prst="rect">
            <a:avLst/>
          </a:prstGeom>
        </p:spPr>
        <p:txBody>
          <a:bodyPr vert="horz" lIns="91440" tIns="45720" rIns="91440" bIns="45720" rtlCol="0">
            <a:normAutofit/>
          </a:bodyPr>
          <a:lstStyle/>
          <a:p>
            <a:pPr defTabSz="1371600">
              <a:spcAft>
                <a:spcPts val="600"/>
              </a:spcAft>
            </a:pPr>
            <a:r>
              <a:rPr lang="en-US" sz="2800" b="1" u="sng">
                <a:solidFill>
                  <a:srgbClr val="2F3D4C"/>
                </a:solidFill>
              </a:rPr>
              <a:t>Sub Fund 329 - Use of Funds:</a:t>
            </a:r>
          </a:p>
          <a:p>
            <a:pPr marL="457200" indent="-457200" defTabSz="1371600">
              <a:spcAft>
                <a:spcPts val="600"/>
              </a:spcAft>
              <a:buFont typeface="Arial" panose="020B0604020202020204" pitchFamily="34" charset="0"/>
              <a:buChar char="•"/>
            </a:pPr>
            <a:r>
              <a:rPr lang="en-US" sz="2800">
                <a:solidFill>
                  <a:srgbClr val="2F3D4C"/>
                </a:solidFill>
              </a:rPr>
              <a:t>The purchase of career and technical equipment</a:t>
            </a:r>
          </a:p>
          <a:p>
            <a:pPr marL="457200" indent="-457200" defTabSz="1371600">
              <a:spcAft>
                <a:spcPts val="600"/>
              </a:spcAft>
              <a:buFont typeface="Arial" panose="020B0604020202020204" pitchFamily="34" charset="0"/>
              <a:buChar char="•"/>
            </a:pPr>
            <a:r>
              <a:rPr lang="en-US" sz="2800">
                <a:solidFill>
                  <a:srgbClr val="2F3D4C"/>
                </a:solidFill>
              </a:rPr>
              <a:t>The up-fitting of facilities and the purchase of consumables</a:t>
            </a:r>
          </a:p>
          <a:p>
            <a:pPr marL="457200" indent="-457200" defTabSz="1371600">
              <a:spcAft>
                <a:spcPts val="600"/>
              </a:spcAft>
              <a:buFont typeface="Arial" panose="020B0604020202020204" pitchFamily="34" charset="0"/>
              <a:buChar char="•"/>
            </a:pPr>
            <a:r>
              <a:rPr lang="en-US" sz="2800">
                <a:solidFill>
                  <a:srgbClr val="2F3D4C"/>
                </a:solidFill>
              </a:rPr>
              <a:t>Regional career specialists</a:t>
            </a:r>
          </a:p>
          <a:p>
            <a:pPr marL="457200" indent="-457200" defTabSz="1371600">
              <a:spcAft>
                <a:spcPts val="600"/>
              </a:spcAft>
              <a:buFont typeface="Arial" panose="020B0604020202020204" pitchFamily="34" charset="0"/>
              <a:buChar char="•"/>
            </a:pPr>
            <a:r>
              <a:rPr lang="en-US" sz="2800">
                <a:solidFill>
                  <a:srgbClr val="2F3D4C"/>
                </a:solidFill>
              </a:rPr>
              <a:t>Consumable items</a:t>
            </a:r>
          </a:p>
          <a:p>
            <a:pPr marL="457200" indent="-457200" defTabSz="1371600">
              <a:spcAft>
                <a:spcPts val="600"/>
              </a:spcAft>
              <a:buFont typeface="Arial" panose="020B0604020202020204" pitchFamily="34" charset="0"/>
              <a:buChar char="•"/>
            </a:pPr>
            <a:r>
              <a:rPr lang="en-US" sz="2800">
                <a:solidFill>
                  <a:srgbClr val="2F3D4C"/>
                </a:solidFill>
              </a:rPr>
              <a:t>Evidence-based initiatives - High Schools that Work and Project Lead the Way</a:t>
            </a:r>
          </a:p>
          <a:p>
            <a:pPr defTabSz="1371600">
              <a:spcAft>
                <a:spcPts val="600"/>
              </a:spcAft>
            </a:pPr>
            <a:r>
              <a:rPr lang="en-US" sz="2800" b="1" u="sng">
                <a:solidFill>
                  <a:srgbClr val="2F3D4C"/>
                </a:solidFill>
              </a:rPr>
              <a:t>Funding Notes</a:t>
            </a:r>
          </a:p>
          <a:p>
            <a:pPr marL="457200" indent="-457200" defTabSz="1371600">
              <a:spcAft>
                <a:spcPts val="600"/>
              </a:spcAft>
              <a:buFont typeface="Arial" panose="020B0604020202020204" pitchFamily="34" charset="0"/>
              <a:buChar char="•"/>
            </a:pPr>
            <a:r>
              <a:rPr lang="en-US" sz="2800">
                <a:solidFill>
                  <a:srgbClr val="2F3D4C"/>
                </a:solidFill>
              </a:rPr>
              <a:t>State funds Carryover for an additional 12 months</a:t>
            </a:r>
          </a:p>
          <a:p>
            <a:pPr marL="457200" indent="-457200" defTabSz="1371600">
              <a:spcAft>
                <a:spcPts val="600"/>
              </a:spcAft>
              <a:buFont typeface="Arial" panose="020B0604020202020204" pitchFamily="34" charset="0"/>
              <a:buChar char="•"/>
            </a:pPr>
            <a:r>
              <a:rPr lang="en-US" sz="2800">
                <a:solidFill>
                  <a:srgbClr val="2F3D4C"/>
                </a:solidFill>
              </a:rPr>
              <a:t>Budget not entered into GAPS – Spreadsheet Upload</a:t>
            </a:r>
          </a:p>
        </p:txBody>
      </p:sp>
      <p:pic>
        <p:nvPicPr>
          <p:cNvPr id="9" name="Picture 8">
            <a:extLst>
              <a:ext uri="{FF2B5EF4-FFF2-40B4-BE49-F238E27FC236}">
                <a16:creationId xmlns:a16="http://schemas.microsoft.com/office/drawing/2014/main" id="{232687DB-9253-B413-3195-006CF522E5B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04194" y="1600203"/>
            <a:ext cx="6697969" cy="6597499"/>
          </a:xfrm>
          <a:prstGeom prst="rect">
            <a:avLst/>
          </a:prstGeom>
          <a:noFill/>
          <a:ln w="28575">
            <a:solidFill>
              <a:srgbClr val="F0C14C"/>
            </a:solidFill>
          </a:ln>
        </p:spPr>
      </p:pic>
    </p:spTree>
    <p:extLst>
      <p:ext uri="{BB962C8B-B14F-4D97-AF65-F5344CB8AC3E}">
        <p14:creationId xmlns:p14="http://schemas.microsoft.com/office/powerpoint/2010/main" val="796488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0A134-A9DB-B1B3-E269-314EA9706EB1}"/>
              </a:ext>
            </a:extLst>
          </p:cNvPr>
          <p:cNvSpPr>
            <a:spLocks noGrp="1"/>
          </p:cNvSpPr>
          <p:nvPr>
            <p:ph type="title"/>
          </p:nvPr>
        </p:nvSpPr>
        <p:spPr/>
        <p:txBody>
          <a:bodyPr>
            <a:normAutofit/>
          </a:bodyPr>
          <a:lstStyle/>
          <a:p>
            <a:r>
              <a:rPr lang="en-US" sz="6600"/>
              <a:t>Industry Credentials (328)</a:t>
            </a:r>
          </a:p>
        </p:txBody>
      </p:sp>
      <p:sp>
        <p:nvSpPr>
          <p:cNvPr id="3" name="Content Placeholder 2">
            <a:extLst>
              <a:ext uri="{FF2B5EF4-FFF2-40B4-BE49-F238E27FC236}">
                <a16:creationId xmlns:a16="http://schemas.microsoft.com/office/drawing/2014/main" id="{2F0F0DE2-775D-5BE6-D754-54145625D2A8}"/>
              </a:ext>
            </a:extLst>
          </p:cNvPr>
          <p:cNvSpPr>
            <a:spLocks noGrp="1"/>
          </p:cNvSpPr>
          <p:nvPr>
            <p:ph idx="1"/>
          </p:nvPr>
        </p:nvSpPr>
        <p:spPr>
          <a:xfrm>
            <a:off x="918972" y="1943100"/>
            <a:ext cx="16835628" cy="7563966"/>
          </a:xfrm>
        </p:spPr>
        <p:txBody>
          <a:bodyPr vert="horz" lIns="91440" tIns="45720" rIns="91440" bIns="45720" rtlCol="0" anchor="t">
            <a:noAutofit/>
          </a:bodyPr>
          <a:lstStyle/>
          <a:p>
            <a:pPr>
              <a:lnSpc>
                <a:spcPct val="100000"/>
              </a:lnSpc>
              <a:spcBef>
                <a:spcPts val="600"/>
              </a:spcBef>
              <a:spcAft>
                <a:spcPts val="600"/>
              </a:spcAft>
            </a:pPr>
            <a:r>
              <a:rPr lang="en-US" sz="3600" b="1"/>
              <a:t>REVENUE 3528 INDUSTRY CERTIFICATIONS/CREDENTIALS SUBFUND 328 EIA </a:t>
            </a:r>
          </a:p>
          <a:p>
            <a:pPr marL="571500" indent="-571500">
              <a:lnSpc>
                <a:spcPct val="100000"/>
              </a:lnSpc>
              <a:spcBef>
                <a:spcPts val="600"/>
              </a:spcBef>
              <a:spcAft>
                <a:spcPts val="600"/>
              </a:spcAft>
              <a:buFont typeface="Arial" panose="020B0604020202020204" pitchFamily="34" charset="0"/>
              <a:buChar char="•"/>
            </a:pPr>
            <a:r>
              <a:rPr lang="en-US" sz="3000" b="1"/>
              <a:t>Allocation Formula:</a:t>
            </a:r>
          </a:p>
          <a:p>
            <a:pPr marL="1600200" lvl="1" indent="-571500">
              <a:lnSpc>
                <a:spcPct val="100000"/>
              </a:lnSpc>
              <a:spcBef>
                <a:spcPts val="600"/>
              </a:spcBef>
              <a:spcAft>
                <a:spcPts val="600"/>
              </a:spcAft>
            </a:pPr>
            <a:r>
              <a:rPr lang="en-US" sz="3000"/>
              <a:t>The funds appropriated for Industry Certifications/Credentials must be allocated to school districts based upon the number of national industry exams administered in the prior school year. (Certifications Administered to Completers entered into PowerSchool) </a:t>
            </a:r>
          </a:p>
          <a:p>
            <a:pPr marL="1600200" lvl="1" indent="-571500">
              <a:lnSpc>
                <a:spcPct val="100000"/>
              </a:lnSpc>
              <a:spcBef>
                <a:spcPts val="600"/>
              </a:spcBef>
              <a:spcAft>
                <a:spcPts val="600"/>
              </a:spcAft>
            </a:pPr>
            <a:r>
              <a:rPr lang="en-US" sz="3000"/>
              <a:t>Each district will receive $10,000 base in October. </a:t>
            </a:r>
          </a:p>
          <a:p>
            <a:pPr marL="1600200" lvl="1" indent="-571500">
              <a:lnSpc>
                <a:spcPct val="100000"/>
              </a:lnSpc>
              <a:spcBef>
                <a:spcPts val="600"/>
              </a:spcBef>
              <a:spcAft>
                <a:spcPts val="600"/>
              </a:spcAft>
            </a:pPr>
            <a:r>
              <a:rPr lang="en-US" sz="3000"/>
              <a:t>Additional allocation based on Proviso dispersed in February</a:t>
            </a:r>
          </a:p>
          <a:p>
            <a:pPr marL="571500" indent="-571500">
              <a:lnSpc>
                <a:spcPct val="100000"/>
              </a:lnSpc>
              <a:spcBef>
                <a:spcPts val="600"/>
              </a:spcBef>
              <a:spcAft>
                <a:spcPts val="600"/>
              </a:spcAft>
              <a:buFont typeface="Arial" panose="020B0604020202020204" pitchFamily="34" charset="0"/>
              <a:buChar char="•"/>
            </a:pPr>
            <a:r>
              <a:rPr lang="en-US" sz="3000" b="1"/>
              <a:t>Legal References </a:t>
            </a:r>
          </a:p>
          <a:p>
            <a:pPr marL="1600200" lvl="1" indent="-571500">
              <a:lnSpc>
                <a:spcPct val="100000"/>
              </a:lnSpc>
              <a:spcBef>
                <a:spcPts val="600"/>
              </a:spcBef>
              <a:spcAft>
                <a:spcPts val="600"/>
              </a:spcAft>
            </a:pPr>
            <a:r>
              <a:rPr lang="en-US" sz="3000"/>
              <a:t>General Appropriations Act for 2026-27, </a:t>
            </a:r>
          </a:p>
          <a:p>
            <a:pPr marL="1600200" lvl="1" indent="-571500">
              <a:lnSpc>
                <a:spcPct val="100000"/>
              </a:lnSpc>
              <a:spcBef>
                <a:spcPts val="600"/>
              </a:spcBef>
              <a:spcAft>
                <a:spcPts val="600"/>
              </a:spcAft>
            </a:pPr>
            <a:r>
              <a:rPr lang="en-US" sz="3000"/>
              <a:t>Proviso 1A.49</a:t>
            </a:r>
          </a:p>
          <a:p>
            <a:pPr marL="800100" indent="-571500">
              <a:spcBef>
                <a:spcPts val="600"/>
              </a:spcBef>
              <a:spcAft>
                <a:spcPts val="600"/>
              </a:spcAft>
              <a:buFont typeface="Arial" panose="020B0604020202020204" pitchFamily="34" charset="0"/>
              <a:buChar char="•"/>
            </a:pPr>
            <a:r>
              <a:rPr lang="en-US" sz="3000" b="1">
                <a:ea typeface="MS Gothic" panose="020B0609070205080204" pitchFamily="49" charset="-128"/>
                <a:cs typeface="Times New Roman" panose="02020603050405020304" pitchFamily="18" charset="0"/>
              </a:rPr>
              <a:t>Funding Notes</a:t>
            </a:r>
          </a:p>
          <a:p>
            <a:pPr marL="1604645" lvl="1" indent="-571500">
              <a:spcBef>
                <a:spcPts val="600"/>
              </a:spcBef>
              <a:spcAft>
                <a:spcPts val="600"/>
              </a:spcAft>
            </a:pPr>
            <a:r>
              <a:rPr lang="en-US" sz="3000">
                <a:ea typeface="MS Gothic" panose="020B0609070205080204" pitchFamily="49" charset="-128"/>
                <a:cs typeface="Times New Roman" panose="02020603050405020304" pitchFamily="18" charset="0"/>
              </a:rPr>
              <a:t>State funds carryover for an additional 12 months</a:t>
            </a:r>
          </a:p>
          <a:p>
            <a:pPr marL="1604645" lvl="1" indent="-571500">
              <a:spcBef>
                <a:spcPts val="600"/>
              </a:spcBef>
              <a:spcAft>
                <a:spcPts val="600"/>
              </a:spcAft>
            </a:pPr>
            <a:r>
              <a:rPr lang="en-US" sz="3000">
                <a:ea typeface="MS Gothic"/>
                <a:cs typeface="Times New Roman"/>
              </a:rPr>
              <a:t>Budget not entered into GAPS – Spreadsheet Upload</a:t>
            </a:r>
          </a:p>
        </p:txBody>
      </p:sp>
    </p:spTree>
    <p:extLst>
      <p:ext uri="{BB962C8B-B14F-4D97-AF65-F5344CB8AC3E}">
        <p14:creationId xmlns:p14="http://schemas.microsoft.com/office/powerpoint/2010/main" val="2418020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251" y="685800"/>
            <a:ext cx="7672836" cy="2171700"/>
          </a:xfrm>
        </p:spPr>
        <p:txBody>
          <a:bodyPr vert="horz" lIns="91440" tIns="45720" rIns="91440" bIns="45720" rtlCol="0" anchor="t">
            <a:normAutofit/>
          </a:bodyPr>
          <a:lstStyle/>
          <a:p>
            <a:r>
              <a:rPr lang="en-US" sz="5400" b="1" kern="1200">
                <a:latin typeface="+mn-lt"/>
                <a:ea typeface="+mj-ea"/>
                <a:cs typeface="+mj-cs"/>
              </a:rPr>
              <a:t>Industry Certifications &amp; Credentials</a:t>
            </a:r>
          </a:p>
        </p:txBody>
      </p:sp>
      <p:sp>
        <p:nvSpPr>
          <p:cNvPr id="8" name="Rectangle 7"/>
          <p:cNvSpPr/>
          <p:nvPr/>
        </p:nvSpPr>
        <p:spPr>
          <a:xfrm>
            <a:off x="885251" y="3009900"/>
            <a:ext cx="8844664" cy="6400800"/>
          </a:xfrm>
          <a:prstGeom prst="rect">
            <a:avLst/>
          </a:prstGeom>
        </p:spPr>
        <p:txBody>
          <a:bodyPr vert="horz" lIns="91440" tIns="45720" rIns="91440" bIns="45720" rtlCol="0" anchor="t">
            <a:normAutofit/>
          </a:bodyPr>
          <a:lstStyle/>
          <a:p>
            <a:pPr marL="457200" indent="-457200" defTabSz="1371600">
              <a:lnSpc>
                <a:spcPct val="110000"/>
              </a:lnSpc>
              <a:spcAft>
                <a:spcPts val="1800"/>
              </a:spcAft>
              <a:buFont typeface="Arial" panose="020B0604020202020204" pitchFamily="34" charset="0"/>
              <a:buChar char="•"/>
            </a:pPr>
            <a:r>
              <a:rPr lang="en-US" sz="3200">
                <a:solidFill>
                  <a:srgbClr val="2F3D4C"/>
                </a:solidFill>
              </a:rPr>
              <a:t>The certifications will no longer be listed in the Student Reporting Procedures Guide (SRPG). </a:t>
            </a:r>
          </a:p>
          <a:p>
            <a:pPr marL="457200" indent="-457200" defTabSz="1371600">
              <a:lnSpc>
                <a:spcPct val="110000"/>
              </a:lnSpc>
              <a:spcAft>
                <a:spcPts val="1800"/>
              </a:spcAft>
              <a:buFont typeface="Arial" panose="020B0604020202020204" pitchFamily="34" charset="0"/>
              <a:buChar char="•"/>
            </a:pPr>
            <a:r>
              <a:rPr lang="en-US" sz="3200">
                <a:solidFill>
                  <a:srgbClr val="2F3D4C"/>
                </a:solidFill>
              </a:rPr>
              <a:t>SRPG will be for PowerSchool reporting information only. </a:t>
            </a:r>
          </a:p>
          <a:p>
            <a:pPr marL="457200" indent="-457200" defTabSz="1371600">
              <a:lnSpc>
                <a:spcPct val="110000"/>
              </a:lnSpc>
              <a:spcAft>
                <a:spcPts val="1800"/>
              </a:spcAft>
              <a:buFont typeface="Arial" panose="020B0604020202020204" pitchFamily="34" charset="0"/>
              <a:buChar char="•"/>
            </a:pPr>
            <a:r>
              <a:rPr lang="en-US" sz="3200">
                <a:solidFill>
                  <a:srgbClr val="2F3D4C"/>
                </a:solidFill>
              </a:rPr>
              <a:t>The Tiered Certification List will be the official source of approved Tiered Certifications. </a:t>
            </a:r>
          </a:p>
          <a:p>
            <a:pPr marL="457200" indent="-457200" defTabSz="1371600">
              <a:lnSpc>
                <a:spcPct val="110000"/>
              </a:lnSpc>
              <a:spcAft>
                <a:spcPts val="1800"/>
              </a:spcAft>
              <a:buFont typeface="Arial" panose="020B0604020202020204" pitchFamily="34" charset="0"/>
              <a:buChar char="•"/>
            </a:pPr>
            <a:r>
              <a:rPr lang="en-US" sz="3200">
                <a:solidFill>
                  <a:srgbClr val="2F3D4C"/>
                </a:solidFill>
              </a:rPr>
              <a:t>CTE funds listed in the Tiered Credential List are allowable uses of funds. </a:t>
            </a:r>
          </a:p>
          <a:p>
            <a:pPr marL="457200" indent="-457200" defTabSz="1371600">
              <a:lnSpc>
                <a:spcPct val="110000"/>
              </a:lnSpc>
              <a:spcAft>
                <a:spcPts val="600"/>
              </a:spcAft>
              <a:buFont typeface="Arial" panose="020B0604020202020204" pitchFamily="34" charset="0"/>
              <a:buChar char="•"/>
            </a:pPr>
            <a:endParaRPr lang="en-US" sz="3200">
              <a:solidFill>
                <a:srgbClr val="2F3D4C"/>
              </a:solidFill>
            </a:endParaRPr>
          </a:p>
          <a:p>
            <a:pPr marL="457200" indent="-457200" defTabSz="1371600">
              <a:lnSpc>
                <a:spcPct val="110000"/>
              </a:lnSpc>
              <a:spcAft>
                <a:spcPts val="600"/>
              </a:spcAft>
              <a:buFont typeface="Arial" panose="020B0604020202020204" pitchFamily="34" charset="0"/>
              <a:buChar char="•"/>
            </a:pPr>
            <a:endParaRPr lang="en-US" sz="3200" b="1">
              <a:solidFill>
                <a:srgbClr val="2F3D4C"/>
              </a:solidFill>
            </a:endParaRPr>
          </a:p>
          <a:p>
            <a:pPr marL="457200" indent="-457200" defTabSz="1371600">
              <a:lnSpc>
                <a:spcPct val="110000"/>
              </a:lnSpc>
              <a:spcAft>
                <a:spcPts val="600"/>
              </a:spcAft>
              <a:buFont typeface="Arial" panose="020B0604020202020204" pitchFamily="34" charset="0"/>
              <a:buChar char="•"/>
            </a:pPr>
            <a:endParaRPr lang="en-US" sz="3200">
              <a:solidFill>
                <a:srgbClr val="2F3D4C"/>
              </a:solidFill>
              <a:ea typeface="+mn-lt"/>
              <a:cs typeface="+mn-lt"/>
            </a:endParaRPr>
          </a:p>
        </p:txBody>
      </p:sp>
      <p:sp>
        <p:nvSpPr>
          <p:cNvPr id="4" name="Rectangle 3">
            <a:extLst>
              <a:ext uri="{FF2B5EF4-FFF2-40B4-BE49-F238E27FC236}">
                <a16:creationId xmlns:a16="http://schemas.microsoft.com/office/drawing/2014/main" id="{B18A5963-2715-0282-6CCA-25384983754E}"/>
              </a:ext>
              <a:ext uri="{C183D7F6-B498-43B3-948B-1728B52AA6E4}">
                <adec:decorative xmlns:adec="http://schemas.microsoft.com/office/drawing/2017/decorative" val="1"/>
              </a:ext>
            </a:extLst>
          </p:cNvPr>
          <p:cNvSpPr/>
          <p:nvPr/>
        </p:nvSpPr>
        <p:spPr>
          <a:xfrm>
            <a:off x="9729915" y="2698276"/>
            <a:ext cx="7115749" cy="6400800"/>
          </a:xfrm>
          <a:prstGeom prst="rect">
            <a:avLst/>
          </a:prstGeom>
        </p:spPr>
        <p:txBody>
          <a:bodyPr vert="horz" lIns="91440" tIns="45720" rIns="91440" bIns="45720" rtlCol="0" anchor="t">
            <a:normAutofit/>
          </a:bodyPr>
          <a:lstStyle/>
          <a:p>
            <a:pPr marL="457200" indent="-457200" defTabSz="1371600">
              <a:lnSpc>
                <a:spcPct val="110000"/>
              </a:lnSpc>
              <a:spcAft>
                <a:spcPts val="600"/>
              </a:spcAft>
              <a:buFont typeface="Arial" panose="020B0604020202020204" pitchFamily="34" charset="0"/>
              <a:buChar char="•"/>
            </a:pPr>
            <a:endParaRPr lang="en-US" sz="3200">
              <a:solidFill>
                <a:srgbClr val="2F3D4C"/>
              </a:solidFill>
              <a:ea typeface="+mn-lt"/>
              <a:cs typeface="+mn-lt"/>
            </a:endParaRPr>
          </a:p>
        </p:txBody>
      </p:sp>
      <p:sp>
        <p:nvSpPr>
          <p:cNvPr id="5" name="TextBox 4">
            <a:extLst>
              <a:ext uri="{FF2B5EF4-FFF2-40B4-BE49-F238E27FC236}">
                <a16:creationId xmlns:a16="http://schemas.microsoft.com/office/drawing/2014/main" id="{D1AC9DAB-B142-7C09-2D90-195663727444}"/>
              </a:ext>
              <a:ext uri="{C183D7F6-B498-43B3-948B-1728B52AA6E4}">
                <adec:decorative xmlns:adec="http://schemas.microsoft.com/office/drawing/2017/decorative" val="1"/>
              </a:ext>
            </a:extLst>
          </p:cNvPr>
          <p:cNvSpPr txBox="1"/>
          <p:nvPr/>
        </p:nvSpPr>
        <p:spPr>
          <a:xfrm>
            <a:off x="10577015" y="2698276"/>
            <a:ext cx="6428095" cy="5831575"/>
          </a:xfrm>
          <a:prstGeom prst="rect">
            <a:avLst/>
          </a:prstGeom>
        </p:spPr>
        <p:txBody>
          <a:bodyPr vert="horz" wrap="square" lIns="91440" tIns="45720" rIns="91440" bIns="45720" rtlCol="0" anchor="t">
            <a:noAutofit/>
          </a:bodyPr>
          <a:lstStyle/>
          <a:p>
            <a:pPr algn="l"/>
            <a:endParaRPr lang="en-US" sz="4400" b="0"/>
          </a:p>
        </p:txBody>
      </p:sp>
      <p:pic>
        <p:nvPicPr>
          <p:cNvPr id="7" name="Picture 6">
            <a:extLst>
              <a:ext uri="{FF2B5EF4-FFF2-40B4-BE49-F238E27FC236}">
                <a16:creationId xmlns:a16="http://schemas.microsoft.com/office/drawing/2014/main" id="{9838E3F4-8B87-2DFE-8AE4-70BF484F42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76630" y="2047432"/>
            <a:ext cx="6192136" cy="6192136"/>
          </a:xfrm>
          <a:prstGeom prst="rect">
            <a:avLst/>
          </a:prstGeom>
        </p:spPr>
      </p:pic>
      <p:sp>
        <p:nvSpPr>
          <p:cNvPr id="10" name="TextBox 9">
            <a:extLst>
              <a:ext uri="{FF2B5EF4-FFF2-40B4-BE49-F238E27FC236}">
                <a16:creationId xmlns:a16="http://schemas.microsoft.com/office/drawing/2014/main" id="{B3C7DBF4-86F6-D0D3-3389-0B6A1CA900E5}"/>
              </a:ext>
            </a:extLst>
          </p:cNvPr>
          <p:cNvSpPr txBox="1"/>
          <p:nvPr/>
        </p:nvSpPr>
        <p:spPr>
          <a:xfrm>
            <a:off x="10577015" y="8017312"/>
            <a:ext cx="6428095" cy="612284"/>
          </a:xfrm>
          <a:prstGeom prst="rect">
            <a:avLst/>
          </a:prstGeom>
          <a:noFill/>
        </p:spPr>
        <p:txBody>
          <a:bodyPr wrap="square">
            <a:spAutoFit/>
          </a:bodyPr>
          <a:lstStyle/>
          <a:p>
            <a:pPr defTabSz="1371600">
              <a:lnSpc>
                <a:spcPct val="110000"/>
              </a:lnSpc>
              <a:spcAft>
                <a:spcPts val="600"/>
              </a:spcAft>
            </a:pPr>
            <a:r>
              <a:rPr lang="en-US" sz="3200">
                <a:hlinkClick r:id="rId4" tooltip="Original URL: https://bit.ly/sctieredcertifications. Click or tap if you trust this link."/>
              </a:rPr>
              <a:t>https://bit.ly/sctieredcertifications</a:t>
            </a:r>
            <a:endParaRPr lang="en-US" sz="3200"/>
          </a:p>
        </p:txBody>
      </p:sp>
      <p:sp>
        <p:nvSpPr>
          <p:cNvPr id="12" name="TextBox 11">
            <a:extLst>
              <a:ext uri="{FF2B5EF4-FFF2-40B4-BE49-F238E27FC236}">
                <a16:creationId xmlns:a16="http://schemas.microsoft.com/office/drawing/2014/main" id="{9B23CFE5-3D10-8746-F8C8-A4C4EA43DAB4}"/>
              </a:ext>
            </a:extLst>
          </p:cNvPr>
          <p:cNvSpPr txBox="1"/>
          <p:nvPr/>
        </p:nvSpPr>
        <p:spPr>
          <a:xfrm>
            <a:off x="9621671" y="930676"/>
            <a:ext cx="7902053" cy="1153970"/>
          </a:xfrm>
          <a:prstGeom prst="rect">
            <a:avLst/>
          </a:prstGeom>
          <a:noFill/>
        </p:spPr>
        <p:txBody>
          <a:bodyPr wrap="square">
            <a:spAutoFit/>
          </a:bodyPr>
          <a:lstStyle/>
          <a:p>
            <a:pPr defTabSz="1371600">
              <a:lnSpc>
                <a:spcPct val="110000"/>
              </a:lnSpc>
              <a:spcAft>
                <a:spcPts val="600"/>
              </a:spcAft>
            </a:pPr>
            <a:r>
              <a:rPr lang="en-US" sz="3200">
                <a:solidFill>
                  <a:srgbClr val="2F3D4C"/>
                </a:solidFill>
              </a:rPr>
              <a:t>All certifications and credentials listed are listed in the QR code and bit.ly link below. </a:t>
            </a:r>
          </a:p>
        </p:txBody>
      </p:sp>
    </p:spTree>
    <p:extLst>
      <p:ext uri="{BB962C8B-B14F-4D97-AF65-F5344CB8AC3E}">
        <p14:creationId xmlns:p14="http://schemas.microsoft.com/office/powerpoint/2010/main" val="2397304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8242150-58E6-EA77-38ED-8C8613C4ED90}"/>
              </a:ext>
            </a:extLst>
          </p:cNvPr>
          <p:cNvSpPr>
            <a:spLocks noGrp="1"/>
          </p:cNvSpPr>
          <p:nvPr>
            <p:ph type="title"/>
          </p:nvPr>
        </p:nvSpPr>
        <p:spPr>
          <a:xfrm>
            <a:off x="914400" y="4838700"/>
            <a:ext cx="16459200" cy="1371600"/>
          </a:xfrm>
        </p:spPr>
        <p:txBody>
          <a:bodyPr/>
          <a:lstStyle/>
          <a:p>
            <a:r>
              <a:rPr lang="en-US"/>
              <a:t>Local Education Agency (LEA)</a:t>
            </a:r>
            <a:br>
              <a:rPr lang="en-US"/>
            </a:br>
            <a:br>
              <a:rPr lang="en-US"/>
            </a:br>
            <a:r>
              <a:rPr lang="en-US"/>
              <a:t>Fiscal Monitoring</a:t>
            </a:r>
          </a:p>
        </p:txBody>
      </p:sp>
    </p:spTree>
    <p:extLst>
      <p:ext uri="{BB962C8B-B14F-4D97-AF65-F5344CB8AC3E}">
        <p14:creationId xmlns:p14="http://schemas.microsoft.com/office/powerpoint/2010/main" val="1683749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885250" y="685800"/>
            <a:ext cx="7268149" cy="2400300"/>
          </a:xfrm>
        </p:spPr>
        <p:txBody>
          <a:bodyPr vert="horz" lIns="91440" tIns="45720" rIns="91440" bIns="45720" rtlCol="0" anchor="t">
            <a:normAutofit/>
          </a:bodyPr>
          <a:lstStyle/>
          <a:p>
            <a:r>
              <a:rPr lang="en-US" sz="5400" b="1" kern="1200">
                <a:latin typeface="+mn-lt"/>
                <a:ea typeface="+mj-ea"/>
                <a:cs typeface="+mj-cs"/>
              </a:rPr>
              <a:t>Local Application &amp; Monitoring</a:t>
            </a:r>
            <a:endParaRPr lang="en-US" sz="5400" b="1" i="1" kern="1200">
              <a:latin typeface="+mn-lt"/>
              <a:ea typeface="+mj-ea"/>
              <a:cs typeface="+mj-cs"/>
            </a:endParaRPr>
          </a:p>
        </p:txBody>
      </p:sp>
      <p:sp>
        <p:nvSpPr>
          <p:cNvPr id="12" name="object 3">
            <a:extLst>
              <a:ext uri="{FF2B5EF4-FFF2-40B4-BE49-F238E27FC236}">
                <a16:creationId xmlns:a16="http://schemas.microsoft.com/office/drawing/2014/main" id="{FF7CC1A2-48E0-4E8B-9C6C-E0A6B4757703}"/>
              </a:ext>
            </a:extLst>
          </p:cNvPr>
          <p:cNvSpPr txBox="1"/>
          <p:nvPr/>
        </p:nvSpPr>
        <p:spPr>
          <a:xfrm>
            <a:off x="1011743" y="3700130"/>
            <a:ext cx="9122860" cy="5114261"/>
          </a:xfrm>
          <a:prstGeom prst="rect">
            <a:avLst/>
          </a:prstGeom>
        </p:spPr>
        <p:txBody>
          <a:bodyPr vert="horz" lIns="91440" tIns="45720" rIns="91440" bIns="45720" rtlCol="0">
            <a:normAutofit/>
          </a:bodyPr>
          <a:lstStyle/>
          <a:p>
            <a:pPr defTabSz="1371600">
              <a:spcAft>
                <a:spcPts val="1200"/>
              </a:spcAft>
              <a:buClr>
                <a:srgbClr val="394783"/>
              </a:buClr>
              <a:buSzPct val="65000"/>
              <a:defRPr/>
            </a:pPr>
            <a:r>
              <a:rPr lang="en-US" sz="3600">
                <a:solidFill>
                  <a:srgbClr val="2F3D4C"/>
                </a:solidFill>
              </a:rPr>
              <a:t>On-site LEA monitoring is a process by which school districts and/or multi-district career centers (entities) are scheduled to receive an on-site visit to assure compliance with federal/state grant requirements for recipients of Perkins, EIA, and Work-Based Learning Funds, as it relates to the entity’s CTE Local Plan.</a:t>
            </a:r>
          </a:p>
        </p:txBody>
      </p:sp>
      <p:pic>
        <p:nvPicPr>
          <p:cNvPr id="4" name="Picture 3">
            <a:extLst>
              <a:ext uri="{FF2B5EF4-FFF2-40B4-BE49-F238E27FC236}">
                <a16:creationId xmlns:a16="http://schemas.microsoft.com/office/drawing/2014/main" id="{B33BF06B-6F18-331E-6C46-D99105C9F9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94620" y="1802221"/>
            <a:ext cx="6281637" cy="6140300"/>
          </a:xfrm>
          <a:prstGeom prst="rect">
            <a:avLst/>
          </a:prstGeom>
          <a:noFill/>
          <a:ln w="28575">
            <a:solidFill>
              <a:srgbClr val="F0C14C"/>
            </a:solidFill>
          </a:ln>
        </p:spPr>
      </p:pic>
    </p:spTree>
    <p:extLst>
      <p:ext uri="{BB962C8B-B14F-4D97-AF65-F5344CB8AC3E}">
        <p14:creationId xmlns:p14="http://schemas.microsoft.com/office/powerpoint/2010/main" val="628933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DA9B1-66CD-3F5C-15CE-64AD1777BCBD}"/>
            </a:ext>
          </a:extLst>
        </p:cNvPr>
        <p:cNvGrpSpPr/>
        <p:nvPr/>
      </p:nvGrpSpPr>
      <p:grpSpPr>
        <a:xfrm>
          <a:off x="0" y="0"/>
          <a:ext cx="0" cy="0"/>
          <a:chOff x="0" y="0"/>
          <a:chExt cx="0" cy="0"/>
        </a:xfrm>
      </p:grpSpPr>
      <p:sp>
        <p:nvSpPr>
          <p:cNvPr id="4" name="AutoShape 4">
            <a:extLst>
              <a:ext uri="{FF2B5EF4-FFF2-40B4-BE49-F238E27FC236}">
                <a16:creationId xmlns:a16="http://schemas.microsoft.com/office/drawing/2014/main" id="{1C3A7AF9-FCE0-C91B-4358-5525F9F366BC}"/>
              </a:ext>
              <a:ext uri="{C183D7F6-B498-43B3-948B-1728B52AA6E4}">
                <adec:decorative xmlns:adec="http://schemas.microsoft.com/office/drawing/2017/decorative" val="1"/>
              </a:ext>
            </a:extLst>
          </p:cNvPr>
          <p:cNvSpPr/>
          <p:nvPr/>
        </p:nvSpPr>
        <p:spPr>
          <a:xfrm flipV="1">
            <a:off x="1129557" y="1839002"/>
            <a:ext cx="16028886" cy="0"/>
          </a:xfrm>
          <a:prstGeom prst="line">
            <a:avLst/>
          </a:prstGeom>
          <a:ln w="19050" cap="flat">
            <a:solidFill>
              <a:srgbClr val="EFC04C"/>
            </a:solidFill>
            <a:prstDash val="solid"/>
            <a:headEnd type="none" w="sm" len="sm"/>
            <a:tailEnd type="none" w="sm" len="sm"/>
          </a:ln>
        </p:spPr>
        <p:txBody>
          <a:bodyPr/>
          <a:lstStyle/>
          <a:p>
            <a:pPr defTabSz="914445"/>
            <a:endParaRPr lang="en-US">
              <a:solidFill>
                <a:srgbClr val="233F58"/>
              </a:solidFill>
              <a:latin typeface="Calibri"/>
            </a:endParaRPr>
          </a:p>
        </p:txBody>
      </p:sp>
      <p:sp>
        <p:nvSpPr>
          <p:cNvPr id="3" name="AutoShape 3">
            <a:extLst>
              <a:ext uri="{FF2B5EF4-FFF2-40B4-BE49-F238E27FC236}">
                <a16:creationId xmlns:a16="http://schemas.microsoft.com/office/drawing/2014/main" id="{B109CE86-6183-4DDA-5EC8-897FC5BD14B7}"/>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pPr defTabSz="914445"/>
            <a:endParaRPr lang="en-US">
              <a:solidFill>
                <a:srgbClr val="233F58"/>
              </a:solidFill>
              <a:latin typeface="Calibri"/>
            </a:endParaRPr>
          </a:p>
        </p:txBody>
      </p:sp>
      <p:sp>
        <p:nvSpPr>
          <p:cNvPr id="13" name="Freeform 13">
            <a:extLst>
              <a:ext uri="{FF2B5EF4-FFF2-40B4-BE49-F238E27FC236}">
                <a16:creationId xmlns:a16="http://schemas.microsoft.com/office/drawing/2014/main" id="{A3F55D27-12AA-437C-7B1B-D7772E32DB07}"/>
              </a:ext>
              <a:ext uri="{C183D7F6-B498-43B3-948B-1728B52AA6E4}">
                <adec:decorative xmlns:adec="http://schemas.microsoft.com/office/drawing/2017/decorative" val="1"/>
              </a:ext>
            </a:extLst>
          </p:cNvPr>
          <p:cNvSpPr/>
          <p:nvPr/>
        </p:nvSpPr>
        <p:spPr>
          <a:xfrm>
            <a:off x="16185765" y="8575170"/>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pPr defTabSz="914445"/>
            <a:endParaRPr lang="en-US">
              <a:solidFill>
                <a:srgbClr val="233F58"/>
              </a:solidFill>
              <a:latin typeface="Calibri"/>
            </a:endParaRPr>
          </a:p>
        </p:txBody>
      </p:sp>
      <p:sp>
        <p:nvSpPr>
          <p:cNvPr id="6" name="TextBox 5">
            <a:extLst>
              <a:ext uri="{FF2B5EF4-FFF2-40B4-BE49-F238E27FC236}">
                <a16:creationId xmlns:a16="http://schemas.microsoft.com/office/drawing/2014/main" id="{FF66BFF4-D4CA-254D-B9BA-D6FDF0D69A30}"/>
              </a:ext>
              <a:ext uri="{C183D7F6-B498-43B3-948B-1728B52AA6E4}">
                <adec:decorative xmlns:adec="http://schemas.microsoft.com/office/drawing/2017/decorative" val="1"/>
              </a:ext>
            </a:extLst>
          </p:cNvPr>
          <p:cNvSpPr txBox="1"/>
          <p:nvPr/>
        </p:nvSpPr>
        <p:spPr>
          <a:xfrm>
            <a:off x="836520" y="1839002"/>
            <a:ext cx="7516524" cy="7294305"/>
          </a:xfrm>
          <a:prstGeom prst="rect">
            <a:avLst/>
          </a:prstGeom>
          <a:noFill/>
        </p:spPr>
        <p:txBody>
          <a:bodyPr wrap="square" rtlCol="0">
            <a:spAutoFit/>
          </a:bodyPr>
          <a:lstStyle/>
          <a:p>
            <a:pPr algn="ctr"/>
            <a:r>
              <a:rPr lang="en-US" sz="3000" b="1" u="sng">
                <a:solidFill>
                  <a:srgbClr val="2F3D4C"/>
                </a:solidFill>
                <a:latin typeface="Aptos" panose="020B0004020202020204" pitchFamily="34" charset="0"/>
              </a:rPr>
              <a:t>LaPariscena Singleton</a:t>
            </a:r>
          </a:p>
          <a:p>
            <a:pPr marL="428625" indent="-428625">
              <a:buFont typeface="Arial" panose="020B0604020202020204" pitchFamily="34" charset="0"/>
              <a:buChar char="•"/>
            </a:pPr>
            <a:r>
              <a:rPr lang="en-US" sz="2700" b="1">
                <a:solidFill>
                  <a:srgbClr val="2F3D4C"/>
                </a:solidFill>
                <a:latin typeface="Aptos" panose="020B0004020202020204" pitchFamily="34" charset="0"/>
              </a:rPr>
              <a:t>Allendale</a:t>
            </a:r>
          </a:p>
          <a:p>
            <a:pPr marL="428625" indent="-428625">
              <a:buFont typeface="Arial" panose="020B0604020202020204" pitchFamily="34" charset="0"/>
              <a:buChar char="•"/>
            </a:pPr>
            <a:r>
              <a:rPr lang="en-US" sz="2700" b="1">
                <a:solidFill>
                  <a:srgbClr val="2F3D4C"/>
                </a:solidFill>
                <a:latin typeface="Aptos" panose="020B0004020202020204" pitchFamily="34" charset="0"/>
              </a:rPr>
              <a:t>Berkeley County</a:t>
            </a:r>
          </a:p>
          <a:p>
            <a:pPr marL="428625" indent="-428625">
              <a:buFont typeface="Arial" panose="020B0604020202020204" pitchFamily="34" charset="0"/>
              <a:buChar char="•"/>
            </a:pPr>
            <a:r>
              <a:rPr lang="en-US" sz="2700" b="1">
                <a:solidFill>
                  <a:srgbClr val="2F3D4C"/>
                </a:solidFill>
                <a:latin typeface="Aptos" panose="020B0004020202020204" pitchFamily="34" charset="0"/>
              </a:rPr>
              <a:t>Dorchester School District Four</a:t>
            </a:r>
          </a:p>
          <a:p>
            <a:pPr marL="428625" indent="-428625">
              <a:buFont typeface="Arial" panose="020B0604020202020204" pitchFamily="34" charset="0"/>
              <a:buChar char="•"/>
            </a:pPr>
            <a:r>
              <a:rPr lang="en-US" sz="2700" b="1">
                <a:solidFill>
                  <a:srgbClr val="2F3D4C"/>
                </a:solidFill>
                <a:latin typeface="Aptos" panose="020B0004020202020204" pitchFamily="34" charset="0"/>
              </a:rPr>
              <a:t>Charter Institute at Erskine</a:t>
            </a:r>
          </a:p>
          <a:p>
            <a:pPr marL="428625" indent="-428625">
              <a:buFont typeface="Arial" panose="020B0604020202020204" pitchFamily="34" charset="0"/>
              <a:buChar char="•"/>
            </a:pPr>
            <a:r>
              <a:rPr lang="en-US" sz="2700" b="1">
                <a:solidFill>
                  <a:srgbClr val="2F3D4C"/>
                </a:solidFill>
                <a:latin typeface="Aptos" panose="020B0004020202020204" pitchFamily="34" charset="0"/>
              </a:rPr>
              <a:t>Chesterfield</a:t>
            </a:r>
          </a:p>
          <a:p>
            <a:pPr marL="428625" indent="-428625">
              <a:buFont typeface="Arial" panose="020B0604020202020204" pitchFamily="34" charset="0"/>
              <a:buChar char="•"/>
            </a:pPr>
            <a:r>
              <a:rPr lang="en-US" sz="2700" b="1">
                <a:solidFill>
                  <a:srgbClr val="2F3D4C"/>
                </a:solidFill>
                <a:latin typeface="Aptos" panose="020B0004020202020204" pitchFamily="34" charset="0"/>
              </a:rPr>
              <a:t>Clarendon County School District</a:t>
            </a:r>
          </a:p>
          <a:p>
            <a:pPr marL="428625" indent="-428625">
              <a:buFont typeface="Arial" panose="020B0604020202020204" pitchFamily="34" charset="0"/>
              <a:buChar char="•"/>
            </a:pPr>
            <a:r>
              <a:rPr lang="en-US" sz="2700" b="1">
                <a:solidFill>
                  <a:srgbClr val="2F3D4C"/>
                </a:solidFill>
                <a:latin typeface="Aptos" panose="020B0004020202020204" pitchFamily="34" charset="0"/>
              </a:rPr>
              <a:t>Florence Two</a:t>
            </a:r>
          </a:p>
          <a:p>
            <a:pPr marL="428625" indent="-428625">
              <a:buFont typeface="Arial" panose="020B0604020202020204" pitchFamily="34" charset="0"/>
              <a:buChar char="•"/>
            </a:pPr>
            <a:r>
              <a:rPr lang="en-US" sz="2700" b="1">
                <a:solidFill>
                  <a:srgbClr val="2F3D4C"/>
                </a:solidFill>
                <a:latin typeface="Aptos" panose="020B0004020202020204" pitchFamily="34" charset="0"/>
              </a:rPr>
              <a:t>Florence Five</a:t>
            </a:r>
          </a:p>
          <a:p>
            <a:pPr marL="428625" indent="-428625">
              <a:buFont typeface="Arial" panose="020B0604020202020204" pitchFamily="34" charset="0"/>
              <a:buChar char="•"/>
            </a:pPr>
            <a:r>
              <a:rPr lang="en-US" sz="2700" b="1">
                <a:solidFill>
                  <a:srgbClr val="2F3D4C"/>
                </a:solidFill>
                <a:latin typeface="Aptos" panose="020B0004020202020204" pitchFamily="34" charset="0"/>
              </a:rPr>
              <a:t>Horry County</a:t>
            </a:r>
          </a:p>
          <a:p>
            <a:pPr marL="428625" indent="-428625">
              <a:buFont typeface="Arial" panose="020B0604020202020204" pitchFamily="34" charset="0"/>
              <a:buChar char="•"/>
            </a:pPr>
            <a:r>
              <a:rPr lang="en-US" sz="2700" b="1">
                <a:solidFill>
                  <a:srgbClr val="2F3D4C"/>
                </a:solidFill>
                <a:latin typeface="Aptos" panose="020B0004020202020204" pitchFamily="34" charset="0"/>
              </a:rPr>
              <a:t>Marion County	</a:t>
            </a:r>
          </a:p>
          <a:p>
            <a:pPr marL="428625" indent="-428625">
              <a:buFont typeface="Arial" panose="020B0604020202020204" pitchFamily="34" charset="0"/>
              <a:buChar char="•"/>
            </a:pPr>
            <a:r>
              <a:rPr lang="en-US" sz="2700" b="1">
                <a:solidFill>
                  <a:srgbClr val="2F3D4C"/>
                </a:solidFill>
                <a:latin typeface="Aptos" panose="020B0004020202020204" pitchFamily="34" charset="0"/>
              </a:rPr>
              <a:t>Orangeburg County </a:t>
            </a:r>
          </a:p>
          <a:p>
            <a:pPr marL="428625" indent="-428625">
              <a:buFont typeface="Arial" panose="020B0604020202020204" pitchFamily="34" charset="0"/>
              <a:buChar char="•"/>
            </a:pPr>
            <a:r>
              <a:rPr lang="en-US" sz="2700" b="1">
                <a:solidFill>
                  <a:srgbClr val="2F3D4C"/>
                </a:solidFill>
                <a:latin typeface="Aptos" panose="020B0004020202020204" pitchFamily="34" charset="0"/>
              </a:rPr>
              <a:t>SC Department of Corrections</a:t>
            </a:r>
          </a:p>
          <a:p>
            <a:pPr marL="428625" indent="-428625">
              <a:buFont typeface="Arial" panose="020B0604020202020204" pitchFamily="34" charset="0"/>
              <a:buChar char="•"/>
            </a:pPr>
            <a:r>
              <a:rPr lang="en-US" sz="2700" b="1">
                <a:solidFill>
                  <a:srgbClr val="2F3D4C"/>
                </a:solidFill>
                <a:latin typeface="Aptos" panose="020B0004020202020204" pitchFamily="34" charset="0"/>
              </a:rPr>
              <a:t>SC Department of Juvenile Justice</a:t>
            </a:r>
          </a:p>
          <a:p>
            <a:pPr marL="428625" indent="-428625">
              <a:buFont typeface="Arial" panose="020B0604020202020204" pitchFamily="34" charset="0"/>
              <a:buChar char="•"/>
            </a:pPr>
            <a:r>
              <a:rPr lang="en-US" sz="2700" b="1">
                <a:solidFill>
                  <a:srgbClr val="2F3D4C"/>
                </a:solidFill>
                <a:latin typeface="Aptos" panose="020B0004020202020204" pitchFamily="34" charset="0"/>
              </a:rPr>
              <a:t>SC School for the Deaf and Blind</a:t>
            </a:r>
          </a:p>
          <a:p>
            <a:pPr marL="428625" indent="-428625">
              <a:buFont typeface="Arial" panose="020B0604020202020204" pitchFamily="34" charset="0"/>
              <a:buChar char="•"/>
            </a:pPr>
            <a:r>
              <a:rPr lang="en-US" sz="2700" b="1">
                <a:solidFill>
                  <a:srgbClr val="2F3D4C"/>
                </a:solidFill>
                <a:latin typeface="Aptos" panose="020B0004020202020204" pitchFamily="34" charset="0"/>
              </a:rPr>
              <a:t>Williamsburg	</a:t>
            </a:r>
            <a:r>
              <a:rPr lang="en-US" sz="3150" b="1">
                <a:solidFill>
                  <a:srgbClr val="2F3D4C"/>
                </a:solidFill>
                <a:latin typeface="Aptos" panose="020B0004020202020204" pitchFamily="34" charset="0"/>
              </a:rPr>
              <a:t>	</a:t>
            </a:r>
            <a:r>
              <a:rPr lang="en-US" sz="2700" b="1">
                <a:solidFill>
                  <a:srgbClr val="2F3D4C"/>
                </a:solidFill>
                <a:latin typeface="Aptos" panose="020B0004020202020204" pitchFamily="34" charset="0"/>
              </a:rPr>
              <a:t>			</a:t>
            </a:r>
            <a:r>
              <a:rPr lang="en-US" sz="2700">
                <a:solidFill>
                  <a:srgbClr val="2F3D4C"/>
                </a:solidFill>
              </a:rPr>
              <a:t>		</a:t>
            </a:r>
          </a:p>
        </p:txBody>
      </p:sp>
      <p:sp>
        <p:nvSpPr>
          <p:cNvPr id="2" name="TextBox 1">
            <a:extLst>
              <a:ext uri="{FF2B5EF4-FFF2-40B4-BE49-F238E27FC236}">
                <a16:creationId xmlns:a16="http://schemas.microsoft.com/office/drawing/2014/main" id="{8B089F27-8488-1632-AEB3-BC7B26AEECD3}"/>
              </a:ext>
              <a:ext uri="{C183D7F6-B498-43B3-948B-1728B52AA6E4}">
                <adec:decorative xmlns:adec="http://schemas.microsoft.com/office/drawing/2017/decorative" val="1"/>
              </a:ext>
            </a:extLst>
          </p:cNvPr>
          <p:cNvSpPr txBox="1"/>
          <p:nvPr/>
        </p:nvSpPr>
        <p:spPr>
          <a:xfrm>
            <a:off x="1754517" y="9663547"/>
            <a:ext cx="13743342" cy="369332"/>
          </a:xfrm>
          <a:prstGeom prst="rect">
            <a:avLst/>
          </a:prstGeom>
          <a:noFill/>
        </p:spPr>
        <p:txBody>
          <a:bodyPr wrap="square" rtlCol="0">
            <a:spAutoFit/>
          </a:bodyPr>
          <a:lstStyle/>
          <a:p>
            <a:pPr algn="ctr"/>
            <a:r>
              <a:rPr lang="en-US" b="1">
                <a:solidFill>
                  <a:srgbClr val="2F3D4C"/>
                </a:solidFill>
              </a:rPr>
              <a:t>Note: List is Subject to Change Based on Risk Assessment and SCDE Compliance Guidelines</a:t>
            </a:r>
          </a:p>
        </p:txBody>
      </p:sp>
      <p:sp>
        <p:nvSpPr>
          <p:cNvPr id="7" name="TextBox 6">
            <a:extLst>
              <a:ext uri="{FF2B5EF4-FFF2-40B4-BE49-F238E27FC236}">
                <a16:creationId xmlns:a16="http://schemas.microsoft.com/office/drawing/2014/main" id="{2AC6EC74-73D2-5ED0-20E4-980AA824F91B}"/>
              </a:ext>
              <a:ext uri="{C183D7F6-B498-43B3-948B-1728B52AA6E4}">
                <adec:decorative xmlns:adec="http://schemas.microsoft.com/office/drawing/2017/decorative" val="1"/>
              </a:ext>
            </a:extLst>
          </p:cNvPr>
          <p:cNvSpPr txBox="1"/>
          <p:nvPr/>
        </p:nvSpPr>
        <p:spPr>
          <a:xfrm>
            <a:off x="9513813" y="1839002"/>
            <a:ext cx="7202979" cy="7617470"/>
          </a:xfrm>
          <a:prstGeom prst="rect">
            <a:avLst/>
          </a:prstGeom>
          <a:noFill/>
        </p:spPr>
        <p:txBody>
          <a:bodyPr wrap="square" rtlCol="0">
            <a:spAutoFit/>
          </a:bodyPr>
          <a:lstStyle/>
          <a:p>
            <a:pPr algn="ctr"/>
            <a:r>
              <a:rPr lang="en-US" sz="3000" b="1" u="sng">
                <a:solidFill>
                  <a:srgbClr val="2F3D4C"/>
                </a:solidFill>
                <a:latin typeface="Aptos" panose="020B0004020202020204" pitchFamily="34" charset="0"/>
              </a:rPr>
              <a:t>Kim Fair - Hamilton</a:t>
            </a:r>
          </a:p>
          <a:p>
            <a:pPr marL="428625" indent="-428625">
              <a:buFont typeface="Arial" panose="020B0604020202020204" pitchFamily="34" charset="0"/>
              <a:buChar char="•"/>
            </a:pPr>
            <a:r>
              <a:rPr lang="en-US" sz="2700" b="1">
                <a:solidFill>
                  <a:srgbClr val="2F3D4C"/>
                </a:solidFill>
                <a:latin typeface="Aptos" panose="020B0004020202020204" pitchFamily="34" charset="0"/>
              </a:rPr>
              <a:t>Aiken </a:t>
            </a:r>
          </a:p>
          <a:p>
            <a:pPr marL="428625" indent="-428625">
              <a:buFont typeface="Arial" panose="020B0604020202020204" pitchFamily="34" charset="0"/>
              <a:buChar char="•"/>
            </a:pPr>
            <a:r>
              <a:rPr lang="en-US" sz="2700" b="1">
                <a:solidFill>
                  <a:srgbClr val="2F3D4C"/>
                </a:solidFill>
                <a:latin typeface="Aptos" panose="020B0004020202020204" pitchFamily="34" charset="0"/>
              </a:rPr>
              <a:t>Cherokee</a:t>
            </a:r>
          </a:p>
          <a:p>
            <a:pPr marL="428625" indent="-428625">
              <a:buFont typeface="Arial" panose="020B0604020202020204" pitchFamily="34" charset="0"/>
              <a:buChar char="•"/>
            </a:pPr>
            <a:r>
              <a:rPr lang="en-US" sz="2700" b="1">
                <a:solidFill>
                  <a:srgbClr val="2F3D4C"/>
                </a:solidFill>
                <a:latin typeface="Aptos" panose="020B0004020202020204" pitchFamily="34" charset="0"/>
              </a:rPr>
              <a:t>Lexington One</a:t>
            </a:r>
          </a:p>
          <a:p>
            <a:pPr marL="428625" indent="-428625">
              <a:buFont typeface="Arial" panose="020B0604020202020204" pitchFamily="34" charset="0"/>
              <a:buChar char="•"/>
            </a:pPr>
            <a:r>
              <a:rPr lang="en-US" sz="2700" b="1">
                <a:solidFill>
                  <a:srgbClr val="2F3D4C"/>
                </a:solidFill>
                <a:latin typeface="Aptos" panose="020B0004020202020204" pitchFamily="34" charset="0"/>
              </a:rPr>
              <a:t>Lexington / Richland Five</a:t>
            </a:r>
          </a:p>
          <a:p>
            <a:pPr marL="428625" indent="-428625">
              <a:buFont typeface="Arial" panose="020B0604020202020204" pitchFamily="34" charset="0"/>
              <a:buChar char="•"/>
            </a:pPr>
            <a:r>
              <a:rPr lang="en-US" sz="2700" b="1">
                <a:solidFill>
                  <a:srgbClr val="2F3D4C"/>
                </a:solidFill>
                <a:latin typeface="Aptos" panose="020B0004020202020204" pitchFamily="34" charset="0"/>
              </a:rPr>
              <a:t>Richland One</a:t>
            </a:r>
          </a:p>
          <a:p>
            <a:pPr marL="428625" indent="-428625">
              <a:buFont typeface="Arial" panose="020B0604020202020204" pitchFamily="34" charset="0"/>
              <a:buChar char="•"/>
            </a:pPr>
            <a:r>
              <a:rPr lang="en-US" sz="2700" b="1">
                <a:solidFill>
                  <a:srgbClr val="2F3D4C"/>
                </a:solidFill>
                <a:latin typeface="Aptos" panose="020B0004020202020204" pitchFamily="34" charset="0"/>
              </a:rPr>
              <a:t>Richland Two</a:t>
            </a:r>
          </a:p>
          <a:p>
            <a:pPr marL="428625" indent="-428625">
              <a:buFont typeface="Arial" panose="020B0604020202020204" pitchFamily="34" charset="0"/>
              <a:buChar char="•"/>
            </a:pPr>
            <a:r>
              <a:rPr lang="en-US" sz="2700" b="1">
                <a:solidFill>
                  <a:srgbClr val="2F3D4C"/>
                </a:solidFill>
                <a:latin typeface="Aptos" panose="020B0004020202020204" pitchFamily="34" charset="0"/>
              </a:rPr>
              <a:t>Saluda</a:t>
            </a:r>
          </a:p>
          <a:p>
            <a:pPr marL="428625" indent="-428625">
              <a:buFont typeface="Arial" panose="020B0604020202020204" pitchFamily="34" charset="0"/>
              <a:buChar char="•"/>
            </a:pPr>
            <a:r>
              <a:rPr lang="en-US" sz="2700" b="1">
                <a:solidFill>
                  <a:srgbClr val="2F3D4C"/>
                </a:solidFill>
                <a:latin typeface="Aptos" panose="020B0004020202020204" pitchFamily="34" charset="0"/>
              </a:rPr>
              <a:t>SC Public Charter</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One</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Two</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Three</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Four</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Five </a:t>
            </a:r>
          </a:p>
          <a:p>
            <a:pPr marL="428625" indent="-428625">
              <a:buFont typeface="Arial" panose="020B0604020202020204" pitchFamily="34" charset="0"/>
              <a:buChar char="•"/>
            </a:pPr>
            <a:r>
              <a:rPr lang="en-US" sz="2700" b="1">
                <a:solidFill>
                  <a:srgbClr val="2F3D4C"/>
                </a:solidFill>
                <a:latin typeface="Aptos" panose="020B0004020202020204" pitchFamily="34" charset="0"/>
              </a:rPr>
              <a:t>Spartanburg Six</a:t>
            </a:r>
          </a:p>
          <a:p>
            <a:pPr marL="428625" indent="-428625">
              <a:buFont typeface="Arial" panose="020B0604020202020204" pitchFamily="34" charset="0"/>
              <a:buChar char="•"/>
            </a:pPr>
            <a:r>
              <a:rPr lang="en-US" sz="2700" b="1">
                <a:solidFill>
                  <a:srgbClr val="2F3D4C"/>
                </a:solidFill>
                <a:latin typeface="Aptos" panose="020B0004020202020204" pitchFamily="34" charset="0"/>
              </a:rPr>
              <a:t>York Two</a:t>
            </a:r>
          </a:p>
          <a:p>
            <a:pPr marL="428625" indent="-428625">
              <a:buFont typeface="Arial" panose="020B0604020202020204" pitchFamily="34" charset="0"/>
              <a:buChar char="•"/>
            </a:pPr>
            <a:r>
              <a:rPr lang="en-US" sz="2700" b="1">
                <a:solidFill>
                  <a:srgbClr val="2F3D4C"/>
                </a:solidFill>
                <a:latin typeface="Aptos" panose="020B0004020202020204" pitchFamily="34" charset="0"/>
              </a:rPr>
              <a:t>York Four</a:t>
            </a:r>
            <a:r>
              <a:rPr lang="en-US" sz="2700" b="1">
                <a:latin typeface="Aptos" panose="020B0004020202020204" pitchFamily="34" charset="0"/>
              </a:rPr>
              <a:t>	</a:t>
            </a:r>
            <a:r>
              <a:rPr lang="en-US" sz="2700"/>
              <a:t>						</a:t>
            </a:r>
          </a:p>
        </p:txBody>
      </p:sp>
      <p:sp>
        <p:nvSpPr>
          <p:cNvPr id="5" name="Title 4">
            <a:extLst>
              <a:ext uri="{FF2B5EF4-FFF2-40B4-BE49-F238E27FC236}">
                <a16:creationId xmlns:a16="http://schemas.microsoft.com/office/drawing/2014/main" id="{70EE0B54-F1AA-6267-D6DD-73B05B09B9C9}"/>
              </a:ext>
            </a:extLst>
          </p:cNvPr>
          <p:cNvSpPr txBox="1">
            <a:spLocks noGrp="1"/>
          </p:cNvSpPr>
          <p:nvPr>
            <p:ph type="title" idx="4294967295"/>
          </p:nvPr>
        </p:nvSpPr>
        <p:spPr>
          <a:xfrm>
            <a:off x="1025238" y="623455"/>
            <a:ext cx="1564178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2F3D4C"/>
                </a:solidFill>
                <a:effectLst/>
                <a:uLnTx/>
                <a:uFillTx/>
                <a:latin typeface="Aptos" panose="020B0004020202020204" pitchFamily="34" charset="0"/>
                <a:ea typeface="+mn-ea"/>
                <a:cs typeface="+mn-cs"/>
              </a:rPr>
              <a:t>FY2026-2027 Districts to Monitor </a:t>
            </a:r>
          </a:p>
        </p:txBody>
      </p:sp>
    </p:spTree>
    <p:extLst>
      <p:ext uri="{BB962C8B-B14F-4D97-AF65-F5344CB8AC3E}">
        <p14:creationId xmlns:p14="http://schemas.microsoft.com/office/powerpoint/2010/main" val="2318084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55E214-E271-ADE0-FE5C-529658DB2081}"/>
              </a:ext>
            </a:extLst>
          </p:cNvPr>
          <p:cNvSpPr>
            <a:spLocks noGrp="1"/>
          </p:cNvSpPr>
          <p:nvPr>
            <p:ph type="title"/>
          </p:nvPr>
        </p:nvSpPr>
        <p:spPr>
          <a:xfrm>
            <a:off x="885250" y="685800"/>
            <a:ext cx="7572949" cy="2324100"/>
          </a:xfrm>
        </p:spPr>
        <p:txBody>
          <a:bodyPr vert="horz" lIns="91440" tIns="45720" rIns="91440" bIns="45720" rtlCol="0" anchor="t">
            <a:normAutofit/>
          </a:bodyPr>
          <a:lstStyle/>
          <a:p>
            <a:r>
              <a:rPr lang="en-US" sz="5400" b="1" kern="1200">
                <a:latin typeface="+mn-lt"/>
                <a:ea typeface="+mj-ea"/>
                <a:cs typeface="+mj-cs"/>
              </a:rPr>
              <a:t>Equipment Disposition &amp; Monitoring</a:t>
            </a:r>
          </a:p>
        </p:txBody>
      </p:sp>
      <p:sp>
        <p:nvSpPr>
          <p:cNvPr id="12" name="object 3">
            <a:extLst>
              <a:ext uri="{FF2B5EF4-FFF2-40B4-BE49-F238E27FC236}">
                <a16:creationId xmlns:a16="http://schemas.microsoft.com/office/drawing/2014/main" id="{FF7CC1A2-48E0-4E8B-9C6C-E0A6B4757703}"/>
              </a:ext>
            </a:extLst>
          </p:cNvPr>
          <p:cNvSpPr txBox="1"/>
          <p:nvPr/>
        </p:nvSpPr>
        <p:spPr>
          <a:xfrm>
            <a:off x="817306" y="2857500"/>
            <a:ext cx="9815251" cy="6591300"/>
          </a:xfrm>
          <a:prstGeom prst="rect">
            <a:avLst/>
          </a:prstGeom>
        </p:spPr>
        <p:txBody>
          <a:bodyPr vert="horz" lIns="91440" tIns="45720" rIns="91440" bIns="45720" rtlCol="0">
            <a:normAutofit fontScale="92500" lnSpcReduction="10000"/>
          </a:bodyPr>
          <a:lstStyle/>
          <a:p>
            <a:pPr marL="571500" indent="-571500" defTabSz="1371600">
              <a:lnSpc>
                <a:spcPct val="110000"/>
              </a:lnSpc>
              <a:spcAft>
                <a:spcPts val="1200"/>
              </a:spcAft>
              <a:buClr>
                <a:srgbClr val="394783"/>
              </a:buClr>
              <a:buSzPct val="65000"/>
              <a:buFont typeface="Arial" panose="020B0604020202020204" pitchFamily="34" charset="0"/>
              <a:buChar char="•"/>
              <a:defRPr/>
            </a:pPr>
            <a:r>
              <a:rPr lang="en-US" sz="3600">
                <a:solidFill>
                  <a:srgbClr val="2F3D4C"/>
                </a:solidFill>
              </a:rPr>
              <a:t>Make sure inventory forms are updated for each program</a:t>
            </a:r>
          </a:p>
          <a:p>
            <a:pPr marL="571500" indent="-571500" defTabSz="1371600">
              <a:lnSpc>
                <a:spcPct val="110000"/>
              </a:lnSpc>
              <a:spcAft>
                <a:spcPts val="1200"/>
              </a:spcAft>
              <a:buClr>
                <a:srgbClr val="394783"/>
              </a:buClr>
              <a:buSzPct val="65000"/>
              <a:buFont typeface="Arial" panose="020B0604020202020204" pitchFamily="34" charset="0"/>
              <a:buChar char="•"/>
              <a:defRPr/>
            </a:pPr>
            <a:r>
              <a:rPr lang="en-US" sz="3600">
                <a:solidFill>
                  <a:srgbClr val="2F3D4C"/>
                </a:solidFill>
              </a:rPr>
              <a:t>Complete the Equipment Disposition form upon discontinuing a program, and if the equipment is obsolete or broken</a:t>
            </a:r>
          </a:p>
          <a:p>
            <a:pPr marL="571500" indent="-571500" defTabSz="1371600">
              <a:lnSpc>
                <a:spcPct val="110000"/>
              </a:lnSpc>
              <a:spcAft>
                <a:spcPts val="1200"/>
              </a:spcAft>
              <a:buClr>
                <a:srgbClr val="394783"/>
              </a:buClr>
              <a:buSzPct val="65000"/>
              <a:buFont typeface="Arial" panose="020B0604020202020204" pitchFamily="34" charset="0"/>
              <a:buChar char="•"/>
              <a:defRPr/>
            </a:pPr>
            <a:r>
              <a:rPr lang="en-US" sz="3600">
                <a:solidFill>
                  <a:srgbClr val="2F3D4C"/>
                </a:solidFill>
              </a:rPr>
              <a:t>Reminder to get signature of CTE Director/Coordinator and the District Superintendent</a:t>
            </a:r>
          </a:p>
          <a:p>
            <a:pPr marL="571500" indent="-571500" defTabSz="1371600">
              <a:lnSpc>
                <a:spcPct val="110000"/>
              </a:lnSpc>
              <a:spcAft>
                <a:spcPts val="1200"/>
              </a:spcAft>
              <a:buClr>
                <a:srgbClr val="394783"/>
              </a:buClr>
              <a:buSzPct val="65000"/>
              <a:buFont typeface="Arial" panose="020B0604020202020204" pitchFamily="34" charset="0"/>
              <a:buChar char="•"/>
              <a:defRPr/>
            </a:pPr>
            <a:r>
              <a:rPr lang="en-US" sz="3600">
                <a:solidFill>
                  <a:srgbClr val="2F3D4C"/>
                </a:solidFill>
              </a:rPr>
              <a:t>Scan and email the completed equipment disposition form to </a:t>
            </a:r>
            <a:r>
              <a:rPr lang="en-US" sz="3600">
                <a:solidFill>
                  <a:srgbClr val="2F3D4C"/>
                </a:solidFill>
                <a:hlinkClick r:id="rId3">
                  <a:extLst>
                    <a:ext uri="{A12FA001-AC4F-418D-AE19-62706E023703}">
                      <ahyp:hlinkClr xmlns:ahyp="http://schemas.microsoft.com/office/drawing/2018/hyperlinkcolor" val="tx"/>
                    </a:ext>
                  </a:extLst>
                </a:hlinkClick>
              </a:rPr>
              <a:t>mbenton@ed.sc.gov</a:t>
            </a:r>
            <a:r>
              <a:rPr lang="en-US" sz="3600">
                <a:solidFill>
                  <a:srgbClr val="2F3D4C"/>
                </a:solidFill>
              </a:rPr>
              <a:t> for approval</a:t>
            </a:r>
          </a:p>
        </p:txBody>
      </p:sp>
      <p:pic>
        <p:nvPicPr>
          <p:cNvPr id="7" name="Picture 6">
            <a:extLst>
              <a:ext uri="{FF2B5EF4-FFF2-40B4-BE49-F238E27FC236}">
                <a16:creationId xmlns:a16="http://schemas.microsoft.com/office/drawing/2014/main" id="{5AD267D6-A924-4105-BCF1-E8113DA496F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18802" y="1993607"/>
            <a:ext cx="6148625" cy="6087138"/>
          </a:xfrm>
          <a:prstGeom prst="rect">
            <a:avLst/>
          </a:prstGeom>
          <a:noFill/>
          <a:ln w="28575">
            <a:solidFill>
              <a:srgbClr val="F0C14C"/>
            </a:solidFill>
          </a:ln>
        </p:spPr>
      </p:pic>
    </p:spTree>
    <p:extLst>
      <p:ext uri="{BB962C8B-B14F-4D97-AF65-F5344CB8AC3E}">
        <p14:creationId xmlns:p14="http://schemas.microsoft.com/office/powerpoint/2010/main" val="2684970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346CD-D29C-38F3-3110-BAA691B6D91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07ED19-BFD8-7BB3-6A4D-1E0A97F04C2E}"/>
              </a:ext>
            </a:extLst>
          </p:cNvPr>
          <p:cNvSpPr>
            <a:spLocks noGrp="1"/>
          </p:cNvSpPr>
          <p:nvPr>
            <p:ph type="title"/>
          </p:nvPr>
        </p:nvSpPr>
        <p:spPr>
          <a:xfrm>
            <a:off x="962246" y="3771900"/>
            <a:ext cx="16703749" cy="1371600"/>
          </a:xfrm>
        </p:spPr>
        <p:txBody>
          <a:bodyPr/>
          <a:lstStyle/>
          <a:p>
            <a:r>
              <a:rPr lang="en-US"/>
              <a:t>Data Definitions &amp; Resources</a:t>
            </a:r>
          </a:p>
        </p:txBody>
      </p:sp>
    </p:spTree>
    <p:extLst>
      <p:ext uri="{BB962C8B-B14F-4D97-AF65-F5344CB8AC3E}">
        <p14:creationId xmlns:p14="http://schemas.microsoft.com/office/powerpoint/2010/main" val="1252731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D5B3104-632F-4792-98C2-D477C5274ED0}"/>
              </a:ext>
            </a:extLst>
          </p:cNvPr>
          <p:cNvSpPr>
            <a:spLocks noGrp="1"/>
          </p:cNvSpPr>
          <p:nvPr>
            <p:ph type="title"/>
          </p:nvPr>
        </p:nvSpPr>
        <p:spPr>
          <a:xfrm>
            <a:off x="918972" y="547687"/>
            <a:ext cx="16450056" cy="1107996"/>
          </a:xfrm>
        </p:spPr>
        <p:txBody>
          <a:bodyPr wrap="square">
            <a:spAutoFit/>
          </a:bodyPr>
          <a:lstStyle/>
          <a:p>
            <a:pPr>
              <a:lnSpc>
                <a:spcPct val="100000"/>
              </a:lnSpc>
              <a:spcBef>
                <a:spcPts val="0"/>
              </a:spcBef>
            </a:pPr>
            <a:r>
              <a:rPr lang="en-US" sz="6600" b="1">
                <a:ea typeface="+mn-ea"/>
                <a:cs typeface="Times New Roman" panose="02020603050405020304" pitchFamily="18" charset="0"/>
              </a:rPr>
              <a:t>Student Designations</a:t>
            </a:r>
          </a:p>
        </p:txBody>
      </p:sp>
      <p:sp>
        <p:nvSpPr>
          <p:cNvPr id="3" name="Content Placeholder 2">
            <a:extLst>
              <a:ext uri="{FF2B5EF4-FFF2-40B4-BE49-F238E27FC236}">
                <a16:creationId xmlns:a16="http://schemas.microsoft.com/office/drawing/2014/main" id="{4F5C5C55-9235-4886-B7EA-0327320DEED9}"/>
              </a:ext>
            </a:extLst>
          </p:cNvPr>
          <p:cNvSpPr>
            <a:spLocks noGrp="1"/>
          </p:cNvSpPr>
          <p:nvPr>
            <p:ph idx="1"/>
          </p:nvPr>
        </p:nvSpPr>
        <p:spPr>
          <a:xfrm>
            <a:off x="918972" y="2377365"/>
            <a:ext cx="16450056" cy="6186309"/>
          </a:xfrm>
        </p:spPr>
        <p:txBody>
          <a:bodyPr wrap="square">
            <a:spAutoFit/>
          </a:bodyPr>
          <a:lstStyle/>
          <a:p>
            <a:pPr marL="176213" algn="just" fontAlgn="base">
              <a:lnSpc>
                <a:spcPct val="100000"/>
              </a:lnSpc>
              <a:spcBef>
                <a:spcPts val="0"/>
              </a:spcBef>
              <a:buClr>
                <a:srgbClr val="002E8A"/>
              </a:buClr>
              <a:buSzPct val="60000"/>
              <a:defRPr/>
            </a:pPr>
            <a:r>
              <a:rPr lang="en-US" sz="3600" b="1">
                <a:cs typeface="Times New Roman" panose="02020603050405020304" pitchFamily="18" charset="0"/>
              </a:rPr>
              <a:t>Participants</a:t>
            </a:r>
          </a:p>
          <a:p>
            <a:pPr marL="1035843" lvl="1" algn="just" fontAlgn="base">
              <a:lnSpc>
                <a:spcPct val="100000"/>
              </a:lnSpc>
              <a:spcBef>
                <a:spcPts val="0"/>
              </a:spcBef>
              <a:buSzPct val="75000"/>
              <a:defRPr/>
            </a:pPr>
            <a:r>
              <a:rPr lang="en-US" sz="3600">
                <a:solidFill>
                  <a:srgbClr val="2F3D4C"/>
                </a:solidFill>
                <a:cs typeface="Times New Roman" panose="02020603050405020304" pitchFamily="18" charset="0"/>
              </a:rPr>
              <a:t>A student who completes at least one </a:t>
            </a:r>
            <a:r>
              <a:rPr lang="en-US" sz="3600" b="1" u="sng">
                <a:solidFill>
                  <a:srgbClr val="2F3D4C"/>
                </a:solidFill>
                <a:cs typeface="Times New Roman" panose="02020603050405020304" pitchFamily="18" charset="0"/>
              </a:rPr>
              <a:t>course</a:t>
            </a:r>
            <a:r>
              <a:rPr lang="en-US" sz="3600">
                <a:solidFill>
                  <a:srgbClr val="2F3D4C"/>
                </a:solidFill>
                <a:cs typeface="Times New Roman" panose="02020603050405020304" pitchFamily="18" charset="0"/>
              </a:rPr>
              <a:t> or earns at least one credit in an eligible recipient's CTE program or program of study </a:t>
            </a:r>
          </a:p>
          <a:p>
            <a:pPr algn="just" fontAlgn="base">
              <a:lnSpc>
                <a:spcPct val="100000"/>
              </a:lnSpc>
              <a:spcBef>
                <a:spcPts val="0"/>
              </a:spcBef>
              <a:buClr>
                <a:srgbClr val="0033CC"/>
              </a:buClr>
              <a:buSzPct val="60000"/>
              <a:defRPr/>
            </a:pPr>
            <a:endParaRPr lang="en-US" sz="3600" b="1">
              <a:cs typeface="Times New Roman" panose="02020603050405020304" pitchFamily="18" charset="0"/>
            </a:endParaRPr>
          </a:p>
          <a:p>
            <a:pPr marL="176213" algn="just" fontAlgn="base">
              <a:lnSpc>
                <a:spcPct val="100000"/>
              </a:lnSpc>
              <a:spcBef>
                <a:spcPts val="0"/>
              </a:spcBef>
              <a:buClr>
                <a:srgbClr val="002E8A"/>
              </a:buClr>
              <a:buSzPct val="60000"/>
              <a:defRPr/>
            </a:pPr>
            <a:r>
              <a:rPr lang="en-US" sz="3600" b="1">
                <a:cs typeface="Times New Roman" panose="02020603050405020304" pitchFamily="18" charset="0"/>
              </a:rPr>
              <a:t>Concentrators</a:t>
            </a:r>
          </a:p>
          <a:p>
            <a:pPr marL="1035843" lvl="1" algn="just" fontAlgn="base">
              <a:lnSpc>
                <a:spcPct val="100000"/>
              </a:lnSpc>
              <a:spcBef>
                <a:spcPts val="0"/>
              </a:spcBef>
              <a:buSzPct val="75000"/>
              <a:defRPr/>
            </a:pPr>
            <a:r>
              <a:rPr lang="en-US" sz="3600">
                <a:solidFill>
                  <a:srgbClr val="2F3D4C"/>
                </a:solidFill>
                <a:cs typeface="Times New Roman" panose="02020603050405020304" pitchFamily="18" charset="0"/>
              </a:rPr>
              <a:t>Secondary student who has completed at least two courses in a state-recognized CTE </a:t>
            </a:r>
            <a:r>
              <a:rPr lang="en-US" sz="3600" b="1" u="sng">
                <a:solidFill>
                  <a:srgbClr val="2F3D4C"/>
                </a:solidFill>
                <a:cs typeface="Times New Roman" panose="02020603050405020304" pitchFamily="18" charset="0"/>
              </a:rPr>
              <a:t>program</a:t>
            </a:r>
            <a:r>
              <a:rPr lang="en-US" sz="3600">
                <a:solidFill>
                  <a:srgbClr val="2F3D4C"/>
                </a:solidFill>
                <a:cs typeface="Times New Roman" panose="02020603050405020304" pitchFamily="18" charset="0"/>
              </a:rPr>
              <a:t> or program of study</a:t>
            </a:r>
          </a:p>
          <a:p>
            <a:pPr algn="just" fontAlgn="base">
              <a:lnSpc>
                <a:spcPct val="100000"/>
              </a:lnSpc>
              <a:spcBef>
                <a:spcPts val="0"/>
              </a:spcBef>
              <a:buClr>
                <a:srgbClr val="0033CC"/>
              </a:buClr>
              <a:buSzPct val="60000"/>
              <a:defRPr/>
            </a:pPr>
            <a:endParaRPr lang="en-US" sz="3600" b="1">
              <a:cs typeface="Times New Roman" panose="02020603050405020304" pitchFamily="18" charset="0"/>
            </a:endParaRPr>
          </a:p>
          <a:p>
            <a:pPr marL="176213" algn="just" fontAlgn="base">
              <a:lnSpc>
                <a:spcPct val="100000"/>
              </a:lnSpc>
              <a:spcBef>
                <a:spcPts val="0"/>
              </a:spcBef>
              <a:buClr>
                <a:srgbClr val="008000"/>
              </a:buClr>
              <a:buSzPct val="60000"/>
              <a:defRPr/>
            </a:pPr>
            <a:r>
              <a:rPr lang="en-US" sz="3600" b="1">
                <a:cs typeface="Times New Roman" panose="02020603050405020304" pitchFamily="18" charset="0"/>
              </a:rPr>
              <a:t>Completers</a:t>
            </a:r>
          </a:p>
          <a:p>
            <a:pPr marL="1035843" lvl="1" algn="just" fontAlgn="base">
              <a:lnSpc>
                <a:spcPct val="100000"/>
              </a:lnSpc>
              <a:spcBef>
                <a:spcPts val="0"/>
              </a:spcBef>
              <a:buSzPct val="75000"/>
              <a:defRPr/>
            </a:pPr>
            <a:r>
              <a:rPr lang="en-US" sz="3600">
                <a:solidFill>
                  <a:srgbClr val="2F3D4C"/>
                </a:solidFill>
                <a:cs typeface="Times New Roman" panose="02020603050405020304" pitchFamily="18" charset="0"/>
              </a:rPr>
              <a:t>Concentrator who has earned all of the required units in a state-recognized CTE </a:t>
            </a:r>
            <a:r>
              <a:rPr lang="en-US" sz="3600" b="1" u="sng">
                <a:solidFill>
                  <a:srgbClr val="2F3D4C"/>
                </a:solidFill>
                <a:cs typeface="Times New Roman" panose="02020603050405020304" pitchFamily="18" charset="0"/>
              </a:rPr>
              <a:t>program</a:t>
            </a:r>
            <a:endParaRPr lang="en-US" sz="3600" b="1">
              <a:solidFill>
                <a:srgbClr val="2F3D4C"/>
              </a:solidFill>
              <a:cs typeface="Times New Roman" panose="02020603050405020304" pitchFamily="18" charset="0"/>
            </a:endParaRPr>
          </a:p>
        </p:txBody>
      </p:sp>
    </p:spTree>
    <p:extLst>
      <p:ext uri="{BB962C8B-B14F-4D97-AF65-F5344CB8AC3E}">
        <p14:creationId xmlns:p14="http://schemas.microsoft.com/office/powerpoint/2010/main" val="1689956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vert="horz" lIns="91440" tIns="45720" rIns="91440" bIns="45720" rtlCol="0" anchor="t">
            <a:normAutofit/>
          </a:bodyPr>
          <a:lstStyle/>
          <a:p>
            <a:r>
              <a:rPr lang="en-US" sz="5400" b="1" kern="1200">
                <a:latin typeface="+mn-lt"/>
                <a:ea typeface="+mj-ea"/>
                <a:cs typeface="+mj-cs"/>
              </a:rPr>
              <a:t>Data Disaggregation in Perkins V</a:t>
            </a:r>
            <a:endParaRPr lang="en-US" sz="5400" b="1" i="1" kern="1200">
              <a:latin typeface="+mn-lt"/>
              <a:ea typeface="+mj-ea"/>
              <a:cs typeface="+mj-cs"/>
            </a:endParaRPr>
          </a:p>
        </p:txBody>
      </p:sp>
      <p:sp>
        <p:nvSpPr>
          <p:cNvPr id="11" name="TextBox 10">
            <a:extLst>
              <a:ext uri="{FF2B5EF4-FFF2-40B4-BE49-F238E27FC236}">
                <a16:creationId xmlns:a16="http://schemas.microsoft.com/office/drawing/2014/main" id="{1A724C79-F87F-B8FD-E01D-A7DAA6D09958}"/>
              </a:ext>
            </a:extLst>
          </p:cNvPr>
          <p:cNvSpPr txBox="1"/>
          <p:nvPr/>
        </p:nvSpPr>
        <p:spPr>
          <a:xfrm>
            <a:off x="1164264" y="4016448"/>
            <a:ext cx="6115627" cy="5753082"/>
          </a:xfrm>
          <a:prstGeom prst="rect">
            <a:avLst/>
          </a:prstGeom>
        </p:spPr>
        <p:txBody>
          <a:bodyPr vert="horz" lIns="91440" tIns="45720" rIns="91440" bIns="45720" rtlCol="0">
            <a:normAutofit/>
          </a:bodyPr>
          <a:lstStyle/>
          <a:p>
            <a:pPr marL="571500" indent="-571500" defTabSz="1371600">
              <a:lnSpc>
                <a:spcPct val="110000"/>
              </a:lnSpc>
              <a:spcAft>
                <a:spcPts val="600"/>
              </a:spcAft>
              <a:buFont typeface="Arial" panose="020B0604020202020204" pitchFamily="34" charset="0"/>
              <a:buChar char="•"/>
            </a:pPr>
            <a:r>
              <a:rPr lang="en-US" sz="3600" b="1">
                <a:solidFill>
                  <a:srgbClr val="2F3D4C"/>
                </a:solidFill>
              </a:rPr>
              <a:t>Gender</a:t>
            </a:r>
          </a:p>
          <a:p>
            <a:pPr marL="571500" indent="-571500" defTabSz="1371600">
              <a:lnSpc>
                <a:spcPct val="110000"/>
              </a:lnSpc>
              <a:spcAft>
                <a:spcPts val="600"/>
              </a:spcAft>
              <a:buFont typeface="Arial" panose="020B0604020202020204" pitchFamily="34" charset="0"/>
              <a:buChar char="•"/>
            </a:pPr>
            <a:r>
              <a:rPr lang="en-US" sz="3600" b="1">
                <a:solidFill>
                  <a:srgbClr val="2F3D4C"/>
                </a:solidFill>
              </a:rPr>
              <a:t>Race/ethnicity</a:t>
            </a:r>
          </a:p>
          <a:p>
            <a:pPr marL="571500" indent="-571500" defTabSz="1371600">
              <a:lnSpc>
                <a:spcPct val="110000"/>
              </a:lnSpc>
              <a:spcAft>
                <a:spcPts val="600"/>
              </a:spcAft>
              <a:buFont typeface="Arial" panose="020B0604020202020204" pitchFamily="34" charset="0"/>
              <a:buChar char="•"/>
            </a:pPr>
            <a:r>
              <a:rPr lang="en-US" sz="3600" b="1">
                <a:solidFill>
                  <a:srgbClr val="2F3D4C"/>
                </a:solidFill>
              </a:rPr>
              <a:t>Career Clusters</a:t>
            </a:r>
          </a:p>
          <a:p>
            <a:pPr marL="571500" indent="-571500" defTabSz="1371600">
              <a:lnSpc>
                <a:spcPct val="110000"/>
              </a:lnSpc>
              <a:spcAft>
                <a:spcPts val="600"/>
              </a:spcAft>
              <a:buFont typeface="Arial" panose="020B0604020202020204" pitchFamily="34" charset="0"/>
              <a:buChar char="•"/>
            </a:pPr>
            <a:r>
              <a:rPr lang="en-US" sz="3600" b="1">
                <a:solidFill>
                  <a:srgbClr val="2F3D4C"/>
                </a:solidFill>
              </a:rPr>
              <a:t>Post-program Placement </a:t>
            </a:r>
          </a:p>
          <a:p>
            <a:pPr marL="571500" indent="-571500" defTabSz="1371600">
              <a:lnSpc>
                <a:spcPct val="110000"/>
              </a:lnSpc>
              <a:spcAft>
                <a:spcPts val="600"/>
              </a:spcAft>
              <a:buFont typeface="Arial" panose="020B0604020202020204" pitchFamily="34" charset="0"/>
              <a:buChar char="•"/>
            </a:pPr>
            <a:r>
              <a:rPr lang="en-US" sz="3600" b="1">
                <a:solidFill>
                  <a:srgbClr val="2F3D4C"/>
                </a:solidFill>
              </a:rPr>
              <a:t>Special Populations</a:t>
            </a:r>
          </a:p>
        </p:txBody>
      </p:sp>
      <p:graphicFrame>
        <p:nvGraphicFramePr>
          <p:cNvPr id="27" name="Text Placeholder 2">
            <a:extLst>
              <a:ext uri="{FF2B5EF4-FFF2-40B4-BE49-F238E27FC236}">
                <a16:creationId xmlns:a16="http://schemas.microsoft.com/office/drawing/2014/main" id="{74D9B8A7-2DE5-B5AE-3756-2E0112A98FB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25050780"/>
              </p:ext>
            </p:extLst>
          </p:nvPr>
        </p:nvGraphicFramePr>
        <p:xfrm>
          <a:off x="7607300" y="2209800"/>
          <a:ext cx="8382000" cy="68230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70395359"/>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solidFill>
                  <a:schemeClr val="bg1"/>
                </a:solidFill>
              </a:rPr>
              <a:t>title</a:t>
            </a:r>
          </a:p>
        </p:txBody>
      </p:sp>
      <p:sp>
        <p:nvSpPr>
          <p:cNvPr id="3" name="Content Placeholder 2">
            <a:extLst>
              <a:ext uri="{FF2B5EF4-FFF2-40B4-BE49-F238E27FC236}">
                <a16:creationId xmlns:a16="http://schemas.microsoft.com/office/drawing/2014/main" id="{D58ACAF2-178C-D99B-EF21-4B2A4D543A6C}"/>
              </a:ext>
            </a:extLst>
          </p:cNvPr>
          <p:cNvSpPr>
            <a:spLocks noGrp="1"/>
          </p:cNvSpPr>
          <p:nvPr>
            <p:ph idx="1"/>
          </p:nvPr>
        </p:nvSpPr>
        <p:spPr>
          <a:xfrm>
            <a:off x="1066800" y="2705100"/>
            <a:ext cx="16450056" cy="5975668"/>
          </a:xfrm>
        </p:spPr>
        <p:txBody>
          <a:bodyPr numCol="2">
            <a:noAutofit/>
          </a:bodyPr>
          <a:lstStyle/>
          <a:p>
            <a:pPr marL="571500" indent="-571500">
              <a:buFont typeface="Arial" panose="020B0604020202020204" pitchFamily="34" charset="0"/>
              <a:buChar char="•"/>
            </a:pPr>
            <a:r>
              <a:rPr lang="en-US" sz="3600"/>
              <a:t>Individuals with disabilities</a:t>
            </a:r>
          </a:p>
          <a:p>
            <a:pPr marL="571500" indent="-571500">
              <a:buFont typeface="Arial" panose="020B0604020202020204" pitchFamily="34" charset="0"/>
              <a:buChar char="•"/>
            </a:pPr>
            <a:r>
              <a:rPr lang="en-US" sz="3600"/>
              <a:t>Individuals from economically disadvantaged families</a:t>
            </a:r>
          </a:p>
          <a:p>
            <a:pPr marL="571500" indent="-571500">
              <a:buFont typeface="Arial" panose="020B0604020202020204" pitchFamily="34" charset="0"/>
              <a:buChar char="•"/>
            </a:pPr>
            <a:r>
              <a:rPr lang="en-US" sz="3600"/>
              <a:t>Individuals preparing for non-traditional fields</a:t>
            </a:r>
          </a:p>
          <a:p>
            <a:pPr marL="571500" indent="-571500">
              <a:buFont typeface="Arial" panose="020B0604020202020204" pitchFamily="34" charset="0"/>
              <a:buChar char="•"/>
            </a:pPr>
            <a:r>
              <a:rPr lang="en-US" sz="3600"/>
              <a:t>Single parents, including single pregnant women</a:t>
            </a:r>
          </a:p>
          <a:p>
            <a:pPr marL="571500" indent="-571500">
              <a:buFont typeface="Arial" panose="020B0604020202020204" pitchFamily="34" charset="0"/>
              <a:buChar char="•"/>
            </a:pPr>
            <a:r>
              <a:rPr lang="en-US" sz="3600"/>
              <a:t>Out-of-workforce individuals</a:t>
            </a:r>
          </a:p>
          <a:p>
            <a:pPr marL="571500" indent="-571500">
              <a:buFont typeface="Arial" panose="020B0604020202020204" pitchFamily="34" charset="0"/>
              <a:buChar char="•"/>
            </a:pPr>
            <a:r>
              <a:rPr lang="en-US" sz="3600"/>
              <a:t>English learners</a:t>
            </a:r>
          </a:p>
          <a:p>
            <a:pPr marL="571500" indent="-571500">
              <a:buFont typeface="Arial" panose="020B0604020202020204" pitchFamily="34" charset="0"/>
              <a:buChar char="•"/>
            </a:pPr>
            <a:r>
              <a:rPr lang="en-US" sz="3600"/>
              <a:t>Homeless individuals as defined by the McKinney-Vento Homeless Assistance Act</a:t>
            </a:r>
          </a:p>
          <a:p>
            <a:pPr marL="571500" indent="-571500">
              <a:buFont typeface="Arial" panose="020B0604020202020204" pitchFamily="34" charset="0"/>
              <a:buChar char="•"/>
            </a:pPr>
            <a:r>
              <a:rPr lang="en-US" sz="3600"/>
              <a:t>Youth who are in, or have aged out of, the foster care system</a:t>
            </a:r>
          </a:p>
          <a:p>
            <a:pPr marL="571500" indent="-571500">
              <a:buFont typeface="Arial" panose="020B0604020202020204" pitchFamily="34" charset="0"/>
              <a:buChar char="•"/>
            </a:pPr>
            <a:r>
              <a:rPr lang="en-US" sz="3600"/>
              <a:t>Youth with a parent who is on active duty in the armed forces</a:t>
            </a:r>
          </a:p>
        </p:txBody>
      </p:sp>
      <p:sp>
        <p:nvSpPr>
          <p:cNvPr id="8" name="Title 5"/>
          <p:cNvSpPr txBox="1">
            <a:spLocks/>
          </p:cNvSpPr>
          <p:nvPr/>
        </p:nvSpPr>
        <p:spPr>
          <a:xfrm>
            <a:off x="918972" y="342900"/>
            <a:ext cx="16934456" cy="1988345"/>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a:solidFill>
                  <a:srgbClr val="2F3D4C"/>
                </a:solidFill>
                <a:latin typeface="+mn-lt"/>
              </a:rPr>
              <a:t>Special Populations, as Defined by Perkins V</a:t>
            </a:r>
          </a:p>
        </p:txBody>
      </p:sp>
    </p:spTree>
    <p:extLst>
      <p:ext uri="{BB962C8B-B14F-4D97-AF65-F5344CB8AC3E}">
        <p14:creationId xmlns:p14="http://schemas.microsoft.com/office/powerpoint/2010/main" val="1899181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137160" tIns="68580" rIns="137160" bIns="68580" rtlCol="0" anchor="b">
            <a:normAutofit/>
          </a:bodyPr>
          <a:lstStyle/>
          <a:p>
            <a:r>
              <a:rPr lang="en-US" sz="6000" b="1"/>
              <a:t>Core Indicators of Performance - Perkins V</a:t>
            </a:r>
          </a:p>
        </p:txBody>
      </p:sp>
      <p:sp>
        <p:nvSpPr>
          <p:cNvPr id="3" name="Rectangle 2"/>
          <p:cNvSpPr/>
          <p:nvPr/>
        </p:nvSpPr>
        <p:spPr>
          <a:xfrm>
            <a:off x="1066800" y="2095500"/>
            <a:ext cx="16880825" cy="7109639"/>
          </a:xfrm>
          <a:prstGeom prst="rect">
            <a:avLst/>
          </a:prstGeom>
        </p:spPr>
        <p:txBody>
          <a:bodyPr wrap="square">
            <a:spAutoFit/>
          </a:bodyPr>
          <a:lstStyle/>
          <a:p>
            <a:pPr defTabSz="905256">
              <a:lnSpc>
                <a:spcPct val="150000"/>
              </a:lnSpc>
              <a:buClr>
                <a:srgbClr val="9DCC44"/>
              </a:buClr>
            </a:pPr>
            <a:r>
              <a:rPr lang="en-US" sz="3800" b="1"/>
              <a:t>Secondary Level:</a:t>
            </a:r>
          </a:p>
          <a:p>
            <a:pPr marL="282893" indent="-282893" defTabSz="905256" fontAlgn="ctr">
              <a:lnSpc>
                <a:spcPct val="150000"/>
              </a:lnSpc>
              <a:buClr>
                <a:srgbClr val="9DCC44"/>
              </a:buClr>
              <a:buFont typeface="Wingdings" panose="05000000000000000000" pitchFamily="2" charset="2"/>
              <a:buChar char="ü"/>
            </a:pPr>
            <a:r>
              <a:rPr lang="en-US" sz="3800">
                <a:hlinkClick r:id="rId2"/>
              </a:rPr>
              <a:t>1S1: Four-Year Graduation Rate</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3"/>
              </a:rPr>
              <a:t>2S1: Academic Proficiency in Reading/Language Arts</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4"/>
              </a:rPr>
              <a:t>2S2: Academic Proficiency in Mathematics</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5"/>
              </a:rPr>
              <a:t>2S3: Academic Proficiency in Science</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6"/>
              </a:rPr>
              <a:t>3S1: Post-Program Placement</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7"/>
              </a:rPr>
              <a:t>4S1: Non-traditional Program Concentration</a:t>
            </a:r>
            <a:endParaRPr lang="en-US" sz="3800"/>
          </a:p>
          <a:p>
            <a:pPr marL="282893" indent="-282893" defTabSz="905256" fontAlgn="ctr">
              <a:lnSpc>
                <a:spcPct val="150000"/>
              </a:lnSpc>
              <a:buClr>
                <a:srgbClr val="9DCC44"/>
              </a:buClr>
              <a:buFont typeface="Wingdings" panose="05000000000000000000" pitchFamily="2" charset="2"/>
              <a:buChar char="ü"/>
            </a:pPr>
            <a:r>
              <a:rPr lang="en-US" sz="3800">
                <a:hlinkClick r:id="rId8"/>
              </a:rPr>
              <a:t>5S1: Program Quality – Attained Recognized Postsecondary Credential</a:t>
            </a:r>
            <a:endParaRPr lang="en-US" sz="3800"/>
          </a:p>
        </p:txBody>
      </p:sp>
    </p:spTree>
    <p:extLst>
      <p:ext uri="{BB962C8B-B14F-4D97-AF65-F5344CB8AC3E}">
        <p14:creationId xmlns:p14="http://schemas.microsoft.com/office/powerpoint/2010/main" val="1943199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0">
            <a:extLst>
              <a:ext uri="{FF2B5EF4-FFF2-40B4-BE49-F238E27FC236}">
                <a16:creationId xmlns:a16="http://schemas.microsoft.com/office/drawing/2014/main" id="{E3DA5FBB-675A-0501-A35D-B75C4BF1F74D}"/>
              </a:ext>
            </a:extLst>
          </p:cNvPr>
          <p:cNvSpPr txBox="1">
            <a:spLocks noGrp="1"/>
          </p:cNvSpPr>
          <p:nvPr>
            <p:ph type="title"/>
          </p:nvPr>
        </p:nvSpPr>
        <p:spPr>
          <a:xfrm>
            <a:off x="918972" y="860139"/>
            <a:ext cx="16404336" cy="830997"/>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45">
              <a:spcBef>
                <a:spcPts val="0"/>
              </a:spcBef>
              <a:defRPr/>
            </a:pPr>
            <a:r>
              <a:rPr lang="en-US" sz="5400">
                <a:latin typeface="Aptos" panose="020B0004020202020204" pitchFamily="34" charset="0"/>
                <a:ea typeface="+mn-ea"/>
                <a:cs typeface="+mn-cs"/>
              </a:rPr>
              <a:t>Career Readiness Administration Resource Padlet</a:t>
            </a:r>
          </a:p>
        </p:txBody>
      </p:sp>
      <p:sp>
        <p:nvSpPr>
          <p:cNvPr id="5" name="Freeform 5">
            <a:extLst>
              <a:ext uri="{C183D7F6-B498-43B3-948B-1728B52AA6E4}">
                <adec:decorative xmlns:adec="http://schemas.microsoft.com/office/drawing/2017/decorative" val="1"/>
              </a:ext>
            </a:extLst>
          </p:cNvPr>
          <p:cNvSpPr/>
          <p:nvPr/>
        </p:nvSpPr>
        <p:spPr>
          <a:xfrm>
            <a:off x="12939823" y="3146904"/>
            <a:ext cx="4574871" cy="4721190"/>
          </a:xfrm>
          <a:custGeom>
            <a:avLst/>
            <a:gdLst/>
            <a:ahLst/>
            <a:cxnLst/>
            <a:rect l="l" t="t" r="r" b="b"/>
            <a:pathLst>
              <a:path w="7881291" h="6058743">
                <a:moveTo>
                  <a:pt x="0" y="0"/>
                </a:moveTo>
                <a:lnTo>
                  <a:pt x="7881291" y="0"/>
                </a:lnTo>
                <a:lnTo>
                  <a:pt x="7881291" y="6058742"/>
                </a:lnTo>
                <a:lnTo>
                  <a:pt x="0" y="6058742"/>
                </a:lnTo>
                <a:lnTo>
                  <a:pt x="0" y="0"/>
                </a:lnTo>
                <a:close/>
              </a:path>
            </a:pathLst>
          </a:custGeom>
          <a:blipFill>
            <a:blip r:embed="rId3">
              <a:extLst>
                <a:ext uri="{28A0092B-C50C-407E-A947-70E740481C1C}">
                  <a14:useLocalDpi xmlns:a14="http://schemas.microsoft.com/office/drawing/2010/main" val="0"/>
                </a:ext>
              </a:extLst>
            </a:blip>
            <a:stretch>
              <a:fillRect/>
            </a:stretch>
          </a:blipFill>
          <a:ln w="57150">
            <a:solidFill>
              <a:schemeClr val="accent4"/>
            </a:solidFill>
          </a:ln>
        </p:spPr>
        <p:txBody>
          <a:bodyPr/>
          <a:lstStyle/>
          <a:p>
            <a:pPr defTabSz="914445"/>
            <a:endParaRPr lang="en-US">
              <a:solidFill>
                <a:prstClr val="black"/>
              </a:solidFill>
              <a:latin typeface="Aptos" panose="02110004020202020204"/>
            </a:endParaRPr>
          </a:p>
        </p:txBody>
      </p:sp>
      <p:sp>
        <p:nvSpPr>
          <p:cNvPr id="6" name="TextBox 5">
            <a:extLst>
              <a:ext uri="{FF2B5EF4-FFF2-40B4-BE49-F238E27FC236}">
                <a16:creationId xmlns:a16="http://schemas.microsoft.com/office/drawing/2014/main" id="{9F5679EB-B90D-6532-D0D2-BD770B6CAB5B}"/>
              </a:ext>
            </a:extLst>
          </p:cNvPr>
          <p:cNvSpPr txBox="1"/>
          <p:nvPr/>
        </p:nvSpPr>
        <p:spPr>
          <a:xfrm>
            <a:off x="554604" y="7868094"/>
            <a:ext cx="11743660" cy="1631216"/>
          </a:xfrm>
          <a:prstGeom prst="rect">
            <a:avLst/>
          </a:prstGeom>
          <a:noFill/>
        </p:spPr>
        <p:txBody>
          <a:bodyPr wrap="square">
            <a:spAutoFit/>
          </a:bodyPr>
          <a:lstStyle/>
          <a:p>
            <a:pPr algn="ctr" defTabSz="914445"/>
            <a:r>
              <a:rPr lang="en-US" sz="3200" i="1">
                <a:solidFill>
                  <a:prstClr val="white"/>
                </a:solidFill>
                <a:latin typeface="Aptos" panose="02110004020202020204"/>
              </a:rPr>
              <a:t>To access the resources use the hyperlink below or the QR code. </a:t>
            </a:r>
          </a:p>
          <a:p>
            <a:pPr algn="ctr" defTabSz="914445"/>
            <a:endParaRPr lang="en-US" sz="3200" b="1" i="1">
              <a:solidFill>
                <a:prstClr val="white"/>
              </a:solidFill>
              <a:latin typeface="Aptos" panose="02110004020202020204"/>
              <a:hlinkClick r:id="rId4">
                <a:extLst>
                  <a:ext uri="{A12FA001-AC4F-418D-AE19-62706E023703}">
                    <ahyp:hlinkClr xmlns:ahyp="http://schemas.microsoft.com/office/drawing/2018/hyperlinkcolor" val="tx"/>
                  </a:ext>
                </a:extLst>
              </a:hlinkClick>
            </a:endParaRPr>
          </a:p>
          <a:p>
            <a:pPr algn="ctr" defTabSz="914445"/>
            <a:r>
              <a:rPr lang="en-US" sz="3600" b="1">
                <a:solidFill>
                  <a:prstClr val="white"/>
                </a:solidFill>
                <a:latin typeface="Aptos" panose="02110004020202020204"/>
                <a:hlinkClick r:id="rId4">
                  <a:extLst>
                    <a:ext uri="{A12FA001-AC4F-418D-AE19-62706E023703}">
                      <ahyp:hlinkClr xmlns:ahyp="http://schemas.microsoft.com/office/drawing/2018/hyperlinkcolor" val="tx"/>
                    </a:ext>
                  </a:extLst>
                </a:hlinkClick>
              </a:rPr>
              <a:t>https://tinyurl.com/mw4jb7j3</a:t>
            </a:r>
            <a:r>
              <a:rPr lang="en-US" sz="3600" b="1">
                <a:solidFill>
                  <a:prstClr val="white"/>
                </a:solidFill>
                <a:latin typeface="Aptos" panose="02110004020202020204"/>
              </a:rPr>
              <a:t> </a:t>
            </a:r>
          </a:p>
        </p:txBody>
      </p:sp>
      <p:pic>
        <p:nvPicPr>
          <p:cNvPr id="8" name="Picture 7">
            <a:extLst>
              <a:ext uri="{FF2B5EF4-FFF2-40B4-BE49-F238E27FC236}">
                <a16:creationId xmlns:a16="http://schemas.microsoft.com/office/drawing/2014/main" id="{DB273875-E6DF-B6CF-8DFB-F5242D40E015}"/>
              </a:ext>
              <a:ext uri="{C183D7F6-B498-43B3-948B-1728B52AA6E4}">
                <adec:decorative xmlns:adec="http://schemas.microsoft.com/office/drawing/2017/decorative" val="1"/>
              </a:ext>
            </a:extLst>
          </p:cNvPr>
          <p:cNvPicPr>
            <a:picLocks noChangeAspect="1"/>
          </p:cNvPicPr>
          <p:nvPr/>
        </p:nvPicPr>
        <p:blipFill>
          <a:blip r:embed="rId5"/>
          <a:srcRect r="2621"/>
          <a:stretch/>
        </p:blipFill>
        <p:spPr>
          <a:xfrm>
            <a:off x="773306" y="2349462"/>
            <a:ext cx="11524958" cy="5518632"/>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CD94B-9BF4-58BE-DB08-231E174A7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1AFB7-4329-4427-9D6A-7E9C36DC2624}"/>
              </a:ext>
            </a:extLst>
          </p:cNvPr>
          <p:cNvSpPr>
            <a:spLocks noGrp="1"/>
          </p:cNvSpPr>
          <p:nvPr>
            <p:ph type="title"/>
          </p:nvPr>
        </p:nvSpPr>
        <p:spPr/>
        <p:txBody>
          <a:bodyPr>
            <a:normAutofit/>
          </a:bodyPr>
          <a:lstStyle/>
          <a:p>
            <a:r>
              <a:rPr lang="en-US" sz="6000"/>
              <a:t>Check Out the Resources</a:t>
            </a:r>
          </a:p>
        </p:txBody>
      </p:sp>
      <p:sp>
        <p:nvSpPr>
          <p:cNvPr id="3" name="Content Placeholder 2">
            <a:extLst>
              <a:ext uri="{FF2B5EF4-FFF2-40B4-BE49-F238E27FC236}">
                <a16:creationId xmlns:a16="http://schemas.microsoft.com/office/drawing/2014/main" id="{67C2118A-0837-E4E7-BCD0-9FE6A7C1A511}"/>
              </a:ext>
              <a:ext uri="{C183D7F6-B498-43B3-948B-1728B52AA6E4}">
                <adec:decorative xmlns:adec="http://schemas.microsoft.com/office/drawing/2017/decorative" val="1"/>
              </a:ext>
            </a:extLst>
          </p:cNvPr>
          <p:cNvSpPr>
            <a:spLocks noGrp="1"/>
          </p:cNvSpPr>
          <p:nvPr>
            <p:ph idx="1"/>
          </p:nvPr>
        </p:nvSpPr>
        <p:spPr>
          <a:xfrm>
            <a:off x="918972" y="2140180"/>
            <a:ext cx="11209842" cy="7034420"/>
          </a:xfrm>
        </p:spPr>
        <p:txBody>
          <a:bodyPr vert="horz" lIns="91440" tIns="45720" rIns="91440" bIns="45720" rtlCol="0" anchor="t">
            <a:noAutofit/>
          </a:bodyPr>
          <a:lstStyle/>
          <a:p>
            <a:pPr>
              <a:spcBef>
                <a:spcPts val="2400"/>
              </a:spcBef>
              <a:spcAft>
                <a:spcPts val="1601"/>
              </a:spcAft>
            </a:pPr>
            <a:r>
              <a:rPr lang="en-US" sz="5001">
                <a:solidFill>
                  <a:srgbClr val="FFFFFF"/>
                </a:solidFill>
                <a:latin typeface="Aptos"/>
                <a:ea typeface="Calibri"/>
                <a:cs typeface="Calibri"/>
              </a:rPr>
              <a:t>  </a:t>
            </a:r>
            <a:endParaRPr lang="en-US" sz="3600">
              <a:solidFill>
                <a:srgbClr val="FFFFFF"/>
              </a:solidFill>
              <a:latin typeface="Aptos"/>
              <a:ea typeface="Calibri"/>
              <a:cs typeface="Calibri"/>
            </a:endParaRPr>
          </a:p>
          <a:p>
            <a:pPr marL="571529" indent="-571529">
              <a:spcBef>
                <a:spcPts val="2400"/>
              </a:spcBef>
              <a:spcAft>
                <a:spcPts val="1601"/>
              </a:spcAft>
              <a:buChar char="•"/>
            </a:pPr>
            <a:endParaRPr lang="en-US" sz="3600">
              <a:latin typeface="Aptos"/>
              <a:ea typeface="Calibri"/>
              <a:cs typeface="Calibri"/>
            </a:endParaRPr>
          </a:p>
          <a:p>
            <a:pPr>
              <a:spcBef>
                <a:spcPts val="2400"/>
              </a:spcBef>
              <a:spcAft>
                <a:spcPts val="1601"/>
              </a:spcAft>
            </a:pPr>
            <a:endParaRPr lang="en-US" sz="4800">
              <a:latin typeface="Calibri"/>
              <a:ea typeface="Calibri"/>
              <a:cs typeface="Calibri"/>
            </a:endParaRPr>
          </a:p>
          <a:p>
            <a:pPr>
              <a:spcBef>
                <a:spcPts val="2400"/>
              </a:spcBef>
              <a:spcAft>
                <a:spcPts val="1601"/>
              </a:spcAft>
            </a:pPr>
            <a:endParaRPr lang="en-US" sz="3600">
              <a:ea typeface="Calibri"/>
              <a:cs typeface="Calibri"/>
            </a:endParaRPr>
          </a:p>
          <a:p>
            <a:pPr>
              <a:spcBef>
                <a:spcPts val="2400"/>
              </a:spcBef>
              <a:spcAft>
                <a:spcPts val="1601"/>
              </a:spcAft>
            </a:pPr>
            <a:endParaRPr lang="en-US" sz="3600">
              <a:ea typeface="Calibri"/>
              <a:cs typeface="Calibri"/>
            </a:endParaRPr>
          </a:p>
          <a:p>
            <a:pPr>
              <a:spcBef>
                <a:spcPts val="2400"/>
              </a:spcBef>
              <a:spcAft>
                <a:spcPts val="1601"/>
              </a:spcAft>
            </a:pPr>
            <a:endParaRPr lang="en-US" sz="3600">
              <a:ea typeface="Calibri"/>
              <a:cs typeface="Calibri"/>
            </a:endParaRPr>
          </a:p>
          <a:p>
            <a:endParaRPr lang="en-US"/>
          </a:p>
        </p:txBody>
      </p:sp>
      <p:sp>
        <p:nvSpPr>
          <p:cNvPr id="4" name="TextBox 3">
            <a:extLst>
              <a:ext uri="{FF2B5EF4-FFF2-40B4-BE49-F238E27FC236}">
                <a16:creationId xmlns:a16="http://schemas.microsoft.com/office/drawing/2014/main" id="{257C8167-1305-0228-5B4D-9E1E1554A493}"/>
              </a:ext>
            </a:extLst>
          </p:cNvPr>
          <p:cNvSpPr txBox="1"/>
          <p:nvPr/>
        </p:nvSpPr>
        <p:spPr>
          <a:xfrm>
            <a:off x="914402" y="2091836"/>
            <a:ext cx="11210195" cy="100642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23" indent="-457223" defTabSz="914445">
              <a:buFont typeface="Arial"/>
              <a:buChar char="•"/>
            </a:pPr>
            <a:r>
              <a:rPr lang="en-US" sz="3600" b="1">
                <a:solidFill>
                  <a:prstClr val="white"/>
                </a:solidFill>
                <a:latin typeface="Aptos" panose="02110004020202020204"/>
                <a:ea typeface="+mn-lt"/>
                <a:cs typeface="+mn-lt"/>
                <a:hlinkClick r:id="rId3">
                  <a:extLst>
                    <a:ext uri="{A12FA001-AC4F-418D-AE19-62706E023703}">
                      <ahyp:hlinkClr xmlns:ahyp="http://schemas.microsoft.com/office/drawing/2018/hyperlinkcolor" val="tx"/>
                    </a:ext>
                  </a:extLst>
                </a:hlinkClick>
              </a:rPr>
              <a:t>What is CTE?</a:t>
            </a:r>
            <a:r>
              <a:rPr lang="en-US" sz="3600">
                <a:solidFill>
                  <a:prstClr val="white"/>
                </a:solidFill>
                <a:latin typeface="Aptos" panose="02110004020202020204"/>
                <a:ea typeface="+mn-lt"/>
                <a:cs typeface="+mn-lt"/>
              </a:rPr>
              <a:t> </a:t>
            </a:r>
            <a:endParaRPr lang="en-US">
              <a:solidFill>
                <a:prstClr val="white"/>
              </a:solidFill>
              <a:latin typeface="Aptos" panose="02110004020202020204"/>
            </a:endParaRPr>
          </a:p>
          <a:p>
            <a:pPr marL="914445" lvl="1" indent="-457223" defTabSz="914445">
              <a:buFont typeface="Courier New"/>
              <a:buChar char="o"/>
            </a:pPr>
            <a:r>
              <a:rPr lang="en-US" sz="3600">
                <a:solidFill>
                  <a:prstClr val="white"/>
                </a:solidFill>
                <a:latin typeface="Aptos" panose="02110004020202020204"/>
                <a:ea typeface="+mn-lt"/>
                <a:cs typeface="+mn-lt"/>
              </a:rPr>
              <a:t>Today’s cutting-edge, rigorous, and relevant career and technical education prepares youth and adults for a wide range of high-wage, high-skill, high-demand careers. </a:t>
            </a:r>
          </a:p>
          <a:p>
            <a:pPr marL="914445" lvl="1" indent="-457223" defTabSz="914445">
              <a:buFont typeface="Courier New"/>
              <a:buChar char="o"/>
            </a:pPr>
            <a:r>
              <a:rPr lang="en-US" sz="3600" b="1">
                <a:solidFill>
                  <a:prstClr val="white"/>
                </a:solidFill>
                <a:latin typeface="Aptos" panose="02110004020202020204"/>
                <a:ea typeface="+mn-lt"/>
                <a:cs typeface="+mn-lt"/>
                <a:hlinkClick r:id="rId3">
                  <a:extLst>
                    <a:ext uri="{A12FA001-AC4F-418D-AE19-62706E023703}">
                      <ahyp:hlinkClr xmlns:ahyp="http://schemas.microsoft.com/office/drawing/2018/hyperlinkcolor" val="tx"/>
                    </a:ext>
                  </a:extLst>
                </a:hlinkClick>
              </a:rPr>
              <a:t>Learn more with our Basic Facts and State Fact Sheets.</a:t>
            </a:r>
            <a:endParaRPr lang="en-US" sz="3600" b="1">
              <a:solidFill>
                <a:prstClr val="white"/>
              </a:solidFill>
              <a:latin typeface="Aptos" panose="02110004020202020204"/>
            </a:endParaRPr>
          </a:p>
          <a:p>
            <a:pPr marL="457223" indent="-457223" defTabSz="914445">
              <a:buFont typeface="Arial"/>
              <a:buChar char="•"/>
            </a:pPr>
            <a:endParaRPr lang="en-US" sz="3600">
              <a:solidFill>
                <a:prstClr val="white"/>
              </a:solidFill>
              <a:latin typeface="Aptos" panose="02110004020202020204"/>
              <a:ea typeface="+mn-lt"/>
              <a:cs typeface="+mn-lt"/>
            </a:endParaRPr>
          </a:p>
          <a:p>
            <a:pPr marL="457200" indent="-457200" defTabSz="914445">
              <a:buFont typeface="Arial"/>
              <a:buChar char="•"/>
            </a:pPr>
            <a:r>
              <a:rPr lang="en-US" sz="3600" b="1">
                <a:solidFill>
                  <a:srgbClr val="EFC04B"/>
                </a:solidFill>
                <a:latin typeface="Aptos" panose="02110004020202020204"/>
                <a:ea typeface="+mn-lt"/>
                <a:cs typeface="+mn-lt"/>
                <a:hlinkClick r:id="rId4">
                  <a:extLst>
                    <a:ext uri="{A12FA001-AC4F-418D-AE19-62706E023703}">
                      <ahyp:hlinkClr xmlns:ahyp="http://schemas.microsoft.com/office/drawing/2018/hyperlinkcolor" val="tx"/>
                    </a:ext>
                  </a:extLst>
                </a:hlinkClick>
              </a:rPr>
              <a:t>South Carolina</a:t>
            </a:r>
            <a:endParaRPr lang="en-US" sz="3600" b="1">
              <a:solidFill>
                <a:srgbClr val="EFC04B"/>
              </a:solidFill>
              <a:latin typeface="Aptos" panose="02110004020202020204"/>
              <a:ea typeface="+mn-lt"/>
              <a:cs typeface="+mn-lt"/>
            </a:endParaRPr>
          </a:p>
          <a:p>
            <a:pPr marL="457200" indent="-457200" defTabSz="914445">
              <a:buFont typeface="Arial"/>
              <a:buChar char="•"/>
            </a:pPr>
            <a:r>
              <a:rPr lang="en-US" sz="3600">
                <a:solidFill>
                  <a:srgbClr val="EFC04B"/>
                </a:solidFill>
                <a:hlinkClick r:id="rId5">
                  <a:extLst>
                    <a:ext uri="{A12FA001-AC4F-418D-AE19-62706E023703}">
                      <ahyp:hlinkClr xmlns:ahyp="http://schemas.microsoft.com/office/drawing/2018/hyperlinkcolor" val="tx"/>
                    </a:ext>
                  </a:extLst>
                </a:hlinkClick>
              </a:rPr>
              <a:t>South_Carolina_State_FactSheet_2026.pdf</a:t>
            </a:r>
            <a:endParaRPr lang="en-US" sz="3600">
              <a:solidFill>
                <a:srgbClr val="EFC04B"/>
              </a:solidFill>
            </a:endParaRPr>
          </a:p>
          <a:p>
            <a:pPr marL="457200" indent="-457200" defTabSz="914445">
              <a:buFont typeface="Arial"/>
              <a:buChar char="•"/>
            </a:pPr>
            <a:r>
              <a:rPr lang="en-US" sz="3600">
                <a:solidFill>
                  <a:srgbClr val="EFC04B"/>
                </a:solidFill>
                <a:hlinkClick r:id="rId6">
                  <a:extLst>
                    <a:ext uri="{A12FA001-AC4F-418D-AE19-62706E023703}">
                      <ahyp:hlinkClr xmlns:ahyp="http://schemas.microsoft.com/office/drawing/2018/hyperlinkcolor" val="tx"/>
                    </a:ext>
                  </a:extLst>
                </a:hlinkClick>
              </a:rPr>
              <a:t>South Carolina - Advance CTE</a:t>
            </a:r>
            <a:endParaRPr lang="en-US" sz="3600">
              <a:solidFill>
                <a:srgbClr val="EFC04B"/>
              </a:solidFill>
            </a:endParaRPr>
          </a:p>
          <a:p>
            <a:pPr marL="457200" indent="-457200" defTabSz="914445">
              <a:buFont typeface="Arial"/>
              <a:buChar char="•"/>
            </a:pPr>
            <a:r>
              <a:rPr lang="en-US" sz="3600">
                <a:solidFill>
                  <a:srgbClr val="EFC04B"/>
                </a:solidFill>
                <a:hlinkClick r:id="rId7">
                  <a:extLst>
                    <a:ext uri="{A12FA001-AC4F-418D-AE19-62706E023703}">
                      <ahyp:hlinkClr xmlns:ahyp="http://schemas.microsoft.com/office/drawing/2018/hyperlinkcolor" val="tx"/>
                    </a:ext>
                  </a:extLst>
                </a:hlinkClick>
              </a:rPr>
              <a:t>2025 Year in Review: State Policies Impacting CTE</a:t>
            </a:r>
            <a:endParaRPr lang="en-US" sz="3600">
              <a:solidFill>
                <a:srgbClr val="EFC04B"/>
              </a:solidFill>
            </a:endParaRPr>
          </a:p>
          <a:p>
            <a:pPr defTabSz="914445"/>
            <a:endParaRPr lang="en-US" sz="3600"/>
          </a:p>
          <a:p>
            <a:pPr defTabSz="914445">
              <a:buFont typeface="Arial"/>
              <a:buChar char="•"/>
            </a:pPr>
            <a:endParaRPr lang="en-US" sz="3600"/>
          </a:p>
          <a:p>
            <a:pPr defTabSz="914445">
              <a:buFont typeface="Arial"/>
              <a:buChar char="•"/>
            </a:pPr>
            <a:endParaRPr lang="en-US" sz="3600"/>
          </a:p>
          <a:p>
            <a:pPr defTabSz="914445">
              <a:buFont typeface="Arial"/>
              <a:buChar char="•"/>
            </a:pPr>
            <a:endParaRPr lang="en-US" sz="3600"/>
          </a:p>
          <a:p>
            <a:pPr defTabSz="914445">
              <a:buFont typeface="Arial"/>
              <a:buChar char="•"/>
            </a:pPr>
            <a:endParaRPr lang="en-US" sz="3600" b="1">
              <a:solidFill>
                <a:prstClr val="white"/>
              </a:solidFill>
              <a:latin typeface="Aptos" panose="02110004020202020204"/>
              <a:ea typeface="+mn-lt"/>
              <a:cs typeface="+mn-lt"/>
            </a:endParaRPr>
          </a:p>
          <a:p>
            <a:pPr defTabSz="914445">
              <a:buFont typeface="Arial"/>
              <a:buChar char="•"/>
            </a:pPr>
            <a:endParaRPr lang="en-US" sz="3600">
              <a:solidFill>
                <a:prstClr val="white"/>
              </a:solidFill>
              <a:latin typeface="Aptos" panose="02110004020202020204"/>
              <a:ea typeface="+mn-lt"/>
              <a:cs typeface="+mn-lt"/>
            </a:endParaRPr>
          </a:p>
        </p:txBody>
      </p:sp>
      <p:pic>
        <p:nvPicPr>
          <p:cNvPr id="7" name="Picture 6">
            <a:extLst>
              <a:ext uri="{FF2B5EF4-FFF2-40B4-BE49-F238E27FC236}">
                <a16:creationId xmlns:a16="http://schemas.microsoft.com/office/drawing/2014/main" id="{24402E25-06E3-0AD5-9239-571F2499EC8C}"/>
              </a:ext>
              <a:ext uri="{C183D7F6-B498-43B3-948B-1728B52AA6E4}">
                <adec:decorative xmlns:adec="http://schemas.microsoft.com/office/drawing/2017/decorative" val="1"/>
              </a:ext>
            </a:extLst>
          </p:cNvPr>
          <p:cNvPicPr>
            <a:picLocks noChangeAspect="1"/>
          </p:cNvPicPr>
          <p:nvPr/>
        </p:nvPicPr>
        <p:blipFill>
          <a:blip r:embed="rId8"/>
          <a:srcRect t="410" r="262" b="402"/>
          <a:stretch/>
        </p:blipFill>
        <p:spPr>
          <a:xfrm>
            <a:off x="12126793" y="2440538"/>
            <a:ext cx="5567006" cy="3618473"/>
          </a:xfrm>
          <a:prstGeom prst="rect">
            <a:avLst/>
          </a:prstGeom>
        </p:spPr>
      </p:pic>
      <p:pic>
        <p:nvPicPr>
          <p:cNvPr id="6" name="Picture 5">
            <a:extLst>
              <a:ext uri="{FF2B5EF4-FFF2-40B4-BE49-F238E27FC236}">
                <a16:creationId xmlns:a16="http://schemas.microsoft.com/office/drawing/2014/main" id="{E95818D7-7A93-3501-9215-7B736D4D41B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3170091" y="4406574"/>
            <a:ext cx="3557462" cy="4601217"/>
          </a:xfrm>
          <a:prstGeom prst="rect">
            <a:avLst/>
          </a:prstGeom>
        </p:spPr>
      </p:pic>
    </p:spTree>
    <p:extLst>
      <p:ext uri="{BB962C8B-B14F-4D97-AF65-F5344CB8AC3E}">
        <p14:creationId xmlns:p14="http://schemas.microsoft.com/office/powerpoint/2010/main" val="1859573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a:extLst>
              <a:ext uri="{C183D7F6-B498-43B3-948B-1728B52AA6E4}">
                <adec:decorative xmlns:adec="http://schemas.microsoft.com/office/drawing/2017/decorative" val="1"/>
              </a:ext>
            </a:extLst>
          </p:cNvPr>
          <p:cNvGrpSpPr/>
          <p:nvPr/>
        </p:nvGrpSpPr>
        <p:grpSpPr>
          <a:xfrm>
            <a:off x="13103379" y="8592533"/>
            <a:ext cx="3297214" cy="2833543"/>
            <a:chOff x="0" y="0"/>
            <a:chExt cx="812800" cy="698500"/>
          </a:xfrm>
        </p:grpSpPr>
        <p:sp>
          <p:nvSpPr>
            <p:cNvPr id="8" name="Freeform 8"/>
            <p:cNvSpPr/>
            <p:nvPr/>
          </p:nvSpPr>
          <p:spPr>
            <a:xfrm>
              <a:off x="4058" y="0"/>
              <a:ext cx="804684" cy="698500"/>
            </a:xfrm>
            <a:custGeom>
              <a:avLst/>
              <a:gdLst/>
              <a:ahLst/>
              <a:cxnLst/>
              <a:rect l="l" t="t" r="r" b="b"/>
              <a:pathLst>
                <a:path w="804684" h="698500">
                  <a:moveTo>
                    <a:pt x="798115" y="367516"/>
                  </a:moveTo>
                  <a:lnTo>
                    <a:pt x="616169" y="680234"/>
                  </a:lnTo>
                  <a:cubicBezTo>
                    <a:pt x="609590" y="691543"/>
                    <a:pt x="597493" y="698500"/>
                    <a:pt x="584410" y="698500"/>
                  </a:cubicBezTo>
                  <a:lnTo>
                    <a:pt x="220274" y="698500"/>
                  </a:lnTo>
                  <a:cubicBezTo>
                    <a:pt x="207191" y="698500"/>
                    <a:pt x="195094" y="691543"/>
                    <a:pt x="188515" y="680234"/>
                  </a:cubicBezTo>
                  <a:lnTo>
                    <a:pt x="6569" y="367516"/>
                  </a:lnTo>
                  <a:cubicBezTo>
                    <a:pt x="0" y="356225"/>
                    <a:pt x="0" y="342275"/>
                    <a:pt x="6569" y="330984"/>
                  </a:cubicBezTo>
                  <a:lnTo>
                    <a:pt x="188515" y="18266"/>
                  </a:lnTo>
                  <a:cubicBezTo>
                    <a:pt x="195094" y="6957"/>
                    <a:pt x="207191" y="0"/>
                    <a:pt x="220274" y="0"/>
                  </a:cubicBezTo>
                  <a:lnTo>
                    <a:pt x="584410" y="0"/>
                  </a:lnTo>
                  <a:cubicBezTo>
                    <a:pt x="597493" y="0"/>
                    <a:pt x="609590" y="6957"/>
                    <a:pt x="616169" y="18266"/>
                  </a:cubicBezTo>
                  <a:lnTo>
                    <a:pt x="798115" y="330984"/>
                  </a:lnTo>
                  <a:cubicBezTo>
                    <a:pt x="804684" y="342275"/>
                    <a:pt x="804684" y="356225"/>
                    <a:pt x="798115" y="367516"/>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9" name="TextBox 9"/>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a:extLst>
              <a:ext uri="{C183D7F6-B498-43B3-948B-1728B52AA6E4}">
                <adec:decorative xmlns:adec="http://schemas.microsoft.com/office/drawing/2017/decorative" val="1"/>
              </a:ext>
            </a:extLst>
          </p:cNvPr>
          <p:cNvSpPr/>
          <p:nvPr/>
        </p:nvSpPr>
        <p:spPr>
          <a:xfrm>
            <a:off x="12851141" y="-211855"/>
            <a:ext cx="10945630" cy="10483194"/>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chemeClr val="tx2"/>
          </a:solidFill>
        </p:spPr>
        <p:txBody>
          <a:bodyPr/>
          <a:lstStyle/>
          <a:p>
            <a:endParaRPr lang="en-US"/>
          </a:p>
        </p:txBody>
      </p:sp>
      <p:sp>
        <p:nvSpPr>
          <p:cNvPr id="12" name="TextBox 12">
            <a:extLst>
              <a:ext uri="{C183D7F6-B498-43B3-948B-1728B52AA6E4}">
                <adec:decorative xmlns:adec="http://schemas.microsoft.com/office/drawing/2017/decorative" val="1"/>
              </a:ext>
            </a:extLst>
          </p:cNvPr>
          <p:cNvSpPr txBox="1"/>
          <p:nvPr/>
        </p:nvSpPr>
        <p:spPr>
          <a:xfrm>
            <a:off x="14119673" y="-811600"/>
            <a:ext cx="7548980" cy="9641361"/>
          </a:xfrm>
          <a:prstGeom prst="rect">
            <a:avLst/>
          </a:prstGeom>
        </p:spPr>
        <p:txBody>
          <a:bodyPr lIns="50800" tIns="50800" rIns="50800" bIns="50800" rtlCol="0" anchor="ctr"/>
          <a:lstStyle/>
          <a:p>
            <a:pPr algn="ctr">
              <a:lnSpc>
                <a:spcPts val="2659"/>
              </a:lnSpc>
            </a:pPr>
            <a:endParaRPr/>
          </a:p>
        </p:txBody>
      </p:sp>
      <p:sp>
        <p:nvSpPr>
          <p:cNvPr id="15" name="TextBox 15">
            <a:extLst>
              <a:ext uri="{C183D7F6-B498-43B3-948B-1728B52AA6E4}">
                <adec:decorative xmlns:adec="http://schemas.microsoft.com/office/drawing/2017/decorative" val="1"/>
              </a:ext>
            </a:extLst>
          </p:cNvPr>
          <p:cNvSpPr txBox="1"/>
          <p:nvPr/>
        </p:nvSpPr>
        <p:spPr>
          <a:xfrm>
            <a:off x="-2655940" y="-4681705"/>
            <a:ext cx="10979716" cy="6384796"/>
          </a:xfrm>
          <a:prstGeom prst="rect">
            <a:avLst/>
          </a:prstGeom>
        </p:spPr>
        <p:txBody>
          <a:bodyPr lIns="50800" tIns="50800" rIns="50800" bIns="50800" rtlCol="0" anchor="ctr"/>
          <a:lstStyle/>
          <a:p>
            <a:pPr algn="ctr">
              <a:lnSpc>
                <a:spcPts val="2659"/>
              </a:lnSpc>
            </a:pPr>
            <a:endParaRPr/>
          </a:p>
        </p:txBody>
      </p:sp>
      <p:sp>
        <p:nvSpPr>
          <p:cNvPr id="16" name="Freeform 16">
            <a:extLst>
              <a:ext uri="{C183D7F6-B498-43B3-948B-1728B52AA6E4}">
                <adec:decorative xmlns:adec="http://schemas.microsoft.com/office/drawing/2017/decorative" val="1"/>
              </a:ext>
            </a:extLst>
          </p:cNvPr>
          <p:cNvSpPr/>
          <p:nvPr/>
        </p:nvSpPr>
        <p:spPr>
          <a:xfrm rot="3827403">
            <a:off x="11612214" y="5316481"/>
            <a:ext cx="6279545" cy="1610757"/>
          </a:xfrm>
          <a:custGeom>
            <a:avLst/>
            <a:gdLst/>
            <a:ahLst/>
            <a:cxnLst/>
            <a:rect l="l" t="t" r="r" b="b"/>
            <a:pathLst>
              <a:path w="6279545" h="1610757">
                <a:moveTo>
                  <a:pt x="0" y="0"/>
                </a:moveTo>
                <a:lnTo>
                  <a:pt x="6279545" y="0"/>
                </a:lnTo>
                <a:lnTo>
                  <a:pt x="6279545" y="1610757"/>
                </a:lnTo>
                <a:lnTo>
                  <a:pt x="0" y="1610757"/>
                </a:lnTo>
                <a:lnTo>
                  <a:pt x="0" y="0"/>
                </a:lnTo>
                <a:close/>
              </a:path>
            </a:pathLst>
          </a:custGeom>
          <a:blipFill>
            <a:blip r:embed="rId2">
              <a:alphaModFix amt="35000"/>
            </a:blip>
            <a:stretch>
              <a:fillRect t="-1167" b="-1167"/>
            </a:stretch>
          </a:blipFill>
        </p:spPr>
        <p:txBody>
          <a:bodyPr/>
          <a:lstStyle/>
          <a:p>
            <a:endParaRPr lang="en-US"/>
          </a:p>
        </p:txBody>
      </p:sp>
      <p:sp>
        <p:nvSpPr>
          <p:cNvPr id="33" name="TextBox 33">
            <a:extLst>
              <a:ext uri="{C183D7F6-B498-43B3-948B-1728B52AA6E4}">
                <adec:decorative xmlns:adec="http://schemas.microsoft.com/office/drawing/2017/decorative" val="1"/>
              </a:ext>
            </a:extLst>
          </p:cNvPr>
          <p:cNvSpPr txBox="1"/>
          <p:nvPr/>
        </p:nvSpPr>
        <p:spPr>
          <a:xfrm>
            <a:off x="-305557" y="9761384"/>
            <a:ext cx="4377976" cy="718812"/>
          </a:xfrm>
          <a:prstGeom prst="rect">
            <a:avLst/>
          </a:prstGeom>
        </p:spPr>
        <p:txBody>
          <a:bodyPr lIns="50800" tIns="50800" rIns="50800" bIns="50800" rtlCol="0" anchor="ctr"/>
          <a:lstStyle/>
          <a:p>
            <a:pPr algn="ctr">
              <a:lnSpc>
                <a:spcPts val="2659"/>
              </a:lnSpc>
            </a:pPr>
            <a:endParaRPr/>
          </a:p>
        </p:txBody>
      </p:sp>
      <p:sp>
        <p:nvSpPr>
          <p:cNvPr id="38" name="Freeform 38">
            <a:extLst>
              <a:ext uri="{C183D7F6-B498-43B3-948B-1728B52AA6E4}">
                <adec:decorative xmlns:adec="http://schemas.microsoft.com/office/drawing/2017/decorative" val="1"/>
              </a:ext>
            </a:extLst>
          </p:cNvPr>
          <p:cNvSpPr/>
          <p:nvPr/>
        </p:nvSpPr>
        <p:spPr>
          <a:xfrm>
            <a:off x="12009966" y="9944100"/>
            <a:ext cx="1177504" cy="797759"/>
          </a:xfrm>
          <a:custGeom>
            <a:avLst/>
            <a:gdLst/>
            <a:ahLst/>
            <a:cxnLst/>
            <a:rect l="l" t="t" r="r" b="b"/>
            <a:pathLst>
              <a:path w="1177504" h="797759">
                <a:moveTo>
                  <a:pt x="0" y="0"/>
                </a:moveTo>
                <a:lnTo>
                  <a:pt x="1177504" y="0"/>
                </a:lnTo>
                <a:lnTo>
                  <a:pt x="1177504"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9" name="Freeform 39">
            <a:extLst>
              <a:ext uri="{C183D7F6-B498-43B3-948B-1728B52AA6E4}">
                <adec:decorative xmlns:adec="http://schemas.microsoft.com/office/drawing/2017/decorative" val="1"/>
              </a:ext>
            </a:extLst>
          </p:cNvPr>
          <p:cNvSpPr/>
          <p:nvPr/>
        </p:nvSpPr>
        <p:spPr>
          <a:xfrm>
            <a:off x="-588752" y="-398880"/>
            <a:ext cx="1177504" cy="797759"/>
          </a:xfrm>
          <a:custGeom>
            <a:avLst/>
            <a:gdLst/>
            <a:ahLst/>
            <a:cxnLst/>
            <a:rect l="l" t="t" r="r" b="b"/>
            <a:pathLst>
              <a:path w="1177504" h="797759">
                <a:moveTo>
                  <a:pt x="0" y="0"/>
                </a:moveTo>
                <a:lnTo>
                  <a:pt x="1177504" y="0"/>
                </a:lnTo>
                <a:lnTo>
                  <a:pt x="1177504" y="797760"/>
                </a:lnTo>
                <a:lnTo>
                  <a:pt x="0" y="7977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0" name="TextBox 40"/>
          <p:cNvSpPr txBox="1">
            <a:spLocks noGrp="1"/>
          </p:cNvSpPr>
          <p:nvPr>
            <p:ph type="title" idx="4294967295"/>
          </p:nvPr>
        </p:nvSpPr>
        <p:spPr>
          <a:xfrm>
            <a:off x="1180798" y="1297366"/>
            <a:ext cx="11461899" cy="168603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1435"/>
              </a:lnSpc>
              <a:spcBef>
                <a:spcPts val="0"/>
              </a:spcBef>
              <a:spcAft>
                <a:spcPts val="0"/>
              </a:spcAft>
              <a:buClrTx/>
              <a:buSzTx/>
              <a:buFontTx/>
              <a:buNone/>
              <a:tabLst/>
              <a:defRPr/>
            </a:pPr>
            <a:r>
              <a:rPr kumimoji="0" lang="en-US" sz="16600" b="1" i="0" u="none" strike="noStrike" kern="1200" cap="none" spc="0" normalizeH="0" baseline="0" noProof="0">
                <a:ln>
                  <a:noFill/>
                </a:ln>
                <a:solidFill>
                  <a:srgbClr val="243B55"/>
                </a:solidFill>
                <a:effectLst/>
                <a:uLnTx/>
                <a:uFillTx/>
                <a:latin typeface="+mn-lt"/>
                <a:ea typeface="Montserrat Bold"/>
                <a:cs typeface="Montserrat Bold"/>
                <a:sym typeface="Montserrat Bold"/>
              </a:rPr>
              <a:t>Questions?</a:t>
            </a:r>
          </a:p>
        </p:txBody>
      </p:sp>
      <p:pic>
        <p:nvPicPr>
          <p:cNvPr id="13" name="Picture 12">
            <a:extLst>
              <a:ext uri="{FF2B5EF4-FFF2-40B4-BE49-F238E27FC236}">
                <a16:creationId xmlns:a16="http://schemas.microsoft.com/office/drawing/2014/main" id="{88E5B6FA-7ABD-C4DD-5EDC-73C2721E67A2}"/>
              </a:ext>
              <a:ext uri="{C183D7F6-B498-43B3-948B-1728B52AA6E4}">
                <adec:decorative xmlns:adec="http://schemas.microsoft.com/office/drawing/2017/decorative" val="1"/>
              </a:ext>
            </a:extLst>
          </p:cNvPr>
          <p:cNvPicPr>
            <a:picLocks noChangeAspect="1"/>
          </p:cNvPicPr>
          <p:nvPr/>
        </p:nvPicPr>
        <p:blipFill>
          <a:blip r:embed="rId4"/>
          <a:srcRect l="38351" t="1677"/>
          <a:stretch>
            <a:fillRect/>
          </a:stretch>
        </p:blipFill>
        <p:spPr>
          <a:xfrm>
            <a:off x="2763677" y="9324089"/>
            <a:ext cx="8056779" cy="716747"/>
          </a:xfrm>
          <a:prstGeom prst="rect">
            <a:avLst/>
          </a:prstGeom>
        </p:spPr>
      </p:pic>
      <p:sp>
        <p:nvSpPr>
          <p:cNvPr id="17" name="Freeform 4">
            <a:extLst>
              <a:ext uri="{FF2B5EF4-FFF2-40B4-BE49-F238E27FC236}">
                <a16:creationId xmlns:a16="http://schemas.microsoft.com/office/drawing/2014/main" id="{0BB066D8-A11C-7F0F-96A5-C4D79821F32D}"/>
              </a:ext>
              <a:ext uri="{C183D7F6-B498-43B3-948B-1728B52AA6E4}">
                <adec:decorative xmlns:adec="http://schemas.microsoft.com/office/drawing/2017/decorative" val="1"/>
              </a:ext>
            </a:extLst>
          </p:cNvPr>
          <p:cNvSpPr/>
          <p:nvPr/>
        </p:nvSpPr>
        <p:spPr>
          <a:xfrm>
            <a:off x="14044027" y="524595"/>
            <a:ext cx="10378556" cy="9025955"/>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rgbClr val="F1BA55"/>
          </a:solidFill>
          <a:ln cap="rnd">
            <a:noFill/>
            <a:prstDash val="solid"/>
            <a:round/>
          </a:ln>
        </p:spPr>
        <p:txBody>
          <a:bodyPr/>
          <a:lstStyle/>
          <a:p>
            <a:endParaRPr lang="en-US"/>
          </a:p>
        </p:txBody>
      </p:sp>
      <p:pic>
        <p:nvPicPr>
          <p:cNvPr id="10" name="Picture 3">
            <a:extLst>
              <a:ext uri="{FF2B5EF4-FFF2-40B4-BE49-F238E27FC236}">
                <a16:creationId xmlns:a16="http://schemas.microsoft.com/office/drawing/2014/main" id="{79C135BE-FD90-C0F5-8A43-668D3F573F7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3749599" y="2866088"/>
            <a:ext cx="4218577" cy="4216045"/>
          </a:xfrm>
          <a:prstGeom prst="rect">
            <a:avLst/>
          </a:prstGeom>
        </p:spPr>
      </p:pic>
      <p:sp>
        <p:nvSpPr>
          <p:cNvPr id="2" name="TextBox 1">
            <a:extLst>
              <a:ext uri="{FF2B5EF4-FFF2-40B4-BE49-F238E27FC236}">
                <a16:creationId xmlns:a16="http://schemas.microsoft.com/office/drawing/2014/main" id="{F8093663-B1DD-37C3-643F-FDFC8936A18F}"/>
              </a:ext>
            </a:extLst>
          </p:cNvPr>
          <p:cNvSpPr txBox="1"/>
          <p:nvPr/>
        </p:nvSpPr>
        <p:spPr>
          <a:xfrm>
            <a:off x="587458" y="4603553"/>
            <a:ext cx="5426286" cy="3100387"/>
          </a:xfrm>
          <a:prstGeom prst="rect">
            <a:avLst/>
          </a:prstGeom>
        </p:spPr>
        <p:txBody>
          <a:bodyPr vert="horz" wrap="square" lIns="91440" tIns="45720" rIns="91440" bIns="45720" rtlCol="0" anchor="t">
            <a:noAutofit/>
          </a:bodyPr>
          <a:lstStyle/>
          <a:p>
            <a:pPr algn="l"/>
            <a:r>
              <a:rPr lang="en-US" sz="4400" b="0"/>
              <a:t>Melissa S. Benton</a:t>
            </a:r>
          </a:p>
          <a:p>
            <a:pPr algn="l"/>
            <a:r>
              <a:rPr lang="en-US" sz="4400">
                <a:hlinkClick r:id="rId6"/>
              </a:rPr>
              <a:t>mbenton@ed.sc.gov</a:t>
            </a:r>
            <a:endParaRPr lang="en-US" sz="4400"/>
          </a:p>
          <a:p>
            <a:pPr algn="l"/>
            <a:r>
              <a:rPr lang="en-US" sz="4400"/>
              <a:t>(803) 734-8287</a:t>
            </a:r>
            <a:endParaRPr lang="en-US" sz="4400" b="0"/>
          </a:p>
        </p:txBody>
      </p:sp>
      <p:sp>
        <p:nvSpPr>
          <p:cNvPr id="4" name="TextBox 3">
            <a:extLst>
              <a:ext uri="{FF2B5EF4-FFF2-40B4-BE49-F238E27FC236}">
                <a16:creationId xmlns:a16="http://schemas.microsoft.com/office/drawing/2014/main" id="{D866199F-98E9-EF44-DD24-97ECE6F6EBE7}"/>
              </a:ext>
            </a:extLst>
          </p:cNvPr>
          <p:cNvSpPr txBox="1"/>
          <p:nvPr/>
        </p:nvSpPr>
        <p:spPr>
          <a:xfrm>
            <a:off x="7277641" y="4635247"/>
            <a:ext cx="5426286" cy="3100387"/>
          </a:xfrm>
          <a:prstGeom prst="rect">
            <a:avLst/>
          </a:prstGeom>
        </p:spPr>
        <p:txBody>
          <a:bodyPr vert="horz" wrap="square" lIns="91440" tIns="45720" rIns="91440" bIns="45720" rtlCol="0" anchor="t">
            <a:noAutofit/>
          </a:bodyPr>
          <a:lstStyle/>
          <a:p>
            <a:pPr algn="l"/>
            <a:r>
              <a:rPr lang="en-US" sz="4400"/>
              <a:t>Luna Page</a:t>
            </a:r>
          </a:p>
          <a:p>
            <a:pPr algn="l"/>
            <a:r>
              <a:rPr lang="en-US" sz="4400" b="0">
                <a:hlinkClick r:id="rId7"/>
              </a:rPr>
              <a:t>yypage@ed.sc.gov</a:t>
            </a:r>
            <a:endParaRPr lang="en-US" sz="4400" b="0"/>
          </a:p>
          <a:p>
            <a:pPr algn="l"/>
            <a:r>
              <a:rPr lang="en-US" sz="4400"/>
              <a:t>(803) 734-8456</a:t>
            </a:r>
            <a:endParaRPr lang="en-US" sz="4400" b="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C5743-0386-514E-193D-15A2F03569E0}"/>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C663F704-68C5-C3D8-5232-ED8B093C96AE}"/>
              </a:ext>
              <a:ext uri="{C183D7F6-B498-43B3-948B-1728B52AA6E4}">
                <adec:decorative xmlns:adec="http://schemas.microsoft.com/office/drawing/2017/decorative" val="1"/>
              </a:ext>
            </a:extLst>
          </p:cNvPr>
          <p:cNvGrpSpPr/>
          <p:nvPr/>
        </p:nvGrpSpPr>
        <p:grpSpPr>
          <a:xfrm>
            <a:off x="13103379" y="8592533"/>
            <a:ext cx="3297214" cy="2833543"/>
            <a:chOff x="0" y="0"/>
            <a:chExt cx="812800" cy="698500"/>
          </a:xfrm>
        </p:grpSpPr>
        <p:sp>
          <p:nvSpPr>
            <p:cNvPr id="8" name="Freeform 8">
              <a:extLst>
                <a:ext uri="{FF2B5EF4-FFF2-40B4-BE49-F238E27FC236}">
                  <a16:creationId xmlns:a16="http://schemas.microsoft.com/office/drawing/2014/main" id="{B8CD6E08-0AB4-058D-59C6-76E519FD47DD}"/>
                </a:ext>
              </a:extLst>
            </p:cNvPr>
            <p:cNvSpPr/>
            <p:nvPr/>
          </p:nvSpPr>
          <p:spPr>
            <a:xfrm>
              <a:off x="4058" y="0"/>
              <a:ext cx="804684" cy="698500"/>
            </a:xfrm>
            <a:custGeom>
              <a:avLst/>
              <a:gdLst/>
              <a:ahLst/>
              <a:cxnLst/>
              <a:rect l="l" t="t" r="r" b="b"/>
              <a:pathLst>
                <a:path w="804684" h="698500">
                  <a:moveTo>
                    <a:pt x="798115" y="367516"/>
                  </a:moveTo>
                  <a:lnTo>
                    <a:pt x="616169" y="680234"/>
                  </a:lnTo>
                  <a:cubicBezTo>
                    <a:pt x="609590" y="691543"/>
                    <a:pt x="597493" y="698500"/>
                    <a:pt x="584410" y="698500"/>
                  </a:cubicBezTo>
                  <a:lnTo>
                    <a:pt x="220274" y="698500"/>
                  </a:lnTo>
                  <a:cubicBezTo>
                    <a:pt x="207191" y="698500"/>
                    <a:pt x="195094" y="691543"/>
                    <a:pt x="188515" y="680234"/>
                  </a:cubicBezTo>
                  <a:lnTo>
                    <a:pt x="6569" y="367516"/>
                  </a:lnTo>
                  <a:cubicBezTo>
                    <a:pt x="0" y="356225"/>
                    <a:pt x="0" y="342275"/>
                    <a:pt x="6569" y="330984"/>
                  </a:cubicBezTo>
                  <a:lnTo>
                    <a:pt x="188515" y="18266"/>
                  </a:lnTo>
                  <a:cubicBezTo>
                    <a:pt x="195094" y="6957"/>
                    <a:pt x="207191" y="0"/>
                    <a:pt x="220274" y="0"/>
                  </a:cubicBezTo>
                  <a:lnTo>
                    <a:pt x="584410" y="0"/>
                  </a:lnTo>
                  <a:cubicBezTo>
                    <a:pt x="597493" y="0"/>
                    <a:pt x="609590" y="6957"/>
                    <a:pt x="616169" y="18266"/>
                  </a:cubicBezTo>
                  <a:lnTo>
                    <a:pt x="798115" y="330984"/>
                  </a:lnTo>
                  <a:cubicBezTo>
                    <a:pt x="804684" y="342275"/>
                    <a:pt x="804684" y="356225"/>
                    <a:pt x="798115" y="367516"/>
                  </a:cubicBezTo>
                  <a:close/>
                </a:path>
              </a:pathLst>
            </a:custGeom>
            <a:solidFill>
              <a:srgbClr val="000000">
                <a:alpha val="0"/>
              </a:srgbClr>
            </a:solidFill>
            <a:ln w="28575" cap="sq">
              <a:gradFill>
                <a:gsLst>
                  <a:gs pos="0">
                    <a:srgbClr val="FFFFFF">
                      <a:alpha val="100000"/>
                    </a:srgbClr>
                  </a:gs>
                  <a:gs pos="100000">
                    <a:srgbClr val="FFFFFF">
                      <a:alpha val="0"/>
                    </a:srgbClr>
                  </a:gs>
                </a:gsLst>
                <a:lin ang="5400000"/>
              </a:gradFill>
              <a:prstDash val="solid"/>
              <a:miter/>
            </a:ln>
          </p:spPr>
          <p:txBody>
            <a:bodyPr/>
            <a:lstStyle/>
            <a:p>
              <a:endParaRPr lang="en-US"/>
            </a:p>
          </p:txBody>
        </p:sp>
        <p:sp>
          <p:nvSpPr>
            <p:cNvPr id="9" name="TextBox 9">
              <a:extLst>
                <a:ext uri="{FF2B5EF4-FFF2-40B4-BE49-F238E27FC236}">
                  <a16:creationId xmlns:a16="http://schemas.microsoft.com/office/drawing/2014/main" id="{8426BE47-0B03-A63D-D528-BEF46901420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Freeform 11">
            <a:extLst>
              <a:ext uri="{FF2B5EF4-FFF2-40B4-BE49-F238E27FC236}">
                <a16:creationId xmlns:a16="http://schemas.microsoft.com/office/drawing/2014/main" id="{6A6C4D17-278A-AAD2-5522-5C4242EE60AD}"/>
              </a:ext>
              <a:ext uri="{C183D7F6-B498-43B3-948B-1728B52AA6E4}">
                <adec:decorative xmlns:adec="http://schemas.microsoft.com/office/drawing/2017/decorative" val="1"/>
              </a:ext>
            </a:extLst>
          </p:cNvPr>
          <p:cNvSpPr/>
          <p:nvPr/>
        </p:nvSpPr>
        <p:spPr>
          <a:xfrm>
            <a:off x="12851141" y="-211855"/>
            <a:ext cx="10945630" cy="10483194"/>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chemeClr val="tx2"/>
          </a:solidFill>
        </p:spPr>
        <p:txBody>
          <a:bodyPr/>
          <a:lstStyle/>
          <a:p>
            <a:endParaRPr lang="en-US"/>
          </a:p>
        </p:txBody>
      </p:sp>
      <p:sp>
        <p:nvSpPr>
          <p:cNvPr id="12" name="TextBox 12">
            <a:extLst>
              <a:ext uri="{FF2B5EF4-FFF2-40B4-BE49-F238E27FC236}">
                <a16:creationId xmlns:a16="http://schemas.microsoft.com/office/drawing/2014/main" id="{C73C0391-EA3F-9035-2ADA-161DC1A51328}"/>
              </a:ext>
              <a:ext uri="{C183D7F6-B498-43B3-948B-1728B52AA6E4}">
                <adec:decorative xmlns:adec="http://schemas.microsoft.com/office/drawing/2017/decorative" val="1"/>
              </a:ext>
            </a:extLst>
          </p:cNvPr>
          <p:cNvSpPr txBox="1"/>
          <p:nvPr/>
        </p:nvSpPr>
        <p:spPr>
          <a:xfrm>
            <a:off x="14119673" y="-811600"/>
            <a:ext cx="7548980" cy="9641361"/>
          </a:xfrm>
          <a:prstGeom prst="rect">
            <a:avLst/>
          </a:prstGeom>
        </p:spPr>
        <p:txBody>
          <a:bodyPr lIns="50800" tIns="50800" rIns="50800" bIns="50800" rtlCol="0" anchor="ctr"/>
          <a:lstStyle/>
          <a:p>
            <a:pPr algn="ctr">
              <a:lnSpc>
                <a:spcPts val="2659"/>
              </a:lnSpc>
            </a:pPr>
            <a:endParaRPr/>
          </a:p>
        </p:txBody>
      </p:sp>
      <p:sp>
        <p:nvSpPr>
          <p:cNvPr id="15" name="TextBox 15">
            <a:extLst>
              <a:ext uri="{FF2B5EF4-FFF2-40B4-BE49-F238E27FC236}">
                <a16:creationId xmlns:a16="http://schemas.microsoft.com/office/drawing/2014/main" id="{F06C44B2-7A2A-F78D-06B4-C6EFC101FC7D}"/>
              </a:ext>
              <a:ext uri="{C183D7F6-B498-43B3-948B-1728B52AA6E4}">
                <adec:decorative xmlns:adec="http://schemas.microsoft.com/office/drawing/2017/decorative" val="1"/>
              </a:ext>
            </a:extLst>
          </p:cNvPr>
          <p:cNvSpPr txBox="1"/>
          <p:nvPr/>
        </p:nvSpPr>
        <p:spPr>
          <a:xfrm>
            <a:off x="-2655940" y="-4681705"/>
            <a:ext cx="10979716" cy="6384796"/>
          </a:xfrm>
          <a:prstGeom prst="rect">
            <a:avLst/>
          </a:prstGeom>
        </p:spPr>
        <p:txBody>
          <a:bodyPr lIns="50800" tIns="50800" rIns="50800" bIns="50800" rtlCol="0" anchor="ctr"/>
          <a:lstStyle/>
          <a:p>
            <a:pPr algn="ctr">
              <a:lnSpc>
                <a:spcPts val="2659"/>
              </a:lnSpc>
            </a:pPr>
            <a:endParaRPr/>
          </a:p>
        </p:txBody>
      </p:sp>
      <p:sp>
        <p:nvSpPr>
          <p:cNvPr id="16" name="Freeform 16">
            <a:extLst>
              <a:ext uri="{FF2B5EF4-FFF2-40B4-BE49-F238E27FC236}">
                <a16:creationId xmlns:a16="http://schemas.microsoft.com/office/drawing/2014/main" id="{A66685E6-CA94-5F5A-2DD3-DEA39B9F4C71}"/>
              </a:ext>
              <a:ext uri="{C183D7F6-B498-43B3-948B-1728B52AA6E4}">
                <adec:decorative xmlns:adec="http://schemas.microsoft.com/office/drawing/2017/decorative" val="1"/>
              </a:ext>
            </a:extLst>
          </p:cNvPr>
          <p:cNvSpPr/>
          <p:nvPr/>
        </p:nvSpPr>
        <p:spPr>
          <a:xfrm rot="3827403">
            <a:off x="11612214" y="5316481"/>
            <a:ext cx="6279545" cy="1610757"/>
          </a:xfrm>
          <a:custGeom>
            <a:avLst/>
            <a:gdLst/>
            <a:ahLst/>
            <a:cxnLst/>
            <a:rect l="l" t="t" r="r" b="b"/>
            <a:pathLst>
              <a:path w="6279545" h="1610757">
                <a:moveTo>
                  <a:pt x="0" y="0"/>
                </a:moveTo>
                <a:lnTo>
                  <a:pt x="6279545" y="0"/>
                </a:lnTo>
                <a:lnTo>
                  <a:pt x="6279545" y="1610757"/>
                </a:lnTo>
                <a:lnTo>
                  <a:pt x="0" y="1610757"/>
                </a:lnTo>
                <a:lnTo>
                  <a:pt x="0" y="0"/>
                </a:lnTo>
                <a:close/>
              </a:path>
            </a:pathLst>
          </a:custGeom>
          <a:blipFill>
            <a:blip r:embed="rId3">
              <a:alphaModFix amt="35000"/>
            </a:blip>
            <a:stretch>
              <a:fillRect t="-1167" b="-1167"/>
            </a:stretch>
          </a:blipFill>
        </p:spPr>
        <p:txBody>
          <a:bodyPr/>
          <a:lstStyle/>
          <a:p>
            <a:endParaRPr lang="en-US"/>
          </a:p>
        </p:txBody>
      </p:sp>
      <p:sp>
        <p:nvSpPr>
          <p:cNvPr id="33" name="TextBox 33">
            <a:extLst>
              <a:ext uri="{FF2B5EF4-FFF2-40B4-BE49-F238E27FC236}">
                <a16:creationId xmlns:a16="http://schemas.microsoft.com/office/drawing/2014/main" id="{8CA1979F-19DB-C321-9ACB-D4F4BD9DD9DC}"/>
              </a:ext>
              <a:ext uri="{C183D7F6-B498-43B3-948B-1728B52AA6E4}">
                <adec:decorative xmlns:adec="http://schemas.microsoft.com/office/drawing/2017/decorative" val="1"/>
              </a:ext>
            </a:extLst>
          </p:cNvPr>
          <p:cNvSpPr txBox="1"/>
          <p:nvPr/>
        </p:nvSpPr>
        <p:spPr>
          <a:xfrm>
            <a:off x="-305557" y="9761384"/>
            <a:ext cx="4377976" cy="718812"/>
          </a:xfrm>
          <a:prstGeom prst="rect">
            <a:avLst/>
          </a:prstGeom>
        </p:spPr>
        <p:txBody>
          <a:bodyPr lIns="50800" tIns="50800" rIns="50800" bIns="50800" rtlCol="0" anchor="ctr"/>
          <a:lstStyle/>
          <a:p>
            <a:pPr algn="ctr">
              <a:lnSpc>
                <a:spcPts val="2659"/>
              </a:lnSpc>
            </a:pPr>
            <a:endParaRPr/>
          </a:p>
        </p:txBody>
      </p:sp>
      <p:sp>
        <p:nvSpPr>
          <p:cNvPr id="38" name="Freeform 38">
            <a:extLst>
              <a:ext uri="{FF2B5EF4-FFF2-40B4-BE49-F238E27FC236}">
                <a16:creationId xmlns:a16="http://schemas.microsoft.com/office/drawing/2014/main" id="{20719290-3CCC-33AA-EAA3-4CE13468F933}"/>
              </a:ext>
              <a:ext uri="{C183D7F6-B498-43B3-948B-1728B52AA6E4}">
                <adec:decorative xmlns:adec="http://schemas.microsoft.com/office/drawing/2017/decorative" val="1"/>
              </a:ext>
            </a:extLst>
          </p:cNvPr>
          <p:cNvSpPr/>
          <p:nvPr/>
        </p:nvSpPr>
        <p:spPr>
          <a:xfrm>
            <a:off x="12009966" y="9944100"/>
            <a:ext cx="1177504" cy="797759"/>
          </a:xfrm>
          <a:custGeom>
            <a:avLst/>
            <a:gdLst/>
            <a:ahLst/>
            <a:cxnLst/>
            <a:rect l="l" t="t" r="r" b="b"/>
            <a:pathLst>
              <a:path w="1177504" h="797759">
                <a:moveTo>
                  <a:pt x="0" y="0"/>
                </a:moveTo>
                <a:lnTo>
                  <a:pt x="1177504" y="0"/>
                </a:lnTo>
                <a:lnTo>
                  <a:pt x="1177504" y="797759"/>
                </a:lnTo>
                <a:lnTo>
                  <a:pt x="0" y="7977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9" name="Freeform 39">
            <a:extLst>
              <a:ext uri="{FF2B5EF4-FFF2-40B4-BE49-F238E27FC236}">
                <a16:creationId xmlns:a16="http://schemas.microsoft.com/office/drawing/2014/main" id="{01220501-4754-2213-251B-586B5BF087D7}"/>
              </a:ext>
              <a:ext uri="{C183D7F6-B498-43B3-948B-1728B52AA6E4}">
                <adec:decorative xmlns:adec="http://schemas.microsoft.com/office/drawing/2017/decorative" val="1"/>
              </a:ext>
            </a:extLst>
          </p:cNvPr>
          <p:cNvSpPr/>
          <p:nvPr/>
        </p:nvSpPr>
        <p:spPr>
          <a:xfrm>
            <a:off x="-588752" y="-398880"/>
            <a:ext cx="1177504" cy="797759"/>
          </a:xfrm>
          <a:custGeom>
            <a:avLst/>
            <a:gdLst/>
            <a:ahLst/>
            <a:cxnLst/>
            <a:rect l="l" t="t" r="r" b="b"/>
            <a:pathLst>
              <a:path w="1177504" h="797759">
                <a:moveTo>
                  <a:pt x="0" y="0"/>
                </a:moveTo>
                <a:lnTo>
                  <a:pt x="1177504" y="0"/>
                </a:lnTo>
                <a:lnTo>
                  <a:pt x="1177504" y="797760"/>
                </a:lnTo>
                <a:lnTo>
                  <a:pt x="0" y="7977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TextBox 40">
            <a:extLst>
              <a:ext uri="{FF2B5EF4-FFF2-40B4-BE49-F238E27FC236}">
                <a16:creationId xmlns:a16="http://schemas.microsoft.com/office/drawing/2014/main" id="{FC698247-5DFD-3A13-4BF9-5E7A1E3D6083}"/>
              </a:ext>
            </a:extLst>
          </p:cNvPr>
          <p:cNvSpPr txBox="1">
            <a:spLocks noGrp="1"/>
          </p:cNvSpPr>
          <p:nvPr>
            <p:ph type="title" idx="4294967295"/>
          </p:nvPr>
        </p:nvSpPr>
        <p:spPr>
          <a:xfrm>
            <a:off x="128588" y="1611312"/>
            <a:ext cx="12991253" cy="584775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1435"/>
              </a:lnSpc>
              <a:spcBef>
                <a:spcPts val="0"/>
              </a:spcBef>
              <a:spcAft>
                <a:spcPts val="0"/>
              </a:spcAft>
              <a:buClrTx/>
              <a:buSzTx/>
              <a:buFontTx/>
              <a:buNone/>
              <a:tabLst/>
              <a:defRPr/>
            </a:pPr>
            <a:r>
              <a:rPr kumimoji="0" lang="en-US" sz="9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n-ea"/>
                <a:cs typeface="Aldhabi" panose="020F0502020204030204" pitchFamily="2" charset="-78"/>
              </a:rPr>
              <a:t>C</a:t>
            </a:r>
            <a:r>
              <a:rPr kumimoji="0" lang="en-US" sz="9600" b="1" i="0" u="none" strike="noStrike" kern="1200" cap="none" spc="0" normalizeH="0" baseline="0" noProof="0">
                <a:ln w="12700">
                  <a:solidFill>
                    <a:schemeClr val="accent1"/>
                  </a:solidFill>
                  <a:prstDash val="solid"/>
                </a:ln>
                <a:solidFill>
                  <a:srgbClr val="F0C14C"/>
                </a:solidFill>
                <a:effectLst/>
                <a:uLnTx/>
                <a:uFillTx/>
                <a:latin typeface="Aptos" panose="020B0004020202020204" pitchFamily="34" charset="0"/>
                <a:ea typeface="+mn-ea"/>
                <a:cs typeface="Aldhabi" panose="020F0502020204030204" pitchFamily="2" charset="-78"/>
              </a:rPr>
              <a:t>T</a:t>
            </a:r>
            <a:r>
              <a:rPr kumimoji="0" lang="en-US" sz="9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n-ea"/>
                <a:cs typeface="Aldhabi" panose="020F0502020204030204" pitchFamily="2" charset="-78"/>
              </a:rPr>
              <a:t>E: </a:t>
            </a:r>
          </a:p>
          <a:p>
            <a:pPr marL="0" marR="0" lvl="0" indent="0" algn="ctr" defTabSz="914400" rtl="0" eaLnBrk="1" fontAlgn="auto" latinLnBrk="0" hangingPunct="1">
              <a:lnSpc>
                <a:spcPts val="11435"/>
              </a:lnSpc>
              <a:spcBef>
                <a:spcPts val="0"/>
              </a:spcBef>
              <a:spcAft>
                <a:spcPts val="0"/>
              </a:spcAft>
              <a:buClrTx/>
              <a:buSzTx/>
              <a:buFontTx/>
              <a:buNone/>
              <a:tabLst/>
              <a:defRPr/>
            </a:pPr>
            <a:r>
              <a:rPr kumimoji="0" lang="en-US" sz="9600" b="1" i="0" u="none" strike="noStrike" kern="1200" cap="none" spc="0" normalizeH="0" baseline="0" noProof="0">
                <a:ln w="12700">
                  <a:solidFill>
                    <a:schemeClr val="accent1"/>
                  </a:solidFill>
                  <a:prstDash val="solid"/>
                </a:ln>
                <a:solidFill>
                  <a:srgbClr val="F0C14C"/>
                </a:solidFill>
                <a:effectLst/>
                <a:uLnTx/>
                <a:uFillTx/>
                <a:latin typeface="Aptos" panose="020B0004020202020204" pitchFamily="34" charset="0"/>
                <a:ea typeface="+mn-ea"/>
                <a:cs typeface="Aldhabi" panose="020F0502020204030204" pitchFamily="2" charset="-78"/>
              </a:rPr>
              <a:t>Good </a:t>
            </a:r>
            <a:r>
              <a:rPr kumimoji="0" lang="en-US" sz="9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n-ea"/>
                <a:cs typeface="Aldhabi" panose="020F0502020204030204" pitchFamily="2" charset="-78"/>
              </a:rPr>
              <a:t>for Students, </a:t>
            </a:r>
          </a:p>
          <a:p>
            <a:pPr marL="0" marR="0" lvl="0" indent="0" algn="ctr" defTabSz="914400" rtl="0" eaLnBrk="1" fontAlgn="auto" latinLnBrk="0" hangingPunct="1">
              <a:lnSpc>
                <a:spcPts val="11435"/>
              </a:lnSpc>
              <a:spcBef>
                <a:spcPts val="0"/>
              </a:spcBef>
              <a:spcAft>
                <a:spcPts val="0"/>
              </a:spcAft>
              <a:buClrTx/>
              <a:buSzTx/>
              <a:buFontTx/>
              <a:buNone/>
              <a:tabLst/>
              <a:defRPr/>
            </a:pPr>
            <a:r>
              <a:rPr kumimoji="0" lang="en-US" sz="9600" b="1" i="0" u="none" strike="noStrike" kern="1200" cap="none" spc="0" normalizeH="0" baseline="0" noProof="0">
                <a:ln w="12700">
                  <a:solidFill>
                    <a:schemeClr val="accent1"/>
                  </a:solidFill>
                  <a:prstDash val="solid"/>
                </a:ln>
                <a:solidFill>
                  <a:srgbClr val="F0C14C"/>
                </a:solidFill>
                <a:effectLst/>
                <a:uLnTx/>
                <a:uFillTx/>
                <a:latin typeface="Aptos" panose="020B0004020202020204" pitchFamily="34" charset="0"/>
                <a:ea typeface="+mn-ea"/>
                <a:cs typeface="Aldhabi" panose="020F0502020204030204" pitchFamily="2" charset="-78"/>
              </a:rPr>
              <a:t>Good</a:t>
            </a:r>
            <a:r>
              <a:rPr kumimoji="0" lang="en-US" sz="9600" b="1" i="0" u="none" strike="noStrike" kern="1200" cap="none" spc="0" normalizeH="0" baseline="0" noProof="0">
                <a:ln w="12700">
                  <a:solidFill>
                    <a:schemeClr val="accent1"/>
                  </a:solidFill>
                  <a:prstDash val="solid"/>
                </a:ln>
                <a:solidFill>
                  <a:schemeClr val="accent1">
                    <a:lumMod val="75000"/>
                  </a:schemeClr>
                </a:solidFill>
                <a:effectLst/>
                <a:uLnTx/>
                <a:uFillTx/>
                <a:latin typeface="Aptos" panose="020B0004020202020204" pitchFamily="34" charset="0"/>
                <a:ea typeface="+mn-ea"/>
                <a:cs typeface="Aldhabi" panose="020F0502020204030204" pitchFamily="2" charset="-78"/>
              </a:rPr>
              <a:t> </a:t>
            </a:r>
            <a:r>
              <a:rPr kumimoji="0" lang="en-US" sz="9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n-ea"/>
                <a:cs typeface="Aldhabi" panose="020F0502020204030204" pitchFamily="2" charset="-78"/>
              </a:rPr>
              <a:t>for Businesses, </a:t>
            </a:r>
          </a:p>
          <a:p>
            <a:pPr marL="0" marR="0" lvl="0" indent="0" algn="ctr" defTabSz="914400" rtl="0" eaLnBrk="1" fontAlgn="auto" latinLnBrk="0" hangingPunct="1">
              <a:lnSpc>
                <a:spcPts val="11435"/>
              </a:lnSpc>
              <a:spcBef>
                <a:spcPts val="0"/>
              </a:spcBef>
              <a:spcAft>
                <a:spcPts val="0"/>
              </a:spcAft>
              <a:buClrTx/>
              <a:buSzTx/>
              <a:buFontTx/>
              <a:buNone/>
              <a:tabLst/>
              <a:defRPr/>
            </a:pPr>
            <a:r>
              <a:rPr kumimoji="0" lang="en-US" sz="9600" b="1" i="0" u="none" strike="noStrike" kern="1200" cap="none" spc="0" normalizeH="0" baseline="0" noProof="0">
                <a:ln w="12700">
                  <a:solidFill>
                    <a:schemeClr val="accent1"/>
                  </a:solidFill>
                  <a:prstDash val="solid"/>
                </a:ln>
                <a:solidFill>
                  <a:srgbClr val="F0C14C"/>
                </a:solidFill>
                <a:effectLst/>
                <a:uLnTx/>
                <a:uFillTx/>
                <a:latin typeface="Aptos" panose="020B0004020202020204" pitchFamily="34" charset="0"/>
                <a:ea typeface="+mn-ea"/>
                <a:cs typeface="Aldhabi" panose="020F0502020204030204" pitchFamily="2" charset="-78"/>
              </a:rPr>
              <a:t>Good</a:t>
            </a:r>
            <a:r>
              <a:rPr kumimoji="0" lang="en-US" sz="9600" b="1" i="0" u="none" strike="noStrike" kern="1200" cap="none" spc="0" normalizeH="0" baseline="0" noProof="0">
                <a:ln w="12700">
                  <a:solidFill>
                    <a:schemeClr val="accent1"/>
                  </a:solidFill>
                  <a:prstDash val="solid"/>
                </a:ln>
                <a:solidFill>
                  <a:schemeClr val="accent1">
                    <a:lumMod val="75000"/>
                  </a:schemeClr>
                </a:solidFill>
                <a:effectLst/>
                <a:uLnTx/>
                <a:uFillTx/>
                <a:latin typeface="Aptos" panose="020B0004020202020204" pitchFamily="34" charset="0"/>
                <a:ea typeface="+mn-ea"/>
                <a:cs typeface="Aldhabi" panose="020F0502020204030204" pitchFamily="2" charset="-78"/>
              </a:rPr>
              <a:t> </a:t>
            </a:r>
            <a:r>
              <a:rPr kumimoji="0" lang="en-US" sz="9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n-ea"/>
                <a:cs typeface="Aldhabi" panose="020F0502020204030204" pitchFamily="2" charset="-78"/>
              </a:rPr>
              <a:t>for Communities. </a:t>
            </a:r>
            <a:endParaRPr kumimoji="0" lang="en-US" sz="16600" b="1" i="0" u="none" strike="noStrike" kern="1200" cap="none" spc="0" normalizeH="0" baseline="0" noProof="0">
              <a:ln w="12700">
                <a:solidFill>
                  <a:schemeClr val="accent1"/>
                </a:solidFill>
                <a:prstDash val="solid"/>
              </a:ln>
              <a:solidFill>
                <a:schemeClr val="tx2"/>
              </a:solidFill>
              <a:effectLst/>
              <a:uLnTx/>
              <a:uFillTx/>
              <a:latin typeface="Aptos" panose="020B0004020202020204" pitchFamily="34" charset="0"/>
              <a:ea typeface="Montserrat Bold"/>
              <a:cs typeface="Aldhabi" panose="020F0502020204030204" pitchFamily="2" charset="-78"/>
              <a:sym typeface="Montserrat Bold"/>
            </a:endParaRPr>
          </a:p>
        </p:txBody>
      </p:sp>
      <p:pic>
        <p:nvPicPr>
          <p:cNvPr id="13" name="Picture 12">
            <a:extLst>
              <a:ext uri="{FF2B5EF4-FFF2-40B4-BE49-F238E27FC236}">
                <a16:creationId xmlns:a16="http://schemas.microsoft.com/office/drawing/2014/main" id="{054D5FF2-59E2-700D-CEEC-517996B75AE3}"/>
              </a:ext>
              <a:ext uri="{C183D7F6-B498-43B3-948B-1728B52AA6E4}">
                <adec:decorative xmlns:adec="http://schemas.microsoft.com/office/drawing/2017/decorative" val="1"/>
              </a:ext>
            </a:extLst>
          </p:cNvPr>
          <p:cNvPicPr>
            <a:picLocks noChangeAspect="1"/>
          </p:cNvPicPr>
          <p:nvPr/>
        </p:nvPicPr>
        <p:blipFill>
          <a:blip r:embed="rId5"/>
          <a:srcRect l="38351" t="1677"/>
          <a:stretch>
            <a:fillRect/>
          </a:stretch>
        </p:blipFill>
        <p:spPr>
          <a:xfrm>
            <a:off x="2763677" y="9324089"/>
            <a:ext cx="8056779" cy="716747"/>
          </a:xfrm>
          <a:prstGeom prst="rect">
            <a:avLst/>
          </a:prstGeom>
        </p:spPr>
      </p:pic>
      <p:sp>
        <p:nvSpPr>
          <p:cNvPr id="17" name="Freeform 4">
            <a:extLst>
              <a:ext uri="{FF2B5EF4-FFF2-40B4-BE49-F238E27FC236}">
                <a16:creationId xmlns:a16="http://schemas.microsoft.com/office/drawing/2014/main" id="{FE1727BE-30EE-76C5-6717-8595B93DFE35}"/>
              </a:ext>
              <a:ext uri="{C183D7F6-B498-43B3-948B-1728B52AA6E4}">
                <adec:decorative xmlns:adec="http://schemas.microsoft.com/office/drawing/2017/decorative" val="1"/>
              </a:ext>
            </a:extLst>
          </p:cNvPr>
          <p:cNvSpPr/>
          <p:nvPr/>
        </p:nvSpPr>
        <p:spPr>
          <a:xfrm>
            <a:off x="14044027" y="524595"/>
            <a:ext cx="10378556" cy="9025955"/>
          </a:xfrm>
          <a:custGeom>
            <a:avLst/>
            <a:gdLst/>
            <a:ahLst/>
            <a:cxnLst/>
            <a:rect l="l" t="t" r="r" b="b"/>
            <a:pathLst>
              <a:path w="803175" h="698500">
                <a:moveTo>
                  <a:pt x="795383" y="370912"/>
                </a:moveTo>
                <a:lnTo>
                  <a:pt x="617391" y="676838"/>
                </a:lnTo>
                <a:cubicBezTo>
                  <a:pt x="609587" y="690249"/>
                  <a:pt x="595241" y="698500"/>
                  <a:pt x="579725" y="698500"/>
                </a:cubicBezTo>
                <a:lnTo>
                  <a:pt x="223449" y="698500"/>
                </a:lnTo>
                <a:cubicBezTo>
                  <a:pt x="207933" y="698500"/>
                  <a:pt x="193587" y="690249"/>
                  <a:pt x="185783" y="676838"/>
                </a:cubicBezTo>
                <a:lnTo>
                  <a:pt x="7791" y="370912"/>
                </a:lnTo>
                <a:cubicBezTo>
                  <a:pt x="0" y="357522"/>
                  <a:pt x="0" y="340978"/>
                  <a:pt x="7791" y="327588"/>
                </a:cubicBezTo>
                <a:lnTo>
                  <a:pt x="185783" y="21662"/>
                </a:lnTo>
                <a:cubicBezTo>
                  <a:pt x="193587" y="8251"/>
                  <a:pt x="207933" y="0"/>
                  <a:pt x="223449" y="0"/>
                </a:cubicBezTo>
                <a:lnTo>
                  <a:pt x="579725" y="0"/>
                </a:lnTo>
                <a:cubicBezTo>
                  <a:pt x="595241" y="0"/>
                  <a:pt x="609587" y="8251"/>
                  <a:pt x="617391" y="21662"/>
                </a:cubicBezTo>
                <a:lnTo>
                  <a:pt x="795383" y="327588"/>
                </a:lnTo>
                <a:cubicBezTo>
                  <a:pt x="803174" y="340978"/>
                  <a:pt x="803174" y="357522"/>
                  <a:pt x="795383" y="370912"/>
                </a:cubicBezTo>
                <a:close/>
              </a:path>
            </a:pathLst>
          </a:custGeom>
          <a:solidFill>
            <a:srgbClr val="F1BA55"/>
          </a:solidFill>
          <a:ln cap="rnd">
            <a:noFill/>
            <a:prstDash val="solid"/>
            <a:round/>
          </a:ln>
        </p:spPr>
        <p:txBody>
          <a:bodyPr/>
          <a:lstStyle/>
          <a:p>
            <a:endParaRPr lang="en-US"/>
          </a:p>
        </p:txBody>
      </p:sp>
      <p:pic>
        <p:nvPicPr>
          <p:cNvPr id="10" name="Picture 3">
            <a:extLst>
              <a:ext uri="{FF2B5EF4-FFF2-40B4-BE49-F238E27FC236}">
                <a16:creationId xmlns:a16="http://schemas.microsoft.com/office/drawing/2014/main" id="{140C37A9-52C1-DC15-D032-D1D7EEFF74D3}"/>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3749599" y="2866088"/>
            <a:ext cx="4218577" cy="4216045"/>
          </a:xfrm>
          <a:prstGeom prst="rect">
            <a:avLst/>
          </a:prstGeom>
        </p:spPr>
      </p:pic>
    </p:spTree>
    <p:extLst>
      <p:ext uri="{BB962C8B-B14F-4D97-AF65-F5344CB8AC3E}">
        <p14:creationId xmlns:p14="http://schemas.microsoft.com/office/powerpoint/2010/main" val="1836904877"/>
      </p:ext>
    </p:extLst>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a:t>ed.sc.gov</a:t>
            </a:r>
          </a:p>
        </p:txBody>
      </p:sp>
    </p:spTree>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9" id="{6D457848-BFDF-47EE-B7A7-6B902099B153}" vid="{42A72632-4AE8-483F-A31D-5F15708A3C82}"/>
    </a:ext>
  </a:extLst>
</a:theme>
</file>

<file path=ppt/theme/theme2.xml><?xml version="1.0" encoding="utf-8"?>
<a:theme xmlns:a="http://schemas.openxmlformats.org/drawingml/2006/main" name="2_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SCDE PPT Template - Dark - accessible version" id="{D6A8E0CA-67FF-4938-81D4-AEBFB84DEDD3}" vid="{3F6951EC-76C4-4CEA-AF3F-E97B198E770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removed="0"/>
</clbl:labelList>
</file>

<file path=docProps/app.xml><?xml version="1.0" encoding="utf-8"?>
<Properties xmlns="http://schemas.openxmlformats.org/officeDocument/2006/extended-properties" xmlns:vt="http://schemas.openxmlformats.org/officeDocument/2006/docPropsVTypes">
  <Template>powerpoint_light (2)</Template>
  <TotalTime>0</TotalTime>
  <Words>2618</Words>
  <Application>Microsoft Office PowerPoint</Application>
  <PresentationFormat>Custom</PresentationFormat>
  <Paragraphs>371</Paragraphs>
  <Slides>39</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Trebuchet MS</vt:lpstr>
      <vt:lpstr>Times New Roman</vt:lpstr>
      <vt:lpstr>Calibri</vt:lpstr>
      <vt:lpstr>MS Gothic</vt:lpstr>
      <vt:lpstr>Wingdings</vt:lpstr>
      <vt:lpstr>Aptos</vt:lpstr>
      <vt:lpstr>Courier New</vt:lpstr>
      <vt:lpstr>Arial</vt:lpstr>
      <vt:lpstr>1_Office Theme</vt:lpstr>
      <vt:lpstr>2_Office Theme</vt:lpstr>
      <vt:lpstr>CTE in South Carolina: Focus on Finance</vt:lpstr>
      <vt:lpstr>Agenda</vt:lpstr>
      <vt:lpstr>Career Readiness</vt:lpstr>
      <vt:lpstr>South Carolina -  Vision 2030</vt:lpstr>
      <vt:lpstr>Office of Career Readiness</vt:lpstr>
      <vt:lpstr>Career Readiness in South Carolina</vt:lpstr>
      <vt:lpstr>CTE Fills South Carolina's Widest Employment Gaps </vt:lpstr>
      <vt:lpstr>CTE is your strategy.</vt:lpstr>
      <vt:lpstr>Our Strategy</vt:lpstr>
      <vt:lpstr>New Career Cluster Framework</vt:lpstr>
      <vt:lpstr>Perkins V Federal Funding</vt:lpstr>
      <vt:lpstr>Perkins V Federal CTE Funding</vt:lpstr>
      <vt:lpstr>CTE in SC – How Does It Flow?</vt:lpstr>
      <vt:lpstr>Federal Perkins Allocations</vt:lpstr>
      <vt:lpstr>What Does Perkins Support?</vt:lpstr>
      <vt:lpstr>Federal Perkins Allocations - Subfund 207</vt:lpstr>
      <vt:lpstr>Federal Perkins Allocation</vt:lpstr>
      <vt:lpstr>Perkins V Budget Subprogram Codes</vt:lpstr>
      <vt:lpstr>Federal CTE Funding Timeline (15 month)</vt:lpstr>
      <vt:lpstr>Amendments &amp; Claims</vt:lpstr>
      <vt:lpstr>State CTE Funding</vt:lpstr>
      <vt:lpstr>State CTE EIA 329</vt:lpstr>
      <vt:lpstr>State Education Improvement Act (EIA) </vt:lpstr>
      <vt:lpstr>Industry Credentials (328)</vt:lpstr>
      <vt:lpstr>Industry Certifications &amp; Credentials</vt:lpstr>
      <vt:lpstr>Local Education Agency (LEA)  Fiscal Monitoring</vt:lpstr>
      <vt:lpstr>Local Application &amp; Monitoring</vt:lpstr>
      <vt:lpstr>FY2026-2027 Districts to Monitor </vt:lpstr>
      <vt:lpstr>Equipment Disposition &amp; Monitoring</vt:lpstr>
      <vt:lpstr>Data Definitions &amp; Resources</vt:lpstr>
      <vt:lpstr>Student Designations</vt:lpstr>
      <vt:lpstr>Data Disaggregation in Perkins V</vt:lpstr>
      <vt:lpstr>title</vt:lpstr>
      <vt:lpstr>Core Indicators of Performance - Perkins V</vt:lpstr>
      <vt:lpstr>Career Readiness Administration Resource Padlet</vt:lpstr>
      <vt:lpstr>Check Out the Resources</vt:lpstr>
      <vt:lpstr>Questions?</vt:lpstr>
      <vt:lpstr>CTE:  Good for Students,  Good for Businesses,  Good for Communities. </vt:lpstr>
      <vt:lpstr>ed.sc.gov</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Swygert, Maria</dc:creator>
  <cp:lastModifiedBy>Cooper, Melanie</cp:lastModifiedBy>
  <cp:revision>4</cp:revision>
  <dcterms:created xsi:type="dcterms:W3CDTF">2025-08-03T00:16:29Z</dcterms:created>
  <dcterms:modified xsi:type="dcterms:W3CDTF">2026-08-21T12:51:32Z</dcterms:modified>
  <dc:identifier>DAGJFJTh0zc</dc:identifier>
</cp:coreProperties>
</file>