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5"/>
  </p:notesMasterIdLst>
  <p:sldIdLst>
    <p:sldId id="302" r:id="rId2"/>
    <p:sldId id="303" r:id="rId3"/>
    <p:sldId id="299" r:id="rId4"/>
    <p:sldId id="313" r:id="rId5"/>
    <p:sldId id="314" r:id="rId6"/>
    <p:sldId id="315" r:id="rId7"/>
    <p:sldId id="317" r:id="rId8"/>
    <p:sldId id="318" r:id="rId9"/>
    <p:sldId id="319"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37" r:id="rId28"/>
    <p:sldId id="338" r:id="rId29"/>
    <p:sldId id="340" r:id="rId30"/>
    <p:sldId id="341" r:id="rId31"/>
    <p:sldId id="349" r:id="rId32"/>
    <p:sldId id="350" r:id="rId33"/>
    <p:sldId id="351" r:id="rId34"/>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3D4C"/>
    <a:srgbClr val="F0C14C"/>
    <a:srgbClr val="E7E7E7"/>
    <a:srgbClr val="469FB7"/>
    <a:srgbClr val="FFE493"/>
    <a:srgbClr val="2F3DFC"/>
    <a:srgbClr val="3A6C97"/>
    <a:srgbClr val="233746"/>
    <a:srgbClr val="EFC04B"/>
    <a:srgbClr val="F5D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90" autoAdjust="0"/>
    <p:restoredTop sz="86382" autoAdjust="0"/>
  </p:normalViewPr>
  <p:slideViewPr>
    <p:cSldViewPr>
      <p:cViewPr varScale="1">
        <p:scale>
          <a:sx n="40" d="100"/>
          <a:sy n="40" d="100"/>
        </p:scale>
        <p:origin x="96" y="552"/>
      </p:cViewPr>
      <p:guideLst>
        <p:guide orient="horz" pos="2160"/>
        <p:guide pos="2880"/>
      </p:guideLst>
    </p:cSldViewPr>
  </p:slideViewPr>
  <p:outlineViewPr>
    <p:cViewPr>
      <p:scale>
        <a:sx n="33" d="100"/>
        <a:sy n="33" d="100"/>
      </p:scale>
      <p:origin x="0" y="-1848"/>
    </p:cViewPr>
  </p:outlineViewPr>
  <p:notesTextViewPr>
    <p:cViewPr>
      <p:scale>
        <a:sx n="120" d="100"/>
        <a:sy n="120" d="100"/>
      </p:scale>
      <p:origin x="0" y="0"/>
    </p:cViewPr>
  </p:notesTextViewPr>
  <p:sorterViewPr>
    <p:cViewPr>
      <p:scale>
        <a:sx n="70" d="100"/>
        <a:sy n="70" d="100"/>
      </p:scale>
      <p:origin x="0" y="-22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03A10E-90C6-4978-89DC-ACC6D9E041AA}"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4CEC91-7A65-4868-9634-A5288F997D0F}" type="slidenum">
              <a:rPr lang="en-US" smtClean="0"/>
              <a:t>‹#›</a:t>
            </a:fld>
            <a:endParaRPr lang="en-US"/>
          </a:p>
        </p:txBody>
      </p:sp>
    </p:spTree>
    <p:extLst>
      <p:ext uri="{BB962C8B-B14F-4D97-AF65-F5344CB8AC3E}">
        <p14:creationId xmlns:p14="http://schemas.microsoft.com/office/powerpoint/2010/main" val="3134812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Slide title should be Aptos Bold font, left-aligned, not smaller than 44pt</a:t>
            </a:r>
          </a:p>
          <a:p>
            <a:pPr marL="171450" indent="-171450">
              <a:buFont typeface="Arial" panose="020B0604020202020204" pitchFamily="34" charset="0"/>
              <a:buChar char="•"/>
            </a:pPr>
            <a:r>
              <a:rPr lang="en-US" dirty="0"/>
              <a:t>Audience – To whom/group you are presenting to</a:t>
            </a:r>
          </a:p>
          <a:p>
            <a:pPr marL="171450" indent="-171450">
              <a:buFont typeface="Arial" panose="020B0604020202020204" pitchFamily="34" charset="0"/>
              <a:buChar char="•"/>
            </a:pPr>
            <a:r>
              <a:rPr lang="en-US" dirty="0"/>
              <a:t>Speaker – Who is giving the presentation (may be by name or by department)</a:t>
            </a:r>
          </a:p>
          <a:p>
            <a:pPr marL="171450" indent="-171450">
              <a:buFont typeface="Arial" panose="020B0604020202020204" pitchFamily="34" charset="0"/>
              <a:buChar char="•"/>
            </a:pPr>
            <a:r>
              <a:rPr lang="en-US" dirty="0"/>
              <a:t>Date – Date of presentation</a:t>
            </a:r>
          </a:p>
        </p:txBody>
      </p:sp>
      <p:sp>
        <p:nvSpPr>
          <p:cNvPr id="4" name="Slide Number Placeholder 3"/>
          <p:cNvSpPr>
            <a:spLocks noGrp="1"/>
          </p:cNvSpPr>
          <p:nvPr>
            <p:ph type="sldNum" sz="quarter" idx="5"/>
          </p:nvPr>
        </p:nvSpPr>
        <p:spPr/>
        <p:txBody>
          <a:bodyPr/>
          <a:lstStyle/>
          <a:p>
            <a:fld id="{484CEC91-7A65-4868-9634-A5288F997D0F}" type="slidenum">
              <a:rPr lang="en-US" smtClean="0"/>
              <a:t>1</a:t>
            </a:fld>
            <a:endParaRPr lang="en-US"/>
          </a:p>
        </p:txBody>
      </p:sp>
    </p:spTree>
    <p:extLst>
      <p:ext uri="{BB962C8B-B14F-4D97-AF65-F5344CB8AC3E}">
        <p14:creationId xmlns:p14="http://schemas.microsoft.com/office/powerpoint/2010/main" val="22373986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Left aligned</a:t>
            </a:r>
          </a:p>
          <a:p>
            <a:pPr marL="171450" indent="-171450">
              <a:buFont typeface="Arial" panose="020B0604020202020204" pitchFamily="34" charset="0"/>
              <a:buChar char="•"/>
            </a:pPr>
            <a:r>
              <a:rPr lang="en-US" dirty="0"/>
              <a:t>Title font is 88pt</a:t>
            </a:r>
          </a:p>
          <a:p>
            <a:pPr marL="171450" indent="-171450">
              <a:buFont typeface="Arial" panose="020B0604020202020204" pitchFamily="34" charset="0"/>
              <a:buChar char="•"/>
            </a:pPr>
            <a:r>
              <a:rPr lang="en-US" dirty="0"/>
              <a:t>Numbered line item 66 pt</a:t>
            </a:r>
          </a:p>
          <a:p>
            <a:pPr marL="171450" indent="-171450">
              <a:buFont typeface="Arial" panose="020B0604020202020204" pitchFamily="34" charset="0"/>
              <a:buChar char="•"/>
            </a:pPr>
            <a:r>
              <a:rPr lang="en-US" dirty="0"/>
              <a:t>Detail/slide item 36 pt</a:t>
            </a:r>
          </a:p>
        </p:txBody>
      </p:sp>
      <p:sp>
        <p:nvSpPr>
          <p:cNvPr id="4" name="Slide Number Placeholder 3"/>
          <p:cNvSpPr>
            <a:spLocks noGrp="1"/>
          </p:cNvSpPr>
          <p:nvPr>
            <p:ph type="sldNum" sz="quarter" idx="5"/>
          </p:nvPr>
        </p:nvSpPr>
        <p:spPr/>
        <p:txBody>
          <a:bodyPr/>
          <a:lstStyle/>
          <a:p>
            <a:fld id="{484CEC91-7A65-4868-9634-A5288F997D0F}" type="slidenum">
              <a:rPr lang="en-US" smtClean="0"/>
              <a:t>2</a:t>
            </a:fld>
            <a:endParaRPr lang="en-US"/>
          </a:p>
        </p:txBody>
      </p:sp>
    </p:spTree>
    <p:extLst>
      <p:ext uri="{BB962C8B-B14F-4D97-AF65-F5344CB8AC3E}">
        <p14:creationId xmlns:p14="http://schemas.microsoft.com/office/powerpoint/2010/main" val="781522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Agenda is 88 pt</a:t>
            </a:r>
          </a:p>
          <a:p>
            <a:pPr marL="171450" indent="-171450">
              <a:buFont typeface="Arial" panose="020B0604020202020204" pitchFamily="34" charset="0"/>
              <a:buChar char="•"/>
            </a:pPr>
            <a:r>
              <a:rPr lang="en-US" dirty="0"/>
              <a:t>Line item is 66 pt</a:t>
            </a:r>
          </a:p>
        </p:txBody>
      </p:sp>
      <p:sp>
        <p:nvSpPr>
          <p:cNvPr id="4" name="Slide Number Placeholder 3"/>
          <p:cNvSpPr>
            <a:spLocks noGrp="1"/>
          </p:cNvSpPr>
          <p:nvPr>
            <p:ph type="sldNum" sz="quarter" idx="5"/>
          </p:nvPr>
        </p:nvSpPr>
        <p:spPr/>
        <p:txBody>
          <a:bodyPr/>
          <a:lstStyle/>
          <a:p>
            <a:fld id="{484CEC91-7A65-4868-9634-A5288F997D0F}" type="slidenum">
              <a:rPr lang="en-US" smtClean="0"/>
              <a:t>3</a:t>
            </a:fld>
            <a:endParaRPr lang="en-US"/>
          </a:p>
        </p:txBody>
      </p:sp>
    </p:spTree>
    <p:extLst>
      <p:ext uri="{BB962C8B-B14F-4D97-AF65-F5344CB8AC3E}">
        <p14:creationId xmlns:p14="http://schemas.microsoft.com/office/powerpoint/2010/main" val="8420565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706E5E-2FCB-B270-CD3F-6CFEC4E39E23}"/>
              </a:ext>
            </a:extLst>
          </p:cNvPr>
          <p:cNvPicPr>
            <a:picLocks noChangeAspect="1"/>
          </p:cNvPicPr>
          <p:nvPr userDrawn="1"/>
        </p:nvPicPr>
        <p:blipFill>
          <a:blip r:embed="rId2"/>
          <a:stretch>
            <a:fillRect/>
          </a:stretch>
        </p:blipFill>
        <p:spPr>
          <a:xfrm>
            <a:off x="9291513" y="-838908"/>
            <a:ext cx="11521440" cy="11521440"/>
          </a:xfrm>
          <a:prstGeom prst="rect">
            <a:avLst/>
          </a:prstGeom>
        </p:spPr>
      </p:pic>
      <p:sp>
        <p:nvSpPr>
          <p:cNvPr id="2" name="Title 1">
            <a:extLst>
              <a:ext uri="{FF2B5EF4-FFF2-40B4-BE49-F238E27FC236}">
                <a16:creationId xmlns:a16="http://schemas.microsoft.com/office/drawing/2014/main" id="{E59BFEE4-62A2-7EAB-AEBF-7E3944603DC4}"/>
              </a:ext>
            </a:extLst>
          </p:cNvPr>
          <p:cNvSpPr>
            <a:spLocks noGrp="1"/>
          </p:cNvSpPr>
          <p:nvPr>
            <p:ph type="ctrTitle" hasCustomPrompt="1"/>
          </p:nvPr>
        </p:nvSpPr>
        <p:spPr>
          <a:xfrm>
            <a:off x="969264" y="956930"/>
            <a:ext cx="10354410" cy="3675792"/>
          </a:xfrm>
        </p:spPr>
        <p:txBody>
          <a:bodyPr anchor="ctr">
            <a:normAutofit/>
          </a:bodyPr>
          <a:lstStyle>
            <a:lvl1pPr algn="l">
              <a:lnSpc>
                <a:spcPct val="110000"/>
              </a:lnSpc>
              <a:defRPr sz="6600" b="1">
                <a:solidFill>
                  <a:srgbClr val="2F3D4C"/>
                </a:solidFill>
                <a:latin typeface="Aptos" panose="020B0004020202020204" pitchFamily="34" charset="0"/>
                <a:cs typeface="Segoe UI" panose="020B0502040204020203" pitchFamily="34" charset="0"/>
              </a:defRPr>
            </a:lvl1pPr>
          </a:lstStyle>
          <a:p>
            <a:r>
              <a:rPr lang="en-US" dirty="0">
                <a:solidFill>
                  <a:schemeClr val="bg1"/>
                </a:solidFill>
              </a:rPr>
              <a:t>Title</a:t>
            </a:r>
            <a:r>
              <a:rPr lang="en-US" dirty="0"/>
              <a:t> </a:t>
            </a:r>
            <a:r>
              <a:rPr lang="en-US" dirty="0">
                <a:solidFill>
                  <a:schemeClr val="bg1"/>
                </a:solidFill>
              </a:rPr>
              <a:t>Slide</a:t>
            </a:r>
            <a:r>
              <a:rPr lang="en-US" dirty="0"/>
              <a:t> -</a:t>
            </a:r>
            <a:r>
              <a:rPr lang="en-US" dirty="0">
                <a:solidFill>
                  <a:schemeClr val="bg1"/>
                </a:solidFill>
              </a:rPr>
              <a:t>Font is no less than 44 size</a:t>
            </a:r>
            <a:endParaRPr lang="en-US" dirty="0"/>
          </a:p>
        </p:txBody>
      </p:sp>
      <p:sp>
        <p:nvSpPr>
          <p:cNvPr id="3" name="Subtitle 2">
            <a:extLst>
              <a:ext uri="{FF2B5EF4-FFF2-40B4-BE49-F238E27FC236}">
                <a16:creationId xmlns:a16="http://schemas.microsoft.com/office/drawing/2014/main" id="{75BD4C45-7EC9-A96B-2BD7-023E611D499B}"/>
              </a:ext>
            </a:extLst>
          </p:cNvPr>
          <p:cNvSpPr>
            <a:spLocks noGrp="1"/>
          </p:cNvSpPr>
          <p:nvPr>
            <p:ph type="subTitle" idx="1" hasCustomPrompt="1"/>
          </p:nvPr>
        </p:nvSpPr>
        <p:spPr>
          <a:xfrm>
            <a:off x="953262" y="5276460"/>
            <a:ext cx="10370412" cy="2483643"/>
          </a:xfrm>
        </p:spPr>
        <p:txBody>
          <a:bodyPr anchor="b">
            <a:normAutofit/>
          </a:bodyPr>
          <a:lstStyle>
            <a:lvl1pPr marL="0" indent="0" algn="l">
              <a:buNone/>
              <a:defRPr sz="3200" b="1">
                <a:solidFill>
                  <a:srgbClr val="2F3D4C"/>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&lt;Audience&gt;</a:t>
            </a:r>
          </a:p>
          <a:p>
            <a:r>
              <a:rPr lang="en-US" dirty="0"/>
              <a:t>&lt;Presenter Name&gt; </a:t>
            </a:r>
          </a:p>
          <a:p>
            <a:r>
              <a:rPr lang="en-US" dirty="0"/>
              <a:t>&lt;Date&gt;</a:t>
            </a:r>
          </a:p>
        </p:txBody>
      </p:sp>
      <p:pic>
        <p:nvPicPr>
          <p:cNvPr id="12" name="Picture 11">
            <a:extLst>
              <a:ext uri="{FF2B5EF4-FFF2-40B4-BE49-F238E27FC236}">
                <a16:creationId xmlns:a16="http://schemas.microsoft.com/office/drawing/2014/main" id="{98B8F3DA-CB78-FE37-88DE-2565E63C0E16}"/>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53479" y="7910464"/>
            <a:ext cx="8641080" cy="22859"/>
          </a:xfrm>
          <a:prstGeom prst="rect">
            <a:avLst/>
          </a:prstGeom>
        </p:spPr>
      </p:pic>
    </p:spTree>
    <p:extLst>
      <p:ext uri="{BB962C8B-B14F-4D97-AF65-F5344CB8AC3E}">
        <p14:creationId xmlns:p14="http://schemas.microsoft.com/office/powerpoint/2010/main" val="3071554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1ED160C-729E-DC01-91C1-E45A5EB4DE4B}"/>
              </a:ext>
            </a:extLst>
          </p:cNvPr>
          <p:cNvGrpSpPr/>
          <p:nvPr userDrawn="1"/>
        </p:nvGrpSpPr>
        <p:grpSpPr>
          <a:xfrm>
            <a:off x="-1023066" y="8828011"/>
            <a:ext cx="18821128" cy="1254203"/>
            <a:chOff x="-1023066" y="8828011"/>
            <a:chExt cx="18821128" cy="1254203"/>
          </a:xfrm>
        </p:grpSpPr>
        <p:pic>
          <p:nvPicPr>
            <p:cNvPr id="3" name="Picture 2">
              <a:extLst>
                <a:ext uri="{FF2B5EF4-FFF2-40B4-BE49-F238E27FC236}">
                  <a16:creationId xmlns:a16="http://schemas.microsoft.com/office/drawing/2014/main" id="{B09D1160-64CA-436C-B670-2D23DD0AACF4}"/>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F641CD80-4F1B-DE0E-97B9-9E7823DD74F2}"/>
                </a:ext>
              </a:extLst>
            </p:cNvPr>
            <p:cNvPicPr>
              <a:picLocks noChangeAspect="1"/>
            </p:cNvPicPr>
            <p:nvPr userDrawn="1"/>
          </p:nvPicPr>
          <p:blipFill>
            <a:blip r:embed="rId3"/>
            <a:stretch>
              <a:fillRect/>
            </a:stretch>
          </p:blipFill>
          <p:spPr>
            <a:xfrm>
              <a:off x="16535400" y="8828011"/>
              <a:ext cx="1262662" cy="1254203"/>
            </a:xfrm>
            <a:prstGeom prst="rect">
              <a:avLst/>
            </a:prstGeom>
          </p:spPr>
        </p:pic>
      </p:grpSp>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1265995"/>
            <a:ext cx="4647438" cy="7132320"/>
          </a:xfrm>
        </p:spPr>
        <p:txBody>
          <a:bodyPr>
            <a:normAutofit/>
          </a:bodyPr>
          <a:lstStyle>
            <a:lvl1pPr>
              <a:lnSpc>
                <a:spcPct val="100000"/>
              </a:lnSpc>
              <a:defRPr sz="8800" b="1">
                <a:solidFill>
                  <a:srgbClr val="2F3D4C"/>
                </a:solidFill>
              </a:defRPr>
            </a:lvl1pPr>
          </a:lstStyle>
          <a:p>
            <a:r>
              <a:rPr lang="en-US" dirty="0"/>
              <a:t>Agenda</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4" name="Picture 3">
            <a:extLst>
              <a:ext uri="{FF2B5EF4-FFF2-40B4-BE49-F238E27FC236}">
                <a16:creationId xmlns:a16="http://schemas.microsoft.com/office/drawing/2014/main" id="{88A96615-EFF9-DD25-AEFB-EADCE296EA41}"/>
              </a:ext>
            </a:extLst>
          </p:cNvPr>
          <p:cNvPicPr>
            <a:picLocks noChangeAspect="1"/>
          </p:cNvPicPr>
          <p:nvPr userDrawn="1"/>
        </p:nvPicPr>
        <p:blipFill>
          <a:blip r:embed="rId2"/>
          <a:stretch>
            <a:fillRect/>
          </a:stretch>
        </p:blipFill>
        <p:spPr>
          <a:xfrm>
            <a:off x="5867400" y="1265995"/>
            <a:ext cx="10935" cy="7132320"/>
          </a:xfrm>
          <a:prstGeom prst="rect">
            <a:avLst/>
          </a:prstGeom>
        </p:spPr>
      </p:pic>
      <p:sp>
        <p:nvSpPr>
          <p:cNvPr id="11" name="Content Placeholder 2">
            <a:extLst>
              <a:ext uri="{FF2B5EF4-FFF2-40B4-BE49-F238E27FC236}">
                <a16:creationId xmlns:a16="http://schemas.microsoft.com/office/drawing/2014/main" id="{1DB0171C-C651-92CB-2B09-20CB26A7EE4A}"/>
              </a:ext>
            </a:extLst>
          </p:cNvPr>
          <p:cNvSpPr>
            <a:spLocks noGrp="1"/>
          </p:cNvSpPr>
          <p:nvPr>
            <p:ph idx="4294967295"/>
          </p:nvPr>
        </p:nvSpPr>
        <p:spPr>
          <a:xfrm>
            <a:off x="6727473" y="1265996"/>
            <a:ext cx="10658720" cy="7132320"/>
          </a:xfrm>
        </p:spPr>
        <p:txBody>
          <a:bodyPr anchor="ctr">
            <a:noAutofit/>
          </a:bodyPr>
          <a:lstStyle>
            <a:lvl1pPr>
              <a:defRPr sz="5400">
                <a:solidFill>
                  <a:srgbClr val="2F3D4C"/>
                </a:solidFill>
              </a:defRPr>
            </a:lvl1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Click to edit Master text styles</a:t>
            </a:r>
          </a:p>
          <a:p>
            <a:pPr marL="0" marR="0" lvl="1"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Second level</a:t>
            </a:r>
          </a:p>
          <a:p>
            <a:pPr marL="0" marR="0" lvl="2"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Third level</a:t>
            </a:r>
          </a:p>
          <a:p>
            <a:pPr marL="0" marR="0" lvl="3"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Fourth level</a:t>
            </a:r>
          </a:p>
          <a:p>
            <a:pPr marL="0" marR="0" lvl="4" indent="0"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effectLst/>
                <a:uLnTx/>
                <a:uFillTx/>
                <a:latin typeface="Aptos" panose="020B0004020202020204" pitchFamily="34" charset="0"/>
                <a:ea typeface="+mn-ea"/>
                <a:cs typeface="+mn-cs"/>
              </a:rPr>
              <a:t>Fifth level</a:t>
            </a:r>
            <a:endParaRPr lang="en-US" dirty="0"/>
          </a:p>
        </p:txBody>
      </p:sp>
    </p:spTree>
    <p:extLst>
      <p:ext uri="{BB962C8B-B14F-4D97-AF65-F5344CB8AC3E}">
        <p14:creationId xmlns:p14="http://schemas.microsoft.com/office/powerpoint/2010/main" val="2853217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Line Item section">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5A24F8-E0C0-F79E-2D18-9ED0C519D55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4" name="SCDE logo" descr="South Carolina Department of Education logo ">
            <a:extLst>
              <a:ext uri="{FF2B5EF4-FFF2-40B4-BE49-F238E27FC236}">
                <a16:creationId xmlns:a16="http://schemas.microsoft.com/office/drawing/2014/main" id="{31730557-317E-7F61-E7D8-F3F39A889C87}"/>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4400" y="3191679"/>
            <a:ext cx="16459200" cy="1371600"/>
          </a:xfrm>
        </p:spPr>
        <p:txBody>
          <a:bodyPr>
            <a:noAutofit/>
          </a:bodyPr>
          <a:lstStyle>
            <a:lvl1pPr algn="ctr">
              <a:lnSpc>
                <a:spcPct val="100000"/>
              </a:lnSpc>
              <a:defRPr sz="8800" b="1">
                <a:solidFill>
                  <a:srgbClr val="2F3D4C"/>
                </a:solidFill>
              </a:defRPr>
            </a:lvl1pPr>
          </a:lstStyle>
          <a:p>
            <a:r>
              <a:rPr lang="en-US" dirty="0"/>
              <a:t>Agenda Item #</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14400" y="5175315"/>
            <a:ext cx="16459200" cy="18760"/>
          </a:xfrm>
          <a:prstGeom prst="rect">
            <a:avLst/>
          </a:prstGeom>
        </p:spPr>
      </p:pic>
      <p:pic>
        <p:nvPicPr>
          <p:cNvPr id="10" name="Picture 9">
            <a:extLst>
              <a:ext uri="{FF2B5EF4-FFF2-40B4-BE49-F238E27FC236}">
                <a16:creationId xmlns:a16="http://schemas.microsoft.com/office/drawing/2014/main" id="{3C0965D2-0741-DF84-33EC-57B9545B74D8}"/>
              </a:ext>
            </a:extLst>
          </p:cNvPr>
          <p:cNvPicPr>
            <a:picLocks noChangeAspect="1"/>
          </p:cNvPicPr>
          <p:nvPr userDrawn="1"/>
        </p:nvPicPr>
        <p:blipFill>
          <a:blip r:embed="rId5"/>
          <a:stretch>
            <a:fillRect/>
          </a:stretch>
        </p:blipFill>
        <p:spPr>
          <a:xfrm>
            <a:off x="7999982" y="732042"/>
            <a:ext cx="2288036" cy="2286000"/>
          </a:xfrm>
          <a:prstGeom prst="rect">
            <a:avLst/>
          </a:prstGeom>
        </p:spPr>
      </p:pic>
      <p:sp>
        <p:nvSpPr>
          <p:cNvPr id="19" name="Text Placeholder 18">
            <a:extLst>
              <a:ext uri="{FF2B5EF4-FFF2-40B4-BE49-F238E27FC236}">
                <a16:creationId xmlns:a16="http://schemas.microsoft.com/office/drawing/2014/main" id="{EFC849E3-7EAC-09E6-DF91-24BB92C426E1}"/>
              </a:ext>
            </a:extLst>
          </p:cNvPr>
          <p:cNvSpPr>
            <a:spLocks noGrp="1"/>
          </p:cNvSpPr>
          <p:nvPr>
            <p:ph type="body" sz="quarter" idx="13"/>
          </p:nvPr>
        </p:nvSpPr>
        <p:spPr>
          <a:xfrm>
            <a:off x="2743200" y="5678334"/>
            <a:ext cx="12801600" cy="2038350"/>
          </a:xfrm>
        </p:spPr>
        <p:txBody>
          <a:bodyPr anchor="ctr">
            <a:normAutofit/>
          </a:bodyPr>
          <a:lstStyle>
            <a:lvl1pPr marL="0" indent="0" algn="ctr">
              <a:buNone/>
              <a:defRPr sz="6600" b="1">
                <a:solidFill>
                  <a:srgbClr val="2F3D4C"/>
                </a:solidFill>
              </a:defRPr>
            </a:lvl1pPr>
          </a:lstStyle>
          <a:p>
            <a:pPr lvl="0"/>
            <a:r>
              <a:rPr lang="en-US"/>
              <a:t>Click to edit Master text styles</a:t>
            </a:r>
          </a:p>
        </p:txBody>
      </p:sp>
    </p:spTree>
    <p:extLst>
      <p:ext uri="{BB962C8B-B14F-4D97-AF65-F5344CB8AC3E}">
        <p14:creationId xmlns:p14="http://schemas.microsoft.com/office/powerpoint/2010/main" val="222594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footer">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 with footer</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2175347"/>
            <a:ext cx="16450056" cy="5975668"/>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pic>
        <p:nvPicPr>
          <p:cNvPr id="6" name="Picture 5">
            <a:extLst>
              <a:ext uri="{FF2B5EF4-FFF2-40B4-BE49-F238E27FC236}">
                <a16:creationId xmlns:a16="http://schemas.microsoft.com/office/drawing/2014/main" id="{06E3099C-6661-43B6-EBF5-B36CAE526212}"/>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8669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only">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FAF36B-71EF-8668-0205-E9B7A2C7977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52681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al footer only">
    <p:bg>
      <p:bgPr>
        <a:solidFill>
          <a:schemeClr val="bg1"/>
        </a:solidFill>
        <a:effectLst/>
      </p:bgPr>
    </p:bg>
    <p:spTree>
      <p:nvGrpSpPr>
        <p:cNvPr id="1" name=""/>
        <p:cNvGrpSpPr/>
        <p:nvPr/>
      </p:nvGrpSpPr>
      <p:grpSpPr>
        <a:xfrm>
          <a:off x="0" y="0"/>
          <a:ext cx="0" cy="0"/>
          <a:chOff x="0" y="0"/>
          <a:chExt cx="0" cy="0"/>
        </a:xfrm>
      </p:grpSpPr>
      <p:pic>
        <p:nvPicPr>
          <p:cNvPr id="5" name="SCDE logo" descr="South Carolina Department of Education logo ">
            <a:extLst>
              <a:ext uri="{FF2B5EF4-FFF2-40B4-BE49-F238E27FC236}">
                <a16:creationId xmlns:a16="http://schemas.microsoft.com/office/drawing/2014/main" id="{839810B2-5569-3CA0-F47E-B2FBA860036B}"/>
              </a:ext>
            </a:extLst>
          </p:cNvPr>
          <p:cNvPicPr>
            <a:picLocks noChangeAspect="1"/>
          </p:cNvPicPr>
          <p:nvPr userDrawn="1"/>
        </p:nvPicPr>
        <p:blipFill>
          <a:blip r:embed="rId2"/>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Title and Content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p:nvPr>
        </p:nvSpPr>
        <p:spPr>
          <a:xfrm>
            <a:off x="918972" y="1817316"/>
            <a:ext cx="16450056" cy="6333699"/>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6459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o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Custom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2" name="Content Placeholder 2">
            <a:extLst>
              <a:ext uri="{FF2B5EF4-FFF2-40B4-BE49-F238E27FC236}">
                <a16:creationId xmlns:a16="http://schemas.microsoft.com/office/drawing/2014/main" id="{05AAA586-00BD-3778-D3B0-1DF439C8D793}"/>
              </a:ext>
            </a:extLst>
          </p:cNvPr>
          <p:cNvSpPr>
            <a:spLocks noGrp="1"/>
          </p:cNvSpPr>
          <p:nvPr>
            <p:ph idx="1" hasCustomPrompt="1"/>
          </p:nvPr>
        </p:nvSpPr>
        <p:spPr>
          <a:xfrm>
            <a:off x="918972" y="1817316"/>
            <a:ext cx="16450056" cy="7440984"/>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dirty="0"/>
              <a:t>Please contact Nicole Arndt, nmarndt@ed.sc.gov, to design a custom slide to fit your needs. </a:t>
            </a: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Tree>
    <p:extLst>
      <p:ext uri="{BB962C8B-B14F-4D97-AF65-F5344CB8AC3E}">
        <p14:creationId xmlns:p14="http://schemas.microsoft.com/office/powerpoint/2010/main" val="318975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57C5B0-A9C0-09CB-BD24-64EFCD4E53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5" name="SCDE logo" descr="South Carolina Department of Education logo ">
            <a:extLst>
              <a:ext uri="{FF2B5EF4-FFF2-40B4-BE49-F238E27FC236}">
                <a16:creationId xmlns:a16="http://schemas.microsoft.com/office/drawing/2014/main" id="{A016A209-B477-FFDA-7AE8-5C42ACA538B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EE9C326-20CD-2338-7DAE-5921736FF25C}"/>
              </a:ext>
            </a:extLst>
          </p:cNvPr>
          <p:cNvSpPr>
            <a:spLocks noGrp="1"/>
          </p:cNvSpPr>
          <p:nvPr>
            <p:ph type="title" hasCustomPrompt="1"/>
          </p:nvPr>
        </p:nvSpPr>
        <p:spPr>
          <a:xfrm>
            <a:off x="918972" y="547687"/>
            <a:ext cx="16450056" cy="1097280"/>
          </a:xfrm>
        </p:spPr>
        <p:txBody>
          <a:bodyPr anchor="t">
            <a:normAutofit/>
          </a:bodyPr>
          <a:lstStyle>
            <a:lvl1pPr>
              <a:lnSpc>
                <a:spcPct val="100000"/>
              </a:lnSpc>
              <a:defRPr sz="5000" b="1">
                <a:solidFill>
                  <a:srgbClr val="2F3D4C"/>
                </a:solidFill>
              </a:defRPr>
            </a:lvl1pPr>
          </a:lstStyle>
          <a:p>
            <a:r>
              <a:rPr lang="en-US" dirty="0"/>
              <a:t>Data slide</a:t>
            </a:r>
          </a:p>
        </p:txBody>
      </p:sp>
      <p:sp>
        <p:nvSpPr>
          <p:cNvPr id="9" name="Slide Number Placeholder 5">
            <a:extLst>
              <a:ext uri="{FF2B5EF4-FFF2-40B4-BE49-F238E27FC236}">
                <a16:creationId xmlns:a16="http://schemas.microsoft.com/office/drawing/2014/main" id="{9F54ED28-D286-7266-381B-E6160C2783E1}"/>
              </a:ext>
            </a:extLst>
          </p:cNvPr>
          <p:cNvSpPr>
            <a:spLocks noGrp="1"/>
          </p:cNvSpPr>
          <p:nvPr>
            <p:ph type="sldNum" sz="quarter" idx="12"/>
          </p:nvPr>
        </p:nvSpPr>
        <p:spPr>
          <a:xfrm>
            <a:off x="12254103" y="9527291"/>
            <a:ext cx="4114800" cy="547688"/>
          </a:xfrm>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Date Placeholder 3">
            <a:extLst>
              <a:ext uri="{FF2B5EF4-FFF2-40B4-BE49-F238E27FC236}">
                <a16:creationId xmlns:a16="http://schemas.microsoft.com/office/drawing/2014/main" id="{AA4B8B91-BF75-FDBF-25DD-4B5B55DA0E9F}"/>
              </a:ext>
            </a:extLst>
          </p:cNvPr>
          <p:cNvSpPr>
            <a:spLocks noGrp="1"/>
          </p:cNvSpPr>
          <p:nvPr>
            <p:ph type="dt" sz="half" idx="10"/>
          </p:nvPr>
        </p:nvSpPr>
        <p:spPr>
          <a:xfrm>
            <a:off x="918972" y="9534526"/>
            <a:ext cx="4114800" cy="547688"/>
          </a:xfrm>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13" name="Footer Placeholder 4">
            <a:extLst>
              <a:ext uri="{FF2B5EF4-FFF2-40B4-BE49-F238E27FC236}">
                <a16:creationId xmlns:a16="http://schemas.microsoft.com/office/drawing/2014/main" id="{8448CBD1-B5E6-754B-4D75-219F58E6DEA3}"/>
              </a:ext>
            </a:extLst>
          </p:cNvPr>
          <p:cNvSpPr>
            <a:spLocks noGrp="1"/>
          </p:cNvSpPr>
          <p:nvPr>
            <p:ph type="ftr" sz="quarter" idx="11"/>
          </p:nvPr>
        </p:nvSpPr>
        <p:spPr>
          <a:xfrm>
            <a:off x="5566410" y="9534526"/>
            <a:ext cx="6172200" cy="547688"/>
          </a:xfrm>
        </p:spPr>
        <p:txBody>
          <a:bodyPr/>
          <a:lstStyle/>
          <a:p>
            <a:pPr defTabSz="1371600"/>
            <a:endParaRPr lang="en-US">
              <a:solidFill>
                <a:prstClr val="black">
                  <a:tint val="82000"/>
                </a:prstClr>
              </a:solidFill>
            </a:endParaRPr>
          </a:p>
        </p:txBody>
      </p:sp>
      <p:sp>
        <p:nvSpPr>
          <p:cNvPr id="7" name="Content Placeholder 2">
            <a:extLst>
              <a:ext uri="{FF2B5EF4-FFF2-40B4-BE49-F238E27FC236}">
                <a16:creationId xmlns:a16="http://schemas.microsoft.com/office/drawing/2014/main" id="{A3AFE474-6905-6CBF-B4C2-AF926B17C659}"/>
              </a:ext>
            </a:extLst>
          </p:cNvPr>
          <p:cNvSpPr>
            <a:spLocks noGrp="1"/>
          </p:cNvSpPr>
          <p:nvPr>
            <p:ph idx="1"/>
          </p:nvPr>
        </p:nvSpPr>
        <p:spPr>
          <a:xfrm>
            <a:off x="936137" y="2166068"/>
            <a:ext cx="16450056" cy="6232247"/>
          </a:xfrm>
        </p:spPr>
        <p:txBody>
          <a:bodyPr>
            <a:normAutofit/>
          </a:bodyPr>
          <a:lstStyle>
            <a:lvl1pPr marL="0" indent="0">
              <a:buNone/>
              <a:defRPr sz="2800">
                <a:solidFill>
                  <a:srgbClr val="2F3D4C"/>
                </a:solidFill>
              </a:defRPr>
            </a:lvl1pPr>
            <a:lvl2pPr>
              <a:defRPr sz="4200"/>
            </a:lvl2pPr>
            <a:lvl3pPr>
              <a:defRPr sz="3600"/>
            </a:lvl3pPr>
            <a:lvl4pPr>
              <a:defRPr sz="3000"/>
            </a:lvl4pPr>
          </a:lstStyle>
          <a:p>
            <a:pPr lvl="0"/>
            <a:r>
              <a:rPr lang="en-US"/>
              <a:t>Click to edit Master text styles</a:t>
            </a:r>
          </a:p>
        </p:txBody>
      </p:sp>
      <p:pic>
        <p:nvPicPr>
          <p:cNvPr id="11" name="Picture 10">
            <a:extLst>
              <a:ext uri="{FF2B5EF4-FFF2-40B4-BE49-F238E27FC236}">
                <a16:creationId xmlns:a16="http://schemas.microsoft.com/office/drawing/2014/main" id="{4B217999-8758-BD0D-F188-1776473D73CE}"/>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63870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with Footer">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79A8B40-4FA4-AB72-CF27-F710AC3A8D2D}"/>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FF320282-5BD6-3617-EDC1-095179441E9C}"/>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Two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9579311" y="2247900"/>
            <a:ext cx="7772400" cy="6361229"/>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9" name="Picture 8">
            <a:extLst>
              <a:ext uri="{FF2B5EF4-FFF2-40B4-BE49-F238E27FC236}">
                <a16:creationId xmlns:a16="http://schemas.microsoft.com/office/drawing/2014/main" id="{CCB30407-92DB-6D23-E28D-5CA457DC0021}"/>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1830302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with Foot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0B318CF-2B45-C43B-CD55-06615050B2C1}"/>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C5CC20D6-CB1A-AC19-3B64-8C546270A562}"/>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4" name="Content Placeholder 3">
            <a:extLst>
              <a:ext uri="{FF2B5EF4-FFF2-40B4-BE49-F238E27FC236}">
                <a16:creationId xmlns:a16="http://schemas.microsoft.com/office/drawing/2014/main" id="{1D33C630-315D-CFC6-1077-4EA130C6BF5B}"/>
              </a:ext>
            </a:extLst>
          </p:cNvPr>
          <p:cNvSpPr>
            <a:spLocks noGrp="1"/>
          </p:cNvSpPr>
          <p:nvPr>
            <p:ph sz="half" idx="2"/>
          </p:nvPr>
        </p:nvSpPr>
        <p:spPr>
          <a:xfrm>
            <a:off x="12019788" y="2437728"/>
            <a:ext cx="5303520" cy="632585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9AB525F5-194F-62C4-CDC3-1B712D0676F1}"/>
              </a:ext>
            </a:extLst>
          </p:cNvPr>
          <p:cNvSpPr>
            <a:spLocks noGrp="1"/>
          </p:cNvSpPr>
          <p:nvPr>
            <p:ph type="title" hasCustomPrompt="1"/>
          </p:nvPr>
        </p:nvSpPr>
        <p:spPr>
          <a:xfrm>
            <a:off x="918972" y="547687"/>
            <a:ext cx="16404336" cy="1097280"/>
          </a:xfrm>
        </p:spPr>
        <p:txBody>
          <a:bodyPr anchor="t">
            <a:normAutofit/>
          </a:bodyPr>
          <a:lstStyle>
            <a:lvl1pPr>
              <a:lnSpc>
                <a:spcPct val="100000"/>
              </a:lnSpc>
              <a:defRPr sz="5000" b="1">
                <a:solidFill>
                  <a:srgbClr val="2F3D4C"/>
                </a:solidFill>
              </a:defRPr>
            </a:lvl1pPr>
          </a:lstStyle>
          <a:p>
            <a:r>
              <a:rPr lang="en-US" dirty="0"/>
              <a:t>Three Content with Footer</a:t>
            </a:r>
          </a:p>
        </p:txBody>
      </p:sp>
      <p:sp>
        <p:nvSpPr>
          <p:cNvPr id="3" name="Content Placeholder 2">
            <a:extLst>
              <a:ext uri="{FF2B5EF4-FFF2-40B4-BE49-F238E27FC236}">
                <a16:creationId xmlns:a16="http://schemas.microsoft.com/office/drawing/2014/main" id="{639AD13B-C6F1-0FFF-1CFE-F9506448BE5A}"/>
              </a:ext>
            </a:extLst>
          </p:cNvPr>
          <p:cNvSpPr>
            <a:spLocks noGrp="1"/>
          </p:cNvSpPr>
          <p:nvPr>
            <p:ph sz="half" idx="1"/>
          </p:nvPr>
        </p:nvSpPr>
        <p:spPr>
          <a:xfrm>
            <a:off x="918972" y="2437728"/>
            <a:ext cx="5303520" cy="6325851"/>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5D4EA1A-AFD3-FE33-791E-2576D3414096}"/>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88FE9CDF-4B22-2AEC-D3B4-2114FED224F7}"/>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C385E363-0518-8836-E86B-81440D4AE929}"/>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
        <p:nvSpPr>
          <p:cNvPr id="10" name="Content Placeholder 2">
            <a:extLst>
              <a:ext uri="{FF2B5EF4-FFF2-40B4-BE49-F238E27FC236}">
                <a16:creationId xmlns:a16="http://schemas.microsoft.com/office/drawing/2014/main" id="{0CD8EE9B-5A2D-A2FD-AB31-0B7F5AF0C290}"/>
              </a:ext>
            </a:extLst>
          </p:cNvPr>
          <p:cNvSpPr>
            <a:spLocks noGrp="1"/>
          </p:cNvSpPr>
          <p:nvPr>
            <p:ph sz="half" idx="13"/>
          </p:nvPr>
        </p:nvSpPr>
        <p:spPr>
          <a:xfrm>
            <a:off x="6492240" y="2456488"/>
            <a:ext cx="5303520" cy="6307092"/>
          </a:xfrm>
        </p:spPr>
        <p:txBody>
          <a:bodyPr>
            <a:normAutofit/>
          </a:bodyPr>
          <a:lstStyle>
            <a:lvl1pPr>
              <a:lnSpc>
                <a:spcPct val="110000"/>
              </a:lnSpc>
              <a:spcBef>
                <a:spcPts val="0"/>
              </a:spcBef>
              <a:defRPr sz="2800">
                <a:solidFill>
                  <a:srgbClr val="2F3D4C"/>
                </a:solidFill>
              </a:defRPr>
            </a:lvl1pPr>
            <a:lvl2pPr>
              <a:lnSpc>
                <a:spcPct val="110000"/>
              </a:lnSpc>
              <a:spcBef>
                <a:spcPts val="0"/>
              </a:spcBef>
              <a:defRPr sz="2800">
                <a:solidFill>
                  <a:srgbClr val="2F3D4C"/>
                </a:solidFill>
              </a:defRPr>
            </a:lvl2pPr>
            <a:lvl3pPr>
              <a:lnSpc>
                <a:spcPct val="110000"/>
              </a:lnSpc>
              <a:spcBef>
                <a:spcPts val="0"/>
              </a:spcBef>
              <a:defRPr sz="2800">
                <a:solidFill>
                  <a:srgbClr val="2F3D4C"/>
                </a:solidFill>
              </a:defRPr>
            </a:lvl3pPr>
            <a:lvl4pPr>
              <a:lnSpc>
                <a:spcPct val="110000"/>
              </a:lnSpc>
              <a:spcBef>
                <a:spcPts val="0"/>
              </a:spcBef>
              <a:defRPr sz="28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3" name="Picture 12">
            <a:extLst>
              <a:ext uri="{FF2B5EF4-FFF2-40B4-BE49-F238E27FC236}">
                <a16:creationId xmlns:a16="http://schemas.microsoft.com/office/drawing/2014/main" id="{BAA7768E-ADFA-A429-D505-997BA11329E8}"/>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824516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with 2 boxes">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E7660AF-9DC3-B9D2-2069-4B842805744A}"/>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3" name="SCDE logo" descr="South Carolina Department of Education logo ">
            <a:extLst>
              <a:ext uri="{FF2B5EF4-FFF2-40B4-BE49-F238E27FC236}">
                <a16:creationId xmlns:a16="http://schemas.microsoft.com/office/drawing/2014/main" id="{AE1892C7-250F-529E-EF3D-9D54585E9B74}"/>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Comparison with 2 boxes and footer</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58793" y="2371986"/>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577760" y="2371986"/>
            <a:ext cx="7774782"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lnSpc>
                <a:spcPct val="110000"/>
              </a:lnSpc>
              <a:spcBef>
                <a:spcPts val="0"/>
              </a:spcBef>
              <a:defRPr sz="2600">
                <a:solidFill>
                  <a:srgbClr val="2F3D4C"/>
                </a:solidFill>
              </a:defRPr>
            </a:lvl1pPr>
            <a:lvl2pPr>
              <a:lnSpc>
                <a:spcPct val="110000"/>
              </a:lnSpc>
              <a:spcBef>
                <a:spcPts val="0"/>
              </a:spcBef>
              <a:defRPr sz="2600">
                <a:solidFill>
                  <a:srgbClr val="2F3D4C"/>
                </a:solidFill>
              </a:defRPr>
            </a:lvl2pPr>
            <a:lvl3pPr>
              <a:lnSpc>
                <a:spcPct val="110000"/>
              </a:lnSpc>
              <a:spcBef>
                <a:spcPts val="0"/>
              </a:spcBef>
              <a:defRPr sz="2600">
                <a:solidFill>
                  <a:srgbClr val="2F3D4C"/>
                </a:solidFill>
              </a:defRPr>
            </a:lvl3pPr>
            <a:lvl4pPr>
              <a:lnSpc>
                <a:spcPct val="110000"/>
              </a:lnSpc>
              <a:spcBef>
                <a:spcPts val="0"/>
              </a:spcBef>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4" name="Picture 13">
            <a:extLst>
              <a:ext uri="{FF2B5EF4-FFF2-40B4-BE49-F238E27FC236}">
                <a16:creationId xmlns:a16="http://schemas.microsoft.com/office/drawing/2014/main" id="{129765DB-741E-0449-2A66-482A1AA784A6}"/>
              </a:ext>
            </a:extLst>
          </p:cNvPr>
          <p:cNvPicPr>
            <a:picLocks noChangeAspect="1"/>
          </p:cNvPicPr>
          <p:nvPr userDrawn="1"/>
        </p:nvPicPr>
        <p:blipFill>
          <a:blip r:embed="rId4"/>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2328838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Intro slide - do not us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EB75-2960-EF56-B9C2-F330873E2D9F}"/>
              </a:ext>
            </a:extLst>
          </p:cNvPr>
          <p:cNvSpPr>
            <a:spLocks noGrp="1"/>
          </p:cNvSpPr>
          <p:nvPr>
            <p:ph type="title" hasCustomPrompt="1"/>
          </p:nvPr>
        </p:nvSpPr>
        <p:spPr>
          <a:xfrm>
            <a:off x="942110" y="547688"/>
            <a:ext cx="16445345" cy="1097280"/>
          </a:xfrm>
        </p:spPr>
        <p:txBody>
          <a:bodyPr anchor="t">
            <a:normAutofit/>
          </a:bodyPr>
          <a:lstStyle>
            <a:lvl1pPr>
              <a:lnSpc>
                <a:spcPct val="100000"/>
              </a:lnSpc>
              <a:defRPr sz="5000" b="1">
                <a:solidFill>
                  <a:srgbClr val="2F3D4C"/>
                </a:solidFill>
              </a:defRPr>
            </a:lvl1pPr>
          </a:lstStyle>
          <a:p>
            <a:r>
              <a:rPr lang="en-US" dirty="0"/>
              <a:t>Introduction slide – do not use! </a:t>
            </a:r>
          </a:p>
        </p:txBody>
      </p:sp>
      <p:sp>
        <p:nvSpPr>
          <p:cNvPr id="3" name="Text Placeholder 2">
            <a:extLst>
              <a:ext uri="{FF2B5EF4-FFF2-40B4-BE49-F238E27FC236}">
                <a16:creationId xmlns:a16="http://schemas.microsoft.com/office/drawing/2014/main" id="{C3C98553-E0A0-8B74-8785-F5DC412AF7D6}"/>
              </a:ext>
            </a:extLst>
          </p:cNvPr>
          <p:cNvSpPr>
            <a:spLocks noGrp="1"/>
          </p:cNvSpPr>
          <p:nvPr>
            <p:ph type="body" idx="1"/>
          </p:nvPr>
        </p:nvSpPr>
        <p:spPr>
          <a:xfrm>
            <a:off x="942110" y="2354580"/>
            <a:ext cx="7736681" cy="73152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D8960C08-9824-F1CD-E5C5-34DC0B80A42E}"/>
              </a:ext>
            </a:extLst>
          </p:cNvPr>
          <p:cNvSpPr>
            <a:spLocks noGrp="1"/>
          </p:cNvSpPr>
          <p:nvPr>
            <p:ph sz="half" idx="2"/>
          </p:nvPr>
        </p:nvSpPr>
        <p:spPr>
          <a:xfrm>
            <a:off x="942110" y="3314700"/>
            <a:ext cx="7736681"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382C1085-122A-9CFF-0F7A-EE58766756FD}"/>
              </a:ext>
            </a:extLst>
          </p:cNvPr>
          <p:cNvSpPr>
            <a:spLocks noGrp="1"/>
          </p:cNvSpPr>
          <p:nvPr>
            <p:ph type="body" sz="quarter" idx="3"/>
          </p:nvPr>
        </p:nvSpPr>
        <p:spPr>
          <a:xfrm>
            <a:off x="9609213" y="2354580"/>
            <a:ext cx="7774782" cy="640080"/>
          </a:xfrm>
        </p:spPr>
        <p:txBody>
          <a:bodyPr anchor="ctr">
            <a:normAutofit/>
          </a:bodyPr>
          <a:lstStyle>
            <a:lvl1pPr marL="0" indent="0" algn="ctr">
              <a:buNone/>
              <a:defRPr sz="2800" b="1">
                <a:solidFill>
                  <a:srgbClr val="2F3D4C"/>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270A0948-D44B-B0FA-FF24-9E037997358B}"/>
              </a:ext>
            </a:extLst>
          </p:cNvPr>
          <p:cNvSpPr>
            <a:spLocks noGrp="1"/>
          </p:cNvSpPr>
          <p:nvPr>
            <p:ph sz="quarter" idx="4"/>
          </p:nvPr>
        </p:nvSpPr>
        <p:spPr>
          <a:xfrm>
            <a:off x="9609213" y="3314700"/>
            <a:ext cx="7774782" cy="5440076"/>
          </a:xfrm>
        </p:spPr>
        <p:txBody>
          <a:bodyPr>
            <a:normAutofit/>
          </a:bodyPr>
          <a:lstStyle>
            <a:lvl1pPr>
              <a:defRPr sz="2600">
                <a:solidFill>
                  <a:srgbClr val="2F3D4C"/>
                </a:solidFill>
              </a:defRPr>
            </a:lvl1pPr>
            <a:lvl2pPr>
              <a:defRPr sz="2600">
                <a:solidFill>
                  <a:srgbClr val="2F3D4C"/>
                </a:solidFill>
              </a:defRPr>
            </a:lvl2pPr>
            <a:lvl3pPr>
              <a:defRPr sz="2600">
                <a:solidFill>
                  <a:srgbClr val="2F3D4C"/>
                </a:solidFill>
              </a:defRPr>
            </a:lvl3pPr>
            <a:lvl4pPr>
              <a:defRPr sz="2600">
                <a:solidFill>
                  <a:srgbClr val="2F3D4C"/>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09FDF6F0-6C8C-CF39-2D0F-DC5E18E9629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8" name="Footer Placeholder 7">
            <a:extLst>
              <a:ext uri="{FF2B5EF4-FFF2-40B4-BE49-F238E27FC236}">
                <a16:creationId xmlns:a16="http://schemas.microsoft.com/office/drawing/2014/main" id="{62426D22-60B6-DC3A-E908-0B8868932C6E}"/>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9" name="Slide Number Placeholder 8">
            <a:extLst>
              <a:ext uri="{FF2B5EF4-FFF2-40B4-BE49-F238E27FC236}">
                <a16:creationId xmlns:a16="http://schemas.microsoft.com/office/drawing/2014/main" id="{3B91734A-479A-D485-4919-57CEAA3816F6}"/>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2" name="Picture 11">
            <a:extLst>
              <a:ext uri="{FF2B5EF4-FFF2-40B4-BE49-F238E27FC236}">
                <a16:creationId xmlns:a16="http://schemas.microsoft.com/office/drawing/2014/main" id="{CD7B5441-957E-764A-2A5B-31D36BB58513}"/>
              </a:ext>
            </a:extLst>
          </p:cNvPr>
          <p:cNvPicPr>
            <a:picLocks noChangeAspect="1"/>
          </p:cNvPicPr>
          <p:nvPr userDrawn="1"/>
        </p:nvPicPr>
        <p:blipFill>
          <a:blip r:embed="rId2"/>
          <a:stretch>
            <a:fillRect/>
          </a:stretch>
        </p:blipFill>
        <p:spPr>
          <a:xfrm>
            <a:off x="903731" y="1896138"/>
            <a:ext cx="16459200" cy="18760"/>
          </a:xfrm>
          <a:prstGeom prst="rect">
            <a:avLst/>
          </a:prstGeom>
        </p:spPr>
      </p:pic>
    </p:spTree>
    <p:extLst>
      <p:ext uri="{BB962C8B-B14F-4D97-AF65-F5344CB8AC3E}">
        <p14:creationId xmlns:p14="http://schemas.microsoft.com/office/powerpoint/2010/main" val="907291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172286C-A10D-2147-4B2F-D04B51C7A265}"/>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2" name="SCDE logo" descr="South Carolina Department of Education logo ">
            <a:extLst>
              <a:ext uri="{FF2B5EF4-FFF2-40B4-BE49-F238E27FC236}">
                <a16:creationId xmlns:a16="http://schemas.microsoft.com/office/drawing/2014/main" id="{0F42C22C-EB47-219D-24BC-66F0E03E4960}"/>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743122"/>
          </a:xfrm>
        </p:spPr>
        <p:txBody>
          <a:bodyPr anchor="t">
            <a:normAutofit/>
          </a:bodyPr>
          <a:lstStyle>
            <a:lvl1pPr>
              <a:lnSpc>
                <a:spcPct val="100000"/>
              </a:lnSpc>
              <a:defRPr sz="5000" b="1">
                <a:solidFill>
                  <a:srgbClr val="2F3D4C"/>
                </a:solidFill>
              </a:defRPr>
            </a:lvl1pPr>
          </a:lstStyle>
          <a:p>
            <a:r>
              <a:rPr lang="en-US" dirty="0"/>
              <a:t>Click to edit Master title style </a:t>
            </a:r>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p:spPr>
        <p:txBody>
          <a:bodyPr>
            <a:normAutofit/>
          </a:bodyPr>
          <a:lstStyle>
            <a:lvl1pPr marL="0" indent="0">
              <a:lnSpc>
                <a:spcPct val="110000"/>
              </a:lnSpc>
              <a:spcBef>
                <a:spcPts val="0"/>
              </a:spcBef>
              <a:buNone/>
              <a:defRPr sz="28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err="1"/>
              <a:t>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p>
          <a:p>
            <a:pPr lvl="0"/>
            <a:endParaRPr lang="en-US" dirty="0"/>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9" y="3314700"/>
            <a:ext cx="6272788" cy="5753082"/>
          </a:xfrm>
        </p:spPr>
        <p:txBody>
          <a:bodyPr>
            <a:noAutofit/>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pic>
        <p:nvPicPr>
          <p:cNvPr id="10" name="Picture 9">
            <a:extLst>
              <a:ext uri="{FF2B5EF4-FFF2-40B4-BE49-F238E27FC236}">
                <a16:creationId xmlns:a16="http://schemas.microsoft.com/office/drawing/2014/main" id="{28B8352C-6B08-2F67-F9E0-D46B6820F29B}"/>
              </a:ext>
            </a:extLst>
          </p:cNvPr>
          <p:cNvPicPr>
            <a:picLocks noChangeAspect="1"/>
          </p:cNvPicPr>
          <p:nvPr userDrawn="1"/>
        </p:nvPicPr>
        <p:blipFill>
          <a:blip r:embed="rId4"/>
          <a:stretch>
            <a:fillRect/>
          </a:stretch>
        </p:blipFill>
        <p:spPr>
          <a:xfrm rot="5400000">
            <a:off x="5016956" y="6040472"/>
            <a:ext cx="5486400" cy="15810"/>
          </a:xfrm>
          <a:prstGeom prst="rect">
            <a:avLst/>
          </a:prstGeom>
          <a:ln>
            <a:noFill/>
          </a:ln>
        </p:spPr>
      </p:pic>
      <p:pic>
        <p:nvPicPr>
          <p:cNvPr id="8" name="Picture 7">
            <a:extLst>
              <a:ext uri="{FF2B5EF4-FFF2-40B4-BE49-F238E27FC236}">
                <a16:creationId xmlns:a16="http://schemas.microsoft.com/office/drawing/2014/main" id="{16F1B112-0BDC-440C-A7A6-0AD3400FD07D}"/>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944225" y="2807443"/>
            <a:ext cx="6346486" cy="18290"/>
          </a:xfrm>
          <a:prstGeom prst="rect">
            <a:avLst/>
          </a:prstGeom>
        </p:spPr>
      </p:pic>
    </p:spTree>
    <p:extLst>
      <p:ext uri="{BB962C8B-B14F-4D97-AF65-F5344CB8AC3E}">
        <p14:creationId xmlns:p14="http://schemas.microsoft.com/office/powerpoint/2010/main" val="3634124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Picture with Caption">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0D4F7C-2098-8AE2-3D3C-F5509390FB4B}"/>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11" name="SCDE logo" descr="South Carolina Department of Education logo ">
            <a:extLst>
              <a:ext uri="{FF2B5EF4-FFF2-40B4-BE49-F238E27FC236}">
                <a16:creationId xmlns:a16="http://schemas.microsoft.com/office/drawing/2014/main" id="{86ADCA97-48F9-D4E8-35C7-58B9767854AA}"/>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C3EB8B3B-F32B-E702-A833-508A696075A5}"/>
              </a:ext>
            </a:extLst>
          </p:cNvPr>
          <p:cNvSpPr>
            <a:spLocks noGrp="1"/>
          </p:cNvSpPr>
          <p:nvPr>
            <p:ph type="title" hasCustomPrompt="1"/>
          </p:nvPr>
        </p:nvSpPr>
        <p:spPr>
          <a:xfrm>
            <a:off x="885251" y="685800"/>
            <a:ext cx="6272788" cy="1669256"/>
          </a:xfrm>
        </p:spPr>
        <p:txBody>
          <a:bodyPr anchor="t">
            <a:normAutofit/>
          </a:bodyPr>
          <a:lstStyle>
            <a:lvl1pPr>
              <a:lnSpc>
                <a:spcPct val="100000"/>
              </a:lnSpc>
              <a:defRPr sz="5000" b="1">
                <a:solidFill>
                  <a:srgbClr val="2F3D4C"/>
                </a:solidFill>
              </a:defRPr>
            </a:lvl1pPr>
          </a:lstStyle>
          <a:p>
            <a:r>
              <a:rPr lang="en-US" dirty="0"/>
              <a:t>Picture with Caption</a:t>
            </a:r>
          </a:p>
        </p:txBody>
      </p:sp>
      <p:sp>
        <p:nvSpPr>
          <p:cNvPr id="4" name="Text Placeholder 3">
            <a:extLst>
              <a:ext uri="{FF2B5EF4-FFF2-40B4-BE49-F238E27FC236}">
                <a16:creationId xmlns:a16="http://schemas.microsoft.com/office/drawing/2014/main" id="{EC5CB316-9DAA-CE46-6CA5-583FBD3A4FD1}"/>
              </a:ext>
            </a:extLst>
          </p:cNvPr>
          <p:cNvSpPr>
            <a:spLocks noGrp="1"/>
          </p:cNvSpPr>
          <p:nvPr>
            <p:ph type="body" sz="half" idx="2" hasCustomPrompt="1"/>
          </p:nvPr>
        </p:nvSpPr>
        <p:spPr>
          <a:xfrm>
            <a:off x="985838" y="3314700"/>
            <a:ext cx="6346485" cy="5488781"/>
          </a:xfrm>
        </p:spPr>
        <p:txBody>
          <a:bodyPr/>
          <a:lstStyle>
            <a:lvl1pPr marL="0" indent="0">
              <a:lnSpc>
                <a:spcPct val="110000"/>
              </a:lnSpc>
              <a:spcBef>
                <a:spcPts val="0"/>
              </a:spcBef>
              <a:buNone/>
              <a:defRPr sz="2600">
                <a:solidFill>
                  <a:srgbClr val="2F3D4C"/>
                </a:solidFill>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dirty="0"/>
              <a:t>Click to </a:t>
            </a:r>
            <a:r>
              <a:rPr lang="en-US" dirty="0" err="1"/>
              <a:t>eadipisicing</a:t>
            </a:r>
            <a:r>
              <a:rPr lang="en-US" dirty="0"/>
              <a:t> </a:t>
            </a:r>
            <a:r>
              <a:rPr lang="en-US" dirty="0" err="1"/>
              <a:t>fugiat</a:t>
            </a:r>
            <a:r>
              <a:rPr lang="en-US" dirty="0"/>
              <a:t> </a:t>
            </a:r>
            <a:r>
              <a:rPr lang="en-US" dirty="0" err="1"/>
              <a:t>irure</a:t>
            </a:r>
            <a:r>
              <a:rPr lang="en-US" dirty="0"/>
              <a:t> </a:t>
            </a:r>
            <a:r>
              <a:rPr lang="en-US" dirty="0" err="1"/>
              <a:t>aliqua</a:t>
            </a:r>
            <a:r>
              <a:rPr lang="en-US" dirty="0"/>
              <a:t> </a:t>
            </a:r>
            <a:r>
              <a:rPr lang="en-US" dirty="0" err="1"/>
              <a:t>anim</a:t>
            </a:r>
            <a:r>
              <a:rPr lang="en-US" dirty="0"/>
              <a:t> </a:t>
            </a:r>
            <a:r>
              <a:rPr lang="en-US" dirty="0" err="1"/>
              <a:t>voluptate</a:t>
            </a:r>
            <a:r>
              <a:rPr lang="en-US" dirty="0"/>
              <a:t> cupidatat labore </a:t>
            </a:r>
            <a:r>
              <a:rPr lang="en-US" dirty="0" err="1"/>
              <a:t>laborum</a:t>
            </a:r>
            <a:r>
              <a:rPr lang="en-US" dirty="0"/>
              <a:t> </a:t>
            </a:r>
            <a:r>
              <a:rPr lang="en-US" dirty="0" err="1"/>
              <a:t>amet</a:t>
            </a:r>
            <a:r>
              <a:rPr lang="en-US" dirty="0"/>
              <a:t> </a:t>
            </a:r>
            <a:r>
              <a:rPr lang="en-US" dirty="0" err="1"/>
              <a:t>irure</a:t>
            </a:r>
            <a:r>
              <a:rPr lang="en-US" dirty="0"/>
              <a:t> cupidatat dolore do </a:t>
            </a:r>
            <a:r>
              <a:rPr lang="en-US" dirty="0" err="1"/>
              <a:t>aliqua</a:t>
            </a:r>
            <a:r>
              <a:rPr lang="en-US" dirty="0"/>
              <a:t> magna ipsum non Lorem do </a:t>
            </a:r>
            <a:r>
              <a:rPr lang="en-US" dirty="0" err="1"/>
              <a:t>laborum</a:t>
            </a:r>
            <a:r>
              <a:rPr lang="en-US" dirty="0"/>
              <a:t> </a:t>
            </a:r>
            <a:r>
              <a:rPr lang="en-US" dirty="0" err="1"/>
              <a:t>sint</a:t>
            </a:r>
            <a:r>
              <a:rPr lang="en-US" dirty="0"/>
              <a:t> labore cupidatat </a:t>
            </a:r>
            <a:r>
              <a:rPr lang="en-US" dirty="0" err="1"/>
              <a:t>pariatur</a:t>
            </a:r>
            <a:r>
              <a:rPr lang="en-US" dirty="0"/>
              <a:t> </a:t>
            </a:r>
            <a:r>
              <a:rPr lang="en-US" dirty="0" err="1"/>
              <a:t>ut</a:t>
            </a:r>
            <a:r>
              <a:rPr lang="en-US" dirty="0"/>
              <a:t> </a:t>
            </a:r>
            <a:r>
              <a:rPr lang="en-US" dirty="0" err="1"/>
              <a:t>deserunt</a:t>
            </a:r>
            <a:r>
              <a:rPr lang="en-US" dirty="0"/>
              <a:t> </a:t>
            </a:r>
            <a:r>
              <a:rPr lang="en-US" dirty="0" err="1"/>
              <a:t>ut</a:t>
            </a:r>
            <a:r>
              <a:rPr lang="en-US" dirty="0"/>
              <a:t> </a:t>
            </a:r>
            <a:r>
              <a:rPr lang="en-US" dirty="0" err="1"/>
              <a:t>officia</a:t>
            </a:r>
            <a:r>
              <a:rPr lang="en-US" dirty="0"/>
              <a:t> ad sit </a:t>
            </a:r>
            <a:r>
              <a:rPr lang="en-US" dirty="0" err="1"/>
              <a:t>eu</a:t>
            </a:r>
            <a:r>
              <a:rPr lang="en-US" dirty="0"/>
              <a:t> do </a:t>
            </a:r>
            <a:r>
              <a:rPr lang="en-US" dirty="0" err="1"/>
              <a:t>enim</a:t>
            </a:r>
            <a:r>
              <a:rPr lang="en-US" dirty="0"/>
              <a:t> adipisicing magna </a:t>
            </a:r>
            <a:r>
              <a:rPr lang="en-US" dirty="0" err="1"/>
              <a:t>aute</a:t>
            </a:r>
            <a:r>
              <a:rPr lang="en-US" dirty="0"/>
              <a:t> Lorem dolor </a:t>
            </a:r>
            <a:r>
              <a:rPr lang="en-US" dirty="0" err="1"/>
              <a:t>irure</a:t>
            </a:r>
            <a:r>
              <a:rPr lang="en-US" dirty="0"/>
              <a:t> </a:t>
            </a:r>
            <a:r>
              <a:rPr lang="en-US" dirty="0" err="1"/>
              <a:t>eiusmod</a:t>
            </a:r>
            <a:r>
              <a:rPr lang="en-US" dirty="0"/>
              <a:t> </a:t>
            </a:r>
            <a:r>
              <a:rPr lang="en-US" dirty="0" err="1"/>
              <a:t>elit</a:t>
            </a:r>
            <a:r>
              <a:rPr lang="en-US" dirty="0"/>
              <a:t> </a:t>
            </a:r>
            <a:r>
              <a:rPr lang="en-US" dirty="0" err="1"/>
              <a:t>aute</a:t>
            </a:r>
            <a:r>
              <a:rPr lang="en-US" dirty="0"/>
              <a:t> </a:t>
            </a:r>
            <a:r>
              <a:rPr lang="en-US" dirty="0" err="1"/>
              <a:t>irure</a:t>
            </a:r>
            <a:r>
              <a:rPr lang="en-US" dirty="0"/>
              <a:t> </a:t>
            </a:r>
            <a:r>
              <a:rPr lang="en-US" dirty="0" err="1"/>
              <a:t>incididunt</a:t>
            </a:r>
            <a:r>
              <a:rPr lang="en-US" dirty="0"/>
              <a:t> </a:t>
            </a:r>
            <a:r>
              <a:rPr lang="en-US" dirty="0" err="1"/>
              <a:t>anim</a:t>
            </a:r>
            <a:r>
              <a:rPr lang="en-US" dirty="0"/>
              <a:t> </a:t>
            </a:r>
            <a:r>
              <a:rPr lang="en-US" dirty="0" err="1"/>
              <a:t>velit</a:t>
            </a:r>
            <a:r>
              <a:rPr lang="en-US" dirty="0"/>
              <a:t> </a:t>
            </a:r>
            <a:r>
              <a:rPr lang="en-US" dirty="0" err="1"/>
              <a:t>mollit</a:t>
            </a:r>
            <a:r>
              <a:rPr lang="en-US" dirty="0"/>
              <a:t> </a:t>
            </a:r>
            <a:r>
              <a:rPr lang="en-US" dirty="0" err="1"/>
              <a:t>est</a:t>
            </a:r>
            <a:r>
              <a:rPr lang="en-US" dirty="0"/>
              <a:t> </a:t>
            </a:r>
            <a:r>
              <a:rPr lang="en-US" dirty="0" err="1"/>
              <a:t>velit</a:t>
            </a:r>
            <a:r>
              <a:rPr lang="en-US" dirty="0"/>
              <a:t> </a:t>
            </a:r>
            <a:r>
              <a:rPr lang="en-US" dirty="0" err="1"/>
              <a:t>occaecat</a:t>
            </a:r>
            <a:r>
              <a:rPr lang="en-US" dirty="0"/>
              <a:t> </a:t>
            </a:r>
            <a:r>
              <a:rPr lang="en-US" dirty="0" err="1"/>
              <a:t>esse</a:t>
            </a:r>
            <a:r>
              <a:rPr lang="en-US" dirty="0"/>
              <a:t> </a:t>
            </a:r>
            <a:r>
              <a:rPr lang="en-US" dirty="0" err="1"/>
              <a:t>eu</a:t>
            </a:r>
            <a:r>
              <a:rPr lang="en-US" dirty="0"/>
              <a:t> </a:t>
            </a:r>
            <a:r>
              <a:rPr lang="en-US" dirty="0" err="1"/>
              <a:t>incididunt</a:t>
            </a:r>
            <a:r>
              <a:rPr lang="en-US" dirty="0"/>
              <a:t> </a:t>
            </a:r>
            <a:r>
              <a:rPr lang="en-US" dirty="0" err="1"/>
              <a:t>elit</a:t>
            </a:r>
            <a:r>
              <a:rPr lang="en-US" dirty="0"/>
              <a:t> </a:t>
            </a:r>
            <a:r>
              <a:rPr lang="en-US" dirty="0" err="1"/>
              <a:t>ut</a:t>
            </a:r>
            <a:r>
              <a:rPr lang="en-US" dirty="0"/>
              <a:t> </a:t>
            </a:r>
            <a:r>
              <a:rPr lang="en-US" dirty="0" err="1"/>
              <a:t>laborum</a:t>
            </a:r>
            <a:r>
              <a:rPr lang="en-US" dirty="0"/>
              <a:t> et </a:t>
            </a:r>
            <a:r>
              <a:rPr lang="en-US" dirty="0" err="1"/>
              <a:t>mollit</a:t>
            </a:r>
            <a:r>
              <a:rPr lang="en-US" dirty="0"/>
              <a:t> </a:t>
            </a:r>
            <a:r>
              <a:rPr lang="en-US" dirty="0" err="1"/>
              <a:t>mollit</a:t>
            </a:r>
            <a:r>
              <a:rPr lang="en-US" dirty="0"/>
              <a:t> </a:t>
            </a:r>
            <a:r>
              <a:rPr lang="en-US" dirty="0" err="1"/>
              <a:t>enim</a:t>
            </a:r>
            <a:r>
              <a:rPr lang="en-US" dirty="0"/>
              <a:t> </a:t>
            </a:r>
            <a:r>
              <a:rPr lang="en-US" dirty="0" err="1"/>
              <a:t>aliqua</a:t>
            </a:r>
            <a:r>
              <a:rPr lang="en-US" dirty="0"/>
              <a:t> non labore </a:t>
            </a:r>
            <a:r>
              <a:rPr lang="en-US" dirty="0" err="1"/>
              <a:t>cillum</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r>
              <a:rPr lang="en-US" dirty="0"/>
              <a:t> </a:t>
            </a:r>
            <a:r>
              <a:rPr lang="en-US" dirty="0" err="1"/>
              <a:t>excepteur</a:t>
            </a:r>
            <a:r>
              <a:rPr lang="en-US" dirty="0"/>
              <a:t>  </a:t>
            </a:r>
            <a:r>
              <a:rPr lang="en-US" dirty="0" err="1"/>
              <a:t>commodo</a:t>
            </a:r>
            <a:r>
              <a:rPr lang="en-US" dirty="0"/>
              <a:t> </a:t>
            </a:r>
            <a:r>
              <a:rPr lang="en-US" dirty="0" err="1"/>
              <a:t>voluptate</a:t>
            </a:r>
            <a:r>
              <a:rPr lang="en-US" dirty="0"/>
              <a:t> </a:t>
            </a:r>
            <a:r>
              <a:rPr lang="en-US" dirty="0" err="1"/>
              <a:t>commodo</a:t>
            </a:r>
            <a:endParaRPr lang="en-US" dirty="0"/>
          </a:p>
        </p:txBody>
      </p:sp>
      <p:sp>
        <p:nvSpPr>
          <p:cNvPr id="3" name="Content Placeholder 2">
            <a:extLst>
              <a:ext uri="{FF2B5EF4-FFF2-40B4-BE49-F238E27FC236}">
                <a16:creationId xmlns:a16="http://schemas.microsoft.com/office/drawing/2014/main" id="{43E6D1BA-DC7D-F075-0930-F9EA69D9313E}"/>
              </a:ext>
            </a:extLst>
          </p:cNvPr>
          <p:cNvSpPr>
            <a:spLocks noGrp="1"/>
          </p:cNvSpPr>
          <p:nvPr>
            <p:ph idx="1" hasCustomPrompt="1"/>
          </p:nvPr>
        </p:nvSpPr>
        <p:spPr>
          <a:xfrm>
            <a:off x="8229600" y="685802"/>
            <a:ext cx="8803482" cy="8105775"/>
          </a:xfrm>
          <a:ln w="28575">
            <a:solidFill>
              <a:srgbClr val="F0C14C"/>
            </a:solidFill>
          </a:ln>
        </p:spPr>
        <p:txBody>
          <a:bodyPr anchor="ctr">
            <a:normAutofit/>
          </a:bodyPr>
          <a:lstStyle>
            <a:lvl1pPr marL="0" indent="0" algn="ctr">
              <a:lnSpc>
                <a:spcPct val="110000"/>
              </a:lnSpc>
              <a:spcBef>
                <a:spcPts val="0"/>
              </a:spcBef>
              <a:buNone/>
              <a:defRPr sz="4400">
                <a:solidFill>
                  <a:srgbClr val="2F3D4C"/>
                </a:solidFill>
              </a:defRPr>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dirty="0"/>
              <a:t>Insert and format picture </a:t>
            </a:r>
          </a:p>
          <a:p>
            <a:pPr lvl="0"/>
            <a:r>
              <a:rPr lang="en-US" dirty="0"/>
              <a:t>to fit allotted box frame</a:t>
            </a:r>
          </a:p>
          <a:p>
            <a:pPr lvl="0"/>
            <a:r>
              <a:rPr lang="en-US" dirty="0"/>
              <a:t>(you may adjust the height of the yellow box, not the width)</a:t>
            </a:r>
          </a:p>
          <a:p>
            <a:pPr lvl="0"/>
            <a:endParaRPr lang="en-US" dirty="0"/>
          </a:p>
        </p:txBody>
      </p:sp>
      <p:pic>
        <p:nvPicPr>
          <p:cNvPr id="9" name="Picture 8">
            <a:extLst>
              <a:ext uri="{FF2B5EF4-FFF2-40B4-BE49-F238E27FC236}">
                <a16:creationId xmlns:a16="http://schemas.microsoft.com/office/drawing/2014/main" id="{D8510209-27A1-C6F6-9969-75785144157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44225" y="2807443"/>
            <a:ext cx="6346486" cy="18290"/>
          </a:xfrm>
          <a:prstGeom prst="rect">
            <a:avLst/>
          </a:prstGeom>
        </p:spPr>
      </p:pic>
      <p:sp>
        <p:nvSpPr>
          <p:cNvPr id="5" name="Date Placeholder 4">
            <a:extLst>
              <a:ext uri="{FF2B5EF4-FFF2-40B4-BE49-F238E27FC236}">
                <a16:creationId xmlns:a16="http://schemas.microsoft.com/office/drawing/2014/main" id="{8A3022E1-068C-3637-72EE-8BC632AFC40C}"/>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6" name="Footer Placeholder 5">
            <a:extLst>
              <a:ext uri="{FF2B5EF4-FFF2-40B4-BE49-F238E27FC236}">
                <a16:creationId xmlns:a16="http://schemas.microsoft.com/office/drawing/2014/main" id="{7101E39D-C426-0C02-ADD0-C1A4A9D4AE6A}"/>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7" name="Slide Number Placeholder 6">
            <a:extLst>
              <a:ext uri="{FF2B5EF4-FFF2-40B4-BE49-F238E27FC236}">
                <a16:creationId xmlns:a16="http://schemas.microsoft.com/office/drawing/2014/main" id="{F65AC733-6D88-4D21-6CB9-87808044011E}"/>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616646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eaker nam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B3F3E5-B314-C00D-47FE-B8BAA579D8F6}"/>
              </a:ext>
            </a:extLst>
          </p:cNvPr>
          <p:cNvPicPr>
            <a:picLocks noChangeAspect="1"/>
          </p:cNvPicPr>
          <p:nvPr userDrawn="1"/>
        </p:nvPicPr>
        <p:blipFill>
          <a:blip r:embed="rId2"/>
          <a:stretch>
            <a:fillRect/>
          </a:stretch>
        </p:blipFill>
        <p:spPr>
          <a:xfrm rot="16200000">
            <a:off x="7650426" y="846324"/>
            <a:ext cx="26615" cy="17373600"/>
          </a:xfrm>
          <a:prstGeom prst="rect">
            <a:avLst/>
          </a:prstGeom>
        </p:spPr>
      </p:pic>
      <p:pic>
        <p:nvPicPr>
          <p:cNvPr id="8" name="SCDE logo" descr="South Carolina Department of Education logo ">
            <a:extLst>
              <a:ext uri="{FF2B5EF4-FFF2-40B4-BE49-F238E27FC236}">
                <a16:creationId xmlns:a16="http://schemas.microsoft.com/office/drawing/2014/main" id="{BC6C8FC2-1503-FB3A-3F76-0A4FA4F8D64D}"/>
              </a:ext>
            </a:extLst>
          </p:cNvPr>
          <p:cNvPicPr>
            <a:picLocks noChangeAspect="1"/>
          </p:cNvPicPr>
          <p:nvPr userDrawn="1"/>
        </p:nvPicPr>
        <p:blipFill>
          <a:blip r:embed="rId3"/>
          <a:stretch>
            <a:fillRect/>
          </a:stretch>
        </p:blipFill>
        <p:spPr>
          <a:xfrm>
            <a:off x="16535400" y="8828011"/>
            <a:ext cx="1262662" cy="1254203"/>
          </a:xfrm>
          <a:prstGeom prst="rect">
            <a:avLst/>
          </a:prstGeom>
        </p:spPr>
      </p:pic>
      <p:sp>
        <p:nvSpPr>
          <p:cNvPr id="2" name="Title 1">
            <a:extLst>
              <a:ext uri="{FF2B5EF4-FFF2-40B4-BE49-F238E27FC236}">
                <a16:creationId xmlns:a16="http://schemas.microsoft.com/office/drawing/2014/main" id="{B31C1767-145D-AEB1-4B9F-15572B7E43D5}"/>
              </a:ext>
            </a:extLst>
          </p:cNvPr>
          <p:cNvSpPr>
            <a:spLocks noGrp="1"/>
          </p:cNvSpPr>
          <p:nvPr>
            <p:ph type="title" hasCustomPrompt="1"/>
          </p:nvPr>
        </p:nvSpPr>
        <p:spPr>
          <a:xfrm>
            <a:off x="8790904" y="2233652"/>
            <a:ext cx="7296150" cy="2813330"/>
          </a:xfrm>
        </p:spPr>
        <p:txBody>
          <a:bodyPr anchor="t">
            <a:noAutofit/>
          </a:bodyPr>
          <a:lstStyle>
            <a:lvl1pPr>
              <a:lnSpc>
                <a:spcPct val="100000"/>
              </a:lnSpc>
              <a:defRPr sz="8800" b="1">
                <a:solidFill>
                  <a:srgbClr val="2F3D4C"/>
                </a:solidFill>
                <a:latin typeface="+mn-lt"/>
              </a:defRPr>
            </a:lvl1pPr>
          </a:lstStyle>
          <a:p>
            <a:r>
              <a:rPr lang="en-US" dirty="0" err="1"/>
              <a:t>Firstname</a:t>
            </a:r>
            <a:br>
              <a:rPr lang="en-US" dirty="0"/>
            </a:br>
            <a:r>
              <a:rPr lang="en-US" dirty="0" err="1"/>
              <a:t>Lastname</a:t>
            </a:r>
            <a:endParaRPr lang="en-US" dirty="0"/>
          </a:p>
        </p:txBody>
      </p:sp>
      <p:cxnSp>
        <p:nvCxnSpPr>
          <p:cNvPr id="9" name="Straight Connector 8">
            <a:extLst>
              <a:ext uri="{FF2B5EF4-FFF2-40B4-BE49-F238E27FC236}">
                <a16:creationId xmlns:a16="http://schemas.microsoft.com/office/drawing/2014/main" id="{09E24D0A-B619-0CDD-0665-C4B9269E9311}"/>
              </a:ext>
            </a:extLst>
          </p:cNvPr>
          <p:cNvCxnSpPr/>
          <p:nvPr userDrawn="1"/>
        </p:nvCxnSpPr>
        <p:spPr>
          <a:xfrm>
            <a:off x="8839200" y="5295900"/>
            <a:ext cx="7296150" cy="0"/>
          </a:xfrm>
          <a:prstGeom prst="line">
            <a:avLst/>
          </a:prstGeom>
          <a:ln>
            <a:solidFill>
              <a:srgbClr val="F0C14C"/>
            </a:solidFill>
          </a:ln>
        </p:spPr>
        <p:style>
          <a:lnRef idx="2">
            <a:schemeClr val="accent1"/>
          </a:lnRef>
          <a:fillRef idx="0">
            <a:schemeClr val="accent1"/>
          </a:fillRef>
          <a:effectRef idx="1">
            <a:schemeClr val="accent1"/>
          </a:effectRef>
          <a:fontRef idx="minor">
            <a:schemeClr val="tx1"/>
          </a:fontRef>
        </p:style>
      </p:cxnSp>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dirty="0">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dirty="0">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lvl1pPr algn="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
        <p:nvSpPr>
          <p:cNvPr id="11" name="Oval 10">
            <a:extLst>
              <a:ext uri="{FF2B5EF4-FFF2-40B4-BE49-F238E27FC236}">
                <a16:creationId xmlns:a16="http://schemas.microsoft.com/office/drawing/2014/main" id="{C48F96D2-A9CF-5427-4503-D15057B18DF5}"/>
              </a:ext>
            </a:extLst>
          </p:cNvPr>
          <p:cNvSpPr/>
          <p:nvPr userDrawn="1"/>
        </p:nvSpPr>
        <p:spPr>
          <a:xfrm>
            <a:off x="2152650" y="1983736"/>
            <a:ext cx="5486400" cy="5486400"/>
          </a:xfrm>
          <a:prstGeom prst="ellipse">
            <a:avLst/>
          </a:prstGeom>
          <a:noFill/>
          <a:ln w="76200">
            <a:solidFill>
              <a:srgbClr val="F0C1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11">
            <a:extLst>
              <a:ext uri="{FF2B5EF4-FFF2-40B4-BE49-F238E27FC236}">
                <a16:creationId xmlns:a16="http://schemas.microsoft.com/office/drawing/2014/main" id="{22806A6B-C583-2987-7774-09C08CD97C9D}"/>
              </a:ext>
            </a:extLst>
          </p:cNvPr>
          <p:cNvSpPr>
            <a:spLocks noGrp="1"/>
          </p:cNvSpPr>
          <p:nvPr>
            <p:ph sz="half" idx="1" hasCustomPrompt="1"/>
          </p:nvPr>
        </p:nvSpPr>
        <p:spPr>
          <a:xfrm>
            <a:off x="8790904" y="5511790"/>
            <a:ext cx="7344446" cy="1003310"/>
          </a:xfrm>
        </p:spPr>
        <p:txBody>
          <a:bodyPr>
            <a:noAutofit/>
          </a:bodyPr>
          <a:lstStyle>
            <a:lvl1pPr>
              <a:defRPr i="1">
                <a:solidFill>
                  <a:srgbClr val="2F3D4C"/>
                </a:solidFill>
              </a:defRPr>
            </a:lvl1pPr>
          </a:lstStyle>
          <a:p>
            <a:pPr marL="0" indent="0">
              <a:lnSpc>
                <a:spcPct val="120000"/>
              </a:lnSpc>
              <a:buNone/>
            </a:pPr>
            <a:r>
              <a:rPr lang="en-US" dirty="0"/>
              <a:t>Title, Company</a:t>
            </a:r>
          </a:p>
        </p:txBody>
      </p:sp>
    </p:spTree>
    <p:extLst>
      <p:ext uri="{BB962C8B-B14F-4D97-AF65-F5344CB8AC3E}">
        <p14:creationId xmlns:p14="http://schemas.microsoft.com/office/powerpoint/2010/main" val="10175229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 SCDE logo">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D54356-DE3D-3B34-CC3A-08F472B83473}"/>
              </a:ext>
            </a:extLst>
          </p:cNvPr>
          <p:cNvSpPr>
            <a:spLocks noGrp="1"/>
          </p:cNvSpPr>
          <p:nvPr>
            <p:ph type="title" hasCustomPrompt="1"/>
          </p:nvPr>
        </p:nvSpPr>
        <p:spPr>
          <a:xfrm>
            <a:off x="6835139" y="8267700"/>
            <a:ext cx="4572000" cy="914400"/>
          </a:xfrm>
        </p:spPr>
        <p:txBody>
          <a:bodyPr anchor="ctr">
            <a:normAutofit/>
          </a:bodyPr>
          <a:lstStyle>
            <a:lvl1pPr algn="ctr">
              <a:lnSpc>
                <a:spcPct val="100000"/>
              </a:lnSpc>
              <a:defRPr sz="4400" b="1">
                <a:solidFill>
                  <a:srgbClr val="2F3D4C"/>
                </a:solidFill>
              </a:defRPr>
            </a:lvl1pPr>
          </a:lstStyle>
          <a:p>
            <a:r>
              <a:rPr lang="en-US" dirty="0"/>
              <a:t>ed.sc.gov</a:t>
            </a:r>
          </a:p>
        </p:txBody>
      </p:sp>
      <p:pic>
        <p:nvPicPr>
          <p:cNvPr id="7" name="Picture 6" descr="2024 South Carolina Department of Education">
            <a:extLst>
              <a:ext uri="{FF2B5EF4-FFF2-40B4-BE49-F238E27FC236}">
                <a16:creationId xmlns:a16="http://schemas.microsoft.com/office/drawing/2014/main" id="{4D988EAD-12EE-78F5-0E0F-0E4B0EC55C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0080" y="1028700"/>
            <a:ext cx="6862119" cy="6858000"/>
          </a:xfrm>
          <a:prstGeom prst="rect">
            <a:avLst/>
          </a:prstGeom>
        </p:spPr>
      </p:pic>
      <p:sp>
        <p:nvSpPr>
          <p:cNvPr id="3" name="Date Placeholder 2">
            <a:extLst>
              <a:ext uri="{FF2B5EF4-FFF2-40B4-BE49-F238E27FC236}">
                <a16:creationId xmlns:a16="http://schemas.microsoft.com/office/drawing/2014/main" id="{A2BF0437-50D7-BCCD-28BB-D03E2BC5275F}"/>
              </a:ext>
            </a:extLst>
          </p:cNvPr>
          <p:cNvSpPr>
            <a:spLocks noGrp="1"/>
          </p:cNvSpPr>
          <p:nvPr>
            <p:ph type="dt" sz="half" idx="10"/>
          </p:nvPr>
        </p:nvSpPr>
        <p:spPr/>
        <p:txBody>
          <a:bodyPr/>
          <a:lstStyle/>
          <a:p>
            <a:pPr defTabSz="1371600"/>
            <a:fld id="{A448B9D2-E6E9-40E5-8C65-A106E5FF64CC}" type="datetimeFigureOut">
              <a:rPr lang="en-US" smtClean="0">
                <a:solidFill>
                  <a:prstClr val="black">
                    <a:tint val="82000"/>
                  </a:prstClr>
                </a:solidFill>
              </a:rPr>
              <a:pPr defTabSz="1371600"/>
              <a:t>8/18/2026</a:t>
            </a:fld>
            <a:endParaRPr lang="en-US">
              <a:solidFill>
                <a:prstClr val="black">
                  <a:tint val="82000"/>
                </a:prstClr>
              </a:solidFill>
            </a:endParaRPr>
          </a:p>
        </p:txBody>
      </p:sp>
      <p:sp>
        <p:nvSpPr>
          <p:cNvPr id="4" name="Footer Placeholder 3">
            <a:extLst>
              <a:ext uri="{FF2B5EF4-FFF2-40B4-BE49-F238E27FC236}">
                <a16:creationId xmlns:a16="http://schemas.microsoft.com/office/drawing/2014/main" id="{63E825D9-F1DB-B607-A9E0-1F88C0393ABF}"/>
              </a:ext>
            </a:extLst>
          </p:cNvPr>
          <p:cNvSpPr>
            <a:spLocks noGrp="1"/>
          </p:cNvSpPr>
          <p:nvPr>
            <p:ph type="ftr" sz="quarter" idx="11"/>
          </p:nvPr>
        </p:nvSpPr>
        <p:spPr/>
        <p:txBody>
          <a:bodyPr/>
          <a:lstStyle/>
          <a:p>
            <a:pPr defTabSz="1371600"/>
            <a:endParaRPr lang="en-US">
              <a:solidFill>
                <a:prstClr val="black">
                  <a:tint val="82000"/>
                </a:prstClr>
              </a:solidFill>
            </a:endParaRPr>
          </a:p>
        </p:txBody>
      </p:sp>
      <p:sp>
        <p:nvSpPr>
          <p:cNvPr id="5" name="Slide Number Placeholder 4">
            <a:extLst>
              <a:ext uri="{FF2B5EF4-FFF2-40B4-BE49-F238E27FC236}">
                <a16:creationId xmlns:a16="http://schemas.microsoft.com/office/drawing/2014/main" id="{0A4894F5-9FE4-D6B7-994B-12B177090D24}"/>
              </a:ext>
            </a:extLst>
          </p:cNvPr>
          <p:cNvSpPr>
            <a:spLocks noGrp="1"/>
          </p:cNvSpPr>
          <p:nvPr>
            <p:ph type="sldNum" sz="quarter" idx="12"/>
          </p:nvPr>
        </p:nvSpPr>
        <p:spPr/>
        <p:txBody>
          <a:bodyPr/>
          <a:lstStyle/>
          <a:p>
            <a:pPr defTabSz="1371600"/>
            <a:fld id="{6198BB4C-949A-4E12-86B0-4EF15C1E3C5D}" type="slidenum">
              <a:rPr lang="en-US" smtClean="0">
                <a:solidFill>
                  <a:prstClr val="black">
                    <a:tint val="82000"/>
                  </a:prstClr>
                </a:solidFill>
              </a:rPr>
              <a:pPr defTabSz="1371600"/>
              <a:t>‹#›</a:t>
            </a:fld>
            <a:endParaRPr lang="en-US">
              <a:solidFill>
                <a:prstClr val="black">
                  <a:tint val="82000"/>
                </a:prstClr>
              </a:solidFill>
            </a:endParaRPr>
          </a:p>
        </p:txBody>
      </p:sp>
    </p:spTree>
    <p:extLst>
      <p:ext uri="{BB962C8B-B14F-4D97-AF65-F5344CB8AC3E}">
        <p14:creationId xmlns:p14="http://schemas.microsoft.com/office/powerpoint/2010/main" val="1570087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57CB8A-616D-DB88-E626-AD88405ECE49}"/>
              </a:ext>
            </a:extLst>
          </p:cNvPr>
          <p:cNvSpPr>
            <a:spLocks noGrp="1"/>
          </p:cNvSpPr>
          <p:nvPr>
            <p:ph type="title"/>
          </p:nvPr>
        </p:nvSpPr>
        <p:spPr>
          <a:xfrm>
            <a:off x="918972" y="547687"/>
            <a:ext cx="16404336" cy="10972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521D1AE-8C70-E17F-4B72-A99C29DE1853}"/>
              </a:ext>
            </a:extLst>
          </p:cNvPr>
          <p:cNvSpPr>
            <a:spLocks noGrp="1"/>
          </p:cNvSpPr>
          <p:nvPr>
            <p:ph type="body" idx="1"/>
          </p:nvPr>
        </p:nvSpPr>
        <p:spPr>
          <a:xfrm>
            <a:off x="918972" y="1866901"/>
            <a:ext cx="16404336" cy="68910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4D0739AE-F4E9-DBEA-157C-A988F04C3D46}"/>
              </a:ext>
            </a:extLst>
          </p:cNvPr>
          <p:cNvSpPr>
            <a:spLocks noGrp="1"/>
          </p:cNvSpPr>
          <p:nvPr>
            <p:ph type="dt" sz="half" idx="2"/>
          </p:nvPr>
        </p:nvSpPr>
        <p:spPr>
          <a:xfrm>
            <a:off x="918972"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A448B9D2-E6E9-40E5-8C65-A106E5FF64CC}" type="datetimeFigureOut">
              <a:rPr lang="en-US" smtClean="0">
                <a:solidFill>
                  <a:prstClr val="black">
                    <a:tint val="82000"/>
                  </a:prstClr>
                </a:solidFill>
              </a:rPr>
              <a:pPr defTabSz="1371600"/>
              <a:t>8/18/2026</a:t>
            </a:fld>
            <a:endParaRPr lang="en-US" dirty="0">
              <a:solidFill>
                <a:prstClr val="black">
                  <a:tint val="82000"/>
                </a:prstClr>
              </a:solidFill>
            </a:endParaRPr>
          </a:p>
        </p:txBody>
      </p:sp>
      <p:sp>
        <p:nvSpPr>
          <p:cNvPr id="5" name="Footer Placeholder 4">
            <a:extLst>
              <a:ext uri="{FF2B5EF4-FFF2-40B4-BE49-F238E27FC236}">
                <a16:creationId xmlns:a16="http://schemas.microsoft.com/office/drawing/2014/main" id="{EAF12BDF-56C2-0213-CE6C-82243BE91B51}"/>
              </a:ext>
            </a:extLst>
          </p:cNvPr>
          <p:cNvSpPr>
            <a:spLocks noGrp="1"/>
          </p:cNvSpPr>
          <p:nvPr>
            <p:ph type="ftr" sz="quarter" idx="3"/>
          </p:nvPr>
        </p:nvSpPr>
        <p:spPr>
          <a:xfrm>
            <a:off x="6035040" y="9556342"/>
            <a:ext cx="61722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endParaRPr lang="en-US" dirty="0">
              <a:solidFill>
                <a:prstClr val="black">
                  <a:tint val="82000"/>
                </a:prstClr>
              </a:solidFill>
            </a:endParaRPr>
          </a:p>
        </p:txBody>
      </p:sp>
      <p:sp>
        <p:nvSpPr>
          <p:cNvPr id="6" name="Slide Number Placeholder 5">
            <a:extLst>
              <a:ext uri="{FF2B5EF4-FFF2-40B4-BE49-F238E27FC236}">
                <a16:creationId xmlns:a16="http://schemas.microsoft.com/office/drawing/2014/main" id="{5B0486B0-175D-859B-47C3-0AF39FCE83CE}"/>
              </a:ext>
            </a:extLst>
          </p:cNvPr>
          <p:cNvSpPr>
            <a:spLocks noGrp="1"/>
          </p:cNvSpPr>
          <p:nvPr>
            <p:ph type="sldNum" sz="quarter" idx="4"/>
          </p:nvPr>
        </p:nvSpPr>
        <p:spPr>
          <a:xfrm>
            <a:off x="13208508" y="9556342"/>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pPr defTabSz="1371600"/>
            <a:fld id="{6198BB4C-949A-4E12-86B0-4EF15C1E3C5D}" type="slidenum">
              <a:rPr lang="en-US" smtClean="0">
                <a:solidFill>
                  <a:prstClr val="black">
                    <a:tint val="82000"/>
                  </a:prstClr>
                </a:solidFill>
              </a:rPr>
              <a:pPr defTabSz="1371600"/>
              <a:t>‹#›</a:t>
            </a:fld>
            <a:endParaRPr lang="en-US" dirty="0">
              <a:solidFill>
                <a:prstClr val="black">
                  <a:tint val="82000"/>
                </a:prstClr>
              </a:solidFill>
            </a:endParaRPr>
          </a:p>
        </p:txBody>
      </p:sp>
    </p:spTree>
    <p:extLst>
      <p:ext uri="{BB962C8B-B14F-4D97-AF65-F5344CB8AC3E}">
        <p14:creationId xmlns:p14="http://schemas.microsoft.com/office/powerpoint/2010/main" val="2460797696"/>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5" r:id="rId3"/>
    <p:sldLayoutId id="2147483662" r:id="rId4"/>
    <p:sldLayoutId id="2147483677" r:id="rId5"/>
    <p:sldLayoutId id="2147483678" r:id="rId6"/>
    <p:sldLayoutId id="2147483679" r:id="rId7"/>
    <p:sldLayoutId id="2147483674" r:id="rId8"/>
    <p:sldLayoutId id="2147483663" r:id="rId9"/>
    <p:sldLayoutId id="2147483673" r:id="rId10"/>
    <p:sldLayoutId id="2147483664" r:id="rId11"/>
    <p:sldLayoutId id="2147483672" r:id="rId12"/>
    <p:sldLayoutId id="2147483666" r:id="rId13"/>
    <p:sldLayoutId id="2147483668" r:id="rId14"/>
    <p:sldLayoutId id="2147483670" r:id="rId15"/>
    <p:sldLayoutId id="2147483669" r:id="rId16"/>
  </p:sldLayoutIdLst>
  <p:txStyles>
    <p:titleStyle>
      <a:lvl1pPr algn="l" defTabSz="1371600" rtl="0" eaLnBrk="1" latinLnBrk="0" hangingPunct="1">
        <a:lnSpc>
          <a:spcPct val="90000"/>
        </a:lnSpc>
        <a:spcBef>
          <a:spcPct val="0"/>
        </a:spcBef>
        <a:buNone/>
        <a:defRPr sz="4800" kern="1200">
          <a:solidFill>
            <a:schemeClr val="tx1"/>
          </a:solidFill>
          <a:latin typeface="+mn-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36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2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28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4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ed.sc.gov/finance/auditing/manuals-handbooks-and-guidelines/financial-accounting-handbook/"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mailto:auditingservices@ed.sc.gov" TargetMode="External"/><Relationship Id="rId2" Type="http://schemas.openxmlformats.org/officeDocument/2006/relationships/hyperlink" Target="mailto:hdavis@ed.sc.gov"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125B5-F436-FCCB-568C-BFA2D8619E3A}"/>
              </a:ext>
            </a:extLst>
          </p:cNvPr>
          <p:cNvSpPr>
            <a:spLocks noGrp="1"/>
          </p:cNvSpPr>
          <p:nvPr>
            <p:ph type="ctrTitle"/>
          </p:nvPr>
        </p:nvSpPr>
        <p:spPr/>
        <p:txBody>
          <a:bodyPr/>
          <a:lstStyle/>
          <a:p>
            <a:r>
              <a:rPr lang="en-US" dirty="0"/>
              <a:t>Financial Accounting Handbook/Chart of Accounts</a:t>
            </a:r>
          </a:p>
        </p:txBody>
      </p:sp>
      <p:sp>
        <p:nvSpPr>
          <p:cNvPr id="3" name="Subtitle 2">
            <a:extLst>
              <a:ext uri="{FF2B5EF4-FFF2-40B4-BE49-F238E27FC236}">
                <a16:creationId xmlns:a16="http://schemas.microsoft.com/office/drawing/2014/main" id="{B099F854-9284-7C19-F74C-100A35BAADE6}"/>
              </a:ext>
            </a:extLst>
          </p:cNvPr>
          <p:cNvSpPr>
            <a:spLocks noGrp="1"/>
          </p:cNvSpPr>
          <p:nvPr>
            <p:ph type="subTitle" idx="1"/>
          </p:nvPr>
        </p:nvSpPr>
        <p:spPr/>
        <p:txBody>
          <a:bodyPr/>
          <a:lstStyle/>
          <a:p>
            <a:r>
              <a:rPr lang="en-US" dirty="0"/>
              <a:t>Finance Boot camp</a:t>
            </a:r>
          </a:p>
          <a:p>
            <a:r>
              <a:rPr lang="en-US" dirty="0"/>
              <a:t>Hershula Davis</a:t>
            </a:r>
          </a:p>
          <a:p>
            <a:r>
              <a:rPr lang="en-US" dirty="0"/>
              <a:t>Director, Office of Auditing Services</a:t>
            </a:r>
          </a:p>
          <a:p>
            <a:r>
              <a:rPr lang="en-US" dirty="0"/>
              <a:t>August 20, 2026</a:t>
            </a:r>
          </a:p>
        </p:txBody>
      </p:sp>
      <p:pic>
        <p:nvPicPr>
          <p:cNvPr id="5" name="Content PlacehCDE banner logo" descr="2024 South Carolina Department of Education banner logo.">
            <a:extLst>
              <a:ext uri="{FF2B5EF4-FFF2-40B4-BE49-F238E27FC236}">
                <a16:creationId xmlns:a16="http://schemas.microsoft.com/office/drawing/2014/main" id="{F8433567-76C1-EC93-B632-9F436514586A}"/>
              </a:ext>
            </a:extLst>
          </p:cNvPr>
          <p:cNvPicPr>
            <a:picLocks noChangeAspect="1"/>
          </p:cNvPicPr>
          <p:nvPr/>
        </p:nvPicPr>
        <p:blipFill>
          <a:blip r:embed="rId3"/>
          <a:stretch>
            <a:fillRect/>
          </a:stretch>
        </p:blipFill>
        <p:spPr>
          <a:xfrm>
            <a:off x="304800" y="8191501"/>
            <a:ext cx="9601200" cy="1920240"/>
          </a:xfrm>
          <a:prstGeom prst="rect">
            <a:avLst/>
          </a:prstGeom>
        </p:spPr>
      </p:pic>
    </p:spTree>
    <p:extLst>
      <p:ext uri="{BB962C8B-B14F-4D97-AF65-F5344CB8AC3E}">
        <p14:creationId xmlns:p14="http://schemas.microsoft.com/office/powerpoint/2010/main" val="1840523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15F20-C0C6-EFC7-29B7-09E9CCA186ED}"/>
              </a:ext>
            </a:extLst>
          </p:cNvPr>
          <p:cNvSpPr>
            <a:spLocks noGrp="1"/>
          </p:cNvSpPr>
          <p:nvPr>
            <p:ph type="title"/>
          </p:nvPr>
        </p:nvSpPr>
        <p:spPr/>
        <p:txBody>
          <a:bodyPr>
            <a:normAutofit/>
          </a:bodyPr>
          <a:lstStyle/>
          <a:p>
            <a:pPr algn="ctr"/>
            <a:r>
              <a:rPr lang="en-US" sz="6600" dirty="0">
                <a:latin typeface="Aptos" panose="020B0004020202020204" pitchFamily="34" charset="0"/>
              </a:rPr>
              <a:t>Outline</a:t>
            </a:r>
            <a:endParaRPr lang="en-US" sz="6600" dirty="0"/>
          </a:p>
        </p:txBody>
      </p:sp>
      <p:sp>
        <p:nvSpPr>
          <p:cNvPr id="3" name="Content Placeholder 2">
            <a:extLst>
              <a:ext uri="{FF2B5EF4-FFF2-40B4-BE49-F238E27FC236}">
                <a16:creationId xmlns:a16="http://schemas.microsoft.com/office/drawing/2014/main" id="{44A1C43E-2C31-98E4-C95D-A11511A694EE}"/>
              </a:ext>
            </a:extLst>
          </p:cNvPr>
          <p:cNvSpPr>
            <a:spLocks noGrp="1"/>
          </p:cNvSpPr>
          <p:nvPr>
            <p:ph idx="4294967295"/>
          </p:nvPr>
        </p:nvSpPr>
        <p:spPr>
          <a:xfrm>
            <a:off x="6446520" y="1500160"/>
            <a:ext cx="10922508" cy="6891052"/>
          </a:xfrm>
        </p:spPr>
        <p:txBody>
          <a:bodyPr anchor="ctr">
            <a:normAutofit/>
          </a:bodyPr>
          <a:lstStyle/>
          <a:p>
            <a:r>
              <a:rPr lang="en-US" sz="2800" dirty="0"/>
              <a:t>Financial Accounting Handbook</a:t>
            </a:r>
          </a:p>
          <a:p>
            <a:r>
              <a:rPr lang="en-US" sz="2800" dirty="0"/>
              <a:t>Sections</a:t>
            </a:r>
          </a:p>
          <a:p>
            <a:r>
              <a:rPr lang="en-US" sz="2800" dirty="0"/>
              <a:t>Revenue Codes</a:t>
            </a:r>
          </a:p>
          <a:p>
            <a:r>
              <a:rPr lang="en-US" sz="2800" dirty="0"/>
              <a:t>Expenditure Codes</a:t>
            </a:r>
          </a:p>
          <a:p>
            <a:r>
              <a:rPr lang="en-US" sz="2800"/>
              <a:t>Funding </a:t>
            </a:r>
            <a:r>
              <a:rPr lang="en-US" sz="2800" dirty="0"/>
              <a:t>Manual/Financial Accounting Handbook Connection</a:t>
            </a:r>
          </a:p>
          <a:p>
            <a:pPr marL="0" marR="0" lvl="0" indent="0" defTabSz="914400" rtl="0" eaLnBrk="1" fontAlgn="auto" latinLnBrk="0" hangingPunct="1">
              <a:lnSpc>
                <a:spcPct val="100000"/>
              </a:lnSpc>
              <a:spcBef>
                <a:spcPts val="0"/>
              </a:spcBef>
              <a:spcAft>
                <a:spcPts val="0"/>
              </a:spcAft>
              <a:buClrTx/>
              <a:buSzTx/>
              <a:buFontTx/>
              <a:buNone/>
              <a:tabLst/>
              <a:defRPr/>
            </a:pPr>
            <a:endParaRPr lang="en-US" dirty="0">
              <a:solidFill>
                <a:srgbClr val="2F3D4C"/>
              </a:solidFill>
            </a:endParaRPr>
          </a:p>
        </p:txBody>
      </p:sp>
    </p:spTree>
    <p:extLst>
      <p:ext uri="{BB962C8B-B14F-4D97-AF65-F5344CB8AC3E}">
        <p14:creationId xmlns:p14="http://schemas.microsoft.com/office/powerpoint/2010/main" val="333135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EE35A8C7-19C7-844D-B85C-DD8CB3DD167F}"/>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latin typeface="Aptos" panose="020B0004020202020204" pitchFamily="34" charset="0"/>
                <a:ea typeface="+mn-ea"/>
                <a:cs typeface="+mn-cs"/>
              </a:rPr>
              <a:t>Financial Accounting Handbook</a:t>
            </a:r>
            <a:endParaRPr kumimoji="0" lang="en-US" sz="8800" b="1" i="0" u="none" strike="noStrike" kern="1200" cap="none" spc="0" normalizeH="0" baseline="0" noProof="0" dirty="0">
              <a:ln>
                <a:noFill/>
              </a:ln>
              <a:effectLst/>
              <a:uLnTx/>
              <a:uFillTx/>
              <a:latin typeface="Aptos" panose="020B0004020202020204" pitchFamily="34" charset="0"/>
              <a:ea typeface="+mn-ea"/>
              <a:cs typeface="+mn-cs"/>
            </a:endParaRPr>
          </a:p>
        </p:txBody>
      </p:sp>
      <p:sp>
        <p:nvSpPr>
          <p:cNvPr id="6" name="Text Placeholder 5">
            <a:extLst>
              <a:ext uri="{FF2B5EF4-FFF2-40B4-BE49-F238E27FC236}">
                <a16:creationId xmlns:a16="http://schemas.microsoft.com/office/drawing/2014/main" id="{F52E410D-DD3A-76FC-67C7-7A22E0005402}"/>
              </a:ext>
            </a:extLst>
          </p:cNvPr>
          <p:cNvSpPr>
            <a:spLocks noGrp="1"/>
          </p:cNvSpPr>
          <p:nvPr>
            <p:ph type="body" sz="quarter" idx="13"/>
          </p:nvPr>
        </p:nvSpPr>
        <p:spPr/>
        <p:txBody>
          <a:bodyPr/>
          <a:lstStyle/>
          <a:p>
            <a:r>
              <a:rPr lang="en-US" dirty="0"/>
              <a:t>Click to add text</a:t>
            </a:r>
          </a:p>
        </p:txBody>
      </p:sp>
    </p:spTree>
    <p:extLst>
      <p:ext uri="{BB962C8B-B14F-4D97-AF65-F5344CB8AC3E}">
        <p14:creationId xmlns:p14="http://schemas.microsoft.com/office/powerpoint/2010/main" val="3872578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E4EEB-AFD6-EA3E-167F-4A20789553E6}"/>
              </a:ext>
            </a:extLst>
          </p:cNvPr>
          <p:cNvSpPr>
            <a:spLocks noGrp="1"/>
          </p:cNvSpPr>
          <p:nvPr>
            <p:ph type="title"/>
          </p:nvPr>
        </p:nvSpPr>
        <p:spPr/>
        <p:txBody>
          <a:bodyPr/>
          <a:lstStyle/>
          <a:p>
            <a:r>
              <a:rPr lang="en-US" dirty="0"/>
              <a:t>Financial Accounting Handbook</a:t>
            </a:r>
          </a:p>
        </p:txBody>
      </p:sp>
      <p:sp>
        <p:nvSpPr>
          <p:cNvPr id="3" name="Content Placeholder 2">
            <a:extLst>
              <a:ext uri="{FF2B5EF4-FFF2-40B4-BE49-F238E27FC236}">
                <a16:creationId xmlns:a16="http://schemas.microsoft.com/office/drawing/2014/main" id="{49974F4A-FC38-D85D-538D-C4476732445D}"/>
              </a:ext>
            </a:extLst>
          </p:cNvPr>
          <p:cNvSpPr>
            <a:spLocks noGrp="1"/>
          </p:cNvSpPr>
          <p:nvPr>
            <p:ph idx="1"/>
          </p:nvPr>
        </p:nvSpPr>
        <p:spPr/>
        <p:txBody>
          <a:bodyPr/>
          <a:lstStyle/>
          <a:p>
            <a:pPr marL="457200" indent="-457200">
              <a:buFont typeface="Arial" panose="020B0604020202020204" pitchFamily="34" charset="0"/>
              <a:buChar char="•"/>
            </a:pPr>
            <a:r>
              <a:rPr lang="en-US" dirty="0"/>
              <a:t>Chart of accounts for LEA use</a:t>
            </a:r>
          </a:p>
          <a:p>
            <a:pPr marL="457200" indent="-457200">
              <a:buFont typeface="Arial" panose="020B0604020202020204" pitchFamily="34" charset="0"/>
              <a:buChar char="•"/>
            </a:pPr>
            <a:r>
              <a:rPr lang="en-US" dirty="0"/>
              <a:t>Updated by the Office of Auditing Services</a:t>
            </a:r>
          </a:p>
          <a:p>
            <a:pPr marL="457200" indent="-457200">
              <a:buFont typeface="Arial" panose="020B0604020202020204" pitchFamily="34" charset="0"/>
              <a:buChar char="•"/>
            </a:pPr>
            <a:r>
              <a:rPr lang="en-US" dirty="0"/>
              <a:t>Modeled after Federal Financial Accounting Handbook</a:t>
            </a:r>
          </a:p>
          <a:p>
            <a:pPr marL="457200" indent="-457200">
              <a:buFont typeface="Arial" panose="020B0604020202020204" pitchFamily="34" charset="0"/>
              <a:buChar char="•"/>
            </a:pPr>
            <a:r>
              <a:rPr lang="en-US" dirty="0">
                <a:hlinkClick r:id="rId2"/>
              </a:rPr>
              <a:t>Financial Accounting Handbook - South Carolina Department of Education</a:t>
            </a:r>
            <a:endParaRPr lang="en-US" dirty="0"/>
          </a:p>
        </p:txBody>
      </p:sp>
    </p:spTree>
    <p:extLst>
      <p:ext uri="{BB962C8B-B14F-4D97-AF65-F5344CB8AC3E}">
        <p14:creationId xmlns:p14="http://schemas.microsoft.com/office/powerpoint/2010/main" val="3227655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0CF7-8502-A53F-925F-5FF33A0C787D}"/>
              </a:ext>
            </a:extLst>
          </p:cNvPr>
          <p:cNvSpPr>
            <a:spLocks noGrp="1"/>
          </p:cNvSpPr>
          <p:nvPr>
            <p:ph type="title"/>
          </p:nvPr>
        </p:nvSpPr>
        <p:spPr/>
        <p:txBody>
          <a:bodyPr/>
          <a:lstStyle/>
          <a:p>
            <a:r>
              <a:rPr lang="en-US" dirty="0"/>
              <a:t>Sections</a:t>
            </a:r>
          </a:p>
        </p:txBody>
      </p:sp>
      <p:sp>
        <p:nvSpPr>
          <p:cNvPr id="3" name="Text Placeholder 2">
            <a:extLst>
              <a:ext uri="{FF2B5EF4-FFF2-40B4-BE49-F238E27FC236}">
                <a16:creationId xmlns:a16="http://schemas.microsoft.com/office/drawing/2014/main" id="{72F39649-5F5C-CCCA-449F-928B32D0B102}"/>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70164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AFC85-DA00-A332-BCB0-7E01430A8313}"/>
              </a:ext>
            </a:extLst>
          </p:cNvPr>
          <p:cNvSpPr>
            <a:spLocks noGrp="1"/>
          </p:cNvSpPr>
          <p:nvPr>
            <p:ph type="title"/>
          </p:nvPr>
        </p:nvSpPr>
        <p:spPr/>
        <p:txBody>
          <a:bodyPr/>
          <a:lstStyle/>
          <a:p>
            <a:r>
              <a:rPr lang="en-US" dirty="0"/>
              <a:t>Sections</a:t>
            </a:r>
          </a:p>
        </p:txBody>
      </p:sp>
      <p:sp>
        <p:nvSpPr>
          <p:cNvPr id="3" name="Content Placeholder 2">
            <a:extLst>
              <a:ext uri="{FF2B5EF4-FFF2-40B4-BE49-F238E27FC236}">
                <a16:creationId xmlns:a16="http://schemas.microsoft.com/office/drawing/2014/main" id="{9CBE0C41-1BF2-740E-80EF-9B71BF86D9DB}"/>
              </a:ext>
            </a:extLst>
          </p:cNvPr>
          <p:cNvSpPr>
            <a:spLocks noGrp="1"/>
          </p:cNvSpPr>
          <p:nvPr>
            <p:ph idx="1"/>
          </p:nvPr>
        </p:nvSpPr>
        <p:spPr/>
        <p:txBody>
          <a:bodyPr/>
          <a:lstStyle/>
          <a:p>
            <a:pPr marL="457200" indent="-457200">
              <a:buFont typeface="Arial" panose="020B0604020202020204" pitchFamily="34" charset="0"/>
              <a:buChar char="•"/>
            </a:pPr>
            <a:r>
              <a:rPr lang="en-US" dirty="0"/>
              <a:t>Section 1: Account Code Changes</a:t>
            </a:r>
          </a:p>
          <a:p>
            <a:pPr marL="457200" indent="-457200">
              <a:buFont typeface="Arial" panose="020B0604020202020204" pitchFamily="34" charset="0"/>
              <a:buChar char="•"/>
            </a:pPr>
            <a:r>
              <a:rPr lang="en-US" dirty="0"/>
              <a:t>Section 2: Financial Reporting at the State and Federal Level</a:t>
            </a:r>
          </a:p>
          <a:p>
            <a:pPr marL="457200" indent="-457200">
              <a:buFont typeface="Arial" panose="020B0604020202020204" pitchFamily="34" charset="0"/>
              <a:buChar char="•"/>
            </a:pPr>
            <a:r>
              <a:rPr lang="en-US" dirty="0"/>
              <a:t>Section 3: Governmental Generally Accepted Accounting Principles</a:t>
            </a:r>
          </a:p>
          <a:p>
            <a:pPr marL="457200" indent="-457200">
              <a:buFont typeface="Arial" panose="020B0604020202020204" pitchFamily="34" charset="0"/>
              <a:buChar char="•"/>
            </a:pPr>
            <a:r>
              <a:rPr lang="en-US" dirty="0"/>
              <a:t>Section 4: Internal Control Structure</a:t>
            </a:r>
          </a:p>
          <a:p>
            <a:pPr marL="457200" indent="-457200">
              <a:buFont typeface="Arial" panose="020B0604020202020204" pitchFamily="34" charset="0"/>
              <a:buChar char="•"/>
            </a:pPr>
            <a:r>
              <a:rPr lang="en-US" dirty="0"/>
              <a:t>Section 5: Component Units</a:t>
            </a:r>
          </a:p>
          <a:p>
            <a:pPr marL="457200" indent="-457200">
              <a:buFont typeface="Arial" panose="020B0604020202020204" pitchFamily="34" charset="0"/>
              <a:buChar char="•"/>
            </a:pPr>
            <a:r>
              <a:rPr lang="en-US" dirty="0"/>
              <a:t>Section 6: Fund Classifications and Definitions</a:t>
            </a:r>
          </a:p>
          <a:p>
            <a:pPr marL="457200" indent="-457200">
              <a:buFont typeface="Arial" panose="020B0604020202020204" pitchFamily="34" charset="0"/>
              <a:buChar char="•"/>
            </a:pPr>
            <a:r>
              <a:rPr lang="en-US" dirty="0"/>
              <a:t>Section 7: Revenue and Expenditure Function Codes</a:t>
            </a:r>
          </a:p>
          <a:p>
            <a:pPr marL="457200" indent="-457200">
              <a:buFont typeface="Arial" panose="020B0604020202020204" pitchFamily="34" charset="0"/>
              <a:buChar char="•"/>
            </a:pPr>
            <a:r>
              <a:rPr lang="en-US" dirty="0"/>
              <a:t>Section 8: Account Code Definitions</a:t>
            </a:r>
          </a:p>
          <a:p>
            <a:pPr marL="457200" indent="-457200">
              <a:buFont typeface="Arial" panose="020B0604020202020204" pitchFamily="34" charset="0"/>
              <a:buChar char="•"/>
            </a:pPr>
            <a:r>
              <a:rPr lang="en-US" dirty="0"/>
              <a:t>Section 9: Federal Award Compliance</a:t>
            </a:r>
          </a:p>
          <a:p>
            <a:endParaRPr lang="en-US" dirty="0"/>
          </a:p>
          <a:p>
            <a:endParaRPr lang="en-US" dirty="0"/>
          </a:p>
        </p:txBody>
      </p:sp>
    </p:spTree>
    <p:extLst>
      <p:ext uri="{BB962C8B-B14F-4D97-AF65-F5344CB8AC3E}">
        <p14:creationId xmlns:p14="http://schemas.microsoft.com/office/powerpoint/2010/main" val="2696660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EB3E-DA1E-B1BF-C4B3-A7EA29E8F884}"/>
              </a:ext>
            </a:extLst>
          </p:cNvPr>
          <p:cNvSpPr>
            <a:spLocks noGrp="1"/>
          </p:cNvSpPr>
          <p:nvPr>
            <p:ph type="title"/>
          </p:nvPr>
        </p:nvSpPr>
        <p:spPr/>
        <p:txBody>
          <a:bodyPr/>
          <a:lstStyle/>
          <a:p>
            <a:r>
              <a:rPr lang="en-US" dirty="0"/>
              <a:t>Section 7: Revenue and Expenditure Function Codes</a:t>
            </a:r>
          </a:p>
        </p:txBody>
      </p:sp>
      <p:sp>
        <p:nvSpPr>
          <p:cNvPr id="3" name="Content Placeholder 2">
            <a:extLst>
              <a:ext uri="{FF2B5EF4-FFF2-40B4-BE49-F238E27FC236}">
                <a16:creationId xmlns:a16="http://schemas.microsoft.com/office/drawing/2014/main" id="{99E2F5C3-0A8B-4F71-EDD7-FAD379091C49}"/>
              </a:ext>
            </a:extLst>
          </p:cNvPr>
          <p:cNvSpPr>
            <a:spLocks noGrp="1"/>
          </p:cNvSpPr>
          <p:nvPr>
            <p:ph idx="1"/>
          </p:nvPr>
        </p:nvSpPr>
        <p:spPr/>
        <p:txBody>
          <a:bodyPr/>
          <a:lstStyle/>
          <a:p>
            <a:r>
              <a:rPr lang="en-US" dirty="0"/>
              <a:t>Comprised of four tables</a:t>
            </a:r>
          </a:p>
          <a:p>
            <a:pPr lvl="1"/>
            <a:r>
              <a:rPr lang="en-US" sz="2800" dirty="0"/>
              <a:t>Table 1 – Statement of Net Position</a:t>
            </a:r>
          </a:p>
          <a:p>
            <a:pPr lvl="2"/>
            <a:r>
              <a:rPr lang="en-US" sz="2200" dirty="0"/>
              <a:t>Asset and Liability Accounts</a:t>
            </a:r>
          </a:p>
          <a:p>
            <a:pPr lvl="1"/>
            <a:r>
              <a:rPr lang="en-US" sz="2800" dirty="0"/>
              <a:t>Table 2 – Revenue Account Summary and Funds in Which These Accounts are Found</a:t>
            </a:r>
          </a:p>
          <a:p>
            <a:pPr lvl="2"/>
            <a:r>
              <a:rPr lang="en-US" sz="2200" dirty="0"/>
              <a:t>List of Revenue Accounts and applicable fund type</a:t>
            </a:r>
          </a:p>
          <a:p>
            <a:pPr lvl="1"/>
            <a:r>
              <a:rPr lang="en-US" sz="2800" dirty="0"/>
              <a:t>Table 3 – Summary of Expenditure Accounts</a:t>
            </a:r>
          </a:p>
          <a:p>
            <a:pPr lvl="2"/>
            <a:r>
              <a:rPr lang="en-US" sz="2200" dirty="0"/>
              <a:t>List of </a:t>
            </a:r>
            <a:r>
              <a:rPr lang="en-US" sz="2200" dirty="0" err="1"/>
              <a:t>Subfunds</a:t>
            </a:r>
            <a:r>
              <a:rPr lang="en-US" sz="2200" dirty="0"/>
              <a:t> </a:t>
            </a:r>
          </a:p>
          <a:p>
            <a:pPr lvl="1"/>
            <a:r>
              <a:rPr lang="en-US" sz="2800" dirty="0"/>
              <a:t>Table 4 – Expenditure Account Summary and Funds in Which These Accounts are Found</a:t>
            </a:r>
          </a:p>
          <a:p>
            <a:pPr lvl="2"/>
            <a:r>
              <a:rPr lang="en-US" sz="2200" dirty="0"/>
              <a:t>List of Functions and Objects</a:t>
            </a:r>
          </a:p>
          <a:p>
            <a:pPr lvl="2"/>
            <a:endParaRPr lang="en-US" sz="2200" dirty="0"/>
          </a:p>
          <a:p>
            <a:endParaRPr lang="en-US" dirty="0"/>
          </a:p>
        </p:txBody>
      </p:sp>
    </p:spTree>
    <p:extLst>
      <p:ext uri="{BB962C8B-B14F-4D97-AF65-F5344CB8AC3E}">
        <p14:creationId xmlns:p14="http://schemas.microsoft.com/office/powerpoint/2010/main" val="692856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5587A-EF0C-7A87-1B3A-51AA70824216}"/>
              </a:ext>
            </a:extLst>
          </p:cNvPr>
          <p:cNvSpPr>
            <a:spLocks noGrp="1"/>
          </p:cNvSpPr>
          <p:nvPr>
            <p:ph type="title"/>
          </p:nvPr>
        </p:nvSpPr>
        <p:spPr/>
        <p:txBody>
          <a:bodyPr/>
          <a:lstStyle/>
          <a:p>
            <a:r>
              <a:rPr lang="en-US" sz="4800" dirty="0"/>
              <a:t>Table 2 – Revenue Account Summary and Funds in Which These Accounts are Found</a:t>
            </a:r>
          </a:p>
        </p:txBody>
      </p:sp>
      <p:sp>
        <p:nvSpPr>
          <p:cNvPr id="3" name="Text Placeholder 2">
            <a:extLst>
              <a:ext uri="{FF2B5EF4-FFF2-40B4-BE49-F238E27FC236}">
                <a16:creationId xmlns:a16="http://schemas.microsoft.com/office/drawing/2014/main" id="{94A756B4-3D10-24C7-9E30-C33C77D32BC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63386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E2210-930C-AED9-5A54-85BD23F0080E}"/>
              </a:ext>
            </a:extLst>
          </p:cNvPr>
          <p:cNvSpPr>
            <a:spLocks noGrp="1"/>
          </p:cNvSpPr>
          <p:nvPr>
            <p:ph type="title"/>
          </p:nvPr>
        </p:nvSpPr>
        <p:spPr/>
        <p:txBody>
          <a:bodyPr/>
          <a:lstStyle/>
          <a:p>
            <a:endParaRPr lang="en-US" dirty="0"/>
          </a:p>
        </p:txBody>
      </p:sp>
      <p:pic>
        <p:nvPicPr>
          <p:cNvPr id="4" name="Content Placeholder 4" descr="Table">
            <a:extLst>
              <a:ext uri="{FF2B5EF4-FFF2-40B4-BE49-F238E27FC236}">
                <a16:creationId xmlns:a16="http://schemas.microsoft.com/office/drawing/2014/main" id="{0EC57469-4708-0FB5-2108-181DEAC0FEC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8287999" cy="10287000"/>
          </a:xfrm>
        </p:spPr>
      </p:pic>
    </p:spTree>
    <p:extLst>
      <p:ext uri="{BB962C8B-B14F-4D97-AF65-F5344CB8AC3E}">
        <p14:creationId xmlns:p14="http://schemas.microsoft.com/office/powerpoint/2010/main" val="2053947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7D82-D6F7-3BF1-593F-64B4EC6B0D0A}"/>
              </a:ext>
            </a:extLst>
          </p:cNvPr>
          <p:cNvSpPr>
            <a:spLocks noGrp="1"/>
          </p:cNvSpPr>
          <p:nvPr>
            <p:ph type="title"/>
          </p:nvPr>
        </p:nvSpPr>
        <p:spPr/>
        <p:txBody>
          <a:bodyPr/>
          <a:lstStyle/>
          <a:p>
            <a:r>
              <a:rPr lang="en-US" sz="6000" dirty="0"/>
              <a:t>Table 3 – Summary of Expenditure Accounts</a:t>
            </a:r>
          </a:p>
        </p:txBody>
      </p:sp>
      <p:sp>
        <p:nvSpPr>
          <p:cNvPr id="3" name="Text Placeholder 2">
            <a:extLst>
              <a:ext uri="{FF2B5EF4-FFF2-40B4-BE49-F238E27FC236}">
                <a16:creationId xmlns:a16="http://schemas.microsoft.com/office/drawing/2014/main" id="{C6A6D586-0B97-0AA9-501D-7912AE8B8321}"/>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383560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3AEA0-5DA4-B07E-01DE-64B35EB8535C}"/>
              </a:ext>
            </a:extLst>
          </p:cNvPr>
          <p:cNvSpPr>
            <a:spLocks noGrp="1"/>
          </p:cNvSpPr>
          <p:nvPr>
            <p:ph type="title"/>
          </p:nvPr>
        </p:nvSpPr>
        <p:spPr/>
        <p:txBody>
          <a:bodyPr/>
          <a:lstStyle/>
          <a:p>
            <a:endParaRPr lang="en-US"/>
          </a:p>
        </p:txBody>
      </p:sp>
      <p:pic>
        <p:nvPicPr>
          <p:cNvPr id="4" name="Content Placeholder 4" descr="Table">
            <a:extLst>
              <a:ext uri="{FF2B5EF4-FFF2-40B4-BE49-F238E27FC236}">
                <a16:creationId xmlns:a16="http://schemas.microsoft.com/office/drawing/2014/main" id="{B98F01D8-CE1C-D07A-47F5-060EAFA97F0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8288000" cy="10287000"/>
          </a:xfrm>
        </p:spPr>
      </p:pic>
    </p:spTree>
    <p:extLst>
      <p:ext uri="{BB962C8B-B14F-4D97-AF65-F5344CB8AC3E}">
        <p14:creationId xmlns:p14="http://schemas.microsoft.com/office/powerpoint/2010/main" val="40150531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36916-B1FA-8B8D-2FF8-BD6FC3FDD6A2}"/>
              </a:ext>
            </a:extLst>
          </p:cNvPr>
          <p:cNvSpPr>
            <a:spLocks noGrp="1"/>
          </p:cNvSpPr>
          <p:nvPr>
            <p:ph type="title"/>
          </p:nvPr>
        </p:nvSpPr>
        <p:spPr/>
        <p:txBody>
          <a:bodyPr/>
          <a:lstStyle/>
          <a:p>
            <a:endParaRPr lang="en-US" dirty="0"/>
          </a:p>
        </p:txBody>
      </p:sp>
      <p:pic>
        <p:nvPicPr>
          <p:cNvPr id="4" name="Content Placeholder 6" descr="Scanned document. &#10;Fiscal Year 2020-21. Summary of expenditure accounts. Please contact creator of document if you need details. ">
            <a:extLst>
              <a:ext uri="{FF2B5EF4-FFF2-40B4-BE49-F238E27FC236}">
                <a16:creationId xmlns:a16="http://schemas.microsoft.com/office/drawing/2014/main" id="{5D8029AB-1314-7EAC-9ED8-5A2274D842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8288000" cy="10287000"/>
          </a:xfrm>
        </p:spPr>
      </p:pic>
    </p:spTree>
    <p:extLst>
      <p:ext uri="{BB962C8B-B14F-4D97-AF65-F5344CB8AC3E}">
        <p14:creationId xmlns:p14="http://schemas.microsoft.com/office/powerpoint/2010/main" val="1728730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4DCBA-2EA7-3554-2B50-88FAE1B40796}"/>
              </a:ext>
            </a:extLst>
          </p:cNvPr>
          <p:cNvSpPr>
            <a:spLocks noGrp="1"/>
          </p:cNvSpPr>
          <p:nvPr>
            <p:ph type="title"/>
          </p:nvPr>
        </p:nvSpPr>
        <p:spPr/>
        <p:txBody>
          <a:bodyPr/>
          <a:lstStyle/>
          <a:p>
            <a:r>
              <a:rPr lang="en-US" sz="6000" dirty="0"/>
              <a:t>Table 4 – Expenditure Account Summary and Funds in Which These Accounts are Found</a:t>
            </a:r>
          </a:p>
        </p:txBody>
      </p:sp>
      <p:sp>
        <p:nvSpPr>
          <p:cNvPr id="3" name="Text Placeholder 2">
            <a:extLst>
              <a:ext uri="{FF2B5EF4-FFF2-40B4-BE49-F238E27FC236}">
                <a16:creationId xmlns:a16="http://schemas.microsoft.com/office/drawing/2014/main" id="{89F99DD9-F399-2795-5A5E-858415868F63}"/>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38373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2BF4-046B-D409-4C1E-9BB492BB6746}"/>
              </a:ext>
            </a:extLst>
          </p:cNvPr>
          <p:cNvSpPr>
            <a:spLocks noGrp="1"/>
          </p:cNvSpPr>
          <p:nvPr>
            <p:ph type="title"/>
          </p:nvPr>
        </p:nvSpPr>
        <p:spPr/>
        <p:txBody>
          <a:bodyPr/>
          <a:lstStyle/>
          <a:p>
            <a:endParaRPr lang="en-US"/>
          </a:p>
        </p:txBody>
      </p:sp>
      <p:pic>
        <p:nvPicPr>
          <p:cNvPr id="4" name="Content Placeholder 4" descr="Table">
            <a:extLst>
              <a:ext uri="{FF2B5EF4-FFF2-40B4-BE49-F238E27FC236}">
                <a16:creationId xmlns:a16="http://schemas.microsoft.com/office/drawing/2014/main" id="{6912D95F-6659-99D0-E1A7-CB4462760EE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8287999" cy="10287000"/>
          </a:xfrm>
        </p:spPr>
      </p:pic>
    </p:spTree>
    <p:extLst>
      <p:ext uri="{BB962C8B-B14F-4D97-AF65-F5344CB8AC3E}">
        <p14:creationId xmlns:p14="http://schemas.microsoft.com/office/powerpoint/2010/main" val="561237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5B2A2-4E61-B72F-CC9F-42D065C778E8}"/>
              </a:ext>
            </a:extLst>
          </p:cNvPr>
          <p:cNvSpPr>
            <a:spLocks noGrp="1"/>
          </p:cNvSpPr>
          <p:nvPr>
            <p:ph type="title"/>
          </p:nvPr>
        </p:nvSpPr>
        <p:spPr/>
        <p:txBody>
          <a:bodyPr/>
          <a:lstStyle/>
          <a:p>
            <a:r>
              <a:rPr lang="en-US" dirty="0"/>
              <a:t>Section 8:  Account Code Definitions</a:t>
            </a:r>
          </a:p>
        </p:txBody>
      </p:sp>
      <p:sp>
        <p:nvSpPr>
          <p:cNvPr id="3" name="Content Placeholder 2">
            <a:extLst>
              <a:ext uri="{FF2B5EF4-FFF2-40B4-BE49-F238E27FC236}">
                <a16:creationId xmlns:a16="http://schemas.microsoft.com/office/drawing/2014/main" id="{AB566B55-5C1A-8191-47AA-FE73F8CAF294}"/>
              </a:ext>
            </a:extLst>
          </p:cNvPr>
          <p:cNvSpPr>
            <a:spLocks noGrp="1"/>
          </p:cNvSpPr>
          <p:nvPr>
            <p:ph idx="1"/>
          </p:nvPr>
        </p:nvSpPr>
        <p:spPr/>
        <p:txBody>
          <a:bodyPr/>
          <a:lstStyle/>
          <a:p>
            <a:pPr marL="457200" indent="-457200">
              <a:buFont typeface="Arial" panose="020B0604020202020204" pitchFamily="34" charset="0"/>
              <a:buChar char="•"/>
            </a:pPr>
            <a:r>
              <a:rPr lang="en-US" dirty="0"/>
              <a:t>Revenue code definitions for all sources of funding</a:t>
            </a:r>
          </a:p>
          <a:p>
            <a:pPr marL="457200" indent="-457200">
              <a:buFont typeface="Arial" panose="020B0604020202020204" pitchFamily="34" charset="0"/>
              <a:buChar char="•"/>
            </a:pPr>
            <a:r>
              <a:rPr lang="en-US" dirty="0"/>
              <a:t>Expenditure code definitions</a:t>
            </a:r>
          </a:p>
          <a:p>
            <a:pPr lvl="1"/>
            <a:r>
              <a:rPr lang="en-US" sz="2800" dirty="0"/>
              <a:t>Function code definitions</a:t>
            </a:r>
          </a:p>
          <a:p>
            <a:pPr lvl="1"/>
            <a:r>
              <a:rPr lang="en-US" sz="2800" dirty="0"/>
              <a:t>Object code definitions</a:t>
            </a:r>
          </a:p>
        </p:txBody>
      </p:sp>
    </p:spTree>
    <p:extLst>
      <p:ext uri="{BB962C8B-B14F-4D97-AF65-F5344CB8AC3E}">
        <p14:creationId xmlns:p14="http://schemas.microsoft.com/office/powerpoint/2010/main" val="1712149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FC60-9C90-8D47-7893-9BF695CCA96D}"/>
              </a:ext>
            </a:extLst>
          </p:cNvPr>
          <p:cNvSpPr>
            <a:spLocks noGrp="1"/>
          </p:cNvSpPr>
          <p:nvPr>
            <p:ph type="title"/>
          </p:nvPr>
        </p:nvSpPr>
        <p:spPr/>
        <p:txBody>
          <a:bodyPr/>
          <a:lstStyle/>
          <a:p>
            <a:r>
              <a:rPr lang="en-US" dirty="0"/>
              <a:t>Revenue Codes</a:t>
            </a:r>
          </a:p>
        </p:txBody>
      </p:sp>
      <p:sp>
        <p:nvSpPr>
          <p:cNvPr id="3" name="Text Placeholder 2">
            <a:extLst>
              <a:ext uri="{FF2B5EF4-FFF2-40B4-BE49-F238E27FC236}">
                <a16:creationId xmlns:a16="http://schemas.microsoft.com/office/drawing/2014/main" id="{BA900674-51AC-EF7B-5C9A-05958DC4EBD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3710285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2AB0-3418-3D28-ADCB-0BE5811DD385}"/>
              </a:ext>
            </a:extLst>
          </p:cNvPr>
          <p:cNvSpPr>
            <a:spLocks noGrp="1"/>
          </p:cNvSpPr>
          <p:nvPr>
            <p:ph type="title"/>
          </p:nvPr>
        </p:nvSpPr>
        <p:spPr/>
        <p:txBody>
          <a:bodyPr/>
          <a:lstStyle/>
          <a:p>
            <a:r>
              <a:rPr lang="en-US" dirty="0"/>
              <a:t>Revenue Codes</a:t>
            </a:r>
          </a:p>
        </p:txBody>
      </p:sp>
      <p:sp>
        <p:nvSpPr>
          <p:cNvPr id="3" name="Content Placeholder 2">
            <a:extLst>
              <a:ext uri="{FF2B5EF4-FFF2-40B4-BE49-F238E27FC236}">
                <a16:creationId xmlns:a16="http://schemas.microsoft.com/office/drawing/2014/main" id="{C1C8BCF7-D17E-2B68-6C64-E7D3D94A27E5}"/>
              </a:ext>
            </a:extLst>
          </p:cNvPr>
          <p:cNvSpPr>
            <a:spLocks noGrp="1"/>
          </p:cNvSpPr>
          <p:nvPr>
            <p:ph idx="1"/>
          </p:nvPr>
        </p:nvSpPr>
        <p:spPr/>
        <p:txBody>
          <a:bodyPr/>
          <a:lstStyle/>
          <a:p>
            <a:pPr marL="457200" indent="-457200">
              <a:buFont typeface="Arial" panose="020B0604020202020204" pitchFamily="34" charset="0"/>
              <a:buChar char="•"/>
            </a:pPr>
            <a:r>
              <a:rPr lang="en-US" dirty="0"/>
              <a:t>4-digit codes (XXXX)</a:t>
            </a:r>
          </a:p>
          <a:p>
            <a:pPr marL="457200" indent="-457200">
              <a:buFont typeface="Arial" panose="020B0604020202020204" pitchFamily="34" charset="0"/>
              <a:buChar char="•"/>
            </a:pPr>
            <a:r>
              <a:rPr lang="en-US" dirty="0"/>
              <a:t>1</a:t>
            </a:r>
            <a:r>
              <a:rPr lang="en-US" baseline="30000" dirty="0"/>
              <a:t>st</a:t>
            </a:r>
            <a:r>
              <a:rPr lang="en-US" dirty="0"/>
              <a:t> digit indicates source of revenue</a:t>
            </a:r>
          </a:p>
          <a:p>
            <a:pPr lvl="1"/>
            <a:r>
              <a:rPr lang="en-US" sz="2800" dirty="0"/>
              <a:t>Local		(1xxx)</a:t>
            </a:r>
          </a:p>
          <a:p>
            <a:pPr lvl="1"/>
            <a:r>
              <a:rPr lang="en-US" sz="2800" dirty="0"/>
              <a:t>Intermediate 	(2xxx)</a:t>
            </a:r>
          </a:p>
          <a:p>
            <a:pPr lvl="1"/>
            <a:r>
              <a:rPr lang="en-US" sz="2800" dirty="0"/>
              <a:t>State		(3xxx)</a:t>
            </a:r>
          </a:p>
          <a:p>
            <a:pPr lvl="1"/>
            <a:r>
              <a:rPr lang="en-US" sz="2800" dirty="0"/>
              <a:t>Federal		(4xxx)</a:t>
            </a:r>
          </a:p>
          <a:p>
            <a:pPr lvl="1"/>
            <a:r>
              <a:rPr lang="en-US" sz="2800" dirty="0"/>
              <a:t>Other Sources	(5xxx)</a:t>
            </a:r>
          </a:p>
          <a:p>
            <a:endParaRPr lang="en-US" dirty="0"/>
          </a:p>
        </p:txBody>
      </p:sp>
    </p:spTree>
    <p:extLst>
      <p:ext uri="{BB962C8B-B14F-4D97-AF65-F5344CB8AC3E}">
        <p14:creationId xmlns:p14="http://schemas.microsoft.com/office/powerpoint/2010/main" val="2600375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8D23B-D06F-380E-27E2-31F5DD6CD79A}"/>
              </a:ext>
            </a:extLst>
          </p:cNvPr>
          <p:cNvSpPr>
            <a:spLocks noGrp="1"/>
          </p:cNvSpPr>
          <p:nvPr>
            <p:ph type="title"/>
          </p:nvPr>
        </p:nvSpPr>
        <p:spPr/>
        <p:txBody>
          <a:bodyPr/>
          <a:lstStyle/>
          <a:p>
            <a:r>
              <a:rPr lang="en-US" dirty="0"/>
              <a:t>Local Revenue (1xxx)</a:t>
            </a:r>
          </a:p>
        </p:txBody>
      </p:sp>
      <p:sp>
        <p:nvSpPr>
          <p:cNvPr id="3" name="Content Placeholder 2">
            <a:extLst>
              <a:ext uri="{FF2B5EF4-FFF2-40B4-BE49-F238E27FC236}">
                <a16:creationId xmlns:a16="http://schemas.microsoft.com/office/drawing/2014/main" id="{B9CB4CA0-A5EB-57A4-A1D7-E3DFD70F0272}"/>
              </a:ext>
            </a:extLst>
          </p:cNvPr>
          <p:cNvSpPr>
            <a:spLocks noGrp="1"/>
          </p:cNvSpPr>
          <p:nvPr>
            <p:ph idx="1"/>
          </p:nvPr>
        </p:nvSpPr>
        <p:spPr/>
        <p:txBody>
          <a:bodyPr/>
          <a:lstStyle/>
          <a:p>
            <a:pPr marL="457200" indent="-457200">
              <a:buFont typeface="Arial" panose="020B0604020202020204" pitchFamily="34" charset="0"/>
              <a:buChar char="•"/>
            </a:pPr>
            <a:r>
              <a:rPr lang="en-US" dirty="0"/>
              <a:t>Funds received from local sources (county taxes, tuition, transportation fees, pupil activities, rental of school property, insurance proceeds)</a:t>
            </a:r>
          </a:p>
          <a:p>
            <a:pPr marL="457200" indent="-457200">
              <a:buFont typeface="Arial" panose="020B0604020202020204" pitchFamily="34" charset="0"/>
              <a:buChar char="•"/>
            </a:pPr>
            <a:r>
              <a:rPr lang="en-US" dirty="0"/>
              <a:t>Examples of local revenue codes</a:t>
            </a:r>
          </a:p>
          <a:p>
            <a:pPr lvl="1"/>
            <a:r>
              <a:rPr lang="en-US" sz="2800" dirty="0"/>
              <a:t>1110 – Ad Valorem Taxes</a:t>
            </a:r>
          </a:p>
          <a:p>
            <a:pPr lvl="1"/>
            <a:r>
              <a:rPr lang="en-US" sz="2800" dirty="0"/>
              <a:t>1710 - Admissions</a:t>
            </a:r>
          </a:p>
          <a:p>
            <a:endParaRPr lang="en-US" dirty="0"/>
          </a:p>
        </p:txBody>
      </p:sp>
    </p:spTree>
    <p:extLst>
      <p:ext uri="{BB962C8B-B14F-4D97-AF65-F5344CB8AC3E}">
        <p14:creationId xmlns:p14="http://schemas.microsoft.com/office/powerpoint/2010/main" val="741199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5B952-7C27-18E9-E61E-65B173FD444A}"/>
              </a:ext>
            </a:extLst>
          </p:cNvPr>
          <p:cNvSpPr>
            <a:spLocks noGrp="1"/>
          </p:cNvSpPr>
          <p:nvPr>
            <p:ph type="title"/>
          </p:nvPr>
        </p:nvSpPr>
        <p:spPr/>
        <p:txBody>
          <a:bodyPr/>
          <a:lstStyle/>
          <a:p>
            <a:r>
              <a:rPr lang="en-US"/>
              <a:t>Intergovernmental Revenue (2xxx)</a:t>
            </a:r>
            <a:endParaRPr lang="en-US" dirty="0"/>
          </a:p>
        </p:txBody>
      </p:sp>
      <p:sp>
        <p:nvSpPr>
          <p:cNvPr id="3" name="Content Placeholder 2">
            <a:extLst>
              <a:ext uri="{FF2B5EF4-FFF2-40B4-BE49-F238E27FC236}">
                <a16:creationId xmlns:a16="http://schemas.microsoft.com/office/drawing/2014/main" id="{D56AE835-2166-781C-46E2-95CBC830326B}"/>
              </a:ext>
            </a:extLst>
          </p:cNvPr>
          <p:cNvSpPr>
            <a:spLocks noGrp="1"/>
          </p:cNvSpPr>
          <p:nvPr>
            <p:ph idx="1"/>
          </p:nvPr>
        </p:nvSpPr>
        <p:spPr/>
        <p:txBody>
          <a:bodyPr/>
          <a:lstStyle/>
          <a:p>
            <a:pPr marL="457200" indent="-457200">
              <a:buFont typeface="Arial" panose="020B0604020202020204" pitchFamily="34" charset="0"/>
              <a:buChar char="•"/>
            </a:pPr>
            <a:r>
              <a:rPr lang="en-US" dirty="0"/>
              <a:t>Payments from other governmental units for others such as data processing, purchasing, maintenance, payments from First Steps</a:t>
            </a:r>
          </a:p>
          <a:p>
            <a:pPr marL="457200" indent="-457200">
              <a:buFont typeface="Arial" panose="020B0604020202020204" pitchFamily="34" charset="0"/>
              <a:buChar char="•"/>
            </a:pPr>
            <a:r>
              <a:rPr lang="en-US" dirty="0"/>
              <a:t>Example</a:t>
            </a:r>
          </a:p>
          <a:p>
            <a:pPr lvl="1"/>
            <a:r>
              <a:rPr lang="en-US" sz="2800" dirty="0"/>
              <a:t>2100 – Payments from Other Governmental Units</a:t>
            </a:r>
          </a:p>
          <a:p>
            <a:endParaRPr lang="en-US" dirty="0"/>
          </a:p>
        </p:txBody>
      </p:sp>
    </p:spTree>
    <p:extLst>
      <p:ext uri="{BB962C8B-B14F-4D97-AF65-F5344CB8AC3E}">
        <p14:creationId xmlns:p14="http://schemas.microsoft.com/office/powerpoint/2010/main" val="4197902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AD6C-C027-40C7-A6EF-A2A458945D31}"/>
              </a:ext>
            </a:extLst>
          </p:cNvPr>
          <p:cNvSpPr>
            <a:spLocks noGrp="1"/>
          </p:cNvSpPr>
          <p:nvPr>
            <p:ph type="title"/>
          </p:nvPr>
        </p:nvSpPr>
        <p:spPr/>
        <p:txBody>
          <a:bodyPr/>
          <a:lstStyle/>
          <a:p>
            <a:r>
              <a:rPr lang="en-US" dirty="0"/>
              <a:t>State Revenue (3xxx)</a:t>
            </a:r>
          </a:p>
        </p:txBody>
      </p:sp>
      <p:sp>
        <p:nvSpPr>
          <p:cNvPr id="3" name="Content Placeholder 2">
            <a:extLst>
              <a:ext uri="{FF2B5EF4-FFF2-40B4-BE49-F238E27FC236}">
                <a16:creationId xmlns:a16="http://schemas.microsoft.com/office/drawing/2014/main" id="{2495E168-3EE5-8BF0-024F-778A842AC6F8}"/>
              </a:ext>
            </a:extLst>
          </p:cNvPr>
          <p:cNvSpPr>
            <a:spLocks noGrp="1"/>
          </p:cNvSpPr>
          <p:nvPr>
            <p:ph idx="1"/>
          </p:nvPr>
        </p:nvSpPr>
        <p:spPr/>
        <p:txBody>
          <a:bodyPr/>
          <a:lstStyle/>
          <a:p>
            <a:pPr marL="457200" indent="-457200">
              <a:buFont typeface="Arial" panose="020B0604020202020204" pitchFamily="34" charset="0"/>
              <a:buChar char="•"/>
            </a:pPr>
            <a:r>
              <a:rPr lang="en-US" dirty="0"/>
              <a:t>Revenue from the state appropriations for school districts, state grants (31xx and 32xx), Education Finance Act (EFA) (33xx), Education Improvement Act (EIA) (35xx), Lottery Act (36xx), State Revenue in Lieu of Taxes (38xx)</a:t>
            </a:r>
          </a:p>
          <a:p>
            <a:pPr marL="285750" indent="-285750">
              <a:buFont typeface="Arial" panose="020B0604020202020204" pitchFamily="34" charset="0"/>
              <a:buChar char="•"/>
            </a:pPr>
            <a:r>
              <a:rPr lang="en-US" dirty="0"/>
              <a:t>Examples</a:t>
            </a:r>
          </a:p>
          <a:p>
            <a:pPr lvl="2"/>
            <a:r>
              <a:rPr lang="en-US" sz="2800" dirty="0"/>
              <a:t>3135 – Reading Coaches</a:t>
            </a:r>
          </a:p>
          <a:p>
            <a:pPr lvl="2"/>
            <a:r>
              <a:rPr lang="en-US" sz="2800" dirty="0"/>
              <a:t>3810 – Reimbursement for Local Residential Property Tax Relief (Tier 1)</a:t>
            </a:r>
          </a:p>
          <a:p>
            <a:endParaRPr lang="en-US" dirty="0"/>
          </a:p>
        </p:txBody>
      </p:sp>
    </p:spTree>
    <p:extLst>
      <p:ext uri="{BB962C8B-B14F-4D97-AF65-F5344CB8AC3E}">
        <p14:creationId xmlns:p14="http://schemas.microsoft.com/office/powerpoint/2010/main" val="2810663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0B99B-0621-53D3-BC42-B4FAF4E5E3C0}"/>
              </a:ext>
            </a:extLst>
          </p:cNvPr>
          <p:cNvSpPr>
            <a:spLocks noGrp="1"/>
          </p:cNvSpPr>
          <p:nvPr>
            <p:ph type="title"/>
          </p:nvPr>
        </p:nvSpPr>
        <p:spPr/>
        <p:txBody>
          <a:bodyPr/>
          <a:lstStyle/>
          <a:p>
            <a:r>
              <a:rPr lang="en-US" dirty="0"/>
              <a:t>Federal Revenue (4xxx)</a:t>
            </a:r>
          </a:p>
        </p:txBody>
      </p:sp>
      <p:sp>
        <p:nvSpPr>
          <p:cNvPr id="3" name="Content Placeholder 2">
            <a:extLst>
              <a:ext uri="{FF2B5EF4-FFF2-40B4-BE49-F238E27FC236}">
                <a16:creationId xmlns:a16="http://schemas.microsoft.com/office/drawing/2014/main" id="{97D62382-5585-E634-0C9B-5A864B6F60E0}"/>
              </a:ext>
            </a:extLst>
          </p:cNvPr>
          <p:cNvSpPr>
            <a:spLocks noGrp="1"/>
          </p:cNvSpPr>
          <p:nvPr>
            <p:ph idx="1"/>
          </p:nvPr>
        </p:nvSpPr>
        <p:spPr/>
        <p:txBody>
          <a:bodyPr/>
          <a:lstStyle/>
          <a:p>
            <a:pPr marL="457200" indent="-457200">
              <a:buFont typeface="Arial" panose="020B0604020202020204" pitchFamily="34" charset="0"/>
              <a:buChar char="•"/>
            </a:pPr>
            <a:r>
              <a:rPr lang="en-US" dirty="0"/>
              <a:t>Revenue received from the federal government as grants (Title I, IDEA, 21</a:t>
            </a:r>
            <a:r>
              <a:rPr lang="en-US" baseline="30000" dirty="0"/>
              <a:t>st</a:t>
            </a:r>
            <a:r>
              <a:rPr lang="en-US" dirty="0"/>
              <a:t> Century Afterschool Program)</a:t>
            </a:r>
          </a:p>
          <a:p>
            <a:pPr marL="457200" indent="-457200">
              <a:buFont typeface="Arial" panose="020B0604020202020204" pitchFamily="34" charset="0"/>
              <a:buChar char="•"/>
            </a:pPr>
            <a:r>
              <a:rPr lang="en-US" dirty="0"/>
              <a:t>Examples</a:t>
            </a:r>
          </a:p>
          <a:p>
            <a:pPr lvl="1"/>
            <a:r>
              <a:rPr lang="en-US" sz="2800" dirty="0"/>
              <a:t>4314 – School Improvement Grants</a:t>
            </a:r>
          </a:p>
          <a:p>
            <a:pPr lvl="1"/>
            <a:r>
              <a:rPr lang="en-US" sz="2800" dirty="0"/>
              <a:t>4810 – School Lunch and Afterschool Programs</a:t>
            </a:r>
          </a:p>
          <a:p>
            <a:endParaRPr lang="en-US" dirty="0"/>
          </a:p>
        </p:txBody>
      </p:sp>
    </p:spTree>
    <p:extLst>
      <p:ext uri="{BB962C8B-B14F-4D97-AF65-F5344CB8AC3E}">
        <p14:creationId xmlns:p14="http://schemas.microsoft.com/office/powerpoint/2010/main" val="2513127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5E80B-F020-E144-0048-C70C99B9B4E8}"/>
              </a:ext>
            </a:extLst>
          </p:cNvPr>
          <p:cNvSpPr>
            <a:spLocks noGrp="1"/>
          </p:cNvSpPr>
          <p:nvPr>
            <p:ph type="title"/>
          </p:nvPr>
        </p:nvSpPr>
        <p:spPr/>
        <p:txBody>
          <a:bodyPr/>
          <a:lstStyle/>
          <a:p>
            <a:r>
              <a:rPr lang="en-US" dirty="0"/>
              <a:t>Other Financing Sources (5xxx)</a:t>
            </a:r>
          </a:p>
        </p:txBody>
      </p:sp>
      <p:sp>
        <p:nvSpPr>
          <p:cNvPr id="3" name="Content Placeholder 2">
            <a:extLst>
              <a:ext uri="{FF2B5EF4-FFF2-40B4-BE49-F238E27FC236}">
                <a16:creationId xmlns:a16="http://schemas.microsoft.com/office/drawing/2014/main" id="{94278AE8-AC49-FDD1-4C85-340E95AC3888}"/>
              </a:ext>
            </a:extLst>
          </p:cNvPr>
          <p:cNvSpPr>
            <a:spLocks noGrp="1"/>
          </p:cNvSpPr>
          <p:nvPr>
            <p:ph idx="1"/>
          </p:nvPr>
        </p:nvSpPr>
        <p:spPr/>
        <p:txBody>
          <a:bodyPr/>
          <a:lstStyle/>
          <a:p>
            <a:pPr marL="457200" indent="-457200">
              <a:buFont typeface="Arial" panose="020B0604020202020204" pitchFamily="34" charset="0"/>
              <a:buChar char="•"/>
            </a:pPr>
            <a:r>
              <a:rPr lang="en-US" dirty="0"/>
              <a:t>Includes bond principals and premiums, accrued interest from the sale of bonds, proceeds from notes payables, transfers</a:t>
            </a:r>
          </a:p>
          <a:p>
            <a:pPr marL="457200" indent="-457200">
              <a:buFont typeface="Arial" panose="020B0604020202020204" pitchFamily="34" charset="0"/>
              <a:buChar char="•"/>
            </a:pPr>
            <a:r>
              <a:rPr lang="en-US" dirty="0"/>
              <a:t>Examples</a:t>
            </a:r>
          </a:p>
          <a:p>
            <a:pPr lvl="1"/>
            <a:r>
              <a:rPr lang="en-US" sz="2800" dirty="0"/>
              <a:t>5120 – Proceeds on General Obligation Bonds</a:t>
            </a:r>
          </a:p>
          <a:p>
            <a:pPr lvl="1"/>
            <a:r>
              <a:rPr lang="en-US" sz="2800" dirty="0"/>
              <a:t>5300 – Sale of Fixed Assets</a:t>
            </a:r>
          </a:p>
          <a:p>
            <a:endParaRPr lang="en-US" dirty="0"/>
          </a:p>
        </p:txBody>
      </p:sp>
    </p:spTree>
    <p:extLst>
      <p:ext uri="{BB962C8B-B14F-4D97-AF65-F5344CB8AC3E}">
        <p14:creationId xmlns:p14="http://schemas.microsoft.com/office/powerpoint/2010/main" val="2259276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615C6-0BD4-0E32-B09E-B0E257C395CB}"/>
              </a:ext>
            </a:extLst>
          </p:cNvPr>
          <p:cNvSpPr>
            <a:spLocks noGrp="1"/>
          </p:cNvSpPr>
          <p:nvPr>
            <p:ph type="title"/>
          </p:nvPr>
        </p:nvSpPr>
        <p:spPr/>
        <p:txBody>
          <a:bodyPr/>
          <a:lstStyle/>
          <a:p>
            <a:r>
              <a:rPr lang="en-US" dirty="0"/>
              <a:t>Expenditure Codes</a:t>
            </a:r>
          </a:p>
        </p:txBody>
      </p:sp>
      <p:sp>
        <p:nvSpPr>
          <p:cNvPr id="3" name="Text Placeholder 2">
            <a:extLst>
              <a:ext uri="{FF2B5EF4-FFF2-40B4-BE49-F238E27FC236}">
                <a16:creationId xmlns:a16="http://schemas.microsoft.com/office/drawing/2014/main" id="{1D625E6C-BE45-F579-0030-0162C5256882}"/>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4116944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8086C-7AA1-0A39-040C-22D46775FA65}"/>
              </a:ext>
            </a:extLst>
          </p:cNvPr>
          <p:cNvSpPr>
            <a:spLocks noGrp="1"/>
          </p:cNvSpPr>
          <p:nvPr>
            <p:ph type="title"/>
          </p:nvPr>
        </p:nvSpPr>
        <p:spPr/>
        <p:txBody>
          <a:bodyPr/>
          <a:lstStyle/>
          <a:p>
            <a:r>
              <a:rPr lang="en-US"/>
              <a:t>Expenditures</a:t>
            </a:r>
            <a:endParaRPr lang="en-US" dirty="0"/>
          </a:p>
        </p:txBody>
      </p:sp>
      <p:sp>
        <p:nvSpPr>
          <p:cNvPr id="3" name="Content Placeholder 2">
            <a:extLst>
              <a:ext uri="{FF2B5EF4-FFF2-40B4-BE49-F238E27FC236}">
                <a16:creationId xmlns:a16="http://schemas.microsoft.com/office/drawing/2014/main" id="{AD92C418-A8FF-21D7-9DA4-2F9D5030BFA1}"/>
              </a:ext>
            </a:extLst>
          </p:cNvPr>
          <p:cNvSpPr>
            <a:spLocks noGrp="1"/>
          </p:cNvSpPr>
          <p:nvPr>
            <p:ph idx="1"/>
          </p:nvPr>
        </p:nvSpPr>
        <p:spPr/>
        <p:txBody>
          <a:bodyPr/>
          <a:lstStyle/>
          <a:p>
            <a:r>
              <a:rPr lang="en-US" dirty="0"/>
              <a:t>Account Code Sequence</a:t>
            </a:r>
          </a:p>
          <a:p>
            <a:pPr lvl="1"/>
            <a:r>
              <a:rPr lang="en-US" sz="2800" dirty="0"/>
              <a:t>Fund – Function – Object</a:t>
            </a:r>
          </a:p>
          <a:p>
            <a:pPr lvl="1"/>
            <a:r>
              <a:rPr lang="en-US" sz="2800" dirty="0"/>
              <a:t>xxx-xxx-xxx</a:t>
            </a:r>
          </a:p>
          <a:p>
            <a:endParaRPr lang="en-US" dirty="0"/>
          </a:p>
        </p:txBody>
      </p:sp>
    </p:spTree>
    <p:extLst>
      <p:ext uri="{BB962C8B-B14F-4D97-AF65-F5344CB8AC3E}">
        <p14:creationId xmlns:p14="http://schemas.microsoft.com/office/powerpoint/2010/main" val="3673524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0AE15-98CE-C98F-5C1A-3146AA866E68}"/>
              </a:ext>
            </a:extLst>
          </p:cNvPr>
          <p:cNvSpPr>
            <a:spLocks noGrp="1"/>
          </p:cNvSpPr>
          <p:nvPr>
            <p:ph type="title"/>
          </p:nvPr>
        </p:nvSpPr>
        <p:spPr/>
        <p:txBody>
          <a:bodyPr/>
          <a:lstStyle/>
          <a:p>
            <a:r>
              <a:rPr lang="en-US" dirty="0"/>
              <a:t>Expenditure Fund Codes</a:t>
            </a:r>
          </a:p>
        </p:txBody>
      </p:sp>
      <p:sp>
        <p:nvSpPr>
          <p:cNvPr id="3" name="Content Placeholder 2">
            <a:extLst>
              <a:ext uri="{FF2B5EF4-FFF2-40B4-BE49-F238E27FC236}">
                <a16:creationId xmlns:a16="http://schemas.microsoft.com/office/drawing/2014/main" id="{AA8FE97B-90A5-8568-E27F-8DFE56B4A482}"/>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r>
              <a:rPr lang="en-US" sz="3000" dirty="0"/>
              <a:t>General Fund (1xx)</a:t>
            </a:r>
          </a:p>
          <a:p>
            <a:pPr lvl="1"/>
            <a:r>
              <a:rPr lang="en-US" sz="3000" dirty="0"/>
              <a:t>Expenditures incurred by funds received from general fund revenue sources</a:t>
            </a:r>
          </a:p>
          <a:p>
            <a:pPr lvl="1"/>
            <a:r>
              <a:rPr lang="en-US" sz="3000" dirty="0"/>
              <a:t>Fund 100</a:t>
            </a:r>
          </a:p>
          <a:p>
            <a:pPr marL="457200" indent="-457200">
              <a:buFont typeface="Arial" panose="020B0604020202020204" pitchFamily="34" charset="0"/>
              <a:buChar char="•"/>
            </a:pPr>
            <a:r>
              <a:rPr lang="en-US" sz="3000" dirty="0"/>
              <a:t>Special Revenue (2xx)</a:t>
            </a:r>
          </a:p>
          <a:p>
            <a:pPr lvl="1"/>
            <a:r>
              <a:rPr lang="en-US" sz="3000" dirty="0"/>
              <a:t>Expenditures incurred by funds received from special revenue sources such as federal programs</a:t>
            </a:r>
          </a:p>
          <a:p>
            <a:pPr lvl="1"/>
            <a:r>
              <a:rPr lang="en-US" sz="3000" dirty="0"/>
              <a:t>Example</a:t>
            </a:r>
          </a:p>
          <a:p>
            <a:pPr lvl="2"/>
            <a:r>
              <a:rPr lang="en-US" sz="2400" dirty="0"/>
              <a:t>Fund 220 – Coronavirus Aid, Relief and Economic Security Act (CARES Act, ESSER I)</a:t>
            </a:r>
          </a:p>
          <a:p>
            <a:pPr marL="457200" indent="-457200">
              <a:buFont typeface="Arial" panose="020B0604020202020204" pitchFamily="34" charset="0"/>
              <a:buChar char="•"/>
            </a:pPr>
            <a:r>
              <a:rPr lang="en-US" sz="3000" dirty="0"/>
              <a:t>EIA Fund (3xx)</a:t>
            </a:r>
          </a:p>
          <a:p>
            <a:pPr lvl="1"/>
            <a:r>
              <a:rPr lang="en-US" sz="3000" dirty="0"/>
              <a:t>Expenditures incurred from funds received from EIA sources</a:t>
            </a:r>
          </a:p>
          <a:p>
            <a:pPr lvl="1"/>
            <a:r>
              <a:rPr lang="en-US" sz="3000" dirty="0"/>
              <a:t>Example</a:t>
            </a:r>
          </a:p>
          <a:p>
            <a:pPr lvl="2"/>
            <a:r>
              <a:rPr lang="en-US" sz="2400" dirty="0"/>
              <a:t>356 – Adult Education</a:t>
            </a:r>
          </a:p>
          <a:p>
            <a:endParaRPr lang="en-US" dirty="0"/>
          </a:p>
        </p:txBody>
      </p:sp>
    </p:spTree>
    <p:extLst>
      <p:ext uri="{BB962C8B-B14F-4D97-AF65-F5344CB8AC3E}">
        <p14:creationId xmlns:p14="http://schemas.microsoft.com/office/powerpoint/2010/main" val="4071837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CE5DC-3C26-25F4-EAAA-A4A346BDA9AA}"/>
              </a:ext>
            </a:extLst>
          </p:cNvPr>
          <p:cNvSpPr>
            <a:spLocks noGrp="1"/>
          </p:cNvSpPr>
          <p:nvPr>
            <p:ph type="title"/>
          </p:nvPr>
        </p:nvSpPr>
        <p:spPr/>
        <p:txBody>
          <a:bodyPr/>
          <a:lstStyle/>
          <a:p>
            <a:r>
              <a:rPr lang="en-US" dirty="0"/>
              <a:t>Expenditure Fund Codes</a:t>
            </a:r>
          </a:p>
        </p:txBody>
      </p:sp>
      <p:sp>
        <p:nvSpPr>
          <p:cNvPr id="3" name="Content Placeholder 2">
            <a:extLst>
              <a:ext uri="{FF2B5EF4-FFF2-40B4-BE49-F238E27FC236}">
                <a16:creationId xmlns:a16="http://schemas.microsoft.com/office/drawing/2014/main" id="{AF1D5FA3-7F37-D0FA-01C8-3ECE6380186D}"/>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Debt Service Fund (4xx)</a:t>
            </a:r>
          </a:p>
          <a:p>
            <a:pPr lvl="1"/>
            <a:r>
              <a:rPr lang="en-US" sz="2800" dirty="0"/>
              <a:t>Expenditures incurred from funds received from debt issuances (bonds, notes)</a:t>
            </a:r>
          </a:p>
          <a:p>
            <a:pPr lvl="1"/>
            <a:r>
              <a:rPr lang="en-US" sz="2800" dirty="0"/>
              <a:t>Fund 400</a:t>
            </a:r>
          </a:p>
          <a:p>
            <a:pPr marL="457200" indent="-457200">
              <a:buFont typeface="Arial" panose="020B0604020202020204" pitchFamily="34" charset="0"/>
              <a:buChar char="•"/>
            </a:pPr>
            <a:r>
              <a:rPr lang="en-US" dirty="0"/>
              <a:t>Capital Projects Fund (5xx)</a:t>
            </a:r>
          </a:p>
          <a:p>
            <a:pPr lvl="1"/>
            <a:r>
              <a:rPr lang="en-US" sz="2800" dirty="0"/>
              <a:t>Expenditures incurred from school building projects</a:t>
            </a:r>
          </a:p>
          <a:p>
            <a:pPr lvl="1"/>
            <a:r>
              <a:rPr lang="en-US" sz="2800" dirty="0"/>
              <a:t>Fund 500</a:t>
            </a:r>
          </a:p>
          <a:p>
            <a:pPr marL="457200" indent="-457200">
              <a:buFont typeface="Arial" panose="020B0604020202020204" pitchFamily="34" charset="0"/>
              <a:buChar char="•"/>
            </a:pPr>
            <a:r>
              <a:rPr lang="en-US" dirty="0"/>
              <a:t>Food Service Fund (6xx)</a:t>
            </a:r>
          </a:p>
          <a:p>
            <a:pPr lvl="1"/>
            <a:r>
              <a:rPr lang="en-US" sz="2800" dirty="0"/>
              <a:t>Expenditures incurred from food service</a:t>
            </a:r>
          </a:p>
          <a:p>
            <a:pPr lvl="1"/>
            <a:r>
              <a:rPr lang="en-US" sz="2800" dirty="0"/>
              <a:t>Fund 600</a:t>
            </a:r>
          </a:p>
          <a:p>
            <a:endParaRPr lang="en-US" dirty="0"/>
          </a:p>
        </p:txBody>
      </p:sp>
    </p:spTree>
    <p:extLst>
      <p:ext uri="{BB962C8B-B14F-4D97-AF65-F5344CB8AC3E}">
        <p14:creationId xmlns:p14="http://schemas.microsoft.com/office/powerpoint/2010/main" val="397211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F1B4A-F7ED-EA61-4EAA-80F6E5D7F4AD}"/>
              </a:ext>
            </a:extLst>
          </p:cNvPr>
          <p:cNvSpPr>
            <a:spLocks noGrp="1"/>
          </p:cNvSpPr>
          <p:nvPr>
            <p:ph type="title"/>
          </p:nvPr>
        </p:nvSpPr>
        <p:spPr/>
        <p:txBody>
          <a:bodyPr/>
          <a:lstStyle/>
          <a:p>
            <a:r>
              <a:rPr lang="en-US" dirty="0"/>
              <a:t>Expenditure Fund Codes</a:t>
            </a:r>
          </a:p>
        </p:txBody>
      </p:sp>
      <p:sp>
        <p:nvSpPr>
          <p:cNvPr id="3" name="Content Placeholder 2">
            <a:extLst>
              <a:ext uri="{FF2B5EF4-FFF2-40B4-BE49-F238E27FC236}">
                <a16:creationId xmlns:a16="http://schemas.microsoft.com/office/drawing/2014/main" id="{0B343B5D-4340-560E-7E37-9D7C92FA2E43}"/>
              </a:ext>
            </a:extLst>
          </p:cNvPr>
          <p:cNvSpPr>
            <a:spLocks noGrp="1"/>
          </p:cNvSpPr>
          <p:nvPr>
            <p:ph idx="1"/>
          </p:nvPr>
        </p:nvSpPr>
        <p:spPr/>
        <p:txBody>
          <a:bodyPr>
            <a:normAutofit/>
          </a:bodyPr>
          <a:lstStyle/>
          <a:p>
            <a:pPr marL="457200" indent="-457200">
              <a:buFont typeface="Arial" panose="020B0604020202020204" pitchFamily="34" charset="0"/>
              <a:buChar char="•"/>
            </a:pPr>
            <a:r>
              <a:rPr lang="en-US" dirty="0"/>
              <a:t>Pupil Activity Fund (7xx)</a:t>
            </a:r>
          </a:p>
          <a:p>
            <a:pPr lvl="1"/>
            <a:r>
              <a:rPr lang="en-US" sz="2800" dirty="0"/>
              <a:t>Expenditures for student activity sources</a:t>
            </a:r>
          </a:p>
          <a:p>
            <a:pPr lvl="1"/>
            <a:r>
              <a:rPr lang="en-US" sz="2800" dirty="0"/>
              <a:t>Fund 700</a:t>
            </a:r>
          </a:p>
          <a:p>
            <a:pPr marL="457200" indent="-457200">
              <a:buFont typeface="Arial" panose="020B0604020202020204" pitchFamily="34" charset="0"/>
              <a:buChar char="•"/>
            </a:pPr>
            <a:r>
              <a:rPr lang="en-US" dirty="0"/>
              <a:t>LEA Optional Use (8XX)</a:t>
            </a:r>
          </a:p>
          <a:p>
            <a:pPr lvl="1"/>
            <a:r>
              <a:rPr lang="en-US" sz="2800" dirty="0"/>
              <a:t>Expenditures for funds received not passed through the SCDE (local grants)</a:t>
            </a:r>
          </a:p>
          <a:p>
            <a:pPr marL="457200" indent="-457200">
              <a:buFont typeface="Arial" panose="020B0604020202020204" pitchFamily="34" charset="0"/>
              <a:buChar char="•"/>
            </a:pPr>
            <a:r>
              <a:rPr lang="en-US" dirty="0"/>
              <a:t>SCDE Designated State Grants (9XX)</a:t>
            </a:r>
          </a:p>
          <a:p>
            <a:pPr lvl="1"/>
            <a:r>
              <a:rPr lang="en-US" sz="2800" dirty="0"/>
              <a:t>Expenditures for state restricted and other special revenue grants funds specifically designated by the SCDE	</a:t>
            </a:r>
          </a:p>
          <a:p>
            <a:pPr lvl="1"/>
            <a:r>
              <a:rPr lang="en-US" sz="2800" dirty="0"/>
              <a:t>Example </a:t>
            </a:r>
          </a:p>
          <a:p>
            <a:pPr lvl="2"/>
            <a:r>
              <a:rPr lang="en-US" sz="2800" dirty="0"/>
              <a:t>Fund 914 – Digital Instructional Materials</a:t>
            </a:r>
          </a:p>
          <a:p>
            <a:endParaRPr lang="en-US" dirty="0"/>
          </a:p>
        </p:txBody>
      </p:sp>
    </p:spTree>
    <p:extLst>
      <p:ext uri="{BB962C8B-B14F-4D97-AF65-F5344CB8AC3E}">
        <p14:creationId xmlns:p14="http://schemas.microsoft.com/office/powerpoint/2010/main" val="11080792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8D3-20D1-FD66-EC5D-E110CE906790}"/>
              </a:ext>
            </a:extLst>
          </p:cNvPr>
          <p:cNvSpPr>
            <a:spLocks noGrp="1"/>
          </p:cNvSpPr>
          <p:nvPr>
            <p:ph type="title"/>
          </p:nvPr>
        </p:nvSpPr>
        <p:spPr/>
        <p:txBody>
          <a:bodyPr/>
          <a:lstStyle/>
          <a:p>
            <a:r>
              <a:rPr lang="en-US" dirty="0"/>
              <a:t>Expenditure Function Codes</a:t>
            </a:r>
          </a:p>
        </p:txBody>
      </p:sp>
      <p:sp>
        <p:nvSpPr>
          <p:cNvPr id="3" name="Content Placeholder 2">
            <a:extLst>
              <a:ext uri="{FF2B5EF4-FFF2-40B4-BE49-F238E27FC236}">
                <a16:creationId xmlns:a16="http://schemas.microsoft.com/office/drawing/2014/main" id="{AA04D2CE-375D-FF4A-37BB-A938AFA8CE8D}"/>
              </a:ext>
            </a:extLst>
          </p:cNvPr>
          <p:cNvSpPr>
            <a:spLocks noGrp="1"/>
          </p:cNvSpPr>
          <p:nvPr>
            <p:ph idx="1"/>
          </p:nvPr>
        </p:nvSpPr>
        <p:spPr/>
        <p:txBody>
          <a:bodyPr>
            <a:normAutofit fontScale="92500" lnSpcReduction="20000"/>
          </a:bodyPr>
          <a:lstStyle/>
          <a:p>
            <a:pPr marL="457200" indent="-457200">
              <a:buFont typeface="Arial" panose="020B0604020202020204" pitchFamily="34" charset="0"/>
              <a:buChar char="•"/>
            </a:pPr>
            <a:r>
              <a:rPr lang="en-US" b="1" dirty="0"/>
              <a:t>Instruction (1XX)</a:t>
            </a:r>
          </a:p>
          <a:p>
            <a:pPr lvl="1"/>
            <a:r>
              <a:rPr lang="en-US" sz="2800" dirty="0"/>
              <a:t>Examples</a:t>
            </a:r>
          </a:p>
          <a:p>
            <a:pPr lvl="2"/>
            <a:r>
              <a:rPr lang="en-US" sz="2200" dirty="0"/>
              <a:t>High school programs (114); Advanced Placement (143)</a:t>
            </a:r>
          </a:p>
          <a:p>
            <a:pPr marL="457200" indent="-457200">
              <a:buFont typeface="Arial" panose="020B0604020202020204" pitchFamily="34" charset="0"/>
              <a:buChar char="•"/>
            </a:pPr>
            <a:r>
              <a:rPr lang="en-US" b="1" dirty="0"/>
              <a:t>Support Services (2XX)</a:t>
            </a:r>
          </a:p>
          <a:p>
            <a:pPr lvl="1"/>
            <a:r>
              <a:rPr lang="en-US" sz="2800" dirty="0"/>
              <a:t>Examples</a:t>
            </a:r>
          </a:p>
          <a:p>
            <a:pPr lvl="2"/>
            <a:r>
              <a:rPr lang="en-US" sz="2200" dirty="0"/>
              <a:t>Improvement of Instruction Curriculum Development (221); Supervision of Special Programs (223)</a:t>
            </a:r>
          </a:p>
          <a:p>
            <a:pPr marL="457200" indent="-457200">
              <a:buFont typeface="Arial" panose="020B0604020202020204" pitchFamily="34" charset="0"/>
              <a:buChar char="•"/>
            </a:pPr>
            <a:r>
              <a:rPr lang="en-US" b="1" dirty="0"/>
              <a:t>Community Services(3XX)</a:t>
            </a:r>
          </a:p>
          <a:p>
            <a:pPr lvl="1"/>
            <a:r>
              <a:rPr lang="en-US" sz="2800" dirty="0"/>
              <a:t>Examples</a:t>
            </a:r>
          </a:p>
          <a:p>
            <a:pPr lvl="2"/>
            <a:r>
              <a:rPr lang="en-US" sz="2200" dirty="0"/>
              <a:t>Civic Services (330); Public Library Services (340)</a:t>
            </a:r>
          </a:p>
          <a:p>
            <a:pPr marL="457200" indent="-457200">
              <a:buFont typeface="Arial" panose="020B0604020202020204" pitchFamily="34" charset="0"/>
              <a:buChar char="•"/>
            </a:pPr>
            <a:r>
              <a:rPr lang="en-US" b="1" dirty="0"/>
              <a:t>Intergovernmental Expenditures (400)</a:t>
            </a:r>
          </a:p>
          <a:p>
            <a:pPr lvl="1"/>
            <a:r>
              <a:rPr lang="en-US" sz="2800" dirty="0"/>
              <a:t>Examples</a:t>
            </a:r>
          </a:p>
          <a:p>
            <a:pPr lvl="2"/>
            <a:r>
              <a:rPr lang="en-US" sz="2200" dirty="0"/>
              <a:t>Payments to State Department of Education (411); Payments to Nonpublic Schools (413)</a:t>
            </a:r>
          </a:p>
          <a:p>
            <a:pPr marL="457200" indent="-457200">
              <a:buFont typeface="Arial" panose="020B0604020202020204" pitchFamily="34" charset="0"/>
              <a:buChar char="•"/>
            </a:pPr>
            <a:r>
              <a:rPr lang="en-US" b="1" dirty="0"/>
              <a:t>Debt Service (500)</a:t>
            </a:r>
          </a:p>
          <a:p>
            <a:pPr lvl="1"/>
            <a:r>
              <a:rPr lang="en-US" sz="2800" dirty="0"/>
              <a:t>Examples</a:t>
            </a:r>
          </a:p>
          <a:p>
            <a:pPr lvl="2"/>
            <a:r>
              <a:rPr lang="en-US" sz="2200" dirty="0"/>
              <a:t>Expenditures related to servicing the debt of a school district, including both payments of principal and interest</a:t>
            </a:r>
          </a:p>
          <a:p>
            <a:endParaRPr lang="en-US" sz="1400" dirty="0"/>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95418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7E16E-0B53-100B-45F6-A0027003D590}"/>
              </a:ext>
            </a:extLst>
          </p:cNvPr>
          <p:cNvSpPr>
            <a:spLocks noGrp="1"/>
          </p:cNvSpPr>
          <p:nvPr>
            <p:ph type="title"/>
          </p:nvPr>
        </p:nvSpPr>
        <p:spPr/>
        <p:txBody>
          <a:bodyPr/>
          <a:lstStyle/>
          <a:p>
            <a:r>
              <a:rPr lang="en-US" dirty="0"/>
              <a:t>Expenditure Object Codes</a:t>
            </a:r>
          </a:p>
        </p:txBody>
      </p:sp>
      <p:sp>
        <p:nvSpPr>
          <p:cNvPr id="3" name="Content Placeholder 2">
            <a:extLst>
              <a:ext uri="{FF2B5EF4-FFF2-40B4-BE49-F238E27FC236}">
                <a16:creationId xmlns:a16="http://schemas.microsoft.com/office/drawing/2014/main" id="{8CAD9F16-6BC5-5CC3-9625-F8CF3E82D523}"/>
              </a:ext>
            </a:extLst>
          </p:cNvPr>
          <p:cNvSpPr>
            <a:spLocks noGrp="1"/>
          </p:cNvSpPr>
          <p:nvPr>
            <p:ph idx="1"/>
          </p:nvPr>
        </p:nvSpPr>
        <p:spPr/>
        <p:txBody>
          <a:bodyPr>
            <a:normAutofit/>
          </a:bodyPr>
          <a:lstStyle/>
          <a:p>
            <a:pPr marL="457200" indent="-457200">
              <a:buFont typeface="Arial" panose="020B0604020202020204" pitchFamily="34" charset="0"/>
              <a:buChar char="•"/>
            </a:pPr>
            <a:r>
              <a:rPr lang="en-US" b="1" dirty="0"/>
              <a:t>Salaries (1XX)</a:t>
            </a:r>
          </a:p>
          <a:p>
            <a:pPr lvl="1"/>
            <a:r>
              <a:rPr lang="en-US" sz="2800" dirty="0"/>
              <a:t>Wages, compensation for employees</a:t>
            </a:r>
          </a:p>
          <a:p>
            <a:pPr lvl="2"/>
            <a:r>
              <a:rPr lang="en-US" sz="2800" dirty="0"/>
              <a:t>Examples</a:t>
            </a:r>
          </a:p>
          <a:p>
            <a:pPr lvl="3"/>
            <a:r>
              <a:rPr lang="en-US" sz="2200" dirty="0"/>
              <a:t>130 – Overtime Salaries; 140 – Unused leave payments</a:t>
            </a:r>
          </a:p>
          <a:p>
            <a:pPr marL="457200" indent="-457200">
              <a:buFont typeface="Arial" panose="020B0604020202020204" pitchFamily="34" charset="0"/>
              <a:buChar char="•"/>
            </a:pPr>
            <a:r>
              <a:rPr lang="en-US" b="1" dirty="0"/>
              <a:t>Employee Benefits (2XX)</a:t>
            </a:r>
          </a:p>
          <a:p>
            <a:pPr lvl="1"/>
            <a:r>
              <a:rPr lang="en-US" sz="2800" dirty="0"/>
              <a:t>Amounts paid by the school district on behalf of employees </a:t>
            </a:r>
          </a:p>
          <a:p>
            <a:pPr lvl="2"/>
            <a:r>
              <a:rPr lang="en-US" sz="2800" dirty="0"/>
              <a:t>Examples</a:t>
            </a:r>
          </a:p>
          <a:p>
            <a:pPr lvl="3"/>
            <a:r>
              <a:rPr lang="en-US" sz="2200" dirty="0"/>
              <a:t>230 - Social Security (230); 250 - Deferred Compensation 250</a:t>
            </a:r>
          </a:p>
          <a:p>
            <a:pPr marL="457200" indent="-457200">
              <a:buFont typeface="Arial" panose="020B0604020202020204" pitchFamily="34" charset="0"/>
              <a:buChar char="•"/>
            </a:pPr>
            <a:r>
              <a:rPr lang="en-US" b="1" dirty="0"/>
              <a:t>Purchased Services (3XX)</a:t>
            </a:r>
          </a:p>
          <a:p>
            <a:pPr lvl="1"/>
            <a:r>
              <a:rPr lang="en-US" sz="2800" dirty="0"/>
              <a:t>Contract services, services paid for persons who are not employees of a district</a:t>
            </a:r>
          </a:p>
          <a:p>
            <a:pPr lvl="2"/>
            <a:r>
              <a:rPr lang="en-US" sz="2800" dirty="0"/>
              <a:t>Examples</a:t>
            </a:r>
          </a:p>
          <a:p>
            <a:pPr lvl="3"/>
            <a:r>
              <a:rPr lang="en-US" sz="2200" dirty="0"/>
              <a:t>318 – Audit Services; 319 – Legal Services</a:t>
            </a:r>
          </a:p>
          <a:p>
            <a:endParaRPr lang="en-US" dirty="0"/>
          </a:p>
        </p:txBody>
      </p:sp>
    </p:spTree>
    <p:extLst>
      <p:ext uri="{BB962C8B-B14F-4D97-AF65-F5344CB8AC3E}">
        <p14:creationId xmlns:p14="http://schemas.microsoft.com/office/powerpoint/2010/main" val="13725264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7D16-A537-248A-82D5-CB23616BEF30}"/>
              </a:ext>
            </a:extLst>
          </p:cNvPr>
          <p:cNvSpPr>
            <a:spLocks noGrp="1"/>
          </p:cNvSpPr>
          <p:nvPr>
            <p:ph type="title"/>
          </p:nvPr>
        </p:nvSpPr>
        <p:spPr/>
        <p:txBody>
          <a:bodyPr/>
          <a:lstStyle/>
          <a:p>
            <a:r>
              <a:rPr lang="en-US" dirty="0"/>
              <a:t>Expenditure Object Codes</a:t>
            </a:r>
          </a:p>
        </p:txBody>
      </p:sp>
      <p:sp>
        <p:nvSpPr>
          <p:cNvPr id="3" name="Content Placeholder 2">
            <a:extLst>
              <a:ext uri="{FF2B5EF4-FFF2-40B4-BE49-F238E27FC236}">
                <a16:creationId xmlns:a16="http://schemas.microsoft.com/office/drawing/2014/main" id="{AA9CEBAB-26D5-F967-FF9A-B234DF323A23}"/>
              </a:ext>
            </a:extLst>
          </p:cNvPr>
          <p:cNvSpPr>
            <a:spLocks noGrp="1"/>
          </p:cNvSpPr>
          <p:nvPr>
            <p:ph idx="1"/>
          </p:nvPr>
        </p:nvSpPr>
        <p:spPr/>
        <p:txBody>
          <a:bodyPr>
            <a:normAutofit/>
          </a:bodyPr>
          <a:lstStyle/>
          <a:p>
            <a:pPr marL="457200" indent="-457200">
              <a:buFont typeface="Arial" panose="020B0604020202020204" pitchFamily="34" charset="0"/>
              <a:buChar char="•"/>
            </a:pPr>
            <a:r>
              <a:rPr lang="en-US" b="1" dirty="0"/>
              <a:t>Supplies (4XX)</a:t>
            </a:r>
          </a:p>
          <a:p>
            <a:pPr lvl="1"/>
            <a:r>
              <a:rPr lang="en-US" sz="2800" dirty="0"/>
              <a:t>Expendable items that are consumed, deteriorated, or worn out by use</a:t>
            </a:r>
          </a:p>
          <a:p>
            <a:pPr lvl="2"/>
            <a:r>
              <a:rPr lang="en-US" sz="2800" dirty="0"/>
              <a:t>Example</a:t>
            </a:r>
          </a:p>
          <a:p>
            <a:pPr lvl="3"/>
            <a:r>
              <a:rPr lang="en-US" sz="2200" dirty="0"/>
              <a:t>410 - Supplies</a:t>
            </a:r>
          </a:p>
          <a:p>
            <a:pPr marL="457200" indent="-457200">
              <a:buFont typeface="Arial" panose="020B0604020202020204" pitchFamily="34" charset="0"/>
              <a:buChar char="•"/>
            </a:pPr>
            <a:r>
              <a:rPr lang="en-US" b="1" dirty="0"/>
              <a:t>Capital Outlay (5XX)</a:t>
            </a:r>
          </a:p>
          <a:p>
            <a:pPr lvl="1"/>
            <a:r>
              <a:rPr lang="en-US" sz="2800" dirty="0"/>
              <a:t>Expenditures for the acquisition of fixed assets</a:t>
            </a:r>
          </a:p>
          <a:p>
            <a:pPr lvl="2"/>
            <a:r>
              <a:rPr lang="en-US" sz="2800" dirty="0"/>
              <a:t>Example</a:t>
            </a:r>
          </a:p>
          <a:p>
            <a:pPr lvl="3"/>
            <a:r>
              <a:rPr lang="en-US" sz="2200" dirty="0"/>
              <a:t>520 – Construction Services; 540 - Equipment</a:t>
            </a:r>
          </a:p>
          <a:p>
            <a:pPr marL="457200" indent="-457200">
              <a:buFont typeface="Arial" panose="020B0604020202020204" pitchFamily="34" charset="0"/>
              <a:buChar char="•"/>
            </a:pPr>
            <a:r>
              <a:rPr lang="en-US" b="1" dirty="0"/>
              <a:t>Other Objects (6XX)</a:t>
            </a:r>
          </a:p>
          <a:p>
            <a:pPr lvl="1"/>
            <a:r>
              <a:rPr lang="en-US" sz="2800" dirty="0"/>
              <a:t>Membership dues</a:t>
            </a:r>
          </a:p>
          <a:p>
            <a:pPr lvl="2"/>
            <a:r>
              <a:rPr lang="en-US" sz="2800" dirty="0"/>
              <a:t>Example</a:t>
            </a:r>
          </a:p>
          <a:p>
            <a:pPr lvl="3"/>
            <a:r>
              <a:rPr lang="en-US" sz="2200" dirty="0"/>
              <a:t>630 – Discount on Bonds Sold; 651 – Litigations and Settlements</a:t>
            </a:r>
          </a:p>
          <a:p>
            <a:endParaRPr lang="en-US" dirty="0"/>
          </a:p>
        </p:txBody>
      </p:sp>
    </p:spTree>
    <p:extLst>
      <p:ext uri="{BB962C8B-B14F-4D97-AF65-F5344CB8AC3E}">
        <p14:creationId xmlns:p14="http://schemas.microsoft.com/office/powerpoint/2010/main" val="40967356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A5802-2A1C-B485-4E2E-95B87D1AD0B0}"/>
              </a:ext>
            </a:extLst>
          </p:cNvPr>
          <p:cNvSpPr>
            <a:spLocks noGrp="1"/>
          </p:cNvSpPr>
          <p:nvPr>
            <p:ph type="title"/>
          </p:nvPr>
        </p:nvSpPr>
        <p:spPr/>
        <p:txBody>
          <a:bodyPr/>
          <a:lstStyle/>
          <a:p>
            <a:r>
              <a:rPr lang="en-US" sz="6600" dirty="0"/>
              <a:t>Funding Manual/Financial Accounting Handbook Connection</a:t>
            </a:r>
          </a:p>
        </p:txBody>
      </p:sp>
      <p:sp>
        <p:nvSpPr>
          <p:cNvPr id="3" name="Text Placeholder 2">
            <a:extLst>
              <a:ext uri="{FF2B5EF4-FFF2-40B4-BE49-F238E27FC236}">
                <a16:creationId xmlns:a16="http://schemas.microsoft.com/office/drawing/2014/main" id="{55524B0B-35FA-507A-299A-EAFF0FA51483}"/>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10905839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EF8F9-788B-6FE2-BE41-91CD95170DAD}"/>
              </a:ext>
            </a:extLst>
          </p:cNvPr>
          <p:cNvSpPr>
            <a:spLocks noGrp="1"/>
          </p:cNvSpPr>
          <p:nvPr>
            <p:ph type="title"/>
          </p:nvPr>
        </p:nvSpPr>
        <p:spPr/>
        <p:txBody>
          <a:bodyPr>
            <a:normAutofit fontScale="90000"/>
          </a:bodyPr>
          <a:lstStyle/>
          <a:p>
            <a:r>
              <a:rPr lang="en-US" dirty="0"/>
              <a:t>Funding Manual/Financial Accounting Handbook Connection</a:t>
            </a:r>
          </a:p>
        </p:txBody>
      </p:sp>
      <p:sp>
        <p:nvSpPr>
          <p:cNvPr id="3" name="Content Placeholder 2">
            <a:extLst>
              <a:ext uri="{FF2B5EF4-FFF2-40B4-BE49-F238E27FC236}">
                <a16:creationId xmlns:a16="http://schemas.microsoft.com/office/drawing/2014/main" id="{51909083-52AF-BF41-9683-940BF932E0D7}"/>
              </a:ext>
            </a:extLst>
          </p:cNvPr>
          <p:cNvSpPr>
            <a:spLocks noGrp="1"/>
          </p:cNvSpPr>
          <p:nvPr>
            <p:ph idx="1"/>
          </p:nvPr>
        </p:nvSpPr>
        <p:spPr/>
        <p:txBody>
          <a:bodyPr/>
          <a:lstStyle/>
          <a:p>
            <a:pPr marL="457200" indent="-457200">
              <a:buFont typeface="Arial" panose="020B0604020202020204" pitchFamily="34" charset="0"/>
              <a:buChar char="•"/>
            </a:pPr>
            <a:r>
              <a:rPr lang="en-US" dirty="0"/>
              <a:t>If charging expenditures for a certain program, be sure to review the program guidelines in the Funding Manual to ensure that the expenditure is allowable</a:t>
            </a:r>
          </a:p>
          <a:p>
            <a:pPr marL="457200" indent="-457200">
              <a:buFont typeface="Arial" panose="020B0604020202020204" pitchFamily="34" charset="0"/>
              <a:buChar char="•"/>
            </a:pPr>
            <a:r>
              <a:rPr lang="en-US" dirty="0"/>
              <a:t>Then, use the Financial Accounting Handbook to ensure that you are charging the expenditure to the correct account</a:t>
            </a:r>
          </a:p>
          <a:p>
            <a:endParaRPr lang="en-US" dirty="0"/>
          </a:p>
        </p:txBody>
      </p:sp>
    </p:spTree>
    <p:extLst>
      <p:ext uri="{BB962C8B-B14F-4D97-AF65-F5344CB8AC3E}">
        <p14:creationId xmlns:p14="http://schemas.microsoft.com/office/powerpoint/2010/main" val="37259844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C68FD-F87C-8CCC-2DBC-42E0DCC10528}"/>
              </a:ext>
            </a:extLst>
          </p:cNvPr>
          <p:cNvSpPr>
            <a:spLocks noGrp="1"/>
          </p:cNvSpPr>
          <p:nvPr>
            <p:ph type="title"/>
          </p:nvPr>
        </p:nvSpPr>
        <p:spPr/>
        <p:txBody>
          <a:bodyPr/>
          <a:lstStyle/>
          <a:p>
            <a:r>
              <a:rPr lang="en-US" dirty="0"/>
              <a:t>Office of Auditing Services Contacts</a:t>
            </a:r>
          </a:p>
        </p:txBody>
      </p:sp>
      <p:sp>
        <p:nvSpPr>
          <p:cNvPr id="3" name="Content Placeholder 2">
            <a:extLst>
              <a:ext uri="{FF2B5EF4-FFF2-40B4-BE49-F238E27FC236}">
                <a16:creationId xmlns:a16="http://schemas.microsoft.com/office/drawing/2014/main" id="{3F5FB6F5-5DAD-50BC-18FB-B2C10762C16B}"/>
              </a:ext>
            </a:extLst>
          </p:cNvPr>
          <p:cNvSpPr>
            <a:spLocks noGrp="1"/>
          </p:cNvSpPr>
          <p:nvPr>
            <p:ph idx="1"/>
          </p:nvPr>
        </p:nvSpPr>
        <p:spPr/>
        <p:txBody>
          <a:bodyPr>
            <a:normAutofit/>
          </a:bodyPr>
          <a:lstStyle/>
          <a:p>
            <a:r>
              <a:rPr lang="en-US" dirty="0"/>
              <a:t>Hershula Davis</a:t>
            </a:r>
          </a:p>
          <a:p>
            <a:r>
              <a:rPr lang="en-US" dirty="0"/>
              <a:t>Audits Director, Office of Auditing Services</a:t>
            </a:r>
          </a:p>
          <a:p>
            <a:r>
              <a:rPr lang="en-US" dirty="0"/>
              <a:t>(803) 734-6022</a:t>
            </a:r>
          </a:p>
          <a:p>
            <a:r>
              <a:rPr lang="en-US" dirty="0">
                <a:hlinkClick r:id="rId2"/>
              </a:rPr>
              <a:t>hdavis@ed.sc.gov</a:t>
            </a:r>
            <a:endParaRPr lang="en-US" dirty="0"/>
          </a:p>
          <a:p>
            <a:r>
              <a:rPr lang="en-US" dirty="0">
                <a:hlinkClick r:id="rId3"/>
              </a:rPr>
              <a:t>auditingservices@ed.sc.gov</a:t>
            </a:r>
            <a:endParaRPr lang="en-US" dirty="0"/>
          </a:p>
          <a:p>
            <a:pPr lvl="1"/>
            <a:endParaRPr lang="en-US" dirty="0"/>
          </a:p>
          <a:p>
            <a:endParaRPr lang="en-US" dirty="0"/>
          </a:p>
        </p:txBody>
      </p:sp>
    </p:spTree>
    <p:extLst>
      <p:ext uri="{BB962C8B-B14F-4D97-AF65-F5344CB8AC3E}">
        <p14:creationId xmlns:p14="http://schemas.microsoft.com/office/powerpoint/2010/main" val="2558133876"/>
      </p:ext>
    </p:extLst>
  </p:cSld>
  <p:clrMapOvr>
    <a:masterClrMapping/>
  </p:clrMapOvr>
</p:sld>
</file>

<file path=ppt/theme/theme1.xml><?xml version="1.0" encoding="utf-8"?>
<a:theme xmlns:a="http://schemas.openxmlformats.org/drawingml/2006/main" name="1_Office Theme">
  <a:themeElements>
    <a:clrScheme name="SCDE">
      <a:dk1>
        <a:sysClr val="windowText" lastClr="000000"/>
      </a:dk1>
      <a:lt1>
        <a:sysClr val="window" lastClr="FFFFFF"/>
      </a:lt1>
      <a:dk2>
        <a:srgbClr val="44546A"/>
      </a:dk2>
      <a:lt2>
        <a:srgbClr val="FCEFD8"/>
      </a:lt2>
      <a:accent1>
        <a:srgbClr val="F1BA55"/>
      </a:accent1>
      <a:accent2>
        <a:srgbClr val="43718B"/>
      </a:accent2>
      <a:accent3>
        <a:srgbClr val="D8D8D8"/>
      </a:accent3>
      <a:accent4>
        <a:srgbClr val="2F3D4C"/>
      </a:accent4>
      <a:accent5>
        <a:srgbClr val="A2B3C6"/>
      </a:accent5>
      <a:accent6>
        <a:srgbClr val="7F7F7F"/>
      </a:accent6>
      <a:hlink>
        <a:srgbClr val="43718B"/>
      </a:hlink>
      <a:folHlink>
        <a:srgbClr val="43718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noAutofit/>
      </a:bodyPr>
      <a:lstStyle>
        <a:defPPr algn="l">
          <a:defRPr sz="4400" b="0" dirty="0" smtClean="0"/>
        </a:defPPr>
      </a:lstStyle>
    </a:txDef>
  </a:objectDefaults>
  <a:extraClrSchemeLst/>
  <a:extLst>
    <a:ext uri="{05A4C25C-085E-4340-85A3-A5531E510DB2}">
      <thm15:themeFamily xmlns:thm15="http://schemas.microsoft.com/office/thememl/2012/main" name="Presentation9" id="{6D457848-BFDF-47EE-B7A7-6B902099B153}" vid="{42A72632-4AE8-483F-A31D-5F15708A3C8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390cb59-90bc-4f11-98fc-f7bb6a79cbfc}" enabled="1" method="Standard" siteId="{2704e2c5-29f5-4f7e-b91c-bd56f0685995}" contentBits="0" removed="0"/>
</clbl:labelList>
</file>

<file path=docProps/app.xml><?xml version="1.0" encoding="utf-8"?>
<Properties xmlns="http://schemas.openxmlformats.org/officeDocument/2006/extended-properties" xmlns:vt="http://schemas.openxmlformats.org/officeDocument/2006/docPropsVTypes">
  <Template>powerpoint_light (4)</Template>
  <TotalTime>288</TotalTime>
  <Words>1157</Words>
  <Application>Microsoft Office PowerPoint</Application>
  <PresentationFormat>Custom</PresentationFormat>
  <Paragraphs>182</Paragraphs>
  <Slides>33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Aptos</vt:lpstr>
      <vt:lpstr>1_Office Theme</vt:lpstr>
      <vt:lpstr>Financial Accounting Handbook/Chart of Accounts</vt:lpstr>
      <vt:lpstr>Outline</vt:lpstr>
      <vt:lpstr>Financial Accounting Handbook</vt:lpstr>
      <vt:lpstr>Financial Accounting Handbook</vt:lpstr>
      <vt:lpstr>Sections</vt:lpstr>
      <vt:lpstr>Sections</vt:lpstr>
      <vt:lpstr>Section 7: Revenue and Expenditure Function Codes</vt:lpstr>
      <vt:lpstr>Table 2 – Revenue Account Summary and Funds in Which These Accounts are Found</vt:lpstr>
      <vt:lpstr>PowerPoint Presentation</vt:lpstr>
      <vt:lpstr>Table 3 – Summary of Expenditure Accounts</vt:lpstr>
      <vt:lpstr>PowerPoint Presentation</vt:lpstr>
      <vt:lpstr>PowerPoint Presentation</vt:lpstr>
      <vt:lpstr>Table 4 – Expenditure Account Summary and Funds in Which These Accounts are Found</vt:lpstr>
      <vt:lpstr>PowerPoint Presentation</vt:lpstr>
      <vt:lpstr>Section 8:  Account Code Definitions</vt:lpstr>
      <vt:lpstr>Revenue Codes</vt:lpstr>
      <vt:lpstr>Revenue Codes</vt:lpstr>
      <vt:lpstr>Local Revenue (1xxx)</vt:lpstr>
      <vt:lpstr>Intergovernmental Revenue (2xxx)</vt:lpstr>
      <vt:lpstr>State Revenue (3xxx)</vt:lpstr>
      <vt:lpstr>Federal Revenue (4xxx)</vt:lpstr>
      <vt:lpstr>Other Financing Sources (5xxx)</vt:lpstr>
      <vt:lpstr>Expenditure Codes</vt:lpstr>
      <vt:lpstr>Expenditures</vt:lpstr>
      <vt:lpstr>Expenditure Fund Codes</vt:lpstr>
      <vt:lpstr>Expenditure Fund Codes</vt:lpstr>
      <vt:lpstr>Expenditure Fund Codes</vt:lpstr>
      <vt:lpstr>Expenditure Function Codes</vt:lpstr>
      <vt:lpstr>Expenditure Object Codes</vt:lpstr>
      <vt:lpstr>Expenditure Object Codes</vt:lpstr>
      <vt:lpstr>Funding Manual/Financial Accounting Handbook Connection</vt:lpstr>
      <vt:lpstr>Funding Manual/Financial Accounting Handbook Connection</vt:lpstr>
      <vt:lpstr>Office of Auditing Services Contacts</vt:lpstr>
    </vt:vector>
  </TitlesOfParts>
  <Company>South Carolina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Caple, Torrence L</dc:creator>
  <cp:lastModifiedBy>McCain, William</cp:lastModifiedBy>
  <cp:revision>6</cp:revision>
  <dcterms:created xsi:type="dcterms:W3CDTF">2025-08-15T22:16:46Z</dcterms:created>
  <dcterms:modified xsi:type="dcterms:W3CDTF">2026-08-18T20:03:58Z</dcterms:modified>
  <dc:identifier>DAGJFJTh0zc</dc:identifier>
</cp:coreProperties>
</file>