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37"/>
  </p:notesMasterIdLst>
  <p:sldIdLst>
    <p:sldId id="302" r:id="rId2"/>
    <p:sldId id="304" r:id="rId3"/>
    <p:sldId id="313" r:id="rId4"/>
    <p:sldId id="314" r:id="rId5"/>
    <p:sldId id="315" r:id="rId6"/>
    <p:sldId id="316" r:id="rId7"/>
    <p:sldId id="317" r:id="rId8"/>
    <p:sldId id="318" r:id="rId9"/>
    <p:sldId id="319" r:id="rId10"/>
    <p:sldId id="320" r:id="rId11"/>
    <p:sldId id="321" r:id="rId12"/>
    <p:sldId id="322" r:id="rId13"/>
    <p:sldId id="323" r:id="rId14"/>
    <p:sldId id="324" r:id="rId15"/>
    <p:sldId id="325" r:id="rId16"/>
    <p:sldId id="326" r:id="rId17"/>
    <p:sldId id="327" r:id="rId18"/>
    <p:sldId id="328" r:id="rId19"/>
    <p:sldId id="329" r:id="rId20"/>
    <p:sldId id="330" r:id="rId21"/>
    <p:sldId id="331" r:id="rId22"/>
    <p:sldId id="332" r:id="rId23"/>
    <p:sldId id="333" r:id="rId24"/>
    <p:sldId id="334" r:id="rId25"/>
    <p:sldId id="335" r:id="rId26"/>
    <p:sldId id="336" r:id="rId27"/>
    <p:sldId id="337" r:id="rId28"/>
    <p:sldId id="338" r:id="rId29"/>
    <p:sldId id="339" r:id="rId30"/>
    <p:sldId id="340" r:id="rId31"/>
    <p:sldId id="341" r:id="rId32"/>
    <p:sldId id="342" r:id="rId33"/>
    <p:sldId id="343" r:id="rId34"/>
    <p:sldId id="344" r:id="rId35"/>
    <p:sldId id="289" r:id="rId36"/>
  </p:sldIdLst>
  <p:sldSz cx="18288000" cy="10287000"/>
  <p:notesSz cx="6858000" cy="9144000"/>
  <p:embeddedFontLst>
    <p:embeddedFont>
      <p:font typeface="Trebuchet MS" panose="020B0603020202020204" pitchFamily="34" charset="0"/>
      <p:regular r:id="rId38"/>
      <p:bold r:id="rId39"/>
      <p:italic r:id="rId40"/>
      <p:boldItalic r:id="rId4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3D4C"/>
    <a:srgbClr val="F0C14C"/>
    <a:srgbClr val="E7E7E7"/>
    <a:srgbClr val="469FB7"/>
    <a:srgbClr val="FFE493"/>
    <a:srgbClr val="2F3DFC"/>
    <a:srgbClr val="3A6C97"/>
    <a:srgbClr val="233746"/>
    <a:srgbClr val="EFC04B"/>
    <a:srgbClr val="F5D9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80" autoAdjust="0"/>
    <p:restoredTop sz="82974" autoAdjust="0"/>
  </p:normalViewPr>
  <p:slideViewPr>
    <p:cSldViewPr>
      <p:cViewPr varScale="1">
        <p:scale>
          <a:sx n="50" d="100"/>
          <a:sy n="50" d="100"/>
        </p:scale>
        <p:origin x="120" y="138"/>
      </p:cViewPr>
      <p:guideLst>
        <p:guide orient="horz" pos="2160"/>
        <p:guide pos="2880"/>
      </p:guideLst>
    </p:cSldViewPr>
  </p:slideViewPr>
  <p:outlineViewPr>
    <p:cViewPr>
      <p:scale>
        <a:sx n="33" d="100"/>
        <a:sy n="33" d="100"/>
      </p:scale>
      <p:origin x="0" y="-12468"/>
    </p:cViewPr>
  </p:outlineViewPr>
  <p:notesTextViewPr>
    <p:cViewPr>
      <p:scale>
        <a:sx n="120" d="100"/>
        <a:sy n="120" d="100"/>
      </p:scale>
      <p:origin x="0" y="0"/>
    </p:cViewPr>
  </p:notesTextViewPr>
  <p:sorterViewPr>
    <p:cViewPr>
      <p:scale>
        <a:sx n="70" d="100"/>
        <a:sy n="70" d="100"/>
      </p:scale>
      <p:origin x="0" y="-223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2.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font" Target="fonts/font3.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1.fntdata"/><Relationship Id="rId20" Type="http://schemas.openxmlformats.org/officeDocument/2006/relationships/slide" Target="slides/slide19.xml"/><Relationship Id="rId41"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03A10E-90C6-4978-89DC-ACC6D9E041AA}" type="datetimeFigureOut">
              <a:rPr lang="en-US" smtClean="0"/>
              <a:t>8/19/2025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4CEC91-7A65-4868-9634-A5288F997D0F}" type="slidenum">
              <a:rPr lang="en-US" smtClean="0"/>
              <a:t>‹#›</a:t>
            </a:fld>
            <a:endParaRPr lang="en-US"/>
          </a:p>
        </p:txBody>
      </p:sp>
    </p:spTree>
    <p:extLst>
      <p:ext uri="{BB962C8B-B14F-4D97-AF65-F5344CB8AC3E}">
        <p14:creationId xmlns:p14="http://schemas.microsoft.com/office/powerpoint/2010/main" val="3134812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Slide title should be Aptos Bold font, left-aligned, not smaller than 44pt</a:t>
            </a:r>
          </a:p>
          <a:p>
            <a:pPr marL="171450" indent="-171450">
              <a:buFont typeface="Arial" panose="020B0604020202020204" pitchFamily="34" charset="0"/>
              <a:buChar char="•"/>
            </a:pPr>
            <a:r>
              <a:rPr lang="en-US" dirty="0"/>
              <a:t>Audience – To whom/group you are presenting to</a:t>
            </a:r>
          </a:p>
          <a:p>
            <a:pPr marL="171450" indent="-171450">
              <a:buFont typeface="Arial" panose="020B0604020202020204" pitchFamily="34" charset="0"/>
              <a:buChar char="•"/>
            </a:pPr>
            <a:r>
              <a:rPr lang="en-US" dirty="0"/>
              <a:t>Speaker – Who is giving the presentation (may be by name or by department)</a:t>
            </a:r>
          </a:p>
          <a:p>
            <a:pPr marL="171450" indent="-171450">
              <a:buFont typeface="Arial" panose="020B0604020202020204" pitchFamily="34" charset="0"/>
              <a:buChar char="•"/>
            </a:pPr>
            <a:r>
              <a:rPr lang="en-US" dirty="0"/>
              <a:t>Date – Date of presentation</a:t>
            </a:r>
          </a:p>
        </p:txBody>
      </p:sp>
      <p:sp>
        <p:nvSpPr>
          <p:cNvPr id="4" name="Slide Number Placeholder 3"/>
          <p:cNvSpPr>
            <a:spLocks noGrp="1"/>
          </p:cNvSpPr>
          <p:nvPr>
            <p:ph type="sldNum" sz="quarter" idx="5"/>
          </p:nvPr>
        </p:nvSpPr>
        <p:spPr/>
        <p:txBody>
          <a:bodyPr/>
          <a:lstStyle/>
          <a:p>
            <a:fld id="{484CEC91-7A65-4868-9634-A5288F997D0F}" type="slidenum">
              <a:rPr lang="en-US" smtClean="0"/>
              <a:t>1</a:t>
            </a:fld>
            <a:endParaRPr lang="en-US"/>
          </a:p>
        </p:txBody>
      </p:sp>
    </p:spTree>
    <p:extLst>
      <p:ext uri="{BB962C8B-B14F-4D97-AF65-F5344CB8AC3E}">
        <p14:creationId xmlns:p14="http://schemas.microsoft.com/office/powerpoint/2010/main" val="22373986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Section 7 CFR 210.14(e)</a:t>
            </a:r>
          </a:p>
          <a:p>
            <a:r>
              <a:rPr lang="en-US" dirty="0"/>
              <a:t>This is required to be completed annually by all SFAs that</a:t>
            </a:r>
            <a:r>
              <a:rPr lang="en-US" baseline="0" dirty="0"/>
              <a:t> are not 100% CEP. </a:t>
            </a:r>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23</a:t>
            </a:fld>
            <a:endParaRPr lang="en-US"/>
          </a:p>
        </p:txBody>
      </p:sp>
    </p:spTree>
    <p:extLst>
      <p:ext uri="{BB962C8B-B14F-4D97-AF65-F5344CB8AC3E}">
        <p14:creationId xmlns:p14="http://schemas.microsoft.com/office/powerpoint/2010/main" val="12944538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SFAs may charge different unit prices for different paid reimbursable meal choices. However,</a:t>
            </a:r>
            <a:r>
              <a:rPr lang="en-US" baseline="0" dirty="0"/>
              <a:t> </a:t>
            </a:r>
            <a:r>
              <a:rPr lang="en-US" dirty="0"/>
              <a:t>students eligible for free and reduced-price meals are also able to select these higher-price meals</a:t>
            </a:r>
            <a:r>
              <a:rPr lang="en-US" baseline="0" dirty="0"/>
              <a:t> </a:t>
            </a:r>
            <a:r>
              <a:rPr lang="en-US" dirty="0"/>
              <a:t>without incurring an additional charge.</a:t>
            </a:r>
          </a:p>
          <a:p>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26</a:t>
            </a:fld>
            <a:endParaRPr lang="en-US"/>
          </a:p>
        </p:txBody>
      </p:sp>
    </p:spTree>
    <p:extLst>
      <p:ext uri="{BB962C8B-B14F-4D97-AF65-F5344CB8AC3E}">
        <p14:creationId xmlns:p14="http://schemas.microsoft.com/office/powerpoint/2010/main" val="40749034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SFAs that do not sell any nonprogram foods are not required to complete the USDA’s Nonprogram</a:t>
            </a:r>
            <a:r>
              <a:rPr lang="en-US" baseline="0" dirty="0"/>
              <a:t> </a:t>
            </a:r>
            <a:r>
              <a:rPr lang="en-US" dirty="0"/>
              <a:t>Revenue Calculator.</a:t>
            </a:r>
          </a:p>
          <a:p>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30</a:t>
            </a:fld>
            <a:endParaRPr lang="en-US"/>
          </a:p>
        </p:txBody>
      </p:sp>
    </p:spTree>
    <p:extLst>
      <p:ext uri="{BB962C8B-B14F-4D97-AF65-F5344CB8AC3E}">
        <p14:creationId xmlns:p14="http://schemas.microsoft.com/office/powerpoint/2010/main" val="36322015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cost formula</a:t>
            </a:r>
            <a:r>
              <a:rPr lang="en-US" baseline="0" dirty="0"/>
              <a:t> for adult meals is based on the same serving size and meal as students are served. If adults are served larger portions or from a special bar or menu they must be charged a higher price. The cost must cover the free student reimbursement, commodities cost, taxes, and the additional food cost over the food cost of the student planned menu. </a:t>
            </a:r>
          </a:p>
          <a:p>
            <a:endParaRPr lang="en-US" baseline="0" dirty="0"/>
          </a:p>
          <a:p>
            <a:r>
              <a:rPr lang="en-US" dirty="0"/>
              <a:t>If the LEA includes meals as a fringe benefit or as part of the salary arrangement for non-school</a:t>
            </a:r>
            <a:r>
              <a:rPr lang="en-US" baseline="0" dirty="0"/>
              <a:t> </a:t>
            </a:r>
            <a:r>
              <a:rPr lang="en-US" dirty="0"/>
              <a:t>nutrition program personnel, the SFA must transfer enough money from other funds to the NSFSA</a:t>
            </a:r>
            <a:r>
              <a:rPr lang="en-US" baseline="0" dirty="0"/>
              <a:t> </a:t>
            </a:r>
            <a:r>
              <a:rPr lang="en-US" dirty="0"/>
              <a:t>to pay the cost of these adult meals. Funds transferred into the NSFSA for these purposes must be</a:t>
            </a:r>
            <a:r>
              <a:rPr lang="en-US" baseline="0" dirty="0"/>
              <a:t> </a:t>
            </a:r>
            <a:r>
              <a:rPr lang="en-US" dirty="0"/>
              <a:t>documented for audit purposes. </a:t>
            </a:r>
          </a:p>
          <a:p>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33</a:t>
            </a:fld>
            <a:endParaRPr lang="en-US"/>
          </a:p>
        </p:txBody>
      </p:sp>
    </p:spTree>
    <p:extLst>
      <p:ext uri="{BB962C8B-B14F-4D97-AF65-F5344CB8AC3E}">
        <p14:creationId xmlns:p14="http://schemas.microsoft.com/office/powerpoint/2010/main" val="34398925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title is hidden </a:t>
            </a:r>
            <a:r>
              <a:rPr lang="en-US"/>
              <a:t>from display</a:t>
            </a:r>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35</a:t>
            </a:fld>
            <a:endParaRPr lang="en-US"/>
          </a:p>
        </p:txBody>
      </p:sp>
    </p:spTree>
    <p:extLst>
      <p:ext uri="{BB962C8B-B14F-4D97-AF65-F5344CB8AC3E}">
        <p14:creationId xmlns:p14="http://schemas.microsoft.com/office/powerpoint/2010/main" val="16651858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Header font 50pt</a:t>
            </a:r>
          </a:p>
          <a:p>
            <a:pPr marL="171450" indent="-171450">
              <a:buFont typeface="Arial" panose="020B0604020202020204" pitchFamily="34" charset="0"/>
              <a:buChar char="•"/>
            </a:pPr>
            <a:r>
              <a:rPr lang="en-US" dirty="0"/>
              <a:t>Content/body text font 28pt</a:t>
            </a:r>
          </a:p>
        </p:txBody>
      </p:sp>
      <p:sp>
        <p:nvSpPr>
          <p:cNvPr id="4" name="Slide Number Placeholder 3"/>
          <p:cNvSpPr>
            <a:spLocks noGrp="1"/>
          </p:cNvSpPr>
          <p:nvPr>
            <p:ph type="sldNum" sz="quarter" idx="5"/>
          </p:nvPr>
        </p:nvSpPr>
        <p:spPr/>
        <p:txBody>
          <a:bodyPr/>
          <a:lstStyle/>
          <a:p>
            <a:fld id="{484CEC91-7A65-4868-9634-A5288F997D0F}" type="slidenum">
              <a:rPr lang="en-US" smtClean="0"/>
              <a:t>2</a:t>
            </a:fld>
            <a:endParaRPr lang="en-US"/>
          </a:p>
        </p:txBody>
      </p:sp>
    </p:spTree>
    <p:extLst>
      <p:ext uri="{BB962C8B-B14F-4D97-AF65-F5344CB8AC3E}">
        <p14:creationId xmlns:p14="http://schemas.microsoft.com/office/powerpoint/2010/main" val="5532029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F768D9-3DD1-AE71-B30D-07D62208331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91D0BC9-AC02-F231-A1AE-C308EA6073E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D15BDA7-F062-8360-D8B7-FE67BD85997D}"/>
              </a:ext>
            </a:extLst>
          </p:cNvPr>
          <p:cNvSpPr>
            <a:spLocks noGrp="1"/>
          </p:cNvSpPr>
          <p:nvPr>
            <p:ph type="body" idx="1"/>
          </p:nvPr>
        </p:nvSpPr>
        <p:spPr/>
        <p:txBody>
          <a:bodyPr/>
          <a:lstStyle/>
          <a:p>
            <a:pPr marL="171450" indent="-171450">
              <a:buFont typeface="Arial" panose="020B0604020202020204" pitchFamily="34" charset="0"/>
              <a:buChar char="•"/>
            </a:pPr>
            <a:r>
              <a:rPr lang="en-US" dirty="0"/>
              <a:t>Header font 50pt</a:t>
            </a:r>
          </a:p>
          <a:p>
            <a:pPr marL="171450" indent="-171450">
              <a:buFont typeface="Arial" panose="020B0604020202020204" pitchFamily="34" charset="0"/>
              <a:buChar char="•"/>
            </a:pPr>
            <a:r>
              <a:rPr lang="en-US" dirty="0"/>
              <a:t>Content/body text font 28pt</a:t>
            </a:r>
          </a:p>
        </p:txBody>
      </p:sp>
      <p:sp>
        <p:nvSpPr>
          <p:cNvPr id="4" name="Slide Number Placeholder 3">
            <a:extLst>
              <a:ext uri="{FF2B5EF4-FFF2-40B4-BE49-F238E27FC236}">
                <a16:creationId xmlns:a16="http://schemas.microsoft.com/office/drawing/2014/main" id="{D11E35EE-D582-AF3A-6E60-4CF73AD8A059}"/>
              </a:ext>
            </a:extLst>
          </p:cNvPr>
          <p:cNvSpPr>
            <a:spLocks noGrp="1"/>
          </p:cNvSpPr>
          <p:nvPr>
            <p:ph type="sldNum" sz="quarter" idx="5"/>
          </p:nvPr>
        </p:nvSpPr>
        <p:spPr/>
        <p:txBody>
          <a:bodyPr/>
          <a:lstStyle/>
          <a:p>
            <a:fld id="{484CEC91-7A65-4868-9634-A5288F997D0F}" type="slidenum">
              <a:rPr lang="en-US" smtClean="0"/>
              <a:t>3</a:t>
            </a:fld>
            <a:endParaRPr lang="en-US"/>
          </a:p>
        </p:txBody>
      </p:sp>
    </p:spTree>
    <p:extLst>
      <p:ext uri="{BB962C8B-B14F-4D97-AF65-F5344CB8AC3E}">
        <p14:creationId xmlns:p14="http://schemas.microsoft.com/office/powerpoint/2010/main" val="4280533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 purchases from the NSFSA must comply with procurement requirements.</a:t>
            </a:r>
            <a:r>
              <a:rPr lang="en-US" baseline="0" dirty="0"/>
              <a:t> </a:t>
            </a:r>
            <a:r>
              <a:rPr lang="en-US" dirty="0"/>
              <a:t>Federal, state, and local laws and regulations specify the methods that SFAs</a:t>
            </a:r>
          </a:p>
          <a:p>
            <a:r>
              <a:rPr lang="en-US" dirty="0"/>
              <a:t>must follow to properly procure goods and services. </a:t>
            </a:r>
          </a:p>
          <a:p>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11</a:t>
            </a:fld>
            <a:endParaRPr lang="en-US"/>
          </a:p>
        </p:txBody>
      </p:sp>
    </p:spTree>
    <p:extLst>
      <p:ext uri="{BB962C8B-B14F-4D97-AF65-F5344CB8AC3E}">
        <p14:creationId xmlns:p14="http://schemas.microsoft.com/office/powerpoint/2010/main" val="32950027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Section 2 CFR 200.413</a:t>
            </a:r>
          </a:p>
          <a:p>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14</a:t>
            </a:fld>
            <a:endParaRPr lang="en-US"/>
          </a:p>
        </p:txBody>
      </p:sp>
    </p:spTree>
    <p:extLst>
      <p:ext uri="{BB962C8B-B14F-4D97-AF65-F5344CB8AC3E}">
        <p14:creationId xmlns:p14="http://schemas.microsoft.com/office/powerpoint/2010/main" val="489597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Must communicate with Child</a:t>
            </a:r>
            <a:r>
              <a:rPr lang="en-US" baseline="0" dirty="0"/>
              <a:t> Nutrition department what indirect cost rate is </a:t>
            </a:r>
            <a:endParaRPr lang="en-US" dirty="0"/>
          </a:p>
          <a:p>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15</a:t>
            </a:fld>
            <a:endParaRPr lang="en-US"/>
          </a:p>
        </p:txBody>
      </p:sp>
    </p:spTree>
    <p:extLst>
      <p:ext uri="{BB962C8B-B14F-4D97-AF65-F5344CB8AC3E}">
        <p14:creationId xmlns:p14="http://schemas.microsoft.com/office/powerpoint/2010/main" val="21802313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Fringe</a:t>
            </a:r>
            <a:r>
              <a:rPr lang="en-US" baseline="0" dirty="0"/>
              <a:t> state payments. </a:t>
            </a:r>
            <a:endParaRPr lang="en-US" dirty="0"/>
          </a:p>
          <a:p>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17</a:t>
            </a:fld>
            <a:endParaRPr lang="en-US"/>
          </a:p>
        </p:txBody>
      </p:sp>
    </p:spTree>
    <p:extLst>
      <p:ext uri="{BB962C8B-B14F-4D97-AF65-F5344CB8AC3E}">
        <p14:creationId xmlns:p14="http://schemas.microsoft.com/office/powerpoint/2010/main" val="12332114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USDA Memo SP 39-2016: State Agency Prior Approval Process for School</a:t>
            </a:r>
          </a:p>
          <a:p>
            <a:r>
              <a:rPr lang="en-US" dirty="0"/>
              <a:t>Food Authority (SFA) Equipment Purchases.</a:t>
            </a:r>
          </a:p>
          <a:p>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18</a:t>
            </a:fld>
            <a:endParaRPr lang="en-US"/>
          </a:p>
        </p:txBody>
      </p:sp>
    </p:spTree>
    <p:extLst>
      <p:ext uri="{BB962C8B-B14F-4D97-AF65-F5344CB8AC3E}">
        <p14:creationId xmlns:p14="http://schemas.microsoft.com/office/powerpoint/2010/main" val="34328194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7 CFR 210.14(b) and 7 CFR 210.19(a)(1) </a:t>
            </a:r>
          </a:p>
          <a:p>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21</a:t>
            </a:fld>
            <a:endParaRPr lang="en-US"/>
          </a:p>
        </p:txBody>
      </p:sp>
    </p:spTree>
    <p:extLst>
      <p:ext uri="{BB962C8B-B14F-4D97-AF65-F5344CB8AC3E}">
        <p14:creationId xmlns:p14="http://schemas.microsoft.com/office/powerpoint/2010/main" val="17396870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9291513" y="-838908"/>
            <a:ext cx="11521440" cy="1152144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969264" y="956930"/>
            <a:ext cx="10354410" cy="3675792"/>
          </a:xfrm>
        </p:spPr>
        <p:txBody>
          <a:bodyPr anchor="ctr">
            <a:normAutofit/>
          </a:bodyPr>
          <a:lstStyle>
            <a:lvl1pPr algn="l">
              <a:lnSpc>
                <a:spcPct val="110000"/>
              </a:lnSpc>
              <a:defRPr sz="6600" b="1">
                <a:solidFill>
                  <a:srgbClr val="2F3D4C"/>
                </a:solidFill>
                <a:latin typeface="Aptos" panose="020B0004020202020204" pitchFamily="34" charset="0"/>
                <a:cs typeface="Segoe UI" panose="020B0502040204020203" pitchFamily="34" charset="0"/>
              </a:defRPr>
            </a:lvl1pPr>
          </a:lstStyle>
          <a:p>
            <a:r>
              <a:rPr lang="en-US" dirty="0">
                <a:solidFill>
                  <a:schemeClr val="bg1"/>
                </a:solidFill>
              </a:rPr>
              <a:t>Title</a:t>
            </a:r>
            <a:r>
              <a:rPr lang="en-US" dirty="0"/>
              <a:t> </a:t>
            </a:r>
            <a:r>
              <a:rPr lang="en-US" dirty="0">
                <a:solidFill>
                  <a:schemeClr val="bg1"/>
                </a:solidFill>
              </a:rPr>
              <a:t>Slide</a:t>
            </a:r>
            <a:r>
              <a:rPr lang="en-US" dirty="0"/>
              <a:t> -</a:t>
            </a:r>
            <a:r>
              <a:rPr lang="en-US" dirty="0">
                <a:solidFill>
                  <a:schemeClr val="bg1"/>
                </a:solidFill>
              </a:rPr>
              <a:t>Font is no less than 44 size</a:t>
            </a:r>
            <a:endParaRPr lang="en-US" dirty="0"/>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953262" y="5276460"/>
            <a:ext cx="10370412" cy="2483643"/>
          </a:xfrm>
        </p:spPr>
        <p:txBody>
          <a:bodyPr anchor="b">
            <a:normAutofit/>
          </a:bodyPr>
          <a:lstStyle>
            <a:lvl1pPr marL="0" indent="0" algn="l">
              <a:buNone/>
              <a:defRPr sz="3200" b="1">
                <a:solidFill>
                  <a:srgbClr val="2F3D4C"/>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dirty="0"/>
              <a:t>&lt;Audience&gt;</a:t>
            </a:r>
          </a:p>
          <a:p>
            <a:r>
              <a:rPr lang="en-US" dirty="0"/>
              <a:t>&lt;Presenter Name&gt; </a:t>
            </a:r>
          </a:p>
          <a:p>
            <a:r>
              <a:rPr lang="en-US" dirty="0"/>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953479" y="7910464"/>
            <a:ext cx="8641080" cy="2285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12019788" y="2437728"/>
            <a:ext cx="5303520" cy="632585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dirty="0"/>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437728"/>
            <a:ext cx="5303520" cy="6325851"/>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6492240" y="2456488"/>
            <a:ext cx="5303520" cy="630709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dirty="0"/>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58793" y="2371986"/>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577760" y="2371986"/>
            <a:ext cx="7774782"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dirty="0"/>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42110" y="2354580"/>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609213" y="2354580"/>
            <a:ext cx="7774782" cy="64008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743122"/>
          </a:xfrm>
        </p:spPr>
        <p:txBody>
          <a:bodyPr anchor="t">
            <a:normAutofit/>
          </a:bodyPr>
          <a:lstStyle>
            <a:lvl1pPr>
              <a:lnSpc>
                <a:spcPct val="100000"/>
              </a:lnSpc>
              <a:defRPr sz="5000" b="1">
                <a:solidFill>
                  <a:srgbClr val="2F3D4C"/>
                </a:solidFill>
              </a:defRPr>
            </a:lvl1pPr>
          </a:lstStyle>
          <a:p>
            <a:r>
              <a:rPr lang="en-US" dirty="0"/>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p:spPr>
        <p:txBody>
          <a:bodyPr>
            <a:normAutofit/>
          </a:bodyPr>
          <a:lstStyle>
            <a:lvl1pPr marL="0" indent="0">
              <a:lnSpc>
                <a:spcPct val="110000"/>
              </a:lnSpc>
              <a:spcBef>
                <a:spcPts val="0"/>
              </a:spcBef>
              <a:buNone/>
              <a:defRPr sz="28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dirty="0" err="1"/>
              <a:t>adipisicing</a:t>
            </a:r>
            <a:r>
              <a:rPr lang="en-US" dirty="0"/>
              <a:t> </a:t>
            </a:r>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p>
          <a:p>
            <a:pPr lvl="0"/>
            <a:endParaRPr lang="en-US" dirty="0"/>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9" y="3314700"/>
            <a:ext cx="6272788" cy="5753082"/>
          </a:xfrm>
        </p:spPr>
        <p:txBody>
          <a:bodyPr>
            <a:noAutofit/>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endParaRPr lang="en-US" dirty="0"/>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5016956" y="6040472"/>
            <a:ext cx="5486400" cy="1581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944225" y="2807443"/>
            <a:ext cx="6346486" cy="18290"/>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669256"/>
          </a:xfrm>
        </p:spPr>
        <p:txBody>
          <a:bodyPr anchor="t">
            <a:normAutofit/>
          </a:bodyPr>
          <a:lstStyle>
            <a:lvl1pPr>
              <a:lnSpc>
                <a:spcPct val="100000"/>
              </a:lnSpc>
              <a:defRPr sz="5000" b="1">
                <a:solidFill>
                  <a:srgbClr val="2F3D4C"/>
                </a:solidFill>
              </a:defRPr>
            </a:lvl1pPr>
          </a:lstStyle>
          <a:p>
            <a:r>
              <a:rPr lang="en-US" dirty="0"/>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8" y="3314700"/>
            <a:ext cx="6346485" cy="5488781"/>
          </a:xfrm>
        </p:spPr>
        <p:txBody>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dirty="0"/>
              <a:t>Click to </a:t>
            </a:r>
            <a:r>
              <a:rPr lang="en-US" dirty="0" err="1"/>
              <a:t>eadipisicing</a:t>
            </a:r>
            <a:r>
              <a:rPr lang="en-US" dirty="0"/>
              <a:t> </a:t>
            </a:r>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endParaRPr lang="en-US" dirty="0"/>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a:ln w="28575">
            <a:solidFill>
              <a:srgbClr val="F0C14C"/>
            </a:solidFill>
          </a:ln>
        </p:spPr>
        <p:txBody>
          <a:bodyPr anchor="ctr">
            <a:normAutofit/>
          </a:bodyPr>
          <a:lstStyle>
            <a:lvl1pPr marL="0" indent="0" algn="ctr">
              <a:lnSpc>
                <a:spcPct val="110000"/>
              </a:lnSpc>
              <a:spcBef>
                <a:spcPts val="0"/>
              </a:spcBef>
              <a:buNone/>
              <a:defRPr sz="44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dirty="0"/>
              <a:t>Insert and format picture </a:t>
            </a:r>
          </a:p>
          <a:p>
            <a:pPr lvl="0"/>
            <a:r>
              <a:rPr lang="en-US" dirty="0"/>
              <a:t>to fit allotted box frame</a:t>
            </a:r>
          </a:p>
          <a:p>
            <a:pPr lvl="0"/>
            <a:r>
              <a:rPr lang="en-US" dirty="0"/>
              <a:t>(you may adjust the height of the yellow box, not the width)</a:t>
            </a:r>
          </a:p>
          <a:p>
            <a:pPr lvl="0"/>
            <a:endParaRPr lang="en-US" dirty="0"/>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44225" y="2807443"/>
            <a:ext cx="6346486" cy="18290"/>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4" y="2233652"/>
            <a:ext cx="7296150" cy="2813330"/>
          </a:xfrm>
        </p:spPr>
        <p:txBody>
          <a:bodyPr anchor="t">
            <a:noAutofit/>
          </a:bodyPr>
          <a:lstStyle>
            <a:lvl1pPr>
              <a:lnSpc>
                <a:spcPct val="100000"/>
              </a:lnSpc>
              <a:defRPr sz="8800" b="1">
                <a:solidFill>
                  <a:srgbClr val="2F3D4C"/>
                </a:solidFill>
                <a:latin typeface="+mn-lt"/>
              </a:defRPr>
            </a:lvl1pPr>
          </a:lstStyle>
          <a:p>
            <a:r>
              <a:rPr lang="en-US" dirty="0" err="1"/>
              <a:t>Firstname</a:t>
            </a:r>
            <a:br>
              <a:rPr lang="en-US" dirty="0"/>
            </a:br>
            <a:r>
              <a:rPr lang="en-US" dirty="0" err="1"/>
              <a:t>Lastname</a:t>
            </a:r>
            <a:endParaRPr lang="en-US" dirty="0"/>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8/19/2025</a:t>
            </a:fld>
            <a:endParaRPr lang="en-US" dirty="0">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6"/>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4" y="5511790"/>
            <a:ext cx="7344446" cy="1003310"/>
          </a:xfrm>
        </p:spPr>
        <p:txBody>
          <a:bodyPr>
            <a:noAutofit/>
          </a:bodyPr>
          <a:lstStyle>
            <a:lvl1pPr>
              <a:defRPr i="1">
                <a:solidFill>
                  <a:srgbClr val="2F3D4C"/>
                </a:solidFill>
              </a:defRPr>
            </a:lvl1pPr>
          </a:lstStyle>
          <a:p>
            <a:pPr marL="0" indent="0">
              <a:lnSpc>
                <a:spcPct val="120000"/>
              </a:lnSpc>
              <a:buNone/>
            </a:pPr>
            <a:r>
              <a:rPr lang="en-US" dirty="0"/>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rgbClr val="2F3D4C"/>
                </a:solidFill>
              </a:defRPr>
            </a:lvl1pPr>
          </a:lstStyle>
          <a:p>
            <a:r>
              <a:rPr lang="en-US" dirty="0"/>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0"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1"/>
            <a:ext cx="18821128"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5"/>
            <a:ext cx="4647438" cy="7132320"/>
          </a:xfrm>
        </p:spPr>
        <p:txBody>
          <a:bodyPr>
            <a:normAutofit/>
          </a:bodyPr>
          <a:lstStyle>
            <a:lvl1pPr>
              <a:lnSpc>
                <a:spcPct val="100000"/>
              </a:lnSpc>
              <a:defRPr sz="8800" b="1">
                <a:solidFill>
                  <a:srgbClr val="2F3D4C"/>
                </a:solidFill>
              </a:defRPr>
            </a:lvl1pPr>
          </a:lstStyle>
          <a:p>
            <a:r>
              <a:rPr lang="en-US" dirty="0"/>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5"/>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3" y="1265996"/>
            <a:ext cx="10658720" cy="7132320"/>
          </a:xfrm>
        </p:spPr>
        <p:txBody>
          <a:bodyPr anchor="ctr">
            <a:noAutofit/>
          </a:bodyPr>
          <a:lstStyle>
            <a:lvl1pPr>
              <a:defRPr sz="5400">
                <a:solidFill>
                  <a:srgbClr val="2F3D4C"/>
                </a:solidFill>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Fifth level</a:t>
            </a:r>
            <a:endParaRPr lang="en-US" dirty="0"/>
          </a:p>
        </p:txBody>
      </p:sp>
    </p:spTree>
    <p:extLst>
      <p:ext uri="{BB962C8B-B14F-4D97-AF65-F5344CB8AC3E}">
        <p14:creationId xmlns:p14="http://schemas.microsoft.com/office/powerpoint/2010/main" val="2853217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0" b="1">
                <a:solidFill>
                  <a:srgbClr val="2F3D4C"/>
                </a:solidFill>
              </a:defRPr>
            </a:lvl1pPr>
          </a:lstStyle>
          <a:p>
            <a:r>
              <a:rPr lang="en-US" dirty="0"/>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5"/>
            <a:ext cx="16459200" cy="18760"/>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2"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8"/>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918972" y="1817316"/>
            <a:ext cx="16450056" cy="7440984"/>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dirty="0"/>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68"/>
            <a:ext cx="16450056" cy="6232247"/>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dirty="0"/>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9579311"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7"/>
            <a:ext cx="16404336" cy="109728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1"/>
            <a:ext cx="16404336" cy="689105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6"/>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A448B9D2-E6E9-40E5-8C65-A106E5FF64CC}" type="datetimeFigureOut">
              <a:rPr lang="en-US" smtClean="0">
                <a:solidFill>
                  <a:prstClr val="black">
                    <a:tint val="82000"/>
                  </a:prstClr>
                </a:solidFill>
              </a:rPr>
              <a:pPr defTabSz="1371600"/>
              <a:t>8/19/2025</a:t>
            </a:fld>
            <a:endParaRPr lang="en-US" dirty="0">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2"/>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endParaRPr lang="en-US" dirty="0">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2"/>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125B5-F436-FCCB-568C-BFA2D8619E3A}"/>
              </a:ext>
            </a:extLst>
          </p:cNvPr>
          <p:cNvSpPr>
            <a:spLocks noGrp="1"/>
          </p:cNvSpPr>
          <p:nvPr>
            <p:ph type="ctrTitle"/>
          </p:nvPr>
        </p:nvSpPr>
        <p:spPr>
          <a:xfrm>
            <a:off x="304800" y="800100"/>
            <a:ext cx="10354410" cy="3675792"/>
          </a:xfrm>
        </p:spPr>
        <p:txBody>
          <a:bodyPr/>
          <a:lstStyle/>
          <a:p>
            <a:r>
              <a:rPr lang="en-US" dirty="0"/>
              <a:t>Child Nutrition Finances</a:t>
            </a:r>
          </a:p>
        </p:txBody>
      </p:sp>
      <p:sp>
        <p:nvSpPr>
          <p:cNvPr id="3" name="Subtitle 2">
            <a:extLst>
              <a:ext uri="{FF2B5EF4-FFF2-40B4-BE49-F238E27FC236}">
                <a16:creationId xmlns:a16="http://schemas.microsoft.com/office/drawing/2014/main" id="{B099F854-9284-7C19-F74C-100A35BAADE6}"/>
              </a:ext>
            </a:extLst>
          </p:cNvPr>
          <p:cNvSpPr>
            <a:spLocks noGrp="1"/>
          </p:cNvSpPr>
          <p:nvPr>
            <p:ph type="subTitle" idx="1"/>
          </p:nvPr>
        </p:nvSpPr>
        <p:spPr>
          <a:xfrm>
            <a:off x="990600" y="5683965"/>
            <a:ext cx="8229600" cy="2483643"/>
          </a:xfrm>
        </p:spPr>
        <p:txBody>
          <a:bodyPr/>
          <a:lstStyle/>
          <a:p>
            <a:pPr algn="ctr"/>
            <a:r>
              <a:rPr lang="en-US" dirty="0">
                <a:latin typeface="Trebuchet MS" panose="020B0603020202020204" pitchFamily="34" charset="0"/>
              </a:rPr>
              <a:t>August 22, 2025</a:t>
            </a:r>
          </a:p>
          <a:p>
            <a:pPr algn="ctr"/>
            <a:r>
              <a:rPr lang="en-US" dirty="0">
                <a:latin typeface="Trebuchet MS" panose="020B0603020202020204" pitchFamily="34" charset="0"/>
              </a:rPr>
              <a:t>Ellen E. Weaver</a:t>
            </a:r>
          </a:p>
          <a:p>
            <a:pPr algn="ctr"/>
            <a:r>
              <a:rPr lang="en-US" dirty="0">
                <a:latin typeface="Trebuchet MS" panose="020B0603020202020204" pitchFamily="34" charset="0"/>
              </a:rPr>
              <a:t>State Superintendent of Education</a:t>
            </a:r>
          </a:p>
          <a:p>
            <a:endParaRPr lang="en-US" dirty="0"/>
          </a:p>
        </p:txBody>
      </p:sp>
      <p:pic>
        <p:nvPicPr>
          <p:cNvPr id="5" name="Content PlacehCDE banner logo" descr="2024 South Carolina Department of Education banner logo.">
            <a:extLst>
              <a:ext uri="{FF2B5EF4-FFF2-40B4-BE49-F238E27FC236}">
                <a16:creationId xmlns:a16="http://schemas.microsoft.com/office/drawing/2014/main" id="{F8433567-76C1-EC93-B632-9F436514586A}"/>
              </a:ext>
            </a:extLst>
          </p:cNvPr>
          <p:cNvPicPr>
            <a:picLocks noChangeAspect="1"/>
          </p:cNvPicPr>
          <p:nvPr/>
        </p:nvPicPr>
        <p:blipFill>
          <a:blip r:embed="rId3"/>
          <a:stretch>
            <a:fillRect/>
          </a:stretch>
        </p:blipFill>
        <p:spPr>
          <a:xfrm>
            <a:off x="304800" y="8191501"/>
            <a:ext cx="9601200" cy="1920240"/>
          </a:xfrm>
          <a:prstGeom prst="rect">
            <a:avLst/>
          </a:prstGeom>
        </p:spPr>
      </p:pic>
    </p:spTree>
    <p:extLst>
      <p:ext uri="{BB962C8B-B14F-4D97-AF65-F5344CB8AC3E}">
        <p14:creationId xmlns:p14="http://schemas.microsoft.com/office/powerpoint/2010/main" val="1840523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C1209-E3EC-80F3-905F-EE9049E7D1DB}"/>
              </a:ext>
            </a:extLst>
          </p:cNvPr>
          <p:cNvSpPr>
            <a:spLocks noGrp="1"/>
          </p:cNvSpPr>
          <p:nvPr>
            <p:ph type="title"/>
          </p:nvPr>
        </p:nvSpPr>
        <p:spPr/>
        <p:txBody>
          <a:bodyPr/>
          <a:lstStyle/>
          <a:p>
            <a:r>
              <a:rPr lang="en-US" dirty="0"/>
              <a:t>Reasonable Cost</a:t>
            </a:r>
          </a:p>
        </p:txBody>
      </p:sp>
      <p:sp>
        <p:nvSpPr>
          <p:cNvPr id="3" name="Content Placeholder 2">
            <a:extLst>
              <a:ext uri="{FF2B5EF4-FFF2-40B4-BE49-F238E27FC236}">
                <a16:creationId xmlns:a16="http://schemas.microsoft.com/office/drawing/2014/main" id="{5DB5DDD3-60E9-8741-AA27-939803F4DE2D}"/>
              </a:ext>
            </a:extLst>
          </p:cNvPr>
          <p:cNvSpPr>
            <a:spLocks noGrp="1"/>
          </p:cNvSpPr>
          <p:nvPr>
            <p:ph idx="1"/>
          </p:nvPr>
        </p:nvSpPr>
        <p:spPr/>
        <p:txBody>
          <a:bodyPr/>
          <a:lstStyle/>
          <a:p>
            <a:pPr marL="571500" indent="-571500">
              <a:buFont typeface="Arial" panose="020B0604020202020204" pitchFamily="34" charset="0"/>
              <a:buChar char="•"/>
            </a:pPr>
            <a:r>
              <a:rPr lang="en-US" sz="4400" dirty="0"/>
              <a:t>A cost is reasonable if, in its nature and amount, it does not exceed that which would be incurred by a prudent person under the circumstances prevailing at the time the decision was made to incur the cost. The cost must be the result of sound business practice and competitive prices. </a:t>
            </a:r>
          </a:p>
          <a:p>
            <a:pPr marL="571500" indent="-571500">
              <a:buFont typeface="Arial" panose="020B0604020202020204" pitchFamily="34" charset="0"/>
              <a:buChar char="•"/>
            </a:pPr>
            <a:endParaRPr lang="en-US" sz="4400" dirty="0"/>
          </a:p>
          <a:p>
            <a:pPr marL="571500" indent="-571500">
              <a:buFont typeface="Arial" panose="020B0604020202020204" pitchFamily="34" charset="0"/>
              <a:buChar char="•"/>
            </a:pPr>
            <a:r>
              <a:rPr lang="en-US" sz="4400" dirty="0"/>
              <a:t>For example, the cost of food is a reasonable cost to operate the nonprofit school food service if incurred according to these conditions.</a:t>
            </a:r>
          </a:p>
          <a:p>
            <a:endParaRPr lang="en-US" dirty="0"/>
          </a:p>
        </p:txBody>
      </p:sp>
    </p:spTree>
    <p:extLst>
      <p:ext uri="{BB962C8B-B14F-4D97-AF65-F5344CB8AC3E}">
        <p14:creationId xmlns:p14="http://schemas.microsoft.com/office/powerpoint/2010/main" val="25115147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F78FC7-8BBF-C4F6-AC80-4AE6D5D44224}"/>
              </a:ext>
            </a:extLst>
          </p:cNvPr>
          <p:cNvSpPr>
            <a:spLocks noGrp="1"/>
          </p:cNvSpPr>
          <p:nvPr>
            <p:ph type="title"/>
          </p:nvPr>
        </p:nvSpPr>
        <p:spPr/>
        <p:txBody>
          <a:bodyPr/>
          <a:lstStyle/>
          <a:p>
            <a:r>
              <a:rPr lang="en-US" dirty="0"/>
              <a:t>Cost</a:t>
            </a:r>
          </a:p>
        </p:txBody>
      </p:sp>
      <p:sp>
        <p:nvSpPr>
          <p:cNvPr id="3" name="Content Placeholder 2">
            <a:extLst>
              <a:ext uri="{FF2B5EF4-FFF2-40B4-BE49-F238E27FC236}">
                <a16:creationId xmlns:a16="http://schemas.microsoft.com/office/drawing/2014/main" id="{44F504B2-DE53-97FD-89B1-934EC6451583}"/>
              </a:ext>
            </a:extLst>
          </p:cNvPr>
          <p:cNvSpPr>
            <a:spLocks noGrp="1"/>
          </p:cNvSpPr>
          <p:nvPr>
            <p:ph idx="1"/>
          </p:nvPr>
        </p:nvSpPr>
        <p:spPr/>
        <p:txBody>
          <a:bodyPr>
            <a:normAutofit lnSpcReduction="10000"/>
          </a:bodyPr>
          <a:lstStyle/>
          <a:p>
            <a:pPr marL="571500" indent="-571500">
              <a:buFont typeface="Arial" panose="020B0604020202020204" pitchFamily="34" charset="0"/>
              <a:buChar char="•"/>
            </a:pPr>
            <a:r>
              <a:rPr lang="en-US" sz="4400" dirty="0"/>
              <a:t>Costs must meet the criteria specified in 7 CFR 403. </a:t>
            </a:r>
          </a:p>
          <a:p>
            <a:pPr marL="571500" indent="-571500">
              <a:buFont typeface="Arial" panose="020B0604020202020204" pitchFamily="34" charset="0"/>
              <a:buChar char="•"/>
            </a:pPr>
            <a:r>
              <a:rPr lang="en-US" sz="4400" dirty="0"/>
              <a:t>Costs must be consistent with policies and procedures that apply uniformly to both federally financed and other activities of the non-federal entity. </a:t>
            </a:r>
          </a:p>
          <a:p>
            <a:pPr marL="571500" indent="-571500">
              <a:buFont typeface="Arial" panose="020B0604020202020204" pitchFamily="34" charset="0"/>
              <a:buChar char="•"/>
            </a:pPr>
            <a:r>
              <a:rPr lang="en-US" sz="4400" dirty="0"/>
              <a:t>Costs must be determined in accordance with Generally Accepted Accounting Principles(GAAP). </a:t>
            </a:r>
          </a:p>
          <a:p>
            <a:pPr marL="571500" indent="-571500">
              <a:buFont typeface="Arial" panose="020B0604020202020204" pitchFamily="34" charset="0"/>
              <a:buChar char="•"/>
            </a:pPr>
            <a:r>
              <a:rPr lang="en-US" sz="4400" dirty="0"/>
              <a:t>Costs cannot be included as a cost or matching contribution of any other grant unless allowed by Federal regulations. </a:t>
            </a:r>
          </a:p>
          <a:p>
            <a:pPr marL="571500" indent="-571500">
              <a:buFont typeface="Arial" panose="020B0604020202020204" pitchFamily="34" charset="0"/>
              <a:buChar char="•"/>
            </a:pPr>
            <a:r>
              <a:rPr lang="en-US" sz="4400" dirty="0"/>
              <a:t>All costs must be adequately documented.</a:t>
            </a:r>
          </a:p>
          <a:p>
            <a:endParaRPr lang="en-US" dirty="0"/>
          </a:p>
        </p:txBody>
      </p:sp>
    </p:spTree>
    <p:extLst>
      <p:ext uri="{BB962C8B-B14F-4D97-AF65-F5344CB8AC3E}">
        <p14:creationId xmlns:p14="http://schemas.microsoft.com/office/powerpoint/2010/main" val="42007088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C1D72-19D6-0690-71E5-BC1F87B9C963}"/>
              </a:ext>
            </a:extLst>
          </p:cNvPr>
          <p:cNvSpPr>
            <a:spLocks noGrp="1"/>
          </p:cNvSpPr>
          <p:nvPr>
            <p:ph type="title"/>
          </p:nvPr>
        </p:nvSpPr>
        <p:spPr/>
        <p:txBody>
          <a:bodyPr/>
          <a:lstStyle/>
          <a:p>
            <a:r>
              <a:rPr lang="en-US" dirty="0"/>
              <a:t>Allowable and Unallowable Expenses</a:t>
            </a:r>
          </a:p>
        </p:txBody>
      </p:sp>
      <p:pic>
        <p:nvPicPr>
          <p:cNvPr id="4" name="Content Placeholder 8" descr="Allowable and Unallowable Expenses">
            <a:extLst>
              <a:ext uri="{FF2B5EF4-FFF2-40B4-BE49-F238E27FC236}">
                <a16:creationId xmlns:a16="http://schemas.microsoft.com/office/drawing/2014/main" id="{D84E565E-C0E0-48E6-4947-783220053B75}"/>
              </a:ext>
            </a:extLst>
          </p:cNvPr>
          <p:cNvPicPr>
            <a:picLocks noGrp="1" noChangeAspect="1"/>
          </p:cNvPicPr>
          <p:nvPr>
            <p:ph idx="1"/>
          </p:nvPr>
        </p:nvPicPr>
        <p:blipFill>
          <a:blip r:embed="rId2"/>
          <a:stretch>
            <a:fillRect/>
          </a:stretch>
        </p:blipFill>
        <p:spPr>
          <a:xfrm>
            <a:off x="4114800" y="1943099"/>
            <a:ext cx="8691332" cy="7796213"/>
          </a:xfrm>
          <a:prstGeom prst="rect">
            <a:avLst/>
          </a:prstGeom>
        </p:spPr>
      </p:pic>
    </p:spTree>
    <p:extLst>
      <p:ext uri="{BB962C8B-B14F-4D97-AF65-F5344CB8AC3E}">
        <p14:creationId xmlns:p14="http://schemas.microsoft.com/office/powerpoint/2010/main" val="9028458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36B80-EDCA-B963-2BAF-6FDA702BBE31}"/>
              </a:ext>
            </a:extLst>
          </p:cNvPr>
          <p:cNvSpPr>
            <a:spLocks noGrp="1"/>
          </p:cNvSpPr>
          <p:nvPr>
            <p:ph type="title"/>
          </p:nvPr>
        </p:nvSpPr>
        <p:spPr/>
        <p:txBody>
          <a:bodyPr/>
          <a:lstStyle/>
          <a:p>
            <a:r>
              <a:rPr lang="en-US" dirty="0"/>
              <a:t>Loans to the NSFSA</a:t>
            </a:r>
          </a:p>
        </p:txBody>
      </p:sp>
      <p:sp>
        <p:nvSpPr>
          <p:cNvPr id="3" name="Content Placeholder 2">
            <a:extLst>
              <a:ext uri="{FF2B5EF4-FFF2-40B4-BE49-F238E27FC236}">
                <a16:creationId xmlns:a16="http://schemas.microsoft.com/office/drawing/2014/main" id="{71B74033-798A-4A8A-337D-126BFACC89CA}"/>
              </a:ext>
            </a:extLst>
          </p:cNvPr>
          <p:cNvSpPr>
            <a:spLocks noGrp="1"/>
          </p:cNvSpPr>
          <p:nvPr>
            <p:ph idx="1"/>
          </p:nvPr>
        </p:nvSpPr>
        <p:spPr/>
        <p:txBody>
          <a:bodyPr>
            <a:normAutofit lnSpcReduction="10000"/>
          </a:bodyPr>
          <a:lstStyle/>
          <a:p>
            <a:pPr marL="571500" indent="-571500">
              <a:buFont typeface="Arial" panose="020B0604020202020204" pitchFamily="34" charset="0"/>
              <a:buChar char="•"/>
            </a:pPr>
            <a:r>
              <a:rPr lang="en-US" sz="4400" dirty="0"/>
              <a:t>Funds transferred to the NSFSA must be designated as a loan at the time of transfer and include a loan agreement to be considered a loan</a:t>
            </a:r>
          </a:p>
          <a:p>
            <a:pPr lvl="1"/>
            <a:r>
              <a:rPr lang="en-US" sz="4400" dirty="0">
                <a:solidFill>
                  <a:srgbClr val="2F3D4C"/>
                </a:solidFill>
              </a:rPr>
              <a:t>The conditions for repayment must be documented and agreed to in advance by both parties, the general fund manager, and the school nutrition programs.</a:t>
            </a:r>
          </a:p>
          <a:p>
            <a:pPr marL="571500" indent="-571500">
              <a:buFont typeface="Arial" panose="020B0604020202020204" pitchFamily="34" charset="0"/>
              <a:buChar char="•"/>
            </a:pPr>
            <a:r>
              <a:rPr lang="en-US" sz="4400" dirty="0"/>
              <a:t>Short-term or multi-year obligations are permissible provided that a bona fide loan agreement exists at the time that funds are made available. </a:t>
            </a:r>
          </a:p>
          <a:p>
            <a:pPr lvl="1"/>
            <a:r>
              <a:rPr lang="en-US" sz="4400" dirty="0">
                <a:solidFill>
                  <a:srgbClr val="2F3D4C"/>
                </a:solidFill>
              </a:rPr>
              <a:t>Interest payments are not allowable program expenditures.</a:t>
            </a:r>
          </a:p>
          <a:p>
            <a:endParaRPr lang="en-US" dirty="0"/>
          </a:p>
        </p:txBody>
      </p:sp>
    </p:spTree>
    <p:extLst>
      <p:ext uri="{BB962C8B-B14F-4D97-AF65-F5344CB8AC3E}">
        <p14:creationId xmlns:p14="http://schemas.microsoft.com/office/powerpoint/2010/main" val="1352033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5F84FE-B785-33D1-5EC7-39367DA18586}"/>
              </a:ext>
            </a:extLst>
          </p:cNvPr>
          <p:cNvSpPr>
            <a:spLocks noGrp="1"/>
          </p:cNvSpPr>
          <p:nvPr>
            <p:ph type="title"/>
          </p:nvPr>
        </p:nvSpPr>
        <p:spPr/>
        <p:txBody>
          <a:bodyPr/>
          <a:lstStyle/>
          <a:p>
            <a:r>
              <a:rPr lang="en-US" dirty="0"/>
              <a:t>Direct Cost</a:t>
            </a:r>
          </a:p>
        </p:txBody>
      </p:sp>
      <p:sp>
        <p:nvSpPr>
          <p:cNvPr id="3" name="Content Placeholder 2">
            <a:extLst>
              <a:ext uri="{FF2B5EF4-FFF2-40B4-BE49-F238E27FC236}">
                <a16:creationId xmlns:a16="http://schemas.microsoft.com/office/drawing/2014/main" id="{7A8FDFB6-2D4E-FDF3-21C7-1B747BDA667A}"/>
              </a:ext>
            </a:extLst>
          </p:cNvPr>
          <p:cNvSpPr>
            <a:spLocks noGrp="1"/>
          </p:cNvSpPr>
          <p:nvPr>
            <p:ph idx="1"/>
          </p:nvPr>
        </p:nvSpPr>
        <p:spPr/>
        <p:txBody>
          <a:bodyPr/>
          <a:lstStyle/>
          <a:p>
            <a:pPr marL="571500" indent="-571500">
              <a:buFont typeface="Arial" panose="020B0604020202020204" pitchFamily="34" charset="0"/>
              <a:buChar char="•"/>
            </a:pPr>
            <a:r>
              <a:rPr lang="en-US" sz="4400" dirty="0"/>
              <a:t>Direct Cost</a:t>
            </a:r>
          </a:p>
          <a:p>
            <a:pPr lvl="1"/>
            <a:r>
              <a:rPr lang="en-US" sz="4400" dirty="0">
                <a:solidFill>
                  <a:srgbClr val="2F3D4C"/>
                </a:solidFill>
              </a:rPr>
              <a:t>“those that can be identified specifically with a particular final cost objective.”</a:t>
            </a:r>
          </a:p>
          <a:p>
            <a:pPr lvl="1"/>
            <a:r>
              <a:rPr lang="en-US" sz="4400" dirty="0">
                <a:solidFill>
                  <a:srgbClr val="2F3D4C"/>
                </a:solidFill>
              </a:rPr>
              <a:t>exclusively attributable to the nonprofit school food service and can be substantiated through written documentation such as timecards, invoices, and receipts.</a:t>
            </a:r>
          </a:p>
          <a:p>
            <a:endParaRPr lang="en-US" dirty="0"/>
          </a:p>
        </p:txBody>
      </p:sp>
    </p:spTree>
    <p:extLst>
      <p:ext uri="{BB962C8B-B14F-4D97-AF65-F5344CB8AC3E}">
        <p14:creationId xmlns:p14="http://schemas.microsoft.com/office/powerpoint/2010/main" val="31156792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013E5B-C078-C121-9509-B1B16F111F9F}"/>
              </a:ext>
            </a:extLst>
          </p:cNvPr>
          <p:cNvSpPr>
            <a:spLocks noGrp="1"/>
          </p:cNvSpPr>
          <p:nvPr>
            <p:ph type="title"/>
          </p:nvPr>
        </p:nvSpPr>
        <p:spPr/>
        <p:txBody>
          <a:bodyPr/>
          <a:lstStyle/>
          <a:p>
            <a:r>
              <a:rPr lang="en-US" dirty="0"/>
              <a:t>Indirect Cost</a:t>
            </a:r>
          </a:p>
        </p:txBody>
      </p:sp>
      <p:sp>
        <p:nvSpPr>
          <p:cNvPr id="3" name="Content Placeholder 2">
            <a:extLst>
              <a:ext uri="{FF2B5EF4-FFF2-40B4-BE49-F238E27FC236}">
                <a16:creationId xmlns:a16="http://schemas.microsoft.com/office/drawing/2014/main" id="{9483173A-1A8C-5FA9-F288-9E24ADF9AFC3}"/>
              </a:ext>
            </a:extLst>
          </p:cNvPr>
          <p:cNvSpPr>
            <a:spLocks noGrp="1"/>
          </p:cNvSpPr>
          <p:nvPr>
            <p:ph idx="1"/>
          </p:nvPr>
        </p:nvSpPr>
        <p:spPr/>
        <p:txBody>
          <a:bodyPr/>
          <a:lstStyle/>
          <a:p>
            <a:r>
              <a:rPr lang="en-US" sz="4400" dirty="0"/>
              <a:t>Indirect Cost</a:t>
            </a:r>
          </a:p>
          <a:p>
            <a:pPr lvl="1"/>
            <a:r>
              <a:rPr lang="en-US" sz="4400" dirty="0">
                <a:solidFill>
                  <a:srgbClr val="2F3D4C"/>
                </a:solidFill>
              </a:rPr>
              <a:t>costs incurred for the benefit of multiple programs, functions, or other cost objectives that cannot be readily and specifically identified with a particular program or other cost objective. </a:t>
            </a:r>
          </a:p>
          <a:p>
            <a:pPr lvl="1"/>
            <a:r>
              <a:rPr lang="en-US" sz="4400" dirty="0">
                <a:solidFill>
                  <a:srgbClr val="2F3D4C"/>
                </a:solidFill>
              </a:rPr>
              <a:t>typically support administrative overhead functions such as fringe benefits, accounting, payroll, purchasing, facilities management, and utilities. </a:t>
            </a:r>
          </a:p>
          <a:p>
            <a:endParaRPr lang="en-US" dirty="0"/>
          </a:p>
        </p:txBody>
      </p:sp>
    </p:spTree>
    <p:extLst>
      <p:ext uri="{BB962C8B-B14F-4D97-AF65-F5344CB8AC3E}">
        <p14:creationId xmlns:p14="http://schemas.microsoft.com/office/powerpoint/2010/main" val="40492765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CCF89B-5C73-DBB4-876C-07C32D37023D}"/>
              </a:ext>
            </a:extLst>
          </p:cNvPr>
          <p:cNvSpPr>
            <a:spLocks noGrp="1"/>
          </p:cNvSpPr>
          <p:nvPr>
            <p:ph type="title"/>
          </p:nvPr>
        </p:nvSpPr>
        <p:spPr/>
        <p:txBody>
          <a:bodyPr/>
          <a:lstStyle/>
          <a:p>
            <a:r>
              <a:rPr lang="en-US" dirty="0"/>
              <a:t>Direct vs Indirect Cost</a:t>
            </a:r>
          </a:p>
        </p:txBody>
      </p:sp>
      <p:pic>
        <p:nvPicPr>
          <p:cNvPr id="4" name="Content Placeholder 5" descr="Table 2 Typical Direct and Indirect Cost">
            <a:extLst>
              <a:ext uri="{FF2B5EF4-FFF2-40B4-BE49-F238E27FC236}">
                <a16:creationId xmlns:a16="http://schemas.microsoft.com/office/drawing/2014/main" id="{99542304-F1BD-5D18-0077-972FAD2E31B9}"/>
              </a:ext>
            </a:extLst>
          </p:cNvPr>
          <p:cNvPicPr>
            <a:picLocks noGrp="1" noChangeAspect="1"/>
          </p:cNvPicPr>
          <p:nvPr>
            <p:ph idx="1"/>
          </p:nvPr>
        </p:nvPicPr>
        <p:blipFill>
          <a:blip r:embed="rId2"/>
          <a:stretch>
            <a:fillRect/>
          </a:stretch>
        </p:blipFill>
        <p:spPr>
          <a:xfrm>
            <a:off x="2140446" y="1943100"/>
            <a:ext cx="13023354" cy="7308151"/>
          </a:xfrm>
          <a:prstGeom prst="rect">
            <a:avLst/>
          </a:prstGeom>
        </p:spPr>
      </p:pic>
    </p:spTree>
    <p:extLst>
      <p:ext uri="{BB962C8B-B14F-4D97-AF65-F5344CB8AC3E}">
        <p14:creationId xmlns:p14="http://schemas.microsoft.com/office/powerpoint/2010/main" val="7246425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63B8AB-5E8A-794F-757E-78A1892DE82F}"/>
              </a:ext>
            </a:extLst>
          </p:cNvPr>
          <p:cNvSpPr>
            <a:spLocks noGrp="1"/>
          </p:cNvSpPr>
          <p:nvPr>
            <p:ph type="title"/>
          </p:nvPr>
        </p:nvSpPr>
        <p:spPr/>
        <p:txBody>
          <a:bodyPr/>
          <a:lstStyle/>
          <a:p>
            <a:r>
              <a:rPr lang="en-US" dirty="0"/>
              <a:t>State Match for the NSLP</a:t>
            </a:r>
          </a:p>
        </p:txBody>
      </p:sp>
      <p:sp>
        <p:nvSpPr>
          <p:cNvPr id="3" name="Content Placeholder 2">
            <a:extLst>
              <a:ext uri="{FF2B5EF4-FFF2-40B4-BE49-F238E27FC236}">
                <a16:creationId xmlns:a16="http://schemas.microsoft.com/office/drawing/2014/main" id="{BAE1E208-AF6D-9874-3D66-F6F3F4B98B55}"/>
              </a:ext>
            </a:extLst>
          </p:cNvPr>
          <p:cNvSpPr>
            <a:spLocks noGrp="1"/>
          </p:cNvSpPr>
          <p:nvPr>
            <p:ph idx="1"/>
          </p:nvPr>
        </p:nvSpPr>
        <p:spPr/>
        <p:txBody>
          <a:bodyPr/>
          <a:lstStyle/>
          <a:p>
            <a:pPr marL="571500" indent="-571500">
              <a:buFont typeface="Arial" panose="020B0604020202020204" pitchFamily="34" charset="0"/>
              <a:buChar char="•"/>
            </a:pPr>
            <a:r>
              <a:rPr lang="en-US" sz="4400" dirty="0"/>
              <a:t>Section 7 CFR 210.17 of the NSLP regulations requires states to appropriate a minimum level of state funds (“state match”) to be paid as reimbursement to SFAs that participate in the NSLP.</a:t>
            </a:r>
          </a:p>
          <a:p>
            <a:endParaRPr lang="en-US" dirty="0"/>
          </a:p>
        </p:txBody>
      </p:sp>
    </p:spTree>
    <p:extLst>
      <p:ext uri="{BB962C8B-B14F-4D97-AF65-F5344CB8AC3E}">
        <p14:creationId xmlns:p14="http://schemas.microsoft.com/office/powerpoint/2010/main" val="3450704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0B5CB5-2683-E4DC-35D5-FB884AA14ED8}"/>
              </a:ext>
            </a:extLst>
          </p:cNvPr>
          <p:cNvSpPr>
            <a:spLocks noGrp="1"/>
          </p:cNvSpPr>
          <p:nvPr>
            <p:ph type="title"/>
          </p:nvPr>
        </p:nvSpPr>
        <p:spPr/>
        <p:txBody>
          <a:bodyPr/>
          <a:lstStyle/>
          <a:p>
            <a:r>
              <a:rPr lang="en-US" dirty="0"/>
              <a:t>Capital Expenditure Requests and Equipment Approvals</a:t>
            </a:r>
          </a:p>
        </p:txBody>
      </p:sp>
      <p:sp>
        <p:nvSpPr>
          <p:cNvPr id="3" name="Content Placeholder 2">
            <a:extLst>
              <a:ext uri="{FF2B5EF4-FFF2-40B4-BE49-F238E27FC236}">
                <a16:creationId xmlns:a16="http://schemas.microsoft.com/office/drawing/2014/main" id="{8FDEE54B-BC6F-9C02-BBCC-BE0B9AA810FA}"/>
              </a:ext>
            </a:extLst>
          </p:cNvPr>
          <p:cNvSpPr>
            <a:spLocks noGrp="1"/>
          </p:cNvSpPr>
          <p:nvPr>
            <p:ph idx="1"/>
          </p:nvPr>
        </p:nvSpPr>
        <p:spPr/>
        <p:txBody>
          <a:bodyPr/>
          <a:lstStyle/>
          <a:p>
            <a:pPr marL="571500" indent="-571500">
              <a:buFont typeface="Arial" panose="020B0604020202020204" pitchFamily="34" charset="0"/>
              <a:buChar char="•"/>
            </a:pPr>
            <a:r>
              <a:rPr lang="en-US" sz="4400" dirty="0"/>
              <a:t>Section 2 CFR 200.439 requires SFAs to obtain prior approval from SCDE for equipment purchases of $5,000 or more.</a:t>
            </a:r>
          </a:p>
          <a:p>
            <a:pPr lvl="1"/>
            <a:r>
              <a:rPr lang="en-US" sz="4400" dirty="0">
                <a:solidFill>
                  <a:srgbClr val="2F3D4C"/>
                </a:solidFill>
              </a:rPr>
              <a:t>Can purchase items from state bids of greater than $5,000 without SCDE approval. </a:t>
            </a:r>
          </a:p>
          <a:p>
            <a:endParaRPr lang="en-US" dirty="0"/>
          </a:p>
        </p:txBody>
      </p:sp>
    </p:spTree>
    <p:extLst>
      <p:ext uri="{BB962C8B-B14F-4D97-AF65-F5344CB8AC3E}">
        <p14:creationId xmlns:p14="http://schemas.microsoft.com/office/powerpoint/2010/main" val="42106895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72A29-5A28-9744-14C3-81F9BA60CA58}"/>
              </a:ext>
            </a:extLst>
          </p:cNvPr>
          <p:cNvSpPr>
            <a:spLocks noGrp="1"/>
          </p:cNvSpPr>
          <p:nvPr>
            <p:ph type="title"/>
          </p:nvPr>
        </p:nvSpPr>
        <p:spPr/>
        <p:txBody>
          <a:bodyPr/>
          <a:lstStyle/>
          <a:p>
            <a:r>
              <a:rPr lang="en-US" dirty="0"/>
              <a:t>SLP4</a:t>
            </a:r>
          </a:p>
        </p:txBody>
      </p:sp>
      <p:sp>
        <p:nvSpPr>
          <p:cNvPr id="3" name="Content Placeholder 2">
            <a:extLst>
              <a:ext uri="{FF2B5EF4-FFF2-40B4-BE49-F238E27FC236}">
                <a16:creationId xmlns:a16="http://schemas.microsoft.com/office/drawing/2014/main" id="{1AE42DA5-C5FC-B6DB-1977-BA6C22C6DC97}"/>
              </a:ext>
            </a:extLst>
          </p:cNvPr>
          <p:cNvSpPr>
            <a:spLocks noGrp="1"/>
          </p:cNvSpPr>
          <p:nvPr>
            <p:ph idx="1"/>
          </p:nvPr>
        </p:nvSpPr>
        <p:spPr/>
        <p:txBody>
          <a:bodyPr/>
          <a:lstStyle/>
          <a:p>
            <a:pPr marL="571500" indent="-571500">
              <a:buFont typeface="Arial" panose="020B0604020202020204" pitchFamily="34" charset="0"/>
              <a:buChar char="•"/>
            </a:pPr>
            <a:r>
              <a:rPr lang="en-US" sz="4400" dirty="0"/>
              <a:t>SLP-4s are due in SCAPS no later than January 31</a:t>
            </a:r>
            <a:r>
              <a:rPr lang="en-US" sz="4400" baseline="30000" dirty="0"/>
              <a:t>st</a:t>
            </a:r>
            <a:r>
              <a:rPr lang="en-US" sz="4400" dirty="0"/>
              <a:t> of each year. A signed copy is also required to be emailed to SCDE by January 31</a:t>
            </a:r>
            <a:r>
              <a:rPr lang="en-US" sz="4400" baseline="30000" dirty="0"/>
              <a:t>st</a:t>
            </a:r>
            <a:r>
              <a:rPr lang="en-US" sz="4400" dirty="0"/>
              <a:t>. </a:t>
            </a:r>
          </a:p>
          <a:p>
            <a:pPr lvl="1"/>
            <a:r>
              <a:rPr lang="en-US" sz="4400" dirty="0">
                <a:solidFill>
                  <a:srgbClr val="2F3D4C"/>
                </a:solidFill>
              </a:rPr>
              <a:t>SLP-4s should match your yearly audit.</a:t>
            </a:r>
          </a:p>
          <a:p>
            <a:endParaRPr lang="en-US" sz="4400" dirty="0"/>
          </a:p>
          <a:p>
            <a:pPr marL="571500" indent="-571500">
              <a:buFont typeface="Arial" panose="020B0604020202020204" pitchFamily="34" charset="0"/>
              <a:buChar char="•"/>
            </a:pPr>
            <a:r>
              <a:rPr lang="en-US" sz="4400" dirty="0"/>
              <a:t>CNP and Finance should be working closely to ensure the SLP-4s are submitted on time and are accurate.</a:t>
            </a:r>
          </a:p>
          <a:p>
            <a:endParaRPr lang="en-US" dirty="0"/>
          </a:p>
        </p:txBody>
      </p:sp>
    </p:spTree>
    <p:extLst>
      <p:ext uri="{BB962C8B-B14F-4D97-AF65-F5344CB8AC3E}">
        <p14:creationId xmlns:p14="http://schemas.microsoft.com/office/powerpoint/2010/main" val="10579747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defTabSz="914400">
              <a:spcBef>
                <a:spcPts val="0"/>
              </a:spcBef>
              <a:defRPr/>
            </a:pPr>
            <a:r>
              <a:rPr lang="en-US" dirty="0"/>
              <a:t>CFR NSLP Codes</a:t>
            </a:r>
            <a:endParaRPr kumimoji="0" lang="en-US" sz="50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2" name="Content Placeholder 1">
            <a:extLst>
              <a:ext uri="{FF2B5EF4-FFF2-40B4-BE49-F238E27FC236}">
                <a16:creationId xmlns:a16="http://schemas.microsoft.com/office/drawing/2014/main" id="{68B022E1-A8D3-3A4F-59B2-610E7DADD22A}"/>
              </a:ext>
            </a:extLst>
          </p:cNvPr>
          <p:cNvSpPr>
            <a:spLocks noGrp="1"/>
          </p:cNvSpPr>
          <p:nvPr>
            <p:ph idx="1"/>
          </p:nvPr>
        </p:nvSpPr>
        <p:spPr/>
        <p:txBody>
          <a:bodyPr>
            <a:normAutofit fontScale="92500"/>
          </a:bodyPr>
          <a:lstStyle/>
          <a:p>
            <a:pPr marL="685800" indent="-685800">
              <a:buFont typeface="Arial" panose="020B0604020202020204" pitchFamily="34" charset="0"/>
              <a:buChar char="•"/>
            </a:pPr>
            <a:r>
              <a:rPr lang="en-US" sz="4800" dirty="0"/>
              <a:t>The requirements for financial management of the USDA’s school nutrition programs are defined by the Code of Federal Regulations (CFR) for the NSLP, SBP, and SMP, and the federal procurement standards (2 CFR Part 200).</a:t>
            </a:r>
          </a:p>
          <a:p>
            <a:pPr lvl="1"/>
            <a:r>
              <a:rPr lang="en-US" sz="4800" dirty="0">
                <a:solidFill>
                  <a:srgbClr val="2F3D4C"/>
                </a:solidFill>
              </a:rPr>
              <a:t>7 CFR Part 210: National School Lunch Program</a:t>
            </a:r>
          </a:p>
          <a:p>
            <a:pPr lvl="1"/>
            <a:r>
              <a:rPr lang="en-US" sz="4800" dirty="0">
                <a:solidFill>
                  <a:srgbClr val="2F3D4C"/>
                </a:solidFill>
              </a:rPr>
              <a:t>7 CFR Part 215: Special Milk Program for Children</a:t>
            </a:r>
          </a:p>
          <a:p>
            <a:pPr lvl="1"/>
            <a:r>
              <a:rPr lang="en-US" sz="4800" dirty="0">
                <a:solidFill>
                  <a:srgbClr val="2F3D4C"/>
                </a:solidFill>
              </a:rPr>
              <a:t>7 CFR Part 220: School Breakfast Program</a:t>
            </a:r>
          </a:p>
          <a:p>
            <a:pPr lvl="1"/>
            <a:r>
              <a:rPr lang="en-US" sz="4800" dirty="0">
                <a:solidFill>
                  <a:srgbClr val="2F3D4C"/>
                </a:solidFill>
              </a:rPr>
              <a:t>2 CFR Part 200: Uniform Administrative Requirements, Cost Principles, and Audit Requirements for Federal Awards</a:t>
            </a:r>
          </a:p>
          <a:p>
            <a:endParaRPr lang="en-US" dirty="0"/>
          </a:p>
        </p:txBody>
      </p:sp>
    </p:spTree>
    <p:extLst>
      <p:ext uri="{BB962C8B-B14F-4D97-AF65-F5344CB8AC3E}">
        <p14:creationId xmlns:p14="http://schemas.microsoft.com/office/powerpoint/2010/main" val="21512341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4A4BF2-5723-EC89-4CED-069D95E22F49}"/>
              </a:ext>
            </a:extLst>
          </p:cNvPr>
          <p:cNvSpPr>
            <a:spLocks noGrp="1"/>
          </p:cNvSpPr>
          <p:nvPr>
            <p:ph type="title"/>
          </p:nvPr>
        </p:nvSpPr>
        <p:spPr/>
        <p:txBody>
          <a:bodyPr/>
          <a:lstStyle/>
          <a:p>
            <a:r>
              <a:rPr lang="en-US" dirty="0"/>
              <a:t>SLP4 – Office of Health and Nutrition</a:t>
            </a:r>
          </a:p>
        </p:txBody>
      </p:sp>
      <p:pic>
        <p:nvPicPr>
          <p:cNvPr id="4" name="Content Placeholder 5" descr="SLP 4 Form">
            <a:extLst>
              <a:ext uri="{FF2B5EF4-FFF2-40B4-BE49-F238E27FC236}">
                <a16:creationId xmlns:a16="http://schemas.microsoft.com/office/drawing/2014/main" id="{893FCA47-8A78-F08D-D776-E9DDB380B2B9}"/>
              </a:ext>
            </a:extLst>
          </p:cNvPr>
          <p:cNvPicPr>
            <a:picLocks noGrp="1" noChangeAspect="1"/>
          </p:cNvPicPr>
          <p:nvPr>
            <p:ph idx="1"/>
          </p:nvPr>
        </p:nvPicPr>
        <p:blipFill>
          <a:blip r:embed="rId2"/>
          <a:stretch>
            <a:fillRect/>
          </a:stretch>
        </p:blipFill>
        <p:spPr>
          <a:xfrm>
            <a:off x="4572000" y="1644967"/>
            <a:ext cx="6801128" cy="8267621"/>
          </a:xfrm>
          <a:prstGeom prst="rect">
            <a:avLst/>
          </a:prstGeom>
        </p:spPr>
      </p:pic>
    </p:spTree>
    <p:extLst>
      <p:ext uri="{BB962C8B-B14F-4D97-AF65-F5344CB8AC3E}">
        <p14:creationId xmlns:p14="http://schemas.microsoft.com/office/powerpoint/2010/main" val="2044812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414095-EB55-5E46-0F64-54D65B3D3096}"/>
              </a:ext>
            </a:extLst>
          </p:cNvPr>
          <p:cNvSpPr>
            <a:spLocks noGrp="1"/>
          </p:cNvSpPr>
          <p:nvPr>
            <p:ph type="title"/>
          </p:nvPr>
        </p:nvSpPr>
        <p:spPr/>
        <p:txBody>
          <a:bodyPr>
            <a:normAutofit fontScale="90000"/>
          </a:bodyPr>
          <a:lstStyle/>
          <a:p>
            <a:r>
              <a:rPr lang="en-US" dirty="0"/>
              <a:t>Net Cash Resources (NCR): Three-Month Operating Balance</a:t>
            </a:r>
          </a:p>
        </p:txBody>
      </p:sp>
      <p:sp>
        <p:nvSpPr>
          <p:cNvPr id="3" name="Content Placeholder 2">
            <a:extLst>
              <a:ext uri="{FF2B5EF4-FFF2-40B4-BE49-F238E27FC236}">
                <a16:creationId xmlns:a16="http://schemas.microsoft.com/office/drawing/2014/main" id="{5A542105-9687-415B-CD7B-7ED4B4E89BA7}"/>
              </a:ext>
            </a:extLst>
          </p:cNvPr>
          <p:cNvSpPr>
            <a:spLocks noGrp="1"/>
          </p:cNvSpPr>
          <p:nvPr>
            <p:ph idx="1"/>
          </p:nvPr>
        </p:nvSpPr>
        <p:spPr/>
        <p:txBody>
          <a:bodyPr>
            <a:normAutofit fontScale="92500" lnSpcReduction="10000"/>
          </a:bodyPr>
          <a:lstStyle/>
          <a:p>
            <a:pPr marL="571500" indent="-571500">
              <a:buFont typeface="Arial" panose="020B0604020202020204" pitchFamily="34" charset="0"/>
              <a:buChar char="•"/>
            </a:pPr>
            <a:r>
              <a:rPr lang="en-US" sz="4400" dirty="0"/>
              <a:t>NSLP regulations require that the fund balance (net cash resources) of the NSFSA cannot exceed three months’ average expenditures as of June 30 of each year.</a:t>
            </a:r>
          </a:p>
          <a:p>
            <a:pPr marL="571500" indent="-571500">
              <a:buFont typeface="Arial" panose="020B0604020202020204" pitchFamily="34" charset="0"/>
              <a:buChar char="•"/>
            </a:pPr>
            <a:r>
              <a:rPr lang="en-US" sz="4400" dirty="0"/>
              <a:t>“Net cash resources” means all monies, as determined in accordance with SCDE’s established accounting system, that are available to or have accrued to a SFA’s nonprofit school food service at any given time, less cash payable. </a:t>
            </a:r>
          </a:p>
          <a:p>
            <a:pPr lvl="1"/>
            <a:r>
              <a:rPr lang="en-US" sz="4400" dirty="0">
                <a:solidFill>
                  <a:srgbClr val="2F3D4C"/>
                </a:solidFill>
              </a:rPr>
              <a:t>These monies may include, but are not limited to, cash on hand, cash receivable, earnings on investments, cash on deposit and the value of stocks, bonds, or other negotiable securities. </a:t>
            </a:r>
          </a:p>
          <a:p>
            <a:endParaRPr lang="en-US" dirty="0"/>
          </a:p>
        </p:txBody>
      </p:sp>
    </p:spTree>
    <p:extLst>
      <p:ext uri="{BB962C8B-B14F-4D97-AF65-F5344CB8AC3E}">
        <p14:creationId xmlns:p14="http://schemas.microsoft.com/office/powerpoint/2010/main" val="14944735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EF117A-EA5A-75BD-6127-CE35D6116229}"/>
              </a:ext>
            </a:extLst>
          </p:cNvPr>
          <p:cNvSpPr>
            <a:spLocks noGrp="1"/>
          </p:cNvSpPr>
          <p:nvPr>
            <p:ph type="title"/>
          </p:nvPr>
        </p:nvSpPr>
        <p:spPr/>
        <p:txBody>
          <a:bodyPr/>
          <a:lstStyle/>
          <a:p>
            <a:r>
              <a:rPr lang="en-US" dirty="0"/>
              <a:t>Excessive Operating Balance (EOB)</a:t>
            </a:r>
          </a:p>
        </p:txBody>
      </p:sp>
      <p:sp>
        <p:nvSpPr>
          <p:cNvPr id="3" name="Content Placeholder 2">
            <a:extLst>
              <a:ext uri="{FF2B5EF4-FFF2-40B4-BE49-F238E27FC236}">
                <a16:creationId xmlns:a16="http://schemas.microsoft.com/office/drawing/2014/main" id="{58A68FC7-C190-4C75-E800-35D408AFBF7D}"/>
              </a:ext>
            </a:extLst>
          </p:cNvPr>
          <p:cNvSpPr>
            <a:spLocks noGrp="1"/>
          </p:cNvSpPr>
          <p:nvPr>
            <p:ph idx="1"/>
          </p:nvPr>
        </p:nvSpPr>
        <p:spPr/>
        <p:txBody>
          <a:bodyPr/>
          <a:lstStyle/>
          <a:p>
            <a:pPr marL="571500" indent="-571500">
              <a:buFont typeface="Arial" panose="020B0604020202020204" pitchFamily="34" charset="0"/>
              <a:buChar char="•"/>
            </a:pPr>
            <a:r>
              <a:rPr lang="en-US" sz="4400" dirty="0"/>
              <a:t>SFAs that exceed three months’ average expenditures must submit a Plan for Reducing Excess Operating Balance to indicate how the balance will be spent</a:t>
            </a:r>
          </a:p>
          <a:p>
            <a:pPr marL="571500" indent="-571500">
              <a:buFont typeface="Arial" panose="020B0604020202020204" pitchFamily="34" charset="0"/>
              <a:buChar char="•"/>
            </a:pPr>
            <a:endParaRPr lang="en-US" sz="4400" dirty="0"/>
          </a:p>
          <a:p>
            <a:pPr marL="571500" indent="-571500">
              <a:buFont typeface="Arial" panose="020B0604020202020204" pitchFamily="34" charset="0"/>
              <a:buChar char="•"/>
            </a:pPr>
            <a:r>
              <a:rPr lang="en-US" sz="4400" dirty="0"/>
              <a:t>Expenditures must make improvements to the USDA school nutrition programs such as improving food quality and replacing or purchasing necessary equipment. </a:t>
            </a:r>
          </a:p>
          <a:p>
            <a:endParaRPr lang="en-US" dirty="0"/>
          </a:p>
        </p:txBody>
      </p:sp>
    </p:spTree>
    <p:extLst>
      <p:ext uri="{BB962C8B-B14F-4D97-AF65-F5344CB8AC3E}">
        <p14:creationId xmlns:p14="http://schemas.microsoft.com/office/powerpoint/2010/main" val="6317089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AD32A7-E567-80EC-85AB-102B1D975AD8}"/>
              </a:ext>
            </a:extLst>
          </p:cNvPr>
          <p:cNvSpPr>
            <a:spLocks noGrp="1"/>
          </p:cNvSpPr>
          <p:nvPr>
            <p:ph type="title"/>
          </p:nvPr>
        </p:nvSpPr>
        <p:spPr/>
        <p:txBody>
          <a:bodyPr/>
          <a:lstStyle/>
          <a:p>
            <a:r>
              <a:rPr lang="en-US" dirty="0"/>
              <a:t>Paid Lunch Equity (PLE)</a:t>
            </a:r>
          </a:p>
        </p:txBody>
      </p:sp>
      <p:sp>
        <p:nvSpPr>
          <p:cNvPr id="3" name="Content Placeholder 2">
            <a:extLst>
              <a:ext uri="{FF2B5EF4-FFF2-40B4-BE49-F238E27FC236}">
                <a16:creationId xmlns:a16="http://schemas.microsoft.com/office/drawing/2014/main" id="{29BC926F-5FAD-02D1-A01E-5BD3F97BAA2B}"/>
              </a:ext>
            </a:extLst>
          </p:cNvPr>
          <p:cNvSpPr>
            <a:spLocks noGrp="1"/>
          </p:cNvSpPr>
          <p:nvPr>
            <p:ph idx="1"/>
          </p:nvPr>
        </p:nvSpPr>
        <p:spPr/>
        <p:txBody>
          <a:bodyPr/>
          <a:lstStyle/>
          <a:p>
            <a:pPr marL="571500" indent="-571500">
              <a:buFont typeface="Arial" panose="020B0604020202020204" pitchFamily="34" charset="0"/>
              <a:buChar char="•"/>
            </a:pPr>
            <a:r>
              <a:rPr lang="en-US" sz="4400" dirty="0"/>
              <a:t>NSLP regulations requires SFAs to ensure that schools provide the same level of support for lunches served to students who are not eligible for free or reduced-price lunches (i.e., paid lunches) as lunches served to students eligible for free lunches. </a:t>
            </a:r>
          </a:p>
          <a:p>
            <a:pPr marL="571500" indent="-571500">
              <a:buFont typeface="Arial" panose="020B0604020202020204" pitchFamily="34" charset="0"/>
              <a:buChar char="•"/>
            </a:pPr>
            <a:r>
              <a:rPr lang="en-US" sz="4400" dirty="0"/>
              <a:t>SFAs are required to compare the average price charged for lunches served to students receiving paid lunches to the difference between the higher Federal reimbursement provided for free lunches and the lower Federal reimbursement provided for paid lunches. </a:t>
            </a:r>
          </a:p>
          <a:p>
            <a:endParaRPr lang="en-US" dirty="0"/>
          </a:p>
        </p:txBody>
      </p:sp>
    </p:spTree>
    <p:extLst>
      <p:ext uri="{BB962C8B-B14F-4D97-AF65-F5344CB8AC3E}">
        <p14:creationId xmlns:p14="http://schemas.microsoft.com/office/powerpoint/2010/main" val="27114894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1E15C0-CD65-FAF8-6D8E-4E711FFCC203}"/>
              </a:ext>
            </a:extLst>
          </p:cNvPr>
          <p:cNvSpPr>
            <a:spLocks noGrp="1"/>
          </p:cNvSpPr>
          <p:nvPr>
            <p:ph type="title"/>
          </p:nvPr>
        </p:nvSpPr>
        <p:spPr/>
        <p:txBody>
          <a:bodyPr/>
          <a:lstStyle/>
          <a:p>
            <a:r>
              <a:rPr lang="en-US" dirty="0"/>
              <a:t>PLE</a:t>
            </a:r>
          </a:p>
        </p:txBody>
      </p:sp>
      <p:sp>
        <p:nvSpPr>
          <p:cNvPr id="3" name="Content Placeholder 2">
            <a:extLst>
              <a:ext uri="{FF2B5EF4-FFF2-40B4-BE49-F238E27FC236}">
                <a16:creationId xmlns:a16="http://schemas.microsoft.com/office/drawing/2014/main" id="{2BBD466C-A37F-9727-EDAC-962D305163E5}"/>
              </a:ext>
            </a:extLst>
          </p:cNvPr>
          <p:cNvSpPr>
            <a:spLocks noGrp="1"/>
          </p:cNvSpPr>
          <p:nvPr>
            <p:ph idx="1"/>
          </p:nvPr>
        </p:nvSpPr>
        <p:spPr/>
        <p:txBody>
          <a:bodyPr/>
          <a:lstStyle/>
          <a:p>
            <a:pPr marL="571500" indent="-571500">
              <a:buFont typeface="Arial" panose="020B0604020202020204" pitchFamily="34" charset="0"/>
              <a:buChar char="•"/>
            </a:pPr>
            <a:r>
              <a:rPr lang="en-US" sz="4400" dirty="0"/>
              <a:t>The USDA annually provides a PLE Tool to assist SFAs with making price adjustment calculations. </a:t>
            </a:r>
          </a:p>
          <a:p>
            <a:pPr marL="571500" indent="-571500">
              <a:buFont typeface="Arial" panose="020B0604020202020204" pitchFamily="34" charset="0"/>
              <a:buChar char="•"/>
            </a:pPr>
            <a:r>
              <a:rPr lang="en-US" sz="4400" dirty="0"/>
              <a:t>SFAs must use the USDA’s PLE Tool to ensure that paid lunch prices are set appropriately to cover the cost of a paid student meal.</a:t>
            </a:r>
          </a:p>
          <a:p>
            <a:pPr lvl="1"/>
            <a:r>
              <a:rPr lang="en-US" sz="4400" dirty="0">
                <a:solidFill>
                  <a:srgbClr val="2F3D4C"/>
                </a:solidFill>
              </a:rPr>
              <a:t>If the average paid lunch price is less than the difference, the SFA must either gradually adjust average prices or provide non-Federal funding to cover the difference.</a:t>
            </a:r>
          </a:p>
          <a:p>
            <a:endParaRPr lang="en-US" dirty="0"/>
          </a:p>
        </p:txBody>
      </p:sp>
    </p:spTree>
    <p:extLst>
      <p:ext uri="{BB962C8B-B14F-4D97-AF65-F5344CB8AC3E}">
        <p14:creationId xmlns:p14="http://schemas.microsoft.com/office/powerpoint/2010/main" val="1764892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4E7F8-306C-91EA-D74D-756A1845A9BA}"/>
              </a:ext>
            </a:extLst>
          </p:cNvPr>
          <p:cNvSpPr>
            <a:spLocks noGrp="1"/>
          </p:cNvSpPr>
          <p:nvPr>
            <p:ph type="title"/>
          </p:nvPr>
        </p:nvSpPr>
        <p:spPr/>
        <p:txBody>
          <a:bodyPr/>
          <a:lstStyle/>
          <a:p>
            <a:r>
              <a:rPr lang="en-US" dirty="0"/>
              <a:t>Free and Reduced Meal Prices</a:t>
            </a:r>
          </a:p>
        </p:txBody>
      </p:sp>
      <p:sp>
        <p:nvSpPr>
          <p:cNvPr id="3" name="Content Placeholder 2">
            <a:extLst>
              <a:ext uri="{FF2B5EF4-FFF2-40B4-BE49-F238E27FC236}">
                <a16:creationId xmlns:a16="http://schemas.microsoft.com/office/drawing/2014/main" id="{7CE8CBF1-5A90-075C-470D-4D05B62115AE}"/>
              </a:ext>
            </a:extLst>
          </p:cNvPr>
          <p:cNvSpPr>
            <a:spLocks noGrp="1"/>
          </p:cNvSpPr>
          <p:nvPr>
            <p:ph idx="1"/>
          </p:nvPr>
        </p:nvSpPr>
        <p:spPr/>
        <p:txBody>
          <a:bodyPr/>
          <a:lstStyle/>
          <a:p>
            <a:pPr marL="571500" indent="-571500">
              <a:buFont typeface="Arial" panose="020B0604020202020204" pitchFamily="34" charset="0"/>
              <a:buChar char="•"/>
            </a:pPr>
            <a:r>
              <a:rPr lang="en-US" sz="4400" dirty="0"/>
              <a:t>Sections 7 CFR 210.9(b)(6) and 7 CFR 220.7(e)(3) require SFAs to price reimbursable meals as a unit. </a:t>
            </a:r>
          </a:p>
          <a:p>
            <a:pPr marL="571500" indent="-571500">
              <a:buFont typeface="Arial" panose="020B0604020202020204" pitchFamily="34" charset="0"/>
              <a:buChar char="•"/>
            </a:pPr>
            <a:r>
              <a:rPr lang="en-US" sz="4400" dirty="0"/>
              <a:t>This means that students eligible for free meals receive meals at no charge; students eligible for reduced-price meals pay the current reduced-price charge; and all other students pay the full price for the meal. </a:t>
            </a:r>
          </a:p>
          <a:p>
            <a:pPr lvl="1"/>
            <a:r>
              <a:rPr lang="en-US" sz="4400" dirty="0">
                <a:solidFill>
                  <a:srgbClr val="2F3D4C"/>
                </a:solidFill>
              </a:rPr>
              <a:t>The maximum amount for students who are eligible for reduced-price meals is 40 cents for lunch, 30 cents for a breakfast, and 15 cents for ASP snack.</a:t>
            </a:r>
          </a:p>
          <a:p>
            <a:endParaRPr lang="en-US" dirty="0"/>
          </a:p>
        </p:txBody>
      </p:sp>
    </p:spTree>
    <p:extLst>
      <p:ext uri="{BB962C8B-B14F-4D97-AF65-F5344CB8AC3E}">
        <p14:creationId xmlns:p14="http://schemas.microsoft.com/office/powerpoint/2010/main" val="41815353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7FCDE-A638-3486-6838-C1287C988C61}"/>
              </a:ext>
            </a:extLst>
          </p:cNvPr>
          <p:cNvSpPr>
            <a:spLocks noGrp="1"/>
          </p:cNvSpPr>
          <p:nvPr>
            <p:ph type="title"/>
          </p:nvPr>
        </p:nvSpPr>
        <p:spPr/>
        <p:txBody>
          <a:bodyPr/>
          <a:lstStyle/>
          <a:p>
            <a:r>
              <a:rPr lang="en-US" dirty="0"/>
              <a:t>Unpaid Meal Charges</a:t>
            </a:r>
          </a:p>
        </p:txBody>
      </p:sp>
      <p:sp>
        <p:nvSpPr>
          <p:cNvPr id="3" name="Content Placeholder 2">
            <a:extLst>
              <a:ext uri="{FF2B5EF4-FFF2-40B4-BE49-F238E27FC236}">
                <a16:creationId xmlns:a16="http://schemas.microsoft.com/office/drawing/2014/main" id="{EA785E14-51DB-1562-FAF0-7EBA1F825E6A}"/>
              </a:ext>
            </a:extLst>
          </p:cNvPr>
          <p:cNvSpPr>
            <a:spLocks noGrp="1"/>
          </p:cNvSpPr>
          <p:nvPr>
            <p:ph idx="1"/>
          </p:nvPr>
        </p:nvSpPr>
        <p:spPr/>
        <p:txBody>
          <a:bodyPr>
            <a:normAutofit lnSpcReduction="10000"/>
          </a:bodyPr>
          <a:lstStyle/>
          <a:p>
            <a:r>
              <a:rPr lang="en-US" sz="4400" dirty="0"/>
              <a:t>“Bad debt” applies to the NSFSA when unpaid meal charges are not collected and are considered a loss. </a:t>
            </a:r>
          </a:p>
          <a:p>
            <a:r>
              <a:rPr lang="en-US" sz="4400" dirty="0"/>
              <a:t>Section 2 CFR 200.426 of Subpart E indicates that </a:t>
            </a:r>
          </a:p>
          <a:p>
            <a:pPr lvl="1"/>
            <a:r>
              <a:rPr lang="en-US" sz="4400" dirty="0">
                <a:solidFill>
                  <a:srgbClr val="2F3D4C"/>
                </a:solidFill>
              </a:rPr>
              <a:t>“Bad debts…arising from uncollectable accounts and other claims, are unallowable. Related collection costs, and related legal costs, arising from such debts after they have been determined to be uncollectable are also unallowable.” </a:t>
            </a:r>
          </a:p>
          <a:p>
            <a:r>
              <a:rPr lang="en-US" sz="4400" dirty="0"/>
              <a:t>The NSFSA cannot be used to cover costs related to the bad debt, such as continued legal and collection costs. </a:t>
            </a:r>
          </a:p>
          <a:p>
            <a:endParaRPr lang="en-US" dirty="0"/>
          </a:p>
        </p:txBody>
      </p:sp>
    </p:spTree>
    <p:extLst>
      <p:ext uri="{BB962C8B-B14F-4D97-AF65-F5344CB8AC3E}">
        <p14:creationId xmlns:p14="http://schemas.microsoft.com/office/powerpoint/2010/main" val="41694257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293E6-760C-49BF-025A-7EAAC5805E74}"/>
              </a:ext>
            </a:extLst>
          </p:cNvPr>
          <p:cNvSpPr>
            <a:spLocks noGrp="1"/>
          </p:cNvSpPr>
          <p:nvPr>
            <p:ph type="title"/>
          </p:nvPr>
        </p:nvSpPr>
        <p:spPr/>
        <p:txBody>
          <a:bodyPr/>
          <a:lstStyle/>
          <a:p>
            <a:r>
              <a:rPr lang="en-US" dirty="0"/>
              <a:t>Bad Debit</a:t>
            </a:r>
          </a:p>
        </p:txBody>
      </p:sp>
      <p:sp>
        <p:nvSpPr>
          <p:cNvPr id="3" name="Content Placeholder 2">
            <a:extLst>
              <a:ext uri="{FF2B5EF4-FFF2-40B4-BE49-F238E27FC236}">
                <a16:creationId xmlns:a16="http://schemas.microsoft.com/office/drawing/2014/main" id="{4A7FD5FF-7A05-FF0C-1EE5-0300F989B936}"/>
              </a:ext>
            </a:extLst>
          </p:cNvPr>
          <p:cNvSpPr>
            <a:spLocks noGrp="1"/>
          </p:cNvSpPr>
          <p:nvPr>
            <p:ph idx="1"/>
          </p:nvPr>
        </p:nvSpPr>
        <p:spPr/>
        <p:txBody>
          <a:bodyPr>
            <a:normAutofit fontScale="92500" lnSpcReduction="10000"/>
          </a:bodyPr>
          <a:lstStyle/>
          <a:p>
            <a:pPr marL="571500" indent="-571500">
              <a:buFont typeface="Arial" panose="020B0604020202020204" pitchFamily="34" charset="0"/>
              <a:buChar char="•"/>
            </a:pPr>
            <a:r>
              <a:rPr lang="en-US" sz="4400" dirty="0"/>
              <a:t>While bad debt must be written off as an operating loss, it cannot be absorbed by the NSFSA but must be restored using nonfederal funds. </a:t>
            </a:r>
          </a:p>
          <a:p>
            <a:pPr lvl="1"/>
            <a:r>
              <a:rPr lang="en-US" sz="4400" dirty="0">
                <a:solidFill>
                  <a:srgbClr val="2F3D4C"/>
                </a:solidFill>
              </a:rPr>
              <a:t>These funds may come from the school district’s general fund, special funding from state or local governments, school or community organizations, private donations, or any other nonfederal sources. </a:t>
            </a:r>
          </a:p>
          <a:p>
            <a:pPr marL="571500" indent="-571500">
              <a:buFont typeface="Arial" panose="020B0604020202020204" pitchFamily="34" charset="0"/>
              <a:buChar char="•"/>
            </a:pPr>
            <a:r>
              <a:rPr lang="en-US" sz="4400" dirty="0"/>
              <a:t>Once delinquent meal charges are converted to bad debt, records relating to those charges must be maintained in accordance with the record retention requirements in 7 CFR 210.9(b)(17) and 7 CFR 210.15(b). </a:t>
            </a:r>
          </a:p>
          <a:p>
            <a:endParaRPr lang="en-US" dirty="0"/>
          </a:p>
        </p:txBody>
      </p:sp>
    </p:spTree>
    <p:extLst>
      <p:ext uri="{BB962C8B-B14F-4D97-AF65-F5344CB8AC3E}">
        <p14:creationId xmlns:p14="http://schemas.microsoft.com/office/powerpoint/2010/main" val="38021768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4D3DD2-376D-B7D2-28EB-1E1202759912}"/>
              </a:ext>
            </a:extLst>
          </p:cNvPr>
          <p:cNvSpPr>
            <a:spLocks noGrp="1"/>
          </p:cNvSpPr>
          <p:nvPr>
            <p:ph type="title"/>
          </p:nvPr>
        </p:nvSpPr>
        <p:spPr/>
        <p:txBody>
          <a:bodyPr/>
          <a:lstStyle/>
          <a:p>
            <a:r>
              <a:rPr lang="en-US" dirty="0"/>
              <a:t>Charge Policy</a:t>
            </a:r>
          </a:p>
        </p:txBody>
      </p:sp>
      <p:sp>
        <p:nvSpPr>
          <p:cNvPr id="3" name="Content Placeholder 2">
            <a:extLst>
              <a:ext uri="{FF2B5EF4-FFF2-40B4-BE49-F238E27FC236}">
                <a16:creationId xmlns:a16="http://schemas.microsoft.com/office/drawing/2014/main" id="{84F3E3D8-1BCB-C67E-6679-BA57551B91DF}"/>
              </a:ext>
            </a:extLst>
          </p:cNvPr>
          <p:cNvSpPr>
            <a:spLocks noGrp="1"/>
          </p:cNvSpPr>
          <p:nvPr>
            <p:ph idx="1"/>
          </p:nvPr>
        </p:nvSpPr>
        <p:spPr/>
        <p:txBody>
          <a:bodyPr>
            <a:normAutofit fontScale="92500" lnSpcReduction="10000"/>
          </a:bodyPr>
          <a:lstStyle/>
          <a:p>
            <a:pPr marL="571500" indent="-571500">
              <a:buFont typeface="Arial" panose="020B0604020202020204" pitchFamily="34" charset="0"/>
              <a:buChar char="•"/>
            </a:pPr>
            <a:r>
              <a:rPr lang="en-US" sz="4400" dirty="0"/>
              <a:t>SFAs must provide the policy in writing to all households at the start of each school year and to households that transfer to the school during the school year. SFAs must also provide the meal charge policy to all school or SFA-level staff responsible for policy enforcement. </a:t>
            </a:r>
          </a:p>
          <a:p>
            <a:pPr marL="571500" indent="-571500">
              <a:buFont typeface="Arial" panose="020B0604020202020204" pitchFamily="34" charset="0"/>
              <a:buChar char="•"/>
            </a:pPr>
            <a:r>
              <a:rPr lang="en-US" sz="4400" dirty="0"/>
              <a:t>The USDA encourages SFAs to:</a:t>
            </a:r>
          </a:p>
          <a:p>
            <a:pPr lvl="1"/>
            <a:r>
              <a:rPr lang="en-US" sz="4400" dirty="0">
                <a:solidFill>
                  <a:srgbClr val="2F3D4C"/>
                </a:solidFill>
              </a:rPr>
              <a:t>include the policy in student handbooks and online portals used by households to access student accounts;</a:t>
            </a:r>
          </a:p>
          <a:p>
            <a:pPr lvl="1"/>
            <a:r>
              <a:rPr lang="en-US" sz="4400" dirty="0">
                <a:solidFill>
                  <a:srgbClr val="2F3D4C"/>
                </a:solidFill>
              </a:rPr>
              <a:t>use multiple methods to disseminate the policy; and</a:t>
            </a:r>
          </a:p>
          <a:p>
            <a:pPr lvl="1"/>
            <a:r>
              <a:rPr lang="en-US" sz="4400" dirty="0">
                <a:solidFill>
                  <a:srgbClr val="2F3D4C"/>
                </a:solidFill>
              </a:rPr>
              <a:t>the first time the policy is applied to a specific student, provide the written policy again to the household through mail or email.</a:t>
            </a:r>
          </a:p>
          <a:p>
            <a:endParaRPr lang="en-US" dirty="0"/>
          </a:p>
        </p:txBody>
      </p:sp>
    </p:spTree>
    <p:extLst>
      <p:ext uri="{BB962C8B-B14F-4D97-AF65-F5344CB8AC3E}">
        <p14:creationId xmlns:p14="http://schemas.microsoft.com/office/powerpoint/2010/main" val="24780190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82BDFC-C7E8-FF3F-E3CC-7B940362C322}"/>
              </a:ext>
            </a:extLst>
          </p:cNvPr>
          <p:cNvSpPr>
            <a:spLocks noGrp="1"/>
          </p:cNvSpPr>
          <p:nvPr>
            <p:ph type="title"/>
          </p:nvPr>
        </p:nvSpPr>
        <p:spPr/>
        <p:txBody>
          <a:bodyPr/>
          <a:lstStyle/>
          <a:p>
            <a:r>
              <a:rPr lang="en-US" dirty="0"/>
              <a:t>Nonprogram Foods</a:t>
            </a:r>
          </a:p>
        </p:txBody>
      </p:sp>
      <p:sp>
        <p:nvSpPr>
          <p:cNvPr id="3" name="Content Placeholder 2">
            <a:extLst>
              <a:ext uri="{FF2B5EF4-FFF2-40B4-BE49-F238E27FC236}">
                <a16:creationId xmlns:a16="http://schemas.microsoft.com/office/drawing/2014/main" id="{2C65C339-3272-13D2-593B-D66234D0457E}"/>
              </a:ext>
            </a:extLst>
          </p:cNvPr>
          <p:cNvSpPr>
            <a:spLocks noGrp="1"/>
          </p:cNvSpPr>
          <p:nvPr>
            <p:ph idx="1"/>
          </p:nvPr>
        </p:nvSpPr>
        <p:spPr/>
        <p:txBody>
          <a:bodyPr>
            <a:normAutofit fontScale="92500" lnSpcReduction="20000"/>
          </a:bodyPr>
          <a:lstStyle/>
          <a:p>
            <a:pPr marL="571500" indent="-571500">
              <a:buFont typeface="Arial" panose="020B0604020202020204" pitchFamily="34" charset="0"/>
              <a:buChar char="•"/>
            </a:pPr>
            <a:r>
              <a:rPr lang="en-US" sz="4400" dirty="0"/>
              <a:t>“Nonprogram foods” include any </a:t>
            </a:r>
            <a:r>
              <a:rPr lang="en-US" sz="4400" dirty="0" err="1"/>
              <a:t>nonreimbursable</a:t>
            </a:r>
            <a:r>
              <a:rPr lang="en-US" sz="4400" dirty="0"/>
              <a:t> foods and beverages purchased using funds from the NSFSA.</a:t>
            </a:r>
          </a:p>
          <a:p>
            <a:pPr marL="571500" indent="-571500">
              <a:buFont typeface="Arial" panose="020B0604020202020204" pitchFamily="34" charset="0"/>
              <a:buChar char="•"/>
            </a:pPr>
            <a:r>
              <a:rPr lang="en-US" sz="4400" dirty="0"/>
              <a:t>This encompasses all foods sold in schools such:</a:t>
            </a:r>
          </a:p>
          <a:p>
            <a:pPr lvl="1"/>
            <a:r>
              <a:rPr lang="en-US" sz="4400" dirty="0">
                <a:solidFill>
                  <a:srgbClr val="2F3D4C"/>
                </a:solidFill>
              </a:rPr>
              <a:t>as a la carte items (e.g., milk, juice, entrées, and snack foods), </a:t>
            </a:r>
          </a:p>
          <a:p>
            <a:pPr lvl="1"/>
            <a:r>
              <a:rPr lang="en-US" sz="4400" dirty="0">
                <a:solidFill>
                  <a:srgbClr val="2F3D4C"/>
                </a:solidFill>
              </a:rPr>
              <a:t>second student meals, </a:t>
            </a:r>
          </a:p>
          <a:p>
            <a:pPr lvl="1"/>
            <a:r>
              <a:rPr lang="en-US" sz="4400" dirty="0">
                <a:solidFill>
                  <a:srgbClr val="2F3D4C"/>
                </a:solidFill>
              </a:rPr>
              <a:t>adult meals, </a:t>
            </a:r>
          </a:p>
          <a:p>
            <a:pPr lvl="1"/>
            <a:r>
              <a:rPr lang="en-US" sz="4400" dirty="0">
                <a:solidFill>
                  <a:srgbClr val="2F3D4C"/>
                </a:solidFill>
              </a:rPr>
              <a:t>foods sold outside of school hours, </a:t>
            </a:r>
          </a:p>
          <a:p>
            <a:pPr lvl="1"/>
            <a:r>
              <a:rPr lang="en-US" sz="4400" dirty="0">
                <a:solidFill>
                  <a:srgbClr val="2F3D4C"/>
                </a:solidFill>
              </a:rPr>
              <a:t>and any foods used for catering or vending activities. </a:t>
            </a:r>
          </a:p>
          <a:p>
            <a:pPr marL="571500" indent="-571500">
              <a:buFont typeface="Arial" panose="020B0604020202020204" pitchFamily="34" charset="0"/>
              <a:buChar char="•"/>
            </a:pPr>
            <a:r>
              <a:rPr lang="en-US" sz="4400" dirty="0"/>
              <a:t>For most SFAs, a la carte foods offered during meal service account for the largest share of nonprogram foods.</a:t>
            </a:r>
          </a:p>
          <a:p>
            <a:endParaRPr lang="en-US" dirty="0"/>
          </a:p>
        </p:txBody>
      </p:sp>
    </p:spTree>
    <p:extLst>
      <p:ext uri="{BB962C8B-B14F-4D97-AF65-F5344CB8AC3E}">
        <p14:creationId xmlns:p14="http://schemas.microsoft.com/office/powerpoint/2010/main" val="18355811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DCC5A1-7DF7-2B0E-C2E2-73AF25E2FEF7}"/>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94BE2187-AB5C-214E-1E73-5CFE35B6693E}"/>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defTabSz="914400">
              <a:spcBef>
                <a:spcPts val="0"/>
              </a:spcBef>
              <a:defRPr/>
            </a:pPr>
            <a:r>
              <a:rPr lang="en-US" dirty="0"/>
              <a:t>Use of Funds</a:t>
            </a:r>
            <a:endParaRPr kumimoji="0" lang="en-US" sz="50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2" name="Content Placeholder 1">
            <a:extLst>
              <a:ext uri="{FF2B5EF4-FFF2-40B4-BE49-F238E27FC236}">
                <a16:creationId xmlns:a16="http://schemas.microsoft.com/office/drawing/2014/main" id="{C900BEF2-A391-B6CB-8B08-0C5E3AB02CC8}"/>
              </a:ext>
            </a:extLst>
          </p:cNvPr>
          <p:cNvSpPr>
            <a:spLocks noGrp="1"/>
          </p:cNvSpPr>
          <p:nvPr>
            <p:ph idx="1"/>
          </p:nvPr>
        </p:nvSpPr>
        <p:spPr/>
        <p:txBody>
          <a:bodyPr>
            <a:normAutofit/>
          </a:bodyPr>
          <a:lstStyle/>
          <a:p>
            <a:pPr marL="685800" indent="-685800">
              <a:buFont typeface="Arial" panose="020B0604020202020204" pitchFamily="34" charset="0"/>
              <a:buChar char="•"/>
            </a:pPr>
            <a:r>
              <a:rPr lang="en-US" sz="4800" dirty="0"/>
              <a:t>Funds from the nonprofit school foodservice account (NSFSA) cannot be used for expenditures that are not directly related to operation of the USDA school nutrition programs. </a:t>
            </a:r>
          </a:p>
          <a:p>
            <a:pPr marL="685800" indent="-685800">
              <a:buFont typeface="Arial" panose="020B0604020202020204" pitchFamily="34" charset="0"/>
              <a:buChar char="•"/>
            </a:pPr>
            <a:endParaRPr lang="en-US" sz="4800" dirty="0"/>
          </a:p>
          <a:p>
            <a:pPr marL="685800" indent="-685800">
              <a:buFont typeface="Arial" panose="020B0604020202020204" pitchFamily="34" charset="0"/>
              <a:buChar char="•"/>
            </a:pPr>
            <a:r>
              <a:rPr lang="en-US" sz="4800" dirty="0"/>
              <a:t>Any positive balance remaining in the NSFSA at the end of the school year must be carried over to the next school year as a beginning balance in the NSFSA. </a:t>
            </a:r>
          </a:p>
          <a:p>
            <a:endParaRPr lang="en-US" dirty="0"/>
          </a:p>
        </p:txBody>
      </p:sp>
    </p:spTree>
    <p:extLst>
      <p:ext uri="{BB962C8B-B14F-4D97-AF65-F5344CB8AC3E}">
        <p14:creationId xmlns:p14="http://schemas.microsoft.com/office/powerpoint/2010/main" val="16206050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D6074-A071-D36E-7A00-E77C4EAD3219}"/>
              </a:ext>
            </a:extLst>
          </p:cNvPr>
          <p:cNvSpPr>
            <a:spLocks noGrp="1"/>
          </p:cNvSpPr>
          <p:nvPr>
            <p:ph type="title"/>
          </p:nvPr>
        </p:nvSpPr>
        <p:spPr/>
        <p:txBody>
          <a:bodyPr/>
          <a:lstStyle/>
          <a:p>
            <a:r>
              <a:rPr lang="en-US" dirty="0"/>
              <a:t>Nonprogram Revenue Calculator</a:t>
            </a:r>
          </a:p>
        </p:txBody>
      </p:sp>
      <p:sp>
        <p:nvSpPr>
          <p:cNvPr id="3" name="Content Placeholder 2">
            <a:extLst>
              <a:ext uri="{FF2B5EF4-FFF2-40B4-BE49-F238E27FC236}">
                <a16:creationId xmlns:a16="http://schemas.microsoft.com/office/drawing/2014/main" id="{23E43A34-0209-14C6-9D9E-A06F70A9EE18}"/>
              </a:ext>
            </a:extLst>
          </p:cNvPr>
          <p:cNvSpPr>
            <a:spLocks noGrp="1"/>
          </p:cNvSpPr>
          <p:nvPr>
            <p:ph idx="1"/>
          </p:nvPr>
        </p:nvSpPr>
        <p:spPr/>
        <p:txBody>
          <a:bodyPr/>
          <a:lstStyle/>
          <a:p>
            <a:pPr marL="571500" indent="-571500">
              <a:buFont typeface="Arial" panose="020B0604020202020204" pitchFamily="34" charset="0"/>
              <a:buChar char="•"/>
            </a:pPr>
            <a:r>
              <a:rPr lang="en-US" sz="4400" dirty="0"/>
              <a:t>SFAs that sell nonprogram foods are required to determine if the percent of total revenue generated from nonprogram food sales is equal to or greater than the percent of total food costs that are attributable to the SFA’s purchase of nonprogram foods. </a:t>
            </a:r>
          </a:p>
          <a:p>
            <a:pPr marL="571500" indent="-571500">
              <a:buFont typeface="Arial" panose="020B0604020202020204" pitchFamily="34" charset="0"/>
              <a:buChar char="•"/>
            </a:pPr>
            <a:endParaRPr lang="en-US" sz="4400" dirty="0"/>
          </a:p>
          <a:p>
            <a:pPr marL="571500" indent="-571500">
              <a:buFont typeface="Arial" panose="020B0604020202020204" pitchFamily="34" charset="0"/>
              <a:buChar char="•"/>
            </a:pPr>
            <a:r>
              <a:rPr lang="en-US" sz="4400" dirty="0"/>
              <a:t>SFAs may use the USDA Nonprogram Revenue Calculator </a:t>
            </a:r>
          </a:p>
          <a:p>
            <a:endParaRPr lang="en-US" dirty="0"/>
          </a:p>
        </p:txBody>
      </p:sp>
    </p:spTree>
    <p:extLst>
      <p:ext uri="{BB962C8B-B14F-4D97-AF65-F5344CB8AC3E}">
        <p14:creationId xmlns:p14="http://schemas.microsoft.com/office/powerpoint/2010/main" val="39039914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CDC5C-4B0B-7080-28D4-18DAE0E2952C}"/>
              </a:ext>
            </a:extLst>
          </p:cNvPr>
          <p:cNvSpPr>
            <a:spLocks noGrp="1"/>
          </p:cNvSpPr>
          <p:nvPr>
            <p:ph type="title"/>
          </p:nvPr>
        </p:nvSpPr>
        <p:spPr/>
        <p:txBody>
          <a:bodyPr/>
          <a:lstStyle/>
          <a:p>
            <a:r>
              <a:rPr lang="en-US" dirty="0"/>
              <a:t>USDA Nonprogram Revenue Calculator</a:t>
            </a:r>
          </a:p>
        </p:txBody>
      </p:sp>
      <p:pic>
        <p:nvPicPr>
          <p:cNvPr id="4" name="Content Placeholder 1" descr="USDA Nonprogram Revenue Calculator">
            <a:extLst>
              <a:ext uri="{FF2B5EF4-FFF2-40B4-BE49-F238E27FC236}">
                <a16:creationId xmlns:a16="http://schemas.microsoft.com/office/drawing/2014/main" id="{55A1E622-8C6A-2987-61DF-48455404886E}"/>
              </a:ext>
            </a:extLst>
          </p:cNvPr>
          <p:cNvPicPr>
            <a:picLocks noGrp="1" noChangeAspect="1"/>
          </p:cNvPicPr>
          <p:nvPr>
            <p:ph idx="1"/>
          </p:nvPr>
        </p:nvPicPr>
        <p:blipFill>
          <a:blip r:embed="rId2"/>
          <a:stretch>
            <a:fillRect/>
          </a:stretch>
        </p:blipFill>
        <p:spPr>
          <a:xfrm>
            <a:off x="2971800" y="2008361"/>
            <a:ext cx="11201400" cy="7568484"/>
          </a:xfrm>
          <a:prstGeom prst="rect">
            <a:avLst/>
          </a:prstGeom>
        </p:spPr>
      </p:pic>
    </p:spTree>
    <p:extLst>
      <p:ext uri="{BB962C8B-B14F-4D97-AF65-F5344CB8AC3E}">
        <p14:creationId xmlns:p14="http://schemas.microsoft.com/office/powerpoint/2010/main" val="23891440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2FD5E-BB85-1503-09FC-3F195734C789}"/>
              </a:ext>
            </a:extLst>
          </p:cNvPr>
          <p:cNvSpPr>
            <a:spLocks noGrp="1"/>
          </p:cNvSpPr>
          <p:nvPr>
            <p:ph type="title"/>
          </p:nvPr>
        </p:nvSpPr>
        <p:spPr/>
        <p:txBody>
          <a:bodyPr/>
          <a:lstStyle/>
          <a:p>
            <a:r>
              <a:rPr lang="en-US" dirty="0"/>
              <a:t>Adult Meals</a:t>
            </a:r>
          </a:p>
        </p:txBody>
      </p:sp>
      <p:sp>
        <p:nvSpPr>
          <p:cNvPr id="3" name="Content Placeholder 2">
            <a:extLst>
              <a:ext uri="{FF2B5EF4-FFF2-40B4-BE49-F238E27FC236}">
                <a16:creationId xmlns:a16="http://schemas.microsoft.com/office/drawing/2014/main" id="{BF64BB85-87A8-E18D-6C4E-60257C70A2E8}"/>
              </a:ext>
            </a:extLst>
          </p:cNvPr>
          <p:cNvSpPr>
            <a:spLocks noGrp="1"/>
          </p:cNvSpPr>
          <p:nvPr>
            <p:ph idx="1"/>
          </p:nvPr>
        </p:nvSpPr>
        <p:spPr/>
        <p:txBody>
          <a:bodyPr/>
          <a:lstStyle/>
          <a:p>
            <a:r>
              <a:rPr lang="en-US" sz="4400" dirty="0"/>
              <a:t>Meals for school nutrition program employees</a:t>
            </a:r>
          </a:p>
          <a:p>
            <a:pPr lvl="1"/>
            <a:r>
              <a:rPr lang="en-US" sz="4400" dirty="0">
                <a:solidFill>
                  <a:srgbClr val="2F3D4C"/>
                </a:solidFill>
              </a:rPr>
              <a:t>SFAs may choose to serve meals at no charge to adults directly involved in the operation and administration of the NSLP and SBP. </a:t>
            </a:r>
          </a:p>
          <a:p>
            <a:pPr lvl="1"/>
            <a:r>
              <a:rPr lang="en-US" sz="4400" dirty="0">
                <a:solidFill>
                  <a:srgbClr val="2F3D4C"/>
                </a:solidFill>
              </a:rPr>
              <a:t>This includes:</a:t>
            </a:r>
          </a:p>
          <a:p>
            <a:pPr lvl="2"/>
            <a:r>
              <a:rPr lang="en-US" sz="4400" dirty="0">
                <a:solidFill>
                  <a:srgbClr val="2F3D4C"/>
                </a:solidFill>
              </a:rPr>
              <a:t>staff members responsible for menu planning, purchasing, preparation, clean-up, and service of the meals. </a:t>
            </a:r>
          </a:p>
          <a:p>
            <a:pPr lvl="1"/>
            <a:r>
              <a:rPr lang="en-US" sz="4400" dirty="0">
                <a:solidFill>
                  <a:srgbClr val="2F3D4C"/>
                </a:solidFill>
              </a:rPr>
              <a:t>The cost of these meals may be paid for from the NSFSA.</a:t>
            </a:r>
          </a:p>
          <a:p>
            <a:endParaRPr lang="en-US" dirty="0"/>
          </a:p>
        </p:txBody>
      </p:sp>
    </p:spTree>
    <p:extLst>
      <p:ext uri="{BB962C8B-B14F-4D97-AF65-F5344CB8AC3E}">
        <p14:creationId xmlns:p14="http://schemas.microsoft.com/office/powerpoint/2010/main" val="29346146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10D9E8-0BA9-D4FE-6E83-184D9FAC7B4F}"/>
              </a:ext>
            </a:extLst>
          </p:cNvPr>
          <p:cNvSpPr>
            <a:spLocks noGrp="1"/>
          </p:cNvSpPr>
          <p:nvPr>
            <p:ph type="title"/>
          </p:nvPr>
        </p:nvSpPr>
        <p:spPr/>
        <p:txBody>
          <a:bodyPr/>
          <a:lstStyle/>
          <a:p>
            <a:r>
              <a:rPr lang="en-US" dirty="0"/>
              <a:t>Adult Meals - Continued</a:t>
            </a:r>
          </a:p>
        </p:txBody>
      </p:sp>
      <p:sp>
        <p:nvSpPr>
          <p:cNvPr id="3" name="Content Placeholder 2">
            <a:extLst>
              <a:ext uri="{FF2B5EF4-FFF2-40B4-BE49-F238E27FC236}">
                <a16:creationId xmlns:a16="http://schemas.microsoft.com/office/drawing/2014/main" id="{917E767D-382F-6C5E-E67E-30D9BF5D62A8}"/>
              </a:ext>
            </a:extLst>
          </p:cNvPr>
          <p:cNvSpPr>
            <a:spLocks noGrp="1"/>
          </p:cNvSpPr>
          <p:nvPr>
            <p:ph idx="1"/>
          </p:nvPr>
        </p:nvSpPr>
        <p:spPr/>
        <p:txBody>
          <a:bodyPr>
            <a:normAutofit fontScale="92500" lnSpcReduction="20000"/>
          </a:bodyPr>
          <a:lstStyle/>
          <a:p>
            <a:r>
              <a:rPr lang="en-US" sz="4400" dirty="0"/>
              <a:t>Meals for non-school nutrition program employees</a:t>
            </a:r>
          </a:p>
          <a:p>
            <a:pPr lvl="1"/>
            <a:r>
              <a:rPr lang="en-US" sz="4400" dirty="0">
                <a:solidFill>
                  <a:srgbClr val="2F3D4C"/>
                </a:solidFill>
              </a:rPr>
              <a:t>NSFSA cannot be used to cover the cost of meals served to:</a:t>
            </a:r>
          </a:p>
          <a:p>
            <a:pPr lvl="2"/>
            <a:r>
              <a:rPr lang="en-US" sz="4400" dirty="0">
                <a:solidFill>
                  <a:srgbClr val="2F3D4C"/>
                </a:solidFill>
              </a:rPr>
              <a:t>teachers, custodians, administrative personnel, or other staff members who are not involved in the planning, preparation, clean-up, or service of meals.</a:t>
            </a:r>
          </a:p>
          <a:p>
            <a:pPr lvl="1"/>
            <a:r>
              <a:rPr lang="en-US" sz="4400" dirty="0">
                <a:solidFill>
                  <a:srgbClr val="2F3D4C"/>
                </a:solidFill>
              </a:rPr>
              <a:t>Funds available to pay the cost of student meals cannot be used to supplement the cost of adult meals. </a:t>
            </a:r>
          </a:p>
          <a:p>
            <a:pPr lvl="1"/>
            <a:r>
              <a:rPr lang="en-US" sz="4400" dirty="0">
                <a:solidFill>
                  <a:srgbClr val="2F3D4C"/>
                </a:solidFill>
              </a:rPr>
              <a:t>SFAs must charge these adults the adult meal price established by SCDE</a:t>
            </a:r>
          </a:p>
          <a:p>
            <a:pPr lvl="2"/>
            <a:r>
              <a:rPr lang="en-US" sz="4400" dirty="0">
                <a:solidFill>
                  <a:srgbClr val="2F3D4C"/>
                </a:solidFill>
              </a:rPr>
              <a:t>If adults are served larger portions or special meals SFAs must charge more to cover the additional cost</a:t>
            </a:r>
          </a:p>
          <a:p>
            <a:endParaRPr lang="en-US" dirty="0"/>
          </a:p>
        </p:txBody>
      </p:sp>
    </p:spTree>
    <p:extLst>
      <p:ext uri="{BB962C8B-B14F-4D97-AF65-F5344CB8AC3E}">
        <p14:creationId xmlns:p14="http://schemas.microsoft.com/office/powerpoint/2010/main" val="5294428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4D2DF-09E9-9D09-DCEF-58F8A3B8D843}"/>
              </a:ext>
            </a:extLst>
          </p:cNvPr>
          <p:cNvSpPr>
            <a:spLocks noGrp="1"/>
          </p:cNvSpPr>
          <p:nvPr>
            <p:ph type="title"/>
          </p:nvPr>
        </p:nvSpPr>
        <p:spPr/>
        <p:txBody>
          <a:bodyPr/>
          <a:lstStyle/>
          <a:p>
            <a:pPr algn="ctr"/>
            <a:r>
              <a:rPr lang="en-US" dirty="0"/>
              <a:t>Do you have any questions?</a:t>
            </a:r>
          </a:p>
        </p:txBody>
      </p:sp>
      <p:sp>
        <p:nvSpPr>
          <p:cNvPr id="3" name="Content Placeholder 2">
            <a:extLst>
              <a:ext uri="{FF2B5EF4-FFF2-40B4-BE49-F238E27FC236}">
                <a16:creationId xmlns:a16="http://schemas.microsoft.com/office/drawing/2014/main" id="{750A10A8-6AB7-D673-73E5-C3698D688977}"/>
              </a:ext>
            </a:extLst>
          </p:cNvPr>
          <p:cNvSpPr>
            <a:spLocks noGrp="1"/>
          </p:cNvSpPr>
          <p:nvPr>
            <p:ph idx="1"/>
          </p:nvPr>
        </p:nvSpPr>
        <p:spPr/>
        <p:txBody>
          <a:bodyPr/>
          <a:lstStyle/>
          <a:p>
            <a:pPr algn="ctr"/>
            <a:endParaRPr lang="en-US" sz="8000" b="1" dirty="0"/>
          </a:p>
          <a:p>
            <a:pPr algn="ctr"/>
            <a:r>
              <a:rPr lang="en-US" sz="8000" b="1" dirty="0"/>
              <a:t>Questions?</a:t>
            </a:r>
          </a:p>
          <a:p>
            <a:endParaRPr lang="en-US" dirty="0"/>
          </a:p>
        </p:txBody>
      </p:sp>
    </p:spTree>
    <p:extLst>
      <p:ext uri="{BB962C8B-B14F-4D97-AF65-F5344CB8AC3E}">
        <p14:creationId xmlns:p14="http://schemas.microsoft.com/office/powerpoint/2010/main" val="5523569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D376D9-A94D-5CA8-D27B-EF5E49AA773F}"/>
              </a:ext>
            </a:extLst>
          </p:cNvPr>
          <p:cNvSpPr>
            <a:spLocks noGrp="1"/>
          </p:cNvSpPr>
          <p:nvPr>
            <p:ph type="title"/>
          </p:nvPr>
        </p:nvSpPr>
        <p:spPr/>
        <p:txBody>
          <a:bodyPr/>
          <a:lstStyle/>
          <a:p>
            <a:r>
              <a:rPr lang="en-US" dirty="0"/>
              <a:t>ed.sc.gov</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B533D8-1C28-738A-17A3-181F41ECB26B}"/>
              </a:ext>
            </a:extLst>
          </p:cNvPr>
          <p:cNvSpPr>
            <a:spLocks noGrp="1"/>
          </p:cNvSpPr>
          <p:nvPr>
            <p:ph type="title"/>
          </p:nvPr>
        </p:nvSpPr>
        <p:spPr/>
        <p:txBody>
          <a:bodyPr/>
          <a:lstStyle/>
          <a:p>
            <a:r>
              <a:rPr lang="en-US" dirty="0"/>
              <a:t>Nonprofit School Food Service</a:t>
            </a:r>
          </a:p>
        </p:txBody>
      </p:sp>
      <p:sp>
        <p:nvSpPr>
          <p:cNvPr id="3" name="Content Placeholder 2">
            <a:extLst>
              <a:ext uri="{FF2B5EF4-FFF2-40B4-BE49-F238E27FC236}">
                <a16:creationId xmlns:a16="http://schemas.microsoft.com/office/drawing/2014/main" id="{68A7F152-51D3-4079-A079-BD01CE7729FE}"/>
              </a:ext>
            </a:extLst>
          </p:cNvPr>
          <p:cNvSpPr>
            <a:spLocks noGrp="1"/>
          </p:cNvSpPr>
          <p:nvPr>
            <p:ph idx="1"/>
          </p:nvPr>
        </p:nvSpPr>
        <p:spPr/>
        <p:txBody>
          <a:bodyPr>
            <a:normAutofit fontScale="92500" lnSpcReduction="10000"/>
          </a:bodyPr>
          <a:lstStyle/>
          <a:p>
            <a:pPr marL="571500" indent="-571500">
              <a:buFont typeface="Arial" panose="020B0604020202020204" pitchFamily="34" charset="0"/>
              <a:buChar char="•"/>
            </a:pPr>
            <a:r>
              <a:rPr lang="en-US" sz="3600" dirty="0"/>
              <a:t>The school food service program must be nonprofit. </a:t>
            </a:r>
          </a:p>
          <a:p>
            <a:pPr lvl="1"/>
            <a:r>
              <a:rPr lang="en-US" dirty="0">
                <a:solidFill>
                  <a:srgbClr val="2F3D4C"/>
                </a:solidFill>
              </a:rPr>
              <a:t>Section 7 CFR 210.9(a)(1) of the NSLP &amp; 7 CFR 220.13(i) of the SBP regulations </a:t>
            </a:r>
            <a:br>
              <a:rPr lang="en-US" dirty="0">
                <a:solidFill>
                  <a:srgbClr val="2F3D4C"/>
                </a:solidFill>
              </a:rPr>
            </a:br>
            <a:endParaRPr lang="en-US" dirty="0">
              <a:solidFill>
                <a:srgbClr val="2F3D4C"/>
              </a:solidFill>
            </a:endParaRPr>
          </a:p>
          <a:p>
            <a:pPr marL="571500" indent="-571500">
              <a:buFont typeface="Arial" panose="020B0604020202020204" pitchFamily="34" charset="0"/>
              <a:buChar char="•"/>
            </a:pPr>
            <a:r>
              <a:rPr lang="en-US" sz="3600" dirty="0"/>
              <a:t>SFAs to maintain a nonprofit school food service and observe the requirements for and limitations on the use of nonprofit school food service revenues (7 CFR 210.14) and the limitations on any competitive school food service (7 CFR210.11). </a:t>
            </a:r>
          </a:p>
          <a:p>
            <a:pPr lvl="1"/>
            <a:r>
              <a:rPr lang="en-US" dirty="0">
                <a:solidFill>
                  <a:srgbClr val="2F3D4C"/>
                </a:solidFill>
              </a:rPr>
              <a:t>“Nonprofit school food service” means all food service operations conducted by the school food authority principally for the benefit of students, all the revenue from which is used solely for the operation or improvement of such food services.</a:t>
            </a:r>
          </a:p>
          <a:p>
            <a:endParaRPr lang="en-US" dirty="0"/>
          </a:p>
        </p:txBody>
      </p:sp>
    </p:spTree>
    <p:extLst>
      <p:ext uri="{BB962C8B-B14F-4D97-AF65-F5344CB8AC3E}">
        <p14:creationId xmlns:p14="http://schemas.microsoft.com/office/powerpoint/2010/main" val="3640843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5EBAA-C4B8-0065-127C-C08FF1A63286}"/>
              </a:ext>
            </a:extLst>
          </p:cNvPr>
          <p:cNvSpPr>
            <a:spLocks noGrp="1"/>
          </p:cNvSpPr>
          <p:nvPr>
            <p:ph type="title"/>
          </p:nvPr>
        </p:nvSpPr>
        <p:spPr/>
        <p:txBody>
          <a:bodyPr/>
          <a:lstStyle/>
          <a:p>
            <a:r>
              <a:rPr lang="en-US" dirty="0"/>
              <a:t>Nonprofit School Food Service Account (NSFSA)</a:t>
            </a:r>
          </a:p>
        </p:txBody>
      </p:sp>
      <p:sp>
        <p:nvSpPr>
          <p:cNvPr id="3" name="Content Placeholder 2">
            <a:extLst>
              <a:ext uri="{FF2B5EF4-FFF2-40B4-BE49-F238E27FC236}">
                <a16:creationId xmlns:a16="http://schemas.microsoft.com/office/drawing/2014/main" id="{26D5992A-BF22-2DF9-6A82-C3B5F64D5A80}"/>
              </a:ext>
            </a:extLst>
          </p:cNvPr>
          <p:cNvSpPr>
            <a:spLocks noGrp="1"/>
          </p:cNvSpPr>
          <p:nvPr>
            <p:ph idx="1"/>
          </p:nvPr>
        </p:nvSpPr>
        <p:spPr/>
        <p:txBody>
          <a:bodyPr/>
          <a:lstStyle/>
          <a:p>
            <a:pPr marL="685800" indent="-685800">
              <a:buFont typeface="Arial" panose="020B0604020202020204" pitchFamily="34" charset="0"/>
              <a:buChar char="•"/>
            </a:pPr>
            <a:r>
              <a:rPr lang="en-US" sz="4800" dirty="0"/>
              <a:t>The SFA must maintain a NSFSA to: </a:t>
            </a:r>
          </a:p>
          <a:p>
            <a:pPr lvl="1"/>
            <a:r>
              <a:rPr lang="en-US" sz="4800" dirty="0">
                <a:solidFill>
                  <a:srgbClr val="2F3D4C"/>
                </a:solidFill>
              </a:rPr>
              <a:t>1) ensure that the school food service operates on a nonprofit basis; and </a:t>
            </a:r>
          </a:p>
          <a:p>
            <a:pPr lvl="1"/>
            <a:r>
              <a:rPr lang="en-US" sz="4800" dirty="0">
                <a:solidFill>
                  <a:srgbClr val="2F3D4C"/>
                </a:solidFill>
              </a:rPr>
              <a:t>2) safeguard assets of the school food service and ensure that they are used only for authorized purposes. </a:t>
            </a:r>
          </a:p>
          <a:p>
            <a:pPr marL="685800" indent="-685800">
              <a:buFont typeface="Arial" panose="020B0604020202020204" pitchFamily="34" charset="0"/>
              <a:buChar char="•"/>
            </a:pPr>
            <a:r>
              <a:rPr lang="en-US" sz="4800" dirty="0"/>
              <a:t>The SFA is the steward of the NSFSA and maintains the funds available for the school nutrition programs. </a:t>
            </a:r>
          </a:p>
          <a:p>
            <a:endParaRPr lang="en-US" dirty="0"/>
          </a:p>
        </p:txBody>
      </p:sp>
    </p:spTree>
    <p:extLst>
      <p:ext uri="{BB962C8B-B14F-4D97-AF65-F5344CB8AC3E}">
        <p14:creationId xmlns:p14="http://schemas.microsoft.com/office/powerpoint/2010/main" val="37687257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CEDDF-545A-2826-EA09-CE15D11AE459}"/>
              </a:ext>
            </a:extLst>
          </p:cNvPr>
          <p:cNvSpPr>
            <a:spLocks noGrp="1"/>
          </p:cNvSpPr>
          <p:nvPr>
            <p:ph type="title"/>
          </p:nvPr>
        </p:nvSpPr>
        <p:spPr/>
        <p:txBody>
          <a:bodyPr>
            <a:normAutofit fontScale="90000"/>
          </a:bodyPr>
          <a:lstStyle/>
          <a:p>
            <a:r>
              <a:rPr lang="en-US" dirty="0"/>
              <a:t>Nonprofit School Food Service Account (NSFSA) - continued</a:t>
            </a:r>
          </a:p>
        </p:txBody>
      </p:sp>
      <p:sp>
        <p:nvSpPr>
          <p:cNvPr id="3" name="Content Placeholder 2">
            <a:extLst>
              <a:ext uri="{FF2B5EF4-FFF2-40B4-BE49-F238E27FC236}">
                <a16:creationId xmlns:a16="http://schemas.microsoft.com/office/drawing/2014/main" id="{9C73EB43-E099-3B57-8C5C-D5925EB07979}"/>
              </a:ext>
            </a:extLst>
          </p:cNvPr>
          <p:cNvSpPr>
            <a:spLocks noGrp="1"/>
          </p:cNvSpPr>
          <p:nvPr>
            <p:ph idx="1"/>
          </p:nvPr>
        </p:nvSpPr>
        <p:spPr/>
        <p:txBody>
          <a:bodyPr/>
          <a:lstStyle/>
          <a:p>
            <a:pPr marL="685800" indent="-685800">
              <a:buFont typeface="Arial" panose="020B0604020202020204" pitchFamily="34" charset="0"/>
              <a:buChar char="•"/>
            </a:pPr>
            <a:r>
              <a:rPr lang="en-US" sz="4800" dirty="0"/>
              <a:t>The SFA is responsible for ensuring that </a:t>
            </a:r>
          </a:p>
          <a:p>
            <a:pPr lvl="1"/>
            <a:r>
              <a:rPr lang="en-US" sz="4800" dirty="0">
                <a:solidFill>
                  <a:srgbClr val="2F3D4C"/>
                </a:solidFill>
              </a:rPr>
              <a:t>1) only allowable costs are paid with NSFSA funds; and </a:t>
            </a:r>
          </a:p>
          <a:p>
            <a:pPr lvl="1"/>
            <a:r>
              <a:rPr lang="en-US" sz="4800" dirty="0">
                <a:solidFill>
                  <a:srgbClr val="2F3D4C"/>
                </a:solidFill>
              </a:rPr>
              <a:t>2) costs are properly classified as direct or indirect. The SFA should continuously monitor costs charged to the NSFSA.</a:t>
            </a:r>
          </a:p>
          <a:p>
            <a:endParaRPr lang="en-US" dirty="0"/>
          </a:p>
        </p:txBody>
      </p:sp>
    </p:spTree>
    <p:extLst>
      <p:ext uri="{BB962C8B-B14F-4D97-AF65-F5344CB8AC3E}">
        <p14:creationId xmlns:p14="http://schemas.microsoft.com/office/powerpoint/2010/main" val="23550991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8715C-666F-18DC-34FB-98B34E2FA60A}"/>
              </a:ext>
            </a:extLst>
          </p:cNvPr>
          <p:cNvSpPr>
            <a:spLocks noGrp="1"/>
          </p:cNvSpPr>
          <p:nvPr>
            <p:ph type="title"/>
          </p:nvPr>
        </p:nvSpPr>
        <p:spPr/>
        <p:txBody>
          <a:bodyPr/>
          <a:lstStyle/>
          <a:p>
            <a:r>
              <a:rPr lang="en-US" dirty="0"/>
              <a:t>Revenues</a:t>
            </a:r>
          </a:p>
        </p:txBody>
      </p:sp>
      <p:sp>
        <p:nvSpPr>
          <p:cNvPr id="3" name="Content Placeholder 2">
            <a:extLst>
              <a:ext uri="{FF2B5EF4-FFF2-40B4-BE49-F238E27FC236}">
                <a16:creationId xmlns:a16="http://schemas.microsoft.com/office/drawing/2014/main" id="{F760964F-7D8C-0D90-4D9F-08055B335A8D}"/>
              </a:ext>
            </a:extLst>
          </p:cNvPr>
          <p:cNvSpPr>
            <a:spLocks noGrp="1"/>
          </p:cNvSpPr>
          <p:nvPr>
            <p:ph idx="1"/>
          </p:nvPr>
        </p:nvSpPr>
        <p:spPr/>
        <p:txBody>
          <a:bodyPr/>
          <a:lstStyle/>
          <a:p>
            <a:pPr marL="685800" indent="-685800">
              <a:buFont typeface="Arial" panose="020B0604020202020204" pitchFamily="34" charset="0"/>
              <a:buChar char="•"/>
            </a:pPr>
            <a:r>
              <a:rPr lang="en-US" sz="4800" dirty="0"/>
              <a:t>All money provide to the NSFSA</a:t>
            </a:r>
          </a:p>
          <a:p>
            <a:pPr lvl="1"/>
            <a:r>
              <a:rPr lang="en-US" sz="4800" dirty="0">
                <a:solidFill>
                  <a:srgbClr val="2F3D4C"/>
                </a:solidFill>
              </a:rPr>
              <a:t>Includes but not limited to:</a:t>
            </a:r>
          </a:p>
          <a:p>
            <a:pPr lvl="2"/>
            <a:r>
              <a:rPr lang="en-US" sz="4800" dirty="0">
                <a:solidFill>
                  <a:srgbClr val="2F3D4C"/>
                </a:solidFill>
              </a:rPr>
              <a:t>Federal reimbursement</a:t>
            </a:r>
          </a:p>
          <a:p>
            <a:pPr lvl="2"/>
            <a:r>
              <a:rPr lang="en-US" sz="4800" dirty="0">
                <a:solidFill>
                  <a:srgbClr val="2F3D4C"/>
                </a:solidFill>
              </a:rPr>
              <a:t>State matching funds</a:t>
            </a:r>
          </a:p>
          <a:p>
            <a:pPr lvl="2"/>
            <a:r>
              <a:rPr lang="en-US" sz="4800" dirty="0">
                <a:solidFill>
                  <a:srgbClr val="2F3D4C"/>
                </a:solidFill>
              </a:rPr>
              <a:t>Student payments for meals</a:t>
            </a:r>
          </a:p>
          <a:p>
            <a:pPr lvl="2"/>
            <a:r>
              <a:rPr lang="en-US" sz="4800" dirty="0">
                <a:solidFill>
                  <a:srgbClr val="2F3D4C"/>
                </a:solidFill>
              </a:rPr>
              <a:t>A la carte sales</a:t>
            </a:r>
          </a:p>
          <a:p>
            <a:pPr lvl="2"/>
            <a:r>
              <a:rPr lang="en-US" sz="4800" dirty="0">
                <a:solidFill>
                  <a:srgbClr val="2F3D4C"/>
                </a:solidFill>
              </a:rPr>
              <a:t>Income from adult meals, catering, and vended meals</a:t>
            </a:r>
          </a:p>
          <a:p>
            <a:endParaRPr lang="en-US" dirty="0"/>
          </a:p>
        </p:txBody>
      </p:sp>
    </p:spTree>
    <p:extLst>
      <p:ext uri="{BB962C8B-B14F-4D97-AF65-F5344CB8AC3E}">
        <p14:creationId xmlns:p14="http://schemas.microsoft.com/office/powerpoint/2010/main" val="21969317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DE466C-3EEF-90E5-429A-3A4932234742}"/>
              </a:ext>
            </a:extLst>
          </p:cNvPr>
          <p:cNvSpPr>
            <a:spLocks noGrp="1"/>
          </p:cNvSpPr>
          <p:nvPr>
            <p:ph type="title"/>
          </p:nvPr>
        </p:nvSpPr>
        <p:spPr/>
        <p:txBody>
          <a:bodyPr/>
          <a:lstStyle/>
          <a:p>
            <a:r>
              <a:rPr lang="en-US" dirty="0"/>
              <a:t>Expenses</a:t>
            </a:r>
          </a:p>
        </p:txBody>
      </p:sp>
      <p:sp>
        <p:nvSpPr>
          <p:cNvPr id="3" name="Content Placeholder 2">
            <a:extLst>
              <a:ext uri="{FF2B5EF4-FFF2-40B4-BE49-F238E27FC236}">
                <a16:creationId xmlns:a16="http://schemas.microsoft.com/office/drawing/2014/main" id="{77BD9121-218A-5731-DDF6-A6DFCD800A21}"/>
              </a:ext>
            </a:extLst>
          </p:cNvPr>
          <p:cNvSpPr>
            <a:spLocks noGrp="1"/>
          </p:cNvSpPr>
          <p:nvPr>
            <p:ph idx="1"/>
          </p:nvPr>
        </p:nvSpPr>
        <p:spPr/>
        <p:txBody>
          <a:bodyPr/>
          <a:lstStyle/>
          <a:p>
            <a:pPr marL="685800" indent="-685800">
              <a:buFont typeface="Arial" panose="020B0604020202020204" pitchFamily="34" charset="0"/>
              <a:buChar char="•"/>
            </a:pPr>
            <a:r>
              <a:rPr lang="en-US" sz="4800" dirty="0"/>
              <a:t>Expenses must comply with the cost principles of 2 CFR Part 200 Subpart E</a:t>
            </a:r>
          </a:p>
          <a:p>
            <a:pPr lvl="1"/>
            <a:r>
              <a:rPr lang="en-US" sz="4800" dirty="0">
                <a:solidFill>
                  <a:srgbClr val="2F3D4C"/>
                </a:solidFill>
              </a:rPr>
              <a:t>Costs charged to the NSFSA must be necessary, reasonable, allocable (direct or indirect), and consistently treated as direct or indirect. </a:t>
            </a:r>
          </a:p>
          <a:p>
            <a:endParaRPr lang="en-US" dirty="0"/>
          </a:p>
        </p:txBody>
      </p:sp>
    </p:spTree>
    <p:extLst>
      <p:ext uri="{BB962C8B-B14F-4D97-AF65-F5344CB8AC3E}">
        <p14:creationId xmlns:p14="http://schemas.microsoft.com/office/powerpoint/2010/main" val="9603757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5FE8C-1C5D-4104-58E4-37BC04A99123}"/>
              </a:ext>
            </a:extLst>
          </p:cNvPr>
          <p:cNvSpPr>
            <a:spLocks noGrp="1"/>
          </p:cNvSpPr>
          <p:nvPr>
            <p:ph type="title"/>
          </p:nvPr>
        </p:nvSpPr>
        <p:spPr/>
        <p:txBody>
          <a:bodyPr/>
          <a:lstStyle/>
          <a:p>
            <a:r>
              <a:rPr lang="en-US" dirty="0"/>
              <a:t>Necessary Expenses</a:t>
            </a:r>
          </a:p>
        </p:txBody>
      </p:sp>
      <p:sp>
        <p:nvSpPr>
          <p:cNvPr id="3" name="Content Placeholder 2">
            <a:extLst>
              <a:ext uri="{FF2B5EF4-FFF2-40B4-BE49-F238E27FC236}">
                <a16:creationId xmlns:a16="http://schemas.microsoft.com/office/drawing/2014/main" id="{254CCA31-FE04-9A56-42DE-66D4A777F829}"/>
              </a:ext>
            </a:extLst>
          </p:cNvPr>
          <p:cNvSpPr>
            <a:spLocks noGrp="1"/>
          </p:cNvSpPr>
          <p:nvPr>
            <p:ph idx="1"/>
          </p:nvPr>
        </p:nvSpPr>
        <p:spPr/>
        <p:txBody>
          <a:bodyPr/>
          <a:lstStyle/>
          <a:p>
            <a:pPr marL="685800" indent="-685800">
              <a:buFont typeface="Arial" panose="020B0604020202020204" pitchFamily="34" charset="0"/>
              <a:buChar char="•"/>
            </a:pPr>
            <a:r>
              <a:rPr lang="en-US" sz="4800" dirty="0"/>
              <a:t>A cost is necessary if the SFA’s authorizing statutory provisions, resulting program regulations, or applicable FNS policy establish that the nonprofit school food service cannot be operated without incurring the cost. </a:t>
            </a:r>
          </a:p>
          <a:p>
            <a:pPr marL="685800" indent="-685800">
              <a:buFont typeface="Arial" panose="020B0604020202020204" pitchFamily="34" charset="0"/>
              <a:buChar char="•"/>
            </a:pPr>
            <a:endParaRPr lang="en-US" sz="4800" dirty="0"/>
          </a:p>
          <a:p>
            <a:pPr marL="685800" indent="-685800">
              <a:buFont typeface="Arial" panose="020B0604020202020204" pitchFamily="34" charset="0"/>
              <a:buChar char="•"/>
            </a:pPr>
            <a:r>
              <a:rPr lang="en-US" sz="4800" dirty="0"/>
              <a:t>For example, a school food service cannot be operated without incurring the cost of appropriate food. </a:t>
            </a:r>
          </a:p>
          <a:p>
            <a:endParaRPr lang="en-US" dirty="0"/>
          </a:p>
        </p:txBody>
      </p:sp>
    </p:spTree>
    <p:extLst>
      <p:ext uri="{BB962C8B-B14F-4D97-AF65-F5344CB8AC3E}">
        <p14:creationId xmlns:p14="http://schemas.microsoft.com/office/powerpoint/2010/main" val="3009818093"/>
      </p:ext>
    </p:extLst>
  </p:cSld>
  <p:clrMapOvr>
    <a:masterClrMapping/>
  </p:clrMapOvr>
</p:sld>
</file>

<file path=ppt/theme/theme1.xml><?xml version="1.0" encoding="utf-8"?>
<a:theme xmlns:a="http://schemas.openxmlformats.org/drawingml/2006/main" name="1_Office Theme">
  <a:themeElements>
    <a:clrScheme name="SCDE">
      <a:dk1>
        <a:sysClr val="windowText" lastClr="000000"/>
      </a:dk1>
      <a:lt1>
        <a:sysClr val="window" lastClr="FFFFFF"/>
      </a:lt1>
      <a:dk2>
        <a:srgbClr val="44546A"/>
      </a:dk2>
      <a:lt2>
        <a:srgbClr val="FCEFD8"/>
      </a:lt2>
      <a:accent1>
        <a:srgbClr val="F1BA55"/>
      </a:accent1>
      <a:accent2>
        <a:srgbClr val="43718B"/>
      </a:accent2>
      <a:accent3>
        <a:srgbClr val="D8D8D8"/>
      </a:accent3>
      <a:accent4>
        <a:srgbClr val="2F3D4C"/>
      </a:accent4>
      <a:accent5>
        <a:srgbClr val="A2B3C6"/>
      </a:accent5>
      <a:accent6>
        <a:srgbClr val="7F7F7F"/>
      </a:accent6>
      <a:hlink>
        <a:srgbClr val="43718B"/>
      </a:hlink>
      <a:folHlink>
        <a:srgbClr val="43718B"/>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Presentation9" id="{6D457848-BFDF-47EE-B7A7-6B902099B153}" vid="{42A72632-4AE8-483F-A31D-5F15708A3C8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Child Nutrition Finance</Template>
  <TotalTime>34</TotalTime>
  <Words>2489</Words>
  <Application>Microsoft Office PowerPoint</Application>
  <PresentationFormat>Custom</PresentationFormat>
  <Paragraphs>182</Paragraphs>
  <Slides>35</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35</vt:i4>
      </vt:variant>
    </vt:vector>
  </HeadingPairs>
  <TitlesOfParts>
    <vt:vector size="39" baseType="lpstr">
      <vt:lpstr>Trebuchet MS</vt:lpstr>
      <vt:lpstr>Arial</vt:lpstr>
      <vt:lpstr>Aptos</vt:lpstr>
      <vt:lpstr>1_Office Theme</vt:lpstr>
      <vt:lpstr>Child Nutrition Finances</vt:lpstr>
      <vt:lpstr>CFR NSLP Codes</vt:lpstr>
      <vt:lpstr>Use of Funds</vt:lpstr>
      <vt:lpstr>Nonprofit School Food Service</vt:lpstr>
      <vt:lpstr>Nonprofit School Food Service Account (NSFSA)</vt:lpstr>
      <vt:lpstr>Nonprofit School Food Service Account (NSFSA) - continued</vt:lpstr>
      <vt:lpstr>Revenues</vt:lpstr>
      <vt:lpstr>Expenses</vt:lpstr>
      <vt:lpstr>Necessary Expenses</vt:lpstr>
      <vt:lpstr>Reasonable Cost</vt:lpstr>
      <vt:lpstr>Cost</vt:lpstr>
      <vt:lpstr>Allowable and Unallowable Expenses</vt:lpstr>
      <vt:lpstr>Loans to the NSFSA</vt:lpstr>
      <vt:lpstr>Direct Cost</vt:lpstr>
      <vt:lpstr>Indirect Cost</vt:lpstr>
      <vt:lpstr>Direct vs Indirect Cost</vt:lpstr>
      <vt:lpstr>State Match for the NSLP</vt:lpstr>
      <vt:lpstr>Capital Expenditure Requests and Equipment Approvals</vt:lpstr>
      <vt:lpstr>SLP4</vt:lpstr>
      <vt:lpstr>SLP4 – Office of Health and Nutrition</vt:lpstr>
      <vt:lpstr>Net Cash Resources (NCR): Three-Month Operating Balance</vt:lpstr>
      <vt:lpstr>Excessive Operating Balance (EOB)</vt:lpstr>
      <vt:lpstr>Paid Lunch Equity (PLE)</vt:lpstr>
      <vt:lpstr>PLE</vt:lpstr>
      <vt:lpstr>Free and Reduced Meal Prices</vt:lpstr>
      <vt:lpstr>Unpaid Meal Charges</vt:lpstr>
      <vt:lpstr>Bad Debit</vt:lpstr>
      <vt:lpstr>Charge Policy</vt:lpstr>
      <vt:lpstr>Nonprogram Foods</vt:lpstr>
      <vt:lpstr>Nonprogram Revenue Calculator</vt:lpstr>
      <vt:lpstr>USDA Nonprogram Revenue Calculator</vt:lpstr>
      <vt:lpstr>Adult Meals</vt:lpstr>
      <vt:lpstr>Adult Meals - Continued</vt:lpstr>
      <vt:lpstr>Do you have any questions?</vt:lpstr>
      <vt:lpstr>ed.sc.gov</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Cooper, Melanie</dc:creator>
  <cp:lastModifiedBy>McCain, William</cp:lastModifiedBy>
  <cp:revision>4</cp:revision>
  <dcterms:created xsi:type="dcterms:W3CDTF">2025-08-19T13:18:47Z</dcterms:created>
  <dcterms:modified xsi:type="dcterms:W3CDTF">2025-08-19T15:18:28Z</dcterms:modified>
  <dc:identifier>DAGJFJTh0zc</dc:identifier>
</cp:coreProperties>
</file>