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6" r:id="rId2"/>
    <p:sldId id="372" r:id="rId3"/>
    <p:sldId id="373" r:id="rId4"/>
    <p:sldId id="374" r:id="rId5"/>
    <p:sldId id="375" r:id="rId6"/>
    <p:sldId id="376" r:id="rId7"/>
    <p:sldId id="377" r:id="rId8"/>
    <p:sldId id="378" r:id="rId9"/>
    <p:sldId id="379" r:id="rId10"/>
    <p:sldId id="380" r:id="rId11"/>
    <p:sldId id="381" r:id="rId12"/>
    <p:sldId id="338" r:id="rId13"/>
    <p:sldId id="300" r:id="rId14"/>
    <p:sldId id="301" r:id="rId15"/>
    <p:sldId id="359" r:id="rId16"/>
    <p:sldId id="353" r:id="rId17"/>
    <p:sldId id="354" r:id="rId18"/>
    <p:sldId id="355" r:id="rId19"/>
    <p:sldId id="357" r:id="rId20"/>
    <p:sldId id="345" r:id="rId21"/>
    <p:sldId id="346" r:id="rId22"/>
    <p:sldId id="347" r:id="rId23"/>
    <p:sldId id="348" r:id="rId24"/>
    <p:sldId id="349" r:id="rId25"/>
    <p:sldId id="350" r:id="rId26"/>
    <p:sldId id="351" r:id="rId27"/>
    <p:sldId id="305" r:id="rId28"/>
    <p:sldId id="352" r:id="rId29"/>
    <p:sldId id="360" r:id="rId30"/>
    <p:sldId id="259" r:id="rId31"/>
    <p:sldId id="371" r:id="rId32"/>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D1F11BFE-7AFF-43CF-98CE-1D7169FB53F6}" type="datetimeFigureOut">
              <a:rPr lang="en-US" smtClean="0"/>
              <a:t>11/1/2016</a:t>
            </a:fld>
            <a:endParaRPr lang="en-US" dirty="0"/>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13D2B4DE-5168-4832-98DA-D36D64FB37C6}" type="slidenum">
              <a:rPr lang="en-US" smtClean="0"/>
              <a:t>‹#›</a:t>
            </a:fld>
            <a:endParaRPr lang="en-US" dirty="0"/>
          </a:p>
        </p:txBody>
      </p:sp>
    </p:spTree>
    <p:extLst>
      <p:ext uri="{BB962C8B-B14F-4D97-AF65-F5344CB8AC3E}">
        <p14:creationId xmlns:p14="http://schemas.microsoft.com/office/powerpoint/2010/main" val="4194083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861B4ABD-7033-4F3D-8B47-6179C8E481BC}" type="datetimeFigureOut">
              <a:rPr lang="en-US" smtClean="0"/>
              <a:t>11/1/2016</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E8598CD4-DA43-4E7F-A175-89F02E4F1443}" type="slidenum">
              <a:rPr lang="en-US" smtClean="0"/>
              <a:t>‹#›</a:t>
            </a:fld>
            <a:endParaRPr lang="en-US" dirty="0"/>
          </a:p>
        </p:txBody>
      </p:sp>
    </p:spTree>
    <p:extLst>
      <p:ext uri="{BB962C8B-B14F-4D97-AF65-F5344CB8AC3E}">
        <p14:creationId xmlns:p14="http://schemas.microsoft.com/office/powerpoint/2010/main" val="1597035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1</a:t>
            </a:fld>
            <a:endParaRPr lang="en-US" dirty="0"/>
          </a:p>
        </p:txBody>
      </p:sp>
    </p:spTree>
    <p:extLst>
      <p:ext uri="{BB962C8B-B14F-4D97-AF65-F5344CB8AC3E}">
        <p14:creationId xmlns:p14="http://schemas.microsoft.com/office/powerpoint/2010/main" val="1271583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There are new requirements when acquiring an auditor to conduct the single audit.</a:t>
            </a:r>
          </a:p>
          <a:p>
            <a:pPr marL="174982" indent="-174982">
              <a:buFont typeface="Arial" panose="020B0604020202020204" pitchFamily="34" charset="0"/>
              <a:buChar char="•"/>
            </a:pPr>
            <a:r>
              <a:rPr lang="en-US" dirty="0"/>
              <a:t>Refer to list.</a:t>
            </a:r>
          </a:p>
          <a:p>
            <a:pPr marL="174982" indent="-174982">
              <a:buFont typeface="Arial" panose="020B0604020202020204" pitchFamily="34" charset="0"/>
              <a:buChar char="•"/>
            </a:pPr>
            <a:r>
              <a:rPr lang="en-US" dirty="0"/>
              <a:t>The RFP here is referring to the request for proposals issued by your organization to procure the services of an auditor, not the RFP issued for the MSP grant.</a:t>
            </a:r>
          </a:p>
          <a:p>
            <a:endParaRPr lang="en-US" dirty="0"/>
          </a:p>
        </p:txBody>
      </p:sp>
      <p:sp>
        <p:nvSpPr>
          <p:cNvPr id="4" name="Slide Number Placeholder 3"/>
          <p:cNvSpPr>
            <a:spLocks noGrp="1"/>
          </p:cNvSpPr>
          <p:nvPr>
            <p:ph type="sldNum" sz="quarter" idx="10"/>
          </p:nvPr>
        </p:nvSpPr>
        <p:spPr/>
        <p:txBody>
          <a:bodyPr/>
          <a:lstStyle/>
          <a:p>
            <a:fld id="{236C4ABB-E236-42D9-A9F1-7B12400810A7}" type="slidenum">
              <a:rPr lang="en-US" smtClean="0"/>
              <a:t>10</a:t>
            </a:fld>
            <a:endParaRPr lang="en-US" dirty="0"/>
          </a:p>
        </p:txBody>
      </p:sp>
    </p:spTree>
    <p:extLst>
      <p:ext uri="{BB962C8B-B14F-4D97-AF65-F5344CB8AC3E}">
        <p14:creationId xmlns:p14="http://schemas.microsoft.com/office/powerpoint/2010/main" val="1549173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11</a:t>
            </a:fld>
            <a:endParaRPr lang="en-US" dirty="0"/>
          </a:p>
        </p:txBody>
      </p:sp>
    </p:spTree>
    <p:extLst>
      <p:ext uri="{BB962C8B-B14F-4D97-AF65-F5344CB8AC3E}">
        <p14:creationId xmlns:p14="http://schemas.microsoft.com/office/powerpoint/2010/main" val="3458917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13</a:t>
            </a:fld>
            <a:endParaRPr lang="en-US" dirty="0"/>
          </a:p>
        </p:txBody>
      </p:sp>
    </p:spTree>
    <p:extLst>
      <p:ext uri="{BB962C8B-B14F-4D97-AF65-F5344CB8AC3E}">
        <p14:creationId xmlns:p14="http://schemas.microsoft.com/office/powerpoint/2010/main" val="3732501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14</a:t>
            </a:fld>
            <a:endParaRPr lang="en-US" dirty="0"/>
          </a:p>
        </p:txBody>
      </p:sp>
    </p:spTree>
    <p:extLst>
      <p:ext uri="{BB962C8B-B14F-4D97-AF65-F5344CB8AC3E}">
        <p14:creationId xmlns:p14="http://schemas.microsoft.com/office/powerpoint/2010/main" val="3549404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15</a:t>
            </a:fld>
            <a:endParaRPr lang="en-US" dirty="0"/>
          </a:p>
        </p:txBody>
      </p:sp>
    </p:spTree>
    <p:extLst>
      <p:ext uri="{BB962C8B-B14F-4D97-AF65-F5344CB8AC3E}">
        <p14:creationId xmlns:p14="http://schemas.microsoft.com/office/powerpoint/2010/main" val="2445425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entity may be subjected</a:t>
            </a:r>
            <a:r>
              <a:rPr lang="en-US" baseline="0" dirty="0" smtClean="0"/>
              <a:t> to a pre-award audit as a part of the pre-award risk assessment.</a:t>
            </a:r>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16</a:t>
            </a:fld>
            <a:endParaRPr lang="en-US" dirty="0"/>
          </a:p>
        </p:txBody>
      </p:sp>
    </p:spTree>
    <p:extLst>
      <p:ext uri="{BB962C8B-B14F-4D97-AF65-F5344CB8AC3E}">
        <p14:creationId xmlns:p14="http://schemas.microsoft.com/office/powerpoint/2010/main" val="1706995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17</a:t>
            </a:fld>
            <a:endParaRPr lang="en-US" dirty="0"/>
          </a:p>
        </p:txBody>
      </p:sp>
    </p:spTree>
    <p:extLst>
      <p:ext uri="{BB962C8B-B14F-4D97-AF65-F5344CB8AC3E}">
        <p14:creationId xmlns:p14="http://schemas.microsoft.com/office/powerpoint/2010/main" val="527036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SCDE’s risk</a:t>
            </a:r>
            <a:r>
              <a:rPr lang="en-US" baseline="0" dirty="0"/>
              <a:t> assessment contains 10 criteria.  The criteria expand across three tiers and a</a:t>
            </a:r>
            <a:r>
              <a:rPr lang="en-US" dirty="0"/>
              <a:t>ll criteria do not carry the same</a:t>
            </a:r>
            <a:r>
              <a:rPr lang="en-US" baseline="0" dirty="0"/>
              <a:t> weight. Of all the criteria, timeliness of audit report submission has the lowest potential weighting and Fiscal compliance, Quality of Management Systems, and Other Material factors have the highest potential weighting.</a:t>
            </a:r>
          </a:p>
          <a:p>
            <a:r>
              <a:rPr lang="en-US" baseline="0" dirty="0"/>
              <a:t>Criteria 1- the failure to retain high quality finance or program personnel increases your risk score.</a:t>
            </a:r>
          </a:p>
          <a:p>
            <a:r>
              <a:rPr lang="en-US" baseline="0" dirty="0"/>
              <a:t>Criteria2-the failure to submit required programmatic reporting on time the by established due date increases your risk score.</a:t>
            </a:r>
          </a:p>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20</a:t>
            </a:fld>
            <a:endParaRPr lang="en-US" dirty="0"/>
          </a:p>
        </p:txBody>
      </p:sp>
    </p:spTree>
    <p:extLst>
      <p:ext uri="{BB962C8B-B14F-4D97-AF65-F5344CB8AC3E}">
        <p14:creationId xmlns:p14="http://schemas.microsoft.com/office/powerpoint/2010/main" val="4072981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Criteria 3-</a:t>
            </a:r>
            <a:r>
              <a:rPr lang="en-US" baseline="0" dirty="0"/>
              <a:t> having minimal and significant programmatic noncompliance results in an increased risk score.</a:t>
            </a:r>
          </a:p>
          <a:p>
            <a:r>
              <a:rPr lang="en-US" baseline="0" dirty="0"/>
              <a:t>Criteria 4-unallowable use of funds as it relates to your approved plan or budget narrative increases your risk score.  Infrequent drawdowns (less than quarterly expenditure reimbursements in GAPS) increases your risk score so can budget amendments submitted after the due date.</a:t>
            </a:r>
          </a:p>
          <a:p>
            <a:r>
              <a:rPr lang="en-US" baseline="0" dirty="0"/>
              <a:t>Criteria 5-Failure to meet the established performance expectations and outcomes can increase your risk score.</a:t>
            </a:r>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21</a:t>
            </a:fld>
            <a:endParaRPr lang="en-US" dirty="0"/>
          </a:p>
        </p:txBody>
      </p:sp>
    </p:spTree>
    <p:extLst>
      <p:ext uri="{BB962C8B-B14F-4D97-AF65-F5344CB8AC3E}">
        <p14:creationId xmlns:p14="http://schemas.microsoft.com/office/powerpoint/2010/main" val="26649700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Criteria 6- the frequency</a:t>
            </a:r>
            <a:r>
              <a:rPr lang="en-US" baseline="0" dirty="0"/>
              <a:t> and the need of technical support can impact your risk score.</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a:t>Criteria 7- failure to maintain less than 10% of total expenditures or less than 30 days of operating funds increases your risk score.</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a:t>Criteria 8-material weaknesses and federal award noncompliance increase your risk score. </a:t>
            </a:r>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22</a:t>
            </a:fld>
            <a:endParaRPr lang="en-US" dirty="0"/>
          </a:p>
        </p:txBody>
      </p:sp>
    </p:spTree>
    <p:extLst>
      <p:ext uri="{BB962C8B-B14F-4D97-AF65-F5344CB8AC3E}">
        <p14:creationId xmlns:p14="http://schemas.microsoft.com/office/powerpoint/2010/main" val="814797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6C4ABB-E236-42D9-A9F1-7B12400810A7}" type="slidenum">
              <a:rPr lang="en-US" smtClean="0"/>
              <a:t>2</a:t>
            </a:fld>
            <a:endParaRPr lang="en-US" dirty="0"/>
          </a:p>
        </p:txBody>
      </p:sp>
    </p:spTree>
    <p:extLst>
      <p:ext uri="{BB962C8B-B14F-4D97-AF65-F5344CB8AC3E}">
        <p14:creationId xmlns:p14="http://schemas.microsoft.com/office/powerpoint/2010/main" val="41580560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Criteria 9- failure to submit</a:t>
            </a:r>
            <a:r>
              <a:rPr lang="en-US" baseline="0" dirty="0"/>
              <a:t> your annual audit report by December 1</a:t>
            </a:r>
            <a:r>
              <a:rPr lang="en-US" baseline="30000" dirty="0"/>
              <a:t>st</a:t>
            </a:r>
            <a:r>
              <a:rPr lang="en-US" baseline="0" dirty="0"/>
              <a:t> increases your risk score</a:t>
            </a:r>
          </a:p>
          <a:p>
            <a:r>
              <a:rPr lang="en-US" dirty="0"/>
              <a:t>Criteria</a:t>
            </a:r>
            <a:r>
              <a:rPr lang="en-US" baseline="0" dirty="0"/>
              <a:t> 10- accreditation deficiencies at the district level and at the school level can increase your risk score.</a:t>
            </a:r>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23</a:t>
            </a:fld>
            <a:endParaRPr lang="en-US" dirty="0"/>
          </a:p>
        </p:txBody>
      </p:sp>
    </p:spTree>
    <p:extLst>
      <p:ext uri="{BB962C8B-B14F-4D97-AF65-F5344CB8AC3E}">
        <p14:creationId xmlns:p14="http://schemas.microsoft.com/office/powerpoint/2010/main" val="2196019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we distributed risk</a:t>
            </a:r>
            <a:r>
              <a:rPr lang="en-US" baseline="0" dirty="0" smtClean="0"/>
              <a:t> scores to your entity, we received feedback from some of you asking what can you do to decrease your risk score?</a:t>
            </a:r>
            <a:endParaRPr lang="en-US" dirty="0"/>
          </a:p>
        </p:txBody>
      </p:sp>
      <p:sp>
        <p:nvSpPr>
          <p:cNvPr id="4" name="Slide Number Placeholder 3"/>
          <p:cNvSpPr>
            <a:spLocks noGrp="1"/>
          </p:cNvSpPr>
          <p:nvPr>
            <p:ph type="sldNum" sz="quarter" idx="10"/>
          </p:nvPr>
        </p:nvSpPr>
        <p:spPr/>
        <p:txBody>
          <a:bodyPr/>
          <a:lstStyle/>
          <a:p>
            <a:fld id="{CA63C4F5-C06B-49B4-B7B1-59456E9FDE66}" type="slidenum">
              <a:rPr lang="en-US" smtClean="0"/>
              <a:t>24</a:t>
            </a:fld>
            <a:endParaRPr lang="en-US" dirty="0"/>
          </a:p>
        </p:txBody>
      </p:sp>
    </p:spTree>
    <p:extLst>
      <p:ext uri="{BB962C8B-B14F-4D97-AF65-F5344CB8AC3E}">
        <p14:creationId xmlns:p14="http://schemas.microsoft.com/office/powerpoint/2010/main" val="30081348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does your district</a:t>
            </a:r>
            <a:r>
              <a:rPr lang="en-US" baseline="0" dirty="0" smtClean="0"/>
              <a:t> compare to other districts in the state with your risk rating?</a:t>
            </a:r>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27</a:t>
            </a:fld>
            <a:endParaRPr lang="en-US" dirty="0"/>
          </a:p>
        </p:txBody>
      </p:sp>
    </p:spTree>
    <p:extLst>
      <p:ext uri="{BB962C8B-B14F-4D97-AF65-F5344CB8AC3E}">
        <p14:creationId xmlns:p14="http://schemas.microsoft.com/office/powerpoint/2010/main" val="8555907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29</a:t>
            </a:fld>
            <a:endParaRPr lang="en-US" dirty="0"/>
          </a:p>
        </p:txBody>
      </p:sp>
    </p:spTree>
    <p:extLst>
      <p:ext uri="{BB962C8B-B14F-4D97-AF65-F5344CB8AC3E}">
        <p14:creationId xmlns:p14="http://schemas.microsoft.com/office/powerpoint/2010/main" val="24840535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30</a:t>
            </a:fld>
            <a:endParaRPr lang="en-US" dirty="0"/>
          </a:p>
        </p:txBody>
      </p:sp>
    </p:spTree>
    <p:extLst>
      <p:ext uri="{BB962C8B-B14F-4D97-AF65-F5344CB8AC3E}">
        <p14:creationId xmlns:p14="http://schemas.microsoft.com/office/powerpoint/2010/main" val="35302265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31</a:t>
            </a:fld>
            <a:endParaRPr lang="en-US" dirty="0"/>
          </a:p>
        </p:txBody>
      </p:sp>
    </p:spTree>
    <p:extLst>
      <p:ext uri="{BB962C8B-B14F-4D97-AF65-F5344CB8AC3E}">
        <p14:creationId xmlns:p14="http://schemas.microsoft.com/office/powerpoint/2010/main" val="2366921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3</a:t>
            </a:fld>
            <a:endParaRPr lang="en-US" dirty="0"/>
          </a:p>
        </p:txBody>
      </p:sp>
    </p:spTree>
    <p:extLst>
      <p:ext uri="{BB962C8B-B14F-4D97-AF65-F5344CB8AC3E}">
        <p14:creationId xmlns:p14="http://schemas.microsoft.com/office/powerpoint/2010/main" val="900482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4</a:t>
            </a:fld>
            <a:endParaRPr lang="en-US" dirty="0"/>
          </a:p>
        </p:txBody>
      </p:sp>
    </p:spTree>
    <p:extLst>
      <p:ext uri="{BB962C8B-B14F-4D97-AF65-F5344CB8AC3E}">
        <p14:creationId xmlns:p14="http://schemas.microsoft.com/office/powerpoint/2010/main" val="31465759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5</a:t>
            </a:fld>
            <a:endParaRPr lang="en-US" dirty="0"/>
          </a:p>
        </p:txBody>
      </p:sp>
    </p:spTree>
    <p:extLst>
      <p:ext uri="{BB962C8B-B14F-4D97-AF65-F5344CB8AC3E}">
        <p14:creationId xmlns:p14="http://schemas.microsoft.com/office/powerpoint/2010/main" val="3604187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6</a:t>
            </a:fld>
            <a:endParaRPr lang="en-US" dirty="0"/>
          </a:p>
        </p:txBody>
      </p:sp>
    </p:spTree>
    <p:extLst>
      <p:ext uri="{BB962C8B-B14F-4D97-AF65-F5344CB8AC3E}">
        <p14:creationId xmlns:p14="http://schemas.microsoft.com/office/powerpoint/2010/main" val="3152091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Due to</a:t>
            </a:r>
            <a:r>
              <a:rPr lang="en-US" baseline="0" dirty="0" smtClean="0"/>
              <a:t> Schedules – Ensure that you input the exact dollar amount that is due back to the SCDE. Do not round.</a:t>
            </a:r>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7</a:t>
            </a:fld>
            <a:endParaRPr lang="en-US" dirty="0"/>
          </a:p>
        </p:txBody>
      </p:sp>
    </p:spTree>
    <p:extLst>
      <p:ext uri="{BB962C8B-B14F-4D97-AF65-F5344CB8AC3E}">
        <p14:creationId xmlns:p14="http://schemas.microsoft.com/office/powerpoint/2010/main" val="1994339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598CD4-DA43-4E7F-A175-89F02E4F1443}" type="slidenum">
              <a:rPr lang="en-US" smtClean="0"/>
              <a:t>8</a:t>
            </a:fld>
            <a:endParaRPr lang="en-US" dirty="0"/>
          </a:p>
        </p:txBody>
      </p:sp>
    </p:spTree>
    <p:extLst>
      <p:ext uri="{BB962C8B-B14F-4D97-AF65-F5344CB8AC3E}">
        <p14:creationId xmlns:p14="http://schemas.microsoft.com/office/powerpoint/2010/main" val="2287334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The threshold for a single audit increased from $500k to $750k.</a:t>
            </a:r>
          </a:p>
          <a:p>
            <a:pPr marL="174982" indent="-174982">
              <a:buFont typeface="Arial" panose="020B0604020202020204" pitchFamily="34" charset="0"/>
              <a:buChar char="•"/>
            </a:pPr>
            <a:r>
              <a:rPr lang="en-US" dirty="0"/>
              <a:t>This takes effect for the fiscal year beginning after 12/26/2014.</a:t>
            </a:r>
          </a:p>
          <a:p>
            <a:pPr marL="174982" indent="-174982">
              <a:buFont typeface="Arial" panose="020B0604020202020204" pitchFamily="34" charset="0"/>
              <a:buChar char="•"/>
            </a:pPr>
            <a:r>
              <a:rPr lang="en-US" dirty="0"/>
              <a:t>For LEAs this threshold increase applies to audits for FY 2016.</a:t>
            </a:r>
          </a:p>
          <a:p>
            <a:pPr marL="174982" indent="-174982">
              <a:buFont typeface="Arial" panose="020B0604020202020204" pitchFamily="34" charset="0"/>
              <a:buChar char="•"/>
            </a:pPr>
            <a:r>
              <a:rPr lang="en-US" dirty="0"/>
              <a:t>The questioned cost threshold increased from $10,000 to $25,000.</a:t>
            </a:r>
          </a:p>
          <a:p>
            <a:endParaRPr lang="en-US" dirty="0"/>
          </a:p>
          <a:p>
            <a:endParaRPr lang="en-US" dirty="0"/>
          </a:p>
        </p:txBody>
      </p:sp>
      <p:sp>
        <p:nvSpPr>
          <p:cNvPr id="4" name="Slide Number Placeholder 3"/>
          <p:cNvSpPr>
            <a:spLocks noGrp="1"/>
          </p:cNvSpPr>
          <p:nvPr>
            <p:ph type="sldNum" sz="quarter" idx="10"/>
          </p:nvPr>
        </p:nvSpPr>
        <p:spPr/>
        <p:txBody>
          <a:bodyPr/>
          <a:lstStyle/>
          <a:p>
            <a:fld id="{236C4ABB-E236-42D9-A9F1-7B12400810A7}" type="slidenum">
              <a:rPr lang="en-US" smtClean="0"/>
              <a:t>9</a:t>
            </a:fld>
            <a:endParaRPr lang="en-US" dirty="0"/>
          </a:p>
        </p:txBody>
      </p:sp>
    </p:spTree>
    <p:extLst>
      <p:ext uri="{BB962C8B-B14F-4D97-AF65-F5344CB8AC3E}">
        <p14:creationId xmlns:p14="http://schemas.microsoft.com/office/powerpoint/2010/main" val="186676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1405209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2660487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3220942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981455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3577372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4084846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1732392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1197937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1029213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3721870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2C16DF3-811B-469A-B3B9-02B77EECE27F}" type="datetimeFigureOut">
              <a:rPr lang="en-US" smtClean="0"/>
              <a:t>11/1/2016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E661DF-55FA-4353-A2AE-5F29D93CA8BE}" type="slidenum">
              <a:rPr lang="en-US" smtClean="0"/>
              <a:t>‹#›</a:t>
            </a:fld>
            <a:endParaRPr lang="en-US" dirty="0"/>
          </a:p>
        </p:txBody>
      </p:sp>
    </p:spTree>
    <p:extLst>
      <p:ext uri="{BB962C8B-B14F-4D97-AF65-F5344CB8AC3E}">
        <p14:creationId xmlns:p14="http://schemas.microsoft.com/office/powerpoint/2010/main" val="2698788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05000" y="274638"/>
            <a:ext cx="6781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C16DF3-811B-469A-B3B9-02B77EECE27F}" type="datetimeFigureOut">
              <a:rPr lang="en-US" smtClean="0"/>
              <a:t>11/1/2016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E661DF-55FA-4353-A2AE-5F29D93CA8BE}" type="slidenum">
              <a:rPr lang="en-US" smtClean="0"/>
              <a:t>‹#›</a:t>
            </a:fld>
            <a:endParaRPr lang="en-US" dirty="0"/>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04800" y="152400"/>
            <a:ext cx="1400590" cy="1295400"/>
          </a:xfrm>
          <a:prstGeom prst="rect">
            <a:avLst/>
          </a:prstGeom>
        </p:spPr>
      </p:pic>
    </p:spTree>
    <p:extLst>
      <p:ext uri="{BB962C8B-B14F-4D97-AF65-F5344CB8AC3E}">
        <p14:creationId xmlns:p14="http://schemas.microsoft.com/office/powerpoint/2010/main" val="2443336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Georgia" panose="02040502050405020303"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Garamond" panose="02020404030301010803"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Garamond" panose="02020404030301010803"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mmyers@ed.sc.gov"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mailto:dwolfe@ed.sc.gov" TargetMode="External"/><Relationship Id="rId4" Type="http://schemas.openxmlformats.org/officeDocument/2006/relationships/hyperlink" Target="mailto:hdavis@ed.sc.g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752600"/>
            <a:ext cx="7772400" cy="3051175"/>
          </a:xfrm>
        </p:spPr>
        <p:txBody>
          <a:bodyPr>
            <a:normAutofit fontScale="90000"/>
          </a:bodyPr>
          <a:lstStyle/>
          <a:p>
            <a:r>
              <a:rPr lang="en-US" dirty="0"/>
              <a:t>SCDE Office of Auditing Services Update</a:t>
            </a:r>
            <a:br>
              <a:rPr lang="en-US" dirty="0"/>
            </a:br>
            <a:r>
              <a:rPr lang="en-US" dirty="0"/>
              <a:t/>
            </a:r>
            <a:br>
              <a:rPr lang="en-US" dirty="0"/>
            </a:br>
            <a:r>
              <a:rPr lang="en-US" sz="1800" dirty="0"/>
              <a:t>SCASBO Spring Conference</a:t>
            </a:r>
            <a:br>
              <a:rPr lang="en-US" sz="1800" dirty="0"/>
            </a:br>
            <a:r>
              <a:rPr lang="en-US" sz="1800" dirty="0"/>
              <a:t/>
            </a:r>
            <a:br>
              <a:rPr lang="en-US" sz="1800" dirty="0"/>
            </a:br>
            <a:r>
              <a:rPr lang="en-US" sz="1800" dirty="0"/>
              <a:t/>
            </a:r>
            <a:br>
              <a:rPr lang="en-US" sz="1800" dirty="0"/>
            </a:br>
            <a:r>
              <a:rPr lang="en-US" sz="1800" dirty="0"/>
              <a:t/>
            </a:r>
            <a:br>
              <a:rPr lang="en-US" sz="1800" dirty="0"/>
            </a:br>
            <a:r>
              <a:rPr lang="en-US" sz="1800" dirty="0"/>
              <a:t>Time Flies:  Value that Asset</a:t>
            </a:r>
            <a:br>
              <a:rPr lang="en-US" sz="1800" dirty="0"/>
            </a:br>
            <a:r>
              <a:rPr lang="en-US" sz="1800" dirty="0"/>
              <a:t>November 3, 2016</a:t>
            </a:r>
          </a:p>
        </p:txBody>
      </p:sp>
    </p:spTree>
    <p:extLst>
      <p:ext uri="{BB962C8B-B14F-4D97-AF65-F5344CB8AC3E}">
        <p14:creationId xmlns:p14="http://schemas.microsoft.com/office/powerpoint/2010/main" val="38608841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b="1" dirty="0">
                <a:solidFill>
                  <a:schemeClr val="tx2"/>
                </a:solidFill>
                <a:effectLst>
                  <a:outerShdw blurRad="38100" dist="38100" dir="2700000" algn="tl">
                    <a:srgbClr val="000000">
                      <a:alpha val="43137"/>
                    </a:srgbClr>
                  </a:outerShdw>
                </a:effectLst>
              </a:rPr>
              <a:t/>
            </a:r>
            <a:br>
              <a:rPr lang="en-US" b="1" dirty="0">
                <a:solidFill>
                  <a:schemeClr val="tx2"/>
                </a:solidFill>
                <a:effectLst>
                  <a:outerShdw blurRad="38100" dist="38100" dir="2700000" algn="tl">
                    <a:srgbClr val="000000">
                      <a:alpha val="43137"/>
                    </a:srgbClr>
                  </a:outerShdw>
                </a:effectLst>
              </a:rPr>
            </a:br>
            <a:r>
              <a:rPr lang="en-US" dirty="0"/>
              <a:t>Auditor Selection </a:t>
            </a:r>
            <a:br>
              <a:rPr lang="en-US" dirty="0"/>
            </a:br>
            <a:r>
              <a:rPr lang="en-US" sz="3600" dirty="0"/>
              <a:t>(2 CFR Part 200.509) </a:t>
            </a:r>
            <a:r>
              <a:rPr lang="en-US" dirty="0"/>
              <a:t/>
            </a:r>
            <a:br>
              <a:rPr lang="en-US" dirty="0"/>
            </a:br>
            <a:endParaRPr lang="en-US" dirty="0"/>
          </a:p>
        </p:txBody>
      </p:sp>
      <p:sp>
        <p:nvSpPr>
          <p:cNvPr id="3" name="Content Placeholder 2"/>
          <p:cNvSpPr>
            <a:spLocks noGrp="1"/>
          </p:cNvSpPr>
          <p:nvPr>
            <p:ph idx="1"/>
          </p:nvPr>
        </p:nvSpPr>
        <p:spPr>
          <a:xfrm>
            <a:off x="762000" y="1676400"/>
            <a:ext cx="7620000" cy="4648200"/>
          </a:xfrm>
        </p:spPr>
        <p:txBody>
          <a:bodyPr/>
          <a:lstStyle/>
          <a:p>
            <a:pPr marL="0" indent="0">
              <a:buNone/>
            </a:pPr>
            <a:r>
              <a:rPr lang="en-US" dirty="0"/>
              <a:t>When seeking to hire </a:t>
            </a:r>
            <a:r>
              <a:rPr lang="en-US" dirty="0" smtClean="0"/>
              <a:t>an audit </a:t>
            </a:r>
            <a:r>
              <a:rPr lang="en-US" dirty="0"/>
              <a:t>organization to perform single audit: </a:t>
            </a:r>
          </a:p>
          <a:p>
            <a:r>
              <a:rPr lang="en-US" dirty="0"/>
              <a:t>you must request </a:t>
            </a:r>
            <a:r>
              <a:rPr lang="en-US" b="1" dirty="0"/>
              <a:t>copy of audit organization’s peer review report</a:t>
            </a:r>
            <a:r>
              <a:rPr lang="en-US" dirty="0"/>
              <a:t>; </a:t>
            </a:r>
            <a:r>
              <a:rPr lang="en-US" dirty="0">
                <a:solidFill>
                  <a:srgbClr val="FF0000"/>
                </a:solidFill>
              </a:rPr>
              <a:t>NEW</a:t>
            </a:r>
          </a:p>
          <a:p>
            <a:pPr marL="0" indent="0">
              <a:buNone/>
            </a:pPr>
            <a:endParaRPr lang="en-US" dirty="0"/>
          </a:p>
          <a:p>
            <a:r>
              <a:rPr lang="en-US" dirty="0"/>
              <a:t>RFP must clearly </a:t>
            </a:r>
            <a:r>
              <a:rPr lang="en-US" b="1" dirty="0"/>
              <a:t>state objective and scope </a:t>
            </a:r>
            <a:r>
              <a:rPr lang="en-US" dirty="0"/>
              <a:t>of </a:t>
            </a:r>
            <a:r>
              <a:rPr lang="en-US" dirty="0" smtClean="0"/>
              <a:t>audit</a:t>
            </a:r>
            <a:endParaRPr lang="en-US" dirty="0"/>
          </a:p>
          <a:p>
            <a:endParaRPr lang="en-US" dirty="0"/>
          </a:p>
        </p:txBody>
      </p:sp>
    </p:spTree>
    <p:extLst>
      <p:ext uri="{BB962C8B-B14F-4D97-AF65-F5344CB8AC3E}">
        <p14:creationId xmlns:p14="http://schemas.microsoft.com/office/powerpoint/2010/main" val="37436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b="1" dirty="0">
                <a:solidFill>
                  <a:schemeClr val="tx2"/>
                </a:solidFill>
                <a:effectLst>
                  <a:outerShdw blurRad="38100" dist="38100" dir="2700000" algn="tl">
                    <a:srgbClr val="000000">
                      <a:alpha val="43137"/>
                    </a:srgbClr>
                  </a:outerShdw>
                </a:effectLst>
              </a:rPr>
              <a:t/>
            </a:r>
            <a:br>
              <a:rPr lang="en-US" b="1" dirty="0">
                <a:solidFill>
                  <a:schemeClr val="tx2"/>
                </a:solidFill>
                <a:effectLst>
                  <a:outerShdw blurRad="38100" dist="38100" dir="2700000" algn="tl">
                    <a:srgbClr val="000000">
                      <a:alpha val="43137"/>
                    </a:srgbClr>
                  </a:outerShdw>
                </a:effectLst>
              </a:rPr>
            </a:br>
            <a:r>
              <a:rPr lang="en-US" dirty="0"/>
              <a:t>Auditor Selection, cont’d</a:t>
            </a:r>
            <a:r>
              <a:rPr lang="en-US" dirty="0">
                <a:solidFill>
                  <a:schemeClr val="tx2"/>
                </a:solidFill>
              </a:rPr>
              <a:t/>
            </a:r>
            <a:br>
              <a:rPr lang="en-US" dirty="0">
                <a:solidFill>
                  <a:schemeClr val="tx2"/>
                </a:solidFill>
              </a:rPr>
            </a:br>
            <a:endParaRPr lang="en-US" dirty="0"/>
          </a:p>
        </p:txBody>
      </p:sp>
      <p:sp>
        <p:nvSpPr>
          <p:cNvPr id="3" name="Content Placeholder 2"/>
          <p:cNvSpPr>
            <a:spLocks noGrp="1"/>
          </p:cNvSpPr>
          <p:nvPr>
            <p:ph idx="1"/>
          </p:nvPr>
        </p:nvSpPr>
        <p:spPr/>
        <p:txBody>
          <a:bodyPr/>
          <a:lstStyle/>
          <a:p>
            <a:pPr marL="0" indent="0">
              <a:buNone/>
            </a:pPr>
            <a:r>
              <a:rPr lang="en-US" dirty="0"/>
              <a:t>Consider these factors when evaluating each auditing organization’s proposal:</a:t>
            </a:r>
          </a:p>
          <a:p>
            <a:pPr>
              <a:spcBef>
                <a:spcPts val="0"/>
              </a:spcBef>
            </a:pPr>
            <a:r>
              <a:rPr lang="en-US" dirty="0"/>
              <a:t>responsiveness to RFP</a:t>
            </a:r>
          </a:p>
          <a:p>
            <a:pPr>
              <a:spcBef>
                <a:spcPts val="0"/>
              </a:spcBef>
            </a:pPr>
            <a:r>
              <a:rPr lang="en-US" dirty="0"/>
              <a:t>relevant experience</a:t>
            </a:r>
          </a:p>
          <a:p>
            <a:pPr>
              <a:spcBef>
                <a:spcPts val="0"/>
              </a:spcBef>
            </a:pPr>
            <a:r>
              <a:rPr lang="en-US" dirty="0"/>
              <a:t>availability of staff with professional qualifications and technical abilities </a:t>
            </a:r>
          </a:p>
          <a:p>
            <a:pPr>
              <a:spcBef>
                <a:spcPts val="0"/>
              </a:spcBef>
            </a:pPr>
            <a:r>
              <a:rPr lang="en-US" dirty="0"/>
              <a:t>results of peer/external quality control reviews</a:t>
            </a:r>
          </a:p>
          <a:p>
            <a:pPr>
              <a:spcBef>
                <a:spcPts val="0"/>
              </a:spcBef>
            </a:pPr>
            <a:r>
              <a:rPr lang="en-US" dirty="0" smtClean="0"/>
              <a:t>price</a:t>
            </a:r>
            <a:endParaRPr lang="en-US" dirty="0"/>
          </a:p>
          <a:p>
            <a:pPr marL="0" indent="0">
              <a:buNone/>
            </a:pPr>
            <a:endParaRPr lang="en-US" dirty="0"/>
          </a:p>
        </p:txBody>
      </p:sp>
    </p:spTree>
    <p:extLst>
      <p:ext uri="{BB962C8B-B14F-4D97-AF65-F5344CB8AC3E}">
        <p14:creationId xmlns:p14="http://schemas.microsoft.com/office/powerpoint/2010/main" val="1713055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b="1" dirty="0">
                <a:latin typeface="Georgia" panose="02040502050405020303" pitchFamily="18" charset="0"/>
              </a:rPr>
              <a:t>RISK ASSESSMENT</a:t>
            </a:r>
          </a:p>
        </p:txBody>
      </p:sp>
    </p:spTree>
    <p:extLst>
      <p:ext uri="{BB962C8B-B14F-4D97-AF65-F5344CB8AC3E}">
        <p14:creationId xmlns:p14="http://schemas.microsoft.com/office/powerpoint/2010/main" val="1504597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normAutofit fontScale="90000"/>
          </a:bodyPr>
          <a:lstStyle/>
          <a:p>
            <a:r>
              <a:rPr lang="en-US" dirty="0"/>
              <a:t>Pre-Award Risk Assessment</a:t>
            </a:r>
            <a:br>
              <a:rPr lang="en-US" dirty="0"/>
            </a:br>
            <a:r>
              <a:rPr lang="en-US" sz="3600" dirty="0"/>
              <a:t>(2 CFR Part 200.331)</a:t>
            </a:r>
            <a:r>
              <a:rPr lang="en-US" dirty="0"/>
              <a:t/>
            </a:r>
            <a:br>
              <a:rPr lang="en-US" dirty="0"/>
            </a:br>
            <a:endParaRPr lang="en-US"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pPr marL="0" indent="0">
              <a:buNone/>
            </a:pPr>
            <a:r>
              <a:rPr lang="en-US" sz="3600" dirty="0"/>
              <a:t>Evaluate each subrecipient's risk of noncompliance with Federal statutes, regulations, and the terms and conditions of the subaward which may include consideration of such factors as:</a:t>
            </a:r>
          </a:p>
          <a:p>
            <a:r>
              <a:rPr lang="en-US" dirty="0"/>
              <a:t>(1) The subrecipient's prior experience with the same or similar subawards;</a:t>
            </a:r>
          </a:p>
          <a:p>
            <a:r>
              <a:rPr lang="en-US" dirty="0"/>
              <a:t>(2) The results of previous audits including whether or not the subrecipient receives a Single Audit in accordance with Subpart F—Audit Requirements of this part, </a:t>
            </a:r>
          </a:p>
          <a:p>
            <a:r>
              <a:rPr lang="en-US" dirty="0"/>
              <a:t>(3) Whether the subrecipient has new personnel or new or substantially changed systems; and</a:t>
            </a:r>
          </a:p>
          <a:p>
            <a:r>
              <a:rPr lang="en-US" dirty="0"/>
              <a:t>(4) The extent and results of Federal awarding agency monitoring (e.g., if the subrecipient also receives Federal awards directly from a Federal awarding agency).</a:t>
            </a:r>
          </a:p>
          <a:p>
            <a:pPr marL="457200" lvl="1" indent="0">
              <a:buNone/>
            </a:pPr>
            <a:endParaRPr lang="en-US" sz="3500" dirty="0"/>
          </a:p>
          <a:p>
            <a:endParaRPr lang="en-US" dirty="0"/>
          </a:p>
          <a:p>
            <a:endParaRPr lang="en-US" dirty="0"/>
          </a:p>
        </p:txBody>
      </p:sp>
    </p:spTree>
    <p:extLst>
      <p:ext uri="{BB962C8B-B14F-4D97-AF65-F5344CB8AC3E}">
        <p14:creationId xmlns:p14="http://schemas.microsoft.com/office/powerpoint/2010/main" val="1570731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SCDE’s Pre-Award Risk Assessment</a:t>
            </a:r>
          </a:p>
        </p:txBody>
      </p:sp>
      <p:sp>
        <p:nvSpPr>
          <p:cNvPr id="3" name="Content Placeholder 2"/>
          <p:cNvSpPr>
            <a:spLocks noGrp="1"/>
          </p:cNvSpPr>
          <p:nvPr>
            <p:ph idx="1"/>
          </p:nvPr>
        </p:nvSpPr>
        <p:spPr>
          <a:xfrm>
            <a:off x="457200" y="1524000"/>
            <a:ext cx="8229600" cy="5105400"/>
          </a:xfrm>
        </p:spPr>
        <p:txBody>
          <a:bodyPr>
            <a:normAutofit fontScale="92500" lnSpcReduction="20000"/>
          </a:bodyPr>
          <a:lstStyle/>
          <a:p>
            <a:r>
              <a:rPr lang="en-US" dirty="0"/>
              <a:t>Formulated a working group to address UGG requirements</a:t>
            </a:r>
          </a:p>
          <a:p>
            <a:r>
              <a:rPr lang="en-US" dirty="0"/>
              <a:t>Developed specific risk assessment criteria, tiers, and weightings</a:t>
            </a:r>
          </a:p>
          <a:p>
            <a:r>
              <a:rPr lang="en-US" dirty="0"/>
              <a:t>Solicited the input of all federal program grant managers</a:t>
            </a:r>
          </a:p>
          <a:p>
            <a:r>
              <a:rPr lang="en-US" dirty="0"/>
              <a:t>Formulated a total risk score for all </a:t>
            </a:r>
            <a:r>
              <a:rPr lang="en-US" dirty="0" smtClean="0"/>
              <a:t>LEAs </a:t>
            </a:r>
            <a:r>
              <a:rPr lang="en-US" dirty="0"/>
              <a:t>and non-LEAs that are subrecipients of federal funds and determined which </a:t>
            </a:r>
            <a:r>
              <a:rPr lang="en-US" dirty="0" smtClean="0"/>
              <a:t>LEAs </a:t>
            </a:r>
            <a:r>
              <a:rPr lang="en-US" dirty="0"/>
              <a:t>should be identified as high, medium, and low </a:t>
            </a:r>
            <a:r>
              <a:rPr lang="en-US" dirty="0" smtClean="0"/>
              <a:t>risk</a:t>
            </a:r>
            <a:endParaRPr lang="en-US" dirty="0"/>
          </a:p>
          <a:p>
            <a:r>
              <a:rPr lang="en-US" dirty="0"/>
              <a:t>Risk scores will be used to make federal award grant decisions</a:t>
            </a:r>
          </a:p>
        </p:txBody>
      </p:sp>
    </p:spTree>
    <p:extLst>
      <p:ext uri="{BB962C8B-B14F-4D97-AF65-F5344CB8AC3E}">
        <p14:creationId xmlns:p14="http://schemas.microsoft.com/office/powerpoint/2010/main" val="3030476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Remedies for Noncompliance</a:t>
            </a:r>
          </a:p>
        </p:txBody>
      </p:sp>
      <p:sp>
        <p:nvSpPr>
          <p:cNvPr id="3" name="Content Placeholder 2"/>
          <p:cNvSpPr>
            <a:spLocks noGrp="1"/>
          </p:cNvSpPr>
          <p:nvPr>
            <p:ph idx="1"/>
          </p:nvPr>
        </p:nvSpPr>
        <p:spPr>
          <a:xfrm>
            <a:off x="533400" y="1524000"/>
            <a:ext cx="8229600" cy="5486400"/>
          </a:xfrm>
        </p:spPr>
        <p:txBody>
          <a:bodyPr>
            <a:normAutofit fontScale="70000" lnSpcReduction="20000"/>
          </a:bodyPr>
          <a:lstStyle/>
          <a:p>
            <a:pPr marL="0" indent="0">
              <a:buNone/>
            </a:pPr>
            <a:r>
              <a:rPr lang="en-US" dirty="0"/>
              <a:t>If SCDE determines that the district’s risk of noncompliance cannot be remedied by imposing  special condition(s), the SCDE may take one or more of the following actions, allowable under 2 CFR Part 200.338, as appropriate in the circumstances:  </a:t>
            </a:r>
          </a:p>
          <a:p>
            <a:pPr marL="0" indent="0">
              <a:buNone/>
            </a:pPr>
            <a:endParaRPr lang="en-US" dirty="0"/>
          </a:p>
          <a:p>
            <a:r>
              <a:rPr lang="en-US" dirty="0"/>
              <a:t>(a) Temporarily withhold cash payments pending correction of the deficiency by the non-federal entity or more severe enforcement action by the federal awarding agency or pass-through entity.</a:t>
            </a:r>
          </a:p>
          <a:p>
            <a:r>
              <a:rPr lang="en-US" dirty="0"/>
              <a:t>(b) Disallow (that is, deny both use of funds and any applicable matching credit for) all or part of the cost of the activity or action not in compliance.</a:t>
            </a:r>
          </a:p>
          <a:p>
            <a:r>
              <a:rPr lang="en-US" dirty="0"/>
              <a:t>(c) Wholly or partly suspend or terminate the federal award.</a:t>
            </a:r>
          </a:p>
          <a:p>
            <a:r>
              <a:rPr lang="en-US" dirty="0"/>
              <a:t>(d) Recommend the US Department of Education or US Department of Agriculture (depending upon the grant) </a:t>
            </a:r>
            <a:r>
              <a:rPr lang="en-US" u="sng" dirty="0"/>
              <a:t>initiate suspension or debarment proceedings </a:t>
            </a:r>
            <a:r>
              <a:rPr lang="en-US" dirty="0"/>
              <a:t>as authorized under 2 CFR part 180 and federal awarding agency regulations.</a:t>
            </a:r>
          </a:p>
          <a:p>
            <a:r>
              <a:rPr lang="en-US" dirty="0"/>
              <a:t>(e) Withhold further federal </a:t>
            </a:r>
            <a:r>
              <a:rPr lang="en-US" dirty="0" smtClean="0"/>
              <a:t>awards </a:t>
            </a:r>
            <a:r>
              <a:rPr lang="en-US" dirty="0"/>
              <a:t>for the project or program.</a:t>
            </a:r>
          </a:p>
          <a:p>
            <a:r>
              <a:rPr lang="en-US" dirty="0"/>
              <a:t>(f) Take other remedies that may be legally available.</a:t>
            </a:r>
          </a:p>
          <a:p>
            <a:pPr marL="0" indent="0">
              <a:buNone/>
            </a:pPr>
            <a:endParaRPr lang="en-US" dirty="0"/>
          </a:p>
        </p:txBody>
      </p:sp>
    </p:spTree>
    <p:extLst>
      <p:ext uri="{BB962C8B-B14F-4D97-AF65-F5344CB8AC3E}">
        <p14:creationId xmlns:p14="http://schemas.microsoft.com/office/powerpoint/2010/main" val="1383411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SCDE’s Pre-Award Audit Process</a:t>
            </a:r>
          </a:p>
        </p:txBody>
      </p:sp>
      <p:sp>
        <p:nvSpPr>
          <p:cNvPr id="3" name="Content Placeholder 2"/>
          <p:cNvSpPr>
            <a:spLocks noGrp="1"/>
          </p:cNvSpPr>
          <p:nvPr>
            <p:ph idx="1"/>
          </p:nvPr>
        </p:nvSpPr>
        <p:spPr>
          <a:xfrm>
            <a:off x="457200" y="1524000"/>
            <a:ext cx="8229600" cy="5105400"/>
          </a:xfrm>
        </p:spPr>
        <p:txBody>
          <a:bodyPr>
            <a:normAutofit fontScale="92500" lnSpcReduction="20000"/>
          </a:bodyPr>
          <a:lstStyle/>
          <a:p>
            <a:r>
              <a:rPr lang="en-US" dirty="0"/>
              <a:t>Part of the pre-award risk assessment process</a:t>
            </a:r>
          </a:p>
          <a:p>
            <a:r>
              <a:rPr lang="en-US" dirty="0"/>
              <a:t>Internal control questionnaire is embedded in RFP for discretionary grants</a:t>
            </a:r>
          </a:p>
          <a:p>
            <a:r>
              <a:rPr lang="en-US" dirty="0"/>
              <a:t>Assesses internal controls </a:t>
            </a:r>
          </a:p>
          <a:p>
            <a:r>
              <a:rPr lang="en-US" dirty="0"/>
              <a:t>Presence and adequacy of written policies and </a:t>
            </a:r>
            <a:r>
              <a:rPr lang="en-US" dirty="0" smtClean="0"/>
              <a:t>procedures</a:t>
            </a:r>
            <a:endParaRPr lang="en-US" dirty="0"/>
          </a:p>
          <a:p>
            <a:r>
              <a:rPr lang="en-US" dirty="0"/>
              <a:t>Review unassigned fund balance to determine if entity has at least 3 months of operating expenditures available prior to seeking reimbursement</a:t>
            </a:r>
          </a:p>
          <a:p>
            <a:r>
              <a:rPr lang="en-US" dirty="0"/>
              <a:t>Evaluates if subrecipient is capable of managing the grant award</a:t>
            </a:r>
          </a:p>
        </p:txBody>
      </p:sp>
    </p:spTree>
    <p:extLst>
      <p:ext uri="{BB962C8B-B14F-4D97-AF65-F5344CB8AC3E}">
        <p14:creationId xmlns:p14="http://schemas.microsoft.com/office/powerpoint/2010/main" val="2276726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SCDE’s Pre-Award Audit Process</a:t>
            </a:r>
          </a:p>
        </p:txBody>
      </p:sp>
      <p:sp>
        <p:nvSpPr>
          <p:cNvPr id="3" name="Content Placeholder 2"/>
          <p:cNvSpPr>
            <a:spLocks noGrp="1"/>
          </p:cNvSpPr>
          <p:nvPr>
            <p:ph idx="1"/>
          </p:nvPr>
        </p:nvSpPr>
        <p:spPr>
          <a:xfrm>
            <a:off x="457200" y="1524000"/>
            <a:ext cx="8229600" cy="5105400"/>
          </a:xfrm>
        </p:spPr>
        <p:txBody>
          <a:bodyPr>
            <a:normAutofit/>
          </a:bodyPr>
          <a:lstStyle/>
          <a:p>
            <a:r>
              <a:rPr lang="en-US" dirty="0"/>
              <a:t>Initial pre-award audits are mostly done on-site</a:t>
            </a:r>
          </a:p>
          <a:p>
            <a:r>
              <a:rPr lang="en-US" dirty="0"/>
              <a:t>Follow-up pre-award audits mostly done as a desk audit</a:t>
            </a:r>
          </a:p>
        </p:txBody>
      </p:sp>
    </p:spTree>
    <p:extLst>
      <p:ext uri="{BB962C8B-B14F-4D97-AF65-F5344CB8AC3E}">
        <p14:creationId xmlns:p14="http://schemas.microsoft.com/office/powerpoint/2010/main" val="2029096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Pre-Award Audit Findings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Lack of or inadequate written financial policies and procedures such as</a:t>
            </a:r>
          </a:p>
          <a:p>
            <a:pPr lvl="1"/>
            <a:r>
              <a:rPr lang="en-US" dirty="0" smtClean="0"/>
              <a:t>Conflict of interest for procurement</a:t>
            </a:r>
          </a:p>
          <a:p>
            <a:pPr lvl="1"/>
            <a:r>
              <a:rPr lang="en-US" dirty="0" smtClean="0"/>
              <a:t>Checking vendors to determine if they have been suspended or debarred</a:t>
            </a:r>
          </a:p>
          <a:p>
            <a:pPr lvl="1"/>
            <a:r>
              <a:rPr lang="en-US" dirty="0" smtClean="0"/>
              <a:t>Equipment acquisition and disposal</a:t>
            </a:r>
          </a:p>
          <a:p>
            <a:pPr lvl="1"/>
            <a:r>
              <a:rPr lang="en-US" dirty="0" smtClean="0"/>
              <a:t>Timekeeping</a:t>
            </a:r>
          </a:p>
          <a:p>
            <a:pPr lvl="1"/>
            <a:r>
              <a:rPr lang="en-US" dirty="0" smtClean="0"/>
              <a:t>Allowability of costs</a:t>
            </a:r>
          </a:p>
          <a:p>
            <a:pPr lvl="1"/>
            <a:endParaRPr lang="en-US" dirty="0" smtClean="0"/>
          </a:p>
          <a:p>
            <a:r>
              <a:rPr lang="en-US" dirty="0" smtClean="0"/>
              <a:t>Operating funds not available to sustain 3 months of operating expenditures for grant</a:t>
            </a:r>
          </a:p>
          <a:p>
            <a:endParaRPr lang="en-US" dirty="0"/>
          </a:p>
        </p:txBody>
      </p:sp>
    </p:spTree>
    <p:extLst>
      <p:ext uri="{BB962C8B-B14F-4D97-AF65-F5344CB8AC3E}">
        <p14:creationId xmlns:p14="http://schemas.microsoft.com/office/powerpoint/2010/main" val="3979089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Pre-Award Audit Findings</a:t>
            </a:r>
            <a:endParaRPr lang="en-US" dirty="0"/>
          </a:p>
        </p:txBody>
      </p:sp>
      <p:sp>
        <p:nvSpPr>
          <p:cNvPr id="3" name="Content Placeholder 2"/>
          <p:cNvSpPr>
            <a:spLocks noGrp="1"/>
          </p:cNvSpPr>
          <p:nvPr>
            <p:ph idx="1"/>
          </p:nvPr>
        </p:nvSpPr>
        <p:spPr/>
        <p:txBody>
          <a:bodyPr/>
          <a:lstStyle/>
          <a:p>
            <a:r>
              <a:rPr lang="en-US" dirty="0" smtClean="0"/>
              <a:t>Grant reimbursement for meals in excess of the state limits</a:t>
            </a:r>
          </a:p>
          <a:p>
            <a:r>
              <a:rPr lang="en-US" dirty="0" smtClean="0"/>
              <a:t>Grant reimbursement of lodging in excess of GSA rates</a:t>
            </a:r>
          </a:p>
          <a:p>
            <a:r>
              <a:rPr lang="en-US" dirty="0" smtClean="0"/>
              <a:t>Written record retention procedures do not adhere to SCDE terms and conditions and assurances</a:t>
            </a:r>
          </a:p>
          <a:p>
            <a:endParaRPr lang="en-US" dirty="0"/>
          </a:p>
        </p:txBody>
      </p:sp>
    </p:spTree>
    <p:extLst>
      <p:ext uri="{BB962C8B-B14F-4D97-AF65-F5344CB8AC3E}">
        <p14:creationId xmlns:p14="http://schemas.microsoft.com/office/powerpoint/2010/main" val="2866253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a:t>Audit Submission</a:t>
            </a:r>
          </a:p>
        </p:txBody>
      </p:sp>
      <p:sp>
        <p:nvSpPr>
          <p:cNvPr id="3" name="Subtitle 2"/>
          <p:cNvSpPr>
            <a:spLocks noGrp="1"/>
          </p:cNvSpPr>
          <p:nvPr>
            <p:ph type="subTitle" idx="1"/>
          </p:nvPr>
        </p:nvSpPr>
        <p:spPr/>
        <p:txBody>
          <a:bodyPr>
            <a:normAutofit/>
          </a:bodyPr>
          <a:lstStyle/>
          <a:p>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096324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SCDE’s LEA Risk Criteria</a:t>
            </a:r>
            <a:endParaRPr lang="en-US" dirty="0">
              <a:solidFill>
                <a:srgbClr val="FFFF00"/>
              </a:solidFill>
            </a:endParaRPr>
          </a:p>
        </p:txBody>
      </p:sp>
      <p:sp>
        <p:nvSpPr>
          <p:cNvPr id="3" name="Content Placeholder 2"/>
          <p:cNvSpPr>
            <a:spLocks noGrp="1"/>
          </p:cNvSpPr>
          <p:nvPr>
            <p:ph idx="1"/>
          </p:nvPr>
        </p:nvSpPr>
        <p:spPr>
          <a:xfrm>
            <a:off x="457200" y="1600200"/>
            <a:ext cx="8229600" cy="4525963"/>
          </a:xfrm>
        </p:spPr>
        <p:txBody>
          <a:bodyPr>
            <a:normAutofit/>
          </a:bodyPr>
          <a:lstStyle/>
          <a:p>
            <a:pPr marL="0" indent="0">
              <a:buNone/>
            </a:pPr>
            <a:r>
              <a:rPr lang="en-US" dirty="0"/>
              <a:t>Criteria 1 – Key Personnel Turnover</a:t>
            </a:r>
          </a:p>
          <a:p>
            <a:pPr lvl="1">
              <a:buFont typeface="Arial" panose="020B0604020202020204" pitchFamily="34" charset="0"/>
              <a:buChar char="•"/>
            </a:pPr>
            <a:r>
              <a:rPr lang="en-US" dirty="0"/>
              <a:t>Experience of key personnel</a:t>
            </a:r>
          </a:p>
          <a:p>
            <a:pPr marL="457200" lvl="1" indent="0">
              <a:buNone/>
            </a:pPr>
            <a:endParaRPr lang="en-US" dirty="0"/>
          </a:p>
          <a:p>
            <a:pPr marL="0" indent="0">
              <a:buNone/>
            </a:pPr>
            <a:r>
              <a:rPr lang="en-US" dirty="0"/>
              <a:t>Criteria 2 – Required Reporting</a:t>
            </a:r>
          </a:p>
          <a:p>
            <a:pPr lvl="1">
              <a:buFont typeface="Arial" panose="020B0604020202020204" pitchFamily="34" charset="0"/>
              <a:buChar char="•"/>
            </a:pPr>
            <a:r>
              <a:rPr lang="en-US" dirty="0"/>
              <a:t>Required program reporting submitted and timeliness of submission</a:t>
            </a:r>
          </a:p>
          <a:p>
            <a:pPr marL="0" indent="0">
              <a:buNone/>
            </a:pPr>
            <a:endParaRPr lang="en-US" dirty="0"/>
          </a:p>
        </p:txBody>
      </p:sp>
    </p:spTree>
    <p:extLst>
      <p:ext uri="{BB962C8B-B14F-4D97-AF65-F5344CB8AC3E}">
        <p14:creationId xmlns:p14="http://schemas.microsoft.com/office/powerpoint/2010/main" val="41152939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SCDE’s LEA Risk Criteria</a:t>
            </a:r>
          </a:p>
        </p:txBody>
      </p:sp>
      <p:sp>
        <p:nvSpPr>
          <p:cNvPr id="3" name="Content Placeholder 2"/>
          <p:cNvSpPr>
            <a:spLocks noGrp="1"/>
          </p:cNvSpPr>
          <p:nvPr>
            <p:ph idx="1"/>
          </p:nvPr>
        </p:nvSpPr>
        <p:spPr>
          <a:xfrm>
            <a:off x="533400" y="1295400"/>
            <a:ext cx="8229600" cy="4525963"/>
          </a:xfrm>
        </p:spPr>
        <p:txBody>
          <a:bodyPr>
            <a:normAutofit fontScale="92500" lnSpcReduction="20000"/>
          </a:bodyPr>
          <a:lstStyle/>
          <a:p>
            <a:pPr marL="0" indent="0">
              <a:buNone/>
            </a:pPr>
            <a:r>
              <a:rPr lang="en-US" dirty="0"/>
              <a:t>Criteria 3  - Programmatic Compliance</a:t>
            </a:r>
          </a:p>
          <a:p>
            <a:pPr lvl="1">
              <a:buFont typeface="Arial" panose="020B0604020202020204" pitchFamily="34" charset="0"/>
              <a:buChar char="•"/>
            </a:pPr>
            <a:r>
              <a:rPr lang="en-US" dirty="0"/>
              <a:t>Instances of programmatic noncompliance</a:t>
            </a:r>
          </a:p>
          <a:p>
            <a:pPr lvl="1">
              <a:buFont typeface="Arial" panose="020B0604020202020204" pitchFamily="34" charset="0"/>
              <a:buChar char="•"/>
            </a:pPr>
            <a:r>
              <a:rPr lang="en-US" dirty="0"/>
              <a:t>Minimal or significant deficiencies noted</a:t>
            </a:r>
          </a:p>
          <a:p>
            <a:pPr marL="0" indent="0">
              <a:buNone/>
            </a:pPr>
            <a:endParaRPr lang="en-US" dirty="0"/>
          </a:p>
          <a:p>
            <a:pPr marL="0" indent="0">
              <a:buNone/>
            </a:pPr>
            <a:r>
              <a:rPr lang="en-US" dirty="0"/>
              <a:t>Criteria 4 – Fiscal Compliance</a:t>
            </a:r>
          </a:p>
          <a:p>
            <a:pPr lvl="1">
              <a:buFont typeface="Arial" panose="020B0604020202020204" pitchFamily="34" charset="0"/>
              <a:buChar char="•"/>
            </a:pPr>
            <a:r>
              <a:rPr lang="en-US" dirty="0"/>
              <a:t>Level of fiscal deficiencies noted during monitoring visits</a:t>
            </a:r>
          </a:p>
          <a:p>
            <a:pPr lvl="1"/>
            <a:endParaRPr lang="en-US" dirty="0"/>
          </a:p>
          <a:p>
            <a:pPr marL="0" indent="0">
              <a:buNone/>
            </a:pPr>
            <a:r>
              <a:rPr lang="en-US" dirty="0"/>
              <a:t>Criteria 5 – Performance</a:t>
            </a:r>
          </a:p>
          <a:p>
            <a:pPr lvl="1">
              <a:buFont typeface="Arial" panose="020B0604020202020204" pitchFamily="34" charset="0"/>
              <a:buChar char="•"/>
            </a:pPr>
            <a:r>
              <a:rPr lang="en-US" dirty="0"/>
              <a:t>Were performance requirements, expectations, and outcomes met?</a:t>
            </a:r>
          </a:p>
          <a:p>
            <a:endParaRPr lang="en-US" dirty="0"/>
          </a:p>
        </p:txBody>
      </p:sp>
    </p:spTree>
    <p:extLst>
      <p:ext uri="{BB962C8B-B14F-4D97-AF65-F5344CB8AC3E}">
        <p14:creationId xmlns:p14="http://schemas.microsoft.com/office/powerpoint/2010/main" val="740408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SCDE’s LEA Risk Criteria</a:t>
            </a:r>
            <a:endParaRPr lang="en-US" dirty="0">
              <a:solidFill>
                <a:srgbClr val="FFFF00"/>
              </a:solidFill>
            </a:endParaRPr>
          </a:p>
        </p:txBody>
      </p:sp>
      <p:sp>
        <p:nvSpPr>
          <p:cNvPr id="3" name="Content Placeholder 2"/>
          <p:cNvSpPr>
            <a:spLocks noGrp="1"/>
          </p:cNvSpPr>
          <p:nvPr>
            <p:ph idx="1"/>
          </p:nvPr>
        </p:nvSpPr>
        <p:spPr>
          <a:xfrm>
            <a:off x="457200" y="1447800"/>
            <a:ext cx="8229600" cy="4525963"/>
          </a:xfrm>
        </p:spPr>
        <p:txBody>
          <a:bodyPr>
            <a:normAutofit fontScale="92500" lnSpcReduction="10000"/>
          </a:bodyPr>
          <a:lstStyle/>
          <a:p>
            <a:pPr marL="0" indent="0">
              <a:buNone/>
            </a:pPr>
            <a:r>
              <a:rPr lang="en-US" dirty="0"/>
              <a:t>Criteria 6 – Technical Assistance</a:t>
            </a:r>
          </a:p>
          <a:p>
            <a:pPr lvl="1">
              <a:buFont typeface="Arial" panose="020B0604020202020204" pitchFamily="34" charset="0"/>
              <a:buChar char="•"/>
            </a:pPr>
            <a:r>
              <a:rPr lang="en-US" dirty="0"/>
              <a:t>Frequency and need for technical support and assistance</a:t>
            </a:r>
          </a:p>
          <a:p>
            <a:pPr marL="0" indent="0">
              <a:buNone/>
            </a:pPr>
            <a:endParaRPr lang="en-US" dirty="0"/>
          </a:p>
          <a:p>
            <a:pPr marL="0" indent="0">
              <a:buNone/>
            </a:pPr>
            <a:r>
              <a:rPr lang="en-US" dirty="0"/>
              <a:t>Criteria 7 – Financial Stability</a:t>
            </a:r>
          </a:p>
          <a:p>
            <a:pPr lvl="1">
              <a:buFont typeface="Arial" panose="020B0604020202020204" pitchFamily="34" charset="0"/>
              <a:buChar char="•"/>
            </a:pPr>
            <a:r>
              <a:rPr lang="en-US" dirty="0"/>
              <a:t>The percentage of general fund unassigned balance to general fund total expenditures</a:t>
            </a:r>
          </a:p>
          <a:p>
            <a:pPr lvl="1"/>
            <a:endParaRPr lang="en-US" dirty="0"/>
          </a:p>
          <a:p>
            <a:r>
              <a:rPr lang="en-US" dirty="0"/>
              <a:t>Criteria 8 – Management Systems</a:t>
            </a:r>
          </a:p>
          <a:p>
            <a:pPr lvl="1">
              <a:buFont typeface="Arial" panose="020B0604020202020204" pitchFamily="34" charset="0"/>
              <a:buChar char="•"/>
            </a:pPr>
            <a:r>
              <a:rPr lang="en-US" dirty="0"/>
              <a:t>Internal control findings or federal award noncompliance findings noted in annual audit report</a:t>
            </a:r>
          </a:p>
          <a:p>
            <a:endParaRPr lang="en-US" dirty="0"/>
          </a:p>
        </p:txBody>
      </p:sp>
    </p:spTree>
    <p:extLst>
      <p:ext uri="{BB962C8B-B14F-4D97-AF65-F5344CB8AC3E}">
        <p14:creationId xmlns:p14="http://schemas.microsoft.com/office/powerpoint/2010/main" val="3264518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SCDE’s LEA Risk Criteria</a:t>
            </a:r>
            <a:endParaRPr lang="en-US" dirty="0">
              <a:solidFill>
                <a:srgbClr val="FFFF00"/>
              </a:solidFill>
            </a:endParaRPr>
          </a:p>
        </p:txBody>
      </p:sp>
      <p:sp>
        <p:nvSpPr>
          <p:cNvPr id="3" name="Content Placeholder 2"/>
          <p:cNvSpPr>
            <a:spLocks noGrp="1"/>
          </p:cNvSpPr>
          <p:nvPr>
            <p:ph idx="1"/>
          </p:nvPr>
        </p:nvSpPr>
        <p:spPr/>
        <p:txBody>
          <a:bodyPr>
            <a:normAutofit/>
          </a:bodyPr>
          <a:lstStyle/>
          <a:p>
            <a:pPr marL="0" indent="0">
              <a:buNone/>
            </a:pPr>
            <a:r>
              <a:rPr lang="en-US" dirty="0"/>
              <a:t>Criteria 9 - Audit Report Submission</a:t>
            </a:r>
          </a:p>
          <a:p>
            <a:pPr lvl="1">
              <a:buFont typeface="Arial" panose="020B0604020202020204" pitchFamily="34" charset="0"/>
              <a:buChar char="•"/>
            </a:pPr>
            <a:r>
              <a:rPr lang="en-US" dirty="0"/>
              <a:t>Submission of annual audit in the LEA Audit Reporting System (LARS) by December 1st</a:t>
            </a:r>
          </a:p>
          <a:p>
            <a:pPr marL="457200" lvl="1" indent="0">
              <a:buNone/>
            </a:pPr>
            <a:endParaRPr lang="en-US" dirty="0"/>
          </a:p>
          <a:p>
            <a:pPr marL="0" indent="0">
              <a:buNone/>
            </a:pPr>
            <a:r>
              <a:rPr lang="en-US" dirty="0"/>
              <a:t>Criteria 10 - Other Material Factors</a:t>
            </a:r>
          </a:p>
          <a:p>
            <a:pPr lvl="1">
              <a:buFont typeface="Arial" panose="020B0604020202020204" pitchFamily="34" charset="0"/>
              <a:buChar char="•"/>
            </a:pPr>
            <a:r>
              <a:rPr lang="en-US" dirty="0"/>
              <a:t>Accreditation</a:t>
            </a:r>
          </a:p>
          <a:p>
            <a:pPr lvl="1">
              <a:buFont typeface="Arial" panose="020B0604020202020204" pitchFamily="34" charset="0"/>
              <a:buChar char="•"/>
            </a:pPr>
            <a:r>
              <a:rPr lang="en-US" dirty="0"/>
              <a:t>Cheating/Test security violations</a:t>
            </a:r>
          </a:p>
          <a:p>
            <a:pPr marL="457200" lvl="1" indent="0">
              <a:buNone/>
            </a:pPr>
            <a:endParaRPr lang="en-US" dirty="0"/>
          </a:p>
        </p:txBody>
      </p:sp>
    </p:spTree>
    <p:extLst>
      <p:ext uri="{BB962C8B-B14F-4D97-AF65-F5344CB8AC3E}">
        <p14:creationId xmlns:p14="http://schemas.microsoft.com/office/powerpoint/2010/main" val="9345449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Can I Do to Decrease My Score?</a:t>
            </a:r>
            <a:endParaRPr lang="en-US" dirty="0"/>
          </a:p>
        </p:txBody>
      </p:sp>
      <p:sp>
        <p:nvSpPr>
          <p:cNvPr id="3" name="Content Placeholder 2"/>
          <p:cNvSpPr>
            <a:spLocks noGrp="1"/>
          </p:cNvSpPr>
          <p:nvPr>
            <p:ph idx="1"/>
          </p:nvPr>
        </p:nvSpPr>
        <p:spPr/>
        <p:txBody>
          <a:bodyPr/>
          <a:lstStyle/>
          <a:p>
            <a:r>
              <a:rPr lang="en-US" dirty="0"/>
              <a:t>Submit all required reports, both financial and programmatic on time</a:t>
            </a:r>
          </a:p>
          <a:p>
            <a:r>
              <a:rPr lang="en-US" dirty="0"/>
              <a:t>Ensure all new personnel are </a:t>
            </a:r>
            <a:r>
              <a:rPr lang="en-US" dirty="0" smtClean="0"/>
              <a:t>highly qualified </a:t>
            </a:r>
            <a:r>
              <a:rPr lang="en-US" dirty="0"/>
              <a:t>and are properly trained</a:t>
            </a:r>
          </a:p>
          <a:p>
            <a:r>
              <a:rPr lang="en-US" dirty="0"/>
              <a:t>Understand all programmatic regulations, requirements, performance measures, and expected outcomes and comply</a:t>
            </a:r>
          </a:p>
          <a:p>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6C82EF05-D35D-409A-9009-1027BF12DAF2}" type="slidenum">
              <a:rPr lang="en-US" smtClean="0"/>
              <a:t>24</a:t>
            </a:fld>
            <a:endParaRPr lang="en-US" dirty="0"/>
          </a:p>
        </p:txBody>
      </p:sp>
    </p:spTree>
    <p:extLst>
      <p:ext uri="{BB962C8B-B14F-4D97-AF65-F5344CB8AC3E}">
        <p14:creationId xmlns:p14="http://schemas.microsoft.com/office/powerpoint/2010/main" val="3145702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Can I Do to Decrease My Score?</a:t>
            </a:r>
          </a:p>
        </p:txBody>
      </p:sp>
      <p:sp>
        <p:nvSpPr>
          <p:cNvPr id="3" name="Content Placeholder 2"/>
          <p:cNvSpPr>
            <a:spLocks noGrp="1"/>
          </p:cNvSpPr>
          <p:nvPr>
            <p:ph idx="1"/>
          </p:nvPr>
        </p:nvSpPr>
        <p:spPr/>
        <p:txBody>
          <a:bodyPr/>
          <a:lstStyle/>
          <a:p>
            <a:r>
              <a:rPr lang="en-US" dirty="0"/>
              <a:t>Ensure all costs charged to federal programs are allowable </a:t>
            </a:r>
          </a:p>
          <a:p>
            <a:r>
              <a:rPr lang="en-US" dirty="0"/>
              <a:t>Submit quarterly expenditure reports in GAPS</a:t>
            </a:r>
          </a:p>
          <a:p>
            <a:r>
              <a:rPr lang="en-US" dirty="0"/>
              <a:t>Document all policies and procedures related to financial management</a:t>
            </a:r>
          </a:p>
          <a:p>
            <a:r>
              <a:rPr lang="en-US" dirty="0"/>
              <a:t>Ensure proper segregation of duties</a:t>
            </a:r>
          </a:p>
          <a:p>
            <a:endParaRPr lang="en-US" dirty="0"/>
          </a:p>
        </p:txBody>
      </p:sp>
      <p:sp>
        <p:nvSpPr>
          <p:cNvPr id="4" name="Slide Number Placeholder 3"/>
          <p:cNvSpPr>
            <a:spLocks noGrp="1"/>
          </p:cNvSpPr>
          <p:nvPr>
            <p:ph type="sldNum" sz="quarter" idx="12"/>
          </p:nvPr>
        </p:nvSpPr>
        <p:spPr/>
        <p:txBody>
          <a:bodyPr/>
          <a:lstStyle/>
          <a:p>
            <a:fld id="{6C82EF05-D35D-409A-9009-1027BF12DAF2}" type="slidenum">
              <a:rPr lang="en-US" smtClean="0"/>
              <a:t>25</a:t>
            </a:fld>
            <a:endParaRPr lang="en-US" dirty="0"/>
          </a:p>
        </p:txBody>
      </p:sp>
    </p:spTree>
    <p:extLst>
      <p:ext uri="{BB962C8B-B14F-4D97-AF65-F5344CB8AC3E}">
        <p14:creationId xmlns:p14="http://schemas.microsoft.com/office/powerpoint/2010/main" val="38590032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Can I Do to Decrease My Score?</a:t>
            </a:r>
          </a:p>
        </p:txBody>
      </p:sp>
      <p:sp>
        <p:nvSpPr>
          <p:cNvPr id="3" name="Content Placeholder 2"/>
          <p:cNvSpPr>
            <a:spLocks noGrp="1"/>
          </p:cNvSpPr>
          <p:nvPr>
            <p:ph idx="1"/>
          </p:nvPr>
        </p:nvSpPr>
        <p:spPr/>
        <p:txBody>
          <a:bodyPr/>
          <a:lstStyle/>
          <a:p>
            <a:r>
              <a:rPr lang="en-US" dirty="0"/>
              <a:t>Maintain sufficient operating funds</a:t>
            </a:r>
          </a:p>
          <a:p>
            <a:r>
              <a:rPr lang="en-US" dirty="0"/>
              <a:t>Correct all accreditation deficiencies</a:t>
            </a:r>
          </a:p>
          <a:p>
            <a:r>
              <a:rPr lang="en-US" dirty="0"/>
              <a:t>Ensure test security procedures are followed</a:t>
            </a:r>
          </a:p>
        </p:txBody>
      </p:sp>
      <p:sp>
        <p:nvSpPr>
          <p:cNvPr id="4" name="Slide Number Placeholder 3"/>
          <p:cNvSpPr>
            <a:spLocks noGrp="1"/>
          </p:cNvSpPr>
          <p:nvPr>
            <p:ph type="sldNum" sz="quarter" idx="12"/>
          </p:nvPr>
        </p:nvSpPr>
        <p:spPr/>
        <p:txBody>
          <a:bodyPr/>
          <a:lstStyle/>
          <a:p>
            <a:fld id="{6C82EF05-D35D-409A-9009-1027BF12DAF2}" type="slidenum">
              <a:rPr lang="en-US" smtClean="0"/>
              <a:t>26</a:t>
            </a:fld>
            <a:endParaRPr lang="en-US" dirty="0"/>
          </a:p>
        </p:txBody>
      </p:sp>
    </p:spTree>
    <p:extLst>
      <p:ext uri="{BB962C8B-B14F-4D97-AF65-F5344CB8AC3E}">
        <p14:creationId xmlns:p14="http://schemas.microsoft.com/office/powerpoint/2010/main" val="40806959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Results of FY 2014-15 Risk Assessment</a:t>
            </a:r>
          </a:p>
        </p:txBody>
      </p:sp>
      <p:sp>
        <p:nvSpPr>
          <p:cNvPr id="3" name="Content Placeholder 2"/>
          <p:cNvSpPr>
            <a:spLocks noGrp="1"/>
          </p:cNvSpPr>
          <p:nvPr>
            <p:ph idx="1"/>
          </p:nvPr>
        </p:nvSpPr>
        <p:spPr/>
        <p:txBody>
          <a:bodyPr>
            <a:normAutofit fontScale="70000" lnSpcReduction="20000"/>
          </a:bodyPr>
          <a:lstStyle/>
          <a:p>
            <a:r>
              <a:rPr lang="en-US" dirty="0"/>
              <a:t>LEAs have been assessed using FY 2014-15 as a base year. LEAs have been determined to be in every risk area (low, medium, and high)</a:t>
            </a:r>
          </a:p>
          <a:p>
            <a:pPr lvl="1"/>
            <a:r>
              <a:rPr lang="en-US" dirty="0"/>
              <a:t>87%  - Low-risk</a:t>
            </a:r>
          </a:p>
          <a:p>
            <a:pPr lvl="1"/>
            <a:r>
              <a:rPr lang="en-US" dirty="0"/>
              <a:t>12% -  Medium risk</a:t>
            </a:r>
          </a:p>
          <a:p>
            <a:pPr lvl="1"/>
            <a:r>
              <a:rPr lang="en-US" dirty="0"/>
              <a:t>1% -    High risk</a:t>
            </a:r>
          </a:p>
          <a:p>
            <a:pPr marL="0" indent="0">
              <a:buNone/>
            </a:pPr>
            <a:endParaRPr lang="en-US" dirty="0"/>
          </a:p>
          <a:p>
            <a:r>
              <a:rPr lang="en-US" dirty="0"/>
              <a:t>All subrecipients who are identified at risk of noncompliance (high risk) will be notified directly by the Office of the State Superintendent.  The SCDE can and will impose specific subaward conditions, allowable under 2 CFR Part 200.207(b), on the federal funds that pass-through the SCDE to the subrecipient.</a:t>
            </a:r>
          </a:p>
          <a:p>
            <a:pPr marL="0" indent="0">
              <a:buNone/>
            </a:pPr>
            <a:endParaRPr lang="en-US" dirty="0"/>
          </a:p>
          <a:p>
            <a:r>
              <a:rPr lang="en-US" dirty="0"/>
              <a:t>All other subrecipients are urged to review the regulations in 2 CFR Part 200 and take immediate action, as nonfederal entities, to come into compliance.</a:t>
            </a:r>
          </a:p>
          <a:p>
            <a:endParaRPr lang="en-US" dirty="0"/>
          </a:p>
          <a:p>
            <a:endParaRPr lang="en-US" dirty="0"/>
          </a:p>
        </p:txBody>
      </p:sp>
    </p:spTree>
    <p:extLst>
      <p:ext uri="{BB962C8B-B14F-4D97-AF65-F5344CB8AC3E}">
        <p14:creationId xmlns:p14="http://schemas.microsoft.com/office/powerpoint/2010/main" val="31795023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Assessment</a:t>
            </a:r>
          </a:p>
        </p:txBody>
      </p:sp>
      <p:sp>
        <p:nvSpPr>
          <p:cNvPr id="3" name="Content Placeholder 2"/>
          <p:cNvSpPr>
            <a:spLocks noGrp="1"/>
          </p:cNvSpPr>
          <p:nvPr>
            <p:ph idx="1"/>
          </p:nvPr>
        </p:nvSpPr>
        <p:spPr/>
        <p:txBody>
          <a:bodyPr/>
          <a:lstStyle/>
          <a:p>
            <a:r>
              <a:rPr lang="en-US" dirty="0"/>
              <a:t>SCDE program offices will soon </a:t>
            </a:r>
            <a:r>
              <a:rPr lang="en-US" dirty="0" smtClean="0"/>
              <a:t>begin </a:t>
            </a:r>
            <a:r>
              <a:rPr lang="en-US" dirty="0"/>
              <a:t>rating subrecipients on FY 2015-16 activity</a:t>
            </a:r>
          </a:p>
        </p:txBody>
      </p:sp>
    </p:spTree>
    <p:extLst>
      <p:ext uri="{BB962C8B-B14F-4D97-AF65-F5344CB8AC3E}">
        <p14:creationId xmlns:p14="http://schemas.microsoft.com/office/powerpoint/2010/main" val="30584084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7668" t="8178" r="6665"/>
          <a:stretch/>
        </p:blipFill>
        <p:spPr bwMode="auto">
          <a:xfrm>
            <a:off x="1600200" y="990600"/>
            <a:ext cx="7159239" cy="576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950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b="1" dirty="0"/>
              <a:t>LEA AUDIT REPORTING SYSTEM</a:t>
            </a:r>
            <a:br>
              <a:rPr lang="en-US" sz="3200" b="1" dirty="0"/>
            </a:br>
            <a:r>
              <a:rPr lang="en-US" sz="3200" b="1" dirty="0"/>
              <a:t>(LARS)</a:t>
            </a:r>
          </a:p>
        </p:txBody>
      </p:sp>
    </p:spTree>
    <p:extLst>
      <p:ext uri="{BB962C8B-B14F-4D97-AF65-F5344CB8AC3E}">
        <p14:creationId xmlns:p14="http://schemas.microsoft.com/office/powerpoint/2010/main" val="36223015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514600"/>
            <a:ext cx="8229600" cy="4525963"/>
          </a:xfrm>
        </p:spPr>
        <p:txBody>
          <a:bodyPr>
            <a:normAutofit/>
          </a:bodyPr>
          <a:lstStyle/>
          <a:p>
            <a:pPr marL="0" indent="0" algn="ctr">
              <a:buNone/>
            </a:pPr>
            <a:r>
              <a:rPr lang="en-US" sz="7200" dirty="0"/>
              <a:t>Questions</a:t>
            </a:r>
          </a:p>
          <a:p>
            <a:pPr marL="0" indent="0" algn="ctr">
              <a:buNone/>
            </a:pPr>
            <a:r>
              <a:rPr lang="en-US" sz="7200" dirty="0"/>
              <a:t>?</a:t>
            </a:r>
          </a:p>
        </p:txBody>
      </p:sp>
    </p:spTree>
    <p:extLst>
      <p:ext uri="{BB962C8B-B14F-4D97-AF65-F5344CB8AC3E}">
        <p14:creationId xmlns:p14="http://schemas.microsoft.com/office/powerpoint/2010/main" val="37573101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OFFICE OF AUDITING SERVICES CONTACT INFORMATION</a:t>
            </a:r>
          </a:p>
        </p:txBody>
      </p:sp>
      <p:sp>
        <p:nvSpPr>
          <p:cNvPr id="3" name="Content Placeholder 2"/>
          <p:cNvSpPr>
            <a:spLocks noGrp="1"/>
          </p:cNvSpPr>
          <p:nvPr>
            <p:ph idx="1"/>
          </p:nvPr>
        </p:nvSpPr>
        <p:spPr/>
        <p:txBody>
          <a:bodyPr>
            <a:normAutofit fontScale="70000" lnSpcReduction="20000"/>
          </a:bodyPr>
          <a:lstStyle/>
          <a:p>
            <a:pPr marL="0" indent="0">
              <a:buNone/>
            </a:pPr>
            <a:endParaRPr lang="en-US" dirty="0"/>
          </a:p>
          <a:p>
            <a:pPr marL="0" indent="0">
              <a:buNone/>
            </a:pPr>
            <a:r>
              <a:rPr lang="en-US" sz="3400" dirty="0"/>
              <a:t>Melissa A. Myers, Director</a:t>
            </a:r>
          </a:p>
          <a:p>
            <a:pPr marL="0" indent="0">
              <a:buNone/>
            </a:pPr>
            <a:r>
              <a:rPr lang="en-US" sz="3400" dirty="0"/>
              <a:t>(803) 734-8453</a:t>
            </a:r>
          </a:p>
          <a:p>
            <a:pPr marL="0" indent="0">
              <a:buNone/>
            </a:pPr>
            <a:r>
              <a:rPr lang="en-US" sz="3400" dirty="0">
                <a:hlinkClick r:id="rId3"/>
              </a:rPr>
              <a:t>mmyers@ed.sc.gov</a:t>
            </a:r>
            <a:r>
              <a:rPr lang="en-US" sz="3400" dirty="0"/>
              <a:t> </a:t>
            </a:r>
          </a:p>
          <a:p>
            <a:pPr marL="0" indent="0">
              <a:buNone/>
            </a:pPr>
            <a:endParaRPr lang="en-US" sz="3400" dirty="0"/>
          </a:p>
          <a:p>
            <a:pPr marL="0" indent="0">
              <a:buNone/>
            </a:pPr>
            <a:r>
              <a:rPr lang="en-US" sz="3400" dirty="0"/>
              <a:t>Hershula Davis, Audits Manager</a:t>
            </a:r>
          </a:p>
          <a:p>
            <a:pPr marL="0" indent="0">
              <a:buNone/>
            </a:pPr>
            <a:r>
              <a:rPr lang="en-US" sz="3400" dirty="0"/>
              <a:t>(803) 734-6022</a:t>
            </a:r>
          </a:p>
          <a:p>
            <a:pPr marL="0" indent="0">
              <a:buNone/>
            </a:pPr>
            <a:r>
              <a:rPr lang="en-US" sz="3400" dirty="0">
                <a:hlinkClick r:id="rId4"/>
              </a:rPr>
              <a:t>hdavis@ed.sc.gov</a:t>
            </a:r>
            <a:endParaRPr lang="en-US" sz="3400" dirty="0"/>
          </a:p>
          <a:p>
            <a:pPr marL="0" indent="0">
              <a:buNone/>
            </a:pPr>
            <a:endParaRPr lang="en-US" sz="3400" dirty="0" smtClean="0"/>
          </a:p>
          <a:p>
            <a:pPr marL="0" indent="0">
              <a:buNone/>
            </a:pPr>
            <a:r>
              <a:rPr lang="en-US" sz="3400" dirty="0" smtClean="0"/>
              <a:t>Debra Wolfe, Administrative Assistant</a:t>
            </a:r>
          </a:p>
          <a:p>
            <a:pPr marL="0" indent="0">
              <a:buNone/>
            </a:pPr>
            <a:r>
              <a:rPr lang="en-US" sz="3400" dirty="0" smtClean="0"/>
              <a:t>(803) 734-8180</a:t>
            </a:r>
          </a:p>
          <a:p>
            <a:pPr marL="0" indent="0">
              <a:buNone/>
            </a:pPr>
            <a:r>
              <a:rPr lang="en-US" sz="3400" dirty="0" smtClean="0">
                <a:hlinkClick r:id="rId5"/>
              </a:rPr>
              <a:t>dwolfe@ed.sc.gov</a:t>
            </a:r>
            <a:endParaRPr lang="en-US" sz="3400" dirty="0" smtClean="0"/>
          </a:p>
          <a:p>
            <a:pPr marL="0" indent="0">
              <a:buNone/>
            </a:pPr>
            <a:endParaRPr lang="en-US" sz="3400" dirty="0"/>
          </a:p>
        </p:txBody>
      </p:sp>
    </p:spTree>
    <p:extLst>
      <p:ext uri="{BB962C8B-B14F-4D97-AF65-F5344CB8AC3E}">
        <p14:creationId xmlns:p14="http://schemas.microsoft.com/office/powerpoint/2010/main" val="799563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a:t>WHAT SHOULD BE UPLOADED AND WHEN?</a:t>
            </a:r>
          </a:p>
        </p:txBody>
      </p:sp>
      <p:sp>
        <p:nvSpPr>
          <p:cNvPr id="3" name="Content Placeholder 2"/>
          <p:cNvSpPr>
            <a:spLocks noGrp="1"/>
          </p:cNvSpPr>
          <p:nvPr>
            <p:ph idx="1"/>
          </p:nvPr>
        </p:nvSpPr>
        <p:spPr/>
        <p:txBody>
          <a:bodyPr>
            <a:normAutofit lnSpcReduction="10000"/>
          </a:bodyPr>
          <a:lstStyle/>
          <a:p>
            <a:r>
              <a:rPr lang="en-US" sz="2800" dirty="0"/>
              <a:t>Due Date – December 1, 2016</a:t>
            </a:r>
          </a:p>
          <a:p>
            <a:r>
              <a:rPr lang="en-US" sz="2800" dirty="0"/>
              <a:t>Full Audit Report </a:t>
            </a:r>
          </a:p>
          <a:p>
            <a:pPr lvl="1"/>
            <a:r>
              <a:rPr lang="en-US" dirty="0"/>
              <a:t>SCDE Supplemental Schedules</a:t>
            </a:r>
          </a:p>
          <a:p>
            <a:pPr lvl="1"/>
            <a:r>
              <a:rPr lang="en-US" dirty="0"/>
              <a:t>Single Audit Section</a:t>
            </a:r>
          </a:p>
          <a:p>
            <a:pPr lvl="1"/>
            <a:r>
              <a:rPr lang="en-US" dirty="0"/>
              <a:t>Schedule of Findings and Questioned Costs</a:t>
            </a:r>
          </a:p>
          <a:p>
            <a:pPr lvl="1"/>
            <a:r>
              <a:rPr lang="en-US" dirty="0"/>
              <a:t>Corrective Action Plan</a:t>
            </a:r>
          </a:p>
          <a:p>
            <a:pPr lvl="1"/>
            <a:r>
              <a:rPr lang="en-US" b="1" dirty="0"/>
              <a:t>Management Letter</a:t>
            </a:r>
          </a:p>
          <a:p>
            <a:r>
              <a:rPr lang="en-US" sz="2800" dirty="0"/>
              <a:t>SCDE Supplemental Schedule Template</a:t>
            </a:r>
          </a:p>
          <a:p>
            <a:r>
              <a:rPr lang="en-US" sz="2800" dirty="0"/>
              <a:t>Hard copy of the report is NOT required</a:t>
            </a:r>
          </a:p>
          <a:p>
            <a:pPr marL="0" indent="0">
              <a:buNone/>
            </a:pPr>
            <a:endParaRPr lang="en-US" dirty="0"/>
          </a:p>
          <a:p>
            <a:pPr marL="514350" lvl="1" indent="0">
              <a:buNone/>
            </a:pPr>
            <a:endParaRPr lang="en-US" dirty="0"/>
          </a:p>
        </p:txBody>
      </p:sp>
      <p:sp>
        <p:nvSpPr>
          <p:cNvPr id="4" name="Slide Number Placeholder 3"/>
          <p:cNvSpPr>
            <a:spLocks noGrp="1"/>
          </p:cNvSpPr>
          <p:nvPr>
            <p:ph type="sldNum" sz="quarter" idx="12"/>
          </p:nvPr>
        </p:nvSpPr>
        <p:spPr/>
        <p:txBody>
          <a:bodyPr/>
          <a:lstStyle/>
          <a:p>
            <a:fld id="{1C6C82A1-FCAE-4D8C-8424-8A101424AF8E}" type="slidenum">
              <a:rPr lang="en-US" altLang="en-US" smtClean="0"/>
              <a:pPr/>
              <a:t>4</a:t>
            </a:fld>
            <a:endParaRPr lang="en-US" altLang="en-US" dirty="0"/>
          </a:p>
        </p:txBody>
      </p:sp>
    </p:spTree>
    <p:extLst>
      <p:ext uri="{BB962C8B-B14F-4D97-AF65-F5344CB8AC3E}">
        <p14:creationId xmlns:p14="http://schemas.microsoft.com/office/powerpoint/2010/main" val="317520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Supportive Information Sheet</a:t>
            </a:r>
          </a:p>
        </p:txBody>
      </p:sp>
      <p:sp>
        <p:nvSpPr>
          <p:cNvPr id="3" name="Content Placeholder 2"/>
          <p:cNvSpPr>
            <a:spLocks noGrp="1"/>
          </p:cNvSpPr>
          <p:nvPr>
            <p:ph idx="1"/>
          </p:nvPr>
        </p:nvSpPr>
        <p:spPr/>
        <p:txBody>
          <a:bodyPr/>
          <a:lstStyle/>
          <a:p>
            <a:r>
              <a:rPr lang="en-US" dirty="0"/>
              <a:t>Supportive Information</a:t>
            </a:r>
          </a:p>
          <a:p>
            <a:pPr lvl="1"/>
            <a:r>
              <a:rPr lang="en-US" dirty="0"/>
              <a:t>Input supportive information values under the supportive information tab</a:t>
            </a:r>
          </a:p>
          <a:p>
            <a:pPr lvl="1"/>
            <a:r>
              <a:rPr lang="en-US" dirty="0"/>
              <a:t>Form does not have to be submitted</a:t>
            </a:r>
          </a:p>
          <a:p>
            <a:pPr lvl="1"/>
            <a:r>
              <a:rPr lang="en-US" b="1" dirty="0"/>
              <a:t>Ensure that values are input to the hundredth place or data can not be submitted</a:t>
            </a:r>
          </a:p>
        </p:txBody>
      </p:sp>
      <p:sp>
        <p:nvSpPr>
          <p:cNvPr id="4" name="Slide Number Placeholder 3"/>
          <p:cNvSpPr>
            <a:spLocks noGrp="1"/>
          </p:cNvSpPr>
          <p:nvPr>
            <p:ph type="sldNum" sz="quarter" idx="12"/>
          </p:nvPr>
        </p:nvSpPr>
        <p:spPr/>
        <p:txBody>
          <a:bodyPr/>
          <a:lstStyle/>
          <a:p>
            <a:fld id="{1C6C82A1-FCAE-4D8C-8424-8A101424AF8E}" type="slidenum">
              <a:rPr lang="en-US" altLang="en-US" smtClean="0"/>
              <a:pPr/>
              <a:t>5</a:t>
            </a:fld>
            <a:endParaRPr lang="en-US" altLang="en-US" dirty="0"/>
          </a:p>
        </p:txBody>
      </p:sp>
    </p:spTree>
    <p:extLst>
      <p:ext uri="{BB962C8B-B14F-4D97-AF65-F5344CB8AC3E}">
        <p14:creationId xmlns:p14="http://schemas.microsoft.com/office/powerpoint/2010/main" val="3598191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ISSUES</a:t>
            </a:r>
          </a:p>
        </p:txBody>
      </p:sp>
      <p:sp>
        <p:nvSpPr>
          <p:cNvPr id="3" name="Content Placeholder 2"/>
          <p:cNvSpPr>
            <a:spLocks noGrp="1"/>
          </p:cNvSpPr>
          <p:nvPr>
            <p:ph idx="1"/>
          </p:nvPr>
        </p:nvSpPr>
        <p:spPr>
          <a:xfrm>
            <a:off x="457200" y="1371600"/>
            <a:ext cx="8229600" cy="4800600"/>
          </a:xfrm>
        </p:spPr>
        <p:txBody>
          <a:bodyPr/>
          <a:lstStyle/>
          <a:p>
            <a:r>
              <a:rPr lang="en-US" dirty="0"/>
              <a:t>Template upload</a:t>
            </a:r>
          </a:p>
          <a:p>
            <a:pPr lvl="1"/>
            <a:r>
              <a:rPr lang="en-US" dirty="0"/>
              <a:t>Data is used for several state and federal reports (indirect cost, NPEFS, F-33, etc.)</a:t>
            </a:r>
          </a:p>
          <a:p>
            <a:pPr lvl="1"/>
            <a:r>
              <a:rPr lang="en-US" dirty="0"/>
              <a:t>Select the correct option (LEA, Charter, or Both)</a:t>
            </a:r>
          </a:p>
          <a:p>
            <a:pPr lvl="1"/>
            <a:r>
              <a:rPr lang="en-US" dirty="0"/>
              <a:t>If incorrect option selected, revenue and expenditures could be double counted or under reported</a:t>
            </a:r>
          </a:p>
          <a:p>
            <a:pPr lvl="1"/>
            <a:r>
              <a:rPr lang="en-US" dirty="0"/>
              <a:t>Have conversation with c</a:t>
            </a:r>
            <a:r>
              <a:rPr lang="en-US" dirty="0" smtClean="0"/>
              <a:t>harter schools to </a:t>
            </a:r>
            <a:r>
              <a:rPr lang="en-US" dirty="0"/>
              <a:t>inform them </a:t>
            </a:r>
            <a:r>
              <a:rPr lang="en-US" dirty="0" smtClean="0"/>
              <a:t>if </a:t>
            </a:r>
            <a:r>
              <a:rPr lang="en-US" dirty="0"/>
              <a:t>their data has been blended with the sponsoring district’s data</a:t>
            </a:r>
          </a:p>
          <a:p>
            <a:pPr lvl="1"/>
            <a:endParaRPr lang="en-US" dirty="0"/>
          </a:p>
          <a:p>
            <a:pPr lvl="1"/>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1C6C82A1-FCAE-4D8C-8424-8A101424AF8E}" type="slidenum">
              <a:rPr lang="en-US" altLang="en-US" smtClean="0"/>
              <a:pPr/>
              <a:t>6</a:t>
            </a:fld>
            <a:endParaRPr lang="en-US" altLang="en-US" dirty="0"/>
          </a:p>
        </p:txBody>
      </p:sp>
    </p:spTree>
    <p:extLst>
      <p:ext uri="{BB962C8B-B14F-4D97-AF65-F5344CB8AC3E}">
        <p14:creationId xmlns:p14="http://schemas.microsoft.com/office/powerpoint/2010/main" val="277609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ISSUES</a:t>
            </a:r>
          </a:p>
        </p:txBody>
      </p:sp>
      <p:sp>
        <p:nvSpPr>
          <p:cNvPr id="3" name="Content Placeholder 2"/>
          <p:cNvSpPr>
            <a:spLocks noGrp="1"/>
          </p:cNvSpPr>
          <p:nvPr>
            <p:ph idx="1"/>
          </p:nvPr>
        </p:nvSpPr>
        <p:spPr/>
        <p:txBody>
          <a:bodyPr/>
          <a:lstStyle/>
          <a:p>
            <a:pPr lvl="1"/>
            <a:r>
              <a:rPr lang="en-US" dirty="0"/>
              <a:t>Ensure that transfers from one fund to the next net to $0 or an error will be noted</a:t>
            </a:r>
          </a:p>
          <a:p>
            <a:pPr lvl="1"/>
            <a:r>
              <a:rPr lang="en-US" dirty="0"/>
              <a:t>Ensure that whole numbers are entered in each field to avoid rounding errors</a:t>
            </a:r>
          </a:p>
          <a:p>
            <a:pPr marL="457200" lvl="1" indent="0">
              <a:buNone/>
            </a:pPr>
            <a:endParaRPr lang="en-US" dirty="0"/>
          </a:p>
          <a:p>
            <a:pPr lvl="1"/>
            <a:endParaRPr lang="en-US" dirty="0"/>
          </a:p>
        </p:txBody>
      </p:sp>
      <p:sp>
        <p:nvSpPr>
          <p:cNvPr id="4" name="Slide Number Placeholder 3"/>
          <p:cNvSpPr>
            <a:spLocks noGrp="1"/>
          </p:cNvSpPr>
          <p:nvPr>
            <p:ph type="sldNum" sz="quarter" idx="12"/>
          </p:nvPr>
        </p:nvSpPr>
        <p:spPr/>
        <p:txBody>
          <a:bodyPr/>
          <a:lstStyle/>
          <a:p>
            <a:fld id="{1C6C82A1-FCAE-4D8C-8424-8A101424AF8E}" type="slidenum">
              <a:rPr lang="en-US" altLang="en-US" smtClean="0"/>
              <a:pPr/>
              <a:t>7</a:t>
            </a:fld>
            <a:endParaRPr lang="en-US" altLang="en-US" dirty="0"/>
          </a:p>
        </p:txBody>
      </p:sp>
    </p:spTree>
    <p:extLst>
      <p:ext uri="{BB962C8B-B14F-4D97-AF65-F5344CB8AC3E}">
        <p14:creationId xmlns:p14="http://schemas.microsoft.com/office/powerpoint/2010/main" val="573616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t>Corrective Action Plans</a:t>
            </a:r>
          </a:p>
        </p:txBody>
      </p:sp>
      <p:sp>
        <p:nvSpPr>
          <p:cNvPr id="3" name="Content Placeholder 2"/>
          <p:cNvSpPr>
            <a:spLocks noGrp="1"/>
          </p:cNvSpPr>
          <p:nvPr>
            <p:ph idx="1"/>
          </p:nvPr>
        </p:nvSpPr>
        <p:spPr>
          <a:xfrm>
            <a:off x="457200" y="1143000"/>
            <a:ext cx="8229600" cy="5334000"/>
          </a:xfrm>
        </p:spPr>
        <p:txBody>
          <a:bodyPr>
            <a:normAutofit fontScale="92500" lnSpcReduction="10000"/>
          </a:bodyPr>
          <a:lstStyle/>
          <a:p>
            <a:pPr marL="0" indent="0">
              <a:lnSpc>
                <a:spcPct val="90000"/>
              </a:lnSpc>
              <a:buNone/>
            </a:pPr>
            <a:endParaRPr lang="en-US" sz="3600" b="1" dirty="0">
              <a:solidFill>
                <a:srgbClr val="FF0000"/>
              </a:solidFill>
            </a:endParaRPr>
          </a:p>
          <a:p>
            <a:pPr>
              <a:lnSpc>
                <a:spcPct val="90000"/>
              </a:lnSpc>
            </a:pPr>
            <a:r>
              <a:rPr lang="en-US" sz="3600" dirty="0"/>
              <a:t>Corrective action plans </a:t>
            </a:r>
            <a:r>
              <a:rPr lang="en-US" sz="3600" dirty="0" smtClean="0"/>
              <a:t>(CAPS) must </a:t>
            </a:r>
            <a:r>
              <a:rPr lang="en-US" sz="3600" dirty="0"/>
              <a:t>be </a:t>
            </a:r>
            <a:r>
              <a:rPr lang="en-US" sz="3600" b="1" dirty="0"/>
              <a:t>specific</a:t>
            </a:r>
            <a:r>
              <a:rPr lang="en-US" sz="3600" dirty="0"/>
              <a:t> in outlining procedures that will be put in place to correct deficiencies noted</a:t>
            </a:r>
          </a:p>
          <a:p>
            <a:pPr>
              <a:lnSpc>
                <a:spcPct val="90000"/>
              </a:lnSpc>
            </a:pPr>
            <a:r>
              <a:rPr lang="en-US" sz="3600" dirty="0"/>
              <a:t>CAPS must also include an anticipated </a:t>
            </a:r>
            <a:r>
              <a:rPr lang="en-US" sz="3600" b="1" dirty="0"/>
              <a:t>completion date </a:t>
            </a:r>
            <a:r>
              <a:rPr lang="en-US" sz="3600" dirty="0"/>
              <a:t>and the </a:t>
            </a:r>
            <a:r>
              <a:rPr lang="en-US" sz="3600" b="1" dirty="0"/>
              <a:t>name of the person </a:t>
            </a:r>
            <a:r>
              <a:rPr lang="en-US" sz="3600" dirty="0"/>
              <a:t>responsible for initiating the action</a:t>
            </a:r>
          </a:p>
          <a:p>
            <a:pPr>
              <a:lnSpc>
                <a:spcPct val="90000"/>
              </a:lnSpc>
            </a:pPr>
            <a:r>
              <a:rPr lang="en-US" sz="3600" dirty="0"/>
              <a:t>Follow-up will be made with the SCDE program offices or Office of Auditing Services to determine progress of corrective actions prior to closing out the SCDE desk review of LEA audit reports</a:t>
            </a:r>
            <a:endParaRPr lang="en-US" dirty="0"/>
          </a:p>
          <a:p>
            <a:pPr>
              <a:lnSpc>
                <a:spcPct val="90000"/>
              </a:lnSpc>
            </a:pPr>
            <a:endParaRPr lang="en-US" sz="3600" dirty="0"/>
          </a:p>
          <a:p>
            <a:pPr marL="0" indent="0">
              <a:buNone/>
            </a:pPr>
            <a:endParaRPr lang="en-US" dirty="0"/>
          </a:p>
        </p:txBody>
      </p:sp>
    </p:spTree>
    <p:extLst>
      <p:ext uri="{BB962C8B-B14F-4D97-AF65-F5344CB8AC3E}">
        <p14:creationId xmlns:p14="http://schemas.microsoft.com/office/powerpoint/2010/main" val="2008823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Audit Requirement</a:t>
            </a:r>
          </a:p>
        </p:txBody>
      </p:sp>
      <p:sp>
        <p:nvSpPr>
          <p:cNvPr id="3" name="Content Placeholder 2"/>
          <p:cNvSpPr>
            <a:spLocks noGrp="1"/>
          </p:cNvSpPr>
          <p:nvPr>
            <p:ph idx="1"/>
          </p:nvPr>
        </p:nvSpPr>
        <p:spPr>
          <a:xfrm>
            <a:off x="457200" y="1752600"/>
            <a:ext cx="8229600" cy="4525963"/>
          </a:xfrm>
        </p:spPr>
        <p:txBody>
          <a:bodyPr/>
          <a:lstStyle/>
          <a:p>
            <a:r>
              <a:rPr lang="en-US" dirty="0"/>
              <a:t>Single Audit threshold increased </a:t>
            </a:r>
          </a:p>
          <a:p>
            <a:pPr lvl="1"/>
            <a:r>
              <a:rPr lang="en-US" sz="3200" dirty="0"/>
              <a:t>From $500,000 to $750,000</a:t>
            </a:r>
          </a:p>
          <a:p>
            <a:pPr lvl="1"/>
            <a:r>
              <a:rPr lang="en-US" sz="3200" dirty="0"/>
              <a:t>Effective for Fiscal Years beginning after 12/26/14</a:t>
            </a:r>
          </a:p>
          <a:p>
            <a:pPr lvl="1"/>
            <a:r>
              <a:rPr lang="en-US" sz="3200" dirty="0"/>
              <a:t>For LEAs, effective for FY 2016 audits</a:t>
            </a:r>
          </a:p>
          <a:p>
            <a:r>
              <a:rPr lang="en-US" dirty="0"/>
              <a:t>Questioned Costs (Material)</a:t>
            </a:r>
          </a:p>
          <a:p>
            <a:pPr lvl="1"/>
            <a:r>
              <a:rPr lang="en-US" sz="3200" dirty="0"/>
              <a:t>From $10,000 to $25,000</a:t>
            </a:r>
          </a:p>
          <a:p>
            <a:endParaRPr lang="en-US" dirty="0"/>
          </a:p>
        </p:txBody>
      </p:sp>
    </p:spTree>
    <p:extLst>
      <p:ext uri="{BB962C8B-B14F-4D97-AF65-F5344CB8AC3E}">
        <p14:creationId xmlns:p14="http://schemas.microsoft.com/office/powerpoint/2010/main" val="6208733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1506</TotalTime>
  <Words>1851</Words>
  <Application>Microsoft Office PowerPoint</Application>
  <PresentationFormat>On-screen Show (4:3)</PresentationFormat>
  <Paragraphs>227</Paragraphs>
  <Slides>31</Slides>
  <Notes>25</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SCDE Office of Auditing Services Update  SCASBO Spring Conference    Time Flies:  Value that Asset November 3, 2016</vt:lpstr>
      <vt:lpstr>Audit Submission</vt:lpstr>
      <vt:lpstr>LEA AUDIT REPORTING SYSTEM (LARS)</vt:lpstr>
      <vt:lpstr>WHAT SHOULD BE UPLOADED AND WHEN?</vt:lpstr>
      <vt:lpstr>Supportive Information Sheet</vt:lpstr>
      <vt:lpstr>ISSUES</vt:lpstr>
      <vt:lpstr>ISSUES</vt:lpstr>
      <vt:lpstr>Corrective Action Plans</vt:lpstr>
      <vt:lpstr>New Audit Requirement</vt:lpstr>
      <vt:lpstr> Auditor Selection  (2 CFR Part 200.509)  </vt:lpstr>
      <vt:lpstr> Auditor Selection, cont’d </vt:lpstr>
      <vt:lpstr>PowerPoint Presentation</vt:lpstr>
      <vt:lpstr>Pre-Award Risk Assessment (2 CFR Part 200.331) </vt:lpstr>
      <vt:lpstr>SCDE’s Pre-Award Risk Assessment</vt:lpstr>
      <vt:lpstr>Remedies for Noncompliance</vt:lpstr>
      <vt:lpstr>SCDE’s Pre-Award Audit Process</vt:lpstr>
      <vt:lpstr>SCDE’s Pre-Award Audit Process</vt:lpstr>
      <vt:lpstr>Common Pre-Award Audit Findings</vt:lpstr>
      <vt:lpstr>Common Pre-Award Audit Findings</vt:lpstr>
      <vt:lpstr>SCDE’s LEA Risk Criteria</vt:lpstr>
      <vt:lpstr>SCDE’s LEA Risk Criteria</vt:lpstr>
      <vt:lpstr>SCDE’s LEA Risk Criteria</vt:lpstr>
      <vt:lpstr>SCDE’s LEA Risk Criteria</vt:lpstr>
      <vt:lpstr>What Can I Do to Decrease My Score?</vt:lpstr>
      <vt:lpstr>What Can I Do to Decrease My Score?</vt:lpstr>
      <vt:lpstr>What Can I Do to Decrease My Score?</vt:lpstr>
      <vt:lpstr>Results of FY 2014-15 Risk Assessment</vt:lpstr>
      <vt:lpstr>Risk Assessment</vt:lpstr>
      <vt:lpstr>PowerPoint Presentation</vt:lpstr>
      <vt:lpstr>PowerPoint Presentation</vt:lpstr>
      <vt:lpstr>OFFICE OF AUDITING SERVICES CONTACT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 NanMyers, Melissa A;cy</dc:creator>
  <cp:lastModifiedBy>Myers, Melissa A</cp:lastModifiedBy>
  <cp:revision>46</cp:revision>
  <cp:lastPrinted>2016-03-07T22:16:27Z</cp:lastPrinted>
  <dcterms:created xsi:type="dcterms:W3CDTF">2015-06-24T16:45:20Z</dcterms:created>
  <dcterms:modified xsi:type="dcterms:W3CDTF">2016-11-01T20:59:20Z</dcterms:modified>
</cp:coreProperties>
</file>