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4" r:id="rId1"/>
  </p:sldMasterIdLst>
  <p:sldIdLst>
    <p:sldId id="256" r:id="rId2"/>
    <p:sldId id="257" r:id="rId3"/>
    <p:sldId id="266" r:id="rId4"/>
    <p:sldId id="259" r:id="rId5"/>
    <p:sldId id="258" r:id="rId6"/>
    <p:sldId id="271" r:id="rId7"/>
    <p:sldId id="260" r:id="rId8"/>
    <p:sldId id="269" r:id="rId9"/>
    <p:sldId id="268" r:id="rId10"/>
    <p:sldId id="267" r:id="rId11"/>
    <p:sldId id="270" r:id="rId12"/>
    <p:sldId id="262" r:id="rId13"/>
    <p:sldId id="272" r:id="rId14"/>
    <p:sldId id="263" r:id="rId15"/>
    <p:sldId id="273" r:id="rId16"/>
    <p:sldId id="264" r:id="rId17"/>
    <p:sldId id="265" r:id="rId18"/>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402" y="-6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7435416-25C1-4A6A-B46C-0B449E6DA79E}" type="datetimeFigureOut">
              <a:rPr lang="en-US" smtClean="0"/>
              <a:t>9/23/2015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18160F-8D59-4D85-AA57-4BDE5997616B}"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435416-25C1-4A6A-B46C-0B449E6DA79E}" type="datetimeFigureOut">
              <a:rPr lang="en-US" smtClean="0"/>
              <a:t>9/23/2015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18160F-8D59-4D85-AA57-4BDE5997616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67435416-25C1-4A6A-B46C-0B449E6DA79E}" type="datetimeFigureOut">
              <a:rPr lang="en-US" smtClean="0"/>
              <a:t>9/23/2015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18160F-8D59-4D85-AA57-4BDE5997616B}" type="slidenum">
              <a:rPr lang="en-US" smtClean="0"/>
              <a:t>‹#›</a:t>
            </a:fld>
            <a:endParaRPr lang="en-US" dirty="0"/>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435416-25C1-4A6A-B46C-0B449E6DA79E}" type="datetimeFigureOut">
              <a:rPr lang="en-US" smtClean="0"/>
              <a:t>9/23/2015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18160F-8D59-4D85-AA57-4BDE5997616B}" type="slidenum">
              <a:rPr lang="en-US" smtClean="0"/>
              <a:t>‹#›</a:t>
            </a:fld>
            <a:endParaRPr lang="en-US" dirty="0"/>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7435416-25C1-4A6A-B46C-0B449E6DA79E}" type="datetimeFigureOut">
              <a:rPr lang="en-US" smtClean="0"/>
              <a:t>9/23/2015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18160F-8D59-4D85-AA57-4BDE5997616B}"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7435416-25C1-4A6A-B46C-0B449E6DA79E}" type="datetimeFigureOut">
              <a:rPr lang="en-US" smtClean="0"/>
              <a:t>9/23/2015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118160F-8D59-4D85-AA57-4BDE5997616B}" type="slidenum">
              <a:rPr lang="en-US" smtClean="0"/>
              <a:t>‹#›</a:t>
            </a:fld>
            <a:endParaRPr lang="en-US" dirty="0"/>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7435416-25C1-4A6A-B46C-0B449E6DA79E}" type="datetimeFigureOut">
              <a:rPr lang="en-US" smtClean="0"/>
              <a:t>9/23/2015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118160F-8D59-4D85-AA57-4BDE5997616B}"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7435416-25C1-4A6A-B46C-0B449E6DA79E}" type="datetimeFigureOut">
              <a:rPr lang="en-US" smtClean="0"/>
              <a:t>9/23/2015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118160F-8D59-4D85-AA57-4BDE5997616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Date Placeholder 1"/>
          <p:cNvSpPr>
            <a:spLocks noGrp="1"/>
          </p:cNvSpPr>
          <p:nvPr>
            <p:ph type="dt" sz="half" idx="10"/>
          </p:nvPr>
        </p:nvSpPr>
        <p:spPr/>
        <p:txBody>
          <a:bodyPr/>
          <a:lstStyle/>
          <a:p>
            <a:fld id="{67435416-25C1-4A6A-B46C-0B449E6DA79E}" type="datetimeFigureOut">
              <a:rPr lang="en-US" smtClean="0"/>
              <a:t>9/23/2015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118160F-8D59-4D85-AA57-4BDE5997616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67435416-25C1-4A6A-B46C-0B449E6DA79E}" type="datetimeFigureOut">
              <a:rPr lang="en-US" smtClean="0"/>
              <a:t>9/23/2015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118160F-8D59-4D85-AA57-4BDE5997616B}" type="slidenum">
              <a:rPr lang="en-US" smtClean="0"/>
              <a:t>‹#›</a:t>
            </a:fld>
            <a:endParaRPr lang="en-US" dirty="0"/>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435416-25C1-4A6A-B46C-0B449E6DA79E}" type="datetimeFigureOut">
              <a:rPr lang="en-US" smtClean="0"/>
              <a:t>9/23/2015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118160F-8D59-4D85-AA57-4BDE5997616B}" type="slidenum">
              <a:rPr lang="en-US" smtClean="0"/>
              <a:t>‹#›</a:t>
            </a:fld>
            <a:endParaRPr lang="en-US" dirty="0"/>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67435416-25C1-4A6A-B46C-0B449E6DA79E}" type="datetimeFigureOut">
              <a:rPr lang="en-US" smtClean="0"/>
              <a:t>9/23/2015</a:t>
            </a:fld>
            <a:endParaRPr lang="en-US" dirty="0"/>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dirty="0"/>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F118160F-8D59-4D85-AA57-4BDE5997616B}" type="slidenum">
              <a:rPr lang="en-US" smtClean="0"/>
              <a:t>‹#›</a:t>
            </a:fld>
            <a:endParaRPr lang="en-US" dirty="0"/>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file:///\\msfs01.ed.sc.org\public\Policy\Fraud%20Reporting_303.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mailto:Auditingservices@ed.sc.gov"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mailto:oig@oig.sc.gov"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6600" dirty="0" smtClean="0"/>
              <a:t>Fraud: Identification and Reporting</a:t>
            </a:r>
            <a:endParaRPr lang="en-US" sz="6600" dirty="0"/>
          </a:p>
        </p:txBody>
      </p:sp>
      <p:sp>
        <p:nvSpPr>
          <p:cNvPr id="3" name="Subtitle 2"/>
          <p:cNvSpPr>
            <a:spLocks noGrp="1"/>
          </p:cNvSpPr>
          <p:nvPr>
            <p:ph type="subTitle" idx="1"/>
          </p:nvPr>
        </p:nvSpPr>
        <p:spPr/>
        <p:txBody>
          <a:bodyPr>
            <a:normAutofit/>
          </a:bodyPr>
          <a:lstStyle/>
          <a:p>
            <a:endParaRPr lang="en-US" dirty="0" smtClean="0"/>
          </a:p>
          <a:p>
            <a:r>
              <a:rPr lang="en-US" dirty="0" smtClean="0"/>
              <a:t>May 2014</a:t>
            </a:r>
            <a:endParaRPr lang="en-US" dirty="0"/>
          </a:p>
        </p:txBody>
      </p:sp>
    </p:spTree>
    <p:extLst>
      <p:ext uri="{BB962C8B-B14F-4D97-AF65-F5344CB8AC3E}">
        <p14:creationId xmlns:p14="http://schemas.microsoft.com/office/powerpoint/2010/main" val="23007529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1981200"/>
            <a:ext cx="7408333" cy="4449763"/>
          </a:xfrm>
        </p:spPr>
        <p:txBody>
          <a:bodyPr/>
          <a:lstStyle/>
          <a:p>
            <a:pPr marL="0" indent="0">
              <a:buNone/>
            </a:pPr>
            <a:r>
              <a:rPr lang="en-US" dirty="0" smtClean="0"/>
              <a:t>All SCDE employees are responsible for detecting and reporting fraudulent activities in accordance with the </a:t>
            </a:r>
            <a:r>
              <a:rPr lang="en-US" dirty="0" smtClean="0">
                <a:hlinkClick r:id="rId2" action="ppaction://hlinkfile"/>
              </a:rPr>
              <a:t>agency’s fraud policy </a:t>
            </a:r>
            <a:r>
              <a:rPr lang="en-US" dirty="0" smtClean="0"/>
              <a:t>located on the p:drive.</a:t>
            </a:r>
          </a:p>
          <a:p>
            <a:pPr marL="0" indent="0">
              <a:buNone/>
            </a:pPr>
            <a:endParaRPr lang="en-US" dirty="0"/>
          </a:p>
          <a:p>
            <a:pPr marL="0" indent="0">
              <a:buNone/>
            </a:pPr>
            <a:r>
              <a:rPr lang="en-US" dirty="0" smtClean="0"/>
              <a:t>Each manager should be familiar with the types of irregularities which might occur in his or her area and be alert for any indication that such an activity has occurred.</a:t>
            </a:r>
            <a:endParaRPr lang="en-US" dirty="0"/>
          </a:p>
        </p:txBody>
      </p:sp>
      <p:sp>
        <p:nvSpPr>
          <p:cNvPr id="3" name="Title 2"/>
          <p:cNvSpPr>
            <a:spLocks noGrp="1"/>
          </p:cNvSpPr>
          <p:nvPr>
            <p:ph type="title"/>
          </p:nvPr>
        </p:nvSpPr>
        <p:spPr/>
        <p:txBody>
          <a:bodyPr/>
          <a:lstStyle/>
          <a:p>
            <a:r>
              <a:rPr lang="en-US" dirty="0" smtClean="0"/>
              <a:t>General Responsibilities</a:t>
            </a:r>
            <a:endParaRPr lang="en-US" dirty="0"/>
          </a:p>
        </p:txBody>
      </p:sp>
    </p:spTree>
    <p:extLst>
      <p:ext uri="{BB962C8B-B14F-4D97-AF65-F5344CB8AC3E}">
        <p14:creationId xmlns:p14="http://schemas.microsoft.com/office/powerpoint/2010/main" val="37623037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0" y="2209800"/>
            <a:ext cx="7408333" cy="4221163"/>
          </a:xfrm>
        </p:spPr>
        <p:txBody>
          <a:bodyPr/>
          <a:lstStyle/>
          <a:p>
            <a:r>
              <a:rPr lang="en-US" dirty="0" smtClean="0"/>
              <a:t>Proper tone at the top that says fraud will not be tolerated</a:t>
            </a:r>
          </a:p>
          <a:p>
            <a:r>
              <a:rPr lang="en-US" dirty="0" smtClean="0"/>
              <a:t>Know </a:t>
            </a:r>
            <a:r>
              <a:rPr lang="en-US" dirty="0"/>
              <a:t>your operations and ask questions</a:t>
            </a:r>
          </a:p>
          <a:p>
            <a:r>
              <a:rPr lang="en-US" dirty="0" smtClean="0"/>
              <a:t>Due diligence prior to manager approval</a:t>
            </a:r>
          </a:p>
          <a:p>
            <a:r>
              <a:rPr lang="en-US" dirty="0" smtClean="0"/>
              <a:t>Establish and review exception reports</a:t>
            </a:r>
          </a:p>
          <a:p>
            <a:r>
              <a:rPr lang="en-US" dirty="0" smtClean="0"/>
              <a:t>Adequate segregation of duties</a:t>
            </a:r>
          </a:p>
          <a:p>
            <a:r>
              <a:rPr lang="en-US" dirty="0"/>
              <a:t>Stringent review of invoices prior to </a:t>
            </a:r>
            <a:r>
              <a:rPr lang="en-US" dirty="0" smtClean="0"/>
              <a:t>payment</a:t>
            </a:r>
          </a:p>
          <a:p>
            <a:r>
              <a:rPr lang="en-US" dirty="0" smtClean="0"/>
              <a:t>Strong system of internal controls</a:t>
            </a:r>
          </a:p>
          <a:p>
            <a:endParaRPr lang="en-US" dirty="0" smtClean="0"/>
          </a:p>
          <a:p>
            <a:endParaRPr lang="en-US" dirty="0" smtClean="0"/>
          </a:p>
        </p:txBody>
      </p:sp>
      <p:sp>
        <p:nvSpPr>
          <p:cNvPr id="3" name="Title 2"/>
          <p:cNvSpPr>
            <a:spLocks noGrp="1"/>
          </p:cNvSpPr>
          <p:nvPr>
            <p:ph type="title"/>
          </p:nvPr>
        </p:nvSpPr>
        <p:spPr/>
        <p:txBody>
          <a:bodyPr/>
          <a:lstStyle/>
          <a:p>
            <a:r>
              <a:rPr lang="en-US" dirty="0" smtClean="0"/>
              <a:t>Possible Ways to Prevent Fraud</a:t>
            </a:r>
            <a:endParaRPr lang="en-US" dirty="0"/>
          </a:p>
        </p:txBody>
      </p:sp>
    </p:spTree>
    <p:extLst>
      <p:ext uri="{BB962C8B-B14F-4D97-AF65-F5344CB8AC3E}">
        <p14:creationId xmlns:p14="http://schemas.microsoft.com/office/powerpoint/2010/main" val="39435185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1" y="2057400"/>
            <a:ext cx="8305800" cy="4419600"/>
          </a:xfrm>
        </p:spPr>
        <p:txBody>
          <a:bodyPr>
            <a:normAutofit fontScale="92500" lnSpcReduction="10000"/>
          </a:bodyPr>
          <a:lstStyle/>
          <a:p>
            <a:pPr marL="0" indent="0">
              <a:buNone/>
            </a:pPr>
            <a:r>
              <a:rPr lang="en-US" dirty="0" smtClean="0"/>
              <a:t>As soon as an impropriety is detected or suspected, SCDE employees should immediately contact SCDE’s Office of Auditing Services by using the following contact information:</a:t>
            </a:r>
          </a:p>
          <a:p>
            <a:pPr marL="0" indent="0">
              <a:buNone/>
            </a:pPr>
            <a:endParaRPr lang="en-US" dirty="0" smtClean="0"/>
          </a:p>
          <a:p>
            <a:pPr marL="0" indent="0">
              <a:buNone/>
            </a:pPr>
            <a:r>
              <a:rPr lang="en-US" dirty="0" smtClean="0"/>
              <a:t>Email:		       </a:t>
            </a:r>
            <a:r>
              <a:rPr lang="en-US" dirty="0" smtClean="0">
                <a:hlinkClick r:id="rId2"/>
              </a:rPr>
              <a:t>Auditingservices@ed.sc.gov</a:t>
            </a:r>
            <a:endParaRPr lang="en-US" dirty="0" smtClean="0"/>
          </a:p>
          <a:p>
            <a:pPr marL="0" indent="0">
              <a:buNone/>
            </a:pPr>
            <a:endParaRPr lang="en-US" dirty="0" smtClean="0"/>
          </a:p>
          <a:p>
            <a:pPr marL="0" indent="0">
              <a:buNone/>
            </a:pPr>
            <a:r>
              <a:rPr lang="en-US" dirty="0" smtClean="0"/>
              <a:t>Mailing Address:     Office of Auditing Services</a:t>
            </a:r>
          </a:p>
          <a:p>
            <a:pPr marL="0" indent="0">
              <a:buNone/>
            </a:pPr>
            <a:r>
              <a:rPr lang="en-US" dirty="0"/>
              <a:t>	</a:t>
            </a:r>
            <a:r>
              <a:rPr lang="en-US" dirty="0" smtClean="0"/>
              <a:t>	       South Carolina Department of Education</a:t>
            </a:r>
          </a:p>
          <a:p>
            <a:pPr marL="0" indent="0">
              <a:buNone/>
            </a:pPr>
            <a:r>
              <a:rPr lang="en-US" dirty="0"/>
              <a:t>	</a:t>
            </a:r>
            <a:r>
              <a:rPr lang="en-US" dirty="0" smtClean="0"/>
              <a:t>	       1429 Senate Street, Room 404C</a:t>
            </a:r>
          </a:p>
          <a:p>
            <a:pPr marL="0" indent="0">
              <a:buNone/>
            </a:pPr>
            <a:r>
              <a:rPr lang="en-US" dirty="0"/>
              <a:t>	</a:t>
            </a:r>
            <a:r>
              <a:rPr lang="en-US" dirty="0" smtClean="0"/>
              <a:t>	       Columbia, SC  29201</a:t>
            </a:r>
          </a:p>
          <a:p>
            <a:pPr marL="0" indent="0">
              <a:buNone/>
            </a:pPr>
            <a:endParaRPr lang="en-US" dirty="0" smtClean="0"/>
          </a:p>
          <a:p>
            <a:pPr marL="0" indent="0">
              <a:buNone/>
            </a:pPr>
            <a:r>
              <a:rPr lang="en-US" dirty="0" smtClean="0"/>
              <a:t>Telephone:	       803-734-8108</a:t>
            </a:r>
            <a:endParaRPr lang="en-US" dirty="0"/>
          </a:p>
        </p:txBody>
      </p:sp>
      <p:sp>
        <p:nvSpPr>
          <p:cNvPr id="2" name="Title 1"/>
          <p:cNvSpPr>
            <a:spLocks noGrp="1"/>
          </p:cNvSpPr>
          <p:nvPr>
            <p:ph type="title"/>
          </p:nvPr>
        </p:nvSpPr>
        <p:spPr/>
        <p:txBody>
          <a:bodyPr/>
          <a:lstStyle/>
          <a:p>
            <a:r>
              <a:rPr lang="en-US" dirty="0" smtClean="0"/>
              <a:t>Reporting</a:t>
            </a:r>
            <a:endParaRPr lang="en-US" dirty="0"/>
          </a:p>
        </p:txBody>
      </p:sp>
    </p:spTree>
    <p:extLst>
      <p:ext uri="{BB962C8B-B14F-4D97-AF65-F5344CB8AC3E}">
        <p14:creationId xmlns:p14="http://schemas.microsoft.com/office/powerpoint/2010/main" val="2880517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981200"/>
            <a:ext cx="7408333" cy="4648200"/>
          </a:xfrm>
        </p:spPr>
        <p:txBody>
          <a:bodyPr>
            <a:normAutofit fontScale="85000" lnSpcReduction="20000"/>
          </a:bodyPr>
          <a:lstStyle/>
          <a:p>
            <a:pPr marL="0" indent="0">
              <a:buNone/>
            </a:pPr>
            <a:r>
              <a:rPr lang="en-US" dirty="0" smtClean="0"/>
              <a:t>The agency’s recommended procedures for reporting allegations of fraudulent activities, misappropriation, and similar irregularities in no way prohibits or prevents agency personnel from reporting the allegation directly to the Office of the State Inspector General using the contact information below:</a:t>
            </a:r>
          </a:p>
          <a:p>
            <a:pPr marL="0" indent="0">
              <a:buNone/>
            </a:pPr>
            <a:endParaRPr lang="en-US" dirty="0" smtClean="0"/>
          </a:p>
          <a:p>
            <a:pPr marL="0" indent="0">
              <a:buNone/>
            </a:pPr>
            <a:r>
              <a:rPr lang="en-US" dirty="0" smtClean="0"/>
              <a:t>Email:		</a:t>
            </a:r>
            <a:r>
              <a:rPr lang="en-US" dirty="0" smtClean="0">
                <a:hlinkClick r:id="rId2"/>
              </a:rPr>
              <a:t>oig@oig.sc.gov</a:t>
            </a:r>
            <a:endParaRPr lang="en-US" dirty="0" smtClean="0"/>
          </a:p>
          <a:p>
            <a:pPr marL="0" indent="0">
              <a:buNone/>
            </a:pPr>
            <a:endParaRPr lang="en-US" dirty="0" smtClean="0"/>
          </a:p>
          <a:p>
            <a:pPr marL="0" indent="0">
              <a:buNone/>
            </a:pPr>
            <a:r>
              <a:rPr lang="en-US" dirty="0" smtClean="0"/>
              <a:t>Mailing:		Office of the State Inspector General</a:t>
            </a:r>
          </a:p>
          <a:p>
            <a:pPr marL="0" indent="0">
              <a:buNone/>
            </a:pPr>
            <a:r>
              <a:rPr lang="en-US" dirty="0"/>
              <a:t>	</a:t>
            </a:r>
            <a:r>
              <a:rPr lang="en-US" dirty="0" smtClean="0"/>
              <a:t>	111 Executive Center Drive, Suite 204</a:t>
            </a:r>
          </a:p>
          <a:p>
            <a:pPr marL="0" indent="0">
              <a:buNone/>
            </a:pPr>
            <a:r>
              <a:rPr lang="en-US" dirty="0" smtClean="0"/>
              <a:t>		Synergy Business Park	</a:t>
            </a:r>
          </a:p>
          <a:p>
            <a:pPr marL="0" indent="0">
              <a:buNone/>
            </a:pPr>
            <a:r>
              <a:rPr lang="en-US" dirty="0"/>
              <a:t>	</a:t>
            </a:r>
            <a:r>
              <a:rPr lang="en-US" dirty="0" smtClean="0"/>
              <a:t>	Enoree Building</a:t>
            </a:r>
          </a:p>
          <a:p>
            <a:pPr marL="0" indent="0">
              <a:buNone/>
            </a:pPr>
            <a:r>
              <a:rPr lang="en-US" dirty="0"/>
              <a:t>	</a:t>
            </a:r>
            <a:r>
              <a:rPr lang="en-US" dirty="0" smtClean="0"/>
              <a:t>	Columbia, SC  29210-8416</a:t>
            </a:r>
          </a:p>
          <a:p>
            <a:pPr marL="0" indent="0">
              <a:buNone/>
            </a:pPr>
            <a:endParaRPr lang="en-US" dirty="0" smtClean="0"/>
          </a:p>
          <a:p>
            <a:pPr marL="0" indent="0">
              <a:buNone/>
            </a:pPr>
            <a:r>
              <a:rPr lang="en-US" dirty="0" smtClean="0"/>
              <a:t>Telephone:	1-855-723-7283</a:t>
            </a:r>
            <a:endParaRPr lang="en-US" dirty="0"/>
          </a:p>
        </p:txBody>
      </p:sp>
      <p:sp>
        <p:nvSpPr>
          <p:cNvPr id="3" name="Title 2"/>
          <p:cNvSpPr>
            <a:spLocks noGrp="1"/>
          </p:cNvSpPr>
          <p:nvPr>
            <p:ph type="title"/>
          </p:nvPr>
        </p:nvSpPr>
        <p:spPr/>
        <p:txBody>
          <a:bodyPr/>
          <a:lstStyle/>
          <a:p>
            <a:r>
              <a:rPr lang="en-US" dirty="0" smtClean="0"/>
              <a:t>Reporting Cont’d</a:t>
            </a:r>
            <a:endParaRPr lang="en-US" dirty="0"/>
          </a:p>
        </p:txBody>
      </p:sp>
    </p:spTree>
    <p:extLst>
      <p:ext uri="{BB962C8B-B14F-4D97-AF65-F5344CB8AC3E}">
        <p14:creationId xmlns:p14="http://schemas.microsoft.com/office/powerpoint/2010/main" val="21503813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0"/>
            <a:ext cx="8381999" cy="3992563"/>
          </a:xfrm>
        </p:spPr>
        <p:txBody>
          <a:bodyPr/>
          <a:lstStyle/>
          <a:p>
            <a:pPr marL="0" indent="0">
              <a:buNone/>
            </a:pPr>
            <a:r>
              <a:rPr lang="en-US" dirty="0" smtClean="0"/>
              <a:t>Auditing Services is responsible for determining the nature and facts of the allegation and for coordinating with the Office of General Counsel to determine the appropriate course of action.</a:t>
            </a:r>
          </a:p>
          <a:p>
            <a:pPr marL="0" indent="0">
              <a:buNone/>
            </a:pPr>
            <a:endParaRPr lang="en-US" dirty="0"/>
          </a:p>
          <a:p>
            <a:pPr marL="0" indent="0">
              <a:buNone/>
            </a:pPr>
            <a:r>
              <a:rPr lang="en-US" dirty="0" smtClean="0"/>
              <a:t>Auditing Services is responsible for conducting investigations requiring accounting and/or auditing knowledge including misappropriation of funds, supplies, or other assets; alteration of agency records; irregularities in financial transactions; and suspected improprieties by subrecipients, consultants, and employees.</a:t>
            </a:r>
          </a:p>
          <a:p>
            <a:pPr marL="0" indent="0">
              <a:buNone/>
            </a:pPr>
            <a:endParaRPr lang="en-US" dirty="0" smtClean="0"/>
          </a:p>
          <a:p>
            <a:pPr marL="0" indent="0">
              <a:buNone/>
            </a:pPr>
            <a:endParaRPr lang="en-US" dirty="0"/>
          </a:p>
        </p:txBody>
      </p:sp>
      <p:sp>
        <p:nvSpPr>
          <p:cNvPr id="2" name="Title 1"/>
          <p:cNvSpPr>
            <a:spLocks noGrp="1"/>
          </p:cNvSpPr>
          <p:nvPr>
            <p:ph type="title"/>
          </p:nvPr>
        </p:nvSpPr>
        <p:spPr/>
        <p:txBody>
          <a:bodyPr>
            <a:normAutofit/>
          </a:bodyPr>
          <a:lstStyle/>
          <a:p>
            <a:r>
              <a:rPr lang="en-US" dirty="0" smtClean="0"/>
              <a:t>Auditing Services’ Responsibilities</a:t>
            </a:r>
            <a:endParaRPr lang="en-US" dirty="0"/>
          </a:p>
        </p:txBody>
      </p:sp>
    </p:spTree>
    <p:extLst>
      <p:ext uri="{BB962C8B-B14F-4D97-AF65-F5344CB8AC3E}">
        <p14:creationId xmlns:p14="http://schemas.microsoft.com/office/powerpoint/2010/main" val="6950523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828800"/>
            <a:ext cx="7848599" cy="4297363"/>
          </a:xfrm>
        </p:spPr>
        <p:txBody>
          <a:bodyPr/>
          <a:lstStyle/>
          <a:p>
            <a:pPr marL="0" indent="0">
              <a:buNone/>
            </a:pPr>
            <a:r>
              <a:rPr lang="en-US" dirty="0" smtClean="0"/>
              <a:t>Auditing Services will assess the facts known relative to fraud investigations in order to determine the need to implement or strengthen controls and to design audit tests to identify similar fraudulent activities in the future.</a:t>
            </a:r>
          </a:p>
          <a:p>
            <a:pPr marL="0" indent="0">
              <a:buNone/>
            </a:pPr>
            <a:endParaRPr lang="en-US" dirty="0"/>
          </a:p>
          <a:p>
            <a:pPr marL="0" indent="0">
              <a:buNone/>
            </a:pPr>
            <a:r>
              <a:rPr lang="en-US" dirty="0" smtClean="0"/>
              <a:t>Auditing Services is also responsible for notifying the Office of the State Inspector General of all allegations of fraud or corruption involving a state employee as a suspect or subject.</a:t>
            </a:r>
          </a:p>
          <a:p>
            <a:pPr marL="0" indent="0">
              <a:buNone/>
            </a:pPr>
            <a:endParaRPr lang="en-US" dirty="0"/>
          </a:p>
        </p:txBody>
      </p:sp>
      <p:sp>
        <p:nvSpPr>
          <p:cNvPr id="3" name="Title 2"/>
          <p:cNvSpPr>
            <a:spLocks noGrp="1"/>
          </p:cNvSpPr>
          <p:nvPr>
            <p:ph type="title"/>
          </p:nvPr>
        </p:nvSpPr>
        <p:spPr/>
        <p:txBody>
          <a:bodyPr>
            <a:normAutofit fontScale="90000"/>
          </a:bodyPr>
          <a:lstStyle/>
          <a:p>
            <a:r>
              <a:rPr lang="en-US" dirty="0" smtClean="0"/>
              <a:t>Auditing Services’ Responsibilities </a:t>
            </a:r>
            <a:r>
              <a:rPr lang="en-US" dirty="0"/>
              <a:t>C</a:t>
            </a:r>
            <a:r>
              <a:rPr lang="en-US" dirty="0" smtClean="0"/>
              <a:t>ont’d</a:t>
            </a:r>
            <a:endParaRPr lang="en-US" dirty="0"/>
          </a:p>
        </p:txBody>
      </p:sp>
    </p:spTree>
    <p:extLst>
      <p:ext uri="{BB962C8B-B14F-4D97-AF65-F5344CB8AC3E}">
        <p14:creationId xmlns:p14="http://schemas.microsoft.com/office/powerpoint/2010/main" val="37432382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81200"/>
            <a:ext cx="8229600" cy="4373563"/>
          </a:xfrm>
        </p:spPr>
        <p:txBody>
          <a:bodyPr>
            <a:noAutofit/>
          </a:bodyPr>
          <a:lstStyle/>
          <a:p>
            <a:pPr marL="0" indent="0">
              <a:buNone/>
            </a:pPr>
            <a:r>
              <a:rPr lang="en-US" sz="2800" dirty="0" smtClean="0"/>
              <a:t>In addition to collaborating with Auditing Services on the appropriate course of action, General Counsel will contact the appropriate law enforcement agency when an allegation or the results of an investigation indicate that a crime has been committed.</a:t>
            </a:r>
          </a:p>
          <a:p>
            <a:pPr marL="0" indent="0">
              <a:buNone/>
            </a:pPr>
            <a:endParaRPr lang="en-US" sz="2800" dirty="0"/>
          </a:p>
          <a:p>
            <a:pPr marL="0" indent="0">
              <a:buNone/>
            </a:pPr>
            <a:r>
              <a:rPr lang="en-US" sz="2800" dirty="0" smtClean="0"/>
              <a:t>General counsel is also responsible for contacting the bonding company when applicable.</a:t>
            </a:r>
            <a:endParaRPr lang="en-US" sz="2800" dirty="0"/>
          </a:p>
        </p:txBody>
      </p:sp>
      <p:sp>
        <p:nvSpPr>
          <p:cNvPr id="2" name="Title 1"/>
          <p:cNvSpPr>
            <a:spLocks noGrp="1"/>
          </p:cNvSpPr>
          <p:nvPr>
            <p:ph type="title"/>
          </p:nvPr>
        </p:nvSpPr>
        <p:spPr/>
        <p:txBody>
          <a:bodyPr>
            <a:normAutofit/>
          </a:bodyPr>
          <a:lstStyle/>
          <a:p>
            <a:r>
              <a:rPr lang="en-US" dirty="0" smtClean="0"/>
              <a:t>General Counsel’s </a:t>
            </a:r>
            <a:r>
              <a:rPr lang="en-US" dirty="0"/>
              <a:t>Responsibilities</a:t>
            </a:r>
          </a:p>
        </p:txBody>
      </p:sp>
    </p:spTree>
    <p:extLst>
      <p:ext uri="{BB962C8B-B14F-4D97-AF65-F5344CB8AC3E}">
        <p14:creationId xmlns:p14="http://schemas.microsoft.com/office/powerpoint/2010/main" val="20571044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2067" y="1981200"/>
            <a:ext cx="7408333" cy="4572000"/>
          </a:xfrm>
        </p:spPr>
        <p:txBody>
          <a:bodyPr>
            <a:normAutofit fontScale="92500" lnSpcReduction="20000"/>
          </a:bodyPr>
          <a:lstStyle/>
          <a:p>
            <a:pPr marL="0" indent="0">
              <a:buNone/>
            </a:pPr>
            <a:r>
              <a:rPr lang="en-US" dirty="0" smtClean="0"/>
              <a:t>While it may be tempting to conduct your own investigation or fact finding mission, you must exercise great care to avoid making false accusations or any statements which could provide a basis for a suit for false accusation or similar offenses.</a:t>
            </a:r>
          </a:p>
          <a:p>
            <a:pPr marL="0" indent="0">
              <a:buNone/>
            </a:pPr>
            <a:endParaRPr lang="en-US" dirty="0"/>
          </a:p>
          <a:p>
            <a:pPr marL="0" indent="0">
              <a:buNone/>
            </a:pPr>
            <a:r>
              <a:rPr lang="en-US" dirty="0" smtClean="0"/>
              <a:t>If you become aware of any fraudulent activities, you should keep the information confidential and not discuss the suspicions, allegations, or facts with anyone, unless specifically directed to do so by General Counsel or Auditing Services.</a:t>
            </a:r>
          </a:p>
          <a:p>
            <a:pPr marL="0" indent="0">
              <a:buNone/>
            </a:pPr>
            <a:endParaRPr lang="en-US" dirty="0"/>
          </a:p>
          <a:p>
            <a:pPr marL="0" indent="0">
              <a:buNone/>
            </a:pPr>
            <a:r>
              <a:rPr lang="en-US" dirty="0" smtClean="0"/>
              <a:t>You should also direct all inquires from the suspected individual, his or her representative, or attorney </a:t>
            </a:r>
            <a:r>
              <a:rPr lang="en-US" dirty="0"/>
              <a:t>to General Counsel </a:t>
            </a:r>
            <a:r>
              <a:rPr lang="en-US" dirty="0" smtClean="0"/>
              <a:t>.</a:t>
            </a:r>
            <a:endParaRPr lang="en-US" dirty="0"/>
          </a:p>
        </p:txBody>
      </p:sp>
      <p:sp>
        <p:nvSpPr>
          <p:cNvPr id="2" name="Title 1"/>
          <p:cNvSpPr>
            <a:spLocks noGrp="1"/>
          </p:cNvSpPr>
          <p:nvPr>
            <p:ph type="title"/>
          </p:nvPr>
        </p:nvSpPr>
        <p:spPr/>
        <p:txBody>
          <a:bodyPr/>
          <a:lstStyle/>
          <a:p>
            <a:r>
              <a:rPr lang="en-US" dirty="0" smtClean="0"/>
              <a:t>What You Should Do</a:t>
            </a:r>
            <a:endParaRPr lang="en-US" dirty="0"/>
          </a:p>
        </p:txBody>
      </p:sp>
    </p:spTree>
    <p:extLst>
      <p:ext uri="{BB962C8B-B14F-4D97-AF65-F5344CB8AC3E}">
        <p14:creationId xmlns:p14="http://schemas.microsoft.com/office/powerpoint/2010/main" val="2676143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057400"/>
            <a:ext cx="7408333" cy="3450696"/>
          </a:xfrm>
        </p:spPr>
        <p:txBody>
          <a:bodyPr/>
          <a:lstStyle/>
          <a:p>
            <a:pPr marL="114300" indent="0">
              <a:buNone/>
            </a:pPr>
            <a:endParaRPr lang="en-US" dirty="0" smtClean="0"/>
          </a:p>
          <a:p>
            <a:pPr marL="114300" indent="0" algn="ctr">
              <a:buNone/>
            </a:pPr>
            <a:r>
              <a:rPr lang="en-US" sz="3200" dirty="0" smtClean="0"/>
              <a:t>An intentional act or omission designed to deceive others, resulting in the victim suffering a loss and/or the perpetrator achieving a gain.</a:t>
            </a:r>
            <a:endParaRPr lang="en-US" sz="3200" dirty="0"/>
          </a:p>
        </p:txBody>
      </p:sp>
      <p:sp>
        <p:nvSpPr>
          <p:cNvPr id="2" name="Title 1"/>
          <p:cNvSpPr>
            <a:spLocks noGrp="1"/>
          </p:cNvSpPr>
          <p:nvPr>
            <p:ph type="title"/>
          </p:nvPr>
        </p:nvSpPr>
        <p:spPr/>
        <p:txBody>
          <a:bodyPr/>
          <a:lstStyle/>
          <a:p>
            <a:r>
              <a:rPr lang="en-US" dirty="0" smtClean="0"/>
              <a:t>What is Fraud?</a:t>
            </a:r>
            <a:endParaRPr lang="en-US" dirty="0"/>
          </a:p>
        </p:txBody>
      </p:sp>
    </p:spTree>
    <p:extLst>
      <p:ext uri="{BB962C8B-B14F-4D97-AF65-F5344CB8AC3E}">
        <p14:creationId xmlns:p14="http://schemas.microsoft.com/office/powerpoint/2010/main" val="16196285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905000"/>
            <a:ext cx="8534400" cy="4221163"/>
          </a:xfrm>
        </p:spPr>
        <p:txBody>
          <a:bodyPr>
            <a:normAutofit fontScale="70000" lnSpcReduction="20000"/>
          </a:bodyPr>
          <a:lstStyle/>
          <a:p>
            <a:pPr marL="571500" indent="-457200">
              <a:buFont typeface="Wingdings" panose="05000000000000000000" pitchFamily="2" charset="2"/>
              <a:buChar char="v"/>
            </a:pPr>
            <a:r>
              <a:rPr lang="en-US" sz="3400" dirty="0"/>
              <a:t>Almost 45% of U.S organizations say they have been victims of economic crimes within the last two years according to the </a:t>
            </a:r>
            <a:r>
              <a:rPr lang="en-US" sz="3400" dirty="0" smtClean="0"/>
              <a:t>2014 PriceWaterhouse </a:t>
            </a:r>
            <a:r>
              <a:rPr lang="en-US" sz="3400" dirty="0"/>
              <a:t>Coopers Global Economic Crime Survey</a:t>
            </a:r>
            <a:r>
              <a:rPr lang="en-US" sz="3400" dirty="0" smtClean="0"/>
              <a:t>.</a:t>
            </a:r>
          </a:p>
          <a:p>
            <a:pPr marL="571500" indent="-457200">
              <a:buFont typeface="Wingdings" panose="05000000000000000000" pitchFamily="2" charset="2"/>
              <a:buChar char="v"/>
            </a:pPr>
            <a:r>
              <a:rPr lang="en-US" sz="3400" dirty="0" smtClean="0"/>
              <a:t>It is estimated that the typical organization loses 5% of its revenue each year to fraud.</a:t>
            </a:r>
          </a:p>
          <a:p>
            <a:pPr marL="571500" indent="-457200">
              <a:buFont typeface="Wingdings" panose="05000000000000000000" pitchFamily="2" charset="2"/>
              <a:buChar char="v"/>
            </a:pPr>
            <a:r>
              <a:rPr lang="en-US" sz="3400" dirty="0" smtClean="0"/>
              <a:t>Smaller organizations tend to suffer disproportionately large losses due to fraud.</a:t>
            </a:r>
          </a:p>
          <a:p>
            <a:pPr marL="571500" indent="-457200">
              <a:buFont typeface="Wingdings" panose="05000000000000000000" pitchFamily="2" charset="2"/>
              <a:buChar char="v"/>
            </a:pPr>
            <a:r>
              <a:rPr lang="en-US" sz="3400" dirty="0" smtClean="0"/>
              <a:t>The higher the fraud perpetrator’s level of authority, the greater fraud losses tend to be.</a:t>
            </a:r>
          </a:p>
          <a:p>
            <a:pPr marL="571500" indent="-457200">
              <a:buFont typeface="Wingdings" panose="05000000000000000000" pitchFamily="2" charset="2"/>
              <a:buChar char="v"/>
            </a:pPr>
            <a:r>
              <a:rPr lang="en-US" sz="3400" dirty="0" smtClean="0"/>
              <a:t>Collusion helps employees evade independent checks and other anti-fraud controls, enabling them to steal larger amounts.</a:t>
            </a:r>
          </a:p>
          <a:p>
            <a:pPr marL="571500" indent="-457200">
              <a:buFont typeface="Wingdings" panose="05000000000000000000" pitchFamily="2" charset="2"/>
              <a:buChar char="v"/>
            </a:pPr>
            <a:endParaRPr lang="en-US" sz="3200" dirty="0" smtClean="0"/>
          </a:p>
          <a:p>
            <a:pPr marL="571500" indent="-457200">
              <a:buFont typeface="Wingdings" panose="05000000000000000000" pitchFamily="2" charset="2"/>
              <a:buChar char="v"/>
            </a:pPr>
            <a:endParaRPr lang="en-US" sz="3200" dirty="0" smtClean="0"/>
          </a:p>
          <a:p>
            <a:pPr marL="114300" indent="0">
              <a:buNone/>
            </a:pPr>
            <a:endParaRPr lang="en-US" sz="3200" dirty="0" smtClean="0"/>
          </a:p>
        </p:txBody>
      </p:sp>
      <p:sp>
        <p:nvSpPr>
          <p:cNvPr id="2" name="Title 1"/>
          <p:cNvSpPr>
            <a:spLocks noGrp="1"/>
          </p:cNvSpPr>
          <p:nvPr>
            <p:ph type="title"/>
          </p:nvPr>
        </p:nvSpPr>
        <p:spPr/>
        <p:txBody>
          <a:bodyPr/>
          <a:lstStyle/>
          <a:p>
            <a:r>
              <a:rPr lang="en-US" dirty="0" smtClean="0"/>
              <a:t>Fraud 	</a:t>
            </a:r>
            <a:endParaRPr lang="en-US" dirty="0"/>
          </a:p>
        </p:txBody>
      </p:sp>
    </p:spTree>
    <p:extLst>
      <p:ext uri="{BB962C8B-B14F-4D97-AF65-F5344CB8AC3E}">
        <p14:creationId xmlns:p14="http://schemas.microsoft.com/office/powerpoint/2010/main" val="25528929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1" y="2133600"/>
            <a:ext cx="8077200" cy="3992563"/>
          </a:xfrm>
        </p:spPr>
        <p:txBody>
          <a:bodyPr/>
          <a:lstStyle/>
          <a:p>
            <a:pPr marL="0" indent="0">
              <a:buNone/>
            </a:pPr>
            <a:r>
              <a:rPr lang="en-US" sz="3200" dirty="0" smtClean="0"/>
              <a:t>Most common industries victimized by fraud:</a:t>
            </a:r>
            <a:endParaRPr lang="en-US" sz="2000" dirty="0" smtClean="0"/>
          </a:p>
          <a:p>
            <a:pPr marL="457200" indent="-457200">
              <a:buAutoNum type="arabicPeriod"/>
            </a:pPr>
            <a:endParaRPr lang="en-US" sz="2000" dirty="0"/>
          </a:p>
          <a:p>
            <a:pPr marL="457200" indent="-457200">
              <a:buAutoNum type="arabicPeriod"/>
            </a:pPr>
            <a:r>
              <a:rPr lang="en-US" sz="3200" dirty="0" smtClean="0"/>
              <a:t>Banking/Financial Services</a:t>
            </a:r>
          </a:p>
          <a:p>
            <a:pPr marL="457200" indent="-457200">
              <a:buAutoNum type="arabicPeriod"/>
            </a:pPr>
            <a:r>
              <a:rPr lang="en-US" sz="3200" dirty="0" smtClean="0"/>
              <a:t>Manufacturing</a:t>
            </a:r>
          </a:p>
          <a:p>
            <a:pPr marL="457200" indent="-457200">
              <a:buAutoNum type="arabicPeriod"/>
            </a:pPr>
            <a:r>
              <a:rPr lang="en-US" sz="3200" dirty="0" smtClean="0"/>
              <a:t>Government/Public Administration</a:t>
            </a:r>
          </a:p>
          <a:p>
            <a:pPr marL="0" indent="0">
              <a:buNone/>
            </a:pPr>
            <a:endParaRPr lang="en-US" dirty="0"/>
          </a:p>
        </p:txBody>
      </p:sp>
      <p:sp>
        <p:nvSpPr>
          <p:cNvPr id="2" name="Title 1"/>
          <p:cNvSpPr>
            <a:spLocks noGrp="1"/>
          </p:cNvSpPr>
          <p:nvPr>
            <p:ph type="title"/>
          </p:nvPr>
        </p:nvSpPr>
        <p:spPr/>
        <p:txBody>
          <a:bodyPr/>
          <a:lstStyle/>
          <a:p>
            <a:r>
              <a:rPr lang="en-US" dirty="0" smtClean="0"/>
              <a:t>Fraud Victims</a:t>
            </a:r>
            <a:endParaRPr lang="en-US" dirty="0"/>
          </a:p>
        </p:txBody>
      </p:sp>
    </p:spTree>
    <p:extLst>
      <p:ext uri="{BB962C8B-B14F-4D97-AF65-F5344CB8AC3E}">
        <p14:creationId xmlns:p14="http://schemas.microsoft.com/office/powerpoint/2010/main" val="28637149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2067" y="2133600"/>
            <a:ext cx="7408333" cy="3992563"/>
          </a:xfrm>
        </p:spPr>
        <p:txBody>
          <a:bodyPr>
            <a:normAutofit/>
          </a:bodyPr>
          <a:lstStyle/>
          <a:p>
            <a:r>
              <a:rPr lang="en-US" dirty="0" smtClean="0"/>
              <a:t>Asset misappropriation</a:t>
            </a:r>
          </a:p>
          <a:p>
            <a:r>
              <a:rPr lang="en-US" dirty="0"/>
              <a:t>Procurement fraud</a:t>
            </a:r>
          </a:p>
          <a:p>
            <a:r>
              <a:rPr lang="en-US" dirty="0"/>
              <a:t>Bribery and corruption</a:t>
            </a:r>
          </a:p>
          <a:p>
            <a:r>
              <a:rPr lang="en-US" dirty="0" smtClean="0"/>
              <a:t>Cybercrime</a:t>
            </a:r>
            <a:endParaRPr lang="en-US" dirty="0"/>
          </a:p>
          <a:p>
            <a:r>
              <a:rPr lang="en-US" dirty="0"/>
              <a:t>Accounting fraud</a:t>
            </a:r>
          </a:p>
          <a:p>
            <a:r>
              <a:rPr lang="en-US" dirty="0" smtClean="0"/>
              <a:t>Money </a:t>
            </a:r>
            <a:r>
              <a:rPr lang="en-US" dirty="0"/>
              <a:t>laundering</a:t>
            </a:r>
          </a:p>
          <a:p>
            <a:r>
              <a:rPr lang="en-US" dirty="0"/>
              <a:t>Tax fraud</a:t>
            </a:r>
          </a:p>
          <a:p>
            <a:r>
              <a:rPr lang="en-US" dirty="0" smtClean="0"/>
              <a:t>Sustainability fraud</a:t>
            </a:r>
            <a:endParaRPr lang="en-US" dirty="0"/>
          </a:p>
        </p:txBody>
      </p:sp>
      <p:sp>
        <p:nvSpPr>
          <p:cNvPr id="2" name="Title 1"/>
          <p:cNvSpPr>
            <a:spLocks noGrp="1"/>
          </p:cNvSpPr>
          <p:nvPr>
            <p:ph type="title"/>
          </p:nvPr>
        </p:nvSpPr>
        <p:spPr/>
        <p:txBody>
          <a:bodyPr>
            <a:normAutofit fontScale="90000"/>
          </a:bodyPr>
          <a:lstStyle/>
          <a:p>
            <a:r>
              <a:rPr lang="en-US" b="1" dirty="0"/>
              <a:t>Types of E</a:t>
            </a:r>
            <a:r>
              <a:rPr lang="en-US" b="1" dirty="0" smtClean="0"/>
              <a:t>conomic </a:t>
            </a:r>
            <a:r>
              <a:rPr lang="en-US" b="1" dirty="0"/>
              <a:t>C</a:t>
            </a:r>
            <a:r>
              <a:rPr lang="en-US" b="1" dirty="0" smtClean="0"/>
              <a:t>rime </a:t>
            </a:r>
            <a:r>
              <a:rPr lang="en-US" b="1" dirty="0"/>
              <a:t>R</a:t>
            </a:r>
            <a:r>
              <a:rPr lang="en-US" b="1" dirty="0" smtClean="0"/>
              <a:t>eported </a:t>
            </a:r>
            <a:r>
              <a:rPr lang="en-US" b="1" dirty="0"/>
              <a:t>by P</a:t>
            </a:r>
            <a:r>
              <a:rPr lang="en-US" b="1" dirty="0" smtClean="0"/>
              <a:t>ublic Sector</a:t>
            </a:r>
            <a:endParaRPr lang="en-US" dirty="0"/>
          </a:p>
        </p:txBody>
      </p:sp>
    </p:spTree>
    <p:extLst>
      <p:ext uri="{BB962C8B-B14F-4D97-AF65-F5344CB8AC3E}">
        <p14:creationId xmlns:p14="http://schemas.microsoft.com/office/powerpoint/2010/main" val="200670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534400" cy="5257800"/>
          </a:xfrm>
        </p:spPr>
        <p:txBody>
          <a:bodyPr>
            <a:normAutofit fontScale="92500" lnSpcReduction="10000"/>
          </a:bodyPr>
          <a:lstStyle/>
          <a:p>
            <a:pPr marL="0" indent="0">
              <a:buNone/>
            </a:pPr>
            <a:r>
              <a:rPr lang="en-US" u="sng" dirty="0" smtClean="0"/>
              <a:t>Examples</a:t>
            </a:r>
          </a:p>
          <a:p>
            <a:r>
              <a:rPr lang="en-US" dirty="0" smtClean="0"/>
              <a:t>Procurement card used for personal purchases</a:t>
            </a:r>
          </a:p>
          <a:p>
            <a:r>
              <a:rPr lang="en-US" dirty="0" smtClean="0"/>
              <a:t>Kickbacks received for awarding sole source or emergency contracts </a:t>
            </a:r>
          </a:p>
          <a:p>
            <a:r>
              <a:rPr lang="en-US" dirty="0"/>
              <a:t>Invoices from fictitious vendors </a:t>
            </a:r>
            <a:r>
              <a:rPr lang="en-US" dirty="0" smtClean="0"/>
              <a:t>submitted for </a:t>
            </a:r>
            <a:r>
              <a:rPr lang="en-US" dirty="0"/>
              <a:t>payment</a:t>
            </a:r>
            <a:endParaRPr lang="en-US" dirty="0" smtClean="0"/>
          </a:p>
          <a:p>
            <a:r>
              <a:rPr lang="en-US" dirty="0" smtClean="0"/>
              <a:t>Cash or checks for registration fees intercepted and personally used</a:t>
            </a:r>
          </a:p>
          <a:p>
            <a:r>
              <a:rPr lang="en-US" dirty="0" smtClean="0"/>
              <a:t>Assets misused or stolen</a:t>
            </a:r>
          </a:p>
          <a:p>
            <a:r>
              <a:rPr lang="en-US" dirty="0" smtClean="0"/>
              <a:t>Items purchased with a purchase order or procurement card, the sold for money</a:t>
            </a:r>
          </a:p>
          <a:p>
            <a:r>
              <a:rPr lang="en-US" dirty="0" smtClean="0"/>
              <a:t>Grants awarded to a related party for which one receives personal gain</a:t>
            </a:r>
          </a:p>
          <a:p>
            <a:r>
              <a:rPr lang="en-US" dirty="0"/>
              <a:t>F</a:t>
            </a:r>
            <a:r>
              <a:rPr lang="en-US" dirty="0" smtClean="0"/>
              <a:t>alse items included on the employee travel reimbursement form</a:t>
            </a:r>
          </a:p>
          <a:p>
            <a:r>
              <a:rPr lang="en-US" dirty="0"/>
              <a:t>C</a:t>
            </a:r>
            <a:r>
              <a:rPr lang="en-US" dirty="0" smtClean="0"/>
              <a:t>ontractor invoices submitted for payment for </a:t>
            </a:r>
            <a:r>
              <a:rPr lang="en-US" dirty="0"/>
              <a:t>work not </a:t>
            </a:r>
            <a:r>
              <a:rPr lang="en-US" dirty="0" smtClean="0"/>
              <a:t>completed and/or </a:t>
            </a:r>
            <a:r>
              <a:rPr lang="en-US" dirty="0"/>
              <a:t>at rates in excess of contract </a:t>
            </a:r>
            <a:r>
              <a:rPr lang="en-US" dirty="0" smtClean="0"/>
              <a:t>terms</a:t>
            </a:r>
            <a:endParaRPr lang="en-US" dirty="0"/>
          </a:p>
          <a:p>
            <a:r>
              <a:rPr lang="en-US" dirty="0" smtClean="0"/>
              <a:t>Federal and/or state grant funds used to pay personal expenses</a:t>
            </a:r>
          </a:p>
          <a:p>
            <a:endParaRPr lang="en-US" dirty="0" smtClean="0"/>
          </a:p>
          <a:p>
            <a:endParaRPr lang="en-US" dirty="0"/>
          </a:p>
          <a:p>
            <a:endParaRPr lang="en-US" dirty="0" smtClean="0"/>
          </a:p>
          <a:p>
            <a:endParaRPr lang="en-US" dirty="0"/>
          </a:p>
        </p:txBody>
      </p:sp>
      <p:sp>
        <p:nvSpPr>
          <p:cNvPr id="3" name="Title 2"/>
          <p:cNvSpPr>
            <a:spLocks noGrp="1"/>
          </p:cNvSpPr>
          <p:nvPr>
            <p:ph type="title"/>
          </p:nvPr>
        </p:nvSpPr>
        <p:spPr>
          <a:xfrm>
            <a:off x="457200" y="304800"/>
            <a:ext cx="8229600" cy="1252728"/>
          </a:xfrm>
        </p:spPr>
        <p:txBody>
          <a:bodyPr/>
          <a:lstStyle/>
          <a:p>
            <a:r>
              <a:rPr lang="en-US" dirty="0" smtClean="0"/>
              <a:t>How Can Fraud Happen Here?</a:t>
            </a:r>
            <a:endParaRPr lang="en-US" dirty="0"/>
          </a:p>
        </p:txBody>
      </p:sp>
    </p:spTree>
    <p:extLst>
      <p:ext uri="{BB962C8B-B14F-4D97-AF65-F5344CB8AC3E}">
        <p14:creationId xmlns:p14="http://schemas.microsoft.com/office/powerpoint/2010/main" val="37513874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81200"/>
            <a:ext cx="8534400" cy="4297363"/>
          </a:xfrm>
        </p:spPr>
        <p:txBody>
          <a:bodyPr>
            <a:normAutofit/>
          </a:bodyPr>
          <a:lstStyle/>
          <a:p>
            <a:pPr marL="0" indent="0">
              <a:buNone/>
            </a:pPr>
            <a:r>
              <a:rPr lang="en-US" b="1" u="sng" dirty="0" smtClean="0"/>
              <a:t>Pressure</a:t>
            </a:r>
            <a:r>
              <a:rPr lang="en-US" dirty="0" smtClean="0"/>
              <a:t>-  What motivates the crime in the first place</a:t>
            </a:r>
          </a:p>
          <a:p>
            <a:pPr marL="0" indent="0">
              <a:buNone/>
            </a:pPr>
            <a:r>
              <a:rPr lang="en-US" dirty="0" smtClean="0"/>
              <a:t>	</a:t>
            </a:r>
            <a:r>
              <a:rPr lang="en-US" i="1" dirty="0" smtClean="0"/>
              <a:t>Ex. Personal debt or poor credit</a:t>
            </a:r>
          </a:p>
          <a:p>
            <a:pPr marL="0" indent="0">
              <a:buNone/>
            </a:pPr>
            <a:endParaRPr lang="en-US" dirty="0"/>
          </a:p>
          <a:p>
            <a:pPr marL="0" indent="0">
              <a:buNone/>
            </a:pPr>
            <a:r>
              <a:rPr lang="en-US" b="1" u="sng" dirty="0" smtClean="0"/>
              <a:t>Opportunity</a:t>
            </a:r>
            <a:r>
              <a:rPr lang="en-US" dirty="0" smtClean="0"/>
              <a:t>- Methods to commit the crime.</a:t>
            </a:r>
          </a:p>
          <a:p>
            <a:pPr marL="0" indent="0">
              <a:buNone/>
            </a:pPr>
            <a:r>
              <a:rPr lang="en-US" dirty="0"/>
              <a:t>	</a:t>
            </a:r>
            <a:r>
              <a:rPr lang="en-US" i="1" dirty="0" smtClean="0"/>
              <a:t>Ex. Extreme trust in a single individual</a:t>
            </a:r>
          </a:p>
          <a:p>
            <a:pPr marL="0" indent="0">
              <a:buNone/>
            </a:pPr>
            <a:endParaRPr lang="en-US" i="1" dirty="0"/>
          </a:p>
          <a:p>
            <a:pPr marL="0" indent="0">
              <a:buNone/>
            </a:pPr>
            <a:r>
              <a:rPr lang="en-US" b="1" u="sng" dirty="0"/>
              <a:t>Rationalization</a:t>
            </a:r>
            <a:r>
              <a:rPr lang="en-US" dirty="0"/>
              <a:t>- Justification for </a:t>
            </a:r>
            <a:r>
              <a:rPr lang="en-US" dirty="0" smtClean="0"/>
              <a:t>fraudulent act</a:t>
            </a:r>
            <a:endParaRPr lang="en-US" dirty="0"/>
          </a:p>
          <a:p>
            <a:pPr marL="0" indent="0">
              <a:buNone/>
            </a:pPr>
            <a:r>
              <a:rPr lang="en-US" dirty="0"/>
              <a:t>	</a:t>
            </a:r>
            <a:r>
              <a:rPr lang="en-US" i="1" dirty="0"/>
              <a:t>Ex. “The agency owes me”</a:t>
            </a:r>
          </a:p>
          <a:p>
            <a:pPr marL="0" indent="0">
              <a:buNone/>
            </a:pPr>
            <a:endParaRPr lang="en-US" dirty="0" smtClean="0"/>
          </a:p>
        </p:txBody>
      </p:sp>
      <p:sp>
        <p:nvSpPr>
          <p:cNvPr id="2" name="Title 1"/>
          <p:cNvSpPr>
            <a:spLocks noGrp="1"/>
          </p:cNvSpPr>
          <p:nvPr>
            <p:ph type="title"/>
          </p:nvPr>
        </p:nvSpPr>
        <p:spPr/>
        <p:txBody>
          <a:bodyPr/>
          <a:lstStyle/>
          <a:p>
            <a:r>
              <a:rPr lang="en-US" dirty="0" smtClean="0"/>
              <a:t>Fraud Triangle</a:t>
            </a:r>
            <a:endParaRPr lang="en-US" dirty="0"/>
          </a:p>
        </p:txBody>
      </p:sp>
    </p:spTree>
    <p:extLst>
      <p:ext uri="{BB962C8B-B14F-4D97-AF65-F5344CB8AC3E}">
        <p14:creationId xmlns:p14="http://schemas.microsoft.com/office/powerpoint/2010/main" val="2127050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0" y="2667000"/>
            <a:ext cx="7408333" cy="3450696"/>
          </a:xfrm>
        </p:spPr>
        <p:txBody>
          <a:bodyPr/>
          <a:lstStyle/>
          <a:p>
            <a:pPr marL="0" indent="0" algn="ctr">
              <a:buNone/>
            </a:pPr>
            <a:r>
              <a:rPr lang="en-US" sz="3200" dirty="0"/>
              <a:t>Aside from a financial impact, fraud can cause collateral damage to employee morale, corporate reputation, and business relationships.</a:t>
            </a:r>
          </a:p>
          <a:p>
            <a:endParaRPr lang="en-US" dirty="0"/>
          </a:p>
        </p:txBody>
      </p:sp>
      <p:sp>
        <p:nvSpPr>
          <p:cNvPr id="3" name="Title 2"/>
          <p:cNvSpPr>
            <a:spLocks noGrp="1"/>
          </p:cNvSpPr>
          <p:nvPr>
            <p:ph type="title"/>
          </p:nvPr>
        </p:nvSpPr>
        <p:spPr/>
        <p:txBody>
          <a:bodyPr/>
          <a:lstStyle/>
          <a:p>
            <a:r>
              <a:rPr lang="en-US" dirty="0" smtClean="0"/>
              <a:t>Impact</a:t>
            </a:r>
            <a:endParaRPr lang="en-US" dirty="0"/>
          </a:p>
        </p:txBody>
      </p:sp>
    </p:spTree>
    <p:extLst>
      <p:ext uri="{BB962C8B-B14F-4D97-AF65-F5344CB8AC3E}">
        <p14:creationId xmlns:p14="http://schemas.microsoft.com/office/powerpoint/2010/main" val="30932377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828800"/>
            <a:ext cx="7408333" cy="4297363"/>
          </a:xfrm>
        </p:spPr>
        <p:txBody>
          <a:bodyPr>
            <a:normAutofit lnSpcReduction="10000"/>
          </a:bodyPr>
          <a:lstStyle/>
          <a:p>
            <a:r>
              <a:rPr lang="en-US" dirty="0" smtClean="0"/>
              <a:t>High volume of single vendors, lack of competitive bidding</a:t>
            </a:r>
          </a:p>
          <a:p>
            <a:r>
              <a:rPr lang="en-US" dirty="0" smtClean="0"/>
              <a:t>High volume of unusual transactions</a:t>
            </a:r>
          </a:p>
          <a:p>
            <a:r>
              <a:rPr lang="en-US" dirty="0" smtClean="0"/>
              <a:t>Missing documentation</a:t>
            </a:r>
          </a:p>
          <a:p>
            <a:r>
              <a:rPr lang="en-US" dirty="0" smtClean="0"/>
              <a:t>Individual exercising excessive control</a:t>
            </a:r>
          </a:p>
          <a:p>
            <a:r>
              <a:rPr lang="en-US" dirty="0" smtClean="0"/>
              <a:t>Excessive customer or employee complaints</a:t>
            </a:r>
          </a:p>
          <a:p>
            <a:r>
              <a:rPr lang="en-US" dirty="0" smtClean="0"/>
              <a:t>Common names/addresses for refunds</a:t>
            </a:r>
          </a:p>
          <a:p>
            <a:r>
              <a:rPr lang="en-US" dirty="0" smtClean="0"/>
              <a:t>Same address for multiple vendors</a:t>
            </a:r>
          </a:p>
          <a:p>
            <a:r>
              <a:rPr lang="en-US" dirty="0" smtClean="0"/>
              <a:t>Invoices or receipts with minimal information</a:t>
            </a:r>
          </a:p>
          <a:p>
            <a:r>
              <a:rPr lang="en-US" dirty="0" smtClean="0"/>
              <a:t>Excessive journal entries</a:t>
            </a:r>
            <a:endParaRPr lang="en-US" dirty="0"/>
          </a:p>
        </p:txBody>
      </p:sp>
      <p:sp>
        <p:nvSpPr>
          <p:cNvPr id="3" name="Title 2"/>
          <p:cNvSpPr>
            <a:spLocks noGrp="1"/>
          </p:cNvSpPr>
          <p:nvPr>
            <p:ph type="title"/>
          </p:nvPr>
        </p:nvSpPr>
        <p:spPr/>
        <p:txBody>
          <a:bodyPr/>
          <a:lstStyle/>
          <a:p>
            <a:r>
              <a:rPr lang="en-US" dirty="0" smtClean="0"/>
              <a:t>Potential Red Flags of Fraud</a:t>
            </a:r>
            <a:endParaRPr lang="en-US" dirty="0"/>
          </a:p>
        </p:txBody>
      </p:sp>
    </p:spTree>
    <p:extLst>
      <p:ext uri="{BB962C8B-B14F-4D97-AF65-F5344CB8AC3E}">
        <p14:creationId xmlns:p14="http://schemas.microsoft.com/office/powerpoint/2010/main" val="190104570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1083</TotalTime>
  <Words>856</Words>
  <Application>Microsoft Office PowerPoint</Application>
  <PresentationFormat>On-screen Show (4:3)</PresentationFormat>
  <Paragraphs>116</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Waveform</vt:lpstr>
      <vt:lpstr>Fraud: Identification and Reporting</vt:lpstr>
      <vt:lpstr>What is Fraud?</vt:lpstr>
      <vt:lpstr>Fraud  </vt:lpstr>
      <vt:lpstr>Fraud Victims</vt:lpstr>
      <vt:lpstr>Types of Economic Crime Reported by Public Sector</vt:lpstr>
      <vt:lpstr>How Can Fraud Happen Here?</vt:lpstr>
      <vt:lpstr>Fraud Triangle</vt:lpstr>
      <vt:lpstr>Impact</vt:lpstr>
      <vt:lpstr>Potential Red Flags of Fraud</vt:lpstr>
      <vt:lpstr>General Responsibilities</vt:lpstr>
      <vt:lpstr>Possible Ways to Prevent Fraud</vt:lpstr>
      <vt:lpstr>Reporting</vt:lpstr>
      <vt:lpstr>Reporting Cont’d</vt:lpstr>
      <vt:lpstr>Auditing Services’ Responsibilities</vt:lpstr>
      <vt:lpstr>Auditing Services’ Responsibilities Cont’d</vt:lpstr>
      <vt:lpstr>General Counsel’s Responsibilities</vt:lpstr>
      <vt:lpstr>What You Should Do</vt:lpstr>
    </vt:vector>
  </TitlesOfParts>
  <Company>SCDE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Fraud: Identification and Reporting</dc:title>
  <dc:creator>Williams, Nancy</dc:creator>
  <cp:lastModifiedBy>Moss, Kimberly S</cp:lastModifiedBy>
  <cp:revision>35</cp:revision>
  <cp:lastPrinted>2014-05-28T15:01:01Z</cp:lastPrinted>
  <dcterms:created xsi:type="dcterms:W3CDTF">2014-04-09T20:04:47Z</dcterms:created>
  <dcterms:modified xsi:type="dcterms:W3CDTF">2015-09-23T20:26:00Z</dcterms:modified>
</cp:coreProperties>
</file>