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62" r:id="rId2"/>
  </p:sldMasterIdLst>
  <p:notesMasterIdLst>
    <p:notesMasterId r:id="rId7"/>
  </p:notesMasterIdLst>
  <p:handoutMasterIdLst>
    <p:handoutMasterId r:id="rId8"/>
  </p:handoutMasterIdLst>
  <p:sldIdLst>
    <p:sldId id="258" r:id="rId3"/>
    <p:sldId id="295" r:id="rId4"/>
    <p:sldId id="296" r:id="rId5"/>
    <p:sldId id="297" r:id="rId6"/>
  </p:sldIdLst>
  <p:sldSz cx="12192000" cy="6858000"/>
  <p:notesSz cx="9309100" cy="7023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13" autoAdjust="0"/>
    <p:restoredTop sz="84333" autoAdjust="0"/>
  </p:normalViewPr>
  <p:slideViewPr>
    <p:cSldViewPr snapToGrid="0">
      <p:cViewPr varScale="1">
        <p:scale>
          <a:sx n="96" d="100"/>
          <a:sy n="96" d="100"/>
        </p:scale>
        <p:origin x="924" y="84"/>
      </p:cViewPr>
      <p:guideLst/>
    </p:cSldViewPr>
  </p:slideViewPr>
  <p:notesTextViewPr>
    <p:cViewPr>
      <p:scale>
        <a:sx n="1" d="1"/>
        <a:sy n="1" d="1"/>
      </p:scale>
      <p:origin x="0" y="0"/>
    </p:cViewPr>
  </p:notesTextViewPr>
  <p:notesViewPr>
    <p:cSldViewPr snapToGrid="0">
      <p:cViewPr varScale="1">
        <p:scale>
          <a:sx n="112" d="100"/>
          <a:sy n="112" d="100"/>
        </p:scale>
        <p:origin x="2442"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hyperlink" Target="#_Appendix_D:_End"/><Relationship Id="rId2" Type="http://schemas.openxmlformats.org/officeDocument/2006/relationships/hyperlink" Target="#_Appendix_C:_Sample"/><Relationship Id="rId1" Type="http://schemas.openxmlformats.org/officeDocument/2006/relationships/hyperlink" Target="#_Appendix_A:_Assistant"/></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BA258C-3C17-4443-BBB5-2FB7E944D134}"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68556F91-78E4-468F-AEC3-360362CF54BD}">
      <dgm:prSet phldrT="[Text]" custT="1"/>
      <dgm:spPr>
        <a:xfrm rot="5400000">
          <a:off x="-180022" y="180877"/>
          <a:ext cx="1200150" cy="840105"/>
        </a:xfrm>
        <a:prstGeom prst="chevron">
          <a:avLst/>
        </a:prstGeom>
        <a:solidFill>
          <a:srgbClr val="4F81BD">
            <a:hueOff val="0"/>
            <a:satOff val="0"/>
            <a:lumOff val="0"/>
            <a:alphaOff val="0"/>
          </a:srgbClr>
        </a:solidFill>
        <a:ln w="25400" cap="flat" cmpd="sng" algn="ctr">
          <a:solidFill>
            <a:srgbClr val="4F81BD">
              <a:hueOff val="0"/>
              <a:satOff val="0"/>
              <a:lumOff val="0"/>
              <a:alphaOff val="0"/>
            </a:srgbClr>
          </a:solidFill>
          <a:prstDash val="solid"/>
        </a:ln>
        <a:effectLst/>
      </dgm:spPr>
      <dgm:t>
        <a:bodyPr/>
        <a:lstStyle/>
        <a:p>
          <a:r>
            <a:rPr lang="en-US" sz="1800" b="1" dirty="0">
              <a:solidFill>
                <a:sysClr val="window" lastClr="FFFFFF"/>
              </a:solidFill>
              <a:latin typeface="Trebuchet MS" panose="020B0603020202020204" pitchFamily="34" charset="0"/>
              <a:ea typeface="+mn-ea"/>
              <a:cs typeface="Times New Roman" panose="02020603050405020304" pitchFamily="18" charset="0"/>
            </a:rPr>
            <a:t>Orientation Conference</a:t>
          </a:r>
        </a:p>
      </dgm:t>
    </dgm:pt>
    <dgm:pt modelId="{EFA2648F-3886-4A01-9580-C378EE1D0534}" type="parTrans" cxnId="{AF15F126-FE07-42AA-A7B4-17E88EE21689}">
      <dgm:prSet/>
      <dgm:spPr/>
      <dgm:t>
        <a:bodyPr/>
        <a:lstStyle/>
        <a:p>
          <a:endParaRPr lang="en-US"/>
        </a:p>
      </dgm:t>
    </dgm:pt>
    <dgm:pt modelId="{6C387162-C3A7-473C-B3C3-AD9189C0276E}" type="sibTrans" cxnId="{AF15F126-FE07-42AA-A7B4-17E88EE21689}">
      <dgm:prSet/>
      <dgm:spPr/>
      <dgm:t>
        <a:bodyPr/>
        <a:lstStyle/>
        <a:p>
          <a:endParaRPr lang="en-US"/>
        </a:p>
      </dgm:t>
    </dgm:pt>
    <dgm:pt modelId="{87DF83A7-0B2B-4B0C-945F-1AA9EDCC4E46}">
      <dgm:prSet phldrT="[Text]"/>
      <dgm:spPr>
        <a:xfrm rot="5400000">
          <a:off x="2773203" y="-1932243"/>
          <a:ext cx="780097" cy="4646295"/>
        </a:xfrm>
        <a:prstGeom prst="round2SameRect">
          <a:avLst/>
        </a:prstGeom>
        <a:solidFill>
          <a:sysClr val="window" lastClr="FFFFFF">
            <a:alpha val="90000"/>
            <a:hueOff val="0"/>
            <a:satOff val="0"/>
            <a:lumOff val="0"/>
            <a:alphaOff val="0"/>
          </a:sysClr>
        </a:solidFill>
        <a:ln w="25400" cap="flat" cmpd="sng" algn="ctr">
          <a:solidFill>
            <a:srgbClr val="4F81BD">
              <a:hueOff val="0"/>
              <a:satOff val="0"/>
              <a:lumOff val="0"/>
              <a:alphaOff val="0"/>
            </a:srgbClr>
          </a:solidFill>
          <a:prstDash val="solid"/>
        </a:ln>
        <a:effectLst/>
      </dgm:spPr>
      <dgm:t>
        <a:bodyPr/>
        <a:lstStyle/>
        <a:p>
          <a:r>
            <a:rPr lang="en-US"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AP completes self-assessment on all 9 PADEPP Standards (</a:t>
          </a:r>
          <a:r>
            <a:rPr lang="en-US" dirty="0">
              <a:solidFill>
                <a:srgbClr val="0070C0"/>
              </a:solidFill>
              <a:latin typeface="Trebuchet MS" panose="020B0603020202020204" pitchFamily="34" charset="0"/>
              <a:ea typeface="+mn-ea"/>
              <a:cs typeface="Times New Roman" panose="02020603050405020304" pitchFamily="18" charset="0"/>
            </a:rPr>
            <a:t>Appendix A</a:t>
          </a:r>
          <a:r>
            <a:rPr lang="en-US"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a:t>
          </a:r>
        </a:p>
      </dgm:t>
      <dgm:extLst>
        <a:ext uri="{E40237B7-FDA0-4F09-8148-C483321AD2D9}">
          <dgm14:cNvPr xmlns:dgm14="http://schemas.microsoft.com/office/drawing/2010/diagram" id="0" name="">
            <a:hlinkClick xmlns:r="http://schemas.openxmlformats.org/officeDocument/2006/relationships" r:id="rId1"/>
          </dgm14:cNvPr>
        </a:ext>
      </dgm:extLst>
    </dgm:pt>
    <dgm:pt modelId="{647D67B1-D2D8-4250-9989-EA1F1B4536C6}" type="parTrans" cxnId="{1055CA77-64C8-4B2C-86E2-139520FE1D92}">
      <dgm:prSet/>
      <dgm:spPr/>
      <dgm:t>
        <a:bodyPr/>
        <a:lstStyle/>
        <a:p>
          <a:endParaRPr lang="en-US"/>
        </a:p>
      </dgm:t>
    </dgm:pt>
    <dgm:pt modelId="{947E70DE-9EAC-46DD-ACDD-2A7327FBDA8F}" type="sibTrans" cxnId="{1055CA77-64C8-4B2C-86E2-139520FE1D92}">
      <dgm:prSet/>
      <dgm:spPr/>
      <dgm:t>
        <a:bodyPr/>
        <a:lstStyle/>
        <a:p>
          <a:endParaRPr lang="en-US"/>
        </a:p>
      </dgm:t>
    </dgm:pt>
    <dgm:pt modelId="{3ABCED3E-9996-42B0-BE47-FB202814CA63}">
      <dgm:prSet phldrT="[Text]"/>
      <dgm:spPr>
        <a:xfrm rot="5400000">
          <a:off x="2773203" y="-1932243"/>
          <a:ext cx="780097" cy="4646295"/>
        </a:xfrm>
        <a:prstGeom prst="round2SameRect">
          <a:avLst/>
        </a:prstGeom>
        <a:solidFill>
          <a:sysClr val="window" lastClr="FFFFFF">
            <a:alpha val="90000"/>
            <a:hueOff val="0"/>
            <a:satOff val="0"/>
            <a:lumOff val="0"/>
            <a:alphaOff val="0"/>
          </a:sysClr>
        </a:solidFill>
        <a:ln w="25400" cap="flat" cmpd="sng" algn="ctr">
          <a:solidFill>
            <a:srgbClr val="4F81BD">
              <a:hueOff val="0"/>
              <a:satOff val="0"/>
              <a:lumOff val="0"/>
              <a:alphaOff val="0"/>
            </a:srgbClr>
          </a:solidFill>
          <a:prstDash val="solid"/>
        </a:ln>
        <a:effectLst/>
      </dgm:spPr>
      <dgm:t>
        <a:bodyPr/>
        <a:lstStyle/>
        <a:p>
          <a:r>
            <a:rPr lang="en-US"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AP and Principal set expectations for number of goals and focus</a:t>
          </a:r>
        </a:p>
      </dgm:t>
    </dgm:pt>
    <dgm:pt modelId="{C452B069-C654-46BF-A6C2-7DE0C36D95B4}" type="parTrans" cxnId="{BBC76D13-F53D-4145-B32A-23265E713876}">
      <dgm:prSet/>
      <dgm:spPr/>
      <dgm:t>
        <a:bodyPr/>
        <a:lstStyle/>
        <a:p>
          <a:endParaRPr lang="en-US"/>
        </a:p>
      </dgm:t>
    </dgm:pt>
    <dgm:pt modelId="{14F1B7C8-7352-42C2-9594-4AF42C1AA6D6}" type="sibTrans" cxnId="{BBC76D13-F53D-4145-B32A-23265E713876}">
      <dgm:prSet/>
      <dgm:spPr/>
      <dgm:t>
        <a:bodyPr/>
        <a:lstStyle/>
        <a:p>
          <a:endParaRPr lang="en-US"/>
        </a:p>
      </dgm:t>
    </dgm:pt>
    <dgm:pt modelId="{315FC1C6-7DCE-421B-965C-9D044BA69E89}">
      <dgm:prSet phldrT="[Text]"/>
      <dgm:spPr>
        <a:xfrm rot="5400000">
          <a:off x="-180022" y="1180147"/>
          <a:ext cx="1200150" cy="840105"/>
        </a:xfrm>
        <a:prstGeom prst="chevron">
          <a:avLst/>
        </a:prstGeom>
        <a:solidFill>
          <a:srgbClr val="4F81BD">
            <a:hueOff val="0"/>
            <a:satOff val="0"/>
            <a:lumOff val="0"/>
            <a:alphaOff val="0"/>
          </a:srgbClr>
        </a:solidFill>
        <a:ln w="25400" cap="flat" cmpd="sng" algn="ctr">
          <a:solidFill>
            <a:srgbClr val="4F81BD">
              <a:hueOff val="0"/>
              <a:satOff val="0"/>
              <a:lumOff val="0"/>
              <a:alphaOff val="0"/>
            </a:srgbClr>
          </a:solidFill>
          <a:prstDash val="solid"/>
        </a:ln>
        <a:effectLst/>
      </dgm:spPr>
      <dgm:t>
        <a:bodyPr/>
        <a:lstStyle/>
        <a:p>
          <a:r>
            <a:rPr lang="en-US" b="1" dirty="0">
              <a:solidFill>
                <a:sysClr val="window" lastClr="FFFFFF"/>
              </a:solidFill>
              <a:latin typeface="Trebuchet MS" panose="020B0603020202020204" pitchFamily="34" charset="0"/>
              <a:ea typeface="+mn-ea"/>
              <a:cs typeface="Times New Roman" panose="02020603050405020304" pitchFamily="18" charset="0"/>
            </a:rPr>
            <a:t>Preliminary Conference</a:t>
          </a:r>
        </a:p>
      </dgm:t>
    </dgm:pt>
    <dgm:pt modelId="{38020B9A-E195-411F-AAD2-CD9AB047FCB9}" type="parTrans" cxnId="{7F30F2AB-EBE2-4D3B-BE52-E95274D56185}">
      <dgm:prSet/>
      <dgm:spPr/>
      <dgm:t>
        <a:bodyPr/>
        <a:lstStyle/>
        <a:p>
          <a:endParaRPr lang="en-US"/>
        </a:p>
      </dgm:t>
    </dgm:pt>
    <dgm:pt modelId="{CB4DCF78-815E-4599-A21E-CE148FDD180F}" type="sibTrans" cxnId="{7F30F2AB-EBE2-4D3B-BE52-E95274D56185}">
      <dgm:prSet/>
      <dgm:spPr/>
      <dgm:t>
        <a:bodyPr/>
        <a:lstStyle/>
        <a:p>
          <a:endParaRPr lang="en-US"/>
        </a:p>
      </dgm:t>
    </dgm:pt>
    <dgm:pt modelId="{DFE3BB4D-736D-4AD2-B159-6BA6923168F4}">
      <dgm:prSet phldrT="[Text]"/>
      <dgm:spPr>
        <a:xfrm rot="5400000">
          <a:off x="2773203" y="-932973"/>
          <a:ext cx="780097" cy="4646295"/>
        </a:xfrm>
        <a:prstGeom prst="round2SameRect">
          <a:avLst/>
        </a:prstGeom>
        <a:solidFill>
          <a:sysClr val="window" lastClr="FFFFFF">
            <a:alpha val="90000"/>
            <a:hueOff val="0"/>
            <a:satOff val="0"/>
            <a:lumOff val="0"/>
            <a:alphaOff val="0"/>
          </a:sysClr>
        </a:solidFill>
        <a:ln w="25400" cap="flat" cmpd="sng" algn="ctr">
          <a:solidFill>
            <a:srgbClr val="4F81BD">
              <a:hueOff val="0"/>
              <a:satOff val="0"/>
              <a:lumOff val="0"/>
              <a:alphaOff val="0"/>
            </a:srgbClr>
          </a:solidFill>
          <a:prstDash val="solid"/>
        </a:ln>
        <a:effectLst/>
      </dgm:spPr>
      <dgm:t>
        <a:bodyPr/>
        <a:lstStyle/>
        <a:p>
          <a:pPr algn="l"/>
          <a:r>
            <a:rPr lang="en-US" sz="800"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AP creates 1-3 goals aligned to PADEPP criteria (</a:t>
          </a:r>
          <a:r>
            <a:rPr lang="en-US" sz="800" dirty="0">
              <a:solidFill>
                <a:srgbClr val="0070C0"/>
              </a:solidFill>
              <a:latin typeface="Trebuchet MS" panose="020B0603020202020204" pitchFamily="34" charset="0"/>
              <a:ea typeface="+mn-ea"/>
              <a:cs typeface="Times New Roman" panose="02020603050405020304" pitchFamily="18" charset="0"/>
            </a:rPr>
            <a:t>Appendix C</a:t>
          </a:r>
          <a:r>
            <a:rPr lang="en-US" sz="800"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a:t>
          </a:r>
        </a:p>
      </dgm:t>
      <dgm:extLst>
        <a:ext uri="{E40237B7-FDA0-4F09-8148-C483321AD2D9}">
          <dgm14:cNvPr xmlns:dgm14="http://schemas.microsoft.com/office/drawing/2010/diagram" id="0" name="">
            <a:hlinkClick xmlns:r="http://schemas.openxmlformats.org/officeDocument/2006/relationships" r:id="rId2"/>
          </dgm14:cNvPr>
        </a:ext>
      </dgm:extLst>
    </dgm:pt>
    <dgm:pt modelId="{48F59764-F9C1-4528-B4D8-64E4B3B82E36}" type="parTrans" cxnId="{BDCC7859-E41E-4EED-B968-A0BC9CFDC117}">
      <dgm:prSet/>
      <dgm:spPr/>
      <dgm:t>
        <a:bodyPr/>
        <a:lstStyle/>
        <a:p>
          <a:endParaRPr lang="en-US"/>
        </a:p>
      </dgm:t>
    </dgm:pt>
    <dgm:pt modelId="{079C7D79-52FF-4C85-B355-93D6EA7DC84C}" type="sibTrans" cxnId="{BDCC7859-E41E-4EED-B968-A0BC9CFDC117}">
      <dgm:prSet/>
      <dgm:spPr/>
      <dgm:t>
        <a:bodyPr/>
        <a:lstStyle/>
        <a:p>
          <a:endParaRPr lang="en-US"/>
        </a:p>
      </dgm:t>
    </dgm:pt>
    <dgm:pt modelId="{45E6B8D5-02E5-4ADD-B8E4-8D90BF3284D4}">
      <dgm:prSet phldrT="[Text]"/>
      <dgm:spPr>
        <a:xfrm rot="5400000">
          <a:off x="2773203" y="-932973"/>
          <a:ext cx="780097" cy="4646295"/>
        </a:xfrm>
        <a:prstGeom prst="round2SameRect">
          <a:avLst/>
        </a:prstGeom>
        <a:solidFill>
          <a:sysClr val="window" lastClr="FFFFFF">
            <a:alpha val="90000"/>
            <a:hueOff val="0"/>
            <a:satOff val="0"/>
            <a:lumOff val="0"/>
            <a:alphaOff val="0"/>
          </a:sysClr>
        </a:solidFill>
        <a:ln w="25400" cap="flat" cmpd="sng" algn="ctr">
          <a:solidFill>
            <a:srgbClr val="4F81BD">
              <a:hueOff val="0"/>
              <a:satOff val="0"/>
              <a:lumOff val="0"/>
              <a:alphaOff val="0"/>
            </a:srgbClr>
          </a:solidFill>
          <a:prstDash val="solid"/>
        </a:ln>
        <a:effectLst/>
      </dgm:spPr>
      <dgm:t>
        <a:bodyPr/>
        <a:lstStyle/>
        <a:p>
          <a:pPr algn="l"/>
          <a:r>
            <a:rPr lang="en-US" sz="800"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Principal approves goals and discusses appropriate evidence with AP</a:t>
          </a:r>
        </a:p>
      </dgm:t>
    </dgm:pt>
    <dgm:pt modelId="{D9E13190-C4FA-4A4F-97A7-7D4AB258FC5D}" type="parTrans" cxnId="{FD0DD1AA-DAAF-446C-B39B-E0E87F800FDB}">
      <dgm:prSet/>
      <dgm:spPr/>
      <dgm:t>
        <a:bodyPr/>
        <a:lstStyle/>
        <a:p>
          <a:endParaRPr lang="en-US"/>
        </a:p>
      </dgm:t>
    </dgm:pt>
    <dgm:pt modelId="{91014561-3D6F-47EF-836C-0A0DF05DAE0C}" type="sibTrans" cxnId="{FD0DD1AA-DAAF-446C-B39B-E0E87F800FDB}">
      <dgm:prSet/>
      <dgm:spPr/>
      <dgm:t>
        <a:bodyPr/>
        <a:lstStyle/>
        <a:p>
          <a:endParaRPr lang="en-US"/>
        </a:p>
      </dgm:t>
    </dgm:pt>
    <dgm:pt modelId="{AC2C6E4E-09A9-4170-9FD2-FFE6ED375F82}">
      <dgm:prSet phldrT="[Text]"/>
      <dgm:spPr>
        <a:xfrm rot="5400000">
          <a:off x="-180022" y="2179417"/>
          <a:ext cx="1200150" cy="840105"/>
        </a:xfrm>
        <a:prstGeom prst="chevron">
          <a:avLst/>
        </a:prstGeom>
        <a:solidFill>
          <a:srgbClr val="4F81BD">
            <a:hueOff val="0"/>
            <a:satOff val="0"/>
            <a:lumOff val="0"/>
            <a:alphaOff val="0"/>
          </a:srgbClr>
        </a:solidFill>
        <a:ln w="25400" cap="flat" cmpd="sng" algn="ctr">
          <a:solidFill>
            <a:srgbClr val="4F81BD">
              <a:hueOff val="0"/>
              <a:satOff val="0"/>
              <a:lumOff val="0"/>
              <a:alphaOff val="0"/>
            </a:srgbClr>
          </a:solidFill>
          <a:prstDash val="solid"/>
        </a:ln>
        <a:effectLst/>
      </dgm:spPr>
      <dgm:t>
        <a:bodyPr/>
        <a:lstStyle/>
        <a:p>
          <a:r>
            <a:rPr lang="en-US" b="1" dirty="0">
              <a:solidFill>
                <a:sysClr val="window" lastClr="FFFFFF"/>
              </a:solidFill>
              <a:latin typeface="Trebuchet MS" panose="020B0603020202020204" pitchFamily="34" charset="0"/>
              <a:ea typeface="+mn-ea"/>
              <a:cs typeface="Times New Roman" panose="02020603050405020304" pitchFamily="18" charset="0"/>
            </a:rPr>
            <a:t>Final Conference</a:t>
          </a:r>
        </a:p>
      </dgm:t>
    </dgm:pt>
    <dgm:pt modelId="{C7D5439E-CCF3-4091-A088-EC125A0DA694}" type="parTrans" cxnId="{F18380D0-053E-4DD9-BDC5-9C4639FA3507}">
      <dgm:prSet/>
      <dgm:spPr/>
      <dgm:t>
        <a:bodyPr/>
        <a:lstStyle/>
        <a:p>
          <a:endParaRPr lang="en-US"/>
        </a:p>
      </dgm:t>
    </dgm:pt>
    <dgm:pt modelId="{06600E91-62A5-42B4-A137-EB5D962A0EB2}" type="sibTrans" cxnId="{F18380D0-053E-4DD9-BDC5-9C4639FA3507}">
      <dgm:prSet/>
      <dgm:spPr/>
      <dgm:t>
        <a:bodyPr/>
        <a:lstStyle/>
        <a:p>
          <a:endParaRPr lang="en-US"/>
        </a:p>
      </dgm:t>
    </dgm:pt>
    <dgm:pt modelId="{51D78053-B1C2-44A7-ADC4-611A7F498CE5}">
      <dgm:prSet phldrT="[Text]"/>
      <dgm:spPr>
        <a:xfrm rot="5400000">
          <a:off x="2773203" y="66296"/>
          <a:ext cx="780097" cy="4646295"/>
        </a:xfrm>
        <a:prstGeom prst="round2SameRect">
          <a:avLst/>
        </a:prstGeom>
        <a:solidFill>
          <a:sysClr val="window" lastClr="FFFFFF">
            <a:alpha val="90000"/>
            <a:hueOff val="0"/>
            <a:satOff val="0"/>
            <a:lumOff val="0"/>
            <a:alphaOff val="0"/>
          </a:sysClr>
        </a:solidFill>
        <a:ln w="25400" cap="flat" cmpd="sng" algn="ctr">
          <a:solidFill>
            <a:srgbClr val="4F81BD">
              <a:hueOff val="0"/>
              <a:satOff val="0"/>
              <a:lumOff val="0"/>
              <a:alphaOff val="0"/>
            </a:srgbClr>
          </a:solidFill>
          <a:prstDash val="solid"/>
        </a:ln>
        <a:effectLst/>
      </dgm:spPr>
      <dgm:t>
        <a:bodyPr/>
        <a:lstStyle/>
        <a:p>
          <a:r>
            <a:rPr lang="en-US"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AP provides evidence for each goal</a:t>
          </a:r>
        </a:p>
      </dgm:t>
      <dgm:extLst>
        <a:ext uri="{E40237B7-FDA0-4F09-8148-C483321AD2D9}">
          <dgm14:cNvPr xmlns:dgm14="http://schemas.microsoft.com/office/drawing/2010/diagram" id="0" name="">
            <a:hlinkClick xmlns:r="http://schemas.openxmlformats.org/officeDocument/2006/relationships" r:id="rId3"/>
          </dgm14:cNvPr>
        </a:ext>
      </dgm:extLst>
    </dgm:pt>
    <dgm:pt modelId="{BFA9B38D-9740-4748-8482-5BF9043B3C1A}" type="parTrans" cxnId="{ACA43CD9-3B37-4DE3-9508-0C4F98E84FDC}">
      <dgm:prSet/>
      <dgm:spPr/>
      <dgm:t>
        <a:bodyPr/>
        <a:lstStyle/>
        <a:p>
          <a:endParaRPr lang="en-US"/>
        </a:p>
      </dgm:t>
    </dgm:pt>
    <dgm:pt modelId="{CB155749-44D2-4393-ABA3-9E92DEE29E85}" type="sibTrans" cxnId="{ACA43CD9-3B37-4DE3-9508-0C4F98E84FDC}">
      <dgm:prSet/>
      <dgm:spPr/>
      <dgm:t>
        <a:bodyPr/>
        <a:lstStyle/>
        <a:p>
          <a:endParaRPr lang="en-US"/>
        </a:p>
      </dgm:t>
    </dgm:pt>
    <dgm:pt modelId="{76A45187-6DE9-4F8A-B1EE-B6D35F66D7C3}">
      <dgm:prSet phldrT="[Text]"/>
      <dgm:spPr>
        <a:xfrm rot="5400000">
          <a:off x="2773203" y="66296"/>
          <a:ext cx="780097" cy="4646295"/>
        </a:xfrm>
        <a:prstGeom prst="round2SameRect">
          <a:avLst/>
        </a:prstGeom>
        <a:solidFill>
          <a:sysClr val="window" lastClr="FFFFFF">
            <a:alpha val="90000"/>
            <a:hueOff val="0"/>
            <a:satOff val="0"/>
            <a:lumOff val="0"/>
            <a:alphaOff val="0"/>
          </a:sysClr>
        </a:solidFill>
        <a:ln w="25400" cap="flat" cmpd="sng" algn="ctr">
          <a:solidFill>
            <a:srgbClr val="4F81BD">
              <a:hueOff val="0"/>
              <a:satOff val="0"/>
              <a:lumOff val="0"/>
              <a:alphaOff val="0"/>
            </a:srgbClr>
          </a:solidFill>
          <a:prstDash val="solid"/>
        </a:ln>
        <a:effectLst/>
      </dgm:spPr>
      <dgm:t>
        <a:bodyPr/>
        <a:lstStyle/>
        <a:p>
          <a:r>
            <a:rPr lang="en-US"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Principal provides feedback on each goal:  Met, In Progress, Not Met</a:t>
          </a:r>
        </a:p>
      </dgm:t>
    </dgm:pt>
    <dgm:pt modelId="{1581A324-11CD-44C3-80F1-43CCE652B722}" type="parTrans" cxnId="{3672904A-805F-43C7-B424-54789F37E5DE}">
      <dgm:prSet/>
      <dgm:spPr/>
      <dgm:t>
        <a:bodyPr/>
        <a:lstStyle/>
        <a:p>
          <a:endParaRPr lang="en-US"/>
        </a:p>
      </dgm:t>
    </dgm:pt>
    <dgm:pt modelId="{FB006B0D-4932-473B-8921-DE6D91F4097D}" type="sibTrans" cxnId="{3672904A-805F-43C7-B424-54789F37E5DE}">
      <dgm:prSet/>
      <dgm:spPr/>
      <dgm:t>
        <a:bodyPr/>
        <a:lstStyle/>
        <a:p>
          <a:endParaRPr lang="en-US"/>
        </a:p>
      </dgm:t>
    </dgm:pt>
    <dgm:pt modelId="{87ABA1FA-C51C-4F4D-9754-01FAE590095F}">
      <dgm:prSet phldrT="[Text]"/>
      <dgm:spPr>
        <a:xfrm rot="5400000">
          <a:off x="2773203" y="66296"/>
          <a:ext cx="780097" cy="4646295"/>
        </a:xfrm>
        <a:prstGeom prst="round2SameRect">
          <a:avLst/>
        </a:prstGeom>
        <a:solidFill>
          <a:sysClr val="window" lastClr="FFFFFF">
            <a:alpha val="90000"/>
            <a:hueOff val="0"/>
            <a:satOff val="0"/>
            <a:lumOff val="0"/>
            <a:alphaOff val="0"/>
          </a:sysClr>
        </a:solidFill>
        <a:ln w="25400" cap="flat" cmpd="sng" algn="ctr">
          <a:solidFill>
            <a:srgbClr val="4F81BD">
              <a:hueOff val="0"/>
              <a:satOff val="0"/>
              <a:lumOff val="0"/>
              <a:alphaOff val="0"/>
            </a:srgbClr>
          </a:solidFill>
          <a:prstDash val="solid"/>
        </a:ln>
        <a:effectLst/>
      </dgm:spPr>
      <dgm:t>
        <a:bodyPr/>
        <a:lstStyle/>
        <a:p>
          <a:r>
            <a:rPr lang="en-US"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Principal provides overall performance rating: Exemplary, Proficient, Needs Improvement, Unsatisfactory (</a:t>
          </a:r>
          <a:r>
            <a:rPr lang="en-US" dirty="0">
              <a:solidFill>
                <a:srgbClr val="0070C0"/>
              </a:solidFill>
              <a:latin typeface="Trebuchet MS" panose="020B0603020202020204" pitchFamily="34" charset="0"/>
              <a:ea typeface="+mn-ea"/>
              <a:cs typeface="Times New Roman" panose="02020603050405020304" pitchFamily="18" charset="0"/>
            </a:rPr>
            <a:t>Appendix D</a:t>
          </a:r>
          <a:r>
            <a:rPr lang="en-US"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a:t>
          </a:r>
        </a:p>
      </dgm:t>
    </dgm:pt>
    <dgm:pt modelId="{411EB0EB-6472-4EB4-BFE6-85951414B1FF}" type="parTrans" cxnId="{B6F587A8-9F6C-4CB0-B3CC-95DDCD3899F7}">
      <dgm:prSet/>
      <dgm:spPr/>
      <dgm:t>
        <a:bodyPr/>
        <a:lstStyle/>
        <a:p>
          <a:endParaRPr lang="en-US"/>
        </a:p>
      </dgm:t>
    </dgm:pt>
    <dgm:pt modelId="{9CAAB857-6F61-45AA-A182-082A294B14A3}" type="sibTrans" cxnId="{B6F587A8-9F6C-4CB0-B3CC-95DDCD3899F7}">
      <dgm:prSet/>
      <dgm:spPr/>
      <dgm:t>
        <a:bodyPr/>
        <a:lstStyle/>
        <a:p>
          <a:endParaRPr lang="en-US"/>
        </a:p>
      </dgm:t>
    </dgm:pt>
    <dgm:pt modelId="{0DFF6881-6D1E-4E81-9FA7-B74EED19249E}" type="pres">
      <dgm:prSet presAssocID="{4BBA258C-3C17-4443-BBB5-2FB7E944D134}" presName="linearFlow" presStyleCnt="0">
        <dgm:presLayoutVars>
          <dgm:dir/>
          <dgm:animLvl val="lvl"/>
          <dgm:resizeHandles val="exact"/>
        </dgm:presLayoutVars>
      </dgm:prSet>
      <dgm:spPr/>
    </dgm:pt>
    <dgm:pt modelId="{E47B2A4A-EF85-4542-921B-F560DBF59A99}" type="pres">
      <dgm:prSet presAssocID="{68556F91-78E4-468F-AEC3-360362CF54BD}" presName="composite" presStyleCnt="0"/>
      <dgm:spPr/>
    </dgm:pt>
    <dgm:pt modelId="{601B52EF-AE65-422F-8C9A-C05302689598}" type="pres">
      <dgm:prSet presAssocID="{68556F91-78E4-468F-AEC3-360362CF54BD}" presName="parentText" presStyleLbl="alignNode1" presStyleIdx="0" presStyleCnt="3">
        <dgm:presLayoutVars>
          <dgm:chMax val="1"/>
          <dgm:bulletEnabled val="1"/>
        </dgm:presLayoutVars>
      </dgm:prSet>
      <dgm:spPr/>
    </dgm:pt>
    <dgm:pt modelId="{275530B7-A52F-43CE-95AE-9B8E2A9DD251}" type="pres">
      <dgm:prSet presAssocID="{68556F91-78E4-468F-AEC3-360362CF54BD}" presName="descendantText" presStyleLbl="alignAcc1" presStyleIdx="0" presStyleCnt="3">
        <dgm:presLayoutVars>
          <dgm:bulletEnabled val="1"/>
        </dgm:presLayoutVars>
      </dgm:prSet>
      <dgm:spPr/>
    </dgm:pt>
    <dgm:pt modelId="{003F3A88-9EBE-4963-858F-F94190862F2A}" type="pres">
      <dgm:prSet presAssocID="{6C387162-C3A7-473C-B3C3-AD9189C0276E}" presName="sp" presStyleCnt="0"/>
      <dgm:spPr/>
    </dgm:pt>
    <dgm:pt modelId="{B8F47D9B-C39B-4D85-8450-A4DAA9568BE1}" type="pres">
      <dgm:prSet presAssocID="{315FC1C6-7DCE-421B-965C-9D044BA69E89}" presName="composite" presStyleCnt="0"/>
      <dgm:spPr/>
    </dgm:pt>
    <dgm:pt modelId="{83BE0402-0436-4BAA-AE09-6E157F20D100}" type="pres">
      <dgm:prSet presAssocID="{315FC1C6-7DCE-421B-965C-9D044BA69E89}" presName="parentText" presStyleLbl="alignNode1" presStyleIdx="1" presStyleCnt="3">
        <dgm:presLayoutVars>
          <dgm:chMax val="1"/>
          <dgm:bulletEnabled val="1"/>
        </dgm:presLayoutVars>
      </dgm:prSet>
      <dgm:spPr/>
    </dgm:pt>
    <dgm:pt modelId="{430F01B6-1A67-4DDB-A79D-E998BF01A2A5}" type="pres">
      <dgm:prSet presAssocID="{315FC1C6-7DCE-421B-965C-9D044BA69E89}" presName="descendantText" presStyleLbl="alignAcc1" presStyleIdx="1" presStyleCnt="3">
        <dgm:presLayoutVars>
          <dgm:bulletEnabled val="1"/>
        </dgm:presLayoutVars>
      </dgm:prSet>
      <dgm:spPr/>
    </dgm:pt>
    <dgm:pt modelId="{B6B16FF3-2631-49AB-9D88-1F8C0DBDEC46}" type="pres">
      <dgm:prSet presAssocID="{CB4DCF78-815E-4599-A21E-CE148FDD180F}" presName="sp" presStyleCnt="0"/>
      <dgm:spPr/>
    </dgm:pt>
    <dgm:pt modelId="{4D7795B5-6E1B-4E6F-9AA5-5E2C7D4D6CFE}" type="pres">
      <dgm:prSet presAssocID="{AC2C6E4E-09A9-4170-9FD2-FFE6ED375F82}" presName="composite" presStyleCnt="0"/>
      <dgm:spPr/>
    </dgm:pt>
    <dgm:pt modelId="{22E3796E-9ED8-444E-96B5-E7C82DB917BE}" type="pres">
      <dgm:prSet presAssocID="{AC2C6E4E-09A9-4170-9FD2-FFE6ED375F82}" presName="parentText" presStyleLbl="alignNode1" presStyleIdx="2" presStyleCnt="3">
        <dgm:presLayoutVars>
          <dgm:chMax val="1"/>
          <dgm:bulletEnabled val="1"/>
        </dgm:presLayoutVars>
      </dgm:prSet>
      <dgm:spPr/>
    </dgm:pt>
    <dgm:pt modelId="{69809D05-0C6C-4F82-827E-142F9F2244B7}" type="pres">
      <dgm:prSet presAssocID="{AC2C6E4E-09A9-4170-9FD2-FFE6ED375F82}" presName="descendantText" presStyleLbl="alignAcc1" presStyleIdx="2" presStyleCnt="3">
        <dgm:presLayoutVars>
          <dgm:bulletEnabled val="1"/>
        </dgm:presLayoutVars>
      </dgm:prSet>
      <dgm:spPr/>
    </dgm:pt>
  </dgm:ptLst>
  <dgm:cxnLst>
    <dgm:cxn modelId="{313EF105-EF69-4335-8864-623085C232C5}" type="presOf" srcId="{DFE3BB4D-736D-4AD2-B159-6BA6923168F4}" destId="{430F01B6-1A67-4DDB-A79D-E998BF01A2A5}" srcOrd="0" destOrd="0" presId="urn:microsoft.com/office/officeart/2005/8/layout/chevron2"/>
    <dgm:cxn modelId="{4F53350C-F129-4CD8-9F11-A06CEB2ED685}" type="presOf" srcId="{87DF83A7-0B2B-4B0C-945F-1AA9EDCC4E46}" destId="{275530B7-A52F-43CE-95AE-9B8E2A9DD251}" srcOrd="0" destOrd="0" presId="urn:microsoft.com/office/officeart/2005/8/layout/chevron2"/>
    <dgm:cxn modelId="{BBC76D13-F53D-4145-B32A-23265E713876}" srcId="{68556F91-78E4-468F-AEC3-360362CF54BD}" destId="{3ABCED3E-9996-42B0-BE47-FB202814CA63}" srcOrd="1" destOrd="0" parTransId="{C452B069-C654-46BF-A6C2-7DE0C36D95B4}" sibTransId="{14F1B7C8-7352-42C2-9594-4AF42C1AA6D6}"/>
    <dgm:cxn modelId="{AF15F126-FE07-42AA-A7B4-17E88EE21689}" srcId="{4BBA258C-3C17-4443-BBB5-2FB7E944D134}" destId="{68556F91-78E4-468F-AEC3-360362CF54BD}" srcOrd="0" destOrd="0" parTransId="{EFA2648F-3886-4A01-9580-C378EE1D0534}" sibTransId="{6C387162-C3A7-473C-B3C3-AD9189C0276E}"/>
    <dgm:cxn modelId="{5B667D27-BBE9-4D52-9052-EC35412B5D1B}" type="presOf" srcId="{76A45187-6DE9-4F8A-B1EE-B6D35F66D7C3}" destId="{69809D05-0C6C-4F82-827E-142F9F2244B7}" srcOrd="0" destOrd="1" presId="urn:microsoft.com/office/officeart/2005/8/layout/chevron2"/>
    <dgm:cxn modelId="{9B2D9331-3E2C-4EB0-A794-DEF8C974E04A}" type="presOf" srcId="{3ABCED3E-9996-42B0-BE47-FB202814CA63}" destId="{275530B7-A52F-43CE-95AE-9B8E2A9DD251}" srcOrd="0" destOrd="1" presId="urn:microsoft.com/office/officeart/2005/8/layout/chevron2"/>
    <dgm:cxn modelId="{3672904A-805F-43C7-B424-54789F37E5DE}" srcId="{AC2C6E4E-09A9-4170-9FD2-FFE6ED375F82}" destId="{76A45187-6DE9-4F8A-B1EE-B6D35F66D7C3}" srcOrd="1" destOrd="0" parTransId="{1581A324-11CD-44C3-80F1-43CCE652B722}" sibTransId="{FB006B0D-4932-473B-8921-DE6D91F4097D}"/>
    <dgm:cxn modelId="{CD585D6F-4886-4290-B3A1-42FF561A7107}" type="presOf" srcId="{87ABA1FA-C51C-4F4D-9754-01FAE590095F}" destId="{69809D05-0C6C-4F82-827E-142F9F2244B7}" srcOrd="0" destOrd="2" presId="urn:microsoft.com/office/officeart/2005/8/layout/chevron2"/>
    <dgm:cxn modelId="{58756B50-D6F0-4DB2-8F17-6C0EF64DF64D}" type="presOf" srcId="{51D78053-B1C2-44A7-ADC4-611A7F498CE5}" destId="{69809D05-0C6C-4F82-827E-142F9F2244B7}" srcOrd="0" destOrd="0" presId="urn:microsoft.com/office/officeart/2005/8/layout/chevron2"/>
    <dgm:cxn modelId="{1055CA77-64C8-4B2C-86E2-139520FE1D92}" srcId="{68556F91-78E4-468F-AEC3-360362CF54BD}" destId="{87DF83A7-0B2B-4B0C-945F-1AA9EDCC4E46}" srcOrd="0" destOrd="0" parTransId="{647D67B1-D2D8-4250-9989-EA1F1B4536C6}" sibTransId="{947E70DE-9EAC-46DD-ACDD-2A7327FBDA8F}"/>
    <dgm:cxn modelId="{BDCC7859-E41E-4EED-B968-A0BC9CFDC117}" srcId="{315FC1C6-7DCE-421B-965C-9D044BA69E89}" destId="{DFE3BB4D-736D-4AD2-B159-6BA6923168F4}" srcOrd="0" destOrd="0" parTransId="{48F59764-F9C1-4528-B4D8-64E4B3B82E36}" sibTransId="{079C7D79-52FF-4C85-B355-93D6EA7DC84C}"/>
    <dgm:cxn modelId="{ECB28279-E240-49B6-9F97-6B7AE8EEACC4}" type="presOf" srcId="{4BBA258C-3C17-4443-BBB5-2FB7E944D134}" destId="{0DFF6881-6D1E-4E81-9FA7-B74EED19249E}" srcOrd="0" destOrd="0" presId="urn:microsoft.com/office/officeart/2005/8/layout/chevron2"/>
    <dgm:cxn modelId="{90A50886-D531-4672-BE59-4C4D37548568}" type="presOf" srcId="{45E6B8D5-02E5-4ADD-B8E4-8D90BF3284D4}" destId="{430F01B6-1A67-4DDB-A79D-E998BF01A2A5}" srcOrd="0" destOrd="1" presId="urn:microsoft.com/office/officeart/2005/8/layout/chevron2"/>
    <dgm:cxn modelId="{5CE8248F-D687-44CC-B6B6-A476E31B805E}" type="presOf" srcId="{315FC1C6-7DCE-421B-965C-9D044BA69E89}" destId="{83BE0402-0436-4BAA-AE09-6E157F20D100}" srcOrd="0" destOrd="0" presId="urn:microsoft.com/office/officeart/2005/8/layout/chevron2"/>
    <dgm:cxn modelId="{B6F587A8-9F6C-4CB0-B3CC-95DDCD3899F7}" srcId="{AC2C6E4E-09A9-4170-9FD2-FFE6ED375F82}" destId="{87ABA1FA-C51C-4F4D-9754-01FAE590095F}" srcOrd="2" destOrd="0" parTransId="{411EB0EB-6472-4EB4-BFE6-85951414B1FF}" sibTransId="{9CAAB857-6F61-45AA-A182-082A294B14A3}"/>
    <dgm:cxn modelId="{FD0DD1AA-DAAF-446C-B39B-E0E87F800FDB}" srcId="{315FC1C6-7DCE-421B-965C-9D044BA69E89}" destId="{45E6B8D5-02E5-4ADD-B8E4-8D90BF3284D4}" srcOrd="1" destOrd="0" parTransId="{D9E13190-C4FA-4A4F-97A7-7D4AB258FC5D}" sibTransId="{91014561-3D6F-47EF-836C-0A0DF05DAE0C}"/>
    <dgm:cxn modelId="{7F30F2AB-EBE2-4D3B-BE52-E95274D56185}" srcId="{4BBA258C-3C17-4443-BBB5-2FB7E944D134}" destId="{315FC1C6-7DCE-421B-965C-9D044BA69E89}" srcOrd="1" destOrd="0" parTransId="{38020B9A-E195-411F-AAD2-CD9AB047FCB9}" sibTransId="{CB4DCF78-815E-4599-A21E-CE148FDD180F}"/>
    <dgm:cxn modelId="{5CC2EDBA-1910-4D98-8E0D-952FFE209E31}" type="presOf" srcId="{68556F91-78E4-468F-AEC3-360362CF54BD}" destId="{601B52EF-AE65-422F-8C9A-C05302689598}" srcOrd="0" destOrd="0" presId="urn:microsoft.com/office/officeart/2005/8/layout/chevron2"/>
    <dgm:cxn modelId="{F18380D0-053E-4DD9-BDC5-9C4639FA3507}" srcId="{4BBA258C-3C17-4443-BBB5-2FB7E944D134}" destId="{AC2C6E4E-09A9-4170-9FD2-FFE6ED375F82}" srcOrd="2" destOrd="0" parTransId="{C7D5439E-CCF3-4091-A088-EC125A0DA694}" sibTransId="{06600E91-62A5-42B4-A137-EB5D962A0EB2}"/>
    <dgm:cxn modelId="{ACA43CD9-3B37-4DE3-9508-0C4F98E84FDC}" srcId="{AC2C6E4E-09A9-4170-9FD2-FFE6ED375F82}" destId="{51D78053-B1C2-44A7-ADC4-611A7F498CE5}" srcOrd="0" destOrd="0" parTransId="{BFA9B38D-9740-4748-8482-5BF9043B3C1A}" sibTransId="{CB155749-44D2-4393-ABA3-9E92DEE29E85}"/>
    <dgm:cxn modelId="{C0611AE9-4D95-4269-B6B2-8B139DEC46FB}" type="presOf" srcId="{AC2C6E4E-09A9-4170-9FD2-FFE6ED375F82}" destId="{22E3796E-9ED8-444E-96B5-E7C82DB917BE}" srcOrd="0" destOrd="0" presId="urn:microsoft.com/office/officeart/2005/8/layout/chevron2"/>
    <dgm:cxn modelId="{263C0072-9CBA-4677-8BD4-75BF98A03B02}" type="presParOf" srcId="{0DFF6881-6D1E-4E81-9FA7-B74EED19249E}" destId="{E47B2A4A-EF85-4542-921B-F560DBF59A99}" srcOrd="0" destOrd="0" presId="urn:microsoft.com/office/officeart/2005/8/layout/chevron2"/>
    <dgm:cxn modelId="{42ED85D7-326E-46B5-8620-9BACDA9E25C5}" type="presParOf" srcId="{E47B2A4A-EF85-4542-921B-F560DBF59A99}" destId="{601B52EF-AE65-422F-8C9A-C05302689598}" srcOrd="0" destOrd="0" presId="urn:microsoft.com/office/officeart/2005/8/layout/chevron2"/>
    <dgm:cxn modelId="{FC0E42C7-806F-4AA8-BA9C-493DDB992850}" type="presParOf" srcId="{E47B2A4A-EF85-4542-921B-F560DBF59A99}" destId="{275530B7-A52F-43CE-95AE-9B8E2A9DD251}" srcOrd="1" destOrd="0" presId="urn:microsoft.com/office/officeart/2005/8/layout/chevron2"/>
    <dgm:cxn modelId="{F417F81C-690A-4FB4-83B1-40A4D11D4A88}" type="presParOf" srcId="{0DFF6881-6D1E-4E81-9FA7-B74EED19249E}" destId="{003F3A88-9EBE-4963-858F-F94190862F2A}" srcOrd="1" destOrd="0" presId="urn:microsoft.com/office/officeart/2005/8/layout/chevron2"/>
    <dgm:cxn modelId="{8D294104-99AF-4E27-8972-DFDEAFB4B767}" type="presParOf" srcId="{0DFF6881-6D1E-4E81-9FA7-B74EED19249E}" destId="{B8F47D9B-C39B-4D85-8450-A4DAA9568BE1}" srcOrd="2" destOrd="0" presId="urn:microsoft.com/office/officeart/2005/8/layout/chevron2"/>
    <dgm:cxn modelId="{2FE83DFD-F1D0-4CA5-9569-0603E41617C5}" type="presParOf" srcId="{B8F47D9B-C39B-4D85-8450-A4DAA9568BE1}" destId="{83BE0402-0436-4BAA-AE09-6E157F20D100}" srcOrd="0" destOrd="0" presId="urn:microsoft.com/office/officeart/2005/8/layout/chevron2"/>
    <dgm:cxn modelId="{19526889-91EE-4865-91F4-90AABD09A24F}" type="presParOf" srcId="{B8F47D9B-C39B-4D85-8450-A4DAA9568BE1}" destId="{430F01B6-1A67-4DDB-A79D-E998BF01A2A5}" srcOrd="1" destOrd="0" presId="urn:microsoft.com/office/officeart/2005/8/layout/chevron2"/>
    <dgm:cxn modelId="{2DE2EF09-0E29-4AFF-9ABD-EB97BE451204}" type="presParOf" srcId="{0DFF6881-6D1E-4E81-9FA7-B74EED19249E}" destId="{B6B16FF3-2631-49AB-9D88-1F8C0DBDEC46}" srcOrd="3" destOrd="0" presId="urn:microsoft.com/office/officeart/2005/8/layout/chevron2"/>
    <dgm:cxn modelId="{C3C76A74-8CDD-4076-9309-21DE1A08DDBE}" type="presParOf" srcId="{0DFF6881-6D1E-4E81-9FA7-B74EED19249E}" destId="{4D7795B5-6E1B-4E6F-9AA5-5E2C7D4D6CFE}" srcOrd="4" destOrd="0" presId="urn:microsoft.com/office/officeart/2005/8/layout/chevron2"/>
    <dgm:cxn modelId="{5CF542EE-AF44-4F86-BC5A-2176FD267692}" type="presParOf" srcId="{4D7795B5-6E1B-4E6F-9AA5-5E2C7D4D6CFE}" destId="{22E3796E-9ED8-444E-96B5-E7C82DB917BE}" srcOrd="0" destOrd="0" presId="urn:microsoft.com/office/officeart/2005/8/layout/chevron2"/>
    <dgm:cxn modelId="{413FB34E-3A50-4A46-BDC5-ADAFBEC7F121}" type="presParOf" srcId="{4D7795B5-6E1B-4E6F-9AA5-5E2C7D4D6CFE}" destId="{69809D05-0C6C-4F82-827E-142F9F2244B7}"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1B52EF-AE65-422F-8C9A-C05302689598}">
      <dsp:nvSpPr>
        <dsp:cNvPr id="0" name=""/>
        <dsp:cNvSpPr/>
      </dsp:nvSpPr>
      <dsp:spPr>
        <a:xfrm rot="5400000">
          <a:off x="-273386" y="274176"/>
          <a:ext cx="1822579" cy="1275805"/>
        </a:xfrm>
        <a:prstGeom prst="chevron">
          <a:avLst/>
        </a:prstGeom>
        <a:solidFill>
          <a:srgbClr val="4F81BD">
            <a:hueOff val="0"/>
            <a:satOff val="0"/>
            <a:lumOff val="0"/>
            <a:alphaOff val="0"/>
          </a:srgbClr>
        </a:solidFill>
        <a:ln w="25400" cap="flat" cmpd="sng" algn="ctr">
          <a:solidFill>
            <a:srgbClr val="4F81BD">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ysClr val="window" lastClr="FFFFFF"/>
              </a:solidFill>
              <a:latin typeface="Trebuchet MS" panose="020B0603020202020204" pitchFamily="34" charset="0"/>
              <a:ea typeface="+mn-ea"/>
              <a:cs typeface="Times New Roman" panose="02020603050405020304" pitchFamily="18" charset="0"/>
            </a:rPr>
            <a:t>Orientation Conference</a:t>
          </a:r>
        </a:p>
      </dsp:txBody>
      <dsp:txXfrm rot="-5400000">
        <a:off x="2" y="638692"/>
        <a:ext cx="1275805" cy="546774"/>
      </dsp:txXfrm>
    </dsp:sp>
    <dsp:sp modelId="{275530B7-A52F-43CE-95AE-9B8E2A9DD251}">
      <dsp:nvSpPr>
        <dsp:cNvPr id="0" name=""/>
        <dsp:cNvSpPr/>
      </dsp:nvSpPr>
      <dsp:spPr>
        <a:xfrm rot="5400000">
          <a:off x="4363765" y="-3087170"/>
          <a:ext cx="1184676" cy="7360597"/>
        </a:xfrm>
        <a:prstGeom prst="round2SameRect">
          <a:avLst/>
        </a:prstGeom>
        <a:solidFill>
          <a:sysClr val="window" lastClr="FFFFFF">
            <a:alpha val="90000"/>
            <a:hueOff val="0"/>
            <a:satOff val="0"/>
            <a:lumOff val="0"/>
            <a:alphaOff val="0"/>
          </a:sysClr>
        </a:solidFill>
        <a:ln w="25400" cap="flat" cmpd="sng" algn="ctr">
          <a:solidFill>
            <a:srgbClr val="4F81BD">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AP completes self-assessment on all 9 PADEPP Standards (</a:t>
          </a:r>
          <a:r>
            <a:rPr lang="en-US" sz="1700" kern="1200" dirty="0">
              <a:solidFill>
                <a:srgbClr val="0070C0"/>
              </a:solidFill>
              <a:latin typeface="Trebuchet MS" panose="020B0603020202020204" pitchFamily="34" charset="0"/>
              <a:ea typeface="+mn-ea"/>
              <a:cs typeface="Times New Roman" panose="02020603050405020304" pitchFamily="18" charset="0"/>
            </a:rPr>
            <a:t>Appendix A</a:t>
          </a:r>
          <a:r>
            <a:rPr lang="en-US" sz="1700" kern="1200"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a:t>
          </a:r>
        </a:p>
        <a:p>
          <a:pPr marL="171450" lvl="1" indent="-171450" algn="l" defTabSz="755650">
            <a:lnSpc>
              <a:spcPct val="90000"/>
            </a:lnSpc>
            <a:spcBef>
              <a:spcPct val="0"/>
            </a:spcBef>
            <a:spcAft>
              <a:spcPct val="15000"/>
            </a:spcAft>
            <a:buChar char="•"/>
          </a:pPr>
          <a:r>
            <a:rPr lang="en-US" sz="1700" kern="1200"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AP and Principal set expectations for number of goals and focus</a:t>
          </a:r>
        </a:p>
      </dsp:txBody>
      <dsp:txXfrm rot="-5400000">
        <a:off x="1275805" y="58621"/>
        <a:ext cx="7302766" cy="1069014"/>
      </dsp:txXfrm>
    </dsp:sp>
    <dsp:sp modelId="{83BE0402-0436-4BAA-AE09-6E157F20D100}">
      <dsp:nvSpPr>
        <dsp:cNvPr id="0" name=""/>
        <dsp:cNvSpPr/>
      </dsp:nvSpPr>
      <dsp:spPr>
        <a:xfrm rot="5400000">
          <a:off x="-273386" y="1904769"/>
          <a:ext cx="1822579" cy="1275805"/>
        </a:xfrm>
        <a:prstGeom prst="chevron">
          <a:avLst/>
        </a:prstGeom>
        <a:solidFill>
          <a:srgbClr val="4F81BD">
            <a:hueOff val="0"/>
            <a:satOff val="0"/>
            <a:lumOff val="0"/>
            <a:alphaOff val="0"/>
          </a:srgbClr>
        </a:solidFill>
        <a:ln w="25400" cap="flat" cmpd="sng" algn="ctr">
          <a:solidFill>
            <a:srgbClr val="4F81BD">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ysClr val="window" lastClr="FFFFFF"/>
              </a:solidFill>
              <a:latin typeface="Trebuchet MS" panose="020B0603020202020204" pitchFamily="34" charset="0"/>
              <a:ea typeface="+mn-ea"/>
              <a:cs typeface="Times New Roman" panose="02020603050405020304" pitchFamily="18" charset="0"/>
            </a:rPr>
            <a:t>Preliminary Conference</a:t>
          </a:r>
        </a:p>
      </dsp:txBody>
      <dsp:txXfrm rot="-5400000">
        <a:off x="2" y="2269285"/>
        <a:ext cx="1275805" cy="546774"/>
      </dsp:txXfrm>
    </dsp:sp>
    <dsp:sp modelId="{430F01B6-1A67-4DDB-A79D-E998BF01A2A5}">
      <dsp:nvSpPr>
        <dsp:cNvPr id="0" name=""/>
        <dsp:cNvSpPr/>
      </dsp:nvSpPr>
      <dsp:spPr>
        <a:xfrm rot="5400000">
          <a:off x="4363765" y="-1456577"/>
          <a:ext cx="1184676" cy="7360597"/>
        </a:xfrm>
        <a:prstGeom prst="round2SameRect">
          <a:avLst/>
        </a:prstGeom>
        <a:solidFill>
          <a:sysClr val="window" lastClr="FFFFFF">
            <a:alpha val="90000"/>
            <a:hueOff val="0"/>
            <a:satOff val="0"/>
            <a:lumOff val="0"/>
            <a:alphaOff val="0"/>
          </a:sysClr>
        </a:solidFill>
        <a:ln w="25400" cap="flat" cmpd="sng" algn="ctr">
          <a:solidFill>
            <a:srgbClr val="4F81BD">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AP creates 1-3 goals aligned to PADEPP criteria (</a:t>
          </a:r>
          <a:r>
            <a:rPr lang="en-US" sz="1700" kern="1200" dirty="0">
              <a:solidFill>
                <a:srgbClr val="0070C0"/>
              </a:solidFill>
              <a:latin typeface="Trebuchet MS" panose="020B0603020202020204" pitchFamily="34" charset="0"/>
              <a:ea typeface="+mn-ea"/>
              <a:cs typeface="Times New Roman" panose="02020603050405020304" pitchFamily="18" charset="0"/>
            </a:rPr>
            <a:t>Appendix C</a:t>
          </a:r>
          <a:r>
            <a:rPr lang="en-US" sz="1700" kern="1200"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a:t>
          </a:r>
        </a:p>
        <a:p>
          <a:pPr marL="171450" lvl="1" indent="-171450" algn="l" defTabSz="755650">
            <a:lnSpc>
              <a:spcPct val="90000"/>
            </a:lnSpc>
            <a:spcBef>
              <a:spcPct val="0"/>
            </a:spcBef>
            <a:spcAft>
              <a:spcPct val="15000"/>
            </a:spcAft>
            <a:buChar char="•"/>
          </a:pPr>
          <a:r>
            <a:rPr lang="en-US" sz="1700" kern="1200"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Principal approves goals and discusses appropriate evidence with AP</a:t>
          </a:r>
        </a:p>
      </dsp:txBody>
      <dsp:txXfrm rot="-5400000">
        <a:off x="1275805" y="1689214"/>
        <a:ext cx="7302766" cy="1069014"/>
      </dsp:txXfrm>
    </dsp:sp>
    <dsp:sp modelId="{22E3796E-9ED8-444E-96B5-E7C82DB917BE}">
      <dsp:nvSpPr>
        <dsp:cNvPr id="0" name=""/>
        <dsp:cNvSpPr/>
      </dsp:nvSpPr>
      <dsp:spPr>
        <a:xfrm rot="5400000">
          <a:off x="-273386" y="3535362"/>
          <a:ext cx="1822579" cy="1275805"/>
        </a:xfrm>
        <a:prstGeom prst="chevron">
          <a:avLst/>
        </a:prstGeom>
        <a:solidFill>
          <a:srgbClr val="4F81BD">
            <a:hueOff val="0"/>
            <a:satOff val="0"/>
            <a:lumOff val="0"/>
            <a:alphaOff val="0"/>
          </a:srgbClr>
        </a:solidFill>
        <a:ln w="25400" cap="flat" cmpd="sng" algn="ctr">
          <a:solidFill>
            <a:srgbClr val="4F81BD">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ysClr val="window" lastClr="FFFFFF"/>
              </a:solidFill>
              <a:latin typeface="Trebuchet MS" panose="020B0603020202020204" pitchFamily="34" charset="0"/>
              <a:ea typeface="+mn-ea"/>
              <a:cs typeface="Times New Roman" panose="02020603050405020304" pitchFamily="18" charset="0"/>
            </a:rPr>
            <a:t>Final Conference</a:t>
          </a:r>
        </a:p>
      </dsp:txBody>
      <dsp:txXfrm rot="-5400000">
        <a:off x="2" y="3899878"/>
        <a:ext cx="1275805" cy="546774"/>
      </dsp:txXfrm>
    </dsp:sp>
    <dsp:sp modelId="{69809D05-0C6C-4F82-827E-142F9F2244B7}">
      <dsp:nvSpPr>
        <dsp:cNvPr id="0" name=""/>
        <dsp:cNvSpPr/>
      </dsp:nvSpPr>
      <dsp:spPr>
        <a:xfrm rot="5400000">
          <a:off x="4363765" y="174015"/>
          <a:ext cx="1184676" cy="7360597"/>
        </a:xfrm>
        <a:prstGeom prst="round2SameRect">
          <a:avLst/>
        </a:prstGeom>
        <a:solidFill>
          <a:sysClr val="window" lastClr="FFFFFF">
            <a:alpha val="90000"/>
            <a:hueOff val="0"/>
            <a:satOff val="0"/>
            <a:lumOff val="0"/>
            <a:alphaOff val="0"/>
          </a:sysClr>
        </a:solidFill>
        <a:ln w="25400" cap="flat" cmpd="sng" algn="ctr">
          <a:solidFill>
            <a:srgbClr val="4F81BD">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AP provides evidence for each goal</a:t>
          </a:r>
        </a:p>
        <a:p>
          <a:pPr marL="171450" lvl="1" indent="-171450" algn="l" defTabSz="755650">
            <a:lnSpc>
              <a:spcPct val="90000"/>
            </a:lnSpc>
            <a:spcBef>
              <a:spcPct val="0"/>
            </a:spcBef>
            <a:spcAft>
              <a:spcPct val="15000"/>
            </a:spcAft>
            <a:buChar char="•"/>
          </a:pPr>
          <a:r>
            <a:rPr lang="en-US" sz="1700" kern="1200"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Principal provides feedback on each goal:  Met, In Progress, Not Met</a:t>
          </a:r>
        </a:p>
        <a:p>
          <a:pPr marL="171450" lvl="1" indent="-171450" algn="l" defTabSz="755650">
            <a:lnSpc>
              <a:spcPct val="90000"/>
            </a:lnSpc>
            <a:spcBef>
              <a:spcPct val="0"/>
            </a:spcBef>
            <a:spcAft>
              <a:spcPct val="15000"/>
            </a:spcAft>
            <a:buChar char="•"/>
          </a:pPr>
          <a:r>
            <a:rPr lang="en-US" sz="1700" kern="1200"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Principal provides overall performance rating: Exemplary, Proficient, Needs Improvement, Unsatisfactory (</a:t>
          </a:r>
          <a:r>
            <a:rPr lang="en-US" sz="1700" kern="1200" dirty="0">
              <a:solidFill>
                <a:srgbClr val="0070C0"/>
              </a:solidFill>
              <a:latin typeface="Trebuchet MS" panose="020B0603020202020204" pitchFamily="34" charset="0"/>
              <a:ea typeface="+mn-ea"/>
              <a:cs typeface="Times New Roman" panose="02020603050405020304" pitchFamily="18" charset="0"/>
            </a:rPr>
            <a:t>Appendix D</a:t>
          </a:r>
          <a:r>
            <a:rPr lang="en-US" sz="1700" kern="1200" dirty="0">
              <a:solidFill>
                <a:sysClr val="windowText" lastClr="000000">
                  <a:hueOff val="0"/>
                  <a:satOff val="0"/>
                  <a:lumOff val="0"/>
                  <a:alphaOff val="0"/>
                </a:sysClr>
              </a:solidFill>
              <a:latin typeface="Trebuchet MS" panose="020B0603020202020204" pitchFamily="34" charset="0"/>
              <a:ea typeface="+mn-ea"/>
              <a:cs typeface="Times New Roman" panose="02020603050405020304" pitchFamily="18" charset="0"/>
            </a:rPr>
            <a:t>)</a:t>
          </a:r>
        </a:p>
      </dsp:txBody>
      <dsp:txXfrm rot="-5400000">
        <a:off x="1275805" y="3319807"/>
        <a:ext cx="7302766" cy="106901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D7275FB-E25D-4BC9-AE6D-83BC283525C9}"/>
              </a:ext>
            </a:extLst>
          </p:cNvPr>
          <p:cNvSpPr>
            <a:spLocks noGrp="1"/>
          </p:cNvSpPr>
          <p:nvPr>
            <p:ph type="hdr" sz="quarter"/>
          </p:nvPr>
        </p:nvSpPr>
        <p:spPr>
          <a:xfrm>
            <a:off x="0" y="0"/>
            <a:ext cx="4034252" cy="352070"/>
          </a:xfrm>
          <a:prstGeom prst="rect">
            <a:avLst/>
          </a:prstGeom>
        </p:spPr>
        <p:txBody>
          <a:bodyPr vert="horz" lIns="88276" tIns="44138" rIns="88276" bIns="44138" rtlCol="0"/>
          <a:lstStyle>
            <a:lvl1pPr algn="l">
              <a:defRPr sz="1200"/>
            </a:lvl1pPr>
          </a:lstStyle>
          <a:p>
            <a:endParaRPr lang="en-US"/>
          </a:p>
        </p:txBody>
      </p:sp>
      <p:sp>
        <p:nvSpPr>
          <p:cNvPr id="3" name="Date Placeholder 2">
            <a:extLst>
              <a:ext uri="{FF2B5EF4-FFF2-40B4-BE49-F238E27FC236}">
                <a16:creationId xmlns:a16="http://schemas.microsoft.com/office/drawing/2014/main" id="{A49D1EF5-88CA-4CE9-8CB4-2EC2E471408F}"/>
              </a:ext>
            </a:extLst>
          </p:cNvPr>
          <p:cNvSpPr>
            <a:spLocks noGrp="1"/>
          </p:cNvSpPr>
          <p:nvPr>
            <p:ph type="dt" sz="quarter" idx="1"/>
          </p:nvPr>
        </p:nvSpPr>
        <p:spPr>
          <a:xfrm>
            <a:off x="5273309" y="0"/>
            <a:ext cx="4034252" cy="352070"/>
          </a:xfrm>
          <a:prstGeom prst="rect">
            <a:avLst/>
          </a:prstGeom>
        </p:spPr>
        <p:txBody>
          <a:bodyPr vert="horz" lIns="88276" tIns="44138" rIns="88276" bIns="44138" rtlCol="0"/>
          <a:lstStyle>
            <a:lvl1pPr algn="r">
              <a:defRPr sz="1200"/>
            </a:lvl1pPr>
          </a:lstStyle>
          <a:p>
            <a:fld id="{E43150C7-EDF1-4567-86D4-F78FFAE727BF}" type="datetime1">
              <a:rPr lang="en-US" smtClean="0"/>
              <a:t>12/20/2022</a:t>
            </a:fld>
            <a:endParaRPr lang="en-US"/>
          </a:p>
        </p:txBody>
      </p:sp>
      <p:sp>
        <p:nvSpPr>
          <p:cNvPr id="4" name="Footer Placeholder 3">
            <a:extLst>
              <a:ext uri="{FF2B5EF4-FFF2-40B4-BE49-F238E27FC236}">
                <a16:creationId xmlns:a16="http://schemas.microsoft.com/office/drawing/2014/main" id="{92722AED-074F-43BC-A721-E1FBDBD8D27C}"/>
              </a:ext>
            </a:extLst>
          </p:cNvPr>
          <p:cNvSpPr>
            <a:spLocks noGrp="1"/>
          </p:cNvSpPr>
          <p:nvPr>
            <p:ph type="ftr" sz="quarter" idx="2"/>
          </p:nvPr>
        </p:nvSpPr>
        <p:spPr>
          <a:xfrm>
            <a:off x="0" y="6671031"/>
            <a:ext cx="4034252" cy="352069"/>
          </a:xfrm>
          <a:prstGeom prst="rect">
            <a:avLst/>
          </a:prstGeom>
        </p:spPr>
        <p:txBody>
          <a:bodyPr vert="horz" lIns="88276" tIns="44138" rIns="88276" bIns="44138"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B37D628-0614-4C19-A968-CFDB67755678}"/>
              </a:ext>
            </a:extLst>
          </p:cNvPr>
          <p:cNvSpPr>
            <a:spLocks noGrp="1"/>
          </p:cNvSpPr>
          <p:nvPr>
            <p:ph type="sldNum" sz="quarter" idx="3"/>
          </p:nvPr>
        </p:nvSpPr>
        <p:spPr>
          <a:xfrm>
            <a:off x="5273309" y="6671031"/>
            <a:ext cx="4034252" cy="352069"/>
          </a:xfrm>
          <a:prstGeom prst="rect">
            <a:avLst/>
          </a:prstGeom>
        </p:spPr>
        <p:txBody>
          <a:bodyPr vert="horz" lIns="88276" tIns="44138" rIns="88276" bIns="44138" rtlCol="0" anchor="b"/>
          <a:lstStyle>
            <a:lvl1pPr algn="r">
              <a:defRPr sz="1200"/>
            </a:lvl1pPr>
          </a:lstStyle>
          <a:p>
            <a:fld id="{60C46E50-1A3E-4641-B7F0-F2C80602C4C9}" type="slidenum">
              <a:rPr lang="en-US" smtClean="0"/>
              <a:t>‹#›</a:t>
            </a:fld>
            <a:endParaRPr lang="en-US"/>
          </a:p>
        </p:txBody>
      </p:sp>
    </p:spTree>
    <p:extLst>
      <p:ext uri="{BB962C8B-B14F-4D97-AF65-F5344CB8AC3E}">
        <p14:creationId xmlns:p14="http://schemas.microsoft.com/office/powerpoint/2010/main" val="123537386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33943" cy="352375"/>
          </a:xfrm>
          <a:prstGeom prst="rect">
            <a:avLst/>
          </a:prstGeom>
        </p:spPr>
        <p:txBody>
          <a:bodyPr vert="horz" lIns="93312" tIns="46656" rIns="93312" bIns="46656" rtlCol="0"/>
          <a:lstStyle>
            <a:lvl1pPr algn="l">
              <a:defRPr sz="1200"/>
            </a:lvl1pPr>
          </a:lstStyle>
          <a:p>
            <a:endParaRPr lang="en-US"/>
          </a:p>
        </p:txBody>
      </p:sp>
      <p:sp>
        <p:nvSpPr>
          <p:cNvPr id="3" name="Date Placeholder 2"/>
          <p:cNvSpPr>
            <a:spLocks noGrp="1"/>
          </p:cNvSpPr>
          <p:nvPr>
            <p:ph type="dt" idx="1"/>
          </p:nvPr>
        </p:nvSpPr>
        <p:spPr>
          <a:xfrm>
            <a:off x="5273003" y="1"/>
            <a:ext cx="4033943" cy="352375"/>
          </a:xfrm>
          <a:prstGeom prst="rect">
            <a:avLst/>
          </a:prstGeom>
        </p:spPr>
        <p:txBody>
          <a:bodyPr vert="horz" lIns="93312" tIns="46656" rIns="93312" bIns="46656" rtlCol="0"/>
          <a:lstStyle>
            <a:lvl1pPr algn="r">
              <a:defRPr sz="1200"/>
            </a:lvl1pPr>
          </a:lstStyle>
          <a:p>
            <a:fld id="{880D3B26-4D72-43FD-85C6-82A196C682AF}" type="datetime1">
              <a:rPr lang="en-US" smtClean="0"/>
              <a:t>12/20/2022</a:t>
            </a:fld>
            <a:endParaRPr lang="en-US"/>
          </a:p>
        </p:txBody>
      </p:sp>
      <p:sp>
        <p:nvSpPr>
          <p:cNvPr id="4" name="Slide Image Placeholder 3"/>
          <p:cNvSpPr>
            <a:spLocks noGrp="1" noRot="1" noChangeAspect="1"/>
          </p:cNvSpPr>
          <p:nvPr>
            <p:ph type="sldImg" idx="2"/>
          </p:nvPr>
        </p:nvSpPr>
        <p:spPr>
          <a:xfrm>
            <a:off x="2547938" y="877888"/>
            <a:ext cx="4213225" cy="2370137"/>
          </a:xfrm>
          <a:prstGeom prst="rect">
            <a:avLst/>
          </a:prstGeom>
          <a:noFill/>
          <a:ln w="12700">
            <a:solidFill>
              <a:prstClr val="black"/>
            </a:solidFill>
          </a:ln>
        </p:spPr>
        <p:txBody>
          <a:bodyPr vert="horz" lIns="93312" tIns="46656" rIns="93312" bIns="46656" rtlCol="0" anchor="ctr"/>
          <a:lstStyle/>
          <a:p>
            <a:endParaRPr lang="en-US"/>
          </a:p>
        </p:txBody>
      </p:sp>
      <p:sp>
        <p:nvSpPr>
          <p:cNvPr id="5" name="Notes Placeholder 4"/>
          <p:cNvSpPr>
            <a:spLocks noGrp="1"/>
          </p:cNvSpPr>
          <p:nvPr>
            <p:ph type="body" sz="quarter" idx="3"/>
          </p:nvPr>
        </p:nvSpPr>
        <p:spPr>
          <a:xfrm>
            <a:off x="930910" y="3379866"/>
            <a:ext cx="7447280" cy="2765346"/>
          </a:xfrm>
          <a:prstGeom prst="rect">
            <a:avLst/>
          </a:prstGeom>
        </p:spPr>
        <p:txBody>
          <a:bodyPr vert="horz" lIns="93312" tIns="46656" rIns="93312" bIns="4665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70728"/>
            <a:ext cx="4033943" cy="352374"/>
          </a:xfrm>
          <a:prstGeom prst="rect">
            <a:avLst/>
          </a:prstGeom>
        </p:spPr>
        <p:txBody>
          <a:bodyPr vert="horz" lIns="93312" tIns="46656" rIns="93312" bIns="46656" rtlCol="0" anchor="b"/>
          <a:lstStyle>
            <a:lvl1pPr algn="l">
              <a:defRPr sz="1200"/>
            </a:lvl1pPr>
          </a:lstStyle>
          <a:p>
            <a:endParaRPr lang="en-US"/>
          </a:p>
        </p:txBody>
      </p:sp>
      <p:sp>
        <p:nvSpPr>
          <p:cNvPr id="7" name="Slide Number Placeholder 6"/>
          <p:cNvSpPr>
            <a:spLocks noGrp="1"/>
          </p:cNvSpPr>
          <p:nvPr>
            <p:ph type="sldNum" sz="quarter" idx="5"/>
          </p:nvPr>
        </p:nvSpPr>
        <p:spPr>
          <a:xfrm>
            <a:off x="5273003" y="6670728"/>
            <a:ext cx="4033943" cy="352374"/>
          </a:xfrm>
          <a:prstGeom prst="rect">
            <a:avLst/>
          </a:prstGeom>
        </p:spPr>
        <p:txBody>
          <a:bodyPr vert="horz" lIns="93312" tIns="46656" rIns="93312" bIns="46656" rtlCol="0" anchor="b"/>
          <a:lstStyle>
            <a:lvl1pPr algn="r">
              <a:defRPr sz="1200"/>
            </a:lvl1pPr>
          </a:lstStyle>
          <a:p>
            <a:fld id="{C3EDC818-6CA6-434D-9E0C-C00B812C243A}" type="slidenum">
              <a:rPr lang="en-US" smtClean="0"/>
              <a:t>‹#›</a:t>
            </a:fld>
            <a:endParaRPr lang="en-US"/>
          </a:p>
        </p:txBody>
      </p:sp>
    </p:spTree>
    <p:extLst>
      <p:ext uri="{BB962C8B-B14F-4D97-AF65-F5344CB8AC3E}">
        <p14:creationId xmlns:p14="http://schemas.microsoft.com/office/powerpoint/2010/main" val="310312257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a:t>
            </a:r>
          </a:p>
          <a:p>
            <a:r>
              <a:rPr lang="en-US" dirty="0"/>
              <a:t>AP’s are on the front lines of both creating a strong school culture (discipline, family engagement, teacher collaboration) and on the front lines of improving instruction. </a:t>
            </a:r>
          </a:p>
          <a:p>
            <a:r>
              <a:rPr lang="en-US" dirty="0"/>
              <a:t>AP’s can be a </a:t>
            </a:r>
          </a:p>
          <a:p>
            <a:r>
              <a:rPr lang="en-US" dirty="0"/>
              <a:t>Because of the moment we’re facing with the retention crisis and the COVID crisis, leadership is essential; more than ever, we need to be intentional about preparing principal-ready APs </a:t>
            </a:r>
          </a:p>
          <a:p>
            <a:r>
              <a:rPr lang="en-US" dirty="0"/>
              <a:t> </a:t>
            </a:r>
          </a:p>
          <a:p>
            <a:endParaRPr lang="en-US" dirty="0"/>
          </a:p>
        </p:txBody>
      </p:sp>
      <p:sp>
        <p:nvSpPr>
          <p:cNvPr id="4" name="Slide Number Placeholder 3"/>
          <p:cNvSpPr>
            <a:spLocks noGrp="1"/>
          </p:cNvSpPr>
          <p:nvPr>
            <p:ph type="sldNum" sz="quarter" idx="5"/>
          </p:nvPr>
        </p:nvSpPr>
        <p:spPr/>
        <p:txBody>
          <a:bodyPr/>
          <a:lstStyle/>
          <a:p>
            <a:pPr defTabSz="882762">
              <a:defRPr/>
            </a:pPr>
            <a:fld id="{7D31CE96-81FA-4C03-87CC-F53CE344BC75}" type="slidenum">
              <a:rPr lang="en-US">
                <a:solidFill>
                  <a:prstClr val="black"/>
                </a:solidFill>
                <a:latin typeface="Calibri" panose="020F0502020204030204"/>
              </a:rPr>
              <a:pPr defTabSz="882762">
                <a:defRPr/>
              </a:pPr>
              <a:t>1</a:t>
            </a:fld>
            <a:endParaRPr lang="en-US">
              <a:solidFill>
                <a:prstClr val="black"/>
              </a:solidFill>
              <a:latin typeface="Calibri" panose="020F0502020204030204"/>
            </a:endParaRPr>
          </a:p>
        </p:txBody>
      </p:sp>
    </p:spTree>
    <p:extLst>
      <p:ext uri="{BB962C8B-B14F-4D97-AF65-F5344CB8AC3E}">
        <p14:creationId xmlns:p14="http://schemas.microsoft.com/office/powerpoint/2010/main" val="972754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5629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03959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Feedback: This makes sense with the new growth model. I’d want teachers to include the school goal in their goals. Sometimes the AP’s are left out of the loop (especially if they see themselves as books, butts, buses). </a:t>
            </a:r>
          </a:p>
          <a:p>
            <a:r>
              <a:rPr lang="en-US" dirty="0"/>
              <a:t>Like that this is flexible for principals at the different parts of their trajectory (just starting out or more seasoned) </a:t>
            </a:r>
          </a:p>
          <a:p>
            <a:r>
              <a:rPr lang="en-US" dirty="0"/>
              <a:t>Helps too with the trajectory of the APs (are they just starting out, is their goal to be a principal…) If the APs dream is principal, then we have to grow them to their. </a:t>
            </a:r>
          </a:p>
          <a:p>
            <a:r>
              <a:rPr lang="en-US" dirty="0"/>
              <a:t>How do you support teachers is essential </a:t>
            </a:r>
          </a:p>
          <a:p>
            <a:endParaRPr lang="en-US" dirty="0"/>
          </a:p>
          <a:p>
            <a:r>
              <a:rPr lang="en-US" dirty="0"/>
              <a:t>Sarah Gams: Leader in Me Orientation at Eastside Elementary in Clinton, they have a number of schools going on. </a:t>
            </a:r>
          </a:p>
          <a:p>
            <a:r>
              <a:rPr lang="en-US" dirty="0"/>
              <a:t>Woodlands in Greenville</a:t>
            </a:r>
          </a:p>
        </p:txBody>
      </p:sp>
    </p:spTree>
    <p:extLst>
      <p:ext uri="{BB962C8B-B14F-4D97-AF65-F5344CB8AC3E}">
        <p14:creationId xmlns:p14="http://schemas.microsoft.com/office/powerpoint/2010/main" val="415755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E738-A164-4484-AE38-17AF8CE2D4ED}"/>
              </a:ext>
            </a:extLst>
          </p:cNvPr>
          <p:cNvSpPr>
            <a:spLocks noGrp="1"/>
          </p:cNvSpPr>
          <p:nvPr>
            <p:ph type="title"/>
          </p:nvPr>
        </p:nvSpPr>
        <p:spPr>
          <a:xfrm>
            <a:off x="5593080" y="1395542"/>
            <a:ext cx="6035040" cy="1543050"/>
          </a:xfrm>
        </p:spPr>
        <p:txBody>
          <a:bodyPr>
            <a:normAutofit/>
          </a:bodyPr>
          <a:lstStyle>
            <a:lvl1pPr algn="ct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E5BA1D8A-181A-4959-85BF-DD70BAE5F9B5}"/>
              </a:ext>
            </a:extLst>
          </p:cNvPr>
          <p:cNvSpPr>
            <a:spLocks noGrp="1"/>
          </p:cNvSpPr>
          <p:nvPr>
            <p:ph idx="1"/>
          </p:nvPr>
        </p:nvSpPr>
        <p:spPr>
          <a:xfrm>
            <a:off x="5593080" y="3104421"/>
            <a:ext cx="6035040" cy="1543050"/>
          </a:xfrm>
        </p:spPr>
        <p:txBody>
          <a:bodyPr anchor="ctr"/>
          <a:lstStyle>
            <a:lvl1pPr algn="ctr">
              <a:defRPr>
                <a:latin typeface="Trebuchet MS" panose="020B0603020202020204" pitchFamily="34" charset="0"/>
              </a:defRPr>
            </a:lvl1pPr>
          </a:lstStyle>
          <a:p>
            <a:pPr lvl="0"/>
            <a:r>
              <a:rPr lang="en-US" dirty="0"/>
              <a:t>Click to edit Master text styles</a:t>
            </a:r>
          </a:p>
        </p:txBody>
      </p:sp>
    </p:spTree>
    <p:extLst>
      <p:ext uri="{BB962C8B-B14F-4D97-AF65-F5344CB8AC3E}">
        <p14:creationId xmlns:p14="http://schemas.microsoft.com/office/powerpoint/2010/main" val="1230512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9957" y="365125"/>
            <a:ext cx="2628900" cy="519891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93143" y="365125"/>
            <a:ext cx="7734300" cy="51989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93309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595" y="365125"/>
            <a:ext cx="10972800" cy="1097280"/>
          </a:xfrm>
        </p:spPr>
        <p:txBody>
          <a:bodyPr/>
          <a:lstStyle/>
          <a:p>
            <a:r>
              <a:rPr lang="en-US"/>
              <a:t>Click to edit Master title style</a:t>
            </a:r>
            <a:endParaRPr lang="en-US" dirty="0"/>
          </a:p>
        </p:txBody>
      </p:sp>
      <p:sp>
        <p:nvSpPr>
          <p:cNvPr id="3" name="Content Placeholder 2"/>
          <p:cNvSpPr>
            <a:spLocks noGrp="1"/>
          </p:cNvSpPr>
          <p:nvPr>
            <p:ph idx="1"/>
          </p:nvPr>
        </p:nvSpPr>
        <p:spPr>
          <a:xfrm>
            <a:off x="586596" y="1665369"/>
            <a:ext cx="10972800" cy="39763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97861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907481"/>
            <a:ext cx="10972800" cy="2852737"/>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609600" y="3760218"/>
            <a:ext cx="10972800" cy="1743435"/>
          </a:xfrm>
        </p:spPr>
        <p:txBody>
          <a:bodyPr>
            <a:normAutofit/>
          </a:bodyPr>
          <a:lstStyle>
            <a:lvl1pPr marL="0" indent="0">
              <a:buNone/>
              <a:defRPr sz="28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597695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hasCustomPrompt="1"/>
          </p:nvPr>
        </p:nvSpPr>
        <p:spPr>
          <a:xfrm>
            <a:off x="603850" y="1592712"/>
            <a:ext cx="5303520" cy="4005831"/>
          </a:xfrm>
        </p:spPr>
        <p:txBody>
          <a:bodyPr/>
          <a:lstStyle>
            <a:lvl1pPr>
              <a:defRPr sz="2800"/>
            </a:lvl1pPr>
            <a:lvl2pPr>
              <a:defRPr sz="2400"/>
            </a:lvl2pPr>
            <a:lvl3pPr>
              <a:defRPr sz="2000"/>
            </a:lvl3pPr>
            <a:lvl4pPr>
              <a:defRPr sz="1800"/>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hasCustomPrompt="1"/>
          </p:nvPr>
        </p:nvSpPr>
        <p:spPr>
          <a:xfrm>
            <a:off x="6284632" y="1580911"/>
            <a:ext cx="5303520" cy="4005831"/>
          </a:xfrm>
        </p:spPr>
        <p:txBody>
          <a:bodyPr/>
          <a:lstStyle>
            <a:lvl1pPr>
              <a:defRPr sz="2800"/>
            </a:lvl1pPr>
            <a:lvl2pPr>
              <a:defRPr sz="2400"/>
            </a:lvl2pPr>
            <a:lvl3pPr>
              <a:defRPr sz="2000"/>
            </a:lvl3pPr>
            <a:lvl4pPr>
              <a:defRPr sz="1800"/>
            </a:lvl4pPr>
          </a:lstStyle>
          <a:p>
            <a:pPr lvl="0"/>
            <a:r>
              <a:rPr lang="en-US" dirty="0"/>
              <a:t>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090681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5756"/>
            <a:ext cx="10972800" cy="1188720"/>
          </a:xfrm>
        </p:spPr>
        <p:txBody>
          <a:bodyPr/>
          <a:lstStyle/>
          <a:p>
            <a:r>
              <a:rPr lang="en-US"/>
              <a:t>Click to edit Master title style</a:t>
            </a:r>
            <a:endParaRPr lang="en-US" dirty="0"/>
          </a:p>
        </p:txBody>
      </p:sp>
      <p:sp>
        <p:nvSpPr>
          <p:cNvPr id="3" name="Text Placeholder 2"/>
          <p:cNvSpPr>
            <a:spLocks noGrp="1"/>
          </p:cNvSpPr>
          <p:nvPr>
            <p:ph type="body" idx="1"/>
          </p:nvPr>
        </p:nvSpPr>
        <p:spPr>
          <a:xfrm>
            <a:off x="609600" y="1597819"/>
            <a:ext cx="5303518"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hasCustomPrompt="1"/>
          </p:nvPr>
        </p:nvSpPr>
        <p:spPr>
          <a:xfrm>
            <a:off x="609598" y="2505075"/>
            <a:ext cx="5303520" cy="3122760"/>
          </a:xfrm>
        </p:spPr>
        <p:txBody>
          <a:bodyPr/>
          <a:lstStyle>
            <a:lvl1pPr>
              <a:defRPr sz="2400"/>
            </a:lvl1pPr>
            <a:lvl2pPr>
              <a:defRPr sz="2000"/>
            </a:lvl2pPr>
            <a:lvl3pPr>
              <a:defRPr sz="1800"/>
            </a:lvl3pPr>
          </a:lstStyle>
          <a:p>
            <a:pPr lvl="0"/>
            <a:r>
              <a:rPr lang="en-US" dirty="0"/>
              <a:t>Edit Master text styles</a:t>
            </a:r>
          </a:p>
          <a:p>
            <a:pPr lvl="1"/>
            <a:r>
              <a:rPr lang="en-US" dirty="0"/>
              <a:t>Second level</a:t>
            </a:r>
          </a:p>
          <a:p>
            <a:pPr lvl="2"/>
            <a:r>
              <a:rPr lang="en-US" dirty="0"/>
              <a:t>Third level</a:t>
            </a:r>
          </a:p>
        </p:txBody>
      </p:sp>
      <p:sp>
        <p:nvSpPr>
          <p:cNvPr id="5" name="Text Placeholder 4"/>
          <p:cNvSpPr>
            <a:spLocks noGrp="1"/>
          </p:cNvSpPr>
          <p:nvPr>
            <p:ph type="body" sz="quarter" idx="3"/>
          </p:nvPr>
        </p:nvSpPr>
        <p:spPr>
          <a:xfrm>
            <a:off x="6278880" y="1597819"/>
            <a:ext cx="5303520"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hasCustomPrompt="1"/>
          </p:nvPr>
        </p:nvSpPr>
        <p:spPr>
          <a:xfrm>
            <a:off x="6278880" y="2494648"/>
            <a:ext cx="5303520" cy="3127974"/>
          </a:xfrm>
        </p:spPr>
        <p:txBody>
          <a:bodyPr/>
          <a:lstStyle>
            <a:lvl1pPr>
              <a:defRPr sz="2400"/>
            </a:lvl1pPr>
            <a:lvl2pPr>
              <a:defRPr sz="2000"/>
            </a:lvl2pPr>
            <a:lvl3pPr>
              <a:defRPr sz="1800"/>
            </a:lvl3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069587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1110308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610" y="457200"/>
            <a:ext cx="4114800" cy="1600200"/>
          </a:xfrm>
        </p:spPr>
        <p:txBody>
          <a:bodyPr anchor="b">
            <a:normAutofit/>
          </a:bodyPr>
          <a:lstStyle>
            <a:lvl1pPr>
              <a:defRPr sz="3600"/>
            </a:lvl1pPr>
          </a:lstStyle>
          <a:p>
            <a:r>
              <a:rPr lang="en-US"/>
              <a:t>Click to edit Master title style</a:t>
            </a:r>
            <a:endParaRPr lang="en-US" dirty="0"/>
          </a:p>
        </p:txBody>
      </p:sp>
      <p:sp>
        <p:nvSpPr>
          <p:cNvPr id="3" name="Content Placeholder 2"/>
          <p:cNvSpPr>
            <a:spLocks noGrp="1"/>
          </p:cNvSpPr>
          <p:nvPr>
            <p:ph idx="1" hasCustomPrompt="1"/>
          </p:nvPr>
        </p:nvSpPr>
        <p:spPr>
          <a:xfrm>
            <a:off x="5167223" y="457200"/>
            <a:ext cx="6504166" cy="5149970"/>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p:txBody>
      </p:sp>
      <p:sp>
        <p:nvSpPr>
          <p:cNvPr id="4" name="Text Placeholder 3"/>
          <p:cNvSpPr>
            <a:spLocks noGrp="1"/>
          </p:cNvSpPr>
          <p:nvPr>
            <p:ph type="body" sz="half" idx="2"/>
          </p:nvPr>
        </p:nvSpPr>
        <p:spPr>
          <a:xfrm>
            <a:off x="520611" y="2057400"/>
            <a:ext cx="4114799" cy="354977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569401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383" y="457200"/>
            <a:ext cx="4114800" cy="1600200"/>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480383" y="2057400"/>
            <a:ext cx="4114800" cy="354977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Picture Placeholder 2">
            <a:extLst>
              <a:ext uri="{FF2B5EF4-FFF2-40B4-BE49-F238E27FC236}">
                <a16:creationId xmlns:a16="http://schemas.microsoft.com/office/drawing/2014/main" id="{3788B863-0F80-47C0-AD79-4E40A9E4656E}"/>
              </a:ext>
            </a:extLst>
          </p:cNvPr>
          <p:cNvSpPr>
            <a:spLocks noGrp="1"/>
          </p:cNvSpPr>
          <p:nvPr>
            <p:ph type="pic" idx="1"/>
          </p:nvPr>
        </p:nvSpPr>
        <p:spPr>
          <a:xfrm>
            <a:off x="5131429" y="457200"/>
            <a:ext cx="6539960" cy="514997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extLst>
      <p:ext uri="{BB962C8B-B14F-4D97-AF65-F5344CB8AC3E}">
        <p14:creationId xmlns:p14="http://schemas.microsoft.com/office/powerpoint/2010/main" val="298385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066664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image" Target="../media/image2.png"/><Relationship Id="rId5" Type="http://schemas.openxmlformats.org/officeDocument/2006/relationships/slideLayout" Target="../slideLayouts/slideLayout6.xml"/><Relationship Id="rId10"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9864D-019A-4B12-BF90-B1D07F90B920}"/>
              </a:ext>
            </a:extLst>
          </p:cNvPr>
          <p:cNvSpPr>
            <a:spLocks noGrp="1"/>
          </p:cNvSpPr>
          <p:nvPr>
            <p:ph type="title"/>
          </p:nvPr>
        </p:nvSpPr>
        <p:spPr>
          <a:xfrm>
            <a:off x="5829300" y="1370126"/>
            <a:ext cx="5486400" cy="1543050"/>
          </a:xfrm>
          <a:prstGeom prst="rect">
            <a:avLst/>
          </a:prstGeom>
        </p:spPr>
        <p:txBody>
          <a:bodyPr vert="horz" lIns="91440" tIns="45720" rIns="91440" bIns="45720" rtlCol="0" anchor="ctr">
            <a:normAutofit/>
          </a:bodyPr>
          <a:lstStyle/>
          <a:p>
            <a:pPr marL="0" indent="0" algn="ctr">
              <a:buNone/>
            </a:pPr>
            <a:r>
              <a:rPr lang="en-US" sz="3600" dirty="0">
                <a:latin typeface="Rockwell" panose="02060603020205020403" pitchFamily="18" charset="0"/>
              </a:rPr>
              <a:t>&lt;Title Here&gt;</a:t>
            </a:r>
          </a:p>
        </p:txBody>
      </p:sp>
      <p:sp>
        <p:nvSpPr>
          <p:cNvPr id="3" name="Text Placeholder 2">
            <a:extLst>
              <a:ext uri="{FF2B5EF4-FFF2-40B4-BE49-F238E27FC236}">
                <a16:creationId xmlns:a16="http://schemas.microsoft.com/office/drawing/2014/main" id="{8AB7142B-3665-4E5C-A890-9019553719D7}"/>
              </a:ext>
            </a:extLst>
          </p:cNvPr>
          <p:cNvSpPr>
            <a:spLocks noGrp="1"/>
          </p:cNvSpPr>
          <p:nvPr>
            <p:ph type="body" idx="1"/>
          </p:nvPr>
        </p:nvSpPr>
        <p:spPr>
          <a:xfrm>
            <a:off x="5829300" y="3104421"/>
            <a:ext cx="5524500" cy="1543050"/>
          </a:xfrm>
          <a:prstGeom prst="rect">
            <a:avLst/>
          </a:prstGeom>
        </p:spPr>
        <p:txBody>
          <a:bodyPr vert="horz" lIns="91440" tIns="45720" rIns="91440" bIns="45720" rtlCol="0">
            <a:normAutofit/>
          </a:bodyPr>
          <a:lstStyle/>
          <a:p>
            <a:pPr marL="0" indent="0" algn="ctr">
              <a:buNone/>
            </a:pPr>
            <a:r>
              <a:rPr lang="en-US" sz="2400" dirty="0">
                <a:latin typeface="Trebuchet MS" panose="020B0603020202020204" pitchFamily="34" charset="0"/>
              </a:rPr>
              <a:t>&lt;Date Here&gt;</a:t>
            </a:r>
          </a:p>
          <a:p>
            <a:pPr marL="0" indent="0" algn="ctr">
              <a:buNone/>
            </a:pPr>
            <a:r>
              <a:rPr lang="en-US" sz="2400" dirty="0">
                <a:latin typeface="Trebuchet MS" panose="020B0603020202020204" pitchFamily="34" charset="0"/>
              </a:rPr>
              <a:t>Molly M. Spearman</a:t>
            </a:r>
          </a:p>
          <a:p>
            <a:pPr marL="0" indent="0" algn="ctr">
              <a:buNone/>
            </a:pPr>
            <a:r>
              <a:rPr lang="en-US" sz="2400" dirty="0">
                <a:latin typeface="Trebuchet MS" panose="020B0603020202020204" pitchFamily="34" charset="0"/>
              </a:rPr>
              <a:t>State Superintendent of Education</a:t>
            </a:r>
          </a:p>
        </p:txBody>
      </p:sp>
      <p:sp>
        <p:nvSpPr>
          <p:cNvPr id="7" name="Rectangle 6">
            <a:extLst>
              <a:ext uri="{FF2B5EF4-FFF2-40B4-BE49-F238E27FC236}">
                <a16:creationId xmlns:a16="http://schemas.microsoft.com/office/drawing/2014/main" id="{30B9D6AF-6F27-4A55-9DE2-9F658E5EE480}"/>
              </a:ext>
              <a:ext uri="{C183D7F6-B498-43B3-948B-1728B52AA6E4}">
                <adec:decorative xmlns:adec="http://schemas.microsoft.com/office/drawing/2017/decorative" val="1"/>
              </a:ext>
            </a:extLst>
          </p:cNvPr>
          <p:cNvSpPr/>
          <p:nvPr userDrawn="1"/>
        </p:nvSpPr>
        <p:spPr>
          <a:xfrm>
            <a:off x="0" y="5852160"/>
            <a:ext cx="12192000" cy="1005840"/>
          </a:xfrm>
          <a:prstGeom prst="rect">
            <a:avLst/>
          </a:prstGeom>
          <a:solidFill>
            <a:srgbClr val="4E5F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10" descr="Blue SCDE logo 2022">
            <a:extLst>
              <a:ext uri="{FF2B5EF4-FFF2-40B4-BE49-F238E27FC236}">
                <a16:creationId xmlns:a16="http://schemas.microsoft.com/office/drawing/2014/main" id="{94B02678-2417-4FF6-8B34-F6AFF97955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03832" y="1375776"/>
            <a:ext cx="3333928" cy="3271695"/>
          </a:xfrm>
          <a:prstGeom prst="rect">
            <a:avLst/>
          </a:prstGeom>
        </p:spPr>
      </p:pic>
    </p:spTree>
    <p:extLst>
      <p:ext uri="{BB962C8B-B14F-4D97-AF65-F5344CB8AC3E}">
        <p14:creationId xmlns:p14="http://schemas.microsoft.com/office/powerpoint/2010/main" val="3467463761"/>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100000"/>
        </a:lnSpc>
        <a:spcBef>
          <a:spcPct val="0"/>
        </a:spcBef>
        <a:buNone/>
        <a:defRPr sz="4000" kern="1200">
          <a:solidFill>
            <a:schemeClr val="tx1"/>
          </a:solidFill>
          <a:latin typeface="Rockwell" panose="02060603020205020403" pitchFamily="18" charset="0"/>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3850" y="313366"/>
            <a:ext cx="10972800" cy="118872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3850" y="1663855"/>
            <a:ext cx="10972800" cy="390721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descr="Blue footer bar with SCDE logo">
            <a:extLst>
              <a:ext uri="{FF2B5EF4-FFF2-40B4-BE49-F238E27FC236}">
                <a16:creationId xmlns:a16="http://schemas.microsoft.com/office/drawing/2014/main" id="{62442358-C38F-4B24-A444-2C64ABDA2DC4}"/>
              </a:ext>
              <a:ext uri="{C183D7F6-B498-43B3-948B-1728B52AA6E4}">
                <adec:decorative xmlns:adec="http://schemas.microsoft.com/office/drawing/2017/decorative" val="0"/>
              </a:ext>
            </a:extLst>
          </p:cNvPr>
          <p:cNvSpPr/>
          <p:nvPr userDrawn="1"/>
        </p:nvSpPr>
        <p:spPr>
          <a:xfrm>
            <a:off x="0" y="5753953"/>
            <a:ext cx="12192000" cy="914400"/>
          </a:xfrm>
          <a:prstGeom prst="rect">
            <a:avLst/>
          </a:prstGeom>
          <a:solidFill>
            <a:srgbClr val="565BA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Blue SCDE logo in footer">
            <a:extLst>
              <a:ext uri="{FF2B5EF4-FFF2-40B4-BE49-F238E27FC236}">
                <a16:creationId xmlns:a16="http://schemas.microsoft.com/office/drawing/2014/main" id="{EE99E7F9-0318-4194-AB0A-1FA5AF799B63}"/>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506366" y="5662513"/>
            <a:ext cx="1118153" cy="1097280"/>
          </a:xfrm>
          <a:prstGeom prst="rect">
            <a:avLst/>
          </a:prstGeom>
        </p:spPr>
      </p:pic>
    </p:spTree>
    <p:extLst>
      <p:ext uri="{BB962C8B-B14F-4D97-AF65-F5344CB8AC3E}">
        <p14:creationId xmlns:p14="http://schemas.microsoft.com/office/powerpoint/2010/main" val="328500848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Lst>
  <p:txStyles>
    <p:titleStyle>
      <a:lvl1pPr algn="l" defTabSz="914400" rtl="0" eaLnBrk="1" latinLnBrk="0" hangingPunct="1">
        <a:lnSpc>
          <a:spcPct val="90000"/>
        </a:lnSpc>
        <a:spcBef>
          <a:spcPct val="0"/>
        </a:spcBef>
        <a:buNone/>
        <a:defRPr sz="4000" kern="1200">
          <a:solidFill>
            <a:schemeClr val="tx1"/>
          </a:solidFill>
          <a:latin typeface="Rockwell" panose="020606030202050204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Trebuchet MS" panose="020B06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rebuchet MS" panose="020B06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rebuchet MS" panose="020B06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3B4AB93-D917-4A04-8C52-6AC72521C397}"/>
              </a:ext>
            </a:extLst>
          </p:cNvPr>
          <p:cNvSpPr>
            <a:spLocks noGrp="1"/>
          </p:cNvSpPr>
          <p:nvPr>
            <p:ph type="title"/>
          </p:nvPr>
        </p:nvSpPr>
        <p:spPr/>
        <p:txBody>
          <a:bodyPr>
            <a:normAutofit/>
          </a:bodyPr>
          <a:lstStyle/>
          <a:p>
            <a:r>
              <a:rPr lang="en-US" sz="3100" b="1" dirty="0"/>
              <a:t>AP Eval Overview</a:t>
            </a:r>
            <a:br>
              <a:rPr lang="en-US" b="1" dirty="0"/>
            </a:br>
            <a:endParaRPr lang="en-US" dirty="0"/>
          </a:p>
        </p:txBody>
      </p:sp>
      <p:sp>
        <p:nvSpPr>
          <p:cNvPr id="10" name="Content Placeholder 9"/>
          <p:cNvSpPr>
            <a:spLocks noGrp="1"/>
          </p:cNvSpPr>
          <p:nvPr>
            <p:ph idx="1"/>
          </p:nvPr>
        </p:nvSpPr>
        <p:spPr/>
        <p:txBody>
          <a:bodyPr>
            <a:normAutofit lnSpcReduction="10000"/>
          </a:bodyPr>
          <a:lstStyle/>
          <a:p>
            <a:pPr marL="0" indent="0" algn="ctr">
              <a:buNone/>
            </a:pPr>
            <a:r>
              <a:rPr lang="en-US" sz="2400" dirty="0">
                <a:latin typeface="Trebuchet MS" panose="020B0603020202020204" pitchFamily="34" charset="0"/>
              </a:rPr>
              <a:t>June 2022</a:t>
            </a:r>
          </a:p>
          <a:p>
            <a:pPr marL="0" indent="0" algn="ctr">
              <a:buNone/>
            </a:pPr>
            <a:r>
              <a:rPr lang="en-US" sz="2400" i="1" dirty="0">
                <a:latin typeface="Trebuchet MS" panose="020B0603020202020204" pitchFamily="34" charset="0"/>
              </a:rPr>
              <a:t>Office of Educator Effectiveness &amp; Leadership Development </a:t>
            </a:r>
          </a:p>
          <a:p>
            <a:pPr marL="0" indent="0" algn="ctr">
              <a:buNone/>
            </a:pPr>
            <a:r>
              <a:rPr lang="en-US" sz="2400" dirty="0">
                <a:latin typeface="Trebuchet MS" panose="020B0603020202020204" pitchFamily="34" charset="0"/>
              </a:rPr>
              <a:t>Lilla Toal Mandsager and Tom Smith</a:t>
            </a:r>
          </a:p>
        </p:txBody>
      </p:sp>
    </p:spTree>
    <p:extLst>
      <p:ext uri="{BB962C8B-B14F-4D97-AF65-F5344CB8AC3E}">
        <p14:creationId xmlns:p14="http://schemas.microsoft.com/office/powerpoint/2010/main" val="2368745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DBD217-CF2C-4E45-8A3B-4AF8109AFF69}"/>
              </a:ext>
            </a:extLst>
          </p:cNvPr>
          <p:cNvSpPr>
            <a:spLocks noGrp="1"/>
          </p:cNvSpPr>
          <p:nvPr>
            <p:ph type="title"/>
          </p:nvPr>
        </p:nvSpPr>
        <p:spPr/>
        <p:txBody>
          <a:bodyPr/>
          <a:lstStyle/>
          <a:p>
            <a:r>
              <a:rPr lang="en-US" dirty="0"/>
              <a:t>Evaluation </a:t>
            </a:r>
            <a:br>
              <a:rPr lang="en-US" dirty="0"/>
            </a:br>
            <a:r>
              <a:rPr lang="en-US" dirty="0"/>
              <a:t>Process</a:t>
            </a:r>
          </a:p>
        </p:txBody>
      </p:sp>
      <p:graphicFrame>
        <p:nvGraphicFramePr>
          <p:cNvPr id="5" name="Diagram 4" descr="Diagram of evaluation cycle including orientation conference, preliminary conference, and final conference.">
            <a:extLst>
              <a:ext uri="{FF2B5EF4-FFF2-40B4-BE49-F238E27FC236}">
                <a16:creationId xmlns:a16="http://schemas.microsoft.com/office/drawing/2014/main" id="{7A01F1CD-D953-468C-9B1A-5613D8361676}"/>
              </a:ext>
            </a:extLst>
          </p:cNvPr>
          <p:cNvGraphicFramePr/>
          <p:nvPr>
            <p:extLst>
              <p:ext uri="{D42A27DB-BD31-4B8C-83A1-F6EECF244321}">
                <p14:modId xmlns:p14="http://schemas.microsoft.com/office/powerpoint/2010/main" val="2725047055"/>
              </p:ext>
            </p:extLst>
          </p:nvPr>
        </p:nvGraphicFramePr>
        <p:xfrm>
          <a:off x="2951747" y="946486"/>
          <a:ext cx="8636403" cy="50853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6" name="Group 5">
            <a:extLst>
              <a:ext uri="{FF2B5EF4-FFF2-40B4-BE49-F238E27FC236}">
                <a16:creationId xmlns:a16="http://schemas.microsoft.com/office/drawing/2014/main" id="{B846BE11-69EE-4559-A176-2E4C828507C8}"/>
              </a:ext>
              <a:ext uri="{C183D7F6-B498-43B3-948B-1728B52AA6E4}">
                <adec:decorative xmlns:adec="http://schemas.microsoft.com/office/drawing/2017/decorative" val="1"/>
              </a:ext>
            </a:extLst>
          </p:cNvPr>
          <p:cNvGrpSpPr/>
          <p:nvPr/>
        </p:nvGrpSpPr>
        <p:grpSpPr>
          <a:xfrm>
            <a:off x="9400674" y="2790884"/>
            <a:ext cx="2679031" cy="1685925"/>
            <a:chOff x="-45635" y="-657165"/>
            <a:chExt cx="2679945" cy="1685925"/>
          </a:xfrm>
        </p:grpSpPr>
        <p:sp>
          <p:nvSpPr>
            <p:cNvPr id="7" name="Arrow: Curved Left 6">
              <a:extLst>
                <a:ext uri="{FF2B5EF4-FFF2-40B4-BE49-F238E27FC236}">
                  <a16:creationId xmlns:a16="http://schemas.microsoft.com/office/drawing/2014/main" id="{5309F80C-208B-48F2-84B9-2C535AEE206E}"/>
                </a:ext>
              </a:extLst>
            </p:cNvPr>
            <p:cNvSpPr/>
            <p:nvPr/>
          </p:nvSpPr>
          <p:spPr>
            <a:xfrm>
              <a:off x="1577035" y="-657165"/>
              <a:ext cx="1057275" cy="168592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 name="Text Box 2">
              <a:extLst>
                <a:ext uri="{FF2B5EF4-FFF2-40B4-BE49-F238E27FC236}">
                  <a16:creationId xmlns:a16="http://schemas.microsoft.com/office/drawing/2014/main" id="{9E0DAD1A-0105-43C3-BA29-871289FBF24F}"/>
                </a:ext>
              </a:extLst>
            </p:cNvPr>
            <p:cNvSpPr txBox="1">
              <a:spLocks noChangeArrowheads="1"/>
            </p:cNvSpPr>
            <p:nvPr/>
          </p:nvSpPr>
          <p:spPr bwMode="auto">
            <a:xfrm>
              <a:off x="-45635" y="185798"/>
              <a:ext cx="2679945" cy="338554"/>
            </a:xfrm>
            <a:prstGeom prst="rect">
              <a:avLst/>
            </a:prstGeom>
            <a:solidFill>
              <a:schemeClr val="accent1">
                <a:lumMod val="75000"/>
              </a:schemeClr>
            </a:solidFill>
            <a:ln w="9525">
              <a:solidFill>
                <a:schemeClr val="accent1"/>
              </a:solidFill>
              <a:miter lim="800000"/>
              <a:headEnd/>
              <a:tailEnd/>
            </a:ln>
          </p:spPr>
          <p:txBody>
            <a:bodyPr rot="0" vert="horz" wrap="square" lIns="91440" tIns="45720" rIns="91440" bIns="45720" anchor="t" anchorCtr="0">
              <a:spAutoFit/>
            </a:bodyPr>
            <a:lstStyle/>
            <a:p>
              <a:pPr marL="0" marR="0">
                <a:spcBef>
                  <a:spcPts val="0"/>
                </a:spcBef>
                <a:spcAft>
                  <a:spcPts val="0"/>
                </a:spcAft>
              </a:pPr>
              <a:r>
                <a:rPr lang="en-US" sz="1600" b="1" dirty="0">
                  <a:solidFill>
                    <a:srgbClr val="FFFFFF"/>
                  </a:solidFill>
                  <a:effectLst/>
                  <a:latin typeface="Trebuchet MS" panose="020B0603020202020204" pitchFamily="34" charset="0"/>
                  <a:ea typeface="Times New Roman" panose="02020603050405020304" pitchFamily="18" charset="0"/>
                </a:rPr>
                <a:t>Ongoing Feedback Cycle</a:t>
              </a:r>
              <a:endParaRPr lang="en-US" sz="1600" dirty="0">
                <a:effectLst/>
                <a:latin typeface="Trebuchet MS" panose="020B0603020202020204" pitchFamily="34" charset="0"/>
                <a:ea typeface="Times New Roman" panose="02020603050405020304" pitchFamily="18" charset="0"/>
              </a:endParaRPr>
            </a:p>
          </p:txBody>
        </p:sp>
      </p:grpSp>
    </p:spTree>
    <p:extLst>
      <p:ext uri="{BB962C8B-B14F-4D97-AF65-F5344CB8AC3E}">
        <p14:creationId xmlns:p14="http://schemas.microsoft.com/office/powerpoint/2010/main" val="9560936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65FD1-483C-4A70-8ECD-79D352FBC1CD}"/>
              </a:ext>
            </a:extLst>
          </p:cNvPr>
          <p:cNvSpPr>
            <a:spLocks noGrp="1"/>
          </p:cNvSpPr>
          <p:nvPr>
            <p:ph type="title"/>
          </p:nvPr>
        </p:nvSpPr>
        <p:spPr>
          <a:xfrm>
            <a:off x="603850" y="313366"/>
            <a:ext cx="10972800" cy="1188720"/>
          </a:xfrm>
        </p:spPr>
        <p:txBody>
          <a:bodyPr vert="horz" lIns="91440" tIns="45720" rIns="91440" bIns="45720" rtlCol="0" anchor="ctr">
            <a:normAutofit/>
          </a:bodyPr>
          <a:lstStyle/>
          <a:p>
            <a:r>
              <a:rPr lang="en-US" kern="1200">
                <a:latin typeface="Rockwell" panose="02060603020205020403" pitchFamily="18" charset="0"/>
                <a:ea typeface="+mj-ea"/>
                <a:cs typeface="+mj-cs"/>
              </a:rPr>
              <a:t>Goal Setting Template</a:t>
            </a:r>
          </a:p>
        </p:txBody>
      </p:sp>
      <p:graphicFrame>
        <p:nvGraphicFramePr>
          <p:cNvPr id="3" name="Table 2">
            <a:extLst>
              <a:ext uri="{FF2B5EF4-FFF2-40B4-BE49-F238E27FC236}">
                <a16:creationId xmlns:a16="http://schemas.microsoft.com/office/drawing/2014/main" id="{FC6BE4E0-8B4D-4FC2-AB1F-FB86E7A928F2}"/>
              </a:ext>
            </a:extLst>
          </p:cNvPr>
          <p:cNvGraphicFramePr>
            <a:graphicFrameLocks noGrp="1"/>
          </p:cNvGraphicFramePr>
          <p:nvPr>
            <p:extLst>
              <p:ext uri="{D42A27DB-BD31-4B8C-83A1-F6EECF244321}">
                <p14:modId xmlns:p14="http://schemas.microsoft.com/office/powerpoint/2010/main" val="614976954"/>
              </p:ext>
            </p:extLst>
          </p:nvPr>
        </p:nvGraphicFramePr>
        <p:xfrm>
          <a:off x="1021549" y="1256141"/>
          <a:ext cx="6839083" cy="5168498"/>
        </p:xfrm>
        <a:graphic>
          <a:graphicData uri="http://schemas.openxmlformats.org/drawingml/2006/table">
            <a:tbl>
              <a:tblPr firstRow="1" firstCol="1" bandRow="1">
                <a:noFill/>
                <a:tableStyleId>{5C22544A-7EE6-4342-B048-85BDC9FD1C3A}</a:tableStyleId>
              </a:tblPr>
              <a:tblGrid>
                <a:gridCol w="6839083">
                  <a:extLst>
                    <a:ext uri="{9D8B030D-6E8A-4147-A177-3AD203B41FA5}">
                      <a16:colId xmlns:a16="http://schemas.microsoft.com/office/drawing/2014/main" val="2168139918"/>
                    </a:ext>
                  </a:extLst>
                </a:gridCol>
              </a:tblGrid>
              <a:tr h="549689">
                <a:tc>
                  <a:txBody>
                    <a:bodyPr/>
                    <a:lstStyle/>
                    <a:p>
                      <a:pPr marL="0" marR="0" fontAlgn="base">
                        <a:lnSpc>
                          <a:spcPct val="115000"/>
                        </a:lnSpc>
                        <a:spcBef>
                          <a:spcPts val="0"/>
                        </a:spcBef>
                        <a:spcAft>
                          <a:spcPts val="0"/>
                        </a:spcAft>
                      </a:pPr>
                      <a:r>
                        <a:rPr lang="en-US" sz="1600" b="1" cap="none" spc="0" dirty="0">
                          <a:solidFill>
                            <a:schemeClr val="tx1"/>
                          </a:solidFill>
                          <a:effectLst/>
                        </a:rPr>
                        <a:t>Goal Name:   </a:t>
                      </a:r>
                    </a:p>
                    <a:p>
                      <a:pPr marL="0" marR="0" fontAlgn="base">
                        <a:lnSpc>
                          <a:spcPct val="115000"/>
                        </a:lnSpc>
                        <a:spcBef>
                          <a:spcPts val="0"/>
                        </a:spcBef>
                        <a:spcAft>
                          <a:spcPts val="0"/>
                        </a:spcAft>
                      </a:pPr>
                      <a:r>
                        <a:rPr lang="en-US" sz="1600" b="1" cap="none" spc="0" dirty="0">
                          <a:solidFill>
                            <a:schemeClr val="tx1"/>
                          </a:solidFill>
                          <a:effectLst/>
                        </a:rPr>
                        <a:t>PADEPP Standard and Criteria:  </a:t>
                      </a:r>
                      <a:endParaRPr lang="en-US" sz="1600" b="1" cap="none" spc="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0969" marR="36407" marT="72813" marB="7281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28775137"/>
                  </a:ext>
                </a:extLst>
              </a:tr>
              <a:tr h="423277">
                <a:tc>
                  <a:txBody>
                    <a:bodyPr/>
                    <a:lstStyle/>
                    <a:p>
                      <a:pPr marL="0" marR="0" fontAlgn="base">
                        <a:lnSpc>
                          <a:spcPct val="115000"/>
                        </a:lnSpc>
                        <a:spcBef>
                          <a:spcPts val="0"/>
                        </a:spcBef>
                        <a:spcAft>
                          <a:spcPts val="0"/>
                        </a:spcAft>
                      </a:pPr>
                      <a:r>
                        <a:rPr lang="en-US" sz="1600" b="1" cap="none" spc="0" dirty="0">
                          <a:solidFill>
                            <a:schemeClr val="tx1"/>
                          </a:solidFill>
                          <a:effectLst/>
                        </a:rPr>
                        <a:t>Goal:  </a:t>
                      </a:r>
                    </a:p>
                    <a:p>
                      <a:pPr marL="0" marR="0" fontAlgn="base">
                        <a:lnSpc>
                          <a:spcPct val="115000"/>
                        </a:lnSpc>
                        <a:spcBef>
                          <a:spcPts val="0"/>
                        </a:spcBef>
                        <a:spcAft>
                          <a:spcPts val="0"/>
                        </a:spcAft>
                      </a:pPr>
                      <a:r>
                        <a:rPr lang="en-US" sz="1600" b="1" i="1" cap="none" spc="0" dirty="0">
                          <a:solidFill>
                            <a:schemeClr val="tx1"/>
                          </a:solidFill>
                          <a:effectLst/>
                        </a:rPr>
                        <a:t>Should be SMART: Specific, Measurable, Achievable, Relevant, Time-bound  </a:t>
                      </a:r>
                      <a:endParaRPr lang="en-US" sz="1600" b="1" i="1" cap="none" spc="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0969" marR="36407" marT="0" marB="728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82178232"/>
                  </a:ext>
                </a:extLst>
              </a:tr>
              <a:tr h="423277">
                <a:tc>
                  <a:txBody>
                    <a:bodyPr/>
                    <a:lstStyle/>
                    <a:p>
                      <a:pPr marL="0" marR="0" fontAlgn="base">
                        <a:lnSpc>
                          <a:spcPct val="115000"/>
                        </a:lnSpc>
                        <a:spcBef>
                          <a:spcPts val="0"/>
                        </a:spcBef>
                        <a:spcAft>
                          <a:spcPts val="0"/>
                        </a:spcAft>
                      </a:pPr>
                      <a:r>
                        <a:rPr lang="en-US" sz="1600" b="1" cap="none" spc="0" dirty="0">
                          <a:solidFill>
                            <a:schemeClr val="tx1"/>
                          </a:solidFill>
                          <a:effectLst/>
                        </a:rPr>
                        <a:t>Goal Strategies:   </a:t>
                      </a:r>
                    </a:p>
                    <a:p>
                      <a:pPr marL="0" marR="0" fontAlgn="base">
                        <a:lnSpc>
                          <a:spcPct val="115000"/>
                        </a:lnSpc>
                        <a:spcBef>
                          <a:spcPts val="0"/>
                        </a:spcBef>
                        <a:spcAft>
                          <a:spcPts val="0"/>
                        </a:spcAft>
                      </a:pPr>
                      <a:r>
                        <a:rPr lang="en-US" sz="1600" b="1" i="1" cap="none" spc="0" dirty="0">
                          <a:solidFill>
                            <a:schemeClr val="tx1"/>
                          </a:solidFill>
                          <a:effectLst/>
                        </a:rPr>
                        <a:t>What will I do to accomplish my goal?   </a:t>
                      </a:r>
                      <a:endParaRPr lang="en-US" sz="1600" b="1" i="1" cap="none" spc="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0969" marR="36407" marT="0" marB="728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38097306"/>
                  </a:ext>
                </a:extLst>
              </a:tr>
              <a:tr h="280822">
                <a:tc>
                  <a:txBody>
                    <a:bodyPr/>
                    <a:lstStyle/>
                    <a:p>
                      <a:pPr marL="0" marR="0" fontAlgn="base">
                        <a:lnSpc>
                          <a:spcPct val="115000"/>
                        </a:lnSpc>
                        <a:spcBef>
                          <a:spcPts val="0"/>
                        </a:spcBef>
                        <a:spcAft>
                          <a:spcPts val="0"/>
                        </a:spcAft>
                      </a:pPr>
                      <a:r>
                        <a:rPr lang="en-US" sz="1600" b="1" cap="none" spc="0" dirty="0">
                          <a:solidFill>
                            <a:schemeClr val="tx1"/>
                          </a:solidFill>
                          <a:effectLst/>
                        </a:rPr>
                        <a:t>Goal Outcome:  </a:t>
                      </a:r>
                    </a:p>
                    <a:p>
                      <a:pPr marL="0" marR="0" fontAlgn="base">
                        <a:lnSpc>
                          <a:spcPct val="115000"/>
                        </a:lnSpc>
                        <a:spcBef>
                          <a:spcPts val="0"/>
                        </a:spcBef>
                        <a:spcAft>
                          <a:spcPts val="0"/>
                        </a:spcAft>
                      </a:pPr>
                      <a:r>
                        <a:rPr lang="en-US" sz="1600" b="1" i="1" cap="none" spc="0" dirty="0">
                          <a:solidFill>
                            <a:schemeClr val="tx1"/>
                          </a:solidFill>
                          <a:effectLst/>
                        </a:rPr>
                        <a:t>What good will result when this goal is accomplished?   </a:t>
                      </a:r>
                    </a:p>
                  </a:txBody>
                  <a:tcPr marL="50969" marR="36407" marT="0" marB="728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20202625"/>
                  </a:ext>
                </a:extLst>
              </a:tr>
              <a:tr h="758217">
                <a:tc>
                  <a:txBody>
                    <a:bodyPr/>
                    <a:lstStyle/>
                    <a:p>
                      <a:pPr marL="0" marR="0" fontAlgn="base">
                        <a:lnSpc>
                          <a:spcPct val="115000"/>
                        </a:lnSpc>
                        <a:spcBef>
                          <a:spcPts val="0"/>
                        </a:spcBef>
                        <a:spcAft>
                          <a:spcPts val="0"/>
                        </a:spcAft>
                      </a:pPr>
                      <a:r>
                        <a:rPr lang="en-US" sz="1600" b="1" cap="none" spc="0" dirty="0">
                          <a:solidFill>
                            <a:schemeClr val="tx1"/>
                          </a:solidFill>
                          <a:effectLst/>
                        </a:rPr>
                        <a:t>Goal Evidence:  </a:t>
                      </a:r>
                    </a:p>
                    <a:p>
                      <a:pPr marL="0" marR="0" fontAlgn="base">
                        <a:lnSpc>
                          <a:spcPct val="115000"/>
                        </a:lnSpc>
                        <a:spcBef>
                          <a:spcPts val="0"/>
                        </a:spcBef>
                        <a:spcAft>
                          <a:spcPts val="0"/>
                        </a:spcAft>
                      </a:pPr>
                      <a:r>
                        <a:rPr lang="en-US" sz="1600" b="1" i="1" cap="none" spc="0" dirty="0">
                          <a:solidFill>
                            <a:schemeClr val="tx1"/>
                          </a:solidFill>
                          <a:effectLst/>
                        </a:rPr>
                        <a:t>Evidence that the evaluator will consider in determining goal progress or accomplishment. Evidence may be added as an attachment. </a:t>
                      </a:r>
                      <a:r>
                        <a:rPr lang="en-US" sz="1600" b="1" cap="none" spc="0" dirty="0">
                          <a:solidFill>
                            <a:schemeClr val="tx1"/>
                          </a:solidFill>
                          <a:effectLst/>
                        </a:rPr>
                        <a:t>  </a:t>
                      </a:r>
                      <a:endParaRPr lang="en-US" sz="1600" b="1" cap="none" spc="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0969" marR="36407" marT="0" marB="728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1987624"/>
                  </a:ext>
                </a:extLst>
              </a:tr>
              <a:tr h="1260627">
                <a:tc>
                  <a:txBody>
                    <a:bodyPr/>
                    <a:lstStyle/>
                    <a:p>
                      <a:pPr marL="0" marR="0" fontAlgn="base">
                        <a:lnSpc>
                          <a:spcPct val="115000"/>
                        </a:lnSpc>
                        <a:spcBef>
                          <a:spcPts val="0"/>
                        </a:spcBef>
                        <a:spcAft>
                          <a:spcPts val="0"/>
                        </a:spcAft>
                      </a:pPr>
                      <a:r>
                        <a:rPr lang="en-US" sz="1600" b="1" cap="none" spc="0" dirty="0">
                          <a:solidFill>
                            <a:schemeClr val="tx1"/>
                          </a:solidFill>
                          <a:effectLst/>
                        </a:rPr>
                        <a:t>Goal Alignment:   </a:t>
                      </a:r>
                    </a:p>
                    <a:p>
                      <a:pPr marL="0" marR="0" fontAlgn="base">
                        <a:lnSpc>
                          <a:spcPct val="115000"/>
                        </a:lnSpc>
                        <a:spcBef>
                          <a:spcPts val="0"/>
                        </a:spcBef>
                        <a:spcAft>
                          <a:spcPts val="0"/>
                        </a:spcAft>
                      </a:pPr>
                      <a:r>
                        <a:rPr lang="en-US" sz="1600" b="1" cap="none" spc="0" dirty="0">
                          <a:solidFill>
                            <a:schemeClr val="tx1"/>
                          </a:solidFill>
                          <a:effectLst/>
                        </a:rPr>
                        <a:t>Reflect on how this goal is related to district strategic plans, school renewal plans, or student growth. Check all that apply  </a:t>
                      </a:r>
                    </a:p>
                    <a:p>
                      <a:pPr marL="0" marR="0" fontAlgn="base">
                        <a:lnSpc>
                          <a:spcPct val="115000"/>
                        </a:lnSpc>
                        <a:spcBef>
                          <a:spcPts val="0"/>
                        </a:spcBef>
                        <a:spcAft>
                          <a:spcPts val="0"/>
                        </a:spcAft>
                      </a:pPr>
                      <a:r>
                        <a:rPr lang="en-US" sz="1600" b="1" cap="none" spc="0" dirty="0">
                          <a:solidFill>
                            <a:schemeClr val="tx1"/>
                          </a:solidFill>
                          <a:effectLst/>
                        </a:rPr>
                        <a:t>Professional Growth   ☐  </a:t>
                      </a:r>
                    </a:p>
                    <a:p>
                      <a:pPr marL="0" marR="0" fontAlgn="base">
                        <a:lnSpc>
                          <a:spcPct val="115000"/>
                        </a:lnSpc>
                        <a:spcBef>
                          <a:spcPts val="0"/>
                        </a:spcBef>
                        <a:spcAft>
                          <a:spcPts val="0"/>
                        </a:spcAft>
                      </a:pPr>
                      <a:r>
                        <a:rPr lang="en-US" sz="1600" b="1" cap="none" spc="0" dirty="0">
                          <a:solidFill>
                            <a:schemeClr val="tx1"/>
                          </a:solidFill>
                          <a:effectLst/>
                        </a:rPr>
                        <a:t>Job Responsibilities   ☐  </a:t>
                      </a:r>
                    </a:p>
                    <a:p>
                      <a:pPr marL="0" marR="0" fontAlgn="base">
                        <a:lnSpc>
                          <a:spcPct val="115000"/>
                        </a:lnSpc>
                        <a:spcBef>
                          <a:spcPts val="0"/>
                        </a:spcBef>
                        <a:spcAft>
                          <a:spcPts val="0"/>
                        </a:spcAft>
                      </a:pPr>
                      <a:r>
                        <a:rPr lang="en-US" sz="1600" b="1" cap="none" spc="0" dirty="0">
                          <a:solidFill>
                            <a:schemeClr val="tx1"/>
                          </a:solidFill>
                          <a:effectLst/>
                        </a:rPr>
                        <a:t>School Improvement   ☐  </a:t>
                      </a:r>
                    </a:p>
                  </a:txBody>
                  <a:tcPr marL="50969" marR="36407" marT="0" marB="728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02499559"/>
                  </a:ext>
                </a:extLst>
              </a:tr>
            </a:tbl>
          </a:graphicData>
        </a:graphic>
      </p:graphicFrame>
      <p:sp>
        <p:nvSpPr>
          <p:cNvPr id="4" name="Rectangle 1">
            <a:extLst>
              <a:ext uri="{FF2B5EF4-FFF2-40B4-BE49-F238E27FC236}">
                <a16:creationId xmlns:a16="http://schemas.microsoft.com/office/drawing/2014/main" id="{E83E20FA-4BB2-4655-BFE4-59052E5E94B1}"/>
              </a:ext>
            </a:extLst>
          </p:cNvPr>
          <p:cNvSpPr>
            <a:spLocks noChangeArrowheads="1"/>
          </p:cNvSpPr>
          <p:nvPr/>
        </p:nvSpPr>
        <p:spPr bwMode="auto">
          <a:xfrm>
            <a:off x="8619755" y="1432046"/>
            <a:ext cx="3374594" cy="400583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0" compatLnSpc="1">
            <a:prstTxWarp prst="textNoShape">
              <a:avLst/>
            </a:prstTxWarp>
            <a:normAutofit/>
          </a:bodyPr>
          <a:lstStyle/>
          <a:p>
            <a:pPr marR="0" lvl="0" fontAlgn="base">
              <a:lnSpc>
                <a:spcPct val="90000"/>
              </a:lnSpc>
              <a:spcBef>
                <a:spcPct val="0"/>
              </a:spcBef>
              <a:spcAft>
                <a:spcPts val="600"/>
              </a:spcAft>
              <a:buClrTx/>
              <a:buSzTx/>
              <a:tabLst/>
            </a:pPr>
            <a:r>
              <a:rPr kumimoji="0" lang="en-US" altLang="en-US" sz="2800" b="1" i="0" u="none" strike="noStrike" cap="none" normalizeH="0" baseline="0" dirty="0">
                <a:ln>
                  <a:noFill/>
                </a:ln>
                <a:effectLst/>
                <a:latin typeface="Trebuchet MS" panose="020B0603020202020204" pitchFamily="34" charset="0"/>
              </a:rPr>
              <a:t>Section II. Professional Goal </a:t>
            </a:r>
          </a:p>
          <a:p>
            <a:pPr marR="0" lvl="0" fontAlgn="base">
              <a:lnSpc>
                <a:spcPct val="90000"/>
              </a:lnSpc>
              <a:spcBef>
                <a:spcPct val="0"/>
              </a:spcBef>
              <a:spcAft>
                <a:spcPts val="600"/>
              </a:spcAft>
              <a:buClrTx/>
              <a:buSzTx/>
              <a:tabLst/>
            </a:pPr>
            <a:r>
              <a:rPr kumimoji="0" lang="en-US" altLang="en-US" sz="2800" b="0" i="0" u="none" strike="noStrike" cap="none" normalizeH="0" baseline="0" dirty="0">
                <a:ln>
                  <a:noFill/>
                </a:ln>
                <a:effectLst/>
                <a:latin typeface="Trebuchet MS" panose="020B0603020202020204" pitchFamily="34" charset="0"/>
              </a:rPr>
              <a:t>Section II can be copied and repeated for multiple goals.</a:t>
            </a:r>
          </a:p>
        </p:txBody>
      </p:sp>
    </p:spTree>
    <p:extLst>
      <p:ext uri="{BB962C8B-B14F-4D97-AF65-F5344CB8AC3E}">
        <p14:creationId xmlns:p14="http://schemas.microsoft.com/office/powerpoint/2010/main" val="708144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AD23BDC-4B7F-4C9F-BF6D-38EA77FAD5A1}"/>
              </a:ext>
            </a:extLst>
          </p:cNvPr>
          <p:cNvSpPr>
            <a:spLocks noGrp="1"/>
          </p:cNvSpPr>
          <p:nvPr>
            <p:ph type="title"/>
          </p:nvPr>
        </p:nvSpPr>
        <p:spPr>
          <a:xfrm>
            <a:off x="603850" y="313366"/>
            <a:ext cx="10972800" cy="681245"/>
          </a:xfrm>
        </p:spPr>
        <p:txBody>
          <a:bodyPr/>
          <a:lstStyle/>
          <a:p>
            <a:r>
              <a:rPr lang="en-US" dirty="0"/>
              <a:t>Sample Goal</a:t>
            </a:r>
          </a:p>
        </p:txBody>
      </p:sp>
      <p:graphicFrame>
        <p:nvGraphicFramePr>
          <p:cNvPr id="6" name="Table 5">
            <a:extLst>
              <a:ext uri="{FF2B5EF4-FFF2-40B4-BE49-F238E27FC236}">
                <a16:creationId xmlns:a16="http://schemas.microsoft.com/office/drawing/2014/main" id="{87DC2172-9F9F-4CA4-AE36-E51F5B2BBDA4}"/>
              </a:ext>
            </a:extLst>
          </p:cNvPr>
          <p:cNvGraphicFramePr>
            <a:graphicFrameLocks noGrp="1"/>
          </p:cNvGraphicFramePr>
          <p:nvPr>
            <p:extLst>
              <p:ext uri="{D42A27DB-BD31-4B8C-83A1-F6EECF244321}">
                <p14:modId xmlns:p14="http://schemas.microsoft.com/office/powerpoint/2010/main" val="1531659895"/>
              </p:ext>
            </p:extLst>
          </p:nvPr>
        </p:nvGraphicFramePr>
        <p:xfrm>
          <a:off x="603850" y="882316"/>
          <a:ext cx="11187097" cy="14070459"/>
        </p:xfrm>
        <a:graphic>
          <a:graphicData uri="http://schemas.openxmlformats.org/drawingml/2006/table">
            <a:tbl>
              <a:tblPr firstRow="1" firstCol="1" bandRow="1">
                <a:tableStyleId>{35758FB7-9AC5-4552-8A53-C91805E547FA}</a:tableStyleId>
              </a:tblPr>
              <a:tblGrid>
                <a:gridCol w="11187097">
                  <a:extLst>
                    <a:ext uri="{9D8B030D-6E8A-4147-A177-3AD203B41FA5}">
                      <a16:colId xmlns:a16="http://schemas.microsoft.com/office/drawing/2014/main" val="1913662375"/>
                    </a:ext>
                  </a:extLst>
                </a:gridCol>
              </a:tblGrid>
              <a:tr h="905329">
                <a:tc>
                  <a:txBody>
                    <a:bodyPr/>
                    <a:lstStyle/>
                    <a:p>
                      <a:pPr marL="0" marR="0" fontAlgn="base">
                        <a:lnSpc>
                          <a:spcPct val="115000"/>
                        </a:lnSpc>
                        <a:spcBef>
                          <a:spcPts val="0"/>
                        </a:spcBef>
                        <a:spcAft>
                          <a:spcPts val="0"/>
                        </a:spcAft>
                      </a:pPr>
                      <a:r>
                        <a:rPr lang="en-US" sz="1800" dirty="0">
                          <a:effectLst/>
                        </a:rPr>
                        <a:t>Goal Name:  </a:t>
                      </a:r>
                      <a:r>
                        <a:rPr lang="en-US" sz="1800" b="0" dirty="0">
                          <a:effectLst/>
                        </a:rPr>
                        <a:t>Support for MTSS process and tier one instruction </a:t>
                      </a:r>
                    </a:p>
                    <a:p>
                      <a:pPr marL="0" marR="0" fontAlgn="base">
                        <a:lnSpc>
                          <a:spcPct val="115000"/>
                        </a:lnSpc>
                        <a:spcBef>
                          <a:spcPts val="0"/>
                        </a:spcBef>
                        <a:spcAft>
                          <a:spcPts val="0"/>
                        </a:spcAft>
                      </a:pPr>
                      <a:r>
                        <a:rPr lang="en-US" sz="1800" b="0" dirty="0">
                          <a:effectLst/>
                        </a:rPr>
                        <a:t>PADEPP Standards and Criteria  </a:t>
                      </a:r>
                    </a:p>
                    <a:p>
                      <a:pPr marL="0" marR="0" fontAlgn="base">
                        <a:lnSpc>
                          <a:spcPct val="115000"/>
                        </a:lnSpc>
                        <a:spcBef>
                          <a:spcPts val="0"/>
                        </a:spcBef>
                        <a:spcAft>
                          <a:spcPts val="0"/>
                        </a:spcAft>
                      </a:pPr>
                      <a:r>
                        <a:rPr lang="en-US" sz="1800" b="0" dirty="0">
                          <a:effectLst/>
                        </a:rPr>
                        <a:t>Standard 2: Instructional Leadership - Sets expectations for staff goals regarding differentiating instruction, assessing student work, monitoring student progress, aligning instructional strategies with student performance standards, and applying research-based strategies </a:t>
                      </a:r>
                    </a:p>
                    <a:p>
                      <a:pPr marL="0" marR="0" fontAlgn="base">
                        <a:lnSpc>
                          <a:spcPct val="115000"/>
                        </a:lnSpc>
                        <a:spcBef>
                          <a:spcPts val="0"/>
                        </a:spcBef>
                        <a:spcAft>
                          <a:spcPts val="0"/>
                        </a:spcAft>
                      </a:pPr>
                      <a:r>
                        <a:rPr lang="en-US" sz="1800" dirty="0">
                          <a:effectLst/>
                        </a:rPr>
                        <a:t> </a:t>
                      </a:r>
                      <a:endParaRPr lang="en-US" sz="18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2641769878"/>
                  </a:ext>
                </a:extLst>
              </a:tr>
              <a:tr h="327683">
                <a:tc>
                  <a:txBody>
                    <a:bodyPr/>
                    <a:lstStyle/>
                    <a:p>
                      <a:pPr marL="0" marR="0" fontAlgn="base">
                        <a:lnSpc>
                          <a:spcPct val="115000"/>
                        </a:lnSpc>
                        <a:spcBef>
                          <a:spcPts val="0"/>
                        </a:spcBef>
                        <a:spcAft>
                          <a:spcPts val="0"/>
                        </a:spcAft>
                      </a:pPr>
                      <a:r>
                        <a:rPr lang="en-US" sz="1800" dirty="0">
                          <a:effectLst/>
                        </a:rPr>
                        <a:t>Goal:  </a:t>
                      </a:r>
                    </a:p>
                    <a:p>
                      <a:pPr marL="0" marR="0" lvl="0" indent="0" algn="l" defTabSz="914400" rtl="0" eaLnBrk="1" fontAlgn="base" latinLnBrk="0" hangingPunct="1">
                        <a:lnSpc>
                          <a:spcPct val="115000"/>
                        </a:lnSpc>
                        <a:spcBef>
                          <a:spcPts val="0"/>
                        </a:spcBef>
                        <a:spcAft>
                          <a:spcPts val="0"/>
                        </a:spcAft>
                        <a:buClrTx/>
                        <a:buSzTx/>
                        <a:buFontTx/>
                        <a:buNone/>
                        <a:tabLst/>
                        <a:defRPr/>
                      </a:pPr>
                      <a:r>
                        <a:rPr lang="en-US" sz="1800" b="0" dirty="0">
                          <a:effectLst/>
                        </a:rPr>
                        <a:t>Teachers will develop standards-based assessments, use data to monitor progress and develop tier-two and tier-three supports aligned with the school’s MTSS model.  By June 2023, 80% of K‐8 teachers will meet their SLO goals based on analysis of teacher-, district-, and school-created, standard‐based assessments. </a:t>
                      </a:r>
                    </a:p>
                    <a:p>
                      <a:pPr marL="0" marR="0" fontAlgn="base">
                        <a:lnSpc>
                          <a:spcPct val="115000"/>
                        </a:lnSpc>
                        <a:spcBef>
                          <a:spcPts val="0"/>
                        </a:spcBef>
                        <a:spcAft>
                          <a:spcPts val="0"/>
                        </a:spcAft>
                      </a:pPr>
                      <a:endParaRPr lang="en-US" sz="18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2457664590"/>
                  </a:ext>
                </a:extLst>
              </a:tr>
              <a:tr h="2060623">
                <a:tc>
                  <a:txBody>
                    <a:bodyPr/>
                    <a:lstStyle/>
                    <a:p>
                      <a:pPr marL="0" marR="0" fontAlgn="base">
                        <a:lnSpc>
                          <a:spcPct val="115000"/>
                        </a:lnSpc>
                        <a:spcBef>
                          <a:spcPts val="0"/>
                        </a:spcBef>
                        <a:spcAft>
                          <a:spcPts val="0"/>
                        </a:spcAft>
                      </a:pPr>
                      <a:r>
                        <a:rPr lang="en-US" sz="1800" b="0" dirty="0">
                          <a:effectLst/>
                        </a:rPr>
                        <a:t>Goal Strategies   </a:t>
                      </a:r>
                    </a:p>
                    <a:p>
                      <a:pPr marL="0" marR="0" fontAlgn="base">
                        <a:lnSpc>
                          <a:spcPct val="115000"/>
                        </a:lnSpc>
                        <a:spcBef>
                          <a:spcPts val="0"/>
                        </a:spcBef>
                        <a:spcAft>
                          <a:spcPts val="0"/>
                        </a:spcAft>
                      </a:pPr>
                      <a:r>
                        <a:rPr lang="en-US" sz="1800" b="0" dirty="0">
                          <a:effectLst/>
                        </a:rPr>
                        <a:t>Content area teams to develop agreed upon processes for the following: </a:t>
                      </a:r>
                    </a:p>
                    <a:p>
                      <a:pPr marL="342900" marR="0" lvl="0" indent="-342900" fontAlgn="base">
                        <a:lnSpc>
                          <a:spcPct val="115000"/>
                        </a:lnSpc>
                        <a:spcBef>
                          <a:spcPts val="0"/>
                        </a:spcBef>
                        <a:spcAft>
                          <a:spcPts val="0"/>
                        </a:spcAft>
                        <a:buFont typeface="+mj-lt"/>
                        <a:buAutoNum type="arabicPeriod"/>
                      </a:pPr>
                      <a:r>
                        <a:rPr lang="en-US" sz="1800" b="0" dirty="0">
                          <a:effectLst/>
                        </a:rPr>
                        <a:t>Curriculum Implementation   </a:t>
                      </a:r>
                    </a:p>
                    <a:p>
                      <a:pPr marL="742950" marR="0" lvl="1" indent="-285750" fontAlgn="base">
                        <a:lnSpc>
                          <a:spcPct val="115000"/>
                        </a:lnSpc>
                        <a:spcBef>
                          <a:spcPts val="0"/>
                        </a:spcBef>
                        <a:spcAft>
                          <a:spcPts val="0"/>
                        </a:spcAft>
                        <a:buFont typeface="+mj-lt"/>
                        <a:buAutoNum type="alphaLcPeriod"/>
                      </a:pPr>
                      <a:r>
                        <a:rPr lang="en-US" sz="1800" b="0" dirty="0">
                          <a:effectLst/>
                        </a:rPr>
                        <a:t>Schedule grade level meetings, calendar PD and submission of data sheets  </a:t>
                      </a:r>
                    </a:p>
                    <a:p>
                      <a:pPr marL="742950" marR="0" lvl="1" indent="-285750" fontAlgn="base">
                        <a:lnSpc>
                          <a:spcPct val="115000"/>
                        </a:lnSpc>
                        <a:spcBef>
                          <a:spcPts val="0"/>
                        </a:spcBef>
                        <a:spcAft>
                          <a:spcPts val="0"/>
                        </a:spcAft>
                        <a:buFont typeface="+mj-lt"/>
                        <a:buAutoNum type="alphaLcPeriod"/>
                      </a:pPr>
                      <a:r>
                        <a:rPr lang="en-US" sz="1800" b="0" dirty="0">
                          <a:effectLst/>
                        </a:rPr>
                        <a:t>Communicate dates for submission and provide feedback on student data  </a:t>
                      </a:r>
                    </a:p>
                    <a:p>
                      <a:pPr marL="342900" marR="0" lvl="0" indent="-342900" fontAlgn="base">
                        <a:lnSpc>
                          <a:spcPct val="115000"/>
                        </a:lnSpc>
                        <a:spcBef>
                          <a:spcPts val="0"/>
                        </a:spcBef>
                        <a:spcAft>
                          <a:spcPts val="0"/>
                        </a:spcAft>
                        <a:buFont typeface="+mj-lt"/>
                        <a:buAutoNum type="arabicPeriod"/>
                      </a:pPr>
                      <a:r>
                        <a:rPr lang="en-US" sz="1800" b="0" dirty="0">
                          <a:effectLst/>
                        </a:rPr>
                        <a:t>Assessment Data Meetings  </a:t>
                      </a:r>
                    </a:p>
                    <a:p>
                      <a:pPr marL="742950" marR="0" lvl="1" indent="-285750" fontAlgn="base">
                        <a:lnSpc>
                          <a:spcPct val="115000"/>
                        </a:lnSpc>
                        <a:spcBef>
                          <a:spcPts val="0"/>
                        </a:spcBef>
                        <a:spcAft>
                          <a:spcPts val="0"/>
                        </a:spcAft>
                        <a:buFont typeface="+mj-lt"/>
                        <a:buAutoNum type="alphaLcPeriod"/>
                      </a:pPr>
                      <a:r>
                        <a:rPr lang="en-US" sz="1800" b="0" dirty="0">
                          <a:effectLst/>
                        </a:rPr>
                        <a:t>The leadership team sets dates for implementation of the date cycle.  </a:t>
                      </a:r>
                    </a:p>
                    <a:p>
                      <a:pPr marL="742950" marR="0" lvl="1" indent="-285750" fontAlgn="base">
                        <a:lnSpc>
                          <a:spcPct val="115000"/>
                        </a:lnSpc>
                        <a:spcBef>
                          <a:spcPts val="0"/>
                        </a:spcBef>
                        <a:spcAft>
                          <a:spcPts val="0"/>
                        </a:spcAft>
                        <a:buFont typeface="+mj-lt"/>
                        <a:buAutoNum type="alphaLcPeriod"/>
                      </a:pPr>
                      <a:r>
                        <a:rPr lang="en-US" sz="1800" b="0" dirty="0">
                          <a:effectLst/>
                        </a:rPr>
                        <a:t>Present to staff and invite feedback and action plans  </a:t>
                      </a:r>
                    </a:p>
                    <a:p>
                      <a:pPr marL="742950" marR="0" lvl="1" indent="-285750" fontAlgn="base">
                        <a:lnSpc>
                          <a:spcPct val="115000"/>
                        </a:lnSpc>
                        <a:spcBef>
                          <a:spcPts val="0"/>
                        </a:spcBef>
                        <a:spcAft>
                          <a:spcPts val="0"/>
                        </a:spcAft>
                        <a:buFont typeface="+mj-lt"/>
                        <a:buAutoNum type="alphaLcPeriod"/>
                      </a:pPr>
                      <a:r>
                        <a:rPr lang="en-US" sz="1800" b="0" dirty="0">
                          <a:effectLst/>
                        </a:rPr>
                        <a:t>Teachers will set learning goals for students based on standard based assessment  </a:t>
                      </a:r>
                    </a:p>
                    <a:p>
                      <a:pPr marL="742950" marR="0" lvl="1" indent="-285750" fontAlgn="base">
                        <a:lnSpc>
                          <a:spcPct val="115000"/>
                        </a:lnSpc>
                        <a:spcBef>
                          <a:spcPts val="0"/>
                        </a:spcBef>
                        <a:spcAft>
                          <a:spcPts val="0"/>
                        </a:spcAft>
                        <a:buFont typeface="+mj-lt"/>
                        <a:buAutoNum type="alphaLcPeriod"/>
                      </a:pPr>
                      <a:r>
                        <a:rPr lang="en-US" sz="1800" b="0" dirty="0">
                          <a:effectLst/>
                        </a:rPr>
                        <a:t>Identify and model high-leverage intervention strategies for instruction during data and grade level planning meetings.  </a:t>
                      </a:r>
                    </a:p>
                    <a:p>
                      <a:pPr marL="742950" marR="0" lvl="1" indent="-285750" fontAlgn="base">
                        <a:lnSpc>
                          <a:spcPct val="115000"/>
                        </a:lnSpc>
                        <a:spcBef>
                          <a:spcPts val="0"/>
                        </a:spcBef>
                        <a:spcAft>
                          <a:spcPts val="0"/>
                        </a:spcAft>
                        <a:buFont typeface="+mj-lt"/>
                        <a:buAutoNum type="alphaLcPeriod"/>
                      </a:pPr>
                      <a:r>
                        <a:rPr lang="en-US" sz="1800" b="0" dirty="0">
                          <a:effectLst/>
                        </a:rPr>
                        <a:t>Monthly check-in with teachers around assessment data.  </a:t>
                      </a:r>
                    </a:p>
                    <a:p>
                      <a:pPr marL="342900" marR="0" lvl="0" indent="-342900" fontAlgn="base">
                        <a:lnSpc>
                          <a:spcPct val="115000"/>
                        </a:lnSpc>
                        <a:spcBef>
                          <a:spcPts val="0"/>
                        </a:spcBef>
                        <a:spcAft>
                          <a:spcPts val="0"/>
                        </a:spcAft>
                        <a:buFont typeface="+mj-lt"/>
                        <a:buAutoNum type="arabicPeriod"/>
                      </a:pPr>
                      <a:r>
                        <a:rPr lang="en-US" sz="1800" b="0" dirty="0">
                          <a:effectLst/>
                        </a:rPr>
                        <a:t>My part in supporting the Principal’s Student Growth Goal</a:t>
                      </a:r>
                    </a:p>
                    <a:p>
                      <a:pPr marL="742950" marR="0" lvl="1" indent="-285750" fontAlgn="base">
                        <a:lnSpc>
                          <a:spcPct val="115000"/>
                        </a:lnSpc>
                        <a:spcBef>
                          <a:spcPts val="0"/>
                        </a:spcBef>
                        <a:spcAft>
                          <a:spcPts val="0"/>
                        </a:spcAft>
                        <a:buFont typeface="+mj-lt"/>
                        <a:buAutoNum type="alphaLcPeriod"/>
                      </a:pPr>
                      <a:r>
                        <a:rPr lang="en-US" sz="1800" b="0" dirty="0">
                          <a:effectLst/>
                        </a:rPr>
                        <a:t>Content Data Monthly Meetings   </a:t>
                      </a:r>
                    </a:p>
                    <a:p>
                      <a:pPr marL="742950" marR="0" lvl="1" indent="-285750" fontAlgn="base">
                        <a:lnSpc>
                          <a:spcPct val="115000"/>
                        </a:lnSpc>
                        <a:spcBef>
                          <a:spcPts val="0"/>
                        </a:spcBef>
                        <a:spcAft>
                          <a:spcPts val="0"/>
                        </a:spcAft>
                        <a:buFont typeface="+mj-lt"/>
                        <a:buAutoNum type="alphaLcPeriod"/>
                      </a:pPr>
                      <a:r>
                        <a:rPr lang="en-US" sz="1800" b="0" dirty="0">
                          <a:effectLst/>
                        </a:rPr>
                        <a:t>Create monthly and annual calendar  </a:t>
                      </a:r>
                    </a:p>
                    <a:p>
                      <a:pPr marL="742950" marR="0" lvl="1" indent="-285750" fontAlgn="base">
                        <a:lnSpc>
                          <a:spcPct val="115000"/>
                        </a:lnSpc>
                        <a:spcBef>
                          <a:spcPts val="0"/>
                        </a:spcBef>
                        <a:spcAft>
                          <a:spcPts val="0"/>
                        </a:spcAft>
                        <a:buFont typeface="+mj-lt"/>
                        <a:buAutoNum type="alphaLcPeriod"/>
                      </a:pPr>
                      <a:r>
                        <a:rPr lang="en-US" sz="1800" b="0" dirty="0">
                          <a:effectLst/>
                        </a:rPr>
                        <a:t>Administrative review of teacher’s ideas for performance tasks for student learning, developing appropriate instructional interventions, ensuring the reassessment of standards. </a:t>
                      </a:r>
                    </a:p>
                    <a:p>
                      <a:pPr marL="742950" marR="0" lvl="1" indent="-285750" fontAlgn="base">
                        <a:lnSpc>
                          <a:spcPct val="115000"/>
                        </a:lnSpc>
                        <a:spcBef>
                          <a:spcPts val="0"/>
                        </a:spcBef>
                        <a:spcAft>
                          <a:spcPts val="0"/>
                        </a:spcAft>
                        <a:buFont typeface="+mj-lt"/>
                        <a:buAutoNum type="alphaLcPeriod"/>
                      </a:pPr>
                      <a:r>
                        <a:rPr lang="en-US" sz="1800" b="0" dirty="0">
                          <a:effectLst/>
                        </a:rPr>
                        <a:t>Ensure leadership team analyzes data and sets goals  </a:t>
                      </a:r>
                      <a:endParaRPr lang="en-US" sz="1800" b="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266305532"/>
                  </a:ext>
                </a:extLst>
              </a:tr>
              <a:tr h="558740">
                <a:tc>
                  <a:txBody>
                    <a:bodyPr/>
                    <a:lstStyle/>
                    <a:p>
                      <a:pPr marL="0" marR="0" fontAlgn="base">
                        <a:lnSpc>
                          <a:spcPct val="115000"/>
                        </a:lnSpc>
                        <a:spcBef>
                          <a:spcPts val="0"/>
                        </a:spcBef>
                        <a:spcAft>
                          <a:spcPts val="0"/>
                        </a:spcAft>
                      </a:pPr>
                      <a:r>
                        <a:rPr lang="en-US" sz="1800" dirty="0">
                          <a:effectLst/>
                        </a:rPr>
                        <a:t>Goal Outcome  </a:t>
                      </a:r>
                    </a:p>
                    <a:p>
                      <a:pPr marL="0" marR="0" fontAlgn="base">
                        <a:lnSpc>
                          <a:spcPct val="115000"/>
                        </a:lnSpc>
                        <a:spcBef>
                          <a:spcPts val="0"/>
                        </a:spcBef>
                        <a:spcAft>
                          <a:spcPts val="0"/>
                        </a:spcAft>
                      </a:pPr>
                      <a:r>
                        <a:rPr lang="en-US" sz="1800" b="0" dirty="0">
                          <a:effectLst/>
                        </a:rPr>
                        <a:t>As a result of using data to monitor progress and using the Tier II and Tier III interventions we will have improved student outcomes for all students. Utilizing collective leadership to support the process will improve teacher motivation and efficacy (and hopefully retention) because those closest to the work are involved in developing the process.</a:t>
                      </a:r>
                      <a:endParaRPr lang="en-US" sz="1800" b="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4042588992"/>
                  </a:ext>
                </a:extLst>
              </a:tr>
              <a:tr h="674270">
                <a:tc>
                  <a:txBody>
                    <a:bodyPr/>
                    <a:lstStyle/>
                    <a:p>
                      <a:pPr marL="0" marR="0" fontAlgn="base">
                        <a:lnSpc>
                          <a:spcPct val="115000"/>
                        </a:lnSpc>
                        <a:spcBef>
                          <a:spcPts val="0"/>
                        </a:spcBef>
                        <a:spcAft>
                          <a:spcPts val="0"/>
                        </a:spcAft>
                      </a:pPr>
                      <a:r>
                        <a:rPr lang="en-US" sz="1800" dirty="0">
                          <a:effectLst/>
                        </a:rPr>
                        <a:t>Goal Evidence   </a:t>
                      </a:r>
                    </a:p>
                    <a:p>
                      <a:pPr marL="342900" marR="0" lvl="0" indent="-342900" fontAlgn="base">
                        <a:lnSpc>
                          <a:spcPct val="115000"/>
                        </a:lnSpc>
                        <a:spcBef>
                          <a:spcPts val="0"/>
                        </a:spcBef>
                        <a:spcAft>
                          <a:spcPts val="0"/>
                        </a:spcAft>
                        <a:buFont typeface="+mj-lt"/>
                        <a:buAutoNum type="arabicPeriod"/>
                      </a:pPr>
                      <a:r>
                        <a:rPr lang="en-US" sz="1800" b="0" dirty="0">
                          <a:effectLst/>
                        </a:rPr>
                        <a:t>Monthly agenda for leadership team data analysis   </a:t>
                      </a:r>
                    </a:p>
                    <a:p>
                      <a:pPr marL="342900" marR="0" lvl="0" indent="-342900" fontAlgn="base">
                        <a:lnSpc>
                          <a:spcPct val="115000"/>
                        </a:lnSpc>
                        <a:spcBef>
                          <a:spcPts val="0"/>
                        </a:spcBef>
                        <a:spcAft>
                          <a:spcPts val="0"/>
                        </a:spcAft>
                        <a:buFont typeface="+mj-lt"/>
                        <a:buAutoNum type="arabicPeriod"/>
                      </a:pPr>
                      <a:r>
                        <a:rPr lang="en-US" sz="1800" b="0" dirty="0">
                          <a:effectLst/>
                        </a:rPr>
                        <a:t>Following teacher participation in data meetings, teachers will recommend and implement strategies for corrective instruction. Content team agendas  </a:t>
                      </a:r>
                    </a:p>
                    <a:p>
                      <a:pPr marL="342900" marR="0" lvl="0" indent="-342900" fontAlgn="base">
                        <a:lnSpc>
                          <a:spcPct val="115000"/>
                        </a:lnSpc>
                        <a:spcBef>
                          <a:spcPts val="0"/>
                        </a:spcBef>
                        <a:spcAft>
                          <a:spcPts val="0"/>
                        </a:spcAft>
                        <a:buFont typeface="+mj-lt"/>
                        <a:buAutoNum type="arabicPeriod"/>
                      </a:pPr>
                      <a:r>
                        <a:rPr lang="en-US" sz="1800" b="0" dirty="0">
                          <a:effectLst/>
                        </a:rPr>
                        <a:t>Monthly and annual calendar for data meetings.   </a:t>
                      </a:r>
                    </a:p>
                    <a:p>
                      <a:pPr marL="342900" marR="0" lvl="0" indent="-342900" fontAlgn="base">
                        <a:lnSpc>
                          <a:spcPct val="115000"/>
                        </a:lnSpc>
                        <a:spcBef>
                          <a:spcPts val="0"/>
                        </a:spcBef>
                        <a:spcAft>
                          <a:spcPts val="0"/>
                        </a:spcAft>
                        <a:buFont typeface="+mj-lt"/>
                        <a:buAutoNum type="arabicPeriod"/>
                      </a:pPr>
                      <a:r>
                        <a:rPr lang="en-US" sz="1800" b="0" dirty="0">
                          <a:effectLst/>
                        </a:rPr>
                        <a:t>During admin meetings (set calendar), lead discussions on teacher created, content specific, action plans </a:t>
                      </a:r>
                      <a:r>
                        <a:rPr lang="en-US" sz="1800" dirty="0">
                          <a:effectLst/>
                        </a:rPr>
                        <a:t>  </a:t>
                      </a:r>
                      <a:endParaRPr lang="en-US" sz="18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2518952760"/>
                  </a:ext>
                </a:extLst>
              </a:tr>
              <a:tr h="847460">
                <a:tc>
                  <a:txBody>
                    <a:bodyPr/>
                    <a:lstStyle/>
                    <a:p>
                      <a:pPr marL="0" marR="0" fontAlgn="base">
                        <a:lnSpc>
                          <a:spcPct val="115000"/>
                        </a:lnSpc>
                        <a:spcBef>
                          <a:spcPts val="0"/>
                        </a:spcBef>
                        <a:spcAft>
                          <a:spcPts val="0"/>
                        </a:spcAft>
                      </a:pPr>
                      <a:r>
                        <a:rPr lang="en-US" sz="1800" dirty="0">
                          <a:effectLst/>
                        </a:rPr>
                        <a:t>Goal Alignment   </a:t>
                      </a:r>
                    </a:p>
                    <a:p>
                      <a:pPr marL="0" marR="0" fontAlgn="base">
                        <a:lnSpc>
                          <a:spcPct val="115000"/>
                        </a:lnSpc>
                        <a:spcBef>
                          <a:spcPts val="0"/>
                        </a:spcBef>
                        <a:spcAft>
                          <a:spcPts val="0"/>
                        </a:spcAft>
                      </a:pPr>
                      <a:r>
                        <a:rPr lang="en-US" sz="1800" b="0" dirty="0">
                          <a:effectLst/>
                        </a:rPr>
                        <a:t>Reflect on how this goal is related to district strategic plans, school renewal plans, or student growth. Check all that apply  </a:t>
                      </a:r>
                    </a:p>
                    <a:p>
                      <a:pPr marL="0" marR="0" fontAlgn="base">
                        <a:lnSpc>
                          <a:spcPct val="115000"/>
                        </a:lnSpc>
                        <a:spcBef>
                          <a:spcPts val="0"/>
                        </a:spcBef>
                        <a:spcAft>
                          <a:spcPts val="0"/>
                        </a:spcAft>
                      </a:pPr>
                      <a:r>
                        <a:rPr lang="en-US" sz="1800" b="0" dirty="0">
                          <a:effectLst/>
                        </a:rPr>
                        <a:t>School Improvement   x </a:t>
                      </a:r>
                    </a:p>
                    <a:p>
                      <a:pPr marL="0" marR="0" fontAlgn="base">
                        <a:lnSpc>
                          <a:spcPct val="115000"/>
                        </a:lnSpc>
                        <a:spcBef>
                          <a:spcPts val="0"/>
                        </a:spcBef>
                        <a:spcAft>
                          <a:spcPts val="0"/>
                        </a:spcAft>
                      </a:pPr>
                      <a:r>
                        <a:rPr lang="en-US" sz="1800" b="0" dirty="0">
                          <a:effectLst/>
                        </a:rPr>
                        <a:t> Note, this goal aligns with the principal’s student growth goal </a:t>
                      </a:r>
                    </a:p>
                    <a:p>
                      <a:pPr marL="0" marR="0" fontAlgn="base">
                        <a:lnSpc>
                          <a:spcPct val="115000"/>
                        </a:lnSpc>
                        <a:spcBef>
                          <a:spcPts val="0"/>
                        </a:spcBef>
                        <a:spcAft>
                          <a:spcPts val="0"/>
                        </a:spcAft>
                      </a:pPr>
                      <a:r>
                        <a:rPr lang="en-US" sz="1800" dirty="0">
                          <a:effectLst/>
                        </a:rPr>
                        <a:t>  </a:t>
                      </a:r>
                      <a:endParaRPr lang="en-US" sz="1800" dirty="0">
                        <a:effectLst/>
                        <a:latin typeface="Times New Roman" panose="02020603050405020304" pitchFamily="18" charset="0"/>
                        <a:ea typeface="Times New Roman" panose="02020603050405020304" pitchFamily="18" charset="0"/>
                      </a:endParaRPr>
                    </a:p>
                  </a:txBody>
                  <a:tcPr marL="0" marR="0" marT="0" marB="0"/>
                </a:tc>
                <a:extLst>
                  <a:ext uri="{0D108BD9-81ED-4DB2-BD59-A6C34878D82A}">
                    <a16:rowId xmlns:a16="http://schemas.microsoft.com/office/drawing/2014/main" val="1573644388"/>
                  </a:ext>
                </a:extLst>
              </a:tr>
            </a:tbl>
          </a:graphicData>
        </a:graphic>
      </p:graphicFrame>
    </p:spTree>
    <p:extLst>
      <p:ext uri="{BB962C8B-B14F-4D97-AF65-F5344CB8AC3E}">
        <p14:creationId xmlns:p14="http://schemas.microsoft.com/office/powerpoint/2010/main" val="2637809586"/>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927DFC58-C9EE-4710-BF1F-B2F7D66E6C27}"/>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Template" id="{B3743A0B-392B-463E-B129-2C2018E2C934}" vid="{2FC87313-9D31-4026-9AF0-CACABC7EC28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2372</TotalTime>
  <Words>866</Words>
  <Application>Microsoft Office PowerPoint</Application>
  <PresentationFormat>Widescreen</PresentationFormat>
  <Paragraphs>82</Paragraphs>
  <Slides>4</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vt:i4>
      </vt:variant>
    </vt:vector>
  </HeadingPairs>
  <TitlesOfParts>
    <vt:vector size="11" baseType="lpstr">
      <vt:lpstr>Arial</vt:lpstr>
      <vt:lpstr>Calibri</vt:lpstr>
      <vt:lpstr>Rockwell</vt:lpstr>
      <vt:lpstr>Times New Roman</vt:lpstr>
      <vt:lpstr>Trebuchet MS</vt:lpstr>
      <vt:lpstr>Custom Design</vt:lpstr>
      <vt:lpstr>1_Office Theme</vt:lpstr>
      <vt:lpstr>AP Eval Overview </vt:lpstr>
      <vt:lpstr>Evaluation  Process</vt:lpstr>
      <vt:lpstr>Goal Setting Template</vt:lpstr>
      <vt:lpstr>Sample Goal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Traufler, Vicki</dc:creator>
  <cp:lastModifiedBy>Toal-Mandsager, Lilla</cp:lastModifiedBy>
  <cp:revision>49</cp:revision>
  <cp:lastPrinted>2022-04-12T12:18:47Z</cp:lastPrinted>
  <dcterms:created xsi:type="dcterms:W3CDTF">2022-01-27T19:29:55Z</dcterms:created>
  <dcterms:modified xsi:type="dcterms:W3CDTF">2022-12-20T18:46:04Z</dcterms:modified>
</cp:coreProperties>
</file>