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85" r:id="rId5"/>
    <p:sldMasterId id="2147483697" r:id="rId6"/>
  </p:sldMasterIdLst>
  <p:notesMasterIdLst>
    <p:notesMasterId r:id="rId34"/>
  </p:notesMasterIdLst>
  <p:sldIdLst>
    <p:sldId id="257" r:id="rId7"/>
    <p:sldId id="297" r:id="rId8"/>
    <p:sldId id="294" r:id="rId9"/>
    <p:sldId id="4794" r:id="rId10"/>
    <p:sldId id="4796" r:id="rId11"/>
    <p:sldId id="4811" r:id="rId12"/>
    <p:sldId id="4813" r:id="rId13"/>
    <p:sldId id="4792" r:id="rId14"/>
    <p:sldId id="4785" r:id="rId15"/>
    <p:sldId id="4788" r:id="rId16"/>
    <p:sldId id="4789" r:id="rId17"/>
    <p:sldId id="4800" r:id="rId18"/>
    <p:sldId id="4805" r:id="rId19"/>
    <p:sldId id="4806" r:id="rId20"/>
    <p:sldId id="4801" r:id="rId21"/>
    <p:sldId id="4804" r:id="rId22"/>
    <p:sldId id="4803" r:id="rId23"/>
    <p:sldId id="4808" r:id="rId24"/>
    <p:sldId id="338" r:id="rId25"/>
    <p:sldId id="346" r:id="rId26"/>
    <p:sldId id="345" r:id="rId27"/>
    <p:sldId id="4798" r:id="rId28"/>
    <p:sldId id="4809" r:id="rId29"/>
    <p:sldId id="4797" r:id="rId30"/>
    <p:sldId id="4812" r:id="rId31"/>
    <p:sldId id="4802" r:id="rId32"/>
    <p:sldId id="28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FFFFF"/>
    <a:srgbClr val="F5F5F5"/>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0C39AC-809F-0970-400F-F56FDBB4F6A2}" v="9" dt="2026-01-14T18:47:21.943"/>
    <p1510:client id="{4ECA5478-448E-6B78-1E90-C6AC66CA55BD}" v="20" dt="2026-01-14T19:19:44.580"/>
    <p1510:client id="{4EEEBBBD-1A78-22D6-D681-42F58F8C4B63}" v="1" dt="2026-01-13T19:24:46.037"/>
    <p1510:client id="{B4BD9B4E-A9AD-4B7F-879D-BD2228744C86}" v="74" dt="2026-01-14T18:14:41.217"/>
    <p1510:client id="{C2C4E11A-0889-0D9D-37A8-5E9B6B82B928}" v="14" dt="2026-01-14T15:27:11.8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72"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5/10/relationships/revisionInfo" Target="revisionInfo.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1/14/2026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cerra.wufoo.com/forms/z88hr4h1bmjl9t/"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ed.sc.gov/educators/school-and-district-administrator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d.sc.gov/educators/certification/adding-experience/occupational-experience-credit/"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d.sc.gov/educators/certification/adding-experience/occupational-experience-credit/"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Kate- @ 1:55 Welcome</a:t>
            </a:r>
            <a:r>
              <a:rPr lang="en-US" sz="1200" b="0" i="0" u="none" strike="noStrike">
                <a:solidFill>
                  <a:srgbClr val="000000"/>
                </a:solidFill>
                <a:effectLst/>
                <a:latin typeface="Calibri"/>
                <a:cs typeface="Calibri"/>
              </a:rPr>
              <a:t> to our </a:t>
            </a:r>
            <a:r>
              <a:rPr lang="en-US">
                <a:solidFill>
                  <a:srgbClr val="000000"/>
                </a:solidFill>
                <a:latin typeface="Calibri"/>
                <a:cs typeface="Calibri"/>
              </a:rPr>
              <a:t>January</a:t>
            </a:r>
            <a:r>
              <a:rPr lang="en-US" sz="1200" b="0" i="0" u="none" strike="noStrike">
                <a:solidFill>
                  <a:srgbClr val="000000"/>
                </a:solidFill>
                <a:effectLst/>
                <a:latin typeface="Calibri"/>
                <a:cs typeface="Calibri"/>
              </a:rPr>
              <a:t>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question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r>
              <a:rPr lang="en-US">
                <a:solidFill>
                  <a:srgbClr val="444444"/>
                </a:solidFill>
                <a:latin typeface="Calibri"/>
                <a:cs typeface="Calibri"/>
              </a:rPr>
              <a:t>(mute)</a:t>
            </a:r>
            <a:endParaRPr lang="en-US"/>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a:t>
            </a:r>
            <a:r>
              <a:rPr lang="en-US">
                <a:solidFill>
                  <a:srgbClr val="000000"/>
                </a:solidFill>
                <a:latin typeface="Calibri"/>
                <a:cs typeface="Calibri"/>
              </a:rPr>
              <a:t>My name is Kate Berresford and I am joined by my wonderful colleagues, Ashley Cohoon, Jenny Henke, Dr. Adrienne Davenport from the leadership side of our office and Dr. Robin Amick from the Office of Educator Services.  </a:t>
            </a:r>
            <a:r>
              <a:rPr lang="en-US" sz="1200" b="0" i="0" u="none" strike="noStrike">
                <a:solidFill>
                  <a:srgbClr val="000000"/>
                </a:solidFill>
                <a:effectLst/>
                <a:latin typeface="Calibri"/>
                <a:cs typeface="Calibri"/>
              </a:rPr>
              <a:t>If you haven’t done so, </a:t>
            </a:r>
            <a:r>
              <a:rPr lang="en-US">
                <a:solidFill>
                  <a:srgbClr val="000000"/>
                </a:solidFill>
                <a:latin typeface="Calibri"/>
                <a:cs typeface="Calibri"/>
              </a:rPr>
              <a:t>please</a:t>
            </a:r>
            <a:r>
              <a:rPr lang="en-US" sz="1200" b="0" i="0" u="none" strike="noStrike">
                <a:solidFill>
                  <a:srgbClr val="000000"/>
                </a:solidFill>
                <a:effectLst/>
                <a:latin typeface="Calibri"/>
                <a:cs typeface="Calibri"/>
              </a:rPr>
              <a:t> type your name</a:t>
            </a:r>
            <a:r>
              <a:rPr lang="en-US">
                <a:solidFill>
                  <a:srgbClr val="000000"/>
                </a:solidFill>
                <a:latin typeface="Calibri"/>
                <a:cs typeface="Calibri"/>
              </a:rPr>
              <a:t> and district in the chat box, and don't forget to </a:t>
            </a:r>
            <a:r>
              <a:rPr lang="en-US" sz="1200" b="0" i="0" u="none" strike="noStrike">
                <a:solidFill>
                  <a:srgbClr val="000000"/>
                </a:solidFill>
                <a:effectLst/>
                <a:latin typeface="Calibri"/>
                <a:cs typeface="Calibri"/>
              </a:rPr>
              <a:t>click the mic icon to mute yourself. </a:t>
            </a:r>
            <a:r>
              <a:rPr lang="en-US">
                <a:solidFill>
                  <a:srgbClr val="000000"/>
                </a:solidFill>
                <a:latin typeface="Calibri"/>
                <a:cs typeface="Calibri"/>
              </a:rPr>
              <a:t>We</a:t>
            </a:r>
            <a:r>
              <a:rPr lang="en-US" sz="1200" b="0" i="0" u="none" strike="noStrike">
                <a:solidFill>
                  <a:srgbClr val="000000"/>
                </a:solidFill>
                <a:effectLst/>
                <a:latin typeface="Calibri"/>
                <a:cs typeface="Calibri"/>
              </a:rPr>
              <a:t> encourage you to utilize the chat throughout this session for any questions you may. Our team will be monitoring the chat and responding accordingly. </a:t>
            </a:r>
            <a:r>
              <a:rPr lang="en-US">
                <a:solidFill>
                  <a:srgbClr val="000000"/>
                </a:solidFill>
              </a:rPr>
              <a:t>We will also hold a time at the end of this presentation for discussions.</a:t>
            </a:r>
            <a:r>
              <a:rPr lang="en-US">
                <a:solidFill>
                  <a:srgbClr val="000000"/>
                </a:solidFill>
                <a:latin typeface="Calibri"/>
                <a:cs typeface="Calibri"/>
              </a:rPr>
              <a:t> Today's VOHs will be recorded for your reference. </a:t>
            </a:r>
            <a:r>
              <a:rPr lang="en-US">
                <a:solidFill>
                  <a:srgbClr val="444444"/>
                </a:solidFill>
                <a:latin typeface="Calibri"/>
                <a:cs typeface="Calibri"/>
              </a:rPr>
              <a:t> </a:t>
            </a:r>
            <a:r>
              <a:rPr lang="en-US">
                <a:solidFill>
                  <a:srgbClr val="FF0000"/>
                </a:solidFill>
                <a:latin typeface="Calibri"/>
                <a:cs typeface="Calibri"/>
              </a:rPr>
              <a:t>See open question, read a few responses</a:t>
            </a:r>
            <a:r>
              <a:rPr lang="en-US">
                <a:solidFill>
                  <a:srgbClr val="444444"/>
                </a:solidFill>
                <a:latin typeface="Calibri"/>
                <a:cs typeface="Calibri"/>
              </a:rPr>
              <a:t>.  Before we move into VOH let's take a look at our agenda.</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Jenny - It’s January, so it’s time to prepare for district induction counts. </a:t>
            </a:r>
            <a:r>
              <a:rPr lang="en-US">
                <a:ea typeface="Calibri"/>
                <a:cs typeface="Calibri"/>
              </a:rPr>
              <a:t>(Read Slide)</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10</a:t>
            </a:fld>
            <a:endParaRPr lang="en-US"/>
          </a:p>
        </p:txBody>
      </p:sp>
    </p:spTree>
    <p:extLst>
      <p:ext uri="{BB962C8B-B14F-4D97-AF65-F5344CB8AC3E}">
        <p14:creationId xmlns:p14="http://schemas.microsoft.com/office/powerpoint/2010/main" val="1012185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Read Slide:</a:t>
            </a:r>
          </a:p>
          <a:p>
            <a:r>
              <a:rPr lang="en-US">
                <a:ea typeface="Calibri"/>
                <a:cs typeface="Calibri"/>
              </a:rPr>
              <a:t>For districts who use </a:t>
            </a:r>
            <a:r>
              <a:rPr lang="en-US" err="1">
                <a:ea typeface="Calibri"/>
                <a:cs typeface="Calibri"/>
              </a:rPr>
              <a:t>SCLead</a:t>
            </a:r>
            <a:r>
              <a:rPr lang="en-US">
                <a:ea typeface="Calibri"/>
                <a:cs typeface="Calibri"/>
              </a:rPr>
              <a:t>, use the bulk evaluations tool to assign Induction contract levels</a:t>
            </a:r>
          </a:p>
          <a:p>
            <a:r>
              <a:rPr lang="en-US">
                <a:ea typeface="Calibri"/>
                <a:cs typeface="Calibri"/>
              </a:rPr>
              <a:t>For import districts, use the Import Spreadsheet to ensure all induction 1 educators have been assigned the correct contract level</a:t>
            </a: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1655595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3198501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7C4AC-6145-E48F-D06F-F0AEE913E2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046A0B-04EE-D2F7-AB18-A3E80A0B07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731865-FD53-7977-1A7B-AE16D69775F6}"/>
              </a:ext>
            </a:extLst>
          </p:cNvPr>
          <p:cNvSpPr>
            <a:spLocks noGrp="1"/>
          </p:cNvSpPr>
          <p:nvPr>
            <p:ph type="body" idx="1"/>
          </p:nvPr>
        </p:nvSpPr>
        <p:spPr/>
        <p:txBody>
          <a:bodyPr/>
          <a:lstStyle/>
          <a:p>
            <a:r>
              <a:rPr lang="en-US">
                <a:ea typeface="Calibri"/>
                <a:cs typeface="Calibri"/>
              </a:rPr>
              <a:t>Jenny to continue </a:t>
            </a:r>
          </a:p>
        </p:txBody>
      </p:sp>
      <p:sp>
        <p:nvSpPr>
          <p:cNvPr id="4" name="Slide Number Placeholder 3">
            <a:extLst>
              <a:ext uri="{FF2B5EF4-FFF2-40B4-BE49-F238E27FC236}">
                <a16:creationId xmlns:a16="http://schemas.microsoft.com/office/drawing/2014/main" id="{8B7C346E-5ECA-2113-E766-6889AF05361B}"/>
              </a:ext>
            </a:extLst>
          </p:cNvPr>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2822345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Carrie Simpson and I preparing for our January Virtual Support session that will take place on Wednesday, January 21st from 4-5 pm. Our topics for discussion include a deep dive into the questioning indicator and strategies for working with multilingual learners.</a:t>
            </a:r>
            <a:endParaRPr lang="en-US">
              <a:solidFill>
                <a:srgbClr val="444444"/>
              </a:solidFill>
            </a:endParaRPr>
          </a:p>
          <a:p>
            <a:r>
              <a:rPr lang="en-US"/>
              <a:t>Ashley will email a shareable flyer at the end of this session for you to share with your induction teachers and current mentors. The QR code can be scanned to access the registration form. I will also drop the registration link in the chat. Please share this information with your Mentor and Induction Coordinators or anyone else who could benefit from this session.</a:t>
            </a:r>
            <a:endParaRPr lang="en-US">
              <a:solidFill>
                <a:srgbClr val="444444"/>
              </a:solidFill>
            </a:endParaRPr>
          </a:p>
          <a:p>
            <a:endParaRPr lang="en-US">
              <a:solidFill>
                <a:srgbClr val="000000"/>
              </a:solidFill>
              <a:ea typeface="Calibri"/>
              <a:cs typeface="Calibri"/>
            </a:endParaRPr>
          </a:p>
          <a:p>
            <a:r>
              <a:rPr lang="en-US">
                <a:solidFill>
                  <a:srgbClr val="000000"/>
                </a:solidFill>
                <a:ea typeface="Calibri"/>
                <a:cs typeface="Calibri"/>
              </a:rPr>
              <a:t>Mark your calendars with the remaining dates for this school year's virtual support sessions.</a:t>
            </a:r>
          </a:p>
          <a:p>
            <a:endParaRPr lang="en-US">
              <a:solidFill>
                <a:srgbClr val="444444"/>
              </a:solidFill>
            </a:endParaRPr>
          </a:p>
          <a:p>
            <a:r>
              <a:rPr lang="en-US"/>
              <a:t>DROP IN CHAT: </a:t>
            </a:r>
            <a:endParaRPr lang="en-US">
              <a:solidFill>
                <a:srgbClr val="444444"/>
              </a:solidFill>
            </a:endParaRPr>
          </a:p>
          <a:p>
            <a:r>
              <a:rPr lang="en-US"/>
              <a:t>Link to Register for Jan. M&amp;I Virtual Support Session: </a:t>
            </a:r>
            <a:r>
              <a:rPr lang="en-US">
                <a:hlinkClick r:id="rId3"/>
              </a:rPr>
              <a:t>Mentor &amp; Induction Virtual Support Session</a:t>
            </a:r>
            <a:endParaRPr lang="en-US">
              <a:solidFill>
                <a:srgbClr val="444444"/>
              </a:solidFill>
              <a:ea typeface="Calibri"/>
              <a:cs typeface="Calibri"/>
            </a:endParaRPr>
          </a:p>
          <a:p>
            <a:endParaRPr lang="en-US">
              <a:ea typeface="Calibri"/>
              <a:cs typeface="Calibri"/>
            </a:endParaRPr>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14</a:t>
            </a:fld>
            <a:endParaRPr lang="en-US"/>
          </a:p>
        </p:txBody>
      </p:sp>
    </p:spTree>
    <p:extLst>
      <p:ext uri="{BB962C8B-B14F-4D97-AF65-F5344CB8AC3E}">
        <p14:creationId xmlns:p14="http://schemas.microsoft.com/office/powerpoint/2010/main" val="1160422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54E69-1472-5E1C-681F-4A0106688B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A96C95-15B9-97E1-6EEC-80BDAA16B0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19324D-58C5-24E5-B2A8-53F87CA6C1A2}"/>
              </a:ext>
            </a:extLst>
          </p:cNvPr>
          <p:cNvSpPr>
            <a:spLocks noGrp="1"/>
          </p:cNvSpPr>
          <p:nvPr>
            <p:ph type="body" idx="1"/>
          </p:nvPr>
        </p:nvSpPr>
        <p:spPr/>
        <p:txBody>
          <a:bodyPr/>
          <a:lstStyle/>
          <a:p>
            <a:r>
              <a:rPr lang="en-US">
                <a:ea typeface="Calibri"/>
                <a:cs typeface="Calibri"/>
              </a:rPr>
              <a:t>(Kate) Thank you Jenny.  We will now turn it over to Dr. Davenport for leadership Highlights. </a:t>
            </a:r>
            <a:endParaRPr lang="en-US"/>
          </a:p>
        </p:txBody>
      </p:sp>
      <p:sp>
        <p:nvSpPr>
          <p:cNvPr id="4" name="Slide Number Placeholder 3">
            <a:extLst>
              <a:ext uri="{FF2B5EF4-FFF2-40B4-BE49-F238E27FC236}">
                <a16:creationId xmlns:a16="http://schemas.microsoft.com/office/drawing/2014/main" id="{9780E4ED-23E3-5C00-5366-8D613F940F53}"/>
              </a:ext>
            </a:extLst>
          </p:cNvPr>
          <p:cNvSpPr>
            <a:spLocks noGrp="1"/>
          </p:cNvSpPr>
          <p:nvPr>
            <p:ph type="sldNum" sz="quarter" idx="5"/>
          </p:nvPr>
        </p:nvSpPr>
        <p:spPr/>
        <p:txBody>
          <a:bodyPr/>
          <a:lstStyle/>
          <a:p>
            <a:fld id="{AC08F6B9-9AA6-429E-A410-38249A3BA9E7}" type="slidenum">
              <a:rPr lang="en-US" smtClean="0"/>
              <a:t>15</a:t>
            </a:fld>
            <a:endParaRPr lang="en-US"/>
          </a:p>
        </p:txBody>
      </p:sp>
    </p:spTree>
    <p:extLst>
      <p:ext uri="{BB962C8B-B14F-4D97-AF65-F5344CB8AC3E}">
        <p14:creationId xmlns:p14="http://schemas.microsoft.com/office/powerpoint/2010/main" val="470172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Ashley- add to chat</a:t>
            </a:r>
          </a:p>
          <a:p>
            <a:r>
              <a:rPr lang="en-US">
                <a:hlinkClick r:id="rId3"/>
              </a:rPr>
              <a:t>School and District Administrators - South Carolina Department of Education</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15789564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EBCD9-230B-2EC2-9615-21C92A8A73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D2C508-F660-5FAA-37F1-D392D95684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4EC8EC-DE9B-2474-3108-D6E729374AFC}"/>
              </a:ext>
            </a:extLst>
          </p:cNvPr>
          <p:cNvSpPr>
            <a:spLocks noGrp="1"/>
          </p:cNvSpPr>
          <p:nvPr>
            <p:ph type="body" idx="1"/>
          </p:nvPr>
        </p:nvSpPr>
        <p:spPr/>
        <p:txBody>
          <a:bodyPr/>
          <a:lstStyle/>
          <a:p>
            <a:r>
              <a:rPr lang="en-US">
                <a:ea typeface="Calibri"/>
                <a:cs typeface="Calibri"/>
              </a:rPr>
              <a:t>(Kate) Thank you Dr. Davenport.   Dr. Amick will now share some information around occupational experience.</a:t>
            </a:r>
          </a:p>
        </p:txBody>
      </p:sp>
      <p:sp>
        <p:nvSpPr>
          <p:cNvPr id="4" name="Slide Number Placeholder 3">
            <a:extLst>
              <a:ext uri="{FF2B5EF4-FFF2-40B4-BE49-F238E27FC236}">
                <a16:creationId xmlns:a16="http://schemas.microsoft.com/office/drawing/2014/main" id="{2CA39171-9C25-4669-9BAF-E2EF813A6053}"/>
              </a:ext>
            </a:extLst>
          </p:cNvPr>
          <p:cNvSpPr>
            <a:spLocks noGrp="1"/>
          </p:cNvSpPr>
          <p:nvPr>
            <p:ph type="sldNum" sz="quarter" idx="5"/>
          </p:nvPr>
        </p:nvSpPr>
        <p:spPr/>
        <p:txBody>
          <a:bodyPr/>
          <a:lstStyle/>
          <a:p>
            <a:fld id="{AC08F6B9-9AA6-429E-A410-38249A3BA9E7}" type="slidenum">
              <a:rPr lang="en-US" smtClean="0"/>
              <a:t>17</a:t>
            </a:fld>
            <a:endParaRPr lang="en-US"/>
          </a:p>
        </p:txBody>
      </p:sp>
    </p:spTree>
    <p:extLst>
      <p:ext uri="{BB962C8B-B14F-4D97-AF65-F5344CB8AC3E}">
        <p14:creationId xmlns:p14="http://schemas.microsoft.com/office/powerpoint/2010/main" val="1766512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4CEC91-7A65-4868-9634-A5288F997D0F}"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26509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Ashley- add to chat</a:t>
            </a:r>
          </a:p>
          <a:p>
            <a:endParaRPr lang="en-US" dirty="0"/>
          </a:p>
          <a:p>
            <a:r>
              <a:rPr lang="en-US" dirty="0">
                <a:hlinkClick r:id="rId3"/>
              </a:rPr>
              <a:t>Non-teaching Occupational Experience Credit - South Carolina Department of Education </a:t>
            </a:r>
            <a:endParaRPr lang="en-US" dirty="0">
              <a:ea typeface="Calibri"/>
              <a:cs typeface="Calibri"/>
            </a:endParaRP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4CEC91-7A65-4868-9634-A5288F997D0F}"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5457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a few things to go over today in our January VOH. (Review Agenda). As we go, please feel free to add questions in the chat. We will respond to all that we can as we go and will address any lingering questions when we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E87F0-4D61-4D00-2E1F-23DEB821E4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1337FB-FCE0-9001-F549-9CE0865789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40F871-F7A2-70E2-DAD7-2D9E63F95769}"/>
              </a:ext>
            </a:extLst>
          </p:cNvPr>
          <p:cNvSpPr>
            <a:spLocks noGrp="1"/>
          </p:cNvSpPr>
          <p:nvPr>
            <p:ph type="body" idx="1"/>
          </p:nvPr>
        </p:nvSpPr>
        <p:spPr/>
        <p:txBody>
          <a:bodyPr/>
          <a:lstStyle/>
          <a:p>
            <a:r>
              <a:rPr lang="en-US" dirty="0"/>
              <a:t>Ashley- add to chat</a:t>
            </a:r>
          </a:p>
          <a:p>
            <a:endParaRPr lang="en-US" dirty="0"/>
          </a:p>
          <a:p>
            <a:r>
              <a:rPr lang="en-US" dirty="0">
                <a:hlinkClick r:id="rId3"/>
              </a:rPr>
              <a:t>Non-teaching Occupational Experience Credit - South Carolina Department of Education </a:t>
            </a:r>
            <a:endParaRPr lang="en-US" dirty="0">
              <a:ea typeface="Calibri"/>
              <a:cs typeface="Calibri"/>
            </a:endParaRPr>
          </a:p>
        </p:txBody>
      </p:sp>
      <p:sp>
        <p:nvSpPr>
          <p:cNvPr id="4" name="Slide Number Placeholder 3">
            <a:extLst>
              <a:ext uri="{FF2B5EF4-FFF2-40B4-BE49-F238E27FC236}">
                <a16:creationId xmlns:a16="http://schemas.microsoft.com/office/drawing/2014/main" id="{C09F454F-BA57-9F63-E9A1-ED050EAE6B1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4CEC91-7A65-4868-9634-A5288F997D0F}"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850806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63BC9-0A0E-C9A8-F0E2-39B0E5FE7F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F73202-080E-206E-06F4-586FCECD50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6E1DCC-E5B2-4C6F-CF30-ACDED62639EC}"/>
              </a:ext>
            </a:extLst>
          </p:cNvPr>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a:extLst>
              <a:ext uri="{FF2B5EF4-FFF2-40B4-BE49-F238E27FC236}">
                <a16:creationId xmlns:a16="http://schemas.microsoft.com/office/drawing/2014/main" id="{9BF2FD6C-05BF-127B-622A-152BEA3C745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4CEC91-7A65-4868-9634-A5288F997D0F}"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57982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22</a:t>
            </a:fld>
            <a:endParaRPr lang="en-US"/>
          </a:p>
        </p:txBody>
      </p:sp>
    </p:spTree>
    <p:extLst>
      <p:ext uri="{BB962C8B-B14F-4D97-AF65-F5344CB8AC3E}">
        <p14:creationId xmlns:p14="http://schemas.microsoft.com/office/powerpoint/2010/main" val="1976785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D38FA-6073-E95C-1714-A2D77F9FA5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52CD7A-A784-E4F9-2798-11FBA15798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073FDD-04B3-359C-7B43-C248D17F7FB7}"/>
              </a:ext>
            </a:extLst>
          </p:cNvPr>
          <p:cNvSpPr>
            <a:spLocks noGrp="1"/>
          </p:cNvSpPr>
          <p:nvPr>
            <p:ph type="body" idx="1"/>
          </p:nvPr>
        </p:nvSpPr>
        <p:spPr/>
        <p:txBody>
          <a:bodyPr/>
          <a:lstStyle/>
          <a:p>
            <a:r>
              <a:rPr lang="en-US">
                <a:ea typeface="Calibri"/>
                <a:cs typeface="Calibri"/>
              </a:rPr>
              <a:t>(Kate) Thank you Dr. Amick. We are going to turn it over to Ashley to go over some frequently asked questions.</a:t>
            </a:r>
            <a:endParaRPr lang="en-US"/>
          </a:p>
        </p:txBody>
      </p:sp>
      <p:sp>
        <p:nvSpPr>
          <p:cNvPr id="4" name="Slide Number Placeholder 3">
            <a:extLst>
              <a:ext uri="{FF2B5EF4-FFF2-40B4-BE49-F238E27FC236}">
                <a16:creationId xmlns:a16="http://schemas.microsoft.com/office/drawing/2014/main" id="{965068E4-04E0-495E-E1C6-EE988301D1F4}"/>
              </a:ext>
            </a:extLst>
          </p:cNvPr>
          <p:cNvSpPr>
            <a:spLocks noGrp="1"/>
          </p:cNvSpPr>
          <p:nvPr>
            <p:ph type="sldNum" sz="quarter" idx="5"/>
          </p:nvPr>
        </p:nvSpPr>
        <p:spPr/>
        <p:txBody>
          <a:bodyPr/>
          <a:lstStyle/>
          <a:p>
            <a:fld id="{AC08F6B9-9AA6-429E-A410-38249A3BA9E7}" type="slidenum">
              <a:rPr lang="en-US" smtClean="0"/>
              <a:t>23</a:t>
            </a:fld>
            <a:endParaRPr lang="en-US"/>
          </a:p>
        </p:txBody>
      </p:sp>
    </p:spTree>
    <p:extLst>
      <p:ext uri="{BB962C8B-B14F-4D97-AF65-F5344CB8AC3E}">
        <p14:creationId xmlns:p14="http://schemas.microsoft.com/office/powerpoint/2010/main" val="1796145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Reach out to your ADEPT contact for individual cases</a:t>
            </a:r>
          </a:p>
        </p:txBody>
      </p:sp>
      <p:sp>
        <p:nvSpPr>
          <p:cNvPr id="4" name="Slide Number Placeholder 3"/>
          <p:cNvSpPr>
            <a:spLocks noGrp="1"/>
          </p:cNvSpPr>
          <p:nvPr>
            <p:ph type="sldNum" sz="quarter" idx="5"/>
          </p:nvPr>
        </p:nvSpPr>
        <p:spPr/>
        <p:txBody>
          <a:bodyPr/>
          <a:lstStyle/>
          <a:p>
            <a:fld id="{7D31CE96-81FA-4C03-87CC-F53CE344BC75}" type="slidenum">
              <a:rPr lang="en-US" smtClean="0"/>
              <a:t>24</a:t>
            </a:fld>
            <a:endParaRPr lang="en-US"/>
          </a:p>
        </p:txBody>
      </p:sp>
    </p:spTree>
    <p:extLst>
      <p:ext uri="{BB962C8B-B14F-4D97-AF65-F5344CB8AC3E}">
        <p14:creationId xmlns:p14="http://schemas.microsoft.com/office/powerpoint/2010/main" val="19037397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90FE7-F8E7-D15B-F421-1AE51AFE1F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0EE1A-A110-0B84-821A-29E2AF50B5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241F96-1C46-3C61-7467-07B9D098F40B}"/>
              </a:ext>
            </a:extLst>
          </p:cNvPr>
          <p:cNvSpPr>
            <a:spLocks noGrp="1"/>
          </p:cNvSpPr>
          <p:nvPr>
            <p:ph type="body" idx="1"/>
          </p:nvPr>
        </p:nvSpPr>
        <p:spPr/>
        <p:txBody>
          <a:bodyPr/>
          <a:lstStyle/>
          <a:p>
            <a:r>
              <a:rPr lang="en-US">
                <a:ea typeface="Calibri"/>
                <a:cs typeface="Calibri"/>
              </a:rPr>
              <a:t>(Team)</a:t>
            </a:r>
          </a:p>
        </p:txBody>
      </p:sp>
      <p:sp>
        <p:nvSpPr>
          <p:cNvPr id="4" name="Slide Number Placeholder 3">
            <a:extLst>
              <a:ext uri="{FF2B5EF4-FFF2-40B4-BE49-F238E27FC236}">
                <a16:creationId xmlns:a16="http://schemas.microsoft.com/office/drawing/2014/main" id="{64752C96-E943-7E28-37BE-E657786FE91C}"/>
              </a:ext>
            </a:extLst>
          </p:cNvPr>
          <p:cNvSpPr>
            <a:spLocks noGrp="1"/>
          </p:cNvSpPr>
          <p:nvPr>
            <p:ph type="sldNum" sz="quarter" idx="5"/>
          </p:nvPr>
        </p:nvSpPr>
        <p:spPr/>
        <p:txBody>
          <a:bodyPr/>
          <a:lstStyle/>
          <a:p>
            <a:fld id="{AC08F6B9-9AA6-429E-A410-38249A3BA9E7}" type="slidenum">
              <a:rPr lang="en-US" smtClean="0"/>
              <a:t>25</a:t>
            </a:fld>
            <a:endParaRPr lang="en-US"/>
          </a:p>
        </p:txBody>
      </p:sp>
    </p:spTree>
    <p:extLst>
      <p:ext uri="{BB962C8B-B14F-4D97-AF65-F5344CB8AC3E}">
        <p14:creationId xmlns:p14="http://schemas.microsoft.com/office/powerpoint/2010/main" val="15553383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As we end our January VOH, this is our contact information. If you need us in any way were are here to help.  Thank you for joining us today. We will hang on for a little bit incase you have any individual questions. If not,  we can't wait to see you in February!  </a:t>
            </a:r>
          </a:p>
        </p:txBody>
      </p:sp>
      <p:sp>
        <p:nvSpPr>
          <p:cNvPr id="4" name="Slide Number Placeholder 3"/>
          <p:cNvSpPr>
            <a:spLocks noGrp="1"/>
          </p:cNvSpPr>
          <p:nvPr>
            <p:ph type="sldNum" sz="quarter" idx="5"/>
          </p:nvPr>
        </p:nvSpPr>
        <p:spPr/>
        <p:txBody>
          <a:bodyPr/>
          <a:lstStyle/>
          <a:p>
            <a:fld id="{7D31CE96-81FA-4C03-87CC-F53CE344BC75}" type="slidenum">
              <a:rPr lang="en-US" smtClean="0"/>
              <a:t>26</a:t>
            </a:fld>
            <a:endParaRPr lang="en-US"/>
          </a:p>
        </p:txBody>
      </p:sp>
    </p:spTree>
    <p:extLst>
      <p:ext uri="{BB962C8B-B14F-4D97-AF65-F5344CB8AC3E}">
        <p14:creationId xmlns:p14="http://schemas.microsoft.com/office/powerpoint/2010/main" val="2196574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(Kate) As the preliminary cycle winds down we would like to share with you a few reminders when completing the preliminary cycle (read slide).  </a:t>
            </a:r>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4262320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(Kate) As we wrap up the preliminary cycle and move toward the final cycle in </a:t>
            </a:r>
            <a:r>
              <a:rPr lang="en-US" err="1">
                <a:ea typeface="Calibri"/>
                <a:cs typeface="Calibri"/>
              </a:rPr>
              <a:t>SCLead</a:t>
            </a:r>
            <a:r>
              <a:rPr lang="en-US">
                <a:ea typeface="Calibri"/>
                <a:cs typeface="Calibri"/>
              </a:rPr>
              <a:t>, there a few things to be mindful of.....(read slide)</a:t>
            </a: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1889624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(Kate): The evaluation generator is a great report for you to use to determine which educators do not have evaluations created in SC Lead (read slide) </a:t>
            </a:r>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3131820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(Kate) Read slide </a:t>
            </a:r>
          </a:p>
        </p:txBody>
      </p:sp>
      <p:sp>
        <p:nvSpPr>
          <p:cNvPr id="4" name="Slide Number Placeholder 3"/>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1603138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(Kate) I know you all are familiar with the Evaluation Status Report in </a:t>
            </a:r>
            <a:r>
              <a:rPr lang="en-US" err="1"/>
              <a:t>SCLead</a:t>
            </a:r>
            <a:r>
              <a:rPr lang="en-US"/>
              <a:t>. This is a great resource that allows you to see the status overview of educators in your district.</a:t>
            </a:r>
          </a:p>
          <a:p>
            <a:pPr>
              <a:defRPr/>
            </a:pPr>
            <a:endParaRPr lang="en-US"/>
          </a:p>
          <a:p>
            <a:pPr>
              <a:defRPr/>
            </a:pPr>
            <a:r>
              <a:rPr lang="en-US">
                <a:highlight>
                  <a:srgbClr val="F5F5F5"/>
                </a:highlight>
              </a:rPr>
              <a:t>Now, I'm going to turn it over to Jenny for Induction Counts and Mentoring/Induction virtual support sessions.</a:t>
            </a:r>
            <a:endParaRPr lang="en-US"/>
          </a:p>
          <a:p>
            <a:pPr marL="171450" indent="-171450">
              <a:buFont typeface="Arial"/>
              <a:buChar char="•"/>
              <a:defRPr/>
            </a:pPr>
            <a:endParaRPr lang="en-US">
              <a:ea typeface="Calibri"/>
              <a:cs typeface="Calibri"/>
            </a:endParaRPr>
          </a:p>
          <a:p>
            <a:pPr>
              <a:defRPr/>
            </a:pPr>
            <a:endParaRPr lang="en-US">
              <a:highlight>
                <a:srgbClr val="F5F5F5"/>
              </a:highlight>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3312257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44D02-8F43-A3F7-2D90-26E604161D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F968E5-3737-41E3-2220-28ED5F33F7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DE6473-BDA9-5196-8916-F6BA757E9B3E}"/>
              </a:ext>
            </a:extLst>
          </p:cNvPr>
          <p:cNvSpPr>
            <a:spLocks noGrp="1"/>
          </p:cNvSpPr>
          <p:nvPr>
            <p:ph type="body" idx="1"/>
          </p:nvPr>
        </p:nvSpPr>
        <p:spPr/>
        <p:txBody>
          <a:bodyPr/>
          <a:lstStyle/>
          <a:p>
            <a:endParaRPr lang="en-US">
              <a:highlight>
                <a:srgbClr val="F5F5F5"/>
              </a:highlight>
              <a:ea typeface="Calibri"/>
              <a:cs typeface="Calibri"/>
            </a:endParaRPr>
          </a:p>
        </p:txBody>
      </p:sp>
      <p:sp>
        <p:nvSpPr>
          <p:cNvPr id="4" name="Slide Number Placeholder 3">
            <a:extLst>
              <a:ext uri="{FF2B5EF4-FFF2-40B4-BE49-F238E27FC236}">
                <a16:creationId xmlns:a16="http://schemas.microsoft.com/office/drawing/2014/main" id="{F484EDEC-C2E2-2117-A298-9D6E22D35795}"/>
              </a:ext>
            </a:extLst>
          </p:cNvPr>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215799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1279236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marL="0" indent="0">
              <a:lnSpc>
                <a:spcPct val="120000"/>
              </a:lnSpc>
              <a:buNone/>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2897043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chemeClr val="bg1"/>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8844366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125803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1/14/2026</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83" r:id="rId12"/>
    <p:sldLayoutId id="2147483684" r:id="rId13"/>
    <p:sldLayoutId id="2147483701" r:id="rId14"/>
    <p:sldLayoutId id="2147483702"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1/14/2026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98" r:id="rId1"/>
    <p:sldLayoutId id="2147483671" r:id="rId2"/>
    <p:sldLayoutId id="2147483675" r:id="rId3"/>
    <p:sldLayoutId id="2147483699" r:id="rId4"/>
    <p:sldLayoutId id="2147483677" r:id="rId5"/>
    <p:sldLayoutId id="2147483678" r:id="rId6"/>
    <p:sldLayoutId id="2147483679" r:id="rId7"/>
    <p:sldLayoutId id="2147483674" r:id="rId8"/>
    <p:sldLayoutId id="2147483700"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hyperlink" Target="mailto:tmnunn@ed.sc.gov" TargetMode="External"/><Relationship Id="rId13" Type="http://schemas.openxmlformats.org/officeDocument/2006/relationships/hyperlink" Target="mailto:frobinson@ed.sc.gov" TargetMode="External"/><Relationship Id="rId3" Type="http://schemas.openxmlformats.org/officeDocument/2006/relationships/hyperlink" Target="mailto: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hyperlink" Target="mailto:vhenke@ed.sc.gov" TargetMode="External"/><Relationship Id="rId11" Type="http://schemas.openxmlformats.org/officeDocument/2006/relationships/hyperlink" Target="mailto:ksgrant@ed.sc.gov" TargetMode="External"/><Relationship Id="rId5" Type="http://schemas.openxmlformats.org/officeDocument/2006/relationships/hyperlink" Target="mailto:rfrazier@ed.sc.gov" TargetMode="External"/><Relationship Id="rId15" Type="http://schemas.openxmlformats.org/officeDocument/2006/relationships/hyperlink" Target="mailto:masuber@ed.sc.gov" TargetMode="External"/><Relationship Id="rId10" Type="http://schemas.openxmlformats.org/officeDocument/2006/relationships/hyperlink" Target="mailto:gedwards@ed.sc.gov" TargetMode="External"/><Relationship Id="rId4" Type="http://schemas.openxmlformats.org/officeDocument/2006/relationships/hyperlink" Target="mailto:ascohoon@ed.sc.gov" TargetMode="External"/><Relationship Id="rId9" Type="http://schemas.openxmlformats.org/officeDocument/2006/relationships/hyperlink" Target="mailto:adavenport@ed.sc.gov" TargetMode="External"/><Relationship Id="rId14" Type="http://schemas.openxmlformats.org/officeDocument/2006/relationships/hyperlink" Target="mailto:kemack@ed.sc.gov"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January 14, 2026</a:t>
            </a:r>
          </a:p>
        </p:txBody>
      </p:sp>
      <p:sp>
        <p:nvSpPr>
          <p:cNvPr id="4" name="TextBox 3">
            <a:extLst>
              <a:ext uri="{FF2B5EF4-FFF2-40B4-BE49-F238E27FC236}">
                <a16:creationId xmlns:a16="http://schemas.microsoft.com/office/drawing/2014/main" id="{70787342-6D37-1A43-7D2E-50CC226FBF32}"/>
              </a:ext>
            </a:extLst>
          </p:cNvPr>
          <p:cNvSpPr txBox="1"/>
          <p:nvPr/>
        </p:nvSpPr>
        <p:spPr>
          <a:xfrm>
            <a:off x="142875" y="2831475"/>
            <a:ext cx="5723084"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latin typeface="Aptos"/>
              <a:ea typeface="Calibri"/>
              <a:cs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233F58"/>
                </a:solidFill>
                <a:effectLst/>
                <a:uLnTx/>
                <a:uFillTx/>
                <a:latin typeface="Aptos"/>
                <a:ea typeface="Calibri"/>
                <a:cs typeface="Calibri"/>
              </a:rPr>
              <a:t>What’s something you plan to do differently this year, personally or professionally?</a:t>
            </a:r>
            <a:endParaRPr lang="en-US" sz="3200" b="0" i="0" u="none" strike="noStrike" kern="1200" cap="none" spc="0" normalizeH="0" baseline="0" noProof="0">
              <a:ln>
                <a:noFill/>
              </a:ln>
              <a:solidFill>
                <a:srgbClr val="233F58"/>
              </a:solidFill>
              <a:effectLst/>
              <a:uLnTx/>
              <a:uFillTx/>
              <a:latin typeface="Aptos"/>
              <a:ea typeface="Calibri"/>
              <a:cs typeface="Calibri"/>
            </a:endParaRP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a:extLst>
              <a:ext uri="{C183D7F6-B498-43B3-948B-1728B52AA6E4}">
                <adec:decorative xmlns:adec="http://schemas.microsoft.com/office/drawing/2017/decorative" val="1"/>
              </a:ext>
            </a:extLst>
          </p:cNvPr>
          <p:cNvSpPr/>
          <p:nvPr/>
        </p:nvSpPr>
        <p:spPr>
          <a:xfrm>
            <a:off x="6011116" y="290828"/>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61CCE-B420-0B24-9C94-BDF654CC72F5}"/>
              </a:ext>
            </a:extLst>
          </p:cNvPr>
          <p:cNvSpPr>
            <a:spLocks noGrp="1"/>
          </p:cNvSpPr>
          <p:nvPr>
            <p:ph type="title"/>
          </p:nvPr>
        </p:nvSpPr>
        <p:spPr>
          <a:xfrm>
            <a:off x="612648" y="605207"/>
            <a:ext cx="10966704" cy="731520"/>
          </a:xfrm>
        </p:spPr>
        <p:txBody>
          <a:bodyPr/>
          <a:lstStyle/>
          <a:p>
            <a:r>
              <a:rPr lang="en-US" sz="3300"/>
              <a:t>Induction Count Information</a:t>
            </a:r>
            <a:endParaRPr lang="en-US"/>
          </a:p>
        </p:txBody>
      </p:sp>
      <p:sp>
        <p:nvSpPr>
          <p:cNvPr id="3" name="Content Placeholder 2">
            <a:extLst>
              <a:ext uri="{FF2B5EF4-FFF2-40B4-BE49-F238E27FC236}">
                <a16:creationId xmlns:a16="http://schemas.microsoft.com/office/drawing/2014/main" id="{3B0DE5B3-14B5-7760-3D11-D2D10973B0F1}"/>
              </a:ext>
            </a:extLst>
          </p:cNvPr>
          <p:cNvSpPr>
            <a:spLocks noGrp="1"/>
          </p:cNvSpPr>
          <p:nvPr>
            <p:ph idx="1"/>
          </p:nvPr>
        </p:nvSpPr>
        <p:spPr>
          <a:xfrm>
            <a:off x="612648" y="1450231"/>
            <a:ext cx="10407904" cy="3983779"/>
          </a:xfrm>
        </p:spPr>
        <p:txBody>
          <a:bodyPr vert="horz" lIns="91440" tIns="45720" rIns="91440" bIns="45720" rtlCol="0" anchor="t">
            <a:normAutofit fontScale="92500" lnSpcReduction="10000"/>
          </a:bodyPr>
          <a:lstStyle/>
          <a:p>
            <a:pPr marL="285750" indent="-285750" defTabSz="609539">
              <a:spcBef>
                <a:spcPts val="750"/>
              </a:spcBef>
              <a:buFont typeface="Arial,Sans-Serif"/>
              <a:buChar char="•"/>
            </a:pPr>
            <a:r>
              <a:rPr lang="en-US" sz="2800" b="1">
                <a:solidFill>
                  <a:srgbClr val="233746"/>
                </a:solidFill>
                <a:latin typeface="Aptos"/>
              </a:rPr>
              <a:t>Induction Count is due </a:t>
            </a:r>
            <a:r>
              <a:rPr lang="en-US" sz="2800" b="1">
                <a:solidFill>
                  <a:srgbClr val="233746"/>
                </a:solidFill>
                <a:highlight>
                  <a:srgbClr val="FFFF00"/>
                </a:highlight>
                <a:latin typeface="Aptos"/>
              </a:rPr>
              <a:t>February 1, 2026</a:t>
            </a:r>
            <a:r>
              <a:rPr lang="en-US" sz="2800" b="1">
                <a:solidFill>
                  <a:srgbClr val="233746"/>
                </a:solidFill>
                <a:latin typeface="Aptos"/>
              </a:rPr>
              <a:t>. </a:t>
            </a:r>
          </a:p>
          <a:p>
            <a:pPr defTabSz="609539">
              <a:spcBef>
                <a:spcPts val="750"/>
              </a:spcBef>
            </a:pPr>
            <a:endParaRPr lang="en-US" sz="2800" b="1">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ADEPT funding will be issued to districts based on the number of Induction 1 teachers reported. </a:t>
            </a:r>
          </a:p>
          <a:p>
            <a:pPr defTabSz="609539">
              <a:spcBef>
                <a:spcPts val="750"/>
              </a:spcBef>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Evaluation records will be reviewed prior to February 1 to determine induction count.</a:t>
            </a:r>
          </a:p>
          <a:p>
            <a:pPr defTabSz="609539">
              <a:spcBef>
                <a:spcPts val="750"/>
              </a:spcBef>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You should have received an email to verify the accuracy of the numbers reported.</a:t>
            </a:r>
          </a:p>
        </p:txBody>
      </p:sp>
    </p:spTree>
    <p:extLst>
      <p:ext uri="{BB962C8B-B14F-4D97-AF65-F5344CB8AC3E}">
        <p14:creationId xmlns:p14="http://schemas.microsoft.com/office/powerpoint/2010/main" val="4278077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810EF-327A-6F43-0D6E-5AF6E727FF02}"/>
              </a:ext>
            </a:extLst>
          </p:cNvPr>
          <p:cNvSpPr>
            <a:spLocks noGrp="1"/>
          </p:cNvSpPr>
          <p:nvPr>
            <p:ph type="title"/>
          </p:nvPr>
        </p:nvSpPr>
        <p:spPr>
          <a:xfrm>
            <a:off x="612648" y="621058"/>
            <a:ext cx="10966704" cy="731520"/>
          </a:xfrm>
        </p:spPr>
        <p:txBody>
          <a:bodyPr/>
          <a:lstStyle/>
          <a:p>
            <a:r>
              <a:rPr lang="en-US" sz="3300"/>
              <a:t>Preparing for Induction Count</a:t>
            </a:r>
            <a:endParaRPr lang="en-US"/>
          </a:p>
        </p:txBody>
      </p:sp>
      <p:sp>
        <p:nvSpPr>
          <p:cNvPr id="3" name="Content Placeholder 2">
            <a:extLst>
              <a:ext uri="{FF2B5EF4-FFF2-40B4-BE49-F238E27FC236}">
                <a16:creationId xmlns:a16="http://schemas.microsoft.com/office/drawing/2014/main" id="{58D65C5B-F0AF-1879-ACCC-F58B5B0D45B9}"/>
              </a:ext>
            </a:extLst>
          </p:cNvPr>
          <p:cNvSpPr>
            <a:spLocks noGrp="1"/>
          </p:cNvSpPr>
          <p:nvPr>
            <p:ph idx="1"/>
          </p:nvPr>
        </p:nvSpPr>
        <p:spPr/>
        <p:txBody>
          <a:bodyPr vert="horz" lIns="91440" tIns="45720" rIns="91440" bIns="45720" rtlCol="0" anchor="t">
            <a:normAutofit lnSpcReduction="10000"/>
          </a:bodyPr>
          <a:lstStyle/>
          <a:p>
            <a:pPr marL="285750" indent="-285750" defTabSz="609539">
              <a:spcBef>
                <a:spcPts val="750"/>
              </a:spcBef>
              <a:buFont typeface="Arial,Sans-Serif"/>
              <a:buChar char="•"/>
            </a:pPr>
            <a:r>
              <a:rPr lang="en-US" sz="2800">
                <a:solidFill>
                  <a:srgbClr val="233746"/>
                </a:solidFill>
                <a:latin typeface="Aptos"/>
              </a:rPr>
              <a:t>Ensure all Induction 1 teacher contract/evaluation levels are in SCLead.org</a:t>
            </a:r>
            <a:endParaRPr lang="en-US"/>
          </a:p>
          <a:p>
            <a:pPr defTabSz="609539"/>
            <a:endParaRPr lang="en-US" sz="2800">
              <a:solidFill>
                <a:srgbClr val="233746"/>
              </a:solidFill>
              <a:latin typeface="Aptos"/>
            </a:endParaRPr>
          </a:p>
          <a:p>
            <a:pPr marL="285750" lvl="2" indent="-285750" defTabSz="609539">
              <a:buFont typeface="Arial,Sans-Serif"/>
              <a:buChar char="•"/>
            </a:pPr>
            <a:r>
              <a:rPr lang="en-US" sz="2800" b="1">
                <a:solidFill>
                  <a:srgbClr val="233746"/>
                </a:solidFill>
                <a:latin typeface="Aptos"/>
              </a:rPr>
              <a:t>Import Districts</a:t>
            </a:r>
            <a:r>
              <a:rPr lang="en-US" sz="2800">
                <a:solidFill>
                  <a:srgbClr val="233746"/>
                </a:solidFill>
                <a:latin typeface="Aptos"/>
              </a:rPr>
              <a:t>: upload the import spreadsheet to ensure all induction 1 educators are in the system</a:t>
            </a:r>
          </a:p>
          <a:p>
            <a:pPr marL="0" lvl="2" indent="0" defTabSz="609539">
              <a:spcBef>
                <a:spcPts val="750"/>
              </a:spcBef>
              <a:buNone/>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Use the Staff Evaluations (ADEPT) report to ensure accuracy</a:t>
            </a:r>
          </a:p>
          <a:p>
            <a:pPr defTabSz="609539">
              <a:spcBef>
                <a:spcPts val="750"/>
              </a:spcBef>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Reach out if you have questions or need assistance</a:t>
            </a:r>
          </a:p>
        </p:txBody>
      </p:sp>
    </p:spTree>
    <p:extLst>
      <p:ext uri="{BB962C8B-B14F-4D97-AF65-F5344CB8AC3E}">
        <p14:creationId xmlns:p14="http://schemas.microsoft.com/office/powerpoint/2010/main" val="3726074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3459F-DB28-4154-0ED9-4A9EBE21ACCD}"/>
              </a:ext>
            </a:extLst>
          </p:cNvPr>
          <p:cNvSpPr>
            <a:spLocks noGrp="1"/>
          </p:cNvSpPr>
          <p:nvPr>
            <p:ph type="title"/>
          </p:nvPr>
        </p:nvSpPr>
        <p:spPr>
          <a:xfrm>
            <a:off x="612648" y="605207"/>
            <a:ext cx="10966704" cy="731520"/>
          </a:xfrm>
        </p:spPr>
        <p:txBody>
          <a:bodyPr/>
          <a:lstStyle/>
          <a:p>
            <a:r>
              <a:rPr lang="en-US" sz="3300"/>
              <a:t>Induction Count Reminders</a:t>
            </a:r>
            <a:endParaRPr lang="en-US"/>
          </a:p>
        </p:txBody>
      </p:sp>
      <p:sp>
        <p:nvSpPr>
          <p:cNvPr id="3" name="Content Placeholder 2">
            <a:extLst>
              <a:ext uri="{FF2B5EF4-FFF2-40B4-BE49-F238E27FC236}">
                <a16:creationId xmlns:a16="http://schemas.microsoft.com/office/drawing/2014/main" id="{56C65C9B-E175-EB3E-C248-3BAA6E42A318}"/>
              </a:ext>
            </a:extLst>
          </p:cNvPr>
          <p:cNvSpPr>
            <a:spLocks noGrp="1"/>
          </p:cNvSpPr>
          <p:nvPr>
            <p:ph idx="1"/>
          </p:nvPr>
        </p:nvSpPr>
        <p:spPr>
          <a:xfrm>
            <a:off x="612648" y="1450231"/>
            <a:ext cx="10966704" cy="4676506"/>
          </a:xfrm>
        </p:spPr>
        <p:txBody>
          <a:bodyPr vert="horz" lIns="91440" tIns="45720" rIns="91440" bIns="45720" rtlCol="0" anchor="t">
            <a:noAutofit/>
          </a:bodyPr>
          <a:lstStyle/>
          <a:p>
            <a:pPr marL="285750" indent="-285750" defTabSz="609539">
              <a:spcBef>
                <a:spcPts val="750"/>
              </a:spcBef>
              <a:buFont typeface="Arial,Sans-Serif"/>
              <a:buChar char="•"/>
            </a:pPr>
            <a:r>
              <a:rPr lang="en-US" sz="2800">
                <a:solidFill>
                  <a:srgbClr val="233746"/>
                </a:solidFill>
                <a:latin typeface="Aptos"/>
              </a:rPr>
              <a:t>Only certified educators will be included in the count.</a:t>
            </a:r>
          </a:p>
          <a:p>
            <a:pPr defTabSz="609539">
              <a:spcBef>
                <a:spcPts val="750"/>
              </a:spcBef>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Educators hired with less than 152 days should be LOA.</a:t>
            </a:r>
          </a:p>
          <a:p>
            <a:pPr marL="285750" indent="-285750" defTabSz="609539">
              <a:spcBef>
                <a:spcPts val="750"/>
              </a:spcBef>
              <a:buFont typeface="Arial,Sans-Serif"/>
              <a:buChar char="•"/>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Evaluations for PACE educators who did not get into winter cohort should be closed/made "Incomplete."</a:t>
            </a:r>
          </a:p>
          <a:p>
            <a:pPr marL="285750" indent="-285750" defTabSz="609539">
              <a:spcBef>
                <a:spcPts val="750"/>
              </a:spcBef>
              <a:buFont typeface="Arial,Sans-Serif"/>
              <a:buChar char="•"/>
            </a:pPr>
            <a:endParaRPr lang="en-US" sz="2800">
              <a:solidFill>
                <a:srgbClr val="233746"/>
              </a:solidFill>
              <a:latin typeface="Aptos"/>
            </a:endParaRPr>
          </a:p>
          <a:p>
            <a:pPr marL="285750" indent="-285750" defTabSz="609539">
              <a:spcBef>
                <a:spcPts val="750"/>
              </a:spcBef>
              <a:buFont typeface="Arial,Sans-Serif"/>
              <a:buChar char="•"/>
            </a:pPr>
            <a:r>
              <a:rPr lang="en-US" sz="2800">
                <a:solidFill>
                  <a:srgbClr val="233746"/>
                </a:solidFill>
                <a:latin typeface="Aptos"/>
              </a:rPr>
              <a:t>Educators receiving PACE certificates through the winter cohort will be included in the count. Certificates should be issued by </a:t>
            </a:r>
            <a:r>
              <a:rPr lang="en-US" sz="2800" b="1">
                <a:solidFill>
                  <a:srgbClr val="233746"/>
                </a:solidFill>
                <a:latin typeface="Aptos"/>
              </a:rPr>
              <a:t>January 30, 2026</a:t>
            </a:r>
            <a:r>
              <a:rPr lang="en-US" sz="2800">
                <a:solidFill>
                  <a:srgbClr val="233746"/>
                </a:solidFill>
                <a:latin typeface="Aptos"/>
              </a:rPr>
              <a:t>.</a:t>
            </a:r>
          </a:p>
        </p:txBody>
      </p:sp>
    </p:spTree>
    <p:extLst>
      <p:ext uri="{BB962C8B-B14F-4D97-AF65-F5344CB8AC3E}">
        <p14:creationId xmlns:p14="http://schemas.microsoft.com/office/powerpoint/2010/main" val="524645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F44CF-13A3-82BB-449C-8AF323C27441}"/>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6DD10768-585A-A4CC-3810-938BCD330711}"/>
              </a:ext>
            </a:extLst>
          </p:cNvPr>
          <p:cNvSpPr txBox="1">
            <a:spLocks noGrp="1"/>
          </p:cNvSpPr>
          <p:nvPr>
            <p:ph type="title" idx="4294967295"/>
          </p:nvPr>
        </p:nvSpPr>
        <p:spPr>
          <a:xfrm>
            <a:off x="1117600" y="2990032"/>
            <a:ext cx="9568324" cy="88267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Mentor &amp; Induction </a:t>
            </a:r>
            <a:br>
              <a:rPr lang="en-US" sz="4000" b="1">
                <a:solidFill>
                  <a:srgbClr val="233746"/>
                </a:solidFill>
                <a:latin typeface="Aptos"/>
              </a:rPr>
            </a:br>
            <a:r>
              <a:rPr lang="en-US" sz="4000" b="1">
                <a:solidFill>
                  <a:srgbClr val="233746"/>
                </a:solidFill>
                <a:latin typeface="Aptos"/>
              </a:rPr>
              <a:t>Virtual Support Sessions</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2988BD4D-6527-A542-89AF-B9F74B256ABB}"/>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DDA4FAE4-40FA-3787-CBCA-27593DEB2901}"/>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852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790F1-779B-9F37-33F2-2958CBD59898}"/>
              </a:ext>
            </a:extLst>
          </p:cNvPr>
          <p:cNvSpPr>
            <a:spLocks noGrp="1"/>
          </p:cNvSpPr>
          <p:nvPr>
            <p:ph type="title"/>
          </p:nvPr>
        </p:nvSpPr>
        <p:spPr>
          <a:xfrm>
            <a:off x="630440" y="858374"/>
            <a:ext cx="3431667" cy="4754880"/>
          </a:xfrm>
        </p:spPr>
        <p:txBody>
          <a:bodyPr anchor="ctr">
            <a:normAutofit/>
          </a:bodyPr>
          <a:lstStyle/>
          <a:p>
            <a:r>
              <a:rPr lang="en-US" sz="3600" dirty="0"/>
              <a:t>January</a:t>
            </a:r>
            <a:br>
              <a:rPr lang="en-US" sz="3600" dirty="0"/>
            </a:br>
            <a:r>
              <a:rPr lang="en-US" sz="3600" dirty="0"/>
              <a:t>M&amp;I Virtual Support Session</a:t>
            </a:r>
          </a:p>
        </p:txBody>
      </p:sp>
      <p:pic>
        <p:nvPicPr>
          <p:cNvPr id="10" name="Picture 9" descr="January&#10;mentor and induction Virtual Support Session">
            <a:extLst>
              <a:ext uri="{FF2B5EF4-FFF2-40B4-BE49-F238E27FC236}">
                <a16:creationId xmlns:a16="http://schemas.microsoft.com/office/drawing/2014/main" id="{FBD2C74F-4D39-3F77-7012-9D46ECECB8AA}"/>
              </a:ext>
            </a:extLst>
          </p:cNvPr>
          <p:cNvPicPr>
            <a:picLocks noChangeAspect="1"/>
          </p:cNvPicPr>
          <p:nvPr/>
        </p:nvPicPr>
        <p:blipFill>
          <a:blip r:embed="rId3"/>
          <a:stretch>
            <a:fillRect/>
          </a:stretch>
        </p:blipFill>
        <p:spPr>
          <a:xfrm>
            <a:off x="3157181" y="676383"/>
            <a:ext cx="6409378" cy="5211785"/>
          </a:xfrm>
          <a:prstGeom prst="rect">
            <a:avLst/>
          </a:prstGeom>
        </p:spPr>
      </p:pic>
      <p:pic>
        <p:nvPicPr>
          <p:cNvPr id="4" name="Picture 3" descr="Dates for 2025-26 Mentoring and Induction support sessions">
            <a:extLst>
              <a:ext uri="{FF2B5EF4-FFF2-40B4-BE49-F238E27FC236}">
                <a16:creationId xmlns:a16="http://schemas.microsoft.com/office/drawing/2014/main" id="{51C2D16D-4715-A351-5805-87156DBB59D4}"/>
              </a:ext>
            </a:extLst>
          </p:cNvPr>
          <p:cNvPicPr>
            <a:picLocks noChangeAspect="1"/>
          </p:cNvPicPr>
          <p:nvPr/>
        </p:nvPicPr>
        <p:blipFill>
          <a:blip r:embed="rId4"/>
          <a:srcRect l="12796" t="4535" r="11848" b="71655"/>
          <a:stretch>
            <a:fillRect/>
          </a:stretch>
        </p:blipFill>
        <p:spPr>
          <a:xfrm>
            <a:off x="9954901" y="1711282"/>
            <a:ext cx="1772840" cy="1168422"/>
          </a:xfrm>
          <a:prstGeom prst="rect">
            <a:avLst/>
          </a:prstGeom>
        </p:spPr>
      </p:pic>
      <p:sp>
        <p:nvSpPr>
          <p:cNvPr id="6" name="TextBox 5">
            <a:extLst>
              <a:ext uri="{FF2B5EF4-FFF2-40B4-BE49-F238E27FC236}">
                <a16:creationId xmlns:a16="http://schemas.microsoft.com/office/drawing/2014/main" id="{D61C3FA4-1511-FBD2-59B3-969949B60F77}"/>
              </a:ext>
            </a:extLst>
          </p:cNvPr>
          <p:cNvSpPr txBox="1"/>
          <p:nvPr/>
        </p:nvSpPr>
        <p:spPr>
          <a:xfrm>
            <a:off x="9860202" y="1540441"/>
            <a:ext cx="1946491" cy="3139321"/>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endParaRPr lang="en-US">
              <a:latin typeface="Berlin Sans FB"/>
            </a:endParaRPr>
          </a:p>
          <a:p>
            <a:pPr algn="just"/>
            <a:endParaRPr lang="en-US">
              <a:latin typeface="Berlin Sans FB"/>
            </a:endParaRPr>
          </a:p>
          <a:p>
            <a:pPr algn="just"/>
            <a:endParaRPr lang="en-US">
              <a:latin typeface="Berlin Sans FB"/>
            </a:endParaRPr>
          </a:p>
          <a:p>
            <a:pPr algn="just"/>
            <a:endParaRPr lang="en-US">
              <a:latin typeface="Berlin Sans FB"/>
            </a:endParaRPr>
          </a:p>
          <a:p>
            <a:pPr algn="just"/>
            <a:endParaRPr lang="en-US">
              <a:latin typeface="Berlin Sans FB"/>
            </a:endParaRPr>
          </a:p>
          <a:p>
            <a:pPr algn="ctr"/>
            <a:r>
              <a:rPr lang="en-US" b="1">
                <a:latin typeface="Berlin Sans FB"/>
              </a:rPr>
              <a:t>(4PM – 5PM)</a:t>
            </a:r>
            <a:endParaRPr lang="en-US" b="1"/>
          </a:p>
          <a:p>
            <a:pPr algn="ctr"/>
            <a:r>
              <a:rPr lang="en-US" b="1">
                <a:latin typeface="Berlin Sans FB"/>
              </a:rPr>
              <a:t>Jan. 21, 2026</a:t>
            </a:r>
            <a:endParaRPr lang="en-US" b="1"/>
          </a:p>
          <a:p>
            <a:pPr algn="ctr"/>
            <a:r>
              <a:rPr lang="en-US" b="1">
                <a:latin typeface="Berlin Sans FB"/>
              </a:rPr>
              <a:t>Feb. 18, 2026</a:t>
            </a:r>
          </a:p>
          <a:p>
            <a:pPr algn="ctr"/>
            <a:r>
              <a:rPr lang="en-US" b="1">
                <a:latin typeface="Berlin Sans FB"/>
              </a:rPr>
              <a:t>March 18, 2026</a:t>
            </a:r>
          </a:p>
          <a:p>
            <a:pPr algn="ctr"/>
            <a:r>
              <a:rPr lang="en-US" b="1">
                <a:latin typeface="Berlin Sans FB"/>
              </a:rPr>
              <a:t>April 29, 2026</a:t>
            </a:r>
          </a:p>
          <a:p>
            <a:pPr algn="ctr"/>
            <a:r>
              <a:rPr lang="en-US" b="1">
                <a:latin typeface="Berlin Sans FB"/>
              </a:rPr>
              <a:t>May 20, 2026</a:t>
            </a:r>
          </a:p>
        </p:txBody>
      </p:sp>
    </p:spTree>
    <p:extLst>
      <p:ext uri="{BB962C8B-B14F-4D97-AF65-F5344CB8AC3E}">
        <p14:creationId xmlns:p14="http://schemas.microsoft.com/office/powerpoint/2010/main" val="1439770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CAE02-4C8A-D1EB-A444-E9CADB252D3E}"/>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1DA2CF0C-211B-867D-742C-CC1BE2FA320F}"/>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Leadership Highlights</a:t>
            </a:r>
            <a:endParaRPr lang="en-US"/>
          </a:p>
        </p:txBody>
      </p:sp>
      <p:sp>
        <p:nvSpPr>
          <p:cNvPr id="3" name="AutoShape 3">
            <a:extLst>
              <a:ext uri="{FF2B5EF4-FFF2-40B4-BE49-F238E27FC236}">
                <a16:creationId xmlns:a16="http://schemas.microsoft.com/office/drawing/2014/main" id="{12C58405-D37B-8A61-A34D-3C38E2DE7E75}"/>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06A99380-787D-B33D-7240-00E63713DC23}"/>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111492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1DDDE-097A-282C-2814-DC9CB772848A}"/>
              </a:ext>
            </a:extLst>
          </p:cNvPr>
          <p:cNvSpPr>
            <a:spLocks noGrp="1"/>
          </p:cNvSpPr>
          <p:nvPr>
            <p:ph type="title" idx="4294967295"/>
          </p:nvPr>
        </p:nvSpPr>
        <p:spPr>
          <a:xfrm>
            <a:off x="304799" y="-762000"/>
            <a:ext cx="11592339" cy="762000"/>
          </a:xfrm>
        </p:spPr>
        <p:txBody>
          <a:bodyPr vert="horz" lIns="91440" tIns="45720" rIns="91440" bIns="45720" rtlCol="0" anchor="b">
            <a:normAutofit fontScale="90000"/>
          </a:bodyPr>
          <a:lstStyle/>
          <a:p>
            <a:r>
              <a:rPr lang="en-US" dirty="0"/>
              <a:t>Leading the Way: A Snapshot of the Office of Leadership Effectiveness</a:t>
            </a:r>
          </a:p>
        </p:txBody>
      </p:sp>
      <p:sp>
        <p:nvSpPr>
          <p:cNvPr id="8" name="Rectangle 7">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napshot of he Office of Leadership Effectiveness flyer">
            <a:extLst>
              <a:ext uri="{FF2B5EF4-FFF2-40B4-BE49-F238E27FC236}">
                <a16:creationId xmlns:a16="http://schemas.microsoft.com/office/drawing/2014/main" id="{F9697437-8F85-3D4B-45B5-B65610C05DF0}"/>
              </a:ext>
            </a:extLst>
          </p:cNvPr>
          <p:cNvPicPr>
            <a:picLocks noChangeAspect="1"/>
          </p:cNvPicPr>
          <p:nvPr/>
        </p:nvPicPr>
        <p:blipFill>
          <a:blip r:embed="rId3" cstate="print">
            <a:extLst>
              <a:ext uri="{28A0092B-C50C-407E-A947-70E740481C1C}">
                <a14:useLocalDpi xmlns:a14="http://schemas.microsoft.com/office/drawing/2010/main" val="0"/>
              </a:ext>
            </a:extLst>
          </a:blip>
          <a:srcRect r="889"/>
          <a:stretch>
            <a:fillRect/>
          </a:stretch>
        </p:blipFill>
        <p:spPr>
          <a:xfrm>
            <a:off x="1244600" y="564890"/>
            <a:ext cx="10468866" cy="5888737"/>
          </a:xfrm>
          <a:prstGeom prst="rect">
            <a:avLst/>
          </a:prstGeom>
          <a:ln w="28575">
            <a:solidFill>
              <a:schemeClr val="bg1"/>
            </a:solidFill>
          </a:ln>
        </p:spPr>
      </p:pic>
      <p:pic>
        <p:nvPicPr>
          <p:cNvPr id="5" name="Picture 4" descr="South Carolina Department of Education logo">
            <a:extLst>
              <a:ext uri="{FF2B5EF4-FFF2-40B4-BE49-F238E27FC236}">
                <a16:creationId xmlns:a16="http://schemas.microsoft.com/office/drawing/2014/main" id="{792DF5D4-3E1E-32AC-00CC-B28915386D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7711" y="5869006"/>
            <a:ext cx="2742235" cy="370441"/>
          </a:xfrm>
          <a:prstGeom prst="rect">
            <a:avLst/>
          </a:prstGeom>
        </p:spPr>
      </p:pic>
    </p:spTree>
    <p:extLst>
      <p:ext uri="{BB962C8B-B14F-4D97-AF65-F5344CB8AC3E}">
        <p14:creationId xmlns:p14="http://schemas.microsoft.com/office/powerpoint/2010/main" val="1669211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0CE82-6919-D23B-EE3F-12E234C408ED}"/>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29034763-E320-B4C9-A975-F2CC03122BFE}"/>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ACT 29: Occupational Experience</a:t>
            </a:r>
          </a:p>
        </p:txBody>
      </p:sp>
      <p:sp>
        <p:nvSpPr>
          <p:cNvPr id="3" name="AutoShape 3">
            <a:extLst>
              <a:ext uri="{FF2B5EF4-FFF2-40B4-BE49-F238E27FC236}">
                <a16:creationId xmlns:a16="http://schemas.microsoft.com/office/drawing/2014/main" id="{75F7C722-FFDE-F817-9D47-3093769E5455}"/>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8DE3C38F-6325-3F0A-1839-C9335906E780}"/>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974322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p:cNvPicPr>
          <p:nvPr/>
        </p:nvPicPr>
        <p:blipFill>
          <a:blip r:embed="rId3">
            <a:extLst>
              <a:ext uri="{28A0092B-C50C-407E-A947-70E740481C1C}">
                <a14:useLocalDpi xmlns:a14="http://schemas.microsoft.com/office/drawing/2010/main" val="0"/>
              </a:ext>
            </a:extLst>
          </a:blip>
          <a:stretch/>
        </p:blipFill>
        <p:spPr>
          <a:xfrm>
            <a:off x="1483657" y="1295400"/>
            <a:ext cx="3535680" cy="3718560"/>
          </a:xfrm>
          <a:prstGeom prst="ellipse">
            <a:avLst/>
          </a:prstGeom>
          <a:ln>
            <a:noFill/>
          </a:ln>
          <a:effectLst>
            <a:softEdge rad="112500"/>
          </a:effectLst>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5860603" y="1489101"/>
            <a:ext cx="4864100" cy="176388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609630">
              <a:lnSpc>
                <a:spcPct val="110000"/>
              </a:lnSpc>
              <a:spcBef>
                <a:spcPts val="0"/>
              </a:spcBef>
              <a:defRPr/>
            </a:pPr>
            <a:r>
              <a:rPr lang="en-US" sz="5300">
                <a:solidFill>
                  <a:schemeClr val="tx1"/>
                </a:solidFill>
                <a:latin typeface="Aptos"/>
                <a:ea typeface="+mn-ea"/>
                <a:cs typeface="+mn-cs"/>
              </a:rPr>
              <a:t>Dr. Robin Amick</a:t>
            </a:r>
            <a:br>
              <a:rPr lang="en-US" sz="5300">
                <a:solidFill>
                  <a:schemeClr val="tx1"/>
                </a:solidFill>
                <a:latin typeface="Aptos" panose="020B0004020202020204" pitchFamily="34" charset="0"/>
                <a:ea typeface="+mn-ea"/>
                <a:cs typeface="+mn-cs"/>
              </a:rPr>
            </a:br>
            <a:endParaRPr lang="en-US" sz="5334">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p:txBody>
          <a:bodyPr vert="horz" lIns="91440" tIns="45720" rIns="91440" bIns="45720" rtlCol="0" anchor="t">
            <a:noAutofit/>
          </a:bodyPr>
          <a:lstStyle/>
          <a:p>
            <a:r>
              <a:rPr lang="en-US" sz="2400">
                <a:solidFill>
                  <a:schemeClr val="tx1"/>
                </a:solidFill>
                <a:latin typeface="Aptos"/>
              </a:rPr>
              <a:t>SC Department of Education</a:t>
            </a:r>
            <a:endParaRPr lang="en-US" sz="2400">
              <a:solidFill>
                <a:schemeClr val="tx1"/>
              </a:solidFill>
              <a:latin typeface="Aptos"/>
              <a:ea typeface="Calibri"/>
              <a:cs typeface="Calibri"/>
            </a:endParaRPr>
          </a:p>
          <a:p>
            <a:r>
              <a:rPr lang="en-US" sz="2400">
                <a:solidFill>
                  <a:schemeClr val="tx1"/>
                </a:solidFill>
                <a:latin typeface="Aptos"/>
              </a:rPr>
              <a:t>Educator Services</a:t>
            </a:r>
            <a:endParaRPr lang="en-US" sz="2400">
              <a:solidFill>
                <a:schemeClr val="tx1"/>
              </a:solidFill>
              <a:latin typeface="Aptos"/>
              <a:ea typeface="Calibri"/>
              <a:cs typeface="Calibri"/>
            </a:endParaRPr>
          </a:p>
          <a:p>
            <a:r>
              <a:rPr lang="en-US" sz="2400">
                <a:solidFill>
                  <a:schemeClr val="tx1"/>
                </a:solidFill>
                <a:latin typeface="Aptos"/>
              </a:rPr>
              <a:t>CTE Work-Based Certification</a:t>
            </a:r>
            <a:endParaRPr lang="en-US" sz="2400">
              <a:solidFill>
                <a:schemeClr val="tx1"/>
              </a:solidFill>
              <a:latin typeface="Aptos"/>
              <a:ea typeface="Calibri"/>
              <a:cs typeface="Calibri"/>
            </a:endParaRPr>
          </a:p>
          <a:p>
            <a:r>
              <a:rPr lang="en-US" sz="2400">
                <a:solidFill>
                  <a:schemeClr val="tx1"/>
                </a:solidFill>
                <a:latin typeface="Aptos"/>
              </a:rPr>
              <a:t>803-896-0474</a:t>
            </a:r>
            <a:endParaRPr lang="en-US" sz="2400">
              <a:solidFill>
                <a:schemeClr val="tx1"/>
              </a:solidFill>
              <a:latin typeface="Aptos"/>
              <a:ea typeface="Calibri"/>
              <a:cs typeface="Calibri"/>
            </a:endParaRPr>
          </a:p>
          <a:p>
            <a:r>
              <a:rPr lang="en-US" sz="2400">
                <a:solidFill>
                  <a:schemeClr val="tx1"/>
                </a:solidFill>
                <a:latin typeface="Aptos"/>
              </a:rPr>
              <a:t>ramick@ed.sc.gov</a:t>
            </a:r>
            <a:endParaRPr lang="en-US" sz="2400">
              <a:solidFill>
                <a:schemeClr val="tx1"/>
              </a:solidFill>
              <a:latin typeface="Aptos"/>
              <a:ea typeface="Calibri"/>
              <a:cs typeface="Calibri"/>
            </a:endParaRPr>
          </a:p>
        </p:txBody>
      </p:sp>
    </p:spTree>
    <p:extLst>
      <p:ext uri="{BB962C8B-B14F-4D97-AF65-F5344CB8AC3E}">
        <p14:creationId xmlns:p14="http://schemas.microsoft.com/office/powerpoint/2010/main" val="3899538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612648" y="474340"/>
            <a:ext cx="10966704" cy="513089"/>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609630">
              <a:spcBef>
                <a:spcPts val="0"/>
              </a:spcBef>
              <a:defRPr/>
            </a:pPr>
            <a:r>
              <a:rPr lang="en-US" sz="3300">
                <a:solidFill>
                  <a:schemeClr val="tx1"/>
                </a:solidFill>
                <a:latin typeface="Aptos"/>
                <a:ea typeface="+mn-ea"/>
                <a:cs typeface="+mn-cs"/>
              </a:rPr>
              <a:t>Act 29 – Occupational Experience</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a:xfrm>
            <a:off x="620397" y="1244600"/>
            <a:ext cx="10966704" cy="3200400"/>
          </a:xfrm>
        </p:spPr>
        <p:txBody>
          <a:bodyPr vert="horz" lIns="91440" tIns="45720" rIns="91440" bIns="45720" rtlCol="0" anchor="t">
            <a:noAutofit/>
          </a:bodyPr>
          <a:lstStyle/>
          <a:p>
            <a:r>
              <a:rPr lang="en-US" sz="2800">
                <a:solidFill>
                  <a:schemeClr val="tx1"/>
                </a:solidFill>
                <a:latin typeface="Aptos"/>
              </a:rPr>
              <a:t>SCDE Occupational Experience Website</a:t>
            </a:r>
            <a:endParaRPr lang="en-US" sz="2800">
              <a:solidFill>
                <a:schemeClr val="tx1"/>
              </a:solidFill>
              <a:latin typeface="Aptos"/>
              <a:ea typeface="Calibri"/>
              <a:cs typeface="Calibri"/>
            </a:endParaRPr>
          </a:p>
          <a:p>
            <a:endParaRPr lang="en-US"/>
          </a:p>
        </p:txBody>
      </p:sp>
      <p:pic>
        <p:nvPicPr>
          <p:cNvPr id="4" name="Picture 3" descr="QR code for&#10;Non-teaching Occupational Experience Credit - South Carolina Department of Education &#10;">
            <a:extLst>
              <a:ext uri="{FF2B5EF4-FFF2-40B4-BE49-F238E27FC236}">
                <a16:creationId xmlns:a16="http://schemas.microsoft.com/office/drawing/2014/main" id="{6E7E7968-925E-839F-993D-DAEEEB1DF0B4}"/>
              </a:ext>
            </a:extLst>
          </p:cNvPr>
          <p:cNvPicPr>
            <a:picLocks noChangeAspect="1"/>
          </p:cNvPicPr>
          <p:nvPr/>
        </p:nvPicPr>
        <p:blipFill>
          <a:blip r:embed="rId3"/>
          <a:stretch>
            <a:fillRect/>
          </a:stretch>
        </p:blipFill>
        <p:spPr>
          <a:xfrm>
            <a:off x="2235200" y="2233990"/>
            <a:ext cx="3556086" cy="3609966"/>
          </a:xfrm>
          <a:prstGeom prst="rect">
            <a:avLst/>
          </a:prstGeom>
        </p:spPr>
      </p:pic>
    </p:spTree>
    <p:extLst>
      <p:ext uri="{BB962C8B-B14F-4D97-AF65-F5344CB8AC3E}">
        <p14:creationId xmlns:p14="http://schemas.microsoft.com/office/powerpoint/2010/main" val="3122057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1218531"/>
            <a:ext cx="5837913" cy="3539430"/>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chemeClr val="tx2"/>
                </a:solidFill>
                <a:latin typeface="Aptos"/>
              </a:rPr>
              <a:t>ADEPT Remind</a:t>
            </a:r>
            <a:r>
              <a:rPr lang="en-US" sz="3200">
                <a:solidFill>
                  <a:srgbClr val="233746"/>
                </a:solidFill>
                <a:latin typeface="Aptos"/>
              </a:rPr>
              <a:t>ers </a:t>
            </a:r>
          </a:p>
          <a:p>
            <a:pPr marL="381000" indent="-381000">
              <a:buFont typeface="Arial" panose="020B0604020202020204" pitchFamily="34" charset="0"/>
              <a:buChar char="•"/>
            </a:pPr>
            <a:r>
              <a:rPr lang="en-US" sz="3200">
                <a:solidFill>
                  <a:srgbClr val="233746"/>
                </a:solidFill>
                <a:latin typeface="Aptos"/>
              </a:rPr>
              <a:t>Induction Count</a:t>
            </a:r>
          </a:p>
          <a:p>
            <a:pPr marL="381000" indent="-381000">
              <a:buFont typeface="Arial" panose="020B0604020202020204" pitchFamily="34" charset="0"/>
              <a:buChar char="•"/>
            </a:pPr>
            <a:r>
              <a:rPr lang="en-US" sz="3200">
                <a:solidFill>
                  <a:srgbClr val="233746"/>
                </a:solidFill>
                <a:latin typeface="Aptos"/>
              </a:rPr>
              <a:t>Mentor &amp; Induction Virtual Support Sessions</a:t>
            </a:r>
          </a:p>
          <a:p>
            <a:pPr marL="381000" indent="-381000">
              <a:buFont typeface="Arial" panose="020B0604020202020204" pitchFamily="34" charset="0"/>
              <a:buChar char="•"/>
            </a:pPr>
            <a:r>
              <a:rPr lang="en-US" sz="3200">
                <a:solidFill>
                  <a:srgbClr val="233746"/>
                </a:solidFill>
                <a:latin typeface="Aptos"/>
              </a:rPr>
              <a:t>Leadership Highlights</a:t>
            </a:r>
          </a:p>
          <a:p>
            <a:pPr marL="381000" indent="-381000">
              <a:buFont typeface="Arial,Sans-Serif" panose="020B0604020202020204" pitchFamily="34" charset="0"/>
              <a:buChar char="•"/>
            </a:pPr>
            <a:r>
              <a:rPr lang="en-US" sz="3200">
                <a:solidFill>
                  <a:srgbClr val="233746"/>
                </a:solidFill>
                <a:latin typeface="Aptos"/>
              </a:rPr>
              <a:t>Occupational Experience</a:t>
            </a:r>
            <a:endParaRPr lang="en-US" sz="3200">
              <a:solidFill>
                <a:srgbClr val="233F58"/>
              </a:solidFill>
              <a:latin typeface="Aptos"/>
            </a:endParaRPr>
          </a:p>
          <a:p>
            <a:pPr marL="381000" indent="-381000">
              <a:buFont typeface="Arial" panose="020B0604020202020204" pitchFamily="34" charset="0"/>
              <a:buChar char="•"/>
            </a:pPr>
            <a:r>
              <a:rPr lang="en-US" sz="3200">
                <a:solidFill>
                  <a:srgbClr val="233746"/>
                </a:solidFill>
                <a:latin typeface="Aptos"/>
              </a:rPr>
              <a:t>Q &amp; A </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52082" y="-147371"/>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DF1A9A-46C3-22CB-5DAF-92C48F2DB03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9374216-398D-F6DD-ED4F-E5C11C6657BB}"/>
              </a:ext>
            </a:extLst>
          </p:cNvPr>
          <p:cNvSpPr txBox="1">
            <a:spLocks noGrp="1"/>
          </p:cNvSpPr>
          <p:nvPr>
            <p:ph type="title"/>
          </p:nvPr>
        </p:nvSpPr>
        <p:spPr>
          <a:xfrm>
            <a:off x="612648" y="474340"/>
            <a:ext cx="10966704" cy="513089"/>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l" defTabSz="609630">
              <a:spcBef>
                <a:spcPts val="0"/>
              </a:spcBef>
              <a:defRPr/>
            </a:pPr>
            <a:r>
              <a:rPr lang="en-US" sz="3300">
                <a:solidFill>
                  <a:schemeClr val="tx1"/>
                </a:solidFill>
                <a:latin typeface="Aptos"/>
                <a:ea typeface="+mn-ea"/>
                <a:cs typeface="+mn-cs"/>
              </a:rPr>
              <a:t>Requirements for Occupational Experience</a:t>
            </a:r>
            <a:endParaRPr lang="en-US">
              <a:ea typeface="+mn-ea"/>
              <a:cs typeface="+mn-cs"/>
            </a:endParaRPr>
          </a:p>
        </p:txBody>
      </p:sp>
      <p:sp>
        <p:nvSpPr>
          <p:cNvPr id="2" name="Content Placeholder 1">
            <a:extLst>
              <a:ext uri="{FF2B5EF4-FFF2-40B4-BE49-F238E27FC236}">
                <a16:creationId xmlns:a16="http://schemas.microsoft.com/office/drawing/2014/main" id="{A109E646-17E9-A156-CCEC-39DD9AB7B169}"/>
              </a:ext>
            </a:extLst>
          </p:cNvPr>
          <p:cNvSpPr>
            <a:spLocks noGrp="1"/>
          </p:cNvSpPr>
          <p:nvPr>
            <p:ph idx="1"/>
          </p:nvPr>
        </p:nvSpPr>
        <p:spPr>
          <a:xfrm>
            <a:off x="612648" y="1278467"/>
            <a:ext cx="10966704" cy="4301066"/>
          </a:xfrm>
        </p:spPr>
        <p:txBody>
          <a:bodyPr vert="horz" lIns="91440" tIns="45720" rIns="91440" bIns="45720" rtlCol="0" anchor="t">
            <a:noAutofit/>
          </a:bodyPr>
          <a:lstStyle/>
          <a:p>
            <a:r>
              <a:rPr lang="en-US" sz="2900" b="1">
                <a:solidFill>
                  <a:schemeClr val="tx1"/>
                </a:solidFill>
                <a:latin typeface="Aptos"/>
              </a:rPr>
              <a:t>MUST BE:</a:t>
            </a:r>
            <a:endParaRPr lang="en-US" sz="2900" b="1">
              <a:solidFill>
                <a:schemeClr val="tx1"/>
              </a:solidFill>
              <a:latin typeface="Aptos"/>
              <a:ea typeface="Calibri"/>
              <a:cs typeface="Calibri"/>
            </a:endParaRPr>
          </a:p>
          <a:p>
            <a:pPr marL="990600" lvl="1" indent="-304800"/>
            <a:r>
              <a:rPr lang="en-US">
                <a:latin typeface="Aptos"/>
              </a:rPr>
              <a:t>Fulltime (at least 35 hours per week)</a:t>
            </a:r>
            <a:endParaRPr lang="en-US">
              <a:latin typeface="Aptos"/>
              <a:ea typeface="Calibri"/>
              <a:cs typeface="Calibri"/>
            </a:endParaRPr>
          </a:p>
          <a:p>
            <a:pPr marL="990600" lvl="1" indent="-304800"/>
            <a:r>
              <a:rPr lang="en-US">
                <a:latin typeface="Aptos"/>
              </a:rPr>
              <a:t>Professional work experience in the public or private sector that is directly related to the content area of the educator certificate for which the individual qualifies.</a:t>
            </a:r>
            <a:endParaRPr lang="en-US">
              <a:latin typeface="Aptos"/>
              <a:ea typeface="Calibri"/>
              <a:cs typeface="Calibri"/>
            </a:endParaRPr>
          </a:p>
          <a:p>
            <a:pPr marL="990600" lvl="1" indent="-304800"/>
            <a:endParaRPr lang="en-US">
              <a:latin typeface="Aptos"/>
              <a:ea typeface="Calibri"/>
              <a:cs typeface="Calibri"/>
            </a:endParaRPr>
          </a:p>
          <a:p>
            <a:pPr lvl="1" indent="0">
              <a:buNone/>
            </a:pPr>
            <a:r>
              <a:rPr lang="en-US">
                <a:latin typeface="Aptos"/>
              </a:rPr>
              <a:t>Educators may earn one year of experience credit for every two years (24 months) of full-time, compensated non-teaching occupational experience (at least 35 hours per week). </a:t>
            </a:r>
            <a:endParaRPr lang="en-US">
              <a:latin typeface="Aptos"/>
              <a:ea typeface="Calibri"/>
              <a:cs typeface="Calibri"/>
            </a:endParaRPr>
          </a:p>
        </p:txBody>
      </p:sp>
    </p:spTree>
    <p:extLst>
      <p:ext uri="{BB962C8B-B14F-4D97-AF65-F5344CB8AC3E}">
        <p14:creationId xmlns:p14="http://schemas.microsoft.com/office/powerpoint/2010/main" val="4222955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33C1CCD-C2B9-BDEB-BDC5-D978331C3C5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559B441-CE5B-3614-E5C1-46623778ED42}"/>
              </a:ext>
            </a:extLst>
          </p:cNvPr>
          <p:cNvSpPr txBox="1">
            <a:spLocks noGrp="1"/>
          </p:cNvSpPr>
          <p:nvPr>
            <p:ph type="title"/>
          </p:nvPr>
        </p:nvSpPr>
        <p:spPr>
          <a:xfrm>
            <a:off x="612648" y="474340"/>
            <a:ext cx="10966704" cy="513089"/>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l" defTabSz="609630">
              <a:spcBef>
                <a:spcPts val="0"/>
              </a:spcBef>
              <a:defRPr/>
            </a:pPr>
            <a:r>
              <a:rPr lang="en-US" sz="3300">
                <a:solidFill>
                  <a:schemeClr val="tx1"/>
                </a:solidFill>
                <a:latin typeface="Aptos"/>
                <a:ea typeface="+mn-ea"/>
                <a:cs typeface="+mn-cs"/>
              </a:rPr>
              <a:t>Steps to Add Occupational Experience</a:t>
            </a:r>
            <a:endParaRPr lang="en-US">
              <a:ea typeface="+mn-ea"/>
              <a:cs typeface="+mn-cs"/>
            </a:endParaRPr>
          </a:p>
        </p:txBody>
      </p:sp>
      <p:sp>
        <p:nvSpPr>
          <p:cNvPr id="2" name="Content Placeholder 1">
            <a:extLst>
              <a:ext uri="{FF2B5EF4-FFF2-40B4-BE49-F238E27FC236}">
                <a16:creationId xmlns:a16="http://schemas.microsoft.com/office/drawing/2014/main" id="{ED3400E5-6045-62F4-5C70-A00C5A665BD6}"/>
              </a:ext>
            </a:extLst>
          </p:cNvPr>
          <p:cNvSpPr>
            <a:spLocks noGrp="1"/>
          </p:cNvSpPr>
          <p:nvPr>
            <p:ph idx="1"/>
          </p:nvPr>
        </p:nvSpPr>
        <p:spPr>
          <a:xfrm>
            <a:off x="620397" y="1244600"/>
            <a:ext cx="10966704" cy="4775200"/>
          </a:xfrm>
        </p:spPr>
        <p:txBody>
          <a:bodyPr vert="horz" lIns="91440" tIns="45720" rIns="91440" bIns="45720" rtlCol="0" anchor="t">
            <a:noAutofit/>
          </a:bodyPr>
          <a:lstStyle/>
          <a:p>
            <a:pPr marL="304800" indent="-304800">
              <a:buFont typeface="Arial" panose="020B0604020202020204" pitchFamily="34" charset="0"/>
              <a:buChar char="•"/>
            </a:pPr>
            <a:r>
              <a:rPr lang="en-US" sz="2000">
                <a:solidFill>
                  <a:schemeClr val="tx1"/>
                </a:solidFill>
                <a:latin typeface="Aptos"/>
              </a:rPr>
              <a:t>Create a request to add Non-teaching occupational experience via the </a:t>
            </a:r>
            <a:r>
              <a:rPr lang="en-US" sz="2000" b="1">
                <a:solidFill>
                  <a:schemeClr val="tx1"/>
                </a:solidFill>
                <a:latin typeface="Aptos"/>
              </a:rPr>
              <a:t>My SC Educator Portal</a:t>
            </a:r>
            <a:r>
              <a:rPr lang="en-US" sz="2000">
                <a:solidFill>
                  <a:schemeClr val="tx1"/>
                </a:solidFill>
                <a:latin typeface="Aptos"/>
              </a:rPr>
              <a:t>.</a:t>
            </a:r>
            <a:endParaRPr lang="en-US" sz="2000">
              <a:solidFill>
                <a:schemeClr val="tx1"/>
              </a:solidFill>
              <a:latin typeface="Aptos"/>
              <a:ea typeface="Calibri"/>
              <a:cs typeface="Calibri"/>
            </a:endParaRPr>
          </a:p>
          <a:p>
            <a:pPr marL="304800" indent="-304800">
              <a:buFont typeface="Arial" panose="020B0604020202020204" pitchFamily="34" charset="0"/>
              <a:buChar char="•"/>
            </a:pPr>
            <a:r>
              <a:rPr lang="en-US" sz="2000">
                <a:solidFill>
                  <a:schemeClr val="tx1"/>
                </a:solidFill>
                <a:latin typeface="Aptos"/>
              </a:rPr>
              <a:t>Complete a completed Non-teaching Occupational Experience Verification Form, verified by the employer. Submit a job description from the employer demonstrating relevance to the certification area.*</a:t>
            </a:r>
            <a:endParaRPr lang="en-US" sz="2000">
              <a:solidFill>
                <a:schemeClr val="tx1"/>
              </a:solidFill>
              <a:latin typeface="Aptos"/>
              <a:ea typeface="Calibri"/>
              <a:cs typeface="Calibri"/>
            </a:endParaRPr>
          </a:p>
          <a:p>
            <a:pPr marL="990600" lvl="1" indent="-304800"/>
            <a:r>
              <a:rPr lang="en-US" sz="2000">
                <a:latin typeface="Aptos"/>
              </a:rPr>
              <a:t>**You do not need to complete a new form if a verified employment form was submitted when you initially applied for CTE Work-based certification.**</a:t>
            </a:r>
            <a:endParaRPr lang="en-US" sz="2000">
              <a:latin typeface="Aptos"/>
              <a:ea typeface="Calibri"/>
              <a:cs typeface="Calibri"/>
            </a:endParaRPr>
          </a:p>
          <a:p>
            <a:pPr marL="304800" indent="-304800">
              <a:buFont typeface="Arial" panose="020B0604020202020204" pitchFamily="34" charset="0"/>
              <a:buChar char="•"/>
            </a:pPr>
            <a:r>
              <a:rPr lang="en-US" sz="2000">
                <a:solidFill>
                  <a:schemeClr val="tx1"/>
                </a:solidFill>
                <a:latin typeface="Aptos"/>
              </a:rPr>
              <a:t>For an educator who is self-employed, the verification must be completed by a third party such as an accountant, attorney, or business manager affiliated with the business.</a:t>
            </a:r>
            <a:endParaRPr lang="en-US" sz="2000">
              <a:solidFill>
                <a:schemeClr val="tx1"/>
              </a:solidFill>
              <a:latin typeface="Aptos"/>
              <a:ea typeface="Calibri"/>
              <a:cs typeface="Calibri"/>
            </a:endParaRPr>
          </a:p>
          <a:p>
            <a:pPr marL="304800" indent="-304800">
              <a:buFont typeface="Arial" panose="020B0604020202020204" pitchFamily="34" charset="0"/>
              <a:buChar char="•"/>
            </a:pPr>
            <a:endParaRPr lang="en-US" sz="2000">
              <a:solidFill>
                <a:schemeClr val="tx1"/>
              </a:solidFill>
              <a:latin typeface="Aptos"/>
              <a:ea typeface="Calibri"/>
              <a:cs typeface="Calibri"/>
            </a:endParaRPr>
          </a:p>
          <a:p>
            <a:r>
              <a:rPr lang="en-US" sz="2000">
                <a:solidFill>
                  <a:schemeClr val="tx1"/>
                </a:solidFill>
                <a:latin typeface="Aptos"/>
              </a:rPr>
              <a:t>*If additional years are awarded, the educator is entitled to have his or her pay adjusted at the beginning of the next school year, from the effective date of the adjustment, to reflect the new experience step on the employing district’s salary schedule.</a:t>
            </a:r>
            <a:endParaRPr lang="en-US" sz="2000">
              <a:solidFill>
                <a:schemeClr val="tx1"/>
              </a:solidFill>
              <a:latin typeface="Aptos"/>
              <a:ea typeface="Calibri"/>
              <a:cs typeface="Calibri"/>
            </a:endParaRPr>
          </a:p>
          <a:p>
            <a:r>
              <a:rPr lang="en-US" sz="2000">
                <a:solidFill>
                  <a:schemeClr val="tx1"/>
                </a:solidFill>
                <a:latin typeface="Aptos"/>
              </a:rPr>
              <a:t>*An educator </a:t>
            </a:r>
            <a:r>
              <a:rPr lang="en-US" sz="2000" b="1">
                <a:solidFill>
                  <a:schemeClr val="tx1"/>
                </a:solidFill>
                <a:latin typeface="Aptos"/>
              </a:rPr>
              <a:t>is not </a:t>
            </a:r>
            <a:r>
              <a:rPr lang="en-US" sz="2000">
                <a:solidFill>
                  <a:schemeClr val="tx1"/>
                </a:solidFill>
                <a:latin typeface="Aptos"/>
              </a:rPr>
              <a:t>entitled to retroactive pay for the increased years of experience during prior years of teaching or for any purpose other than advancement on the teacher salary schedule.</a:t>
            </a:r>
            <a:endParaRPr lang="en-US" sz="2000">
              <a:solidFill>
                <a:schemeClr val="tx1"/>
              </a:solidFill>
              <a:latin typeface="Aptos"/>
              <a:ea typeface="Calibri"/>
              <a:cs typeface="Calibri"/>
            </a:endParaRPr>
          </a:p>
          <a:p>
            <a:endParaRPr lang="en-US" sz="2000">
              <a:solidFill>
                <a:schemeClr val="tx1"/>
              </a:solidFill>
              <a:latin typeface="Aptos"/>
              <a:ea typeface="Calibri"/>
              <a:cs typeface="Calibri"/>
            </a:endParaRPr>
          </a:p>
        </p:txBody>
      </p:sp>
    </p:spTree>
    <p:extLst>
      <p:ext uri="{BB962C8B-B14F-4D97-AF65-F5344CB8AC3E}">
        <p14:creationId xmlns:p14="http://schemas.microsoft.com/office/powerpoint/2010/main" val="20313631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TextBox 1">
            <a:extLst>
              <a:ext uri="{FF2B5EF4-FFF2-40B4-BE49-F238E27FC236}">
                <a16:creationId xmlns:a16="http://schemas.microsoft.com/office/drawing/2014/main" id="{B4610875-899D-9A3C-80C4-1F6DF3ACD9F4}"/>
              </a:ext>
            </a:extLst>
          </p:cNvPr>
          <p:cNvSpPr txBox="1"/>
          <p:nvPr/>
        </p:nvSpPr>
        <p:spPr>
          <a:xfrm>
            <a:off x="7969250" y="5164667"/>
            <a:ext cx="6096000"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US" sz="2400" i="1" baseline="0">
                <a:solidFill>
                  <a:srgbClr val="233F58"/>
                </a:solidFill>
                <a:latin typeface="Aptos"/>
                <a:ea typeface="Segoe UI"/>
                <a:cs typeface="Segoe UI"/>
              </a:rPr>
              <a:t>803-896-0474 </a:t>
            </a:r>
            <a:r>
              <a:rPr lang="en-US" sz="2400">
                <a:solidFill>
                  <a:srgbClr val="233F58"/>
                </a:solidFill>
                <a:latin typeface="Aptos"/>
                <a:ea typeface="Segoe UI"/>
                <a:cs typeface="Segoe UI"/>
              </a:rPr>
              <a:t>​</a:t>
            </a:r>
          </a:p>
          <a:p>
            <a:pPr rtl="0"/>
            <a:r>
              <a:rPr lang="en-US" sz="2400" i="1" baseline="0">
                <a:solidFill>
                  <a:srgbClr val="233F58"/>
                </a:solidFill>
                <a:latin typeface="Aptos"/>
                <a:ea typeface="Segoe UI"/>
                <a:cs typeface="Segoe UI"/>
              </a:rPr>
              <a:t>ramick@ed.sc.gov</a:t>
            </a:r>
          </a:p>
          <a:p>
            <a:pPr algn="ctr"/>
            <a:endParaRPr lang="en-US"/>
          </a:p>
        </p:txBody>
      </p:sp>
    </p:spTree>
    <p:extLst>
      <p:ext uri="{BB962C8B-B14F-4D97-AF65-F5344CB8AC3E}">
        <p14:creationId xmlns:p14="http://schemas.microsoft.com/office/powerpoint/2010/main" val="1077604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82C055-BCE3-6F64-C955-FEA12E0B1494}"/>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1A5C81C0-88A6-98E8-21EA-0350F055A7A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 &amp; A</a:t>
            </a:r>
            <a:endParaRPr lang="en-US"/>
          </a:p>
        </p:txBody>
      </p:sp>
      <p:sp>
        <p:nvSpPr>
          <p:cNvPr id="3" name="AutoShape 3">
            <a:extLst>
              <a:ext uri="{FF2B5EF4-FFF2-40B4-BE49-F238E27FC236}">
                <a16:creationId xmlns:a16="http://schemas.microsoft.com/office/drawing/2014/main" id="{ACA7E653-920F-44C3-E0C0-37BCC948A783}"/>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786EABD3-BF02-75A7-4271-D82A1694FE93}"/>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162171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77D9A-BD87-E47E-8BCA-A09D8A6BAE3F}"/>
              </a:ext>
            </a:extLst>
          </p:cNvPr>
          <p:cNvSpPr>
            <a:spLocks noGrp="1"/>
          </p:cNvSpPr>
          <p:nvPr>
            <p:ph type="title"/>
          </p:nvPr>
        </p:nvSpPr>
        <p:spPr/>
        <p:txBody>
          <a:bodyPr/>
          <a:lstStyle/>
          <a:p>
            <a:r>
              <a:rPr lang="en-US" sz="3300"/>
              <a:t>FAQ</a:t>
            </a:r>
            <a:endParaRPr lang="en-US"/>
          </a:p>
        </p:txBody>
      </p:sp>
      <p:sp>
        <p:nvSpPr>
          <p:cNvPr id="3" name="Content Placeholder 2">
            <a:extLst>
              <a:ext uri="{FF2B5EF4-FFF2-40B4-BE49-F238E27FC236}">
                <a16:creationId xmlns:a16="http://schemas.microsoft.com/office/drawing/2014/main" id="{915FBB98-D508-9D9F-33F6-C11AF27C47EC}"/>
              </a:ext>
            </a:extLst>
          </p:cNvPr>
          <p:cNvSpPr>
            <a:spLocks noGrp="1"/>
          </p:cNvSpPr>
          <p:nvPr>
            <p:ph idx="1"/>
          </p:nvPr>
        </p:nvSpPr>
        <p:spPr>
          <a:xfrm>
            <a:off x="191673" y="1485880"/>
            <a:ext cx="11770349" cy="4078174"/>
          </a:xfrm>
        </p:spPr>
        <p:txBody>
          <a:bodyPr vert="horz" lIns="91440" tIns="45720" rIns="91440" bIns="45720" rtlCol="0" anchor="t">
            <a:noAutofit/>
          </a:bodyPr>
          <a:lstStyle/>
          <a:p>
            <a:pPr marL="285750" indent="-285750" defTabSz="609539">
              <a:spcBef>
                <a:spcPts val="750"/>
              </a:spcBef>
              <a:buFont typeface="Arial,Sans-Serif"/>
              <a:buChar char="•"/>
            </a:pPr>
            <a:r>
              <a:rPr lang="en-US" sz="2400" b="1">
                <a:solidFill>
                  <a:srgbClr val="233746"/>
                </a:solidFill>
                <a:latin typeface="Aptos"/>
              </a:rPr>
              <a:t>What do we do about educators who were on leave for a large part of the preliminary cycle whose observations weren't able to be completed?</a:t>
            </a:r>
          </a:p>
          <a:p>
            <a:pPr marL="971550" lvl="2" indent="-285750" defTabSz="609539">
              <a:buFont typeface="Wingdings"/>
              <a:buChar char="§"/>
            </a:pPr>
            <a:r>
              <a:rPr lang="en-US">
                <a:solidFill>
                  <a:srgbClr val="233746"/>
                </a:solidFill>
                <a:latin typeface="Aptos"/>
              </a:rPr>
              <a:t>Per ADEPT regulations, a teacher who is employed under an induction, annual, or continuing contract and who is absent for more than 20 percent of the days in the district’s SBE-approved annual evaluation cycle may, at the recommendation of the district superintendent, have his or her ADEPT results reported to the SCDE as “incomplete.” </a:t>
            </a:r>
          </a:p>
          <a:p>
            <a:pPr marL="971550" lvl="2" indent="-285750" defTabSz="609539">
              <a:buFont typeface="Wingdings"/>
              <a:buChar char="§"/>
            </a:pPr>
            <a:r>
              <a:rPr lang="en-US">
                <a:solidFill>
                  <a:srgbClr val="233746"/>
                </a:solidFill>
                <a:latin typeface="Aptos"/>
              </a:rPr>
              <a:t>Teachers whose ADEPT results are reported to the SCDE as “incomplete” are eligible to repeat their contract level during the next year of employment.</a:t>
            </a:r>
          </a:p>
          <a:p>
            <a:pPr marL="971550" lvl="2" indent="-285750" defTabSz="609539">
              <a:buFont typeface="Wingdings"/>
              <a:buChar char="§"/>
            </a:pPr>
            <a:r>
              <a:rPr lang="en-US">
                <a:solidFill>
                  <a:srgbClr val="233746"/>
                </a:solidFill>
                <a:latin typeface="Aptos"/>
              </a:rPr>
              <a:t>In these cases, the evaluation can be "closed" under the evaluation "Settings".</a:t>
            </a:r>
          </a:p>
        </p:txBody>
      </p:sp>
    </p:spTree>
    <p:extLst>
      <p:ext uri="{BB962C8B-B14F-4D97-AF65-F5344CB8AC3E}">
        <p14:creationId xmlns:p14="http://schemas.microsoft.com/office/powerpoint/2010/main" val="1185456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9CF3E-6740-976B-B0DF-BCA7F480B5C9}"/>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A15ED859-39C8-CC80-0CF9-FC8B5A1EDF42}"/>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dirty="0">
                <a:solidFill>
                  <a:srgbClr val="233746"/>
                </a:solidFill>
                <a:latin typeface="Aptos"/>
              </a:rPr>
              <a:t>Questions for the OLE?</a:t>
            </a:r>
          </a:p>
        </p:txBody>
      </p:sp>
      <p:sp>
        <p:nvSpPr>
          <p:cNvPr id="3" name="AutoShape 3">
            <a:extLst>
              <a:ext uri="{FF2B5EF4-FFF2-40B4-BE49-F238E27FC236}">
                <a16:creationId xmlns:a16="http://schemas.microsoft.com/office/drawing/2014/main" id="{B811AE14-10CA-8584-15E0-4D092332AED9}"/>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D8DE6712-A82C-0854-2518-8D0F5A8CA9B1}"/>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660972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756422" y="365125"/>
            <a:ext cx="10966704" cy="73152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096819"/>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556279" y="869782"/>
            <a:ext cx="5145893" cy="5872277"/>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672589" y="1324916"/>
            <a:ext cx="285856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747015" y="1631361"/>
            <a:ext cx="4546917" cy="43088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Arial"/>
              <a:buChar char="•"/>
            </a:pPr>
            <a:r>
              <a:rPr lang="en-US" sz="2000">
                <a:solidFill>
                  <a:srgbClr val="000000"/>
                </a:solidFill>
                <a:latin typeface="Aptos"/>
                <a:ea typeface="Calibri"/>
                <a:cs typeface="Calibri"/>
              </a:rPr>
              <a:t>Kate Berresford, EPPs,</a:t>
            </a:r>
            <a:r>
              <a:rPr lang="en-US" sz="2000">
                <a:solidFill>
                  <a:srgbClr val="000000"/>
                </a:solidFill>
                <a:latin typeface="Aptos"/>
                <a:ea typeface="Calibri"/>
                <a:cs typeface="Calibri"/>
                <a:sym typeface="Calibri"/>
              </a:rPr>
              <a:t> </a:t>
            </a:r>
            <a:r>
              <a:rPr lang="en-US" sz="2000">
                <a:solidFill>
                  <a:srgbClr val="000000"/>
                </a:solidFill>
                <a:latin typeface="Aptos"/>
                <a:ea typeface="Calibri"/>
                <a:cs typeface="Calibri"/>
                <a:sym typeface="Calibri"/>
                <a:hlinkClick r:id="rId3"/>
              </a:rPr>
              <a:t>skberresford@ed.sc.gov</a:t>
            </a:r>
            <a:r>
              <a:rPr lang="en-US" sz="2000">
                <a:solidFill>
                  <a:srgbClr val="000000"/>
                </a:solidFill>
                <a:latin typeface="Aptos"/>
                <a:ea typeface="Calibri"/>
                <a:cs typeface="Calibri"/>
                <a:sym typeface="Calibri"/>
              </a:rPr>
              <a:t> </a:t>
            </a:r>
            <a:endParaRPr lang="en-US" sz="2000">
              <a:solidFill>
                <a:srgbClr val="000000"/>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Ashley Cohoon, Communications, </a:t>
            </a:r>
            <a:r>
              <a:rPr lang="en-US" sz="2000" u="sng">
                <a:solidFill>
                  <a:schemeClr val="hlink"/>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2000">
                <a:solidFill>
                  <a:srgbClr val="000000"/>
                </a:solidFill>
                <a:latin typeface="Aptos"/>
                <a:ea typeface="Calibri"/>
                <a:cs typeface="Calibri"/>
                <a:sym typeface="Calibri"/>
              </a:rPr>
              <a:t> </a:t>
            </a:r>
            <a:endParaRPr lang="en-US" sz="2000">
              <a:latin typeface="Aptos"/>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rPr>
              <a:t>Dr. Roshonda Frazier, SLO and Teacher Leadership, </a:t>
            </a:r>
            <a:r>
              <a:rPr lang="en-US" sz="2000">
                <a:solidFill>
                  <a:srgbClr val="000000"/>
                </a:solidFill>
                <a:latin typeface="Aptos"/>
                <a:ea typeface="Calibri"/>
                <a:cs typeface="Calibri"/>
                <a:hlinkClick r:id="rId5"/>
              </a:rPr>
              <a:t>rfrazier@ed.sc.gov</a:t>
            </a:r>
            <a:r>
              <a:rPr lang="en-US" sz="2000">
                <a:solidFill>
                  <a:srgbClr val="000000"/>
                </a:solidFill>
                <a:latin typeface="Aptos"/>
                <a:ea typeface="Calibri"/>
                <a:cs typeface="Calibri"/>
              </a:rPr>
              <a:t> </a:t>
            </a:r>
            <a:endParaRPr lang="en-US" sz="2000">
              <a:solidFill>
                <a:srgbClr val="000000"/>
              </a:solidFill>
              <a:latin typeface="Aptos"/>
              <a:ea typeface="Calibri"/>
              <a:cs typeface="Arial"/>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Jenny Henke, Mentoring &amp; Induction, </a:t>
            </a:r>
            <a:r>
              <a:rPr lang="en-US" sz="2000" u="sng">
                <a:solidFill>
                  <a:schemeClr val="hlink"/>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2000" u="sng">
              <a:solidFill>
                <a:schemeClr val="hlink"/>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sym typeface="Calibri"/>
              </a:rPr>
              <a:t>Dr. Kimberly Howard, PADEPP,</a:t>
            </a:r>
            <a:r>
              <a:rPr lang="en-US" sz="2000">
                <a:latin typeface="Aptos"/>
                <a:ea typeface="Calibri"/>
                <a:cs typeface="Calibri"/>
                <a:sym typeface="Calibri"/>
              </a:rPr>
              <a:t> </a:t>
            </a:r>
            <a:r>
              <a:rPr lang="en-US" sz="2000" u="sng">
                <a:latin typeface="Aptos"/>
                <a:ea typeface="Calibri"/>
                <a:cs typeface="Calibri"/>
                <a:sym typeface="Calibri"/>
                <a:hlinkClick r:id="rId7"/>
              </a:rPr>
              <a:t>khoward@ed.sc.gov</a:t>
            </a:r>
            <a:endParaRPr lang="en-US" sz="2000" u="sng">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rPr>
              <a:t>Torian Nunn, Data &amp; Reporting,</a:t>
            </a:r>
            <a:r>
              <a:rPr lang="en-US" sz="2000">
                <a:solidFill>
                  <a:srgbClr val="233F58"/>
                </a:solidFill>
                <a:latin typeface="Aptos"/>
                <a:ea typeface="Calibri"/>
                <a:cs typeface="Calibri"/>
              </a:rPr>
              <a:t> </a:t>
            </a:r>
            <a:r>
              <a:rPr lang="en-US" sz="2000">
                <a:solidFill>
                  <a:srgbClr val="233F58"/>
                </a:solidFill>
                <a:latin typeface="Aptos"/>
                <a:ea typeface="Calibri"/>
                <a:cs typeface="Calibri"/>
                <a:hlinkClick r:id="rId8"/>
              </a:rPr>
              <a:t>tmnunn@ed.sc.gov</a:t>
            </a:r>
            <a:r>
              <a:rPr lang="en-US" sz="2000">
                <a:solidFill>
                  <a:srgbClr val="233F58"/>
                </a:solidFill>
                <a:latin typeface="Aptos"/>
                <a:ea typeface="Calibri"/>
                <a:cs typeface="Calibri"/>
              </a:rPr>
              <a:t> </a:t>
            </a:r>
            <a:endParaRPr lang="en-US" sz="2000" u="sng">
              <a:solidFill>
                <a:srgbClr val="233F58"/>
              </a:solidFill>
              <a:latin typeface="Aptos"/>
              <a:ea typeface="Calibri"/>
              <a:cs typeface="Calibri"/>
            </a:endParaRPr>
          </a:p>
          <a:p>
            <a:pPr>
              <a:buClr>
                <a:srgbClr val="000000"/>
              </a:buClr>
              <a:buSzPts val="1600"/>
            </a:pPr>
            <a:endParaRPr lang="en-US" sz="2000">
              <a:solidFill>
                <a:srgbClr val="233F58"/>
              </a:solidFill>
              <a:latin typeface="Aptos"/>
              <a:ea typeface="Calibri"/>
              <a:cs typeface="Calibri"/>
            </a:endParaRPr>
          </a:p>
          <a:p>
            <a:pPr marL="304165" lvl="1">
              <a:buClr>
                <a:srgbClr val="000000"/>
              </a:buClr>
              <a:buSzPts val="1600"/>
            </a:pPr>
            <a:r>
              <a:rPr lang="en-US" sz="2000" b="1">
                <a:solidFill>
                  <a:schemeClr val="accent6">
                    <a:lumMod val="10000"/>
                  </a:schemeClr>
                </a:solidFill>
                <a:latin typeface="Aptos"/>
                <a:ea typeface="Calibri"/>
                <a:cs typeface="Calibri"/>
                <a:sym typeface="Calibri"/>
              </a:rPr>
              <a:t>Visit our website:</a:t>
            </a:r>
            <a:r>
              <a:rPr lang="en-US" sz="2000" b="1">
                <a:solidFill>
                  <a:schemeClr val="dk1"/>
                </a:solidFill>
                <a:latin typeface="Aptos"/>
                <a:ea typeface="Calibri"/>
                <a:cs typeface="Calibri"/>
                <a:sym typeface="Calibri"/>
              </a:rPr>
              <a:t> </a:t>
            </a:r>
            <a:r>
              <a:rPr lang="en-US" sz="2000" b="1" u="sng">
                <a:solidFill>
                  <a:schemeClr val="hlink"/>
                </a:solidFill>
                <a:latin typeface="Aptos"/>
                <a:ea typeface="Calibri"/>
                <a:cs typeface="Calibri"/>
                <a:sym typeface="Calibri"/>
              </a:rPr>
              <a:t>https://ed.sc.gov</a:t>
            </a:r>
            <a:endParaRPr lang="en-US" sz="20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895075"/>
            <a:ext cx="5153245" cy="5869184"/>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5699590" y="1268944"/>
            <a:ext cx="482634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1475014"/>
            <a:ext cx="5141756" cy="535274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88950" lvl="1" indent="-342900">
              <a:spcBef>
                <a:spcPts val="355"/>
              </a:spcBef>
              <a:buClr>
                <a:srgbClr val="000000"/>
              </a:buClr>
              <a:buSzPct val="100000"/>
              <a:buFont typeface="Arial"/>
              <a:buChar char="•"/>
            </a:pPr>
            <a:r>
              <a:rPr lang="en-US" sz="2000">
                <a:solidFill>
                  <a:srgbClr val="000000"/>
                </a:solidFill>
                <a:latin typeface="Aptos"/>
              </a:rPr>
              <a:t>Dr. Adrienne Davenport, Instructional Leadership &amp; Assistant Principals </a:t>
            </a:r>
            <a:r>
              <a:rPr lang="en-US" sz="2000">
                <a:solidFill>
                  <a:srgbClr val="000000"/>
                </a:solidFill>
                <a:latin typeface="Aptos"/>
                <a:hlinkClick r:id="rId9"/>
              </a:rPr>
              <a:t>adavenport@ed.sc.gov</a:t>
            </a:r>
            <a:endParaRPr lang="en-US">
              <a:solidFill>
                <a:srgbClr val="233F58"/>
              </a:solidFill>
              <a:latin typeface="Calibri"/>
              <a:ea typeface="Calibri"/>
              <a:cs typeface="Calibri"/>
            </a:endParaRPr>
          </a:p>
          <a:p>
            <a:pPr marL="488950" lvl="1" indent="-342900">
              <a:spcBef>
                <a:spcPts val="355"/>
              </a:spcBef>
              <a:buClr>
                <a:srgbClr val="000000"/>
              </a:buClr>
              <a:buSzPct val="100000"/>
              <a:buFont typeface="Arial"/>
              <a:buChar char="•"/>
            </a:pPr>
            <a:r>
              <a:rPr lang="en-US" sz="2000">
                <a:solidFill>
                  <a:srgbClr val="000000"/>
                </a:solidFill>
                <a:latin typeface="Aptos"/>
              </a:rPr>
              <a:t>Dr. Gerard Edwards, Veteran Principals &amp; District Leaders, </a:t>
            </a:r>
            <a:r>
              <a:rPr lang="en-US" sz="2000">
                <a:solidFill>
                  <a:srgbClr val="000000"/>
                </a:solidFill>
                <a:latin typeface="Aptos"/>
                <a:hlinkClick r:id="rId10"/>
              </a:rPr>
              <a:t>gedwards@ed.sc.gov</a:t>
            </a:r>
            <a:r>
              <a:rPr lang="en-US" sz="2000">
                <a:solidFill>
                  <a:srgbClr val="000000"/>
                </a:solidFill>
                <a:latin typeface="Aptos"/>
              </a:rPr>
              <a:t> </a:t>
            </a:r>
            <a:endParaRPr lang="en-US">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Keasha Grant, Certified Support &amp; Emerging Leaders, </a:t>
            </a:r>
            <a:r>
              <a:rPr lang="en-US" sz="2000">
                <a:solidFill>
                  <a:srgbClr val="000000"/>
                </a:solidFill>
                <a:latin typeface="Aptos"/>
                <a:hlinkClick r:id="rId11"/>
              </a:rPr>
              <a:t>ksgrant@ed.sc.gov</a:t>
            </a:r>
            <a:r>
              <a:rPr lang="en-US" sz="2000">
                <a:solidFill>
                  <a:srgbClr val="000000"/>
                </a:solidFill>
                <a:latin typeface="Aptos"/>
              </a:rPr>
              <a:t> </a:t>
            </a: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Crystal Halma, Collective Leadership, </a:t>
            </a:r>
            <a:r>
              <a:rPr lang="en-US" sz="2000" u="sng">
                <a:solidFill>
                  <a:schemeClr val="hlink"/>
                </a:solidFill>
                <a:latin typeface="Aptos"/>
                <a:hlinkClick r:id="rId12">
                  <a:extLst>
                    <a:ext uri="{A12FA001-AC4F-418D-AE19-62706E023703}">
                      <ahyp:hlinkClr xmlns:ahyp="http://schemas.microsoft.com/office/drawing/2018/hyperlinkcolor" val="tx"/>
                    </a:ext>
                  </a:extLst>
                </a:hlinkClick>
              </a:rPr>
              <a:t>chalma@ed.sc.gov</a:t>
            </a:r>
            <a:endParaRPr lang="en-US" sz="2000">
              <a:solidFill>
                <a:schemeClr val="hlink"/>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Dr. Frank Robinson, New Principals &amp; Emerging Leaders, </a:t>
            </a:r>
            <a:r>
              <a:rPr lang="en-US" sz="2000" u="sng">
                <a:solidFill>
                  <a:schemeClr val="hlink"/>
                </a:solidFill>
                <a:latin typeface="Aptos"/>
                <a:hlinkClick r:id="rId13">
                  <a:extLst>
                    <a:ext uri="{A12FA001-AC4F-418D-AE19-62706E023703}">
                      <ahyp:hlinkClr xmlns:ahyp="http://schemas.microsoft.com/office/drawing/2018/hyperlinkcolor" val="tx"/>
                    </a:ext>
                  </a:extLst>
                </a:hlinkClick>
              </a:rPr>
              <a:t>frobinson@ed.sc.gov</a:t>
            </a:r>
            <a:endParaRPr lang="en-US" sz="2000" u="sng">
              <a:solidFill>
                <a:schemeClr val="hlink"/>
              </a:solidFill>
              <a:latin typeface="Aptos"/>
            </a:endParaRPr>
          </a:p>
          <a:p>
            <a:pPr marL="157480" indent="-157480">
              <a:spcBef>
                <a:spcPts val="711"/>
              </a:spcBef>
              <a:buClr>
                <a:srgbClr val="000000"/>
              </a:buClr>
              <a:buSzPts val="300"/>
            </a:pPr>
            <a:r>
              <a:rPr lang="en-US" sz="2200" b="1">
                <a:solidFill>
                  <a:srgbClr val="000000"/>
                </a:solidFill>
                <a:latin typeface="Aptos"/>
              </a:rPr>
              <a:t>    </a:t>
            </a:r>
            <a:r>
              <a:rPr lang="en-US" sz="2000" b="1">
                <a:solidFill>
                  <a:srgbClr val="000000"/>
                </a:solidFill>
                <a:latin typeface="Aptos"/>
              </a:rPr>
              <a:t>Office Support</a:t>
            </a:r>
            <a:endParaRPr lang="en-US" sz="2000">
              <a:solidFill>
                <a:srgbClr val="000000"/>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Kimberly Mack, Director,</a:t>
            </a:r>
            <a:r>
              <a:rPr lang="en-US" sz="2000">
                <a:solidFill>
                  <a:srgbClr val="233F58"/>
                </a:solidFill>
                <a:latin typeface="Aptos"/>
              </a:rPr>
              <a:t> </a:t>
            </a:r>
            <a:r>
              <a:rPr lang="en-US" sz="2000">
                <a:solidFill>
                  <a:srgbClr val="233F58"/>
                </a:solidFill>
                <a:latin typeface="Aptos"/>
                <a:hlinkClick r:id="rId14"/>
              </a:rPr>
              <a:t>kemack@ed.sc.gov</a:t>
            </a:r>
            <a:r>
              <a:rPr lang="en-US" sz="2000">
                <a:solidFill>
                  <a:srgbClr val="233F58"/>
                </a:solidFill>
                <a:latin typeface="Aptos"/>
              </a:rPr>
              <a:t> </a:t>
            </a:r>
            <a:endParaRPr lang="en-US" sz="2000" u="sng">
              <a:solidFill>
                <a:srgbClr val="233F58"/>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Marilyn Suber, Administrative Assistant,</a:t>
            </a:r>
            <a:r>
              <a:rPr lang="en-US" sz="2000">
                <a:solidFill>
                  <a:srgbClr val="233F58"/>
                </a:solidFill>
                <a:latin typeface="Aptos"/>
              </a:rPr>
              <a:t> </a:t>
            </a:r>
            <a:r>
              <a:rPr lang="en-US" sz="2000">
                <a:solidFill>
                  <a:schemeClr val="accent1"/>
                </a:solidFill>
                <a:latin typeface="Aptos"/>
                <a:hlinkClick r:id="rId15">
                  <a:extLst>
                    <a:ext uri="{A12FA001-AC4F-418D-AE19-62706E023703}">
                      <ahyp:hlinkClr xmlns:ahyp="http://schemas.microsoft.com/office/drawing/2018/hyperlinkcolor" val="tx"/>
                    </a:ext>
                  </a:extLst>
                </a:hlinkClick>
              </a:rPr>
              <a:t>masuber@ed.sc.gov</a:t>
            </a:r>
            <a:endParaRPr lang="en-US" sz="2000">
              <a:solidFill>
                <a:schemeClr val="accent1"/>
              </a:solidFill>
              <a:latin typeface="Aptos"/>
            </a:endParaRPr>
          </a:p>
        </p:txBody>
      </p:sp>
    </p:spTree>
    <p:extLst>
      <p:ext uri="{BB962C8B-B14F-4D97-AF65-F5344CB8AC3E}">
        <p14:creationId xmlns:p14="http://schemas.microsoft.com/office/powerpoint/2010/main" val="9939240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019B6-2019-603B-EECD-53B58904A301}"/>
              </a:ext>
            </a:extLst>
          </p:cNvPr>
          <p:cNvSpPr>
            <a:spLocks noGrp="1"/>
          </p:cNvSpPr>
          <p:nvPr>
            <p:ph type="title"/>
          </p:nvPr>
        </p:nvSpPr>
        <p:spPr/>
        <p:txBody>
          <a:bodyPr>
            <a:normAutofit/>
          </a:bodyPr>
          <a:lstStyle/>
          <a:p>
            <a:r>
              <a:rPr lang="en-US" sz="3200"/>
              <a:t>Completing </a:t>
            </a:r>
            <a:r>
              <a:rPr lang="en-US" sz="3200">
                <a:latin typeface="Aptos"/>
                <a:ea typeface="+mn-ea"/>
                <a:cs typeface="+mn-cs"/>
              </a:rPr>
              <a:t>Preliminary</a:t>
            </a:r>
            <a:r>
              <a:rPr lang="en-US" sz="3200"/>
              <a:t> Cycle</a:t>
            </a:r>
          </a:p>
        </p:txBody>
      </p:sp>
      <p:sp>
        <p:nvSpPr>
          <p:cNvPr id="3" name="Content Placeholder 2">
            <a:extLst>
              <a:ext uri="{FF2B5EF4-FFF2-40B4-BE49-F238E27FC236}">
                <a16:creationId xmlns:a16="http://schemas.microsoft.com/office/drawing/2014/main" id="{0D72A6D4-3664-B366-96A9-0F56E04C6C59}"/>
              </a:ext>
            </a:extLst>
          </p:cNvPr>
          <p:cNvSpPr>
            <a:spLocks noGrp="1"/>
          </p:cNvSpPr>
          <p:nvPr>
            <p:ph idx="1"/>
          </p:nvPr>
        </p:nvSpPr>
        <p:spPr>
          <a:xfrm>
            <a:off x="470881" y="1450231"/>
            <a:ext cx="11108471" cy="4728058"/>
          </a:xfrm>
        </p:spPr>
        <p:txBody>
          <a:bodyPr vert="horz" lIns="91440" tIns="45720" rIns="91440" bIns="45720" rtlCol="0" anchor="t">
            <a:normAutofit/>
          </a:bodyPr>
          <a:lstStyle/>
          <a:p>
            <a:pPr marL="285750" indent="-285750" defTabSz="609539">
              <a:spcBef>
                <a:spcPts val="750"/>
              </a:spcBef>
              <a:buFont typeface="Arial,Sans-Serif"/>
              <a:buChar char="•"/>
            </a:pPr>
            <a:r>
              <a:rPr lang="en-US" sz="2800">
                <a:latin typeface="Aptos"/>
              </a:rPr>
              <a:t>Confirm that the correct number of Preliminary evaluation cycle pre-conferences, observations, and post-conferences have taken place and signatures are present.  </a:t>
            </a:r>
          </a:p>
          <a:p>
            <a:pPr marL="285750" indent="-285750" defTabSz="609539">
              <a:spcBef>
                <a:spcPts val="750"/>
              </a:spcBef>
              <a:buFont typeface="Arial,Sans-Serif"/>
              <a:buChar char="•"/>
            </a:pPr>
            <a:r>
              <a:rPr lang="en-US" sz="2800">
                <a:latin typeface="Aptos"/>
              </a:rPr>
              <a:t>Request extensions, as necessary, for preliminary observations not completed according to district ADEPT timeline.</a:t>
            </a:r>
          </a:p>
          <a:p>
            <a:pPr marL="285750" indent="-285750" defTabSz="609539">
              <a:spcBef>
                <a:spcPts val="750"/>
              </a:spcBef>
              <a:buFont typeface="Arial,Sans-Serif"/>
              <a:buChar char="•"/>
            </a:pPr>
            <a:r>
              <a:rPr lang="en-US" sz="2800" b="1">
                <a:latin typeface="Aptos"/>
              </a:rPr>
              <a:t>Highly Consequential</a:t>
            </a:r>
            <a:r>
              <a:rPr lang="en-US" sz="2800">
                <a:latin typeface="Aptos"/>
              </a:rPr>
              <a:t>: Be sure there are at least 3 people on the evaluation team. </a:t>
            </a:r>
          </a:p>
          <a:p>
            <a:pPr marL="285750" indent="-285750" defTabSz="609539">
              <a:spcBef>
                <a:spcPts val="750"/>
              </a:spcBef>
              <a:buFont typeface="Arial,Sans-Serif"/>
              <a:buChar char="•"/>
            </a:pPr>
            <a:r>
              <a:rPr lang="en-US" sz="2800" b="1">
                <a:latin typeface="Aptos"/>
              </a:rPr>
              <a:t>Special Areas</a:t>
            </a:r>
            <a:r>
              <a:rPr lang="en-US" sz="2800">
                <a:latin typeface="Aptos"/>
              </a:rPr>
              <a:t>: Be sure the correct model is being used and all required components and signatures are present.</a:t>
            </a:r>
          </a:p>
        </p:txBody>
      </p:sp>
    </p:spTree>
    <p:extLst>
      <p:ext uri="{BB962C8B-B14F-4D97-AF65-F5344CB8AC3E}">
        <p14:creationId xmlns:p14="http://schemas.microsoft.com/office/powerpoint/2010/main" val="1604747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8D01-B90A-39C6-1868-1C8ACDB03410}"/>
              </a:ext>
            </a:extLst>
          </p:cNvPr>
          <p:cNvSpPr>
            <a:spLocks noGrp="1"/>
          </p:cNvSpPr>
          <p:nvPr>
            <p:ph type="title"/>
          </p:nvPr>
        </p:nvSpPr>
        <p:spPr>
          <a:xfrm>
            <a:off x="612648" y="174625"/>
            <a:ext cx="10936224" cy="1087120"/>
          </a:xfrm>
        </p:spPr>
        <p:txBody>
          <a:bodyPr vert="horz" lIns="91440" tIns="45720" rIns="91440" bIns="45720" rtlCol="0" anchor="t">
            <a:noAutofit/>
          </a:bodyPr>
          <a:lstStyle/>
          <a:p>
            <a:r>
              <a:rPr lang="en-US" sz="3200"/>
              <a:t>Wrapping up Preliminary Cycle &amp; Beginning Final Cycle in </a:t>
            </a:r>
            <a:r>
              <a:rPr lang="en-US" sz="3200" err="1"/>
              <a:t>SCLead</a:t>
            </a:r>
            <a:r>
              <a:rPr lang="en-US" sz="3200"/>
              <a:t> </a:t>
            </a:r>
          </a:p>
          <a:p>
            <a:endParaRPr lang="en-US" sz="3300">
              <a:solidFill>
                <a:schemeClr val="tx2"/>
              </a:solidFill>
            </a:endParaRPr>
          </a:p>
        </p:txBody>
      </p:sp>
      <p:sp>
        <p:nvSpPr>
          <p:cNvPr id="3" name="Content Placeholder 2">
            <a:extLst>
              <a:ext uri="{FF2B5EF4-FFF2-40B4-BE49-F238E27FC236}">
                <a16:creationId xmlns:a16="http://schemas.microsoft.com/office/drawing/2014/main" id="{BFEB30EF-E708-E5E7-F566-DCA6A772215B}"/>
              </a:ext>
            </a:extLst>
          </p:cNvPr>
          <p:cNvSpPr>
            <a:spLocks noGrp="1"/>
          </p:cNvSpPr>
          <p:nvPr>
            <p:ph sz="half" idx="1"/>
          </p:nvPr>
        </p:nvSpPr>
        <p:spPr/>
        <p:txBody>
          <a:bodyPr vert="horz" lIns="91440" tIns="45720" rIns="91440" bIns="45720" rtlCol="0" anchor="t">
            <a:noAutofit/>
          </a:bodyPr>
          <a:lstStyle/>
          <a:p>
            <a:pPr defTabSz="609539">
              <a:lnSpc>
                <a:spcPct val="90000"/>
              </a:lnSpc>
              <a:spcBef>
                <a:spcPts val="750"/>
              </a:spcBef>
              <a:buFont typeface="Arial" panose="020B0604020202020204" pitchFamily="34" charset="0"/>
              <a:buChar char="•"/>
            </a:pPr>
            <a:r>
              <a:rPr lang="en-US" sz="2400">
                <a:solidFill>
                  <a:schemeClr val="tx2"/>
                </a:solidFill>
                <a:latin typeface="Aptos"/>
              </a:rPr>
              <a:t>T</a:t>
            </a:r>
            <a:r>
              <a:rPr lang="en-US" sz="2400">
                <a:latin typeface="Aptos"/>
              </a:rPr>
              <a:t>he Observation status bubble denotes that the Evaluator has signed the Post-Conference form.</a:t>
            </a:r>
          </a:p>
          <a:p>
            <a:pPr defTabSz="609539">
              <a:lnSpc>
                <a:spcPct val="90000"/>
              </a:lnSpc>
              <a:spcBef>
                <a:spcPts val="750"/>
              </a:spcBef>
              <a:buFont typeface="Arial" panose="020B0604020202020204" pitchFamily="34" charset="0"/>
              <a:buChar char="•"/>
            </a:pPr>
            <a:r>
              <a:rPr lang="en-US" sz="2400">
                <a:latin typeface="Aptos"/>
              </a:rPr>
              <a:t>A filled-in observation bubble </a:t>
            </a:r>
            <a:r>
              <a:rPr lang="en-US" sz="2400" b="1">
                <a:latin typeface="Aptos"/>
              </a:rPr>
              <a:t>DOES NOT</a:t>
            </a:r>
            <a:r>
              <a:rPr lang="en-US" sz="2400">
                <a:latin typeface="Aptos"/>
              </a:rPr>
              <a:t> indicate that the correct number of observations are loaded, nor does it indicate that the teacher has signed the post conference form.</a:t>
            </a:r>
          </a:p>
          <a:p>
            <a:pPr defTabSz="609539">
              <a:lnSpc>
                <a:spcPct val="90000"/>
              </a:lnSpc>
              <a:spcBef>
                <a:spcPts val="750"/>
              </a:spcBef>
              <a:buFont typeface="Arial" panose="020B0604020202020204" pitchFamily="34" charset="0"/>
              <a:buChar char="•"/>
            </a:pPr>
            <a:r>
              <a:rPr lang="en-US" sz="2400">
                <a:latin typeface="Aptos"/>
              </a:rPr>
              <a:t>*Teacher signatures are needed but will not prevent the evaluation from being completed or closed.</a:t>
            </a:r>
          </a:p>
        </p:txBody>
      </p:sp>
      <p:pic>
        <p:nvPicPr>
          <p:cNvPr id="5" name="Content Placeholder 4" descr="SCLead screenshot showing Preliminary Observation requirement notification">
            <a:extLst>
              <a:ext uri="{FF2B5EF4-FFF2-40B4-BE49-F238E27FC236}">
                <a16:creationId xmlns:a16="http://schemas.microsoft.com/office/drawing/2014/main" id="{6C6FA099-FB81-DA1D-3EA7-6BDE9E67C112}"/>
              </a:ext>
            </a:extLst>
          </p:cNvPr>
          <p:cNvPicPr>
            <a:picLocks noGrp="1" noChangeAspect="1"/>
          </p:cNvPicPr>
          <p:nvPr>
            <p:ph sz="half" idx="2"/>
          </p:nvPr>
        </p:nvPicPr>
        <p:blipFill>
          <a:blip r:embed="rId3"/>
          <a:stretch>
            <a:fillRect/>
          </a:stretch>
        </p:blipFill>
        <p:spPr>
          <a:xfrm>
            <a:off x="6386207" y="1705552"/>
            <a:ext cx="5349498" cy="3710680"/>
          </a:xfrm>
        </p:spPr>
      </p:pic>
    </p:spTree>
    <p:extLst>
      <p:ext uri="{BB962C8B-B14F-4D97-AF65-F5344CB8AC3E}">
        <p14:creationId xmlns:p14="http://schemas.microsoft.com/office/powerpoint/2010/main" val="3080260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03126-11C5-EC59-BE89-05B117586B48}"/>
              </a:ext>
            </a:extLst>
          </p:cNvPr>
          <p:cNvSpPr>
            <a:spLocks noGrp="1"/>
          </p:cNvSpPr>
          <p:nvPr>
            <p:ph type="title"/>
          </p:nvPr>
        </p:nvSpPr>
        <p:spPr/>
        <p:txBody>
          <a:bodyPr>
            <a:normAutofit fontScale="90000"/>
          </a:bodyPr>
          <a:lstStyle/>
          <a:p>
            <a:r>
              <a:rPr lang="en-US" sz="4600">
                <a:latin typeface="Aptos"/>
                <a:cs typeface="Poppins"/>
              </a:rPr>
              <a:t>Addressing Evaluations Not Created</a:t>
            </a:r>
            <a:endParaRPr lang="en-US" sz="3300">
              <a:latin typeface="Aptos"/>
            </a:endParaRPr>
          </a:p>
          <a:p>
            <a:br>
              <a:rPr lang="en-US"/>
            </a:br>
            <a:endParaRPr lang="en-US"/>
          </a:p>
        </p:txBody>
      </p:sp>
      <p:sp>
        <p:nvSpPr>
          <p:cNvPr id="3" name="Content Placeholder 2">
            <a:extLst>
              <a:ext uri="{FF2B5EF4-FFF2-40B4-BE49-F238E27FC236}">
                <a16:creationId xmlns:a16="http://schemas.microsoft.com/office/drawing/2014/main" id="{E9CFAA7B-09BE-54BA-5C97-E8ACA689D132}"/>
              </a:ext>
            </a:extLst>
          </p:cNvPr>
          <p:cNvSpPr>
            <a:spLocks noGrp="1"/>
          </p:cNvSpPr>
          <p:nvPr>
            <p:ph idx="1"/>
          </p:nvPr>
        </p:nvSpPr>
        <p:spPr>
          <a:xfrm>
            <a:off x="612648" y="1450231"/>
            <a:ext cx="11171857" cy="5019317"/>
          </a:xfrm>
        </p:spPr>
        <p:txBody>
          <a:bodyPr vert="horz" lIns="91440" tIns="45720" rIns="91440" bIns="45720" rtlCol="0" anchor="t">
            <a:normAutofit/>
          </a:bodyPr>
          <a:lstStyle/>
          <a:p>
            <a:r>
              <a:rPr lang="en-US" sz="2400" dirty="0">
                <a:latin typeface="Aptos"/>
                <a:cs typeface="Poppins"/>
              </a:rPr>
              <a:t>If an educator is identified as a Classroom-Based teacher or Special Areas educator, </a:t>
            </a:r>
            <a:r>
              <a:rPr lang="en-US" sz="2400" dirty="0" err="1">
                <a:latin typeface="Aptos"/>
                <a:cs typeface="Poppins"/>
              </a:rPr>
              <a:t>SCLead</a:t>
            </a:r>
            <a:r>
              <a:rPr lang="en-US" sz="2400" dirty="0">
                <a:latin typeface="Aptos"/>
                <a:cs typeface="Poppins"/>
              </a:rPr>
              <a:t> is expecting an evaluation to be created and completed for the educator.  To identify these educators, you will use the </a:t>
            </a:r>
            <a:r>
              <a:rPr lang="en-US" sz="2400" b="1" dirty="0">
                <a:latin typeface="Aptos"/>
                <a:cs typeface="Poppins"/>
              </a:rPr>
              <a:t>Evaluation Generator</a:t>
            </a:r>
            <a:br>
              <a:rPr lang="en-US" sz="2400" dirty="0"/>
            </a:br>
            <a:endParaRPr lang="en-US" sz="2400" b="1" dirty="0">
              <a:latin typeface="Aptos"/>
              <a:cs typeface="Poppins"/>
            </a:endParaRPr>
          </a:p>
          <a:p>
            <a:pPr marL="457200" indent="-457200">
              <a:buAutoNum type="arabicPeriod"/>
            </a:pPr>
            <a:r>
              <a:rPr lang="en-US" sz="2000" dirty="0">
                <a:solidFill>
                  <a:schemeClr val="tx2"/>
                </a:solidFill>
                <a:latin typeface="Aptos"/>
                <a:cs typeface="Poppins"/>
              </a:rPr>
              <a:t>Go to your </a:t>
            </a:r>
            <a:r>
              <a:rPr lang="en-US" sz="2000" b="1" dirty="0">
                <a:solidFill>
                  <a:schemeClr val="tx2"/>
                </a:solidFill>
                <a:latin typeface="Aptos"/>
                <a:cs typeface="Poppins"/>
              </a:rPr>
              <a:t>Districts and School </a:t>
            </a:r>
            <a:r>
              <a:rPr lang="en-US" sz="2000" dirty="0">
                <a:solidFill>
                  <a:schemeClr val="tx2"/>
                </a:solidFill>
                <a:latin typeface="Aptos"/>
                <a:cs typeface="Poppins"/>
              </a:rPr>
              <a:t>dashboard</a:t>
            </a:r>
            <a:br>
              <a:rPr lang="en-US" sz="2000" dirty="0"/>
            </a:br>
            <a:br>
              <a:rPr lang="en-US" sz="2000" dirty="0"/>
            </a:br>
            <a:br>
              <a:rPr lang="en-US" sz="2000" dirty="0"/>
            </a:br>
            <a:r>
              <a:rPr lang="en-US" sz="2000" dirty="0">
                <a:solidFill>
                  <a:schemeClr val="tx2"/>
                </a:solidFill>
                <a:latin typeface="Aptos"/>
                <a:cs typeface="Poppins"/>
              </a:rPr>
              <a:t>.</a:t>
            </a:r>
            <a:endParaRPr lang="en-US" sz="2000" dirty="0">
              <a:solidFill>
                <a:schemeClr val="tx2"/>
              </a:solidFill>
              <a:latin typeface="Aptos"/>
            </a:endParaRPr>
          </a:p>
          <a:p>
            <a:pPr marL="285750" indent="-285750">
              <a:buAutoNum type="arabicPeriod"/>
            </a:pPr>
            <a:endParaRPr lang="en-US" sz="2000" dirty="0">
              <a:solidFill>
                <a:schemeClr val="tx2"/>
              </a:solidFill>
              <a:latin typeface="Aptos"/>
              <a:cs typeface="Poppins"/>
            </a:endParaRPr>
          </a:p>
          <a:p>
            <a:pPr marL="285750" indent="-285750">
              <a:buAutoNum type="arabicPeriod"/>
            </a:pPr>
            <a:r>
              <a:rPr lang="en-US" sz="2000" dirty="0">
                <a:solidFill>
                  <a:schemeClr val="tx2"/>
                </a:solidFill>
                <a:latin typeface="Aptos"/>
                <a:cs typeface="Poppins"/>
              </a:rPr>
              <a:t>Select Evaluation Generator from the panel on the left.</a:t>
            </a:r>
            <a:endParaRPr lang="en-US" sz="2000" dirty="0">
              <a:solidFill>
                <a:schemeClr val="tx2"/>
              </a:solidFill>
              <a:latin typeface="Aptos"/>
            </a:endParaRPr>
          </a:p>
          <a:p>
            <a:br>
              <a:rPr lang="en-US" sz="1850" dirty="0"/>
            </a:br>
            <a:br>
              <a:rPr lang="en-US" sz="1850" dirty="0"/>
            </a:br>
            <a:endParaRPr lang="en-US" sz="1850" dirty="0"/>
          </a:p>
        </p:txBody>
      </p:sp>
      <p:pic>
        <p:nvPicPr>
          <p:cNvPr id="5" name="Picture 4" descr="Districts and School dashboard">
            <a:extLst>
              <a:ext uri="{FF2B5EF4-FFF2-40B4-BE49-F238E27FC236}">
                <a16:creationId xmlns:a16="http://schemas.microsoft.com/office/drawing/2014/main" id="{F53B1B59-F6C2-1488-DA92-128C4EB72025}"/>
              </a:ext>
            </a:extLst>
          </p:cNvPr>
          <p:cNvPicPr>
            <a:picLocks noChangeAspect="1"/>
          </p:cNvPicPr>
          <p:nvPr/>
        </p:nvPicPr>
        <p:blipFill>
          <a:blip r:embed="rId3"/>
          <a:stretch>
            <a:fillRect/>
          </a:stretch>
        </p:blipFill>
        <p:spPr>
          <a:xfrm>
            <a:off x="763962" y="3428989"/>
            <a:ext cx="5915013" cy="885223"/>
          </a:xfrm>
          <a:prstGeom prst="rect">
            <a:avLst/>
          </a:prstGeom>
        </p:spPr>
      </p:pic>
      <p:pic>
        <p:nvPicPr>
          <p:cNvPr id="6" name="Picture 5" descr="Evaluation Generator&#10;">
            <a:extLst>
              <a:ext uri="{FF2B5EF4-FFF2-40B4-BE49-F238E27FC236}">
                <a16:creationId xmlns:a16="http://schemas.microsoft.com/office/drawing/2014/main" id="{3DCFB2BB-A3D5-D0AE-01CE-140DE8293024}"/>
              </a:ext>
            </a:extLst>
          </p:cNvPr>
          <p:cNvPicPr>
            <a:picLocks noChangeAspect="1"/>
          </p:cNvPicPr>
          <p:nvPr/>
        </p:nvPicPr>
        <p:blipFill>
          <a:blip r:embed="rId4"/>
          <a:stretch>
            <a:fillRect/>
          </a:stretch>
        </p:blipFill>
        <p:spPr>
          <a:xfrm>
            <a:off x="7926308" y="3016231"/>
            <a:ext cx="2176341" cy="3139587"/>
          </a:xfrm>
          <a:prstGeom prst="rect">
            <a:avLst/>
          </a:prstGeom>
        </p:spPr>
      </p:pic>
      <p:sp>
        <p:nvSpPr>
          <p:cNvPr id="7" name="Arrow: Right 6">
            <a:extLst>
              <a:ext uri="{FF2B5EF4-FFF2-40B4-BE49-F238E27FC236}">
                <a16:creationId xmlns:a16="http://schemas.microsoft.com/office/drawing/2014/main" id="{68BD851C-84D9-5FE3-42B1-C3D7317D2D7F}"/>
              </a:ext>
              <a:ext uri="{C183D7F6-B498-43B3-948B-1728B52AA6E4}">
                <adec:decorative xmlns:adec="http://schemas.microsoft.com/office/drawing/2017/decorative" val="1"/>
              </a:ext>
            </a:extLst>
          </p:cNvPr>
          <p:cNvSpPr/>
          <p:nvPr/>
        </p:nvSpPr>
        <p:spPr>
          <a:xfrm>
            <a:off x="5896084" y="5349805"/>
            <a:ext cx="1568342" cy="3494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1522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BAF77-0724-7FB0-9885-E8ADBAE45B6C}"/>
              </a:ext>
            </a:extLst>
          </p:cNvPr>
          <p:cNvSpPr>
            <a:spLocks noGrp="1"/>
          </p:cNvSpPr>
          <p:nvPr>
            <p:ph type="title"/>
          </p:nvPr>
        </p:nvSpPr>
        <p:spPr/>
        <p:txBody>
          <a:bodyPr>
            <a:normAutofit fontScale="90000"/>
          </a:bodyPr>
          <a:lstStyle/>
          <a:p>
            <a:r>
              <a:rPr lang="en-US" sz="3600">
                <a:latin typeface="Poppins"/>
                <a:cs typeface="Poppins"/>
              </a:rPr>
              <a:t>Addressing Evaluations Not Created (continued)</a:t>
            </a:r>
            <a:endParaRPr lang="en-US" sz="3600"/>
          </a:p>
          <a:p>
            <a:br>
              <a:rPr lang="en-US"/>
            </a:br>
            <a:endParaRPr lang="en-US"/>
          </a:p>
        </p:txBody>
      </p:sp>
      <p:sp>
        <p:nvSpPr>
          <p:cNvPr id="3" name="Content Placeholder 2">
            <a:extLst>
              <a:ext uri="{FF2B5EF4-FFF2-40B4-BE49-F238E27FC236}">
                <a16:creationId xmlns:a16="http://schemas.microsoft.com/office/drawing/2014/main" id="{ADF1A941-827F-C611-20BB-0EDC5265A990}"/>
              </a:ext>
            </a:extLst>
          </p:cNvPr>
          <p:cNvSpPr>
            <a:spLocks noGrp="1"/>
          </p:cNvSpPr>
          <p:nvPr>
            <p:ph sz="half" idx="1"/>
          </p:nvPr>
        </p:nvSpPr>
        <p:spPr>
          <a:xfrm>
            <a:off x="251701" y="1244601"/>
            <a:ext cx="5542547" cy="5096397"/>
          </a:xfrm>
        </p:spPr>
        <p:txBody>
          <a:bodyPr vert="horz" lIns="91440" tIns="45720" rIns="91440" bIns="45720" rtlCol="0" anchor="t">
            <a:normAutofit/>
          </a:bodyPr>
          <a:lstStyle/>
          <a:p>
            <a:pPr marL="0" indent="0">
              <a:buNone/>
            </a:pPr>
            <a:r>
              <a:rPr lang="en-US" sz="2000" dirty="0">
                <a:latin typeface="Poppins"/>
                <a:cs typeface="Poppins"/>
              </a:rPr>
              <a:t>3. Once selected, go to the “By Schools” option, click on the first school, hold shift and the down arrow until all schools are selected. Then, click next.</a:t>
            </a:r>
            <a:endParaRPr lang="en-US" sz="2000" dirty="0"/>
          </a:p>
          <a:p>
            <a:br>
              <a:rPr lang="en-US" dirty="0"/>
            </a:br>
            <a:endParaRPr lang="en-US" sz="1700" dirty="0"/>
          </a:p>
        </p:txBody>
      </p:sp>
      <p:pic>
        <p:nvPicPr>
          <p:cNvPr id="5" name="Content Placeholder 4" descr="“By Schools” option">
            <a:extLst>
              <a:ext uri="{FF2B5EF4-FFF2-40B4-BE49-F238E27FC236}">
                <a16:creationId xmlns:a16="http://schemas.microsoft.com/office/drawing/2014/main" id="{003465DA-C6CC-B73E-EE06-D94CB14A39BE}"/>
              </a:ext>
            </a:extLst>
          </p:cNvPr>
          <p:cNvPicPr>
            <a:picLocks noGrp="1" noChangeAspect="1"/>
          </p:cNvPicPr>
          <p:nvPr>
            <p:ph sz="half" idx="2"/>
          </p:nvPr>
        </p:nvPicPr>
        <p:blipFill>
          <a:blip r:embed="rId3"/>
          <a:stretch>
            <a:fillRect/>
          </a:stretch>
        </p:blipFill>
        <p:spPr>
          <a:xfrm>
            <a:off x="456798" y="2713873"/>
            <a:ext cx="5350197" cy="3631810"/>
          </a:xfrm>
          <a:prstGeom prst="rect">
            <a:avLst/>
          </a:prstGeom>
        </p:spPr>
      </p:pic>
      <p:sp>
        <p:nvSpPr>
          <p:cNvPr id="6" name="TextBox 5">
            <a:extLst>
              <a:ext uri="{FF2B5EF4-FFF2-40B4-BE49-F238E27FC236}">
                <a16:creationId xmlns:a16="http://schemas.microsoft.com/office/drawing/2014/main" id="{82BDBD61-F250-31A4-B282-6862723A2205}"/>
              </a:ext>
            </a:extLst>
          </p:cNvPr>
          <p:cNvSpPr txBox="1"/>
          <p:nvPr/>
        </p:nvSpPr>
        <p:spPr>
          <a:xfrm>
            <a:off x="5802923" y="1269999"/>
            <a:ext cx="6125308"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2F3D4C"/>
                </a:solidFill>
                <a:latin typeface="Poppins"/>
                <a:ea typeface="Poppins"/>
                <a:cs typeface="Poppins"/>
              </a:rPr>
              <a:t>4. The list that populates identifies all the educators in the district who are identified as Classroom-Based teachers or Special Areas educators who </a:t>
            </a:r>
            <a:r>
              <a:rPr lang="en-US" sz="2000" b="1" dirty="0">
                <a:solidFill>
                  <a:srgbClr val="2F3D4C"/>
                </a:solidFill>
                <a:latin typeface="Poppins"/>
                <a:ea typeface="Poppins"/>
                <a:cs typeface="Poppins"/>
              </a:rPr>
              <a:t>do not</a:t>
            </a:r>
            <a:r>
              <a:rPr lang="en-US" sz="2000" dirty="0">
                <a:solidFill>
                  <a:srgbClr val="2F3D4C"/>
                </a:solidFill>
                <a:latin typeface="Poppins"/>
                <a:ea typeface="Poppins"/>
                <a:cs typeface="Poppins"/>
              </a:rPr>
              <a:t> have an evaluation created for the 2025-26 school year. To create evaluations, click “Select All” and submit.</a:t>
            </a:r>
            <a:endParaRPr lang="en-US" sz="2000" dirty="0">
              <a:solidFill>
                <a:srgbClr val="2F3D4C"/>
              </a:solidFill>
            </a:endParaRPr>
          </a:p>
          <a:p>
            <a:pPr algn="l"/>
            <a:endParaRPr lang="en-US" sz="2000" b="0" dirty="0">
              <a:solidFill>
                <a:srgbClr val="2F3D4C"/>
              </a:solidFill>
            </a:endParaRPr>
          </a:p>
        </p:txBody>
      </p:sp>
      <p:pic>
        <p:nvPicPr>
          <p:cNvPr id="7" name="Picture 6" descr="educators in the district who are identified as Classroom-Based teachers or Special Areas educators who do not have an evaluation created ">
            <a:extLst>
              <a:ext uri="{FF2B5EF4-FFF2-40B4-BE49-F238E27FC236}">
                <a16:creationId xmlns:a16="http://schemas.microsoft.com/office/drawing/2014/main" id="{64CE4AF6-E6ED-0E7A-2AC9-18533E952853}"/>
              </a:ext>
            </a:extLst>
          </p:cNvPr>
          <p:cNvPicPr>
            <a:picLocks noChangeAspect="1"/>
          </p:cNvPicPr>
          <p:nvPr/>
        </p:nvPicPr>
        <p:blipFill>
          <a:blip r:embed="rId4"/>
          <a:stretch>
            <a:fillRect/>
          </a:stretch>
        </p:blipFill>
        <p:spPr>
          <a:xfrm>
            <a:off x="5789166" y="3452831"/>
            <a:ext cx="5768987" cy="2414813"/>
          </a:xfrm>
          <a:prstGeom prst="rect">
            <a:avLst/>
          </a:prstGeom>
        </p:spPr>
      </p:pic>
    </p:spTree>
    <p:extLst>
      <p:ext uri="{BB962C8B-B14F-4D97-AF65-F5344CB8AC3E}">
        <p14:creationId xmlns:p14="http://schemas.microsoft.com/office/powerpoint/2010/main" val="2355985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48354C-7969-5341-5266-960D77B615AD}"/>
              </a:ext>
            </a:extLst>
          </p:cNvPr>
          <p:cNvSpPr txBox="1">
            <a:spLocks noGrp="1"/>
          </p:cNvSpPr>
          <p:nvPr>
            <p:ph type="title" idx="4294967295"/>
          </p:nvPr>
        </p:nvSpPr>
        <p:spPr>
          <a:xfrm>
            <a:off x="207302" y="44613"/>
            <a:ext cx="9906766" cy="8617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a:solidFill>
                  <a:srgbClr val="2F3D4C"/>
                </a:solidFill>
                <a:latin typeface="+mn-lt"/>
              </a:rPr>
              <a:t>Evaluation</a:t>
            </a:r>
            <a:r>
              <a:rPr kumimoji="0" lang="en-US" sz="5000" b="0" i="0" u="none" strike="noStrike" kern="1200" cap="none" spc="0" normalizeH="0" baseline="0" noProof="0">
                <a:ln>
                  <a:noFill/>
                </a:ln>
                <a:solidFill>
                  <a:schemeClr val="tx1"/>
                </a:solidFill>
                <a:effectLst/>
                <a:uLnTx/>
                <a:uFillTx/>
                <a:latin typeface="Aptos"/>
                <a:ea typeface="Calibri"/>
                <a:cs typeface="Calibri"/>
              </a:rPr>
              <a:t> </a:t>
            </a:r>
            <a:r>
              <a:rPr lang="en-US" sz="3200" b="1">
                <a:solidFill>
                  <a:srgbClr val="2F3D4C"/>
                </a:solidFill>
                <a:latin typeface="+mn-lt"/>
              </a:rPr>
              <a:t>Status Report</a:t>
            </a:r>
          </a:p>
        </p:txBody>
      </p:sp>
      <p:pic>
        <p:nvPicPr>
          <p:cNvPr id="2" name="Picture 1" descr="Evaluation Status Report example">
            <a:extLst>
              <a:ext uri="{FF2B5EF4-FFF2-40B4-BE49-F238E27FC236}">
                <a16:creationId xmlns:a16="http://schemas.microsoft.com/office/drawing/2014/main" id="{635C728B-4745-0F1A-D281-82E9BFD32EB7}"/>
              </a:ext>
            </a:extLst>
          </p:cNvPr>
          <p:cNvPicPr>
            <a:picLocks noChangeAspect="1"/>
          </p:cNvPicPr>
          <p:nvPr/>
        </p:nvPicPr>
        <p:blipFill>
          <a:blip r:embed="rId3"/>
          <a:stretch>
            <a:fillRect/>
          </a:stretch>
        </p:blipFill>
        <p:spPr>
          <a:xfrm>
            <a:off x="346075" y="908049"/>
            <a:ext cx="11245850" cy="4417484"/>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919892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92D0C-F68C-2442-76C2-997FC21D03F6}"/>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7396E8A4-57A0-DB1B-D7FF-5A85E5DA7296}"/>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Induction Count</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2DC84916-FCAA-9F44-C304-F8CF93B5CE79}"/>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CF61197D-8CBA-1D77-5247-FA829CC17E23}"/>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00589615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c34888cfc06b0b008ce42d2eccb8b605">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5975db2e8666c5ca06a67e0afba5f229"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BA4D15C-63CD-4799-8564-6C56F3165490}">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382DCEB-E09F-41D9-B13F-6DED6ED5C69A}">
  <ds:schemaRefs>
    <ds:schemaRef ds:uri="http://schemas.microsoft.com/office/infopath/2007/PartnerControls"/>
    <ds:schemaRef ds:uri="eceb486e-0810-4529-a988-f381a2f10d79"/>
    <ds:schemaRef ds:uri="http://schemas.microsoft.com/office/2006/metadata/properties"/>
    <ds:schemaRef ds:uri="http://schemas.microsoft.com/office/2006/documentManagement/types"/>
    <ds:schemaRef ds:uri="http://purl.org/dc/terms/"/>
    <ds:schemaRef ds:uri="http://www.w3.org/XML/1998/namespace"/>
    <ds:schemaRef ds:uri="f02f7301-725c-47b9-832a-57cb4d48a234"/>
    <ds:schemaRef ds:uri="http://purl.org/dc/dcmitype/"/>
    <ds:schemaRef ds:uri="http://purl.org/dc/elements/1.1/"/>
    <ds:schemaRef ds:uri="http://schemas.openxmlformats.org/package/2006/metadata/core-properties"/>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5</TotalTime>
  <Words>2107</Words>
  <Application>Microsoft Office PowerPoint</Application>
  <PresentationFormat>Widescreen</PresentationFormat>
  <Paragraphs>192</Paragraphs>
  <Slides>27</Slides>
  <Notes>26</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27</vt:i4>
      </vt:variant>
    </vt:vector>
  </HeadingPairs>
  <TitlesOfParts>
    <vt:vector size="39" baseType="lpstr">
      <vt:lpstr>Aptos</vt:lpstr>
      <vt:lpstr>Arial</vt:lpstr>
      <vt:lpstr>Arial,Sans-Serif</vt:lpstr>
      <vt:lpstr>Berlin Sans FB</vt:lpstr>
      <vt:lpstr>Calibri</vt:lpstr>
      <vt:lpstr>Poppins</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Completing Preliminary Cycle</vt:lpstr>
      <vt:lpstr>Wrapping up Preliminary Cycle &amp; Beginning Final Cycle in SCLead  </vt:lpstr>
      <vt:lpstr>Addressing Evaluations Not Created  </vt:lpstr>
      <vt:lpstr>Addressing Evaluations Not Created (continued)  </vt:lpstr>
      <vt:lpstr>Evaluation Status Report</vt:lpstr>
      <vt:lpstr>Induction Count</vt:lpstr>
      <vt:lpstr>Induction Count Information</vt:lpstr>
      <vt:lpstr>Preparing for Induction Count</vt:lpstr>
      <vt:lpstr>Induction Count Reminders</vt:lpstr>
      <vt:lpstr>Mentor &amp; Induction  Virtual Support Sessions</vt:lpstr>
      <vt:lpstr>January M&amp;I Virtual Support Session</vt:lpstr>
      <vt:lpstr>Leadership Highlights</vt:lpstr>
      <vt:lpstr>Leading the Way: A Snapshot of the Office of Leadership Effectiveness</vt:lpstr>
      <vt:lpstr>ACT 29: Occupational Experience</vt:lpstr>
      <vt:lpstr>Dr. Robin Amick </vt:lpstr>
      <vt:lpstr>Act 29 – Occupational Experience</vt:lpstr>
      <vt:lpstr>Requirements for Occupational Experience</vt:lpstr>
      <vt:lpstr>Steps to Add Occupational Experience</vt:lpstr>
      <vt:lpstr>Questions?</vt:lpstr>
      <vt:lpstr>Q &amp; A</vt:lpstr>
      <vt:lpstr>FAQ</vt:lpstr>
      <vt:lpstr>Questions for the OLE?</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2026 Effectiveness Virtual Office Hours</dc:title>
  <dc:creator>South Carolina Department of Education</dc:creator>
  <cp:lastModifiedBy>Cohoon, Ashley S</cp:lastModifiedBy>
  <cp:revision>3</cp:revision>
  <dcterms:created xsi:type="dcterms:W3CDTF">2022-07-25T17:41:28Z</dcterms:created>
  <dcterms:modified xsi:type="dcterms:W3CDTF">2026-01-14T20:02:10Z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