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notesMasterIdLst>
    <p:notesMasterId r:id="rId30"/>
  </p:notesMasterIdLst>
  <p:sldIdLst>
    <p:sldId id="257" r:id="rId6"/>
    <p:sldId id="297" r:id="rId7"/>
    <p:sldId id="294" r:id="rId8"/>
    <p:sldId id="302" r:id="rId9"/>
    <p:sldId id="303" r:id="rId10"/>
    <p:sldId id="304" r:id="rId11"/>
    <p:sldId id="305" r:id="rId12"/>
    <p:sldId id="318" r:id="rId13"/>
    <p:sldId id="319" r:id="rId14"/>
    <p:sldId id="4764" r:id="rId15"/>
    <p:sldId id="320" r:id="rId16"/>
    <p:sldId id="308" r:id="rId17"/>
    <p:sldId id="309" r:id="rId18"/>
    <p:sldId id="310" r:id="rId19"/>
    <p:sldId id="323" r:id="rId20"/>
    <p:sldId id="325" r:id="rId21"/>
    <p:sldId id="307" r:id="rId22"/>
    <p:sldId id="4767" r:id="rId23"/>
    <p:sldId id="4768" r:id="rId24"/>
    <p:sldId id="321" r:id="rId25"/>
    <p:sldId id="324" r:id="rId26"/>
    <p:sldId id="4766" r:id="rId27"/>
    <p:sldId id="265" r:id="rId28"/>
    <p:sldId id="28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5FA5"/>
    <a:srgbClr val="56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6015F7-5CE3-4975-A142-697CCD6B820F}" v="1" dt="2024-08-08T17:13:31.792"/>
    <p1510:client id="{B3057856-0F7C-4A6C-B2AC-695AC5E1376D}" v="241" dt="2024-08-08T18:57:32.098"/>
    <p1510:client id="{BFB0EB1D-A4E8-3B24-6B43-7EC0A44BE779}" v="137" dt="2024-08-08T15:45:52.578"/>
    <p1510:client id="{CE4DC99E-F741-9D58-E8F4-E3902572E57B}" v="87" dt="2024-08-08T18:28:31.0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86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microsoft.com/office/2015/10/relationships/revisionInfo" Target="revisionInfo.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B8B525-E8CE-425B-ADF5-5BE7333EAA5A}" type="datetimeFigureOut">
              <a:rPr lang="en-US" smtClean="0"/>
              <a:t>8/19/2024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1CE96-81FA-4C03-87CC-F53CE344BC75}" type="slidenum">
              <a:rPr lang="en-US" smtClean="0"/>
              <a:t>‹#›</a:t>
            </a:fld>
            <a:endParaRPr lang="en-US"/>
          </a:p>
        </p:txBody>
      </p:sp>
    </p:spTree>
    <p:extLst>
      <p:ext uri="{BB962C8B-B14F-4D97-AF65-F5344CB8AC3E}">
        <p14:creationId xmlns:p14="http://schemas.microsoft.com/office/powerpoint/2010/main" val="2534920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200" b="0" i="0" u="none" strike="noStrike">
                <a:solidFill>
                  <a:srgbClr val="000000"/>
                </a:solidFill>
                <a:effectLst/>
                <a:latin typeface="Calibri"/>
                <a:cs typeface="Calibri"/>
              </a:rPr>
              <a:t>Kim: Welcome to our educator effectiveness virtual office hours. We’re so glad you could make it. Please type in the chat box your name and district. We have two opening questions posted that we’d love for you to answer in the chat. We’ll get started right at 2 PM. </a:t>
            </a:r>
            <a:r>
              <a:rPr lang="en-US" sz="1200" b="0" i="0">
                <a:solidFill>
                  <a:srgbClr val="444444"/>
                </a:solidFill>
                <a:effectLst/>
                <a:latin typeface="Calibri"/>
                <a:cs typeface="Calibri"/>
              </a:rPr>
              <a:t>​</a:t>
            </a:r>
            <a:endParaRPr lang="en-US" b="0" i="0">
              <a:solidFill>
                <a:srgbClr val="444444"/>
              </a:solidFill>
              <a:effectLst/>
              <a:latin typeface="Calibri"/>
              <a:cs typeface="Calibri"/>
            </a:endParaRPr>
          </a:p>
          <a:p>
            <a:pPr algn="l" rtl="0" fontAlgn="base"/>
            <a:r>
              <a:rPr lang="en-US" sz="1200" b="0" i="0">
                <a:solidFill>
                  <a:srgbClr val="444444"/>
                </a:solidFill>
                <a:effectLst/>
                <a:latin typeface="Calibri"/>
                <a:cs typeface="Calibri"/>
              </a:rPr>
              <a:t>​</a:t>
            </a:r>
            <a:endParaRPr lang="en-US" b="0" i="0">
              <a:solidFill>
                <a:srgbClr val="444444"/>
              </a:solidFill>
              <a:effectLst/>
              <a:latin typeface="Calibri"/>
              <a:cs typeface="Calibri"/>
            </a:endParaRPr>
          </a:p>
          <a:p>
            <a:pPr fontAlgn="base"/>
            <a:r>
              <a:rPr lang="en-US" sz="1200" b="0" i="0" u="none" strike="noStrike">
                <a:solidFill>
                  <a:srgbClr val="000000"/>
                </a:solidFill>
                <a:effectLst/>
                <a:latin typeface="Calibri"/>
                <a:cs typeface="Calibri"/>
              </a:rPr>
              <a:t>@ 2 PM: Welcome again everyone! (Introduce self and team) If you haven’t done so, please type in the chat box your name and district. First, to orient you to the Microsoft Teams platform, the control icons will be on the upper right section of your screen for most users. If you haven’t yet, please click the mic icon to mute yourself. You will click the same mic icon to unmute yourself later when we are ready for conversation. We encourage you to utilize the chat throughout this session for any questions you may have during the presentation. Our team will be monitoring the chat and responding accordingly. We will also hold a time at the end for discussion.</a:t>
            </a:r>
            <a:r>
              <a:rPr lang="en-US" sz="1200" b="0" i="0">
                <a:solidFill>
                  <a:srgbClr val="444444"/>
                </a:solidFill>
                <a:effectLst/>
                <a:latin typeface="Calibri"/>
                <a:cs typeface="Calibri"/>
              </a:rPr>
              <a:t>​</a:t>
            </a:r>
            <a:r>
              <a:rPr lang="en-US" sz="1000" b="0" i="0">
                <a:solidFill>
                  <a:srgbClr val="444444"/>
                </a:solidFill>
                <a:effectLst/>
                <a:latin typeface="Calibri"/>
                <a:cs typeface="Calibri"/>
              </a:rPr>
              <a:t> </a:t>
            </a:r>
            <a:r>
              <a:rPr lang="en-US" sz="1200" b="0" i="0">
                <a:solidFill>
                  <a:srgbClr val="444444"/>
                </a:solidFill>
                <a:effectLst/>
                <a:latin typeface="Calibri"/>
                <a:cs typeface="Calibri"/>
              </a:rPr>
              <a:t>​</a:t>
            </a:r>
            <a:endParaRPr lang="en-US">
              <a:solidFill>
                <a:srgbClr val="444444"/>
              </a:solidFill>
              <a:latin typeface="Calibri"/>
              <a:cs typeface="Calibri"/>
            </a:endParaRPr>
          </a:p>
          <a:p>
            <a:endParaRPr lang="en-US" sz="1200">
              <a:solidFill>
                <a:srgbClr val="444444"/>
              </a:solidFill>
              <a:latin typeface="Calibri"/>
              <a:cs typeface="Calibri"/>
            </a:endParaRPr>
          </a:p>
          <a:p>
            <a:pPr algn="l"/>
            <a:r>
              <a:rPr lang="en-US" sz="1200" b="0" i="0">
                <a:solidFill>
                  <a:srgbClr val="444444"/>
                </a:solidFill>
                <a:effectLst/>
                <a:latin typeface="Calibri"/>
                <a:cs typeface="Calibri"/>
              </a:rPr>
              <a:t>The purpose of Office Hours is to hold time to ensure that we share timely reminders with districts, but even more importantly to create a space where you can share feedback, questions, ideas and best practices with your peers. If you are new, there is no question too small; if you are an effectiveness veteran, don’t be shy about letting us know what you need. Before we get started, let’s consider our opening question (summarize responses or ask 1-2 districts to elaborate….)</a:t>
            </a:r>
            <a:endParaRPr lang="en-US" b="0" i="0">
              <a:solidFill>
                <a:srgbClr val="444444"/>
              </a:solidFill>
              <a:effectLst/>
              <a:latin typeface="Calibri"/>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a:t>
            </a:fld>
            <a:endParaRPr lang="en-US"/>
          </a:p>
        </p:txBody>
      </p:sp>
    </p:spTree>
    <p:extLst>
      <p:ext uri="{BB962C8B-B14F-4D97-AF65-F5344CB8AC3E}">
        <p14:creationId xmlns:p14="http://schemas.microsoft.com/office/powerpoint/2010/main" val="310232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benefits of doing a clean-up are:</a:t>
            </a:r>
            <a:endParaRPr lang="en-US">
              <a:cs typeface="Calibri" panose="020F0502020204030204"/>
            </a:endParaRPr>
          </a:p>
          <a:p>
            <a:r>
              <a:rPr lang="en-US"/>
              <a:t>You avoid accidentally creating evaluation records for educators no longer at your school or district.</a:t>
            </a:r>
            <a:endParaRPr lang="en-US">
              <a:cs typeface="Calibri"/>
            </a:endParaRPr>
          </a:p>
          <a:p>
            <a:r>
              <a:rPr lang="en-US"/>
              <a:t>Your educators/administrators will show at the correct location.</a:t>
            </a:r>
            <a:endParaRPr lang="en-US">
              <a:cs typeface="Calibri"/>
            </a:endParaRPr>
          </a:p>
          <a:p>
            <a:r>
              <a:rPr lang="en-US"/>
              <a:t>You can ensure that a former SCLead.org ADEPT Administrator no longer has access to evaluation records.</a:t>
            </a:r>
            <a:endParaRPr lang="en-US">
              <a:cs typeface="Calibri"/>
            </a:endParaRPr>
          </a:p>
          <a:p>
            <a:r>
              <a:rPr lang="en-US"/>
              <a:t>You can ask your ADEPT Contact in our office to grant ADEPT Administrator Rights to newly hired administrators so they can start utilizing SCLead.org. </a:t>
            </a:r>
            <a:endParaRPr lang="en-US">
              <a:cs typeface="Calibri"/>
            </a:endParaRP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11</a:t>
            </a:fld>
            <a:endParaRPr lang="en-US"/>
          </a:p>
        </p:txBody>
      </p:sp>
    </p:spTree>
    <p:extLst>
      <p:ext uri="{BB962C8B-B14F-4D97-AF65-F5344CB8AC3E}">
        <p14:creationId xmlns:p14="http://schemas.microsoft.com/office/powerpoint/2010/main" val="27705358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get familiar with the staff lists in SCLead.org. At the district or school level, you will see filters for the Academic Year, Evaluated Staff and Non-evaluated Staff as shown on the left. You will see a list of educators pulled from </a:t>
            </a:r>
            <a:r>
              <a:rPr lang="en-US" err="1"/>
              <a:t>SCEducator</a:t>
            </a:r>
            <a:r>
              <a:rPr lang="en-US"/>
              <a:t> and their corresponding roles and positions as well as evaluation types. On the right-most column you will see details.</a:t>
            </a:r>
            <a:endParaRPr lang="en-US">
              <a:cs typeface="Calibri"/>
            </a:endParaRPr>
          </a:p>
          <a:p>
            <a:r>
              <a:rPr lang="en-US"/>
              <a:t>To go about "cleaning-up" your staff lists, you can manually add and remove educators/administrators.</a:t>
            </a:r>
            <a:endParaRPr lang="en-US">
              <a:cs typeface="Calibri" panose="020F0502020204030204"/>
            </a:endParaRPr>
          </a:p>
          <a:p>
            <a:r>
              <a:rPr lang="en-US"/>
              <a:t>To remove a staff member who no longer has a teaching position, no longer at your district/school and to remove ADEPT Administrator Rights:</a:t>
            </a:r>
            <a:endParaRPr lang="en-US">
              <a:cs typeface="Calibri"/>
            </a:endParaRPr>
          </a:p>
          <a:p>
            <a:r>
              <a:rPr lang="en-US"/>
              <a:t>Go to the district or school staff list, locate the educator, click "details" then click edit on the new page that appears, that’s shown on the upper right screenshot, Edit the Role as Non-Evaluated and Evaluation Type as Not Evaluated and click Submit. </a:t>
            </a:r>
            <a:endParaRPr lang="en-US">
              <a:cs typeface="Calibri"/>
            </a:endParaRPr>
          </a:p>
          <a:p>
            <a:r>
              <a:rPr lang="en-US"/>
              <a:t>Note that Non Evaluated automatically removes the Administrator Rights as shown on the lower right screenshot. It also removes the educator from the evaluation donut.</a:t>
            </a:r>
            <a:endParaRPr lang="en-US">
              <a:cs typeface="Calibri"/>
            </a:endParaRPr>
          </a:p>
        </p:txBody>
      </p:sp>
      <p:sp>
        <p:nvSpPr>
          <p:cNvPr id="4" name="Slide Number Placeholder 3"/>
          <p:cNvSpPr>
            <a:spLocks noGrp="1"/>
          </p:cNvSpPr>
          <p:nvPr>
            <p:ph type="sldNum" sz="quarter" idx="5"/>
          </p:nvPr>
        </p:nvSpPr>
        <p:spPr/>
        <p:txBody>
          <a:bodyPr/>
          <a:lstStyle/>
          <a:p>
            <a:fld id="{AC08F6B9-9AA6-429E-A410-38249A3BA9E7}" type="slidenum">
              <a:rPr lang="en-US" smtClean="0"/>
              <a:t>12</a:t>
            </a:fld>
            <a:endParaRPr lang="en-US"/>
          </a:p>
        </p:txBody>
      </p:sp>
    </p:spTree>
    <p:extLst>
      <p:ext uri="{BB962C8B-B14F-4D97-AF65-F5344CB8AC3E}">
        <p14:creationId xmlns:p14="http://schemas.microsoft.com/office/powerpoint/2010/main" val="29636843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Read slide</a:t>
            </a:r>
            <a:endParaRPr lang="en-US">
              <a:cs typeface="Calibri"/>
            </a:endParaRPr>
          </a:p>
          <a:p>
            <a:r>
              <a:rPr lang="en-US"/>
              <a:t>District Staff can only add ADEPT administrator rights if the role you selected is either “Principal” or “School Staff”, then you can check the ADEPT administrator box. </a:t>
            </a:r>
            <a:endParaRPr lang="en-US">
              <a:ea typeface="Calibri"/>
              <a:cs typeface="Calibri"/>
            </a:endParaRP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13</a:t>
            </a:fld>
            <a:endParaRPr lang="en-US"/>
          </a:p>
        </p:txBody>
      </p:sp>
    </p:spTree>
    <p:extLst>
      <p:ext uri="{BB962C8B-B14F-4D97-AF65-F5344CB8AC3E}">
        <p14:creationId xmlns:p14="http://schemas.microsoft.com/office/powerpoint/2010/main" val="537023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dk1"/>
              </a:buClr>
            </a:pPr>
            <a:r>
              <a:rPr lang="en-US">
                <a:solidFill>
                  <a:schemeClr val="dk1"/>
                </a:solidFill>
                <a:ea typeface="Calibri"/>
                <a:cs typeface="Calibri"/>
                <a:sym typeface="Calibri"/>
              </a:rPr>
              <a:t>If </a:t>
            </a:r>
            <a:r>
              <a:rPr lang="en-US" sz="1200" baseline="0">
                <a:solidFill>
                  <a:schemeClr val="dk1"/>
                </a:solidFill>
                <a:latin typeface="+mn-lt"/>
                <a:ea typeface="Calibri"/>
                <a:cs typeface="Calibri"/>
                <a:sym typeface="Calibri"/>
              </a:rPr>
              <a:t>a staff assignment has been manually added to SCLead.org, there will be a delete option when you click details for the staff assignment. If the delete option appears, it would indicate the assignment was manually added and can be deleted if desired. You can also check at the bottom where it says Created by. If it was created by number 0, then it was created by </a:t>
            </a:r>
            <a:r>
              <a:rPr lang="en-US" sz="1200" baseline="0" err="1">
                <a:solidFill>
                  <a:schemeClr val="dk1"/>
                </a:solidFill>
                <a:latin typeface="+mn-lt"/>
                <a:ea typeface="Calibri"/>
                <a:cs typeface="Calibri"/>
                <a:sym typeface="Calibri"/>
              </a:rPr>
              <a:t>SCEducator</a:t>
            </a:r>
            <a:r>
              <a:rPr lang="en-US" sz="1200" baseline="0">
                <a:solidFill>
                  <a:schemeClr val="dk1"/>
                </a:solidFill>
                <a:latin typeface="+mn-lt"/>
                <a:ea typeface="Calibri"/>
                <a:cs typeface="Calibri"/>
                <a:sym typeface="Calibri"/>
              </a:rPr>
              <a:t> and can’t be deleted.</a:t>
            </a:r>
            <a:r>
              <a:rPr lang="en-US">
                <a:solidFill>
                  <a:schemeClr val="dk1"/>
                </a:solidFill>
                <a:ea typeface="Calibri"/>
                <a:cs typeface="Calibri"/>
                <a:sym typeface="Calibri"/>
              </a:rPr>
              <a:t> </a:t>
            </a:r>
            <a:endParaRPr lang="en-US">
              <a:cs typeface="Calibri"/>
            </a:endParaRPr>
          </a:p>
          <a:p>
            <a:endParaRPr lang="en-US">
              <a:cs typeface="Calibri"/>
            </a:endParaRPr>
          </a:p>
          <a:p>
            <a:r>
              <a:rPr lang="en-US">
                <a:cs typeface="Calibri"/>
              </a:rPr>
              <a:t>Other Tips: </a:t>
            </a:r>
            <a:endParaRPr lang="en-US">
              <a:ea typeface="Calibri"/>
              <a:cs typeface="Calibri"/>
            </a:endParaRPr>
          </a:p>
          <a:p>
            <a:r>
              <a:rPr lang="en-US"/>
              <a:t> If you created an evaluation record and entered evaluation data under the educator’s profile without a CID, enter the same evaluation data in the evaluation record created under the educator with CID.</a:t>
            </a:r>
            <a:endParaRPr lang="en-US">
              <a:ea typeface="Calibri" panose="020F0502020204030204"/>
              <a:cs typeface="Calibri" panose="020F0502020204030204"/>
            </a:endParaRPr>
          </a:p>
          <a:p>
            <a:r>
              <a:rPr lang="en-US"/>
              <a:t> Remove any evaluation record from the educator Profile without CID. To remove, locate the evaluation record, go to Settings, scroll down and click “Remove” </a:t>
            </a:r>
            <a:endParaRPr lang="en-US">
              <a:ea typeface="Calibri"/>
              <a:cs typeface="Calibri"/>
            </a:endParaRPr>
          </a:p>
          <a:p>
            <a:endParaRPr lang="en-US">
              <a:ea typeface="Calibri"/>
              <a:cs typeface="Calibri"/>
            </a:endParaRPr>
          </a:p>
          <a:p>
            <a:r>
              <a:rPr lang="en-US">
                <a:ea typeface="Calibri"/>
                <a:cs typeface="Calibri"/>
              </a:rPr>
              <a:t>Pro Tip- let Finance add positions in </a:t>
            </a:r>
            <a:r>
              <a:rPr lang="en-US" err="1">
                <a:ea typeface="Calibri" panose="020F0502020204030204"/>
                <a:cs typeface="Calibri" panose="020F0502020204030204"/>
              </a:rPr>
              <a:t>SCEducator</a:t>
            </a:r>
            <a:r>
              <a:rPr lang="en-US">
                <a:ea typeface="Calibri" panose="020F0502020204030204"/>
                <a:cs typeface="Calibri" panose="020F0502020204030204"/>
              </a:rPr>
              <a:t> DON'T manually add if all possible to prevent duplicate profiles.</a:t>
            </a:r>
          </a:p>
        </p:txBody>
      </p:sp>
      <p:sp>
        <p:nvSpPr>
          <p:cNvPr id="4" name="Slide Number Placeholder 3"/>
          <p:cNvSpPr>
            <a:spLocks noGrp="1"/>
          </p:cNvSpPr>
          <p:nvPr>
            <p:ph type="sldNum" sz="quarter" idx="5"/>
          </p:nvPr>
        </p:nvSpPr>
        <p:spPr/>
        <p:txBody>
          <a:bodyPr/>
          <a:lstStyle/>
          <a:p>
            <a:fld id="{AC08F6B9-9AA6-429E-A410-38249A3BA9E7}" type="slidenum">
              <a:rPr lang="en-US" smtClean="0"/>
              <a:t>14</a:t>
            </a:fld>
            <a:endParaRPr lang="en-US"/>
          </a:p>
        </p:txBody>
      </p:sp>
    </p:spTree>
    <p:extLst>
      <p:ext uri="{BB962C8B-B14F-4D97-AF65-F5344CB8AC3E}">
        <p14:creationId xmlns:p14="http://schemas.microsoft.com/office/powerpoint/2010/main" val="3442017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15</a:t>
            </a:fld>
            <a:endParaRPr lang="en-US"/>
          </a:p>
        </p:txBody>
      </p:sp>
    </p:spTree>
    <p:extLst>
      <p:ext uri="{BB962C8B-B14F-4D97-AF65-F5344CB8AC3E}">
        <p14:creationId xmlns:p14="http://schemas.microsoft.com/office/powerpoint/2010/main" val="38706137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22</a:t>
            </a:fld>
            <a:endParaRPr lang="en-US"/>
          </a:p>
        </p:txBody>
      </p:sp>
    </p:spTree>
    <p:extLst>
      <p:ext uri="{BB962C8B-B14F-4D97-AF65-F5344CB8AC3E}">
        <p14:creationId xmlns:p14="http://schemas.microsoft.com/office/powerpoint/2010/main" val="2615586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are so glad to have you here with us today. Before we get to questions and open discussion, we have a few things to share with you (state them). As we go, please feel free to add questions in the chat. We will respond to all that we can as we go and we address any lingering questions and open up the room for discussion at the end. </a:t>
            </a:r>
          </a:p>
        </p:txBody>
      </p:sp>
      <p:sp>
        <p:nvSpPr>
          <p:cNvPr id="4" name="Slide Number Placeholder 3"/>
          <p:cNvSpPr>
            <a:spLocks noGrp="1"/>
          </p:cNvSpPr>
          <p:nvPr>
            <p:ph type="sldNum" sz="quarter" idx="5"/>
          </p:nvPr>
        </p:nvSpPr>
        <p:spPr/>
        <p:txBody>
          <a:bodyPr/>
          <a:lstStyle/>
          <a:p>
            <a:fld id="{AC08F6B9-9AA6-429E-A410-38249A3BA9E7}" type="slidenum">
              <a:rPr lang="en-US" smtClean="0"/>
              <a:t>2</a:t>
            </a:fld>
            <a:endParaRPr lang="en-US"/>
          </a:p>
        </p:txBody>
      </p:sp>
    </p:spTree>
    <p:extLst>
      <p:ext uri="{BB962C8B-B14F-4D97-AF65-F5344CB8AC3E}">
        <p14:creationId xmlns:p14="http://schemas.microsoft.com/office/powerpoint/2010/main" val="481385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We realize there's been some turnover in ADEPT leads this year, so we want to start with a reminder about where to find our top resources. </a:t>
            </a: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3</a:t>
            </a:fld>
            <a:endParaRPr lang="en-US"/>
          </a:p>
        </p:txBody>
      </p:sp>
    </p:spTree>
    <p:extLst>
      <p:ext uri="{BB962C8B-B14F-4D97-AF65-F5344CB8AC3E}">
        <p14:creationId xmlns:p14="http://schemas.microsoft.com/office/powerpoint/2010/main" val="1787391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As a district level leader, there are many resources offered to you on the website. When you visit ed.sc.gov and click on “Educators," it will take  you to the Office of Educator Effectiveness site.  You can see the many resources you can access. If you notice the purple box, it highlights resources related to ADEPT. This will take you to where you can find District Teacher Evaluation Implementation resources including ADEPT regulations, the process manual, and guidance for Contract levels and classroom based teacher evaluations.</a:t>
            </a: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4</a:t>
            </a:fld>
            <a:endParaRPr lang="en-US"/>
          </a:p>
        </p:txBody>
      </p:sp>
    </p:spTree>
    <p:extLst>
      <p:ext uri="{BB962C8B-B14F-4D97-AF65-F5344CB8AC3E}">
        <p14:creationId xmlns:p14="http://schemas.microsoft.com/office/powerpoint/2010/main" val="3921174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To access training documents from NIET, you can visit SCadeptsupport.org and click on the resource library at the top. You can see the variety of resources you can click on and view concerning evaluator training and train the trainer training.</a:t>
            </a: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5</a:t>
            </a:fld>
            <a:endParaRPr lang="en-US"/>
          </a:p>
        </p:txBody>
      </p:sp>
    </p:spTree>
    <p:extLst>
      <p:ext uri="{BB962C8B-B14F-4D97-AF65-F5344CB8AC3E}">
        <p14:creationId xmlns:p14="http://schemas.microsoft.com/office/powerpoint/2010/main" val="3156633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have many districts that maximize the use of SCLead.org to track the progress of evaluations. Our Effectiveness Team has uploaded resources that can help you with questions that may arise.</a:t>
            </a:r>
          </a:p>
          <a:p>
            <a:r>
              <a:rPr lang="en-US"/>
              <a:t>Many of you typically ask why the bubbles under the Evaluation Tab are not filled in or why the educator’s Status Page bars are not at 100%.</a:t>
            </a:r>
            <a:endParaRPr lang="en-US">
              <a:cs typeface="Calibri"/>
            </a:endParaRPr>
          </a:p>
          <a:p>
            <a:r>
              <a:rPr lang="en-US"/>
              <a:t>There are 2 resources in the SCLead.org ADEPT: District/School Section to help you with these questions. </a:t>
            </a:r>
            <a:endParaRPr lang="en-US">
              <a:cs typeface="Calibri" panose="020F0502020204030204"/>
            </a:endParaRPr>
          </a:p>
          <a:p>
            <a:r>
              <a:rPr lang="en-US"/>
              <a:t>We have the Understanding Bubbles &amp; Bars for Special Areas Educators and Understanding Bubbles and Bars for Classroom-based Teachers.</a:t>
            </a:r>
            <a:endParaRPr lang="en-US">
              <a:cs typeface="Calibri"/>
            </a:endParaRPr>
          </a:p>
          <a:p>
            <a:r>
              <a:rPr lang="en-US"/>
              <a:t>Our Effectiveness Team co-created these resources along with the others you see with our partners at Randa/SCLead.org. If you have questions outside of the guide, please feel free to email support@sclead.org.</a:t>
            </a:r>
            <a:endParaRPr lang="en-US">
              <a:cs typeface="Calibri"/>
            </a:endParaRPr>
          </a:p>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7</a:t>
            </a:fld>
            <a:endParaRPr lang="en-US"/>
          </a:p>
        </p:txBody>
      </p:sp>
    </p:spTree>
    <p:extLst>
      <p:ext uri="{BB962C8B-B14F-4D97-AF65-F5344CB8AC3E}">
        <p14:creationId xmlns:p14="http://schemas.microsoft.com/office/powerpoint/2010/main" val="20802728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8</a:t>
            </a:fld>
            <a:endParaRPr lang="en-US"/>
          </a:p>
        </p:txBody>
      </p:sp>
    </p:spTree>
    <p:extLst>
      <p:ext uri="{BB962C8B-B14F-4D97-AF65-F5344CB8AC3E}">
        <p14:creationId xmlns:p14="http://schemas.microsoft.com/office/powerpoint/2010/main" val="729537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As the year get started, we know many of you may be in different places as far as with the staggered start of the school year. This calendar does give you an idea of the key milestones and monitoring steps you will take as you guide the ADEPT process this year</a:t>
            </a:r>
            <a:r>
              <a:rPr lang="en-US" baseline="0"/>
              <a:t>.</a:t>
            </a:r>
            <a:r>
              <a:rPr lang="en-US"/>
              <a:t> July through September is highlighted since this is what should be happening during this time. (READ BULLETS)</a:t>
            </a:r>
          </a:p>
          <a:p>
            <a:r>
              <a:rPr lang="en-US">
                <a:cs typeface="Calibri"/>
              </a:rPr>
              <a:t>Be sure to keep this calendar handy as you progress through the school year.</a:t>
            </a:r>
          </a:p>
        </p:txBody>
      </p:sp>
      <p:sp>
        <p:nvSpPr>
          <p:cNvPr id="4" name="Slide Number Placeholder 3"/>
          <p:cNvSpPr>
            <a:spLocks noGrp="1"/>
          </p:cNvSpPr>
          <p:nvPr>
            <p:ph type="sldNum" sz="quarter" idx="5"/>
          </p:nvPr>
        </p:nvSpPr>
        <p:spPr/>
        <p:txBody>
          <a:bodyPr/>
          <a:lstStyle/>
          <a:p>
            <a:fld id="{AC08F6B9-9AA6-429E-A410-38249A3BA9E7}" type="slidenum">
              <a:rPr lang="en-US" smtClean="0"/>
              <a:t>9</a:t>
            </a:fld>
            <a:endParaRPr lang="en-US"/>
          </a:p>
        </p:txBody>
      </p:sp>
    </p:spTree>
    <p:extLst>
      <p:ext uri="{BB962C8B-B14F-4D97-AF65-F5344CB8AC3E}">
        <p14:creationId xmlns:p14="http://schemas.microsoft.com/office/powerpoint/2010/main" val="38150794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08F6B9-9AA6-429E-A410-38249A3BA9E7}" type="slidenum">
              <a:rPr lang="en-US" smtClean="0"/>
              <a:t>10</a:t>
            </a:fld>
            <a:endParaRPr lang="en-US"/>
          </a:p>
        </p:txBody>
      </p:sp>
    </p:spTree>
    <p:extLst>
      <p:ext uri="{BB962C8B-B14F-4D97-AF65-F5344CB8AC3E}">
        <p14:creationId xmlns:p14="http://schemas.microsoft.com/office/powerpoint/2010/main" val="32892950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a:t>Click to edit Master text styles</a:t>
            </a:r>
          </a:p>
        </p:txBody>
      </p:sp>
    </p:spTree>
    <p:extLst>
      <p:ext uri="{BB962C8B-B14F-4D97-AF65-F5344CB8AC3E}">
        <p14:creationId xmlns:p14="http://schemas.microsoft.com/office/powerpoint/2010/main" val="1423971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r>
              <a:rPr lang="en-US"/>
              <a:t>Click icon to add picture</a:t>
            </a:r>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a:latin typeface="Trebuchet MS" panose="020B0603020202020204" pitchFamily="34" charset="0"/>
              </a:rPr>
              <a:t>&lt;Date Here&gt;</a:t>
            </a:r>
          </a:p>
          <a:p>
            <a:pPr marL="0" indent="0" algn="ctr">
              <a:buNone/>
            </a:pPr>
            <a:r>
              <a:rPr lang="en-US" sz="2400">
                <a:latin typeface="Trebuchet MS" panose="020B0603020202020204" pitchFamily="34" charset="0"/>
              </a:rPr>
              <a:t>Molly M. Spearman</a:t>
            </a:r>
          </a:p>
          <a:p>
            <a:pPr marL="0" indent="0" algn="ctr">
              <a:buNone/>
            </a:pPr>
            <a:r>
              <a:rPr lang="en-US" sz="240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695642851"/>
      </p:ext>
    </p:extLst>
  </p:cSld>
  <p:clrMap bg1="lt1" tx1="dk1" bg2="lt2" tx2="dk2" accent1="accent1" accent2="accent2" accent3="accent3" accent4="accent4" accent5="accent5" accent6="accent6" hlink="hlink" folHlink="folHlink"/>
  <p:sldLayoutIdLst>
    <p:sldLayoutId id="2147483662"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8/19/2024</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ed.sc.gov/educators/school-and-district-administrators/principal-evaluation/optional-assistant-principal-evaluation/" TargetMode="Externa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8" Type="http://schemas.openxmlformats.org/officeDocument/2006/relationships/hyperlink" Target="mailto:oortmann@ed.sc.gov" TargetMode="External"/><Relationship Id="rId13" Type="http://schemas.openxmlformats.org/officeDocument/2006/relationships/image" Target="../media/image2.png"/><Relationship Id="rId3" Type="http://schemas.openxmlformats.org/officeDocument/2006/relationships/hyperlink" Target="mailto:rfrazier@ed.sc.gov" TargetMode="External"/><Relationship Id="rId7" Type="http://schemas.openxmlformats.org/officeDocument/2006/relationships/hyperlink" Target="mailto:rthurmond@ed.sc.gov" TargetMode="External"/><Relationship Id="rId12" Type="http://schemas.openxmlformats.org/officeDocument/2006/relationships/hyperlink" Target="mailto:masuber@ed.sc.gov" TargetMode="External"/><Relationship Id="rId2" Type="http://schemas.openxmlformats.org/officeDocument/2006/relationships/hyperlink" Target="mailto:ascohoon@ed.sc.gov" TargetMode="External"/><Relationship Id="rId1" Type="http://schemas.openxmlformats.org/officeDocument/2006/relationships/slideLayout" Target="../slideLayouts/slideLayout8.xml"/><Relationship Id="rId6" Type="http://schemas.openxmlformats.org/officeDocument/2006/relationships/hyperlink" Target="mailto:gedwards@ed.sc.gov" TargetMode="External"/><Relationship Id="rId11" Type="http://schemas.openxmlformats.org/officeDocument/2006/relationships/hyperlink" Target="mailto:lmandsager@ed.sc.gov" TargetMode="External"/><Relationship Id="rId5" Type="http://schemas.openxmlformats.org/officeDocument/2006/relationships/hyperlink" Target="mailto:khoward@ed.sc.gov" TargetMode="External"/><Relationship Id="rId10" Type="http://schemas.openxmlformats.org/officeDocument/2006/relationships/hyperlink" Target="mailto:tsmith@ed.sc.gov" TargetMode="External"/><Relationship Id="rId4" Type="http://schemas.openxmlformats.org/officeDocument/2006/relationships/hyperlink" Target="mailto:vhenke@ed.sc.gov" TargetMode="External"/><Relationship Id="rId9" Type="http://schemas.openxmlformats.org/officeDocument/2006/relationships/hyperlink" Target="mailto:frobinson@ed.sc.gov"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s://ed.sc.gov/educators/educator-effectiveness/expanded-adept-resources/https-ed-sc-gov-educators-educator-effectiveness-expanded-adept-resources-educator-evaluation-guidance/"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hyperlink" Target="http://www.scadeptsupport.or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Freeform 3">
            <a:extLst>
              <a:ext uri="{C183D7F6-B498-43B3-948B-1728B52AA6E4}">
                <adec:decorative xmlns:adec="http://schemas.microsoft.com/office/drawing/2017/decorative" val="1"/>
              </a:ext>
            </a:extLst>
          </p:cNvPr>
          <p:cNvSpPr/>
          <p:nvPr/>
        </p:nvSpPr>
        <p:spPr>
          <a:xfrm>
            <a:off x="6011116" y="-535437"/>
            <a:ext cx="8434554" cy="8406520"/>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mt="17000"/>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9" name="TextBox 4">
            <a:extLst>
              <a:ext uri="{FF2B5EF4-FFF2-40B4-BE49-F238E27FC236}">
                <a16:creationId xmlns:a16="http://schemas.microsoft.com/office/drawing/2014/main" id="{9CB50828-F853-EE56-5FBD-4A56EAD333B0}"/>
              </a:ext>
            </a:extLst>
          </p:cNvPr>
          <p:cNvSpPr txBox="1">
            <a:spLocks noGrp="1"/>
          </p:cNvSpPr>
          <p:nvPr>
            <p:ph type="title" idx="4294967295"/>
          </p:nvPr>
        </p:nvSpPr>
        <p:spPr>
          <a:xfrm>
            <a:off x="203201" y="248756"/>
            <a:ext cx="8483599" cy="164147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spcBef>
                <a:spcPts val="0"/>
              </a:spcBef>
              <a:spcAft>
                <a:spcPts val="0"/>
              </a:spcAft>
              <a:buClrTx/>
              <a:buSzTx/>
              <a:buFontTx/>
              <a:buNone/>
              <a:tabLst/>
              <a:defRPr/>
            </a:pPr>
            <a:r>
              <a:rPr kumimoji="0" lang="en-US" sz="5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Educator Effectiveness </a:t>
            </a:r>
            <a:br>
              <a:rPr kumimoji="0" lang="en-US" sz="5334" b="1" i="0" u="none" strike="noStrike" kern="1200" cap="none" spc="0" normalizeH="0" baseline="0" noProof="0">
                <a:ln>
                  <a:noFill/>
                </a:ln>
                <a:solidFill>
                  <a:srgbClr val="233746"/>
                </a:solidFill>
                <a:effectLst/>
                <a:uLnTx/>
                <a:uFillTx/>
                <a:latin typeface="Aptos" panose="020B0004020202020204" pitchFamily="34" charset="0"/>
                <a:ea typeface="+mn-ea"/>
                <a:cs typeface="+mn-cs"/>
              </a:rPr>
            </a:br>
            <a:r>
              <a:rPr kumimoji="0" lang="en-US" sz="5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Virtual Office Hours </a:t>
            </a:r>
          </a:p>
        </p:txBody>
      </p:sp>
      <p:sp>
        <p:nvSpPr>
          <p:cNvPr id="10" name="TextBox 6">
            <a:extLst>
              <a:ext uri="{FF2B5EF4-FFF2-40B4-BE49-F238E27FC236}">
                <a16:creationId xmlns:a16="http://schemas.microsoft.com/office/drawing/2014/main" id="{639FED37-E4A6-5334-80B9-CCCFB616B81F}"/>
              </a:ext>
            </a:extLst>
          </p:cNvPr>
          <p:cNvSpPr txBox="1"/>
          <p:nvPr/>
        </p:nvSpPr>
        <p:spPr>
          <a:xfrm>
            <a:off x="2124660" y="2618035"/>
            <a:ext cx="4174540" cy="348622"/>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lvl="0" indent="0" algn="l">
              <a:lnSpc>
                <a:spcPts val="1959"/>
              </a:lnSpc>
              <a:spcBef>
                <a:spcPct val="0"/>
              </a:spcBef>
            </a:pPr>
            <a:r>
              <a:rPr lang="en-US" sz="4400" b="1">
                <a:solidFill>
                  <a:srgbClr val="233746"/>
                </a:solidFill>
                <a:latin typeface="Aptos" panose="020B0004020202020204" pitchFamily="34" charset="0"/>
              </a:rPr>
              <a:t>Welcome back!</a:t>
            </a:r>
          </a:p>
        </p:txBody>
      </p:sp>
      <p:sp>
        <p:nvSpPr>
          <p:cNvPr id="12" name="TextBox 6">
            <a:extLst>
              <a:ext uri="{FF2B5EF4-FFF2-40B4-BE49-F238E27FC236}">
                <a16:creationId xmlns:a16="http://schemas.microsoft.com/office/drawing/2014/main" id="{E5A2C9A6-FA7C-FE1C-88FF-CF927DF21E4A}"/>
              </a:ext>
            </a:extLst>
          </p:cNvPr>
          <p:cNvSpPr txBox="1"/>
          <p:nvPr/>
        </p:nvSpPr>
        <p:spPr>
          <a:xfrm>
            <a:off x="3049666" y="3370689"/>
            <a:ext cx="4622800" cy="26808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lvl="0" indent="0" algn="l">
              <a:lnSpc>
                <a:spcPts val="1959"/>
              </a:lnSpc>
              <a:spcBef>
                <a:spcPct val="0"/>
              </a:spcBef>
            </a:pPr>
            <a:r>
              <a:rPr lang="en-US" sz="2133" b="1">
                <a:solidFill>
                  <a:srgbClr val="233746"/>
                </a:solidFill>
                <a:latin typeface="Aptos" panose="020B0004020202020204" pitchFamily="34" charset="0"/>
              </a:rPr>
              <a:t>August 8, 2024</a:t>
            </a:r>
          </a:p>
        </p:txBody>
      </p:sp>
      <p:sp>
        <p:nvSpPr>
          <p:cNvPr id="13" name="TextBox 6">
            <a:extLst>
              <a:ext uri="{FF2B5EF4-FFF2-40B4-BE49-F238E27FC236}">
                <a16:creationId xmlns:a16="http://schemas.microsoft.com/office/drawing/2014/main" id="{851EEA88-AA7F-4253-39B9-382F253096A0}"/>
              </a:ext>
            </a:extLst>
          </p:cNvPr>
          <p:cNvSpPr txBox="1"/>
          <p:nvPr/>
        </p:nvSpPr>
        <p:spPr>
          <a:xfrm>
            <a:off x="203200" y="4089406"/>
            <a:ext cx="6240849" cy="104701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457200" lvl="0" indent="-457200" algn="l">
              <a:lnSpc>
                <a:spcPts val="1959"/>
              </a:lnSpc>
              <a:spcBef>
                <a:spcPct val="0"/>
              </a:spcBef>
              <a:buAutoNum type="arabicPeriod"/>
            </a:pPr>
            <a:r>
              <a:rPr lang="en-US" sz="2400" b="1">
                <a:solidFill>
                  <a:srgbClr val="233746"/>
                </a:solidFill>
                <a:latin typeface="Aptos"/>
              </a:rPr>
              <a:t>What are you celebrating this week? </a:t>
            </a:r>
            <a:endParaRPr lang="en-US">
              <a:latin typeface="Aptos"/>
            </a:endParaRPr>
          </a:p>
          <a:p>
            <a:pPr marL="495300" lvl="0" indent="-495300" algn="l">
              <a:lnSpc>
                <a:spcPts val="1959"/>
              </a:lnSpc>
              <a:spcBef>
                <a:spcPct val="0"/>
              </a:spcBef>
              <a:buAutoNum type="arabicPeriod"/>
            </a:pPr>
            <a:endParaRPr lang="en-US" sz="2400" b="1">
              <a:solidFill>
                <a:srgbClr val="233746"/>
              </a:solidFill>
              <a:latin typeface="Aptos" panose="020B0004020202020204" pitchFamily="34" charset="0"/>
            </a:endParaRPr>
          </a:p>
          <a:p>
            <a:pPr>
              <a:lnSpc>
                <a:spcPts val="1959"/>
              </a:lnSpc>
              <a:spcBef>
                <a:spcPct val="0"/>
              </a:spcBef>
            </a:pPr>
            <a:r>
              <a:rPr lang="en-US" sz="2400" b="1">
                <a:solidFill>
                  <a:srgbClr val="233746"/>
                </a:solidFill>
                <a:latin typeface="Aptos"/>
              </a:rPr>
              <a:t>2.    What are you focusing on with teachers as the year begins?</a:t>
            </a:r>
          </a:p>
        </p:txBody>
      </p:sp>
      <p:sp>
        <p:nvSpPr>
          <p:cNvPr id="2" name="AutoShape 2">
            <a:extLst>
              <a:ext uri="{C183D7F6-B498-43B3-948B-1728B52AA6E4}">
                <adec:decorative xmlns:adec="http://schemas.microsoft.com/office/drawing/2017/decorative" val="1"/>
              </a:ext>
            </a:extLst>
          </p:cNvPr>
          <p:cNvSpPr/>
          <p:nvPr/>
        </p:nvSpPr>
        <p:spPr>
          <a:xfrm>
            <a:off x="685800" y="5607395"/>
            <a:ext cx="4603471"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pic>
        <p:nvPicPr>
          <p:cNvPr id="14" name="Picture 13" descr="Horizontal logo of the South Carolina Department of Education. On the right of the words “ South Carolina Department of Education” is a circle seal, Inside is a palmetto tree with hands representing the fronds. The palmetto tree is rooted in a book. Below the book is the year 1868.">
            <a:extLst>
              <a:ext uri="{FF2B5EF4-FFF2-40B4-BE49-F238E27FC236}">
                <a16:creationId xmlns:a16="http://schemas.microsoft.com/office/drawing/2014/main" id="{6FE4EB68-B662-A92E-D6F6-6A644F0EBF7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6400" y="5632670"/>
            <a:ext cx="4882870" cy="9765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err="1">
                <a:solidFill>
                  <a:srgbClr val="233746"/>
                </a:solidFill>
                <a:latin typeface="Aptos"/>
              </a:rPr>
              <a:t>SCLead</a:t>
            </a:r>
            <a:r>
              <a:rPr lang="en-US" sz="4000" b="1">
                <a:solidFill>
                  <a:srgbClr val="233746"/>
                </a:solidFill>
                <a:latin typeface="Aptos"/>
              </a:rPr>
              <a:t> Reminders</a:t>
            </a:r>
            <a:endParaRPr lang="en-US"/>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106063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685801" y="717550"/>
            <a:ext cx="11303575" cy="44640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Cleaning up Staff Lists</a:t>
            </a: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6096000" y="912322"/>
            <a:ext cx="57583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 name="TextBox 5">
            <a:extLst>
              <a:ext uri="{FF2B5EF4-FFF2-40B4-BE49-F238E27FC236}">
                <a16:creationId xmlns:a16="http://schemas.microsoft.com/office/drawing/2014/main" id="{741FA93D-09B0-F2F4-7107-2BA7073EFDE2}"/>
              </a:ext>
            </a:extLst>
          </p:cNvPr>
          <p:cNvSpPr txBox="1"/>
          <p:nvPr/>
        </p:nvSpPr>
        <p:spPr>
          <a:xfrm>
            <a:off x="685800" y="1498028"/>
            <a:ext cx="10625135" cy="1969770"/>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28600" indent="-228600">
              <a:buFont typeface="Arial" panose="020B0604020202020204" pitchFamily="34" charset="0"/>
              <a:buChar char="•"/>
            </a:pPr>
            <a:r>
              <a:rPr lang="en-US" sz="3200">
                <a:latin typeface="Aptos"/>
                <a:ea typeface="+mn-lt"/>
                <a:cs typeface="+mn-lt"/>
              </a:rPr>
              <a:t>Educators</a:t>
            </a:r>
            <a:r>
              <a:rPr lang="en-US" sz="3200">
                <a:latin typeface="Aptos"/>
                <a:cs typeface="Times New Roman"/>
              </a:rPr>
              <a:t>/administrators</a:t>
            </a:r>
            <a:r>
              <a:rPr lang="en-US" sz="3200">
                <a:latin typeface="Aptos"/>
              </a:rPr>
              <a:t> no longer with your district </a:t>
            </a:r>
            <a:endParaRPr lang="en-US" sz="3200">
              <a:latin typeface="Aptos"/>
              <a:cs typeface="Times New Roman"/>
            </a:endParaRPr>
          </a:p>
          <a:p>
            <a:pPr marL="228600" indent="-228600">
              <a:buFont typeface="Arial" panose="020B0604020202020204" pitchFamily="34" charset="0"/>
              <a:buChar char="•"/>
            </a:pPr>
            <a:r>
              <a:rPr lang="en-US" sz="3200">
                <a:latin typeface="Aptos"/>
                <a:ea typeface="+mn-lt"/>
                <a:cs typeface="+mn-lt"/>
              </a:rPr>
              <a:t>Newly</a:t>
            </a:r>
            <a:r>
              <a:rPr lang="en-US" sz="3200">
                <a:latin typeface="Aptos"/>
              </a:rPr>
              <a:t> hired educators/administrators</a:t>
            </a:r>
            <a:endParaRPr lang="en-US" sz="3200">
              <a:latin typeface="Aptos"/>
              <a:cs typeface="Times New Roman"/>
            </a:endParaRPr>
          </a:p>
          <a:p>
            <a:pPr marL="228600" indent="-228600">
              <a:buFont typeface="Arial" panose="020B0604020202020204" pitchFamily="34" charset="0"/>
              <a:buChar char="•"/>
            </a:pPr>
            <a:r>
              <a:rPr lang="en-US" sz="3200">
                <a:latin typeface="Aptos"/>
                <a:ea typeface="+mn-lt"/>
                <a:cs typeface="+mn-lt"/>
              </a:rPr>
              <a:t>Educators/administrators</a:t>
            </a:r>
            <a:r>
              <a:rPr lang="en-US" sz="3200">
                <a:latin typeface="Aptos"/>
              </a:rPr>
              <a:t> who moved positions or schools in your district</a:t>
            </a:r>
            <a:endParaRPr lang="en-US" sz="3200">
              <a:latin typeface="Aptos"/>
              <a:cs typeface="Calibri"/>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2469273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1">
            <a:extLst>
              <a:ext uri="{FF2B5EF4-FFF2-40B4-BE49-F238E27FC236}">
                <a16:creationId xmlns:a16="http://schemas.microsoft.com/office/drawing/2014/main" id="{A92B153A-D3DC-5F53-96ED-8837A26FC83A}"/>
              </a:ext>
            </a:extLst>
          </p:cNvPr>
          <p:cNvSpPr txBox="1">
            <a:spLocks noGrp="1"/>
          </p:cNvSpPr>
          <p:nvPr>
            <p:ph type="title"/>
          </p:nvPr>
        </p:nvSpPr>
        <p:spPr>
          <a:xfrm>
            <a:off x="592313" y="532341"/>
            <a:ext cx="5520551"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Staff Lists</a:t>
            </a:r>
            <a:endParaRPr lang="en-US" sz="4000" b="1" i="0" u="none" strike="noStrike" kern="1200" cap="none" spc="0" normalizeH="0" baseline="0" noProof="0">
              <a:ln>
                <a:noFill/>
              </a:ln>
              <a:solidFill>
                <a:srgbClr val="233746"/>
              </a:solidFill>
              <a:effectLst/>
              <a:uLnTx/>
              <a:uFillTx/>
              <a:latin typeface="Aptos" panose="020B0004020202020204" pitchFamily="34" charset="0"/>
            </a:endParaRPr>
          </a:p>
        </p:txBody>
      </p:sp>
      <p:pic>
        <p:nvPicPr>
          <p:cNvPr id="13" name="Picture 12" descr="A screenshot of a computer">
            <a:extLst>
              <a:ext uri="{FF2B5EF4-FFF2-40B4-BE49-F238E27FC236}">
                <a16:creationId xmlns:a16="http://schemas.microsoft.com/office/drawing/2014/main" id="{2F29650C-3487-F68C-6120-DBF0D1185C1B}"/>
              </a:ext>
            </a:extLst>
          </p:cNvPr>
          <p:cNvPicPr>
            <a:picLocks noChangeAspect="1"/>
          </p:cNvPicPr>
          <p:nvPr/>
        </p:nvPicPr>
        <p:blipFill>
          <a:blip r:embed="rId3"/>
          <a:stretch>
            <a:fillRect/>
          </a:stretch>
        </p:blipFill>
        <p:spPr>
          <a:xfrm>
            <a:off x="5645" y="1375657"/>
            <a:ext cx="6705600" cy="3457575"/>
          </a:xfrm>
          <a:prstGeom prst="rect">
            <a:avLst/>
          </a:prstGeom>
          <a:ln>
            <a:noFill/>
          </a:ln>
        </p:spPr>
      </p:pic>
      <p:pic>
        <p:nvPicPr>
          <p:cNvPr id="6" name="Picture 5" descr="A screenshot of a computer">
            <a:extLst>
              <a:ext uri="{FF2B5EF4-FFF2-40B4-BE49-F238E27FC236}">
                <a16:creationId xmlns:a16="http://schemas.microsoft.com/office/drawing/2014/main" id="{B1E83775-3B3C-71C8-E462-740D8CC778B0}"/>
              </a:ext>
            </a:extLst>
          </p:cNvPr>
          <p:cNvPicPr>
            <a:picLocks noChangeAspect="1"/>
          </p:cNvPicPr>
          <p:nvPr/>
        </p:nvPicPr>
        <p:blipFill rotWithShape="1">
          <a:blip r:embed="rId4"/>
          <a:srcRect t="141" r="7002" b="18933"/>
          <a:stretch/>
        </p:blipFill>
        <p:spPr>
          <a:xfrm>
            <a:off x="6878462" y="389466"/>
            <a:ext cx="4824024" cy="2992111"/>
          </a:xfrm>
          <a:prstGeom prst="rect">
            <a:avLst/>
          </a:prstGeom>
          <a:ln>
            <a:noFill/>
          </a:ln>
        </p:spPr>
      </p:pic>
      <p:pic>
        <p:nvPicPr>
          <p:cNvPr id="7" name="Picture 6" descr="A screenshot of a computer">
            <a:extLst>
              <a:ext uri="{FF2B5EF4-FFF2-40B4-BE49-F238E27FC236}">
                <a16:creationId xmlns:a16="http://schemas.microsoft.com/office/drawing/2014/main" id="{ED5CF60A-43E0-DE9F-8BF0-FB329C9423BB}"/>
              </a:ext>
            </a:extLst>
          </p:cNvPr>
          <p:cNvPicPr>
            <a:picLocks noChangeAspect="1"/>
          </p:cNvPicPr>
          <p:nvPr/>
        </p:nvPicPr>
        <p:blipFill>
          <a:blip r:embed="rId5"/>
          <a:stretch>
            <a:fillRect/>
          </a:stretch>
        </p:blipFill>
        <p:spPr>
          <a:xfrm>
            <a:off x="6878461" y="3428999"/>
            <a:ext cx="5032022" cy="1600656"/>
          </a:xfrm>
          <a:prstGeom prst="rect">
            <a:avLst/>
          </a:prstGeom>
          <a:ln>
            <a:noFill/>
          </a:ln>
        </p:spPr>
      </p:pic>
      <p:pic>
        <p:nvPicPr>
          <p:cNvPr id="8" name="Picture 7" descr="A screenshot of a computer">
            <a:extLst>
              <a:ext uri="{FF2B5EF4-FFF2-40B4-BE49-F238E27FC236}">
                <a16:creationId xmlns:a16="http://schemas.microsoft.com/office/drawing/2014/main" id="{01F3BFE1-399D-D593-D150-04362061B555}"/>
              </a:ext>
            </a:extLst>
          </p:cNvPr>
          <p:cNvPicPr>
            <a:picLocks noChangeAspect="1"/>
          </p:cNvPicPr>
          <p:nvPr/>
        </p:nvPicPr>
        <p:blipFill>
          <a:blip r:embed="rId6"/>
          <a:stretch>
            <a:fillRect/>
          </a:stretch>
        </p:blipFill>
        <p:spPr>
          <a:xfrm>
            <a:off x="5964061" y="5109285"/>
            <a:ext cx="5028236" cy="1412468"/>
          </a:xfrm>
          <a:prstGeom prst="rect">
            <a:avLst/>
          </a:prstGeom>
          <a:ln>
            <a:noFill/>
          </a:ln>
        </p:spPr>
      </p:pic>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1095310" y="5821555"/>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7"/>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856155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304800" y="183091"/>
            <a:ext cx="10381124" cy="88267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kumimoji="0" lang="en-US" sz="4000" b="1" i="0" u="none" strike="noStrike" kern="1200" cap="none" spc="0" normalizeH="0" baseline="0" noProof="0">
                <a:ln>
                  <a:noFill/>
                </a:ln>
                <a:solidFill>
                  <a:srgbClr val="233746"/>
                </a:solidFill>
                <a:effectLst/>
                <a:uLnTx/>
                <a:uFillTx/>
                <a:latin typeface="Aptos"/>
              </a:rPr>
              <a:t>Adding New Staff</a:t>
            </a:r>
            <a:r>
              <a:rPr lang="en-US" sz="4000" b="1">
                <a:solidFill>
                  <a:srgbClr val="233746"/>
                </a:solidFill>
                <a:latin typeface="Aptos"/>
              </a:rPr>
              <a:t> for the </a:t>
            </a:r>
            <a:br>
              <a:rPr lang="en-US" sz="4000" b="1">
                <a:solidFill>
                  <a:srgbClr val="233746"/>
                </a:solidFill>
                <a:latin typeface="Aptos"/>
              </a:rPr>
            </a:br>
            <a:r>
              <a:rPr lang="en-US" sz="4000" b="1">
                <a:solidFill>
                  <a:srgbClr val="233746"/>
                </a:solidFill>
                <a:latin typeface="Aptos"/>
              </a:rPr>
              <a:t>Purpose of Evaluations</a:t>
            </a:r>
            <a:endPar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E31FAD58-ED82-ED3B-835F-FFCEC6DA2752}"/>
              </a:ext>
            </a:extLst>
          </p:cNvPr>
          <p:cNvSpPr>
            <a:spLocks noGrp="1"/>
          </p:cNvSpPr>
          <p:nvPr>
            <p:ph idx="1"/>
          </p:nvPr>
        </p:nvSpPr>
        <p:spPr>
          <a:xfrm>
            <a:off x="2419" y="1268083"/>
            <a:ext cx="6727371" cy="5794815"/>
          </a:xfrm>
        </p:spPr>
        <p:txBody>
          <a:bodyPr vert="horz" lIns="91440" tIns="45720" rIns="91440" bIns="45720" rtlCol="0" anchor="t">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indent="0">
              <a:lnSpc>
                <a:spcPct val="90000"/>
              </a:lnSpc>
              <a:buNone/>
            </a:pPr>
            <a:r>
              <a:rPr lang="en-US" sz="2650" b="1"/>
              <a:t> </a:t>
            </a:r>
            <a:r>
              <a:rPr lang="en-US" sz="2650" b="1">
                <a:solidFill>
                  <a:schemeClr val="accent6">
                    <a:lumMod val="10000"/>
                  </a:schemeClr>
                </a:solidFill>
                <a:latin typeface="Aptos"/>
              </a:rPr>
              <a:t>Steps:</a:t>
            </a:r>
            <a:endParaRPr lang="en-US" sz="2650" b="1">
              <a:solidFill>
                <a:schemeClr val="accent6">
                  <a:lumMod val="10000"/>
                </a:schemeClr>
              </a:solidFill>
              <a:latin typeface="Aptos"/>
              <a:ea typeface="Calibri"/>
              <a:cs typeface="Calibri"/>
            </a:endParaRPr>
          </a:p>
          <a:p>
            <a:pPr marL="514350" indent="-514350">
              <a:lnSpc>
                <a:spcPct val="90000"/>
              </a:lnSpc>
              <a:buAutoNum type="arabicPeriod"/>
            </a:pPr>
            <a:r>
              <a:rPr lang="en-US" sz="2650">
                <a:solidFill>
                  <a:schemeClr val="accent6">
                    <a:lumMod val="10000"/>
                  </a:schemeClr>
                </a:solidFill>
                <a:latin typeface="Aptos"/>
              </a:rPr>
              <a:t>Go to school staff list</a:t>
            </a:r>
          </a:p>
          <a:p>
            <a:pPr marL="514350" indent="-514350">
              <a:lnSpc>
                <a:spcPct val="90000"/>
              </a:lnSpc>
              <a:buAutoNum type="arabicPeriod"/>
            </a:pPr>
            <a:r>
              <a:rPr lang="en-US" sz="2650">
                <a:solidFill>
                  <a:schemeClr val="accent6">
                    <a:lumMod val="10000"/>
                  </a:schemeClr>
                </a:solidFill>
                <a:latin typeface="Aptos"/>
              </a:rPr>
              <a:t>Click “Add School Staff" </a:t>
            </a:r>
            <a:endParaRPr lang="en-US" sz="2650">
              <a:solidFill>
                <a:schemeClr val="accent6">
                  <a:lumMod val="10000"/>
                </a:schemeClr>
              </a:solidFill>
              <a:latin typeface="Aptos"/>
              <a:ea typeface="Calibri"/>
              <a:cs typeface="Calibri"/>
            </a:endParaRPr>
          </a:p>
          <a:p>
            <a:pPr marL="514350" indent="-514350">
              <a:lnSpc>
                <a:spcPct val="90000"/>
              </a:lnSpc>
              <a:buAutoNum type="arabicPeriod"/>
            </a:pPr>
            <a:r>
              <a:rPr lang="en-US" sz="2650">
                <a:solidFill>
                  <a:schemeClr val="accent6">
                    <a:lumMod val="10000"/>
                  </a:schemeClr>
                </a:solidFill>
                <a:latin typeface="Aptos"/>
              </a:rPr>
              <a:t>Select the person with correct CID</a:t>
            </a:r>
            <a:endParaRPr lang="en-US" sz="2650">
              <a:solidFill>
                <a:schemeClr val="accent6">
                  <a:lumMod val="10000"/>
                </a:schemeClr>
              </a:solidFill>
              <a:latin typeface="Aptos"/>
              <a:ea typeface="Calibri"/>
              <a:cs typeface="Calibri"/>
            </a:endParaRPr>
          </a:p>
          <a:p>
            <a:pPr marL="514350" indent="-514350">
              <a:lnSpc>
                <a:spcPct val="90000"/>
              </a:lnSpc>
              <a:buAutoNum type="arabicPeriod"/>
            </a:pPr>
            <a:r>
              <a:rPr lang="en-US" sz="2650">
                <a:solidFill>
                  <a:schemeClr val="accent6">
                    <a:lumMod val="10000"/>
                  </a:schemeClr>
                </a:solidFill>
                <a:latin typeface="Aptos"/>
              </a:rPr>
              <a:t>Select correct position code</a:t>
            </a:r>
            <a:endParaRPr lang="en-US" sz="2650">
              <a:solidFill>
                <a:schemeClr val="accent6">
                  <a:lumMod val="10000"/>
                </a:schemeClr>
              </a:solidFill>
              <a:latin typeface="Aptos"/>
              <a:ea typeface="Calibri"/>
              <a:cs typeface="Calibri"/>
            </a:endParaRPr>
          </a:p>
          <a:p>
            <a:pPr marL="514350" indent="-514350">
              <a:lnSpc>
                <a:spcPct val="90000"/>
              </a:lnSpc>
              <a:buAutoNum type="arabicPeriod"/>
            </a:pPr>
            <a:r>
              <a:rPr lang="en-US" sz="2650">
                <a:solidFill>
                  <a:schemeClr val="accent6">
                    <a:lumMod val="10000"/>
                  </a:schemeClr>
                </a:solidFill>
                <a:latin typeface="Aptos"/>
              </a:rPr>
              <a:t>Enter appropriate role and evaluation type</a:t>
            </a:r>
            <a:endParaRPr lang="en-US" sz="2650">
              <a:solidFill>
                <a:schemeClr val="accent6">
                  <a:lumMod val="10000"/>
                </a:schemeClr>
              </a:solidFill>
              <a:latin typeface="Aptos"/>
              <a:ea typeface="Calibri"/>
              <a:cs typeface="Calibri"/>
            </a:endParaRPr>
          </a:p>
          <a:p>
            <a:pPr marL="514350" indent="-514350">
              <a:lnSpc>
                <a:spcPct val="90000"/>
              </a:lnSpc>
              <a:buAutoNum type="arabicPeriod"/>
            </a:pPr>
            <a:r>
              <a:rPr lang="en-US" sz="2650">
                <a:solidFill>
                  <a:schemeClr val="accent6">
                    <a:lumMod val="10000"/>
                  </a:schemeClr>
                </a:solidFill>
                <a:latin typeface="Aptos"/>
              </a:rPr>
              <a:t>Click “Submit"</a:t>
            </a:r>
            <a:endParaRPr lang="en-US" sz="2650">
              <a:solidFill>
                <a:schemeClr val="accent6">
                  <a:lumMod val="10000"/>
                </a:schemeClr>
              </a:solidFill>
              <a:latin typeface="Aptos"/>
              <a:ea typeface="Calibri"/>
              <a:cs typeface="Calibri"/>
            </a:endParaRPr>
          </a:p>
          <a:p>
            <a:pPr>
              <a:buAutoNum type="arabicPeriod"/>
            </a:pPr>
            <a:endParaRPr lang="en-US">
              <a:ea typeface="Calibri"/>
              <a:cs typeface="Calibri"/>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pic>
        <p:nvPicPr>
          <p:cNvPr id="4" name="Picture 3" descr="A screenshot of a computer">
            <a:extLst>
              <a:ext uri="{FF2B5EF4-FFF2-40B4-BE49-F238E27FC236}">
                <a16:creationId xmlns:a16="http://schemas.microsoft.com/office/drawing/2014/main" id="{C665CB48-B6A9-C864-1849-FF3C566F4F6E}"/>
              </a:ext>
            </a:extLst>
          </p:cNvPr>
          <p:cNvPicPr>
            <a:picLocks noChangeAspect="1"/>
          </p:cNvPicPr>
          <p:nvPr/>
        </p:nvPicPr>
        <p:blipFill>
          <a:blip r:embed="rId4"/>
          <a:stretch>
            <a:fillRect/>
          </a:stretch>
        </p:blipFill>
        <p:spPr>
          <a:xfrm>
            <a:off x="6521119" y="1274535"/>
            <a:ext cx="5378788" cy="4318000"/>
          </a:xfrm>
          <a:prstGeom prst="rect">
            <a:avLst/>
          </a:prstGeom>
          <a:noFill/>
        </p:spPr>
      </p:pic>
    </p:spTree>
    <p:extLst>
      <p:ext uri="{BB962C8B-B14F-4D97-AF65-F5344CB8AC3E}">
        <p14:creationId xmlns:p14="http://schemas.microsoft.com/office/powerpoint/2010/main" val="3168593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417689" y="295980"/>
            <a:ext cx="103811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rPr>
              <a:t>Dealing with Duplicates</a:t>
            </a:r>
          </a:p>
        </p:txBody>
      </p:sp>
      <p:sp>
        <p:nvSpPr>
          <p:cNvPr id="2" name="Content Placeholder 1">
            <a:extLst>
              <a:ext uri="{FF2B5EF4-FFF2-40B4-BE49-F238E27FC236}">
                <a16:creationId xmlns:a16="http://schemas.microsoft.com/office/drawing/2014/main" id="{E31FAD58-ED82-ED3B-835F-FFCEC6DA2752}"/>
              </a:ext>
            </a:extLst>
          </p:cNvPr>
          <p:cNvSpPr>
            <a:spLocks noGrp="1"/>
          </p:cNvSpPr>
          <p:nvPr>
            <p:ph idx="1"/>
          </p:nvPr>
        </p:nvSpPr>
        <p:spPr>
          <a:xfrm>
            <a:off x="304800" y="1066801"/>
            <a:ext cx="11531600" cy="4902187"/>
          </a:xfrm>
        </p:spPr>
        <p:txBody>
          <a:bodyPr vert="horz" lIns="91440" tIns="45720" rIns="91440" bIns="45720" rtlCol="0" anchor="t">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2100">
                <a:solidFill>
                  <a:schemeClr val="accent6">
                    <a:lumMod val="10000"/>
                  </a:schemeClr>
                </a:solidFill>
                <a:latin typeface="Aptos"/>
                <a:cs typeface="Calibri"/>
              </a:rPr>
              <a:t>"Delete" option will only show if the record was manually added to SCLead.org</a:t>
            </a:r>
          </a:p>
          <a:p>
            <a:endParaRPr lang="en-US"/>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pic>
        <p:nvPicPr>
          <p:cNvPr id="4" name="Picture 3" descr="Screenshot of Staff Details page.">
            <a:extLst>
              <a:ext uri="{FF2B5EF4-FFF2-40B4-BE49-F238E27FC236}">
                <a16:creationId xmlns:a16="http://schemas.microsoft.com/office/drawing/2014/main" id="{4DE91CA7-CCB8-AA05-7282-CE245B1452E9}"/>
              </a:ext>
            </a:extLst>
          </p:cNvPr>
          <p:cNvPicPr>
            <a:picLocks noChangeAspect="1"/>
          </p:cNvPicPr>
          <p:nvPr/>
        </p:nvPicPr>
        <p:blipFill rotWithShape="1">
          <a:blip r:embed="rId3"/>
          <a:srcRect l="23873"/>
          <a:stretch/>
        </p:blipFill>
        <p:spPr>
          <a:xfrm>
            <a:off x="6849533" y="1529991"/>
            <a:ext cx="4236978" cy="4572000"/>
          </a:xfrm>
          <a:prstGeom prst="rect">
            <a:avLst/>
          </a:prstGeom>
        </p:spPr>
      </p:pic>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4"/>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0629273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rPr>
              <a:t>Frequently Asked Questions</a:t>
            </a: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605235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2">
            <a:extLst>
              <a:ext uri="{FF2B5EF4-FFF2-40B4-BE49-F238E27FC236}">
                <a16:creationId xmlns:a16="http://schemas.microsoft.com/office/drawing/2014/main" id="{438E24C4-913B-AA34-221B-C0378EB02555}"/>
              </a:ext>
            </a:extLst>
          </p:cNvPr>
          <p:cNvSpPr txBox="1">
            <a:spLocks noGrp="1"/>
          </p:cNvSpPr>
          <p:nvPr>
            <p:ph type="title" idx="4294967295"/>
          </p:nvPr>
        </p:nvSpPr>
        <p:spPr>
          <a:xfrm>
            <a:off x="685800" y="635172"/>
            <a:ext cx="4287418" cy="172136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How do we set up Assistant Principal Evaluations in SCLead?</a:t>
            </a:r>
          </a:p>
        </p:txBody>
      </p:sp>
      <p:sp>
        <p:nvSpPr>
          <p:cNvPr id="10" name="AutoShape 10">
            <a:extLst>
              <a:ext uri="{C183D7F6-B498-43B3-948B-1728B52AA6E4}">
                <adec:decorative xmlns:adec="http://schemas.microsoft.com/office/drawing/2017/decorative" val="1"/>
              </a:ext>
            </a:extLst>
          </p:cNvPr>
          <p:cNvSpPr/>
          <p:nvPr/>
        </p:nvSpPr>
        <p:spPr>
          <a:xfrm>
            <a:off x="609600" y="2300841"/>
            <a:ext cx="4220180"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7" name="Group 7">
            <a:extLst>
              <a:ext uri="{C183D7F6-B498-43B3-948B-1728B52AA6E4}">
                <adec:decorative xmlns:adec="http://schemas.microsoft.com/office/drawing/2017/decorative" val="1"/>
              </a:ext>
            </a:extLst>
          </p:cNvPr>
          <p:cNvGrpSpPr/>
          <p:nvPr/>
        </p:nvGrpSpPr>
        <p:grpSpPr>
          <a:xfrm>
            <a:off x="685800" y="2438920"/>
            <a:ext cx="4287418" cy="3416245"/>
            <a:chOff x="0" y="0"/>
            <a:chExt cx="1693795" cy="1486298"/>
          </a:xfrm>
        </p:grpSpPr>
        <p:sp>
          <p:nvSpPr>
            <p:cNvPr id="8" name="Freeform 8"/>
            <p:cNvSpPr/>
            <p:nvPr/>
          </p:nvSpPr>
          <p:spPr>
            <a:xfrm>
              <a:off x="0" y="0"/>
              <a:ext cx="1693795" cy="1486298"/>
            </a:xfrm>
            <a:custGeom>
              <a:avLst/>
              <a:gdLst/>
              <a:ahLst/>
              <a:cxnLst/>
              <a:rect l="l" t="t" r="r" b="b"/>
              <a:pathLst>
                <a:path w="1693795" h="1486298">
                  <a:moveTo>
                    <a:pt x="0" y="0"/>
                  </a:moveTo>
                  <a:lnTo>
                    <a:pt x="1693795" y="0"/>
                  </a:lnTo>
                  <a:lnTo>
                    <a:pt x="1693795" y="1486298"/>
                  </a:lnTo>
                  <a:lnTo>
                    <a:pt x="0" y="1486298"/>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9" name="TextBox 9"/>
            <p:cNvSpPr txBox="1"/>
            <p:nvPr/>
          </p:nvSpPr>
          <p:spPr>
            <a:xfrm>
              <a:off x="0" y="-76200"/>
              <a:ext cx="1693795" cy="1562498"/>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grpSp>
        <p:nvGrpSpPr>
          <p:cNvPr id="3" name="Group 3">
            <a:extLst>
              <a:ext uri="{C183D7F6-B498-43B3-948B-1728B52AA6E4}">
                <adec:decorative xmlns:adec="http://schemas.microsoft.com/office/drawing/2017/decorative" val="1"/>
              </a:ext>
            </a:extLst>
          </p:cNvPr>
          <p:cNvGrpSpPr/>
          <p:nvPr/>
        </p:nvGrpSpPr>
        <p:grpSpPr>
          <a:xfrm>
            <a:off x="5302556" y="579967"/>
            <a:ext cx="6084425" cy="5275198"/>
            <a:chOff x="0" y="0"/>
            <a:chExt cx="2403723" cy="2084029"/>
          </a:xfrm>
        </p:grpSpPr>
        <p:sp>
          <p:nvSpPr>
            <p:cNvPr id="4" name="Freeform 4"/>
            <p:cNvSpPr/>
            <p:nvPr/>
          </p:nvSpPr>
          <p:spPr>
            <a:xfrm>
              <a:off x="0" y="0"/>
              <a:ext cx="2403723" cy="2084029"/>
            </a:xfrm>
            <a:custGeom>
              <a:avLst/>
              <a:gdLst/>
              <a:ahLst/>
              <a:cxnLst/>
              <a:rect l="l" t="t" r="r" b="b"/>
              <a:pathLst>
                <a:path w="2403723" h="2084029">
                  <a:moveTo>
                    <a:pt x="0" y="0"/>
                  </a:moveTo>
                  <a:lnTo>
                    <a:pt x="2403723" y="0"/>
                  </a:lnTo>
                  <a:lnTo>
                    <a:pt x="2403723" y="2084029"/>
                  </a:lnTo>
                  <a:lnTo>
                    <a:pt x="0" y="2084029"/>
                  </a:lnTo>
                  <a:close/>
                </a:path>
              </a:pathLst>
            </a:custGeom>
            <a:solidFill>
              <a:srgbClr val="000000">
                <a:alpha val="0"/>
              </a:srgbClr>
            </a:solidFill>
            <a:ln w="47625" cap="sq">
              <a:solidFill>
                <a:srgbClr val="EFC04C"/>
              </a:solidFill>
              <a:prstDash val="solid"/>
              <a:miter/>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TextBox 5"/>
            <p:cNvSpPr txBox="1"/>
            <p:nvPr/>
          </p:nvSpPr>
          <p:spPr>
            <a:xfrm>
              <a:off x="0" y="-76200"/>
              <a:ext cx="2403723" cy="2160229"/>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12" name="TextBox 11">
            <a:extLst>
              <a:ext uri="{FF2B5EF4-FFF2-40B4-BE49-F238E27FC236}">
                <a16:creationId xmlns:a16="http://schemas.microsoft.com/office/drawing/2014/main" id="{D5D7FABD-ED1A-51A1-26DA-22A60D682FE0}"/>
              </a:ext>
            </a:extLst>
          </p:cNvPr>
          <p:cNvSpPr txBox="1"/>
          <p:nvPr/>
        </p:nvSpPr>
        <p:spPr>
          <a:xfrm>
            <a:off x="805019" y="3110836"/>
            <a:ext cx="4173381" cy="461665"/>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2400">
                <a:latin typeface="Aptos"/>
                <a:hlinkClick r:id="rId2"/>
              </a:rPr>
              <a:t>Assistant Principal Evaluation</a:t>
            </a:r>
            <a:endParaRPr lang="en-US" sz="2400">
              <a:latin typeface="Aptos"/>
            </a:endParaRPr>
          </a:p>
        </p:txBody>
      </p:sp>
      <p:sp>
        <p:nvSpPr>
          <p:cNvPr id="16" name="TextBox 13">
            <a:extLst>
              <a:ext uri="{FF2B5EF4-FFF2-40B4-BE49-F238E27FC236}">
                <a16:creationId xmlns:a16="http://schemas.microsoft.com/office/drawing/2014/main" id="{E1276487-C608-5F9B-6686-13BC87BA11C3}"/>
              </a:ext>
            </a:extLst>
          </p:cNvPr>
          <p:cNvSpPr txBox="1"/>
          <p:nvPr/>
        </p:nvSpPr>
        <p:spPr>
          <a:xfrm>
            <a:off x="6158598" y="2740751"/>
            <a:ext cx="4372341" cy="68824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596"/>
              </a:lnSpc>
            </a:pPr>
            <a:r>
              <a:rPr lang="en-US" sz="2596" b="1">
                <a:solidFill>
                  <a:srgbClr val="233746"/>
                </a:solidFill>
                <a:latin typeface="Aptos" panose="020B0004020202020204" pitchFamily="34" charset="0"/>
              </a:rPr>
              <a:t>Insert and format picture to fit allotted box frame</a:t>
            </a:r>
          </a:p>
        </p:txBody>
      </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pic>
        <p:nvPicPr>
          <p:cNvPr id="13" name="Content Placeholder 3" descr="Screenshot, Website">
            <a:extLst>
              <a:ext uri="{FF2B5EF4-FFF2-40B4-BE49-F238E27FC236}">
                <a16:creationId xmlns:a16="http://schemas.microsoft.com/office/drawing/2014/main" id="{350AF8F0-5638-ECF1-8B27-F00194893110}"/>
              </a:ext>
            </a:extLst>
          </p:cNvPr>
          <p:cNvPicPr>
            <a:picLocks noChangeAspect="1"/>
          </p:cNvPicPr>
          <p:nvPr/>
        </p:nvPicPr>
        <p:blipFill rotWithShape="1">
          <a:blip r:embed="rId3"/>
          <a:srcRect r="35394" b="3568"/>
          <a:stretch/>
        </p:blipFill>
        <p:spPr>
          <a:xfrm>
            <a:off x="5314509" y="827442"/>
            <a:ext cx="6012567" cy="4565953"/>
          </a:xfrm>
          <a:prstGeom prst="rect">
            <a:avLst/>
          </a:prstGeom>
        </p:spPr>
      </p:pic>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4"/>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4154898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304800" y="183091"/>
            <a:ext cx="103811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rPr>
              <a:t>Using SCLead to Enter AP Evaluations </a:t>
            </a:r>
          </a:p>
        </p:txBody>
      </p:sp>
      <p:pic>
        <p:nvPicPr>
          <p:cNvPr id="6" name="Picture 5" descr="A screenshot of Staff Details for Assistant Principal Evaluations">
            <a:extLst>
              <a:ext uri="{FF2B5EF4-FFF2-40B4-BE49-F238E27FC236}">
                <a16:creationId xmlns:a16="http://schemas.microsoft.com/office/drawing/2014/main" id="{15C3F29C-746B-7637-0ACF-05C6C8050AF5}"/>
              </a:ext>
            </a:extLst>
          </p:cNvPr>
          <p:cNvPicPr>
            <a:picLocks noChangeAspect="1"/>
          </p:cNvPicPr>
          <p:nvPr/>
        </p:nvPicPr>
        <p:blipFill>
          <a:blip r:embed="rId2"/>
          <a:stretch>
            <a:fillRect/>
          </a:stretch>
        </p:blipFill>
        <p:spPr>
          <a:xfrm>
            <a:off x="2864754" y="2140599"/>
            <a:ext cx="4956415" cy="4249408"/>
          </a:xfrm>
          <a:prstGeom prst="rect">
            <a:avLst/>
          </a:prstGeom>
        </p:spPr>
      </p:pic>
      <p:sp>
        <p:nvSpPr>
          <p:cNvPr id="2" name="Content Placeholder 1">
            <a:extLst>
              <a:ext uri="{FF2B5EF4-FFF2-40B4-BE49-F238E27FC236}">
                <a16:creationId xmlns:a16="http://schemas.microsoft.com/office/drawing/2014/main" id="{E31FAD58-ED82-ED3B-835F-FFCEC6DA2752}"/>
              </a:ext>
            </a:extLst>
          </p:cNvPr>
          <p:cNvSpPr>
            <a:spLocks noGrp="1"/>
          </p:cNvSpPr>
          <p:nvPr>
            <p:ph idx="1"/>
          </p:nvPr>
        </p:nvSpPr>
        <p:spPr>
          <a:xfrm>
            <a:off x="304800" y="1066801"/>
            <a:ext cx="11531600" cy="4902187"/>
          </a:xfrm>
        </p:spPr>
        <p:txBody>
          <a:bodyPr vert="horz" lIns="91440" tIns="45720" rIns="91440" bIns="45720" rtlCol="0" anchor="t">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457200" indent="-457200" defTabSz="609630">
              <a:spcBef>
                <a:spcPts val="0"/>
              </a:spcBef>
              <a:buAutoNum type="arabicPeriod"/>
              <a:defRPr/>
            </a:pPr>
            <a:r>
              <a:rPr lang="en-US" sz="1850">
                <a:solidFill>
                  <a:prstClr val="black"/>
                </a:solidFill>
                <a:latin typeface="Aptos"/>
              </a:rPr>
              <a:t>Ensure the proper staffing in SC Educator</a:t>
            </a:r>
            <a:endParaRPr lang="en-US">
              <a:solidFill>
                <a:prstClr val="black"/>
              </a:solidFill>
              <a:latin typeface="Aptos"/>
              <a:cs typeface="Calibri"/>
            </a:endParaRPr>
          </a:p>
          <a:p>
            <a:pPr marL="457200" indent="-457200" defTabSz="609630">
              <a:spcBef>
                <a:spcPts val="0"/>
              </a:spcBef>
              <a:buAutoNum type="arabicPeriod"/>
              <a:defRPr/>
            </a:pPr>
            <a:endParaRPr lang="en-US" sz="1850">
              <a:solidFill>
                <a:prstClr val="black"/>
              </a:solidFill>
              <a:latin typeface="Aptos"/>
            </a:endParaRPr>
          </a:p>
          <a:p>
            <a:pPr indent="0" defTabSz="609630">
              <a:spcBef>
                <a:spcPts val="0"/>
              </a:spcBef>
              <a:buNone/>
              <a:defRPr/>
            </a:pPr>
            <a:r>
              <a:rPr lang="en-US" sz="1800">
                <a:solidFill>
                  <a:prstClr val="black"/>
                </a:solidFill>
                <a:latin typeface="Aptos"/>
              </a:rPr>
              <a:t>2. </a:t>
            </a:r>
            <a:r>
              <a:rPr lang="en-US" sz="1800">
                <a:solidFill>
                  <a:prstClr val="black"/>
                </a:solidFill>
                <a:latin typeface="Aptos"/>
                <a:ea typeface="+mn-lt"/>
                <a:cs typeface="+mn-lt"/>
              </a:rPr>
              <a:t>   Go to Staff List &gt; Details &gt; Position: AP; co-principal &gt; Role: Assistant Principal&gt; Evaluation Type:  Classroom Based Teacher</a:t>
            </a:r>
          </a:p>
          <a:p>
            <a:pPr marL="0" marR="0" lvl="0" indent="0" algn="l" defTabSz="609630" rtl="0" eaLnBrk="1" fontAlgn="auto" latinLnBrk="0" hangingPunct="1">
              <a:lnSpc>
                <a:spcPct val="100000"/>
              </a:lnSpc>
              <a:spcBef>
                <a:spcPts val="0"/>
              </a:spcBef>
              <a:spcAft>
                <a:spcPts val="0"/>
              </a:spcAft>
              <a:buClrTx/>
              <a:buSzTx/>
              <a:buFontTx/>
              <a:buNone/>
              <a:tabLst/>
              <a:defRPr/>
            </a:pPr>
            <a:endParaRPr lang="en-US" sz="1400">
              <a:solidFill>
                <a:prstClr val="black"/>
              </a:solidFill>
              <a:latin typeface="Trebuchet MS" panose="020B0603020202020204" pitchFamily="34" charset="0"/>
            </a:endParaRPr>
          </a:p>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US" sz="1867" b="0" i="0" u="none" strike="noStrike" kern="1200" cap="none" spc="0" normalizeH="0" baseline="0" noProof="0">
              <a:ln>
                <a:noFill/>
              </a:ln>
              <a:solidFill>
                <a:prstClr val="black"/>
              </a:solidFill>
              <a:effectLst/>
              <a:uLnTx/>
              <a:uFillTx/>
              <a:latin typeface="Trebuchet MS" panose="020B0603020202020204" pitchFamily="34" charset="0"/>
              <a:ea typeface="+mn-ea"/>
              <a:cs typeface="+mn-cs"/>
            </a:endParaRPr>
          </a:p>
          <a:p>
            <a:pPr>
              <a:buAutoNum type="arabicPeriod"/>
            </a:pPr>
            <a:endParaRPr lang="en-US">
              <a:cs typeface="Calibri"/>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31528"/>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206194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304800" y="183091"/>
            <a:ext cx="11531600"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defTabSz="609630" rtl="0" eaLnBrk="1" fontAlgn="auto" latinLnBrk="0" hangingPunct="1">
              <a:lnSpc>
                <a:spcPts val="3334"/>
              </a:lnSpc>
              <a:spcBef>
                <a:spcPts val="0"/>
              </a:spcBef>
              <a:spcAft>
                <a:spcPts val="0"/>
              </a:spcAft>
              <a:buClrTx/>
              <a:buSzTx/>
              <a:buFontTx/>
              <a:buNone/>
              <a:tabLst/>
              <a:defRPr/>
            </a:pPr>
            <a:r>
              <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rPr>
              <a:t>Continued: Using </a:t>
            </a:r>
            <a:r>
              <a:rPr kumimoji="0" lang="en-US" sz="4000" b="1" i="0" u="none" strike="noStrike" kern="1200" cap="none" spc="0" normalizeH="0" baseline="0" noProof="0" err="1">
                <a:ln>
                  <a:noFill/>
                </a:ln>
                <a:solidFill>
                  <a:srgbClr val="233746"/>
                </a:solidFill>
                <a:effectLst/>
                <a:uLnTx/>
                <a:uFillTx/>
                <a:latin typeface="Aptos" panose="020B0004020202020204" pitchFamily="34" charset="0"/>
                <a:ea typeface="+mn-ea"/>
                <a:cs typeface="+mn-cs"/>
              </a:rPr>
              <a:t>SCLead</a:t>
            </a:r>
            <a:r>
              <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rPr>
              <a:t> to Enter AP Evaluations </a:t>
            </a:r>
          </a:p>
        </p:txBody>
      </p:sp>
      <p:sp>
        <p:nvSpPr>
          <p:cNvPr id="2" name="Content Placeholder 1">
            <a:extLst>
              <a:ext uri="{FF2B5EF4-FFF2-40B4-BE49-F238E27FC236}">
                <a16:creationId xmlns:a16="http://schemas.microsoft.com/office/drawing/2014/main" id="{E31FAD58-ED82-ED3B-835F-FFCEC6DA2752}"/>
              </a:ext>
            </a:extLst>
          </p:cNvPr>
          <p:cNvSpPr>
            <a:spLocks noGrp="1"/>
          </p:cNvSpPr>
          <p:nvPr>
            <p:ph idx="1"/>
          </p:nvPr>
        </p:nvSpPr>
        <p:spPr>
          <a:xfrm>
            <a:off x="304800" y="1066801"/>
            <a:ext cx="11531600" cy="4902187"/>
          </a:xfrm>
        </p:spPr>
        <p:txBody>
          <a:bodyPr vert="horz" lIns="91440" tIns="45720" rIns="91440" bIns="45720" rtlCol="0" anchor="t">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indent="0" defTabSz="609630">
              <a:buNone/>
              <a:defRPr/>
            </a:pPr>
            <a:r>
              <a:rPr lang="en-US" sz="1800">
                <a:solidFill>
                  <a:schemeClr val="accent6">
                    <a:lumMod val="10000"/>
                  </a:schemeClr>
                </a:solidFill>
                <a:latin typeface="Aptos"/>
              </a:rPr>
              <a:t>3. </a:t>
            </a:r>
            <a:r>
              <a:rPr lang="en-US" sz="1800">
                <a:solidFill>
                  <a:schemeClr val="accent6">
                    <a:lumMod val="10000"/>
                  </a:schemeClr>
                </a:solidFill>
                <a:latin typeface="Aptos"/>
                <a:cs typeface="Segoe UI"/>
              </a:rPr>
              <a:t>Go to Evaluation Page &gt; Settings &gt; Eval. Model: Locally Developed Model &gt; Eval. Type: Classroom based Teacher &gt; Eval. Level: GBE &gt; Contract Level: Letter of Agreement</a:t>
            </a:r>
            <a:endParaRPr lang="en-US" sz="1800">
              <a:solidFill>
                <a:schemeClr val="accent6">
                  <a:lumMod val="10000"/>
                </a:schemeClr>
              </a:solidFill>
              <a:latin typeface="Aptos"/>
              <a:cs typeface="Calibri"/>
            </a:endParaRPr>
          </a:p>
          <a:p>
            <a:pPr indent="0" defTabSz="609630">
              <a:buNone/>
              <a:defRPr/>
            </a:pPr>
            <a:endParaRPr lang="en-US">
              <a:solidFill>
                <a:prstClr val="black"/>
              </a:solidFill>
              <a:latin typeface="Segoe UI"/>
              <a:cs typeface="Segoe UI"/>
            </a:endParaRPr>
          </a:p>
          <a:p>
            <a:pPr indent="0" defTabSz="609630">
              <a:spcBef>
                <a:spcPts val="0"/>
              </a:spcBef>
              <a:buNone/>
              <a:defRPr/>
            </a:pPr>
            <a:endParaRPr lang="en-US" sz="1850">
              <a:solidFill>
                <a:prstClr val="black"/>
              </a:solidFill>
              <a:latin typeface="Trebuchet MS"/>
            </a:endParaRPr>
          </a:p>
          <a:p>
            <a:pPr indent="0" defTabSz="609630">
              <a:spcBef>
                <a:spcPts val="0"/>
              </a:spcBef>
              <a:buNone/>
              <a:defRPr/>
            </a:pPr>
            <a:endParaRPr lang="en-US" sz="1800">
              <a:solidFill>
                <a:prstClr val="black"/>
              </a:solidFill>
              <a:latin typeface="Trebuchet MS"/>
              <a:ea typeface="+mn-lt"/>
              <a:cs typeface="+mn-lt"/>
            </a:endParaRPr>
          </a:p>
          <a:p>
            <a:pPr marL="0" marR="0" lvl="0" indent="0" algn="l" defTabSz="609630" rtl="0" eaLnBrk="1" fontAlgn="auto" latinLnBrk="0" hangingPunct="1">
              <a:lnSpc>
                <a:spcPct val="100000"/>
              </a:lnSpc>
              <a:spcBef>
                <a:spcPts val="0"/>
              </a:spcBef>
              <a:spcAft>
                <a:spcPts val="0"/>
              </a:spcAft>
              <a:buClrTx/>
              <a:buSzTx/>
              <a:buFontTx/>
              <a:buNone/>
              <a:tabLst/>
              <a:defRPr/>
            </a:pPr>
            <a:endParaRPr lang="en-US" sz="1400">
              <a:solidFill>
                <a:prstClr val="black"/>
              </a:solidFill>
              <a:latin typeface="Trebuchet MS" panose="020B0603020202020204" pitchFamily="34" charset="0"/>
            </a:endParaRPr>
          </a:p>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US" sz="1867" b="0" i="0" u="none" strike="noStrike" kern="1200" cap="none" spc="0" normalizeH="0" baseline="0" noProof="0">
              <a:ln>
                <a:noFill/>
              </a:ln>
              <a:solidFill>
                <a:prstClr val="black"/>
              </a:solidFill>
              <a:effectLst/>
              <a:uLnTx/>
              <a:uFillTx/>
              <a:latin typeface="Trebuchet MS" panose="020B0603020202020204" pitchFamily="34" charset="0"/>
              <a:ea typeface="+mn-ea"/>
              <a:cs typeface="+mn-cs"/>
            </a:endParaRPr>
          </a:p>
          <a:p>
            <a:pPr>
              <a:buAutoNum type="arabicPeriod"/>
            </a:pPr>
            <a:endParaRPr lang="en-US">
              <a:cs typeface="Calibri"/>
            </a:endParaRPr>
          </a:p>
        </p:txBody>
      </p:sp>
      <p:pic>
        <p:nvPicPr>
          <p:cNvPr id="4" name="Picture 3" descr="A screenshot of Evaluation Settings for Assistant Principal Evaluations">
            <a:extLst>
              <a:ext uri="{FF2B5EF4-FFF2-40B4-BE49-F238E27FC236}">
                <a16:creationId xmlns:a16="http://schemas.microsoft.com/office/drawing/2014/main" id="{3552D883-E478-889A-0A67-A7D9196B49E4}"/>
              </a:ext>
            </a:extLst>
          </p:cNvPr>
          <p:cNvPicPr>
            <a:picLocks noChangeAspect="1"/>
          </p:cNvPicPr>
          <p:nvPr/>
        </p:nvPicPr>
        <p:blipFill>
          <a:blip r:embed="rId2"/>
          <a:stretch>
            <a:fillRect/>
          </a:stretch>
        </p:blipFill>
        <p:spPr>
          <a:xfrm>
            <a:off x="2825960" y="1706053"/>
            <a:ext cx="5361138" cy="5156799"/>
          </a:xfrm>
          <a:prstGeom prst="rect">
            <a:avLst/>
          </a:prstGeom>
        </p:spPr>
      </p:pic>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31528"/>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2571671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304800" y="183091"/>
            <a:ext cx="11718202" cy="4594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defTabSz="609630" rtl="0" eaLnBrk="1" fontAlgn="auto" latinLnBrk="0" hangingPunct="1">
              <a:lnSpc>
                <a:spcPts val="3334"/>
              </a:lnSpc>
              <a:spcBef>
                <a:spcPts val="0"/>
              </a:spcBef>
              <a:spcAft>
                <a:spcPts val="0"/>
              </a:spcAft>
              <a:buClrTx/>
              <a:buSzTx/>
              <a:buFontTx/>
              <a:buNone/>
              <a:tabLst/>
              <a:defRPr/>
            </a:pPr>
            <a:r>
              <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rPr>
              <a:t>Continued 2: Using </a:t>
            </a:r>
            <a:r>
              <a:rPr kumimoji="0" lang="en-US" sz="4000" b="1" i="0" u="none" strike="noStrike" kern="1200" cap="none" spc="0" normalizeH="0" baseline="0" noProof="0" err="1">
                <a:ln>
                  <a:noFill/>
                </a:ln>
                <a:solidFill>
                  <a:srgbClr val="233746"/>
                </a:solidFill>
                <a:effectLst/>
                <a:uLnTx/>
                <a:uFillTx/>
                <a:latin typeface="Aptos" panose="020B0004020202020204" pitchFamily="34" charset="0"/>
                <a:ea typeface="+mn-ea"/>
                <a:cs typeface="+mn-cs"/>
              </a:rPr>
              <a:t>SCLead</a:t>
            </a:r>
            <a:r>
              <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rPr>
              <a:t> to Enter AP Evaluations </a:t>
            </a:r>
          </a:p>
        </p:txBody>
      </p:sp>
      <p:sp>
        <p:nvSpPr>
          <p:cNvPr id="2" name="Content Placeholder 1">
            <a:extLst>
              <a:ext uri="{FF2B5EF4-FFF2-40B4-BE49-F238E27FC236}">
                <a16:creationId xmlns:a16="http://schemas.microsoft.com/office/drawing/2014/main" id="{E31FAD58-ED82-ED3B-835F-FFCEC6DA2752}"/>
              </a:ext>
            </a:extLst>
          </p:cNvPr>
          <p:cNvSpPr>
            <a:spLocks noGrp="1"/>
          </p:cNvSpPr>
          <p:nvPr>
            <p:ph idx="1"/>
          </p:nvPr>
        </p:nvSpPr>
        <p:spPr>
          <a:xfrm>
            <a:off x="304800" y="1066801"/>
            <a:ext cx="11531600" cy="4902187"/>
          </a:xfrm>
        </p:spPr>
        <p:txBody>
          <a:bodyPr vert="horz" lIns="91440" tIns="45720" rIns="91440" bIns="45720" rtlCol="0" anchor="t">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85750" indent="-285750" defTabSz="609630">
              <a:buFont typeface="Arial"/>
              <a:buChar char="•"/>
              <a:defRPr/>
            </a:pPr>
            <a:r>
              <a:rPr lang="en-US" sz="1800">
                <a:solidFill>
                  <a:srgbClr val="000000"/>
                </a:solidFill>
                <a:latin typeface="Aptos"/>
                <a:ea typeface="+mn-lt"/>
                <a:cs typeface="+mn-lt"/>
              </a:rPr>
              <a:t>If you need the AP to be on an evaluation team, go back to Staff Details and make the following changes:</a:t>
            </a:r>
          </a:p>
          <a:p>
            <a:pPr marL="894715" lvl="2" indent="-285750" defTabSz="609630">
              <a:buFont typeface="Arial"/>
              <a:buChar char="•"/>
              <a:defRPr/>
            </a:pPr>
            <a:r>
              <a:rPr lang="en-US" sz="1800">
                <a:solidFill>
                  <a:srgbClr val="000000"/>
                </a:solidFill>
                <a:latin typeface="Aptos"/>
                <a:ea typeface="+mn-lt"/>
                <a:cs typeface="+mn-lt"/>
              </a:rPr>
              <a:t>Change Role: School Staff &gt; Eval. Type: Not Evaluated</a:t>
            </a:r>
          </a:p>
          <a:p>
            <a:pPr marL="894715" lvl="2" indent="-285750" defTabSz="609630">
              <a:buFont typeface="Arial"/>
              <a:buChar char="•"/>
              <a:defRPr/>
            </a:pPr>
            <a:r>
              <a:rPr lang="en-US" sz="1800">
                <a:solidFill>
                  <a:srgbClr val="000000"/>
                </a:solidFill>
                <a:latin typeface="Aptos"/>
                <a:ea typeface="+mn-lt"/>
                <a:cs typeface="+mn-lt"/>
              </a:rPr>
              <a:t>Give ADEPT rights </a:t>
            </a:r>
          </a:p>
          <a:p>
            <a:pPr indent="0" defTabSz="609630">
              <a:buNone/>
              <a:defRPr/>
            </a:pPr>
            <a:endParaRPr lang="en-US" sz="1800">
              <a:solidFill>
                <a:schemeClr val="accent6">
                  <a:lumMod val="10000"/>
                </a:schemeClr>
              </a:solidFill>
              <a:latin typeface="Trebuchet MS"/>
              <a:cs typeface="Segoe UI"/>
            </a:endParaRPr>
          </a:p>
          <a:p>
            <a:pPr indent="0" defTabSz="609630">
              <a:buNone/>
              <a:defRPr/>
            </a:pPr>
            <a:endParaRPr lang="en-US">
              <a:solidFill>
                <a:prstClr val="black"/>
              </a:solidFill>
              <a:latin typeface="Segoe UI"/>
              <a:cs typeface="Segoe UI"/>
            </a:endParaRPr>
          </a:p>
          <a:p>
            <a:pPr indent="0" defTabSz="609630">
              <a:spcBef>
                <a:spcPts val="0"/>
              </a:spcBef>
              <a:buNone/>
              <a:defRPr/>
            </a:pPr>
            <a:endParaRPr lang="en-US" sz="1850">
              <a:solidFill>
                <a:prstClr val="black"/>
              </a:solidFill>
              <a:latin typeface="Trebuchet MS"/>
            </a:endParaRPr>
          </a:p>
          <a:p>
            <a:pPr indent="0" defTabSz="609630">
              <a:spcBef>
                <a:spcPts val="0"/>
              </a:spcBef>
              <a:buNone/>
              <a:defRPr/>
            </a:pPr>
            <a:endParaRPr lang="en-US" sz="1800">
              <a:solidFill>
                <a:prstClr val="black"/>
              </a:solidFill>
              <a:latin typeface="Trebuchet MS"/>
              <a:ea typeface="+mn-lt"/>
              <a:cs typeface="+mn-lt"/>
            </a:endParaRPr>
          </a:p>
          <a:p>
            <a:pPr marL="0" marR="0" lvl="0" indent="0" algn="l" defTabSz="609630" rtl="0" eaLnBrk="1" fontAlgn="auto" latinLnBrk="0" hangingPunct="1">
              <a:lnSpc>
                <a:spcPct val="100000"/>
              </a:lnSpc>
              <a:spcBef>
                <a:spcPts val="0"/>
              </a:spcBef>
              <a:spcAft>
                <a:spcPts val="0"/>
              </a:spcAft>
              <a:buClrTx/>
              <a:buSzTx/>
              <a:buFontTx/>
              <a:buNone/>
              <a:tabLst/>
              <a:defRPr/>
            </a:pPr>
            <a:endParaRPr lang="en-US" sz="1400">
              <a:solidFill>
                <a:prstClr val="black"/>
              </a:solidFill>
              <a:latin typeface="Trebuchet MS" panose="020B0603020202020204" pitchFamily="34" charset="0"/>
            </a:endParaRPr>
          </a:p>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US" sz="1867" b="0" i="0" u="none" strike="noStrike" kern="1200" cap="none" spc="0" normalizeH="0" baseline="0" noProof="0">
              <a:ln>
                <a:noFill/>
              </a:ln>
              <a:solidFill>
                <a:prstClr val="black"/>
              </a:solidFill>
              <a:effectLst/>
              <a:uLnTx/>
              <a:uFillTx/>
              <a:latin typeface="Trebuchet MS" panose="020B0603020202020204" pitchFamily="34" charset="0"/>
              <a:ea typeface="+mn-ea"/>
              <a:cs typeface="+mn-cs"/>
            </a:endParaRPr>
          </a:p>
          <a:p>
            <a:pPr>
              <a:buAutoNum type="arabicPeriod"/>
            </a:pPr>
            <a:endParaRPr lang="en-US">
              <a:cs typeface="Calibri"/>
            </a:endParaRPr>
          </a:p>
        </p:txBody>
      </p:sp>
      <p:pic>
        <p:nvPicPr>
          <p:cNvPr id="7" name="Picture 6" descr="A screenshot of Staff Details for Assistant Principal Evaluations">
            <a:extLst>
              <a:ext uri="{FF2B5EF4-FFF2-40B4-BE49-F238E27FC236}">
                <a16:creationId xmlns:a16="http://schemas.microsoft.com/office/drawing/2014/main" id="{E903CF08-744D-7FA8-DF5D-2346C5D84ACE}"/>
              </a:ext>
            </a:extLst>
          </p:cNvPr>
          <p:cNvPicPr>
            <a:picLocks noChangeAspect="1"/>
          </p:cNvPicPr>
          <p:nvPr/>
        </p:nvPicPr>
        <p:blipFill>
          <a:blip r:embed="rId2"/>
          <a:stretch>
            <a:fillRect/>
          </a:stretch>
        </p:blipFill>
        <p:spPr>
          <a:xfrm>
            <a:off x="3164123" y="2057869"/>
            <a:ext cx="4956415" cy="4249408"/>
          </a:xfrm>
          <a:prstGeom prst="rect">
            <a:avLst/>
          </a:prstGeom>
        </p:spPr>
      </p:pic>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31528"/>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764249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044191D-75A2-6F55-0B95-AA1CDC69F7F7}"/>
              </a:ext>
            </a:extLst>
          </p:cNvPr>
          <p:cNvSpPr txBox="1">
            <a:spLocks noGrp="1"/>
          </p:cNvSpPr>
          <p:nvPr>
            <p:ph type="title" idx="4294967295"/>
          </p:nvPr>
        </p:nvSpPr>
        <p:spPr>
          <a:xfrm>
            <a:off x="2133601" y="2453006"/>
            <a:ext cx="2997200" cy="102592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6667" b="1" i="0" u="none" strike="noStrike" kern="1200" cap="none" spc="0" normalizeH="0" baseline="0" noProof="0">
                <a:ln>
                  <a:noFill/>
                </a:ln>
                <a:solidFill>
                  <a:srgbClr val="233746"/>
                </a:solidFill>
                <a:effectLst/>
                <a:uLnTx/>
                <a:uFillTx/>
                <a:latin typeface="Aptos" panose="020B0004020202020204" pitchFamily="34" charset="0"/>
                <a:ea typeface="+mn-ea"/>
                <a:cs typeface="+mn-cs"/>
              </a:rPr>
              <a:t>Agenda</a:t>
            </a:r>
          </a:p>
        </p:txBody>
      </p:sp>
      <p:sp>
        <p:nvSpPr>
          <p:cNvPr id="5" name="Freeform 3" descr="Circle with words South Carolina Department of Education around the edge. Inside is a palmetto tree with hands representing the fronds. The palmetto tree is rooted in a book. Below the book is the year 1868.">
            <a:extLst>
              <a:ext uri="{FF2B5EF4-FFF2-40B4-BE49-F238E27FC236}">
                <a16:creationId xmlns:a16="http://schemas.microsoft.com/office/drawing/2014/main" id="{F82E354B-9990-FB82-1D86-C260B448A194}"/>
              </a:ext>
            </a:extLst>
          </p:cNvPr>
          <p:cNvSpPr/>
          <p:nvPr/>
        </p:nvSpPr>
        <p:spPr>
          <a:xfrm>
            <a:off x="558800" y="2453005"/>
            <a:ext cx="1157568" cy="1149139"/>
          </a:xfrm>
          <a:custGeom>
            <a:avLst/>
            <a:gdLst/>
            <a:ahLst/>
            <a:cxnLst/>
            <a:rect l="l" t="t" r="r" b="b"/>
            <a:pathLst>
              <a:path w="12980711" h="12980711">
                <a:moveTo>
                  <a:pt x="0" y="0"/>
                </a:moveTo>
                <a:lnTo>
                  <a:pt x="12980711" y="0"/>
                </a:lnTo>
                <a:lnTo>
                  <a:pt x="12980711" y="12980711"/>
                </a:lnTo>
                <a:lnTo>
                  <a:pt x="0" y="12980711"/>
                </a:lnTo>
                <a:lnTo>
                  <a:pt x="0" y="0"/>
                </a:lnTo>
                <a:close/>
              </a:path>
            </a:pathLst>
          </a:custGeom>
          <a:blipFill>
            <a:blip r:embed="rId3">
              <a:alphaModFix/>
            </a:blip>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
        <p:nvSpPr>
          <p:cNvPr id="8" name="TextBox 7">
            <a:extLst>
              <a:ext uri="{FF2B5EF4-FFF2-40B4-BE49-F238E27FC236}">
                <a16:creationId xmlns:a16="http://schemas.microsoft.com/office/drawing/2014/main" id="{5FA821E0-221D-5F74-6832-28668B0E924C}"/>
              </a:ext>
            </a:extLst>
          </p:cNvPr>
          <p:cNvSpPr txBox="1"/>
          <p:nvPr/>
        </p:nvSpPr>
        <p:spPr>
          <a:xfrm>
            <a:off x="5342962" y="1235916"/>
            <a:ext cx="6507238" cy="3416320"/>
          </a:xfrm>
          <a:prstGeom prst="rect">
            <a:avLst/>
          </a:prstGeom>
          <a:noFill/>
        </p:spPr>
        <p:txBody>
          <a:bodyPr wrap="square" lIns="91440" tIns="45720" rIns="91440" bIns="4572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81000" indent="-381000">
              <a:buFont typeface="Arial" panose="020B0604020202020204" pitchFamily="34" charset="0"/>
              <a:buChar char="•"/>
            </a:pPr>
            <a:r>
              <a:rPr lang="en-US" sz="3600">
                <a:solidFill>
                  <a:srgbClr val="233746"/>
                </a:solidFill>
                <a:latin typeface="Aptos"/>
              </a:rPr>
              <a:t>Effectiveness and Training Resources </a:t>
            </a:r>
            <a:endParaRPr lang="en-US">
              <a:latin typeface="Aptos"/>
            </a:endParaRPr>
          </a:p>
          <a:p>
            <a:pPr marL="381000" indent="-381000">
              <a:buFont typeface="Arial" panose="020B0604020202020204" pitchFamily="34" charset="0"/>
              <a:buChar char="•"/>
            </a:pPr>
            <a:r>
              <a:rPr lang="en-US" sz="3600">
                <a:solidFill>
                  <a:srgbClr val="233746"/>
                </a:solidFill>
                <a:latin typeface="Aptos"/>
              </a:rPr>
              <a:t>ADEPT Reminders </a:t>
            </a:r>
          </a:p>
          <a:p>
            <a:pPr marL="381000" indent="-381000">
              <a:buFont typeface="Arial" panose="020B0604020202020204" pitchFamily="34" charset="0"/>
              <a:buChar char="•"/>
            </a:pPr>
            <a:r>
              <a:rPr lang="en-US" sz="3600" err="1">
                <a:solidFill>
                  <a:srgbClr val="233746"/>
                </a:solidFill>
                <a:latin typeface="Aptos"/>
              </a:rPr>
              <a:t>SCLead</a:t>
            </a:r>
            <a:r>
              <a:rPr lang="en-US" sz="3600">
                <a:solidFill>
                  <a:srgbClr val="233746"/>
                </a:solidFill>
                <a:latin typeface="Aptos"/>
              </a:rPr>
              <a:t> Reminders</a:t>
            </a:r>
          </a:p>
          <a:p>
            <a:pPr marL="381000" indent="-381000">
              <a:buFont typeface="Arial" panose="020B0604020202020204" pitchFamily="34" charset="0"/>
              <a:buChar char="•"/>
            </a:pPr>
            <a:r>
              <a:rPr lang="en-US" sz="3600">
                <a:solidFill>
                  <a:srgbClr val="233746"/>
                </a:solidFill>
                <a:latin typeface="Aptos"/>
              </a:rPr>
              <a:t>FAQs</a:t>
            </a:r>
          </a:p>
          <a:p>
            <a:pPr marL="381000" indent="-381000">
              <a:buFont typeface="Arial" panose="020B0604020202020204" pitchFamily="34" charset="0"/>
              <a:buChar char="•"/>
            </a:pPr>
            <a:r>
              <a:rPr lang="en-US" sz="3600">
                <a:solidFill>
                  <a:srgbClr val="233746"/>
                </a:solidFill>
                <a:latin typeface="Aptos"/>
              </a:rPr>
              <a:t>Questions and Discussion</a:t>
            </a:r>
            <a:endParaRPr lang="en-US" sz="3600">
              <a:solidFill>
                <a:srgbClr val="233746"/>
              </a:solidFill>
              <a:latin typeface="Aptos" panose="020B0004020202020204" pitchFamily="34" charset="0"/>
            </a:endParaRPr>
          </a:p>
        </p:txBody>
      </p:sp>
      <p:sp>
        <p:nvSpPr>
          <p:cNvPr id="3" name="Freeform 3"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26" name="Group 5">
            <a:extLst>
              <a:ext uri="{FF2B5EF4-FFF2-40B4-BE49-F238E27FC236}">
                <a16:creationId xmlns:a16="http://schemas.microsoft.com/office/drawing/2014/main" id="{961DF455-30B2-AE95-7ACA-093C26A78D5F}"/>
              </a:ext>
              <a:ext uri="{C183D7F6-B498-43B3-948B-1728B52AA6E4}">
                <adec:decorative xmlns:adec="http://schemas.microsoft.com/office/drawing/2017/decorative" val="1"/>
              </a:ext>
            </a:extLst>
          </p:cNvPr>
          <p:cNvGrpSpPr/>
          <p:nvPr/>
        </p:nvGrpSpPr>
        <p:grpSpPr>
          <a:xfrm>
            <a:off x="5130800" y="-97944"/>
            <a:ext cx="10796412" cy="5816111"/>
            <a:chOff x="-1202637" y="-76200"/>
            <a:chExt cx="3133717" cy="1651142"/>
          </a:xfrm>
        </p:grpSpPr>
        <p:sp>
          <p:nvSpPr>
            <p:cNvPr id="27" name="Freeform 6">
              <a:extLst>
                <a:ext uri="{FF2B5EF4-FFF2-40B4-BE49-F238E27FC236}">
                  <a16:creationId xmlns:a16="http://schemas.microsoft.com/office/drawing/2014/main" id="{851C3221-750E-DF39-468A-1BC6D2B5905D}"/>
                </a:ext>
              </a:extLst>
            </p:cNvPr>
            <p:cNvSpPr/>
            <p:nvPr/>
          </p:nvSpPr>
          <p:spPr>
            <a:xfrm>
              <a:off x="-1202637" y="143315"/>
              <a:ext cx="1931080" cy="1431627"/>
            </a:xfrm>
            <a:custGeom>
              <a:avLst/>
              <a:gdLst/>
              <a:ahLst/>
              <a:cxnLst/>
              <a:rect l="l" t="t" r="r" b="b"/>
              <a:pathLst>
                <a:path w="1931080" h="1431627">
                  <a:moveTo>
                    <a:pt x="0" y="0"/>
                  </a:moveTo>
                  <a:lnTo>
                    <a:pt x="1931080" y="0"/>
                  </a:lnTo>
                  <a:lnTo>
                    <a:pt x="193108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8" name="TextBox 7">
              <a:extLst>
                <a:ext uri="{FF2B5EF4-FFF2-40B4-BE49-F238E27FC236}">
                  <a16:creationId xmlns:a16="http://schemas.microsoft.com/office/drawing/2014/main" id="{5288BBBA-B486-F151-B5B8-67AABF6DA856}"/>
                </a:ext>
              </a:extLst>
            </p:cNvPr>
            <p:cNvSpPr txBox="1"/>
            <p:nvPr/>
          </p:nvSpPr>
          <p:spPr>
            <a:xfrm>
              <a:off x="0" y="-76200"/>
              <a:ext cx="193108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AutoShape 2">
            <a:extLst>
              <a:ext uri="{FF2B5EF4-FFF2-40B4-BE49-F238E27FC236}">
                <a16:creationId xmlns:a16="http://schemas.microsoft.com/office/drawing/2014/main" id="{58C83904-3A39-EBDC-7486-44675E70B772}"/>
              </a:ext>
              <a:ext uri="{C183D7F6-B498-43B3-948B-1728B52AA6E4}">
                <adec:decorative xmlns:adec="http://schemas.microsoft.com/office/drawing/2017/decorative" val="1"/>
              </a:ext>
            </a:extLst>
          </p:cNvPr>
          <p:cNvSpPr/>
          <p:nvPr/>
        </p:nvSpPr>
        <p:spPr>
          <a:xfrm flipV="1">
            <a:off x="1930400" y="2311414"/>
            <a:ext cx="0" cy="1371586"/>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spTree>
    <p:extLst>
      <p:ext uri="{BB962C8B-B14F-4D97-AF65-F5344CB8AC3E}">
        <p14:creationId xmlns:p14="http://schemas.microsoft.com/office/powerpoint/2010/main" val="2779628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476251" y="412750"/>
            <a:ext cx="11303575" cy="44640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00" b="1" i="0" u="none" strike="noStrike" kern="1200" cap="none" spc="0" normalizeH="0" baseline="0" noProof="0">
                <a:ln>
                  <a:noFill/>
                </a:ln>
                <a:solidFill>
                  <a:schemeClr val="accent6">
                    <a:lumMod val="10000"/>
                  </a:schemeClr>
                </a:solidFill>
                <a:effectLst/>
                <a:uLnTx/>
                <a:uFillTx/>
                <a:latin typeface="Aptos"/>
              </a:rPr>
              <a:t>Reciprocity and Contract Levels</a:t>
            </a: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6096000" y="912322"/>
            <a:ext cx="57583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 name="TextBox 5">
            <a:extLst>
              <a:ext uri="{FF2B5EF4-FFF2-40B4-BE49-F238E27FC236}">
                <a16:creationId xmlns:a16="http://schemas.microsoft.com/office/drawing/2014/main" id="{741FA93D-09B0-F2F4-7107-2BA7073EFDE2}"/>
              </a:ext>
            </a:extLst>
          </p:cNvPr>
          <p:cNvSpPr txBox="1"/>
          <p:nvPr/>
        </p:nvSpPr>
        <p:spPr>
          <a:xfrm>
            <a:off x="416165" y="1199405"/>
            <a:ext cx="10832986" cy="4893647"/>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2650" b="1">
                <a:solidFill>
                  <a:schemeClr val="accent6">
                    <a:lumMod val="10000"/>
                  </a:schemeClr>
                </a:solidFill>
                <a:latin typeface="Aptos"/>
                <a:cs typeface="Times New Roman"/>
              </a:rPr>
              <a:t>SCDE may issue one of two certificates to out-of-state educators: </a:t>
            </a:r>
            <a:endParaRPr lang="en-US" b="1">
              <a:solidFill>
                <a:schemeClr val="accent6">
                  <a:lumMod val="10000"/>
                </a:schemeClr>
              </a:solidFill>
            </a:endParaRPr>
          </a:p>
          <a:p>
            <a:pPr marL="0" indent="0">
              <a:buNone/>
            </a:pPr>
            <a:r>
              <a:rPr lang="en-US" sz="2650">
                <a:solidFill>
                  <a:schemeClr val="accent6">
                    <a:lumMod val="10000"/>
                  </a:schemeClr>
                </a:solidFill>
                <a:latin typeface="Aptos"/>
                <a:cs typeface="Times New Roman"/>
              </a:rPr>
              <a:t>Initial or Professional</a:t>
            </a:r>
            <a:endParaRPr lang="en-US">
              <a:solidFill>
                <a:schemeClr val="accent6">
                  <a:lumMod val="10000"/>
                </a:schemeClr>
              </a:solidFill>
            </a:endParaRPr>
          </a:p>
          <a:p>
            <a:pPr marL="0" indent="0">
              <a:buNone/>
            </a:pPr>
            <a:endParaRPr lang="en-US" sz="2650">
              <a:solidFill>
                <a:schemeClr val="accent6">
                  <a:lumMod val="10000"/>
                </a:schemeClr>
              </a:solidFill>
              <a:latin typeface="Aptos"/>
            </a:endParaRPr>
          </a:p>
          <a:p>
            <a:pPr marL="381000" indent="-381000">
              <a:buFont typeface="Arial" panose="020B0604020202020204" pitchFamily="34" charset="0"/>
              <a:buChar char="•"/>
            </a:pPr>
            <a:r>
              <a:rPr lang="en-US" sz="2650">
                <a:solidFill>
                  <a:schemeClr val="accent6">
                    <a:lumMod val="10000"/>
                  </a:schemeClr>
                </a:solidFill>
                <a:latin typeface="Aptos"/>
                <a:cs typeface="Times New Roman"/>
              </a:rPr>
              <a:t>Initial certificates are issued when the educator presents less than twenty-seven months of qualifying experience and follow the same process as other Initial certificates.</a:t>
            </a:r>
          </a:p>
          <a:p>
            <a:pPr marL="381000" indent="-381000">
              <a:buFont typeface="Arial" panose="020B0604020202020204" pitchFamily="34" charset="0"/>
              <a:buChar char="•"/>
            </a:pPr>
            <a:r>
              <a:rPr lang="en-US" sz="2650">
                <a:solidFill>
                  <a:schemeClr val="accent6">
                    <a:lumMod val="10000"/>
                  </a:schemeClr>
                </a:solidFill>
                <a:latin typeface="Aptos"/>
                <a:cs typeface="Times New Roman"/>
              </a:rPr>
              <a:t>Professional certificates are issued when the educator presents at least twenty-seven months of qualifying experience. This Professional certificate affects contract and evaluation levels differently. An out-of-state educator on a reciprocal Professional certificate must pass a summative ADEPT evaluation prior to being offered a Continuing contract. </a:t>
            </a: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851384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idx="4294967295"/>
          </p:nvPr>
        </p:nvSpPr>
        <p:spPr>
          <a:xfrm>
            <a:off x="552753" y="403074"/>
            <a:ext cx="11303575" cy="44640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defTabSz="609630">
              <a:lnSpc>
                <a:spcPts val="3334"/>
              </a:lnSpc>
              <a:spcBef>
                <a:spcPts val="0"/>
              </a:spcBef>
              <a:defRPr/>
            </a:pPr>
            <a:r>
              <a:rPr lang="en-US" sz="3300" b="1">
                <a:solidFill>
                  <a:srgbClr val="233746"/>
                </a:solidFill>
                <a:latin typeface="Aptos"/>
              </a:rPr>
              <a:t>Office Hours Dates for 2024-25</a:t>
            </a:r>
            <a:endPar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endParaRPr>
          </a:p>
        </p:txBody>
      </p:sp>
      <p:sp>
        <p:nvSpPr>
          <p:cNvPr id="7" name="AutoShape 6">
            <a:extLst>
              <a:ext uri="{FF2B5EF4-FFF2-40B4-BE49-F238E27FC236}">
                <a16:creationId xmlns:a16="http://schemas.microsoft.com/office/drawing/2014/main" id="{6C91B678-1326-567A-4271-A535D81F4177}"/>
              </a:ext>
              <a:ext uri="{C183D7F6-B498-43B3-948B-1728B52AA6E4}">
                <adec:decorative xmlns:adec="http://schemas.microsoft.com/office/drawing/2017/decorative" val="1"/>
              </a:ext>
            </a:extLst>
          </p:cNvPr>
          <p:cNvSpPr/>
          <p:nvPr/>
        </p:nvSpPr>
        <p:spPr>
          <a:xfrm>
            <a:off x="6096000" y="912322"/>
            <a:ext cx="57583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8" name="TextBox 5">
            <a:extLst>
              <a:ext uri="{FF2B5EF4-FFF2-40B4-BE49-F238E27FC236}">
                <a16:creationId xmlns:a16="http://schemas.microsoft.com/office/drawing/2014/main" id="{741FA93D-09B0-F2F4-7107-2BA7073EFDE2}"/>
              </a:ext>
            </a:extLst>
          </p:cNvPr>
          <p:cNvSpPr txBox="1"/>
          <p:nvPr/>
        </p:nvSpPr>
        <p:spPr>
          <a:xfrm>
            <a:off x="685487" y="1389171"/>
            <a:ext cx="5303543" cy="3670236"/>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2650">
                <a:solidFill>
                  <a:srgbClr val="3C4043"/>
                </a:solidFill>
                <a:latin typeface="Aptos"/>
              </a:rPr>
              <a:t>Thursday, August 8, 2024</a:t>
            </a:r>
            <a:endParaRPr lang="en-US" sz="2650">
              <a:solidFill>
                <a:srgbClr val="233F58"/>
              </a:solidFill>
              <a:latin typeface="Aptos"/>
              <a:ea typeface="Calibri"/>
              <a:cs typeface="Calibri"/>
            </a:endParaRPr>
          </a:p>
          <a:p>
            <a:endParaRPr lang="en-US" sz="2650">
              <a:solidFill>
                <a:srgbClr val="3C4043"/>
              </a:solidFill>
              <a:latin typeface="Aptos"/>
            </a:endParaRPr>
          </a:p>
          <a:p>
            <a:r>
              <a:rPr lang="en-US" sz="2650">
                <a:solidFill>
                  <a:srgbClr val="3C4043"/>
                </a:solidFill>
                <a:latin typeface="Aptos"/>
              </a:rPr>
              <a:t>Wednesday, September 11, 2024</a:t>
            </a:r>
            <a:endParaRPr lang="en-US" sz="2650">
              <a:latin typeface="Aptos"/>
              <a:ea typeface="Calibri"/>
              <a:cs typeface="Calibri"/>
            </a:endParaRPr>
          </a:p>
          <a:p>
            <a:endParaRPr lang="en-US" sz="2650">
              <a:solidFill>
                <a:srgbClr val="3C4043"/>
              </a:solidFill>
              <a:latin typeface="Aptos"/>
            </a:endParaRPr>
          </a:p>
          <a:p>
            <a:r>
              <a:rPr lang="en-US" sz="2650">
                <a:solidFill>
                  <a:srgbClr val="3C4043"/>
                </a:solidFill>
                <a:latin typeface="Aptos"/>
              </a:rPr>
              <a:t>Wednesday, October 9, 2024</a:t>
            </a:r>
          </a:p>
          <a:p>
            <a:pPr indent="0">
              <a:lnSpc>
                <a:spcPct val="100000"/>
              </a:lnSpc>
              <a:spcBef>
                <a:spcPts val="0"/>
              </a:spcBef>
              <a:buNone/>
            </a:pPr>
            <a:endParaRPr lang="en-US" sz="2650">
              <a:solidFill>
                <a:srgbClr val="3C4043"/>
              </a:solidFill>
              <a:latin typeface="Aptos"/>
            </a:endParaRPr>
          </a:p>
          <a:p>
            <a:r>
              <a:rPr lang="en-US" sz="2650">
                <a:solidFill>
                  <a:srgbClr val="3C4043"/>
                </a:solidFill>
                <a:latin typeface="Aptos"/>
              </a:rPr>
              <a:t>Wednesday, November 13, 2024</a:t>
            </a:r>
          </a:p>
          <a:p>
            <a:endParaRPr lang="en-US" sz="2650">
              <a:solidFill>
                <a:srgbClr val="3C4043"/>
              </a:solidFill>
              <a:latin typeface="Aptos"/>
            </a:endParaRPr>
          </a:p>
          <a:p>
            <a:r>
              <a:rPr lang="en-US" sz="2650">
                <a:solidFill>
                  <a:srgbClr val="3C4043"/>
                </a:solidFill>
                <a:latin typeface="Aptos"/>
              </a:rPr>
              <a:t>Wednesday, December 11, 2024</a:t>
            </a: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2" name="TextBox 5">
            <a:extLst>
              <a:ext uri="{FF2B5EF4-FFF2-40B4-BE49-F238E27FC236}">
                <a16:creationId xmlns:a16="http://schemas.microsoft.com/office/drawing/2014/main" id="{10714A48-97EF-E131-1782-54AD27179C24}"/>
              </a:ext>
            </a:extLst>
          </p:cNvPr>
          <p:cNvSpPr txBox="1"/>
          <p:nvPr/>
        </p:nvSpPr>
        <p:spPr>
          <a:xfrm>
            <a:off x="6382343" y="1389170"/>
            <a:ext cx="5472877" cy="407803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2650">
                <a:solidFill>
                  <a:srgbClr val="3C4043"/>
                </a:solidFill>
                <a:latin typeface="Aptos"/>
              </a:rPr>
              <a:t>Wednesday, January 8, 2025</a:t>
            </a:r>
          </a:p>
          <a:p>
            <a:endParaRPr lang="en-US" sz="2650">
              <a:solidFill>
                <a:srgbClr val="3C4043"/>
              </a:solidFill>
              <a:latin typeface="Aptos"/>
            </a:endParaRPr>
          </a:p>
          <a:p>
            <a:r>
              <a:rPr lang="en-US" sz="2650">
                <a:solidFill>
                  <a:srgbClr val="3C4043"/>
                </a:solidFill>
                <a:latin typeface="Aptos"/>
              </a:rPr>
              <a:t>Wednesday, February 12, 2025</a:t>
            </a:r>
            <a:endParaRPr lang="en-US">
              <a:solidFill>
                <a:srgbClr val="233F58"/>
              </a:solidFill>
              <a:latin typeface="Aptos"/>
              <a:ea typeface="Calibri"/>
              <a:cs typeface="Calibri"/>
            </a:endParaRPr>
          </a:p>
          <a:p>
            <a:endParaRPr lang="en-US" sz="2650">
              <a:solidFill>
                <a:srgbClr val="3C4043"/>
              </a:solidFill>
              <a:latin typeface="Aptos"/>
            </a:endParaRPr>
          </a:p>
          <a:p>
            <a:r>
              <a:rPr lang="en-US" sz="2650">
                <a:solidFill>
                  <a:srgbClr val="3C4043"/>
                </a:solidFill>
                <a:latin typeface="Aptos"/>
              </a:rPr>
              <a:t>Wednesday, March 12, 2025</a:t>
            </a:r>
            <a:endParaRPr lang="en-US">
              <a:solidFill>
                <a:srgbClr val="233F58"/>
              </a:solidFill>
              <a:latin typeface="Aptos"/>
              <a:ea typeface="Calibri"/>
              <a:cs typeface="Calibri"/>
            </a:endParaRPr>
          </a:p>
          <a:p>
            <a:endParaRPr lang="en-US" sz="2650">
              <a:solidFill>
                <a:srgbClr val="3C4043"/>
              </a:solidFill>
              <a:latin typeface="Aptos"/>
            </a:endParaRPr>
          </a:p>
          <a:p>
            <a:r>
              <a:rPr lang="en-US" sz="2650">
                <a:solidFill>
                  <a:srgbClr val="3C4043"/>
                </a:solidFill>
                <a:latin typeface="Aptos"/>
              </a:rPr>
              <a:t>Wednesday, April 9, 2025</a:t>
            </a:r>
          </a:p>
          <a:p>
            <a:endParaRPr lang="en-US" sz="2650">
              <a:solidFill>
                <a:srgbClr val="3C4043"/>
              </a:solidFill>
              <a:latin typeface="Aptos"/>
            </a:endParaRPr>
          </a:p>
          <a:p>
            <a:r>
              <a:rPr lang="en-US" sz="2650">
                <a:solidFill>
                  <a:srgbClr val="3C4043"/>
                </a:solidFill>
                <a:latin typeface="Aptos"/>
              </a:rPr>
              <a:t>Wednesday, May 14, 2025</a:t>
            </a:r>
          </a:p>
          <a:p>
            <a:pPr indent="0">
              <a:lnSpc>
                <a:spcPct val="100000"/>
              </a:lnSpc>
              <a:spcBef>
                <a:spcPts val="0"/>
              </a:spcBef>
              <a:buNone/>
            </a:pPr>
            <a:endParaRPr lang="en-US" sz="2650">
              <a:solidFill>
                <a:srgbClr val="3C4043"/>
              </a:solidFill>
              <a:latin typeface="Trebuchet MS"/>
            </a:endParaRPr>
          </a:p>
        </p:txBody>
      </p:sp>
    </p:spTree>
    <p:extLst>
      <p:ext uri="{BB962C8B-B14F-4D97-AF65-F5344CB8AC3E}">
        <p14:creationId xmlns:p14="http://schemas.microsoft.com/office/powerpoint/2010/main" val="28804639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334"/>
              </a:lnSpc>
              <a:spcBef>
                <a:spcPts val="0"/>
              </a:spcBef>
              <a:defRPr/>
            </a:pPr>
            <a:r>
              <a:rPr lang="en-US" sz="4000" b="1">
                <a:solidFill>
                  <a:srgbClr val="233746"/>
                </a:solidFill>
                <a:latin typeface="Aptos"/>
              </a:rPr>
              <a:t>Questions and Discussion</a:t>
            </a:r>
            <a:endParaRPr lang="en-US"/>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2301851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
            <a:extLst>
              <a:ext uri="{FF2B5EF4-FFF2-40B4-BE49-F238E27FC236}">
                <a16:creationId xmlns:a16="http://schemas.microsoft.com/office/drawing/2014/main" id="{F8D69DFA-9EE6-8666-346D-97AF6425F980}"/>
              </a:ext>
            </a:extLst>
          </p:cNvPr>
          <p:cNvSpPr txBox="1">
            <a:spLocks noGrp="1"/>
          </p:cNvSpPr>
          <p:nvPr>
            <p:ph type="title" idx="4294967295"/>
          </p:nvPr>
        </p:nvSpPr>
        <p:spPr>
          <a:xfrm>
            <a:off x="406400" y="717550"/>
            <a:ext cx="11938000" cy="43896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Office of Educator Effectiveness &amp; Leadership Development</a:t>
            </a:r>
          </a:p>
        </p:txBody>
      </p:sp>
      <p:sp>
        <p:nvSpPr>
          <p:cNvPr id="22" name="AutoShape 4">
            <a:extLst>
              <a:ext uri="{FF2B5EF4-FFF2-40B4-BE49-F238E27FC236}">
                <a16:creationId xmlns:a16="http://schemas.microsoft.com/office/drawing/2014/main" id="{90128454-5E65-0728-86BA-6AD56BD5A10E}"/>
              </a:ext>
              <a:ext uri="{C183D7F6-B498-43B3-948B-1728B52AA6E4}">
                <adec:decorative xmlns:adec="http://schemas.microsoft.com/office/drawing/2017/decorative" val="1"/>
              </a:ext>
            </a:extLst>
          </p:cNvPr>
          <p:cNvSpPr/>
          <p:nvPr/>
        </p:nvSpPr>
        <p:spPr>
          <a:xfrm flipV="1">
            <a:off x="753038" y="134620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solidFill>
                <a:srgbClr val="233746"/>
              </a:solidFill>
            </a:endParaRPr>
          </a:p>
        </p:txBody>
      </p:sp>
      <p:grpSp>
        <p:nvGrpSpPr>
          <p:cNvPr id="33" name="Group 5">
            <a:extLst>
              <a:ext uri="{FF2B5EF4-FFF2-40B4-BE49-F238E27FC236}">
                <a16:creationId xmlns:a16="http://schemas.microsoft.com/office/drawing/2014/main" id="{6E1F3613-C796-05D8-529C-2E9CF03D0F8E}"/>
              </a:ext>
              <a:ext uri="{C183D7F6-B498-43B3-948B-1728B52AA6E4}">
                <adec:decorative xmlns:adec="http://schemas.microsoft.com/office/drawing/2017/decorative" val="1"/>
              </a:ext>
            </a:extLst>
          </p:cNvPr>
          <p:cNvGrpSpPr/>
          <p:nvPr/>
        </p:nvGrpSpPr>
        <p:grpSpPr>
          <a:xfrm>
            <a:off x="1020761" y="1714162"/>
            <a:ext cx="4559048" cy="4235788"/>
            <a:chOff x="-19476" y="-76200"/>
            <a:chExt cx="1567146" cy="1507827"/>
          </a:xfrm>
        </p:grpSpPr>
        <p:sp>
          <p:nvSpPr>
            <p:cNvPr id="34" name="Freeform 6">
              <a:extLst>
                <a:ext uri="{FF2B5EF4-FFF2-40B4-BE49-F238E27FC236}">
                  <a16:creationId xmlns:a16="http://schemas.microsoft.com/office/drawing/2014/main" id="{7B3572CE-860E-AF9F-2066-DD6A04D00EBB}"/>
                </a:ext>
              </a:extLst>
            </p:cNvPr>
            <p:cNvSpPr/>
            <p:nvPr/>
          </p:nvSpPr>
          <p:spPr>
            <a:xfrm>
              <a:off x="-19476" y="0"/>
              <a:ext cx="1547670" cy="1431627"/>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5" name="TextBox 7">
              <a:extLst>
                <a:ext uri="{FF2B5EF4-FFF2-40B4-BE49-F238E27FC236}">
                  <a16:creationId xmlns:a16="http://schemas.microsoft.com/office/drawing/2014/main" id="{2991F4F8-2D1B-E7E9-50B3-28E2FCF49D6C}"/>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1" name="TextBox 14">
            <a:extLst>
              <a:ext uri="{FF2B5EF4-FFF2-40B4-BE49-F238E27FC236}">
                <a16:creationId xmlns:a16="http://schemas.microsoft.com/office/drawing/2014/main" id="{7CECC893-0D2B-52BF-67FC-D07D833D0967}"/>
              </a:ext>
            </a:extLst>
          </p:cNvPr>
          <p:cNvSpPr txBox="1"/>
          <p:nvPr/>
        </p:nvSpPr>
        <p:spPr>
          <a:xfrm>
            <a:off x="1790848" y="2007597"/>
            <a:ext cx="2858562"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Effectiveness Leads</a:t>
            </a:r>
          </a:p>
        </p:txBody>
      </p:sp>
      <p:sp>
        <p:nvSpPr>
          <p:cNvPr id="26" name="TextBox 8">
            <a:extLst>
              <a:ext uri="{FF2B5EF4-FFF2-40B4-BE49-F238E27FC236}">
                <a16:creationId xmlns:a16="http://schemas.microsoft.com/office/drawing/2014/main" id="{A3599B67-F25E-7CD5-90B2-DEEA88B085A6}"/>
              </a:ext>
            </a:extLst>
          </p:cNvPr>
          <p:cNvSpPr txBox="1"/>
          <p:nvPr/>
        </p:nvSpPr>
        <p:spPr>
          <a:xfrm>
            <a:off x="1023359" y="2335610"/>
            <a:ext cx="4561294" cy="3046988"/>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228600" indent="-228600">
              <a:buClr>
                <a:srgbClr val="000000"/>
              </a:buClr>
              <a:buSzPts val="1600"/>
              <a:buFont typeface="Trebuchet MS" panose="020B0603020202020204" pitchFamily="34" charset="0"/>
              <a:buChar char="●"/>
            </a:pPr>
            <a:r>
              <a:rPr lang="en-US" sz="1800">
                <a:solidFill>
                  <a:srgbClr val="000000"/>
                </a:solidFill>
                <a:latin typeface="Aptos"/>
                <a:ea typeface="Calibri"/>
                <a:cs typeface="Calibri"/>
                <a:sym typeface="Calibri"/>
              </a:rPr>
              <a:t>Ashley Cohoon, Communications, </a:t>
            </a:r>
            <a:r>
              <a:rPr lang="en-US" sz="1800" u="sng">
                <a:solidFill>
                  <a:schemeClr val="hlink"/>
                </a:solidFill>
                <a:latin typeface="Aptos"/>
                <a:ea typeface="Calibri"/>
                <a:cs typeface="Calibri"/>
                <a:sym typeface="Calibri"/>
                <a:hlinkClick r:id="rId2">
                  <a:extLst>
                    <a:ext uri="{A12FA001-AC4F-418D-AE19-62706E023703}">
                      <ahyp:hlinkClr xmlns:ahyp="http://schemas.microsoft.com/office/drawing/2018/hyperlinkcolor" val="tx"/>
                    </a:ext>
                  </a:extLst>
                </a:hlinkClick>
              </a:rPr>
              <a:t>ascohoon@ed.sc.gov</a:t>
            </a:r>
            <a:r>
              <a:rPr lang="en-US" sz="1800">
                <a:solidFill>
                  <a:srgbClr val="000000"/>
                </a:solidFill>
                <a:latin typeface="Aptos"/>
                <a:ea typeface="Calibri"/>
                <a:cs typeface="Calibri"/>
                <a:sym typeface="Calibri"/>
              </a:rPr>
              <a:t> </a:t>
            </a:r>
            <a:endParaRPr lang="en-US" sz="1800">
              <a:latin typeface="Aptos"/>
            </a:endParaRPr>
          </a:p>
          <a:p>
            <a:pPr marL="228600" indent="-228600">
              <a:buClr>
                <a:srgbClr val="000000"/>
              </a:buClr>
              <a:buSzPts val="1600"/>
              <a:buFont typeface="Trebuchet MS" panose="020B0603020202020204" pitchFamily="34" charset="0"/>
              <a:buChar char="●"/>
            </a:pPr>
            <a:r>
              <a:rPr lang="en-US" sz="1800">
                <a:solidFill>
                  <a:srgbClr val="000000"/>
                </a:solidFill>
                <a:latin typeface="Aptos"/>
                <a:ea typeface="Calibri"/>
                <a:cs typeface="Calibri"/>
              </a:rPr>
              <a:t>Dr. Roshonda Frazier, SLO and Teacher Leadership, </a:t>
            </a:r>
            <a:r>
              <a:rPr lang="en-US" sz="1800">
                <a:solidFill>
                  <a:srgbClr val="000000"/>
                </a:solidFill>
                <a:latin typeface="Aptos"/>
                <a:ea typeface="Calibri"/>
                <a:cs typeface="Calibri"/>
                <a:hlinkClick r:id="rId3"/>
              </a:rPr>
              <a:t>rfrazier@ed.sc.gov</a:t>
            </a:r>
            <a:r>
              <a:rPr lang="en-US" sz="1800">
                <a:solidFill>
                  <a:srgbClr val="000000"/>
                </a:solidFill>
                <a:latin typeface="Aptos"/>
                <a:ea typeface="Calibri"/>
                <a:cs typeface="Calibri"/>
              </a:rPr>
              <a:t> </a:t>
            </a:r>
            <a:endParaRPr lang="en-US" sz="1800">
              <a:solidFill>
                <a:srgbClr val="000000"/>
              </a:solidFill>
              <a:latin typeface="Aptos"/>
              <a:ea typeface="Calibri"/>
              <a:cs typeface="Arial"/>
            </a:endParaRPr>
          </a:p>
          <a:p>
            <a:pPr marL="228600" indent="-228600">
              <a:buClr>
                <a:srgbClr val="000000"/>
              </a:buClr>
              <a:buSzPts val="1600"/>
              <a:buFont typeface="Trebuchet MS" panose="020B0603020202020204" pitchFamily="34" charset="0"/>
              <a:buChar char="●"/>
            </a:pPr>
            <a:r>
              <a:rPr lang="en-US" sz="1800">
                <a:solidFill>
                  <a:srgbClr val="000000"/>
                </a:solidFill>
                <a:latin typeface="Aptos"/>
                <a:ea typeface="Calibri"/>
                <a:cs typeface="Calibri"/>
                <a:sym typeface="Calibri"/>
              </a:rPr>
              <a:t>Jenny Henke, Data &amp; Reporting, </a:t>
            </a:r>
            <a:r>
              <a:rPr lang="en-US" sz="1800" u="sng">
                <a:solidFill>
                  <a:schemeClr val="hlink"/>
                </a:solidFill>
                <a:latin typeface="Aptos"/>
                <a:ea typeface="Calibri"/>
                <a:cs typeface="Calibri"/>
                <a:sym typeface="Calibri"/>
                <a:hlinkClick r:id="rId4">
                  <a:extLst>
                    <a:ext uri="{A12FA001-AC4F-418D-AE19-62706E023703}">
                      <ahyp:hlinkClr xmlns:ahyp="http://schemas.microsoft.com/office/drawing/2018/hyperlinkcolor" val="tx"/>
                    </a:ext>
                  </a:extLst>
                </a:hlinkClick>
              </a:rPr>
              <a:t>vhenke@ed.sc.gov</a:t>
            </a:r>
            <a:endParaRPr lang="en-US" sz="1800" u="sng">
              <a:solidFill>
                <a:schemeClr val="hlink"/>
              </a:solidFill>
              <a:latin typeface="Aptos"/>
              <a:ea typeface="Calibri"/>
              <a:cs typeface="Calibri"/>
            </a:endParaRPr>
          </a:p>
          <a:p>
            <a:pPr marL="228600" indent="-228600">
              <a:buClr>
                <a:srgbClr val="000000"/>
              </a:buClr>
              <a:buSzPts val="1600"/>
              <a:buFont typeface="Trebuchet MS" panose="020B0603020202020204" pitchFamily="34" charset="0"/>
              <a:buChar char="●"/>
            </a:pPr>
            <a:r>
              <a:rPr lang="en-US" sz="1800">
                <a:solidFill>
                  <a:schemeClr val="accent6">
                    <a:lumMod val="10000"/>
                  </a:schemeClr>
                </a:solidFill>
                <a:latin typeface="Aptos"/>
                <a:ea typeface="Calibri"/>
                <a:cs typeface="Calibri"/>
                <a:sym typeface="Calibri"/>
              </a:rPr>
              <a:t>Dr. Kimberly Howard, PADEPP,</a:t>
            </a:r>
            <a:r>
              <a:rPr lang="en-US" sz="1800">
                <a:latin typeface="Aptos"/>
                <a:ea typeface="Calibri"/>
                <a:cs typeface="Calibri"/>
                <a:sym typeface="Calibri"/>
              </a:rPr>
              <a:t> </a:t>
            </a:r>
            <a:r>
              <a:rPr lang="en-US" sz="1800" u="sng">
                <a:latin typeface="Aptos"/>
                <a:ea typeface="Calibri"/>
                <a:cs typeface="Calibri"/>
                <a:sym typeface="Calibri"/>
                <a:hlinkClick r:id="rId5"/>
              </a:rPr>
              <a:t>khoward@ed.sc.gov</a:t>
            </a:r>
            <a:endParaRPr lang="en-US" sz="1800" u="sng">
              <a:latin typeface="Aptos"/>
              <a:ea typeface="Calibri"/>
              <a:cs typeface="Calibri"/>
            </a:endParaRPr>
          </a:p>
          <a:p>
            <a:pPr>
              <a:buClr>
                <a:srgbClr val="000000"/>
              </a:buClr>
              <a:buSzPts val="1600"/>
            </a:pPr>
            <a:endParaRPr lang="en-US" sz="1800" u="sng">
              <a:solidFill>
                <a:schemeClr val="hlink"/>
              </a:solidFill>
              <a:latin typeface="Aptos"/>
              <a:ea typeface="Calibri"/>
              <a:cs typeface="Calibri"/>
            </a:endParaRPr>
          </a:p>
          <a:p>
            <a:pPr>
              <a:buSzPts val="1600"/>
            </a:pPr>
            <a:endParaRPr lang="en-US" sz="1800" u="sng">
              <a:solidFill>
                <a:schemeClr val="hlink"/>
              </a:solidFill>
              <a:latin typeface="Aptos"/>
              <a:ea typeface="Calibri"/>
              <a:cs typeface="Calibri"/>
            </a:endParaRPr>
          </a:p>
          <a:p>
            <a:pPr marL="304165" lvl="1">
              <a:buClr>
                <a:srgbClr val="000000"/>
              </a:buClr>
              <a:buSzPts val="1600"/>
            </a:pPr>
            <a:r>
              <a:rPr lang="en-US" sz="1800" b="1">
                <a:solidFill>
                  <a:schemeClr val="accent6">
                    <a:lumMod val="10000"/>
                  </a:schemeClr>
                </a:solidFill>
                <a:latin typeface="Aptos"/>
                <a:ea typeface="Calibri"/>
                <a:cs typeface="Calibri"/>
                <a:sym typeface="Calibri"/>
              </a:rPr>
              <a:t>Visit our website:</a:t>
            </a:r>
            <a:r>
              <a:rPr lang="en-US" sz="1800" b="1">
                <a:solidFill>
                  <a:schemeClr val="dk1"/>
                </a:solidFill>
                <a:latin typeface="Aptos"/>
                <a:ea typeface="Calibri"/>
                <a:cs typeface="Calibri"/>
                <a:sym typeface="Calibri"/>
              </a:rPr>
              <a:t> </a:t>
            </a:r>
            <a:r>
              <a:rPr lang="en-US" sz="1800" b="1" u="sng">
                <a:solidFill>
                  <a:schemeClr val="hlink"/>
                </a:solidFill>
                <a:latin typeface="Aptos"/>
                <a:ea typeface="Calibri"/>
                <a:cs typeface="Calibri"/>
                <a:sym typeface="Calibri"/>
              </a:rPr>
              <a:t>https://ed.sc.gov</a:t>
            </a:r>
            <a:endParaRPr lang="en-US" sz="1800" b="1" u="sng">
              <a:solidFill>
                <a:schemeClr val="hlink"/>
              </a:solidFill>
              <a:latin typeface="Aptos"/>
              <a:ea typeface="Calibri"/>
              <a:cs typeface="Calibri"/>
            </a:endParaRPr>
          </a:p>
        </p:txBody>
      </p:sp>
      <p:grpSp>
        <p:nvGrpSpPr>
          <p:cNvPr id="36" name="Group 5">
            <a:extLst>
              <a:ext uri="{FF2B5EF4-FFF2-40B4-BE49-F238E27FC236}">
                <a16:creationId xmlns:a16="http://schemas.microsoft.com/office/drawing/2014/main" id="{122381A6-760B-3B3F-2465-4ED203DD3158}"/>
              </a:ext>
              <a:ext uri="{C183D7F6-B498-43B3-948B-1728B52AA6E4}">
                <adec:decorative xmlns:adec="http://schemas.microsoft.com/office/drawing/2017/decorative" val="1"/>
              </a:ext>
            </a:extLst>
          </p:cNvPr>
          <p:cNvGrpSpPr/>
          <p:nvPr/>
        </p:nvGrpSpPr>
        <p:grpSpPr>
          <a:xfrm>
            <a:off x="5855759" y="1695112"/>
            <a:ext cx="4521203" cy="4245313"/>
            <a:chOff x="0" y="-76200"/>
            <a:chExt cx="1547670" cy="1677160"/>
          </a:xfrm>
        </p:grpSpPr>
        <p:sp>
          <p:nvSpPr>
            <p:cNvPr id="37" name="Freeform 6">
              <a:extLst>
                <a:ext uri="{FF2B5EF4-FFF2-40B4-BE49-F238E27FC236}">
                  <a16:creationId xmlns:a16="http://schemas.microsoft.com/office/drawing/2014/main" id="{35D5CBA8-97AE-D383-9120-48B1A6A3E54F}"/>
                </a:ext>
              </a:extLst>
            </p:cNvPr>
            <p:cNvSpPr/>
            <p:nvPr/>
          </p:nvSpPr>
          <p:spPr>
            <a:xfrm>
              <a:off x="0" y="0"/>
              <a:ext cx="1547670" cy="1600960"/>
            </a:xfrm>
            <a:custGeom>
              <a:avLst/>
              <a:gdLst/>
              <a:ahLst/>
              <a:cxnLst/>
              <a:rect l="l" t="t" r="r" b="b"/>
              <a:pathLst>
                <a:path w="1547670" h="1431627">
                  <a:moveTo>
                    <a:pt x="0" y="0"/>
                  </a:moveTo>
                  <a:lnTo>
                    <a:pt x="1547670" y="0"/>
                  </a:lnTo>
                  <a:lnTo>
                    <a:pt x="1547670" y="1431627"/>
                  </a:lnTo>
                  <a:lnTo>
                    <a:pt x="0" y="1431627"/>
                  </a:lnTo>
                  <a:close/>
                </a:path>
              </a:pathLst>
            </a:custGeom>
            <a:solidFill>
              <a:srgbClr val="233746">
                <a:alpha val="9804"/>
              </a:srgbClr>
            </a:solid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38" name="TextBox 7">
              <a:extLst>
                <a:ext uri="{FF2B5EF4-FFF2-40B4-BE49-F238E27FC236}">
                  <a16:creationId xmlns:a16="http://schemas.microsoft.com/office/drawing/2014/main" id="{C8AC27F6-A6D9-9840-9118-9571E7821294}"/>
                </a:ext>
              </a:extLst>
            </p:cNvPr>
            <p:cNvSpPr txBox="1"/>
            <p:nvPr/>
          </p:nvSpPr>
          <p:spPr>
            <a:xfrm>
              <a:off x="0" y="-76200"/>
              <a:ext cx="1547670" cy="1507827"/>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32" name="TextBox 15">
            <a:extLst>
              <a:ext uri="{FF2B5EF4-FFF2-40B4-BE49-F238E27FC236}">
                <a16:creationId xmlns:a16="http://schemas.microsoft.com/office/drawing/2014/main" id="{0265F6BE-078D-A3EE-E90B-1CBECDFD423E}"/>
              </a:ext>
            </a:extLst>
          </p:cNvPr>
          <p:cNvSpPr txBox="1"/>
          <p:nvPr/>
        </p:nvSpPr>
        <p:spPr>
          <a:xfrm>
            <a:off x="6369353" y="2007597"/>
            <a:ext cx="3609259" cy="22018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00"/>
              </a:lnSpc>
            </a:pPr>
            <a:r>
              <a:rPr lang="en-US" sz="1867" b="1">
                <a:solidFill>
                  <a:srgbClr val="233746"/>
                </a:solidFill>
                <a:latin typeface="Aptos" panose="020B0004020202020204" pitchFamily="34" charset="0"/>
              </a:rPr>
              <a:t>Leadership Development Leads</a:t>
            </a:r>
          </a:p>
        </p:txBody>
      </p:sp>
      <p:sp>
        <p:nvSpPr>
          <p:cNvPr id="30" name="TextBox 13">
            <a:extLst>
              <a:ext uri="{FF2B5EF4-FFF2-40B4-BE49-F238E27FC236}">
                <a16:creationId xmlns:a16="http://schemas.microsoft.com/office/drawing/2014/main" id="{2F32ED9D-9170-177C-A190-C55416DA52BF}"/>
              </a:ext>
            </a:extLst>
          </p:cNvPr>
          <p:cNvSpPr txBox="1"/>
          <p:nvPr/>
        </p:nvSpPr>
        <p:spPr>
          <a:xfrm>
            <a:off x="5857875" y="2526110"/>
            <a:ext cx="4519087" cy="3413755"/>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374650" lvl="1" indent="-228600">
              <a:spcBef>
                <a:spcPts val="355"/>
              </a:spcBef>
              <a:buClr>
                <a:srgbClr val="000000"/>
              </a:buClr>
              <a:buSzPct val="100000"/>
              <a:buFont typeface="Trebuchet MS" panose="020B0603020202020204" pitchFamily="34" charset="0"/>
              <a:buChar char="●"/>
            </a:pPr>
            <a:r>
              <a:rPr lang="en-US" sz="1400">
                <a:solidFill>
                  <a:srgbClr val="000000"/>
                </a:solidFill>
                <a:latin typeface="Aptos"/>
              </a:rPr>
              <a:t>Dr. Gerard Edwards, Veteran Principals &amp; District Leaders, </a:t>
            </a:r>
            <a:r>
              <a:rPr lang="en-US" sz="1400">
                <a:solidFill>
                  <a:srgbClr val="000000"/>
                </a:solidFill>
                <a:latin typeface="Aptos"/>
                <a:hlinkClick r:id="rId6"/>
              </a:rPr>
              <a:t>gedwards@ed.sc.gov</a:t>
            </a:r>
            <a:r>
              <a:rPr lang="en-US" sz="1400">
                <a:solidFill>
                  <a:srgbClr val="000000"/>
                </a:solidFill>
                <a:latin typeface="Aptos"/>
              </a:rPr>
              <a:t> </a:t>
            </a:r>
          </a:p>
          <a:p>
            <a:pPr marL="374650" lvl="1" indent="-228600">
              <a:spcBef>
                <a:spcPts val="355"/>
              </a:spcBef>
              <a:buClr>
                <a:srgbClr val="000000"/>
              </a:buClr>
              <a:buSzPct val="100000"/>
              <a:buFont typeface="Trebuchet MS" panose="020B0603020202020204" pitchFamily="34" charset="0"/>
              <a:buChar char="●"/>
            </a:pPr>
            <a:r>
              <a:rPr lang="en-US" sz="1400">
                <a:solidFill>
                  <a:srgbClr val="000000"/>
                </a:solidFill>
                <a:latin typeface="Aptos"/>
              </a:rPr>
              <a:t>Keasha Grant, Certified Support &amp; Emerging Leaders, </a:t>
            </a:r>
            <a:r>
              <a:rPr lang="en-US" sz="1400">
                <a:solidFill>
                  <a:srgbClr val="43718A"/>
                </a:solidFill>
                <a:latin typeface="Aptos"/>
                <a:hlinkClick r:id="rId7">
                  <a:extLst>
                    <a:ext uri="{A12FA001-AC4F-418D-AE19-62706E023703}">
                      <ahyp:hlinkClr xmlns:ahyp="http://schemas.microsoft.com/office/drawing/2018/hyperlinkcolor" val="tx"/>
                    </a:ext>
                  </a:extLst>
                </a:hlinkClick>
              </a:rPr>
              <a:t>ksgrant@ed.sc.gov</a:t>
            </a:r>
            <a:endParaRPr lang="en-US" sz="1400">
              <a:solidFill>
                <a:srgbClr val="43718A"/>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400">
                <a:solidFill>
                  <a:srgbClr val="000000"/>
                </a:solidFill>
                <a:latin typeface="Aptos"/>
              </a:rPr>
              <a:t>Crystal Halma, Collective Leadership, </a:t>
            </a:r>
            <a:r>
              <a:rPr lang="en-US" sz="1400" u="sng">
                <a:solidFill>
                  <a:schemeClr val="hlink"/>
                </a:solidFill>
                <a:latin typeface="Aptos"/>
                <a:hlinkClick r:id="rId8">
                  <a:extLst>
                    <a:ext uri="{A12FA001-AC4F-418D-AE19-62706E023703}">
                      <ahyp:hlinkClr xmlns:ahyp="http://schemas.microsoft.com/office/drawing/2018/hyperlinkcolor" val="tx"/>
                    </a:ext>
                  </a:extLst>
                </a:hlinkClick>
              </a:rPr>
              <a:t>chalma@ed.sc.gov</a:t>
            </a:r>
            <a:endParaRPr lang="en-US" sz="1400">
              <a:solidFill>
                <a:schemeClr val="hlink"/>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400">
                <a:solidFill>
                  <a:srgbClr val="000000"/>
                </a:solidFill>
                <a:latin typeface="Aptos"/>
              </a:rPr>
              <a:t>Dr. Frank Robinson, New Principals &amp; Emerging Leaders, </a:t>
            </a:r>
            <a:r>
              <a:rPr lang="en-US" sz="1400" u="sng">
                <a:solidFill>
                  <a:schemeClr val="hlink"/>
                </a:solidFill>
                <a:latin typeface="Aptos"/>
                <a:hlinkClick r:id="rId9">
                  <a:extLst>
                    <a:ext uri="{A12FA001-AC4F-418D-AE19-62706E023703}">
                      <ahyp:hlinkClr xmlns:ahyp="http://schemas.microsoft.com/office/drawing/2018/hyperlinkcolor" val="tx"/>
                    </a:ext>
                  </a:extLst>
                </a:hlinkClick>
              </a:rPr>
              <a:t>frobinson@ed.sc.gov</a:t>
            </a:r>
            <a:endParaRPr lang="en-US" sz="1400" u="sng">
              <a:solidFill>
                <a:schemeClr val="hlink"/>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400">
                <a:solidFill>
                  <a:srgbClr val="000000"/>
                </a:solidFill>
                <a:latin typeface="Aptos"/>
              </a:rPr>
              <a:t>Tom Smith, Instructional Leadership &amp; Assistant Principals, </a:t>
            </a:r>
            <a:r>
              <a:rPr lang="en-US" sz="1400" u="sng">
                <a:solidFill>
                  <a:schemeClr val="hlink"/>
                </a:solidFill>
                <a:latin typeface="Aptos"/>
                <a:hlinkClick r:id="rId10">
                  <a:extLst>
                    <a:ext uri="{A12FA001-AC4F-418D-AE19-62706E023703}">
                      <ahyp:hlinkClr xmlns:ahyp="http://schemas.microsoft.com/office/drawing/2018/hyperlinkcolor" val="tx"/>
                    </a:ext>
                  </a:extLst>
                </a:hlinkClick>
              </a:rPr>
              <a:t>tsmith@ed.sc.gov</a:t>
            </a:r>
            <a:r>
              <a:rPr lang="en-US" sz="1400">
                <a:solidFill>
                  <a:srgbClr val="B45F06"/>
                </a:solidFill>
                <a:latin typeface="Aptos"/>
              </a:rPr>
              <a:t> </a:t>
            </a:r>
            <a:endParaRPr lang="en-US" sz="1400">
              <a:solidFill>
                <a:srgbClr val="B45F06"/>
              </a:solidFill>
              <a:latin typeface="Aptos"/>
              <a:ea typeface="Calibri"/>
              <a:cs typeface="Calibri"/>
            </a:endParaRPr>
          </a:p>
          <a:p>
            <a:pPr marL="157480" indent="-157480">
              <a:spcBef>
                <a:spcPts val="711"/>
              </a:spcBef>
              <a:buClr>
                <a:srgbClr val="000000"/>
              </a:buClr>
              <a:buSzPts val="300"/>
              <a:buNone/>
            </a:pPr>
            <a:r>
              <a:rPr lang="en-US" sz="1400" b="1">
                <a:solidFill>
                  <a:srgbClr val="000000"/>
                </a:solidFill>
                <a:latin typeface="Aptos"/>
              </a:rPr>
              <a:t>Office Support</a:t>
            </a:r>
            <a:endParaRPr lang="en-US" sz="1400">
              <a:solidFill>
                <a:srgbClr val="000000"/>
              </a:solidFill>
              <a:latin typeface="Aptos"/>
            </a:endParaRPr>
          </a:p>
          <a:p>
            <a:pPr marL="374650" lvl="1" indent="-228600">
              <a:spcBef>
                <a:spcPts val="355"/>
              </a:spcBef>
              <a:buClr>
                <a:srgbClr val="000000"/>
              </a:buClr>
              <a:buSzPct val="100000"/>
              <a:buFont typeface="Trebuchet MS" panose="020B0603020202020204" pitchFamily="34" charset="0"/>
              <a:buChar char="●"/>
            </a:pPr>
            <a:r>
              <a:rPr lang="en-US" sz="1400">
                <a:solidFill>
                  <a:srgbClr val="233F58"/>
                </a:solidFill>
                <a:latin typeface="Aptos"/>
              </a:rPr>
              <a:t>Lilla Toal </a:t>
            </a:r>
            <a:r>
              <a:rPr lang="en-US" sz="1400" err="1">
                <a:solidFill>
                  <a:srgbClr val="233F58"/>
                </a:solidFill>
                <a:latin typeface="Aptos"/>
              </a:rPr>
              <a:t>Mandsager</a:t>
            </a:r>
            <a:r>
              <a:rPr lang="en-US" sz="1400">
                <a:solidFill>
                  <a:srgbClr val="233F58"/>
                </a:solidFill>
                <a:latin typeface="Aptos"/>
              </a:rPr>
              <a:t>, Director, </a:t>
            </a:r>
            <a:r>
              <a:rPr lang="en-US" sz="1400" u="sng">
                <a:solidFill>
                  <a:srgbClr val="233F58"/>
                </a:solidFill>
                <a:latin typeface="Aptos"/>
                <a:hlinkClick r:id="rId11"/>
              </a:rPr>
              <a:t>lmandsager@ed.sc.gov</a:t>
            </a:r>
            <a:endParaRPr lang="en-US" sz="1400">
              <a:solidFill>
                <a:srgbClr val="233F58"/>
              </a:solidFill>
              <a:latin typeface="Aptos"/>
              <a:hlinkClick r:id="" action="ppaction://noaction"/>
            </a:endParaRPr>
          </a:p>
          <a:p>
            <a:pPr marL="374650" lvl="1" indent="-228600">
              <a:spcBef>
                <a:spcPts val="355"/>
              </a:spcBef>
              <a:buClr>
                <a:srgbClr val="000000"/>
              </a:buClr>
              <a:buSzPct val="100000"/>
              <a:buFont typeface="Trebuchet MS" panose="020B0603020202020204" pitchFamily="34" charset="0"/>
              <a:buChar char="●"/>
            </a:pPr>
            <a:r>
              <a:rPr lang="en-US" sz="1400">
                <a:solidFill>
                  <a:srgbClr val="233F58"/>
                </a:solidFill>
                <a:latin typeface="Aptos"/>
              </a:rPr>
              <a:t>Marilyn Suber, Administrative Assistant, </a:t>
            </a:r>
            <a:r>
              <a:rPr lang="en-US" sz="1400" u="sng">
                <a:solidFill>
                  <a:srgbClr val="0070C0"/>
                </a:solidFill>
                <a:latin typeface="Aptos"/>
                <a:hlinkClick r:id="rId12">
                  <a:extLst>
                    <a:ext uri="{A12FA001-AC4F-418D-AE19-62706E023703}">
                      <ahyp:hlinkClr xmlns:ahyp="http://schemas.microsoft.com/office/drawing/2018/hyperlinkcolor" val="tx"/>
                    </a:ext>
                  </a:extLst>
                </a:hlinkClick>
              </a:rPr>
              <a:t>masuber@ed.sc.gov</a:t>
            </a:r>
            <a:endParaRPr lang="en-US" sz="1400" u="sng">
              <a:solidFill>
                <a:srgbClr val="0070C0"/>
              </a:solidFill>
              <a:latin typeface="Trebuchet M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9" name="Freeform 9"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1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89DE05-47D9-0748-B8C1-A3341D6C5B5A}"/>
              </a:ext>
            </a:extLst>
          </p:cNvPr>
          <p:cNvSpPr>
            <a:spLocks noGrp="1"/>
          </p:cNvSpPr>
          <p:nvPr>
            <p:ph type="title" idx="4294967295"/>
          </p:nvPr>
        </p:nvSpPr>
        <p:spPr>
          <a:xfrm>
            <a:off x="304800" y="-762000"/>
            <a:ext cx="5486400" cy="762000"/>
          </a:xfrm>
        </p:spPr>
        <p:txBody>
          <a:bodyPr vert="horz" lIns="60960" tIns="30480" rIns="60960" bIns="30480" rtlCol="0" anchor="b">
            <a:norm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a:t>SCDE SEAL LOGO</a:t>
            </a:r>
          </a:p>
        </p:txBody>
      </p:sp>
      <p:sp>
        <p:nvSpPr>
          <p:cNvPr id="2" name="Freeform 2" descr="Circle with words South Carolina Department of Education around the edge. Inside is a palmetto tree with hands representing the fronds. The palmetto tree is rooted in a book. Below the book is the year 1868."/>
          <p:cNvSpPr/>
          <p:nvPr/>
        </p:nvSpPr>
        <p:spPr>
          <a:xfrm>
            <a:off x="3795364" y="1128364"/>
            <a:ext cx="4601273" cy="4601273"/>
          </a:xfrm>
          <a:custGeom>
            <a:avLst/>
            <a:gdLst/>
            <a:ahLst/>
            <a:cxnLst/>
            <a:rect l="l" t="t" r="r" b="b"/>
            <a:pathLst>
              <a:path w="6901909" h="6901909">
                <a:moveTo>
                  <a:pt x="0" y="0"/>
                </a:moveTo>
                <a:lnTo>
                  <a:pt x="6901910" y="0"/>
                </a:lnTo>
                <a:lnTo>
                  <a:pt x="6901910" y="6901910"/>
                </a:lnTo>
                <a:lnTo>
                  <a:pt x="0" y="6901910"/>
                </a:lnTo>
                <a:lnTo>
                  <a:pt x="0" y="0"/>
                </a:lnTo>
                <a:close/>
              </a:path>
            </a:pathLst>
          </a:custGeom>
          <a:blipFill>
            <a:blip r:embed="rId2"/>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rPr>
              <a:t>Effectiveness and Training Resources</a:t>
            </a: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69138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304800" y="183092"/>
            <a:ext cx="10381124" cy="88519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lang="en-US" sz="4000">
                <a:latin typeface="Rockwell"/>
                <a:hlinkClick r:id="rId3"/>
              </a:rPr>
              <a:t>Teacher Evaluation and Support Guidance</a:t>
            </a:r>
            <a:br>
              <a:rPr lang="en-US" sz="4000">
                <a:latin typeface="Rockwell"/>
                <a:hlinkClick r:id="rId3"/>
              </a:rPr>
            </a:br>
            <a:r>
              <a:rPr lang="en-US" sz="4000">
                <a:latin typeface="Rockwell"/>
                <a:hlinkClick r:id="rId3"/>
              </a:rPr>
              <a:t>South Carolina Department of Education</a:t>
            </a:r>
            <a:endPar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pic>
        <p:nvPicPr>
          <p:cNvPr id="8" name="Picture 7" descr="A screenshot of a computer">
            <a:extLst>
              <a:ext uri="{FF2B5EF4-FFF2-40B4-BE49-F238E27FC236}">
                <a16:creationId xmlns:a16="http://schemas.microsoft.com/office/drawing/2014/main" id="{13390DBB-7CF0-7829-958E-4F72124BBBFB}"/>
              </a:ext>
            </a:extLst>
          </p:cNvPr>
          <p:cNvPicPr>
            <a:picLocks noChangeAspect="1"/>
          </p:cNvPicPr>
          <p:nvPr/>
        </p:nvPicPr>
        <p:blipFill>
          <a:blip r:embed="rId4"/>
          <a:stretch>
            <a:fillRect/>
          </a:stretch>
        </p:blipFill>
        <p:spPr>
          <a:xfrm>
            <a:off x="210884" y="1651002"/>
            <a:ext cx="5891946" cy="4267197"/>
          </a:xfrm>
          <a:prstGeom prst="rect">
            <a:avLst/>
          </a:prstGeom>
        </p:spPr>
      </p:pic>
      <p:pic>
        <p:nvPicPr>
          <p:cNvPr id="9" name="Picture 8" descr="A screenshot of resources (with links) for the ADEPT evaluation process">
            <a:extLst>
              <a:ext uri="{FF2B5EF4-FFF2-40B4-BE49-F238E27FC236}">
                <a16:creationId xmlns:a16="http://schemas.microsoft.com/office/drawing/2014/main" id="{60873967-644A-39A2-8738-8244AC3D4DEB}"/>
              </a:ext>
            </a:extLst>
          </p:cNvPr>
          <p:cNvPicPr>
            <a:picLocks noChangeAspect="1"/>
          </p:cNvPicPr>
          <p:nvPr/>
        </p:nvPicPr>
        <p:blipFill>
          <a:blip r:embed="rId5"/>
          <a:stretch>
            <a:fillRect/>
          </a:stretch>
        </p:blipFill>
        <p:spPr>
          <a:xfrm>
            <a:off x="6299200" y="1549405"/>
            <a:ext cx="5917536" cy="4443291"/>
          </a:xfrm>
          <a:prstGeom prst="rect">
            <a:avLst/>
          </a:prstGeom>
          <a:noFill/>
        </p:spPr>
      </p:pic>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6"/>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2427867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304800" y="183091"/>
            <a:ext cx="103811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rPr>
              <a:t>SCTS Training Resources</a:t>
            </a: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pic>
        <p:nvPicPr>
          <p:cNvPr id="9" name="Picture 8" descr="Trainers document library">
            <a:extLst>
              <a:ext uri="{FF2B5EF4-FFF2-40B4-BE49-F238E27FC236}">
                <a16:creationId xmlns:a16="http://schemas.microsoft.com/office/drawing/2014/main" id="{B293B21E-397C-1F36-9561-27193AE02187}"/>
              </a:ext>
            </a:extLst>
          </p:cNvPr>
          <p:cNvPicPr>
            <a:picLocks noChangeAspect="1"/>
          </p:cNvPicPr>
          <p:nvPr/>
        </p:nvPicPr>
        <p:blipFill>
          <a:blip r:embed="rId3"/>
          <a:stretch>
            <a:fillRect/>
          </a:stretch>
        </p:blipFill>
        <p:spPr>
          <a:xfrm>
            <a:off x="477949" y="1088792"/>
            <a:ext cx="5603875" cy="5089758"/>
          </a:xfrm>
          <a:prstGeom prst="rect">
            <a:avLst/>
          </a:prstGeom>
        </p:spPr>
      </p:pic>
      <p:sp>
        <p:nvSpPr>
          <p:cNvPr id="10" name="TextBox 9">
            <a:extLst>
              <a:ext uri="{FF2B5EF4-FFF2-40B4-BE49-F238E27FC236}">
                <a16:creationId xmlns:a16="http://schemas.microsoft.com/office/drawing/2014/main" id="{549AA02B-D73F-CBC0-930A-EB752B276B76}"/>
              </a:ext>
            </a:extLst>
          </p:cNvPr>
          <p:cNvSpPr txBox="1"/>
          <p:nvPr/>
        </p:nvSpPr>
        <p:spPr>
          <a:xfrm>
            <a:off x="6756400" y="2057400"/>
            <a:ext cx="5169829" cy="769441"/>
          </a:xfrm>
          <a:prstGeom prst="rect">
            <a:avLst/>
          </a:prstGeom>
          <a:noFill/>
        </p:spPr>
        <p:txBody>
          <a:bodyPr wrap="square" rtlCol="0">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r>
              <a:rPr lang="en-US" sz="3600">
                <a:hlinkClick r:id="rId4"/>
              </a:rPr>
              <a:t>www.scadeptsupport.org</a:t>
            </a:r>
            <a:endParaRPr lang="en-US" sz="3600"/>
          </a:p>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5"/>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138630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304800" y="183091"/>
            <a:ext cx="11176000"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rPr>
              <a:t>Special Areas Evaluation and Support Guidance</a:t>
            </a: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pic>
        <p:nvPicPr>
          <p:cNvPr id="4" name="Content Placeholder 10" descr="A screenshot of a web page&#10;&#10;">
            <a:extLst>
              <a:ext uri="{FF2B5EF4-FFF2-40B4-BE49-F238E27FC236}">
                <a16:creationId xmlns:a16="http://schemas.microsoft.com/office/drawing/2014/main" id="{374B87A7-BB6D-A567-9983-2C3CB3949EFA}"/>
              </a:ext>
            </a:extLst>
          </p:cNvPr>
          <p:cNvPicPr>
            <a:picLocks noGrp="1" noChangeAspect="1"/>
          </p:cNvPicPr>
          <p:nvPr>
            <p:ph sz="half" idx="1"/>
          </p:nvPr>
        </p:nvPicPr>
        <p:blipFill rotWithShape="1">
          <a:blip r:embed="rId2"/>
          <a:srcRect r="5128" b="-265"/>
          <a:stretch/>
        </p:blipFill>
        <p:spPr>
          <a:xfrm>
            <a:off x="203201" y="1549401"/>
            <a:ext cx="5507253" cy="3975295"/>
          </a:xfrm>
        </p:spPr>
      </p:pic>
      <p:sp>
        <p:nvSpPr>
          <p:cNvPr id="6" name="Arrow: Right 5">
            <a:extLst>
              <a:ext uri="{FF2B5EF4-FFF2-40B4-BE49-F238E27FC236}">
                <a16:creationId xmlns:a16="http://schemas.microsoft.com/office/drawing/2014/main" id="{C6654BB3-3D4B-6CAD-B87D-1C1D00AA3AC7}"/>
              </a:ext>
              <a:ext uri="{C183D7F6-B498-43B3-948B-1728B52AA6E4}">
                <adec:decorative xmlns:adec="http://schemas.microsoft.com/office/drawing/2017/decorative" val="1"/>
              </a:ext>
            </a:extLst>
          </p:cNvPr>
          <p:cNvSpPr/>
          <p:nvPr/>
        </p:nvSpPr>
        <p:spPr>
          <a:xfrm rot="9000000">
            <a:off x="1176647" y="3665180"/>
            <a:ext cx="998876" cy="29680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endParaRPr lang="en-US" sz="800"/>
          </a:p>
        </p:txBody>
      </p:sp>
      <p:pic>
        <p:nvPicPr>
          <p:cNvPr id="8" name="Picture 7" descr="A screenshot of a computer">
            <a:extLst>
              <a:ext uri="{FF2B5EF4-FFF2-40B4-BE49-F238E27FC236}">
                <a16:creationId xmlns:a16="http://schemas.microsoft.com/office/drawing/2014/main" id="{ED80103B-AE8B-EFAA-B88A-58F8BF07E40E}"/>
              </a:ext>
            </a:extLst>
          </p:cNvPr>
          <p:cNvPicPr>
            <a:picLocks noChangeAspect="1"/>
          </p:cNvPicPr>
          <p:nvPr/>
        </p:nvPicPr>
        <p:blipFill>
          <a:blip r:embed="rId3"/>
          <a:stretch>
            <a:fillRect/>
          </a:stretch>
        </p:blipFill>
        <p:spPr>
          <a:xfrm>
            <a:off x="6309334" y="1048424"/>
            <a:ext cx="4714266" cy="4696581"/>
          </a:xfrm>
          <a:prstGeom prst="rect">
            <a:avLst/>
          </a:prstGeom>
        </p:spPr>
      </p:pic>
      <p:sp>
        <p:nvSpPr>
          <p:cNvPr id="9" name="Rectangle: Rounded Corners 8">
            <a:extLst>
              <a:ext uri="{FF2B5EF4-FFF2-40B4-BE49-F238E27FC236}">
                <a16:creationId xmlns:a16="http://schemas.microsoft.com/office/drawing/2014/main" id="{C3F7DFDF-A777-7306-5CA8-E66AC300A17B}"/>
              </a:ext>
              <a:ext uri="{C183D7F6-B498-43B3-948B-1728B52AA6E4}">
                <adec:decorative xmlns:adec="http://schemas.microsoft.com/office/drawing/2017/decorative" val="1"/>
              </a:ext>
            </a:extLst>
          </p:cNvPr>
          <p:cNvSpPr/>
          <p:nvPr/>
        </p:nvSpPr>
        <p:spPr>
          <a:xfrm>
            <a:off x="6705600" y="1803400"/>
            <a:ext cx="1879600" cy="114157"/>
          </a:xfrm>
          <a:prstGeom prst="roundRect">
            <a:avLst/>
          </a:prstGeom>
          <a:noFill/>
          <a:ln w="57150" cap="flat" cmpd="sng" algn="ctr">
            <a:solidFill>
              <a:srgbClr val="ED7D31"/>
            </a:solidFill>
            <a:prstDash val="solid"/>
            <a:miter lim="800000"/>
          </a:ln>
          <a:effectLst/>
        </p:spPr>
        <p:txBody>
          <a:bodyPr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4"/>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3014695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p:nvPr>
        </p:nvSpPr>
        <p:spPr>
          <a:xfrm>
            <a:off x="304800" y="183091"/>
            <a:ext cx="10820400" cy="45773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lang="en-US" sz="4000">
                <a:latin typeface="Rockwell"/>
              </a:rPr>
              <a:t>SCLead.org Resources</a:t>
            </a:r>
            <a:endParaRPr kumimoji="0" lang="en-US" sz="4000" b="1" i="0" u="none" strike="noStrike" kern="1200" cap="none" spc="0" normalizeH="0" baseline="0" noProof="0">
              <a:ln>
                <a:noFill/>
              </a:ln>
              <a:solidFill>
                <a:srgbClr val="233746"/>
              </a:solidFill>
              <a:effectLst/>
              <a:uLnTx/>
              <a:uFillTx/>
              <a:latin typeface="Aptos" panose="020B0004020202020204" pitchFamily="34" charset="0"/>
              <a:ea typeface="+mn-ea"/>
              <a:cs typeface="+mn-cs"/>
            </a:endParaRP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pic>
        <p:nvPicPr>
          <p:cNvPr id="4" name="Content Placeholder 10" descr="A screenshot of a web page">
            <a:extLst>
              <a:ext uri="{FF2B5EF4-FFF2-40B4-BE49-F238E27FC236}">
                <a16:creationId xmlns:a16="http://schemas.microsoft.com/office/drawing/2014/main" id="{9F99D182-4736-352A-BA20-1D475E1C3E53}"/>
              </a:ext>
            </a:extLst>
          </p:cNvPr>
          <p:cNvPicPr>
            <a:picLocks noGrp="1" noChangeAspect="1"/>
          </p:cNvPicPr>
          <p:nvPr>
            <p:ph sz="half" idx="1"/>
          </p:nvPr>
        </p:nvPicPr>
        <p:blipFill>
          <a:blip r:embed="rId3"/>
          <a:stretch>
            <a:fillRect/>
          </a:stretch>
        </p:blipFill>
        <p:spPr>
          <a:xfrm>
            <a:off x="-20917" y="1200939"/>
            <a:ext cx="6472517" cy="4420741"/>
          </a:xfrm>
        </p:spPr>
      </p:pic>
      <p:pic>
        <p:nvPicPr>
          <p:cNvPr id="6" name="Picture 5" descr="A screenshot of SCLead Resources with links from the SC Department of Education Office of Educator Effectiveness website">
            <a:extLst>
              <a:ext uri="{FF2B5EF4-FFF2-40B4-BE49-F238E27FC236}">
                <a16:creationId xmlns:a16="http://schemas.microsoft.com/office/drawing/2014/main" id="{34299C16-FC7D-3B1F-0619-4E2513F0F607}"/>
              </a:ext>
            </a:extLst>
          </p:cNvPr>
          <p:cNvPicPr>
            <a:picLocks noChangeAspect="1"/>
          </p:cNvPicPr>
          <p:nvPr/>
        </p:nvPicPr>
        <p:blipFill rotWithShape="1">
          <a:blip r:embed="rId4"/>
          <a:srcRect l="1299" r="31494"/>
          <a:stretch/>
        </p:blipFill>
        <p:spPr>
          <a:xfrm>
            <a:off x="6908800" y="873843"/>
            <a:ext cx="3777124" cy="5295043"/>
          </a:xfrm>
          <a:prstGeom prst="rect">
            <a:avLst/>
          </a:prstGeom>
          <a:noFill/>
        </p:spPr>
      </p:pic>
      <p:sp>
        <p:nvSpPr>
          <p:cNvPr id="7" name="Arrow: Right 6">
            <a:extLst>
              <a:ext uri="{FF2B5EF4-FFF2-40B4-BE49-F238E27FC236}">
                <a16:creationId xmlns:a16="http://schemas.microsoft.com/office/drawing/2014/main" id="{7A41A64F-2D63-E2C8-AA23-9AAD12432350}"/>
              </a:ext>
              <a:ext uri="{C183D7F6-B498-43B3-948B-1728B52AA6E4}">
                <adec:decorative xmlns:adec="http://schemas.microsoft.com/office/drawing/2017/decorative" val="1"/>
              </a:ext>
            </a:extLst>
          </p:cNvPr>
          <p:cNvSpPr/>
          <p:nvPr/>
        </p:nvSpPr>
        <p:spPr>
          <a:xfrm rot="3240000">
            <a:off x="1539785" y="4127480"/>
            <a:ext cx="998876" cy="29680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endParaRPr lang="en-US" sz="800"/>
          </a:p>
        </p:txBody>
      </p:sp>
      <p:sp>
        <p:nvSpPr>
          <p:cNvPr id="8" name="Rectangle: Rounded Corners 7">
            <a:extLst>
              <a:ext uri="{FF2B5EF4-FFF2-40B4-BE49-F238E27FC236}">
                <a16:creationId xmlns:a16="http://schemas.microsoft.com/office/drawing/2014/main" id="{10243181-E298-1B14-5504-5AB94CB59B80}"/>
              </a:ext>
              <a:ext uri="{C183D7F6-B498-43B3-948B-1728B52AA6E4}">
                <adec:decorative xmlns:adec="http://schemas.microsoft.com/office/drawing/2017/decorative" val="1"/>
              </a:ext>
            </a:extLst>
          </p:cNvPr>
          <p:cNvSpPr/>
          <p:nvPr/>
        </p:nvSpPr>
        <p:spPr>
          <a:xfrm>
            <a:off x="6978314" y="5105401"/>
            <a:ext cx="2476721" cy="217695"/>
          </a:xfrm>
          <a:prstGeom prst="roundRect">
            <a:avLst/>
          </a:prstGeom>
          <a:noFill/>
          <a:ln w="57150" cap="flat" cmpd="sng" algn="ctr">
            <a:solidFill>
              <a:srgbClr val="ED7D31"/>
            </a:solidFill>
            <a:prstDash val="solid"/>
            <a:miter lim="800000"/>
          </a:ln>
          <a:effectLst/>
        </p:spPr>
        <p:txBody>
          <a:bodyPr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5"/>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8488901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2">
            <a:extLst>
              <a:ext uri="{FF2B5EF4-FFF2-40B4-BE49-F238E27FC236}">
                <a16:creationId xmlns:a16="http://schemas.microsoft.com/office/drawing/2014/main" id="{A92B153A-D3DC-5F53-96ED-8837A26FC83A}"/>
              </a:ext>
            </a:extLst>
          </p:cNvPr>
          <p:cNvSpPr txBox="1">
            <a:spLocks noGrp="1"/>
          </p:cNvSpPr>
          <p:nvPr>
            <p:ph type="title" idx="4294967295"/>
          </p:nvPr>
        </p:nvSpPr>
        <p:spPr>
          <a:xfrm>
            <a:off x="1117600" y="2990032"/>
            <a:ext cx="9568324" cy="46269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ctr" defTabSz="609630" rtl="0" eaLnBrk="1" fontAlgn="auto" latinLnBrk="0" hangingPunct="1">
              <a:lnSpc>
                <a:spcPts val="3334"/>
              </a:lnSpc>
              <a:spcBef>
                <a:spcPts val="0"/>
              </a:spcBef>
              <a:spcAft>
                <a:spcPts val="0"/>
              </a:spcAft>
              <a:buClrTx/>
              <a:buSzTx/>
              <a:buFontTx/>
              <a:buNone/>
              <a:tabLst/>
              <a:defRPr/>
            </a:pPr>
            <a:r>
              <a:rPr kumimoji="0" lang="en-US" sz="4000" b="1" i="0" u="none" strike="noStrike" kern="1200" cap="none" spc="0" normalizeH="0" baseline="0" noProof="0">
                <a:ln>
                  <a:noFill/>
                </a:ln>
                <a:solidFill>
                  <a:srgbClr val="233746"/>
                </a:solidFill>
                <a:effectLst/>
                <a:uLnTx/>
                <a:uFillTx/>
                <a:latin typeface="Aptos"/>
              </a:rPr>
              <a:t>ADEPT Reminders </a:t>
            </a:r>
          </a:p>
        </p:txBody>
      </p:sp>
      <p:sp>
        <p:nvSpPr>
          <p:cNvPr id="3" name="AutoShape 3">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Freeform 5"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Tree>
    <p:extLst>
      <p:ext uri="{BB962C8B-B14F-4D97-AF65-F5344CB8AC3E}">
        <p14:creationId xmlns:p14="http://schemas.microsoft.com/office/powerpoint/2010/main" val="1435774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2">
            <a:extLst>
              <a:ext uri="{FF2B5EF4-FFF2-40B4-BE49-F238E27FC236}">
                <a16:creationId xmlns:a16="http://schemas.microsoft.com/office/drawing/2014/main" id="{438E24C4-913B-AA34-221B-C0378EB02555}"/>
              </a:ext>
            </a:extLst>
          </p:cNvPr>
          <p:cNvSpPr txBox="1">
            <a:spLocks noGrp="1"/>
          </p:cNvSpPr>
          <p:nvPr>
            <p:ph type="title" idx="4294967295"/>
          </p:nvPr>
        </p:nvSpPr>
        <p:spPr>
          <a:xfrm>
            <a:off x="587117" y="1880066"/>
            <a:ext cx="4287418" cy="172136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marL="0" marR="0" lvl="0" indent="0" algn="l" defTabSz="609630" rtl="0" eaLnBrk="1" fontAlgn="auto" latinLnBrk="0" hangingPunct="1">
              <a:lnSpc>
                <a:spcPts val="3334"/>
              </a:lnSpc>
              <a:spcBef>
                <a:spcPts val="0"/>
              </a:spcBef>
              <a:spcAft>
                <a:spcPts val="0"/>
              </a:spcAft>
              <a:buClrTx/>
              <a:buSzTx/>
              <a:buFontTx/>
              <a:buNone/>
              <a:tabLst/>
              <a:defRPr/>
            </a:pPr>
            <a: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The When: </a:t>
            </a:r>
            <a:b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br>
            <a: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ADEPT Calendar </a:t>
            </a:r>
            <a:b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br>
            <a: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of Events and </a:t>
            </a:r>
            <a:b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br>
            <a:r>
              <a:rPr kumimoji="0" lang="en-US" sz="3334" b="1" i="0" u="none" strike="noStrike" kern="1200" cap="none" spc="0" normalizeH="0" baseline="0" noProof="0">
                <a:ln>
                  <a:noFill/>
                </a:ln>
                <a:solidFill>
                  <a:srgbClr val="233746"/>
                </a:solidFill>
                <a:effectLst/>
                <a:uLnTx/>
                <a:uFillTx/>
                <a:latin typeface="Aptos" panose="020B0004020202020204" pitchFamily="34" charset="0"/>
                <a:ea typeface="+mn-ea"/>
                <a:cs typeface="+mn-cs"/>
              </a:rPr>
              <a:t>Due Dates</a:t>
            </a:r>
          </a:p>
        </p:txBody>
      </p:sp>
      <p:sp>
        <p:nvSpPr>
          <p:cNvPr id="10" name="AutoShape 10">
            <a:extLst>
              <a:ext uri="{C183D7F6-B498-43B3-948B-1728B52AA6E4}">
                <adec:decorative xmlns:adec="http://schemas.microsoft.com/office/drawing/2017/decorative" val="1"/>
              </a:ext>
            </a:extLst>
          </p:cNvPr>
          <p:cNvSpPr/>
          <p:nvPr/>
        </p:nvSpPr>
        <p:spPr>
          <a:xfrm>
            <a:off x="753038" y="1799085"/>
            <a:ext cx="4220180"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pSp>
        <p:nvGrpSpPr>
          <p:cNvPr id="3" name="Group 3">
            <a:extLst>
              <a:ext uri="{C183D7F6-B498-43B3-948B-1728B52AA6E4}">
                <adec:decorative xmlns:adec="http://schemas.microsoft.com/office/drawing/2017/decorative" val="1"/>
              </a:ext>
            </a:extLst>
          </p:cNvPr>
          <p:cNvGrpSpPr/>
          <p:nvPr/>
        </p:nvGrpSpPr>
        <p:grpSpPr>
          <a:xfrm>
            <a:off x="5302556" y="579967"/>
            <a:ext cx="6084425" cy="5275198"/>
            <a:chOff x="0" y="0"/>
            <a:chExt cx="2403723" cy="2084029"/>
          </a:xfrm>
        </p:grpSpPr>
        <p:sp>
          <p:nvSpPr>
            <p:cNvPr id="4" name="Freeform 4"/>
            <p:cNvSpPr/>
            <p:nvPr/>
          </p:nvSpPr>
          <p:spPr>
            <a:xfrm>
              <a:off x="0" y="0"/>
              <a:ext cx="2403723" cy="2084029"/>
            </a:xfrm>
            <a:custGeom>
              <a:avLst/>
              <a:gdLst/>
              <a:ahLst/>
              <a:cxnLst/>
              <a:rect l="l" t="t" r="r" b="b"/>
              <a:pathLst>
                <a:path w="2403723" h="2084029">
                  <a:moveTo>
                    <a:pt x="0" y="0"/>
                  </a:moveTo>
                  <a:lnTo>
                    <a:pt x="2403723" y="0"/>
                  </a:lnTo>
                  <a:lnTo>
                    <a:pt x="2403723" y="2084029"/>
                  </a:lnTo>
                  <a:lnTo>
                    <a:pt x="0" y="2084029"/>
                  </a:lnTo>
                  <a:close/>
                </a:path>
              </a:pathLst>
            </a:custGeom>
            <a:solidFill>
              <a:srgbClr val="000000">
                <a:alpha val="0"/>
              </a:srgbClr>
            </a:solidFill>
            <a:ln w="47625" cap="sq">
              <a:solidFill>
                <a:srgbClr val="EFC04C"/>
              </a:solidFill>
              <a:prstDash val="solid"/>
              <a:miter/>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5" name="TextBox 5"/>
            <p:cNvSpPr txBox="1"/>
            <p:nvPr/>
          </p:nvSpPr>
          <p:spPr>
            <a:xfrm>
              <a:off x="0" y="-76200"/>
              <a:ext cx="2403723" cy="2160229"/>
            </a:xfrm>
            <a:prstGeom prst="rect">
              <a:avLst/>
            </a:prstGeom>
          </p:spPr>
          <p:txBody>
            <a:bodyPr lIns="33867" tIns="33867" rIns="33867" bIns="33867" rtlCol="0" anchor="ct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1680"/>
                </a:lnSpc>
              </a:pPr>
              <a:endParaRPr sz="800"/>
            </a:p>
          </p:txBody>
        </p:sp>
      </p:grpSp>
      <p:sp>
        <p:nvSpPr>
          <p:cNvPr id="16" name="TextBox 13">
            <a:extLst>
              <a:ext uri="{FF2B5EF4-FFF2-40B4-BE49-F238E27FC236}">
                <a16:creationId xmlns:a16="http://schemas.microsoft.com/office/drawing/2014/main" id="{E1276487-C608-5F9B-6686-13BC87BA11C3}"/>
              </a:ext>
            </a:extLst>
          </p:cNvPr>
          <p:cNvSpPr txBox="1"/>
          <p:nvPr/>
        </p:nvSpPr>
        <p:spPr>
          <a:xfrm>
            <a:off x="6158598" y="2740751"/>
            <a:ext cx="4372341" cy="688249"/>
          </a:xfrm>
          <a:prstGeom prst="rect">
            <a:avLst/>
          </a:prstGeom>
        </p:spPr>
        <p:txBody>
          <a:bodyPr wrap="square" lIns="0" tIns="0" rIns="0" bIns="0" rtlCol="0" anchor="t">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a:lnSpc>
                <a:spcPts val="2596"/>
              </a:lnSpc>
            </a:pPr>
            <a:r>
              <a:rPr lang="en-US" sz="2596" b="1">
                <a:solidFill>
                  <a:srgbClr val="233746"/>
                </a:solidFill>
                <a:latin typeface="Aptos" panose="020B0004020202020204" pitchFamily="34" charset="0"/>
              </a:rPr>
              <a:t>Insert and format picture to fit allotted box frame</a:t>
            </a:r>
          </a:p>
        </p:txBody>
      </p:sp>
      <p:sp>
        <p:nvSpPr>
          <p:cNvPr id="2" name="AutoShape 2">
            <a:extLst>
              <a:ext uri="{C183D7F6-B498-43B3-948B-1728B52AA6E4}">
                <adec:decorative xmlns:adec="http://schemas.microsoft.com/office/drawing/2017/decorative" val="1"/>
              </a:ext>
            </a:extLst>
          </p:cNvPr>
          <p:cNvSpPr/>
          <p:nvPr/>
        </p:nvSpPr>
        <p:spPr>
          <a:xfrm flipV="1">
            <a:off x="0" y="6178550"/>
            <a:ext cx="10685924" cy="0"/>
          </a:xfrm>
          <a:prstGeom prst="line">
            <a:avLst/>
          </a:prstGeom>
          <a:ln w="19050" cap="flat">
            <a:solidFill>
              <a:srgbClr val="EFC04C"/>
            </a:solidFill>
            <a:prstDash val="solid"/>
            <a:headEnd type="none" w="sm" len="sm"/>
            <a:tailEnd type="none" w="sm" len="sm"/>
          </a:ln>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sp>
        <p:nvSpPr>
          <p:cNvPr id="6" name="Freeform 6" descr="Circle with words South Carolina Department of Education around the edge. Inside is a palmetto tree with hands representing the fronds. The palmetto tree is rooted in a book. Below the book is the year 1868."/>
          <p:cNvSpPr/>
          <p:nvPr/>
        </p:nvSpPr>
        <p:spPr>
          <a:xfrm>
            <a:off x="10790510" y="5716780"/>
            <a:ext cx="923542" cy="923542"/>
          </a:xfrm>
          <a:custGeom>
            <a:avLst/>
            <a:gdLst/>
            <a:ahLst/>
            <a:cxnLst/>
            <a:rect l="l" t="t" r="r" b="b"/>
            <a:pathLst>
              <a:path w="1385313" h="1385313">
                <a:moveTo>
                  <a:pt x="0" y="0"/>
                </a:moveTo>
                <a:lnTo>
                  <a:pt x="1385312" y="0"/>
                </a:lnTo>
                <a:lnTo>
                  <a:pt x="1385312" y="1385312"/>
                </a:lnTo>
                <a:lnTo>
                  <a:pt x="0" y="1385312"/>
                </a:lnTo>
                <a:lnTo>
                  <a:pt x="0" y="0"/>
                </a:lnTo>
                <a:close/>
              </a:path>
            </a:pathLst>
          </a:custGeom>
          <a:blipFill>
            <a:blip r:embed="rId3"/>
            <a:stretch>
              <a:fillRect/>
            </a:stretch>
          </a:blipFill>
        </p:spPr>
        <p:txBody>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endParaRPr lang="en-US" sz="800"/>
          </a:p>
        </p:txBody>
      </p:sp>
      <p:graphicFrame>
        <p:nvGraphicFramePr>
          <p:cNvPr id="11" name="Table 10">
            <a:extLst>
              <a:ext uri="{FF2B5EF4-FFF2-40B4-BE49-F238E27FC236}">
                <a16:creationId xmlns:a16="http://schemas.microsoft.com/office/drawing/2014/main" id="{7C233CFF-7408-8E5F-7578-399BF2D59606}"/>
              </a:ext>
            </a:extLst>
          </p:cNvPr>
          <p:cNvGraphicFramePr>
            <a:graphicFrameLocks noGrp="1"/>
          </p:cNvGraphicFramePr>
          <p:nvPr/>
        </p:nvGraphicFramePr>
        <p:xfrm>
          <a:off x="5401240" y="596346"/>
          <a:ext cx="5985742" cy="5258818"/>
        </p:xfrm>
        <a:graphic>
          <a:graphicData uri="http://schemas.openxmlformats.org/drawingml/2006/table">
            <a:tbl>
              <a:tblPr firstRow="1" firstCol="1" bandRow="1">
                <a:tableStyleId>{073A0DAA-6AF3-43AB-8588-CEC1D06C72B9}</a:tableStyleId>
              </a:tblPr>
              <a:tblGrid>
                <a:gridCol w="1052438">
                  <a:extLst>
                    <a:ext uri="{9D8B030D-6E8A-4147-A177-3AD203B41FA5}">
                      <a16:colId xmlns:a16="http://schemas.microsoft.com/office/drawing/2014/main" val="1592395334"/>
                    </a:ext>
                  </a:extLst>
                </a:gridCol>
                <a:gridCol w="4933304">
                  <a:extLst>
                    <a:ext uri="{9D8B030D-6E8A-4147-A177-3AD203B41FA5}">
                      <a16:colId xmlns:a16="http://schemas.microsoft.com/office/drawing/2014/main" val="2140220924"/>
                    </a:ext>
                  </a:extLst>
                </a:gridCol>
              </a:tblGrid>
              <a:tr h="145673">
                <a:tc>
                  <a:txBody>
                    <a:bodyPr/>
                    <a:lstStyle/>
                    <a:p>
                      <a:pPr marL="0" marR="0" algn="ctr">
                        <a:lnSpc>
                          <a:spcPct val="107000"/>
                        </a:lnSpc>
                        <a:spcBef>
                          <a:spcPts val="0"/>
                        </a:spcBef>
                        <a:spcAft>
                          <a:spcPts val="0"/>
                        </a:spcAft>
                      </a:pPr>
                      <a:r>
                        <a:rPr lang="en-US" sz="800">
                          <a:effectLst/>
                        </a:rPr>
                        <a:t>Date</a:t>
                      </a:r>
                      <a:endParaRPr lang="en-US" sz="800">
                        <a:effectLst/>
                        <a:latin typeface="Trebuchet MS" panose="020B0603020202020204" pitchFamily="34" charset="0"/>
                        <a:ea typeface="Calibri" panose="020F0502020204030204" pitchFamily="34" charset="0"/>
                        <a:cs typeface="Times New Roman" panose="02020603050405020304" pitchFamily="18" charset="0"/>
                      </a:endParaRPr>
                    </a:p>
                  </a:txBody>
                  <a:tcPr marL="32307" marR="32307" marT="0" marB="0"/>
                </a:tc>
                <a:tc>
                  <a:txBody>
                    <a:bodyPr/>
                    <a:lstStyle/>
                    <a:p>
                      <a:pPr marL="0" marR="0" algn="ctr">
                        <a:lnSpc>
                          <a:spcPct val="107000"/>
                        </a:lnSpc>
                        <a:spcBef>
                          <a:spcPts val="0"/>
                        </a:spcBef>
                        <a:spcAft>
                          <a:spcPts val="0"/>
                        </a:spcAft>
                      </a:pPr>
                      <a:r>
                        <a:rPr lang="en-US" sz="800">
                          <a:effectLst/>
                        </a:rPr>
                        <a:t>Key Milestones and Progress Monitoring</a:t>
                      </a:r>
                      <a:endParaRPr lang="en-US" sz="800">
                        <a:effectLst/>
                        <a:latin typeface="Trebuchet MS" panose="020B0603020202020204" pitchFamily="34" charset="0"/>
                        <a:ea typeface="Calibri" panose="020F0502020204030204" pitchFamily="34" charset="0"/>
                        <a:cs typeface="Times New Roman" panose="02020603050405020304" pitchFamily="18" charset="0"/>
                      </a:endParaRPr>
                    </a:p>
                  </a:txBody>
                  <a:tcPr marL="32307" marR="32307" marT="0" marB="0"/>
                </a:tc>
                <a:extLst>
                  <a:ext uri="{0D108BD9-81ED-4DB2-BD59-A6C34878D82A}">
                    <a16:rowId xmlns:a16="http://schemas.microsoft.com/office/drawing/2014/main" val="1409066762"/>
                  </a:ext>
                </a:extLst>
              </a:tr>
              <a:tr h="573138">
                <a:tc>
                  <a:txBody>
                    <a:bodyPr/>
                    <a:lstStyle/>
                    <a:p>
                      <a:pPr marL="0" marR="45720">
                        <a:spcBef>
                          <a:spcPts val="0"/>
                        </a:spcBef>
                        <a:spcAft>
                          <a:spcPts val="0"/>
                        </a:spcAft>
                      </a:pPr>
                      <a:r>
                        <a:rPr lang="en-US" sz="800" kern="1100">
                          <a:effectLst/>
                        </a:rPr>
                        <a:t>April through June</a:t>
                      </a:r>
                      <a:endParaRPr lang="en-US" sz="8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32307" marR="32307" marT="0" marB="0"/>
                </a:tc>
                <a:tc>
                  <a:txBody>
                    <a:bodyPr/>
                    <a:lstStyle/>
                    <a:p>
                      <a:pPr marL="342900" marR="45720" lvl="0" indent="-342900">
                        <a:spcBef>
                          <a:spcPts val="0"/>
                        </a:spcBef>
                        <a:spcAft>
                          <a:spcPts val="0"/>
                        </a:spcAft>
                        <a:buFont typeface="Symbol" panose="05050102010706020507" pitchFamily="18" charset="2"/>
                        <a:buChar char=""/>
                      </a:pPr>
                      <a:r>
                        <a:rPr lang="en-US" sz="800" kern="1100" spc="-5">
                          <a:effectLst/>
                        </a:rPr>
                        <a:t>Check to ensure enough evaluators are SCTS certified.</a:t>
                      </a:r>
                      <a:endParaRPr lang="en-US" sz="800" kern="1100">
                        <a:effectLst/>
                      </a:endParaRPr>
                    </a:p>
                    <a:p>
                      <a:pPr marL="342900" marR="45720" lvl="0" indent="-342900">
                        <a:spcBef>
                          <a:spcPts val="0"/>
                        </a:spcBef>
                        <a:spcAft>
                          <a:spcPts val="0"/>
                        </a:spcAft>
                        <a:buFont typeface="Symbol" panose="05050102010706020507" pitchFamily="18" charset="2"/>
                        <a:buChar char=""/>
                      </a:pPr>
                      <a:r>
                        <a:rPr lang="en-US" sz="800" kern="1100" spc="-5">
                          <a:effectLst/>
                        </a:rPr>
                        <a:t>Schedule additional SCTS evaluator and Mentor trainings at the district level to ensure availability of evaluators for next school year.</a:t>
                      </a:r>
                      <a:endParaRPr lang="en-US" sz="800" kern="1100">
                        <a:effectLst/>
                      </a:endParaRPr>
                    </a:p>
                    <a:p>
                      <a:pPr marL="342900" marR="45720" lvl="0" indent="-342900">
                        <a:spcBef>
                          <a:spcPts val="0"/>
                        </a:spcBef>
                        <a:spcAft>
                          <a:spcPts val="0"/>
                        </a:spcAft>
                        <a:buFont typeface="Symbol" panose="05050102010706020507" pitchFamily="18" charset="2"/>
                        <a:buChar char=""/>
                      </a:pPr>
                      <a:r>
                        <a:rPr lang="en-US" sz="800" kern="1100" spc="-5">
                          <a:effectLst/>
                        </a:rPr>
                        <a:t>Review implementation feedback and complete ADEPT Plan for next year.</a:t>
                      </a:r>
                      <a:endParaRPr lang="en-US" sz="8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32307" marR="32307" marT="0" marB="0"/>
                </a:tc>
                <a:extLst>
                  <a:ext uri="{0D108BD9-81ED-4DB2-BD59-A6C34878D82A}">
                    <a16:rowId xmlns:a16="http://schemas.microsoft.com/office/drawing/2014/main" val="473078608"/>
                  </a:ext>
                </a:extLst>
              </a:tr>
              <a:tr h="1838817">
                <a:tc>
                  <a:txBody>
                    <a:bodyPr/>
                    <a:lstStyle/>
                    <a:p>
                      <a:pPr marL="0" marR="45720">
                        <a:spcBef>
                          <a:spcPts val="0"/>
                        </a:spcBef>
                        <a:spcAft>
                          <a:spcPts val="0"/>
                        </a:spcAft>
                      </a:pPr>
                      <a:r>
                        <a:rPr lang="en-US" sz="900" kern="1100">
                          <a:effectLst/>
                        </a:rPr>
                        <a:t>July through September</a:t>
                      </a:r>
                      <a:endParaRPr lang="en-US" sz="9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32307" marR="32307" marT="0" marB="0"/>
                </a:tc>
                <a:tc>
                  <a:txBody>
                    <a:bodyPr/>
                    <a:lstStyle/>
                    <a:p>
                      <a:pPr marL="342900" marR="0" lvl="0" indent="-342900" fontAlgn="base">
                        <a:spcBef>
                          <a:spcPts val="0"/>
                        </a:spcBef>
                        <a:spcAft>
                          <a:spcPts val="0"/>
                        </a:spcAft>
                        <a:buFont typeface="Symbol" panose="05050102010706020507" pitchFamily="18" charset="2"/>
                        <a:buChar char=""/>
                      </a:pPr>
                      <a:r>
                        <a:rPr lang="en-US" sz="900">
                          <a:effectLst/>
                          <a:highlight>
                            <a:srgbClr val="FFFF00"/>
                          </a:highlight>
                        </a:rPr>
                        <a:t>Conduct district evaluator training and orientation and review how SCLead.org features will be used by the district.               </a:t>
                      </a:r>
                    </a:p>
                    <a:p>
                      <a:pPr marL="342900" marR="0" lvl="0" indent="-342900" fontAlgn="base">
                        <a:spcBef>
                          <a:spcPts val="0"/>
                        </a:spcBef>
                        <a:spcAft>
                          <a:spcPts val="0"/>
                        </a:spcAft>
                        <a:buFont typeface="Symbol" panose="05050102010706020507" pitchFamily="18" charset="2"/>
                        <a:buChar char=""/>
                      </a:pPr>
                      <a:r>
                        <a:rPr lang="en-US" sz="900">
                          <a:effectLst/>
                          <a:highlight>
                            <a:srgbClr val="FFFF00"/>
                          </a:highlight>
                        </a:rPr>
                        <a:t>Conduct differentiated evaluation orientations for educators by contract level, including SCLead.org Orientation signature, review of evaluation process and team, and SCLead.org requirements​.</a:t>
                      </a:r>
                    </a:p>
                    <a:p>
                      <a:pPr marL="342900" marR="0" lvl="0" indent="-342900" fontAlgn="base">
                        <a:spcBef>
                          <a:spcPts val="0"/>
                        </a:spcBef>
                        <a:spcAft>
                          <a:spcPts val="0"/>
                        </a:spcAft>
                        <a:buFont typeface="Symbol" panose="05050102010706020507" pitchFamily="18" charset="2"/>
                        <a:buChar char=""/>
                      </a:pPr>
                      <a:r>
                        <a:rPr lang="en-US" sz="900">
                          <a:effectLst/>
                          <a:highlight>
                            <a:srgbClr val="FFFF00"/>
                          </a:highlight>
                        </a:rPr>
                        <a:t>Create evaluations in SCLead.org and confirm initial settings data (e.g., current year’s contract level and evaluation type). ​</a:t>
                      </a:r>
                    </a:p>
                    <a:p>
                      <a:pPr marL="342900" marR="0" lvl="0" indent="-342900" fontAlgn="base">
                        <a:spcBef>
                          <a:spcPts val="0"/>
                        </a:spcBef>
                        <a:spcAft>
                          <a:spcPts val="0"/>
                        </a:spcAft>
                        <a:buFont typeface="Symbol" panose="05050102010706020507" pitchFamily="18" charset="2"/>
                        <a:buChar char=""/>
                      </a:pPr>
                      <a:r>
                        <a:rPr lang="en-US" sz="900">
                          <a:effectLst/>
                          <a:highlight>
                            <a:srgbClr val="FFFF00"/>
                          </a:highlight>
                        </a:rPr>
                        <a:t>Confirm evaluation teams are set by district or school-level personnel.​</a:t>
                      </a:r>
                    </a:p>
                    <a:p>
                      <a:pPr marL="342900" marR="0" lvl="0" indent="-342900" fontAlgn="base">
                        <a:spcBef>
                          <a:spcPts val="0"/>
                        </a:spcBef>
                        <a:spcAft>
                          <a:spcPts val="0"/>
                        </a:spcAft>
                        <a:buFont typeface="Symbol" panose="05050102010706020507" pitchFamily="18" charset="2"/>
                        <a:buChar char=""/>
                      </a:pPr>
                      <a:r>
                        <a:rPr lang="en-US" sz="900">
                          <a:effectLst/>
                          <a:highlight>
                            <a:srgbClr val="FFFF00"/>
                          </a:highlight>
                        </a:rPr>
                        <a:t>Monitor principal/teacher signatures for SLO initial conference​.</a:t>
                      </a:r>
                    </a:p>
                    <a:p>
                      <a:pPr marL="342900" marR="0" lvl="0" indent="-342900" fontAlgn="base">
                        <a:spcBef>
                          <a:spcPts val="0"/>
                        </a:spcBef>
                        <a:spcAft>
                          <a:spcPts val="0"/>
                        </a:spcAft>
                        <a:buFont typeface="Symbol" panose="05050102010706020507" pitchFamily="18" charset="2"/>
                        <a:buChar char=""/>
                      </a:pPr>
                      <a:r>
                        <a:rPr lang="en-US" sz="900">
                          <a:effectLst/>
                          <a:highlight>
                            <a:srgbClr val="FFFF00"/>
                          </a:highlight>
                        </a:rPr>
                        <a:t>Confirm all teams have scheduled announced preliminary evaluation cycle observations. </a:t>
                      </a:r>
                      <a:endParaRPr lang="en-US" sz="900">
                        <a:effectLst/>
                        <a:highlight>
                          <a:srgbClr val="FFFF00"/>
                        </a:highlight>
                        <a:latin typeface="Trebuchet MS" panose="020B0603020202020204" pitchFamily="34" charset="0"/>
                        <a:ea typeface="Times New Roman" panose="02020603050405020304" pitchFamily="18" charset="0"/>
                        <a:cs typeface="Times New Roman" panose="02020603050405020304" pitchFamily="18" charset="0"/>
                      </a:endParaRPr>
                    </a:p>
                  </a:txBody>
                  <a:tcPr marL="32307" marR="32307" marT="0" marB="0"/>
                </a:tc>
                <a:extLst>
                  <a:ext uri="{0D108BD9-81ED-4DB2-BD59-A6C34878D82A}">
                    <a16:rowId xmlns:a16="http://schemas.microsoft.com/office/drawing/2014/main" val="2083541914"/>
                  </a:ext>
                </a:extLst>
              </a:tr>
              <a:tr h="853008">
                <a:tc>
                  <a:txBody>
                    <a:bodyPr/>
                    <a:lstStyle/>
                    <a:p>
                      <a:pPr marL="0" marR="45720">
                        <a:spcBef>
                          <a:spcPts val="0"/>
                        </a:spcBef>
                        <a:spcAft>
                          <a:spcPts val="0"/>
                        </a:spcAft>
                      </a:pPr>
                      <a:r>
                        <a:rPr lang="en-US" sz="800" kern="1100">
                          <a:effectLst/>
                        </a:rPr>
                        <a:t>Mid-October through January</a:t>
                      </a:r>
                      <a:endParaRPr lang="en-US" sz="8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32307" marR="32307" marT="0" marB="0"/>
                </a:tc>
                <a:tc>
                  <a:txBody>
                    <a:bodyPr/>
                    <a:lstStyle/>
                    <a:p>
                      <a:pPr marL="342900" marR="45720" lvl="0" indent="-342900">
                        <a:spcBef>
                          <a:spcPts val="0"/>
                        </a:spcBef>
                        <a:spcAft>
                          <a:spcPts val="0"/>
                        </a:spcAft>
                        <a:buFont typeface="Symbol" panose="05050102010706020507" pitchFamily="18" charset="2"/>
                        <a:buChar char=""/>
                      </a:pPr>
                      <a:r>
                        <a:rPr lang="en-US" sz="800" kern="1100">
                          <a:effectLst/>
                        </a:rPr>
                        <a:t>Confirm that Preliminary evaluation cycle pre-conferences, observations, and post-conferences occur. The minimum number of required observations is defined by contract level.</a:t>
                      </a:r>
                    </a:p>
                    <a:p>
                      <a:pPr marL="342900" marR="45720" lvl="0" indent="-342900">
                        <a:spcBef>
                          <a:spcPts val="0"/>
                        </a:spcBef>
                        <a:spcAft>
                          <a:spcPts val="0"/>
                        </a:spcAft>
                        <a:buFont typeface="Symbol" panose="05050102010706020507" pitchFamily="18" charset="2"/>
                        <a:buChar char=""/>
                      </a:pPr>
                      <a:r>
                        <a:rPr lang="en-US" sz="800" kern="1100">
                          <a:effectLst/>
                        </a:rPr>
                        <a:t>Conduct </a:t>
                      </a:r>
                      <a:r>
                        <a:rPr lang="en-US" sz="800" kern="1100" spc="-5">
                          <a:effectLst/>
                        </a:rPr>
                        <a:t>district evaluator trainings as needed.</a:t>
                      </a:r>
                      <a:endParaRPr lang="en-US" sz="800" kern="1100">
                        <a:effectLst/>
                      </a:endParaRPr>
                    </a:p>
                    <a:p>
                      <a:pPr marL="342900" marR="45720" lvl="0" indent="-342900">
                        <a:spcBef>
                          <a:spcPts val="0"/>
                        </a:spcBef>
                        <a:spcAft>
                          <a:spcPts val="0"/>
                        </a:spcAft>
                        <a:buFont typeface="Symbol" panose="05050102010706020507" pitchFamily="18" charset="2"/>
                        <a:buChar char=""/>
                      </a:pPr>
                      <a:r>
                        <a:rPr lang="en-US" sz="800" kern="1100">
                          <a:effectLst/>
                        </a:rPr>
                        <a:t>Conduct evaluation orientation and </a:t>
                      </a:r>
                      <a:r>
                        <a:rPr lang="en-US" sz="800" kern="1100" spc="-5">
                          <a:effectLst/>
                        </a:rPr>
                        <a:t>training on SCLead.org functionality and requirements for new hires, as needed. </a:t>
                      </a:r>
                      <a:endParaRPr lang="en-US" sz="8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32307" marR="32307" marT="0" marB="0"/>
                </a:tc>
                <a:extLst>
                  <a:ext uri="{0D108BD9-81ED-4DB2-BD59-A6C34878D82A}">
                    <a16:rowId xmlns:a16="http://schemas.microsoft.com/office/drawing/2014/main" val="2853099362"/>
                  </a:ext>
                </a:extLst>
              </a:tr>
              <a:tr h="1137343">
                <a:tc>
                  <a:txBody>
                    <a:bodyPr/>
                    <a:lstStyle/>
                    <a:p>
                      <a:pPr marL="0" marR="0">
                        <a:lnSpc>
                          <a:spcPct val="107000"/>
                        </a:lnSpc>
                        <a:spcBef>
                          <a:spcPts val="0"/>
                        </a:spcBef>
                        <a:spcAft>
                          <a:spcPts val="0"/>
                        </a:spcAft>
                      </a:pPr>
                      <a:r>
                        <a:rPr lang="en-US" sz="800">
                          <a:effectLst/>
                        </a:rPr>
                        <a:t>February through April</a:t>
                      </a:r>
                      <a:endParaRPr lang="en-US" sz="800">
                        <a:effectLst/>
                        <a:latin typeface="Trebuchet MS" panose="020B0603020202020204" pitchFamily="34" charset="0"/>
                        <a:ea typeface="Calibri" panose="020F0502020204030204" pitchFamily="34" charset="0"/>
                        <a:cs typeface="Times New Roman" panose="02020603050405020304" pitchFamily="18" charset="0"/>
                      </a:endParaRPr>
                    </a:p>
                  </a:txBody>
                  <a:tcPr marL="32307" marR="32307" marT="0" marB="0"/>
                </a:tc>
                <a:tc>
                  <a:txBody>
                    <a:bodyPr/>
                    <a:lstStyle/>
                    <a:p>
                      <a:pPr marL="342900" marR="45720" lvl="0" indent="-342900">
                        <a:spcBef>
                          <a:spcPts val="0"/>
                        </a:spcBef>
                        <a:spcAft>
                          <a:spcPts val="0"/>
                        </a:spcAft>
                        <a:buFont typeface="Symbol" panose="05050102010706020507" pitchFamily="18" charset="2"/>
                        <a:buChar char=""/>
                      </a:pPr>
                      <a:r>
                        <a:rPr lang="en-US" sz="800" kern="1100">
                          <a:effectLst/>
                        </a:rPr>
                        <a:t>Confirm initial data entry of contract levels for current academic year in SCLead.org (February 1). </a:t>
                      </a:r>
                    </a:p>
                    <a:p>
                      <a:pPr marL="342900" marR="45720" lvl="0" indent="-342900">
                        <a:spcBef>
                          <a:spcPts val="0"/>
                        </a:spcBef>
                        <a:spcAft>
                          <a:spcPts val="0"/>
                        </a:spcAft>
                        <a:buFont typeface="Symbol" panose="05050102010706020507" pitchFamily="18" charset="2"/>
                        <a:buChar char=""/>
                      </a:pPr>
                      <a:r>
                        <a:rPr lang="en-US" sz="800" kern="1100">
                          <a:effectLst/>
                        </a:rPr>
                        <a:t>Confirm all data for fully certified Induction 1 teachers (February 1, Induction count for ADEPT funding) .</a:t>
                      </a:r>
                    </a:p>
                    <a:p>
                      <a:pPr marL="342900" marR="45720" lvl="0" indent="-342900">
                        <a:spcBef>
                          <a:spcPts val="0"/>
                        </a:spcBef>
                        <a:spcAft>
                          <a:spcPts val="0"/>
                        </a:spcAft>
                        <a:buFont typeface="Symbol" panose="05050102010706020507" pitchFamily="18" charset="2"/>
                        <a:buChar char=""/>
                      </a:pPr>
                      <a:r>
                        <a:rPr lang="en-US" sz="800" kern="1100">
                          <a:effectLst/>
                        </a:rPr>
                        <a:t>Confirm that final evaluation cycle pre-conference(s) and observation(s) occur.</a:t>
                      </a:r>
                    </a:p>
                    <a:p>
                      <a:pPr marL="342900" marR="45720" lvl="0" indent="-342900">
                        <a:spcBef>
                          <a:spcPts val="0"/>
                        </a:spcBef>
                        <a:spcAft>
                          <a:spcPts val="0"/>
                        </a:spcAft>
                        <a:buFont typeface="Symbol" panose="05050102010706020507" pitchFamily="18" charset="2"/>
                        <a:buChar char=""/>
                      </a:pPr>
                      <a:r>
                        <a:rPr lang="en-US" sz="800" kern="1100">
                          <a:effectLst/>
                        </a:rPr>
                        <a:t>Evaluators submit evaluation results in SCLead.org </a:t>
                      </a:r>
                    </a:p>
                    <a:p>
                      <a:pPr marL="342900" marR="45720" lvl="0" indent="-342900">
                        <a:spcBef>
                          <a:spcPts val="0"/>
                        </a:spcBef>
                        <a:spcAft>
                          <a:spcPts val="0"/>
                        </a:spcAft>
                        <a:buFont typeface="Symbol" panose="05050102010706020507" pitchFamily="18" charset="2"/>
                        <a:buChar char=""/>
                      </a:pPr>
                      <a:r>
                        <a:rPr lang="en-US" sz="800" kern="1100">
                          <a:effectLst/>
                        </a:rPr>
                        <a:t>Issue contract notification (before May 1). </a:t>
                      </a:r>
                      <a:endParaRPr lang="en-US" sz="8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32307" marR="32307" marT="0" marB="0"/>
                </a:tc>
                <a:extLst>
                  <a:ext uri="{0D108BD9-81ED-4DB2-BD59-A6C34878D82A}">
                    <a16:rowId xmlns:a16="http://schemas.microsoft.com/office/drawing/2014/main" val="1097080726"/>
                  </a:ext>
                </a:extLst>
              </a:tr>
              <a:tr h="710839">
                <a:tc>
                  <a:txBody>
                    <a:bodyPr/>
                    <a:lstStyle/>
                    <a:p>
                      <a:pPr marL="0" marR="0">
                        <a:lnSpc>
                          <a:spcPct val="107000"/>
                        </a:lnSpc>
                        <a:spcBef>
                          <a:spcPts val="0"/>
                        </a:spcBef>
                        <a:spcAft>
                          <a:spcPts val="0"/>
                        </a:spcAft>
                      </a:pPr>
                      <a:r>
                        <a:rPr lang="en-US" sz="800">
                          <a:effectLst/>
                        </a:rPr>
                        <a:t>May through June</a:t>
                      </a:r>
                      <a:endParaRPr lang="en-US" sz="800">
                        <a:effectLst/>
                        <a:latin typeface="Trebuchet MS" panose="020B0603020202020204" pitchFamily="34" charset="0"/>
                        <a:ea typeface="Calibri" panose="020F0502020204030204" pitchFamily="34" charset="0"/>
                        <a:cs typeface="Times New Roman" panose="02020603050405020304" pitchFamily="18" charset="0"/>
                      </a:endParaRPr>
                    </a:p>
                  </a:txBody>
                  <a:tcPr marL="32307" marR="32307" marT="0" marB="0"/>
                </a:tc>
                <a:tc>
                  <a:txBody>
                    <a:bodyPr/>
                    <a:lstStyle/>
                    <a:p>
                      <a:pPr marL="342900" marR="45720" lvl="0" indent="-342900">
                        <a:spcBef>
                          <a:spcPts val="0"/>
                        </a:spcBef>
                        <a:spcAft>
                          <a:spcPts val="0"/>
                        </a:spcAft>
                        <a:buFont typeface="Symbol" panose="05050102010706020507" pitchFamily="18" charset="2"/>
                        <a:buChar char=""/>
                      </a:pPr>
                      <a:r>
                        <a:rPr lang="en-US" sz="800" kern="1100">
                          <a:effectLst/>
                        </a:rPr>
                        <a:t>Enter or confirm current year’s evaluation results and next year’s contract and evaluation type. </a:t>
                      </a:r>
                    </a:p>
                    <a:p>
                      <a:pPr marL="342900" marR="45720" lvl="0" indent="-342900">
                        <a:spcBef>
                          <a:spcPts val="0"/>
                        </a:spcBef>
                        <a:spcAft>
                          <a:spcPts val="0"/>
                        </a:spcAft>
                        <a:buFont typeface="Symbol" panose="05050102010706020507" pitchFamily="18" charset="2"/>
                        <a:buChar char=""/>
                      </a:pPr>
                      <a:r>
                        <a:rPr lang="en-US" sz="800" kern="1100">
                          <a:effectLst/>
                        </a:rPr>
                        <a:t>Confirm educators who have had two unsuccessful Annual Summative evaluations for ADEPT sanction letters.</a:t>
                      </a:r>
                    </a:p>
                    <a:p>
                      <a:pPr marL="342900" marR="45720" lvl="0" indent="-342900">
                        <a:spcBef>
                          <a:spcPts val="0"/>
                        </a:spcBef>
                        <a:spcAft>
                          <a:spcPts val="0"/>
                        </a:spcAft>
                        <a:buFont typeface="Symbol" panose="05050102010706020507" pitchFamily="18" charset="2"/>
                        <a:buChar char=""/>
                      </a:pPr>
                      <a:r>
                        <a:rPr lang="en-US" sz="800" kern="1100">
                          <a:effectLst/>
                        </a:rPr>
                        <a:t>Last day to submit End-of-Year evaluation data in SCLead.org (June 20)</a:t>
                      </a:r>
                      <a:endParaRPr lang="en-US" sz="800" kern="11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32307" marR="32307" marT="0" marB="0"/>
                </a:tc>
                <a:extLst>
                  <a:ext uri="{0D108BD9-81ED-4DB2-BD59-A6C34878D82A}">
                    <a16:rowId xmlns:a16="http://schemas.microsoft.com/office/drawing/2014/main" val="421284604"/>
                  </a:ext>
                </a:extLst>
              </a:tr>
            </a:tbl>
          </a:graphicData>
        </a:graphic>
      </p:graphicFrame>
    </p:spTree>
    <p:extLst>
      <p:ext uri="{BB962C8B-B14F-4D97-AF65-F5344CB8AC3E}">
        <p14:creationId xmlns:p14="http://schemas.microsoft.com/office/powerpoint/2010/main" val="220966352"/>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Office Theme">
  <a:themeElements>
    <a:clrScheme name="SCDE">
      <a:dk1>
        <a:srgbClr val="233F58"/>
      </a:dk1>
      <a:lt1>
        <a:srgbClr val="FFFFFF"/>
      </a:lt1>
      <a:dk2>
        <a:srgbClr val="2F3D4D"/>
      </a:dk2>
      <a:lt2>
        <a:srgbClr val="FFFFFF"/>
      </a:lt2>
      <a:accent1>
        <a:srgbClr val="233F58"/>
      </a:accent1>
      <a:accent2>
        <a:srgbClr val="3B6C98"/>
      </a:accent2>
      <a:accent3>
        <a:srgbClr val="43718A"/>
      </a:accent3>
      <a:accent4>
        <a:srgbClr val="F1B954"/>
      </a:accent4>
      <a:accent5>
        <a:srgbClr val="FFE494"/>
      </a:accent5>
      <a:accent6>
        <a:srgbClr val="E8E8E8"/>
      </a:accent6>
      <a:hlink>
        <a:srgbClr val="43718A"/>
      </a:hlink>
      <a:folHlink>
        <a:srgbClr val="9194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CDE 2024 PPT Template - Mixed" id="{3C1A7395-174C-CC47-8ADB-C61AADED3FF0}" vid="{12B94335-4467-1541-8DCA-DABB9135E04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1B61B46CB81A44A943F7695F2D48152" ma:contentTypeVersion="17" ma:contentTypeDescription="Create a new document." ma:contentTypeScope="" ma:versionID="9759fad5cc2a936daa5caab35c06f4e8">
  <xsd:schema xmlns:xsd="http://www.w3.org/2001/XMLSchema" xmlns:xs="http://www.w3.org/2001/XMLSchema" xmlns:p="http://schemas.microsoft.com/office/2006/metadata/properties" xmlns:ns2="f02f7301-725c-47b9-832a-57cb4d48a234" xmlns:ns3="eceb486e-0810-4529-a988-f381a2f10d79" targetNamespace="http://schemas.microsoft.com/office/2006/metadata/properties" ma:root="true" ma:fieldsID="c740638b0c7cf51b4b7603e20153c57b" ns2:_="" ns3:_="">
    <xsd:import namespace="f02f7301-725c-47b9-832a-57cb4d48a234"/>
    <xsd:import namespace="eceb486e-0810-4529-a988-f381a2f10d7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2f7301-725c-47b9-832a-57cb4d48a2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eb486e-0810-4529-a988-f381a2f10d7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02328af-ca60-4379-9c28-6096b201c5cd}" ma:internalName="TaxCatchAll" ma:showField="CatchAllData" ma:web="eceb486e-0810-4529-a988-f381a2f10d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02f7301-725c-47b9-832a-57cb4d48a234">
      <Terms xmlns="http://schemas.microsoft.com/office/infopath/2007/PartnerControls"/>
    </lcf76f155ced4ddcb4097134ff3c332f>
    <TaxCatchAll xmlns="eceb486e-0810-4529-a988-f381a2f10d79" xsi:nil="true"/>
  </documentManagement>
</p:properties>
</file>

<file path=customXml/itemProps1.xml><?xml version="1.0" encoding="utf-8"?>
<ds:datastoreItem xmlns:ds="http://schemas.openxmlformats.org/officeDocument/2006/customXml" ds:itemID="{EFA74B63-5E3B-4432-B70D-DF93D6104A27}">
  <ds:schemaRefs>
    <ds:schemaRef ds:uri="http://schemas.microsoft.com/sharepoint/v3/contenttype/forms"/>
  </ds:schemaRefs>
</ds:datastoreItem>
</file>

<file path=customXml/itemProps2.xml><?xml version="1.0" encoding="utf-8"?>
<ds:datastoreItem xmlns:ds="http://schemas.openxmlformats.org/officeDocument/2006/customXml" ds:itemID="{897E921C-C8BF-44F9-A504-8A847277709A}">
  <ds:schemaRefs>
    <ds:schemaRef ds:uri="eceb486e-0810-4529-a988-f381a2f10d79"/>
    <ds:schemaRef ds:uri="f02f7301-725c-47b9-832a-57cb4d48a2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382DCEB-E09F-41D9-B13F-6DED6ED5C69A}">
  <ds:schemaRefs>
    <ds:schemaRef ds:uri="f02f7301-725c-47b9-832a-57cb4d48a234"/>
    <ds:schemaRef ds:uri="http://purl.org/dc/elements/1.1/"/>
    <ds:schemaRef ds:uri="http://www.w3.org/XML/1998/namespace"/>
    <ds:schemaRef ds:uri="http://schemas.microsoft.com/office/2006/documentManagement/types"/>
    <ds:schemaRef ds:uri="http://purl.org/dc/terms/"/>
    <ds:schemaRef ds:uri="http://purl.org/dc/dcmitype/"/>
    <ds:schemaRef ds:uri="http://schemas.microsoft.com/office/infopath/2007/PartnerControls"/>
    <ds:schemaRef ds:uri="eceb486e-0810-4529-a988-f381a2f10d79"/>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2022 PPT Template</Template>
  <TotalTime>0</TotalTime>
  <Words>2310</Words>
  <Application>Microsoft Office PowerPoint</Application>
  <PresentationFormat>Widescreen</PresentationFormat>
  <Paragraphs>183</Paragraphs>
  <Slides>24</Slides>
  <Notes>15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24</vt:i4>
      </vt:variant>
    </vt:vector>
  </HeadingPairs>
  <TitlesOfParts>
    <vt:vector size="33" baseType="lpstr">
      <vt:lpstr>Aptos</vt:lpstr>
      <vt:lpstr>Arial</vt:lpstr>
      <vt:lpstr>Calibri</vt:lpstr>
      <vt:lpstr>Rockwell</vt:lpstr>
      <vt:lpstr>Segoe UI</vt:lpstr>
      <vt:lpstr>Symbol</vt:lpstr>
      <vt:lpstr>Trebuchet MS</vt:lpstr>
      <vt:lpstr>Custom Design</vt:lpstr>
      <vt:lpstr>Office Theme</vt:lpstr>
      <vt:lpstr>Educator Effectiveness  Virtual Office Hours </vt:lpstr>
      <vt:lpstr>Agenda</vt:lpstr>
      <vt:lpstr>Effectiveness and Training Resources</vt:lpstr>
      <vt:lpstr>Teacher Evaluation and Support Guidance South Carolina Department of Education</vt:lpstr>
      <vt:lpstr>SCTS Training Resources</vt:lpstr>
      <vt:lpstr>Special Areas Evaluation and Support Guidance</vt:lpstr>
      <vt:lpstr>SCLead.org Resources</vt:lpstr>
      <vt:lpstr>ADEPT Reminders </vt:lpstr>
      <vt:lpstr>The When:  ADEPT Calendar  of Events and  Due Dates</vt:lpstr>
      <vt:lpstr>SCLead Reminders</vt:lpstr>
      <vt:lpstr>Cleaning up Staff Lists</vt:lpstr>
      <vt:lpstr>Staff Lists</vt:lpstr>
      <vt:lpstr>Adding New Staff for the  Purpose of Evaluations</vt:lpstr>
      <vt:lpstr>Dealing with Duplicates</vt:lpstr>
      <vt:lpstr>Frequently Asked Questions</vt:lpstr>
      <vt:lpstr>How do we set up Assistant Principal Evaluations in SCLead?</vt:lpstr>
      <vt:lpstr>Using SCLead to Enter AP Evaluations </vt:lpstr>
      <vt:lpstr>Continued: Using SCLead to Enter AP Evaluations </vt:lpstr>
      <vt:lpstr>Continued 2: Using SCLead to Enter AP Evaluations </vt:lpstr>
      <vt:lpstr>Reciprocity and Contract Levels</vt:lpstr>
      <vt:lpstr>Office Hours Dates for 2024-25</vt:lpstr>
      <vt:lpstr>Questions and Discussion</vt:lpstr>
      <vt:lpstr>Office of Educator Effectiveness &amp; Leadership Development</vt:lpstr>
      <vt:lpstr>SCDE SEAL LOGO</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August 2024 Effectiveness Virtual Office Hours</dc:title>
  <dc:creator>South Carolina Department of Education</dc:creator>
  <cp:lastModifiedBy>Cohoon, Ashley S</cp:lastModifiedBy>
  <cp:revision>2</cp:revision>
  <dcterms:created xsi:type="dcterms:W3CDTF">2022-07-25T17:41:28Z</dcterms:created>
  <dcterms:modified xsi:type="dcterms:W3CDTF">2024-08-19T18:23:40Z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0x01010011B61B46CB81A44A943F7695F2D48152</vt:lpwstr>
  </property>
  <property fmtid="{D5CDD505-2E9C-101B-9397-08002B2CF9AE}" pid="3" name="MediaServiceImageTags">
    <vt:lpwstr/>
  </property>
</Properties>
</file>