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4"/>
    <p:sldMasterId id="2147483697" r:id="rId5"/>
  </p:sldMasterIdLst>
  <p:notesMasterIdLst>
    <p:notesMasterId r:id="rId22"/>
  </p:notesMasterIdLst>
  <p:sldIdLst>
    <p:sldId id="257" r:id="rId6"/>
    <p:sldId id="258" r:id="rId7"/>
    <p:sldId id="259" r:id="rId8"/>
    <p:sldId id="313" r:id="rId9"/>
    <p:sldId id="314" r:id="rId10"/>
    <p:sldId id="316" r:id="rId11"/>
    <p:sldId id="315" r:id="rId12"/>
    <p:sldId id="317" r:id="rId13"/>
    <p:sldId id="312" r:id="rId14"/>
    <p:sldId id="4756" r:id="rId15"/>
    <p:sldId id="4751" r:id="rId16"/>
    <p:sldId id="4754" r:id="rId17"/>
    <p:sldId id="4757" r:id="rId18"/>
    <p:sldId id="4758" r:id="rId19"/>
    <p:sldId id="261" r:id="rId20"/>
    <p:sldId id="26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8FA4A5-86A4-764D-5EEB-0BB8DF99B231}" v="4" dt="2024-02-07T20:19:50.948"/>
    <p1510:client id="{9DA2BF51-3581-3B60-513A-0DAD2CE32A63}" v="6" dt="2024-02-07T19:29:12.625"/>
    <p1510:client id="{A57B16C2-D86D-E6EF-C438-8CEFE9CB182A}" v="1" dt="2024-02-07T16:30:14.043"/>
    <p1510:client id="{D382CBA1-D529-4F7C-AFF7-4BB63FCA016E}" v="200" vWet="202" dt="2024-02-07T18:40:22.9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0530E7-EC3D-4063-A101-08D821F84926}" type="datetimeFigureOut">
              <a:t>9/5/2024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84FA42-8DA2-4DCE-93EE-F254672AA41C}" type="slidenum">
              <a:t>‹#›</a:t>
            </a:fld>
            <a:endParaRPr lang="en-US"/>
          </a:p>
        </p:txBody>
      </p:sp>
    </p:spTree>
    <p:extLst>
      <p:ext uri="{BB962C8B-B14F-4D97-AF65-F5344CB8AC3E}">
        <p14:creationId xmlns:p14="http://schemas.microsoft.com/office/powerpoint/2010/main" val="3905302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d.sc.gov/finance/financial-services/payment-information/monthly-payments-to-district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pPr fontAlgn="base"/>
            <a:r>
              <a:rPr lang="en-US" sz="1900">
                <a:latin typeface="Calibri"/>
                <a:cs typeface="Calibri"/>
              </a:rPr>
              <a:t>Kim- Welcome to our educator effectiveness virtual office hours. We’re so glad you could make it. Please type in the chat box your name and district. We have our opening questions posted that we’d love for you to answer in the chat. We’ll get started right at 2 PM. </a:t>
            </a:r>
            <a:r>
              <a:rPr lang="en-US" sz="1900">
                <a:solidFill>
                  <a:srgbClr val="444444"/>
                </a:solidFill>
                <a:latin typeface="Calibri"/>
                <a:cs typeface="Calibri"/>
              </a:rPr>
              <a:t>​</a:t>
            </a:r>
            <a:endParaRPr lang="en-US"/>
          </a:p>
          <a:p>
            <a:pPr algn="l" rtl="0" fontAlgn="base"/>
            <a:endParaRPr lang="en-US" sz="1900">
              <a:solidFill>
                <a:srgbClr val="444444"/>
              </a:solidFill>
              <a:latin typeface="Calibri"/>
              <a:cs typeface="Calibri"/>
            </a:endParaRPr>
          </a:p>
          <a:p>
            <a:pPr algn="l" rtl="0" fontAlgn="base"/>
            <a:r>
              <a:rPr lang="en-US" sz="1900">
                <a:solidFill>
                  <a:srgbClr val="444444"/>
                </a:solidFill>
                <a:latin typeface="Calibri"/>
                <a:cs typeface="Calibri"/>
              </a:rPr>
              <a:t>RECORD</a:t>
            </a:r>
            <a:endParaRPr lang="en-US" b="0" i="0">
              <a:solidFill>
                <a:srgbClr val="444444"/>
              </a:solidFill>
              <a:effectLst/>
              <a:latin typeface="Calibri"/>
              <a:cs typeface="Calibri"/>
            </a:endParaRPr>
          </a:p>
          <a:p>
            <a:pPr algn="l" rtl="0" fontAlgn="base"/>
            <a:endParaRPr lang="en-US" b="0" i="0">
              <a:solidFill>
                <a:srgbClr val="444444"/>
              </a:solidFill>
              <a:effectLst/>
              <a:latin typeface="Calibri"/>
              <a:cs typeface="Calibri"/>
            </a:endParaRPr>
          </a:p>
          <a:p>
            <a:pPr fontAlgn="base"/>
            <a:r>
              <a:rPr lang="en-US" sz="1900">
                <a:latin typeface="Calibri"/>
                <a:cs typeface="Calibri"/>
              </a:rPr>
              <a:t>@ 2 PM: Welcome again everyone.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endParaRPr lang="en-US" altLang="en-US" sz="2400"/>
          </a:p>
          <a:p>
            <a:endParaRPr lang="en-US" altLang="en-US" sz="2400"/>
          </a:p>
          <a:p>
            <a:r>
              <a:rPr lang="en-US" altLang="en-US" sz="2400"/>
              <a:t>Thank you for answering the question and sharing about how your district has successfully closed out the first semester. We’re so glad you could be</a:t>
            </a:r>
            <a:r>
              <a:rPr lang="en-US" altLang="en-US" sz="2400" baseline="0"/>
              <a:t> here with us</a:t>
            </a:r>
            <a:r>
              <a:rPr lang="en-US" altLang="en-US" sz="2400"/>
              <a:t>.</a:t>
            </a:r>
            <a:r>
              <a:rPr lang="en-US" altLang="en-US" sz="2400" baseline="0"/>
              <a:t> I am</a:t>
            </a:r>
            <a:r>
              <a:rPr lang="en-US" altLang="en-US" sz="2400"/>
              <a:t> Kimberly Howard and I am joined today by our Effectiveness Team Members: Lilla Toal </a:t>
            </a:r>
            <a:r>
              <a:rPr lang="en-US" altLang="en-US" sz="2400" err="1"/>
              <a:t>Mandsager</a:t>
            </a:r>
            <a:r>
              <a:rPr lang="en-US" altLang="en-US" sz="2400"/>
              <a:t>, Roshonda Frazier, Beverly Flythe, Jenny Henke, and Ashley Cohoon (introduce).</a:t>
            </a:r>
            <a:endParaRPr lang="en-US" altLang="en-US" sz="2400">
              <a:cs typeface="Calibri"/>
            </a:endParaRPr>
          </a:p>
          <a:p>
            <a:endParaRPr lang="en-US" altLang="en-US" sz="2400">
              <a:solidFill>
                <a:srgbClr val="000000"/>
              </a:solidFill>
              <a:latin typeface="Calibri"/>
              <a:cs typeface="Calibri"/>
            </a:endParaRPr>
          </a:p>
          <a:p>
            <a:r>
              <a:rPr lang="en-US" sz="1900">
                <a:solidFill>
                  <a:srgbClr val="444444"/>
                </a:solidFill>
                <a:latin typeface="Calibri"/>
                <a:cs typeface="Calibri"/>
              </a:rPr>
              <a:t>The purpose of Office Hours is to hold time to ensure that we share timely reminders with districts, but even more importantly, to create a space where you can share feedback, questions, ideas and best practices with your peers. If you are new, there is no question too small; if you are an effectiveness veteran, don’t be shy about letting us know what you need. </a:t>
            </a:r>
            <a:endParaRPr lang="en-US" b="0" i="0">
              <a:solidFill>
                <a:srgbClr val="444444"/>
              </a:solidFill>
              <a:effectLst/>
              <a:latin typeface="Calibri"/>
              <a:cs typeface="Calibri"/>
            </a:endParaRP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972754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Jenny</a:t>
            </a:r>
          </a:p>
          <a:p>
            <a:endParaRPr lang="en-US">
              <a:cs typeface="Calibri"/>
            </a:endParaRPr>
          </a:p>
          <a:p>
            <a:r>
              <a:rPr lang="en-US">
                <a:cs typeface="Calibri"/>
              </a:rPr>
              <a:t>Here is a quick glance at the ADEPT calendar with important dates to note.</a:t>
            </a:r>
          </a:p>
        </p:txBody>
      </p:sp>
      <p:sp>
        <p:nvSpPr>
          <p:cNvPr id="4" name="Slide Number Placeholder 3"/>
          <p:cNvSpPr>
            <a:spLocks noGrp="1"/>
          </p:cNvSpPr>
          <p:nvPr>
            <p:ph type="sldNum" sz="quarter" idx="5"/>
          </p:nvPr>
        </p:nvSpPr>
        <p:spPr/>
        <p:txBody>
          <a:bodyPr/>
          <a:lstStyle/>
          <a:p>
            <a:fld id="{4F84FA42-8DA2-4DCE-93EE-F254672AA41C}" type="slidenum">
              <a:rPr lang="en-US"/>
              <a:t>10</a:t>
            </a:fld>
            <a:endParaRPr lang="en-US"/>
          </a:p>
        </p:txBody>
      </p:sp>
    </p:spTree>
    <p:extLst>
      <p:ext uri="{BB962C8B-B14F-4D97-AF65-F5344CB8AC3E}">
        <p14:creationId xmlns:p14="http://schemas.microsoft.com/office/powerpoint/2010/main" val="1610169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fontAlgn="base"/>
            <a:r>
              <a:rPr lang="en-US" sz="1800">
                <a:latin typeface="Calibri"/>
                <a:cs typeface="Calibri"/>
              </a:rPr>
              <a:t>Jenny: Let's have a look at general reminders as we move to the second half of the school year.</a:t>
            </a:r>
            <a:endParaRPr lang="en-US" sz="1800">
              <a:solidFill>
                <a:srgbClr val="000000"/>
              </a:solidFill>
              <a:latin typeface="Calibri"/>
              <a:cs typeface="Calibri"/>
            </a:endParaRPr>
          </a:p>
          <a:p>
            <a:pPr marL="156845"/>
            <a:endParaRPr lang="en-US" sz="1800">
              <a:latin typeface="Calibri"/>
              <a:cs typeface="Calibri"/>
            </a:endParaRPr>
          </a:p>
          <a:p>
            <a:pPr marL="156845"/>
            <a:r>
              <a:rPr lang="en-US" sz="1800">
                <a:latin typeface="Calibri"/>
                <a:cs typeface="Calibri"/>
              </a:rPr>
              <a:t>Each district has their approved ADEPT Plan timeline. For many, the district’s preliminary evaluation cycle has concluded, but we would like to remind everyone to confirm that Preliminary evaluation cycle pre-conferences, observations, and post-conferences have occurred.</a:t>
            </a:r>
            <a:endParaRPr lang="en-US" sz="1800" b="0" i="0">
              <a:solidFill>
                <a:srgbClr val="444444"/>
              </a:solidFill>
              <a:effectLst/>
              <a:latin typeface="Calibri"/>
              <a:cs typeface="Calibri"/>
            </a:endParaRPr>
          </a:p>
          <a:p>
            <a:endParaRPr lang="en-US" sz="1800">
              <a:solidFill>
                <a:srgbClr val="444444"/>
              </a:solidFill>
              <a:latin typeface="Calibri"/>
              <a:cs typeface="Calibri"/>
            </a:endParaRPr>
          </a:p>
          <a:p>
            <a:r>
              <a:rPr lang="en-US">
                <a:solidFill>
                  <a:srgbClr val="444444"/>
                </a:solidFill>
              </a:rPr>
              <a:t>***Hopefully you do not need to alter your ADEPT Plan timeline, but if you do, you must request the change through your ADEPT liaison in our office. </a:t>
            </a:r>
            <a:endParaRPr lang="en-US"/>
          </a:p>
          <a:p>
            <a:pPr marL="156845" indent="0" fontAlgn="base">
              <a:buNone/>
            </a:pPr>
            <a:r>
              <a:rPr lang="en-US" sz="1800">
                <a:solidFill>
                  <a:srgbClr val="444444"/>
                </a:solidFill>
                <a:latin typeface="Calibri"/>
                <a:cs typeface="Calibri"/>
              </a:rPr>
              <a:t>​</a:t>
            </a:r>
            <a:endParaRPr lang="en-US" b="0" i="0">
              <a:solidFill>
                <a:srgbClr val="444444"/>
              </a:solidFill>
              <a:effectLst/>
              <a:latin typeface="Calibri"/>
              <a:cs typeface="Calibri"/>
            </a:endParaRPr>
          </a:p>
          <a:p>
            <a:pPr algn="l" rtl="0" fontAlgn="base"/>
            <a:r>
              <a:rPr lang="en-US" sz="1800">
                <a:latin typeface="Calibri"/>
                <a:cs typeface="Calibri"/>
              </a:rPr>
              <a:t>Please look closely at your Highly Consequential Evaluations. These evaluations involve annual-contract teachers who are undergoing their second summative evaluation after an unsuccessful summative evaluation.  Be sure there are at least 3 persons on the evaluation team (principal/designee, content expert, team member).</a:t>
            </a:r>
            <a:endParaRPr lang="en-US" b="0" i="0">
              <a:solidFill>
                <a:srgbClr val="444444"/>
              </a:solidFill>
              <a:effectLst/>
              <a:latin typeface="Calibri"/>
              <a:cs typeface="Calibri"/>
            </a:endParaRPr>
          </a:p>
          <a:p>
            <a:endParaRPr lang="en-US"/>
          </a:p>
          <a:p>
            <a:r>
              <a:rPr lang="en-US"/>
              <a:t>As you begin Final evaluation cycle observation(s), please ensure that post-conferences and SLO and Special Areas plan conferences occur. For those districts who use </a:t>
            </a:r>
            <a:r>
              <a:rPr lang="en-US" err="1"/>
              <a:t>SCLead</a:t>
            </a:r>
            <a:r>
              <a:rPr lang="en-US"/>
              <a:t> to report evaluations, the Evaluation Status Report (ADEPT, District) is a helpful tool to assist you with monitoring the components of your educators' evaluations. </a:t>
            </a:r>
            <a:endParaRPr lang="en-US">
              <a:cs typeface="Calibri"/>
            </a:endParaRPr>
          </a:p>
          <a:p>
            <a:endParaRPr lang="en-US" sz="1800">
              <a:cs typeface="Calibri"/>
            </a:endParaRPr>
          </a:p>
          <a:p>
            <a:endParaRPr lang="en-US">
              <a:cs typeface="Calibri" panose="020F0502020204030204"/>
            </a:endParaRPr>
          </a:p>
          <a:p>
            <a:endParaRPr lang="en-US">
              <a:cs typeface="Calibri" panose="020F0502020204030204"/>
            </a:endParaRPr>
          </a:p>
          <a:p>
            <a:endParaRPr lang="en-US" sz="1800">
              <a:cs typeface="Calibri" panose="020F0502020204030204"/>
            </a:endParaRPr>
          </a:p>
          <a:p>
            <a:pPr marL="157210"/>
            <a:endParaRPr lang="en-US">
              <a:cs typeface="Calibri" panose="020F0502020204030204"/>
            </a:endParaRPr>
          </a:p>
        </p:txBody>
      </p:sp>
    </p:spTree>
    <p:extLst>
      <p:ext uri="{BB962C8B-B14F-4D97-AF65-F5344CB8AC3E}">
        <p14:creationId xmlns:p14="http://schemas.microsoft.com/office/powerpoint/2010/main" val="3587186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a:r>
              <a:rPr lang="en-US">
                <a:solidFill>
                  <a:srgbClr val="000000"/>
                </a:solidFill>
                <a:latin typeface="Times New Roman"/>
                <a:cs typeface="Times New Roman"/>
              </a:rPr>
              <a:t>Jenny - Another helpful tool for monitoring the progress of evaluations is using the Observation</a:t>
            </a:r>
            <a:r>
              <a:rPr lang="en-US" b="0" i="0">
                <a:solidFill>
                  <a:srgbClr val="000000"/>
                </a:solidFill>
                <a:effectLst/>
                <a:latin typeface="Times New Roman"/>
                <a:cs typeface="Times New Roman"/>
              </a:rPr>
              <a:t> Status Bubble</a:t>
            </a:r>
            <a:r>
              <a:rPr lang="en-US">
                <a:solidFill>
                  <a:srgbClr val="000000"/>
                </a:solidFill>
                <a:latin typeface="Times New Roman"/>
                <a:cs typeface="Times New Roman"/>
              </a:rPr>
              <a:t>.</a:t>
            </a:r>
            <a:endParaRPr lang="en-US">
              <a:latin typeface="Times New Roman"/>
              <a:cs typeface="Times New Roman"/>
            </a:endParaRPr>
          </a:p>
          <a:p>
            <a:pPr marL="156845"/>
            <a:r>
              <a:rPr lang="en-US">
                <a:solidFill>
                  <a:srgbClr val="000000"/>
                </a:solidFill>
                <a:latin typeface="Times New Roman"/>
                <a:cs typeface="Times New Roman"/>
              </a:rPr>
              <a:t>This bubble denotes that the evaluator has signed the post-conference form.</a:t>
            </a:r>
            <a:endParaRPr lang="en-US" b="0" i="0">
              <a:solidFill>
                <a:srgbClr val="000000"/>
              </a:solidFill>
              <a:effectLst/>
              <a:latin typeface="Times New Roman"/>
              <a:cs typeface="Times New Roman"/>
            </a:endParaRPr>
          </a:p>
          <a:p>
            <a:pPr marL="156845"/>
            <a:r>
              <a:rPr lang="en-US">
                <a:solidFill>
                  <a:srgbClr val="000000"/>
                </a:solidFill>
                <a:latin typeface="Times New Roman"/>
                <a:cs typeface="Times New Roman"/>
              </a:rPr>
              <a:t>A filled in observation bubble DOES NOT indicate that the correct number of observations are loaded, nor does it indicate that the teacher has signed the post conference form. </a:t>
            </a:r>
          </a:p>
          <a:p>
            <a:pPr marL="156845"/>
            <a:r>
              <a:rPr lang="en-US">
                <a:solidFill>
                  <a:srgbClr val="000000"/>
                </a:solidFill>
                <a:latin typeface="Times New Roman"/>
                <a:cs typeface="Times New Roman"/>
              </a:rPr>
              <a:t>Teacher signatures are needed but will not prevent the evaluation from being completed or closed.</a:t>
            </a:r>
          </a:p>
          <a:p>
            <a:pPr marL="156845"/>
            <a:r>
              <a:rPr lang="en-US" b="0" i="0">
                <a:solidFill>
                  <a:srgbClr val="000000"/>
                </a:solidFill>
                <a:effectLst/>
                <a:latin typeface="Times New Roman"/>
                <a:cs typeface="Times New Roman"/>
              </a:rPr>
              <a:t>Remind evaluators to get teacher signatures during the post conference prior to closing/completing the evaluation.</a:t>
            </a:r>
            <a:r>
              <a:rPr lang="en-US">
                <a:solidFill>
                  <a:srgbClr val="000000"/>
                </a:solidFill>
                <a:latin typeface="Times New Roman"/>
                <a:cs typeface="Times New Roman"/>
              </a:rPr>
              <a:t> </a:t>
            </a:r>
            <a:endParaRPr lang="en-US" b="0" i="0">
              <a:solidFill>
                <a:srgbClr val="000000"/>
              </a:solidFill>
              <a:effectLst/>
              <a:latin typeface="Times New Roman" panose="02020603050405020304" pitchFamily="18" charset="0"/>
              <a:cs typeface="Times New Roman"/>
            </a:endParaRPr>
          </a:p>
          <a:p>
            <a:pPr marL="157210" indent="0">
              <a:buNone/>
            </a:pPr>
            <a:endParaRPr lang="en-US" b="0" i="0">
              <a:solidFill>
                <a:srgbClr val="000000"/>
              </a:solidFill>
              <a:effectLst/>
              <a:latin typeface="Times New Roman" panose="02020603050405020304" pitchFamily="18" charset="0"/>
            </a:endParaRPr>
          </a:p>
          <a:p>
            <a:pPr marL="157210" indent="0">
              <a:buNone/>
            </a:pPr>
            <a:endParaRPr lang="en-US"/>
          </a:p>
        </p:txBody>
      </p:sp>
    </p:spTree>
    <p:extLst>
      <p:ext uri="{BB962C8B-B14F-4D97-AF65-F5344CB8AC3E}">
        <p14:creationId xmlns:p14="http://schemas.microsoft.com/office/powerpoint/2010/main" val="1066540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Our newest associate on the team, Ms. Ashley Cohoon will now be the person you will send your special area evaluator credentials to. Her email is provided for you on the current slide. Be sure to use the spreadsheet when sending her this information. </a:t>
            </a:r>
            <a:endParaRPr lang="en-US"/>
          </a:p>
          <a:p>
            <a:r>
              <a:rPr lang="en-US">
                <a:ea typeface="Calibri"/>
                <a:cs typeface="Calibri"/>
              </a:rPr>
              <a:t>I will now pass the mic over to her.</a:t>
            </a:r>
            <a:endParaRPr lang="en-US"/>
          </a:p>
        </p:txBody>
      </p:sp>
      <p:sp>
        <p:nvSpPr>
          <p:cNvPr id="4" name="Slide Number Placeholder 3"/>
          <p:cNvSpPr>
            <a:spLocks noGrp="1"/>
          </p:cNvSpPr>
          <p:nvPr>
            <p:ph type="sldNum" sz="quarter" idx="5"/>
          </p:nvPr>
        </p:nvSpPr>
        <p:spPr/>
        <p:txBody>
          <a:bodyPr/>
          <a:lstStyle/>
          <a:p>
            <a:fld id="{4F84FA42-8DA2-4DCE-93EE-F254672AA41C}" type="slidenum">
              <a:rPr lang="en-US"/>
              <a:t>13</a:t>
            </a:fld>
            <a:endParaRPr lang="en-US"/>
          </a:p>
        </p:txBody>
      </p:sp>
    </p:spTree>
    <p:extLst>
      <p:ext uri="{BB962C8B-B14F-4D97-AF65-F5344CB8AC3E}">
        <p14:creationId xmlns:p14="http://schemas.microsoft.com/office/powerpoint/2010/main" val="6079259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4F84FA42-8DA2-4DCE-93EE-F254672AA41C}" type="slidenum">
              <a:rPr lang="en-US"/>
              <a:t>14</a:t>
            </a:fld>
            <a:endParaRPr lang="en-US"/>
          </a:p>
        </p:txBody>
      </p:sp>
    </p:spTree>
    <p:extLst>
      <p:ext uri="{BB962C8B-B14F-4D97-AF65-F5344CB8AC3E}">
        <p14:creationId xmlns:p14="http://schemas.microsoft.com/office/powerpoint/2010/main" val="12442969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indent="0">
              <a:buNone/>
            </a:pPr>
            <a:r>
              <a:rPr lang="en-US"/>
              <a:t>Here are some great questions from the chat…</a:t>
            </a:r>
          </a:p>
          <a:p>
            <a:pPr marL="157210" indent="0">
              <a:buNone/>
            </a:pPr>
            <a:endParaRPr lang="en-US"/>
          </a:p>
          <a:p>
            <a:pPr marL="156845"/>
            <a:r>
              <a:rPr lang="en-US"/>
              <a:t>Please feel free to hop on the mic or drop your questions in the chat. </a:t>
            </a:r>
          </a:p>
          <a:p>
            <a:pPr marL="156845" indent="0">
              <a:buNone/>
            </a:pPr>
            <a:endParaRPr lang="en-US">
              <a:cs typeface="Calibri"/>
            </a:endParaRPr>
          </a:p>
          <a:p>
            <a:pPr marL="156845"/>
            <a:r>
              <a:rPr lang="en-US">
                <a:cs typeface="Calibri"/>
              </a:rPr>
              <a:t>We thank you for your time today and, as always, we are here if you have any questions or need support with anything. We hope you all have a joyful holiday season and take the time to rest and recharge for the new year.</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15</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12562024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46a9f7d4e3_2_74:notes"/>
          <p:cNvSpPr txBox="1">
            <a:spLocks noGrp="1"/>
          </p:cNvSpPr>
          <p:nvPr>
            <p:ph type="body" idx="1"/>
          </p:nvPr>
        </p:nvSpPr>
        <p:spPr>
          <a:xfrm>
            <a:off x="754263" y="4665691"/>
            <a:ext cx="6034021" cy="4420236"/>
          </a:xfrm>
          <a:prstGeom prst="rect">
            <a:avLst/>
          </a:prstGeom>
          <a:noFill/>
          <a:ln>
            <a:noFill/>
          </a:ln>
        </p:spPr>
        <p:txBody>
          <a:bodyPr spcFirstLastPara="1" wrap="square" lIns="99149" tIns="99149" rIns="99149" bIns="99149" anchor="t" anchorCtr="0">
            <a:noAutofit/>
          </a:bodyPr>
          <a:lstStyle/>
          <a:p>
            <a:pPr marL="157210" indent="0">
              <a:buNone/>
            </a:pPr>
            <a:r>
              <a:rPr lang="en">
                <a:solidFill>
                  <a:schemeClr val="dk1"/>
                </a:solidFill>
                <a:latin typeface="Calibri"/>
                <a:ea typeface="Calibri"/>
                <a:cs typeface="Calibri"/>
                <a:sym typeface="Calibri"/>
              </a:rPr>
              <a:t>Please feel free</a:t>
            </a:r>
            <a:r>
              <a:rPr lang="en" baseline="0">
                <a:solidFill>
                  <a:schemeClr val="dk1"/>
                </a:solidFill>
                <a:latin typeface="Calibri"/>
                <a:ea typeface="Calibri"/>
                <a:cs typeface="Calibri"/>
                <a:sym typeface="Calibri"/>
              </a:rPr>
              <a:t> to reach out to us if you have questions or feedback for us. Our email addresses are shown on the slide.</a:t>
            </a:r>
            <a:endParaRPr lang="en" baseline="0">
              <a:solidFill>
                <a:schemeClr val="dk1"/>
              </a:solidFill>
              <a:latin typeface="Calibri"/>
              <a:ea typeface="Calibri"/>
              <a:cs typeface="Calibri"/>
            </a:endParaRPr>
          </a:p>
          <a:p>
            <a:pPr>
              <a:buSzPts val="1100"/>
            </a:pPr>
            <a:endParaRPr lang="en">
              <a:solidFill>
                <a:schemeClr val="dk1"/>
              </a:solidFill>
              <a:latin typeface="Calibri"/>
              <a:ea typeface="Calibri"/>
              <a:cs typeface="Calibri"/>
            </a:endParaRPr>
          </a:p>
          <a:p>
            <a:pPr>
              <a:buSzPts val="1100"/>
            </a:pPr>
            <a:endParaRPr lang="en" b="1">
              <a:solidFill>
                <a:schemeClr val="dk1"/>
              </a:solidFill>
              <a:latin typeface="Calibri"/>
              <a:ea typeface="Calibri"/>
              <a:cs typeface="Calibri"/>
            </a:endParaRPr>
          </a:p>
        </p:txBody>
      </p:sp>
      <p:sp>
        <p:nvSpPr>
          <p:cNvPr id="290" name="Google Shape;290;g46a9f7d4e3_2_74:notes"/>
          <p:cNvSpPr>
            <a:spLocks noGrp="1" noRot="1" noChangeAspect="1"/>
          </p:cNvSpPr>
          <p:nvPr>
            <p:ph type="sldImg" idx="2"/>
          </p:nvPr>
        </p:nvSpPr>
        <p:spPr>
          <a:xfrm>
            <a:off x="495300" y="736600"/>
            <a:ext cx="6550025" cy="36845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33935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t>Kim– Here’s an outline of what our time together will look like today. </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2</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2162755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a:r>
              <a:rPr lang="en-US"/>
              <a:t>With this being the time of year we submit our count of Induction 1 educators, several questions frequently come up. The next few slides will address some of those questions. </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3</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499981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Your count may have increased from the initial counts provided. This is to be expected as certificates have been issued since that time (including Winter PACE certificates). It is not necessary to email us your count as we submit the count based off of information that is in </a:t>
            </a:r>
            <a:r>
              <a:rPr lang="en-US" err="1">
                <a:cs typeface="Calibri"/>
              </a:rPr>
              <a:t>SCLead</a:t>
            </a:r>
            <a:r>
              <a:rPr lang="en-US">
                <a:cs typeface="Calibri"/>
              </a:rPr>
              <a:t>.</a:t>
            </a:r>
          </a:p>
        </p:txBody>
      </p:sp>
      <p:sp>
        <p:nvSpPr>
          <p:cNvPr id="4" name="Slide Number Placeholder 3"/>
          <p:cNvSpPr>
            <a:spLocks noGrp="1"/>
          </p:cNvSpPr>
          <p:nvPr>
            <p:ph type="sldNum" sz="quarter" idx="5"/>
          </p:nvPr>
        </p:nvSpPr>
        <p:spPr/>
        <p:txBody>
          <a:bodyPr/>
          <a:lstStyle/>
          <a:p>
            <a:fld id="{4F84FA42-8DA2-4DCE-93EE-F254672AA41C}" type="slidenum">
              <a:rPr lang="en-US"/>
              <a:t>4</a:t>
            </a:fld>
            <a:endParaRPr lang="en-US"/>
          </a:p>
        </p:txBody>
      </p:sp>
    </p:spTree>
    <p:extLst>
      <p:ext uri="{BB962C8B-B14F-4D97-AF65-F5344CB8AC3E}">
        <p14:creationId xmlns:p14="http://schemas.microsoft.com/office/powerpoint/2010/main" val="601010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Allowable expenditures include, but are not necessarily limited to, the following:</a:t>
            </a:r>
          </a:p>
          <a:p>
            <a:endParaRPr lang="en-US">
              <a:cs typeface="Calibri"/>
            </a:endParaRPr>
          </a:p>
          <a:p>
            <a:pPr marL="171450" indent="-171450">
              <a:buFont typeface="Arial"/>
              <a:buChar char="•"/>
            </a:pPr>
            <a:r>
              <a:rPr lang="en-US"/>
              <a:t>ADEPT-related materials and resources,</a:t>
            </a:r>
          </a:p>
          <a:p>
            <a:pPr marL="171450" indent="-171450">
              <a:buFont typeface="Arial"/>
              <a:buChar char="•"/>
            </a:pPr>
            <a:r>
              <a:rPr lang="en-US"/>
              <a:t>salary supplements and stipends for persons participating in training and/or professional development activities that directly relate to ADEPT,</a:t>
            </a:r>
          </a:p>
          <a:p>
            <a:pPr marL="171450" indent="-171450">
              <a:buFont typeface="Arial"/>
              <a:buChar char="•"/>
            </a:pPr>
            <a:r>
              <a:rPr lang="en-US"/>
              <a:t>substitute teacher reimbursement for teachers participating in training and/or professional development activities that directly relate to ADEPT,</a:t>
            </a:r>
          </a:p>
          <a:p>
            <a:pPr marL="171450" indent="-171450">
              <a:buFont typeface="Arial"/>
              <a:buChar char="•"/>
            </a:pPr>
            <a:r>
              <a:rPr lang="en-US"/>
              <a:t>salary supplements and stipends for personnel responsible for coordinating and/or implementing the ADEPT program (e.g., coordinators, administrative staff, evaluators, mentors),</a:t>
            </a:r>
          </a:p>
          <a:p>
            <a:pPr marL="171450" indent="-171450">
              <a:buFont typeface="Arial"/>
              <a:buChar char="•"/>
            </a:pPr>
            <a:r>
              <a:rPr lang="en-US"/>
              <a:t>base salary and employee benefits for personnel responsible for coordinating and/or implementing the ADEPT program, in direct proportion to the extent of the employee’s ADEPT-related job responsibilities. For example, if 30% of an employee’s job responsibilities relate directly to coordinating or implementing the ADEPT system, then available ADEPT funds may be used to pay for up to 30% of the employee’s base salary and benefits.</a:t>
            </a:r>
          </a:p>
          <a:p>
            <a:endParaRPr lang="en-US">
              <a:cs typeface="Calibri"/>
            </a:endParaRPr>
          </a:p>
        </p:txBody>
      </p:sp>
      <p:sp>
        <p:nvSpPr>
          <p:cNvPr id="4" name="Slide Number Placeholder 3"/>
          <p:cNvSpPr>
            <a:spLocks noGrp="1"/>
          </p:cNvSpPr>
          <p:nvPr>
            <p:ph type="sldNum" sz="quarter" idx="5"/>
          </p:nvPr>
        </p:nvSpPr>
        <p:spPr/>
        <p:txBody>
          <a:bodyPr/>
          <a:lstStyle/>
          <a:p>
            <a:fld id="{4F84FA42-8DA2-4DCE-93EE-F254672AA41C}" type="slidenum">
              <a:rPr lang="en-US"/>
              <a:t>5</a:t>
            </a:fld>
            <a:endParaRPr lang="en-US"/>
          </a:p>
        </p:txBody>
      </p:sp>
    </p:spTree>
    <p:extLst>
      <p:ext uri="{BB962C8B-B14F-4D97-AF65-F5344CB8AC3E}">
        <p14:creationId xmlns:p14="http://schemas.microsoft.com/office/powerpoint/2010/main" val="1905911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409587-D08B-3D6E-EF3A-EB205B6DE2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781B2A-2D8C-1283-62F0-A14FCB436F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B209EE-1761-87B8-A785-44E8779D350A}"/>
              </a:ext>
            </a:extLst>
          </p:cNvPr>
          <p:cNvSpPr>
            <a:spLocks noGrp="1"/>
          </p:cNvSpPr>
          <p:nvPr>
            <p:ph type="body" idx="1"/>
          </p:nvPr>
        </p:nvSpPr>
        <p:spPr/>
        <p:txBody>
          <a:bodyPr/>
          <a:lstStyle/>
          <a:p>
            <a:endParaRPr lang="en-US">
              <a:cs typeface="Calibri"/>
            </a:endParaRPr>
          </a:p>
        </p:txBody>
      </p:sp>
      <p:sp>
        <p:nvSpPr>
          <p:cNvPr id="4" name="Slide Number Placeholder 3">
            <a:extLst>
              <a:ext uri="{FF2B5EF4-FFF2-40B4-BE49-F238E27FC236}">
                <a16:creationId xmlns:a16="http://schemas.microsoft.com/office/drawing/2014/main" id="{35F2ED94-58D3-1C02-8C56-CFBF037B238B}"/>
              </a:ext>
            </a:extLst>
          </p:cNvPr>
          <p:cNvSpPr>
            <a:spLocks noGrp="1"/>
          </p:cNvSpPr>
          <p:nvPr>
            <p:ph type="sldNum" sz="quarter" idx="5"/>
          </p:nvPr>
        </p:nvSpPr>
        <p:spPr/>
        <p:txBody>
          <a:bodyPr/>
          <a:lstStyle/>
          <a:p>
            <a:fld id="{4F84FA42-8DA2-4DCE-93EE-F254672AA41C}" type="slidenum">
              <a:rPr lang="en-US"/>
              <a:t>6</a:t>
            </a:fld>
            <a:endParaRPr lang="en-US"/>
          </a:p>
        </p:txBody>
      </p:sp>
    </p:spTree>
    <p:extLst>
      <p:ext uri="{BB962C8B-B14F-4D97-AF65-F5344CB8AC3E}">
        <p14:creationId xmlns:p14="http://schemas.microsoft.com/office/powerpoint/2010/main" val="805833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89CA27-3543-F967-A3FD-DC91970DFF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E5D5F5-284E-8276-8B38-BF3032E3C8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411015-CD3B-A910-BAC2-C98D8549753C}"/>
              </a:ext>
            </a:extLst>
          </p:cNvPr>
          <p:cNvSpPr>
            <a:spLocks noGrp="1"/>
          </p:cNvSpPr>
          <p:nvPr>
            <p:ph type="body" idx="1"/>
          </p:nvPr>
        </p:nvSpPr>
        <p:spPr/>
        <p:txBody>
          <a:bodyPr/>
          <a:lstStyle/>
          <a:p>
            <a:r>
              <a:rPr lang="en-US">
                <a:cs typeface="Calibri"/>
              </a:rPr>
              <a:t>Link: </a:t>
            </a:r>
            <a:r>
              <a:rPr lang="en-US">
                <a:hlinkClick r:id="rId3"/>
              </a:rPr>
              <a:t>Monthly Payments to Districts - South Carolina Department of Education - 01/23/2024 3:33 PM (sc.gov)</a:t>
            </a:r>
          </a:p>
          <a:p>
            <a:endParaRPr lang="en-US">
              <a:cs typeface="Calibri"/>
            </a:endParaRPr>
          </a:p>
          <a:p>
            <a:r>
              <a:rPr lang="en-US">
                <a:cs typeface="Calibri"/>
              </a:rPr>
              <a:t>Revenue 3502 ADEPT, </a:t>
            </a:r>
            <a:r>
              <a:rPr lang="en-US" err="1">
                <a:cs typeface="Calibri"/>
              </a:rPr>
              <a:t>Subfund</a:t>
            </a:r>
            <a:r>
              <a:rPr lang="en-US">
                <a:cs typeface="Calibri"/>
              </a:rPr>
              <a:t> 302 EIA</a:t>
            </a:r>
          </a:p>
        </p:txBody>
      </p:sp>
      <p:sp>
        <p:nvSpPr>
          <p:cNvPr id="4" name="Slide Number Placeholder 3">
            <a:extLst>
              <a:ext uri="{FF2B5EF4-FFF2-40B4-BE49-F238E27FC236}">
                <a16:creationId xmlns:a16="http://schemas.microsoft.com/office/drawing/2014/main" id="{0A04C4BD-379E-031F-CB5A-14F5874AC008}"/>
              </a:ext>
            </a:extLst>
          </p:cNvPr>
          <p:cNvSpPr>
            <a:spLocks noGrp="1"/>
          </p:cNvSpPr>
          <p:nvPr>
            <p:ph type="sldNum" sz="quarter" idx="5"/>
          </p:nvPr>
        </p:nvSpPr>
        <p:spPr/>
        <p:txBody>
          <a:bodyPr/>
          <a:lstStyle/>
          <a:p>
            <a:fld id="{4F84FA42-8DA2-4DCE-93EE-F254672AA41C}" type="slidenum">
              <a:rPr lang="en-US"/>
              <a:t>7</a:t>
            </a:fld>
            <a:endParaRPr lang="en-US"/>
          </a:p>
        </p:txBody>
      </p:sp>
    </p:spTree>
    <p:extLst>
      <p:ext uri="{BB962C8B-B14F-4D97-AF65-F5344CB8AC3E}">
        <p14:creationId xmlns:p14="http://schemas.microsoft.com/office/powerpoint/2010/main" val="2622152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Certified educators who have Induction 1 contracts identified in </a:t>
            </a:r>
            <a:r>
              <a:rPr lang="en-US" err="1"/>
              <a:t>SCLead</a:t>
            </a:r>
            <a:r>
              <a:rPr lang="en-US"/>
              <a:t> by the February submission date are included in the district's count. Since certificates are issued beyond that date, districts have the option to put policies in place regarding a cut-off date for educators who are not certified by this time; the district may choose to close evaluations for educators who have not received their certificates by February 1st, but that is not a mandate. The district would not receive funding for educators who become certified after the count is submitted.</a:t>
            </a:r>
          </a:p>
          <a:p>
            <a:r>
              <a:rPr lang="en-US"/>
              <a:t> </a:t>
            </a:r>
            <a:endParaRPr lang="en-US">
              <a:cs typeface="Calibri"/>
            </a:endParaRPr>
          </a:p>
          <a:p>
            <a:r>
              <a:rPr lang="en-US"/>
              <a:t>Because an educator must be certified to complete the evaluation, if an educator does not become certified by the close of the evaluation period, the evaluation should be closed/reported as Incomplete.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4F84FA42-8DA2-4DCE-93EE-F254672AA41C}" type="slidenum">
              <a:rPr lang="en-US"/>
              <a:t>8</a:t>
            </a:fld>
            <a:endParaRPr lang="en-US"/>
          </a:p>
        </p:txBody>
      </p:sp>
    </p:spTree>
    <p:extLst>
      <p:ext uri="{BB962C8B-B14F-4D97-AF65-F5344CB8AC3E}">
        <p14:creationId xmlns:p14="http://schemas.microsoft.com/office/powerpoint/2010/main" val="1302801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C7BFD-7316-A183-DC61-D1E21CE1F6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F067FA-F854-893B-2A6A-4F711A30BB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C7117D-606E-F173-FDE7-30826597B518}"/>
              </a:ext>
            </a:extLst>
          </p:cNvPr>
          <p:cNvSpPr>
            <a:spLocks noGrp="1"/>
          </p:cNvSpPr>
          <p:nvPr>
            <p:ph type="body" idx="1"/>
          </p:nvPr>
        </p:nvSpPr>
        <p:spPr/>
        <p:txBody>
          <a:bodyPr/>
          <a:lstStyle/>
          <a:p>
            <a:pPr marL="156845"/>
            <a:r>
              <a:rPr lang="en-US">
                <a:cs typeface="Calibri"/>
              </a:rPr>
              <a:t>Jenny</a:t>
            </a:r>
            <a:endParaRPr lang="en-US"/>
          </a:p>
        </p:txBody>
      </p:sp>
      <p:sp>
        <p:nvSpPr>
          <p:cNvPr id="4" name="Slide Number Placeholder 3">
            <a:extLst>
              <a:ext uri="{FF2B5EF4-FFF2-40B4-BE49-F238E27FC236}">
                <a16:creationId xmlns:a16="http://schemas.microsoft.com/office/drawing/2014/main" id="{989CD3C2-46B7-5419-93D9-01A378099733}"/>
              </a:ext>
            </a:extLst>
          </p:cNvPr>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9</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4101564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1"/>
            <a:ext cx="6035040" cy="1543051"/>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1"/>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64384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2257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6"/>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6"/>
            <a:ext cx="7734300" cy="51989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345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1"/>
        <p:cNvGrpSpPr/>
        <p:nvPr/>
      </p:nvGrpSpPr>
      <p:grpSpPr>
        <a:xfrm>
          <a:off x="0" y="0"/>
          <a:ext cx="0" cy="0"/>
          <a:chOff x="0" y="0"/>
          <a:chExt cx="0" cy="0"/>
        </a:xfrm>
      </p:grpSpPr>
      <p:sp>
        <p:nvSpPr>
          <p:cNvPr id="182" name="Google Shape;182;p39"/>
          <p:cNvSpPr txBox="1">
            <a:spLocks noGrp="1"/>
          </p:cNvSpPr>
          <p:nvPr>
            <p:ph type="title"/>
          </p:nvPr>
        </p:nvSpPr>
        <p:spPr>
          <a:xfrm>
            <a:off x="609600" y="907482"/>
            <a:ext cx="109728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000"/>
              <a:buFont typeface="Rockwell"/>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3" name="Google Shape;183;p39"/>
          <p:cNvSpPr txBox="1">
            <a:spLocks noGrp="1"/>
          </p:cNvSpPr>
          <p:nvPr>
            <p:ph type="body" idx="1"/>
          </p:nvPr>
        </p:nvSpPr>
        <p:spPr>
          <a:xfrm>
            <a:off x="609600" y="3760219"/>
            <a:ext cx="10972800" cy="1743435"/>
          </a:xfrm>
          <a:prstGeom prst="rect">
            <a:avLst/>
          </a:prstGeom>
          <a:noFill/>
          <a:ln>
            <a:noFill/>
          </a:ln>
        </p:spPr>
        <p:txBody>
          <a:bodyPr spcFirstLastPara="1" wrap="square" lIns="91425" tIns="45700" rIns="91425" bIns="45700" anchor="t" anchorCtr="0">
            <a:normAutofit/>
          </a:bodyPr>
          <a:lstStyle>
            <a:lvl1pPr marL="457189" lvl="0" indent="-228594" algn="l">
              <a:lnSpc>
                <a:spcPct val="90000"/>
              </a:lnSpc>
              <a:spcBef>
                <a:spcPts val="1000"/>
              </a:spcBef>
              <a:spcAft>
                <a:spcPts val="0"/>
              </a:spcAft>
              <a:buClr>
                <a:srgbClr val="7F7F7F"/>
              </a:buClr>
              <a:buSzPts val="2800"/>
              <a:buNone/>
              <a:defRPr sz="2800">
                <a:solidFill>
                  <a:srgbClr val="7F7F7F"/>
                </a:solidFill>
              </a:defRPr>
            </a:lvl1pPr>
            <a:lvl2pPr marL="914377" lvl="1" indent="-228594" algn="l">
              <a:lnSpc>
                <a:spcPct val="90000"/>
              </a:lnSpc>
              <a:spcBef>
                <a:spcPts val="500"/>
              </a:spcBef>
              <a:spcAft>
                <a:spcPts val="0"/>
              </a:spcAft>
              <a:buClr>
                <a:srgbClr val="888888"/>
              </a:buClr>
              <a:buSzPts val="2000"/>
              <a:buNone/>
              <a:defRPr sz="2000">
                <a:solidFill>
                  <a:srgbClr val="888888"/>
                </a:solidFill>
              </a:defRPr>
            </a:lvl2pPr>
            <a:lvl3pPr marL="1371566" lvl="2" indent="-228594" algn="l">
              <a:lnSpc>
                <a:spcPct val="90000"/>
              </a:lnSpc>
              <a:spcBef>
                <a:spcPts val="500"/>
              </a:spcBef>
              <a:spcAft>
                <a:spcPts val="0"/>
              </a:spcAft>
              <a:buClr>
                <a:srgbClr val="888888"/>
              </a:buClr>
              <a:buSzPts val="1800"/>
              <a:buNone/>
              <a:defRPr sz="1800">
                <a:solidFill>
                  <a:srgbClr val="888888"/>
                </a:solidFill>
              </a:defRPr>
            </a:lvl3pPr>
            <a:lvl4pPr marL="1828754" lvl="3" indent="-228594" algn="l">
              <a:lnSpc>
                <a:spcPct val="90000"/>
              </a:lnSpc>
              <a:spcBef>
                <a:spcPts val="500"/>
              </a:spcBef>
              <a:spcAft>
                <a:spcPts val="0"/>
              </a:spcAft>
              <a:buClr>
                <a:srgbClr val="888888"/>
              </a:buClr>
              <a:buSzPts val="1600"/>
              <a:buNone/>
              <a:defRPr sz="1600">
                <a:solidFill>
                  <a:srgbClr val="888888"/>
                </a:solidFill>
              </a:defRPr>
            </a:lvl4pPr>
            <a:lvl5pPr marL="2285943" lvl="4" indent="-228594" algn="l">
              <a:lnSpc>
                <a:spcPct val="90000"/>
              </a:lnSpc>
              <a:spcBef>
                <a:spcPts val="500"/>
              </a:spcBef>
              <a:spcAft>
                <a:spcPts val="0"/>
              </a:spcAft>
              <a:buClr>
                <a:srgbClr val="888888"/>
              </a:buClr>
              <a:buSzPts val="1600"/>
              <a:buNone/>
              <a:defRPr sz="1600">
                <a:solidFill>
                  <a:srgbClr val="888888"/>
                </a:solidFill>
              </a:defRPr>
            </a:lvl5pPr>
            <a:lvl6pPr marL="2743131" lvl="5" indent="-228594" algn="l">
              <a:lnSpc>
                <a:spcPct val="90000"/>
              </a:lnSpc>
              <a:spcBef>
                <a:spcPts val="500"/>
              </a:spcBef>
              <a:spcAft>
                <a:spcPts val="0"/>
              </a:spcAft>
              <a:buClr>
                <a:srgbClr val="888888"/>
              </a:buClr>
              <a:buSzPts val="1600"/>
              <a:buNone/>
              <a:defRPr sz="1600">
                <a:solidFill>
                  <a:srgbClr val="888888"/>
                </a:solidFill>
              </a:defRPr>
            </a:lvl6pPr>
            <a:lvl7pPr marL="3200320" lvl="6" indent="-228594" algn="l">
              <a:lnSpc>
                <a:spcPct val="90000"/>
              </a:lnSpc>
              <a:spcBef>
                <a:spcPts val="500"/>
              </a:spcBef>
              <a:spcAft>
                <a:spcPts val="0"/>
              </a:spcAft>
              <a:buClr>
                <a:srgbClr val="888888"/>
              </a:buClr>
              <a:buSzPts val="1600"/>
              <a:buNone/>
              <a:defRPr sz="1600">
                <a:solidFill>
                  <a:srgbClr val="888888"/>
                </a:solidFill>
              </a:defRPr>
            </a:lvl7pPr>
            <a:lvl8pPr marL="3657509" lvl="7" indent="-228594" algn="l">
              <a:lnSpc>
                <a:spcPct val="90000"/>
              </a:lnSpc>
              <a:spcBef>
                <a:spcPts val="500"/>
              </a:spcBef>
              <a:spcAft>
                <a:spcPts val="0"/>
              </a:spcAft>
              <a:buClr>
                <a:srgbClr val="888888"/>
              </a:buClr>
              <a:buSzPts val="1600"/>
              <a:buNone/>
              <a:defRPr sz="1600">
                <a:solidFill>
                  <a:srgbClr val="888888"/>
                </a:solidFill>
              </a:defRPr>
            </a:lvl8pPr>
            <a:lvl9pPr marL="4114697" lvl="8" indent="-228594" algn="l">
              <a:lnSpc>
                <a:spcPct val="90000"/>
              </a:lnSpc>
              <a:spcBef>
                <a:spcPts val="500"/>
              </a:spcBef>
              <a:spcAft>
                <a:spcPts val="0"/>
              </a:spcAft>
              <a:buClr>
                <a:srgbClr val="888888"/>
              </a:buClr>
              <a:buSzPts val="1600"/>
              <a:buNone/>
              <a:defRPr sz="1600">
                <a:solidFill>
                  <a:srgbClr val="888888"/>
                </a:solidFill>
              </a:defRPr>
            </a:lvl9pPr>
          </a:lstStyle>
          <a:p>
            <a:endParaRPr/>
          </a:p>
        </p:txBody>
      </p:sp>
    </p:spTree>
    <p:extLst>
      <p:ext uri="{BB962C8B-B14F-4D97-AF65-F5344CB8AC3E}">
        <p14:creationId xmlns:p14="http://schemas.microsoft.com/office/powerpoint/2010/main" val="255627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6705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2"/>
            <a:ext cx="10972800" cy="2852737"/>
          </a:xfrm>
        </p:spPr>
        <p:txBody>
          <a:bodyPr anchor="b">
            <a:normAutofit/>
          </a:bodyPr>
          <a:lstStyle>
            <a:lvl1pPr>
              <a:defRPr sz="4000"/>
            </a:lvl1pPr>
          </a:lstStyle>
          <a:p>
            <a:r>
              <a:rPr lang="en-US"/>
              <a:t>Click to edit Master title style</a:t>
            </a:r>
          </a:p>
        </p:txBody>
      </p:sp>
      <p:sp>
        <p:nvSpPr>
          <p:cNvPr id="3" name="Text Placeholder 2"/>
          <p:cNvSpPr>
            <a:spLocks noGrp="1"/>
          </p:cNvSpPr>
          <p:nvPr>
            <p:ph type="body" idx="1"/>
          </p:nvPr>
        </p:nvSpPr>
        <p:spPr>
          <a:xfrm>
            <a:off x="609600" y="3760219"/>
            <a:ext cx="10972800" cy="1743435"/>
          </a:xfrm>
        </p:spPr>
        <p:txBody>
          <a:bodyPr>
            <a:normAutofit/>
          </a:bodyPr>
          <a:lstStyle>
            <a:lvl1pPr marL="0" indent="0">
              <a:buNone/>
              <a:defRPr sz="2800">
                <a:solidFill>
                  <a:schemeClr val="bg1">
                    <a:lumMod val="50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344577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2"/>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49270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278880" y="2494649"/>
            <a:ext cx="5303520" cy="3127975"/>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28065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55275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3600"/>
            </a:lvl1pPr>
          </a:lstStyle>
          <a:p>
            <a:r>
              <a:rPr lang="en-US"/>
              <a:t>Click to edit Master title style</a:t>
            </a:r>
          </a:p>
        </p:txBody>
      </p:sp>
      <p:sp>
        <p:nvSpPr>
          <p:cNvPr id="3" name="Content Placeholder 2"/>
          <p:cNvSpPr>
            <a:spLocks noGrp="1"/>
          </p:cNvSpPr>
          <p:nvPr>
            <p:ph idx="1" hasCustomPrompt="1"/>
          </p:nvPr>
        </p:nvSpPr>
        <p:spPr>
          <a:xfrm>
            <a:off x="5167223" y="457200"/>
            <a:ext cx="6504167" cy="5149971"/>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3" y="2057400"/>
            <a:ext cx="4114799"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Tree>
    <p:extLst>
      <p:ext uri="{BB962C8B-B14F-4D97-AF65-F5344CB8AC3E}">
        <p14:creationId xmlns:p14="http://schemas.microsoft.com/office/powerpoint/2010/main" val="2543839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480383" y="2057400"/>
            <a:ext cx="4114800"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1"/>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p>
        </p:txBody>
      </p:sp>
    </p:spTree>
    <p:extLst>
      <p:ext uri="{BB962C8B-B14F-4D97-AF65-F5344CB8AC3E}">
        <p14:creationId xmlns:p14="http://schemas.microsoft.com/office/powerpoint/2010/main" val="45039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2.png"/><Relationship Id="rId5" Type="http://schemas.openxmlformats.org/officeDocument/2006/relationships/slideLayout" Target="../slideLayouts/slideLayout7.xml"/><Relationship Id="rId10"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5"/>
            <a:ext cx="5486400" cy="1543051"/>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1" y="3104421"/>
            <a:ext cx="5524500" cy="1543051"/>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603832" y="1375778"/>
            <a:ext cx="3333928" cy="3271695"/>
          </a:xfrm>
          <a:prstGeom prst="rect">
            <a:avLst/>
          </a:prstGeom>
        </p:spPr>
      </p:pic>
    </p:spTree>
    <p:extLst>
      <p:ext uri="{BB962C8B-B14F-4D97-AF65-F5344CB8AC3E}">
        <p14:creationId xmlns:p14="http://schemas.microsoft.com/office/powerpoint/2010/main" val="4147449592"/>
      </p:ext>
    </p:extLst>
  </p:cSld>
  <p:clrMap bg1="lt1" tx1="dk1" bg2="lt2" tx2="dk2" accent1="accent1" accent2="accent2" accent3="accent3" accent4="accent4" accent5="accent5" accent6="accent6" hlink="hlink" folHlink="folHlink"/>
  <p:sldLayoutIdLst>
    <p:sldLayoutId id="2147483696" r:id="rId1"/>
    <p:sldLayoutId id="2147483674" r:id="rId2"/>
  </p:sldLayoutIdLst>
  <p:txStyles>
    <p:titleStyle>
      <a:lvl1pPr marL="0" indent="0" algn="ctr" defTabSz="914377"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ctr" defTabSz="914377"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7"/>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1" y="1663855"/>
            <a:ext cx="10972800" cy="390721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406199742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Lst>
  <p:txStyles>
    <p:titleStyle>
      <a:lvl1pPr algn="l" defTabSz="914377"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mailto:ascohoon@ed.sc.gov"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hyperlink" Target="mailto:vtraufler@ed.sc.gov" TargetMode="External"/><Relationship Id="rId13" Type="http://schemas.openxmlformats.org/officeDocument/2006/relationships/hyperlink" Target="mailto:frobinson@ed.sc.gov" TargetMode="External"/><Relationship Id="rId3" Type="http://schemas.openxmlformats.org/officeDocument/2006/relationships/hyperlink" Target="mailto:ascohoon@ed.sc.gov" TargetMode="External"/><Relationship Id="rId7" Type="http://schemas.openxmlformats.org/officeDocument/2006/relationships/hyperlink" Target="mailto:khoward@ed.sc.gov" TargetMode="External"/><Relationship Id="rId12" Type="http://schemas.openxmlformats.org/officeDocument/2006/relationships/hyperlink" Target="mailto:oortmann@ed.sc.gov" TargetMode="External"/><Relationship Id="rId17" Type="http://schemas.openxmlformats.org/officeDocument/2006/relationships/hyperlink" Target="mailto:masuber@ed.sc.gov" TargetMode="External"/><Relationship Id="rId2" Type="http://schemas.openxmlformats.org/officeDocument/2006/relationships/notesSlide" Target="../notesSlides/notesSlide16.xml"/><Relationship Id="rId16" Type="http://schemas.openxmlformats.org/officeDocument/2006/relationships/hyperlink" Target="mailto:lmandsager@ed.sc.gov" TargetMode="External"/><Relationship Id="rId1" Type="http://schemas.openxmlformats.org/officeDocument/2006/relationships/slideLayout" Target="../slideLayouts/slideLayout5.xml"/><Relationship Id="rId6" Type="http://schemas.openxmlformats.org/officeDocument/2006/relationships/hyperlink" Target="mailto:vhenke@ed.sc.gov" TargetMode="External"/><Relationship Id="rId11" Type="http://schemas.openxmlformats.org/officeDocument/2006/relationships/hyperlink" Target="mailto:gedwards@ed.sc.gov" TargetMode="External"/><Relationship Id="rId5" Type="http://schemas.openxmlformats.org/officeDocument/2006/relationships/hyperlink" Target="mailto:rfrazier@ed.sc.gov" TargetMode="External"/><Relationship Id="rId15" Type="http://schemas.openxmlformats.org/officeDocument/2006/relationships/hyperlink" Target="mailto:ksgrant@ed.sc.gov" TargetMode="External"/><Relationship Id="rId10" Type="http://schemas.openxmlformats.org/officeDocument/2006/relationships/hyperlink" Target="https://ed.sc.gov/educators/educator-effectiveness/expanded-adept-resources/https-ed-sc-gov-educators-educator-effectiveness-expanded-adept-resources-educator-evaluation-guidance/educator-effectiveness-and-leadership-development-contacts/?showMeta=2&amp;ext=.pdf" TargetMode="External"/><Relationship Id="rId4" Type="http://schemas.openxmlformats.org/officeDocument/2006/relationships/hyperlink" Target="mailto:bflythe@ed.sc.gov" TargetMode="External"/><Relationship Id="rId9" Type="http://schemas.openxmlformats.org/officeDocument/2006/relationships/hyperlink" Target="https://ed.sc.gov" TargetMode="External"/><Relationship Id="rId14" Type="http://schemas.openxmlformats.org/officeDocument/2006/relationships/hyperlink" Target="mailto:tsmith@ed.sc.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ed.sc.gov/finance/financial-services/payment-information/monthly-payments-to-districts/"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3B4AB93-D917-4A04-8C52-6AC72521C397}"/>
              </a:ext>
            </a:extLst>
          </p:cNvPr>
          <p:cNvSpPr>
            <a:spLocks noGrp="1"/>
          </p:cNvSpPr>
          <p:nvPr>
            <p:ph type="title"/>
          </p:nvPr>
        </p:nvSpPr>
        <p:spPr>
          <a:xfrm>
            <a:off x="5447607" y="522705"/>
            <a:ext cx="6035040" cy="1543051"/>
          </a:xfrm>
        </p:spPr>
        <p:txBody>
          <a:bodyPr/>
          <a:lstStyle/>
          <a:p>
            <a:r>
              <a:rPr lang="en-US"/>
              <a:t>Educator Effectiveness </a:t>
            </a:r>
            <a:br>
              <a:rPr lang="en-US"/>
            </a:br>
            <a:r>
              <a:rPr lang="en-US"/>
              <a:t>Virtual Office Hours </a:t>
            </a:r>
          </a:p>
        </p:txBody>
      </p:sp>
      <p:sp>
        <p:nvSpPr>
          <p:cNvPr id="10" name="Content Placeholder 9"/>
          <p:cNvSpPr>
            <a:spLocks noGrp="1"/>
          </p:cNvSpPr>
          <p:nvPr>
            <p:ph idx="1"/>
          </p:nvPr>
        </p:nvSpPr>
        <p:spPr>
          <a:xfrm>
            <a:off x="5447607" y="2065755"/>
            <a:ext cx="6035040" cy="615524"/>
          </a:xfrm>
        </p:spPr>
        <p:txBody>
          <a:bodyPr>
            <a:normAutofit/>
          </a:bodyPr>
          <a:lstStyle/>
          <a:p>
            <a:r>
              <a:rPr lang="en-US" b="1">
                <a:latin typeface="Calibri"/>
                <a:ea typeface="Calibri"/>
                <a:cs typeface="Calibri"/>
              </a:rPr>
              <a:t>February 7, 2024</a:t>
            </a:r>
          </a:p>
        </p:txBody>
      </p:sp>
      <p:sp>
        <p:nvSpPr>
          <p:cNvPr id="4" name="Subtitle 2"/>
          <p:cNvSpPr txBox="1">
            <a:spLocks/>
          </p:cNvSpPr>
          <p:nvPr/>
        </p:nvSpPr>
        <p:spPr>
          <a:xfrm>
            <a:off x="5508170" y="2716672"/>
            <a:ext cx="6112009" cy="2677790"/>
          </a:xfrm>
          <a:prstGeom prst="rect">
            <a:avLst/>
          </a:prstGeom>
        </p:spPr>
        <p:txBody>
          <a:bodyPr vert="horz" lIns="0" tIns="0" rIns="0" bIns="0" rtlCol="0" anchor="t">
            <a:noAutofit/>
          </a:bodyPr>
          <a:lstStyle>
            <a:lvl1pPr marL="0" indent="0" algn="r" defTabSz="914377" rtl="0" eaLnBrk="1" latinLnBrk="0" hangingPunct="1">
              <a:lnSpc>
                <a:spcPct val="90000"/>
              </a:lnSpc>
              <a:spcBef>
                <a:spcPts val="1000"/>
              </a:spcBef>
              <a:buFont typeface="Arial" panose="020B0604020202020204" pitchFamily="34" charset="0"/>
              <a:buNone/>
              <a:defRPr sz="2400" kern="1200">
                <a:solidFill>
                  <a:schemeClr val="tx1">
                    <a:alpha val="60000"/>
                  </a:schemeClr>
                </a:solidFill>
                <a:latin typeface="+mn-lt"/>
                <a:ea typeface="+mn-ea"/>
                <a:cs typeface="+mn-cs"/>
              </a:defRPr>
            </a:lvl1pPr>
            <a:lvl2pPr marL="457189" indent="0" algn="ctr"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377" indent="0" algn="ctr"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566"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754"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5943"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131"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320"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509"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defTabSz="914354">
              <a:lnSpc>
                <a:spcPct val="100000"/>
              </a:lnSpc>
              <a:buClrTx/>
              <a:defRPr/>
            </a:pPr>
            <a:endParaRPr lang="en-US" sz="2500" b="1">
              <a:solidFill>
                <a:srgbClr val="007C85"/>
              </a:solidFill>
              <a:latin typeface="Calibri" panose="020F0502020204030204"/>
            </a:endParaRPr>
          </a:p>
          <a:p>
            <a:pPr algn="ctr" defTabSz="914354">
              <a:lnSpc>
                <a:spcPct val="100000"/>
              </a:lnSpc>
              <a:buClrTx/>
              <a:defRPr/>
            </a:pPr>
            <a:r>
              <a:rPr lang="en-US" sz="2800" b="1">
                <a:solidFill>
                  <a:srgbClr val="4472C4"/>
                </a:solidFill>
                <a:latin typeface="Calibri"/>
                <a:ea typeface="Calibri"/>
                <a:cs typeface="Calibri"/>
              </a:rPr>
              <a:t>Welcome!</a:t>
            </a:r>
            <a:endParaRPr lang="en-US" sz="2800">
              <a:solidFill>
                <a:srgbClr val="181D25"/>
              </a:solidFill>
              <a:latin typeface="Calibri"/>
              <a:ea typeface="Calibri"/>
              <a:cs typeface="Calibri"/>
            </a:endParaRPr>
          </a:p>
          <a:p>
            <a:pPr algn="ctr" defTabSz="914354">
              <a:defRPr/>
            </a:pPr>
            <a:r>
              <a:rPr lang="en-US" sz="2800" b="1">
                <a:solidFill>
                  <a:schemeClr val="tx1"/>
                </a:solidFill>
                <a:latin typeface="Calibri"/>
                <a:cs typeface="Calibri"/>
              </a:rPr>
              <a:t>What tips and/or reminders can you share with your colleagues for successfully closing out the preliminary cycle? </a:t>
            </a:r>
            <a:endParaRPr lang="en-US"/>
          </a:p>
          <a:p>
            <a:pPr algn="ctr" defTabSz="914354">
              <a:lnSpc>
                <a:spcPct val="100000"/>
              </a:lnSpc>
              <a:spcBef>
                <a:spcPct val="20000"/>
              </a:spcBef>
              <a:defRPr/>
            </a:pPr>
            <a:endParaRPr lang="en-US" sz="2800">
              <a:solidFill>
                <a:schemeClr val="tx1"/>
              </a:solidFill>
              <a:ea typeface="Calibri"/>
              <a:cs typeface="Calibri"/>
            </a:endParaRPr>
          </a:p>
          <a:p>
            <a:pPr algn="ctr" defTabSz="914354">
              <a:lnSpc>
                <a:spcPct val="100000"/>
              </a:lnSpc>
              <a:spcBef>
                <a:spcPct val="20000"/>
              </a:spcBef>
              <a:defRPr/>
            </a:pPr>
            <a:endParaRPr lang="en-US" sz="2000">
              <a:solidFill>
                <a:srgbClr val="000000">
                  <a:alpha val="60000"/>
                </a:srgbClr>
              </a:solidFill>
              <a:ea typeface="Calibri"/>
              <a:cs typeface="Calibri"/>
            </a:endParaRPr>
          </a:p>
          <a:p>
            <a:pPr algn="ctr" defTabSz="914354">
              <a:defRPr/>
            </a:pPr>
            <a:endParaRPr lang="en-US" sz="2450">
              <a:solidFill>
                <a:srgbClr val="000000">
                  <a:alpha val="60000"/>
                </a:srgbClr>
              </a:solidFill>
              <a:ea typeface="Calibri"/>
              <a:cs typeface="Calibri"/>
            </a:endParaRPr>
          </a:p>
          <a:p>
            <a:pPr algn="ctr" defTabSz="914354">
              <a:lnSpc>
                <a:spcPct val="100000"/>
              </a:lnSpc>
              <a:buClrTx/>
              <a:defRPr/>
            </a:pPr>
            <a:endParaRPr lang="en-US" sz="2467">
              <a:solidFill>
                <a:srgbClr val="4472C4"/>
              </a:solidFill>
              <a:latin typeface="Trebuchet MS" panose="020B0603020202020204" pitchFamily="34" charset="0"/>
              <a:cs typeface="Calibri"/>
            </a:endParaRPr>
          </a:p>
          <a:p>
            <a:pPr algn="ctr" defTabSz="914354">
              <a:lnSpc>
                <a:spcPct val="100000"/>
              </a:lnSpc>
              <a:buClrTx/>
              <a:defRPr/>
            </a:pPr>
            <a:endParaRPr lang="en-US" sz="2500" b="1">
              <a:solidFill>
                <a:srgbClr val="007C85">
                  <a:alpha val="60000"/>
                </a:srgbClr>
              </a:solidFill>
              <a:latin typeface="Calibri" panose="020F0502020204030204"/>
              <a:ea typeface="Calibri" panose="020F0502020204030204"/>
              <a:cs typeface="Calibri"/>
            </a:endParaRPr>
          </a:p>
        </p:txBody>
      </p:sp>
    </p:spTree>
    <p:extLst>
      <p:ext uri="{BB962C8B-B14F-4D97-AF65-F5344CB8AC3E}">
        <p14:creationId xmlns:p14="http://schemas.microsoft.com/office/powerpoint/2010/main" val="3546646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1F702-9DA2-F164-B31E-1C9F5C87DF8C}"/>
              </a:ext>
            </a:extLst>
          </p:cNvPr>
          <p:cNvSpPr>
            <a:spLocks noGrp="1"/>
          </p:cNvSpPr>
          <p:nvPr>
            <p:ph type="title"/>
          </p:nvPr>
        </p:nvSpPr>
        <p:spPr>
          <a:xfrm>
            <a:off x="549724" y="291383"/>
            <a:ext cx="10972800" cy="1097280"/>
          </a:xfrm>
        </p:spPr>
        <p:txBody>
          <a:bodyPr/>
          <a:lstStyle/>
          <a:p>
            <a:r>
              <a:rPr lang="en-US">
                <a:latin typeface="Rockwell"/>
              </a:rPr>
              <a:t>ADEPT Calendar</a:t>
            </a:r>
            <a:endParaRPr lang="en-US"/>
          </a:p>
        </p:txBody>
      </p:sp>
      <p:sp>
        <p:nvSpPr>
          <p:cNvPr id="3" name="Content Placeholder 2">
            <a:extLst>
              <a:ext uri="{FF2B5EF4-FFF2-40B4-BE49-F238E27FC236}">
                <a16:creationId xmlns:a16="http://schemas.microsoft.com/office/drawing/2014/main" id="{6134C3B0-7AB7-8FF0-68A5-17967631AF87}"/>
              </a:ext>
            </a:extLst>
          </p:cNvPr>
          <p:cNvSpPr>
            <a:spLocks noGrp="1"/>
          </p:cNvSpPr>
          <p:nvPr>
            <p:ph idx="1"/>
          </p:nvPr>
        </p:nvSpPr>
        <p:spPr>
          <a:xfrm>
            <a:off x="426821" y="1382692"/>
            <a:ext cx="9878962" cy="3976307"/>
          </a:xfrm>
        </p:spPr>
        <p:txBody>
          <a:bodyPr vert="horz" lIns="91440" tIns="45720" rIns="91440" bIns="45720" rtlCol="0" anchor="t">
            <a:normAutofit/>
          </a:bodyPr>
          <a:lstStyle/>
          <a:p>
            <a:pPr marL="227965" indent="-227965"/>
            <a:r>
              <a:rPr lang="en-US" sz="2800">
                <a:latin typeface="Trebuchet MS"/>
              </a:rPr>
              <a:t>April 30 – Final</a:t>
            </a:r>
            <a:r>
              <a:rPr lang="en-US" sz="2800">
                <a:latin typeface="Trebuchet MS"/>
                <a:cs typeface="Arial"/>
              </a:rPr>
              <a:t> evaluation conference meetings completed</a:t>
            </a:r>
            <a:endParaRPr lang="en-US" sz="2800">
              <a:latin typeface="Trebuchet MS"/>
            </a:endParaRPr>
          </a:p>
          <a:p>
            <a:pPr marL="0" indent="0">
              <a:buNone/>
            </a:pPr>
            <a:endParaRPr lang="en-US" sz="2800">
              <a:latin typeface="Trebuchet MS"/>
              <a:cs typeface="Arial"/>
            </a:endParaRPr>
          </a:p>
          <a:p>
            <a:pPr marL="227965" indent="-227965"/>
            <a:r>
              <a:rPr lang="en-US" sz="2800">
                <a:latin typeface="Trebuchet MS"/>
              </a:rPr>
              <a:t>June 1 – ADEPT Plans Due</a:t>
            </a:r>
            <a:endParaRPr lang="en-US" sz="2800"/>
          </a:p>
          <a:p>
            <a:pPr marL="0" indent="0">
              <a:buNone/>
            </a:pPr>
            <a:endParaRPr lang="en-US" sz="2800">
              <a:latin typeface="Trebuchet MS"/>
            </a:endParaRPr>
          </a:p>
          <a:p>
            <a:pPr marL="227965" indent="-227965"/>
            <a:r>
              <a:rPr lang="en-US" sz="2800">
                <a:latin typeface="Trebuchet MS"/>
              </a:rPr>
              <a:t>June 20 – All Evaluations completed in </a:t>
            </a:r>
            <a:r>
              <a:rPr lang="en-US" sz="2800" err="1">
                <a:latin typeface="Trebuchet MS"/>
              </a:rPr>
              <a:t>SCLead</a:t>
            </a:r>
            <a:endParaRPr lang="en-US" sz="2800">
              <a:latin typeface="Trebuchet MS"/>
            </a:endParaRPr>
          </a:p>
        </p:txBody>
      </p:sp>
    </p:spTree>
    <p:extLst>
      <p:ext uri="{BB962C8B-B14F-4D97-AF65-F5344CB8AC3E}">
        <p14:creationId xmlns:p14="http://schemas.microsoft.com/office/powerpoint/2010/main" val="3854477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1DF8C0-468A-4416-CB83-6EA7E6EF3572}"/>
              </a:ext>
            </a:extLst>
          </p:cNvPr>
          <p:cNvSpPr>
            <a:spLocks noGrp="1"/>
          </p:cNvSpPr>
          <p:nvPr>
            <p:ph type="title"/>
          </p:nvPr>
        </p:nvSpPr>
        <p:spPr>
          <a:xfrm>
            <a:off x="672627" y="106565"/>
            <a:ext cx="10972800" cy="1097280"/>
          </a:xfr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US" sz="4000">
                <a:latin typeface="Rockwell"/>
              </a:rPr>
              <a:t>ADEPT Reminders</a:t>
            </a:r>
          </a:p>
        </p:txBody>
      </p:sp>
      <p:sp>
        <p:nvSpPr>
          <p:cNvPr id="5" name="Content Placeholder 4">
            <a:extLst>
              <a:ext uri="{FF2B5EF4-FFF2-40B4-BE49-F238E27FC236}">
                <a16:creationId xmlns:a16="http://schemas.microsoft.com/office/drawing/2014/main" id="{83066B3F-8650-102A-E02A-49741474A0B5}"/>
              </a:ext>
            </a:extLst>
          </p:cNvPr>
          <p:cNvSpPr>
            <a:spLocks noGrp="1"/>
          </p:cNvSpPr>
          <p:nvPr>
            <p:ph idx="1"/>
          </p:nvPr>
        </p:nvSpPr>
        <p:spPr>
          <a:xfrm>
            <a:off x="500884" y="1128835"/>
            <a:ext cx="11384826" cy="4406468"/>
          </a:xfrm>
        </p:spPr>
        <p:txBody>
          <a:bodyPr vert="horz" lIns="91440" tIns="45720" rIns="91440" bIns="45720" rtlCol="0" anchor="t">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227965" indent="-227965" fontAlgn="base">
              <a:buFont typeface="Arial" panose="020B0604020202020204" pitchFamily="34" charset="0"/>
              <a:buChar char="•"/>
            </a:pPr>
            <a:r>
              <a:rPr lang="en-US" sz="2100" b="0" i="0" u="none" strike="noStrike">
                <a:effectLst/>
                <a:latin typeface="Trebuchet MS"/>
              </a:rPr>
              <a:t>Confirm that correct number of Preliminary evaluation cycle pre-conferences, observations, and post-conferences have taken place and signatures are present. </a:t>
            </a:r>
            <a:r>
              <a:rPr lang="en-US" sz="2100">
                <a:latin typeface="Trebuchet MS"/>
              </a:rPr>
              <a:t>​</a:t>
            </a:r>
            <a:endParaRPr lang="en-US" sz="2100"/>
          </a:p>
          <a:p>
            <a:pPr marL="227965" indent="-227965" algn="l" rtl="0" fontAlgn="base">
              <a:buFont typeface="Arial" panose="020B0604020202020204" pitchFamily="34" charset="0"/>
              <a:buChar char="•"/>
            </a:pPr>
            <a:r>
              <a:rPr lang="en-US" sz="2100" b="0" i="0" u="none" strike="noStrike">
                <a:effectLst/>
                <a:latin typeface="Trebuchet MS"/>
              </a:rPr>
              <a:t>For Preliminary observations not completed according to district ADEPT timeline</a:t>
            </a:r>
            <a:r>
              <a:rPr lang="en-US" sz="2100" b="0" i="0">
                <a:effectLst/>
                <a:latin typeface="Trebuchet MS"/>
              </a:rPr>
              <a:t>​: </a:t>
            </a:r>
            <a:r>
              <a:rPr lang="en-US" sz="2100" b="0" i="1">
                <a:effectLst/>
                <a:latin typeface="Trebuchet MS"/>
              </a:rPr>
              <a:t>r</a:t>
            </a:r>
            <a:r>
              <a:rPr lang="en-US" sz="2100" b="0" i="1" u="none" strike="noStrike">
                <a:effectLst/>
                <a:latin typeface="Trebuchet MS"/>
              </a:rPr>
              <a:t>equest an extension to ADEPT plan timeline </a:t>
            </a:r>
            <a:r>
              <a:rPr lang="en-US" sz="2100" b="0" i="1" u="sng" strike="noStrike">
                <a:effectLst/>
                <a:latin typeface="Trebuchet MS"/>
              </a:rPr>
              <a:t>or</a:t>
            </a:r>
            <a:r>
              <a:rPr lang="en-US" sz="2100" b="0" i="1" u="sng">
                <a:effectLst/>
                <a:latin typeface="Trebuchet MS"/>
              </a:rPr>
              <a:t>​</a:t>
            </a:r>
            <a:r>
              <a:rPr lang="en-US" sz="2100" b="0" i="1">
                <a:effectLst/>
                <a:latin typeface="Trebuchet MS"/>
              </a:rPr>
              <a:t> c</a:t>
            </a:r>
            <a:r>
              <a:rPr lang="en-US" sz="2100" i="1">
                <a:latin typeface="Trebuchet MS"/>
              </a:rPr>
              <a:t>lose as i</a:t>
            </a:r>
            <a:r>
              <a:rPr lang="en-US" sz="2100" b="0" i="1" u="none" strike="noStrike">
                <a:effectLst/>
                <a:latin typeface="Trebuchet MS"/>
              </a:rPr>
              <a:t>ncomplete</a:t>
            </a:r>
            <a:r>
              <a:rPr lang="en-US" sz="2100" b="0" i="1">
                <a:effectLst/>
                <a:latin typeface="Trebuchet MS"/>
              </a:rPr>
              <a:t>​</a:t>
            </a:r>
            <a:r>
              <a:rPr lang="en-US" sz="2100" i="1">
                <a:latin typeface="Trebuchet MS"/>
              </a:rPr>
              <a:t>.</a:t>
            </a:r>
            <a:endParaRPr lang="en-US" sz="2100" b="0" i="1">
              <a:effectLst/>
              <a:latin typeface="Trebuchet MS"/>
            </a:endParaRPr>
          </a:p>
          <a:p>
            <a:pPr marL="227965" indent="-227965" fontAlgn="base">
              <a:buFont typeface="Arial" panose="020B0604020202020204" pitchFamily="34" charset="0"/>
              <a:buChar char="•"/>
            </a:pPr>
            <a:r>
              <a:rPr lang="en-US" sz="2100">
                <a:latin typeface="Trebuchet MS"/>
              </a:rPr>
              <a:t>For Highly</a:t>
            </a:r>
            <a:r>
              <a:rPr lang="en-US" sz="2100" b="0" i="0" u="none" strike="noStrike">
                <a:effectLst/>
                <a:latin typeface="Trebuchet MS"/>
              </a:rPr>
              <a:t> Consequential</a:t>
            </a:r>
            <a:r>
              <a:rPr lang="en-US" sz="2100">
                <a:latin typeface="Trebuchet MS"/>
              </a:rPr>
              <a:t> Evaluations</a:t>
            </a:r>
            <a:r>
              <a:rPr lang="en-US" sz="2100" b="0" i="0" u="none" strike="noStrike">
                <a:effectLst/>
                <a:latin typeface="Trebuchet MS"/>
              </a:rPr>
              <a:t>: Be sure there are at least 3 persons on the evaluation team</a:t>
            </a:r>
            <a:r>
              <a:rPr lang="en-US" sz="2100">
                <a:latin typeface="Trebuchet MS"/>
              </a:rPr>
              <a:t>.</a:t>
            </a:r>
            <a:r>
              <a:rPr lang="en-US" sz="2100" b="0" i="0" u="none" strike="noStrike">
                <a:effectLst/>
                <a:latin typeface="Trebuchet MS"/>
              </a:rPr>
              <a:t> </a:t>
            </a:r>
            <a:r>
              <a:rPr lang="en-US" sz="2100" b="0" i="0">
                <a:effectLst/>
                <a:latin typeface="Trebuchet MS"/>
              </a:rPr>
              <a:t>​</a:t>
            </a:r>
          </a:p>
          <a:p>
            <a:pPr marL="227965" indent="-227965" algn="l" rtl="0" fontAlgn="base">
              <a:buFont typeface="Arial" panose="020B0604020202020204" pitchFamily="34" charset="0"/>
              <a:buChar char="•"/>
            </a:pPr>
            <a:r>
              <a:rPr lang="en-US" sz="2100" b="0" i="0" u="none" strike="noStrike">
                <a:effectLst/>
                <a:latin typeface="Trebuchet MS"/>
              </a:rPr>
              <a:t>Special Areas</a:t>
            </a:r>
            <a:r>
              <a:rPr lang="en-US" sz="2100" b="0" i="0">
                <a:effectLst/>
                <a:latin typeface="Trebuchet MS"/>
              </a:rPr>
              <a:t>​: Be sure correct model has been used and all required components and signatures are present.</a:t>
            </a:r>
          </a:p>
          <a:p>
            <a:pPr marL="227965" indent="-227965">
              <a:buFont typeface="Arial,Sans-Serif" panose="020B0604020202020204" pitchFamily="34" charset="0"/>
            </a:pPr>
            <a:r>
              <a:rPr lang="en-US" sz="2100">
                <a:latin typeface="Trebuchet MS"/>
              </a:rPr>
              <a:t>Begin final evaluation cycle observation(s), ensure that post-conferences and SLO and Special Areas plan conferences occur.</a:t>
            </a:r>
            <a:endParaRPr lang="en-US" sz="2100"/>
          </a:p>
          <a:p>
            <a:pPr marL="227965" indent="-227965">
              <a:buFont typeface="Arial,Sans-Serif" panose="020B0604020202020204" pitchFamily="34" charset="0"/>
            </a:pPr>
            <a:r>
              <a:rPr lang="en-US" sz="2100">
                <a:latin typeface="Trebuchet MS"/>
              </a:rPr>
              <a:t>Use the Evaluation Status Report (ADEPT, District) in </a:t>
            </a:r>
            <a:r>
              <a:rPr lang="en-US" sz="2100" err="1">
                <a:latin typeface="Trebuchet MS"/>
              </a:rPr>
              <a:t>SCLead</a:t>
            </a:r>
            <a:r>
              <a:rPr lang="en-US" sz="2100">
                <a:latin typeface="Trebuchet MS"/>
              </a:rPr>
              <a:t> to assist in monitoring the components of your educators' evaluations.</a:t>
            </a:r>
          </a:p>
          <a:p>
            <a:pPr marL="227965" indent="-227965"/>
            <a:endParaRPr lang="en-US" sz="2100"/>
          </a:p>
        </p:txBody>
      </p:sp>
    </p:spTree>
    <p:extLst>
      <p:ext uri="{BB962C8B-B14F-4D97-AF65-F5344CB8AC3E}">
        <p14:creationId xmlns:p14="http://schemas.microsoft.com/office/powerpoint/2010/main" val="1190076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70096-A5FD-2D68-36B4-00E44DB9CC05}"/>
              </a:ext>
            </a:extLst>
          </p:cNvPr>
          <p:cNvSpPr>
            <a:spLocks noGrp="1"/>
          </p:cNvSpPr>
          <p:nvPr>
            <p:ph type="title"/>
          </p:nvPr>
        </p:nvSpPr>
        <p:spPr>
          <a:xfrm>
            <a:off x="434577" y="469490"/>
            <a:ext cx="7125928" cy="1025209"/>
          </a:xfrm>
        </p:spPr>
        <p:txBody>
          <a:bodyPr vert="horz" lIns="91440" tIns="45720" rIns="91440" bIns="45720" rtlCol="0" anchor="b">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US" sz="3200">
                <a:latin typeface="Rockwell"/>
              </a:rPr>
              <a:t>Wrapping up Preliminary Cycle &amp; ​Beginning Final Cycle in </a:t>
            </a:r>
            <a:r>
              <a:rPr lang="en-US" sz="3200" err="1">
                <a:latin typeface="Rockwell"/>
              </a:rPr>
              <a:t>SCLead</a:t>
            </a:r>
            <a:r>
              <a:rPr lang="en-US" sz="3200">
                <a:latin typeface="Rockwell"/>
              </a:rPr>
              <a:t>​</a:t>
            </a:r>
            <a:br>
              <a:rPr lang="en-US" sz="1850" b="0" i="0">
                <a:effectLst/>
              </a:rPr>
            </a:br>
            <a:endParaRPr lang="en-US" sz="1850"/>
          </a:p>
        </p:txBody>
      </p:sp>
      <p:sp>
        <p:nvSpPr>
          <p:cNvPr id="4" name="Text Placeholder 3">
            <a:extLst>
              <a:ext uri="{FF2B5EF4-FFF2-40B4-BE49-F238E27FC236}">
                <a16:creationId xmlns:a16="http://schemas.microsoft.com/office/drawing/2014/main" id="{8A852B49-D6F3-8CA8-B006-D9FED84D91D5}"/>
              </a:ext>
            </a:extLst>
          </p:cNvPr>
          <p:cNvSpPr>
            <a:spLocks noGrp="1"/>
          </p:cNvSpPr>
          <p:nvPr>
            <p:ph type="body" sz="half" idx="2"/>
          </p:nvPr>
        </p:nvSpPr>
        <p:spPr>
          <a:xfrm>
            <a:off x="41291" y="1363913"/>
            <a:ext cx="5479022" cy="4132644"/>
          </a:xfrm>
        </p:spPr>
        <p:txBody>
          <a:bodyPr vert="horz" lIns="91440" tIns="45720" rIns="91440" bIns="45720" rtlCol="0" anchor="t">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42900" indent="-342900">
              <a:buChar char="•"/>
            </a:pPr>
            <a:r>
              <a:rPr lang="en-US" sz="2000">
                <a:latin typeface="Trebuchet MS"/>
              </a:rPr>
              <a:t>The Observation status bubble denotes that the Evaluator has signed the Post-Conference form.</a:t>
            </a:r>
            <a:endParaRPr lang="en-US" sz="2000"/>
          </a:p>
          <a:p>
            <a:endParaRPr lang="en-US" sz="2000">
              <a:latin typeface="Trebuchet MS"/>
            </a:endParaRPr>
          </a:p>
          <a:p>
            <a:pPr marL="342900" indent="-342900">
              <a:buChar char="•"/>
            </a:pPr>
            <a:r>
              <a:rPr lang="en-US" sz="2000">
                <a:latin typeface="Trebuchet MS"/>
              </a:rPr>
              <a:t>A filled-in observation bubble DOES NOT indicate that the correct number of observations are loaded, nor does it indicate that the teacher has signed the post conference form.</a:t>
            </a:r>
          </a:p>
          <a:p>
            <a:endParaRPr lang="en-US" sz="2000">
              <a:latin typeface="Trebuchet MS"/>
            </a:endParaRPr>
          </a:p>
          <a:p>
            <a:pPr marL="342900" indent="-342900">
              <a:buChar char="•"/>
            </a:pPr>
            <a:r>
              <a:rPr lang="en-US" sz="2000">
                <a:latin typeface="Trebuchet MS"/>
              </a:rPr>
              <a:t>Teacher signatures are needed but will not prevent the evaluation from being completed or closed.</a:t>
            </a:r>
          </a:p>
        </p:txBody>
      </p:sp>
      <p:pic>
        <p:nvPicPr>
          <p:cNvPr id="6" name="Picture 5" descr="Screenshot of SCLead Evaluations">
            <a:extLst>
              <a:ext uri="{FF2B5EF4-FFF2-40B4-BE49-F238E27FC236}">
                <a16:creationId xmlns:a16="http://schemas.microsoft.com/office/drawing/2014/main" id="{4ACB462A-E801-7A40-9563-AECF9032BD82}"/>
              </a:ext>
            </a:extLst>
          </p:cNvPr>
          <p:cNvPicPr>
            <a:picLocks noChangeAspect="1"/>
          </p:cNvPicPr>
          <p:nvPr/>
        </p:nvPicPr>
        <p:blipFill rotWithShape="1">
          <a:blip r:embed="rId3"/>
          <a:srcRect b="1681"/>
          <a:stretch/>
        </p:blipFill>
        <p:spPr>
          <a:xfrm>
            <a:off x="5638799" y="1305231"/>
            <a:ext cx="6343719" cy="4318629"/>
          </a:xfrm>
          <a:prstGeom prst="rect">
            <a:avLst/>
          </a:prstGeom>
        </p:spPr>
      </p:pic>
    </p:spTree>
    <p:extLst>
      <p:ext uri="{BB962C8B-B14F-4D97-AF65-F5344CB8AC3E}">
        <p14:creationId xmlns:p14="http://schemas.microsoft.com/office/powerpoint/2010/main" val="3601502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44EBE-1639-66E7-9C0C-A7C1E0A8737A}"/>
              </a:ext>
            </a:extLst>
          </p:cNvPr>
          <p:cNvSpPr>
            <a:spLocks noGrp="1"/>
          </p:cNvSpPr>
          <p:nvPr>
            <p:ph type="title"/>
          </p:nvPr>
        </p:nvSpPr>
        <p:spPr/>
        <p:txBody>
          <a:bodyPr/>
          <a:lstStyle/>
          <a:p>
            <a:r>
              <a:rPr lang="en-US">
                <a:latin typeface="Rockwell"/>
              </a:rPr>
              <a:t>UPDATE</a:t>
            </a:r>
            <a:endParaRPr lang="en-US"/>
          </a:p>
        </p:txBody>
      </p:sp>
      <p:sp>
        <p:nvSpPr>
          <p:cNvPr id="3" name="Content Placeholder 2">
            <a:extLst>
              <a:ext uri="{FF2B5EF4-FFF2-40B4-BE49-F238E27FC236}">
                <a16:creationId xmlns:a16="http://schemas.microsoft.com/office/drawing/2014/main" id="{FEA2B8FB-FFA2-F921-BBE7-5E079BA97E1B}"/>
              </a:ext>
            </a:extLst>
          </p:cNvPr>
          <p:cNvSpPr>
            <a:spLocks noGrp="1"/>
          </p:cNvSpPr>
          <p:nvPr>
            <p:ph idx="1"/>
          </p:nvPr>
        </p:nvSpPr>
        <p:spPr/>
        <p:txBody>
          <a:bodyPr vert="horz" lIns="91440" tIns="45720" rIns="91440" bIns="45720" rtlCol="0" anchor="t">
            <a:normAutofit/>
          </a:bodyPr>
          <a:lstStyle/>
          <a:p>
            <a:pPr marL="227965" indent="-227965"/>
            <a:r>
              <a:rPr lang="en-US">
                <a:latin typeface="Trebuchet MS"/>
              </a:rPr>
              <a:t>Special Area Evaluator credentials should now be sent to Ashley Cohoon, </a:t>
            </a:r>
            <a:r>
              <a:rPr lang="en-US">
                <a:latin typeface="Trebuchet MS"/>
                <a:hlinkClick r:id="rId3"/>
              </a:rPr>
              <a:t>ascohoon@ed.sc.gov</a:t>
            </a:r>
            <a:r>
              <a:rPr lang="en-US">
                <a:latin typeface="Trebuchet MS"/>
              </a:rPr>
              <a:t>.</a:t>
            </a:r>
            <a:endParaRPr lang="en-US"/>
          </a:p>
        </p:txBody>
      </p:sp>
    </p:spTree>
    <p:extLst>
      <p:ext uri="{BB962C8B-B14F-4D97-AF65-F5344CB8AC3E}">
        <p14:creationId xmlns:p14="http://schemas.microsoft.com/office/powerpoint/2010/main" val="2763871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44EBE-1639-66E7-9C0C-A7C1E0A8737A}"/>
              </a:ext>
            </a:extLst>
          </p:cNvPr>
          <p:cNvSpPr>
            <a:spLocks noGrp="1"/>
          </p:cNvSpPr>
          <p:nvPr>
            <p:ph type="title"/>
          </p:nvPr>
        </p:nvSpPr>
        <p:spPr/>
        <p:txBody>
          <a:bodyPr/>
          <a:lstStyle/>
          <a:p>
            <a:r>
              <a:rPr lang="en-US">
                <a:latin typeface="Rockwell"/>
              </a:rPr>
              <a:t>District Needs Survey 2024-25</a:t>
            </a:r>
            <a:endParaRPr lang="en-US"/>
          </a:p>
        </p:txBody>
      </p:sp>
      <p:sp>
        <p:nvSpPr>
          <p:cNvPr id="3" name="Content Placeholder 2">
            <a:extLst>
              <a:ext uri="{FF2B5EF4-FFF2-40B4-BE49-F238E27FC236}">
                <a16:creationId xmlns:a16="http://schemas.microsoft.com/office/drawing/2014/main" id="{FEA2B8FB-FFA2-F921-BBE7-5E079BA97E1B}"/>
              </a:ext>
            </a:extLst>
          </p:cNvPr>
          <p:cNvSpPr>
            <a:spLocks noGrp="1"/>
          </p:cNvSpPr>
          <p:nvPr>
            <p:ph idx="1"/>
          </p:nvPr>
        </p:nvSpPr>
        <p:spPr/>
        <p:txBody>
          <a:bodyPr vert="horz" lIns="91440" tIns="45720" rIns="91440" bIns="45720" rtlCol="0" anchor="t">
            <a:normAutofit/>
          </a:bodyPr>
          <a:lstStyle/>
          <a:p>
            <a:pPr marL="227965" indent="-227965"/>
            <a:r>
              <a:rPr lang="en-US">
                <a:latin typeface="Trebuchet MS"/>
              </a:rPr>
              <a:t>Brief survey to receive information for needed trainings for next school year.</a:t>
            </a:r>
            <a:endParaRPr lang="en-US"/>
          </a:p>
          <a:p>
            <a:pPr marL="227965" indent="-227965"/>
            <a:r>
              <a:rPr lang="en-US">
                <a:latin typeface="Trebuchet MS"/>
              </a:rPr>
              <a:t>We want to make trainings fulfilling for the district and schools that you serve.</a:t>
            </a:r>
          </a:p>
          <a:p>
            <a:pPr marL="227965" indent="-227965"/>
            <a:r>
              <a:rPr lang="en-US">
                <a:latin typeface="Trebuchet MS"/>
              </a:rPr>
              <a:t>Do you have a facility to be a training site? Let us know!</a:t>
            </a:r>
          </a:p>
          <a:p>
            <a:pPr marL="227965" indent="-227965"/>
            <a:r>
              <a:rPr lang="en-US">
                <a:latin typeface="Trebuchet MS"/>
              </a:rPr>
              <a:t>Due March 1, 2024</a:t>
            </a:r>
          </a:p>
          <a:p>
            <a:pPr marL="227965" indent="-227965"/>
            <a:r>
              <a:rPr lang="en-US">
                <a:latin typeface="Trebuchet MS"/>
              </a:rPr>
              <a:t>Calendar of trainings should be released mid-April.</a:t>
            </a:r>
            <a:endParaRPr lang="en-US"/>
          </a:p>
        </p:txBody>
      </p:sp>
    </p:spTree>
    <p:extLst>
      <p:ext uri="{BB962C8B-B14F-4D97-AF65-F5344CB8AC3E}">
        <p14:creationId xmlns:p14="http://schemas.microsoft.com/office/powerpoint/2010/main" val="27299708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Questions</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68884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7"/>
          <p:cNvSpPr txBox="1">
            <a:spLocks noGrp="1"/>
          </p:cNvSpPr>
          <p:nvPr>
            <p:ph type="title"/>
          </p:nvPr>
        </p:nvSpPr>
        <p:spPr>
          <a:xfrm>
            <a:off x="204360" y="-295978"/>
            <a:ext cx="11890696" cy="1028220"/>
          </a:xfrm>
          <a:prstGeom prst="rect">
            <a:avLst/>
          </a:prstGeom>
          <a:noFill/>
          <a:ln>
            <a:noFill/>
          </a:ln>
        </p:spPr>
        <p:txBody>
          <a:bodyPr spcFirstLastPara="1" vert="horz" wrap="square" lIns="121900" tIns="60933" rIns="121900" bIns="60933" rtlCol="0" anchor="b" anchorCtr="0">
            <a:noAutofit/>
          </a:bodyPr>
          <a:lstStyle/>
          <a:p>
            <a:pPr algn="ctr">
              <a:lnSpc>
                <a:spcPct val="100000"/>
              </a:lnSpc>
              <a:spcBef>
                <a:spcPts val="0"/>
              </a:spcBef>
              <a:buClr>
                <a:srgbClr val="538CD5"/>
              </a:buClr>
              <a:buSzPts val="500"/>
            </a:pP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r>
              <a:rPr lang="en-US" sz="3200">
                <a:latin typeface="Rockwell"/>
                <a:ea typeface="Calibri"/>
                <a:cs typeface="Calibri"/>
                <a:sym typeface="Calibri"/>
              </a:rPr>
              <a:t>Office of Educator Effectiveness &amp; Leadership Development</a:t>
            </a:r>
            <a:endParaRPr lang="en-US" sz="3200">
              <a:latin typeface="Rockwell"/>
              <a:ea typeface="Source Sans Pro"/>
              <a:cs typeface="Source Sans Pro"/>
              <a:sym typeface="Source Sans Pro"/>
            </a:endParaRPr>
          </a:p>
        </p:txBody>
      </p:sp>
      <p:sp>
        <p:nvSpPr>
          <p:cNvPr id="295" name="Google Shape;295;p47"/>
          <p:cNvSpPr txBox="1"/>
          <p:nvPr/>
        </p:nvSpPr>
        <p:spPr>
          <a:xfrm>
            <a:off x="206751" y="738337"/>
            <a:ext cx="5604612" cy="5385147"/>
          </a:xfrm>
          <a:prstGeom prst="rect">
            <a:avLst/>
          </a:prstGeom>
          <a:noFill/>
          <a:ln>
            <a:noFill/>
          </a:ln>
        </p:spPr>
        <p:txBody>
          <a:bodyPr spcFirstLastPara="1" wrap="square" lIns="121900" tIns="60933" rIns="121900" bIns="60933" anchor="t" anchorCtr="0">
            <a:noAutofit/>
          </a:bodyPr>
          <a:lstStyle/>
          <a:p>
            <a:pPr defTabSz="914377">
              <a:buSzPts val="1600"/>
            </a:pPr>
            <a:r>
              <a:rPr lang="en-US" sz="2000" b="1" kern="1200">
                <a:latin typeface="Trebuchet MS"/>
                <a:ea typeface="Calibri"/>
                <a:cs typeface="Calibri"/>
                <a:sym typeface="Calibri"/>
              </a:rPr>
              <a:t>Educator Effectiveness Leads</a:t>
            </a: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Ashley </a:t>
            </a:r>
            <a:r>
              <a:rPr lang="en-US" sz="2000" kern="1200" err="1">
                <a:latin typeface="Trebuchet MS"/>
                <a:ea typeface="Calibri"/>
                <a:cs typeface="Calibri"/>
                <a:sym typeface="Calibri"/>
              </a:rPr>
              <a:t>Cohoon</a:t>
            </a:r>
            <a:r>
              <a:rPr lang="en-US" sz="2000" kern="1200">
                <a:latin typeface="Trebuchet MS"/>
                <a:ea typeface="Calibri"/>
                <a:cs typeface="Calibri"/>
                <a:sym typeface="Calibri"/>
              </a:rPr>
              <a:t>, Communications, </a:t>
            </a:r>
            <a:r>
              <a:rPr lang="en-US" sz="2000" kern="1200">
                <a:latin typeface="Trebuchet MS"/>
                <a:ea typeface="Calibri"/>
                <a:cs typeface="Calibri"/>
                <a:sym typeface="Calibri"/>
                <a:hlinkClick r:id="rId3"/>
              </a:rPr>
              <a:t>ascohoon@ed.sc.gov</a:t>
            </a:r>
            <a:r>
              <a:rPr lang="en-US" sz="2000" kern="1200">
                <a:latin typeface="Trebuchet MS"/>
                <a:ea typeface="Calibri"/>
                <a:cs typeface="Calibri"/>
                <a:sym typeface="Calibri"/>
              </a:rPr>
              <a:t> </a:t>
            </a: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Beverly Flythe, Ed. Prep. Programs &amp; Special Areas, </a:t>
            </a:r>
            <a:r>
              <a:rPr lang="en-US" sz="2000" u="sng" kern="1200">
                <a:solidFill>
                  <a:srgbClr val="0563C1"/>
                </a:solidFill>
                <a:latin typeface="Trebuchet MS"/>
                <a:ea typeface="Calibri"/>
                <a:cs typeface="Calibri"/>
                <a:sym typeface="Calibri"/>
                <a:hlinkClick r:id="rId4">
                  <a:extLst>
                    <a:ext uri="{A12FA001-AC4F-418D-AE19-62706E023703}">
                      <ahyp:hlinkClr xmlns:ahyp="http://schemas.microsoft.com/office/drawing/2018/hyperlinkcolor" val="tx"/>
                    </a:ext>
                  </a:extLst>
                </a:hlinkClick>
              </a:rPr>
              <a:t>bflythe@ed.sc.gov</a:t>
            </a:r>
            <a:r>
              <a:rPr lang="en-US" sz="2000" kern="1200">
                <a:latin typeface="Trebuchet MS"/>
                <a:ea typeface="Calibri"/>
                <a:cs typeface="Calibri"/>
                <a:sym typeface="Calibri"/>
              </a:rPr>
              <a:t> </a:t>
            </a:r>
            <a:endParaRPr lang="en-US" sz="2000" kern="1200">
              <a:latin typeface="Trebuchet MS"/>
              <a:ea typeface="Calibri"/>
              <a:cs typeface="Calibri"/>
            </a:endParaRP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Roshonda Frazier, SLOs, </a:t>
            </a:r>
            <a:r>
              <a:rPr lang="en-US" sz="2000" kern="1200">
                <a:latin typeface="Trebuchet MS"/>
                <a:ea typeface="Calibri"/>
                <a:cs typeface="Calibri"/>
                <a:sym typeface="Calibri"/>
                <a:hlinkClick r:id="rId5"/>
              </a:rPr>
              <a:t>rfrazier@ed.sc.gov</a:t>
            </a:r>
            <a:endParaRPr lang="en-US" sz="2000" kern="1200">
              <a:latin typeface="Trebuchet MS"/>
              <a:ea typeface="Calibri"/>
              <a:cs typeface="Calibri"/>
            </a:endParaRP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Jenny Henke, Data &amp; Reporting, </a:t>
            </a:r>
            <a:r>
              <a:rPr lang="en-US" sz="2000" u="sng" kern="1200">
                <a:solidFill>
                  <a:srgbClr val="0563C1"/>
                </a:solidFill>
                <a:latin typeface="Trebuchet MS"/>
                <a:ea typeface="Calibri"/>
                <a:cs typeface="Calibri"/>
                <a:sym typeface="Calibri"/>
                <a:hlinkClick r:id="rId6"/>
              </a:rPr>
              <a:t>vhenke@ed.sc.gov</a:t>
            </a:r>
            <a:endParaRPr lang="en-US" sz="2000">
              <a:latin typeface="Trebuchet MS"/>
              <a:ea typeface="Calibri"/>
              <a:cs typeface="Calibri"/>
            </a:endParaRPr>
          </a:p>
          <a:p>
            <a:pPr marL="342265" indent="-342265" defTabSz="914377">
              <a:buSzPts val="1600"/>
              <a:buFont typeface="Trebuchet MS" panose="020B0603020202020204" pitchFamily="34" charset="0"/>
              <a:buChar char="●"/>
            </a:pPr>
            <a:r>
              <a:rPr lang="en-US" sz="2000">
                <a:latin typeface="Trebuchet MS"/>
                <a:ea typeface="Calibri"/>
                <a:cs typeface="Calibri"/>
              </a:rPr>
              <a:t>Dr. </a:t>
            </a:r>
            <a:r>
              <a:rPr lang="en-US" sz="2000" kern="1200">
                <a:latin typeface="Trebuchet MS"/>
                <a:ea typeface="Calibri"/>
                <a:cs typeface="Calibri"/>
              </a:rPr>
              <a:t>Kimberly Howard, Mentoring &amp; Induction, </a:t>
            </a:r>
            <a:r>
              <a:rPr lang="en-US" sz="2000">
                <a:latin typeface="Trebuchet MS"/>
                <a:ea typeface="Calibri"/>
                <a:cs typeface="Calibri"/>
                <a:hlinkClick r:id="rId7"/>
              </a:rPr>
              <a:t>khoward@ed.sc.gov</a:t>
            </a:r>
            <a:r>
              <a:rPr lang="en-US" sz="2000" kern="1200">
                <a:latin typeface="Trebuchet MS"/>
                <a:ea typeface="Calibri"/>
                <a:cs typeface="Calibri"/>
              </a:rPr>
              <a:t>  </a:t>
            </a:r>
          </a:p>
          <a:p>
            <a:pPr marL="342265" indent="-342265" defTabSz="914377">
              <a:buSzPts val="1600"/>
              <a:buFont typeface="Trebuchet MS" panose="020B0603020202020204" pitchFamily="34" charset="0"/>
              <a:buChar char="●"/>
            </a:pPr>
            <a:r>
              <a:rPr lang="en-US" sz="2000">
                <a:latin typeface="Trebuchet MS"/>
                <a:ea typeface="Calibri"/>
                <a:cs typeface="Calibri"/>
                <a:sym typeface="Calibri"/>
              </a:rPr>
              <a:t>Dr. Vicki</a:t>
            </a:r>
            <a:r>
              <a:rPr lang="en-US" sz="2000" kern="1200">
                <a:latin typeface="Trebuchet MS"/>
                <a:ea typeface="Calibri"/>
                <a:cs typeface="Calibri"/>
                <a:sym typeface="Calibri"/>
              </a:rPr>
              <a:t> Traufler, PADEPP,  </a:t>
            </a:r>
            <a:r>
              <a:rPr lang="en-US" sz="2000" u="sng" kern="1200">
                <a:solidFill>
                  <a:srgbClr val="0563C1"/>
                </a:solidFill>
                <a:latin typeface="Trebuchet MS"/>
                <a:ea typeface="Calibri"/>
                <a:cs typeface="Calibri"/>
                <a:sym typeface="Calibri"/>
                <a:hlinkClick r:id="rId8">
                  <a:extLst>
                    <a:ext uri="{A12FA001-AC4F-418D-AE19-62706E023703}">
                      <ahyp:hlinkClr xmlns:ahyp="http://schemas.microsoft.com/office/drawing/2018/hyperlinkcolor" val="tx"/>
                    </a:ext>
                  </a:extLst>
                </a:hlinkClick>
              </a:rPr>
              <a:t>vtraufler@ed.sc.gov</a:t>
            </a:r>
            <a:endParaRPr lang="en-US" sz="2000" u="sng" kern="1200">
              <a:solidFill>
                <a:srgbClr val="0563C1"/>
              </a:solidFill>
              <a:latin typeface="Trebuchet MS"/>
              <a:ea typeface="Calibri"/>
              <a:cs typeface="Calibri"/>
            </a:endParaRPr>
          </a:p>
          <a:p>
            <a:pPr marL="456565" lvl="1" defTabSz="914377">
              <a:buSzPts val="1600"/>
            </a:pPr>
            <a:endParaRPr lang="en-US" sz="2000" b="1" kern="1200">
              <a:solidFill>
                <a:prstClr val="black"/>
              </a:solidFill>
              <a:latin typeface="Trebuchet MS" panose="020B0603020202020204" pitchFamily="34" charset="0"/>
              <a:ea typeface="Calibri"/>
              <a:cs typeface="Calibri"/>
            </a:endParaRPr>
          </a:p>
          <a:p>
            <a:pPr defTabSz="914377">
              <a:buSzPts val="1600"/>
            </a:pPr>
            <a:endParaRPr lang="en-US" sz="2000" kern="1200">
              <a:solidFill>
                <a:prstClr val="black"/>
              </a:solidFill>
              <a:latin typeface="Trebuchet MS" panose="020B0603020202020204" pitchFamily="34" charset="0"/>
              <a:ea typeface="Calibri"/>
              <a:cs typeface="Calibri"/>
              <a:sym typeface="Calibri"/>
            </a:endParaRPr>
          </a:p>
          <a:p>
            <a:pPr marL="456565" lvl="1" defTabSz="914377">
              <a:buSzPts val="1600"/>
            </a:pPr>
            <a:r>
              <a:rPr lang="en-US" sz="2000" b="1" kern="1200">
                <a:latin typeface="Trebuchet MS"/>
                <a:ea typeface="Calibri"/>
                <a:cs typeface="Calibri"/>
                <a:sym typeface="Calibri"/>
              </a:rPr>
              <a:t>Visit our website: </a:t>
            </a:r>
            <a:r>
              <a:rPr lang="en-US" sz="2000" b="1" kern="1200">
                <a:latin typeface="Trebuchet MS"/>
                <a:ea typeface="Calibri"/>
                <a:cs typeface="Calibri"/>
                <a:sym typeface="Calibri"/>
                <a:hlinkClick r:id="rId9"/>
              </a:rPr>
              <a:t>https://ed.sc.gov</a:t>
            </a:r>
            <a:r>
              <a:rPr lang="en-US" sz="2000" b="1" kern="1200">
                <a:latin typeface="Trebuchet MS"/>
                <a:ea typeface="Calibri"/>
                <a:cs typeface="Calibri"/>
                <a:sym typeface="Calibri"/>
              </a:rPr>
              <a:t> </a:t>
            </a:r>
            <a:endParaRPr lang="en-US" sz="2000" b="1" u="sng" kern="1200">
              <a:solidFill>
                <a:srgbClr val="0563C1"/>
              </a:solidFill>
              <a:latin typeface="Trebuchet MS"/>
              <a:ea typeface="Calibri"/>
              <a:cs typeface="Calibri"/>
            </a:endParaRPr>
          </a:p>
          <a:p>
            <a:pPr marL="456565" lvl="1" defTabSz="914377">
              <a:buSzPts val="1600"/>
            </a:pPr>
            <a:r>
              <a:rPr lang="en-US" sz="2000" b="1" kern="1200">
                <a:latin typeface="Trebuchet MS"/>
                <a:ea typeface="Calibri"/>
                <a:cs typeface="Calibri"/>
                <a:sym typeface="Calibri"/>
              </a:rPr>
              <a:t>Who’s my ADEPT Contact?: </a:t>
            </a:r>
            <a:r>
              <a:rPr lang="en-US" sz="2000" b="1" kern="1200">
                <a:latin typeface="Trebuchet MS"/>
                <a:ea typeface="Calibri"/>
                <a:cs typeface="Calibri"/>
                <a:sym typeface="Calibri"/>
                <a:hlinkClick r:id="rId10"/>
              </a:rPr>
              <a:t>Click here</a:t>
            </a:r>
            <a:endParaRPr lang="en-US" sz="2000" u="sng" kern="1200">
              <a:latin typeface="Trebuchet MS"/>
              <a:ea typeface="Calibri"/>
              <a:cs typeface="Calibri"/>
              <a:hlinkClick r:id="rId10"/>
            </a:endParaRPr>
          </a:p>
        </p:txBody>
      </p:sp>
      <p:sp>
        <p:nvSpPr>
          <p:cNvPr id="294" name="Google Shape;294;p47"/>
          <p:cNvSpPr txBox="1">
            <a:spLocks noGrp="1"/>
          </p:cNvSpPr>
          <p:nvPr>
            <p:ph type="body" idx="2"/>
          </p:nvPr>
        </p:nvSpPr>
        <p:spPr>
          <a:xfrm>
            <a:off x="5894565" y="854471"/>
            <a:ext cx="6096631" cy="4642151"/>
          </a:xfrm>
          <a:prstGeom prst="rect">
            <a:avLst/>
          </a:prstGeom>
          <a:noFill/>
          <a:ln>
            <a:noFill/>
          </a:ln>
        </p:spPr>
        <p:txBody>
          <a:bodyPr spcFirstLastPara="1" vert="horz" wrap="square" lIns="91433" tIns="45700" rIns="91433" bIns="45700" rtlCol="0" anchor="t" anchorCtr="0">
            <a:noAutofit/>
          </a:bodyPr>
          <a:lstStyle/>
          <a:p>
            <a:pPr marL="236855" indent="-236855">
              <a:spcBef>
                <a:spcPts val="0"/>
              </a:spcBef>
              <a:buClr>
                <a:srgbClr val="000000"/>
              </a:buClr>
              <a:buSzPts val="300"/>
              <a:buNone/>
            </a:pPr>
            <a:r>
              <a:rPr lang="en" sz="2000" b="1">
                <a:solidFill>
                  <a:srgbClr val="000000"/>
                </a:solidFill>
                <a:latin typeface="Trebuchet MS"/>
              </a:rPr>
              <a:t>Leadership Development Leads</a:t>
            </a:r>
            <a:endParaRPr lang="en-US" sz="2000">
              <a:solidFill>
                <a:srgbClr val="000000"/>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Dr. Gerard Edwards, Experienced Leaders, </a:t>
            </a:r>
            <a:r>
              <a:rPr lang="en" sz="1850">
                <a:solidFill>
                  <a:srgbClr val="000000"/>
                </a:solidFill>
                <a:latin typeface="Trebuchet MS"/>
                <a:hlinkClick r:id="rId11"/>
              </a:rPr>
              <a:t>gedwards@ed.sc.gov</a:t>
            </a:r>
            <a:r>
              <a:rPr lang="en" sz="1850">
                <a:solidFill>
                  <a:srgbClr val="000000"/>
                </a:solidFill>
                <a:latin typeface="Trebuchet MS"/>
              </a:rPr>
              <a:t> </a:t>
            </a:r>
            <a:endParaRPr lang="en" sz="1850">
              <a:solidFill>
                <a:srgbClr val="000000"/>
              </a:solidFill>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Crystal Halma, Collective Leadership, </a:t>
            </a:r>
            <a:r>
              <a:rPr lang="en" sz="1850" u="sng" err="1">
                <a:solidFill>
                  <a:srgbClr val="0070C0"/>
                </a:solidFill>
                <a:latin typeface="Trebuchet MS"/>
              </a:rPr>
              <a:t>chalma</a:t>
            </a:r>
            <a:r>
              <a:rPr lang="en" sz="1850" u="sng">
                <a:solidFill>
                  <a:srgbClr val="0070C0"/>
                </a:solidFill>
                <a:latin typeface="Trebuchet MS"/>
                <a:hlinkClick r:id="rId12">
                  <a:extLst>
                    <a:ext uri="{A12FA001-AC4F-418D-AE19-62706E023703}">
                      <ahyp:hlinkClr xmlns:ahyp="http://schemas.microsoft.com/office/drawing/2018/hyperlinkcolor" val="tx"/>
                    </a:ext>
                  </a:extLst>
                </a:hlinkClick>
              </a:rPr>
              <a:t>@e</a:t>
            </a:r>
            <a:r>
              <a:rPr lang="en" sz="1850" u="sng">
                <a:solidFill>
                  <a:schemeClr val="hlink"/>
                </a:solidFill>
                <a:latin typeface="Trebuchet MS"/>
                <a:hlinkClick r:id="rId12">
                  <a:extLst>
                    <a:ext uri="{A12FA001-AC4F-418D-AE19-62706E023703}">
                      <ahyp:hlinkClr xmlns:ahyp="http://schemas.microsoft.com/office/drawing/2018/hyperlinkcolor" val="tx"/>
                    </a:ext>
                  </a:extLst>
                </a:hlinkClick>
              </a:rPr>
              <a:t>d.sc.gov</a:t>
            </a:r>
            <a:endParaRPr sz="1850">
              <a:solidFill>
                <a:schemeClr val="hlink"/>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Dr. Frank Robinson, New Principals &amp; Emerging Leaders, </a:t>
            </a:r>
            <a:r>
              <a:rPr lang="en" sz="1850" u="sng">
                <a:solidFill>
                  <a:schemeClr val="hlink"/>
                </a:solidFill>
                <a:latin typeface="Trebuchet MS"/>
                <a:hlinkClick r:id="rId13">
                  <a:extLst>
                    <a:ext uri="{A12FA001-AC4F-418D-AE19-62706E023703}">
                      <ahyp:hlinkClr xmlns:ahyp="http://schemas.microsoft.com/office/drawing/2018/hyperlinkcolor" val="tx"/>
                    </a:ext>
                  </a:extLst>
                </a:hlinkClick>
              </a:rPr>
              <a:t>frobinson@ed.sc.gov</a:t>
            </a:r>
            <a:endParaRPr sz="1850" u="sng">
              <a:solidFill>
                <a:schemeClr val="hlink"/>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Tom Smith, Instructional Leadership &amp; Assistant Principals, </a:t>
            </a:r>
            <a:r>
              <a:rPr lang="en" sz="1850" u="sng">
                <a:solidFill>
                  <a:schemeClr val="hlink"/>
                </a:solidFill>
                <a:latin typeface="Trebuchet MS"/>
                <a:hlinkClick r:id="rId14">
                  <a:extLst>
                    <a:ext uri="{A12FA001-AC4F-418D-AE19-62706E023703}">
                      <ahyp:hlinkClr xmlns:ahyp="http://schemas.microsoft.com/office/drawing/2018/hyperlinkcolor" val="tx"/>
                    </a:ext>
                  </a:extLst>
                </a:hlinkClick>
              </a:rPr>
              <a:t>tsmith@ed.sc.gov</a:t>
            </a:r>
            <a:r>
              <a:rPr lang="en" sz="1850">
                <a:solidFill>
                  <a:srgbClr val="B45F06"/>
                </a:solidFill>
                <a:latin typeface="Trebuchet MS"/>
              </a:rPr>
              <a:t> </a:t>
            </a:r>
            <a:endParaRPr sz="1867"/>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Keasha Grant, Certified Support &amp; Emerging Leaders, </a:t>
            </a:r>
            <a:r>
              <a:rPr lang="en" sz="1850" u="sng">
                <a:solidFill>
                  <a:schemeClr val="hlink"/>
                </a:solidFill>
                <a:latin typeface="Trebuchet MS"/>
                <a:hlinkClick r:id="rId15">
                  <a:extLst>
                    <a:ext uri="{A12FA001-AC4F-418D-AE19-62706E023703}">
                      <ahyp:hlinkClr xmlns:ahyp="http://schemas.microsoft.com/office/drawing/2018/hyperlinkcolor" val="tx"/>
                    </a:ext>
                  </a:extLst>
                </a:hlinkClick>
              </a:rPr>
              <a:t>ksgrant@ed.sc.gov</a:t>
            </a:r>
            <a:endParaRPr lang="en" sz="1850" u="sng">
              <a:solidFill>
                <a:schemeClr val="hlink"/>
              </a:solidFill>
              <a:latin typeface="Trebuchet MS"/>
            </a:endParaRPr>
          </a:p>
          <a:p>
            <a:pPr marL="236855" indent="-236855">
              <a:spcBef>
                <a:spcPts val="1067"/>
              </a:spcBef>
              <a:buClr>
                <a:srgbClr val="000000"/>
              </a:buClr>
              <a:buSzPts val="300"/>
              <a:buNone/>
            </a:pPr>
            <a:r>
              <a:rPr lang="en" sz="2000" b="1">
                <a:solidFill>
                  <a:srgbClr val="000000"/>
                </a:solidFill>
                <a:latin typeface="Trebuchet MS"/>
              </a:rPr>
              <a:t>Office Support</a:t>
            </a:r>
            <a:endParaRPr sz="2000">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latin typeface="Trebuchet MS"/>
              </a:rPr>
              <a:t>Lilla Toal </a:t>
            </a:r>
            <a:r>
              <a:rPr lang="en" sz="1850" err="1">
                <a:latin typeface="Trebuchet MS"/>
              </a:rPr>
              <a:t>Mandsager</a:t>
            </a:r>
            <a:r>
              <a:rPr lang="en" sz="1850">
                <a:latin typeface="Trebuchet MS"/>
              </a:rPr>
              <a:t>, Director, </a:t>
            </a:r>
            <a:r>
              <a:rPr lang="en" sz="1850" u="sng">
                <a:latin typeface="Trebuchet MS"/>
                <a:hlinkClick r:id="rId16"/>
              </a:rPr>
              <a:t>lmandsager@ed.sc.gov</a:t>
            </a:r>
            <a:endParaRPr sz="1850">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latin typeface="Trebuchet MS"/>
              </a:rPr>
              <a:t>Marilyn Suber, Administrative Assistant, </a:t>
            </a:r>
            <a:r>
              <a:rPr lang="en-US" sz="1800" u="sng">
                <a:solidFill>
                  <a:srgbClr val="4E5FA5"/>
                </a:solidFill>
                <a:latin typeface="Trebuchet MS"/>
                <a:hlinkClick r:id="rId17">
                  <a:extLst>
                    <a:ext uri="{A12FA001-AC4F-418D-AE19-62706E023703}">
                      <ahyp:hlinkClr xmlns:ahyp="http://schemas.microsoft.com/office/drawing/2018/hyperlinkcolor" val="tx"/>
                    </a:ext>
                  </a:extLst>
                </a:hlinkClick>
              </a:rPr>
              <a:t>masuber@ed.sc.gov</a:t>
            </a:r>
            <a:endParaRPr lang="en-US" sz="1800" u="sng">
              <a:solidFill>
                <a:srgbClr val="4E5FA5"/>
              </a:solidFill>
              <a:latin typeface="Trebuchet MS"/>
            </a:endParaRPr>
          </a:p>
        </p:txBody>
      </p:sp>
    </p:spTree>
    <p:extLst>
      <p:ext uri="{BB962C8B-B14F-4D97-AF65-F5344CB8AC3E}">
        <p14:creationId xmlns:p14="http://schemas.microsoft.com/office/powerpoint/2010/main" val="109638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42295-E281-468F-A78B-B2F59E37ABA3}"/>
              </a:ext>
            </a:extLst>
          </p:cNvPr>
          <p:cNvSpPr>
            <a:spLocks noGrp="1"/>
          </p:cNvSpPr>
          <p:nvPr>
            <p:ph type="title"/>
          </p:nvPr>
        </p:nvSpPr>
        <p:spPr/>
        <p:txBody>
          <a:bodyPr/>
          <a:lstStyle/>
          <a:p>
            <a:r>
              <a:rPr lang="en-US"/>
              <a:t>Agenda </a:t>
            </a:r>
          </a:p>
        </p:txBody>
      </p:sp>
      <p:sp>
        <p:nvSpPr>
          <p:cNvPr id="3" name="Content Placeholder 2">
            <a:extLst>
              <a:ext uri="{FF2B5EF4-FFF2-40B4-BE49-F238E27FC236}">
                <a16:creationId xmlns:a16="http://schemas.microsoft.com/office/drawing/2014/main" id="{DCB3491A-C503-4957-907A-29894E570B7E}"/>
              </a:ext>
            </a:extLst>
          </p:cNvPr>
          <p:cNvSpPr>
            <a:spLocks noGrp="1"/>
          </p:cNvSpPr>
          <p:nvPr>
            <p:ph idx="1"/>
          </p:nvPr>
        </p:nvSpPr>
        <p:spPr>
          <a:xfrm>
            <a:off x="397808" y="988469"/>
            <a:ext cx="10972800" cy="3976307"/>
          </a:xfrm>
        </p:spPr>
        <p:txBody>
          <a:bodyPr vert="horz" lIns="121920" tIns="60960" rIns="121920" bIns="60960" rtlCol="0" anchor="t">
            <a:noAutofit/>
          </a:bodyPr>
          <a:lstStyle/>
          <a:p>
            <a:pPr marL="0" indent="0" fontAlgn="base">
              <a:buNone/>
            </a:pPr>
            <a:endParaRPr lang="en-US">
              <a:latin typeface="Trebuchet MS"/>
              <a:ea typeface="Calibri"/>
              <a:cs typeface="Calibri"/>
            </a:endParaRPr>
          </a:p>
          <a:p>
            <a:pPr marL="1200150" lvl="1" indent="-742950">
              <a:lnSpc>
                <a:spcPct val="100000"/>
              </a:lnSpc>
              <a:spcBef>
                <a:spcPct val="20000"/>
              </a:spcBef>
              <a:buAutoNum type="arabicPeriod"/>
            </a:pPr>
            <a:r>
              <a:rPr lang="en-US" sz="2700">
                <a:latin typeface="Calibri"/>
                <a:ea typeface="Calibri"/>
                <a:cs typeface="Calibri"/>
              </a:rPr>
              <a:t>Welcome</a:t>
            </a:r>
            <a:endParaRPr lang="en-US">
              <a:latin typeface="Calibri"/>
              <a:ea typeface="Calibri"/>
              <a:cs typeface="Calibri"/>
            </a:endParaRPr>
          </a:p>
          <a:p>
            <a:pPr marL="1200150" lvl="1" indent="-742950">
              <a:lnSpc>
                <a:spcPct val="100000"/>
              </a:lnSpc>
              <a:spcBef>
                <a:spcPct val="20000"/>
              </a:spcBef>
              <a:buAutoNum type="arabicPeriod"/>
            </a:pPr>
            <a:r>
              <a:rPr lang="en-US" sz="2700">
                <a:latin typeface="Calibri"/>
                <a:cs typeface="Calibri"/>
              </a:rPr>
              <a:t>Induction Count FAQs </a:t>
            </a:r>
            <a:endParaRPr lang="en-US"/>
          </a:p>
          <a:p>
            <a:pPr marL="1200150" lvl="1" indent="-742950">
              <a:lnSpc>
                <a:spcPct val="100000"/>
              </a:lnSpc>
              <a:spcBef>
                <a:spcPct val="20000"/>
              </a:spcBef>
              <a:buAutoNum type="arabicPeriod"/>
            </a:pPr>
            <a:r>
              <a:rPr lang="en-US" sz="2700">
                <a:latin typeface="Calibri"/>
                <a:cs typeface="Calibri"/>
              </a:rPr>
              <a:t>ADEPT Reminders</a:t>
            </a:r>
            <a:endParaRPr lang="en-US"/>
          </a:p>
          <a:p>
            <a:pPr marL="1200150" lvl="1" indent="-742950">
              <a:lnSpc>
                <a:spcPct val="100000"/>
              </a:lnSpc>
              <a:spcBef>
                <a:spcPct val="20000"/>
              </a:spcBef>
              <a:buAutoNum type="arabicPeriod"/>
            </a:pPr>
            <a:r>
              <a:rPr lang="en-US" sz="2700">
                <a:latin typeface="Calibri"/>
                <a:ea typeface="Calibri"/>
                <a:cs typeface="Calibri"/>
              </a:rPr>
              <a:t>Questions </a:t>
            </a:r>
          </a:p>
          <a:p>
            <a:pPr marL="513715" indent="-513715">
              <a:buAutoNum type="arabicPeriod"/>
            </a:pPr>
            <a:endParaRPr lang="en-US">
              <a:latin typeface="Trebuchet MS"/>
            </a:endParaRPr>
          </a:p>
          <a:p>
            <a:pPr marL="513715" indent="-513715">
              <a:buAutoNum type="arabicPeriod"/>
            </a:pPr>
            <a:endParaRPr lang="en-US">
              <a:latin typeface="Trebuchet MS"/>
            </a:endParaRPr>
          </a:p>
          <a:p>
            <a:pPr marL="513715" indent="-513715" fontAlgn="base">
              <a:buAutoNum type="arabicPeriod"/>
            </a:pPr>
            <a:endParaRPr lang="en-US">
              <a:latin typeface="Trebuchet MS"/>
            </a:endParaRPr>
          </a:p>
          <a:p>
            <a:pPr marL="513715" indent="-513715" fontAlgn="base">
              <a:buAutoNum type="arabicPeriod"/>
            </a:pPr>
            <a:endParaRPr lang="en-US">
              <a:latin typeface="Trebuchet MS"/>
            </a:endParaRPr>
          </a:p>
          <a:p>
            <a:pPr marL="513715" indent="-513715" fontAlgn="base">
              <a:buAutoNum type="arabicPeriod"/>
            </a:pPr>
            <a:endParaRPr lang="en-US">
              <a:latin typeface="Trebuchet MS"/>
            </a:endParaRPr>
          </a:p>
          <a:p>
            <a:pPr marL="0" indent="0" fontAlgn="base">
              <a:buNone/>
            </a:pPr>
            <a:endParaRPr lang="en-US">
              <a:latin typeface="Trebuchet MS"/>
            </a:endParaRPr>
          </a:p>
        </p:txBody>
      </p:sp>
    </p:spTree>
    <p:extLst>
      <p:ext uri="{BB962C8B-B14F-4D97-AF65-F5344CB8AC3E}">
        <p14:creationId xmlns:p14="http://schemas.microsoft.com/office/powerpoint/2010/main" val="2721965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Induction Count FAQs</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661687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BA385-E562-9CD4-ADB8-40DE806165FF}"/>
              </a:ext>
            </a:extLst>
          </p:cNvPr>
          <p:cNvSpPr>
            <a:spLocks noGrp="1"/>
          </p:cNvSpPr>
          <p:nvPr>
            <p:ph type="title"/>
          </p:nvPr>
        </p:nvSpPr>
        <p:spPr/>
        <p:txBody>
          <a:bodyPr/>
          <a:lstStyle/>
          <a:p>
            <a:r>
              <a:rPr lang="en-US">
                <a:latin typeface="Rockwell"/>
              </a:rPr>
              <a:t>FAQ 1 – Missing Educators</a:t>
            </a:r>
            <a:endParaRPr lang="en-US"/>
          </a:p>
        </p:txBody>
      </p:sp>
      <p:sp>
        <p:nvSpPr>
          <p:cNvPr id="3" name="Content Placeholder 2">
            <a:extLst>
              <a:ext uri="{FF2B5EF4-FFF2-40B4-BE49-F238E27FC236}">
                <a16:creationId xmlns:a16="http://schemas.microsoft.com/office/drawing/2014/main" id="{4F26C251-2262-3BAD-D07A-FD55A93F2B5C}"/>
              </a:ext>
            </a:extLst>
          </p:cNvPr>
          <p:cNvSpPr>
            <a:spLocks noGrp="1"/>
          </p:cNvSpPr>
          <p:nvPr>
            <p:ph idx="1"/>
          </p:nvPr>
        </p:nvSpPr>
        <p:spPr/>
        <p:txBody>
          <a:bodyPr vert="horz" lIns="91440" tIns="45720" rIns="91440" bIns="45720" rtlCol="0" anchor="t">
            <a:normAutofit/>
          </a:bodyPr>
          <a:lstStyle/>
          <a:p>
            <a:pPr marL="227965" indent="-227965"/>
            <a:r>
              <a:rPr lang="en-US">
                <a:latin typeface="Trebuchet MS"/>
              </a:rPr>
              <a:t>Why are there Induction 1 educators in my district that are not included in the number sent to me by OEELD?</a:t>
            </a:r>
          </a:p>
          <a:p>
            <a:pPr marL="0" indent="0">
              <a:buNone/>
            </a:pPr>
            <a:endParaRPr lang="en-US">
              <a:latin typeface="Trebuchet MS"/>
            </a:endParaRPr>
          </a:p>
          <a:p>
            <a:pPr marL="685165" lvl="1" indent="-227965">
              <a:buFont typeface="Courier New" panose="020B0604020202020204" pitchFamily="34" charset="0"/>
              <a:buChar char="o"/>
            </a:pPr>
            <a:r>
              <a:rPr lang="en-US">
                <a:latin typeface="Trebuchet MS"/>
              </a:rPr>
              <a:t>Only certified educators are included in the count. If these educators receive certification by the submission date, they will be included in the count.</a:t>
            </a:r>
          </a:p>
          <a:p>
            <a:pPr marL="227965" indent="-227965"/>
            <a:endParaRPr lang="en-US"/>
          </a:p>
        </p:txBody>
      </p:sp>
    </p:spTree>
    <p:extLst>
      <p:ext uri="{BB962C8B-B14F-4D97-AF65-F5344CB8AC3E}">
        <p14:creationId xmlns:p14="http://schemas.microsoft.com/office/powerpoint/2010/main" val="2434044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796C8-9DF3-F9D3-00E2-F57032350BCB}"/>
              </a:ext>
            </a:extLst>
          </p:cNvPr>
          <p:cNvSpPr>
            <a:spLocks noGrp="1"/>
          </p:cNvSpPr>
          <p:nvPr>
            <p:ph type="title"/>
          </p:nvPr>
        </p:nvSpPr>
        <p:spPr/>
        <p:txBody>
          <a:bodyPr/>
          <a:lstStyle/>
          <a:p>
            <a:r>
              <a:rPr lang="en-US">
                <a:latin typeface="Rockwell"/>
              </a:rPr>
              <a:t>FAQ 2 – Use of Funds</a:t>
            </a:r>
            <a:endParaRPr lang="en-US"/>
          </a:p>
        </p:txBody>
      </p:sp>
      <p:sp>
        <p:nvSpPr>
          <p:cNvPr id="3" name="Content Placeholder 2">
            <a:extLst>
              <a:ext uri="{FF2B5EF4-FFF2-40B4-BE49-F238E27FC236}">
                <a16:creationId xmlns:a16="http://schemas.microsoft.com/office/drawing/2014/main" id="{AA63EEDE-40EB-1FEB-AADE-329804A53331}"/>
              </a:ext>
            </a:extLst>
          </p:cNvPr>
          <p:cNvSpPr>
            <a:spLocks noGrp="1"/>
          </p:cNvSpPr>
          <p:nvPr>
            <p:ph idx="1"/>
          </p:nvPr>
        </p:nvSpPr>
        <p:spPr/>
        <p:txBody>
          <a:bodyPr vert="horz" lIns="91440" tIns="45720" rIns="91440" bIns="45720" rtlCol="0" anchor="t">
            <a:normAutofit/>
          </a:bodyPr>
          <a:lstStyle/>
          <a:p>
            <a:pPr marL="457200" indent="-457200"/>
            <a:r>
              <a:rPr lang="en-US">
                <a:latin typeface="Trebuchet MS"/>
              </a:rPr>
              <a:t>How can these funds be used?</a:t>
            </a:r>
            <a:endParaRPr lang="en-US">
              <a:latin typeface="Trebuchet MS"/>
              <a:cs typeface="Times New Roman"/>
            </a:endParaRPr>
          </a:p>
          <a:p>
            <a:pPr marL="457200" indent="-457200"/>
            <a:endParaRPr lang="en-US">
              <a:latin typeface="Trebuchet MS"/>
              <a:cs typeface="Times New Roman"/>
            </a:endParaRPr>
          </a:p>
          <a:p>
            <a:pPr marL="914400" lvl="1" indent="-457200">
              <a:buFont typeface="Courier New" panose="020B0604020202020204" pitchFamily="34" charset="0"/>
              <a:buChar char="o"/>
            </a:pPr>
            <a:r>
              <a:rPr lang="en-US">
                <a:latin typeface="Trebuchet MS"/>
                <a:cs typeface="Times New Roman"/>
              </a:rPr>
              <a:t>Allowed expenditures include costs that are directly associated with ADEPT-related planning, training, implementation, and program evaluation. </a:t>
            </a:r>
          </a:p>
          <a:p>
            <a:pPr marL="914400" lvl="1" indent="-457200">
              <a:buFont typeface="Courier New" panose="020B0604020202020204" pitchFamily="34" charset="0"/>
              <a:buChar char="o"/>
            </a:pPr>
            <a:endParaRPr lang="en-US"/>
          </a:p>
        </p:txBody>
      </p:sp>
    </p:spTree>
    <p:extLst>
      <p:ext uri="{BB962C8B-B14F-4D97-AF65-F5344CB8AC3E}">
        <p14:creationId xmlns:p14="http://schemas.microsoft.com/office/powerpoint/2010/main" val="252287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2AE413-F6A4-B89E-DE92-40408A4979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14C7DB-D66C-B9E5-50B7-F2E00B9259F0}"/>
              </a:ext>
            </a:extLst>
          </p:cNvPr>
          <p:cNvSpPr>
            <a:spLocks noGrp="1"/>
          </p:cNvSpPr>
          <p:nvPr>
            <p:ph type="title"/>
          </p:nvPr>
        </p:nvSpPr>
        <p:spPr/>
        <p:txBody>
          <a:bodyPr/>
          <a:lstStyle/>
          <a:p>
            <a:r>
              <a:rPr lang="en-US">
                <a:latin typeface="Rockwell"/>
              </a:rPr>
              <a:t>FAQ 3 – Unused Funds</a:t>
            </a:r>
            <a:endParaRPr lang="en-US"/>
          </a:p>
        </p:txBody>
      </p:sp>
      <p:sp>
        <p:nvSpPr>
          <p:cNvPr id="3" name="Content Placeholder 2">
            <a:extLst>
              <a:ext uri="{FF2B5EF4-FFF2-40B4-BE49-F238E27FC236}">
                <a16:creationId xmlns:a16="http://schemas.microsoft.com/office/drawing/2014/main" id="{F77CC27D-5AB5-3589-F3B3-83F1944F5C2C}"/>
              </a:ext>
            </a:extLst>
          </p:cNvPr>
          <p:cNvSpPr>
            <a:spLocks noGrp="1"/>
          </p:cNvSpPr>
          <p:nvPr>
            <p:ph idx="1"/>
          </p:nvPr>
        </p:nvSpPr>
        <p:spPr/>
        <p:txBody>
          <a:bodyPr vert="horz" lIns="91440" tIns="45720" rIns="91440" bIns="45720" rtlCol="0" anchor="t">
            <a:normAutofit/>
          </a:bodyPr>
          <a:lstStyle/>
          <a:p>
            <a:pPr marL="457200" indent="-457200"/>
            <a:r>
              <a:rPr lang="en-US">
                <a:latin typeface="Trebuchet MS"/>
              </a:rPr>
              <a:t>Can funds be carried over to another school year?</a:t>
            </a:r>
          </a:p>
          <a:p>
            <a:pPr marL="0" indent="0">
              <a:buNone/>
            </a:pPr>
            <a:endParaRPr lang="en-US">
              <a:latin typeface="Trebuchet MS"/>
            </a:endParaRPr>
          </a:p>
          <a:p>
            <a:pPr marL="914400" lvl="1" indent="-227965">
              <a:buFont typeface="Courier New" panose="020B0604020202020204" pitchFamily="34" charset="0"/>
              <a:buChar char="o"/>
            </a:pPr>
            <a:r>
              <a:rPr lang="en-US">
                <a:latin typeface="Trebuchet MS"/>
              </a:rPr>
              <a:t>Unexpended ADEPT funds may be carried forward to the next fiscal year and expended for the same purposes as initially allowed.</a:t>
            </a:r>
            <a:endParaRPr lang="en-US"/>
          </a:p>
          <a:p>
            <a:pPr marL="914400" lvl="1" indent="-457200">
              <a:buFont typeface="Courier New" panose="020B0604020202020204" pitchFamily="34" charset="0"/>
              <a:buChar char="o"/>
            </a:pPr>
            <a:endParaRPr lang="en-US"/>
          </a:p>
        </p:txBody>
      </p:sp>
    </p:spTree>
    <p:extLst>
      <p:ext uri="{BB962C8B-B14F-4D97-AF65-F5344CB8AC3E}">
        <p14:creationId xmlns:p14="http://schemas.microsoft.com/office/powerpoint/2010/main" val="937401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EBD6C1-3609-3477-1991-38C575CC3C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4AF33F-E4AD-BC5B-29FB-39374F3B4669}"/>
              </a:ext>
            </a:extLst>
          </p:cNvPr>
          <p:cNvSpPr>
            <a:spLocks noGrp="1"/>
          </p:cNvSpPr>
          <p:nvPr>
            <p:ph type="title"/>
          </p:nvPr>
        </p:nvSpPr>
        <p:spPr/>
        <p:txBody>
          <a:bodyPr/>
          <a:lstStyle/>
          <a:p>
            <a:r>
              <a:rPr lang="en-US">
                <a:latin typeface="Rockwell"/>
              </a:rPr>
              <a:t>FAQ 4 – Funding Amount</a:t>
            </a:r>
            <a:endParaRPr lang="en-US"/>
          </a:p>
        </p:txBody>
      </p:sp>
      <p:sp>
        <p:nvSpPr>
          <p:cNvPr id="3" name="Content Placeholder 2">
            <a:extLst>
              <a:ext uri="{FF2B5EF4-FFF2-40B4-BE49-F238E27FC236}">
                <a16:creationId xmlns:a16="http://schemas.microsoft.com/office/drawing/2014/main" id="{599B6C4F-F43D-EEDA-1549-839ACE5C4930}"/>
              </a:ext>
            </a:extLst>
          </p:cNvPr>
          <p:cNvSpPr>
            <a:spLocks noGrp="1"/>
          </p:cNvSpPr>
          <p:nvPr>
            <p:ph idx="1"/>
          </p:nvPr>
        </p:nvSpPr>
        <p:spPr/>
        <p:txBody>
          <a:bodyPr vert="horz" lIns="91440" tIns="45720" rIns="91440" bIns="45720" rtlCol="0" anchor="t">
            <a:normAutofit lnSpcReduction="10000"/>
          </a:bodyPr>
          <a:lstStyle/>
          <a:p>
            <a:pPr marL="227965" indent="-227965"/>
            <a:r>
              <a:rPr lang="en-US">
                <a:latin typeface="Trebuchet MS"/>
              </a:rPr>
              <a:t>When will our district receive these funds, and how much will we receive?</a:t>
            </a:r>
          </a:p>
          <a:p>
            <a:pPr marL="0" indent="0">
              <a:buNone/>
            </a:pPr>
            <a:endParaRPr lang="en-US">
              <a:latin typeface="Trebuchet MS"/>
            </a:endParaRPr>
          </a:p>
          <a:p>
            <a:pPr marL="685165" lvl="1" indent="-227965">
              <a:buFont typeface="Courier New" panose="020B0604020202020204" pitchFamily="34" charset="0"/>
              <a:buChar char="o"/>
            </a:pPr>
            <a:r>
              <a:rPr lang="en-US">
                <a:latin typeface="Trebuchet MS"/>
              </a:rPr>
              <a:t>Funds are typically disbursed to districts in March. The funding amount for each district varies, based on </a:t>
            </a:r>
            <a:r>
              <a:rPr lang="en-US">
                <a:latin typeface="Trebuchet MS"/>
                <a:cs typeface="Times New Roman"/>
              </a:rPr>
              <a:t>the total available funds divided by the number of certified first-year induction contract teachers</a:t>
            </a:r>
            <a:r>
              <a:rPr lang="en-US">
                <a:latin typeface="Trebuchet MS"/>
              </a:rPr>
              <a:t>. Once funds are released, districts can use the public link to see their specific ADEPT funding amount: </a:t>
            </a:r>
            <a:r>
              <a:rPr lang="en-US">
                <a:latin typeface="Trebuchet MS"/>
                <a:hlinkClick r:id="rId3"/>
              </a:rPr>
              <a:t>Monthly Payments to Districts - South Carolina Department of Education</a:t>
            </a:r>
            <a:endParaRPr lang="en-US">
              <a:latin typeface="Trebuchet MS"/>
            </a:endParaRPr>
          </a:p>
          <a:p>
            <a:pPr marL="227965" indent="-227965"/>
            <a:endParaRPr lang="en-US"/>
          </a:p>
        </p:txBody>
      </p:sp>
    </p:spTree>
    <p:extLst>
      <p:ext uri="{BB962C8B-B14F-4D97-AF65-F5344CB8AC3E}">
        <p14:creationId xmlns:p14="http://schemas.microsoft.com/office/powerpoint/2010/main" val="1635320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09A01-30AE-C76A-31D1-A7390B6049F9}"/>
              </a:ext>
            </a:extLst>
          </p:cNvPr>
          <p:cNvSpPr>
            <a:spLocks noGrp="1"/>
          </p:cNvSpPr>
          <p:nvPr>
            <p:ph type="title"/>
          </p:nvPr>
        </p:nvSpPr>
        <p:spPr/>
        <p:txBody>
          <a:bodyPr/>
          <a:lstStyle/>
          <a:p>
            <a:r>
              <a:rPr lang="en-US">
                <a:latin typeface="Rockwell"/>
              </a:rPr>
              <a:t>FAQ 5 – Certification Deadline</a:t>
            </a:r>
            <a:endParaRPr lang="en-US"/>
          </a:p>
        </p:txBody>
      </p:sp>
      <p:sp>
        <p:nvSpPr>
          <p:cNvPr id="3" name="Content Placeholder 2">
            <a:extLst>
              <a:ext uri="{FF2B5EF4-FFF2-40B4-BE49-F238E27FC236}">
                <a16:creationId xmlns:a16="http://schemas.microsoft.com/office/drawing/2014/main" id="{9717B9AF-8A5D-BD2D-B27F-17CBFFF23861}"/>
              </a:ext>
            </a:extLst>
          </p:cNvPr>
          <p:cNvSpPr>
            <a:spLocks noGrp="1"/>
          </p:cNvSpPr>
          <p:nvPr>
            <p:ph idx="1"/>
          </p:nvPr>
        </p:nvSpPr>
        <p:spPr>
          <a:xfrm>
            <a:off x="227001" y="1665369"/>
            <a:ext cx="11820417" cy="4010553"/>
          </a:xfrm>
        </p:spPr>
        <p:txBody>
          <a:bodyPr vert="horz" lIns="91440" tIns="45720" rIns="91440" bIns="45720" rtlCol="0" anchor="t">
            <a:normAutofit/>
          </a:bodyPr>
          <a:lstStyle/>
          <a:p>
            <a:pPr marL="227965" indent="-227965"/>
            <a:r>
              <a:rPr lang="en-US">
                <a:latin typeface="Trebuchet MS"/>
              </a:rPr>
              <a:t>Since the deadline to add contract data in </a:t>
            </a:r>
            <a:r>
              <a:rPr lang="en-US" err="1">
                <a:latin typeface="Trebuchet MS"/>
              </a:rPr>
              <a:t>SCLead</a:t>
            </a:r>
            <a:r>
              <a:rPr lang="en-US">
                <a:latin typeface="Trebuchet MS"/>
              </a:rPr>
              <a:t> for the Induction Count is February 1st, does this mean if an educator becomes certified after that date Induction 1 would have to be repeated the next year?</a:t>
            </a:r>
            <a:endParaRPr lang="en-US"/>
          </a:p>
          <a:p>
            <a:pPr marL="227965" indent="-227965"/>
            <a:endParaRPr lang="en-US">
              <a:latin typeface="Trebuchet MS"/>
            </a:endParaRPr>
          </a:p>
          <a:p>
            <a:pPr marL="685165" lvl="1" indent="-227965">
              <a:buFont typeface="Courier New" panose="020B0604020202020204" pitchFamily="34" charset="0"/>
              <a:buChar char="o"/>
            </a:pPr>
            <a:r>
              <a:rPr lang="en-US">
                <a:latin typeface="Trebuchet MS"/>
              </a:rPr>
              <a:t>No. The February 1st deadline is specific to the induction count. </a:t>
            </a:r>
            <a:endParaRPr lang="en-US"/>
          </a:p>
        </p:txBody>
      </p:sp>
    </p:spTree>
    <p:extLst>
      <p:ext uri="{BB962C8B-B14F-4D97-AF65-F5344CB8AC3E}">
        <p14:creationId xmlns:p14="http://schemas.microsoft.com/office/powerpoint/2010/main" val="3093385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2720B-4850-56DA-09AD-258908D6A6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24C9C3-991C-25AB-6227-B861E66A06E0}"/>
              </a:ext>
            </a:extLst>
          </p:cNvPr>
          <p:cNvSpPr>
            <a:spLocks noGrp="1"/>
          </p:cNvSpPr>
          <p:nvPr>
            <p:ph type="title"/>
          </p:nvPr>
        </p:nvSpPr>
        <p:spPr/>
        <p:txBody>
          <a:bodyPr/>
          <a:lstStyle/>
          <a:p>
            <a:r>
              <a:rPr lang="en-US">
                <a:latin typeface="Rockwell"/>
              </a:rPr>
              <a:t>ADEPT Calendar/Reminders</a:t>
            </a:r>
            <a:endParaRPr lang="en-US"/>
          </a:p>
        </p:txBody>
      </p:sp>
      <p:sp>
        <p:nvSpPr>
          <p:cNvPr id="3" name="Text Placeholder 2">
            <a:extLst>
              <a:ext uri="{FF2B5EF4-FFF2-40B4-BE49-F238E27FC236}">
                <a16:creationId xmlns:a16="http://schemas.microsoft.com/office/drawing/2014/main" id="{BEFC04D6-16EE-5902-E36A-21D0ADB8200C}"/>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370524278"/>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7" ma:contentTypeDescription="Create a new document." ma:contentTypeScope="" ma:versionID="9759fad5cc2a936daa5caab35c06f4e8">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c740638b0c7cf51b4b7603e20153c57b"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f02f7301-725c-47b9-832a-57cb4d48a234" xsi:nil="true"/>
    <SharedWithUsers xmlns="eceb486e-0810-4529-a988-f381a2f10d79">
      <UserInfo>
        <DisplayName/>
        <AccountId xsi:nil="true"/>
        <AccountType/>
      </UserInfo>
    </SharedWithUsers>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Props1.xml><?xml version="1.0" encoding="utf-8"?>
<ds:datastoreItem xmlns:ds="http://schemas.openxmlformats.org/officeDocument/2006/customXml" ds:itemID="{EEF251D1-FD47-40CB-8957-E4D6892123CA}">
  <ds:schemaRefs>
    <ds:schemaRef ds:uri="http://schemas.microsoft.com/sharepoint/v3/contenttype/forms"/>
  </ds:schemaRefs>
</ds:datastoreItem>
</file>

<file path=customXml/itemProps2.xml><?xml version="1.0" encoding="utf-8"?>
<ds:datastoreItem xmlns:ds="http://schemas.openxmlformats.org/officeDocument/2006/customXml" ds:itemID="{1C2FBBDD-0934-4F76-AE05-128C365B5EAE}">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65B9BD6-6C1C-4A16-8216-22BAC6AC4E6B}">
  <ds:schemaRefs>
    <ds:schemaRef ds:uri="http://purl.org/dc/elements/1.1/"/>
    <ds:schemaRef ds:uri="http://schemas.openxmlformats.org/package/2006/metadata/core-properties"/>
    <ds:schemaRef ds:uri="http://www.w3.org/XML/1998/namespace"/>
    <ds:schemaRef ds:uri="f02f7301-725c-47b9-832a-57cb4d48a234"/>
    <ds:schemaRef ds:uri="eceb486e-0810-4529-a988-f381a2f10d79"/>
    <ds:schemaRef ds:uri="http://schemas.microsoft.com/office/2006/documentManagement/types"/>
    <ds:schemaRef ds:uri="http://schemas.microsoft.com/office/2006/metadata/properties"/>
    <ds:schemaRef ds:uri="http://purl.org/dc/terms/"/>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1</TotalTime>
  <Words>2099</Words>
  <Application>Microsoft Office PowerPoint</Application>
  <PresentationFormat>Widescreen</PresentationFormat>
  <Paragraphs>159</Paragraphs>
  <Slides>16</Slides>
  <Notes>16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16</vt:i4>
      </vt:variant>
    </vt:vector>
  </HeadingPairs>
  <TitlesOfParts>
    <vt:vector size="26" baseType="lpstr">
      <vt:lpstr>Arial</vt:lpstr>
      <vt:lpstr>Arial,Sans-Serif</vt:lpstr>
      <vt:lpstr>Calibri</vt:lpstr>
      <vt:lpstr>Courier New</vt:lpstr>
      <vt:lpstr>Rockwell</vt:lpstr>
      <vt:lpstr>Source Sans Pro</vt:lpstr>
      <vt:lpstr>Times New Roman</vt:lpstr>
      <vt:lpstr>Trebuchet MS</vt:lpstr>
      <vt:lpstr>Custom Design</vt:lpstr>
      <vt:lpstr>Office Theme</vt:lpstr>
      <vt:lpstr>Educator Effectiveness  Virtual Office Hours </vt:lpstr>
      <vt:lpstr>Agenda </vt:lpstr>
      <vt:lpstr>Induction Count FAQs</vt:lpstr>
      <vt:lpstr>FAQ 1 – Missing Educators</vt:lpstr>
      <vt:lpstr>FAQ 2 – Use of Funds</vt:lpstr>
      <vt:lpstr>FAQ 3 – Unused Funds</vt:lpstr>
      <vt:lpstr>FAQ 4 – Funding Amount</vt:lpstr>
      <vt:lpstr>FAQ 5 – Certification Deadline</vt:lpstr>
      <vt:lpstr>ADEPT Calendar/Reminders</vt:lpstr>
      <vt:lpstr>ADEPT Calendar</vt:lpstr>
      <vt:lpstr>ADEPT Reminders</vt:lpstr>
      <vt:lpstr>Wrapping up Preliminary Cycle &amp; ​Beginning Final Cycle in SCLead​ </vt:lpstr>
      <vt:lpstr>UPDATE</vt:lpstr>
      <vt:lpstr>District Needs Survey 2024-25</vt:lpstr>
      <vt:lpstr>Questions</vt:lpstr>
      <vt:lpstr>             Office of Educator Effectiveness &amp; Leadership Development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Educator Effectiveness February 2024 Virtual Office Hours</dc:title>
  <dc:creator>AccessibilityTrainingsforDistricts@ed.sc.gov</dc:creator>
  <cp:lastModifiedBy>Cohoon, Ashley S</cp:lastModifiedBy>
  <cp:revision>6</cp:revision>
  <dcterms:created xsi:type="dcterms:W3CDTF">2023-03-29T15:31:04Z</dcterms:created>
  <dcterms:modified xsi:type="dcterms:W3CDTF">2024-09-05T19:15:04Z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0x01010011B61B46CB81A44A943F7695F2D48152</vt:lpwstr>
  </property>
  <property fmtid="{D5CDD505-2E9C-101B-9397-08002B2CF9AE}" pid="4" name="ComplianceAssetId">
    <vt:lpwstr/>
  </property>
  <property fmtid="{D5CDD505-2E9C-101B-9397-08002B2CF9AE}" pid="5" name="_ExtendedDescription">
    <vt:lpwstr/>
  </property>
  <property fmtid="{D5CDD505-2E9C-101B-9397-08002B2CF9AE}" pid="6" name="_activity">
    <vt:lpwstr>{"FileActivityType":"9","FileActivityTimeStamp":"2023-03-29T15:33:07.350Z","FileActivityUsersOnPage":[{"DisplayName":"Gantt, Brandon","Id":"bgantt@ed.sc.gov"}],"FileActivityNavigationId":null}</vt:lpwstr>
  </property>
  <property fmtid="{D5CDD505-2E9C-101B-9397-08002B2CF9AE}" pid="7" name="TriggerFlowInfo">
    <vt:lpwstr/>
  </property>
</Properties>
</file>