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1" r:id="rId4"/>
    <p:sldMasterId id="2147483933" r:id="rId5"/>
    <p:sldMasterId id="2147483935" r:id="rId6"/>
  </p:sldMasterIdLst>
  <p:notesMasterIdLst>
    <p:notesMasterId r:id="rId26"/>
  </p:notesMasterIdLst>
  <p:handoutMasterIdLst>
    <p:handoutMasterId r:id="rId27"/>
  </p:handoutMasterIdLst>
  <p:sldIdLst>
    <p:sldId id="385" r:id="rId7"/>
    <p:sldId id="451" r:id="rId8"/>
    <p:sldId id="601" r:id="rId9"/>
    <p:sldId id="526" r:id="rId10"/>
    <p:sldId id="609" r:id="rId11"/>
    <p:sldId id="616" r:id="rId12"/>
    <p:sldId id="617" r:id="rId13"/>
    <p:sldId id="604" r:id="rId14"/>
    <p:sldId id="619" r:id="rId15"/>
    <p:sldId id="620" r:id="rId16"/>
    <p:sldId id="613" r:id="rId17"/>
    <p:sldId id="614" r:id="rId18"/>
    <p:sldId id="622" r:id="rId19"/>
    <p:sldId id="621" r:id="rId20"/>
    <p:sldId id="623" r:id="rId21"/>
    <p:sldId id="624" r:id="rId22"/>
    <p:sldId id="625" r:id="rId23"/>
    <p:sldId id="438" r:id="rId24"/>
    <p:sldId id="273" r:id="rId25"/>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F7"/>
    <a:srgbClr val="E34DB8"/>
    <a:srgbClr val="53C3DD"/>
    <a:srgbClr val="0066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F6A5D7-A848-4501-95A6-1B5F9E6505D2}" v="26" dt="2024-01-16T16:55:54.352"/>
    <p1510:client id="{B80E8B19-38FD-4FDB-A2C3-F9C944615AC8}" v="362" dt="2024-01-16T17:01:32.2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sz="quarter" idx="1"/>
          </p:nvPr>
        </p:nvSpPr>
        <p:spPr>
          <a:xfrm>
            <a:off x="5400140" y="0"/>
            <a:ext cx="4130914" cy="1915987"/>
          </a:xfrm>
          <a:prstGeom prst="rect">
            <a:avLst/>
          </a:prstGeom>
        </p:spPr>
        <p:txBody>
          <a:bodyPr vert="horz" lIns="174404" tIns="87202" rIns="174404" bIns="87202" rtlCol="0"/>
          <a:lstStyle>
            <a:lvl1pPr algn="r">
              <a:defRPr sz="2300"/>
            </a:lvl1pPr>
          </a:lstStyle>
          <a:p>
            <a:fld id="{D2B4CFEA-8CBF-4C22-8D50-557FB93F6529}" type="datetimeFigureOut">
              <a:rPr lang="en-US" smtClean="0"/>
              <a:t>9/5/2024</a:t>
            </a:fld>
            <a:endParaRPr lang="en-US"/>
          </a:p>
        </p:txBody>
      </p:sp>
      <p:sp>
        <p:nvSpPr>
          <p:cNvPr id="4" name="Footer Placeholder 3"/>
          <p:cNvSpPr>
            <a:spLocks noGrp="1"/>
          </p:cNvSpPr>
          <p:nvPr>
            <p:ph type="ftr" sz="quarter" idx="2"/>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5" name="Slide Number Placeholder 4"/>
          <p:cNvSpPr>
            <a:spLocks noGrp="1"/>
          </p:cNvSpPr>
          <p:nvPr>
            <p:ph type="sldNum" sz="quarter" idx="3"/>
          </p:nvPr>
        </p:nvSpPr>
        <p:spPr>
          <a:xfrm>
            <a:off x="5400140" y="36423340"/>
            <a:ext cx="4130914" cy="1915987"/>
          </a:xfrm>
          <a:prstGeom prst="rect">
            <a:avLst/>
          </a:prstGeom>
        </p:spPr>
        <p:txBody>
          <a:bodyPr vert="horz" lIns="174404" tIns="87202" rIns="174404" bIns="87202" rtlCol="0" anchor="b"/>
          <a:lstStyle>
            <a:lvl1pPr algn="r">
              <a:defRPr sz="2300"/>
            </a:lvl1pPr>
          </a:lstStyle>
          <a:p>
            <a:fld id="{B6ED9658-C64A-4910-B804-7DC54CC9C4D1}" type="slidenum">
              <a:rPr lang="en-US" smtClean="0"/>
              <a:t>‹#›</a:t>
            </a:fld>
            <a:endParaRPr lang="en-US"/>
          </a:p>
        </p:txBody>
      </p:sp>
    </p:spTree>
    <p:extLst>
      <p:ext uri="{BB962C8B-B14F-4D97-AF65-F5344CB8AC3E}">
        <p14:creationId xmlns:p14="http://schemas.microsoft.com/office/powerpoint/2010/main" val="773655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30914" cy="1915987"/>
          </a:xfrm>
          <a:prstGeom prst="rect">
            <a:avLst/>
          </a:prstGeom>
        </p:spPr>
        <p:txBody>
          <a:bodyPr vert="horz" lIns="174404" tIns="87202" rIns="174404" bIns="87202" rtlCol="0"/>
          <a:lstStyle>
            <a:lvl1pPr algn="l">
              <a:defRPr sz="2300"/>
            </a:lvl1pPr>
          </a:lstStyle>
          <a:p>
            <a:endParaRPr lang="en-US"/>
          </a:p>
        </p:txBody>
      </p:sp>
      <p:sp>
        <p:nvSpPr>
          <p:cNvPr id="3" name="Date Placeholder 2"/>
          <p:cNvSpPr>
            <a:spLocks noGrp="1"/>
          </p:cNvSpPr>
          <p:nvPr>
            <p:ph type="dt" idx="1"/>
          </p:nvPr>
        </p:nvSpPr>
        <p:spPr>
          <a:xfrm>
            <a:off x="5400140" y="0"/>
            <a:ext cx="4130914" cy="1915987"/>
          </a:xfrm>
          <a:prstGeom prst="rect">
            <a:avLst/>
          </a:prstGeom>
        </p:spPr>
        <p:txBody>
          <a:bodyPr vert="horz" lIns="174404" tIns="87202" rIns="174404" bIns="87202" rtlCol="0"/>
          <a:lstStyle>
            <a:lvl1pPr algn="r">
              <a:defRPr sz="2300"/>
            </a:lvl1pPr>
          </a:lstStyle>
          <a:p>
            <a:fld id="{413E7117-E1C1-48AA-9EB6-5EE91E541C70}" type="datetimeFigureOut">
              <a:rPr lang="en-US" smtClean="0"/>
              <a:t>9/5/2024</a:t>
            </a:fld>
            <a:endParaRPr lang="en-US"/>
          </a:p>
        </p:txBody>
      </p:sp>
      <p:sp>
        <p:nvSpPr>
          <p:cNvPr id="4" name="Slide Image Placeholder 3"/>
          <p:cNvSpPr>
            <a:spLocks noGrp="1" noRot="1" noChangeAspect="1"/>
          </p:cNvSpPr>
          <p:nvPr>
            <p:ph type="sldImg" idx="2"/>
          </p:nvPr>
        </p:nvSpPr>
        <p:spPr>
          <a:xfrm>
            <a:off x="-8015288" y="2876550"/>
            <a:ext cx="25565101" cy="14381163"/>
          </a:xfrm>
          <a:prstGeom prst="rect">
            <a:avLst/>
          </a:prstGeom>
          <a:noFill/>
          <a:ln w="12700">
            <a:solidFill>
              <a:prstClr val="black"/>
            </a:solidFill>
          </a:ln>
        </p:spPr>
        <p:txBody>
          <a:bodyPr vert="horz" lIns="174404" tIns="87202" rIns="174404" bIns="87202" rtlCol="0" anchor="ctr"/>
          <a:lstStyle/>
          <a:p>
            <a:endParaRPr lang="en-US"/>
          </a:p>
        </p:txBody>
      </p:sp>
      <p:sp>
        <p:nvSpPr>
          <p:cNvPr id="5" name="Notes Placeholder 4"/>
          <p:cNvSpPr>
            <a:spLocks noGrp="1"/>
          </p:cNvSpPr>
          <p:nvPr>
            <p:ph type="body" sz="quarter" idx="3"/>
          </p:nvPr>
        </p:nvSpPr>
        <p:spPr>
          <a:xfrm>
            <a:off x="952459" y="18211672"/>
            <a:ext cx="7628290" cy="17256945"/>
          </a:xfrm>
          <a:prstGeom prst="rect">
            <a:avLst/>
          </a:prstGeom>
        </p:spPr>
        <p:txBody>
          <a:bodyPr vert="horz" lIns="174404" tIns="87202" rIns="174404" bIns="8720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6423340"/>
            <a:ext cx="4130914" cy="1915987"/>
          </a:xfrm>
          <a:prstGeom prst="rect">
            <a:avLst/>
          </a:prstGeom>
        </p:spPr>
        <p:txBody>
          <a:bodyPr vert="horz" lIns="174404" tIns="87202" rIns="174404" bIns="87202" rtlCol="0" anchor="b"/>
          <a:lstStyle>
            <a:lvl1pPr algn="l">
              <a:defRPr sz="2300"/>
            </a:lvl1pPr>
          </a:lstStyle>
          <a:p>
            <a:endParaRPr lang="en-US"/>
          </a:p>
        </p:txBody>
      </p:sp>
      <p:sp>
        <p:nvSpPr>
          <p:cNvPr id="7" name="Slide Number Placeholder 6"/>
          <p:cNvSpPr>
            <a:spLocks noGrp="1"/>
          </p:cNvSpPr>
          <p:nvPr>
            <p:ph type="sldNum" sz="quarter" idx="5"/>
          </p:nvPr>
        </p:nvSpPr>
        <p:spPr>
          <a:xfrm>
            <a:off x="5400140" y="36423340"/>
            <a:ext cx="4130914" cy="1915987"/>
          </a:xfrm>
          <a:prstGeom prst="rect">
            <a:avLst/>
          </a:prstGeom>
        </p:spPr>
        <p:txBody>
          <a:bodyPr vert="horz" lIns="174404" tIns="87202" rIns="174404" bIns="87202" rtlCol="0" anchor="b"/>
          <a:lstStyle>
            <a:lvl1pPr algn="r">
              <a:defRPr sz="2300"/>
            </a:lvl1pPr>
          </a:lstStyle>
          <a:p>
            <a:fld id="{50742E3A-DC09-48C0-97A8-029D8AFE56FE}" type="slidenum">
              <a:rPr lang="en-US" smtClean="0"/>
              <a:t>‹#›</a:t>
            </a:fld>
            <a:endParaRPr lang="en-US"/>
          </a:p>
        </p:txBody>
      </p:sp>
    </p:spTree>
    <p:extLst>
      <p:ext uri="{BB962C8B-B14F-4D97-AF65-F5344CB8AC3E}">
        <p14:creationId xmlns:p14="http://schemas.microsoft.com/office/powerpoint/2010/main" val="379570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cs typeface="Calibri"/>
              </a:rPr>
              <a:t>Welcome to the spring installment of our Deep Dive into managing Special Areas evaluations in </a:t>
            </a:r>
            <a:r>
              <a:rPr lang="en-US" err="1">
                <a:cs typeface="Calibri"/>
              </a:rPr>
              <a:t>SCLead</a:t>
            </a:r>
            <a:r>
              <a:rPr lang="en-US">
                <a:cs typeface="Calibri"/>
              </a:rPr>
              <a:t>. Today our focus will be on finishing strong with your evaluations for School Counselors. As a matter of housekeeping before we get started, please mute your mics until you are ready to speak. Feel free to type any questions in the chat, or hop on the mic during our periodic breaks for questions.(Introduce self and team members assisting.)</a:t>
            </a:r>
          </a:p>
        </p:txBody>
      </p:sp>
      <p:sp>
        <p:nvSpPr>
          <p:cNvPr id="4" name="Slide Number Placeholder 3"/>
          <p:cNvSpPr>
            <a:spLocks noGrp="1"/>
          </p:cNvSpPr>
          <p:nvPr>
            <p:ph type="sldNum" sz="quarter" idx="10"/>
          </p:nvPr>
        </p:nvSpPr>
        <p:spPr/>
        <p:txBody>
          <a:bodyPr/>
          <a:lstStyle/>
          <a:p>
            <a:fld id="{50742E3A-DC09-48C0-97A8-029D8AFE56FE}" type="slidenum">
              <a:rPr lang="en-US" smtClean="0"/>
              <a:t>1</a:t>
            </a:fld>
            <a:endParaRPr lang="en-US"/>
          </a:p>
        </p:txBody>
      </p:sp>
    </p:spTree>
    <p:extLst>
      <p:ext uri="{BB962C8B-B14F-4D97-AF65-F5344CB8AC3E}">
        <p14:creationId xmlns:p14="http://schemas.microsoft.com/office/powerpoint/2010/main" val="1427178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When you click on Details to examine an individual evaluation, you are directed to the educator’s Overall Status page. This page reflects the percentage complete of the Prerequisites, the Orientation; the Preliminary Cycle, and the Final Cycle, as well as a list of the Evaluation team members and roles. Beside each of the required elements under each cycle you will see a bar graph containing the percentage complete of that element. This percentage is a more precise measure of the level of completion of required elements. For this mid-point check we want to focus on the Preliminary Cycle bars only.  As you will see the Plan bar is reflecting 100%, this means both the Preliminary Approval and Preliminary Evaluation conferences have been held and signed within the plan.  Should you check yours and see less than 100%, you would click into Plan on the left menu to be taken into the School Counselor Plan where you would be able to discover what might be missing. Remember that </a:t>
            </a:r>
            <a:r>
              <a:rPr lang="en-US" err="1"/>
              <a:t>SCLead</a:t>
            </a:r>
            <a:r>
              <a:rPr lang="en-US"/>
              <a:t> will give you the blue and yellow warning messages explaining what is missing for completion. You will also see the individual evaluation donut with the percentage complete for the entire evaluation. </a:t>
            </a:r>
          </a:p>
        </p:txBody>
      </p:sp>
      <p:sp>
        <p:nvSpPr>
          <p:cNvPr id="4" name="Slide Number Placeholder 3"/>
          <p:cNvSpPr>
            <a:spLocks noGrp="1"/>
          </p:cNvSpPr>
          <p:nvPr>
            <p:ph type="sldNum" sz="quarter" idx="5"/>
          </p:nvPr>
        </p:nvSpPr>
        <p:spPr/>
        <p:txBody>
          <a:bodyPr/>
          <a:lstStyle/>
          <a:p>
            <a:fld id="{50742E3A-DC09-48C0-97A8-029D8AFE56FE}" type="slidenum">
              <a:rPr lang="en-US" smtClean="0"/>
              <a:t>10</a:t>
            </a:fld>
            <a:endParaRPr lang="en-US"/>
          </a:p>
        </p:txBody>
      </p:sp>
    </p:spTree>
    <p:extLst>
      <p:ext uri="{BB962C8B-B14F-4D97-AF65-F5344CB8AC3E}">
        <p14:creationId xmlns:p14="http://schemas.microsoft.com/office/powerpoint/2010/main" val="41746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ea typeface="Calibri"/>
                <a:cs typeface="Calibri"/>
              </a:rPr>
              <a:t>Now that we have a better idea of where we stand as we begin the Final Cycle for 2023-24 with these Special Areas evaluations, let's talk about what we still need to accomplish before closing out the year. We discussed some of the is earlier when detailing the Bubbles page, but let’s take a look at a quick checklist. </a:t>
            </a:r>
          </a:p>
        </p:txBody>
      </p:sp>
      <p:sp>
        <p:nvSpPr>
          <p:cNvPr id="4" name="Slide Number Placeholder 3"/>
          <p:cNvSpPr>
            <a:spLocks noGrp="1"/>
          </p:cNvSpPr>
          <p:nvPr>
            <p:ph type="sldNum" sz="quarter" idx="5"/>
          </p:nvPr>
        </p:nvSpPr>
        <p:spPr/>
        <p:txBody>
          <a:bodyPr/>
          <a:lstStyle/>
          <a:p>
            <a:fld id="{50742E3A-DC09-48C0-97A8-029D8AFE56FE}" type="slidenum">
              <a:rPr lang="en-US" smtClean="0"/>
              <a:t>11</a:t>
            </a:fld>
            <a:endParaRPr lang="en-US"/>
          </a:p>
        </p:txBody>
      </p:sp>
    </p:spTree>
    <p:extLst>
      <p:ext uri="{BB962C8B-B14F-4D97-AF65-F5344CB8AC3E}">
        <p14:creationId xmlns:p14="http://schemas.microsoft.com/office/powerpoint/2010/main" val="1298050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ea typeface="Calibri"/>
                <a:cs typeface="Calibri"/>
              </a:rPr>
              <a:t>Once you have verified that the Preliminary Cycle components have been completed it is time to move into the home stretch. Final Cycle Observations should be completed just like Preliminary Cycle Observations using the worksheets, unless the district allows the skip feature to be enabled for experienced counselors coming from out of state or for continuing formative counselors. </a:t>
            </a:r>
          </a:p>
          <a:p>
            <a:r>
              <a:rPr lang="en-US">
                <a:ea typeface="Calibri"/>
                <a:cs typeface="Calibri"/>
              </a:rPr>
              <a:t>Once these observations are completed, the Final Cycle Observation Conference should be held and signed. </a:t>
            </a:r>
          </a:p>
          <a:p>
            <a:r>
              <a:rPr lang="en-US">
                <a:ea typeface="Calibri"/>
                <a:cs typeface="Calibri"/>
              </a:rPr>
              <a:t>The counselor completes the Professionalism Self-Review and the Evaluation Chair completes the Final Professionalism Review and signatures are entered.</a:t>
            </a:r>
          </a:p>
          <a:p>
            <a:r>
              <a:rPr lang="en-US">
                <a:ea typeface="Calibri"/>
                <a:cs typeface="Calibri"/>
              </a:rPr>
              <a:t>Once all of these required components including the School Counselor Plan and Student Growth Goal are completed, the Final Evaluation Conference is held and signed. Final Observation and Evaluation conferences may be combined as determined by your particular district's procedures. The District ADEPT administrator or their designee should complete the recommendations for Next Year and sign in order to complete the 2023-24 evaluation. </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12</a:t>
            </a:fld>
            <a:endParaRPr lang="en-US"/>
          </a:p>
        </p:txBody>
      </p:sp>
    </p:spTree>
    <p:extLst>
      <p:ext uri="{BB962C8B-B14F-4D97-AF65-F5344CB8AC3E}">
        <p14:creationId xmlns:p14="http://schemas.microsoft.com/office/powerpoint/2010/main" val="3950574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For a spreadsheet report drilling down even farther into the evaluation status for counselor evaluations, administrators can pull the </a:t>
            </a:r>
            <a:endParaRPr lang="en-US">
              <a:solidFill>
                <a:srgbClr val="AAAAAA"/>
              </a:solidFill>
              <a:latin typeface="ralewaymedium"/>
            </a:endParaRPr>
          </a:p>
          <a:p>
            <a:r>
              <a:rPr lang="en-US"/>
              <a:t>Yearly Evaluation Results &amp; Indicator Detail (District, ADEPT - SC)</a:t>
            </a:r>
            <a:endParaRPr lang="en-US">
              <a:ea typeface="Calibri"/>
              <a:cs typeface="Calibri"/>
            </a:endParaRPr>
          </a:p>
          <a:p>
            <a:r>
              <a:rPr lang="en-US"/>
              <a:t>This report lists all evaluation data and domain/indicator averages for evaluated school .</a:t>
            </a:r>
            <a:endParaRPr lang="en-US">
              <a:ea typeface="Calibri"/>
              <a:cs typeface="Calibri"/>
            </a:endParaRPr>
          </a:p>
          <a:p>
            <a:endParaRPr lang="en-US">
              <a:ea typeface="Calibri"/>
              <a:cs typeface="Calibri"/>
            </a:endParaRPr>
          </a:p>
          <a:p>
            <a:endParaRPr lang="en-US">
              <a:solidFill>
                <a:srgbClr val="000000"/>
              </a:solidFill>
              <a:latin typeface="Calibri"/>
              <a:ea typeface="Calibri"/>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13</a:t>
            </a:fld>
            <a:endParaRPr lang="en-US"/>
          </a:p>
        </p:txBody>
      </p:sp>
    </p:spTree>
    <p:extLst>
      <p:ext uri="{BB962C8B-B14F-4D97-AF65-F5344CB8AC3E}">
        <p14:creationId xmlns:p14="http://schemas.microsoft.com/office/powerpoint/2010/main" val="402682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In the screenshot of the column identifiers in the report, you can see that individual indicator scores and cycle results for each cycle, as well as the overall results and recommendations for next year are broken down in one spreadsheet. </a:t>
            </a:r>
          </a:p>
        </p:txBody>
      </p:sp>
      <p:sp>
        <p:nvSpPr>
          <p:cNvPr id="4" name="Slide Number Placeholder 3"/>
          <p:cNvSpPr>
            <a:spLocks noGrp="1"/>
          </p:cNvSpPr>
          <p:nvPr>
            <p:ph type="sldNum" sz="quarter" idx="5"/>
          </p:nvPr>
        </p:nvSpPr>
        <p:spPr/>
        <p:txBody>
          <a:bodyPr/>
          <a:lstStyle/>
          <a:p>
            <a:fld id="{50742E3A-DC09-48C0-97A8-029D8AFE56FE}" type="slidenum">
              <a:rPr lang="en-US" smtClean="0"/>
              <a:t>14</a:t>
            </a:fld>
            <a:endParaRPr lang="en-US"/>
          </a:p>
        </p:txBody>
      </p:sp>
    </p:spTree>
    <p:extLst>
      <p:ext uri="{BB962C8B-B14F-4D97-AF65-F5344CB8AC3E}">
        <p14:creationId xmlns:p14="http://schemas.microsoft.com/office/powerpoint/2010/main" val="4174087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Now for a much more aerial overview of the status without indicator detail, I would suggest the Evaluation Status report which shows you completion status with a simple Y or N for yes or no and doesn’t drill down to indicator level or scores. This report contains all evaluations in the district, SCTS 4.0 and ADEPT 2020. You can easily filter this report as desired. </a:t>
            </a:r>
          </a:p>
        </p:txBody>
      </p:sp>
      <p:sp>
        <p:nvSpPr>
          <p:cNvPr id="4" name="Slide Number Placeholder 3"/>
          <p:cNvSpPr>
            <a:spLocks noGrp="1"/>
          </p:cNvSpPr>
          <p:nvPr>
            <p:ph type="sldNum" sz="quarter" idx="5"/>
          </p:nvPr>
        </p:nvSpPr>
        <p:spPr/>
        <p:txBody>
          <a:bodyPr/>
          <a:lstStyle/>
          <a:p>
            <a:fld id="{50742E3A-DC09-48C0-97A8-029D8AFE56FE}" type="slidenum">
              <a:rPr lang="en-US" smtClean="0"/>
              <a:t>15</a:t>
            </a:fld>
            <a:endParaRPr lang="en-US"/>
          </a:p>
        </p:txBody>
      </p:sp>
    </p:spTree>
    <p:extLst>
      <p:ext uri="{BB962C8B-B14F-4D97-AF65-F5344CB8AC3E}">
        <p14:creationId xmlns:p14="http://schemas.microsoft.com/office/powerpoint/2010/main" val="3900557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We’d like to remind you of the helpful step by step guides we used in the Fall Virtual Office Hours for Special Areas where we used the guides to take us click by click through set-up and beginning evaluations for counselors in </a:t>
            </a:r>
            <a:r>
              <a:rPr lang="en-US" err="1"/>
              <a:t>SCLead</a:t>
            </a:r>
            <a:r>
              <a:rPr lang="en-US"/>
              <a:t>. Those click by click Help Guides can be found on your Home page in </a:t>
            </a:r>
            <a:r>
              <a:rPr lang="en-US" err="1"/>
              <a:t>SCLead</a:t>
            </a:r>
            <a:r>
              <a:rPr lang="en-US"/>
              <a:t> by scrolling down to the bottom of the page. Under the Help Resources box, you should be able to scroll to the ADEPT 2020 section where all of our Special Areas help guides are located. These help guides take you click by click through the steps and have screenshots and detailed descriptions for evaluators and educators to aide in navigating the data entry necessary for your evaluations. If you have confusion around the Worksheet or the Conferencing elements of the evaluations, those particular help guides may be of special assistance. </a:t>
            </a:r>
          </a:p>
          <a:p>
            <a:endParaRPr lang="en-US"/>
          </a:p>
          <a:p>
            <a:endParaRPr lang="en-US"/>
          </a:p>
        </p:txBody>
      </p:sp>
      <p:sp>
        <p:nvSpPr>
          <p:cNvPr id="4" name="Slide Number Placeholder 3"/>
          <p:cNvSpPr>
            <a:spLocks noGrp="1"/>
          </p:cNvSpPr>
          <p:nvPr>
            <p:ph type="sldNum" sz="quarter" idx="5"/>
          </p:nvPr>
        </p:nvSpPr>
        <p:spPr/>
        <p:txBody>
          <a:bodyPr/>
          <a:lstStyle/>
          <a:p>
            <a:fld id="{50742E3A-DC09-48C0-97A8-029D8AFE56FE}" type="slidenum">
              <a:rPr lang="en-US" smtClean="0"/>
              <a:t>16</a:t>
            </a:fld>
            <a:endParaRPr lang="en-US"/>
          </a:p>
        </p:txBody>
      </p:sp>
    </p:spTree>
    <p:extLst>
      <p:ext uri="{BB962C8B-B14F-4D97-AF65-F5344CB8AC3E}">
        <p14:creationId xmlns:p14="http://schemas.microsoft.com/office/powerpoint/2010/main" val="518430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a:solidFill>
                  <a:prstClr val="black"/>
                </a:solidFill>
                <a:cs typeface="Calibri"/>
              </a:rPr>
              <a:t>Here are the links to the content located on our Educator Effectiveness webpage. Also, you will see my contact information, but you can also refer your questions to your ADEPT liaison on our team and they ill be happy to assist. </a:t>
            </a:r>
            <a:endParaRPr lang="en-US" sz="1600"/>
          </a:p>
          <a:p>
            <a:br>
              <a:rPr lang="en-US" sz="1500">
                <a:cs typeface="+mn-lt"/>
              </a:rPr>
            </a:br>
            <a:endParaRPr lang="en-US"/>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17</a:t>
            </a:fld>
            <a:endParaRPr lang="en-US">
              <a:solidFill>
                <a:prstClr val="black"/>
              </a:solidFill>
              <a:latin typeface="Calibri" panose="020F0502020204030204"/>
            </a:endParaRPr>
          </a:p>
        </p:txBody>
      </p:sp>
    </p:spTree>
    <p:extLst>
      <p:ext uri="{BB962C8B-B14F-4D97-AF65-F5344CB8AC3E}">
        <p14:creationId xmlns:p14="http://schemas.microsoft.com/office/powerpoint/2010/main" val="2301192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endParaRPr lang="en-US">
              <a:cs typeface="Calibri"/>
            </a:endParaRPr>
          </a:p>
          <a:p>
            <a:r>
              <a:rPr lang="en-US"/>
              <a:t>That concludes all of the reminders and information that we have for you today. I’d like to thank my teammates for their assistance with these Office Hours. We are thankful for your participation and attention today. We know what a busy time this can be and we want to respect that time, so if you have no questions, feel free to log off or stick around with us. </a:t>
            </a:r>
          </a:p>
          <a:p>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18</a:t>
            </a:fld>
            <a:endParaRPr lang="en-US"/>
          </a:p>
        </p:txBody>
      </p:sp>
    </p:spTree>
    <p:extLst>
      <p:ext uri="{BB962C8B-B14F-4D97-AF65-F5344CB8AC3E}">
        <p14:creationId xmlns:p14="http://schemas.microsoft.com/office/powerpoint/2010/main" val="7488191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36531" y="4582943"/>
            <a:ext cx="5892172" cy="4341842"/>
          </a:xfrm>
          <a:prstGeom prst="rect">
            <a:avLst/>
          </a:prstGeom>
          <a:noFill/>
          <a:ln>
            <a:noFill/>
          </a:ln>
        </p:spPr>
        <p:txBody>
          <a:bodyPr spcFirstLastPara="1" wrap="square" lIns="97157" tIns="97157" rIns="97157" bIns="97157" anchor="t" anchorCtr="0">
            <a:noAutofit/>
          </a:bodyPr>
          <a:lstStyle/>
          <a:p>
            <a:pPr>
              <a:buSzPts val="1100"/>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a:solidFill>
                <a:schemeClr val="dk1"/>
              </a:solidFill>
              <a:latin typeface="Calibri"/>
              <a:ea typeface="Calibri"/>
              <a:cs typeface="Calibri"/>
              <a:sym typeface="Calibri"/>
            </a:endParaRPr>
          </a:p>
        </p:txBody>
      </p:sp>
      <p:sp>
        <p:nvSpPr>
          <p:cNvPr id="290" name="Google Shape;290;g46a9f7d4e3_2_74:notes"/>
          <p:cNvSpPr>
            <a:spLocks noGrp="1" noRot="1" noChangeAspect="1"/>
          </p:cNvSpPr>
          <p:nvPr>
            <p:ph type="sldImg" idx="2"/>
          </p:nvPr>
        </p:nvSpPr>
        <p:spPr>
          <a:xfrm>
            <a:off x="465138" y="723900"/>
            <a:ext cx="6434137" cy="3619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Today we would like to take some time to  do a midpoint check-in on your School Counselor evaluations. These sessions are recorded and will be posted to the Educator Effectiveness webpage once they have been through our accessibility process. Since our main target audience for today is evaluators, we will not spend a lot of time on contract levels or setting up the evaluations, since that was covered in our fall Office Hours for counselor evaluations. That recording can be found on our website at he link on the last slide of today’s deck. However, it is beneficial as an evaluator and an educator to be somewhat familiar with how the evaluation requirements vary based on contract level. </a:t>
            </a:r>
          </a:p>
          <a:p>
            <a:endParaRPr lang="en-US"/>
          </a:p>
          <a:p>
            <a:endParaRPr lang="en-US"/>
          </a:p>
          <a:p>
            <a:endParaRPr lang="en-US"/>
          </a:p>
        </p:txBody>
      </p:sp>
      <p:sp>
        <p:nvSpPr>
          <p:cNvPr id="4" name="Slide Number Placeholder 3"/>
          <p:cNvSpPr>
            <a:spLocks noGrp="1"/>
          </p:cNvSpPr>
          <p:nvPr>
            <p:ph type="sldNum" sz="quarter" idx="10"/>
          </p:nvPr>
        </p:nvSpPr>
        <p:spPr/>
        <p:txBody>
          <a:bodyPr/>
          <a:lstStyle/>
          <a:p>
            <a:pPr defTabSz="1308026">
              <a:defRPr/>
            </a:pPr>
            <a:fld id="{16A353FE-32F5-BF4D-A682-07E8A26EBEC6}" type="slidenum">
              <a:rPr lang="en-US">
                <a:solidFill>
                  <a:prstClr val="black"/>
                </a:solidFill>
                <a:latin typeface="Calibri" panose="020F0502020204030204"/>
              </a:rPr>
              <a:pPr defTabSz="1308026">
                <a:defRPr/>
              </a:pPr>
              <a:t>2</a:t>
            </a:fld>
            <a:endParaRPr lang="en-US">
              <a:solidFill>
                <a:prstClr val="black"/>
              </a:solidFill>
              <a:latin typeface="Calibri" panose="020F0502020204030204"/>
            </a:endParaRPr>
          </a:p>
        </p:txBody>
      </p:sp>
    </p:spTree>
    <p:extLst>
      <p:ext uri="{BB962C8B-B14F-4D97-AF65-F5344CB8AC3E}">
        <p14:creationId xmlns:p14="http://schemas.microsoft.com/office/powerpoint/2010/main" val="2974091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Evaluation requirements vary based on contract level as set by your district’s ADEPT Coordinator and factors in certification type and experience. You will notice that the main difference between evaluation levels is the number of required observations and the composition of the evaluation team. For instance, an Induction level counselor would require a certified mentor in addition to the ONE certified evaluator who may be the principal or their designee. The Summative counselor evaluation calls for no mentor, but a two member evaluation team consisting of the principal or their designee and a content expert, a certified school counselor. The School Counselor Plan is required for all contract levels except Continuing GBE, when only the Student Growth Goal is required. The Student Growth Goal serves as the goal in the Goals Based Evaluation (GBE). Please keep in mind that the agency sets the floor of requirements, but your district may require additional elements for evaluation, so consult your district ADEPT coordinator if you have specific questions concerning your district requirements. </a:t>
            </a:r>
          </a:p>
          <a:p>
            <a:endParaRPr lang="en-US"/>
          </a:p>
          <a:p>
            <a:endParaRPr lang="en-US"/>
          </a:p>
          <a:p>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3</a:t>
            </a:fld>
            <a:endParaRPr lang="en-US"/>
          </a:p>
        </p:txBody>
      </p:sp>
    </p:spTree>
    <p:extLst>
      <p:ext uri="{BB962C8B-B14F-4D97-AF65-F5344CB8AC3E}">
        <p14:creationId xmlns:p14="http://schemas.microsoft.com/office/powerpoint/2010/main" val="905622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Similar to the SC Teaching Standards Rubric,  the School Counselor Rubric is comprised of four Domains. Counselor evaluations are also weighted based on the rubric. Here you will see the Domain weights for the School Counselor evaluation. The largest percentage weight is given to the Direct and Indirect Services domain because this domain makes up the majority of the counselor’s day-to-day job functions. </a:t>
            </a:r>
          </a:p>
          <a:p>
            <a:endParaRPr lang="en-US"/>
          </a:p>
          <a:p>
            <a:endParaRPr lang="en-US"/>
          </a:p>
        </p:txBody>
      </p:sp>
      <p:sp>
        <p:nvSpPr>
          <p:cNvPr id="4" name="Slide Number Placeholder 3"/>
          <p:cNvSpPr>
            <a:spLocks noGrp="1"/>
          </p:cNvSpPr>
          <p:nvPr>
            <p:ph type="sldNum" sz="quarter" idx="5"/>
          </p:nvPr>
        </p:nvSpPr>
        <p:spPr/>
        <p:txBody>
          <a:bodyPr/>
          <a:lstStyle/>
          <a:p>
            <a:pPr defTabSz="1744035">
              <a:defRPr/>
            </a:pPr>
            <a:fld id="{50742E3A-DC09-48C0-97A8-029D8AFE56FE}" type="slidenum">
              <a:rPr lang="en-US">
                <a:solidFill>
                  <a:prstClr val="black"/>
                </a:solidFill>
                <a:latin typeface="Calibri"/>
              </a:rPr>
              <a:pPr defTabSz="1744035">
                <a:defRPr/>
              </a:pPr>
              <a:t>4</a:t>
            </a:fld>
            <a:endParaRPr lang="en-US">
              <a:solidFill>
                <a:prstClr val="black"/>
              </a:solidFill>
              <a:latin typeface="Calibri"/>
            </a:endParaRPr>
          </a:p>
        </p:txBody>
      </p:sp>
    </p:spTree>
    <p:extLst>
      <p:ext uri="{BB962C8B-B14F-4D97-AF65-F5344CB8AC3E}">
        <p14:creationId xmlns:p14="http://schemas.microsoft.com/office/powerpoint/2010/main" val="3636011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err="1">
                <a:ea typeface="Calibri"/>
                <a:cs typeface="Calibri"/>
              </a:rPr>
              <a:t>SCLead</a:t>
            </a:r>
            <a:r>
              <a:rPr lang="en-US">
                <a:ea typeface="Calibri"/>
                <a:cs typeface="Calibri"/>
              </a:rPr>
              <a:t> provides several ways for you to check the status of your current evaluations. Let's look at one of those options now.  </a:t>
            </a:r>
          </a:p>
        </p:txBody>
      </p:sp>
      <p:sp>
        <p:nvSpPr>
          <p:cNvPr id="4" name="Slide Number Placeholder 3"/>
          <p:cNvSpPr>
            <a:spLocks noGrp="1"/>
          </p:cNvSpPr>
          <p:nvPr>
            <p:ph type="sldNum" sz="quarter" idx="5"/>
          </p:nvPr>
        </p:nvSpPr>
        <p:spPr/>
        <p:txBody>
          <a:bodyPr/>
          <a:lstStyle/>
          <a:p>
            <a:fld id="{50742E3A-DC09-48C0-97A8-029D8AFE56FE}" type="slidenum">
              <a:rPr lang="en-US" smtClean="0"/>
              <a:t>5</a:t>
            </a:fld>
            <a:endParaRPr lang="en-US"/>
          </a:p>
        </p:txBody>
      </p:sp>
    </p:spTree>
    <p:extLst>
      <p:ext uri="{BB962C8B-B14F-4D97-AF65-F5344CB8AC3E}">
        <p14:creationId xmlns:p14="http://schemas.microsoft.com/office/powerpoint/2010/main" val="3674667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From your district dashboard you will select the Evaluations tab from the teal bar. This tab will bring up all evaluations for your district. </a:t>
            </a:r>
          </a:p>
        </p:txBody>
      </p:sp>
      <p:sp>
        <p:nvSpPr>
          <p:cNvPr id="4" name="Slide Number Placeholder 3"/>
          <p:cNvSpPr>
            <a:spLocks noGrp="1"/>
          </p:cNvSpPr>
          <p:nvPr>
            <p:ph type="sldNum" sz="quarter" idx="5"/>
          </p:nvPr>
        </p:nvSpPr>
        <p:spPr/>
        <p:txBody>
          <a:bodyPr/>
          <a:lstStyle/>
          <a:p>
            <a:fld id="{50742E3A-DC09-48C0-97A8-029D8AFE56FE}" type="slidenum">
              <a:rPr lang="en-US" smtClean="0"/>
              <a:t>6</a:t>
            </a:fld>
            <a:endParaRPr lang="en-US"/>
          </a:p>
        </p:txBody>
      </p:sp>
    </p:spTree>
    <p:extLst>
      <p:ext uri="{BB962C8B-B14F-4D97-AF65-F5344CB8AC3E}">
        <p14:creationId xmlns:p14="http://schemas.microsoft.com/office/powerpoint/2010/main" val="1716944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Once you have selected the Evaluations tab, then it is time to set the filters for your query. Be sure to clear any previous searches before selecting the ADEPT 2020 for Special Areas from the Evaluation Model drop down. Then select School Counselor from the Educator Type drop-down. Don’t forget to click on Search. This will show you an overview of the status of your counselor evaluation completion status, also known as the Bubbles page. </a:t>
            </a:r>
          </a:p>
        </p:txBody>
      </p:sp>
      <p:sp>
        <p:nvSpPr>
          <p:cNvPr id="4" name="Slide Number Placeholder 3"/>
          <p:cNvSpPr>
            <a:spLocks noGrp="1"/>
          </p:cNvSpPr>
          <p:nvPr>
            <p:ph type="sldNum" sz="quarter" idx="5"/>
          </p:nvPr>
        </p:nvSpPr>
        <p:spPr/>
        <p:txBody>
          <a:bodyPr/>
          <a:lstStyle/>
          <a:p>
            <a:fld id="{50742E3A-DC09-48C0-97A8-029D8AFE56FE}" type="slidenum">
              <a:rPr lang="en-US" smtClean="0"/>
              <a:t>7</a:t>
            </a:fld>
            <a:endParaRPr lang="en-US"/>
          </a:p>
        </p:txBody>
      </p:sp>
    </p:spTree>
    <p:extLst>
      <p:ext uri="{BB962C8B-B14F-4D97-AF65-F5344CB8AC3E}">
        <p14:creationId xmlns:p14="http://schemas.microsoft.com/office/powerpoint/2010/main" val="3541238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You can check here for progress at any point in the evaluation year, but for the purposes of today’s webinar, we are performing a mid-year spot check. To better orient you to your Bubbles page, you see the academic year, counselor’s name, contract and evaluation level, and evaluation model. For school librarians, counselors, and SLPs, that must be ADEPT 2020 for Special Areas. On the right screen, you will see a series of bubbles. The number and type of bubbles varies based on the required elements of the educator’s contract level. You will see the same 5 bubbles for Formative and Summative evaluations. We’ll discuss the Continuing GBE counselor bubbles on the next slide. </a:t>
            </a:r>
          </a:p>
          <a:p>
            <a:endParaRPr lang="en-US"/>
          </a:p>
          <a:p>
            <a:r>
              <a:rPr lang="en-US"/>
              <a:t>Beginning from the left, the first bubble labeled OR is the Orientation bubble. This bubble is either fully shaded or blank, depending on the presence of the educator’s signature on their Orientation page. This signature unlocks their access to the rest of the components of their evaluation. </a:t>
            </a:r>
          </a:p>
          <a:p>
            <a:endParaRPr lang="en-US"/>
          </a:p>
          <a:p>
            <a:r>
              <a:rPr lang="en-US"/>
              <a:t>The second bubble is labeled PLN for the School Counselor Plan. At this point in the year, this bubble should be half filled indicating that the Preliminary Approval Conference and the Preliminary Evaluation Conference have been held and signed by the evaluation chair. Once the Final Evaluation Conference is held and the Plan signed, this bubble will fill completely. </a:t>
            </a:r>
            <a:endParaRPr lang="en-US">
              <a:ea typeface="Calibri"/>
              <a:cs typeface="Calibri"/>
            </a:endParaRPr>
          </a:p>
          <a:p>
            <a:endParaRPr lang="en-US"/>
          </a:p>
          <a:p>
            <a:r>
              <a:rPr lang="en-US"/>
              <a:t>The third bubble is the OBS button and it should be half filled at this point indicating that the required number of observations for the Preliminary Cycle have been completed using the worksheets and that those have been combined for the Scoring Conference and imported into the Preliminary Evaluation Conference form, conference  held and signatures present. This bubble will fill completely once the same process is completed for the Final Cycle. </a:t>
            </a:r>
            <a:endParaRPr lang="en-US">
              <a:ea typeface="Calibri"/>
              <a:cs typeface="Calibri"/>
            </a:endParaRPr>
          </a:p>
          <a:p>
            <a:endParaRPr lang="en-US"/>
          </a:p>
          <a:p>
            <a:r>
              <a:rPr lang="en-US"/>
              <a:t>The next bubble is the PRO button for Professionalism. This bubble may fill partially if a Preliminary Review  and Self Review are entered and signed during the Preliminary Cycle. Preliminary reviews are not required by the SCDE; however, the Final Professionalism Review is required. Once the Final Professionalism Review is entered by the evaluation chair or principal and the educator’s Professionalism Self-review are entered and both are signed, then the PRO bubble will fill completely. </a:t>
            </a:r>
          </a:p>
          <a:p>
            <a:endParaRPr lang="en-US"/>
          </a:p>
          <a:p>
            <a:r>
              <a:rPr lang="en-US"/>
              <a:t>The final bubble is the C for Complete. Once all components of the evaluation have been completed and all required signatures are present, the district ADEPT coordinator will enter the recommendations for next year, add their signature, and mark the evaluation Complete on the Results page. This will completely darken the C bubble. </a:t>
            </a:r>
          </a:p>
          <a:p>
            <a:endParaRPr lang="en-US"/>
          </a:p>
          <a:p>
            <a:r>
              <a:rPr lang="en-US"/>
              <a:t>As a checkpoint for January, empty bubbles other than the Completion bubble need a closer look. For a clearer picture of the completion level of these elements, click on Details which will take you directly to the evaluation. Since the School Counselor Plan should have at least Approval Conference signatures and Preliminary Cycle Conference signatures, those bubbles should be at least half filled. Since Preliminary Cycle observations should have been completed, this bubble should be at least half filled. Click on Details to dive deeper into the individual evaluation for more information and follow up with the Evaluation Chair.</a:t>
            </a:r>
            <a:endParaRPr lang="en-US">
              <a:ea typeface="Calibri"/>
              <a:cs typeface="Calibri"/>
            </a:endParaRPr>
          </a:p>
          <a:p>
            <a:r>
              <a:rPr lang="en-US"/>
              <a:t>Missing elements will warrant blue or yellow error messages depending on what is missing. These messages detail the missing element(s) that may be preventing completion.</a:t>
            </a:r>
            <a:endParaRPr lang="en-US">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50742E3A-DC09-48C0-97A8-029D8AFE56FE}" type="slidenum">
              <a:rPr lang="en-US" smtClean="0"/>
              <a:t>8</a:t>
            </a:fld>
            <a:endParaRPr lang="en-US"/>
          </a:p>
        </p:txBody>
      </p:sp>
    </p:spTree>
    <p:extLst>
      <p:ext uri="{BB962C8B-B14F-4D97-AF65-F5344CB8AC3E}">
        <p14:creationId xmlns:p14="http://schemas.microsoft.com/office/powerpoint/2010/main" val="1938050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15288" y="2876550"/>
            <a:ext cx="25565101" cy="14381163"/>
          </a:xfrm>
        </p:spPr>
      </p:sp>
      <p:sp>
        <p:nvSpPr>
          <p:cNvPr id="3" name="Notes Placeholder 2"/>
          <p:cNvSpPr>
            <a:spLocks noGrp="1"/>
          </p:cNvSpPr>
          <p:nvPr>
            <p:ph type="body" idx="1"/>
          </p:nvPr>
        </p:nvSpPr>
        <p:spPr/>
        <p:txBody>
          <a:bodyPr/>
          <a:lstStyle/>
          <a:p>
            <a:r>
              <a:rPr lang="en-US"/>
              <a:t>Here you see the Evaluations tab view when filtered for the Continuing GBE counselors. You will see only three bubbles for these educators. The First is the Orientation bubble, the middle bubble is the SG bubble which stands for Student Growth Goal which serves as the Goal in Goals Based Evaluation or GBE. In order to fill this bubble partially, the counselor must enter the goal, the Preliminary Approval conference must be held and signed, and  the Preliminary Cycle Conference must be held and signed. This will shade the bubble halfway. Conducting and signing the Final Evaluation Cycle conference will complete the shading of the SG bubble. The last bubble is the C for complete and the same rules apply as discussed in the previous slide. As a side note, these are the same three bubbles that will populate for counselors on Letter of Agreement since those evaluations are suggested but not required in </a:t>
            </a:r>
            <a:r>
              <a:rPr lang="en-US" err="1"/>
              <a:t>SCLead</a:t>
            </a:r>
            <a:r>
              <a:rPr lang="en-US"/>
              <a:t>.</a:t>
            </a:r>
          </a:p>
        </p:txBody>
      </p:sp>
      <p:sp>
        <p:nvSpPr>
          <p:cNvPr id="4" name="Slide Number Placeholder 3"/>
          <p:cNvSpPr>
            <a:spLocks noGrp="1"/>
          </p:cNvSpPr>
          <p:nvPr>
            <p:ph type="sldNum" sz="quarter" idx="5"/>
          </p:nvPr>
        </p:nvSpPr>
        <p:spPr/>
        <p:txBody>
          <a:bodyPr/>
          <a:lstStyle/>
          <a:p>
            <a:fld id="{50742E3A-DC09-48C0-97A8-029D8AFE56FE}" type="slidenum">
              <a:rPr lang="en-US" smtClean="0"/>
              <a:t>9</a:t>
            </a:fld>
            <a:endParaRPr lang="en-US"/>
          </a:p>
        </p:txBody>
      </p:sp>
    </p:spTree>
    <p:extLst>
      <p:ext uri="{BB962C8B-B14F-4D97-AF65-F5344CB8AC3E}">
        <p14:creationId xmlns:p14="http://schemas.microsoft.com/office/powerpoint/2010/main" val="44292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756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7094400" y="-211200"/>
            <a:ext cx="4562400" cy="3105600"/>
          </a:xfrm>
        </p:spPr>
        <p:txBody>
          <a:bodyPr lIns="0" tIns="0" rIns="0" bIns="0" anchor="b" anchorCtr="0"/>
          <a:lstStyle>
            <a:lvl1pPr algn="r">
              <a:lnSpc>
                <a:spcPct val="85000"/>
              </a:lnSpc>
              <a:defRPr sz="4500">
                <a:solidFill>
                  <a:schemeClr val="bg1"/>
                </a:solidFill>
              </a:defRPr>
            </a:lvl1pPr>
          </a:lstStyle>
          <a:p>
            <a:r>
              <a:rPr lang="en-US"/>
              <a:t>Presentation Title </a:t>
            </a:r>
          </a:p>
        </p:txBody>
      </p:sp>
      <p:sp>
        <p:nvSpPr>
          <p:cNvPr id="3" name="Subtitle 2"/>
          <p:cNvSpPr>
            <a:spLocks noGrp="1"/>
          </p:cNvSpPr>
          <p:nvPr>
            <p:ph type="subTitle" idx="1" hasCustomPrompt="1"/>
          </p:nvPr>
        </p:nvSpPr>
        <p:spPr>
          <a:xfrm>
            <a:off x="8524800" y="3217801"/>
            <a:ext cx="3132000" cy="1655763"/>
          </a:xfrm>
        </p:spPr>
        <p:txBody>
          <a:bodyPr lIns="0" tIns="0" rIns="0" bIns="0"/>
          <a:lstStyle>
            <a:lvl1pPr marL="0" indent="0" algn="r">
              <a:buNone/>
              <a:defRPr sz="1800">
                <a:solidFill>
                  <a:schemeClr val="bg1">
                    <a:alpha val="6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add subtitle or presentation date</a:t>
            </a:r>
          </a:p>
        </p:txBody>
      </p:sp>
      <p:sp>
        <p:nvSpPr>
          <p:cNvPr id="4" name="Date Placeholder 3"/>
          <p:cNvSpPr>
            <a:spLocks noGrp="1"/>
          </p:cNvSpPr>
          <p:nvPr>
            <p:ph type="dt" sz="half" idx="10"/>
          </p:nvPr>
        </p:nvSpPr>
        <p:spPr>
          <a:xfrm>
            <a:off x="535200" y="6198052"/>
            <a:ext cx="2743200" cy="365125"/>
          </a:xfrm>
        </p:spPr>
        <p:txBody>
          <a:bodyPr lIns="0" tIns="0" rIns="0" bIns="0"/>
          <a:lstStyle>
            <a:lvl1pPr>
              <a:defRPr>
                <a:solidFill>
                  <a:schemeClr val="bg1"/>
                </a:solidFill>
              </a:defRPr>
            </a:lvl1pPr>
          </a:lstStyle>
          <a:p>
            <a:r>
              <a:rPr lang="en-US"/>
              <a:t>9/22/16</a:t>
            </a:r>
          </a:p>
        </p:txBody>
      </p:sp>
      <p:sp>
        <p:nvSpPr>
          <p:cNvPr id="5" name="Footer Placeholder 4"/>
          <p:cNvSpPr>
            <a:spLocks noGrp="1"/>
          </p:cNvSpPr>
          <p:nvPr>
            <p:ph type="ftr" sz="quarter" idx="11"/>
          </p:nvPr>
        </p:nvSpPr>
        <p:spPr>
          <a:xfrm>
            <a:off x="4038600" y="6198052"/>
            <a:ext cx="4114800" cy="365125"/>
          </a:xfrm>
        </p:spPr>
        <p:txBody>
          <a:bodyPr lIns="0" tIns="0" rIns="0" bIns="0"/>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913600" y="6198052"/>
            <a:ext cx="2743200" cy="365125"/>
          </a:xfrm>
        </p:spPr>
        <p:txBody>
          <a:bodyPr lIns="0" tIns="0" rIns="0" bIns="0"/>
          <a:lstStyle>
            <a:lvl1pPr>
              <a:defRPr>
                <a:solidFill>
                  <a:schemeClr val="bg1"/>
                </a:solidFill>
              </a:defRPr>
            </a:lvl1pPr>
          </a:lstStyle>
          <a:p>
            <a:fld id="{F09FC993-FCB1-4E42-95A4-F69F06C207DB}" type="slidenum">
              <a:rPr lang="en-US" smtClean="0"/>
              <a:pPr/>
              <a:t>‹#›</a:t>
            </a:fld>
            <a:endParaRPr lang="en-US"/>
          </a:p>
        </p:txBody>
      </p:sp>
    </p:spTree>
    <p:extLst>
      <p:ext uri="{BB962C8B-B14F-4D97-AF65-F5344CB8AC3E}">
        <p14:creationId xmlns:p14="http://schemas.microsoft.com/office/powerpoint/2010/main" val="313633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3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23473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4410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071231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94546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13555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24788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383146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Tree>
    <p:extLst>
      <p:ext uri="{BB962C8B-B14F-4D97-AF65-F5344CB8AC3E}">
        <p14:creationId xmlns:p14="http://schemas.microsoft.com/office/powerpoint/2010/main" val="1188976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9935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3000"/>
            </a:lvl1pPr>
          </a:lstStyle>
          <a:p>
            <a:r>
              <a:rPr lang="en-US"/>
              <a:t>Click to edit Master title style</a:t>
            </a:r>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100">
                <a:solidFill>
                  <a:schemeClr val="bg1">
                    <a:lumMod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4" name="Picture 3">
            <a:extLst>
              <a:ext uri="{FF2B5EF4-FFF2-40B4-BE49-F238E27FC236}">
                <a16:creationId xmlns:a16="http://schemas.microsoft.com/office/drawing/2014/main" id="{255F65CC-9FFA-D4ED-6365-494E301234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Freeform 16">
            <a:extLst>
              <a:ext uri="{FF2B5EF4-FFF2-40B4-BE49-F238E27FC236}">
                <a16:creationId xmlns:a16="http://schemas.microsoft.com/office/drawing/2014/main" id="{D8075BC8-3DEA-C3CB-3F01-B3848FB18A85}"/>
              </a:ext>
            </a:extLst>
          </p:cNvPr>
          <p:cNvSpPr/>
          <p:nvPr userDrawn="1"/>
        </p:nvSpPr>
        <p:spPr>
          <a:xfrm>
            <a:off x="0" y="-1"/>
            <a:ext cx="12192000" cy="6858000"/>
          </a:xfrm>
          <a:custGeom>
            <a:avLst/>
            <a:gdLst>
              <a:gd name="connsiteX0" fmla="*/ 0 w 9144000"/>
              <a:gd name="connsiteY0" fmla="*/ 0 h 5143500"/>
              <a:gd name="connsiteX1" fmla="*/ 9144000 w 9144000"/>
              <a:gd name="connsiteY1" fmla="*/ 0 h 5143500"/>
              <a:gd name="connsiteX2" fmla="*/ 9144000 w 9144000"/>
              <a:gd name="connsiteY2" fmla="*/ 5143500 h 5143500"/>
              <a:gd name="connsiteX3" fmla="*/ 0 w 9144000"/>
              <a:gd name="connsiteY3" fmla="*/ 5143500 h 5143500"/>
              <a:gd name="connsiteX4" fmla="*/ 0 w 9144000"/>
              <a:gd name="connsiteY4" fmla="*/ 0 h 5143500"/>
              <a:gd name="connsiteX5" fmla="*/ 315612 w 9144000"/>
              <a:gd name="connsiteY5" fmla="*/ 168612 h 5143500"/>
              <a:gd name="connsiteX6" fmla="*/ 190500 w 9144000"/>
              <a:gd name="connsiteY6" fmla="*/ 293724 h 5143500"/>
              <a:gd name="connsiteX7" fmla="*/ 190500 w 9144000"/>
              <a:gd name="connsiteY7" fmla="*/ 4827887 h 5143500"/>
              <a:gd name="connsiteX8" fmla="*/ 315612 w 9144000"/>
              <a:gd name="connsiteY8" fmla="*/ 4952999 h 5143500"/>
              <a:gd name="connsiteX9" fmla="*/ 8828388 w 9144000"/>
              <a:gd name="connsiteY9" fmla="*/ 4952999 h 5143500"/>
              <a:gd name="connsiteX10" fmla="*/ 8953500 w 9144000"/>
              <a:gd name="connsiteY10" fmla="*/ 4827887 h 5143500"/>
              <a:gd name="connsiteX11" fmla="*/ 8953500 w 9144000"/>
              <a:gd name="connsiteY11" fmla="*/ 293724 h 5143500"/>
              <a:gd name="connsiteX12" fmla="*/ 8828388 w 9144000"/>
              <a:gd name="connsiteY12" fmla="*/ 168612 h 5143500"/>
              <a:gd name="connsiteX13" fmla="*/ 315612 w 9144000"/>
              <a:gd name="connsiteY13" fmla="*/ 168612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0" h="5143500">
                <a:moveTo>
                  <a:pt x="0" y="0"/>
                </a:moveTo>
                <a:lnTo>
                  <a:pt x="9144000" y="0"/>
                </a:lnTo>
                <a:lnTo>
                  <a:pt x="9144000" y="5143500"/>
                </a:lnTo>
                <a:lnTo>
                  <a:pt x="0" y="5143500"/>
                </a:lnTo>
                <a:lnTo>
                  <a:pt x="0" y="0"/>
                </a:lnTo>
                <a:close/>
                <a:moveTo>
                  <a:pt x="315612" y="168612"/>
                </a:moveTo>
                <a:cubicBezTo>
                  <a:pt x="246515" y="168612"/>
                  <a:pt x="190500" y="224627"/>
                  <a:pt x="190500" y="293724"/>
                </a:cubicBezTo>
                <a:lnTo>
                  <a:pt x="190500" y="4827887"/>
                </a:lnTo>
                <a:cubicBezTo>
                  <a:pt x="190500" y="4896984"/>
                  <a:pt x="246515" y="4952999"/>
                  <a:pt x="315612" y="4952999"/>
                </a:cubicBezTo>
                <a:lnTo>
                  <a:pt x="8828388" y="4952999"/>
                </a:lnTo>
                <a:cubicBezTo>
                  <a:pt x="8897485" y="4952999"/>
                  <a:pt x="8953500" y="4896984"/>
                  <a:pt x="8953500" y="4827887"/>
                </a:cubicBezTo>
                <a:lnTo>
                  <a:pt x="8953500" y="293724"/>
                </a:lnTo>
                <a:cubicBezTo>
                  <a:pt x="8953500" y="224627"/>
                  <a:pt x="8897485" y="168612"/>
                  <a:pt x="8828388" y="168612"/>
                </a:cubicBezTo>
                <a:lnTo>
                  <a:pt x="315612" y="168612"/>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sp>
        <p:nvSpPr>
          <p:cNvPr id="6" name="Freeform 17">
            <a:extLst>
              <a:ext uri="{FF2B5EF4-FFF2-40B4-BE49-F238E27FC236}">
                <a16:creationId xmlns:a16="http://schemas.microsoft.com/office/drawing/2014/main" id="{DE62DC1F-FB05-7176-55BF-D9E586295040}"/>
              </a:ext>
            </a:extLst>
          </p:cNvPr>
          <p:cNvSpPr/>
          <p:nvPr userDrawn="1"/>
        </p:nvSpPr>
        <p:spPr>
          <a:xfrm>
            <a:off x="254000" y="224818"/>
            <a:ext cx="11684000" cy="6379183"/>
          </a:xfrm>
          <a:custGeom>
            <a:avLst/>
            <a:gdLst>
              <a:gd name="connsiteX0" fmla="*/ 125112 w 8763000"/>
              <a:gd name="connsiteY0" fmla="*/ 0 h 4784387"/>
              <a:gd name="connsiteX1" fmla="*/ 8637888 w 8763000"/>
              <a:gd name="connsiteY1" fmla="*/ 0 h 4784387"/>
              <a:gd name="connsiteX2" fmla="*/ 8763000 w 8763000"/>
              <a:gd name="connsiteY2" fmla="*/ 125112 h 4784387"/>
              <a:gd name="connsiteX3" fmla="*/ 8763000 w 8763000"/>
              <a:gd name="connsiteY3" fmla="*/ 4659275 h 4784387"/>
              <a:gd name="connsiteX4" fmla="*/ 8637888 w 8763000"/>
              <a:gd name="connsiteY4" fmla="*/ 4784387 h 4784387"/>
              <a:gd name="connsiteX5" fmla="*/ 125112 w 8763000"/>
              <a:gd name="connsiteY5" fmla="*/ 4784387 h 4784387"/>
              <a:gd name="connsiteX6" fmla="*/ 0 w 8763000"/>
              <a:gd name="connsiteY6" fmla="*/ 4659275 h 4784387"/>
              <a:gd name="connsiteX7" fmla="*/ 0 w 8763000"/>
              <a:gd name="connsiteY7" fmla="*/ 125112 h 4784387"/>
              <a:gd name="connsiteX8" fmla="*/ 125112 w 8763000"/>
              <a:gd name="connsiteY8" fmla="*/ 0 h 478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63000" h="4784387">
                <a:moveTo>
                  <a:pt x="125112" y="0"/>
                </a:moveTo>
                <a:lnTo>
                  <a:pt x="8637888" y="0"/>
                </a:lnTo>
                <a:cubicBezTo>
                  <a:pt x="8706985" y="0"/>
                  <a:pt x="8763000" y="56015"/>
                  <a:pt x="8763000" y="125112"/>
                </a:cubicBezTo>
                <a:lnTo>
                  <a:pt x="8763000" y="4659275"/>
                </a:lnTo>
                <a:cubicBezTo>
                  <a:pt x="8763000" y="4728372"/>
                  <a:pt x="8706985" y="4784387"/>
                  <a:pt x="8637888" y="4784387"/>
                </a:cubicBezTo>
                <a:lnTo>
                  <a:pt x="125112" y="4784387"/>
                </a:lnTo>
                <a:cubicBezTo>
                  <a:pt x="56015" y="4784387"/>
                  <a:pt x="0" y="4728372"/>
                  <a:pt x="0" y="4659275"/>
                </a:cubicBezTo>
                <a:lnTo>
                  <a:pt x="0" y="125112"/>
                </a:lnTo>
                <a:cubicBezTo>
                  <a:pt x="0" y="56015"/>
                  <a:pt x="56015" y="0"/>
                  <a:pt x="125112" y="0"/>
                </a:cubicBezTo>
                <a:close/>
              </a:path>
            </a:pathLst>
          </a:custGeom>
          <a:solidFill>
            <a:srgbClr val="0099A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2"/>
              </a:solidFill>
            </a:endParaRPr>
          </a:p>
        </p:txBody>
      </p:sp>
      <p:cxnSp>
        <p:nvCxnSpPr>
          <p:cNvPr id="7" name="Straight Connector 6">
            <a:extLst>
              <a:ext uri="{FF2B5EF4-FFF2-40B4-BE49-F238E27FC236}">
                <a16:creationId xmlns:a16="http://schemas.microsoft.com/office/drawing/2014/main" id="{3D99B00F-0683-A982-4C29-0F637E37AF76}"/>
              </a:ext>
            </a:extLst>
          </p:cNvPr>
          <p:cNvCxnSpPr/>
          <p:nvPr userDrawn="1"/>
        </p:nvCxnSpPr>
        <p:spPr>
          <a:xfrm>
            <a:off x="1093499" y="3761361"/>
            <a:ext cx="5007404" cy="0"/>
          </a:xfrm>
          <a:prstGeom prst="line">
            <a:avLst/>
          </a:prstGeom>
          <a:ln w="22225" cap="rnd" cmpd="sng">
            <a:solidFill>
              <a:schemeClr val="accent3"/>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7568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83096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3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6346" y="2698522"/>
            <a:ext cx="10259311" cy="1193800"/>
          </a:xfrm>
        </p:spPr>
        <p:txBody>
          <a:bodyPr anchor="b">
            <a:normAutofit/>
          </a:bodyPr>
          <a:lstStyle>
            <a:lvl1pPr algn="l">
              <a:defRPr sz="3600" b="1">
                <a:solidFill>
                  <a:schemeClr val="tx1"/>
                </a:solidFill>
                <a:latin typeface="Karla" pitchFamily="2" charset="0"/>
              </a:defRPr>
            </a:lvl1pPr>
          </a:lstStyle>
          <a:p>
            <a:r>
              <a:rPr lang="en-US"/>
              <a:t>Click to edit Master title style</a:t>
            </a:r>
          </a:p>
        </p:txBody>
      </p:sp>
      <p:sp>
        <p:nvSpPr>
          <p:cNvPr id="3" name="Subtitle 2"/>
          <p:cNvSpPr>
            <a:spLocks noGrp="1"/>
          </p:cNvSpPr>
          <p:nvPr>
            <p:ph type="subTitle" idx="1"/>
          </p:nvPr>
        </p:nvSpPr>
        <p:spPr>
          <a:xfrm>
            <a:off x="966345" y="4035910"/>
            <a:ext cx="10259311" cy="692832"/>
          </a:xfrm>
        </p:spPr>
        <p:txBody>
          <a:bodyPr/>
          <a:lstStyle>
            <a:lvl1pPr marL="0" indent="0" algn="l">
              <a:buNone/>
              <a:defRPr sz="1800">
                <a:solidFill>
                  <a:schemeClr val="tx1"/>
                </a:solidFill>
                <a:latin typeface="Karla" pitchFamily="2"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pic>
        <p:nvPicPr>
          <p:cNvPr id="4" name="Picture 3">
            <a:extLst>
              <a:ext uri="{FF2B5EF4-FFF2-40B4-BE49-F238E27FC236}">
                <a16:creationId xmlns:a16="http://schemas.microsoft.com/office/drawing/2014/main" id="{302D48D4-6AE1-164E-8929-7954FF875400}"/>
              </a:ext>
            </a:extLst>
          </p:cNvPr>
          <p:cNvPicPr>
            <a:picLocks noChangeAspect="1"/>
          </p:cNvPicPr>
          <p:nvPr userDrawn="1"/>
        </p:nvPicPr>
        <p:blipFill>
          <a:blip r:embed="rId2"/>
          <a:stretch>
            <a:fillRect/>
          </a:stretch>
        </p:blipFill>
        <p:spPr>
          <a:xfrm>
            <a:off x="966343" y="668302"/>
            <a:ext cx="1504079" cy="2030220"/>
          </a:xfrm>
          <a:prstGeom prst="rect">
            <a:avLst/>
          </a:prstGeom>
        </p:spPr>
      </p:pic>
    </p:spTree>
    <p:extLst>
      <p:ext uri="{BB962C8B-B14F-4D97-AF65-F5344CB8AC3E}">
        <p14:creationId xmlns:p14="http://schemas.microsoft.com/office/powerpoint/2010/main" val="830509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7"/>
            <a:ext cx="1847851"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7"/>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2"/>
            <a:ext cx="1214437" cy="365125"/>
          </a:xfrm>
        </p:spPr>
        <p:txBody>
          <a:bodyPr/>
          <a:lstStyle>
            <a:lvl1pPr>
              <a:defRPr sz="1050" smtClean="0">
                <a:solidFill>
                  <a:srgbClr val="41B1FF"/>
                </a:solidFill>
              </a:defRPr>
            </a:lvl1pPr>
          </a:lstStyle>
          <a:p>
            <a:pPr>
              <a:defRPr/>
            </a:pPr>
            <a:fld id="{BDE3BA86-5648-AD4F-ABBE-F4DFC9C9D5F5}" type="slidenum">
              <a:rPr lang="en-US"/>
              <a:pPr>
                <a:defRPr/>
              </a:pPr>
              <a:t>‹#›</a:t>
            </a:fld>
            <a:endParaRPr lang="en-US"/>
          </a:p>
        </p:txBody>
      </p:sp>
      <p:sp>
        <p:nvSpPr>
          <p:cNvPr id="8" name="Content Placeholder 2">
            <a:extLst>
              <a:ext uri="{FF2B5EF4-FFF2-40B4-BE49-F238E27FC236}">
                <a16:creationId xmlns:a16="http://schemas.microsoft.com/office/drawing/2014/main" id="{8B605E96-2962-4DAE-AD07-C0177DE6AD6C}"/>
              </a:ext>
            </a:extLst>
          </p:cNvPr>
          <p:cNvSpPr>
            <a:spLocks noGrp="1"/>
          </p:cNvSpPr>
          <p:nvPr>
            <p:ph sz="half" idx="1"/>
          </p:nvPr>
        </p:nvSpPr>
        <p:spPr>
          <a:xfrm>
            <a:off x="683221" y="1653309"/>
            <a:ext cx="5260380" cy="4267200"/>
          </a:xfrm>
        </p:spPr>
        <p:txBody>
          <a:bodyPr>
            <a:normAutofit/>
          </a:bodyPr>
          <a:lstStyle>
            <a:lvl1pPr>
              <a:buClr>
                <a:schemeClr val="tx2"/>
              </a:buClr>
              <a:defRPr sz="1800">
                <a:latin typeface="Karla" pitchFamily="2" charset="0"/>
              </a:defRPr>
            </a:lvl1pPr>
            <a:lvl2pPr>
              <a:buClr>
                <a:schemeClr val="tx2"/>
              </a:buClr>
              <a:defRPr sz="1800">
                <a:latin typeface="Karla" pitchFamily="2" charset="0"/>
              </a:defRPr>
            </a:lvl2pPr>
            <a:lvl3pPr>
              <a:buClr>
                <a:schemeClr val="tx2"/>
              </a:buClr>
              <a:defRPr sz="1800">
                <a:latin typeface="Karla" pitchFamily="2" charset="0"/>
              </a:defRPr>
            </a:lvl3pPr>
            <a:lvl4pPr>
              <a:buClr>
                <a:schemeClr val="tx2"/>
              </a:buClr>
              <a:defRPr sz="1800">
                <a:latin typeface="Karla" pitchFamily="2" charset="0"/>
              </a:defRPr>
            </a:lvl4pPr>
            <a:lvl5pPr>
              <a:buClr>
                <a:schemeClr val="tx2"/>
              </a:buClr>
              <a:defRPr sz="18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76C4508C-3355-4A33-A63A-6A8B6CC9A72F}"/>
              </a:ext>
            </a:extLst>
          </p:cNvPr>
          <p:cNvSpPr>
            <a:spLocks noGrp="1"/>
          </p:cNvSpPr>
          <p:nvPr>
            <p:ph sz="half" idx="2"/>
          </p:nvPr>
        </p:nvSpPr>
        <p:spPr>
          <a:xfrm>
            <a:off x="6086960" y="1647048"/>
            <a:ext cx="5234553" cy="4265557"/>
          </a:xfrm>
        </p:spPr>
        <p:txBody>
          <a:bodyPr>
            <a:normAutofit/>
          </a:bodyPr>
          <a:lstStyle>
            <a:lvl1pPr>
              <a:buClr>
                <a:schemeClr val="tx2"/>
              </a:buClr>
              <a:defRPr sz="1800">
                <a:latin typeface="Karla" pitchFamily="2" charset="0"/>
              </a:defRPr>
            </a:lvl1pPr>
            <a:lvl2pPr>
              <a:buClr>
                <a:schemeClr val="tx2"/>
              </a:buClr>
              <a:defRPr sz="1800">
                <a:latin typeface="Karla" pitchFamily="2" charset="0"/>
              </a:defRPr>
            </a:lvl2pPr>
            <a:lvl3pPr>
              <a:buClr>
                <a:schemeClr val="tx2"/>
              </a:buClr>
              <a:defRPr sz="1800">
                <a:latin typeface="Karla" pitchFamily="2" charset="0"/>
              </a:defRPr>
            </a:lvl3pPr>
            <a:lvl4pPr>
              <a:buClr>
                <a:schemeClr val="tx2"/>
              </a:buClr>
              <a:defRPr sz="1800">
                <a:latin typeface="Karla" pitchFamily="2" charset="0"/>
              </a:defRPr>
            </a:lvl4pPr>
            <a:lvl5pPr>
              <a:buClr>
                <a:schemeClr val="tx2"/>
              </a:buClr>
              <a:defRPr sz="1800">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a:extLst>
              <a:ext uri="{FF2B5EF4-FFF2-40B4-BE49-F238E27FC236}">
                <a16:creationId xmlns:a16="http://schemas.microsoft.com/office/drawing/2014/main" id="{20358271-DED4-43FF-A9F5-26DECD23A444}"/>
              </a:ext>
            </a:extLst>
          </p:cNvPr>
          <p:cNvSpPr txBox="1"/>
          <p:nvPr userDrawn="1"/>
        </p:nvSpPr>
        <p:spPr>
          <a:xfrm>
            <a:off x="2" y="6667615"/>
            <a:ext cx="12191999" cy="80791"/>
          </a:xfrm>
          <a:prstGeom prst="rect">
            <a:avLst/>
          </a:prstGeom>
          <a:noFill/>
        </p:spPr>
        <p:txBody>
          <a:bodyPr wrap="square" lIns="0" tIns="0" rIns="0" bIns="0" rtlCol="0">
            <a:spAutoFit/>
          </a:bodyPr>
          <a:lstStyle/>
          <a:p>
            <a:pPr algn="ctr"/>
            <a:r>
              <a:rPr lang="en-US" sz="525"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29891123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95EC942E-A8C5-7F4C-BCD5-E1866A1F9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6207127"/>
            <a:ext cx="1847851"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683220" y="365127"/>
            <a:ext cx="10515600" cy="1168111"/>
          </a:xfrm>
        </p:spPr>
        <p:txBody>
          <a:bodyPr anchor="t"/>
          <a:lstStyle>
            <a:lvl1pPr>
              <a:defRPr b="1">
                <a:solidFill>
                  <a:srgbClr val="00B8F2"/>
                </a:solidFill>
                <a:latin typeface="Karla" pitchFamily="2" charset="0"/>
              </a:defRPr>
            </a:lvl1pPr>
          </a:lstStyle>
          <a:p>
            <a:r>
              <a:rPr lang="en-US"/>
              <a:t>Click to edit Master title style</a:t>
            </a:r>
          </a:p>
        </p:txBody>
      </p:sp>
      <p:sp>
        <p:nvSpPr>
          <p:cNvPr id="5" name="Content Placeholder 2"/>
          <p:cNvSpPr>
            <a:spLocks noGrp="1"/>
          </p:cNvSpPr>
          <p:nvPr>
            <p:ph idx="1"/>
          </p:nvPr>
        </p:nvSpPr>
        <p:spPr>
          <a:xfrm>
            <a:off x="683220" y="1653309"/>
            <a:ext cx="10515600" cy="4276436"/>
          </a:xfrm>
        </p:spPr>
        <p:txBody>
          <a:bodyPr>
            <a:normAutofit/>
          </a:bodyPr>
          <a:lstStyle>
            <a:lvl1pPr>
              <a:buClr>
                <a:schemeClr val="tx2"/>
              </a:buClr>
              <a:defRPr sz="1800">
                <a:solidFill>
                  <a:schemeClr val="tx1"/>
                </a:solidFill>
                <a:latin typeface="Karla" pitchFamily="2" charset="0"/>
              </a:defRPr>
            </a:lvl1pPr>
            <a:lvl2pPr>
              <a:buClr>
                <a:schemeClr val="tx2"/>
              </a:buClr>
              <a:defRPr sz="1500">
                <a:solidFill>
                  <a:schemeClr val="tx1"/>
                </a:solidFill>
                <a:latin typeface="Karla" pitchFamily="2" charset="0"/>
              </a:defRPr>
            </a:lvl2pPr>
            <a:lvl3pPr>
              <a:buClr>
                <a:schemeClr val="tx2"/>
              </a:buClr>
              <a:defRPr sz="1350">
                <a:solidFill>
                  <a:schemeClr val="tx1"/>
                </a:solidFill>
                <a:latin typeface="Karla" pitchFamily="2" charset="0"/>
              </a:defRPr>
            </a:lvl3pPr>
            <a:lvl4pPr>
              <a:buClr>
                <a:schemeClr val="tx2"/>
              </a:buClr>
              <a:defRPr sz="1200">
                <a:solidFill>
                  <a:schemeClr val="tx1"/>
                </a:solidFill>
                <a:latin typeface="Karla" pitchFamily="2" charset="0"/>
              </a:defRPr>
            </a:lvl4pPr>
            <a:lvl5pPr>
              <a:buClr>
                <a:schemeClr val="tx2"/>
              </a:buClr>
              <a:defRPr sz="1200">
                <a:solidFill>
                  <a:schemeClr val="tx1"/>
                </a:solidFill>
                <a:latin typeface="Karl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47B34822-447E-CC43-A948-D4CD53C73B51}"/>
              </a:ext>
            </a:extLst>
          </p:cNvPr>
          <p:cNvSpPr>
            <a:spLocks noGrp="1"/>
          </p:cNvSpPr>
          <p:nvPr>
            <p:ph type="sldNum" sz="quarter" idx="10"/>
          </p:nvPr>
        </p:nvSpPr>
        <p:spPr>
          <a:xfrm>
            <a:off x="10593388" y="6356352"/>
            <a:ext cx="1214437" cy="365125"/>
          </a:xfrm>
        </p:spPr>
        <p:txBody>
          <a:bodyPr/>
          <a:lstStyle>
            <a:lvl1pPr>
              <a:defRPr sz="1050" smtClean="0">
                <a:solidFill>
                  <a:srgbClr val="41B1FF"/>
                </a:solidFill>
              </a:defRPr>
            </a:lvl1pPr>
          </a:lstStyle>
          <a:p>
            <a:pPr>
              <a:defRPr/>
            </a:pPr>
            <a:fld id="{BDE3BA86-5648-AD4F-ABBE-F4DFC9C9D5F5}" type="slidenum">
              <a:rPr lang="en-US"/>
              <a:pPr>
                <a:defRPr/>
              </a:pPr>
              <a:t>‹#›</a:t>
            </a:fld>
            <a:endParaRPr lang="en-US"/>
          </a:p>
        </p:txBody>
      </p:sp>
      <p:sp>
        <p:nvSpPr>
          <p:cNvPr id="8" name="TextBox 7">
            <a:extLst>
              <a:ext uri="{FF2B5EF4-FFF2-40B4-BE49-F238E27FC236}">
                <a16:creationId xmlns:a16="http://schemas.microsoft.com/office/drawing/2014/main" id="{9E8A2D69-7B00-4B3C-A992-EAEAA26FB282}"/>
              </a:ext>
            </a:extLst>
          </p:cNvPr>
          <p:cNvSpPr txBox="1"/>
          <p:nvPr userDrawn="1"/>
        </p:nvSpPr>
        <p:spPr>
          <a:xfrm>
            <a:off x="2" y="6667615"/>
            <a:ext cx="12191999" cy="80791"/>
          </a:xfrm>
          <a:prstGeom prst="rect">
            <a:avLst/>
          </a:prstGeom>
          <a:noFill/>
        </p:spPr>
        <p:txBody>
          <a:bodyPr wrap="square" lIns="0" tIns="0" rIns="0" bIns="0" rtlCol="0">
            <a:spAutoFit/>
          </a:bodyPr>
          <a:lstStyle/>
          <a:p>
            <a:pPr algn="ctr"/>
            <a:r>
              <a:rPr lang="en-US" sz="525" i="1">
                <a:solidFill>
                  <a:schemeClr val="tx1"/>
                </a:solidFill>
                <a:latin typeface="Karla" pitchFamily="2" charset="0"/>
                <a:ea typeface="Karla" pitchFamily="2" charset="0"/>
              </a:rPr>
              <a:t>This document is considered PowerSchool Private and hence confidential. It should not be copied, distributed, or reproduced in whole or in part, or passed to any third-party without PowerSchool written consent. </a:t>
            </a:r>
          </a:p>
        </p:txBody>
      </p:sp>
    </p:spTree>
    <p:extLst>
      <p:ext uri="{BB962C8B-B14F-4D97-AF65-F5344CB8AC3E}">
        <p14:creationId xmlns:p14="http://schemas.microsoft.com/office/powerpoint/2010/main" val="15507705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6"/>
        <p:cNvGrpSpPr/>
        <p:nvPr/>
      </p:nvGrpSpPr>
      <p:grpSpPr>
        <a:xfrm>
          <a:off x="0" y="0"/>
          <a:ext cx="0" cy="0"/>
          <a:chOff x="0" y="0"/>
          <a:chExt cx="0" cy="0"/>
        </a:xfrm>
      </p:grpSpPr>
      <p:sp>
        <p:nvSpPr>
          <p:cNvPr id="127" name="Google Shape;127;p29"/>
          <p:cNvSpPr txBox="1">
            <a:spLocks noGrp="1"/>
          </p:cNvSpPr>
          <p:nvPr>
            <p:ph type="dt" idx="10"/>
          </p:nvPr>
        </p:nvSpPr>
        <p:spPr>
          <a:xfrm>
            <a:off x="304800" y="4237569"/>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9"/>
          <p:cNvSpPr txBox="1">
            <a:spLocks noGrp="1"/>
          </p:cNvSpPr>
          <p:nvPr>
            <p:ph type="ftr" idx="11"/>
          </p:nvPr>
        </p:nvSpPr>
        <p:spPr>
          <a:xfrm>
            <a:off x="2082800" y="4237569"/>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9"/>
          <p:cNvSpPr txBox="1">
            <a:spLocks noGrp="1"/>
          </p:cNvSpPr>
          <p:nvPr>
            <p:ph type="sldNum" idx="12"/>
          </p:nvPr>
        </p:nvSpPr>
        <p:spPr>
          <a:xfrm>
            <a:off x="4368800" y="4237569"/>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848369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100"/>
            </a:lvl1pPr>
            <a:lvl2pPr>
              <a:defRPr sz="1800"/>
            </a:lvl2pPr>
            <a:lvl3pPr>
              <a:defRPr sz="1500"/>
            </a:lvl3pPr>
            <a:lvl4pPr>
              <a:defRPr sz="1350"/>
            </a:lvl4pPr>
          </a:lstStyle>
          <a:p>
            <a:pPr lvl="0"/>
            <a:r>
              <a:rPr lang="en-US"/>
              <a:t>Edit Master text styles</a:t>
            </a:r>
          </a:p>
          <a:p>
            <a:pPr lvl="1"/>
            <a:r>
              <a:rPr lang="en-US"/>
              <a:t>Second level</a:t>
            </a:r>
          </a:p>
          <a:p>
            <a:pPr lvl="2"/>
            <a:r>
              <a:rPr lang="en-US"/>
              <a:t>Third level</a:t>
            </a:r>
          </a:p>
          <a:p>
            <a:pPr lvl="3"/>
            <a:r>
              <a:rPr lang="en-US"/>
              <a:t>Fourth level</a:t>
            </a:r>
          </a:p>
        </p:txBody>
      </p:sp>
      <p:grpSp>
        <p:nvGrpSpPr>
          <p:cNvPr id="5" name="Group 4">
            <a:extLst>
              <a:ext uri="{FF2B5EF4-FFF2-40B4-BE49-F238E27FC236}">
                <a16:creationId xmlns:a16="http://schemas.microsoft.com/office/drawing/2014/main" id="{CCE92413-B16D-EF29-196F-C7D69CFD99C8}"/>
              </a:ext>
            </a:extLst>
          </p:cNvPr>
          <p:cNvGrpSpPr/>
          <p:nvPr userDrawn="1"/>
        </p:nvGrpSpPr>
        <p:grpSpPr>
          <a:xfrm>
            <a:off x="668420" y="4971695"/>
            <a:ext cx="11188999" cy="1956583"/>
            <a:chOff x="501314" y="3670868"/>
            <a:chExt cx="8391749" cy="1467437"/>
          </a:xfrm>
        </p:grpSpPr>
        <p:pic>
          <p:nvPicPr>
            <p:cNvPr id="6" name="Picture 5">
              <a:extLst>
                <a:ext uri="{FF2B5EF4-FFF2-40B4-BE49-F238E27FC236}">
                  <a16:creationId xmlns:a16="http://schemas.microsoft.com/office/drawing/2014/main" id="{100CF7B6-6712-35D5-CD1A-DFB02786E3E6}"/>
                </a:ext>
              </a:extLst>
            </p:cNvPr>
            <p:cNvPicPr>
              <a:picLocks noChangeAspect="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9897" y="3830906"/>
              <a:ext cx="1263166" cy="1263166"/>
            </a:xfrm>
            <a:prstGeom prst="rect">
              <a:avLst/>
            </a:prstGeom>
          </p:spPr>
        </p:pic>
        <p:pic>
          <p:nvPicPr>
            <p:cNvPr id="7" name="Picture 6">
              <a:extLst>
                <a:ext uri="{FF2B5EF4-FFF2-40B4-BE49-F238E27FC236}">
                  <a16:creationId xmlns:a16="http://schemas.microsoft.com/office/drawing/2014/main" id="{80117FD7-6CA3-A046-A55B-306BA079CDA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1314" y="3670868"/>
              <a:ext cx="1467437" cy="1467437"/>
            </a:xfrm>
            <a:prstGeom prst="rect">
              <a:avLst/>
            </a:prstGeom>
          </p:spPr>
        </p:pic>
      </p:grpSp>
    </p:spTree>
    <p:extLst>
      <p:ext uri="{BB962C8B-B14F-4D97-AF65-F5344CB8AC3E}">
        <p14:creationId xmlns:p14="http://schemas.microsoft.com/office/powerpoint/2010/main" val="194471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1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1800"/>
            </a:lvl1pPr>
            <a:lvl2pPr>
              <a:defRPr sz="1500"/>
            </a:lvl2pPr>
            <a:lvl3pPr>
              <a:defRPr sz="135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694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344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27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0"/>
          </a:xfrm>
        </p:spPr>
        <p:txBody>
          <a:bodyPr/>
          <a:lstStyle>
            <a:lvl1pPr>
              <a:defRPr sz="2100"/>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extLst>
      <p:ext uri="{BB962C8B-B14F-4D97-AF65-F5344CB8AC3E}">
        <p14:creationId xmlns:p14="http://schemas.microsoft.com/office/powerpoint/2010/main" val="326676009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27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Tree>
    <p:extLst>
      <p:ext uri="{BB962C8B-B14F-4D97-AF65-F5344CB8AC3E}">
        <p14:creationId xmlns:p14="http://schemas.microsoft.com/office/powerpoint/2010/main" val="153311363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3805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1721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1282856408"/>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Lst>
  <p:hf sldNum="0" hdr="0" ftr="0" dt="0"/>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27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0"/>
          </a:xfrm>
          <a:prstGeom prst="rect">
            <a:avLst/>
          </a:prstGeom>
        </p:spPr>
        <p:txBody>
          <a:bodyPr vert="horz" lIns="91440" tIns="45720" rIns="91440" bIns="45720" rtlCol="0">
            <a:normAutofit/>
          </a:bodyPr>
          <a:lstStyle/>
          <a:p>
            <a:pPr marL="0" indent="0" algn="ctr">
              <a:buNone/>
            </a:pPr>
            <a:r>
              <a:rPr lang="en-US" sz="1800">
                <a:latin typeface="Trebuchet MS" panose="020B0603020202020204" pitchFamily="34" charset="0"/>
              </a:rPr>
              <a:t>&lt;Date Here&gt;</a:t>
            </a:r>
          </a:p>
          <a:p>
            <a:pPr marL="0" indent="0" algn="ctr">
              <a:buNone/>
            </a:pPr>
            <a:r>
              <a:rPr lang="en-US" sz="1800">
                <a:latin typeface="Trebuchet MS" panose="020B0603020202020204" pitchFamily="34" charset="0"/>
              </a:rPr>
              <a:t>Molly M. Spearman</a:t>
            </a:r>
          </a:p>
          <a:p>
            <a:pPr marL="0" indent="0" algn="ctr">
              <a:buNone/>
            </a:pPr>
            <a:r>
              <a:rPr lang="en-US" sz="18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1904814879"/>
      </p:ext>
    </p:extLst>
  </p:cSld>
  <p:clrMap bg1="lt1" tx1="dk1" bg2="lt2" tx2="dk2" accent1="accent1" accent2="accent2" accent3="accent3" accent4="accent4" accent5="accent5" accent6="accent6" hlink="hlink" folHlink="folHlink"/>
  <p:sldLayoutIdLst>
    <p:sldLayoutId id="2147483934" r:id="rId1"/>
  </p:sldLayoutIdLst>
  <p:txStyles>
    <p:titleStyle>
      <a:lvl1pPr marL="0" indent="0" algn="ctr" defTabSz="685800" rtl="0" eaLnBrk="1" latinLnBrk="0" hangingPunct="1">
        <a:lnSpc>
          <a:spcPct val="100000"/>
        </a:lnSpc>
        <a:spcBef>
          <a:spcPct val="0"/>
        </a:spcBef>
        <a:buNone/>
        <a:defRPr sz="3000" kern="1200">
          <a:solidFill>
            <a:schemeClr val="tx1"/>
          </a:solidFill>
          <a:latin typeface="Rockwell" panose="02060603020205020403" pitchFamily="18" charset="0"/>
          <a:ea typeface="+mj-ea"/>
          <a:cs typeface="+mj-cs"/>
        </a:defRPr>
      </a:lvl1pPr>
    </p:titleStyle>
    <p:bodyStyle>
      <a:lvl1pPr marL="0" indent="0" algn="ctr" defTabSz="685800" rtl="0" eaLnBrk="1" latinLnBrk="0" hangingPunct="1">
        <a:lnSpc>
          <a:spcPct val="100000"/>
        </a:lnSpc>
        <a:spcBef>
          <a:spcPts val="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3687333938"/>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Lst>
  <p:txStyles>
    <p:titleStyle>
      <a:lvl1pPr algn="l" defTabSz="685800" rtl="0" eaLnBrk="1" latinLnBrk="0" hangingPunct="1">
        <a:lnSpc>
          <a:spcPct val="90000"/>
        </a:lnSpc>
        <a:spcBef>
          <a:spcPct val="0"/>
        </a:spcBef>
        <a:buNone/>
        <a:defRPr sz="3000" kern="1200">
          <a:solidFill>
            <a:schemeClr val="tx1"/>
          </a:solidFill>
          <a:latin typeface="Rockwell" panose="020606030202050204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mailto:bflythe@ed.sc.gov"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s://ed.sc.gov/educators/educator-effectiveness/expanded-adept-resources/https-ed-sc-gov-educators-educator-effectiveness-expanded-adept-resources-educator-evaluation-guidance/regional-effectiveness-contacts-as-of-july-1-2022/" TargetMode="External"/><Relationship Id="rId13" Type="http://schemas.openxmlformats.org/officeDocument/2006/relationships/hyperlink" Target="mailto:rthurmond@ed.sc.gov" TargetMode="External"/><Relationship Id="rId3" Type="http://schemas.openxmlformats.org/officeDocument/2006/relationships/hyperlink" Target="mailto:bflythe@ed.sc.gov" TargetMode="External"/><Relationship Id="rId7" Type="http://schemas.openxmlformats.org/officeDocument/2006/relationships/hyperlink" Target="mailto:vtraufler@ed.sc.gov" TargetMode="External"/><Relationship Id="rId12" Type="http://schemas.openxmlformats.org/officeDocument/2006/relationships/hyperlink" Target="mailto:tsmith@ed.sc.gov" TargetMode="External"/><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hyperlink" Target="mailto:rfrazier@ed.sc.gov" TargetMode="External"/><Relationship Id="rId11" Type="http://schemas.openxmlformats.org/officeDocument/2006/relationships/hyperlink" Target="mailto:frobinson@ed.sc.gov" TargetMode="External"/><Relationship Id="rId5" Type="http://schemas.openxmlformats.org/officeDocument/2006/relationships/hyperlink" Target="mailto:khoward@ed.sc.gov" TargetMode="External"/><Relationship Id="rId15" Type="http://schemas.openxmlformats.org/officeDocument/2006/relationships/hyperlink" Target="mailto:masuber@ed.sc.gov" TargetMode="External"/><Relationship Id="rId10" Type="http://schemas.openxmlformats.org/officeDocument/2006/relationships/hyperlink" Target="mailto:oortmann@ed.sc.gov" TargetMode="External"/><Relationship Id="rId4" Type="http://schemas.openxmlformats.org/officeDocument/2006/relationships/hyperlink" Target="mailto:jhartwell@ed.sc.gov" TargetMode="External"/><Relationship Id="rId9" Type="http://schemas.openxmlformats.org/officeDocument/2006/relationships/hyperlink" Target="mailto:gedwards@ed.sc.gov" TargetMode="External"/><Relationship Id="rId14" Type="http://schemas.openxmlformats.org/officeDocument/2006/relationships/hyperlink" Target="mailto:lmandsager@ed.sc.gov"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Welcome!</a:t>
            </a:r>
          </a:p>
        </p:txBody>
      </p:sp>
      <p:sp>
        <p:nvSpPr>
          <p:cNvPr id="3" name="Subtitle 2"/>
          <p:cNvSpPr>
            <a:spLocks noGrp="1"/>
          </p:cNvSpPr>
          <p:nvPr>
            <p:ph idx="1"/>
          </p:nvPr>
        </p:nvSpPr>
        <p:spPr>
          <a:xfrm>
            <a:off x="5406452" y="2730942"/>
            <a:ext cx="4838638" cy="1959993"/>
          </a:xfrm>
        </p:spPr>
        <p:txBody>
          <a:bodyPr vert="horz" lIns="0" tIns="0" rIns="0" bIns="0" rtlCol="0" anchor="t">
            <a:normAutofit fontScale="25000" lnSpcReduction="20000"/>
          </a:bodyPr>
          <a:lstStyle/>
          <a:p>
            <a:pPr algn="l"/>
            <a:r>
              <a:rPr lang="en-US" sz="9600"/>
              <a:t>ADEPT 2020</a:t>
            </a:r>
            <a:r>
              <a:rPr lang="en-US" sz="9600">
                <a:solidFill>
                  <a:srgbClr val="FFFFFF"/>
                </a:solidFill>
              </a:rPr>
              <a:t> </a:t>
            </a:r>
            <a:r>
              <a:rPr lang="en-US" sz="9600"/>
              <a:t>for Special Areas Office Hours, School Counselors, January 16, 2024 </a:t>
            </a:r>
            <a:endParaRPr lang="en-US" sz="9600">
              <a:solidFill>
                <a:srgbClr val="FFFFFF"/>
              </a:solidFill>
            </a:endParaRPr>
          </a:p>
          <a:p>
            <a:pPr algn="l"/>
            <a:endParaRPr lang="en-US" sz="9600">
              <a:solidFill>
                <a:srgbClr val="FFFFFF"/>
              </a:solidFill>
            </a:endParaRPr>
          </a:p>
          <a:p>
            <a:pPr algn="l"/>
            <a:r>
              <a:rPr lang="en-US" sz="9600">
                <a:solidFill>
                  <a:srgbClr val="FFFFFF"/>
                </a:solidFill>
              </a:rPr>
              <a:t>in, you will nee</a:t>
            </a:r>
          </a:p>
          <a:p>
            <a:pPr algn="l"/>
            <a:r>
              <a:rPr lang="en-US" sz="8000"/>
              <a:t>Office of Educator Effectiveness &amp;</a:t>
            </a:r>
          </a:p>
          <a:p>
            <a:pPr algn="l"/>
            <a:r>
              <a:rPr lang="en-US" sz="8000"/>
              <a:t> Leadership Development</a:t>
            </a:r>
          </a:p>
          <a:p>
            <a:endParaRPr lang="en-US" sz="2400"/>
          </a:p>
          <a:p>
            <a:r>
              <a:rPr lang="en-US" sz="2400">
                <a:solidFill>
                  <a:srgbClr val="FFFFFF"/>
                </a:solidFill>
              </a:rPr>
              <a:t> 2020 Guidelines for all 3 Areas</a:t>
            </a:r>
            <a:endParaRPr lang="en-US" sz="2400">
              <a:solidFill>
                <a:srgbClr val="FFFFFF"/>
              </a:solidFill>
              <a:cs typeface="Calibri"/>
            </a:endParaRPr>
          </a:p>
          <a:p>
            <a:r>
              <a:rPr lang="en-US" sz="2400">
                <a:solidFill>
                  <a:srgbClr val="FFFFFF"/>
                </a:solidFill>
                <a:cs typeface="Calibri"/>
              </a:rPr>
              <a:t>Rubrics for all 3  Areas</a:t>
            </a:r>
          </a:p>
          <a:p>
            <a:endParaRPr lang="en-US" sz="2400">
              <a:solidFill>
                <a:srgbClr val="FFFFFF">
                  <a:alpha val="60000"/>
                </a:srgbClr>
              </a:solidFill>
              <a:cs typeface="Calibri"/>
            </a:endParaRPr>
          </a:p>
          <a:p>
            <a:endParaRPr lang="en-US">
              <a:solidFill>
                <a:srgbClr val="FFFFFF">
                  <a:alpha val="60000"/>
                </a:srgbClr>
              </a:solidFill>
              <a:cs typeface="Calibri"/>
            </a:endParaRPr>
          </a:p>
        </p:txBody>
      </p:sp>
    </p:spTree>
    <p:extLst>
      <p:ext uri="{BB962C8B-B14F-4D97-AF65-F5344CB8AC3E}">
        <p14:creationId xmlns:p14="http://schemas.microsoft.com/office/powerpoint/2010/main" val="3812442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A009-CFDF-2128-6B82-6B40D164AD6D}"/>
              </a:ext>
            </a:extLst>
          </p:cNvPr>
          <p:cNvSpPr>
            <a:spLocks noGrp="1"/>
          </p:cNvSpPr>
          <p:nvPr>
            <p:ph type="title"/>
          </p:nvPr>
        </p:nvSpPr>
        <p:spPr>
          <a:xfrm>
            <a:off x="1998454" y="365125"/>
            <a:ext cx="8229600" cy="1097280"/>
          </a:xfrm>
        </p:spPr>
        <p:txBody>
          <a:bodyPr/>
          <a:lstStyle/>
          <a:p>
            <a:r>
              <a:rPr lang="en-US"/>
              <a:t>Overall Status Page</a:t>
            </a:r>
          </a:p>
        </p:txBody>
      </p:sp>
      <p:pic>
        <p:nvPicPr>
          <p:cNvPr id="8" name="Content Placeholder 7" descr="SCLead Overall Status Page Screenshot">
            <a:extLst>
              <a:ext uri="{FF2B5EF4-FFF2-40B4-BE49-F238E27FC236}">
                <a16:creationId xmlns:a16="http://schemas.microsoft.com/office/drawing/2014/main" id="{B8D68101-4784-A2B1-509E-DCD019D40054}"/>
              </a:ext>
            </a:extLst>
          </p:cNvPr>
          <p:cNvPicPr>
            <a:picLocks noGrp="1" noChangeAspect="1"/>
          </p:cNvPicPr>
          <p:nvPr>
            <p:ph idx="1"/>
          </p:nvPr>
        </p:nvPicPr>
        <p:blipFill>
          <a:blip r:embed="rId3"/>
          <a:stretch>
            <a:fillRect/>
          </a:stretch>
        </p:blipFill>
        <p:spPr>
          <a:xfrm>
            <a:off x="1997160" y="1464087"/>
            <a:ext cx="8335702" cy="4177588"/>
          </a:xfrm>
        </p:spPr>
      </p:pic>
    </p:spTree>
    <p:extLst>
      <p:ext uri="{BB962C8B-B14F-4D97-AF65-F5344CB8AC3E}">
        <p14:creationId xmlns:p14="http://schemas.microsoft.com/office/powerpoint/2010/main" val="125179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D439-B843-A7CE-373F-02D95C203911}"/>
              </a:ext>
            </a:extLst>
          </p:cNvPr>
          <p:cNvSpPr>
            <a:spLocks noGrp="1"/>
          </p:cNvSpPr>
          <p:nvPr>
            <p:ph type="title"/>
          </p:nvPr>
        </p:nvSpPr>
        <p:spPr/>
        <p:txBody>
          <a:bodyPr/>
          <a:lstStyle/>
          <a:p>
            <a:r>
              <a:rPr lang="en-US">
                <a:latin typeface="Rockwell"/>
              </a:rPr>
              <a:t>What's Next?</a:t>
            </a:r>
            <a:endParaRPr lang="en-US"/>
          </a:p>
        </p:txBody>
      </p:sp>
      <p:sp>
        <p:nvSpPr>
          <p:cNvPr id="3" name="Content Placeholder 2">
            <a:extLst>
              <a:ext uri="{FF2B5EF4-FFF2-40B4-BE49-F238E27FC236}">
                <a16:creationId xmlns:a16="http://schemas.microsoft.com/office/drawing/2014/main" id="{CECEFDBF-ABF3-A52D-7CCF-8215D1AB4844}"/>
              </a:ext>
            </a:extLst>
          </p:cNvPr>
          <p:cNvSpPr>
            <a:spLocks noGrp="1"/>
          </p:cNvSpPr>
          <p:nvPr>
            <p:ph idx="1"/>
          </p:nvPr>
        </p:nvSpPr>
        <p:spPr/>
        <p:txBody>
          <a:bodyPr vert="horz" lIns="91440" tIns="45720" rIns="91440" bIns="45720" rtlCol="0" anchor="t">
            <a:normAutofit/>
          </a:bodyPr>
          <a:lstStyle/>
          <a:p>
            <a:pPr marL="0" indent="0">
              <a:buNone/>
            </a:pPr>
            <a:r>
              <a:rPr lang="en-US">
                <a:latin typeface="Trebuchet MS"/>
              </a:rPr>
              <a:t>What should we be doing to close out the year strong?</a:t>
            </a:r>
          </a:p>
        </p:txBody>
      </p:sp>
    </p:spTree>
    <p:extLst>
      <p:ext uri="{BB962C8B-B14F-4D97-AF65-F5344CB8AC3E}">
        <p14:creationId xmlns:p14="http://schemas.microsoft.com/office/powerpoint/2010/main" val="1438179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D64D5-AE48-74A2-D02C-BEF6BB072583}"/>
              </a:ext>
            </a:extLst>
          </p:cNvPr>
          <p:cNvSpPr>
            <a:spLocks noGrp="1"/>
          </p:cNvSpPr>
          <p:nvPr>
            <p:ph type="title"/>
          </p:nvPr>
        </p:nvSpPr>
        <p:spPr/>
        <p:txBody>
          <a:bodyPr/>
          <a:lstStyle/>
          <a:p>
            <a:r>
              <a:rPr lang="en-US">
                <a:latin typeface="Rockwell"/>
              </a:rPr>
              <a:t>Checklist for Closing Out the Year</a:t>
            </a:r>
            <a:endParaRPr lang="en-US"/>
          </a:p>
        </p:txBody>
      </p:sp>
      <p:sp>
        <p:nvSpPr>
          <p:cNvPr id="3" name="Content Placeholder 2">
            <a:extLst>
              <a:ext uri="{FF2B5EF4-FFF2-40B4-BE49-F238E27FC236}">
                <a16:creationId xmlns:a16="http://schemas.microsoft.com/office/drawing/2014/main" id="{BC276972-2A9A-ED76-8D62-5F6DE89E139B}"/>
              </a:ext>
            </a:extLst>
          </p:cNvPr>
          <p:cNvSpPr>
            <a:spLocks noGrp="1"/>
          </p:cNvSpPr>
          <p:nvPr>
            <p:ph idx="1"/>
          </p:nvPr>
        </p:nvSpPr>
        <p:spPr/>
        <p:txBody>
          <a:bodyPr vert="horz" lIns="91440" tIns="45720" rIns="91440" bIns="45720" rtlCol="0" anchor="t">
            <a:normAutofit/>
          </a:bodyPr>
          <a:lstStyle/>
          <a:p>
            <a:r>
              <a:rPr lang="en-US">
                <a:latin typeface="Trebuchet MS"/>
              </a:rPr>
              <a:t>Final Cycle Worksheets- Completed or Skipped </a:t>
            </a:r>
          </a:p>
          <a:p>
            <a:r>
              <a:rPr lang="en-US">
                <a:latin typeface="Trebuchet MS"/>
              </a:rPr>
              <a:t>Final Cycle Observation Conference Held and Signatures</a:t>
            </a:r>
            <a:endParaRPr lang="en-US"/>
          </a:p>
          <a:p>
            <a:r>
              <a:rPr lang="en-US">
                <a:latin typeface="Trebuchet MS"/>
              </a:rPr>
              <a:t>Professionalism Self-Score Entered</a:t>
            </a:r>
          </a:p>
          <a:p>
            <a:r>
              <a:rPr lang="en-US">
                <a:latin typeface="Trebuchet MS"/>
              </a:rPr>
              <a:t>Final Professionalism Score entered</a:t>
            </a:r>
            <a:endParaRPr lang="en-US"/>
          </a:p>
          <a:p>
            <a:r>
              <a:rPr lang="en-US">
                <a:latin typeface="Trebuchet MS"/>
              </a:rPr>
              <a:t>Revisit the School Counselor Plan and sign</a:t>
            </a:r>
          </a:p>
          <a:p>
            <a:r>
              <a:rPr lang="en-US">
                <a:latin typeface="Trebuchet MS"/>
              </a:rPr>
              <a:t>Revisit the Student Growth Goal and sign</a:t>
            </a:r>
          </a:p>
          <a:p>
            <a:r>
              <a:rPr lang="en-US">
                <a:latin typeface="Trebuchet MS"/>
              </a:rPr>
              <a:t>Final Evaluation Conference Held and Signatures</a:t>
            </a:r>
            <a:endParaRPr lang="en-US"/>
          </a:p>
          <a:p>
            <a:r>
              <a:rPr lang="en-US">
                <a:latin typeface="Trebuchet MS"/>
              </a:rPr>
              <a:t>Recommendations for Next Year completed and signed by district ADEPT coordinator</a:t>
            </a:r>
            <a:endParaRPr lang="en-US"/>
          </a:p>
          <a:p>
            <a:endParaRPr lang="en-US"/>
          </a:p>
          <a:p>
            <a:endParaRPr lang="en-US"/>
          </a:p>
          <a:p>
            <a:endParaRPr lang="en-US"/>
          </a:p>
        </p:txBody>
      </p:sp>
    </p:spTree>
    <p:extLst>
      <p:ext uri="{BB962C8B-B14F-4D97-AF65-F5344CB8AC3E}">
        <p14:creationId xmlns:p14="http://schemas.microsoft.com/office/powerpoint/2010/main" val="3099063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2A806FE-E4B1-2B35-EEDD-F6702B488D06}"/>
              </a:ext>
            </a:extLst>
          </p:cNvPr>
          <p:cNvSpPr>
            <a:spLocks noGrp="1"/>
          </p:cNvSpPr>
          <p:nvPr>
            <p:ph type="title"/>
          </p:nvPr>
        </p:nvSpPr>
        <p:spPr>
          <a:xfrm>
            <a:off x="1963946" y="365125"/>
            <a:ext cx="8229600" cy="1097280"/>
          </a:xfrm>
        </p:spPr>
        <p:txBody>
          <a:bodyPr/>
          <a:lstStyle/>
          <a:p>
            <a:r>
              <a:rPr lang="en-US"/>
              <a:t>ADEPT Reports </a:t>
            </a:r>
          </a:p>
        </p:txBody>
      </p:sp>
      <p:pic>
        <p:nvPicPr>
          <p:cNvPr id="6" name="Content Placeholder 5" descr="Screenshot of the ADEPT Reports menu with descriptions">
            <a:extLst>
              <a:ext uri="{FF2B5EF4-FFF2-40B4-BE49-F238E27FC236}">
                <a16:creationId xmlns:a16="http://schemas.microsoft.com/office/drawing/2014/main" id="{36FA9C00-1101-FC51-604E-1F56432A2ACF}"/>
              </a:ext>
            </a:extLst>
          </p:cNvPr>
          <p:cNvPicPr>
            <a:picLocks noGrp="1" noChangeAspect="1"/>
          </p:cNvPicPr>
          <p:nvPr>
            <p:ph idx="1"/>
          </p:nvPr>
        </p:nvPicPr>
        <p:blipFill>
          <a:blip r:embed="rId3"/>
          <a:stretch>
            <a:fillRect/>
          </a:stretch>
        </p:blipFill>
        <p:spPr>
          <a:xfrm>
            <a:off x="2792544" y="1665369"/>
            <a:ext cx="6572406" cy="3976306"/>
          </a:xfrm>
          <a:noFill/>
        </p:spPr>
      </p:pic>
    </p:spTree>
    <p:extLst>
      <p:ext uri="{BB962C8B-B14F-4D97-AF65-F5344CB8AC3E}">
        <p14:creationId xmlns:p14="http://schemas.microsoft.com/office/powerpoint/2010/main" val="280977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37F7D-06F5-18B1-5D1A-4F3DCD16F317}"/>
              </a:ext>
            </a:extLst>
          </p:cNvPr>
          <p:cNvSpPr>
            <a:spLocks noGrp="1"/>
          </p:cNvSpPr>
          <p:nvPr>
            <p:ph type="title"/>
          </p:nvPr>
        </p:nvSpPr>
        <p:spPr/>
        <p:txBody>
          <a:bodyPr/>
          <a:lstStyle/>
          <a:p>
            <a:r>
              <a:rPr lang="en-US"/>
              <a:t>ADEPT Report for Evaluation Status</a:t>
            </a:r>
          </a:p>
        </p:txBody>
      </p:sp>
      <p:pic>
        <p:nvPicPr>
          <p:cNvPr id="3" name="Picture 2" descr="ADEPT Evaluation Status Report Screenshot">
            <a:extLst>
              <a:ext uri="{FF2B5EF4-FFF2-40B4-BE49-F238E27FC236}">
                <a16:creationId xmlns:a16="http://schemas.microsoft.com/office/drawing/2014/main" id="{4E14EC72-0243-6D44-E6AA-3DDDD6BB5902}"/>
              </a:ext>
            </a:extLst>
          </p:cNvPr>
          <p:cNvPicPr>
            <a:picLocks noChangeAspect="1"/>
          </p:cNvPicPr>
          <p:nvPr/>
        </p:nvPicPr>
        <p:blipFill>
          <a:blip r:embed="rId3"/>
          <a:stretch>
            <a:fillRect/>
          </a:stretch>
        </p:blipFill>
        <p:spPr>
          <a:xfrm>
            <a:off x="586595" y="1462405"/>
            <a:ext cx="11096306" cy="1674334"/>
          </a:xfrm>
          <a:prstGeom prst="rect">
            <a:avLst/>
          </a:prstGeom>
        </p:spPr>
      </p:pic>
    </p:spTree>
    <p:extLst>
      <p:ext uri="{BB962C8B-B14F-4D97-AF65-F5344CB8AC3E}">
        <p14:creationId xmlns:p14="http://schemas.microsoft.com/office/powerpoint/2010/main" val="3759510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96ADF-A5E3-D54A-6E4C-30E6363B7204}"/>
              </a:ext>
            </a:extLst>
          </p:cNvPr>
          <p:cNvSpPr>
            <a:spLocks noGrp="1"/>
          </p:cNvSpPr>
          <p:nvPr>
            <p:ph type="title"/>
          </p:nvPr>
        </p:nvSpPr>
        <p:spPr/>
        <p:txBody>
          <a:bodyPr/>
          <a:lstStyle/>
          <a:p>
            <a:r>
              <a:rPr lang="en-US">
                <a:latin typeface="Rockwell"/>
              </a:rPr>
              <a:t>Evaluation Status Report </a:t>
            </a:r>
            <a:endParaRPr lang="en-US"/>
          </a:p>
        </p:txBody>
      </p:sp>
      <p:pic>
        <p:nvPicPr>
          <p:cNvPr id="4" name="Content Placeholder 3" descr="A screenshot of a table">
            <a:extLst>
              <a:ext uri="{FF2B5EF4-FFF2-40B4-BE49-F238E27FC236}">
                <a16:creationId xmlns:a16="http://schemas.microsoft.com/office/drawing/2014/main" id="{E73C9F65-559C-1E89-8FBD-3B79181A096C}"/>
              </a:ext>
            </a:extLst>
          </p:cNvPr>
          <p:cNvPicPr>
            <a:picLocks noGrp="1" noChangeAspect="1"/>
          </p:cNvPicPr>
          <p:nvPr>
            <p:ph idx="1"/>
          </p:nvPr>
        </p:nvPicPr>
        <p:blipFill>
          <a:blip r:embed="rId3"/>
          <a:stretch>
            <a:fillRect/>
          </a:stretch>
        </p:blipFill>
        <p:spPr>
          <a:xfrm>
            <a:off x="1118995" y="1462404"/>
            <a:ext cx="9412046" cy="3850375"/>
          </a:xfrm>
        </p:spPr>
      </p:pic>
    </p:spTree>
    <p:extLst>
      <p:ext uri="{BB962C8B-B14F-4D97-AF65-F5344CB8AC3E}">
        <p14:creationId xmlns:p14="http://schemas.microsoft.com/office/powerpoint/2010/main" val="274187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BA83F-3EB6-334F-8F13-719B67EBCDCD}"/>
              </a:ext>
            </a:extLst>
          </p:cNvPr>
          <p:cNvSpPr>
            <a:spLocks noGrp="1"/>
          </p:cNvSpPr>
          <p:nvPr>
            <p:ph type="title"/>
          </p:nvPr>
        </p:nvSpPr>
        <p:spPr/>
        <p:txBody>
          <a:bodyPr/>
          <a:lstStyle/>
          <a:p>
            <a:r>
              <a:rPr lang="en-US"/>
              <a:t>Help Guides</a:t>
            </a:r>
          </a:p>
        </p:txBody>
      </p:sp>
      <p:pic>
        <p:nvPicPr>
          <p:cNvPr id="7" name="Content Placeholder 6" descr="Screenshot of Home page in SClead with Help Resources menu highlighted">
            <a:extLst>
              <a:ext uri="{FF2B5EF4-FFF2-40B4-BE49-F238E27FC236}">
                <a16:creationId xmlns:a16="http://schemas.microsoft.com/office/drawing/2014/main" id="{F756CFB6-7195-C211-F345-A0B99F5FECAB}"/>
              </a:ext>
            </a:extLst>
          </p:cNvPr>
          <p:cNvPicPr>
            <a:picLocks noGrp="1" noChangeAspect="1"/>
          </p:cNvPicPr>
          <p:nvPr>
            <p:ph idx="1"/>
          </p:nvPr>
        </p:nvPicPr>
        <p:blipFill>
          <a:blip r:embed="rId3"/>
          <a:stretch>
            <a:fillRect/>
          </a:stretch>
        </p:blipFill>
        <p:spPr>
          <a:xfrm>
            <a:off x="1963946" y="1127052"/>
            <a:ext cx="8470138" cy="4514924"/>
          </a:xfrm>
        </p:spPr>
      </p:pic>
    </p:spTree>
    <p:extLst>
      <p:ext uri="{BB962C8B-B14F-4D97-AF65-F5344CB8AC3E}">
        <p14:creationId xmlns:p14="http://schemas.microsoft.com/office/powerpoint/2010/main" val="393718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25756"/>
            <a:ext cx="8229600" cy="823912"/>
          </a:xfrm>
        </p:spPr>
        <p:txBody>
          <a:bodyPr anchor="ctr">
            <a:normAutofit fontScale="90000"/>
          </a:bodyPr>
          <a:lstStyle/>
          <a:p>
            <a:pPr defTabSz="514350">
              <a:buClr>
                <a:prstClr val="black"/>
              </a:buClr>
              <a:buSzPts val="400"/>
            </a:pPr>
            <a:r>
              <a:rPr lang="en-US"/>
              <a:t>Stay Connected</a:t>
            </a:r>
            <a:br>
              <a:rPr lang="en-US"/>
            </a:br>
            <a:endParaRPr lang="en-US"/>
          </a:p>
        </p:txBody>
      </p:sp>
      <p:sp>
        <p:nvSpPr>
          <p:cNvPr id="23" name="Text Placeholder 2">
            <a:extLst>
              <a:ext uri="{FF2B5EF4-FFF2-40B4-BE49-F238E27FC236}">
                <a16:creationId xmlns:a16="http://schemas.microsoft.com/office/drawing/2014/main" id="{E9B4AD0D-2F77-0114-B3FD-ABC86E8FFA7A}"/>
              </a:ext>
            </a:extLst>
          </p:cNvPr>
          <p:cNvSpPr>
            <a:spLocks noGrp="1"/>
          </p:cNvSpPr>
          <p:nvPr>
            <p:ph type="body" idx="1"/>
          </p:nvPr>
        </p:nvSpPr>
        <p:spPr>
          <a:xfrm>
            <a:off x="1981201" y="914401"/>
            <a:ext cx="3977639" cy="1507331"/>
          </a:xfrm>
        </p:spPr>
        <p:txBody>
          <a:bodyPr>
            <a:normAutofit fontScale="92500" lnSpcReduction="10000"/>
          </a:bodyPr>
          <a:lstStyle/>
          <a:p>
            <a:r>
              <a:rPr lang="en-US"/>
              <a:t>ADEPT 2020 for Special Areas</a:t>
            </a:r>
          </a:p>
          <a:p>
            <a:endParaRPr lang="en-US"/>
          </a:p>
        </p:txBody>
      </p:sp>
      <p:pic>
        <p:nvPicPr>
          <p:cNvPr id="4" name="Picture 3">
            <a:extLst>
              <a:ext uri="{FF2B5EF4-FFF2-40B4-BE49-F238E27FC236}">
                <a16:creationId xmlns:a16="http://schemas.microsoft.com/office/drawing/2014/main" id="{FC82BD56-7803-8C49-C7FC-0E0520F8ECA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216431" y="2891108"/>
            <a:ext cx="3109611" cy="2467153"/>
          </a:xfrm>
          <a:prstGeom prst="rect">
            <a:avLst/>
          </a:prstGeom>
          <a:noFill/>
        </p:spPr>
      </p:pic>
      <p:sp>
        <p:nvSpPr>
          <p:cNvPr id="25" name="Text Placeholder 4">
            <a:extLst>
              <a:ext uri="{FF2B5EF4-FFF2-40B4-BE49-F238E27FC236}">
                <a16:creationId xmlns:a16="http://schemas.microsoft.com/office/drawing/2014/main" id="{99BB8438-95C5-9C23-8E3D-1F92F1C74616}"/>
              </a:ext>
            </a:extLst>
          </p:cNvPr>
          <p:cNvSpPr>
            <a:spLocks noGrp="1"/>
          </p:cNvSpPr>
          <p:nvPr>
            <p:ph type="body" sz="quarter" idx="3"/>
          </p:nvPr>
        </p:nvSpPr>
        <p:spPr>
          <a:xfrm>
            <a:off x="6233160" y="1597819"/>
            <a:ext cx="3977640" cy="823912"/>
          </a:xfrm>
        </p:spPr>
        <p:txBody>
          <a:bodyPr>
            <a:normAutofit fontScale="92500" lnSpcReduction="10000"/>
          </a:bodyPr>
          <a:lstStyle/>
          <a:p>
            <a:r>
              <a:rPr lang="en-US"/>
              <a:t>https://ed.sc.gov/educators/educator-effectiveness/adept-for-special-areas-2020/</a:t>
            </a:r>
          </a:p>
        </p:txBody>
      </p:sp>
      <p:sp>
        <p:nvSpPr>
          <p:cNvPr id="27" name="Content Placeholder 5">
            <a:extLst>
              <a:ext uri="{FF2B5EF4-FFF2-40B4-BE49-F238E27FC236}">
                <a16:creationId xmlns:a16="http://schemas.microsoft.com/office/drawing/2014/main" id="{6873AD33-F569-4FAD-1DA5-0544DF212FA0}"/>
              </a:ext>
            </a:extLst>
          </p:cNvPr>
          <p:cNvSpPr>
            <a:spLocks noGrp="1"/>
          </p:cNvSpPr>
          <p:nvPr>
            <p:ph sz="quarter" idx="4"/>
          </p:nvPr>
        </p:nvSpPr>
        <p:spPr>
          <a:xfrm>
            <a:off x="6233160" y="3065929"/>
            <a:ext cx="3977640" cy="2467152"/>
          </a:xfrm>
        </p:spPr>
        <p:txBody>
          <a:bodyPr>
            <a:normAutofit/>
          </a:bodyPr>
          <a:lstStyle/>
          <a:p>
            <a:pPr marL="0" indent="0">
              <a:buNone/>
            </a:pPr>
            <a:r>
              <a:rPr lang="en-US"/>
              <a:t>Beverly Hyatt Flythe, </a:t>
            </a:r>
            <a:r>
              <a:rPr lang="en-US" err="1"/>
              <a:t>MSEd</a:t>
            </a:r>
            <a:endParaRPr lang="en-US"/>
          </a:p>
          <a:p>
            <a:pPr marL="0" indent="0">
              <a:buNone/>
            </a:pPr>
            <a:r>
              <a:rPr lang="en-US"/>
              <a:t>803.896.0318</a:t>
            </a:r>
          </a:p>
          <a:p>
            <a:pPr marL="0" indent="0">
              <a:buNone/>
            </a:pPr>
            <a:r>
              <a:rPr lang="en-US">
                <a:hlinkClick r:id="rId4"/>
              </a:rPr>
              <a:t>bflythe@ed.sc.gov</a:t>
            </a:r>
            <a:endParaRPr lang="en-US"/>
          </a:p>
          <a:p>
            <a:endParaRPr lang="en-US"/>
          </a:p>
        </p:txBody>
      </p:sp>
    </p:spTree>
    <p:extLst>
      <p:ext uri="{BB962C8B-B14F-4D97-AF65-F5344CB8AC3E}">
        <p14:creationId xmlns:p14="http://schemas.microsoft.com/office/powerpoint/2010/main" val="3985189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7A64-BA4C-4EEE-BB97-BABA2A667096}"/>
              </a:ext>
            </a:extLst>
          </p:cNvPr>
          <p:cNvSpPr>
            <a:spLocks noGrp="1"/>
          </p:cNvSpPr>
          <p:nvPr>
            <p:ph type="title"/>
          </p:nvPr>
        </p:nvSpPr>
        <p:spPr>
          <a:xfrm>
            <a:off x="1963946" y="365125"/>
            <a:ext cx="8229600" cy="1097280"/>
          </a:xfrm>
        </p:spPr>
        <p:txBody>
          <a:bodyPr vert="horz" lIns="91440" tIns="45720" rIns="91440" bIns="45720" rtlCol="0" anchor="ctr">
            <a:normAutofit/>
          </a:bodyPr>
          <a:lstStyle/>
          <a:p>
            <a:pPr defTabSz="914400"/>
            <a:r>
              <a:rPr lang="en-US"/>
              <a:t>Wrap-Up and Questions</a:t>
            </a:r>
          </a:p>
        </p:txBody>
      </p:sp>
      <p:pic>
        <p:nvPicPr>
          <p:cNvPr id="6" name="Picture 6" descr="A person sitting on a table&#10;&#10;Description generated with high confidence">
            <a:extLst>
              <a:ext uri="{FF2B5EF4-FFF2-40B4-BE49-F238E27FC236}">
                <a16:creationId xmlns:a16="http://schemas.microsoft.com/office/drawing/2014/main" id="{D26FBC9A-73E0-44B3-8500-588EDE7D63D5}"/>
              </a:ext>
            </a:extLst>
          </p:cNvPr>
          <p:cNvPicPr>
            <a:picLocks noChangeAspect="1"/>
          </p:cNvPicPr>
          <p:nvPr/>
        </p:nvPicPr>
        <p:blipFill rotWithShape="1">
          <a:blip r:embed="rId3"/>
          <a:srcRect t="10803" b="20662"/>
          <a:stretch/>
        </p:blipFill>
        <p:spPr>
          <a:xfrm>
            <a:off x="1963947" y="1665369"/>
            <a:ext cx="8229600" cy="3976306"/>
          </a:xfrm>
          <a:prstGeom prst="rect">
            <a:avLst/>
          </a:prstGeom>
          <a:noFill/>
        </p:spPr>
      </p:pic>
    </p:spTree>
    <p:extLst>
      <p:ext uri="{BB962C8B-B14F-4D97-AF65-F5344CB8AC3E}">
        <p14:creationId xmlns:p14="http://schemas.microsoft.com/office/powerpoint/2010/main" val="1214203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a:extLst>
              <a:ext uri="{C183D7F6-B498-43B3-948B-1728B52AA6E4}">
                <adec:decorative xmlns:adec="http://schemas.microsoft.com/office/drawing/2017/decorative" val="0"/>
              </a:ext>
            </a:extLst>
          </p:cNvPr>
          <p:cNvSpPr txBox="1">
            <a:spLocks noGrp="1"/>
          </p:cNvSpPr>
          <p:nvPr>
            <p:ph type="title"/>
          </p:nvPr>
        </p:nvSpPr>
        <p:spPr>
          <a:xfrm>
            <a:off x="1651680" y="1036170"/>
            <a:ext cx="8918022" cy="771165"/>
          </a:xfrm>
          <a:prstGeom prst="rect">
            <a:avLst/>
          </a:prstGeom>
          <a:noFill/>
          <a:ln>
            <a:noFill/>
          </a:ln>
        </p:spPr>
        <p:txBody>
          <a:bodyPr spcFirstLastPara="1" vert="horz" wrap="square" lIns="91425" tIns="45700" rIns="91425" bIns="45700" rtlCol="0" anchor="b" anchorCtr="0">
            <a:noAutofit/>
          </a:bodyPr>
          <a:lstStyle/>
          <a:p>
            <a:pPr algn="ctr">
              <a:lnSpc>
                <a:spcPct val="100000"/>
              </a:lnSpc>
              <a:spcBef>
                <a:spcPts val="0"/>
              </a:spcBef>
              <a:buClr>
                <a:srgbClr val="538CD5"/>
              </a:buClr>
              <a:buSzPts val="500"/>
            </a:pP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latin typeface="Source Sans Pro"/>
                <a:ea typeface="Source Sans Pro"/>
                <a:cs typeface="Source Sans Pro"/>
              </a:rPr>
            </a:br>
            <a:br>
              <a:rPr lang="en-US" sz="2888">
                <a:solidFill>
                  <a:srgbClr val="007C85"/>
                </a:solidFill>
                <a:latin typeface="Source Sans Pro"/>
                <a:ea typeface="Source Sans Pro"/>
                <a:cs typeface="Source Sans Pro"/>
              </a:rPr>
            </a:br>
            <a:r>
              <a:rPr lang="en-US">
                <a:ea typeface="Calibri"/>
                <a:cs typeface="Calibri"/>
                <a:sym typeface="Calibri"/>
              </a:rPr>
              <a:t>Office of Educator Effectiveness </a:t>
            </a:r>
            <a:br>
              <a:rPr lang="en-US">
                <a:ea typeface="Calibri"/>
                <a:cs typeface="Calibri"/>
                <a:sym typeface="Calibri"/>
              </a:rPr>
            </a:br>
            <a:r>
              <a:rPr lang="en-US">
                <a:ea typeface="Calibri"/>
                <a:cs typeface="Calibri"/>
                <a:sym typeface="Calibri"/>
              </a:rPr>
              <a:t>&amp; Leadership Development</a:t>
            </a:r>
            <a:endParaRPr lang="en-US">
              <a:ea typeface="Source Sans Pro"/>
              <a:cs typeface="Source Sans Pro"/>
              <a:sym typeface="Source Sans Pro"/>
            </a:endParaRPr>
          </a:p>
        </p:txBody>
      </p:sp>
      <p:sp>
        <p:nvSpPr>
          <p:cNvPr id="295" name="Google Shape;295;p47">
            <a:extLst>
              <a:ext uri="{C183D7F6-B498-43B3-948B-1728B52AA6E4}">
                <adec:decorative xmlns:adec="http://schemas.microsoft.com/office/drawing/2017/decorative" val="0"/>
              </a:ext>
            </a:extLst>
          </p:cNvPr>
          <p:cNvSpPr txBox="1"/>
          <p:nvPr/>
        </p:nvSpPr>
        <p:spPr>
          <a:xfrm>
            <a:off x="1759125" y="1842679"/>
            <a:ext cx="4203459" cy="4038860"/>
          </a:xfrm>
          <a:prstGeom prst="rect">
            <a:avLst/>
          </a:prstGeom>
          <a:noFill/>
          <a:ln>
            <a:noFill/>
          </a:ln>
        </p:spPr>
        <p:txBody>
          <a:bodyPr spcFirstLastPara="1" wrap="square" lIns="91425" tIns="45700" rIns="91425" bIns="45700" anchor="t" anchorCtr="0">
            <a:noAutofit/>
          </a:bodyPr>
          <a:lstStyle/>
          <a:p>
            <a:pPr defTabSz="685800">
              <a:buClr>
                <a:srgbClr val="000000"/>
              </a:buClr>
              <a:buSzPts val="1600"/>
            </a:pPr>
            <a:r>
              <a:rPr lang="en-US" sz="1350" b="1">
                <a:solidFill>
                  <a:srgbClr val="000000"/>
                </a:solidFill>
                <a:latin typeface="Trebuchet MS"/>
                <a:ea typeface="Calibri"/>
                <a:cs typeface="Calibri"/>
                <a:sym typeface="Calibri"/>
              </a:rPr>
              <a:t>Educator Effectiveness Leads</a:t>
            </a:r>
            <a:endParaRPr lang="en-US" sz="1350" b="1">
              <a:solidFill>
                <a:srgbClr val="000000"/>
              </a:solidFill>
              <a:latin typeface="Trebuchet MS"/>
              <a:ea typeface="Calibri"/>
              <a:cs typeface="Calibri"/>
            </a:endParaRP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Beverly Flythe, Educator Preparation Programs, </a:t>
            </a:r>
            <a:r>
              <a:rPr lang="en-US" sz="1350" u="sng">
                <a:solidFill>
                  <a:srgbClr val="0563C1"/>
                </a:solidFill>
                <a:latin typeface="Trebuchet MS"/>
                <a:ea typeface="Calibri"/>
                <a:cs typeface="Calibri"/>
                <a:sym typeface="Calibri"/>
                <a:hlinkClick r:id="rId3">
                  <a:extLst>
                    <a:ext uri="{A12FA001-AC4F-418D-AE19-62706E023703}">
                      <ahyp:hlinkClr xmlns:ahyp="http://schemas.microsoft.com/office/drawing/2018/hyperlinkcolor" val="tx"/>
                    </a:ext>
                  </a:extLst>
                </a:hlinkClick>
              </a:rPr>
              <a:t>bflythe@ed.sc.gov</a:t>
            </a:r>
            <a:r>
              <a:rPr lang="en-US" sz="1350">
                <a:solidFill>
                  <a:srgbClr val="000000"/>
                </a:solidFill>
                <a:latin typeface="Trebuchet MS"/>
                <a:ea typeface="Calibri"/>
                <a:cs typeface="Calibri"/>
                <a:sym typeface="Calibri"/>
              </a:rPr>
              <a:t> </a:t>
            </a:r>
            <a:endParaRPr lang="en-US" sz="1350">
              <a:solidFill>
                <a:srgbClr val="000000"/>
              </a:solidFill>
              <a:latin typeface="Trebuchet MS"/>
              <a:ea typeface="Calibri"/>
              <a:cs typeface="Arial"/>
            </a:endParaRP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Jenny Henke, Data &amp; Reporting, </a:t>
            </a:r>
            <a:r>
              <a:rPr lang="en-US" sz="1350" u="sng">
                <a:solidFill>
                  <a:srgbClr val="0563C1"/>
                </a:solidFill>
                <a:latin typeface="Trebuchet MS"/>
                <a:ea typeface="Calibri"/>
                <a:cs typeface="Calibri"/>
                <a:sym typeface="Calibri"/>
                <a:hlinkClick r:id="rId4">
                  <a:extLst>
                    <a:ext uri="{A12FA001-AC4F-418D-AE19-62706E023703}">
                      <ahyp:hlinkClr xmlns:ahyp="http://schemas.microsoft.com/office/drawing/2018/hyperlinkcolor" val="tx"/>
                    </a:ext>
                  </a:extLst>
                </a:hlinkClick>
              </a:rPr>
              <a:t>vhenke@ed.sc.gov</a:t>
            </a:r>
            <a:endParaRPr lang="en-US" sz="1350">
              <a:solidFill>
                <a:srgbClr val="0563C1"/>
              </a:solidFill>
              <a:latin typeface="Trebuchet MS"/>
              <a:ea typeface="Calibri"/>
              <a:cs typeface="Calibri"/>
            </a:endParaRPr>
          </a:p>
          <a:p>
            <a:pPr marL="257175" indent="-257175" defTabSz="685800">
              <a:buClr>
                <a:srgbClr val="000000"/>
              </a:buClr>
              <a:buSzPts val="2000"/>
              <a:buFont typeface="Trebuchet MS" panose="020B0603020202020204" pitchFamily="34" charset="0"/>
              <a:buChar char="●"/>
            </a:pPr>
            <a:r>
              <a:rPr lang="en" sz="1350">
                <a:solidFill>
                  <a:prstClr val="black"/>
                </a:solidFill>
                <a:latin typeface="Trebuchet MS"/>
                <a:ea typeface="Calibri"/>
                <a:cs typeface="Calibri"/>
                <a:sym typeface="Calibri"/>
              </a:rPr>
              <a:t>Kimberly Howard, Mentoring &amp; Induction, </a:t>
            </a:r>
            <a:r>
              <a:rPr lang="en" sz="1350" u="sng">
                <a:solidFill>
                  <a:prstClr val="black"/>
                </a:solidFill>
                <a:latin typeface="Trebuchet MS"/>
                <a:ea typeface="Calibri"/>
                <a:cs typeface="Calibri"/>
                <a:sym typeface="Calibri"/>
                <a:hlinkClick r:id="rId5"/>
              </a:rPr>
              <a:t>khoward@ed.sc.gov</a:t>
            </a:r>
            <a:endParaRPr sz="1350" u="sng">
              <a:solidFill>
                <a:prstClr val="black"/>
              </a:solidFill>
              <a:latin typeface="Trebuchet MS"/>
              <a:ea typeface="Calibri"/>
              <a:cs typeface="Calibri"/>
            </a:endParaRPr>
          </a:p>
          <a:p>
            <a:pPr marL="257175" indent="-257175" defTabSz="685800">
              <a:buClr>
                <a:srgbClr val="000000"/>
              </a:buClr>
              <a:buSzPts val="2000"/>
              <a:buFont typeface="Trebuchet MS" panose="020B0603020202020204" pitchFamily="34" charset="0"/>
              <a:buChar char="●"/>
            </a:pPr>
            <a:r>
              <a:rPr lang="en" sz="1350">
                <a:solidFill>
                  <a:srgbClr val="000000"/>
                </a:solidFill>
                <a:latin typeface="Trebuchet MS"/>
                <a:ea typeface="Calibri"/>
                <a:cs typeface="Calibri"/>
              </a:rPr>
              <a:t>Roshonda Frazier, SLO and Teacher Leadership, </a:t>
            </a:r>
            <a:r>
              <a:rPr lang="en" sz="1350">
                <a:solidFill>
                  <a:srgbClr val="000000"/>
                </a:solidFill>
                <a:latin typeface="Trebuchet MS"/>
                <a:ea typeface="Calibri"/>
                <a:cs typeface="Calibri"/>
                <a:hlinkClick r:id="rId6"/>
              </a:rPr>
              <a:t>rfrazier@ed.sc.gov</a:t>
            </a:r>
            <a:r>
              <a:rPr lang="en" sz="1350">
                <a:solidFill>
                  <a:srgbClr val="000000"/>
                </a:solidFill>
                <a:latin typeface="Trebuchet MS"/>
                <a:ea typeface="Calibri"/>
                <a:cs typeface="Calibri"/>
              </a:rPr>
              <a:t> </a:t>
            </a:r>
          </a:p>
          <a:p>
            <a:pPr marL="257175" indent="-257175" defTabSz="685800">
              <a:buClr>
                <a:srgbClr val="000000"/>
              </a:buClr>
              <a:buSzPts val="1600"/>
              <a:buFont typeface="Trebuchet MS" panose="020B0603020202020204" pitchFamily="34" charset="0"/>
              <a:buChar char="●"/>
            </a:pPr>
            <a:r>
              <a:rPr lang="en-US" sz="1350">
                <a:solidFill>
                  <a:srgbClr val="000000"/>
                </a:solidFill>
                <a:latin typeface="Trebuchet MS"/>
                <a:ea typeface="Calibri"/>
                <a:cs typeface="Calibri"/>
                <a:sym typeface="Calibri"/>
              </a:rPr>
              <a:t>Vicki Traufler, PADEPP,  </a:t>
            </a:r>
            <a:r>
              <a:rPr lang="en-US" sz="1350" u="sng">
                <a:solidFill>
                  <a:srgbClr val="0563C1"/>
                </a:solidFill>
                <a:latin typeface="Trebuchet MS"/>
                <a:ea typeface="Calibri"/>
                <a:cs typeface="Calibri"/>
                <a:sym typeface="Calibri"/>
                <a:hlinkClick r:id="rId7">
                  <a:extLst>
                    <a:ext uri="{A12FA001-AC4F-418D-AE19-62706E023703}">
                      <ahyp:hlinkClr xmlns:ahyp="http://schemas.microsoft.com/office/drawing/2018/hyperlinkcolor" val="tx"/>
                    </a:ext>
                  </a:extLst>
                </a:hlinkClick>
              </a:rPr>
              <a:t>vtraufler@ed.sc.gov</a:t>
            </a:r>
            <a:endParaRPr lang="en-US" sz="1350">
              <a:solidFill>
                <a:srgbClr val="0563C1"/>
              </a:solidFill>
              <a:latin typeface="Trebuchet MS"/>
              <a:ea typeface="Calibri"/>
              <a:cs typeface="Calibri"/>
            </a:endParaRPr>
          </a:p>
          <a:p>
            <a:pPr defTabSz="685800">
              <a:buClr>
                <a:srgbClr val="000000"/>
              </a:buClr>
              <a:buSzPts val="1600"/>
            </a:pPr>
            <a:endParaRPr lang="en-US" sz="1350" u="sng">
              <a:solidFill>
                <a:srgbClr val="0563C1"/>
              </a:solidFill>
              <a:latin typeface="Trebuchet MS"/>
              <a:ea typeface="Calibri"/>
              <a:cs typeface="Calibri"/>
            </a:endParaRPr>
          </a:p>
          <a:p>
            <a:pPr defTabSz="685800">
              <a:buSzPts val="1600"/>
            </a:pPr>
            <a:endParaRPr lang="en-US" sz="1350" u="sng">
              <a:solidFill>
                <a:srgbClr val="0563C1"/>
              </a:solidFill>
              <a:latin typeface="Trebuchet MS"/>
              <a:ea typeface="Calibri"/>
              <a:cs typeface="Calibri"/>
              <a:sym typeface="Calibri"/>
            </a:endParaRPr>
          </a:p>
          <a:p>
            <a:pPr marL="342900" lvl="1" defTabSz="685800">
              <a:buClr>
                <a:srgbClr val="000000"/>
              </a:buClr>
              <a:buSzPts val="1600"/>
            </a:pPr>
            <a:r>
              <a:rPr lang="en-US" sz="1350" b="1">
                <a:solidFill>
                  <a:prstClr val="black"/>
                </a:solidFill>
                <a:latin typeface="Trebuchet MS"/>
                <a:ea typeface="Calibri"/>
                <a:cs typeface="Calibri"/>
                <a:sym typeface="Calibri"/>
              </a:rPr>
              <a:t>Visit our website: </a:t>
            </a:r>
            <a:r>
              <a:rPr lang="en-US" sz="1350" b="1" u="sng">
                <a:solidFill>
                  <a:srgbClr val="0563C1"/>
                </a:solidFill>
                <a:latin typeface="Trebuchet MS"/>
                <a:ea typeface="Calibri"/>
                <a:cs typeface="Calibri"/>
                <a:sym typeface="Calibri"/>
              </a:rPr>
              <a:t>https://ed.sc.gov</a:t>
            </a:r>
            <a:endParaRPr lang="en-US" sz="1350" b="1" u="sng">
              <a:solidFill>
                <a:srgbClr val="0563C1"/>
              </a:solidFill>
              <a:latin typeface="Trebuchet MS"/>
              <a:ea typeface="Calibri"/>
              <a:cs typeface="Calibri"/>
            </a:endParaRPr>
          </a:p>
          <a:p>
            <a:pPr marL="342900" lvl="1" defTabSz="685800">
              <a:buClr>
                <a:srgbClr val="000000"/>
              </a:buClr>
              <a:buSzPts val="1600"/>
            </a:pPr>
            <a:r>
              <a:rPr lang="en-US" sz="1350" b="1">
                <a:solidFill>
                  <a:prstClr val="black"/>
                </a:solidFill>
                <a:latin typeface="Trebuchet MS"/>
                <a:ea typeface="Calibri"/>
                <a:cs typeface="Calibri"/>
                <a:sym typeface="Calibri"/>
              </a:rPr>
              <a:t>Who’s my ADEPT Contact?: </a:t>
            </a:r>
            <a:r>
              <a:rPr lang="en-US" sz="1350" b="1">
                <a:solidFill>
                  <a:prstClr val="black"/>
                </a:solidFill>
                <a:latin typeface="Trebuchet MS"/>
                <a:ea typeface="Calibri"/>
                <a:cs typeface="Calibri"/>
                <a:sym typeface="Calibri"/>
                <a:hlinkClick r:id="rId8"/>
              </a:rPr>
              <a:t>Click here</a:t>
            </a:r>
            <a:endParaRPr lang="en-US" sz="1350" u="sng">
              <a:solidFill>
                <a:srgbClr val="0072E5"/>
              </a:solidFill>
              <a:latin typeface="Trebuchet MS"/>
              <a:ea typeface="Calibri"/>
              <a:cs typeface="Calibri"/>
            </a:endParaRPr>
          </a:p>
        </p:txBody>
      </p:sp>
      <p:sp>
        <p:nvSpPr>
          <p:cNvPr id="294" name="Google Shape;294;p47">
            <a:extLst>
              <a:ext uri="{C183D7F6-B498-43B3-948B-1728B52AA6E4}">
                <adec:decorative xmlns:adec="http://schemas.microsoft.com/office/drawing/2017/decorative" val="0"/>
              </a:ext>
            </a:extLst>
          </p:cNvPr>
          <p:cNvSpPr txBox="1">
            <a:spLocks noGrp="1"/>
          </p:cNvSpPr>
          <p:nvPr>
            <p:ph type="body" idx="2"/>
          </p:nvPr>
        </p:nvSpPr>
        <p:spPr>
          <a:xfrm>
            <a:off x="5932991" y="1842680"/>
            <a:ext cx="4383071" cy="3229929"/>
          </a:xfrm>
          <a:prstGeom prst="rect">
            <a:avLst/>
          </a:prstGeom>
          <a:noFill/>
          <a:ln>
            <a:noFill/>
          </a:ln>
        </p:spPr>
        <p:txBody>
          <a:bodyPr spcFirstLastPara="1" vert="horz" wrap="square" lIns="68575" tIns="34275" rIns="68575" bIns="34275" rtlCol="0" anchor="t" anchorCtr="0">
            <a:noAutofit/>
          </a:bodyPr>
          <a:lstStyle/>
          <a:p>
            <a:pPr marL="177641" indent="-177641">
              <a:spcBef>
                <a:spcPts val="0"/>
              </a:spcBef>
              <a:buClr>
                <a:srgbClr val="000000"/>
              </a:buClr>
              <a:buSzPts val="300"/>
              <a:buNone/>
            </a:pPr>
            <a:r>
              <a:rPr lang="en" sz="1350" b="1">
                <a:solidFill>
                  <a:srgbClr val="000000"/>
                </a:solidFill>
                <a:latin typeface="Trebuchet MS"/>
              </a:rPr>
              <a:t>Leadership Development Leads</a:t>
            </a:r>
            <a:endParaRPr lang="en-US" sz="1350">
              <a:solidFill>
                <a:srgbClr val="000000"/>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Gerard Edwards, Veteran Principals &amp; District Leaders, </a:t>
            </a:r>
            <a:r>
              <a:rPr lang="en" sz="1350">
                <a:solidFill>
                  <a:srgbClr val="000000"/>
                </a:solidFill>
                <a:latin typeface="Trebuchet MS"/>
                <a:hlinkClick r:id="rId9"/>
              </a:rPr>
              <a:t>gedwards@ed.sc.gov</a:t>
            </a:r>
            <a:r>
              <a:rPr lang="en" sz="1350">
                <a:solidFill>
                  <a:srgbClr val="000000"/>
                </a:solidFill>
                <a:latin typeface="Trebuchet MS"/>
              </a:rPr>
              <a:t> </a:t>
            </a: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Crystal Halma, Collective Leadership, </a:t>
            </a:r>
            <a:r>
              <a:rPr lang="en" sz="1350" u="sng">
                <a:solidFill>
                  <a:schemeClr val="hlink"/>
                </a:solidFill>
                <a:latin typeface="Trebuchet MS"/>
                <a:hlinkClick r:id="rId10">
                  <a:extLst>
                    <a:ext uri="{A12FA001-AC4F-418D-AE19-62706E023703}">
                      <ahyp:hlinkClr xmlns:ahyp="http://schemas.microsoft.com/office/drawing/2018/hyperlinkcolor" val="tx"/>
                    </a:ext>
                  </a:extLst>
                </a:hlinkClick>
              </a:rPr>
              <a:t>chalma@ed.sc.gov</a:t>
            </a:r>
            <a:endParaRPr sz="1350">
              <a:solidFill>
                <a:schemeClr val="hlink"/>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Frank Robinson, New Principals &amp; Emerging Leaders, </a:t>
            </a:r>
            <a:r>
              <a:rPr lang="en" sz="1350" u="sng">
                <a:solidFill>
                  <a:schemeClr val="hlink"/>
                </a:solidFill>
                <a:latin typeface="Trebuchet MS"/>
                <a:hlinkClick r:id="rId11">
                  <a:extLst>
                    <a:ext uri="{A12FA001-AC4F-418D-AE19-62706E023703}">
                      <ahyp:hlinkClr xmlns:ahyp="http://schemas.microsoft.com/office/drawing/2018/hyperlinkcolor" val="tx"/>
                    </a:ext>
                  </a:extLst>
                </a:hlinkClick>
              </a:rPr>
              <a:t>frobinson@ed.sc.gov</a:t>
            </a:r>
            <a:endParaRPr sz="1350" u="sng">
              <a:solidFill>
                <a:schemeClr val="hlink"/>
              </a:solidFill>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Tom Smith, Instructional Leadership &amp; Assistant Principals, </a:t>
            </a:r>
            <a:r>
              <a:rPr lang="en" sz="1350" u="sng">
                <a:solidFill>
                  <a:schemeClr val="hlink"/>
                </a:solidFill>
                <a:latin typeface="Trebuchet MS"/>
                <a:hlinkClick r:id="rId12">
                  <a:extLst>
                    <a:ext uri="{A12FA001-AC4F-418D-AE19-62706E023703}">
                      <ahyp:hlinkClr xmlns:ahyp="http://schemas.microsoft.com/office/drawing/2018/hyperlinkcolor" val="tx"/>
                    </a:ext>
                  </a:extLst>
                </a:hlinkClick>
              </a:rPr>
              <a:t>tsmith@ed.sc.gov</a:t>
            </a:r>
            <a:r>
              <a:rPr lang="en" sz="1350">
                <a:solidFill>
                  <a:srgbClr val="B45F06"/>
                </a:solidFill>
                <a:latin typeface="Trebuchet MS"/>
              </a:rPr>
              <a:t> </a:t>
            </a:r>
            <a:endParaRPr sz="1350"/>
          </a:p>
          <a:p>
            <a:pPr marL="421958" lvl="1" indent="-257175">
              <a:spcBef>
                <a:spcPts val="400"/>
              </a:spcBef>
              <a:buClr>
                <a:srgbClr val="000000"/>
              </a:buClr>
              <a:buSzPct val="100000"/>
              <a:buFont typeface="Trebuchet MS" panose="020B0603020202020204" pitchFamily="34" charset="0"/>
              <a:buChar char="●"/>
            </a:pPr>
            <a:r>
              <a:rPr lang="en" sz="1350">
                <a:solidFill>
                  <a:srgbClr val="000000"/>
                </a:solidFill>
                <a:latin typeface="Trebuchet MS"/>
              </a:rPr>
              <a:t>Keasha Grant, Certified Support &amp; Emerging Leaders, </a:t>
            </a:r>
            <a:r>
              <a:rPr lang="en" sz="1350" u="sng">
                <a:solidFill>
                  <a:schemeClr val="hlink"/>
                </a:solidFill>
                <a:latin typeface="Trebuchet MS"/>
                <a:hlinkClick r:id="rId13">
                  <a:extLst>
                    <a:ext uri="{A12FA001-AC4F-418D-AE19-62706E023703}">
                      <ahyp:hlinkClr xmlns:ahyp="http://schemas.microsoft.com/office/drawing/2018/hyperlinkcolor" val="tx"/>
                    </a:ext>
                  </a:extLst>
                </a:hlinkClick>
              </a:rPr>
              <a:t>ksgrant@ed.sc.gov</a:t>
            </a:r>
            <a:endParaRPr sz="1350">
              <a:solidFill>
                <a:schemeClr val="hlink"/>
              </a:solidFill>
              <a:latin typeface="Trebuchet MS"/>
            </a:endParaRPr>
          </a:p>
          <a:p>
            <a:pPr marL="177641" indent="-177641">
              <a:spcBef>
                <a:spcPts val="800"/>
              </a:spcBef>
              <a:buClr>
                <a:srgbClr val="000000"/>
              </a:buClr>
              <a:buSzPts val="300"/>
              <a:buNone/>
            </a:pPr>
            <a:r>
              <a:rPr lang="en" sz="1350" b="1">
                <a:solidFill>
                  <a:srgbClr val="000000"/>
                </a:solidFill>
                <a:latin typeface="Trebuchet MS"/>
              </a:rPr>
              <a:t>Office Support</a:t>
            </a:r>
            <a:endParaRPr sz="1350">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latin typeface="Trebuchet MS"/>
              </a:rPr>
              <a:t>Lilla Toal </a:t>
            </a:r>
            <a:r>
              <a:rPr lang="en" sz="1350" err="1">
                <a:latin typeface="Trebuchet MS"/>
              </a:rPr>
              <a:t>Mandsager</a:t>
            </a:r>
            <a:r>
              <a:rPr lang="en" sz="1350">
                <a:latin typeface="Trebuchet MS"/>
              </a:rPr>
              <a:t>, Director, </a:t>
            </a:r>
            <a:r>
              <a:rPr lang="en" sz="1350" u="sng">
                <a:latin typeface="Trebuchet MS"/>
                <a:hlinkClick r:id="rId14"/>
              </a:rPr>
              <a:t>lmandsager@ed.sc.gov</a:t>
            </a:r>
            <a:endParaRPr sz="1350">
              <a:latin typeface="Trebuchet MS"/>
            </a:endParaRPr>
          </a:p>
          <a:p>
            <a:pPr marL="421958" lvl="1" indent="-257175">
              <a:spcBef>
                <a:spcPts val="400"/>
              </a:spcBef>
              <a:buClr>
                <a:srgbClr val="000000"/>
              </a:buClr>
              <a:buSzPct val="100000"/>
              <a:buFont typeface="Trebuchet MS" panose="020B0603020202020204" pitchFamily="34" charset="0"/>
              <a:buChar char="●"/>
            </a:pPr>
            <a:r>
              <a:rPr lang="en" sz="1350">
                <a:latin typeface="Trebuchet MS"/>
              </a:rPr>
              <a:t>Marilyn Suber, Administrative Assistant,</a:t>
            </a:r>
            <a:r>
              <a:rPr lang="en" sz="1575">
                <a:latin typeface="Trebuchet MS"/>
              </a:rPr>
              <a:t> </a:t>
            </a:r>
            <a:r>
              <a:rPr lang="en" sz="1575" u="sng">
                <a:solidFill>
                  <a:srgbClr val="4E5FA5"/>
                </a:solidFill>
                <a:latin typeface="Trebuchet MS"/>
                <a:hlinkClick r:id="rId15">
                  <a:extLst>
                    <a:ext uri="{A12FA001-AC4F-418D-AE19-62706E023703}">
                      <ahyp:hlinkClr xmlns:ahyp="http://schemas.microsoft.com/office/drawing/2018/hyperlinkcolor" val="tx"/>
                    </a:ext>
                  </a:extLst>
                </a:hlinkClick>
              </a:rPr>
              <a:t>masuber@ed.sc.gov</a:t>
            </a:r>
            <a:endParaRPr sz="1575" u="sng">
              <a:solidFill>
                <a:srgbClr val="4E5FA5"/>
              </a:solidFill>
              <a:latin typeface="Trebuchet MS"/>
            </a:endParaRPr>
          </a:p>
        </p:txBody>
      </p:sp>
    </p:spTree>
    <p:extLst>
      <p:ext uri="{BB962C8B-B14F-4D97-AF65-F5344CB8AC3E}">
        <p14:creationId xmlns:p14="http://schemas.microsoft.com/office/powerpoint/2010/main" val="111482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44800" y="414540"/>
            <a:ext cx="7502400" cy="334965"/>
          </a:xfrm>
        </p:spPr>
        <p:txBody>
          <a:bodyPr>
            <a:normAutofit fontScale="90000"/>
          </a:bodyPr>
          <a:lstStyle/>
          <a:p>
            <a:pPr algn="ctr"/>
            <a:r>
              <a:rPr lang="en-US" sz="3600">
                <a:cs typeface="Calibri"/>
              </a:rPr>
              <a:t>Agenda</a:t>
            </a:r>
          </a:p>
        </p:txBody>
      </p:sp>
      <p:sp>
        <p:nvSpPr>
          <p:cNvPr id="2" name="Content Placeholder 1"/>
          <p:cNvSpPr>
            <a:spLocks noGrp="1"/>
          </p:cNvSpPr>
          <p:nvPr>
            <p:ph idx="1"/>
          </p:nvPr>
        </p:nvSpPr>
        <p:spPr>
          <a:xfrm>
            <a:off x="2104957" y="1642821"/>
            <a:ext cx="7502400" cy="4312681"/>
          </a:xfrm>
        </p:spPr>
        <p:txBody>
          <a:bodyPr vert="horz" lIns="0" tIns="0" rIns="0" bIns="0" rtlCol="0" anchor="t">
            <a:normAutofit/>
          </a:bodyPr>
          <a:lstStyle/>
          <a:p>
            <a:pPr marL="457200" indent="-457200">
              <a:buFont typeface="+mj-lt"/>
              <a:buAutoNum type="arabicPeriod"/>
            </a:pPr>
            <a:r>
              <a:rPr lang="en-US"/>
              <a:t>Status Check: Where should we be right now? </a:t>
            </a:r>
          </a:p>
          <a:p>
            <a:pPr marL="457200" indent="-457200">
              <a:buFont typeface="+mj-lt"/>
              <a:buAutoNum type="arabicPeriod"/>
            </a:pPr>
            <a:r>
              <a:rPr lang="en-US">
                <a:latin typeface="Trebuchet MS"/>
              </a:rPr>
              <a:t>Planning: What’s next? Steps for Closing Out the Year</a:t>
            </a:r>
            <a:endParaRPr lang="en-US"/>
          </a:p>
          <a:p>
            <a:pPr marL="457200" indent="-457200">
              <a:buFont typeface="+mj-lt"/>
              <a:buAutoNum type="arabicPeriod"/>
            </a:pPr>
            <a:r>
              <a:rPr lang="en-US">
                <a:latin typeface="Trebuchet MS"/>
              </a:rPr>
              <a:t>Lingering Questions</a:t>
            </a:r>
            <a:endParaRPr lang="en-US"/>
          </a:p>
          <a:p>
            <a:pPr marL="457200" indent="-457200">
              <a:buFont typeface="+mj-lt"/>
              <a:buAutoNum type="arabicPeriod"/>
            </a:pPr>
            <a:endParaRPr lang="en-US">
              <a:cs typeface="Calibri"/>
            </a:endParaRPr>
          </a:p>
          <a:p>
            <a:pPr marL="0" indent="0">
              <a:buNone/>
            </a:pPr>
            <a:endParaRPr lang="en-US"/>
          </a:p>
          <a:p>
            <a:pPr marL="0" indent="0">
              <a:buNone/>
            </a:pPr>
            <a:endParaRPr lang="en-US">
              <a:cs typeface="Calibri"/>
            </a:endParaRPr>
          </a:p>
          <a:p>
            <a:pPr marL="457200" indent="-457200">
              <a:buAutoNum type="arabicPeriod"/>
            </a:pPr>
            <a:endParaRPr lang="en-US">
              <a:cs typeface="Calibri"/>
            </a:endParaRPr>
          </a:p>
          <a:p>
            <a:pPr marL="457200" indent="-457200">
              <a:buAutoNum type="arabicPeriod"/>
            </a:pPr>
            <a:endParaRPr lang="en-US">
              <a:cs typeface="Calibri"/>
            </a:endParaRPr>
          </a:p>
          <a:p>
            <a:pPr marL="0" indent="0">
              <a:buNone/>
            </a:pPr>
            <a:endParaRPr lang="en-US">
              <a:cs typeface="Calibri"/>
            </a:endParaRPr>
          </a:p>
          <a:p>
            <a:pPr lvl="1"/>
            <a:endParaRPr lang="en-US">
              <a:cs typeface="Calibri"/>
            </a:endParaRPr>
          </a:p>
          <a:p>
            <a:pPr marL="342900" lvl="1" indent="0">
              <a:buNone/>
            </a:pPr>
            <a:endParaRPr lang="en-US">
              <a:cs typeface="Calibri"/>
            </a:endParaRPr>
          </a:p>
        </p:txBody>
      </p:sp>
    </p:spTree>
    <p:custDataLst>
      <p:tags r:id="rId1"/>
    </p:custDataLst>
    <p:extLst>
      <p:ext uri="{BB962C8B-B14F-4D97-AF65-F5344CB8AC3E}">
        <p14:creationId xmlns:p14="http://schemas.microsoft.com/office/powerpoint/2010/main" val="4191261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7B7855-5562-D074-647F-C70EF4A6BBAB}"/>
              </a:ext>
              <a:ext uri="{C183D7F6-B498-43B3-948B-1728B52AA6E4}">
                <adec:decorative xmlns:adec="http://schemas.microsoft.com/office/drawing/2017/decorative" val="0"/>
              </a:ext>
            </a:extLst>
          </p:cNvPr>
          <p:cNvSpPr>
            <a:spLocks noGrp="1"/>
          </p:cNvSpPr>
          <p:nvPr>
            <p:ph type="title"/>
          </p:nvPr>
        </p:nvSpPr>
        <p:spPr>
          <a:xfrm>
            <a:off x="1884287" y="-1600200"/>
            <a:ext cx="3086100" cy="1600200"/>
          </a:xfrm>
        </p:spPr>
        <p:txBody>
          <a:bodyPr vert="horz" lIns="91440" tIns="45720" rIns="91440" bIns="45720" rtlCol="0" anchor="b">
            <a:normAutofit/>
          </a:bodyPr>
          <a:lstStyle/>
          <a:p>
            <a:r>
              <a:rPr lang="en-US"/>
              <a:t>Requirements at a glance</a:t>
            </a:r>
          </a:p>
        </p:txBody>
      </p:sp>
      <p:graphicFrame>
        <p:nvGraphicFramePr>
          <p:cNvPr id="2" name="Table 1">
            <a:extLst>
              <a:ext uri="{FF2B5EF4-FFF2-40B4-BE49-F238E27FC236}">
                <a16:creationId xmlns:a16="http://schemas.microsoft.com/office/drawing/2014/main" id="{BE5C985A-B84B-D8F2-0371-22254ADE0589}"/>
              </a:ext>
              <a:ext uri="{C183D7F6-B498-43B3-948B-1728B52AA6E4}">
                <adec:decorative xmlns:adec="http://schemas.microsoft.com/office/drawing/2017/decorative" val="0"/>
              </a:ext>
            </a:extLst>
          </p:cNvPr>
          <p:cNvGraphicFramePr>
            <a:graphicFrameLocks noGrp="1"/>
          </p:cNvGraphicFramePr>
          <p:nvPr>
            <p:extLst>
              <p:ext uri="{D42A27DB-BD31-4B8C-83A1-F6EECF244321}">
                <p14:modId xmlns:p14="http://schemas.microsoft.com/office/powerpoint/2010/main" val="3560279049"/>
              </p:ext>
            </p:extLst>
          </p:nvPr>
        </p:nvGraphicFramePr>
        <p:xfrm>
          <a:off x="691976" y="233083"/>
          <a:ext cx="10775093" cy="5531849"/>
        </p:xfrm>
        <a:graphic>
          <a:graphicData uri="http://schemas.openxmlformats.org/drawingml/2006/table">
            <a:tbl>
              <a:tblPr firstRow="1" firstCol="1" bandRow="1"/>
              <a:tblGrid>
                <a:gridCol w="1149929">
                  <a:extLst>
                    <a:ext uri="{9D8B030D-6E8A-4147-A177-3AD203B41FA5}">
                      <a16:colId xmlns:a16="http://schemas.microsoft.com/office/drawing/2014/main" val="3832621656"/>
                    </a:ext>
                  </a:extLst>
                </a:gridCol>
                <a:gridCol w="1671137">
                  <a:extLst>
                    <a:ext uri="{9D8B030D-6E8A-4147-A177-3AD203B41FA5}">
                      <a16:colId xmlns:a16="http://schemas.microsoft.com/office/drawing/2014/main" val="3178959591"/>
                    </a:ext>
                  </a:extLst>
                </a:gridCol>
                <a:gridCol w="1644474">
                  <a:extLst>
                    <a:ext uri="{9D8B030D-6E8A-4147-A177-3AD203B41FA5}">
                      <a16:colId xmlns:a16="http://schemas.microsoft.com/office/drawing/2014/main" val="3799209244"/>
                    </a:ext>
                  </a:extLst>
                </a:gridCol>
                <a:gridCol w="1273780">
                  <a:extLst>
                    <a:ext uri="{9D8B030D-6E8A-4147-A177-3AD203B41FA5}">
                      <a16:colId xmlns:a16="http://schemas.microsoft.com/office/drawing/2014/main" val="552577245"/>
                    </a:ext>
                  </a:extLst>
                </a:gridCol>
                <a:gridCol w="1080262">
                  <a:extLst>
                    <a:ext uri="{9D8B030D-6E8A-4147-A177-3AD203B41FA5}">
                      <a16:colId xmlns:a16="http://schemas.microsoft.com/office/drawing/2014/main" val="2313062320"/>
                    </a:ext>
                  </a:extLst>
                </a:gridCol>
                <a:gridCol w="1269480">
                  <a:extLst>
                    <a:ext uri="{9D8B030D-6E8A-4147-A177-3AD203B41FA5}">
                      <a16:colId xmlns:a16="http://schemas.microsoft.com/office/drawing/2014/main" val="2172938752"/>
                    </a:ext>
                  </a:extLst>
                </a:gridCol>
                <a:gridCol w="1215294">
                  <a:extLst>
                    <a:ext uri="{9D8B030D-6E8A-4147-A177-3AD203B41FA5}">
                      <a16:colId xmlns:a16="http://schemas.microsoft.com/office/drawing/2014/main" val="316323949"/>
                    </a:ext>
                  </a:extLst>
                </a:gridCol>
                <a:gridCol w="1470737">
                  <a:extLst>
                    <a:ext uri="{9D8B030D-6E8A-4147-A177-3AD203B41FA5}">
                      <a16:colId xmlns:a16="http://schemas.microsoft.com/office/drawing/2014/main" val="1681468331"/>
                    </a:ext>
                  </a:extLst>
                </a:gridCol>
              </a:tblGrid>
              <a:tr h="994751">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Contract Level</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 Required Observations?</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Can spring observation(s) be waived?</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School Counselor Plan?</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Student Growth Goal?</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Annual Calendar?</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Content Expert on team?</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effectLst/>
                          <a:latin typeface="Trebuchet MS" panose="020B0603020202020204" pitchFamily="34" charset="0"/>
                          <a:ea typeface="Calibri" panose="020F0502020204030204" pitchFamily="34" charset="0"/>
                          <a:cs typeface="Times New Roman" panose="02020603050405020304" pitchFamily="18" charset="0"/>
                        </a:rPr>
                        <a:t>Assigned certified mentor?</a:t>
                      </a:r>
                      <a:endParaRPr lang="en-US" sz="1200">
                        <a:effectLst/>
                        <a:latin typeface="Trebuchet MS" panose="020B0603020202020204" pitchFamily="34" charset="0"/>
                        <a:ea typeface="Calibri" panose="020F0502020204030204" pitchFamily="34" charset="0"/>
                        <a:cs typeface="Times New Roman" panose="02020603050405020304" pitchFamily="18" charset="0"/>
                      </a:endParaRP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7780225"/>
                  </a:ext>
                </a:extLst>
              </a:tr>
              <a:tr h="395356">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Induction Formative </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1 per semester</a:t>
                      </a:r>
                    </a:p>
                    <a:p>
                      <a:pPr marL="457200" marR="0" algn="ctr">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6945808"/>
                  </a:ext>
                </a:extLst>
              </a:tr>
              <a:tr h="988389">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or Continuing Summative</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2 per semester (1 from Administrator and 1 from Content Expert)</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0489729"/>
                  </a:ext>
                </a:extLst>
              </a:tr>
              <a:tr h="988389">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Formative (Diagnostic Assistance)</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2 per semester (1 from Administrator and 1 from Content Expert)</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0958298"/>
                  </a:ext>
                </a:extLst>
              </a:tr>
              <a:tr h="790710">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Continuing Formative (5</a:t>
                      </a:r>
                      <a:r>
                        <a:rPr lang="en-US" sz="1400" baseline="30000">
                          <a:effectLst/>
                          <a:latin typeface="Trebuchet MS" panose="020B0603020202020204" pitchFamily="34" charset="0"/>
                          <a:ea typeface="Calibri" panose="020F0502020204030204" pitchFamily="34" charset="0"/>
                          <a:cs typeface="Times New Roman" panose="02020603050405020304" pitchFamily="18" charset="0"/>
                        </a:rPr>
                        <a:t>th</a:t>
                      </a:r>
                      <a:r>
                        <a:rPr lang="en-US" sz="1400">
                          <a:effectLst/>
                          <a:latin typeface="Trebuchet MS" panose="020B0603020202020204" pitchFamily="34" charset="0"/>
                          <a:ea typeface="Calibri" panose="020F0502020204030204" pitchFamily="34" charset="0"/>
                          <a:cs typeface="Times New Roman" panose="02020603050405020304" pitchFamily="18" charset="0"/>
                        </a:rPr>
                        <a:t> Year Recert)</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 1 per semester*</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if scoring all 3s and 4s in Preliminary</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4905443"/>
                  </a:ext>
                </a:extLst>
              </a:tr>
              <a:tr h="1186066">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Annual or Continuing GBE</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None</a:t>
                      </a:r>
                    </a:p>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*But conferences are still required</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N/A</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Yes (This serves as the GBE.)</a:t>
                      </a:r>
                    </a:p>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*See Guidelines p. 21</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a:effectLst/>
                          <a:latin typeface="Trebuchet MS" panose="020B0603020202020204" pitchFamily="34" charset="0"/>
                          <a:ea typeface="Calibri" panose="020F0502020204030204" pitchFamily="34" charset="0"/>
                          <a:cs typeface="Times New Roman" panose="02020603050405020304" pitchFamily="18" charset="0"/>
                        </a:rPr>
                        <a:t>No</a:t>
                      </a:r>
                    </a:p>
                  </a:txBody>
                  <a:tcPr marL="57454" marR="574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7893616"/>
                  </a:ext>
                </a:extLst>
              </a:tr>
            </a:tbl>
          </a:graphicData>
        </a:graphic>
      </p:graphicFrame>
    </p:spTree>
    <p:extLst>
      <p:ext uri="{BB962C8B-B14F-4D97-AF65-F5344CB8AC3E}">
        <p14:creationId xmlns:p14="http://schemas.microsoft.com/office/powerpoint/2010/main" val="1269965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9E65C-8AC9-4D3D-9656-FFD5E428CCCD}"/>
              </a:ext>
            </a:extLst>
          </p:cNvPr>
          <p:cNvSpPr>
            <a:spLocks noGrp="1"/>
          </p:cNvSpPr>
          <p:nvPr>
            <p:ph type="title"/>
          </p:nvPr>
        </p:nvSpPr>
        <p:spPr>
          <a:xfrm>
            <a:off x="1914457" y="457200"/>
            <a:ext cx="7674386" cy="510988"/>
          </a:xfrm>
        </p:spPr>
        <p:txBody>
          <a:bodyPr anchor="b">
            <a:noAutofit/>
          </a:bodyPr>
          <a:lstStyle/>
          <a:p>
            <a:r>
              <a:rPr lang="en-US" sz="3000"/>
              <a:t>Domain Weightings for School Counselors</a:t>
            </a:r>
          </a:p>
        </p:txBody>
      </p:sp>
      <p:pic>
        <p:nvPicPr>
          <p:cNvPr id="5" name="Picture 3">
            <a:extLst>
              <a:ext uri="{FF2B5EF4-FFF2-40B4-BE49-F238E27FC236}">
                <a16:creationId xmlns:a16="http://schemas.microsoft.com/office/drawing/2014/main" id="{B5309E4D-2B94-4010-8DDF-0B06FE0D61F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665752" y="1379991"/>
            <a:ext cx="4002248" cy="3591258"/>
          </a:xfrm>
          <a:prstGeom prst="rect">
            <a:avLst/>
          </a:prstGeom>
          <a:noFill/>
        </p:spPr>
      </p:pic>
      <p:sp>
        <p:nvSpPr>
          <p:cNvPr id="3" name="Content Placeholder 2">
            <a:extLst>
              <a:ext uri="{FF2B5EF4-FFF2-40B4-BE49-F238E27FC236}">
                <a16:creationId xmlns:a16="http://schemas.microsoft.com/office/drawing/2014/main" id="{FF2F87FA-8A89-447F-9ED7-DBF0B6377818}"/>
              </a:ext>
            </a:extLst>
          </p:cNvPr>
          <p:cNvSpPr>
            <a:spLocks noGrp="1"/>
          </p:cNvSpPr>
          <p:nvPr>
            <p:ph type="body" sz="half" idx="2"/>
          </p:nvPr>
        </p:nvSpPr>
        <p:spPr>
          <a:xfrm>
            <a:off x="1914460" y="2015912"/>
            <a:ext cx="4360835" cy="3591258"/>
          </a:xfrm>
        </p:spPr>
        <p:txBody>
          <a:bodyPr vert="horz" lIns="0" tIns="0" rIns="0" bIns="0" rtlCol="0">
            <a:normAutofit/>
          </a:bodyPr>
          <a:lstStyle/>
          <a:p>
            <a:r>
              <a:rPr lang="en-US" sz="2400"/>
              <a:t>Planning                             15%</a:t>
            </a:r>
          </a:p>
          <a:p>
            <a:r>
              <a:rPr lang="en-US" sz="2400"/>
              <a:t>Program Management         15%</a:t>
            </a:r>
          </a:p>
          <a:p>
            <a:r>
              <a:rPr lang="en-US" sz="2400"/>
              <a:t>Direct &amp; Indirect Services   50%</a:t>
            </a:r>
          </a:p>
          <a:p>
            <a:r>
              <a:rPr lang="en-US" sz="2400"/>
              <a:t>Professionalism                   20%</a:t>
            </a:r>
          </a:p>
          <a:p>
            <a:endParaRPr lang="en-US"/>
          </a:p>
          <a:p>
            <a:endParaRPr lang="en-US"/>
          </a:p>
          <a:p>
            <a:endParaRPr lang="en-US"/>
          </a:p>
        </p:txBody>
      </p:sp>
    </p:spTree>
    <p:extLst>
      <p:ext uri="{BB962C8B-B14F-4D97-AF65-F5344CB8AC3E}">
        <p14:creationId xmlns:p14="http://schemas.microsoft.com/office/powerpoint/2010/main" val="907326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07897-A9C9-3763-A876-01FEAD398318}"/>
              </a:ext>
            </a:extLst>
          </p:cNvPr>
          <p:cNvSpPr>
            <a:spLocks noGrp="1"/>
          </p:cNvSpPr>
          <p:nvPr>
            <p:ph type="title"/>
          </p:nvPr>
        </p:nvSpPr>
        <p:spPr>
          <a:xfrm>
            <a:off x="1761229" y="2441215"/>
            <a:ext cx="8833449" cy="1188720"/>
          </a:xfrm>
        </p:spPr>
        <p:txBody>
          <a:bodyPr/>
          <a:lstStyle/>
          <a:p>
            <a:r>
              <a:rPr lang="en-US">
                <a:latin typeface="Rockwell"/>
              </a:rPr>
              <a:t>Status Check: Where should we be now?</a:t>
            </a:r>
            <a:endParaRPr lang="en-US"/>
          </a:p>
        </p:txBody>
      </p:sp>
    </p:spTree>
    <p:extLst>
      <p:ext uri="{BB962C8B-B14F-4D97-AF65-F5344CB8AC3E}">
        <p14:creationId xmlns:p14="http://schemas.microsoft.com/office/powerpoint/2010/main" val="2115491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5AB34-0883-C38F-33D3-314D3DAF38F2}"/>
              </a:ext>
            </a:extLst>
          </p:cNvPr>
          <p:cNvSpPr>
            <a:spLocks noGrp="1"/>
          </p:cNvSpPr>
          <p:nvPr>
            <p:ph type="title"/>
          </p:nvPr>
        </p:nvSpPr>
        <p:spPr>
          <a:xfrm>
            <a:off x="1963946" y="365125"/>
            <a:ext cx="8229600" cy="1097280"/>
          </a:xfrm>
        </p:spPr>
        <p:txBody>
          <a:bodyPr anchor="ctr">
            <a:normAutofit/>
          </a:bodyPr>
          <a:lstStyle/>
          <a:p>
            <a:r>
              <a:rPr lang="en-US"/>
              <a:t>Where do I begin?</a:t>
            </a:r>
          </a:p>
        </p:txBody>
      </p:sp>
      <p:pic>
        <p:nvPicPr>
          <p:cNvPr id="5" name="Content Placeholder 4" descr="Screenshot of district dashboard highlighting Evaluations tab">
            <a:extLst>
              <a:ext uri="{FF2B5EF4-FFF2-40B4-BE49-F238E27FC236}">
                <a16:creationId xmlns:a16="http://schemas.microsoft.com/office/drawing/2014/main" id="{E08B691C-234E-846A-451B-E978C1740B79}"/>
              </a:ext>
            </a:extLst>
          </p:cNvPr>
          <p:cNvPicPr>
            <a:picLocks noGrp="1" noChangeAspect="1"/>
          </p:cNvPicPr>
          <p:nvPr>
            <p:ph idx="1"/>
          </p:nvPr>
        </p:nvPicPr>
        <p:blipFill>
          <a:blip r:embed="rId3"/>
          <a:stretch>
            <a:fillRect/>
          </a:stretch>
        </p:blipFill>
        <p:spPr>
          <a:xfrm>
            <a:off x="2528474" y="1665369"/>
            <a:ext cx="7100546" cy="3976306"/>
          </a:xfrm>
          <a:noFill/>
        </p:spPr>
      </p:pic>
    </p:spTree>
    <p:extLst>
      <p:ext uri="{BB962C8B-B14F-4D97-AF65-F5344CB8AC3E}">
        <p14:creationId xmlns:p14="http://schemas.microsoft.com/office/powerpoint/2010/main" val="1203443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31D6B-5004-6861-356C-23D4FEA9593C}"/>
              </a:ext>
            </a:extLst>
          </p:cNvPr>
          <p:cNvSpPr>
            <a:spLocks noGrp="1"/>
          </p:cNvSpPr>
          <p:nvPr>
            <p:ph type="title"/>
          </p:nvPr>
        </p:nvSpPr>
        <p:spPr>
          <a:xfrm>
            <a:off x="1963946" y="365125"/>
            <a:ext cx="8229600" cy="628788"/>
          </a:xfrm>
        </p:spPr>
        <p:txBody>
          <a:bodyPr anchor="ctr">
            <a:normAutofit/>
          </a:bodyPr>
          <a:lstStyle/>
          <a:p>
            <a:r>
              <a:rPr lang="en-US"/>
              <a:t>Then what?</a:t>
            </a:r>
          </a:p>
        </p:txBody>
      </p:sp>
      <p:pic>
        <p:nvPicPr>
          <p:cNvPr id="9" name="Content Placeholder 8" descr="SCLead Evaluation Search">
            <a:extLst>
              <a:ext uri="{FF2B5EF4-FFF2-40B4-BE49-F238E27FC236}">
                <a16:creationId xmlns:a16="http://schemas.microsoft.com/office/drawing/2014/main" id="{436D11AC-06D3-912A-4B55-53EACEABA2EC}"/>
              </a:ext>
            </a:extLst>
          </p:cNvPr>
          <p:cNvPicPr>
            <a:picLocks noGrp="1" noChangeAspect="1"/>
          </p:cNvPicPr>
          <p:nvPr>
            <p:ph idx="1"/>
          </p:nvPr>
        </p:nvPicPr>
        <p:blipFill>
          <a:blip r:embed="rId3"/>
          <a:stretch>
            <a:fillRect/>
          </a:stretch>
        </p:blipFill>
        <p:spPr>
          <a:xfrm>
            <a:off x="2078557" y="975257"/>
            <a:ext cx="7727211" cy="4666418"/>
          </a:xfrm>
        </p:spPr>
      </p:pic>
    </p:spTree>
    <p:extLst>
      <p:ext uri="{BB962C8B-B14F-4D97-AF65-F5344CB8AC3E}">
        <p14:creationId xmlns:p14="http://schemas.microsoft.com/office/powerpoint/2010/main" val="1808222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8F64848-2048-3AFF-786A-D391476D95FB}"/>
              </a:ext>
            </a:extLst>
          </p:cNvPr>
          <p:cNvSpPr>
            <a:spLocks noGrp="1"/>
          </p:cNvSpPr>
          <p:nvPr>
            <p:ph type="title"/>
          </p:nvPr>
        </p:nvSpPr>
        <p:spPr>
          <a:xfrm>
            <a:off x="1963946" y="365125"/>
            <a:ext cx="8229600" cy="1097280"/>
          </a:xfrm>
        </p:spPr>
        <p:txBody>
          <a:bodyPr/>
          <a:lstStyle/>
          <a:p>
            <a:r>
              <a:rPr lang="en-US"/>
              <a:t>Bubbles </a:t>
            </a:r>
          </a:p>
        </p:txBody>
      </p:sp>
      <p:pic>
        <p:nvPicPr>
          <p:cNvPr id="6" name="Content Placeholder 5" descr="Screenshot of bubbles view for annual summative counselors.">
            <a:extLst>
              <a:ext uri="{FF2B5EF4-FFF2-40B4-BE49-F238E27FC236}">
                <a16:creationId xmlns:a16="http://schemas.microsoft.com/office/drawing/2014/main" id="{55C861D2-E434-E6B7-D6D8-F3BD088610F7}"/>
              </a:ext>
            </a:extLst>
          </p:cNvPr>
          <p:cNvPicPr>
            <a:picLocks noGrp="1" noChangeAspect="1"/>
          </p:cNvPicPr>
          <p:nvPr>
            <p:ph idx="1"/>
          </p:nvPr>
        </p:nvPicPr>
        <p:blipFill>
          <a:blip r:embed="rId3"/>
          <a:stretch>
            <a:fillRect/>
          </a:stretch>
        </p:blipFill>
        <p:spPr>
          <a:xfrm>
            <a:off x="3484049" y="1665289"/>
            <a:ext cx="5188979" cy="3976687"/>
          </a:xfrm>
        </p:spPr>
      </p:pic>
    </p:spTree>
    <p:extLst>
      <p:ext uri="{BB962C8B-B14F-4D97-AF65-F5344CB8AC3E}">
        <p14:creationId xmlns:p14="http://schemas.microsoft.com/office/powerpoint/2010/main" val="1117155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AC04D-5022-8371-4D84-4675805F2437}"/>
              </a:ext>
            </a:extLst>
          </p:cNvPr>
          <p:cNvSpPr>
            <a:spLocks noGrp="1"/>
          </p:cNvSpPr>
          <p:nvPr>
            <p:ph type="title"/>
          </p:nvPr>
        </p:nvSpPr>
        <p:spPr/>
        <p:txBody>
          <a:bodyPr/>
          <a:lstStyle/>
          <a:p>
            <a:r>
              <a:rPr lang="en-US"/>
              <a:t>Continuing GBE Bubbles view</a:t>
            </a:r>
          </a:p>
        </p:txBody>
      </p:sp>
      <p:pic>
        <p:nvPicPr>
          <p:cNvPr id="6" name="Content Placeholder 5" descr="SCLead Bubbles Screenshot">
            <a:extLst>
              <a:ext uri="{FF2B5EF4-FFF2-40B4-BE49-F238E27FC236}">
                <a16:creationId xmlns:a16="http://schemas.microsoft.com/office/drawing/2014/main" id="{09388F16-4E5A-0034-0783-7982CA7AC21C}"/>
              </a:ext>
            </a:extLst>
          </p:cNvPr>
          <p:cNvPicPr>
            <a:picLocks noGrp="1" noChangeAspect="1"/>
          </p:cNvPicPr>
          <p:nvPr>
            <p:ph idx="1"/>
          </p:nvPr>
        </p:nvPicPr>
        <p:blipFill>
          <a:blip r:embed="rId3"/>
          <a:stretch>
            <a:fillRect/>
          </a:stretch>
        </p:blipFill>
        <p:spPr>
          <a:xfrm>
            <a:off x="2921210" y="1340295"/>
            <a:ext cx="6300697" cy="4080114"/>
          </a:xfrm>
        </p:spPr>
      </p:pic>
    </p:spTree>
    <p:extLst>
      <p:ext uri="{BB962C8B-B14F-4D97-AF65-F5344CB8AC3E}">
        <p14:creationId xmlns:p14="http://schemas.microsoft.com/office/powerpoint/2010/main" val="6421030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C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id="{9F14E81E-F01F-4A7F-9075-39DCC0C9EC5D}" vid="{690AEF95-C99F-4912-B107-6FA548126A5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DE PPT template" id="{E896C720-5796-42B1-9AF8-CDB6756974B6}" vid="{D8D80207-EDAD-40AD-97C0-5AF5C69E7A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e6b1b95-266c-4465-a3ac-1ee31b0531ae">
      <UserInfo>
        <DisplayName>Flythe, Beverly</DisplayName>
        <AccountId>12</AccountId>
        <AccountType/>
      </UserInfo>
      <UserInfo>
        <DisplayName>Howard, Kimberly</DisplayName>
        <AccountId>13</AccountId>
        <AccountType/>
      </UserInfo>
      <UserInfo>
        <DisplayName>Toal-Mandsager, Lilla</DisplayName>
        <AccountId>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8E707CC7F86F4D92FDCB8311BD5FE8" ma:contentTypeVersion="10" ma:contentTypeDescription="Create a new document." ma:contentTypeScope="" ma:versionID="21b7034fa82626bf1b5adf011535be01">
  <xsd:schema xmlns:xsd="http://www.w3.org/2001/XMLSchema" xmlns:xs="http://www.w3.org/2001/XMLSchema" xmlns:p="http://schemas.microsoft.com/office/2006/metadata/properties" xmlns:ns2="7f0fe311-0204-429c-a2bc-24ba943d24fb" xmlns:ns3="1e6b1b95-266c-4465-a3ac-1ee31b0531ae" targetNamespace="http://schemas.microsoft.com/office/2006/metadata/properties" ma:root="true" ma:fieldsID="bc59ec6da0de1d11fd1bc96850fd9993" ns2:_="" ns3:_="">
    <xsd:import namespace="7f0fe311-0204-429c-a2bc-24ba943d24fb"/>
    <xsd:import namespace="1e6b1b95-266c-4465-a3ac-1ee31b0531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fe311-0204-429c-a2bc-24ba943d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e6b1b95-266c-4465-a3ac-1ee31b0531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254A5D-81D6-4817-B201-CBBD8EB5F264}">
  <ds:schemaRefs>
    <ds:schemaRef ds:uri="http://purl.org/dc/dcmitype/"/>
    <ds:schemaRef ds:uri="http://schemas.microsoft.com/office/2006/documentManagement/types"/>
    <ds:schemaRef ds:uri="http://schemas.microsoft.com/office/2006/metadata/properties"/>
    <ds:schemaRef ds:uri="http://purl.org/dc/terms/"/>
    <ds:schemaRef ds:uri="http://purl.org/dc/elements/1.1/"/>
    <ds:schemaRef ds:uri="1e6b1b95-266c-4465-a3ac-1ee31b0531ae"/>
    <ds:schemaRef ds:uri="7f0fe311-0204-429c-a2bc-24ba943d24fb"/>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E6C2CB4-BFA2-4CCC-8EE8-9402AEA023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fe311-0204-429c-a2bc-24ba943d24fb"/>
    <ds:schemaRef ds:uri="1e6b1b95-266c-4465-a3ac-1ee31b0531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19ED5E-1BE4-4C7B-9D27-13DC6BC560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SCDE</Template>
  <TotalTime>1</TotalTime>
  <Words>2897</Words>
  <Application>Microsoft Office PowerPoint</Application>
  <PresentationFormat>Widescreen</PresentationFormat>
  <Paragraphs>187</Paragraphs>
  <Slides>19</Slides>
  <Notes>19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19</vt:i4>
      </vt:variant>
    </vt:vector>
  </HeadingPairs>
  <TitlesOfParts>
    <vt:vector size="29" baseType="lpstr">
      <vt:lpstr>Arial</vt:lpstr>
      <vt:lpstr>Calibri</vt:lpstr>
      <vt:lpstr>Karla</vt:lpstr>
      <vt:lpstr>ralewaymedium</vt:lpstr>
      <vt:lpstr>Rockwell</vt:lpstr>
      <vt:lpstr>Source Sans Pro</vt:lpstr>
      <vt:lpstr>Trebuchet MS</vt:lpstr>
      <vt:lpstr>SCDE</vt:lpstr>
      <vt:lpstr>Custom Design</vt:lpstr>
      <vt:lpstr>Office Theme</vt:lpstr>
      <vt:lpstr>Welcome!</vt:lpstr>
      <vt:lpstr>Agenda</vt:lpstr>
      <vt:lpstr>Requirements at a glance</vt:lpstr>
      <vt:lpstr>Domain Weightings for School Counselors</vt:lpstr>
      <vt:lpstr>Status Check: Where should we be now?</vt:lpstr>
      <vt:lpstr>Where do I begin?</vt:lpstr>
      <vt:lpstr>Then what?</vt:lpstr>
      <vt:lpstr>Bubbles </vt:lpstr>
      <vt:lpstr>Continuing GBE Bubbles view</vt:lpstr>
      <vt:lpstr>Overall Status Page</vt:lpstr>
      <vt:lpstr>What's Next?</vt:lpstr>
      <vt:lpstr>Checklist for Closing Out the Year</vt:lpstr>
      <vt:lpstr>ADEPT Reports </vt:lpstr>
      <vt:lpstr>ADEPT Report for Evaluation Status</vt:lpstr>
      <vt:lpstr>Evaluation Status Report </vt:lpstr>
      <vt:lpstr>Help Guides</vt:lpstr>
      <vt:lpstr>Stay Connected </vt:lpstr>
      <vt:lpstr>Wrap-Up and Questions</vt:lpstr>
      <vt:lpstr>             Office of Educator Effectiveness  &amp; Leadership Development</vt:lpstr>
    </vt:vector>
  </TitlesOfParts>
  <Company>SCDE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Spring 2024 Counselor Virtual Office Hours</dc:title>
  <dc:creator>AccessibilityTrainingsforDistricts@ed.sc.gov</dc:creator>
  <cp:lastModifiedBy>Cohoon, Ashley S</cp:lastModifiedBy>
  <cp:revision>3</cp:revision>
  <cp:lastPrinted>2021-07-06T17:56:08Z</cp:lastPrinted>
  <dcterms:created xsi:type="dcterms:W3CDTF">2017-08-14T13:57:44Z</dcterms:created>
  <dcterms:modified xsi:type="dcterms:W3CDTF">2024-09-05T19:45:29Z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0x010100008E707CC7F86F4D92FDCB8311BD5FE8</vt:lpwstr>
  </property>
</Properties>
</file>