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 id="2147483648" r:id="rId5"/>
    <p:sldMasterId id="2147483699" r:id="rId6"/>
    <p:sldMasterId id="2147483665" r:id="rId7"/>
  </p:sldMasterIdLst>
  <p:notesMasterIdLst>
    <p:notesMasterId r:id="rId45"/>
  </p:notesMasterIdLst>
  <p:sldIdLst>
    <p:sldId id="257" r:id="rId8"/>
    <p:sldId id="297" r:id="rId9"/>
    <p:sldId id="294" r:id="rId10"/>
    <p:sldId id="4780" r:id="rId11"/>
    <p:sldId id="4795" r:id="rId12"/>
    <p:sldId id="4818" r:id="rId13"/>
    <p:sldId id="4816" r:id="rId14"/>
    <p:sldId id="4766" r:id="rId15"/>
    <p:sldId id="4815" r:id="rId16"/>
    <p:sldId id="302" r:id="rId17"/>
    <p:sldId id="493" r:id="rId18"/>
    <p:sldId id="494" r:id="rId19"/>
    <p:sldId id="495" r:id="rId20"/>
    <p:sldId id="299" r:id="rId21"/>
    <p:sldId id="475" r:id="rId22"/>
    <p:sldId id="4800" r:id="rId23"/>
    <p:sldId id="4799" r:id="rId24"/>
    <p:sldId id="4801" r:id="rId25"/>
    <p:sldId id="328" r:id="rId26"/>
    <p:sldId id="486" r:id="rId27"/>
    <p:sldId id="4810" r:id="rId28"/>
    <p:sldId id="4811" r:id="rId29"/>
    <p:sldId id="4812" r:id="rId30"/>
    <p:sldId id="4813" r:id="rId31"/>
    <p:sldId id="4806" r:id="rId32"/>
    <p:sldId id="4807" r:id="rId33"/>
    <p:sldId id="4817" r:id="rId34"/>
    <p:sldId id="4808" r:id="rId35"/>
    <p:sldId id="4809" r:id="rId36"/>
    <p:sldId id="4803" r:id="rId37"/>
    <p:sldId id="4819" r:id="rId38"/>
    <p:sldId id="4804" r:id="rId39"/>
    <p:sldId id="4805" r:id="rId40"/>
    <p:sldId id="4820" r:id="rId41"/>
    <p:sldId id="4781" r:id="rId42"/>
    <p:sldId id="265" r:id="rId43"/>
    <p:sldId id="28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E3D"/>
    <a:srgbClr val="2F3D4C"/>
    <a:srgbClr val="000000"/>
    <a:srgbClr val="233746"/>
    <a:srgbClr val="4E5FA5"/>
    <a:srgbClr val="565B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216"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8B525-E8CE-425B-ADF5-5BE7333EAA5A}"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31CE96-81FA-4C03-87CC-F53CE344BC75}" type="slidenum">
              <a:rPr lang="en-US" smtClean="0"/>
              <a:t>‹#›</a:t>
            </a:fld>
            <a:endParaRPr lang="en-US"/>
          </a:p>
        </p:txBody>
      </p:sp>
    </p:spTree>
    <p:extLst>
      <p:ext uri="{BB962C8B-B14F-4D97-AF65-F5344CB8AC3E}">
        <p14:creationId xmlns:p14="http://schemas.microsoft.com/office/powerpoint/2010/main" val="253492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rive.google.com/file/d/1EWzvBgDs1E9Usyz9URLEWJwCbsBz1Ise/view?usp=sharing"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docs.google.com/spreadsheets/d/1V5u9junOslOBcwA_MUA5hNZvgFGWTOWF/edit?usp=sharing&amp;ouid=110068121059736883185&amp;rtpof=true&amp;sd=tru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scdoe.sharepoint.com/:p:/s/OEELD/IQDPGJfC8s-PR4fxSt1XVQIAAdHyyFlk_oOPlmPgsTxrs70?e=bSx9Pe" TargetMode="External"/><Relationship Id="rId2" Type="http://schemas.openxmlformats.org/officeDocument/2006/relationships/slide" Target="../slides/slide35.xml"/><Relationship Id="rId1" Type="http://schemas.openxmlformats.org/officeDocument/2006/relationships/notesMaster" Target="../notesMasters/notesMaster1.xml"/><Relationship Id="rId5" Type="http://schemas.openxmlformats.org/officeDocument/2006/relationships/hyperlink" Target="https://docs.google.com/presentation/d/1fTr5SdwO1FAI1_-M7g46FGPDCrf35uOp/edit?usp=drive_link&amp;ouid=110068121059736883185&amp;rtpof=true&amp;sd=true" TargetMode="External"/><Relationship Id="rId4" Type="http://schemas.openxmlformats.org/officeDocument/2006/relationships/hyperlink" Target="https://docs.google.com/presentation/d/1n4KaImRaKI2ww3aywk4DX8g-UsgaV946/edit?usp=sharing&amp;ouid=110068121059736883185&amp;rtpof=true&amp;sd=true"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solidFill>
                  <a:srgbClr val="000000"/>
                </a:solidFill>
                <a:latin typeface="Calibri"/>
                <a:cs typeface="Calibri"/>
              </a:rPr>
              <a:t>Kate - @1:50 Welcome</a:t>
            </a:r>
            <a:r>
              <a:rPr lang="en-US" sz="1200" b="0" i="0" u="none" strike="noStrike">
                <a:solidFill>
                  <a:srgbClr val="000000"/>
                </a:solidFill>
                <a:effectLst/>
                <a:latin typeface="Calibri"/>
                <a:cs typeface="Calibri"/>
              </a:rPr>
              <a:t> to our educator effectiveness virtual office hours. We’re so glad you could make it. Please type in the chat box your name and district. We have </a:t>
            </a:r>
            <a:r>
              <a:rPr lang="en-US">
                <a:solidFill>
                  <a:srgbClr val="000000"/>
                </a:solidFill>
                <a:latin typeface="Calibri"/>
                <a:cs typeface="Calibri"/>
              </a:rPr>
              <a:t>an</a:t>
            </a:r>
            <a:r>
              <a:rPr lang="en-US" sz="1200" b="0" i="0" u="none" strike="noStrike">
                <a:solidFill>
                  <a:srgbClr val="000000"/>
                </a:solidFill>
                <a:effectLst/>
                <a:latin typeface="Calibri"/>
                <a:cs typeface="Calibri"/>
              </a:rPr>
              <a:t> </a:t>
            </a:r>
            <a:r>
              <a:rPr lang="en-US">
                <a:solidFill>
                  <a:srgbClr val="000000"/>
                </a:solidFill>
                <a:latin typeface="Calibri"/>
                <a:cs typeface="Calibri"/>
              </a:rPr>
              <a:t>open-response posted</a:t>
            </a:r>
            <a:r>
              <a:rPr lang="en-US" sz="1200" b="0" i="0" u="none" strike="noStrike">
                <a:solidFill>
                  <a:srgbClr val="000000"/>
                </a:solidFill>
                <a:effectLst/>
                <a:latin typeface="Calibri"/>
                <a:cs typeface="Calibri"/>
              </a:rPr>
              <a:t> that we’d love for you to answer in the chat. We’ll get started right at 2 PM. </a:t>
            </a:r>
            <a:r>
              <a:rPr lang="en-US" sz="1200" b="0" i="0">
                <a:solidFill>
                  <a:srgbClr val="444444"/>
                </a:solidFill>
                <a:effectLst/>
                <a:latin typeface="Calibri"/>
                <a:cs typeface="Calibri"/>
              </a:rPr>
              <a:t>​</a:t>
            </a:r>
            <a:endParaRPr lang="en-US" b="0" i="0">
              <a:solidFill>
                <a:srgbClr val="444444"/>
              </a:solidFill>
              <a:effectLst/>
              <a:latin typeface="Calibri"/>
              <a:cs typeface="Calibri"/>
            </a:endParaRPr>
          </a:p>
          <a:p>
            <a:endParaRPr lang="en-US">
              <a:solidFill>
                <a:srgbClr val="444444"/>
              </a:solidFill>
              <a:latin typeface="Calibri"/>
              <a:cs typeface="Calibri"/>
            </a:endParaRPr>
          </a:p>
          <a:p>
            <a:pPr fontAlgn="base"/>
            <a:r>
              <a:rPr lang="en-US" sz="1200" b="0" i="0" u="none" strike="noStrike">
                <a:solidFill>
                  <a:srgbClr val="000000"/>
                </a:solidFill>
                <a:effectLst/>
                <a:latin typeface="Calibri"/>
                <a:cs typeface="Calibri"/>
              </a:rPr>
              <a:t>@ 2 PM: Welcome again everyone! </a:t>
            </a:r>
            <a:r>
              <a:rPr lang="en-US">
                <a:solidFill>
                  <a:srgbClr val="000000"/>
                </a:solidFill>
                <a:latin typeface="Calibri"/>
                <a:cs typeface="Calibri"/>
              </a:rPr>
              <a:t>We had some great responses to our question in the chat. It looks like you all are off to a great start this school year! My name is Kate Berresford and I am an Education Associate in the Office of Leadership Effectiveness. I am joined today with my wonderful colleagues, Dr. KH, Dr. RF, AC, TN, JH; and joining us from the Office of Educator Services we have Sherry Schnieder,  Keri Strauss, Angela Faile, and Dr. Robin Amick. If</a:t>
            </a:r>
            <a:r>
              <a:rPr lang="en-US" sz="1200" b="0" i="0" u="none" strike="noStrike">
                <a:solidFill>
                  <a:srgbClr val="000000"/>
                </a:solidFill>
                <a:effectLst/>
                <a:latin typeface="Calibri"/>
                <a:cs typeface="Calibri"/>
              </a:rPr>
              <a:t> you haven’t done so</a:t>
            </a:r>
            <a:r>
              <a:rPr lang="en-US">
                <a:solidFill>
                  <a:srgbClr val="000000"/>
                </a:solidFill>
                <a:latin typeface="Calibri"/>
                <a:cs typeface="Calibri"/>
              </a:rPr>
              <a:t> already</a:t>
            </a:r>
            <a:r>
              <a:rPr lang="en-US" sz="1200" b="0" i="0" u="none" strike="noStrike">
                <a:solidFill>
                  <a:srgbClr val="000000"/>
                </a:solidFill>
                <a:effectLst/>
                <a:latin typeface="Calibri"/>
                <a:cs typeface="Calibri"/>
              </a:rPr>
              <a:t>, please type in the chat box your name and district. </a:t>
            </a:r>
            <a:r>
              <a:rPr lang="en-US">
                <a:solidFill>
                  <a:srgbClr val="000000"/>
                </a:solidFill>
                <a:latin typeface="Calibri"/>
                <a:cs typeface="Calibri"/>
              </a:rPr>
              <a:t> </a:t>
            </a:r>
            <a:r>
              <a:rPr lang="en-US" sz="1200" b="0" i="0" u="none" strike="noStrike">
                <a:solidFill>
                  <a:srgbClr val="000000"/>
                </a:solidFill>
                <a:effectLst/>
                <a:latin typeface="Calibri"/>
                <a:cs typeface="Calibri"/>
              </a:rPr>
              <a:t>We encourage you to utilize the chat throughout this session for any questions you may have during the presentation. Our team will be monitoring the chat and responding accordingly. We will also hold a time at the end for discussion.</a:t>
            </a:r>
            <a:r>
              <a:rPr lang="en-US" sz="1200" b="0" i="0">
                <a:solidFill>
                  <a:srgbClr val="444444"/>
                </a:solidFill>
                <a:effectLst/>
                <a:latin typeface="Calibri"/>
                <a:cs typeface="Calibri"/>
              </a:rPr>
              <a:t>​</a:t>
            </a:r>
            <a:r>
              <a:rPr lang="en-US" sz="1000" b="0" i="0">
                <a:solidFill>
                  <a:srgbClr val="444444"/>
                </a:solidFill>
                <a:effectLst/>
                <a:latin typeface="Calibri"/>
                <a:cs typeface="Calibri"/>
              </a:rPr>
              <a:t> </a:t>
            </a:r>
            <a:r>
              <a:rPr lang="en-US" sz="1200" b="0" i="0">
                <a:solidFill>
                  <a:srgbClr val="444444"/>
                </a:solidFill>
                <a:effectLst/>
                <a:latin typeface="Calibri"/>
                <a:cs typeface="Calibri"/>
              </a:rPr>
              <a:t>​</a:t>
            </a:r>
            <a:endParaRPr lang="en-US" b="0" i="0">
              <a:solidFill>
                <a:srgbClr val="444444"/>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AC08F6B9-9AA6-429E-A410-38249A3BA9E7}" type="slidenum">
              <a:rPr lang="en-US" smtClean="0"/>
              <a:t>1</a:t>
            </a:fld>
            <a:endParaRPr lang="en-US"/>
          </a:p>
        </p:txBody>
      </p:sp>
    </p:spTree>
    <p:extLst>
      <p:ext uri="{BB962C8B-B14F-4D97-AF65-F5344CB8AC3E}">
        <p14:creationId xmlns:p14="http://schemas.microsoft.com/office/powerpoint/2010/main" val="310232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our Agenda today, we will review some important ADEPT reminders, go over Induction and Mentoring support sessions and dates, discuss a few FAQs and then turn it over to the Office of Educator Services. As we go, please feel free to add questions in the chat. We will respond to all that we can as we go and will address any lingering questions and open up the room for discussion at the end. For now, I'm going to turn it over to Torian for ADEPT reminders. </a:t>
            </a:r>
          </a:p>
        </p:txBody>
      </p:sp>
      <p:sp>
        <p:nvSpPr>
          <p:cNvPr id="4" name="Slide Number Placeholder 3"/>
          <p:cNvSpPr>
            <a:spLocks noGrp="1"/>
          </p:cNvSpPr>
          <p:nvPr>
            <p:ph type="sldNum" sz="quarter" idx="5"/>
          </p:nvPr>
        </p:nvSpPr>
        <p:spPr/>
        <p:txBody>
          <a:bodyPr/>
          <a:lstStyle/>
          <a:p>
            <a:fld id="{AC08F6B9-9AA6-429E-A410-38249A3BA9E7}" type="slidenum">
              <a:rPr lang="en-US" smtClean="0"/>
              <a:t>2</a:t>
            </a:fld>
            <a:endParaRPr lang="en-US"/>
          </a:p>
        </p:txBody>
      </p:sp>
    </p:spTree>
    <p:extLst>
      <p:ext uri="{BB962C8B-B14F-4D97-AF65-F5344CB8AC3E}">
        <p14:creationId xmlns:p14="http://schemas.microsoft.com/office/powerpoint/2010/main" val="481385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We want to start with some ADEPT reminders that are important for this time of the year.</a:t>
            </a:r>
          </a:p>
          <a:p>
            <a:endParaRPr lang="en-US"/>
          </a:p>
        </p:txBody>
      </p:sp>
      <p:sp>
        <p:nvSpPr>
          <p:cNvPr id="4" name="Slide Number Placeholder 3"/>
          <p:cNvSpPr>
            <a:spLocks noGrp="1"/>
          </p:cNvSpPr>
          <p:nvPr>
            <p:ph type="sldNum" sz="quarter" idx="5"/>
          </p:nvPr>
        </p:nvSpPr>
        <p:spPr/>
        <p:txBody>
          <a:bodyPr/>
          <a:lstStyle/>
          <a:p>
            <a:fld id="{AC08F6B9-9AA6-429E-A410-38249A3BA9E7}" type="slidenum">
              <a:rPr lang="en-US" smtClean="0"/>
              <a:t>3</a:t>
            </a:fld>
            <a:endParaRPr lang="en-US"/>
          </a:p>
        </p:txBody>
      </p:sp>
    </p:spTree>
    <p:extLst>
      <p:ext uri="{BB962C8B-B14F-4D97-AF65-F5344CB8AC3E}">
        <p14:creationId xmlns:p14="http://schemas.microsoft.com/office/powerpoint/2010/main" val="1787391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that August is behind us and hopefully you have a moment to breathe, this is a great time to check the status of your educator's evaluations. Orientations should be getting signed to open the components of educators' evaluations. Preliminary conferences are taking place to include those SLO and SGG approvals along with observation pre-conferences. Some of you may already be in the midst of some observations and preparing for those post conferences. The easiest way to check evaluation progress is by downloading the Staff Evaluation (ADEPT) Status Report in SCLead.org. To locate your ADEPT report menu, simply look to the left menu on your district dashboard and select Reports under ADEPT. The Evaluation Status report is also a great way to make certain your educators are correctly identified and are assigned the correct contract and evaluation levels for the year. </a:t>
            </a:r>
            <a:endParaRPr lang="en-US">
              <a:solidFill>
                <a:srgbClr val="444444"/>
              </a:solidFill>
            </a:endParaRPr>
          </a:p>
          <a:p>
            <a:r>
              <a:rPr lang="en-US"/>
              <a:t>If you notice an educator does not have an evaluation and no longer working for your district, you can make their role and evaluation type and "non-evaluated" until they are removed from compensation. This will ensure </a:t>
            </a:r>
            <a:r>
              <a:rPr lang="en-US" err="1"/>
              <a:t>SCLead</a:t>
            </a:r>
            <a:r>
              <a:rPr lang="en-US"/>
              <a:t> isn't looking for those evaluations to be completed which then skews your district dashboard data.</a:t>
            </a:r>
          </a:p>
        </p:txBody>
      </p:sp>
      <p:sp>
        <p:nvSpPr>
          <p:cNvPr id="4" name="Slide Number Placeholder 3"/>
          <p:cNvSpPr>
            <a:spLocks noGrp="1"/>
          </p:cNvSpPr>
          <p:nvPr>
            <p:ph type="sldNum" sz="quarter" idx="5"/>
          </p:nvPr>
        </p:nvSpPr>
        <p:spPr/>
        <p:txBody>
          <a:bodyPr/>
          <a:lstStyle/>
          <a:p>
            <a:fld id="{7D31CE96-81FA-4C03-87CC-F53CE344BC75}" type="slidenum">
              <a:rPr lang="en-US" smtClean="0"/>
              <a:t>4</a:t>
            </a:fld>
            <a:endParaRPr lang="en-US"/>
          </a:p>
        </p:txBody>
      </p:sp>
    </p:spTree>
    <p:extLst>
      <p:ext uri="{BB962C8B-B14F-4D97-AF65-F5344CB8AC3E}">
        <p14:creationId xmlns:p14="http://schemas.microsoft.com/office/powerpoint/2010/main" val="274044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335DA-B511-92D7-9928-B946072FE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B1FA3-B8D0-82FD-1BE7-E50D84ACBD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4900E-348A-B033-91F5-78F8555F4DE8}"/>
              </a:ext>
            </a:extLst>
          </p:cNvPr>
          <p:cNvSpPr>
            <a:spLocks noGrp="1"/>
          </p:cNvSpPr>
          <p:nvPr>
            <p:ph type="body" idx="1"/>
          </p:nvPr>
        </p:nvSpPr>
        <p:spPr/>
        <p:txBody>
          <a:bodyPr/>
          <a:lstStyle/>
          <a:p>
            <a:r>
              <a:rPr lang="en-US">
                <a:ea typeface="Calibri"/>
                <a:cs typeface="Calibri"/>
              </a:rPr>
              <a:t> Jenny</a:t>
            </a:r>
            <a:endParaRPr lang="en-US"/>
          </a:p>
        </p:txBody>
      </p:sp>
      <p:sp>
        <p:nvSpPr>
          <p:cNvPr id="4" name="Slide Number Placeholder 3">
            <a:extLst>
              <a:ext uri="{FF2B5EF4-FFF2-40B4-BE49-F238E27FC236}">
                <a16:creationId xmlns:a16="http://schemas.microsoft.com/office/drawing/2014/main" id="{5BF79CD9-A07D-9990-6466-0107847F9800}"/>
              </a:ext>
            </a:extLst>
          </p:cNvPr>
          <p:cNvSpPr>
            <a:spLocks noGrp="1"/>
          </p:cNvSpPr>
          <p:nvPr>
            <p:ph type="sldNum" sz="quarter" idx="5"/>
          </p:nvPr>
        </p:nvSpPr>
        <p:spPr/>
        <p:txBody>
          <a:bodyPr/>
          <a:lstStyle/>
          <a:p>
            <a:fld id="{AC08F6B9-9AA6-429E-A410-38249A3BA9E7}" type="slidenum">
              <a:rPr lang="en-US" smtClean="0"/>
              <a:t>5</a:t>
            </a:fld>
            <a:endParaRPr lang="en-US"/>
          </a:p>
        </p:txBody>
      </p:sp>
    </p:spTree>
    <p:extLst>
      <p:ext uri="{BB962C8B-B14F-4D97-AF65-F5344CB8AC3E}">
        <p14:creationId xmlns:p14="http://schemas.microsoft.com/office/powerpoint/2010/main" val="3282359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Drop in Chat:</a:t>
            </a:r>
            <a:endParaRPr lang="en-US"/>
          </a:p>
          <a:p>
            <a:r>
              <a:rPr lang="en-US">
                <a:ea typeface="Calibri"/>
                <a:cs typeface="Calibri"/>
              </a:rPr>
              <a:t>Registration Links for all M&amp;I Virtual Support Sessions: </a:t>
            </a:r>
            <a:r>
              <a:rPr lang="en-US"/>
              <a:t> </a:t>
            </a:r>
            <a:r>
              <a:rPr lang="en-US">
                <a:hlinkClick r:id="rId3"/>
              </a:rPr>
              <a:t>https://drive.google.com/file/d/1EWzvBgDs1E9Usyz9URLEWJwCbsBz1Ise/view?usp=sharing</a:t>
            </a:r>
            <a:r>
              <a:rPr lang="en-US"/>
              <a:t>;</a:t>
            </a:r>
            <a:endParaRPr lang="en-US">
              <a:ea typeface="Calibri"/>
              <a:cs typeface="Calibri"/>
              <a:hlinkClick r:id="rId3"/>
            </a:endParaRPr>
          </a:p>
          <a:p>
            <a:r>
              <a:rPr lang="en-US">
                <a:hlinkClick r:id="rId4"/>
              </a:rPr>
              <a:t>https://docs.google.com/spreadsheets/d/1V5u9junOslOBcwA_MUA5hNZvgFGWTOWF/edit?usp=sharing&amp;ouid=110068121059736883185&amp;rtpof=true&amp;sd=true</a:t>
            </a:r>
            <a:endParaRPr lang="en-US">
              <a:ea typeface="Calibri"/>
              <a:cs typeface="Calibri"/>
              <a:hlinkClick r:id="rId4"/>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7D31CE96-81FA-4C03-87CC-F53CE344BC75}" type="slidenum">
              <a:rPr lang="en-US" smtClean="0"/>
              <a:t>7</a:t>
            </a:fld>
            <a:endParaRPr lang="en-US"/>
          </a:p>
        </p:txBody>
      </p:sp>
    </p:spTree>
    <p:extLst>
      <p:ext uri="{BB962C8B-B14F-4D97-AF65-F5344CB8AC3E}">
        <p14:creationId xmlns:p14="http://schemas.microsoft.com/office/powerpoint/2010/main" val="1203529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Ashley</a:t>
            </a:r>
          </a:p>
          <a:p>
            <a:r>
              <a:rPr lang="en-US">
                <a:ea typeface="Calibri"/>
                <a:cs typeface="Calibri"/>
              </a:rPr>
              <a:t>We are going to take a few minutes to answer submitted questions, then open the mic for any questions you may have.  </a:t>
            </a:r>
          </a:p>
        </p:txBody>
      </p:sp>
      <p:sp>
        <p:nvSpPr>
          <p:cNvPr id="4" name="Slide Number Placeholder 3"/>
          <p:cNvSpPr>
            <a:spLocks noGrp="1"/>
          </p:cNvSpPr>
          <p:nvPr>
            <p:ph type="sldNum" sz="quarter" idx="5"/>
          </p:nvPr>
        </p:nvSpPr>
        <p:spPr/>
        <p:txBody>
          <a:bodyPr/>
          <a:lstStyle/>
          <a:p>
            <a:fld id="{AC08F6B9-9AA6-429E-A410-38249A3BA9E7}" type="slidenum">
              <a:rPr lang="en-US" smtClean="0"/>
              <a:t>8</a:t>
            </a:fld>
            <a:endParaRPr lang="en-US"/>
          </a:p>
        </p:txBody>
      </p:sp>
    </p:spTree>
    <p:extLst>
      <p:ext uri="{BB962C8B-B14F-4D97-AF65-F5344CB8AC3E}">
        <p14:creationId xmlns:p14="http://schemas.microsoft.com/office/powerpoint/2010/main" val="2615586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09074-774A-3E8C-4BE3-DB7D2B420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026D3-20F5-E5B1-2CDB-7D8B2E41C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068EBC-8AE4-F489-A988-C5B8F4316A0F}"/>
              </a:ext>
            </a:extLst>
          </p:cNvPr>
          <p:cNvSpPr>
            <a:spLocks noGrp="1"/>
          </p:cNvSpPr>
          <p:nvPr>
            <p:ph type="body" idx="1"/>
          </p:nvPr>
        </p:nvSpPr>
        <p:spPr/>
        <p:txBody>
          <a:bodyPr/>
          <a:lstStyle/>
          <a:p>
            <a:r>
              <a:rPr lang="en-US">
                <a:ea typeface="Calibri"/>
                <a:cs typeface="Calibri"/>
              </a:rPr>
              <a:t>Afterwards turn over to Angela- OES </a:t>
            </a:r>
            <a:endParaRPr lang="en-US"/>
          </a:p>
        </p:txBody>
      </p:sp>
      <p:sp>
        <p:nvSpPr>
          <p:cNvPr id="4" name="Slide Number Placeholder 3">
            <a:extLst>
              <a:ext uri="{FF2B5EF4-FFF2-40B4-BE49-F238E27FC236}">
                <a16:creationId xmlns:a16="http://schemas.microsoft.com/office/drawing/2014/main" id="{09A3126C-5087-9D42-726B-9CD30ADD5E6D}"/>
              </a:ext>
            </a:extLst>
          </p:cNvPr>
          <p:cNvSpPr>
            <a:spLocks noGrp="1"/>
          </p:cNvSpPr>
          <p:nvPr>
            <p:ph type="sldNum" sz="quarter" idx="5"/>
          </p:nvPr>
        </p:nvSpPr>
        <p:spPr/>
        <p:txBody>
          <a:bodyPr/>
          <a:lstStyle/>
          <a:p>
            <a:fld id="{7D31CE96-81FA-4C03-87CC-F53CE344BC75}" type="slidenum">
              <a:rPr lang="en-US" smtClean="0"/>
              <a:t>9</a:t>
            </a:fld>
            <a:endParaRPr lang="en-US"/>
          </a:p>
        </p:txBody>
      </p:sp>
    </p:spTree>
    <p:extLst>
      <p:ext uri="{BB962C8B-B14F-4D97-AF65-F5344CB8AC3E}">
        <p14:creationId xmlns:p14="http://schemas.microsoft.com/office/powerpoint/2010/main" val="207200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ea typeface="Calibri"/>
              <a:cs typeface="Calibri"/>
            </a:endParaRPr>
          </a:p>
        </p:txBody>
      </p:sp>
      <p:sp>
        <p:nvSpPr>
          <p:cNvPr id="4" name="Slide Number Placeholder 3"/>
          <p:cNvSpPr>
            <a:spLocks noGrp="1"/>
          </p:cNvSpPr>
          <p:nvPr>
            <p:ph type="sldNum" sz="quarter" idx="5"/>
          </p:nvPr>
        </p:nvSpPr>
        <p:spPr/>
        <p:txBody>
          <a:bodyPr/>
          <a:lstStyle/>
          <a:p>
            <a:fld id="{484CEC91-7A65-4868-9634-A5288F997D0F}" type="slidenum">
              <a:rPr lang="en-US" smtClean="0"/>
              <a:t>10</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11</a:t>
            </a:fld>
            <a:endParaRPr lang="en-US"/>
          </a:p>
        </p:txBody>
      </p:sp>
    </p:spTree>
    <p:extLst>
      <p:ext uri="{BB962C8B-B14F-4D97-AF65-F5344CB8AC3E}">
        <p14:creationId xmlns:p14="http://schemas.microsoft.com/office/powerpoint/2010/main" val="1720577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12</a:t>
            </a:fld>
            <a:endParaRPr lang="en-US"/>
          </a:p>
        </p:txBody>
      </p:sp>
    </p:spTree>
    <p:extLst>
      <p:ext uri="{BB962C8B-B14F-4D97-AF65-F5344CB8AC3E}">
        <p14:creationId xmlns:p14="http://schemas.microsoft.com/office/powerpoint/2010/main" val="4085213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13</a:t>
            </a:fld>
            <a:endParaRPr lang="en-US"/>
          </a:p>
        </p:txBody>
      </p:sp>
    </p:spTree>
    <p:extLst>
      <p:ext uri="{BB962C8B-B14F-4D97-AF65-F5344CB8AC3E}">
        <p14:creationId xmlns:p14="http://schemas.microsoft.com/office/powerpoint/2010/main" val="155028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14</a:t>
            </a:fld>
            <a:endParaRPr lang="en-US"/>
          </a:p>
        </p:txBody>
      </p:sp>
    </p:spTree>
    <p:extLst>
      <p:ext uri="{BB962C8B-B14F-4D97-AF65-F5344CB8AC3E}">
        <p14:creationId xmlns:p14="http://schemas.microsoft.com/office/powerpoint/2010/main" val="842056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15</a:t>
            </a:fld>
            <a:endParaRPr lang="en-US"/>
          </a:p>
        </p:txBody>
      </p:sp>
    </p:spTree>
    <p:extLst>
      <p:ext uri="{BB962C8B-B14F-4D97-AF65-F5344CB8AC3E}">
        <p14:creationId xmlns:p14="http://schemas.microsoft.com/office/powerpoint/2010/main" val="2695385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8D82C-5778-D6ED-E75D-F2965A9680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83952-4F40-12A5-CB55-D2194CFF05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F319B3-7E1B-1E27-4801-1B111C8BC9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7E3963-E053-13FC-CC04-04C44B56B54F}"/>
              </a:ext>
            </a:extLst>
          </p:cNvPr>
          <p:cNvSpPr>
            <a:spLocks noGrp="1"/>
          </p:cNvSpPr>
          <p:nvPr>
            <p:ph type="sldNum" sz="quarter" idx="5"/>
          </p:nvPr>
        </p:nvSpPr>
        <p:spPr/>
        <p:txBody>
          <a:bodyPr/>
          <a:lstStyle/>
          <a:p>
            <a:fld id="{7D31CE96-81FA-4C03-87CC-F53CE344BC75}" type="slidenum">
              <a:rPr lang="en-US" smtClean="0"/>
              <a:t>16</a:t>
            </a:fld>
            <a:endParaRPr lang="en-US"/>
          </a:p>
        </p:txBody>
      </p:sp>
    </p:spTree>
    <p:extLst>
      <p:ext uri="{BB962C8B-B14F-4D97-AF65-F5344CB8AC3E}">
        <p14:creationId xmlns:p14="http://schemas.microsoft.com/office/powerpoint/2010/main" val="917569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8435-1A57-1B96-5BAA-AB257E5D8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FF2D7-89AD-B960-C5AE-98E51F147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7D189-CAEA-2C5C-EEA1-CC325D9BE8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3BEE4D-D78B-C946-B53E-B163F144F395}"/>
              </a:ext>
            </a:extLst>
          </p:cNvPr>
          <p:cNvSpPr>
            <a:spLocks noGrp="1"/>
          </p:cNvSpPr>
          <p:nvPr>
            <p:ph type="sldNum" sz="quarter" idx="5"/>
          </p:nvPr>
        </p:nvSpPr>
        <p:spPr/>
        <p:txBody>
          <a:bodyPr/>
          <a:lstStyle/>
          <a:p>
            <a:fld id="{7D31CE96-81FA-4C03-87CC-F53CE344BC75}" type="slidenum">
              <a:rPr lang="en-US" smtClean="0"/>
              <a:t>17</a:t>
            </a:fld>
            <a:endParaRPr lang="en-US"/>
          </a:p>
        </p:txBody>
      </p:sp>
    </p:spTree>
    <p:extLst>
      <p:ext uri="{BB962C8B-B14F-4D97-AF65-F5344CB8AC3E}">
        <p14:creationId xmlns:p14="http://schemas.microsoft.com/office/powerpoint/2010/main" val="3427437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1E810-3C22-C510-CBFA-0BE065678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DB6A8-339F-D882-852D-40BC8A7D7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F21B5-4F71-EEFA-1B2E-59C431E5EF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1FB7A5-41C7-B57D-7A47-13144FE5456A}"/>
              </a:ext>
            </a:extLst>
          </p:cNvPr>
          <p:cNvSpPr>
            <a:spLocks noGrp="1"/>
          </p:cNvSpPr>
          <p:nvPr>
            <p:ph type="sldNum" sz="quarter" idx="5"/>
          </p:nvPr>
        </p:nvSpPr>
        <p:spPr/>
        <p:txBody>
          <a:bodyPr/>
          <a:lstStyle/>
          <a:p>
            <a:fld id="{7D31CE96-81FA-4C03-87CC-F53CE344BC75}" type="slidenum">
              <a:rPr lang="en-US" smtClean="0"/>
              <a:t>18</a:t>
            </a:fld>
            <a:endParaRPr lang="en-US"/>
          </a:p>
        </p:txBody>
      </p:sp>
    </p:spTree>
    <p:extLst>
      <p:ext uri="{BB962C8B-B14F-4D97-AF65-F5344CB8AC3E}">
        <p14:creationId xmlns:p14="http://schemas.microsoft.com/office/powerpoint/2010/main" val="3693362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Maybe Alicia?</a:t>
            </a:r>
          </a:p>
        </p:txBody>
      </p:sp>
      <p:sp>
        <p:nvSpPr>
          <p:cNvPr id="4" name="Slide Number Placeholder 3"/>
          <p:cNvSpPr>
            <a:spLocks noGrp="1"/>
          </p:cNvSpPr>
          <p:nvPr>
            <p:ph type="sldNum" sz="quarter" idx="5"/>
          </p:nvPr>
        </p:nvSpPr>
        <p:spPr/>
        <p:txBody>
          <a:bodyPr/>
          <a:lstStyle/>
          <a:p>
            <a:fld id="{7D31CE96-81FA-4C03-87CC-F53CE344BC75}" type="slidenum">
              <a:rPr lang="en-US" smtClean="0"/>
              <a:t>19</a:t>
            </a:fld>
            <a:endParaRPr lang="en-US"/>
          </a:p>
        </p:txBody>
      </p:sp>
    </p:spTree>
    <p:extLst>
      <p:ext uri="{BB962C8B-B14F-4D97-AF65-F5344CB8AC3E}">
        <p14:creationId xmlns:p14="http://schemas.microsoft.com/office/powerpoint/2010/main" val="1705322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20</a:t>
            </a:fld>
            <a:endParaRPr lang="en-US"/>
          </a:p>
        </p:txBody>
      </p:sp>
    </p:spTree>
    <p:extLst>
      <p:ext uri="{BB962C8B-B14F-4D97-AF65-F5344CB8AC3E}">
        <p14:creationId xmlns:p14="http://schemas.microsoft.com/office/powerpoint/2010/main" val="3446941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BA823-4127-AA57-E27F-8B5909F44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76C85-9D6D-886B-4674-C66FB7429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C94785-1FF8-5CE9-4131-1D87748572D3}"/>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39DD3CD9-3820-6D18-9781-1411CBF0344D}"/>
              </a:ext>
            </a:extLst>
          </p:cNvPr>
          <p:cNvSpPr>
            <a:spLocks noGrp="1"/>
          </p:cNvSpPr>
          <p:nvPr>
            <p:ph type="sldNum" sz="quarter" idx="5"/>
          </p:nvPr>
        </p:nvSpPr>
        <p:spPr/>
        <p:txBody>
          <a:bodyPr/>
          <a:lstStyle/>
          <a:p>
            <a:fld id="{484CEC91-7A65-4868-9634-A5288F997D0F}" type="slidenum">
              <a:rPr lang="en-US" smtClean="0"/>
              <a:t>21</a:t>
            </a:fld>
            <a:endParaRPr lang="en-US"/>
          </a:p>
        </p:txBody>
      </p:sp>
    </p:spTree>
    <p:extLst>
      <p:ext uri="{BB962C8B-B14F-4D97-AF65-F5344CB8AC3E}">
        <p14:creationId xmlns:p14="http://schemas.microsoft.com/office/powerpoint/2010/main" val="2548176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4F63B-504C-7987-443E-85307E948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C7B5B-97B0-6FD7-D7FC-79893097BB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1D1F8A-3CB4-DD36-1E66-D01BACD3BC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6F5144-98D8-277B-3A30-0A1353D6BEC2}"/>
              </a:ext>
            </a:extLst>
          </p:cNvPr>
          <p:cNvSpPr>
            <a:spLocks noGrp="1"/>
          </p:cNvSpPr>
          <p:nvPr>
            <p:ph type="sldNum" sz="quarter" idx="5"/>
          </p:nvPr>
        </p:nvSpPr>
        <p:spPr/>
        <p:txBody>
          <a:bodyPr/>
          <a:lstStyle/>
          <a:p>
            <a:fld id="{7D31CE96-81FA-4C03-87CC-F53CE344BC75}" type="slidenum">
              <a:rPr lang="en-US" smtClean="0"/>
              <a:t>22</a:t>
            </a:fld>
            <a:endParaRPr lang="en-US"/>
          </a:p>
        </p:txBody>
      </p:sp>
    </p:spTree>
    <p:extLst>
      <p:ext uri="{BB962C8B-B14F-4D97-AF65-F5344CB8AC3E}">
        <p14:creationId xmlns:p14="http://schemas.microsoft.com/office/powerpoint/2010/main" val="36201901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A5A28-7CCE-3EBF-AA20-66DAF37DB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89374-EAE6-8996-6090-59E488062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E6957-EB64-0019-AA30-E43C6F5606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BDADD0-84CC-9678-237E-7B5B3BDDF9E7}"/>
              </a:ext>
            </a:extLst>
          </p:cNvPr>
          <p:cNvSpPr>
            <a:spLocks noGrp="1"/>
          </p:cNvSpPr>
          <p:nvPr>
            <p:ph type="sldNum" sz="quarter" idx="5"/>
          </p:nvPr>
        </p:nvSpPr>
        <p:spPr/>
        <p:txBody>
          <a:bodyPr/>
          <a:lstStyle/>
          <a:p>
            <a:fld id="{7D31CE96-81FA-4C03-87CC-F53CE344BC75}" type="slidenum">
              <a:rPr lang="en-US" smtClean="0"/>
              <a:t>23</a:t>
            </a:fld>
            <a:endParaRPr lang="en-US"/>
          </a:p>
        </p:txBody>
      </p:sp>
    </p:spTree>
    <p:extLst>
      <p:ext uri="{BB962C8B-B14F-4D97-AF65-F5344CB8AC3E}">
        <p14:creationId xmlns:p14="http://schemas.microsoft.com/office/powerpoint/2010/main" val="2430773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6417F-F3AF-DE6A-F3AF-DC018DC32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D8E2CF-FBF6-12AC-785A-D0C39E4D3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2635B-4039-53E9-82F5-42B3FE2E8E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6DA97C-9E85-A447-8D50-095C7C3E0584}"/>
              </a:ext>
            </a:extLst>
          </p:cNvPr>
          <p:cNvSpPr>
            <a:spLocks noGrp="1"/>
          </p:cNvSpPr>
          <p:nvPr>
            <p:ph type="sldNum" sz="quarter" idx="5"/>
          </p:nvPr>
        </p:nvSpPr>
        <p:spPr/>
        <p:txBody>
          <a:bodyPr/>
          <a:lstStyle/>
          <a:p>
            <a:fld id="{7D31CE96-81FA-4C03-87CC-F53CE344BC75}" type="slidenum">
              <a:rPr lang="en-US" smtClean="0"/>
              <a:t>24</a:t>
            </a:fld>
            <a:endParaRPr lang="en-US"/>
          </a:p>
        </p:txBody>
      </p:sp>
    </p:spTree>
    <p:extLst>
      <p:ext uri="{BB962C8B-B14F-4D97-AF65-F5344CB8AC3E}">
        <p14:creationId xmlns:p14="http://schemas.microsoft.com/office/powerpoint/2010/main" val="4175962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E87E3-F209-7048-E412-8D15B2201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4D1FD-9A70-E3E8-3281-F906E386C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7D14BB-ADCC-E79A-FE7B-8ABA5671D0DE}"/>
              </a:ext>
            </a:extLst>
          </p:cNvPr>
          <p:cNvSpPr>
            <a:spLocks noGrp="1"/>
          </p:cNvSpPr>
          <p:nvPr>
            <p:ph type="body" idx="1"/>
          </p:nvPr>
        </p:nvSpPr>
        <p:spPr/>
        <p:txBody>
          <a:bodyPr/>
          <a:lstStyle/>
          <a:p>
            <a:r>
              <a:rPr lang="en-US">
                <a:ea typeface="Calibri"/>
                <a:cs typeface="Calibri"/>
              </a:rPr>
              <a:t>Thank you Kerri. We are now going to turn the mic over to you all for any questions you may have for us or the Office of Educator Services.  </a:t>
            </a:r>
          </a:p>
        </p:txBody>
      </p:sp>
      <p:sp>
        <p:nvSpPr>
          <p:cNvPr id="4" name="Slide Number Placeholder 3">
            <a:extLst>
              <a:ext uri="{FF2B5EF4-FFF2-40B4-BE49-F238E27FC236}">
                <a16:creationId xmlns:a16="http://schemas.microsoft.com/office/drawing/2014/main" id="{A31DD9EA-25C7-B96D-B780-B6D2F5259E02}"/>
              </a:ext>
            </a:extLst>
          </p:cNvPr>
          <p:cNvSpPr>
            <a:spLocks noGrp="1"/>
          </p:cNvSpPr>
          <p:nvPr>
            <p:ph type="sldNum" sz="quarter" idx="5"/>
          </p:nvPr>
        </p:nvSpPr>
        <p:spPr/>
        <p:txBody>
          <a:bodyPr/>
          <a:lstStyle/>
          <a:p>
            <a:fld id="{AC08F6B9-9AA6-429E-A410-38249A3BA9E7}" type="slidenum">
              <a:rPr lang="en-US" smtClean="0"/>
              <a:t>34</a:t>
            </a:fld>
            <a:endParaRPr lang="en-US"/>
          </a:p>
        </p:txBody>
      </p:sp>
    </p:spTree>
    <p:extLst>
      <p:ext uri="{BB962C8B-B14F-4D97-AF65-F5344CB8AC3E}">
        <p14:creationId xmlns:p14="http://schemas.microsoft.com/office/powerpoint/2010/main" val="4112335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500"/>
              </a:spcBef>
            </a:pPr>
            <a:r>
              <a:rPr lang="en-US">
                <a:ea typeface="Calibri"/>
                <a:cs typeface="Calibri"/>
              </a:rPr>
              <a:t>We are going to add a few links to resources for you in the chat. </a:t>
            </a:r>
          </a:p>
          <a:p>
            <a:pPr>
              <a:lnSpc>
                <a:spcPct val="90000"/>
              </a:lnSpc>
              <a:spcBef>
                <a:spcPts val="1500"/>
              </a:spcBef>
            </a:pPr>
            <a:r>
              <a:rPr lang="en-US">
                <a:ea typeface="Calibri"/>
                <a:cs typeface="Calibri"/>
              </a:rPr>
              <a:t>Add to chat:</a:t>
            </a:r>
          </a:p>
          <a:p>
            <a:pPr>
              <a:lnSpc>
                <a:spcPct val="90000"/>
              </a:lnSpc>
              <a:spcBef>
                <a:spcPts val="1500"/>
              </a:spcBef>
            </a:pPr>
            <a:r>
              <a:rPr lang="en-US">
                <a:hlinkClick r:id="rId3"/>
              </a:rPr>
              <a:t>ADEPT 101</a:t>
            </a:r>
            <a:endParaRPr lang="en-US">
              <a:ea typeface="Calibri"/>
              <a:cs typeface="Calibri"/>
              <a:hlinkClick r:id="rId3"/>
            </a:endParaRPr>
          </a:p>
          <a:p>
            <a:pPr>
              <a:lnSpc>
                <a:spcPct val="90000"/>
              </a:lnSpc>
              <a:spcBef>
                <a:spcPts val="1500"/>
              </a:spcBef>
            </a:pPr>
            <a:r>
              <a:rPr lang="en-US">
                <a:hlinkClick r:id="rId4"/>
              </a:rPr>
              <a:t>Deep Dive into Contract Levels</a:t>
            </a:r>
            <a:endParaRPr lang="en-US"/>
          </a:p>
          <a:p>
            <a:pPr>
              <a:lnSpc>
                <a:spcPct val="90000"/>
              </a:lnSpc>
              <a:spcBef>
                <a:spcPts val="1500"/>
              </a:spcBef>
            </a:pPr>
            <a:r>
              <a:rPr lang="en-US">
                <a:hlinkClick r:id="rId5"/>
              </a:rPr>
              <a:t>OES: Certification and ADEPT</a:t>
            </a:r>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35</a:t>
            </a:fld>
            <a:endParaRPr lang="en-US"/>
          </a:p>
        </p:txBody>
      </p:sp>
    </p:spTree>
    <p:extLst>
      <p:ext uri="{BB962C8B-B14F-4D97-AF65-F5344CB8AC3E}">
        <p14:creationId xmlns:p14="http://schemas.microsoft.com/office/powerpoint/2010/main" val="2963718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a:ea typeface="Calibri"/>
                <a:cs typeface="Calibri"/>
              </a:rPr>
              <a:t>And finally, we thank you for your time today. We will stay for a few extra minutes if anyone has any additional questions.</a:t>
            </a:r>
            <a:endParaRPr lang="en"/>
          </a:p>
          <a:p>
            <a:r>
              <a:rPr lang="en"/>
              <a:t>Feel free to reach out to us if you think of any questions later on or if you have feedback for us. </a:t>
            </a:r>
            <a:r>
              <a:rPr lang="en">
                <a:ea typeface="Calibri"/>
                <a:cs typeface="Calibri"/>
              </a:rPr>
              <a:t>Have a great rest of your day!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31CE96-81FA-4C03-87CC-F53CE344BC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330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31CE96-81FA-4C03-87CC-F53CE344BC75}" type="slidenum">
              <a:rPr lang="en-US" smtClean="0"/>
              <a:t>37</a:t>
            </a:fld>
            <a:endParaRPr lang="en-US"/>
          </a:p>
        </p:txBody>
      </p:sp>
    </p:spTree>
    <p:extLst>
      <p:ext uri="{BB962C8B-B14F-4D97-AF65-F5344CB8AC3E}">
        <p14:creationId xmlns:p14="http://schemas.microsoft.com/office/powerpoint/2010/main" val="901244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E738-A164-4484-AE38-17AF8CE2D4ED}"/>
              </a:ext>
            </a:extLst>
          </p:cNvPr>
          <p:cNvSpPr>
            <a:spLocks noGrp="1"/>
          </p:cNvSpPr>
          <p:nvPr>
            <p:ph type="title"/>
          </p:nvPr>
        </p:nvSpPr>
        <p:spPr>
          <a:xfrm>
            <a:off x="5593080" y="1395542"/>
            <a:ext cx="6035040" cy="1543050"/>
          </a:xfrm>
        </p:spPr>
        <p:txBody>
          <a:bodyPr>
            <a:normAutofit/>
          </a:bodyPr>
          <a:lstStyle>
            <a:lvl1pPr algn="ctr">
              <a:defRPr sz="4000"/>
            </a:lvl1pPr>
          </a:lstStyle>
          <a:p>
            <a:r>
              <a:rPr lang="en-US"/>
              <a:t>Click to edit Master title style</a:t>
            </a:r>
          </a:p>
        </p:txBody>
      </p:sp>
      <p:sp>
        <p:nvSpPr>
          <p:cNvPr id="3" name="Content Placeholder 2">
            <a:extLst>
              <a:ext uri="{FF2B5EF4-FFF2-40B4-BE49-F238E27FC236}">
                <a16:creationId xmlns:a16="http://schemas.microsoft.com/office/drawing/2014/main" id="{E5BA1D8A-181A-4959-85BF-DD70BAE5F9B5}"/>
              </a:ext>
            </a:extLst>
          </p:cNvPr>
          <p:cNvSpPr>
            <a:spLocks noGrp="1"/>
          </p:cNvSpPr>
          <p:nvPr>
            <p:ph idx="1"/>
          </p:nvPr>
        </p:nvSpPr>
        <p:spPr>
          <a:xfrm>
            <a:off x="5593080" y="3104421"/>
            <a:ext cx="6035040" cy="1543050"/>
          </a:xfrm>
        </p:spPr>
        <p:txBody>
          <a:bodyPr anchor="ctr"/>
          <a:lstStyle>
            <a:lvl1pPr algn="ctr">
              <a:defRPr>
                <a:latin typeface="Trebuchet MS" panose="020B0603020202020204" pitchFamily="34" charset="0"/>
              </a:defRPr>
            </a:lvl1pPr>
          </a:lstStyle>
          <a:p>
            <a:pPr lvl="0"/>
            <a:r>
              <a:rPr lang="en-US"/>
              <a:t>Click to edit Master text styles</a:t>
            </a:r>
          </a:p>
        </p:txBody>
      </p:sp>
    </p:spTree>
    <p:extLst>
      <p:ext uri="{BB962C8B-B14F-4D97-AF65-F5344CB8AC3E}">
        <p14:creationId xmlns:p14="http://schemas.microsoft.com/office/powerpoint/2010/main" val="142397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8013192" y="1625152"/>
            <a:ext cx="3535680" cy="4217235"/>
          </a:xfrm>
        </p:spPr>
        <p:txBody>
          <a:bodyPr>
            <a:normAutofit/>
          </a:bodyPr>
          <a:lstStyle>
            <a:lvl1pPr>
              <a:lnSpc>
                <a:spcPct val="110000"/>
              </a:lnSpc>
              <a:spcBef>
                <a:spcPts val="0"/>
              </a:spcBef>
              <a:defRPr sz="1867">
                <a:solidFill>
                  <a:schemeClr val="bg1"/>
                </a:solidFill>
              </a:defRPr>
            </a:lvl1pPr>
            <a:lvl2pPr>
              <a:lnSpc>
                <a:spcPct val="110000"/>
              </a:lnSpc>
              <a:spcBef>
                <a:spcPts val="0"/>
              </a:spcBef>
              <a:defRPr sz="1867">
                <a:solidFill>
                  <a:schemeClr val="bg1"/>
                </a:solidFill>
              </a:defRPr>
            </a:lvl2pPr>
            <a:lvl3pPr>
              <a:lnSpc>
                <a:spcPct val="110000"/>
              </a:lnSpc>
              <a:spcBef>
                <a:spcPts val="0"/>
              </a:spcBef>
              <a:defRPr sz="1867">
                <a:solidFill>
                  <a:schemeClr val="bg1"/>
                </a:solidFill>
              </a:defRPr>
            </a:lvl3pPr>
            <a:lvl4pPr>
              <a:lnSpc>
                <a:spcPct val="110000"/>
              </a:lnSpc>
              <a:spcBef>
                <a:spcPts val="0"/>
              </a:spcBef>
              <a:defRPr sz="1867">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chemeClr val="bg1"/>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625152"/>
            <a:ext cx="3535680" cy="4217234"/>
          </a:xfrm>
        </p:spPr>
        <p:txBody>
          <a:bodyPr>
            <a:normAutofit/>
          </a:bodyPr>
          <a:lstStyle>
            <a:lvl1pPr>
              <a:lnSpc>
                <a:spcPct val="110000"/>
              </a:lnSpc>
              <a:spcBef>
                <a:spcPts val="0"/>
              </a:spcBef>
              <a:defRPr sz="1867">
                <a:solidFill>
                  <a:schemeClr val="bg1"/>
                </a:solidFill>
              </a:defRPr>
            </a:lvl1pPr>
            <a:lvl2pPr>
              <a:lnSpc>
                <a:spcPct val="110000"/>
              </a:lnSpc>
              <a:spcBef>
                <a:spcPts val="0"/>
              </a:spcBef>
              <a:defRPr sz="1867">
                <a:solidFill>
                  <a:schemeClr val="bg1"/>
                </a:solidFill>
              </a:defRPr>
            </a:lvl2pPr>
            <a:lvl3pPr>
              <a:lnSpc>
                <a:spcPct val="110000"/>
              </a:lnSpc>
              <a:spcBef>
                <a:spcPts val="0"/>
              </a:spcBef>
              <a:defRPr sz="1867">
                <a:solidFill>
                  <a:schemeClr val="bg1"/>
                </a:solidFill>
              </a:defRPr>
            </a:lvl3pPr>
            <a:lvl4pPr>
              <a:lnSpc>
                <a:spcPct val="110000"/>
              </a:lnSpc>
              <a:spcBef>
                <a:spcPts val="0"/>
              </a:spcBef>
              <a:defRPr sz="1867">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4328160" y="1637659"/>
            <a:ext cx="3535680" cy="4204728"/>
          </a:xfrm>
        </p:spPr>
        <p:txBody>
          <a:bodyPr>
            <a:normAutofit/>
          </a:bodyPr>
          <a:lstStyle>
            <a:lvl1pPr>
              <a:lnSpc>
                <a:spcPct val="110000"/>
              </a:lnSpc>
              <a:spcBef>
                <a:spcPts val="0"/>
              </a:spcBef>
              <a:defRPr sz="1867">
                <a:solidFill>
                  <a:schemeClr val="bg1"/>
                </a:solidFill>
              </a:defRPr>
            </a:lvl1pPr>
            <a:lvl2pPr>
              <a:lnSpc>
                <a:spcPct val="110000"/>
              </a:lnSpc>
              <a:spcBef>
                <a:spcPts val="0"/>
              </a:spcBef>
              <a:defRPr sz="1867">
                <a:solidFill>
                  <a:schemeClr val="bg1"/>
                </a:solidFill>
              </a:defRPr>
            </a:lvl2pPr>
            <a:lvl3pPr>
              <a:lnSpc>
                <a:spcPct val="110000"/>
              </a:lnSpc>
              <a:spcBef>
                <a:spcPts val="0"/>
              </a:spcBef>
              <a:defRPr sz="1867">
                <a:solidFill>
                  <a:schemeClr val="bg1"/>
                </a:solidFill>
              </a:defRPr>
            </a:lvl3pPr>
            <a:lvl4pPr>
              <a:lnSpc>
                <a:spcPct val="110000"/>
              </a:lnSpc>
              <a:spcBef>
                <a:spcPts val="0"/>
              </a:spcBef>
              <a:defRPr sz="1867">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788740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6194342" y="-559272"/>
            <a:ext cx="7680960" cy="768096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646176" y="637953"/>
            <a:ext cx="6902940" cy="2450528"/>
          </a:xfrm>
        </p:spPr>
        <p:txBody>
          <a:bodyPr anchor="ctr">
            <a:normAutofit/>
          </a:bodyPr>
          <a:lstStyle>
            <a:lvl1pPr algn="l">
              <a:lnSpc>
                <a:spcPct val="110000"/>
              </a:lnSpc>
              <a:defRPr sz="4400" b="1">
                <a:solidFill>
                  <a:srgbClr val="2F3D4C"/>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635508" y="3517640"/>
            <a:ext cx="6913608" cy="1655762"/>
          </a:xfrm>
        </p:spPr>
        <p:txBody>
          <a:bodyPr anchor="b">
            <a:normAutofit/>
          </a:bodyPr>
          <a:lstStyle>
            <a:lvl1pPr marL="0" indent="0" algn="l">
              <a:buNone/>
              <a:defRPr sz="2133" b="1">
                <a:solidFill>
                  <a:srgbClr val="2F3D4C"/>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35653" y="5273643"/>
            <a:ext cx="5760720" cy="1523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682044" y="5885341"/>
            <a:ext cx="12547419" cy="836135"/>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843997"/>
            <a:ext cx="3098292" cy="4754880"/>
          </a:xfrm>
        </p:spPr>
        <p:txBody>
          <a:bodyPr>
            <a:normAutofit/>
          </a:bodyPr>
          <a:lstStyle>
            <a:lvl1pPr>
              <a:lnSpc>
                <a:spcPct val="100000"/>
              </a:lnSpc>
              <a:defRPr sz="5867" b="1">
                <a:solidFill>
                  <a:srgbClr val="2F3D4C"/>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3911600" y="843997"/>
            <a:ext cx="7290" cy="475488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4484982" y="843997"/>
            <a:ext cx="7105813" cy="4754880"/>
          </a:xfrm>
        </p:spPr>
        <p:txBody>
          <a:bodyPr anchor="ctr">
            <a:noAutofit/>
          </a:bodyPr>
          <a:lstStyle>
            <a:lvl1pPr>
              <a:defRPr sz="3600">
                <a:solidFill>
                  <a:srgbClr val="2F3D4C"/>
                </a:solidFill>
              </a:defRPr>
            </a:lvl1pPr>
          </a:lstStyle>
          <a:p>
            <a:pPr marL="0" marR="0" lvl="0"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2853217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09600" y="2127786"/>
            <a:ext cx="10972800" cy="914400"/>
          </a:xfrm>
        </p:spPr>
        <p:txBody>
          <a:bodyPr>
            <a:noAutofit/>
          </a:bodyPr>
          <a:lstStyle>
            <a:lvl1pPr algn="ctr">
              <a:lnSpc>
                <a:spcPct val="100000"/>
              </a:lnSpc>
              <a:defRPr sz="5867" b="1">
                <a:solidFill>
                  <a:srgbClr val="2F3D4C"/>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609600" y="3450210"/>
            <a:ext cx="10972800" cy="12507"/>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5333322" y="488028"/>
            <a:ext cx="1525357" cy="1524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1828800" y="3785556"/>
            <a:ext cx="8534400" cy="1358900"/>
          </a:xfrm>
        </p:spPr>
        <p:txBody>
          <a:bodyPr anchor="ctr">
            <a:normAutofit/>
          </a:bodyPr>
          <a:lstStyle>
            <a:lvl1pPr marL="0" indent="0" algn="ctr">
              <a:buNone/>
              <a:defRPr sz="44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450231"/>
            <a:ext cx="10966704" cy="3983779"/>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612648" y="1211544"/>
            <a:ext cx="10966704" cy="496065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624091" y="1444046"/>
            <a:ext cx="10966704" cy="4154831"/>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rgbClr val="2F3D4C"/>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498601"/>
            <a:ext cx="5181600" cy="4240819"/>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6386207" y="1498601"/>
            <a:ext cx="5181600" cy="4240819"/>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8013192" y="1625152"/>
            <a:ext cx="3535680" cy="4217235"/>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rgbClr val="2F3D4C"/>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625152"/>
            <a:ext cx="3535680" cy="4217234"/>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4328160" y="1637659"/>
            <a:ext cx="3535680" cy="4204728"/>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628074" y="365125"/>
            <a:ext cx="10963563" cy="731520"/>
          </a:xfrm>
        </p:spPr>
        <p:txBody>
          <a:bodyPr anchor="t">
            <a:normAutofit/>
          </a:bodyPr>
          <a:lstStyle>
            <a:lvl1pPr>
              <a:lnSpc>
                <a:spcPct val="100000"/>
              </a:lnSpc>
              <a:defRPr sz="3334" b="1">
                <a:solidFill>
                  <a:srgbClr val="2F3D4C"/>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639196" y="1581324"/>
            <a:ext cx="5157787"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628074" y="2209800"/>
            <a:ext cx="5157787" cy="3626717"/>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6385173" y="1581324"/>
            <a:ext cx="5183188"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6406142" y="2209800"/>
            <a:ext cx="5183188" cy="3626717"/>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628074" y="365125"/>
            <a:ext cx="10963563" cy="731520"/>
          </a:xfrm>
        </p:spPr>
        <p:txBody>
          <a:bodyPr anchor="t">
            <a:normAutofit/>
          </a:bodyPr>
          <a:lstStyle>
            <a:lvl1pPr>
              <a:lnSpc>
                <a:spcPct val="100000"/>
              </a:lnSpc>
              <a:defRPr sz="3334" b="1">
                <a:solidFill>
                  <a:srgbClr val="2F3D4C"/>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628074" y="1569720"/>
            <a:ext cx="5157787"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628074" y="2209800"/>
            <a:ext cx="5157787" cy="3626717"/>
          </a:xfrm>
        </p:spPr>
        <p:txBody>
          <a:bodyPr>
            <a:normAutofit/>
          </a:bodyPr>
          <a:lstStyle>
            <a:lvl1pPr>
              <a:defRPr sz="1733">
                <a:solidFill>
                  <a:srgbClr val="2F3D4C"/>
                </a:solidFill>
              </a:defRPr>
            </a:lvl1pPr>
            <a:lvl2pPr>
              <a:defRPr sz="1733">
                <a:solidFill>
                  <a:srgbClr val="2F3D4C"/>
                </a:solidFill>
              </a:defRPr>
            </a:lvl2pPr>
            <a:lvl3pPr>
              <a:defRPr sz="1733">
                <a:solidFill>
                  <a:srgbClr val="2F3D4C"/>
                </a:solidFill>
              </a:defRPr>
            </a:lvl3pPr>
            <a:lvl4pPr>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6406142" y="1569720"/>
            <a:ext cx="5183188" cy="42672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6406142" y="2209800"/>
            <a:ext cx="5183188" cy="3626717"/>
          </a:xfrm>
        </p:spPr>
        <p:txBody>
          <a:bodyPr>
            <a:normAutofit/>
          </a:bodyPr>
          <a:lstStyle>
            <a:lvl1pPr>
              <a:defRPr sz="1733">
                <a:solidFill>
                  <a:srgbClr val="2F3D4C"/>
                </a:solidFill>
              </a:defRPr>
            </a:lvl1pPr>
            <a:lvl2pPr>
              <a:defRPr sz="1733">
                <a:solidFill>
                  <a:srgbClr val="2F3D4C"/>
                </a:solidFill>
              </a:defRPr>
            </a:lvl2pPr>
            <a:lvl3pPr>
              <a:defRPr sz="1733">
                <a:solidFill>
                  <a:srgbClr val="2F3D4C"/>
                </a:solidFill>
              </a:defRPr>
            </a:lvl3pPr>
            <a:lvl4pPr>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590167" y="457200"/>
            <a:ext cx="4181859" cy="1162081"/>
          </a:xfrm>
        </p:spPr>
        <p:txBody>
          <a:bodyPr anchor="t">
            <a:normAutofit/>
          </a:bodyPr>
          <a:lstStyle>
            <a:lvl1pPr>
              <a:lnSpc>
                <a:spcPct val="100000"/>
              </a:lnSpc>
              <a:defRPr sz="3334" b="1">
                <a:solidFill>
                  <a:srgbClr val="2F3D4C"/>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5486400" y="457202"/>
            <a:ext cx="5868988" cy="5403850"/>
          </a:xfrm>
        </p:spPr>
        <p:txBody>
          <a:bodyPr>
            <a:normAutofit/>
          </a:bodyPr>
          <a:lstStyle>
            <a:lvl1pPr marL="0" indent="0">
              <a:lnSpc>
                <a:spcPct val="110000"/>
              </a:lnSpc>
              <a:spcBef>
                <a:spcPts val="0"/>
              </a:spcBef>
              <a:buNone/>
              <a:defRPr sz="1867">
                <a:solidFill>
                  <a:srgbClr val="2F3D4C"/>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657226" y="2209800"/>
            <a:ext cx="4181859" cy="3835388"/>
          </a:xfrm>
        </p:spPr>
        <p:txBody>
          <a:bodyPr>
            <a:noAutofit/>
          </a:bodyPr>
          <a:lstStyle>
            <a:lvl1pPr marL="0" indent="0">
              <a:lnSpc>
                <a:spcPct val="110000"/>
              </a:lnSpc>
              <a:spcBef>
                <a:spcPts val="0"/>
              </a:spcBef>
              <a:buNone/>
              <a:defRPr sz="1733">
                <a:solidFill>
                  <a:srgbClr val="2F3D4C"/>
                </a:solidFill>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3344637" y="4026981"/>
            <a:ext cx="3657600" cy="1054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629483" y="1871629"/>
            <a:ext cx="4230991" cy="12193"/>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590167" y="457200"/>
            <a:ext cx="4181859" cy="1112837"/>
          </a:xfrm>
        </p:spPr>
        <p:txBody>
          <a:bodyPr anchor="t">
            <a:normAutofit/>
          </a:bodyPr>
          <a:lstStyle>
            <a:lvl1pPr>
              <a:lnSpc>
                <a:spcPct val="100000"/>
              </a:lnSpc>
              <a:defRPr sz="3334" b="1">
                <a:solidFill>
                  <a:srgbClr val="2F3D4C"/>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657226" y="2209801"/>
            <a:ext cx="4230990" cy="3659187"/>
          </a:xfrm>
        </p:spPr>
        <p:txBody>
          <a:bodyPr/>
          <a:lstStyle>
            <a:lvl1pPr marL="0" indent="0">
              <a:lnSpc>
                <a:spcPct val="110000"/>
              </a:lnSpc>
              <a:spcBef>
                <a:spcPts val="0"/>
              </a:spcBef>
              <a:buNone/>
              <a:defRPr sz="1733">
                <a:solidFill>
                  <a:srgbClr val="2F3D4C"/>
                </a:solidFill>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5486400" y="457202"/>
            <a:ext cx="5868988" cy="5403850"/>
          </a:xfrm>
          <a:ln w="28575">
            <a:solidFill>
              <a:srgbClr val="F0C14C"/>
            </a:solidFill>
          </a:ln>
        </p:spPr>
        <p:txBody>
          <a:bodyPr anchor="ctr">
            <a:normAutofit/>
          </a:bodyPr>
          <a:lstStyle>
            <a:lvl1pPr marL="0" indent="0" algn="ctr">
              <a:lnSpc>
                <a:spcPct val="110000"/>
              </a:lnSpc>
              <a:spcBef>
                <a:spcPts val="0"/>
              </a:spcBef>
              <a:buNone/>
              <a:defRPr sz="2933">
                <a:solidFill>
                  <a:srgbClr val="2F3D4C"/>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629483" y="1871629"/>
            <a:ext cx="4230991" cy="12193"/>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5860603" y="1489102"/>
            <a:ext cx="4864100" cy="1875553"/>
          </a:xfrm>
        </p:spPr>
        <p:txBody>
          <a:bodyPr anchor="t">
            <a:noAutofit/>
          </a:bodyPr>
          <a:lstStyle>
            <a:lvl1pPr>
              <a:lnSpc>
                <a:spcPct val="100000"/>
              </a:lnSpc>
              <a:defRPr sz="5867" b="1">
                <a:solidFill>
                  <a:srgbClr val="2F3D4C"/>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5892800" y="3530600"/>
            <a:ext cx="486410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1435100" y="1322491"/>
            <a:ext cx="3657600" cy="36576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5860603" y="3674527"/>
            <a:ext cx="4896297" cy="668873"/>
          </a:xfrm>
        </p:spPr>
        <p:txBody>
          <a:bodyPr>
            <a:noAutofit/>
          </a:bodyPr>
          <a:lstStyle>
            <a:lvl1pPr>
              <a:defRPr i="1">
                <a:solidFill>
                  <a:srgbClr val="2F3D4C"/>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4556759" y="5511800"/>
            <a:ext cx="3048000" cy="609600"/>
          </a:xfrm>
        </p:spPr>
        <p:txBody>
          <a:bodyPr anchor="ctr">
            <a:normAutofit/>
          </a:bodyPr>
          <a:lstStyle>
            <a:lvl1pPr algn="ctr">
              <a:lnSpc>
                <a:spcPct val="100000"/>
              </a:lnSpc>
              <a:defRPr sz="2933" b="1">
                <a:solidFill>
                  <a:srgbClr val="2F3D4C"/>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93387" y="685800"/>
            <a:ext cx="4574746" cy="4572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98736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p:nvPicPr>
        <p:blipFill>
          <a:blip r:embed="rId2"/>
          <a:stretch>
            <a:fillRect/>
          </a:stretch>
        </p:blipFill>
        <p:spPr>
          <a:xfrm>
            <a:off x="6194342" y="-559272"/>
            <a:ext cx="7680960" cy="768096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646176" y="637953"/>
            <a:ext cx="6902940" cy="2450528"/>
          </a:xfrm>
        </p:spPr>
        <p:txBody>
          <a:bodyPr anchor="ctr">
            <a:normAutofit/>
          </a:bodyPr>
          <a:lstStyle>
            <a:lvl1pPr algn="l">
              <a:lnSpc>
                <a:spcPct val="110000"/>
              </a:lnSpc>
              <a:defRPr sz="4400" b="1">
                <a:solidFill>
                  <a:srgbClr val="2F3D4C"/>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635508" y="3517640"/>
            <a:ext cx="6913608" cy="1655762"/>
          </a:xfrm>
        </p:spPr>
        <p:txBody>
          <a:bodyPr anchor="b">
            <a:normAutofit/>
          </a:bodyPr>
          <a:lstStyle>
            <a:lvl1pPr marL="0" indent="0" algn="l">
              <a:buNone/>
              <a:defRPr sz="2133" b="1">
                <a:solidFill>
                  <a:srgbClr val="2F3D4C"/>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5653" y="5273643"/>
            <a:ext cx="5760720" cy="15239"/>
          </a:xfrm>
          <a:prstGeom prst="rect">
            <a:avLst/>
          </a:prstGeom>
        </p:spPr>
      </p:pic>
    </p:spTree>
    <p:extLst>
      <p:ext uri="{BB962C8B-B14F-4D97-AF65-F5344CB8AC3E}">
        <p14:creationId xmlns:p14="http://schemas.microsoft.com/office/powerpoint/2010/main" val="29828222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p:nvGrpSpPr>
        <p:grpSpPr>
          <a:xfrm>
            <a:off x="-682044" y="5885341"/>
            <a:ext cx="12547419" cy="836135"/>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843997"/>
            <a:ext cx="3098292" cy="4754880"/>
          </a:xfrm>
        </p:spPr>
        <p:txBody>
          <a:bodyPr>
            <a:normAutofit/>
          </a:bodyPr>
          <a:lstStyle>
            <a:lvl1pPr>
              <a:lnSpc>
                <a:spcPct val="100000"/>
              </a:lnSpc>
              <a:defRPr sz="5867" b="1">
                <a:solidFill>
                  <a:srgbClr val="2F3D4C"/>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fld id="{D3F2673B-D248-4FF6-81C3-66077380D45E}" type="slidenum">
              <a:rPr lang="en-US" smtClean="0"/>
              <a:t>‹#›</a:t>
            </a:fld>
            <a:endParaRPr lang="en-US"/>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fld id="{2646F9FD-4AC6-4219-A67A-7C419A27146C}" type="datetimeFigureOut">
              <a:rPr lang="en-US" smtClean="0"/>
              <a:t>9/8/2026</a:t>
            </a:fld>
            <a:endParaRPr lang="en-US"/>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endParaRPr lang="en-US"/>
          </a:p>
        </p:txBody>
      </p:sp>
      <p:pic>
        <p:nvPicPr>
          <p:cNvPr id="4" name="Picture 3">
            <a:extLst>
              <a:ext uri="{FF2B5EF4-FFF2-40B4-BE49-F238E27FC236}">
                <a16:creationId xmlns:a16="http://schemas.microsoft.com/office/drawing/2014/main" id="{88A96615-EFF9-DD25-AEFB-EADCE296EA41}"/>
              </a:ext>
            </a:extLst>
          </p:cNvPr>
          <p:cNvPicPr>
            <a:picLocks noChangeAspect="1"/>
          </p:cNvPicPr>
          <p:nvPr/>
        </p:nvPicPr>
        <p:blipFill>
          <a:blip r:embed="rId2"/>
          <a:stretch>
            <a:fillRect/>
          </a:stretch>
        </p:blipFill>
        <p:spPr>
          <a:xfrm>
            <a:off x="3911600" y="843997"/>
            <a:ext cx="7290" cy="475488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4484982" y="843997"/>
            <a:ext cx="7105813" cy="4754880"/>
          </a:xfrm>
        </p:spPr>
        <p:txBody>
          <a:bodyPr anchor="ctr">
            <a:noAutofit/>
          </a:bodyPr>
          <a:lstStyle>
            <a:lvl1pPr>
              <a:defRPr sz="3600">
                <a:solidFill>
                  <a:srgbClr val="2F3D4C"/>
                </a:solidFill>
              </a:defRPr>
            </a:lvl1pPr>
          </a:lstStyle>
          <a:p>
            <a:pPr marL="0" marR="0" lvl="0"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60963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25957194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09600" y="2127786"/>
            <a:ext cx="10972800" cy="914400"/>
          </a:xfrm>
        </p:spPr>
        <p:txBody>
          <a:bodyPr>
            <a:noAutofit/>
          </a:bodyPr>
          <a:lstStyle>
            <a:lvl1pPr algn="ctr">
              <a:lnSpc>
                <a:spcPct val="100000"/>
              </a:lnSpc>
              <a:defRPr sz="5867" b="1">
                <a:solidFill>
                  <a:srgbClr val="2F3D4C"/>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p:nvPicPr>
        <p:blipFill>
          <a:blip r:embed="rId4"/>
          <a:stretch>
            <a:fillRect/>
          </a:stretch>
        </p:blipFill>
        <p:spPr>
          <a:xfrm>
            <a:off x="609600" y="3450210"/>
            <a:ext cx="10972800" cy="12507"/>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p:nvPicPr>
        <p:blipFill>
          <a:blip r:embed="rId5"/>
          <a:stretch>
            <a:fillRect/>
          </a:stretch>
        </p:blipFill>
        <p:spPr>
          <a:xfrm>
            <a:off x="5333322" y="488028"/>
            <a:ext cx="1525357" cy="1524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1828800" y="3785556"/>
            <a:ext cx="8534400" cy="1358900"/>
          </a:xfrm>
        </p:spPr>
        <p:txBody>
          <a:bodyPr anchor="ctr">
            <a:normAutofit/>
          </a:bodyPr>
          <a:lstStyle>
            <a:lvl1pPr marL="0" indent="0" algn="ctr">
              <a:buNone/>
              <a:defRPr sz="4400" b="1">
                <a:solidFill>
                  <a:srgbClr val="2F3D4C"/>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34F0502D-A512-3E5A-D716-AAD86B5376B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11" name="SCDE logo" descr="South Carolina Department of Education logo ">
            <a:extLst>
              <a:ext uri="{FF2B5EF4-FFF2-40B4-BE49-F238E27FC236}">
                <a16:creationId xmlns:a16="http://schemas.microsoft.com/office/drawing/2014/main" id="{2737ED7B-41C3-BE7B-45B8-11240A32B912}"/>
              </a:ext>
            </a:extLst>
          </p:cNvPr>
          <p:cNvPicPr>
            <a:picLocks noChangeAspect="1"/>
          </p:cNvPicPr>
          <p:nvPr userDrawn="1"/>
        </p:nvPicPr>
        <p:blipFill>
          <a:blip r:embed="rId3"/>
          <a:stretch>
            <a:fillRect/>
          </a:stretch>
        </p:blipFill>
        <p:spPr>
          <a:xfrm>
            <a:off x="11023600" y="5885341"/>
            <a:ext cx="841775" cy="836135"/>
          </a:xfrm>
          <a:prstGeom prst="rect">
            <a:avLst/>
          </a:prstGeom>
        </p:spPr>
      </p:pic>
      <p:pic>
        <p:nvPicPr>
          <p:cNvPr id="12" name="Picture 11">
            <a:extLst>
              <a:ext uri="{FF2B5EF4-FFF2-40B4-BE49-F238E27FC236}">
                <a16:creationId xmlns:a16="http://schemas.microsoft.com/office/drawing/2014/main" id="{DE3BD28B-F8F4-FD8B-B127-06AB8003454C}"/>
              </a:ext>
            </a:extLst>
          </p:cNvPr>
          <p:cNvPicPr>
            <a:picLocks noChangeAspect="1"/>
          </p:cNvPicPr>
          <p:nvPr userDrawn="1"/>
        </p:nvPicPr>
        <p:blipFill>
          <a:blip r:embed="rId4"/>
          <a:stretch>
            <a:fillRect/>
          </a:stretch>
        </p:blipFill>
        <p:spPr>
          <a:xfrm>
            <a:off x="609600" y="3450210"/>
            <a:ext cx="10972800" cy="12507"/>
          </a:xfrm>
          <a:prstGeom prst="rect">
            <a:avLst/>
          </a:prstGeom>
        </p:spPr>
      </p:pic>
      <p:pic>
        <p:nvPicPr>
          <p:cNvPr id="13" name="Picture 12">
            <a:extLst>
              <a:ext uri="{FF2B5EF4-FFF2-40B4-BE49-F238E27FC236}">
                <a16:creationId xmlns:a16="http://schemas.microsoft.com/office/drawing/2014/main" id="{C6245055-5527-DC58-E0BE-D5ED95DA1A98}"/>
              </a:ext>
            </a:extLst>
          </p:cNvPr>
          <p:cNvPicPr>
            <a:picLocks noChangeAspect="1"/>
          </p:cNvPicPr>
          <p:nvPr userDrawn="1"/>
        </p:nvPicPr>
        <p:blipFill>
          <a:blip r:embed="rId5"/>
          <a:stretch>
            <a:fillRect/>
          </a:stretch>
        </p:blipFill>
        <p:spPr>
          <a:xfrm>
            <a:off x="5333322" y="488028"/>
            <a:ext cx="1525357" cy="1524000"/>
          </a:xfrm>
          <a:prstGeom prst="rect">
            <a:avLst/>
          </a:prstGeom>
        </p:spPr>
      </p:pic>
    </p:spTree>
    <p:extLst>
      <p:ext uri="{BB962C8B-B14F-4D97-AF65-F5344CB8AC3E}">
        <p14:creationId xmlns:p14="http://schemas.microsoft.com/office/powerpoint/2010/main" val="35267959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450231"/>
            <a:ext cx="10966704" cy="3983779"/>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p:nvPicPr>
        <p:blipFill>
          <a:blip r:embed="rId4"/>
          <a:stretch>
            <a:fillRect/>
          </a:stretch>
        </p:blipFill>
        <p:spPr>
          <a:xfrm>
            <a:off x="602487" y="1264092"/>
            <a:ext cx="10972800" cy="12507"/>
          </a:xfrm>
          <a:prstGeom prst="rect">
            <a:avLst/>
          </a:prstGeom>
        </p:spPr>
      </p:pic>
      <p:pic>
        <p:nvPicPr>
          <p:cNvPr id="4" name="Picture 3">
            <a:extLst>
              <a:ext uri="{FF2B5EF4-FFF2-40B4-BE49-F238E27FC236}">
                <a16:creationId xmlns:a16="http://schemas.microsoft.com/office/drawing/2014/main" id="{205F20B1-24A2-C7ED-0021-88AE94E2C1D9}"/>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7" name="SCDE logo" descr="South Carolina Department of Education logo ">
            <a:extLst>
              <a:ext uri="{FF2B5EF4-FFF2-40B4-BE49-F238E27FC236}">
                <a16:creationId xmlns:a16="http://schemas.microsoft.com/office/drawing/2014/main" id="{DDD0E960-EBE9-51AC-0593-305353292B1A}"/>
              </a:ext>
            </a:extLst>
          </p:cNvPr>
          <p:cNvPicPr>
            <a:picLocks noChangeAspect="1"/>
          </p:cNvPicPr>
          <p:nvPr userDrawn="1"/>
        </p:nvPicPr>
        <p:blipFill>
          <a:blip r:embed="rId3"/>
          <a:stretch>
            <a:fillRect/>
          </a:stretch>
        </p:blipFill>
        <p:spPr>
          <a:xfrm>
            <a:off x="11023600" y="5885341"/>
            <a:ext cx="841775" cy="836135"/>
          </a:xfrm>
          <a:prstGeom prst="rect">
            <a:avLst/>
          </a:prstGeom>
        </p:spPr>
      </p:pic>
      <p:pic>
        <p:nvPicPr>
          <p:cNvPr id="8" name="Picture 7">
            <a:extLst>
              <a:ext uri="{FF2B5EF4-FFF2-40B4-BE49-F238E27FC236}">
                <a16:creationId xmlns:a16="http://schemas.microsoft.com/office/drawing/2014/main" id="{6247ED14-2023-E92E-D2D8-4EA387A7C519}"/>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6374291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pic>
        <p:nvPicPr>
          <p:cNvPr id="4" name="Picture 3">
            <a:extLst>
              <a:ext uri="{FF2B5EF4-FFF2-40B4-BE49-F238E27FC236}">
                <a16:creationId xmlns:a16="http://schemas.microsoft.com/office/drawing/2014/main" id="{063B76C4-F847-1A86-8DDE-0A218A0CB8E2}"/>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6" name="SCDE logo" descr="South Carolina Department of Education logo ">
            <a:extLst>
              <a:ext uri="{FF2B5EF4-FFF2-40B4-BE49-F238E27FC236}">
                <a16:creationId xmlns:a16="http://schemas.microsoft.com/office/drawing/2014/main" id="{C96C90C7-4035-3CE9-767A-628B5F82B67D}"/>
              </a:ext>
            </a:extLst>
          </p:cNvPr>
          <p:cNvPicPr>
            <a:picLocks noChangeAspect="1"/>
          </p:cNvPicPr>
          <p:nvPr userDrawn="1"/>
        </p:nvPicPr>
        <p:blipFill>
          <a:blip r:embed="rId3"/>
          <a:stretch>
            <a:fillRect/>
          </a:stretch>
        </p:blipFill>
        <p:spPr>
          <a:xfrm>
            <a:off x="11023600" y="5885341"/>
            <a:ext cx="841775" cy="836135"/>
          </a:xfrm>
          <a:prstGeom prst="rect">
            <a:avLst/>
          </a:prstGeom>
        </p:spPr>
      </p:pic>
    </p:spTree>
    <p:extLst>
      <p:ext uri="{BB962C8B-B14F-4D97-AF65-F5344CB8AC3E}">
        <p14:creationId xmlns:p14="http://schemas.microsoft.com/office/powerpoint/2010/main" val="40642261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p:nvPicPr>
        <p:blipFill>
          <a:blip r:embed="rId2"/>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fld id="{D3F2673B-D248-4FF6-81C3-66077380D45E}" type="slidenum">
              <a:rPr lang="en-US" smtClean="0"/>
              <a:t>‹#›</a:t>
            </a:fld>
            <a:endParaRPr lang="en-US"/>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fld id="{2646F9FD-4AC6-4219-A67A-7C419A27146C}" type="datetimeFigureOut">
              <a:rPr lang="en-US" smtClean="0"/>
              <a:t>9/8/2026</a:t>
            </a:fld>
            <a:endParaRPr lang="en-US"/>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endParaRPr lang="en-US"/>
          </a:p>
        </p:txBody>
      </p:sp>
    </p:spTree>
    <p:extLst>
      <p:ext uri="{BB962C8B-B14F-4D97-AF65-F5344CB8AC3E}">
        <p14:creationId xmlns:p14="http://schemas.microsoft.com/office/powerpoint/2010/main" val="4102334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fld id="{D3F2673B-D248-4FF6-81C3-66077380D45E}" type="slidenum">
              <a:rPr lang="en-US" smtClean="0"/>
              <a:t>‹#›</a:t>
            </a:fld>
            <a:endParaRPr lang="en-US"/>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fld id="{2646F9FD-4AC6-4219-A67A-7C419A27146C}" type="datetimeFigureOut">
              <a:rPr lang="en-US" smtClean="0"/>
              <a:t>9/8/2026</a:t>
            </a:fld>
            <a:endParaRPr lang="en-US"/>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612648" y="1211544"/>
            <a:ext cx="10966704" cy="496065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endParaRPr lang="en-US"/>
          </a:p>
        </p:txBody>
      </p:sp>
    </p:spTree>
    <p:extLst>
      <p:ext uri="{BB962C8B-B14F-4D97-AF65-F5344CB8AC3E}">
        <p14:creationId xmlns:p14="http://schemas.microsoft.com/office/powerpoint/2010/main" val="2851042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624091" y="1444046"/>
            <a:ext cx="10966704" cy="4154831"/>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p:nvPicPr>
        <p:blipFill>
          <a:blip r:embed="rId4"/>
          <a:stretch>
            <a:fillRect/>
          </a:stretch>
        </p:blipFill>
        <p:spPr>
          <a:xfrm>
            <a:off x="602487" y="1264092"/>
            <a:ext cx="10972800" cy="12507"/>
          </a:xfrm>
          <a:prstGeom prst="rect">
            <a:avLst/>
          </a:prstGeom>
        </p:spPr>
      </p:pic>
      <p:pic>
        <p:nvPicPr>
          <p:cNvPr id="3" name="Picture 2">
            <a:extLst>
              <a:ext uri="{FF2B5EF4-FFF2-40B4-BE49-F238E27FC236}">
                <a16:creationId xmlns:a16="http://schemas.microsoft.com/office/drawing/2014/main" id="{D1472371-D722-E136-07A3-F3DC0E499014}"/>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6" name="SCDE logo" descr="South Carolina Department of Education logo ">
            <a:extLst>
              <a:ext uri="{FF2B5EF4-FFF2-40B4-BE49-F238E27FC236}">
                <a16:creationId xmlns:a16="http://schemas.microsoft.com/office/drawing/2014/main" id="{2B63C21B-C11B-14F9-1B6D-DEE9610FD2E3}"/>
              </a:ext>
            </a:extLst>
          </p:cNvPr>
          <p:cNvPicPr>
            <a:picLocks noChangeAspect="1"/>
          </p:cNvPicPr>
          <p:nvPr userDrawn="1"/>
        </p:nvPicPr>
        <p:blipFill>
          <a:blip r:embed="rId3"/>
          <a:stretch>
            <a:fillRect/>
          </a:stretch>
        </p:blipFill>
        <p:spPr>
          <a:xfrm>
            <a:off x="11023600" y="5885341"/>
            <a:ext cx="841775" cy="836135"/>
          </a:xfrm>
          <a:prstGeom prst="rect">
            <a:avLst/>
          </a:prstGeom>
        </p:spPr>
      </p:pic>
      <p:pic>
        <p:nvPicPr>
          <p:cNvPr id="8" name="Picture 7">
            <a:extLst>
              <a:ext uri="{FF2B5EF4-FFF2-40B4-BE49-F238E27FC236}">
                <a16:creationId xmlns:a16="http://schemas.microsoft.com/office/drawing/2014/main" id="{ECB1017C-005A-AA66-4BA9-1E7AA703B2A4}"/>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20498465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rgbClr val="2F3D4C"/>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498601"/>
            <a:ext cx="5181600" cy="4240819"/>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6386207" y="1498601"/>
            <a:ext cx="5181600" cy="4240819"/>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fld id="{2646F9FD-4AC6-4219-A67A-7C419A27146C}" type="datetimeFigureOut">
              <a:rPr lang="en-US" smtClean="0"/>
              <a:t>9/8/2026</a:t>
            </a:fld>
            <a:endParaRPr lang="en-US"/>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fld id="{D3F2673B-D248-4FF6-81C3-66077380D45E}" type="slidenum">
              <a:rPr lang="en-US" smtClean="0"/>
              <a:t>‹#›</a:t>
            </a:fld>
            <a:endParaRPr lang="en-US"/>
          </a:p>
        </p:txBody>
      </p:sp>
      <p:pic>
        <p:nvPicPr>
          <p:cNvPr id="9" name="Picture 8">
            <a:extLst>
              <a:ext uri="{FF2B5EF4-FFF2-40B4-BE49-F238E27FC236}">
                <a16:creationId xmlns:a16="http://schemas.microsoft.com/office/drawing/2014/main" id="{CCB30407-92DB-6D23-E28D-5CA457DC0021}"/>
              </a:ext>
            </a:extLst>
          </p:cNvPr>
          <p:cNvPicPr>
            <a:picLocks noChangeAspect="1"/>
          </p:cNvPicPr>
          <p:nvPr/>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9067833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8013192" y="1625152"/>
            <a:ext cx="3535680" cy="4217235"/>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612648" y="365125"/>
            <a:ext cx="10936224" cy="731520"/>
          </a:xfrm>
        </p:spPr>
        <p:txBody>
          <a:bodyPr anchor="t">
            <a:normAutofit/>
          </a:bodyPr>
          <a:lstStyle>
            <a:lvl1pPr>
              <a:lnSpc>
                <a:spcPct val="100000"/>
              </a:lnSpc>
              <a:defRPr sz="3334" b="1">
                <a:solidFill>
                  <a:srgbClr val="2F3D4C"/>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612648" y="1625152"/>
            <a:ext cx="3535680" cy="4217234"/>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fld id="{2646F9FD-4AC6-4219-A67A-7C419A27146C}" type="datetimeFigureOut">
              <a:rPr lang="en-US" smtClean="0"/>
              <a:t>9/8/2026</a:t>
            </a:fld>
            <a:endParaRPr lang="en-US"/>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fld id="{D3F2673B-D248-4FF6-81C3-66077380D45E}" type="slidenum">
              <a:rPr lang="en-US" smtClean="0"/>
              <a:t>‹#›</a:t>
            </a:fld>
            <a:endParaRPr lang="en-US"/>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4328160" y="1637659"/>
            <a:ext cx="3535680" cy="4204728"/>
          </a:xfrm>
        </p:spPr>
        <p:txBody>
          <a:bodyPr>
            <a:normAutofit/>
          </a:bodyPr>
          <a:lstStyle>
            <a:lvl1pPr>
              <a:lnSpc>
                <a:spcPct val="110000"/>
              </a:lnSpc>
              <a:spcBef>
                <a:spcPts val="0"/>
              </a:spcBef>
              <a:defRPr sz="1867">
                <a:solidFill>
                  <a:srgbClr val="2F3D4C"/>
                </a:solidFill>
              </a:defRPr>
            </a:lvl1pPr>
            <a:lvl2pPr>
              <a:lnSpc>
                <a:spcPct val="110000"/>
              </a:lnSpc>
              <a:spcBef>
                <a:spcPts val="0"/>
              </a:spcBef>
              <a:defRPr sz="1867">
                <a:solidFill>
                  <a:srgbClr val="2F3D4C"/>
                </a:solidFill>
              </a:defRPr>
            </a:lvl2pPr>
            <a:lvl3pPr>
              <a:lnSpc>
                <a:spcPct val="110000"/>
              </a:lnSpc>
              <a:spcBef>
                <a:spcPts val="0"/>
              </a:spcBef>
              <a:defRPr sz="1867">
                <a:solidFill>
                  <a:srgbClr val="2F3D4C"/>
                </a:solidFill>
              </a:defRPr>
            </a:lvl3pPr>
            <a:lvl4pPr>
              <a:lnSpc>
                <a:spcPct val="110000"/>
              </a:lnSpc>
              <a:spcBef>
                <a:spcPts val="0"/>
              </a:spcBef>
              <a:defRPr sz="1867">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3747942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628074" y="365125"/>
            <a:ext cx="10963563" cy="731520"/>
          </a:xfrm>
        </p:spPr>
        <p:txBody>
          <a:bodyPr anchor="t">
            <a:normAutofit/>
          </a:bodyPr>
          <a:lstStyle>
            <a:lvl1pPr>
              <a:lnSpc>
                <a:spcPct val="100000"/>
              </a:lnSpc>
              <a:defRPr sz="3334" b="1">
                <a:solidFill>
                  <a:srgbClr val="2F3D4C"/>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639196" y="1581324"/>
            <a:ext cx="5157787"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628074" y="2209800"/>
            <a:ext cx="5157787" cy="3626717"/>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6385173" y="1581324"/>
            <a:ext cx="5183188"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6406142" y="2209800"/>
            <a:ext cx="5183188" cy="3626717"/>
          </a:xfrm>
        </p:spPr>
        <p:txBody>
          <a:bodyPr>
            <a:normAutofit/>
          </a:bodyPr>
          <a:lstStyle>
            <a:lvl1pPr>
              <a:lnSpc>
                <a:spcPct val="110000"/>
              </a:lnSpc>
              <a:spcBef>
                <a:spcPts val="0"/>
              </a:spcBef>
              <a:defRPr sz="1733">
                <a:solidFill>
                  <a:srgbClr val="2F3D4C"/>
                </a:solidFill>
              </a:defRPr>
            </a:lvl1pPr>
            <a:lvl2pPr>
              <a:lnSpc>
                <a:spcPct val="110000"/>
              </a:lnSpc>
              <a:spcBef>
                <a:spcPts val="0"/>
              </a:spcBef>
              <a:defRPr sz="1733">
                <a:solidFill>
                  <a:srgbClr val="2F3D4C"/>
                </a:solidFill>
              </a:defRPr>
            </a:lvl2pPr>
            <a:lvl3pPr>
              <a:lnSpc>
                <a:spcPct val="110000"/>
              </a:lnSpc>
              <a:spcBef>
                <a:spcPts val="0"/>
              </a:spcBef>
              <a:defRPr sz="1733">
                <a:solidFill>
                  <a:srgbClr val="2F3D4C"/>
                </a:solidFill>
              </a:defRPr>
            </a:lvl3pPr>
            <a:lvl4pPr>
              <a:lnSpc>
                <a:spcPct val="110000"/>
              </a:lnSpc>
              <a:spcBef>
                <a:spcPts val="0"/>
              </a:spcBef>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fld id="{2646F9FD-4AC6-4219-A67A-7C419A27146C}" type="datetimeFigureOut">
              <a:rPr lang="en-US" smtClean="0"/>
              <a:t>9/8/2026</a:t>
            </a:fld>
            <a:endParaRPr lang="en-US"/>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fld id="{D3F2673B-D248-4FF6-81C3-66077380D45E}" type="slidenum">
              <a:rPr lang="en-US" smtClean="0"/>
              <a:t>‹#›</a:t>
            </a:fld>
            <a:endParaRPr lang="en-US"/>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2088603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628074" y="365125"/>
            <a:ext cx="10963563" cy="731520"/>
          </a:xfrm>
        </p:spPr>
        <p:txBody>
          <a:bodyPr anchor="t">
            <a:normAutofit/>
          </a:bodyPr>
          <a:lstStyle>
            <a:lvl1pPr>
              <a:lnSpc>
                <a:spcPct val="100000"/>
              </a:lnSpc>
              <a:defRPr sz="3334" b="1">
                <a:solidFill>
                  <a:srgbClr val="2F3D4C"/>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628074" y="1569720"/>
            <a:ext cx="5157787" cy="48768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628074" y="2209800"/>
            <a:ext cx="5157787" cy="3626717"/>
          </a:xfrm>
        </p:spPr>
        <p:txBody>
          <a:bodyPr>
            <a:normAutofit/>
          </a:bodyPr>
          <a:lstStyle>
            <a:lvl1pPr>
              <a:defRPr sz="1733">
                <a:solidFill>
                  <a:srgbClr val="2F3D4C"/>
                </a:solidFill>
              </a:defRPr>
            </a:lvl1pPr>
            <a:lvl2pPr>
              <a:defRPr sz="1733">
                <a:solidFill>
                  <a:srgbClr val="2F3D4C"/>
                </a:solidFill>
              </a:defRPr>
            </a:lvl2pPr>
            <a:lvl3pPr>
              <a:defRPr sz="1733">
                <a:solidFill>
                  <a:srgbClr val="2F3D4C"/>
                </a:solidFill>
              </a:defRPr>
            </a:lvl3pPr>
            <a:lvl4pPr>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6406142" y="1569720"/>
            <a:ext cx="5183188" cy="426720"/>
          </a:xfrm>
        </p:spPr>
        <p:txBody>
          <a:bodyPr anchor="ctr">
            <a:normAutofit/>
          </a:bodyPr>
          <a:lstStyle>
            <a:lvl1pPr marL="0" indent="0" algn="ctr">
              <a:buNone/>
              <a:defRPr sz="1867" b="1">
                <a:solidFill>
                  <a:srgbClr val="2F3D4C"/>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6406142" y="2209800"/>
            <a:ext cx="5183188" cy="3626717"/>
          </a:xfrm>
        </p:spPr>
        <p:txBody>
          <a:bodyPr>
            <a:normAutofit/>
          </a:bodyPr>
          <a:lstStyle>
            <a:lvl1pPr>
              <a:defRPr sz="1733">
                <a:solidFill>
                  <a:srgbClr val="2F3D4C"/>
                </a:solidFill>
              </a:defRPr>
            </a:lvl1pPr>
            <a:lvl2pPr>
              <a:defRPr sz="1733">
                <a:solidFill>
                  <a:srgbClr val="2F3D4C"/>
                </a:solidFill>
              </a:defRPr>
            </a:lvl2pPr>
            <a:lvl3pPr>
              <a:defRPr sz="1733">
                <a:solidFill>
                  <a:srgbClr val="2F3D4C"/>
                </a:solidFill>
              </a:defRPr>
            </a:lvl3pPr>
            <a:lvl4pPr>
              <a:defRPr sz="1733">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fld id="{2646F9FD-4AC6-4219-A67A-7C419A27146C}" type="datetimeFigureOut">
              <a:rPr lang="en-US" smtClean="0"/>
              <a:t>9/8/2026</a:t>
            </a:fld>
            <a:endParaRPr lang="en-US"/>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fld id="{D3F2673B-D248-4FF6-81C3-66077380D45E}" type="slidenum">
              <a:rPr lang="en-US" smtClean="0"/>
              <a:t>‹#›</a:t>
            </a:fld>
            <a:endParaRPr lang="en-US"/>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p:nvPicPr>
        <p:blipFill>
          <a:blip r:embed="rId2"/>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21020740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590167" y="457200"/>
            <a:ext cx="4181859" cy="1162081"/>
          </a:xfrm>
        </p:spPr>
        <p:txBody>
          <a:bodyPr anchor="t">
            <a:normAutofit/>
          </a:bodyPr>
          <a:lstStyle>
            <a:lvl1pPr>
              <a:lnSpc>
                <a:spcPct val="100000"/>
              </a:lnSpc>
              <a:defRPr sz="3334" b="1">
                <a:solidFill>
                  <a:srgbClr val="2F3D4C"/>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5486400" y="457202"/>
            <a:ext cx="5868988" cy="5403850"/>
          </a:xfrm>
        </p:spPr>
        <p:txBody>
          <a:bodyPr>
            <a:normAutofit/>
          </a:bodyPr>
          <a:lstStyle>
            <a:lvl1pPr marL="0" indent="0">
              <a:lnSpc>
                <a:spcPct val="110000"/>
              </a:lnSpc>
              <a:spcBef>
                <a:spcPts val="0"/>
              </a:spcBef>
              <a:buNone/>
              <a:defRPr sz="1867">
                <a:solidFill>
                  <a:srgbClr val="2F3D4C"/>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657226" y="2209800"/>
            <a:ext cx="4181859" cy="3835388"/>
          </a:xfrm>
        </p:spPr>
        <p:txBody>
          <a:bodyPr>
            <a:noAutofit/>
          </a:bodyPr>
          <a:lstStyle>
            <a:lvl1pPr marL="0" indent="0">
              <a:lnSpc>
                <a:spcPct val="110000"/>
              </a:lnSpc>
              <a:spcBef>
                <a:spcPts val="0"/>
              </a:spcBef>
              <a:buNone/>
              <a:defRPr sz="1733">
                <a:solidFill>
                  <a:srgbClr val="2F3D4C"/>
                </a:solidFill>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fld id="{2646F9FD-4AC6-4219-A67A-7C419A27146C}" type="datetimeFigureOut">
              <a:rPr lang="en-US" smtClean="0"/>
              <a:t>9/8/2026</a:t>
            </a:fld>
            <a:endParaRPr lang="en-US"/>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fld id="{D3F2673B-D248-4FF6-81C3-66077380D45E}" type="slidenum">
              <a:rPr lang="en-US" smtClean="0"/>
              <a:t>‹#›</a:t>
            </a:fld>
            <a:endParaRPr lang="en-US"/>
          </a:p>
        </p:txBody>
      </p:sp>
      <p:pic>
        <p:nvPicPr>
          <p:cNvPr id="10" name="Picture 9">
            <a:extLst>
              <a:ext uri="{FF2B5EF4-FFF2-40B4-BE49-F238E27FC236}">
                <a16:creationId xmlns:a16="http://schemas.microsoft.com/office/drawing/2014/main" id="{28B8352C-6B08-2F67-F9E0-D46B6820F29B}"/>
              </a:ext>
            </a:extLst>
          </p:cNvPr>
          <p:cNvPicPr>
            <a:picLocks noChangeAspect="1"/>
          </p:cNvPicPr>
          <p:nvPr/>
        </p:nvPicPr>
        <p:blipFill>
          <a:blip r:embed="rId4"/>
          <a:stretch>
            <a:fillRect/>
          </a:stretch>
        </p:blipFill>
        <p:spPr>
          <a:xfrm rot="5400000">
            <a:off x="3344637" y="4026981"/>
            <a:ext cx="3657600" cy="1054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29483" y="1871629"/>
            <a:ext cx="4230991" cy="12193"/>
          </a:xfrm>
          <a:prstGeom prst="rect">
            <a:avLst/>
          </a:prstGeom>
        </p:spPr>
      </p:pic>
    </p:spTree>
    <p:extLst>
      <p:ext uri="{BB962C8B-B14F-4D97-AF65-F5344CB8AC3E}">
        <p14:creationId xmlns:p14="http://schemas.microsoft.com/office/powerpoint/2010/main" val="2863748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590167" y="457200"/>
            <a:ext cx="4181859" cy="1112837"/>
          </a:xfrm>
        </p:spPr>
        <p:txBody>
          <a:bodyPr anchor="t">
            <a:normAutofit/>
          </a:bodyPr>
          <a:lstStyle>
            <a:lvl1pPr>
              <a:lnSpc>
                <a:spcPct val="100000"/>
              </a:lnSpc>
              <a:defRPr sz="3334" b="1">
                <a:solidFill>
                  <a:srgbClr val="2F3D4C"/>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657226" y="2209801"/>
            <a:ext cx="4230990" cy="3659187"/>
          </a:xfrm>
        </p:spPr>
        <p:txBody>
          <a:bodyPr/>
          <a:lstStyle>
            <a:lvl1pPr marL="0" indent="0">
              <a:lnSpc>
                <a:spcPct val="110000"/>
              </a:lnSpc>
              <a:spcBef>
                <a:spcPts val="0"/>
              </a:spcBef>
              <a:buNone/>
              <a:defRPr sz="1733">
                <a:solidFill>
                  <a:srgbClr val="2F3D4C"/>
                </a:solidFill>
              </a:defRPr>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5486400" y="457202"/>
            <a:ext cx="5868988" cy="5403850"/>
          </a:xfrm>
          <a:ln w="28575">
            <a:solidFill>
              <a:srgbClr val="F0C14C"/>
            </a:solidFill>
          </a:ln>
        </p:spPr>
        <p:txBody>
          <a:bodyPr anchor="ctr">
            <a:normAutofit/>
          </a:bodyPr>
          <a:lstStyle>
            <a:lvl1pPr marL="0" indent="0" algn="ctr">
              <a:lnSpc>
                <a:spcPct val="110000"/>
              </a:lnSpc>
              <a:spcBef>
                <a:spcPts val="0"/>
              </a:spcBef>
              <a:buNone/>
              <a:defRPr sz="2933">
                <a:solidFill>
                  <a:srgbClr val="2F3D4C"/>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29483" y="1871629"/>
            <a:ext cx="4230991" cy="12193"/>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fld id="{2646F9FD-4AC6-4219-A67A-7C419A27146C}" type="datetimeFigureOut">
              <a:rPr lang="en-US" smtClean="0"/>
              <a:t>9/8/2026</a:t>
            </a:fld>
            <a:endParaRPr lang="en-US"/>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fld id="{D3F2673B-D248-4FF6-81C3-66077380D45E}" type="slidenum">
              <a:rPr lang="en-US" smtClean="0"/>
              <a:t>‹#›</a:t>
            </a:fld>
            <a:endParaRPr lang="en-US"/>
          </a:p>
        </p:txBody>
      </p:sp>
    </p:spTree>
    <p:extLst>
      <p:ext uri="{BB962C8B-B14F-4D97-AF65-F5344CB8AC3E}">
        <p14:creationId xmlns:p14="http://schemas.microsoft.com/office/powerpoint/2010/main" val="41907690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5860603" y="1489102"/>
            <a:ext cx="4864100" cy="1875553"/>
          </a:xfrm>
        </p:spPr>
        <p:txBody>
          <a:bodyPr anchor="t">
            <a:noAutofit/>
          </a:bodyPr>
          <a:lstStyle>
            <a:lvl1pPr>
              <a:lnSpc>
                <a:spcPct val="100000"/>
              </a:lnSpc>
              <a:defRPr sz="5867" b="1">
                <a:solidFill>
                  <a:srgbClr val="2F3D4C"/>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p:nvCxnSpPr>
        <p:spPr>
          <a:xfrm>
            <a:off x="5892800" y="3530600"/>
            <a:ext cx="486410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fld id="{2646F9FD-4AC6-4219-A67A-7C419A27146C}" type="datetimeFigureOut">
              <a:rPr lang="en-US" smtClean="0"/>
              <a:t>9/8/2026</a:t>
            </a:fld>
            <a:endParaRPr lang="en-US"/>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fld id="{D3F2673B-D248-4FF6-81C3-66077380D45E}" type="slidenum">
              <a:rPr lang="en-US" smtClean="0"/>
              <a:t>‹#›</a:t>
            </a:fld>
            <a:endParaRPr lang="en-US"/>
          </a:p>
        </p:txBody>
      </p:sp>
      <p:sp>
        <p:nvSpPr>
          <p:cNvPr id="11" name="Oval 10">
            <a:extLst>
              <a:ext uri="{FF2B5EF4-FFF2-40B4-BE49-F238E27FC236}">
                <a16:creationId xmlns:a16="http://schemas.microsoft.com/office/drawing/2014/main" id="{C48F96D2-A9CF-5427-4503-D15057B18DF5}"/>
              </a:ext>
            </a:extLst>
          </p:cNvPr>
          <p:cNvSpPr/>
          <p:nvPr/>
        </p:nvSpPr>
        <p:spPr>
          <a:xfrm>
            <a:off x="1435100" y="1322491"/>
            <a:ext cx="3657600" cy="36576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5860603" y="3674527"/>
            <a:ext cx="4896297" cy="668873"/>
          </a:xfrm>
        </p:spPr>
        <p:txBody>
          <a:bodyPr>
            <a:noAutofit/>
          </a:bodyPr>
          <a:lstStyle>
            <a:lvl1pPr marL="0" indent="0">
              <a:lnSpc>
                <a:spcPct val="120000"/>
              </a:lnSpc>
              <a:buNone/>
              <a:defRPr i="1">
                <a:solidFill>
                  <a:srgbClr val="2F3D4C"/>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1761578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Organization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C0FA9F-92AC-75AF-3D35-E082AAE684F3}"/>
              </a:ext>
            </a:extLst>
          </p:cNvPr>
          <p:cNvPicPr>
            <a:picLocks noChangeAspect="1"/>
          </p:cNvPicPr>
          <p:nvPr/>
        </p:nvPicPr>
        <p:blipFill>
          <a:blip r:embed="rId2"/>
          <a:stretch>
            <a:fillRect/>
          </a:stretch>
        </p:blipFill>
        <p:spPr>
          <a:xfrm rot="16200000">
            <a:off x="5100285" y="564216"/>
            <a:ext cx="17743" cy="11582400"/>
          </a:xfrm>
          <a:prstGeom prst="rect">
            <a:avLst/>
          </a:prstGeom>
        </p:spPr>
      </p:pic>
      <p:pic>
        <p:nvPicPr>
          <p:cNvPr id="7" name="SCDE logo" descr="South Carolina Department of Education logo ">
            <a:extLst>
              <a:ext uri="{FF2B5EF4-FFF2-40B4-BE49-F238E27FC236}">
                <a16:creationId xmlns:a16="http://schemas.microsoft.com/office/drawing/2014/main" id="{DC5D52C2-06A3-1581-FF4F-A5568D0ACE36}"/>
              </a:ext>
            </a:extLst>
          </p:cNvPr>
          <p:cNvPicPr>
            <a:picLocks noChangeAspect="1"/>
          </p:cNvPicPr>
          <p:nvPr/>
        </p:nvPicPr>
        <p:blipFill>
          <a:blip r:embed="rId3"/>
          <a:stretch>
            <a:fillRect/>
          </a:stretch>
        </p:blipFill>
        <p:spPr>
          <a:xfrm>
            <a:off x="11023600" y="5885341"/>
            <a:ext cx="841775" cy="836135"/>
          </a:xfrm>
          <a:prstGeom prst="rect">
            <a:avLst/>
          </a:prstGeom>
        </p:spPr>
      </p:pic>
      <p:sp>
        <p:nvSpPr>
          <p:cNvPr id="2" name="Date Placeholder 1"/>
          <p:cNvSpPr>
            <a:spLocks noGrp="1"/>
          </p:cNvSpPr>
          <p:nvPr>
            <p:ph type="dt" sz="half" idx="10"/>
          </p:nvPr>
        </p:nvSpPr>
        <p:spPr/>
        <p:txBody>
          <a:bodyPr/>
          <a:lstStyle/>
          <a:p>
            <a:fld id="{2646F9FD-4AC6-4219-A67A-7C419A27146C}"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F2673B-D248-4FF6-81C3-66077380D45E}" type="slidenum">
              <a:rPr lang="en-US" smtClean="0"/>
              <a:t>‹#›</a:t>
            </a:fld>
            <a:endParaRPr lang="en-US"/>
          </a:p>
        </p:txBody>
      </p:sp>
      <p:sp>
        <p:nvSpPr>
          <p:cNvPr id="16" name="Picture Placeholder 15">
            <a:extLst>
              <a:ext uri="{FF2B5EF4-FFF2-40B4-BE49-F238E27FC236}">
                <a16:creationId xmlns:a16="http://schemas.microsoft.com/office/drawing/2014/main" id="{D81122A7-8DB1-A370-75D3-165FABA4705D}"/>
              </a:ext>
            </a:extLst>
          </p:cNvPr>
          <p:cNvSpPr>
            <a:spLocks noGrp="1"/>
          </p:cNvSpPr>
          <p:nvPr>
            <p:ph type="pic" sz="quarter" idx="13"/>
          </p:nvPr>
        </p:nvSpPr>
        <p:spPr>
          <a:xfrm>
            <a:off x="660400" y="1803400"/>
            <a:ext cx="2060448" cy="2548128"/>
          </a:xfrm>
          <a:ln>
            <a:solidFill>
              <a:srgbClr val="F0C14C"/>
            </a:solidFill>
          </a:ln>
        </p:spPr>
        <p:txBody>
          <a:bodyPr>
            <a:normAutofit/>
          </a:bodyPr>
          <a:lstStyle>
            <a:lvl1pPr>
              <a:defRPr sz="1867">
                <a:solidFill>
                  <a:srgbClr val="2F3D4C"/>
                </a:solidFill>
              </a:defRPr>
            </a:lvl1pPr>
          </a:lstStyle>
          <a:p>
            <a:r>
              <a:rPr lang="en-US"/>
              <a:t>Click icon to add picture</a:t>
            </a:r>
          </a:p>
        </p:txBody>
      </p:sp>
      <p:sp>
        <p:nvSpPr>
          <p:cNvPr id="17" name="Picture Placeholder 15">
            <a:extLst>
              <a:ext uri="{FF2B5EF4-FFF2-40B4-BE49-F238E27FC236}">
                <a16:creationId xmlns:a16="http://schemas.microsoft.com/office/drawing/2014/main" id="{9C9B20AF-46C2-4772-7202-28A9597DBDF7}"/>
              </a:ext>
            </a:extLst>
          </p:cNvPr>
          <p:cNvSpPr>
            <a:spLocks noGrp="1"/>
          </p:cNvSpPr>
          <p:nvPr>
            <p:ph type="pic" sz="quarter" idx="14"/>
          </p:nvPr>
        </p:nvSpPr>
        <p:spPr>
          <a:xfrm>
            <a:off x="2861564" y="1803400"/>
            <a:ext cx="2060448" cy="2548128"/>
          </a:xfrm>
          <a:ln>
            <a:solidFill>
              <a:srgbClr val="F0C14C"/>
            </a:solidFill>
          </a:ln>
        </p:spPr>
        <p:txBody>
          <a:bodyPr>
            <a:normAutofit/>
          </a:bodyPr>
          <a:lstStyle>
            <a:lvl1pPr>
              <a:defRPr sz="1867">
                <a:solidFill>
                  <a:srgbClr val="2F3D4C"/>
                </a:solidFill>
              </a:defRPr>
            </a:lvl1pPr>
          </a:lstStyle>
          <a:p>
            <a:r>
              <a:rPr lang="en-US"/>
              <a:t>Click icon to add picture</a:t>
            </a:r>
          </a:p>
        </p:txBody>
      </p:sp>
      <p:sp>
        <p:nvSpPr>
          <p:cNvPr id="18" name="Picture Placeholder 15">
            <a:extLst>
              <a:ext uri="{FF2B5EF4-FFF2-40B4-BE49-F238E27FC236}">
                <a16:creationId xmlns:a16="http://schemas.microsoft.com/office/drawing/2014/main" id="{C6DD0515-69DB-C48D-55A8-3B1845ED2D61}"/>
              </a:ext>
            </a:extLst>
          </p:cNvPr>
          <p:cNvSpPr>
            <a:spLocks noGrp="1"/>
          </p:cNvSpPr>
          <p:nvPr>
            <p:ph type="pic" sz="quarter" idx="15"/>
          </p:nvPr>
        </p:nvSpPr>
        <p:spPr>
          <a:xfrm>
            <a:off x="5065776" y="1799771"/>
            <a:ext cx="2060448" cy="2548128"/>
          </a:xfrm>
          <a:ln>
            <a:solidFill>
              <a:srgbClr val="F0C14C"/>
            </a:solidFill>
          </a:ln>
        </p:spPr>
        <p:txBody>
          <a:bodyPr>
            <a:normAutofit/>
          </a:bodyPr>
          <a:lstStyle>
            <a:lvl1pPr>
              <a:defRPr sz="1867">
                <a:solidFill>
                  <a:srgbClr val="2F3D4C"/>
                </a:solidFill>
              </a:defRPr>
            </a:lvl1pPr>
          </a:lstStyle>
          <a:p>
            <a:r>
              <a:rPr lang="en-US"/>
              <a:t>Click icon to add picture</a:t>
            </a:r>
          </a:p>
        </p:txBody>
      </p:sp>
      <p:sp>
        <p:nvSpPr>
          <p:cNvPr id="19" name="Picture Placeholder 15">
            <a:extLst>
              <a:ext uri="{FF2B5EF4-FFF2-40B4-BE49-F238E27FC236}">
                <a16:creationId xmlns:a16="http://schemas.microsoft.com/office/drawing/2014/main" id="{4CE8CBD5-7BB6-0F86-D094-24D828830D64}"/>
              </a:ext>
            </a:extLst>
          </p:cNvPr>
          <p:cNvSpPr>
            <a:spLocks noGrp="1"/>
          </p:cNvSpPr>
          <p:nvPr>
            <p:ph type="pic" sz="quarter" idx="16"/>
          </p:nvPr>
        </p:nvSpPr>
        <p:spPr>
          <a:xfrm>
            <a:off x="7269988" y="1799771"/>
            <a:ext cx="2060448" cy="2548128"/>
          </a:xfrm>
          <a:ln>
            <a:solidFill>
              <a:srgbClr val="F0C14C"/>
            </a:solidFill>
          </a:ln>
        </p:spPr>
        <p:txBody>
          <a:bodyPr>
            <a:normAutofit/>
          </a:bodyPr>
          <a:lstStyle>
            <a:lvl1pPr>
              <a:defRPr sz="1867">
                <a:solidFill>
                  <a:srgbClr val="2F3D4C"/>
                </a:solidFill>
              </a:defRPr>
            </a:lvl1pPr>
          </a:lstStyle>
          <a:p>
            <a:r>
              <a:rPr lang="en-US"/>
              <a:t>Click icon to add picture</a:t>
            </a:r>
          </a:p>
        </p:txBody>
      </p:sp>
      <p:sp>
        <p:nvSpPr>
          <p:cNvPr id="20" name="Picture Placeholder 15">
            <a:extLst>
              <a:ext uri="{FF2B5EF4-FFF2-40B4-BE49-F238E27FC236}">
                <a16:creationId xmlns:a16="http://schemas.microsoft.com/office/drawing/2014/main" id="{C4656702-5181-2A63-61AD-E9FB5E2F89E1}"/>
              </a:ext>
            </a:extLst>
          </p:cNvPr>
          <p:cNvSpPr>
            <a:spLocks noGrp="1"/>
          </p:cNvSpPr>
          <p:nvPr>
            <p:ph type="pic" sz="quarter" idx="17"/>
          </p:nvPr>
        </p:nvSpPr>
        <p:spPr>
          <a:xfrm>
            <a:off x="9471152" y="1803400"/>
            <a:ext cx="2060448" cy="2548128"/>
          </a:xfrm>
          <a:ln>
            <a:solidFill>
              <a:srgbClr val="F0C14C"/>
            </a:solidFill>
          </a:ln>
        </p:spPr>
        <p:txBody>
          <a:bodyPr>
            <a:normAutofit/>
          </a:bodyPr>
          <a:lstStyle>
            <a:lvl1pPr>
              <a:defRPr sz="1867">
                <a:solidFill>
                  <a:srgbClr val="2F3D4C"/>
                </a:solidFill>
              </a:defRPr>
            </a:lvl1pPr>
          </a:lstStyle>
          <a:p>
            <a:r>
              <a:rPr lang="en-US"/>
              <a:t>Click icon to add picture</a:t>
            </a:r>
          </a:p>
        </p:txBody>
      </p:sp>
      <p:sp>
        <p:nvSpPr>
          <p:cNvPr id="22" name="Text Placeholder 21">
            <a:extLst>
              <a:ext uri="{FF2B5EF4-FFF2-40B4-BE49-F238E27FC236}">
                <a16:creationId xmlns:a16="http://schemas.microsoft.com/office/drawing/2014/main" id="{F415DA58-5452-3EBF-38AB-61D993233AC6}"/>
              </a:ext>
            </a:extLst>
          </p:cNvPr>
          <p:cNvSpPr>
            <a:spLocks noGrp="1"/>
          </p:cNvSpPr>
          <p:nvPr>
            <p:ph type="body" sz="quarter" idx="18" hasCustomPrompt="1"/>
          </p:nvPr>
        </p:nvSpPr>
        <p:spPr>
          <a:xfrm>
            <a:off x="641350" y="4546600"/>
            <a:ext cx="2079625" cy="867269"/>
          </a:xfrm>
          <a:ln>
            <a:noFill/>
          </a:ln>
        </p:spPr>
        <p:txBody>
          <a:bodyPr anchor="ctr"/>
          <a:lstStyle>
            <a:lvl1pPr marL="0" indent="0" algn="ctr">
              <a:lnSpc>
                <a:spcPct val="100000"/>
              </a:lnSpc>
              <a:spcBef>
                <a:spcPts val="0"/>
              </a:spcBef>
              <a:buNone/>
              <a:defRPr sz="16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3" name="Text Placeholder 21">
            <a:extLst>
              <a:ext uri="{FF2B5EF4-FFF2-40B4-BE49-F238E27FC236}">
                <a16:creationId xmlns:a16="http://schemas.microsoft.com/office/drawing/2014/main" id="{7F267B3B-F270-5049-C850-DBE0E3925C99}"/>
              </a:ext>
            </a:extLst>
          </p:cNvPr>
          <p:cNvSpPr>
            <a:spLocks noGrp="1"/>
          </p:cNvSpPr>
          <p:nvPr>
            <p:ph type="body" sz="quarter" idx="19" hasCustomPrompt="1"/>
          </p:nvPr>
        </p:nvSpPr>
        <p:spPr>
          <a:xfrm>
            <a:off x="2851976" y="4515152"/>
            <a:ext cx="2079625" cy="898716"/>
          </a:xfrm>
        </p:spPr>
        <p:txBody>
          <a:bodyPr anchor="ctr"/>
          <a:lstStyle>
            <a:lvl1pPr marL="0" indent="0" algn="ctr">
              <a:lnSpc>
                <a:spcPct val="100000"/>
              </a:lnSpc>
              <a:spcBef>
                <a:spcPts val="0"/>
              </a:spcBef>
              <a:buNone/>
              <a:defRPr sz="16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4" name="Text Placeholder 21">
            <a:extLst>
              <a:ext uri="{FF2B5EF4-FFF2-40B4-BE49-F238E27FC236}">
                <a16:creationId xmlns:a16="http://schemas.microsoft.com/office/drawing/2014/main" id="{A8B8F338-FE3C-3A4F-C135-3808BCE99206}"/>
              </a:ext>
            </a:extLst>
          </p:cNvPr>
          <p:cNvSpPr>
            <a:spLocks noGrp="1"/>
          </p:cNvSpPr>
          <p:nvPr>
            <p:ph type="body" sz="quarter" idx="20" hasCustomPrompt="1"/>
          </p:nvPr>
        </p:nvSpPr>
        <p:spPr>
          <a:xfrm>
            <a:off x="5051457" y="4515152"/>
            <a:ext cx="2079625" cy="898716"/>
          </a:xfrm>
        </p:spPr>
        <p:txBody>
          <a:bodyPr anchor="ctr"/>
          <a:lstStyle>
            <a:lvl1pPr marL="0" indent="0" algn="ctr">
              <a:lnSpc>
                <a:spcPct val="100000"/>
              </a:lnSpc>
              <a:spcBef>
                <a:spcPts val="0"/>
              </a:spcBef>
              <a:buNone/>
              <a:defRPr sz="16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5" name="Text Placeholder 21">
            <a:extLst>
              <a:ext uri="{FF2B5EF4-FFF2-40B4-BE49-F238E27FC236}">
                <a16:creationId xmlns:a16="http://schemas.microsoft.com/office/drawing/2014/main" id="{3DA8B0CC-C733-BB3F-7BBE-22F8270C554D}"/>
              </a:ext>
            </a:extLst>
          </p:cNvPr>
          <p:cNvSpPr>
            <a:spLocks noGrp="1"/>
          </p:cNvSpPr>
          <p:nvPr>
            <p:ph type="body" sz="quarter" idx="21" hasCustomPrompt="1"/>
          </p:nvPr>
        </p:nvSpPr>
        <p:spPr>
          <a:xfrm>
            <a:off x="7269988" y="4533295"/>
            <a:ext cx="2079625" cy="898716"/>
          </a:xfrm>
        </p:spPr>
        <p:txBody>
          <a:bodyPr anchor="ctr"/>
          <a:lstStyle>
            <a:lvl1pPr marL="0" indent="0" algn="ctr">
              <a:lnSpc>
                <a:spcPct val="100000"/>
              </a:lnSpc>
              <a:spcBef>
                <a:spcPts val="0"/>
              </a:spcBef>
              <a:buNone/>
              <a:defRPr sz="16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26" name="Text Placeholder 21">
            <a:extLst>
              <a:ext uri="{FF2B5EF4-FFF2-40B4-BE49-F238E27FC236}">
                <a16:creationId xmlns:a16="http://schemas.microsoft.com/office/drawing/2014/main" id="{29C17EA2-6DB6-89B9-FE7A-F168106B124E}"/>
              </a:ext>
            </a:extLst>
          </p:cNvPr>
          <p:cNvSpPr>
            <a:spLocks noGrp="1"/>
          </p:cNvSpPr>
          <p:nvPr>
            <p:ph type="body" sz="quarter" idx="22" hasCustomPrompt="1"/>
          </p:nvPr>
        </p:nvSpPr>
        <p:spPr>
          <a:xfrm>
            <a:off x="9480701" y="4515152"/>
            <a:ext cx="2079625" cy="898716"/>
          </a:xfrm>
        </p:spPr>
        <p:txBody>
          <a:bodyPr anchor="ctr"/>
          <a:lstStyle>
            <a:lvl1pPr marL="0" indent="0" algn="ctr">
              <a:lnSpc>
                <a:spcPct val="100000"/>
              </a:lnSpc>
              <a:spcBef>
                <a:spcPts val="0"/>
              </a:spcBef>
              <a:buNone/>
              <a:defRPr sz="1600" b="1">
                <a:solidFill>
                  <a:srgbClr val="2F3D4C"/>
                </a:solidFill>
              </a:defRPr>
            </a:lvl1pPr>
          </a:lstStyle>
          <a:p>
            <a:pPr lvl="0"/>
            <a:r>
              <a:rPr lang="en-US" err="1"/>
              <a:t>Firstname</a:t>
            </a:r>
            <a:r>
              <a:rPr lang="en-US"/>
              <a:t> </a:t>
            </a:r>
            <a:r>
              <a:rPr lang="en-US" err="1"/>
              <a:t>Lastname</a:t>
            </a:r>
            <a:endParaRPr lang="en-US"/>
          </a:p>
          <a:p>
            <a:pPr lvl="0"/>
            <a:r>
              <a:rPr lang="en-US"/>
              <a:t>Title</a:t>
            </a:r>
          </a:p>
        </p:txBody>
      </p:sp>
      <p:sp>
        <p:nvSpPr>
          <p:cNvPr id="5" name="Title 1">
            <a:extLst>
              <a:ext uri="{FF2B5EF4-FFF2-40B4-BE49-F238E27FC236}">
                <a16:creationId xmlns:a16="http://schemas.microsoft.com/office/drawing/2014/main" id="{6FA47C16-1777-76CE-E4F1-1189CB2B7364}"/>
              </a:ext>
            </a:extLst>
          </p:cNvPr>
          <p:cNvSpPr>
            <a:spLocks noGrp="1"/>
          </p:cNvSpPr>
          <p:nvPr>
            <p:ph type="title" hasCustomPrompt="1"/>
          </p:nvPr>
        </p:nvSpPr>
        <p:spPr>
          <a:xfrm>
            <a:off x="641047" y="419293"/>
            <a:ext cx="10958705" cy="677547"/>
          </a:xfrm>
        </p:spPr>
        <p:txBody>
          <a:bodyPr anchor="t">
            <a:noAutofit/>
          </a:bodyPr>
          <a:lstStyle>
            <a:lvl1pPr>
              <a:lnSpc>
                <a:spcPct val="100000"/>
              </a:lnSpc>
              <a:defRPr sz="3334" b="1">
                <a:solidFill>
                  <a:srgbClr val="2F3D4C"/>
                </a:solidFill>
              </a:defRPr>
            </a:lvl1pPr>
          </a:lstStyle>
          <a:p>
            <a:r>
              <a:rPr lang="en-US"/>
              <a:t>Staffing/Organizational Chart </a:t>
            </a:r>
          </a:p>
        </p:txBody>
      </p:sp>
      <p:pic>
        <p:nvPicPr>
          <p:cNvPr id="8" name="Picture 7">
            <a:extLst>
              <a:ext uri="{FF2B5EF4-FFF2-40B4-BE49-F238E27FC236}">
                <a16:creationId xmlns:a16="http://schemas.microsoft.com/office/drawing/2014/main" id="{F5511D98-59CA-2C0F-9C1F-DB9075BC801A}"/>
              </a:ext>
            </a:extLst>
          </p:cNvPr>
          <p:cNvPicPr>
            <a:picLocks noChangeAspect="1"/>
          </p:cNvPicPr>
          <p:nvPr/>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4851960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4556759" y="5511800"/>
            <a:ext cx="3048000" cy="609600"/>
          </a:xfrm>
        </p:spPr>
        <p:txBody>
          <a:bodyPr anchor="ctr">
            <a:normAutofit/>
          </a:bodyPr>
          <a:lstStyle>
            <a:lvl1pPr algn="ctr">
              <a:lnSpc>
                <a:spcPct val="100000"/>
              </a:lnSpc>
              <a:defRPr sz="2933" b="1">
                <a:solidFill>
                  <a:srgbClr val="2F3D4C"/>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3387" y="685800"/>
            <a:ext cx="4574746" cy="4572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pic>
        <p:nvPicPr>
          <p:cNvPr id="2" name="Picture 1" descr="2024 South Carolina Department of Education">
            <a:extLst>
              <a:ext uri="{FF2B5EF4-FFF2-40B4-BE49-F238E27FC236}">
                <a16:creationId xmlns:a16="http://schemas.microsoft.com/office/drawing/2014/main" id="{223381CA-07E7-7D54-2E0C-FF18FF5813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93387" y="685800"/>
            <a:ext cx="4574746" cy="4572000"/>
          </a:xfrm>
          <a:prstGeom prst="rect">
            <a:avLst/>
          </a:prstGeom>
        </p:spPr>
      </p:pic>
    </p:spTree>
    <p:extLst>
      <p:ext uri="{BB962C8B-B14F-4D97-AF65-F5344CB8AC3E}">
        <p14:creationId xmlns:p14="http://schemas.microsoft.com/office/powerpoint/2010/main" val="7113016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450231"/>
            <a:ext cx="10966704" cy="3983779"/>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583534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624091" y="1444046"/>
            <a:ext cx="10966704" cy="4154831"/>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602487" y="1264092"/>
            <a:ext cx="10972800" cy="12507"/>
          </a:xfrm>
          <a:prstGeom prst="rect">
            <a:avLst/>
          </a:prstGeom>
        </p:spPr>
      </p:pic>
    </p:spTree>
    <p:extLst>
      <p:ext uri="{BB962C8B-B14F-4D97-AF65-F5344CB8AC3E}">
        <p14:creationId xmlns:p14="http://schemas.microsoft.com/office/powerpoint/2010/main" val="11668232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5100285" y="564216"/>
            <a:ext cx="17743" cy="115824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1023600" y="5885341"/>
            <a:ext cx="841775" cy="836135"/>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612648" y="365125"/>
            <a:ext cx="10966704" cy="731520"/>
          </a:xfrm>
        </p:spPr>
        <p:txBody>
          <a:bodyPr anchor="t">
            <a:normAutofit/>
          </a:bodyPr>
          <a:lstStyle>
            <a:lvl1pPr>
              <a:lnSpc>
                <a:spcPct val="100000"/>
              </a:lnSpc>
              <a:defRPr sz="3334"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8169402" y="6351528"/>
            <a:ext cx="2743200" cy="365125"/>
          </a:xfrm>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612648" y="6356351"/>
            <a:ext cx="2743200" cy="365125"/>
          </a:xfrm>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612648" y="1211544"/>
            <a:ext cx="10966704" cy="4222466"/>
          </a:xfrm>
        </p:spPr>
        <p:txBody>
          <a:bodyPr>
            <a:normAutofit/>
          </a:bodyPr>
          <a:lstStyle>
            <a:lvl1pPr marL="0" indent="0">
              <a:buNone/>
              <a:defRPr sz="1867">
                <a:solidFill>
                  <a:srgbClr val="2F3D4C"/>
                </a:solidFill>
              </a:defRPr>
            </a:lvl1pPr>
            <a:lvl2pPr>
              <a:defRPr sz="2800"/>
            </a:lvl2pPr>
            <a:lvl3pPr>
              <a:defRPr sz="2400"/>
            </a:lvl3pPr>
            <a:lvl4pPr>
              <a:defRPr sz="2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3710940" y="6356351"/>
            <a:ext cx="4114800" cy="365125"/>
          </a:xfrm>
        </p:spPr>
        <p:txBody>
          <a:bodyPr/>
          <a:lstStyle/>
          <a:p>
            <a:pPr defTabSz="914446"/>
            <a:endParaRPr lang="en-US">
              <a:solidFill>
                <a:prstClr val="black">
                  <a:tint val="82000"/>
                </a:prstClr>
              </a:solidFill>
            </a:endParaRPr>
          </a:p>
        </p:txBody>
      </p:sp>
    </p:spTree>
    <p:extLst>
      <p:ext uri="{BB962C8B-B14F-4D97-AF65-F5344CB8AC3E}">
        <p14:creationId xmlns:p14="http://schemas.microsoft.com/office/powerpoint/2010/main" val="24345874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4556759" y="5511800"/>
            <a:ext cx="3048000" cy="609600"/>
          </a:xfrm>
        </p:spPr>
        <p:txBody>
          <a:bodyPr anchor="ctr">
            <a:normAutofit/>
          </a:bodyPr>
          <a:lstStyle>
            <a:lvl1pPr algn="ctr">
              <a:lnSpc>
                <a:spcPct val="100000"/>
              </a:lnSpc>
              <a:defRPr sz="2933" b="1">
                <a:solidFill>
                  <a:srgbClr val="2F3D4C"/>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93387" y="685800"/>
            <a:ext cx="4574746" cy="4572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914446"/>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Tree>
    <p:extLst>
      <p:ext uri="{BB962C8B-B14F-4D97-AF65-F5344CB8AC3E}">
        <p14:creationId xmlns:p14="http://schemas.microsoft.com/office/powerpoint/2010/main" val="41716892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49864D-019A-4B12-BF90-B1D07F90B920}"/>
              </a:ext>
            </a:extLst>
          </p:cNvPr>
          <p:cNvSpPr>
            <a:spLocks noGrp="1"/>
          </p:cNvSpPr>
          <p:nvPr>
            <p:ph type="title"/>
          </p:nvPr>
        </p:nvSpPr>
        <p:spPr>
          <a:xfrm>
            <a:off x="5829300" y="1370126"/>
            <a:ext cx="5486400" cy="1543050"/>
          </a:xfrm>
          <a:prstGeom prst="rect">
            <a:avLst/>
          </a:prstGeom>
        </p:spPr>
        <p:txBody>
          <a:bodyPr vert="horz" lIns="91440" tIns="45720" rIns="91440" bIns="45720" rtlCol="0" anchor="ctr">
            <a:normAutofit/>
          </a:bodyPr>
          <a:lstStyle/>
          <a:p>
            <a:pPr marL="0" indent="0" algn="ctr">
              <a:buNone/>
            </a:pPr>
            <a:r>
              <a:rPr lang="en-US" sz="3600">
                <a:latin typeface="Rockwell" panose="02060603020205020403" pitchFamily="18" charset="0"/>
              </a:rPr>
              <a:t>&lt;Title Here&gt;</a:t>
            </a:r>
          </a:p>
        </p:txBody>
      </p:sp>
      <p:sp>
        <p:nvSpPr>
          <p:cNvPr id="3" name="Text Placeholder 2">
            <a:extLst>
              <a:ext uri="{FF2B5EF4-FFF2-40B4-BE49-F238E27FC236}">
                <a16:creationId xmlns:a16="http://schemas.microsoft.com/office/drawing/2014/main" id="{8AB7142B-3665-4E5C-A890-9019553719D7}"/>
              </a:ext>
            </a:extLst>
          </p:cNvPr>
          <p:cNvSpPr>
            <a:spLocks noGrp="1"/>
          </p:cNvSpPr>
          <p:nvPr>
            <p:ph type="body" idx="1"/>
          </p:nvPr>
        </p:nvSpPr>
        <p:spPr>
          <a:xfrm>
            <a:off x="5829300" y="3104421"/>
            <a:ext cx="5524500" cy="1543050"/>
          </a:xfrm>
          <a:prstGeom prst="rect">
            <a:avLst/>
          </a:prstGeom>
        </p:spPr>
        <p:txBody>
          <a:bodyPr vert="horz" lIns="91440" tIns="45720" rIns="91440" bIns="45720" rtlCol="0">
            <a:normAutofit/>
          </a:bodyPr>
          <a:lstStyle/>
          <a:p>
            <a:pPr marL="0" indent="0" algn="ctr">
              <a:buNone/>
            </a:pPr>
            <a:r>
              <a:rPr lang="en-US" sz="2400">
                <a:latin typeface="Trebuchet MS" panose="020B0603020202020204" pitchFamily="34" charset="0"/>
              </a:rPr>
              <a:t>&lt;Date Here&gt;</a:t>
            </a:r>
          </a:p>
          <a:p>
            <a:pPr marL="0" indent="0" algn="ctr">
              <a:buNone/>
            </a:pPr>
            <a:r>
              <a:rPr lang="en-US" sz="2400">
                <a:latin typeface="Trebuchet MS" panose="020B0603020202020204" pitchFamily="34" charset="0"/>
              </a:rPr>
              <a:t>Molly M. Spearman</a:t>
            </a:r>
          </a:p>
          <a:p>
            <a:pPr marL="0" indent="0" algn="ctr">
              <a:buNone/>
            </a:pPr>
            <a:r>
              <a:rPr lang="en-US" sz="2400">
                <a:latin typeface="Trebuchet MS" panose="020B0603020202020204" pitchFamily="34" charset="0"/>
              </a:rPr>
              <a:t>State Superintendent of Education</a:t>
            </a:r>
          </a:p>
        </p:txBody>
      </p:sp>
      <p:sp>
        <p:nvSpPr>
          <p:cNvPr id="7" name="Rectangle 6">
            <a:extLst>
              <a:ext uri="{FF2B5EF4-FFF2-40B4-BE49-F238E27FC236}">
                <a16:creationId xmlns:a16="http://schemas.microsoft.com/office/drawing/2014/main" id="{30B9D6AF-6F27-4A55-9DE2-9F658E5EE480}"/>
              </a:ext>
              <a:ext uri="{C183D7F6-B498-43B3-948B-1728B52AA6E4}">
                <adec:decorative xmlns:adec="http://schemas.microsoft.com/office/drawing/2017/decorative" val="1"/>
              </a:ext>
            </a:extLst>
          </p:cNvPr>
          <p:cNvSpPr/>
          <p:nvPr userDrawn="1"/>
        </p:nvSpPr>
        <p:spPr>
          <a:xfrm>
            <a:off x="0" y="5852160"/>
            <a:ext cx="12192000" cy="1005840"/>
          </a:xfrm>
          <a:prstGeom prst="rect">
            <a:avLst/>
          </a:prstGeom>
          <a:solidFill>
            <a:srgbClr val="4E5F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10" descr="Blue SCDE logo 2022">
            <a:extLst>
              <a:ext uri="{FF2B5EF4-FFF2-40B4-BE49-F238E27FC236}">
                <a16:creationId xmlns:a16="http://schemas.microsoft.com/office/drawing/2014/main" id="{94B02678-2417-4FF6-8B34-F6AFF97955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3832" y="1375776"/>
            <a:ext cx="3333928" cy="3271695"/>
          </a:xfrm>
          <a:prstGeom prst="rect">
            <a:avLst/>
          </a:prstGeom>
        </p:spPr>
      </p:pic>
    </p:spTree>
    <p:extLst>
      <p:ext uri="{BB962C8B-B14F-4D97-AF65-F5344CB8AC3E}">
        <p14:creationId xmlns:p14="http://schemas.microsoft.com/office/powerpoint/2010/main" val="3695642851"/>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914400" rtl="0" eaLnBrk="1" latinLnBrk="0" hangingPunct="1">
        <a:lnSpc>
          <a:spcPct val="100000"/>
        </a:lnSpc>
        <a:spcBef>
          <a:spcPct val="0"/>
        </a:spcBef>
        <a:buNone/>
        <a:defRPr sz="4000" kern="1200">
          <a:solidFill>
            <a:schemeClr val="tx1"/>
          </a:solidFill>
          <a:latin typeface="Rockwell" panose="02060603020205020403" pitchFamily="18" charset="0"/>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612648" y="365125"/>
            <a:ext cx="10936224"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612648" y="1244601"/>
            <a:ext cx="10936224" cy="45940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612648"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defTabSz="914446"/>
            <a:fld id="{A448B9D2-E6E9-40E5-8C65-A106E5FF64CC}" type="datetimeFigureOut">
              <a:rPr lang="en-US" smtClean="0">
                <a:solidFill>
                  <a:prstClr val="black">
                    <a:tint val="82000"/>
                  </a:prstClr>
                </a:solidFill>
              </a:rPr>
              <a:pPr defTabSz="914446"/>
              <a:t>9/8/2026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4023360" y="6370895"/>
            <a:ext cx="41148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defTabSz="914446"/>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8805672" y="6370895"/>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defTabSz="914446"/>
            <a:fld id="{6198BB4C-949A-4E12-86B0-4EF15C1E3C5D}" type="slidenum">
              <a:rPr lang="en-US" smtClean="0">
                <a:solidFill>
                  <a:prstClr val="black">
                    <a:tint val="82000"/>
                  </a:prstClr>
                </a:solidFill>
              </a:rPr>
              <a:pPr defTabSz="914446"/>
              <a:t>‹#›</a:t>
            </a:fld>
            <a:endParaRPr lang="en-US">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700" r:id="rId1"/>
    <p:sldLayoutId id="2147483688" r:id="rId2"/>
    <p:sldLayoutId id="2147483692" r:id="rId3"/>
    <p:sldLayoutId id="2147483701" r:id="rId4"/>
    <p:sldLayoutId id="2147483693" r:id="rId5"/>
    <p:sldLayoutId id="2147483694" r:id="rId6"/>
    <p:sldLayoutId id="2147483695" r:id="rId7"/>
    <p:sldLayoutId id="2147483691" r:id="rId8"/>
    <p:sldLayoutId id="2147483663" r:id="rId9"/>
    <p:sldLayoutId id="2147483690" r:id="rId10"/>
    <p:sldLayoutId id="2147483702" r:id="rId11"/>
    <p:sldLayoutId id="2147483689" r:id="rId12"/>
    <p:sldLayoutId id="2147483684" r:id="rId13"/>
    <p:sldLayoutId id="2147483685" r:id="rId14"/>
    <p:sldLayoutId id="2147483687" r:id="rId15"/>
    <p:sldLayoutId id="2147483686" r:id="rId16"/>
    <p:sldLayoutId id="2147483696" r:id="rId17"/>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612648" y="365125"/>
            <a:ext cx="10936224"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612648" y="1244601"/>
            <a:ext cx="10936224" cy="45940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612648"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46F9FD-4AC6-4219-A67A-7C419A27146C}" type="datetimeFigureOut">
              <a:rPr lang="en-US" smtClean="0"/>
              <a:t>9/8/2026</a:t>
            </a:fld>
            <a:endParaRPr lang="en-US"/>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4023360" y="6370895"/>
            <a:ext cx="41148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8805672" y="6370895"/>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F2673B-D248-4FF6-81C3-66077380D45E}" type="slidenum">
              <a:rPr lang="en-US" smtClean="0"/>
              <a:t>‹#›</a:t>
            </a:fld>
            <a:endParaRPr lang="en-US"/>
          </a:p>
        </p:txBody>
      </p:sp>
    </p:spTree>
    <p:extLst>
      <p:ext uri="{BB962C8B-B14F-4D97-AF65-F5344CB8AC3E}">
        <p14:creationId xmlns:p14="http://schemas.microsoft.com/office/powerpoint/2010/main" val="131010900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60" r:id="rId18"/>
    <p:sldLayoutId id="2147483661" r:id="rId19"/>
    <p:sldLayoutId id="2147483662" r:id="rId20"/>
    <p:sldLayoutId id="2147483664" r:id="rId21"/>
  </p:sldLayoutIdLst>
  <p:txStyles>
    <p:titleStyle>
      <a:lvl1pPr algn="l" defTabSz="914446" rtl="0" eaLnBrk="1" latinLnBrk="0" hangingPunct="1">
        <a:lnSpc>
          <a:spcPct val="90000"/>
        </a:lnSpc>
        <a:spcBef>
          <a:spcPct val="0"/>
        </a:spcBef>
        <a:buNone/>
        <a:defRPr sz="3200" kern="1200">
          <a:solidFill>
            <a:schemeClr val="tx1"/>
          </a:solidFill>
          <a:latin typeface="+mn-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133"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hyperlink" Target="https://drive.google.com/file/d/1EWzvBgDs1E9Usyz9URLEWJwCbsBz1Ise/view?usp=sharin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hyperlink" Target="mailto:mhipp@ed.sc.gov" TargetMode="External"/><Relationship Id="rId7" Type="http://schemas.openxmlformats.org/officeDocument/2006/relationships/hyperlink" Target="mailto:ramick@ed.sc.gov" TargetMode="External"/><Relationship Id="rId2" Type="http://schemas.openxmlformats.org/officeDocument/2006/relationships/notesSlide" Target="../notesSlides/notesSlide10.xml"/><Relationship Id="rId1" Type="http://schemas.openxmlformats.org/officeDocument/2006/relationships/slideLayout" Target="../slideLayouts/slideLayout40.xml"/><Relationship Id="rId6" Type="http://schemas.openxmlformats.org/officeDocument/2006/relationships/hyperlink" Target="mailto:Kstrauss@ed.sc.gov" TargetMode="External"/><Relationship Id="rId5" Type="http://schemas.openxmlformats.org/officeDocument/2006/relationships/hyperlink" Target="mailto:bfburg@ed.sc.gov" TargetMode="External"/><Relationship Id="rId4" Type="http://schemas.openxmlformats.org/officeDocument/2006/relationships/hyperlink" Target="mailto:sschneider@ed.sc.gov"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mailto:rlauer@ed.sc.gov" TargetMode="External"/><Relationship Id="rId7" Type="http://schemas.openxmlformats.org/officeDocument/2006/relationships/hyperlink" Target="mailto:tdawkins@ed.sc.gov" TargetMode="External"/><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openxmlformats.org/officeDocument/2006/relationships/hyperlink" Target="mailto:cfreeman@ed.sc.gov" TargetMode="External"/><Relationship Id="rId5" Type="http://schemas.openxmlformats.org/officeDocument/2006/relationships/hyperlink" Target="mailto:Acabot@ed.sc.gov" TargetMode="External"/><Relationship Id="rId4" Type="http://schemas.openxmlformats.org/officeDocument/2006/relationships/hyperlink" Target="mailto:jallen@ed.sc.gov"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mailto:jwactor@ed.sc.gov" TargetMode="External"/><Relationship Id="rId3" Type="http://schemas.openxmlformats.org/officeDocument/2006/relationships/hyperlink" Target="mailto:agaither@ed.sc.gov" TargetMode="External"/><Relationship Id="rId7" Type="http://schemas.openxmlformats.org/officeDocument/2006/relationships/hyperlink" Target="mailto:rtavenner@ed.sc.gov" TargetMode="External"/><Relationship Id="rId2" Type="http://schemas.openxmlformats.org/officeDocument/2006/relationships/notesSlide" Target="../notesSlides/notesSlide12.xml"/><Relationship Id="rId1" Type="http://schemas.openxmlformats.org/officeDocument/2006/relationships/slideLayout" Target="../slideLayouts/slideLayout40.xml"/><Relationship Id="rId6" Type="http://schemas.openxmlformats.org/officeDocument/2006/relationships/hyperlink" Target="mailto:bhoover@ed.sc.gov" TargetMode="External"/><Relationship Id="rId5" Type="http://schemas.openxmlformats.org/officeDocument/2006/relationships/hyperlink" Target="mailto:kkelso@ed.sc.gov" TargetMode="External"/><Relationship Id="rId4" Type="http://schemas.openxmlformats.org/officeDocument/2006/relationships/hyperlink" Target="mailto:afaile@ed.sc.gov"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hyperlink" Target="https://www.scstatehouse.gov/sess126_2025-2026/bills/79.htm" TargetMode="External"/><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hyperlink" Target="https://ed.sc.gov/educators/certification/certification-legislation-and-policy/certification-regulations/noncertified-teacher-pilot-program-implementation-guidelines/" TargetMode="External"/><Relationship Id="rId2" Type="http://schemas.openxmlformats.org/officeDocument/2006/relationships/notesSlide" Target="../notesSlides/notesSlide19.xml"/><Relationship Id="rId1" Type="http://schemas.openxmlformats.org/officeDocument/2006/relationships/slideLayout" Target="../slideLayouts/slideLayout34.xml"/><Relationship Id="rId4" Type="http://schemas.openxmlformats.org/officeDocument/2006/relationships/hyperlink" Target="mailto:noncertifiedpilot@ed.sc.gov"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hyperlink" Target="https://edscgov2ndaccount-cyfxa.formstack.com/forms/request_cps_account" TargetMode="External"/><Relationship Id="rId2" Type="http://schemas.openxmlformats.org/officeDocument/2006/relationships/hyperlink" Target="https://appportal.ed.sc.gov/my.policy" TargetMode="External"/><Relationship Id="rId1" Type="http://schemas.openxmlformats.org/officeDocument/2006/relationships/slideLayout" Target="../slideLayouts/slideLayout17.xml"/><Relationship Id="rId5" Type="http://schemas.openxmlformats.org/officeDocument/2006/relationships/hyperlink" Target="mailto:MScheele@ed.sc.gov" TargetMode="External"/><Relationship Id="rId4" Type="http://schemas.openxmlformats.org/officeDocument/2006/relationships/hyperlink" Target="mailto:SSchneider@ed.sc.gov"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hyperlink" Target="https://scdoe.sharepoint.com/:p:/s/OEELD/IQDPGJfC8s-PR4fxSt1XVQIAAdHyyFlk_oOPlmPgsTxrs70?e=bSx9Pe" TargetMode="External"/><Relationship Id="rId2" Type="http://schemas.openxmlformats.org/officeDocument/2006/relationships/notesSlide" Target="../notesSlides/notesSlide25.xml"/><Relationship Id="rId1" Type="http://schemas.openxmlformats.org/officeDocument/2006/relationships/slideLayout" Target="../slideLayouts/slideLayout17.xml"/><Relationship Id="rId5" Type="http://schemas.openxmlformats.org/officeDocument/2006/relationships/hyperlink" Target="https://docs.google.com/presentation/d/1fTr5SdwO1FAI1_-M7g46FGPDCrf35uOp/edit?usp=drive_link&amp;ouid=110068121059736883185&amp;rtpof=true&amp;sd=true" TargetMode="External"/><Relationship Id="rId4" Type="http://schemas.openxmlformats.org/officeDocument/2006/relationships/hyperlink" Target="https://docs.google.com/presentation/d/1n4KaImRaKI2ww3aywk4DX8g-UsgaV946/edit?usp=sharing&amp;ouid=110068121059736883185&amp;rtpof=true&amp;sd=true"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mailto:Tmnunn@ed.sc.gov" TargetMode="External"/><Relationship Id="rId13" Type="http://schemas.openxmlformats.org/officeDocument/2006/relationships/hyperlink" Target="mailto:adavenport@ed.sc.gov" TargetMode="External"/><Relationship Id="rId3" Type="http://schemas.openxmlformats.org/officeDocument/2006/relationships/hyperlink" Target="mailto:skberresford@ed.sc.gov" TargetMode="External"/><Relationship Id="rId7" Type="http://schemas.openxmlformats.org/officeDocument/2006/relationships/hyperlink" Target="mailto:khoward@ed.sc.gov" TargetMode="External"/><Relationship Id="rId12" Type="http://schemas.openxmlformats.org/officeDocument/2006/relationships/hyperlink" Target="mailto:frobinson@ed.sc.gov" TargetMode="External"/><Relationship Id="rId2" Type="http://schemas.openxmlformats.org/officeDocument/2006/relationships/notesSlide" Target="../notesSlides/notesSlide26.xml"/><Relationship Id="rId16"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hyperlink" Target="mailto:vhenke@ed.sc.gov" TargetMode="External"/><Relationship Id="rId11" Type="http://schemas.openxmlformats.org/officeDocument/2006/relationships/hyperlink" Target="mailto:oortmann@ed.sc.gov" TargetMode="External"/><Relationship Id="rId5" Type="http://schemas.openxmlformats.org/officeDocument/2006/relationships/hyperlink" Target="mailto:rfrazier@ed.sc.gov" TargetMode="External"/><Relationship Id="rId15" Type="http://schemas.openxmlformats.org/officeDocument/2006/relationships/hyperlink" Target="mailto:masuber@ed.sc.gov" TargetMode="External"/><Relationship Id="rId10" Type="http://schemas.openxmlformats.org/officeDocument/2006/relationships/hyperlink" Target="mailto:rthurmond@ed.sc.gov" TargetMode="External"/><Relationship Id="rId4" Type="http://schemas.openxmlformats.org/officeDocument/2006/relationships/hyperlink" Target="mailto:ascohoon@ed.sc.gov" TargetMode="External"/><Relationship Id="rId9" Type="http://schemas.openxmlformats.org/officeDocument/2006/relationships/hyperlink" Target="mailto:gedwards@ed.sc.gov" TargetMode="External"/><Relationship Id="rId14" Type="http://schemas.openxmlformats.org/officeDocument/2006/relationships/hyperlink" Target="mailto:kemack@ed.sc.gov"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4">
            <a:extLst>
              <a:ext uri="{FF2B5EF4-FFF2-40B4-BE49-F238E27FC236}">
                <a16:creationId xmlns:a16="http://schemas.microsoft.com/office/drawing/2014/main" id="{9CB50828-F853-EE56-5FBD-4A56EAD333B0}"/>
              </a:ext>
            </a:extLst>
          </p:cNvPr>
          <p:cNvSpPr txBox="1">
            <a:spLocks noGrp="1"/>
          </p:cNvSpPr>
          <p:nvPr>
            <p:ph type="title" idx="4294967295"/>
          </p:nvPr>
        </p:nvSpPr>
        <p:spPr>
          <a:xfrm>
            <a:off x="-833268" y="719965"/>
            <a:ext cx="8483599" cy="149271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630" rtl="0" eaLnBrk="1" fontAlgn="auto" latinLnBrk="0" hangingPunct="1">
              <a:spcBef>
                <a:spcPts val="0"/>
              </a:spcBef>
              <a:spcAft>
                <a:spcPts val="0"/>
              </a:spcAft>
              <a:buClrTx/>
              <a:buSzTx/>
              <a:buFontTx/>
              <a:buNone/>
              <a:tabLst/>
              <a:defRPr/>
            </a:pPr>
            <a:r>
              <a:rPr kumimoji="0" lang="en-US" sz="4400" b="1" i="0" u="none" strike="noStrike" kern="1200" cap="none" spc="0" normalizeH="0" baseline="0" noProof="0">
                <a:ln>
                  <a:noFill/>
                </a:ln>
                <a:solidFill>
                  <a:srgbClr val="233746"/>
                </a:solidFill>
                <a:effectLst/>
                <a:uLnTx/>
                <a:uFillTx/>
                <a:latin typeface="Aptos"/>
              </a:rPr>
              <a:t>Educator Effectiveness </a:t>
            </a:r>
            <a:br>
              <a:rPr lang="en-US" sz="4400" b="1" i="0" u="none" strike="noStrike" kern="1200" cap="none" spc="0" normalizeH="0" baseline="0" noProof="0">
                <a:ln>
                  <a:noFill/>
                </a:ln>
                <a:effectLst/>
                <a:uLnTx/>
                <a:uFillTx/>
                <a:latin typeface="Aptos" panose="020B0004020202020204" pitchFamily="34" charset="0"/>
              </a:rPr>
            </a:br>
            <a:r>
              <a:rPr kumimoji="0" lang="en-US" sz="4400" b="1" i="0" u="none" strike="noStrike" kern="1200" cap="none" spc="0" normalizeH="0" baseline="0" noProof="0">
                <a:ln>
                  <a:noFill/>
                </a:ln>
                <a:solidFill>
                  <a:srgbClr val="233746"/>
                </a:solidFill>
                <a:effectLst/>
                <a:uLnTx/>
                <a:uFillTx/>
                <a:latin typeface="Aptos"/>
              </a:rPr>
              <a:t>Virtual Office Hours</a:t>
            </a:r>
            <a:r>
              <a:rPr kumimoji="0" lang="en-US" sz="5300" b="1" i="0" u="none" strike="noStrike" kern="1200" cap="none" spc="0" normalizeH="0" baseline="0" noProof="0">
                <a:ln>
                  <a:noFill/>
                </a:ln>
                <a:solidFill>
                  <a:srgbClr val="233746"/>
                </a:solidFill>
                <a:effectLst/>
                <a:uLnTx/>
                <a:uFillTx/>
                <a:latin typeface="Aptos"/>
              </a:rPr>
              <a:t> </a:t>
            </a:r>
            <a:endParaRPr lang="en-US"/>
          </a:p>
        </p:txBody>
      </p:sp>
      <p:sp>
        <p:nvSpPr>
          <p:cNvPr id="12" name="TextBox 6">
            <a:extLst>
              <a:ext uri="{FF2B5EF4-FFF2-40B4-BE49-F238E27FC236}">
                <a16:creationId xmlns:a16="http://schemas.microsoft.com/office/drawing/2014/main" id="{E5A2C9A6-FA7C-FE1C-88FF-CF927DF21E4A}"/>
              </a:ext>
            </a:extLst>
          </p:cNvPr>
          <p:cNvSpPr txBox="1"/>
          <p:nvPr/>
        </p:nvSpPr>
        <p:spPr>
          <a:xfrm>
            <a:off x="1095174" y="2773446"/>
            <a:ext cx="4622800" cy="30604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1959"/>
              </a:lnSpc>
              <a:spcBef>
                <a:spcPct val="0"/>
              </a:spcBef>
            </a:pPr>
            <a:r>
              <a:rPr lang="en-US" sz="3200" b="1">
                <a:solidFill>
                  <a:srgbClr val="233746"/>
                </a:solidFill>
                <a:latin typeface="Aptos"/>
              </a:rPr>
              <a:t>September 8, 2026</a:t>
            </a:r>
          </a:p>
        </p:txBody>
      </p:sp>
      <p:sp>
        <p:nvSpPr>
          <p:cNvPr id="4" name="TextBox 3">
            <a:extLst>
              <a:ext uri="{FF2B5EF4-FFF2-40B4-BE49-F238E27FC236}">
                <a16:creationId xmlns:a16="http://schemas.microsoft.com/office/drawing/2014/main" id="{70787342-6D37-1A43-7D2E-50CC226FBF32}"/>
              </a:ext>
            </a:extLst>
          </p:cNvPr>
          <p:cNvSpPr txBox="1"/>
          <p:nvPr/>
        </p:nvSpPr>
        <p:spPr>
          <a:xfrm>
            <a:off x="617710" y="3459470"/>
            <a:ext cx="4732872"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ea typeface="Calibri"/>
                <a:cs typeface="Calibri"/>
              </a:rPr>
              <a:t>Welcome!</a:t>
            </a:r>
          </a:p>
          <a:p>
            <a:pPr algn="ctr"/>
            <a:r>
              <a:rPr lang="en-US" sz="3200">
                <a:ea typeface="Calibri"/>
                <a:cs typeface="Calibri"/>
              </a:rPr>
              <a:t>What's the one thing that went better than expected at the start of school?</a:t>
            </a:r>
          </a:p>
        </p:txBody>
      </p:sp>
      <p:sp>
        <p:nvSpPr>
          <p:cNvPr id="3" name="Freeform 3">
            <a:extLst>
              <a:ext uri="{C183D7F6-B498-43B3-948B-1728B52AA6E4}">
                <adec:decorative xmlns:adec="http://schemas.microsoft.com/office/drawing/2017/decorative" val="1"/>
              </a:ext>
            </a:extLst>
          </p:cNvPr>
          <p:cNvSpPr/>
          <p:nvPr/>
        </p:nvSpPr>
        <p:spPr>
          <a:xfrm>
            <a:off x="6011116" y="-535437"/>
            <a:ext cx="8434554" cy="8406520"/>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mt="17000"/>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pic>
        <p:nvPicPr>
          <p:cNvPr id="14" name="Picture 13" descr="Horizontal logo of the South Carolina Department of Education. On the right of the words “ South Carolina Department of Education” is a circle seal, Inside is a palmetto tree with hands representing the fronds. The palmetto tree is rooted in a book. Below the book is the year 1868.">
            <a:extLst>
              <a:ext uri="{FF2B5EF4-FFF2-40B4-BE49-F238E27FC236}">
                <a16:creationId xmlns:a16="http://schemas.microsoft.com/office/drawing/2014/main" id="{6FE4EB68-B662-A92E-D6F6-6A644F0EBF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400" y="5632670"/>
            <a:ext cx="4882870" cy="976575"/>
          </a:xfrm>
          <a:prstGeom prst="rect">
            <a:avLst/>
          </a:prstGeom>
        </p:spPr>
      </p:pic>
      <p:sp>
        <p:nvSpPr>
          <p:cNvPr id="2" name="AutoShape 2">
            <a:extLst>
              <a:ext uri="{C183D7F6-B498-43B3-948B-1728B52AA6E4}">
                <adec:decorative xmlns:adec="http://schemas.microsoft.com/office/drawing/2017/decorative" val="1"/>
              </a:ext>
            </a:extLst>
          </p:cNvPr>
          <p:cNvSpPr/>
          <p:nvPr/>
        </p:nvSpPr>
        <p:spPr>
          <a:xfrm>
            <a:off x="685800" y="5607395"/>
            <a:ext cx="4603471"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id="{58C83904-3A39-EBDC-7486-44675E70B772}"/>
              </a:ext>
              <a:ext uri="{C183D7F6-B498-43B3-948B-1728B52AA6E4}">
                <adec:decorative xmlns:adec="http://schemas.microsoft.com/office/drawing/2017/decorative" val="1"/>
              </a:ext>
            </a:extLst>
          </p:cNvPr>
          <p:cNvSpPr/>
          <p:nvPr/>
        </p:nvSpPr>
        <p:spPr>
          <a:xfrm flipV="1">
            <a:off x="1930400" y="2311414"/>
            <a:ext cx="0" cy="1371586"/>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solidFill>
                <a:srgbClr val="233746"/>
              </a:solidFill>
            </a:endParaRPr>
          </a:p>
        </p:txBody>
      </p:sp>
      <p:sp>
        <p:nvSpPr>
          <p:cNvPr id="4" name="TextBox 4">
            <a:extLst>
              <a:ext uri="{FF2B5EF4-FFF2-40B4-BE49-F238E27FC236}">
                <a16:creationId xmlns:a16="http://schemas.microsoft.com/office/drawing/2014/main" id="{E044191D-75A2-6F55-0B95-AA1CDC69F7F7}"/>
              </a:ext>
            </a:extLst>
          </p:cNvPr>
          <p:cNvSpPr txBox="1">
            <a:spLocks noGrp="1"/>
          </p:cNvSpPr>
          <p:nvPr>
            <p:ph type="title" idx="4294967295"/>
          </p:nvPr>
        </p:nvSpPr>
        <p:spPr>
          <a:xfrm>
            <a:off x="2133601" y="2453006"/>
            <a:ext cx="2997200" cy="102592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6667" b="1" i="0" u="none" strike="noStrike" kern="1200" cap="none" spc="0" normalizeH="0" baseline="0" noProof="0">
                <a:ln>
                  <a:noFill/>
                </a:ln>
                <a:solidFill>
                  <a:srgbClr val="233746"/>
                </a:solidFill>
                <a:effectLst/>
                <a:uLnTx/>
                <a:uFillTx/>
                <a:latin typeface="Aptos" panose="020B0004020202020204" pitchFamily="34" charset="0"/>
                <a:ea typeface="+mn-ea"/>
                <a:cs typeface="+mn-cs"/>
              </a:rPr>
              <a:t>Agenda</a:t>
            </a: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F82E354B-9990-FB82-1D86-C260B448A194}"/>
              </a:ext>
            </a:extLst>
          </p:cNvPr>
          <p:cNvSpPr/>
          <p:nvPr/>
        </p:nvSpPr>
        <p:spPr>
          <a:xfrm>
            <a:off x="558800" y="2453005"/>
            <a:ext cx="1157568" cy="1149139"/>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solidFill>
                <a:srgbClr val="233746"/>
              </a:solidFill>
            </a:endParaRPr>
          </a:p>
        </p:txBody>
      </p:sp>
      <p:sp>
        <p:nvSpPr>
          <p:cNvPr id="27" name="Freeform 6">
            <a:extLst>
              <a:ext uri="{FF2B5EF4-FFF2-40B4-BE49-F238E27FC236}">
                <a16:creationId xmlns:a16="http://schemas.microsoft.com/office/drawing/2014/main" id="{851C3221-750E-DF39-468A-1BC6D2B5905D}"/>
              </a:ext>
              <a:ext uri="{C183D7F6-B498-43B3-948B-1728B52AA6E4}">
                <adec:decorative xmlns:adec="http://schemas.microsoft.com/office/drawing/2017/decorative" val="1"/>
              </a:ext>
            </a:extLst>
          </p:cNvPr>
          <p:cNvSpPr/>
          <p:nvPr/>
        </p:nvSpPr>
        <p:spPr>
          <a:xfrm>
            <a:off x="5407613" y="1842430"/>
            <a:ext cx="5834411" cy="2356396"/>
          </a:xfrm>
          <a:custGeom>
            <a:avLst/>
            <a:gdLst/>
            <a:ahLst/>
            <a:cxnLst/>
            <a:rect l="l" t="t" r="r" b="b"/>
            <a:pathLst>
              <a:path w="1931080" h="1431627">
                <a:moveTo>
                  <a:pt x="0" y="0"/>
                </a:moveTo>
                <a:lnTo>
                  <a:pt x="1931080" y="0"/>
                </a:lnTo>
                <a:lnTo>
                  <a:pt x="193108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TextBox 7">
            <a:extLst>
              <a:ext uri="{FF2B5EF4-FFF2-40B4-BE49-F238E27FC236}">
                <a16:creationId xmlns:a16="http://schemas.microsoft.com/office/drawing/2014/main" id="{5FA821E0-221D-5F74-6832-28668B0E924C}"/>
              </a:ext>
            </a:extLst>
          </p:cNvPr>
          <p:cNvSpPr txBox="1"/>
          <p:nvPr/>
        </p:nvSpPr>
        <p:spPr>
          <a:xfrm>
            <a:off x="5616272" y="1970609"/>
            <a:ext cx="5401948" cy="2062103"/>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81000" indent="-381000">
              <a:buFont typeface="Arial" panose="020B0604020202020204" pitchFamily="34" charset="0"/>
              <a:buChar char="•"/>
            </a:pPr>
            <a:r>
              <a:rPr lang="en-US" sz="3200">
                <a:solidFill>
                  <a:srgbClr val="233746"/>
                </a:solidFill>
                <a:latin typeface="Aptos"/>
              </a:rPr>
              <a:t>ADEPT Reminders</a:t>
            </a:r>
            <a:endParaRPr lang="en-US" sz="3200">
              <a:solidFill>
                <a:srgbClr val="233F58"/>
              </a:solidFill>
              <a:latin typeface="Calibri"/>
              <a:ea typeface="Calibri"/>
              <a:cs typeface="Calibri"/>
            </a:endParaRPr>
          </a:p>
          <a:p>
            <a:pPr marL="381000" indent="-381000">
              <a:buFont typeface="Arial" panose="020B0604020202020204" pitchFamily="34" charset="0"/>
              <a:buChar char="•"/>
            </a:pPr>
            <a:r>
              <a:rPr lang="en-US" sz="3200">
                <a:solidFill>
                  <a:srgbClr val="233746"/>
                </a:solidFill>
                <a:latin typeface="Aptos"/>
              </a:rPr>
              <a:t>Induction and Mentoring</a:t>
            </a:r>
            <a:endParaRPr lang="en-US">
              <a:solidFill>
                <a:srgbClr val="233F58"/>
              </a:solidFill>
              <a:latin typeface="Calibri"/>
              <a:ea typeface="Calibri"/>
              <a:cs typeface="Calibri"/>
            </a:endParaRPr>
          </a:p>
          <a:p>
            <a:pPr marL="381000" indent="-381000">
              <a:buFont typeface="Arial" panose="020B0604020202020204" pitchFamily="34" charset="0"/>
              <a:buChar char="•"/>
            </a:pPr>
            <a:r>
              <a:rPr lang="en-US" sz="3200">
                <a:solidFill>
                  <a:srgbClr val="233746"/>
                </a:solidFill>
                <a:latin typeface="Aptos"/>
              </a:rPr>
              <a:t>OLE FAQs</a:t>
            </a:r>
          </a:p>
          <a:p>
            <a:pPr marL="381000" indent="-381000">
              <a:buFont typeface="Arial" panose="020B0604020202020204" pitchFamily="34" charset="0"/>
              <a:buChar char="•"/>
            </a:pPr>
            <a:r>
              <a:rPr lang="en-US" sz="3200">
                <a:solidFill>
                  <a:srgbClr val="233746"/>
                </a:solidFill>
                <a:latin typeface="Aptos"/>
              </a:rPr>
              <a:t>Office of Educator Services</a:t>
            </a:r>
          </a:p>
        </p:txBody>
      </p:sp>
      <p:sp>
        <p:nvSpPr>
          <p:cNvPr id="2" name="AutoShape 2">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extLst>
      <p:ext uri="{BB962C8B-B14F-4D97-AF65-F5344CB8AC3E}">
        <p14:creationId xmlns:p14="http://schemas.microsoft.com/office/powerpoint/2010/main" val="2779628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p:nvPr>
        </p:nvSpPr>
        <p:spPr>
          <a:xfrm>
            <a:off x="609600" y="2792804"/>
            <a:ext cx="10972800"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b="1">
                <a:solidFill>
                  <a:srgbClr val="233746"/>
                </a:solidFill>
                <a:latin typeface="Aptos"/>
              </a:rPr>
              <a:t>ADEPT Reminders</a:t>
            </a:r>
            <a:endParaRPr lang="en-US" sz="4000" b="1" i="0" u="none" strike="noStrike" kern="1200" cap="none" spc="0" normalizeH="0" baseline="0" noProof="0">
              <a:ln>
                <a:noFill/>
              </a:ln>
              <a:effectLst/>
              <a:uLnTx/>
              <a:uFillTx/>
              <a:latin typeface="Aptos" panose="020B0004020202020204" pitchFamily="34" charset="0"/>
            </a:endParaRPr>
          </a:p>
        </p:txBody>
      </p:sp>
    </p:spTree>
    <p:extLst>
      <p:ext uri="{BB962C8B-B14F-4D97-AF65-F5344CB8AC3E}">
        <p14:creationId xmlns:p14="http://schemas.microsoft.com/office/powerpoint/2010/main" val="691380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86677-EE91-9515-0DC7-75C9B309AF90}"/>
              </a:ext>
            </a:extLst>
          </p:cNvPr>
          <p:cNvSpPr>
            <a:spLocks noGrp="1"/>
          </p:cNvSpPr>
          <p:nvPr>
            <p:ph type="title"/>
          </p:nvPr>
        </p:nvSpPr>
        <p:spPr>
          <a:xfrm>
            <a:off x="612648" y="422634"/>
            <a:ext cx="10966704" cy="731520"/>
          </a:xfrm>
        </p:spPr>
        <p:txBody>
          <a:bodyPr anchor="t">
            <a:normAutofit/>
          </a:bodyPr>
          <a:lstStyle/>
          <a:p>
            <a:r>
              <a:rPr lang="en-US" sz="3300"/>
              <a:t>ADEPT Timeline Check-In</a:t>
            </a:r>
            <a:endParaRPr lang="en-US"/>
          </a:p>
        </p:txBody>
      </p:sp>
      <p:sp>
        <p:nvSpPr>
          <p:cNvPr id="11" name="TextBox 5">
            <a:extLst>
              <a:ext uri="{FF2B5EF4-FFF2-40B4-BE49-F238E27FC236}">
                <a16:creationId xmlns:a16="http://schemas.microsoft.com/office/drawing/2014/main" id="{BE06D843-775C-9F04-DF2A-652360918B1C}"/>
              </a:ext>
            </a:extLst>
          </p:cNvPr>
          <p:cNvSpPr txBox="1"/>
          <p:nvPr/>
        </p:nvSpPr>
        <p:spPr>
          <a:xfrm>
            <a:off x="611848" y="1398933"/>
            <a:ext cx="10110271" cy="446218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85750" indent="-285750">
              <a:lnSpc>
                <a:spcPct val="150000"/>
              </a:lnSpc>
              <a:buFont typeface="Wingdings,Sans-Serif" panose="020B0604020202020204" pitchFamily="34" charset="0"/>
              <a:buChar char="ü"/>
            </a:pPr>
            <a:r>
              <a:rPr lang="en-US" sz="2800">
                <a:solidFill>
                  <a:srgbClr val="000000"/>
                </a:solidFill>
                <a:latin typeface="Aptos"/>
                <a:cs typeface="Calibri"/>
              </a:rPr>
              <a:t>Orientation Signatures</a:t>
            </a:r>
            <a:endParaRPr lang="en-US" sz="2800">
              <a:ea typeface="Calibri"/>
              <a:cs typeface="Calibri"/>
            </a:endParaRPr>
          </a:p>
          <a:p>
            <a:pPr marL="285750" indent="-285750">
              <a:lnSpc>
                <a:spcPct val="150000"/>
              </a:lnSpc>
              <a:buFont typeface="Wingdings,Sans-Serif" panose="020B0604020202020204" pitchFamily="34" charset="0"/>
              <a:buChar char="ü"/>
            </a:pPr>
            <a:r>
              <a:rPr lang="en-US" sz="2800">
                <a:solidFill>
                  <a:srgbClr val="000000"/>
                </a:solidFill>
                <a:latin typeface="Aptos"/>
                <a:cs typeface="Calibri"/>
              </a:rPr>
              <a:t>Preliminary Conferences:</a:t>
            </a:r>
          </a:p>
          <a:p>
            <a:pPr marL="894715" lvl="2" indent="-285750">
              <a:lnSpc>
                <a:spcPct val="150000"/>
              </a:lnSpc>
              <a:buFont typeface="Wingdings" panose="020B0604020202020204" pitchFamily="34" charset="0"/>
              <a:buChar char="§"/>
            </a:pPr>
            <a:r>
              <a:rPr lang="en-US" sz="2800">
                <a:solidFill>
                  <a:srgbClr val="000000"/>
                </a:solidFill>
                <a:latin typeface="Aptos"/>
                <a:cs typeface="Calibri"/>
              </a:rPr>
              <a:t>SLO/SGG Approval</a:t>
            </a:r>
            <a:endParaRPr lang="en-US" sz="2800">
              <a:solidFill>
                <a:srgbClr val="233F58"/>
              </a:solidFill>
              <a:latin typeface="Calibri"/>
              <a:ea typeface="Calibri"/>
              <a:cs typeface="Calibri"/>
            </a:endParaRPr>
          </a:p>
          <a:p>
            <a:pPr marL="894715" lvl="2" indent="-285750">
              <a:lnSpc>
                <a:spcPct val="150000"/>
              </a:lnSpc>
              <a:buFont typeface="Wingdings" panose="020B0604020202020204" pitchFamily="34" charset="0"/>
              <a:buChar char="§"/>
            </a:pPr>
            <a:r>
              <a:rPr lang="en-US" sz="2800">
                <a:solidFill>
                  <a:srgbClr val="000000"/>
                </a:solidFill>
                <a:latin typeface="Aptos"/>
                <a:cs typeface="Calibri"/>
              </a:rPr>
              <a:t>Observation Pre-conferences</a:t>
            </a:r>
            <a:endParaRPr lang="en-US" sz="2800">
              <a:ea typeface="Calibri"/>
              <a:cs typeface="Calibri"/>
            </a:endParaRPr>
          </a:p>
          <a:p>
            <a:pPr marL="285750" indent="-285750">
              <a:lnSpc>
                <a:spcPct val="150000"/>
              </a:lnSpc>
              <a:buFont typeface="Wingdings,Sans-Serif" panose="020B0604020202020204" pitchFamily="34" charset="0"/>
              <a:buChar char="ü"/>
            </a:pPr>
            <a:r>
              <a:rPr lang="en-US" sz="2800">
                <a:solidFill>
                  <a:srgbClr val="000000"/>
                </a:solidFill>
                <a:latin typeface="Aptos"/>
                <a:cs typeface="Calibri"/>
              </a:rPr>
              <a:t>Observations</a:t>
            </a:r>
          </a:p>
          <a:p>
            <a:pPr marL="285750" indent="-285750">
              <a:lnSpc>
                <a:spcPct val="150000"/>
              </a:lnSpc>
              <a:buFont typeface="Wingdings,Sans-Serif" panose="020B0604020202020204" pitchFamily="34" charset="0"/>
              <a:buChar char="ü"/>
            </a:pPr>
            <a:r>
              <a:rPr lang="en-US" sz="2800">
                <a:solidFill>
                  <a:srgbClr val="000000"/>
                </a:solidFill>
                <a:latin typeface="Aptos"/>
                <a:cs typeface="Calibri"/>
              </a:rPr>
              <a:t>Observation Post Conferences</a:t>
            </a:r>
          </a:p>
          <a:p>
            <a:pPr marL="285750" indent="-285750">
              <a:lnSpc>
                <a:spcPct val="150000"/>
              </a:lnSpc>
              <a:buFont typeface="Wingdings,Sans-Serif" panose="020B0604020202020204" pitchFamily="34" charset="0"/>
              <a:buChar char="ü"/>
            </a:pPr>
            <a:r>
              <a:rPr lang="en-US" sz="2800">
                <a:solidFill>
                  <a:srgbClr val="000000"/>
                </a:solidFill>
                <a:latin typeface="Aptos"/>
                <a:cs typeface="Calibri"/>
              </a:rPr>
              <a:t>Use </a:t>
            </a:r>
            <a:r>
              <a:rPr lang="en-US" sz="2800" i="1">
                <a:solidFill>
                  <a:srgbClr val="000000"/>
                </a:solidFill>
                <a:latin typeface="Aptos"/>
                <a:cs typeface="Calibri"/>
              </a:rPr>
              <a:t>Staff Evaluation (ADEPT) Status</a:t>
            </a:r>
            <a:r>
              <a:rPr lang="en-US" sz="2800">
                <a:solidFill>
                  <a:srgbClr val="000000"/>
                </a:solidFill>
                <a:latin typeface="Aptos"/>
                <a:cs typeface="Calibri"/>
              </a:rPr>
              <a:t> Report to check progress</a:t>
            </a:r>
            <a:endParaRPr lang="en-US" sz="2800">
              <a:latin typeface="Aptos"/>
            </a:endParaRPr>
          </a:p>
        </p:txBody>
      </p:sp>
    </p:spTree>
    <p:extLst>
      <p:ext uri="{BB962C8B-B14F-4D97-AF65-F5344CB8AC3E}">
        <p14:creationId xmlns:p14="http://schemas.microsoft.com/office/powerpoint/2010/main" val="3878085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08DBC-1C0D-72C4-343B-48207ED614F9}"/>
            </a:ext>
          </a:extLst>
        </p:cNvPr>
        <p:cNvGrpSpPr/>
        <p:nvPr/>
      </p:nvGrpSpPr>
      <p:grpSpPr>
        <a:xfrm>
          <a:off x="0" y="0"/>
          <a:ext cx="0" cy="0"/>
          <a:chOff x="0" y="0"/>
          <a:chExt cx="0" cy="0"/>
        </a:xfrm>
      </p:grpSpPr>
      <p:sp>
        <p:nvSpPr>
          <p:cNvPr id="46" name="TextBox 2">
            <a:extLst>
              <a:ext uri="{FF2B5EF4-FFF2-40B4-BE49-F238E27FC236}">
                <a16:creationId xmlns:a16="http://schemas.microsoft.com/office/drawing/2014/main" id="{43C4080A-9D02-D803-55CF-A6AED697A98F}"/>
              </a:ext>
            </a:extLst>
          </p:cNvPr>
          <p:cNvSpPr txBox="1">
            <a:spLocks noGrp="1"/>
          </p:cNvSpPr>
          <p:nvPr>
            <p:ph type="title"/>
          </p:nvPr>
        </p:nvSpPr>
        <p:spPr>
          <a:xfrm>
            <a:off x="609600" y="2782413"/>
            <a:ext cx="10972800"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a:solidFill>
                  <a:srgbClr val="233746"/>
                </a:solidFill>
              </a:rPr>
              <a:t>Induction and Mentoring</a:t>
            </a:r>
          </a:p>
        </p:txBody>
      </p:sp>
    </p:spTree>
    <p:extLst>
      <p:ext uri="{BB962C8B-B14F-4D97-AF65-F5344CB8AC3E}">
        <p14:creationId xmlns:p14="http://schemas.microsoft.com/office/powerpoint/2010/main" val="59413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B3F5-078A-1EC7-71C2-639865EACCD5}"/>
              </a:ext>
            </a:extLst>
          </p:cNvPr>
          <p:cNvSpPr>
            <a:spLocks noGrp="1"/>
          </p:cNvSpPr>
          <p:nvPr>
            <p:ph type="title"/>
          </p:nvPr>
        </p:nvSpPr>
        <p:spPr>
          <a:xfrm>
            <a:off x="612648" y="580048"/>
            <a:ext cx="10966704" cy="731520"/>
          </a:xfrm>
        </p:spPr>
        <p:txBody>
          <a:bodyPr/>
          <a:lstStyle/>
          <a:p>
            <a:r>
              <a:rPr lang="en-US" sz="3300"/>
              <a:t>Mentoring Reminders</a:t>
            </a:r>
            <a:endParaRPr lang="en-US"/>
          </a:p>
        </p:txBody>
      </p:sp>
      <p:sp>
        <p:nvSpPr>
          <p:cNvPr id="3" name="Content Placeholder 2">
            <a:extLst>
              <a:ext uri="{FF2B5EF4-FFF2-40B4-BE49-F238E27FC236}">
                <a16:creationId xmlns:a16="http://schemas.microsoft.com/office/drawing/2014/main" id="{0A869527-899A-1D07-BC2D-1C28E9912FC5}"/>
              </a:ext>
            </a:extLst>
          </p:cNvPr>
          <p:cNvSpPr>
            <a:spLocks noGrp="1"/>
          </p:cNvSpPr>
          <p:nvPr>
            <p:ph idx="1"/>
          </p:nvPr>
        </p:nvSpPr>
        <p:spPr>
          <a:xfrm>
            <a:off x="768956" y="1440462"/>
            <a:ext cx="9804167" cy="3983779"/>
          </a:xfrm>
        </p:spPr>
        <p:txBody>
          <a:bodyPr vert="horz" lIns="91440" tIns="45720" rIns="91440" bIns="45720" rtlCol="0" anchor="t">
            <a:normAutofit/>
          </a:bodyPr>
          <a:lstStyle/>
          <a:p>
            <a:pPr marL="285750" indent="-285750">
              <a:buFont typeface="Arial"/>
              <a:buChar char="•"/>
            </a:pPr>
            <a:r>
              <a:rPr lang="en-US" sz="2400">
                <a:solidFill>
                  <a:srgbClr val="000000"/>
                </a:solidFill>
                <a:latin typeface="Aptos"/>
                <a:cs typeface="Poppins"/>
              </a:rPr>
              <a:t>Trained mentors are required for educators on Induction 1 Formative, Annual Formative (Diagnostic Assistance), and all 3-years of Provisional Initial certificates.</a:t>
            </a:r>
            <a:endParaRPr lang="en-US" sz="2400">
              <a:latin typeface="Aptos"/>
              <a:cs typeface="Poppins"/>
            </a:endParaRPr>
          </a:p>
          <a:p>
            <a:pPr marL="285750" indent="-285750">
              <a:buFont typeface="Arial"/>
              <a:buChar char="•"/>
            </a:pPr>
            <a:r>
              <a:rPr lang="en-US" sz="2400">
                <a:solidFill>
                  <a:srgbClr val="000000"/>
                </a:solidFill>
                <a:latin typeface="Aptos"/>
                <a:cs typeface="Poppins"/>
              </a:rPr>
              <a:t>Mentors must not evaluate their mentees. </a:t>
            </a:r>
            <a:endParaRPr lang="en-US" sz="2400">
              <a:latin typeface="Aptos"/>
            </a:endParaRPr>
          </a:p>
          <a:p>
            <a:pPr marL="285750" indent="-285750">
              <a:buFont typeface="Arial"/>
              <a:buChar char="•"/>
            </a:pPr>
            <a:r>
              <a:rPr lang="en-US" sz="2400">
                <a:solidFill>
                  <a:srgbClr val="000000"/>
                </a:solidFill>
                <a:latin typeface="Aptos"/>
                <a:cs typeface="Poppins"/>
              </a:rPr>
              <a:t>While mock observations are permitted for growth, formal feedback remains confidential.</a:t>
            </a:r>
            <a:endParaRPr lang="en-US" sz="2400">
              <a:latin typeface="Aptos"/>
            </a:endParaRPr>
          </a:p>
          <a:p>
            <a:pPr marL="285750" indent="-285750">
              <a:buFont typeface="Arial"/>
              <a:buChar char="•"/>
            </a:pPr>
            <a:r>
              <a:rPr lang="en-US" sz="2400">
                <a:solidFill>
                  <a:srgbClr val="000000"/>
                </a:solidFill>
                <a:latin typeface="Aptos"/>
                <a:cs typeface="Poppins"/>
              </a:rPr>
              <a:t>Only contact logs and support documentation may be shared with the district if requested.</a:t>
            </a:r>
            <a:endParaRPr lang="en-US" sz="2400">
              <a:latin typeface="Aptos"/>
            </a:endParaRPr>
          </a:p>
          <a:p>
            <a:endParaRPr lang="en-US" sz="1850"/>
          </a:p>
        </p:txBody>
      </p:sp>
    </p:spTree>
    <p:extLst>
      <p:ext uri="{BB962C8B-B14F-4D97-AF65-F5344CB8AC3E}">
        <p14:creationId xmlns:p14="http://schemas.microsoft.com/office/powerpoint/2010/main" val="199401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D4D5603-503C-F048-2C31-CCAF5A15AE6C}"/>
              </a:ext>
            </a:extLst>
          </p:cNvPr>
          <p:cNvSpPr>
            <a:spLocks noGrp="1"/>
          </p:cNvSpPr>
          <p:nvPr>
            <p:ph type="title"/>
          </p:nvPr>
        </p:nvSpPr>
        <p:spPr>
          <a:xfrm>
            <a:off x="847110" y="697459"/>
            <a:ext cx="2668446" cy="4754880"/>
          </a:xfrm>
        </p:spPr>
        <p:txBody>
          <a:bodyPr anchor="ctr">
            <a:normAutofit/>
          </a:bodyPr>
          <a:lstStyle/>
          <a:p>
            <a:r>
              <a:rPr lang="en-US" sz="3600"/>
              <a:t>M&amp;I Virtual Support Sessions</a:t>
            </a:r>
          </a:p>
        </p:txBody>
      </p:sp>
      <p:pic>
        <p:nvPicPr>
          <p:cNvPr id="5" name="Picture 4" descr="M&amp;I Virtual Support Sessions flyer">
            <a:extLst>
              <a:ext uri="{FF2B5EF4-FFF2-40B4-BE49-F238E27FC236}">
                <a16:creationId xmlns:a16="http://schemas.microsoft.com/office/drawing/2014/main" id="{0B8863B9-7275-336F-D54B-029521A72819}"/>
              </a:ext>
            </a:extLst>
          </p:cNvPr>
          <p:cNvPicPr>
            <a:picLocks noChangeAspect="1"/>
          </p:cNvPicPr>
          <p:nvPr/>
        </p:nvPicPr>
        <p:blipFill>
          <a:blip r:embed="rId3"/>
          <a:stretch>
            <a:fillRect/>
          </a:stretch>
        </p:blipFill>
        <p:spPr>
          <a:xfrm>
            <a:off x="4182872" y="390321"/>
            <a:ext cx="6527534" cy="5392112"/>
          </a:xfrm>
          <a:prstGeom prst="rect">
            <a:avLst/>
          </a:prstGeom>
          <a:noFill/>
        </p:spPr>
      </p:pic>
      <p:sp>
        <p:nvSpPr>
          <p:cNvPr id="2" name="TextBox 1">
            <a:extLst>
              <a:ext uri="{FF2B5EF4-FFF2-40B4-BE49-F238E27FC236}">
                <a16:creationId xmlns:a16="http://schemas.microsoft.com/office/drawing/2014/main" id="{DE6920B1-E5A8-74C7-802C-7D04142D7F57}"/>
              </a:ext>
            </a:extLst>
          </p:cNvPr>
          <p:cNvSpPr txBox="1"/>
          <p:nvPr/>
        </p:nvSpPr>
        <p:spPr>
          <a:xfrm>
            <a:off x="8988552" y="3255841"/>
            <a:ext cx="2286000" cy="523220"/>
          </a:xfrm>
          <a:prstGeom prst="rect">
            <a:avLst/>
          </a:prstGeom>
          <a:solidFill>
            <a:schemeClr val="accent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1E2E3D"/>
                </a:solidFill>
                <a:latin typeface="Aptos"/>
                <a:ea typeface="Calibri"/>
                <a:cs typeface="Calibri"/>
                <a:hlinkClick r:id="rId4">
                  <a:extLst>
                    <a:ext uri="{A12FA001-AC4F-418D-AE19-62706E023703}">
                      <ahyp:hlinkClr xmlns:ahyp="http://schemas.microsoft.com/office/drawing/2018/hyperlinkcolor" val="tx"/>
                    </a:ext>
                  </a:extLst>
                </a:hlinkClick>
              </a:rPr>
              <a:t>Registration Link for September 30, 2026</a:t>
            </a:r>
            <a:endParaRPr lang="en-US" sz="1400" dirty="0">
              <a:solidFill>
                <a:srgbClr val="1E2E3D"/>
              </a:solidFill>
              <a:latin typeface="Aptos"/>
              <a:ea typeface="Calibri"/>
              <a:cs typeface="Calibri"/>
            </a:endParaRPr>
          </a:p>
        </p:txBody>
      </p:sp>
      <p:sp>
        <p:nvSpPr>
          <p:cNvPr id="3" name="TextBox 2">
            <a:extLst>
              <a:ext uri="{FF2B5EF4-FFF2-40B4-BE49-F238E27FC236}">
                <a16:creationId xmlns:a16="http://schemas.microsoft.com/office/drawing/2014/main" id="{D18DBBA4-8F0F-82AF-12A4-50D8F15D85AA}"/>
              </a:ext>
            </a:extLst>
          </p:cNvPr>
          <p:cNvSpPr txBox="1"/>
          <p:nvPr/>
        </p:nvSpPr>
        <p:spPr>
          <a:xfrm>
            <a:off x="631497" y="5975727"/>
            <a:ext cx="1044653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t>*Mentors who attend will receive 1 PD hour that can be applied to the 18 required credits to maintain their mentor credential.</a:t>
            </a:r>
          </a:p>
        </p:txBody>
      </p:sp>
    </p:spTree>
    <p:extLst>
      <p:ext uri="{BB962C8B-B14F-4D97-AF65-F5344CB8AC3E}">
        <p14:creationId xmlns:p14="http://schemas.microsoft.com/office/powerpoint/2010/main" val="100975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a:extLst>
              <a:ext uri="{FF2B5EF4-FFF2-40B4-BE49-F238E27FC236}">
                <a16:creationId xmlns:a16="http://schemas.microsoft.com/office/drawing/2014/main" id="{A92B153A-D3DC-5F53-96ED-8837A26FC83A}"/>
              </a:ext>
            </a:extLst>
          </p:cNvPr>
          <p:cNvSpPr txBox="1">
            <a:spLocks noGrp="1"/>
          </p:cNvSpPr>
          <p:nvPr>
            <p:ph type="title"/>
          </p:nvPr>
        </p:nvSpPr>
        <p:spPr>
          <a:xfrm>
            <a:off x="609600" y="2782413"/>
            <a:ext cx="10972800"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a:solidFill>
                  <a:srgbClr val="233746"/>
                </a:solidFill>
                <a:latin typeface="Aptos"/>
              </a:rPr>
              <a:t>FAQ</a:t>
            </a:r>
            <a:endParaRPr lang="en-US"/>
          </a:p>
        </p:txBody>
      </p:sp>
    </p:spTree>
    <p:extLst>
      <p:ext uri="{BB962C8B-B14F-4D97-AF65-F5344CB8AC3E}">
        <p14:creationId xmlns:p14="http://schemas.microsoft.com/office/powerpoint/2010/main" val="3230185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13CE0-8023-730A-ABB1-2F65E1558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BB3A4-0A49-F1C1-89A2-70D956001448}"/>
              </a:ext>
            </a:extLst>
          </p:cNvPr>
          <p:cNvSpPr>
            <a:spLocks noGrp="1"/>
          </p:cNvSpPr>
          <p:nvPr>
            <p:ph type="title"/>
          </p:nvPr>
        </p:nvSpPr>
        <p:spPr>
          <a:xfrm>
            <a:off x="612648" y="365125"/>
            <a:ext cx="10966704" cy="731520"/>
          </a:xfrm>
        </p:spPr>
        <p:txBody>
          <a:bodyPr anchor="t">
            <a:normAutofit/>
          </a:bodyPr>
          <a:lstStyle/>
          <a:p>
            <a:r>
              <a:rPr lang="en-US" sz="3300"/>
              <a:t>FAQs</a:t>
            </a:r>
            <a:endParaRPr lang="en-US"/>
          </a:p>
        </p:txBody>
      </p:sp>
      <p:sp>
        <p:nvSpPr>
          <p:cNvPr id="5" name="TextBox 4">
            <a:extLst>
              <a:ext uri="{FF2B5EF4-FFF2-40B4-BE49-F238E27FC236}">
                <a16:creationId xmlns:a16="http://schemas.microsoft.com/office/drawing/2014/main" id="{C3B80DF4-EE86-18DE-AA95-90C7E046910E}"/>
              </a:ext>
            </a:extLst>
          </p:cNvPr>
          <p:cNvSpPr txBox="1"/>
          <p:nvPr/>
        </p:nvSpPr>
        <p:spPr>
          <a:xfrm>
            <a:off x="44197" y="1236270"/>
            <a:ext cx="11787269" cy="51244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Font typeface="Arial"/>
              <a:buChar char="•"/>
            </a:pPr>
            <a:r>
              <a:rPr lang="en-US" sz="2800" b="1">
                <a:solidFill>
                  <a:srgbClr val="2F3D4C"/>
                </a:solidFill>
              </a:rPr>
              <a:t>What are the requirements for highly consequential evaluations?</a:t>
            </a:r>
          </a:p>
          <a:p>
            <a:pPr marL="1028700" lvl="1" indent="-571500">
              <a:buFont typeface="Courier New"/>
              <a:buChar char="o"/>
            </a:pPr>
            <a:r>
              <a:rPr lang="en-US" sz="2300">
                <a:solidFill>
                  <a:srgbClr val="2F3D4C"/>
                </a:solidFill>
                <a:ea typeface="+mn-lt"/>
                <a:cs typeface="+mn-lt"/>
              </a:rPr>
              <a:t>A minimum of three evaluators is required for the two groups of teachers scheduled to undergo highly consequential formal evaluations (i.e., annual-contract teachers who are undergoing their second summative evaluations and annual-contract teachers who are returning to the field following Expanded ADEPT-related state sanctions and are undergoing their final required summative evaluations). </a:t>
            </a:r>
          </a:p>
          <a:p>
            <a:pPr marL="1485900" lvl="2" indent="-571500">
              <a:buFont typeface="Wingdings"/>
              <a:buChar char="§"/>
            </a:pPr>
            <a:r>
              <a:rPr lang="en-US" sz="2300">
                <a:solidFill>
                  <a:srgbClr val="2F3D4C"/>
                </a:solidFill>
                <a:ea typeface="+mn-lt"/>
                <a:cs typeface="+mn-lt"/>
              </a:rPr>
              <a:t>One of the three members of the evaluation team must have knowledge of the content taught by the teacher who is being formally evaluated. If a content area specialist is not available, someone from a closely related area should be appointed. </a:t>
            </a:r>
          </a:p>
          <a:p>
            <a:pPr marL="1485900" lvl="2" indent="-571500">
              <a:buFont typeface="Wingdings"/>
              <a:buChar char="§"/>
            </a:pPr>
            <a:r>
              <a:rPr lang="en-US" sz="2300">
                <a:solidFill>
                  <a:srgbClr val="2F3D4C"/>
                </a:solidFill>
                <a:ea typeface="+mn-lt"/>
                <a:cs typeface="+mn-lt"/>
              </a:rPr>
              <a:t>Classroom observations made as part of the data-collection process must be conducted and documented by all three evaluators.</a:t>
            </a:r>
          </a:p>
          <a:p>
            <a:pPr marL="1485900" lvl="2" indent="-571500">
              <a:buFont typeface="Wingdings"/>
              <a:buChar char="§"/>
            </a:pPr>
            <a:r>
              <a:rPr lang="en-US" sz="2300">
                <a:solidFill>
                  <a:srgbClr val="2F3D4C"/>
                </a:solidFill>
                <a:ea typeface="+mn-lt"/>
                <a:cs typeface="+mn-lt"/>
              </a:rPr>
              <a:t>All three evaluators must review all evidence collected and participate in the evaluation team meetings.</a:t>
            </a:r>
            <a:endParaRPr lang="en-US" sz="2300">
              <a:solidFill>
                <a:srgbClr val="2F3D4C"/>
              </a:solidFill>
            </a:endParaRPr>
          </a:p>
        </p:txBody>
      </p:sp>
    </p:spTree>
    <p:extLst>
      <p:ext uri="{BB962C8B-B14F-4D97-AF65-F5344CB8AC3E}">
        <p14:creationId xmlns:p14="http://schemas.microsoft.com/office/powerpoint/2010/main" val="180286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p:txBody>
          <a:bodyPr/>
          <a:lstStyle/>
          <a:p>
            <a:r>
              <a:rPr lang="en-US"/>
              <a:t>Office of Educator Services</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p:txBody>
          <a:bodyPr/>
          <a:lstStyle/>
          <a:p>
            <a:r>
              <a:rPr lang="en-US"/>
              <a:t>Office of Educator Services</a:t>
            </a:r>
          </a:p>
          <a:p>
            <a:r>
              <a:rPr lang="en-US"/>
              <a:t>September 08, 2026</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stretch>
            <a:fillRect/>
          </a:stretch>
        </p:blipFill>
        <p:spPr>
          <a:xfrm>
            <a:off x="203200" y="5461001"/>
            <a:ext cx="6400800" cy="128016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D2463C-C62A-5F27-13D3-BE0D46D03360}"/>
              </a:ext>
            </a:extLst>
          </p:cNvPr>
          <p:cNvSpPr>
            <a:spLocks noGrp="1"/>
          </p:cNvSpPr>
          <p:nvPr>
            <p:ph type="title"/>
          </p:nvPr>
        </p:nvSpPr>
        <p:spPr/>
        <p:txBody>
          <a:bodyPr/>
          <a:lstStyle/>
          <a:p>
            <a:r>
              <a:rPr lang="en-US"/>
              <a:t>Office of Educator Services Contacts</a:t>
            </a:r>
          </a:p>
        </p:txBody>
      </p:sp>
      <p:graphicFrame>
        <p:nvGraphicFramePr>
          <p:cNvPr id="13" name="Table 12">
            <a:extLst>
              <a:ext uri="{FF2B5EF4-FFF2-40B4-BE49-F238E27FC236}">
                <a16:creationId xmlns:a16="http://schemas.microsoft.com/office/drawing/2014/main" id="{00A00E73-9DC4-6AEF-A3EA-0C027BE4BDBB}"/>
              </a:ext>
            </a:extLst>
          </p:cNvPr>
          <p:cNvGraphicFramePr>
            <a:graphicFrameLocks noGrp="1"/>
          </p:cNvGraphicFramePr>
          <p:nvPr>
            <p:extLst>
              <p:ext uri="{D42A27DB-BD31-4B8C-83A1-F6EECF244321}">
                <p14:modId xmlns:p14="http://schemas.microsoft.com/office/powerpoint/2010/main" val="1099263118"/>
              </p:ext>
            </p:extLst>
          </p:nvPr>
        </p:nvGraphicFramePr>
        <p:xfrm>
          <a:off x="2012461" y="1397000"/>
          <a:ext cx="7628640" cy="4745251"/>
        </p:xfrm>
        <a:graphic>
          <a:graphicData uri="http://schemas.openxmlformats.org/drawingml/2006/table">
            <a:tbl>
              <a:tblPr firstRow="1" firstCol="1" bandRow="1"/>
              <a:tblGrid>
                <a:gridCol w="2422034">
                  <a:extLst>
                    <a:ext uri="{9D8B030D-6E8A-4147-A177-3AD203B41FA5}">
                      <a16:colId xmlns:a16="http://schemas.microsoft.com/office/drawing/2014/main" val="4202660201"/>
                    </a:ext>
                  </a:extLst>
                </a:gridCol>
                <a:gridCol w="2444551">
                  <a:extLst>
                    <a:ext uri="{9D8B030D-6E8A-4147-A177-3AD203B41FA5}">
                      <a16:colId xmlns:a16="http://schemas.microsoft.com/office/drawing/2014/main" val="3990537422"/>
                    </a:ext>
                  </a:extLst>
                </a:gridCol>
                <a:gridCol w="2762055">
                  <a:extLst>
                    <a:ext uri="{9D8B030D-6E8A-4147-A177-3AD203B41FA5}">
                      <a16:colId xmlns:a16="http://schemas.microsoft.com/office/drawing/2014/main" val="2532803033"/>
                    </a:ext>
                  </a:extLst>
                </a:gridCol>
              </a:tblGrid>
              <a:tr h="259812">
                <a:tc>
                  <a:txBody>
                    <a:bodyPr/>
                    <a:lstStyle/>
                    <a:p>
                      <a:pPr marL="0" marR="0">
                        <a:spcAft>
                          <a:spcPts val="1000"/>
                        </a:spcAft>
                        <a:buNone/>
                      </a:pPr>
                      <a:br>
                        <a:rPr lang="en-US" sz="900" b="1">
                          <a:solidFill>
                            <a:srgbClr val="FFFFFF"/>
                          </a:solidFill>
                          <a:effectLst/>
                          <a:latin typeface="Aptos"/>
                          <a:ea typeface="Calibri"/>
                          <a:cs typeface="Times New Roman"/>
                        </a:rPr>
                      </a:br>
                      <a:r>
                        <a:rPr lang="en-US" sz="900" b="1">
                          <a:solidFill>
                            <a:srgbClr val="FFFFFF"/>
                          </a:solidFill>
                          <a:effectLst/>
                          <a:latin typeface="Aptos"/>
                          <a:ea typeface="Calibri"/>
                          <a:cs typeface="Times New Roman"/>
                        </a:rPr>
                        <a:t>Staff Member</a:t>
                      </a:r>
                      <a:endParaRPr lang="en-US" sz="900">
                        <a:effectLst/>
                        <a:latin typeface="Aptos"/>
                        <a:ea typeface="Calibri"/>
                        <a:cs typeface="Times New Roman"/>
                      </a:endParaRPr>
                    </a:p>
                  </a:txBody>
                  <a:tcPr marL="52163" marR="521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2F3D4C"/>
                    </a:solidFill>
                  </a:tcPr>
                </a:tc>
                <a:tc>
                  <a:txBody>
                    <a:bodyPr/>
                    <a:lstStyle/>
                    <a:p>
                      <a:pPr marL="0" marR="0">
                        <a:spcAft>
                          <a:spcPts val="1000"/>
                        </a:spcAft>
                        <a:buNone/>
                      </a:pPr>
                      <a:br>
                        <a:rPr lang="en-US" sz="900" b="1">
                          <a:solidFill>
                            <a:srgbClr val="FFFFFF"/>
                          </a:solidFill>
                          <a:effectLst/>
                          <a:latin typeface="Aptos"/>
                          <a:ea typeface="Calibri"/>
                          <a:cs typeface="Times New Roman"/>
                        </a:rPr>
                      </a:br>
                      <a:r>
                        <a:rPr lang="en-US" sz="900" b="1">
                          <a:solidFill>
                            <a:srgbClr val="FFFFFF"/>
                          </a:solidFill>
                          <a:effectLst/>
                          <a:latin typeface="Aptos"/>
                          <a:ea typeface="Calibri"/>
                          <a:cs typeface="Times New Roman"/>
                        </a:rPr>
                        <a:t>Contact Information</a:t>
                      </a:r>
                      <a:endParaRPr lang="en-US" sz="900">
                        <a:effectLst/>
                        <a:latin typeface="Aptos"/>
                        <a:ea typeface="Calibri"/>
                        <a:cs typeface="Times New Roman"/>
                      </a:endParaRPr>
                    </a:p>
                  </a:txBody>
                  <a:tcPr marL="52163" marR="521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D4C"/>
                    </a:solidFill>
                  </a:tcPr>
                </a:tc>
                <a:tc>
                  <a:txBody>
                    <a:bodyPr/>
                    <a:lstStyle/>
                    <a:p>
                      <a:pPr marL="0" marR="0">
                        <a:spcAft>
                          <a:spcPts val="1000"/>
                        </a:spcAft>
                        <a:buNone/>
                      </a:pPr>
                      <a:br>
                        <a:rPr lang="en-US" sz="900" b="1">
                          <a:solidFill>
                            <a:srgbClr val="FFFFFF"/>
                          </a:solidFill>
                          <a:effectLst/>
                          <a:latin typeface="Aptos"/>
                          <a:ea typeface="Calibri"/>
                          <a:cs typeface="Times New Roman"/>
                        </a:rPr>
                      </a:br>
                      <a:r>
                        <a:rPr lang="en-US" sz="900" b="1">
                          <a:solidFill>
                            <a:srgbClr val="FFFFFF"/>
                          </a:solidFill>
                          <a:effectLst/>
                          <a:latin typeface="Aptos"/>
                          <a:ea typeface="Calibri"/>
                          <a:cs typeface="Times New Roman"/>
                        </a:rPr>
                        <a:t>Responsibilities</a:t>
                      </a:r>
                      <a:endParaRPr lang="en-US" sz="900">
                        <a:effectLst/>
                        <a:latin typeface="Aptos"/>
                        <a:ea typeface="Calibri"/>
                        <a:cs typeface="Times New Roman"/>
                      </a:endParaRP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D4C"/>
                    </a:solidFill>
                  </a:tcPr>
                </a:tc>
                <a:extLst>
                  <a:ext uri="{0D108BD9-81ED-4DB2-BD59-A6C34878D82A}">
                    <a16:rowId xmlns:a16="http://schemas.microsoft.com/office/drawing/2014/main" val="1257099230"/>
                  </a:ext>
                </a:extLst>
              </a:tr>
              <a:tr h="963469">
                <a:tc>
                  <a:txBody>
                    <a:bodyPr/>
                    <a:lstStyle/>
                    <a:p>
                      <a:pPr marL="0" marR="0">
                        <a:spcAft>
                          <a:spcPts val="1000"/>
                        </a:spcAft>
                        <a:buNone/>
                      </a:pPr>
                      <a:r>
                        <a:rPr lang="en-US" sz="1400" b="1">
                          <a:solidFill>
                            <a:srgbClr val="000000"/>
                          </a:solidFill>
                          <a:effectLst/>
                          <a:latin typeface="Aptos"/>
                          <a:ea typeface="Calibri"/>
                          <a:cs typeface="Times New Roman"/>
                        </a:rPr>
                        <a:t>Mary Hipp</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Director</a:t>
                      </a:r>
                      <a:endParaRPr lang="en-US" sz="1400">
                        <a:effectLst/>
                        <a:latin typeface="Aptos"/>
                        <a:ea typeface="Calibri"/>
                        <a:cs typeface="Times New Roman"/>
                      </a:endParaRP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a:spcAft>
                          <a:spcPts val="1000"/>
                        </a:spcAft>
                        <a:buNone/>
                      </a:pPr>
                      <a:r>
                        <a:rPr lang="en-US" sz="1400" u="sng">
                          <a:solidFill>
                            <a:srgbClr val="43718B"/>
                          </a:solidFill>
                          <a:effectLst/>
                          <a:latin typeface="Aptos"/>
                          <a:ea typeface="Calibri"/>
                          <a:cs typeface="Times New Roman"/>
                          <a:hlinkClick r:id="rId3"/>
                        </a:rPr>
                        <a:t>mhipp@ed.sc.gov</a:t>
                      </a:r>
                      <a:br>
                        <a:rPr lang="en-US" sz="1400" u="sng">
                          <a:solidFill>
                            <a:srgbClr val="43718B"/>
                          </a:solidFill>
                          <a:effectLst/>
                          <a:latin typeface="Aptos"/>
                          <a:ea typeface="Calibri"/>
                          <a:cs typeface="Times New Roman"/>
                        </a:rPr>
                      </a:br>
                      <a:r>
                        <a:rPr lang="en-US" sz="1400">
                          <a:effectLst/>
                          <a:latin typeface="Aptos"/>
                          <a:ea typeface="Calibri"/>
                          <a:cs typeface="Times New Roman"/>
                        </a:rPr>
                        <a:t>803-896-0352</a:t>
                      </a: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a:spcAft>
                          <a:spcPts val="1000"/>
                        </a:spcAft>
                        <a:buNone/>
                      </a:pPr>
                      <a:r>
                        <a:rPr lang="en-US" sz="1400">
                          <a:effectLst/>
                          <a:latin typeface="Aptos"/>
                          <a:ea typeface="Calibri"/>
                          <a:cs typeface="Times New Roman"/>
                        </a:rPr>
                        <a:t>All OES Teams</a:t>
                      </a:r>
                      <a:br>
                        <a:rPr lang="en-US" sz="1400">
                          <a:effectLst/>
                          <a:latin typeface="Aptos"/>
                          <a:ea typeface="Calibri"/>
                          <a:cs typeface="Times New Roman"/>
                        </a:rPr>
                      </a:br>
                      <a:r>
                        <a:rPr lang="en-US" sz="1400">
                          <a:effectLst/>
                          <a:latin typeface="Aptos"/>
                          <a:ea typeface="Calibri"/>
                          <a:cs typeface="Times New Roman"/>
                        </a:rPr>
                        <a:t>Policy and Legislation</a:t>
                      </a:r>
                      <a:br>
                        <a:rPr lang="en-US" sz="1400">
                          <a:effectLst/>
                          <a:latin typeface="Aptos"/>
                          <a:ea typeface="Calibri"/>
                          <a:cs typeface="Times New Roman"/>
                        </a:rPr>
                      </a:br>
                      <a:r>
                        <a:rPr lang="en-US" sz="1400">
                          <a:effectLst/>
                          <a:latin typeface="Aptos"/>
                          <a:ea typeface="Calibri"/>
                          <a:cs typeface="Times New Roman"/>
                        </a:rPr>
                        <a:t>Certification Assessments</a:t>
                      </a:r>
                      <a:br>
                        <a:rPr lang="en-US" sz="1400">
                          <a:effectLst/>
                          <a:latin typeface="Aptos"/>
                          <a:ea typeface="Calibri"/>
                          <a:cs typeface="Times New Roman"/>
                        </a:rPr>
                      </a:br>
                      <a:r>
                        <a:rPr lang="en-US" sz="1400">
                          <a:effectLst/>
                          <a:latin typeface="Aptos"/>
                          <a:ea typeface="Calibri"/>
                          <a:cs typeface="Times New Roman"/>
                        </a:rPr>
                        <a:t>Required Credentials</a:t>
                      </a: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1721214325"/>
                  </a:ext>
                </a:extLst>
              </a:tr>
              <a:tr h="1212458">
                <a:tc>
                  <a:txBody>
                    <a:bodyPr/>
                    <a:lstStyle/>
                    <a:p>
                      <a:pPr marL="0" marR="0">
                        <a:spcAft>
                          <a:spcPts val="1000"/>
                        </a:spcAft>
                        <a:buNone/>
                      </a:pPr>
                      <a:r>
                        <a:rPr lang="en-US" sz="1400" b="1">
                          <a:solidFill>
                            <a:srgbClr val="000000"/>
                          </a:solidFill>
                          <a:effectLst/>
                          <a:latin typeface="Aptos"/>
                          <a:ea typeface="Calibri"/>
                          <a:cs typeface="Times New Roman"/>
                        </a:rPr>
                        <a:t>Sherry Schneider</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Assistant Director</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Certification Team Lead</a:t>
                      </a:r>
                      <a:endParaRPr lang="en-US" sz="1400">
                        <a:effectLst/>
                        <a:latin typeface="Aptos"/>
                        <a:ea typeface="Calibri"/>
                        <a:cs typeface="Times New Roman"/>
                      </a:endParaRP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a:spcAft>
                          <a:spcPts val="1000"/>
                        </a:spcAft>
                        <a:buNone/>
                      </a:pPr>
                      <a:r>
                        <a:rPr lang="en-US" sz="1400" u="sng">
                          <a:solidFill>
                            <a:srgbClr val="43718B"/>
                          </a:solidFill>
                          <a:effectLst/>
                          <a:latin typeface="Aptos"/>
                          <a:ea typeface="Calibri"/>
                          <a:cs typeface="Times New Roman"/>
                          <a:hlinkClick r:id="rId4"/>
                        </a:rPr>
                        <a:t>sschneider@ed.sc.gov</a:t>
                      </a:r>
                      <a:br>
                        <a:rPr lang="en-US" sz="1400" u="sng">
                          <a:solidFill>
                            <a:srgbClr val="43718B"/>
                          </a:solidFill>
                          <a:effectLst/>
                          <a:latin typeface="Aptos"/>
                          <a:ea typeface="Calibri"/>
                          <a:cs typeface="Times New Roman"/>
                        </a:rPr>
                      </a:br>
                      <a:r>
                        <a:rPr lang="en-US" sz="1400">
                          <a:effectLst/>
                          <a:latin typeface="Aptos"/>
                          <a:ea typeface="Calibri"/>
                          <a:cs typeface="Times New Roman"/>
                        </a:rPr>
                        <a:t>803-896-0384</a:t>
                      </a: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a:spcAft>
                          <a:spcPts val="1000"/>
                        </a:spcAft>
                        <a:buNone/>
                      </a:pPr>
                      <a:r>
                        <a:rPr lang="en-US" sz="1400">
                          <a:effectLst/>
                          <a:latin typeface="Aptos"/>
                          <a:ea typeface="Calibri"/>
                          <a:cs typeface="Times New Roman"/>
                        </a:rPr>
                        <a:t>Educator Certification</a:t>
                      </a:r>
                      <a:br>
                        <a:rPr lang="en-US" sz="1400">
                          <a:effectLst/>
                          <a:latin typeface="Aptos"/>
                          <a:ea typeface="Calibri"/>
                          <a:cs typeface="Times New Roman"/>
                        </a:rPr>
                      </a:br>
                      <a:r>
                        <a:rPr lang="en-US" sz="1400">
                          <a:effectLst/>
                          <a:latin typeface="Aptos"/>
                          <a:ea typeface="Calibri"/>
                          <a:cs typeface="Times New Roman"/>
                        </a:rPr>
                        <a:t>Required Credentials</a:t>
                      </a:r>
                      <a:br>
                        <a:rPr lang="en-US" sz="1400">
                          <a:effectLst/>
                          <a:latin typeface="Aptos"/>
                          <a:ea typeface="Calibri"/>
                          <a:cs typeface="Times New Roman"/>
                        </a:rPr>
                      </a:br>
                      <a:r>
                        <a:rPr lang="en-US" sz="1400">
                          <a:effectLst/>
                          <a:latin typeface="Aptos"/>
                          <a:ea typeface="Calibri"/>
                          <a:cs typeface="Times New Roman"/>
                        </a:rPr>
                        <a:t>SC Educator System Access</a:t>
                      </a:r>
                      <a:br>
                        <a:rPr lang="en-US" sz="1400">
                          <a:effectLst/>
                          <a:latin typeface="Aptos"/>
                          <a:ea typeface="Calibri"/>
                          <a:cs typeface="Times New Roman"/>
                        </a:rPr>
                      </a:br>
                      <a:r>
                        <a:rPr lang="en-US" sz="1400">
                          <a:effectLst/>
                          <a:latin typeface="Aptos"/>
                          <a:ea typeface="Calibri"/>
                          <a:cs typeface="Times New Roman"/>
                        </a:rPr>
                        <a:t>National Board</a:t>
                      </a:r>
                      <a:br>
                        <a:rPr lang="en-US" sz="1400">
                          <a:effectLst/>
                          <a:latin typeface="Aptos"/>
                          <a:ea typeface="Calibri"/>
                          <a:cs typeface="Times New Roman"/>
                        </a:rPr>
                      </a:br>
                      <a:r>
                        <a:rPr lang="en-US" sz="1400">
                          <a:effectLst/>
                          <a:latin typeface="Aptos"/>
                          <a:ea typeface="Calibri"/>
                          <a:cs typeface="Times New Roman"/>
                        </a:rPr>
                        <a:t>Exchange Visitors</a:t>
                      </a:r>
                      <a:endParaRPr lang="en-US"/>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2487201991"/>
                  </a:ext>
                </a:extLst>
              </a:tr>
              <a:tr h="584576">
                <a:tc>
                  <a:txBody>
                    <a:bodyPr/>
                    <a:lstStyle/>
                    <a:p>
                      <a:pPr marL="0" marR="0">
                        <a:spcAft>
                          <a:spcPts val="1000"/>
                        </a:spcAft>
                        <a:buNone/>
                      </a:pPr>
                      <a:r>
                        <a:rPr lang="en-US" sz="1400" b="1">
                          <a:solidFill>
                            <a:srgbClr val="000000"/>
                          </a:solidFill>
                          <a:effectLst/>
                          <a:latin typeface="Aptos"/>
                          <a:ea typeface="Calibri"/>
                          <a:cs typeface="Times New Roman"/>
                        </a:rPr>
                        <a:t>Becca Burg</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Education Associate</a:t>
                      </a:r>
                      <a:endParaRPr lang="en-US" sz="1400">
                        <a:effectLst/>
                        <a:latin typeface="Aptos"/>
                        <a:ea typeface="Calibri"/>
                        <a:cs typeface="Times New Roman"/>
                      </a:endParaRP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Aft>
                          <a:spcPts val="1000"/>
                        </a:spcAft>
                        <a:buNone/>
                      </a:pPr>
                      <a:r>
                        <a:rPr lang="en-US" sz="1400" u="sng">
                          <a:solidFill>
                            <a:srgbClr val="43718B"/>
                          </a:solidFill>
                          <a:effectLst/>
                          <a:latin typeface="Aptos"/>
                          <a:ea typeface="Calibri"/>
                          <a:cs typeface="Times New Roman"/>
                          <a:hlinkClick r:id="rId5"/>
                        </a:rPr>
                        <a:t>bfburg@ed.sc.gov</a:t>
                      </a:r>
                      <a:br>
                        <a:rPr lang="en-US" sz="1400" u="sng">
                          <a:solidFill>
                            <a:srgbClr val="43718B"/>
                          </a:solidFill>
                          <a:effectLst/>
                          <a:latin typeface="Aptos"/>
                          <a:ea typeface="Calibri"/>
                          <a:cs typeface="Times New Roman"/>
                        </a:rPr>
                      </a:br>
                      <a:r>
                        <a:rPr lang="en-US" sz="1400">
                          <a:effectLst/>
                          <a:latin typeface="Aptos"/>
                          <a:ea typeface="Calibri"/>
                          <a:cs typeface="Times New Roman"/>
                        </a:rPr>
                        <a:t>803-896-0434</a:t>
                      </a: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1000"/>
                        </a:spcAft>
                        <a:buNone/>
                      </a:pPr>
                      <a:r>
                        <a:rPr lang="en-US" sz="1400">
                          <a:effectLst/>
                          <a:latin typeface="Aptos"/>
                          <a:ea typeface="Calibri"/>
                          <a:cs typeface="Times New Roman"/>
                        </a:rPr>
                        <a:t>Professional Practices</a:t>
                      </a:r>
                      <a:br>
                        <a:rPr lang="en-US" sz="1400">
                          <a:effectLst/>
                          <a:latin typeface="Aptos"/>
                          <a:ea typeface="Calibri"/>
                          <a:cs typeface="Times New Roman"/>
                        </a:rPr>
                      </a:br>
                      <a:r>
                        <a:rPr lang="en-US" sz="1400">
                          <a:effectLst/>
                          <a:latin typeface="Aptos"/>
                          <a:ea typeface="Calibri"/>
                          <a:cs typeface="Times New Roman"/>
                        </a:rPr>
                        <a:t>Certificate Sanctions</a:t>
                      </a: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5600614"/>
                  </a:ext>
                </a:extLst>
              </a:tr>
              <a:tr h="855214">
                <a:tc>
                  <a:txBody>
                    <a:bodyPr/>
                    <a:lstStyle/>
                    <a:p>
                      <a:pPr marL="0" marR="0" lvl="0">
                        <a:spcAft>
                          <a:spcPts val="1000"/>
                        </a:spcAft>
                        <a:buNone/>
                      </a:pPr>
                      <a:r>
                        <a:rPr lang="en-US" sz="1400" b="1">
                          <a:solidFill>
                            <a:srgbClr val="000000"/>
                          </a:solidFill>
                          <a:effectLst/>
                          <a:latin typeface="Aptos"/>
                          <a:ea typeface="Calibri"/>
                          <a:cs typeface="Times New Roman"/>
                        </a:rPr>
                        <a:t>Keri Strauss </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Education Associate</a:t>
                      </a:r>
                    </a:p>
                  </a:txBody>
                  <a:tcPr marL="52163" marR="52163" marT="0" marB="0">
                    <a:lnL w="12700">
                      <a:solidFill>
                        <a:srgbClr val="000000"/>
                      </a:solidFill>
                    </a:lnL>
                    <a:lnR w="12700">
                      <a:solidFill>
                        <a:srgbClr val="000000"/>
                      </a:solidFill>
                    </a:lnR>
                    <a:lnT w="12700">
                      <a:solidFill>
                        <a:srgbClr val="000000"/>
                      </a:solidFill>
                    </a:lnT>
                    <a:lnB w="12700">
                      <a:solidFill>
                        <a:srgbClr val="2F3D4C"/>
                      </a:solidFill>
                    </a:lnB>
                    <a:solidFill>
                      <a:srgbClr val="FFFFFF"/>
                    </a:solidFill>
                  </a:tcPr>
                </a:tc>
                <a:tc>
                  <a:txBody>
                    <a:bodyPr/>
                    <a:lstStyle/>
                    <a:p>
                      <a:pPr marL="0" marR="0" lvl="0">
                        <a:spcAft>
                          <a:spcPts val="1000"/>
                        </a:spcAft>
                        <a:buNone/>
                      </a:pPr>
                      <a:r>
                        <a:rPr lang="en-US" sz="1400">
                          <a:effectLst/>
                          <a:latin typeface="Aptos"/>
                          <a:ea typeface="Calibri"/>
                          <a:cs typeface="Times New Roman"/>
                          <a:hlinkClick r:id="rId6"/>
                        </a:rPr>
                        <a:t>kstrauss@ed.sc.gov</a:t>
                      </a:r>
                      <a:r>
                        <a:rPr lang="en-US" sz="1400">
                          <a:effectLst/>
                          <a:latin typeface="Aptos"/>
                          <a:ea typeface="Calibri"/>
                          <a:cs typeface="Times New Roman"/>
                        </a:rPr>
                        <a:t> </a:t>
                      </a:r>
                      <a:br>
                        <a:rPr lang="en-US" sz="1400">
                          <a:effectLst/>
                          <a:latin typeface="Aptos"/>
                          <a:ea typeface="Calibri"/>
                          <a:cs typeface="Times New Roman"/>
                        </a:rPr>
                      </a:br>
                      <a:r>
                        <a:rPr lang="en-US" sz="1400">
                          <a:effectLst/>
                          <a:latin typeface="Aptos"/>
                          <a:ea typeface="Calibri"/>
                          <a:cs typeface="Times New Roman"/>
                        </a:rPr>
                        <a:t>803-896-0341</a:t>
                      </a:r>
                    </a:p>
                  </a:txBody>
                  <a:tcPr marL="52163" marR="52163" marT="0" marB="0">
                    <a:lnL w="12700">
                      <a:solidFill>
                        <a:srgbClr val="000000"/>
                      </a:solidFill>
                    </a:lnL>
                    <a:lnR w="12700">
                      <a:solidFill>
                        <a:srgbClr val="000000"/>
                      </a:solidFill>
                    </a:lnR>
                    <a:lnT w="12700">
                      <a:solidFill>
                        <a:srgbClr val="000000"/>
                      </a:solidFill>
                    </a:lnT>
                    <a:lnB w="12700">
                      <a:solidFill>
                        <a:srgbClr val="2F3D4C"/>
                      </a:solidFill>
                    </a:lnB>
                    <a:noFill/>
                  </a:tcPr>
                </a:tc>
                <a:tc>
                  <a:txBody>
                    <a:bodyPr/>
                    <a:lstStyle/>
                    <a:p>
                      <a:pPr marL="0" marR="0" lvl="0">
                        <a:spcAft>
                          <a:spcPts val="1000"/>
                        </a:spcAft>
                        <a:buNone/>
                      </a:pPr>
                      <a:r>
                        <a:rPr lang="en-US" sz="1400">
                          <a:effectLst/>
                          <a:latin typeface="+mn-lt"/>
                          <a:ea typeface="Calibri"/>
                          <a:cs typeface="Times New Roman"/>
                        </a:rPr>
                        <a:t>Certification Training</a:t>
                      </a:r>
                      <a:br>
                        <a:rPr lang="en-US" sz="1400">
                          <a:effectLst/>
                          <a:latin typeface="+mn-lt"/>
                          <a:ea typeface="Calibri"/>
                          <a:cs typeface="Times New Roman"/>
                        </a:rPr>
                      </a:br>
                      <a:r>
                        <a:rPr lang="en-US" sz="1400">
                          <a:effectLst/>
                          <a:latin typeface="+mn-lt"/>
                          <a:ea typeface="Calibri"/>
                          <a:cs typeface="Times New Roman"/>
                        </a:rPr>
                        <a:t>Support to Designated Districts</a:t>
                      </a:r>
                    </a:p>
                  </a:txBody>
                  <a:tcPr marL="52163" marR="52163" marT="0" marB="0">
                    <a:lnL w="12700">
                      <a:solidFill>
                        <a:srgbClr val="000000"/>
                      </a:solidFill>
                    </a:lnL>
                    <a:lnR w="12700">
                      <a:solidFill>
                        <a:srgbClr val="000000"/>
                      </a:solidFill>
                    </a:lnR>
                    <a:lnT w="12700">
                      <a:solidFill>
                        <a:srgbClr val="000000"/>
                      </a:solidFill>
                    </a:lnT>
                    <a:lnB w="12700">
                      <a:solidFill>
                        <a:srgbClr val="2F3D4C"/>
                      </a:solidFill>
                    </a:lnB>
                    <a:noFill/>
                  </a:tcPr>
                </a:tc>
                <a:extLst>
                  <a:ext uri="{0D108BD9-81ED-4DB2-BD59-A6C34878D82A}">
                    <a16:rowId xmlns:a16="http://schemas.microsoft.com/office/drawing/2014/main" val="3620604209"/>
                  </a:ext>
                </a:extLst>
              </a:tr>
              <a:tr h="855214">
                <a:tc>
                  <a:txBody>
                    <a:bodyPr/>
                    <a:lstStyle/>
                    <a:p>
                      <a:pPr marL="0" marR="0">
                        <a:spcAft>
                          <a:spcPts val="1000"/>
                        </a:spcAft>
                        <a:buNone/>
                      </a:pPr>
                      <a:r>
                        <a:rPr lang="en-US" sz="1400" b="1">
                          <a:solidFill>
                            <a:srgbClr val="000000"/>
                          </a:solidFill>
                          <a:effectLst/>
                          <a:latin typeface="Aptos"/>
                          <a:ea typeface="Calibri"/>
                          <a:cs typeface="Times New Roman"/>
                        </a:rPr>
                        <a:t>Robin Amick</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Education Associate</a:t>
                      </a:r>
                      <a:endParaRPr lang="en-US" sz="1400">
                        <a:effectLst/>
                        <a:latin typeface="Aptos"/>
                        <a:ea typeface="Calibri"/>
                        <a:cs typeface="Times New Roman"/>
                      </a:endParaRP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Aft>
                          <a:spcPts val="1000"/>
                        </a:spcAft>
                        <a:buNone/>
                      </a:pPr>
                      <a:r>
                        <a:rPr lang="en-US" sz="1400" u="sng">
                          <a:solidFill>
                            <a:srgbClr val="43718B"/>
                          </a:solidFill>
                          <a:effectLst/>
                          <a:latin typeface="Aptos"/>
                          <a:ea typeface="Calibri"/>
                          <a:cs typeface="Times New Roman"/>
                          <a:hlinkClick r:id="rId7"/>
                        </a:rPr>
                        <a:t>ramick@ed.sc.gov</a:t>
                      </a:r>
                      <a:r>
                        <a:rPr lang="en-US" sz="1400">
                          <a:effectLst/>
                          <a:latin typeface="Aptos"/>
                          <a:ea typeface="Calibri"/>
                          <a:cs typeface="Times New Roman"/>
                        </a:rPr>
                        <a:t> </a:t>
                      </a:r>
                      <a:br>
                        <a:rPr lang="en-US" sz="1400">
                          <a:effectLst/>
                          <a:latin typeface="Aptos"/>
                          <a:ea typeface="Calibri"/>
                          <a:cs typeface="Times New Roman"/>
                        </a:rPr>
                      </a:br>
                      <a:r>
                        <a:rPr lang="en-US" sz="1400">
                          <a:effectLst/>
                          <a:latin typeface="Aptos"/>
                          <a:ea typeface="Calibri"/>
                          <a:cs typeface="Times New Roman"/>
                        </a:rPr>
                        <a:t>803-896-0474</a:t>
                      </a: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1000"/>
                        </a:spcAft>
                        <a:buNone/>
                      </a:pPr>
                      <a:r>
                        <a:rPr lang="en-US" sz="1400">
                          <a:effectLst/>
                          <a:latin typeface="Aptos"/>
                          <a:ea typeface="Calibri"/>
                          <a:cs typeface="Times New Roman"/>
                        </a:rPr>
                        <a:t>CTE Work-based Teacher Certification</a:t>
                      </a:r>
                    </a:p>
                  </a:txBody>
                  <a:tcPr marL="52163" marR="521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8803121"/>
                  </a:ext>
                </a:extLst>
              </a:tr>
            </a:tbl>
          </a:graphicData>
        </a:graphic>
      </p:graphicFrame>
    </p:spTree>
    <p:extLst>
      <p:ext uri="{BB962C8B-B14F-4D97-AF65-F5344CB8AC3E}">
        <p14:creationId xmlns:p14="http://schemas.microsoft.com/office/powerpoint/2010/main" val="1881328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73FE0-D586-1B24-58DC-C2F32A148B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27EF79-DFDA-D4BD-24AB-062EC489B0C3}"/>
              </a:ext>
            </a:extLst>
          </p:cNvPr>
          <p:cNvSpPr>
            <a:spLocks noGrp="1"/>
          </p:cNvSpPr>
          <p:nvPr>
            <p:ph type="title"/>
          </p:nvPr>
        </p:nvSpPr>
        <p:spPr/>
        <p:txBody>
          <a:bodyPr/>
          <a:lstStyle/>
          <a:p>
            <a:r>
              <a:rPr lang="en-US"/>
              <a:t>Office of Educator Services Contacts Cont.</a:t>
            </a:r>
          </a:p>
        </p:txBody>
      </p:sp>
      <p:graphicFrame>
        <p:nvGraphicFramePr>
          <p:cNvPr id="2" name="Table 1">
            <a:extLst>
              <a:ext uri="{FF2B5EF4-FFF2-40B4-BE49-F238E27FC236}">
                <a16:creationId xmlns:a16="http://schemas.microsoft.com/office/drawing/2014/main" id="{C813818A-D4D5-F4C0-3E13-D12D13AF05C2}"/>
              </a:ext>
            </a:extLst>
          </p:cNvPr>
          <p:cNvGraphicFramePr>
            <a:graphicFrameLocks noGrp="1"/>
          </p:cNvGraphicFramePr>
          <p:nvPr>
            <p:extLst>
              <p:ext uri="{D42A27DB-BD31-4B8C-83A1-F6EECF244321}">
                <p14:modId xmlns:p14="http://schemas.microsoft.com/office/powerpoint/2010/main" val="1517121960"/>
              </p:ext>
            </p:extLst>
          </p:nvPr>
        </p:nvGraphicFramePr>
        <p:xfrm>
          <a:off x="2051538" y="1484923"/>
          <a:ext cx="7569494" cy="4799449"/>
        </p:xfrm>
        <a:graphic>
          <a:graphicData uri="http://schemas.openxmlformats.org/drawingml/2006/table">
            <a:tbl>
              <a:tblPr firstRow="1" firstCol="1" bandRow="1"/>
              <a:tblGrid>
                <a:gridCol w="2567834">
                  <a:extLst>
                    <a:ext uri="{9D8B030D-6E8A-4147-A177-3AD203B41FA5}">
                      <a16:colId xmlns:a16="http://schemas.microsoft.com/office/drawing/2014/main" val="3312291519"/>
                    </a:ext>
                  </a:extLst>
                </a:gridCol>
                <a:gridCol w="2678274">
                  <a:extLst>
                    <a:ext uri="{9D8B030D-6E8A-4147-A177-3AD203B41FA5}">
                      <a16:colId xmlns:a16="http://schemas.microsoft.com/office/drawing/2014/main" val="3104336091"/>
                    </a:ext>
                  </a:extLst>
                </a:gridCol>
                <a:gridCol w="2323386">
                  <a:extLst>
                    <a:ext uri="{9D8B030D-6E8A-4147-A177-3AD203B41FA5}">
                      <a16:colId xmlns:a16="http://schemas.microsoft.com/office/drawing/2014/main" val="1749248670"/>
                    </a:ext>
                  </a:extLst>
                </a:gridCol>
              </a:tblGrid>
              <a:tr h="258331">
                <a:tc>
                  <a:txBody>
                    <a:bodyPr/>
                    <a:lstStyle/>
                    <a:p>
                      <a:pPr marL="0" marR="0">
                        <a:spcAft>
                          <a:spcPts val="1000"/>
                        </a:spcAft>
                        <a:buNone/>
                      </a:pPr>
                      <a:r>
                        <a:rPr lang="en-US" sz="1200" b="1">
                          <a:solidFill>
                            <a:srgbClr val="FFFFFF"/>
                          </a:solidFill>
                          <a:effectLst/>
                          <a:latin typeface="Aptos" panose="020B0004020202020204" pitchFamily="34" charset="0"/>
                          <a:ea typeface="Calibri" panose="020F0502020204030204" pitchFamily="34" charset="0"/>
                          <a:cs typeface="Times New Roman" panose="02020603050405020304" pitchFamily="18" charset="0"/>
                        </a:rPr>
                        <a:t>Staff Member</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2F3D4C"/>
                    </a:solidFill>
                  </a:tcPr>
                </a:tc>
                <a:tc>
                  <a:txBody>
                    <a:bodyPr/>
                    <a:lstStyle/>
                    <a:p>
                      <a:pPr marL="0" marR="0">
                        <a:spcAft>
                          <a:spcPts val="1000"/>
                        </a:spcAft>
                        <a:buNone/>
                      </a:pPr>
                      <a:r>
                        <a:rPr lang="en-US" sz="1200" b="1">
                          <a:solidFill>
                            <a:srgbClr val="FFFFFF"/>
                          </a:solidFill>
                          <a:effectLst/>
                          <a:latin typeface="Aptos" panose="020B0004020202020204" pitchFamily="34" charset="0"/>
                          <a:ea typeface="Calibri" panose="020F0502020204030204" pitchFamily="34" charset="0"/>
                          <a:cs typeface="Times New Roman" panose="02020603050405020304" pitchFamily="18" charset="0"/>
                        </a:rPr>
                        <a:t>Contact Information</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D4C"/>
                    </a:solidFill>
                  </a:tcPr>
                </a:tc>
                <a:tc>
                  <a:txBody>
                    <a:bodyPr/>
                    <a:lstStyle/>
                    <a:p>
                      <a:pPr marL="0" marR="0">
                        <a:spcAft>
                          <a:spcPts val="1000"/>
                        </a:spcAft>
                        <a:buNone/>
                      </a:pPr>
                      <a:r>
                        <a:rPr lang="en-US" sz="1200" b="1">
                          <a:solidFill>
                            <a:srgbClr val="FFFFFF"/>
                          </a:solidFill>
                          <a:effectLst/>
                          <a:latin typeface="Aptos" panose="020B0004020202020204" pitchFamily="34" charset="0"/>
                          <a:ea typeface="Calibri" panose="020F0502020204030204" pitchFamily="34" charset="0"/>
                          <a:cs typeface="Times New Roman" panose="02020603050405020304" pitchFamily="18" charset="0"/>
                        </a:rPr>
                        <a:t>Responsibilities</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D4C"/>
                    </a:solidFill>
                  </a:tcPr>
                </a:tc>
                <a:extLst>
                  <a:ext uri="{0D108BD9-81ED-4DB2-BD59-A6C34878D82A}">
                    <a16:rowId xmlns:a16="http://schemas.microsoft.com/office/drawing/2014/main" val="2761718576"/>
                  </a:ext>
                </a:extLst>
              </a:tr>
              <a:tr h="954391">
                <a:tc>
                  <a:txBody>
                    <a:bodyPr/>
                    <a:lstStyle/>
                    <a:p>
                      <a:pPr marL="0" marR="0">
                        <a:spcAft>
                          <a:spcPts val="1000"/>
                        </a:spcAft>
                        <a:buNone/>
                      </a:pPr>
                      <a:r>
                        <a:rPr lang="en-US" sz="1400" b="1">
                          <a:solidFill>
                            <a:srgbClr val="000000"/>
                          </a:solidFill>
                          <a:effectLst/>
                          <a:latin typeface="Aptos"/>
                          <a:ea typeface="Calibri"/>
                          <a:cs typeface="Times New Roman"/>
                        </a:rPr>
                        <a:t>Robert "Keith" Lauer</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District Certification Contact</a:t>
                      </a:r>
                      <a:endParaRPr lang="en-US" sz="1400">
                        <a:effectLst/>
                        <a:latin typeface="Apto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a:spcAft>
                          <a:spcPts val="1000"/>
                        </a:spcAft>
                        <a:buNone/>
                      </a:pPr>
                      <a:r>
                        <a:rPr lang="en-US" sz="1400" u="sng">
                          <a:solidFill>
                            <a:srgbClr val="43718B"/>
                          </a:solidFill>
                          <a:effectLst/>
                          <a:latin typeface="Aptos"/>
                          <a:ea typeface="Calibri"/>
                          <a:cs typeface="Times New Roman"/>
                          <a:hlinkClick r:id="rId3"/>
                        </a:rPr>
                        <a:t>rlauer@ed.sc.gov</a:t>
                      </a:r>
                      <a:br>
                        <a:rPr lang="en-US" sz="1400" u="sng">
                          <a:solidFill>
                            <a:srgbClr val="43718B"/>
                          </a:solidFill>
                          <a:effectLst/>
                          <a:latin typeface="Aptos"/>
                          <a:ea typeface="Calibri"/>
                          <a:cs typeface="Times New Roman"/>
                        </a:rPr>
                      </a:br>
                      <a:r>
                        <a:rPr lang="en-US" sz="1400">
                          <a:effectLst/>
                          <a:latin typeface="Aptos"/>
                          <a:ea typeface="Calibri"/>
                          <a:cs typeface="Times New Roman"/>
                        </a:rPr>
                        <a:t>803-896-0431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a:spcAft>
                          <a:spcPts val="1000"/>
                        </a:spcAft>
                        <a:buNone/>
                      </a:pPr>
                      <a:r>
                        <a:rPr lang="en-US" sz="1400">
                          <a:effectLst/>
                          <a:latin typeface="Aptos" panose="020B0004020202020204" pitchFamily="34" charset="0"/>
                          <a:ea typeface="Calibri" panose="020F0502020204030204" pitchFamily="34" charset="0"/>
                          <a:cs typeface="Times New Roman" panose="02020603050405020304" pitchFamily="18" charset="0"/>
                        </a:rPr>
                        <a:t>Support to Designated Districts</a:t>
                      </a: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3759385873"/>
                  </a:ext>
                </a:extLst>
              </a:tr>
              <a:tr h="825948">
                <a:tc>
                  <a:txBody>
                    <a:bodyPr/>
                    <a:lstStyle/>
                    <a:p>
                      <a:pPr marL="0" marR="0">
                        <a:spcAft>
                          <a:spcPts val="1000"/>
                        </a:spcAft>
                        <a:buNone/>
                      </a:pPr>
                      <a:r>
                        <a:rPr lang="en-US" sz="1400" b="1">
                          <a:solidFill>
                            <a:srgbClr val="000000"/>
                          </a:solidFill>
                          <a:effectLst/>
                          <a:latin typeface="Aptos"/>
                          <a:ea typeface="Calibri"/>
                          <a:cs typeface="Times New Roman"/>
                        </a:rPr>
                        <a:t>Jennifer "Leigh" Bell</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District Certification Contact</a:t>
                      </a:r>
                      <a:endParaRPr lang="en-US" sz="1400">
                        <a:effectLst/>
                        <a:latin typeface="Apto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Aft>
                          <a:spcPts val="1000"/>
                        </a:spcAft>
                        <a:buNone/>
                      </a:pPr>
                      <a:r>
                        <a:rPr lang="en-US" sz="1400" u="sng">
                          <a:solidFill>
                            <a:srgbClr val="43718B"/>
                          </a:solidFill>
                          <a:effectLst/>
                          <a:latin typeface="Aptos"/>
                          <a:ea typeface="Calibri"/>
                          <a:cs typeface="Times New Roman"/>
                          <a:hlinkClick r:id="rId4"/>
                        </a:rPr>
                        <a:t>jlbell</a:t>
                      </a:r>
                      <a:r>
                        <a:rPr lang="en-US" sz="1400" u="sng">
                          <a:solidFill>
                            <a:srgbClr val="43718B"/>
                          </a:solidFill>
                          <a:effectLst/>
                          <a:latin typeface="Aptos"/>
                          <a:ea typeface="Calibri"/>
                          <a:cs typeface="Times New Roman"/>
                          <a:hlinkClick r:id="rId4">
                            <a:extLst>
                              <a:ext uri="{A12FA001-AC4F-418D-AE19-62706E023703}">
                                <ahyp:hlinkClr xmlns:ahyp="http://schemas.microsoft.com/office/drawing/2018/hyperlinkcolor" val="tx"/>
                              </a:ext>
                            </a:extLst>
                          </a:hlinkClick>
                        </a:rPr>
                        <a:t>@ed.sc.gov</a:t>
                      </a:r>
                      <a:br>
                        <a:rPr lang="en-US" sz="1400" u="sng">
                          <a:solidFill>
                            <a:srgbClr val="43718B"/>
                          </a:solidFill>
                          <a:effectLst/>
                          <a:latin typeface="Aptos"/>
                          <a:ea typeface="Calibri"/>
                          <a:cs typeface="Times New Roman"/>
                        </a:rPr>
                      </a:br>
                      <a:r>
                        <a:rPr lang="en-US" sz="1400">
                          <a:effectLst/>
                          <a:latin typeface="Aptos"/>
                          <a:ea typeface="Calibri"/>
                          <a:cs typeface="Times New Roman"/>
                        </a:rPr>
                        <a:t>803-896-9525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46" rtl="0" eaLnBrk="1" fontAlgn="auto" latinLnBrk="0" hangingPunct="1">
                        <a:lnSpc>
                          <a:spcPct val="100000"/>
                        </a:lnSpc>
                        <a:spcBef>
                          <a:spcPts val="0"/>
                        </a:spcBef>
                        <a:spcAft>
                          <a:spcPts val="100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Support to Designated Districts</a:t>
                      </a:r>
                      <a:endPar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a:spcAft>
                          <a:spcPts val="1000"/>
                        </a:spcAft>
                        <a:buNone/>
                      </a:pP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9468732"/>
                  </a:ext>
                </a:extLst>
              </a:tr>
              <a:tr h="825948">
                <a:tc>
                  <a:txBody>
                    <a:bodyPr/>
                    <a:lstStyle/>
                    <a:p>
                      <a:pPr marL="0" lvl="0">
                        <a:spcAft>
                          <a:spcPts val="1000"/>
                        </a:spcAft>
                        <a:buNone/>
                      </a:pPr>
                      <a:r>
                        <a:rPr lang="en-US" sz="1400" b="1">
                          <a:solidFill>
                            <a:srgbClr val="000000"/>
                          </a:solidFill>
                          <a:effectLst/>
                          <a:latin typeface="Aptos"/>
                          <a:ea typeface="Calibri"/>
                          <a:cs typeface="Times New Roman"/>
                        </a:rPr>
                        <a:t>Alyssa Cabot</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District Certification Contact</a:t>
                      </a:r>
                    </a:p>
                  </a:txBody>
                  <a:tcPr marL="68580" marR="68580" marT="0" marB="0">
                    <a:lnL w="12700">
                      <a:solidFill>
                        <a:srgbClr val="000000"/>
                      </a:solidFill>
                    </a:lnL>
                    <a:lnR w="12700">
                      <a:solidFill>
                        <a:srgbClr val="000000"/>
                      </a:solidFill>
                    </a:lnR>
                    <a:lnT w="12700">
                      <a:solidFill>
                        <a:srgbClr val="000000"/>
                      </a:solidFill>
                    </a:lnT>
                    <a:lnB w="12700">
                      <a:solidFill>
                        <a:srgbClr val="2F3D4C"/>
                      </a:solidFill>
                    </a:lnB>
                    <a:solidFill>
                      <a:srgbClr val="FFFFFF"/>
                    </a:solidFill>
                  </a:tcPr>
                </a:tc>
                <a:tc>
                  <a:txBody>
                    <a:bodyPr/>
                    <a:lstStyle/>
                    <a:p>
                      <a:pPr marL="0" lvl="0">
                        <a:spcAft>
                          <a:spcPts val="1000"/>
                        </a:spcAft>
                        <a:buNone/>
                      </a:pPr>
                      <a:r>
                        <a:rPr lang="en-US" sz="1400">
                          <a:effectLst/>
                          <a:latin typeface="Aptos"/>
                          <a:ea typeface="Calibri"/>
                          <a:cs typeface="Times New Roman"/>
                          <a:hlinkClick r:id="rId5"/>
                        </a:rPr>
                        <a:t>acabot@ed.sc.gov</a:t>
                      </a:r>
                      <a:br>
                        <a:rPr lang="en-US" sz="1400">
                          <a:effectLst/>
                          <a:latin typeface="Aptos"/>
                          <a:ea typeface="Calibri"/>
                          <a:cs typeface="Times New Roman"/>
                        </a:rPr>
                      </a:br>
                      <a:r>
                        <a:rPr lang="en-US" sz="1400">
                          <a:effectLst/>
                          <a:latin typeface="Aptos"/>
                          <a:ea typeface="Calibri"/>
                          <a:cs typeface="Times New Roman"/>
                        </a:rPr>
                        <a:t>803-896-0427</a:t>
                      </a:r>
                    </a:p>
                    <a:p>
                      <a:pPr marL="0" lvl="0">
                        <a:spcAft>
                          <a:spcPts val="1000"/>
                        </a:spcAft>
                        <a:buNone/>
                      </a:pPr>
                      <a:endParaRPr lang="en-US" sz="1400">
                        <a:effectLst/>
                        <a:latin typeface="Aptos"/>
                        <a:ea typeface="Calibri"/>
                        <a:cs typeface="Times New Roman"/>
                      </a:endParaRPr>
                    </a:p>
                  </a:txBody>
                  <a:tcPr marL="68580" marR="68580" marT="0" marB="0">
                    <a:lnL w="12700">
                      <a:solidFill>
                        <a:srgbClr val="000000"/>
                      </a:solidFill>
                    </a:lnL>
                    <a:lnR w="12700">
                      <a:solidFill>
                        <a:srgbClr val="000000"/>
                      </a:solidFill>
                    </a:lnR>
                    <a:lnT w="12700">
                      <a:solidFill>
                        <a:srgbClr val="000000"/>
                      </a:solidFill>
                    </a:lnT>
                    <a:lnB w="12700">
                      <a:solidFill>
                        <a:srgbClr val="2F3D4C"/>
                      </a:solidFill>
                    </a:lnB>
                    <a:noFill/>
                  </a:tcPr>
                </a:tc>
                <a:tc>
                  <a:txBody>
                    <a:bodyPr/>
                    <a:lstStyle/>
                    <a:p>
                      <a:pPr marL="0" lvl="0" algn="l">
                        <a:spcAft>
                          <a:spcPts val="1000"/>
                        </a:spcAft>
                        <a:buNone/>
                      </a:pPr>
                      <a:r>
                        <a:rPr lang="en-US" sz="1400" b="0" i="0" u="none" strike="noStrike" noProof="0">
                          <a:solidFill>
                            <a:srgbClr val="000000"/>
                          </a:solidFill>
                          <a:effectLst/>
                          <a:latin typeface="Aptos"/>
                          <a:ea typeface="Calibri"/>
                          <a:cs typeface="Times New Roman"/>
                        </a:rPr>
                        <a:t>Support to Designated Districts</a:t>
                      </a:r>
                    </a:p>
                  </a:txBody>
                  <a:tcPr marL="68580" marR="68580" marT="0" marB="0">
                    <a:lnL w="12700">
                      <a:solidFill>
                        <a:srgbClr val="000000"/>
                      </a:solidFill>
                    </a:lnL>
                    <a:lnR w="12700">
                      <a:solidFill>
                        <a:srgbClr val="000000"/>
                      </a:solidFill>
                    </a:lnR>
                    <a:lnT w="12700">
                      <a:solidFill>
                        <a:srgbClr val="000000"/>
                      </a:solidFill>
                    </a:lnT>
                    <a:lnB w="12700">
                      <a:solidFill>
                        <a:srgbClr val="2F3D4C"/>
                      </a:solidFill>
                    </a:lnB>
                    <a:noFill/>
                  </a:tcPr>
                </a:tc>
                <a:extLst>
                  <a:ext uri="{0D108BD9-81ED-4DB2-BD59-A6C34878D82A}">
                    <a16:rowId xmlns:a16="http://schemas.microsoft.com/office/drawing/2014/main" val="1550435626"/>
                  </a:ext>
                </a:extLst>
              </a:tr>
              <a:tr h="825948">
                <a:tc>
                  <a:txBody>
                    <a:bodyPr/>
                    <a:lstStyle/>
                    <a:p>
                      <a:pPr marL="0" marR="0">
                        <a:spcAft>
                          <a:spcPts val="1000"/>
                        </a:spcAft>
                        <a:buNone/>
                      </a:pPr>
                      <a:r>
                        <a:rPr lang="en-US" sz="1400" b="1">
                          <a:solidFill>
                            <a:srgbClr val="000000"/>
                          </a:solidFill>
                          <a:effectLst/>
                          <a:latin typeface="Aptos"/>
                          <a:ea typeface="Calibri"/>
                          <a:cs typeface="Times New Roman"/>
                        </a:rPr>
                        <a:t>Coleen McLennon-Freeman</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District Certification Contact</a:t>
                      </a:r>
                      <a:endParaRPr lang="en-US" sz="1400">
                        <a:effectLst/>
                        <a:latin typeface="Apto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a:spcAft>
                          <a:spcPts val="1000"/>
                        </a:spcAft>
                        <a:buNone/>
                      </a:pPr>
                      <a:r>
                        <a:rPr lang="en-US" sz="1400" u="sng">
                          <a:solidFill>
                            <a:srgbClr val="43718B"/>
                          </a:solidFill>
                          <a:effectLst/>
                          <a:latin typeface="Aptos"/>
                          <a:ea typeface="Calibri"/>
                          <a:cs typeface="Times New Roman"/>
                          <a:hlinkClick r:id="rId6"/>
                        </a:rPr>
                        <a:t>cfreeman@ed.sc.gov</a:t>
                      </a:r>
                      <a:br>
                        <a:rPr lang="en-US" sz="1400" u="sng">
                          <a:solidFill>
                            <a:srgbClr val="43718B"/>
                          </a:solidFill>
                          <a:effectLst/>
                          <a:latin typeface="Aptos"/>
                          <a:ea typeface="Calibri"/>
                          <a:cs typeface="Times New Roman"/>
                        </a:rPr>
                      </a:br>
                      <a:r>
                        <a:rPr lang="en-US" sz="1400">
                          <a:effectLst/>
                          <a:latin typeface="Aptos"/>
                          <a:ea typeface="Calibri"/>
                          <a:cs typeface="Times New Roman"/>
                        </a:rPr>
                        <a:t>803-896-0440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lvl="0" indent="0" algn="l" rtl="0" eaLnBrk="1" fontAlgn="auto" latinLnBrk="0" hangingPunct="1">
                        <a:lnSpc>
                          <a:spcPct val="100000"/>
                        </a:lnSpc>
                        <a:spcBef>
                          <a:spcPts val="0"/>
                        </a:spcBef>
                        <a:spcAft>
                          <a:spcPts val="1000"/>
                        </a:spcAft>
                        <a:buClrTx/>
                        <a:buSzTx/>
                        <a:buFontTx/>
                        <a:buNone/>
                      </a:pPr>
                      <a:r>
                        <a:rPr kumimoji="0" lang="en-US" sz="1400" b="0" i="0" u="none" strike="noStrike" kern="1200" cap="none" spc="0" normalizeH="0" baseline="0" noProof="0">
                          <a:ln>
                            <a:noFill/>
                          </a:ln>
                          <a:solidFill>
                            <a:prstClr val="black"/>
                          </a:solidFill>
                          <a:effectLst/>
                          <a:uLnTx/>
                          <a:uFillTx/>
                          <a:latin typeface="Aptos"/>
                          <a:ea typeface="Calibri"/>
                          <a:cs typeface="Times New Roman"/>
                        </a:rPr>
                        <a:t>Support to Designated Districts</a:t>
                      </a:r>
                      <a:br>
                        <a:rPr lang="en-US" sz="1400" b="0" i="0" u="none" strike="noStrike" kern="1200" cap="none" spc="0" normalizeH="0" baseline="0" noProof="0">
                          <a:ln>
                            <a:noFill/>
                          </a:ln>
                          <a:solidFill>
                            <a:srgbClr val="000000"/>
                          </a:solidFill>
                          <a:effectLst/>
                          <a:uLnTx/>
                          <a:uFillTx/>
                          <a:latin typeface="Aptos"/>
                          <a:ea typeface="Calibri"/>
                          <a:cs typeface="Times New Roman"/>
                        </a:rPr>
                      </a:br>
                      <a:r>
                        <a:rPr lang="en-US" sz="1400" b="0" i="0" u="none" strike="noStrike" kern="1200" cap="none" spc="0" normalizeH="0" baseline="0" noProof="0">
                          <a:ln>
                            <a:noFill/>
                          </a:ln>
                          <a:solidFill>
                            <a:prstClr val="black"/>
                          </a:solidFill>
                          <a:effectLst/>
                          <a:uLnTx/>
                          <a:uFillTx/>
                          <a:latin typeface="Aptos"/>
                          <a:ea typeface="Calibri"/>
                          <a:cs typeface="Times New Roman"/>
                        </a:rPr>
                        <a:t>Customer Service Support</a:t>
                      </a:r>
                      <a:endParaRPr kumimoji="0" lang="en-US" sz="1400" b="0" i="0" u="none" strike="noStrike" kern="1200" cap="none" spc="0" normalizeH="0" baseline="0" noProof="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algn="l">
                        <a:spcAft>
                          <a:spcPts val="1000"/>
                        </a:spcAft>
                        <a:buNone/>
                      </a:pPr>
                      <a:endParaRPr lang="en-U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1619213625"/>
                  </a:ext>
                </a:extLst>
              </a:tr>
              <a:tr h="954391">
                <a:tc>
                  <a:txBody>
                    <a:bodyPr/>
                    <a:lstStyle/>
                    <a:p>
                      <a:pPr marL="0" marR="0" lvl="0">
                        <a:spcAft>
                          <a:spcPts val="1000"/>
                        </a:spcAft>
                        <a:buNone/>
                      </a:pPr>
                      <a:r>
                        <a:rPr lang="en-US" sz="1400" b="1">
                          <a:solidFill>
                            <a:srgbClr val="000000"/>
                          </a:solidFill>
                          <a:effectLst/>
                          <a:latin typeface="Aptos"/>
                          <a:ea typeface="Calibri"/>
                          <a:cs typeface="Times New Roman"/>
                        </a:rPr>
                        <a:t>Tess Dawkins</a:t>
                      </a:r>
                      <a:br>
                        <a:rPr lang="en-US" sz="1400" b="1">
                          <a:solidFill>
                            <a:srgbClr val="000000"/>
                          </a:solidFill>
                          <a:effectLst/>
                          <a:latin typeface="Aptos"/>
                          <a:ea typeface="Calibri"/>
                          <a:cs typeface="Times New Roman"/>
                        </a:rPr>
                      </a:br>
                      <a:r>
                        <a:rPr lang="en-US" sz="1400" b="1">
                          <a:solidFill>
                            <a:srgbClr val="000000"/>
                          </a:solidFill>
                          <a:effectLst/>
                          <a:latin typeface="Aptos"/>
                          <a:ea typeface="Calibri"/>
                          <a:cs typeface="Times New Roman"/>
                        </a:rPr>
                        <a:t>Certificate Renewal Coordinator</a:t>
                      </a:r>
                      <a:endParaRPr lang="en-US" sz="1400">
                        <a:effectLst/>
                        <a:latin typeface="Apto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lvl="0">
                        <a:spcAft>
                          <a:spcPts val="1000"/>
                        </a:spcAft>
                        <a:buNone/>
                      </a:pPr>
                      <a:r>
                        <a:rPr lang="en-US" sz="1400" u="sng">
                          <a:solidFill>
                            <a:srgbClr val="43718B"/>
                          </a:solidFill>
                          <a:effectLst/>
                          <a:latin typeface="Aptos"/>
                          <a:ea typeface="Calibri"/>
                          <a:cs typeface="Times New Roman"/>
                          <a:hlinkClick r:id="rId7"/>
                        </a:rPr>
                        <a:t>tdawkins</a:t>
                      </a:r>
                      <a:r>
                        <a:rPr lang="en-US" sz="1400" u="sng">
                          <a:solidFill>
                            <a:srgbClr val="43718B"/>
                          </a:solidFill>
                          <a:effectLst/>
                          <a:latin typeface="Aptos"/>
                          <a:ea typeface="Calibri"/>
                          <a:cs typeface="Times New Roman"/>
                          <a:hlinkClick r:id="rId7">
                            <a:extLst>
                              <a:ext uri="{A12FA001-AC4F-418D-AE19-62706E023703}">
                                <ahyp:hlinkClr xmlns:ahyp="http://schemas.microsoft.com/office/drawing/2018/hyperlinkcolor" val="tx"/>
                              </a:ext>
                            </a:extLst>
                          </a:hlinkClick>
                        </a:rPr>
                        <a:t>@ed.sc.gov</a:t>
                      </a:r>
                      <a:br>
                        <a:rPr lang="en-US" sz="1400" u="sng">
                          <a:solidFill>
                            <a:srgbClr val="43718B"/>
                          </a:solidFill>
                          <a:effectLst/>
                          <a:latin typeface="Aptos"/>
                          <a:ea typeface="Calibri"/>
                          <a:cs typeface="Times New Roman"/>
                        </a:rPr>
                      </a:br>
                      <a:r>
                        <a:rPr lang="en-US" sz="1400">
                          <a:effectLst/>
                          <a:latin typeface="Aptos"/>
                          <a:ea typeface="Calibri"/>
                          <a:cs typeface="Times New Roman"/>
                        </a:rPr>
                        <a:t>803-896-0212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lvl="0" indent="0" algn="l" rtl="0">
                        <a:lnSpc>
                          <a:spcPct val="100000"/>
                        </a:lnSpc>
                        <a:spcBef>
                          <a:spcPts val="0"/>
                        </a:spcBef>
                        <a:spcAft>
                          <a:spcPts val="1000"/>
                        </a:spcAft>
                        <a:buClrTx/>
                        <a:buSzTx/>
                        <a:buFontTx/>
                        <a:buNone/>
                      </a:pPr>
                      <a:r>
                        <a:rPr lang="en-US" sz="1400" b="0" i="0" u="none" strike="noStrike" kern="1200" cap="none" spc="0" normalizeH="0" baseline="0" noProof="0">
                          <a:ln>
                            <a:noFill/>
                          </a:ln>
                          <a:solidFill>
                            <a:prstClr val="black"/>
                          </a:solidFill>
                          <a:effectLst/>
                          <a:uLnTx/>
                          <a:uFillTx/>
                          <a:latin typeface="Aptos"/>
                          <a:ea typeface="Calibri"/>
                          <a:cs typeface="Times New Roman"/>
                        </a:rPr>
                        <a:t>Renewal Support for All Districts</a:t>
                      </a:r>
                      <a:endParaRPr kumimoji="0" lang="en-US" sz="1400" b="0" i="0" u="none" strike="noStrike" kern="1200" cap="none" spc="0" normalizeH="0" baseline="0" noProof="0">
                        <a:ln>
                          <a:noFill/>
                        </a:ln>
                        <a:solidFill>
                          <a:prstClr val="black"/>
                        </a:solidFill>
                        <a:effectLst/>
                        <a:uLnTx/>
                        <a:uFillTx/>
                        <a:latin typeface="Aptos"/>
                        <a:ea typeface="Calibri"/>
                        <a:cs typeface="Times New Roman"/>
                      </a:endParaRPr>
                    </a:p>
                    <a:p>
                      <a:pPr marL="0" marR="0" lvl="0" indent="0" algn="l" defTabSz="914446" rtl="0">
                        <a:lnSpc>
                          <a:spcPct val="100000"/>
                        </a:lnSpc>
                        <a:spcBef>
                          <a:spcPts val="0"/>
                        </a:spcBef>
                        <a:spcAft>
                          <a:spcPts val="10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Times New Roman"/>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3197475304"/>
                  </a:ext>
                </a:extLst>
              </a:tr>
            </a:tbl>
          </a:graphicData>
        </a:graphic>
      </p:graphicFrame>
    </p:spTree>
    <p:extLst>
      <p:ext uri="{BB962C8B-B14F-4D97-AF65-F5344CB8AC3E}">
        <p14:creationId xmlns:p14="http://schemas.microsoft.com/office/powerpoint/2010/main" val="284744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75D0B0-F5CD-AC05-001E-2F7A5DEC013D}"/>
              </a:ext>
            </a:extLst>
          </p:cNvPr>
          <p:cNvSpPr>
            <a:spLocks noGrp="1"/>
          </p:cNvSpPr>
          <p:nvPr>
            <p:ph type="title"/>
          </p:nvPr>
        </p:nvSpPr>
        <p:spPr/>
        <p:txBody>
          <a:bodyPr/>
          <a:lstStyle/>
          <a:p>
            <a:r>
              <a:rPr lang="en-US"/>
              <a:t>Alternative Certification Contacts</a:t>
            </a:r>
          </a:p>
        </p:txBody>
      </p:sp>
      <p:graphicFrame>
        <p:nvGraphicFramePr>
          <p:cNvPr id="6" name="Table 5">
            <a:extLst>
              <a:ext uri="{FF2B5EF4-FFF2-40B4-BE49-F238E27FC236}">
                <a16:creationId xmlns:a16="http://schemas.microsoft.com/office/drawing/2014/main" id="{3FA723AF-B74C-4E8E-6728-0FD08630F276}"/>
              </a:ext>
            </a:extLst>
          </p:cNvPr>
          <p:cNvGraphicFramePr>
            <a:graphicFrameLocks noGrp="1"/>
          </p:cNvGraphicFramePr>
          <p:nvPr>
            <p:extLst>
              <p:ext uri="{D42A27DB-BD31-4B8C-83A1-F6EECF244321}">
                <p14:modId xmlns:p14="http://schemas.microsoft.com/office/powerpoint/2010/main" val="2683209187"/>
              </p:ext>
            </p:extLst>
          </p:nvPr>
        </p:nvGraphicFramePr>
        <p:xfrm>
          <a:off x="2177595" y="1404265"/>
          <a:ext cx="7287768" cy="4972892"/>
        </p:xfrm>
        <a:graphic>
          <a:graphicData uri="http://schemas.openxmlformats.org/drawingml/2006/table">
            <a:tbl>
              <a:tblPr firstRow="1" firstCol="1" bandRow="1"/>
              <a:tblGrid>
                <a:gridCol w="2366381">
                  <a:extLst>
                    <a:ext uri="{9D8B030D-6E8A-4147-A177-3AD203B41FA5}">
                      <a16:colId xmlns:a16="http://schemas.microsoft.com/office/drawing/2014/main" val="3660864345"/>
                    </a:ext>
                  </a:extLst>
                </a:gridCol>
                <a:gridCol w="2635290">
                  <a:extLst>
                    <a:ext uri="{9D8B030D-6E8A-4147-A177-3AD203B41FA5}">
                      <a16:colId xmlns:a16="http://schemas.microsoft.com/office/drawing/2014/main" val="280289059"/>
                    </a:ext>
                  </a:extLst>
                </a:gridCol>
                <a:gridCol w="2286097">
                  <a:extLst>
                    <a:ext uri="{9D8B030D-6E8A-4147-A177-3AD203B41FA5}">
                      <a16:colId xmlns:a16="http://schemas.microsoft.com/office/drawing/2014/main" val="661313113"/>
                    </a:ext>
                  </a:extLst>
                </a:gridCol>
              </a:tblGrid>
              <a:tr h="143263">
                <a:tc>
                  <a:txBody>
                    <a:bodyPr/>
                    <a:lstStyle/>
                    <a:p>
                      <a:pPr marL="0" marR="0">
                        <a:spcAft>
                          <a:spcPts val="1000"/>
                        </a:spcAft>
                        <a:buNone/>
                      </a:pPr>
                      <a:r>
                        <a:rPr lang="en-US" sz="900" b="1">
                          <a:solidFill>
                            <a:srgbClr val="FFFFFF"/>
                          </a:solidFill>
                          <a:effectLst/>
                          <a:latin typeface="Aptos" panose="020B0004020202020204" pitchFamily="34" charset="0"/>
                          <a:ea typeface="Calibri" panose="020F0502020204030204" pitchFamily="34" charset="0"/>
                          <a:cs typeface="Times New Roman" panose="02020603050405020304" pitchFamily="18" charset="0"/>
                        </a:rPr>
                        <a:t>Staff Member</a:t>
                      </a:r>
                      <a:endParaRPr lang="en-US" sz="900">
                        <a:effectLst/>
                        <a:latin typeface="Times New Roman" panose="02020603050405020304" pitchFamily="18" charset="0"/>
                        <a:ea typeface="Calibri" panose="020F0502020204030204" pitchFamily="34" charset="0"/>
                        <a:cs typeface="Times New Roman" panose="02020603050405020304" pitchFamily="18" charset="0"/>
                      </a:endParaRPr>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2F3D4C"/>
                    </a:solidFill>
                  </a:tcPr>
                </a:tc>
                <a:tc>
                  <a:txBody>
                    <a:bodyPr/>
                    <a:lstStyle/>
                    <a:p>
                      <a:pPr marL="0" marR="0">
                        <a:spcAft>
                          <a:spcPts val="1000"/>
                        </a:spcAft>
                        <a:buNone/>
                      </a:pPr>
                      <a:r>
                        <a:rPr lang="en-US" sz="900" b="1">
                          <a:solidFill>
                            <a:srgbClr val="FFFFFF"/>
                          </a:solidFill>
                          <a:effectLst/>
                          <a:latin typeface="Aptos" panose="020B0004020202020204" pitchFamily="34" charset="0"/>
                          <a:ea typeface="Calibri" panose="020F0502020204030204" pitchFamily="34" charset="0"/>
                          <a:cs typeface="Times New Roman" panose="02020603050405020304" pitchFamily="18" charset="0"/>
                        </a:rPr>
                        <a:t>Contact Information</a:t>
                      </a:r>
                      <a:endParaRPr lang="en-US" sz="900">
                        <a:effectLst/>
                        <a:latin typeface="Times New Roman" panose="02020603050405020304" pitchFamily="18" charset="0"/>
                        <a:ea typeface="Calibri" panose="020F0502020204030204" pitchFamily="34" charset="0"/>
                        <a:cs typeface="Times New Roman" panose="02020603050405020304" pitchFamily="18" charset="0"/>
                      </a:endParaRPr>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D4C"/>
                    </a:solidFill>
                  </a:tcPr>
                </a:tc>
                <a:tc>
                  <a:txBody>
                    <a:bodyPr/>
                    <a:lstStyle/>
                    <a:p>
                      <a:pPr marL="0" marR="0">
                        <a:spcAft>
                          <a:spcPts val="1000"/>
                        </a:spcAft>
                        <a:buNone/>
                      </a:pPr>
                      <a:r>
                        <a:rPr lang="en-US" sz="900" b="1">
                          <a:solidFill>
                            <a:srgbClr val="FFFFFF"/>
                          </a:solidFill>
                          <a:effectLst/>
                          <a:latin typeface="Aptos" panose="020B0004020202020204" pitchFamily="34" charset="0"/>
                          <a:ea typeface="Calibri" panose="020F0502020204030204" pitchFamily="34" charset="0"/>
                          <a:cs typeface="Times New Roman" panose="02020603050405020304" pitchFamily="18" charset="0"/>
                        </a:rPr>
                        <a:t>Responsibilities</a:t>
                      </a:r>
                      <a:endParaRPr lang="en-US" sz="900">
                        <a:effectLst/>
                        <a:latin typeface="Times New Roman" panose="02020603050405020304" pitchFamily="18" charset="0"/>
                        <a:ea typeface="Calibri" panose="020F0502020204030204" pitchFamily="34" charset="0"/>
                        <a:cs typeface="Times New Roman" panose="02020603050405020304" pitchFamily="18" charset="0"/>
                      </a:endParaRP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3D4C"/>
                    </a:solidFill>
                  </a:tcPr>
                </a:tc>
                <a:extLst>
                  <a:ext uri="{0D108BD9-81ED-4DB2-BD59-A6C34878D82A}">
                    <a16:rowId xmlns:a16="http://schemas.microsoft.com/office/drawing/2014/main" val="1279362762"/>
                  </a:ext>
                </a:extLst>
              </a:tr>
              <a:tr h="791164">
                <a:tc>
                  <a:txBody>
                    <a:bodyPr/>
                    <a:lstStyle/>
                    <a:p>
                      <a:pPr marL="0" marR="0">
                        <a:spcAft>
                          <a:spcPts val="1000"/>
                        </a:spcAft>
                        <a:buNone/>
                      </a:pPr>
                      <a:r>
                        <a:rPr lang="en-US" sz="1200" b="1">
                          <a:solidFill>
                            <a:srgbClr val="000000"/>
                          </a:solidFill>
                          <a:effectLst/>
                          <a:latin typeface="Aptos"/>
                          <a:ea typeface="Calibri"/>
                          <a:cs typeface="Times New Roman"/>
                        </a:rPr>
                        <a:t>Alicia Gaither</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Alternative Certification Team Lead</a:t>
                      </a:r>
                      <a:endParaRPr lang="en-US" sz="1200">
                        <a:effectLst/>
                        <a:latin typeface="Aptos"/>
                        <a:ea typeface="Calibri"/>
                        <a:cs typeface="Times New Roman"/>
                      </a:endParaRP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a:spcAft>
                          <a:spcPts val="1000"/>
                        </a:spcAft>
                        <a:buNone/>
                      </a:pPr>
                      <a:r>
                        <a:rPr lang="en-US" sz="1200" u="sng">
                          <a:solidFill>
                            <a:srgbClr val="43718B"/>
                          </a:solidFill>
                          <a:effectLst/>
                          <a:latin typeface="Aptos"/>
                          <a:ea typeface="Calibri"/>
                          <a:cs typeface="Times New Roman"/>
                          <a:hlinkClick r:id="rId3"/>
                        </a:rPr>
                        <a:t>agaither@ed.sc.gov</a:t>
                      </a:r>
                      <a:br>
                        <a:rPr lang="en-US" sz="1200" u="sng">
                          <a:solidFill>
                            <a:srgbClr val="43718B"/>
                          </a:solidFill>
                          <a:effectLst/>
                          <a:latin typeface="Aptos"/>
                          <a:ea typeface="Calibri"/>
                          <a:cs typeface="Times New Roman"/>
                        </a:rPr>
                      </a:br>
                      <a:r>
                        <a:rPr lang="en-US" sz="1200">
                          <a:effectLst/>
                          <a:latin typeface="Aptos"/>
                          <a:ea typeface="Calibri"/>
                          <a:cs typeface="Times New Roman"/>
                        </a:rPr>
                        <a:t>803-896-0332</a:t>
                      </a: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a:spcAft>
                          <a:spcPts val="1000"/>
                        </a:spcAft>
                        <a:buNone/>
                      </a:pPr>
                      <a:r>
                        <a:rPr lang="en-US" sz="1200">
                          <a:effectLst/>
                          <a:latin typeface="Aptos"/>
                          <a:ea typeface="Calibri"/>
                          <a:cs typeface="Times New Roman"/>
                        </a:rPr>
                        <a:t>Alternative Route Programs</a:t>
                      </a:r>
                      <a:br>
                        <a:rPr lang="en-US" sz="1200">
                          <a:effectLst/>
                          <a:latin typeface="Aptos"/>
                          <a:ea typeface="Calibri"/>
                          <a:cs typeface="Times New Roman"/>
                        </a:rPr>
                      </a:br>
                      <a:r>
                        <a:rPr lang="en-US" sz="1200">
                          <a:effectLst/>
                          <a:latin typeface="Aptos"/>
                          <a:ea typeface="Calibri"/>
                          <a:cs typeface="Times New Roman"/>
                        </a:rPr>
                        <a:t>Candidate Eligibility</a:t>
                      </a:r>
                      <a:br>
                        <a:rPr lang="en-US" sz="1200">
                          <a:effectLst/>
                          <a:latin typeface="Aptos"/>
                          <a:ea typeface="Calibri"/>
                          <a:cs typeface="Times New Roman"/>
                        </a:rPr>
                      </a:br>
                      <a:r>
                        <a:rPr lang="en-US" sz="1200">
                          <a:effectLst/>
                          <a:latin typeface="Aptos"/>
                          <a:ea typeface="Calibri"/>
                          <a:cs typeface="Times New Roman"/>
                        </a:rPr>
                        <a:t>Participant Progress</a:t>
                      </a:r>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2037077841"/>
                  </a:ext>
                </a:extLst>
              </a:tr>
              <a:tr h="530780">
                <a:tc>
                  <a:txBody>
                    <a:bodyPr/>
                    <a:lstStyle/>
                    <a:p>
                      <a:pPr marL="0" marR="0">
                        <a:spcAft>
                          <a:spcPts val="1000"/>
                        </a:spcAft>
                        <a:buNone/>
                      </a:pPr>
                      <a:r>
                        <a:rPr lang="en-US" sz="1200" b="1">
                          <a:solidFill>
                            <a:srgbClr val="000000"/>
                          </a:solidFill>
                          <a:effectLst/>
                          <a:latin typeface="Aptos"/>
                          <a:ea typeface="Calibri"/>
                          <a:cs typeface="Times New Roman"/>
                        </a:rPr>
                        <a:t>Angela Faile</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PACE Program Coordinator Noncertified Teacher Pilot Lead</a:t>
                      </a:r>
                      <a:endParaRPr lang="en-US"/>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Aft>
                          <a:spcPts val="1000"/>
                        </a:spcAft>
                        <a:buNone/>
                      </a:pPr>
                      <a:r>
                        <a:rPr lang="en-US" sz="1200" u="sng">
                          <a:solidFill>
                            <a:srgbClr val="43718B"/>
                          </a:solidFill>
                          <a:effectLst/>
                          <a:latin typeface="Aptos"/>
                          <a:ea typeface="Calibri"/>
                          <a:cs typeface="Times New Roman"/>
                          <a:hlinkClick r:id="rId4"/>
                        </a:rPr>
                        <a:t>afaile@ed.sc.gov</a:t>
                      </a:r>
                      <a:r>
                        <a:rPr lang="en-US" sz="1200">
                          <a:effectLst/>
                          <a:latin typeface="Aptos"/>
                          <a:ea typeface="Calibri"/>
                          <a:cs typeface="Times New Roman"/>
                        </a:rPr>
                        <a:t> </a:t>
                      </a:r>
                      <a:br>
                        <a:rPr lang="en-US" sz="1200">
                          <a:effectLst/>
                          <a:latin typeface="Aptos"/>
                          <a:ea typeface="Calibri"/>
                          <a:cs typeface="Times New Roman"/>
                        </a:rPr>
                      </a:br>
                      <a:r>
                        <a:rPr lang="en-US" sz="1200">
                          <a:effectLst/>
                          <a:latin typeface="Aptos"/>
                          <a:ea typeface="Calibri"/>
                          <a:cs typeface="Times New Roman"/>
                        </a:rPr>
                        <a:t>803-896-0387</a:t>
                      </a: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a:spcAft>
                          <a:spcPts val="1000"/>
                        </a:spcAft>
                        <a:buNone/>
                      </a:pPr>
                      <a:r>
                        <a:rPr lang="en-US" sz="1200" b="0" i="0" u="none" strike="noStrike" noProof="0">
                          <a:solidFill>
                            <a:srgbClr val="000000"/>
                          </a:solidFill>
                          <a:effectLst/>
                          <a:latin typeface="Aptos"/>
                          <a:ea typeface="Calibri"/>
                          <a:cs typeface="Times New Roman"/>
                        </a:rPr>
                        <a:t>Support to Designated Districts</a:t>
                      </a:r>
                      <a:br>
                        <a:rPr lang="en-US" sz="1200" b="0" i="0" u="none" strike="noStrike" noProof="0">
                          <a:solidFill>
                            <a:srgbClr val="000000"/>
                          </a:solidFill>
                          <a:effectLst/>
                          <a:latin typeface="Aptos"/>
                          <a:ea typeface="Calibri"/>
                          <a:cs typeface="Times New Roman"/>
                        </a:rPr>
                      </a:br>
                      <a:r>
                        <a:rPr lang="en-US" sz="1200">
                          <a:effectLst/>
                          <a:latin typeface="Aptos"/>
                          <a:ea typeface="Calibri"/>
                          <a:cs typeface="Times New Roman"/>
                        </a:rPr>
                        <a:t>PACE Participants/Training</a:t>
                      </a:r>
                      <a:endParaRPr lang="en-US"/>
                    </a:p>
                    <a:p>
                      <a:pPr marL="0" marR="0" lvl="0">
                        <a:spcAft>
                          <a:spcPts val="1000"/>
                        </a:spcAft>
                        <a:buNone/>
                      </a:pPr>
                      <a:r>
                        <a:rPr lang="en-US" sz="1200">
                          <a:effectLst/>
                          <a:latin typeface="Aptos"/>
                          <a:ea typeface="Calibri"/>
                          <a:cs typeface="Times New Roman"/>
                        </a:rPr>
                        <a:t>Noncertified Pilot Participants</a:t>
                      </a:r>
                      <a:endParaRPr lang="en-US"/>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3292556"/>
                  </a:ext>
                </a:extLst>
              </a:tr>
              <a:tr h="791164">
                <a:tc>
                  <a:txBody>
                    <a:bodyPr/>
                    <a:lstStyle/>
                    <a:p>
                      <a:pPr marL="0" marR="0">
                        <a:spcAft>
                          <a:spcPts val="1000"/>
                        </a:spcAft>
                        <a:buNone/>
                      </a:pPr>
                      <a:r>
                        <a:rPr lang="en-US" sz="1200" b="1">
                          <a:solidFill>
                            <a:srgbClr val="000000"/>
                          </a:solidFill>
                          <a:effectLst/>
                          <a:latin typeface="Aptos"/>
                          <a:ea typeface="Calibri"/>
                          <a:cs typeface="Times New Roman"/>
                        </a:rPr>
                        <a:t>Kimberly Kelso</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Alternative Certification Program Coordinator</a:t>
                      </a:r>
                      <a:endParaRPr lang="en-US" sz="1200">
                        <a:effectLst/>
                        <a:latin typeface="Aptos"/>
                        <a:ea typeface="Calibri"/>
                        <a:cs typeface="Times New Roman"/>
                      </a:endParaRP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a:spcAft>
                          <a:spcPts val="1000"/>
                        </a:spcAft>
                        <a:buNone/>
                      </a:pPr>
                      <a:r>
                        <a:rPr lang="en-US" sz="1200" u="sng">
                          <a:solidFill>
                            <a:srgbClr val="43718B"/>
                          </a:solidFill>
                          <a:effectLst/>
                          <a:latin typeface="Aptos"/>
                          <a:ea typeface="Calibri"/>
                          <a:cs typeface="Times New Roman"/>
                          <a:hlinkClick r:id="rId5"/>
                        </a:rPr>
                        <a:t>kkelso@ed.sc.gov</a:t>
                      </a:r>
                      <a:br>
                        <a:rPr lang="en-US" sz="1200" u="sng">
                          <a:solidFill>
                            <a:srgbClr val="43718B"/>
                          </a:solidFill>
                          <a:effectLst/>
                          <a:latin typeface="Aptos"/>
                          <a:ea typeface="Calibri"/>
                          <a:cs typeface="Times New Roman"/>
                        </a:rPr>
                      </a:br>
                      <a:r>
                        <a:rPr lang="en-US" sz="1200">
                          <a:effectLst/>
                          <a:latin typeface="Aptos"/>
                          <a:ea typeface="Calibri"/>
                          <a:cs typeface="Times New Roman"/>
                        </a:rPr>
                        <a:t>803-896-0320</a:t>
                      </a: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a:spcAft>
                          <a:spcPts val="1000"/>
                        </a:spcAft>
                        <a:buNone/>
                      </a:pPr>
                      <a:r>
                        <a:rPr lang="en-US" sz="1200">
                          <a:effectLst/>
                          <a:latin typeface="Aptos"/>
                          <a:ea typeface="Calibri"/>
                          <a:cs typeface="Times New Roman"/>
                        </a:rPr>
                        <a:t>American Board | Converse Art</a:t>
                      </a:r>
                      <a:br>
                        <a:rPr lang="en-US" sz="1200">
                          <a:effectLst/>
                          <a:latin typeface="Aptos"/>
                          <a:ea typeface="Calibri"/>
                          <a:cs typeface="Times New Roman"/>
                        </a:rPr>
                      </a:br>
                      <a:r>
                        <a:rPr lang="en-US" sz="1200">
                          <a:effectLst/>
                          <a:latin typeface="Aptos"/>
                          <a:ea typeface="Calibri"/>
                          <a:cs typeface="Times New Roman"/>
                        </a:rPr>
                        <a:t>Teach for America |</a:t>
                      </a:r>
                      <a:br>
                        <a:rPr lang="en-US" sz="1200">
                          <a:effectLst/>
                          <a:latin typeface="Aptos"/>
                          <a:ea typeface="Calibri"/>
                          <a:cs typeface="Times New Roman"/>
                        </a:rPr>
                      </a:br>
                      <a:r>
                        <a:rPr lang="en-US" sz="1200">
                          <a:effectLst/>
                          <a:latin typeface="Aptos"/>
                          <a:ea typeface="Calibri"/>
                          <a:cs typeface="Times New Roman"/>
                        </a:rPr>
                        <a:t>Teachers of Tomorrow</a:t>
                      </a:r>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870468067"/>
                  </a:ext>
                </a:extLst>
              </a:tr>
              <a:tr h="878724">
                <a:tc>
                  <a:txBody>
                    <a:bodyPr/>
                    <a:lstStyle/>
                    <a:p>
                      <a:pPr marL="0" marR="0">
                        <a:spcAft>
                          <a:spcPts val="1000"/>
                        </a:spcAft>
                        <a:buNone/>
                      </a:pPr>
                      <a:r>
                        <a:rPr lang="en-US" sz="1200" b="1">
                          <a:solidFill>
                            <a:srgbClr val="000000"/>
                          </a:solidFill>
                          <a:effectLst/>
                          <a:latin typeface="Aptos"/>
                          <a:ea typeface="Calibri"/>
                          <a:cs typeface="Times New Roman"/>
                        </a:rPr>
                        <a:t>Brandon Hoover</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Alternative Certification </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Coordinator &amp; District Contact</a:t>
                      </a:r>
                      <a:endParaRPr lang="en-US" sz="1200">
                        <a:effectLst/>
                        <a:latin typeface="Aptos"/>
                        <a:ea typeface="Calibri"/>
                        <a:cs typeface="Times New Roman"/>
                      </a:endParaRP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Aft>
                          <a:spcPts val="1000"/>
                        </a:spcAft>
                        <a:buNone/>
                      </a:pPr>
                      <a:r>
                        <a:rPr lang="en-US" sz="1200" u="sng">
                          <a:solidFill>
                            <a:srgbClr val="43718B"/>
                          </a:solidFill>
                          <a:effectLst/>
                          <a:latin typeface="Aptos"/>
                          <a:ea typeface="Calibri"/>
                          <a:cs typeface="Times New Roman"/>
                          <a:hlinkClick r:id="rId6"/>
                        </a:rPr>
                        <a:t>bhoover@ed.sc.gov</a:t>
                      </a:r>
                      <a:br>
                        <a:rPr lang="en-US" sz="1200" u="sng">
                          <a:solidFill>
                            <a:srgbClr val="43718B"/>
                          </a:solidFill>
                          <a:effectLst/>
                          <a:latin typeface="Aptos"/>
                          <a:ea typeface="Calibri"/>
                          <a:cs typeface="Times New Roman"/>
                        </a:rPr>
                      </a:br>
                      <a:r>
                        <a:rPr lang="en-US" sz="1200">
                          <a:effectLst/>
                          <a:latin typeface="Aptos"/>
                          <a:ea typeface="Calibri"/>
                          <a:cs typeface="Times New Roman"/>
                        </a:rPr>
                        <a:t>803-896-0370</a:t>
                      </a: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1000"/>
                        </a:spcAft>
                        <a:buNone/>
                      </a:pPr>
                      <a:r>
                        <a:rPr lang="en-US" sz="1200">
                          <a:effectLst/>
                          <a:latin typeface="Aptos"/>
                          <a:ea typeface="Calibri"/>
                          <a:cs typeface="Times New Roman"/>
                        </a:rPr>
                        <a:t>Support to Designated Districts</a:t>
                      </a:r>
                      <a:br>
                        <a:rPr lang="en-US" sz="1200">
                          <a:effectLst/>
                          <a:latin typeface="Aptos"/>
                          <a:ea typeface="Calibri"/>
                          <a:cs typeface="Times New Roman"/>
                        </a:rPr>
                      </a:br>
                      <a:r>
                        <a:rPr lang="en-US" sz="1200">
                          <a:effectLst/>
                          <a:latin typeface="Aptos"/>
                          <a:ea typeface="Calibri"/>
                          <a:cs typeface="Times New Roman"/>
                        </a:rPr>
                        <a:t>APEC Coker | APEC Columbia College| Charter Inspire | CPACT| TRUSA</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5125240"/>
                  </a:ext>
                </a:extLst>
              </a:tr>
              <a:tr h="1061561">
                <a:tc>
                  <a:txBody>
                    <a:bodyPr/>
                    <a:lstStyle/>
                    <a:p>
                      <a:pPr marL="0" marR="0">
                        <a:spcAft>
                          <a:spcPts val="1000"/>
                        </a:spcAft>
                        <a:buNone/>
                      </a:pPr>
                      <a:r>
                        <a:rPr lang="en-US" sz="1200" b="1">
                          <a:solidFill>
                            <a:srgbClr val="000000"/>
                          </a:solidFill>
                          <a:effectLst/>
                          <a:latin typeface="Aptos"/>
                          <a:ea typeface="Calibri"/>
                          <a:cs typeface="Times New Roman"/>
                        </a:rPr>
                        <a:t>Ryan Tavenner</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Alternative Certification Coordinator &amp; District Contact</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Web Content Specialist</a:t>
                      </a:r>
                      <a:endParaRPr lang="en-US" sz="1200">
                        <a:effectLst/>
                        <a:latin typeface="Aptos"/>
                        <a:ea typeface="Calibri"/>
                        <a:cs typeface="Times New Roman"/>
                      </a:endParaRP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solidFill>
                      <a:srgbClr val="FFFFFF"/>
                    </a:solidFill>
                  </a:tcPr>
                </a:tc>
                <a:tc>
                  <a:txBody>
                    <a:bodyPr/>
                    <a:lstStyle/>
                    <a:p>
                      <a:pPr marL="0" marR="0">
                        <a:spcAft>
                          <a:spcPts val="1000"/>
                        </a:spcAft>
                        <a:buNone/>
                      </a:pPr>
                      <a:r>
                        <a:rPr lang="en-US" sz="1200" u="sng">
                          <a:solidFill>
                            <a:srgbClr val="43718B"/>
                          </a:solidFill>
                          <a:effectLst/>
                          <a:latin typeface="Aptos"/>
                          <a:ea typeface="Calibri"/>
                          <a:cs typeface="Times New Roman"/>
                          <a:hlinkClick r:id="rId7"/>
                        </a:rPr>
                        <a:t>rtavenner@ed.sc.gov</a:t>
                      </a:r>
                      <a:br>
                        <a:rPr lang="en-US" sz="1200" u="sng">
                          <a:solidFill>
                            <a:srgbClr val="43718B"/>
                          </a:solidFill>
                          <a:effectLst/>
                          <a:latin typeface="Aptos"/>
                          <a:ea typeface="Calibri"/>
                          <a:cs typeface="Times New Roman"/>
                        </a:rPr>
                      </a:br>
                      <a:r>
                        <a:rPr lang="en-US" sz="1200">
                          <a:effectLst/>
                          <a:latin typeface="Aptos"/>
                          <a:ea typeface="Calibri"/>
                          <a:cs typeface="Times New Roman"/>
                        </a:rPr>
                        <a:t>803-896-9246</a:t>
                      </a: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tc>
                  <a:txBody>
                    <a:bodyPr/>
                    <a:lstStyle/>
                    <a:p>
                      <a:pPr marL="0" marR="0">
                        <a:spcAft>
                          <a:spcPts val="1000"/>
                        </a:spcAft>
                        <a:buNone/>
                      </a:pPr>
                      <a:r>
                        <a:rPr lang="en-US" sz="1200">
                          <a:effectLst/>
                          <a:latin typeface="Aptos"/>
                          <a:ea typeface="Calibri"/>
                          <a:cs typeface="Times New Roman"/>
                        </a:rPr>
                        <a:t>Support to Designated Districts</a:t>
                      </a:r>
                      <a:br>
                        <a:rPr lang="en-US" sz="1200">
                          <a:effectLst/>
                          <a:latin typeface="Aptos"/>
                          <a:ea typeface="Calibri"/>
                          <a:cs typeface="Times New Roman"/>
                        </a:rPr>
                      </a:br>
                      <a:r>
                        <a:rPr lang="en-US" sz="1200">
                          <a:effectLst/>
                          <a:latin typeface="Aptos"/>
                          <a:ea typeface="Calibri"/>
                          <a:cs typeface="Times New Roman"/>
                        </a:rPr>
                        <a:t>Aiken ALT| Carolina CAP | </a:t>
                      </a:r>
                      <a:r>
                        <a:rPr lang="en-US" sz="1200" err="1">
                          <a:effectLst/>
                          <a:latin typeface="Aptos"/>
                          <a:ea typeface="Calibri"/>
                          <a:cs typeface="Times New Roman"/>
                        </a:rPr>
                        <a:t>NetAPT</a:t>
                      </a:r>
                      <a:r>
                        <a:rPr lang="en-US" sz="1200">
                          <a:effectLst/>
                          <a:latin typeface="Aptos"/>
                          <a:ea typeface="Calibri"/>
                          <a:cs typeface="Times New Roman"/>
                        </a:rPr>
                        <a:t> Teach AOP| TeachFlorence1</a:t>
                      </a:r>
                      <a:br>
                        <a:rPr lang="en-US" sz="1200">
                          <a:effectLst/>
                          <a:latin typeface="Aptos"/>
                          <a:ea typeface="Calibri"/>
                          <a:cs typeface="Times New Roman"/>
                        </a:rPr>
                      </a:br>
                      <a:r>
                        <a:rPr lang="en-US" sz="1200">
                          <a:effectLst/>
                          <a:latin typeface="Aptos"/>
                          <a:ea typeface="Calibri"/>
                          <a:cs typeface="Times New Roman"/>
                        </a:rPr>
                        <a:t>Web Content Specialist</a:t>
                      </a:r>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2F3D4C"/>
                      </a:solidFill>
                      <a:prstDash val="solid"/>
                      <a:round/>
                      <a:headEnd type="none" w="med" len="med"/>
                      <a:tailEnd type="none" w="med" len="med"/>
                    </a:lnB>
                    <a:noFill/>
                  </a:tcPr>
                </a:tc>
                <a:extLst>
                  <a:ext uri="{0D108BD9-81ED-4DB2-BD59-A6C34878D82A}">
                    <a16:rowId xmlns:a16="http://schemas.microsoft.com/office/drawing/2014/main" val="1315891245"/>
                  </a:ext>
                </a:extLst>
              </a:tr>
              <a:tr h="631376">
                <a:tc>
                  <a:txBody>
                    <a:bodyPr/>
                    <a:lstStyle/>
                    <a:p>
                      <a:pPr marL="0" marR="0">
                        <a:spcAft>
                          <a:spcPts val="1000"/>
                        </a:spcAft>
                        <a:buNone/>
                      </a:pPr>
                      <a:r>
                        <a:rPr lang="en-US" sz="1200" b="1">
                          <a:solidFill>
                            <a:srgbClr val="000000"/>
                          </a:solidFill>
                          <a:effectLst/>
                          <a:latin typeface="Aptos"/>
                          <a:ea typeface="Calibri"/>
                          <a:cs typeface="Times New Roman"/>
                        </a:rPr>
                        <a:t>Jasmine Wactor</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Alternative Certification </a:t>
                      </a:r>
                      <a:br>
                        <a:rPr lang="en-US" sz="1200" b="1">
                          <a:solidFill>
                            <a:srgbClr val="000000"/>
                          </a:solidFill>
                          <a:effectLst/>
                          <a:latin typeface="Aptos"/>
                          <a:ea typeface="Calibri"/>
                          <a:cs typeface="Times New Roman"/>
                        </a:rPr>
                      </a:br>
                      <a:r>
                        <a:rPr lang="en-US" sz="1200" b="1">
                          <a:solidFill>
                            <a:srgbClr val="000000"/>
                          </a:solidFill>
                          <a:effectLst/>
                          <a:latin typeface="Aptos"/>
                          <a:ea typeface="Calibri"/>
                          <a:cs typeface="Times New Roman"/>
                        </a:rPr>
                        <a:t>Coordinator &amp; District Contact</a:t>
                      </a:r>
                      <a:endParaRPr lang="en-US" sz="1200">
                        <a:effectLst/>
                        <a:latin typeface="Aptos"/>
                        <a:ea typeface="Calibri"/>
                        <a:cs typeface="Times New Roman"/>
                      </a:endParaRP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Aft>
                          <a:spcPts val="1000"/>
                        </a:spcAft>
                        <a:buNone/>
                      </a:pPr>
                      <a:r>
                        <a:rPr lang="en-US" sz="1200" u="sng">
                          <a:solidFill>
                            <a:srgbClr val="43718B"/>
                          </a:solidFill>
                          <a:effectLst/>
                          <a:latin typeface="Aptos"/>
                          <a:ea typeface="Calibri"/>
                          <a:cs typeface="Times New Roman"/>
                          <a:hlinkClick r:id="rId8"/>
                        </a:rPr>
                        <a:t>jwactor@ed.sc.gov</a:t>
                      </a:r>
                      <a:br>
                        <a:rPr lang="en-US" sz="1200" u="sng">
                          <a:solidFill>
                            <a:srgbClr val="43718B"/>
                          </a:solidFill>
                          <a:effectLst/>
                          <a:latin typeface="Aptos"/>
                          <a:ea typeface="Calibri"/>
                          <a:cs typeface="Times New Roman"/>
                        </a:rPr>
                      </a:br>
                      <a:r>
                        <a:rPr lang="en-US" sz="1200">
                          <a:effectLst/>
                          <a:latin typeface="Aptos"/>
                          <a:ea typeface="Calibri"/>
                          <a:cs typeface="Times New Roman"/>
                        </a:rPr>
                        <a:t>803-896-0425</a:t>
                      </a:r>
                    </a:p>
                  </a:txBody>
                  <a:tcPr marL="50755" marR="507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1000"/>
                        </a:spcAft>
                        <a:buNone/>
                      </a:pPr>
                      <a:r>
                        <a:rPr lang="en-US" sz="1200">
                          <a:effectLst/>
                          <a:latin typeface="Aptos"/>
                          <a:ea typeface="Calibri"/>
                          <a:cs typeface="Times New Roman"/>
                        </a:rPr>
                        <a:t>Support to Designated Districts</a:t>
                      </a:r>
                      <a:br>
                        <a:rPr lang="en-US" sz="1200">
                          <a:effectLst/>
                          <a:latin typeface="Aptos"/>
                          <a:ea typeface="Calibri"/>
                          <a:cs typeface="Times New Roman"/>
                        </a:rPr>
                      </a:br>
                      <a:r>
                        <a:rPr lang="en-US" sz="1200">
                          <a:effectLst/>
                          <a:latin typeface="Aptos"/>
                          <a:ea typeface="Calibri"/>
                          <a:cs typeface="Times New Roman"/>
                        </a:rPr>
                        <a:t>GATE | LEAP| </a:t>
                      </a:r>
                      <a:r>
                        <a:rPr lang="en-US" sz="1200" err="1">
                          <a:effectLst/>
                          <a:latin typeface="Aptos"/>
                          <a:ea typeface="Calibri"/>
                          <a:cs typeface="Times New Roman"/>
                        </a:rPr>
                        <a:t>TeachCharleston</a:t>
                      </a:r>
                      <a:endParaRPr lang="en-US" sz="1200">
                        <a:effectLst/>
                        <a:latin typeface="Aptos"/>
                        <a:ea typeface="Calibri"/>
                        <a:cs typeface="Times New Roman"/>
                      </a:endParaRPr>
                    </a:p>
                  </a:txBody>
                  <a:tcPr marL="50755" marR="5075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2F3D4C"/>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8738669"/>
                  </a:ext>
                </a:extLst>
              </a:tr>
            </a:tbl>
          </a:graphicData>
        </a:graphic>
      </p:graphicFrame>
    </p:spTree>
    <p:extLst>
      <p:ext uri="{BB962C8B-B14F-4D97-AF65-F5344CB8AC3E}">
        <p14:creationId xmlns:p14="http://schemas.microsoft.com/office/powerpoint/2010/main" val="2087783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p:nvPr>
        </p:nvSpPr>
        <p:spPr>
          <a:xfrm>
            <a:off x="609600" y="2127786"/>
            <a:ext cx="10972800"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609630">
              <a:spcBef>
                <a:spcPts val="0"/>
              </a:spcBef>
              <a:defRPr/>
            </a:pPr>
            <a:r>
              <a:rPr lang="en-US" sz="4000"/>
              <a:t>Alternative Certification</a:t>
            </a:r>
            <a:endParaRPr lang="en-US" sz="4000" b="0">
              <a:latin typeface="Aptos" panose="020B0004020202020204" pitchFamily="34" charset="0"/>
              <a:ea typeface="+mn-ea"/>
              <a:cs typeface="+mn-cs"/>
            </a:endParaRPr>
          </a:p>
        </p:txBody>
      </p:sp>
      <p:sp>
        <p:nvSpPr>
          <p:cNvPr id="6" name="Text Placeholder 5">
            <a:extLst>
              <a:ext uri="{FF2B5EF4-FFF2-40B4-BE49-F238E27FC236}">
                <a16:creationId xmlns:a16="http://schemas.microsoft.com/office/drawing/2014/main" id="{F52E410D-DD3A-76FC-67C7-7A22E0005402}"/>
              </a:ext>
            </a:extLst>
          </p:cNvPr>
          <p:cNvSpPr>
            <a:spLocks noGrp="1"/>
          </p:cNvSpPr>
          <p:nvPr>
            <p:ph type="body" sz="quarter" idx="13"/>
          </p:nvPr>
        </p:nvSpPr>
        <p:spPr/>
        <p:txBody>
          <a:bodyPr>
            <a:normAutofit/>
          </a:bodyPr>
          <a:lstStyle/>
          <a:p>
            <a:r>
              <a:rPr lang="en-US" sz="4000"/>
              <a:t>Angela Faile</a:t>
            </a:r>
          </a:p>
        </p:txBody>
      </p:sp>
    </p:spTree>
    <p:extLst>
      <p:ext uri="{BB962C8B-B14F-4D97-AF65-F5344CB8AC3E}">
        <p14:creationId xmlns:p14="http://schemas.microsoft.com/office/powerpoint/2010/main" val="3872578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DEC9E-C590-316A-1CA6-6D44AF8E48EE}"/>
              </a:ext>
            </a:extLst>
          </p:cNvPr>
          <p:cNvSpPr>
            <a:spLocks noGrp="1"/>
          </p:cNvSpPr>
          <p:nvPr>
            <p:ph type="title"/>
          </p:nvPr>
        </p:nvSpPr>
        <p:spPr/>
        <p:txBody>
          <a:bodyPr>
            <a:normAutofit fontScale="90000"/>
          </a:bodyPr>
          <a:lstStyle/>
          <a:p>
            <a:r>
              <a:rPr lang="en-US" sz="3300"/>
              <a:t>Requirements for an Alternative Route Certificate</a:t>
            </a:r>
            <a:br>
              <a:rPr lang="en-US" sz="3300"/>
            </a:br>
            <a:endParaRPr lang="en-US" sz="3300"/>
          </a:p>
        </p:txBody>
      </p:sp>
      <p:sp>
        <p:nvSpPr>
          <p:cNvPr id="3" name="Content Placeholder 2">
            <a:extLst>
              <a:ext uri="{FF2B5EF4-FFF2-40B4-BE49-F238E27FC236}">
                <a16:creationId xmlns:a16="http://schemas.microsoft.com/office/drawing/2014/main" id="{4426CF8F-53C2-834C-1785-628514A257D8}"/>
              </a:ext>
            </a:extLst>
          </p:cNvPr>
          <p:cNvSpPr>
            <a:spLocks noGrp="1"/>
          </p:cNvSpPr>
          <p:nvPr>
            <p:ph idx="1"/>
          </p:nvPr>
        </p:nvSpPr>
        <p:spPr/>
        <p:txBody>
          <a:bodyPr vert="horz" lIns="91440" tIns="45720" rIns="91440" bIns="45720" rtlCol="0" anchor="t">
            <a:normAutofit/>
          </a:bodyPr>
          <a:lstStyle/>
          <a:p>
            <a:r>
              <a:rPr lang="en-US" sz="2400"/>
              <a:t>•Academic major or major equivalence for the certification field</a:t>
            </a:r>
            <a:endParaRPr lang="en-US"/>
          </a:p>
          <a:p>
            <a:r>
              <a:rPr lang="en-US" sz="2400"/>
              <a:t>•Admission to an alternative route program</a:t>
            </a:r>
            <a:endParaRPr lang="en-US"/>
          </a:p>
          <a:p>
            <a:r>
              <a:rPr lang="en-US" sz="2400"/>
              <a:t>•Completion of pre-service training requirements for the specific program</a:t>
            </a:r>
            <a:endParaRPr lang="en-US"/>
          </a:p>
          <a:p>
            <a:r>
              <a:rPr lang="en-US" sz="2400"/>
              <a:t>•Complete application for certification with fee and official transcripts</a:t>
            </a:r>
            <a:endParaRPr lang="en-US"/>
          </a:p>
          <a:p>
            <a:r>
              <a:rPr lang="en-US" sz="2400"/>
              <a:t>•Professional Practices Review </a:t>
            </a:r>
            <a:endParaRPr lang="en-US"/>
          </a:p>
          <a:p>
            <a:r>
              <a:rPr lang="en-US" sz="2400"/>
              <a:t>•Qualifying score on the required certification exam</a:t>
            </a:r>
            <a:endParaRPr lang="en-US"/>
          </a:p>
          <a:p>
            <a:endParaRPr lang="en-US" sz="2400"/>
          </a:p>
          <a:p>
            <a:r>
              <a:rPr lang="en-US" sz="2400"/>
              <a:t>•Remember: admission to a program does not mean that a participant is eligible to be hired and issued the first Alternative Route certificate.</a:t>
            </a:r>
            <a:endParaRPr lang="en-US"/>
          </a:p>
          <a:p>
            <a:endParaRPr lang="en-US" sz="2400"/>
          </a:p>
          <a:p>
            <a:endParaRPr lang="en-US"/>
          </a:p>
        </p:txBody>
      </p:sp>
    </p:spTree>
    <p:extLst>
      <p:ext uri="{BB962C8B-B14F-4D97-AF65-F5344CB8AC3E}">
        <p14:creationId xmlns:p14="http://schemas.microsoft.com/office/powerpoint/2010/main" val="2820946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964F2-8A17-3A19-3C63-3833DFF4C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DD1C29-7E6B-8639-8FB5-FC15C9ECE0B1}"/>
              </a:ext>
            </a:extLst>
          </p:cNvPr>
          <p:cNvSpPr>
            <a:spLocks noGrp="1"/>
          </p:cNvSpPr>
          <p:nvPr>
            <p:ph type="title"/>
          </p:nvPr>
        </p:nvSpPr>
        <p:spPr/>
        <p:txBody>
          <a:bodyPr>
            <a:normAutofit fontScale="90000"/>
          </a:bodyPr>
          <a:lstStyle/>
          <a:p>
            <a:r>
              <a:rPr lang="en-US" sz="3300"/>
              <a:t> Alternative Certification Procedures</a:t>
            </a:r>
            <a:br>
              <a:rPr lang="en-US" sz="3300"/>
            </a:br>
            <a:endParaRPr lang="en-US" sz="3300"/>
          </a:p>
        </p:txBody>
      </p:sp>
      <p:sp>
        <p:nvSpPr>
          <p:cNvPr id="3" name="Content Placeholder 2">
            <a:extLst>
              <a:ext uri="{FF2B5EF4-FFF2-40B4-BE49-F238E27FC236}">
                <a16:creationId xmlns:a16="http://schemas.microsoft.com/office/drawing/2014/main" id="{6522582E-FDBB-943E-BD6F-99C881193990}"/>
              </a:ext>
            </a:extLst>
          </p:cNvPr>
          <p:cNvSpPr>
            <a:spLocks noGrp="1"/>
          </p:cNvSpPr>
          <p:nvPr>
            <p:ph idx="1"/>
          </p:nvPr>
        </p:nvSpPr>
        <p:spPr/>
        <p:txBody>
          <a:bodyPr vert="horz" lIns="91440" tIns="45720" rIns="91440" bIns="45720" rtlCol="0" anchor="t">
            <a:normAutofit/>
          </a:bodyPr>
          <a:lstStyle/>
          <a:p>
            <a:pPr>
              <a:lnSpc>
                <a:spcPct val="100000"/>
              </a:lnSpc>
            </a:pPr>
            <a:r>
              <a:rPr lang="en-US" sz="2400"/>
              <a:t>• Confirmation of Employment (COE) must be submitted by the district for each participant–each year.</a:t>
            </a:r>
            <a:endParaRPr lang="en-US"/>
          </a:p>
          <a:p>
            <a:pPr>
              <a:lnSpc>
                <a:spcPct val="100000"/>
              </a:lnSpc>
            </a:pPr>
            <a:r>
              <a:rPr lang="en-US" sz="2400"/>
              <a:t>• COE must be submitted using the electronic form in SC Educator under District Forms.</a:t>
            </a:r>
            <a:endParaRPr lang="en-US"/>
          </a:p>
          <a:p>
            <a:pPr>
              <a:lnSpc>
                <a:spcPct val="100000"/>
              </a:lnSpc>
            </a:pPr>
            <a:r>
              <a:rPr lang="en-US" sz="2400"/>
              <a:t>• The first Alt Route certificate is issued after receipt of the COE and verification of pre-service training for the pathway (e.g., PACE, TFA, etc.) and meeting all eligibility requirements (application, exam, professional practices review). </a:t>
            </a:r>
            <a:endParaRPr lang="en-US"/>
          </a:p>
          <a:p>
            <a:endParaRPr lang="en-US" sz="2400"/>
          </a:p>
          <a:p>
            <a:endParaRPr lang="en-US"/>
          </a:p>
        </p:txBody>
      </p:sp>
    </p:spTree>
    <p:extLst>
      <p:ext uri="{BB962C8B-B14F-4D97-AF65-F5344CB8AC3E}">
        <p14:creationId xmlns:p14="http://schemas.microsoft.com/office/powerpoint/2010/main" val="3873514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FEC65-225A-6FBF-AB13-D14E75ECE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A756DB-849E-276A-E3F0-0C28EFEE6420}"/>
              </a:ext>
            </a:extLst>
          </p:cNvPr>
          <p:cNvSpPr>
            <a:spLocks noGrp="1"/>
          </p:cNvSpPr>
          <p:nvPr>
            <p:ph type="title"/>
          </p:nvPr>
        </p:nvSpPr>
        <p:spPr/>
        <p:txBody>
          <a:bodyPr>
            <a:normAutofit fontScale="90000"/>
          </a:bodyPr>
          <a:lstStyle/>
          <a:p>
            <a:r>
              <a:rPr lang="en-US" sz="3300"/>
              <a:t>Alt Route Certificate Numbers Matter—By Law</a:t>
            </a:r>
            <a:br>
              <a:rPr lang="en-US" sz="3300"/>
            </a:br>
            <a:endParaRPr lang="en-US" sz="3300"/>
          </a:p>
        </p:txBody>
      </p:sp>
      <p:sp>
        <p:nvSpPr>
          <p:cNvPr id="3" name="Content Placeholder 2">
            <a:extLst>
              <a:ext uri="{FF2B5EF4-FFF2-40B4-BE49-F238E27FC236}">
                <a16:creationId xmlns:a16="http://schemas.microsoft.com/office/drawing/2014/main" id="{6C38DD64-008D-7655-3E06-39BAC6DA4697}"/>
              </a:ext>
            </a:extLst>
          </p:cNvPr>
          <p:cNvSpPr>
            <a:spLocks noGrp="1"/>
          </p:cNvSpPr>
          <p:nvPr>
            <p:ph idx="1"/>
          </p:nvPr>
        </p:nvSpPr>
        <p:spPr>
          <a:xfrm>
            <a:off x="612648" y="1450231"/>
            <a:ext cx="10966704" cy="4530118"/>
          </a:xfrm>
        </p:spPr>
        <p:txBody>
          <a:bodyPr vert="horz" lIns="91440" tIns="45720" rIns="91440" bIns="45720" rtlCol="0" anchor="t">
            <a:normAutofit fontScale="92500" lnSpcReduction="20000"/>
          </a:bodyPr>
          <a:lstStyle/>
          <a:p>
            <a:pPr>
              <a:lnSpc>
                <a:spcPct val="110000"/>
              </a:lnSpc>
            </a:pPr>
            <a:r>
              <a:rPr lang="en-US" sz="2400"/>
              <a:t>• The Alternative Certification process in South Carolina is designed to be completed within 3 years. The maximum number of conditional certificates a participant can be issued is established in state and federal law.</a:t>
            </a:r>
            <a:endParaRPr lang="en-US"/>
          </a:p>
          <a:p>
            <a:pPr>
              <a:lnSpc>
                <a:spcPct val="110000"/>
              </a:lnSpc>
            </a:pPr>
            <a:r>
              <a:rPr lang="en-US" sz="2400"/>
              <a:t>• Pursuant to S.C. Code Ann. § 59-25-30, an alternative route participant can be issued up to four certificates. That allows for a fourth-year extension in extenuating circumstances.</a:t>
            </a:r>
            <a:endParaRPr lang="en-US"/>
          </a:p>
          <a:p>
            <a:pPr>
              <a:lnSpc>
                <a:spcPct val="110000"/>
              </a:lnSpc>
            </a:pPr>
            <a:r>
              <a:rPr lang="en-US" sz="3200" b="1"/>
              <a:t>But........</a:t>
            </a:r>
          </a:p>
          <a:p>
            <a:pPr>
              <a:lnSpc>
                <a:spcPct val="110000"/>
              </a:lnSpc>
            </a:pPr>
            <a:r>
              <a:rPr lang="en-US" sz="2400"/>
              <a:t>• American Board statute limits participants to a maximum of 3 conditional certificates.</a:t>
            </a:r>
            <a:endParaRPr lang="en-US"/>
          </a:p>
          <a:p>
            <a:pPr>
              <a:lnSpc>
                <a:spcPct val="110000"/>
              </a:lnSpc>
            </a:pPr>
            <a:r>
              <a:rPr lang="en-US" sz="2400"/>
              <a:t>• IDEA limits special education teachers in an alternative route program to a maximum of 3 certificates.</a:t>
            </a:r>
            <a:endParaRPr lang="en-US"/>
          </a:p>
          <a:p>
            <a:pPr>
              <a:lnSpc>
                <a:spcPct val="110000"/>
              </a:lnSpc>
            </a:pPr>
            <a:r>
              <a:rPr lang="en-US" sz="2400"/>
              <a:t>• An educator who has been issued the maximum number of Alt Route certificates but does not complete requirements to advance to the Professional is not eligible to continue in any Alt Route program.</a:t>
            </a:r>
            <a:endParaRPr lang="en-US"/>
          </a:p>
          <a:p>
            <a:endParaRPr lang="en-US" sz="2400"/>
          </a:p>
          <a:p>
            <a:endParaRPr lang="en-US"/>
          </a:p>
        </p:txBody>
      </p:sp>
    </p:spTree>
    <p:extLst>
      <p:ext uri="{BB962C8B-B14F-4D97-AF65-F5344CB8AC3E}">
        <p14:creationId xmlns:p14="http://schemas.microsoft.com/office/powerpoint/2010/main" val="245151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D4FAB-5B0F-5B01-C4E9-F08A5F085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1E793-C5AC-7FD9-78A8-3E769A3D6BD9}"/>
              </a:ext>
            </a:extLst>
          </p:cNvPr>
          <p:cNvSpPr>
            <a:spLocks noGrp="1"/>
          </p:cNvSpPr>
          <p:nvPr>
            <p:ph type="title"/>
          </p:nvPr>
        </p:nvSpPr>
        <p:spPr/>
        <p:txBody>
          <a:bodyPr>
            <a:normAutofit fontScale="90000"/>
          </a:bodyPr>
          <a:lstStyle/>
          <a:p>
            <a:r>
              <a:rPr lang="en-US" sz="3300"/>
              <a:t> Alternative Route Certificates</a:t>
            </a:r>
            <a:br>
              <a:rPr lang="en-US" sz="3300"/>
            </a:br>
            <a:endParaRPr lang="en-US" sz="3300"/>
          </a:p>
        </p:txBody>
      </p:sp>
      <p:sp>
        <p:nvSpPr>
          <p:cNvPr id="3" name="Content Placeholder 2">
            <a:extLst>
              <a:ext uri="{FF2B5EF4-FFF2-40B4-BE49-F238E27FC236}">
                <a16:creationId xmlns:a16="http://schemas.microsoft.com/office/drawing/2014/main" id="{5F193016-CD3C-5016-CB1B-FE1B710C3C8F}"/>
              </a:ext>
            </a:extLst>
          </p:cNvPr>
          <p:cNvSpPr>
            <a:spLocks noGrp="1"/>
          </p:cNvSpPr>
          <p:nvPr>
            <p:ph idx="1"/>
          </p:nvPr>
        </p:nvSpPr>
        <p:spPr/>
        <p:txBody>
          <a:bodyPr vert="horz" lIns="91440" tIns="45720" rIns="91440" bIns="45720" rtlCol="0" anchor="t">
            <a:normAutofit/>
          </a:bodyPr>
          <a:lstStyle/>
          <a:p>
            <a:r>
              <a:rPr lang="en-US" sz="2400"/>
              <a:t>•Don’t allow a teacher to run out of Alt Route certificates . </a:t>
            </a:r>
            <a:endParaRPr lang="en-US" sz="2400">
              <a:solidFill>
                <a:srgbClr val="000000"/>
              </a:solidFill>
            </a:endParaRPr>
          </a:p>
          <a:p>
            <a:endParaRPr lang="en-US" sz="2400"/>
          </a:p>
          <a:p>
            <a:r>
              <a:rPr lang="en-US" sz="2400"/>
              <a:t>•Always verify a participant’s number of Alt Route certificates before assigning a contract and evaluation process.</a:t>
            </a:r>
            <a:endParaRPr lang="en-US" sz="1850"/>
          </a:p>
          <a:p>
            <a:endParaRPr lang="en-US" sz="2400"/>
          </a:p>
          <a:p>
            <a:r>
              <a:rPr lang="en-US" sz="2400"/>
              <a:t>•Consistent with the SBE Regulation 43-205.1 (ADEPT), Alt Route participants must not receive a continuing contract until they have completed all requirements for a Professional certificate. </a:t>
            </a:r>
            <a:endParaRPr lang="en-US"/>
          </a:p>
          <a:p>
            <a:endParaRPr lang="en-US" sz="2400"/>
          </a:p>
          <a:p>
            <a:endParaRPr lang="en-US"/>
          </a:p>
        </p:txBody>
      </p:sp>
    </p:spTree>
    <p:extLst>
      <p:ext uri="{BB962C8B-B14F-4D97-AF65-F5344CB8AC3E}">
        <p14:creationId xmlns:p14="http://schemas.microsoft.com/office/powerpoint/2010/main" val="1531404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E4FFA-E3DE-06A4-491E-955F041A4006}"/>
              </a:ext>
            </a:extLst>
          </p:cNvPr>
          <p:cNvSpPr>
            <a:spLocks noGrp="1"/>
          </p:cNvSpPr>
          <p:nvPr>
            <p:ph type="title"/>
          </p:nvPr>
        </p:nvSpPr>
        <p:spPr/>
        <p:txBody>
          <a:bodyPr/>
          <a:lstStyle/>
          <a:p>
            <a:r>
              <a:rPr lang="en-US"/>
              <a:t>Noncertified Teacher Pilot</a:t>
            </a:r>
          </a:p>
        </p:txBody>
      </p:sp>
      <p:sp>
        <p:nvSpPr>
          <p:cNvPr id="3" name="Text Placeholder 2">
            <a:extLst>
              <a:ext uri="{FF2B5EF4-FFF2-40B4-BE49-F238E27FC236}">
                <a16:creationId xmlns:a16="http://schemas.microsoft.com/office/drawing/2014/main" id="{816CCE6C-F616-8DE2-57B0-0398B30428F6}"/>
              </a:ext>
            </a:extLst>
          </p:cNvPr>
          <p:cNvSpPr>
            <a:spLocks noGrp="1"/>
          </p:cNvSpPr>
          <p:nvPr>
            <p:ph type="body" sz="quarter" idx="13"/>
          </p:nvPr>
        </p:nvSpPr>
        <p:spPr/>
        <p:txBody>
          <a:bodyPr/>
          <a:lstStyle/>
          <a:p>
            <a:r>
              <a:rPr lang="en-US">
                <a:hlinkClick r:id="rId3"/>
              </a:rPr>
              <a:t>Act 30 of 2025</a:t>
            </a:r>
            <a:endParaRPr lang="en-US"/>
          </a:p>
        </p:txBody>
      </p:sp>
    </p:spTree>
    <p:extLst>
      <p:ext uri="{BB962C8B-B14F-4D97-AF65-F5344CB8AC3E}">
        <p14:creationId xmlns:p14="http://schemas.microsoft.com/office/powerpoint/2010/main" val="2269317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4F28-D519-0EA5-6783-22D95EDE9A1A}"/>
              </a:ext>
            </a:extLst>
          </p:cNvPr>
          <p:cNvSpPr>
            <a:spLocks noGrp="1"/>
          </p:cNvSpPr>
          <p:nvPr>
            <p:ph type="title"/>
          </p:nvPr>
        </p:nvSpPr>
        <p:spPr/>
        <p:txBody>
          <a:bodyPr/>
          <a:lstStyle/>
          <a:p>
            <a:r>
              <a:rPr lang="en-US" sz="3300"/>
              <a:t>Implementation Updates</a:t>
            </a:r>
            <a:endParaRPr lang="en-US"/>
          </a:p>
        </p:txBody>
      </p:sp>
      <p:sp>
        <p:nvSpPr>
          <p:cNvPr id="3" name="Content Placeholder 2">
            <a:extLst>
              <a:ext uri="{FF2B5EF4-FFF2-40B4-BE49-F238E27FC236}">
                <a16:creationId xmlns:a16="http://schemas.microsoft.com/office/drawing/2014/main" id="{2641EC60-5D9A-1526-35D7-0D68C5A2D762}"/>
              </a:ext>
            </a:extLst>
          </p:cNvPr>
          <p:cNvSpPr>
            <a:spLocks noGrp="1"/>
          </p:cNvSpPr>
          <p:nvPr>
            <p:ph idx="1"/>
          </p:nvPr>
        </p:nvSpPr>
        <p:spPr>
          <a:xfrm>
            <a:off x="612648" y="1450231"/>
            <a:ext cx="10966704" cy="4685393"/>
          </a:xfrm>
        </p:spPr>
        <p:txBody>
          <a:bodyPr vert="horz" lIns="91440" tIns="45720" rIns="91440" bIns="45720" rtlCol="0" anchor="t">
            <a:noAutofit/>
          </a:bodyPr>
          <a:lstStyle/>
          <a:p>
            <a:pPr marL="381000" indent="-381000">
              <a:buFont typeface="Arial" panose="020B0604020202020204" pitchFamily="34" charset="0"/>
              <a:buChar char="•"/>
            </a:pPr>
            <a:r>
              <a:rPr lang="en-US" sz="2400"/>
              <a:t>Act 30 authorizes SCDE to establish a noncertified teacher pilot program, allowing a participating school to hire noncertified teachers meeting eligibility requirements at a ratio </a:t>
            </a:r>
            <a:r>
              <a:rPr lang="en-US" sz="2400" b="1"/>
              <a:t>up to 10% of the total number of teachers in the school</a:t>
            </a:r>
            <a:r>
              <a:rPr lang="en-US" sz="2400"/>
              <a:t>. </a:t>
            </a:r>
          </a:p>
          <a:p>
            <a:pPr marL="381000" indent="-381000">
              <a:buFont typeface="Arial" panose="020B0604020202020204" pitchFamily="34" charset="0"/>
              <a:buChar char="•"/>
            </a:pPr>
            <a:r>
              <a:rPr lang="en-US" sz="2400"/>
              <a:t>Within three years of employment, these individuals must enroll in an approved teacher preparation program.</a:t>
            </a:r>
          </a:p>
          <a:p>
            <a:pPr marL="381000" indent="-381000">
              <a:buFont typeface="Arial" panose="020B0604020202020204" pitchFamily="34" charset="0"/>
              <a:buChar char="•"/>
            </a:pPr>
            <a:r>
              <a:rPr lang="en-US" sz="2400">
                <a:solidFill>
                  <a:schemeClr val="accent4"/>
                </a:solidFill>
              </a:rPr>
              <a:t> </a:t>
            </a:r>
            <a:r>
              <a:rPr lang="en-US" sz="2200" u="sng">
                <a:solidFill>
                  <a:srgbClr val="E79C13"/>
                </a:solidFill>
                <a:highlight>
                  <a:srgbClr val="FFFFFF"/>
                </a:highlight>
                <a:latin typeface="Aptos"/>
                <a:cs typeface="Poppins"/>
                <a:hlinkClick r:id="rId3"/>
              </a:rPr>
              <a:t>Noncertified Teacher Pilot Program Implementation Guidelines</a:t>
            </a:r>
            <a:r>
              <a:rPr lang="en-US" sz="2400">
                <a:solidFill>
                  <a:schemeClr val="accent4"/>
                </a:solidFill>
                <a:latin typeface="Aptos"/>
                <a:cs typeface="Poppins"/>
              </a:rPr>
              <a:t> </a:t>
            </a:r>
            <a:r>
              <a:rPr lang="en-US" sz="2400">
                <a:solidFill>
                  <a:schemeClr val="accent4"/>
                </a:solidFill>
              </a:rPr>
              <a:t>were approved by the State Board in October 2025. </a:t>
            </a:r>
          </a:p>
          <a:p>
            <a:pPr marL="381000" indent="-381000">
              <a:buFont typeface="Arial" panose="020B0604020202020204" pitchFamily="34" charset="0"/>
              <a:buChar char="•"/>
            </a:pPr>
            <a:r>
              <a:rPr lang="en-US" sz="2400">
                <a:solidFill>
                  <a:schemeClr val="accent4"/>
                </a:solidFill>
              </a:rPr>
              <a:t>There are twenty-five districts registered to participate in the pilot program for the 2026-27 school year.</a:t>
            </a:r>
          </a:p>
          <a:p>
            <a:pPr marL="381000" indent="-381000">
              <a:buFont typeface="Arial" panose="020B0604020202020204" pitchFamily="34" charset="0"/>
              <a:buChar char="•"/>
            </a:pPr>
            <a:r>
              <a:rPr lang="en-US" sz="2400">
                <a:solidFill>
                  <a:schemeClr val="accent4"/>
                </a:solidFill>
              </a:rPr>
              <a:t>For questions regarding participant eligibility and registration, please contact Angela Faile, </a:t>
            </a:r>
            <a:r>
              <a:rPr lang="en-US" sz="2200">
                <a:solidFill>
                  <a:srgbClr val="000000"/>
                </a:solidFill>
                <a:hlinkClick r:id="rId4"/>
              </a:rPr>
              <a:t>noncertifiedpilot@ed.sc.gov</a:t>
            </a:r>
            <a:r>
              <a:rPr lang="en-US" sz="2200">
                <a:solidFill>
                  <a:srgbClr val="000000"/>
                </a:solidFill>
              </a:rPr>
              <a:t> </a:t>
            </a:r>
            <a:endParaRPr lang="en-US" sz="2400">
              <a:solidFill>
                <a:schemeClr val="accent4"/>
              </a:solidFill>
            </a:endParaRPr>
          </a:p>
        </p:txBody>
      </p:sp>
    </p:spTree>
    <p:extLst>
      <p:ext uri="{BB962C8B-B14F-4D97-AF65-F5344CB8AC3E}">
        <p14:creationId xmlns:p14="http://schemas.microsoft.com/office/powerpoint/2010/main" val="937300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20226-F11D-470E-08B0-D88435146936}"/>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8247E37-3768-A48E-AFA1-B518FB8FD8B1}"/>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609630">
              <a:spcBef>
                <a:spcPts val="0"/>
              </a:spcBef>
              <a:defRPr/>
            </a:pPr>
            <a:r>
              <a:rPr lang="en-US" sz="5850"/>
              <a:t>CTE Work-Based Certification</a:t>
            </a:r>
            <a:endParaRPr lang="en-US" sz="5850" b="0">
              <a:latin typeface="Aptos" panose="020B0004020202020204" pitchFamily="34" charset="0"/>
              <a:ea typeface="+mn-ea"/>
              <a:cs typeface="+mn-cs"/>
            </a:endParaRPr>
          </a:p>
        </p:txBody>
      </p:sp>
      <p:sp>
        <p:nvSpPr>
          <p:cNvPr id="6" name="Text Placeholder 5">
            <a:extLst>
              <a:ext uri="{FF2B5EF4-FFF2-40B4-BE49-F238E27FC236}">
                <a16:creationId xmlns:a16="http://schemas.microsoft.com/office/drawing/2014/main" id="{1172CA21-32D8-5C7C-D1A8-EC8AD23E022D}"/>
              </a:ext>
            </a:extLst>
          </p:cNvPr>
          <p:cNvSpPr>
            <a:spLocks noGrp="1"/>
          </p:cNvSpPr>
          <p:nvPr>
            <p:ph type="body" sz="quarter" idx="13"/>
          </p:nvPr>
        </p:nvSpPr>
        <p:spPr/>
        <p:txBody>
          <a:bodyPr>
            <a:normAutofit/>
          </a:bodyPr>
          <a:lstStyle/>
          <a:p>
            <a:r>
              <a:rPr lang="en-US" sz="4000"/>
              <a:t>Dr. Robin Amick</a:t>
            </a:r>
          </a:p>
        </p:txBody>
      </p:sp>
    </p:spTree>
    <p:extLst>
      <p:ext uri="{BB962C8B-B14F-4D97-AF65-F5344CB8AC3E}">
        <p14:creationId xmlns:p14="http://schemas.microsoft.com/office/powerpoint/2010/main" val="4226306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FDA9B-BB10-43C7-7508-8EF77D7636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4C79F-3BC3-37B8-29AA-4CEAD65A41E8}"/>
              </a:ext>
            </a:extLst>
          </p:cNvPr>
          <p:cNvSpPr>
            <a:spLocks noGrp="1"/>
          </p:cNvSpPr>
          <p:nvPr>
            <p:ph type="title"/>
          </p:nvPr>
        </p:nvSpPr>
        <p:spPr>
          <a:xfrm>
            <a:off x="617749" y="315964"/>
            <a:ext cx="10960675" cy="801552"/>
          </a:xfrm>
        </p:spPr>
        <p:txBody>
          <a:bodyPr>
            <a:normAutofit fontScale="90000"/>
          </a:bodyPr>
          <a:lstStyle/>
          <a:p>
            <a:r>
              <a:rPr lang="en-US" sz="3300"/>
              <a:t>Admission to </a:t>
            </a:r>
            <a:r>
              <a:rPr lang="en-US" sz="3300" err="1"/>
              <a:t>the</a:t>
            </a:r>
            <a:r>
              <a:rPr lang="en-US" sz="3300"/>
              <a:t> CTE Work-based certification program</a:t>
            </a:r>
            <a:br>
              <a:rPr lang="en-US" sz="3300"/>
            </a:br>
            <a:endParaRPr lang="en-US" sz="3300"/>
          </a:p>
        </p:txBody>
      </p:sp>
      <p:sp>
        <p:nvSpPr>
          <p:cNvPr id="3" name="Content Placeholder 2">
            <a:extLst>
              <a:ext uri="{FF2B5EF4-FFF2-40B4-BE49-F238E27FC236}">
                <a16:creationId xmlns:a16="http://schemas.microsoft.com/office/drawing/2014/main" id="{569B0C5F-04A0-3D70-9EEB-693DFDCA7286}"/>
              </a:ext>
            </a:extLst>
          </p:cNvPr>
          <p:cNvSpPr>
            <a:spLocks noGrp="1"/>
          </p:cNvSpPr>
          <p:nvPr>
            <p:ph idx="1"/>
          </p:nvPr>
        </p:nvSpPr>
        <p:spPr>
          <a:xfrm>
            <a:off x="612648" y="1709024"/>
            <a:ext cx="10966704" cy="3983779"/>
          </a:xfrm>
        </p:spPr>
        <p:txBody>
          <a:bodyPr vert="horz" lIns="91440" tIns="45720" rIns="91440" bIns="45720" rtlCol="0" anchor="t">
            <a:normAutofit/>
          </a:bodyPr>
          <a:lstStyle/>
          <a:p>
            <a:pPr marL="342900" indent="-342900">
              <a:lnSpc>
                <a:spcPct val="100000"/>
              </a:lnSpc>
              <a:buChar char="•"/>
            </a:pPr>
            <a:r>
              <a:rPr lang="en-US" sz="2400"/>
              <a:t>Completion of application, fee payment, and Professional Practices Review</a:t>
            </a:r>
            <a:endParaRPr lang="en-US"/>
          </a:p>
          <a:p>
            <a:pPr marL="342900" indent="-342900">
              <a:lnSpc>
                <a:spcPct val="100000"/>
              </a:lnSpc>
              <a:buChar char="•"/>
            </a:pPr>
            <a:r>
              <a:rPr lang="en-US" sz="2400"/>
              <a:t>Submission of all required documentation to include transcripts, experience verification, technical references, and industry licensure, if applicable.</a:t>
            </a:r>
          </a:p>
          <a:p>
            <a:pPr marL="342900" indent="-342900">
              <a:lnSpc>
                <a:spcPct val="100000"/>
              </a:lnSpc>
              <a:buChar char="•"/>
            </a:pPr>
            <a:r>
              <a:rPr lang="en-US" sz="2400"/>
              <a:t>Upon submission and clearance of all documentation, Letter of Eligibility is issued to the applicant.</a:t>
            </a:r>
          </a:p>
          <a:p>
            <a:endParaRPr lang="en-US" sz="2400"/>
          </a:p>
          <a:p>
            <a:endParaRPr lang="en-US" sz="2400"/>
          </a:p>
          <a:p>
            <a:endParaRPr lang="en-US" sz="2400"/>
          </a:p>
          <a:p>
            <a:endParaRPr lang="en-US" sz="2400"/>
          </a:p>
          <a:p>
            <a:endParaRPr lang="en-US"/>
          </a:p>
        </p:txBody>
      </p:sp>
    </p:spTree>
    <p:extLst>
      <p:ext uri="{BB962C8B-B14F-4D97-AF65-F5344CB8AC3E}">
        <p14:creationId xmlns:p14="http://schemas.microsoft.com/office/powerpoint/2010/main" val="2567541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4D75-AA42-1C69-7D4F-8AF1873FF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92F7E-5363-B276-7783-B4F1E6E7363A}"/>
              </a:ext>
            </a:extLst>
          </p:cNvPr>
          <p:cNvSpPr>
            <a:spLocks noGrp="1"/>
          </p:cNvSpPr>
          <p:nvPr>
            <p:ph type="title"/>
          </p:nvPr>
        </p:nvSpPr>
        <p:spPr/>
        <p:txBody>
          <a:bodyPr>
            <a:normAutofit fontScale="90000"/>
          </a:bodyPr>
          <a:lstStyle/>
          <a:p>
            <a:r>
              <a:rPr lang="en-US" sz="3300">
                <a:solidFill>
                  <a:schemeClr val="accent4"/>
                </a:solidFill>
              </a:rPr>
              <a:t> CTE Work-Based Certification Procedures</a:t>
            </a:r>
            <a:br>
              <a:rPr lang="en-US" sz="3300">
                <a:solidFill>
                  <a:schemeClr val="accent4"/>
                </a:solidFill>
              </a:rPr>
            </a:br>
            <a:endParaRPr lang="en-US" sz="3300">
              <a:solidFill>
                <a:schemeClr val="accent4"/>
              </a:solidFill>
            </a:endParaRPr>
          </a:p>
        </p:txBody>
      </p:sp>
      <p:sp>
        <p:nvSpPr>
          <p:cNvPr id="3" name="Content Placeholder 2">
            <a:extLst>
              <a:ext uri="{FF2B5EF4-FFF2-40B4-BE49-F238E27FC236}">
                <a16:creationId xmlns:a16="http://schemas.microsoft.com/office/drawing/2014/main" id="{FB6DD653-C2CC-A789-60AD-A83EB82B137C}"/>
              </a:ext>
            </a:extLst>
          </p:cNvPr>
          <p:cNvSpPr>
            <a:spLocks noGrp="1"/>
          </p:cNvSpPr>
          <p:nvPr>
            <p:ph idx="1"/>
          </p:nvPr>
        </p:nvSpPr>
        <p:spPr/>
        <p:txBody>
          <a:bodyPr vert="horz" lIns="91440" tIns="45720" rIns="91440" bIns="45720" rtlCol="0" anchor="t">
            <a:normAutofit/>
          </a:bodyPr>
          <a:lstStyle/>
          <a:p>
            <a:pPr marL="342900" indent="-342900">
              <a:lnSpc>
                <a:spcPct val="100000"/>
              </a:lnSpc>
              <a:buChar char="•"/>
            </a:pPr>
            <a:r>
              <a:rPr lang="en-US" sz="2400">
                <a:solidFill>
                  <a:schemeClr val="accent4"/>
                </a:solidFill>
              </a:rPr>
              <a:t>Confirmation of Employment (COE) must be submitted by the district for each participant–each year.</a:t>
            </a:r>
            <a:endParaRPr lang="en-US" sz="1850">
              <a:solidFill>
                <a:schemeClr val="accent4"/>
              </a:solidFill>
            </a:endParaRPr>
          </a:p>
          <a:p>
            <a:pPr marL="342900" indent="-342900">
              <a:lnSpc>
                <a:spcPct val="100000"/>
              </a:lnSpc>
              <a:buChar char="•"/>
            </a:pPr>
            <a:r>
              <a:rPr lang="en-US" sz="2400">
                <a:solidFill>
                  <a:schemeClr val="accent4"/>
                </a:solidFill>
              </a:rPr>
              <a:t>COE must be submitted using the electronic form in SC Educator under District Forms.</a:t>
            </a:r>
            <a:endParaRPr lang="en-US" sz="1850">
              <a:solidFill>
                <a:schemeClr val="accent4"/>
              </a:solidFill>
            </a:endParaRPr>
          </a:p>
          <a:p>
            <a:pPr marL="342900" indent="-342900">
              <a:lnSpc>
                <a:spcPct val="100000"/>
              </a:lnSpc>
              <a:buChar char="•"/>
            </a:pPr>
            <a:r>
              <a:rPr lang="en-US" sz="2400">
                <a:solidFill>
                  <a:schemeClr val="accent4"/>
                </a:solidFill>
              </a:rPr>
              <a:t>The  certificate is issued after receipt of the COE and verification of enrollment in or completion of annual training requirements.</a:t>
            </a:r>
          </a:p>
        </p:txBody>
      </p:sp>
    </p:spTree>
    <p:extLst>
      <p:ext uri="{BB962C8B-B14F-4D97-AF65-F5344CB8AC3E}">
        <p14:creationId xmlns:p14="http://schemas.microsoft.com/office/powerpoint/2010/main" val="2319415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C58E5-C270-6DA3-1BA1-CB608F48E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8436C-B5B5-9D7C-F69F-543C00FDEEF9}"/>
              </a:ext>
            </a:extLst>
          </p:cNvPr>
          <p:cNvSpPr>
            <a:spLocks noGrp="1"/>
          </p:cNvSpPr>
          <p:nvPr>
            <p:ph type="title"/>
          </p:nvPr>
        </p:nvSpPr>
        <p:spPr/>
        <p:txBody>
          <a:bodyPr>
            <a:normAutofit fontScale="90000"/>
          </a:bodyPr>
          <a:lstStyle/>
          <a:p>
            <a:r>
              <a:rPr lang="en-US" sz="3300">
                <a:solidFill>
                  <a:schemeClr val="accent4"/>
                </a:solidFill>
              </a:rPr>
              <a:t>CTE Work-Based Certification – Legal Requirements</a:t>
            </a:r>
            <a:br>
              <a:rPr lang="en-US" sz="3300">
                <a:solidFill>
                  <a:schemeClr val="accent4"/>
                </a:solidFill>
              </a:rPr>
            </a:br>
            <a:endParaRPr lang="en-US" sz="3300">
              <a:solidFill>
                <a:schemeClr val="accent4"/>
              </a:solidFill>
            </a:endParaRPr>
          </a:p>
        </p:txBody>
      </p:sp>
      <p:sp>
        <p:nvSpPr>
          <p:cNvPr id="3" name="Content Placeholder 2">
            <a:extLst>
              <a:ext uri="{FF2B5EF4-FFF2-40B4-BE49-F238E27FC236}">
                <a16:creationId xmlns:a16="http://schemas.microsoft.com/office/drawing/2014/main" id="{74B456A0-7989-D7EC-A511-C408808CC5A8}"/>
              </a:ext>
            </a:extLst>
          </p:cNvPr>
          <p:cNvSpPr>
            <a:spLocks noGrp="1"/>
          </p:cNvSpPr>
          <p:nvPr>
            <p:ph idx="1"/>
          </p:nvPr>
        </p:nvSpPr>
        <p:spPr>
          <a:xfrm>
            <a:off x="612648" y="1411973"/>
            <a:ext cx="10966704" cy="4400722"/>
          </a:xfrm>
        </p:spPr>
        <p:txBody>
          <a:bodyPr vert="horz" lIns="91440" tIns="45720" rIns="91440" bIns="45720" rtlCol="0" anchor="t">
            <a:noAutofit/>
          </a:bodyPr>
          <a:lstStyle/>
          <a:p>
            <a:pPr marL="342900" indent="-342900">
              <a:lnSpc>
                <a:spcPct val="100000"/>
              </a:lnSpc>
              <a:buChar char="•"/>
            </a:pPr>
            <a:r>
              <a:rPr lang="en-US" sz="2200">
                <a:solidFill>
                  <a:schemeClr val="accent4"/>
                </a:solidFill>
              </a:rPr>
              <a:t>The CTE Work-Based Certification process in South Carolina is designed to be completed within 5 years. The maximum number of Induction and Pre-Professional certificates a participant may be issued is established in state and federal law.</a:t>
            </a:r>
            <a:endParaRPr lang="en-US"/>
          </a:p>
          <a:p>
            <a:pPr marL="342900" lvl="2" indent="-342900">
              <a:lnSpc>
                <a:spcPct val="100000"/>
              </a:lnSpc>
            </a:pPr>
            <a:r>
              <a:rPr lang="en-US" sz="2200">
                <a:solidFill>
                  <a:schemeClr val="accent4"/>
                </a:solidFill>
                <a:ea typeface="+mn-lt"/>
                <a:cs typeface="+mn-lt"/>
              </a:rPr>
              <a:t>If all work-based certification requirements are not completed within a total of five  certification years in accordance with South Carolina Code of Laws, Chapter 26, Section 59-26-40 and Regulation R. 43-63, Requirements for Career and Technology Education Work-Based Certification, the educator will not have completed the program in the prescribed time period and will be ineligible for a Professional work-based teaching  certificate.</a:t>
            </a:r>
            <a:endParaRPr lang="en-US" sz="2200">
              <a:solidFill>
                <a:schemeClr val="accent4"/>
              </a:solidFill>
            </a:endParaRPr>
          </a:p>
          <a:p>
            <a:pPr marL="342900" indent="-342900">
              <a:lnSpc>
                <a:spcPct val="100000"/>
              </a:lnSpc>
              <a:buChar char="•"/>
            </a:pPr>
            <a:r>
              <a:rPr lang="en-US" sz="2200">
                <a:solidFill>
                  <a:schemeClr val="accent4"/>
                </a:solidFill>
              </a:rPr>
              <a:t>An educator who has been issued the maximum number of CTE Work-Based certificates but does not complete requirements to advance to the Professional is not eligible to continue in the program.</a:t>
            </a:r>
          </a:p>
          <a:p>
            <a:endParaRPr lang="en-US" sz="2400"/>
          </a:p>
          <a:p>
            <a:endParaRPr lang="en-US"/>
          </a:p>
        </p:txBody>
      </p:sp>
    </p:spTree>
    <p:extLst>
      <p:ext uri="{BB962C8B-B14F-4D97-AF65-F5344CB8AC3E}">
        <p14:creationId xmlns:p14="http://schemas.microsoft.com/office/powerpoint/2010/main" val="420772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14E7-BAC0-DBE5-A029-4F075E797FA4}"/>
              </a:ext>
            </a:extLst>
          </p:cNvPr>
          <p:cNvSpPr>
            <a:spLocks noGrp="1"/>
          </p:cNvSpPr>
          <p:nvPr>
            <p:ph type="title"/>
          </p:nvPr>
        </p:nvSpPr>
        <p:spPr/>
        <p:txBody>
          <a:bodyPr/>
          <a:lstStyle/>
          <a:p>
            <a:r>
              <a:rPr lang="en-US" sz="3300"/>
              <a:t>SC Educator Portals</a:t>
            </a:r>
            <a:endParaRPr lang="en-US"/>
          </a:p>
        </p:txBody>
      </p:sp>
      <p:sp>
        <p:nvSpPr>
          <p:cNvPr id="3" name="Content Placeholder 2">
            <a:extLst>
              <a:ext uri="{FF2B5EF4-FFF2-40B4-BE49-F238E27FC236}">
                <a16:creationId xmlns:a16="http://schemas.microsoft.com/office/drawing/2014/main" id="{B7A73341-EEE6-BFD2-EC18-97FCAB640E27}"/>
              </a:ext>
            </a:extLst>
          </p:cNvPr>
          <p:cNvSpPr>
            <a:spLocks noGrp="1"/>
          </p:cNvSpPr>
          <p:nvPr>
            <p:ph idx="1"/>
          </p:nvPr>
        </p:nvSpPr>
        <p:spPr>
          <a:xfrm>
            <a:off x="590981" y="1210069"/>
            <a:ext cx="11379877" cy="5393024"/>
          </a:xfrm>
        </p:spPr>
        <p:txBody>
          <a:bodyPr vert="horz" lIns="91440" tIns="45720" rIns="91440" bIns="45720" rtlCol="0" anchor="t">
            <a:noAutofit/>
          </a:bodyPr>
          <a:lstStyle/>
          <a:p>
            <a:pPr defTabSz="914446">
              <a:lnSpc>
                <a:spcPct val="100000"/>
              </a:lnSpc>
            </a:pPr>
            <a:r>
              <a:rPr lang="en-US" sz="2200"/>
              <a:t>SC Educator has multiple interfaces or portals that integrate separate agency applications for users.</a:t>
            </a:r>
            <a:endParaRPr lang="en-US" sz="1850"/>
          </a:p>
          <a:p>
            <a:pPr defTabSz="914446">
              <a:lnSpc>
                <a:spcPct val="100000"/>
              </a:lnSpc>
            </a:pPr>
            <a:r>
              <a:rPr lang="en-US" sz="2200"/>
              <a:t>Before access can be requested, a user must have an SCDE </a:t>
            </a:r>
            <a:r>
              <a:rPr lang="en-US" sz="2200">
                <a:solidFill>
                  <a:srgbClr val="000000"/>
                </a:solidFill>
                <a:hlinkClick r:id="rId2">
                  <a:extLst>
                    <a:ext uri="{A12FA001-AC4F-418D-AE19-62706E023703}">
                      <ahyp:hlinkClr xmlns:ahyp="http://schemas.microsoft.com/office/drawing/2018/hyperlinkcolor" val="tx"/>
                    </a:ext>
                  </a:extLst>
                </a:hlinkClick>
              </a:rPr>
              <a:t>Application Web Portal </a:t>
            </a:r>
            <a:r>
              <a:rPr lang="en-US" sz="2200"/>
              <a:t>account approved by district IT.</a:t>
            </a:r>
            <a:br>
              <a:rPr lang="en-US" sz="2200"/>
            </a:br>
            <a:r>
              <a:rPr lang="en-US" sz="1400"/>
              <a:t> </a:t>
            </a:r>
            <a:br>
              <a:rPr lang="en-US" sz="1400">
                <a:latin typeface="Aptos"/>
                <a:cs typeface="Arial"/>
              </a:rPr>
            </a:br>
            <a:r>
              <a:rPr lang="en-US" sz="2200">
                <a:cs typeface="Arial"/>
              </a:rPr>
              <a:t>• </a:t>
            </a:r>
            <a:r>
              <a:rPr lang="en-US" sz="2200">
                <a:solidFill>
                  <a:srgbClr val="000000"/>
                </a:solidFill>
              </a:rPr>
              <a:t>Certification  </a:t>
            </a:r>
            <a:endParaRPr lang="en-US" sz="2200"/>
          </a:p>
          <a:p>
            <a:pPr lvl="1">
              <a:lnSpc>
                <a:spcPct val="100000"/>
              </a:lnSpc>
            </a:pPr>
            <a:r>
              <a:rPr lang="en-US" sz="2200">
                <a:solidFill>
                  <a:srgbClr val="000000"/>
                </a:solidFill>
              </a:rPr>
              <a:t>For access, Superintendent or HR Director must submit the </a:t>
            </a:r>
            <a:r>
              <a:rPr lang="en-US" sz="2200" u="sng">
                <a:solidFill>
                  <a:srgbClr val="000000"/>
                </a:solidFill>
                <a:hlinkClick r:id="rId3"/>
              </a:rPr>
              <a:t>SC Educator Add/Remove Access</a:t>
            </a:r>
            <a:r>
              <a:rPr lang="en-US" sz="2200">
                <a:solidFill>
                  <a:srgbClr val="000000"/>
                </a:solidFill>
              </a:rPr>
              <a:t> located in SC Educator Certification under the District Forms tab. </a:t>
            </a:r>
            <a:endParaRPr lang="en-US" sz="2200"/>
          </a:p>
          <a:p>
            <a:pPr lvl="1">
              <a:lnSpc>
                <a:spcPct val="100000"/>
              </a:lnSpc>
            </a:pPr>
            <a:r>
              <a:rPr lang="en-US" sz="2200">
                <a:solidFill>
                  <a:srgbClr val="000000"/>
                </a:solidFill>
              </a:rPr>
              <a:t>For questions regarding SC Educator Certification access contact, Sherry Schneider, </a:t>
            </a:r>
            <a:r>
              <a:rPr lang="en-US" sz="2200">
                <a:solidFill>
                  <a:srgbClr val="000000"/>
                </a:solidFill>
                <a:hlinkClick r:id="rId4"/>
              </a:rPr>
              <a:t>SSchneider@ed.sc.gov</a:t>
            </a:r>
            <a:r>
              <a:rPr lang="en-US" sz="2200">
                <a:solidFill>
                  <a:srgbClr val="000000"/>
                </a:solidFill>
              </a:rPr>
              <a:t> </a:t>
            </a:r>
            <a:endParaRPr lang="en-US" sz="2200"/>
          </a:p>
          <a:p>
            <a:pPr>
              <a:lnSpc>
                <a:spcPct val="100000"/>
              </a:lnSpc>
            </a:pPr>
            <a:r>
              <a:rPr lang="en-US" sz="2200">
                <a:latin typeface="Aptos"/>
                <a:cs typeface="Arial"/>
              </a:rPr>
              <a:t>• </a:t>
            </a:r>
            <a:r>
              <a:rPr lang="en-US" sz="2200">
                <a:solidFill>
                  <a:srgbClr val="000000"/>
                </a:solidFill>
              </a:rPr>
              <a:t>Compensation  </a:t>
            </a:r>
            <a:endParaRPr lang="en-US" sz="2200"/>
          </a:p>
          <a:p>
            <a:pPr>
              <a:lnSpc>
                <a:spcPct val="100000"/>
              </a:lnSpc>
            </a:pPr>
            <a:r>
              <a:rPr lang="en-US" sz="2200">
                <a:latin typeface="Aptos"/>
                <a:cs typeface="Arial"/>
              </a:rPr>
              <a:t>• </a:t>
            </a:r>
            <a:r>
              <a:rPr lang="en-US" sz="2200">
                <a:solidFill>
                  <a:srgbClr val="000000"/>
                </a:solidFill>
              </a:rPr>
              <a:t>For access contact Michael Scheele, </a:t>
            </a:r>
            <a:r>
              <a:rPr lang="en-US" sz="2200">
                <a:solidFill>
                  <a:srgbClr val="000000"/>
                </a:solidFill>
                <a:hlinkClick r:id="rId5"/>
              </a:rPr>
              <a:t>MScheele@ed.sc.gov</a:t>
            </a:r>
            <a:r>
              <a:rPr lang="en-US" sz="2200">
                <a:solidFill>
                  <a:srgbClr val="000000"/>
                </a:solidFill>
              </a:rPr>
              <a:t> </a:t>
            </a:r>
            <a:endParaRPr lang="en-US" sz="2200"/>
          </a:p>
          <a:p>
            <a:endParaRPr lang="en-US" sz="1850"/>
          </a:p>
        </p:txBody>
      </p:sp>
    </p:spTree>
    <p:extLst>
      <p:ext uri="{BB962C8B-B14F-4D97-AF65-F5344CB8AC3E}">
        <p14:creationId xmlns:p14="http://schemas.microsoft.com/office/powerpoint/2010/main" val="2738775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4566-9A6C-26D8-A779-6F48C0E4EF91}"/>
              </a:ext>
            </a:extLst>
          </p:cNvPr>
          <p:cNvSpPr>
            <a:spLocks noGrp="1"/>
          </p:cNvSpPr>
          <p:nvPr>
            <p:ph type="title"/>
          </p:nvPr>
        </p:nvSpPr>
        <p:spPr/>
        <p:txBody>
          <a:bodyPr>
            <a:noAutofit/>
          </a:bodyPr>
          <a:lstStyle/>
          <a:p>
            <a:r>
              <a:rPr lang="en-US" sz="3300"/>
              <a:t>SC Educator Certification Access</a:t>
            </a:r>
          </a:p>
        </p:txBody>
      </p:sp>
      <p:sp>
        <p:nvSpPr>
          <p:cNvPr id="3" name="Content Placeholder 2">
            <a:extLst>
              <a:ext uri="{FF2B5EF4-FFF2-40B4-BE49-F238E27FC236}">
                <a16:creationId xmlns:a16="http://schemas.microsoft.com/office/drawing/2014/main" id="{ED5A44DD-D0B8-38BE-B4D4-F3F8D7A55C1F}"/>
              </a:ext>
            </a:extLst>
          </p:cNvPr>
          <p:cNvSpPr>
            <a:spLocks noGrp="1"/>
          </p:cNvSpPr>
          <p:nvPr>
            <p:ph idx="1"/>
          </p:nvPr>
        </p:nvSpPr>
        <p:spPr>
          <a:xfrm>
            <a:off x="612648" y="1499077"/>
            <a:ext cx="10966704" cy="4462471"/>
          </a:xfrm>
        </p:spPr>
        <p:txBody>
          <a:bodyPr vert="horz" lIns="91440" tIns="45720" rIns="91440" bIns="45720" rtlCol="0" anchor="t">
            <a:normAutofit lnSpcReduction="10000"/>
          </a:bodyPr>
          <a:lstStyle/>
          <a:p>
            <a:pPr>
              <a:lnSpc>
                <a:spcPct val="100000"/>
              </a:lnSpc>
            </a:pPr>
            <a:r>
              <a:rPr lang="en-US" sz="2400"/>
              <a:t>An authorized district level user is defined as an individual with system-wide responsibilities for the initial and ongoing employment, assignment, evaluation, and/or credential renewal of certified educators employed by the district.</a:t>
            </a:r>
            <a:br>
              <a:rPr lang="en-US" sz="2400"/>
            </a:br>
            <a:br>
              <a:rPr lang="en-US" sz="2400"/>
            </a:br>
            <a:r>
              <a:rPr lang="en-US" sz="2400"/>
              <a:t>There are 3 levels of access for SC Educator Certification:</a:t>
            </a:r>
            <a:br>
              <a:rPr lang="en-US" sz="2400"/>
            </a:br>
            <a:r>
              <a:rPr lang="en-US" sz="2400"/>
              <a:t> </a:t>
            </a:r>
            <a:endParaRPr lang="en-US"/>
          </a:p>
          <a:p>
            <a:pPr lvl="1">
              <a:lnSpc>
                <a:spcPct val="100000"/>
              </a:lnSpc>
            </a:pPr>
            <a:r>
              <a:rPr lang="en-US" sz="2400"/>
              <a:t>Level 1: Read-Only</a:t>
            </a:r>
          </a:p>
          <a:p>
            <a:pPr lvl="1">
              <a:lnSpc>
                <a:spcPct val="100000"/>
              </a:lnSpc>
            </a:pPr>
            <a:r>
              <a:rPr lang="en-US" sz="2400"/>
              <a:t>Level 2: Read and Run Reports</a:t>
            </a:r>
          </a:p>
          <a:p>
            <a:pPr lvl="1">
              <a:lnSpc>
                <a:spcPct val="100000"/>
              </a:lnSpc>
            </a:pPr>
            <a:r>
              <a:rPr lang="en-US" sz="2400"/>
              <a:t>Level 3: Read, Run Reports, and Renew Certificates</a:t>
            </a:r>
            <a:br>
              <a:rPr lang="en-US" sz="2400"/>
            </a:br>
            <a:r>
              <a:rPr lang="en-US" sz="2400"/>
              <a:t> </a:t>
            </a:r>
          </a:p>
          <a:p>
            <a:pPr>
              <a:lnSpc>
                <a:spcPct val="100000"/>
              </a:lnSpc>
            </a:pPr>
            <a:r>
              <a:rPr lang="en-US" sz="2400" i="1"/>
              <a:t>All Level 3 users must complete certificate renewal training with the OES.</a:t>
            </a:r>
            <a:endParaRPr lang="en-US" sz="2400"/>
          </a:p>
          <a:p>
            <a:endParaRPr lang="en-US" sz="1850"/>
          </a:p>
        </p:txBody>
      </p:sp>
    </p:spTree>
    <p:extLst>
      <p:ext uri="{BB962C8B-B14F-4D97-AF65-F5344CB8AC3E}">
        <p14:creationId xmlns:p14="http://schemas.microsoft.com/office/powerpoint/2010/main" val="2074754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EA852-A22F-DFF7-BCC4-192FB5AA98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20882-A5E7-E29A-BE3E-67D1CE016330}"/>
              </a:ext>
            </a:extLst>
          </p:cNvPr>
          <p:cNvSpPr>
            <a:spLocks noGrp="1"/>
          </p:cNvSpPr>
          <p:nvPr>
            <p:ph type="title"/>
          </p:nvPr>
        </p:nvSpPr>
        <p:spPr/>
        <p:txBody>
          <a:bodyPr>
            <a:noAutofit/>
          </a:bodyPr>
          <a:lstStyle/>
          <a:p>
            <a:r>
              <a:rPr lang="en-US" sz="3300"/>
              <a:t>Lifetime Retired Educator Certificate</a:t>
            </a:r>
            <a:endParaRPr lang="en-US"/>
          </a:p>
        </p:txBody>
      </p:sp>
      <p:sp>
        <p:nvSpPr>
          <p:cNvPr id="3" name="Content Placeholder 2">
            <a:extLst>
              <a:ext uri="{FF2B5EF4-FFF2-40B4-BE49-F238E27FC236}">
                <a16:creationId xmlns:a16="http://schemas.microsoft.com/office/drawing/2014/main" id="{33D9B447-E4F2-7B1B-89DF-1FDBDE835F57}"/>
              </a:ext>
            </a:extLst>
          </p:cNvPr>
          <p:cNvSpPr>
            <a:spLocks noGrp="1"/>
          </p:cNvSpPr>
          <p:nvPr>
            <p:ph idx="1"/>
          </p:nvPr>
        </p:nvSpPr>
        <p:spPr>
          <a:xfrm>
            <a:off x="612648" y="1499077"/>
            <a:ext cx="10966704" cy="4462471"/>
          </a:xfrm>
        </p:spPr>
        <p:txBody>
          <a:bodyPr vert="horz" lIns="91440" tIns="45720" rIns="91440" bIns="45720" rtlCol="0" anchor="t">
            <a:normAutofit fontScale="92500"/>
          </a:bodyPr>
          <a:lstStyle/>
          <a:p>
            <a:r>
              <a:rPr lang="en-US" sz="2400" b="1"/>
              <a:t>Certified Employment. </a:t>
            </a:r>
            <a:r>
              <a:rPr lang="en-US" sz="2400"/>
              <a:t>The Retired Educator certificate allows retirees to return to certified employment and maintain a certificate without having to meet renewal requirements.</a:t>
            </a:r>
            <a:br>
              <a:rPr lang="en-US" sz="2400"/>
            </a:br>
            <a:br>
              <a:rPr lang="en-US" sz="2400"/>
            </a:br>
            <a:r>
              <a:rPr lang="en-US" sz="2400" b="1"/>
              <a:t>Contract Level</a:t>
            </a:r>
            <a:r>
              <a:rPr lang="en-US" sz="2400"/>
              <a:t>. An educator who works under the Retired certificate must work under the agreement and rate of pay established for this purpose by the hiring district. Retired educators can be employed on a Letter of Agreement or Continuing contract. The Employment and Dismissal Act applies to teachers under a Continuing contact.</a:t>
            </a:r>
          </a:p>
          <a:p>
            <a:r>
              <a:rPr lang="en-US" sz="2400" b="1"/>
              <a:t>Professional Development</a:t>
            </a:r>
            <a:r>
              <a:rPr lang="en-US" sz="2400"/>
              <a:t>. Retired educators who are employed in a South Carolina public school district must still participate in </a:t>
            </a:r>
            <a:r>
              <a:rPr lang="en-US" sz="2400" u="sng"/>
              <a:t>district-required</a:t>
            </a:r>
            <a:r>
              <a:rPr lang="en-US" sz="2400"/>
              <a:t> professional development and appropriate evaluation processes.</a:t>
            </a:r>
          </a:p>
          <a:p>
            <a:r>
              <a:rPr lang="en-US" sz="2400" b="1"/>
              <a:t>Maintain</a:t>
            </a:r>
            <a:r>
              <a:rPr lang="en-US" sz="2400"/>
              <a:t>. Every five years an educator must submit a request to Maintain the Retired Educator Certificate. Professional development credits are not needed.</a:t>
            </a:r>
            <a:endParaRPr lang="en-US" sz="1850"/>
          </a:p>
          <a:p>
            <a:endParaRPr lang="en-US" sz="2400"/>
          </a:p>
          <a:p>
            <a:pPr>
              <a:lnSpc>
                <a:spcPct val="100000"/>
              </a:lnSpc>
            </a:pPr>
            <a:endParaRPr lang="en-US" sz="2400"/>
          </a:p>
          <a:p>
            <a:endParaRPr lang="en-US" sz="1850"/>
          </a:p>
        </p:txBody>
      </p:sp>
    </p:spTree>
    <p:extLst>
      <p:ext uri="{BB962C8B-B14F-4D97-AF65-F5344CB8AC3E}">
        <p14:creationId xmlns:p14="http://schemas.microsoft.com/office/powerpoint/2010/main" val="3755476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A5DB-85D8-09BF-8B8A-3389CA07F181}"/>
              </a:ext>
            </a:extLst>
          </p:cNvPr>
          <p:cNvSpPr>
            <a:spLocks noGrp="1"/>
          </p:cNvSpPr>
          <p:nvPr>
            <p:ph type="title"/>
          </p:nvPr>
        </p:nvSpPr>
        <p:spPr/>
        <p:txBody>
          <a:bodyPr/>
          <a:lstStyle/>
          <a:p>
            <a:r>
              <a:rPr lang="en-US" sz="3300"/>
              <a:t>International Educators</a:t>
            </a:r>
            <a:endParaRPr lang="en-US"/>
          </a:p>
        </p:txBody>
      </p:sp>
      <p:sp>
        <p:nvSpPr>
          <p:cNvPr id="3" name="Content Placeholder 2">
            <a:extLst>
              <a:ext uri="{FF2B5EF4-FFF2-40B4-BE49-F238E27FC236}">
                <a16:creationId xmlns:a16="http://schemas.microsoft.com/office/drawing/2014/main" id="{0954ADCF-B70F-2DDF-35AE-466125823213}"/>
              </a:ext>
            </a:extLst>
          </p:cNvPr>
          <p:cNvSpPr>
            <a:spLocks noGrp="1"/>
          </p:cNvSpPr>
          <p:nvPr>
            <p:ph idx="1"/>
          </p:nvPr>
        </p:nvSpPr>
        <p:spPr/>
        <p:txBody>
          <a:bodyPr vert="horz" lIns="91440" tIns="45720" rIns="91440" bIns="45720" rtlCol="0" anchor="t">
            <a:normAutofit/>
          </a:bodyPr>
          <a:lstStyle/>
          <a:p>
            <a:pPr marL="342900" indent="-342900">
              <a:lnSpc>
                <a:spcPct val="100000"/>
              </a:lnSpc>
              <a:buChar char="•"/>
            </a:pPr>
            <a:r>
              <a:rPr lang="en-US" sz="2400">
                <a:solidFill>
                  <a:schemeClr val="tx2"/>
                </a:solidFill>
              </a:rPr>
              <a:t>All International certificate holders are Exchange Visitor Teachers working under J-1 or J-2 visa status. </a:t>
            </a:r>
            <a:endParaRPr lang="en-US" sz="1850">
              <a:solidFill>
                <a:schemeClr val="tx2"/>
              </a:solidFill>
            </a:endParaRPr>
          </a:p>
          <a:p>
            <a:pPr marL="342900" indent="-342900">
              <a:lnSpc>
                <a:spcPct val="100000"/>
              </a:lnSpc>
              <a:buChar char="•"/>
            </a:pPr>
            <a:r>
              <a:rPr lang="en-US" sz="2400">
                <a:solidFill>
                  <a:schemeClr val="tx2"/>
                </a:solidFill>
              </a:rPr>
              <a:t>Not all educators from other countries hold an International certificate. Depending on visa status, educators may be issued an Initial, Professional, or Alternative Route certificate if they hold an H-1B visa, Permanent Resident (“Green Card”) status, or U.S. citizenship.</a:t>
            </a:r>
            <a:endParaRPr lang="en-US" sz="1850">
              <a:solidFill>
                <a:schemeClr val="tx2"/>
              </a:solidFill>
            </a:endParaRPr>
          </a:p>
          <a:p>
            <a:endParaRPr lang="en-US" sz="1850"/>
          </a:p>
        </p:txBody>
      </p:sp>
    </p:spTree>
    <p:extLst>
      <p:ext uri="{BB962C8B-B14F-4D97-AF65-F5344CB8AC3E}">
        <p14:creationId xmlns:p14="http://schemas.microsoft.com/office/powerpoint/2010/main" val="1465482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4036-0C6F-5F6D-1A77-704FCA7EBDD7}"/>
              </a:ext>
            </a:extLst>
          </p:cNvPr>
          <p:cNvSpPr>
            <a:spLocks noGrp="1"/>
          </p:cNvSpPr>
          <p:nvPr>
            <p:ph type="title"/>
          </p:nvPr>
        </p:nvSpPr>
        <p:spPr/>
        <p:txBody>
          <a:bodyPr>
            <a:normAutofit/>
          </a:bodyPr>
          <a:lstStyle/>
          <a:p>
            <a:r>
              <a:rPr lang="en-US" sz="3300">
                <a:solidFill>
                  <a:srgbClr val="233746"/>
                </a:solidFill>
              </a:rPr>
              <a:t>Requirements and Limitations International Certificate</a:t>
            </a:r>
          </a:p>
        </p:txBody>
      </p:sp>
      <p:sp>
        <p:nvSpPr>
          <p:cNvPr id="3" name="Content Placeholder 2">
            <a:extLst>
              <a:ext uri="{FF2B5EF4-FFF2-40B4-BE49-F238E27FC236}">
                <a16:creationId xmlns:a16="http://schemas.microsoft.com/office/drawing/2014/main" id="{A037345F-6C4F-5227-506E-30C58863B8D1}"/>
              </a:ext>
            </a:extLst>
          </p:cNvPr>
          <p:cNvSpPr>
            <a:spLocks noGrp="1"/>
          </p:cNvSpPr>
          <p:nvPr>
            <p:ph idx="1"/>
          </p:nvPr>
        </p:nvSpPr>
        <p:spPr/>
        <p:txBody>
          <a:bodyPr vert="horz" lIns="91440" tIns="45720" rIns="91440" bIns="45720" rtlCol="0" anchor="t">
            <a:noAutofit/>
          </a:bodyPr>
          <a:lstStyle/>
          <a:p>
            <a:pPr marL="342900" indent="-342900">
              <a:buChar char="•"/>
            </a:pPr>
            <a:r>
              <a:rPr lang="en-US" sz="2400">
                <a:solidFill>
                  <a:srgbClr val="000000"/>
                </a:solidFill>
              </a:rPr>
              <a:t>Exchange Visitor Teachers are issued an International teaching certificate.</a:t>
            </a:r>
            <a:endParaRPr lang="en-US" sz="2400">
              <a:solidFill>
                <a:srgbClr val="2F3D4C"/>
              </a:solidFill>
            </a:endParaRPr>
          </a:p>
          <a:p>
            <a:pPr marL="342900" indent="-342900">
              <a:buChar char="•"/>
            </a:pPr>
            <a:r>
              <a:rPr lang="en-US" sz="2400">
                <a:solidFill>
                  <a:srgbClr val="000000"/>
                </a:solidFill>
              </a:rPr>
              <a:t>A mentor is required.</a:t>
            </a:r>
            <a:endParaRPr lang="en-US" sz="2400">
              <a:solidFill>
                <a:srgbClr val="2F3D4C"/>
              </a:solidFill>
            </a:endParaRPr>
          </a:p>
          <a:p>
            <a:pPr marL="342900" indent="-342900">
              <a:buChar char="•"/>
            </a:pPr>
            <a:r>
              <a:rPr lang="en-US" sz="2400">
                <a:solidFill>
                  <a:srgbClr val="000000"/>
                </a:solidFill>
              </a:rPr>
              <a:t>Teachers should follow the same ADEPT process as all other teachers.</a:t>
            </a:r>
            <a:endParaRPr lang="en-US" sz="2400">
              <a:solidFill>
                <a:srgbClr val="2F3D4C"/>
              </a:solidFill>
            </a:endParaRPr>
          </a:p>
          <a:p>
            <a:pPr marL="342900" indent="-342900">
              <a:buChar char="•"/>
            </a:pPr>
            <a:r>
              <a:rPr lang="en-US" sz="2400">
                <a:solidFill>
                  <a:srgbClr val="000000"/>
                </a:solidFill>
              </a:rPr>
              <a:t>Teachers are eligible for induction or annual contracts for the duration of their exchange program.</a:t>
            </a:r>
            <a:endParaRPr lang="en-US" sz="2400">
              <a:solidFill>
                <a:srgbClr val="2F3D4C"/>
              </a:solidFill>
            </a:endParaRPr>
          </a:p>
          <a:p>
            <a:pPr marL="342900" indent="-342900">
              <a:buChar char="•"/>
            </a:pPr>
            <a:r>
              <a:rPr lang="en-US" sz="2400">
                <a:solidFill>
                  <a:srgbClr val="000000"/>
                </a:solidFill>
              </a:rPr>
              <a:t>Teachers holding an International certificate </a:t>
            </a:r>
            <a:r>
              <a:rPr lang="en-US" sz="2400" b="1" u="sng">
                <a:solidFill>
                  <a:srgbClr val="000000"/>
                </a:solidFill>
              </a:rPr>
              <a:t>cannot</a:t>
            </a:r>
            <a:r>
              <a:rPr lang="en-US" sz="2400">
                <a:solidFill>
                  <a:srgbClr val="000000"/>
                </a:solidFill>
              </a:rPr>
              <a:t> advance to a Professional certificate and are not eligible for a continuing contract.</a:t>
            </a:r>
            <a:endParaRPr lang="en-US" sz="2400">
              <a:solidFill>
                <a:srgbClr val="2F3D4C"/>
              </a:solidFill>
            </a:endParaRPr>
          </a:p>
          <a:p>
            <a:endParaRPr lang="en-US" sz="1850"/>
          </a:p>
        </p:txBody>
      </p:sp>
    </p:spTree>
    <p:extLst>
      <p:ext uri="{BB962C8B-B14F-4D97-AF65-F5344CB8AC3E}">
        <p14:creationId xmlns:p14="http://schemas.microsoft.com/office/powerpoint/2010/main" val="3417661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6FD6-D0C6-7C06-CC56-E27244FF0B25}"/>
              </a:ext>
            </a:extLst>
          </p:cNvPr>
          <p:cNvSpPr>
            <a:spLocks noGrp="1"/>
          </p:cNvSpPr>
          <p:nvPr>
            <p:ph type="title"/>
          </p:nvPr>
        </p:nvSpPr>
        <p:spPr/>
        <p:txBody>
          <a:bodyPr/>
          <a:lstStyle/>
          <a:p>
            <a:r>
              <a:rPr lang="en-US" sz="3300"/>
              <a:t>Standard District Requests</a:t>
            </a:r>
            <a:endParaRPr lang="en-US"/>
          </a:p>
        </p:txBody>
      </p:sp>
      <p:sp>
        <p:nvSpPr>
          <p:cNvPr id="3" name="Content Placeholder 2">
            <a:extLst>
              <a:ext uri="{FF2B5EF4-FFF2-40B4-BE49-F238E27FC236}">
                <a16:creationId xmlns:a16="http://schemas.microsoft.com/office/drawing/2014/main" id="{0ABA4971-C595-9D85-7003-352D6BE6BD03}"/>
              </a:ext>
            </a:extLst>
          </p:cNvPr>
          <p:cNvSpPr>
            <a:spLocks noGrp="1"/>
          </p:cNvSpPr>
          <p:nvPr>
            <p:ph idx="1"/>
          </p:nvPr>
        </p:nvSpPr>
        <p:spPr/>
        <p:txBody>
          <a:bodyPr vert="horz" lIns="91440" tIns="45720" rIns="91440" bIns="45720" rtlCol="0" anchor="t">
            <a:normAutofit/>
          </a:bodyPr>
          <a:lstStyle/>
          <a:p>
            <a:r>
              <a:rPr lang="en-US" sz="2800">
                <a:ea typeface="+mn-lt"/>
                <a:cs typeface="+mn-lt"/>
              </a:rPr>
              <a:t> The requests below will be completed within an expedited processing time by your district contact: </a:t>
            </a:r>
            <a:endParaRPr lang="en-US" sz="2800"/>
          </a:p>
          <a:p>
            <a:pPr marL="342900" indent="-342900">
              <a:buChar char="•"/>
            </a:pPr>
            <a:r>
              <a:rPr lang="en-US" sz="2800"/>
              <a:t>Provisional Initial Certificates</a:t>
            </a:r>
          </a:p>
          <a:p>
            <a:pPr marL="342900" indent="-342900">
              <a:buChar char="•"/>
            </a:pPr>
            <a:r>
              <a:rPr lang="en-US" sz="2800"/>
              <a:t>Certification Permit Requests</a:t>
            </a:r>
          </a:p>
          <a:p>
            <a:pPr marL="342900" indent="-342900">
              <a:buChar char="•"/>
            </a:pPr>
            <a:r>
              <a:rPr lang="en-US" sz="2800"/>
              <a:t>Initial Extension Requests</a:t>
            </a:r>
          </a:p>
          <a:p>
            <a:pPr marL="342900" indent="-342900">
              <a:buChar char="•"/>
            </a:pPr>
            <a:r>
              <a:rPr lang="en-US" sz="2800"/>
              <a:t>Internship Certificate Requests</a:t>
            </a:r>
          </a:p>
        </p:txBody>
      </p:sp>
    </p:spTree>
    <p:extLst>
      <p:ext uri="{BB962C8B-B14F-4D97-AF65-F5344CB8AC3E}">
        <p14:creationId xmlns:p14="http://schemas.microsoft.com/office/powerpoint/2010/main" val="37632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79222-4BCA-9B78-4287-38EC220815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171CD-0A65-1C91-DF88-F730BC4015E1}"/>
              </a:ext>
            </a:extLst>
          </p:cNvPr>
          <p:cNvSpPr>
            <a:spLocks noGrp="1"/>
          </p:cNvSpPr>
          <p:nvPr>
            <p:ph type="title"/>
          </p:nvPr>
        </p:nvSpPr>
        <p:spPr/>
        <p:txBody>
          <a:bodyPr/>
          <a:lstStyle/>
          <a:p>
            <a:r>
              <a:rPr lang="en-US" sz="3300"/>
              <a:t>Standard District Requests, cont.</a:t>
            </a:r>
            <a:endParaRPr lang="en-US"/>
          </a:p>
        </p:txBody>
      </p:sp>
      <p:sp>
        <p:nvSpPr>
          <p:cNvPr id="3" name="Content Placeholder 2">
            <a:extLst>
              <a:ext uri="{FF2B5EF4-FFF2-40B4-BE49-F238E27FC236}">
                <a16:creationId xmlns:a16="http://schemas.microsoft.com/office/drawing/2014/main" id="{82106067-B370-152E-A1EF-9150049ED09D}"/>
              </a:ext>
            </a:extLst>
          </p:cNvPr>
          <p:cNvSpPr>
            <a:spLocks noGrp="1"/>
          </p:cNvSpPr>
          <p:nvPr>
            <p:ph idx="1"/>
          </p:nvPr>
        </p:nvSpPr>
        <p:spPr>
          <a:xfrm>
            <a:off x="612648" y="1352539"/>
            <a:ext cx="10966704" cy="4950932"/>
          </a:xfrm>
        </p:spPr>
        <p:txBody>
          <a:bodyPr vert="horz" lIns="91440" tIns="45720" rIns="91440" bIns="45720" rtlCol="0" anchor="t">
            <a:normAutofit fontScale="92500" lnSpcReduction="20000"/>
          </a:bodyPr>
          <a:lstStyle/>
          <a:p>
            <a:pPr marL="342900" indent="-342900">
              <a:buChar char="•"/>
            </a:pPr>
            <a:r>
              <a:rPr lang="en-US" sz="2800"/>
              <a:t>Provisional Initial Certificates </a:t>
            </a:r>
          </a:p>
          <a:p>
            <a:pPr marL="1371600" lvl="1">
              <a:buFont typeface="Courier New" panose="020B0604020202020204" pitchFamily="34" charset="0"/>
              <a:buChar char="o"/>
            </a:pPr>
            <a:r>
              <a:rPr lang="en-US" sz="2400">
                <a:solidFill>
                  <a:srgbClr val="2F3D4C"/>
                </a:solidFill>
              </a:rPr>
              <a:t>Pathway to certification for individuals who have completed all requirements of an approved teacher preparation program but have not earned a passing score required certification exam(s).</a:t>
            </a:r>
          </a:p>
          <a:p>
            <a:pPr marL="342900" indent="-342900">
              <a:buChar char="•"/>
            </a:pPr>
            <a:r>
              <a:rPr lang="en-US" sz="2800"/>
              <a:t>Certification Permits </a:t>
            </a:r>
          </a:p>
          <a:p>
            <a:pPr marL="1371600" lvl="1">
              <a:buFont typeface="Courier New" panose="020B0604020202020204" pitchFamily="34" charset="0"/>
              <a:buChar char="o"/>
            </a:pPr>
            <a:r>
              <a:rPr lang="en-US" sz="2400">
                <a:solidFill>
                  <a:srgbClr val="2F3D4C"/>
                </a:solidFill>
              </a:rPr>
              <a:t>A permit may be issued to an educator who is assigned teaching duties in an area for which he/she is not appropriately certified. </a:t>
            </a:r>
          </a:p>
          <a:p>
            <a:pPr marL="342900" indent="-342900">
              <a:buChar char="•"/>
            </a:pPr>
            <a:r>
              <a:rPr lang="en-US" sz="2800"/>
              <a:t>Initial Extension </a:t>
            </a:r>
          </a:p>
          <a:p>
            <a:pPr marL="1371600" lvl="1">
              <a:buFont typeface="Courier New" panose="020B0604020202020204" pitchFamily="34" charset="0"/>
              <a:buChar char="o"/>
            </a:pPr>
            <a:r>
              <a:rPr lang="en-US" sz="2400">
                <a:solidFill>
                  <a:srgbClr val="2F3D4C"/>
                </a:solidFill>
              </a:rPr>
              <a:t>An initial extension may be issued to an educator who does not yet meet the requirements to advance to a Professional certificate. </a:t>
            </a:r>
          </a:p>
          <a:p>
            <a:pPr marL="342900" indent="-342900">
              <a:buChar char="•"/>
            </a:pPr>
            <a:r>
              <a:rPr lang="en-US" sz="2800"/>
              <a:t>Internship Certificate </a:t>
            </a:r>
          </a:p>
          <a:p>
            <a:pPr marL="1371600" lvl="1">
              <a:buFont typeface="Courier New" panose="020B0604020202020204" pitchFamily="34" charset="0"/>
              <a:buChar char="o"/>
            </a:pPr>
            <a:r>
              <a:rPr lang="en-US" sz="2400">
                <a:solidFill>
                  <a:srgbClr val="2F3D4C"/>
                </a:solidFill>
                <a:highlight>
                  <a:srgbClr val="FFFFFF"/>
                </a:highlight>
                <a:latin typeface="Aptos"/>
                <a:cs typeface="Poppins"/>
              </a:rPr>
              <a:t>An Internship certificate may be issued to teacher candidate who is currently enrolled in an in-state approved teacher preparation program and has been approved by the university and employing school district to complete their internship in a South Carolina public school.  </a:t>
            </a:r>
          </a:p>
        </p:txBody>
      </p:sp>
    </p:spTree>
    <p:extLst>
      <p:ext uri="{BB962C8B-B14F-4D97-AF65-F5344CB8AC3E}">
        <p14:creationId xmlns:p14="http://schemas.microsoft.com/office/powerpoint/2010/main" val="2712396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80DC-C4C8-4B06-924E-39F1BD74E535}"/>
              </a:ext>
            </a:extLst>
          </p:cNvPr>
          <p:cNvSpPr>
            <a:spLocks noGrp="1"/>
          </p:cNvSpPr>
          <p:nvPr>
            <p:ph type="title"/>
          </p:nvPr>
        </p:nvSpPr>
        <p:spPr/>
        <p:txBody>
          <a:bodyPr/>
          <a:lstStyle/>
          <a:p>
            <a:r>
              <a:rPr lang="en-US" sz="3300"/>
              <a:t>Essential Timelines</a:t>
            </a:r>
            <a:endParaRPr lang="en-US"/>
          </a:p>
        </p:txBody>
      </p:sp>
      <p:sp>
        <p:nvSpPr>
          <p:cNvPr id="3" name="Content Placeholder 2">
            <a:extLst>
              <a:ext uri="{FF2B5EF4-FFF2-40B4-BE49-F238E27FC236}">
                <a16:creationId xmlns:a16="http://schemas.microsoft.com/office/drawing/2014/main" id="{DBA5676C-9A5F-B0BB-C886-DA5C8DCE6739}"/>
              </a:ext>
            </a:extLst>
          </p:cNvPr>
          <p:cNvSpPr>
            <a:spLocks noGrp="1"/>
          </p:cNvSpPr>
          <p:nvPr>
            <p:ph idx="1"/>
          </p:nvPr>
        </p:nvSpPr>
        <p:spPr/>
        <p:txBody>
          <a:bodyPr vert="horz" lIns="91440" tIns="45720" rIns="91440" bIns="45720" rtlCol="0" anchor="t">
            <a:normAutofit/>
          </a:bodyPr>
          <a:lstStyle/>
          <a:p>
            <a:pPr marL="285750" indent="-285750">
              <a:buFont typeface="Arial"/>
              <a:buChar char="•"/>
            </a:pPr>
            <a:r>
              <a:rPr lang="en-US" sz="2400">
                <a:ea typeface="+mn-lt"/>
                <a:cs typeface="+mn-lt"/>
              </a:rPr>
              <a:t>Initial Extension: May 1, 2026 - April 30, 2027. </a:t>
            </a:r>
            <a:endParaRPr lang="en-US" sz="2400"/>
          </a:p>
          <a:p>
            <a:pPr marL="285750" indent="-285750">
              <a:buFont typeface="Arial"/>
              <a:buChar char="•"/>
            </a:pPr>
            <a:r>
              <a:rPr lang="en-US" sz="2400">
                <a:ea typeface="+mn-lt"/>
                <a:cs typeface="+mn-lt"/>
              </a:rPr>
              <a:t>Certification Permit: July 1, 2026 - April 30, 2027.</a:t>
            </a:r>
            <a:endParaRPr lang="en-US" sz="2400"/>
          </a:p>
          <a:p>
            <a:pPr marL="285750" indent="-285750">
              <a:buFont typeface="Arial"/>
              <a:buChar char="•"/>
            </a:pPr>
            <a:r>
              <a:rPr lang="en-US" sz="2400">
                <a:ea typeface="+mn-lt"/>
                <a:cs typeface="+mn-lt"/>
              </a:rPr>
              <a:t>Certification Permit Renewal: July 1, 2026 - November 1, 2026.  </a:t>
            </a:r>
            <a:endParaRPr lang="en-US" sz="2400"/>
          </a:p>
          <a:p>
            <a:pPr marL="285750" indent="-285750">
              <a:buFont typeface="Arial"/>
              <a:buChar char="•"/>
            </a:pPr>
            <a:r>
              <a:rPr lang="en-US" sz="2400">
                <a:ea typeface="+mn-lt"/>
                <a:cs typeface="+mn-lt"/>
              </a:rPr>
              <a:t>Provisional Initial Certificate Year 1: July 1, 2026 - November 1, 2026. </a:t>
            </a:r>
            <a:endParaRPr lang="en-US" sz="2400"/>
          </a:p>
          <a:p>
            <a:pPr marL="285750" indent="-285750">
              <a:buFont typeface="Arial"/>
              <a:buChar char="•"/>
            </a:pPr>
            <a:r>
              <a:rPr lang="en-US" sz="2400">
                <a:ea typeface="+mn-lt"/>
                <a:cs typeface="+mn-lt"/>
              </a:rPr>
              <a:t>Provisional Year 2 and Year 3: May 1, 2026 - November 1, 2026. </a:t>
            </a:r>
          </a:p>
          <a:p>
            <a:pPr marL="285750" indent="-285750">
              <a:buFont typeface="Arial"/>
              <a:buChar char="•"/>
            </a:pPr>
            <a:r>
              <a:rPr lang="en-US" sz="2400">
                <a:ea typeface="+mn-lt"/>
                <a:cs typeface="+mn-lt"/>
              </a:rPr>
              <a:t>Provisional Initial Certificate Advancement:  July 1, 2026 - November 1, 2026. </a:t>
            </a:r>
            <a:endParaRPr lang="en-US" sz="2400"/>
          </a:p>
          <a:p>
            <a:endParaRPr lang="en-US" sz="1850"/>
          </a:p>
        </p:txBody>
      </p:sp>
    </p:spTree>
    <p:extLst>
      <p:ext uri="{BB962C8B-B14F-4D97-AF65-F5344CB8AC3E}">
        <p14:creationId xmlns:p14="http://schemas.microsoft.com/office/powerpoint/2010/main" val="2598744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2FDD3-0BDB-D4C5-C87E-2C9AE40A2232}"/>
              </a:ext>
            </a:extLst>
          </p:cNvPr>
          <p:cNvSpPr>
            <a:spLocks noGrp="1"/>
          </p:cNvSpPr>
          <p:nvPr>
            <p:ph type="title"/>
          </p:nvPr>
        </p:nvSpPr>
        <p:spPr/>
        <p:txBody>
          <a:bodyPr/>
          <a:lstStyle/>
          <a:p>
            <a:r>
              <a:rPr lang="en-US" sz="3300"/>
              <a:t>Automated Updates</a:t>
            </a:r>
            <a:endParaRPr lang="en-US"/>
          </a:p>
        </p:txBody>
      </p:sp>
      <p:sp>
        <p:nvSpPr>
          <p:cNvPr id="3" name="Content Placeholder 2">
            <a:extLst>
              <a:ext uri="{FF2B5EF4-FFF2-40B4-BE49-F238E27FC236}">
                <a16:creationId xmlns:a16="http://schemas.microsoft.com/office/drawing/2014/main" id="{59A341E9-78D9-0903-7EAA-FB704409E9D1}"/>
              </a:ext>
            </a:extLst>
          </p:cNvPr>
          <p:cNvSpPr>
            <a:spLocks noGrp="1"/>
          </p:cNvSpPr>
          <p:nvPr>
            <p:ph idx="1"/>
          </p:nvPr>
        </p:nvSpPr>
        <p:spPr>
          <a:xfrm>
            <a:off x="612648" y="1450231"/>
            <a:ext cx="10966704" cy="4802223"/>
          </a:xfrm>
        </p:spPr>
        <p:txBody>
          <a:bodyPr vert="horz" lIns="91440" tIns="45720" rIns="91440" bIns="45720" rtlCol="0" anchor="t">
            <a:normAutofit/>
          </a:bodyPr>
          <a:lstStyle/>
          <a:p>
            <a:pPr marL="457200" indent="-457200">
              <a:buChar char="•"/>
            </a:pPr>
            <a:r>
              <a:rPr lang="en-US" sz="2600">
                <a:solidFill>
                  <a:schemeClr val="tx1"/>
                </a:solidFill>
              </a:rPr>
              <a:t>Certificate Renewal</a:t>
            </a:r>
          </a:p>
          <a:p>
            <a:pPr marL="1485900" lvl="1" indent="-457200">
              <a:buFont typeface="Courier New" panose="020B0604020202020204" pitchFamily="34" charset="0"/>
              <a:buChar char="o"/>
            </a:pPr>
            <a:r>
              <a:rPr lang="en-US" sz="2600">
                <a:ea typeface="+mn-lt"/>
                <a:cs typeface="+mn-lt"/>
              </a:rPr>
              <a:t>The district must have entered the acceptable renewal credits and set the renewal indicator </a:t>
            </a:r>
            <a:endParaRPr lang="en-US" sz="2600"/>
          </a:p>
          <a:p>
            <a:pPr marL="457200" indent="-457200">
              <a:buChar char="•"/>
            </a:pPr>
            <a:r>
              <a:rPr lang="en-US" sz="2600">
                <a:solidFill>
                  <a:schemeClr val="tx1"/>
                </a:solidFill>
              </a:rPr>
              <a:t>Initial to Professional </a:t>
            </a:r>
          </a:p>
          <a:p>
            <a:pPr marL="1485900" lvl="1" indent="-457200">
              <a:buFont typeface="Courier New" panose="020B0604020202020204" pitchFamily="34" charset="0"/>
              <a:buChar char="o"/>
            </a:pPr>
            <a:r>
              <a:rPr lang="en-US" sz="2600">
                <a:ea typeface="+mn-lt"/>
                <a:cs typeface="+mn-lt"/>
              </a:rPr>
              <a:t>The district must have entered annual evaluation results SC Lead</a:t>
            </a:r>
            <a:endParaRPr lang="en-US" sz="2600"/>
          </a:p>
          <a:p>
            <a:pPr marL="457200" indent="-457200">
              <a:buChar char="•"/>
            </a:pPr>
            <a:r>
              <a:rPr lang="en-US" sz="2600">
                <a:solidFill>
                  <a:schemeClr val="tx1"/>
                </a:solidFill>
              </a:rPr>
              <a:t>Educator Experience</a:t>
            </a:r>
          </a:p>
          <a:p>
            <a:pPr marL="1485900" lvl="1" indent="-457200">
              <a:buFont typeface="Courier New" panose="020B0604020202020204" pitchFamily="34" charset="0"/>
              <a:buChar char="o"/>
            </a:pPr>
            <a:r>
              <a:rPr lang="en-US" sz="2600">
                <a:ea typeface="+mn-lt"/>
                <a:cs typeface="+mn-lt"/>
              </a:rPr>
              <a:t>Experience entered by districts in  Compensation will be credited  after the close of the current fiscal year on June 30 and prior to the opening of the following school year</a:t>
            </a:r>
            <a:endParaRPr lang="en-US" sz="2600"/>
          </a:p>
        </p:txBody>
      </p:sp>
    </p:spTree>
    <p:extLst>
      <p:ext uri="{BB962C8B-B14F-4D97-AF65-F5344CB8AC3E}">
        <p14:creationId xmlns:p14="http://schemas.microsoft.com/office/powerpoint/2010/main" val="4200796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B1897-4F19-4328-F1F7-4FBE0A65DC30}"/>
            </a:ext>
          </a:extLst>
        </p:cNvPr>
        <p:cNvGrpSpPr/>
        <p:nvPr/>
      </p:nvGrpSpPr>
      <p:grpSpPr>
        <a:xfrm>
          <a:off x="0" y="0"/>
          <a:ext cx="0" cy="0"/>
          <a:chOff x="0" y="0"/>
          <a:chExt cx="0" cy="0"/>
        </a:xfrm>
      </p:grpSpPr>
      <p:sp>
        <p:nvSpPr>
          <p:cNvPr id="46" name="TextBox 2">
            <a:extLst>
              <a:ext uri="{FF2B5EF4-FFF2-40B4-BE49-F238E27FC236}">
                <a16:creationId xmlns:a16="http://schemas.microsoft.com/office/drawing/2014/main" id="{905FF898-1D62-AFA7-202A-B5EF80E9B048}"/>
              </a:ext>
            </a:extLst>
          </p:cNvPr>
          <p:cNvSpPr txBox="1">
            <a:spLocks noGrp="1"/>
          </p:cNvSpPr>
          <p:nvPr>
            <p:ph type="title"/>
          </p:nvPr>
        </p:nvSpPr>
        <p:spPr>
          <a:xfrm>
            <a:off x="609600" y="2782413"/>
            <a:ext cx="10972800"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609630">
              <a:lnSpc>
                <a:spcPts val="3334"/>
              </a:lnSpc>
              <a:spcBef>
                <a:spcPts val="0"/>
              </a:spcBef>
              <a:defRPr/>
            </a:pPr>
            <a:r>
              <a:rPr lang="en-US" sz="4000">
                <a:solidFill>
                  <a:srgbClr val="233746"/>
                </a:solidFill>
                <a:latin typeface="Aptos"/>
              </a:rPr>
              <a:t>Open Discussion</a:t>
            </a:r>
            <a:endParaRPr lang="en-US"/>
          </a:p>
        </p:txBody>
      </p:sp>
    </p:spTree>
    <p:extLst>
      <p:ext uri="{BB962C8B-B14F-4D97-AF65-F5344CB8AC3E}">
        <p14:creationId xmlns:p14="http://schemas.microsoft.com/office/powerpoint/2010/main" val="3139978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1F2E0-A210-471D-6E41-03F5A6434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9F3251-3998-5305-47F1-9F41ADB0F20A}"/>
              </a:ext>
            </a:extLst>
          </p:cNvPr>
          <p:cNvSpPr>
            <a:spLocks noGrp="1"/>
          </p:cNvSpPr>
          <p:nvPr>
            <p:ph type="title"/>
          </p:nvPr>
        </p:nvSpPr>
        <p:spPr>
          <a:xfrm>
            <a:off x="612648" y="476885"/>
            <a:ext cx="10966704" cy="731520"/>
          </a:xfrm>
        </p:spPr>
        <p:txBody>
          <a:bodyPr/>
          <a:lstStyle/>
          <a:p>
            <a:r>
              <a:rPr lang="en-US" sz="3300"/>
              <a:t>Links to Resources</a:t>
            </a:r>
            <a:endParaRPr lang="en-US"/>
          </a:p>
        </p:txBody>
      </p:sp>
      <p:sp>
        <p:nvSpPr>
          <p:cNvPr id="3" name="Content Placeholder 2">
            <a:extLst>
              <a:ext uri="{FF2B5EF4-FFF2-40B4-BE49-F238E27FC236}">
                <a16:creationId xmlns:a16="http://schemas.microsoft.com/office/drawing/2014/main" id="{19FACCCD-BCDC-CD7F-2E04-46C7489E8216}"/>
              </a:ext>
            </a:extLst>
          </p:cNvPr>
          <p:cNvSpPr>
            <a:spLocks noGrp="1"/>
          </p:cNvSpPr>
          <p:nvPr>
            <p:ph idx="1"/>
          </p:nvPr>
        </p:nvSpPr>
        <p:spPr/>
        <p:txBody>
          <a:bodyPr vert="horz" lIns="91440" tIns="45720" rIns="91440" bIns="45720" rtlCol="0" anchor="t">
            <a:normAutofit/>
          </a:bodyPr>
          <a:lstStyle/>
          <a:p>
            <a:r>
              <a:rPr lang="en-US" sz="2800">
                <a:ea typeface="+mn-lt"/>
                <a:cs typeface="+mn-lt"/>
                <a:hlinkClick r:id="rId3"/>
              </a:rPr>
              <a:t>ADEPT 101</a:t>
            </a:r>
            <a:endParaRPr lang="en-US" sz="2800">
              <a:hlinkClick r:id="rId3"/>
            </a:endParaRPr>
          </a:p>
          <a:p>
            <a:r>
              <a:rPr lang="en-US" sz="2800">
                <a:hlinkClick r:id="rId4"/>
              </a:rPr>
              <a:t>Deep Dive into Contract Levels</a:t>
            </a:r>
            <a:endParaRPr lang="en-US" sz="2800"/>
          </a:p>
          <a:p>
            <a:r>
              <a:rPr lang="en-US" sz="2800">
                <a:hlinkClick r:id="rId5"/>
              </a:rPr>
              <a:t>OES: Certification and ADEPT</a:t>
            </a:r>
          </a:p>
          <a:p>
            <a:endParaRPr lang="en-US" sz="2800"/>
          </a:p>
        </p:txBody>
      </p:sp>
    </p:spTree>
    <p:extLst>
      <p:ext uri="{BB962C8B-B14F-4D97-AF65-F5344CB8AC3E}">
        <p14:creationId xmlns:p14="http://schemas.microsoft.com/office/powerpoint/2010/main" val="2920878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
            <a:extLst>
              <a:ext uri="{FF2B5EF4-FFF2-40B4-BE49-F238E27FC236}">
                <a16:creationId xmlns:a16="http://schemas.microsoft.com/office/drawing/2014/main" id="{F8D69DFA-9EE6-8666-346D-97AF6425F980}"/>
              </a:ext>
            </a:extLst>
          </p:cNvPr>
          <p:cNvSpPr txBox="1">
            <a:spLocks noGrp="1"/>
          </p:cNvSpPr>
          <p:nvPr>
            <p:ph type="title" idx="4294967295"/>
          </p:nvPr>
        </p:nvSpPr>
        <p:spPr>
          <a:xfrm>
            <a:off x="813358" y="785935"/>
            <a:ext cx="11938000" cy="4594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ts val="3334"/>
              </a:lnSpc>
              <a:spcBef>
                <a:spcPts val="0"/>
              </a:spcBef>
              <a:spcAft>
                <a:spcPts val="0"/>
              </a:spcAft>
              <a:buClrTx/>
              <a:buSzTx/>
              <a:buFontTx/>
              <a:buNone/>
              <a:tabLst/>
              <a:defRPr/>
            </a:pPr>
            <a:r>
              <a:rPr kumimoji="0" lang="en-US" sz="4000" b="1" i="0" u="none" strike="noStrike" kern="1200" cap="none" spc="0" normalizeH="0" baseline="0" noProof="0">
                <a:ln>
                  <a:noFill/>
                </a:ln>
                <a:effectLst/>
                <a:uLnTx/>
                <a:uFillTx/>
                <a:latin typeface="Aptos"/>
              </a:rPr>
              <a:t>Office of </a:t>
            </a:r>
            <a:r>
              <a:rPr lang="en-US" sz="4000" b="1">
                <a:latin typeface="Aptos"/>
              </a:rPr>
              <a:t>Leadership</a:t>
            </a:r>
            <a:r>
              <a:rPr kumimoji="0" lang="en-US" sz="4000" b="1" i="0" u="none" strike="noStrike" kern="1200" cap="none" spc="0" normalizeH="0" baseline="0" noProof="0">
                <a:ln>
                  <a:noFill/>
                </a:ln>
                <a:effectLst/>
                <a:uLnTx/>
                <a:uFillTx/>
                <a:latin typeface="Aptos"/>
              </a:rPr>
              <a:t> </a:t>
            </a:r>
            <a:r>
              <a:rPr lang="en-US" sz="4000" b="1">
                <a:latin typeface="Aptos"/>
              </a:rPr>
              <a:t>Effectiveness</a:t>
            </a:r>
            <a:endParaRPr lang="en-US" sz="4000" b="1" i="0" u="none" strike="noStrike" kern="1200" cap="none" spc="0" normalizeH="0" baseline="0" noProof="0">
              <a:ln>
                <a:noFill/>
              </a:ln>
              <a:effectLst/>
              <a:uLnTx/>
              <a:uFillTx/>
              <a:latin typeface="Aptos"/>
            </a:endParaRPr>
          </a:p>
        </p:txBody>
      </p:sp>
      <p:sp>
        <p:nvSpPr>
          <p:cNvPr id="31" name="TextBox 14">
            <a:extLst>
              <a:ext uri="{FF2B5EF4-FFF2-40B4-BE49-F238E27FC236}">
                <a16:creationId xmlns:a16="http://schemas.microsoft.com/office/drawing/2014/main" id="{7CECC893-0D2B-52BF-67FC-D07D833D0967}"/>
              </a:ext>
            </a:extLst>
          </p:cNvPr>
          <p:cNvSpPr txBox="1"/>
          <p:nvPr/>
        </p:nvSpPr>
        <p:spPr>
          <a:xfrm>
            <a:off x="-5015" y="1610408"/>
            <a:ext cx="5339946" cy="21954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00"/>
              </a:lnSpc>
              <a:spcBef>
                <a:spcPts val="0"/>
              </a:spcBef>
              <a:spcAft>
                <a:spcPts val="0"/>
              </a:spcAft>
              <a:buClrTx/>
              <a:buSzTx/>
              <a:buFontTx/>
              <a:buNone/>
              <a:tabLst/>
              <a:defRPr/>
            </a:pPr>
            <a:r>
              <a:rPr kumimoji="0" lang="en-US" sz="1850" b="1" i="0" u="none" strike="noStrike" kern="1200" cap="none" spc="0" normalizeH="0" baseline="0" noProof="0">
                <a:ln>
                  <a:noFill/>
                </a:ln>
                <a:solidFill>
                  <a:srgbClr val="233746"/>
                </a:solidFill>
                <a:effectLst/>
                <a:uLnTx/>
                <a:uFillTx/>
                <a:latin typeface="Aptos"/>
                <a:ea typeface="+mn-ea"/>
                <a:cs typeface="+mn-cs"/>
              </a:rPr>
              <a:t>Educator Effectiveness Leads</a:t>
            </a:r>
          </a:p>
        </p:txBody>
      </p:sp>
      <p:sp>
        <p:nvSpPr>
          <p:cNvPr id="26" name="TextBox 8">
            <a:extLst>
              <a:ext uri="{FF2B5EF4-FFF2-40B4-BE49-F238E27FC236}">
                <a16:creationId xmlns:a16="http://schemas.microsoft.com/office/drawing/2014/main" id="{A3599B67-F25E-7CD5-90B2-DEEA88B085A6}"/>
              </a:ext>
            </a:extLst>
          </p:cNvPr>
          <p:cNvSpPr txBox="1"/>
          <p:nvPr/>
        </p:nvSpPr>
        <p:spPr>
          <a:xfrm>
            <a:off x="1081052" y="1713450"/>
            <a:ext cx="4260397" cy="446276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
                <a:srgbClr val="000000"/>
              </a:buClr>
              <a:buSzPts val="1600"/>
              <a:buFontTx/>
              <a:buNone/>
              <a:tabLst/>
              <a:defRPr/>
            </a:pPr>
            <a:endParaRPr kumimoji="0" lang="en-US" sz="1600" b="0" i="0" u="none" strike="noStrike" kern="1200" cap="none" spc="0" normalizeH="0" baseline="0" noProof="0">
              <a:ln>
                <a:noFill/>
              </a:ln>
              <a:solidFill>
                <a:srgbClr val="000000"/>
              </a:solidFill>
              <a:effectLst/>
              <a:uLnTx/>
              <a:uFillTx/>
              <a:latin typeface="Aptos"/>
              <a:ea typeface="Calibri"/>
              <a:cs typeface="Calibri"/>
            </a:endParaRPr>
          </a:p>
          <a:p>
            <a:pPr marL="285750" marR="0" lvl="0" indent="-285750" algn="l" defTabSz="609539" rtl="0" eaLnBrk="1" fontAlgn="auto" latinLnBrk="0" hangingPunct="1">
              <a:lnSpc>
                <a:spcPct val="100000"/>
              </a:lnSpc>
              <a:spcBef>
                <a:spcPts val="0"/>
              </a:spcBef>
              <a:spcAft>
                <a:spcPts val="0"/>
              </a:spcAft>
              <a:buClr>
                <a:srgbClr val="000000"/>
              </a:buClr>
              <a:buSzPts val="16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rPr>
              <a:t>Kate Berresford, EPPs, </a:t>
            </a:r>
            <a:r>
              <a:rPr kumimoji="0" lang="en-US" sz="1600" b="0" i="0" u="none" strike="noStrike" kern="1200" cap="none" spc="0" normalizeH="0" baseline="0" noProof="0">
                <a:ln>
                  <a:noFill/>
                </a:ln>
                <a:solidFill>
                  <a:srgbClr val="000000"/>
                </a:solidFill>
                <a:effectLst/>
                <a:uLnTx/>
                <a:uFillTx/>
                <a:latin typeface="Aptos"/>
                <a:ea typeface="Calibri"/>
                <a:cs typeface="Calibri"/>
                <a:hlinkClick r:id="rId3"/>
              </a:rPr>
              <a:t>skberresford@ed.sc.gov</a:t>
            </a:r>
            <a:r>
              <a:rPr kumimoji="0" lang="en-US" sz="1600" b="0" i="0" u="none" strike="noStrike" kern="1200" cap="none" spc="0" normalizeH="0" baseline="0" noProof="0">
                <a:ln>
                  <a:noFill/>
                </a:ln>
                <a:solidFill>
                  <a:srgbClr val="000000"/>
                </a:solidFill>
                <a:effectLst/>
                <a:uLnTx/>
                <a:uFillTx/>
                <a:latin typeface="Aptos"/>
                <a:ea typeface="Calibri"/>
                <a:cs typeface="Calibri"/>
              </a:rPr>
              <a:t> </a:t>
            </a:r>
          </a:p>
          <a:p>
            <a:pPr marL="285750" marR="0" lvl="0" indent="-285750" algn="l" defTabSz="609539" rtl="0" eaLnBrk="1" fontAlgn="auto" latinLnBrk="0" hangingPunct="1">
              <a:lnSpc>
                <a:spcPct val="100000"/>
              </a:lnSpc>
              <a:spcBef>
                <a:spcPts val="0"/>
              </a:spcBef>
              <a:spcAft>
                <a:spcPts val="0"/>
              </a:spcAft>
              <a:buClr>
                <a:srgbClr val="000000"/>
              </a:buClr>
              <a:buSzPts val="16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sym typeface="Calibri"/>
              </a:rPr>
              <a:t>Ashley Cohoon, Communications, </a:t>
            </a:r>
            <a:r>
              <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sym typeface="Calibri"/>
                <a:hlinkClick r:id="rId4">
                  <a:extLst>
                    <a:ext uri="{A12FA001-AC4F-418D-AE19-62706E023703}">
                      <ahyp:hlinkClr xmlns:ahyp="http://schemas.microsoft.com/office/drawing/2018/hyperlinkcolor" val="tx"/>
                    </a:ext>
                  </a:extLst>
                </a:hlinkClick>
              </a:rPr>
              <a:t>ascohoon@ed.sc.gov</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sym typeface="Calibri"/>
              </a:rPr>
              <a:t> </a:t>
            </a:r>
            <a:endParaRPr kumimoji="0" lang="en-US" sz="1600" b="0" i="0" u="none" strike="noStrike" kern="1200" cap="none" spc="0" normalizeH="0" baseline="0" noProof="0">
              <a:ln>
                <a:noFill/>
              </a:ln>
              <a:solidFill>
                <a:srgbClr val="43718A">
                  <a:lumMod val="76000"/>
                </a:srgbClr>
              </a:solidFill>
              <a:effectLst/>
              <a:uLnTx/>
              <a:uFillTx/>
              <a:latin typeface="Aptos"/>
              <a:ea typeface="+mn-ea"/>
              <a:cs typeface="+mn-cs"/>
            </a:endParaRPr>
          </a:p>
          <a:p>
            <a:pPr marL="285750" marR="0" lvl="0" indent="-285750" algn="l" defTabSz="609539" rtl="0" eaLnBrk="1" fontAlgn="auto" latinLnBrk="0" hangingPunct="1">
              <a:lnSpc>
                <a:spcPct val="100000"/>
              </a:lnSpc>
              <a:spcBef>
                <a:spcPts val="0"/>
              </a:spcBef>
              <a:spcAft>
                <a:spcPts val="0"/>
              </a:spcAft>
              <a:buClr>
                <a:srgbClr val="000000"/>
              </a:buClr>
              <a:buSzPts val="16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rPr>
              <a:t>Dr. Roshonda Frazier, SLO and Teacher Leadership, </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hlinkClick r:id="rId5">
                  <a:extLst>
                    <a:ext uri="{A12FA001-AC4F-418D-AE19-62706E023703}">
                      <ahyp:hlinkClr xmlns:ahyp="http://schemas.microsoft.com/office/drawing/2018/hyperlinkcolor" val="tx"/>
                    </a:ext>
                  </a:extLst>
                </a:hlinkClick>
              </a:rPr>
              <a:t>rfrazier@ed.sc.gov</a:t>
            </a:r>
            <a:r>
              <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rPr>
              <a:t> </a:t>
            </a:r>
            <a:endParaRPr kumimoji="0" lang="en-US" sz="1600" b="0" i="0" u="none" strike="noStrike" kern="1200" cap="none" spc="0" normalizeH="0" baseline="0" noProof="0">
              <a:ln>
                <a:noFill/>
              </a:ln>
              <a:solidFill>
                <a:srgbClr val="43718A">
                  <a:lumMod val="76000"/>
                </a:srgbClr>
              </a:solidFill>
              <a:effectLst/>
              <a:uLnTx/>
              <a:uFillTx/>
              <a:latin typeface="Aptos"/>
              <a:ea typeface="Calibri"/>
              <a:cs typeface="Arial"/>
            </a:endParaRPr>
          </a:p>
          <a:p>
            <a:pPr marL="285750" marR="0" lvl="0" indent="-285750" algn="l" defTabSz="609539" rtl="0" eaLnBrk="1" fontAlgn="auto" latinLnBrk="0" hangingPunct="1">
              <a:lnSpc>
                <a:spcPct val="100000"/>
              </a:lnSpc>
              <a:spcBef>
                <a:spcPts val="0"/>
              </a:spcBef>
              <a:spcAft>
                <a:spcPts val="0"/>
              </a:spcAft>
              <a:buClr>
                <a:srgbClr val="000000"/>
              </a:buClr>
              <a:buSzPts val="16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Calibri"/>
                <a:cs typeface="Calibri"/>
                <a:sym typeface="Calibri"/>
              </a:rPr>
              <a:t>Jenny Henke, Induction and Mentoring, </a:t>
            </a:r>
            <a:r>
              <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sym typeface="Calibri"/>
                <a:hlinkClick r:id="rId6">
                  <a:extLst>
                    <a:ext uri="{A12FA001-AC4F-418D-AE19-62706E023703}">
                      <ahyp:hlinkClr xmlns:ahyp="http://schemas.microsoft.com/office/drawing/2018/hyperlinkcolor" val="tx"/>
                    </a:ext>
                  </a:extLst>
                </a:hlinkClick>
              </a:rPr>
              <a:t>vhenke@ed.sc.gov</a:t>
            </a:r>
            <a:endPar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endParaRPr>
          </a:p>
          <a:p>
            <a:pPr marL="285750" marR="0" lvl="0" indent="-285750" algn="l" defTabSz="609539" rtl="0" eaLnBrk="1" fontAlgn="auto" latinLnBrk="0" hangingPunct="1">
              <a:lnSpc>
                <a:spcPct val="100000"/>
              </a:lnSpc>
              <a:spcBef>
                <a:spcPts val="0"/>
              </a:spcBef>
              <a:spcAft>
                <a:spcPts val="0"/>
              </a:spcAft>
              <a:buClr>
                <a:srgbClr val="000000"/>
              </a:buClr>
              <a:buSzPts val="1600"/>
              <a:buFont typeface="Arial"/>
              <a:buChar char="•"/>
              <a:tabLst/>
              <a:defRPr/>
            </a:pPr>
            <a:r>
              <a:rPr kumimoji="0" lang="en-US" sz="1600" b="0" i="0" u="none" strike="noStrike" kern="1200" cap="none" spc="0" normalizeH="0" baseline="0" noProof="0">
                <a:ln>
                  <a:noFill/>
                </a:ln>
                <a:solidFill>
                  <a:srgbClr val="E8E8E8">
                    <a:lumMod val="10000"/>
                  </a:srgbClr>
                </a:solidFill>
                <a:effectLst/>
                <a:uLnTx/>
                <a:uFillTx/>
                <a:latin typeface="Aptos"/>
                <a:ea typeface="Calibri"/>
                <a:cs typeface="Calibri"/>
                <a:sym typeface="Calibri"/>
              </a:rPr>
              <a:t>Dr. Kimberly Howard, PADEPP,</a:t>
            </a:r>
            <a:r>
              <a:rPr kumimoji="0" lang="en-US" sz="1600" b="0" i="0" u="none" strike="noStrike" kern="1200" cap="none" spc="0" normalizeH="0" baseline="0" noProof="0">
                <a:ln>
                  <a:noFill/>
                </a:ln>
                <a:solidFill>
                  <a:srgbClr val="233F58"/>
                </a:solidFill>
                <a:effectLst/>
                <a:uLnTx/>
                <a:uFillTx/>
                <a:latin typeface="Aptos"/>
                <a:ea typeface="Calibri"/>
                <a:cs typeface="Calibri"/>
                <a:sym typeface="Calibri"/>
              </a:rPr>
              <a:t> </a:t>
            </a:r>
            <a:r>
              <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sym typeface="Calibri"/>
                <a:hlinkClick r:id="rId7">
                  <a:extLst>
                    <a:ext uri="{A12FA001-AC4F-418D-AE19-62706E023703}">
                      <ahyp:hlinkClr xmlns:ahyp="http://schemas.microsoft.com/office/drawing/2018/hyperlinkcolor" val="tx"/>
                    </a:ext>
                  </a:extLst>
                </a:hlinkClick>
              </a:rPr>
              <a:t>khoward@ed.sc.gov</a:t>
            </a:r>
            <a:endPar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hlinkClick r:id="rId7">
                <a:extLst>
                  <a:ext uri="{A12FA001-AC4F-418D-AE19-62706E023703}">
                    <ahyp:hlinkClr xmlns:ahyp="http://schemas.microsoft.com/office/drawing/2018/hyperlinkcolor" val="tx"/>
                  </a:ext>
                </a:extLst>
              </a:hlinkClick>
            </a:endParaRPr>
          </a:p>
          <a:p>
            <a:pPr marL="285750" marR="0" lvl="0" indent="-285750" algn="l" defTabSz="609539" rtl="0" eaLnBrk="1" fontAlgn="auto" latinLnBrk="0" hangingPunct="1">
              <a:lnSpc>
                <a:spcPct val="100000"/>
              </a:lnSpc>
              <a:spcBef>
                <a:spcPts val="0"/>
              </a:spcBef>
              <a:spcAft>
                <a:spcPts val="0"/>
              </a:spcAft>
              <a:buClr>
                <a:srgbClr val="000000"/>
              </a:buClr>
              <a:buSzPts val="1600"/>
              <a:buFont typeface="Arial"/>
              <a:buChar char="•"/>
              <a:tabLst/>
              <a:defRPr/>
            </a:pPr>
            <a:r>
              <a:rPr kumimoji="0" lang="en-US" sz="1600" b="0" i="0" u="none" strike="noStrike" kern="1200" cap="none" spc="0" normalizeH="0" baseline="0" noProof="0">
                <a:ln>
                  <a:noFill/>
                </a:ln>
                <a:solidFill>
                  <a:srgbClr val="233F58">
                    <a:lumMod val="49000"/>
                  </a:srgbClr>
                </a:solidFill>
                <a:effectLst/>
                <a:uLnTx/>
                <a:uFillTx/>
                <a:latin typeface="Aptos"/>
                <a:ea typeface="Calibri"/>
                <a:cs typeface="Calibri"/>
              </a:rPr>
              <a:t>Torian Nunn, Data and Reporting, </a:t>
            </a:r>
            <a:r>
              <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hlinkClick r:id="rId8">
                  <a:extLst>
                    <a:ext uri="{A12FA001-AC4F-418D-AE19-62706E023703}">
                      <ahyp:hlinkClr xmlns:ahyp="http://schemas.microsoft.com/office/drawing/2018/hyperlinkcolor" val="tx"/>
                    </a:ext>
                  </a:extLst>
                </a:hlinkClick>
              </a:rPr>
              <a:t>tmnunn@ed.sc.gov</a:t>
            </a:r>
          </a:p>
          <a:p>
            <a:pPr marL="0" marR="0" lvl="0" indent="0" algn="l" defTabSz="609539" rtl="0" eaLnBrk="1" fontAlgn="auto" latinLnBrk="0" hangingPunct="1">
              <a:lnSpc>
                <a:spcPct val="100000"/>
              </a:lnSpc>
              <a:spcBef>
                <a:spcPts val="0"/>
              </a:spcBef>
              <a:spcAft>
                <a:spcPts val="0"/>
              </a:spcAft>
              <a:buClrTx/>
              <a:buSzPts val="1600"/>
              <a:buFontTx/>
              <a:buNone/>
              <a:tabLst/>
              <a:defRPr/>
            </a:pPr>
            <a:endPar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8E8E8">
                    <a:lumMod val="10000"/>
                  </a:srgbClr>
                </a:solidFill>
                <a:effectLst/>
                <a:uLnTx/>
                <a:uFillTx/>
                <a:latin typeface="Aptos"/>
                <a:ea typeface="Calibri"/>
                <a:cs typeface="Calibri"/>
              </a:rPr>
              <a:t>Visit our website:</a:t>
            </a:r>
            <a:r>
              <a:rPr kumimoji="0" lang="en-US" sz="1800" b="1" i="0" u="none" strike="noStrike" kern="1200" cap="none" spc="0" normalizeH="0" baseline="0" noProof="0">
                <a:ln>
                  <a:noFill/>
                </a:ln>
                <a:solidFill>
                  <a:srgbClr val="233F58"/>
                </a:solidFill>
                <a:effectLst/>
                <a:uLnTx/>
                <a:uFillTx/>
                <a:latin typeface="Aptos"/>
                <a:ea typeface="Calibri"/>
                <a:cs typeface="Calibri"/>
              </a:rPr>
              <a:t> </a:t>
            </a:r>
            <a:r>
              <a:rPr kumimoji="0" lang="en-US" sz="1800" b="1" i="0" u="sng" strike="noStrike" kern="1200" cap="none" spc="0" normalizeH="0" baseline="0" noProof="0">
                <a:ln>
                  <a:noFill/>
                </a:ln>
                <a:solidFill>
                  <a:srgbClr val="43718A">
                    <a:lumMod val="76000"/>
                  </a:srgbClr>
                </a:solidFill>
                <a:effectLst/>
                <a:uLnTx/>
                <a:uFillTx/>
                <a:latin typeface="Aptos"/>
                <a:ea typeface="Calibri"/>
                <a:cs typeface="Calibri"/>
              </a:rPr>
              <a:t>https://ed.sc.gov</a:t>
            </a:r>
            <a:endParaRPr kumimoji="0" lang="en-US" sz="1800" b="0" i="0" u="none" strike="noStrike" kern="1200" cap="none" spc="0" normalizeH="0" baseline="0" noProof="0">
              <a:ln>
                <a:noFill/>
              </a:ln>
              <a:solidFill>
                <a:srgbClr val="43718A">
                  <a:lumMod val="76000"/>
                </a:srgbClr>
              </a:solidFill>
              <a:effectLst/>
              <a:uLnTx/>
              <a:uFillTx/>
              <a:latin typeface="Aptos"/>
              <a:ea typeface="Calibri"/>
              <a:cs typeface="Calibri"/>
            </a:endParaRPr>
          </a:p>
          <a:p>
            <a:pPr marL="0" marR="0" lvl="0" indent="0" algn="l" defTabSz="609539" rtl="0" eaLnBrk="1" fontAlgn="auto" latinLnBrk="0" hangingPunct="1">
              <a:lnSpc>
                <a:spcPct val="100000"/>
              </a:lnSpc>
              <a:spcBef>
                <a:spcPts val="0"/>
              </a:spcBef>
              <a:spcAft>
                <a:spcPts val="0"/>
              </a:spcAft>
              <a:buClrTx/>
              <a:buSzPts val="1600"/>
              <a:buFontTx/>
              <a:buNone/>
              <a:tabLst/>
              <a:defRPr/>
            </a:pPr>
            <a:endParaRPr kumimoji="0" lang="en-US" sz="1600" b="0" i="0" u="sng" strike="noStrike" kern="1200" cap="none" spc="0" normalizeH="0" baseline="0" noProof="0">
              <a:ln>
                <a:noFill/>
              </a:ln>
              <a:solidFill>
                <a:srgbClr val="43718A">
                  <a:lumMod val="76000"/>
                </a:srgbClr>
              </a:solidFill>
              <a:effectLst/>
              <a:uLnTx/>
              <a:uFillTx/>
              <a:latin typeface="Aptos"/>
              <a:ea typeface="Calibri"/>
              <a:cs typeface="Calibri"/>
            </a:endParaRPr>
          </a:p>
          <a:p>
            <a:pPr marL="0" marR="0" lvl="0" indent="0" algn="l" defTabSz="609539" rtl="0" eaLnBrk="1" fontAlgn="auto" latinLnBrk="0" hangingPunct="1">
              <a:lnSpc>
                <a:spcPct val="100000"/>
              </a:lnSpc>
              <a:spcBef>
                <a:spcPts val="0"/>
              </a:spcBef>
              <a:spcAft>
                <a:spcPts val="0"/>
              </a:spcAft>
              <a:buClr>
                <a:srgbClr val="000000"/>
              </a:buClr>
              <a:buSzPts val="1600"/>
              <a:buFontTx/>
              <a:buNone/>
              <a:tabLst/>
              <a:defRPr/>
            </a:pPr>
            <a:endParaRPr kumimoji="0" lang="en-US" sz="1600" b="0" i="0" u="sng" strike="noStrike" kern="1200" cap="none" spc="0" normalizeH="0" baseline="0" noProof="0">
              <a:ln>
                <a:noFill/>
              </a:ln>
              <a:solidFill>
                <a:srgbClr val="233F58"/>
              </a:solidFill>
              <a:effectLst/>
              <a:uLnTx/>
              <a:uFillTx/>
              <a:latin typeface="Aptos"/>
              <a:ea typeface="Calibri"/>
              <a:cs typeface="Calibri"/>
            </a:endParaRPr>
          </a:p>
          <a:p>
            <a:pPr marL="0" marR="0" lvl="0" indent="0" algn="l" defTabSz="609539" rtl="0" eaLnBrk="1" fontAlgn="auto" latinLnBrk="0" hangingPunct="1">
              <a:lnSpc>
                <a:spcPct val="100000"/>
              </a:lnSpc>
              <a:spcBef>
                <a:spcPts val="0"/>
              </a:spcBef>
              <a:spcAft>
                <a:spcPts val="0"/>
              </a:spcAft>
              <a:buClr>
                <a:srgbClr val="000000"/>
              </a:buClr>
              <a:buSzPts val="1600"/>
              <a:buFontTx/>
              <a:buNone/>
              <a:tabLst/>
              <a:defRPr/>
            </a:pPr>
            <a:endParaRPr kumimoji="0" lang="en-US" sz="1600" b="0" i="0" u="none" strike="noStrike" kern="1200" cap="none" spc="0" normalizeH="0" baseline="0" noProof="0">
              <a:ln>
                <a:noFill/>
              </a:ln>
              <a:solidFill>
                <a:srgbClr val="43718A">
                  <a:lumMod val="76000"/>
                </a:srgbClr>
              </a:solidFill>
              <a:effectLst/>
              <a:uLnTx/>
              <a:uFillTx/>
              <a:latin typeface="Aptos"/>
              <a:ea typeface="Calibri"/>
              <a:cs typeface="Calibri"/>
            </a:endParaRPr>
          </a:p>
        </p:txBody>
      </p:sp>
      <p:sp>
        <p:nvSpPr>
          <p:cNvPr id="32" name="TextBox 15">
            <a:extLst>
              <a:ext uri="{FF2B5EF4-FFF2-40B4-BE49-F238E27FC236}">
                <a16:creationId xmlns:a16="http://schemas.microsoft.com/office/drawing/2014/main" id="{0265F6BE-078D-A3EE-E90B-1CBECDFD423E}"/>
              </a:ext>
            </a:extLst>
          </p:cNvPr>
          <p:cNvSpPr txBox="1"/>
          <p:nvPr/>
        </p:nvSpPr>
        <p:spPr>
          <a:xfrm>
            <a:off x="5938112" y="1604826"/>
            <a:ext cx="3609259" cy="2201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00"/>
              </a:lnSpc>
              <a:spcBef>
                <a:spcPts val="0"/>
              </a:spcBef>
              <a:spcAft>
                <a:spcPts val="0"/>
              </a:spcAft>
              <a:buClrTx/>
              <a:buSzTx/>
              <a:buFontTx/>
              <a:buNone/>
              <a:tabLst/>
              <a:defRPr/>
            </a:pPr>
            <a:r>
              <a:rPr kumimoji="0" lang="en-US" sz="1867" b="1" i="0" u="none" strike="noStrike" kern="1200" cap="none" spc="0" normalizeH="0" baseline="0" noProof="0">
                <a:ln>
                  <a:noFill/>
                </a:ln>
                <a:solidFill>
                  <a:srgbClr val="233746"/>
                </a:solidFill>
                <a:effectLst/>
                <a:uLnTx/>
                <a:uFillTx/>
                <a:latin typeface="Aptos" panose="020B0004020202020204" pitchFamily="34" charset="0"/>
                <a:ea typeface="+mn-ea"/>
                <a:cs typeface="+mn-cs"/>
              </a:rPr>
              <a:t>Leadership Development Leads</a:t>
            </a:r>
          </a:p>
        </p:txBody>
      </p:sp>
      <p:sp>
        <p:nvSpPr>
          <p:cNvPr id="30" name="TextBox 13">
            <a:extLst>
              <a:ext uri="{FF2B5EF4-FFF2-40B4-BE49-F238E27FC236}">
                <a16:creationId xmlns:a16="http://schemas.microsoft.com/office/drawing/2014/main" id="{2F32ED9D-9170-177C-A190-C55416DA52BF}"/>
              </a:ext>
            </a:extLst>
          </p:cNvPr>
          <p:cNvSpPr txBox="1"/>
          <p:nvPr/>
        </p:nvSpPr>
        <p:spPr>
          <a:xfrm>
            <a:off x="5915655" y="1902659"/>
            <a:ext cx="4404069" cy="47448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31800" marR="0" lvl="1" indent="-285750" algn="l" defTabSz="609539" rtl="0" eaLnBrk="1" fontAlgn="auto" latinLnBrk="0" hangingPunct="1">
              <a:lnSpc>
                <a:spcPct val="100000"/>
              </a:lnSpc>
              <a:spcBef>
                <a:spcPts val="355"/>
              </a:spcBef>
              <a:spcAft>
                <a:spcPts val="0"/>
              </a:spcAft>
              <a:buClr>
                <a:srgbClr val="000000"/>
              </a:buClr>
              <a:buSzPct val="1000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Dr. Gerard Edwards, Veteran Principals &amp; District Leaders, </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hlinkClick r:id="rId9">
                  <a:extLst>
                    <a:ext uri="{A12FA001-AC4F-418D-AE19-62706E023703}">
                      <ahyp:hlinkClr xmlns:ahyp="http://schemas.microsoft.com/office/drawing/2018/hyperlinkcolor" val="tx"/>
                    </a:ext>
                  </a:extLst>
                </a:hlinkClick>
              </a:rPr>
              <a:t>gedwards@ed.sc.gov</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rPr>
              <a:t> </a:t>
            </a:r>
            <a:endParaRPr kumimoji="0" lang="en-US" sz="1200" b="0" i="0" u="none" strike="noStrike" kern="1200" cap="none" spc="0" normalizeH="0" baseline="0" noProof="0">
              <a:ln>
                <a:noFill/>
              </a:ln>
              <a:solidFill>
                <a:srgbClr val="233F58"/>
              </a:solidFill>
              <a:effectLst/>
              <a:uLnTx/>
              <a:uFillTx/>
              <a:latin typeface="Calibri"/>
              <a:ea typeface="Calibri"/>
              <a:cs typeface="Calibri"/>
            </a:endParaRPr>
          </a:p>
          <a:p>
            <a:pPr marL="431800" marR="0" lvl="1" indent="-285750" algn="l" defTabSz="609539" rtl="0" eaLnBrk="1" fontAlgn="auto" latinLnBrk="0" hangingPunct="1">
              <a:lnSpc>
                <a:spcPct val="100000"/>
              </a:lnSpc>
              <a:spcBef>
                <a:spcPts val="355"/>
              </a:spcBef>
              <a:spcAft>
                <a:spcPts val="0"/>
              </a:spcAft>
              <a:buClr>
                <a:srgbClr val="000000"/>
              </a:buClr>
              <a:buSzPct val="1000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Keasha Grant, Certified Support &amp; Emerging Leaders, </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hlinkClick r:id="rId10">
                  <a:extLst>
                    <a:ext uri="{A12FA001-AC4F-418D-AE19-62706E023703}">
                      <ahyp:hlinkClr xmlns:ahyp="http://schemas.microsoft.com/office/drawing/2018/hyperlinkcolor" val="tx"/>
                    </a:ext>
                  </a:extLst>
                </a:hlinkClick>
              </a:rPr>
              <a:t>ksgrant@ed.sc.gov</a:t>
            </a:r>
            <a:endParaRPr kumimoji="0" lang="en-US" sz="1600" b="0" i="0" u="none" strike="noStrike" kern="1200" cap="none" spc="0" normalizeH="0" baseline="0" noProof="0">
              <a:ln>
                <a:noFill/>
              </a:ln>
              <a:solidFill>
                <a:srgbClr val="43718A">
                  <a:lumMod val="76000"/>
                </a:srgbClr>
              </a:solidFill>
              <a:effectLst/>
              <a:uLnTx/>
              <a:uFillTx/>
              <a:latin typeface="Aptos"/>
              <a:ea typeface="+mn-ea"/>
              <a:cs typeface="+mn-cs"/>
            </a:endParaRPr>
          </a:p>
          <a:p>
            <a:pPr marL="431800" marR="0" lvl="1" indent="-285750" algn="l" defTabSz="609539" rtl="0" eaLnBrk="1" fontAlgn="auto" latinLnBrk="0" hangingPunct="1">
              <a:lnSpc>
                <a:spcPct val="100000"/>
              </a:lnSpc>
              <a:spcBef>
                <a:spcPts val="355"/>
              </a:spcBef>
              <a:spcAft>
                <a:spcPts val="0"/>
              </a:spcAft>
              <a:buClr>
                <a:srgbClr val="000000"/>
              </a:buClr>
              <a:buSzPct val="1000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Crystal Halma, Collective Leadership, </a:t>
            </a:r>
            <a:r>
              <a:rPr kumimoji="0" lang="en-US" sz="1600" b="0" i="0" u="sng" strike="noStrike" kern="1200" cap="none" spc="0" normalizeH="0" baseline="0" noProof="0">
                <a:ln>
                  <a:noFill/>
                </a:ln>
                <a:solidFill>
                  <a:srgbClr val="43718A">
                    <a:lumMod val="76000"/>
                  </a:srgbClr>
                </a:solidFill>
                <a:effectLst/>
                <a:uLnTx/>
                <a:uFillTx/>
                <a:latin typeface="Aptos"/>
                <a:ea typeface="+mn-ea"/>
                <a:cs typeface="+mn-cs"/>
                <a:hlinkClick r:id="rId11">
                  <a:extLst>
                    <a:ext uri="{A12FA001-AC4F-418D-AE19-62706E023703}">
                      <ahyp:hlinkClr xmlns:ahyp="http://schemas.microsoft.com/office/drawing/2018/hyperlinkcolor" val="tx"/>
                    </a:ext>
                  </a:extLst>
                </a:hlinkClick>
              </a:rPr>
              <a:t>chalma@ed.sc.gov</a:t>
            </a:r>
            <a:endParaRPr kumimoji="0" lang="en-US" sz="1600" b="0" i="0" u="none" strike="noStrike" kern="1200" cap="none" spc="0" normalizeH="0" baseline="0" noProof="0">
              <a:ln>
                <a:noFill/>
              </a:ln>
              <a:solidFill>
                <a:srgbClr val="43718A">
                  <a:lumMod val="76000"/>
                </a:srgbClr>
              </a:solidFill>
              <a:effectLst/>
              <a:uLnTx/>
              <a:uFillTx/>
              <a:latin typeface="Aptos"/>
              <a:ea typeface="+mn-ea"/>
              <a:cs typeface="+mn-cs"/>
            </a:endParaRPr>
          </a:p>
          <a:p>
            <a:pPr marL="431800" marR="0" lvl="1" indent="-285750" algn="l" defTabSz="609539" rtl="0" eaLnBrk="1" fontAlgn="auto" latinLnBrk="0" hangingPunct="1">
              <a:lnSpc>
                <a:spcPct val="100000"/>
              </a:lnSpc>
              <a:spcBef>
                <a:spcPts val="355"/>
              </a:spcBef>
              <a:spcAft>
                <a:spcPts val="0"/>
              </a:spcAft>
              <a:buClr>
                <a:srgbClr val="000000"/>
              </a:buClr>
              <a:buSzPct val="1000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Dr. Frank Robinson, New Principals &amp; Emerging Leaders, </a:t>
            </a:r>
            <a:r>
              <a:rPr kumimoji="0" lang="en-US" sz="1600" b="0" i="0" u="sng" strike="noStrike" kern="1200" cap="none" spc="0" normalizeH="0" baseline="0" noProof="0">
                <a:ln>
                  <a:noFill/>
                </a:ln>
                <a:solidFill>
                  <a:srgbClr val="43718A">
                    <a:lumMod val="76000"/>
                  </a:srgbClr>
                </a:solidFill>
                <a:effectLst/>
                <a:uLnTx/>
                <a:uFillTx/>
                <a:latin typeface="Aptos"/>
                <a:ea typeface="+mn-ea"/>
                <a:cs typeface="+mn-cs"/>
                <a:hlinkClick r:id="rId12">
                  <a:extLst>
                    <a:ext uri="{A12FA001-AC4F-418D-AE19-62706E023703}">
                      <ahyp:hlinkClr xmlns:ahyp="http://schemas.microsoft.com/office/drawing/2018/hyperlinkcolor" val="tx"/>
                    </a:ext>
                  </a:extLst>
                </a:hlinkClick>
              </a:rPr>
              <a:t>frobinson@ed.sc.gov</a:t>
            </a:r>
            <a:endParaRPr kumimoji="0" lang="en-US" sz="1600" b="0" i="0" u="sng" strike="noStrike" kern="1200" cap="none" spc="0" normalizeH="0" baseline="0" noProof="0">
              <a:ln>
                <a:noFill/>
              </a:ln>
              <a:solidFill>
                <a:srgbClr val="43718A">
                  <a:lumMod val="76000"/>
                </a:srgbClr>
              </a:solidFill>
              <a:effectLst/>
              <a:uLnTx/>
              <a:uFillTx/>
              <a:latin typeface="Aptos"/>
              <a:ea typeface="+mn-ea"/>
              <a:cs typeface="+mn-cs"/>
            </a:endParaRPr>
          </a:p>
          <a:p>
            <a:pPr marL="431800" marR="0" lvl="1" indent="-285750" algn="l" defTabSz="609539" rtl="0" eaLnBrk="1" fontAlgn="auto" latinLnBrk="0" hangingPunct="1">
              <a:lnSpc>
                <a:spcPct val="100000"/>
              </a:lnSpc>
              <a:spcBef>
                <a:spcPts val="355"/>
              </a:spcBef>
              <a:spcAft>
                <a:spcPts val="0"/>
              </a:spcAft>
              <a:buClr>
                <a:srgbClr val="000000"/>
              </a:buClr>
              <a:buSzPct val="100000"/>
              <a:buFont typeface="Arial"/>
              <a:buChar char="•"/>
              <a:tabLst/>
              <a:defRPr/>
            </a:pPr>
            <a:r>
              <a:rPr kumimoji="0" lang="en-US" sz="1600" b="0" i="0" u="none" strike="noStrike" kern="1200" cap="none" spc="0" normalizeH="0" baseline="0" noProof="0">
                <a:ln>
                  <a:noFill/>
                </a:ln>
                <a:solidFill>
                  <a:srgbClr val="000000"/>
                </a:solidFill>
                <a:effectLst/>
                <a:uLnTx/>
                <a:uFillTx/>
                <a:latin typeface="Aptos"/>
                <a:ea typeface="+mn-ea"/>
                <a:cs typeface="+mn-cs"/>
              </a:rPr>
              <a:t>Dr. Adrienne Davenport, Instructional Leadership &amp; Assistant Principals, </a:t>
            </a:r>
            <a:r>
              <a:rPr lang="en-US" sz="1600" u="sng">
                <a:solidFill>
                  <a:srgbClr val="43718A">
                    <a:lumMod val="76000"/>
                  </a:srgbClr>
                </a:solidFill>
                <a:latin typeface="Aptos"/>
                <a:hlinkClick r:id="rId13">
                  <a:extLst>
                    <a:ext uri="{A12FA001-AC4F-418D-AE19-62706E023703}">
                      <ahyp:hlinkClr xmlns:ahyp="http://schemas.microsoft.com/office/drawing/2018/hyperlinkcolor" val="tx"/>
                    </a:ext>
                  </a:extLst>
                </a:hlinkClick>
              </a:rPr>
              <a:t>adavenport</a:t>
            </a:r>
            <a:r>
              <a:rPr kumimoji="0" lang="en-US" sz="1600" b="0" i="0" u="sng" strike="noStrike" kern="1200" cap="none" spc="0" normalizeH="0" baseline="0" noProof="0">
                <a:ln>
                  <a:noFill/>
                </a:ln>
                <a:solidFill>
                  <a:srgbClr val="43718A">
                    <a:lumMod val="76000"/>
                  </a:srgbClr>
                </a:solidFill>
                <a:effectLst/>
                <a:uLnTx/>
                <a:uFillTx/>
                <a:latin typeface="Aptos"/>
                <a:ea typeface="+mn-ea"/>
                <a:cs typeface="+mn-cs"/>
                <a:hlinkClick r:id="rId13">
                  <a:extLst>
                    <a:ext uri="{A12FA001-AC4F-418D-AE19-62706E023703}">
                      <ahyp:hlinkClr xmlns:ahyp="http://schemas.microsoft.com/office/drawing/2018/hyperlinkcolor" val="tx"/>
                    </a:ext>
                  </a:extLst>
                </a:hlinkClick>
              </a:rPr>
              <a:t>@ed.sc.gov</a:t>
            </a:r>
            <a:endParaRPr kumimoji="0" lang="en-US" sz="1600" b="0" i="0" u="none" strike="noStrike" kern="1200" cap="none" spc="0" normalizeH="0" baseline="0" noProof="0">
              <a:ln>
                <a:noFill/>
              </a:ln>
              <a:solidFill>
                <a:srgbClr val="43718A">
                  <a:lumMod val="76000"/>
                </a:srgbClr>
              </a:solidFill>
              <a:effectLst/>
              <a:uLnTx/>
              <a:uFillTx/>
              <a:latin typeface="Aptos"/>
              <a:ea typeface="+mn-ea"/>
              <a:cs typeface="+mn-cs"/>
              <a:hlinkClick r:id="rId13">
                <a:extLst>
                  <a:ext uri="{A12FA001-AC4F-418D-AE19-62706E023703}">
                    <ahyp:hlinkClr xmlns:ahyp="http://schemas.microsoft.com/office/drawing/2018/hyperlinkcolor" val="tx"/>
                  </a:ext>
                </a:extLst>
              </a:hlinkClick>
            </a:endParaRPr>
          </a:p>
          <a:p>
            <a:pPr marL="146050" marR="0" lvl="1" indent="0" algn="l" defTabSz="609539" rtl="0" eaLnBrk="1" fontAlgn="auto" latinLnBrk="0" hangingPunct="1">
              <a:lnSpc>
                <a:spcPct val="100000"/>
              </a:lnSpc>
              <a:spcBef>
                <a:spcPts val="355"/>
              </a:spcBef>
              <a:spcAft>
                <a:spcPts val="0"/>
              </a:spcAft>
              <a:buClr>
                <a:srgbClr val="000000"/>
              </a:buClr>
              <a:buSzPct val="100000"/>
              <a:buFontTx/>
              <a:buNone/>
              <a:tabLst/>
              <a:defRPr/>
            </a:pPr>
            <a:endParaRPr kumimoji="0" lang="en-US" sz="1100" b="0" i="0" u="sng" strike="noStrike" kern="1200" cap="none" spc="0" normalizeH="0" baseline="0" noProof="0">
              <a:ln>
                <a:noFill/>
              </a:ln>
              <a:solidFill>
                <a:srgbClr val="43718A">
                  <a:lumMod val="76000"/>
                </a:srgbClr>
              </a:solidFill>
              <a:effectLst/>
              <a:uLnTx/>
              <a:uFillTx/>
              <a:latin typeface="Aptos"/>
              <a:ea typeface="+mn-ea"/>
              <a:cs typeface="+mn-cs"/>
            </a:endParaRPr>
          </a:p>
          <a:p>
            <a:pPr marL="374650" marR="0" lvl="1" indent="-228600" algn="l" defTabSz="609539" rtl="0" eaLnBrk="1" fontAlgn="auto" latinLnBrk="0" hangingPunct="1">
              <a:lnSpc>
                <a:spcPct val="100000"/>
              </a:lnSpc>
              <a:spcBef>
                <a:spcPts val="355"/>
              </a:spcBef>
              <a:spcAft>
                <a:spcPts val="0"/>
              </a:spcAft>
              <a:buClr>
                <a:srgbClr val="000000"/>
              </a:buClr>
              <a:buSzPct val="100000"/>
              <a:buFont typeface="Arial" panose="020B0603020202020204" pitchFamily="34" charset="0"/>
              <a:buChar char="•"/>
              <a:tabLst/>
              <a:defRPr/>
            </a:pPr>
            <a:endParaRPr kumimoji="0" lang="en-US" sz="800" b="0" i="0" u="none" strike="noStrike" kern="1200" cap="none" spc="0" normalizeH="0" baseline="0" noProof="0">
              <a:ln>
                <a:noFill/>
              </a:ln>
              <a:solidFill>
                <a:srgbClr val="E8E8E8">
                  <a:lumMod val="10000"/>
                </a:srgbClr>
              </a:solidFill>
              <a:effectLst/>
              <a:uLnTx/>
              <a:uFillTx/>
              <a:latin typeface="Aptos"/>
              <a:ea typeface="+mn-ea"/>
              <a:cs typeface="+mn-cs"/>
            </a:endParaRPr>
          </a:p>
          <a:p>
            <a:pPr marL="374650" marR="0" lvl="1" indent="-228600" algn="l" defTabSz="609539" rtl="0" eaLnBrk="1" fontAlgn="auto" latinLnBrk="0" hangingPunct="1">
              <a:lnSpc>
                <a:spcPct val="100000"/>
              </a:lnSpc>
              <a:spcBef>
                <a:spcPts val="355"/>
              </a:spcBef>
              <a:spcAft>
                <a:spcPts val="0"/>
              </a:spcAft>
              <a:buClr>
                <a:srgbClr val="000000"/>
              </a:buClr>
              <a:buSzPct val="100000"/>
              <a:buFont typeface="Arial" panose="020B0603020202020204" pitchFamily="34" charset="0"/>
              <a:buChar char="•"/>
              <a:tabLst/>
              <a:defRPr/>
            </a:pPr>
            <a:r>
              <a:rPr kumimoji="0" lang="en-US" sz="1600" b="0" i="0" u="none" strike="noStrike" kern="1200" cap="none" spc="0" normalizeH="0" baseline="0" noProof="0">
                <a:ln>
                  <a:noFill/>
                </a:ln>
                <a:solidFill>
                  <a:srgbClr val="E8E8E8">
                    <a:lumMod val="10000"/>
                  </a:srgbClr>
                </a:solidFill>
                <a:effectLst/>
                <a:uLnTx/>
                <a:uFillTx/>
                <a:latin typeface="Aptos"/>
                <a:ea typeface="+mn-ea"/>
                <a:cs typeface="+mn-cs"/>
              </a:rPr>
              <a:t>Kimberly Mack, Director, </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hlinkClick r:id="rId14">
                  <a:extLst>
                    <a:ext uri="{A12FA001-AC4F-418D-AE19-62706E023703}">
                      <ahyp:hlinkClr xmlns:ahyp="http://schemas.microsoft.com/office/drawing/2018/hyperlinkcolor" val="tx"/>
                    </a:ext>
                  </a:extLst>
                </a:hlinkClick>
              </a:rPr>
              <a:t>kemack@ed.sc.gov</a:t>
            </a:r>
            <a:endParaRPr kumimoji="0" lang="en-US" sz="1200" b="0" i="0" u="none" strike="noStrike" kern="1200" cap="none" spc="0" normalizeH="0" baseline="0" noProof="0">
              <a:ln>
                <a:noFill/>
              </a:ln>
              <a:solidFill>
                <a:srgbClr val="43718A">
                  <a:lumMod val="76000"/>
                </a:srgbClr>
              </a:solidFill>
              <a:effectLst/>
              <a:uLnTx/>
              <a:uFillTx/>
              <a:latin typeface="Calibri"/>
              <a:ea typeface="Calibri"/>
              <a:cs typeface="Calibri"/>
            </a:endParaRPr>
          </a:p>
          <a:p>
            <a:pPr marL="374650" marR="0" lvl="1" indent="-228600" algn="l" defTabSz="609539" rtl="0" eaLnBrk="1" fontAlgn="auto" latinLnBrk="0" hangingPunct="1">
              <a:lnSpc>
                <a:spcPct val="100000"/>
              </a:lnSpc>
              <a:spcBef>
                <a:spcPts val="355"/>
              </a:spcBef>
              <a:spcAft>
                <a:spcPts val="0"/>
              </a:spcAft>
              <a:buClr>
                <a:srgbClr val="000000"/>
              </a:buClr>
              <a:buSzPct val="100000"/>
              <a:buFont typeface="Arial" panose="020B0603020202020204" pitchFamily="34" charset="0"/>
              <a:buChar char="•"/>
              <a:tabLst/>
              <a:defRPr/>
            </a:pPr>
            <a:r>
              <a:rPr kumimoji="0" lang="en-US" sz="1600" b="0" i="0" u="none" strike="noStrike" kern="1200" cap="none" spc="0" normalizeH="0" baseline="0" noProof="0">
                <a:ln>
                  <a:noFill/>
                </a:ln>
                <a:solidFill>
                  <a:srgbClr val="E8E8E8">
                    <a:lumMod val="10000"/>
                  </a:srgbClr>
                </a:solidFill>
                <a:effectLst/>
                <a:uLnTx/>
                <a:uFillTx/>
                <a:latin typeface="Aptos"/>
                <a:ea typeface="+mn-ea"/>
                <a:cs typeface="+mn-cs"/>
              </a:rPr>
              <a:t>Marilyn Suber, Administrative Assistant</a:t>
            </a:r>
            <a:r>
              <a:rPr kumimoji="0" lang="en-US" sz="1600" b="0" i="0" u="none" strike="noStrike" kern="1200" cap="none" spc="0" normalizeH="0" baseline="0" noProof="0">
                <a:ln>
                  <a:noFill/>
                </a:ln>
                <a:solidFill>
                  <a:srgbClr val="233F58"/>
                </a:solidFill>
                <a:effectLst/>
                <a:uLnTx/>
                <a:uFillTx/>
                <a:latin typeface="Aptos"/>
                <a:ea typeface="+mn-ea"/>
                <a:cs typeface="+mn-cs"/>
              </a:rPr>
              <a:t>, </a:t>
            </a:r>
            <a:r>
              <a:rPr kumimoji="0" lang="en-US" sz="1600" b="0" i="0" u="none" strike="noStrike" kern="1200" cap="none" spc="0" normalizeH="0" baseline="0" noProof="0">
                <a:ln>
                  <a:noFill/>
                </a:ln>
                <a:solidFill>
                  <a:srgbClr val="43718A">
                    <a:lumMod val="76000"/>
                  </a:srgbClr>
                </a:solidFill>
                <a:effectLst/>
                <a:uLnTx/>
                <a:uFillTx/>
                <a:latin typeface="Aptos"/>
                <a:ea typeface="+mn-ea"/>
                <a:cs typeface="+mn-cs"/>
                <a:hlinkClick r:id="rId15">
                  <a:extLst>
                    <a:ext uri="{A12FA001-AC4F-418D-AE19-62706E023703}">
                      <ahyp:hlinkClr xmlns:ahyp="http://schemas.microsoft.com/office/drawing/2018/hyperlinkcolor" val="tx"/>
                    </a:ext>
                  </a:extLst>
                </a:hlinkClick>
              </a:rPr>
              <a:t>masuber@ed.sc.gov</a:t>
            </a:r>
            <a:endParaRPr kumimoji="0" lang="en-US" sz="1200" b="0" i="0" u="none" strike="noStrike" kern="1200" cap="none" spc="0" normalizeH="0" baseline="0" noProof="0">
              <a:ln>
                <a:noFill/>
              </a:ln>
              <a:solidFill>
                <a:srgbClr val="43718A">
                  <a:lumMod val="76000"/>
                </a:srgbClr>
              </a:solidFill>
              <a:effectLst/>
              <a:uLnTx/>
              <a:uFillTx/>
              <a:latin typeface="Calibri"/>
              <a:ea typeface="Calibri"/>
              <a:cs typeface="Calibri"/>
            </a:endParaRPr>
          </a:p>
          <a:p>
            <a:pPr marL="146050" marR="0" lvl="1" indent="0" algn="l" defTabSz="609539" rtl="0" eaLnBrk="1" fontAlgn="auto" latinLnBrk="0" hangingPunct="1">
              <a:lnSpc>
                <a:spcPct val="100000"/>
              </a:lnSpc>
              <a:spcBef>
                <a:spcPts val="355"/>
              </a:spcBef>
              <a:spcAft>
                <a:spcPts val="0"/>
              </a:spcAft>
              <a:buClr>
                <a:srgbClr val="000000"/>
              </a:buClr>
              <a:buSzPct val="100000"/>
              <a:buFontTx/>
              <a:buNone/>
              <a:tabLst/>
              <a:defRPr/>
            </a:pPr>
            <a:endParaRPr kumimoji="0" lang="en-US" sz="1600" b="0" i="0" u="none" strike="noStrike" kern="1200" cap="none" spc="0" normalizeH="0" baseline="0" noProof="0">
              <a:ln>
                <a:noFill/>
              </a:ln>
              <a:solidFill>
                <a:srgbClr val="B45F06"/>
              </a:solidFill>
              <a:effectLst/>
              <a:uLnTx/>
              <a:uFillTx/>
              <a:latin typeface="Aptos"/>
              <a:ea typeface="+mn-ea"/>
              <a:cs typeface="+mn-cs"/>
            </a:endParaRPr>
          </a:p>
          <a:p>
            <a:pPr marL="146050" marR="0" lvl="1" indent="0" algn="l" defTabSz="609539" rtl="0" eaLnBrk="1" fontAlgn="auto" latinLnBrk="0" hangingPunct="1">
              <a:lnSpc>
                <a:spcPct val="100000"/>
              </a:lnSpc>
              <a:spcBef>
                <a:spcPts val="355"/>
              </a:spcBef>
              <a:spcAft>
                <a:spcPts val="0"/>
              </a:spcAft>
              <a:buClrTx/>
              <a:buSzTx/>
              <a:buFont typeface="Trebuchet MS" panose="020B0603020202020204" pitchFamily="34" charset="0"/>
              <a:buNone/>
              <a:tabLst/>
              <a:defRPr/>
            </a:pPr>
            <a:endParaRPr kumimoji="0" lang="en-US" sz="1600" b="0" i="0" u="none" strike="noStrike" kern="1200" cap="none" spc="0" normalizeH="0" baseline="0" noProof="0">
              <a:ln>
                <a:noFill/>
              </a:ln>
              <a:solidFill>
                <a:srgbClr val="B45F06"/>
              </a:solidFill>
              <a:effectLst/>
              <a:uLnTx/>
              <a:uFillTx/>
              <a:latin typeface="Aptos"/>
              <a:ea typeface="+mn-ea"/>
              <a:cs typeface="+mn-cs"/>
            </a:endParaRPr>
          </a:p>
        </p:txBody>
      </p:sp>
      <p:sp>
        <p:nvSpPr>
          <p:cNvPr id="2" name="TextBox 1">
            <a:extLst>
              <a:ext uri="{FF2B5EF4-FFF2-40B4-BE49-F238E27FC236}">
                <a16:creationId xmlns:a16="http://schemas.microsoft.com/office/drawing/2014/main" id="{70FCEA3F-B71D-F586-BA72-60BDCB420C95}"/>
              </a:ext>
            </a:extLst>
          </p:cNvPr>
          <p:cNvSpPr txBox="1"/>
          <p:nvPr/>
        </p:nvSpPr>
        <p:spPr>
          <a:xfrm>
            <a:off x="5081642" y="4848277"/>
            <a:ext cx="3407507" cy="3770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a:ln>
                  <a:noFill/>
                </a:ln>
                <a:solidFill>
                  <a:srgbClr val="233746"/>
                </a:solidFill>
                <a:effectLst/>
                <a:uLnTx/>
                <a:uFillTx/>
                <a:latin typeface="Aptos"/>
                <a:ea typeface="+mn-ea"/>
                <a:cs typeface="+mn-cs"/>
              </a:rPr>
              <a:t>Office Support</a:t>
            </a:r>
            <a:endParaRPr kumimoji="0" lang="en-US" sz="1800" b="0" i="0" u="none" strike="noStrike" kern="1200" cap="none" spc="0" normalizeH="0" baseline="0" noProof="0">
              <a:ln>
                <a:noFill/>
              </a:ln>
              <a:solidFill>
                <a:srgbClr val="233F58"/>
              </a:solidFill>
              <a:effectLst/>
              <a:uLnTx/>
              <a:uFillTx/>
              <a:latin typeface="Calibri"/>
              <a:ea typeface="+mn-ea"/>
              <a:cs typeface="+mn-cs"/>
            </a:endParaRPr>
          </a:p>
        </p:txBody>
      </p:sp>
      <p:sp>
        <p:nvSpPr>
          <p:cNvPr id="22" name="AutoShape 4">
            <a:extLst>
              <a:ext uri="{FF2B5EF4-FFF2-40B4-BE49-F238E27FC236}">
                <a16:creationId xmlns:a16="http://schemas.microsoft.com/office/drawing/2014/main" id="{90128454-5E65-0728-86BA-6AD56BD5A10E}"/>
              </a:ext>
              <a:ext uri="{C183D7F6-B498-43B3-948B-1728B52AA6E4}">
                <adec:decorative xmlns:adec="http://schemas.microsoft.com/office/drawing/2017/decorative" val="1"/>
              </a:ext>
            </a:extLst>
          </p:cNvPr>
          <p:cNvSpPr/>
          <p:nvPr/>
        </p:nvSpPr>
        <p:spPr>
          <a:xfrm flipV="1">
            <a:off x="753038" y="134620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746"/>
              </a:solidFill>
              <a:effectLst/>
              <a:uLnTx/>
              <a:uFillTx/>
              <a:latin typeface="Calibri"/>
              <a:ea typeface="+mn-ea"/>
              <a:cs typeface="+mn-cs"/>
            </a:endParaRPr>
          </a:p>
        </p:txBody>
      </p:sp>
      <p:sp>
        <p:nvSpPr>
          <p:cNvPr id="3" name="AutoShape 3">
            <a:extLst>
              <a:ext uri="{C183D7F6-B498-43B3-948B-1728B52AA6E4}">
                <adec:decorative xmlns:adec="http://schemas.microsoft.com/office/drawing/2017/decorative" val="1"/>
              </a:ext>
            </a:extLst>
          </p:cNvPr>
          <p:cNvSpPr/>
          <p:nvPr/>
        </p:nvSpPr>
        <p:spPr>
          <a:xfrm flipV="1">
            <a:off x="0" y="6178550"/>
            <a:ext cx="10685924" cy="0"/>
          </a:xfrm>
          <a:prstGeom prst="line">
            <a:avLst/>
          </a:prstGeom>
          <a:ln w="19050" cap="flat">
            <a:solidFill>
              <a:srgbClr val="EFC04C"/>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grpSp>
        <p:nvGrpSpPr>
          <p:cNvPr id="33" name="Group 5">
            <a:extLst>
              <a:ext uri="{FF2B5EF4-FFF2-40B4-BE49-F238E27FC236}">
                <a16:creationId xmlns:a16="http://schemas.microsoft.com/office/drawing/2014/main" id="{6E1F3613-C796-05D8-529C-2E9CF03D0F8E}"/>
              </a:ext>
              <a:ext uri="{C183D7F6-B498-43B3-948B-1728B52AA6E4}">
                <adec:decorative xmlns:adec="http://schemas.microsoft.com/office/drawing/2017/decorative" val="1"/>
              </a:ext>
            </a:extLst>
          </p:cNvPr>
          <p:cNvGrpSpPr/>
          <p:nvPr/>
        </p:nvGrpSpPr>
        <p:grpSpPr>
          <a:xfrm>
            <a:off x="5800537" y="1163895"/>
            <a:ext cx="4572143" cy="4843807"/>
            <a:chOff x="0" y="-76200"/>
            <a:chExt cx="1611410" cy="1507827"/>
          </a:xfrm>
        </p:grpSpPr>
        <p:sp>
          <p:nvSpPr>
            <p:cNvPr id="34" name="Freeform 6">
              <a:extLst>
                <a:ext uri="{FF2B5EF4-FFF2-40B4-BE49-F238E27FC236}">
                  <a16:creationId xmlns:a16="http://schemas.microsoft.com/office/drawing/2014/main" id="{7B3572CE-860E-AF9F-2066-DD6A04D00EBB}"/>
                </a:ext>
              </a:extLst>
            </p:cNvPr>
            <p:cNvSpPr/>
            <p:nvPr/>
          </p:nvSpPr>
          <p:spPr>
            <a:xfrm>
              <a:off x="43971" y="16726"/>
              <a:ext cx="1567439" cy="1406038"/>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sp>
          <p:nvSpPr>
            <p:cNvPr id="35" name="TextBox 7">
              <a:extLst>
                <a:ext uri="{FF2B5EF4-FFF2-40B4-BE49-F238E27FC236}">
                  <a16:creationId xmlns:a16="http://schemas.microsoft.com/office/drawing/2014/main" id="{2991F4F8-2D1B-E7E9-50B3-28E2FCF49D6C}"/>
                </a:ext>
              </a:extLst>
            </p:cNvPr>
            <p:cNvSpPr txBox="1"/>
            <p:nvPr/>
          </p:nvSpPr>
          <p:spPr>
            <a:xfrm>
              <a:off x="0" y="-76200"/>
              <a:ext cx="1547670" cy="150782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80"/>
                </a:lnSpc>
                <a:spcBef>
                  <a:spcPts val="0"/>
                </a:spcBef>
                <a:spcAft>
                  <a:spcPts val="0"/>
                </a:spcAft>
                <a:buClrTx/>
                <a:buSzTx/>
                <a:buFontTx/>
                <a:buNone/>
                <a:tabLst/>
                <a:defRPr/>
              </a:pPr>
              <a:endParaRPr kumimoji="0" sz="800" b="0" i="0" u="none" strike="noStrike" kern="1200" cap="none" spc="0" normalizeH="0" baseline="0" noProof="0">
                <a:ln>
                  <a:noFill/>
                </a:ln>
                <a:solidFill>
                  <a:srgbClr val="233F58"/>
                </a:solidFill>
                <a:effectLst/>
                <a:uLnTx/>
                <a:uFillTx/>
                <a:latin typeface="Calibri"/>
                <a:ea typeface="+mn-ea"/>
                <a:cs typeface="+mn-cs"/>
              </a:endParaRPr>
            </a:p>
          </p:txBody>
        </p:sp>
      </p:grpSp>
      <p:sp>
        <p:nvSpPr>
          <p:cNvPr id="9" name="Freeform 9" descr="Circle with words South Carolina Department of Education around the edge. Inside is a palmetto tree with hands representing the fronds. The palmetto tree is rooted in a book. Below the book is the year 1868."/>
          <p:cNvSpPr/>
          <p:nvPr/>
        </p:nvSpPr>
        <p:spPr>
          <a:xfrm>
            <a:off x="10790510" y="5716780"/>
            <a:ext cx="923542" cy="923542"/>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16"/>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grpSp>
        <p:nvGrpSpPr>
          <p:cNvPr id="4" name="Group 5">
            <a:extLst>
              <a:ext uri="{FF2B5EF4-FFF2-40B4-BE49-F238E27FC236}">
                <a16:creationId xmlns:a16="http://schemas.microsoft.com/office/drawing/2014/main" id="{796FB2FC-5914-3DB0-C99C-7C06CE2387A2}"/>
              </a:ext>
              <a:ext uri="{C183D7F6-B498-43B3-948B-1728B52AA6E4}">
                <adec:decorative xmlns:adec="http://schemas.microsoft.com/office/drawing/2017/decorative" val="1"/>
              </a:ext>
            </a:extLst>
          </p:cNvPr>
          <p:cNvGrpSpPr/>
          <p:nvPr/>
        </p:nvGrpSpPr>
        <p:grpSpPr>
          <a:xfrm>
            <a:off x="815248" y="1163895"/>
            <a:ext cx="4288008" cy="4908383"/>
            <a:chOff x="0" y="-76200"/>
            <a:chExt cx="1611410" cy="1507827"/>
          </a:xfrm>
        </p:grpSpPr>
        <p:sp>
          <p:nvSpPr>
            <p:cNvPr id="5" name="Freeform 6">
              <a:extLst>
                <a:ext uri="{FF2B5EF4-FFF2-40B4-BE49-F238E27FC236}">
                  <a16:creationId xmlns:a16="http://schemas.microsoft.com/office/drawing/2014/main" id="{01E6F213-B11E-3275-7DF7-FF6E40EE0BB5}"/>
                </a:ext>
              </a:extLst>
            </p:cNvPr>
            <p:cNvSpPr/>
            <p:nvPr/>
          </p:nvSpPr>
          <p:spPr>
            <a:xfrm>
              <a:off x="43971" y="16726"/>
              <a:ext cx="1567439" cy="1406038"/>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33F58"/>
                </a:solidFill>
                <a:effectLst/>
                <a:uLnTx/>
                <a:uFillTx/>
                <a:latin typeface="Calibri"/>
                <a:ea typeface="+mn-ea"/>
                <a:cs typeface="+mn-cs"/>
              </a:endParaRPr>
            </a:p>
          </p:txBody>
        </p:sp>
        <p:sp>
          <p:nvSpPr>
            <p:cNvPr id="6" name="TextBox 7">
              <a:extLst>
                <a:ext uri="{FF2B5EF4-FFF2-40B4-BE49-F238E27FC236}">
                  <a16:creationId xmlns:a16="http://schemas.microsoft.com/office/drawing/2014/main" id="{7EB75C6D-9D08-8EA7-2FF6-FBA1D43BE8C6}"/>
                </a:ext>
              </a:extLst>
            </p:cNvPr>
            <p:cNvSpPr txBox="1"/>
            <p:nvPr/>
          </p:nvSpPr>
          <p:spPr>
            <a:xfrm>
              <a:off x="0" y="-76200"/>
              <a:ext cx="1547670" cy="1507827"/>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609539" rtl="0" eaLnBrk="1" fontAlgn="auto" latinLnBrk="0" hangingPunct="1">
                <a:lnSpc>
                  <a:spcPts val="1680"/>
                </a:lnSpc>
                <a:spcBef>
                  <a:spcPts val="0"/>
                </a:spcBef>
                <a:spcAft>
                  <a:spcPts val="0"/>
                </a:spcAft>
                <a:buClrTx/>
                <a:buSzTx/>
                <a:buFontTx/>
                <a:buNone/>
                <a:tabLst/>
                <a:defRPr/>
              </a:pPr>
              <a:endParaRPr kumimoji="0" sz="800" b="0" i="0" u="none" strike="noStrike" kern="1200" cap="none" spc="0" normalizeH="0" baseline="0" noProof="0">
                <a:ln>
                  <a:noFill/>
                </a:ln>
                <a:solidFill>
                  <a:srgbClr val="233F58"/>
                </a:solidFill>
                <a:effectLst/>
                <a:uLnTx/>
                <a:uFillTx/>
                <a:latin typeface="Calibri"/>
                <a:ea typeface="+mn-ea"/>
                <a:cs typeface="+mn-cs"/>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89DE05-47D9-0748-B8C1-A3341D6C5B5A}"/>
              </a:ext>
            </a:extLst>
          </p:cNvPr>
          <p:cNvSpPr>
            <a:spLocks noGrp="1"/>
          </p:cNvSpPr>
          <p:nvPr>
            <p:ph type="title" idx="4294967295"/>
          </p:nvPr>
        </p:nvSpPr>
        <p:spPr>
          <a:xfrm>
            <a:off x="304800" y="-762000"/>
            <a:ext cx="5486400" cy="762000"/>
          </a:xfrm>
        </p:spPr>
        <p:txBody>
          <a:bodyPr vert="horz" lIns="60960" tIns="30480" rIns="60960" bIns="30480" rtlCol="0" anchor="b">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a:t>SCDE SEAL LOGO</a:t>
            </a:r>
          </a:p>
        </p:txBody>
      </p:sp>
      <p:sp>
        <p:nvSpPr>
          <p:cNvPr id="2" name="Freeform 2" descr="Circle with words South Carolina Department of Education around the edge. Inside is a palmetto tree with hands representing the fronds. The palmetto tree is rooted in a book. Below the book is the year 1868."/>
          <p:cNvSpPr/>
          <p:nvPr/>
        </p:nvSpPr>
        <p:spPr>
          <a:xfrm>
            <a:off x="3795364" y="1128364"/>
            <a:ext cx="4601273" cy="4601273"/>
          </a:xfrm>
          <a:custGeom>
            <a:avLst/>
            <a:gdLst/>
            <a:ahLst/>
            <a:cxnLst/>
            <a:rect l="l" t="t" r="r" b="b"/>
            <a:pathLst>
              <a:path w="6901909" h="6901909">
                <a:moveTo>
                  <a:pt x="0" y="0"/>
                </a:moveTo>
                <a:lnTo>
                  <a:pt x="6901910" y="0"/>
                </a:lnTo>
                <a:lnTo>
                  <a:pt x="6901910" y="6901910"/>
                </a:lnTo>
                <a:lnTo>
                  <a:pt x="0" y="6901910"/>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 PPT Template" id="{B3743A0B-392B-463E-B129-2C2018E2C934}" vid="{927DFC58-C9EE-4710-BF1F-B2F7D66E6C27}"/>
    </a:ext>
  </a:extLst>
</a:theme>
</file>

<file path=ppt/theme/theme2.xml><?xml version="1.0" encoding="utf-8"?>
<a:theme xmlns:a="http://schemas.openxmlformats.org/drawingml/2006/main" name="Office Theme">
  <a:themeElements>
    <a:clrScheme name="SCDE">
      <a:dk1>
        <a:srgbClr val="233F58"/>
      </a:dk1>
      <a:lt1>
        <a:srgbClr val="FFFFFF"/>
      </a:lt1>
      <a:dk2>
        <a:srgbClr val="2F3D4D"/>
      </a:dk2>
      <a:lt2>
        <a:srgbClr val="FFFFFF"/>
      </a:lt2>
      <a:accent1>
        <a:srgbClr val="233F58"/>
      </a:accent1>
      <a:accent2>
        <a:srgbClr val="3B6C98"/>
      </a:accent2>
      <a:accent3>
        <a:srgbClr val="43718A"/>
      </a:accent3>
      <a:accent4>
        <a:srgbClr val="F1B954"/>
      </a:accent4>
      <a:accent5>
        <a:srgbClr val="FFE494"/>
      </a:accent5>
      <a:accent6>
        <a:srgbClr val="E8E8E8"/>
      </a:accent6>
      <a:hlink>
        <a:srgbClr val="43718A"/>
      </a:hlink>
      <a:folHlink>
        <a:srgbClr val="9194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CDE 2024 PPT Template - Mixed" id="{3C1A7395-174C-CC47-8ADB-C61AADED3FF0}" vid="{12B94335-4467-1541-8DCA-DABB9135E045}"/>
    </a:ext>
  </a:extLst>
</a:theme>
</file>

<file path=ppt/theme/theme3.xml><?xml version="1.0" encoding="utf-8"?>
<a:theme xmlns:a="http://schemas.openxmlformats.org/drawingml/2006/main" name="1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Light - accessible version" id="{96A01535-B97C-48C2-ABAE-26A7F291F191}" vid="{666A3F26-2E57-4E50-87BE-EE423C6AA82E}"/>
    </a:ext>
  </a:extLst>
</a:theme>
</file>

<file path=ppt/theme/theme4.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2" id="{C0B119C6-DB3C-4A65-BE28-A95BE29CA8B1}" vid="{4D07453F-B113-439D-B319-0A0EDAA4CC7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B61B46CB81A44A943F7695F2D48152" ma:contentTypeVersion="18" ma:contentTypeDescription="Create a new document." ma:contentTypeScope="" ma:versionID="c34888cfc06b0b008ce42d2eccb8b605">
  <xsd:schema xmlns:xsd="http://www.w3.org/2001/XMLSchema" xmlns:xs="http://www.w3.org/2001/XMLSchema" xmlns:p="http://schemas.microsoft.com/office/2006/metadata/properties" xmlns:ns2="f02f7301-725c-47b9-832a-57cb4d48a234" xmlns:ns3="eceb486e-0810-4529-a988-f381a2f10d79" targetNamespace="http://schemas.microsoft.com/office/2006/metadata/properties" ma:root="true" ma:fieldsID="5975db2e8666c5ca06a67e0afba5f229" ns2:_="" ns3:_="">
    <xsd:import namespace="f02f7301-725c-47b9-832a-57cb4d48a234"/>
    <xsd:import namespace="eceb486e-0810-4529-a988-f381a2f10d7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2f7301-725c-47b9-832a-57cb4d48a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e4daac4-fd0c-4c4b-a426-489ddec535a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eb486e-0810-4529-a988-f381a2f10d7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02328af-ca60-4379-9c28-6096b201c5cd}" ma:internalName="TaxCatchAll" ma:showField="CatchAllData" ma:web="eceb486e-0810-4529-a988-f381a2f10d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02f7301-725c-47b9-832a-57cb4d48a234">
      <Terms xmlns="http://schemas.microsoft.com/office/infopath/2007/PartnerControls"/>
    </lcf76f155ced4ddcb4097134ff3c332f>
    <TaxCatchAll xmlns="eceb486e-0810-4529-a988-f381a2f10d79" xsi:nil="true"/>
  </documentManagement>
</p:properties>
</file>

<file path=customXml/itemProps1.xml><?xml version="1.0" encoding="utf-8"?>
<ds:datastoreItem xmlns:ds="http://schemas.openxmlformats.org/officeDocument/2006/customXml" ds:itemID="{EFA74B63-5E3B-4432-B70D-DF93D6104A27}">
  <ds:schemaRefs>
    <ds:schemaRef ds:uri="http://schemas.microsoft.com/sharepoint/v3/contenttype/forms"/>
  </ds:schemaRefs>
</ds:datastoreItem>
</file>

<file path=customXml/itemProps2.xml><?xml version="1.0" encoding="utf-8"?>
<ds:datastoreItem xmlns:ds="http://schemas.openxmlformats.org/officeDocument/2006/customXml" ds:itemID="{FC21ABDB-8213-4706-BF15-61ED6F184373}">
  <ds:schemaRefs>
    <ds:schemaRef ds:uri="eceb486e-0810-4529-a988-f381a2f10d79"/>
    <ds:schemaRef ds:uri="f02f7301-725c-47b9-832a-57cb4d48a2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382DCEB-E09F-41D9-B13F-6DED6ED5C69A}">
  <ds:schemaRefs>
    <ds:schemaRef ds:uri="http://purl.org/dc/terms/"/>
    <ds:schemaRef ds:uri="http://purl.org/dc/dcmitype/"/>
    <ds:schemaRef ds:uri="http://schemas.microsoft.com/office/2006/metadata/properties"/>
    <ds:schemaRef ds:uri="http://www.w3.org/XML/1998/namespace"/>
    <ds:schemaRef ds:uri="http://purl.org/dc/elements/1.1/"/>
    <ds:schemaRef ds:uri="http://schemas.microsoft.com/office/2006/documentManagement/types"/>
    <ds:schemaRef ds:uri="http://schemas.microsoft.com/office/infopath/2007/PartnerControls"/>
    <ds:schemaRef ds:uri="f02f7301-725c-47b9-832a-57cb4d48a234"/>
    <ds:schemaRef ds:uri="http://schemas.openxmlformats.org/package/2006/metadata/core-properties"/>
    <ds:schemaRef ds:uri="eceb486e-0810-4529-a988-f381a2f10d79"/>
  </ds:schemaRefs>
</ds:datastoreItem>
</file>

<file path=docMetadata/LabelInfo.xml><?xml version="1.0" encoding="utf-8"?>
<clbl:labelList xmlns:clbl="http://schemas.microsoft.com/office/2020/mipLabelMetadata">
  <clbl:label id="{3390cb59-90bc-4f11-98fc-f7bb6a79cbfc}" enabled="1" method="Standard" siteId="{2704e2c5-29f5-4f7e-b91c-bd56f0685995}" removed="0"/>
</clbl:labelList>
</file>

<file path=docProps/app.xml><?xml version="1.0" encoding="utf-8"?>
<Properties xmlns="http://schemas.openxmlformats.org/officeDocument/2006/extended-properties" xmlns:vt="http://schemas.openxmlformats.org/officeDocument/2006/docPropsVTypes">
  <Template>2022 PPT Template</Template>
  <TotalTime>3</TotalTime>
  <Words>3389</Words>
  <Application>Microsoft Office PowerPoint</Application>
  <PresentationFormat>Widescreen</PresentationFormat>
  <Paragraphs>287</Paragraphs>
  <Slides>37</Slides>
  <Notes>27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37</vt:i4>
      </vt:variant>
    </vt:vector>
  </HeadingPairs>
  <TitlesOfParts>
    <vt:vector size="50" baseType="lpstr">
      <vt:lpstr>Aptos</vt:lpstr>
      <vt:lpstr>Arial</vt:lpstr>
      <vt:lpstr>Calibri</vt:lpstr>
      <vt:lpstr>Courier New</vt:lpstr>
      <vt:lpstr>Rockwell</vt:lpstr>
      <vt:lpstr>Times New Roman</vt:lpstr>
      <vt:lpstr>Trebuchet MS</vt:lpstr>
      <vt:lpstr>Wingdings</vt:lpstr>
      <vt:lpstr>Wingdings,Sans-Serif</vt:lpstr>
      <vt:lpstr>Custom Design</vt:lpstr>
      <vt:lpstr>Office Theme</vt:lpstr>
      <vt:lpstr>1_Office Theme</vt:lpstr>
      <vt:lpstr>1_Office Theme</vt:lpstr>
      <vt:lpstr>Educator Effectiveness  Virtual Office Hours </vt:lpstr>
      <vt:lpstr>Agenda</vt:lpstr>
      <vt:lpstr>ADEPT Reminders</vt:lpstr>
      <vt:lpstr>ADEPT Timeline Check-In</vt:lpstr>
      <vt:lpstr>Induction and Mentoring</vt:lpstr>
      <vt:lpstr>Mentoring Reminders</vt:lpstr>
      <vt:lpstr>M&amp;I Virtual Support Sessions</vt:lpstr>
      <vt:lpstr>FAQ</vt:lpstr>
      <vt:lpstr>FAQs</vt:lpstr>
      <vt:lpstr>Office of Educator Services</vt:lpstr>
      <vt:lpstr>Office of Educator Services Contacts</vt:lpstr>
      <vt:lpstr>Office of Educator Services Contacts Cont.</vt:lpstr>
      <vt:lpstr>Alternative Certification Contacts</vt:lpstr>
      <vt:lpstr>Alternative Certification</vt:lpstr>
      <vt:lpstr>Requirements for an Alternative Route Certificate </vt:lpstr>
      <vt:lpstr> Alternative Certification Procedures </vt:lpstr>
      <vt:lpstr>Alt Route Certificate Numbers Matter—By Law </vt:lpstr>
      <vt:lpstr> Alternative Route Certificates </vt:lpstr>
      <vt:lpstr>Noncertified Teacher Pilot</vt:lpstr>
      <vt:lpstr>Implementation Updates</vt:lpstr>
      <vt:lpstr>CTE Work-Based Certification</vt:lpstr>
      <vt:lpstr>Admission to the CTE Work-based certification program </vt:lpstr>
      <vt:lpstr> CTE Work-Based Certification Procedures </vt:lpstr>
      <vt:lpstr>CTE Work-Based Certification – Legal Requirements </vt:lpstr>
      <vt:lpstr>SC Educator Portals</vt:lpstr>
      <vt:lpstr>SC Educator Certification Access</vt:lpstr>
      <vt:lpstr>Lifetime Retired Educator Certificate</vt:lpstr>
      <vt:lpstr>International Educators</vt:lpstr>
      <vt:lpstr>Requirements and Limitations International Certificate</vt:lpstr>
      <vt:lpstr>Standard District Requests</vt:lpstr>
      <vt:lpstr>Standard District Requests, cont.</vt:lpstr>
      <vt:lpstr>Essential Timelines</vt:lpstr>
      <vt:lpstr>Automated Updates</vt:lpstr>
      <vt:lpstr>Open Discussion</vt:lpstr>
      <vt:lpstr>Links to Resources</vt:lpstr>
      <vt:lpstr>Office of Leadership Effectiveness</vt:lpstr>
      <vt:lpstr>SCDE SEAL LOGO</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September 2026 Effectiveness Virtual Office Hours</dc:title>
  <dc:creator>South Carolina Department of Education</dc:creator>
  <cp:lastModifiedBy>Cohoon, Ashley S</cp:lastModifiedBy>
  <cp:revision>2</cp:revision>
  <dcterms:created xsi:type="dcterms:W3CDTF">2022-07-25T17:41:28Z</dcterms:created>
  <dcterms:modified xsi:type="dcterms:W3CDTF">2026-09-08T19:06:47Z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0x01010011B61B46CB81A44A943F7695F2D48152</vt:lpwstr>
  </property>
  <property fmtid="{D5CDD505-2E9C-101B-9397-08002B2CF9AE}" pid="3" name="MediaServiceImageTags">
    <vt:lpwstr/>
  </property>
</Properties>
</file>