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Lst>
  <p:notesMasterIdLst>
    <p:notesMasterId r:id="rId17"/>
  </p:notesMasterIdLst>
  <p:sldIdLst>
    <p:sldId id="257" r:id="rId5"/>
    <p:sldId id="297" r:id="rId6"/>
    <p:sldId id="294" r:id="rId7"/>
    <p:sldId id="4775" r:id="rId8"/>
    <p:sldId id="4768" r:id="rId9"/>
    <p:sldId id="4767" r:id="rId10"/>
    <p:sldId id="4774" r:id="rId11"/>
    <p:sldId id="4771" r:id="rId12"/>
    <p:sldId id="4772" r:id="rId13"/>
    <p:sldId id="4766" r:id="rId14"/>
    <p:sldId id="265" r:id="rId15"/>
    <p:sldId id="289" r:id="rId16"/>
  </p:sldIdLst>
  <p:sldSz cx="18288000" cy="10287000"/>
  <p:notesSz cx="6858000" cy="9144000"/>
  <p:embeddedFontLst>
    <p:embeddedFont>
      <p:font typeface="Trebuchet MS" panose="020B0603020202020204" pitchFamily="34" charset="0"/>
      <p:regular r:id="rId18"/>
      <p:bold r:id="rId19"/>
      <p:italic r:id="rId20"/>
      <p:boldItalic r:id="rId2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C14C"/>
    <a:srgbClr val="233746"/>
    <a:srgbClr val="2F3D4C"/>
    <a:srgbClr val="E7E7E7"/>
    <a:srgbClr val="469FB7"/>
    <a:srgbClr val="FFE493"/>
    <a:srgbClr val="2F3DFC"/>
    <a:srgbClr val="3A6C97"/>
    <a:srgbClr val="EFC04B"/>
    <a:srgbClr val="F5D9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3FDA8D-B6CD-4819-9C9D-999082CEE447}" v="633" dt="2024-10-09T18:53:52.242"/>
    <p1510:client id="{B0A9CB57-C932-2261-E9AA-072E5B780C82}" v="19" dt="2024-10-09T18:13:14.378"/>
    <p1510:client id="{B9AED453-5352-AA94-1FCB-9BFA4B06C046}" v="2" dt="2024-10-09T17:36:36.1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1.fntdata"/><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font" Target="fonts/font4.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3.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font" Target="fonts/font2.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BBD14C-7400-437F-A243-AA95299481BA}" type="doc">
      <dgm:prSet loTypeId="urn:microsoft.com/office/officeart/2005/8/layout/hProcess9" loCatId="process" qsTypeId="urn:microsoft.com/office/officeart/2005/8/quickstyle/simple1" qsCatId="simple" csTypeId="urn:microsoft.com/office/officeart/2005/8/colors/accent0_3" csCatId="mainScheme" phldr="1"/>
      <dgm:spPr/>
      <dgm:t>
        <a:bodyPr/>
        <a:lstStyle/>
        <a:p>
          <a:endParaRPr lang="en-US"/>
        </a:p>
      </dgm:t>
    </dgm:pt>
    <dgm:pt modelId="{979E74AD-263C-4AA7-B601-5EFEA158E278}">
      <dgm:prSet phldrT="[Text]" phldr="0"/>
      <dgm:spPr/>
      <dgm:t>
        <a:bodyPr/>
        <a:lstStyle/>
        <a:p>
          <a:pPr rtl="0"/>
          <a:r>
            <a:rPr lang="en-US">
              <a:latin typeface="Calibri Light" panose="020F0302020204030204"/>
            </a:rPr>
            <a:t>Evaluators complete assigned training in Moodle and submit certificate to their SAM</a:t>
          </a:r>
          <a:endParaRPr lang="en-US"/>
        </a:p>
      </dgm:t>
    </dgm:pt>
    <dgm:pt modelId="{214F2B51-3198-40EC-B6EE-12ACF4BA03E9}" type="parTrans" cxnId="{ADC3CA99-D812-49BB-9C1A-102BE8A71DA8}">
      <dgm:prSet/>
      <dgm:spPr/>
      <dgm:t>
        <a:bodyPr/>
        <a:lstStyle/>
        <a:p>
          <a:endParaRPr lang="en-US"/>
        </a:p>
      </dgm:t>
    </dgm:pt>
    <dgm:pt modelId="{8DCDB323-2449-4DEA-9E1F-D636AECECD79}" type="sibTrans" cxnId="{ADC3CA99-D812-49BB-9C1A-102BE8A71DA8}">
      <dgm:prSet/>
      <dgm:spPr/>
      <dgm:t>
        <a:bodyPr/>
        <a:lstStyle/>
        <a:p>
          <a:endParaRPr lang="en-US"/>
        </a:p>
      </dgm:t>
    </dgm:pt>
    <dgm:pt modelId="{149FDC25-416F-4C06-A333-995FDDF99DEF}">
      <dgm:prSet phldrT="[Text]" phldr="0"/>
      <dgm:spPr/>
      <dgm:t>
        <a:bodyPr/>
        <a:lstStyle/>
        <a:p>
          <a:pPr rtl="0"/>
          <a:r>
            <a:rPr lang="en-US">
              <a:latin typeface="Calibri Light" panose="020F0302020204030204"/>
            </a:rPr>
            <a:t>SAM sends completed spreadsheet to Ashley Cohoon for import into </a:t>
          </a:r>
          <a:r>
            <a:rPr lang="en-US" err="1">
              <a:latin typeface="Calibri Light" panose="020F0302020204030204"/>
            </a:rPr>
            <a:t>SCLead</a:t>
          </a:r>
          <a:endParaRPr lang="en-US"/>
        </a:p>
      </dgm:t>
    </dgm:pt>
    <dgm:pt modelId="{7B911E2F-0D5A-417B-B276-B96E9A6C0D0A}" type="parTrans" cxnId="{66CD4438-567D-4A04-910F-DFBCC04DF3BA}">
      <dgm:prSet/>
      <dgm:spPr/>
      <dgm:t>
        <a:bodyPr/>
        <a:lstStyle/>
        <a:p>
          <a:endParaRPr lang="en-US"/>
        </a:p>
      </dgm:t>
    </dgm:pt>
    <dgm:pt modelId="{4ADF58A8-3EFC-420B-A081-A75288E02714}" type="sibTrans" cxnId="{66CD4438-567D-4A04-910F-DFBCC04DF3BA}">
      <dgm:prSet/>
      <dgm:spPr/>
      <dgm:t>
        <a:bodyPr/>
        <a:lstStyle/>
        <a:p>
          <a:endParaRPr lang="en-US"/>
        </a:p>
      </dgm:t>
    </dgm:pt>
    <dgm:pt modelId="{20920F65-23A4-4065-B7B4-F193BA6E45CD}">
      <dgm:prSet phldrT="[Text]" phldr="0"/>
      <dgm:spPr/>
      <dgm:t>
        <a:bodyPr/>
        <a:lstStyle/>
        <a:p>
          <a:pPr rtl="0"/>
          <a:r>
            <a:rPr lang="en-US">
              <a:latin typeface="Calibri Light" panose="020F0302020204030204"/>
            </a:rPr>
            <a:t>When assigning evaluation teams, make sure the evaluator is staffed at the same school as the educator. If evaluator credential is missing, contact SAM</a:t>
          </a:r>
          <a:r>
            <a:rPr lang="en-US">
              <a:latin typeface="Calibri Light"/>
              <a:ea typeface="Calibri Light"/>
              <a:cs typeface="Calibri Light"/>
            </a:rPr>
            <a:t>.</a:t>
          </a:r>
          <a:endParaRPr lang="en-US"/>
        </a:p>
      </dgm:t>
    </dgm:pt>
    <dgm:pt modelId="{55ECF24D-7B96-4D24-845F-B8C86D4D53B6}" type="parTrans" cxnId="{EE0F56FC-9F82-4689-9A67-A2C392F2E9DB}">
      <dgm:prSet/>
      <dgm:spPr/>
      <dgm:t>
        <a:bodyPr/>
        <a:lstStyle/>
        <a:p>
          <a:endParaRPr lang="en-US"/>
        </a:p>
      </dgm:t>
    </dgm:pt>
    <dgm:pt modelId="{60602E32-9CEF-4FE3-85AD-B802FB96F926}" type="sibTrans" cxnId="{EE0F56FC-9F82-4689-9A67-A2C392F2E9DB}">
      <dgm:prSet/>
      <dgm:spPr/>
      <dgm:t>
        <a:bodyPr/>
        <a:lstStyle/>
        <a:p>
          <a:endParaRPr lang="en-US"/>
        </a:p>
      </dgm:t>
    </dgm:pt>
    <dgm:pt modelId="{15DAB781-3207-49FD-8BB1-9FD927FD88F8}" type="pres">
      <dgm:prSet presAssocID="{D3BBD14C-7400-437F-A243-AA95299481BA}" presName="CompostProcess" presStyleCnt="0">
        <dgm:presLayoutVars>
          <dgm:dir/>
          <dgm:resizeHandles val="exact"/>
        </dgm:presLayoutVars>
      </dgm:prSet>
      <dgm:spPr/>
    </dgm:pt>
    <dgm:pt modelId="{1B628ACF-18D5-4595-8318-943E612883A8}" type="pres">
      <dgm:prSet presAssocID="{D3BBD14C-7400-437F-A243-AA95299481BA}" presName="arrow" presStyleLbl="bgShp" presStyleIdx="0" presStyleCnt="1"/>
      <dgm:spPr/>
    </dgm:pt>
    <dgm:pt modelId="{A6D6F53C-697A-43A3-97C5-6C0C4C797D64}" type="pres">
      <dgm:prSet presAssocID="{D3BBD14C-7400-437F-A243-AA95299481BA}" presName="linearProcess" presStyleCnt="0"/>
      <dgm:spPr/>
    </dgm:pt>
    <dgm:pt modelId="{1E423FA4-DEB2-4F92-B75E-23EA4E554606}" type="pres">
      <dgm:prSet presAssocID="{979E74AD-263C-4AA7-B601-5EFEA158E278}" presName="textNode" presStyleLbl="node1" presStyleIdx="0" presStyleCnt="3">
        <dgm:presLayoutVars>
          <dgm:bulletEnabled val="1"/>
        </dgm:presLayoutVars>
      </dgm:prSet>
      <dgm:spPr/>
    </dgm:pt>
    <dgm:pt modelId="{309E9889-3E1E-4342-80DB-4069F4BA56E3}" type="pres">
      <dgm:prSet presAssocID="{8DCDB323-2449-4DEA-9E1F-D636AECECD79}" presName="sibTrans" presStyleCnt="0"/>
      <dgm:spPr/>
    </dgm:pt>
    <dgm:pt modelId="{9F751334-09D0-4A45-9E25-E93E99339544}" type="pres">
      <dgm:prSet presAssocID="{149FDC25-416F-4C06-A333-995FDDF99DEF}" presName="textNode" presStyleLbl="node1" presStyleIdx="1" presStyleCnt="3">
        <dgm:presLayoutVars>
          <dgm:bulletEnabled val="1"/>
        </dgm:presLayoutVars>
      </dgm:prSet>
      <dgm:spPr/>
    </dgm:pt>
    <dgm:pt modelId="{0D9403CF-AB7E-4F53-ACF4-3D9A35C26A33}" type="pres">
      <dgm:prSet presAssocID="{4ADF58A8-3EFC-420B-A081-A75288E02714}" presName="sibTrans" presStyleCnt="0"/>
      <dgm:spPr/>
    </dgm:pt>
    <dgm:pt modelId="{CAAB5575-100F-4B18-8B69-F14A8F80ED7F}" type="pres">
      <dgm:prSet presAssocID="{20920F65-23A4-4065-B7B4-F193BA6E45CD}" presName="textNode" presStyleLbl="node1" presStyleIdx="2" presStyleCnt="3">
        <dgm:presLayoutVars>
          <dgm:bulletEnabled val="1"/>
        </dgm:presLayoutVars>
      </dgm:prSet>
      <dgm:spPr/>
    </dgm:pt>
  </dgm:ptLst>
  <dgm:cxnLst>
    <dgm:cxn modelId="{66CD4438-567D-4A04-910F-DFBCC04DF3BA}" srcId="{D3BBD14C-7400-437F-A243-AA95299481BA}" destId="{149FDC25-416F-4C06-A333-995FDDF99DEF}" srcOrd="1" destOrd="0" parTransId="{7B911E2F-0D5A-417B-B276-B96E9A6C0D0A}" sibTransId="{4ADF58A8-3EFC-420B-A081-A75288E02714}"/>
    <dgm:cxn modelId="{DB85AD80-FF63-4DA2-A62D-81FF5FC08E1F}" type="presOf" srcId="{20920F65-23A4-4065-B7B4-F193BA6E45CD}" destId="{CAAB5575-100F-4B18-8B69-F14A8F80ED7F}" srcOrd="0" destOrd="0" presId="urn:microsoft.com/office/officeart/2005/8/layout/hProcess9"/>
    <dgm:cxn modelId="{ADC3CA99-D812-49BB-9C1A-102BE8A71DA8}" srcId="{D3BBD14C-7400-437F-A243-AA95299481BA}" destId="{979E74AD-263C-4AA7-B601-5EFEA158E278}" srcOrd="0" destOrd="0" parTransId="{214F2B51-3198-40EC-B6EE-12ACF4BA03E9}" sibTransId="{8DCDB323-2449-4DEA-9E1F-D636AECECD79}"/>
    <dgm:cxn modelId="{80B298A3-E9A3-43D0-AE2B-735CA57DB2CF}" type="presOf" srcId="{979E74AD-263C-4AA7-B601-5EFEA158E278}" destId="{1E423FA4-DEB2-4F92-B75E-23EA4E554606}" srcOrd="0" destOrd="0" presId="urn:microsoft.com/office/officeart/2005/8/layout/hProcess9"/>
    <dgm:cxn modelId="{032614B0-B0A7-4DD5-A313-4E207B4AD115}" type="presOf" srcId="{149FDC25-416F-4C06-A333-995FDDF99DEF}" destId="{9F751334-09D0-4A45-9E25-E93E99339544}" srcOrd="0" destOrd="0" presId="urn:microsoft.com/office/officeart/2005/8/layout/hProcess9"/>
    <dgm:cxn modelId="{775A7FC1-9CFA-412A-98E9-C217B018D504}" type="presOf" srcId="{D3BBD14C-7400-437F-A243-AA95299481BA}" destId="{15DAB781-3207-49FD-8BB1-9FD927FD88F8}" srcOrd="0" destOrd="0" presId="urn:microsoft.com/office/officeart/2005/8/layout/hProcess9"/>
    <dgm:cxn modelId="{EE0F56FC-9F82-4689-9A67-A2C392F2E9DB}" srcId="{D3BBD14C-7400-437F-A243-AA95299481BA}" destId="{20920F65-23A4-4065-B7B4-F193BA6E45CD}" srcOrd="2" destOrd="0" parTransId="{55ECF24D-7B96-4D24-845F-B8C86D4D53B6}" sibTransId="{60602E32-9CEF-4FE3-85AD-B802FB96F926}"/>
    <dgm:cxn modelId="{B127788A-79CF-4D2C-9B9B-278E67704E78}" type="presParOf" srcId="{15DAB781-3207-49FD-8BB1-9FD927FD88F8}" destId="{1B628ACF-18D5-4595-8318-943E612883A8}" srcOrd="0" destOrd="0" presId="urn:microsoft.com/office/officeart/2005/8/layout/hProcess9"/>
    <dgm:cxn modelId="{FDDD871F-FFA6-4B1A-B7C4-13BCC6FA43AB}" type="presParOf" srcId="{15DAB781-3207-49FD-8BB1-9FD927FD88F8}" destId="{A6D6F53C-697A-43A3-97C5-6C0C4C797D64}" srcOrd="1" destOrd="0" presId="urn:microsoft.com/office/officeart/2005/8/layout/hProcess9"/>
    <dgm:cxn modelId="{67C1510D-B755-4537-8F78-69C091499962}" type="presParOf" srcId="{A6D6F53C-697A-43A3-97C5-6C0C4C797D64}" destId="{1E423FA4-DEB2-4F92-B75E-23EA4E554606}" srcOrd="0" destOrd="0" presId="urn:microsoft.com/office/officeart/2005/8/layout/hProcess9"/>
    <dgm:cxn modelId="{CD744B44-C60C-4298-85EC-54FE20C4D426}" type="presParOf" srcId="{A6D6F53C-697A-43A3-97C5-6C0C4C797D64}" destId="{309E9889-3E1E-4342-80DB-4069F4BA56E3}" srcOrd="1" destOrd="0" presId="urn:microsoft.com/office/officeart/2005/8/layout/hProcess9"/>
    <dgm:cxn modelId="{9C93A91E-B190-4C5D-A338-8BEA87EEA725}" type="presParOf" srcId="{A6D6F53C-697A-43A3-97C5-6C0C4C797D64}" destId="{9F751334-09D0-4A45-9E25-E93E99339544}" srcOrd="2" destOrd="0" presId="urn:microsoft.com/office/officeart/2005/8/layout/hProcess9"/>
    <dgm:cxn modelId="{8939C385-B3AB-47A6-A250-FF58EB4B7471}" type="presParOf" srcId="{A6D6F53C-697A-43A3-97C5-6C0C4C797D64}" destId="{0D9403CF-AB7E-4F53-ACF4-3D9A35C26A33}" srcOrd="3" destOrd="0" presId="urn:microsoft.com/office/officeart/2005/8/layout/hProcess9"/>
    <dgm:cxn modelId="{81B23ED7-FBB1-4AB9-AEE0-CA7C4A0A92A2}" type="presParOf" srcId="{A6D6F53C-697A-43A3-97C5-6C0C4C797D64}" destId="{CAAB5575-100F-4B18-8B69-F14A8F80ED7F}"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628ACF-18D5-4595-8318-943E612883A8}">
      <dsp:nvSpPr>
        <dsp:cNvPr id="0" name=""/>
        <dsp:cNvSpPr/>
      </dsp:nvSpPr>
      <dsp:spPr>
        <a:xfrm>
          <a:off x="741440" y="0"/>
          <a:ext cx="8402991" cy="4180705"/>
        </a:xfrm>
        <a:prstGeom prst="rightArrow">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E423FA4-DEB2-4F92-B75E-23EA4E554606}">
      <dsp:nvSpPr>
        <dsp:cNvPr id="0" name=""/>
        <dsp:cNvSpPr/>
      </dsp:nvSpPr>
      <dsp:spPr>
        <a:xfrm>
          <a:off x="334999" y="1254211"/>
          <a:ext cx="2965761" cy="1672282"/>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kern="1200">
              <a:latin typeface="Calibri Light" panose="020F0302020204030204"/>
            </a:rPr>
            <a:t>Evaluators complete assigned training in Moodle and submit certificate to their SAM</a:t>
          </a:r>
          <a:endParaRPr lang="en-US" sz="1600" kern="1200"/>
        </a:p>
      </dsp:txBody>
      <dsp:txXfrm>
        <a:off x="416633" y="1335845"/>
        <a:ext cx="2802493" cy="1509014"/>
      </dsp:txXfrm>
    </dsp:sp>
    <dsp:sp modelId="{9F751334-09D0-4A45-9E25-E93E99339544}">
      <dsp:nvSpPr>
        <dsp:cNvPr id="0" name=""/>
        <dsp:cNvSpPr/>
      </dsp:nvSpPr>
      <dsp:spPr>
        <a:xfrm>
          <a:off x="3460055" y="1254211"/>
          <a:ext cx="2965761" cy="1672282"/>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kern="1200">
              <a:latin typeface="Calibri Light" panose="020F0302020204030204"/>
            </a:rPr>
            <a:t>SAM sends completed spreadsheet to Ashley Cohoon for import into </a:t>
          </a:r>
          <a:r>
            <a:rPr lang="en-US" sz="1600" kern="1200" err="1">
              <a:latin typeface="Calibri Light" panose="020F0302020204030204"/>
            </a:rPr>
            <a:t>SCLead</a:t>
          </a:r>
          <a:endParaRPr lang="en-US" sz="1600" kern="1200"/>
        </a:p>
      </dsp:txBody>
      <dsp:txXfrm>
        <a:off x="3541689" y="1335845"/>
        <a:ext cx="2802493" cy="1509014"/>
      </dsp:txXfrm>
    </dsp:sp>
    <dsp:sp modelId="{CAAB5575-100F-4B18-8B69-F14A8F80ED7F}">
      <dsp:nvSpPr>
        <dsp:cNvPr id="0" name=""/>
        <dsp:cNvSpPr/>
      </dsp:nvSpPr>
      <dsp:spPr>
        <a:xfrm>
          <a:off x="6585110" y="1254211"/>
          <a:ext cx="2965761" cy="1672282"/>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kern="1200">
              <a:latin typeface="Calibri Light" panose="020F0302020204030204"/>
            </a:rPr>
            <a:t>When assigning evaluation teams, make sure the evaluator is staffed at the same school as the educator. If evaluator credential is missing, contact SAM</a:t>
          </a:r>
          <a:r>
            <a:rPr lang="en-US" sz="1600" kern="1200">
              <a:latin typeface="Calibri Light"/>
              <a:ea typeface="Calibri Light"/>
              <a:cs typeface="Calibri Light"/>
            </a:rPr>
            <a:t>.</a:t>
          </a:r>
          <a:endParaRPr lang="en-US" sz="1600" kern="1200"/>
        </a:p>
      </dsp:txBody>
      <dsp:txXfrm>
        <a:off x="6666744" y="1335845"/>
        <a:ext cx="2802493" cy="150901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03A10E-90C6-4978-89DC-ACC6D9E041AA}" type="datetimeFigureOut">
              <a:rPr lang="en-US" smtClean="0"/>
              <a:t>10/9/2024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4CEC91-7A65-4868-9634-A5288F997D0F}" type="slidenum">
              <a:rPr lang="en-US" smtClean="0"/>
              <a:t>‹#›</a:t>
            </a:fld>
            <a:endParaRPr lang="en-US"/>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educationalimpact.com/pdfs/SCDECourseCatalog.pdf"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a:solidFill>
                  <a:srgbClr val="000000"/>
                </a:solidFill>
                <a:latin typeface="Calibri"/>
                <a:cs typeface="Calibri"/>
              </a:rPr>
              <a:t>Ashley - Welcome</a:t>
            </a:r>
            <a:r>
              <a:rPr lang="en-US" sz="1200" b="0" i="0" u="none" strike="noStrike">
                <a:solidFill>
                  <a:srgbClr val="000000"/>
                </a:solidFill>
                <a:effectLst/>
                <a:latin typeface="Calibri"/>
                <a:cs typeface="Calibri"/>
              </a:rPr>
              <a:t> to our educator effectiveness virtual office hours. We’re so glad you could make it. Please type in the chat box your name and district. We have </a:t>
            </a:r>
            <a:r>
              <a:rPr lang="en-US">
                <a:solidFill>
                  <a:srgbClr val="000000"/>
                </a:solidFill>
                <a:latin typeface="Calibri"/>
                <a:cs typeface="Calibri"/>
              </a:rPr>
              <a:t>an</a:t>
            </a:r>
            <a:r>
              <a:rPr lang="en-US" sz="1200" b="0" i="0" u="none" strike="noStrike">
                <a:solidFill>
                  <a:srgbClr val="000000"/>
                </a:solidFill>
                <a:effectLst/>
                <a:latin typeface="Calibri"/>
                <a:cs typeface="Calibri"/>
              </a:rPr>
              <a:t> </a:t>
            </a:r>
            <a:r>
              <a:rPr lang="en-US">
                <a:solidFill>
                  <a:srgbClr val="000000"/>
                </a:solidFill>
                <a:latin typeface="Calibri"/>
                <a:cs typeface="Calibri"/>
              </a:rPr>
              <a:t>open-response posted</a:t>
            </a:r>
            <a:r>
              <a:rPr lang="en-US" sz="1200" b="0" i="0" u="none" strike="noStrike">
                <a:solidFill>
                  <a:srgbClr val="000000"/>
                </a:solidFill>
                <a:effectLst/>
                <a:latin typeface="Calibri"/>
                <a:cs typeface="Calibri"/>
              </a:rPr>
              <a:t> that we’d love for you to answer in the chat. We’ll get started right at 2 PM. </a:t>
            </a:r>
            <a:r>
              <a:rPr lang="en-US" sz="1200" b="0" i="0">
                <a:solidFill>
                  <a:srgbClr val="444444"/>
                </a:solidFill>
                <a:effectLst/>
                <a:latin typeface="Calibri"/>
                <a:cs typeface="Calibri"/>
              </a:rPr>
              <a:t>​</a:t>
            </a:r>
            <a:endParaRPr lang="en-US" b="0" i="0">
              <a:solidFill>
                <a:srgbClr val="444444"/>
              </a:solidFill>
              <a:effectLst/>
              <a:latin typeface="Calibri"/>
              <a:cs typeface="Calibri"/>
            </a:endParaRPr>
          </a:p>
          <a:p>
            <a:pPr algn="l" rtl="0" fontAlgn="base"/>
            <a:r>
              <a:rPr lang="en-US" sz="1200" b="0" i="0">
                <a:solidFill>
                  <a:srgbClr val="444444"/>
                </a:solidFill>
                <a:effectLst/>
                <a:latin typeface="Calibri"/>
                <a:cs typeface="Calibri"/>
              </a:rPr>
              <a:t>​</a:t>
            </a:r>
            <a:endParaRPr lang="en-US" b="0" i="0">
              <a:solidFill>
                <a:srgbClr val="444444"/>
              </a:solidFill>
              <a:effectLst/>
              <a:latin typeface="Calibri"/>
              <a:ea typeface="Calibri"/>
              <a:cs typeface="Calibri"/>
            </a:endParaRPr>
          </a:p>
          <a:p>
            <a:pPr fontAlgn="base"/>
            <a:r>
              <a:rPr lang="en-US" sz="1200" b="0" i="0" u="none" strike="noStrike">
                <a:solidFill>
                  <a:srgbClr val="000000"/>
                </a:solidFill>
                <a:effectLst/>
                <a:latin typeface="Calibri"/>
                <a:cs typeface="Calibri"/>
              </a:rPr>
              <a:t>@ 2 PM: Welcome again everyone! (Introduce self and team) If you haven’t done so, please type in the chat box your name and district. First, to orient you to the Microsoft Teams platform, the control icons will be on the upper right section of your screen for most users. If you haven’t yet, please click the mic icon to mute yourself. You will click the same mic icon to unmute yourself later when we are ready for conversation. We encourage you to utilize the chat throughout this session for any questions you may have during the presentation. Our team will be monitoring the chat and responding accordingly. We will also hold a time at the end for discussion.</a:t>
            </a:r>
            <a:r>
              <a:rPr lang="en-US" sz="1200" b="0" i="0">
                <a:solidFill>
                  <a:srgbClr val="444444"/>
                </a:solidFill>
                <a:effectLst/>
                <a:latin typeface="Calibri"/>
                <a:cs typeface="Calibri"/>
              </a:rPr>
              <a:t>​</a:t>
            </a:r>
            <a:r>
              <a:rPr lang="en-US" sz="1000" b="0" i="0">
                <a:solidFill>
                  <a:srgbClr val="444444"/>
                </a:solidFill>
                <a:effectLst/>
                <a:latin typeface="Calibri"/>
                <a:cs typeface="Calibri"/>
              </a:rPr>
              <a:t> </a:t>
            </a:r>
            <a:r>
              <a:rPr lang="en-US" sz="1200" b="0" i="0">
                <a:solidFill>
                  <a:srgbClr val="444444"/>
                </a:solidFill>
                <a:effectLst/>
                <a:latin typeface="Calibri"/>
                <a:cs typeface="Calibri"/>
              </a:rPr>
              <a:t>​</a:t>
            </a:r>
            <a:endParaRPr lang="en-US">
              <a:solidFill>
                <a:srgbClr val="444444"/>
              </a:solidFill>
              <a:latin typeface="Calibri"/>
              <a:ea typeface="Calibri"/>
              <a:cs typeface="Calibri"/>
            </a:endParaRPr>
          </a:p>
          <a:p>
            <a:r>
              <a:rPr lang="en-US" sz="1200" b="0" i="0">
                <a:solidFill>
                  <a:srgbClr val="444444"/>
                </a:solidFill>
                <a:effectLst/>
                <a:latin typeface="Calibri"/>
                <a:cs typeface="Calibri"/>
              </a:rPr>
              <a:t>The purpose of Office Hours is to hold time to ensure that we share timely reminders with districts, but even more importantly to create a space where you </a:t>
            </a:r>
            <a:r>
              <a:rPr lang="en-US">
                <a:solidFill>
                  <a:srgbClr val="444444"/>
                </a:solidFill>
                <a:latin typeface="Calibri"/>
                <a:cs typeface="Calibri"/>
              </a:rPr>
              <a:t>can share</a:t>
            </a:r>
            <a:r>
              <a:rPr lang="en-US" sz="1200" b="0" i="0">
                <a:solidFill>
                  <a:srgbClr val="444444"/>
                </a:solidFill>
                <a:effectLst/>
                <a:latin typeface="Calibri"/>
                <a:cs typeface="Calibri"/>
              </a:rPr>
              <a:t> feedback, questions, ideas and best practices with your peers. If you are new, there is no question too small; if you are an effectiveness veteran, don’t be shy about letting us know what you need. Before we get started, let’s </a:t>
            </a:r>
            <a:r>
              <a:rPr lang="en-US">
                <a:solidFill>
                  <a:srgbClr val="444444"/>
                </a:solidFill>
                <a:latin typeface="Calibri"/>
                <a:cs typeface="Calibri"/>
              </a:rPr>
              <a:t>see what exciting events have happened recently in our chat. </a:t>
            </a:r>
            <a:r>
              <a:rPr lang="en-US" sz="1200" b="0" i="0">
                <a:solidFill>
                  <a:srgbClr val="444444"/>
                </a:solidFill>
                <a:effectLst/>
                <a:latin typeface="Calibri"/>
                <a:cs typeface="Calibri"/>
              </a:rPr>
              <a:t>(summarize responses or ask 1-2 districts to elaborate….)</a:t>
            </a:r>
            <a:endParaRPr lang="en-US" b="0" i="0">
              <a:solidFill>
                <a:srgbClr val="444444"/>
              </a:solidFill>
              <a:effectLst/>
              <a:latin typeface="Calibri"/>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a:t>
            </a:fld>
            <a:endParaRPr lang="en-US"/>
          </a:p>
        </p:txBody>
      </p:sp>
    </p:spTree>
    <p:extLst>
      <p:ext uri="{BB962C8B-B14F-4D97-AF65-F5344CB8AC3E}">
        <p14:creationId xmlns:p14="http://schemas.microsoft.com/office/powerpoint/2010/main" val="3102323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We would now like to open the mic for any questions you may have.</a:t>
            </a:r>
          </a:p>
        </p:txBody>
      </p:sp>
      <p:sp>
        <p:nvSpPr>
          <p:cNvPr id="4" name="Slide Number Placeholder 3"/>
          <p:cNvSpPr>
            <a:spLocks noGrp="1"/>
          </p:cNvSpPr>
          <p:nvPr>
            <p:ph type="sldNum" sz="quarter" idx="5"/>
          </p:nvPr>
        </p:nvSpPr>
        <p:spPr/>
        <p:txBody>
          <a:bodyPr/>
          <a:lstStyle/>
          <a:p>
            <a:fld id="{AC08F6B9-9AA6-429E-A410-38249A3BA9E7}" type="slidenum">
              <a:rPr lang="en-US" smtClean="0"/>
              <a:t>10</a:t>
            </a:fld>
            <a:endParaRPr lang="en-US"/>
          </a:p>
        </p:txBody>
      </p:sp>
    </p:spTree>
    <p:extLst>
      <p:ext uri="{BB962C8B-B14F-4D97-AF65-F5344CB8AC3E}">
        <p14:creationId xmlns:p14="http://schemas.microsoft.com/office/powerpoint/2010/main" val="26155861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
                <a:ea typeface="Calibri"/>
                <a:cs typeface="Calibri"/>
              </a:rPr>
              <a:t>We thank you for your time today. We will stay for a few extra minutes if anyone has any additional questions.</a:t>
            </a:r>
            <a:endParaRPr lang="en"/>
          </a:p>
          <a:p>
            <a:r>
              <a:rPr lang="en"/>
              <a:t>Feel free to reach out to us if you have questions or feedback for us. Our email addresses are shown on the slide.</a:t>
            </a:r>
          </a:p>
          <a:p>
            <a:r>
              <a:rPr lang="en">
                <a:ea typeface="Calibri"/>
                <a:cs typeface="Calibri"/>
              </a:rPr>
              <a:t>Have a great rest of your day!</a:t>
            </a:r>
          </a:p>
        </p:txBody>
      </p:sp>
      <p:sp>
        <p:nvSpPr>
          <p:cNvPr id="4" name="Slide Number Placeholder 3"/>
          <p:cNvSpPr>
            <a:spLocks noGrp="1"/>
          </p:cNvSpPr>
          <p:nvPr>
            <p:ph type="sldNum" sz="quarter" idx="5"/>
          </p:nvPr>
        </p:nvSpPr>
        <p:spPr/>
        <p:txBody>
          <a:bodyPr/>
          <a:lstStyle/>
          <a:p>
            <a:fld id="{7D31CE96-81FA-4C03-87CC-F53CE344BC75}" type="slidenum">
              <a:rPr lang="en-US" smtClean="0"/>
              <a:t>11</a:t>
            </a:fld>
            <a:endParaRPr lang="en-US"/>
          </a:p>
        </p:txBody>
      </p:sp>
    </p:spTree>
    <p:extLst>
      <p:ext uri="{BB962C8B-B14F-4D97-AF65-F5344CB8AC3E}">
        <p14:creationId xmlns:p14="http://schemas.microsoft.com/office/powerpoint/2010/main" val="11543308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Slide title is hidden from display</a:t>
            </a:r>
          </a:p>
        </p:txBody>
      </p:sp>
      <p:sp>
        <p:nvSpPr>
          <p:cNvPr id="4" name="Slide Number Placeholder 3"/>
          <p:cNvSpPr>
            <a:spLocks noGrp="1"/>
          </p:cNvSpPr>
          <p:nvPr>
            <p:ph type="sldNum" sz="quarter" idx="5"/>
          </p:nvPr>
        </p:nvSpPr>
        <p:spPr/>
        <p:txBody>
          <a:bodyPr/>
          <a:lstStyle/>
          <a:p>
            <a:fld id="{484CEC91-7A65-4868-9634-A5288F997D0F}" type="slidenum">
              <a:rPr lang="en-US" smtClean="0"/>
              <a:t>12</a:t>
            </a:fld>
            <a:endParaRPr lang="en-US"/>
          </a:p>
        </p:txBody>
      </p:sp>
    </p:spTree>
    <p:extLst>
      <p:ext uri="{BB962C8B-B14F-4D97-AF65-F5344CB8AC3E}">
        <p14:creationId xmlns:p14="http://schemas.microsoft.com/office/powerpoint/2010/main" val="1665185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are so glad to have you here with us today. Before we get to questions and open discussion, we have a few things to share with you (state them). As we go, please feel free to add questions in the chat. We will respond to all that we can as we go and will address any lingering questions and open up the room for discussion at the end. </a:t>
            </a:r>
          </a:p>
        </p:txBody>
      </p:sp>
      <p:sp>
        <p:nvSpPr>
          <p:cNvPr id="4" name="Slide Number Placeholder 3"/>
          <p:cNvSpPr>
            <a:spLocks noGrp="1"/>
          </p:cNvSpPr>
          <p:nvPr>
            <p:ph type="sldNum" sz="quarter" idx="5"/>
          </p:nvPr>
        </p:nvSpPr>
        <p:spPr/>
        <p:txBody>
          <a:bodyPr/>
          <a:lstStyle/>
          <a:p>
            <a:fld id="{AC08F6B9-9AA6-429E-A410-38249A3BA9E7}" type="slidenum">
              <a:rPr lang="en-US" smtClean="0"/>
              <a:t>2</a:t>
            </a:fld>
            <a:endParaRPr lang="en-US"/>
          </a:p>
        </p:txBody>
      </p:sp>
    </p:spTree>
    <p:extLst>
      <p:ext uri="{BB962C8B-B14F-4D97-AF65-F5344CB8AC3E}">
        <p14:creationId xmlns:p14="http://schemas.microsoft.com/office/powerpoint/2010/main" val="481385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3</a:t>
            </a:fld>
            <a:endParaRPr lang="en-US"/>
          </a:p>
        </p:txBody>
      </p:sp>
    </p:spTree>
    <p:extLst>
      <p:ext uri="{BB962C8B-B14F-4D97-AF65-F5344CB8AC3E}">
        <p14:creationId xmlns:p14="http://schemas.microsoft.com/office/powerpoint/2010/main" val="1787391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Arial"/>
                <a:cs typeface="Arial"/>
              </a:rPr>
              <a:t>Read Slide</a:t>
            </a:r>
          </a:p>
        </p:txBody>
      </p:sp>
      <p:sp>
        <p:nvSpPr>
          <p:cNvPr id="4" name="Slide Number Placeholder 3"/>
          <p:cNvSpPr>
            <a:spLocks noGrp="1"/>
          </p:cNvSpPr>
          <p:nvPr>
            <p:ph type="sldNum" sz="quarter" idx="5"/>
          </p:nvPr>
        </p:nvSpPr>
        <p:spPr/>
        <p:txBody>
          <a:bodyPr/>
          <a:lstStyle/>
          <a:p>
            <a:fld id="{AC08F6B9-9AA6-429E-A410-38249A3BA9E7}" type="slidenum">
              <a:rPr lang="en-US" smtClean="0"/>
              <a:t>4</a:t>
            </a:fld>
            <a:endParaRPr lang="en-US"/>
          </a:p>
        </p:txBody>
      </p:sp>
    </p:spTree>
    <p:extLst>
      <p:ext uri="{BB962C8B-B14F-4D97-AF65-F5344CB8AC3E}">
        <p14:creationId xmlns:p14="http://schemas.microsoft.com/office/powerpoint/2010/main" val="29092231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Good afternoon! We wanted to take a few moments to talk about the PLL and highlight how districts are using this resource to grow educators which impacts the academic growth of our students.</a:t>
            </a:r>
          </a:p>
        </p:txBody>
      </p:sp>
      <p:sp>
        <p:nvSpPr>
          <p:cNvPr id="4" name="Slide Number Placeholder 3"/>
          <p:cNvSpPr>
            <a:spLocks noGrp="1"/>
          </p:cNvSpPr>
          <p:nvPr>
            <p:ph type="sldNum" sz="quarter" idx="5"/>
          </p:nvPr>
        </p:nvSpPr>
        <p:spPr/>
        <p:txBody>
          <a:bodyPr/>
          <a:lstStyle/>
          <a:p>
            <a:fld id="{AC08F6B9-9AA6-429E-A410-38249A3BA9E7}" type="slidenum">
              <a:rPr lang="en-US" smtClean="0"/>
              <a:t>5</a:t>
            </a:fld>
            <a:endParaRPr lang="en-US"/>
          </a:p>
        </p:txBody>
      </p:sp>
    </p:spTree>
    <p:extLst>
      <p:ext uri="{BB962C8B-B14F-4D97-AF65-F5344CB8AC3E}">
        <p14:creationId xmlns:p14="http://schemas.microsoft.com/office/powerpoint/2010/main" val="7320028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are excited to have special guests Jaime Dawson and Steven Olejnik from Spartanburg School District Two to share their expertise on how their district uses the Professional Learning Library to support educators.</a:t>
            </a:r>
          </a:p>
          <a:p>
            <a:r>
              <a:rPr lang="en-US"/>
              <a:t>They will be talking about:</a:t>
            </a:r>
          </a:p>
          <a:p>
            <a:r>
              <a:rPr lang="en-US"/>
              <a:t>       “How their district uses the PLL to support educator growth?”</a:t>
            </a:r>
          </a:p>
          <a:p>
            <a:r>
              <a:rPr lang="en-US"/>
              <a:t>   “How they assist administrative teams and school leaders in selecting meaningful professional development using the Professional Learning Library?”</a:t>
            </a:r>
          </a:p>
          <a:p>
            <a:r>
              <a:rPr lang="en-US"/>
              <a:t>   "How they promote the PLL to encourage participation?"</a:t>
            </a:r>
          </a:p>
          <a:p>
            <a:r>
              <a:rPr lang="en-US"/>
              <a:t>       "How has Educational Impact worked specifically with Spartanburg 2 to tailor professional development for your staff?"</a:t>
            </a:r>
          </a:p>
          <a:p>
            <a:endParaRPr lang="en-US"/>
          </a:p>
          <a:p>
            <a:r>
              <a:rPr lang="en-US"/>
              <a:t>We want to thank Jaime and Steven for their time and for sharing their experiences with the PLL.</a:t>
            </a:r>
          </a:p>
        </p:txBody>
      </p:sp>
      <p:sp>
        <p:nvSpPr>
          <p:cNvPr id="4" name="Slide Number Placeholder 3"/>
          <p:cNvSpPr>
            <a:spLocks noGrp="1"/>
          </p:cNvSpPr>
          <p:nvPr>
            <p:ph type="sldNum" sz="quarter" idx="5"/>
          </p:nvPr>
        </p:nvSpPr>
        <p:spPr/>
        <p:txBody>
          <a:bodyPr/>
          <a:lstStyle/>
          <a:p>
            <a:fld id="{AC08F6B9-9AA6-429E-A410-38249A3BA9E7}" type="slidenum">
              <a:rPr lang="en-US" smtClean="0"/>
              <a:t>6</a:t>
            </a:fld>
            <a:endParaRPr lang="en-US"/>
          </a:p>
        </p:txBody>
      </p:sp>
    </p:spTree>
    <p:extLst>
      <p:ext uri="{BB962C8B-B14F-4D97-AF65-F5344CB8AC3E}">
        <p14:creationId xmlns:p14="http://schemas.microsoft.com/office/powerpoint/2010/main" val="21865031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would like to welcome the president of Educational Impact, Deanna Maki and South Carolina's implementation Specialist Melissa Hoot to share more about the content in the PLL and how they provide tailored support for the educators and staff in your school districts.</a:t>
            </a:r>
          </a:p>
          <a:p>
            <a:endParaRPr lang="en-US"/>
          </a:p>
          <a:p>
            <a:r>
              <a:rPr lang="en-US"/>
              <a:t>Drop catalog in chat: </a:t>
            </a:r>
            <a:r>
              <a:rPr lang="en-US">
                <a:hlinkClick r:id="rId3"/>
              </a:rPr>
              <a:t>FINAL SCDE Course Catalog | 2024-25 (educationalimpact.com)</a:t>
            </a:r>
          </a:p>
        </p:txBody>
      </p:sp>
      <p:sp>
        <p:nvSpPr>
          <p:cNvPr id="4" name="Slide Number Placeholder 3"/>
          <p:cNvSpPr>
            <a:spLocks noGrp="1"/>
          </p:cNvSpPr>
          <p:nvPr>
            <p:ph type="sldNum" sz="quarter" idx="5"/>
          </p:nvPr>
        </p:nvSpPr>
        <p:spPr/>
        <p:txBody>
          <a:bodyPr/>
          <a:lstStyle/>
          <a:p>
            <a:fld id="{AC08F6B9-9AA6-429E-A410-38249A3BA9E7}" type="slidenum">
              <a:rPr lang="en-US" smtClean="0"/>
              <a:t>7</a:t>
            </a:fld>
            <a:endParaRPr lang="en-US"/>
          </a:p>
        </p:txBody>
      </p:sp>
    </p:spTree>
    <p:extLst>
      <p:ext uri="{BB962C8B-B14F-4D97-AF65-F5344CB8AC3E}">
        <p14:creationId xmlns:p14="http://schemas.microsoft.com/office/powerpoint/2010/main" val="2136825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8</a:t>
            </a:fld>
            <a:endParaRPr lang="en-US"/>
          </a:p>
        </p:txBody>
      </p:sp>
    </p:spTree>
    <p:extLst>
      <p:ext uri="{BB962C8B-B14F-4D97-AF65-F5344CB8AC3E}">
        <p14:creationId xmlns:p14="http://schemas.microsoft.com/office/powerpoint/2010/main" val="2848627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9</a:t>
            </a:fld>
            <a:endParaRPr lang="en-US"/>
          </a:p>
        </p:txBody>
      </p:sp>
    </p:spTree>
    <p:extLst>
      <p:ext uri="{BB962C8B-B14F-4D97-AF65-F5344CB8AC3E}">
        <p14:creationId xmlns:p14="http://schemas.microsoft.com/office/powerpoint/2010/main" val="12275059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10/9/2024</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10/9/2024</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10/9/2024</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10/9/2024</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10/9/2024</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10/9/2024</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10/9/2024</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44822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10/9/2024</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rgbClr val="2F3D4C"/>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10/9/2024</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10/9/2024</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10/9/2024</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10/9/2024</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10/9/2024</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10/9/2024</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10/9/2024</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10/9/2024</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 id="2147483680" r:id="rId17"/>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7.xml"/><Relationship Id="rId5" Type="http://schemas.openxmlformats.org/officeDocument/2006/relationships/image" Target="../media/image12.png"/><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8" Type="http://schemas.openxmlformats.org/officeDocument/2006/relationships/hyperlink" Target="mailto:masuber@ed.sc.gov" TargetMode="External"/><Relationship Id="rId13" Type="http://schemas.openxmlformats.org/officeDocument/2006/relationships/hyperlink" Target="mailto:tsmith@ed.sc.gov" TargetMode="External"/><Relationship Id="rId3" Type="http://schemas.openxmlformats.org/officeDocument/2006/relationships/hyperlink" Target="mailto:ascohoon@ed.sc.gov" TargetMode="External"/><Relationship Id="rId7" Type="http://schemas.openxmlformats.org/officeDocument/2006/relationships/hyperlink" Target="mailto:lmandsager@ed.sc.gov" TargetMode="External"/><Relationship Id="rId12" Type="http://schemas.openxmlformats.org/officeDocument/2006/relationships/hyperlink" Target="mailto:frobinson@ed.sc.gov" TargetMode="External"/><Relationship Id="rId2" Type="http://schemas.openxmlformats.org/officeDocument/2006/relationships/notesSlide" Target="../notesSlides/notesSlide11.xml"/><Relationship Id="rId1" Type="http://schemas.openxmlformats.org/officeDocument/2006/relationships/slideLayout" Target="../slideLayouts/slideLayout17.xml"/><Relationship Id="rId6" Type="http://schemas.openxmlformats.org/officeDocument/2006/relationships/hyperlink" Target="mailto:khoward@ed.sc.gov" TargetMode="External"/><Relationship Id="rId11" Type="http://schemas.openxmlformats.org/officeDocument/2006/relationships/hyperlink" Target="mailto:oortmann@ed.sc.gov" TargetMode="External"/><Relationship Id="rId5" Type="http://schemas.openxmlformats.org/officeDocument/2006/relationships/hyperlink" Target="mailto:vhenke@ed.sc.gov" TargetMode="External"/><Relationship Id="rId10" Type="http://schemas.openxmlformats.org/officeDocument/2006/relationships/hyperlink" Target="mailto:rthurmond@ed.sc.gov" TargetMode="External"/><Relationship Id="rId4" Type="http://schemas.openxmlformats.org/officeDocument/2006/relationships/hyperlink" Target="mailto:rfrazier@ed.sc.gov" TargetMode="External"/><Relationship Id="rId9" Type="http://schemas.openxmlformats.org/officeDocument/2006/relationships/hyperlink" Target="mailto:gedwards@ed.sc.gov" TargetMode="External"/><Relationship Id="rId1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7.xml"/><Relationship Id="rId6" Type="http://schemas.openxmlformats.org/officeDocument/2006/relationships/image" Target="../media/image12.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openxmlformats.org/officeDocument/2006/relationships/image" Target="../media/image12.png"/><Relationship Id="rId5" Type="http://schemas.openxmlformats.org/officeDocument/2006/relationships/hyperlink" Target="https://www.educationalimpact.com/pdfs/SCDECourseCatalog.pdf" TargetMode="Externa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hyperlink" Target="mailto:support@sclead.org" TargetMode="External"/><Relationship Id="rId7" Type="http://schemas.openxmlformats.org/officeDocument/2006/relationships/diagramColors" Target="../diagrams/colors1.xml"/><Relationship Id="rId2" Type="http://schemas.openxmlformats.org/officeDocument/2006/relationships/notesSlide" Target="../notesSlides/notesSlide9.xml"/><Relationship Id="rId1" Type="http://schemas.openxmlformats.org/officeDocument/2006/relationships/slideLayout" Target="../slideLayouts/slideLayout1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4">
            <a:extLst>
              <a:ext uri="{FF2B5EF4-FFF2-40B4-BE49-F238E27FC236}">
                <a16:creationId xmlns:a16="http://schemas.microsoft.com/office/drawing/2014/main" id="{9CB50828-F853-EE56-5FBD-4A56EAD333B0}"/>
              </a:ext>
            </a:extLst>
          </p:cNvPr>
          <p:cNvSpPr txBox="1">
            <a:spLocks noGrp="1"/>
          </p:cNvSpPr>
          <p:nvPr>
            <p:ph type="title" idx="4294967295"/>
          </p:nvPr>
        </p:nvSpPr>
        <p:spPr>
          <a:xfrm>
            <a:off x="-1032876" y="602492"/>
            <a:ext cx="12725399" cy="20222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914445">
              <a:spcBef>
                <a:spcPts val="0"/>
              </a:spcBef>
              <a:defRPr/>
            </a:pPr>
            <a:r>
              <a:rPr lang="en-US" sz="6600" b="1">
                <a:solidFill>
                  <a:srgbClr val="233746"/>
                </a:solidFill>
                <a:latin typeface="Aptos"/>
              </a:rPr>
              <a:t>Educator Effectiveness </a:t>
            </a:r>
            <a:br>
              <a:rPr lang="en-US" sz="6600" b="1">
                <a:latin typeface="Aptos" panose="020B0004020202020204" pitchFamily="34" charset="0"/>
              </a:rPr>
            </a:br>
            <a:r>
              <a:rPr lang="en-US" sz="6600" b="1">
                <a:solidFill>
                  <a:srgbClr val="233746"/>
                </a:solidFill>
                <a:latin typeface="Aptos"/>
              </a:rPr>
              <a:t>Virtual Office Hours</a:t>
            </a:r>
            <a:r>
              <a:rPr lang="en-US" sz="7950" b="1">
                <a:solidFill>
                  <a:srgbClr val="233746"/>
                </a:solidFill>
                <a:latin typeface="Aptos"/>
              </a:rPr>
              <a:t> </a:t>
            </a:r>
            <a:endParaRPr lang="en-US"/>
          </a:p>
        </p:txBody>
      </p:sp>
      <p:sp>
        <p:nvSpPr>
          <p:cNvPr id="12" name="TextBox 6">
            <a:extLst>
              <a:ext uri="{FF2B5EF4-FFF2-40B4-BE49-F238E27FC236}">
                <a16:creationId xmlns:a16="http://schemas.microsoft.com/office/drawing/2014/main" id="{E5A2C9A6-FA7C-FE1C-88FF-CF927DF21E4A}"/>
              </a:ext>
            </a:extLst>
          </p:cNvPr>
          <p:cNvSpPr txBox="1"/>
          <p:nvPr/>
        </p:nvSpPr>
        <p:spPr>
          <a:xfrm>
            <a:off x="2318516" y="2851634"/>
            <a:ext cx="6934200" cy="42813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ts val="2939"/>
              </a:lnSpc>
              <a:spcBef>
                <a:spcPct val="0"/>
              </a:spcBef>
            </a:pPr>
            <a:r>
              <a:rPr lang="en-US" sz="4200" b="1">
                <a:solidFill>
                  <a:srgbClr val="233746"/>
                </a:solidFill>
                <a:latin typeface="Aptos"/>
              </a:rPr>
              <a:t>October 9, 2024</a:t>
            </a:r>
          </a:p>
        </p:txBody>
      </p:sp>
      <p:pic>
        <p:nvPicPr>
          <p:cNvPr id="5" name="Picture 4" descr="Pumpkins of orange and white varieties, with a label marked grateful, on wood surface">
            <a:extLst>
              <a:ext uri="{FF2B5EF4-FFF2-40B4-BE49-F238E27FC236}">
                <a16:creationId xmlns:a16="http://schemas.microsoft.com/office/drawing/2014/main" id="{270B1187-665E-AE64-3C11-0531BB789C95}"/>
              </a:ext>
            </a:extLst>
          </p:cNvPr>
          <p:cNvPicPr>
            <a:picLocks noChangeAspect="1"/>
          </p:cNvPicPr>
          <p:nvPr/>
        </p:nvPicPr>
        <p:blipFill>
          <a:blip r:embed="rId3"/>
          <a:stretch>
            <a:fillRect/>
          </a:stretch>
        </p:blipFill>
        <p:spPr>
          <a:xfrm>
            <a:off x="2311369" y="3556886"/>
            <a:ext cx="4037964" cy="2525960"/>
          </a:xfrm>
          <a:prstGeom prst="ellipse">
            <a:avLst/>
          </a:prstGeom>
        </p:spPr>
      </p:pic>
      <p:sp>
        <p:nvSpPr>
          <p:cNvPr id="4" name="TextBox 3">
            <a:extLst>
              <a:ext uri="{FF2B5EF4-FFF2-40B4-BE49-F238E27FC236}">
                <a16:creationId xmlns:a16="http://schemas.microsoft.com/office/drawing/2014/main" id="{70787342-6D37-1A43-7D2E-50CC226FBF32}"/>
              </a:ext>
            </a:extLst>
          </p:cNvPr>
          <p:cNvSpPr txBox="1"/>
          <p:nvPr/>
        </p:nvSpPr>
        <p:spPr>
          <a:xfrm>
            <a:off x="308577" y="6316516"/>
            <a:ext cx="8508676" cy="2354491"/>
          </a:xfrm>
          <a:prstGeom prst="rect">
            <a:avLst/>
          </a:prstGeom>
          <a:noFill/>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4800">
                <a:ea typeface="Calibri"/>
                <a:cs typeface="Calibri"/>
              </a:rPr>
              <a:t>Welcome!</a:t>
            </a:r>
          </a:p>
          <a:p>
            <a:r>
              <a:rPr lang="en-US" sz="4800">
                <a:ea typeface="Calibri"/>
                <a:cs typeface="Calibri"/>
              </a:rPr>
              <a:t>What habits or hobbies are you “falling” into this season?</a:t>
            </a:r>
          </a:p>
        </p:txBody>
      </p:sp>
      <p:pic>
        <p:nvPicPr>
          <p:cNvPr id="14" name="Picture 13" descr="Horizontal logo of the South Carolina Department of Education. On the right of the words “ South Carolina Department of Education” is a circle seal, Inside is a palmetto tree with hands representing the fronds. The palmetto tree is rooted in a book. Below the book is the year 1868.">
            <a:extLst>
              <a:ext uri="{FF2B5EF4-FFF2-40B4-BE49-F238E27FC236}">
                <a16:creationId xmlns:a16="http://schemas.microsoft.com/office/drawing/2014/main" id="{6FE4EB68-B662-A92E-D6F6-6A644F0EBF7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2697" y="8974168"/>
            <a:ext cx="7324305" cy="1464863"/>
          </a:xfrm>
          <a:prstGeom prst="rect">
            <a:avLst/>
          </a:prstGeom>
        </p:spPr>
      </p:pic>
      <p:sp>
        <p:nvSpPr>
          <p:cNvPr id="2" name="AutoShape 2">
            <a:extLst>
              <a:ext uri="{C183D7F6-B498-43B3-948B-1728B52AA6E4}">
                <adec:decorative xmlns:adec="http://schemas.microsoft.com/office/drawing/2017/decorative" val="1"/>
              </a:ext>
            </a:extLst>
          </p:cNvPr>
          <p:cNvSpPr/>
          <p:nvPr/>
        </p:nvSpPr>
        <p:spPr>
          <a:xfrm>
            <a:off x="874241" y="8766350"/>
            <a:ext cx="6905207"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
        <p:nvSpPr>
          <p:cNvPr id="3" name="Freeform 3">
            <a:extLst>
              <a:ext uri="{C183D7F6-B498-43B3-948B-1728B52AA6E4}">
                <adec:decorative xmlns:adec="http://schemas.microsoft.com/office/drawing/2017/decorative" val="1"/>
              </a:ext>
            </a:extLst>
          </p:cNvPr>
          <p:cNvSpPr/>
          <p:nvPr/>
        </p:nvSpPr>
        <p:spPr>
          <a:xfrm>
            <a:off x="9016674" y="-803156"/>
            <a:ext cx="12651831" cy="12609780"/>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5">
              <a:alphaModFix amt="17000"/>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676400" y="4485048"/>
            <a:ext cx="14352486" cy="69403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914445">
              <a:lnSpc>
                <a:spcPts val="5001"/>
              </a:lnSpc>
              <a:spcBef>
                <a:spcPts val="0"/>
              </a:spcBef>
              <a:defRPr/>
            </a:pPr>
            <a:r>
              <a:rPr lang="en-US" sz="6000" b="1">
                <a:solidFill>
                  <a:srgbClr val="233746"/>
                </a:solidFill>
                <a:latin typeface="Aptos"/>
              </a:rPr>
              <a:t>Questions and Discussion</a:t>
            </a:r>
            <a:endParaRPr lang="en-US"/>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6185765" y="8575170"/>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Tree>
    <p:extLst>
      <p:ext uri="{BB962C8B-B14F-4D97-AF65-F5344CB8AC3E}">
        <p14:creationId xmlns:p14="http://schemas.microsoft.com/office/powerpoint/2010/main" val="32301851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
            <a:extLst>
              <a:ext uri="{FF2B5EF4-FFF2-40B4-BE49-F238E27FC236}">
                <a16:creationId xmlns:a16="http://schemas.microsoft.com/office/drawing/2014/main" id="{F8D69DFA-9EE6-8666-346D-97AF6425F980}"/>
              </a:ext>
            </a:extLst>
          </p:cNvPr>
          <p:cNvSpPr txBox="1">
            <a:spLocks noGrp="1"/>
          </p:cNvSpPr>
          <p:nvPr>
            <p:ph type="title" idx="4294967295"/>
          </p:nvPr>
        </p:nvSpPr>
        <p:spPr>
          <a:xfrm>
            <a:off x="609600" y="1076326"/>
            <a:ext cx="17907000" cy="65851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914445">
              <a:lnSpc>
                <a:spcPts val="5001"/>
              </a:lnSpc>
              <a:spcBef>
                <a:spcPts val="0"/>
              </a:spcBef>
              <a:defRPr/>
            </a:pPr>
            <a:r>
              <a:rPr lang="en-US" sz="5001" b="1">
                <a:solidFill>
                  <a:srgbClr val="233746"/>
                </a:solidFill>
                <a:latin typeface="Aptos" panose="020B0004020202020204" pitchFamily="34" charset="0"/>
              </a:rPr>
              <a:t>Office of Educator Effectiveness &amp; Leadership Development</a:t>
            </a:r>
          </a:p>
        </p:txBody>
      </p:sp>
      <p:sp>
        <p:nvSpPr>
          <p:cNvPr id="31" name="TextBox 14">
            <a:extLst>
              <a:ext uri="{FF2B5EF4-FFF2-40B4-BE49-F238E27FC236}">
                <a16:creationId xmlns:a16="http://schemas.microsoft.com/office/drawing/2014/main" id="{7CECC893-0D2B-52BF-67FC-D07D833D0967}"/>
              </a:ext>
            </a:extLst>
          </p:cNvPr>
          <p:cNvSpPr txBox="1"/>
          <p:nvPr/>
        </p:nvSpPr>
        <p:spPr>
          <a:xfrm>
            <a:off x="2686272" y="3011396"/>
            <a:ext cx="4287843" cy="330283"/>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400"/>
              </a:lnSpc>
            </a:pPr>
            <a:r>
              <a:rPr lang="en-US" sz="2801" b="1">
                <a:solidFill>
                  <a:srgbClr val="233746"/>
                </a:solidFill>
                <a:latin typeface="Aptos" panose="020B0004020202020204" pitchFamily="34" charset="0"/>
              </a:rPr>
              <a:t>Effectiveness Leads</a:t>
            </a:r>
          </a:p>
        </p:txBody>
      </p:sp>
      <p:sp>
        <p:nvSpPr>
          <p:cNvPr id="26" name="TextBox 8">
            <a:extLst>
              <a:ext uri="{FF2B5EF4-FFF2-40B4-BE49-F238E27FC236}">
                <a16:creationId xmlns:a16="http://schemas.microsoft.com/office/drawing/2014/main" id="{A3599B67-F25E-7CD5-90B2-DEEA88B085A6}"/>
              </a:ext>
            </a:extLst>
          </p:cNvPr>
          <p:cNvSpPr txBox="1"/>
          <p:nvPr/>
        </p:nvSpPr>
        <p:spPr>
          <a:xfrm>
            <a:off x="1987925" y="3503415"/>
            <a:ext cx="6798809" cy="5170646"/>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42900" indent="-342900">
              <a:buClr>
                <a:srgbClr val="000000"/>
              </a:buClr>
              <a:buSzPts val="1600"/>
              <a:buFont typeface="Trebuchet MS" panose="020B0603020202020204" pitchFamily="34" charset="0"/>
              <a:buChar char="●"/>
            </a:pPr>
            <a:r>
              <a:rPr lang="en-US" sz="2400">
                <a:solidFill>
                  <a:srgbClr val="000000"/>
                </a:solidFill>
                <a:latin typeface="Aptos"/>
                <a:ea typeface="Calibri"/>
                <a:cs typeface="Calibri"/>
                <a:sym typeface="Calibri"/>
              </a:rPr>
              <a:t>Ashley Cohoon, Communications, </a:t>
            </a:r>
            <a:r>
              <a:rPr lang="en-US" sz="2400" u="sng">
                <a:solidFill>
                  <a:schemeClr val="accent3">
                    <a:lumMod val="76000"/>
                  </a:schemeClr>
                </a:solidFill>
                <a:latin typeface="Aptos"/>
                <a:ea typeface="Calibri"/>
                <a:cs typeface="Calibri"/>
                <a:sym typeface="Calibri"/>
                <a:hlinkClick r:id="rId3">
                  <a:extLst>
                    <a:ext uri="{A12FA001-AC4F-418D-AE19-62706E023703}">
                      <ahyp:hlinkClr xmlns:ahyp="http://schemas.microsoft.com/office/drawing/2018/hyperlinkcolor" val="tx"/>
                    </a:ext>
                  </a:extLst>
                </a:hlinkClick>
              </a:rPr>
              <a:t>ascohoon@ed.sc.gov</a:t>
            </a:r>
            <a:r>
              <a:rPr lang="en-US" sz="2400">
                <a:solidFill>
                  <a:schemeClr val="accent3">
                    <a:lumMod val="76000"/>
                  </a:schemeClr>
                </a:solidFill>
                <a:latin typeface="Aptos"/>
                <a:ea typeface="Calibri"/>
                <a:cs typeface="Calibri"/>
                <a:sym typeface="Calibri"/>
              </a:rPr>
              <a:t> </a:t>
            </a:r>
            <a:endParaRPr lang="en-US" sz="2400">
              <a:solidFill>
                <a:schemeClr val="accent3">
                  <a:lumMod val="76000"/>
                </a:schemeClr>
              </a:solidFill>
              <a:latin typeface="Aptos"/>
            </a:endParaRPr>
          </a:p>
          <a:p>
            <a:pPr marL="342900" indent="-342900">
              <a:buClr>
                <a:srgbClr val="000000"/>
              </a:buClr>
              <a:buSzPts val="1600"/>
              <a:buFont typeface="Trebuchet MS" panose="020B0603020202020204" pitchFamily="34" charset="0"/>
              <a:buChar char="●"/>
            </a:pPr>
            <a:r>
              <a:rPr lang="en-US" sz="2400">
                <a:solidFill>
                  <a:srgbClr val="000000"/>
                </a:solidFill>
                <a:latin typeface="Aptos"/>
                <a:ea typeface="Calibri"/>
                <a:cs typeface="Calibri"/>
              </a:rPr>
              <a:t>Dr. Roshonda Frazier, SLO and Teacher Leadership, </a:t>
            </a:r>
            <a:r>
              <a:rPr lang="en-US" sz="2400">
                <a:solidFill>
                  <a:schemeClr val="accent3">
                    <a:lumMod val="76000"/>
                  </a:schemeClr>
                </a:solidFill>
                <a:latin typeface="Aptos"/>
                <a:ea typeface="Calibri"/>
                <a:cs typeface="Calibri"/>
                <a:hlinkClick r:id="rId4">
                  <a:extLst>
                    <a:ext uri="{A12FA001-AC4F-418D-AE19-62706E023703}">
                      <ahyp:hlinkClr xmlns:ahyp="http://schemas.microsoft.com/office/drawing/2018/hyperlinkcolor" val="tx"/>
                    </a:ext>
                  </a:extLst>
                </a:hlinkClick>
              </a:rPr>
              <a:t>rfrazier@ed.sc.gov</a:t>
            </a:r>
            <a:r>
              <a:rPr lang="en-US" sz="2400">
                <a:solidFill>
                  <a:schemeClr val="accent3">
                    <a:lumMod val="76000"/>
                  </a:schemeClr>
                </a:solidFill>
                <a:latin typeface="Aptos"/>
                <a:ea typeface="Calibri"/>
                <a:cs typeface="Calibri"/>
              </a:rPr>
              <a:t> </a:t>
            </a:r>
            <a:endParaRPr lang="en-US" sz="2400">
              <a:solidFill>
                <a:schemeClr val="accent3">
                  <a:lumMod val="76000"/>
                </a:schemeClr>
              </a:solidFill>
              <a:latin typeface="Aptos"/>
              <a:ea typeface="Calibri"/>
              <a:cs typeface="Arial"/>
            </a:endParaRPr>
          </a:p>
          <a:p>
            <a:pPr marL="342900" indent="-342900">
              <a:buClr>
                <a:srgbClr val="000000"/>
              </a:buClr>
              <a:buSzPts val="1600"/>
              <a:buFont typeface="Trebuchet MS" panose="020B0603020202020204" pitchFamily="34" charset="0"/>
              <a:buChar char="●"/>
            </a:pPr>
            <a:r>
              <a:rPr lang="en-US" sz="2400">
                <a:solidFill>
                  <a:srgbClr val="000000"/>
                </a:solidFill>
                <a:latin typeface="Aptos"/>
                <a:ea typeface="Calibri"/>
                <a:cs typeface="Calibri"/>
                <a:sym typeface="Calibri"/>
              </a:rPr>
              <a:t>Jenny Henke, Data &amp; Reporting, </a:t>
            </a:r>
            <a:r>
              <a:rPr lang="en-US" sz="2400" u="sng">
                <a:solidFill>
                  <a:schemeClr val="accent3">
                    <a:lumMod val="76000"/>
                  </a:schemeClr>
                </a:solidFill>
                <a:latin typeface="Aptos"/>
                <a:ea typeface="Calibri"/>
                <a:cs typeface="Calibri"/>
                <a:sym typeface="Calibri"/>
                <a:hlinkClick r:id="rId5">
                  <a:extLst>
                    <a:ext uri="{A12FA001-AC4F-418D-AE19-62706E023703}">
                      <ahyp:hlinkClr xmlns:ahyp="http://schemas.microsoft.com/office/drawing/2018/hyperlinkcolor" val="tx"/>
                    </a:ext>
                  </a:extLst>
                </a:hlinkClick>
              </a:rPr>
              <a:t>vhenke@ed.sc.gov</a:t>
            </a:r>
            <a:endParaRPr lang="en-US" sz="2400" u="sng">
              <a:solidFill>
                <a:schemeClr val="accent3">
                  <a:lumMod val="76000"/>
                </a:schemeClr>
              </a:solidFill>
              <a:latin typeface="Aptos"/>
              <a:ea typeface="Calibri"/>
              <a:cs typeface="Calibri"/>
            </a:endParaRPr>
          </a:p>
          <a:p>
            <a:pPr marL="342900" indent="-342900">
              <a:buClr>
                <a:srgbClr val="000000"/>
              </a:buClr>
              <a:buSzPts val="1600"/>
              <a:buFont typeface="Trebuchet MS" panose="020B0603020202020204" pitchFamily="34" charset="0"/>
              <a:buChar char="●"/>
            </a:pPr>
            <a:r>
              <a:rPr lang="en-US" sz="2400">
                <a:solidFill>
                  <a:schemeClr val="accent6">
                    <a:lumMod val="10000"/>
                  </a:schemeClr>
                </a:solidFill>
                <a:latin typeface="Aptos"/>
                <a:ea typeface="Calibri"/>
                <a:cs typeface="Calibri"/>
                <a:sym typeface="Calibri"/>
              </a:rPr>
              <a:t>Dr. Kimberly Howard, PADEPP,</a:t>
            </a:r>
            <a:r>
              <a:rPr lang="en-US" sz="2400">
                <a:latin typeface="Aptos"/>
                <a:ea typeface="Calibri"/>
                <a:cs typeface="Calibri"/>
                <a:sym typeface="Calibri"/>
              </a:rPr>
              <a:t> </a:t>
            </a:r>
            <a:r>
              <a:rPr lang="en-US" sz="2400" u="sng">
                <a:solidFill>
                  <a:schemeClr val="accent3">
                    <a:lumMod val="76000"/>
                  </a:schemeClr>
                </a:solidFill>
                <a:latin typeface="Aptos"/>
                <a:ea typeface="Calibri"/>
                <a:cs typeface="Calibri"/>
                <a:sym typeface="Calibri"/>
                <a:hlinkClick r:id="rId6">
                  <a:extLst>
                    <a:ext uri="{A12FA001-AC4F-418D-AE19-62706E023703}">
                      <ahyp:hlinkClr xmlns:ahyp="http://schemas.microsoft.com/office/drawing/2018/hyperlinkcolor" val="tx"/>
                    </a:ext>
                  </a:extLst>
                </a:hlinkClick>
              </a:rPr>
              <a:t>khoward@ed.sc.gov</a:t>
            </a:r>
            <a:endParaRPr lang="en-US" sz="2400" u="sng">
              <a:solidFill>
                <a:schemeClr val="accent3">
                  <a:lumMod val="76000"/>
                </a:schemeClr>
              </a:solidFill>
              <a:latin typeface="Aptos"/>
              <a:ea typeface="Calibri"/>
              <a:cs typeface="Calibri"/>
              <a:hlinkClick r:id="rId6">
                <a:extLst>
                  <a:ext uri="{A12FA001-AC4F-418D-AE19-62706E023703}">
                    <ahyp:hlinkClr xmlns:ahyp="http://schemas.microsoft.com/office/drawing/2018/hyperlinkcolor" val="tx"/>
                  </a:ext>
                </a:extLst>
              </a:hlinkClick>
            </a:endParaRPr>
          </a:p>
          <a:p>
            <a:pPr marL="342900" indent="-342900">
              <a:buClr>
                <a:srgbClr val="000000"/>
              </a:buClr>
              <a:buSzPts val="1600"/>
              <a:buFont typeface="Trebuchet MS" panose="020B0603020202020204" pitchFamily="34" charset="0"/>
              <a:buChar char="●"/>
            </a:pPr>
            <a:endParaRPr lang="en-US" sz="2400" u="sng">
              <a:solidFill>
                <a:srgbClr val="233F58"/>
              </a:solidFill>
              <a:latin typeface="Aptos"/>
              <a:ea typeface="Calibri"/>
              <a:cs typeface="Calibri"/>
            </a:endParaRPr>
          </a:p>
          <a:p>
            <a:pPr marL="342900" indent="-342900">
              <a:buClr>
                <a:srgbClr val="000000"/>
              </a:buClr>
              <a:buSzPts val="1600"/>
              <a:buFont typeface="Trebuchet MS" panose="020B0603020202020204" pitchFamily="34" charset="0"/>
              <a:buChar char="●"/>
            </a:pPr>
            <a:endParaRPr lang="en-US" sz="2400" u="sng">
              <a:solidFill>
                <a:srgbClr val="233F58"/>
              </a:solidFill>
              <a:latin typeface="Aptos"/>
              <a:ea typeface="Calibri"/>
              <a:cs typeface="Calibri"/>
            </a:endParaRPr>
          </a:p>
          <a:p>
            <a:pPr marL="342900" indent="-342900">
              <a:buClr>
                <a:srgbClr val="000000"/>
              </a:buClr>
              <a:buSzPts val="1600"/>
              <a:buFont typeface="Trebuchet MS" panose="020B0603020202020204" pitchFamily="34" charset="0"/>
              <a:buChar char="●"/>
            </a:pPr>
            <a:r>
              <a:rPr lang="en-US" sz="2400">
                <a:solidFill>
                  <a:schemeClr val="accent6">
                    <a:lumMod val="10000"/>
                  </a:schemeClr>
                </a:solidFill>
                <a:latin typeface="Aptos"/>
                <a:ea typeface="Calibri"/>
                <a:cs typeface="Calibri"/>
              </a:rPr>
              <a:t>Lilla Toal </a:t>
            </a:r>
            <a:r>
              <a:rPr lang="en-US" sz="2400" err="1">
                <a:solidFill>
                  <a:schemeClr val="accent6">
                    <a:lumMod val="10000"/>
                  </a:schemeClr>
                </a:solidFill>
                <a:latin typeface="Aptos"/>
                <a:ea typeface="Calibri"/>
                <a:cs typeface="Calibri"/>
              </a:rPr>
              <a:t>Mandsager</a:t>
            </a:r>
            <a:r>
              <a:rPr lang="en-US" sz="2400">
                <a:solidFill>
                  <a:schemeClr val="accent6">
                    <a:lumMod val="10000"/>
                  </a:schemeClr>
                </a:solidFill>
                <a:latin typeface="Aptos"/>
                <a:ea typeface="Calibri"/>
                <a:cs typeface="Calibri"/>
              </a:rPr>
              <a:t>, Executive Director,</a:t>
            </a:r>
            <a:r>
              <a:rPr lang="en-US" sz="2400">
                <a:solidFill>
                  <a:srgbClr val="233F58"/>
                </a:solidFill>
                <a:latin typeface="Aptos"/>
                <a:ea typeface="Calibri"/>
                <a:cs typeface="Calibri"/>
              </a:rPr>
              <a:t> </a:t>
            </a:r>
            <a:r>
              <a:rPr lang="en-US" sz="2400">
                <a:solidFill>
                  <a:schemeClr val="accent3">
                    <a:lumMod val="76000"/>
                  </a:schemeClr>
                </a:solidFill>
                <a:latin typeface="Aptos"/>
                <a:ea typeface="Calibri"/>
                <a:cs typeface="Calibri"/>
                <a:hlinkClick r:id="rId7">
                  <a:extLst>
                    <a:ext uri="{A12FA001-AC4F-418D-AE19-62706E023703}">
                      <ahyp:hlinkClr xmlns:ahyp="http://schemas.microsoft.com/office/drawing/2018/hyperlinkcolor" val="tx"/>
                    </a:ext>
                  </a:extLst>
                </a:hlinkClick>
              </a:rPr>
              <a:t>lmandsager@ed.sc.gov</a:t>
            </a:r>
            <a:endParaRPr lang="en-US" sz="2400" u="sng">
              <a:solidFill>
                <a:schemeClr val="accent3">
                  <a:lumMod val="76000"/>
                </a:schemeClr>
              </a:solidFill>
              <a:latin typeface="Aptos"/>
              <a:ea typeface="Calibri"/>
              <a:cs typeface="Calibri"/>
            </a:endParaRPr>
          </a:p>
          <a:p>
            <a:pPr marL="342900" indent="-342900">
              <a:buClr>
                <a:srgbClr val="000000"/>
              </a:buClr>
              <a:buSzPts val="1600"/>
              <a:buFont typeface="Trebuchet MS" panose="020B0603020202020204" pitchFamily="34" charset="0"/>
              <a:buChar char="●"/>
            </a:pPr>
            <a:r>
              <a:rPr lang="en-US" sz="2400">
                <a:solidFill>
                  <a:schemeClr val="accent6">
                    <a:lumMod val="10000"/>
                  </a:schemeClr>
                </a:solidFill>
                <a:latin typeface="Aptos"/>
                <a:ea typeface="Calibri"/>
                <a:cs typeface="Calibri"/>
              </a:rPr>
              <a:t>Marilyn Suber, Administrative Assistant</a:t>
            </a:r>
            <a:r>
              <a:rPr lang="en-US" sz="2400">
                <a:solidFill>
                  <a:srgbClr val="233F58"/>
                </a:solidFill>
                <a:latin typeface="Aptos"/>
                <a:ea typeface="Calibri"/>
                <a:cs typeface="Calibri"/>
              </a:rPr>
              <a:t>, </a:t>
            </a:r>
            <a:r>
              <a:rPr lang="en-US" sz="2400">
                <a:solidFill>
                  <a:schemeClr val="accent3">
                    <a:lumMod val="76000"/>
                  </a:schemeClr>
                </a:solidFill>
                <a:latin typeface="Aptos"/>
                <a:ea typeface="Calibri"/>
                <a:cs typeface="Calibri"/>
                <a:hlinkClick r:id="rId8">
                  <a:extLst>
                    <a:ext uri="{A12FA001-AC4F-418D-AE19-62706E023703}">
                      <ahyp:hlinkClr xmlns:ahyp="http://schemas.microsoft.com/office/drawing/2018/hyperlinkcolor" val="tx"/>
                    </a:ext>
                  </a:extLst>
                </a:hlinkClick>
              </a:rPr>
              <a:t>masuber@ed.sc.gov</a:t>
            </a:r>
            <a:endParaRPr lang="en-US" sz="2400">
              <a:solidFill>
                <a:schemeClr val="accent3">
                  <a:lumMod val="76000"/>
                </a:schemeClr>
              </a:solidFill>
              <a:latin typeface="Aptos"/>
              <a:ea typeface="Calibri"/>
              <a:cs typeface="Calibri"/>
            </a:endParaRPr>
          </a:p>
        </p:txBody>
      </p:sp>
      <p:sp>
        <p:nvSpPr>
          <p:cNvPr id="2" name="TextBox 1">
            <a:extLst>
              <a:ext uri="{FF2B5EF4-FFF2-40B4-BE49-F238E27FC236}">
                <a16:creationId xmlns:a16="http://schemas.microsoft.com/office/drawing/2014/main" id="{70FCEA3F-B71D-F586-BA72-60BDCB420C95}"/>
              </a:ext>
            </a:extLst>
          </p:cNvPr>
          <p:cNvSpPr txBox="1"/>
          <p:nvPr/>
        </p:nvSpPr>
        <p:spPr>
          <a:xfrm>
            <a:off x="2255807" y="6655280"/>
            <a:ext cx="4114800" cy="565539"/>
          </a:xfrm>
          <a:prstGeom prst="rect">
            <a:avLst/>
          </a:prstGeom>
          <a:noFill/>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775" b="1">
                <a:solidFill>
                  <a:srgbClr val="233746"/>
                </a:solidFill>
                <a:latin typeface="Aptos"/>
              </a:rPr>
              <a:t>Office Support</a:t>
            </a:r>
            <a:endParaRPr lang="en-US" sz="2700"/>
          </a:p>
        </p:txBody>
      </p:sp>
      <p:sp>
        <p:nvSpPr>
          <p:cNvPr id="32" name="TextBox 15">
            <a:extLst>
              <a:ext uri="{FF2B5EF4-FFF2-40B4-BE49-F238E27FC236}">
                <a16:creationId xmlns:a16="http://schemas.microsoft.com/office/drawing/2014/main" id="{0265F6BE-078D-A3EE-E90B-1CBECDFD423E}"/>
              </a:ext>
            </a:extLst>
          </p:cNvPr>
          <p:cNvSpPr txBox="1"/>
          <p:nvPr/>
        </p:nvSpPr>
        <p:spPr>
          <a:xfrm>
            <a:off x="9554030" y="3011396"/>
            <a:ext cx="5413889" cy="330283"/>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400"/>
              </a:lnSpc>
            </a:pPr>
            <a:r>
              <a:rPr lang="en-US" sz="2801" b="1">
                <a:solidFill>
                  <a:srgbClr val="233746"/>
                </a:solidFill>
                <a:latin typeface="Aptos" panose="020B0004020202020204" pitchFamily="34" charset="0"/>
              </a:rPr>
              <a:t>Leadership Development Leads</a:t>
            </a:r>
          </a:p>
        </p:txBody>
      </p:sp>
      <p:sp>
        <p:nvSpPr>
          <p:cNvPr id="30" name="TextBox 13">
            <a:extLst>
              <a:ext uri="{FF2B5EF4-FFF2-40B4-BE49-F238E27FC236}">
                <a16:creationId xmlns:a16="http://schemas.microsoft.com/office/drawing/2014/main" id="{2F32ED9D-9170-177C-A190-C55416DA52BF}"/>
              </a:ext>
            </a:extLst>
          </p:cNvPr>
          <p:cNvSpPr txBox="1"/>
          <p:nvPr/>
        </p:nvSpPr>
        <p:spPr>
          <a:xfrm>
            <a:off x="8786813" y="3508807"/>
            <a:ext cx="6606104" cy="523220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561975" lvl="1" indent="-342900">
              <a:spcBef>
                <a:spcPts val="533"/>
              </a:spcBef>
              <a:buClr>
                <a:srgbClr val="000000"/>
              </a:buClr>
              <a:buSzPct val="100000"/>
              <a:buFont typeface="Trebuchet MS" panose="020B0603020202020204" pitchFamily="34" charset="0"/>
              <a:buChar char="●"/>
            </a:pPr>
            <a:r>
              <a:rPr lang="en-US" sz="2400">
                <a:solidFill>
                  <a:srgbClr val="000000"/>
                </a:solidFill>
                <a:latin typeface="Aptos"/>
              </a:rPr>
              <a:t>Dr. Gerard Edwards, Veteran Principals &amp; District Leaders, </a:t>
            </a:r>
            <a:r>
              <a:rPr lang="en-US" sz="2400">
                <a:solidFill>
                  <a:schemeClr val="accent3">
                    <a:lumMod val="76000"/>
                  </a:schemeClr>
                </a:solidFill>
                <a:latin typeface="Aptos"/>
                <a:hlinkClick r:id="rId9">
                  <a:extLst>
                    <a:ext uri="{A12FA001-AC4F-418D-AE19-62706E023703}">
                      <ahyp:hlinkClr xmlns:ahyp="http://schemas.microsoft.com/office/drawing/2018/hyperlinkcolor" val="tx"/>
                    </a:ext>
                  </a:extLst>
                </a:hlinkClick>
              </a:rPr>
              <a:t>gedwards@ed.sc.gov</a:t>
            </a:r>
            <a:r>
              <a:rPr lang="en-US" sz="2400">
                <a:solidFill>
                  <a:schemeClr val="accent3">
                    <a:lumMod val="76000"/>
                  </a:schemeClr>
                </a:solidFill>
                <a:latin typeface="Aptos"/>
              </a:rPr>
              <a:t> </a:t>
            </a:r>
          </a:p>
          <a:p>
            <a:pPr marL="561975" lvl="1" indent="-342900">
              <a:spcBef>
                <a:spcPts val="533"/>
              </a:spcBef>
              <a:buClr>
                <a:srgbClr val="000000"/>
              </a:buClr>
              <a:buSzPct val="100000"/>
              <a:buFont typeface="Trebuchet MS" panose="020B0603020202020204" pitchFamily="34" charset="0"/>
              <a:buChar char="●"/>
            </a:pPr>
            <a:r>
              <a:rPr lang="en-US" sz="2400">
                <a:solidFill>
                  <a:srgbClr val="000000"/>
                </a:solidFill>
                <a:latin typeface="Aptos"/>
              </a:rPr>
              <a:t>Keasha Grant, Certified Support &amp; Emerging Leaders, </a:t>
            </a:r>
            <a:r>
              <a:rPr lang="en-US" sz="2400">
                <a:solidFill>
                  <a:schemeClr val="accent3">
                    <a:lumMod val="76000"/>
                  </a:schemeClr>
                </a:solidFill>
                <a:latin typeface="Aptos"/>
                <a:hlinkClick r:id="rId10">
                  <a:extLst>
                    <a:ext uri="{A12FA001-AC4F-418D-AE19-62706E023703}">
                      <ahyp:hlinkClr xmlns:ahyp="http://schemas.microsoft.com/office/drawing/2018/hyperlinkcolor" val="tx"/>
                    </a:ext>
                  </a:extLst>
                </a:hlinkClick>
              </a:rPr>
              <a:t>ksgrant@ed.sc.gov</a:t>
            </a:r>
            <a:endParaRPr lang="en-US" sz="2400">
              <a:solidFill>
                <a:schemeClr val="accent3">
                  <a:lumMod val="76000"/>
                </a:schemeClr>
              </a:solidFill>
              <a:latin typeface="Aptos"/>
            </a:endParaRPr>
          </a:p>
          <a:p>
            <a:pPr marL="561975" lvl="1" indent="-342900">
              <a:spcBef>
                <a:spcPts val="533"/>
              </a:spcBef>
              <a:buClr>
                <a:srgbClr val="000000"/>
              </a:buClr>
              <a:buSzPct val="100000"/>
              <a:buFont typeface="Trebuchet MS" panose="020B0603020202020204" pitchFamily="34" charset="0"/>
              <a:buChar char="●"/>
            </a:pPr>
            <a:r>
              <a:rPr lang="en-US" sz="2400">
                <a:solidFill>
                  <a:srgbClr val="000000"/>
                </a:solidFill>
                <a:latin typeface="Aptos"/>
              </a:rPr>
              <a:t>Crystal Halma, Collective Leadership, </a:t>
            </a:r>
            <a:r>
              <a:rPr lang="en-US" sz="2400" u="sng">
                <a:solidFill>
                  <a:schemeClr val="accent3">
                    <a:lumMod val="76000"/>
                  </a:schemeClr>
                </a:solidFill>
                <a:latin typeface="Aptos"/>
                <a:hlinkClick r:id="rId11">
                  <a:extLst>
                    <a:ext uri="{A12FA001-AC4F-418D-AE19-62706E023703}">
                      <ahyp:hlinkClr xmlns:ahyp="http://schemas.microsoft.com/office/drawing/2018/hyperlinkcolor" val="tx"/>
                    </a:ext>
                  </a:extLst>
                </a:hlinkClick>
              </a:rPr>
              <a:t>chalma@ed.sc.gov</a:t>
            </a:r>
            <a:endParaRPr lang="en-US" sz="2400">
              <a:solidFill>
                <a:schemeClr val="accent3">
                  <a:lumMod val="76000"/>
                </a:schemeClr>
              </a:solidFill>
              <a:latin typeface="Aptos"/>
            </a:endParaRPr>
          </a:p>
          <a:p>
            <a:pPr marL="561975" lvl="1" indent="-342900">
              <a:spcBef>
                <a:spcPts val="533"/>
              </a:spcBef>
              <a:buClr>
                <a:srgbClr val="000000"/>
              </a:buClr>
              <a:buSzPct val="100000"/>
              <a:buFont typeface="Trebuchet MS" panose="020B0603020202020204" pitchFamily="34" charset="0"/>
              <a:buChar char="●"/>
            </a:pPr>
            <a:r>
              <a:rPr lang="en-US" sz="2400">
                <a:solidFill>
                  <a:srgbClr val="000000"/>
                </a:solidFill>
                <a:latin typeface="Aptos"/>
              </a:rPr>
              <a:t>Dr. Frank Robinson, New Principals &amp; Emerging Leaders, </a:t>
            </a:r>
            <a:r>
              <a:rPr lang="en-US" sz="2400" u="sng">
                <a:solidFill>
                  <a:schemeClr val="accent3">
                    <a:lumMod val="76000"/>
                  </a:schemeClr>
                </a:solidFill>
                <a:latin typeface="Aptos"/>
                <a:hlinkClick r:id="rId12">
                  <a:extLst>
                    <a:ext uri="{A12FA001-AC4F-418D-AE19-62706E023703}">
                      <ahyp:hlinkClr xmlns:ahyp="http://schemas.microsoft.com/office/drawing/2018/hyperlinkcolor" val="tx"/>
                    </a:ext>
                  </a:extLst>
                </a:hlinkClick>
              </a:rPr>
              <a:t>frobinson@ed.sc.gov</a:t>
            </a:r>
            <a:endParaRPr lang="en-US" sz="2400" u="sng">
              <a:solidFill>
                <a:schemeClr val="accent3">
                  <a:lumMod val="76000"/>
                </a:schemeClr>
              </a:solidFill>
              <a:latin typeface="Aptos"/>
            </a:endParaRPr>
          </a:p>
          <a:p>
            <a:pPr marL="561975" lvl="1" indent="-342900">
              <a:spcBef>
                <a:spcPts val="533"/>
              </a:spcBef>
              <a:buClr>
                <a:srgbClr val="000000"/>
              </a:buClr>
              <a:buSzPct val="100000"/>
              <a:buFont typeface="Trebuchet MS" panose="020B0603020202020204" pitchFamily="34" charset="0"/>
              <a:buChar char="●"/>
            </a:pPr>
            <a:r>
              <a:rPr lang="en-US" sz="2400">
                <a:solidFill>
                  <a:srgbClr val="000000"/>
                </a:solidFill>
                <a:latin typeface="Aptos"/>
              </a:rPr>
              <a:t>Tom Smith, Instructional Leadership &amp; Assistant Principals, </a:t>
            </a:r>
            <a:r>
              <a:rPr lang="en-US" sz="2400" u="sng">
                <a:solidFill>
                  <a:schemeClr val="accent3">
                    <a:lumMod val="76000"/>
                  </a:schemeClr>
                </a:solidFill>
                <a:latin typeface="Aptos"/>
                <a:hlinkClick r:id="rId13">
                  <a:extLst>
                    <a:ext uri="{A12FA001-AC4F-418D-AE19-62706E023703}">
                      <ahyp:hlinkClr xmlns:ahyp="http://schemas.microsoft.com/office/drawing/2018/hyperlinkcolor" val="tx"/>
                    </a:ext>
                  </a:extLst>
                </a:hlinkClick>
              </a:rPr>
              <a:t>tsmith@ed.sc.gov</a:t>
            </a:r>
            <a:r>
              <a:rPr lang="en-US" sz="2400">
                <a:solidFill>
                  <a:schemeClr val="accent3">
                    <a:lumMod val="76000"/>
                  </a:schemeClr>
                </a:solidFill>
                <a:latin typeface="Aptos"/>
              </a:rPr>
              <a:t> </a:t>
            </a:r>
          </a:p>
          <a:p>
            <a:pPr marL="219075" lvl="1">
              <a:spcBef>
                <a:spcPts val="533"/>
              </a:spcBef>
              <a:buClr>
                <a:srgbClr val="000000"/>
              </a:buClr>
              <a:buSzPct val="100000"/>
            </a:pPr>
            <a:endParaRPr lang="en-US" sz="2400">
              <a:solidFill>
                <a:srgbClr val="B45F06"/>
              </a:solidFill>
              <a:latin typeface="Aptos"/>
            </a:endParaRPr>
          </a:p>
          <a:p>
            <a:pPr marL="456248" lvl="1"/>
            <a:r>
              <a:rPr lang="en-US" sz="2700" b="1">
                <a:solidFill>
                  <a:schemeClr val="accent6">
                    <a:lumMod val="10000"/>
                  </a:schemeClr>
                </a:solidFill>
                <a:latin typeface="Aptos"/>
              </a:rPr>
              <a:t>Visit our website:</a:t>
            </a:r>
            <a:r>
              <a:rPr lang="en-US" sz="2700" b="1">
                <a:solidFill>
                  <a:schemeClr val="dk1"/>
                </a:solidFill>
                <a:latin typeface="Aptos"/>
              </a:rPr>
              <a:t> </a:t>
            </a:r>
            <a:r>
              <a:rPr lang="en-US" sz="2700" b="1" u="sng">
                <a:solidFill>
                  <a:schemeClr val="accent3">
                    <a:lumMod val="76000"/>
                  </a:schemeClr>
                </a:solidFill>
                <a:latin typeface="Aptos"/>
              </a:rPr>
              <a:t>https://ed.sc.gov</a:t>
            </a:r>
            <a:endParaRPr lang="en-US" sz="2700">
              <a:solidFill>
                <a:schemeClr val="accent3">
                  <a:lumMod val="76000"/>
                </a:schemeClr>
              </a:solidFill>
              <a:latin typeface="Aptos"/>
            </a:endParaRPr>
          </a:p>
          <a:p>
            <a:pPr marL="219075" lvl="1">
              <a:spcBef>
                <a:spcPts val="533"/>
              </a:spcBef>
              <a:buFont typeface="Trebuchet MS" panose="020B0603020202020204" pitchFamily="34" charset="0"/>
            </a:pPr>
            <a:endParaRPr lang="en-US" sz="2400">
              <a:solidFill>
                <a:srgbClr val="B45F06"/>
              </a:solidFill>
              <a:latin typeface="Aptos"/>
            </a:endParaRPr>
          </a:p>
        </p:txBody>
      </p:sp>
      <p:sp>
        <p:nvSpPr>
          <p:cNvPr id="9" name="Freeform 9" descr="Circle with words South Carolina Department of Education around the edge. Inside is a palmetto tree with hands representing the fronds. The palmetto tree is rooted in a book. Below the book is the year 1868."/>
          <p:cNvSpPr/>
          <p:nvPr/>
        </p:nvSpPr>
        <p:spPr>
          <a:xfrm>
            <a:off x="16185765" y="8575170"/>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14"/>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
        <p:nvSpPr>
          <p:cNvPr id="22" name="AutoShape 4">
            <a:extLst>
              <a:ext uri="{FF2B5EF4-FFF2-40B4-BE49-F238E27FC236}">
                <a16:creationId xmlns:a16="http://schemas.microsoft.com/office/drawing/2014/main" id="{90128454-5E65-0728-86BA-6AD56BD5A10E}"/>
              </a:ext>
              <a:ext uri="{C183D7F6-B498-43B3-948B-1728B52AA6E4}">
                <adec:decorative xmlns:adec="http://schemas.microsoft.com/office/drawing/2017/decorative" val="1"/>
              </a:ext>
            </a:extLst>
          </p:cNvPr>
          <p:cNvSpPr/>
          <p:nvPr/>
        </p:nvSpPr>
        <p:spPr>
          <a:xfrm flipV="1">
            <a:off x="1129557" y="2019300"/>
            <a:ext cx="16028886"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solidFill>
                <a:srgbClr val="233746"/>
              </a:solidFill>
            </a:endParaRPr>
          </a:p>
        </p:txBody>
      </p:sp>
      <p:grpSp>
        <p:nvGrpSpPr>
          <p:cNvPr id="33" name="Group 5">
            <a:extLst>
              <a:ext uri="{FF2B5EF4-FFF2-40B4-BE49-F238E27FC236}">
                <a16:creationId xmlns:a16="http://schemas.microsoft.com/office/drawing/2014/main" id="{6E1F3613-C796-05D8-529C-2E9CF03D0F8E}"/>
              </a:ext>
              <a:ext uri="{C183D7F6-B498-43B3-948B-1728B52AA6E4}">
                <adec:decorative xmlns:adec="http://schemas.microsoft.com/office/drawing/2017/decorative" val="1"/>
              </a:ext>
            </a:extLst>
          </p:cNvPr>
          <p:cNvGrpSpPr/>
          <p:nvPr/>
        </p:nvGrpSpPr>
        <p:grpSpPr>
          <a:xfrm>
            <a:off x="1725234" y="2118358"/>
            <a:ext cx="6796719" cy="7086926"/>
            <a:chOff x="-19476" y="-76200"/>
            <a:chExt cx="1567439" cy="1507827"/>
          </a:xfrm>
        </p:grpSpPr>
        <p:sp>
          <p:nvSpPr>
            <p:cNvPr id="34" name="Freeform 6">
              <a:extLst>
                <a:ext uri="{FF2B5EF4-FFF2-40B4-BE49-F238E27FC236}">
                  <a16:creationId xmlns:a16="http://schemas.microsoft.com/office/drawing/2014/main" id="{7B3572CE-860E-AF9F-2066-DD6A04D00EBB}"/>
                </a:ext>
              </a:extLst>
            </p:cNvPr>
            <p:cNvSpPr/>
            <p:nvPr/>
          </p:nvSpPr>
          <p:spPr>
            <a:xfrm>
              <a:off x="-19476" y="25589"/>
              <a:ext cx="1567439" cy="1406038"/>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
          <p:nvSpPr>
            <p:cNvPr id="35" name="TextBox 7">
              <a:extLst>
                <a:ext uri="{FF2B5EF4-FFF2-40B4-BE49-F238E27FC236}">
                  <a16:creationId xmlns:a16="http://schemas.microsoft.com/office/drawing/2014/main" id="{2991F4F8-2D1B-E7E9-50B3-28E2FCF49D6C}"/>
                </a:ext>
              </a:extLst>
            </p:cNvPr>
            <p:cNvSpPr txBox="1"/>
            <p:nvPr/>
          </p:nvSpPr>
          <p:spPr>
            <a:xfrm>
              <a:off x="0" y="-76200"/>
              <a:ext cx="1547670" cy="1507827"/>
            </a:xfrm>
            <a:prstGeom prst="rect">
              <a:avLst/>
            </a:prstGeom>
          </p:spPr>
          <p:txBody>
            <a:bodyPr lIns="50801" tIns="50801" rIns="50801" bIns="50801"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520"/>
                </a:lnSpc>
              </a:pPr>
              <a:endParaRPr/>
            </a:p>
          </p:txBody>
        </p:sp>
      </p:grpSp>
      <p:grpSp>
        <p:nvGrpSpPr>
          <p:cNvPr id="36" name="Group 5">
            <a:extLst>
              <a:ext uri="{FF2B5EF4-FFF2-40B4-BE49-F238E27FC236}">
                <a16:creationId xmlns:a16="http://schemas.microsoft.com/office/drawing/2014/main" id="{122381A6-760B-3B3F-2465-4ED203DD3158}"/>
              </a:ext>
              <a:ext uri="{C183D7F6-B498-43B3-948B-1728B52AA6E4}">
                <adec:decorative xmlns:adec="http://schemas.microsoft.com/office/drawing/2017/decorative" val="1"/>
              </a:ext>
            </a:extLst>
          </p:cNvPr>
          <p:cNvGrpSpPr/>
          <p:nvPr/>
        </p:nvGrpSpPr>
        <p:grpSpPr>
          <a:xfrm>
            <a:off x="8783639" y="2305443"/>
            <a:ext cx="6781805" cy="6907119"/>
            <a:chOff x="0" y="-76200"/>
            <a:chExt cx="1547670" cy="1677160"/>
          </a:xfrm>
        </p:grpSpPr>
        <p:sp>
          <p:nvSpPr>
            <p:cNvPr id="37" name="Freeform 6">
              <a:extLst>
                <a:ext uri="{FF2B5EF4-FFF2-40B4-BE49-F238E27FC236}">
                  <a16:creationId xmlns:a16="http://schemas.microsoft.com/office/drawing/2014/main" id="{35D5CBA8-97AE-D383-9120-48B1A6A3E54F}"/>
                </a:ext>
              </a:extLst>
            </p:cNvPr>
            <p:cNvSpPr/>
            <p:nvPr/>
          </p:nvSpPr>
          <p:spPr>
            <a:xfrm>
              <a:off x="0" y="0"/>
              <a:ext cx="1547670" cy="1600960"/>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
          <p:nvSpPr>
            <p:cNvPr id="38" name="TextBox 7">
              <a:extLst>
                <a:ext uri="{FF2B5EF4-FFF2-40B4-BE49-F238E27FC236}">
                  <a16:creationId xmlns:a16="http://schemas.microsoft.com/office/drawing/2014/main" id="{C8AC27F6-A6D9-9840-9118-9571E7821294}"/>
                </a:ext>
              </a:extLst>
            </p:cNvPr>
            <p:cNvSpPr txBox="1"/>
            <p:nvPr/>
          </p:nvSpPr>
          <p:spPr>
            <a:xfrm>
              <a:off x="0" y="-76200"/>
              <a:ext cx="1547670" cy="1507827"/>
            </a:xfrm>
            <a:prstGeom prst="rect">
              <a:avLst/>
            </a:prstGeom>
          </p:spPr>
          <p:txBody>
            <a:bodyPr lIns="50801" tIns="50801" rIns="50801" bIns="50801"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520"/>
                </a:lnSpc>
              </a:pPr>
              <a:endParaRPr/>
            </a:p>
          </p:txBody>
        </p:sp>
      </p:grpSp>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D376D9-A94D-5CA8-D27B-EF5E49AA773F}"/>
              </a:ext>
            </a:extLst>
          </p:cNvPr>
          <p:cNvSpPr>
            <a:spLocks noGrp="1"/>
          </p:cNvSpPr>
          <p:nvPr>
            <p:ph type="title"/>
          </p:nvPr>
        </p:nvSpPr>
        <p:spPr/>
        <p:txBody>
          <a:bodyPr/>
          <a:lstStyle/>
          <a:p>
            <a:r>
              <a:rPr lang="en-US"/>
              <a:t>ed.sc.gov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044191D-75A2-6F55-0B95-AA1CDC69F7F7}"/>
              </a:ext>
            </a:extLst>
          </p:cNvPr>
          <p:cNvSpPr txBox="1">
            <a:spLocks noGrp="1"/>
          </p:cNvSpPr>
          <p:nvPr>
            <p:ph type="title" idx="4294967295"/>
          </p:nvPr>
        </p:nvSpPr>
        <p:spPr>
          <a:xfrm>
            <a:off x="3200402" y="3679509"/>
            <a:ext cx="4495800" cy="153901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914445">
              <a:lnSpc>
                <a:spcPct val="100000"/>
              </a:lnSpc>
              <a:spcBef>
                <a:spcPts val="0"/>
              </a:spcBef>
              <a:defRPr/>
            </a:pPr>
            <a:r>
              <a:rPr lang="en-US" sz="10001" b="1">
                <a:solidFill>
                  <a:srgbClr val="233746"/>
                </a:solidFill>
                <a:latin typeface="Aptos" panose="020B0004020202020204" pitchFamily="34" charset="0"/>
              </a:rPr>
              <a:t>Agenda</a:t>
            </a:r>
          </a:p>
        </p:txBody>
      </p:sp>
      <p:sp>
        <p:nvSpPr>
          <p:cNvPr id="5" name="Freeform 3"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F82E354B-9990-FB82-1D86-C260B448A194}"/>
              </a:ext>
            </a:extLst>
          </p:cNvPr>
          <p:cNvSpPr/>
          <p:nvPr/>
        </p:nvSpPr>
        <p:spPr>
          <a:xfrm>
            <a:off x="838200" y="3679508"/>
            <a:ext cx="1736352" cy="1723709"/>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solidFill>
                <a:srgbClr val="233746"/>
              </a:solidFill>
            </a:endParaRPr>
          </a:p>
        </p:txBody>
      </p:sp>
      <p:sp>
        <p:nvSpPr>
          <p:cNvPr id="8" name="TextBox 7">
            <a:extLst>
              <a:ext uri="{FF2B5EF4-FFF2-40B4-BE49-F238E27FC236}">
                <a16:creationId xmlns:a16="http://schemas.microsoft.com/office/drawing/2014/main" id="{5FA821E0-221D-5F74-6832-28668B0E924C}"/>
              </a:ext>
            </a:extLst>
          </p:cNvPr>
          <p:cNvSpPr txBox="1"/>
          <p:nvPr/>
        </p:nvSpPr>
        <p:spPr>
          <a:xfrm>
            <a:off x="8659350" y="3077394"/>
            <a:ext cx="9628650" cy="3093154"/>
          </a:xfrm>
          <a:prstGeom prst="rect">
            <a:avLst/>
          </a:prstGeom>
          <a:noFill/>
        </p:spPr>
        <p:txBody>
          <a:bodyPr wrap="square" lIns="137160" tIns="68580" rIns="137160" bIns="6858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571500" indent="-571500">
              <a:buFont typeface="Arial" panose="020B0604020202020204" pitchFamily="34" charset="0"/>
              <a:buChar char="•"/>
            </a:pPr>
            <a:r>
              <a:rPr lang="en-US" sz="4800">
                <a:solidFill>
                  <a:srgbClr val="233746"/>
                </a:solidFill>
                <a:latin typeface="Aptos"/>
              </a:rPr>
              <a:t>ADEPT Reminders </a:t>
            </a:r>
          </a:p>
          <a:p>
            <a:pPr marL="571500" indent="-571500">
              <a:buFont typeface="Arial" panose="020B0604020202020204" pitchFamily="34" charset="0"/>
              <a:buChar char="•"/>
            </a:pPr>
            <a:r>
              <a:rPr lang="en-US" sz="4800">
                <a:solidFill>
                  <a:srgbClr val="233746"/>
                </a:solidFill>
                <a:latin typeface="Aptos"/>
              </a:rPr>
              <a:t>Professional Learning Library </a:t>
            </a:r>
          </a:p>
          <a:p>
            <a:pPr marL="571500" indent="-571500">
              <a:buFont typeface="Arial" panose="020B0604020202020204" pitchFamily="34" charset="0"/>
              <a:buChar char="•"/>
            </a:pPr>
            <a:r>
              <a:rPr lang="en-US" sz="4800">
                <a:solidFill>
                  <a:srgbClr val="233746"/>
                </a:solidFill>
                <a:latin typeface="Aptos"/>
              </a:rPr>
              <a:t>FAQs </a:t>
            </a:r>
          </a:p>
          <a:p>
            <a:pPr marL="571500" indent="-571500">
              <a:buFont typeface="Arial" panose="020B0604020202020204" pitchFamily="34" charset="0"/>
              <a:buChar char="•"/>
            </a:pPr>
            <a:r>
              <a:rPr lang="en-US" sz="4800">
                <a:solidFill>
                  <a:srgbClr val="233746"/>
                </a:solidFill>
                <a:latin typeface="Aptos"/>
              </a:rPr>
              <a:t>Questions and Discussion</a:t>
            </a:r>
            <a:endParaRPr lang="en-US" sz="4800">
              <a:solidFill>
                <a:srgbClr val="233746"/>
              </a:solidFill>
              <a:latin typeface="Aptos" panose="020B0004020202020204" pitchFamily="34" charset="0"/>
            </a:endParaRPr>
          </a:p>
        </p:txBody>
      </p:sp>
      <p:sp>
        <p:nvSpPr>
          <p:cNvPr id="3" name="Freeform 3" descr="Circle with words South Carolina Department of Education around the edge. Inside is a palmetto tree with hands representing the fronds. The palmetto tree is rooted in a book. Below the book is the year 1868."/>
          <p:cNvSpPr/>
          <p:nvPr/>
        </p:nvSpPr>
        <p:spPr>
          <a:xfrm>
            <a:off x="16185765" y="8575170"/>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grpSp>
        <p:nvGrpSpPr>
          <p:cNvPr id="26" name="Group 5">
            <a:extLst>
              <a:ext uri="{FF2B5EF4-FFF2-40B4-BE49-F238E27FC236}">
                <a16:creationId xmlns:a16="http://schemas.microsoft.com/office/drawing/2014/main" id="{961DF455-30B2-AE95-7ACA-093C26A78D5F}"/>
              </a:ext>
              <a:ext uri="{C183D7F6-B498-43B3-948B-1728B52AA6E4}">
                <adec:decorative xmlns:adec="http://schemas.microsoft.com/office/drawing/2017/decorative" val="1"/>
              </a:ext>
            </a:extLst>
          </p:cNvPr>
          <p:cNvGrpSpPr/>
          <p:nvPr/>
        </p:nvGrpSpPr>
        <p:grpSpPr>
          <a:xfrm>
            <a:off x="513836" y="7544"/>
            <a:ext cx="12920078" cy="8801396"/>
            <a:chOff x="-1202637" y="-76200"/>
            <a:chExt cx="3133717" cy="1651142"/>
          </a:xfrm>
        </p:grpSpPr>
        <p:sp>
          <p:nvSpPr>
            <p:cNvPr id="27" name="Freeform 6">
              <a:extLst>
                <a:ext uri="{FF2B5EF4-FFF2-40B4-BE49-F238E27FC236}">
                  <a16:creationId xmlns:a16="http://schemas.microsoft.com/office/drawing/2014/main" id="{851C3221-750E-DF39-468A-1BC6D2B5905D}"/>
                </a:ext>
              </a:extLst>
            </p:cNvPr>
            <p:cNvSpPr/>
            <p:nvPr/>
          </p:nvSpPr>
          <p:spPr>
            <a:xfrm>
              <a:off x="-1202637" y="143315"/>
              <a:ext cx="1931080" cy="1431627"/>
            </a:xfrm>
            <a:custGeom>
              <a:avLst/>
              <a:gdLst/>
              <a:ahLst/>
              <a:cxnLst/>
              <a:rect l="l" t="t" r="r" b="b"/>
              <a:pathLst>
                <a:path w="1931080" h="1431627">
                  <a:moveTo>
                    <a:pt x="0" y="0"/>
                  </a:moveTo>
                  <a:lnTo>
                    <a:pt x="1931080" y="0"/>
                  </a:lnTo>
                  <a:lnTo>
                    <a:pt x="193108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
          <p:nvSpPr>
            <p:cNvPr id="28" name="TextBox 7">
              <a:extLst>
                <a:ext uri="{FF2B5EF4-FFF2-40B4-BE49-F238E27FC236}">
                  <a16:creationId xmlns:a16="http://schemas.microsoft.com/office/drawing/2014/main" id="{5288BBBA-B486-F151-B5B8-67AABF6DA856}"/>
                </a:ext>
              </a:extLst>
            </p:cNvPr>
            <p:cNvSpPr txBox="1"/>
            <p:nvPr/>
          </p:nvSpPr>
          <p:spPr>
            <a:xfrm>
              <a:off x="0" y="-76200"/>
              <a:ext cx="1931080" cy="1507827"/>
            </a:xfrm>
            <a:prstGeom prst="rect">
              <a:avLst/>
            </a:prstGeom>
          </p:spPr>
          <p:txBody>
            <a:bodyPr lIns="50801" tIns="50801" rIns="50801" bIns="50801"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520"/>
                </a:lnSpc>
              </a:pPr>
              <a:endParaRPr/>
            </a:p>
          </p:txBody>
        </p:sp>
      </p:grpSp>
      <p:sp>
        <p:nvSpPr>
          <p:cNvPr id="2" name="AutoShape 2">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
        <p:nvSpPr>
          <p:cNvPr id="6" name="AutoShape 2">
            <a:extLst>
              <a:ext uri="{FF2B5EF4-FFF2-40B4-BE49-F238E27FC236}">
                <a16:creationId xmlns:a16="http://schemas.microsoft.com/office/drawing/2014/main" id="{58C83904-3A39-EBDC-7486-44675E70B772}"/>
              </a:ext>
              <a:ext uri="{C183D7F6-B498-43B3-948B-1728B52AA6E4}">
                <adec:decorative xmlns:adec="http://schemas.microsoft.com/office/drawing/2017/decorative" val="1"/>
              </a:ext>
            </a:extLst>
          </p:cNvPr>
          <p:cNvSpPr/>
          <p:nvPr/>
        </p:nvSpPr>
        <p:spPr>
          <a:xfrm flipV="1">
            <a:off x="2895600" y="3467121"/>
            <a:ext cx="0" cy="2057379"/>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solidFill>
                <a:srgbClr val="233746"/>
              </a:solidFill>
            </a:endParaRPr>
          </a:p>
        </p:txBody>
      </p:sp>
    </p:spTree>
    <p:extLst>
      <p:ext uri="{BB962C8B-B14F-4D97-AF65-F5344CB8AC3E}">
        <p14:creationId xmlns:p14="http://schemas.microsoft.com/office/powerpoint/2010/main" val="2779628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676400" y="4485048"/>
            <a:ext cx="14352486" cy="69403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914445">
              <a:lnSpc>
                <a:spcPts val="5001"/>
              </a:lnSpc>
              <a:spcBef>
                <a:spcPts val="0"/>
              </a:spcBef>
              <a:defRPr/>
            </a:pPr>
            <a:r>
              <a:rPr lang="en-US" sz="6000" b="1">
                <a:solidFill>
                  <a:srgbClr val="233746"/>
                </a:solidFill>
                <a:latin typeface="Aptos"/>
              </a:rPr>
              <a:t>ADEPT Reminders</a:t>
            </a:r>
            <a:endParaRPr lang="en-US" sz="6000" b="1">
              <a:latin typeface="Aptos" panose="020B0004020202020204" pitchFamily="34" charset="0"/>
            </a:endParaRPr>
          </a:p>
        </p:txBody>
      </p:sp>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6185765" y="8575170"/>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Tree>
    <p:extLst>
      <p:ext uri="{BB962C8B-B14F-4D97-AF65-F5344CB8AC3E}">
        <p14:creationId xmlns:p14="http://schemas.microsoft.com/office/powerpoint/2010/main" val="691380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p:nvPr>
        </p:nvSpPr>
        <p:spPr>
          <a:xfrm>
            <a:off x="933259" y="1123950"/>
            <a:ext cx="15092744" cy="6726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914445">
              <a:lnSpc>
                <a:spcPts val="5001"/>
              </a:lnSpc>
              <a:spcBef>
                <a:spcPts val="0"/>
              </a:spcBef>
              <a:defRPr/>
            </a:pPr>
            <a:r>
              <a:rPr lang="en-US" sz="5400">
                <a:solidFill>
                  <a:srgbClr val="233746"/>
                </a:solidFill>
                <a:latin typeface="Aptos"/>
              </a:rPr>
              <a:t>ADEPT Reminders for Mid-October - January</a:t>
            </a:r>
            <a:endParaRPr lang="en-US" sz="5400" b="1">
              <a:solidFill>
                <a:srgbClr val="233746"/>
              </a:solidFill>
              <a:latin typeface="Aptos" panose="020B0004020202020204" pitchFamily="34" charset="0"/>
            </a:endParaRPr>
          </a:p>
        </p:txBody>
      </p:sp>
      <p:sp>
        <p:nvSpPr>
          <p:cNvPr id="14" name="TextBox 13">
            <a:extLst>
              <a:ext uri="{FF2B5EF4-FFF2-40B4-BE49-F238E27FC236}">
                <a16:creationId xmlns:a16="http://schemas.microsoft.com/office/drawing/2014/main" id="{61DBBEAA-AE65-F883-6EC7-A207C423604B}"/>
              </a:ext>
            </a:extLst>
          </p:cNvPr>
          <p:cNvSpPr txBox="1"/>
          <p:nvPr/>
        </p:nvSpPr>
        <p:spPr>
          <a:xfrm>
            <a:off x="695081" y="1998976"/>
            <a:ext cx="16409386" cy="73850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71500" indent="-571500">
              <a:lnSpc>
                <a:spcPct val="90000"/>
              </a:lnSpc>
              <a:spcBef>
                <a:spcPts val="1000"/>
              </a:spcBef>
              <a:buFont typeface="Arial"/>
              <a:buChar char="•"/>
            </a:pPr>
            <a:r>
              <a:rPr lang="en-US" sz="4000">
                <a:latin typeface="Aptos"/>
                <a:cs typeface="Calibri"/>
              </a:rPr>
              <a:t>Confirm all required evaluation records are created in SCLead.org.</a:t>
            </a:r>
          </a:p>
          <a:p>
            <a:pPr marL="1485900" lvl="2" indent="-571500">
              <a:lnSpc>
                <a:spcPct val="90000"/>
              </a:lnSpc>
              <a:spcBef>
                <a:spcPts val="1000"/>
              </a:spcBef>
              <a:buFont typeface="Wingdings"/>
              <a:buChar char="§"/>
            </a:pPr>
            <a:r>
              <a:rPr lang="en-US" sz="4000">
                <a:latin typeface="Aptos"/>
                <a:cs typeface="Calibri"/>
              </a:rPr>
              <a:t>Ensure all educators have a contract and evaluation level set in SCLEAD. </a:t>
            </a:r>
          </a:p>
          <a:p>
            <a:pPr marL="1485900" lvl="2" indent="-571500">
              <a:lnSpc>
                <a:spcPct val="90000"/>
              </a:lnSpc>
              <a:spcBef>
                <a:spcPts val="1000"/>
              </a:spcBef>
              <a:buFont typeface="Wingdings"/>
              <a:buChar char="§"/>
            </a:pPr>
            <a:r>
              <a:rPr lang="en-US" sz="4000">
                <a:cs typeface="Calibri"/>
              </a:rPr>
              <a:t>For educators no longer in your district, remove them from your staff lists or mark them "non-evaluated" until a termination date is set in your district's compensation system.</a:t>
            </a:r>
          </a:p>
          <a:p>
            <a:pPr marL="571500" indent="-571500">
              <a:lnSpc>
                <a:spcPct val="90000"/>
              </a:lnSpc>
              <a:spcBef>
                <a:spcPts val="1000"/>
              </a:spcBef>
              <a:buFont typeface="Arial"/>
              <a:buChar char="•"/>
            </a:pPr>
            <a:r>
              <a:rPr lang="en-US" sz="4000">
                <a:cs typeface="Calibri"/>
              </a:rPr>
              <a:t>Monitor completion of Preliminary Cycle evaluations. The minimum number of required observations is defined by contract level.</a:t>
            </a:r>
            <a:endParaRPr lang="en-US" sz="4000">
              <a:latin typeface="Aptos"/>
              <a:cs typeface="Calibri"/>
            </a:endParaRPr>
          </a:p>
          <a:p>
            <a:pPr marL="1485900" lvl="2" indent="-571500">
              <a:lnSpc>
                <a:spcPct val="90000"/>
              </a:lnSpc>
              <a:spcBef>
                <a:spcPts val="1000"/>
              </a:spcBef>
              <a:buFont typeface="Wingdings"/>
              <a:buChar char="§"/>
            </a:pPr>
            <a:r>
              <a:rPr lang="en-US" sz="4000">
                <a:latin typeface="Aptos"/>
                <a:cs typeface="Calibri"/>
              </a:rPr>
              <a:t>Follow up with schools that do not have Student Growth Goals or Observation bubbles at least partially filled on Evaluation Tab.</a:t>
            </a:r>
          </a:p>
          <a:p>
            <a:pPr marL="1485900" lvl="2" indent="-571500">
              <a:lnSpc>
                <a:spcPct val="90000"/>
              </a:lnSpc>
              <a:spcBef>
                <a:spcPts val="1000"/>
              </a:spcBef>
              <a:buFont typeface="Wingdings"/>
              <a:buChar char="§"/>
            </a:pPr>
            <a:r>
              <a:rPr lang="en-US" sz="4000">
                <a:latin typeface="Aptos"/>
                <a:cs typeface="Calibri"/>
              </a:rPr>
              <a:t>Ensure Induction 1 and Annual Formative educators have a mentor on their team.</a:t>
            </a:r>
            <a:endParaRPr lang="en-US" sz="4000">
              <a:latin typeface="Aptos"/>
            </a:endParaRPr>
          </a:p>
        </p:txBody>
      </p:sp>
    </p:spTree>
    <p:extLst>
      <p:ext uri="{BB962C8B-B14F-4D97-AF65-F5344CB8AC3E}">
        <p14:creationId xmlns:p14="http://schemas.microsoft.com/office/powerpoint/2010/main" val="20994303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676400" y="4485048"/>
            <a:ext cx="14352486" cy="69403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914445">
              <a:lnSpc>
                <a:spcPts val="5001"/>
              </a:lnSpc>
              <a:spcBef>
                <a:spcPts val="0"/>
              </a:spcBef>
              <a:defRPr/>
            </a:pPr>
            <a:r>
              <a:rPr lang="en-US" sz="6000" b="1">
                <a:solidFill>
                  <a:srgbClr val="233746"/>
                </a:solidFill>
                <a:latin typeface="Aptos"/>
              </a:rPr>
              <a:t>Professional Learning Library</a:t>
            </a:r>
            <a:endParaRPr lang="en-US" sz="6000" b="1">
              <a:latin typeface="Aptos" panose="020B0004020202020204" pitchFamily="34" charset="0"/>
            </a:endParaRPr>
          </a:p>
        </p:txBody>
      </p:sp>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6185765" y="8575170"/>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Tree>
    <p:extLst>
      <p:ext uri="{BB962C8B-B14F-4D97-AF65-F5344CB8AC3E}">
        <p14:creationId xmlns:p14="http://schemas.microsoft.com/office/powerpoint/2010/main" val="29908123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a:extLst>
              <a:ext uri="{FF2B5EF4-FFF2-40B4-BE49-F238E27FC236}">
                <a16:creationId xmlns:a16="http://schemas.microsoft.com/office/drawing/2014/main" id="{F59A7EB2-1934-AAED-8CF3-F0F27FD852FA}"/>
              </a:ext>
            </a:extLst>
          </p:cNvPr>
          <p:cNvSpPr txBox="1">
            <a:spLocks noGrp="1"/>
          </p:cNvSpPr>
          <p:nvPr>
            <p:ph type="title" idx="4294967295"/>
          </p:nvPr>
        </p:nvSpPr>
        <p:spPr>
          <a:xfrm>
            <a:off x="7743977" y="-5282"/>
            <a:ext cx="9653587" cy="155972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9600" b="1" i="0" u="none" strike="noStrike" kern="1200" cap="none" spc="0" normalizeH="0" baseline="0" noProof="0">
                <a:ln>
                  <a:noFill/>
                </a:ln>
                <a:solidFill>
                  <a:srgbClr val="233746"/>
                </a:solidFill>
                <a:effectLst/>
                <a:uLnTx/>
                <a:uFillTx/>
                <a:latin typeface="Aptos"/>
                <a:ea typeface="+mn-ea"/>
                <a:cs typeface="+mn-cs"/>
              </a:rPr>
              <a:t>Special Guests</a:t>
            </a:r>
            <a:endParaRPr kumimoji="0" lang="en-US" sz="6000" b="0" i="0" u="none" strike="noStrike" kern="1200" cap="none" spc="0" normalizeH="0" baseline="0" noProof="0">
              <a:ln>
                <a:noFill/>
              </a:ln>
              <a:solidFill>
                <a:schemeClr val="tx1"/>
              </a:solidFill>
              <a:effectLst/>
              <a:uLnTx/>
              <a:uFillTx/>
              <a:latin typeface="+mn-lt"/>
              <a:ea typeface="+mn-ea"/>
              <a:cs typeface="+mn-cs"/>
            </a:endParaRPr>
          </a:p>
        </p:txBody>
      </p:sp>
      <p:pic>
        <p:nvPicPr>
          <p:cNvPr id="8" name="Picture 7" descr="Jaime Dawson">
            <a:extLst>
              <a:ext uri="{FF2B5EF4-FFF2-40B4-BE49-F238E27FC236}">
                <a16:creationId xmlns:a16="http://schemas.microsoft.com/office/drawing/2014/main" id="{6E765ADE-DE7A-C599-AE4A-DD3DEB58988F}"/>
              </a:ext>
            </a:extLst>
          </p:cNvPr>
          <p:cNvPicPr>
            <a:picLocks noChangeAspect="1"/>
          </p:cNvPicPr>
          <p:nvPr/>
        </p:nvPicPr>
        <p:blipFill>
          <a:blip r:embed="rId3"/>
          <a:stretch>
            <a:fillRect/>
          </a:stretch>
        </p:blipFill>
        <p:spPr>
          <a:xfrm>
            <a:off x="-4207" y="-2671"/>
            <a:ext cx="6403297" cy="5509857"/>
          </a:xfrm>
          <a:prstGeom prst="rect">
            <a:avLst/>
          </a:prstGeom>
          <a:ln>
            <a:solidFill>
              <a:srgbClr val="F0C14C"/>
            </a:solidFill>
          </a:ln>
        </p:spPr>
      </p:pic>
      <p:sp>
        <p:nvSpPr>
          <p:cNvPr id="9" name="TextBox 4">
            <a:extLst>
              <a:ext uri="{FF2B5EF4-FFF2-40B4-BE49-F238E27FC236}">
                <a16:creationId xmlns:a16="http://schemas.microsoft.com/office/drawing/2014/main" id="{0D3D2951-9A69-6FD5-30F1-5A0042BD2FE9}"/>
              </a:ext>
            </a:extLst>
          </p:cNvPr>
          <p:cNvSpPr txBox="1">
            <a:spLocks/>
          </p:cNvSpPr>
          <p:nvPr/>
        </p:nvSpPr>
        <p:spPr>
          <a:xfrm>
            <a:off x="7218816" y="1909243"/>
            <a:ext cx="7296150" cy="129984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a:lstStyle>
          <a:p>
            <a:pPr defTabSz="914400">
              <a:lnSpc>
                <a:spcPct val="110000"/>
              </a:lnSpc>
              <a:spcBef>
                <a:spcPts val="0"/>
              </a:spcBef>
              <a:defRPr/>
            </a:pPr>
            <a:r>
              <a:rPr lang="en-US" sz="8000" b="1">
                <a:solidFill>
                  <a:srgbClr val="233746"/>
                </a:solidFill>
                <a:latin typeface="Aptos" panose="020B0004020202020204" pitchFamily="34" charset="0"/>
                <a:ea typeface="+mn-ea"/>
                <a:cs typeface="+mn-cs"/>
              </a:rPr>
              <a:t>Jaime Dawson</a:t>
            </a:r>
          </a:p>
        </p:txBody>
      </p:sp>
      <p:sp>
        <p:nvSpPr>
          <p:cNvPr id="17" name="TextBox 16">
            <a:extLst>
              <a:ext uri="{FF2B5EF4-FFF2-40B4-BE49-F238E27FC236}">
                <a16:creationId xmlns:a16="http://schemas.microsoft.com/office/drawing/2014/main" id="{28E1DB14-C426-68B5-01C1-B70AEF4CDCF2}"/>
              </a:ext>
            </a:extLst>
          </p:cNvPr>
          <p:cNvSpPr txBox="1"/>
          <p:nvPr/>
        </p:nvSpPr>
        <p:spPr>
          <a:xfrm>
            <a:off x="7739394" y="3213333"/>
            <a:ext cx="10548605" cy="1554088"/>
          </a:xfrm>
          <a:prstGeom prst="rect">
            <a:avLst/>
          </a:prstGeom>
        </p:spPr>
        <p:txBody>
          <a:bodyPr vert="horz" wrap="square" lIns="91440" tIns="45720" rIns="91440" bIns="45720" rtlCol="0" anchor="t">
            <a:noAutofit/>
          </a:bodyPr>
          <a:lstStyle/>
          <a:p>
            <a:pPr algn="l"/>
            <a:r>
              <a:rPr lang="en-US" sz="4400" b="0" i="0">
                <a:solidFill>
                  <a:srgbClr val="233746"/>
                </a:solidFill>
                <a:effectLst/>
                <a:latin typeface="Calibri" panose="020F0502020204030204" pitchFamily="34" charset="0"/>
              </a:rPr>
              <a:t>Directo</a:t>
            </a:r>
            <a:r>
              <a:rPr lang="en-US" sz="4400">
                <a:solidFill>
                  <a:srgbClr val="233746"/>
                </a:solidFill>
                <a:latin typeface="Calibri" panose="020F0502020204030204" pitchFamily="34" charset="0"/>
              </a:rPr>
              <a:t>r of Literacy and Teacher Quality</a:t>
            </a:r>
            <a:r>
              <a:rPr lang="en-US" sz="4400">
                <a:solidFill>
                  <a:srgbClr val="233746"/>
                </a:solidFill>
              </a:rPr>
              <a:t>, </a:t>
            </a:r>
            <a:r>
              <a:rPr lang="en-US" sz="4400" b="0" i="1">
                <a:solidFill>
                  <a:srgbClr val="233746"/>
                </a:solidFill>
              </a:rPr>
              <a:t>Spartanburg School District Two</a:t>
            </a:r>
          </a:p>
        </p:txBody>
      </p:sp>
      <p:pic>
        <p:nvPicPr>
          <p:cNvPr id="10" name="Picture 9" descr="Steven Olejnik">
            <a:extLst>
              <a:ext uri="{FF2B5EF4-FFF2-40B4-BE49-F238E27FC236}">
                <a16:creationId xmlns:a16="http://schemas.microsoft.com/office/drawing/2014/main" id="{F7004A9A-C29F-263D-CF3D-0134DCAD942A}"/>
              </a:ext>
            </a:extLst>
          </p:cNvPr>
          <p:cNvPicPr>
            <a:picLocks noChangeAspect="1"/>
          </p:cNvPicPr>
          <p:nvPr/>
        </p:nvPicPr>
        <p:blipFill>
          <a:blip r:embed="rId4"/>
          <a:stretch>
            <a:fillRect/>
          </a:stretch>
        </p:blipFill>
        <p:spPr>
          <a:xfrm>
            <a:off x="-3159" y="4909141"/>
            <a:ext cx="6405129" cy="5384457"/>
          </a:xfrm>
          <a:prstGeom prst="rect">
            <a:avLst/>
          </a:prstGeom>
          <a:ln>
            <a:solidFill>
              <a:srgbClr val="F0C14C"/>
            </a:solidFill>
          </a:ln>
        </p:spPr>
      </p:pic>
      <p:pic>
        <p:nvPicPr>
          <p:cNvPr id="13" name="Picture 12" descr="Steven Olejnik- guest speaker from Spartanburg School District Two">
            <a:extLst>
              <a:ext uri="{FF2B5EF4-FFF2-40B4-BE49-F238E27FC236}">
                <a16:creationId xmlns:a16="http://schemas.microsoft.com/office/drawing/2014/main" id="{0BE114D8-7B50-6139-72B9-DCBFB5069592}"/>
              </a:ext>
            </a:extLst>
          </p:cNvPr>
          <p:cNvPicPr>
            <a:picLocks noChangeAspect="1"/>
          </p:cNvPicPr>
          <p:nvPr/>
        </p:nvPicPr>
        <p:blipFill>
          <a:blip r:embed="rId5"/>
          <a:stretch>
            <a:fillRect/>
          </a:stretch>
        </p:blipFill>
        <p:spPr>
          <a:xfrm>
            <a:off x="6814492" y="5330965"/>
            <a:ext cx="8102286" cy="2139874"/>
          </a:xfrm>
          <a:prstGeom prst="rect">
            <a:avLst/>
          </a:prstGeom>
        </p:spPr>
      </p:pic>
      <p:sp>
        <p:nvSpPr>
          <p:cNvPr id="16" name="TextBox 15">
            <a:extLst>
              <a:ext uri="{FF2B5EF4-FFF2-40B4-BE49-F238E27FC236}">
                <a16:creationId xmlns:a16="http://schemas.microsoft.com/office/drawing/2014/main" id="{0BD36C5B-7DDF-25DA-092C-A5895FD9AC48}"/>
              </a:ext>
            </a:extLst>
          </p:cNvPr>
          <p:cNvSpPr txBox="1"/>
          <p:nvPr/>
        </p:nvSpPr>
        <p:spPr>
          <a:xfrm>
            <a:off x="7739393" y="6835492"/>
            <a:ext cx="10548605" cy="1511225"/>
          </a:xfrm>
          <a:prstGeom prst="rect">
            <a:avLst/>
          </a:prstGeom>
        </p:spPr>
        <p:txBody>
          <a:bodyPr vert="horz" wrap="square" lIns="91440" tIns="45720" rIns="91440" bIns="45720" rtlCol="0" anchor="t">
            <a:noAutofit/>
          </a:bodyPr>
          <a:lstStyle/>
          <a:p>
            <a:r>
              <a:rPr lang="en-US" sz="4400" b="0" i="0">
                <a:solidFill>
                  <a:srgbClr val="233746"/>
                </a:solidFill>
                <a:effectLst/>
                <a:latin typeface="Calibri"/>
                <a:ea typeface="Calibri"/>
                <a:cs typeface="Calibri"/>
              </a:rPr>
              <a:t>Coordinator for Staff </a:t>
            </a:r>
            <a:r>
              <a:rPr lang="en-US" sz="4400">
                <a:solidFill>
                  <a:srgbClr val="233746"/>
                </a:solidFill>
                <a:latin typeface="Calibri"/>
                <a:ea typeface="Calibri"/>
                <a:cs typeface="Calibri"/>
              </a:rPr>
              <a:t>Development, Math</a:t>
            </a:r>
            <a:r>
              <a:rPr lang="en-US" sz="4400" b="0" i="0">
                <a:solidFill>
                  <a:srgbClr val="233746"/>
                </a:solidFill>
                <a:effectLst/>
                <a:latin typeface="Calibri"/>
                <a:ea typeface="Calibri"/>
                <a:cs typeface="Calibri"/>
              </a:rPr>
              <a:t> and Science</a:t>
            </a:r>
            <a:r>
              <a:rPr lang="en-US" sz="4400">
                <a:solidFill>
                  <a:srgbClr val="233746"/>
                </a:solidFill>
              </a:rPr>
              <a:t>, </a:t>
            </a:r>
            <a:endParaRPr lang="en-US">
              <a:solidFill>
                <a:srgbClr val="000000"/>
              </a:solidFill>
            </a:endParaRPr>
          </a:p>
          <a:p>
            <a:pPr algn="l"/>
            <a:r>
              <a:rPr lang="en-US" sz="4400" b="0" i="1">
                <a:solidFill>
                  <a:srgbClr val="233746"/>
                </a:solidFill>
              </a:rPr>
              <a:t>Spartanburg School District Two</a:t>
            </a:r>
            <a:endParaRPr lang="en-US"/>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6185765" y="8575170"/>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6"/>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a:off x="8387202" y="4949536"/>
            <a:ext cx="902363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Tree>
    <p:extLst>
      <p:ext uri="{BB962C8B-B14F-4D97-AF65-F5344CB8AC3E}">
        <p14:creationId xmlns:p14="http://schemas.microsoft.com/office/powerpoint/2010/main" val="1892979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F22C6A4B-A608-BCA3-71DE-F8896B63AA32}"/>
              </a:ext>
            </a:extLst>
          </p:cNvPr>
          <p:cNvSpPr txBox="1">
            <a:spLocks noGrp="1"/>
          </p:cNvSpPr>
          <p:nvPr>
            <p:ph type="title" idx="4294967295"/>
          </p:nvPr>
        </p:nvSpPr>
        <p:spPr>
          <a:xfrm>
            <a:off x="7073153" y="-5282"/>
            <a:ext cx="10973141" cy="199054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6000" b="1" i="0" u="none" strike="noStrike" kern="1200" cap="none" spc="0" normalizeH="0" baseline="0" noProof="0">
                <a:ln>
                  <a:noFill/>
                </a:ln>
                <a:solidFill>
                  <a:srgbClr val="233746"/>
                </a:solidFill>
                <a:effectLst/>
                <a:uLnTx/>
                <a:uFillTx/>
                <a:latin typeface="Aptos"/>
                <a:ea typeface="+mn-ea"/>
                <a:cs typeface="+mn-cs"/>
              </a:rPr>
              <a:t>Special Guests, </a:t>
            </a:r>
            <a:br>
              <a:rPr lang="en-US" sz="6000" b="1">
                <a:solidFill>
                  <a:srgbClr val="233746"/>
                </a:solidFill>
                <a:latin typeface="Aptos"/>
                <a:ea typeface="+mn-ea"/>
                <a:cs typeface="+mn-cs"/>
              </a:rPr>
            </a:br>
            <a:r>
              <a:rPr kumimoji="0" lang="en-US" sz="6000" b="1" i="0" u="none" strike="noStrike" kern="1200" cap="none" spc="0" normalizeH="0" noProof="0">
                <a:ln>
                  <a:noFill/>
                </a:ln>
                <a:solidFill>
                  <a:srgbClr val="233746"/>
                </a:solidFill>
                <a:effectLst/>
                <a:uLnTx/>
                <a:uFillTx/>
                <a:latin typeface="Aptos"/>
                <a:ea typeface="+mn-ea"/>
                <a:cs typeface="+mn-cs"/>
              </a:rPr>
              <a:t>Educational Impact</a:t>
            </a:r>
            <a:endParaRPr kumimoji="0" lang="en-US" sz="6000" b="0" i="0" u="none" strike="noStrike" kern="1200" cap="none" spc="0" normalizeH="0" baseline="0" noProof="0">
              <a:ln>
                <a:noFill/>
              </a:ln>
              <a:solidFill>
                <a:schemeClr val="tx1"/>
              </a:solidFill>
              <a:effectLst/>
              <a:uLnTx/>
              <a:uFillTx/>
              <a:ea typeface="+mn-ea"/>
              <a:cs typeface="+mn-cs"/>
            </a:endParaRPr>
          </a:p>
        </p:txBody>
      </p:sp>
      <p:pic>
        <p:nvPicPr>
          <p:cNvPr id="11" name="Picture 10" descr="Deanna Maki">
            <a:extLst>
              <a:ext uri="{FF2B5EF4-FFF2-40B4-BE49-F238E27FC236}">
                <a16:creationId xmlns:a16="http://schemas.microsoft.com/office/drawing/2014/main" id="{66FBD7F6-AA6B-14A1-D557-457ECDB7736A}"/>
              </a:ext>
            </a:extLst>
          </p:cNvPr>
          <p:cNvPicPr>
            <a:picLocks noChangeAspect="1"/>
          </p:cNvPicPr>
          <p:nvPr/>
        </p:nvPicPr>
        <p:blipFill>
          <a:blip r:embed="rId3"/>
          <a:stretch>
            <a:fillRect/>
          </a:stretch>
        </p:blipFill>
        <p:spPr>
          <a:xfrm>
            <a:off x="-541" y="-5812"/>
            <a:ext cx="6475280" cy="5446265"/>
          </a:xfrm>
          <a:prstGeom prst="rect">
            <a:avLst/>
          </a:prstGeom>
          <a:ln>
            <a:solidFill>
              <a:srgbClr val="FFC000"/>
            </a:solidFill>
          </a:ln>
        </p:spPr>
      </p:pic>
      <p:sp>
        <p:nvSpPr>
          <p:cNvPr id="9" name="TextBox 4">
            <a:extLst>
              <a:ext uri="{FF2B5EF4-FFF2-40B4-BE49-F238E27FC236}">
                <a16:creationId xmlns:a16="http://schemas.microsoft.com/office/drawing/2014/main" id="{0D3D2951-9A69-6FD5-30F1-5A0042BD2FE9}"/>
              </a:ext>
            </a:extLst>
          </p:cNvPr>
          <p:cNvSpPr txBox="1">
            <a:spLocks/>
          </p:cNvSpPr>
          <p:nvPr/>
        </p:nvSpPr>
        <p:spPr>
          <a:xfrm>
            <a:off x="8126728" y="1592500"/>
            <a:ext cx="7296150" cy="129984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a:lstStyle>
          <a:p>
            <a:pPr defTabSz="914400">
              <a:lnSpc>
                <a:spcPct val="110000"/>
              </a:lnSpc>
              <a:spcBef>
                <a:spcPts val="0"/>
              </a:spcBef>
              <a:defRPr/>
            </a:pPr>
            <a:r>
              <a:rPr lang="en-US" sz="8000" b="1">
                <a:solidFill>
                  <a:srgbClr val="233746"/>
                </a:solidFill>
                <a:latin typeface="Aptos" panose="020B0004020202020204" pitchFamily="34" charset="0"/>
                <a:ea typeface="+mn-ea"/>
                <a:cs typeface="+mn-cs"/>
              </a:rPr>
              <a:t>Deanna Maki</a:t>
            </a:r>
          </a:p>
        </p:txBody>
      </p:sp>
      <p:sp>
        <p:nvSpPr>
          <p:cNvPr id="8" name="TextBox 7">
            <a:extLst>
              <a:ext uri="{FF2B5EF4-FFF2-40B4-BE49-F238E27FC236}">
                <a16:creationId xmlns:a16="http://schemas.microsoft.com/office/drawing/2014/main" id="{9318BA16-5CBA-E50D-63CC-1BA65B44D8A1}"/>
              </a:ext>
            </a:extLst>
          </p:cNvPr>
          <p:cNvSpPr txBox="1"/>
          <p:nvPr/>
        </p:nvSpPr>
        <p:spPr>
          <a:xfrm>
            <a:off x="8394118" y="2852308"/>
            <a:ext cx="9671813" cy="2033087"/>
          </a:xfrm>
          <a:prstGeom prst="rect">
            <a:avLst/>
          </a:prstGeom>
        </p:spPr>
        <p:txBody>
          <a:bodyPr vert="horz" wrap="square" lIns="91440" tIns="45720" rIns="91440" bIns="45720" rtlCol="0" anchor="t">
            <a:noAutofit/>
          </a:bodyPr>
          <a:lstStyle/>
          <a:p>
            <a:r>
              <a:rPr lang="en-US" sz="4400">
                <a:solidFill>
                  <a:srgbClr val="2F3D4C"/>
                </a:solidFill>
              </a:rPr>
              <a:t>President, </a:t>
            </a:r>
            <a:endParaRPr lang="en-US"/>
          </a:p>
          <a:p>
            <a:pPr algn="l"/>
            <a:r>
              <a:rPr lang="en-US" sz="4400" b="0" i="1">
                <a:solidFill>
                  <a:srgbClr val="2F3D4C"/>
                </a:solidFill>
              </a:rPr>
              <a:t>Educational Impact</a:t>
            </a:r>
            <a:endParaRPr lang="en-US"/>
          </a:p>
          <a:p>
            <a:r>
              <a:rPr lang="en-US" sz="4400" b="0">
                <a:solidFill>
                  <a:srgbClr val="2F3D4C"/>
                </a:solidFill>
              </a:rPr>
              <a:t>dmaki@educationalimpact.com</a:t>
            </a:r>
          </a:p>
          <a:p>
            <a:pPr algn="l"/>
            <a:endParaRPr lang="en-US" sz="4400" b="0">
              <a:solidFill>
                <a:srgbClr val="2F3D4C"/>
              </a:solidFill>
            </a:endParaRPr>
          </a:p>
        </p:txBody>
      </p:sp>
      <p:pic>
        <p:nvPicPr>
          <p:cNvPr id="2" name="Picture 1" descr="Melissa Hoot">
            <a:extLst>
              <a:ext uri="{FF2B5EF4-FFF2-40B4-BE49-F238E27FC236}">
                <a16:creationId xmlns:a16="http://schemas.microsoft.com/office/drawing/2014/main" id="{1362D489-DC4C-6047-7BB6-B9909A299B73}"/>
              </a:ext>
            </a:extLst>
          </p:cNvPr>
          <p:cNvPicPr>
            <a:picLocks noChangeAspect="1"/>
          </p:cNvPicPr>
          <p:nvPr/>
        </p:nvPicPr>
        <p:blipFill>
          <a:blip r:embed="rId4"/>
          <a:stretch>
            <a:fillRect/>
          </a:stretch>
        </p:blipFill>
        <p:spPr>
          <a:xfrm>
            <a:off x="6405" y="5011946"/>
            <a:ext cx="6435438" cy="5266427"/>
          </a:xfrm>
          <a:prstGeom prst="rect">
            <a:avLst/>
          </a:prstGeom>
          <a:ln>
            <a:solidFill>
              <a:srgbClr val="FFC000"/>
            </a:solidFill>
          </a:ln>
        </p:spPr>
      </p:pic>
      <p:sp>
        <p:nvSpPr>
          <p:cNvPr id="5" name="TextBox 4">
            <a:extLst>
              <a:ext uri="{FF2B5EF4-FFF2-40B4-BE49-F238E27FC236}">
                <a16:creationId xmlns:a16="http://schemas.microsoft.com/office/drawing/2014/main" id="{890E377F-811E-C653-23CA-0DA98F72A0B9}"/>
              </a:ext>
            </a:extLst>
          </p:cNvPr>
          <p:cNvSpPr txBox="1">
            <a:spLocks/>
          </p:cNvSpPr>
          <p:nvPr/>
        </p:nvSpPr>
        <p:spPr>
          <a:xfrm>
            <a:off x="8395345" y="5391646"/>
            <a:ext cx="7296150" cy="129984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a:lstStyle>
          <a:p>
            <a:pPr defTabSz="914400">
              <a:lnSpc>
                <a:spcPct val="110000"/>
              </a:lnSpc>
              <a:spcBef>
                <a:spcPts val="0"/>
              </a:spcBef>
              <a:defRPr/>
            </a:pPr>
            <a:r>
              <a:rPr lang="en-US" sz="8000" b="1">
                <a:solidFill>
                  <a:srgbClr val="233746"/>
                </a:solidFill>
                <a:latin typeface="Aptos" panose="020B0004020202020204" pitchFamily="34" charset="0"/>
                <a:ea typeface="+mn-ea"/>
                <a:cs typeface="+mn-cs"/>
              </a:rPr>
              <a:t>Melissa Hoot</a:t>
            </a:r>
          </a:p>
        </p:txBody>
      </p:sp>
      <p:sp>
        <p:nvSpPr>
          <p:cNvPr id="10" name="TextBox 9">
            <a:extLst>
              <a:ext uri="{FF2B5EF4-FFF2-40B4-BE49-F238E27FC236}">
                <a16:creationId xmlns:a16="http://schemas.microsoft.com/office/drawing/2014/main" id="{9D4AF397-4C40-1E0B-5CC6-60049202C768}"/>
              </a:ext>
            </a:extLst>
          </p:cNvPr>
          <p:cNvSpPr txBox="1"/>
          <p:nvPr/>
        </p:nvSpPr>
        <p:spPr>
          <a:xfrm>
            <a:off x="8554698" y="6695355"/>
            <a:ext cx="9019878" cy="2029539"/>
          </a:xfrm>
          <a:prstGeom prst="rect">
            <a:avLst/>
          </a:prstGeom>
        </p:spPr>
        <p:txBody>
          <a:bodyPr vert="horz" wrap="square" lIns="91440" tIns="45720" rIns="91440" bIns="45720" rtlCol="0" anchor="t">
            <a:noAutofit/>
          </a:bodyPr>
          <a:lstStyle/>
          <a:p>
            <a:r>
              <a:rPr lang="en-US" sz="4400">
                <a:solidFill>
                  <a:srgbClr val="2F3D4C"/>
                </a:solidFill>
              </a:rPr>
              <a:t>Implementation Director, </a:t>
            </a:r>
            <a:r>
              <a:rPr lang="en-US" sz="4400" b="0" i="1">
                <a:solidFill>
                  <a:srgbClr val="2F3D4C"/>
                </a:solidFill>
              </a:rPr>
              <a:t>Educational Impact</a:t>
            </a:r>
          </a:p>
          <a:p>
            <a:pPr algn="l"/>
            <a:r>
              <a:rPr lang="en-US" sz="4400" b="0">
                <a:solidFill>
                  <a:srgbClr val="2F3D4C"/>
                </a:solidFill>
              </a:rPr>
              <a:t>mhoot@educationalimpact.com</a:t>
            </a:r>
          </a:p>
        </p:txBody>
      </p:sp>
      <p:sp>
        <p:nvSpPr>
          <p:cNvPr id="13" name="TextBox 12">
            <a:extLst>
              <a:ext uri="{FF2B5EF4-FFF2-40B4-BE49-F238E27FC236}">
                <a16:creationId xmlns:a16="http://schemas.microsoft.com/office/drawing/2014/main" id="{5029BA93-B27D-AC57-1F6D-7C46DA92DE92}"/>
              </a:ext>
            </a:extLst>
          </p:cNvPr>
          <p:cNvSpPr txBox="1"/>
          <p:nvPr/>
        </p:nvSpPr>
        <p:spPr>
          <a:xfrm>
            <a:off x="7576214" y="9373384"/>
            <a:ext cx="7421330"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a:ea typeface="+mn-lt"/>
                <a:cs typeface="+mn-lt"/>
                <a:hlinkClick r:id="rId5"/>
              </a:rPr>
              <a:t>PLL Course Catalog for SC</a:t>
            </a:r>
            <a:endParaRPr lang="en-US" sz="4400"/>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6185765" y="8575170"/>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6"/>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a:off x="8382000" y="5115732"/>
            <a:ext cx="902363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Tree>
    <p:extLst>
      <p:ext uri="{BB962C8B-B14F-4D97-AF65-F5344CB8AC3E}">
        <p14:creationId xmlns:p14="http://schemas.microsoft.com/office/powerpoint/2010/main" val="1229336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676400" y="4485048"/>
            <a:ext cx="14352486" cy="69403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914445">
              <a:lnSpc>
                <a:spcPts val="5001"/>
              </a:lnSpc>
              <a:spcBef>
                <a:spcPts val="0"/>
              </a:spcBef>
              <a:defRPr/>
            </a:pPr>
            <a:r>
              <a:rPr lang="en-US" sz="6000" b="1">
                <a:solidFill>
                  <a:srgbClr val="233746"/>
                </a:solidFill>
                <a:latin typeface="Aptos"/>
              </a:rPr>
              <a:t>Frequently Asked Questions</a:t>
            </a:r>
            <a:endParaRPr lang="en-US" sz="6000" b="1">
              <a:latin typeface="Aptos" panose="020B0004020202020204" pitchFamily="34" charset="0"/>
            </a:endParaRPr>
          </a:p>
        </p:txBody>
      </p:sp>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6185765" y="8575170"/>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Tree>
    <p:extLst>
      <p:ext uri="{BB962C8B-B14F-4D97-AF65-F5344CB8AC3E}">
        <p14:creationId xmlns:p14="http://schemas.microsoft.com/office/powerpoint/2010/main" val="1538901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300411" y="1236043"/>
            <a:ext cx="17186548" cy="656718"/>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914445">
              <a:lnSpc>
                <a:spcPts val="5001"/>
              </a:lnSpc>
              <a:spcBef>
                <a:spcPts val="0"/>
              </a:spcBef>
              <a:defRPr/>
            </a:pPr>
            <a:r>
              <a:rPr lang="en-US" sz="4950" b="1">
                <a:solidFill>
                  <a:srgbClr val="233746"/>
                </a:solidFill>
                <a:latin typeface="Aptos"/>
              </a:rPr>
              <a:t>How Can I Recover My Username/Password in </a:t>
            </a:r>
            <a:r>
              <a:rPr lang="en-US" sz="4950" b="1" err="1">
                <a:solidFill>
                  <a:srgbClr val="233746"/>
                </a:solidFill>
                <a:latin typeface="Aptos"/>
              </a:rPr>
              <a:t>SCLead</a:t>
            </a:r>
            <a:r>
              <a:rPr lang="en-US" sz="4950" b="1">
                <a:solidFill>
                  <a:srgbClr val="233746"/>
                </a:solidFill>
                <a:latin typeface="Aptos"/>
              </a:rPr>
              <a:t>?</a:t>
            </a:r>
            <a:endParaRPr lang="en-US" sz="4950" b="1">
              <a:solidFill>
                <a:srgbClr val="233746"/>
              </a:solidFill>
              <a:latin typeface="Aptos" panose="020B0004020202020204" pitchFamily="34" charset="0"/>
            </a:endParaRPr>
          </a:p>
        </p:txBody>
      </p:sp>
      <p:sp>
        <p:nvSpPr>
          <p:cNvPr id="2" name="TextBox 1">
            <a:extLst>
              <a:ext uri="{FF2B5EF4-FFF2-40B4-BE49-F238E27FC236}">
                <a16:creationId xmlns:a16="http://schemas.microsoft.com/office/drawing/2014/main" id="{95665439-66AF-4A54-1D6D-D7D82AB2D70F}"/>
              </a:ext>
            </a:extLst>
          </p:cNvPr>
          <p:cNvSpPr txBox="1"/>
          <p:nvPr/>
        </p:nvSpPr>
        <p:spPr>
          <a:xfrm>
            <a:off x="583856" y="2270350"/>
            <a:ext cx="15592115" cy="1314206"/>
          </a:xfrm>
          <a:prstGeom prst="rect">
            <a:avLst/>
          </a:prstGeom>
          <a:noFill/>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marL="685165" lvl="1" indent="-227965" defTabSz="914377">
              <a:lnSpc>
                <a:spcPct val="90000"/>
              </a:lnSpc>
              <a:spcBef>
                <a:spcPts val="500"/>
              </a:spcBef>
              <a:buFont typeface="Arial" panose="020B0604020202020204" pitchFamily="34" charset="0"/>
              <a:buChar char="•"/>
              <a:defRPr/>
            </a:pPr>
            <a:r>
              <a:rPr kumimoji="0" lang="en-US" sz="4000" b="0" i="0" u="none" strike="noStrike" kern="1200" cap="none" spc="0" normalizeH="0" baseline="0" noProof="0">
                <a:ln>
                  <a:noFill/>
                </a:ln>
                <a:solidFill>
                  <a:prstClr val="black"/>
                </a:solidFill>
                <a:effectLst/>
                <a:uLnTx/>
                <a:uFillTx/>
                <a:ea typeface="+mn-ea"/>
                <a:cs typeface="+mn-cs"/>
              </a:rPr>
              <a:t>SCLEAD will not allow our office to recover your password. </a:t>
            </a:r>
            <a:endParaRPr lang="en-US">
              <a:solidFill>
                <a:prstClr val="black"/>
              </a:solidFill>
            </a:endParaRPr>
          </a:p>
          <a:p>
            <a:pPr marL="685165" marR="0" lvl="1" indent="-227965" algn="l" defTabSz="914377">
              <a:lnSpc>
                <a:spcPct val="90000"/>
              </a:lnSpc>
              <a:spcBef>
                <a:spcPts val="500"/>
              </a:spcBef>
              <a:spcAft>
                <a:spcPts val="0"/>
              </a:spcAft>
              <a:buClrTx/>
              <a:buSzTx/>
              <a:buFont typeface="Arial" panose="020B0604020202020204" pitchFamily="34" charset="0"/>
              <a:buChar char="•"/>
              <a:tabLst/>
              <a:defRPr/>
            </a:pPr>
            <a:r>
              <a:rPr kumimoji="0" lang="en-US" sz="4000" b="0" i="0" u="none" strike="noStrike" kern="1200" cap="none" spc="0" normalizeH="0" baseline="0" noProof="0">
                <a:ln>
                  <a:noFill/>
                </a:ln>
                <a:solidFill>
                  <a:prstClr val="black"/>
                </a:solidFill>
                <a:effectLst/>
                <a:uLnTx/>
                <a:uFillTx/>
                <a:ea typeface="+mn-ea"/>
                <a:cs typeface="+mn-cs"/>
              </a:rPr>
              <a:t>You will have to send in a support ticket (</a:t>
            </a:r>
            <a:r>
              <a:rPr kumimoji="0" lang="en-US" sz="4000" b="0" i="0" u="none" strike="noStrike" kern="1200" cap="none" spc="0" normalizeH="0" baseline="0" noProof="0">
                <a:ln>
                  <a:noFill/>
                </a:ln>
                <a:solidFill>
                  <a:prstClr val="black"/>
                </a:solidFill>
                <a:effectLst/>
                <a:uLnTx/>
                <a:uFillTx/>
                <a:ea typeface="+mn-ea"/>
                <a:cs typeface="+mn-cs"/>
                <a:hlinkClick r:id="rId3">
                  <a:extLst>
                    <a:ext uri="{A12FA001-AC4F-418D-AE19-62706E023703}">
                      <ahyp:hlinkClr xmlns:ahyp="http://schemas.microsoft.com/office/drawing/2018/hyperlinkcolor" val="tx"/>
                    </a:ext>
                  </a:extLst>
                </a:hlinkClick>
              </a:rPr>
              <a:t>support@sclead.org</a:t>
            </a:r>
            <a:r>
              <a:rPr kumimoji="0" lang="en-US" sz="4000" b="0" i="0" u="none" strike="noStrike" kern="1200" cap="none" spc="0" normalizeH="0" baseline="0" noProof="0">
                <a:ln>
                  <a:noFill/>
                </a:ln>
                <a:solidFill>
                  <a:prstClr val="black"/>
                </a:solidFill>
                <a:effectLst/>
                <a:uLnTx/>
                <a:uFillTx/>
                <a:ea typeface="+mn-ea"/>
                <a:cs typeface="+mn-cs"/>
              </a:rPr>
              <a:t>). </a:t>
            </a:r>
            <a:endParaRPr lang="en-US">
              <a:solidFill>
                <a:prstClr val="black"/>
              </a:solidFill>
              <a:ea typeface="+mn-ea"/>
              <a:cs typeface="+mn-cs"/>
            </a:endParaRPr>
          </a:p>
        </p:txBody>
      </p:sp>
      <p:sp>
        <p:nvSpPr>
          <p:cNvPr id="4" name="TextBox 2">
            <a:extLst>
              <a:ext uri="{FF2B5EF4-FFF2-40B4-BE49-F238E27FC236}">
                <a16:creationId xmlns:a16="http://schemas.microsoft.com/office/drawing/2014/main" id="{8D667890-F775-8A94-15B2-69549BF13E44}"/>
              </a:ext>
            </a:extLst>
          </p:cNvPr>
          <p:cNvSpPr txBox="1">
            <a:spLocks/>
          </p:cNvSpPr>
          <p:nvPr/>
        </p:nvSpPr>
        <p:spPr>
          <a:xfrm>
            <a:off x="356011" y="4809675"/>
            <a:ext cx="17229680" cy="1297919"/>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lnSpc>
                <a:spcPct val="90000"/>
              </a:lnSpc>
              <a:spcBef>
                <a:spcPct val="0"/>
              </a:spcBef>
              <a:buNone/>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914445">
              <a:lnSpc>
                <a:spcPts val="5001"/>
              </a:lnSpc>
              <a:spcBef>
                <a:spcPts val="0"/>
              </a:spcBef>
              <a:defRPr/>
            </a:pPr>
            <a:r>
              <a:rPr lang="en-US" sz="4950" b="1">
                <a:solidFill>
                  <a:srgbClr val="233746"/>
                </a:solidFill>
                <a:latin typeface="Aptos"/>
              </a:rPr>
              <a:t>Why aren’t educators showing up when I am trying to build an evaluation team for Special Areas?</a:t>
            </a:r>
            <a:endParaRPr lang="en-US" sz="4950" b="1">
              <a:solidFill>
                <a:srgbClr val="233746"/>
              </a:solidFill>
              <a:latin typeface="Aptos" panose="020B0004020202020204" pitchFamily="34" charset="0"/>
            </a:endParaRPr>
          </a:p>
        </p:txBody>
      </p:sp>
      <p:graphicFrame>
        <p:nvGraphicFramePr>
          <p:cNvPr id="9" name="Diagram 8" descr="These are the steps for evaluators to obtain their credentials to evaluate.">
            <a:extLst>
              <a:ext uri="{FF2B5EF4-FFF2-40B4-BE49-F238E27FC236}">
                <a16:creationId xmlns:a16="http://schemas.microsoft.com/office/drawing/2014/main" id="{BACEB7FC-5AAE-8700-26E9-C436D80EFF08}"/>
              </a:ext>
            </a:extLst>
          </p:cNvPr>
          <p:cNvGraphicFramePr>
            <a:graphicFrameLocks noGrp="1"/>
          </p:cNvGraphicFramePr>
          <p:nvPr>
            <p:extLst>
              <p:ext uri="{D42A27DB-BD31-4B8C-83A1-F6EECF244321}">
                <p14:modId xmlns:p14="http://schemas.microsoft.com/office/powerpoint/2010/main" val="1497321432"/>
              </p:ext>
            </p:extLst>
          </p:nvPr>
        </p:nvGraphicFramePr>
        <p:xfrm>
          <a:off x="2990335" y="6108627"/>
          <a:ext cx="9885872" cy="418070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6185765" y="8575170"/>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9"/>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a:off x="8371704" y="2001767"/>
            <a:ext cx="902363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a:p>
        </p:txBody>
      </p:sp>
    </p:spTree>
    <p:extLst>
      <p:ext uri="{BB962C8B-B14F-4D97-AF65-F5344CB8AC3E}">
        <p14:creationId xmlns:p14="http://schemas.microsoft.com/office/powerpoint/2010/main" val="2226639183"/>
      </p:ext>
    </p:extLst>
  </p:cSld>
  <p:clrMapOvr>
    <a:masterClrMapping/>
  </p:clrMapOvr>
</p:sld>
</file>

<file path=ppt/theme/theme1.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02f7301-725c-47b9-832a-57cb4d48a234">
      <Terms xmlns="http://schemas.microsoft.com/office/infopath/2007/PartnerControls"/>
    </lcf76f155ced4ddcb4097134ff3c332f>
    <TaxCatchAll xmlns="eceb486e-0810-4529-a988-f381a2f10d79"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7" ma:contentTypeDescription="Create a new document." ma:contentTypeScope="" ma:versionID="9759fad5cc2a936daa5caab35c06f4e8">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c740638b0c7cf51b4b7603e20153c57b"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AAD0960-6C24-4B04-AC31-5B837C5C7A5C}">
  <ds:schemaRefs>
    <ds:schemaRef ds:uri="eceb486e-0810-4529-a988-f381a2f10d79"/>
    <ds:schemaRef ds:uri="f02f7301-725c-47b9-832a-57cb4d48a23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D9AA378B-9868-4C39-A192-C0EE52DC3BA1}">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5AD7598-1D47-4732-8A18-260E359A7C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SCDE PPT Template - Light - accessible version</Template>
  <Application>Microsoft Office PowerPoint</Application>
  <PresentationFormat>Custom</PresentationFormat>
  <Slides>12</Slides>
  <Notes>12</Notes>
  <HiddenSlides>0</HiddenSlide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1_Office Theme</vt:lpstr>
      <vt:lpstr>Educator Effectiveness  Virtual Office Hours </vt:lpstr>
      <vt:lpstr>Agenda</vt:lpstr>
      <vt:lpstr>ADEPT Reminders</vt:lpstr>
      <vt:lpstr>ADEPT Reminders for Mid-October - January</vt:lpstr>
      <vt:lpstr>Professional Learning Library</vt:lpstr>
      <vt:lpstr>Special Guests</vt:lpstr>
      <vt:lpstr>Special Guests,  Educational Impact</vt:lpstr>
      <vt:lpstr>Frequently Asked Questions</vt:lpstr>
      <vt:lpstr>How Can I Recover My Username/Password in SCLead?</vt:lpstr>
      <vt:lpstr>Questions and Discussion</vt:lpstr>
      <vt:lpstr>Office of Educator Effectiveness &amp; Leadership Development</vt:lpstr>
      <vt:lpstr>ed.sc.gov</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October 2024 Virtual Office Hours Slides</dc:title>
  <dc:creator>AccessibilityTrainingsforDistricts@ed.sc.gov</dc:creator>
  <cp:revision>2</cp:revision>
  <dcterms:created xsi:type="dcterms:W3CDTF">2024-09-19T14:02:59Z</dcterms:created>
  <dcterms:modified xsi:type="dcterms:W3CDTF">2024-10-09T19:03:24Z</dcterms:modified>
  <dc:identifier>DAGJFJTh0zc</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y fmtid="{D5CDD505-2E9C-101B-9397-08002B2CF9AE}" pid="3" name="MediaServiceImageTags">
    <vt:lpwstr/>
  </property>
</Properties>
</file>