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648" r:id="rId5"/>
    <p:sldMasterId id="2147483699" r:id="rId6"/>
    <p:sldMasterId id="2147483665" r:id="rId7"/>
    <p:sldMasterId id="2147483660" r:id="rId8"/>
  </p:sldMasterIdLst>
  <p:notesMasterIdLst>
    <p:notesMasterId r:id="rId29"/>
  </p:notesMasterIdLst>
  <p:sldIdLst>
    <p:sldId id="257" r:id="rId9"/>
    <p:sldId id="297" r:id="rId10"/>
    <p:sldId id="294" r:id="rId11"/>
    <p:sldId id="4780" r:id="rId12"/>
    <p:sldId id="4794" r:id="rId13"/>
    <p:sldId id="427" r:id="rId14"/>
    <p:sldId id="429" r:id="rId15"/>
    <p:sldId id="444" r:id="rId16"/>
    <p:sldId id="4797" r:id="rId17"/>
    <p:sldId id="441" r:id="rId18"/>
    <p:sldId id="4798" r:id="rId19"/>
    <p:sldId id="4799" r:id="rId20"/>
    <p:sldId id="4801" r:id="rId21"/>
    <p:sldId id="4802" r:id="rId22"/>
    <p:sldId id="4800" r:id="rId23"/>
    <p:sldId id="335" r:id="rId24"/>
    <p:sldId id="4792" r:id="rId25"/>
    <p:sldId id="4793" r:id="rId26"/>
    <p:sldId id="4779" r:id="rId27"/>
    <p:sldId id="28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746"/>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FCCE06-8AD7-7D04-1909-60536119F72E}" v="7" dt="2025-10-08T16:53:51.1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presProps" Target="presProps.xml"/><Relationship Id="rId8" Type="http://schemas.openxmlformats.org/officeDocument/2006/relationships/slideMaster" Target="slideMasters/slideMaster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BBD14C-7400-437F-A243-AA95299481BA}" type="doc">
      <dgm:prSet loTypeId="urn:microsoft.com/office/officeart/2005/8/layout/hProcess9" loCatId="process" qsTypeId="urn:microsoft.com/office/officeart/2005/8/quickstyle/simple1" qsCatId="simple" csTypeId="urn:microsoft.com/office/officeart/2005/8/colors/accent0_3" csCatId="mainScheme" phldr="1"/>
      <dgm:spPr/>
      <dgm:t>
        <a:bodyPr/>
        <a:lstStyle/>
        <a:p>
          <a:endParaRPr lang="en-US"/>
        </a:p>
      </dgm:t>
    </dgm:pt>
    <dgm:pt modelId="{979E74AD-263C-4AA7-B601-5EFEA158E278}">
      <dgm:prSet phldrT="[Text]" phldr="0"/>
      <dgm:spPr/>
      <dgm:t>
        <a:bodyPr/>
        <a:lstStyle/>
        <a:p>
          <a:pPr rtl="0"/>
          <a:r>
            <a:rPr lang="en-US">
              <a:latin typeface="Calibri Light" panose="020F0302020204030204"/>
            </a:rPr>
            <a:t>Evaluators complete assigned training in Moodle and submit certificate to their SAM</a:t>
          </a:r>
          <a:endParaRPr lang="en-US"/>
        </a:p>
      </dgm:t>
    </dgm:pt>
    <dgm:pt modelId="{214F2B51-3198-40EC-B6EE-12ACF4BA03E9}" type="parTrans" cxnId="{ADC3CA99-D812-49BB-9C1A-102BE8A71DA8}">
      <dgm:prSet/>
      <dgm:spPr/>
      <dgm:t>
        <a:bodyPr/>
        <a:lstStyle/>
        <a:p>
          <a:endParaRPr lang="en-US"/>
        </a:p>
      </dgm:t>
    </dgm:pt>
    <dgm:pt modelId="{8DCDB323-2449-4DEA-9E1F-D636AECECD79}" type="sibTrans" cxnId="{ADC3CA99-D812-49BB-9C1A-102BE8A71DA8}">
      <dgm:prSet/>
      <dgm:spPr/>
      <dgm:t>
        <a:bodyPr/>
        <a:lstStyle/>
        <a:p>
          <a:endParaRPr lang="en-US"/>
        </a:p>
      </dgm:t>
    </dgm:pt>
    <dgm:pt modelId="{149FDC25-416F-4C06-A333-995FDDF99DEF}">
      <dgm:prSet phldrT="[Text]" phldr="0"/>
      <dgm:spPr/>
      <dgm:t>
        <a:bodyPr/>
        <a:lstStyle/>
        <a:p>
          <a:pPr rtl="0"/>
          <a:r>
            <a:rPr lang="en-US">
              <a:latin typeface="Calibri Light" panose="020F0302020204030204"/>
            </a:rPr>
            <a:t>SAM sends completed spreadsheet to Ashley Cohoon for import into </a:t>
          </a:r>
          <a:r>
            <a:rPr lang="en-US" err="1">
              <a:latin typeface="Calibri Light" panose="020F0302020204030204"/>
            </a:rPr>
            <a:t>SCLead</a:t>
          </a:r>
          <a:endParaRPr lang="en-US"/>
        </a:p>
      </dgm:t>
    </dgm:pt>
    <dgm:pt modelId="{7B911E2F-0D5A-417B-B276-B96E9A6C0D0A}" type="parTrans" cxnId="{66CD4438-567D-4A04-910F-DFBCC04DF3BA}">
      <dgm:prSet/>
      <dgm:spPr/>
      <dgm:t>
        <a:bodyPr/>
        <a:lstStyle/>
        <a:p>
          <a:endParaRPr lang="en-US"/>
        </a:p>
      </dgm:t>
    </dgm:pt>
    <dgm:pt modelId="{4ADF58A8-3EFC-420B-A081-A75288E02714}" type="sibTrans" cxnId="{66CD4438-567D-4A04-910F-DFBCC04DF3BA}">
      <dgm:prSet/>
      <dgm:spPr/>
      <dgm:t>
        <a:bodyPr/>
        <a:lstStyle/>
        <a:p>
          <a:endParaRPr lang="en-US"/>
        </a:p>
      </dgm:t>
    </dgm:pt>
    <dgm:pt modelId="{20920F65-23A4-4065-B7B4-F193BA6E45CD}">
      <dgm:prSet phldrT="[Text]" phldr="0"/>
      <dgm:spPr/>
      <dgm:t>
        <a:bodyPr/>
        <a:lstStyle/>
        <a:p>
          <a:pPr rtl="0"/>
          <a:r>
            <a:rPr lang="en-US">
              <a:latin typeface="Calibri Light" panose="020F0302020204030204"/>
            </a:rPr>
            <a:t>When assigning evaluation teams, make sure the evaluator is staffed at the same school as the educator, and in a defined role, which cannot be "non-evaluated". If evaluator credential is missing, contact SAM</a:t>
          </a:r>
          <a:r>
            <a:rPr lang="en-US">
              <a:latin typeface="Calibri Light"/>
              <a:ea typeface="Calibri Light"/>
              <a:cs typeface="Calibri Light"/>
            </a:rPr>
            <a:t>.</a:t>
          </a:r>
          <a:endParaRPr lang="en-US"/>
        </a:p>
      </dgm:t>
    </dgm:pt>
    <dgm:pt modelId="{55ECF24D-7B96-4D24-845F-B8C86D4D53B6}" type="parTrans" cxnId="{EE0F56FC-9F82-4689-9A67-A2C392F2E9DB}">
      <dgm:prSet/>
      <dgm:spPr/>
      <dgm:t>
        <a:bodyPr/>
        <a:lstStyle/>
        <a:p>
          <a:endParaRPr lang="en-US"/>
        </a:p>
      </dgm:t>
    </dgm:pt>
    <dgm:pt modelId="{60602E32-9CEF-4FE3-85AD-B802FB96F926}" type="sibTrans" cxnId="{EE0F56FC-9F82-4689-9A67-A2C392F2E9DB}">
      <dgm:prSet/>
      <dgm:spPr/>
      <dgm:t>
        <a:bodyPr/>
        <a:lstStyle/>
        <a:p>
          <a:endParaRPr lang="en-US"/>
        </a:p>
      </dgm:t>
    </dgm:pt>
    <dgm:pt modelId="{15DAB781-3207-49FD-8BB1-9FD927FD88F8}" type="pres">
      <dgm:prSet presAssocID="{D3BBD14C-7400-437F-A243-AA95299481BA}" presName="CompostProcess" presStyleCnt="0">
        <dgm:presLayoutVars>
          <dgm:dir/>
          <dgm:resizeHandles val="exact"/>
        </dgm:presLayoutVars>
      </dgm:prSet>
      <dgm:spPr/>
    </dgm:pt>
    <dgm:pt modelId="{1B628ACF-18D5-4595-8318-943E612883A8}" type="pres">
      <dgm:prSet presAssocID="{D3BBD14C-7400-437F-A243-AA95299481BA}" presName="arrow" presStyleLbl="bgShp" presStyleIdx="0" presStyleCnt="1"/>
      <dgm:spPr/>
    </dgm:pt>
    <dgm:pt modelId="{A6D6F53C-697A-43A3-97C5-6C0C4C797D64}" type="pres">
      <dgm:prSet presAssocID="{D3BBD14C-7400-437F-A243-AA95299481BA}" presName="linearProcess" presStyleCnt="0"/>
      <dgm:spPr/>
    </dgm:pt>
    <dgm:pt modelId="{1E423FA4-DEB2-4F92-B75E-23EA4E554606}" type="pres">
      <dgm:prSet presAssocID="{979E74AD-263C-4AA7-B601-5EFEA158E278}" presName="textNode" presStyleLbl="node1" presStyleIdx="0" presStyleCnt="3">
        <dgm:presLayoutVars>
          <dgm:bulletEnabled val="1"/>
        </dgm:presLayoutVars>
      </dgm:prSet>
      <dgm:spPr/>
    </dgm:pt>
    <dgm:pt modelId="{309E9889-3E1E-4342-80DB-4069F4BA56E3}" type="pres">
      <dgm:prSet presAssocID="{8DCDB323-2449-4DEA-9E1F-D636AECECD79}" presName="sibTrans" presStyleCnt="0"/>
      <dgm:spPr/>
    </dgm:pt>
    <dgm:pt modelId="{9F751334-09D0-4A45-9E25-E93E99339544}" type="pres">
      <dgm:prSet presAssocID="{149FDC25-416F-4C06-A333-995FDDF99DEF}" presName="textNode" presStyleLbl="node1" presStyleIdx="1" presStyleCnt="3">
        <dgm:presLayoutVars>
          <dgm:bulletEnabled val="1"/>
        </dgm:presLayoutVars>
      </dgm:prSet>
      <dgm:spPr/>
    </dgm:pt>
    <dgm:pt modelId="{0D9403CF-AB7E-4F53-ACF4-3D9A35C26A33}" type="pres">
      <dgm:prSet presAssocID="{4ADF58A8-3EFC-420B-A081-A75288E02714}" presName="sibTrans" presStyleCnt="0"/>
      <dgm:spPr/>
    </dgm:pt>
    <dgm:pt modelId="{CAAB5575-100F-4B18-8B69-F14A8F80ED7F}" type="pres">
      <dgm:prSet presAssocID="{20920F65-23A4-4065-B7B4-F193BA6E45CD}" presName="textNode" presStyleLbl="node1" presStyleIdx="2" presStyleCnt="3">
        <dgm:presLayoutVars>
          <dgm:bulletEnabled val="1"/>
        </dgm:presLayoutVars>
      </dgm:prSet>
      <dgm:spPr/>
    </dgm:pt>
  </dgm:ptLst>
  <dgm:cxnLst>
    <dgm:cxn modelId="{66CD4438-567D-4A04-910F-DFBCC04DF3BA}" srcId="{D3BBD14C-7400-437F-A243-AA95299481BA}" destId="{149FDC25-416F-4C06-A333-995FDDF99DEF}" srcOrd="1" destOrd="0" parTransId="{7B911E2F-0D5A-417B-B276-B96E9A6C0D0A}" sibTransId="{4ADF58A8-3EFC-420B-A081-A75288E02714}"/>
    <dgm:cxn modelId="{DB85AD80-FF63-4DA2-A62D-81FF5FC08E1F}" type="presOf" srcId="{20920F65-23A4-4065-B7B4-F193BA6E45CD}" destId="{CAAB5575-100F-4B18-8B69-F14A8F80ED7F}" srcOrd="0" destOrd="0" presId="urn:microsoft.com/office/officeart/2005/8/layout/hProcess9"/>
    <dgm:cxn modelId="{ADC3CA99-D812-49BB-9C1A-102BE8A71DA8}" srcId="{D3BBD14C-7400-437F-A243-AA95299481BA}" destId="{979E74AD-263C-4AA7-B601-5EFEA158E278}" srcOrd="0" destOrd="0" parTransId="{214F2B51-3198-40EC-B6EE-12ACF4BA03E9}" sibTransId="{8DCDB323-2449-4DEA-9E1F-D636AECECD79}"/>
    <dgm:cxn modelId="{80B298A3-E9A3-43D0-AE2B-735CA57DB2CF}" type="presOf" srcId="{979E74AD-263C-4AA7-B601-5EFEA158E278}" destId="{1E423FA4-DEB2-4F92-B75E-23EA4E554606}" srcOrd="0" destOrd="0" presId="urn:microsoft.com/office/officeart/2005/8/layout/hProcess9"/>
    <dgm:cxn modelId="{032614B0-B0A7-4DD5-A313-4E207B4AD115}" type="presOf" srcId="{149FDC25-416F-4C06-A333-995FDDF99DEF}" destId="{9F751334-09D0-4A45-9E25-E93E99339544}" srcOrd="0" destOrd="0" presId="urn:microsoft.com/office/officeart/2005/8/layout/hProcess9"/>
    <dgm:cxn modelId="{775A7FC1-9CFA-412A-98E9-C217B018D504}" type="presOf" srcId="{D3BBD14C-7400-437F-A243-AA95299481BA}" destId="{15DAB781-3207-49FD-8BB1-9FD927FD88F8}" srcOrd="0" destOrd="0" presId="urn:microsoft.com/office/officeart/2005/8/layout/hProcess9"/>
    <dgm:cxn modelId="{EE0F56FC-9F82-4689-9A67-A2C392F2E9DB}" srcId="{D3BBD14C-7400-437F-A243-AA95299481BA}" destId="{20920F65-23A4-4065-B7B4-F193BA6E45CD}" srcOrd="2" destOrd="0" parTransId="{55ECF24D-7B96-4D24-845F-B8C86D4D53B6}" sibTransId="{60602E32-9CEF-4FE3-85AD-B802FB96F926}"/>
    <dgm:cxn modelId="{B127788A-79CF-4D2C-9B9B-278E67704E78}" type="presParOf" srcId="{15DAB781-3207-49FD-8BB1-9FD927FD88F8}" destId="{1B628ACF-18D5-4595-8318-943E612883A8}" srcOrd="0" destOrd="0" presId="urn:microsoft.com/office/officeart/2005/8/layout/hProcess9"/>
    <dgm:cxn modelId="{FDDD871F-FFA6-4B1A-B7C4-13BCC6FA43AB}" type="presParOf" srcId="{15DAB781-3207-49FD-8BB1-9FD927FD88F8}" destId="{A6D6F53C-697A-43A3-97C5-6C0C4C797D64}" srcOrd="1" destOrd="0" presId="urn:microsoft.com/office/officeart/2005/8/layout/hProcess9"/>
    <dgm:cxn modelId="{67C1510D-B755-4537-8F78-69C091499962}" type="presParOf" srcId="{A6D6F53C-697A-43A3-97C5-6C0C4C797D64}" destId="{1E423FA4-DEB2-4F92-B75E-23EA4E554606}" srcOrd="0" destOrd="0" presId="urn:microsoft.com/office/officeart/2005/8/layout/hProcess9"/>
    <dgm:cxn modelId="{CD744B44-C60C-4298-85EC-54FE20C4D426}" type="presParOf" srcId="{A6D6F53C-697A-43A3-97C5-6C0C4C797D64}" destId="{309E9889-3E1E-4342-80DB-4069F4BA56E3}" srcOrd="1" destOrd="0" presId="urn:microsoft.com/office/officeart/2005/8/layout/hProcess9"/>
    <dgm:cxn modelId="{9C93A91E-B190-4C5D-A338-8BEA87EEA725}" type="presParOf" srcId="{A6D6F53C-697A-43A3-97C5-6C0C4C797D64}" destId="{9F751334-09D0-4A45-9E25-E93E99339544}" srcOrd="2" destOrd="0" presId="urn:microsoft.com/office/officeart/2005/8/layout/hProcess9"/>
    <dgm:cxn modelId="{8939C385-B3AB-47A6-A250-FF58EB4B7471}" type="presParOf" srcId="{A6D6F53C-697A-43A3-97C5-6C0C4C797D64}" destId="{0D9403CF-AB7E-4F53-ACF4-3D9A35C26A33}" srcOrd="3" destOrd="0" presId="urn:microsoft.com/office/officeart/2005/8/layout/hProcess9"/>
    <dgm:cxn modelId="{81B23ED7-FBB1-4AB9-AEE0-CA7C4A0A92A2}" type="presParOf" srcId="{A6D6F53C-697A-43A3-97C5-6C0C4C797D64}" destId="{CAAB5575-100F-4B18-8B69-F14A8F80ED7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28ACF-18D5-4595-8318-943E612883A8}">
      <dsp:nvSpPr>
        <dsp:cNvPr id="0" name=""/>
        <dsp:cNvSpPr/>
      </dsp:nvSpPr>
      <dsp:spPr>
        <a:xfrm>
          <a:off x="787032" y="0"/>
          <a:ext cx="8919700" cy="3681765"/>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423FA4-DEB2-4F92-B75E-23EA4E554606}">
      <dsp:nvSpPr>
        <dsp:cNvPr id="0" name=""/>
        <dsp:cNvSpPr/>
      </dsp:nvSpPr>
      <dsp:spPr>
        <a:xfrm>
          <a:off x="355599" y="1104529"/>
          <a:ext cx="3148129" cy="147270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kern="1200">
              <a:latin typeface="Calibri Light" panose="020F0302020204030204"/>
            </a:rPr>
            <a:t>Evaluators complete assigned training in Moodle and submit certificate to their SAM</a:t>
          </a:r>
          <a:endParaRPr lang="en-US" sz="1400" kern="1200"/>
        </a:p>
      </dsp:txBody>
      <dsp:txXfrm>
        <a:off x="427491" y="1176421"/>
        <a:ext cx="3004345" cy="1328922"/>
      </dsp:txXfrm>
    </dsp:sp>
    <dsp:sp modelId="{9F751334-09D0-4A45-9E25-E93E99339544}">
      <dsp:nvSpPr>
        <dsp:cNvPr id="0" name=""/>
        <dsp:cNvSpPr/>
      </dsp:nvSpPr>
      <dsp:spPr>
        <a:xfrm>
          <a:off x="3672817" y="1104529"/>
          <a:ext cx="3148129" cy="147270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kern="1200">
              <a:latin typeface="Calibri Light" panose="020F0302020204030204"/>
            </a:rPr>
            <a:t>SAM sends completed spreadsheet to Ashley Cohoon for import into </a:t>
          </a:r>
          <a:r>
            <a:rPr lang="en-US" sz="1400" kern="1200" err="1">
              <a:latin typeface="Calibri Light" panose="020F0302020204030204"/>
            </a:rPr>
            <a:t>SCLead</a:t>
          </a:r>
          <a:endParaRPr lang="en-US" sz="1400" kern="1200"/>
        </a:p>
      </dsp:txBody>
      <dsp:txXfrm>
        <a:off x="3744709" y="1176421"/>
        <a:ext cx="3004345" cy="1328922"/>
      </dsp:txXfrm>
    </dsp:sp>
    <dsp:sp modelId="{CAAB5575-100F-4B18-8B69-F14A8F80ED7F}">
      <dsp:nvSpPr>
        <dsp:cNvPr id="0" name=""/>
        <dsp:cNvSpPr/>
      </dsp:nvSpPr>
      <dsp:spPr>
        <a:xfrm>
          <a:off x="6990036" y="1104529"/>
          <a:ext cx="3148129" cy="147270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kern="1200">
              <a:latin typeface="Calibri Light" panose="020F0302020204030204"/>
            </a:rPr>
            <a:t>When assigning evaluation teams, make sure the evaluator is staffed at the same school as the educator, and in a defined role, which cannot be "non-evaluated". If evaluator credential is missing, contact SAM</a:t>
          </a:r>
          <a:r>
            <a:rPr lang="en-US" sz="1400" kern="1200">
              <a:latin typeface="Calibri Light"/>
              <a:ea typeface="Calibri Light"/>
              <a:cs typeface="Calibri Light"/>
            </a:rPr>
            <a:t>.</a:t>
          </a:r>
          <a:endParaRPr lang="en-US" sz="1400" kern="1200"/>
        </a:p>
      </dsp:txBody>
      <dsp:txXfrm>
        <a:off x="7061928" y="1176421"/>
        <a:ext cx="3004345" cy="132892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10/8/2025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2gb4q04.na1.hs-sales-engage.com/Ctc/UC+23284/d2Gb4q04/JlF2-6qcW8wLKSR6lZ3nHW5pfPxd6FB9nRW83fTVx8Xwl1SW1C8-J74Pj1V7Vpn3h41fGDJkVmpWmn935P3nW8W7zWg4m8JzSW4jPDWd6HZr8DW2ZzVCZ7PCNsxW2jy7c13fNFgxW6CLB1G5v8WntW3w5Hx-6v7L3sW20yZ_y7JP_5JW2_3j191YVfYKW7KyXJz8gDyYvW1dxbn05Zd18fV6wmKX7HYktPW84jwg81pnyNVW8nQcwl33wRNmW7BrnJK6YlJj7W3cgBwt3xrn0rN29fp757HWFwVsTXQs36d3svW55GsCB5ftw21W2Lq-Hr2nV_TzN1P5G93F0NmxW6bVvTL3gLHy4W2WpgZz3bJ_JLVfCWqw4FJWVmf2pWmK004"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d2gb4q04.na1.hs-sales-engage.com/Ctc/UC+23284/d2Gb4q04/JlF2-6qcW8wLKSR6lZ3p8W61d-Bb5GnMbWW8ZW7cM4YKRdPW1NJrx31KTSHbW8qRcf16641j8W14PRLG6WF00_N2Lc0952yt7DW201ZNJ39zL9VW94h9kn9d1Kz5W7JqRdS70SQ0kW42GQj46Ln3_2W2hk9wG2XlmPdW3d2XX_6zkn63W8nljyq3pv6RRW4zGXdr8jdQQ3W4M3YhN7wmVSrW3P82906XGnYvW5ghRd98R2SXYW7Y91YP8DQcMYW6m_SXG3wc6rvW53t_Ty26NWvqVn-PSr8S54bLW3nMbmq3P74lDW4PN-bH8gXCCrW2xPJgr45twR9W6Lz4wz2H9qdlN41BnGdkJhM5W1dT2Zd44-z91W5QyprN3TXHkYf6gk_GY04"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docs.google.com/forms/d/e/1FAIpQLSdICv64xQUx2kIYVKWZMgWqcCoBXrL34iH-Wpp9yrPZIiCvaA/viewform?usp=dialo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canva.com/design/DAG0FqD0_Ew/xARQIE_n7ndl0salsarS3Q/view?utm_content=DAG0FqD0_Ew&amp;utm_campaign=designshare&amp;utm_medium=link2&amp;utm_source=uniquelinks&amp;utlId=hadd4ea9c14"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s://cerra.wufoo.com/forms/z8xuaax0ffanjc/" TargetMode="External"/><Relationship Id="rId4" Type="http://schemas.openxmlformats.org/officeDocument/2006/relationships/hyperlink" Target="https://www.youtube.com/watch?v=nrlqvcWiFX4"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educationalimpact.com/pdfs/SCDECourseCatalog.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Ashley-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a:t>
            </a:r>
            <a:r>
              <a:rPr lang="en-US">
                <a:solidFill>
                  <a:srgbClr val="000000"/>
                </a:solidFill>
                <a:latin typeface="Calibri"/>
                <a:cs typeface="Calibri"/>
              </a:rPr>
              <a:t>: Dr. KH, Dr. RF, JH, TN, KB.</a:t>
            </a:r>
            <a:endParaRPr lang="en-US">
              <a:solidFill>
                <a:srgbClr val="444444"/>
              </a:solidFill>
              <a:latin typeface="Calibri"/>
              <a:cs typeface="Calibri"/>
            </a:endParaRPr>
          </a:p>
          <a:p>
            <a:r>
              <a:rPr lang="en-US">
                <a:solidFill>
                  <a:srgbClr val="000000"/>
                </a:solidFill>
                <a:latin typeface="Calibri"/>
                <a:cs typeface="Calibri"/>
              </a:rPr>
              <a:t>If</a:t>
            </a:r>
            <a:r>
              <a:rPr lang="en-US" sz="1200" b="0" i="0" u="none" strike="noStrike">
                <a:solidFill>
                  <a:srgbClr val="000000"/>
                </a:solidFill>
                <a:effectLst/>
                <a:latin typeface="Calibri"/>
                <a:cs typeface="Calibri"/>
              </a:rPr>
              <a:t>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solidFill>
                  <a:srgbClr val="333333"/>
                </a:solidFill>
              </a:rPr>
              <a:t>Kick-Off Kit:</a:t>
            </a:r>
            <a:endParaRPr lang="en-US"/>
          </a:p>
          <a:p>
            <a:pPr marL="171450" indent="-171450">
              <a:buFont typeface="Arial"/>
              <a:buChar char="•"/>
            </a:pPr>
            <a:r>
              <a:rPr lang="en-US">
                <a:solidFill>
                  <a:srgbClr val="0066A5"/>
                </a:solidFill>
                <a:hlinkClick r:id="rId3"/>
              </a:rPr>
              <a:t>Presentation Slides</a:t>
            </a:r>
            <a:r>
              <a:rPr lang="en-US">
                <a:solidFill>
                  <a:srgbClr val="333333"/>
                </a:solidFill>
              </a:rPr>
              <a:t> (force-copy template--feel free to customize with local contact information, etc.)</a:t>
            </a:r>
            <a:endParaRPr lang="en-US"/>
          </a:p>
          <a:p>
            <a:pPr marL="171450" indent="-171450">
              <a:buFont typeface="Arial"/>
              <a:buChar char="•"/>
            </a:pPr>
            <a:r>
              <a:rPr lang="en-US">
                <a:solidFill>
                  <a:srgbClr val="0066A5"/>
                </a:solidFill>
                <a:hlinkClick r:id="rId4"/>
              </a:rPr>
              <a:t>Presentation Guide</a:t>
            </a:r>
            <a:r>
              <a:rPr lang="en-US">
                <a:solidFill>
                  <a:srgbClr val="333333"/>
                </a:solidFill>
              </a:rPr>
              <a:t> ("Script")</a:t>
            </a:r>
            <a:endParaRPr lang="en-US"/>
          </a:p>
          <a:p>
            <a:endParaRPr lang="en-US">
              <a:ea typeface="Calibri"/>
              <a:cs typeface="Calibri"/>
            </a:endParaRPr>
          </a:p>
          <a:p>
            <a:r>
              <a:rPr lang="en-US"/>
              <a:t>Provided personalized support for:</a:t>
            </a:r>
            <a:endParaRPr lang="en-US" u="sng">
              <a:ea typeface="Calibri"/>
              <a:cs typeface="Calibri"/>
            </a:endParaRPr>
          </a:p>
          <a:p>
            <a:r>
              <a:rPr lang="en-US"/>
              <a:t>Charleston County School District</a:t>
            </a:r>
            <a:endParaRPr lang="en-US">
              <a:ea typeface="Calibri"/>
              <a:cs typeface="Calibri"/>
            </a:endParaRPr>
          </a:p>
          <a:p>
            <a:r>
              <a:rPr lang="en-US"/>
              <a:t>Rock Hill Schools</a:t>
            </a:r>
            <a:endParaRPr lang="en-US">
              <a:ea typeface="Calibri"/>
              <a:cs typeface="Calibri"/>
            </a:endParaRPr>
          </a:p>
          <a:p>
            <a:r>
              <a:rPr lang="en-US"/>
              <a:t>Charter Institute at Erskine</a:t>
            </a:r>
            <a:endParaRPr lang="en-US">
              <a:ea typeface="Calibri"/>
              <a:cs typeface="Calibri"/>
            </a:endParaRPr>
          </a:p>
          <a:p>
            <a:r>
              <a:rPr lang="en-US"/>
              <a:t>Learning Pathway suggestions</a:t>
            </a:r>
            <a:endParaRPr lang="en-US">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3569322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A4E35-54E7-F3DB-E687-04D1844272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2B5AC4-0417-4865-691D-BD52F622C1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8A5E62-7C28-968D-E8FB-32057DBEAE34}"/>
              </a:ext>
            </a:extLst>
          </p:cNvPr>
          <p:cNvSpPr>
            <a:spLocks noGrp="1"/>
          </p:cNvSpPr>
          <p:nvPr>
            <p:ph type="body" idx="1"/>
          </p:nvPr>
        </p:nvSpPr>
        <p:spPr/>
        <p:txBody>
          <a:bodyPr/>
          <a:lstStyle/>
          <a:p>
            <a:r>
              <a:rPr lang="en-US">
                <a:ea typeface="Calibri"/>
                <a:cs typeface="Calibri"/>
              </a:rPr>
              <a:t>Kim</a:t>
            </a:r>
          </a:p>
        </p:txBody>
      </p:sp>
      <p:sp>
        <p:nvSpPr>
          <p:cNvPr id="4" name="Slide Number Placeholder 3">
            <a:extLst>
              <a:ext uri="{FF2B5EF4-FFF2-40B4-BE49-F238E27FC236}">
                <a16:creationId xmlns:a16="http://schemas.microsoft.com/office/drawing/2014/main" id="{2C82053B-96E3-B203-5E14-2D7A71CB00A7}"/>
              </a:ext>
            </a:extLst>
          </p:cNvPr>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2207725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Ashley</a:t>
            </a:r>
          </a:p>
          <a:p>
            <a:r>
              <a:rPr lang="en-US">
                <a:hlinkClick r:id="rId3"/>
              </a:rPr>
              <a:t>2026-27 District Needs Survey</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3534718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CEB2B-E13E-C31F-4B9E-F72CC2E724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889621-F57B-511E-7144-5F854C32D1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F41B1F-5751-BE7F-0B14-4672A225CBBB}"/>
              </a:ext>
            </a:extLst>
          </p:cNvPr>
          <p:cNvSpPr>
            <a:spLocks noGrp="1"/>
          </p:cNvSpPr>
          <p:nvPr>
            <p:ph type="body" idx="1"/>
          </p:nvPr>
        </p:nvSpPr>
        <p:spPr/>
        <p:txBody>
          <a:bodyPr/>
          <a:lstStyle/>
          <a:p>
            <a:r>
              <a:rPr lang="en-US">
                <a:ea typeface="Calibri"/>
                <a:cs typeface="Calibri"/>
              </a:rPr>
              <a:t>Jenny</a:t>
            </a:r>
          </a:p>
        </p:txBody>
      </p:sp>
      <p:sp>
        <p:nvSpPr>
          <p:cNvPr id="4" name="Slide Number Placeholder 3">
            <a:extLst>
              <a:ext uri="{FF2B5EF4-FFF2-40B4-BE49-F238E27FC236}">
                <a16:creationId xmlns:a16="http://schemas.microsoft.com/office/drawing/2014/main" id="{28D5ADAB-F2B9-DF00-A98C-5E5066CFE27B}"/>
              </a:ext>
            </a:extLst>
          </p:cNvPr>
          <p:cNvSpPr>
            <a:spLocks noGrp="1"/>
          </p:cNvSpPr>
          <p:nvPr>
            <p:ph type="sldNum" sz="quarter" idx="5"/>
          </p:nvPr>
        </p:nvSpPr>
        <p:spPr/>
        <p:txBody>
          <a:bodyPr/>
          <a:lstStyle/>
          <a:p>
            <a:fld id="{7D31CE96-81FA-4C03-87CC-F53CE344BC75}" type="slidenum">
              <a:rPr lang="en-US" smtClean="0"/>
              <a:t>13</a:t>
            </a:fld>
            <a:endParaRPr lang="en-US"/>
          </a:p>
        </p:txBody>
      </p:sp>
    </p:spTree>
    <p:extLst>
      <p:ext uri="{BB962C8B-B14F-4D97-AF65-F5344CB8AC3E}">
        <p14:creationId xmlns:p14="http://schemas.microsoft.com/office/powerpoint/2010/main" val="2007646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F6D2AA-21CA-779D-6EB9-736807D623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B1606E-15DF-2E53-3AA1-3337E0A85D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DA7EBA-AF77-88A2-19CE-46995BE1406B}"/>
              </a:ext>
            </a:extLst>
          </p:cNvPr>
          <p:cNvSpPr>
            <a:spLocks noGrp="1"/>
          </p:cNvSpPr>
          <p:nvPr>
            <p:ph type="body" idx="1"/>
          </p:nvPr>
        </p:nvSpPr>
        <p:spPr/>
        <p:txBody>
          <a:bodyPr/>
          <a:lstStyle/>
          <a:p>
            <a:r>
              <a:rPr lang="en-US"/>
              <a:t>We are excited to announce a new initiative from CERRA in collaboration with the South Carolina Department of Education, new </a:t>
            </a:r>
            <a:r>
              <a:rPr lang="en-US" b="1"/>
              <a:t>Mentor and Induction</a:t>
            </a:r>
            <a:r>
              <a:rPr lang="en-US"/>
              <a:t> </a:t>
            </a:r>
            <a:r>
              <a:rPr lang="en-US" b="1"/>
              <a:t>Virtual Support Sessions!</a:t>
            </a:r>
            <a:endParaRPr lang="en-US">
              <a:ea typeface="Calibri"/>
              <a:cs typeface="Calibri"/>
            </a:endParaRPr>
          </a:p>
          <a:p>
            <a:r>
              <a:rPr lang="en-US"/>
              <a:t>Starting in October, these monthly sessions will offer practical guidance on evaluations, spotlight a variety of resources and strategies to enhance learning, and—most importantly—provide a space for encouragement and connection. </a:t>
            </a:r>
            <a:endParaRPr lang="en-US">
              <a:ea typeface="Calibri"/>
              <a:cs typeface="Calibri"/>
            </a:endParaRPr>
          </a:p>
          <a:p>
            <a:r>
              <a:rPr lang="en-US"/>
              <a:t>These sessions are designed to uplift and empower educators as they make a lasting impact in their schools and communities. </a:t>
            </a:r>
            <a:endParaRPr lang="en-US">
              <a:ea typeface="Calibri"/>
              <a:cs typeface="Calibri"/>
            </a:endParaRPr>
          </a:p>
          <a:p>
            <a:r>
              <a:rPr lang="en-US"/>
              <a:t>We invite educators who are beginning their teaching journey or those who are supporting others through theirs to cultivate a network of support one conversation at a time.</a:t>
            </a:r>
          </a:p>
          <a:p>
            <a:r>
              <a:rPr lang="en-US">
                <a:ea typeface="Calibri"/>
                <a:cs typeface="Calibri"/>
              </a:rPr>
              <a:t>Take a look at this brief introductory video...</a:t>
            </a:r>
          </a:p>
        </p:txBody>
      </p:sp>
      <p:sp>
        <p:nvSpPr>
          <p:cNvPr id="4" name="Slide Number Placeholder 3">
            <a:extLst>
              <a:ext uri="{FF2B5EF4-FFF2-40B4-BE49-F238E27FC236}">
                <a16:creationId xmlns:a16="http://schemas.microsoft.com/office/drawing/2014/main" id="{A3458201-AC16-8C96-F978-CE7AFC587657}"/>
              </a:ext>
            </a:extLst>
          </p:cNvPr>
          <p:cNvSpPr>
            <a:spLocks noGrp="1"/>
          </p:cNvSpPr>
          <p:nvPr>
            <p:ph type="sldNum" sz="quarter" idx="5"/>
          </p:nvPr>
        </p:nvSpPr>
        <p:spPr/>
        <p:txBody>
          <a:bodyPr/>
          <a:lstStyle/>
          <a:p>
            <a:fld id="{7D31CE96-81FA-4C03-87CC-F53CE344BC75}" type="slidenum">
              <a:rPr lang="en-US" smtClean="0"/>
              <a:t>14</a:t>
            </a:fld>
            <a:endParaRPr lang="en-US"/>
          </a:p>
        </p:txBody>
      </p:sp>
    </p:spTree>
    <p:extLst>
      <p:ext uri="{BB962C8B-B14F-4D97-AF65-F5344CB8AC3E}">
        <p14:creationId xmlns:p14="http://schemas.microsoft.com/office/powerpoint/2010/main" val="1636155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love for you to share the flyer you see on the screen with your induction teachers, their mentors, and any others you think would benefit from this new resource. When you download the flyer, the links for the video and registration form are live for anyone to view them. Please do not hesitate to reach out to me if you have any questions and as always, we appreciate the support you offer to the new educators in your schools.</a:t>
            </a:r>
          </a:p>
          <a:p>
            <a:endParaRPr lang="en-US">
              <a:ea typeface="Calibri"/>
              <a:cs typeface="Calibri"/>
            </a:endParaRPr>
          </a:p>
          <a:p>
            <a:r>
              <a:rPr lang="en-US">
                <a:ea typeface="Calibri"/>
                <a:cs typeface="Calibri"/>
              </a:rPr>
              <a:t>&lt;copy and paste links to chat&gt; </a:t>
            </a:r>
          </a:p>
          <a:p>
            <a:endParaRPr lang="en-US">
              <a:ea typeface="Calibri"/>
              <a:cs typeface="Calibri"/>
            </a:endParaRPr>
          </a:p>
          <a:p>
            <a:r>
              <a:rPr lang="en-US">
                <a:ea typeface="Calibri"/>
                <a:cs typeface="Calibri"/>
              </a:rPr>
              <a:t>Link to flyer:</a:t>
            </a:r>
            <a:endParaRPr lang="en-US"/>
          </a:p>
          <a:p>
            <a:r>
              <a:rPr lang="en-US">
                <a:hlinkClick r:id="rId3"/>
              </a:rPr>
              <a:t>https://www.canva.com/design/DAG0FqD0_Ew/xARQIE_n7ndl0salsarS3Q/view?utm_content=DAG0FqD0_Ew&amp;utm_campaign=designshare&amp;utm_medium=link2&amp;utm_source=uniquelinks&amp;utlId=hadd4ea9c14</a:t>
            </a:r>
            <a:endParaRPr lang="en-US">
              <a:ea typeface="Calibri"/>
              <a:cs typeface="Calibri"/>
            </a:endParaRPr>
          </a:p>
          <a:p>
            <a:endParaRPr lang="en-US">
              <a:ea typeface="Calibri"/>
              <a:cs typeface="+mn-lt"/>
            </a:endParaRPr>
          </a:p>
          <a:p>
            <a:r>
              <a:rPr lang="en-US"/>
              <a:t>Link to video: </a:t>
            </a:r>
            <a:r>
              <a:rPr lang="en-US">
                <a:hlinkClick r:id="rId4"/>
              </a:rPr>
              <a:t>https://www.youtube.com/watch?v=nrlqvcWiFX4</a:t>
            </a:r>
          </a:p>
          <a:p>
            <a:endParaRPr lang="en-US">
              <a:ea typeface="Calibri"/>
              <a:cs typeface="+mn-lt"/>
            </a:endParaRPr>
          </a:p>
          <a:p>
            <a:r>
              <a:rPr lang="en-US">
                <a:ea typeface="Calibri"/>
                <a:cs typeface="+mn-lt"/>
              </a:rPr>
              <a:t>Link to Registration form: </a:t>
            </a:r>
            <a:r>
              <a:rPr lang="en-US">
                <a:hlinkClick r:id="rId5"/>
              </a:rPr>
              <a:t>https://cerra.wufoo.com/forms/z8xuaax0ffanjc/</a:t>
            </a:r>
            <a:endParaRPr lang="en-US">
              <a:ea typeface="Calibri"/>
              <a:cs typeface="Calibri"/>
            </a:endParaRPr>
          </a:p>
          <a:p>
            <a:endParaRPr lang="en-US">
              <a:ea typeface="Calibri"/>
              <a:cs typeface="+mn-lt"/>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29440301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Kate</a:t>
            </a:r>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3629934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Present questions and answer.   </a:t>
            </a:r>
          </a:p>
        </p:txBody>
      </p:sp>
      <p:sp>
        <p:nvSpPr>
          <p:cNvPr id="4" name="Slide Number Placeholder 3"/>
          <p:cNvSpPr>
            <a:spLocks noGrp="1"/>
          </p:cNvSpPr>
          <p:nvPr>
            <p:ph type="sldNum" sz="quarter" idx="5"/>
          </p:nvPr>
        </p:nvSpPr>
        <p:spPr/>
        <p:txBody>
          <a:bodyPr/>
          <a:lstStyle/>
          <a:p>
            <a:fld id="{7D31CE96-81FA-4C03-87CC-F53CE344BC75}" type="slidenum">
              <a:rPr lang="en-US" smtClean="0"/>
              <a:t>17</a:t>
            </a:fld>
            <a:endParaRPr lang="en-US"/>
          </a:p>
        </p:txBody>
      </p:sp>
    </p:spTree>
    <p:extLst>
      <p:ext uri="{BB962C8B-B14F-4D97-AF65-F5344CB8AC3E}">
        <p14:creationId xmlns:p14="http://schemas.microsoft.com/office/powerpoint/2010/main" val="3163396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A3630-441D-0BF7-D02E-B968D577D8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7C7F5-64E1-52E1-ABCE-3E03CF21B6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E6D6FD-9737-3BD0-0DBB-D77FB4AE321C}"/>
              </a:ext>
            </a:extLst>
          </p:cNvPr>
          <p:cNvSpPr>
            <a:spLocks noGrp="1"/>
          </p:cNvSpPr>
          <p:nvPr>
            <p:ph type="body" idx="1"/>
          </p:nvPr>
        </p:nvSpPr>
        <p:spPr/>
        <p:txBody>
          <a:bodyPr/>
          <a:lstStyle/>
          <a:p>
            <a:r>
              <a:rPr lang="en-US"/>
              <a:t>We will open the mic now for any questions you may have for the team. At end ask: If you think of questions along the way please place them in the chat. </a:t>
            </a:r>
          </a:p>
        </p:txBody>
      </p:sp>
      <p:sp>
        <p:nvSpPr>
          <p:cNvPr id="4" name="Slide Number Placeholder 3">
            <a:extLst>
              <a:ext uri="{FF2B5EF4-FFF2-40B4-BE49-F238E27FC236}">
                <a16:creationId xmlns:a16="http://schemas.microsoft.com/office/drawing/2014/main" id="{A4046317-238F-8DAB-C4FB-635ED3C574E0}"/>
              </a:ext>
            </a:extLst>
          </p:cNvPr>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2040343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19</a:t>
            </a:fld>
            <a:endParaRPr lang="en-US"/>
          </a:p>
        </p:txBody>
      </p:sp>
    </p:spTree>
    <p:extLst>
      <p:ext uri="{BB962C8B-B14F-4D97-AF65-F5344CB8AC3E}">
        <p14:creationId xmlns:p14="http://schemas.microsoft.com/office/powerpoint/2010/main" val="2196574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Before we get to questions and open discussion, we have a few things to share with you (read agenda).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20</a:t>
            </a:fld>
            <a:endParaRPr lang="en-US"/>
          </a:p>
        </p:txBody>
      </p:sp>
    </p:spTree>
    <p:extLst>
      <p:ext uri="{BB962C8B-B14F-4D97-AF65-F5344CB8AC3E}">
        <p14:creationId xmlns:p14="http://schemas.microsoft.com/office/powerpoint/2010/main" val="901244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Torian- Now that September is behind us and hopefully you have a moment to breathe, this is a great time to check the status of your educator's evaluations. Orientations should be getting signed to open the components of educators' evaluations. Preliminary conferences are taking place to include those SLO and SGG approvals along with observation pre-conferences. Some of you may already be in the midst of some observations and preparing for those post conferences. The easiest way to check evaluation progress is by downloading the Staff Evaluation (ADEPT) Status Report in SCLead.org. To locate your ADEPT report menu, simply look to the left menu on your district dashboard and select Reports under ADEPT. The Evaluation Status report is also a great way to make certain your educators are correctly identified and are assigned the correct contract and evaluation levels for the year. </a:t>
            </a:r>
            <a:endParaRPr lang="en-US">
              <a:solidFill>
                <a:srgbClr val="444444"/>
              </a:solidFill>
            </a:endParaRPr>
          </a:p>
          <a:p>
            <a:r>
              <a:rPr lang="en-US"/>
              <a:t>If you notice an educator does not have an evaluation and no longer working for your district, you can make their role and evaluation type and "non-evaluated" until they are removed from compensation. This will ensure </a:t>
            </a:r>
            <a:r>
              <a:rPr lang="en-US" err="1"/>
              <a:t>SCLead</a:t>
            </a:r>
            <a:r>
              <a:rPr lang="en-US"/>
              <a:t> isn't looking for those evaluations to be completed which then skews your district dashboard data.</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2740447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F1E252-6AB7-D5A5-45A2-69C86123DD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736DCC-3CED-98AF-AFFF-84581D2731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D1BBC8-C5B4-DD56-D3A7-6921F26D237F}"/>
              </a:ext>
            </a:extLst>
          </p:cNvPr>
          <p:cNvSpPr>
            <a:spLocks noGrp="1"/>
          </p:cNvSpPr>
          <p:nvPr>
            <p:ph type="body" idx="1"/>
          </p:nvPr>
        </p:nvSpPr>
        <p:spPr/>
        <p:txBody>
          <a:bodyPr/>
          <a:lstStyle/>
          <a:p>
            <a:pPr>
              <a:defRPr/>
            </a:pPr>
            <a:r>
              <a:rPr lang="en-US"/>
              <a:t>Ashley</a:t>
            </a:r>
          </a:p>
          <a:p>
            <a:endParaRPr lang="en-US"/>
          </a:p>
        </p:txBody>
      </p:sp>
      <p:sp>
        <p:nvSpPr>
          <p:cNvPr id="4" name="Slide Number Placeholder 3">
            <a:extLst>
              <a:ext uri="{FF2B5EF4-FFF2-40B4-BE49-F238E27FC236}">
                <a16:creationId xmlns:a16="http://schemas.microsoft.com/office/drawing/2014/main" id="{8419BB00-BB03-5D93-0966-A5473FD00ACD}"/>
              </a:ext>
            </a:extLst>
          </p:cNvPr>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543213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Professional Learning Library is a resource provided by the Office of Leadership Effectiveness to all K-12 schools across the state of South Carolina. You can access the PLL through </a:t>
            </a:r>
            <a:r>
              <a:rPr lang="en-US" err="1"/>
              <a:t>SCLead</a:t>
            </a:r>
            <a:r>
              <a:rPr lang="en-US"/>
              <a:t> or through the Instruction Hub. Need directions? </a:t>
            </a:r>
            <a:br>
              <a:rPr lang="en-US">
                <a:cs typeface="+mn-lt"/>
              </a:rPr>
            </a:br>
            <a:endParaRPr lang="en-US"/>
          </a:p>
          <a:p>
            <a:r>
              <a:rPr lang="en-US"/>
              <a:t>The mission of OLE is “growing educators to lead schools where ALL students have equitable access to effective instruction”. The PLL addresses this mission by providing on-demand PD content to support…</a:t>
            </a:r>
            <a:endParaRPr lang="en-US">
              <a:ea typeface="Calibri"/>
              <a:cs typeface="Calibri"/>
            </a:endParaRPr>
          </a:p>
          <a:p>
            <a:pPr marL="171450" indent="-171450">
              <a:buFont typeface="Arial"/>
              <a:buChar char="•"/>
            </a:pPr>
            <a:r>
              <a:rPr lang="en-US"/>
              <a:t>new teachers and principal induction</a:t>
            </a:r>
            <a:endParaRPr lang="en-US">
              <a:ea typeface="Calibri"/>
              <a:cs typeface="Calibri"/>
            </a:endParaRPr>
          </a:p>
          <a:p>
            <a:pPr marL="171450" indent="-171450">
              <a:buFont typeface="Arial"/>
              <a:buChar char="•"/>
            </a:pPr>
            <a:r>
              <a:rPr lang="en-US"/>
              <a:t>instructional leadership development</a:t>
            </a:r>
            <a:endParaRPr lang="en-US">
              <a:ea typeface="Calibri"/>
              <a:cs typeface="Calibri"/>
            </a:endParaRPr>
          </a:p>
          <a:p>
            <a:pPr marL="171450" indent="-171450">
              <a:buFont typeface="Arial"/>
              <a:buChar char="•"/>
            </a:pPr>
            <a:r>
              <a:rPr lang="en-US"/>
              <a:t>and professional growth for all with a wide array of content, including custom courses to support SCTS 4.0 and PADEPP evaluation and development. </a:t>
            </a:r>
            <a:endParaRPr lang="en-US">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a:t>EI has created four types of courses</a:t>
            </a:r>
          </a:p>
          <a:p>
            <a:pPr>
              <a:buFont typeface="Arial" panose="020B0604020202020204" pitchFamily="34" charset="0"/>
              <a:buChar char="•"/>
            </a:pPr>
            <a:r>
              <a:rPr lang="en-US"/>
              <a:t>SCDE Renewal Credit courses aligned to SCTS &amp; PADEPP evaluation rubrics</a:t>
            </a:r>
            <a:endParaRPr lang="en-US">
              <a:ea typeface="Calibri"/>
              <a:cs typeface="Calibri"/>
            </a:endParaRPr>
          </a:p>
          <a:p>
            <a:pPr>
              <a:buFont typeface="Arial" panose="020B0604020202020204" pitchFamily="34" charset="0"/>
              <a:buChar char="•"/>
            </a:pPr>
            <a:r>
              <a:rPr lang="en-US"/>
              <a:t>Mini courses for condensed, refresher versions for SCDE courses</a:t>
            </a:r>
            <a:endParaRPr lang="en-US">
              <a:ea typeface="Calibri"/>
              <a:cs typeface="Calibri"/>
            </a:endParaRPr>
          </a:p>
          <a:p>
            <a:pPr>
              <a:buFont typeface="Arial" panose="020B0604020202020204" pitchFamily="34" charset="0"/>
              <a:buChar char="•"/>
            </a:pPr>
            <a:r>
              <a:rPr lang="en-US"/>
              <a:t>Professional Learning Hours (PLH) courses to address additional PD topics</a:t>
            </a:r>
            <a:endParaRPr lang="en-US">
              <a:ea typeface="Calibri"/>
              <a:cs typeface="Calibri"/>
            </a:endParaRPr>
          </a:p>
          <a:p>
            <a:pPr>
              <a:buFont typeface="Arial" panose="020B0604020202020204" pitchFamily="34" charset="0"/>
              <a:buChar char="•"/>
            </a:pPr>
            <a:r>
              <a:rPr lang="en-US"/>
              <a:t>And the “My Plan” tool to build a customized video playlist </a:t>
            </a:r>
            <a:endParaRPr lang="en-US">
              <a:cs typeface="+mn-lt"/>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79603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FINAL SCDE Course Catalog </a:t>
            </a: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766266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4B6DB-8EAC-BD0C-47B5-1FCA8DD538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34FF07-7821-83D2-4E26-9DEF535BBC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F907ED-D758-8E7B-E550-E1F481F2519E}"/>
              </a:ext>
            </a:extLst>
          </p:cNvPr>
          <p:cNvSpPr>
            <a:spLocks noGrp="1"/>
          </p:cNvSpPr>
          <p:nvPr>
            <p:ph type="body" idx="1"/>
          </p:nvPr>
        </p:nvSpPr>
        <p:spPr/>
        <p:txBody>
          <a:bodyPr/>
          <a:lstStyle/>
          <a:p>
            <a:r>
              <a:rPr lang="en-US"/>
              <a:t>To access additional PLL resources, click on the link to the Professional Learning Library under the Professional Learning Block</a:t>
            </a:r>
            <a:endParaRPr lang="en-US">
              <a:solidFill>
                <a:srgbClr val="444444"/>
              </a:solidFill>
            </a:endParaRPr>
          </a:p>
          <a:p>
            <a:r>
              <a:rPr lang="en-US"/>
              <a:t>You will find a list of easy to access resources to meet any needs you may have.</a:t>
            </a:r>
            <a:endParaRPr lang="en-US">
              <a:solidFill>
                <a:srgbClr val="444444"/>
              </a:solidFill>
            </a:endParaRPr>
          </a:p>
        </p:txBody>
      </p:sp>
      <p:sp>
        <p:nvSpPr>
          <p:cNvPr id="4" name="Slide Number Placeholder 3">
            <a:extLst>
              <a:ext uri="{FF2B5EF4-FFF2-40B4-BE49-F238E27FC236}">
                <a16:creationId xmlns:a16="http://schemas.microsoft.com/office/drawing/2014/main" id="{27554CAB-6CD1-4D04-3ADC-11157C72E2BB}"/>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84877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chemeClr val="bg1"/>
                </a:solidFill>
              </a:defRPr>
            </a:lvl1pPr>
            <a:lvl2pPr>
              <a:lnSpc>
                <a:spcPct val="110000"/>
              </a:lnSpc>
              <a:spcBef>
                <a:spcPts val="0"/>
              </a:spcBef>
              <a:defRPr sz="1867">
                <a:solidFill>
                  <a:schemeClr val="bg1"/>
                </a:solidFill>
              </a:defRPr>
            </a:lvl2pPr>
            <a:lvl3pPr>
              <a:lnSpc>
                <a:spcPct val="110000"/>
              </a:lnSpc>
              <a:spcBef>
                <a:spcPts val="0"/>
              </a:spcBef>
              <a:defRPr sz="1867">
                <a:solidFill>
                  <a:schemeClr val="bg1"/>
                </a:solidFill>
              </a:defRPr>
            </a:lvl3pPr>
            <a:lvl4pPr>
              <a:lnSpc>
                <a:spcPct val="110000"/>
              </a:lnSpc>
              <a:spcBef>
                <a:spcPts val="0"/>
              </a:spcBef>
              <a:defRPr sz="1867">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chemeClr val="bg1"/>
                </a:solidFill>
              </a:defRPr>
            </a:lvl1pPr>
            <a:lvl2pPr>
              <a:lnSpc>
                <a:spcPct val="110000"/>
              </a:lnSpc>
              <a:spcBef>
                <a:spcPts val="0"/>
              </a:spcBef>
              <a:defRPr sz="1867">
                <a:solidFill>
                  <a:schemeClr val="bg1"/>
                </a:solidFill>
              </a:defRPr>
            </a:lvl2pPr>
            <a:lvl3pPr>
              <a:lnSpc>
                <a:spcPct val="110000"/>
              </a:lnSpc>
              <a:spcBef>
                <a:spcPts val="0"/>
              </a:spcBef>
              <a:defRPr sz="1867">
                <a:solidFill>
                  <a:schemeClr val="bg1"/>
                </a:solidFill>
              </a:defRPr>
            </a:lvl3pPr>
            <a:lvl4pPr>
              <a:lnSpc>
                <a:spcPct val="110000"/>
              </a:lnSpc>
              <a:spcBef>
                <a:spcPts val="0"/>
              </a:spcBef>
              <a:defRPr sz="1867">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chemeClr val="bg1"/>
                </a:solidFill>
              </a:defRPr>
            </a:lvl1pPr>
            <a:lvl2pPr>
              <a:lnSpc>
                <a:spcPct val="110000"/>
              </a:lnSpc>
              <a:spcBef>
                <a:spcPts val="0"/>
              </a:spcBef>
              <a:defRPr sz="1867">
                <a:solidFill>
                  <a:schemeClr val="bg1"/>
                </a:solidFill>
              </a:defRPr>
            </a:lvl2pPr>
            <a:lvl3pPr>
              <a:lnSpc>
                <a:spcPct val="110000"/>
              </a:lnSpc>
              <a:spcBef>
                <a:spcPts val="0"/>
              </a:spcBef>
              <a:defRPr sz="1867">
                <a:solidFill>
                  <a:schemeClr val="bg1"/>
                </a:solidFill>
              </a:defRPr>
            </a:lvl3pPr>
            <a:lvl4pPr>
              <a:lnSpc>
                <a:spcPct val="110000"/>
              </a:lnSpc>
              <a:spcBef>
                <a:spcPts val="0"/>
              </a:spcBef>
              <a:defRPr sz="1867">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788740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298282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fld id="{D3F2673B-D248-4FF6-81C3-66077380D45E}" type="slidenum">
              <a:rPr lang="en-US" smtClean="0"/>
              <a:t>‹#›</a:t>
            </a:fld>
            <a:endParaRPr lang="en-US"/>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fld id="{2646F9FD-4AC6-4219-A67A-7C419A27146C}" type="datetimeFigureOut">
              <a:rPr lang="en-US" smtClean="0"/>
              <a:t>10/8/2025</a:t>
            </a:fld>
            <a:endParaRPr lang="en-US"/>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endParaRPr lang="en-US"/>
          </a:p>
        </p:txBody>
      </p:sp>
      <p:pic>
        <p:nvPicPr>
          <p:cNvPr id="4" name="Picture 3">
            <a:extLst>
              <a:ext uri="{FF2B5EF4-FFF2-40B4-BE49-F238E27FC236}">
                <a16:creationId xmlns:a16="http://schemas.microsoft.com/office/drawing/2014/main" id="{88A96615-EFF9-DD25-AEFB-EADCE296EA41}"/>
              </a:ext>
            </a:extLst>
          </p:cNvPr>
          <p:cNvPicPr>
            <a:picLocks noChangeAspect="1"/>
          </p:cNvPicPr>
          <p:nvPr/>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5957194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34F0502D-A512-3E5A-D716-AAD86B5376B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2737ED7B-41C3-BE7B-45B8-11240A32B912}"/>
              </a:ext>
            </a:extLst>
          </p:cNvPr>
          <p:cNvPicPr>
            <a:picLocks noChangeAspect="1"/>
          </p:cNvPicPr>
          <p:nvPr userDrawn="1"/>
        </p:nvPicPr>
        <p:blipFill>
          <a:blip r:embed="rId3"/>
          <a:stretch>
            <a:fillRect/>
          </a:stretch>
        </p:blipFill>
        <p:spPr>
          <a:xfrm>
            <a:off x="11023600" y="5885341"/>
            <a:ext cx="841775" cy="836135"/>
          </a:xfrm>
          <a:prstGeom prst="rect">
            <a:avLst/>
          </a:prstGeom>
        </p:spPr>
      </p:pic>
      <p:pic>
        <p:nvPicPr>
          <p:cNvPr id="12" name="Picture 11">
            <a:extLst>
              <a:ext uri="{FF2B5EF4-FFF2-40B4-BE49-F238E27FC236}">
                <a16:creationId xmlns:a16="http://schemas.microsoft.com/office/drawing/2014/main" id="{DE3BD28B-F8F4-FD8B-B127-06AB8003454C}"/>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3" name="Picture 12">
            <a:extLst>
              <a:ext uri="{FF2B5EF4-FFF2-40B4-BE49-F238E27FC236}">
                <a16:creationId xmlns:a16="http://schemas.microsoft.com/office/drawing/2014/main" id="{C6245055-5527-DC58-E0BE-D5ED95DA1A98}"/>
              </a:ext>
            </a:extLst>
          </p:cNvPr>
          <p:cNvPicPr>
            <a:picLocks noChangeAspect="1"/>
          </p:cNvPicPr>
          <p:nvPr userDrawn="1"/>
        </p:nvPicPr>
        <p:blipFill>
          <a:blip r:embed="rId5"/>
          <a:stretch>
            <a:fillRect/>
          </a:stretch>
        </p:blipFill>
        <p:spPr>
          <a:xfrm>
            <a:off x="5333322" y="488028"/>
            <a:ext cx="1525357" cy="1524000"/>
          </a:xfrm>
          <a:prstGeom prst="rect">
            <a:avLst/>
          </a:prstGeom>
        </p:spPr>
      </p:pic>
    </p:spTree>
    <p:extLst>
      <p:ext uri="{BB962C8B-B14F-4D97-AF65-F5344CB8AC3E}">
        <p14:creationId xmlns:p14="http://schemas.microsoft.com/office/powerpoint/2010/main" val="35267959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p:nvPicPr>
        <p:blipFill>
          <a:blip r:embed="rId4"/>
          <a:stretch>
            <a:fillRect/>
          </a:stretch>
        </p:blipFill>
        <p:spPr>
          <a:xfrm>
            <a:off x="602487" y="1264092"/>
            <a:ext cx="10972800" cy="12507"/>
          </a:xfrm>
          <a:prstGeom prst="rect">
            <a:avLst/>
          </a:prstGeom>
        </p:spPr>
      </p:pic>
      <p:pic>
        <p:nvPicPr>
          <p:cNvPr id="4" name="Picture 3">
            <a:extLst>
              <a:ext uri="{FF2B5EF4-FFF2-40B4-BE49-F238E27FC236}">
                <a16:creationId xmlns:a16="http://schemas.microsoft.com/office/drawing/2014/main" id="{205F20B1-24A2-C7ED-0021-88AE94E2C1D9}"/>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7" name="SCDE logo" descr="South Carolina Department of Education logo ">
            <a:extLst>
              <a:ext uri="{FF2B5EF4-FFF2-40B4-BE49-F238E27FC236}">
                <a16:creationId xmlns:a16="http://schemas.microsoft.com/office/drawing/2014/main" id="{DDD0E960-EBE9-51AC-0593-305353292B1A}"/>
              </a:ext>
            </a:extLst>
          </p:cNvPr>
          <p:cNvPicPr>
            <a:picLocks noChangeAspect="1"/>
          </p:cNvPicPr>
          <p:nvPr userDrawn="1"/>
        </p:nvPicPr>
        <p:blipFill>
          <a:blip r:embed="rId3"/>
          <a:stretch>
            <a:fillRect/>
          </a:stretch>
        </p:blipFill>
        <p:spPr>
          <a:xfrm>
            <a:off x="11023600" y="5885341"/>
            <a:ext cx="841775" cy="836135"/>
          </a:xfrm>
          <a:prstGeom prst="rect">
            <a:avLst/>
          </a:prstGeom>
        </p:spPr>
      </p:pic>
      <p:pic>
        <p:nvPicPr>
          <p:cNvPr id="8" name="Picture 7">
            <a:extLst>
              <a:ext uri="{FF2B5EF4-FFF2-40B4-BE49-F238E27FC236}">
                <a16:creationId xmlns:a16="http://schemas.microsoft.com/office/drawing/2014/main" id="{6247ED14-2023-E92E-D2D8-4EA387A7C519}"/>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74291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063B76C4-F847-1A86-8DDE-0A218A0CB8E2}"/>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6" name="SCDE logo" descr="South Carolina Department of Education logo ">
            <a:extLst>
              <a:ext uri="{FF2B5EF4-FFF2-40B4-BE49-F238E27FC236}">
                <a16:creationId xmlns:a16="http://schemas.microsoft.com/office/drawing/2014/main" id="{C96C90C7-4035-3CE9-767A-628B5F82B67D}"/>
              </a:ext>
            </a:extLst>
          </p:cNvPr>
          <p:cNvPicPr>
            <a:picLocks noChangeAspect="1"/>
          </p:cNvPicPr>
          <p:nvPr userDrawn="1"/>
        </p:nvPicPr>
        <p:blipFill>
          <a:blip r:embed="rId3"/>
          <a:stretch>
            <a:fillRect/>
          </a:stretch>
        </p:blipFill>
        <p:spPr>
          <a:xfrm>
            <a:off x="11023600" y="5885341"/>
            <a:ext cx="841775" cy="836135"/>
          </a:xfrm>
          <a:prstGeom prst="rect">
            <a:avLst/>
          </a:prstGeom>
        </p:spPr>
      </p:pic>
    </p:spTree>
    <p:extLst>
      <p:ext uri="{BB962C8B-B14F-4D97-AF65-F5344CB8AC3E}">
        <p14:creationId xmlns:p14="http://schemas.microsoft.com/office/powerpoint/2010/main" val="40642261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fld id="{D3F2673B-D248-4FF6-81C3-66077380D45E}" type="slidenum">
              <a:rPr lang="en-US" smtClean="0"/>
              <a:t>‹#›</a:t>
            </a:fld>
            <a:endParaRPr lang="en-US"/>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fld id="{2646F9FD-4AC6-4219-A67A-7C419A27146C}" type="datetimeFigureOut">
              <a:rPr lang="en-US" smtClean="0"/>
              <a:t>10/8/2025</a:t>
            </a:fld>
            <a:endParaRPr lang="en-US"/>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endParaRPr lang="en-US"/>
          </a:p>
        </p:txBody>
      </p:sp>
    </p:spTree>
    <p:extLst>
      <p:ext uri="{BB962C8B-B14F-4D97-AF65-F5344CB8AC3E}">
        <p14:creationId xmlns:p14="http://schemas.microsoft.com/office/powerpoint/2010/main" val="41023347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fld id="{D3F2673B-D248-4FF6-81C3-66077380D45E}" type="slidenum">
              <a:rPr lang="en-US" smtClean="0"/>
              <a:t>‹#›</a:t>
            </a:fld>
            <a:endParaRPr lang="en-US"/>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fld id="{2646F9FD-4AC6-4219-A67A-7C419A27146C}" type="datetimeFigureOut">
              <a:rPr lang="en-US" smtClean="0"/>
              <a:t>10/8/2025</a:t>
            </a:fld>
            <a:endParaRPr lang="en-US"/>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endParaRPr lang="en-US"/>
          </a:p>
        </p:txBody>
      </p:sp>
    </p:spTree>
    <p:extLst>
      <p:ext uri="{BB962C8B-B14F-4D97-AF65-F5344CB8AC3E}">
        <p14:creationId xmlns:p14="http://schemas.microsoft.com/office/powerpoint/2010/main" val="28510420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p:nvPicPr>
        <p:blipFill>
          <a:blip r:embed="rId4"/>
          <a:stretch>
            <a:fillRect/>
          </a:stretch>
        </p:blipFill>
        <p:spPr>
          <a:xfrm>
            <a:off x="602487" y="1264092"/>
            <a:ext cx="10972800" cy="12507"/>
          </a:xfrm>
          <a:prstGeom prst="rect">
            <a:avLst/>
          </a:prstGeom>
        </p:spPr>
      </p:pic>
      <p:pic>
        <p:nvPicPr>
          <p:cNvPr id="3" name="Picture 2">
            <a:extLst>
              <a:ext uri="{FF2B5EF4-FFF2-40B4-BE49-F238E27FC236}">
                <a16:creationId xmlns:a16="http://schemas.microsoft.com/office/drawing/2014/main" id="{D1472371-D722-E136-07A3-F3DC0E499014}"/>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6" name="SCDE logo" descr="South Carolina Department of Education logo ">
            <a:extLst>
              <a:ext uri="{FF2B5EF4-FFF2-40B4-BE49-F238E27FC236}">
                <a16:creationId xmlns:a16="http://schemas.microsoft.com/office/drawing/2014/main" id="{2B63C21B-C11B-14F9-1B6D-DEE9610FD2E3}"/>
              </a:ext>
            </a:extLst>
          </p:cNvPr>
          <p:cNvPicPr>
            <a:picLocks noChangeAspect="1"/>
          </p:cNvPicPr>
          <p:nvPr userDrawn="1"/>
        </p:nvPicPr>
        <p:blipFill>
          <a:blip r:embed="rId3"/>
          <a:stretch>
            <a:fillRect/>
          </a:stretch>
        </p:blipFill>
        <p:spPr>
          <a:xfrm>
            <a:off x="11023600" y="5885341"/>
            <a:ext cx="841775" cy="836135"/>
          </a:xfrm>
          <a:prstGeom prst="rect">
            <a:avLst/>
          </a:prstGeom>
        </p:spPr>
      </p:pic>
      <p:pic>
        <p:nvPicPr>
          <p:cNvPr id="8" name="Picture 7">
            <a:extLst>
              <a:ext uri="{FF2B5EF4-FFF2-40B4-BE49-F238E27FC236}">
                <a16:creationId xmlns:a16="http://schemas.microsoft.com/office/drawing/2014/main" id="{ECB1017C-005A-AA66-4BA9-1E7AA703B2A4}"/>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0498465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9" name="Picture 8">
            <a:extLst>
              <a:ext uri="{FF2B5EF4-FFF2-40B4-BE49-F238E27FC236}">
                <a16:creationId xmlns:a16="http://schemas.microsoft.com/office/drawing/2014/main" id="{CCB30407-92DB-6D23-E28D-5CA457DC0021}"/>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678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fld id="{D3F2673B-D248-4FF6-81C3-66077380D45E}" type="slidenum">
              <a:rPr lang="en-US" smtClean="0"/>
              <a:t>‹#›</a:t>
            </a:fld>
            <a:endParaRPr lang="en-US"/>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37479420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088603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1020740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10" name="Picture 9">
            <a:extLst>
              <a:ext uri="{FF2B5EF4-FFF2-40B4-BE49-F238E27FC236}">
                <a16:creationId xmlns:a16="http://schemas.microsoft.com/office/drawing/2014/main" id="{28B8352C-6B08-2F67-F9E0-D46B6820F29B}"/>
              </a:ext>
            </a:extLst>
          </p:cNvPr>
          <p:cNvPicPr>
            <a:picLocks noChangeAspect="1"/>
          </p:cNvPicPr>
          <p:nvPr/>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2863748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fld id="{D3F2673B-D248-4FF6-81C3-66077380D45E}" type="slidenum">
              <a:rPr lang="en-US" smtClean="0"/>
              <a:t>‹#›</a:t>
            </a:fld>
            <a:endParaRPr lang="en-US"/>
          </a:p>
        </p:txBody>
      </p:sp>
    </p:spTree>
    <p:extLst>
      <p:ext uri="{BB962C8B-B14F-4D97-AF65-F5344CB8AC3E}">
        <p14:creationId xmlns:p14="http://schemas.microsoft.com/office/powerpoint/2010/main" val="41907690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fld id="{2646F9FD-4AC6-4219-A67A-7C419A27146C}" type="datetimeFigureOut">
              <a:rPr lang="en-US" smtClean="0"/>
              <a:t>10/8/2025</a:t>
            </a:fld>
            <a:endParaRPr lang="en-US"/>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fld id="{D3F2673B-D248-4FF6-81C3-66077380D45E}" type="slidenum">
              <a:rPr lang="en-US" smtClean="0"/>
              <a:t>‹#›</a:t>
            </a:fld>
            <a:endParaRPr lang="en-US"/>
          </a:p>
        </p:txBody>
      </p:sp>
      <p:sp>
        <p:nvSpPr>
          <p:cNvPr id="11" name="Oval 10">
            <a:extLst>
              <a:ext uri="{FF2B5EF4-FFF2-40B4-BE49-F238E27FC236}">
                <a16:creationId xmlns:a16="http://schemas.microsoft.com/office/drawing/2014/main" id="{C48F96D2-A9CF-5427-4503-D15057B18DF5}"/>
              </a:ext>
            </a:extLst>
          </p:cNvPr>
          <p:cNvSpPr/>
          <p:nvPr/>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marL="0" indent="0">
              <a:lnSpc>
                <a:spcPct val="120000"/>
              </a:lnSpc>
              <a:buNone/>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761578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Organization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Date Placeholder 1"/>
          <p:cNvSpPr>
            <a:spLocks noGrp="1"/>
          </p:cNvSpPr>
          <p:nvPr>
            <p:ph type="dt" sz="half" idx="10"/>
          </p:nvPr>
        </p:nvSpPr>
        <p:spPr/>
        <p:txBody>
          <a:bodyPr/>
          <a:lstStyle/>
          <a:p>
            <a:fld id="{2646F9FD-4AC6-4219-A67A-7C419A27146C}" type="datetimeFigureOut">
              <a:rPr lang="en-US" smtClean="0"/>
              <a:t>10/8/2025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F2673B-D248-4FF6-81C3-66077380D45E}" type="slidenum">
              <a:rPr lang="en-US" smtClean="0"/>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660400"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2861564"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5065776"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7269988"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9471152"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641350" y="4546600"/>
            <a:ext cx="2079625" cy="867269"/>
          </a:xfrm>
          <a:ln>
            <a:noFill/>
          </a:ln>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2851976" y="4515152"/>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5051457" y="4515152"/>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7269988" y="4533295"/>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9480701" y="4515152"/>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641047" y="419293"/>
            <a:ext cx="10958705" cy="677547"/>
          </a:xfrm>
        </p:spPr>
        <p:txBody>
          <a:bodyPr anchor="t">
            <a:noAutofit/>
          </a:bodyPr>
          <a:lstStyle>
            <a:lvl1pPr>
              <a:lnSpc>
                <a:spcPct val="100000"/>
              </a:lnSpc>
              <a:defRPr sz="3334" b="1">
                <a:solidFill>
                  <a:srgbClr val="2F3D4C"/>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485196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2" name="Picture 1" descr="2024 South Carolina Department of Education">
            <a:extLst>
              <a:ext uri="{FF2B5EF4-FFF2-40B4-BE49-F238E27FC236}">
                <a16:creationId xmlns:a16="http://schemas.microsoft.com/office/drawing/2014/main" id="{223381CA-07E7-7D54-2E0C-FF18FF5813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Tree>
    <p:extLst>
      <p:ext uri="{BB962C8B-B14F-4D97-AF65-F5344CB8AC3E}">
        <p14:creationId xmlns:p14="http://schemas.microsoft.com/office/powerpoint/2010/main" val="7113016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583534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166823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24345874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41716892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6587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5.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10/8/2025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700" r:id="rId1"/>
    <p:sldLayoutId id="2147483688" r:id="rId2"/>
    <p:sldLayoutId id="2147483692" r:id="rId3"/>
    <p:sldLayoutId id="2147483701" r:id="rId4"/>
    <p:sldLayoutId id="2147483693" r:id="rId5"/>
    <p:sldLayoutId id="2147483694" r:id="rId6"/>
    <p:sldLayoutId id="2147483695" r:id="rId7"/>
    <p:sldLayoutId id="2147483691" r:id="rId8"/>
    <p:sldLayoutId id="2147483663" r:id="rId9"/>
    <p:sldLayoutId id="2147483690" r:id="rId10"/>
    <p:sldLayoutId id="2147483702" r:id="rId11"/>
    <p:sldLayoutId id="2147483689" r:id="rId12"/>
    <p:sldLayoutId id="2147483684" r:id="rId13"/>
    <p:sldLayoutId id="2147483685" r:id="rId14"/>
    <p:sldLayoutId id="2147483687" r:id="rId15"/>
    <p:sldLayoutId id="2147483686" r:id="rId16"/>
    <p:sldLayoutId id="2147483696"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646F9FD-4AC6-4219-A67A-7C419A27146C}" type="datetimeFigureOut">
              <a:rPr lang="en-US" smtClean="0"/>
              <a:t>10/8/2025</a:t>
            </a:fld>
            <a:endParaRPr lang="en-US"/>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3F2673B-D248-4FF6-81C3-66077380D45E}" type="slidenum">
              <a:rPr lang="en-US" smtClean="0"/>
              <a:t>‹#›</a:t>
            </a:fld>
            <a:endParaRPr lang="en-US"/>
          </a:p>
        </p:txBody>
      </p:sp>
    </p:spTree>
    <p:extLst>
      <p:ext uri="{BB962C8B-B14F-4D97-AF65-F5344CB8AC3E}">
        <p14:creationId xmlns:p14="http://schemas.microsoft.com/office/powerpoint/2010/main" val="1310109006"/>
      </p:ext>
    </p:extLst>
  </p:cSld>
  <p:clrMap bg1="lt1" tx1="dk1" bg2="lt2" tx2="dk2" accent1="accent1" accent2="accent2" accent3="accent3" accent4="accent4" accent5="accent5" accent6="accent6" hlink="hlink" folHlink="folHlink"/>
  <p:sldLayoutIdLst>
    <p:sldLayoutId id="2147483716" r:id="rId1"/>
    <p:sldLayoutId id="2147483667" r:id="rId2"/>
    <p:sldLayoutId id="2147483717" r:id="rId3"/>
    <p:sldLayoutId id="2147483719" r:id="rId4"/>
    <p:sldLayoutId id="2147483718" r:id="rId5"/>
    <p:sldLayoutId id="2147483705" r:id="rId6"/>
    <p:sldLayoutId id="2147483715" r:id="rId7"/>
    <p:sldLayoutId id="2147483713" r:id="rId8"/>
    <p:sldLayoutId id="2147483711" r:id="rId9"/>
    <p:sldLayoutId id="2147483706" r:id="rId10"/>
    <p:sldLayoutId id="2147483676" r:id="rId11"/>
    <p:sldLayoutId id="2147483708" r:id="rId12"/>
    <p:sldLayoutId id="2147483709" r:id="rId13"/>
    <p:sldLayoutId id="2147483710" r:id="rId14"/>
    <p:sldLayoutId id="2147483720" r:id="rId15"/>
    <p:sldLayoutId id="2147483681" r:id="rId16"/>
    <p:sldLayoutId id="2147483682" r:id="rId17"/>
    <p:sldLayoutId id="2147483703" r:id="rId18"/>
    <p:sldLayoutId id="2147483704" r:id="rId19"/>
    <p:sldLayoutId id="2147483707" r:id="rId20"/>
    <p:sldLayoutId id="2147483714" r:id="rId21"/>
  </p:sldLayoutIdLst>
  <p:txStyles>
    <p:titleStyle>
      <a:lvl1pPr algn="l" defTabSz="914446" rtl="0" eaLnBrk="1" latinLnBrk="0" hangingPunct="1">
        <a:lnSpc>
          <a:spcPct val="90000"/>
        </a:lnSpc>
        <a:spcBef>
          <a:spcPct val="0"/>
        </a:spcBef>
        <a:buNone/>
        <a:defRPr sz="3200" kern="1200">
          <a:solidFill>
            <a:schemeClr val="tx1"/>
          </a:solidFill>
          <a:latin typeface="+mn-lt"/>
          <a:ea typeface="+mj-ea"/>
          <a:cs typeface="+mj-cs"/>
        </a:defRPr>
      </a:lvl1pPr>
    </p:titleStyle>
    <p:bodyStyle>
      <a:lvl1pPr marL="228611" indent="-228611" algn="l" defTabSz="914446"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133"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10/8/2025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712"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5.xml"/><Relationship Id="rId5" Type="http://schemas.openxmlformats.org/officeDocument/2006/relationships/image" Target="../media/image20.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forms/d/e/1FAIpQLSdICv64xQUx2kIYVKWZMgWqcCoBXrL34iH-Wpp9yrPZIiCvaA/viewform?usp=dialog" TargetMode="External"/><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2.xml"/><Relationship Id="rId1" Type="http://schemas.openxmlformats.org/officeDocument/2006/relationships/video" Target="https://www.youtube.com/embed/nrlqvcWiFX4?feature=oembed" TargetMode="External"/><Relationship Id="rId5" Type="http://schemas.openxmlformats.org/officeDocument/2006/relationships/image" Target="../media/image23.jpe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hyperlink" Target="https://www.canva.com/design/DAG0FqD0_Ew/xARQIE_n7ndl0salsarS3Q/view?utm_content=DAG0FqD0_Ew&amp;utm_campaign=designshare&amp;utm_medium=link2&amp;utm_source=uniquelinks&amp;utlId=hadd4ea9c14" TargetMode="External"/><Relationship Id="rId2" Type="http://schemas.openxmlformats.org/officeDocument/2006/relationships/notesSlide" Target="../notesSlides/notesSlide15.xml"/><Relationship Id="rId1" Type="http://schemas.openxmlformats.org/officeDocument/2006/relationships/slideLayout" Target="../slideLayouts/slideLayout25.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8" Type="http://schemas.openxmlformats.org/officeDocument/2006/relationships/hyperlink" Target="mailto:tmnunn@ed.sc.gov" TargetMode="External"/><Relationship Id="rId13" Type="http://schemas.openxmlformats.org/officeDocument/2006/relationships/hyperlink" Target="mailto:kemack@ed.sc.gov" TargetMode="External"/><Relationship Id="rId3" Type="http://schemas.openxmlformats.org/officeDocument/2006/relationships/hyperlink" Target="mailto:Kberresford@ed.sc.gov" TargetMode="External"/><Relationship Id="rId7" Type="http://schemas.openxmlformats.org/officeDocument/2006/relationships/hyperlink" Target="mailto:khoward@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hyperlink" Target="mailto:vhenke@ed.sc.gov" TargetMode="External"/><Relationship Id="rId11" Type="http://schemas.openxmlformats.org/officeDocument/2006/relationships/hyperlink" Target="mailto:oortmann@ed.sc.gov" TargetMode="External"/><Relationship Id="rId5" Type="http://schemas.openxmlformats.org/officeDocument/2006/relationships/hyperlink" Target="mailto:rfrazier@ed.sc.gov" TargetMode="External"/><Relationship Id="rId10" Type="http://schemas.openxmlformats.org/officeDocument/2006/relationships/hyperlink" Target="mailto:rthurmond@ed.sc.gov" TargetMode="External"/><Relationship Id="rId4" Type="http://schemas.openxmlformats.org/officeDocument/2006/relationships/hyperlink" Target="mailto:ascohoon@ed.sc.gov" TargetMode="External"/><Relationship Id="rId9" Type="http://schemas.openxmlformats.org/officeDocument/2006/relationships/hyperlink" Target="mailto:gedwards@ed.sc.gov" TargetMode="External"/><Relationship Id="rId14" Type="http://schemas.openxmlformats.org/officeDocument/2006/relationships/hyperlink" Target="mailto:masuber@ed.sc.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hyperlink" Target="https://ed.sc.gov/educators/certification/certification-forms/forms/renewal-matrix/" TargetMode="External"/><Relationship Id="rId2" Type="http://schemas.openxmlformats.org/officeDocument/2006/relationships/notesSlide" Target="../notesSlides/notesSlide8.xml"/><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5.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833268" y="719965"/>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p>
        </p:txBody>
      </p:sp>
      <p:sp>
        <p:nvSpPr>
          <p:cNvPr id="12" name="TextBox 6">
            <a:extLst>
              <a:ext uri="{FF2B5EF4-FFF2-40B4-BE49-F238E27FC236}">
                <a16:creationId xmlns:a16="http://schemas.microsoft.com/office/drawing/2014/main" id="{E5A2C9A6-FA7C-FE1C-88FF-CF927DF21E4A}"/>
              </a:ext>
            </a:extLst>
          </p:cNvPr>
          <p:cNvSpPr txBox="1"/>
          <p:nvPr/>
        </p:nvSpPr>
        <p:spPr>
          <a:xfrm>
            <a:off x="1530603" y="2773446"/>
            <a:ext cx="4622800" cy="30604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3200" b="1">
                <a:solidFill>
                  <a:srgbClr val="233746"/>
                </a:solidFill>
                <a:latin typeface="Aptos"/>
              </a:rPr>
              <a:t>October 8,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617710" y="3447375"/>
            <a:ext cx="4732872"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ea typeface="Calibri"/>
                <a:cs typeface="Calibri"/>
              </a:rPr>
              <a:t>Welcome!</a:t>
            </a:r>
          </a:p>
          <a:p>
            <a:pPr algn="ctr"/>
            <a:r>
              <a:rPr lang="en-US" sz="3200">
                <a:ea typeface="Calibri"/>
                <a:cs typeface="Calibri"/>
              </a:rPr>
              <a:t>What helpful habits or new hobbies are you "falling" into this season?</a:t>
            </a:r>
          </a:p>
        </p:txBody>
      </p:sp>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DD408-AA73-9B2D-6228-FAF1A0F208EA}"/>
              </a:ext>
            </a:extLst>
          </p:cNvPr>
          <p:cNvSpPr>
            <a:spLocks noGrp="1"/>
          </p:cNvSpPr>
          <p:nvPr>
            <p:ph type="title"/>
          </p:nvPr>
        </p:nvSpPr>
        <p:spPr>
          <a:xfrm>
            <a:off x="612648" y="517525"/>
            <a:ext cx="11153782" cy="688388"/>
          </a:xfrm>
        </p:spPr>
        <p:txBody>
          <a:bodyPr anchor="t">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200"/>
              <a:t>Need Course Suggestions and Implementation Support?</a:t>
            </a:r>
          </a:p>
        </p:txBody>
      </p:sp>
      <p:pic>
        <p:nvPicPr>
          <p:cNvPr id="5" name="Picture 4" descr="Educational Impact logo">
            <a:extLst>
              <a:ext uri="{FF2B5EF4-FFF2-40B4-BE49-F238E27FC236}">
                <a16:creationId xmlns:a16="http://schemas.microsoft.com/office/drawing/2014/main" id="{344232B2-59DD-FECC-8308-90347379D5C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rcRect t="25000" b="31491"/>
          <a:stretch/>
        </p:blipFill>
        <p:spPr>
          <a:xfrm>
            <a:off x="1066525" y="1231900"/>
            <a:ext cx="4585931" cy="1246481"/>
          </a:xfrm>
          <a:prstGeom prst="rect">
            <a:avLst/>
          </a:prstGeom>
        </p:spPr>
      </p:pic>
      <p:cxnSp>
        <p:nvCxnSpPr>
          <p:cNvPr id="7" name="Straight Arrow Connector 6">
            <a:extLst>
              <a:ext uri="{FF2B5EF4-FFF2-40B4-BE49-F238E27FC236}">
                <a16:creationId xmlns:a16="http://schemas.microsoft.com/office/drawing/2014/main" id="{20F9E1BA-2FB5-0AAB-E3E0-BD5A06F8551C}"/>
              </a:ext>
              <a:ext uri="{C183D7F6-B498-43B3-948B-1728B52AA6E4}">
                <adec:decorative xmlns:adec="http://schemas.microsoft.com/office/drawing/2017/decorative" val="1"/>
              </a:ext>
            </a:extLst>
          </p:cNvPr>
          <p:cNvCxnSpPr/>
          <p:nvPr/>
        </p:nvCxnSpPr>
        <p:spPr>
          <a:xfrm>
            <a:off x="1075972" y="2367139"/>
            <a:ext cx="4586111" cy="14111"/>
          </a:xfrm>
          <a:prstGeom prst="straightConnector1">
            <a:avLst/>
          </a:prstGeom>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93FFB60E-1F14-97E0-0EDD-2CE328B3757A}"/>
              </a:ext>
            </a:extLst>
          </p:cNvPr>
          <p:cNvSpPr>
            <a:spLocks noGrp="1"/>
          </p:cNvSpPr>
          <p:nvPr>
            <p:ph idx="1"/>
          </p:nvPr>
        </p:nvSpPr>
        <p:spPr>
          <a:xfrm>
            <a:off x="189314" y="1704231"/>
            <a:ext cx="6176991" cy="3899113"/>
          </a:xfrm>
        </p:spPr>
        <p:txBody>
          <a:bodyPr vert="horz" lIns="60960" tIns="30480" rIns="60960" bIns="30480" rtlCol="0" anchor="t">
            <a:normAutofit fontScale="62500" lnSpcReduction="20000"/>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indent="0" algn="ctr">
              <a:spcAft>
                <a:spcPts val="400"/>
              </a:spcAft>
              <a:buNone/>
            </a:pPr>
            <a:endParaRPr lang="en-US" sz="3200"/>
          </a:p>
          <a:p>
            <a:pPr algn="ctr">
              <a:spcAft>
                <a:spcPts val="400"/>
              </a:spcAft>
            </a:pPr>
            <a:endParaRPr lang="en-US" sz="3200"/>
          </a:p>
          <a:p>
            <a:pPr marL="0" indent="0" algn="ctr">
              <a:spcAft>
                <a:spcPts val="400"/>
              </a:spcAft>
              <a:buNone/>
            </a:pPr>
            <a:r>
              <a:rPr lang="en-US" sz="3200"/>
              <a:t>Contact </a:t>
            </a:r>
            <a:r>
              <a:rPr lang="en-US" sz="3200" b="1"/>
              <a:t>Melissa Hoot</a:t>
            </a:r>
            <a:endParaRPr lang="en-US" sz="3200">
              <a:ea typeface="Calibri"/>
              <a:cs typeface="Calibri"/>
            </a:endParaRPr>
          </a:p>
          <a:p>
            <a:pPr algn="ctr">
              <a:spcAft>
                <a:spcPts val="400"/>
              </a:spcAft>
            </a:pPr>
            <a:r>
              <a:rPr lang="en-US" sz="2267">
                <a:solidFill>
                  <a:srgbClr val="000000"/>
                </a:solidFill>
                <a:latin typeface="Aptos"/>
                <a:ea typeface="Calibri"/>
                <a:cs typeface="Calibri"/>
              </a:rPr>
              <a:t>VP, Professional Services</a:t>
            </a:r>
            <a:endParaRPr lang="en-US" sz="2267">
              <a:ea typeface="Calibri"/>
              <a:cs typeface="Calibri"/>
            </a:endParaRPr>
          </a:p>
          <a:p>
            <a:pPr algn="ctr">
              <a:spcAft>
                <a:spcPts val="400"/>
              </a:spcAft>
            </a:pPr>
            <a:endParaRPr lang="en-US" sz="2400" i="1"/>
          </a:p>
          <a:p>
            <a:pPr marL="0" indent="0" algn="ctr">
              <a:spcAft>
                <a:spcPts val="400"/>
              </a:spcAft>
              <a:buNone/>
            </a:pPr>
            <a:r>
              <a:rPr lang="en-US" sz="2667" i="1"/>
              <a:t>South Carolina’s </a:t>
            </a:r>
            <a:endParaRPr lang="en-US" sz="2667">
              <a:ea typeface="Calibri"/>
              <a:cs typeface="Calibri"/>
            </a:endParaRPr>
          </a:p>
          <a:p>
            <a:pPr marL="0" indent="0" algn="ctr">
              <a:spcAft>
                <a:spcPts val="400"/>
              </a:spcAft>
              <a:buNone/>
            </a:pPr>
            <a:r>
              <a:rPr lang="en-US" sz="2667" i="1"/>
              <a:t>Implementation Specialist</a:t>
            </a:r>
            <a:endParaRPr lang="en-US" sz="2667">
              <a:ea typeface="Calibri"/>
              <a:cs typeface="Calibri"/>
            </a:endParaRPr>
          </a:p>
          <a:p>
            <a:pPr marL="0" indent="0" algn="ctr">
              <a:spcAft>
                <a:spcPts val="400"/>
              </a:spcAft>
              <a:buNone/>
            </a:pPr>
            <a:endParaRPr lang="en-US" sz="3200"/>
          </a:p>
          <a:p>
            <a:pPr marL="0" indent="0" algn="ctr">
              <a:spcAft>
                <a:spcPts val="400"/>
              </a:spcAft>
              <a:buNone/>
            </a:pPr>
            <a:r>
              <a:rPr lang="en-US" sz="2933" b="1"/>
              <a:t>Mhoot@educationalimpact.com</a:t>
            </a:r>
            <a:endParaRPr lang="en-US" sz="2933" b="1">
              <a:ea typeface="Calibri"/>
              <a:cs typeface="Calibri"/>
            </a:endParaRPr>
          </a:p>
        </p:txBody>
      </p:sp>
      <p:pic>
        <p:nvPicPr>
          <p:cNvPr id="4" name="Picture Placeholder 14" descr="Melissa Hoot picture">
            <a:extLst>
              <a:ext uri="{FF2B5EF4-FFF2-40B4-BE49-F238E27FC236}">
                <a16:creationId xmlns:a16="http://schemas.microsoft.com/office/drawing/2014/main" id="{40338FC5-24EA-2FD6-423F-58AB81F69BCC}"/>
              </a:ext>
            </a:extLst>
          </p:cNvPr>
          <p:cNvPicPr>
            <a:picLocks noChangeAspect="1"/>
          </p:cNvPicPr>
          <p:nvPr/>
        </p:nvPicPr>
        <p:blipFill>
          <a:blip r:embed="rId5">
            <a:extLst>
              <a:ext uri="{28A0092B-C50C-407E-A947-70E740481C1C}">
                <a14:useLocalDpi xmlns:a14="http://schemas.microsoft.com/office/drawing/2010/main" val="0"/>
              </a:ext>
            </a:extLst>
          </a:blip>
          <a:srcRect t="6036" r="1" b="32787"/>
          <a:stretch/>
        </p:blipFill>
        <p:spPr>
          <a:xfrm>
            <a:off x="6328698" y="1886789"/>
            <a:ext cx="4261449" cy="3450065"/>
          </a:xfrm>
          <a:prstGeom prst="rect">
            <a:avLst/>
          </a:prstGeom>
          <a:noFill/>
          <a:ln w="28575">
            <a:solidFill>
              <a:srgbClr val="F0C14C"/>
            </a:solidFill>
          </a:ln>
        </p:spPr>
      </p:pic>
    </p:spTree>
    <p:extLst>
      <p:ext uri="{BB962C8B-B14F-4D97-AF65-F5344CB8AC3E}">
        <p14:creationId xmlns:p14="http://schemas.microsoft.com/office/powerpoint/2010/main" val="2230322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60FE7-8F08-63C8-7A26-4E5DD7ABA8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5EB137-20FC-17AD-6D6E-2A6F0505E60E}"/>
              </a:ext>
            </a:extLst>
          </p:cNvPr>
          <p:cNvSpPr>
            <a:spLocks noGrp="1"/>
          </p:cNvSpPr>
          <p:nvPr>
            <p:ph type="title"/>
          </p:nvPr>
        </p:nvSpPr>
        <p:spPr>
          <a:xfrm>
            <a:off x="609600" y="2385914"/>
            <a:ext cx="10972800" cy="914400"/>
          </a:xfrm>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4800">
                <a:solidFill>
                  <a:srgbClr val="233746"/>
                </a:solidFill>
              </a:rPr>
              <a:t>District Needs Survey 2026-27</a:t>
            </a:r>
            <a:endParaRPr lang="en-US"/>
          </a:p>
        </p:txBody>
      </p:sp>
    </p:spTree>
    <p:extLst>
      <p:ext uri="{BB962C8B-B14F-4D97-AF65-F5344CB8AC3E}">
        <p14:creationId xmlns:p14="http://schemas.microsoft.com/office/powerpoint/2010/main" val="2106329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14E10-4A26-A3CF-AE5C-427C26BFFC14}"/>
              </a:ext>
            </a:extLst>
          </p:cNvPr>
          <p:cNvSpPr>
            <a:spLocks noGrp="1"/>
          </p:cNvSpPr>
          <p:nvPr>
            <p:ph type="title"/>
          </p:nvPr>
        </p:nvSpPr>
        <p:spPr>
          <a:xfrm>
            <a:off x="612648" y="365125"/>
            <a:ext cx="10936224" cy="731520"/>
          </a:xfrm>
        </p:spPr>
        <p:txBody>
          <a:bodyPr anchor="t">
            <a:normAutofit/>
          </a:bodyPr>
          <a:lstStyle/>
          <a:p>
            <a:r>
              <a:rPr lang="en-US"/>
              <a:t>We Need Your Feedback!</a:t>
            </a:r>
          </a:p>
        </p:txBody>
      </p:sp>
      <p:sp>
        <p:nvSpPr>
          <p:cNvPr id="5" name="Content Placeholder 4">
            <a:extLst>
              <a:ext uri="{FF2B5EF4-FFF2-40B4-BE49-F238E27FC236}">
                <a16:creationId xmlns:a16="http://schemas.microsoft.com/office/drawing/2014/main" id="{2FA7B6B6-033C-6960-F24D-C5897498BA71}"/>
              </a:ext>
            </a:extLst>
          </p:cNvPr>
          <p:cNvSpPr>
            <a:spLocks noGrp="1"/>
          </p:cNvSpPr>
          <p:nvPr>
            <p:ph sz="half" idx="1"/>
          </p:nvPr>
        </p:nvSpPr>
        <p:spPr>
          <a:xfrm>
            <a:off x="612648" y="1498601"/>
            <a:ext cx="5181600" cy="4240819"/>
          </a:xfrm>
        </p:spPr>
        <p:txBody>
          <a:bodyPr vert="horz" lIns="91440" tIns="45720" rIns="91440" bIns="45720" rtlCol="0" anchor="t">
            <a:normAutofit/>
          </a:bodyPr>
          <a:lstStyle/>
          <a:p>
            <a:pPr marL="342900" indent="-342900">
              <a:spcAft>
                <a:spcPts val="600"/>
              </a:spcAft>
              <a:buChar char="•"/>
            </a:pPr>
            <a:r>
              <a:rPr lang="en-US" sz="2400"/>
              <a:t>Rooms at the SCDE and at regional sites get booked quickly! The training schedule needs to be created and sent out in early 2026. </a:t>
            </a:r>
          </a:p>
          <a:p>
            <a:pPr marL="342900" indent="-342900">
              <a:spcAft>
                <a:spcPts val="600"/>
              </a:spcAft>
              <a:buChar char="•"/>
            </a:pPr>
            <a:r>
              <a:rPr lang="en-US" sz="2400"/>
              <a:t>Your feedback is appreciated!</a:t>
            </a:r>
          </a:p>
          <a:p>
            <a:pPr>
              <a:spcAft>
                <a:spcPts val="600"/>
              </a:spcAft>
            </a:pPr>
            <a:r>
              <a:rPr lang="en-US" sz="2400">
                <a:hlinkClick r:id="rId3"/>
              </a:rPr>
              <a:t>2026-27 District Needs Survey</a:t>
            </a:r>
            <a:r>
              <a:rPr lang="en-US" sz="2400"/>
              <a:t> </a:t>
            </a:r>
          </a:p>
          <a:p>
            <a:pPr>
              <a:spcAft>
                <a:spcPts val="600"/>
              </a:spcAft>
            </a:pPr>
            <a:r>
              <a:rPr lang="en-US" sz="2400"/>
              <a:t>ADEPT Coordinators please complete the survey by October 24th.</a:t>
            </a:r>
          </a:p>
        </p:txBody>
      </p:sp>
      <p:pic>
        <p:nvPicPr>
          <p:cNvPr id="6" name="Picture 5">
            <a:extLst>
              <a:ext uri="{FF2B5EF4-FFF2-40B4-BE49-F238E27FC236}">
                <a16:creationId xmlns:a16="http://schemas.microsoft.com/office/drawing/2014/main" id="{4ACF4663-5DE4-9982-5F3A-207B978F61B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386207" y="1889651"/>
            <a:ext cx="5181600" cy="3458718"/>
          </a:xfrm>
          <a:prstGeom prst="rect">
            <a:avLst/>
          </a:prstGeom>
          <a:noFill/>
        </p:spPr>
      </p:pic>
    </p:spTree>
    <p:extLst>
      <p:ext uri="{BB962C8B-B14F-4D97-AF65-F5344CB8AC3E}">
        <p14:creationId xmlns:p14="http://schemas.microsoft.com/office/powerpoint/2010/main" val="2057261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C0B54-25B6-1CFA-8198-8B792EB2FA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CBB049-8E72-B79A-2AEA-72C19B9D0049}"/>
              </a:ext>
            </a:extLst>
          </p:cNvPr>
          <p:cNvSpPr>
            <a:spLocks noGrp="1"/>
          </p:cNvSpPr>
          <p:nvPr>
            <p:ph type="title"/>
          </p:nvPr>
        </p:nvSpPr>
        <p:spPr>
          <a:xfrm>
            <a:off x="609600" y="2385914"/>
            <a:ext cx="10972800" cy="914400"/>
          </a:xfrm>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4800">
                <a:solidFill>
                  <a:srgbClr val="233746"/>
                </a:solidFill>
              </a:rPr>
              <a:t>Mentoring and Induction</a:t>
            </a:r>
          </a:p>
        </p:txBody>
      </p:sp>
    </p:spTree>
    <p:extLst>
      <p:ext uri="{BB962C8B-B14F-4D97-AF65-F5344CB8AC3E}">
        <p14:creationId xmlns:p14="http://schemas.microsoft.com/office/powerpoint/2010/main" val="1356799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A7C77-1DA5-AE45-8DAE-D616D3E68A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C7E97C-B6E7-7B75-A349-5CC3291560C9}"/>
              </a:ext>
            </a:extLst>
          </p:cNvPr>
          <p:cNvSpPr>
            <a:spLocks noGrp="1"/>
          </p:cNvSpPr>
          <p:nvPr>
            <p:ph type="title"/>
          </p:nvPr>
        </p:nvSpPr>
        <p:spPr>
          <a:xfrm>
            <a:off x="1481759" y="448988"/>
            <a:ext cx="10936224" cy="731520"/>
          </a:xfrm>
        </p:spPr>
        <p:txBody>
          <a:bodyPr anchor="t">
            <a:normAutofit/>
          </a:bodyPr>
          <a:lstStyle/>
          <a:p>
            <a:r>
              <a:rPr lang="en-US" sz="4000"/>
              <a:t>Launching on October 15, 2025!</a:t>
            </a:r>
          </a:p>
        </p:txBody>
      </p:sp>
      <p:pic>
        <p:nvPicPr>
          <p:cNvPr id="3" name="Picture 2" descr="Rakete Raumschiff Raum · Kostenlose Vektorgrafik auf Pixabay">
            <a:extLst>
              <a:ext uri="{FF2B5EF4-FFF2-40B4-BE49-F238E27FC236}">
                <a16:creationId xmlns:a16="http://schemas.microsoft.com/office/drawing/2014/main" id="{E8FEECE2-ADCB-B82B-BE78-8E6EA92178F6}"/>
              </a:ext>
            </a:extLst>
          </p:cNvPr>
          <p:cNvPicPr>
            <a:picLocks noChangeAspect="1"/>
          </p:cNvPicPr>
          <p:nvPr/>
        </p:nvPicPr>
        <p:blipFill>
          <a:blip r:embed="rId4"/>
          <a:stretch>
            <a:fillRect/>
          </a:stretch>
        </p:blipFill>
        <p:spPr>
          <a:xfrm rot="18840000">
            <a:off x="-5050" y="621691"/>
            <a:ext cx="1612766" cy="1558266"/>
          </a:xfrm>
          <a:prstGeom prst="rect">
            <a:avLst/>
          </a:prstGeom>
          <a:noFill/>
        </p:spPr>
      </p:pic>
      <p:pic>
        <p:nvPicPr>
          <p:cNvPr id="4" name="Online Media 3" title="Mentor &amp; Induction Virtual Support Sessions">
            <a:hlinkClick r:id="" action="ppaction://noaction"/>
            <a:extLst>
              <a:ext uri="{FF2B5EF4-FFF2-40B4-BE49-F238E27FC236}">
                <a16:creationId xmlns:a16="http://schemas.microsoft.com/office/drawing/2014/main" id="{0AAE7FB6-7930-80F5-3553-51030E7034FD}"/>
              </a:ext>
            </a:extLst>
          </p:cNvPr>
          <p:cNvPicPr>
            <a:picLocks noGrp="1" noRot="1" noChangeAspect="1"/>
          </p:cNvPicPr>
          <p:nvPr>
            <p:ph sz="half" idx="2"/>
            <a:videoFile r:link="rId1"/>
          </p:nvPr>
        </p:nvPicPr>
        <p:blipFill>
          <a:blip r:embed="rId5"/>
          <a:stretch>
            <a:fillRect/>
          </a:stretch>
        </p:blipFill>
        <p:spPr>
          <a:xfrm>
            <a:off x="1749804" y="1457784"/>
            <a:ext cx="8694548" cy="4735738"/>
          </a:xfrm>
          <a:prstGeom prst="rect">
            <a:avLst/>
          </a:prstGeom>
          <a:noFill/>
        </p:spPr>
      </p:pic>
    </p:spTree>
    <p:extLst>
      <p:ext uri="{BB962C8B-B14F-4D97-AF65-F5344CB8AC3E}">
        <p14:creationId xmlns:p14="http://schemas.microsoft.com/office/powerpoint/2010/main" val="2183878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4D719-40B0-147C-2316-42A338E3DCBF}"/>
              </a:ext>
            </a:extLst>
          </p:cNvPr>
          <p:cNvSpPr>
            <a:spLocks noGrp="1"/>
          </p:cNvSpPr>
          <p:nvPr>
            <p:ph type="title"/>
          </p:nvPr>
        </p:nvSpPr>
        <p:spPr>
          <a:xfrm>
            <a:off x="609713" y="502836"/>
            <a:ext cx="10963563" cy="731520"/>
          </a:xfrm>
        </p:spPr>
        <p:txBody>
          <a:bodyPr anchor="t">
            <a:normAutofit/>
          </a:bodyPr>
          <a:lstStyle/>
          <a:p>
            <a:r>
              <a:rPr lang="en-US" sz="4000"/>
              <a:t>SHARE with your NEW teachers and MENTORS!</a:t>
            </a:r>
          </a:p>
        </p:txBody>
      </p:sp>
      <p:sp>
        <p:nvSpPr>
          <p:cNvPr id="3" name="Content Placeholder 2">
            <a:extLst>
              <a:ext uri="{FF2B5EF4-FFF2-40B4-BE49-F238E27FC236}">
                <a16:creationId xmlns:a16="http://schemas.microsoft.com/office/drawing/2014/main" id="{DE354CE5-A210-D786-5727-A1E424697104}"/>
              </a:ext>
            </a:extLst>
          </p:cNvPr>
          <p:cNvSpPr>
            <a:spLocks noGrp="1"/>
          </p:cNvSpPr>
          <p:nvPr>
            <p:ph sz="half" idx="2"/>
          </p:nvPr>
        </p:nvSpPr>
        <p:spPr>
          <a:xfrm>
            <a:off x="455547" y="2708156"/>
            <a:ext cx="2729400" cy="2668632"/>
          </a:xfrm>
          <a:ln>
            <a:solidFill>
              <a:schemeClr val="accent4"/>
            </a:solidFill>
          </a:ln>
        </p:spPr>
        <p:txBody>
          <a:bodyPr vert="horz" lIns="91440" tIns="45720" rIns="91440" bIns="45720" rtlCol="0" anchor="t">
            <a:normAutofit/>
          </a:bodyPr>
          <a:lstStyle/>
          <a:p>
            <a:pPr marL="0" indent="0" algn="ctr">
              <a:lnSpc>
                <a:spcPct val="100000"/>
              </a:lnSpc>
              <a:spcAft>
                <a:spcPts val="600"/>
              </a:spcAft>
              <a:buNone/>
            </a:pPr>
            <a:r>
              <a:rPr lang="en-US" sz="2400"/>
              <a:t>Click </a:t>
            </a:r>
            <a:r>
              <a:rPr lang="en-US" sz="4000" b="1">
                <a:hlinkClick r:id="rId3"/>
              </a:rPr>
              <a:t>HERE</a:t>
            </a:r>
            <a:r>
              <a:rPr lang="en-US" sz="2400"/>
              <a:t> to download the shareable flyer that includes live links to the video and registration form.</a:t>
            </a:r>
            <a:endParaRPr lang="en-US"/>
          </a:p>
          <a:p>
            <a:pPr marL="0" indent="0" algn="ctr">
              <a:spcAft>
                <a:spcPts val="600"/>
              </a:spcAft>
              <a:buNone/>
            </a:pPr>
            <a:endParaRPr lang="en-US" sz="1200">
              <a:latin typeface="Calibri"/>
              <a:ea typeface="Calibri"/>
              <a:cs typeface="Calibri"/>
            </a:endParaRPr>
          </a:p>
          <a:p>
            <a:pPr marL="0" indent="0" algn="ctr">
              <a:spcAft>
                <a:spcPts val="600"/>
              </a:spcAft>
              <a:buNone/>
            </a:pPr>
            <a:endParaRPr lang="en-US" sz="2400" i="1"/>
          </a:p>
        </p:txBody>
      </p:sp>
      <p:pic>
        <p:nvPicPr>
          <p:cNvPr id="5" name="Picture 4" descr="Flyer for Mentoring and Induction virutal support sessions">
            <a:extLst>
              <a:ext uri="{FF2B5EF4-FFF2-40B4-BE49-F238E27FC236}">
                <a16:creationId xmlns:a16="http://schemas.microsoft.com/office/drawing/2014/main" id="{ED639DCC-FE2D-0195-F793-84835F446FF8}"/>
              </a:ext>
            </a:extLst>
          </p:cNvPr>
          <p:cNvPicPr>
            <a:picLocks noChangeAspect="1"/>
          </p:cNvPicPr>
          <p:nvPr/>
        </p:nvPicPr>
        <p:blipFill>
          <a:blip r:embed="rId4"/>
          <a:stretch>
            <a:fillRect/>
          </a:stretch>
        </p:blipFill>
        <p:spPr>
          <a:xfrm>
            <a:off x="3345420" y="1585785"/>
            <a:ext cx="8053399" cy="4916123"/>
          </a:xfrm>
          <a:prstGeom prst="rect">
            <a:avLst/>
          </a:prstGeom>
        </p:spPr>
      </p:pic>
      <p:sp>
        <p:nvSpPr>
          <p:cNvPr id="4" name="Arrow: Down 3">
            <a:extLst>
              <a:ext uri="{FF2B5EF4-FFF2-40B4-BE49-F238E27FC236}">
                <a16:creationId xmlns:a16="http://schemas.microsoft.com/office/drawing/2014/main" id="{F6068F8F-3104-00B3-3B3B-54E1EDC86186}"/>
              </a:ext>
              <a:ext uri="{C183D7F6-B498-43B3-948B-1728B52AA6E4}">
                <adec:decorative xmlns:adec="http://schemas.microsoft.com/office/drawing/2017/decorative" val="1"/>
              </a:ext>
            </a:extLst>
          </p:cNvPr>
          <p:cNvSpPr/>
          <p:nvPr/>
        </p:nvSpPr>
        <p:spPr>
          <a:xfrm rot="18900000">
            <a:off x="1298037" y="1604302"/>
            <a:ext cx="548136" cy="1174150"/>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565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EE237-6C1C-C0D5-DF5D-7BB93C62D986}"/>
              </a:ext>
            </a:extLst>
          </p:cNvPr>
          <p:cNvSpPr>
            <a:spLocks noGrp="1"/>
          </p:cNvSpPr>
          <p:nvPr>
            <p:ph type="title"/>
          </p:nvPr>
        </p:nvSpPr>
        <p:spPr>
          <a:xfrm>
            <a:off x="609600" y="2294474"/>
            <a:ext cx="10972800" cy="914400"/>
          </a:xfrm>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4800">
                <a:solidFill>
                  <a:srgbClr val="233746"/>
                </a:solidFill>
              </a:rPr>
              <a:t>ADEPT FAQs</a:t>
            </a:r>
            <a:endParaRPr lang="en-US"/>
          </a:p>
        </p:txBody>
      </p:sp>
    </p:spTree>
    <p:extLst>
      <p:ext uri="{BB962C8B-B14F-4D97-AF65-F5344CB8AC3E}">
        <p14:creationId xmlns:p14="http://schemas.microsoft.com/office/powerpoint/2010/main" val="1217107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CF0E7-00CF-777B-37E1-CFAC0934E8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D1DC08-EF62-A180-941A-909A5FC60B9E}"/>
              </a:ext>
            </a:extLst>
          </p:cNvPr>
          <p:cNvSpPr>
            <a:spLocks noGrp="1"/>
          </p:cNvSpPr>
          <p:nvPr>
            <p:ph type="title"/>
          </p:nvPr>
        </p:nvSpPr>
        <p:spPr>
          <a:xfrm>
            <a:off x="612648" y="365125"/>
            <a:ext cx="10966704" cy="731520"/>
          </a:xfrm>
        </p:spPr>
        <p:txBody>
          <a:bodyPr anchor="t">
            <a:normAutofit/>
          </a:bodyPr>
          <a:lstStyle/>
          <a:p>
            <a:r>
              <a:rPr lang="en-US" sz="3300"/>
              <a:t>ADEPT FAQ Responses</a:t>
            </a:r>
            <a:endParaRPr lang="en-US"/>
          </a:p>
        </p:txBody>
      </p:sp>
      <p:sp>
        <p:nvSpPr>
          <p:cNvPr id="4" name="TextBox 3">
            <a:extLst>
              <a:ext uri="{FF2B5EF4-FFF2-40B4-BE49-F238E27FC236}">
                <a16:creationId xmlns:a16="http://schemas.microsoft.com/office/drawing/2014/main" id="{BE8C518C-B74E-E4D1-0414-F7EAADA7C34F}"/>
              </a:ext>
            </a:extLst>
          </p:cNvPr>
          <p:cNvSpPr txBox="1"/>
          <p:nvPr/>
        </p:nvSpPr>
        <p:spPr>
          <a:xfrm>
            <a:off x="616744" y="1295400"/>
            <a:ext cx="1097041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233746"/>
                </a:solidFill>
                <a:cs typeface="Segoe UI"/>
              </a:rPr>
              <a:t>Why aren’t educators showing up when I am trying to build an evaluation team for Special Areas?</a:t>
            </a:r>
            <a:endParaRPr lang="en-US" sz="2400"/>
          </a:p>
        </p:txBody>
      </p:sp>
      <p:graphicFrame>
        <p:nvGraphicFramePr>
          <p:cNvPr id="6" name="Diagram 5" descr="These are the steps for evaluators to obtain their credentials to evaluate.">
            <a:extLst>
              <a:ext uri="{FF2B5EF4-FFF2-40B4-BE49-F238E27FC236}">
                <a16:creationId xmlns:a16="http://schemas.microsoft.com/office/drawing/2014/main" id="{BACEB7FC-5AAE-8700-26E9-C436D80EFF08}"/>
              </a:ext>
            </a:extLst>
          </p:cNvPr>
          <p:cNvGraphicFramePr>
            <a:graphicFrameLocks noGrp="1"/>
          </p:cNvGraphicFramePr>
          <p:nvPr>
            <p:extLst>
              <p:ext uri="{D42A27DB-BD31-4B8C-83A1-F6EECF244321}">
                <p14:modId xmlns:p14="http://schemas.microsoft.com/office/powerpoint/2010/main" val="1064612322"/>
              </p:ext>
            </p:extLst>
          </p:nvPr>
        </p:nvGraphicFramePr>
        <p:xfrm>
          <a:off x="860015" y="2160920"/>
          <a:ext cx="10493765" cy="36817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1369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1E1D8-D28E-2552-CB06-2EEC796004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8F10A9-FE35-9D17-C0EB-C678FF6B6AF6}"/>
              </a:ext>
            </a:extLst>
          </p:cNvPr>
          <p:cNvSpPr>
            <a:spLocks noGrp="1"/>
          </p:cNvSpPr>
          <p:nvPr>
            <p:ph type="title"/>
          </p:nvPr>
        </p:nvSpPr>
        <p:spPr>
          <a:xfrm>
            <a:off x="609600" y="2294474"/>
            <a:ext cx="10972800" cy="914400"/>
          </a:xfrm>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4800">
                <a:solidFill>
                  <a:srgbClr val="233746"/>
                </a:solidFill>
              </a:rPr>
              <a:t>Questions and Discussion</a:t>
            </a:r>
            <a:endParaRPr lang="en-US"/>
          </a:p>
        </p:txBody>
      </p:sp>
    </p:spTree>
    <p:extLst>
      <p:ext uri="{BB962C8B-B14F-4D97-AF65-F5344CB8AC3E}">
        <p14:creationId xmlns:p14="http://schemas.microsoft.com/office/powerpoint/2010/main" val="1312107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p:nvPr>
        </p:nvSpPr>
        <p:spPr>
          <a:xfrm>
            <a:off x="756422" y="365125"/>
            <a:ext cx="10966704" cy="7315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096819"/>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981811" y="960528"/>
            <a:ext cx="4673679" cy="5667429"/>
            <a:chOff x="-19476" y="-76200"/>
            <a:chExt cx="1567146"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028849" y="1354604"/>
            <a:ext cx="285856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152755" y="1631361"/>
            <a:ext cx="4546917" cy="430887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indent="-342900">
              <a:buClr>
                <a:srgbClr val="000000"/>
              </a:buClr>
              <a:buSzPts val="1600"/>
              <a:buFont typeface="Arial"/>
              <a:buChar char="•"/>
            </a:pPr>
            <a:r>
              <a:rPr lang="en-US" sz="2000">
                <a:solidFill>
                  <a:srgbClr val="000000"/>
                </a:solidFill>
                <a:latin typeface="Aptos"/>
                <a:ea typeface="Calibri"/>
                <a:cs typeface="Calibri"/>
              </a:rPr>
              <a:t>Kate Berresford, EPPs,</a:t>
            </a:r>
            <a:r>
              <a:rPr lang="en-US" sz="2000">
                <a:solidFill>
                  <a:srgbClr val="000000"/>
                </a:solidFill>
                <a:latin typeface="Aptos"/>
                <a:ea typeface="Calibri"/>
                <a:cs typeface="Calibri"/>
                <a:sym typeface="Calibri"/>
              </a:rPr>
              <a:t> </a:t>
            </a:r>
            <a:r>
              <a:rPr lang="en-US" sz="2000">
                <a:solidFill>
                  <a:srgbClr val="000000"/>
                </a:solidFill>
                <a:latin typeface="Aptos"/>
                <a:ea typeface="Calibri"/>
                <a:cs typeface="Calibri"/>
                <a:sym typeface="Calibri"/>
                <a:hlinkClick r:id="rId3"/>
              </a:rPr>
              <a:t>skberresford@ed.sc.gov</a:t>
            </a:r>
            <a:r>
              <a:rPr lang="en-US" sz="2000">
                <a:solidFill>
                  <a:srgbClr val="000000"/>
                </a:solidFill>
                <a:latin typeface="Aptos"/>
                <a:ea typeface="Calibri"/>
                <a:cs typeface="Calibri"/>
                <a:sym typeface="Calibri"/>
              </a:rPr>
              <a:t> </a:t>
            </a:r>
            <a:endParaRPr lang="en-US" sz="2000">
              <a:solidFill>
                <a:srgbClr val="000000"/>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Ashley Cohoon, Communications, </a:t>
            </a:r>
            <a:r>
              <a:rPr lang="en-US" sz="2000" u="sng">
                <a:solidFill>
                  <a:schemeClr val="hlink"/>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2000">
                <a:solidFill>
                  <a:srgbClr val="000000"/>
                </a:solidFill>
                <a:latin typeface="Aptos"/>
                <a:ea typeface="Calibri"/>
                <a:cs typeface="Calibri"/>
                <a:sym typeface="Calibri"/>
              </a:rPr>
              <a:t> </a:t>
            </a:r>
            <a:endParaRPr lang="en-US" sz="2000">
              <a:latin typeface="Aptos"/>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rPr>
              <a:t>Dr. Roshonda Frazier, SLO and Teacher Leadership, </a:t>
            </a:r>
            <a:r>
              <a:rPr lang="en-US" sz="2000">
                <a:solidFill>
                  <a:srgbClr val="000000"/>
                </a:solidFill>
                <a:latin typeface="Aptos"/>
                <a:ea typeface="Calibri"/>
                <a:cs typeface="Calibri"/>
                <a:hlinkClick r:id="rId5"/>
              </a:rPr>
              <a:t>rfrazier@ed.sc.gov</a:t>
            </a:r>
            <a:r>
              <a:rPr lang="en-US" sz="2000">
                <a:solidFill>
                  <a:srgbClr val="000000"/>
                </a:solidFill>
                <a:latin typeface="Aptos"/>
                <a:ea typeface="Calibri"/>
                <a:cs typeface="Calibri"/>
              </a:rPr>
              <a:t> </a:t>
            </a:r>
            <a:endParaRPr lang="en-US" sz="2000">
              <a:solidFill>
                <a:srgbClr val="000000"/>
              </a:solidFill>
              <a:latin typeface="Aptos"/>
              <a:ea typeface="Calibri"/>
              <a:cs typeface="Arial"/>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Jenny Henke, Mentoring &amp; Induction, </a:t>
            </a:r>
            <a:r>
              <a:rPr lang="en-US" sz="2000" u="sng">
                <a:solidFill>
                  <a:schemeClr val="hlink"/>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2000" u="sng">
              <a:solidFill>
                <a:schemeClr val="hlink"/>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sym typeface="Calibri"/>
              </a:rPr>
              <a:t>Dr. Kimberly Howard, PADEPP,</a:t>
            </a:r>
            <a:r>
              <a:rPr lang="en-US" sz="2000">
                <a:latin typeface="Aptos"/>
                <a:ea typeface="Calibri"/>
                <a:cs typeface="Calibri"/>
                <a:sym typeface="Calibri"/>
              </a:rPr>
              <a:t> </a:t>
            </a:r>
            <a:r>
              <a:rPr lang="en-US" sz="2000" u="sng">
                <a:latin typeface="Aptos"/>
                <a:ea typeface="Calibri"/>
                <a:cs typeface="Calibri"/>
                <a:sym typeface="Calibri"/>
                <a:hlinkClick r:id="rId7"/>
              </a:rPr>
              <a:t>khoward@ed.sc.gov</a:t>
            </a:r>
            <a:endParaRPr lang="en-US" sz="2000" u="sng">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rPr>
              <a:t>Torian Nunn, Data &amp; Reporting,</a:t>
            </a:r>
            <a:r>
              <a:rPr lang="en-US" sz="2000">
                <a:solidFill>
                  <a:srgbClr val="233F58"/>
                </a:solidFill>
                <a:latin typeface="Aptos"/>
                <a:ea typeface="Calibri"/>
                <a:cs typeface="Calibri"/>
              </a:rPr>
              <a:t> </a:t>
            </a:r>
            <a:r>
              <a:rPr lang="en-US" sz="2000">
                <a:solidFill>
                  <a:srgbClr val="233F58"/>
                </a:solidFill>
                <a:latin typeface="Aptos"/>
                <a:ea typeface="Calibri"/>
                <a:cs typeface="Calibri"/>
                <a:hlinkClick r:id="rId8"/>
              </a:rPr>
              <a:t>tmnunn@ed.sc.gov</a:t>
            </a:r>
            <a:r>
              <a:rPr lang="en-US" sz="2000">
                <a:solidFill>
                  <a:srgbClr val="233F58"/>
                </a:solidFill>
                <a:latin typeface="Aptos"/>
                <a:ea typeface="Calibri"/>
                <a:cs typeface="Calibri"/>
              </a:rPr>
              <a:t> </a:t>
            </a:r>
            <a:endParaRPr lang="en-US" sz="2000" u="sng">
              <a:solidFill>
                <a:srgbClr val="233F58"/>
              </a:solidFill>
              <a:latin typeface="Aptos"/>
              <a:ea typeface="Calibri"/>
              <a:cs typeface="Calibri"/>
            </a:endParaRPr>
          </a:p>
          <a:p>
            <a:pPr>
              <a:buClr>
                <a:srgbClr val="000000"/>
              </a:buClr>
              <a:buSzPts val="1600"/>
            </a:pPr>
            <a:endParaRPr lang="en-US" sz="2000">
              <a:solidFill>
                <a:srgbClr val="233F58"/>
              </a:solidFill>
              <a:latin typeface="Aptos"/>
              <a:ea typeface="Calibri"/>
              <a:cs typeface="Calibri"/>
            </a:endParaRPr>
          </a:p>
          <a:p>
            <a:pPr marL="304165" lvl="1">
              <a:buClr>
                <a:srgbClr val="000000"/>
              </a:buClr>
              <a:buSzPts val="1600"/>
            </a:pPr>
            <a:r>
              <a:rPr lang="en-US" sz="2000" b="1">
                <a:solidFill>
                  <a:schemeClr val="accent6">
                    <a:lumMod val="10000"/>
                  </a:schemeClr>
                </a:solidFill>
                <a:latin typeface="Aptos"/>
                <a:ea typeface="Calibri"/>
                <a:cs typeface="Calibri"/>
                <a:sym typeface="Calibri"/>
              </a:rPr>
              <a:t>Visit our website:</a:t>
            </a:r>
            <a:r>
              <a:rPr lang="en-US" sz="2000" b="1">
                <a:solidFill>
                  <a:schemeClr val="dk1"/>
                </a:solidFill>
                <a:latin typeface="Aptos"/>
                <a:ea typeface="Calibri"/>
                <a:cs typeface="Calibri"/>
                <a:sym typeface="Calibri"/>
              </a:rPr>
              <a:t> </a:t>
            </a:r>
            <a:r>
              <a:rPr lang="en-US" sz="2000" b="1" u="sng">
                <a:solidFill>
                  <a:schemeClr val="hlink"/>
                </a:solidFill>
                <a:latin typeface="Aptos"/>
                <a:ea typeface="Calibri"/>
                <a:cs typeface="Calibri"/>
                <a:sym typeface="Calibri"/>
              </a:rPr>
              <a:t>https://ed.sc.gov</a:t>
            </a:r>
            <a:endParaRPr lang="en-US" sz="2000" b="1" u="sng">
              <a:solidFill>
                <a:schemeClr val="hlink"/>
              </a:solidFill>
              <a:latin typeface="Aptos"/>
              <a:ea typeface="Calibri"/>
              <a:cs typeface="Calibri"/>
            </a:endParaRP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966962"/>
            <a:ext cx="4866259" cy="5651471"/>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5699590" y="1358009"/>
            <a:ext cx="482634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1593767"/>
            <a:ext cx="4864666" cy="468589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88950" lvl="1" indent="-342900">
              <a:spcBef>
                <a:spcPts val="355"/>
              </a:spcBef>
              <a:buClr>
                <a:srgbClr val="000000"/>
              </a:buClr>
              <a:buSzPct val="100000"/>
              <a:buFont typeface="Arial"/>
              <a:buChar char="•"/>
            </a:pPr>
            <a:r>
              <a:rPr lang="en-US" sz="2000">
                <a:solidFill>
                  <a:srgbClr val="000000"/>
                </a:solidFill>
                <a:latin typeface="Aptos"/>
              </a:rPr>
              <a:t>Dr. Gerard Edwards, Veteran Principals &amp; District Leaders, </a:t>
            </a:r>
            <a:r>
              <a:rPr lang="en-US" sz="2000">
                <a:solidFill>
                  <a:srgbClr val="000000"/>
                </a:solidFill>
                <a:latin typeface="Aptos"/>
                <a:hlinkClick r:id="rId9"/>
              </a:rPr>
              <a:t>gedwards@ed.sc.gov</a:t>
            </a:r>
            <a:r>
              <a:rPr lang="en-US" sz="2000">
                <a:solidFill>
                  <a:srgbClr val="000000"/>
                </a:solidFill>
                <a:latin typeface="Aptos"/>
              </a:rPr>
              <a:t> </a:t>
            </a:r>
            <a:endParaRPr lang="en-US">
              <a:ea typeface="Calibri"/>
              <a:cs typeface="Calibri"/>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Keasha Grant, Certified Support &amp; Emerging Leaders, </a:t>
            </a:r>
            <a:r>
              <a:rPr lang="en-US" sz="2000">
                <a:solidFill>
                  <a:schemeClr val="accent1"/>
                </a:solidFill>
                <a:latin typeface="Aptos"/>
                <a:hlinkClick r:id="rId10">
                  <a:extLst>
                    <a:ext uri="{A12FA001-AC4F-418D-AE19-62706E023703}">
                      <ahyp:hlinkClr xmlns:ahyp="http://schemas.microsoft.com/office/drawing/2018/hyperlinkcolor" val="tx"/>
                    </a:ext>
                  </a:extLst>
                </a:hlinkClick>
              </a:rPr>
              <a:t>ksgrant@ed.sc.gov</a:t>
            </a:r>
            <a:endParaRPr lang="en-US" sz="2000">
              <a:solidFill>
                <a:schemeClr val="accent1"/>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Crystal Halma, Collective Leadership, </a:t>
            </a:r>
            <a:r>
              <a:rPr lang="en-US" sz="2000" u="sng">
                <a:solidFill>
                  <a:schemeClr val="hlink"/>
                </a:solidFill>
                <a:latin typeface="Aptos"/>
                <a:hlinkClick r:id="rId11">
                  <a:extLst>
                    <a:ext uri="{A12FA001-AC4F-418D-AE19-62706E023703}">
                      <ahyp:hlinkClr xmlns:ahyp="http://schemas.microsoft.com/office/drawing/2018/hyperlinkcolor" val="tx"/>
                    </a:ext>
                  </a:extLst>
                </a:hlinkClick>
              </a:rPr>
              <a:t>chalma@ed.sc.gov</a:t>
            </a:r>
            <a:endParaRPr lang="en-US" sz="2000">
              <a:solidFill>
                <a:schemeClr val="hlink"/>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Dr. Frank Robinson, New Principals &amp; Emerging Leaders, </a:t>
            </a:r>
            <a:r>
              <a:rPr lang="en-US" sz="2000" u="sng">
                <a:solidFill>
                  <a:schemeClr val="hlink"/>
                </a:solidFill>
                <a:latin typeface="Aptos"/>
                <a:hlinkClick r:id="rId12">
                  <a:extLst>
                    <a:ext uri="{A12FA001-AC4F-418D-AE19-62706E023703}">
                      <ahyp:hlinkClr xmlns:ahyp="http://schemas.microsoft.com/office/drawing/2018/hyperlinkcolor" val="tx"/>
                    </a:ext>
                  </a:extLst>
                </a:hlinkClick>
              </a:rPr>
              <a:t>frobinson@ed.sc.gov</a:t>
            </a:r>
            <a:endParaRPr lang="en-US" sz="2000" u="sng">
              <a:solidFill>
                <a:schemeClr val="hlink"/>
              </a:solidFill>
              <a:latin typeface="Aptos"/>
            </a:endParaRPr>
          </a:p>
          <a:p>
            <a:pPr marL="157480" indent="-157480">
              <a:spcBef>
                <a:spcPts val="711"/>
              </a:spcBef>
              <a:buClr>
                <a:srgbClr val="000000"/>
              </a:buClr>
              <a:buSzPts val="300"/>
            </a:pPr>
            <a:r>
              <a:rPr lang="en-US" sz="2200" b="1">
                <a:solidFill>
                  <a:srgbClr val="000000"/>
                </a:solidFill>
                <a:latin typeface="Aptos"/>
              </a:rPr>
              <a:t>    </a:t>
            </a:r>
            <a:r>
              <a:rPr lang="en-US" sz="2000" b="1">
                <a:solidFill>
                  <a:srgbClr val="000000"/>
                </a:solidFill>
                <a:latin typeface="Aptos"/>
              </a:rPr>
              <a:t>Office Support</a:t>
            </a:r>
            <a:endParaRPr lang="en-US" sz="2000">
              <a:solidFill>
                <a:srgbClr val="000000"/>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Kimberly Mack, Director,</a:t>
            </a:r>
            <a:r>
              <a:rPr lang="en-US" sz="2000">
                <a:solidFill>
                  <a:srgbClr val="233F58"/>
                </a:solidFill>
                <a:latin typeface="Aptos"/>
              </a:rPr>
              <a:t> </a:t>
            </a:r>
            <a:r>
              <a:rPr lang="en-US" sz="2000">
                <a:solidFill>
                  <a:srgbClr val="233F58"/>
                </a:solidFill>
                <a:latin typeface="Aptos"/>
                <a:hlinkClick r:id="rId13"/>
              </a:rPr>
              <a:t>kemack@ed.sc.gov</a:t>
            </a:r>
            <a:r>
              <a:rPr lang="en-US" sz="2000">
                <a:solidFill>
                  <a:srgbClr val="233F58"/>
                </a:solidFill>
                <a:latin typeface="Aptos"/>
              </a:rPr>
              <a:t> </a:t>
            </a:r>
            <a:endParaRPr lang="en-US" sz="2000" u="sng">
              <a:solidFill>
                <a:srgbClr val="233F58"/>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Marilyn Suber, Administrative Assistant,</a:t>
            </a:r>
            <a:r>
              <a:rPr lang="en-US" sz="2000">
                <a:solidFill>
                  <a:srgbClr val="233F58"/>
                </a:solidFill>
                <a:latin typeface="Aptos"/>
              </a:rPr>
              <a:t> </a:t>
            </a:r>
            <a:r>
              <a:rPr lang="en-US" sz="2000">
                <a:solidFill>
                  <a:schemeClr val="accent1"/>
                </a:solidFill>
                <a:latin typeface="Aptos"/>
                <a:hlinkClick r:id="rId14">
                  <a:extLst>
                    <a:ext uri="{A12FA001-AC4F-418D-AE19-62706E023703}">
                      <ahyp:hlinkClr xmlns:ahyp="http://schemas.microsoft.com/office/drawing/2018/hyperlinkcolor" val="tx"/>
                    </a:ext>
                  </a:extLst>
                </a:hlinkClick>
              </a:rPr>
              <a:t>masuber@ed.sc.gov</a:t>
            </a:r>
            <a:endParaRPr lang="en-US" sz="2000">
              <a:solidFill>
                <a:schemeClr val="accent1"/>
              </a:solidFill>
              <a:latin typeface="Aptos"/>
            </a:endParaRPr>
          </a:p>
        </p:txBody>
      </p:sp>
    </p:spTree>
    <p:extLst>
      <p:ext uri="{BB962C8B-B14F-4D97-AF65-F5344CB8AC3E}">
        <p14:creationId xmlns:p14="http://schemas.microsoft.com/office/powerpoint/2010/main" val="993924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27" name="Freeform 6">
            <a:extLst>
              <a:ext uri="{FF2B5EF4-FFF2-40B4-BE49-F238E27FC236}">
                <a16:creationId xmlns:a16="http://schemas.microsoft.com/office/drawing/2014/main" id="{851C3221-750E-DF39-468A-1BC6D2B5905D}"/>
              </a:ext>
              <a:ext uri="{C183D7F6-B498-43B3-948B-1728B52AA6E4}">
                <adec:decorative xmlns:adec="http://schemas.microsoft.com/office/drawing/2017/decorative" val="1"/>
              </a:ext>
            </a:extLst>
          </p:cNvPr>
          <p:cNvSpPr/>
          <p:nvPr/>
        </p:nvSpPr>
        <p:spPr>
          <a:xfrm>
            <a:off x="5530516" y="1576631"/>
            <a:ext cx="5759461" cy="3435303"/>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7">
            <a:extLst>
              <a:ext uri="{FF2B5EF4-FFF2-40B4-BE49-F238E27FC236}">
                <a16:creationId xmlns:a16="http://schemas.microsoft.com/office/drawing/2014/main" id="{5FA821E0-221D-5F74-6832-28668B0E924C}"/>
              </a:ext>
            </a:extLst>
          </p:cNvPr>
          <p:cNvSpPr txBox="1"/>
          <p:nvPr/>
        </p:nvSpPr>
        <p:spPr>
          <a:xfrm>
            <a:off x="5707950" y="1952838"/>
            <a:ext cx="5584398" cy="2677656"/>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2800">
                <a:solidFill>
                  <a:srgbClr val="233746"/>
                </a:solidFill>
                <a:latin typeface="Aptos"/>
              </a:rPr>
              <a:t>ADEPT Reminders</a:t>
            </a:r>
          </a:p>
          <a:p>
            <a:pPr marL="381000" indent="-381000">
              <a:buFont typeface="Arial" panose="020B0604020202020204" pitchFamily="34" charset="0"/>
              <a:buChar char="•"/>
            </a:pPr>
            <a:r>
              <a:rPr lang="en-US" sz="2800">
                <a:solidFill>
                  <a:srgbClr val="233746"/>
                </a:solidFill>
                <a:latin typeface="Aptos"/>
                <a:ea typeface="Calibri"/>
                <a:cs typeface="Calibri"/>
              </a:rPr>
              <a:t>Professional Learning Library</a:t>
            </a:r>
          </a:p>
          <a:p>
            <a:pPr marL="381000" indent="-381000">
              <a:buFont typeface="Arial" panose="020B0604020202020204" pitchFamily="34" charset="0"/>
              <a:buChar char="•"/>
            </a:pPr>
            <a:r>
              <a:rPr lang="en-US" sz="2800">
                <a:solidFill>
                  <a:srgbClr val="233746"/>
                </a:solidFill>
                <a:latin typeface="Aptos"/>
                <a:ea typeface="Calibri"/>
                <a:cs typeface="Calibri"/>
              </a:rPr>
              <a:t>District Needs Survey 2026-27</a:t>
            </a:r>
          </a:p>
          <a:p>
            <a:pPr marL="381000" indent="-381000">
              <a:buFont typeface="Arial" panose="020B0604020202020204" pitchFamily="34" charset="0"/>
              <a:buChar char="•"/>
            </a:pPr>
            <a:r>
              <a:rPr lang="en-US" sz="2800">
                <a:solidFill>
                  <a:srgbClr val="233746"/>
                </a:solidFill>
                <a:latin typeface="Aptos"/>
                <a:ea typeface="Calibri"/>
                <a:cs typeface="Calibri"/>
              </a:rPr>
              <a:t>Mentoring and Induction</a:t>
            </a:r>
          </a:p>
          <a:p>
            <a:pPr marL="381000" indent="-381000">
              <a:buFont typeface="Arial" panose="020B0604020202020204" pitchFamily="34" charset="0"/>
              <a:buChar char="•"/>
            </a:pPr>
            <a:r>
              <a:rPr lang="en-US" sz="2800">
                <a:solidFill>
                  <a:srgbClr val="233746"/>
                </a:solidFill>
                <a:latin typeface="Aptos"/>
                <a:ea typeface="Calibri"/>
                <a:cs typeface="Calibri"/>
              </a:rPr>
              <a:t>FAQs</a:t>
            </a:r>
          </a:p>
          <a:p>
            <a:pPr marL="381000" indent="-381000">
              <a:buFont typeface="Arial" panose="020B0604020202020204" pitchFamily="34" charset="0"/>
              <a:buChar char="•"/>
            </a:pPr>
            <a:r>
              <a:rPr lang="en-US" sz="2800">
                <a:solidFill>
                  <a:srgbClr val="233746"/>
                </a:solidFill>
                <a:latin typeface="Aptos"/>
                <a:ea typeface="Calibri"/>
                <a:cs typeface="Calibri"/>
              </a:rPr>
              <a:t>Questions and Discussion</a:t>
            </a:r>
          </a:p>
        </p:txBody>
      </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77962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609600" y="2792804"/>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86677-EE91-9515-0DC7-75C9B309AF90}"/>
              </a:ext>
            </a:extLst>
          </p:cNvPr>
          <p:cNvSpPr>
            <a:spLocks noGrp="1"/>
          </p:cNvSpPr>
          <p:nvPr>
            <p:ph type="title"/>
          </p:nvPr>
        </p:nvSpPr>
        <p:spPr>
          <a:xfrm>
            <a:off x="612648" y="422634"/>
            <a:ext cx="10966704" cy="731520"/>
          </a:xfrm>
        </p:spPr>
        <p:txBody>
          <a:bodyPr anchor="t">
            <a:normAutofit/>
          </a:bodyPr>
          <a:lstStyle/>
          <a:p>
            <a:r>
              <a:rPr lang="en-US" sz="3300"/>
              <a:t>ADEPT Timeline Check-In</a:t>
            </a:r>
            <a:endParaRPr lang="en-US"/>
          </a:p>
        </p:txBody>
      </p:sp>
      <p:sp>
        <p:nvSpPr>
          <p:cNvPr id="11" name="TextBox 5">
            <a:extLst>
              <a:ext uri="{FF2B5EF4-FFF2-40B4-BE49-F238E27FC236}">
                <a16:creationId xmlns:a16="http://schemas.microsoft.com/office/drawing/2014/main" id="{BE06D843-775C-9F04-DF2A-652360918B1C}"/>
              </a:ext>
            </a:extLst>
          </p:cNvPr>
          <p:cNvSpPr txBox="1"/>
          <p:nvPr/>
        </p:nvSpPr>
        <p:spPr>
          <a:xfrm>
            <a:off x="611848" y="1315589"/>
            <a:ext cx="10598427" cy="502951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85750" indent="-285750">
              <a:lnSpc>
                <a:spcPct val="150000"/>
              </a:lnSpc>
              <a:buFont typeface="Wingdings,Sans-Serif" panose="020B0604020202020204" pitchFamily="34" charset="0"/>
              <a:buChar char="ü"/>
            </a:pPr>
            <a:r>
              <a:rPr lang="en-US" sz="2200">
                <a:solidFill>
                  <a:srgbClr val="000000"/>
                </a:solidFill>
                <a:ea typeface="+mn-lt"/>
                <a:cs typeface="Calibri"/>
              </a:rPr>
              <a:t>Confirm all required evaluation records are created in SCLead.org.</a:t>
            </a:r>
            <a:endParaRPr lang="en-US" sz="2200">
              <a:solidFill>
                <a:srgbClr val="000000"/>
              </a:solidFill>
              <a:latin typeface="Aptos"/>
              <a:ea typeface="Calibri"/>
              <a:cs typeface="Calibri"/>
            </a:endParaRPr>
          </a:p>
          <a:p>
            <a:pPr marL="589915" lvl="1" indent="-285750">
              <a:lnSpc>
                <a:spcPct val="150000"/>
              </a:lnSpc>
              <a:buFont typeface="Courier New" panose="020B0604020202020204" pitchFamily="34" charset="0"/>
              <a:buChar char="o"/>
            </a:pPr>
            <a:r>
              <a:rPr lang="en-US" sz="2200">
                <a:solidFill>
                  <a:srgbClr val="000000"/>
                </a:solidFill>
                <a:ea typeface="+mn-lt"/>
                <a:cs typeface="Calibri"/>
              </a:rPr>
              <a:t>Ensure all educators have a contract and evaluation level set in SCLEAD. </a:t>
            </a:r>
            <a:endParaRPr lang="en-US" sz="2200">
              <a:ea typeface="Calibri"/>
              <a:cs typeface="Calibri"/>
            </a:endParaRPr>
          </a:p>
          <a:p>
            <a:pPr marL="589915" lvl="1" indent="-285750">
              <a:lnSpc>
                <a:spcPct val="150000"/>
              </a:lnSpc>
              <a:buFont typeface="Courier New" panose="020B0604020202020204" pitchFamily="34" charset="0"/>
              <a:buChar char="o"/>
            </a:pPr>
            <a:r>
              <a:rPr lang="en-US" sz="2200">
                <a:solidFill>
                  <a:srgbClr val="000000"/>
                </a:solidFill>
                <a:ea typeface="+mn-lt"/>
                <a:cs typeface="Calibri"/>
              </a:rPr>
              <a:t>For educators no longer in your district, remove them from your staff lists or mark them "non-evaluated" until a termination date is set in your district's compensation system.</a:t>
            </a:r>
            <a:endParaRPr lang="en-US" sz="2200"/>
          </a:p>
          <a:p>
            <a:pPr marL="285750" indent="-285750">
              <a:lnSpc>
                <a:spcPct val="150000"/>
              </a:lnSpc>
              <a:buFont typeface="Wingdings,Sans-Serif" panose="020B0604020202020204" pitchFamily="34" charset="0"/>
              <a:buChar char="ü"/>
            </a:pPr>
            <a:r>
              <a:rPr lang="en-US" sz="2200">
                <a:solidFill>
                  <a:srgbClr val="000000"/>
                </a:solidFill>
                <a:ea typeface="+mn-lt"/>
                <a:cs typeface="Calibri"/>
              </a:rPr>
              <a:t>Monitor completion of Preliminary Cycle evaluations. The minimum number of required observations is defined by contract level.</a:t>
            </a:r>
            <a:endParaRPr lang="en-US" sz="2200"/>
          </a:p>
          <a:p>
            <a:pPr marL="589915" lvl="1" indent="-285750">
              <a:lnSpc>
                <a:spcPct val="150000"/>
              </a:lnSpc>
              <a:buFont typeface="Courier New" panose="020B0604020202020204" pitchFamily="34" charset="0"/>
              <a:buChar char="o"/>
            </a:pPr>
            <a:r>
              <a:rPr lang="en-US" sz="2200">
                <a:solidFill>
                  <a:srgbClr val="000000"/>
                </a:solidFill>
                <a:ea typeface="+mn-lt"/>
                <a:cs typeface="Calibri"/>
              </a:rPr>
              <a:t>Follow up with schools that do not have Student Growth Goals or Observation bubbles at least partially filled on Evaluation Tab.</a:t>
            </a:r>
          </a:p>
          <a:p>
            <a:pPr marL="589915" lvl="1" indent="-285750">
              <a:lnSpc>
                <a:spcPct val="150000"/>
              </a:lnSpc>
              <a:buFont typeface="Courier New" panose="020B0604020202020204" pitchFamily="34" charset="0"/>
              <a:buChar char="o"/>
            </a:pPr>
            <a:r>
              <a:rPr lang="en-US" sz="2200">
                <a:solidFill>
                  <a:srgbClr val="000000"/>
                </a:solidFill>
                <a:ea typeface="+mn-lt"/>
                <a:cs typeface="Calibri"/>
              </a:rPr>
              <a:t>Ensure Induction 1 and Annual Formative educators have a mentor on their team.</a:t>
            </a:r>
            <a:endParaRPr lang="en-US" sz="2200"/>
          </a:p>
        </p:txBody>
      </p:sp>
    </p:spTree>
    <p:extLst>
      <p:ext uri="{BB962C8B-B14F-4D97-AF65-F5344CB8AC3E}">
        <p14:creationId xmlns:p14="http://schemas.microsoft.com/office/powerpoint/2010/main" val="3878085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57D78E-C24E-75C1-42F1-01E3FE0C3336}"/>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CB3DE363-E32B-14F8-233B-71D0B7148FA9}"/>
              </a:ext>
            </a:extLst>
          </p:cNvPr>
          <p:cNvSpPr txBox="1">
            <a:spLocks noGrp="1"/>
          </p:cNvSpPr>
          <p:nvPr>
            <p:ph type="title"/>
          </p:nvPr>
        </p:nvSpPr>
        <p:spPr>
          <a:xfrm>
            <a:off x="609600" y="2792804"/>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a:solidFill>
                  <a:srgbClr val="233746"/>
                </a:solidFill>
                <a:latin typeface="Aptos"/>
              </a:rPr>
              <a:t>Professional Learning Library (PLL)</a:t>
            </a:r>
            <a:endParaRPr lang="en-US"/>
          </a:p>
        </p:txBody>
      </p:sp>
    </p:spTree>
    <p:extLst>
      <p:ext uri="{BB962C8B-B14F-4D97-AF65-F5344CB8AC3E}">
        <p14:creationId xmlns:p14="http://schemas.microsoft.com/office/powerpoint/2010/main" val="3335560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612648" y="365125"/>
            <a:ext cx="10936224" cy="73152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spcBef>
                <a:spcPts val="0"/>
              </a:spcBef>
              <a:defRPr/>
            </a:pPr>
            <a:r>
              <a:rPr lang="en-US" sz="3600"/>
              <a:t>What is the Professional Learning Library?</a:t>
            </a:r>
            <a:endParaRPr kumimoji="0" lang="en-US" sz="3600" b="1" i="0" u="none" strike="noStrike" kern="1200" cap="none" spc="0" normalizeH="0" baseline="0" noProof="0">
              <a:ln>
                <a:noFill/>
              </a:ln>
              <a:effectLst/>
              <a:uLnTx/>
              <a:uFillTx/>
            </a:endParaRPr>
          </a:p>
        </p:txBody>
      </p:sp>
      <p:pic>
        <p:nvPicPr>
          <p:cNvPr id="18" name="Content Placeholder 17" descr="SCDE seal">
            <a:extLst>
              <a:ext uri="{FF2B5EF4-FFF2-40B4-BE49-F238E27FC236}">
                <a16:creationId xmlns:a16="http://schemas.microsoft.com/office/drawing/2014/main" id="{9C0413E8-68C2-32A8-2F5E-0B53823705A9}"/>
              </a:ext>
            </a:extLst>
          </p:cNvPr>
          <p:cNvPicPr>
            <a:picLocks noGrp="1" noChangeAspect="1"/>
          </p:cNvPicPr>
          <p:nvPr>
            <p:ph sz="half" idx="1"/>
          </p:nvPr>
        </p:nvPicPr>
        <p:blipFill>
          <a:blip r:embed="rId3"/>
          <a:stretch>
            <a:fillRect/>
          </a:stretch>
        </p:blipFill>
        <p:spPr>
          <a:xfrm>
            <a:off x="920170" y="1678024"/>
            <a:ext cx="3833777" cy="3833777"/>
          </a:xfrm>
        </p:spPr>
      </p:pic>
      <p:sp>
        <p:nvSpPr>
          <p:cNvPr id="12" name="Flowchart: Connector 11">
            <a:extLst>
              <a:ext uri="{FF2B5EF4-FFF2-40B4-BE49-F238E27FC236}">
                <a16:creationId xmlns:a16="http://schemas.microsoft.com/office/drawing/2014/main" id="{6C3C1224-F544-F943-E5A8-9127DB6FBFA3}"/>
              </a:ext>
            </a:extLst>
          </p:cNvPr>
          <p:cNvSpPr/>
          <p:nvPr/>
        </p:nvSpPr>
        <p:spPr>
          <a:xfrm>
            <a:off x="5504218" y="2483390"/>
            <a:ext cx="2530928" cy="2449285"/>
          </a:xfrm>
          <a:prstGeom prst="flowChartConnector">
            <a:avLst/>
          </a:prstGeom>
          <a:solidFill>
            <a:srgbClr val="EFC04B"/>
          </a:solidFill>
        </p:spPr>
        <p:style>
          <a:lnRef idx="2">
            <a:schemeClr val="accent1">
              <a:shade val="15000"/>
            </a:schemeClr>
          </a:lnRef>
          <a:fillRef idx="1">
            <a:schemeClr val="accent1"/>
          </a:fillRef>
          <a:effectRef idx="0">
            <a:schemeClr val="accent1"/>
          </a:effectRef>
          <a:fontRef idx="minor">
            <a:schemeClr val="lt1"/>
          </a:fontRef>
        </p:style>
        <p:txBody>
          <a:bodyPr lIns="60960" tIns="30480" rIns="60960" bIns="30480"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2133"/>
              <a:t>New Teacher &amp; Principal Induction</a:t>
            </a:r>
          </a:p>
        </p:txBody>
      </p:sp>
      <p:sp>
        <p:nvSpPr>
          <p:cNvPr id="2" name="Flowchart: Connector 1">
            <a:extLst>
              <a:ext uri="{FF2B5EF4-FFF2-40B4-BE49-F238E27FC236}">
                <a16:creationId xmlns:a16="http://schemas.microsoft.com/office/drawing/2014/main" id="{B3C72AA3-853F-F26D-AACB-FEACEE8E5CFB}"/>
              </a:ext>
            </a:extLst>
          </p:cNvPr>
          <p:cNvSpPr/>
          <p:nvPr/>
        </p:nvSpPr>
        <p:spPr>
          <a:xfrm>
            <a:off x="7392993" y="1334498"/>
            <a:ext cx="2587372" cy="2449285"/>
          </a:xfrm>
          <a:prstGeom prst="flowChartConnector">
            <a:avLst/>
          </a:prstGeom>
          <a:solidFill>
            <a:srgbClr val="469FB7"/>
          </a:solidFill>
        </p:spPr>
        <p:style>
          <a:lnRef idx="2">
            <a:schemeClr val="accent1">
              <a:shade val="15000"/>
            </a:schemeClr>
          </a:lnRef>
          <a:fillRef idx="1">
            <a:schemeClr val="accent1"/>
          </a:fillRef>
          <a:effectRef idx="0">
            <a:schemeClr val="accent1"/>
          </a:effectRef>
          <a:fontRef idx="minor">
            <a:schemeClr val="lt1"/>
          </a:fontRef>
        </p:style>
        <p:txBody>
          <a:bodyPr lIns="60960" tIns="30480" rIns="60960" bIns="30480"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2133"/>
              <a:t>On-demand Resources</a:t>
            </a:r>
          </a:p>
        </p:txBody>
      </p:sp>
      <p:sp>
        <p:nvSpPr>
          <p:cNvPr id="10" name="Flowchart: Connector 9">
            <a:extLst>
              <a:ext uri="{FF2B5EF4-FFF2-40B4-BE49-F238E27FC236}">
                <a16:creationId xmlns:a16="http://schemas.microsoft.com/office/drawing/2014/main" id="{26DAA151-FE73-F5A7-441C-AC3068B9C90C}"/>
              </a:ext>
            </a:extLst>
          </p:cNvPr>
          <p:cNvSpPr/>
          <p:nvPr/>
        </p:nvSpPr>
        <p:spPr>
          <a:xfrm>
            <a:off x="9333039" y="2483390"/>
            <a:ext cx="2530928" cy="2449285"/>
          </a:xfrm>
          <a:prstGeom prst="flowChartConnector">
            <a:avLst/>
          </a:prstGeom>
          <a:solidFill>
            <a:srgbClr val="EFC04B"/>
          </a:solidFill>
        </p:spPr>
        <p:style>
          <a:lnRef idx="2">
            <a:schemeClr val="accent1">
              <a:shade val="15000"/>
            </a:schemeClr>
          </a:lnRef>
          <a:fillRef idx="1">
            <a:schemeClr val="accent1"/>
          </a:fillRef>
          <a:effectRef idx="0">
            <a:schemeClr val="accent1"/>
          </a:effectRef>
          <a:fontRef idx="minor">
            <a:schemeClr val="lt1"/>
          </a:fontRef>
        </p:style>
        <p:txBody>
          <a:bodyPr lIns="60960" tIns="30480" rIns="60960" bIns="30480"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2133"/>
              <a:t>Instructional Leadership Development</a:t>
            </a:r>
          </a:p>
        </p:txBody>
      </p:sp>
      <p:sp>
        <p:nvSpPr>
          <p:cNvPr id="13" name="Flowchart: Connector 12">
            <a:extLst>
              <a:ext uri="{FF2B5EF4-FFF2-40B4-BE49-F238E27FC236}">
                <a16:creationId xmlns:a16="http://schemas.microsoft.com/office/drawing/2014/main" id="{388C37AA-31B2-3517-505A-0A2CBBB643FD}"/>
              </a:ext>
            </a:extLst>
          </p:cNvPr>
          <p:cNvSpPr/>
          <p:nvPr/>
        </p:nvSpPr>
        <p:spPr>
          <a:xfrm>
            <a:off x="7392993" y="3864854"/>
            <a:ext cx="2587372" cy="2449285"/>
          </a:xfrm>
          <a:prstGeom prst="flowChartConnector">
            <a:avLst/>
          </a:prstGeom>
          <a:solidFill>
            <a:srgbClr val="469FB7"/>
          </a:solidFill>
        </p:spPr>
        <p:style>
          <a:lnRef idx="2">
            <a:schemeClr val="accent1">
              <a:shade val="15000"/>
            </a:schemeClr>
          </a:lnRef>
          <a:fillRef idx="1">
            <a:schemeClr val="accent1"/>
          </a:fillRef>
          <a:effectRef idx="0">
            <a:schemeClr val="accent1"/>
          </a:effectRef>
          <a:fontRef idx="minor">
            <a:schemeClr val="lt1"/>
          </a:fontRef>
        </p:style>
        <p:txBody>
          <a:bodyPr lIns="60960" tIns="30480" rIns="60960" bIns="30480"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2133"/>
              <a:t>Professional Growth, Development, and Evaluation</a:t>
            </a:r>
          </a:p>
        </p:txBody>
      </p:sp>
    </p:spTree>
    <p:extLst>
      <p:ext uri="{BB962C8B-B14F-4D97-AF65-F5344CB8AC3E}">
        <p14:creationId xmlns:p14="http://schemas.microsoft.com/office/powerpoint/2010/main" val="907390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a:extLst>
              <a:ext uri="{FF2B5EF4-FFF2-40B4-BE49-F238E27FC236}">
                <a16:creationId xmlns:a16="http://schemas.microsoft.com/office/drawing/2014/main" id="{85412EC2-0B55-0165-9356-463E29449E42}"/>
              </a:ext>
            </a:extLst>
          </p:cNvPr>
          <p:cNvSpPr txBox="1">
            <a:spLocks noGrp="1"/>
          </p:cNvSpPr>
          <p:nvPr>
            <p:ph type="title"/>
          </p:nvPr>
        </p:nvSpPr>
        <p:spPr>
          <a:xfrm>
            <a:off x="612648" y="572239"/>
            <a:ext cx="10966704" cy="553998"/>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spcBef>
                <a:spcPts val="0"/>
              </a:spcBef>
              <a:defRPr/>
            </a:pPr>
            <a:r>
              <a:rPr kumimoji="0" lang="en-US" sz="3600" b="1" i="0" u="none" strike="noStrike" kern="1200" cap="none" spc="0" normalizeH="0" baseline="0" noProof="0">
                <a:ln>
                  <a:noFill/>
                </a:ln>
                <a:effectLst/>
                <a:uLnTx/>
                <a:uFillTx/>
                <a:latin typeface="Aptos"/>
                <a:ea typeface="+mn-ea"/>
                <a:cs typeface="+mn-cs"/>
              </a:rPr>
              <a:t>What is in the Professional Learning Library (PLL)?</a:t>
            </a:r>
            <a:endParaRPr lang="en-US" sz="3600">
              <a:latin typeface="Aptos" panose="020B0004020202020204" pitchFamily="34" charset="0"/>
              <a:ea typeface="+mn-ea"/>
              <a:cs typeface="+mn-cs"/>
            </a:endParaRPr>
          </a:p>
        </p:txBody>
      </p:sp>
      <p:sp>
        <p:nvSpPr>
          <p:cNvPr id="5" name="Rectangle 4" descr="SCDE renewal credit courses">
            <a:extLst>
              <a:ext uri="{FF2B5EF4-FFF2-40B4-BE49-F238E27FC236}">
                <a16:creationId xmlns:a16="http://schemas.microsoft.com/office/drawing/2014/main" id="{53BF10A4-6427-7EBB-A6B1-EDC86FCD87ED}"/>
              </a:ext>
            </a:extLst>
          </p:cNvPr>
          <p:cNvSpPr/>
          <p:nvPr/>
        </p:nvSpPr>
        <p:spPr>
          <a:xfrm>
            <a:off x="1630136" y="1803401"/>
            <a:ext cx="3814366" cy="2166124"/>
          </a:xfrm>
          <a:prstGeom prst="rect">
            <a:avLst/>
          </a:prstGeom>
          <a:solidFill>
            <a:srgbClr val="469FB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p>
        </p:txBody>
      </p:sp>
      <p:pic>
        <p:nvPicPr>
          <p:cNvPr id="3" name="Picture 2" descr="Person writing in notebook">
            <a:extLst>
              <a:ext uri="{FF2B5EF4-FFF2-40B4-BE49-F238E27FC236}">
                <a16:creationId xmlns:a16="http://schemas.microsoft.com/office/drawing/2014/main" id="{65224D3D-DE84-A354-11F9-EA7A7CC88F92}"/>
              </a:ext>
            </a:extLst>
          </p:cNvPr>
          <p:cNvPicPr>
            <a:picLocks noChangeAspect="1"/>
          </p:cNvPicPr>
          <p:nvPr/>
        </p:nvPicPr>
        <p:blipFill>
          <a:blip r:embed="rId3"/>
          <a:stretch>
            <a:fillRect/>
          </a:stretch>
        </p:blipFill>
        <p:spPr>
          <a:xfrm>
            <a:off x="2140323" y="1949824"/>
            <a:ext cx="2857500" cy="2005853"/>
          </a:xfrm>
          <a:prstGeom prst="rect">
            <a:avLst/>
          </a:prstGeom>
        </p:spPr>
      </p:pic>
      <p:sp>
        <p:nvSpPr>
          <p:cNvPr id="4" name="TextBox 3">
            <a:extLst>
              <a:ext uri="{FF2B5EF4-FFF2-40B4-BE49-F238E27FC236}">
                <a16:creationId xmlns:a16="http://schemas.microsoft.com/office/drawing/2014/main" id="{C13338AF-33BB-D0EC-0AD0-860D213A632B}"/>
              </a:ext>
            </a:extLst>
          </p:cNvPr>
          <p:cNvSpPr txBox="1"/>
          <p:nvPr/>
        </p:nvSpPr>
        <p:spPr>
          <a:xfrm>
            <a:off x="1630136" y="3562350"/>
            <a:ext cx="2100943" cy="389850"/>
          </a:xfrm>
          <a:prstGeom prst="rect">
            <a:avLst/>
          </a:prstGeom>
          <a:solidFill>
            <a:srgbClr val="3A6C97"/>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133" b="1">
                <a:solidFill>
                  <a:schemeClr val="bg1"/>
                </a:solidFill>
                <a:latin typeface="Aptos"/>
                <a:cs typeface="Poppins"/>
              </a:rPr>
              <a:t>SCDE Renewal*</a:t>
            </a:r>
            <a:endParaRPr lang="en-US" sz="2133" b="1">
              <a:solidFill>
                <a:schemeClr val="bg1"/>
              </a:solidFill>
              <a:latin typeface="Aptos"/>
            </a:endParaRPr>
          </a:p>
        </p:txBody>
      </p:sp>
      <p:sp>
        <p:nvSpPr>
          <p:cNvPr id="13" name="Rectangle 12" descr="Mini Courses">
            <a:extLst>
              <a:ext uri="{FF2B5EF4-FFF2-40B4-BE49-F238E27FC236}">
                <a16:creationId xmlns:a16="http://schemas.microsoft.com/office/drawing/2014/main" id="{12C0DAC6-EB0E-98C5-91BD-9322F9C55AEE}"/>
              </a:ext>
            </a:extLst>
          </p:cNvPr>
          <p:cNvSpPr/>
          <p:nvPr/>
        </p:nvSpPr>
        <p:spPr>
          <a:xfrm>
            <a:off x="5922609" y="1798208"/>
            <a:ext cx="3814366" cy="2166124"/>
          </a:xfrm>
          <a:prstGeom prst="rect">
            <a:avLst/>
          </a:prstGeom>
          <a:solidFill>
            <a:srgbClr val="469FB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p>
        </p:txBody>
      </p:sp>
      <p:pic>
        <p:nvPicPr>
          <p:cNvPr id="6" name="Picture 5" descr="People using abacus">
            <a:extLst>
              <a:ext uri="{FF2B5EF4-FFF2-40B4-BE49-F238E27FC236}">
                <a16:creationId xmlns:a16="http://schemas.microsoft.com/office/drawing/2014/main" id="{C27F6CDF-06D7-17F7-2F20-EB70AFB1DA1F}"/>
              </a:ext>
            </a:extLst>
          </p:cNvPr>
          <p:cNvPicPr>
            <a:picLocks noChangeAspect="1"/>
          </p:cNvPicPr>
          <p:nvPr/>
        </p:nvPicPr>
        <p:blipFill>
          <a:blip r:embed="rId4"/>
          <a:stretch>
            <a:fillRect/>
          </a:stretch>
        </p:blipFill>
        <p:spPr>
          <a:xfrm>
            <a:off x="6353735" y="1938617"/>
            <a:ext cx="2958355" cy="2017060"/>
          </a:xfrm>
          <a:prstGeom prst="rect">
            <a:avLst/>
          </a:prstGeom>
        </p:spPr>
      </p:pic>
      <p:sp>
        <p:nvSpPr>
          <p:cNvPr id="7" name="TextBox 6">
            <a:extLst>
              <a:ext uri="{FF2B5EF4-FFF2-40B4-BE49-F238E27FC236}">
                <a16:creationId xmlns:a16="http://schemas.microsoft.com/office/drawing/2014/main" id="{12C98CF6-9651-BFAF-A002-738A3D7198DA}"/>
              </a:ext>
            </a:extLst>
          </p:cNvPr>
          <p:cNvSpPr txBox="1"/>
          <p:nvPr/>
        </p:nvSpPr>
        <p:spPr>
          <a:xfrm>
            <a:off x="5935539" y="3569522"/>
            <a:ext cx="1828800" cy="389850"/>
          </a:xfrm>
          <a:prstGeom prst="rect">
            <a:avLst/>
          </a:prstGeom>
          <a:solidFill>
            <a:srgbClr val="3A6C97"/>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133" b="1">
                <a:solidFill>
                  <a:schemeClr val="bg1"/>
                </a:solidFill>
                <a:latin typeface="Aptos"/>
                <a:cs typeface="Poppins"/>
              </a:rPr>
              <a:t>Mini Courses</a:t>
            </a:r>
            <a:endParaRPr lang="en-US" sz="2133" b="1">
              <a:solidFill>
                <a:schemeClr val="bg1"/>
              </a:solidFill>
              <a:latin typeface="Aptos"/>
            </a:endParaRPr>
          </a:p>
        </p:txBody>
      </p:sp>
      <p:sp>
        <p:nvSpPr>
          <p:cNvPr id="11" name="Rectangle 10" descr="Professional Learning Hours courses">
            <a:extLst>
              <a:ext uri="{FF2B5EF4-FFF2-40B4-BE49-F238E27FC236}">
                <a16:creationId xmlns:a16="http://schemas.microsoft.com/office/drawing/2014/main" id="{25EA5C72-57D9-B7A6-5FA0-5D3E93E8FBFE}"/>
              </a:ext>
            </a:extLst>
          </p:cNvPr>
          <p:cNvSpPr/>
          <p:nvPr/>
        </p:nvSpPr>
        <p:spPr>
          <a:xfrm>
            <a:off x="1625600" y="4052251"/>
            <a:ext cx="3814367" cy="2166124"/>
          </a:xfrm>
          <a:prstGeom prst="rect">
            <a:avLst/>
          </a:prstGeom>
          <a:solidFill>
            <a:srgbClr val="469FB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p>
        </p:txBody>
      </p:sp>
      <p:pic>
        <p:nvPicPr>
          <p:cNvPr id="10" name="Picture 9" descr="Teacher high-fiving young student">
            <a:extLst>
              <a:ext uri="{FF2B5EF4-FFF2-40B4-BE49-F238E27FC236}">
                <a16:creationId xmlns:a16="http://schemas.microsoft.com/office/drawing/2014/main" id="{6B583D2A-DD52-FE34-5EE7-D354C381A3E8}"/>
              </a:ext>
            </a:extLst>
          </p:cNvPr>
          <p:cNvPicPr>
            <a:picLocks noChangeAspect="1"/>
          </p:cNvPicPr>
          <p:nvPr/>
        </p:nvPicPr>
        <p:blipFill>
          <a:blip r:embed="rId5"/>
          <a:stretch>
            <a:fillRect/>
          </a:stretch>
        </p:blipFill>
        <p:spPr>
          <a:xfrm>
            <a:off x="1848971" y="4089400"/>
            <a:ext cx="3148854" cy="2129117"/>
          </a:xfrm>
          <a:prstGeom prst="rect">
            <a:avLst/>
          </a:prstGeom>
        </p:spPr>
      </p:pic>
      <p:sp>
        <p:nvSpPr>
          <p:cNvPr id="9" name="TextBox 8">
            <a:extLst>
              <a:ext uri="{FF2B5EF4-FFF2-40B4-BE49-F238E27FC236}">
                <a16:creationId xmlns:a16="http://schemas.microsoft.com/office/drawing/2014/main" id="{597621AA-C115-3DBA-01B0-2384FC424F73}"/>
              </a:ext>
            </a:extLst>
          </p:cNvPr>
          <p:cNvSpPr txBox="1"/>
          <p:nvPr/>
        </p:nvSpPr>
        <p:spPr>
          <a:xfrm>
            <a:off x="1625062" y="5835453"/>
            <a:ext cx="1981200" cy="389850"/>
          </a:xfrm>
          <a:prstGeom prst="rect">
            <a:avLst/>
          </a:prstGeom>
          <a:solidFill>
            <a:srgbClr val="3A6C97"/>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133" b="1">
                <a:solidFill>
                  <a:srgbClr val="FFFFFF"/>
                </a:solidFill>
                <a:latin typeface="Aptos"/>
                <a:cs typeface="Poppins"/>
              </a:rPr>
              <a:t>PLH Courses  </a:t>
            </a:r>
            <a:endParaRPr lang="en-US" sz="2133">
              <a:latin typeface="Aptos"/>
            </a:endParaRPr>
          </a:p>
        </p:txBody>
      </p:sp>
      <p:sp>
        <p:nvSpPr>
          <p:cNvPr id="14" name="Rectangle 13" descr="My Plan&#10;">
            <a:extLst>
              <a:ext uri="{FF2B5EF4-FFF2-40B4-BE49-F238E27FC236}">
                <a16:creationId xmlns:a16="http://schemas.microsoft.com/office/drawing/2014/main" id="{967AABC6-2D80-9057-C963-9B86C52A9746}"/>
              </a:ext>
            </a:extLst>
          </p:cNvPr>
          <p:cNvSpPr/>
          <p:nvPr/>
        </p:nvSpPr>
        <p:spPr>
          <a:xfrm>
            <a:off x="5935540" y="4003677"/>
            <a:ext cx="3814366" cy="2166124"/>
          </a:xfrm>
          <a:prstGeom prst="rect">
            <a:avLst/>
          </a:prstGeom>
          <a:solidFill>
            <a:srgbClr val="469FB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p>
        </p:txBody>
      </p:sp>
      <p:pic>
        <p:nvPicPr>
          <p:cNvPr id="12" name="Picture 11" descr="High school teacher calling on student in classroom">
            <a:extLst>
              <a:ext uri="{FF2B5EF4-FFF2-40B4-BE49-F238E27FC236}">
                <a16:creationId xmlns:a16="http://schemas.microsoft.com/office/drawing/2014/main" id="{D32788F0-878F-19AA-FF82-E5987ECF5370}"/>
              </a:ext>
            </a:extLst>
          </p:cNvPr>
          <p:cNvPicPr>
            <a:picLocks noChangeAspect="1"/>
          </p:cNvPicPr>
          <p:nvPr/>
        </p:nvPicPr>
        <p:blipFill>
          <a:blip r:embed="rId6"/>
          <a:stretch>
            <a:fillRect/>
          </a:stretch>
        </p:blipFill>
        <p:spPr>
          <a:xfrm>
            <a:off x="6294585" y="4157477"/>
            <a:ext cx="3070412" cy="2004365"/>
          </a:xfrm>
          <a:prstGeom prst="rect">
            <a:avLst/>
          </a:prstGeom>
        </p:spPr>
      </p:pic>
      <p:sp>
        <p:nvSpPr>
          <p:cNvPr id="8" name="TextBox 7">
            <a:extLst>
              <a:ext uri="{FF2B5EF4-FFF2-40B4-BE49-F238E27FC236}">
                <a16:creationId xmlns:a16="http://schemas.microsoft.com/office/drawing/2014/main" id="{BB9C6D16-572D-A726-12C1-44674F798325}"/>
              </a:ext>
            </a:extLst>
          </p:cNvPr>
          <p:cNvSpPr txBox="1"/>
          <p:nvPr/>
        </p:nvSpPr>
        <p:spPr>
          <a:xfrm>
            <a:off x="5935540" y="5772642"/>
            <a:ext cx="1243693" cy="389850"/>
          </a:xfrm>
          <a:prstGeom prst="rect">
            <a:avLst/>
          </a:prstGeom>
          <a:solidFill>
            <a:srgbClr val="3A6C97"/>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133" b="1">
                <a:solidFill>
                  <a:srgbClr val="FFFFFF"/>
                </a:solidFill>
                <a:latin typeface="Aptos"/>
                <a:cs typeface="Poppins"/>
              </a:rPr>
              <a:t>My Plan</a:t>
            </a:r>
            <a:endParaRPr lang="en-US" sz="2133">
              <a:latin typeface="Aptos"/>
            </a:endParaRPr>
          </a:p>
        </p:txBody>
      </p:sp>
    </p:spTree>
    <p:extLst>
      <p:ext uri="{BB962C8B-B14F-4D97-AF65-F5344CB8AC3E}">
        <p14:creationId xmlns:p14="http://schemas.microsoft.com/office/powerpoint/2010/main" val="149121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16CDA-17B9-52E6-6ECE-F2F4AAFECD7C}"/>
              </a:ext>
            </a:extLst>
          </p:cNvPr>
          <p:cNvSpPr>
            <a:spLocks noGrp="1"/>
          </p:cNvSpPr>
          <p:nvPr>
            <p:ph type="title"/>
          </p:nvPr>
        </p:nvSpPr>
        <p:spPr>
          <a:xfrm>
            <a:off x="612648" y="365125"/>
            <a:ext cx="8539326" cy="587747"/>
          </a:xfrm>
        </p:spPr>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600">
                <a:latin typeface="Aptos"/>
                <a:ea typeface="Calibri"/>
                <a:cs typeface="Calibri"/>
              </a:rPr>
              <a:t>How to Earn Renewal Credit</a:t>
            </a:r>
          </a:p>
        </p:txBody>
      </p:sp>
      <p:sp>
        <p:nvSpPr>
          <p:cNvPr id="3" name="Content Placeholder 2">
            <a:extLst>
              <a:ext uri="{FF2B5EF4-FFF2-40B4-BE49-F238E27FC236}">
                <a16:creationId xmlns:a16="http://schemas.microsoft.com/office/drawing/2014/main" id="{99DD4EAF-784E-DF5C-D5C1-63DCC5D126BD}"/>
              </a:ext>
            </a:extLst>
          </p:cNvPr>
          <p:cNvSpPr>
            <a:spLocks noGrp="1"/>
          </p:cNvSpPr>
          <p:nvPr>
            <p:ph idx="1"/>
          </p:nvPr>
        </p:nvSpPr>
        <p:spPr/>
        <p:txBody>
          <a:bodyPr vert="horz" lIns="60960" tIns="30480" rIns="60960" bIns="3048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400">
                <a:latin typeface="Aptos"/>
                <a:hlinkClick r:id="rId3"/>
              </a:rPr>
              <a:t>SCDE Renewal Matrix</a:t>
            </a:r>
            <a:r>
              <a:rPr lang="en-US" sz="2400">
                <a:solidFill>
                  <a:srgbClr val="233F58"/>
                </a:solidFill>
                <a:latin typeface="Aptos"/>
              </a:rPr>
              <a:t>, Option 6 (Professional Training)</a:t>
            </a:r>
            <a:endParaRPr lang="en-US" sz="2667">
              <a:latin typeface="Aptos"/>
            </a:endParaRPr>
          </a:p>
        </p:txBody>
      </p:sp>
      <p:graphicFrame>
        <p:nvGraphicFramePr>
          <p:cNvPr id="4" name="Table 3">
            <a:extLst>
              <a:ext uri="{FF2B5EF4-FFF2-40B4-BE49-F238E27FC236}">
                <a16:creationId xmlns:a16="http://schemas.microsoft.com/office/drawing/2014/main" id="{4979516E-507E-9E8E-78C4-DE5FA3685175}"/>
              </a:ext>
            </a:extLst>
          </p:cNvPr>
          <p:cNvGraphicFramePr>
            <a:graphicFrameLocks noGrp="1"/>
          </p:cNvGraphicFramePr>
          <p:nvPr>
            <p:extLst>
              <p:ext uri="{D42A27DB-BD31-4B8C-83A1-F6EECF244321}">
                <p14:modId xmlns:p14="http://schemas.microsoft.com/office/powerpoint/2010/main" val="1146381923"/>
              </p:ext>
            </p:extLst>
          </p:nvPr>
        </p:nvGraphicFramePr>
        <p:xfrm>
          <a:off x="1341120" y="2246884"/>
          <a:ext cx="9509760" cy="2062144"/>
        </p:xfrm>
        <a:graphic>
          <a:graphicData uri="http://schemas.openxmlformats.org/drawingml/2006/table">
            <a:tbl>
              <a:tblPr firstRow="1" bandRow="1">
                <a:tableStyleId>{5C22544A-7EE6-4342-B048-85BDC9FD1C3A}</a:tableStyleId>
              </a:tblPr>
              <a:tblGrid>
                <a:gridCol w="3169920">
                  <a:extLst>
                    <a:ext uri="{9D8B030D-6E8A-4147-A177-3AD203B41FA5}">
                      <a16:colId xmlns:a16="http://schemas.microsoft.com/office/drawing/2014/main" val="2835290341"/>
                    </a:ext>
                  </a:extLst>
                </a:gridCol>
                <a:gridCol w="3169920">
                  <a:extLst>
                    <a:ext uri="{9D8B030D-6E8A-4147-A177-3AD203B41FA5}">
                      <a16:colId xmlns:a16="http://schemas.microsoft.com/office/drawing/2014/main" val="557808725"/>
                    </a:ext>
                  </a:extLst>
                </a:gridCol>
                <a:gridCol w="3169920">
                  <a:extLst>
                    <a:ext uri="{9D8B030D-6E8A-4147-A177-3AD203B41FA5}">
                      <a16:colId xmlns:a16="http://schemas.microsoft.com/office/drawing/2014/main" val="4187721533"/>
                    </a:ext>
                  </a:extLst>
                </a:gridCol>
              </a:tblGrid>
              <a:tr h="434339">
                <a:tc>
                  <a:txBody>
                    <a:bodyPr/>
                    <a:lstStyle/>
                    <a:p>
                      <a:r>
                        <a:rPr lang="en-US" sz="2100" dirty="0">
                          <a:solidFill>
                            <a:schemeClr val="accent2">
                              <a:lumMod val="50000"/>
                            </a:schemeClr>
                          </a:solidFill>
                          <a:latin typeface="+mn-lt"/>
                        </a:rPr>
                        <a:t>Type</a:t>
                      </a:r>
                    </a:p>
                  </a:txBody>
                  <a:tcPr marL="60960" marR="60960" marT="30480" marB="30480"/>
                </a:tc>
                <a:tc>
                  <a:txBody>
                    <a:bodyPr/>
                    <a:lstStyle/>
                    <a:p>
                      <a:r>
                        <a:rPr lang="en-US" sz="2100" dirty="0">
                          <a:solidFill>
                            <a:schemeClr val="accent2">
                              <a:lumMod val="50000"/>
                            </a:schemeClr>
                          </a:solidFill>
                          <a:latin typeface="+mn-lt"/>
                        </a:rPr>
                        <a:t>Renewal Credits</a:t>
                      </a:r>
                    </a:p>
                  </a:txBody>
                  <a:tcPr marL="60960" marR="60960" marT="30480" marB="30480"/>
                </a:tc>
                <a:tc>
                  <a:txBody>
                    <a:bodyPr/>
                    <a:lstStyle/>
                    <a:p>
                      <a:r>
                        <a:rPr lang="en-US" sz="2100" dirty="0">
                          <a:solidFill>
                            <a:schemeClr val="accent2">
                              <a:lumMod val="50000"/>
                            </a:schemeClr>
                          </a:solidFill>
                          <a:latin typeface="+mn-lt"/>
                        </a:rPr>
                        <a:t>Proof Required</a:t>
                      </a:r>
                    </a:p>
                  </a:txBody>
                  <a:tcPr marL="60960" marR="60960" marT="30480" marB="30480"/>
                </a:tc>
                <a:extLst>
                  <a:ext uri="{0D108BD9-81ED-4DB2-BD59-A6C34878D82A}">
                    <a16:rowId xmlns:a16="http://schemas.microsoft.com/office/drawing/2014/main" val="1102872267"/>
                  </a:ext>
                </a:extLst>
              </a:tr>
              <a:tr h="1627805">
                <a:tc>
                  <a:txBody>
                    <a:bodyPr/>
                    <a:lstStyle/>
                    <a:p>
                      <a:pPr lvl="0">
                        <a:buNone/>
                      </a:pPr>
                      <a:r>
                        <a:rPr lang="en-US" sz="2100" b="0" i="0" u="none" strike="noStrike" noProof="0">
                          <a:solidFill>
                            <a:schemeClr val="accent2"/>
                          </a:solidFill>
                          <a:latin typeface="+mn-lt"/>
                        </a:rPr>
                        <a:t>Professional Training (Option 6)</a:t>
                      </a:r>
                      <a:endParaRPr lang="en-US" sz="1800">
                        <a:solidFill>
                          <a:schemeClr val="accent2"/>
                        </a:solidFill>
                        <a:latin typeface="+mn-lt"/>
                      </a:endParaRPr>
                    </a:p>
                  </a:txBody>
                  <a:tcPr marL="60960" marR="60960" marT="30480" marB="30480"/>
                </a:tc>
                <a:tc>
                  <a:txBody>
                    <a:bodyPr/>
                    <a:lstStyle/>
                    <a:p>
                      <a:pPr lvl="0">
                        <a:buNone/>
                      </a:pPr>
                      <a:r>
                        <a:rPr lang="en-US" sz="2100" b="0" i="0" u="none" strike="noStrike" noProof="0">
                          <a:solidFill>
                            <a:schemeClr val="accent2"/>
                          </a:solidFill>
                          <a:latin typeface="+mn-lt"/>
                        </a:rPr>
                        <a:t>1 hour of direct participation = </a:t>
                      </a:r>
                    </a:p>
                    <a:p>
                      <a:pPr lvl="0">
                        <a:buNone/>
                      </a:pPr>
                      <a:r>
                        <a:rPr lang="en-US" sz="2100" b="0" i="0" u="none" strike="noStrike" noProof="0">
                          <a:solidFill>
                            <a:schemeClr val="accent2"/>
                          </a:solidFill>
                          <a:latin typeface="+mn-lt"/>
                        </a:rPr>
                        <a:t>1 renewal credit</a:t>
                      </a:r>
                      <a:endParaRPr lang="en-US" sz="1800">
                        <a:solidFill>
                          <a:schemeClr val="accent2"/>
                        </a:solidFill>
                        <a:latin typeface="+mn-lt"/>
                      </a:endParaRPr>
                    </a:p>
                  </a:txBody>
                  <a:tcPr marL="60960" marR="60960" marT="30480" marB="30480"/>
                </a:tc>
                <a:tc>
                  <a:txBody>
                    <a:bodyPr/>
                    <a:lstStyle/>
                    <a:p>
                      <a:pPr marL="342900" lvl="0" indent="-342900">
                        <a:buClr>
                          <a:srgbClr val="233F58"/>
                        </a:buClr>
                        <a:buFont typeface="Arial,Sans-Serif"/>
                        <a:buChar char="•"/>
                      </a:pPr>
                      <a:r>
                        <a:rPr lang="en-US" sz="2100" b="0" i="0" u="none" strike="noStrike" noProof="0" dirty="0">
                          <a:solidFill>
                            <a:schemeClr val="accent2"/>
                          </a:solidFill>
                          <a:latin typeface="+mn-lt"/>
                        </a:rPr>
                        <a:t>Training objectives and/or outline </a:t>
                      </a:r>
                    </a:p>
                    <a:p>
                      <a:pPr marL="342900" lvl="0" indent="-342900">
                        <a:buClr>
                          <a:srgbClr val="233F58"/>
                        </a:buClr>
                        <a:buFont typeface="Arial,Sans-Serif"/>
                        <a:buChar char="•"/>
                      </a:pPr>
                      <a:r>
                        <a:rPr lang="en-US" sz="2100" b="0" i="0" u="none" strike="noStrike" noProof="0" dirty="0">
                          <a:solidFill>
                            <a:schemeClr val="accent2"/>
                          </a:solidFill>
                          <a:latin typeface="+mn-lt"/>
                        </a:rPr>
                        <a:t>A certificate or other official documentation</a:t>
                      </a:r>
                      <a:endParaRPr lang="en-US" sz="1800" dirty="0">
                        <a:solidFill>
                          <a:schemeClr val="accent2"/>
                        </a:solidFill>
                        <a:latin typeface="+mn-lt"/>
                      </a:endParaRPr>
                    </a:p>
                  </a:txBody>
                  <a:tcPr marL="60960" marR="60960" marT="30480" marB="30480"/>
                </a:tc>
                <a:extLst>
                  <a:ext uri="{0D108BD9-81ED-4DB2-BD59-A6C34878D82A}">
                    <a16:rowId xmlns:a16="http://schemas.microsoft.com/office/drawing/2014/main" val="1630355469"/>
                  </a:ext>
                </a:extLst>
              </a:tr>
            </a:tbl>
          </a:graphicData>
        </a:graphic>
      </p:graphicFrame>
    </p:spTree>
    <p:extLst>
      <p:ext uri="{BB962C8B-B14F-4D97-AF65-F5344CB8AC3E}">
        <p14:creationId xmlns:p14="http://schemas.microsoft.com/office/powerpoint/2010/main" val="77146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817AB-0BB9-9F6B-09CC-39EDFFA0903E}"/>
            </a:ext>
          </a:extLst>
        </p:cNvPr>
        <p:cNvGrpSpPr/>
        <p:nvPr/>
      </p:nvGrpSpPr>
      <p:grpSpPr>
        <a:xfrm>
          <a:off x="0" y="0"/>
          <a:ext cx="0" cy="0"/>
          <a:chOff x="0" y="0"/>
          <a:chExt cx="0" cy="0"/>
        </a:xfrm>
      </p:grpSpPr>
      <p:pic>
        <p:nvPicPr>
          <p:cNvPr id="8" name="Picture 7" descr="A screenshot of a computer">
            <a:extLst>
              <a:ext uri="{FF2B5EF4-FFF2-40B4-BE49-F238E27FC236}">
                <a16:creationId xmlns:a16="http://schemas.microsoft.com/office/drawing/2014/main" id="{55EC519C-5882-A5F5-A463-E7604FDB5E9D}"/>
              </a:ext>
            </a:extLst>
          </p:cNvPr>
          <p:cNvPicPr>
            <a:picLocks noChangeAspect="1"/>
          </p:cNvPicPr>
          <p:nvPr/>
        </p:nvPicPr>
        <p:blipFill>
          <a:blip r:embed="rId3"/>
          <a:stretch>
            <a:fillRect/>
          </a:stretch>
        </p:blipFill>
        <p:spPr>
          <a:xfrm>
            <a:off x="6438914" y="488345"/>
            <a:ext cx="4909668" cy="4717678"/>
          </a:xfrm>
          <a:prstGeom prst="rect">
            <a:avLst/>
          </a:prstGeom>
        </p:spPr>
      </p:pic>
      <p:sp>
        <p:nvSpPr>
          <p:cNvPr id="2" name="Title 1">
            <a:extLst>
              <a:ext uri="{FF2B5EF4-FFF2-40B4-BE49-F238E27FC236}">
                <a16:creationId xmlns:a16="http://schemas.microsoft.com/office/drawing/2014/main" id="{B4CD0E8A-66C7-6164-FE4F-AA29338019D4}"/>
              </a:ext>
            </a:extLst>
          </p:cNvPr>
          <p:cNvSpPr>
            <a:spLocks noGrp="1"/>
          </p:cNvSpPr>
          <p:nvPr>
            <p:ph type="title"/>
          </p:nvPr>
        </p:nvSpPr>
        <p:spPr>
          <a:xfrm>
            <a:off x="612648" y="365125"/>
            <a:ext cx="8539326" cy="587747"/>
          </a:xfrm>
        </p:spPr>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600">
                <a:latin typeface="Aptos"/>
                <a:ea typeface="Calibri"/>
                <a:cs typeface="Calibri"/>
              </a:rPr>
              <a:t>PLL Resources</a:t>
            </a:r>
            <a:endParaRPr lang="en-US"/>
          </a:p>
        </p:txBody>
      </p:sp>
      <p:pic>
        <p:nvPicPr>
          <p:cNvPr id="6" name="Picture 5" descr="Professional Learning page on the SCDE website">
            <a:extLst>
              <a:ext uri="{FF2B5EF4-FFF2-40B4-BE49-F238E27FC236}">
                <a16:creationId xmlns:a16="http://schemas.microsoft.com/office/drawing/2014/main" id="{95EBF0F2-9C50-7296-736B-6D3007B1C15C}"/>
              </a:ext>
            </a:extLst>
          </p:cNvPr>
          <p:cNvPicPr>
            <a:picLocks noChangeAspect="1"/>
          </p:cNvPicPr>
          <p:nvPr/>
        </p:nvPicPr>
        <p:blipFill>
          <a:blip r:embed="rId4"/>
          <a:stretch>
            <a:fillRect/>
          </a:stretch>
        </p:blipFill>
        <p:spPr>
          <a:xfrm>
            <a:off x="934" y="1289797"/>
            <a:ext cx="8604250" cy="3695700"/>
          </a:xfrm>
          <a:prstGeom prst="rect">
            <a:avLst/>
          </a:prstGeom>
        </p:spPr>
      </p:pic>
    </p:spTree>
    <p:extLst>
      <p:ext uri="{BB962C8B-B14F-4D97-AF65-F5344CB8AC3E}">
        <p14:creationId xmlns:p14="http://schemas.microsoft.com/office/powerpoint/2010/main" val="267496268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2" id="{C0B119C6-DB3C-4A65-BE28-A95BE29CA8B1}" vid="{4D07453F-B113-439D-B319-0A0EDAA4CC72}"/>
    </a:ext>
  </a:extLst>
</a:theme>
</file>

<file path=ppt/theme/theme5.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82DCEB-E09F-41D9-B13F-6DED6ED5C69A}">
  <ds:schemaRefs>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eceb486e-0810-4529-a988-f381a2f10d79"/>
    <ds:schemaRef ds:uri="f02f7301-725c-47b9-832a-57cb4d48a234"/>
    <ds:schemaRef ds:uri="http://purl.org/dc/dcmitype/"/>
  </ds:schemaRefs>
</ds:datastoreItem>
</file>

<file path=customXml/itemProps2.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3.xml><?xml version="1.0" encoding="utf-8"?>
<ds:datastoreItem xmlns:ds="http://schemas.openxmlformats.org/officeDocument/2006/customXml" ds:itemID="{4961A18C-FC03-4943-99C2-283CC1CEFBB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6</TotalTime>
  <Words>1886</Words>
  <Application>Microsoft Office PowerPoint</Application>
  <PresentationFormat>Widescreen</PresentationFormat>
  <Paragraphs>161</Paragraphs>
  <Slides>20</Slides>
  <Notes>20</Notes>
  <HiddenSlides>0</HiddenSlides>
  <MMClips>1</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20</vt:i4>
      </vt:variant>
    </vt:vector>
  </HeadingPairs>
  <TitlesOfParts>
    <vt:vector size="35" baseType="lpstr">
      <vt:lpstr>Aptos</vt:lpstr>
      <vt:lpstr>Arial</vt:lpstr>
      <vt:lpstr>Arial,Sans-Serif</vt:lpstr>
      <vt:lpstr>Calibri</vt:lpstr>
      <vt:lpstr>Calibri Light</vt:lpstr>
      <vt:lpstr>Courier New</vt:lpstr>
      <vt:lpstr>Rockwell</vt:lpstr>
      <vt:lpstr>Segoe UI</vt:lpstr>
      <vt:lpstr>Trebuchet MS</vt:lpstr>
      <vt:lpstr>Wingdings,Sans-Serif</vt:lpstr>
      <vt:lpstr>Custom Design</vt:lpstr>
      <vt:lpstr>Office Theme</vt:lpstr>
      <vt:lpstr>1_Office Theme</vt:lpstr>
      <vt:lpstr>1_Office Theme</vt:lpstr>
      <vt:lpstr>1_Office Theme</vt:lpstr>
      <vt:lpstr>Educator Effectiveness  Virtual Office Hours </vt:lpstr>
      <vt:lpstr>Agenda</vt:lpstr>
      <vt:lpstr>ADEPT Reminders</vt:lpstr>
      <vt:lpstr>ADEPT Timeline Check-In</vt:lpstr>
      <vt:lpstr>Professional Learning Library (PLL)</vt:lpstr>
      <vt:lpstr>What is the Professional Learning Library?</vt:lpstr>
      <vt:lpstr>What is in the Professional Learning Library (PLL)?</vt:lpstr>
      <vt:lpstr>How to Earn Renewal Credit</vt:lpstr>
      <vt:lpstr>PLL Resources</vt:lpstr>
      <vt:lpstr>Need Course Suggestions and Implementation Support?</vt:lpstr>
      <vt:lpstr>District Needs Survey 2026-27</vt:lpstr>
      <vt:lpstr>We Need Your Feedback!</vt:lpstr>
      <vt:lpstr>Mentoring and Induction</vt:lpstr>
      <vt:lpstr>Launching on October 15, 2025!</vt:lpstr>
      <vt:lpstr>SHARE with your NEW teachers and MENTORS!</vt:lpstr>
      <vt:lpstr>ADEPT FAQs</vt:lpstr>
      <vt:lpstr>ADEPT FAQ Responses</vt:lpstr>
      <vt:lpstr>Questions and Discussion</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October 2025 Effectiveness Virtual Office Hours</dc:title>
  <dc:creator>South Carolina Department of Education</dc:creator>
  <cp:lastModifiedBy>Cohoon, Ashley S</cp:lastModifiedBy>
  <cp:revision>6</cp:revision>
  <dcterms:created xsi:type="dcterms:W3CDTF">2022-07-25T17:41:28Z</dcterms:created>
  <dcterms:modified xsi:type="dcterms:W3CDTF">2025-10-08T20:07:39Z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