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0"/>
  </p:notesMasterIdLst>
  <p:sldIdLst>
    <p:sldId id="257" r:id="rId7"/>
    <p:sldId id="297" r:id="rId8"/>
    <p:sldId id="294" r:id="rId9"/>
    <p:sldId id="4769" r:id="rId10"/>
    <p:sldId id="4782" r:id="rId11"/>
    <p:sldId id="4781" r:id="rId12"/>
    <p:sldId id="4775" r:id="rId13"/>
    <p:sldId id="4780" r:id="rId14"/>
    <p:sldId id="4783" r:id="rId15"/>
    <p:sldId id="4784" r:id="rId16"/>
    <p:sldId id="4779" r:id="rId17"/>
    <p:sldId id="265" r:id="rId18"/>
    <p:sldId id="28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A96A77-BD94-4CD0-AA1B-9D8304A812E4}" v="7" dt="2024-11-12T16:49:22.978"/>
    <p1510:client id="{C287FC99-C782-4517-87A6-F3B8C1DCD56E}" v="135" dt="2024-11-13T16:00:47.518"/>
    <p1510:client id="{C7D0C260-D2BD-4972-A5F5-833514F4511A}" v="90" dt="2024-11-12T20:00:28.1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3" autoAdjust="0"/>
  </p:normalViewPr>
  <p:slideViewPr>
    <p:cSldViewPr snapToGrid="0">
      <p:cViewPr varScale="1">
        <p:scale>
          <a:sx n="105" d="100"/>
          <a:sy n="105" d="100"/>
        </p:scale>
        <p:origin x="798"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11/15/2024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Jenny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3985865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helpful tool for monitoring the progress of evaluations is using the Status Bubbles on the Evaluation Tab.</a:t>
            </a:r>
          </a:p>
          <a:p>
            <a:r>
              <a:rPr lang="en-US"/>
              <a:t>A filled bubble denotes that the evaluator has completed and signed appropriately. Partially filled bubbles denote that parts of that component have been completed.</a:t>
            </a:r>
            <a:endParaRPr lang="en-US">
              <a:cs typeface="Calibri"/>
            </a:endParaRPr>
          </a:p>
          <a:p>
            <a:r>
              <a:rPr lang="en-US"/>
              <a:t>Please note that a filled in observation bubble DOES NOT indicate that the correct number of observations are loaded, nor does it indicate that the teacher has signed the post conference form. </a:t>
            </a:r>
            <a:endParaRPr lang="en-US">
              <a:cs typeface="Calibri"/>
            </a:endParaRPr>
          </a:p>
          <a:p>
            <a:r>
              <a:rPr lang="en-US"/>
              <a:t>Teacher signatures are needed but will not prevent the evaluation from being completed or closed.</a:t>
            </a:r>
            <a:endParaRPr lang="en-US">
              <a:cs typeface="Calibri"/>
            </a:endParaRPr>
          </a:p>
          <a:p>
            <a:r>
              <a:rPr lang="en-US"/>
              <a:t>Remind evaluators to get teacher signatures during the post conference prior to closing/completing the evaluation.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298912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easiest way to check evaluation progress is by downloading the Evaluation Status (ADEPT, District) Report in SCLead.org. To locate your ADEPT report menu, look to the left side on your district dashboard and select Reports under ADEPT. The Evaluation Status report is also a great way to make certain your educators are correctly identified and are assigned the correct contract and evaluation levels for the year. You can use the sort and filter tool to drill down to specifics for your district evaluations.</a:t>
            </a:r>
          </a:p>
          <a:p>
            <a:r>
              <a:rPr lang="en-US"/>
              <a:t>As you can see, I filtered the "orientation" column specifically for the YES  to remove any educators who have "no" or blank. I want to see those educators who require evaluations and have signed the orientation. I can scan across the spreadsheet to see if other components of the evaluation have been completed. While this filter is in place, I can sort another column from "A to Z" or "Z to A" to see how many have completed that component as denoted with a "y" or how many have not, as denoted with an "n." This allows me to get a quick glance of completed and missing components.</a:t>
            </a:r>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3820670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want to take a few minutes to go over some Special Areas Reminders.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504199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3323276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Lilla </a:t>
            </a:r>
          </a:p>
          <a:p>
            <a:r>
              <a:rPr lang="en-US">
                <a:ea typeface="Calibri"/>
                <a:cs typeface="Calibri"/>
              </a:rPr>
              <a:t>We want to announce a few more transitions in our office (bullet points 1-2) </a:t>
            </a:r>
          </a:p>
          <a:p>
            <a:r>
              <a:rPr lang="en-US">
                <a:ea typeface="Calibri"/>
                <a:cs typeface="Calibri"/>
              </a:rPr>
              <a:t>We want to thank the EE team for their patience and hard work this summer with Beverly and Vicki retiring, they have been two people down but haven't skipped a beat. I have such deep gratitude for their hard work and professionalism. </a:t>
            </a:r>
          </a:p>
          <a:p>
            <a:r>
              <a:rPr lang="en-US">
                <a:ea typeface="Calibri"/>
                <a:cs typeface="Calibri"/>
              </a:rPr>
              <a:t>To that end, in the coming weeks, we'll posting two openings on our team in particular we are looking for expertise in program evaluation, new teacher support, and knowledge of teacher preparation pathways. </a:t>
            </a:r>
          </a:p>
        </p:txBody>
      </p:sp>
      <p:sp>
        <p:nvSpPr>
          <p:cNvPr id="4" name="Slide Number Placeholder 3"/>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1064970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11/15/2024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11/15/2024</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hyperlink" Target="https://nam10.safelinks.protection.outlook.com/?url=https%3A%2F%2Fwww.governmentjobs.com%2Fcareers%2Fsc%2Fjobs%2F4718832%2Feducation-associate-60025165&amp;data=05%7C02%7Ckhoward%40ed.sc.gov%7Cd465ba6eed26495e559e08dd002ef4d3%7C2704e2c529f54f7eb91cbd56f0685995%7C0%7C0%7C638666923953357110%7CUnknown%7CTWFpbGZsb3d8eyJFbXB0eU1hcGkiOnRydWUsIlYiOiIwLjAuMDAwMCIsIlAiOiJXaW4zMiIsIkFOIjoiTWFpbCIsIldUIjoyfQ%3D%3D%7C0%7C%7C%7C&amp;sdata=qHLdF1E0bLUEfcD0b7ZPlX1QtLis0fiCfT%2Byhg4yk9Y%3D&amp;reserved=0"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hyperlink" Target="https://nam10.safelinks.protection.outlook.com/?url=https%3A%2F%2Fwww.governmentjobs.com%2Fcareers%2Fsc%2Fjobs%2F4718024%2Feducation-associate-60023743&amp;data=05%7C02%7Ckhoward%40ed.sc.gov%7Cd465ba6eed26495e559e08dd002ef4d3%7C2704e2c529f54f7eb91cbd56f0685995%7C0%7C0%7C638666923953377577%7CUnknown%7CTWFpbGZsb3d8eyJFbXB0eU1hcGkiOnRydWUsIlYiOiIwLjAuMDAwMCIsIlAiOiJXaW4zMiIsIkFOIjoiTWFpbCIsIldUIjoyfQ%3D%3D%7C0%7C%7C%7C&amp;sdata=oa4jyl4jNQxN%2FTF%2B9j9%2FWlal%2F3FRjXIRNaUfjkvOIac%3D&amp;reserved=0"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mailto:masuber@ed.sc.gov" TargetMode="External"/><Relationship Id="rId13" Type="http://schemas.openxmlformats.org/officeDocument/2006/relationships/hyperlink" Target="mailto:tsmith@ed.sc.gov" TargetMode="External"/><Relationship Id="rId3" Type="http://schemas.openxmlformats.org/officeDocument/2006/relationships/hyperlink" Target="mailto:ascohoon@ed.sc.gov" TargetMode="External"/><Relationship Id="rId7" Type="http://schemas.openxmlformats.org/officeDocument/2006/relationships/hyperlink" Target="mailto:lmandsager@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hyperlink" Target="mailto:khoward@ed.sc.gov" TargetMode="External"/><Relationship Id="rId11" Type="http://schemas.openxmlformats.org/officeDocument/2006/relationships/hyperlink" Target="mailto:oortmann@ed.sc.gov" TargetMode="External"/><Relationship Id="rId5" Type="http://schemas.openxmlformats.org/officeDocument/2006/relationships/hyperlink" Target="mailto:vhenke@ed.sc.gov" TargetMode="External"/><Relationship Id="rId10" Type="http://schemas.openxmlformats.org/officeDocument/2006/relationships/hyperlink" Target="mailto:rthurmond@ed.sc.gov" TargetMode="External"/><Relationship Id="rId4" Type="http://schemas.openxmlformats.org/officeDocument/2006/relationships/hyperlink" Target="mailto:rfrazier@ed.sc.gov" TargetMode="External"/><Relationship Id="rId9" Type="http://schemas.openxmlformats.org/officeDocument/2006/relationships/hyperlink" Target="mailto:gedwards@ed.sc.gov" TargetMode="External"/><Relationship Id="rId1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dirty="0">
                <a:ln>
                  <a:noFill/>
                </a:ln>
                <a:solidFill>
                  <a:srgbClr val="233746"/>
                </a:solidFill>
                <a:effectLst/>
                <a:uLnTx/>
                <a:uFillTx/>
                <a:latin typeface="Aptos"/>
              </a:rPr>
              <a:t>Educator Effectiveness </a:t>
            </a:r>
            <a:br>
              <a:rPr lang="en-US" sz="4400" b="1" i="0" u="none" strike="noStrike" kern="1200" cap="none" spc="0" normalizeH="0" baseline="0" noProof="0" dirty="0">
                <a:ln>
                  <a:noFill/>
                </a:ln>
                <a:effectLst/>
                <a:uLnTx/>
                <a:uFillTx/>
                <a:latin typeface="Aptos" panose="020B0004020202020204" pitchFamily="34" charset="0"/>
              </a:rPr>
            </a:br>
            <a:r>
              <a:rPr kumimoji="0" lang="en-US" sz="4400" b="1" i="0" u="none" strike="noStrike" kern="1200" cap="none" spc="0" normalizeH="0" baseline="0" noProof="0" dirty="0">
                <a:ln>
                  <a:noFill/>
                </a:ln>
                <a:solidFill>
                  <a:srgbClr val="233746"/>
                </a:solidFill>
                <a:effectLst/>
                <a:uLnTx/>
                <a:uFillTx/>
                <a:latin typeface="Aptos"/>
              </a:rPr>
              <a:t>Virtual Office Hours</a:t>
            </a:r>
            <a:r>
              <a:rPr kumimoji="0" lang="en-US" sz="5300" b="1" i="0" u="none" strike="noStrike" kern="1200" cap="none" spc="0" normalizeH="0" baseline="0" noProof="0" dirty="0">
                <a:ln>
                  <a:noFill/>
                </a:ln>
                <a:solidFill>
                  <a:srgbClr val="233746"/>
                </a:solidFill>
                <a:effectLst/>
                <a:uLnTx/>
                <a:uFillTx/>
                <a:latin typeface="Aptos"/>
              </a:rPr>
              <a:t> </a:t>
            </a:r>
            <a:endParaRPr lang="en-US" dirty="0"/>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November 13, 2024</a:t>
            </a:r>
          </a:p>
        </p:txBody>
      </p:sp>
      <p:sp>
        <p:nvSpPr>
          <p:cNvPr id="4" name="TextBox 3">
            <a:extLst>
              <a:ext uri="{FF2B5EF4-FFF2-40B4-BE49-F238E27FC236}">
                <a16:creationId xmlns:a16="http://schemas.microsoft.com/office/drawing/2014/main" id="{70787342-6D37-1A43-7D2E-50CC226FBF32}"/>
              </a:ext>
            </a:extLst>
          </p:cNvPr>
          <p:cNvSpPr txBox="1"/>
          <p:nvPr/>
        </p:nvSpPr>
        <p:spPr>
          <a:xfrm>
            <a:off x="550191" y="3006128"/>
            <a:ext cx="4732872"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ea typeface="Calibri"/>
                <a:cs typeface="Calibri"/>
              </a:rPr>
              <a:t>Welcome!</a:t>
            </a:r>
          </a:p>
          <a:p>
            <a:pPr algn="ctr"/>
            <a:endParaRPr lang="en-US" sz="3200">
              <a:ea typeface="Calibri"/>
              <a:cs typeface="Calibri"/>
            </a:endParaRPr>
          </a:p>
          <a:p>
            <a:pPr algn="ctr"/>
            <a:r>
              <a:rPr lang="en-US" sz="3200">
                <a:ea typeface="Calibri"/>
                <a:cs typeface="Calibri"/>
              </a:rPr>
              <a:t>What song gets you pumped up and ready for your day?</a:t>
            </a: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B11F0-C4AF-3379-30A5-04EDB8630D28}"/>
              </a:ext>
            </a:extLst>
          </p:cNvPr>
          <p:cNvSpPr>
            <a:spLocks noGrp="1"/>
          </p:cNvSpPr>
          <p:nvPr>
            <p:ph type="title"/>
          </p:nvPr>
        </p:nvSpPr>
        <p:spPr/>
        <p:txBody>
          <a:bodyPr/>
          <a:lstStyle/>
          <a:p>
            <a:r>
              <a:rPr lang="en-US" sz="3300" dirty="0"/>
              <a:t>Incomplete Evaluations</a:t>
            </a:r>
            <a:endParaRPr lang="en-US" dirty="0"/>
          </a:p>
        </p:txBody>
      </p:sp>
      <p:sp>
        <p:nvSpPr>
          <p:cNvPr id="7" name="TextBox 6">
            <a:extLst>
              <a:ext uri="{FF2B5EF4-FFF2-40B4-BE49-F238E27FC236}">
                <a16:creationId xmlns:a16="http://schemas.microsoft.com/office/drawing/2014/main" id="{9C1903B9-3322-48BB-7AA4-7173DB81E586}"/>
              </a:ext>
            </a:extLst>
          </p:cNvPr>
          <p:cNvSpPr txBox="1"/>
          <p:nvPr/>
        </p:nvSpPr>
        <p:spPr>
          <a:xfrm>
            <a:off x="614277" y="5166985"/>
            <a:ext cx="219403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b="1" dirty="0"/>
              <a:t>Step 1.</a:t>
            </a:r>
            <a:endParaRPr lang="en-US"/>
          </a:p>
        </p:txBody>
      </p:sp>
      <p:pic>
        <p:nvPicPr>
          <p:cNvPr id="6" name="Content Placeholder 5" descr="Incomplete evaluations&#10;">
            <a:extLst>
              <a:ext uri="{FF2B5EF4-FFF2-40B4-BE49-F238E27FC236}">
                <a16:creationId xmlns:a16="http://schemas.microsoft.com/office/drawing/2014/main" id="{F43736E7-9EC4-B41B-E02A-7364BBAE5A19}"/>
              </a:ext>
            </a:extLst>
          </p:cNvPr>
          <p:cNvPicPr>
            <a:picLocks noGrp="1" noChangeAspect="1"/>
          </p:cNvPicPr>
          <p:nvPr>
            <p:ph sz="half" idx="1"/>
          </p:nvPr>
        </p:nvPicPr>
        <p:blipFill>
          <a:blip r:embed="rId2"/>
          <a:stretch>
            <a:fillRect/>
          </a:stretch>
        </p:blipFill>
        <p:spPr>
          <a:xfrm>
            <a:off x="612648" y="2221051"/>
            <a:ext cx="3535680" cy="2398474"/>
          </a:xfrm>
        </p:spPr>
      </p:pic>
      <p:sp>
        <p:nvSpPr>
          <p:cNvPr id="9" name="TextBox 8">
            <a:extLst>
              <a:ext uri="{FF2B5EF4-FFF2-40B4-BE49-F238E27FC236}">
                <a16:creationId xmlns:a16="http://schemas.microsoft.com/office/drawing/2014/main" id="{76E86268-99D4-291A-657A-F4E6AFD8FD7E}"/>
              </a:ext>
            </a:extLst>
          </p:cNvPr>
          <p:cNvSpPr txBox="1"/>
          <p:nvPr/>
        </p:nvSpPr>
        <p:spPr>
          <a:xfrm>
            <a:off x="4727650" y="5168044"/>
            <a:ext cx="186846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b="1" dirty="0"/>
              <a:t>Step 2.</a:t>
            </a:r>
            <a:endParaRPr lang="en-US"/>
          </a:p>
        </p:txBody>
      </p:sp>
      <p:pic>
        <p:nvPicPr>
          <p:cNvPr id="8" name="Content Placeholder 7" descr="Close evaluations and remove evaluations">
            <a:extLst>
              <a:ext uri="{FF2B5EF4-FFF2-40B4-BE49-F238E27FC236}">
                <a16:creationId xmlns:a16="http://schemas.microsoft.com/office/drawing/2014/main" id="{1175B0D8-628D-9C8C-EEEE-68697C143DBD}"/>
              </a:ext>
            </a:extLst>
          </p:cNvPr>
          <p:cNvPicPr>
            <a:picLocks noGrp="1" noChangeAspect="1"/>
          </p:cNvPicPr>
          <p:nvPr>
            <p:ph sz="half" idx="13"/>
          </p:nvPr>
        </p:nvPicPr>
        <p:blipFill>
          <a:blip r:embed="rId3"/>
          <a:stretch>
            <a:fillRect/>
          </a:stretch>
        </p:blipFill>
        <p:spPr>
          <a:xfrm>
            <a:off x="4241350" y="2062910"/>
            <a:ext cx="3535680" cy="2553642"/>
          </a:xfrm>
        </p:spPr>
      </p:pic>
      <p:sp>
        <p:nvSpPr>
          <p:cNvPr id="11" name="TextBox 10">
            <a:extLst>
              <a:ext uri="{FF2B5EF4-FFF2-40B4-BE49-F238E27FC236}">
                <a16:creationId xmlns:a16="http://schemas.microsoft.com/office/drawing/2014/main" id="{AF59F368-EE4A-06E2-EFE1-99E13DA9FBBF}"/>
              </a:ext>
            </a:extLst>
          </p:cNvPr>
          <p:cNvSpPr txBox="1"/>
          <p:nvPr/>
        </p:nvSpPr>
        <p:spPr>
          <a:xfrm>
            <a:off x="8782753" y="5167778"/>
            <a:ext cx="169101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b="1" dirty="0"/>
              <a:t>Step 3. </a:t>
            </a:r>
            <a:endParaRPr lang="en-US"/>
          </a:p>
        </p:txBody>
      </p:sp>
      <p:pic>
        <p:nvPicPr>
          <p:cNvPr id="10" name="Content Placeholder 9" descr="Close evaluations">
            <a:extLst>
              <a:ext uri="{FF2B5EF4-FFF2-40B4-BE49-F238E27FC236}">
                <a16:creationId xmlns:a16="http://schemas.microsoft.com/office/drawing/2014/main" id="{2ABD7292-5A34-EF40-FF60-04197C1D72DA}"/>
              </a:ext>
            </a:extLst>
          </p:cNvPr>
          <p:cNvPicPr>
            <a:picLocks noGrp="1" noChangeAspect="1"/>
          </p:cNvPicPr>
          <p:nvPr>
            <p:ph sz="half" idx="2"/>
          </p:nvPr>
        </p:nvPicPr>
        <p:blipFill>
          <a:blip r:embed="rId4"/>
          <a:stretch>
            <a:fillRect/>
          </a:stretch>
        </p:blipFill>
        <p:spPr>
          <a:xfrm>
            <a:off x="8013192" y="2063001"/>
            <a:ext cx="3535680" cy="2560243"/>
          </a:xfrm>
        </p:spPr>
      </p:pic>
    </p:spTree>
    <p:extLst>
      <p:ext uri="{BB962C8B-B14F-4D97-AF65-F5344CB8AC3E}">
        <p14:creationId xmlns:p14="http://schemas.microsoft.com/office/powerpoint/2010/main" val="3530010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497398" y="673432"/>
            <a:ext cx="11332316"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dirty="0">
                <a:solidFill>
                  <a:srgbClr val="233746"/>
                </a:solidFill>
                <a:latin typeface="Aptos"/>
              </a:rPr>
              <a:t>OEELD Updates:</a:t>
            </a:r>
          </a:p>
        </p:txBody>
      </p:sp>
      <p:sp>
        <p:nvSpPr>
          <p:cNvPr id="2" name="TextBox 1">
            <a:extLst>
              <a:ext uri="{FF2B5EF4-FFF2-40B4-BE49-F238E27FC236}">
                <a16:creationId xmlns:a16="http://schemas.microsoft.com/office/drawing/2014/main" id="{95665439-66AF-4A54-1D6D-D7D82AB2D70F}"/>
              </a:ext>
            </a:extLst>
          </p:cNvPr>
          <p:cNvSpPr txBox="1"/>
          <p:nvPr/>
        </p:nvSpPr>
        <p:spPr>
          <a:xfrm>
            <a:off x="501745" y="1710739"/>
            <a:ext cx="11218573" cy="49552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400" dirty="0">
                <a:latin typeface="Aptos"/>
                <a:cs typeface="Arial"/>
              </a:rPr>
              <a:t>Lilla Toal </a:t>
            </a:r>
            <a:r>
              <a:rPr lang="en-US" sz="2400" dirty="0" err="1">
                <a:latin typeface="Aptos"/>
                <a:cs typeface="Arial"/>
              </a:rPr>
              <a:t>Mandsager</a:t>
            </a:r>
            <a:r>
              <a:rPr lang="en-US" sz="2400" dirty="0">
                <a:latin typeface="Aptos"/>
                <a:cs typeface="Arial"/>
              </a:rPr>
              <a:t> is serving as the Executive Director of the Division of College, Career, and Military Readiness </a:t>
            </a:r>
            <a:endParaRPr lang="en-US" sz="2400">
              <a:latin typeface="Aptos"/>
              <a:ea typeface="Calibri"/>
              <a:cs typeface="Calibri"/>
            </a:endParaRPr>
          </a:p>
          <a:p>
            <a:pPr marL="457200" indent="-457200">
              <a:buFont typeface="Arial"/>
              <a:buChar char="•"/>
            </a:pPr>
            <a:endParaRPr lang="en-US" sz="2400" dirty="0">
              <a:latin typeface="Aptos"/>
              <a:cs typeface="Arial"/>
            </a:endParaRPr>
          </a:p>
          <a:p>
            <a:pPr marL="457200" indent="-457200">
              <a:buFont typeface="Arial"/>
              <a:buChar char="•"/>
            </a:pPr>
            <a:r>
              <a:rPr lang="en-US" sz="2400" dirty="0">
                <a:latin typeface="Aptos"/>
                <a:cs typeface="Arial"/>
              </a:rPr>
              <a:t>Dr. Kimberly Howard will continue as Team Lead for Educator Effectiveness; Dr. Frank Robinson is serving in the role of Team Lead for Leadership Development; Jenny Henke will be shifting into Induction &amp; Mentoring support</a:t>
            </a:r>
            <a:endParaRPr lang="en-US" sz="2400" dirty="0">
              <a:latin typeface="Aptos"/>
              <a:ea typeface="Calibri"/>
              <a:cs typeface="Arial"/>
            </a:endParaRPr>
          </a:p>
          <a:p>
            <a:pPr marL="457200" indent="-457200">
              <a:buFont typeface="Arial"/>
              <a:buChar char="•"/>
            </a:pPr>
            <a:endParaRPr lang="en-US" sz="2400" dirty="0">
              <a:latin typeface="Aptos"/>
              <a:ea typeface="Calibri"/>
              <a:cs typeface="Arial"/>
            </a:endParaRPr>
          </a:p>
          <a:p>
            <a:pPr marL="457200" indent="-457200">
              <a:buFont typeface="Arial"/>
              <a:buChar char="•"/>
            </a:pPr>
            <a:r>
              <a:rPr lang="en-US" sz="2400" dirty="0">
                <a:latin typeface="Aptos"/>
                <a:ea typeface="Calibri"/>
                <a:cs typeface="Arial"/>
              </a:rPr>
              <a:t>We're hiring for two open positions on the ADEPT team:</a:t>
            </a:r>
          </a:p>
          <a:p>
            <a:r>
              <a:rPr lang="en-US" sz="1100" dirty="0">
                <a:solidFill>
                  <a:srgbClr val="000000"/>
                </a:solidFill>
                <a:latin typeface="Aptos"/>
                <a:cs typeface="Arial"/>
              </a:rPr>
              <a:t>   </a:t>
            </a:r>
            <a:r>
              <a:rPr lang="en-US" sz="1600" dirty="0">
                <a:solidFill>
                  <a:srgbClr val="000000"/>
                </a:solidFill>
                <a:latin typeface="Aptos"/>
                <a:cs typeface="Arial"/>
              </a:rPr>
              <a:t> </a:t>
            </a:r>
            <a:r>
              <a:rPr lang="en-US" sz="1700" dirty="0">
                <a:solidFill>
                  <a:srgbClr val="000000"/>
                </a:solidFill>
                <a:latin typeface="Aptos"/>
                <a:cs typeface="Arial"/>
              </a:rPr>
              <a:t>ADEPT Data Role: </a:t>
            </a:r>
            <a:r>
              <a:rPr lang="en-US" sz="1700" u="sng" dirty="0">
                <a:solidFill>
                  <a:srgbClr val="0563C1"/>
                </a:solidFill>
                <a:latin typeface="Aptos"/>
                <a:cs typeface="Arial"/>
                <a:hlinkClick r:id="rId3"/>
              </a:rPr>
              <a:t>https://www.governmentjobs.com/careers/sc/jobs/4718832/education-associate-60025165</a:t>
            </a:r>
            <a:endParaRPr lang="en-US" sz="1700">
              <a:latin typeface="Aptos"/>
            </a:endParaRPr>
          </a:p>
          <a:p>
            <a:r>
              <a:rPr lang="en-US" sz="1700" dirty="0">
                <a:solidFill>
                  <a:srgbClr val="000000"/>
                </a:solidFill>
                <a:latin typeface="Aptos"/>
                <a:cs typeface="Arial"/>
              </a:rPr>
              <a:t>   ADEPT EPP Role: </a:t>
            </a:r>
            <a:r>
              <a:rPr lang="en-US" sz="1700" u="sng" dirty="0">
                <a:solidFill>
                  <a:srgbClr val="0563C1"/>
                </a:solidFill>
                <a:latin typeface="Aptos"/>
                <a:cs typeface="Arial"/>
                <a:hlinkClick r:id="rId4"/>
              </a:rPr>
              <a:t>https://www.governmentjobs.com/careers/sc/jobs/4718024/education-associate-60023743</a:t>
            </a:r>
            <a:endParaRPr lang="en-US" sz="1700">
              <a:cs typeface="Calibri"/>
            </a:endParaRPr>
          </a:p>
          <a:p>
            <a:endParaRPr lang="en-US" u="sng" dirty="0">
              <a:solidFill>
                <a:srgbClr val="0563C1"/>
              </a:solidFill>
              <a:latin typeface="Aptos"/>
              <a:cs typeface="Arial"/>
            </a:endParaRPr>
          </a:p>
          <a:p>
            <a:pPr marL="457200" indent="-457200">
              <a:buFont typeface="Arial"/>
              <a:buChar char="•"/>
            </a:pPr>
            <a:endParaRPr lang="en-US" sz="2400" dirty="0">
              <a:latin typeface="Aptos"/>
              <a:ea typeface="Calibri"/>
              <a:cs typeface="Arial"/>
            </a:endParaRPr>
          </a:p>
          <a:p>
            <a:pPr marL="457200" indent="-457200">
              <a:buFont typeface="Arial"/>
              <a:buChar char="•"/>
            </a:pPr>
            <a:r>
              <a:rPr lang="en-US" sz="2400" dirty="0">
                <a:latin typeface="Aptos"/>
                <a:ea typeface="Calibri"/>
                <a:cs typeface="Arial"/>
              </a:rPr>
              <a:t>Next VOH: January 8, 2024 </a:t>
            </a:r>
          </a:p>
          <a:p>
            <a:r>
              <a:rPr lang="en-US" sz="2400" dirty="0">
                <a:latin typeface="Trebuchet MS"/>
                <a:ea typeface="Calibri"/>
                <a:cs typeface="Arial"/>
              </a:rPr>
              <a:t> </a:t>
            </a:r>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860616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Office of Educator Effectiveness &amp; Leadership Development</a:t>
            </a: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150156" y="1412238"/>
            <a:ext cx="4531146"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90848" y="2007597"/>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325283" y="2335610"/>
            <a:ext cx="4532539" cy="344709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4">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Jenny Henke, Data &amp; Reporting, </a:t>
            </a:r>
            <a:r>
              <a:rPr lang="en-US" sz="1600" u="sng">
                <a:solidFill>
                  <a:schemeClr val="accent3">
                    <a:lumMod val="76000"/>
                  </a:schemeClr>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sym typeface="Calibri"/>
              </a:rPr>
              <a:t>Dr. Kimberly Howard, PADEPP,</a:t>
            </a:r>
            <a:r>
              <a:rPr lang="en-US" sz="1600">
                <a:latin typeface="Aptos"/>
                <a:ea typeface="Calibri"/>
                <a:cs typeface="Calibri"/>
                <a:sym typeface="Calibri"/>
              </a:rPr>
              <a:t>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khoward@ed.sc.gov</a:t>
            </a:r>
            <a:endParaRPr lang="en-US" sz="1600" u="sng">
              <a:solidFill>
                <a:schemeClr val="accent3">
                  <a:lumMod val="76000"/>
                </a:schemeClr>
              </a:solidFill>
              <a:latin typeface="Aptos"/>
              <a:ea typeface="Calibri"/>
              <a:cs typeface="Calibri"/>
              <a:hlinkClick r:id="rId6">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Lilla Toal </a:t>
            </a:r>
            <a:r>
              <a:rPr lang="en-US" sz="1600" err="1">
                <a:solidFill>
                  <a:schemeClr val="accent6">
                    <a:lumMod val="10000"/>
                  </a:schemeClr>
                </a:solidFill>
                <a:latin typeface="Aptos"/>
                <a:ea typeface="Calibri"/>
                <a:cs typeface="Calibri"/>
              </a:rPr>
              <a:t>Mandsager</a:t>
            </a:r>
            <a:r>
              <a:rPr lang="en-US" sz="1600">
                <a:solidFill>
                  <a:schemeClr val="accent6">
                    <a:lumMod val="10000"/>
                  </a:schemeClr>
                </a:solidFill>
                <a:latin typeface="Aptos"/>
                <a:ea typeface="Calibri"/>
                <a:cs typeface="Calibri"/>
              </a:rPr>
              <a:t>, Executive Director,</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7">
                  <a:extLst>
                    <a:ext uri="{A12FA001-AC4F-418D-AE19-62706E023703}">
                      <ahyp:hlinkClr xmlns:ahyp="http://schemas.microsoft.com/office/drawing/2018/hyperlinkcolor" val="tx"/>
                    </a:ext>
                  </a:extLst>
                </a:hlinkClick>
              </a:rPr>
              <a:t>lmandsager@ed.sc.gov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503871" y="443685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536962"/>
            <a:ext cx="452120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6369353" y="2007597"/>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2339204"/>
            <a:ext cx="4404069" cy="353943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9">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1">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43179" y="2059700"/>
            <a:ext cx="5837913" cy="2062103"/>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 </a:t>
            </a:r>
          </a:p>
          <a:p>
            <a:pPr marL="381000" indent="-381000">
              <a:buFont typeface="Arial" panose="020B0604020202020204" pitchFamily="34" charset="0"/>
              <a:buChar char="•"/>
            </a:pPr>
            <a:r>
              <a:rPr lang="en-US" sz="3200">
                <a:solidFill>
                  <a:srgbClr val="233746"/>
                </a:solidFill>
                <a:latin typeface="Aptos"/>
              </a:rPr>
              <a:t>Evaluation Status Report</a:t>
            </a:r>
          </a:p>
          <a:p>
            <a:pPr marL="381000" indent="-381000">
              <a:buFont typeface="Arial" panose="020B0604020202020204" pitchFamily="34" charset="0"/>
              <a:buChar char="•"/>
            </a:pPr>
            <a:r>
              <a:rPr lang="en-US" sz="3200">
                <a:solidFill>
                  <a:srgbClr val="233746"/>
                </a:solidFill>
                <a:latin typeface="Aptos"/>
              </a:rPr>
              <a:t>Staff List Clean Up</a:t>
            </a:r>
            <a:endParaRPr lang="en-US" sz="3200">
              <a:solidFill>
                <a:srgbClr val="233746"/>
              </a:solidFill>
              <a:latin typeface="Aptos" panose="020B0004020202020204" pitchFamily="34" charset="0"/>
            </a:endParaRPr>
          </a:p>
          <a:p>
            <a:pPr marL="381000" indent="-381000">
              <a:buFont typeface="Arial" panose="020B0604020202020204" pitchFamily="34" charset="0"/>
              <a:buChar char="•"/>
            </a:pPr>
            <a:r>
              <a:rPr lang="en-US" sz="3200">
                <a:solidFill>
                  <a:srgbClr val="233746"/>
                </a:solidFill>
                <a:latin typeface="Aptos"/>
              </a:rPr>
              <a:t>Q &amp; A </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685801" y="7175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600" b="1">
                <a:solidFill>
                  <a:srgbClr val="233746"/>
                </a:solidFill>
                <a:latin typeface="Aptos"/>
              </a:rPr>
              <a:t>ADEPT Timeline Check-in</a:t>
            </a:r>
            <a:endParaRPr lang="en-US" sz="36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679003" y="713030"/>
            <a:ext cx="10009630" cy="38158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ct val="150000"/>
              </a:lnSpc>
            </a:pPr>
            <a:endParaRPr lang="en-US" sz="2800">
              <a:solidFill>
                <a:srgbClr val="000000"/>
              </a:solidFill>
              <a:latin typeface="Aptos"/>
              <a:cs typeface="Calibri"/>
            </a:endParaRPr>
          </a:p>
          <a:p>
            <a:pPr marL="285750" indent="-285750">
              <a:lnSpc>
                <a:spcPct val="150000"/>
              </a:lnSpc>
              <a:buFont typeface="Wingdings" panose="020B0604020202020204" pitchFamily="34" charset="0"/>
              <a:buChar char="ü"/>
            </a:pPr>
            <a:r>
              <a:rPr lang="en-US" sz="2800">
                <a:solidFill>
                  <a:srgbClr val="000000"/>
                </a:solidFill>
                <a:latin typeface="Aptos"/>
                <a:cs typeface="Calibri"/>
              </a:rPr>
              <a:t>Observation </a:t>
            </a:r>
          </a:p>
          <a:p>
            <a:pPr marL="285750" indent="-285750">
              <a:lnSpc>
                <a:spcPct val="150000"/>
              </a:lnSpc>
              <a:buFont typeface="Wingdings" panose="020B0604020202020204" pitchFamily="34" charset="0"/>
              <a:buChar char="ü"/>
            </a:pPr>
            <a:r>
              <a:rPr lang="en-US" sz="2800">
                <a:solidFill>
                  <a:srgbClr val="000000"/>
                </a:solidFill>
                <a:latin typeface="Aptos"/>
                <a:cs typeface="Calibri"/>
              </a:rPr>
              <a:t>Observation Post Conferences/Consensus Meetings</a:t>
            </a:r>
            <a:endParaRPr lang="en-US"/>
          </a:p>
          <a:p>
            <a:pPr marL="285750" indent="-285750">
              <a:lnSpc>
                <a:spcPct val="150000"/>
              </a:lnSpc>
              <a:buFont typeface="Wingdings" panose="020B0604020202020204" pitchFamily="34" charset="0"/>
              <a:buChar char="ü"/>
            </a:pPr>
            <a:r>
              <a:rPr lang="en-US" sz="2800">
                <a:solidFill>
                  <a:srgbClr val="000000"/>
                </a:solidFill>
                <a:latin typeface="Aptos"/>
                <a:cs typeface="Calibri"/>
              </a:rPr>
              <a:t>Preliminary Conferences and Mid-Year SLO/GBE Conferences</a:t>
            </a:r>
          </a:p>
          <a:p>
            <a:pPr marL="285750" indent="-285750">
              <a:lnSpc>
                <a:spcPct val="150000"/>
              </a:lnSpc>
              <a:buFont typeface="Wingdings" panose="020B0604020202020204" pitchFamily="34" charset="0"/>
              <a:buChar char="ü"/>
            </a:pPr>
            <a:r>
              <a:rPr lang="en-US" sz="2800">
                <a:solidFill>
                  <a:srgbClr val="000000"/>
                </a:solidFill>
                <a:latin typeface="Aptos"/>
                <a:cs typeface="Calibri"/>
              </a:rPr>
              <a:t>Follow-up with schools that do not have SG or OBS bubbles at least partially filled on the Evaluation Tab</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564754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A7393-70E7-8328-6A5C-524F26507CCC}"/>
              </a:ext>
            </a:extLst>
          </p:cNvPr>
          <p:cNvSpPr>
            <a:spLocks noGrp="1"/>
          </p:cNvSpPr>
          <p:nvPr>
            <p:ph type="title"/>
          </p:nvPr>
        </p:nvSpPr>
        <p:spPr>
          <a:xfrm>
            <a:off x="590167" y="615351"/>
            <a:ext cx="4181859" cy="1112837"/>
          </a:xfrm>
        </p:spPr>
        <p:txBody>
          <a:bodyPr anchor="t">
            <a:noAutofit/>
          </a:bodyPr>
          <a:lstStyle/>
          <a:p>
            <a:pPr>
              <a:lnSpc>
                <a:spcPct val="90000"/>
              </a:lnSpc>
            </a:pPr>
            <a:r>
              <a:rPr lang="en-US" sz="2800"/>
              <a:t>Wrapping up Preliminary Cycles and Beginning Final Cycle Evaluations</a:t>
            </a:r>
          </a:p>
        </p:txBody>
      </p:sp>
      <p:sp>
        <p:nvSpPr>
          <p:cNvPr id="3" name="Content Placeholder 2">
            <a:extLst>
              <a:ext uri="{FF2B5EF4-FFF2-40B4-BE49-F238E27FC236}">
                <a16:creationId xmlns:a16="http://schemas.microsoft.com/office/drawing/2014/main" id="{D2ABED82-D22E-E162-AF59-B9142037BD62}"/>
              </a:ext>
            </a:extLst>
          </p:cNvPr>
          <p:cNvSpPr>
            <a:spLocks noGrp="1"/>
          </p:cNvSpPr>
          <p:nvPr>
            <p:ph type="body" sz="half" idx="2"/>
          </p:nvPr>
        </p:nvSpPr>
        <p:spPr>
          <a:xfrm>
            <a:off x="585339" y="1879122"/>
            <a:ext cx="4489782" cy="3659187"/>
          </a:xfrm>
        </p:spPr>
        <p:txBody>
          <a:bodyPr vert="horz" lIns="91440" tIns="45720" rIns="91440" bIns="45720" rtlCol="0" anchor="t">
            <a:noAutofit/>
          </a:bodyPr>
          <a:lstStyle/>
          <a:p>
            <a:pPr>
              <a:spcAft>
                <a:spcPts val="600"/>
              </a:spcAft>
            </a:pPr>
            <a:r>
              <a:rPr lang="en-US" sz="2100"/>
              <a:t>•The Observation status bubble denotes that the Evaluator has signed the Post-Conference form.</a:t>
            </a:r>
            <a:endParaRPr lang="en-US"/>
          </a:p>
          <a:p>
            <a:pPr>
              <a:spcAft>
                <a:spcPts val="600"/>
              </a:spcAft>
            </a:pPr>
            <a:r>
              <a:rPr lang="en-US" sz="2100"/>
              <a:t>•A filled-in observation bubble DOES NOT indicate that the correct number of observations are loaded, nor does it indicate that the teacher has signed the post conference form.</a:t>
            </a:r>
            <a:endParaRPr lang="en-US"/>
          </a:p>
          <a:p>
            <a:pPr>
              <a:spcAft>
                <a:spcPts val="600"/>
              </a:spcAft>
            </a:pPr>
            <a:r>
              <a:rPr lang="en-US" sz="2100"/>
              <a:t>•Teacher signatures are needed but will not prevent the evaluation from being completed or closed.</a:t>
            </a:r>
            <a:endParaRPr lang="en-US"/>
          </a:p>
          <a:p>
            <a:pPr>
              <a:spcAft>
                <a:spcPts val="600"/>
              </a:spcAft>
            </a:pPr>
            <a:endParaRPr lang="en-US"/>
          </a:p>
        </p:txBody>
      </p:sp>
      <p:pic>
        <p:nvPicPr>
          <p:cNvPr id="5" name="Picture 4" descr="Preliminary evaluation observations">
            <a:extLst>
              <a:ext uri="{FF2B5EF4-FFF2-40B4-BE49-F238E27FC236}">
                <a16:creationId xmlns:a16="http://schemas.microsoft.com/office/drawing/2014/main" id="{6C9279BC-73F9-E856-B215-F17E8C3BC20C}"/>
              </a:ext>
            </a:extLst>
          </p:cNvPr>
          <p:cNvPicPr>
            <a:picLocks noChangeAspect="1"/>
          </p:cNvPicPr>
          <p:nvPr/>
        </p:nvPicPr>
        <p:blipFill>
          <a:blip r:embed="rId3"/>
          <a:stretch>
            <a:fillRect/>
          </a:stretch>
        </p:blipFill>
        <p:spPr>
          <a:xfrm>
            <a:off x="6006288" y="1413807"/>
            <a:ext cx="5145719" cy="3766277"/>
          </a:xfrm>
          <a:prstGeom prst="rect">
            <a:avLst/>
          </a:prstGeom>
          <a:ln w="28575">
            <a:solidFill>
              <a:schemeClr val="accent4"/>
            </a:solidFill>
          </a:ln>
        </p:spPr>
      </p:pic>
    </p:spTree>
    <p:extLst>
      <p:ext uri="{BB962C8B-B14F-4D97-AF65-F5344CB8AC3E}">
        <p14:creationId xmlns:p14="http://schemas.microsoft.com/office/powerpoint/2010/main" val="2926584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6DDAF-3F2E-7960-F940-3594A1CF65A9}"/>
              </a:ext>
            </a:extLst>
          </p:cNvPr>
          <p:cNvSpPr>
            <a:spLocks noGrp="1"/>
          </p:cNvSpPr>
          <p:nvPr>
            <p:ph type="title"/>
          </p:nvPr>
        </p:nvSpPr>
        <p:spPr>
          <a:xfrm>
            <a:off x="516192" y="625555"/>
            <a:ext cx="10966704" cy="731520"/>
          </a:xfrm>
        </p:spPr>
        <p:txBody>
          <a:bodyPr>
            <a:normAutofit/>
          </a:bodyPr>
          <a:lstStyle/>
          <a:p>
            <a:r>
              <a:rPr lang="en-US" sz="3300" dirty="0"/>
              <a:t>Evaluation Status (ADEPT, District) Report</a:t>
            </a:r>
            <a:endParaRPr lang="en-US" dirty="0"/>
          </a:p>
        </p:txBody>
      </p:sp>
      <p:pic>
        <p:nvPicPr>
          <p:cNvPr id="4" name="Picture 3" descr="Evaluation Status (ADEPT, District) Report">
            <a:extLst>
              <a:ext uri="{FF2B5EF4-FFF2-40B4-BE49-F238E27FC236}">
                <a16:creationId xmlns:a16="http://schemas.microsoft.com/office/drawing/2014/main" id="{BADFA8BF-29F8-2012-DAB0-57F83B9402FF}"/>
              </a:ext>
            </a:extLst>
          </p:cNvPr>
          <p:cNvPicPr>
            <a:picLocks noChangeAspect="1"/>
          </p:cNvPicPr>
          <p:nvPr/>
        </p:nvPicPr>
        <p:blipFill>
          <a:blip r:embed="rId3"/>
          <a:stretch>
            <a:fillRect/>
          </a:stretch>
        </p:blipFill>
        <p:spPr>
          <a:xfrm>
            <a:off x="515036" y="1505596"/>
            <a:ext cx="11124801" cy="4191863"/>
          </a:xfrm>
          <a:prstGeom prst="rect">
            <a:avLst/>
          </a:prstGeom>
        </p:spPr>
      </p:pic>
    </p:spTree>
    <p:extLst>
      <p:ext uri="{BB962C8B-B14F-4D97-AF65-F5344CB8AC3E}">
        <p14:creationId xmlns:p14="http://schemas.microsoft.com/office/powerpoint/2010/main" val="960521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Orientation and Staff Clean Up</a:t>
            </a:r>
            <a:endParaRPr lang="en-US">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4231847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712F1B-6CBA-95A1-FA91-2F34679DFCEE}"/>
              </a:ext>
            </a:extLst>
          </p:cNvPr>
          <p:cNvSpPr>
            <a:spLocks noGrp="1"/>
          </p:cNvSpPr>
          <p:nvPr>
            <p:ph type="title" idx="4294967295"/>
          </p:nvPr>
        </p:nvSpPr>
        <p:spPr>
          <a:xfrm>
            <a:off x="304800" y="-762000"/>
            <a:ext cx="7628238" cy="762000"/>
          </a:xfrm>
        </p:spPr>
        <p:txBody>
          <a:bodyPr vert="horz" lIns="91440" tIns="45720" rIns="91440" bIns="45720" rtlCol="0" anchor="b">
            <a:normAutofit/>
          </a:bodyPr>
          <a:lstStyle/>
          <a:p>
            <a:r>
              <a:rPr lang="en-US" dirty="0"/>
              <a:t>Orientations and Staff Clean Up</a:t>
            </a:r>
          </a:p>
        </p:txBody>
      </p:sp>
      <p:pic>
        <p:nvPicPr>
          <p:cNvPr id="2" name="Picture 1" descr="Orietations and staff clean up">
            <a:extLst>
              <a:ext uri="{FF2B5EF4-FFF2-40B4-BE49-F238E27FC236}">
                <a16:creationId xmlns:a16="http://schemas.microsoft.com/office/drawing/2014/main" id="{7783C16E-1703-F76B-3179-A7FFA8D766FB}"/>
              </a:ext>
            </a:extLst>
          </p:cNvPr>
          <p:cNvPicPr>
            <a:picLocks noChangeAspect="1"/>
          </p:cNvPicPr>
          <p:nvPr/>
        </p:nvPicPr>
        <p:blipFill>
          <a:blip r:embed="rId2"/>
          <a:stretch>
            <a:fillRect/>
          </a:stretch>
        </p:blipFill>
        <p:spPr>
          <a:xfrm>
            <a:off x="1342345" y="176213"/>
            <a:ext cx="9725025" cy="6505575"/>
          </a:xfrm>
          <a:prstGeom prst="rect">
            <a:avLst/>
          </a:prstGeom>
        </p:spPr>
      </p:pic>
    </p:spTree>
    <p:extLst>
      <p:ext uri="{BB962C8B-B14F-4D97-AF65-F5344CB8AC3E}">
        <p14:creationId xmlns:p14="http://schemas.microsoft.com/office/powerpoint/2010/main" val="2555365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 and Answer </a:t>
            </a:r>
            <a:endParaRPr lang="en-US">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56749168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7E921C-C8BF-44F9-A504-8A847277709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382DCEB-E09F-41D9-B13F-6DED6ED5C69A}">
  <ds:schemaRefs>
    <ds:schemaRef ds:uri="http://purl.org/dc/elements/1.1/"/>
    <ds:schemaRef ds:uri="http://www.w3.org/XML/1998/namespace"/>
    <ds:schemaRef ds:uri="http://purl.org/dc/dcmitype/"/>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eceb486e-0810-4529-a988-f381a2f10d79"/>
    <ds:schemaRef ds:uri="f02f7301-725c-47b9-832a-57cb4d48a234"/>
    <ds:schemaRef ds:uri="http://purl.org/dc/terms/"/>
  </ds:schemaRefs>
</ds:datastoreItem>
</file>

<file path=customXml/itemProps3.xml><?xml version="1.0" encoding="utf-8"?>
<ds:datastoreItem xmlns:ds="http://schemas.openxmlformats.org/officeDocument/2006/customXml" ds:itemID="{EFA74B63-5E3B-4432-B70D-DF93D6104A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PPT Template</Template>
  <TotalTime>5</TotalTime>
  <Words>1418</Words>
  <Application>Microsoft Office PowerPoint</Application>
  <PresentationFormat>Widescreen</PresentationFormat>
  <Paragraphs>93</Paragraphs>
  <Slides>13</Slides>
  <Notes>10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13</vt:i4>
      </vt:variant>
    </vt:vector>
  </HeadingPairs>
  <TitlesOfParts>
    <vt:vector size="22" baseType="lpstr">
      <vt:lpstr>Aptos</vt:lpstr>
      <vt:lpstr>Arial</vt:lpstr>
      <vt:lpstr>Calibri</vt:lpstr>
      <vt:lpstr>Rockwell</vt:lpstr>
      <vt:lpstr>Trebuchet MS</vt:lpstr>
      <vt:lpstr>Wingdings</vt:lpstr>
      <vt:lpstr>Custom Design</vt:lpstr>
      <vt:lpstr>Office Theme</vt:lpstr>
      <vt:lpstr>1_Office Theme</vt:lpstr>
      <vt:lpstr>Educator Effectiveness  Virtual Office Hours </vt:lpstr>
      <vt:lpstr>Agenda</vt:lpstr>
      <vt:lpstr>ADEPT Reminders</vt:lpstr>
      <vt:lpstr>ADEPT Timeline Check-in</vt:lpstr>
      <vt:lpstr>Wrapping up Preliminary Cycles and Beginning Final Cycle Evaluations</vt:lpstr>
      <vt:lpstr>Evaluation Status (ADEPT, District) Report</vt:lpstr>
      <vt:lpstr>Orientation and Staff Clean Up</vt:lpstr>
      <vt:lpstr>Orientations and Staff Clean Up</vt:lpstr>
      <vt:lpstr>Question and Answer </vt:lpstr>
      <vt:lpstr>Incomplete Evaluations</vt:lpstr>
      <vt:lpstr>OEELD Updates:</vt:lpstr>
      <vt:lpstr>Office of Educator Effectiveness &amp; Leadership Development</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November 2024 Effectiveness Virtual Office Hours</dc:title>
  <dc:creator>South Carolina Department of Education</dc:creator>
  <cp:lastModifiedBy>Cohoon, Ashley S</cp:lastModifiedBy>
  <cp:revision>54</cp:revision>
  <dcterms:created xsi:type="dcterms:W3CDTF">2022-07-25T17:41:28Z</dcterms:created>
  <dcterms:modified xsi:type="dcterms:W3CDTF">2024-11-15T16:27:18Z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