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4"/>
    <p:sldMasterId id="2147483648" r:id="rId5"/>
    <p:sldMasterId id="2147483660" r:id="rId6"/>
  </p:sldMasterIdLst>
  <p:notesMasterIdLst>
    <p:notesMasterId r:id="rId24"/>
  </p:notesMasterIdLst>
  <p:sldIdLst>
    <p:sldId id="257" r:id="rId7"/>
    <p:sldId id="297" r:id="rId8"/>
    <p:sldId id="294" r:id="rId9"/>
    <p:sldId id="4818" r:id="rId10"/>
    <p:sldId id="4821" r:id="rId11"/>
    <p:sldId id="4819" r:id="rId12"/>
    <p:sldId id="4822" r:id="rId13"/>
    <p:sldId id="4825" r:id="rId14"/>
    <p:sldId id="4820" r:id="rId15"/>
    <p:sldId id="4823" r:id="rId16"/>
    <p:sldId id="4809" r:id="rId17"/>
    <p:sldId id="4816" r:id="rId18"/>
    <p:sldId id="4810" r:id="rId19"/>
    <p:sldId id="4799" r:id="rId20"/>
    <p:sldId id="4824" r:id="rId21"/>
    <p:sldId id="265" r:id="rId22"/>
    <p:sldId id="28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3746"/>
    <a:srgbClr val="FFFFFF"/>
    <a:srgbClr val="4E5FA5"/>
    <a:srgbClr val="565B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CC6E7E-1355-7119-B979-4DD994AD236D}" v="514" dt="2026-05-06T18:31:34.755"/>
    <p1510:client id="{09239661-C5A1-22EC-109D-504681BCCAD5}" v="4" dt="2026-05-06T15:51:38.5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101"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B8B525-E8CE-425B-ADF5-5BE7333EAA5A}" type="datetimeFigureOut">
              <a:rPr lang="en-US" smtClean="0"/>
              <a:t>5/12/2026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1CE96-81FA-4C03-87CC-F53CE344BC75}" type="slidenum">
              <a:rPr lang="en-US" smtClean="0"/>
              <a:t>‹#›</a:t>
            </a:fld>
            <a:endParaRPr lang="en-US"/>
          </a:p>
        </p:txBody>
      </p:sp>
    </p:spTree>
    <p:extLst>
      <p:ext uri="{BB962C8B-B14F-4D97-AF65-F5344CB8AC3E}">
        <p14:creationId xmlns:p14="http://schemas.microsoft.com/office/powerpoint/2010/main" val="2534920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powerschool.com/on-demand-webinar/professional-learning-educational-impact/"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eventbrite.com/e/may-12-13-2026-sc-mentor-training-in-person-registration-1981373178514?aff=oddtdtcreator"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www.eventbrite.com/e/july-21-22-2026-mentor-trainer-certification-must-be-a-trained-mentor-registration-1987443688573?aff=oddtdtcreator"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cerra.wufoo.com/forms/zditdk00srjlnw/"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Flhttps:/canva.link/rr888zw6bcu0s3m"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ed.sc.gov/educators/educator-effectiveness/professional-learning/professional-learning-opportunities/"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ed.sc.gov/educators/school-and-district-administrators/programs-for-assistant-principals/assistant-principals/"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ed.sc.gov/educators/school-and-district-administrators/programs-for-assistant-principals/building-instructional-capacity-bic/"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solidFill>
                  <a:srgbClr val="000000"/>
                </a:solidFill>
                <a:latin typeface="Calibri"/>
                <a:cs typeface="Calibri"/>
              </a:rPr>
              <a:t>Jenny - Welcome</a:t>
            </a:r>
            <a:r>
              <a:rPr lang="en-US" sz="1200" b="0" i="0" u="none" strike="noStrike">
                <a:solidFill>
                  <a:srgbClr val="000000"/>
                </a:solidFill>
                <a:effectLst/>
                <a:latin typeface="Calibri"/>
                <a:cs typeface="Calibri"/>
              </a:rPr>
              <a:t> to our educator effectiveness virtual office hours. We’re so glad you could make it. Please type in the chat box your name and district. We have </a:t>
            </a:r>
            <a:r>
              <a:rPr lang="en-US">
                <a:solidFill>
                  <a:srgbClr val="000000"/>
                </a:solidFill>
                <a:latin typeface="Calibri"/>
                <a:cs typeface="Calibri"/>
              </a:rPr>
              <a:t>an</a:t>
            </a:r>
            <a:r>
              <a:rPr lang="en-US" sz="1200" b="0" i="0" u="none" strike="noStrike">
                <a:solidFill>
                  <a:srgbClr val="000000"/>
                </a:solidFill>
                <a:effectLst/>
                <a:latin typeface="Calibri"/>
                <a:cs typeface="Calibri"/>
              </a:rPr>
              <a:t> </a:t>
            </a:r>
            <a:r>
              <a:rPr lang="en-US">
                <a:solidFill>
                  <a:srgbClr val="000000"/>
                </a:solidFill>
                <a:latin typeface="Calibri"/>
                <a:cs typeface="Calibri"/>
              </a:rPr>
              <a:t>open-response posted</a:t>
            </a:r>
            <a:r>
              <a:rPr lang="en-US" sz="1200" b="0" i="0" u="none" strike="noStrike">
                <a:solidFill>
                  <a:srgbClr val="000000"/>
                </a:solidFill>
                <a:effectLst/>
                <a:latin typeface="Calibri"/>
                <a:cs typeface="Calibri"/>
              </a:rPr>
              <a:t> that we’d love for you to answer in the chat. We’ll get started right at 2 PM. </a:t>
            </a:r>
            <a:r>
              <a:rPr lang="en-US" sz="1200" b="0" i="0">
                <a:solidFill>
                  <a:srgbClr val="444444"/>
                </a:solidFill>
                <a:effectLst/>
                <a:latin typeface="Calibri"/>
                <a:cs typeface="Calibri"/>
              </a:rPr>
              <a:t>​</a:t>
            </a:r>
            <a:endParaRPr lang="en-US" b="0" i="0">
              <a:solidFill>
                <a:srgbClr val="444444"/>
              </a:solidFill>
              <a:effectLst/>
              <a:latin typeface="Calibri"/>
              <a:cs typeface="Calibri"/>
            </a:endParaRPr>
          </a:p>
          <a:p>
            <a:pPr algn="l" rtl="0" fontAlgn="base"/>
            <a:r>
              <a:rPr lang="en-US" sz="1200" b="0" i="0">
                <a:solidFill>
                  <a:srgbClr val="444444"/>
                </a:solidFill>
                <a:effectLst/>
                <a:latin typeface="Calibri"/>
                <a:cs typeface="Calibri"/>
              </a:rPr>
              <a:t>​</a:t>
            </a:r>
            <a:endParaRPr lang="en-US" b="0" i="0">
              <a:solidFill>
                <a:srgbClr val="444444"/>
              </a:solidFill>
              <a:effectLst/>
              <a:latin typeface="Calibri"/>
              <a:ea typeface="Calibri"/>
              <a:cs typeface="Calibri"/>
            </a:endParaRPr>
          </a:p>
          <a:p>
            <a:pPr fontAlgn="base"/>
            <a:r>
              <a:rPr lang="en-US" sz="1200" b="0" i="0" u="none" strike="noStrike">
                <a:solidFill>
                  <a:srgbClr val="000000"/>
                </a:solidFill>
                <a:effectLst/>
                <a:latin typeface="Calibri"/>
                <a:cs typeface="Calibri"/>
              </a:rPr>
              <a:t>@ 2 PM: Welcome again everyone! (Introduce self and team) If you haven’t done so, please type in the chat box your name and district. First, to orient you to the Microsoft Teams platform, the control icons will be on the upper right section of your screen for most users. If you haven’t yet, please click the mic icon to mute yourself. You will click the same mic icon to unmute yourself later when we are ready for conversation. We encourage you to utilize the chat throughout this session for any questions you may have during the presentation. Our team will be monitoring the chat and responding accordingly. We will also hold a time at the end for discussion.</a:t>
            </a:r>
            <a:r>
              <a:rPr lang="en-US" sz="1200" b="0" i="0">
                <a:solidFill>
                  <a:srgbClr val="444444"/>
                </a:solidFill>
                <a:effectLst/>
                <a:latin typeface="Calibri"/>
                <a:cs typeface="Calibri"/>
              </a:rPr>
              <a:t>​</a:t>
            </a:r>
            <a:r>
              <a:rPr lang="en-US" sz="1000" b="0" i="0">
                <a:solidFill>
                  <a:srgbClr val="444444"/>
                </a:solidFill>
                <a:effectLst/>
                <a:latin typeface="Calibri"/>
                <a:cs typeface="Calibri"/>
              </a:rPr>
              <a:t> </a:t>
            </a:r>
            <a:r>
              <a:rPr lang="en-US" sz="1200" b="0" i="0">
                <a:solidFill>
                  <a:srgbClr val="444444"/>
                </a:solidFill>
                <a:effectLst/>
                <a:latin typeface="Calibri"/>
                <a:cs typeface="Calibri"/>
              </a:rPr>
              <a:t>​</a:t>
            </a:r>
            <a:endParaRPr lang="en-US">
              <a:solidFill>
                <a:srgbClr val="444444"/>
              </a:solidFill>
              <a:latin typeface="Calibri"/>
              <a:ea typeface="Calibri"/>
              <a:cs typeface="Calibri"/>
            </a:endParaRPr>
          </a:p>
          <a:p>
            <a:r>
              <a:rPr lang="en-US" sz="1200" b="0" i="0">
                <a:solidFill>
                  <a:srgbClr val="444444"/>
                </a:solidFill>
                <a:effectLst/>
                <a:latin typeface="Calibri"/>
                <a:cs typeface="Calibri"/>
              </a:rPr>
              <a:t>The purpose of Office Hours is to hold time to ensure that we share timely reminders with districts, but even more importantly to create a space where you </a:t>
            </a:r>
            <a:r>
              <a:rPr lang="en-US">
                <a:solidFill>
                  <a:srgbClr val="444444"/>
                </a:solidFill>
                <a:latin typeface="Calibri"/>
                <a:cs typeface="Calibri"/>
              </a:rPr>
              <a:t>can share</a:t>
            </a:r>
            <a:r>
              <a:rPr lang="en-US" sz="1200" b="0" i="0">
                <a:solidFill>
                  <a:srgbClr val="444444"/>
                </a:solidFill>
                <a:effectLst/>
                <a:latin typeface="Calibri"/>
                <a:cs typeface="Calibri"/>
              </a:rPr>
              <a:t> feedback, questions, ideas and best practices with your peers. If you are new, there is no question too small; if you are an effectiveness veteran, don’t be shy about letting us know what you need. Before we get started, let’s </a:t>
            </a:r>
            <a:r>
              <a:rPr lang="en-US">
                <a:solidFill>
                  <a:srgbClr val="444444"/>
                </a:solidFill>
                <a:latin typeface="Calibri"/>
                <a:cs typeface="Calibri"/>
              </a:rPr>
              <a:t>see what reflections we have in our chat. </a:t>
            </a:r>
            <a:r>
              <a:rPr lang="en-US" sz="1200" b="0" i="0">
                <a:solidFill>
                  <a:srgbClr val="444444"/>
                </a:solidFill>
                <a:effectLst/>
                <a:latin typeface="Calibri"/>
                <a:cs typeface="Calibri"/>
              </a:rPr>
              <a:t>(summarize responses or ask 1-2 districts to elaborate….)</a:t>
            </a:r>
            <a:endParaRPr lang="en-US" b="0" i="0">
              <a:solidFill>
                <a:srgbClr val="444444"/>
              </a:solidFill>
              <a:effectLst/>
              <a:latin typeface="Calibri"/>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a:t>
            </a:fld>
            <a:endParaRPr lang="en-US"/>
          </a:p>
        </p:txBody>
      </p:sp>
    </p:spTree>
    <p:extLst>
      <p:ext uri="{BB962C8B-B14F-4D97-AF65-F5344CB8AC3E}">
        <p14:creationId xmlns:p14="http://schemas.microsoft.com/office/powerpoint/2010/main" val="3102323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Drop in Chat: </a:t>
            </a:r>
          </a:p>
          <a:p>
            <a:r>
              <a:rPr lang="en-US">
                <a:ea typeface="Calibri"/>
                <a:cs typeface="Calibri"/>
              </a:rPr>
              <a:t>Link to Webinar: </a:t>
            </a:r>
            <a:r>
              <a:rPr lang="en-US">
                <a:hlinkClick r:id="rId3"/>
              </a:rPr>
              <a:t>Plan, Manage, and Scale Professional Learning—All in One Place | PowerSchool</a:t>
            </a:r>
            <a:endParaRPr lang="en-US">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10</a:t>
            </a:fld>
            <a:endParaRPr lang="en-US"/>
          </a:p>
        </p:txBody>
      </p:sp>
    </p:spTree>
    <p:extLst>
      <p:ext uri="{BB962C8B-B14F-4D97-AF65-F5344CB8AC3E}">
        <p14:creationId xmlns:p14="http://schemas.microsoft.com/office/powerpoint/2010/main" val="28110021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8EBFBC-F705-5CE8-8A02-831C01E6C2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3E17BC-2161-B23A-9642-8ED21CA9CAD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4082E4-8ABF-C593-8E5D-A0056CA9A642}"/>
              </a:ext>
            </a:extLst>
          </p:cNvPr>
          <p:cNvSpPr>
            <a:spLocks noGrp="1"/>
          </p:cNvSpPr>
          <p:nvPr>
            <p:ph type="body" idx="1"/>
          </p:nvPr>
        </p:nvSpPr>
        <p:spPr/>
        <p:txBody>
          <a:bodyPr/>
          <a:lstStyle/>
          <a:p>
            <a:r>
              <a:rPr lang="en-US">
                <a:ea typeface="Calibri"/>
                <a:cs typeface="Calibri"/>
              </a:rPr>
              <a:t>Jenny</a:t>
            </a:r>
          </a:p>
        </p:txBody>
      </p:sp>
      <p:sp>
        <p:nvSpPr>
          <p:cNvPr id="4" name="Slide Number Placeholder 3">
            <a:extLst>
              <a:ext uri="{FF2B5EF4-FFF2-40B4-BE49-F238E27FC236}">
                <a16:creationId xmlns:a16="http://schemas.microsoft.com/office/drawing/2014/main" id="{B74C353D-BF64-4B50-0145-12122228FCB6}"/>
              </a:ext>
            </a:extLst>
          </p:cNvPr>
          <p:cNvSpPr>
            <a:spLocks noGrp="1"/>
          </p:cNvSpPr>
          <p:nvPr>
            <p:ph type="sldNum" sz="quarter" idx="5"/>
          </p:nvPr>
        </p:nvSpPr>
        <p:spPr/>
        <p:txBody>
          <a:bodyPr/>
          <a:lstStyle/>
          <a:p>
            <a:fld id="{AC08F6B9-9AA6-429E-A410-38249A3BA9E7}" type="slidenum">
              <a:rPr lang="en-US" smtClean="0"/>
              <a:t>11</a:t>
            </a:fld>
            <a:endParaRPr lang="en-US"/>
          </a:p>
        </p:txBody>
      </p:sp>
    </p:spTree>
    <p:extLst>
      <p:ext uri="{BB962C8B-B14F-4D97-AF65-F5344CB8AC3E}">
        <p14:creationId xmlns:p14="http://schemas.microsoft.com/office/powerpoint/2010/main" val="547215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12A800-397E-FDD5-67F1-E635551DF4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61E465A-17FD-78C1-EABF-C502D4FA2B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E8C7E3-54B6-9C55-9BF2-66CA654272B6}"/>
              </a:ext>
            </a:extLst>
          </p:cNvPr>
          <p:cNvSpPr>
            <a:spLocks noGrp="1"/>
          </p:cNvSpPr>
          <p:nvPr>
            <p:ph type="body" idx="1"/>
          </p:nvPr>
        </p:nvSpPr>
        <p:spPr/>
        <p:txBody>
          <a:bodyPr/>
          <a:lstStyle/>
          <a:p>
            <a:r>
              <a:rPr lang="en-US">
                <a:ea typeface="Calibri"/>
                <a:cs typeface="Calibri"/>
              </a:rPr>
              <a:t>Jenny -Go over slide</a:t>
            </a:r>
          </a:p>
          <a:p>
            <a:r>
              <a:rPr lang="en-US">
                <a:ea typeface="Calibri"/>
                <a:cs typeface="Calibri"/>
              </a:rPr>
              <a:t> Drop Links and info in Chat: </a:t>
            </a:r>
            <a:endParaRPr lang="en-US"/>
          </a:p>
          <a:p>
            <a:r>
              <a:rPr lang="en-US">
                <a:hlinkClick r:id="rId3"/>
              </a:rPr>
              <a:t>May 12 - 13, 2026, SC Mentor Training - (In-Person) Tickets, Tuesday, May 12-Wednesday, May 13  •  9 AM-4 PM | Eventbrite</a:t>
            </a:r>
            <a:endParaRPr lang="en-US"/>
          </a:p>
          <a:p>
            <a:r>
              <a:rPr lang="en-US">
                <a:hlinkClick r:id="rId4"/>
              </a:rPr>
              <a:t>July 21-22, 2026, Mentor Trainer Certification (MUST BE A TRAINED MENTOR) Tickets, Tuesday, July 21-Wednesday, July 22  •  9 AM-4 PM | Eventbrite</a:t>
            </a:r>
            <a:endParaRPr lang="en-US"/>
          </a:p>
          <a:p>
            <a:pPr lvl="1"/>
            <a:endParaRPr lang="en-US"/>
          </a:p>
          <a:p>
            <a:pPr marL="285750" indent="-285750">
              <a:buFont typeface="Arial,Sans-Serif"/>
              <a:buChar char="•"/>
            </a:pPr>
            <a:endParaRPr lang="en-US" b="1">
              <a:highlight>
                <a:srgbClr val="FFFF00"/>
              </a:highlight>
              <a:ea typeface="Calibri"/>
              <a:cs typeface="Calibri"/>
            </a:endParaRPr>
          </a:p>
          <a:p>
            <a:pPr marL="742950" lvl="1" indent="-285750">
              <a:buFont typeface="Arial,Sans-Serif"/>
              <a:buChar char="•"/>
            </a:pPr>
            <a:endParaRPr lang="en-US">
              <a:ea typeface="Calibri"/>
              <a:cs typeface="Calibri"/>
            </a:endParaRPr>
          </a:p>
        </p:txBody>
      </p:sp>
      <p:sp>
        <p:nvSpPr>
          <p:cNvPr id="4" name="Slide Number Placeholder 3">
            <a:extLst>
              <a:ext uri="{FF2B5EF4-FFF2-40B4-BE49-F238E27FC236}">
                <a16:creationId xmlns:a16="http://schemas.microsoft.com/office/drawing/2014/main" id="{89EEB2F1-88A7-9D72-C788-381303474D37}"/>
              </a:ext>
            </a:extLst>
          </p:cNvPr>
          <p:cNvSpPr>
            <a:spLocks noGrp="1"/>
          </p:cNvSpPr>
          <p:nvPr>
            <p:ph type="sldNum" sz="quarter" idx="5"/>
          </p:nvPr>
        </p:nvSpPr>
        <p:spPr/>
        <p:txBody>
          <a:bodyPr/>
          <a:lstStyle/>
          <a:p>
            <a:fld id="{7D31CE96-81FA-4C03-87CC-F53CE344BC75}" type="slidenum">
              <a:rPr lang="en-US" smtClean="0"/>
              <a:t>12</a:t>
            </a:fld>
            <a:endParaRPr lang="en-US"/>
          </a:p>
        </p:txBody>
      </p:sp>
    </p:spTree>
    <p:extLst>
      <p:ext uri="{BB962C8B-B14F-4D97-AF65-F5344CB8AC3E}">
        <p14:creationId xmlns:p14="http://schemas.microsoft.com/office/powerpoint/2010/main" val="6413845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Our last Mentor and Induction Virtual Support Session for the school year will be held on Wednesday, May 20 from 4:00-5:00 pm. You can register by scanning the </a:t>
            </a:r>
            <a:r>
              <a:rPr lang="en-US" err="1">
                <a:ea typeface="Calibri"/>
                <a:cs typeface="Calibri"/>
              </a:rPr>
              <a:t>qr</a:t>
            </a:r>
            <a:r>
              <a:rPr lang="en-US">
                <a:ea typeface="Calibri"/>
                <a:cs typeface="Calibri"/>
              </a:rPr>
              <a:t> code or pasting the tiny </a:t>
            </a:r>
            <a:r>
              <a:rPr lang="en-US" err="1">
                <a:ea typeface="Calibri"/>
                <a:cs typeface="Calibri"/>
              </a:rPr>
              <a:t>url</a:t>
            </a:r>
            <a:r>
              <a:rPr lang="en-US">
                <a:ea typeface="Calibri"/>
                <a:cs typeface="Calibri"/>
              </a:rPr>
              <a:t> in your browser. Please pass this along to your Induction 1 educators, mentors, or whoever else could benefit from this resource. The schedule for next year's support sessions will be made available soon.</a:t>
            </a:r>
          </a:p>
          <a:p>
            <a:endParaRPr lang="en-US">
              <a:ea typeface="Calibri"/>
              <a:cs typeface="Calibri"/>
            </a:endParaRPr>
          </a:p>
          <a:p>
            <a:r>
              <a:rPr lang="en-US">
                <a:ea typeface="Calibri"/>
                <a:cs typeface="Calibri"/>
              </a:rPr>
              <a:t>Drop Links in the Chat: </a:t>
            </a:r>
            <a:endParaRPr lang="en-US"/>
          </a:p>
          <a:p>
            <a:r>
              <a:rPr lang="en-US">
                <a:hlinkClick r:id="rId3"/>
              </a:rPr>
              <a:t>Registration: Mentor &amp; Induction Virtual Support Session 5.20.26</a:t>
            </a:r>
            <a:r>
              <a:rPr lang="en-US"/>
              <a:t> </a:t>
            </a:r>
          </a:p>
          <a:p>
            <a:r>
              <a:rPr lang="en-US">
                <a:hlinkClick r:id="rId4"/>
              </a:rPr>
              <a:t>Flyer: https://canva.link/rr888zw6bcu0s3m</a:t>
            </a:r>
            <a:r>
              <a:rPr lang="en-US"/>
              <a:t> </a:t>
            </a:r>
            <a:endParaRPr lang="en-US">
              <a:ea typeface="Calibri"/>
              <a:cs typeface="Calibri"/>
            </a:endParaRPr>
          </a:p>
          <a:p>
            <a:endParaRPr lang="en-US">
              <a:ea typeface="Calibri"/>
              <a:cs typeface="Calibri"/>
            </a:endParaRPr>
          </a:p>
          <a:p>
            <a:r>
              <a:rPr lang="en-US">
                <a:ea typeface="Calibri"/>
                <a:cs typeface="Calibri"/>
              </a:rPr>
              <a:t>I'll will pass the mic to --- to go over any questions that were submitted and to open the floor for additional questions and discussion.</a:t>
            </a:r>
          </a:p>
          <a:p>
            <a:endParaRPr lang="en-US">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13</a:t>
            </a:fld>
            <a:endParaRPr lang="en-US"/>
          </a:p>
        </p:txBody>
      </p:sp>
    </p:spTree>
    <p:extLst>
      <p:ext uri="{BB962C8B-B14F-4D97-AF65-F5344CB8AC3E}">
        <p14:creationId xmlns:p14="http://schemas.microsoft.com/office/powerpoint/2010/main" val="32149451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Are there any conflicts for moving next year's VOH to Tuesdays? (by conflicts, we mean do you have any standing meetings that would prevent you from attending)</a:t>
            </a:r>
          </a:p>
          <a:p>
            <a:endParaRPr lang="en-US">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15</a:t>
            </a:fld>
            <a:endParaRPr lang="en-US"/>
          </a:p>
        </p:txBody>
      </p:sp>
    </p:spTree>
    <p:extLst>
      <p:ext uri="{BB962C8B-B14F-4D97-AF65-F5344CB8AC3E}">
        <p14:creationId xmlns:p14="http://schemas.microsoft.com/office/powerpoint/2010/main" val="36579925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
                <a:ea typeface="Calibri"/>
                <a:cs typeface="Calibri"/>
              </a:rPr>
              <a:t>We thank you for your time today. We will stay for a few extra minutes if anyone has any additional questions.</a:t>
            </a:r>
            <a:endParaRPr lang="en"/>
          </a:p>
          <a:p>
            <a:r>
              <a:rPr lang="en"/>
              <a:t>Feel free to reach out to us if you have questions or feedback for us. Our email addresses are shown on the slide.</a:t>
            </a:r>
          </a:p>
          <a:p>
            <a:r>
              <a:rPr lang="en">
                <a:ea typeface="Calibri"/>
                <a:cs typeface="Calibri"/>
              </a:rPr>
              <a:t>Have a great rest of your day!</a:t>
            </a:r>
          </a:p>
        </p:txBody>
      </p:sp>
      <p:sp>
        <p:nvSpPr>
          <p:cNvPr id="4" name="Slide Number Placeholder 3"/>
          <p:cNvSpPr>
            <a:spLocks noGrp="1"/>
          </p:cNvSpPr>
          <p:nvPr>
            <p:ph type="sldNum" sz="quarter" idx="5"/>
          </p:nvPr>
        </p:nvSpPr>
        <p:spPr/>
        <p:txBody>
          <a:bodyPr/>
          <a:lstStyle/>
          <a:p>
            <a:fld id="{7D31CE96-81FA-4C03-87CC-F53CE344BC75}" type="slidenum">
              <a:rPr lang="en-US" smtClean="0"/>
              <a:t>16</a:t>
            </a:fld>
            <a:endParaRPr lang="en-US"/>
          </a:p>
        </p:txBody>
      </p:sp>
    </p:spTree>
    <p:extLst>
      <p:ext uri="{BB962C8B-B14F-4D97-AF65-F5344CB8AC3E}">
        <p14:creationId xmlns:p14="http://schemas.microsoft.com/office/powerpoint/2010/main" val="1154330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Jenny</a:t>
            </a:r>
          </a:p>
          <a:p>
            <a:endParaRPr lang="en-US">
              <a:ea typeface="Calibri"/>
              <a:cs typeface="Calibri"/>
            </a:endParaRPr>
          </a:p>
          <a:p>
            <a:r>
              <a:rPr lang="en-US">
                <a:ea typeface="Calibri"/>
                <a:cs typeface="Calibri"/>
              </a:rPr>
              <a:t>I'll pass the mic over to Torian for the ADEPT reminders.</a:t>
            </a:r>
          </a:p>
        </p:txBody>
      </p:sp>
      <p:sp>
        <p:nvSpPr>
          <p:cNvPr id="4" name="Slide Number Placeholder 3"/>
          <p:cNvSpPr>
            <a:spLocks noGrp="1"/>
          </p:cNvSpPr>
          <p:nvPr>
            <p:ph type="sldNum" sz="quarter" idx="5"/>
          </p:nvPr>
        </p:nvSpPr>
        <p:spPr/>
        <p:txBody>
          <a:bodyPr/>
          <a:lstStyle/>
          <a:p>
            <a:fld id="{AC08F6B9-9AA6-429E-A410-38249A3BA9E7}" type="slidenum">
              <a:rPr lang="en-US" smtClean="0"/>
              <a:t>2</a:t>
            </a:fld>
            <a:endParaRPr lang="en-US"/>
          </a:p>
        </p:txBody>
      </p:sp>
    </p:spTree>
    <p:extLst>
      <p:ext uri="{BB962C8B-B14F-4D97-AF65-F5344CB8AC3E}">
        <p14:creationId xmlns:p14="http://schemas.microsoft.com/office/powerpoint/2010/main" val="481385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ea typeface="Calibri"/>
                <a:cs typeface="Calibri"/>
              </a:rPr>
              <a:t>Ro</a:t>
            </a:r>
          </a:p>
        </p:txBody>
      </p:sp>
      <p:sp>
        <p:nvSpPr>
          <p:cNvPr id="4" name="Slide Number Placeholder 3"/>
          <p:cNvSpPr>
            <a:spLocks noGrp="1"/>
          </p:cNvSpPr>
          <p:nvPr>
            <p:ph type="sldNum" sz="quarter" idx="5"/>
          </p:nvPr>
        </p:nvSpPr>
        <p:spPr/>
        <p:txBody>
          <a:bodyPr/>
          <a:lstStyle/>
          <a:p>
            <a:fld id="{AC08F6B9-9AA6-429E-A410-38249A3BA9E7}" type="slidenum">
              <a:rPr lang="en-US" smtClean="0"/>
              <a:t>3</a:t>
            </a:fld>
            <a:endParaRPr lang="en-US"/>
          </a:p>
        </p:txBody>
      </p:sp>
    </p:spTree>
    <p:extLst>
      <p:ext uri="{BB962C8B-B14F-4D97-AF65-F5344CB8AC3E}">
        <p14:creationId xmlns:p14="http://schemas.microsoft.com/office/powerpoint/2010/main" val="1787391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solidFill>
                  <a:srgbClr val="000000"/>
                </a:solidFill>
                <a:latin typeface="Calibri"/>
                <a:ea typeface="Calibri"/>
                <a:cs typeface="Calibri"/>
              </a:rPr>
              <a:t>Ro</a:t>
            </a:r>
            <a:endParaRPr lang="en-US">
              <a:solidFill>
                <a:srgbClr val="000000"/>
              </a:solidFill>
              <a:latin typeface="Calibri"/>
              <a:ea typeface="Calibri"/>
              <a:cs typeface="Calibri"/>
            </a:endParaRPr>
          </a:p>
          <a:p>
            <a:r>
              <a:rPr lang="en-US" sz="1800">
                <a:solidFill>
                  <a:srgbClr val="000000"/>
                </a:solidFill>
                <a:latin typeface="Calibri"/>
                <a:ea typeface="Calibri"/>
                <a:cs typeface="Calibri"/>
              </a:rPr>
              <a:t>Here</a:t>
            </a:r>
            <a:r>
              <a:rPr lang="en-US" sz="1800" b="0" i="0" u="none" strike="noStrike">
                <a:solidFill>
                  <a:srgbClr val="000000"/>
                </a:solidFill>
                <a:effectLst/>
                <a:latin typeface="Calibri"/>
                <a:ea typeface="Calibri"/>
                <a:cs typeface="Calibri"/>
              </a:rPr>
              <a:t> is a quick glance at some ADEPT reminders. Please do not hesitate to email us if you have any questions or concerns during the close-out process.</a:t>
            </a:r>
            <a:endParaRPr lang="en-US">
              <a:latin typeface="Calibri"/>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4</a:t>
            </a:fld>
            <a:endParaRPr lang="en-US"/>
          </a:p>
        </p:txBody>
      </p:sp>
    </p:spTree>
    <p:extLst>
      <p:ext uri="{BB962C8B-B14F-4D97-AF65-F5344CB8AC3E}">
        <p14:creationId xmlns:p14="http://schemas.microsoft.com/office/powerpoint/2010/main" val="23667607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Ro</a:t>
            </a:r>
            <a:endParaRPr lang="en-US"/>
          </a:p>
          <a:p>
            <a:r>
              <a:rPr lang="en-US">
                <a:ea typeface="Calibri"/>
                <a:cs typeface="Calibri"/>
              </a:rPr>
              <a:t>READ SLIDE</a:t>
            </a:r>
            <a:endParaRPr lang="en-US"/>
          </a:p>
          <a:p>
            <a:endParaRPr lang="en-US">
              <a:ea typeface="Calibri"/>
              <a:cs typeface="Calibri"/>
            </a:endParaRPr>
          </a:p>
          <a:p>
            <a:r>
              <a:rPr lang="en-US">
                <a:ea typeface="Calibri"/>
                <a:cs typeface="Calibri"/>
              </a:rPr>
              <a:t>I’ll now pass the mic over to ----Jenny</a:t>
            </a:r>
          </a:p>
        </p:txBody>
      </p:sp>
      <p:sp>
        <p:nvSpPr>
          <p:cNvPr id="4" name="Slide Number Placeholder 3"/>
          <p:cNvSpPr>
            <a:spLocks noGrp="1"/>
          </p:cNvSpPr>
          <p:nvPr>
            <p:ph type="sldNum" sz="quarter" idx="5"/>
          </p:nvPr>
        </p:nvSpPr>
        <p:spPr/>
        <p:txBody>
          <a:bodyPr/>
          <a:lstStyle/>
          <a:p>
            <a:fld id="{7D31CE96-81FA-4C03-87CC-F53CE344BC75}" type="slidenum">
              <a:rPr lang="en-US" smtClean="0"/>
              <a:t>5</a:t>
            </a:fld>
            <a:endParaRPr lang="en-US"/>
          </a:p>
        </p:txBody>
      </p:sp>
    </p:spTree>
    <p:extLst>
      <p:ext uri="{BB962C8B-B14F-4D97-AF65-F5344CB8AC3E}">
        <p14:creationId xmlns:p14="http://schemas.microsoft.com/office/powerpoint/2010/main" val="6192345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CB24F2-07D4-DE4A-18BC-6BC26956D0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532F5F-A750-5A0E-D4F6-F189A25DB7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A2870F-6D3F-6FBA-79D0-F6EED8CA1071}"/>
              </a:ext>
            </a:extLst>
          </p:cNvPr>
          <p:cNvSpPr>
            <a:spLocks noGrp="1"/>
          </p:cNvSpPr>
          <p:nvPr>
            <p:ph type="body" idx="1"/>
          </p:nvPr>
        </p:nvSpPr>
        <p:spPr/>
        <p:txBody>
          <a:bodyPr/>
          <a:lstStyle/>
          <a:p>
            <a:pPr>
              <a:defRPr/>
            </a:pPr>
            <a:r>
              <a:rPr lang="en-US">
                <a:ea typeface="Calibri"/>
                <a:cs typeface="Calibri"/>
              </a:rPr>
              <a:t>Jenny</a:t>
            </a:r>
            <a:endParaRPr lang="en-US"/>
          </a:p>
        </p:txBody>
      </p:sp>
      <p:sp>
        <p:nvSpPr>
          <p:cNvPr id="4" name="Slide Number Placeholder 3">
            <a:extLst>
              <a:ext uri="{FF2B5EF4-FFF2-40B4-BE49-F238E27FC236}">
                <a16:creationId xmlns:a16="http://schemas.microsoft.com/office/drawing/2014/main" id="{E8E9FC0C-C12A-BBD5-564E-1D8AD89C1BA0}"/>
              </a:ext>
            </a:extLst>
          </p:cNvPr>
          <p:cNvSpPr>
            <a:spLocks noGrp="1"/>
          </p:cNvSpPr>
          <p:nvPr>
            <p:ph type="sldNum" sz="quarter" idx="5"/>
          </p:nvPr>
        </p:nvSpPr>
        <p:spPr/>
        <p:txBody>
          <a:bodyPr/>
          <a:lstStyle/>
          <a:p>
            <a:fld id="{AC08F6B9-9AA6-429E-A410-38249A3BA9E7}" type="slidenum">
              <a:rPr lang="en-US" smtClean="0"/>
              <a:t>6</a:t>
            </a:fld>
            <a:endParaRPr lang="en-US"/>
          </a:p>
        </p:txBody>
      </p:sp>
    </p:spTree>
    <p:extLst>
      <p:ext uri="{BB962C8B-B14F-4D97-AF65-F5344CB8AC3E}">
        <p14:creationId xmlns:p14="http://schemas.microsoft.com/office/powerpoint/2010/main" val="21160219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solidFill>
                  <a:srgbClr val="2F3D4C"/>
                </a:solidFill>
              </a:rPr>
              <a:t>Sign-ups for trainings are live on our website!</a:t>
            </a:r>
            <a:endParaRPr lang="en-US"/>
          </a:p>
          <a:p>
            <a:r>
              <a:rPr lang="en-US"/>
              <a:t>Drop Link in the Chat: </a:t>
            </a:r>
            <a:r>
              <a:rPr lang="en-US">
                <a:hlinkClick r:id="rId3"/>
              </a:rPr>
              <a:t>Professional Learning Opportunities - South Carolina Department of Education - 04/27/2026 11:24 AM</a:t>
            </a:r>
            <a:endParaRPr lang="en-US">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7</a:t>
            </a:fld>
            <a:endParaRPr lang="en-US"/>
          </a:p>
        </p:txBody>
      </p:sp>
    </p:spTree>
    <p:extLst>
      <p:ext uri="{BB962C8B-B14F-4D97-AF65-F5344CB8AC3E}">
        <p14:creationId xmlns:p14="http://schemas.microsoft.com/office/powerpoint/2010/main" val="2997977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The leadership is inviting instructional leaders to register for the next rounds of Instructional Leadership Academy (ILA) and Building Instructional Capacity (BIC). </a:t>
            </a:r>
          </a:p>
          <a:p>
            <a:r>
              <a:rPr lang="en-US">
                <a:ea typeface="Calibri"/>
                <a:cs typeface="Calibri"/>
              </a:rPr>
              <a:t>For more information on dates and times, you can click on the links in the chat or contact Dr. Davenport. Her contact information is on the screen.</a:t>
            </a:r>
          </a:p>
          <a:p>
            <a:endParaRPr lang="en-US">
              <a:ea typeface="Calibri"/>
              <a:cs typeface="Calibri"/>
            </a:endParaRPr>
          </a:p>
          <a:p>
            <a:r>
              <a:rPr lang="en-US">
                <a:ea typeface="Calibri"/>
                <a:cs typeface="Calibri"/>
              </a:rPr>
              <a:t>Drop links in chat:</a:t>
            </a:r>
            <a:endParaRPr lang="en-US"/>
          </a:p>
          <a:p>
            <a:r>
              <a:rPr lang="en-US">
                <a:hlinkClick r:id="rId3"/>
              </a:rPr>
              <a:t>The Instructional Leadership Academy (ILA) </a:t>
            </a:r>
            <a:endParaRPr lang="en-US">
              <a:ea typeface="Calibri" panose="020F0502020204030204"/>
              <a:cs typeface="Calibri" panose="020F0502020204030204"/>
            </a:endParaRPr>
          </a:p>
          <a:p>
            <a:r>
              <a:rPr lang="en-US">
                <a:hlinkClick r:id="rId4"/>
              </a:rPr>
              <a:t>Building Instructional Capacity (BIC) - South Carolina Department of Education - 05/04/2026 10:26 AM</a:t>
            </a:r>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8</a:t>
            </a:fld>
            <a:endParaRPr lang="en-US"/>
          </a:p>
        </p:txBody>
      </p:sp>
    </p:spTree>
    <p:extLst>
      <p:ext uri="{BB962C8B-B14F-4D97-AF65-F5344CB8AC3E}">
        <p14:creationId xmlns:p14="http://schemas.microsoft.com/office/powerpoint/2010/main" val="13597524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a:p>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9</a:t>
            </a:fld>
            <a:endParaRPr lang="en-US"/>
          </a:p>
        </p:txBody>
      </p:sp>
    </p:spTree>
    <p:extLst>
      <p:ext uri="{BB962C8B-B14F-4D97-AF65-F5344CB8AC3E}">
        <p14:creationId xmlns:p14="http://schemas.microsoft.com/office/powerpoint/2010/main" val="2066662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423971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r>
              <a:rPr lang="en-US"/>
              <a:t>Click icon to add picture</a:t>
            </a:r>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5/12/2026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612648" y="1211544"/>
            <a:ext cx="10966704" cy="496065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5452553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Organization slide">
    <p:bg>
      <p:bgPr>
        <a:solidFill>
          <a:srgbClr val="2F3D4C"/>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AC0FA9F-92AC-75AF-3D35-E082AAE684F3}"/>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7" name="SCDE logo" descr="South Carolina Department of Education logo ">
            <a:extLst>
              <a:ext uri="{FF2B5EF4-FFF2-40B4-BE49-F238E27FC236}">
                <a16:creationId xmlns:a16="http://schemas.microsoft.com/office/drawing/2014/main" id="{DC5D52C2-06A3-1581-FF4F-A5568D0ACE36}"/>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pPr/>
              <a:t>5/12/2026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16" name="Picture Placeholder 15">
            <a:extLst>
              <a:ext uri="{FF2B5EF4-FFF2-40B4-BE49-F238E27FC236}">
                <a16:creationId xmlns:a16="http://schemas.microsoft.com/office/drawing/2014/main" id="{D81122A7-8DB1-A370-75D3-165FABA4705D}"/>
              </a:ext>
            </a:extLst>
          </p:cNvPr>
          <p:cNvSpPr>
            <a:spLocks noGrp="1"/>
          </p:cNvSpPr>
          <p:nvPr>
            <p:ph type="pic" sz="quarter" idx="13"/>
          </p:nvPr>
        </p:nvSpPr>
        <p:spPr>
          <a:xfrm>
            <a:off x="660400" y="1803400"/>
            <a:ext cx="2060448" cy="2548128"/>
          </a:xfrm>
          <a:ln>
            <a:solidFill>
              <a:srgbClr val="F0C14C"/>
            </a:solidFill>
          </a:ln>
        </p:spPr>
        <p:txBody>
          <a:bodyPr>
            <a:normAutofit/>
          </a:bodyPr>
          <a:lstStyle>
            <a:lvl1pPr>
              <a:defRPr sz="1867">
                <a:solidFill>
                  <a:srgbClr val="2F3D4C"/>
                </a:solidFill>
              </a:defRPr>
            </a:lvl1pPr>
          </a:lstStyle>
          <a:p>
            <a:r>
              <a:rPr lang="en-US"/>
              <a:t>Click icon to add picture</a:t>
            </a:r>
          </a:p>
        </p:txBody>
      </p:sp>
      <p:sp>
        <p:nvSpPr>
          <p:cNvPr id="17" name="Picture Placeholder 15">
            <a:extLst>
              <a:ext uri="{FF2B5EF4-FFF2-40B4-BE49-F238E27FC236}">
                <a16:creationId xmlns:a16="http://schemas.microsoft.com/office/drawing/2014/main" id="{9C9B20AF-46C2-4772-7202-28A9597DBDF7}"/>
              </a:ext>
            </a:extLst>
          </p:cNvPr>
          <p:cNvSpPr>
            <a:spLocks noGrp="1"/>
          </p:cNvSpPr>
          <p:nvPr>
            <p:ph type="pic" sz="quarter" idx="14"/>
          </p:nvPr>
        </p:nvSpPr>
        <p:spPr>
          <a:xfrm>
            <a:off x="2861564" y="1803400"/>
            <a:ext cx="2060448" cy="2548128"/>
          </a:xfrm>
          <a:ln>
            <a:solidFill>
              <a:srgbClr val="F0C14C"/>
            </a:solidFill>
          </a:ln>
        </p:spPr>
        <p:txBody>
          <a:bodyPr>
            <a:normAutofit/>
          </a:bodyPr>
          <a:lstStyle>
            <a:lvl1pPr>
              <a:defRPr sz="1867">
                <a:solidFill>
                  <a:srgbClr val="2F3D4C"/>
                </a:solidFill>
              </a:defRPr>
            </a:lvl1pPr>
          </a:lstStyle>
          <a:p>
            <a:r>
              <a:rPr lang="en-US"/>
              <a:t>Click icon to add picture</a:t>
            </a:r>
          </a:p>
        </p:txBody>
      </p:sp>
      <p:sp>
        <p:nvSpPr>
          <p:cNvPr id="18" name="Picture Placeholder 15">
            <a:extLst>
              <a:ext uri="{FF2B5EF4-FFF2-40B4-BE49-F238E27FC236}">
                <a16:creationId xmlns:a16="http://schemas.microsoft.com/office/drawing/2014/main" id="{C6DD0515-69DB-C48D-55A8-3B1845ED2D61}"/>
              </a:ext>
            </a:extLst>
          </p:cNvPr>
          <p:cNvSpPr>
            <a:spLocks noGrp="1"/>
          </p:cNvSpPr>
          <p:nvPr>
            <p:ph type="pic" sz="quarter" idx="15"/>
          </p:nvPr>
        </p:nvSpPr>
        <p:spPr>
          <a:xfrm>
            <a:off x="5065776" y="1799771"/>
            <a:ext cx="2060448" cy="2548128"/>
          </a:xfrm>
          <a:ln>
            <a:solidFill>
              <a:srgbClr val="F0C14C"/>
            </a:solidFill>
          </a:ln>
        </p:spPr>
        <p:txBody>
          <a:bodyPr>
            <a:normAutofit/>
          </a:bodyPr>
          <a:lstStyle>
            <a:lvl1pPr>
              <a:defRPr sz="1867">
                <a:solidFill>
                  <a:srgbClr val="2F3D4C"/>
                </a:solidFill>
              </a:defRPr>
            </a:lvl1pPr>
          </a:lstStyle>
          <a:p>
            <a:r>
              <a:rPr lang="en-US"/>
              <a:t>Click icon to add picture</a:t>
            </a:r>
          </a:p>
        </p:txBody>
      </p:sp>
      <p:sp>
        <p:nvSpPr>
          <p:cNvPr id="19" name="Picture Placeholder 15">
            <a:extLst>
              <a:ext uri="{FF2B5EF4-FFF2-40B4-BE49-F238E27FC236}">
                <a16:creationId xmlns:a16="http://schemas.microsoft.com/office/drawing/2014/main" id="{4CE8CBD5-7BB6-0F86-D094-24D828830D64}"/>
              </a:ext>
            </a:extLst>
          </p:cNvPr>
          <p:cNvSpPr>
            <a:spLocks noGrp="1"/>
          </p:cNvSpPr>
          <p:nvPr>
            <p:ph type="pic" sz="quarter" idx="16"/>
          </p:nvPr>
        </p:nvSpPr>
        <p:spPr>
          <a:xfrm>
            <a:off x="7269988" y="1799771"/>
            <a:ext cx="2060448" cy="2548128"/>
          </a:xfrm>
          <a:ln>
            <a:solidFill>
              <a:srgbClr val="F0C14C"/>
            </a:solidFill>
          </a:ln>
        </p:spPr>
        <p:txBody>
          <a:bodyPr>
            <a:normAutofit/>
          </a:bodyPr>
          <a:lstStyle>
            <a:lvl1pPr>
              <a:defRPr sz="1867">
                <a:solidFill>
                  <a:srgbClr val="2F3D4C"/>
                </a:solidFill>
              </a:defRPr>
            </a:lvl1pPr>
          </a:lstStyle>
          <a:p>
            <a:r>
              <a:rPr lang="en-US"/>
              <a:t>Click icon to add picture</a:t>
            </a:r>
          </a:p>
        </p:txBody>
      </p:sp>
      <p:sp>
        <p:nvSpPr>
          <p:cNvPr id="20" name="Picture Placeholder 15">
            <a:extLst>
              <a:ext uri="{FF2B5EF4-FFF2-40B4-BE49-F238E27FC236}">
                <a16:creationId xmlns:a16="http://schemas.microsoft.com/office/drawing/2014/main" id="{C4656702-5181-2A63-61AD-E9FB5E2F89E1}"/>
              </a:ext>
            </a:extLst>
          </p:cNvPr>
          <p:cNvSpPr>
            <a:spLocks noGrp="1"/>
          </p:cNvSpPr>
          <p:nvPr>
            <p:ph type="pic" sz="quarter" idx="17"/>
          </p:nvPr>
        </p:nvSpPr>
        <p:spPr>
          <a:xfrm>
            <a:off x="9471152" y="1803400"/>
            <a:ext cx="2060448" cy="2548128"/>
          </a:xfrm>
          <a:ln>
            <a:solidFill>
              <a:srgbClr val="F0C14C"/>
            </a:solidFill>
          </a:ln>
        </p:spPr>
        <p:txBody>
          <a:bodyPr>
            <a:normAutofit/>
          </a:bodyPr>
          <a:lstStyle>
            <a:lvl1pPr>
              <a:defRPr sz="1867">
                <a:solidFill>
                  <a:srgbClr val="2F3D4C"/>
                </a:solidFill>
              </a:defRPr>
            </a:lvl1pPr>
          </a:lstStyle>
          <a:p>
            <a:r>
              <a:rPr lang="en-US"/>
              <a:t>Click icon to add picture</a:t>
            </a:r>
          </a:p>
        </p:txBody>
      </p:sp>
      <p:sp>
        <p:nvSpPr>
          <p:cNvPr id="22" name="Text Placeholder 21">
            <a:extLst>
              <a:ext uri="{FF2B5EF4-FFF2-40B4-BE49-F238E27FC236}">
                <a16:creationId xmlns:a16="http://schemas.microsoft.com/office/drawing/2014/main" id="{F415DA58-5452-3EBF-38AB-61D993233AC6}"/>
              </a:ext>
            </a:extLst>
          </p:cNvPr>
          <p:cNvSpPr>
            <a:spLocks noGrp="1"/>
          </p:cNvSpPr>
          <p:nvPr>
            <p:ph type="body" sz="quarter" idx="18" hasCustomPrompt="1"/>
          </p:nvPr>
        </p:nvSpPr>
        <p:spPr>
          <a:xfrm>
            <a:off x="641350" y="4546600"/>
            <a:ext cx="2079625" cy="867269"/>
          </a:xfrm>
          <a:ln>
            <a:noFill/>
          </a:ln>
        </p:spPr>
        <p:txBody>
          <a:bodyPr anchor="ctr"/>
          <a:lstStyle>
            <a:lvl1pPr marL="0" indent="0" algn="ctr">
              <a:lnSpc>
                <a:spcPct val="100000"/>
              </a:lnSpc>
              <a:spcBef>
                <a:spcPts val="0"/>
              </a:spcBef>
              <a:buNone/>
              <a:defRPr sz="16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3" name="Text Placeholder 21">
            <a:extLst>
              <a:ext uri="{FF2B5EF4-FFF2-40B4-BE49-F238E27FC236}">
                <a16:creationId xmlns:a16="http://schemas.microsoft.com/office/drawing/2014/main" id="{7F267B3B-F270-5049-C850-DBE0E3925C99}"/>
              </a:ext>
            </a:extLst>
          </p:cNvPr>
          <p:cNvSpPr>
            <a:spLocks noGrp="1"/>
          </p:cNvSpPr>
          <p:nvPr>
            <p:ph type="body" sz="quarter" idx="19" hasCustomPrompt="1"/>
          </p:nvPr>
        </p:nvSpPr>
        <p:spPr>
          <a:xfrm>
            <a:off x="2851976" y="4515152"/>
            <a:ext cx="2079625" cy="898716"/>
          </a:xfrm>
        </p:spPr>
        <p:txBody>
          <a:bodyPr anchor="ctr"/>
          <a:lstStyle>
            <a:lvl1pPr marL="0" indent="0" algn="ctr">
              <a:lnSpc>
                <a:spcPct val="100000"/>
              </a:lnSpc>
              <a:spcBef>
                <a:spcPts val="0"/>
              </a:spcBef>
              <a:buNone/>
              <a:defRPr sz="16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4" name="Text Placeholder 21">
            <a:extLst>
              <a:ext uri="{FF2B5EF4-FFF2-40B4-BE49-F238E27FC236}">
                <a16:creationId xmlns:a16="http://schemas.microsoft.com/office/drawing/2014/main" id="{A8B8F338-FE3C-3A4F-C135-3808BCE99206}"/>
              </a:ext>
            </a:extLst>
          </p:cNvPr>
          <p:cNvSpPr>
            <a:spLocks noGrp="1"/>
          </p:cNvSpPr>
          <p:nvPr>
            <p:ph type="body" sz="quarter" idx="20" hasCustomPrompt="1"/>
          </p:nvPr>
        </p:nvSpPr>
        <p:spPr>
          <a:xfrm>
            <a:off x="5051457" y="4515152"/>
            <a:ext cx="2079625" cy="898716"/>
          </a:xfrm>
        </p:spPr>
        <p:txBody>
          <a:bodyPr anchor="ctr"/>
          <a:lstStyle>
            <a:lvl1pPr marL="0" indent="0" algn="ctr">
              <a:lnSpc>
                <a:spcPct val="100000"/>
              </a:lnSpc>
              <a:spcBef>
                <a:spcPts val="0"/>
              </a:spcBef>
              <a:buNone/>
              <a:defRPr sz="16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5" name="Text Placeholder 21">
            <a:extLst>
              <a:ext uri="{FF2B5EF4-FFF2-40B4-BE49-F238E27FC236}">
                <a16:creationId xmlns:a16="http://schemas.microsoft.com/office/drawing/2014/main" id="{3DA8B0CC-C733-BB3F-7BBE-22F8270C554D}"/>
              </a:ext>
            </a:extLst>
          </p:cNvPr>
          <p:cNvSpPr>
            <a:spLocks noGrp="1"/>
          </p:cNvSpPr>
          <p:nvPr>
            <p:ph type="body" sz="quarter" idx="21" hasCustomPrompt="1"/>
          </p:nvPr>
        </p:nvSpPr>
        <p:spPr>
          <a:xfrm>
            <a:off x="7269988" y="4533295"/>
            <a:ext cx="2079625" cy="898716"/>
          </a:xfrm>
        </p:spPr>
        <p:txBody>
          <a:bodyPr anchor="ctr"/>
          <a:lstStyle>
            <a:lvl1pPr marL="0" indent="0" algn="ctr">
              <a:lnSpc>
                <a:spcPct val="100000"/>
              </a:lnSpc>
              <a:spcBef>
                <a:spcPts val="0"/>
              </a:spcBef>
              <a:buNone/>
              <a:defRPr sz="16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6" name="Text Placeholder 21">
            <a:extLst>
              <a:ext uri="{FF2B5EF4-FFF2-40B4-BE49-F238E27FC236}">
                <a16:creationId xmlns:a16="http://schemas.microsoft.com/office/drawing/2014/main" id="{29C17EA2-6DB6-89B9-FE7A-F168106B124E}"/>
              </a:ext>
            </a:extLst>
          </p:cNvPr>
          <p:cNvSpPr>
            <a:spLocks noGrp="1"/>
          </p:cNvSpPr>
          <p:nvPr>
            <p:ph type="body" sz="quarter" idx="22" hasCustomPrompt="1"/>
          </p:nvPr>
        </p:nvSpPr>
        <p:spPr>
          <a:xfrm>
            <a:off x="9480701" y="4515152"/>
            <a:ext cx="2079625" cy="898716"/>
          </a:xfrm>
        </p:spPr>
        <p:txBody>
          <a:bodyPr anchor="ctr"/>
          <a:lstStyle>
            <a:lvl1pPr marL="0" indent="0" algn="ctr">
              <a:lnSpc>
                <a:spcPct val="100000"/>
              </a:lnSpc>
              <a:spcBef>
                <a:spcPts val="0"/>
              </a:spcBef>
              <a:buNone/>
              <a:defRPr sz="16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5" name="Title 1">
            <a:extLst>
              <a:ext uri="{FF2B5EF4-FFF2-40B4-BE49-F238E27FC236}">
                <a16:creationId xmlns:a16="http://schemas.microsoft.com/office/drawing/2014/main" id="{6FA47C16-1777-76CE-E4F1-1189CB2B7364}"/>
              </a:ext>
            </a:extLst>
          </p:cNvPr>
          <p:cNvSpPr>
            <a:spLocks noGrp="1"/>
          </p:cNvSpPr>
          <p:nvPr>
            <p:ph type="title" hasCustomPrompt="1"/>
          </p:nvPr>
        </p:nvSpPr>
        <p:spPr>
          <a:xfrm>
            <a:off x="641047" y="419293"/>
            <a:ext cx="10958705" cy="677547"/>
          </a:xfrm>
        </p:spPr>
        <p:txBody>
          <a:bodyPr anchor="t">
            <a:noAutofit/>
          </a:bodyPr>
          <a:lstStyle>
            <a:lvl1pPr>
              <a:lnSpc>
                <a:spcPct val="100000"/>
              </a:lnSpc>
              <a:defRPr sz="3334" b="1">
                <a:solidFill>
                  <a:schemeClr val="bg1"/>
                </a:solidFill>
              </a:defRPr>
            </a:lvl1pPr>
          </a:lstStyle>
          <a:p>
            <a:r>
              <a:rPr lang="en-US"/>
              <a:t>Staffing/Organizational Chart </a:t>
            </a:r>
          </a:p>
        </p:txBody>
      </p:sp>
      <p:pic>
        <p:nvPicPr>
          <p:cNvPr id="8" name="Picture 7">
            <a:extLst>
              <a:ext uri="{FF2B5EF4-FFF2-40B4-BE49-F238E27FC236}">
                <a16:creationId xmlns:a16="http://schemas.microsoft.com/office/drawing/2014/main" id="{F5511D98-59CA-2C0F-9C1F-DB9075BC801A}"/>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6680663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5/12/2026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42890870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6194342" y="-559272"/>
            <a:ext cx="7680960" cy="768096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646176" y="637953"/>
            <a:ext cx="6902940" cy="2450528"/>
          </a:xfrm>
        </p:spPr>
        <p:txBody>
          <a:bodyPr anchor="ctr">
            <a:normAutofit/>
          </a:bodyPr>
          <a:lstStyle>
            <a:lvl1pPr algn="l">
              <a:lnSpc>
                <a:spcPct val="110000"/>
              </a:lnSpc>
              <a:defRPr sz="44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635508" y="3517640"/>
            <a:ext cx="6913608" cy="1655762"/>
          </a:xfrm>
        </p:spPr>
        <p:txBody>
          <a:bodyPr anchor="b">
            <a:normAutofit/>
          </a:bodyPr>
          <a:lstStyle>
            <a:lvl1pPr marL="0" indent="0" algn="l">
              <a:buNone/>
              <a:defRPr sz="2133" b="1">
                <a:solidFill>
                  <a:srgbClr val="2F3D4C"/>
                </a:solidFill>
              </a:defRPr>
            </a:lvl1pPr>
            <a:lvl2pPr marL="457223" indent="0" algn="ctr">
              <a:buNone/>
              <a:defRPr sz="2000"/>
            </a:lvl2pPr>
            <a:lvl3pPr marL="914446" indent="0" algn="ctr">
              <a:buNone/>
              <a:defRPr sz="1800"/>
            </a:lvl3pPr>
            <a:lvl4pPr marL="1371669" indent="0" algn="ctr">
              <a:buNone/>
              <a:defRPr sz="1600"/>
            </a:lvl4pPr>
            <a:lvl5pPr marL="1828891" indent="0" algn="ctr">
              <a:buNone/>
              <a:defRPr sz="1600"/>
            </a:lvl5pPr>
            <a:lvl6pPr marL="2286114"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635653" y="5273643"/>
            <a:ext cx="5760720" cy="1523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682044" y="5885341"/>
            <a:ext cx="12547419" cy="836135"/>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843997"/>
            <a:ext cx="3098292" cy="4754880"/>
          </a:xfrm>
        </p:spPr>
        <p:txBody>
          <a:bodyPr>
            <a:normAutofit/>
          </a:bodyPr>
          <a:lstStyle>
            <a:lvl1pPr>
              <a:lnSpc>
                <a:spcPct val="100000"/>
              </a:lnSpc>
              <a:defRPr sz="5867"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5/12/2026</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3911600" y="843997"/>
            <a:ext cx="7290" cy="475488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4484982" y="843997"/>
            <a:ext cx="7105813" cy="4754880"/>
          </a:xfrm>
        </p:spPr>
        <p:txBody>
          <a:bodyPr anchor="ctr">
            <a:noAutofit/>
          </a:bodyPr>
          <a:lstStyle>
            <a:lvl1pPr>
              <a:defRPr sz="3600">
                <a:solidFill>
                  <a:srgbClr val="2F3D4C"/>
                </a:solidFill>
              </a:defRPr>
            </a:lvl1pPr>
          </a:lstStyle>
          <a:p>
            <a:pPr marL="0" marR="0" lvl="0"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09600" y="2127786"/>
            <a:ext cx="10972800" cy="914400"/>
          </a:xfrm>
        </p:spPr>
        <p:txBody>
          <a:bodyPr>
            <a:noAutofit/>
          </a:bodyPr>
          <a:lstStyle>
            <a:lvl1pPr algn="ctr">
              <a:lnSpc>
                <a:spcPct val="100000"/>
              </a:lnSpc>
              <a:defRPr sz="5867"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5/12/2026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9600" y="3450210"/>
            <a:ext cx="10972800" cy="12507"/>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5333322" y="488028"/>
            <a:ext cx="1525357" cy="1524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1828800" y="3785556"/>
            <a:ext cx="8534400" cy="1358900"/>
          </a:xfrm>
        </p:spPr>
        <p:txBody>
          <a:bodyPr anchor="ctr">
            <a:normAutofit/>
          </a:bodyPr>
          <a:lstStyle>
            <a:lvl1pPr marL="0" indent="0" algn="ctr">
              <a:buNone/>
              <a:defRPr sz="44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5/12/2026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450231"/>
            <a:ext cx="10966704" cy="3983779"/>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5/12/2026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5/12/2026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5/12/2026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5/12/2026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612648" y="1211544"/>
            <a:ext cx="10966704" cy="496065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5/12/2026</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624091" y="1444046"/>
            <a:ext cx="10966704" cy="4154831"/>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6386207"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5/12/2026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8013192" y="1625152"/>
            <a:ext cx="3535680" cy="4217235"/>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625152"/>
            <a:ext cx="3535680" cy="4217234"/>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5/12/2026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4328160" y="1637659"/>
            <a:ext cx="3535680" cy="4204728"/>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39196" y="1581324"/>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385173" y="1581324"/>
            <a:ext cx="5183188"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5/12/2026</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28074" y="1569720"/>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406142" y="1569720"/>
            <a:ext cx="5183188" cy="42672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5/12/2026</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62081"/>
          </a:xfrm>
        </p:spPr>
        <p:txBody>
          <a:bodyPr anchor="t">
            <a:normAutofit/>
          </a:bodyPr>
          <a:lstStyle>
            <a:lvl1pPr>
              <a:lnSpc>
                <a:spcPct val="100000"/>
              </a:lnSpc>
              <a:defRPr sz="3334"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p:spPr>
        <p:txBody>
          <a:bodyPr>
            <a:normAutofit/>
          </a:bodyPr>
          <a:lstStyle>
            <a:lvl1pPr marL="0" indent="0">
              <a:lnSpc>
                <a:spcPct val="110000"/>
              </a:lnSpc>
              <a:spcBef>
                <a:spcPts val="0"/>
              </a:spcBef>
              <a:buNone/>
              <a:defRPr sz="1867">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0"/>
            <a:ext cx="4181859" cy="3835388"/>
          </a:xfrm>
        </p:spPr>
        <p:txBody>
          <a:bodyPr>
            <a:noAutofit/>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5/12/2026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3344637" y="4026981"/>
            <a:ext cx="3657600" cy="1054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629483" y="1871629"/>
            <a:ext cx="4230991" cy="12193"/>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12837"/>
          </a:xfrm>
        </p:spPr>
        <p:txBody>
          <a:bodyPr anchor="t">
            <a:normAutofit/>
          </a:bodyPr>
          <a:lstStyle>
            <a:lvl1pPr>
              <a:lnSpc>
                <a:spcPct val="100000"/>
              </a:lnSpc>
              <a:defRPr sz="3334"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1"/>
            <a:ext cx="4230990" cy="3659187"/>
          </a:xfrm>
        </p:spPr>
        <p:txBody>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a:ln w="28575">
            <a:solidFill>
              <a:srgbClr val="F0C14C"/>
            </a:solidFill>
          </a:ln>
        </p:spPr>
        <p:txBody>
          <a:bodyPr anchor="ctr">
            <a:normAutofit/>
          </a:bodyPr>
          <a:lstStyle>
            <a:lvl1pPr marL="0" indent="0" algn="ctr">
              <a:lnSpc>
                <a:spcPct val="110000"/>
              </a:lnSpc>
              <a:spcBef>
                <a:spcPts val="0"/>
              </a:spcBef>
              <a:buNone/>
              <a:defRPr sz="2933">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629483" y="1871629"/>
            <a:ext cx="4230991" cy="12193"/>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5/12/2026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5860603" y="1489102"/>
            <a:ext cx="4864100" cy="1875553"/>
          </a:xfrm>
        </p:spPr>
        <p:txBody>
          <a:bodyPr anchor="t">
            <a:noAutofit/>
          </a:bodyPr>
          <a:lstStyle>
            <a:lvl1pPr>
              <a:lnSpc>
                <a:spcPct val="100000"/>
              </a:lnSpc>
              <a:defRPr sz="5867"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5892800" y="3530600"/>
            <a:ext cx="486410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5/12/2026</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1435100" y="1322491"/>
            <a:ext cx="3657600" cy="36576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5860603" y="3674527"/>
            <a:ext cx="4896297" cy="668873"/>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4556759" y="5511800"/>
            <a:ext cx="3048000" cy="609600"/>
          </a:xfrm>
        </p:spPr>
        <p:txBody>
          <a:bodyPr anchor="ctr">
            <a:normAutofit/>
          </a:bodyPr>
          <a:lstStyle>
            <a:lvl1pPr algn="ctr">
              <a:lnSpc>
                <a:spcPct val="100000"/>
              </a:lnSpc>
              <a:defRPr sz="2933"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93387" y="685800"/>
            <a:ext cx="4574746" cy="4572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5/12/2026</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5/12/2026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9873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5/12/2026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5/12/2026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5/12/2026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5/12/2026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theme" Target="../theme/theme2.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theme" Target="../theme/theme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0" y="3104421"/>
            <a:ext cx="5524500" cy="1543050"/>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03832" y="1375776"/>
            <a:ext cx="3333928" cy="3271695"/>
          </a:xfrm>
          <a:prstGeom prst="rect">
            <a:avLst/>
          </a:prstGeom>
        </p:spPr>
      </p:pic>
    </p:spTree>
    <p:extLst>
      <p:ext uri="{BB962C8B-B14F-4D97-AF65-F5344CB8AC3E}">
        <p14:creationId xmlns:p14="http://schemas.microsoft.com/office/powerpoint/2010/main" val="3695642851"/>
      </p:ext>
    </p:extLst>
  </p:cSld>
  <p:clrMap bg1="lt1" tx1="dk1" bg2="lt2" tx2="dk2" accent1="accent1" accent2="accent2" accent3="accent3" accent4="accent4" accent5="accent5" accent6="accent6" hlink="hlink" folHlink="folHlink"/>
  <p:sldLayoutIdLst>
    <p:sldLayoutId id="2147483682" r:id="rId1"/>
  </p:sldLayoutIdLst>
  <p:txStyles>
    <p:titleStyle>
      <a:lvl1pPr algn="l" defTabSz="914400"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5/12/2026</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3" r:id="rId12"/>
    <p:sldLayoutId id="2147483684" r:id="rId13"/>
    <p:sldLayoutId id="2147483685"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612648" y="365125"/>
            <a:ext cx="10936224" cy="7315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612648" y="1244601"/>
            <a:ext cx="10936224" cy="4594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612648" y="6356351"/>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A448B9D2-E6E9-40E5-8C65-A106E5FF64CC}" type="datetimeFigureOut">
              <a:rPr lang="en-US" smtClean="0">
                <a:solidFill>
                  <a:prstClr val="black">
                    <a:tint val="82000"/>
                  </a:prstClr>
                </a:solidFill>
              </a:rPr>
              <a:pPr defTabSz="914446"/>
              <a:t>5/12/2026</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4023360" y="6370895"/>
            <a:ext cx="41148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8805672" y="6370895"/>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 id="2147483680" r:id="rId17"/>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hyperlink" Target="mailto:MHoot@educationalimpact.com" TargetMode="External"/><Relationship Id="rId2" Type="http://schemas.openxmlformats.org/officeDocument/2006/relationships/notesSlide" Target="../notesSlides/notesSlide10.xml"/><Relationship Id="rId1" Type="http://schemas.openxmlformats.org/officeDocument/2006/relationships/slideLayout" Target="../slideLayouts/slideLayout19.xml"/><Relationship Id="rId5" Type="http://schemas.openxmlformats.org/officeDocument/2006/relationships/hyperlink" Target="mailto:Tyler.Armstrong@powerschool.com" TargetMode="External"/><Relationship Id="rId4" Type="http://schemas.openxmlformats.org/officeDocument/2006/relationships/hyperlink" Target="https://www.powerschool.com/on-demand-webinar/professional-learning-educational-impact/"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hyperlink" Target="https://www.eventbrite.com/e/may-12-13-2026-sc-mentor-training-in-person-registration-1981373178514?aff=oddtdtcreator" TargetMode="External"/><Relationship Id="rId2" Type="http://schemas.openxmlformats.org/officeDocument/2006/relationships/notesSlide" Target="../notesSlides/notesSlide12.xml"/><Relationship Id="rId1" Type="http://schemas.openxmlformats.org/officeDocument/2006/relationships/slideLayout" Target="../slideLayouts/slideLayout21.xml"/><Relationship Id="rId4" Type="http://schemas.openxmlformats.org/officeDocument/2006/relationships/hyperlink" Target="https://www.eventbrite.com/e/july-21-22-2026-mentor-trainer-certification-must-be-a-trained-mentor-registration-1987443688573?aff=oddtdtcreator"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8.xml"/><Relationship Id="rId4" Type="http://schemas.openxmlformats.org/officeDocument/2006/relationships/hyperlink" Target="https://freepngimg.com/png/88489-text-symbol-question-drawing-mark-free-download-png-hq"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mailto:Tmnunn@ed.sc.gov" TargetMode="External"/><Relationship Id="rId13" Type="http://schemas.openxmlformats.org/officeDocument/2006/relationships/hyperlink" Target="mailto:tsmith@ed.sc.gov" TargetMode="External"/><Relationship Id="rId3" Type="http://schemas.openxmlformats.org/officeDocument/2006/relationships/hyperlink" Target="mailto:skberresford@ed.sc.gov" TargetMode="External"/><Relationship Id="rId7" Type="http://schemas.openxmlformats.org/officeDocument/2006/relationships/hyperlink" Target="mailto:khoward@ed.sc.gov" TargetMode="External"/><Relationship Id="rId12" Type="http://schemas.openxmlformats.org/officeDocument/2006/relationships/hyperlink" Target="mailto:frobinson@ed.sc.gov" TargetMode="External"/><Relationship Id="rId2" Type="http://schemas.openxmlformats.org/officeDocument/2006/relationships/notesSlide" Target="../notesSlides/notesSlide15.xml"/><Relationship Id="rId16" Type="http://schemas.openxmlformats.org/officeDocument/2006/relationships/image" Target="../media/image12.png"/><Relationship Id="rId1" Type="http://schemas.openxmlformats.org/officeDocument/2006/relationships/slideLayout" Target="../slideLayouts/slideLayout8.xml"/><Relationship Id="rId6" Type="http://schemas.openxmlformats.org/officeDocument/2006/relationships/hyperlink" Target="mailto:vhenke@ed.sc.gov" TargetMode="External"/><Relationship Id="rId11" Type="http://schemas.openxmlformats.org/officeDocument/2006/relationships/hyperlink" Target="mailto:oortmann@ed.sc.gov" TargetMode="External"/><Relationship Id="rId5" Type="http://schemas.openxmlformats.org/officeDocument/2006/relationships/hyperlink" Target="mailto:rfrazier@ed.sc.gov" TargetMode="External"/><Relationship Id="rId15" Type="http://schemas.openxmlformats.org/officeDocument/2006/relationships/hyperlink" Target="mailto:masuber@ed.sc.gov" TargetMode="External"/><Relationship Id="rId10" Type="http://schemas.openxmlformats.org/officeDocument/2006/relationships/hyperlink" Target="mailto:rthurmond@ed.sc.gov" TargetMode="External"/><Relationship Id="rId4" Type="http://schemas.openxmlformats.org/officeDocument/2006/relationships/hyperlink" Target="mailto:ascohoon@ed.sc.gov" TargetMode="External"/><Relationship Id="rId9" Type="http://schemas.openxmlformats.org/officeDocument/2006/relationships/hyperlink" Target="mailto:gedwards@ed.sc.gov" TargetMode="External"/><Relationship Id="rId14" Type="http://schemas.openxmlformats.org/officeDocument/2006/relationships/hyperlink" Target="mailto:kemack@ed.sc.gov"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9.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4">
            <a:extLst>
              <a:ext uri="{FF2B5EF4-FFF2-40B4-BE49-F238E27FC236}">
                <a16:creationId xmlns:a16="http://schemas.microsoft.com/office/drawing/2014/main" id="{9CB50828-F853-EE56-5FBD-4A56EAD333B0}"/>
              </a:ext>
            </a:extLst>
          </p:cNvPr>
          <p:cNvSpPr txBox="1">
            <a:spLocks noGrp="1"/>
          </p:cNvSpPr>
          <p:nvPr>
            <p:ph type="title" idx="4294967295"/>
          </p:nvPr>
        </p:nvSpPr>
        <p:spPr>
          <a:xfrm>
            <a:off x="-688584" y="401661"/>
            <a:ext cx="8483599" cy="149271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spcBef>
                <a:spcPts val="0"/>
              </a:spcBef>
              <a:defRPr/>
            </a:pPr>
            <a:r>
              <a:rPr lang="en-US" sz="4400" b="1">
                <a:latin typeface="Aptos"/>
              </a:rPr>
              <a:t>Educator Effectiveness</a:t>
            </a:r>
            <a:r>
              <a:rPr kumimoji="0" lang="en-US" sz="4400" b="1" i="0" u="none" strike="noStrike" kern="1200" cap="none" spc="0" normalizeH="0" baseline="0" noProof="0">
                <a:ln>
                  <a:noFill/>
                </a:ln>
                <a:effectLst/>
                <a:uLnTx/>
                <a:uFillTx/>
                <a:latin typeface="Aptos"/>
              </a:rPr>
              <a:t> </a:t>
            </a:r>
            <a:br>
              <a:rPr lang="en-US" sz="4400" b="1" i="0" u="none" strike="noStrike" kern="1200" cap="none" spc="0" normalizeH="0" baseline="0" noProof="0">
                <a:ln>
                  <a:noFill/>
                </a:ln>
                <a:effectLst/>
                <a:uLnTx/>
                <a:uFillTx/>
                <a:latin typeface="Aptos" panose="020B0004020202020204" pitchFamily="34" charset="0"/>
              </a:rPr>
            </a:br>
            <a:r>
              <a:rPr kumimoji="0" lang="en-US" sz="4400" b="1" i="0" u="none" strike="noStrike" kern="1200" cap="none" spc="0" normalizeH="0" baseline="0" noProof="0">
                <a:ln>
                  <a:noFill/>
                </a:ln>
                <a:effectLst/>
                <a:uLnTx/>
                <a:uFillTx/>
                <a:latin typeface="Aptos"/>
              </a:rPr>
              <a:t>Virtual Office Hours</a:t>
            </a:r>
            <a:r>
              <a:rPr kumimoji="0" lang="en-US" sz="5300" b="1" i="0" u="none" strike="noStrike" kern="1200" cap="none" spc="0" normalizeH="0" baseline="0" noProof="0">
                <a:ln>
                  <a:noFill/>
                </a:ln>
                <a:effectLst/>
                <a:uLnTx/>
                <a:uFillTx/>
                <a:latin typeface="Aptos"/>
              </a:rPr>
              <a:t> </a:t>
            </a:r>
            <a:endParaRPr lang="en-US">
              <a:latin typeface="Aptos"/>
            </a:endParaRPr>
          </a:p>
        </p:txBody>
      </p:sp>
      <p:sp>
        <p:nvSpPr>
          <p:cNvPr id="12" name="TextBox 6">
            <a:extLst>
              <a:ext uri="{FF2B5EF4-FFF2-40B4-BE49-F238E27FC236}">
                <a16:creationId xmlns:a16="http://schemas.microsoft.com/office/drawing/2014/main" id="{E5A2C9A6-FA7C-FE1C-88FF-CF927DF21E4A}"/>
              </a:ext>
            </a:extLst>
          </p:cNvPr>
          <p:cNvSpPr txBox="1"/>
          <p:nvPr/>
        </p:nvSpPr>
        <p:spPr>
          <a:xfrm>
            <a:off x="1760971" y="2155736"/>
            <a:ext cx="3204634" cy="29181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ts val="1959"/>
              </a:lnSpc>
              <a:spcBef>
                <a:spcPct val="0"/>
              </a:spcBef>
            </a:pPr>
            <a:r>
              <a:rPr lang="en-US" sz="2800" b="1">
                <a:latin typeface="Aptos"/>
              </a:rPr>
              <a:t>May 6, 2026</a:t>
            </a:r>
          </a:p>
        </p:txBody>
      </p:sp>
      <p:sp>
        <p:nvSpPr>
          <p:cNvPr id="4" name="TextBox 3">
            <a:extLst>
              <a:ext uri="{FF2B5EF4-FFF2-40B4-BE49-F238E27FC236}">
                <a16:creationId xmlns:a16="http://schemas.microsoft.com/office/drawing/2014/main" id="{70787342-6D37-1A43-7D2E-50CC226FBF32}"/>
              </a:ext>
            </a:extLst>
          </p:cNvPr>
          <p:cNvSpPr txBox="1"/>
          <p:nvPr/>
        </p:nvSpPr>
        <p:spPr>
          <a:xfrm>
            <a:off x="402252" y="2857443"/>
            <a:ext cx="4954984" cy="30469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800" b="1">
                <a:latin typeface="Aptos"/>
                <a:ea typeface="Calibri"/>
                <a:cs typeface="Calibri"/>
              </a:rPr>
              <a:t>Welcome!</a:t>
            </a:r>
          </a:p>
          <a:p>
            <a:pPr algn="ctr"/>
            <a:endParaRPr lang="en-US" sz="2800" b="1">
              <a:latin typeface="Aptos"/>
              <a:ea typeface="Calibri"/>
              <a:cs typeface="Calibri"/>
            </a:endParaRPr>
          </a:p>
          <a:p>
            <a:pPr algn="ctr"/>
            <a:r>
              <a:rPr lang="en-US" sz="2800" b="1">
                <a:latin typeface="Aptos"/>
                <a:ea typeface="Calibri"/>
                <a:cs typeface="Calibri"/>
              </a:rPr>
              <a:t>What is your go-to summer recharge strategy – </a:t>
            </a:r>
            <a:endParaRPr lang="en-US">
              <a:latin typeface="Calibri"/>
              <a:ea typeface="Calibri"/>
              <a:cs typeface="Calibri"/>
            </a:endParaRPr>
          </a:p>
          <a:p>
            <a:pPr algn="ctr"/>
            <a:r>
              <a:rPr lang="en-US" sz="2800" b="1">
                <a:latin typeface="Aptos"/>
                <a:ea typeface="Calibri"/>
                <a:cs typeface="Calibri"/>
              </a:rPr>
              <a:t>rest, adventure, or </a:t>
            </a:r>
            <a:endParaRPr lang="en-US">
              <a:latin typeface="Calibri"/>
              <a:ea typeface="Calibri"/>
              <a:cs typeface="Calibri"/>
            </a:endParaRPr>
          </a:p>
          <a:p>
            <a:pPr algn="ctr"/>
            <a:r>
              <a:rPr lang="en-US" sz="2800" b="1">
                <a:latin typeface="Aptos"/>
                <a:ea typeface="Calibri"/>
                <a:cs typeface="Calibri"/>
              </a:rPr>
              <a:t>something in between?</a:t>
            </a:r>
            <a:endParaRPr lang="en-US">
              <a:ea typeface="Calibri"/>
              <a:cs typeface="Calibri"/>
            </a:endParaRPr>
          </a:p>
          <a:p>
            <a:pPr algn="ctr"/>
            <a:endParaRPr lang="en-US" sz="2400" b="1">
              <a:solidFill>
                <a:srgbClr val="2D2D39"/>
              </a:solidFill>
              <a:latin typeface="Aptos"/>
              <a:ea typeface="Calibri"/>
              <a:cs typeface="Calibri"/>
            </a:endParaRPr>
          </a:p>
        </p:txBody>
      </p:sp>
      <p:pic>
        <p:nvPicPr>
          <p:cNvPr id="14" name="Picture 13" descr="Horizontal logo of the South Carolina Department of Education. On the right of the words “ South Carolina Department of Education” is a circle seal, Inside is a palmetto tree with hands representing the fronds. The palmetto tree is rooted in a book. Below the book is the year 1868.">
            <a:extLst>
              <a:ext uri="{FF2B5EF4-FFF2-40B4-BE49-F238E27FC236}">
                <a16:creationId xmlns:a16="http://schemas.microsoft.com/office/drawing/2014/main" id="{6FE4EB68-B662-A92E-D6F6-6A644F0EBF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400" y="5632670"/>
            <a:ext cx="4882870" cy="976575"/>
          </a:xfrm>
          <a:prstGeom prst="rect">
            <a:avLst/>
          </a:prstGeom>
        </p:spPr>
      </p:pic>
      <p:sp>
        <p:nvSpPr>
          <p:cNvPr id="3" name="Freeform 3">
            <a:extLst>
              <a:ext uri="{C183D7F6-B498-43B3-948B-1728B52AA6E4}">
                <adec:decorative xmlns:adec="http://schemas.microsoft.com/office/drawing/2017/decorative" val="1"/>
              </a:ext>
            </a:extLst>
          </p:cNvPr>
          <p:cNvSpPr/>
          <p:nvPr/>
        </p:nvSpPr>
        <p:spPr>
          <a:xfrm>
            <a:off x="5729069" y="143812"/>
            <a:ext cx="6203639" cy="6570376"/>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4">
              <a:alphaModFix amt="17000"/>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 name="AutoShape 2">
            <a:extLst>
              <a:ext uri="{C183D7F6-B498-43B3-948B-1728B52AA6E4}">
                <adec:decorative xmlns:adec="http://schemas.microsoft.com/office/drawing/2017/decorative" val="1"/>
              </a:ext>
            </a:extLst>
          </p:cNvPr>
          <p:cNvSpPr/>
          <p:nvPr/>
        </p:nvSpPr>
        <p:spPr>
          <a:xfrm>
            <a:off x="685800" y="5607395"/>
            <a:ext cx="4603471"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62F24-E469-7144-0EDE-F3086BD083D5}"/>
              </a:ext>
            </a:extLst>
          </p:cNvPr>
          <p:cNvSpPr>
            <a:spLocks noGrp="1"/>
          </p:cNvSpPr>
          <p:nvPr>
            <p:ph type="title"/>
          </p:nvPr>
        </p:nvSpPr>
        <p:spPr>
          <a:xfrm>
            <a:off x="624938" y="551097"/>
            <a:ext cx="10966704" cy="731520"/>
          </a:xfrm>
        </p:spPr>
        <p:txBody>
          <a:bodyPr/>
          <a:lstStyle/>
          <a:p>
            <a:r>
              <a:rPr lang="en-US" sz="3300"/>
              <a:t>Opportunity for Continued Access to the PLL</a:t>
            </a:r>
            <a:endParaRPr lang="en-US"/>
          </a:p>
        </p:txBody>
      </p:sp>
      <p:sp>
        <p:nvSpPr>
          <p:cNvPr id="5" name="TextBox 4">
            <a:extLst>
              <a:ext uri="{FF2B5EF4-FFF2-40B4-BE49-F238E27FC236}">
                <a16:creationId xmlns:a16="http://schemas.microsoft.com/office/drawing/2014/main" id="{8B1D6B66-978B-B9A6-9197-CE38F733BDCF}"/>
              </a:ext>
            </a:extLst>
          </p:cNvPr>
          <p:cNvSpPr txBox="1"/>
          <p:nvPr/>
        </p:nvSpPr>
        <p:spPr>
          <a:xfrm>
            <a:off x="528530" y="1449805"/>
            <a:ext cx="10671150" cy="104644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latin typeface="Aptos"/>
                <a:cs typeface="Segoe UI"/>
              </a:rPr>
              <a:t>As State-funded PLL access ends in August — districts can continue access through direct partnerships.</a:t>
            </a:r>
            <a:endParaRPr lang="en-US">
              <a:latin typeface="Aptos"/>
            </a:endParaRPr>
          </a:p>
          <a:p>
            <a:pPr algn="l"/>
            <a:endParaRPr lang="en-US" sz="4400" b="0"/>
          </a:p>
        </p:txBody>
      </p:sp>
      <p:sp>
        <p:nvSpPr>
          <p:cNvPr id="6" name="TextBox 5">
            <a:extLst>
              <a:ext uri="{FF2B5EF4-FFF2-40B4-BE49-F238E27FC236}">
                <a16:creationId xmlns:a16="http://schemas.microsoft.com/office/drawing/2014/main" id="{D634DE5C-9959-662F-13CF-080D12721946}"/>
              </a:ext>
            </a:extLst>
          </p:cNvPr>
          <p:cNvSpPr txBox="1"/>
          <p:nvPr/>
        </p:nvSpPr>
        <p:spPr>
          <a:xfrm>
            <a:off x="785807" y="1974325"/>
            <a:ext cx="4964170" cy="4093428"/>
          </a:xfrm>
          <a:prstGeom prst="rect">
            <a:avLst/>
          </a:prstGeom>
          <a:noFill/>
          <a:ln>
            <a:solidFill>
              <a:schemeClr val="accent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a:t>🎓 </a:t>
            </a:r>
            <a:r>
              <a:rPr lang="en-US" sz="2000"/>
              <a:t>Educational Impact – </a:t>
            </a:r>
            <a:r>
              <a:rPr lang="en-US" sz="2000" i="1"/>
              <a:t>Premium Academy</a:t>
            </a:r>
            <a:endParaRPr lang="en-US" sz="1600"/>
          </a:p>
          <a:p>
            <a:pPr lvl="1"/>
            <a:r>
              <a:rPr lang="en-US" sz="1600" b="1">
                <a:latin typeface="Aptos"/>
                <a:cs typeface="Segoe UI"/>
              </a:rPr>
              <a:t>Professional Learning Content</a:t>
            </a:r>
            <a:endParaRPr lang="en-US" sz="1600">
              <a:latin typeface="Aptos"/>
            </a:endParaRPr>
          </a:p>
          <a:p>
            <a:pPr marL="742950" lvl="1" indent="-285750">
              <a:buFont typeface="Arial"/>
              <a:buChar char="•"/>
            </a:pPr>
            <a:r>
              <a:rPr lang="en-US" sz="1600">
                <a:latin typeface="Aptos"/>
                <a:cs typeface="Segoe UI"/>
              </a:rPr>
              <a:t>📚 400+ online courses</a:t>
            </a:r>
            <a:endParaRPr lang="en-US" sz="1600">
              <a:latin typeface="Aptos"/>
            </a:endParaRPr>
          </a:p>
          <a:p>
            <a:pPr marL="742950" lvl="1" indent="-285750">
              <a:buFont typeface="Arial"/>
              <a:buChar char="•"/>
            </a:pPr>
            <a:r>
              <a:rPr lang="en-US" sz="1600">
                <a:latin typeface="Aptos"/>
                <a:cs typeface="Segoe UI"/>
              </a:rPr>
              <a:t>‍‍💼 Teachers, administrators, support staff</a:t>
            </a:r>
            <a:endParaRPr lang="en-US" sz="1600">
              <a:latin typeface="Aptos"/>
            </a:endParaRPr>
          </a:p>
          <a:p>
            <a:pPr marL="742950" lvl="1" indent="-285750">
              <a:buFont typeface="Arial"/>
              <a:buChar char="•"/>
            </a:pPr>
            <a:r>
              <a:rPr lang="en-US" sz="1600">
                <a:latin typeface="Aptos"/>
                <a:cs typeface="Segoe UI"/>
              </a:rPr>
              <a:t>✅ SC-aligned &amp; SCDE renewal credit </a:t>
            </a:r>
            <a:endParaRPr lang="en-US" sz="1600">
              <a:latin typeface="Aptos"/>
            </a:endParaRPr>
          </a:p>
          <a:p>
            <a:pPr marL="1200150" lvl="2" indent="-285750">
              <a:buFont typeface="Wingdings"/>
              <a:buChar char="§"/>
            </a:pPr>
            <a:r>
              <a:rPr lang="en-US" sz="1600">
                <a:latin typeface="Aptos"/>
                <a:cs typeface="Segoe UI"/>
              </a:rPr>
              <a:t>SCTS 4.0 (teachers)</a:t>
            </a:r>
            <a:endParaRPr lang="en-US" sz="1600">
              <a:latin typeface="Aptos"/>
            </a:endParaRPr>
          </a:p>
          <a:p>
            <a:pPr marL="1200150" lvl="2" indent="-285750">
              <a:buFont typeface="Wingdings"/>
              <a:buChar char="§"/>
            </a:pPr>
            <a:r>
              <a:rPr lang="en-US" sz="1600">
                <a:latin typeface="Aptos"/>
                <a:cs typeface="Segoe UI"/>
              </a:rPr>
              <a:t>PADEPP (administrators)</a:t>
            </a:r>
          </a:p>
          <a:p>
            <a:pPr lvl="2"/>
            <a:endParaRPr lang="en-US" sz="1600">
              <a:latin typeface="Aptos"/>
              <a:cs typeface="Segoe UI"/>
            </a:endParaRPr>
          </a:p>
          <a:p>
            <a:pPr lvl="1"/>
            <a:r>
              <a:rPr lang="en-US" sz="1600" b="1">
                <a:latin typeface="Aptos"/>
                <a:cs typeface="Segoe UI"/>
              </a:rPr>
              <a:t>District Support</a:t>
            </a:r>
            <a:endParaRPr lang="en-US" sz="1600">
              <a:latin typeface="Aptos"/>
            </a:endParaRPr>
          </a:p>
          <a:p>
            <a:pPr marL="742950" lvl="1" indent="-285750">
              <a:buFont typeface="Arial"/>
              <a:buChar char="•"/>
            </a:pPr>
            <a:r>
              <a:rPr lang="en-US" sz="1600">
                <a:latin typeface="Aptos"/>
                <a:cs typeface="Segoe UI"/>
              </a:rPr>
              <a:t>🛠️ Customized implementation &amp; onboarding</a:t>
            </a:r>
            <a:endParaRPr lang="en-US" sz="1600">
              <a:latin typeface="Aptos"/>
            </a:endParaRPr>
          </a:p>
          <a:p>
            <a:pPr marL="742950" lvl="1" indent="-285750">
              <a:buFont typeface="Arial"/>
              <a:buChar char="•"/>
            </a:pPr>
            <a:r>
              <a:rPr lang="en-US" sz="1600">
                <a:latin typeface="Aptos"/>
                <a:cs typeface="Segoe UI"/>
              </a:rPr>
              <a:t>🧩 Custom course design available</a:t>
            </a:r>
            <a:endParaRPr lang="en-US" sz="1600">
              <a:latin typeface="Aptos"/>
            </a:endParaRPr>
          </a:p>
          <a:p>
            <a:pPr marL="742950" lvl="1" indent="-285750">
              <a:buFont typeface="Arial"/>
              <a:buChar char="•"/>
            </a:pPr>
            <a:r>
              <a:rPr lang="en-US" sz="1600">
                <a:latin typeface="Aptos"/>
                <a:cs typeface="Segoe UI"/>
              </a:rPr>
              <a:t>📄 Certificates &amp; reporting integration</a:t>
            </a:r>
          </a:p>
          <a:p>
            <a:pPr marL="742950" lvl="1" indent="-285750">
              <a:buFont typeface="Arial"/>
              <a:buChar char="•"/>
            </a:pPr>
            <a:endParaRPr lang="en-US" sz="1600">
              <a:latin typeface="Aptos"/>
              <a:cs typeface="Segoe UI"/>
            </a:endParaRPr>
          </a:p>
          <a:p>
            <a:pPr lvl="1"/>
            <a:r>
              <a:rPr lang="en-US" sz="1600" b="1">
                <a:latin typeface="Aptos"/>
                <a:cs typeface="Segoe UI"/>
              </a:rPr>
              <a:t>Connect with a South Carolina consultant:</a:t>
            </a:r>
            <a:r>
              <a:rPr lang="en-US" sz="1600">
                <a:latin typeface="Aptos"/>
                <a:cs typeface="Segoe UI"/>
              </a:rPr>
              <a:t> </a:t>
            </a:r>
          </a:p>
          <a:p>
            <a:pPr marL="742950" lvl="1" indent="-285750">
              <a:buFont typeface="Arial,Sans-Serif"/>
              <a:buChar char="•"/>
            </a:pPr>
            <a:r>
              <a:rPr lang="en-US" sz="1600" b="1">
                <a:latin typeface="Aptos"/>
                <a:cs typeface="Segoe UI"/>
              </a:rPr>
              <a:t>Educational Impact:</a:t>
            </a:r>
            <a:r>
              <a:rPr lang="en-US" sz="1600">
                <a:latin typeface="Aptos"/>
                <a:cs typeface="Segoe UI"/>
              </a:rPr>
              <a:t> Melissa Hoot </a:t>
            </a:r>
            <a:br>
              <a:rPr lang="en-US" sz="1600">
                <a:latin typeface="Aptos"/>
                <a:cs typeface="Segoe UI"/>
              </a:rPr>
            </a:br>
            <a:r>
              <a:rPr lang="en-US" sz="1600">
                <a:latin typeface="Aptos"/>
                <a:cs typeface="Segoe UI"/>
                <a:hlinkClick r:id="rId3"/>
              </a:rPr>
              <a:t>MHoot@educationalimpact.com</a:t>
            </a:r>
            <a:r>
              <a:rPr lang="en-US" sz="1600">
                <a:latin typeface="Aptos"/>
                <a:cs typeface="Segoe UI"/>
              </a:rPr>
              <a:t> </a:t>
            </a:r>
          </a:p>
        </p:txBody>
      </p:sp>
      <p:sp>
        <p:nvSpPr>
          <p:cNvPr id="8" name="TextBox 7">
            <a:extLst>
              <a:ext uri="{FF2B5EF4-FFF2-40B4-BE49-F238E27FC236}">
                <a16:creationId xmlns:a16="http://schemas.microsoft.com/office/drawing/2014/main" id="{5085ECF0-296C-F9BA-6A4C-102FB7FE6871}"/>
              </a:ext>
            </a:extLst>
          </p:cNvPr>
          <p:cNvSpPr txBox="1"/>
          <p:nvPr/>
        </p:nvSpPr>
        <p:spPr>
          <a:xfrm>
            <a:off x="6101728" y="1975185"/>
            <a:ext cx="4660168" cy="4093428"/>
          </a:xfrm>
          <a:prstGeom prst="rect">
            <a:avLst/>
          </a:prstGeom>
          <a:noFill/>
          <a:ln>
            <a:solidFill>
              <a:schemeClr val="accent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a:latin typeface="Aptos"/>
                <a:ea typeface="Segoe UI"/>
                <a:cs typeface="Segoe UI"/>
              </a:rPr>
              <a:t>🧩 </a:t>
            </a:r>
            <a:r>
              <a:rPr lang="en-US" sz="2000">
                <a:latin typeface="Aptos"/>
                <a:ea typeface="Segoe UI"/>
                <a:cs typeface="Segoe UI"/>
              </a:rPr>
              <a:t>PowerSchool Professional Learning</a:t>
            </a:r>
            <a:endParaRPr lang="en-US" sz="2000" i="1">
              <a:latin typeface="Aptos"/>
              <a:ea typeface="Segoe UI"/>
              <a:cs typeface="Segoe UI"/>
            </a:endParaRPr>
          </a:p>
          <a:p>
            <a:pPr lvl="1"/>
            <a:r>
              <a:rPr lang="en-US" sz="1600" b="1">
                <a:latin typeface="Aptos"/>
                <a:ea typeface="Segoe UI"/>
                <a:cs typeface="Segoe UI"/>
              </a:rPr>
              <a:t>Manage &amp; Track Learning</a:t>
            </a:r>
          </a:p>
          <a:p>
            <a:pPr marL="742950" lvl="1" indent="-285750">
              <a:buFont typeface="Arial"/>
              <a:buChar char="•"/>
            </a:pPr>
            <a:r>
              <a:rPr lang="en-US" sz="1600">
                <a:latin typeface="Aptos"/>
                <a:ea typeface="Segoe UI"/>
                <a:cs typeface="Segoe UI"/>
              </a:rPr>
              <a:t>📝 Course assignments &amp; registration</a:t>
            </a:r>
          </a:p>
          <a:p>
            <a:pPr marL="742950" lvl="1" indent="-285750">
              <a:buFont typeface="Arial"/>
              <a:buChar char="•"/>
            </a:pPr>
            <a:r>
              <a:rPr lang="en-US" sz="1600">
                <a:latin typeface="Aptos"/>
                <a:ea typeface="Segoe UI"/>
                <a:cs typeface="Segoe UI"/>
              </a:rPr>
              <a:t>✅ Attendance &amp; feedback</a:t>
            </a:r>
          </a:p>
          <a:p>
            <a:pPr marL="742950" lvl="1" indent="-285750">
              <a:buFont typeface="Arial"/>
              <a:buChar char="•"/>
            </a:pPr>
            <a:r>
              <a:rPr lang="en-US" sz="1600">
                <a:latin typeface="Aptos"/>
                <a:ea typeface="Segoe UI"/>
                <a:cs typeface="Segoe UI"/>
              </a:rPr>
              <a:t>📊 Transcripts &amp; records</a:t>
            </a:r>
          </a:p>
          <a:p>
            <a:pPr marL="742950" lvl="1" indent="-285750">
              <a:buFont typeface="Arial"/>
              <a:buChar char="•"/>
            </a:pPr>
            <a:r>
              <a:rPr lang="en-US" sz="1600">
                <a:latin typeface="Aptos"/>
                <a:ea typeface="Segoe UI"/>
                <a:cs typeface="Segoe UI"/>
              </a:rPr>
              <a:t>🔗 Integrated with PowerSchool systems</a:t>
            </a:r>
          </a:p>
          <a:p>
            <a:pPr lvl="1"/>
            <a:endParaRPr lang="en-US" sz="1600">
              <a:latin typeface="Aptos"/>
              <a:ea typeface="Segoe UI"/>
              <a:cs typeface="Segoe UI"/>
            </a:endParaRPr>
          </a:p>
          <a:p>
            <a:pPr lvl="1"/>
            <a:endParaRPr lang="en-US" sz="1600">
              <a:latin typeface="Aptos"/>
              <a:ea typeface="Segoe UI"/>
              <a:cs typeface="Segoe UI"/>
            </a:endParaRPr>
          </a:p>
          <a:p>
            <a:pPr lvl="1"/>
            <a:r>
              <a:rPr lang="en-US" sz="1600" b="1">
                <a:latin typeface="Aptos"/>
                <a:ea typeface="Segoe UI"/>
                <a:cs typeface="Segoe UI"/>
              </a:rPr>
              <a:t>On-Demand Webinar for Additional Information:</a:t>
            </a:r>
            <a:r>
              <a:rPr lang="en-US" sz="1600">
                <a:latin typeface="Aptos"/>
                <a:ea typeface="Segoe UI"/>
                <a:cs typeface="Segoe UI"/>
              </a:rPr>
              <a:t> </a:t>
            </a:r>
            <a:endParaRPr lang="en-US">
              <a:ea typeface="+mn-lt"/>
              <a:cs typeface="+mn-lt"/>
            </a:endParaRPr>
          </a:p>
          <a:p>
            <a:pPr lvl="1"/>
            <a:r>
              <a:rPr lang="en-US" sz="1600">
                <a:ea typeface="+mn-lt"/>
                <a:cs typeface="+mn-lt"/>
              </a:rPr>
              <a:t>🛠️</a:t>
            </a:r>
            <a:r>
              <a:rPr lang="en-US" sz="1600">
                <a:ea typeface="+mn-lt"/>
                <a:cs typeface="+mn-lt"/>
                <a:hlinkClick r:id="rId4"/>
              </a:rPr>
              <a:t>Plan, Manage, and Scale Professional Learning—All in One Place | PowerSchool</a:t>
            </a:r>
            <a:endParaRPr lang="en-US"/>
          </a:p>
          <a:p>
            <a:pPr marL="742950" lvl="1" indent="-285750">
              <a:buFont typeface="Arial"/>
              <a:buChar char="•"/>
            </a:pPr>
            <a:endParaRPr lang="en-US" sz="1600">
              <a:latin typeface="Aptos"/>
              <a:ea typeface="Segoe UI"/>
              <a:cs typeface="Segoe UI"/>
            </a:endParaRPr>
          </a:p>
          <a:p>
            <a:pPr marL="457200" lvl="2"/>
            <a:r>
              <a:rPr lang="en-US" sz="1600" b="1">
                <a:latin typeface="Aptos"/>
                <a:cs typeface="Segoe UI"/>
              </a:rPr>
              <a:t>Connect with a South Carolina consultant:</a:t>
            </a:r>
            <a:r>
              <a:rPr lang="en-US" sz="1600">
                <a:latin typeface="Aptos"/>
                <a:cs typeface="Segoe UI"/>
              </a:rPr>
              <a:t> </a:t>
            </a:r>
            <a:endParaRPr lang="en-US"/>
          </a:p>
          <a:p>
            <a:pPr marL="742950" lvl="1" indent="-285750">
              <a:buFont typeface="Arial,Sans-Serif"/>
              <a:buChar char="•"/>
            </a:pPr>
            <a:r>
              <a:rPr lang="en-US" sz="1600" b="1">
                <a:latin typeface="Aptos"/>
                <a:cs typeface="Segoe UI"/>
              </a:rPr>
              <a:t>PowerSchool:</a:t>
            </a:r>
            <a:r>
              <a:rPr lang="en-US" sz="1600">
                <a:latin typeface="Aptos"/>
                <a:cs typeface="Segoe UI"/>
              </a:rPr>
              <a:t> Tyler Armstrong </a:t>
            </a:r>
            <a:br>
              <a:rPr lang="en-US" sz="1600">
                <a:latin typeface="Aptos"/>
                <a:cs typeface="Segoe UI"/>
              </a:rPr>
            </a:br>
            <a:r>
              <a:rPr lang="en-US" sz="1600">
                <a:latin typeface="Aptos"/>
                <a:cs typeface="Segoe UI"/>
                <a:hlinkClick r:id="rId5"/>
              </a:rPr>
              <a:t>Tyler.Armstrong@powerschool.com</a:t>
            </a:r>
            <a:r>
              <a:rPr lang="en-US" sz="1600">
                <a:latin typeface="Aptos"/>
                <a:cs typeface="Segoe UI"/>
              </a:rPr>
              <a:t> </a:t>
            </a:r>
            <a:endParaRPr lang="en-US"/>
          </a:p>
        </p:txBody>
      </p:sp>
    </p:spTree>
    <p:extLst>
      <p:ext uri="{BB962C8B-B14F-4D97-AF65-F5344CB8AC3E}">
        <p14:creationId xmlns:p14="http://schemas.microsoft.com/office/powerpoint/2010/main" val="1752279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50BC0C-FAED-D3AA-E8CA-D0A80BDB19EA}"/>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167C0EA2-8319-6397-B359-A1AE050FCD64}"/>
              </a:ext>
            </a:extLst>
          </p:cNvPr>
          <p:cNvSpPr txBox="1">
            <a:spLocks noGrp="1"/>
          </p:cNvSpPr>
          <p:nvPr>
            <p:ph type="title"/>
          </p:nvPr>
        </p:nvSpPr>
        <p:spPr>
          <a:xfrm>
            <a:off x="726831" y="2684632"/>
            <a:ext cx="10972800" cy="91440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spcBef>
                <a:spcPts val="0"/>
              </a:spcBef>
              <a:defRPr/>
            </a:pPr>
            <a:r>
              <a:rPr lang="en-US" sz="4000" b="1">
                <a:solidFill>
                  <a:srgbClr val="233746"/>
                </a:solidFill>
                <a:latin typeface="Aptos"/>
              </a:rPr>
              <a:t>Mentoring &amp; Induction</a:t>
            </a:r>
            <a:endParaRPr lang="en-US" sz="4000" b="1">
              <a:latin typeface="Aptos"/>
            </a:endParaRPr>
          </a:p>
        </p:txBody>
      </p:sp>
      <p:sp>
        <p:nvSpPr>
          <p:cNvPr id="3" name="AutoShape 3">
            <a:extLst>
              <a:ext uri="{FF2B5EF4-FFF2-40B4-BE49-F238E27FC236}">
                <a16:creationId xmlns:a16="http://schemas.microsoft.com/office/drawing/2014/main" id="{3C543E3F-71DD-8227-C05C-FCBFB042ED43}"/>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8C23B598-8545-B602-CDE8-C224DEE1F3B1}"/>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5490437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892142-7D57-A692-4F8E-50800901C5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40C08C-CE8F-E2FC-3513-7BCC7FE66324}"/>
              </a:ext>
            </a:extLst>
          </p:cNvPr>
          <p:cNvSpPr>
            <a:spLocks noGrp="1"/>
          </p:cNvSpPr>
          <p:nvPr>
            <p:ph type="title"/>
          </p:nvPr>
        </p:nvSpPr>
        <p:spPr/>
        <p:txBody>
          <a:bodyPr/>
          <a:lstStyle/>
          <a:p>
            <a:r>
              <a:rPr lang="en-US" sz="3300"/>
              <a:t>Upcoming M&amp;I Training Dates</a:t>
            </a:r>
            <a:endParaRPr lang="en-US"/>
          </a:p>
        </p:txBody>
      </p:sp>
      <p:cxnSp>
        <p:nvCxnSpPr>
          <p:cNvPr id="6" name="Straight Arrow Connector 5">
            <a:extLst>
              <a:ext uri="{FF2B5EF4-FFF2-40B4-BE49-F238E27FC236}">
                <a16:creationId xmlns:a16="http://schemas.microsoft.com/office/drawing/2014/main" id="{BFBF175A-F44F-EF74-FE1C-FBD91A605F54}"/>
              </a:ext>
              <a:ext uri="{C183D7F6-B498-43B3-948B-1728B52AA6E4}">
                <adec:decorative xmlns:adec="http://schemas.microsoft.com/office/drawing/2017/decorative" val="1"/>
              </a:ext>
            </a:extLst>
          </p:cNvPr>
          <p:cNvCxnSpPr/>
          <p:nvPr/>
        </p:nvCxnSpPr>
        <p:spPr>
          <a:xfrm>
            <a:off x="674914" y="990599"/>
            <a:ext cx="10820400" cy="32657"/>
          </a:xfrm>
          <a:prstGeom prst="straightConnector1">
            <a:avLst/>
          </a:prstGeom>
          <a:ln>
            <a:solidFill>
              <a:srgbClr val="FFC000"/>
            </a:solidFill>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57C1FB1C-442C-631F-3C09-91BE2A57A957}"/>
              </a:ext>
            </a:extLst>
          </p:cNvPr>
          <p:cNvSpPr txBox="1"/>
          <p:nvPr/>
        </p:nvSpPr>
        <p:spPr>
          <a:xfrm>
            <a:off x="773915" y="1218669"/>
            <a:ext cx="10261811" cy="48013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a:buChar char="•"/>
            </a:pPr>
            <a:r>
              <a:rPr lang="en-US" sz="2400" b="1">
                <a:ea typeface="+mn-lt"/>
                <a:cs typeface="+mn-lt"/>
              </a:rPr>
              <a:t>SC Mentor Training: In-Person</a:t>
            </a:r>
            <a:endParaRPr lang="en-US" sz="2400"/>
          </a:p>
          <a:p>
            <a:pPr marL="742950" lvl="1" indent="-285750">
              <a:buFont typeface="Arial"/>
              <a:buChar char="•"/>
            </a:pPr>
            <a:r>
              <a:rPr lang="en-US" sz="2400">
                <a:ea typeface="+mn-lt"/>
                <a:cs typeface="+mn-lt"/>
              </a:rPr>
              <a:t>Date: May 12-13, 2026</a:t>
            </a:r>
          </a:p>
          <a:p>
            <a:pPr marL="742950" lvl="1" indent="-285750">
              <a:buFont typeface="Arial"/>
              <a:buChar char="•"/>
            </a:pPr>
            <a:r>
              <a:rPr lang="en-US" sz="2400">
                <a:ea typeface="+mn-lt"/>
                <a:cs typeface="+mn-lt"/>
              </a:rPr>
              <a:t>Location: SCEA Building, West Columbia, SC</a:t>
            </a:r>
            <a:endParaRPr lang="en-US" sz="2400"/>
          </a:p>
          <a:p>
            <a:pPr marL="742950" lvl="1" indent="-285750">
              <a:buFont typeface="Arial"/>
              <a:buChar char="•"/>
            </a:pPr>
            <a:r>
              <a:rPr lang="en-US" sz="2400">
                <a:ea typeface="+mn-lt"/>
                <a:cs typeface="+mn-lt"/>
              </a:rPr>
              <a:t>Time: 9:00AM – 4:00PM</a:t>
            </a:r>
          </a:p>
          <a:p>
            <a:pPr marL="742950" lvl="1" indent="-285750">
              <a:buFont typeface="Arial"/>
              <a:buChar char="•"/>
            </a:pPr>
            <a:r>
              <a:rPr lang="en-US" sz="2400">
                <a:solidFill>
                  <a:srgbClr val="0B57D0"/>
                </a:solidFill>
                <a:ea typeface="+mn-lt"/>
                <a:cs typeface="+mn-lt"/>
                <a:hlinkClick r:id="rId3"/>
              </a:rPr>
              <a:t>Registration Link</a:t>
            </a:r>
            <a:r>
              <a:rPr lang="en-US" sz="2400">
                <a:ea typeface="+mn-lt"/>
                <a:cs typeface="+mn-lt"/>
              </a:rPr>
              <a:t> (Password: cerra9090)</a:t>
            </a:r>
            <a:endParaRPr lang="en-US" sz="2400"/>
          </a:p>
          <a:p>
            <a:pPr marL="742950" lvl="1" indent="-285750">
              <a:buFont typeface="Arial"/>
              <a:buChar char="•"/>
            </a:pPr>
            <a:endParaRPr lang="en-US" sz="2400"/>
          </a:p>
          <a:p>
            <a:pPr lvl="1"/>
            <a:endParaRPr lang="en-US" sz="2400"/>
          </a:p>
          <a:p>
            <a:pPr marL="285750" indent="-285750">
              <a:buFont typeface="Arial"/>
              <a:buChar char="•"/>
            </a:pPr>
            <a:r>
              <a:rPr lang="en-US" sz="2400" b="1"/>
              <a:t>SC Mentor TRAINER Certification: In-Person</a:t>
            </a:r>
          </a:p>
          <a:p>
            <a:pPr marL="742950" lvl="1" indent="-285750">
              <a:buFont typeface="Arial"/>
              <a:buChar char="•"/>
            </a:pPr>
            <a:r>
              <a:rPr lang="en-US" sz="2400"/>
              <a:t>Date: July 21-22, 2026</a:t>
            </a:r>
          </a:p>
          <a:p>
            <a:pPr marL="742950" lvl="1" indent="-285750">
              <a:buFont typeface="Arial"/>
              <a:buChar char="•"/>
            </a:pPr>
            <a:r>
              <a:rPr lang="en-US" sz="2400"/>
              <a:t>Location: SCEA Building, West Columbia, SC</a:t>
            </a:r>
          </a:p>
          <a:p>
            <a:pPr marL="742950" lvl="1" indent="-285750">
              <a:buFont typeface="Arial"/>
              <a:buChar char="•"/>
            </a:pPr>
            <a:r>
              <a:rPr lang="en-US" sz="2400"/>
              <a:t>Time: 9:00AM – 4:00PM</a:t>
            </a:r>
          </a:p>
          <a:p>
            <a:pPr marL="742950" lvl="1" indent="-285750">
              <a:buFont typeface="Arial"/>
              <a:buChar char="•"/>
            </a:pPr>
            <a:r>
              <a:rPr lang="en-US" sz="2400">
                <a:hlinkClick r:id="rId4"/>
              </a:rPr>
              <a:t>Registration Link</a:t>
            </a:r>
            <a:endParaRPr lang="en-US" sz="2400"/>
          </a:p>
          <a:p>
            <a:pPr lvl="1"/>
            <a:endParaRPr lang="en-US"/>
          </a:p>
        </p:txBody>
      </p:sp>
    </p:spTree>
    <p:extLst>
      <p:ext uri="{BB962C8B-B14F-4D97-AF65-F5344CB8AC3E}">
        <p14:creationId xmlns:p14="http://schemas.microsoft.com/office/powerpoint/2010/main" val="19127518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CE035-387A-4106-FDA5-B2D1B13A9BC2}"/>
              </a:ext>
            </a:extLst>
          </p:cNvPr>
          <p:cNvSpPr>
            <a:spLocks noGrp="1"/>
          </p:cNvSpPr>
          <p:nvPr>
            <p:ph type="title"/>
          </p:nvPr>
        </p:nvSpPr>
        <p:spPr>
          <a:xfrm>
            <a:off x="759186" y="277202"/>
            <a:ext cx="10966704" cy="731520"/>
          </a:xfrm>
        </p:spPr>
        <p:txBody>
          <a:bodyPr/>
          <a:lstStyle/>
          <a:p>
            <a:r>
              <a:rPr lang="en-US" sz="3300"/>
              <a:t>May Mentor &amp; Induction Virtual Support Session</a:t>
            </a:r>
            <a:endParaRPr lang="en-US"/>
          </a:p>
        </p:txBody>
      </p:sp>
      <p:cxnSp>
        <p:nvCxnSpPr>
          <p:cNvPr id="6" name="Straight Arrow Connector 5">
            <a:extLst>
              <a:ext uri="{FF2B5EF4-FFF2-40B4-BE49-F238E27FC236}">
                <a16:creationId xmlns:a16="http://schemas.microsoft.com/office/drawing/2014/main" id="{1CECD3C9-1794-95CF-D654-05FA8AB8E5FB}"/>
              </a:ext>
              <a:ext uri="{C183D7F6-B498-43B3-948B-1728B52AA6E4}">
                <adec:decorative xmlns:adec="http://schemas.microsoft.com/office/drawing/2017/decorative" val="1"/>
              </a:ext>
            </a:extLst>
          </p:cNvPr>
          <p:cNvCxnSpPr/>
          <p:nvPr/>
        </p:nvCxnSpPr>
        <p:spPr>
          <a:xfrm>
            <a:off x="674914" y="990599"/>
            <a:ext cx="10820400" cy="32657"/>
          </a:xfrm>
          <a:prstGeom prst="straightConnector1">
            <a:avLst/>
          </a:prstGeom>
          <a:ln>
            <a:solidFill>
              <a:srgbClr val="FFC000"/>
            </a:solidFill>
          </a:ln>
        </p:spPr>
        <p:style>
          <a:lnRef idx="2">
            <a:schemeClr val="accent1"/>
          </a:lnRef>
          <a:fillRef idx="0">
            <a:schemeClr val="accent1"/>
          </a:fillRef>
          <a:effectRef idx="1">
            <a:schemeClr val="accent1"/>
          </a:effectRef>
          <a:fontRef idx="minor">
            <a:schemeClr val="tx1"/>
          </a:fontRef>
        </p:style>
      </p:cxnSp>
      <p:pic>
        <p:nvPicPr>
          <p:cNvPr id="4" name="Picture 3" descr="A close-up of a flyer for the May Mentor and Induction Virtual Support Session">
            <a:extLst>
              <a:ext uri="{FF2B5EF4-FFF2-40B4-BE49-F238E27FC236}">
                <a16:creationId xmlns:a16="http://schemas.microsoft.com/office/drawing/2014/main" id="{F6B1BBBE-AC5B-76A7-B02C-DB1A7631E68C}"/>
              </a:ext>
            </a:extLst>
          </p:cNvPr>
          <p:cNvPicPr>
            <a:picLocks noChangeAspect="1"/>
          </p:cNvPicPr>
          <p:nvPr/>
        </p:nvPicPr>
        <p:blipFill>
          <a:blip r:embed="rId3"/>
          <a:stretch>
            <a:fillRect/>
          </a:stretch>
        </p:blipFill>
        <p:spPr>
          <a:xfrm>
            <a:off x="2650338" y="1260230"/>
            <a:ext cx="6373556" cy="5343770"/>
          </a:xfrm>
          <a:prstGeom prst="rect">
            <a:avLst/>
          </a:prstGeom>
        </p:spPr>
      </p:pic>
    </p:spTree>
    <p:extLst>
      <p:ext uri="{BB962C8B-B14F-4D97-AF65-F5344CB8AC3E}">
        <p14:creationId xmlns:p14="http://schemas.microsoft.com/office/powerpoint/2010/main" val="36396438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292AC-1BE5-6164-974B-31A18E1E7060}"/>
              </a:ext>
            </a:extLst>
          </p:cNvPr>
          <p:cNvSpPr>
            <a:spLocks noGrp="1"/>
          </p:cNvSpPr>
          <p:nvPr>
            <p:ph type="title"/>
          </p:nvPr>
        </p:nvSpPr>
        <p:spPr>
          <a:xfrm>
            <a:off x="609600" y="2517561"/>
            <a:ext cx="10972800" cy="914400"/>
          </a:xfrm>
        </p:spPr>
        <p:txBody>
          <a:bodyPr/>
          <a:lstStyle/>
          <a:p>
            <a:r>
              <a:rPr lang="en-US" sz="4000">
                <a:latin typeface="Aptos"/>
                <a:cs typeface="Segoe UI"/>
              </a:rPr>
              <a:t>Questions</a:t>
            </a:r>
            <a:endParaRPr lang="en-US" sz="4000"/>
          </a:p>
        </p:txBody>
      </p:sp>
    </p:spTree>
    <p:extLst>
      <p:ext uri="{BB962C8B-B14F-4D97-AF65-F5344CB8AC3E}">
        <p14:creationId xmlns:p14="http://schemas.microsoft.com/office/powerpoint/2010/main" val="6066592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B7310-682F-E85C-0B6A-F20549C9E05E}"/>
              </a:ext>
            </a:extLst>
          </p:cNvPr>
          <p:cNvSpPr>
            <a:spLocks noGrp="1"/>
          </p:cNvSpPr>
          <p:nvPr>
            <p:ph type="title"/>
          </p:nvPr>
        </p:nvSpPr>
        <p:spPr>
          <a:xfrm>
            <a:off x="653667" y="1134533"/>
            <a:ext cx="4181859" cy="1162081"/>
          </a:xfrm>
        </p:spPr>
        <p:txBody>
          <a:bodyPr anchor="t">
            <a:normAutofit/>
          </a:bodyPr>
          <a:lstStyle/>
          <a:p>
            <a:r>
              <a:rPr lang="en-US" sz="4000"/>
              <a:t>Q &amp; A</a:t>
            </a:r>
          </a:p>
        </p:txBody>
      </p:sp>
      <p:sp>
        <p:nvSpPr>
          <p:cNvPr id="3" name="Text Placeholder 2" descr="words: Tuesday or Wednesday">
            <a:extLst>
              <a:ext uri="{FF2B5EF4-FFF2-40B4-BE49-F238E27FC236}">
                <a16:creationId xmlns:a16="http://schemas.microsoft.com/office/drawing/2014/main" id="{8CC5BC88-B56E-3F13-787E-AD5F4C17054B}"/>
              </a:ext>
            </a:extLst>
          </p:cNvPr>
          <p:cNvSpPr>
            <a:spLocks noGrp="1"/>
          </p:cNvSpPr>
          <p:nvPr>
            <p:ph type="body" sz="half" idx="2"/>
          </p:nvPr>
        </p:nvSpPr>
        <p:spPr>
          <a:xfrm>
            <a:off x="657226" y="2209800"/>
            <a:ext cx="4181859" cy="3835388"/>
          </a:xfrm>
        </p:spPr>
        <p:txBody>
          <a:bodyPr vert="horz" lIns="91440" tIns="45720" rIns="91440" bIns="45720" rtlCol="0" anchor="t">
            <a:normAutofit/>
          </a:bodyPr>
          <a:lstStyle/>
          <a:p>
            <a:pPr marL="342900" indent="-342900">
              <a:spcAft>
                <a:spcPts val="600"/>
              </a:spcAft>
              <a:buChar char="•"/>
            </a:pPr>
            <a:r>
              <a:rPr lang="en-US" sz="2800" b="1"/>
              <a:t>Tuesdays for VOH?</a:t>
            </a:r>
            <a:endParaRPr lang="en-US" sz="2800"/>
          </a:p>
        </p:txBody>
      </p:sp>
      <p:pic>
        <p:nvPicPr>
          <p:cNvPr id="9" name="Content Placeholder 8" descr="A group of colorful question marks">
            <a:extLst>
              <a:ext uri="{FF2B5EF4-FFF2-40B4-BE49-F238E27FC236}">
                <a16:creationId xmlns:a16="http://schemas.microsoft.com/office/drawing/2014/main" id="{8F2377C9-CA31-7EEE-FC82-00F2941BEC96}"/>
              </a:ext>
            </a:extLst>
          </p:cNvPr>
          <p:cNvPicPr>
            <a:picLocks noGrp="1" noChangeAspect="1"/>
          </p:cNvPicPr>
          <p:nvPr>
            <p:ph idx="1"/>
          </p:nvPr>
        </p:nvPicPr>
        <p:blipFill>
          <a:blip r:embed="rId3">
            <a:extLst>
              <a:ext uri="{837473B0-CC2E-450A-ABE3-18F120FF3D39}">
                <a1611:picAttrSrcUrl xmlns:a1611="http://schemas.microsoft.com/office/drawing/2016/11/main" r:id="rId4"/>
              </a:ext>
            </a:extLst>
          </a:blip>
          <a:stretch>
            <a:fillRect/>
          </a:stretch>
        </p:blipFill>
        <p:spPr>
          <a:xfrm>
            <a:off x="5581650" y="2109730"/>
            <a:ext cx="5868988" cy="3262955"/>
          </a:xfrm>
          <a:prstGeom prst="rect">
            <a:avLst/>
          </a:prstGeom>
        </p:spPr>
      </p:pic>
    </p:spTree>
    <p:extLst>
      <p:ext uri="{BB962C8B-B14F-4D97-AF65-F5344CB8AC3E}">
        <p14:creationId xmlns:p14="http://schemas.microsoft.com/office/powerpoint/2010/main" val="5956348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
            <a:extLst>
              <a:ext uri="{FF2B5EF4-FFF2-40B4-BE49-F238E27FC236}">
                <a16:creationId xmlns:a16="http://schemas.microsoft.com/office/drawing/2014/main" id="{F8D69DFA-9EE6-8666-346D-97AF6425F980}"/>
              </a:ext>
            </a:extLst>
          </p:cNvPr>
          <p:cNvSpPr txBox="1">
            <a:spLocks noGrp="1"/>
          </p:cNvSpPr>
          <p:nvPr>
            <p:ph type="title" idx="4294967295"/>
          </p:nvPr>
        </p:nvSpPr>
        <p:spPr>
          <a:xfrm>
            <a:off x="813358" y="785935"/>
            <a:ext cx="11938000" cy="43896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00" b="1" i="0" u="none" strike="noStrike" kern="1200" cap="none" spc="0" normalizeH="0" baseline="0" noProof="0">
                <a:ln>
                  <a:noFill/>
                </a:ln>
                <a:solidFill>
                  <a:srgbClr val="233746"/>
                </a:solidFill>
                <a:effectLst/>
                <a:uLnTx/>
                <a:uFillTx/>
                <a:latin typeface="Aptos"/>
              </a:rPr>
              <a:t>Office of </a:t>
            </a:r>
            <a:r>
              <a:rPr lang="en-US" sz="3300" b="1">
                <a:solidFill>
                  <a:srgbClr val="233746"/>
                </a:solidFill>
                <a:latin typeface="Aptos"/>
              </a:rPr>
              <a:t>Leadership</a:t>
            </a:r>
            <a:r>
              <a:rPr kumimoji="0" lang="en-US" sz="3300" b="1" i="0" u="none" strike="noStrike" kern="1200" cap="none" spc="0" normalizeH="0" baseline="0" noProof="0">
                <a:ln>
                  <a:noFill/>
                </a:ln>
                <a:solidFill>
                  <a:srgbClr val="233746"/>
                </a:solidFill>
                <a:effectLst/>
                <a:uLnTx/>
                <a:uFillTx/>
                <a:latin typeface="Aptos"/>
              </a:rPr>
              <a:t> </a:t>
            </a:r>
            <a:r>
              <a:rPr lang="en-US" sz="3300" b="1">
                <a:solidFill>
                  <a:srgbClr val="233746"/>
                </a:solidFill>
                <a:latin typeface="Aptos"/>
              </a:rPr>
              <a:t>Effectiveness</a:t>
            </a:r>
            <a:endParaRPr kumimoji="0" lang="en-US" sz="3300" b="1" i="0" u="none" strike="noStrike" kern="1200" cap="none" spc="0" normalizeH="0" baseline="0" noProof="0">
              <a:ln>
                <a:noFill/>
              </a:ln>
              <a:solidFill>
                <a:srgbClr val="233746"/>
              </a:solidFill>
              <a:effectLst/>
              <a:uLnTx/>
              <a:uFillTx/>
              <a:latin typeface="Aptos"/>
            </a:endParaRPr>
          </a:p>
        </p:txBody>
      </p:sp>
      <p:sp>
        <p:nvSpPr>
          <p:cNvPr id="31" name="TextBox 14">
            <a:extLst>
              <a:ext uri="{FF2B5EF4-FFF2-40B4-BE49-F238E27FC236}">
                <a16:creationId xmlns:a16="http://schemas.microsoft.com/office/drawing/2014/main" id="{7CECC893-0D2B-52BF-67FC-D07D833D0967}"/>
              </a:ext>
            </a:extLst>
          </p:cNvPr>
          <p:cNvSpPr txBox="1"/>
          <p:nvPr/>
        </p:nvSpPr>
        <p:spPr>
          <a:xfrm>
            <a:off x="-5015" y="1610408"/>
            <a:ext cx="5339946" cy="21954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1850" b="1">
                <a:solidFill>
                  <a:srgbClr val="233746"/>
                </a:solidFill>
                <a:latin typeface="Aptos"/>
              </a:rPr>
              <a:t>Educator Effectiveness Leads</a:t>
            </a:r>
          </a:p>
        </p:txBody>
      </p:sp>
      <p:sp>
        <p:nvSpPr>
          <p:cNvPr id="26" name="TextBox 8">
            <a:extLst>
              <a:ext uri="{FF2B5EF4-FFF2-40B4-BE49-F238E27FC236}">
                <a16:creationId xmlns:a16="http://schemas.microsoft.com/office/drawing/2014/main" id="{A3599B67-F25E-7CD5-90B2-DEEA88B085A6}"/>
              </a:ext>
            </a:extLst>
          </p:cNvPr>
          <p:cNvSpPr txBox="1"/>
          <p:nvPr/>
        </p:nvSpPr>
        <p:spPr>
          <a:xfrm>
            <a:off x="1081052" y="1713450"/>
            <a:ext cx="4260397" cy="446276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buClr>
                <a:srgbClr val="000000"/>
              </a:buClr>
              <a:buSzPts val="1600"/>
            </a:pPr>
            <a:endParaRPr lang="en-US" sz="1600">
              <a:solidFill>
                <a:srgbClr val="000000"/>
              </a:solidFill>
              <a:latin typeface="Aptos"/>
              <a:ea typeface="Calibri"/>
              <a:cs typeface="Calibri"/>
            </a:endParaRPr>
          </a:p>
          <a:p>
            <a:pPr marL="285750" indent="-285750">
              <a:buClr>
                <a:srgbClr val="000000"/>
              </a:buClr>
              <a:buSzPts val="1600"/>
              <a:buFont typeface="Arial"/>
              <a:buChar char="•"/>
            </a:pPr>
            <a:r>
              <a:rPr lang="en-US" sz="1600">
                <a:solidFill>
                  <a:srgbClr val="000000"/>
                </a:solidFill>
                <a:latin typeface="Aptos"/>
                <a:ea typeface="Calibri"/>
                <a:cs typeface="Calibri"/>
              </a:rPr>
              <a:t>Kate Berresford, EPPs, </a:t>
            </a:r>
            <a:r>
              <a:rPr lang="en-US" sz="1600">
                <a:solidFill>
                  <a:srgbClr val="000000"/>
                </a:solidFill>
                <a:latin typeface="Aptos"/>
                <a:ea typeface="Calibri"/>
                <a:cs typeface="Calibri"/>
                <a:hlinkClick r:id="rId3"/>
              </a:rPr>
              <a:t>skberresford@ed.sc.gov</a:t>
            </a:r>
            <a:r>
              <a:rPr lang="en-US" sz="1600">
                <a:solidFill>
                  <a:srgbClr val="000000"/>
                </a:solidFill>
                <a:latin typeface="Aptos"/>
                <a:ea typeface="Calibri"/>
                <a:cs typeface="Calibri"/>
              </a:rPr>
              <a:t> </a:t>
            </a:r>
          </a:p>
          <a:p>
            <a:pPr marL="285750" indent="-285750">
              <a:buClr>
                <a:srgbClr val="000000"/>
              </a:buClr>
              <a:buSzPts val="1600"/>
              <a:buFont typeface="Arial"/>
              <a:buChar char="•"/>
            </a:pPr>
            <a:r>
              <a:rPr lang="en-US" sz="1600">
                <a:solidFill>
                  <a:srgbClr val="000000"/>
                </a:solidFill>
                <a:latin typeface="Aptos"/>
                <a:ea typeface="Calibri"/>
                <a:cs typeface="Calibri"/>
                <a:sym typeface="Calibri"/>
              </a:rPr>
              <a:t>Ashley Cohoon, Communications, </a:t>
            </a:r>
            <a:r>
              <a:rPr lang="en-US" sz="1600" u="sng">
                <a:solidFill>
                  <a:schemeClr val="accent3">
                    <a:lumMod val="76000"/>
                  </a:schemeClr>
                </a:solidFill>
                <a:latin typeface="Aptos"/>
                <a:ea typeface="Calibri"/>
                <a:cs typeface="Calibri"/>
                <a:sym typeface="Calibri"/>
                <a:hlinkClick r:id="rId4">
                  <a:extLst>
                    <a:ext uri="{A12FA001-AC4F-418D-AE19-62706E023703}">
                      <ahyp:hlinkClr xmlns:ahyp="http://schemas.microsoft.com/office/drawing/2018/hyperlinkcolor" val="tx"/>
                    </a:ext>
                  </a:extLst>
                </a:hlinkClick>
              </a:rPr>
              <a:t>ascohoon@ed.sc.gov</a:t>
            </a:r>
            <a:r>
              <a:rPr lang="en-US" sz="1600">
                <a:solidFill>
                  <a:schemeClr val="accent3">
                    <a:lumMod val="76000"/>
                  </a:schemeClr>
                </a:solidFill>
                <a:latin typeface="Aptos"/>
                <a:ea typeface="Calibri"/>
                <a:cs typeface="Calibri"/>
                <a:sym typeface="Calibri"/>
              </a:rPr>
              <a:t> </a:t>
            </a:r>
            <a:endParaRPr lang="en-US" sz="1600">
              <a:solidFill>
                <a:schemeClr val="accent3">
                  <a:lumMod val="76000"/>
                </a:schemeClr>
              </a:solidFill>
              <a:latin typeface="Aptos"/>
            </a:endParaRPr>
          </a:p>
          <a:p>
            <a:pPr marL="285750" indent="-285750">
              <a:buClr>
                <a:srgbClr val="000000"/>
              </a:buClr>
              <a:buSzPts val="1600"/>
              <a:buFont typeface="Arial"/>
              <a:buChar char="•"/>
            </a:pPr>
            <a:r>
              <a:rPr lang="en-US" sz="1600">
                <a:solidFill>
                  <a:srgbClr val="000000"/>
                </a:solidFill>
                <a:latin typeface="Aptos"/>
                <a:ea typeface="Calibri"/>
                <a:cs typeface="Calibri"/>
              </a:rPr>
              <a:t>Dr. Roshonda Frazier, SLO and Teacher Leadership, </a:t>
            </a:r>
            <a:r>
              <a:rPr lang="en-US" sz="1600">
                <a:solidFill>
                  <a:schemeClr val="accent3">
                    <a:lumMod val="76000"/>
                  </a:schemeClr>
                </a:solidFill>
                <a:latin typeface="Aptos"/>
                <a:ea typeface="Calibri"/>
                <a:cs typeface="Calibri"/>
                <a:hlinkClick r:id="rId5">
                  <a:extLst>
                    <a:ext uri="{A12FA001-AC4F-418D-AE19-62706E023703}">
                      <ahyp:hlinkClr xmlns:ahyp="http://schemas.microsoft.com/office/drawing/2018/hyperlinkcolor" val="tx"/>
                    </a:ext>
                  </a:extLst>
                </a:hlinkClick>
              </a:rPr>
              <a:t>rfrazier@ed.sc.gov</a:t>
            </a:r>
            <a:r>
              <a:rPr lang="en-US" sz="1600">
                <a:solidFill>
                  <a:schemeClr val="accent3">
                    <a:lumMod val="76000"/>
                  </a:schemeClr>
                </a:solidFill>
                <a:latin typeface="Aptos"/>
                <a:ea typeface="Calibri"/>
                <a:cs typeface="Calibri"/>
              </a:rPr>
              <a:t> </a:t>
            </a:r>
            <a:endParaRPr lang="en-US" sz="1600">
              <a:solidFill>
                <a:schemeClr val="accent3">
                  <a:lumMod val="76000"/>
                </a:schemeClr>
              </a:solidFill>
              <a:latin typeface="Aptos"/>
              <a:ea typeface="Calibri"/>
              <a:cs typeface="Arial"/>
            </a:endParaRPr>
          </a:p>
          <a:p>
            <a:pPr marL="285750" indent="-285750">
              <a:buClr>
                <a:srgbClr val="000000"/>
              </a:buClr>
              <a:buSzPts val="1600"/>
              <a:buFont typeface="Arial"/>
              <a:buChar char="•"/>
            </a:pPr>
            <a:r>
              <a:rPr lang="en-US" sz="1600">
                <a:solidFill>
                  <a:srgbClr val="000000"/>
                </a:solidFill>
                <a:latin typeface="Aptos"/>
                <a:ea typeface="Calibri"/>
                <a:cs typeface="Calibri"/>
                <a:sym typeface="Calibri"/>
              </a:rPr>
              <a:t>Jenny Henke, Induction and Mentoring, </a:t>
            </a:r>
            <a:r>
              <a:rPr lang="en-US" sz="1600" u="sng">
                <a:solidFill>
                  <a:schemeClr val="accent3">
                    <a:lumMod val="76000"/>
                  </a:schemeClr>
                </a:solidFill>
                <a:latin typeface="Aptos"/>
                <a:ea typeface="Calibri"/>
                <a:cs typeface="Calibri"/>
                <a:sym typeface="Calibri"/>
                <a:hlinkClick r:id="rId6">
                  <a:extLst>
                    <a:ext uri="{A12FA001-AC4F-418D-AE19-62706E023703}">
                      <ahyp:hlinkClr xmlns:ahyp="http://schemas.microsoft.com/office/drawing/2018/hyperlinkcolor" val="tx"/>
                    </a:ext>
                  </a:extLst>
                </a:hlinkClick>
              </a:rPr>
              <a:t>vhenke@ed.sc.gov</a:t>
            </a:r>
            <a:endParaRPr lang="en-US" sz="1600" u="sng">
              <a:solidFill>
                <a:schemeClr val="accent3">
                  <a:lumMod val="76000"/>
                </a:schemeClr>
              </a:solidFill>
              <a:latin typeface="Aptos"/>
              <a:ea typeface="Calibri"/>
              <a:cs typeface="Calibri"/>
            </a:endParaRPr>
          </a:p>
          <a:p>
            <a:pPr marL="285750" indent="-285750">
              <a:buClr>
                <a:srgbClr val="000000"/>
              </a:buClr>
              <a:buSzPts val="1600"/>
              <a:buFont typeface="Arial"/>
              <a:buChar char="•"/>
            </a:pPr>
            <a:r>
              <a:rPr lang="en-US" sz="1600">
                <a:solidFill>
                  <a:schemeClr val="accent6">
                    <a:lumMod val="10000"/>
                  </a:schemeClr>
                </a:solidFill>
                <a:latin typeface="Aptos"/>
                <a:ea typeface="Calibri"/>
                <a:cs typeface="Calibri"/>
                <a:sym typeface="Calibri"/>
              </a:rPr>
              <a:t>Dr. Kimberly Howard, PADEPP,</a:t>
            </a:r>
            <a:r>
              <a:rPr lang="en-US" sz="1600">
                <a:latin typeface="Aptos"/>
                <a:ea typeface="Calibri"/>
                <a:cs typeface="Calibri"/>
                <a:sym typeface="Calibri"/>
              </a:rPr>
              <a:t> </a:t>
            </a:r>
            <a:r>
              <a:rPr lang="en-US" sz="1600" u="sng">
                <a:solidFill>
                  <a:schemeClr val="accent3">
                    <a:lumMod val="76000"/>
                  </a:schemeClr>
                </a:solidFill>
                <a:latin typeface="Aptos"/>
                <a:ea typeface="Calibri"/>
                <a:cs typeface="Calibri"/>
                <a:sym typeface="Calibri"/>
                <a:hlinkClick r:id="rId7">
                  <a:extLst>
                    <a:ext uri="{A12FA001-AC4F-418D-AE19-62706E023703}">
                      <ahyp:hlinkClr xmlns:ahyp="http://schemas.microsoft.com/office/drawing/2018/hyperlinkcolor" val="tx"/>
                    </a:ext>
                  </a:extLst>
                </a:hlinkClick>
              </a:rPr>
              <a:t>khoward@ed.sc.gov</a:t>
            </a:r>
            <a:endParaRPr lang="en-US" sz="1600" u="sng">
              <a:solidFill>
                <a:schemeClr val="accent3">
                  <a:lumMod val="76000"/>
                </a:schemeClr>
              </a:solidFill>
              <a:latin typeface="Aptos"/>
              <a:ea typeface="Calibri"/>
              <a:cs typeface="Calibri"/>
              <a:hlinkClick r:id="rId7">
                <a:extLst>
                  <a:ext uri="{A12FA001-AC4F-418D-AE19-62706E023703}">
                    <ahyp:hlinkClr xmlns:ahyp="http://schemas.microsoft.com/office/drawing/2018/hyperlinkcolor" val="tx"/>
                  </a:ext>
                </a:extLst>
              </a:hlinkClick>
            </a:endParaRPr>
          </a:p>
          <a:p>
            <a:pPr marL="285750" indent="-285750">
              <a:buClr>
                <a:srgbClr val="000000"/>
              </a:buClr>
              <a:buSzPts val="1600"/>
              <a:buFont typeface="Arial"/>
              <a:buChar char="•"/>
            </a:pPr>
            <a:r>
              <a:rPr lang="en-US" sz="1600">
                <a:solidFill>
                  <a:schemeClr val="tx1">
                    <a:lumMod val="49000"/>
                  </a:schemeClr>
                </a:solidFill>
                <a:latin typeface="Aptos"/>
                <a:ea typeface="Calibri"/>
                <a:cs typeface="Calibri"/>
              </a:rPr>
              <a:t>Torian Nunn, Data and Reporting, </a:t>
            </a:r>
            <a:r>
              <a:rPr lang="en-US" sz="1600" u="sng">
                <a:solidFill>
                  <a:schemeClr val="accent3">
                    <a:lumMod val="76000"/>
                  </a:schemeClr>
                </a:solidFill>
                <a:latin typeface="Aptos"/>
                <a:ea typeface="Calibri"/>
                <a:cs typeface="Calibri"/>
                <a:hlinkClick r:id="rId8">
                  <a:extLst>
                    <a:ext uri="{A12FA001-AC4F-418D-AE19-62706E023703}">
                      <ahyp:hlinkClr xmlns:ahyp="http://schemas.microsoft.com/office/drawing/2018/hyperlinkcolor" val="tx"/>
                    </a:ext>
                  </a:extLst>
                </a:hlinkClick>
              </a:rPr>
              <a:t>tmnunn@ed.sc.gov</a:t>
            </a:r>
          </a:p>
          <a:p>
            <a:pPr>
              <a:buSzPts val="1600"/>
            </a:pPr>
            <a:endParaRPr lang="en-US" sz="1600" u="sng">
              <a:solidFill>
                <a:schemeClr val="accent3">
                  <a:lumMod val="76000"/>
                </a:schemeClr>
              </a:solidFill>
              <a:latin typeface="Aptos"/>
              <a:ea typeface="Calibri"/>
              <a:cs typeface="Calibri"/>
            </a:endParaRPr>
          </a:p>
          <a:p>
            <a:r>
              <a:rPr lang="en-US" sz="1800" b="1">
                <a:solidFill>
                  <a:schemeClr val="accent6">
                    <a:lumMod val="10000"/>
                  </a:schemeClr>
                </a:solidFill>
                <a:latin typeface="Aptos"/>
                <a:ea typeface="Calibri"/>
                <a:cs typeface="Calibri"/>
              </a:rPr>
              <a:t>Visit our website:</a:t>
            </a:r>
            <a:r>
              <a:rPr lang="en-US" sz="1800" b="1">
                <a:solidFill>
                  <a:schemeClr val="dk1"/>
                </a:solidFill>
                <a:latin typeface="Aptos"/>
                <a:ea typeface="Calibri"/>
                <a:cs typeface="Calibri"/>
              </a:rPr>
              <a:t> </a:t>
            </a:r>
            <a:r>
              <a:rPr lang="en-US" sz="1800" b="1" u="sng">
                <a:solidFill>
                  <a:schemeClr val="accent3">
                    <a:lumMod val="76000"/>
                  </a:schemeClr>
                </a:solidFill>
                <a:latin typeface="Aptos"/>
                <a:ea typeface="Calibri"/>
                <a:cs typeface="Calibri"/>
              </a:rPr>
              <a:t>https://ed.sc.gov</a:t>
            </a:r>
            <a:endParaRPr lang="en-US" sz="1800">
              <a:solidFill>
                <a:schemeClr val="accent3">
                  <a:lumMod val="76000"/>
                </a:schemeClr>
              </a:solidFill>
              <a:latin typeface="Aptos"/>
              <a:ea typeface="Calibri"/>
              <a:cs typeface="Calibri"/>
            </a:endParaRPr>
          </a:p>
          <a:p>
            <a:pPr>
              <a:buSzPts val="1600"/>
            </a:pPr>
            <a:endParaRPr lang="en-US" sz="1600" u="sng">
              <a:solidFill>
                <a:schemeClr val="accent3">
                  <a:lumMod val="76000"/>
                </a:schemeClr>
              </a:solidFill>
              <a:latin typeface="Aptos"/>
              <a:ea typeface="Calibri"/>
              <a:cs typeface="Calibri"/>
            </a:endParaRPr>
          </a:p>
          <a:p>
            <a:pPr>
              <a:buClr>
                <a:srgbClr val="000000"/>
              </a:buClr>
              <a:buSzPts val="1600"/>
            </a:pPr>
            <a:endParaRPr lang="en-US" sz="1600" u="sng">
              <a:solidFill>
                <a:srgbClr val="233F58"/>
              </a:solidFill>
              <a:latin typeface="Aptos"/>
              <a:ea typeface="Calibri"/>
              <a:cs typeface="Calibri"/>
            </a:endParaRPr>
          </a:p>
          <a:p>
            <a:pPr>
              <a:buClr>
                <a:srgbClr val="000000"/>
              </a:buClr>
              <a:buSzPts val="1600"/>
            </a:pPr>
            <a:endParaRPr lang="en-US" sz="1600">
              <a:solidFill>
                <a:schemeClr val="accent3">
                  <a:lumMod val="76000"/>
                </a:schemeClr>
              </a:solidFill>
              <a:latin typeface="Aptos"/>
              <a:ea typeface="Calibri"/>
              <a:cs typeface="Calibri"/>
            </a:endParaRPr>
          </a:p>
        </p:txBody>
      </p:sp>
      <p:sp>
        <p:nvSpPr>
          <p:cNvPr id="32" name="TextBox 15">
            <a:extLst>
              <a:ext uri="{FF2B5EF4-FFF2-40B4-BE49-F238E27FC236}">
                <a16:creationId xmlns:a16="http://schemas.microsoft.com/office/drawing/2014/main" id="{0265F6BE-078D-A3EE-E90B-1CBECDFD423E}"/>
              </a:ext>
            </a:extLst>
          </p:cNvPr>
          <p:cNvSpPr txBox="1"/>
          <p:nvPr/>
        </p:nvSpPr>
        <p:spPr>
          <a:xfrm>
            <a:off x="5938112" y="1604826"/>
            <a:ext cx="3609259" cy="2201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1867" b="1">
                <a:solidFill>
                  <a:srgbClr val="233746"/>
                </a:solidFill>
                <a:latin typeface="Aptos" panose="020B0004020202020204" pitchFamily="34" charset="0"/>
              </a:rPr>
              <a:t>Leadership Development Leads</a:t>
            </a:r>
          </a:p>
        </p:txBody>
      </p:sp>
      <p:sp>
        <p:nvSpPr>
          <p:cNvPr id="30" name="TextBox 13">
            <a:extLst>
              <a:ext uri="{FF2B5EF4-FFF2-40B4-BE49-F238E27FC236}">
                <a16:creationId xmlns:a16="http://schemas.microsoft.com/office/drawing/2014/main" id="{2F32ED9D-9170-177C-A190-C55416DA52BF}"/>
              </a:ext>
            </a:extLst>
          </p:cNvPr>
          <p:cNvSpPr txBox="1"/>
          <p:nvPr/>
        </p:nvSpPr>
        <p:spPr>
          <a:xfrm>
            <a:off x="5915655" y="1902659"/>
            <a:ext cx="4404069" cy="47448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431800" lvl="1" indent="-285750">
              <a:spcBef>
                <a:spcPts val="355"/>
              </a:spcBef>
              <a:buClr>
                <a:srgbClr val="000000"/>
              </a:buClr>
              <a:buSzPct val="100000"/>
              <a:buFont typeface="Arial"/>
              <a:buChar char="•"/>
            </a:pPr>
            <a:r>
              <a:rPr lang="en-US" sz="1600">
                <a:solidFill>
                  <a:srgbClr val="000000"/>
                </a:solidFill>
                <a:latin typeface="Aptos"/>
              </a:rPr>
              <a:t>Dr. Gerard Edwards, Veteran Principals &amp; District Leaders, </a:t>
            </a:r>
            <a:r>
              <a:rPr lang="en-US" sz="1600">
                <a:solidFill>
                  <a:schemeClr val="accent3">
                    <a:lumMod val="76000"/>
                  </a:schemeClr>
                </a:solidFill>
                <a:latin typeface="Aptos"/>
                <a:hlinkClick r:id="rId9">
                  <a:extLst>
                    <a:ext uri="{A12FA001-AC4F-418D-AE19-62706E023703}">
                      <ahyp:hlinkClr xmlns:ahyp="http://schemas.microsoft.com/office/drawing/2018/hyperlinkcolor" val="tx"/>
                    </a:ext>
                  </a:extLst>
                </a:hlinkClick>
              </a:rPr>
              <a:t>gedwards@ed.sc.gov</a:t>
            </a:r>
            <a:r>
              <a:rPr lang="en-US" sz="1600">
                <a:solidFill>
                  <a:schemeClr val="accent3">
                    <a:lumMod val="76000"/>
                  </a:schemeClr>
                </a:solidFill>
                <a:latin typeface="Aptos"/>
              </a:rPr>
              <a:t> </a:t>
            </a:r>
            <a:endParaRPr lang="en-US">
              <a:ea typeface="Calibri"/>
              <a:cs typeface="Calibri"/>
            </a:endParaRPr>
          </a:p>
          <a:p>
            <a:pPr marL="431800" lvl="1" indent="-285750">
              <a:spcBef>
                <a:spcPts val="355"/>
              </a:spcBef>
              <a:buClr>
                <a:srgbClr val="000000"/>
              </a:buClr>
              <a:buSzPct val="100000"/>
              <a:buFont typeface="Arial"/>
              <a:buChar char="•"/>
            </a:pPr>
            <a:r>
              <a:rPr lang="en-US" sz="1600">
                <a:solidFill>
                  <a:srgbClr val="000000"/>
                </a:solidFill>
                <a:latin typeface="Aptos"/>
              </a:rPr>
              <a:t>Keasha Grant, Certified Support &amp; Emerging Leaders, </a:t>
            </a:r>
            <a:r>
              <a:rPr lang="en-US" sz="1600">
                <a:solidFill>
                  <a:schemeClr val="accent3">
                    <a:lumMod val="76000"/>
                  </a:schemeClr>
                </a:solidFill>
                <a:latin typeface="Aptos"/>
                <a:hlinkClick r:id="rId10">
                  <a:extLst>
                    <a:ext uri="{A12FA001-AC4F-418D-AE19-62706E023703}">
                      <ahyp:hlinkClr xmlns:ahyp="http://schemas.microsoft.com/office/drawing/2018/hyperlinkcolor" val="tx"/>
                    </a:ext>
                  </a:extLst>
                </a:hlinkClick>
              </a:rPr>
              <a:t>ksgrant@ed.sc.gov</a:t>
            </a:r>
            <a:endParaRPr lang="en-US" sz="1600">
              <a:solidFill>
                <a:schemeClr val="accent3">
                  <a:lumMod val="76000"/>
                </a:schemeClr>
              </a:solidFill>
              <a:latin typeface="Aptos"/>
            </a:endParaRPr>
          </a:p>
          <a:p>
            <a:pPr marL="431800" lvl="1" indent="-285750">
              <a:spcBef>
                <a:spcPts val="355"/>
              </a:spcBef>
              <a:buClr>
                <a:srgbClr val="000000"/>
              </a:buClr>
              <a:buSzPct val="100000"/>
              <a:buFont typeface="Arial"/>
              <a:buChar char="•"/>
            </a:pPr>
            <a:r>
              <a:rPr lang="en-US" sz="1600">
                <a:solidFill>
                  <a:srgbClr val="000000"/>
                </a:solidFill>
                <a:latin typeface="Aptos"/>
              </a:rPr>
              <a:t>Crystal Halma, Collective Leadership, </a:t>
            </a:r>
            <a:r>
              <a:rPr lang="en-US" sz="1600" u="sng">
                <a:solidFill>
                  <a:schemeClr val="accent3">
                    <a:lumMod val="76000"/>
                  </a:schemeClr>
                </a:solidFill>
                <a:latin typeface="Aptos"/>
                <a:hlinkClick r:id="rId11">
                  <a:extLst>
                    <a:ext uri="{A12FA001-AC4F-418D-AE19-62706E023703}">
                      <ahyp:hlinkClr xmlns:ahyp="http://schemas.microsoft.com/office/drawing/2018/hyperlinkcolor" val="tx"/>
                    </a:ext>
                  </a:extLst>
                </a:hlinkClick>
              </a:rPr>
              <a:t>chalma@ed.sc.gov</a:t>
            </a:r>
            <a:endParaRPr lang="en-US" sz="1600">
              <a:solidFill>
                <a:schemeClr val="accent3">
                  <a:lumMod val="76000"/>
                </a:schemeClr>
              </a:solidFill>
              <a:latin typeface="Aptos"/>
            </a:endParaRPr>
          </a:p>
          <a:p>
            <a:pPr marL="431800" lvl="1" indent="-285750">
              <a:spcBef>
                <a:spcPts val="355"/>
              </a:spcBef>
              <a:buClr>
                <a:srgbClr val="000000"/>
              </a:buClr>
              <a:buSzPct val="100000"/>
              <a:buFont typeface="Arial"/>
              <a:buChar char="•"/>
            </a:pPr>
            <a:r>
              <a:rPr lang="en-US" sz="1600">
                <a:solidFill>
                  <a:srgbClr val="000000"/>
                </a:solidFill>
                <a:latin typeface="Aptos"/>
              </a:rPr>
              <a:t>Dr. Frank Robinson, New Principals &amp; Emerging Leaders, </a:t>
            </a:r>
            <a:r>
              <a:rPr lang="en-US" sz="1600" u="sng">
                <a:solidFill>
                  <a:schemeClr val="accent3">
                    <a:lumMod val="76000"/>
                  </a:schemeClr>
                </a:solidFill>
                <a:latin typeface="Aptos"/>
                <a:hlinkClick r:id="rId12">
                  <a:extLst>
                    <a:ext uri="{A12FA001-AC4F-418D-AE19-62706E023703}">
                      <ahyp:hlinkClr xmlns:ahyp="http://schemas.microsoft.com/office/drawing/2018/hyperlinkcolor" val="tx"/>
                    </a:ext>
                  </a:extLst>
                </a:hlinkClick>
              </a:rPr>
              <a:t>frobinson@ed.sc.gov</a:t>
            </a:r>
            <a:endParaRPr lang="en-US" sz="1600" u="sng">
              <a:solidFill>
                <a:schemeClr val="accent3">
                  <a:lumMod val="76000"/>
                </a:schemeClr>
              </a:solidFill>
              <a:latin typeface="Aptos"/>
            </a:endParaRPr>
          </a:p>
          <a:p>
            <a:pPr marL="431800" lvl="1" indent="-285750">
              <a:spcBef>
                <a:spcPts val="355"/>
              </a:spcBef>
              <a:buClr>
                <a:srgbClr val="000000"/>
              </a:buClr>
              <a:buSzPct val="100000"/>
              <a:buFont typeface="Arial"/>
              <a:buChar char="•"/>
            </a:pPr>
            <a:r>
              <a:rPr lang="en-US" sz="1600">
                <a:solidFill>
                  <a:srgbClr val="000000"/>
                </a:solidFill>
                <a:latin typeface="Aptos"/>
              </a:rPr>
              <a:t>Dr. Adrienne Davenport, Instructional Leadership &amp; Assistant Principals, </a:t>
            </a:r>
            <a:r>
              <a:rPr lang="en-US" sz="1600" u="sng">
                <a:solidFill>
                  <a:schemeClr val="accent3">
                    <a:lumMod val="76000"/>
                  </a:schemeClr>
                </a:solidFill>
                <a:latin typeface="Aptos"/>
                <a:hlinkClick r:id="rId13">
                  <a:extLst>
                    <a:ext uri="{A12FA001-AC4F-418D-AE19-62706E023703}">
                      <ahyp:hlinkClr xmlns:ahyp="http://schemas.microsoft.com/office/drawing/2018/hyperlinkcolor" val="tx"/>
                    </a:ext>
                  </a:extLst>
                </a:hlinkClick>
              </a:rPr>
              <a:t>tsmith@ed.sc.gov</a:t>
            </a:r>
            <a:endParaRPr lang="en-US" sz="1600">
              <a:solidFill>
                <a:schemeClr val="accent3">
                  <a:lumMod val="76000"/>
                </a:schemeClr>
              </a:solidFill>
              <a:latin typeface="Aptos"/>
            </a:endParaRPr>
          </a:p>
          <a:p>
            <a:pPr marL="146050" lvl="1">
              <a:spcBef>
                <a:spcPts val="355"/>
              </a:spcBef>
              <a:buClr>
                <a:srgbClr val="000000"/>
              </a:buClr>
              <a:buSzPct val="100000"/>
            </a:pPr>
            <a:endParaRPr lang="en-US" sz="1100" u="sng">
              <a:solidFill>
                <a:schemeClr val="accent3">
                  <a:lumMod val="76000"/>
                </a:schemeClr>
              </a:solidFill>
              <a:latin typeface="Aptos"/>
            </a:endParaRPr>
          </a:p>
          <a:p>
            <a:pPr marL="374650" lvl="1" indent="-228600">
              <a:spcBef>
                <a:spcPts val="355"/>
              </a:spcBef>
              <a:buClr>
                <a:srgbClr val="000000"/>
              </a:buClr>
              <a:buSzPct val="100000"/>
              <a:buFont typeface="Arial" panose="020B0603020202020204" pitchFamily="34" charset="0"/>
              <a:buChar char="•"/>
            </a:pPr>
            <a:endParaRPr lang="en-US" sz="800">
              <a:solidFill>
                <a:schemeClr val="accent6">
                  <a:lumMod val="10000"/>
                </a:schemeClr>
              </a:solidFill>
              <a:latin typeface="Aptos"/>
            </a:endParaRPr>
          </a:p>
          <a:p>
            <a:pPr marL="374650" lvl="1" indent="-228600">
              <a:spcBef>
                <a:spcPts val="355"/>
              </a:spcBef>
              <a:buClr>
                <a:srgbClr val="000000"/>
              </a:buClr>
              <a:buSzPct val="100000"/>
              <a:buFont typeface="Arial" panose="020B0603020202020204" pitchFamily="34" charset="0"/>
              <a:buChar char="•"/>
            </a:pPr>
            <a:r>
              <a:rPr lang="en-US" sz="1600">
                <a:solidFill>
                  <a:schemeClr val="accent6">
                    <a:lumMod val="10000"/>
                  </a:schemeClr>
                </a:solidFill>
                <a:latin typeface="Aptos"/>
              </a:rPr>
              <a:t>Kimberly Mack, Director, </a:t>
            </a:r>
            <a:r>
              <a:rPr lang="en-US" sz="1600">
                <a:solidFill>
                  <a:schemeClr val="accent3">
                    <a:lumMod val="76000"/>
                  </a:schemeClr>
                </a:solidFill>
                <a:latin typeface="Aptos"/>
                <a:hlinkClick r:id="rId14">
                  <a:extLst>
                    <a:ext uri="{A12FA001-AC4F-418D-AE19-62706E023703}">
                      <ahyp:hlinkClr xmlns:ahyp="http://schemas.microsoft.com/office/drawing/2018/hyperlinkcolor" val="tx"/>
                    </a:ext>
                  </a:extLst>
                </a:hlinkClick>
              </a:rPr>
              <a:t>kemack@ed.sc.gov</a:t>
            </a:r>
            <a:endParaRPr lang="en-US">
              <a:solidFill>
                <a:schemeClr val="accent3">
                  <a:lumMod val="76000"/>
                </a:schemeClr>
              </a:solidFill>
              <a:latin typeface="Calibri"/>
              <a:ea typeface="Calibri"/>
              <a:cs typeface="Calibri"/>
            </a:endParaRPr>
          </a:p>
          <a:p>
            <a:pPr marL="374650" lvl="1" indent="-228600">
              <a:spcBef>
                <a:spcPts val="355"/>
              </a:spcBef>
              <a:buClr>
                <a:srgbClr val="000000"/>
              </a:buClr>
              <a:buSzPct val="100000"/>
              <a:buFont typeface="Arial" panose="020B0603020202020204" pitchFamily="34" charset="0"/>
              <a:buChar char="•"/>
            </a:pPr>
            <a:r>
              <a:rPr lang="en-US" sz="1600">
                <a:solidFill>
                  <a:schemeClr val="accent6">
                    <a:lumMod val="10000"/>
                  </a:schemeClr>
                </a:solidFill>
                <a:latin typeface="Aptos"/>
              </a:rPr>
              <a:t>Marilyn Suber, Administrative Assistant</a:t>
            </a:r>
            <a:r>
              <a:rPr lang="en-US" sz="1600">
                <a:solidFill>
                  <a:srgbClr val="233F58"/>
                </a:solidFill>
                <a:latin typeface="Aptos"/>
              </a:rPr>
              <a:t>, </a:t>
            </a:r>
            <a:r>
              <a:rPr lang="en-US" sz="1600">
                <a:solidFill>
                  <a:schemeClr val="accent3">
                    <a:lumMod val="76000"/>
                  </a:schemeClr>
                </a:solidFill>
                <a:latin typeface="Aptos"/>
                <a:hlinkClick r:id="rId15">
                  <a:extLst>
                    <a:ext uri="{A12FA001-AC4F-418D-AE19-62706E023703}">
                      <ahyp:hlinkClr xmlns:ahyp="http://schemas.microsoft.com/office/drawing/2018/hyperlinkcolor" val="tx"/>
                    </a:ext>
                  </a:extLst>
                </a:hlinkClick>
              </a:rPr>
              <a:t>masuber@ed.sc.gov</a:t>
            </a:r>
            <a:endParaRPr lang="en-US">
              <a:solidFill>
                <a:schemeClr val="accent3">
                  <a:lumMod val="76000"/>
                </a:schemeClr>
              </a:solidFill>
              <a:ea typeface="Calibri"/>
              <a:cs typeface="Calibri"/>
            </a:endParaRPr>
          </a:p>
          <a:p>
            <a:pPr marL="146050" lvl="1">
              <a:spcBef>
                <a:spcPts val="355"/>
              </a:spcBef>
              <a:buClr>
                <a:srgbClr val="000000"/>
              </a:buClr>
              <a:buSzPct val="100000"/>
            </a:pPr>
            <a:endParaRPr lang="en-US" sz="1600">
              <a:solidFill>
                <a:srgbClr val="B45F06"/>
              </a:solidFill>
              <a:latin typeface="Aptos"/>
            </a:endParaRPr>
          </a:p>
          <a:p>
            <a:pPr marL="146050" lvl="1">
              <a:spcBef>
                <a:spcPts val="355"/>
              </a:spcBef>
              <a:buFont typeface="Trebuchet MS" panose="020B0603020202020204" pitchFamily="34" charset="0"/>
            </a:pPr>
            <a:endParaRPr lang="en-US" sz="1600">
              <a:solidFill>
                <a:srgbClr val="B45F06"/>
              </a:solidFill>
              <a:latin typeface="Aptos"/>
            </a:endParaRPr>
          </a:p>
        </p:txBody>
      </p:sp>
      <p:sp>
        <p:nvSpPr>
          <p:cNvPr id="2" name="TextBox 1">
            <a:extLst>
              <a:ext uri="{FF2B5EF4-FFF2-40B4-BE49-F238E27FC236}">
                <a16:creationId xmlns:a16="http://schemas.microsoft.com/office/drawing/2014/main" id="{70FCEA3F-B71D-F586-BA72-60BDCB420C95}"/>
              </a:ext>
            </a:extLst>
          </p:cNvPr>
          <p:cNvSpPr txBox="1"/>
          <p:nvPr/>
        </p:nvSpPr>
        <p:spPr>
          <a:xfrm>
            <a:off x="5081642" y="4848277"/>
            <a:ext cx="3407507" cy="3770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850" b="1">
                <a:solidFill>
                  <a:srgbClr val="233746"/>
                </a:solidFill>
                <a:latin typeface="Aptos"/>
              </a:rPr>
              <a:t>Office Support</a:t>
            </a:r>
            <a:endParaRPr lang="en-US"/>
          </a:p>
        </p:txBody>
      </p:sp>
      <p:sp>
        <p:nvSpPr>
          <p:cNvPr id="22" name="AutoShape 4">
            <a:extLst>
              <a:ext uri="{FF2B5EF4-FFF2-40B4-BE49-F238E27FC236}">
                <a16:creationId xmlns:a16="http://schemas.microsoft.com/office/drawing/2014/main" id="{90128454-5E65-0728-86BA-6AD56BD5A10E}"/>
              </a:ext>
              <a:ext uri="{C183D7F6-B498-43B3-948B-1728B52AA6E4}">
                <adec:decorative xmlns:adec="http://schemas.microsoft.com/office/drawing/2017/decorative" val="1"/>
              </a:ext>
            </a:extLst>
          </p:cNvPr>
          <p:cNvSpPr/>
          <p:nvPr/>
        </p:nvSpPr>
        <p:spPr>
          <a:xfrm flipV="1">
            <a:off x="753038" y="134620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pSp>
        <p:nvGrpSpPr>
          <p:cNvPr id="33" name="Group 5">
            <a:extLst>
              <a:ext uri="{FF2B5EF4-FFF2-40B4-BE49-F238E27FC236}">
                <a16:creationId xmlns:a16="http://schemas.microsoft.com/office/drawing/2014/main" id="{6E1F3613-C796-05D8-529C-2E9CF03D0F8E}"/>
              </a:ext>
              <a:ext uri="{C183D7F6-B498-43B3-948B-1728B52AA6E4}">
                <adec:decorative xmlns:adec="http://schemas.microsoft.com/office/drawing/2017/decorative" val="1"/>
              </a:ext>
            </a:extLst>
          </p:cNvPr>
          <p:cNvGrpSpPr/>
          <p:nvPr/>
        </p:nvGrpSpPr>
        <p:grpSpPr>
          <a:xfrm>
            <a:off x="815248" y="1150981"/>
            <a:ext cx="4714212" cy="4985874"/>
            <a:chOff x="0" y="-76200"/>
            <a:chExt cx="1611410" cy="1507827"/>
          </a:xfrm>
        </p:grpSpPr>
        <p:sp>
          <p:nvSpPr>
            <p:cNvPr id="34" name="Freeform 6">
              <a:extLst>
                <a:ext uri="{FF2B5EF4-FFF2-40B4-BE49-F238E27FC236}">
                  <a16:creationId xmlns:a16="http://schemas.microsoft.com/office/drawing/2014/main" id="{7B3572CE-860E-AF9F-2066-DD6A04D00EBB}"/>
                </a:ext>
              </a:extLst>
            </p:cNvPr>
            <p:cNvSpPr/>
            <p:nvPr/>
          </p:nvSpPr>
          <p:spPr>
            <a:xfrm>
              <a:off x="43971" y="16726"/>
              <a:ext cx="1567439" cy="1406038"/>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5" name="TextBox 7">
              <a:extLst>
                <a:ext uri="{FF2B5EF4-FFF2-40B4-BE49-F238E27FC236}">
                  <a16:creationId xmlns:a16="http://schemas.microsoft.com/office/drawing/2014/main" id="{2991F4F8-2D1B-E7E9-50B3-28E2FCF49D6C}"/>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9" name="Freeform 9"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16"/>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pSp>
        <p:nvGrpSpPr>
          <p:cNvPr id="36" name="Group 5">
            <a:extLst>
              <a:ext uri="{FF2B5EF4-FFF2-40B4-BE49-F238E27FC236}">
                <a16:creationId xmlns:a16="http://schemas.microsoft.com/office/drawing/2014/main" id="{122381A6-760B-3B3F-2465-4ED203DD3158}"/>
              </a:ext>
              <a:ext uri="{C183D7F6-B498-43B3-948B-1728B52AA6E4}">
                <adec:decorative xmlns:adec="http://schemas.microsoft.com/office/drawing/2017/decorative" val="1"/>
              </a:ext>
            </a:extLst>
          </p:cNvPr>
          <p:cNvGrpSpPr/>
          <p:nvPr/>
        </p:nvGrpSpPr>
        <p:grpSpPr>
          <a:xfrm>
            <a:off x="5914372" y="1251702"/>
            <a:ext cx="4392810" cy="4823576"/>
            <a:chOff x="0" y="-76200"/>
            <a:chExt cx="1547670" cy="1677160"/>
          </a:xfrm>
        </p:grpSpPr>
        <p:sp>
          <p:nvSpPr>
            <p:cNvPr id="37" name="Freeform 6">
              <a:extLst>
                <a:ext uri="{FF2B5EF4-FFF2-40B4-BE49-F238E27FC236}">
                  <a16:creationId xmlns:a16="http://schemas.microsoft.com/office/drawing/2014/main" id="{35D5CBA8-97AE-D383-9120-48B1A6A3E54F}"/>
                </a:ext>
              </a:extLst>
            </p:cNvPr>
            <p:cNvSpPr/>
            <p:nvPr/>
          </p:nvSpPr>
          <p:spPr>
            <a:xfrm>
              <a:off x="0" y="0"/>
              <a:ext cx="1547670" cy="1600960"/>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8" name="TextBox 7">
              <a:extLst>
                <a:ext uri="{FF2B5EF4-FFF2-40B4-BE49-F238E27FC236}">
                  <a16:creationId xmlns:a16="http://schemas.microsoft.com/office/drawing/2014/main" id="{C8AC27F6-A6D9-9840-9118-9571E7821294}"/>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89DE05-47D9-0748-B8C1-A3341D6C5B5A}"/>
              </a:ext>
            </a:extLst>
          </p:cNvPr>
          <p:cNvSpPr>
            <a:spLocks noGrp="1"/>
          </p:cNvSpPr>
          <p:nvPr>
            <p:ph type="title" idx="4294967295"/>
          </p:nvPr>
        </p:nvSpPr>
        <p:spPr>
          <a:xfrm>
            <a:off x="304800" y="-762000"/>
            <a:ext cx="5486400" cy="762000"/>
          </a:xfrm>
        </p:spPr>
        <p:txBody>
          <a:bodyPr vert="horz" lIns="60960" tIns="30480" rIns="60960" bIns="30480" rtlCol="0" anchor="b">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a:t>SCDE SEAL LOGO</a:t>
            </a:r>
          </a:p>
        </p:txBody>
      </p:sp>
      <p:sp>
        <p:nvSpPr>
          <p:cNvPr id="2" name="Freeform 2" descr="Circle with words South Carolina Department of Education around the edge. Inside is a palmetto tree with hands representing the fronds. The palmetto tree is rooted in a book. Below the book is the year 1868."/>
          <p:cNvSpPr/>
          <p:nvPr/>
        </p:nvSpPr>
        <p:spPr>
          <a:xfrm>
            <a:off x="3795364" y="1128364"/>
            <a:ext cx="4601273" cy="4601273"/>
          </a:xfrm>
          <a:custGeom>
            <a:avLst/>
            <a:gdLst/>
            <a:ahLst/>
            <a:cxnLst/>
            <a:rect l="l" t="t" r="r" b="b"/>
            <a:pathLst>
              <a:path w="6901909" h="6901909">
                <a:moveTo>
                  <a:pt x="0" y="0"/>
                </a:moveTo>
                <a:lnTo>
                  <a:pt x="6901910" y="0"/>
                </a:lnTo>
                <a:lnTo>
                  <a:pt x="6901910" y="6901910"/>
                </a:lnTo>
                <a:lnTo>
                  <a:pt x="0" y="6901910"/>
                </a:lnTo>
                <a:lnTo>
                  <a:pt x="0" y="0"/>
                </a:lnTo>
                <a:close/>
              </a:path>
            </a:pathLst>
          </a:custGeom>
          <a:blipFill>
            <a:blip r:embed="rId2"/>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044191D-75A2-6F55-0B95-AA1CDC69F7F7}"/>
              </a:ext>
            </a:extLst>
          </p:cNvPr>
          <p:cNvSpPr txBox="1">
            <a:spLocks noGrp="1"/>
          </p:cNvSpPr>
          <p:nvPr>
            <p:ph type="title" idx="4294967295"/>
          </p:nvPr>
        </p:nvSpPr>
        <p:spPr>
          <a:xfrm>
            <a:off x="2133601" y="2453006"/>
            <a:ext cx="2997200" cy="102592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6667" b="1" i="0" u="none" strike="noStrike" kern="1200" cap="none" spc="0" normalizeH="0" baseline="0" noProof="0">
                <a:ln>
                  <a:noFill/>
                </a:ln>
                <a:solidFill>
                  <a:srgbClr val="233746"/>
                </a:solidFill>
                <a:effectLst/>
                <a:uLnTx/>
                <a:uFillTx/>
                <a:latin typeface="Aptos" panose="020B0004020202020204" pitchFamily="34" charset="0"/>
                <a:ea typeface="+mn-ea"/>
                <a:cs typeface="+mn-cs"/>
              </a:rPr>
              <a:t>Agenda</a:t>
            </a:r>
          </a:p>
        </p:txBody>
      </p:sp>
      <p:sp>
        <p:nvSpPr>
          <p:cNvPr id="5" name="Freeform 3"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F82E354B-9990-FB82-1D86-C260B448A194}"/>
              </a:ext>
            </a:extLst>
          </p:cNvPr>
          <p:cNvSpPr/>
          <p:nvPr/>
        </p:nvSpPr>
        <p:spPr>
          <a:xfrm>
            <a:off x="558800" y="2453005"/>
            <a:ext cx="1157568" cy="1149139"/>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
        <p:nvSpPr>
          <p:cNvPr id="8" name="TextBox 7">
            <a:extLst>
              <a:ext uri="{FF2B5EF4-FFF2-40B4-BE49-F238E27FC236}">
                <a16:creationId xmlns:a16="http://schemas.microsoft.com/office/drawing/2014/main" id="{5FA821E0-221D-5F74-6832-28668B0E924C}"/>
              </a:ext>
            </a:extLst>
          </p:cNvPr>
          <p:cNvSpPr txBox="1"/>
          <p:nvPr/>
        </p:nvSpPr>
        <p:spPr>
          <a:xfrm>
            <a:off x="5893384" y="1912689"/>
            <a:ext cx="5944860" cy="2062103"/>
          </a:xfrm>
          <a:prstGeom prst="rect">
            <a:avLst/>
          </a:prstGeom>
          <a:noFill/>
        </p:spPr>
        <p:txBody>
          <a:bodyPr wrap="square" lIns="91440" tIns="45720" rIns="91440" bIns="4572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1000" indent="-381000">
              <a:buFont typeface="Arial" panose="020B0604020202020204" pitchFamily="34" charset="0"/>
              <a:buChar char="•"/>
            </a:pPr>
            <a:r>
              <a:rPr lang="en-US" sz="3200">
                <a:solidFill>
                  <a:srgbClr val="233746"/>
                </a:solidFill>
                <a:latin typeface="Aptos"/>
              </a:rPr>
              <a:t>ADEPT Reminders</a:t>
            </a:r>
          </a:p>
          <a:p>
            <a:pPr marL="381000" indent="-381000">
              <a:buFont typeface="Arial" panose="020B0604020202020204" pitchFamily="34" charset="0"/>
              <a:buChar char="•"/>
            </a:pPr>
            <a:r>
              <a:rPr lang="en-US" sz="3200">
                <a:solidFill>
                  <a:srgbClr val="233746"/>
                </a:solidFill>
                <a:latin typeface="Aptos"/>
              </a:rPr>
              <a:t>Professional Learning Updates</a:t>
            </a:r>
          </a:p>
          <a:p>
            <a:pPr marL="381000" indent="-381000">
              <a:buFont typeface="Arial" panose="020B0604020202020204" pitchFamily="34" charset="0"/>
              <a:buChar char="•"/>
            </a:pPr>
            <a:r>
              <a:rPr lang="en-US" sz="3200">
                <a:solidFill>
                  <a:srgbClr val="233746"/>
                </a:solidFill>
                <a:latin typeface="Aptos"/>
              </a:rPr>
              <a:t>Mentoring &amp; Induction</a:t>
            </a:r>
          </a:p>
          <a:p>
            <a:pPr marL="381000" indent="-381000">
              <a:buFont typeface="Arial" panose="020B0604020202020204" pitchFamily="34" charset="0"/>
              <a:buChar char="•"/>
            </a:pPr>
            <a:r>
              <a:rPr lang="en-US" sz="3200">
                <a:solidFill>
                  <a:srgbClr val="233746"/>
                </a:solidFill>
                <a:latin typeface="Aptos"/>
              </a:rPr>
              <a:t>Questions</a:t>
            </a:r>
            <a:endParaRPr lang="en-US" sz="3200">
              <a:solidFill>
                <a:srgbClr val="233746"/>
              </a:solidFill>
              <a:latin typeface="Aptos" panose="020B0004020202020204" pitchFamily="34" charset="0"/>
            </a:endParaRPr>
          </a:p>
        </p:txBody>
      </p:sp>
      <p:sp>
        <p:nvSpPr>
          <p:cNvPr id="3" name="Freeform 3"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pSp>
        <p:nvGrpSpPr>
          <p:cNvPr id="26" name="Group 5">
            <a:extLst>
              <a:ext uri="{FF2B5EF4-FFF2-40B4-BE49-F238E27FC236}">
                <a16:creationId xmlns:a16="http://schemas.microsoft.com/office/drawing/2014/main" id="{961DF455-30B2-AE95-7ACA-093C26A78D5F}"/>
              </a:ext>
              <a:ext uri="{C183D7F6-B498-43B3-948B-1728B52AA6E4}">
                <adec:decorative xmlns:adec="http://schemas.microsoft.com/office/drawing/2017/decorative" val="1"/>
              </a:ext>
            </a:extLst>
          </p:cNvPr>
          <p:cNvGrpSpPr/>
          <p:nvPr/>
        </p:nvGrpSpPr>
        <p:grpSpPr>
          <a:xfrm>
            <a:off x="342557" y="5029"/>
            <a:ext cx="8613385" cy="5867597"/>
            <a:chOff x="-1202637" y="-76200"/>
            <a:chExt cx="3133717" cy="1651142"/>
          </a:xfrm>
        </p:grpSpPr>
        <p:sp>
          <p:nvSpPr>
            <p:cNvPr id="27" name="Freeform 6">
              <a:extLst>
                <a:ext uri="{FF2B5EF4-FFF2-40B4-BE49-F238E27FC236}">
                  <a16:creationId xmlns:a16="http://schemas.microsoft.com/office/drawing/2014/main" id="{851C3221-750E-DF39-468A-1BC6D2B5905D}"/>
                </a:ext>
              </a:extLst>
            </p:cNvPr>
            <p:cNvSpPr/>
            <p:nvPr/>
          </p:nvSpPr>
          <p:spPr>
            <a:xfrm>
              <a:off x="-1202637" y="143315"/>
              <a:ext cx="1931080" cy="1431627"/>
            </a:xfrm>
            <a:custGeom>
              <a:avLst/>
              <a:gdLst/>
              <a:ahLst/>
              <a:cxnLst/>
              <a:rect l="l" t="t" r="r" b="b"/>
              <a:pathLst>
                <a:path w="1931080" h="1431627">
                  <a:moveTo>
                    <a:pt x="0" y="0"/>
                  </a:moveTo>
                  <a:lnTo>
                    <a:pt x="1931080" y="0"/>
                  </a:lnTo>
                  <a:lnTo>
                    <a:pt x="193108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8" name="TextBox 7">
              <a:extLst>
                <a:ext uri="{FF2B5EF4-FFF2-40B4-BE49-F238E27FC236}">
                  <a16:creationId xmlns:a16="http://schemas.microsoft.com/office/drawing/2014/main" id="{5288BBBA-B486-F151-B5B8-67AABF6DA856}"/>
                </a:ext>
              </a:extLst>
            </p:cNvPr>
            <p:cNvSpPr txBox="1"/>
            <p:nvPr/>
          </p:nvSpPr>
          <p:spPr>
            <a:xfrm>
              <a:off x="0" y="-76200"/>
              <a:ext cx="193108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2" name="AutoShape 2">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AutoShape 2">
            <a:extLst>
              <a:ext uri="{FF2B5EF4-FFF2-40B4-BE49-F238E27FC236}">
                <a16:creationId xmlns:a16="http://schemas.microsoft.com/office/drawing/2014/main" id="{58C83904-3A39-EBDC-7486-44675E70B772}"/>
              </a:ext>
              <a:ext uri="{C183D7F6-B498-43B3-948B-1728B52AA6E4}">
                <adec:decorative xmlns:adec="http://schemas.microsoft.com/office/drawing/2017/decorative" val="1"/>
              </a:ext>
            </a:extLst>
          </p:cNvPr>
          <p:cNvSpPr/>
          <p:nvPr/>
        </p:nvSpPr>
        <p:spPr>
          <a:xfrm flipV="1">
            <a:off x="1930400" y="2311414"/>
            <a:ext cx="0" cy="1371586"/>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Tree>
    <p:extLst>
      <p:ext uri="{BB962C8B-B14F-4D97-AF65-F5344CB8AC3E}">
        <p14:creationId xmlns:p14="http://schemas.microsoft.com/office/powerpoint/2010/main" val="2779628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p:nvPr>
        </p:nvSpPr>
        <p:spPr>
          <a:xfrm>
            <a:off x="726831" y="2753017"/>
            <a:ext cx="10972800" cy="91440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ADEPT Reminders</a:t>
            </a:r>
            <a:endParaRPr lang="en-US" sz="4000" b="1" i="0" u="none" strike="noStrike" kern="1200" cap="none" spc="0" normalizeH="0" baseline="0" noProof="0">
              <a:ln>
                <a:noFill/>
              </a:ln>
              <a:effectLst/>
              <a:uLnTx/>
              <a:uFillTx/>
              <a:latin typeface="Aptos" panose="020B0004020202020204" pitchFamily="34" charset="0"/>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691380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B9CB7-524A-79F3-7CD0-39E8092B52EF}"/>
              </a:ext>
            </a:extLst>
          </p:cNvPr>
          <p:cNvSpPr>
            <a:spLocks noGrp="1"/>
          </p:cNvSpPr>
          <p:nvPr>
            <p:ph type="title"/>
          </p:nvPr>
        </p:nvSpPr>
        <p:spPr>
          <a:xfrm>
            <a:off x="612648" y="261803"/>
            <a:ext cx="10966704" cy="731520"/>
          </a:xfrm>
        </p:spPr>
        <p:txBody>
          <a:bodyPr>
            <a:noAutofit/>
          </a:bodyPr>
          <a:lstStyle/>
          <a:p>
            <a:r>
              <a:rPr lang="en-US" sz="3600"/>
              <a:t>Important Dates &amp; Reminders</a:t>
            </a:r>
          </a:p>
        </p:txBody>
      </p:sp>
      <p:sp>
        <p:nvSpPr>
          <p:cNvPr id="3" name="Content Placeholder 2">
            <a:extLst>
              <a:ext uri="{FF2B5EF4-FFF2-40B4-BE49-F238E27FC236}">
                <a16:creationId xmlns:a16="http://schemas.microsoft.com/office/drawing/2014/main" id="{B6F60D00-D8AB-4CE2-BA0D-DA2C47B804DB}"/>
              </a:ext>
            </a:extLst>
          </p:cNvPr>
          <p:cNvSpPr>
            <a:spLocks noGrp="1"/>
          </p:cNvSpPr>
          <p:nvPr>
            <p:ph idx="1"/>
          </p:nvPr>
        </p:nvSpPr>
        <p:spPr>
          <a:xfrm>
            <a:off x="612648" y="1007392"/>
            <a:ext cx="10966704" cy="4222466"/>
          </a:xfrm>
        </p:spPr>
        <p:txBody>
          <a:bodyPr vert="horz" lIns="91440" tIns="45720" rIns="91440" bIns="45720" rtlCol="0" anchor="t">
            <a:noAutofit/>
          </a:bodyPr>
          <a:lstStyle/>
          <a:p>
            <a:pPr marL="342900" indent="-342900" fontAlgn="base">
              <a:lnSpc>
                <a:spcPct val="150000"/>
              </a:lnSpc>
              <a:buChar char="•"/>
            </a:pPr>
            <a:r>
              <a:rPr lang="en-US" sz="2200">
                <a:solidFill>
                  <a:schemeClr val="tx1">
                    <a:lumMod val="85000"/>
                    <a:lumOff val="15000"/>
                  </a:schemeClr>
                </a:solidFill>
              </a:rPr>
              <a:t>Final</a:t>
            </a:r>
            <a:r>
              <a:rPr lang="en-US" sz="2200" b="0" i="0" u="none" strike="noStrike">
                <a:solidFill>
                  <a:schemeClr val="tx1">
                    <a:lumMod val="85000"/>
                    <a:lumOff val="15000"/>
                  </a:schemeClr>
                </a:solidFill>
                <a:effectLst/>
              </a:rPr>
              <a:t> evaluation cycles </a:t>
            </a:r>
            <a:r>
              <a:rPr lang="en-US" sz="2200">
                <a:solidFill>
                  <a:schemeClr val="tx1">
                    <a:lumMod val="85000"/>
                    <a:lumOff val="15000"/>
                  </a:schemeClr>
                </a:solidFill>
              </a:rPr>
              <a:t>and SLO post-conferences </a:t>
            </a:r>
            <a:r>
              <a:rPr lang="en-US" sz="2200" b="0" i="0" u="none" strike="noStrike">
                <a:solidFill>
                  <a:schemeClr val="tx1">
                    <a:lumMod val="85000"/>
                    <a:lumOff val="15000"/>
                  </a:schemeClr>
                </a:solidFill>
                <a:effectLst/>
              </a:rPr>
              <a:t>in </a:t>
            </a:r>
            <a:r>
              <a:rPr lang="en-US" sz="2200">
                <a:solidFill>
                  <a:schemeClr val="tx1">
                    <a:lumMod val="85000"/>
                    <a:lumOff val="15000"/>
                  </a:schemeClr>
                </a:solidFill>
              </a:rPr>
              <a:t>process/completed</a:t>
            </a:r>
          </a:p>
          <a:p>
            <a:pPr marL="342900" indent="-342900" algn="l" rtl="0" fontAlgn="base">
              <a:lnSpc>
                <a:spcPct val="150000"/>
              </a:lnSpc>
              <a:buChar char="•"/>
            </a:pPr>
            <a:r>
              <a:rPr lang="en-US" sz="2200" b="0" i="0" u="none" strike="noStrike">
                <a:solidFill>
                  <a:schemeClr val="tx1">
                    <a:lumMod val="85000"/>
                    <a:lumOff val="15000"/>
                  </a:schemeClr>
                </a:solidFill>
                <a:effectLst/>
              </a:rPr>
              <a:t> April 30 – Final evaluation conference meetings completed</a:t>
            </a:r>
            <a:r>
              <a:rPr lang="en-US" sz="2200" b="0" i="0">
                <a:solidFill>
                  <a:schemeClr val="tx1">
                    <a:lumMod val="85000"/>
                    <a:lumOff val="15000"/>
                  </a:schemeClr>
                </a:solidFill>
                <a:effectLst/>
              </a:rPr>
              <a:t>​</a:t>
            </a:r>
          </a:p>
          <a:p>
            <a:pPr marL="342900" indent="-342900">
              <a:lnSpc>
                <a:spcPct val="150000"/>
              </a:lnSpc>
              <a:buChar char="•"/>
            </a:pPr>
            <a:r>
              <a:rPr lang="en-US" sz="2200">
                <a:solidFill>
                  <a:schemeClr val="tx1">
                    <a:lumMod val="85000"/>
                    <a:lumOff val="15000"/>
                  </a:schemeClr>
                </a:solidFill>
              </a:rPr>
              <a:t>May 18 - Auto-complete begins</a:t>
            </a:r>
          </a:p>
          <a:p>
            <a:pPr marL="342900" indent="-342900" fontAlgn="base">
              <a:lnSpc>
                <a:spcPct val="150000"/>
              </a:lnSpc>
              <a:buChar char="•"/>
            </a:pPr>
            <a:r>
              <a:rPr lang="en-US" sz="2200" b="0" i="0" u="none" strike="noStrike">
                <a:solidFill>
                  <a:schemeClr val="tx1">
                    <a:lumMod val="85000"/>
                    <a:lumOff val="15000"/>
                  </a:schemeClr>
                </a:solidFill>
                <a:effectLst/>
              </a:rPr>
              <a:t> June 1 – ADEPT Plans due</a:t>
            </a:r>
            <a:endParaRPr lang="en-US" sz="2200" b="0" i="0">
              <a:solidFill>
                <a:schemeClr val="tx1">
                  <a:lumMod val="85000"/>
                  <a:lumOff val="15000"/>
                </a:schemeClr>
              </a:solidFill>
              <a:effectLst/>
            </a:endParaRPr>
          </a:p>
          <a:p>
            <a:pPr marL="1256665" lvl="1">
              <a:lnSpc>
                <a:spcPct val="150000"/>
              </a:lnSpc>
              <a:spcBef>
                <a:spcPts val="1000"/>
              </a:spcBef>
            </a:pPr>
            <a:r>
              <a:rPr lang="en-US" sz="2200">
                <a:solidFill>
                  <a:srgbClr val="000000"/>
                </a:solidFill>
              </a:rPr>
              <a:t>Complete all parts of the plan to avoid multiple resubmissions.</a:t>
            </a:r>
          </a:p>
          <a:p>
            <a:pPr marL="1256665" lvl="1">
              <a:lnSpc>
                <a:spcPct val="150000"/>
              </a:lnSpc>
              <a:spcBef>
                <a:spcPts val="1000"/>
              </a:spcBef>
            </a:pPr>
            <a:r>
              <a:rPr lang="en-US" sz="2200">
                <a:solidFill>
                  <a:srgbClr val="000000"/>
                </a:solidFill>
              </a:rPr>
              <a:t>Refer to the </a:t>
            </a:r>
            <a:r>
              <a:rPr lang="en-US" sz="2200" i="1">
                <a:solidFill>
                  <a:srgbClr val="000000"/>
                </a:solidFill>
              </a:rPr>
              <a:t>2024-25 Effectiveness Human Capital (Schools) ADEPT</a:t>
            </a:r>
            <a:r>
              <a:rPr lang="en-US" sz="2200">
                <a:solidFill>
                  <a:srgbClr val="000000"/>
                </a:solidFill>
              </a:rPr>
              <a:t> Report in </a:t>
            </a:r>
            <a:r>
              <a:rPr lang="en-US" sz="2200" err="1">
                <a:solidFill>
                  <a:srgbClr val="000000"/>
                </a:solidFill>
              </a:rPr>
              <a:t>SCLead</a:t>
            </a:r>
            <a:r>
              <a:rPr lang="en-US" sz="2200">
                <a:solidFill>
                  <a:srgbClr val="000000"/>
                </a:solidFill>
              </a:rPr>
              <a:t> to respond to the questions in the Addendum.</a:t>
            </a:r>
            <a:endParaRPr lang="en-US" sz="2200">
              <a:solidFill>
                <a:srgbClr val="2F3D4C"/>
              </a:solidFill>
            </a:endParaRPr>
          </a:p>
          <a:p>
            <a:pPr marL="342900" indent="-342900" algn="l" rtl="0" fontAlgn="base">
              <a:lnSpc>
                <a:spcPct val="150000"/>
              </a:lnSpc>
              <a:buChar char="•"/>
            </a:pPr>
            <a:r>
              <a:rPr lang="en-US" sz="2200" b="0" i="0" u="none" strike="noStrike">
                <a:solidFill>
                  <a:schemeClr val="tx1">
                    <a:lumMod val="85000"/>
                    <a:lumOff val="15000"/>
                  </a:schemeClr>
                </a:solidFill>
                <a:effectLst/>
              </a:rPr>
              <a:t> June 20 – All </a:t>
            </a:r>
            <a:r>
              <a:rPr lang="en-US" sz="2200">
                <a:solidFill>
                  <a:schemeClr val="tx1">
                    <a:lumMod val="85000"/>
                    <a:lumOff val="15000"/>
                  </a:schemeClr>
                </a:solidFill>
              </a:rPr>
              <a:t>evaluations</a:t>
            </a:r>
            <a:r>
              <a:rPr lang="en-US" sz="2200" b="0" i="0" u="none" strike="noStrike">
                <a:solidFill>
                  <a:schemeClr val="tx1">
                    <a:lumMod val="85000"/>
                    <a:lumOff val="15000"/>
                  </a:schemeClr>
                </a:solidFill>
                <a:effectLst/>
              </a:rPr>
              <a:t> completed in </a:t>
            </a:r>
            <a:r>
              <a:rPr lang="en-US" sz="2200" b="0" i="0" u="none" strike="noStrike" err="1">
                <a:solidFill>
                  <a:schemeClr val="tx1">
                    <a:lumMod val="85000"/>
                    <a:lumOff val="15000"/>
                  </a:schemeClr>
                </a:solidFill>
                <a:effectLst/>
              </a:rPr>
              <a:t>SCLead</a:t>
            </a:r>
            <a:endParaRPr lang="en-US" sz="2200" b="0" i="0">
              <a:solidFill>
                <a:schemeClr val="tx1">
                  <a:lumMod val="85000"/>
                  <a:lumOff val="15000"/>
                </a:schemeClr>
              </a:solidFill>
              <a:effectLst/>
            </a:endParaRPr>
          </a:p>
          <a:p>
            <a:endParaRPr lang="en-US" sz="1850"/>
          </a:p>
        </p:txBody>
      </p:sp>
      <p:cxnSp>
        <p:nvCxnSpPr>
          <p:cNvPr id="5" name="Straight Arrow Connector 4">
            <a:extLst>
              <a:ext uri="{FF2B5EF4-FFF2-40B4-BE49-F238E27FC236}">
                <a16:creationId xmlns:a16="http://schemas.microsoft.com/office/drawing/2014/main" id="{486494F9-3441-745B-3AAD-716DF6BD95BE}"/>
              </a:ext>
              <a:ext uri="{C183D7F6-B498-43B3-948B-1728B52AA6E4}">
                <adec:decorative xmlns:adec="http://schemas.microsoft.com/office/drawing/2017/decorative" val="1"/>
              </a:ext>
            </a:extLst>
          </p:cNvPr>
          <p:cNvCxnSpPr/>
          <p:nvPr/>
        </p:nvCxnSpPr>
        <p:spPr>
          <a:xfrm>
            <a:off x="607016" y="994474"/>
            <a:ext cx="10693830" cy="12915"/>
          </a:xfrm>
          <a:prstGeom prst="straightConnector1">
            <a:avLst/>
          </a:prstGeom>
          <a:ln>
            <a:solidFill>
              <a:schemeClr val="accent4"/>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92821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B519B-F369-D30B-DBBA-6DCDA31FA834}"/>
              </a:ext>
            </a:extLst>
          </p:cNvPr>
          <p:cNvSpPr>
            <a:spLocks noGrp="1"/>
          </p:cNvSpPr>
          <p:nvPr>
            <p:ph type="title"/>
          </p:nvPr>
        </p:nvSpPr>
        <p:spPr/>
        <p:txBody>
          <a:bodyPr/>
          <a:lstStyle/>
          <a:p>
            <a:r>
              <a:rPr lang="en-US" sz="3300"/>
              <a:t>Auto-complete Feature for GBE Evaluations</a:t>
            </a:r>
            <a:endParaRPr lang="en-US"/>
          </a:p>
        </p:txBody>
      </p:sp>
      <p:sp>
        <p:nvSpPr>
          <p:cNvPr id="3" name="Content Placeholder 2">
            <a:extLst>
              <a:ext uri="{FF2B5EF4-FFF2-40B4-BE49-F238E27FC236}">
                <a16:creationId xmlns:a16="http://schemas.microsoft.com/office/drawing/2014/main" id="{2745E343-2420-E11C-293A-A0E78F54C8E5}"/>
              </a:ext>
            </a:extLst>
          </p:cNvPr>
          <p:cNvSpPr>
            <a:spLocks noGrp="1"/>
          </p:cNvSpPr>
          <p:nvPr>
            <p:ph idx="1"/>
          </p:nvPr>
        </p:nvSpPr>
        <p:spPr/>
        <p:txBody>
          <a:bodyPr vert="horz" lIns="91440" tIns="45720" rIns="91440" bIns="45720" rtlCol="0" anchor="t">
            <a:noAutofit/>
          </a:bodyPr>
          <a:lstStyle/>
          <a:p>
            <a:pPr marL="227965" indent="-227965">
              <a:lnSpc>
                <a:spcPct val="110000"/>
              </a:lnSpc>
              <a:spcBef>
                <a:spcPts val="1000"/>
              </a:spcBef>
              <a:buFont typeface="Arial"/>
              <a:buChar char="•"/>
            </a:pPr>
            <a:r>
              <a:rPr lang="en-US" sz="2000" i="1">
                <a:solidFill>
                  <a:srgbClr val="000000"/>
                </a:solidFill>
                <a:latin typeface="Aptos"/>
              </a:rPr>
              <a:t>What does this feature do?</a:t>
            </a:r>
            <a:endParaRPr lang="en-US" sz="2000">
              <a:solidFill>
                <a:srgbClr val="000000"/>
              </a:solidFill>
              <a:latin typeface="Aptos"/>
            </a:endParaRPr>
          </a:p>
          <a:p>
            <a:pPr marL="1142365" lvl="2" indent="-227965">
              <a:lnSpc>
                <a:spcPct val="110000"/>
              </a:lnSpc>
              <a:spcBef>
                <a:spcPts val="500"/>
              </a:spcBef>
              <a:buFont typeface="Arial"/>
              <a:buChar char="•"/>
            </a:pPr>
            <a:r>
              <a:rPr lang="en-US" sz="2000">
                <a:solidFill>
                  <a:srgbClr val="000000"/>
                </a:solidFill>
                <a:latin typeface="Aptos"/>
              </a:rPr>
              <a:t>Completes all eligible open evaluations for the current academic year for Classroom-Based Teachers, School Counselors, Librarians, and Speech and Language Professionals who are on a GBE evaluation with a continuing contract.</a:t>
            </a:r>
          </a:p>
          <a:p>
            <a:pPr marL="227965" indent="-227965">
              <a:lnSpc>
                <a:spcPct val="110000"/>
              </a:lnSpc>
              <a:spcBef>
                <a:spcPts val="1000"/>
              </a:spcBef>
              <a:buFont typeface="Arial"/>
              <a:buChar char="•"/>
            </a:pPr>
            <a:r>
              <a:rPr lang="en-US" sz="2000" i="1">
                <a:solidFill>
                  <a:srgbClr val="000000"/>
                </a:solidFill>
                <a:latin typeface="Aptos"/>
              </a:rPr>
              <a:t>When will auto-completion start?</a:t>
            </a:r>
            <a:endParaRPr lang="en-US" sz="2000">
              <a:solidFill>
                <a:srgbClr val="000000"/>
              </a:solidFill>
              <a:latin typeface="Aptos"/>
            </a:endParaRPr>
          </a:p>
          <a:p>
            <a:pPr marL="1142365" lvl="2" indent="-227965">
              <a:lnSpc>
                <a:spcPct val="110000"/>
              </a:lnSpc>
              <a:spcBef>
                <a:spcPts val="500"/>
              </a:spcBef>
              <a:buFont typeface="Arial"/>
              <a:buChar char="•"/>
            </a:pPr>
            <a:r>
              <a:rPr lang="en-US" sz="2000">
                <a:solidFill>
                  <a:srgbClr val="000000"/>
                </a:solidFill>
                <a:latin typeface="Aptos"/>
              </a:rPr>
              <a:t>Auto-completion will begin on </a:t>
            </a:r>
            <a:r>
              <a:rPr lang="en-US" sz="2000" b="1" u="sng">
                <a:solidFill>
                  <a:srgbClr val="000000"/>
                </a:solidFill>
                <a:highlight>
                  <a:srgbClr val="FFFF00"/>
                </a:highlight>
                <a:latin typeface="Aptos"/>
              </a:rPr>
              <a:t>Monday, May 18th</a:t>
            </a:r>
            <a:r>
              <a:rPr lang="en-US" sz="2000">
                <a:solidFill>
                  <a:srgbClr val="000000"/>
                </a:solidFill>
                <a:latin typeface="Aptos"/>
              </a:rPr>
              <a:t> and continue </a:t>
            </a:r>
            <a:r>
              <a:rPr lang="en-US" sz="2000" b="1" u="sng">
                <a:solidFill>
                  <a:srgbClr val="000000"/>
                </a:solidFill>
                <a:highlight>
                  <a:srgbClr val="FFFF00"/>
                </a:highlight>
                <a:latin typeface="Aptos"/>
              </a:rPr>
              <a:t>every Friday thereafter until June 20th</a:t>
            </a:r>
            <a:r>
              <a:rPr lang="en-US" sz="2000">
                <a:solidFill>
                  <a:srgbClr val="000000"/>
                </a:solidFill>
                <a:highlight>
                  <a:srgbClr val="FFFF00"/>
                </a:highlight>
                <a:latin typeface="Aptos"/>
              </a:rPr>
              <a:t>.</a:t>
            </a:r>
          </a:p>
          <a:p>
            <a:pPr marL="227965" indent="-227965">
              <a:lnSpc>
                <a:spcPct val="110000"/>
              </a:lnSpc>
              <a:spcBef>
                <a:spcPts val="1000"/>
              </a:spcBef>
              <a:buFont typeface="Arial"/>
              <a:buChar char="•"/>
            </a:pPr>
            <a:r>
              <a:rPr lang="en-US" sz="2000" i="1">
                <a:solidFill>
                  <a:srgbClr val="000000"/>
                </a:solidFill>
                <a:latin typeface="Aptos"/>
              </a:rPr>
              <a:t>Why is this feature important?</a:t>
            </a:r>
            <a:endParaRPr lang="en-US" sz="2000">
              <a:solidFill>
                <a:srgbClr val="000000"/>
              </a:solidFill>
              <a:latin typeface="Aptos"/>
            </a:endParaRPr>
          </a:p>
          <a:p>
            <a:pPr marL="1142365" lvl="2" indent="-227965">
              <a:lnSpc>
                <a:spcPct val="110000"/>
              </a:lnSpc>
              <a:spcBef>
                <a:spcPts val="500"/>
              </a:spcBef>
              <a:buFont typeface="Arial"/>
              <a:buChar char="•"/>
            </a:pPr>
            <a:r>
              <a:rPr lang="en-US" sz="2000">
                <a:solidFill>
                  <a:srgbClr val="000000"/>
                </a:solidFill>
                <a:latin typeface="Aptos"/>
              </a:rPr>
              <a:t>This feature allows ADEPT Coordinators to focus on educators who are Not Met and may not be rehired the next school year</a:t>
            </a:r>
          </a:p>
          <a:p>
            <a:pPr marL="227965" indent="-227965">
              <a:lnSpc>
                <a:spcPct val="110000"/>
              </a:lnSpc>
              <a:spcBef>
                <a:spcPts val="1000"/>
              </a:spcBef>
              <a:buFont typeface="Arial"/>
              <a:buChar char="•"/>
            </a:pPr>
            <a:r>
              <a:rPr lang="en-US" sz="2000" i="1">
                <a:solidFill>
                  <a:srgbClr val="000000"/>
                </a:solidFill>
                <a:latin typeface="Aptos"/>
              </a:rPr>
              <a:t>What about educators without SLO scores?</a:t>
            </a:r>
            <a:endParaRPr lang="en-US" sz="2000">
              <a:solidFill>
                <a:srgbClr val="000000"/>
              </a:solidFill>
              <a:latin typeface="Aptos"/>
            </a:endParaRPr>
          </a:p>
          <a:p>
            <a:pPr marL="1142365" lvl="2" indent="-227965">
              <a:lnSpc>
                <a:spcPct val="110000"/>
              </a:lnSpc>
              <a:spcBef>
                <a:spcPts val="500"/>
              </a:spcBef>
              <a:buFont typeface="Arial"/>
              <a:buChar char="•"/>
            </a:pPr>
            <a:r>
              <a:rPr lang="en-US" sz="2000">
                <a:solidFill>
                  <a:srgbClr val="000000"/>
                </a:solidFill>
                <a:latin typeface="Aptos"/>
              </a:rPr>
              <a:t>Classroom-based teacher evaluations missing a Student Learning Objective Rating/Score will not be updated or closed during the Auto-completion feature.</a:t>
            </a:r>
            <a:endParaRPr lang="en-US" sz="2000">
              <a:latin typeface="Aptos"/>
            </a:endParaRPr>
          </a:p>
        </p:txBody>
      </p:sp>
      <p:cxnSp>
        <p:nvCxnSpPr>
          <p:cNvPr id="4" name="Straight Arrow Connector 3">
            <a:extLst>
              <a:ext uri="{FF2B5EF4-FFF2-40B4-BE49-F238E27FC236}">
                <a16:creationId xmlns:a16="http://schemas.microsoft.com/office/drawing/2014/main" id="{AF9AA546-8642-FEB2-285E-03F3D753DB98}"/>
              </a:ext>
              <a:ext uri="{C183D7F6-B498-43B3-948B-1728B52AA6E4}">
                <adec:decorative xmlns:adec="http://schemas.microsoft.com/office/drawing/2017/decorative" val="1"/>
              </a:ext>
            </a:extLst>
          </p:cNvPr>
          <p:cNvCxnSpPr/>
          <p:nvPr/>
        </p:nvCxnSpPr>
        <p:spPr>
          <a:xfrm>
            <a:off x="607016" y="1046135"/>
            <a:ext cx="10693830" cy="12915"/>
          </a:xfrm>
          <a:prstGeom prst="straightConnector1">
            <a:avLst/>
          </a:prstGeom>
          <a:ln>
            <a:solidFill>
              <a:schemeClr val="accent4"/>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41179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B7A31B-6ACF-A244-1188-DAF9A2CE812B}"/>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0D69B99F-EE6E-DECE-C284-F6FCB6DE782F}"/>
              </a:ext>
            </a:extLst>
          </p:cNvPr>
          <p:cNvSpPr txBox="1">
            <a:spLocks noGrp="1"/>
          </p:cNvSpPr>
          <p:nvPr>
            <p:ph type="title"/>
          </p:nvPr>
        </p:nvSpPr>
        <p:spPr>
          <a:xfrm>
            <a:off x="737717" y="2786884"/>
            <a:ext cx="10972800"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a:solidFill>
                  <a:srgbClr val="233746"/>
                </a:solidFill>
                <a:latin typeface="Aptos"/>
              </a:rPr>
              <a:t>Professional Learning Updates</a:t>
            </a:r>
            <a:endParaRPr lang="en-US" sz="4000" b="1" i="0" u="none" strike="noStrike" kern="1200" cap="none" spc="0" normalizeH="0" baseline="0" noProof="0">
              <a:ln>
                <a:noFill/>
              </a:ln>
              <a:solidFill>
                <a:srgbClr val="233746"/>
              </a:solidFill>
              <a:effectLst/>
              <a:uLnTx/>
              <a:uFillTx/>
              <a:latin typeface="Aptos" panose="020B0004020202020204" pitchFamily="34" charset="0"/>
            </a:endParaRPr>
          </a:p>
        </p:txBody>
      </p:sp>
    </p:spTree>
    <p:extLst>
      <p:ext uri="{BB962C8B-B14F-4D97-AF65-F5344CB8AC3E}">
        <p14:creationId xmlns:p14="http://schemas.microsoft.com/office/powerpoint/2010/main" val="1427589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287569-3FFF-6E47-6380-D9447F14F216}"/>
              </a:ext>
            </a:extLst>
          </p:cNvPr>
          <p:cNvSpPr>
            <a:spLocks noGrp="1"/>
          </p:cNvSpPr>
          <p:nvPr>
            <p:ph type="title"/>
          </p:nvPr>
        </p:nvSpPr>
        <p:spPr>
          <a:xfrm>
            <a:off x="612648" y="609540"/>
            <a:ext cx="10936224" cy="731520"/>
          </a:xfrm>
        </p:spPr>
        <p:txBody>
          <a:bodyPr/>
          <a:lstStyle/>
          <a:p>
            <a:r>
              <a:rPr lang="en-US" sz="3300"/>
              <a:t>Professional Learning Opportunities for 2026-27</a:t>
            </a:r>
            <a:endParaRPr lang="en-US"/>
          </a:p>
        </p:txBody>
      </p:sp>
      <p:sp>
        <p:nvSpPr>
          <p:cNvPr id="3" name="Content Placeholder 2" descr="dates for training">
            <a:extLst>
              <a:ext uri="{FF2B5EF4-FFF2-40B4-BE49-F238E27FC236}">
                <a16:creationId xmlns:a16="http://schemas.microsoft.com/office/drawing/2014/main" id="{411F3640-BE20-D2D0-0B64-A52A75EAA270}"/>
              </a:ext>
            </a:extLst>
          </p:cNvPr>
          <p:cNvSpPr>
            <a:spLocks noGrp="1"/>
          </p:cNvSpPr>
          <p:nvPr>
            <p:ph sz="half" idx="1"/>
          </p:nvPr>
        </p:nvSpPr>
        <p:spPr>
          <a:xfrm>
            <a:off x="612649" y="1338815"/>
            <a:ext cx="3178612" cy="4909645"/>
          </a:xfrm>
        </p:spPr>
        <p:txBody>
          <a:bodyPr vert="horz" lIns="91440" tIns="45720" rIns="91440" bIns="45720" rtlCol="0" anchor="t">
            <a:normAutofit/>
          </a:bodyPr>
          <a:lstStyle/>
          <a:p>
            <a:pPr marL="0" indent="0">
              <a:buNone/>
            </a:pPr>
            <a:r>
              <a:rPr lang="en-US" sz="2000" b="1" dirty="0">
                <a:solidFill>
                  <a:srgbClr val="233746"/>
                </a:solidFill>
                <a:highlight>
                  <a:srgbClr val="FFFFFF"/>
                </a:highlight>
                <a:cs typeface="Poppins"/>
              </a:rPr>
              <a:t>SCTS Evaluator Sessions</a:t>
            </a:r>
            <a:endParaRPr lang="en-US" sz="2000" b="1" dirty="0">
              <a:solidFill>
                <a:srgbClr val="233746"/>
              </a:solidFill>
            </a:endParaRPr>
          </a:p>
          <a:p>
            <a:pPr marL="0" indent="0">
              <a:buNone/>
            </a:pPr>
            <a:endParaRPr lang="en-US" sz="900" dirty="0">
              <a:solidFill>
                <a:srgbClr val="233746"/>
              </a:solidFill>
              <a:highlight>
                <a:srgbClr val="FFFFFF"/>
              </a:highlight>
              <a:cs typeface="Poppins"/>
            </a:endParaRPr>
          </a:p>
          <a:p>
            <a:pPr marL="0" indent="0">
              <a:buNone/>
            </a:pPr>
            <a:r>
              <a:rPr lang="en-US" sz="1600" b="1" dirty="0">
                <a:solidFill>
                  <a:srgbClr val="233746"/>
                </a:solidFill>
                <a:highlight>
                  <a:srgbClr val="FFFFFF"/>
                </a:highlight>
                <a:cs typeface="Poppins"/>
              </a:rPr>
              <a:t>July 7–9, 2026</a:t>
            </a:r>
            <a:br>
              <a:rPr lang="en-US" sz="1600" b="1" dirty="0">
                <a:solidFill>
                  <a:srgbClr val="233746"/>
                </a:solidFill>
                <a:highlight>
                  <a:srgbClr val="FFFFFF"/>
                </a:highlight>
                <a:cs typeface="Poppins"/>
              </a:rPr>
            </a:br>
            <a:r>
              <a:rPr lang="en-US" sz="1600" dirty="0">
                <a:solidFill>
                  <a:srgbClr val="233746"/>
                </a:solidFill>
                <a:highlight>
                  <a:srgbClr val="FFFFFF"/>
                </a:highlight>
                <a:cs typeface="Poppins"/>
              </a:rPr>
              <a:t>9:00 a.m.–4:30 p.m.</a:t>
            </a:r>
            <a:br>
              <a:rPr lang="en-US" sz="1600" dirty="0">
                <a:solidFill>
                  <a:srgbClr val="233746"/>
                </a:solidFill>
                <a:highlight>
                  <a:srgbClr val="FFFFFF"/>
                </a:highlight>
                <a:cs typeface="Poppins"/>
              </a:rPr>
            </a:br>
            <a:r>
              <a:rPr lang="en-US" sz="1600" dirty="0">
                <a:solidFill>
                  <a:srgbClr val="233746"/>
                </a:solidFill>
                <a:highlight>
                  <a:srgbClr val="FFFFFF"/>
                </a:highlight>
                <a:cs typeface="Poppins"/>
              </a:rPr>
              <a:t>Location: Spartanburg County</a:t>
            </a:r>
            <a:br>
              <a:rPr lang="en-US" sz="1600" b="1" dirty="0">
                <a:solidFill>
                  <a:srgbClr val="233746"/>
                </a:solidFill>
                <a:highlight>
                  <a:srgbClr val="FFFFFF"/>
                </a:highlight>
                <a:cs typeface="Poppins"/>
              </a:rPr>
            </a:br>
            <a:br>
              <a:rPr lang="en-US" sz="1600" b="1" dirty="0">
                <a:solidFill>
                  <a:srgbClr val="233746"/>
                </a:solidFill>
                <a:highlight>
                  <a:srgbClr val="FFFFFF"/>
                </a:highlight>
                <a:cs typeface="Poppins"/>
              </a:rPr>
            </a:br>
            <a:r>
              <a:rPr lang="en-US" sz="1600" b="1" dirty="0">
                <a:solidFill>
                  <a:srgbClr val="233746"/>
                </a:solidFill>
                <a:highlight>
                  <a:srgbClr val="FFFFFF"/>
                </a:highlight>
                <a:cs typeface="Poppins"/>
              </a:rPr>
              <a:t>August 18–20, 2026</a:t>
            </a:r>
            <a:br>
              <a:rPr lang="en-US" sz="1600" b="1" dirty="0">
                <a:solidFill>
                  <a:srgbClr val="233746"/>
                </a:solidFill>
                <a:highlight>
                  <a:srgbClr val="FFFFFF"/>
                </a:highlight>
                <a:cs typeface="Poppins"/>
              </a:rPr>
            </a:br>
            <a:r>
              <a:rPr lang="en-US" sz="1600" dirty="0">
                <a:solidFill>
                  <a:srgbClr val="233746"/>
                </a:solidFill>
                <a:highlight>
                  <a:srgbClr val="FFFFFF"/>
                </a:highlight>
                <a:cs typeface="Poppins"/>
              </a:rPr>
              <a:t>9:00 a.m.–4:30 p.m.</a:t>
            </a:r>
            <a:br>
              <a:rPr lang="en-US" sz="1600" dirty="0">
                <a:solidFill>
                  <a:srgbClr val="233746"/>
                </a:solidFill>
                <a:highlight>
                  <a:srgbClr val="FFFFFF"/>
                </a:highlight>
                <a:cs typeface="Poppins"/>
              </a:rPr>
            </a:br>
            <a:r>
              <a:rPr lang="en-US" sz="1600" dirty="0">
                <a:solidFill>
                  <a:srgbClr val="233746"/>
                </a:solidFill>
                <a:highlight>
                  <a:srgbClr val="FFFFFF"/>
                </a:highlight>
                <a:cs typeface="Poppins"/>
              </a:rPr>
              <a:t>Location: SCDE</a:t>
            </a:r>
          </a:p>
          <a:p>
            <a:endParaRPr lang="en-US" sz="1600" b="1" dirty="0">
              <a:solidFill>
                <a:srgbClr val="233746"/>
              </a:solidFill>
              <a:highlight>
                <a:srgbClr val="FFFFFF"/>
              </a:highlight>
              <a:cs typeface="Poppins"/>
            </a:endParaRPr>
          </a:p>
          <a:p>
            <a:pPr marL="0" indent="0">
              <a:buNone/>
            </a:pPr>
            <a:r>
              <a:rPr lang="en-US" sz="1600" b="1" dirty="0">
                <a:solidFill>
                  <a:srgbClr val="233746"/>
                </a:solidFill>
                <a:highlight>
                  <a:srgbClr val="FFFFFF"/>
                </a:highlight>
                <a:cs typeface="Poppins"/>
              </a:rPr>
              <a:t>September 15–17, 2026</a:t>
            </a:r>
            <a:br>
              <a:rPr lang="en-US" sz="1600" b="1" dirty="0">
                <a:solidFill>
                  <a:srgbClr val="233746"/>
                </a:solidFill>
                <a:highlight>
                  <a:srgbClr val="FFFFFF"/>
                </a:highlight>
                <a:cs typeface="Poppins"/>
              </a:rPr>
            </a:br>
            <a:r>
              <a:rPr lang="en-US" sz="1600" dirty="0">
                <a:solidFill>
                  <a:srgbClr val="233746"/>
                </a:solidFill>
                <a:highlight>
                  <a:srgbClr val="FFFFFF"/>
                </a:highlight>
                <a:cs typeface="Poppins"/>
              </a:rPr>
              <a:t>9:00 a.m.–4:30 p.m.</a:t>
            </a:r>
            <a:br>
              <a:rPr lang="en-US" sz="1600" dirty="0">
                <a:solidFill>
                  <a:srgbClr val="233746"/>
                </a:solidFill>
                <a:highlight>
                  <a:srgbClr val="FFFFFF"/>
                </a:highlight>
                <a:cs typeface="Poppins"/>
              </a:rPr>
            </a:br>
            <a:r>
              <a:rPr lang="en-US" sz="1600" dirty="0">
                <a:solidFill>
                  <a:srgbClr val="233746"/>
                </a:solidFill>
                <a:highlight>
                  <a:srgbClr val="FFFFFF"/>
                </a:highlight>
                <a:cs typeface="Poppins"/>
              </a:rPr>
              <a:t>Location:  Fort Mill (York County) </a:t>
            </a:r>
            <a:br>
              <a:rPr lang="en-US" sz="1600" b="1" dirty="0">
                <a:solidFill>
                  <a:srgbClr val="233746"/>
                </a:solidFill>
                <a:highlight>
                  <a:srgbClr val="FFFFFF"/>
                </a:highlight>
                <a:cs typeface="Poppins"/>
              </a:rPr>
            </a:br>
            <a:br>
              <a:rPr lang="en-US" sz="1600" b="1" dirty="0">
                <a:solidFill>
                  <a:srgbClr val="233746"/>
                </a:solidFill>
                <a:highlight>
                  <a:srgbClr val="FFFFFF"/>
                </a:highlight>
                <a:cs typeface="Poppins"/>
              </a:rPr>
            </a:br>
            <a:r>
              <a:rPr lang="en-US" sz="1600" b="1" dirty="0">
                <a:solidFill>
                  <a:srgbClr val="233746"/>
                </a:solidFill>
                <a:highlight>
                  <a:srgbClr val="FFFFFF"/>
                </a:highlight>
                <a:cs typeface="Poppins"/>
              </a:rPr>
              <a:t>January 12–14, 2027</a:t>
            </a:r>
            <a:br>
              <a:rPr lang="en-US" sz="1600" b="1" dirty="0">
                <a:solidFill>
                  <a:srgbClr val="233746"/>
                </a:solidFill>
                <a:highlight>
                  <a:srgbClr val="FFFFFF"/>
                </a:highlight>
                <a:cs typeface="Poppins"/>
              </a:rPr>
            </a:br>
            <a:r>
              <a:rPr lang="en-US" sz="1600" dirty="0">
                <a:solidFill>
                  <a:srgbClr val="233746"/>
                </a:solidFill>
                <a:highlight>
                  <a:srgbClr val="FFFFFF"/>
                </a:highlight>
                <a:cs typeface="Poppins"/>
              </a:rPr>
              <a:t>9:00 a.m.–4:30 p.m.</a:t>
            </a:r>
            <a:br>
              <a:rPr lang="en-US" sz="1600" dirty="0">
                <a:solidFill>
                  <a:srgbClr val="233746"/>
                </a:solidFill>
                <a:highlight>
                  <a:srgbClr val="FFFFFF"/>
                </a:highlight>
                <a:cs typeface="Poppins"/>
              </a:rPr>
            </a:br>
            <a:r>
              <a:rPr lang="en-US" sz="1600" dirty="0">
                <a:solidFill>
                  <a:srgbClr val="233746"/>
                </a:solidFill>
                <a:highlight>
                  <a:srgbClr val="FFFFFF"/>
                </a:highlight>
                <a:cs typeface="Poppins"/>
              </a:rPr>
              <a:t>Location: Dorchester County</a:t>
            </a:r>
          </a:p>
          <a:p>
            <a:pPr marL="0" indent="0">
              <a:buNone/>
            </a:pPr>
            <a:endParaRPr lang="en-US" sz="2000" dirty="0"/>
          </a:p>
        </p:txBody>
      </p:sp>
      <p:sp>
        <p:nvSpPr>
          <p:cNvPr id="6" name="Content Placeholder 5" descr="dates for training">
            <a:extLst>
              <a:ext uri="{FF2B5EF4-FFF2-40B4-BE49-F238E27FC236}">
                <a16:creationId xmlns:a16="http://schemas.microsoft.com/office/drawing/2014/main" id="{A4ADFA1B-414A-8E89-514F-917965F74BC9}"/>
              </a:ext>
            </a:extLst>
          </p:cNvPr>
          <p:cNvSpPr>
            <a:spLocks noGrp="1"/>
          </p:cNvSpPr>
          <p:nvPr>
            <p:ph sz="half" idx="13"/>
          </p:nvPr>
        </p:nvSpPr>
        <p:spPr>
          <a:xfrm>
            <a:off x="3987942" y="1347830"/>
            <a:ext cx="3024052" cy="4204728"/>
          </a:xfrm>
        </p:spPr>
        <p:txBody>
          <a:bodyPr vert="horz" lIns="91440" tIns="45720" rIns="91440" bIns="45720" rtlCol="0" anchor="t">
            <a:normAutofit/>
          </a:bodyPr>
          <a:lstStyle/>
          <a:p>
            <a:pPr marL="0" indent="0">
              <a:buNone/>
            </a:pPr>
            <a:r>
              <a:rPr lang="en-US" sz="2000" b="1" dirty="0">
                <a:solidFill>
                  <a:srgbClr val="233746"/>
                </a:solidFill>
                <a:highlight>
                  <a:srgbClr val="FFFFFF"/>
                </a:highlight>
                <a:latin typeface="+mj-lt"/>
                <a:cs typeface="Poppins"/>
              </a:rPr>
              <a:t>SCTS Train-the-Trainer Sessions</a:t>
            </a:r>
            <a:endParaRPr lang="en-US" sz="2000" b="1" dirty="0">
              <a:solidFill>
                <a:srgbClr val="233746"/>
              </a:solidFill>
              <a:latin typeface="+mj-lt"/>
              <a:cs typeface="Poppins"/>
            </a:endParaRPr>
          </a:p>
          <a:p>
            <a:pPr>
              <a:buNone/>
            </a:pPr>
            <a:endParaRPr lang="en-US" sz="1000" dirty="0">
              <a:solidFill>
                <a:srgbClr val="233746"/>
              </a:solidFill>
              <a:latin typeface="+mj-lt"/>
              <a:cs typeface="Poppins"/>
            </a:endParaRPr>
          </a:p>
          <a:p>
            <a:pPr>
              <a:buNone/>
            </a:pPr>
            <a:r>
              <a:rPr lang="en-US" sz="1600" b="1" dirty="0">
                <a:solidFill>
                  <a:srgbClr val="233746"/>
                </a:solidFill>
                <a:highlight>
                  <a:srgbClr val="FFFFFF"/>
                </a:highlight>
                <a:latin typeface="+mj-lt"/>
                <a:cs typeface="Poppins"/>
              </a:rPr>
              <a:t>July 28-29, 2026</a:t>
            </a:r>
            <a:endParaRPr lang="en-US" sz="1600" dirty="0">
              <a:solidFill>
                <a:srgbClr val="233746"/>
              </a:solidFill>
              <a:latin typeface="+mj-lt"/>
              <a:cs typeface="Poppins"/>
            </a:endParaRPr>
          </a:p>
          <a:p>
            <a:pPr>
              <a:buNone/>
            </a:pPr>
            <a:r>
              <a:rPr lang="en-US" sz="1600" dirty="0">
                <a:solidFill>
                  <a:srgbClr val="233746"/>
                </a:solidFill>
                <a:highlight>
                  <a:srgbClr val="FFFFFF"/>
                </a:highlight>
                <a:latin typeface="+mj-lt"/>
                <a:cs typeface="Poppins"/>
              </a:rPr>
              <a:t>9:00 a.m.–4:30 p.m.</a:t>
            </a:r>
            <a:endParaRPr lang="en-US" sz="1600" dirty="0">
              <a:solidFill>
                <a:srgbClr val="233746"/>
              </a:solidFill>
              <a:latin typeface="+mj-lt"/>
              <a:cs typeface="Poppins"/>
            </a:endParaRPr>
          </a:p>
          <a:p>
            <a:pPr>
              <a:buNone/>
            </a:pPr>
            <a:r>
              <a:rPr lang="en-US" sz="1600" dirty="0">
                <a:solidFill>
                  <a:srgbClr val="233746"/>
                </a:solidFill>
                <a:highlight>
                  <a:srgbClr val="FFFFFF"/>
                </a:highlight>
                <a:latin typeface="+mj-lt"/>
                <a:cs typeface="Poppins"/>
              </a:rPr>
              <a:t>Location: SCDE</a:t>
            </a:r>
            <a:endParaRPr lang="en-US" sz="1600" dirty="0">
              <a:solidFill>
                <a:srgbClr val="233746"/>
              </a:solidFill>
              <a:latin typeface="+mj-lt"/>
              <a:cs typeface="Poppins"/>
            </a:endParaRPr>
          </a:p>
          <a:p>
            <a:pPr>
              <a:buNone/>
            </a:pPr>
            <a:endParaRPr lang="en-US" sz="1600" b="1" dirty="0">
              <a:solidFill>
                <a:srgbClr val="233746"/>
              </a:solidFill>
              <a:highlight>
                <a:srgbClr val="FFFFFF"/>
              </a:highlight>
              <a:latin typeface="+mj-lt"/>
              <a:cs typeface="Poppins"/>
            </a:endParaRPr>
          </a:p>
          <a:p>
            <a:pPr>
              <a:buNone/>
            </a:pPr>
            <a:r>
              <a:rPr lang="en-US" sz="1600" b="1" dirty="0">
                <a:solidFill>
                  <a:srgbClr val="233746"/>
                </a:solidFill>
                <a:highlight>
                  <a:srgbClr val="FFFFFF"/>
                </a:highlight>
                <a:latin typeface="+mj-lt"/>
                <a:cs typeface="Poppins"/>
              </a:rPr>
              <a:t>November 4-5, 2026</a:t>
            </a:r>
            <a:endParaRPr lang="en-US" sz="1600" dirty="0">
              <a:solidFill>
                <a:srgbClr val="233746"/>
              </a:solidFill>
              <a:latin typeface="+mj-lt"/>
              <a:cs typeface="Poppins"/>
            </a:endParaRPr>
          </a:p>
          <a:p>
            <a:pPr>
              <a:buNone/>
            </a:pPr>
            <a:r>
              <a:rPr lang="en-US" sz="1600" dirty="0">
                <a:solidFill>
                  <a:srgbClr val="233746"/>
                </a:solidFill>
                <a:highlight>
                  <a:srgbClr val="FFFFFF"/>
                </a:highlight>
                <a:latin typeface="+mj-lt"/>
                <a:cs typeface="Poppins"/>
              </a:rPr>
              <a:t>9:00 a.m.–4:30 p.m.</a:t>
            </a:r>
            <a:endParaRPr lang="en-US" sz="1600" dirty="0">
              <a:solidFill>
                <a:srgbClr val="233746"/>
              </a:solidFill>
              <a:latin typeface="+mj-lt"/>
              <a:cs typeface="Poppins"/>
            </a:endParaRPr>
          </a:p>
          <a:p>
            <a:pPr>
              <a:buNone/>
            </a:pPr>
            <a:r>
              <a:rPr lang="en-US" sz="1600" dirty="0">
                <a:solidFill>
                  <a:srgbClr val="233746"/>
                </a:solidFill>
                <a:highlight>
                  <a:srgbClr val="FFFFFF"/>
                </a:highlight>
                <a:latin typeface="+mj-lt"/>
                <a:cs typeface="Poppins"/>
              </a:rPr>
              <a:t>Location: SCDE</a:t>
            </a:r>
            <a:endParaRPr lang="en-US" sz="1600" dirty="0">
              <a:solidFill>
                <a:srgbClr val="233746"/>
              </a:solidFill>
              <a:latin typeface="+mj-lt"/>
              <a:cs typeface="Poppins"/>
            </a:endParaRPr>
          </a:p>
          <a:p>
            <a:pPr>
              <a:buNone/>
            </a:pPr>
            <a:endParaRPr lang="en-US" sz="1000" b="1" dirty="0">
              <a:solidFill>
                <a:srgbClr val="666666"/>
              </a:solidFill>
              <a:highlight>
                <a:srgbClr val="FFFFFF"/>
              </a:highlight>
              <a:latin typeface="Poppins"/>
              <a:cs typeface="Poppins"/>
            </a:endParaRPr>
          </a:p>
          <a:p>
            <a:pPr marL="0" indent="0">
              <a:buNone/>
            </a:pPr>
            <a:endParaRPr lang="en-US" sz="1600" dirty="0">
              <a:solidFill>
                <a:srgbClr val="000000"/>
              </a:solidFill>
            </a:endParaRPr>
          </a:p>
          <a:p>
            <a:pPr marL="0" indent="0">
              <a:buNone/>
            </a:pPr>
            <a:endParaRPr lang="en-US" sz="1850" dirty="0"/>
          </a:p>
        </p:txBody>
      </p:sp>
      <p:sp>
        <p:nvSpPr>
          <p:cNvPr id="8" name="Content Placeholder 7" descr="dates for training">
            <a:extLst>
              <a:ext uri="{FF2B5EF4-FFF2-40B4-BE49-F238E27FC236}">
                <a16:creationId xmlns:a16="http://schemas.microsoft.com/office/drawing/2014/main" id="{DE69053B-6B78-EFB0-DD26-1925F6F065D5}"/>
              </a:ext>
            </a:extLst>
          </p:cNvPr>
          <p:cNvSpPr>
            <a:spLocks noGrp="1"/>
          </p:cNvSpPr>
          <p:nvPr>
            <p:ph sz="half" idx="2"/>
          </p:nvPr>
        </p:nvSpPr>
        <p:spPr>
          <a:xfrm>
            <a:off x="7208676" y="1350910"/>
            <a:ext cx="4370675" cy="5151009"/>
          </a:xfrm>
        </p:spPr>
        <p:txBody>
          <a:bodyPr vert="horz" lIns="91440" tIns="45720" rIns="91440" bIns="45720" rtlCol="0" anchor="t">
            <a:normAutofit fontScale="85000" lnSpcReduction="20000"/>
          </a:bodyPr>
          <a:lstStyle/>
          <a:p>
            <a:pPr marL="0" indent="0">
              <a:buNone/>
            </a:pPr>
            <a:r>
              <a:rPr lang="en-US" sz="2200" b="1" dirty="0">
                <a:solidFill>
                  <a:srgbClr val="233746"/>
                </a:solidFill>
                <a:highlight>
                  <a:srgbClr val="FFFFFF"/>
                </a:highlight>
                <a:cs typeface="Poppins"/>
              </a:rPr>
              <a:t>ADEPT Coordinator 101 Training Session</a:t>
            </a:r>
            <a:endParaRPr lang="en-US" sz="2200" b="1" dirty="0">
              <a:solidFill>
                <a:srgbClr val="233746"/>
              </a:solidFill>
              <a:cs typeface="Poppins"/>
            </a:endParaRPr>
          </a:p>
          <a:p>
            <a:pPr>
              <a:buNone/>
            </a:pPr>
            <a:endParaRPr lang="en-US" sz="1600" dirty="0">
              <a:solidFill>
                <a:srgbClr val="233746"/>
              </a:solidFill>
              <a:highlight>
                <a:srgbClr val="FFFFFF"/>
              </a:highlight>
              <a:cs typeface="Poppins"/>
            </a:endParaRPr>
          </a:p>
          <a:p>
            <a:pPr>
              <a:buNone/>
            </a:pPr>
            <a:r>
              <a:rPr lang="en-US" sz="1900" b="1" dirty="0">
                <a:solidFill>
                  <a:srgbClr val="233746"/>
                </a:solidFill>
                <a:highlight>
                  <a:srgbClr val="FFFFFF"/>
                </a:highlight>
                <a:cs typeface="Poppins"/>
              </a:rPr>
              <a:t>July 14, 2026, 9:00 a.m.–12:00 p.m. </a:t>
            </a:r>
            <a:endParaRPr lang="en-US" sz="1900" dirty="0">
              <a:solidFill>
                <a:srgbClr val="233746"/>
              </a:solidFill>
              <a:cs typeface="Poppins"/>
            </a:endParaRPr>
          </a:p>
          <a:p>
            <a:pPr>
              <a:buNone/>
            </a:pPr>
            <a:r>
              <a:rPr lang="en-US" sz="1900" b="1" dirty="0">
                <a:solidFill>
                  <a:srgbClr val="233746"/>
                </a:solidFill>
                <a:highlight>
                  <a:srgbClr val="FFFFFF"/>
                </a:highlight>
                <a:cs typeface="Poppins"/>
              </a:rPr>
              <a:t>(New ADEPT Coordinators)</a:t>
            </a:r>
            <a:endParaRPr lang="en-US" sz="1900" dirty="0">
              <a:solidFill>
                <a:srgbClr val="233746"/>
              </a:solidFill>
              <a:cs typeface="Poppins"/>
            </a:endParaRPr>
          </a:p>
          <a:p>
            <a:pPr>
              <a:buNone/>
            </a:pPr>
            <a:endParaRPr lang="en-US" sz="1900" b="1" dirty="0">
              <a:solidFill>
                <a:srgbClr val="233746"/>
              </a:solidFill>
              <a:highlight>
                <a:srgbClr val="FFFFFF"/>
              </a:highlight>
              <a:cs typeface="Poppins"/>
            </a:endParaRPr>
          </a:p>
          <a:p>
            <a:pPr>
              <a:buNone/>
            </a:pPr>
            <a:r>
              <a:rPr lang="en-US" sz="1900" b="1" dirty="0">
                <a:solidFill>
                  <a:srgbClr val="233746"/>
                </a:solidFill>
                <a:highlight>
                  <a:srgbClr val="FFFFFF"/>
                </a:highlight>
                <a:cs typeface="Poppins"/>
              </a:rPr>
              <a:t>July 14, 2026, 1:30 p.m.–4:00 p.m. </a:t>
            </a:r>
            <a:endParaRPr lang="en-US" sz="1900" dirty="0">
              <a:solidFill>
                <a:srgbClr val="233746"/>
              </a:solidFill>
              <a:cs typeface="Poppins"/>
            </a:endParaRPr>
          </a:p>
          <a:p>
            <a:pPr>
              <a:buNone/>
            </a:pPr>
            <a:r>
              <a:rPr lang="en-US" sz="1900" b="1" dirty="0">
                <a:solidFill>
                  <a:srgbClr val="233746"/>
                </a:solidFill>
                <a:highlight>
                  <a:srgbClr val="FFFFFF"/>
                </a:highlight>
                <a:cs typeface="Poppins"/>
              </a:rPr>
              <a:t>(Working Session)</a:t>
            </a:r>
            <a:endParaRPr lang="en-US" sz="1900" dirty="0">
              <a:solidFill>
                <a:srgbClr val="233746"/>
              </a:solidFill>
              <a:cs typeface="Poppins"/>
            </a:endParaRPr>
          </a:p>
          <a:p>
            <a:pPr>
              <a:buNone/>
            </a:pPr>
            <a:r>
              <a:rPr lang="en-US" sz="1900" b="1" dirty="0">
                <a:solidFill>
                  <a:srgbClr val="233746"/>
                </a:solidFill>
                <a:highlight>
                  <a:srgbClr val="FFFFFF"/>
                </a:highlight>
                <a:cs typeface="Poppins"/>
              </a:rPr>
              <a:t>Location: SCDE</a:t>
            </a:r>
            <a:endParaRPr lang="en-US" sz="1900" dirty="0">
              <a:solidFill>
                <a:srgbClr val="233746"/>
              </a:solidFill>
              <a:cs typeface="Poppins"/>
            </a:endParaRPr>
          </a:p>
          <a:p>
            <a:pPr>
              <a:buNone/>
            </a:pPr>
            <a:endParaRPr lang="en-US" sz="1700" b="1" dirty="0">
              <a:solidFill>
                <a:srgbClr val="233746"/>
              </a:solidFill>
              <a:highlight>
                <a:srgbClr val="FFFFFF"/>
              </a:highlight>
              <a:cs typeface="Poppins"/>
            </a:endParaRPr>
          </a:p>
          <a:p>
            <a:pPr>
              <a:buNone/>
            </a:pPr>
            <a:endParaRPr lang="en-US" sz="1700" b="1" dirty="0">
              <a:solidFill>
                <a:srgbClr val="233746"/>
              </a:solidFill>
              <a:highlight>
                <a:srgbClr val="FFFFFF"/>
              </a:highlight>
              <a:cs typeface="Poppins"/>
            </a:endParaRPr>
          </a:p>
          <a:p>
            <a:pPr marL="0" indent="0">
              <a:buNone/>
            </a:pPr>
            <a:r>
              <a:rPr lang="en-US" sz="2100" b="1" dirty="0">
                <a:solidFill>
                  <a:srgbClr val="233746"/>
                </a:solidFill>
                <a:highlight>
                  <a:srgbClr val="FFFFFF"/>
                </a:highlight>
                <a:cs typeface="Poppins"/>
              </a:rPr>
              <a:t>ADEPT 101 for School Administrators Training Session</a:t>
            </a:r>
          </a:p>
          <a:p>
            <a:pPr>
              <a:buNone/>
            </a:pPr>
            <a:endParaRPr lang="en-US" sz="1700" dirty="0">
              <a:solidFill>
                <a:srgbClr val="233746"/>
              </a:solidFill>
              <a:highlight>
                <a:srgbClr val="FFFFFF"/>
              </a:highlight>
              <a:cs typeface="Poppins"/>
            </a:endParaRPr>
          </a:p>
          <a:p>
            <a:pPr>
              <a:buNone/>
            </a:pPr>
            <a:r>
              <a:rPr lang="en-US" sz="1900" b="1" dirty="0">
                <a:solidFill>
                  <a:srgbClr val="233746"/>
                </a:solidFill>
                <a:highlight>
                  <a:srgbClr val="FFFFFF"/>
                </a:highlight>
                <a:cs typeface="Poppins"/>
              </a:rPr>
              <a:t>September 1, 2026</a:t>
            </a:r>
            <a:endParaRPr lang="en-US" sz="1900" dirty="0">
              <a:solidFill>
                <a:srgbClr val="233746"/>
              </a:solidFill>
              <a:cs typeface="Poppins"/>
            </a:endParaRPr>
          </a:p>
          <a:p>
            <a:pPr>
              <a:buNone/>
            </a:pPr>
            <a:r>
              <a:rPr lang="en-US" sz="1900" dirty="0">
                <a:solidFill>
                  <a:srgbClr val="233746"/>
                </a:solidFill>
                <a:highlight>
                  <a:srgbClr val="FFFFFF"/>
                </a:highlight>
                <a:cs typeface="Poppins"/>
              </a:rPr>
              <a:t>9:00 a.m. - 11:00 a.m.</a:t>
            </a:r>
            <a:endParaRPr lang="en-US" sz="1900" dirty="0">
              <a:solidFill>
                <a:srgbClr val="233746"/>
              </a:solidFill>
              <a:cs typeface="Poppins"/>
            </a:endParaRPr>
          </a:p>
          <a:p>
            <a:pPr>
              <a:buNone/>
            </a:pPr>
            <a:r>
              <a:rPr lang="en-US" sz="1900" b="1" dirty="0">
                <a:solidFill>
                  <a:srgbClr val="233746"/>
                </a:solidFill>
                <a:highlight>
                  <a:srgbClr val="FFFFFF"/>
                </a:highlight>
                <a:cs typeface="Poppins"/>
              </a:rPr>
              <a:t>Virtual on Microsoft Teams</a:t>
            </a:r>
            <a:endParaRPr lang="en-US" sz="1900" dirty="0">
              <a:solidFill>
                <a:srgbClr val="233746"/>
              </a:solidFill>
              <a:cs typeface="Poppins"/>
            </a:endParaRPr>
          </a:p>
          <a:p>
            <a:pPr marL="0" indent="0">
              <a:lnSpc>
                <a:spcPct val="100000"/>
              </a:lnSpc>
              <a:buNone/>
            </a:pPr>
            <a:endParaRPr lang="en-US" sz="1700" dirty="0">
              <a:solidFill>
                <a:srgbClr val="233746"/>
              </a:solidFill>
              <a:cs typeface="Poppins"/>
            </a:endParaRPr>
          </a:p>
          <a:p>
            <a:pPr marL="0" indent="0">
              <a:lnSpc>
                <a:spcPct val="100000"/>
              </a:lnSpc>
              <a:buNone/>
            </a:pPr>
            <a:r>
              <a:rPr lang="en-US" sz="2100" b="1" dirty="0">
                <a:solidFill>
                  <a:srgbClr val="233746"/>
                </a:solidFill>
                <a:highlight>
                  <a:srgbClr val="FFFFFF"/>
                </a:highlight>
                <a:cs typeface="Poppins"/>
              </a:rPr>
              <a:t>Special Areas Manager Training Session</a:t>
            </a:r>
            <a:endParaRPr lang="en-US" sz="2100" b="1" dirty="0">
              <a:solidFill>
                <a:srgbClr val="233746"/>
              </a:solidFill>
              <a:cs typeface="Poppins"/>
            </a:endParaRPr>
          </a:p>
          <a:p>
            <a:pPr marL="0" indent="0">
              <a:lnSpc>
                <a:spcPct val="100000"/>
              </a:lnSpc>
              <a:buNone/>
            </a:pPr>
            <a:endParaRPr lang="en-US" sz="1700" dirty="0">
              <a:solidFill>
                <a:srgbClr val="233746"/>
              </a:solidFill>
              <a:highlight>
                <a:srgbClr val="FFFFFF"/>
              </a:highlight>
              <a:cs typeface="Poppins"/>
            </a:endParaRPr>
          </a:p>
          <a:p>
            <a:pPr marL="0" indent="0">
              <a:lnSpc>
                <a:spcPct val="100000"/>
              </a:lnSpc>
              <a:buNone/>
            </a:pPr>
            <a:r>
              <a:rPr lang="en-US" sz="1900" b="1" dirty="0">
                <a:solidFill>
                  <a:srgbClr val="233746"/>
                </a:solidFill>
                <a:highlight>
                  <a:srgbClr val="FFFFFF"/>
                </a:highlight>
                <a:cs typeface="Poppins"/>
              </a:rPr>
              <a:t>August 13, 2026</a:t>
            </a:r>
            <a:br>
              <a:rPr lang="en-US" sz="1900" b="1" dirty="0">
                <a:solidFill>
                  <a:srgbClr val="233746"/>
                </a:solidFill>
                <a:highlight>
                  <a:srgbClr val="FFFFFF"/>
                </a:highlight>
                <a:cs typeface="Poppins"/>
              </a:rPr>
            </a:br>
            <a:r>
              <a:rPr lang="en-US" sz="1900" dirty="0">
                <a:solidFill>
                  <a:srgbClr val="233746"/>
                </a:solidFill>
                <a:highlight>
                  <a:srgbClr val="FFFFFF"/>
                </a:highlight>
                <a:cs typeface="Poppins"/>
              </a:rPr>
              <a:t>9:00 a.m.–11:00 a.m.</a:t>
            </a:r>
            <a:br>
              <a:rPr lang="en-US" sz="1900" b="1" dirty="0">
                <a:solidFill>
                  <a:srgbClr val="233746"/>
                </a:solidFill>
                <a:highlight>
                  <a:srgbClr val="FFFFFF"/>
                </a:highlight>
                <a:cs typeface="Poppins"/>
              </a:rPr>
            </a:br>
            <a:r>
              <a:rPr lang="en-US" sz="1900" b="1" dirty="0">
                <a:solidFill>
                  <a:srgbClr val="233746"/>
                </a:solidFill>
                <a:highlight>
                  <a:srgbClr val="FFFFFF"/>
                </a:highlight>
                <a:cs typeface="Poppins"/>
              </a:rPr>
              <a:t>Virtual on Microsoft Teams</a:t>
            </a:r>
            <a:br>
              <a:rPr lang="en-US" sz="1100" b="1" dirty="0">
                <a:solidFill>
                  <a:srgbClr val="666666"/>
                </a:solidFill>
                <a:highlight>
                  <a:srgbClr val="FFFFFF"/>
                </a:highlight>
                <a:latin typeface="Poppins"/>
                <a:cs typeface="Poppins"/>
              </a:rPr>
            </a:br>
            <a:endParaRPr lang="en-US" sz="1100" b="1" dirty="0">
              <a:solidFill>
                <a:srgbClr val="666666"/>
              </a:solidFill>
              <a:highlight>
                <a:srgbClr val="FFFFFF"/>
              </a:highlight>
              <a:latin typeface="Poppins"/>
              <a:cs typeface="Poppins"/>
            </a:endParaRPr>
          </a:p>
        </p:txBody>
      </p:sp>
    </p:spTree>
    <p:extLst>
      <p:ext uri="{BB962C8B-B14F-4D97-AF65-F5344CB8AC3E}">
        <p14:creationId xmlns:p14="http://schemas.microsoft.com/office/powerpoint/2010/main" val="13098399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9BB67D1-8EAA-7733-8E83-08A2A5663A86}"/>
              </a:ext>
            </a:extLst>
          </p:cNvPr>
          <p:cNvSpPr>
            <a:spLocks noGrp="1"/>
          </p:cNvSpPr>
          <p:nvPr>
            <p:ph type="title"/>
          </p:nvPr>
        </p:nvSpPr>
        <p:spPr>
          <a:xfrm>
            <a:off x="612648" y="511663"/>
            <a:ext cx="10936224" cy="731520"/>
          </a:xfrm>
        </p:spPr>
        <p:txBody>
          <a:bodyPr/>
          <a:lstStyle/>
          <a:p>
            <a:r>
              <a:rPr lang="en-US" sz="3300"/>
              <a:t>Programs for  Instructional Leaders</a:t>
            </a:r>
            <a:endParaRPr lang="en-US"/>
          </a:p>
        </p:txBody>
      </p:sp>
      <p:sp>
        <p:nvSpPr>
          <p:cNvPr id="4" name="Content Placeholder 3">
            <a:extLst>
              <a:ext uri="{FF2B5EF4-FFF2-40B4-BE49-F238E27FC236}">
                <a16:creationId xmlns:a16="http://schemas.microsoft.com/office/drawing/2014/main" id="{7308D77A-D1D5-4E6A-0974-5C2CDF8148B3}"/>
              </a:ext>
            </a:extLst>
          </p:cNvPr>
          <p:cNvSpPr>
            <a:spLocks noGrp="1"/>
          </p:cNvSpPr>
          <p:nvPr>
            <p:ph sz="half" idx="1"/>
          </p:nvPr>
        </p:nvSpPr>
        <p:spPr>
          <a:xfrm>
            <a:off x="727667" y="1498601"/>
            <a:ext cx="5181600" cy="4240819"/>
          </a:xfrm>
        </p:spPr>
        <p:txBody>
          <a:bodyPr vert="horz" lIns="91440" tIns="45720" rIns="91440" bIns="45720" rtlCol="0" anchor="t">
            <a:normAutofit/>
          </a:bodyPr>
          <a:lstStyle/>
          <a:p>
            <a:pPr marL="0" indent="0">
              <a:buNone/>
            </a:pPr>
            <a:r>
              <a:rPr lang="en-US" sz="2400" b="1"/>
              <a:t>Instructional Leadership Academy (ILA)</a:t>
            </a:r>
          </a:p>
          <a:p>
            <a:r>
              <a:rPr lang="en-US" sz="2400"/>
              <a:t>ILA Cohort 23</a:t>
            </a:r>
          </a:p>
          <a:p>
            <a:r>
              <a:rPr lang="en-US" sz="2400"/>
              <a:t>ILA Cohort 24</a:t>
            </a:r>
          </a:p>
          <a:p>
            <a:r>
              <a:rPr lang="en-US" sz="2400"/>
              <a:t>ILA Cohort 25</a:t>
            </a:r>
          </a:p>
        </p:txBody>
      </p:sp>
      <p:sp>
        <p:nvSpPr>
          <p:cNvPr id="2" name="Content Placeholder 1">
            <a:extLst>
              <a:ext uri="{FF2B5EF4-FFF2-40B4-BE49-F238E27FC236}">
                <a16:creationId xmlns:a16="http://schemas.microsoft.com/office/drawing/2014/main" id="{7261D8EB-8AAB-6A1D-E999-297F6161FD13}"/>
              </a:ext>
            </a:extLst>
          </p:cNvPr>
          <p:cNvSpPr>
            <a:spLocks noGrp="1"/>
          </p:cNvSpPr>
          <p:nvPr>
            <p:ph sz="half" idx="2"/>
          </p:nvPr>
        </p:nvSpPr>
        <p:spPr>
          <a:xfrm>
            <a:off x="6259208" y="1498601"/>
            <a:ext cx="5181600" cy="4240819"/>
          </a:xfrm>
        </p:spPr>
        <p:txBody>
          <a:bodyPr vert="horz" lIns="91440" tIns="45720" rIns="91440" bIns="45720" rtlCol="0" anchor="t">
            <a:normAutofit/>
          </a:bodyPr>
          <a:lstStyle/>
          <a:p>
            <a:pPr marL="0" indent="0">
              <a:buNone/>
            </a:pPr>
            <a:r>
              <a:rPr lang="en-US" sz="2400" b="1"/>
              <a:t>Building Instructional Capacity</a:t>
            </a:r>
          </a:p>
          <a:p>
            <a:pPr marL="0" indent="0">
              <a:buNone/>
            </a:pPr>
            <a:r>
              <a:rPr lang="en-US" sz="2400" b="1"/>
              <a:t>(BIC)</a:t>
            </a:r>
          </a:p>
          <a:p>
            <a:r>
              <a:rPr lang="en-US" sz="2400"/>
              <a:t>BIC Cohort 17</a:t>
            </a:r>
          </a:p>
          <a:p>
            <a:r>
              <a:rPr lang="en-US" sz="2400"/>
              <a:t>BIC Cohort 18</a:t>
            </a:r>
          </a:p>
        </p:txBody>
      </p:sp>
      <p:sp>
        <p:nvSpPr>
          <p:cNvPr id="7" name="TextBox 6">
            <a:extLst>
              <a:ext uri="{FF2B5EF4-FFF2-40B4-BE49-F238E27FC236}">
                <a16:creationId xmlns:a16="http://schemas.microsoft.com/office/drawing/2014/main" id="{21475B6E-B9BD-71E5-C5E4-7DB988A63AB5}"/>
              </a:ext>
            </a:extLst>
          </p:cNvPr>
          <p:cNvSpPr txBox="1"/>
          <p:nvPr/>
        </p:nvSpPr>
        <p:spPr>
          <a:xfrm>
            <a:off x="549081" y="4472534"/>
            <a:ext cx="1108807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solidFill>
                  <a:srgbClr val="233746"/>
                </a:solidFill>
              </a:rPr>
              <a:t>For More Information Contact: Dr. Adrienne Davenport </a:t>
            </a:r>
            <a:endParaRPr lang="en-US"/>
          </a:p>
          <a:p>
            <a:r>
              <a:rPr lang="en-US" sz="2400" b="1">
                <a:solidFill>
                  <a:srgbClr val="233746"/>
                </a:solidFill>
              </a:rPr>
              <a:t>              (adavenport@ed.sc.gov)</a:t>
            </a:r>
            <a:endParaRPr lang="en-US"/>
          </a:p>
        </p:txBody>
      </p:sp>
    </p:spTree>
    <p:extLst>
      <p:ext uri="{BB962C8B-B14F-4D97-AF65-F5344CB8AC3E}">
        <p14:creationId xmlns:p14="http://schemas.microsoft.com/office/powerpoint/2010/main" val="39190164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4D1D3-2979-7C8B-F393-50700A4BF64F}"/>
              </a:ext>
            </a:extLst>
          </p:cNvPr>
          <p:cNvSpPr>
            <a:spLocks noGrp="1"/>
          </p:cNvSpPr>
          <p:nvPr>
            <p:ph type="title"/>
          </p:nvPr>
        </p:nvSpPr>
        <p:spPr>
          <a:xfrm>
            <a:off x="685417" y="825175"/>
            <a:ext cx="4181859" cy="1112837"/>
          </a:xfrm>
        </p:spPr>
        <p:txBody>
          <a:bodyPr anchor="t">
            <a:normAutofit/>
          </a:bodyPr>
          <a:lstStyle/>
          <a:p>
            <a:r>
              <a:rPr lang="en-US" sz="3300"/>
              <a:t>New Resources in the ADEPT Portal</a:t>
            </a:r>
          </a:p>
        </p:txBody>
      </p:sp>
      <p:sp>
        <p:nvSpPr>
          <p:cNvPr id="3" name="Content Placeholder 2">
            <a:extLst>
              <a:ext uri="{FF2B5EF4-FFF2-40B4-BE49-F238E27FC236}">
                <a16:creationId xmlns:a16="http://schemas.microsoft.com/office/drawing/2014/main" id="{F8398410-BD1D-1A2A-5DA5-D265354BBB4E}"/>
              </a:ext>
            </a:extLst>
          </p:cNvPr>
          <p:cNvSpPr>
            <a:spLocks noGrp="1"/>
          </p:cNvSpPr>
          <p:nvPr>
            <p:ph type="body" sz="half" idx="2"/>
          </p:nvPr>
        </p:nvSpPr>
        <p:spPr>
          <a:xfrm>
            <a:off x="683784" y="2055752"/>
            <a:ext cx="4475273" cy="3659187"/>
          </a:xfrm>
        </p:spPr>
        <p:txBody>
          <a:bodyPr vert="horz" lIns="91440" tIns="45720" rIns="91440" bIns="45720" rtlCol="0" anchor="t">
            <a:noAutofit/>
          </a:bodyPr>
          <a:lstStyle/>
          <a:p>
            <a:r>
              <a:rPr lang="en-US" sz="2000" b="1" u="sng" dirty="0"/>
              <a:t>SCTS 4.0 Teacher Evaluator and Train-the-Trainer Trainings</a:t>
            </a:r>
            <a:r>
              <a:rPr lang="en-US" sz="2000" b="1" dirty="0"/>
              <a:t>: </a:t>
            </a:r>
            <a:endParaRPr lang="en-US" sz="2000" dirty="0"/>
          </a:p>
          <a:p>
            <a:pPr marL="342900" indent="-342900">
              <a:buChar char="•"/>
            </a:pPr>
            <a:r>
              <a:rPr lang="en-US" sz="2000" dirty="0">
                <a:solidFill>
                  <a:srgbClr val="2F3D4C"/>
                </a:solidFill>
              </a:rPr>
              <a:t>Updated training materials are on the ADEPT Portal</a:t>
            </a:r>
            <a:r>
              <a:rPr lang="en-US" sz="2000" dirty="0"/>
              <a:t> in the Resource Library under "Trainers Document Library."</a:t>
            </a:r>
            <a:endParaRPr lang="en-US" dirty="0"/>
          </a:p>
          <a:p>
            <a:pPr marL="342900" indent="-342900">
              <a:buChar char="•"/>
            </a:pPr>
            <a:r>
              <a:rPr lang="en-US" sz="2000" dirty="0"/>
              <a:t>You must have District Admin rights from NIET to access the Trainers Document Library</a:t>
            </a:r>
            <a:endParaRPr lang="en-US" sz="1700" dirty="0"/>
          </a:p>
          <a:p>
            <a:pPr marL="342900" indent="-342900">
              <a:buChar char="•"/>
            </a:pPr>
            <a:r>
              <a:rPr lang="en-US" sz="2000" dirty="0"/>
              <a:t>All</a:t>
            </a:r>
            <a:r>
              <a:rPr lang="en-US" sz="2000" dirty="0">
                <a:solidFill>
                  <a:srgbClr val="2F3D4C"/>
                </a:solidFill>
              </a:rPr>
              <a:t> TOTs must use the new training slides/materials beginning July 2026.</a:t>
            </a:r>
            <a:endParaRPr lang="en-US" sz="1700" dirty="0">
              <a:solidFill>
                <a:srgbClr val="2F3D4C"/>
              </a:solidFill>
            </a:endParaRPr>
          </a:p>
          <a:p>
            <a:pPr marL="342900" indent="-342900">
              <a:buChar char="•"/>
            </a:pPr>
            <a:endParaRPr lang="en-US" dirty="0"/>
          </a:p>
        </p:txBody>
      </p:sp>
      <p:pic>
        <p:nvPicPr>
          <p:cNvPr id="4" name="Picture 3" descr="screenshot of the Trainers document library in the ADEPT portal">
            <a:extLst>
              <a:ext uri="{FF2B5EF4-FFF2-40B4-BE49-F238E27FC236}">
                <a16:creationId xmlns:a16="http://schemas.microsoft.com/office/drawing/2014/main" id="{65863F29-115A-3680-9F70-29829267BE47}"/>
              </a:ext>
              <a:ext uri="{C183D7F6-B498-43B3-948B-1728B52AA6E4}">
                <adec:decorative xmlns:adec="http://schemas.microsoft.com/office/drawing/2017/decorative" val="0"/>
              </a:ext>
            </a:extLst>
          </p:cNvPr>
          <p:cNvPicPr>
            <a:picLocks noChangeAspect="1"/>
          </p:cNvPicPr>
          <p:nvPr/>
        </p:nvPicPr>
        <p:blipFill>
          <a:blip r:embed="rId3"/>
          <a:srcRect l="4836" r="-280" b="-373"/>
          <a:stretch>
            <a:fillRect/>
          </a:stretch>
        </p:blipFill>
        <p:spPr>
          <a:xfrm>
            <a:off x="5518125" y="162949"/>
            <a:ext cx="5489846" cy="2991990"/>
          </a:xfrm>
          <a:prstGeom prst="rect">
            <a:avLst/>
          </a:prstGeom>
          <a:noFill/>
          <a:ln w="28575">
            <a:noFill/>
          </a:ln>
        </p:spPr>
      </p:pic>
      <p:sp>
        <p:nvSpPr>
          <p:cNvPr id="10" name="TextBox 9">
            <a:extLst>
              <a:ext uri="{FF2B5EF4-FFF2-40B4-BE49-F238E27FC236}">
                <a16:creationId xmlns:a16="http://schemas.microsoft.com/office/drawing/2014/main" id="{60CD0D5B-6C7A-4767-7F31-C748594B33D0}"/>
              </a:ext>
            </a:extLst>
          </p:cNvPr>
          <p:cNvSpPr txBox="1"/>
          <p:nvPr/>
        </p:nvSpPr>
        <p:spPr>
          <a:xfrm>
            <a:off x="8865547" y="386427"/>
            <a:ext cx="27663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t>South Carolina Documents</a:t>
            </a:r>
          </a:p>
          <a:p>
            <a:r>
              <a:rPr lang="en-US" sz="1400">
                <a:highlight>
                  <a:srgbClr val="FFFF00"/>
                </a:highlight>
              </a:rPr>
              <a:t>Trainers Document Library</a:t>
            </a:r>
          </a:p>
        </p:txBody>
      </p:sp>
      <p:pic>
        <p:nvPicPr>
          <p:cNvPr id="5" name="Picture 4" descr="screenshot of the Trainers Document Library in the ADEPT portal">
            <a:extLst>
              <a:ext uri="{FF2B5EF4-FFF2-40B4-BE49-F238E27FC236}">
                <a16:creationId xmlns:a16="http://schemas.microsoft.com/office/drawing/2014/main" id="{8D3E657F-F8A3-2426-4AA7-1B324CFB9336}"/>
              </a:ext>
            </a:extLst>
          </p:cNvPr>
          <p:cNvPicPr>
            <a:picLocks noChangeAspect="1"/>
          </p:cNvPicPr>
          <p:nvPr/>
        </p:nvPicPr>
        <p:blipFill>
          <a:blip r:embed="rId4"/>
          <a:stretch>
            <a:fillRect/>
          </a:stretch>
        </p:blipFill>
        <p:spPr>
          <a:xfrm>
            <a:off x="5515922" y="3155157"/>
            <a:ext cx="5493280" cy="3181615"/>
          </a:xfrm>
          <a:prstGeom prst="rect">
            <a:avLst/>
          </a:prstGeom>
          <a:ln w="28575">
            <a:noFill/>
          </a:ln>
        </p:spPr>
      </p:pic>
      <p:sp>
        <p:nvSpPr>
          <p:cNvPr id="6" name="Arrow: Right 5">
            <a:extLst>
              <a:ext uri="{FF2B5EF4-FFF2-40B4-BE49-F238E27FC236}">
                <a16:creationId xmlns:a16="http://schemas.microsoft.com/office/drawing/2014/main" id="{0CF426C1-716A-B39B-2B31-63F5425170EC}"/>
              </a:ext>
              <a:ext uri="{C183D7F6-B498-43B3-948B-1728B52AA6E4}">
                <adec:decorative xmlns:adec="http://schemas.microsoft.com/office/drawing/2017/decorative" val="1"/>
              </a:ext>
            </a:extLst>
          </p:cNvPr>
          <p:cNvSpPr/>
          <p:nvPr/>
        </p:nvSpPr>
        <p:spPr>
          <a:xfrm rot="1740000" flipV="1">
            <a:off x="4787686" y="2085703"/>
            <a:ext cx="687917" cy="349250"/>
          </a:xfrm>
          <a:prstGeom prst="rightArrow">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A460BD9-1A83-771F-F608-2C0ABCA776CF}"/>
              </a:ext>
              <a:ext uri="{C183D7F6-B498-43B3-948B-1728B52AA6E4}">
                <adec:decorative xmlns:adec="http://schemas.microsoft.com/office/drawing/2017/decorative" val="1"/>
              </a:ext>
            </a:extLst>
          </p:cNvPr>
          <p:cNvSpPr/>
          <p:nvPr/>
        </p:nvSpPr>
        <p:spPr>
          <a:xfrm>
            <a:off x="8750603" y="217365"/>
            <a:ext cx="865636" cy="343813"/>
          </a:xfrm>
          <a:prstGeom prst="ellipse">
            <a:avLst/>
          </a:prstGeom>
          <a:noFill/>
          <a:ln w="5715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093547C4-6AEC-D481-3260-8483165961BC}"/>
              </a:ext>
              <a:ext uri="{C183D7F6-B498-43B3-948B-1728B52AA6E4}">
                <adec:decorative xmlns:adec="http://schemas.microsoft.com/office/drawing/2017/decorative" val="1"/>
              </a:ext>
            </a:extLst>
          </p:cNvPr>
          <p:cNvSpPr/>
          <p:nvPr/>
        </p:nvSpPr>
        <p:spPr>
          <a:xfrm rot="12120000" flipV="1">
            <a:off x="11055767" y="840715"/>
            <a:ext cx="687917" cy="349250"/>
          </a:xfrm>
          <a:prstGeom prst="rightArrow">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96186540"/>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2.xml><?xml version="1.0" encoding="utf-8"?>
<a:theme xmlns:a="http://schemas.openxmlformats.org/drawingml/2006/main" name="Office Theme">
  <a:themeElements>
    <a:clrScheme name="SCDE">
      <a:dk1>
        <a:srgbClr val="233F58"/>
      </a:dk1>
      <a:lt1>
        <a:srgbClr val="FFFFFF"/>
      </a:lt1>
      <a:dk2>
        <a:srgbClr val="2F3D4D"/>
      </a:dk2>
      <a:lt2>
        <a:srgbClr val="FFFFFF"/>
      </a:lt2>
      <a:accent1>
        <a:srgbClr val="233F58"/>
      </a:accent1>
      <a:accent2>
        <a:srgbClr val="3B6C98"/>
      </a:accent2>
      <a:accent3>
        <a:srgbClr val="43718A"/>
      </a:accent3>
      <a:accent4>
        <a:srgbClr val="F1B954"/>
      </a:accent4>
      <a:accent5>
        <a:srgbClr val="FFE494"/>
      </a:accent5>
      <a:accent6>
        <a:srgbClr val="E8E8E8"/>
      </a:accent6>
      <a:hlink>
        <a:srgbClr val="43718A"/>
      </a:hlink>
      <a:folHlink>
        <a:srgbClr val="9194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CDE 2024 PPT Template - Mixed" id="{3C1A7395-174C-CC47-8ADB-C61AADED3FF0}" vid="{12B94335-4467-1541-8DCA-DABB9135E045}"/>
    </a:ext>
  </a:extLst>
</a:theme>
</file>

<file path=ppt/theme/theme3.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8" ma:contentTypeDescription="Create a new document." ma:contentTypeScope="" ma:versionID="c34888cfc06b0b008ce42d2eccb8b605">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5975db2e8666c5ca06a67e0afba5f229"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FA74B63-5E3B-4432-B70D-DF93D6104A27}">
  <ds:schemaRefs>
    <ds:schemaRef ds:uri="http://schemas.microsoft.com/sharepoint/v3/contenttype/forms"/>
  </ds:schemaRefs>
</ds:datastoreItem>
</file>

<file path=customXml/itemProps2.xml><?xml version="1.0" encoding="utf-8"?>
<ds:datastoreItem xmlns:ds="http://schemas.openxmlformats.org/officeDocument/2006/customXml" ds:itemID="{A382DCEB-E09F-41D9-B13F-6DED6ED5C69A}">
  <ds:schemaRefs>
    <ds:schemaRef ds:uri="http://purl.org/dc/dcmitype/"/>
    <ds:schemaRef ds:uri="http://purl.org/dc/terms/"/>
    <ds:schemaRef ds:uri="http://schemas.microsoft.com/office/2006/metadata/properties"/>
    <ds:schemaRef ds:uri="http://schemas.microsoft.com/office/2006/documentManagement/types"/>
    <ds:schemaRef ds:uri="f02f7301-725c-47b9-832a-57cb4d48a234"/>
    <ds:schemaRef ds:uri="http://www.w3.org/XML/1998/namespace"/>
    <ds:schemaRef ds:uri="http://schemas.microsoft.com/office/infopath/2007/PartnerControls"/>
    <ds:schemaRef ds:uri="http://schemas.openxmlformats.org/package/2006/metadata/core-properties"/>
    <ds:schemaRef ds:uri="eceb486e-0810-4529-a988-f381a2f10d79"/>
    <ds:schemaRef ds:uri="http://purl.org/dc/elements/1.1/"/>
  </ds:schemaRefs>
</ds:datastoreItem>
</file>

<file path=customXml/itemProps3.xml><?xml version="1.0" encoding="utf-8"?>
<ds:datastoreItem xmlns:ds="http://schemas.openxmlformats.org/officeDocument/2006/customXml" ds:itemID="{29C9E431-0549-4631-8D44-2B1C4E8A3414}">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2022 PPT Template</Template>
  <TotalTime>9</TotalTime>
  <Words>1840</Words>
  <Application>Microsoft Office PowerPoint</Application>
  <PresentationFormat>Widescreen</PresentationFormat>
  <Paragraphs>214</Paragraphs>
  <Slides>17</Slides>
  <Notes>15</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17</vt:i4>
      </vt:variant>
    </vt:vector>
  </HeadingPairs>
  <TitlesOfParts>
    <vt:vector size="28" baseType="lpstr">
      <vt:lpstr>Aptos</vt:lpstr>
      <vt:lpstr>Arial</vt:lpstr>
      <vt:lpstr>Arial,Sans-Serif</vt:lpstr>
      <vt:lpstr>Calibri</vt:lpstr>
      <vt:lpstr>Poppins</vt:lpstr>
      <vt:lpstr>Rockwell</vt:lpstr>
      <vt:lpstr>Trebuchet MS</vt:lpstr>
      <vt:lpstr>Wingdings</vt:lpstr>
      <vt:lpstr>Custom Design</vt:lpstr>
      <vt:lpstr>Office Theme</vt:lpstr>
      <vt:lpstr>1_Office Theme</vt:lpstr>
      <vt:lpstr>Educator Effectiveness  Virtual Office Hours </vt:lpstr>
      <vt:lpstr>Agenda</vt:lpstr>
      <vt:lpstr>ADEPT Reminders</vt:lpstr>
      <vt:lpstr>Important Dates &amp; Reminders</vt:lpstr>
      <vt:lpstr>Auto-complete Feature for GBE Evaluations</vt:lpstr>
      <vt:lpstr>Professional Learning Updates</vt:lpstr>
      <vt:lpstr>Professional Learning Opportunities for 2026-27</vt:lpstr>
      <vt:lpstr>Programs for  Instructional Leaders</vt:lpstr>
      <vt:lpstr>New Resources in the ADEPT Portal</vt:lpstr>
      <vt:lpstr>Opportunity for Continued Access to the PLL</vt:lpstr>
      <vt:lpstr>Mentoring &amp; Induction</vt:lpstr>
      <vt:lpstr>Upcoming M&amp;I Training Dates</vt:lpstr>
      <vt:lpstr>May Mentor &amp; Induction Virtual Support Session</vt:lpstr>
      <vt:lpstr>Questions</vt:lpstr>
      <vt:lpstr>Q &amp; A</vt:lpstr>
      <vt:lpstr>Office of Leadership Effectiveness</vt:lpstr>
      <vt:lpstr>SCDE SEAL LOGO</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May 2026 Effectiveness Virtual Office Hours</dc:title>
  <dc:creator>South Carolina Department of Education</dc:creator>
  <cp:lastModifiedBy>Cohoon, Ashley S</cp:lastModifiedBy>
  <cp:revision>3</cp:revision>
  <dcterms:created xsi:type="dcterms:W3CDTF">2022-07-25T17:41:28Z</dcterms:created>
  <dcterms:modified xsi:type="dcterms:W3CDTF">2026-05-12T15:51:01Z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