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4"/>
    <p:sldMasterId id="2147483648" r:id="rId5"/>
    <p:sldMasterId id="2147483660" r:id="rId6"/>
  </p:sldMasterIdLst>
  <p:notesMasterIdLst>
    <p:notesMasterId r:id="rId20"/>
  </p:notesMasterIdLst>
  <p:sldIdLst>
    <p:sldId id="257" r:id="rId7"/>
    <p:sldId id="297" r:id="rId8"/>
    <p:sldId id="294" r:id="rId9"/>
    <p:sldId id="4768" r:id="rId10"/>
    <p:sldId id="4769" r:id="rId11"/>
    <p:sldId id="4774" r:id="rId12"/>
    <p:sldId id="4770" r:id="rId13"/>
    <p:sldId id="4775" r:id="rId14"/>
    <p:sldId id="323" r:id="rId15"/>
    <p:sldId id="4776" r:id="rId16"/>
    <p:sldId id="4766" r:id="rId17"/>
    <p:sldId id="4767" r:id="rId18"/>
    <p:sldId id="28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5FA5"/>
    <a:srgbClr val="565B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D13B79-223F-F6D3-5E4C-A6D4E9131D75}" v="98" dt="2025-05-14T17:45:50.36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B8B525-E8CE-425B-ADF5-5BE7333EAA5A}" type="datetimeFigureOut">
              <a:rPr lang="en-US" smtClean="0"/>
              <a:t>5/15/2025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1CE96-81FA-4C03-87CC-F53CE344BC75}" type="slidenum">
              <a:rPr lang="en-US" smtClean="0"/>
              <a:t>‹#›</a:t>
            </a:fld>
            <a:endParaRPr lang="en-US"/>
          </a:p>
        </p:txBody>
      </p:sp>
    </p:spTree>
    <p:extLst>
      <p:ext uri="{BB962C8B-B14F-4D97-AF65-F5344CB8AC3E}">
        <p14:creationId xmlns:p14="http://schemas.microsoft.com/office/powerpoint/2010/main" val="2534920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docs.google.com/forms/d/e/1FAIpQLSe4AeKCDPIjSjh7hNcBx3qQEfytvwYTYT9bj6c43dMjaXVJxg/viewform?usp=sharing"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ed.sc.gov/educators/educator-effectiveness/professional-learning/professional-learning-opportunities/?previewid=ECF757BC-039F-4EB6-B6798C222458F894"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solidFill>
                  <a:srgbClr val="000000"/>
                </a:solidFill>
                <a:latin typeface="Calibri"/>
                <a:cs typeface="Calibri"/>
              </a:rPr>
              <a:t>Roshonda- Welcome</a:t>
            </a:r>
            <a:r>
              <a:rPr lang="en-US" sz="1200" b="0" i="0" u="none" strike="noStrike">
                <a:solidFill>
                  <a:srgbClr val="000000"/>
                </a:solidFill>
                <a:effectLst/>
                <a:latin typeface="Calibri"/>
                <a:cs typeface="Calibri"/>
              </a:rPr>
              <a:t> to our educator effectiveness virtual office hours. We’re so glad you could make it. Please type in the chat box your name and district. We have </a:t>
            </a:r>
            <a:r>
              <a:rPr lang="en-US">
                <a:solidFill>
                  <a:srgbClr val="000000"/>
                </a:solidFill>
                <a:latin typeface="Calibri"/>
                <a:cs typeface="Calibri"/>
              </a:rPr>
              <a:t>an</a:t>
            </a:r>
            <a:r>
              <a:rPr lang="en-US" sz="1200" b="0" i="0" u="none" strike="noStrike">
                <a:solidFill>
                  <a:srgbClr val="000000"/>
                </a:solidFill>
                <a:effectLst/>
                <a:latin typeface="Calibri"/>
                <a:cs typeface="Calibri"/>
              </a:rPr>
              <a:t> </a:t>
            </a:r>
            <a:r>
              <a:rPr lang="en-US">
                <a:solidFill>
                  <a:srgbClr val="000000"/>
                </a:solidFill>
                <a:latin typeface="Calibri"/>
                <a:cs typeface="Calibri"/>
              </a:rPr>
              <a:t>open-response posted</a:t>
            </a:r>
            <a:r>
              <a:rPr lang="en-US" sz="1200" b="0" i="0" u="none" strike="noStrike">
                <a:solidFill>
                  <a:srgbClr val="000000"/>
                </a:solidFill>
                <a:effectLst/>
                <a:latin typeface="Calibri"/>
                <a:cs typeface="Calibri"/>
              </a:rPr>
              <a:t> that we’d love for you to answer in the chat. We’ll get started right at 2 PM. </a:t>
            </a:r>
            <a:r>
              <a:rPr lang="en-US" sz="1200" b="0" i="0">
                <a:solidFill>
                  <a:srgbClr val="444444"/>
                </a:solidFill>
                <a:effectLst/>
                <a:latin typeface="Calibri"/>
                <a:cs typeface="Calibri"/>
              </a:rPr>
              <a:t>​</a:t>
            </a:r>
            <a:endParaRPr lang="en-US" b="0" i="0">
              <a:solidFill>
                <a:srgbClr val="444444"/>
              </a:solidFill>
              <a:effectLst/>
              <a:latin typeface="Calibri"/>
              <a:cs typeface="Calibri"/>
            </a:endParaRPr>
          </a:p>
          <a:p>
            <a:pPr algn="l" rtl="0" fontAlgn="base"/>
            <a:r>
              <a:rPr lang="en-US" sz="1200" b="0" i="0">
                <a:solidFill>
                  <a:srgbClr val="444444"/>
                </a:solidFill>
                <a:effectLst/>
                <a:latin typeface="Calibri"/>
                <a:cs typeface="Calibri"/>
              </a:rPr>
              <a:t>​</a:t>
            </a:r>
            <a:endParaRPr lang="en-US" b="0" i="0">
              <a:solidFill>
                <a:srgbClr val="444444"/>
              </a:solidFill>
              <a:effectLst/>
              <a:latin typeface="Calibri"/>
              <a:ea typeface="Calibri"/>
              <a:cs typeface="Calibri"/>
            </a:endParaRPr>
          </a:p>
          <a:p>
            <a:pPr fontAlgn="base"/>
            <a:r>
              <a:rPr lang="en-US" sz="1200" b="0" i="0" u="none" strike="noStrike">
                <a:solidFill>
                  <a:srgbClr val="000000"/>
                </a:solidFill>
                <a:effectLst/>
                <a:latin typeface="Calibri"/>
                <a:cs typeface="Calibri"/>
              </a:rPr>
              <a:t>@ 2 PM: Welcome again everyone! (Introduce self and team) If you haven’t done so, please type in the chat box your name and district. First, to orient you to the Microsoft Teams platform, the control icons will be on the upper right section of your screen for most users. If you haven’t yet, please click the mic icon to mute yourself. You will click the same mic icon to unmute yourself later when we are ready for conversation. We encourage you to utilize the chat throughout this session for any questions you may have during the presentation. Our team will be monitoring the chat and responding accordingly. We will also hold a time at the end for discussion.</a:t>
            </a:r>
            <a:r>
              <a:rPr lang="en-US" sz="1200" b="0" i="0">
                <a:solidFill>
                  <a:srgbClr val="444444"/>
                </a:solidFill>
                <a:effectLst/>
                <a:latin typeface="Calibri"/>
                <a:cs typeface="Calibri"/>
              </a:rPr>
              <a:t>​</a:t>
            </a:r>
            <a:r>
              <a:rPr lang="en-US" sz="1000" b="0" i="0">
                <a:solidFill>
                  <a:srgbClr val="444444"/>
                </a:solidFill>
                <a:effectLst/>
                <a:latin typeface="Calibri"/>
                <a:cs typeface="Calibri"/>
              </a:rPr>
              <a:t> </a:t>
            </a:r>
            <a:r>
              <a:rPr lang="en-US" sz="1200" b="0" i="0">
                <a:solidFill>
                  <a:srgbClr val="444444"/>
                </a:solidFill>
                <a:effectLst/>
                <a:latin typeface="Calibri"/>
                <a:cs typeface="Calibri"/>
              </a:rPr>
              <a:t>​</a:t>
            </a:r>
            <a:endParaRPr lang="en-US">
              <a:solidFill>
                <a:srgbClr val="444444"/>
              </a:solidFill>
              <a:latin typeface="Calibri"/>
              <a:ea typeface="Calibri"/>
              <a:cs typeface="Calibri"/>
            </a:endParaRPr>
          </a:p>
          <a:p>
            <a:r>
              <a:rPr lang="en-US" sz="1200" b="0" i="0">
                <a:solidFill>
                  <a:srgbClr val="444444"/>
                </a:solidFill>
                <a:effectLst/>
                <a:latin typeface="Calibri"/>
                <a:cs typeface="Calibri"/>
              </a:rPr>
              <a:t>The purpose of Office Hours is to hold time to ensure that we share timely reminders with districts, but even more importantly to create a space where you </a:t>
            </a:r>
            <a:r>
              <a:rPr lang="en-US">
                <a:solidFill>
                  <a:srgbClr val="444444"/>
                </a:solidFill>
                <a:latin typeface="Calibri"/>
                <a:cs typeface="Calibri"/>
              </a:rPr>
              <a:t>can share</a:t>
            </a:r>
            <a:r>
              <a:rPr lang="en-US" sz="1200" b="0" i="0">
                <a:solidFill>
                  <a:srgbClr val="444444"/>
                </a:solidFill>
                <a:effectLst/>
                <a:latin typeface="Calibri"/>
                <a:cs typeface="Calibri"/>
              </a:rPr>
              <a:t> feedback, questions, ideas and best practices with your peers. If you are new, there is no question too small; if you are an effectiveness veteran, don’t be shy about letting us know what you need. Before we get started, let’s </a:t>
            </a:r>
            <a:r>
              <a:rPr lang="en-US">
                <a:solidFill>
                  <a:srgbClr val="444444"/>
                </a:solidFill>
                <a:latin typeface="Calibri"/>
                <a:cs typeface="Calibri"/>
              </a:rPr>
              <a:t>see what exciting events have happened recently in our chat. </a:t>
            </a:r>
            <a:r>
              <a:rPr lang="en-US" sz="1200" b="0" i="0">
                <a:solidFill>
                  <a:srgbClr val="444444"/>
                </a:solidFill>
                <a:effectLst/>
                <a:latin typeface="Calibri"/>
                <a:cs typeface="Calibri"/>
              </a:rPr>
              <a:t>(summarize responses or ask 1-2 districts to elaborate….)</a:t>
            </a:r>
            <a:endParaRPr lang="en-US" b="0" i="0">
              <a:solidFill>
                <a:srgbClr val="444444"/>
              </a:solidFill>
              <a:effectLst/>
              <a:latin typeface="Calibri"/>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a:t>
            </a:fld>
            <a:endParaRPr lang="en-US"/>
          </a:p>
        </p:txBody>
      </p:sp>
    </p:spTree>
    <p:extLst>
      <p:ext uri="{BB962C8B-B14F-4D97-AF65-F5344CB8AC3E}">
        <p14:creationId xmlns:p14="http://schemas.microsoft.com/office/powerpoint/2010/main" val="3102323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
                <a:ea typeface="Calibri"/>
                <a:cs typeface="Calibri"/>
              </a:rPr>
              <a:t>We thank you for your time today. We will stay for a few extra minutes if anyone has any additional questions.</a:t>
            </a:r>
            <a:endParaRPr lang="en"/>
          </a:p>
          <a:p>
            <a:r>
              <a:rPr lang="en"/>
              <a:t>Feel free to reach out to us if you have questions or feedback for us. Our email addresses are shown on the slide.</a:t>
            </a:r>
          </a:p>
          <a:p>
            <a:r>
              <a:rPr lang="en">
                <a:ea typeface="Calibri"/>
                <a:cs typeface="Calibri"/>
              </a:rPr>
              <a:t>Have a great rest of your day!</a:t>
            </a:r>
          </a:p>
        </p:txBody>
      </p:sp>
      <p:sp>
        <p:nvSpPr>
          <p:cNvPr id="4" name="Slide Number Placeholder 3"/>
          <p:cNvSpPr>
            <a:spLocks noGrp="1"/>
          </p:cNvSpPr>
          <p:nvPr>
            <p:ph type="sldNum" sz="quarter" idx="5"/>
          </p:nvPr>
        </p:nvSpPr>
        <p:spPr/>
        <p:txBody>
          <a:bodyPr/>
          <a:lstStyle/>
          <a:p>
            <a:fld id="{7D31CE96-81FA-4C03-87CC-F53CE344BC75}" type="slidenum">
              <a:rPr lang="en-US" smtClean="0"/>
              <a:t>12</a:t>
            </a:fld>
            <a:endParaRPr lang="en-US"/>
          </a:p>
        </p:txBody>
      </p:sp>
    </p:spTree>
    <p:extLst>
      <p:ext uri="{BB962C8B-B14F-4D97-AF65-F5344CB8AC3E}">
        <p14:creationId xmlns:p14="http://schemas.microsoft.com/office/powerpoint/2010/main" val="1154330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are so glad to have you here with us today. Before we get to questions and open discussion, we have a few things to share with you (state them). As we go, please feel free to add questions in the chat. We will respond to all that we can as we go and will address any lingering questions and open up the room for discussion at the end. </a:t>
            </a:r>
          </a:p>
        </p:txBody>
      </p:sp>
      <p:sp>
        <p:nvSpPr>
          <p:cNvPr id="4" name="Slide Number Placeholder 3"/>
          <p:cNvSpPr>
            <a:spLocks noGrp="1"/>
          </p:cNvSpPr>
          <p:nvPr>
            <p:ph type="sldNum" sz="quarter" idx="5"/>
          </p:nvPr>
        </p:nvSpPr>
        <p:spPr/>
        <p:txBody>
          <a:bodyPr/>
          <a:lstStyle/>
          <a:p>
            <a:fld id="{AC08F6B9-9AA6-429E-A410-38249A3BA9E7}" type="slidenum">
              <a:rPr lang="en-US" smtClean="0"/>
              <a:t>2</a:t>
            </a:fld>
            <a:endParaRPr lang="en-US"/>
          </a:p>
        </p:txBody>
      </p:sp>
    </p:spTree>
    <p:extLst>
      <p:ext uri="{BB962C8B-B14F-4D97-AF65-F5344CB8AC3E}">
        <p14:creationId xmlns:p14="http://schemas.microsoft.com/office/powerpoint/2010/main" val="481385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We want to start with a some ADEPT reminders that are important for this time of the year.</a:t>
            </a:r>
          </a:p>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3</a:t>
            </a:fld>
            <a:endParaRPr lang="en-US"/>
          </a:p>
        </p:txBody>
      </p:sp>
    </p:spTree>
    <p:extLst>
      <p:ext uri="{BB962C8B-B14F-4D97-AF65-F5344CB8AC3E}">
        <p14:creationId xmlns:p14="http://schemas.microsoft.com/office/powerpoint/2010/main" val="1787391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BEE2A2-276F-8E4E-75CF-6E1F8D4238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DEC029-72DE-E4BD-7CB4-336885E3CA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522185-8FF6-8648-F021-34C4C33B3D11}"/>
              </a:ext>
            </a:extLst>
          </p:cNvPr>
          <p:cNvSpPr>
            <a:spLocks noGrp="1"/>
          </p:cNvSpPr>
          <p:nvPr>
            <p:ph type="body" idx="1"/>
          </p:nvPr>
        </p:nvSpPr>
        <p:spPr/>
        <p:txBody>
          <a:bodyPr/>
          <a:lstStyle/>
          <a:p>
            <a:pPr>
              <a:defRPr/>
            </a:pPr>
            <a:r>
              <a:rPr lang="en-US"/>
              <a:t>We want to start with a some ADEPT reminders that are important for this time of the year.</a:t>
            </a:r>
          </a:p>
          <a:p>
            <a:endParaRPr lang="en-US"/>
          </a:p>
        </p:txBody>
      </p:sp>
      <p:sp>
        <p:nvSpPr>
          <p:cNvPr id="4" name="Slide Number Placeholder 3">
            <a:extLst>
              <a:ext uri="{FF2B5EF4-FFF2-40B4-BE49-F238E27FC236}">
                <a16:creationId xmlns:a16="http://schemas.microsoft.com/office/drawing/2014/main" id="{F2F0BA8D-96CB-0DF2-132F-0C2F0B33AB67}"/>
              </a:ext>
            </a:extLst>
          </p:cNvPr>
          <p:cNvSpPr>
            <a:spLocks noGrp="1"/>
          </p:cNvSpPr>
          <p:nvPr>
            <p:ph type="sldNum" sz="quarter" idx="5"/>
          </p:nvPr>
        </p:nvSpPr>
        <p:spPr/>
        <p:txBody>
          <a:bodyPr/>
          <a:lstStyle/>
          <a:p>
            <a:fld id="{AC08F6B9-9AA6-429E-A410-38249A3BA9E7}" type="slidenum">
              <a:rPr lang="en-US" smtClean="0"/>
              <a:t>5</a:t>
            </a:fld>
            <a:endParaRPr lang="en-US"/>
          </a:p>
        </p:txBody>
      </p:sp>
    </p:spTree>
    <p:extLst>
      <p:ext uri="{BB962C8B-B14F-4D97-AF65-F5344CB8AC3E}">
        <p14:creationId xmlns:p14="http://schemas.microsoft.com/office/powerpoint/2010/main" val="15119321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hlinkClick r:id="rId3"/>
              </a:rPr>
              <a:t>https://docs.google.com/forms/d/e/1FAIpQLSe4AeKCDPIjSjh7hNcBx3qQEfytvwYTYT9bj6c43dMjaXVJxg/viewform?usp=sharing</a:t>
            </a:r>
            <a:r>
              <a:rPr lang="en-US"/>
              <a:t> </a:t>
            </a:r>
          </a:p>
        </p:txBody>
      </p:sp>
      <p:sp>
        <p:nvSpPr>
          <p:cNvPr id="4" name="Slide Number Placeholder 3"/>
          <p:cNvSpPr>
            <a:spLocks noGrp="1"/>
          </p:cNvSpPr>
          <p:nvPr>
            <p:ph type="sldNum" sz="quarter" idx="5"/>
          </p:nvPr>
        </p:nvSpPr>
        <p:spPr/>
        <p:txBody>
          <a:bodyPr/>
          <a:lstStyle/>
          <a:p>
            <a:fld id="{7D31CE96-81FA-4C03-87CC-F53CE344BC75}" type="slidenum">
              <a:rPr lang="en-US" smtClean="0"/>
              <a:t>6</a:t>
            </a:fld>
            <a:endParaRPr lang="en-US"/>
          </a:p>
        </p:txBody>
      </p:sp>
    </p:spTree>
    <p:extLst>
      <p:ext uri="{BB962C8B-B14F-4D97-AF65-F5344CB8AC3E}">
        <p14:creationId xmlns:p14="http://schemas.microsoft.com/office/powerpoint/2010/main" val="1527642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1B5CDB-FE52-814F-6078-AD6E2B57ED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483146D-117D-52AF-4F54-EE9D67460A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8E7719-90C2-406F-B8DB-0F2B50685F4B}"/>
              </a:ext>
            </a:extLst>
          </p:cNvPr>
          <p:cNvSpPr>
            <a:spLocks noGrp="1"/>
          </p:cNvSpPr>
          <p:nvPr>
            <p:ph type="body" idx="1"/>
          </p:nvPr>
        </p:nvSpPr>
        <p:spPr/>
        <p:txBody>
          <a:bodyPr/>
          <a:lstStyle/>
          <a:p>
            <a:pPr>
              <a:defRPr/>
            </a:pPr>
            <a:r>
              <a:rPr lang="en-US"/>
              <a:t>We want to start with a some ADEPT reminders that are important for this time of the year.</a:t>
            </a:r>
          </a:p>
          <a:p>
            <a:endParaRPr lang="en-US"/>
          </a:p>
        </p:txBody>
      </p:sp>
      <p:sp>
        <p:nvSpPr>
          <p:cNvPr id="4" name="Slide Number Placeholder 3">
            <a:extLst>
              <a:ext uri="{FF2B5EF4-FFF2-40B4-BE49-F238E27FC236}">
                <a16:creationId xmlns:a16="http://schemas.microsoft.com/office/drawing/2014/main" id="{61A31ADA-1F4C-7499-E0CE-7FF570A47B95}"/>
              </a:ext>
            </a:extLst>
          </p:cNvPr>
          <p:cNvSpPr>
            <a:spLocks noGrp="1"/>
          </p:cNvSpPr>
          <p:nvPr>
            <p:ph type="sldNum" sz="quarter" idx="5"/>
          </p:nvPr>
        </p:nvSpPr>
        <p:spPr/>
        <p:txBody>
          <a:bodyPr/>
          <a:lstStyle/>
          <a:p>
            <a:fld id="{AC08F6B9-9AA6-429E-A410-38249A3BA9E7}" type="slidenum">
              <a:rPr lang="en-US" smtClean="0"/>
              <a:t>7</a:t>
            </a:fld>
            <a:endParaRPr lang="en-US"/>
          </a:p>
        </p:txBody>
      </p:sp>
    </p:spTree>
    <p:extLst>
      <p:ext uri="{BB962C8B-B14F-4D97-AF65-F5344CB8AC3E}">
        <p14:creationId xmlns:p14="http://schemas.microsoft.com/office/powerpoint/2010/main" val="720746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We would like to go over some frequently asked questions we've received over the last couple weeks.</a:t>
            </a:r>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9</a:t>
            </a:fld>
            <a:endParaRPr lang="en-US"/>
          </a:p>
        </p:txBody>
      </p:sp>
    </p:spTree>
    <p:extLst>
      <p:ext uri="{BB962C8B-B14F-4D97-AF65-F5344CB8AC3E}">
        <p14:creationId xmlns:p14="http://schemas.microsoft.com/office/powerpoint/2010/main" val="38706137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hlinkClick r:id="rId3"/>
              </a:rPr>
              <a:t>Professional Learning Opportunities</a:t>
            </a:r>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10</a:t>
            </a:fld>
            <a:endParaRPr lang="en-US"/>
          </a:p>
        </p:txBody>
      </p:sp>
    </p:spTree>
    <p:extLst>
      <p:ext uri="{BB962C8B-B14F-4D97-AF65-F5344CB8AC3E}">
        <p14:creationId xmlns:p14="http://schemas.microsoft.com/office/powerpoint/2010/main" val="19454147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We would now like to open the mic for any questions you may have.</a:t>
            </a:r>
          </a:p>
        </p:txBody>
      </p:sp>
      <p:sp>
        <p:nvSpPr>
          <p:cNvPr id="4" name="Slide Number Placeholder 3"/>
          <p:cNvSpPr>
            <a:spLocks noGrp="1"/>
          </p:cNvSpPr>
          <p:nvPr>
            <p:ph type="sldNum" sz="quarter" idx="5"/>
          </p:nvPr>
        </p:nvSpPr>
        <p:spPr/>
        <p:txBody>
          <a:bodyPr/>
          <a:lstStyle/>
          <a:p>
            <a:fld id="{AC08F6B9-9AA6-429E-A410-38249A3BA9E7}" type="slidenum">
              <a:rPr lang="en-US" smtClean="0"/>
              <a:t>11</a:t>
            </a:fld>
            <a:endParaRPr lang="en-US"/>
          </a:p>
        </p:txBody>
      </p:sp>
    </p:spTree>
    <p:extLst>
      <p:ext uri="{BB962C8B-B14F-4D97-AF65-F5344CB8AC3E}">
        <p14:creationId xmlns:p14="http://schemas.microsoft.com/office/powerpoint/2010/main" val="2615586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423971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r>
              <a:rPr lang="en-US"/>
              <a:t>Click icon to add picture</a:t>
            </a:r>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6194342" y="-559272"/>
            <a:ext cx="7680960" cy="768096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646176" y="637953"/>
            <a:ext cx="6902940" cy="2450528"/>
          </a:xfrm>
        </p:spPr>
        <p:txBody>
          <a:bodyPr anchor="ctr">
            <a:normAutofit/>
          </a:bodyPr>
          <a:lstStyle>
            <a:lvl1pPr algn="l">
              <a:lnSpc>
                <a:spcPct val="110000"/>
              </a:lnSpc>
              <a:defRPr sz="44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635508" y="3517640"/>
            <a:ext cx="6913608" cy="1655762"/>
          </a:xfrm>
        </p:spPr>
        <p:txBody>
          <a:bodyPr anchor="b">
            <a:normAutofit/>
          </a:bodyPr>
          <a:lstStyle>
            <a:lvl1pPr marL="0" indent="0" algn="l">
              <a:buNone/>
              <a:defRPr sz="2133" b="1">
                <a:solidFill>
                  <a:srgbClr val="2F3D4C"/>
                </a:solidFill>
              </a:defRPr>
            </a:lvl1pPr>
            <a:lvl2pPr marL="457223" indent="0" algn="ctr">
              <a:buNone/>
              <a:defRPr sz="2000"/>
            </a:lvl2pPr>
            <a:lvl3pPr marL="914446" indent="0" algn="ctr">
              <a:buNone/>
              <a:defRPr sz="1800"/>
            </a:lvl3pPr>
            <a:lvl4pPr marL="1371669" indent="0" algn="ctr">
              <a:buNone/>
              <a:defRPr sz="1600"/>
            </a:lvl4pPr>
            <a:lvl5pPr marL="1828891" indent="0" algn="ctr">
              <a:buNone/>
              <a:defRPr sz="1600"/>
            </a:lvl5pPr>
            <a:lvl6pPr marL="2286114"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635653" y="5273643"/>
            <a:ext cx="5760720" cy="1523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682044" y="5885341"/>
            <a:ext cx="12547419" cy="836135"/>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843997"/>
            <a:ext cx="3098292" cy="4754880"/>
          </a:xfrm>
        </p:spPr>
        <p:txBody>
          <a:bodyPr>
            <a:normAutofit/>
          </a:bodyPr>
          <a:lstStyle>
            <a:lvl1pPr>
              <a:lnSpc>
                <a:spcPct val="100000"/>
              </a:lnSpc>
              <a:defRPr sz="5867"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5/15/2025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3911600" y="843997"/>
            <a:ext cx="7290" cy="475488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4484982" y="843997"/>
            <a:ext cx="7105813" cy="4754880"/>
          </a:xfrm>
        </p:spPr>
        <p:txBody>
          <a:bodyPr anchor="ctr">
            <a:noAutofit/>
          </a:bodyPr>
          <a:lstStyle>
            <a:lvl1pPr>
              <a:defRPr sz="3600">
                <a:solidFill>
                  <a:srgbClr val="2F3D4C"/>
                </a:solidFill>
              </a:defRPr>
            </a:lvl1pPr>
          </a:lstStyle>
          <a:p>
            <a:pPr marL="0" marR="0" lvl="0"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09600" y="2127786"/>
            <a:ext cx="10972800" cy="914400"/>
          </a:xfrm>
        </p:spPr>
        <p:txBody>
          <a:bodyPr>
            <a:noAutofit/>
          </a:bodyPr>
          <a:lstStyle>
            <a:lvl1pPr algn="ctr">
              <a:lnSpc>
                <a:spcPct val="100000"/>
              </a:lnSpc>
              <a:defRPr sz="5867"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5/15/2025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9600" y="3450210"/>
            <a:ext cx="10972800" cy="12507"/>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5333322" y="488028"/>
            <a:ext cx="1525357" cy="1524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1828800" y="3785556"/>
            <a:ext cx="8534400" cy="1358900"/>
          </a:xfrm>
        </p:spPr>
        <p:txBody>
          <a:bodyPr anchor="ctr">
            <a:normAutofit/>
          </a:bodyPr>
          <a:lstStyle>
            <a:lvl1pPr marL="0" indent="0" algn="ctr">
              <a:buNone/>
              <a:defRPr sz="44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5/15/2025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450231"/>
            <a:ext cx="10966704" cy="3983779"/>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5/15/2025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5/15/2025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5/15/2025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612648" y="1211544"/>
            <a:ext cx="10966704" cy="496065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5/15/2025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624091" y="1444046"/>
            <a:ext cx="10966704" cy="4154831"/>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6386207"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5/15/2025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8013192" y="1625152"/>
            <a:ext cx="3535680" cy="4217235"/>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625152"/>
            <a:ext cx="3535680" cy="4217234"/>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5/15/2025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4328160" y="1637659"/>
            <a:ext cx="3535680" cy="4204728"/>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39196" y="1581324"/>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385173" y="1581324"/>
            <a:ext cx="5183188"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5/15/2025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28074" y="1569720"/>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406142" y="1569720"/>
            <a:ext cx="5183188" cy="42672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5/15/2025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62081"/>
          </a:xfrm>
        </p:spPr>
        <p:txBody>
          <a:bodyPr anchor="t">
            <a:normAutofit/>
          </a:bodyPr>
          <a:lstStyle>
            <a:lvl1pPr>
              <a:lnSpc>
                <a:spcPct val="100000"/>
              </a:lnSpc>
              <a:defRPr sz="3334"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p:spPr>
        <p:txBody>
          <a:bodyPr>
            <a:normAutofit/>
          </a:bodyPr>
          <a:lstStyle>
            <a:lvl1pPr marL="0" indent="0">
              <a:lnSpc>
                <a:spcPct val="110000"/>
              </a:lnSpc>
              <a:spcBef>
                <a:spcPts val="0"/>
              </a:spcBef>
              <a:buNone/>
              <a:defRPr sz="1867">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0"/>
            <a:ext cx="4181859" cy="3835388"/>
          </a:xfrm>
        </p:spPr>
        <p:txBody>
          <a:bodyPr>
            <a:noAutofit/>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5/15/2025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3344637" y="4026981"/>
            <a:ext cx="3657600" cy="1054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629483" y="1871629"/>
            <a:ext cx="4230991" cy="12193"/>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12837"/>
          </a:xfrm>
        </p:spPr>
        <p:txBody>
          <a:bodyPr anchor="t">
            <a:normAutofit/>
          </a:bodyPr>
          <a:lstStyle>
            <a:lvl1pPr>
              <a:lnSpc>
                <a:spcPct val="100000"/>
              </a:lnSpc>
              <a:defRPr sz="3334"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1"/>
            <a:ext cx="4230990" cy="3659187"/>
          </a:xfrm>
        </p:spPr>
        <p:txBody>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a:ln w="28575">
            <a:solidFill>
              <a:srgbClr val="F0C14C"/>
            </a:solidFill>
          </a:ln>
        </p:spPr>
        <p:txBody>
          <a:bodyPr anchor="ctr">
            <a:normAutofit/>
          </a:bodyPr>
          <a:lstStyle>
            <a:lvl1pPr marL="0" indent="0" algn="ctr">
              <a:lnSpc>
                <a:spcPct val="110000"/>
              </a:lnSpc>
              <a:spcBef>
                <a:spcPts val="0"/>
              </a:spcBef>
              <a:buNone/>
              <a:defRPr sz="2933">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629483" y="1871629"/>
            <a:ext cx="4230991" cy="12193"/>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5/15/2025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5860603" y="1489102"/>
            <a:ext cx="4864100" cy="1875553"/>
          </a:xfrm>
        </p:spPr>
        <p:txBody>
          <a:bodyPr anchor="t">
            <a:noAutofit/>
          </a:bodyPr>
          <a:lstStyle>
            <a:lvl1pPr>
              <a:lnSpc>
                <a:spcPct val="100000"/>
              </a:lnSpc>
              <a:defRPr sz="5867"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5892800" y="3530600"/>
            <a:ext cx="486410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5/15/2025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1435100" y="1322491"/>
            <a:ext cx="3657600" cy="36576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5860603" y="3674527"/>
            <a:ext cx="4896297" cy="668873"/>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4556759" y="5511800"/>
            <a:ext cx="3048000" cy="609600"/>
          </a:xfrm>
        </p:spPr>
        <p:txBody>
          <a:bodyPr anchor="ctr">
            <a:normAutofit/>
          </a:bodyPr>
          <a:lstStyle>
            <a:lvl1pPr algn="ctr">
              <a:lnSpc>
                <a:spcPct val="100000"/>
              </a:lnSpc>
              <a:defRPr sz="2933"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93387" y="685800"/>
            <a:ext cx="4574746" cy="4572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5/15/2025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9873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5/15/2025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5/15/2025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0" y="3104421"/>
            <a:ext cx="5524500" cy="1543050"/>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03832" y="1375776"/>
            <a:ext cx="3333928" cy="3271695"/>
          </a:xfrm>
          <a:prstGeom prst="rect">
            <a:avLst/>
          </a:prstGeom>
        </p:spPr>
      </p:pic>
    </p:spTree>
    <p:extLst>
      <p:ext uri="{BB962C8B-B14F-4D97-AF65-F5344CB8AC3E}">
        <p14:creationId xmlns:p14="http://schemas.microsoft.com/office/powerpoint/2010/main" val="3695642851"/>
      </p:ext>
    </p:extLst>
  </p:cSld>
  <p:clrMap bg1="lt1" tx1="dk1" bg2="lt2" tx2="dk2" accent1="accent1" accent2="accent2" accent3="accent3" accent4="accent4" accent5="accent5" accent6="accent6" hlink="hlink" folHlink="folHlink"/>
  <p:sldLayoutIdLst>
    <p:sldLayoutId id="2147483682" r:id="rId1"/>
  </p:sldLayoutIdLst>
  <p:txStyles>
    <p:titleStyle>
      <a:lvl1pPr algn="l" defTabSz="914400"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5/15/2025</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612648" y="365125"/>
            <a:ext cx="10936224" cy="7315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612648" y="1244601"/>
            <a:ext cx="10936224" cy="4594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612648" y="6356351"/>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A448B9D2-E6E9-40E5-8C65-A106E5FF64CC}" type="datetimeFigureOut">
              <a:rPr lang="en-US" smtClean="0">
                <a:solidFill>
                  <a:prstClr val="black">
                    <a:tint val="82000"/>
                  </a:prstClr>
                </a:solidFill>
              </a:rPr>
              <a:pPr defTabSz="914446"/>
              <a:t>5/15/2025</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4023360" y="6370895"/>
            <a:ext cx="41148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8805672" y="6370895"/>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 id="2147483680" r:id="rId17"/>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8" Type="http://schemas.openxmlformats.org/officeDocument/2006/relationships/hyperlink" Target="mailto:kemack@ed.sc.gov" TargetMode="External"/><Relationship Id="rId13" Type="http://schemas.openxmlformats.org/officeDocument/2006/relationships/hyperlink" Target="mailto:oortmann@ed.sc.gov" TargetMode="External"/><Relationship Id="rId3" Type="http://schemas.openxmlformats.org/officeDocument/2006/relationships/hyperlink" Target="mailto:khoward@ed.sc.gov" TargetMode="External"/><Relationship Id="rId7" Type="http://schemas.openxmlformats.org/officeDocument/2006/relationships/hyperlink" Target="mailto:Tmnunn@ed.sc.gov" TargetMode="External"/><Relationship Id="rId12" Type="http://schemas.openxmlformats.org/officeDocument/2006/relationships/hyperlink" Target="mailto:rthurmond@ed.sc.gov" TargetMode="External"/><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hyperlink" Target="mailto:vhenke@ed.sc.gov" TargetMode="External"/><Relationship Id="rId11" Type="http://schemas.openxmlformats.org/officeDocument/2006/relationships/hyperlink" Target="mailto:gedwards@ed.sc.gov" TargetMode="External"/><Relationship Id="rId5" Type="http://schemas.openxmlformats.org/officeDocument/2006/relationships/hyperlink" Target="mailto:rfrazier@ed.sc.gov" TargetMode="External"/><Relationship Id="rId15" Type="http://schemas.openxmlformats.org/officeDocument/2006/relationships/image" Target="../media/image12.png"/><Relationship Id="rId10" Type="http://schemas.openxmlformats.org/officeDocument/2006/relationships/hyperlink" Target="mailto:frobinson@ed.sc.gov" TargetMode="External"/><Relationship Id="rId4" Type="http://schemas.openxmlformats.org/officeDocument/2006/relationships/hyperlink" Target="mailto:ascohoon@ed.sc.gov" TargetMode="External"/><Relationship Id="rId9" Type="http://schemas.openxmlformats.org/officeDocument/2006/relationships/hyperlink" Target="mailto:masuber@ed.sc.gov" TargetMode="External"/><Relationship Id="rId14" Type="http://schemas.openxmlformats.org/officeDocument/2006/relationships/hyperlink" Target="mailto:tsmith@ed.sc.gov"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4">
            <a:extLst>
              <a:ext uri="{FF2B5EF4-FFF2-40B4-BE49-F238E27FC236}">
                <a16:creationId xmlns:a16="http://schemas.microsoft.com/office/drawing/2014/main" id="{9CB50828-F853-EE56-5FBD-4A56EAD333B0}"/>
              </a:ext>
            </a:extLst>
          </p:cNvPr>
          <p:cNvSpPr txBox="1">
            <a:spLocks noGrp="1"/>
          </p:cNvSpPr>
          <p:nvPr>
            <p:ph type="title" idx="4294967295"/>
          </p:nvPr>
        </p:nvSpPr>
        <p:spPr>
          <a:xfrm>
            <a:off x="-688584" y="401661"/>
            <a:ext cx="8483599" cy="149271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spcBef>
                <a:spcPts val="0"/>
              </a:spcBef>
              <a:spcAft>
                <a:spcPts val="0"/>
              </a:spcAft>
              <a:buClrTx/>
              <a:buSzTx/>
              <a:buFontTx/>
              <a:buNone/>
              <a:tabLst/>
              <a:defRPr/>
            </a:pPr>
            <a:r>
              <a:rPr kumimoji="0" lang="en-US" sz="4400" b="1" i="0" u="none" strike="noStrike" kern="1200" cap="none" spc="0" normalizeH="0" baseline="0" noProof="0">
                <a:ln>
                  <a:noFill/>
                </a:ln>
                <a:solidFill>
                  <a:srgbClr val="233746"/>
                </a:solidFill>
                <a:effectLst/>
                <a:uLnTx/>
                <a:uFillTx/>
                <a:latin typeface="Aptos"/>
              </a:rPr>
              <a:t>Educator Effectiveness </a:t>
            </a:r>
            <a:br>
              <a:rPr lang="en-US" sz="4400" b="1" i="0" u="none" strike="noStrike" kern="1200" cap="none" spc="0" normalizeH="0" baseline="0" noProof="0">
                <a:ln>
                  <a:noFill/>
                </a:ln>
                <a:effectLst/>
                <a:uLnTx/>
                <a:uFillTx/>
                <a:latin typeface="Aptos" panose="020B0004020202020204" pitchFamily="34" charset="0"/>
              </a:rPr>
            </a:br>
            <a:r>
              <a:rPr kumimoji="0" lang="en-US" sz="4400" b="1" i="0" u="none" strike="noStrike" kern="1200" cap="none" spc="0" normalizeH="0" baseline="0" noProof="0">
                <a:ln>
                  <a:noFill/>
                </a:ln>
                <a:solidFill>
                  <a:srgbClr val="233746"/>
                </a:solidFill>
                <a:effectLst/>
                <a:uLnTx/>
                <a:uFillTx/>
                <a:latin typeface="Aptos"/>
              </a:rPr>
              <a:t>Virtual Office Hours</a:t>
            </a:r>
            <a:r>
              <a:rPr kumimoji="0" lang="en-US" sz="5300" b="1" i="0" u="none" strike="noStrike" kern="1200" cap="none" spc="0" normalizeH="0" baseline="0" noProof="0">
                <a:ln>
                  <a:noFill/>
                </a:ln>
                <a:solidFill>
                  <a:srgbClr val="233746"/>
                </a:solidFill>
                <a:effectLst/>
                <a:uLnTx/>
                <a:uFillTx/>
                <a:latin typeface="Aptos"/>
              </a:rPr>
              <a:t> </a:t>
            </a:r>
            <a:endParaRPr lang="en-US"/>
          </a:p>
        </p:txBody>
      </p:sp>
      <p:sp>
        <p:nvSpPr>
          <p:cNvPr id="12" name="TextBox 6">
            <a:extLst>
              <a:ext uri="{FF2B5EF4-FFF2-40B4-BE49-F238E27FC236}">
                <a16:creationId xmlns:a16="http://schemas.microsoft.com/office/drawing/2014/main" id="{E5A2C9A6-FA7C-FE1C-88FF-CF927DF21E4A}"/>
              </a:ext>
            </a:extLst>
          </p:cNvPr>
          <p:cNvSpPr txBox="1"/>
          <p:nvPr/>
        </p:nvSpPr>
        <p:spPr>
          <a:xfrm>
            <a:off x="1803304" y="2028736"/>
            <a:ext cx="4622800" cy="29181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ts val="1959"/>
              </a:lnSpc>
              <a:spcBef>
                <a:spcPct val="0"/>
              </a:spcBef>
            </a:pPr>
            <a:r>
              <a:rPr lang="en-US" sz="2800" b="1">
                <a:solidFill>
                  <a:srgbClr val="233746"/>
                </a:solidFill>
                <a:latin typeface="Aptos"/>
              </a:rPr>
              <a:t>May 14, 2025</a:t>
            </a:r>
          </a:p>
        </p:txBody>
      </p:sp>
      <p:sp>
        <p:nvSpPr>
          <p:cNvPr id="4" name="TextBox 3">
            <a:extLst>
              <a:ext uri="{FF2B5EF4-FFF2-40B4-BE49-F238E27FC236}">
                <a16:creationId xmlns:a16="http://schemas.microsoft.com/office/drawing/2014/main" id="{70787342-6D37-1A43-7D2E-50CC226FBF32}"/>
              </a:ext>
            </a:extLst>
          </p:cNvPr>
          <p:cNvSpPr txBox="1"/>
          <p:nvPr/>
        </p:nvSpPr>
        <p:spPr>
          <a:xfrm>
            <a:off x="416344" y="2669952"/>
            <a:ext cx="5103643" cy="30469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200">
                <a:latin typeface="Aptos"/>
                <a:ea typeface="Calibri"/>
                <a:cs typeface="Calibri"/>
              </a:rPr>
              <a:t>Welcome!</a:t>
            </a:r>
          </a:p>
          <a:p>
            <a:pPr algn="ctr"/>
            <a:endParaRPr lang="en-US" sz="3200">
              <a:latin typeface="Aptos"/>
              <a:ea typeface="Calibri"/>
              <a:cs typeface="Calibri"/>
            </a:endParaRPr>
          </a:p>
          <a:p>
            <a:pPr algn="ctr"/>
            <a:r>
              <a:rPr lang="en-US" sz="3200">
                <a:latin typeface="Aptos"/>
                <a:ea typeface="Calibri"/>
                <a:cs typeface="Calibri"/>
              </a:rPr>
              <a:t>If you could instantly become an expert in any skill, what would it be and why?</a:t>
            </a:r>
          </a:p>
        </p:txBody>
      </p:sp>
      <p:pic>
        <p:nvPicPr>
          <p:cNvPr id="14" name="Picture 13" descr="Horizontal logo of the South Carolina Department of Education. On the right of the words “ South Carolina Department of Education” is a circle seal, Inside is a palmetto tree with hands representing the fronds. The palmetto tree is rooted in a book. Below the book is the year 1868.">
            <a:extLst>
              <a:ext uri="{FF2B5EF4-FFF2-40B4-BE49-F238E27FC236}">
                <a16:creationId xmlns:a16="http://schemas.microsoft.com/office/drawing/2014/main" id="{6FE4EB68-B662-A92E-D6F6-6A644F0EBF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400" y="5632670"/>
            <a:ext cx="4882870" cy="976575"/>
          </a:xfrm>
          <a:prstGeom prst="rect">
            <a:avLst/>
          </a:prstGeom>
        </p:spPr>
      </p:pic>
      <p:sp>
        <p:nvSpPr>
          <p:cNvPr id="3" name="Freeform 3">
            <a:extLst>
              <a:ext uri="{C183D7F6-B498-43B3-948B-1728B52AA6E4}">
                <adec:decorative xmlns:adec="http://schemas.microsoft.com/office/drawing/2017/decorative" val="1"/>
              </a:ext>
            </a:extLst>
          </p:cNvPr>
          <p:cNvSpPr/>
          <p:nvPr/>
        </p:nvSpPr>
        <p:spPr>
          <a:xfrm>
            <a:off x="6011116" y="-535437"/>
            <a:ext cx="8434554" cy="8406520"/>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4">
              <a:alphaModFix amt="17000"/>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 name="AutoShape 2">
            <a:extLst>
              <a:ext uri="{C183D7F6-B498-43B3-948B-1728B52AA6E4}">
                <adec:decorative xmlns:adec="http://schemas.microsoft.com/office/drawing/2017/decorative" val="1"/>
              </a:ext>
            </a:extLst>
          </p:cNvPr>
          <p:cNvSpPr/>
          <p:nvPr/>
        </p:nvSpPr>
        <p:spPr>
          <a:xfrm>
            <a:off x="685800" y="5607395"/>
            <a:ext cx="4603471"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75D32F-2B28-A9E4-3BC2-B2A55E4201A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EA2458-6942-D0A0-79EC-608E186E24D8}"/>
              </a:ext>
            </a:extLst>
          </p:cNvPr>
          <p:cNvSpPr>
            <a:spLocks noGrp="1"/>
          </p:cNvSpPr>
          <p:nvPr>
            <p:ph type="title"/>
          </p:nvPr>
        </p:nvSpPr>
        <p:spPr/>
        <p:txBody>
          <a:bodyPr/>
          <a:lstStyle/>
          <a:p>
            <a:r>
              <a:rPr lang="en-US" sz="3300" dirty="0"/>
              <a:t>Updates to Professional Learning for 2025 - 26</a:t>
            </a:r>
            <a:endParaRPr lang="en-US" dirty="0"/>
          </a:p>
        </p:txBody>
      </p:sp>
      <p:sp>
        <p:nvSpPr>
          <p:cNvPr id="3" name="Content Placeholder 2">
            <a:extLst>
              <a:ext uri="{FF2B5EF4-FFF2-40B4-BE49-F238E27FC236}">
                <a16:creationId xmlns:a16="http://schemas.microsoft.com/office/drawing/2014/main" id="{179E00FE-2115-3CA1-A275-0EBB037DC090}"/>
              </a:ext>
            </a:extLst>
          </p:cNvPr>
          <p:cNvSpPr>
            <a:spLocks noGrp="1"/>
          </p:cNvSpPr>
          <p:nvPr>
            <p:ph idx="1"/>
          </p:nvPr>
        </p:nvSpPr>
        <p:spPr>
          <a:xfrm>
            <a:off x="610723" y="1348796"/>
            <a:ext cx="10966704" cy="5002054"/>
          </a:xfrm>
        </p:spPr>
        <p:txBody>
          <a:bodyPr vert="horz" lIns="91440" tIns="45720" rIns="91440" bIns="45720" rtlCol="0" anchor="t">
            <a:normAutofit fontScale="92500" lnSpcReduction="10000"/>
          </a:bodyPr>
          <a:lstStyle/>
          <a:p>
            <a:pPr marL="342900" indent="-342900">
              <a:buChar char="•"/>
            </a:pPr>
            <a:r>
              <a:rPr lang="en-US" sz="3200"/>
              <a:t>Sign-ups for trainings are live on our website!</a:t>
            </a:r>
          </a:p>
          <a:p>
            <a:pPr marL="342900" indent="-342900">
              <a:buChar char="•"/>
            </a:pPr>
            <a:r>
              <a:rPr lang="en-US" sz="3200" b="1" u="sng"/>
              <a:t>SCTS 4.0 Teacher Evaluator training and Train-the-Trainer</a:t>
            </a:r>
            <a:r>
              <a:rPr lang="en-US" sz="3200" b="1"/>
              <a:t>: </a:t>
            </a:r>
            <a:endParaRPr lang="en-US" sz="3200"/>
          </a:p>
          <a:p>
            <a:pPr marL="1371600" lvl="1">
              <a:buFont typeface="Courier New" panose="020B0604020202020204" pitchFamily="34" charset="0"/>
              <a:buChar char="o"/>
            </a:pPr>
            <a:r>
              <a:rPr lang="en-US" sz="2400">
                <a:solidFill>
                  <a:srgbClr val="2F3D4C"/>
                </a:solidFill>
              </a:rPr>
              <a:t>Updated training videos, activities, and materials begin in July from NIET!</a:t>
            </a:r>
          </a:p>
          <a:p>
            <a:pPr marL="1371600" lvl="1">
              <a:buFont typeface="Courier New" panose="020B0604020202020204" pitchFamily="34" charset="0"/>
              <a:buChar char="o"/>
            </a:pPr>
            <a:r>
              <a:rPr lang="en-US" sz="2400">
                <a:solidFill>
                  <a:srgbClr val="2F3D4C"/>
                </a:solidFill>
              </a:rPr>
              <a:t>Working with NIET for our current TOTs and how you can get information about the new materials without attending the TOT training again.</a:t>
            </a:r>
          </a:p>
          <a:p>
            <a:pPr marL="1371600" lvl="1">
              <a:buFont typeface="Courier New" panose="020B0604020202020204" pitchFamily="34" charset="0"/>
              <a:buChar char="o"/>
            </a:pPr>
            <a:r>
              <a:rPr lang="en-US" sz="2400">
                <a:solidFill>
                  <a:srgbClr val="2F3D4C"/>
                </a:solidFill>
              </a:rPr>
              <a:t>Currently trained TOTs may use the old materials for the 2025-26 school year.</a:t>
            </a:r>
          </a:p>
          <a:p>
            <a:pPr marL="1371600" lvl="1">
              <a:buFont typeface="Courier New" panose="020B0604020202020204" pitchFamily="34" charset="0"/>
              <a:buChar char="o"/>
            </a:pPr>
            <a:r>
              <a:rPr lang="en-US" sz="2400">
                <a:solidFill>
                  <a:srgbClr val="2F3D4C"/>
                </a:solidFill>
              </a:rPr>
              <a:t>All TOTs must use the new training slides/materials beginning July 2026.</a:t>
            </a:r>
          </a:p>
          <a:p>
            <a:pPr marL="342900" indent="-342900">
              <a:buChar char="•"/>
            </a:pPr>
            <a:r>
              <a:rPr lang="en-US" sz="3200" b="1" u="sng"/>
              <a:t>Special Areas Courses</a:t>
            </a:r>
            <a:r>
              <a:rPr lang="en-US" sz="3200"/>
              <a:t>: moving from Moodle to the Professional Learning Library (PLL) - </a:t>
            </a:r>
            <a:r>
              <a:rPr lang="en-US" sz="3200" i="1"/>
              <a:t>tentatively </a:t>
            </a:r>
            <a:r>
              <a:rPr lang="en-US" sz="3200"/>
              <a:t>scheduled for a July 1st release</a:t>
            </a:r>
            <a:endParaRPr lang="en-US" sz="3200">
              <a:solidFill>
                <a:srgbClr val="2F3D4C"/>
              </a:solidFill>
            </a:endParaRPr>
          </a:p>
          <a:p>
            <a:pPr marL="1371600" lvl="1">
              <a:buFont typeface="Courier New" panose="020B0604020202020204" pitchFamily="34" charset="0"/>
              <a:buChar char="o"/>
            </a:pPr>
            <a:r>
              <a:rPr lang="en-US" sz="2200">
                <a:solidFill>
                  <a:srgbClr val="2F3D4C"/>
                </a:solidFill>
              </a:rPr>
              <a:t>Special Areas evaluators will NOT using Moodle after July 1st.</a:t>
            </a:r>
          </a:p>
          <a:p>
            <a:pPr marL="1371600" lvl="1">
              <a:buFont typeface="Courier New" panose="020B0604020202020204" pitchFamily="34" charset="0"/>
              <a:buChar char="o"/>
            </a:pPr>
            <a:r>
              <a:rPr lang="en-US" sz="2200">
                <a:solidFill>
                  <a:srgbClr val="2F3D4C"/>
                </a:solidFill>
              </a:rPr>
              <a:t>More information to come!</a:t>
            </a:r>
          </a:p>
          <a:p>
            <a:pPr marL="342900"/>
            <a:endParaRPr lang="en-US" sz="1850">
              <a:solidFill>
                <a:srgbClr val="2F3D4C"/>
              </a:solidFill>
            </a:endParaRPr>
          </a:p>
          <a:p>
            <a:pPr marL="1371600" lvl="1">
              <a:buFont typeface="Courier New" panose="020B0604020202020204" pitchFamily="34" charset="0"/>
              <a:buChar char="o"/>
            </a:pPr>
            <a:endParaRPr lang="en-US">
              <a:solidFill>
                <a:srgbClr val="2F3D4C"/>
              </a:solidFill>
            </a:endParaRPr>
          </a:p>
        </p:txBody>
      </p:sp>
    </p:spTree>
    <p:extLst>
      <p:ext uri="{BB962C8B-B14F-4D97-AF65-F5344CB8AC3E}">
        <p14:creationId xmlns:p14="http://schemas.microsoft.com/office/powerpoint/2010/main" val="5519280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Questions and Discussion</a:t>
            </a:r>
            <a:endParaRPr lang="en-US"/>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2301851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
            <a:extLst>
              <a:ext uri="{FF2B5EF4-FFF2-40B4-BE49-F238E27FC236}">
                <a16:creationId xmlns:a16="http://schemas.microsoft.com/office/drawing/2014/main" id="{F8D69DFA-9EE6-8666-346D-97AF6425F980}"/>
              </a:ext>
            </a:extLst>
          </p:cNvPr>
          <p:cNvSpPr txBox="1">
            <a:spLocks noGrp="1"/>
          </p:cNvSpPr>
          <p:nvPr>
            <p:ph type="title" idx="4294967295"/>
          </p:nvPr>
        </p:nvSpPr>
        <p:spPr>
          <a:xfrm>
            <a:off x="750866" y="717550"/>
            <a:ext cx="11938000" cy="43896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00" b="1" i="0" u="none" strike="noStrike" kern="1200" cap="none" spc="0" normalizeH="0" baseline="0" noProof="0">
                <a:ln>
                  <a:noFill/>
                </a:ln>
                <a:solidFill>
                  <a:srgbClr val="233746"/>
                </a:solidFill>
                <a:effectLst/>
                <a:uLnTx/>
                <a:uFillTx/>
                <a:latin typeface="Aptos"/>
              </a:rPr>
              <a:t>Office of </a:t>
            </a:r>
            <a:r>
              <a:rPr lang="en-US" sz="3300" b="1">
                <a:solidFill>
                  <a:srgbClr val="233746"/>
                </a:solidFill>
                <a:latin typeface="Aptos"/>
              </a:rPr>
              <a:t>Leadership</a:t>
            </a:r>
            <a:r>
              <a:rPr kumimoji="0" lang="en-US" sz="3300" b="1" i="0" u="none" strike="noStrike" kern="1200" cap="none" spc="0" normalizeH="0" baseline="0" noProof="0">
                <a:ln>
                  <a:noFill/>
                </a:ln>
                <a:solidFill>
                  <a:srgbClr val="233746"/>
                </a:solidFill>
                <a:effectLst/>
                <a:uLnTx/>
                <a:uFillTx/>
                <a:latin typeface="Aptos"/>
              </a:rPr>
              <a:t> </a:t>
            </a:r>
            <a:r>
              <a:rPr lang="en-US" sz="3300" b="1">
                <a:solidFill>
                  <a:srgbClr val="233746"/>
                </a:solidFill>
                <a:latin typeface="Aptos"/>
              </a:rPr>
              <a:t>Effectiveness</a:t>
            </a:r>
            <a:endParaRPr kumimoji="0" lang="en-US" sz="3300" b="1" i="0" u="none" strike="noStrike" kern="1200" cap="none" spc="0" normalizeH="0" baseline="0" noProof="0">
              <a:ln>
                <a:noFill/>
              </a:ln>
              <a:solidFill>
                <a:srgbClr val="233746"/>
              </a:solidFill>
              <a:effectLst/>
              <a:uLnTx/>
              <a:uFillTx/>
              <a:latin typeface="Aptos"/>
            </a:endParaRPr>
          </a:p>
        </p:txBody>
      </p:sp>
      <p:sp>
        <p:nvSpPr>
          <p:cNvPr id="22" name="AutoShape 4">
            <a:extLst>
              <a:ext uri="{FF2B5EF4-FFF2-40B4-BE49-F238E27FC236}">
                <a16:creationId xmlns:a16="http://schemas.microsoft.com/office/drawing/2014/main" id="{90128454-5E65-0728-86BA-6AD56BD5A10E}"/>
              </a:ext>
              <a:ext uri="{C183D7F6-B498-43B3-948B-1728B52AA6E4}">
                <adec:decorative xmlns:adec="http://schemas.microsoft.com/office/drawing/2017/decorative" val="1"/>
              </a:ext>
            </a:extLst>
          </p:cNvPr>
          <p:cNvSpPr/>
          <p:nvPr/>
        </p:nvSpPr>
        <p:spPr>
          <a:xfrm flipV="1">
            <a:off x="753038" y="134620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grpSp>
        <p:nvGrpSpPr>
          <p:cNvPr id="33" name="Group 5">
            <a:extLst>
              <a:ext uri="{FF2B5EF4-FFF2-40B4-BE49-F238E27FC236}">
                <a16:creationId xmlns:a16="http://schemas.microsoft.com/office/drawing/2014/main" id="{6E1F3613-C796-05D8-529C-2E9CF03D0F8E}"/>
              </a:ext>
              <a:ext uri="{C183D7F6-B498-43B3-948B-1728B52AA6E4}">
                <adec:decorative xmlns:adec="http://schemas.microsoft.com/office/drawing/2017/decorative" val="1"/>
              </a:ext>
            </a:extLst>
          </p:cNvPr>
          <p:cNvGrpSpPr/>
          <p:nvPr/>
        </p:nvGrpSpPr>
        <p:grpSpPr>
          <a:xfrm>
            <a:off x="951828" y="1151279"/>
            <a:ext cx="4687721" cy="4724617"/>
            <a:chOff x="-19476" y="-76200"/>
            <a:chExt cx="1567439" cy="1507827"/>
          </a:xfrm>
        </p:grpSpPr>
        <p:sp>
          <p:nvSpPr>
            <p:cNvPr id="34" name="Freeform 6">
              <a:extLst>
                <a:ext uri="{FF2B5EF4-FFF2-40B4-BE49-F238E27FC236}">
                  <a16:creationId xmlns:a16="http://schemas.microsoft.com/office/drawing/2014/main" id="{7B3572CE-860E-AF9F-2066-DD6A04D00EBB}"/>
                </a:ext>
              </a:extLst>
            </p:cNvPr>
            <p:cNvSpPr/>
            <p:nvPr/>
          </p:nvSpPr>
          <p:spPr>
            <a:xfrm>
              <a:off x="-19476" y="25589"/>
              <a:ext cx="1567439" cy="1406038"/>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5" name="TextBox 7">
              <a:extLst>
                <a:ext uri="{FF2B5EF4-FFF2-40B4-BE49-F238E27FC236}">
                  <a16:creationId xmlns:a16="http://schemas.microsoft.com/office/drawing/2014/main" id="{2991F4F8-2D1B-E7E9-50B3-28E2FCF49D6C}"/>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1" name="TextBox 14">
            <a:extLst>
              <a:ext uri="{FF2B5EF4-FFF2-40B4-BE49-F238E27FC236}">
                <a16:creationId xmlns:a16="http://schemas.microsoft.com/office/drawing/2014/main" id="{7CECC893-0D2B-52BF-67FC-D07D833D0967}"/>
              </a:ext>
            </a:extLst>
          </p:cNvPr>
          <p:cNvSpPr txBox="1"/>
          <p:nvPr/>
        </p:nvSpPr>
        <p:spPr>
          <a:xfrm>
            <a:off x="1749094" y="1600501"/>
            <a:ext cx="2858562" cy="2201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1867" b="1">
                <a:solidFill>
                  <a:srgbClr val="233746"/>
                </a:solidFill>
                <a:latin typeface="Aptos" panose="020B0004020202020204" pitchFamily="34" charset="0"/>
              </a:rPr>
              <a:t>Effectiveness Leads</a:t>
            </a:r>
          </a:p>
        </p:txBody>
      </p:sp>
      <p:sp>
        <p:nvSpPr>
          <p:cNvPr id="26" name="TextBox 8">
            <a:extLst>
              <a:ext uri="{FF2B5EF4-FFF2-40B4-BE49-F238E27FC236}">
                <a16:creationId xmlns:a16="http://schemas.microsoft.com/office/drawing/2014/main" id="{A3599B67-F25E-7CD5-90B2-DEEA88B085A6}"/>
              </a:ext>
            </a:extLst>
          </p:cNvPr>
          <p:cNvSpPr txBox="1"/>
          <p:nvPr/>
        </p:nvSpPr>
        <p:spPr>
          <a:xfrm>
            <a:off x="1106078" y="1938952"/>
            <a:ext cx="4532539" cy="393954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rPr>
              <a:t>Dr. Kimberly Howard, Team Lead, PADEPP, </a:t>
            </a:r>
            <a:r>
              <a:rPr lang="en-US" sz="1600">
                <a:solidFill>
                  <a:srgbClr val="233F58"/>
                </a:solidFill>
                <a:latin typeface="Aptos"/>
                <a:ea typeface="Calibri"/>
                <a:cs typeface="Calibri"/>
              </a:rPr>
              <a:t> </a:t>
            </a:r>
            <a:r>
              <a:rPr lang="en-US" sz="1600">
                <a:solidFill>
                  <a:srgbClr val="335669"/>
                </a:solidFill>
                <a:latin typeface="Aptos"/>
                <a:ea typeface="Calibri"/>
                <a:cs typeface="Calibri"/>
                <a:hlinkClick r:id="rId3">
                  <a:extLst>
                    <a:ext uri="{A12FA001-AC4F-418D-AE19-62706E023703}">
                      <ahyp:hlinkClr xmlns:ahyp="http://schemas.microsoft.com/office/drawing/2018/hyperlinkcolor" val="tx"/>
                    </a:ext>
                  </a:extLst>
                </a:hlinkClick>
              </a:rPr>
              <a:t>khoward@ed.sc.gov</a:t>
            </a:r>
            <a:endParaRPr lang="en-US" sz="1600">
              <a:solidFill>
                <a:srgbClr val="000000"/>
              </a:solidFill>
              <a:latin typeface="Aptos"/>
              <a:ea typeface="Calibri"/>
              <a:cs typeface="Calibri"/>
              <a:sym typeface="Calibri"/>
            </a:endParaRPr>
          </a:p>
          <a:p>
            <a:pPr marL="228600" indent="-228600">
              <a:buClr>
                <a:srgbClr val="000000"/>
              </a:buClr>
              <a:buSzPts val="1600"/>
              <a:buFont typeface="Trebuchet MS" panose="020B0603020202020204" pitchFamily="34" charset="0"/>
              <a:buChar char="●"/>
            </a:pPr>
            <a:r>
              <a:rPr lang="en-US" sz="1600">
                <a:solidFill>
                  <a:srgbClr val="000000"/>
                </a:solidFill>
                <a:latin typeface="Aptos"/>
                <a:ea typeface="Calibri"/>
                <a:cs typeface="Calibri"/>
                <a:sym typeface="Calibri"/>
              </a:rPr>
              <a:t>Ashley Cohoon, Communications, </a:t>
            </a:r>
            <a:r>
              <a:rPr lang="en-US" sz="1600" u="sng">
                <a:solidFill>
                  <a:schemeClr val="accent3">
                    <a:lumMod val="76000"/>
                  </a:schemeClr>
                </a:solidFill>
                <a:latin typeface="Aptos"/>
                <a:ea typeface="Calibri"/>
                <a:cs typeface="Calibri"/>
                <a:sym typeface="Calibri"/>
                <a:hlinkClick r:id="rId4">
                  <a:extLst>
                    <a:ext uri="{A12FA001-AC4F-418D-AE19-62706E023703}">
                      <ahyp:hlinkClr xmlns:ahyp="http://schemas.microsoft.com/office/drawing/2018/hyperlinkcolor" val="tx"/>
                    </a:ext>
                  </a:extLst>
                </a:hlinkClick>
              </a:rPr>
              <a:t>ascohoon@ed.sc.gov</a:t>
            </a:r>
            <a:r>
              <a:rPr lang="en-US" sz="1600">
                <a:solidFill>
                  <a:schemeClr val="accent3">
                    <a:lumMod val="76000"/>
                  </a:schemeClr>
                </a:solidFill>
                <a:latin typeface="Aptos"/>
                <a:ea typeface="Calibri"/>
                <a:cs typeface="Calibri"/>
                <a:sym typeface="Calibri"/>
              </a:rPr>
              <a:t> </a:t>
            </a:r>
            <a:endParaRPr lang="en-US" sz="1600">
              <a:solidFill>
                <a:schemeClr val="accent3">
                  <a:lumMod val="76000"/>
                </a:schemeClr>
              </a:solidFill>
              <a:latin typeface="Aptos"/>
            </a:endParaRPr>
          </a:p>
          <a:p>
            <a:pPr marL="228600" indent="-228600">
              <a:buClr>
                <a:srgbClr val="000000"/>
              </a:buClr>
              <a:buSzPts val="1600"/>
              <a:buFont typeface="Trebuchet MS" panose="020B0603020202020204" pitchFamily="34" charset="0"/>
              <a:buChar char="●"/>
            </a:pPr>
            <a:r>
              <a:rPr lang="en-US" sz="1600">
                <a:solidFill>
                  <a:srgbClr val="000000"/>
                </a:solidFill>
                <a:latin typeface="Aptos"/>
                <a:ea typeface="Calibri"/>
                <a:cs typeface="Calibri"/>
              </a:rPr>
              <a:t>Dr. Roshonda Frazier, SLO and Teacher Leadership, </a:t>
            </a:r>
            <a:r>
              <a:rPr lang="en-US" sz="1600">
                <a:solidFill>
                  <a:schemeClr val="accent3">
                    <a:lumMod val="76000"/>
                  </a:schemeClr>
                </a:solidFill>
                <a:latin typeface="Aptos"/>
                <a:ea typeface="Calibri"/>
                <a:cs typeface="Calibri"/>
                <a:hlinkClick r:id="rId5">
                  <a:extLst>
                    <a:ext uri="{A12FA001-AC4F-418D-AE19-62706E023703}">
                      <ahyp:hlinkClr xmlns:ahyp="http://schemas.microsoft.com/office/drawing/2018/hyperlinkcolor" val="tx"/>
                    </a:ext>
                  </a:extLst>
                </a:hlinkClick>
              </a:rPr>
              <a:t>rfrazier@ed.sc.gov</a:t>
            </a:r>
            <a:r>
              <a:rPr lang="en-US" sz="1600">
                <a:solidFill>
                  <a:schemeClr val="accent3">
                    <a:lumMod val="76000"/>
                  </a:schemeClr>
                </a:solidFill>
                <a:latin typeface="Aptos"/>
                <a:ea typeface="Calibri"/>
                <a:cs typeface="Calibri"/>
              </a:rPr>
              <a:t> </a:t>
            </a:r>
            <a:endParaRPr lang="en-US" sz="1600">
              <a:solidFill>
                <a:schemeClr val="accent3">
                  <a:lumMod val="76000"/>
                </a:schemeClr>
              </a:solidFill>
              <a:latin typeface="Aptos"/>
              <a:ea typeface="Calibri"/>
              <a:cs typeface="Arial"/>
            </a:endParaRPr>
          </a:p>
          <a:p>
            <a:pPr marL="228600" indent="-228600">
              <a:buClr>
                <a:srgbClr val="000000"/>
              </a:buClr>
              <a:buSzPts val="1600"/>
              <a:buFont typeface="Trebuchet MS" panose="020B0603020202020204" pitchFamily="34" charset="0"/>
              <a:buChar char="●"/>
            </a:pPr>
            <a:r>
              <a:rPr lang="en-US" sz="1600">
                <a:solidFill>
                  <a:srgbClr val="000000"/>
                </a:solidFill>
                <a:latin typeface="Aptos"/>
                <a:ea typeface="Calibri"/>
                <a:cs typeface="Calibri"/>
                <a:sym typeface="Calibri"/>
              </a:rPr>
              <a:t>Jenny Henke, Induction and Mentoring, </a:t>
            </a:r>
            <a:r>
              <a:rPr lang="en-US" sz="1600" u="sng">
                <a:solidFill>
                  <a:schemeClr val="accent3">
                    <a:lumMod val="76000"/>
                  </a:schemeClr>
                </a:solidFill>
                <a:latin typeface="Aptos"/>
                <a:ea typeface="Calibri"/>
                <a:cs typeface="Calibri"/>
                <a:sym typeface="Calibri"/>
                <a:hlinkClick r:id="rId6">
                  <a:extLst>
                    <a:ext uri="{A12FA001-AC4F-418D-AE19-62706E023703}">
                      <ahyp:hlinkClr xmlns:ahyp="http://schemas.microsoft.com/office/drawing/2018/hyperlinkcolor" val="tx"/>
                    </a:ext>
                  </a:extLst>
                </a:hlinkClick>
              </a:rPr>
              <a:t>vhenke@ed.sc.gov</a:t>
            </a:r>
            <a:endParaRPr lang="en-US" sz="1600" u="sng">
              <a:solidFill>
                <a:schemeClr val="accent3">
                  <a:lumMod val="76000"/>
                </a:schemeClr>
              </a:solidFill>
              <a:latin typeface="Aptos"/>
              <a:ea typeface="Calibri"/>
              <a:cs typeface="Calibri"/>
            </a:endParaRPr>
          </a:p>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sym typeface="Calibri"/>
              </a:rPr>
              <a:t>Torian Nunn, Data and Reporting,</a:t>
            </a:r>
            <a:r>
              <a:rPr lang="en-US" sz="1600">
                <a:solidFill>
                  <a:schemeClr val="accent6">
                    <a:lumMod val="10000"/>
                  </a:schemeClr>
                </a:solidFill>
                <a:latin typeface="Aptos"/>
                <a:ea typeface="Calibri"/>
                <a:cs typeface="Calibri"/>
              </a:rPr>
              <a:t>  </a:t>
            </a:r>
            <a:r>
              <a:rPr lang="en-US" sz="1600" u="sng">
                <a:solidFill>
                  <a:schemeClr val="accent2">
                    <a:lumMod val="76000"/>
                  </a:schemeClr>
                </a:solidFill>
                <a:latin typeface="Aptos"/>
                <a:ea typeface="Calibri"/>
                <a:cs typeface="Calibri"/>
                <a:hlinkClick r:id="rId7">
                  <a:extLst>
                    <a:ext uri="{A12FA001-AC4F-418D-AE19-62706E023703}">
                      <ahyp:hlinkClr xmlns:ahyp="http://schemas.microsoft.com/office/drawing/2018/hyperlinkcolor" val="tx"/>
                    </a:ext>
                  </a:extLst>
                </a:hlinkClick>
              </a:rPr>
              <a:t>tmnunn@ed.sc.gov</a:t>
            </a:r>
            <a:endParaRPr lang="en-US" sz="1600" u="sng">
              <a:solidFill>
                <a:schemeClr val="accent2">
                  <a:lumMod val="76000"/>
                </a:schemeClr>
              </a:solidFill>
              <a:latin typeface="Aptos"/>
              <a:ea typeface="Calibri"/>
              <a:cs typeface="Calibri"/>
            </a:endParaRPr>
          </a:p>
          <a:p>
            <a:pPr>
              <a:buClr>
                <a:srgbClr val="000000"/>
              </a:buClr>
              <a:buSzPts val="1600"/>
            </a:pPr>
            <a:endParaRPr lang="en-US" sz="1600" u="sng">
              <a:solidFill>
                <a:srgbClr val="335669"/>
              </a:solidFill>
              <a:latin typeface="Aptos"/>
              <a:ea typeface="Calibri"/>
              <a:cs typeface="Calibri"/>
            </a:endParaRPr>
          </a:p>
          <a:p>
            <a:pPr>
              <a:buClr>
                <a:srgbClr val="000000"/>
              </a:buClr>
              <a:buSzPts val="1600"/>
            </a:pPr>
            <a:endParaRPr lang="en-US" sz="1600" u="sng">
              <a:solidFill>
                <a:srgbClr val="233F58"/>
              </a:solidFill>
              <a:latin typeface="Aptos"/>
              <a:ea typeface="Calibri"/>
              <a:cs typeface="Calibri"/>
            </a:endParaRPr>
          </a:p>
          <a:p>
            <a:pPr marL="228600" indent="-228600">
              <a:buClr>
                <a:srgbClr val="000000"/>
              </a:buClr>
              <a:buSzPts val="1600"/>
              <a:buFont typeface="Trebuchet MS" panose="020B0603020202020204" pitchFamily="34" charset="0"/>
              <a:buChar char="●"/>
            </a:pPr>
            <a:endParaRPr lang="en-US" sz="1000" u="sng">
              <a:solidFill>
                <a:srgbClr val="233F58"/>
              </a:solidFill>
              <a:latin typeface="Aptos"/>
              <a:ea typeface="Calibri"/>
              <a:cs typeface="Calibri"/>
            </a:endParaRPr>
          </a:p>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rPr>
              <a:t>Kimberly Mack, Director, </a:t>
            </a:r>
            <a:r>
              <a:rPr lang="en-US" sz="1600">
                <a:solidFill>
                  <a:srgbClr val="335669"/>
                </a:solidFill>
                <a:latin typeface="Aptos"/>
                <a:ea typeface="Calibri"/>
                <a:cs typeface="Calibri"/>
                <a:hlinkClick r:id="rId8">
                  <a:extLst>
                    <a:ext uri="{A12FA001-AC4F-418D-AE19-62706E023703}">
                      <ahyp:hlinkClr xmlns:ahyp="http://schemas.microsoft.com/office/drawing/2018/hyperlinkcolor" val="tx"/>
                    </a:ext>
                  </a:extLst>
                </a:hlinkClick>
              </a:rPr>
              <a:t>kemack@ed.sc.gov</a:t>
            </a:r>
            <a:endParaRPr lang="en-US" sz="1600" u="sng">
              <a:solidFill>
                <a:schemeClr val="accent6">
                  <a:lumMod val="10000"/>
                </a:schemeClr>
              </a:solidFill>
              <a:latin typeface="Aptos"/>
              <a:ea typeface="Calibri"/>
              <a:cs typeface="Calibri"/>
              <a:hlinkClick r:id="rId8">
                <a:extLst>
                  <a:ext uri="{A12FA001-AC4F-418D-AE19-62706E023703}">
                    <ahyp:hlinkClr xmlns:ahyp="http://schemas.microsoft.com/office/drawing/2018/hyperlinkcolor" val="tx"/>
                  </a:ext>
                </a:extLst>
              </a:hlinkClick>
            </a:endParaRPr>
          </a:p>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rPr>
              <a:t>Marilyn Suber, Administrative Assistant</a:t>
            </a:r>
            <a:r>
              <a:rPr lang="en-US" sz="1600">
                <a:solidFill>
                  <a:srgbClr val="233F58"/>
                </a:solidFill>
                <a:latin typeface="Aptos"/>
                <a:ea typeface="Calibri"/>
                <a:cs typeface="Calibri"/>
              </a:rPr>
              <a:t>, </a:t>
            </a:r>
            <a:r>
              <a:rPr lang="en-US" sz="1600">
                <a:solidFill>
                  <a:schemeClr val="accent3">
                    <a:lumMod val="76000"/>
                  </a:schemeClr>
                </a:solidFill>
                <a:latin typeface="Aptos"/>
                <a:ea typeface="Calibri"/>
                <a:cs typeface="Calibri"/>
                <a:hlinkClick r:id="rId9">
                  <a:extLst>
                    <a:ext uri="{A12FA001-AC4F-418D-AE19-62706E023703}">
                      <ahyp:hlinkClr xmlns:ahyp="http://schemas.microsoft.com/office/drawing/2018/hyperlinkcolor" val="tx"/>
                    </a:ext>
                  </a:extLst>
                </a:hlinkClick>
              </a:rPr>
              <a:t>masuber@ed.sc.gov</a:t>
            </a:r>
            <a:endParaRPr lang="en-US" sz="1600">
              <a:solidFill>
                <a:schemeClr val="accent3">
                  <a:lumMod val="76000"/>
                </a:schemeClr>
              </a:solidFill>
              <a:latin typeface="Aptos"/>
              <a:ea typeface="Calibri"/>
              <a:cs typeface="Calibri"/>
            </a:endParaRPr>
          </a:p>
        </p:txBody>
      </p:sp>
      <p:sp>
        <p:nvSpPr>
          <p:cNvPr id="2" name="TextBox 1">
            <a:extLst>
              <a:ext uri="{FF2B5EF4-FFF2-40B4-BE49-F238E27FC236}">
                <a16:creationId xmlns:a16="http://schemas.microsoft.com/office/drawing/2014/main" id="{70FCEA3F-B71D-F586-BA72-60BDCB420C95}"/>
              </a:ext>
            </a:extLst>
          </p:cNvPr>
          <p:cNvSpPr txBox="1"/>
          <p:nvPr/>
        </p:nvSpPr>
        <p:spPr>
          <a:xfrm>
            <a:off x="1389049" y="4687373"/>
            <a:ext cx="2743200" cy="3770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850" b="1">
                <a:solidFill>
                  <a:srgbClr val="233746"/>
                </a:solidFill>
                <a:latin typeface="Aptos"/>
              </a:rPr>
              <a:t>Office Support</a:t>
            </a:r>
            <a:endParaRPr lang="en-US" sz="1850">
              <a:ea typeface="Calibri"/>
              <a:cs typeface="Calibri"/>
            </a:endParaRPr>
          </a:p>
        </p:txBody>
      </p:sp>
      <p:sp>
        <p:nvSpPr>
          <p:cNvPr id="32" name="TextBox 15">
            <a:extLst>
              <a:ext uri="{FF2B5EF4-FFF2-40B4-BE49-F238E27FC236}">
                <a16:creationId xmlns:a16="http://schemas.microsoft.com/office/drawing/2014/main" id="{0265F6BE-078D-A3EE-E90B-1CBECDFD423E}"/>
              </a:ext>
            </a:extLst>
          </p:cNvPr>
          <p:cNvSpPr txBox="1"/>
          <p:nvPr/>
        </p:nvSpPr>
        <p:spPr>
          <a:xfrm>
            <a:off x="6379791" y="1600501"/>
            <a:ext cx="3609259" cy="2201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1867" b="1">
                <a:solidFill>
                  <a:srgbClr val="233746"/>
                </a:solidFill>
                <a:latin typeface="Aptos" panose="020B0004020202020204" pitchFamily="34" charset="0"/>
              </a:rPr>
              <a:t>Leadership Development Leads</a:t>
            </a:r>
          </a:p>
        </p:txBody>
      </p:sp>
      <p:grpSp>
        <p:nvGrpSpPr>
          <p:cNvPr id="36" name="Group 5">
            <a:extLst>
              <a:ext uri="{FF2B5EF4-FFF2-40B4-BE49-F238E27FC236}">
                <a16:creationId xmlns:a16="http://schemas.microsoft.com/office/drawing/2014/main" id="{122381A6-760B-3B3F-2465-4ED203DD3158}"/>
              </a:ext>
              <a:ext uri="{C183D7F6-B498-43B3-948B-1728B52AA6E4}">
                <adec:decorative xmlns:adec="http://schemas.microsoft.com/office/drawing/2017/decorative" val="1"/>
              </a:ext>
            </a:extLst>
          </p:cNvPr>
          <p:cNvGrpSpPr/>
          <p:nvPr/>
        </p:nvGrpSpPr>
        <p:grpSpPr>
          <a:xfrm>
            <a:off x="5970581" y="1276003"/>
            <a:ext cx="4834353" cy="4604746"/>
            <a:chOff x="0" y="-76200"/>
            <a:chExt cx="1547670" cy="1677160"/>
          </a:xfrm>
        </p:grpSpPr>
        <p:sp>
          <p:nvSpPr>
            <p:cNvPr id="37" name="Freeform 6">
              <a:extLst>
                <a:ext uri="{FF2B5EF4-FFF2-40B4-BE49-F238E27FC236}">
                  <a16:creationId xmlns:a16="http://schemas.microsoft.com/office/drawing/2014/main" id="{35D5CBA8-97AE-D383-9120-48B1A6A3E54F}"/>
                </a:ext>
              </a:extLst>
            </p:cNvPr>
            <p:cNvSpPr/>
            <p:nvPr/>
          </p:nvSpPr>
          <p:spPr>
            <a:xfrm>
              <a:off x="0" y="0"/>
              <a:ext cx="1547670" cy="1600960"/>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8" name="TextBox 7">
              <a:extLst>
                <a:ext uri="{FF2B5EF4-FFF2-40B4-BE49-F238E27FC236}">
                  <a16:creationId xmlns:a16="http://schemas.microsoft.com/office/drawing/2014/main" id="{C8AC27F6-A6D9-9840-9118-9571E7821294}"/>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0" name="TextBox 13">
            <a:extLst>
              <a:ext uri="{FF2B5EF4-FFF2-40B4-BE49-F238E27FC236}">
                <a16:creationId xmlns:a16="http://schemas.microsoft.com/office/drawing/2014/main" id="{2F32ED9D-9170-177C-A190-C55416DA52BF}"/>
              </a:ext>
            </a:extLst>
          </p:cNvPr>
          <p:cNvSpPr txBox="1"/>
          <p:nvPr/>
        </p:nvSpPr>
        <p:spPr>
          <a:xfrm>
            <a:off x="5972697" y="1660710"/>
            <a:ext cx="4518890" cy="383694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74650" lvl="1" indent="-228600">
              <a:spcBef>
                <a:spcPts val="355"/>
              </a:spcBef>
              <a:buClr>
                <a:srgbClr val="000000"/>
              </a:buClr>
              <a:buSzPct val="100000"/>
              <a:buFont typeface="Trebuchet MS" panose="020B0603020202020204" pitchFamily="34" charset="0"/>
              <a:buChar char="●"/>
            </a:pPr>
            <a:endParaRPr lang="en-US" sz="1600">
              <a:solidFill>
                <a:srgbClr val="000000"/>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Dr. Frank Robinson, Team Lead, New Principals &amp; Emerging Leaders, </a:t>
            </a:r>
            <a:r>
              <a:rPr lang="en-US" sz="1600">
                <a:solidFill>
                  <a:srgbClr val="335669"/>
                </a:solidFill>
                <a:latin typeface="Aptos"/>
                <a:hlinkClick r:id="rId10">
                  <a:extLst>
                    <a:ext uri="{A12FA001-AC4F-418D-AE19-62706E023703}">
                      <ahyp:hlinkClr xmlns:ahyp="http://schemas.microsoft.com/office/drawing/2018/hyperlinkcolor" val="tx"/>
                    </a:ext>
                  </a:extLst>
                </a:hlinkClick>
              </a:rPr>
              <a:t>frobinson@ed.sc.gov</a:t>
            </a:r>
            <a:endParaRPr lang="en-US">
              <a:solidFill>
                <a:srgbClr val="335669"/>
              </a:solidFill>
              <a:latin typeface="Calibri"/>
              <a:ea typeface="Calibri"/>
              <a:cs typeface="Calibri"/>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Dr. Gerard Edwards, Veteran Principals &amp; District Leaders, </a:t>
            </a:r>
            <a:r>
              <a:rPr lang="en-US" sz="1600">
                <a:solidFill>
                  <a:schemeClr val="accent3">
                    <a:lumMod val="76000"/>
                  </a:schemeClr>
                </a:solidFill>
                <a:latin typeface="Aptos"/>
                <a:hlinkClick r:id="rId11">
                  <a:extLst>
                    <a:ext uri="{A12FA001-AC4F-418D-AE19-62706E023703}">
                      <ahyp:hlinkClr xmlns:ahyp="http://schemas.microsoft.com/office/drawing/2018/hyperlinkcolor" val="tx"/>
                    </a:ext>
                  </a:extLst>
                </a:hlinkClick>
              </a:rPr>
              <a:t>gedwards@ed.sc.gov</a:t>
            </a:r>
            <a:r>
              <a:rPr lang="en-US" sz="1600">
                <a:solidFill>
                  <a:schemeClr val="accent3">
                    <a:lumMod val="76000"/>
                  </a:schemeClr>
                </a:solidFill>
                <a:latin typeface="Aptos"/>
              </a:rPr>
              <a:t> </a:t>
            </a:r>
            <a:endParaRPr lang="en-US">
              <a:solidFill>
                <a:schemeClr val="accent3">
                  <a:lumMod val="76000"/>
                </a:schemeClr>
              </a:solidFill>
              <a:ea typeface="Calibri"/>
              <a:cs typeface="Calibri"/>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Keasha Grant, Certified Support &amp; Emerging Leaders, </a:t>
            </a:r>
            <a:r>
              <a:rPr lang="en-US" sz="1600">
                <a:solidFill>
                  <a:schemeClr val="accent3">
                    <a:lumMod val="76000"/>
                  </a:schemeClr>
                </a:solidFill>
                <a:latin typeface="Aptos"/>
                <a:hlinkClick r:id="rId12">
                  <a:extLst>
                    <a:ext uri="{A12FA001-AC4F-418D-AE19-62706E023703}">
                      <ahyp:hlinkClr xmlns:ahyp="http://schemas.microsoft.com/office/drawing/2018/hyperlinkcolor" val="tx"/>
                    </a:ext>
                  </a:extLst>
                </a:hlinkClick>
              </a:rPr>
              <a:t>ksgrant@ed.sc.gov</a:t>
            </a:r>
            <a:endParaRPr lang="en-US" sz="1600">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Crystal Halma, Collective Leadership, </a:t>
            </a:r>
            <a:r>
              <a:rPr lang="en-US" sz="1600" u="sng">
                <a:solidFill>
                  <a:schemeClr val="accent3">
                    <a:lumMod val="76000"/>
                  </a:schemeClr>
                </a:solidFill>
                <a:latin typeface="Aptos"/>
                <a:hlinkClick r:id="rId13">
                  <a:extLst>
                    <a:ext uri="{A12FA001-AC4F-418D-AE19-62706E023703}">
                      <ahyp:hlinkClr xmlns:ahyp="http://schemas.microsoft.com/office/drawing/2018/hyperlinkcolor" val="tx"/>
                    </a:ext>
                  </a:extLst>
                </a:hlinkClick>
              </a:rPr>
              <a:t>chalma@ed.sc.gov</a:t>
            </a:r>
            <a:endParaRPr lang="en-US" sz="1600">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Tom Smith, Instructional Leadership &amp; Assistant Principals, </a:t>
            </a:r>
            <a:r>
              <a:rPr lang="en-US" sz="1600" u="sng">
                <a:solidFill>
                  <a:schemeClr val="accent3">
                    <a:lumMod val="76000"/>
                  </a:schemeClr>
                </a:solidFill>
                <a:latin typeface="Aptos"/>
                <a:hlinkClick r:id="rId14">
                  <a:extLst>
                    <a:ext uri="{A12FA001-AC4F-418D-AE19-62706E023703}">
                      <ahyp:hlinkClr xmlns:ahyp="http://schemas.microsoft.com/office/drawing/2018/hyperlinkcolor" val="tx"/>
                    </a:ext>
                  </a:extLst>
                </a:hlinkClick>
              </a:rPr>
              <a:t>tsmith@ed.sc.gov</a:t>
            </a:r>
            <a:r>
              <a:rPr lang="en-US" sz="1600">
                <a:solidFill>
                  <a:schemeClr val="accent3">
                    <a:lumMod val="76000"/>
                  </a:schemeClr>
                </a:solidFill>
                <a:latin typeface="Aptos"/>
              </a:rPr>
              <a:t> </a:t>
            </a:r>
          </a:p>
          <a:p>
            <a:pPr marL="146050" lvl="1">
              <a:spcBef>
                <a:spcPts val="355"/>
              </a:spcBef>
              <a:buClr>
                <a:srgbClr val="000000"/>
              </a:buClr>
              <a:buSzPct val="100000"/>
            </a:pPr>
            <a:endParaRPr lang="en-US" sz="1600">
              <a:solidFill>
                <a:srgbClr val="B45F06"/>
              </a:solidFill>
              <a:latin typeface="Aptos"/>
            </a:endParaRPr>
          </a:p>
          <a:p>
            <a:pPr marL="304165" lvl="1"/>
            <a:r>
              <a:rPr lang="en-US" sz="1800" b="1">
                <a:solidFill>
                  <a:schemeClr val="accent6">
                    <a:lumMod val="10000"/>
                  </a:schemeClr>
                </a:solidFill>
                <a:latin typeface="Aptos"/>
              </a:rPr>
              <a:t>Visit our website:</a:t>
            </a:r>
            <a:r>
              <a:rPr lang="en-US" sz="1800" b="1">
                <a:solidFill>
                  <a:schemeClr val="dk1"/>
                </a:solidFill>
                <a:latin typeface="Aptos"/>
              </a:rPr>
              <a:t> </a:t>
            </a:r>
            <a:r>
              <a:rPr lang="en-US" sz="1800" b="1" u="sng">
                <a:solidFill>
                  <a:schemeClr val="accent3">
                    <a:lumMod val="76000"/>
                  </a:schemeClr>
                </a:solidFill>
                <a:latin typeface="Aptos"/>
              </a:rPr>
              <a:t>https://ed.sc.gov</a:t>
            </a:r>
            <a:endParaRPr lang="en-US" sz="1800">
              <a:solidFill>
                <a:schemeClr val="accent3">
                  <a:lumMod val="76000"/>
                </a:schemeClr>
              </a:solidFill>
              <a:latin typeface="Aptos"/>
            </a:endParaRPr>
          </a:p>
          <a:p>
            <a:pPr marL="146050" lvl="1">
              <a:spcBef>
                <a:spcPts val="355"/>
              </a:spcBef>
              <a:buFont typeface="Trebuchet MS" panose="020B0603020202020204" pitchFamily="34" charset="0"/>
            </a:pPr>
            <a:endParaRPr lang="en-US" sz="1600">
              <a:solidFill>
                <a:srgbClr val="B45F06"/>
              </a:solidFill>
              <a:latin typeface="Apto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9" name="Freeform 9"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15"/>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2343725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89DE05-47D9-0748-B8C1-A3341D6C5B5A}"/>
              </a:ext>
            </a:extLst>
          </p:cNvPr>
          <p:cNvSpPr>
            <a:spLocks noGrp="1"/>
          </p:cNvSpPr>
          <p:nvPr>
            <p:ph type="title" idx="4294967295"/>
          </p:nvPr>
        </p:nvSpPr>
        <p:spPr>
          <a:xfrm>
            <a:off x="304800" y="-762000"/>
            <a:ext cx="5486400" cy="762000"/>
          </a:xfrm>
        </p:spPr>
        <p:txBody>
          <a:bodyPr vert="horz" lIns="60960" tIns="30480" rIns="60960" bIns="30480" rtlCol="0" anchor="b">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a:t>SCDE SEAL LOGO</a:t>
            </a:r>
          </a:p>
        </p:txBody>
      </p:sp>
      <p:sp>
        <p:nvSpPr>
          <p:cNvPr id="2" name="Freeform 2" descr="Circle with words South Carolina Department of Education around the edge. Inside is a palmetto tree with hands representing the fronds. The palmetto tree is rooted in a book. Below the book is the year 1868."/>
          <p:cNvSpPr/>
          <p:nvPr/>
        </p:nvSpPr>
        <p:spPr>
          <a:xfrm>
            <a:off x="3795364" y="1128364"/>
            <a:ext cx="4601273" cy="4601273"/>
          </a:xfrm>
          <a:custGeom>
            <a:avLst/>
            <a:gdLst/>
            <a:ahLst/>
            <a:cxnLst/>
            <a:rect l="l" t="t" r="r" b="b"/>
            <a:pathLst>
              <a:path w="6901909" h="6901909">
                <a:moveTo>
                  <a:pt x="0" y="0"/>
                </a:moveTo>
                <a:lnTo>
                  <a:pt x="6901910" y="0"/>
                </a:lnTo>
                <a:lnTo>
                  <a:pt x="6901910" y="6901910"/>
                </a:lnTo>
                <a:lnTo>
                  <a:pt x="0" y="6901910"/>
                </a:lnTo>
                <a:lnTo>
                  <a:pt x="0" y="0"/>
                </a:lnTo>
                <a:close/>
              </a:path>
            </a:pathLst>
          </a:custGeom>
          <a:blipFill>
            <a:blip r:embed="rId2"/>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044191D-75A2-6F55-0B95-AA1CDC69F7F7}"/>
              </a:ext>
            </a:extLst>
          </p:cNvPr>
          <p:cNvSpPr txBox="1">
            <a:spLocks noGrp="1"/>
          </p:cNvSpPr>
          <p:nvPr>
            <p:ph type="title" idx="4294967295"/>
          </p:nvPr>
        </p:nvSpPr>
        <p:spPr>
          <a:xfrm>
            <a:off x="2133601" y="2453006"/>
            <a:ext cx="2997200" cy="102592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6667" b="1" i="0" u="none" strike="noStrike" kern="1200" cap="none" spc="0" normalizeH="0" baseline="0" noProof="0">
                <a:ln>
                  <a:noFill/>
                </a:ln>
                <a:solidFill>
                  <a:srgbClr val="233746"/>
                </a:solidFill>
                <a:effectLst/>
                <a:uLnTx/>
                <a:uFillTx/>
                <a:latin typeface="Aptos" panose="020B0004020202020204" pitchFamily="34" charset="0"/>
                <a:ea typeface="+mn-ea"/>
                <a:cs typeface="+mn-cs"/>
              </a:rPr>
              <a:t>Agenda</a:t>
            </a:r>
          </a:p>
        </p:txBody>
      </p:sp>
      <p:sp>
        <p:nvSpPr>
          <p:cNvPr id="5" name="Freeform 3"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F82E354B-9990-FB82-1D86-C260B448A194}"/>
              </a:ext>
            </a:extLst>
          </p:cNvPr>
          <p:cNvSpPr/>
          <p:nvPr/>
        </p:nvSpPr>
        <p:spPr>
          <a:xfrm>
            <a:off x="558800" y="2453005"/>
            <a:ext cx="1157568" cy="1149139"/>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
        <p:nvSpPr>
          <p:cNvPr id="8" name="TextBox 7">
            <a:extLst>
              <a:ext uri="{FF2B5EF4-FFF2-40B4-BE49-F238E27FC236}">
                <a16:creationId xmlns:a16="http://schemas.microsoft.com/office/drawing/2014/main" id="{5FA821E0-221D-5F74-6832-28668B0E924C}"/>
              </a:ext>
            </a:extLst>
          </p:cNvPr>
          <p:cNvSpPr txBox="1"/>
          <p:nvPr/>
        </p:nvSpPr>
        <p:spPr>
          <a:xfrm>
            <a:off x="5975944" y="2070906"/>
            <a:ext cx="5681030" cy="3046988"/>
          </a:xfrm>
          <a:prstGeom prst="rect">
            <a:avLst/>
          </a:prstGeom>
          <a:noFill/>
        </p:spPr>
        <p:txBody>
          <a:bodyPr wrap="square" lIns="91440" tIns="45720" rIns="91440" bIns="4572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1000" indent="-381000">
              <a:buFont typeface="Arial" panose="020B0604020202020204" pitchFamily="34" charset="0"/>
              <a:buChar char="•"/>
            </a:pPr>
            <a:r>
              <a:rPr lang="en-US" sz="3200" dirty="0">
                <a:solidFill>
                  <a:srgbClr val="233746"/>
                </a:solidFill>
                <a:latin typeface="Aptos"/>
              </a:rPr>
              <a:t>ADEPT Reminders </a:t>
            </a:r>
          </a:p>
          <a:p>
            <a:pPr marL="381000" indent="-381000">
              <a:buFont typeface="Arial" panose="020B0604020202020204" pitchFamily="34" charset="0"/>
              <a:buChar char="•"/>
            </a:pPr>
            <a:r>
              <a:rPr lang="en-US" sz="3200" dirty="0">
                <a:solidFill>
                  <a:srgbClr val="233746"/>
                </a:solidFill>
                <a:latin typeface="Aptos"/>
              </a:rPr>
              <a:t>Teamwork Tuesday</a:t>
            </a:r>
          </a:p>
          <a:p>
            <a:pPr marL="381000" indent="-381000">
              <a:buFont typeface="Arial" panose="020B0604020202020204" pitchFamily="34" charset="0"/>
              <a:buChar char="•"/>
            </a:pPr>
            <a:r>
              <a:rPr lang="en-US" sz="3200" dirty="0">
                <a:solidFill>
                  <a:srgbClr val="233746"/>
                </a:solidFill>
                <a:latin typeface="Aptos"/>
              </a:rPr>
              <a:t>Human Capital Planning</a:t>
            </a:r>
          </a:p>
          <a:p>
            <a:pPr marL="381000" indent="-381000">
              <a:buFont typeface="Arial" panose="020B0604020202020204" pitchFamily="34" charset="0"/>
              <a:buChar char="•"/>
            </a:pPr>
            <a:r>
              <a:rPr lang="en-US" sz="3200" dirty="0">
                <a:solidFill>
                  <a:srgbClr val="233746"/>
                </a:solidFill>
                <a:latin typeface="Aptos"/>
              </a:rPr>
              <a:t>Updates to Professional Learning for 2025-26</a:t>
            </a:r>
          </a:p>
          <a:p>
            <a:pPr marL="381000" indent="-381000">
              <a:buFont typeface="Arial" panose="020B0604020202020204" pitchFamily="34" charset="0"/>
              <a:buChar char="•"/>
            </a:pPr>
            <a:r>
              <a:rPr lang="en-US" sz="3200" dirty="0">
                <a:solidFill>
                  <a:srgbClr val="233746"/>
                </a:solidFill>
                <a:latin typeface="Aptos"/>
              </a:rPr>
              <a:t>Questions and Discussion</a:t>
            </a:r>
            <a:endParaRPr lang="en-US" sz="3200" dirty="0">
              <a:solidFill>
                <a:srgbClr val="233746"/>
              </a:solidFill>
              <a:latin typeface="Aptos" panose="020B0004020202020204" pitchFamily="34" charset="0"/>
            </a:endParaRPr>
          </a:p>
        </p:txBody>
      </p:sp>
      <p:sp>
        <p:nvSpPr>
          <p:cNvPr id="3" name="Freeform 3"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pSp>
        <p:nvGrpSpPr>
          <p:cNvPr id="26" name="Group 5">
            <a:extLst>
              <a:ext uri="{FF2B5EF4-FFF2-40B4-BE49-F238E27FC236}">
                <a16:creationId xmlns:a16="http://schemas.microsoft.com/office/drawing/2014/main" id="{961DF455-30B2-AE95-7ACA-093C26A78D5F}"/>
              </a:ext>
              <a:ext uri="{C183D7F6-B498-43B3-948B-1728B52AA6E4}">
                <adec:decorative xmlns:adec="http://schemas.microsoft.com/office/drawing/2017/decorative" val="1"/>
              </a:ext>
            </a:extLst>
          </p:cNvPr>
          <p:cNvGrpSpPr/>
          <p:nvPr/>
        </p:nvGrpSpPr>
        <p:grpSpPr>
          <a:xfrm>
            <a:off x="342557" y="5029"/>
            <a:ext cx="8613385" cy="5867597"/>
            <a:chOff x="-1202637" y="-76200"/>
            <a:chExt cx="3133717" cy="1651142"/>
          </a:xfrm>
        </p:grpSpPr>
        <p:sp>
          <p:nvSpPr>
            <p:cNvPr id="27" name="Freeform 6">
              <a:extLst>
                <a:ext uri="{FF2B5EF4-FFF2-40B4-BE49-F238E27FC236}">
                  <a16:creationId xmlns:a16="http://schemas.microsoft.com/office/drawing/2014/main" id="{851C3221-750E-DF39-468A-1BC6D2B5905D}"/>
                </a:ext>
              </a:extLst>
            </p:cNvPr>
            <p:cNvSpPr/>
            <p:nvPr/>
          </p:nvSpPr>
          <p:spPr>
            <a:xfrm>
              <a:off x="-1202637" y="143315"/>
              <a:ext cx="1931080" cy="1431627"/>
            </a:xfrm>
            <a:custGeom>
              <a:avLst/>
              <a:gdLst/>
              <a:ahLst/>
              <a:cxnLst/>
              <a:rect l="l" t="t" r="r" b="b"/>
              <a:pathLst>
                <a:path w="1931080" h="1431627">
                  <a:moveTo>
                    <a:pt x="0" y="0"/>
                  </a:moveTo>
                  <a:lnTo>
                    <a:pt x="1931080" y="0"/>
                  </a:lnTo>
                  <a:lnTo>
                    <a:pt x="193108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8" name="TextBox 7">
              <a:extLst>
                <a:ext uri="{FF2B5EF4-FFF2-40B4-BE49-F238E27FC236}">
                  <a16:creationId xmlns:a16="http://schemas.microsoft.com/office/drawing/2014/main" id="{5288BBBA-B486-F151-B5B8-67AABF6DA856}"/>
                </a:ext>
              </a:extLst>
            </p:cNvPr>
            <p:cNvSpPr txBox="1"/>
            <p:nvPr/>
          </p:nvSpPr>
          <p:spPr>
            <a:xfrm>
              <a:off x="0" y="-76200"/>
              <a:ext cx="193108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2" name="AutoShape 2">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AutoShape 2">
            <a:extLst>
              <a:ext uri="{FF2B5EF4-FFF2-40B4-BE49-F238E27FC236}">
                <a16:creationId xmlns:a16="http://schemas.microsoft.com/office/drawing/2014/main" id="{58C83904-3A39-EBDC-7486-44675E70B772}"/>
              </a:ext>
              <a:ext uri="{C183D7F6-B498-43B3-948B-1728B52AA6E4}">
                <adec:decorative xmlns:adec="http://schemas.microsoft.com/office/drawing/2017/decorative" val="1"/>
              </a:ext>
            </a:extLst>
          </p:cNvPr>
          <p:cNvSpPr/>
          <p:nvPr/>
        </p:nvSpPr>
        <p:spPr>
          <a:xfrm flipV="1">
            <a:off x="1930400" y="2311414"/>
            <a:ext cx="0" cy="1371586"/>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Tree>
    <p:extLst>
      <p:ext uri="{BB962C8B-B14F-4D97-AF65-F5344CB8AC3E}">
        <p14:creationId xmlns:p14="http://schemas.microsoft.com/office/powerpoint/2010/main" val="2779628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ADEPT Reminders</a:t>
            </a:r>
            <a:endParaRPr lang="en-US" sz="4000" b="1" i="0" strike="noStrike" kern="1200" cap="none" spc="0" normalizeH="0" baseline="0" noProof="0">
              <a:ln>
                <a:noFill/>
              </a:ln>
              <a:effectLst/>
              <a:uLnTx/>
              <a:uFillTx/>
              <a:latin typeface="Aptos" panose="020B0004020202020204" pitchFamily="34" charset="0"/>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691380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B1832-443B-37F2-B659-FC3311C8D6AA}"/>
              </a:ext>
            </a:extLst>
          </p:cNvPr>
          <p:cNvSpPr>
            <a:spLocks noGrp="1"/>
          </p:cNvSpPr>
          <p:nvPr>
            <p:ph type="title"/>
          </p:nvPr>
        </p:nvSpPr>
        <p:spPr/>
        <p:txBody>
          <a:bodyPr/>
          <a:lstStyle/>
          <a:p>
            <a:r>
              <a:rPr lang="en-US" sz="3300" dirty="0"/>
              <a:t>ADEPT Reminders for May 2025</a:t>
            </a:r>
            <a:endParaRPr lang="en-US" dirty="0"/>
          </a:p>
        </p:txBody>
      </p:sp>
      <p:sp>
        <p:nvSpPr>
          <p:cNvPr id="3" name="Content Placeholder 2">
            <a:extLst>
              <a:ext uri="{FF2B5EF4-FFF2-40B4-BE49-F238E27FC236}">
                <a16:creationId xmlns:a16="http://schemas.microsoft.com/office/drawing/2014/main" id="{06CE1A07-673D-C546-3C42-0D32D5A9A0E6}"/>
              </a:ext>
            </a:extLst>
          </p:cNvPr>
          <p:cNvSpPr>
            <a:spLocks noGrp="1"/>
          </p:cNvSpPr>
          <p:nvPr>
            <p:ph idx="1"/>
          </p:nvPr>
        </p:nvSpPr>
        <p:spPr>
          <a:xfrm>
            <a:off x="612648" y="1450231"/>
            <a:ext cx="10966704" cy="4782064"/>
          </a:xfrm>
        </p:spPr>
        <p:txBody>
          <a:bodyPr vert="horz" lIns="91440" tIns="45720" rIns="91440" bIns="45720" rtlCol="0" anchor="t">
            <a:normAutofit fontScale="70000" lnSpcReduction="20000"/>
          </a:bodyPr>
          <a:lstStyle/>
          <a:p>
            <a:pPr marL="227965" indent="-227965">
              <a:lnSpc>
                <a:spcPct val="100000"/>
              </a:lnSpc>
              <a:spcBef>
                <a:spcPts val="1000"/>
              </a:spcBef>
              <a:buFont typeface="Arial"/>
              <a:buChar char="•"/>
            </a:pPr>
            <a:r>
              <a:rPr lang="en-US" sz="3600">
                <a:solidFill>
                  <a:srgbClr val="000000"/>
                </a:solidFill>
                <a:latin typeface="Aptos"/>
              </a:rPr>
              <a:t>ADEPT Plans are due June 1, 2025, in SCLead.org</a:t>
            </a:r>
          </a:p>
          <a:p>
            <a:pPr>
              <a:lnSpc>
                <a:spcPct val="100000"/>
              </a:lnSpc>
              <a:spcBef>
                <a:spcPts val="1000"/>
              </a:spcBef>
            </a:pPr>
            <a:endParaRPr lang="en-US" sz="3600">
              <a:solidFill>
                <a:srgbClr val="000000"/>
              </a:solidFill>
              <a:latin typeface="Aptos"/>
            </a:endParaRPr>
          </a:p>
          <a:p>
            <a:pPr marL="227965" indent="-227965">
              <a:lnSpc>
                <a:spcPct val="100000"/>
              </a:lnSpc>
              <a:spcBef>
                <a:spcPts val="1000"/>
              </a:spcBef>
              <a:buFont typeface="Arial"/>
              <a:buChar char="•"/>
            </a:pPr>
            <a:r>
              <a:rPr lang="en-US" sz="3600">
                <a:solidFill>
                  <a:srgbClr val="000000"/>
                </a:solidFill>
                <a:latin typeface="Aptos"/>
              </a:rPr>
              <a:t>Complete all parts of the plan to avoid multiple resubmissions.</a:t>
            </a:r>
          </a:p>
          <a:p>
            <a:pPr>
              <a:lnSpc>
                <a:spcPct val="100000"/>
              </a:lnSpc>
              <a:spcBef>
                <a:spcPts val="1000"/>
              </a:spcBef>
            </a:pPr>
            <a:endParaRPr lang="en-US" sz="3600">
              <a:solidFill>
                <a:srgbClr val="000000"/>
              </a:solidFill>
              <a:latin typeface="Aptos"/>
            </a:endParaRPr>
          </a:p>
          <a:p>
            <a:pPr marL="227965" indent="-227965">
              <a:lnSpc>
                <a:spcPct val="100000"/>
              </a:lnSpc>
              <a:spcBef>
                <a:spcPts val="1000"/>
              </a:spcBef>
              <a:buFont typeface="Arial"/>
              <a:buChar char="•"/>
            </a:pPr>
            <a:r>
              <a:rPr lang="en-US" sz="3600">
                <a:solidFill>
                  <a:srgbClr val="000000"/>
                </a:solidFill>
                <a:latin typeface="Aptos"/>
              </a:rPr>
              <a:t>Refer to the </a:t>
            </a:r>
            <a:r>
              <a:rPr lang="en-US" sz="3600" i="1">
                <a:solidFill>
                  <a:srgbClr val="000000"/>
                </a:solidFill>
                <a:latin typeface="Aptos"/>
              </a:rPr>
              <a:t>2023-24 Effectiveness Human Capital (Schools) ADEPT</a:t>
            </a:r>
            <a:r>
              <a:rPr lang="en-US" sz="3600">
                <a:solidFill>
                  <a:srgbClr val="000000"/>
                </a:solidFill>
                <a:latin typeface="Aptos"/>
              </a:rPr>
              <a:t> Report in </a:t>
            </a:r>
            <a:r>
              <a:rPr lang="en-US" sz="3600" err="1">
                <a:solidFill>
                  <a:srgbClr val="000000"/>
                </a:solidFill>
                <a:latin typeface="Aptos"/>
              </a:rPr>
              <a:t>SCLead</a:t>
            </a:r>
            <a:r>
              <a:rPr lang="en-US" sz="3600">
                <a:solidFill>
                  <a:srgbClr val="000000"/>
                </a:solidFill>
                <a:latin typeface="Aptos"/>
              </a:rPr>
              <a:t> to respond to the questions in the Addendum.</a:t>
            </a:r>
          </a:p>
          <a:p>
            <a:pPr>
              <a:lnSpc>
                <a:spcPct val="100000"/>
              </a:lnSpc>
              <a:spcBef>
                <a:spcPts val="1000"/>
              </a:spcBef>
            </a:pPr>
            <a:endParaRPr lang="en-US" sz="3600">
              <a:solidFill>
                <a:srgbClr val="000000"/>
              </a:solidFill>
              <a:latin typeface="Aptos"/>
            </a:endParaRPr>
          </a:p>
          <a:p>
            <a:pPr marL="227965" indent="-227965">
              <a:lnSpc>
                <a:spcPct val="100000"/>
              </a:lnSpc>
              <a:spcBef>
                <a:spcPts val="1000"/>
              </a:spcBef>
              <a:buFont typeface="Arial"/>
              <a:buChar char="•"/>
            </a:pPr>
            <a:r>
              <a:rPr lang="en-US" sz="3600">
                <a:solidFill>
                  <a:srgbClr val="000000"/>
                </a:solidFill>
                <a:latin typeface="Aptos"/>
                <a:ea typeface="Calibri"/>
                <a:cs typeface="Calibri"/>
              </a:rPr>
              <a:t>Auto-Complete will being on May 16, 2025.</a:t>
            </a:r>
          </a:p>
          <a:p>
            <a:pPr marL="914400" lvl="2">
              <a:lnSpc>
                <a:spcPct val="100000"/>
              </a:lnSpc>
              <a:spcBef>
                <a:spcPts val="500"/>
              </a:spcBef>
            </a:pPr>
            <a:endParaRPr lang="en-US" sz="3600">
              <a:solidFill>
                <a:srgbClr val="000000"/>
              </a:solidFill>
              <a:latin typeface="Aptos"/>
              <a:ea typeface="Calibri"/>
              <a:cs typeface="Calibri"/>
            </a:endParaRPr>
          </a:p>
          <a:p>
            <a:pPr marL="227965" indent="-227965">
              <a:lnSpc>
                <a:spcPct val="100000"/>
              </a:lnSpc>
              <a:spcBef>
                <a:spcPts val="1000"/>
              </a:spcBef>
              <a:buFont typeface="Wingdings,Sans-Serif"/>
              <a:buChar char="§"/>
            </a:pPr>
            <a:r>
              <a:rPr lang="en-US" sz="3600">
                <a:solidFill>
                  <a:srgbClr val="000000"/>
                </a:solidFill>
                <a:latin typeface="Aptos"/>
              </a:rPr>
              <a:t>Completed ADEPT Evaluations due June 20, 2025.</a:t>
            </a:r>
          </a:p>
          <a:p>
            <a:br>
              <a:rPr lang="en-US" sz="1850"/>
            </a:br>
            <a:endParaRPr lang="en-US"/>
          </a:p>
        </p:txBody>
      </p:sp>
    </p:spTree>
    <p:extLst>
      <p:ext uri="{BB962C8B-B14F-4D97-AF65-F5344CB8AC3E}">
        <p14:creationId xmlns:p14="http://schemas.microsoft.com/office/powerpoint/2010/main" val="1445505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5F1FDE-DE64-D3A9-CEDF-C0D263ECDDB3}"/>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510FE1B2-0EF5-5642-A665-D230CECF641E}"/>
              </a:ext>
            </a:extLst>
          </p:cNvPr>
          <p:cNvSpPr txBox="1">
            <a:spLocks noGrp="1"/>
          </p:cNvSpPr>
          <p:nvPr>
            <p:ph type="title" idx="4294967295"/>
          </p:nvPr>
        </p:nvSpPr>
        <p:spPr>
          <a:xfrm>
            <a:off x="1117600" y="2990032"/>
            <a:ext cx="9568324"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dirty="0">
                <a:solidFill>
                  <a:srgbClr val="233746"/>
                </a:solidFill>
                <a:latin typeface="Aptos"/>
              </a:rPr>
              <a:t>Teamwork Tuesday</a:t>
            </a:r>
            <a:endParaRPr lang="en-US" dirty="0"/>
          </a:p>
        </p:txBody>
      </p:sp>
      <p:sp>
        <p:nvSpPr>
          <p:cNvPr id="3" name="AutoShape 3">
            <a:extLst>
              <a:ext uri="{FF2B5EF4-FFF2-40B4-BE49-F238E27FC236}">
                <a16:creationId xmlns:a16="http://schemas.microsoft.com/office/drawing/2014/main" id="{8C40682D-35E5-2F92-2F43-924984B382CD}"/>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E6893A80-0B00-DAF4-986F-F01FE787AE75}"/>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1237008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CD070D-66A6-2CB6-BC05-5058683A70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410AC4-4ACB-9230-2250-F048A25F2AC5}"/>
              </a:ext>
            </a:extLst>
          </p:cNvPr>
          <p:cNvSpPr>
            <a:spLocks noGrp="1"/>
          </p:cNvSpPr>
          <p:nvPr>
            <p:ph type="title"/>
          </p:nvPr>
        </p:nvSpPr>
        <p:spPr>
          <a:xfrm>
            <a:off x="612648" y="365125"/>
            <a:ext cx="10936224" cy="731520"/>
          </a:xfrm>
        </p:spPr>
        <p:txBody>
          <a:bodyPr anchor="t">
            <a:normAutofit/>
          </a:bodyPr>
          <a:lstStyle/>
          <a:p>
            <a:r>
              <a:rPr lang="en-US" dirty="0"/>
              <a:t>Teamwork Tuesday Information</a:t>
            </a:r>
          </a:p>
        </p:txBody>
      </p:sp>
      <p:pic>
        <p:nvPicPr>
          <p:cNvPr id="4" name="Picture 3" descr="Teamwork Tuesday SCLead Closeout Session flyer">
            <a:extLst>
              <a:ext uri="{FF2B5EF4-FFF2-40B4-BE49-F238E27FC236}">
                <a16:creationId xmlns:a16="http://schemas.microsoft.com/office/drawing/2014/main" id="{534D62F1-81D2-9633-EB99-1470C84DE864}"/>
              </a:ext>
            </a:extLst>
          </p:cNvPr>
          <p:cNvPicPr>
            <a:picLocks noChangeAspect="1"/>
          </p:cNvPicPr>
          <p:nvPr/>
        </p:nvPicPr>
        <p:blipFill>
          <a:blip r:embed="rId3"/>
          <a:stretch>
            <a:fillRect/>
          </a:stretch>
        </p:blipFill>
        <p:spPr>
          <a:xfrm>
            <a:off x="3816045" y="1402860"/>
            <a:ext cx="3754147" cy="4853012"/>
          </a:xfrm>
          <a:prstGeom prst="rect">
            <a:avLst/>
          </a:prstGeom>
          <a:noFill/>
          <a:ln w="28575">
            <a:solidFill>
              <a:srgbClr val="F0C14C"/>
            </a:solidFill>
          </a:ln>
        </p:spPr>
      </p:pic>
    </p:spTree>
    <p:extLst>
      <p:ext uri="{BB962C8B-B14F-4D97-AF65-F5344CB8AC3E}">
        <p14:creationId xmlns:p14="http://schemas.microsoft.com/office/powerpoint/2010/main" val="29934581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D7F748-A8FB-F308-DD52-92319005919B}"/>
            </a:ext>
          </a:extLst>
        </p:cNvPr>
        <p:cNvGrpSpPr/>
        <p:nvPr/>
      </p:nvGrpSpPr>
      <p:grpSpPr>
        <a:xfrm>
          <a:off x="0" y="0"/>
          <a:ext cx="0" cy="0"/>
          <a:chOff x="0" y="0"/>
          <a:chExt cx="0" cy="0"/>
        </a:xfrm>
      </p:grpSpPr>
      <p:sp>
        <p:nvSpPr>
          <p:cNvPr id="4" name="TextBox 2">
            <a:extLst>
              <a:ext uri="{FF2B5EF4-FFF2-40B4-BE49-F238E27FC236}">
                <a16:creationId xmlns:a16="http://schemas.microsoft.com/office/drawing/2014/main" id="{DA9E4B96-19EC-2B28-3096-8B8C83BFBA0C}"/>
              </a:ext>
            </a:extLst>
          </p:cNvPr>
          <p:cNvSpPr txBox="1">
            <a:spLocks noGrp="1"/>
          </p:cNvSpPr>
          <p:nvPr>
            <p:ph type="title" idx="4294967295"/>
          </p:nvPr>
        </p:nvSpPr>
        <p:spPr>
          <a:xfrm>
            <a:off x="1117600" y="2990032"/>
            <a:ext cx="9568324"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spcBef>
                <a:spcPct val="0"/>
              </a:spcBef>
              <a:buNone/>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lnSpc>
                <a:spcPts val="3334"/>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233746"/>
                </a:solidFill>
                <a:effectLst/>
                <a:uLnTx/>
                <a:uFillTx/>
                <a:latin typeface="Aptos"/>
                <a:ea typeface="+mn-ea"/>
                <a:cs typeface="+mn-cs"/>
              </a:rPr>
              <a:t>Human Capital/Summer Planning</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CD1FEBFF-B6AC-F103-28CB-B962039298D8}"/>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AutoShape 3">
            <a:extLst>
              <a:ext uri="{FF2B5EF4-FFF2-40B4-BE49-F238E27FC236}">
                <a16:creationId xmlns:a16="http://schemas.microsoft.com/office/drawing/2014/main" id="{5B7574E0-9B98-813F-B2F6-2097E0A572F9}"/>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8090390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92EB64-BD20-C637-2B7F-0BB722C7D2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DE1FA8D-F25C-3C27-1D8E-6C6164CE7701}"/>
              </a:ext>
            </a:extLst>
          </p:cNvPr>
          <p:cNvSpPr>
            <a:spLocks noGrp="1"/>
          </p:cNvSpPr>
          <p:nvPr>
            <p:ph type="title"/>
          </p:nvPr>
        </p:nvSpPr>
        <p:spPr/>
        <p:txBody>
          <a:bodyPr/>
          <a:lstStyle/>
          <a:p>
            <a:r>
              <a:rPr lang="en-US" sz="3300"/>
              <a:t>Key Activities</a:t>
            </a:r>
            <a:endParaRPr lang="en-US"/>
          </a:p>
        </p:txBody>
      </p:sp>
      <p:sp>
        <p:nvSpPr>
          <p:cNvPr id="3" name="Content Placeholder 2">
            <a:extLst>
              <a:ext uri="{FF2B5EF4-FFF2-40B4-BE49-F238E27FC236}">
                <a16:creationId xmlns:a16="http://schemas.microsoft.com/office/drawing/2014/main" id="{D8E228F5-764B-7614-D42B-E0FA5FA6644E}"/>
              </a:ext>
            </a:extLst>
          </p:cNvPr>
          <p:cNvSpPr>
            <a:spLocks noGrp="1"/>
          </p:cNvSpPr>
          <p:nvPr>
            <p:ph idx="1"/>
          </p:nvPr>
        </p:nvSpPr>
        <p:spPr/>
        <p:txBody>
          <a:bodyPr vert="horz" lIns="91440" tIns="45720" rIns="91440" bIns="45720" rtlCol="0" anchor="t">
            <a:normAutofit/>
          </a:bodyPr>
          <a:lstStyle/>
          <a:p>
            <a:pPr marL="342900" indent="-342900">
              <a:buChar char="•"/>
            </a:pPr>
            <a:r>
              <a:rPr lang="en-US" sz="3200"/>
              <a:t>Ensure proper processes are in place for transitioning and exiting staff.</a:t>
            </a:r>
          </a:p>
          <a:p>
            <a:pPr marL="1371600" lvl="1">
              <a:buFont typeface="Courier New" panose="020B0604020202020204" pitchFamily="34" charset="0"/>
              <a:buChar char="o"/>
            </a:pPr>
            <a:r>
              <a:rPr lang="en-US" sz="3200">
                <a:solidFill>
                  <a:srgbClr val="2F3D4C"/>
                </a:solidFill>
              </a:rPr>
              <a:t>Compensation termination date</a:t>
            </a:r>
          </a:p>
          <a:p>
            <a:pPr marL="342900" indent="-342900">
              <a:buChar char="•"/>
            </a:pPr>
            <a:r>
              <a:rPr lang="en-US" sz="3200"/>
              <a:t>Analyze existing data to target critical shortage areas/schools when hiring.</a:t>
            </a:r>
            <a:endParaRPr lang="en-US" sz="3200">
              <a:solidFill>
                <a:srgbClr val="2F3D4C"/>
              </a:solidFill>
            </a:endParaRPr>
          </a:p>
          <a:p>
            <a:pPr marL="342900"/>
            <a:endParaRPr lang="en-US" sz="1850">
              <a:solidFill>
                <a:srgbClr val="2F3D4C"/>
              </a:solidFill>
            </a:endParaRPr>
          </a:p>
          <a:p>
            <a:pPr marL="1371600" lvl="1">
              <a:buFont typeface="Courier New" panose="020B0604020202020204" pitchFamily="34" charset="0"/>
              <a:buChar char="o"/>
            </a:pPr>
            <a:endParaRPr lang="en-US">
              <a:solidFill>
                <a:srgbClr val="2F3D4C"/>
              </a:solidFill>
            </a:endParaRPr>
          </a:p>
        </p:txBody>
      </p:sp>
    </p:spTree>
    <p:extLst>
      <p:ext uri="{BB962C8B-B14F-4D97-AF65-F5344CB8AC3E}">
        <p14:creationId xmlns:p14="http://schemas.microsoft.com/office/powerpoint/2010/main" val="30884983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Updates to Professional Learning</a:t>
            </a:r>
            <a:endParaRPr lang="en-US">
              <a:ea typeface="+mn-ea"/>
              <a:cs typeface="+mn-c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60523561"/>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2.xml><?xml version="1.0" encoding="utf-8"?>
<a:theme xmlns:a="http://schemas.openxmlformats.org/drawingml/2006/main" name="Office Theme">
  <a:themeElements>
    <a:clrScheme name="SCDE">
      <a:dk1>
        <a:srgbClr val="233F58"/>
      </a:dk1>
      <a:lt1>
        <a:srgbClr val="FFFFFF"/>
      </a:lt1>
      <a:dk2>
        <a:srgbClr val="2F3D4D"/>
      </a:dk2>
      <a:lt2>
        <a:srgbClr val="FFFFFF"/>
      </a:lt2>
      <a:accent1>
        <a:srgbClr val="233F58"/>
      </a:accent1>
      <a:accent2>
        <a:srgbClr val="3B6C98"/>
      </a:accent2>
      <a:accent3>
        <a:srgbClr val="43718A"/>
      </a:accent3>
      <a:accent4>
        <a:srgbClr val="F1B954"/>
      </a:accent4>
      <a:accent5>
        <a:srgbClr val="FFE494"/>
      </a:accent5>
      <a:accent6>
        <a:srgbClr val="E8E8E8"/>
      </a:accent6>
      <a:hlink>
        <a:srgbClr val="43718A"/>
      </a:hlink>
      <a:folHlink>
        <a:srgbClr val="9194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CDE 2024 PPT Template - Mixed" id="{3C1A7395-174C-CC47-8ADB-C61AADED3FF0}" vid="{12B94335-4467-1541-8DCA-DABB9135E045}"/>
    </a:ext>
  </a:extLst>
</a:theme>
</file>

<file path=ppt/theme/theme3.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8" ma:contentTypeDescription="Create a new document." ma:contentTypeScope="" ma:versionID="4a4d2b8f20f9511c05f458d49a7a72aa">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f9c0c7db6f333a9f0a8b92c04beeeff7"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5060180-15B1-4084-B14B-58C6F777CC3A}">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382DCEB-E09F-41D9-B13F-6DED6ED5C69A}">
  <ds:schemaRefs>
    <ds:schemaRef ds:uri="http://schemas.openxmlformats.org/package/2006/metadata/core-properties"/>
    <ds:schemaRef ds:uri="http://www.w3.org/XML/1998/namespace"/>
    <ds:schemaRef ds:uri="http://purl.org/dc/terms/"/>
    <ds:schemaRef ds:uri="http://schemas.microsoft.com/office/2006/metadata/properties"/>
    <ds:schemaRef ds:uri="http://schemas.microsoft.com/office/infopath/2007/PartnerControls"/>
    <ds:schemaRef ds:uri="http://schemas.microsoft.com/office/2006/documentManagement/types"/>
    <ds:schemaRef ds:uri="f02f7301-725c-47b9-832a-57cb4d48a234"/>
    <ds:schemaRef ds:uri="eceb486e-0810-4529-a988-f381a2f10d79"/>
    <ds:schemaRef ds:uri="http://purl.org/dc/dcmitype/"/>
    <ds:schemaRef ds:uri="http://purl.org/dc/elements/1.1/"/>
  </ds:schemaRefs>
</ds:datastoreItem>
</file>

<file path=customXml/itemProps3.xml><?xml version="1.0" encoding="utf-8"?>
<ds:datastoreItem xmlns:ds="http://schemas.openxmlformats.org/officeDocument/2006/customXml" ds:itemID="{EFA74B63-5E3B-4432-B70D-DF93D6104A2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2022 PPT Template</Template>
  <TotalTime>2</TotalTime>
  <Words>1052</Words>
  <Application>Microsoft Office PowerPoint</Application>
  <PresentationFormat>Widescreen</PresentationFormat>
  <Paragraphs>90</Paragraphs>
  <Slides>13</Slides>
  <Notes>10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13</vt:i4>
      </vt:variant>
    </vt:vector>
  </HeadingPairs>
  <TitlesOfParts>
    <vt:vector size="23" baseType="lpstr">
      <vt:lpstr>Aptos</vt:lpstr>
      <vt:lpstr>Arial</vt:lpstr>
      <vt:lpstr>Calibri</vt:lpstr>
      <vt:lpstr>Courier New</vt:lpstr>
      <vt:lpstr>Rockwell</vt:lpstr>
      <vt:lpstr>Trebuchet MS</vt:lpstr>
      <vt:lpstr>Wingdings,Sans-Serif</vt:lpstr>
      <vt:lpstr>Custom Design</vt:lpstr>
      <vt:lpstr>Office Theme</vt:lpstr>
      <vt:lpstr>1_Office Theme</vt:lpstr>
      <vt:lpstr>Educator Effectiveness  Virtual Office Hours </vt:lpstr>
      <vt:lpstr>Agenda</vt:lpstr>
      <vt:lpstr>ADEPT Reminders</vt:lpstr>
      <vt:lpstr>ADEPT Reminders for May 2025</vt:lpstr>
      <vt:lpstr>Teamwork Tuesday</vt:lpstr>
      <vt:lpstr>Teamwork Tuesday Information</vt:lpstr>
      <vt:lpstr>Human Capital/Summer Planning</vt:lpstr>
      <vt:lpstr>Key Activities</vt:lpstr>
      <vt:lpstr>Updates to Professional Learning</vt:lpstr>
      <vt:lpstr>Updates to Professional Learning for 2025 - 26</vt:lpstr>
      <vt:lpstr>Questions and Discussion</vt:lpstr>
      <vt:lpstr>Office of Leadership Effectiveness</vt:lpstr>
      <vt:lpstr>SCDE SEAL LOGO</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May 2025 Effectiveness Virtual Office Hours</dc:title>
  <dc:creator>South Carolina Department of Education</dc:creator>
  <cp:lastModifiedBy>Cohoon, Ashley S</cp:lastModifiedBy>
  <cp:revision>4</cp:revision>
  <dcterms:created xsi:type="dcterms:W3CDTF">2022-07-25T17:41:28Z</dcterms:created>
  <dcterms:modified xsi:type="dcterms:W3CDTF">2025-05-15T13:10:48Z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