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4"/>
    <p:sldMasterId id="2147483697" r:id="rId5"/>
    <p:sldMasterId id="2147483724" r:id="rId6"/>
  </p:sldMasterIdLst>
  <p:notesMasterIdLst>
    <p:notesMasterId r:id="rId25"/>
  </p:notesMasterIdLst>
  <p:sldIdLst>
    <p:sldId id="257" r:id="rId7"/>
    <p:sldId id="258" r:id="rId8"/>
    <p:sldId id="312" r:id="rId9"/>
    <p:sldId id="4756" r:id="rId10"/>
    <p:sldId id="4763" r:id="rId11"/>
    <p:sldId id="4765" r:id="rId12"/>
    <p:sldId id="4764" r:id="rId13"/>
    <p:sldId id="4759" r:id="rId14"/>
    <p:sldId id="4767" r:id="rId15"/>
    <p:sldId id="4769" r:id="rId16"/>
    <p:sldId id="4758" r:id="rId17"/>
    <p:sldId id="4760" r:id="rId18"/>
    <p:sldId id="261" r:id="rId19"/>
    <p:sldId id="4762" r:id="rId20"/>
    <p:sldId id="4771" r:id="rId21"/>
    <p:sldId id="4770" r:id="rId22"/>
    <p:sldId id="4761" r:id="rId23"/>
    <p:sldId id="26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F05FB8-77A7-40ED-B0C0-21156308D53D}" v="3" dt="2024-09-05T19:07:32.8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72" y="35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0530E7-EC3D-4063-A101-08D821F84926}" type="datetimeFigureOut">
              <a:t>3/13/2025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4FA42-8DA2-4DCE-93EE-F254672AA41C}" type="slidenum">
              <a:t>‹#›</a:t>
            </a:fld>
            <a:endParaRPr lang="en-US"/>
          </a:p>
        </p:txBody>
      </p:sp>
    </p:spTree>
    <p:extLst>
      <p:ext uri="{BB962C8B-B14F-4D97-AF65-F5344CB8AC3E}">
        <p14:creationId xmlns:p14="http://schemas.microsoft.com/office/powerpoint/2010/main" val="3905302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sc.gov/educators/educator-effectiveness/adept-evaluation-system-2006/adept-for-special-areas-2020/special-areas-required-elements/"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ed.sc.gov/educators/educator-effectiveness/adept-for-special-areas-2020/guidelines-adept-for-speech-language-professional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bit.ly/eeld24"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docs.google.com/forms/d/e/1FAIpQLSd8X4Jws_p1b26h5q593eDRAQ0fTnTclBvGa7j8KgbDtkCnWg/viewform"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d.sc.gov/finance/financial-services/pcs-information/professional-certified-staff-pcs-code-list-for-fiscal-year-2023-2024/"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fontAlgn="base"/>
            <a:r>
              <a:rPr lang="en-US" sz="1900">
                <a:latin typeface="Calibri"/>
                <a:cs typeface="Calibri"/>
              </a:rPr>
              <a:t>Jenny- Welcome to our educator effectiveness virtual office hours. We’re so glad you could make it. Please type in the chat box your name and district. We have our opening questions posted that we’d love for you to answer in the chat. We’ll get started right at 2 PM. </a:t>
            </a:r>
            <a:r>
              <a:rPr lang="en-US" sz="1900">
                <a:solidFill>
                  <a:srgbClr val="444444"/>
                </a:solidFill>
                <a:latin typeface="Calibri"/>
                <a:cs typeface="Calibri"/>
              </a:rPr>
              <a:t>​</a:t>
            </a:r>
            <a:endParaRPr lang="en-US"/>
          </a:p>
          <a:p>
            <a:endParaRPr lang="en-US" sz="1900">
              <a:solidFill>
                <a:srgbClr val="444444"/>
              </a:solidFill>
              <a:latin typeface="Calibri"/>
              <a:cs typeface="Calibri"/>
            </a:endParaRPr>
          </a:p>
          <a:p>
            <a:pPr algn="l" rtl="0" fontAlgn="base"/>
            <a:r>
              <a:rPr lang="en-US" sz="1900">
                <a:solidFill>
                  <a:srgbClr val="444444"/>
                </a:solidFill>
                <a:latin typeface="Calibri"/>
                <a:cs typeface="Calibri"/>
              </a:rPr>
              <a:t>RECORD</a:t>
            </a:r>
            <a:endParaRPr lang="en-US" b="0" i="0">
              <a:solidFill>
                <a:srgbClr val="444444"/>
              </a:solidFill>
              <a:effectLst/>
              <a:latin typeface="Calibri"/>
              <a:cs typeface="Calibri"/>
            </a:endParaRPr>
          </a:p>
          <a:p>
            <a:pPr algn="l" rtl="0" fontAlgn="base"/>
            <a:endParaRPr lang="en-US" b="0" i="0">
              <a:solidFill>
                <a:srgbClr val="444444"/>
              </a:solidFill>
              <a:effectLst/>
              <a:latin typeface="Calibri"/>
              <a:cs typeface="Calibri"/>
            </a:endParaRPr>
          </a:p>
          <a:p>
            <a:pPr fontAlgn="base"/>
            <a:r>
              <a:rPr lang="en-US" sz="1900">
                <a:latin typeface="Calibri"/>
                <a:cs typeface="Calibri"/>
              </a:rPr>
              <a:t>@ 2 PM: Welcome again everyone.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endParaRPr lang="en-US" altLang="en-US" sz="2400"/>
          </a:p>
          <a:p>
            <a:endParaRPr lang="en-US" altLang="en-US" sz="2400"/>
          </a:p>
          <a:p>
            <a:pPr algn="just"/>
            <a:r>
              <a:rPr lang="en-US" altLang="en-US" sz="2400"/>
              <a:t>Thank you for answering the question and sharing about how someone on your team has been helpful to you this week. We’re so glad you could be</a:t>
            </a:r>
            <a:r>
              <a:rPr lang="en-US" altLang="en-US" sz="2400" baseline="0"/>
              <a:t> here with us</a:t>
            </a:r>
            <a:r>
              <a:rPr lang="en-US" altLang="en-US" sz="2400"/>
              <a:t>.</a:t>
            </a:r>
            <a:r>
              <a:rPr lang="en-US" altLang="en-US" sz="2400" baseline="0"/>
              <a:t> I am</a:t>
            </a:r>
            <a:r>
              <a:rPr lang="en-US" altLang="en-US" sz="2400"/>
              <a:t> Jenny Henke and I am joined today by our Effectiveness Director and Team Members: Lilla Toal </a:t>
            </a:r>
            <a:r>
              <a:rPr lang="en-US" altLang="en-US" sz="2400" err="1"/>
              <a:t>Mandsager</a:t>
            </a:r>
            <a:r>
              <a:rPr lang="en-US" altLang="en-US" sz="2400"/>
              <a:t>, Roshonda Frazier, Beverly Flythe, Dr. Kimberly Howard, Dr. Vicki Traufler, and Ashley Cohoon.</a:t>
            </a:r>
            <a:endParaRPr lang="en-US" altLang="en-US" sz="2400">
              <a:ea typeface="Calibri" panose="020F0502020204030204"/>
              <a:cs typeface="Calibri"/>
            </a:endParaRPr>
          </a:p>
          <a:p>
            <a:endParaRPr lang="en-US" altLang="en-US" sz="2400">
              <a:solidFill>
                <a:srgbClr val="000000"/>
              </a:solidFill>
              <a:latin typeface="Calibri"/>
              <a:cs typeface="Calibri"/>
            </a:endParaRPr>
          </a:p>
          <a:p>
            <a:r>
              <a:rPr lang="en-US" sz="1900">
                <a:solidFill>
                  <a:srgbClr val="444444"/>
                </a:solidFill>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Remember that we have scripted several focused questions for the Pre- and Post conferences for our Special Areas educators. These questions are aligned to specific indicators and descriptors and are required for complete scoring in an evaluation. Evaluators may ask additional questions and have the option of scripting responses within </a:t>
            </a:r>
            <a:r>
              <a:rPr lang="en-US" err="1">
                <a:ea typeface="Calibri"/>
                <a:cs typeface="Calibri"/>
              </a:rPr>
              <a:t>SCLead</a:t>
            </a:r>
            <a:r>
              <a:rPr lang="en-US">
                <a:ea typeface="Calibri"/>
                <a:cs typeface="Calibri"/>
              </a:rPr>
              <a:t>, where the questions are displayed in the Pre- and Post Conference Planning tabs. Remember to click Save at the bottom of the page once you have entered information. </a:t>
            </a:r>
          </a:p>
        </p:txBody>
      </p:sp>
      <p:sp>
        <p:nvSpPr>
          <p:cNvPr id="4" name="Slide Number Placeholder 3"/>
          <p:cNvSpPr>
            <a:spLocks noGrp="1"/>
          </p:cNvSpPr>
          <p:nvPr>
            <p:ph type="sldNum" sz="quarter" idx="5"/>
          </p:nvPr>
        </p:nvSpPr>
        <p:spPr/>
        <p:txBody>
          <a:bodyPr/>
          <a:lstStyle/>
          <a:p>
            <a:fld id="{4F84FA42-8DA2-4DCE-93EE-F254672AA41C}" type="slidenum">
              <a:rPr lang="en-US"/>
              <a:t>10</a:t>
            </a:fld>
            <a:endParaRPr lang="en-US"/>
          </a:p>
        </p:txBody>
      </p:sp>
    </p:spTree>
    <p:extLst>
      <p:ext uri="{BB962C8B-B14F-4D97-AF65-F5344CB8AC3E}">
        <p14:creationId xmlns:p14="http://schemas.microsoft.com/office/powerpoint/2010/main" val="272104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SLPs on a summative or formative evaluation contract will receive at least two full observations – one </a:t>
            </a:r>
            <a:r>
              <a:rPr lang="en-US" b="1"/>
              <a:t>each</a:t>
            </a:r>
            <a:r>
              <a:rPr lang="en-US"/>
              <a:t> of a therapy session and IEP meeting during the preliminary cycle. These observations are announced and accompanied by a pre- and post-conference with the required scripted questions. Status and type of observations can be viewed in the Observations tab. </a:t>
            </a:r>
          </a:p>
          <a:p>
            <a:r>
              <a:rPr lang="en-US"/>
              <a:t>If all Indicators for the IEP meeting observation are scored Proficient or higher during the preliminary cycle, IEP meeting observations scheduled for the final cycle may be waived at the district's discretion. If all Indicators for the therapy session observation are scored Proficient or higher during the preliminary cycle, therapy session observations scheduled for the final cycle can be waived at the district's discretion.</a:t>
            </a:r>
            <a:endParaRPr lang="en-US">
              <a:ea typeface="Calibri"/>
              <a:cs typeface="Calibri"/>
            </a:endParaRPr>
          </a:p>
          <a:p>
            <a:endParaRPr lang="en-US">
              <a:ea typeface="Calibri"/>
              <a:cs typeface="Calibri"/>
            </a:endParaRPr>
          </a:p>
          <a:p>
            <a:endParaRPr lang="en-US"/>
          </a:p>
          <a:p>
            <a:r>
              <a:rPr lang="en-US">
                <a:ea typeface="Calibri"/>
                <a:cs typeface="Calibri"/>
              </a:rPr>
              <a:t>Please drop in chat:</a:t>
            </a:r>
            <a:endParaRPr lang="en-US"/>
          </a:p>
          <a:p>
            <a:endParaRPr lang="en-US"/>
          </a:p>
          <a:p>
            <a:r>
              <a:rPr lang="en-US">
                <a:hlinkClick r:id="rId3"/>
              </a:rPr>
              <a:t>Special Areas Requirements At-a-Glance (sc.gov)</a:t>
            </a:r>
            <a:endParaRPr lang="en-US">
              <a:ea typeface="Calibri" panose="020F0502020204030204"/>
              <a:cs typeface="Calibri" panose="020F0502020204030204"/>
            </a:endParaRPr>
          </a:p>
          <a:p>
            <a:endParaRPr lang="en-US">
              <a:ea typeface="Calibri" panose="020F0502020204030204"/>
              <a:cs typeface="Calibri" panose="020F0502020204030204"/>
            </a:endParaRPr>
          </a:p>
          <a:p>
            <a:r>
              <a:rPr lang="en-US">
                <a:hlinkClick r:id="rId4"/>
              </a:rPr>
              <a:t>Assisting, Developing, and Evaluating Professional Teaching for Speech-Language Professionals Support and Evaluation System Guidelines for Speech-Language Professionals (sc.gov)</a:t>
            </a:r>
            <a:endParaRPr lang="en-US">
              <a:ea typeface="Calibri" panose="020F0502020204030204"/>
              <a:cs typeface="Calibri" panose="020F0502020204030204"/>
            </a:endParaRPr>
          </a:p>
          <a:p>
            <a:endParaRPr lang="en-US">
              <a:ea typeface="Calibri" panose="020F0502020204030204"/>
              <a:cs typeface="Calibri" panose="020F0502020204030204"/>
            </a:endParaRPr>
          </a:p>
          <a:p>
            <a:endParaRPr lang="en-US">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4F84FA42-8DA2-4DCE-93EE-F254672AA41C}" type="slidenum">
              <a:rPr lang="en-US"/>
              <a:t>11</a:t>
            </a:fld>
            <a:endParaRPr lang="en-US"/>
          </a:p>
        </p:txBody>
      </p:sp>
    </p:spTree>
    <p:extLst>
      <p:ext uri="{BB962C8B-B14F-4D97-AF65-F5344CB8AC3E}">
        <p14:creationId xmlns:p14="http://schemas.microsoft.com/office/powerpoint/2010/main" val="12442969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r>
              <a:rPr lang="en-US"/>
              <a:t>Kim</a:t>
            </a:r>
            <a:endParaRPr lang="en-US">
              <a:ea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559506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indent="0">
              <a:buNone/>
            </a:pPr>
            <a:endParaRPr lang="en-US">
              <a:ea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13</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256202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We've had a few questions come up recently regarding the summative evaluation of educators new to the state. </a:t>
            </a:r>
          </a:p>
          <a:p>
            <a:endParaRPr lang="en-US"/>
          </a:p>
          <a:p>
            <a:r>
              <a:rPr lang="en-US"/>
              <a:t>An out-of-state educator eligible for a South Carolina certificate based on reciprocity will be issued an educator certificate either at the Initial or Professional level.</a:t>
            </a:r>
            <a:endParaRPr lang="en-US">
              <a:ea typeface="Calibri" panose="020F0502020204030204"/>
              <a:cs typeface="Calibri" panose="020F0502020204030204"/>
            </a:endParaRPr>
          </a:p>
          <a:p>
            <a:pPr marL="285750" indent="-285750">
              <a:buFont typeface="Arial"/>
              <a:buChar char="•"/>
            </a:pPr>
            <a:r>
              <a:rPr lang="en-US"/>
              <a:t>The SCDE will issue an Initial certificate to an educator who presents less than twenty-seven months of qualifying educator experience in the last seven years on the out-of-state credential. An Initial certificate is typically issued to an early career educator or to an educator without recent work experience in a regionally accredited PK-12 education setting.</a:t>
            </a:r>
            <a:endParaRPr lang="en-US">
              <a:cs typeface="Calibri"/>
            </a:endParaRPr>
          </a:p>
          <a:p>
            <a:pPr marL="285750" indent="-285750">
              <a:buFont typeface="Arial"/>
              <a:buChar char="•"/>
            </a:pPr>
            <a:r>
              <a:rPr lang="en-US"/>
              <a:t>The South Carolina Initial certificate is valid for up to three school years, can only be extended at the request of an employing school district if needed. To advance from the Initial to a Professional certificate, an educator must complete South Carolina’s summative ADEPT evaluation.</a:t>
            </a:r>
            <a:endParaRPr lang="en-US">
              <a:cs typeface="Calibri"/>
            </a:endParaRPr>
          </a:p>
          <a:p>
            <a:pPr marL="285750" indent="-285750">
              <a:buFont typeface="Arial"/>
              <a:buChar char="•"/>
            </a:pPr>
            <a:r>
              <a:rPr lang="en-US"/>
              <a:t>During the validity period of the Initial certificate, the educator must also document successful completion of a pedagogy assessment.</a:t>
            </a:r>
            <a:endParaRPr lang="en-US">
              <a:cs typeface="Calibri"/>
            </a:endParaRPr>
          </a:p>
          <a:p>
            <a:r>
              <a:rPr lang="en-US"/>
              <a:t>Professional Certificate</a:t>
            </a:r>
            <a:endParaRPr lang="en-US">
              <a:cs typeface="Calibri"/>
            </a:endParaRPr>
          </a:p>
          <a:p>
            <a:pPr marL="285750" indent="-285750">
              <a:buFont typeface="Arial"/>
              <a:buChar char="•"/>
            </a:pPr>
            <a:r>
              <a:rPr lang="en-US"/>
              <a:t>The SCDE will issue a Professional certificate to an educator who presents at least twenty-seven months of qualifying educator experience in the last seven years on the out-of-state credential.</a:t>
            </a:r>
            <a:endParaRPr lang="en-US">
              <a:cs typeface="Calibri"/>
            </a:endParaRPr>
          </a:p>
          <a:p>
            <a:pPr marL="285750" indent="-285750">
              <a:buFont typeface="Arial"/>
              <a:buChar char="•"/>
            </a:pPr>
            <a:r>
              <a:rPr lang="en-US"/>
              <a:t>While employed in a public school setting, an educator who is issued a Professional certificate by reciprocity should be placed on an Annual 1 Summative contract and must complete a full summative ADEPT evaluation in order to advance to a continuing contract.</a:t>
            </a:r>
            <a:endParaRPr lang="en-US">
              <a:cs typeface="Calibri"/>
            </a:endParaRPr>
          </a:p>
          <a:p>
            <a:r>
              <a:rPr lang="en-US">
                <a:cs typeface="Calibri"/>
              </a:rPr>
              <a:t>There is no glaring notification in </a:t>
            </a:r>
            <a:r>
              <a:rPr lang="en-US" err="1">
                <a:cs typeface="Calibri"/>
              </a:rPr>
              <a:t>SCLead</a:t>
            </a:r>
            <a:r>
              <a:rPr lang="en-US">
                <a:cs typeface="Calibri"/>
              </a:rPr>
              <a:t> or </a:t>
            </a:r>
            <a:r>
              <a:rPr lang="en-US" err="1">
                <a:cs typeface="Calibri"/>
              </a:rPr>
              <a:t>SCEducator</a:t>
            </a:r>
            <a:r>
              <a:rPr lang="en-US">
                <a:cs typeface="Calibri"/>
              </a:rPr>
              <a:t> to make you aware of the pathway to Professional, so it is imperative that you check the history of any new hire's certificate and ADEPT history before setting contract and evaluation level. We should never assume that Professional automatically equals Continuing for new hires. </a:t>
            </a:r>
            <a:endParaRPr lang="en-US">
              <a:ea typeface="Calibri"/>
              <a:cs typeface="Calibri"/>
            </a:endParaRPr>
          </a:p>
          <a:p>
            <a:endParaRPr lang="en-US">
              <a:cs typeface="Calibri"/>
            </a:endParaRPr>
          </a:p>
          <a:p>
            <a:r>
              <a:rPr lang="en-US">
                <a:ea typeface="Calibri"/>
                <a:cs typeface="Calibri"/>
              </a:rPr>
              <a:t>The only exception is for National Board certified teachers. </a:t>
            </a:r>
            <a:r>
              <a:rPr lang="en-US"/>
              <a:t>Teachers who are employed from out of state or from a nonpublic-school setting and who are certified by the National Board for Professional Teaching Standards (NBPTS) are exempted from initial certification requirements and are eligible for continuing contract status.</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3818918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Ashley</a:t>
            </a:r>
          </a:p>
          <a:p>
            <a:r>
              <a:rPr lang="en-US">
                <a:hlinkClick r:id="rId3"/>
              </a:rPr>
              <a:t>https://bit.ly/eeld24</a:t>
            </a:r>
          </a:p>
          <a:p>
            <a:endParaRPr lang="en-US">
              <a:cs typeface="Calibri"/>
            </a:endParaRPr>
          </a:p>
          <a:p>
            <a:r>
              <a:rPr lang="en-US">
                <a:cs typeface="Calibri"/>
              </a:rPr>
              <a:t>Or </a:t>
            </a:r>
          </a:p>
          <a:p>
            <a:endParaRPr lang="en-US">
              <a:cs typeface="Calibri"/>
            </a:endParaRPr>
          </a:p>
          <a:p>
            <a:r>
              <a:rPr lang="en-US">
                <a:hlinkClick r:id="rId4"/>
              </a:rPr>
              <a:t>https://docs.google.com/forms/d/e/1FAIpQLSd8X4Jws_p1b26h5q593eDRAQ0fTnTclBvGa7j8KgbDtkCnWg/viewform</a:t>
            </a:r>
            <a:endParaRPr lang="en-US">
              <a:cs typeface="Calibri"/>
              <a:hlinkClick r:id="rId4"/>
            </a:endParaRPr>
          </a:p>
          <a:p>
            <a:endParaRPr lang="en-US">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16</a:t>
            </a:fld>
            <a:endParaRPr lang="en-US"/>
          </a:p>
        </p:txBody>
      </p:sp>
    </p:spTree>
    <p:extLst>
      <p:ext uri="{BB962C8B-B14F-4D97-AF65-F5344CB8AC3E}">
        <p14:creationId xmlns:p14="http://schemas.microsoft.com/office/powerpoint/2010/main" val="1244296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a:r>
              <a:rPr lang="en-US"/>
              <a:t>Please feel free to hop on the mic or drop your questions in the chat. </a:t>
            </a:r>
            <a:endParaRPr lang="en-US">
              <a:ea typeface="Calibri"/>
              <a:cs typeface="Calibri"/>
            </a:endParaRPr>
          </a:p>
          <a:p>
            <a:pPr marL="156845" indent="0">
              <a:buNone/>
            </a:pPr>
            <a:endParaRPr lang="en-US">
              <a:cs typeface="Calibri"/>
            </a:endParaRPr>
          </a:p>
          <a:p>
            <a:pPr marL="156845"/>
            <a:r>
              <a:rPr lang="en-US">
                <a:cs typeface="Calibri"/>
              </a:rPr>
              <a:t>We thank you for your time today and, as always, we are here if you have any questions or need support with anything. We hope you all have a fantastic day. We will stay on for a few minutes in case anyone has any specific questions they would like answers to.</a:t>
            </a:r>
            <a:endParaRPr lang="en-US">
              <a:ea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17</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4259665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54263" y="4665691"/>
            <a:ext cx="6034021" cy="4420236"/>
          </a:xfrm>
          <a:prstGeom prst="rect">
            <a:avLst/>
          </a:prstGeom>
          <a:noFill/>
          <a:ln>
            <a:noFill/>
          </a:ln>
        </p:spPr>
        <p:txBody>
          <a:bodyPr spcFirstLastPara="1" wrap="square" lIns="99149" tIns="99149" rIns="99149" bIns="99149" anchor="t" anchorCtr="0">
            <a:noAutofit/>
          </a:bodyPr>
          <a:lstStyle/>
          <a:p>
            <a:pPr marL="157210" indent="0">
              <a:buNone/>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lang="en" baseline="0">
              <a:solidFill>
                <a:schemeClr val="dk1"/>
              </a:solidFill>
              <a:latin typeface="Calibri"/>
              <a:ea typeface="Calibri"/>
              <a:cs typeface="Calibri"/>
            </a:endParaRPr>
          </a:p>
          <a:p>
            <a:pPr>
              <a:buSzPts val="1100"/>
            </a:pPr>
            <a:endParaRPr lang="en">
              <a:solidFill>
                <a:schemeClr val="dk1"/>
              </a:solidFill>
              <a:latin typeface="Calibri"/>
              <a:ea typeface="Calibri"/>
              <a:cs typeface="Calibri"/>
            </a:endParaRPr>
          </a:p>
          <a:p>
            <a:pPr>
              <a:buSzPts val="1100"/>
            </a:pPr>
            <a:endParaRPr lang="en" b="1">
              <a:solidFill>
                <a:schemeClr val="dk1"/>
              </a:solidFill>
              <a:latin typeface="Calibri"/>
              <a:ea typeface="Calibri"/>
              <a:cs typeface="Calibri"/>
            </a:endParaRPr>
          </a:p>
        </p:txBody>
      </p:sp>
      <p:sp>
        <p:nvSpPr>
          <p:cNvPr id="290" name="Google Shape;290;g46a9f7d4e3_2_74:notes"/>
          <p:cNvSpPr>
            <a:spLocks noGrp="1" noRot="1" noChangeAspect="1"/>
          </p:cNvSpPr>
          <p:nvPr>
            <p:ph type="sldImg" idx="2"/>
          </p:nvPr>
        </p:nvSpPr>
        <p:spPr>
          <a:xfrm>
            <a:off x="495300" y="736600"/>
            <a:ext cx="6550025" cy="36845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t>Jenny– Here’s an outline of what our time together will look like today.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162755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C7BFD-7316-A183-DC61-D1E21CE1F6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F067FA-F854-893B-2A6A-4F711A30BB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C7117D-606E-F173-FDE7-30826597B518}"/>
              </a:ext>
            </a:extLst>
          </p:cNvPr>
          <p:cNvSpPr>
            <a:spLocks noGrp="1"/>
          </p:cNvSpPr>
          <p:nvPr>
            <p:ph type="body" idx="1"/>
          </p:nvPr>
        </p:nvSpPr>
        <p:spPr/>
        <p:txBody>
          <a:bodyPr/>
          <a:lstStyle/>
          <a:p>
            <a:pPr marL="156845"/>
            <a:r>
              <a:rPr lang="en-US">
                <a:ea typeface="Calibri"/>
                <a:cs typeface="Calibri"/>
              </a:rPr>
              <a:t>Jenny</a:t>
            </a:r>
          </a:p>
        </p:txBody>
      </p:sp>
      <p:sp>
        <p:nvSpPr>
          <p:cNvPr id="4" name="Slide Number Placeholder 3">
            <a:extLst>
              <a:ext uri="{FF2B5EF4-FFF2-40B4-BE49-F238E27FC236}">
                <a16:creationId xmlns:a16="http://schemas.microsoft.com/office/drawing/2014/main" id="{989CD3C2-46B7-5419-93D9-01A378099733}"/>
              </a:ext>
            </a:extLst>
          </p:cNvPr>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3</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4101564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Jenny - Here is a quick glance at some ADEPT reminders. Please do not hesitate to email us if you have any questions or concerns during the close-out process.</a:t>
            </a:r>
            <a:endParaRPr lang="en-US"/>
          </a:p>
        </p:txBody>
      </p:sp>
      <p:sp>
        <p:nvSpPr>
          <p:cNvPr id="4" name="Slide Number Placeholder 3"/>
          <p:cNvSpPr>
            <a:spLocks noGrp="1"/>
          </p:cNvSpPr>
          <p:nvPr>
            <p:ph type="sldNum" sz="quarter" idx="5"/>
          </p:nvPr>
        </p:nvSpPr>
        <p:spPr/>
        <p:txBody>
          <a:bodyPr/>
          <a:lstStyle/>
          <a:p>
            <a:fld id="{4F84FA42-8DA2-4DCE-93EE-F254672AA41C}" type="slidenum">
              <a:rPr lang="en-US"/>
              <a:t>4</a:t>
            </a:fld>
            <a:endParaRPr lang="en-US"/>
          </a:p>
        </p:txBody>
      </p:sp>
    </p:spTree>
    <p:extLst>
      <p:ext uri="{BB962C8B-B14F-4D97-AF65-F5344CB8AC3E}">
        <p14:creationId xmlns:p14="http://schemas.microsoft.com/office/powerpoint/2010/main" val="1610169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C7BFD-7316-A183-DC61-D1E21CE1F6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F067FA-F854-893B-2A6A-4F711A30BB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C7117D-606E-F173-FDE7-30826597B518}"/>
              </a:ext>
            </a:extLst>
          </p:cNvPr>
          <p:cNvSpPr>
            <a:spLocks noGrp="1"/>
          </p:cNvSpPr>
          <p:nvPr>
            <p:ph type="body" idx="1"/>
          </p:nvPr>
        </p:nvSpPr>
        <p:spPr/>
        <p:txBody>
          <a:bodyPr/>
          <a:lstStyle/>
          <a:p>
            <a:pPr marL="156845"/>
            <a:r>
              <a:rPr lang="en-US">
                <a:cs typeface="Calibri"/>
              </a:rPr>
              <a:t>Jenny </a:t>
            </a:r>
          </a:p>
          <a:p>
            <a:pPr marL="156845"/>
            <a:r>
              <a:rPr lang="en-US">
                <a:ea typeface="Calibri"/>
                <a:cs typeface="Calibri"/>
              </a:rPr>
              <a:t>We are going to take a moment to do a brief report walkthrough as this is the time of year to be checking the components of your educators' evaluations.</a:t>
            </a:r>
          </a:p>
        </p:txBody>
      </p:sp>
      <p:sp>
        <p:nvSpPr>
          <p:cNvPr id="4" name="Slide Number Placeholder 3">
            <a:extLst>
              <a:ext uri="{FF2B5EF4-FFF2-40B4-BE49-F238E27FC236}">
                <a16:creationId xmlns:a16="http://schemas.microsoft.com/office/drawing/2014/main" id="{989CD3C2-46B7-5419-93D9-01A378099733}"/>
              </a:ext>
            </a:extLst>
          </p:cNvPr>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5</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671722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I have provided an example of the evaluation status report and how to use the filtering and sorting tools to view the components of your educators' evaluations. As you can see, I filtered the "orientation" column specifically for the YES  to remove any educators who have "no" or blank. I want to see those educators who require evaluations and have signed the orientation. I can scan across the spreadsheet to see if other components of the evaluation have been completed. While this filter is in place, I can sort another column from "A to Z" or "Z to A" to see how many have completed that component as denoted with a "y" or how many have not, as denoted with an "n." This allows me to get a quick glance of completed and missing components.</a:t>
            </a:r>
          </a:p>
        </p:txBody>
      </p:sp>
      <p:sp>
        <p:nvSpPr>
          <p:cNvPr id="4" name="Slide Number Placeholder 3"/>
          <p:cNvSpPr>
            <a:spLocks noGrp="1"/>
          </p:cNvSpPr>
          <p:nvPr>
            <p:ph type="sldNum" sz="quarter" idx="5"/>
          </p:nvPr>
        </p:nvSpPr>
        <p:spPr/>
        <p:txBody>
          <a:bodyPr/>
          <a:lstStyle/>
          <a:p>
            <a:fld id="{4F84FA42-8DA2-4DCE-93EE-F254672AA41C}" type="slidenum">
              <a:rPr lang="en-US"/>
              <a:t>6</a:t>
            </a:fld>
            <a:endParaRPr lang="en-US"/>
          </a:p>
        </p:txBody>
      </p:sp>
    </p:spTree>
    <p:extLst>
      <p:ext uri="{BB962C8B-B14F-4D97-AF65-F5344CB8AC3E}">
        <p14:creationId xmlns:p14="http://schemas.microsoft.com/office/powerpoint/2010/main" val="1223791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reports in </a:t>
            </a:r>
            <a:r>
              <a:rPr lang="en-US" err="1">
                <a:ea typeface="Calibri"/>
                <a:cs typeface="Calibri"/>
              </a:rPr>
              <a:t>SCLead</a:t>
            </a:r>
            <a:r>
              <a:rPr lang="en-US">
                <a:ea typeface="Calibri"/>
                <a:cs typeface="Calibri"/>
              </a:rPr>
              <a:t> are not only beneficial for checking the status of the components within the evaluations, but also to ensure your staff list is correct. If you pull the Evaluation Status report and see names with "n's" or blanks beside them, you need to check to see if they are in a position that requires an evaluation. This is determined by the Professional Certified Staff position code list that we are providing in the chat. If you find the educator is in a position that does not require an evaluation, the role and evaluation type in </a:t>
            </a:r>
            <a:r>
              <a:rPr lang="en-US" err="1">
                <a:ea typeface="Calibri"/>
                <a:cs typeface="Calibri"/>
              </a:rPr>
              <a:t>SCLead</a:t>
            </a:r>
            <a:r>
              <a:rPr lang="en-US">
                <a:ea typeface="Calibri"/>
                <a:cs typeface="Calibri"/>
              </a:rPr>
              <a:t> needs to marked as "non-evaluated." This will ensure that your donuts are accurate on your district dashboard page.  I will now turn the mic over to Beverly.</a:t>
            </a:r>
            <a:endParaRPr lang="en-US"/>
          </a:p>
          <a:p>
            <a:r>
              <a:rPr lang="en-US">
                <a:hlinkClick r:id="rId3"/>
              </a:rPr>
              <a:t>https://ed.sc.gov/finance/financial-services/pcs-information/professional-certified-staff-pcs-code-list-for-fiscal-year-2023-2024/</a:t>
            </a:r>
            <a:endParaRPr lang="en-US">
              <a:ea typeface="Calibri"/>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7</a:t>
            </a:fld>
            <a:endParaRPr lang="en-US"/>
          </a:p>
        </p:txBody>
      </p:sp>
    </p:spTree>
    <p:extLst>
      <p:ext uri="{BB962C8B-B14F-4D97-AF65-F5344CB8AC3E}">
        <p14:creationId xmlns:p14="http://schemas.microsoft.com/office/powerpoint/2010/main" val="898831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C7BFD-7316-A183-DC61-D1E21CE1F6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F067FA-F854-893B-2A6A-4F711A30BB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C7117D-606E-F173-FDE7-30826597B518}"/>
              </a:ext>
            </a:extLst>
          </p:cNvPr>
          <p:cNvSpPr>
            <a:spLocks noGrp="1"/>
          </p:cNvSpPr>
          <p:nvPr>
            <p:ph type="body" idx="1"/>
          </p:nvPr>
        </p:nvSpPr>
        <p:spPr/>
        <p:txBody>
          <a:bodyPr/>
          <a:lstStyle/>
          <a:p>
            <a:pPr marL="156845"/>
            <a:r>
              <a:rPr lang="en-US">
                <a:ea typeface="Calibri"/>
                <a:cs typeface="Calibri"/>
              </a:rPr>
              <a:t>Happy March! I hope everyone is doing well. Let's dig in to some Special Areas reminders. </a:t>
            </a:r>
          </a:p>
        </p:txBody>
      </p:sp>
      <p:sp>
        <p:nvSpPr>
          <p:cNvPr id="4" name="Slide Number Placeholder 3">
            <a:extLst>
              <a:ext uri="{FF2B5EF4-FFF2-40B4-BE49-F238E27FC236}">
                <a16:creationId xmlns:a16="http://schemas.microsoft.com/office/drawing/2014/main" id="{989CD3C2-46B7-5419-93D9-01A378099733}"/>
              </a:ext>
            </a:extLst>
          </p:cNvPr>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8</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825203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get a lot of questions about the worksheets, so I wanted to remind everyone that worksheets are not a required component of any Special Areas evaluation. They were created as a way for evaluators to enter and consider all sources of evidence, as they gather it, to help inform their scoring of the rubric.  The worksheet is only visible to the evaluator and no one else. The scores selected in the worksheet will populate in the scoring conference form for consensus purposes; however, the educator does not see the individual evaluator scores; only the final consensus score. If an observer chooses not to use the worksheet, they will enter scores directly into the scoring conference form manually.</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4F84FA42-8DA2-4DCE-93EE-F254672AA41C}" type="slidenum">
              <a:rPr lang="en-US"/>
              <a:t>9</a:t>
            </a:fld>
            <a:endParaRPr lang="en-US"/>
          </a:p>
        </p:txBody>
      </p:sp>
    </p:spTree>
    <p:extLst>
      <p:ext uri="{BB962C8B-B14F-4D97-AF65-F5344CB8AC3E}">
        <p14:creationId xmlns:p14="http://schemas.microsoft.com/office/powerpoint/2010/main" val="310131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1"/>
            <a:ext cx="6035040" cy="1543051"/>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1"/>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6438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57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6"/>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6"/>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345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09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1"/>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8"/>
            <a:ext cx="10972800" cy="1743435"/>
          </a:xfrm>
        </p:spPr>
        <p:txBody>
          <a:bodyPr>
            <a:normAutofit/>
          </a:bodyPr>
          <a:lstStyle>
            <a:lvl1pPr marL="0" indent="0">
              <a:buNone/>
              <a:defRPr sz="28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133825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0" y="15927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56908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0" y="1597819"/>
            <a:ext cx="5303518"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8"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39069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8377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10"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6" cy="5149970"/>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1" y="2057400"/>
            <a:ext cx="4114799"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458799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22506839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0558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609600" y="907482"/>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39"/>
          <p:cNvSpPr txBox="1">
            <a:spLocks noGrp="1"/>
          </p:cNvSpPr>
          <p:nvPr>
            <p:ph type="body" idx="1"/>
          </p:nvPr>
        </p:nvSpPr>
        <p:spPr>
          <a:xfrm>
            <a:off x="609600" y="3760219"/>
            <a:ext cx="10972800" cy="1743435"/>
          </a:xfrm>
          <a:prstGeom prst="rect">
            <a:avLst/>
          </a:prstGeom>
          <a:noFill/>
          <a:ln>
            <a:noFill/>
          </a:ln>
        </p:spPr>
        <p:txBody>
          <a:bodyPr spcFirstLastPara="1" wrap="square" lIns="91425" tIns="45700" rIns="91425" bIns="45700" anchor="t" anchorCtr="0">
            <a:normAutofit/>
          </a:bodyPr>
          <a:lstStyle>
            <a:lvl1pPr marL="457189" lvl="0" indent="-228594" algn="l">
              <a:lnSpc>
                <a:spcPct val="90000"/>
              </a:lnSpc>
              <a:spcBef>
                <a:spcPts val="1000"/>
              </a:spcBef>
              <a:spcAft>
                <a:spcPts val="0"/>
              </a:spcAft>
              <a:buClr>
                <a:srgbClr val="7F7F7F"/>
              </a:buClr>
              <a:buSzPts val="2800"/>
              <a:buNone/>
              <a:defRPr sz="2800">
                <a:solidFill>
                  <a:srgbClr val="7F7F7F"/>
                </a:solidFill>
              </a:defRPr>
            </a:lvl1pPr>
            <a:lvl2pPr marL="914377" lvl="1" indent="-228594" algn="l">
              <a:lnSpc>
                <a:spcPct val="90000"/>
              </a:lnSpc>
              <a:spcBef>
                <a:spcPts val="500"/>
              </a:spcBef>
              <a:spcAft>
                <a:spcPts val="0"/>
              </a:spcAft>
              <a:buClr>
                <a:srgbClr val="888888"/>
              </a:buClr>
              <a:buSzPts val="2000"/>
              <a:buNone/>
              <a:defRPr sz="2000">
                <a:solidFill>
                  <a:srgbClr val="888888"/>
                </a:solidFill>
              </a:defRPr>
            </a:lvl2pPr>
            <a:lvl3pPr marL="1371566" lvl="2" indent="-228594" algn="l">
              <a:lnSpc>
                <a:spcPct val="90000"/>
              </a:lnSpc>
              <a:spcBef>
                <a:spcPts val="500"/>
              </a:spcBef>
              <a:spcAft>
                <a:spcPts val="0"/>
              </a:spcAft>
              <a:buClr>
                <a:srgbClr val="888888"/>
              </a:buClr>
              <a:buSzPts val="1800"/>
              <a:buNone/>
              <a:defRPr sz="1800">
                <a:solidFill>
                  <a:srgbClr val="888888"/>
                </a:solidFill>
              </a:defRPr>
            </a:lvl3pPr>
            <a:lvl4pPr marL="1828754" lvl="3" indent="-228594" algn="l">
              <a:lnSpc>
                <a:spcPct val="90000"/>
              </a:lnSpc>
              <a:spcBef>
                <a:spcPts val="500"/>
              </a:spcBef>
              <a:spcAft>
                <a:spcPts val="0"/>
              </a:spcAft>
              <a:buClr>
                <a:srgbClr val="888888"/>
              </a:buClr>
              <a:buSzPts val="1600"/>
              <a:buNone/>
              <a:defRPr sz="1600">
                <a:solidFill>
                  <a:srgbClr val="888888"/>
                </a:solidFill>
              </a:defRPr>
            </a:lvl4pPr>
            <a:lvl5pPr marL="2285943" lvl="4" indent="-228594" algn="l">
              <a:lnSpc>
                <a:spcPct val="90000"/>
              </a:lnSpc>
              <a:spcBef>
                <a:spcPts val="500"/>
              </a:spcBef>
              <a:spcAft>
                <a:spcPts val="0"/>
              </a:spcAft>
              <a:buClr>
                <a:srgbClr val="888888"/>
              </a:buClr>
              <a:buSzPts val="1600"/>
              <a:buNone/>
              <a:defRPr sz="1600">
                <a:solidFill>
                  <a:srgbClr val="888888"/>
                </a:solidFill>
              </a:defRPr>
            </a:lvl5pPr>
            <a:lvl6pPr marL="2743131" lvl="5" indent="-228594" algn="l">
              <a:lnSpc>
                <a:spcPct val="90000"/>
              </a:lnSpc>
              <a:spcBef>
                <a:spcPts val="500"/>
              </a:spcBef>
              <a:spcAft>
                <a:spcPts val="0"/>
              </a:spcAft>
              <a:buClr>
                <a:srgbClr val="888888"/>
              </a:buClr>
              <a:buSzPts val="1600"/>
              <a:buNone/>
              <a:defRPr sz="1600">
                <a:solidFill>
                  <a:srgbClr val="888888"/>
                </a:solidFill>
              </a:defRPr>
            </a:lvl6pPr>
            <a:lvl7pPr marL="3200320" lvl="6" indent="-228594" algn="l">
              <a:lnSpc>
                <a:spcPct val="90000"/>
              </a:lnSpc>
              <a:spcBef>
                <a:spcPts val="500"/>
              </a:spcBef>
              <a:spcAft>
                <a:spcPts val="0"/>
              </a:spcAft>
              <a:buClr>
                <a:srgbClr val="888888"/>
              </a:buClr>
              <a:buSzPts val="1600"/>
              <a:buNone/>
              <a:defRPr sz="1600">
                <a:solidFill>
                  <a:srgbClr val="888888"/>
                </a:solidFill>
              </a:defRPr>
            </a:lvl7pPr>
            <a:lvl8pPr marL="3657509" lvl="7" indent="-228594" algn="l">
              <a:lnSpc>
                <a:spcPct val="90000"/>
              </a:lnSpc>
              <a:spcBef>
                <a:spcPts val="500"/>
              </a:spcBef>
              <a:spcAft>
                <a:spcPts val="0"/>
              </a:spcAft>
              <a:buClr>
                <a:srgbClr val="888888"/>
              </a:buClr>
              <a:buSzPts val="1600"/>
              <a:buNone/>
              <a:defRPr sz="1600">
                <a:solidFill>
                  <a:srgbClr val="888888"/>
                </a:solidFill>
              </a:defRPr>
            </a:lvl8pPr>
            <a:lvl9pPr marL="4114697" lvl="8" indent="-228594" algn="l">
              <a:lnSpc>
                <a:spcPct val="90000"/>
              </a:lnSpc>
              <a:spcBef>
                <a:spcPts val="500"/>
              </a:spcBef>
              <a:spcAft>
                <a:spcPts val="0"/>
              </a:spcAft>
              <a:buClr>
                <a:srgbClr val="888888"/>
              </a:buClr>
              <a:buSzPts val="1600"/>
              <a:buNone/>
              <a:defRPr sz="1600">
                <a:solidFill>
                  <a:srgbClr val="888888"/>
                </a:solidFill>
              </a:defRPr>
            </a:lvl9pPr>
          </a:lstStyle>
          <a:p>
            <a:endParaRPr/>
          </a:p>
        </p:txBody>
      </p:sp>
    </p:spTree>
    <p:extLst>
      <p:ext uri="{BB962C8B-B14F-4D97-AF65-F5344CB8AC3E}">
        <p14:creationId xmlns:p14="http://schemas.microsoft.com/office/powerpoint/2010/main" val="25562776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7" y="365125"/>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5"/>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3495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4" y="2698522"/>
            <a:ext cx="10259311" cy="1193800"/>
          </a:xfrm>
        </p:spPr>
        <p:txBody>
          <a:bodyPr anchor="b">
            <a:normAutofit/>
          </a:bodyPr>
          <a:lstStyle>
            <a:lvl1pPr algn="l">
              <a:defRPr sz="48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966343" y="4035910"/>
            <a:ext cx="10259311" cy="692832"/>
          </a:xfrm>
        </p:spPr>
        <p:txBody>
          <a:bodyPr/>
          <a:lstStyle>
            <a:lvl1pPr marL="0" indent="0" algn="l">
              <a:buNone/>
              <a:defRPr sz="2400">
                <a:solidFill>
                  <a:schemeClr val="tx1"/>
                </a:solidFill>
                <a:latin typeface="Karla"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8" cy="2030220"/>
          </a:xfrm>
          <a:prstGeom prst="rect">
            <a:avLst/>
          </a:prstGeom>
        </p:spPr>
      </p:pic>
    </p:spTree>
    <p:extLst>
      <p:ext uri="{BB962C8B-B14F-4D97-AF65-F5344CB8AC3E}">
        <p14:creationId xmlns:p14="http://schemas.microsoft.com/office/powerpoint/2010/main" val="2191140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0" y="1653309"/>
            <a:ext cx="5260380" cy="4267200"/>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58" y="1647046"/>
            <a:ext cx="5234553" cy="4265557"/>
          </a:xfrm>
        </p:spPr>
        <p:txBody>
          <a:bodyPr>
            <a:normAutofit/>
          </a:bodyPr>
          <a:lstStyle>
            <a:lvl1pPr>
              <a:buClr>
                <a:schemeClr val="tx2"/>
              </a:buClr>
              <a:defRPr sz="2400">
                <a:latin typeface="Karla" pitchFamily="2" charset="0"/>
              </a:defRPr>
            </a:lvl1pPr>
            <a:lvl2pPr>
              <a:buClr>
                <a:schemeClr val="tx2"/>
              </a:buClr>
              <a:defRPr sz="2400">
                <a:latin typeface="Karla" pitchFamily="2" charset="0"/>
              </a:defRPr>
            </a:lvl2pPr>
            <a:lvl3pPr>
              <a:buClr>
                <a:schemeClr val="tx2"/>
              </a:buClr>
              <a:defRPr sz="2400">
                <a:latin typeface="Karla" pitchFamily="2" charset="0"/>
              </a:defRPr>
            </a:lvl3pPr>
            <a:lvl4pPr>
              <a:buClr>
                <a:schemeClr val="tx2"/>
              </a:buClr>
              <a:defRPr sz="2400">
                <a:latin typeface="Karla" pitchFamily="2" charset="0"/>
              </a:defRPr>
            </a:lvl4pPr>
            <a:lvl5pPr>
              <a:buClr>
                <a:schemeClr val="tx2"/>
              </a:buClr>
              <a:defRPr sz="24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8300685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5"/>
            <a:ext cx="184785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5"/>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2400">
                <a:solidFill>
                  <a:schemeClr val="tx1"/>
                </a:solidFill>
                <a:latin typeface="Karla" pitchFamily="2" charset="0"/>
              </a:defRPr>
            </a:lvl1pPr>
            <a:lvl2pPr>
              <a:buClr>
                <a:schemeClr val="tx2"/>
              </a:buClr>
              <a:defRPr sz="2000">
                <a:solidFill>
                  <a:schemeClr val="tx1"/>
                </a:solidFill>
                <a:latin typeface="Karla" pitchFamily="2" charset="0"/>
              </a:defRPr>
            </a:lvl2pPr>
            <a:lvl3pPr>
              <a:buClr>
                <a:schemeClr val="tx2"/>
              </a:buClr>
              <a:defRPr sz="1800">
                <a:solidFill>
                  <a:schemeClr val="tx1"/>
                </a:solidFill>
                <a:latin typeface="Karla" pitchFamily="2" charset="0"/>
              </a:defRPr>
            </a:lvl3pPr>
            <a:lvl4pPr>
              <a:buClr>
                <a:schemeClr val="tx2"/>
              </a:buClr>
              <a:defRPr sz="1600">
                <a:solidFill>
                  <a:schemeClr val="tx1"/>
                </a:solidFill>
                <a:latin typeface="Karla" pitchFamily="2" charset="0"/>
              </a:defRPr>
            </a:lvl4pPr>
            <a:lvl5pPr>
              <a:buClr>
                <a:schemeClr val="tx2"/>
              </a:buClr>
              <a:defRPr sz="16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0"/>
            <a:ext cx="1214437" cy="365125"/>
          </a:xfrm>
        </p:spPr>
        <p:txBody>
          <a:bodyPr/>
          <a:lstStyle>
            <a:lvl1pPr>
              <a:defRPr sz="140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0" y="6667613"/>
            <a:ext cx="12191999" cy="107723"/>
          </a:xfrm>
          <a:prstGeom prst="rect">
            <a:avLst/>
          </a:prstGeom>
          <a:noFill/>
        </p:spPr>
        <p:txBody>
          <a:bodyPr wrap="square" lIns="0" tIns="0" rIns="0" bIns="0" rtlCol="0">
            <a:spAutoFit/>
          </a:bodyPr>
          <a:lstStyle/>
          <a:p>
            <a:pPr algn="ctr"/>
            <a:r>
              <a:rPr lang="en-US" sz="700"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3128946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6"/>
        <p:cNvGrpSpPr/>
        <p:nvPr/>
      </p:nvGrpSpPr>
      <p:grpSpPr>
        <a:xfrm>
          <a:off x="0" y="0"/>
          <a:ext cx="0" cy="0"/>
          <a:chOff x="0" y="0"/>
          <a:chExt cx="0" cy="0"/>
        </a:xfrm>
      </p:grpSpPr>
      <p:sp>
        <p:nvSpPr>
          <p:cNvPr id="127" name="Google Shape;127;p29"/>
          <p:cNvSpPr txBox="1">
            <a:spLocks noGrp="1"/>
          </p:cNvSpPr>
          <p:nvPr>
            <p:ph type="dt" idx="10"/>
          </p:nvPr>
        </p:nvSpPr>
        <p:spPr>
          <a:xfrm>
            <a:off x="304800" y="4237567"/>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8" name="Google Shape;128;p29"/>
          <p:cNvSpPr txBox="1">
            <a:spLocks noGrp="1"/>
          </p:cNvSpPr>
          <p:nvPr>
            <p:ph type="ftr" idx="11"/>
          </p:nvPr>
        </p:nvSpPr>
        <p:spPr>
          <a:xfrm>
            <a:off x="2082800" y="4237567"/>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9" name="Google Shape;129;p29"/>
          <p:cNvSpPr txBox="1">
            <a:spLocks noGrp="1"/>
          </p:cNvSpPr>
          <p:nvPr>
            <p:ph type="sldNum" idx="12"/>
          </p:nvPr>
        </p:nvSpPr>
        <p:spPr>
          <a:xfrm>
            <a:off x="4368800" y="4237567"/>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55396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49270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9"/>
            <a:ext cx="5303520" cy="3127975"/>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8065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275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1"/>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Tree>
    <p:extLst>
      <p:ext uri="{BB962C8B-B14F-4D97-AF65-F5344CB8AC3E}">
        <p14:creationId xmlns:p14="http://schemas.microsoft.com/office/powerpoint/2010/main" val="2543839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Tree>
    <p:extLst>
      <p:ext uri="{BB962C8B-B14F-4D97-AF65-F5344CB8AC3E}">
        <p14:creationId xmlns:p14="http://schemas.microsoft.com/office/powerpoint/2010/main" val="45039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2.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5"/>
            <a:ext cx="5486400" cy="1543051"/>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1"/>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4147449592"/>
      </p:ext>
    </p:extLst>
  </p:cSld>
  <p:clrMap bg1="lt1" tx1="dk1" bg2="lt2" tx2="dk2" accent1="accent1" accent2="accent2" accent3="accent3" accent4="accent4" accent5="accent5" accent6="accent6" hlink="hlink" folHlink="folHlink"/>
  <p:sldLayoutIdLst>
    <p:sldLayoutId id="2147483696" r:id="rId1"/>
    <p:sldLayoutId id="2147483674" r:id="rId2"/>
  </p:sldLayoutIdLst>
  <p:txStyles>
    <p:titleStyle>
      <a:lvl1pPr marL="0" indent="0" algn="ctr" defTabSz="914377"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ctr"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0"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0" y="1663855"/>
            <a:ext cx="10972800" cy="390721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506366" y="5662513"/>
            <a:ext cx="1118153" cy="1097280"/>
          </a:xfrm>
          <a:prstGeom prst="rect">
            <a:avLst/>
          </a:prstGeom>
        </p:spPr>
      </p:pic>
    </p:spTree>
    <p:extLst>
      <p:ext uri="{BB962C8B-B14F-4D97-AF65-F5344CB8AC3E}">
        <p14:creationId xmlns:p14="http://schemas.microsoft.com/office/powerpoint/2010/main" val="21526540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665" r:id="rId10"/>
    <p:sldLayoutId id="2147483663" r:id="rId11"/>
    <p:sldLayoutId id="2147483664" r:id="rId12"/>
    <p:sldLayoutId id="2147483723" r:id="rId13"/>
  </p:sldLayoutIdLst>
  <p:txStyles>
    <p:titleStyle>
      <a:lvl1pPr algn="l" defTabSz="914400"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ed.sc.gov/educators/educator-effectiveness/adept-evaluation-system-2006/adept-for-special-areas-2020/special-areas-required-elements/"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hyperlink" Target="https://ed.sc.gov/educators/educator-effectiveness/adept-for-special-areas-2020/guidelines-adept-for-speech-language-professional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bit.ly/eeld24"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hyperlink" Target="mailto:vtraufler@ed.sc.gov" TargetMode="External"/><Relationship Id="rId13" Type="http://schemas.openxmlformats.org/officeDocument/2006/relationships/hyperlink" Target="mailto:frobinson@ed.sc.gov" TargetMode="External"/><Relationship Id="rId3" Type="http://schemas.openxmlformats.org/officeDocument/2006/relationships/hyperlink" Target="mailto:ascohoon@ed.sc.gov" TargetMode="External"/><Relationship Id="rId7" Type="http://schemas.openxmlformats.org/officeDocument/2006/relationships/hyperlink" Target="mailto:khoward@ed.sc.gov" TargetMode="External"/><Relationship Id="rId12" Type="http://schemas.openxmlformats.org/officeDocument/2006/relationships/hyperlink" Target="mailto:oortmann@ed.sc.gov" TargetMode="External"/><Relationship Id="rId17" Type="http://schemas.openxmlformats.org/officeDocument/2006/relationships/hyperlink" Target="mailto:masuber@ed.sc.gov" TargetMode="External"/><Relationship Id="rId2" Type="http://schemas.openxmlformats.org/officeDocument/2006/relationships/notesSlide" Target="../notesSlides/notesSlide17.xml"/><Relationship Id="rId16" Type="http://schemas.openxmlformats.org/officeDocument/2006/relationships/hyperlink" Target="mailto:lmandsager@ed.sc.gov" TargetMode="External"/><Relationship Id="rId1" Type="http://schemas.openxmlformats.org/officeDocument/2006/relationships/slideLayout" Target="../slideLayouts/slideLayout5.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hyperlink" Target="mailto:ksgrant@ed.sc.gov" TargetMode="External"/><Relationship Id="rId10" Type="http://schemas.openxmlformats.org/officeDocument/2006/relationships/hyperlink" Target="https://ed.sc.gov/educators/educator-effectiveness/expanded-adept-resources/https-ed-sc-gov-educators-educator-effectiveness-expanded-adept-resources-educator-evaluation-guidance/educator-effectiveness-and-leadership-development-contacts/?showMeta=2&amp;ext=.pdf" TargetMode="External"/><Relationship Id="rId4" Type="http://schemas.openxmlformats.org/officeDocument/2006/relationships/hyperlink" Target="mailto:bflythe@ed.sc.gov" TargetMode="External"/><Relationship Id="rId9" Type="http://schemas.openxmlformats.org/officeDocument/2006/relationships/hyperlink" Target="https://ed.sc.gov" TargetMode="External"/><Relationship Id="rId14" Type="http://schemas.openxmlformats.org/officeDocument/2006/relationships/hyperlink" Target="mailto:tsmith@ed.sc.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447607" y="522705"/>
            <a:ext cx="6035040" cy="1543051"/>
          </a:xfrm>
        </p:spPr>
        <p:txBody>
          <a:bodyPr/>
          <a:lstStyle/>
          <a:p>
            <a:r>
              <a:rPr lang="en-US"/>
              <a:t>Educator Effectiveness </a:t>
            </a:r>
            <a:br>
              <a:rPr lang="en-US"/>
            </a:br>
            <a:r>
              <a:rPr lang="en-US"/>
              <a:t>Virtual Office Hours </a:t>
            </a:r>
          </a:p>
        </p:txBody>
      </p:sp>
      <p:sp>
        <p:nvSpPr>
          <p:cNvPr id="10" name="Content Placeholder 9"/>
          <p:cNvSpPr>
            <a:spLocks noGrp="1"/>
          </p:cNvSpPr>
          <p:nvPr>
            <p:ph idx="1"/>
          </p:nvPr>
        </p:nvSpPr>
        <p:spPr>
          <a:xfrm>
            <a:off x="5447607" y="2065755"/>
            <a:ext cx="6035040" cy="615524"/>
          </a:xfrm>
        </p:spPr>
        <p:txBody>
          <a:bodyPr>
            <a:normAutofit/>
          </a:bodyPr>
          <a:lstStyle/>
          <a:p>
            <a:r>
              <a:rPr lang="en-US" b="1">
                <a:latin typeface="Calibri"/>
                <a:ea typeface="Calibri"/>
                <a:cs typeface="Calibri"/>
              </a:rPr>
              <a:t>March 6, 2024</a:t>
            </a:r>
          </a:p>
        </p:txBody>
      </p:sp>
      <p:sp>
        <p:nvSpPr>
          <p:cNvPr id="4" name="Subtitle 2"/>
          <p:cNvSpPr txBox="1">
            <a:spLocks/>
          </p:cNvSpPr>
          <p:nvPr/>
        </p:nvSpPr>
        <p:spPr>
          <a:xfrm>
            <a:off x="5508170" y="2716672"/>
            <a:ext cx="6112009" cy="2677790"/>
          </a:xfrm>
          <a:prstGeom prst="rect">
            <a:avLst/>
          </a:prstGeom>
        </p:spPr>
        <p:txBody>
          <a:bodyPr vert="horz" lIns="0" tIns="0" rIns="0" bIns="0" rtlCol="0" anchor="t">
            <a:noAutofit/>
          </a:bodyPr>
          <a:lstStyle>
            <a:lvl1pPr marL="0" indent="0" algn="r" defTabSz="914377" rtl="0" eaLnBrk="1" latinLnBrk="0" hangingPunct="1">
              <a:lnSpc>
                <a:spcPct val="90000"/>
              </a:lnSpc>
              <a:spcBef>
                <a:spcPts val="1000"/>
              </a:spcBef>
              <a:buFont typeface="Arial" panose="020B0604020202020204" pitchFamily="34" charset="0"/>
              <a:buNone/>
              <a:defRPr sz="2400" kern="1200">
                <a:solidFill>
                  <a:schemeClr val="tx1">
                    <a:alpha val="60000"/>
                  </a:schemeClr>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defTabSz="914354">
              <a:lnSpc>
                <a:spcPct val="100000"/>
              </a:lnSpc>
              <a:buClrTx/>
              <a:defRPr/>
            </a:pPr>
            <a:endParaRPr lang="en-US" sz="2500" b="1">
              <a:solidFill>
                <a:srgbClr val="007C85"/>
              </a:solidFill>
              <a:latin typeface="Calibri" panose="020F0502020204030204"/>
            </a:endParaRPr>
          </a:p>
          <a:p>
            <a:pPr algn="ctr" defTabSz="914354">
              <a:lnSpc>
                <a:spcPct val="100000"/>
              </a:lnSpc>
              <a:buClrTx/>
              <a:defRPr/>
            </a:pPr>
            <a:r>
              <a:rPr lang="en-US" sz="2800" b="1">
                <a:solidFill>
                  <a:srgbClr val="4472C4"/>
                </a:solidFill>
                <a:latin typeface="Calibri"/>
                <a:ea typeface="Calibri"/>
                <a:cs typeface="Calibri"/>
              </a:rPr>
              <a:t>Welcome!</a:t>
            </a:r>
            <a:endParaRPr lang="en-US" sz="2800">
              <a:solidFill>
                <a:srgbClr val="181D25"/>
              </a:solidFill>
              <a:latin typeface="Calibri"/>
              <a:ea typeface="Calibri"/>
              <a:cs typeface="Calibri"/>
            </a:endParaRPr>
          </a:p>
          <a:p>
            <a:pPr algn="ctr" rtl="0" fontAlgn="base"/>
            <a:r>
              <a:rPr lang="en-US" i="0" u="none" strike="noStrike">
                <a:solidFill>
                  <a:schemeClr val="tx1"/>
                </a:solidFill>
                <a:effectLst/>
                <a:latin typeface="Poppins" panose="00000500000000000000" pitchFamily="2" charset="0"/>
              </a:rPr>
              <a:t>How has someone on your team </a:t>
            </a:r>
          </a:p>
          <a:p>
            <a:pPr algn="ctr" rtl="0" fontAlgn="base"/>
            <a:r>
              <a:rPr lang="en-US" i="0" u="none" strike="noStrike">
                <a:solidFill>
                  <a:schemeClr val="tx1"/>
                </a:solidFill>
                <a:effectLst/>
                <a:latin typeface="Poppins" panose="00000500000000000000" pitchFamily="2" charset="0"/>
              </a:rPr>
              <a:t>been helpful to you this week?</a:t>
            </a:r>
            <a:r>
              <a:rPr lang="en-US" i="0">
                <a:solidFill>
                  <a:schemeClr val="tx1"/>
                </a:solidFill>
                <a:effectLst/>
                <a:latin typeface="Poppins" panose="00000500000000000000" pitchFamily="2" charset="0"/>
              </a:rPr>
              <a:t>​</a:t>
            </a:r>
            <a:endParaRPr lang="en-US" i="0">
              <a:solidFill>
                <a:schemeClr val="tx1"/>
              </a:solidFill>
              <a:effectLst/>
              <a:latin typeface="Segoe UI" panose="020B0502040204020203" pitchFamily="34" charset="0"/>
            </a:endParaRPr>
          </a:p>
          <a:p>
            <a:pPr algn="ctr" rtl="0" fontAlgn="base"/>
            <a:r>
              <a:rPr lang="en-US" sz="1800" b="0" i="0">
                <a:solidFill>
                  <a:srgbClr val="808080"/>
                </a:solidFill>
                <a:effectLst/>
                <a:latin typeface="Calibri" panose="020F0502020204030204" pitchFamily="34" charset="0"/>
              </a:rPr>
              <a:t>​</a:t>
            </a:r>
            <a:r>
              <a:rPr lang="en-US" sz="2800" b="1">
                <a:solidFill>
                  <a:schemeClr val="tx1"/>
                </a:solidFill>
                <a:latin typeface="Calibri"/>
                <a:cs typeface="Calibri"/>
              </a:rPr>
              <a:t> </a:t>
            </a:r>
            <a:endParaRPr lang="en-US"/>
          </a:p>
          <a:p>
            <a:pPr algn="ctr" defTabSz="914354">
              <a:lnSpc>
                <a:spcPct val="100000"/>
              </a:lnSpc>
              <a:spcBef>
                <a:spcPct val="20000"/>
              </a:spcBef>
              <a:defRPr/>
            </a:pPr>
            <a:endParaRPr lang="en-US" sz="2800">
              <a:solidFill>
                <a:schemeClr val="tx1"/>
              </a:solidFill>
              <a:ea typeface="Calibri"/>
              <a:cs typeface="Calibri"/>
            </a:endParaRPr>
          </a:p>
          <a:p>
            <a:pPr algn="ctr" defTabSz="914354">
              <a:lnSpc>
                <a:spcPct val="100000"/>
              </a:lnSpc>
              <a:spcBef>
                <a:spcPct val="20000"/>
              </a:spcBef>
              <a:defRPr/>
            </a:pPr>
            <a:endParaRPr lang="en-US" sz="2000">
              <a:solidFill>
                <a:srgbClr val="000000">
                  <a:alpha val="60000"/>
                </a:srgbClr>
              </a:solidFill>
              <a:ea typeface="Calibri"/>
              <a:cs typeface="Calibri"/>
            </a:endParaRPr>
          </a:p>
          <a:p>
            <a:pPr algn="ctr" defTabSz="914354">
              <a:defRPr/>
            </a:pPr>
            <a:endParaRPr lang="en-US" sz="2450">
              <a:solidFill>
                <a:srgbClr val="000000">
                  <a:alpha val="60000"/>
                </a:srgbClr>
              </a:solidFill>
              <a:ea typeface="Calibri"/>
              <a:cs typeface="Calibri"/>
            </a:endParaRPr>
          </a:p>
          <a:p>
            <a:pPr algn="ctr" defTabSz="914354">
              <a:lnSpc>
                <a:spcPct val="100000"/>
              </a:lnSpc>
              <a:buClrTx/>
              <a:defRPr/>
            </a:pPr>
            <a:endParaRPr lang="en-US" sz="2467">
              <a:solidFill>
                <a:srgbClr val="4472C4"/>
              </a:solidFill>
              <a:latin typeface="Trebuchet MS" panose="020B0603020202020204" pitchFamily="34" charset="0"/>
              <a:cs typeface="Calibri"/>
            </a:endParaRPr>
          </a:p>
          <a:p>
            <a:pPr algn="ctr" defTabSz="914354">
              <a:lnSpc>
                <a:spcPct val="100000"/>
              </a:lnSpc>
              <a:buClrTx/>
              <a:defRPr/>
            </a:pPr>
            <a:endParaRPr lang="en-US" sz="2500" b="1">
              <a:solidFill>
                <a:srgbClr val="007C85">
                  <a:alpha val="60000"/>
                </a:srgbClr>
              </a:solidFill>
              <a:latin typeface="Calibri" panose="020F0502020204030204"/>
              <a:ea typeface="Calibri" panose="020F0502020204030204"/>
              <a:cs typeface="Calibri"/>
            </a:endParaRPr>
          </a:p>
        </p:txBody>
      </p:sp>
    </p:spTree>
    <p:extLst>
      <p:ext uri="{BB962C8B-B14F-4D97-AF65-F5344CB8AC3E}">
        <p14:creationId xmlns:p14="http://schemas.microsoft.com/office/powerpoint/2010/main" val="3546646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4F1A-A03E-1EDA-2D2E-4F7920DCCE0D}"/>
              </a:ext>
            </a:extLst>
          </p:cNvPr>
          <p:cNvSpPr>
            <a:spLocks noGrp="1"/>
          </p:cNvSpPr>
          <p:nvPr>
            <p:ph type="title"/>
          </p:nvPr>
        </p:nvSpPr>
        <p:spPr/>
        <p:txBody>
          <a:bodyPr/>
          <a:lstStyle/>
          <a:p>
            <a:r>
              <a:rPr lang="en-US">
                <a:latin typeface="Rockwell"/>
              </a:rPr>
              <a:t>SA Reminders</a:t>
            </a:r>
            <a:endParaRPr lang="en-US"/>
          </a:p>
        </p:txBody>
      </p:sp>
      <p:sp>
        <p:nvSpPr>
          <p:cNvPr id="3" name="Content Placeholder 2">
            <a:extLst>
              <a:ext uri="{FF2B5EF4-FFF2-40B4-BE49-F238E27FC236}">
                <a16:creationId xmlns:a16="http://schemas.microsoft.com/office/drawing/2014/main" id="{B0A59B6D-C3A9-223C-6060-348237626ABD}"/>
              </a:ext>
            </a:extLst>
          </p:cNvPr>
          <p:cNvSpPr>
            <a:spLocks noGrp="1"/>
          </p:cNvSpPr>
          <p:nvPr>
            <p:ph idx="1"/>
          </p:nvPr>
        </p:nvSpPr>
        <p:spPr/>
        <p:txBody>
          <a:bodyPr vert="horz" lIns="91440" tIns="45720" rIns="91440" bIns="45720" rtlCol="0" anchor="t">
            <a:normAutofit/>
          </a:bodyPr>
          <a:lstStyle/>
          <a:p>
            <a:pPr marL="0" indent="0">
              <a:buNone/>
            </a:pPr>
            <a:r>
              <a:rPr lang="en-US">
                <a:latin typeface="Trebuchet MS"/>
              </a:rPr>
              <a:t>Pre- and Post Conference questions are</a:t>
            </a:r>
            <a:endParaRPr lang="en-US"/>
          </a:p>
          <a:p>
            <a:pPr marL="227965" indent="-227965"/>
            <a:r>
              <a:rPr lang="en-US">
                <a:latin typeface="Trebuchet MS"/>
              </a:rPr>
              <a:t>required </a:t>
            </a:r>
            <a:endParaRPr lang="en-US"/>
          </a:p>
          <a:p>
            <a:pPr marL="227965" indent="-227965"/>
            <a:r>
              <a:rPr lang="en-US">
                <a:latin typeface="Trebuchet MS"/>
              </a:rPr>
              <a:t>aligned to specific indicators in the rubric</a:t>
            </a:r>
            <a:endParaRPr lang="en-US"/>
          </a:p>
          <a:p>
            <a:pPr marL="227965" indent="-227965"/>
            <a:r>
              <a:rPr lang="en-US">
                <a:latin typeface="Trebuchet MS"/>
              </a:rPr>
              <a:t>listed in Sources of Evidence column</a:t>
            </a:r>
            <a:endParaRPr lang="en-US"/>
          </a:p>
        </p:txBody>
      </p:sp>
    </p:spTree>
    <p:extLst>
      <p:ext uri="{BB962C8B-B14F-4D97-AF65-F5344CB8AC3E}">
        <p14:creationId xmlns:p14="http://schemas.microsoft.com/office/powerpoint/2010/main" val="2170279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4EBE-1639-66E7-9C0C-A7C1E0A8737A}"/>
              </a:ext>
            </a:extLst>
          </p:cNvPr>
          <p:cNvSpPr>
            <a:spLocks noGrp="1"/>
          </p:cNvSpPr>
          <p:nvPr>
            <p:ph type="title"/>
          </p:nvPr>
        </p:nvSpPr>
        <p:spPr>
          <a:xfrm>
            <a:off x="480383" y="457200"/>
            <a:ext cx="4114800" cy="953219"/>
          </a:xfrm>
        </p:spPr>
        <p:txBody>
          <a:bodyPr anchor="b">
            <a:normAutofit/>
          </a:bodyPr>
          <a:lstStyle/>
          <a:p>
            <a:r>
              <a:rPr lang="en-US">
                <a:latin typeface="Rockwell"/>
              </a:rPr>
              <a:t>SLP Reminders</a:t>
            </a:r>
          </a:p>
        </p:txBody>
      </p:sp>
      <p:sp>
        <p:nvSpPr>
          <p:cNvPr id="3" name="Content Placeholder 2">
            <a:extLst>
              <a:ext uri="{FF2B5EF4-FFF2-40B4-BE49-F238E27FC236}">
                <a16:creationId xmlns:a16="http://schemas.microsoft.com/office/drawing/2014/main" id="{FEA2B8FB-FFA2-F921-BBE7-5E079BA97E1B}"/>
              </a:ext>
            </a:extLst>
          </p:cNvPr>
          <p:cNvSpPr>
            <a:spLocks noGrp="1"/>
          </p:cNvSpPr>
          <p:nvPr>
            <p:ph type="body" sz="half" idx="2"/>
          </p:nvPr>
        </p:nvSpPr>
        <p:spPr>
          <a:xfrm>
            <a:off x="480383" y="2057400"/>
            <a:ext cx="3920317" cy="3549771"/>
          </a:xfrm>
        </p:spPr>
        <p:txBody>
          <a:bodyPr vert="horz" lIns="91440" tIns="45720" rIns="91440" bIns="45720" rtlCol="0" anchor="t">
            <a:normAutofit/>
          </a:bodyPr>
          <a:lstStyle/>
          <a:p>
            <a:r>
              <a:rPr lang="en-US" u="sng">
                <a:latin typeface="Trebuchet MS"/>
              </a:rPr>
              <a:t>&gt;</a:t>
            </a:r>
            <a:r>
              <a:rPr lang="en-US">
                <a:latin typeface="Trebuchet MS"/>
              </a:rPr>
              <a:t> 1 IEP Meeting and </a:t>
            </a:r>
            <a:r>
              <a:rPr lang="en-US" u="sng">
                <a:latin typeface="Trebuchet MS"/>
              </a:rPr>
              <a:t>&gt;</a:t>
            </a:r>
            <a:r>
              <a:rPr lang="en-US">
                <a:latin typeface="Trebuchet MS"/>
              </a:rPr>
              <a:t> 1 Therapy Session observations are required during the Preliminary Cycle </a:t>
            </a:r>
            <a:endParaRPr lang="en-US"/>
          </a:p>
          <a:p>
            <a:r>
              <a:rPr lang="en-US">
                <a:latin typeface="Trebuchet MS"/>
              </a:rPr>
              <a:t>Based on scores, some Final Cycle observations may be waived. See the </a:t>
            </a:r>
            <a:r>
              <a:rPr lang="en-US">
                <a:latin typeface="Trebuchet MS"/>
                <a:hlinkClick r:id="rId3"/>
              </a:rPr>
              <a:t>SA At-A-Glance document</a:t>
            </a:r>
            <a:r>
              <a:rPr lang="en-US">
                <a:latin typeface="Trebuchet MS"/>
              </a:rPr>
              <a:t> and </a:t>
            </a:r>
            <a:r>
              <a:rPr lang="en-US">
                <a:latin typeface="Trebuchet MS"/>
                <a:hlinkClick r:id="rId4"/>
              </a:rPr>
              <a:t>Guidelines</a:t>
            </a:r>
            <a:r>
              <a:rPr lang="en-US">
                <a:latin typeface="Trebuchet MS"/>
              </a:rPr>
              <a:t> for more information. </a:t>
            </a:r>
            <a:endParaRPr lang="en-US"/>
          </a:p>
          <a:p>
            <a:pPr marL="0" indent="0">
              <a:buNone/>
            </a:pPr>
            <a:endParaRPr lang="en-US"/>
          </a:p>
          <a:p>
            <a:pPr marL="0" indent="0">
              <a:buNone/>
            </a:pPr>
            <a:endParaRPr lang="en-US"/>
          </a:p>
          <a:p>
            <a:pPr marL="0" indent="0">
              <a:buNone/>
            </a:pPr>
            <a:endParaRPr lang="en-US"/>
          </a:p>
        </p:txBody>
      </p:sp>
      <p:pic>
        <p:nvPicPr>
          <p:cNvPr id="8" name="Picture 7" descr="Speech Therapist Observation forms">
            <a:extLst>
              <a:ext uri="{FF2B5EF4-FFF2-40B4-BE49-F238E27FC236}">
                <a16:creationId xmlns:a16="http://schemas.microsoft.com/office/drawing/2014/main" id="{62C1E1D4-BDCB-C83E-AEE6-D301871D1F94}"/>
              </a:ext>
            </a:extLst>
          </p:cNvPr>
          <p:cNvPicPr>
            <a:picLocks noChangeAspect="1"/>
          </p:cNvPicPr>
          <p:nvPr/>
        </p:nvPicPr>
        <p:blipFill>
          <a:blip r:embed="rId5"/>
          <a:stretch>
            <a:fillRect/>
          </a:stretch>
        </p:blipFill>
        <p:spPr>
          <a:xfrm>
            <a:off x="4556335" y="970084"/>
            <a:ext cx="7632638" cy="3635371"/>
          </a:xfrm>
          <a:prstGeom prst="rect">
            <a:avLst/>
          </a:prstGeom>
          <a:noFill/>
        </p:spPr>
      </p:pic>
    </p:spTree>
    <p:extLst>
      <p:ext uri="{BB962C8B-B14F-4D97-AF65-F5344CB8AC3E}">
        <p14:creationId xmlns:p14="http://schemas.microsoft.com/office/powerpoint/2010/main" val="2729970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FAQs</a:t>
            </a:r>
            <a:endParaRPr lang="en-US"/>
          </a:p>
        </p:txBody>
      </p:sp>
      <p:sp>
        <p:nvSpPr>
          <p:cNvPr id="3" name="Text Placeholder 2">
            <a:extLst>
              <a:ext uri="{FF2B5EF4-FFF2-40B4-BE49-F238E27FC236}">
                <a16:creationId xmlns:a16="http://schemas.microsoft.com/office/drawing/2014/main" id="{D011447C-41D3-7FF4-CCFD-6195FD295A76}"/>
              </a:ext>
              <a:ext uri="{C183D7F6-B498-43B3-948B-1728B52AA6E4}">
                <adec:decorative xmlns:adec="http://schemas.microsoft.com/office/drawing/2017/decorative" val="1"/>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225662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ADEPT Plans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idx="1"/>
          </p:nvPr>
        </p:nvSpPr>
        <p:spPr/>
        <p:txBody>
          <a:bodyPr vert="horz" lIns="91440" tIns="45720" rIns="91440" bIns="45720" rtlCol="0" anchor="t">
            <a:normAutofit/>
          </a:bodyPr>
          <a:lstStyle/>
          <a:p>
            <a:pPr marL="227965" indent="-227965"/>
            <a:r>
              <a:rPr lang="en-US">
                <a:latin typeface="Trebuchet MS"/>
              </a:rPr>
              <a:t>Q: When will districts be able to enter ADEPT Plan data for 2024-25?</a:t>
            </a:r>
            <a:endParaRPr lang="en-US"/>
          </a:p>
          <a:p>
            <a:pPr marL="0" indent="0">
              <a:buNone/>
            </a:pPr>
            <a:endParaRPr lang="en-US">
              <a:latin typeface="Trebuchet MS"/>
            </a:endParaRPr>
          </a:p>
          <a:p>
            <a:pPr marL="227965" indent="-227965"/>
            <a:r>
              <a:rPr lang="en-US">
                <a:latin typeface="Trebuchet MS"/>
              </a:rPr>
              <a:t>A: ADEPT Plan templates will be available in </a:t>
            </a:r>
            <a:r>
              <a:rPr lang="en-US" err="1">
                <a:latin typeface="Trebuchet MS"/>
              </a:rPr>
              <a:t>SCLead</a:t>
            </a:r>
            <a:r>
              <a:rPr lang="en-US">
                <a:latin typeface="Trebuchet MS"/>
              </a:rPr>
              <a:t> the beginning of April. We will walk through any changes during our April VOH.</a:t>
            </a:r>
            <a:endParaRPr lang="en-US"/>
          </a:p>
        </p:txBody>
      </p:sp>
    </p:spTree>
    <p:extLst>
      <p:ext uri="{BB962C8B-B14F-4D97-AF65-F5344CB8AC3E}">
        <p14:creationId xmlns:p14="http://schemas.microsoft.com/office/powerpoint/2010/main" val="368884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87F95-1E62-727B-324B-E6C878567950}"/>
              </a:ext>
            </a:extLst>
          </p:cNvPr>
          <p:cNvSpPr>
            <a:spLocks noGrp="1"/>
          </p:cNvSpPr>
          <p:nvPr>
            <p:ph type="title"/>
          </p:nvPr>
        </p:nvSpPr>
        <p:spPr/>
        <p:txBody>
          <a:bodyPr/>
          <a:lstStyle/>
          <a:p>
            <a:r>
              <a:rPr lang="en-US">
                <a:latin typeface="Rockwell"/>
              </a:rPr>
              <a:t>Provisional Initial – Summative Evaluation</a:t>
            </a:r>
            <a:endParaRPr lang="en-US"/>
          </a:p>
        </p:txBody>
      </p:sp>
      <p:sp>
        <p:nvSpPr>
          <p:cNvPr id="3" name="Content Placeholder 2">
            <a:extLst>
              <a:ext uri="{FF2B5EF4-FFF2-40B4-BE49-F238E27FC236}">
                <a16:creationId xmlns:a16="http://schemas.microsoft.com/office/drawing/2014/main" id="{4AFFC190-709C-C267-46CA-3B72ECAF9170}"/>
              </a:ext>
            </a:extLst>
          </p:cNvPr>
          <p:cNvSpPr>
            <a:spLocks noGrp="1"/>
          </p:cNvSpPr>
          <p:nvPr>
            <p:ph idx="1"/>
          </p:nvPr>
        </p:nvSpPr>
        <p:spPr>
          <a:xfrm>
            <a:off x="492651" y="1498681"/>
            <a:ext cx="11066745" cy="4185074"/>
          </a:xfrm>
        </p:spPr>
        <p:txBody>
          <a:bodyPr vert="horz" lIns="91440" tIns="45720" rIns="91440" bIns="45720" rtlCol="0" anchor="t">
            <a:normAutofit fontScale="92500" lnSpcReduction="10000"/>
          </a:bodyPr>
          <a:lstStyle/>
          <a:p>
            <a:pPr marL="227965" indent="-227965"/>
            <a:r>
              <a:rPr lang="en-US">
                <a:latin typeface="Trebuchet MS"/>
              </a:rPr>
              <a:t>Q: If an educator is seeking advancement from a Provisional</a:t>
            </a:r>
            <a:r>
              <a:rPr lang="en-US">
                <a:solidFill>
                  <a:srgbClr val="000000"/>
                </a:solidFill>
                <a:latin typeface="Trebuchet MS"/>
              </a:rPr>
              <a:t> Initial to a Professional certificate and receives a "Met" on the summative evaluation but not the required score of 2.76,  what would be the next steps?</a:t>
            </a:r>
          </a:p>
          <a:p>
            <a:pPr marL="0" indent="0">
              <a:buNone/>
            </a:pPr>
            <a:endParaRPr lang="en-US">
              <a:latin typeface="Trebuchet MS"/>
            </a:endParaRPr>
          </a:p>
          <a:p>
            <a:pPr marL="227965" indent="-227965"/>
            <a:r>
              <a:rPr lang="en-US">
                <a:latin typeface="Trebuchet MS"/>
              </a:rPr>
              <a:t>A: Although the score was "Met", if the educator needs to demonstrate knowledge of pedagogy, they would either need to complete another summative evaluation with a score of 2.76 or higher or receive a qualifying</a:t>
            </a:r>
            <a:r>
              <a:rPr lang="en-US">
                <a:solidFill>
                  <a:srgbClr val="000000"/>
                </a:solidFill>
                <a:latin typeface="Trebuchet MS"/>
              </a:rPr>
              <a:t> score on the required pedagogy assessment </a:t>
            </a:r>
            <a:r>
              <a:rPr lang="en-US">
                <a:solidFill>
                  <a:srgbClr val="000000"/>
                </a:solidFill>
                <a:latin typeface="Trebuchet MS"/>
                <a:cs typeface="Calibri"/>
              </a:rPr>
              <a:t>to advance the certificate.</a:t>
            </a:r>
            <a:endParaRPr lang="en-US" sz="1300">
              <a:solidFill>
                <a:srgbClr val="000000"/>
              </a:solidFill>
              <a:latin typeface="Calibri"/>
              <a:cs typeface="Calibri"/>
            </a:endParaRPr>
          </a:p>
          <a:p>
            <a:pPr marL="227965" indent="-227965"/>
            <a:endParaRPr lang="en-US"/>
          </a:p>
        </p:txBody>
      </p:sp>
    </p:spTree>
    <p:extLst>
      <p:ext uri="{BB962C8B-B14F-4D97-AF65-F5344CB8AC3E}">
        <p14:creationId xmlns:p14="http://schemas.microsoft.com/office/powerpoint/2010/main" val="2014046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8681F-541D-6BFA-D270-CC7C61DEA34A}"/>
              </a:ext>
            </a:extLst>
          </p:cNvPr>
          <p:cNvSpPr>
            <a:spLocks noGrp="1"/>
          </p:cNvSpPr>
          <p:nvPr>
            <p:ph type="title"/>
          </p:nvPr>
        </p:nvSpPr>
        <p:spPr/>
        <p:txBody>
          <a:bodyPr/>
          <a:lstStyle/>
          <a:p>
            <a:r>
              <a:rPr lang="en-US">
                <a:cs typeface="Times New Roman"/>
              </a:rPr>
              <a:t>Reciprocity and Contract Levels</a:t>
            </a:r>
            <a:endParaRPr lang="en-US"/>
          </a:p>
        </p:txBody>
      </p:sp>
      <p:sp>
        <p:nvSpPr>
          <p:cNvPr id="3" name="Content Placeholder 2">
            <a:extLst>
              <a:ext uri="{FF2B5EF4-FFF2-40B4-BE49-F238E27FC236}">
                <a16:creationId xmlns:a16="http://schemas.microsoft.com/office/drawing/2014/main" id="{8C341472-E8B8-7739-9113-CDB9A6B61818}"/>
              </a:ext>
            </a:extLst>
          </p:cNvPr>
          <p:cNvSpPr>
            <a:spLocks noGrp="1"/>
          </p:cNvSpPr>
          <p:nvPr>
            <p:ph idx="1"/>
          </p:nvPr>
        </p:nvSpPr>
        <p:spPr>
          <a:xfrm>
            <a:off x="586596" y="1305936"/>
            <a:ext cx="10972800" cy="4335739"/>
          </a:xfrm>
        </p:spPr>
        <p:txBody>
          <a:bodyPr vert="horz" lIns="91440" tIns="45720" rIns="91440" bIns="45720" rtlCol="0" anchor="t">
            <a:normAutofit fontScale="85000" lnSpcReduction="20000"/>
          </a:bodyPr>
          <a:lstStyle/>
          <a:p>
            <a:pPr marL="0" indent="0">
              <a:buNone/>
            </a:pPr>
            <a:r>
              <a:rPr lang="en-US">
                <a:latin typeface="Trebuchet MS"/>
                <a:cs typeface="Times New Roman"/>
              </a:rPr>
              <a:t>Q: When hiring an educator from out of state, what contract and evaluation level should we place him on? </a:t>
            </a:r>
          </a:p>
          <a:p>
            <a:pPr marL="0" indent="0">
              <a:buNone/>
            </a:pPr>
            <a:endParaRPr lang="en-US">
              <a:latin typeface="Trebuchet MS"/>
              <a:cs typeface="Times New Roman"/>
            </a:endParaRPr>
          </a:p>
          <a:p>
            <a:pPr marL="0" indent="0">
              <a:buNone/>
            </a:pPr>
            <a:r>
              <a:rPr lang="en-US">
                <a:latin typeface="Trebuchet MS"/>
                <a:cs typeface="Times New Roman"/>
              </a:rPr>
              <a:t>A: SCDE may issue one of two certificates to out-of-state educators: Initial or Professional. Initial certificates are issued when the educator presents a limited amount of experience and follows the same progression as any other educator on Initial certification.</a:t>
            </a:r>
          </a:p>
          <a:p>
            <a:pPr marL="0" indent="0">
              <a:buNone/>
            </a:pPr>
            <a:r>
              <a:rPr lang="en-US">
                <a:latin typeface="Trebuchet MS"/>
                <a:cs typeface="Times New Roman"/>
              </a:rPr>
              <a:t>Professional certificates are issued when the educator presents at least twenty-seven months of qualifying experience. However, an out-of-state educator on a reciprocal Professional certificate must pass a summative ADEPT evaluation prior to being offered a Continuing contract. So you would place this educator on an Annual 1 Summative contract his first year in the state. </a:t>
            </a:r>
          </a:p>
          <a:p>
            <a:endParaRPr lang="en-US">
              <a:cs typeface="Times New Roman"/>
            </a:endParaRPr>
          </a:p>
        </p:txBody>
      </p:sp>
    </p:spTree>
    <p:extLst>
      <p:ext uri="{BB962C8B-B14F-4D97-AF65-F5344CB8AC3E}">
        <p14:creationId xmlns:p14="http://schemas.microsoft.com/office/powerpoint/2010/main" val="2760924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4EBE-1639-66E7-9C0C-A7C1E0A8737A}"/>
              </a:ext>
            </a:extLst>
          </p:cNvPr>
          <p:cNvSpPr>
            <a:spLocks noGrp="1"/>
          </p:cNvSpPr>
          <p:nvPr>
            <p:ph type="title"/>
          </p:nvPr>
        </p:nvSpPr>
        <p:spPr/>
        <p:txBody>
          <a:bodyPr/>
          <a:lstStyle/>
          <a:p>
            <a:r>
              <a:rPr lang="en-US">
                <a:latin typeface="Rockwell"/>
              </a:rPr>
              <a:t>District Needs Survey 2024-25</a:t>
            </a:r>
            <a:endParaRPr lang="en-US"/>
          </a:p>
        </p:txBody>
      </p:sp>
      <p:sp>
        <p:nvSpPr>
          <p:cNvPr id="3" name="Content Placeholder 2">
            <a:extLst>
              <a:ext uri="{FF2B5EF4-FFF2-40B4-BE49-F238E27FC236}">
                <a16:creationId xmlns:a16="http://schemas.microsoft.com/office/drawing/2014/main" id="{FEA2B8FB-FFA2-F921-BBE7-5E079BA97E1B}"/>
              </a:ext>
            </a:extLst>
          </p:cNvPr>
          <p:cNvSpPr>
            <a:spLocks noGrp="1"/>
          </p:cNvSpPr>
          <p:nvPr>
            <p:ph sz="half" idx="1"/>
          </p:nvPr>
        </p:nvSpPr>
        <p:spPr>
          <a:xfrm>
            <a:off x="603851" y="1592714"/>
            <a:ext cx="5962547" cy="4005831"/>
          </a:xfrm>
        </p:spPr>
        <p:txBody>
          <a:bodyPr vert="horz" lIns="91440" tIns="45720" rIns="91440" bIns="45720" rtlCol="0" anchor="t">
            <a:normAutofit fontScale="92500" lnSpcReduction="20000"/>
          </a:bodyPr>
          <a:lstStyle/>
          <a:p>
            <a:pPr marL="227965" indent="-227965"/>
            <a:r>
              <a:rPr lang="en-US">
                <a:latin typeface="Trebuchet MS"/>
              </a:rPr>
              <a:t>Brief survey to receive information for needed trainings for next school year.</a:t>
            </a:r>
            <a:endParaRPr lang="en-US"/>
          </a:p>
          <a:p>
            <a:pPr marL="227965" indent="-227965"/>
            <a:r>
              <a:rPr lang="en-US">
                <a:latin typeface="Trebuchet MS"/>
              </a:rPr>
              <a:t>We want to make trainings fulfilling for the district and schools that you serve.</a:t>
            </a:r>
          </a:p>
          <a:p>
            <a:pPr marL="227965" indent="-227965"/>
            <a:r>
              <a:rPr lang="en-US">
                <a:latin typeface="Trebuchet MS"/>
              </a:rPr>
              <a:t>Do you have a facility to be a training site? Let us know!</a:t>
            </a:r>
          </a:p>
          <a:p>
            <a:pPr marL="227965" indent="-227965"/>
            <a:r>
              <a:rPr lang="en-US">
                <a:latin typeface="Trebuchet MS"/>
              </a:rPr>
              <a:t>Due March 8, 2024.</a:t>
            </a:r>
          </a:p>
          <a:p>
            <a:pPr marL="227965" indent="-227965"/>
            <a:r>
              <a:rPr lang="en-US">
                <a:latin typeface="Trebuchet MS"/>
              </a:rPr>
              <a:t>Calendar of trainings should be released mid-April.</a:t>
            </a:r>
            <a:endParaRPr lang="en-US"/>
          </a:p>
        </p:txBody>
      </p:sp>
      <p:pic>
        <p:nvPicPr>
          <p:cNvPr id="5" name="Content Placeholder 4" descr="A qr code with a white background for the District Needs Survey 2024-25">
            <a:extLst>
              <a:ext uri="{FF2B5EF4-FFF2-40B4-BE49-F238E27FC236}">
                <a16:creationId xmlns:a16="http://schemas.microsoft.com/office/drawing/2014/main" id="{97818AE2-66B1-B7D3-945A-7E1AEBCCD935}"/>
              </a:ext>
            </a:extLst>
          </p:cNvPr>
          <p:cNvPicPr>
            <a:picLocks noGrp="1" noChangeAspect="1"/>
          </p:cNvPicPr>
          <p:nvPr>
            <p:ph sz="half" idx="2"/>
          </p:nvPr>
        </p:nvPicPr>
        <p:blipFill>
          <a:blip r:embed="rId3"/>
          <a:stretch>
            <a:fillRect/>
          </a:stretch>
        </p:blipFill>
        <p:spPr>
          <a:xfrm>
            <a:off x="8427648" y="1078451"/>
            <a:ext cx="2676525" cy="2676525"/>
          </a:xfrm>
        </p:spPr>
      </p:pic>
      <p:sp>
        <p:nvSpPr>
          <p:cNvPr id="6" name="TextBox 5">
            <a:extLst>
              <a:ext uri="{FF2B5EF4-FFF2-40B4-BE49-F238E27FC236}">
                <a16:creationId xmlns:a16="http://schemas.microsoft.com/office/drawing/2014/main" id="{8EC7B29B-E87F-455C-EBB7-2BDE63189A29}"/>
              </a:ext>
            </a:extLst>
          </p:cNvPr>
          <p:cNvSpPr txBox="1"/>
          <p:nvPr/>
        </p:nvSpPr>
        <p:spPr>
          <a:xfrm>
            <a:off x="6033004" y="3966882"/>
            <a:ext cx="5665936"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400" u="sng" strike="noStrike">
                <a:solidFill>
                  <a:srgbClr val="0563C1"/>
                </a:solidFill>
                <a:latin typeface="Trebuchet MS"/>
                <a:ea typeface="Trebuchet MS"/>
                <a:cs typeface="Trebuchet MS"/>
                <a:hlinkClick r:id="rId4"/>
              </a:rPr>
              <a:t>https://bit.ly/eeld24</a:t>
            </a:r>
            <a:endParaRPr lang="en-US"/>
          </a:p>
        </p:txBody>
      </p:sp>
    </p:spTree>
    <p:extLst>
      <p:ext uri="{BB962C8B-B14F-4D97-AF65-F5344CB8AC3E}">
        <p14:creationId xmlns:p14="http://schemas.microsoft.com/office/powerpoint/2010/main" val="357912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Questions</a:t>
            </a:r>
            <a:endParaRPr lang="en-US"/>
          </a:p>
        </p:txBody>
      </p:sp>
      <p:sp>
        <p:nvSpPr>
          <p:cNvPr id="3" name="Text Placeholder 2">
            <a:extLst>
              <a:ext uri="{FF2B5EF4-FFF2-40B4-BE49-F238E27FC236}">
                <a16:creationId xmlns:a16="http://schemas.microsoft.com/office/drawing/2014/main" id="{D011447C-41D3-7FF4-CCFD-6195FD295A76}"/>
              </a:ext>
              <a:ext uri="{C183D7F6-B498-43B3-948B-1728B52AA6E4}">
                <adec:decorative xmlns:adec="http://schemas.microsoft.com/office/drawing/2017/decorative" val="1"/>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2846750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182327" y="-193620"/>
            <a:ext cx="11890696" cy="1028220"/>
          </a:xfrm>
          <a:prstGeom prst="rect">
            <a:avLst/>
          </a:prstGeom>
          <a:noFill/>
          <a:ln>
            <a:noFill/>
          </a:ln>
        </p:spPr>
        <p:txBody>
          <a:bodyPr spcFirstLastPara="1" vert="horz" wrap="square" lIns="121900" tIns="60933" rIns="121900" bIns="60933" rtlCol="0" anchor="b" anchorCtr="0">
            <a:noAutofit/>
          </a:bodyPr>
          <a:lstStyle/>
          <a:p>
            <a:pPr algn="ctr">
              <a:lnSpc>
                <a:spcPct val="100000"/>
              </a:lnSpc>
              <a:spcBef>
                <a:spcPts val="0"/>
              </a:spcBef>
              <a:buClr>
                <a:srgbClr val="538CD5"/>
              </a:buClr>
              <a:buSzPts val="500"/>
            </a:pP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r>
              <a:rPr lang="en-US" sz="3200">
                <a:latin typeface="Rockwell"/>
                <a:ea typeface="Calibri"/>
                <a:cs typeface="Calibri"/>
                <a:sym typeface="Calibri"/>
              </a:rPr>
              <a:t>Office of Educator Effectiveness &amp; Leadership Development</a:t>
            </a:r>
            <a:endParaRPr lang="en-US" sz="3200">
              <a:latin typeface="Rockwell"/>
              <a:ea typeface="Source Sans Pro"/>
              <a:cs typeface="Source Sans Pro"/>
              <a:sym typeface="Source Sans Pro"/>
            </a:endParaRPr>
          </a:p>
        </p:txBody>
      </p:sp>
      <p:sp>
        <p:nvSpPr>
          <p:cNvPr id="295" name="Google Shape;295;p47"/>
          <p:cNvSpPr txBox="1"/>
          <p:nvPr/>
        </p:nvSpPr>
        <p:spPr>
          <a:xfrm>
            <a:off x="397250" y="738338"/>
            <a:ext cx="5604612" cy="5385147"/>
          </a:xfrm>
          <a:prstGeom prst="rect">
            <a:avLst/>
          </a:prstGeom>
          <a:noFill/>
          <a:ln>
            <a:noFill/>
          </a:ln>
        </p:spPr>
        <p:txBody>
          <a:bodyPr spcFirstLastPara="1" wrap="square" lIns="121900" tIns="60933" rIns="121900" bIns="60933" anchor="t" anchorCtr="0">
            <a:noAutofit/>
          </a:bodyPr>
          <a:lstStyle/>
          <a:p>
            <a:pPr defTabSz="914377">
              <a:buSzPts val="1600"/>
            </a:pPr>
            <a:r>
              <a:rPr lang="en-US" sz="2000" b="1" kern="1200">
                <a:latin typeface="Trebuchet MS"/>
                <a:ea typeface="Calibri"/>
                <a:cs typeface="Calibri"/>
                <a:sym typeface="Calibri"/>
              </a:rPr>
              <a:t>Educator Effectiveness Leads</a:t>
            </a: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Ashley Cohoon, Communications, </a:t>
            </a:r>
            <a:r>
              <a:rPr lang="en-US" sz="2000" kern="1200">
                <a:latin typeface="Trebuchet MS"/>
                <a:ea typeface="Calibri"/>
                <a:cs typeface="Calibri"/>
                <a:sym typeface="Calibri"/>
                <a:hlinkClick r:id="rId3"/>
              </a:rPr>
              <a:t>ascohoon@ed.sc.gov</a:t>
            </a:r>
            <a:r>
              <a:rPr lang="en-US" sz="20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Beverly Flythe, Ed. Prep. Programs &amp; Special Areas, </a:t>
            </a:r>
            <a:r>
              <a:rPr lang="en-US" sz="2000" u="sng" kern="1200">
                <a:solidFill>
                  <a:srgbClr val="0563C1"/>
                </a:solidFill>
                <a:latin typeface="Trebuchet MS"/>
                <a:ea typeface="Calibri"/>
                <a:cs typeface="Calibri"/>
                <a:sym typeface="Calibri"/>
                <a:hlinkClick r:id="rId4">
                  <a:extLst>
                    <a:ext uri="{A12FA001-AC4F-418D-AE19-62706E023703}">
                      <ahyp:hlinkClr xmlns:ahyp="http://schemas.microsoft.com/office/drawing/2018/hyperlinkcolor" val="tx"/>
                    </a:ext>
                  </a:extLst>
                </a:hlinkClick>
              </a:rPr>
              <a:t>bflythe@ed.sc.gov</a:t>
            </a:r>
            <a:r>
              <a:rPr lang="en-US" sz="2000" kern="12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Roshonda Frazier, SLOs, </a:t>
            </a:r>
            <a:r>
              <a:rPr lang="en-US" sz="2000" kern="1200">
                <a:latin typeface="Trebuchet MS"/>
                <a:ea typeface="Calibri"/>
                <a:cs typeface="Calibri"/>
                <a:sym typeface="Calibri"/>
                <a:hlinkClick r:id="rId5"/>
              </a:rPr>
              <a:t>rfrazier@ed.sc.gov</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Jenny Henke, Data &amp; Reporting, </a:t>
            </a:r>
            <a:r>
              <a:rPr lang="en-US" sz="2000" u="sng" kern="1200">
                <a:solidFill>
                  <a:srgbClr val="0563C1"/>
                </a:solidFill>
                <a:latin typeface="Trebuchet MS"/>
                <a:ea typeface="Calibri"/>
                <a:cs typeface="Calibri"/>
                <a:sym typeface="Calibri"/>
                <a:hlinkClick r:id="rId6"/>
              </a:rPr>
              <a:t>vhenke@ed.sc.gov</a:t>
            </a:r>
            <a:endParaRPr lang="en-US" sz="20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rPr>
              <a:t>Dr. </a:t>
            </a:r>
            <a:r>
              <a:rPr lang="en-US" sz="2000" kern="1200">
                <a:latin typeface="Trebuchet MS"/>
                <a:ea typeface="Calibri"/>
                <a:cs typeface="Calibri"/>
              </a:rPr>
              <a:t>Kimberly Howard, Mentoring &amp; Induction, </a:t>
            </a:r>
            <a:r>
              <a:rPr lang="en-US" sz="2000">
                <a:solidFill>
                  <a:srgbClr val="0070C0"/>
                </a:solidFill>
                <a:latin typeface="Trebuchet MS"/>
                <a:ea typeface="Calibri"/>
                <a:cs typeface="Calibri"/>
                <a:hlinkClick r:id="rId7">
                  <a:extLst>
                    <a:ext uri="{A12FA001-AC4F-418D-AE19-62706E023703}">
                      <ahyp:hlinkClr xmlns:ahyp="http://schemas.microsoft.com/office/drawing/2018/hyperlinkcolor" val="tx"/>
                    </a:ext>
                  </a:extLst>
                </a:hlinkClick>
              </a:rPr>
              <a:t>khoward@ed.sc.gov</a:t>
            </a:r>
            <a:r>
              <a:rPr lang="en-US" sz="2000" kern="1200">
                <a:latin typeface="Trebuchet MS"/>
                <a:ea typeface="Calibri"/>
                <a:cs typeface="Calibri"/>
              </a:rPr>
              <a:t>  </a:t>
            </a: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Vicki</a:t>
            </a:r>
            <a:r>
              <a:rPr lang="en-US" sz="2000" kern="1200">
                <a:latin typeface="Trebuchet MS"/>
                <a:ea typeface="Calibri"/>
                <a:cs typeface="Calibri"/>
                <a:sym typeface="Calibri"/>
              </a:rPr>
              <a:t> Traufler, PADEPP,  </a:t>
            </a:r>
            <a:r>
              <a:rPr lang="en-US" sz="2000" u="sng" kern="1200">
                <a:solidFill>
                  <a:srgbClr val="0563C1"/>
                </a:solidFill>
                <a:latin typeface="Trebuchet MS"/>
                <a:ea typeface="Calibri"/>
                <a:cs typeface="Calibri"/>
                <a:sym typeface="Calibri"/>
                <a:hlinkClick r:id="rId8">
                  <a:extLst>
                    <a:ext uri="{A12FA001-AC4F-418D-AE19-62706E023703}">
                      <ahyp:hlinkClr xmlns:ahyp="http://schemas.microsoft.com/office/drawing/2018/hyperlinkcolor" val="tx"/>
                    </a:ext>
                  </a:extLst>
                </a:hlinkClick>
              </a:rPr>
              <a:t>vtraufler@ed.sc.gov</a:t>
            </a:r>
            <a:endParaRPr lang="en-US" sz="2000" u="sng" kern="1200">
              <a:solidFill>
                <a:srgbClr val="0563C1"/>
              </a:solidFill>
              <a:latin typeface="Trebuchet MS"/>
              <a:ea typeface="Calibri"/>
              <a:cs typeface="Calibri"/>
            </a:endParaRPr>
          </a:p>
          <a:p>
            <a:pPr marL="456565" lvl="1" defTabSz="914377">
              <a:buSzPts val="1600"/>
            </a:pPr>
            <a:endParaRPr lang="en-US" sz="2000" b="1" kern="1200">
              <a:solidFill>
                <a:prstClr val="black"/>
              </a:solidFill>
              <a:latin typeface="Trebuchet MS" panose="020B0603020202020204" pitchFamily="34" charset="0"/>
              <a:ea typeface="Calibri"/>
              <a:cs typeface="Calibri"/>
            </a:endParaRPr>
          </a:p>
          <a:p>
            <a:pPr indent="-635" defTabSz="914377">
              <a:buSzPts val="1600"/>
            </a:pPr>
            <a:r>
              <a:rPr lang="en-US" sz="2000" b="1" kern="1200">
                <a:latin typeface="Trebuchet MS"/>
                <a:ea typeface="Calibri"/>
                <a:cs typeface="Calibri"/>
                <a:sym typeface="Calibri"/>
              </a:rPr>
              <a:t>Visit our website: </a:t>
            </a:r>
            <a:r>
              <a:rPr lang="en-US" sz="2000" b="1" kern="1200">
                <a:latin typeface="Trebuchet MS"/>
                <a:ea typeface="Calibri"/>
                <a:cs typeface="Calibri"/>
                <a:sym typeface="Calibri"/>
                <a:hlinkClick r:id="rId9"/>
              </a:rPr>
              <a:t>https://ed.sc.gov</a:t>
            </a:r>
            <a:r>
              <a:rPr lang="en-US" sz="2000" b="1" kern="1200">
                <a:latin typeface="Trebuchet MS"/>
                <a:ea typeface="Calibri"/>
                <a:cs typeface="Calibri"/>
                <a:sym typeface="Calibri"/>
              </a:rPr>
              <a:t> </a:t>
            </a:r>
            <a:endParaRPr lang="en-US" sz="2000" b="1" u="sng" kern="1200">
              <a:solidFill>
                <a:srgbClr val="0563C1"/>
              </a:solidFill>
              <a:latin typeface="Trebuchet MS"/>
              <a:ea typeface="Calibri"/>
              <a:cs typeface="Calibri"/>
            </a:endParaRPr>
          </a:p>
          <a:p>
            <a:pPr indent="-635" defTabSz="914377">
              <a:buSzPts val="1600"/>
            </a:pPr>
            <a:r>
              <a:rPr lang="en-US" sz="2000" b="1" kern="1200">
                <a:latin typeface="Trebuchet MS"/>
                <a:ea typeface="Calibri"/>
                <a:cs typeface="Calibri"/>
                <a:sym typeface="Calibri"/>
              </a:rPr>
              <a:t>Who’s my ADEPT Contact?: </a:t>
            </a:r>
            <a:r>
              <a:rPr lang="en-US" sz="2000" b="1" kern="1200">
                <a:latin typeface="Trebuchet MS"/>
                <a:ea typeface="Calibri"/>
                <a:cs typeface="Calibri"/>
                <a:sym typeface="Calibri"/>
                <a:hlinkClick r:id="rId10"/>
              </a:rPr>
              <a:t>Click here</a:t>
            </a:r>
            <a:endParaRPr lang="en-US" sz="2000" u="sng" kern="1200">
              <a:latin typeface="Trebuchet MS"/>
              <a:ea typeface="Calibri"/>
              <a:cs typeface="Calibri"/>
              <a:hlinkClick r:id="rId10"/>
            </a:endParaRPr>
          </a:p>
        </p:txBody>
      </p:sp>
      <p:sp>
        <p:nvSpPr>
          <p:cNvPr id="294" name="Google Shape;294;p47"/>
          <p:cNvSpPr txBox="1">
            <a:spLocks noGrp="1"/>
          </p:cNvSpPr>
          <p:nvPr>
            <p:ph type="body" idx="2"/>
          </p:nvPr>
        </p:nvSpPr>
        <p:spPr>
          <a:xfrm>
            <a:off x="5942191" y="735408"/>
            <a:ext cx="6096631" cy="4642151"/>
          </a:xfrm>
          <a:prstGeom prst="rect">
            <a:avLst/>
          </a:prstGeom>
          <a:noFill/>
          <a:ln>
            <a:noFill/>
          </a:ln>
        </p:spPr>
        <p:txBody>
          <a:bodyPr spcFirstLastPara="1" vert="horz" wrap="square" lIns="91433" tIns="45700" rIns="91433" bIns="45700" rtlCol="0" anchor="t" anchorCtr="0">
            <a:noAutofit/>
          </a:bodyPr>
          <a:lstStyle/>
          <a:p>
            <a:pPr marL="236855" indent="-236855">
              <a:spcBef>
                <a:spcPts val="0"/>
              </a:spcBef>
              <a:buClr>
                <a:srgbClr val="000000"/>
              </a:buClr>
              <a:buSzPts val="300"/>
              <a:buNone/>
            </a:pPr>
            <a:r>
              <a:rPr lang="en" sz="2000" b="1">
                <a:solidFill>
                  <a:srgbClr val="000000"/>
                </a:solidFill>
                <a:latin typeface="Trebuchet MS"/>
              </a:rPr>
              <a:t>Leadership Development Leads</a:t>
            </a:r>
            <a:endParaRPr lang="en-US" sz="2000">
              <a:solidFill>
                <a:srgbClr val="000000"/>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Gerard Edwards, Experienced Leaders, </a:t>
            </a:r>
            <a:r>
              <a:rPr lang="en" sz="1850">
                <a:solidFill>
                  <a:srgbClr val="000000"/>
                </a:solidFill>
                <a:latin typeface="Trebuchet MS"/>
                <a:hlinkClick r:id="rId11"/>
              </a:rPr>
              <a:t>gedwards@ed.sc.gov</a:t>
            </a:r>
            <a:r>
              <a:rPr lang="en" sz="1850">
                <a:solidFill>
                  <a:srgbClr val="000000"/>
                </a:solidFill>
                <a:latin typeface="Trebuchet MS"/>
              </a:rPr>
              <a:t> </a:t>
            </a:r>
            <a:endParaRPr lang="en" sz="1850">
              <a:solidFill>
                <a:srgbClr val="000000"/>
              </a:solidFill>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Crystal Halma, Collective Leadership, </a:t>
            </a:r>
            <a:r>
              <a:rPr lang="en" sz="1850" u="sng" err="1">
                <a:solidFill>
                  <a:srgbClr val="0070C0"/>
                </a:solidFill>
                <a:latin typeface="Trebuchet MS"/>
              </a:rPr>
              <a:t>chalma</a:t>
            </a:r>
            <a:r>
              <a:rPr lang="en" sz="1850" u="sng">
                <a:solidFill>
                  <a:srgbClr val="0070C0"/>
                </a:solidFill>
                <a:latin typeface="Trebuchet MS"/>
                <a:hlinkClick r:id="rId12">
                  <a:extLst>
                    <a:ext uri="{A12FA001-AC4F-418D-AE19-62706E023703}">
                      <ahyp:hlinkClr xmlns:ahyp="http://schemas.microsoft.com/office/drawing/2018/hyperlinkcolor" val="tx"/>
                    </a:ext>
                  </a:extLst>
                </a:hlinkClick>
              </a:rPr>
              <a:t>@e</a:t>
            </a:r>
            <a:r>
              <a:rPr lang="en" sz="1850" u="sng">
                <a:solidFill>
                  <a:schemeClr val="hlink"/>
                </a:solidFill>
                <a:latin typeface="Trebuchet MS"/>
                <a:hlinkClick r:id="rId12">
                  <a:extLst>
                    <a:ext uri="{A12FA001-AC4F-418D-AE19-62706E023703}">
                      <ahyp:hlinkClr xmlns:ahyp="http://schemas.microsoft.com/office/drawing/2018/hyperlinkcolor" val="tx"/>
                    </a:ext>
                  </a:extLst>
                </a:hlinkClick>
              </a:rPr>
              <a:t>d.sc.gov</a:t>
            </a:r>
            <a:endParaRPr sz="1850">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Frank Robinson, New Principals &amp; Emerging Leaders, </a:t>
            </a:r>
            <a:r>
              <a:rPr lang="en" sz="1850" u="sng">
                <a:solidFill>
                  <a:schemeClr val="hlink"/>
                </a:solidFill>
                <a:latin typeface="Trebuchet MS"/>
                <a:hlinkClick r:id="rId13">
                  <a:extLst>
                    <a:ext uri="{A12FA001-AC4F-418D-AE19-62706E023703}">
                      <ahyp:hlinkClr xmlns:ahyp="http://schemas.microsoft.com/office/drawing/2018/hyperlinkcolor" val="tx"/>
                    </a:ext>
                  </a:extLst>
                </a:hlinkClick>
              </a:rPr>
              <a:t>frobinson@ed.sc.gov</a:t>
            </a:r>
            <a:endParaRPr sz="1850" u="sng">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Tom Smith, Instructional Leadership &amp; Assistant Principals, </a:t>
            </a:r>
            <a:r>
              <a:rPr lang="en" sz="1850" u="sng">
                <a:solidFill>
                  <a:schemeClr val="hlink"/>
                </a:solidFill>
                <a:latin typeface="Trebuchet MS"/>
                <a:hlinkClick r:id="rId14">
                  <a:extLst>
                    <a:ext uri="{A12FA001-AC4F-418D-AE19-62706E023703}">
                      <ahyp:hlinkClr xmlns:ahyp="http://schemas.microsoft.com/office/drawing/2018/hyperlinkcolor" val="tx"/>
                    </a:ext>
                  </a:extLst>
                </a:hlinkClick>
              </a:rPr>
              <a:t>tsmith@ed.sc.gov</a:t>
            </a:r>
            <a:r>
              <a:rPr lang="en" sz="1850">
                <a:solidFill>
                  <a:srgbClr val="B45F06"/>
                </a:solidFill>
                <a:latin typeface="Trebuchet MS"/>
              </a:rPr>
              <a:t> </a:t>
            </a:r>
            <a:endParaRPr sz="1867"/>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Keasha Grant, Certified Support &amp; Emerging Leaders, </a:t>
            </a:r>
            <a:r>
              <a:rPr lang="en" sz="1850" u="sng">
                <a:solidFill>
                  <a:schemeClr val="hlink"/>
                </a:solidFill>
                <a:latin typeface="Trebuchet MS"/>
                <a:hlinkClick r:id="rId15">
                  <a:extLst>
                    <a:ext uri="{A12FA001-AC4F-418D-AE19-62706E023703}">
                      <ahyp:hlinkClr xmlns:ahyp="http://schemas.microsoft.com/office/drawing/2018/hyperlinkcolor" val="tx"/>
                    </a:ext>
                  </a:extLst>
                </a:hlinkClick>
              </a:rPr>
              <a:t>ksgrant@ed.sc.gov</a:t>
            </a:r>
            <a:endParaRPr lang="en" sz="1850" u="sng">
              <a:solidFill>
                <a:schemeClr val="hlink"/>
              </a:solidFill>
              <a:latin typeface="Trebuchet MS"/>
            </a:endParaRPr>
          </a:p>
          <a:p>
            <a:pPr marL="236855" indent="-236855">
              <a:spcBef>
                <a:spcPts val="1067"/>
              </a:spcBef>
              <a:buClr>
                <a:srgbClr val="000000"/>
              </a:buClr>
              <a:buSzPts val="300"/>
              <a:buNone/>
            </a:pPr>
            <a:r>
              <a:rPr lang="en" sz="2000" b="1">
                <a:solidFill>
                  <a:srgbClr val="000000"/>
                </a:solidFill>
                <a:latin typeface="Trebuchet MS"/>
              </a:rPr>
              <a:t>Office Support</a:t>
            </a:r>
            <a:endParaRPr sz="200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Lilla Toal </a:t>
            </a:r>
            <a:r>
              <a:rPr lang="en" sz="1850" err="1">
                <a:latin typeface="Trebuchet MS"/>
              </a:rPr>
              <a:t>Mandsager</a:t>
            </a:r>
            <a:r>
              <a:rPr lang="en" sz="1850">
                <a:latin typeface="Trebuchet MS"/>
              </a:rPr>
              <a:t>, Director, </a:t>
            </a:r>
            <a:r>
              <a:rPr lang="en" sz="1850" u="sng">
                <a:latin typeface="Trebuchet MS"/>
                <a:hlinkClick r:id="rId16"/>
              </a:rPr>
              <a:t>lmandsager@ed.sc.gov</a:t>
            </a:r>
            <a:endParaRPr sz="185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Marilyn Suber, Administrative Assistant, </a:t>
            </a:r>
            <a:r>
              <a:rPr lang="en-US" sz="1800" u="sng">
                <a:solidFill>
                  <a:srgbClr val="0070C0"/>
                </a:solidFill>
                <a:latin typeface="Trebuchet MS"/>
                <a:hlinkClick r:id="rId17">
                  <a:extLst>
                    <a:ext uri="{A12FA001-AC4F-418D-AE19-62706E023703}">
                      <ahyp:hlinkClr xmlns:ahyp="http://schemas.microsoft.com/office/drawing/2018/hyperlinkcolor" val="tx"/>
                    </a:ext>
                  </a:extLst>
                </a:hlinkClick>
              </a:rPr>
              <a:t>masuber@ed.sc.gov</a:t>
            </a:r>
            <a:endParaRPr lang="en-US" sz="1800" u="sng">
              <a:solidFill>
                <a:srgbClr val="0070C0"/>
              </a:solidFill>
              <a:latin typeface="Trebuchet MS"/>
            </a:endParaRPr>
          </a:p>
        </p:txBody>
      </p:sp>
    </p:spTree>
    <p:extLst>
      <p:ext uri="{BB962C8B-B14F-4D97-AF65-F5344CB8AC3E}">
        <p14:creationId xmlns:p14="http://schemas.microsoft.com/office/powerpoint/2010/main" val="109638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a:xfrm>
            <a:off x="977892" y="468098"/>
            <a:ext cx="10972800" cy="1097280"/>
          </a:xfrm>
        </p:spPr>
        <p:txBody>
          <a:bodyPr/>
          <a:lstStyle/>
          <a:p>
            <a:r>
              <a:rPr lang="en-US"/>
              <a:t>Agenda </a:t>
            </a:r>
          </a:p>
        </p:txBody>
      </p:sp>
      <p:sp>
        <p:nvSpPr>
          <p:cNvPr id="3" name="Content Placeholder 2">
            <a:extLst>
              <a:ext uri="{FF2B5EF4-FFF2-40B4-BE49-F238E27FC236}">
                <a16:creationId xmlns:a16="http://schemas.microsoft.com/office/drawing/2014/main" id="{DCB3491A-C503-4957-907A-29894E570B7E}"/>
              </a:ext>
            </a:extLst>
          </p:cNvPr>
          <p:cNvSpPr>
            <a:spLocks noGrp="1"/>
          </p:cNvSpPr>
          <p:nvPr>
            <p:ph idx="1"/>
          </p:nvPr>
        </p:nvSpPr>
        <p:spPr>
          <a:xfrm>
            <a:off x="491108" y="904219"/>
            <a:ext cx="10972800" cy="3976307"/>
          </a:xfrm>
        </p:spPr>
        <p:txBody>
          <a:bodyPr vert="horz" lIns="121920" tIns="60960" rIns="121920" bIns="60960" rtlCol="0" anchor="t">
            <a:noAutofit/>
          </a:bodyPr>
          <a:lstStyle/>
          <a:p>
            <a:pPr marL="0" indent="0" fontAlgn="base">
              <a:buNone/>
            </a:pPr>
            <a:endParaRPr lang="en-US">
              <a:latin typeface="Trebuchet MS"/>
              <a:ea typeface="Calibri"/>
              <a:cs typeface="Calibri"/>
            </a:endParaRPr>
          </a:p>
          <a:p>
            <a:pPr marL="1200150" lvl="1" indent="-742950">
              <a:lnSpc>
                <a:spcPct val="100000"/>
              </a:lnSpc>
              <a:spcBef>
                <a:spcPct val="20000"/>
              </a:spcBef>
              <a:buAutoNum type="arabicPeriod"/>
            </a:pPr>
            <a:r>
              <a:rPr lang="en-US" sz="2700">
                <a:latin typeface="Calibri"/>
                <a:ea typeface="Calibri"/>
                <a:cs typeface="Calibri"/>
              </a:rPr>
              <a:t>Welcome</a:t>
            </a:r>
            <a:endParaRPr lang="en-US">
              <a:latin typeface="Calibri"/>
              <a:ea typeface="Calibri"/>
              <a:cs typeface="Calibri"/>
            </a:endParaRPr>
          </a:p>
          <a:p>
            <a:pPr marL="1200150" lvl="1" indent="-742950">
              <a:lnSpc>
                <a:spcPct val="100000"/>
              </a:lnSpc>
              <a:spcBef>
                <a:spcPct val="20000"/>
              </a:spcBef>
              <a:buAutoNum type="arabicPeriod"/>
            </a:pPr>
            <a:r>
              <a:rPr lang="en-US" sz="2700">
                <a:latin typeface="Calibri"/>
                <a:cs typeface="Calibri"/>
              </a:rPr>
              <a:t>ADEPT Reminders</a:t>
            </a:r>
            <a:endParaRPr lang="en-US" sz="2700">
              <a:latin typeface="Calibri"/>
              <a:ea typeface="Calibri"/>
              <a:cs typeface="Calibri"/>
            </a:endParaRPr>
          </a:p>
          <a:p>
            <a:pPr marL="1200150" lvl="1" indent="-742950">
              <a:lnSpc>
                <a:spcPct val="100000"/>
              </a:lnSpc>
              <a:spcBef>
                <a:spcPct val="20000"/>
              </a:spcBef>
              <a:buAutoNum type="arabicPeriod"/>
            </a:pPr>
            <a:r>
              <a:rPr lang="en-US" sz="2700">
                <a:latin typeface="Calibri"/>
                <a:ea typeface="Calibri"/>
                <a:cs typeface="Calibri"/>
              </a:rPr>
              <a:t>Evaluation Status Report Walkthrough</a:t>
            </a:r>
          </a:p>
          <a:p>
            <a:pPr marL="1200150" lvl="1" indent="-742950">
              <a:lnSpc>
                <a:spcPct val="100000"/>
              </a:lnSpc>
              <a:spcBef>
                <a:spcPct val="20000"/>
              </a:spcBef>
              <a:buAutoNum type="arabicPeriod"/>
            </a:pPr>
            <a:r>
              <a:rPr lang="en-US" sz="2700">
                <a:latin typeface="Calibri"/>
                <a:cs typeface="Calibri"/>
              </a:rPr>
              <a:t>Special Areas Pointers and Reminders</a:t>
            </a:r>
            <a:endParaRPr lang="en-US"/>
          </a:p>
          <a:p>
            <a:pPr marL="1200150" lvl="1" indent="-742950">
              <a:lnSpc>
                <a:spcPct val="100000"/>
              </a:lnSpc>
              <a:spcBef>
                <a:spcPct val="20000"/>
              </a:spcBef>
              <a:buAutoNum type="arabicPeriod"/>
            </a:pPr>
            <a:r>
              <a:rPr lang="en-US" sz="2700">
                <a:latin typeface="Calibri"/>
                <a:ea typeface="Calibri"/>
                <a:cs typeface="Calibri"/>
              </a:rPr>
              <a:t>FAQs</a:t>
            </a:r>
          </a:p>
          <a:p>
            <a:pPr marL="1200150" lvl="1" indent="-742950">
              <a:lnSpc>
                <a:spcPct val="100000"/>
              </a:lnSpc>
              <a:spcBef>
                <a:spcPct val="20000"/>
              </a:spcBef>
              <a:buAutoNum type="arabicPeriod"/>
            </a:pPr>
            <a:r>
              <a:rPr lang="en-US" sz="2700">
                <a:latin typeface="Calibri"/>
                <a:ea typeface="Calibri"/>
                <a:cs typeface="Calibri"/>
              </a:rPr>
              <a:t>District Needs Survey</a:t>
            </a:r>
          </a:p>
          <a:p>
            <a:pPr marL="1200150" lvl="1" indent="-742950">
              <a:lnSpc>
                <a:spcPct val="100000"/>
              </a:lnSpc>
              <a:spcBef>
                <a:spcPct val="20000"/>
              </a:spcBef>
              <a:buAutoNum type="arabicPeriod"/>
            </a:pPr>
            <a:r>
              <a:rPr lang="en-US" sz="2700">
                <a:latin typeface="Calibri"/>
                <a:ea typeface="Calibri"/>
                <a:cs typeface="Calibri"/>
              </a:rPr>
              <a:t>Closing Questions</a:t>
            </a: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0" indent="0" fontAlgn="base">
              <a:buNone/>
            </a:pPr>
            <a:endParaRPr lang="en-US">
              <a:latin typeface="Trebuchet MS"/>
            </a:endParaRPr>
          </a:p>
        </p:txBody>
      </p:sp>
    </p:spTree>
    <p:extLst>
      <p:ext uri="{BB962C8B-B14F-4D97-AF65-F5344CB8AC3E}">
        <p14:creationId xmlns:p14="http://schemas.microsoft.com/office/powerpoint/2010/main" val="2721965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720B-4850-56DA-09AD-258908D6A6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24C9C3-991C-25AB-6227-B861E66A06E0}"/>
              </a:ext>
            </a:extLst>
          </p:cNvPr>
          <p:cNvSpPr>
            <a:spLocks noGrp="1"/>
          </p:cNvSpPr>
          <p:nvPr>
            <p:ph type="title"/>
          </p:nvPr>
        </p:nvSpPr>
        <p:spPr/>
        <p:txBody>
          <a:bodyPr/>
          <a:lstStyle/>
          <a:p>
            <a:r>
              <a:rPr lang="en-US">
                <a:latin typeface="Rockwell"/>
              </a:rPr>
              <a:t>ADEPT Reminders</a:t>
            </a:r>
            <a:endParaRPr lang="en-US"/>
          </a:p>
        </p:txBody>
      </p:sp>
    </p:spTree>
    <p:extLst>
      <p:ext uri="{BB962C8B-B14F-4D97-AF65-F5344CB8AC3E}">
        <p14:creationId xmlns:p14="http://schemas.microsoft.com/office/powerpoint/2010/main" val="3370524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34C3B0-7AB7-8FF0-68A5-17967631AF87}"/>
              </a:ext>
            </a:extLst>
          </p:cNvPr>
          <p:cNvSpPr>
            <a:spLocks noGrp="1"/>
          </p:cNvSpPr>
          <p:nvPr>
            <p:ph idx="1"/>
          </p:nvPr>
        </p:nvSpPr>
        <p:spPr>
          <a:xfrm>
            <a:off x="840244" y="1438249"/>
            <a:ext cx="9878962" cy="3976307"/>
          </a:xfrm>
        </p:spPr>
        <p:txBody>
          <a:bodyPr vert="horz" lIns="91440" tIns="45720" rIns="91440" bIns="45720" rtlCol="0" anchor="t">
            <a:normAutofit/>
          </a:bodyPr>
          <a:lstStyle/>
          <a:p>
            <a:pPr marL="227965" indent="-227965"/>
            <a:r>
              <a:rPr lang="en-US" sz="2800" dirty="0">
                <a:latin typeface="Trebuchet MS"/>
              </a:rPr>
              <a:t>All preliminary evaluation cycles completed, final evaluation cycles in process</a:t>
            </a:r>
          </a:p>
          <a:p>
            <a:pPr marL="227965" indent="-227965"/>
            <a:r>
              <a:rPr lang="en-US" sz="2800" dirty="0">
                <a:latin typeface="Trebuchet MS"/>
              </a:rPr>
              <a:t>SLO Mid-conferences completed for all SLOs at this time</a:t>
            </a:r>
            <a:endParaRPr lang="en-US" dirty="0"/>
          </a:p>
          <a:p>
            <a:pPr marL="227965" indent="-227965"/>
            <a:r>
              <a:rPr lang="en-US" sz="2800" dirty="0">
                <a:latin typeface="Trebuchet MS"/>
              </a:rPr>
              <a:t>April 30 – Final</a:t>
            </a:r>
            <a:r>
              <a:rPr lang="en-US" sz="2800" dirty="0">
                <a:latin typeface="Trebuchet MS"/>
                <a:cs typeface="Arial"/>
              </a:rPr>
              <a:t> evaluation conference meetings completed</a:t>
            </a:r>
            <a:endParaRPr lang="en-US" sz="2800" dirty="0">
              <a:latin typeface="Trebuchet MS"/>
            </a:endParaRPr>
          </a:p>
          <a:p>
            <a:pPr marL="227965" indent="-227965"/>
            <a:r>
              <a:rPr lang="en-US" sz="2800" dirty="0">
                <a:latin typeface="Trebuchet MS"/>
              </a:rPr>
              <a:t>June 1 – ADEPT Plans Due</a:t>
            </a:r>
            <a:endParaRPr lang="en-US" sz="2800" dirty="0"/>
          </a:p>
          <a:p>
            <a:pPr marL="227965" indent="-227965"/>
            <a:r>
              <a:rPr lang="en-US" sz="2800" dirty="0">
                <a:latin typeface="Trebuchet MS"/>
              </a:rPr>
              <a:t>June 20 – All Evaluations completed in </a:t>
            </a:r>
            <a:r>
              <a:rPr lang="en-US" sz="2800" dirty="0" err="1">
                <a:latin typeface="Trebuchet MS"/>
              </a:rPr>
              <a:t>SCLead</a:t>
            </a:r>
            <a:endParaRPr lang="en-US" sz="2800" dirty="0">
              <a:latin typeface="Trebuchet MS"/>
            </a:endParaRPr>
          </a:p>
        </p:txBody>
      </p:sp>
      <p:sp>
        <p:nvSpPr>
          <p:cNvPr id="2" name="Title 1">
            <a:extLst>
              <a:ext uri="{FF2B5EF4-FFF2-40B4-BE49-F238E27FC236}">
                <a16:creationId xmlns:a16="http://schemas.microsoft.com/office/drawing/2014/main" id="{C001F702-9DA2-F164-B31E-1C9F5C87DF8C}"/>
              </a:ext>
            </a:extLst>
          </p:cNvPr>
          <p:cNvSpPr>
            <a:spLocks noGrp="1"/>
          </p:cNvSpPr>
          <p:nvPr>
            <p:ph type="title"/>
          </p:nvPr>
        </p:nvSpPr>
        <p:spPr>
          <a:xfrm>
            <a:off x="538179" y="383747"/>
            <a:ext cx="10972800" cy="1097280"/>
          </a:xfrm>
        </p:spPr>
        <p:txBody>
          <a:bodyPr/>
          <a:lstStyle/>
          <a:p>
            <a:r>
              <a:rPr lang="en-US" dirty="0">
                <a:latin typeface="Rockwell"/>
              </a:rPr>
              <a:t>ADEPT Reminders Continued</a:t>
            </a:r>
            <a:endParaRPr lang="en-US" dirty="0"/>
          </a:p>
        </p:txBody>
      </p:sp>
    </p:spTree>
    <p:extLst>
      <p:ext uri="{BB962C8B-B14F-4D97-AF65-F5344CB8AC3E}">
        <p14:creationId xmlns:p14="http://schemas.microsoft.com/office/powerpoint/2010/main" val="3854477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720B-4850-56DA-09AD-258908D6A6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24C9C3-991C-25AB-6227-B861E66A06E0}"/>
              </a:ext>
            </a:extLst>
          </p:cNvPr>
          <p:cNvSpPr>
            <a:spLocks noGrp="1"/>
          </p:cNvSpPr>
          <p:nvPr>
            <p:ph type="title"/>
          </p:nvPr>
        </p:nvSpPr>
        <p:spPr/>
        <p:txBody>
          <a:bodyPr/>
          <a:lstStyle/>
          <a:p>
            <a:r>
              <a:rPr lang="en-US">
                <a:latin typeface="Rockwell"/>
              </a:rPr>
              <a:t>Report Walkthrough</a:t>
            </a:r>
            <a:endParaRPr lang="en-US"/>
          </a:p>
        </p:txBody>
      </p:sp>
    </p:spTree>
    <p:extLst>
      <p:ext uri="{BB962C8B-B14F-4D97-AF65-F5344CB8AC3E}">
        <p14:creationId xmlns:p14="http://schemas.microsoft.com/office/powerpoint/2010/main" val="1325490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5EBC3-B73D-BD60-933C-0469F79D4FE5}"/>
              </a:ext>
            </a:extLst>
          </p:cNvPr>
          <p:cNvSpPr>
            <a:spLocks noGrp="1"/>
          </p:cNvSpPr>
          <p:nvPr>
            <p:ph type="title"/>
          </p:nvPr>
        </p:nvSpPr>
        <p:spPr>
          <a:xfrm>
            <a:off x="181006" y="297639"/>
            <a:ext cx="11838429" cy="778386"/>
          </a:xfrm>
        </p:spPr>
        <p:txBody>
          <a:bodyPr>
            <a:noAutofit/>
          </a:bodyPr>
          <a:lstStyle/>
          <a:p>
            <a:r>
              <a:rPr lang="en-US" sz="3200">
                <a:latin typeface="Rockwell"/>
              </a:rPr>
              <a:t>Filtering/Sorting the Evaluation Status (ADEPT, District) Report</a:t>
            </a:r>
            <a:endParaRPr lang="en-US" sz="3200"/>
          </a:p>
        </p:txBody>
      </p:sp>
      <p:pic>
        <p:nvPicPr>
          <p:cNvPr id="9" name="Content Placeholder 8" descr="A screenshot of the evaluation status report">
            <a:extLst>
              <a:ext uri="{FF2B5EF4-FFF2-40B4-BE49-F238E27FC236}">
                <a16:creationId xmlns:a16="http://schemas.microsoft.com/office/drawing/2014/main" id="{26C14F74-B711-DFC5-5D12-DAF905085151}"/>
              </a:ext>
            </a:extLst>
          </p:cNvPr>
          <p:cNvPicPr>
            <a:picLocks noGrp="1" noChangeAspect="1"/>
          </p:cNvPicPr>
          <p:nvPr>
            <p:ph idx="1"/>
          </p:nvPr>
        </p:nvPicPr>
        <p:blipFill>
          <a:blip r:embed="rId3"/>
          <a:stretch>
            <a:fillRect/>
          </a:stretch>
        </p:blipFill>
        <p:spPr>
          <a:xfrm>
            <a:off x="244725" y="1219035"/>
            <a:ext cx="11786869" cy="4001389"/>
          </a:xfrm>
        </p:spPr>
      </p:pic>
      <p:sp>
        <p:nvSpPr>
          <p:cNvPr id="11" name="Arrow: Right 10" descr="arrow pointing to the orientation column">
            <a:extLst>
              <a:ext uri="{FF2B5EF4-FFF2-40B4-BE49-F238E27FC236}">
                <a16:creationId xmlns:a16="http://schemas.microsoft.com/office/drawing/2014/main" id="{981D6BEA-3B6F-4991-453D-D70C3E7F2E0E}"/>
              </a:ext>
            </a:extLst>
          </p:cNvPr>
          <p:cNvSpPr/>
          <p:nvPr/>
        </p:nvSpPr>
        <p:spPr>
          <a:xfrm rot="5400000">
            <a:off x="2470412" y="2175989"/>
            <a:ext cx="710512" cy="45308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descr="arrow pointing to the sort from Z to A option">
            <a:extLst>
              <a:ext uri="{FF2B5EF4-FFF2-40B4-BE49-F238E27FC236}">
                <a16:creationId xmlns:a16="http://schemas.microsoft.com/office/drawing/2014/main" id="{5808282B-513C-8479-3545-A5C6B3FC52FF}"/>
              </a:ext>
            </a:extLst>
          </p:cNvPr>
          <p:cNvSpPr/>
          <p:nvPr/>
        </p:nvSpPr>
        <p:spPr>
          <a:xfrm rot="10800000">
            <a:off x="8674864" y="1925414"/>
            <a:ext cx="607540" cy="31921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descr="arrow pointing to the word &quot;filter&quot;">
            <a:extLst>
              <a:ext uri="{FF2B5EF4-FFF2-40B4-BE49-F238E27FC236}">
                <a16:creationId xmlns:a16="http://schemas.microsoft.com/office/drawing/2014/main" id="{C07813F3-CD88-6F4A-6ECF-D89B41DC0629}"/>
              </a:ext>
            </a:extLst>
          </p:cNvPr>
          <p:cNvSpPr/>
          <p:nvPr/>
        </p:nvSpPr>
        <p:spPr>
          <a:xfrm rot="10800000">
            <a:off x="8435773" y="2503672"/>
            <a:ext cx="607540" cy="31921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1566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12EB8-B4DC-745F-949C-9D9FB988D483}"/>
              </a:ext>
            </a:extLst>
          </p:cNvPr>
          <p:cNvSpPr>
            <a:spLocks noGrp="1"/>
          </p:cNvSpPr>
          <p:nvPr>
            <p:ph type="title"/>
          </p:nvPr>
        </p:nvSpPr>
        <p:spPr>
          <a:xfrm>
            <a:off x="294094" y="244000"/>
            <a:ext cx="10972800" cy="1097280"/>
          </a:xfrm>
        </p:spPr>
        <p:txBody>
          <a:bodyPr>
            <a:normAutofit/>
          </a:bodyPr>
          <a:lstStyle/>
          <a:p>
            <a:pPr algn="ctr"/>
            <a:r>
              <a:rPr lang="en-US" sz="3200">
                <a:latin typeface="Rockwell"/>
              </a:rPr>
              <a:t>"Cleaning up" </a:t>
            </a:r>
            <a:r>
              <a:rPr lang="en-US" sz="3200" err="1">
                <a:latin typeface="Rockwell"/>
              </a:rPr>
              <a:t>SCLead</a:t>
            </a:r>
            <a:r>
              <a:rPr lang="en-US" sz="3200">
                <a:latin typeface="Rockwell"/>
              </a:rPr>
              <a:t> using the </a:t>
            </a:r>
            <a:br>
              <a:rPr lang="en-US" sz="3200">
                <a:latin typeface="Rockwell"/>
              </a:rPr>
            </a:br>
            <a:r>
              <a:rPr lang="en-US" sz="3200">
                <a:latin typeface="Rockwell"/>
              </a:rPr>
              <a:t>Evaluation Status (ADEPT, District) Report</a:t>
            </a:r>
            <a:endParaRPr lang="en-US" sz="3200"/>
          </a:p>
        </p:txBody>
      </p:sp>
      <p:sp>
        <p:nvSpPr>
          <p:cNvPr id="3" name="Content Placeholder 2">
            <a:extLst>
              <a:ext uri="{FF2B5EF4-FFF2-40B4-BE49-F238E27FC236}">
                <a16:creationId xmlns:a16="http://schemas.microsoft.com/office/drawing/2014/main" id="{06598EEA-1122-4006-A162-B44F449CA0E5}"/>
              </a:ext>
            </a:extLst>
          </p:cNvPr>
          <p:cNvSpPr>
            <a:spLocks noGrp="1"/>
          </p:cNvSpPr>
          <p:nvPr>
            <p:ph idx="1"/>
          </p:nvPr>
        </p:nvSpPr>
        <p:spPr>
          <a:xfrm>
            <a:off x="601883" y="1536922"/>
            <a:ext cx="6154634" cy="4068983"/>
          </a:xfrm>
        </p:spPr>
        <p:txBody>
          <a:bodyPr vert="horz" lIns="91440" tIns="45720" rIns="91440" bIns="45720" rtlCol="0" anchor="t">
            <a:normAutofit/>
          </a:bodyPr>
          <a:lstStyle/>
          <a:p>
            <a:pPr marL="227965" indent="-227965"/>
            <a:r>
              <a:rPr lang="en-US" sz="2400">
                <a:latin typeface="Trebuchet MS"/>
              </a:rPr>
              <a:t>Educators appearing in this report should have evaluations set-up in </a:t>
            </a:r>
            <a:r>
              <a:rPr lang="en-US" sz="2400" err="1">
                <a:latin typeface="Trebuchet MS"/>
              </a:rPr>
              <a:t>SCLead</a:t>
            </a:r>
            <a:r>
              <a:rPr lang="en-US" sz="2400">
                <a:latin typeface="Trebuchet MS"/>
              </a:rPr>
              <a:t>.</a:t>
            </a:r>
          </a:p>
          <a:p>
            <a:pPr marL="227965" indent="-227965"/>
            <a:r>
              <a:rPr lang="en-US" sz="2400">
                <a:latin typeface="Trebuchet MS"/>
              </a:rPr>
              <a:t>If you see an educator with blanks and he/she is in a non-evaluated role, make sure the </a:t>
            </a:r>
            <a:r>
              <a:rPr lang="en-US" sz="2400" i="1">
                <a:latin typeface="Trebuchet MS"/>
              </a:rPr>
              <a:t>ROLE</a:t>
            </a:r>
            <a:r>
              <a:rPr lang="en-US" sz="2400">
                <a:latin typeface="Trebuchet MS"/>
              </a:rPr>
              <a:t> and </a:t>
            </a:r>
            <a:r>
              <a:rPr lang="en-US" sz="2400" i="1">
                <a:latin typeface="Trebuchet MS"/>
              </a:rPr>
              <a:t>EVALUATION</a:t>
            </a:r>
            <a:r>
              <a:rPr lang="en-US" sz="2400">
                <a:latin typeface="Trebuchet MS"/>
              </a:rPr>
              <a:t> are marked as "non-evaluated" on the staff details page in </a:t>
            </a:r>
            <a:r>
              <a:rPr lang="en-US" sz="2400" err="1">
                <a:latin typeface="Trebuchet MS"/>
              </a:rPr>
              <a:t>SCLead</a:t>
            </a:r>
            <a:r>
              <a:rPr lang="en-US" sz="2400">
                <a:latin typeface="Trebuchet MS"/>
              </a:rPr>
              <a:t>. This will allow the donuts on your district's dashboard to fill accurately.</a:t>
            </a:r>
            <a:endParaRPr lang="en-US" sz="2400" err="1"/>
          </a:p>
          <a:p>
            <a:pPr marL="0" indent="0">
              <a:buNone/>
            </a:pPr>
            <a:endParaRPr lang="en-US" sz="2400"/>
          </a:p>
          <a:p>
            <a:pPr marL="227965" indent="-227965"/>
            <a:endParaRPr lang="en-US"/>
          </a:p>
        </p:txBody>
      </p:sp>
      <p:pic>
        <p:nvPicPr>
          <p:cNvPr id="11" name="Picture 10" descr="A screenshot of a staff details page in SCLead">
            <a:extLst>
              <a:ext uri="{FF2B5EF4-FFF2-40B4-BE49-F238E27FC236}">
                <a16:creationId xmlns:a16="http://schemas.microsoft.com/office/drawing/2014/main" id="{7B76C0F0-9855-FDA7-0796-0993E41C8E3D}"/>
              </a:ext>
            </a:extLst>
          </p:cNvPr>
          <p:cNvPicPr>
            <a:picLocks noChangeAspect="1"/>
          </p:cNvPicPr>
          <p:nvPr/>
        </p:nvPicPr>
        <p:blipFill>
          <a:blip r:embed="rId3"/>
          <a:stretch>
            <a:fillRect/>
          </a:stretch>
        </p:blipFill>
        <p:spPr>
          <a:xfrm>
            <a:off x="6908710" y="1471014"/>
            <a:ext cx="4565882" cy="4200558"/>
          </a:xfrm>
          <a:prstGeom prst="rect">
            <a:avLst/>
          </a:prstGeom>
        </p:spPr>
      </p:pic>
      <p:sp>
        <p:nvSpPr>
          <p:cNvPr id="7" name="Rectangle 6" descr="shape to block identifying information">
            <a:extLst>
              <a:ext uri="{FF2B5EF4-FFF2-40B4-BE49-F238E27FC236}">
                <a16:creationId xmlns:a16="http://schemas.microsoft.com/office/drawing/2014/main" id="{6660AAB2-C0EA-C7D4-3D2F-589CE56957DB}"/>
              </a:ext>
              <a:ext uri="{C183D7F6-B498-43B3-948B-1728B52AA6E4}">
                <adec:decorative xmlns:adec="http://schemas.microsoft.com/office/drawing/2017/decorative" val="0"/>
              </a:ext>
            </a:extLst>
          </p:cNvPr>
          <p:cNvSpPr/>
          <p:nvPr/>
        </p:nvSpPr>
        <p:spPr>
          <a:xfrm>
            <a:off x="9604836" y="2126768"/>
            <a:ext cx="1522283" cy="1576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descr="shape to block identifying information">
            <a:extLst>
              <a:ext uri="{FF2B5EF4-FFF2-40B4-BE49-F238E27FC236}">
                <a16:creationId xmlns:a16="http://schemas.microsoft.com/office/drawing/2014/main" id="{7A76A010-B8DF-72B6-41DE-3F5C41941B89}"/>
              </a:ext>
              <a:ext uri="{C183D7F6-B498-43B3-948B-1728B52AA6E4}">
                <adec:decorative xmlns:adec="http://schemas.microsoft.com/office/drawing/2017/decorative" val="0"/>
              </a:ext>
            </a:extLst>
          </p:cNvPr>
          <p:cNvSpPr/>
          <p:nvPr/>
        </p:nvSpPr>
        <p:spPr>
          <a:xfrm>
            <a:off x="9596228" y="2518157"/>
            <a:ext cx="1522283" cy="1576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descr="shape to block identifying information">
            <a:extLst>
              <a:ext uri="{FF2B5EF4-FFF2-40B4-BE49-F238E27FC236}">
                <a16:creationId xmlns:a16="http://schemas.microsoft.com/office/drawing/2014/main" id="{FA10BB22-1A78-7D23-74A5-C7B1EE540FC1}"/>
              </a:ext>
              <a:ext uri="{C183D7F6-B498-43B3-948B-1728B52AA6E4}">
                <adec:decorative xmlns:adec="http://schemas.microsoft.com/office/drawing/2017/decorative" val="0"/>
              </a:ext>
            </a:extLst>
          </p:cNvPr>
          <p:cNvSpPr/>
          <p:nvPr/>
        </p:nvSpPr>
        <p:spPr>
          <a:xfrm>
            <a:off x="9602222" y="3184353"/>
            <a:ext cx="1522283" cy="1576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descr="arrow pointing to non-evaluated">
            <a:extLst>
              <a:ext uri="{FF2B5EF4-FFF2-40B4-BE49-F238E27FC236}">
                <a16:creationId xmlns:a16="http://schemas.microsoft.com/office/drawing/2014/main" id="{C1DEACA0-1972-C4ED-5180-E9882C843A4B}"/>
              </a:ext>
            </a:extLst>
          </p:cNvPr>
          <p:cNvSpPr/>
          <p:nvPr/>
        </p:nvSpPr>
        <p:spPr>
          <a:xfrm rot="9660000">
            <a:off x="10387650" y="3858726"/>
            <a:ext cx="535459" cy="2059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descr="arrow pointing to not evaluated">
            <a:extLst>
              <a:ext uri="{FF2B5EF4-FFF2-40B4-BE49-F238E27FC236}">
                <a16:creationId xmlns:a16="http://schemas.microsoft.com/office/drawing/2014/main" id="{805B5BE6-ABEC-2C54-9B20-34DD1E1D3B0F}"/>
              </a:ext>
            </a:extLst>
          </p:cNvPr>
          <p:cNvSpPr/>
          <p:nvPr/>
        </p:nvSpPr>
        <p:spPr>
          <a:xfrm rot="9720000">
            <a:off x="10334010" y="4221134"/>
            <a:ext cx="535459" cy="2059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7636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720B-4850-56DA-09AD-258908D6A6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24C9C3-991C-25AB-6227-B861E66A06E0}"/>
              </a:ext>
            </a:extLst>
          </p:cNvPr>
          <p:cNvSpPr>
            <a:spLocks noGrp="1"/>
          </p:cNvSpPr>
          <p:nvPr>
            <p:ph type="title"/>
          </p:nvPr>
        </p:nvSpPr>
        <p:spPr/>
        <p:txBody>
          <a:bodyPr/>
          <a:lstStyle/>
          <a:p>
            <a:r>
              <a:rPr lang="en-US">
                <a:latin typeface="Rockwell"/>
              </a:rPr>
              <a:t>Special Areas Reminders</a:t>
            </a:r>
            <a:endParaRPr lang="en-US"/>
          </a:p>
        </p:txBody>
      </p:sp>
      <p:sp>
        <p:nvSpPr>
          <p:cNvPr id="3" name="Text Placeholder 2">
            <a:extLst>
              <a:ext uri="{FF2B5EF4-FFF2-40B4-BE49-F238E27FC236}">
                <a16:creationId xmlns:a16="http://schemas.microsoft.com/office/drawing/2014/main" id="{BEFC04D6-16EE-5902-E36A-21D0ADB8200C}"/>
              </a:ext>
              <a:ext uri="{C183D7F6-B498-43B3-948B-1728B52AA6E4}">
                <adec:decorative xmlns:adec="http://schemas.microsoft.com/office/drawing/2017/decorative" val="1"/>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1970199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A92CA-5D47-18D7-7E31-E2F24F009C18}"/>
              </a:ext>
            </a:extLst>
          </p:cNvPr>
          <p:cNvSpPr>
            <a:spLocks noGrp="1"/>
          </p:cNvSpPr>
          <p:nvPr>
            <p:ph type="title"/>
          </p:nvPr>
        </p:nvSpPr>
        <p:spPr>
          <a:xfrm>
            <a:off x="586595" y="365125"/>
            <a:ext cx="10972800" cy="1097280"/>
          </a:xfrm>
        </p:spPr>
        <p:txBody>
          <a:bodyPr anchor="ctr">
            <a:normAutofit/>
          </a:bodyPr>
          <a:lstStyle/>
          <a:p>
            <a:r>
              <a:rPr lang="en-US"/>
              <a:t>SA Worksheets Clarification</a:t>
            </a:r>
          </a:p>
        </p:txBody>
      </p:sp>
      <p:pic>
        <p:nvPicPr>
          <p:cNvPr id="4" name="Content Placeholder 3" descr="Librarian worksheet forms">
            <a:extLst>
              <a:ext uri="{FF2B5EF4-FFF2-40B4-BE49-F238E27FC236}">
                <a16:creationId xmlns:a16="http://schemas.microsoft.com/office/drawing/2014/main" id="{E1532718-D698-1C97-5A2E-265A6D6B8D3F}"/>
              </a:ext>
            </a:extLst>
          </p:cNvPr>
          <p:cNvPicPr>
            <a:picLocks noGrp="1" noChangeAspect="1"/>
          </p:cNvPicPr>
          <p:nvPr>
            <p:ph idx="1"/>
          </p:nvPr>
        </p:nvPicPr>
        <p:blipFill>
          <a:blip r:embed="rId3"/>
          <a:stretch>
            <a:fillRect/>
          </a:stretch>
        </p:blipFill>
        <p:spPr>
          <a:xfrm>
            <a:off x="1994733" y="1665369"/>
            <a:ext cx="8156526" cy="3976307"/>
          </a:xfrm>
          <a:noFill/>
        </p:spPr>
      </p:pic>
    </p:spTree>
    <p:extLst>
      <p:ext uri="{BB962C8B-B14F-4D97-AF65-F5344CB8AC3E}">
        <p14:creationId xmlns:p14="http://schemas.microsoft.com/office/powerpoint/2010/main" val="154347251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f02f7301-725c-47b9-832a-57cb4d48a234" xsi:nil="true"/>
    <SharedWithUsers xmlns="eceb486e-0810-4529-a988-f381a2f10d79">
      <UserInfo>
        <DisplayName>Toal Mandsager, Lilla</DisplayName>
        <AccountId>6</AccountId>
        <AccountType/>
      </UserInfo>
      <UserInfo>
        <DisplayName>Traufler, Vicki</DisplayName>
        <AccountId>12</AccountId>
        <AccountType/>
      </UserInfo>
      <UserInfo>
        <DisplayName>Howard, Kimberly</DisplayName>
        <AccountId>15</AccountId>
        <AccountType/>
      </UserInfo>
      <UserInfo>
        <DisplayName>Flythe, Beverly</DisplayName>
        <AccountId>13</AccountId>
        <AccountType/>
      </UserInfo>
      <UserInfo>
        <DisplayName>Frazier, Roshonda</DisplayName>
        <AccountId>266</AccountId>
        <AccountType/>
      </UserInfo>
      <UserInfo>
        <DisplayName>Cohoon, Ashley S</DisplayName>
        <AccountId>429</AccountId>
        <AccountType/>
      </UserInfo>
    </SharedWithUsers>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Props1.xml><?xml version="1.0" encoding="utf-8"?>
<ds:datastoreItem xmlns:ds="http://schemas.openxmlformats.org/officeDocument/2006/customXml" ds:itemID="{EEF251D1-FD47-40CB-8957-E4D6892123CA}">
  <ds:schemaRefs>
    <ds:schemaRef ds:uri="http://schemas.microsoft.com/sharepoint/v3/contenttype/forms"/>
  </ds:schemaRefs>
</ds:datastoreItem>
</file>

<file path=customXml/itemProps2.xml><?xml version="1.0" encoding="utf-8"?>
<ds:datastoreItem xmlns:ds="http://schemas.openxmlformats.org/officeDocument/2006/customXml" ds:itemID="{1C2FBBDD-0934-4F76-AE05-128C365B5EAE}">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65B9BD6-6C1C-4A16-8216-22BAC6AC4E6B}">
  <ds:schemaRefs>
    <ds:schemaRef ds:uri="eceb486e-0810-4529-a988-f381a2f10d79"/>
    <ds:schemaRef ds:uri="http://schemas.microsoft.com/office/2006/documentManagement/types"/>
    <ds:schemaRef ds:uri="http://purl.org/dc/dcmitype/"/>
    <ds:schemaRef ds:uri="http://www.w3.org/XML/1998/namespace"/>
    <ds:schemaRef ds:uri="http://purl.org/dc/elements/1.1/"/>
    <ds:schemaRef ds:uri="http://schemas.microsoft.com/office/infopath/2007/PartnerControls"/>
    <ds:schemaRef ds:uri="f02f7301-725c-47b9-832a-57cb4d48a234"/>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2</TotalTime>
  <Words>2450</Words>
  <Application>Microsoft Office PowerPoint</Application>
  <PresentationFormat>Widescreen</PresentationFormat>
  <Paragraphs>159</Paragraphs>
  <Slides>18</Slides>
  <Notes>17</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18</vt:i4>
      </vt:variant>
    </vt:vector>
  </HeadingPairs>
  <TitlesOfParts>
    <vt:vector size="30" baseType="lpstr">
      <vt:lpstr>Arial</vt:lpstr>
      <vt:lpstr>Calibri</vt:lpstr>
      <vt:lpstr>Karla</vt:lpstr>
      <vt:lpstr>Poppins</vt:lpstr>
      <vt:lpstr>Rockwell</vt:lpstr>
      <vt:lpstr>Segoe UI</vt:lpstr>
      <vt:lpstr>Source Sans Pro</vt:lpstr>
      <vt:lpstr>Times New Roman</vt:lpstr>
      <vt:lpstr>Trebuchet MS</vt:lpstr>
      <vt:lpstr>Custom Design</vt:lpstr>
      <vt:lpstr>Office Theme</vt:lpstr>
      <vt:lpstr>Office Theme</vt:lpstr>
      <vt:lpstr>Educator Effectiveness  Virtual Office Hours </vt:lpstr>
      <vt:lpstr>Agenda </vt:lpstr>
      <vt:lpstr>ADEPT Reminders</vt:lpstr>
      <vt:lpstr>ADEPT Reminders Continued</vt:lpstr>
      <vt:lpstr>Report Walkthrough</vt:lpstr>
      <vt:lpstr>Filtering/Sorting the Evaluation Status (ADEPT, District) Report</vt:lpstr>
      <vt:lpstr>"Cleaning up" SCLead using the  Evaluation Status (ADEPT, District) Report</vt:lpstr>
      <vt:lpstr>Special Areas Reminders</vt:lpstr>
      <vt:lpstr>SA Worksheets Clarification</vt:lpstr>
      <vt:lpstr>SA Reminders</vt:lpstr>
      <vt:lpstr>SLP Reminders</vt:lpstr>
      <vt:lpstr>FAQs</vt:lpstr>
      <vt:lpstr>ADEPT Plans</vt:lpstr>
      <vt:lpstr>Provisional Initial – Summative Evaluation</vt:lpstr>
      <vt:lpstr>Reciprocity and Contract Levels</vt:lpstr>
      <vt:lpstr>District Needs Survey 2024-25</vt:lpstr>
      <vt:lpstr>Questions</vt:lpstr>
      <vt:lpstr>             Office of Educator Effectiveness &amp; Leadership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Educator Effectiveness March 2024 Virtual Office Hours</dc:title>
  <dc:creator>South Carolina Department of Education</dc:creator>
  <cp:lastModifiedBy>Templeton, Samuel</cp:lastModifiedBy>
  <cp:revision>3</cp:revision>
  <dcterms:created xsi:type="dcterms:W3CDTF">2023-03-29T15:31:04Z</dcterms:created>
  <dcterms:modified xsi:type="dcterms:W3CDTF">2025-03-13T20:11:02Z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0x01010011B61B46CB81A44A943F7695F2D48152</vt:lpwstr>
  </property>
  <property fmtid="{D5CDD505-2E9C-101B-9397-08002B2CF9AE}" pid="4" name="ComplianceAssetId">
    <vt:lpwstr/>
  </property>
  <property fmtid="{D5CDD505-2E9C-101B-9397-08002B2CF9AE}" pid="5" name="_ExtendedDescription">
    <vt:lpwstr/>
  </property>
  <property fmtid="{D5CDD505-2E9C-101B-9397-08002B2CF9AE}" pid="6" name="_activity">
    <vt:lpwstr>{"FileActivityType":"9","FileActivityTimeStamp":"2023-03-29T15:33:07.350Z","FileActivityUsersOnPage":[{"DisplayName":"Gantt, Brandon","Id":"bgantt@ed.sc.gov"}],"FileActivityNavigationId":null}</vt:lpwstr>
  </property>
  <property fmtid="{D5CDD505-2E9C-101B-9397-08002B2CF9AE}" pid="7" name="TriggerFlowInfo">
    <vt:lpwstr/>
  </property>
</Properties>
</file>