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4"/>
    <p:sldMasterId id="2147483648" r:id="rId5"/>
    <p:sldMasterId id="2147483660" r:id="rId6"/>
  </p:sldMasterIdLst>
  <p:notesMasterIdLst>
    <p:notesMasterId r:id="rId26"/>
  </p:notesMasterIdLst>
  <p:sldIdLst>
    <p:sldId id="257" r:id="rId7"/>
    <p:sldId id="297" r:id="rId8"/>
    <p:sldId id="294" r:id="rId9"/>
    <p:sldId id="4812" r:id="rId10"/>
    <p:sldId id="4811" r:id="rId11"/>
    <p:sldId id="4806" r:id="rId12"/>
    <p:sldId id="4813" r:id="rId13"/>
    <p:sldId id="4814" r:id="rId14"/>
    <p:sldId id="4815" r:id="rId15"/>
    <p:sldId id="4798" r:id="rId16"/>
    <p:sldId id="4800" r:id="rId17"/>
    <p:sldId id="313" r:id="rId18"/>
    <p:sldId id="4817" r:id="rId19"/>
    <p:sldId id="4810" r:id="rId20"/>
    <p:sldId id="4803" r:id="rId21"/>
    <p:sldId id="4816" r:id="rId22"/>
    <p:sldId id="4799" r:id="rId23"/>
    <p:sldId id="265" r:id="rId24"/>
    <p:sldId id="289"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5FA5"/>
    <a:srgbClr val="FFFFFF"/>
    <a:srgbClr val="565B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1C3E99-486C-2CB9-56EA-906ACE4AE1E0}" v="115" dt="2025-03-12T15:26:29.125"/>
    <p1510:client id="{4416A540-3DBC-BA35-B0F8-7CEDD2108967}" v="62" dt="2025-03-12T16:52:42.04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4" d="100"/>
          <a:sy n="74" d="100"/>
        </p:scale>
        <p:origin x="154" y="37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B8B525-E8CE-425B-ADF5-5BE7333EAA5A}" type="datetimeFigureOut">
              <a:rPr lang="en-US" smtClean="0"/>
              <a:t>3/13/2025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31CE96-81FA-4C03-87CC-F53CE344BC75}" type="slidenum">
              <a:rPr lang="en-US" smtClean="0"/>
              <a:t>‹#›</a:t>
            </a:fld>
            <a:endParaRPr lang="en-US"/>
          </a:p>
        </p:txBody>
      </p:sp>
    </p:spTree>
    <p:extLst>
      <p:ext uri="{BB962C8B-B14F-4D97-AF65-F5344CB8AC3E}">
        <p14:creationId xmlns:p14="http://schemas.microsoft.com/office/powerpoint/2010/main" val="2534920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ed.sc.gov/newsroom/school-district-memoranda-archive/recommendation-request-for-south-carolina-educator-talent-pool2/recommendation-request-for-south-carolina-educator-talent-pool-memo/"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a:solidFill>
                  <a:srgbClr val="000000"/>
                </a:solidFill>
                <a:latin typeface="Calibri"/>
                <a:cs typeface="Calibri"/>
              </a:rPr>
              <a:t>Welcome</a:t>
            </a:r>
            <a:r>
              <a:rPr lang="en-US" sz="1200" b="0" i="0" u="none" strike="noStrike">
                <a:solidFill>
                  <a:srgbClr val="000000"/>
                </a:solidFill>
                <a:effectLst/>
                <a:latin typeface="Calibri"/>
                <a:cs typeface="Calibri"/>
              </a:rPr>
              <a:t> to our </a:t>
            </a:r>
            <a:r>
              <a:rPr lang="en-US">
                <a:solidFill>
                  <a:srgbClr val="000000"/>
                </a:solidFill>
                <a:latin typeface="Calibri"/>
                <a:cs typeface="Calibri"/>
              </a:rPr>
              <a:t>Educator</a:t>
            </a:r>
            <a:r>
              <a:rPr lang="en-US" sz="1200" b="0" i="0" u="none" strike="noStrike">
                <a:solidFill>
                  <a:srgbClr val="000000"/>
                </a:solidFill>
                <a:effectLst/>
                <a:latin typeface="Calibri"/>
                <a:cs typeface="Calibri"/>
              </a:rPr>
              <a:t> </a:t>
            </a:r>
            <a:r>
              <a:rPr lang="en-US">
                <a:solidFill>
                  <a:srgbClr val="000000"/>
                </a:solidFill>
                <a:latin typeface="Calibri"/>
                <a:cs typeface="Calibri"/>
              </a:rPr>
              <a:t>Effectiveness</a:t>
            </a:r>
            <a:r>
              <a:rPr lang="en-US" sz="1200" b="0" i="0" u="none" strike="noStrike">
                <a:solidFill>
                  <a:srgbClr val="000000"/>
                </a:solidFill>
                <a:effectLst/>
                <a:latin typeface="Calibri"/>
                <a:cs typeface="Calibri"/>
              </a:rPr>
              <a:t> virtual office hours. We’re so glad you could make it. Please type in the chat box your name and district. We have </a:t>
            </a:r>
            <a:r>
              <a:rPr lang="en-US">
                <a:solidFill>
                  <a:srgbClr val="000000"/>
                </a:solidFill>
                <a:latin typeface="Calibri"/>
                <a:cs typeface="Calibri"/>
              </a:rPr>
              <a:t>an</a:t>
            </a:r>
            <a:r>
              <a:rPr lang="en-US" sz="1200" b="0" i="0" u="none" strike="noStrike">
                <a:solidFill>
                  <a:srgbClr val="000000"/>
                </a:solidFill>
                <a:effectLst/>
                <a:latin typeface="Calibri"/>
                <a:cs typeface="Calibri"/>
              </a:rPr>
              <a:t> </a:t>
            </a:r>
            <a:r>
              <a:rPr lang="en-US">
                <a:solidFill>
                  <a:srgbClr val="000000"/>
                </a:solidFill>
                <a:latin typeface="Calibri"/>
                <a:cs typeface="Calibri"/>
              </a:rPr>
              <a:t>open-response posted</a:t>
            </a:r>
            <a:r>
              <a:rPr lang="en-US" sz="1200" b="0" i="0" u="none" strike="noStrike">
                <a:solidFill>
                  <a:srgbClr val="000000"/>
                </a:solidFill>
                <a:effectLst/>
                <a:latin typeface="Calibri"/>
                <a:cs typeface="Calibri"/>
              </a:rPr>
              <a:t> that we’d love for you to answer in the chat. We’ll get started right at 2 PM. </a:t>
            </a:r>
            <a:r>
              <a:rPr lang="en-US" sz="1200" b="0" i="0">
                <a:solidFill>
                  <a:srgbClr val="444444"/>
                </a:solidFill>
                <a:effectLst/>
                <a:latin typeface="Calibri"/>
                <a:cs typeface="Calibri"/>
              </a:rPr>
              <a:t>​</a:t>
            </a:r>
            <a:endParaRPr lang="en-US" b="0" i="0">
              <a:solidFill>
                <a:srgbClr val="444444"/>
              </a:solidFill>
              <a:effectLst/>
              <a:latin typeface="Calibri"/>
              <a:cs typeface="Calibri"/>
            </a:endParaRPr>
          </a:p>
          <a:p>
            <a:pPr algn="l" rtl="0" fontAlgn="base"/>
            <a:r>
              <a:rPr lang="en-US" sz="1200" b="0" i="0">
                <a:solidFill>
                  <a:srgbClr val="444444"/>
                </a:solidFill>
                <a:effectLst/>
                <a:latin typeface="Calibri"/>
                <a:cs typeface="Calibri"/>
              </a:rPr>
              <a:t>​</a:t>
            </a:r>
            <a:endParaRPr lang="en-US" b="0" i="0">
              <a:solidFill>
                <a:srgbClr val="444444"/>
              </a:solidFill>
              <a:effectLst/>
              <a:latin typeface="Calibri"/>
              <a:ea typeface="Calibri"/>
              <a:cs typeface="Calibri"/>
            </a:endParaRPr>
          </a:p>
          <a:p>
            <a:pPr fontAlgn="base"/>
            <a:r>
              <a:rPr lang="en-US" sz="1200" b="0" i="0" u="none" strike="noStrike">
                <a:solidFill>
                  <a:srgbClr val="000000"/>
                </a:solidFill>
                <a:effectLst/>
                <a:latin typeface="Calibri"/>
                <a:cs typeface="Calibri"/>
              </a:rPr>
              <a:t>@ 2 PM: Welcome again everyone! (Introduce self and team) If you haven’t done so, please type in the chat box your name and district. First, to orient you to the Microsoft Teams platform, the control icons will be on the upper right section of your screen for most users. If you haven’t yet, please click the mic icon to mute yourself. You will click the same mic icon to unmute yourself later when we are ready for conversation. We encourage you to utilize the chat throughout this session for any questions you may have during the presentation. Our team will be monitoring the chat and responding accordingly. We will also hold a time at the end for discussion.</a:t>
            </a:r>
            <a:r>
              <a:rPr lang="en-US" sz="1200" b="0" i="0">
                <a:solidFill>
                  <a:srgbClr val="444444"/>
                </a:solidFill>
                <a:effectLst/>
                <a:latin typeface="Calibri"/>
                <a:cs typeface="Calibri"/>
              </a:rPr>
              <a:t>​</a:t>
            </a:r>
            <a:r>
              <a:rPr lang="en-US" sz="1000" b="0" i="0">
                <a:solidFill>
                  <a:srgbClr val="444444"/>
                </a:solidFill>
                <a:effectLst/>
                <a:latin typeface="Calibri"/>
                <a:cs typeface="Calibri"/>
              </a:rPr>
              <a:t> </a:t>
            </a:r>
            <a:r>
              <a:rPr lang="en-US" sz="1200" b="0" i="0">
                <a:solidFill>
                  <a:srgbClr val="444444"/>
                </a:solidFill>
                <a:effectLst/>
                <a:latin typeface="Calibri"/>
                <a:cs typeface="Calibri"/>
              </a:rPr>
              <a:t>​</a:t>
            </a:r>
            <a:endParaRPr lang="en-US">
              <a:solidFill>
                <a:srgbClr val="444444"/>
              </a:solidFill>
              <a:latin typeface="Calibri"/>
              <a:ea typeface="Calibri"/>
              <a:cs typeface="Calibri"/>
            </a:endParaRPr>
          </a:p>
          <a:p>
            <a:r>
              <a:rPr lang="en-US" sz="1200" b="0" i="0">
                <a:solidFill>
                  <a:srgbClr val="444444"/>
                </a:solidFill>
                <a:effectLst/>
                <a:latin typeface="Calibri"/>
                <a:cs typeface="Calibri"/>
              </a:rPr>
              <a:t>The purpose of Office Hours is to hold time to ensure that we share timely reminders with districts, but even more importantly to create a space where you </a:t>
            </a:r>
            <a:r>
              <a:rPr lang="en-US">
                <a:solidFill>
                  <a:srgbClr val="444444"/>
                </a:solidFill>
                <a:latin typeface="Calibri"/>
                <a:cs typeface="Calibri"/>
              </a:rPr>
              <a:t>can share</a:t>
            </a:r>
            <a:r>
              <a:rPr lang="en-US" sz="1200" b="0" i="0">
                <a:solidFill>
                  <a:srgbClr val="444444"/>
                </a:solidFill>
                <a:effectLst/>
                <a:latin typeface="Calibri"/>
                <a:cs typeface="Calibri"/>
              </a:rPr>
              <a:t> feedback, questions, ideas and best practices with your peers. If you are new, there is no question too small; if you are an effectiveness veteran, don’t be shy about letting us know what you need. Before we get started, let’s </a:t>
            </a:r>
            <a:r>
              <a:rPr lang="en-US">
                <a:solidFill>
                  <a:srgbClr val="444444"/>
                </a:solidFill>
                <a:latin typeface="Calibri"/>
                <a:cs typeface="Calibri"/>
              </a:rPr>
              <a:t>see what exciting events have happened recently in our chat. </a:t>
            </a:r>
            <a:r>
              <a:rPr lang="en-US" sz="1200" b="0" i="0">
                <a:solidFill>
                  <a:srgbClr val="444444"/>
                </a:solidFill>
                <a:effectLst/>
                <a:latin typeface="Calibri"/>
                <a:cs typeface="Calibri"/>
              </a:rPr>
              <a:t>(summarize responses or ask 1-2 districts to elaborate….)</a:t>
            </a:r>
            <a:endParaRPr lang="en-US" b="0" i="0">
              <a:solidFill>
                <a:srgbClr val="444444"/>
              </a:solidFill>
              <a:effectLst/>
              <a:latin typeface="Calibri"/>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1</a:t>
            </a:fld>
            <a:endParaRPr lang="en-US"/>
          </a:p>
        </p:txBody>
      </p:sp>
    </p:spTree>
    <p:extLst>
      <p:ext uri="{BB962C8B-B14F-4D97-AF65-F5344CB8AC3E}">
        <p14:creationId xmlns:p14="http://schemas.microsoft.com/office/powerpoint/2010/main" val="3102323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a:solidFill>
                  <a:srgbClr val="000000"/>
                </a:solidFill>
                <a:effectLst/>
                <a:latin typeface="Calibri"/>
                <a:ea typeface="Calibri"/>
                <a:cs typeface="Calibri"/>
              </a:rPr>
              <a:t>Let's dig in to some Special Areas reminders. </a:t>
            </a:r>
            <a:endParaRPr lang="en-US">
              <a:latin typeface="Calibri"/>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10</a:t>
            </a:fld>
            <a:endParaRPr lang="en-US"/>
          </a:p>
        </p:txBody>
      </p:sp>
    </p:spTree>
    <p:extLst>
      <p:ext uri="{BB962C8B-B14F-4D97-AF65-F5344CB8AC3E}">
        <p14:creationId xmlns:p14="http://schemas.microsoft.com/office/powerpoint/2010/main" val="19767851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u="none" strike="noStrike">
                <a:solidFill>
                  <a:srgbClr val="000000"/>
                </a:solidFill>
                <a:effectLst/>
                <a:latin typeface="Calibri" panose="020F0502020204030204" pitchFamily="34" charset="0"/>
              </a:rPr>
              <a:t>Remember that we have scripted several focused questions for the Pre- and Post conferences for our Special Areas educators. These questions are aligned to specific indicators and descriptors and are required for complete scoring in an evaluation. Evaluators may ask additional questions and have the option of scripting responses within </a:t>
            </a:r>
            <a:r>
              <a:rPr lang="en-US" b="0" i="0" u="none" strike="noStrike" err="1">
                <a:solidFill>
                  <a:srgbClr val="000000"/>
                </a:solidFill>
                <a:effectLst/>
                <a:latin typeface="Calibri" panose="020F0502020204030204" pitchFamily="34" charset="0"/>
              </a:rPr>
              <a:t>SCLead</a:t>
            </a:r>
            <a:r>
              <a:rPr lang="en-US" b="0" i="0" u="none" strike="noStrike">
                <a:solidFill>
                  <a:srgbClr val="000000"/>
                </a:solidFill>
                <a:effectLst/>
                <a:latin typeface="Calibri" panose="020F0502020204030204" pitchFamily="34" charset="0"/>
              </a:rPr>
              <a:t>, where the questions are displayed in the Pre- and Post Conference Planning tabs. Remember to click Save at the bottom of the page once you have entered information. </a:t>
            </a:r>
            <a:r>
              <a:rPr lang="en-US" b="0" i="0">
                <a:solidFill>
                  <a:srgbClr val="000000"/>
                </a:solidFill>
                <a:effectLst/>
                <a:latin typeface="Calibri" panose="020F0502020204030204" pitchFamily="34" charset="0"/>
              </a:rPr>
              <a:t>​</a:t>
            </a:r>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11</a:t>
            </a:fld>
            <a:endParaRPr lang="en-US"/>
          </a:p>
        </p:txBody>
      </p:sp>
    </p:spTree>
    <p:extLst>
      <p:ext uri="{BB962C8B-B14F-4D97-AF65-F5344CB8AC3E}">
        <p14:creationId xmlns:p14="http://schemas.microsoft.com/office/powerpoint/2010/main" val="32456437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US" b="0" i="0">
              <a:solidFill>
                <a:srgbClr val="444444"/>
              </a:solidFill>
              <a:effectLst/>
              <a:latin typeface="Calibri"/>
              <a:ea typeface="Calibri"/>
              <a:cs typeface="Calibri"/>
            </a:endParaRPr>
          </a:p>
        </p:txBody>
      </p:sp>
      <p:sp>
        <p:nvSpPr>
          <p:cNvPr id="4" name="Slide Number Placeholder 3"/>
          <p:cNvSpPr>
            <a:spLocks noGrp="1"/>
          </p:cNvSpPr>
          <p:nvPr>
            <p:ph type="sldNum" sz="quarter" idx="5"/>
          </p:nvPr>
        </p:nvSpPr>
        <p:spPr/>
        <p:txBody>
          <a:bodyPr/>
          <a:lstStyle/>
          <a:p>
            <a:fld id="{4F84FA42-8DA2-4DCE-93EE-F254672AA41C}" type="slidenum">
              <a:rPr lang="en-US"/>
              <a:t>12</a:t>
            </a:fld>
            <a:endParaRPr lang="en-US"/>
          </a:p>
        </p:txBody>
      </p:sp>
    </p:spTree>
    <p:extLst>
      <p:ext uri="{BB962C8B-B14F-4D97-AF65-F5344CB8AC3E}">
        <p14:creationId xmlns:p14="http://schemas.microsoft.com/office/powerpoint/2010/main" val="6010103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EABDD7-1D65-A264-625C-FBB9B2CAA2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DCB6E3C-64E3-10DD-6BDD-FE5FDDF3FCB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0895719-8597-7481-FEA2-FD12C949015D}"/>
              </a:ext>
            </a:extLst>
          </p:cNvPr>
          <p:cNvSpPr>
            <a:spLocks noGrp="1"/>
          </p:cNvSpPr>
          <p:nvPr>
            <p:ph type="body" idx="1"/>
          </p:nvPr>
        </p:nvSpPr>
        <p:spPr/>
        <p:txBody>
          <a:bodyPr/>
          <a:lstStyle/>
          <a:p>
            <a:pPr fontAlgn="base"/>
            <a:endParaRPr lang="en-US" b="0" i="0">
              <a:solidFill>
                <a:srgbClr val="444444"/>
              </a:solidFill>
              <a:effectLst/>
              <a:latin typeface="Calibri"/>
              <a:ea typeface="Calibri"/>
              <a:cs typeface="Calibri"/>
            </a:endParaRPr>
          </a:p>
        </p:txBody>
      </p:sp>
      <p:sp>
        <p:nvSpPr>
          <p:cNvPr id="4" name="Slide Number Placeholder 3">
            <a:extLst>
              <a:ext uri="{FF2B5EF4-FFF2-40B4-BE49-F238E27FC236}">
                <a16:creationId xmlns:a16="http://schemas.microsoft.com/office/drawing/2014/main" id="{B361CBE2-388B-1DAE-ECDC-24BED49FE67D}"/>
              </a:ext>
            </a:extLst>
          </p:cNvPr>
          <p:cNvSpPr>
            <a:spLocks noGrp="1"/>
          </p:cNvSpPr>
          <p:nvPr>
            <p:ph type="sldNum" sz="quarter" idx="5"/>
          </p:nvPr>
        </p:nvSpPr>
        <p:spPr/>
        <p:txBody>
          <a:bodyPr/>
          <a:lstStyle/>
          <a:p>
            <a:fld id="{4F84FA42-8DA2-4DCE-93EE-F254672AA41C}" type="slidenum">
              <a:rPr lang="en-US"/>
              <a:t>13</a:t>
            </a:fld>
            <a:endParaRPr lang="en-US"/>
          </a:p>
        </p:txBody>
      </p:sp>
    </p:spTree>
    <p:extLst>
      <p:ext uri="{BB962C8B-B14F-4D97-AF65-F5344CB8AC3E}">
        <p14:creationId xmlns:p14="http://schemas.microsoft.com/office/powerpoint/2010/main" val="1350918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5A84D3-6B35-AB53-1A89-6D323E08FC7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0D7B59-D762-8AA4-E4E3-4BD1CF16FE9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6AD102-74C2-AB80-A79A-F42134E86A02}"/>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6E668514-491E-0AB6-7C14-8CB7D3E8D9A1}"/>
              </a:ext>
            </a:extLst>
          </p:cNvPr>
          <p:cNvSpPr>
            <a:spLocks noGrp="1"/>
          </p:cNvSpPr>
          <p:nvPr>
            <p:ph type="sldNum" sz="quarter" idx="5"/>
          </p:nvPr>
        </p:nvSpPr>
        <p:spPr/>
        <p:txBody>
          <a:bodyPr/>
          <a:lstStyle/>
          <a:p>
            <a:fld id="{AC08F6B9-9AA6-429E-A410-38249A3BA9E7}" type="slidenum">
              <a:rPr lang="en-US" smtClean="0"/>
              <a:t>14</a:t>
            </a:fld>
            <a:endParaRPr lang="en-US"/>
          </a:p>
        </p:txBody>
      </p:sp>
    </p:spTree>
    <p:extLst>
      <p:ext uri="{BB962C8B-B14F-4D97-AF65-F5344CB8AC3E}">
        <p14:creationId xmlns:p14="http://schemas.microsoft.com/office/powerpoint/2010/main" val="37895716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ea typeface="Calibri"/>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15</a:t>
            </a:fld>
            <a:endParaRPr lang="en-US"/>
          </a:p>
        </p:txBody>
      </p:sp>
    </p:spTree>
    <p:extLst>
      <p:ext uri="{BB962C8B-B14F-4D97-AF65-F5344CB8AC3E}">
        <p14:creationId xmlns:p14="http://schemas.microsoft.com/office/powerpoint/2010/main" val="40142190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
                <a:ea typeface="Calibri"/>
                <a:cs typeface="Calibri"/>
              </a:rPr>
              <a:t>We thank you for your time today. We will stay for a few extra minutes if anyone has any additional questions.</a:t>
            </a:r>
            <a:endParaRPr lang="en"/>
          </a:p>
          <a:p>
            <a:r>
              <a:rPr lang="en"/>
              <a:t>Feel free to reach out to us if you have questions or feedback for us. Our email addresses are shown on the slide.</a:t>
            </a:r>
          </a:p>
          <a:p>
            <a:r>
              <a:rPr lang="en">
                <a:ea typeface="Calibri"/>
                <a:cs typeface="Calibri"/>
              </a:rPr>
              <a:t>Have a great rest of your day!</a:t>
            </a:r>
          </a:p>
        </p:txBody>
      </p:sp>
      <p:sp>
        <p:nvSpPr>
          <p:cNvPr id="4" name="Slide Number Placeholder 3"/>
          <p:cNvSpPr>
            <a:spLocks noGrp="1"/>
          </p:cNvSpPr>
          <p:nvPr>
            <p:ph type="sldNum" sz="quarter" idx="5"/>
          </p:nvPr>
        </p:nvSpPr>
        <p:spPr/>
        <p:txBody>
          <a:bodyPr/>
          <a:lstStyle/>
          <a:p>
            <a:fld id="{7D31CE96-81FA-4C03-87CC-F53CE344BC75}" type="slidenum">
              <a:rPr lang="en-US" smtClean="0"/>
              <a:t>18</a:t>
            </a:fld>
            <a:endParaRPr lang="en-US"/>
          </a:p>
        </p:txBody>
      </p:sp>
    </p:spTree>
    <p:extLst>
      <p:ext uri="{BB962C8B-B14F-4D97-AF65-F5344CB8AC3E}">
        <p14:creationId xmlns:p14="http://schemas.microsoft.com/office/powerpoint/2010/main" val="1154330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are so glad to have you here with us today. Before we get to questions and open discussion, we have a few things to share with you (state them). As we go, please feel free to add questions in the chat. We will respond to all that we can as we go and will address any lingering questions and open up the room for discussion at the end. </a:t>
            </a:r>
          </a:p>
        </p:txBody>
      </p:sp>
      <p:sp>
        <p:nvSpPr>
          <p:cNvPr id="4" name="Slide Number Placeholder 3"/>
          <p:cNvSpPr>
            <a:spLocks noGrp="1"/>
          </p:cNvSpPr>
          <p:nvPr>
            <p:ph type="sldNum" sz="quarter" idx="5"/>
          </p:nvPr>
        </p:nvSpPr>
        <p:spPr/>
        <p:txBody>
          <a:bodyPr/>
          <a:lstStyle/>
          <a:p>
            <a:fld id="{AC08F6B9-9AA6-429E-A410-38249A3BA9E7}" type="slidenum">
              <a:rPr lang="en-US" smtClean="0"/>
              <a:t>2</a:t>
            </a:fld>
            <a:endParaRPr lang="en-US"/>
          </a:p>
        </p:txBody>
      </p:sp>
    </p:spTree>
    <p:extLst>
      <p:ext uri="{BB962C8B-B14F-4D97-AF65-F5344CB8AC3E}">
        <p14:creationId xmlns:p14="http://schemas.microsoft.com/office/powerpoint/2010/main" val="481385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3</a:t>
            </a:fld>
            <a:endParaRPr lang="en-US"/>
          </a:p>
        </p:txBody>
      </p:sp>
    </p:spTree>
    <p:extLst>
      <p:ext uri="{BB962C8B-B14F-4D97-AF65-F5344CB8AC3E}">
        <p14:creationId xmlns:p14="http://schemas.microsoft.com/office/powerpoint/2010/main" val="1787391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DA5072-A34D-E59F-45E9-0C0664797B7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81C96CB-F427-F706-6C75-B3E56DE0D1B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F6DBF56-3F2A-DCDE-01E5-A165536AFDDA}"/>
              </a:ext>
            </a:extLst>
          </p:cNvPr>
          <p:cNvSpPr>
            <a:spLocks noGrp="1"/>
          </p:cNvSpPr>
          <p:nvPr>
            <p:ph type="body" idx="1"/>
          </p:nvPr>
        </p:nvSpPr>
        <p:spPr/>
        <p:txBody>
          <a:bodyPr/>
          <a:lstStyle/>
          <a:p>
            <a:r>
              <a:rPr lang="en-US">
                <a:hlinkClick r:id="rId3"/>
              </a:rPr>
              <a:t>Recommendation Request for South Carolina Educator Talent Pool</a:t>
            </a:r>
            <a:endParaRPr lang="en-US"/>
          </a:p>
        </p:txBody>
      </p:sp>
      <p:sp>
        <p:nvSpPr>
          <p:cNvPr id="4" name="Slide Number Placeholder 3">
            <a:extLst>
              <a:ext uri="{FF2B5EF4-FFF2-40B4-BE49-F238E27FC236}">
                <a16:creationId xmlns:a16="http://schemas.microsoft.com/office/drawing/2014/main" id="{4D34A706-6F9E-A525-E262-405AC5FCA5E8}"/>
              </a:ext>
            </a:extLst>
          </p:cNvPr>
          <p:cNvSpPr>
            <a:spLocks noGrp="1"/>
          </p:cNvSpPr>
          <p:nvPr>
            <p:ph type="sldNum" sz="quarter" idx="5"/>
          </p:nvPr>
        </p:nvSpPr>
        <p:spPr/>
        <p:txBody>
          <a:bodyPr/>
          <a:lstStyle/>
          <a:p>
            <a:fld id="{7D31CE96-81FA-4C03-87CC-F53CE344BC75}" type="slidenum">
              <a:rPr lang="en-US" smtClean="0"/>
              <a:t>4</a:t>
            </a:fld>
            <a:endParaRPr lang="en-US"/>
          </a:p>
        </p:txBody>
      </p:sp>
    </p:spTree>
    <p:extLst>
      <p:ext uri="{BB962C8B-B14F-4D97-AF65-F5344CB8AC3E}">
        <p14:creationId xmlns:p14="http://schemas.microsoft.com/office/powerpoint/2010/main" val="12035271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5A48DE-ED97-BD54-3CFF-0353FCB9C7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4ABB62E-4EC3-9C16-E70B-BC63C68C42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4145F9E-872E-8BC6-75E0-67A4E94298DC}"/>
              </a:ext>
            </a:extLst>
          </p:cNvPr>
          <p:cNvSpPr>
            <a:spLocks noGrp="1"/>
          </p:cNvSpPr>
          <p:nvPr>
            <p:ph type="body" idx="1"/>
          </p:nvPr>
        </p:nvSpPr>
        <p:spPr/>
        <p:txBody>
          <a:bodyPr/>
          <a:lstStyle/>
          <a:p>
            <a:pPr>
              <a:defRPr/>
            </a:pPr>
            <a:endParaRPr lang="en-US"/>
          </a:p>
        </p:txBody>
      </p:sp>
      <p:sp>
        <p:nvSpPr>
          <p:cNvPr id="4" name="Slide Number Placeholder 3">
            <a:extLst>
              <a:ext uri="{FF2B5EF4-FFF2-40B4-BE49-F238E27FC236}">
                <a16:creationId xmlns:a16="http://schemas.microsoft.com/office/drawing/2014/main" id="{326BDFFC-09E4-FAB6-85C4-CE861832CFA5}"/>
              </a:ext>
            </a:extLst>
          </p:cNvPr>
          <p:cNvSpPr>
            <a:spLocks noGrp="1"/>
          </p:cNvSpPr>
          <p:nvPr>
            <p:ph type="sldNum" sz="quarter" idx="5"/>
          </p:nvPr>
        </p:nvSpPr>
        <p:spPr/>
        <p:txBody>
          <a:bodyPr/>
          <a:lstStyle/>
          <a:p>
            <a:fld id="{AC08F6B9-9AA6-429E-A410-38249A3BA9E7}" type="slidenum">
              <a:rPr lang="en-US" smtClean="0"/>
              <a:t>5</a:t>
            </a:fld>
            <a:endParaRPr lang="en-US"/>
          </a:p>
        </p:txBody>
      </p:sp>
    </p:spTree>
    <p:extLst>
      <p:ext uri="{BB962C8B-B14F-4D97-AF65-F5344CB8AC3E}">
        <p14:creationId xmlns:p14="http://schemas.microsoft.com/office/powerpoint/2010/main" val="1620218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a:solidFill>
                  <a:srgbClr val="000000"/>
                </a:solidFill>
                <a:effectLst/>
                <a:latin typeface="Calibri" panose="020F0502020204030204" pitchFamily="34" charset="0"/>
              </a:rPr>
              <a:t>Here is a quick glance at some ADEPT reminders. Please do not hesitate to email us if you have any questions or concerns during the close-out process.</a:t>
            </a:r>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6</a:t>
            </a:fld>
            <a:endParaRPr lang="en-US"/>
          </a:p>
        </p:txBody>
      </p:sp>
    </p:spTree>
    <p:extLst>
      <p:ext uri="{BB962C8B-B14F-4D97-AF65-F5344CB8AC3E}">
        <p14:creationId xmlns:p14="http://schemas.microsoft.com/office/powerpoint/2010/main" val="23667607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F81798-371B-738B-741C-CD361F2104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5D01F88-CDF4-E3F5-7EEA-33425DFD952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0529BDC-61E0-0584-844D-0CE8B91D1744}"/>
              </a:ext>
            </a:extLst>
          </p:cNvPr>
          <p:cNvSpPr>
            <a:spLocks noGrp="1"/>
          </p:cNvSpPr>
          <p:nvPr>
            <p:ph type="body" idx="1"/>
          </p:nvPr>
        </p:nvSpPr>
        <p:spPr/>
        <p:txBody>
          <a:bodyPr/>
          <a:lstStyle/>
          <a:p>
            <a:endParaRPr lang="en-US" sz="1800">
              <a:ea typeface="Calibri"/>
              <a:cs typeface="Calibri"/>
            </a:endParaRPr>
          </a:p>
        </p:txBody>
      </p:sp>
      <p:sp>
        <p:nvSpPr>
          <p:cNvPr id="4" name="Slide Number Placeholder 3">
            <a:extLst>
              <a:ext uri="{FF2B5EF4-FFF2-40B4-BE49-F238E27FC236}">
                <a16:creationId xmlns:a16="http://schemas.microsoft.com/office/drawing/2014/main" id="{920FAF01-AAF6-C041-1EB2-F21D1E7DD53F}"/>
              </a:ext>
            </a:extLst>
          </p:cNvPr>
          <p:cNvSpPr>
            <a:spLocks noGrp="1"/>
          </p:cNvSpPr>
          <p:nvPr>
            <p:ph type="sldNum" sz="quarter" idx="5"/>
          </p:nvPr>
        </p:nvSpPr>
        <p:spPr/>
        <p:txBody>
          <a:bodyPr/>
          <a:lstStyle/>
          <a:p>
            <a:fld id="{7D31CE96-81FA-4C03-87CC-F53CE344BC75}" type="slidenum">
              <a:rPr lang="en-US" smtClean="0"/>
              <a:t>7</a:t>
            </a:fld>
            <a:endParaRPr lang="en-US"/>
          </a:p>
        </p:txBody>
      </p:sp>
    </p:spTree>
    <p:extLst>
      <p:ext uri="{BB962C8B-B14F-4D97-AF65-F5344CB8AC3E}">
        <p14:creationId xmlns:p14="http://schemas.microsoft.com/office/powerpoint/2010/main" val="22288061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76CFFB-461C-4BA0-49D1-6051AF7114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DE62E1-03B7-9C3A-BA2C-983011346C7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8940D67-B27C-D3E5-69D9-E3394D10D145}"/>
              </a:ext>
            </a:extLst>
          </p:cNvPr>
          <p:cNvSpPr>
            <a:spLocks noGrp="1"/>
          </p:cNvSpPr>
          <p:nvPr>
            <p:ph type="body" idx="1"/>
          </p:nvPr>
        </p:nvSpPr>
        <p:spPr/>
        <p:txBody>
          <a:bodyPr/>
          <a:lstStyle/>
          <a:p>
            <a:endParaRPr lang="en-US" sz="1800">
              <a:ea typeface="Calibri"/>
              <a:cs typeface="Calibri"/>
            </a:endParaRPr>
          </a:p>
        </p:txBody>
      </p:sp>
      <p:sp>
        <p:nvSpPr>
          <p:cNvPr id="4" name="Slide Number Placeholder 3">
            <a:extLst>
              <a:ext uri="{FF2B5EF4-FFF2-40B4-BE49-F238E27FC236}">
                <a16:creationId xmlns:a16="http://schemas.microsoft.com/office/drawing/2014/main" id="{6BEE9B71-2D80-2956-FB56-6EDA031B7BC6}"/>
              </a:ext>
            </a:extLst>
          </p:cNvPr>
          <p:cNvSpPr>
            <a:spLocks noGrp="1"/>
          </p:cNvSpPr>
          <p:nvPr>
            <p:ph type="sldNum" sz="quarter" idx="5"/>
          </p:nvPr>
        </p:nvSpPr>
        <p:spPr/>
        <p:txBody>
          <a:bodyPr/>
          <a:lstStyle/>
          <a:p>
            <a:fld id="{7D31CE96-81FA-4C03-87CC-F53CE344BC75}" type="slidenum">
              <a:rPr lang="en-US" smtClean="0"/>
              <a:t>8</a:t>
            </a:fld>
            <a:endParaRPr lang="en-US"/>
          </a:p>
        </p:txBody>
      </p:sp>
    </p:spTree>
    <p:extLst>
      <p:ext uri="{BB962C8B-B14F-4D97-AF65-F5344CB8AC3E}">
        <p14:creationId xmlns:p14="http://schemas.microsoft.com/office/powerpoint/2010/main" val="42107965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954D82-E022-822F-367B-9CA5A23C28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BF1B2D0-1AA5-EA7F-00E6-88FF22CF55A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D087380-BBD5-9FA4-2A04-095D4D2574DD}"/>
              </a:ext>
            </a:extLst>
          </p:cNvPr>
          <p:cNvSpPr>
            <a:spLocks noGrp="1"/>
          </p:cNvSpPr>
          <p:nvPr>
            <p:ph type="body" idx="1"/>
          </p:nvPr>
        </p:nvSpPr>
        <p:spPr/>
        <p:txBody>
          <a:bodyPr/>
          <a:lstStyle/>
          <a:p>
            <a:r>
              <a:rPr lang="en-US" sz="1800">
                <a:ea typeface="Calibri"/>
                <a:cs typeface="Calibri"/>
              </a:rPr>
              <a:t>Pass mic to Ashley</a:t>
            </a:r>
          </a:p>
        </p:txBody>
      </p:sp>
      <p:sp>
        <p:nvSpPr>
          <p:cNvPr id="4" name="Slide Number Placeholder 3">
            <a:extLst>
              <a:ext uri="{FF2B5EF4-FFF2-40B4-BE49-F238E27FC236}">
                <a16:creationId xmlns:a16="http://schemas.microsoft.com/office/drawing/2014/main" id="{9E8B66A1-DA8C-844E-A147-D940D4C2F01C}"/>
              </a:ext>
            </a:extLst>
          </p:cNvPr>
          <p:cNvSpPr>
            <a:spLocks noGrp="1"/>
          </p:cNvSpPr>
          <p:nvPr>
            <p:ph type="sldNum" sz="quarter" idx="5"/>
          </p:nvPr>
        </p:nvSpPr>
        <p:spPr/>
        <p:txBody>
          <a:bodyPr/>
          <a:lstStyle/>
          <a:p>
            <a:fld id="{7D31CE96-81FA-4C03-87CC-F53CE344BC75}" type="slidenum">
              <a:rPr lang="en-US" smtClean="0"/>
              <a:t>9</a:t>
            </a:fld>
            <a:endParaRPr lang="en-US"/>
          </a:p>
        </p:txBody>
      </p:sp>
    </p:spTree>
    <p:extLst>
      <p:ext uri="{BB962C8B-B14F-4D97-AF65-F5344CB8AC3E}">
        <p14:creationId xmlns:p14="http://schemas.microsoft.com/office/powerpoint/2010/main" val="9781386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2"/>
            <a:ext cx="6035040" cy="1543050"/>
          </a:xfrm>
        </p:spPr>
        <p:txBody>
          <a:bodyPr>
            <a:normAutofit/>
          </a:bodyPr>
          <a:lstStyle>
            <a:lvl1pPr algn="ctr">
              <a:defRPr sz="4000"/>
            </a:lvl1pPr>
          </a:lstStyle>
          <a:p>
            <a:r>
              <a:rPr lang="en-US"/>
              <a:t>Click to edit Master title style</a:t>
            </a:r>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0"/>
          </a:xfrm>
        </p:spPr>
        <p:txBody>
          <a:bodyPr anchor="ctr"/>
          <a:lstStyle>
            <a:lvl1pPr algn="ctr">
              <a:defRPr>
                <a:latin typeface="Trebuchet MS" panose="020B0603020202020204" pitchFamily="34" charset="0"/>
              </a:defRPr>
            </a:lvl1pPr>
          </a:lstStyle>
          <a:p>
            <a:pPr lvl="0"/>
            <a:r>
              <a:rPr lang="en-US"/>
              <a:t>Click to edit Master text styles</a:t>
            </a:r>
          </a:p>
        </p:txBody>
      </p:sp>
    </p:spTree>
    <p:extLst>
      <p:ext uri="{BB962C8B-B14F-4D97-AF65-F5344CB8AC3E}">
        <p14:creationId xmlns:p14="http://schemas.microsoft.com/office/powerpoint/2010/main" val="1423971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r>
              <a:rPr lang="en-US"/>
              <a:t>Click icon to add picture</a:t>
            </a:r>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6194342" y="-559272"/>
            <a:ext cx="7680960" cy="768096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646176" y="637953"/>
            <a:ext cx="6902940" cy="2450528"/>
          </a:xfrm>
        </p:spPr>
        <p:txBody>
          <a:bodyPr anchor="ctr">
            <a:normAutofit/>
          </a:bodyPr>
          <a:lstStyle>
            <a:lvl1pPr algn="l">
              <a:lnSpc>
                <a:spcPct val="110000"/>
              </a:lnSpc>
              <a:defRPr sz="44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635508" y="3517640"/>
            <a:ext cx="6913608" cy="1655762"/>
          </a:xfrm>
        </p:spPr>
        <p:txBody>
          <a:bodyPr anchor="b">
            <a:normAutofit/>
          </a:bodyPr>
          <a:lstStyle>
            <a:lvl1pPr marL="0" indent="0" algn="l">
              <a:buNone/>
              <a:defRPr sz="2133" b="1">
                <a:solidFill>
                  <a:srgbClr val="2F3D4C"/>
                </a:solidFill>
              </a:defRPr>
            </a:lvl1pPr>
            <a:lvl2pPr marL="457223" indent="0" algn="ctr">
              <a:buNone/>
              <a:defRPr sz="2000"/>
            </a:lvl2pPr>
            <a:lvl3pPr marL="914446" indent="0" algn="ctr">
              <a:buNone/>
              <a:defRPr sz="1800"/>
            </a:lvl3pPr>
            <a:lvl4pPr marL="1371669" indent="0" algn="ctr">
              <a:buNone/>
              <a:defRPr sz="1600"/>
            </a:lvl4pPr>
            <a:lvl5pPr marL="1828891" indent="0" algn="ctr">
              <a:buNone/>
              <a:defRPr sz="1600"/>
            </a:lvl5pPr>
            <a:lvl6pPr marL="2286114" indent="0" algn="ctr">
              <a:buNone/>
              <a:defRPr sz="1600"/>
            </a:lvl6pPr>
            <a:lvl7pPr marL="2743337" indent="0" algn="ctr">
              <a:buNone/>
              <a:defRPr sz="1600"/>
            </a:lvl7pPr>
            <a:lvl8pPr marL="3200560" indent="0" algn="ctr">
              <a:buNone/>
              <a:defRPr sz="1600"/>
            </a:lvl8pPr>
            <a:lvl9pPr marL="3657783" indent="0" algn="ctr">
              <a:buNone/>
              <a:defRPr sz="16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635653" y="5273643"/>
            <a:ext cx="5760720" cy="1523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682044" y="5885341"/>
            <a:ext cx="12547419" cy="836135"/>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843997"/>
            <a:ext cx="3098292" cy="4754880"/>
          </a:xfrm>
        </p:spPr>
        <p:txBody>
          <a:bodyPr>
            <a:normAutofit/>
          </a:bodyPr>
          <a:lstStyle>
            <a:lvl1pPr>
              <a:lnSpc>
                <a:spcPct val="100000"/>
              </a:lnSpc>
              <a:defRPr sz="5867"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3/13/2025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3911600" y="843997"/>
            <a:ext cx="7290" cy="475488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4484982" y="843997"/>
            <a:ext cx="7105813" cy="4754880"/>
          </a:xfrm>
        </p:spPr>
        <p:txBody>
          <a:bodyPr anchor="ctr">
            <a:noAutofit/>
          </a:bodyPr>
          <a:lstStyle>
            <a:lvl1pPr>
              <a:defRPr sz="3600">
                <a:solidFill>
                  <a:srgbClr val="2F3D4C"/>
                </a:solidFill>
              </a:defRPr>
            </a:lvl1pPr>
          </a:lstStyle>
          <a:p>
            <a:pPr marL="0" marR="0" lvl="0"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09600" y="2127786"/>
            <a:ext cx="10972800" cy="914400"/>
          </a:xfrm>
        </p:spPr>
        <p:txBody>
          <a:bodyPr>
            <a:noAutofit/>
          </a:bodyPr>
          <a:lstStyle>
            <a:lvl1pPr algn="ctr">
              <a:lnSpc>
                <a:spcPct val="100000"/>
              </a:lnSpc>
              <a:defRPr sz="5867"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3/13/2025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9600" y="3450210"/>
            <a:ext cx="10972800" cy="12507"/>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5333322" y="488028"/>
            <a:ext cx="1525357" cy="1524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1828800" y="3785556"/>
            <a:ext cx="8534400" cy="1358900"/>
          </a:xfrm>
        </p:spPr>
        <p:txBody>
          <a:bodyPr anchor="ctr">
            <a:normAutofit/>
          </a:bodyPr>
          <a:lstStyle>
            <a:lvl1pPr marL="0" indent="0" algn="ctr">
              <a:buNone/>
              <a:defRPr sz="44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3/13/2025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450231"/>
            <a:ext cx="10966704" cy="3983779"/>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3/13/2025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3/13/2025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3/13/2025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612648" y="1211544"/>
            <a:ext cx="10966704" cy="496065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3/13/2025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624091" y="1444046"/>
            <a:ext cx="10966704" cy="4154831"/>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6386207"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3/13/2025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8013192" y="1625152"/>
            <a:ext cx="3535680" cy="4217235"/>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625152"/>
            <a:ext cx="3535680" cy="4217234"/>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3/13/2025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4328160" y="1637659"/>
            <a:ext cx="3535680" cy="4204728"/>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39196" y="1581324"/>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385173" y="1581324"/>
            <a:ext cx="5183188"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3/13/2025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28074" y="1569720"/>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406142" y="1569720"/>
            <a:ext cx="5183188" cy="42672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3/13/2025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62081"/>
          </a:xfrm>
        </p:spPr>
        <p:txBody>
          <a:bodyPr anchor="t">
            <a:normAutofit/>
          </a:bodyPr>
          <a:lstStyle>
            <a:lvl1pPr>
              <a:lnSpc>
                <a:spcPct val="100000"/>
              </a:lnSpc>
              <a:defRPr sz="3334"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p:spPr>
        <p:txBody>
          <a:bodyPr>
            <a:normAutofit/>
          </a:bodyPr>
          <a:lstStyle>
            <a:lvl1pPr marL="0" indent="0">
              <a:lnSpc>
                <a:spcPct val="110000"/>
              </a:lnSpc>
              <a:spcBef>
                <a:spcPts val="0"/>
              </a:spcBef>
              <a:buNone/>
              <a:defRPr sz="1867">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0"/>
            <a:ext cx="4181859" cy="3835388"/>
          </a:xfrm>
        </p:spPr>
        <p:txBody>
          <a:bodyPr>
            <a:noAutofit/>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3/13/2025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3344637" y="4026981"/>
            <a:ext cx="3657600" cy="1054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629483" y="1871629"/>
            <a:ext cx="4230991" cy="12193"/>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12837"/>
          </a:xfrm>
        </p:spPr>
        <p:txBody>
          <a:bodyPr anchor="t">
            <a:normAutofit/>
          </a:bodyPr>
          <a:lstStyle>
            <a:lvl1pPr>
              <a:lnSpc>
                <a:spcPct val="100000"/>
              </a:lnSpc>
              <a:defRPr sz="3334"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1"/>
            <a:ext cx="4230990" cy="3659187"/>
          </a:xfrm>
        </p:spPr>
        <p:txBody>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a:ln w="28575">
            <a:solidFill>
              <a:srgbClr val="F0C14C"/>
            </a:solidFill>
          </a:ln>
        </p:spPr>
        <p:txBody>
          <a:bodyPr anchor="ctr">
            <a:normAutofit/>
          </a:bodyPr>
          <a:lstStyle>
            <a:lvl1pPr marL="0" indent="0" algn="ctr">
              <a:lnSpc>
                <a:spcPct val="110000"/>
              </a:lnSpc>
              <a:spcBef>
                <a:spcPts val="0"/>
              </a:spcBef>
              <a:buNone/>
              <a:defRPr sz="2933">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629483" y="1871629"/>
            <a:ext cx="4230991" cy="12193"/>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3/13/2025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5860603" y="1489102"/>
            <a:ext cx="4864100" cy="1875553"/>
          </a:xfrm>
        </p:spPr>
        <p:txBody>
          <a:bodyPr anchor="t">
            <a:noAutofit/>
          </a:bodyPr>
          <a:lstStyle>
            <a:lvl1pPr>
              <a:lnSpc>
                <a:spcPct val="100000"/>
              </a:lnSpc>
              <a:defRPr sz="5867"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5892800" y="3530600"/>
            <a:ext cx="486410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3/13/2025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1435100" y="1322491"/>
            <a:ext cx="3657600" cy="36576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5860603" y="3674527"/>
            <a:ext cx="4896297" cy="668873"/>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4556759" y="5511800"/>
            <a:ext cx="3048000" cy="609600"/>
          </a:xfrm>
        </p:spPr>
        <p:txBody>
          <a:bodyPr anchor="ctr">
            <a:normAutofit/>
          </a:bodyPr>
          <a:lstStyle>
            <a:lvl1pPr algn="ctr">
              <a:lnSpc>
                <a:spcPct val="100000"/>
              </a:lnSpc>
              <a:defRPr sz="2933"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93387" y="685800"/>
            <a:ext cx="4574746" cy="4572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3/13/2025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49873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3/13/2025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3/13/2025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3/13/2025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theme" Target="../theme/theme3.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829300" y="1370126"/>
            <a:ext cx="5486400" cy="1543050"/>
          </a:xfrm>
          <a:prstGeom prst="rect">
            <a:avLst/>
          </a:prstGeom>
        </p:spPr>
        <p:txBody>
          <a:bodyPr vert="horz" lIns="91440" tIns="45720" rIns="91440" bIns="45720" rtlCol="0" anchor="ctr">
            <a:normAutofit/>
          </a:bodyPr>
          <a:lstStyle/>
          <a:p>
            <a:pPr marL="0" indent="0" algn="ctr">
              <a:buNone/>
            </a:pPr>
            <a:r>
              <a:rPr lang="en-US" sz="360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829300" y="3104421"/>
            <a:ext cx="5524500" cy="1543050"/>
          </a:xfrm>
          <a:prstGeom prst="rect">
            <a:avLst/>
          </a:prstGeom>
        </p:spPr>
        <p:txBody>
          <a:bodyPr vert="horz" lIns="91440" tIns="45720" rIns="91440" bIns="45720" rtlCol="0">
            <a:normAutofit/>
          </a:bodyPr>
          <a:lstStyle/>
          <a:p>
            <a:pPr marL="0" indent="0" algn="ctr">
              <a:buNone/>
            </a:pPr>
            <a:r>
              <a:rPr lang="en-US" sz="2400">
                <a:latin typeface="Trebuchet MS" panose="020B0603020202020204" pitchFamily="34" charset="0"/>
              </a:rPr>
              <a:t>&lt;Date Here&gt;</a:t>
            </a:r>
          </a:p>
          <a:p>
            <a:pPr marL="0" indent="0" algn="ctr">
              <a:buNone/>
            </a:pPr>
            <a:r>
              <a:rPr lang="en-US" sz="2400">
                <a:latin typeface="Trebuchet MS" panose="020B0603020202020204" pitchFamily="34" charset="0"/>
              </a:rPr>
              <a:t>Molly M. Spearman</a:t>
            </a:r>
          </a:p>
          <a:p>
            <a:pPr marL="0" indent="0" algn="ctr">
              <a:buNone/>
            </a:pPr>
            <a:r>
              <a:rPr lang="en-US" sz="240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userDrawn="1"/>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03832" y="1375776"/>
            <a:ext cx="3333928" cy="3271695"/>
          </a:xfrm>
          <a:prstGeom prst="rect">
            <a:avLst/>
          </a:prstGeom>
        </p:spPr>
      </p:pic>
    </p:spTree>
    <p:extLst>
      <p:ext uri="{BB962C8B-B14F-4D97-AF65-F5344CB8AC3E}">
        <p14:creationId xmlns:p14="http://schemas.microsoft.com/office/powerpoint/2010/main" val="3695642851"/>
      </p:ext>
    </p:extLst>
  </p:cSld>
  <p:clrMap bg1="lt1" tx1="dk1" bg2="lt2" tx2="dk2" accent1="accent1" accent2="accent2" accent3="accent3" accent4="accent4" accent5="accent5" accent6="accent6" hlink="hlink" folHlink="folHlink"/>
  <p:sldLayoutIdLst>
    <p:sldLayoutId id="2147483682" r:id="rId1"/>
  </p:sldLayoutIdLst>
  <p:txStyles>
    <p:titleStyle>
      <a:lvl1pPr algn="l" defTabSz="914400" rtl="0" eaLnBrk="1" latinLnBrk="0" hangingPunct="1">
        <a:lnSpc>
          <a:spcPct val="100000"/>
        </a:lnSpc>
        <a:spcBef>
          <a:spcPct val="0"/>
        </a:spcBef>
        <a:buNone/>
        <a:defRPr sz="4000" kern="1200">
          <a:solidFill>
            <a:schemeClr val="tx1"/>
          </a:solidFill>
          <a:latin typeface="Rockwell" panose="02060603020205020403" pitchFamily="18" charset="0"/>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3/13/2025</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612648" y="365125"/>
            <a:ext cx="10936224" cy="7315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612648" y="1244601"/>
            <a:ext cx="10936224" cy="4594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612648" y="6356351"/>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A448B9D2-E6E9-40E5-8C65-A106E5FF64CC}" type="datetimeFigureOut">
              <a:rPr lang="en-US" smtClean="0">
                <a:solidFill>
                  <a:prstClr val="black">
                    <a:tint val="82000"/>
                  </a:prstClr>
                </a:solidFill>
              </a:rPr>
              <a:pPr defTabSz="914446"/>
              <a:t>3/13/2025</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4023360" y="6370895"/>
            <a:ext cx="41148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8805672" y="6370895"/>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 id="2147483680" r:id="rId17"/>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6.xml"/><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16.xml"/><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8" Type="http://schemas.openxmlformats.org/officeDocument/2006/relationships/hyperlink" Target="mailto:lmandsager@ed.sc.gov" TargetMode="External"/><Relationship Id="rId13" Type="http://schemas.openxmlformats.org/officeDocument/2006/relationships/hyperlink" Target="mailto:frobinson@ed.sc.gov" TargetMode="External"/><Relationship Id="rId3" Type="http://schemas.openxmlformats.org/officeDocument/2006/relationships/hyperlink" Target="mailto:ascohoon@ed.sc.gov" TargetMode="External"/><Relationship Id="rId7" Type="http://schemas.openxmlformats.org/officeDocument/2006/relationships/hyperlink" Target="mailto:kemack@ed.sc.gov" TargetMode="External"/><Relationship Id="rId12" Type="http://schemas.openxmlformats.org/officeDocument/2006/relationships/hyperlink" Target="mailto:oortmann@ed.sc.gov" TargetMode="External"/><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hyperlink" Target="mailto:khoward@ed.sc.gov" TargetMode="External"/><Relationship Id="rId11" Type="http://schemas.openxmlformats.org/officeDocument/2006/relationships/hyperlink" Target="mailto:rthurmond@ed.sc.gov" TargetMode="External"/><Relationship Id="rId5" Type="http://schemas.openxmlformats.org/officeDocument/2006/relationships/hyperlink" Target="mailto:vhenke@ed.sc.gov" TargetMode="External"/><Relationship Id="rId15" Type="http://schemas.openxmlformats.org/officeDocument/2006/relationships/image" Target="../media/image12.png"/><Relationship Id="rId10" Type="http://schemas.openxmlformats.org/officeDocument/2006/relationships/hyperlink" Target="mailto:gedwards@ed.sc.gov" TargetMode="External"/><Relationship Id="rId4" Type="http://schemas.openxmlformats.org/officeDocument/2006/relationships/hyperlink" Target="mailto:rfrazier@ed.sc.gov" TargetMode="External"/><Relationship Id="rId9" Type="http://schemas.openxmlformats.org/officeDocument/2006/relationships/hyperlink" Target="mailto:masuber@ed.sc.gov" TargetMode="External"/><Relationship Id="rId14" Type="http://schemas.openxmlformats.org/officeDocument/2006/relationships/hyperlink" Target="mailto:tsmith@ed.sc.gov"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hyperlink" Target="https://ed.sc.gov/newsroom/school-district-memoranda-archive/recommendation-request-for-south-carolina-educator-talent-pool2/recommendation-request-for-south-carolina-educator-talent-pool-memo/" TargetMode="External"/><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3.xml"/><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1.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4">
            <a:extLst>
              <a:ext uri="{FF2B5EF4-FFF2-40B4-BE49-F238E27FC236}">
                <a16:creationId xmlns:a16="http://schemas.microsoft.com/office/drawing/2014/main" id="{9CB50828-F853-EE56-5FBD-4A56EAD333B0}"/>
              </a:ext>
            </a:extLst>
          </p:cNvPr>
          <p:cNvSpPr txBox="1">
            <a:spLocks noGrp="1"/>
          </p:cNvSpPr>
          <p:nvPr>
            <p:ph type="title" idx="4294967295"/>
          </p:nvPr>
        </p:nvSpPr>
        <p:spPr>
          <a:xfrm>
            <a:off x="-2784" y="401661"/>
            <a:ext cx="6702424" cy="149271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spcBef>
                <a:spcPts val="0"/>
              </a:spcBef>
              <a:defRPr/>
            </a:pPr>
            <a:r>
              <a:rPr lang="en-US" sz="4400" b="1">
                <a:solidFill>
                  <a:srgbClr val="233746"/>
                </a:solidFill>
                <a:latin typeface="Aptos"/>
              </a:rPr>
              <a:t>Educator Effectiveness</a:t>
            </a:r>
            <a:r>
              <a:rPr kumimoji="0" lang="en-US" sz="4400" b="1" i="0" u="none" strike="noStrike" kern="1200" cap="none" spc="0" normalizeH="0" baseline="0" noProof="0">
                <a:ln>
                  <a:noFill/>
                </a:ln>
                <a:solidFill>
                  <a:srgbClr val="233746"/>
                </a:solidFill>
                <a:effectLst/>
                <a:uLnTx/>
                <a:uFillTx/>
                <a:latin typeface="Aptos"/>
              </a:rPr>
              <a:t> </a:t>
            </a:r>
            <a:br>
              <a:rPr lang="en-US" sz="4400" b="1" i="0" u="none" strike="noStrike" kern="1200" cap="none" spc="0" normalizeH="0" baseline="0" noProof="0">
                <a:ln>
                  <a:noFill/>
                </a:ln>
                <a:effectLst/>
                <a:uLnTx/>
                <a:uFillTx/>
                <a:latin typeface="Aptos" panose="020B0004020202020204" pitchFamily="34" charset="0"/>
              </a:rPr>
            </a:br>
            <a:r>
              <a:rPr kumimoji="0" lang="en-US" sz="4400" b="1" i="0" u="none" strike="noStrike" kern="1200" cap="none" spc="0" normalizeH="0" baseline="0" noProof="0">
                <a:ln>
                  <a:noFill/>
                </a:ln>
                <a:solidFill>
                  <a:srgbClr val="233746"/>
                </a:solidFill>
                <a:effectLst/>
                <a:uLnTx/>
                <a:uFillTx/>
                <a:latin typeface="Aptos"/>
              </a:rPr>
              <a:t>Virtual Office Hours</a:t>
            </a:r>
            <a:r>
              <a:rPr kumimoji="0" lang="en-US" sz="5300" b="1" i="0" u="none" strike="noStrike" kern="1200" cap="none" spc="0" normalizeH="0" baseline="0" noProof="0">
                <a:ln>
                  <a:noFill/>
                </a:ln>
                <a:solidFill>
                  <a:srgbClr val="233746"/>
                </a:solidFill>
                <a:effectLst/>
                <a:uLnTx/>
                <a:uFillTx/>
                <a:latin typeface="Aptos"/>
              </a:rPr>
              <a:t> </a:t>
            </a:r>
            <a:endParaRPr lang="en-US">
              <a:latin typeface="Aptos"/>
            </a:endParaRPr>
          </a:p>
        </p:txBody>
      </p:sp>
      <p:sp>
        <p:nvSpPr>
          <p:cNvPr id="12" name="TextBox 6">
            <a:extLst>
              <a:ext uri="{FF2B5EF4-FFF2-40B4-BE49-F238E27FC236}">
                <a16:creationId xmlns:a16="http://schemas.microsoft.com/office/drawing/2014/main" id="{E5A2C9A6-FA7C-FE1C-88FF-CF927DF21E4A}"/>
              </a:ext>
            </a:extLst>
          </p:cNvPr>
          <p:cNvSpPr txBox="1"/>
          <p:nvPr/>
        </p:nvSpPr>
        <p:spPr>
          <a:xfrm>
            <a:off x="1852253" y="2147720"/>
            <a:ext cx="2592235" cy="29181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nSpc>
                <a:spcPts val="1959"/>
              </a:lnSpc>
              <a:spcBef>
                <a:spcPct val="0"/>
              </a:spcBef>
            </a:pPr>
            <a:r>
              <a:rPr lang="en-US" sz="2800" b="1">
                <a:solidFill>
                  <a:srgbClr val="233746"/>
                </a:solidFill>
                <a:latin typeface="Aptos"/>
              </a:rPr>
              <a:t>March 12, 2025</a:t>
            </a:r>
          </a:p>
        </p:txBody>
      </p:sp>
      <p:sp>
        <p:nvSpPr>
          <p:cNvPr id="4" name="TextBox 3">
            <a:extLst>
              <a:ext uri="{FF2B5EF4-FFF2-40B4-BE49-F238E27FC236}">
                <a16:creationId xmlns:a16="http://schemas.microsoft.com/office/drawing/2014/main" id="{70787342-6D37-1A43-7D2E-50CC226FBF32}"/>
              </a:ext>
            </a:extLst>
          </p:cNvPr>
          <p:cNvSpPr txBox="1"/>
          <p:nvPr/>
        </p:nvSpPr>
        <p:spPr>
          <a:xfrm>
            <a:off x="259292" y="2884392"/>
            <a:ext cx="5605854" cy="218521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200">
                <a:latin typeface="Aptos"/>
                <a:ea typeface="Calibri"/>
                <a:cs typeface="Calibri"/>
              </a:rPr>
              <a:t>Welcome!</a:t>
            </a:r>
          </a:p>
          <a:p>
            <a:pPr algn="ctr"/>
            <a:endParaRPr lang="en-US" sz="3200">
              <a:solidFill>
                <a:srgbClr val="233F58"/>
              </a:solidFill>
              <a:latin typeface="Aptos"/>
              <a:ea typeface="Calibri"/>
              <a:cs typeface="Calibri"/>
            </a:endParaRPr>
          </a:p>
          <a:p>
            <a:pPr algn="ctr"/>
            <a:r>
              <a:rPr lang="en-US" sz="2400" b="1">
                <a:solidFill>
                  <a:srgbClr val="2D2D39"/>
                </a:solidFill>
                <a:latin typeface="Aptos"/>
                <a:ea typeface="Calibri"/>
                <a:cs typeface="Calibri"/>
              </a:rPr>
              <a:t>Shout Out Time!</a:t>
            </a:r>
          </a:p>
          <a:p>
            <a:pPr algn="ctr"/>
            <a:r>
              <a:rPr lang="en-US" sz="2400" b="1">
                <a:solidFill>
                  <a:srgbClr val="2D2D39"/>
                </a:solidFill>
                <a:latin typeface="Aptos"/>
                <a:ea typeface="Calibri"/>
                <a:cs typeface="Calibri"/>
              </a:rPr>
              <a:t>How has someone on your team been helpful to you this month?</a:t>
            </a:r>
            <a:endParaRPr lang="en-US"/>
          </a:p>
        </p:txBody>
      </p:sp>
      <p:pic>
        <p:nvPicPr>
          <p:cNvPr id="14" name="Picture 13" descr="Horizontal logo of the South Carolina Department of Education. On the right of the words “ South Carolina Department of Education” is a circle seal, Inside is a palmetto tree with hands representing the fronds. The palmetto tree is rooted in a book. Below the book is the year 1868.">
            <a:extLst>
              <a:ext uri="{FF2B5EF4-FFF2-40B4-BE49-F238E27FC236}">
                <a16:creationId xmlns:a16="http://schemas.microsoft.com/office/drawing/2014/main" id="{6FE4EB68-B662-A92E-D6F6-6A644F0EBF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400" y="5632670"/>
            <a:ext cx="4882870" cy="976575"/>
          </a:xfrm>
          <a:prstGeom prst="rect">
            <a:avLst/>
          </a:prstGeom>
        </p:spPr>
      </p:pic>
      <p:sp>
        <p:nvSpPr>
          <p:cNvPr id="3" name="Freeform 3">
            <a:extLst>
              <a:ext uri="{C183D7F6-B498-43B3-948B-1728B52AA6E4}">
                <adec:decorative xmlns:adec="http://schemas.microsoft.com/office/drawing/2017/decorative" val="1"/>
              </a:ext>
            </a:extLst>
          </p:cNvPr>
          <p:cNvSpPr/>
          <p:nvPr/>
        </p:nvSpPr>
        <p:spPr>
          <a:xfrm>
            <a:off x="5729069" y="143812"/>
            <a:ext cx="6203639" cy="6570376"/>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4">
              <a:alphaModFix amt="17000"/>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2" name="AutoShape 2">
            <a:extLst>
              <a:ext uri="{C183D7F6-B498-43B3-948B-1728B52AA6E4}">
                <adec:decorative xmlns:adec="http://schemas.microsoft.com/office/drawing/2017/decorative" val="1"/>
              </a:ext>
            </a:extLst>
          </p:cNvPr>
          <p:cNvSpPr/>
          <p:nvPr/>
        </p:nvSpPr>
        <p:spPr>
          <a:xfrm>
            <a:off x="685800" y="5607395"/>
            <a:ext cx="4603471"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670911" y="2990032"/>
            <a:ext cx="10921529" cy="45794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dirty="0">
                <a:solidFill>
                  <a:srgbClr val="233746"/>
                </a:solidFill>
                <a:latin typeface="Aptos"/>
              </a:rPr>
              <a:t>Special Areas Reminders and </a:t>
            </a:r>
            <a:r>
              <a:rPr lang="en-US" sz="4000" b="1" dirty="0" err="1">
                <a:solidFill>
                  <a:srgbClr val="233746"/>
                </a:solidFill>
                <a:latin typeface="Aptos"/>
              </a:rPr>
              <a:t>SCLead</a:t>
            </a:r>
            <a:r>
              <a:rPr lang="en-US" sz="4000" b="1" dirty="0">
                <a:solidFill>
                  <a:srgbClr val="233746"/>
                </a:solidFill>
                <a:latin typeface="Aptos"/>
              </a:rPr>
              <a:t> Pointers</a:t>
            </a:r>
            <a:endParaRPr lang="en-US" dirty="0"/>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10776042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7BA01A-7D5D-9460-9EF2-E23065A7A02F}"/>
              </a:ext>
            </a:extLst>
          </p:cNvPr>
          <p:cNvSpPr>
            <a:spLocks noGrp="1"/>
          </p:cNvSpPr>
          <p:nvPr>
            <p:ph type="title"/>
          </p:nvPr>
        </p:nvSpPr>
        <p:spPr/>
        <p:txBody>
          <a:bodyPr>
            <a:normAutofit/>
          </a:bodyPr>
          <a:lstStyle/>
          <a:p>
            <a:r>
              <a:rPr lang="en-US" sz="3300"/>
              <a:t>Special Areas Reminders</a:t>
            </a:r>
          </a:p>
          <a:p>
            <a:endParaRPr lang="en-US" sz="3300"/>
          </a:p>
        </p:txBody>
      </p:sp>
      <p:sp>
        <p:nvSpPr>
          <p:cNvPr id="3" name="Content Placeholder 2">
            <a:extLst>
              <a:ext uri="{FF2B5EF4-FFF2-40B4-BE49-F238E27FC236}">
                <a16:creationId xmlns:a16="http://schemas.microsoft.com/office/drawing/2014/main" id="{691C73DB-F02A-CB1A-B4EF-A41FE3054E00}"/>
              </a:ext>
            </a:extLst>
          </p:cNvPr>
          <p:cNvSpPr>
            <a:spLocks noGrp="1"/>
          </p:cNvSpPr>
          <p:nvPr>
            <p:ph idx="1"/>
          </p:nvPr>
        </p:nvSpPr>
        <p:spPr/>
        <p:txBody>
          <a:bodyPr vert="horz" lIns="91440" tIns="45720" rIns="91440" bIns="45720" rtlCol="0" anchor="t">
            <a:normAutofit/>
          </a:bodyPr>
          <a:lstStyle/>
          <a:p>
            <a:pPr algn="l" rtl="0" fontAlgn="base">
              <a:lnSpc>
                <a:spcPct val="100000"/>
              </a:lnSpc>
            </a:pPr>
            <a:r>
              <a:rPr lang="en-US" sz="3200" b="0" i="0" u="none" strike="noStrike">
                <a:solidFill>
                  <a:srgbClr val="000000"/>
                </a:solidFill>
                <a:effectLst/>
                <a:latin typeface="+mj-lt"/>
              </a:rPr>
              <a:t>Pre- and Post Conference questions are</a:t>
            </a:r>
            <a:r>
              <a:rPr lang="en-US" sz="3200" b="0" i="0">
                <a:solidFill>
                  <a:srgbClr val="000000"/>
                </a:solidFill>
                <a:effectLst/>
                <a:latin typeface="+mj-lt"/>
              </a:rPr>
              <a:t>​:</a:t>
            </a:r>
            <a:endParaRPr lang="en-US" sz="2800" b="0" i="0">
              <a:solidFill>
                <a:srgbClr val="000000"/>
              </a:solidFill>
              <a:effectLst/>
              <a:latin typeface="+mj-lt"/>
            </a:endParaRPr>
          </a:p>
          <a:p>
            <a:pPr algn="l" rtl="0" fontAlgn="base">
              <a:lnSpc>
                <a:spcPct val="100000"/>
              </a:lnSpc>
              <a:buFont typeface="Arial" panose="020B0604020202020204" pitchFamily="34" charset="0"/>
              <a:buChar char="•"/>
            </a:pPr>
            <a:r>
              <a:rPr lang="en-US" sz="3200" b="0" i="0" u="none" strike="noStrike">
                <a:solidFill>
                  <a:srgbClr val="000000"/>
                </a:solidFill>
                <a:effectLst/>
                <a:latin typeface="+mj-lt"/>
              </a:rPr>
              <a:t> required </a:t>
            </a:r>
            <a:r>
              <a:rPr lang="en-US" sz="3200" b="0" i="0">
                <a:solidFill>
                  <a:srgbClr val="000000"/>
                </a:solidFill>
                <a:effectLst/>
                <a:latin typeface="+mj-lt"/>
              </a:rPr>
              <a:t>​</a:t>
            </a:r>
            <a:endParaRPr lang="en-US" sz="2800" b="0" i="0">
              <a:solidFill>
                <a:srgbClr val="000000"/>
              </a:solidFill>
              <a:effectLst/>
              <a:latin typeface="+mj-lt"/>
            </a:endParaRPr>
          </a:p>
          <a:p>
            <a:pPr algn="l" rtl="0" fontAlgn="base">
              <a:lnSpc>
                <a:spcPct val="100000"/>
              </a:lnSpc>
              <a:buFont typeface="Arial" panose="020B0604020202020204" pitchFamily="34" charset="0"/>
              <a:buChar char="•"/>
            </a:pPr>
            <a:r>
              <a:rPr lang="en-US" sz="3200" b="0" i="0" u="none" strike="noStrike">
                <a:solidFill>
                  <a:srgbClr val="000000"/>
                </a:solidFill>
                <a:effectLst/>
                <a:latin typeface="+mj-lt"/>
              </a:rPr>
              <a:t> aligned to specific indicators in the rubric</a:t>
            </a:r>
            <a:r>
              <a:rPr lang="en-US" sz="3200" b="0" i="0">
                <a:solidFill>
                  <a:srgbClr val="000000"/>
                </a:solidFill>
                <a:effectLst/>
                <a:latin typeface="+mj-lt"/>
              </a:rPr>
              <a:t>​</a:t>
            </a:r>
            <a:endParaRPr lang="en-US" sz="2800" b="0" i="0">
              <a:solidFill>
                <a:srgbClr val="000000"/>
              </a:solidFill>
              <a:effectLst/>
              <a:latin typeface="+mj-lt"/>
            </a:endParaRPr>
          </a:p>
          <a:p>
            <a:pPr algn="l" rtl="0" fontAlgn="base">
              <a:lnSpc>
                <a:spcPct val="100000"/>
              </a:lnSpc>
              <a:buFont typeface="Arial" panose="020B0604020202020204" pitchFamily="34" charset="0"/>
              <a:buChar char="•"/>
            </a:pPr>
            <a:r>
              <a:rPr lang="en-US" sz="3200" b="0" i="0" u="none" strike="noStrike">
                <a:solidFill>
                  <a:srgbClr val="000000"/>
                </a:solidFill>
                <a:effectLst/>
                <a:latin typeface="+mj-lt"/>
              </a:rPr>
              <a:t> listed in Sources of Evidence column</a:t>
            </a:r>
            <a:endParaRPr lang="en-US" sz="2800" b="0" i="0">
              <a:solidFill>
                <a:srgbClr val="000000"/>
              </a:solidFill>
              <a:effectLst/>
              <a:latin typeface="+mj-lt"/>
            </a:endParaRPr>
          </a:p>
        </p:txBody>
      </p:sp>
    </p:spTree>
    <p:extLst>
      <p:ext uri="{BB962C8B-B14F-4D97-AF65-F5344CB8AC3E}">
        <p14:creationId xmlns:p14="http://schemas.microsoft.com/office/powerpoint/2010/main" val="38720849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BA385-E562-9CD4-ADB8-40DE806165FF}"/>
              </a:ext>
            </a:extLst>
          </p:cNvPr>
          <p:cNvSpPr>
            <a:spLocks noGrp="1"/>
          </p:cNvSpPr>
          <p:nvPr>
            <p:ph type="title"/>
          </p:nvPr>
        </p:nvSpPr>
        <p:spPr/>
        <p:txBody>
          <a:bodyPr>
            <a:normAutofit/>
          </a:bodyPr>
          <a:lstStyle/>
          <a:p>
            <a:r>
              <a:rPr lang="en-US" sz="3300">
                <a:latin typeface="Aptos"/>
              </a:rPr>
              <a:t>Special Areas in </a:t>
            </a:r>
            <a:r>
              <a:rPr lang="en-US" sz="3300" err="1">
                <a:latin typeface="Aptos"/>
              </a:rPr>
              <a:t>SCLead</a:t>
            </a:r>
          </a:p>
        </p:txBody>
      </p:sp>
      <p:sp>
        <p:nvSpPr>
          <p:cNvPr id="3" name="TextBox 2">
            <a:extLst>
              <a:ext uri="{FF2B5EF4-FFF2-40B4-BE49-F238E27FC236}">
                <a16:creationId xmlns:a16="http://schemas.microsoft.com/office/drawing/2014/main" id="{8655A865-3810-27FB-4F6A-BBCE9CCD3062}"/>
              </a:ext>
            </a:extLst>
          </p:cNvPr>
          <p:cNvSpPr txBox="1"/>
          <p:nvPr/>
        </p:nvSpPr>
        <p:spPr>
          <a:xfrm>
            <a:off x="612475" y="1374475"/>
            <a:ext cx="10967048"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a:latin typeface="Aptos Display"/>
                <a:cs typeface="Segoe UI"/>
              </a:rPr>
              <a:t>How to find the Special Areas </a:t>
            </a:r>
            <a:r>
              <a:rPr lang="en-US" sz="3200" err="1">
                <a:latin typeface="Aptos Display"/>
                <a:cs typeface="Segoe UI"/>
              </a:rPr>
              <a:t>SCLead</a:t>
            </a:r>
            <a:r>
              <a:rPr lang="en-US" sz="3200">
                <a:latin typeface="Aptos Display"/>
                <a:cs typeface="Segoe UI"/>
              </a:rPr>
              <a:t> Process Guides:</a:t>
            </a:r>
            <a:endParaRPr lang="en-US"/>
          </a:p>
        </p:txBody>
      </p:sp>
      <p:pic>
        <p:nvPicPr>
          <p:cNvPr id="4" name="Picture 3" descr="Educator Effectiveness website URL">
            <a:extLst>
              <a:ext uri="{FF2B5EF4-FFF2-40B4-BE49-F238E27FC236}">
                <a16:creationId xmlns:a16="http://schemas.microsoft.com/office/drawing/2014/main" id="{A70FEB67-C215-3E12-5096-24B6169E79CE}"/>
              </a:ext>
            </a:extLst>
          </p:cNvPr>
          <p:cNvPicPr>
            <a:picLocks noChangeAspect="1"/>
          </p:cNvPicPr>
          <p:nvPr/>
        </p:nvPicPr>
        <p:blipFill>
          <a:blip r:embed="rId3"/>
          <a:stretch>
            <a:fillRect/>
          </a:stretch>
        </p:blipFill>
        <p:spPr>
          <a:xfrm>
            <a:off x="613194" y="1981422"/>
            <a:ext cx="6961094" cy="904314"/>
          </a:xfrm>
          <a:prstGeom prst="rect">
            <a:avLst/>
          </a:prstGeom>
        </p:spPr>
      </p:pic>
      <p:sp>
        <p:nvSpPr>
          <p:cNvPr id="5" name="Arrow: Right 4">
            <a:extLst>
              <a:ext uri="{FF2B5EF4-FFF2-40B4-BE49-F238E27FC236}">
                <a16:creationId xmlns:a16="http://schemas.microsoft.com/office/drawing/2014/main" id="{F17B1DCB-315A-DD95-212D-A1D08C432F30}"/>
              </a:ext>
              <a:ext uri="{C183D7F6-B498-43B3-948B-1728B52AA6E4}">
                <adec:decorative xmlns:adec="http://schemas.microsoft.com/office/drawing/2017/decorative" val="1"/>
              </a:ext>
            </a:extLst>
          </p:cNvPr>
          <p:cNvSpPr/>
          <p:nvPr/>
        </p:nvSpPr>
        <p:spPr>
          <a:xfrm>
            <a:off x="7883895" y="2262214"/>
            <a:ext cx="705751" cy="34032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2020 ADEPT Special Areas evaluation feature box">
            <a:extLst>
              <a:ext uri="{FF2B5EF4-FFF2-40B4-BE49-F238E27FC236}">
                <a16:creationId xmlns:a16="http://schemas.microsoft.com/office/drawing/2014/main" id="{649337F1-1163-E1EB-967C-44A559E99ECF}"/>
              </a:ext>
            </a:extLst>
          </p:cNvPr>
          <p:cNvPicPr>
            <a:picLocks noChangeAspect="1"/>
          </p:cNvPicPr>
          <p:nvPr/>
        </p:nvPicPr>
        <p:blipFill>
          <a:blip r:embed="rId4"/>
          <a:stretch>
            <a:fillRect/>
          </a:stretch>
        </p:blipFill>
        <p:spPr>
          <a:xfrm>
            <a:off x="141819" y="3084013"/>
            <a:ext cx="3288926" cy="3148293"/>
          </a:xfrm>
          <a:prstGeom prst="rect">
            <a:avLst/>
          </a:prstGeom>
        </p:spPr>
      </p:pic>
      <p:sp>
        <p:nvSpPr>
          <p:cNvPr id="7" name="TextBox 6">
            <a:extLst>
              <a:ext uri="{FF2B5EF4-FFF2-40B4-BE49-F238E27FC236}">
                <a16:creationId xmlns:a16="http://schemas.microsoft.com/office/drawing/2014/main" id="{C9A97C65-5C95-44E3-9D0F-0661400DA7E2}"/>
              </a:ext>
            </a:extLst>
          </p:cNvPr>
          <p:cNvSpPr txBox="1"/>
          <p:nvPr/>
        </p:nvSpPr>
        <p:spPr>
          <a:xfrm>
            <a:off x="3093032" y="4302724"/>
            <a:ext cx="1933087"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dirty="0">
                <a:latin typeface="Aptos Display"/>
              </a:rPr>
              <a:t>Click teal "2020 ADEPT Special Areas Evaluation" box</a:t>
            </a:r>
          </a:p>
        </p:txBody>
      </p:sp>
      <p:sp>
        <p:nvSpPr>
          <p:cNvPr id="8" name="Arrow: Right 7">
            <a:extLst>
              <a:ext uri="{FF2B5EF4-FFF2-40B4-BE49-F238E27FC236}">
                <a16:creationId xmlns:a16="http://schemas.microsoft.com/office/drawing/2014/main" id="{06C27D95-1916-EA69-FF47-AF20B17FB6B1}"/>
              </a:ext>
              <a:ext uri="{C183D7F6-B498-43B3-948B-1728B52AA6E4}">
                <adec:decorative xmlns:adec="http://schemas.microsoft.com/office/drawing/2017/decorative" val="1"/>
              </a:ext>
            </a:extLst>
          </p:cNvPr>
          <p:cNvSpPr/>
          <p:nvPr/>
        </p:nvSpPr>
        <p:spPr>
          <a:xfrm>
            <a:off x="5038975" y="4656572"/>
            <a:ext cx="705751" cy="34032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DEPT for Special Area Educators">
            <a:extLst>
              <a:ext uri="{FF2B5EF4-FFF2-40B4-BE49-F238E27FC236}">
                <a16:creationId xmlns:a16="http://schemas.microsoft.com/office/drawing/2014/main" id="{08BEB924-4117-01C1-B096-4D7C20A7858D}"/>
              </a:ext>
            </a:extLst>
          </p:cNvPr>
          <p:cNvPicPr>
            <a:picLocks noChangeAspect="1"/>
          </p:cNvPicPr>
          <p:nvPr/>
        </p:nvPicPr>
        <p:blipFill>
          <a:blip r:embed="rId5"/>
          <a:stretch>
            <a:fillRect/>
          </a:stretch>
        </p:blipFill>
        <p:spPr>
          <a:xfrm>
            <a:off x="5748954" y="3096206"/>
            <a:ext cx="4698188" cy="3536832"/>
          </a:xfrm>
          <a:prstGeom prst="rect">
            <a:avLst/>
          </a:prstGeom>
        </p:spPr>
      </p:pic>
    </p:spTree>
    <p:extLst>
      <p:ext uri="{BB962C8B-B14F-4D97-AF65-F5344CB8AC3E}">
        <p14:creationId xmlns:p14="http://schemas.microsoft.com/office/powerpoint/2010/main" val="24340449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40BC80-F813-2390-FC23-D33C587B1E2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DEA075-B9D5-9872-4FA0-8C9DCBE1DEFF}"/>
              </a:ext>
            </a:extLst>
          </p:cNvPr>
          <p:cNvSpPr>
            <a:spLocks noGrp="1"/>
          </p:cNvSpPr>
          <p:nvPr>
            <p:ph type="title"/>
          </p:nvPr>
        </p:nvSpPr>
        <p:spPr/>
        <p:txBody>
          <a:bodyPr>
            <a:normAutofit/>
          </a:bodyPr>
          <a:lstStyle/>
          <a:p>
            <a:r>
              <a:rPr lang="en-US" sz="3300" err="1">
                <a:latin typeface="Aptos"/>
              </a:rPr>
              <a:t>SCLead</a:t>
            </a:r>
            <a:r>
              <a:rPr lang="en-US" sz="3300">
                <a:latin typeface="Aptos"/>
              </a:rPr>
              <a:t> Process Guides</a:t>
            </a:r>
          </a:p>
        </p:txBody>
      </p:sp>
      <p:pic>
        <p:nvPicPr>
          <p:cNvPr id="10" name="Picture 9" descr="ADEPT for School Counselors SCLead Process Guide">
            <a:extLst>
              <a:ext uri="{FF2B5EF4-FFF2-40B4-BE49-F238E27FC236}">
                <a16:creationId xmlns:a16="http://schemas.microsoft.com/office/drawing/2014/main" id="{FBF00D8E-AACF-E062-EFB3-A07A1E4E3EC0}"/>
              </a:ext>
            </a:extLst>
          </p:cNvPr>
          <p:cNvPicPr>
            <a:picLocks noChangeAspect="1"/>
          </p:cNvPicPr>
          <p:nvPr/>
        </p:nvPicPr>
        <p:blipFill>
          <a:blip r:embed="rId3"/>
          <a:stretch>
            <a:fillRect/>
          </a:stretch>
        </p:blipFill>
        <p:spPr>
          <a:xfrm>
            <a:off x="1059" y="1353080"/>
            <a:ext cx="6347884" cy="2257425"/>
          </a:xfrm>
          <a:prstGeom prst="rect">
            <a:avLst/>
          </a:prstGeom>
        </p:spPr>
      </p:pic>
      <p:pic>
        <p:nvPicPr>
          <p:cNvPr id="12" name="Picture 11" descr="ADEPT for School Librarian SCLead Process Guide">
            <a:extLst>
              <a:ext uri="{FF2B5EF4-FFF2-40B4-BE49-F238E27FC236}">
                <a16:creationId xmlns:a16="http://schemas.microsoft.com/office/drawing/2014/main" id="{D9AED49B-1945-C612-9A34-8EAFBD18CA8E}"/>
              </a:ext>
            </a:extLst>
          </p:cNvPr>
          <p:cNvPicPr>
            <a:picLocks noChangeAspect="1"/>
          </p:cNvPicPr>
          <p:nvPr/>
        </p:nvPicPr>
        <p:blipFill>
          <a:blip r:embed="rId4"/>
          <a:stretch>
            <a:fillRect/>
          </a:stretch>
        </p:blipFill>
        <p:spPr>
          <a:xfrm>
            <a:off x="16498" y="3944844"/>
            <a:ext cx="6342213" cy="2053806"/>
          </a:xfrm>
          <a:prstGeom prst="rect">
            <a:avLst/>
          </a:prstGeom>
        </p:spPr>
      </p:pic>
      <p:pic>
        <p:nvPicPr>
          <p:cNvPr id="13" name="Picture 12" descr="ADEPT for Speech-Language Professionals SCLead Process Guide">
            <a:extLst>
              <a:ext uri="{FF2B5EF4-FFF2-40B4-BE49-F238E27FC236}">
                <a16:creationId xmlns:a16="http://schemas.microsoft.com/office/drawing/2014/main" id="{F6F04C70-C9B3-1C86-C47C-650F9E35221A}"/>
              </a:ext>
            </a:extLst>
          </p:cNvPr>
          <p:cNvPicPr>
            <a:picLocks noChangeAspect="1"/>
          </p:cNvPicPr>
          <p:nvPr/>
        </p:nvPicPr>
        <p:blipFill>
          <a:blip r:embed="rId5"/>
          <a:stretch>
            <a:fillRect/>
          </a:stretch>
        </p:blipFill>
        <p:spPr>
          <a:xfrm>
            <a:off x="6517901" y="1350309"/>
            <a:ext cx="5666816" cy="3630706"/>
          </a:xfrm>
          <a:prstGeom prst="rect">
            <a:avLst/>
          </a:prstGeom>
        </p:spPr>
      </p:pic>
    </p:spTree>
    <p:extLst>
      <p:ext uri="{BB962C8B-B14F-4D97-AF65-F5344CB8AC3E}">
        <p14:creationId xmlns:p14="http://schemas.microsoft.com/office/powerpoint/2010/main" val="38937684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626E57-116B-DE7E-C579-F7E80F394B1F}"/>
            </a:ext>
          </a:extLst>
        </p:cNvPr>
        <p:cNvGrpSpPr/>
        <p:nvPr/>
      </p:nvGrpSpPr>
      <p:grpSpPr>
        <a:xfrm>
          <a:off x="0" y="0"/>
          <a:ext cx="0" cy="0"/>
          <a:chOff x="0" y="0"/>
          <a:chExt cx="0" cy="0"/>
        </a:xfrm>
      </p:grpSpPr>
      <p:sp>
        <p:nvSpPr>
          <p:cNvPr id="46" name="TextBox 2">
            <a:extLst>
              <a:ext uri="{FF2B5EF4-FFF2-40B4-BE49-F238E27FC236}">
                <a16:creationId xmlns:a16="http://schemas.microsoft.com/office/drawing/2014/main" id="{31E436B9-0509-4056-202D-9C301D08C3E8}"/>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FAQs</a:t>
            </a:r>
            <a:endParaRPr lang="en-US"/>
          </a:p>
        </p:txBody>
      </p:sp>
      <p:sp>
        <p:nvSpPr>
          <p:cNvPr id="3" name="AutoShape 3">
            <a:extLst>
              <a:ext uri="{FF2B5EF4-FFF2-40B4-BE49-F238E27FC236}">
                <a16:creationId xmlns:a16="http://schemas.microsoft.com/office/drawing/2014/main" id="{D2E6F5EA-D01F-2E98-7DB4-4ECB298E6F3D}"/>
              </a:ex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6665541C-A5FE-5932-0ABC-6EA09A6C4C0D}"/>
              </a:ext>
            </a:extLst>
          </p:cNvPr>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41676927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105590-3487-370A-6FB7-F51B560BE56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9C4A360-844D-AF37-B819-498DB26FFA97}"/>
              </a:ext>
            </a:extLst>
          </p:cNvPr>
          <p:cNvSpPr>
            <a:spLocks noGrp="1"/>
          </p:cNvSpPr>
          <p:nvPr>
            <p:ph type="title"/>
          </p:nvPr>
        </p:nvSpPr>
        <p:spPr/>
        <p:txBody>
          <a:bodyPr>
            <a:normAutofit/>
          </a:bodyPr>
          <a:lstStyle/>
          <a:p>
            <a:r>
              <a:rPr lang="en-US" sz="3300"/>
              <a:t>Provisional Initial – Summative Evaluation</a:t>
            </a:r>
          </a:p>
          <a:p>
            <a:endParaRPr lang="en-US" sz="3300"/>
          </a:p>
        </p:txBody>
      </p:sp>
      <p:sp>
        <p:nvSpPr>
          <p:cNvPr id="3" name="Content Placeholder 2">
            <a:extLst>
              <a:ext uri="{FF2B5EF4-FFF2-40B4-BE49-F238E27FC236}">
                <a16:creationId xmlns:a16="http://schemas.microsoft.com/office/drawing/2014/main" id="{64EBA46C-D3EB-4560-3415-334F30F17FEC}"/>
              </a:ext>
            </a:extLst>
          </p:cNvPr>
          <p:cNvSpPr>
            <a:spLocks noGrp="1"/>
          </p:cNvSpPr>
          <p:nvPr>
            <p:ph idx="1"/>
          </p:nvPr>
        </p:nvSpPr>
        <p:spPr>
          <a:xfrm>
            <a:off x="612648" y="1450231"/>
            <a:ext cx="11170494" cy="4887546"/>
          </a:xfrm>
        </p:spPr>
        <p:txBody>
          <a:bodyPr vert="horz" lIns="91440" tIns="45720" rIns="91440" bIns="45720" rtlCol="0" anchor="t">
            <a:noAutofit/>
          </a:bodyPr>
          <a:lstStyle/>
          <a:p>
            <a:pPr>
              <a:spcBef>
                <a:spcPts val="1000"/>
              </a:spcBef>
            </a:pPr>
            <a:r>
              <a:rPr lang="en-US" sz="2800" u="sng">
                <a:solidFill>
                  <a:schemeClr val="tx1"/>
                </a:solidFill>
              </a:rPr>
              <a:t>Question</a:t>
            </a:r>
            <a:r>
              <a:rPr lang="en-US" sz="2800">
                <a:solidFill>
                  <a:schemeClr val="tx1"/>
                </a:solidFill>
              </a:rPr>
              <a:t>: If an educator is seeking advancement from a Provisional Initial to a Professional certificate and receives a "Met" on the summative evaluation but not the required score of 2.76,  what would be the next steps?​</a:t>
            </a:r>
          </a:p>
          <a:p>
            <a:pPr>
              <a:spcBef>
                <a:spcPts val="1000"/>
              </a:spcBef>
            </a:pPr>
            <a:endParaRPr lang="en-US" sz="2800">
              <a:solidFill>
                <a:schemeClr val="tx1"/>
              </a:solidFill>
            </a:endParaRPr>
          </a:p>
          <a:p>
            <a:pPr>
              <a:spcBef>
                <a:spcPts val="1000"/>
              </a:spcBef>
            </a:pPr>
            <a:r>
              <a:rPr lang="en-US" sz="2800" u="sng">
                <a:solidFill>
                  <a:schemeClr val="tx1"/>
                </a:solidFill>
              </a:rPr>
              <a:t>Answer</a:t>
            </a:r>
            <a:r>
              <a:rPr lang="en-US" sz="2800">
                <a:solidFill>
                  <a:schemeClr val="tx1"/>
                </a:solidFill>
              </a:rPr>
              <a:t>: Although the score was "Met", if the educator needs to demonstrate knowledge of pedagogy, they would either need to complete another summative evaluation with a score of 2.76 or higher or receive a qualifying score on the required pedagogy assessment to advance the certificate.</a:t>
            </a:r>
            <a:endParaRPr lang="en-US" sz="2800"/>
          </a:p>
        </p:txBody>
      </p:sp>
    </p:spTree>
    <p:extLst>
      <p:ext uri="{BB962C8B-B14F-4D97-AF65-F5344CB8AC3E}">
        <p14:creationId xmlns:p14="http://schemas.microsoft.com/office/powerpoint/2010/main" val="10927385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AC8BC-8941-BE5D-DF40-8FC14F7D95B3}"/>
              </a:ext>
            </a:extLst>
          </p:cNvPr>
          <p:cNvSpPr>
            <a:spLocks noGrp="1"/>
          </p:cNvSpPr>
          <p:nvPr>
            <p:ph type="title"/>
          </p:nvPr>
        </p:nvSpPr>
        <p:spPr/>
        <p:txBody>
          <a:bodyPr/>
          <a:lstStyle/>
          <a:p>
            <a:r>
              <a:rPr lang="en-US" sz="3300"/>
              <a:t>Annual Summative – Skip Option</a:t>
            </a:r>
            <a:endParaRPr lang="en-US"/>
          </a:p>
        </p:txBody>
      </p:sp>
      <p:sp>
        <p:nvSpPr>
          <p:cNvPr id="3" name="Content Placeholder 2">
            <a:extLst>
              <a:ext uri="{FF2B5EF4-FFF2-40B4-BE49-F238E27FC236}">
                <a16:creationId xmlns:a16="http://schemas.microsoft.com/office/drawing/2014/main" id="{854DF367-C0A6-4D06-002E-4CD7153F909A}"/>
              </a:ext>
            </a:extLst>
          </p:cNvPr>
          <p:cNvSpPr>
            <a:spLocks noGrp="1"/>
          </p:cNvSpPr>
          <p:nvPr>
            <p:ph idx="1"/>
          </p:nvPr>
        </p:nvSpPr>
        <p:spPr>
          <a:xfrm>
            <a:off x="422148" y="1450231"/>
            <a:ext cx="11157204" cy="4831504"/>
          </a:xfrm>
        </p:spPr>
        <p:txBody>
          <a:bodyPr vert="horz" lIns="91440" tIns="45720" rIns="91440" bIns="45720" rtlCol="0" anchor="t">
            <a:normAutofit/>
          </a:bodyPr>
          <a:lstStyle/>
          <a:p>
            <a:pPr marL="227965" indent="-227965">
              <a:spcBef>
                <a:spcPts val="1000"/>
              </a:spcBef>
              <a:buFont typeface="Arial,Sans-Serif"/>
              <a:buChar char="•"/>
            </a:pPr>
            <a:r>
              <a:rPr lang="en-US" sz="2400" u="sng">
                <a:solidFill>
                  <a:schemeClr val="tx1"/>
                </a:solidFill>
              </a:rPr>
              <a:t>Question</a:t>
            </a:r>
            <a:r>
              <a:rPr lang="en-US" sz="2400">
                <a:solidFill>
                  <a:schemeClr val="tx1"/>
                </a:solidFill>
              </a:rPr>
              <a:t>: Why am I getting the option to skip the second semester for some educators on Annual summative but not others?</a:t>
            </a:r>
          </a:p>
          <a:p>
            <a:pPr marL="227965" indent="-227965">
              <a:spcBef>
                <a:spcPts val="1000"/>
              </a:spcBef>
              <a:buFont typeface="Arial,Sans-Serif"/>
              <a:buChar char="•"/>
            </a:pPr>
            <a:endParaRPr lang="en-US" sz="2400">
              <a:solidFill>
                <a:srgbClr val="000000"/>
              </a:solidFill>
            </a:endParaRPr>
          </a:p>
          <a:p>
            <a:pPr marL="227965" indent="-227965">
              <a:spcBef>
                <a:spcPts val="1000"/>
              </a:spcBef>
              <a:buFont typeface="Arial,Sans-Serif"/>
              <a:buChar char="•"/>
            </a:pPr>
            <a:r>
              <a:rPr lang="en-US" sz="2400" u="sng">
                <a:solidFill>
                  <a:schemeClr val="tx1"/>
                </a:solidFill>
              </a:rPr>
              <a:t>Answer</a:t>
            </a:r>
            <a:r>
              <a:rPr lang="en-US" sz="2400">
                <a:solidFill>
                  <a:schemeClr val="tx1"/>
                </a:solidFill>
              </a:rPr>
              <a:t>: The skip option for Annual Summative is only available for educators from out-of-state who have a Professional certificate based on reciprocity. </a:t>
            </a:r>
          </a:p>
          <a:p>
            <a:pPr marL="1256665" lvl="1" indent="-227965">
              <a:spcBef>
                <a:spcPts val="1000"/>
              </a:spcBef>
              <a:buFont typeface="Arial,Sans-Serif"/>
              <a:buChar char="•"/>
            </a:pPr>
            <a:r>
              <a:rPr lang="en-US" sz="2000"/>
              <a:t>Teachers employed from out of state who receive a South Carolina professional teaching certificate based on reciprocity are eligible for employment under an annual contract. At the annual-contract level, teachers may receive either a diagnostic-assistance year or a formal evaluation. Teachers who undergo formal evaluation and who, at the conclusion of the preliminary evaluation period, meet the formal evaluation criteria set by the State Board of Education may, at the discretion of the school district, have the final portion of the formal evaluation process waived. Teachers must successfully complete the formal evaluation at the annual-contract level before they are eligible to receive a continuing contract.</a:t>
            </a:r>
          </a:p>
        </p:txBody>
      </p:sp>
    </p:spTree>
    <p:extLst>
      <p:ext uri="{BB962C8B-B14F-4D97-AF65-F5344CB8AC3E}">
        <p14:creationId xmlns:p14="http://schemas.microsoft.com/office/powerpoint/2010/main" val="11940584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292AC-1BE5-6164-974B-31A18E1E7060}"/>
              </a:ext>
            </a:extLst>
          </p:cNvPr>
          <p:cNvSpPr>
            <a:spLocks noGrp="1"/>
          </p:cNvSpPr>
          <p:nvPr>
            <p:ph type="ctrTitle"/>
          </p:nvPr>
        </p:nvSpPr>
        <p:spPr/>
        <p:txBody>
          <a:bodyPr/>
          <a:lstStyle/>
          <a:p>
            <a:r>
              <a:rPr lang="en-US">
                <a:latin typeface="Aptos"/>
                <a:cs typeface="Segoe UI"/>
              </a:rPr>
              <a:t>Questions </a:t>
            </a:r>
            <a:endParaRPr lang="en-US"/>
          </a:p>
        </p:txBody>
      </p:sp>
    </p:spTree>
    <p:extLst>
      <p:ext uri="{BB962C8B-B14F-4D97-AF65-F5344CB8AC3E}">
        <p14:creationId xmlns:p14="http://schemas.microsoft.com/office/powerpoint/2010/main" val="6066592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
            <a:extLst>
              <a:ext uri="{FF2B5EF4-FFF2-40B4-BE49-F238E27FC236}">
                <a16:creationId xmlns:a16="http://schemas.microsoft.com/office/drawing/2014/main" id="{F8D69DFA-9EE6-8666-346D-97AF6425F980}"/>
              </a:ext>
            </a:extLst>
          </p:cNvPr>
          <p:cNvSpPr txBox="1">
            <a:spLocks noGrp="1"/>
          </p:cNvSpPr>
          <p:nvPr>
            <p:ph type="title" idx="4294967295"/>
          </p:nvPr>
        </p:nvSpPr>
        <p:spPr>
          <a:xfrm>
            <a:off x="406400" y="717550"/>
            <a:ext cx="11938000" cy="43896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ts val="3334"/>
              </a:lnSpc>
              <a:spcBef>
                <a:spcPts val="0"/>
              </a:spcBef>
              <a:spcAft>
                <a:spcPts val="0"/>
              </a:spcAft>
              <a:buClrTx/>
              <a:buSzTx/>
              <a:buFontTx/>
              <a:buNone/>
              <a:tabLst/>
              <a:defRPr/>
            </a:pPr>
            <a:r>
              <a:rPr kumimoji="0" lang="en-US" sz="3300" b="1" i="0" u="none" strike="noStrike" kern="1200" cap="none" spc="0" normalizeH="0" baseline="0" noProof="0">
                <a:ln>
                  <a:noFill/>
                </a:ln>
                <a:solidFill>
                  <a:srgbClr val="233746"/>
                </a:solidFill>
                <a:effectLst/>
                <a:uLnTx/>
                <a:uFillTx/>
                <a:latin typeface="Aptos"/>
              </a:rPr>
              <a:t>Office of </a:t>
            </a:r>
            <a:r>
              <a:rPr lang="en-US" sz="3300" b="1">
                <a:solidFill>
                  <a:srgbClr val="233746"/>
                </a:solidFill>
                <a:latin typeface="Aptos"/>
              </a:rPr>
              <a:t>Leadership</a:t>
            </a:r>
            <a:r>
              <a:rPr kumimoji="0" lang="en-US" sz="3300" b="1" i="0" u="none" strike="noStrike" kern="1200" cap="none" spc="0" normalizeH="0" baseline="0" noProof="0">
                <a:ln>
                  <a:noFill/>
                </a:ln>
                <a:solidFill>
                  <a:srgbClr val="233746"/>
                </a:solidFill>
                <a:effectLst/>
                <a:uLnTx/>
                <a:uFillTx/>
                <a:latin typeface="Aptos"/>
              </a:rPr>
              <a:t> </a:t>
            </a:r>
            <a:r>
              <a:rPr lang="en-US" sz="3300" b="1">
                <a:solidFill>
                  <a:srgbClr val="233746"/>
                </a:solidFill>
                <a:latin typeface="Aptos"/>
              </a:rPr>
              <a:t>Effectiveness</a:t>
            </a:r>
            <a:endParaRPr kumimoji="0" lang="en-US" sz="3300" b="1" i="0" u="none" strike="noStrike" kern="1200" cap="none" spc="0" normalizeH="0" baseline="0" noProof="0">
              <a:ln>
                <a:noFill/>
              </a:ln>
              <a:solidFill>
                <a:srgbClr val="233746"/>
              </a:solidFill>
              <a:effectLst/>
              <a:uLnTx/>
              <a:uFillTx/>
              <a:latin typeface="Aptos"/>
            </a:endParaRPr>
          </a:p>
        </p:txBody>
      </p:sp>
      <p:sp>
        <p:nvSpPr>
          <p:cNvPr id="22" name="AutoShape 4">
            <a:extLst>
              <a:ext uri="{FF2B5EF4-FFF2-40B4-BE49-F238E27FC236}">
                <a16:creationId xmlns:a16="http://schemas.microsoft.com/office/drawing/2014/main" id="{90128454-5E65-0728-86BA-6AD56BD5A10E}"/>
              </a:ext>
              <a:ext uri="{C183D7F6-B498-43B3-948B-1728B52AA6E4}">
                <adec:decorative xmlns:adec="http://schemas.microsoft.com/office/drawing/2017/decorative" val="1"/>
              </a:ext>
            </a:extLst>
          </p:cNvPr>
          <p:cNvSpPr/>
          <p:nvPr/>
        </p:nvSpPr>
        <p:spPr>
          <a:xfrm flipV="1">
            <a:off x="753038" y="134620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grpSp>
        <p:nvGrpSpPr>
          <p:cNvPr id="33" name="Group 5">
            <a:extLst>
              <a:ext uri="{FF2B5EF4-FFF2-40B4-BE49-F238E27FC236}">
                <a16:creationId xmlns:a16="http://schemas.microsoft.com/office/drawing/2014/main" id="{6E1F3613-C796-05D8-529C-2E9CF03D0F8E}"/>
              </a:ext>
              <a:ext uri="{C183D7F6-B498-43B3-948B-1728B52AA6E4}">
                <adec:decorative xmlns:adec="http://schemas.microsoft.com/office/drawing/2017/decorative" val="1"/>
              </a:ext>
            </a:extLst>
          </p:cNvPr>
          <p:cNvGrpSpPr/>
          <p:nvPr/>
        </p:nvGrpSpPr>
        <p:grpSpPr>
          <a:xfrm>
            <a:off x="1150156" y="1412238"/>
            <a:ext cx="4531146" cy="4724617"/>
            <a:chOff x="-19476" y="-76200"/>
            <a:chExt cx="1567439" cy="1507827"/>
          </a:xfrm>
        </p:grpSpPr>
        <p:sp>
          <p:nvSpPr>
            <p:cNvPr id="34" name="Freeform 6">
              <a:extLst>
                <a:ext uri="{FF2B5EF4-FFF2-40B4-BE49-F238E27FC236}">
                  <a16:creationId xmlns:a16="http://schemas.microsoft.com/office/drawing/2014/main" id="{7B3572CE-860E-AF9F-2066-DD6A04D00EBB}"/>
                </a:ext>
              </a:extLst>
            </p:cNvPr>
            <p:cNvSpPr/>
            <p:nvPr/>
          </p:nvSpPr>
          <p:spPr>
            <a:xfrm>
              <a:off x="-19476" y="25589"/>
              <a:ext cx="1567439" cy="1406038"/>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5" name="TextBox 7">
              <a:extLst>
                <a:ext uri="{FF2B5EF4-FFF2-40B4-BE49-F238E27FC236}">
                  <a16:creationId xmlns:a16="http://schemas.microsoft.com/office/drawing/2014/main" id="{2991F4F8-2D1B-E7E9-50B3-28E2FCF49D6C}"/>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31" name="TextBox 14">
            <a:extLst>
              <a:ext uri="{FF2B5EF4-FFF2-40B4-BE49-F238E27FC236}">
                <a16:creationId xmlns:a16="http://schemas.microsoft.com/office/drawing/2014/main" id="{7CECC893-0D2B-52BF-67FC-D07D833D0967}"/>
              </a:ext>
            </a:extLst>
          </p:cNvPr>
          <p:cNvSpPr txBox="1"/>
          <p:nvPr/>
        </p:nvSpPr>
        <p:spPr>
          <a:xfrm>
            <a:off x="1790848" y="2007597"/>
            <a:ext cx="2858562" cy="22018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1867" b="1">
                <a:solidFill>
                  <a:srgbClr val="233746"/>
                </a:solidFill>
                <a:latin typeface="Aptos" panose="020B0004020202020204" pitchFamily="34" charset="0"/>
              </a:rPr>
              <a:t>Effectiveness Leads</a:t>
            </a:r>
          </a:p>
        </p:txBody>
      </p:sp>
      <p:sp>
        <p:nvSpPr>
          <p:cNvPr id="26" name="TextBox 8">
            <a:extLst>
              <a:ext uri="{FF2B5EF4-FFF2-40B4-BE49-F238E27FC236}">
                <a16:creationId xmlns:a16="http://schemas.microsoft.com/office/drawing/2014/main" id="{A3599B67-F25E-7CD5-90B2-DEEA88B085A6}"/>
              </a:ext>
            </a:extLst>
          </p:cNvPr>
          <p:cNvSpPr txBox="1"/>
          <p:nvPr/>
        </p:nvSpPr>
        <p:spPr>
          <a:xfrm>
            <a:off x="1325283" y="2335610"/>
            <a:ext cx="4532539" cy="369331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228600" indent="-228600">
              <a:buClr>
                <a:srgbClr val="000000"/>
              </a:buClr>
              <a:buSzPts val="1600"/>
              <a:buFont typeface="Trebuchet MS" panose="020B0603020202020204" pitchFamily="34" charset="0"/>
              <a:buChar char="●"/>
            </a:pPr>
            <a:r>
              <a:rPr lang="en-US" sz="1600" dirty="0">
                <a:solidFill>
                  <a:srgbClr val="000000"/>
                </a:solidFill>
                <a:latin typeface="Aptos"/>
                <a:ea typeface="Calibri"/>
                <a:cs typeface="Calibri"/>
                <a:sym typeface="Calibri"/>
              </a:rPr>
              <a:t>Ashley Cohoon, Communications, </a:t>
            </a:r>
            <a:r>
              <a:rPr lang="en-US" sz="1600" u="sng" dirty="0">
                <a:solidFill>
                  <a:schemeClr val="accent3">
                    <a:lumMod val="76000"/>
                  </a:schemeClr>
                </a:solidFill>
                <a:latin typeface="Aptos"/>
                <a:ea typeface="Calibri"/>
                <a:cs typeface="Calibri"/>
                <a:sym typeface="Calibri"/>
                <a:hlinkClick r:id="rId3">
                  <a:extLst>
                    <a:ext uri="{A12FA001-AC4F-418D-AE19-62706E023703}">
                      <ahyp:hlinkClr xmlns:ahyp="http://schemas.microsoft.com/office/drawing/2018/hyperlinkcolor" val="tx"/>
                    </a:ext>
                  </a:extLst>
                </a:hlinkClick>
              </a:rPr>
              <a:t>ascohoon@ed.sc.gov</a:t>
            </a:r>
            <a:r>
              <a:rPr lang="en-US" sz="1600" dirty="0">
                <a:solidFill>
                  <a:schemeClr val="accent3">
                    <a:lumMod val="76000"/>
                  </a:schemeClr>
                </a:solidFill>
                <a:latin typeface="Aptos"/>
                <a:ea typeface="Calibri"/>
                <a:cs typeface="Calibri"/>
                <a:sym typeface="Calibri"/>
              </a:rPr>
              <a:t> </a:t>
            </a:r>
            <a:endParaRPr lang="en-US" sz="1600" dirty="0">
              <a:solidFill>
                <a:schemeClr val="accent3">
                  <a:lumMod val="76000"/>
                </a:schemeClr>
              </a:solidFill>
              <a:latin typeface="Aptos"/>
            </a:endParaRPr>
          </a:p>
          <a:p>
            <a:pPr marL="228600" indent="-228600">
              <a:buClr>
                <a:srgbClr val="000000"/>
              </a:buClr>
              <a:buSzPts val="1600"/>
              <a:buFont typeface="Trebuchet MS" panose="020B0603020202020204" pitchFamily="34" charset="0"/>
              <a:buChar char="●"/>
            </a:pPr>
            <a:r>
              <a:rPr lang="en-US" sz="1600" dirty="0">
                <a:solidFill>
                  <a:srgbClr val="000000"/>
                </a:solidFill>
                <a:latin typeface="Aptos"/>
                <a:ea typeface="Calibri"/>
                <a:cs typeface="Calibri"/>
              </a:rPr>
              <a:t>Dr. Roshonda Frazier, SLO and Teacher Leadership, </a:t>
            </a:r>
            <a:r>
              <a:rPr lang="en-US" sz="1600" dirty="0">
                <a:solidFill>
                  <a:schemeClr val="accent3">
                    <a:lumMod val="76000"/>
                  </a:schemeClr>
                </a:solidFill>
                <a:latin typeface="Aptos"/>
                <a:ea typeface="Calibri"/>
                <a:cs typeface="Calibri"/>
                <a:hlinkClick r:id="rId4">
                  <a:extLst>
                    <a:ext uri="{A12FA001-AC4F-418D-AE19-62706E023703}">
                      <ahyp:hlinkClr xmlns:ahyp="http://schemas.microsoft.com/office/drawing/2018/hyperlinkcolor" val="tx"/>
                    </a:ext>
                  </a:extLst>
                </a:hlinkClick>
              </a:rPr>
              <a:t>rfrazier@ed.sc.gov</a:t>
            </a:r>
            <a:r>
              <a:rPr lang="en-US" sz="1600" dirty="0">
                <a:solidFill>
                  <a:schemeClr val="accent3">
                    <a:lumMod val="76000"/>
                  </a:schemeClr>
                </a:solidFill>
                <a:latin typeface="Aptos"/>
                <a:ea typeface="Calibri"/>
                <a:cs typeface="Calibri"/>
              </a:rPr>
              <a:t> </a:t>
            </a:r>
            <a:endParaRPr lang="en-US" sz="1600" dirty="0">
              <a:solidFill>
                <a:schemeClr val="accent3">
                  <a:lumMod val="76000"/>
                </a:schemeClr>
              </a:solidFill>
              <a:latin typeface="Aptos"/>
              <a:ea typeface="Calibri"/>
              <a:cs typeface="Arial"/>
            </a:endParaRPr>
          </a:p>
          <a:p>
            <a:pPr marL="228600" indent="-228600">
              <a:buClr>
                <a:srgbClr val="000000"/>
              </a:buClr>
              <a:buSzPts val="1600"/>
              <a:buFont typeface="Trebuchet MS" panose="020B0603020202020204" pitchFamily="34" charset="0"/>
              <a:buChar char="●"/>
            </a:pPr>
            <a:r>
              <a:rPr lang="en-US" sz="1600" dirty="0">
                <a:solidFill>
                  <a:srgbClr val="000000"/>
                </a:solidFill>
                <a:latin typeface="Aptos"/>
                <a:ea typeface="Calibri"/>
                <a:cs typeface="Calibri"/>
                <a:sym typeface="Calibri"/>
              </a:rPr>
              <a:t>Jenny Henke, Induction and Mentoring, </a:t>
            </a:r>
            <a:r>
              <a:rPr lang="en-US" sz="1600" u="sng" dirty="0">
                <a:solidFill>
                  <a:schemeClr val="accent3">
                    <a:lumMod val="76000"/>
                  </a:schemeClr>
                </a:solidFill>
                <a:latin typeface="Aptos"/>
                <a:ea typeface="Calibri"/>
                <a:cs typeface="Calibri"/>
                <a:sym typeface="Calibri"/>
                <a:hlinkClick r:id="rId5">
                  <a:extLst>
                    <a:ext uri="{A12FA001-AC4F-418D-AE19-62706E023703}">
                      <ahyp:hlinkClr xmlns:ahyp="http://schemas.microsoft.com/office/drawing/2018/hyperlinkcolor" val="tx"/>
                    </a:ext>
                  </a:extLst>
                </a:hlinkClick>
              </a:rPr>
              <a:t>vhenke@ed.sc.gov</a:t>
            </a:r>
            <a:endParaRPr lang="en-US" sz="1600" u="sng" dirty="0">
              <a:solidFill>
                <a:schemeClr val="accent3">
                  <a:lumMod val="76000"/>
                </a:schemeClr>
              </a:solidFill>
              <a:latin typeface="Aptos"/>
              <a:ea typeface="Calibri"/>
              <a:cs typeface="Calibri"/>
            </a:endParaRPr>
          </a:p>
          <a:p>
            <a:pPr marL="228600" indent="-228600">
              <a:buClr>
                <a:srgbClr val="000000"/>
              </a:buClr>
              <a:buSzPts val="1600"/>
              <a:buFont typeface="Trebuchet MS" panose="020B0603020202020204" pitchFamily="34" charset="0"/>
              <a:buChar char="●"/>
            </a:pPr>
            <a:r>
              <a:rPr lang="en-US" sz="1600" dirty="0">
                <a:solidFill>
                  <a:schemeClr val="accent6">
                    <a:lumMod val="10000"/>
                  </a:schemeClr>
                </a:solidFill>
                <a:latin typeface="Aptos"/>
                <a:ea typeface="Calibri"/>
                <a:cs typeface="Calibri"/>
                <a:sym typeface="Calibri"/>
              </a:rPr>
              <a:t>Dr. Kimberly Howard, PADEPP,</a:t>
            </a:r>
            <a:r>
              <a:rPr lang="en-US" sz="1600" dirty="0">
                <a:latin typeface="Aptos"/>
                <a:ea typeface="Calibri"/>
                <a:cs typeface="Calibri"/>
                <a:sym typeface="Calibri"/>
              </a:rPr>
              <a:t> </a:t>
            </a:r>
            <a:r>
              <a:rPr lang="en-US" sz="1600" u="sng" dirty="0">
                <a:solidFill>
                  <a:schemeClr val="accent3">
                    <a:lumMod val="76000"/>
                  </a:schemeClr>
                </a:solidFill>
                <a:latin typeface="Aptos"/>
                <a:ea typeface="Calibri"/>
                <a:cs typeface="Calibri"/>
                <a:sym typeface="Calibri"/>
                <a:hlinkClick r:id="rId6">
                  <a:extLst>
                    <a:ext uri="{A12FA001-AC4F-418D-AE19-62706E023703}">
                      <ahyp:hlinkClr xmlns:ahyp="http://schemas.microsoft.com/office/drawing/2018/hyperlinkcolor" val="tx"/>
                    </a:ext>
                  </a:extLst>
                </a:hlinkClick>
              </a:rPr>
              <a:t>khoward@ed.sc.gov</a:t>
            </a:r>
            <a:endParaRPr lang="en-US" sz="1600" u="sng" dirty="0">
              <a:solidFill>
                <a:schemeClr val="accent3">
                  <a:lumMod val="76000"/>
                </a:schemeClr>
              </a:solidFill>
              <a:latin typeface="Aptos"/>
              <a:ea typeface="Calibri"/>
              <a:cs typeface="Calibri"/>
              <a:hlinkClick r:id="rId6">
                <a:extLst>
                  <a:ext uri="{A12FA001-AC4F-418D-AE19-62706E023703}">
                    <ahyp:hlinkClr xmlns:ahyp="http://schemas.microsoft.com/office/drawing/2018/hyperlinkcolor" val="tx"/>
                  </a:ext>
                </a:extLst>
              </a:hlinkClick>
            </a:endParaRPr>
          </a:p>
          <a:p>
            <a:pPr marL="228600" indent="-228600">
              <a:buClr>
                <a:srgbClr val="000000"/>
              </a:buClr>
              <a:buSzPts val="1600"/>
              <a:buFont typeface="Trebuchet MS" panose="020B0603020202020204" pitchFamily="34" charset="0"/>
              <a:buChar char="●"/>
            </a:pPr>
            <a:endParaRPr lang="en-US" sz="1600" u="sng" dirty="0">
              <a:solidFill>
                <a:srgbClr val="233F58"/>
              </a:solidFill>
              <a:latin typeface="Aptos"/>
              <a:ea typeface="Calibri"/>
              <a:cs typeface="Calibri"/>
            </a:endParaRPr>
          </a:p>
          <a:p>
            <a:pPr marL="228600" indent="-228600">
              <a:buClr>
                <a:srgbClr val="000000"/>
              </a:buClr>
              <a:buSzPts val="1600"/>
              <a:buFont typeface="Trebuchet MS" panose="020B0603020202020204" pitchFamily="34" charset="0"/>
              <a:buChar char="●"/>
            </a:pPr>
            <a:endParaRPr lang="en-US" sz="1600" u="sng" dirty="0">
              <a:solidFill>
                <a:srgbClr val="233F58"/>
              </a:solidFill>
              <a:latin typeface="Aptos"/>
              <a:ea typeface="Calibri"/>
              <a:cs typeface="Calibri"/>
            </a:endParaRPr>
          </a:p>
          <a:p>
            <a:pPr marL="228600" indent="-228600">
              <a:buClr>
                <a:srgbClr val="000000"/>
              </a:buClr>
              <a:buSzPts val="1600"/>
              <a:buFont typeface="Trebuchet MS" panose="020B0603020202020204" pitchFamily="34" charset="0"/>
              <a:buChar char="●"/>
            </a:pPr>
            <a:r>
              <a:rPr lang="en-US" sz="1600" dirty="0">
                <a:solidFill>
                  <a:schemeClr val="accent6">
                    <a:lumMod val="10000"/>
                  </a:schemeClr>
                </a:solidFill>
                <a:latin typeface="Aptos"/>
                <a:ea typeface="Calibri"/>
                <a:cs typeface="Calibri"/>
              </a:rPr>
              <a:t>Kimberly Mack, Director, </a:t>
            </a:r>
            <a:r>
              <a:rPr lang="en-US" sz="1600" dirty="0">
                <a:solidFill>
                  <a:srgbClr val="335669"/>
                </a:solidFill>
                <a:latin typeface="Aptos"/>
                <a:ea typeface="Calibri"/>
                <a:cs typeface="Calibri"/>
                <a:hlinkClick r:id="rId7">
                  <a:extLst>
                    <a:ext uri="{A12FA001-AC4F-418D-AE19-62706E023703}">
                      <ahyp:hlinkClr xmlns:ahyp="http://schemas.microsoft.com/office/drawing/2018/hyperlinkcolor" val="tx"/>
                    </a:ext>
                  </a:extLst>
                </a:hlinkClick>
              </a:rPr>
              <a:t>kemack@ed.sc.gov</a:t>
            </a:r>
            <a:endParaRPr lang="en-US" sz="1600" u="sng" dirty="0">
              <a:solidFill>
                <a:schemeClr val="accent6">
                  <a:lumMod val="10000"/>
                </a:schemeClr>
              </a:solidFill>
              <a:latin typeface="Aptos"/>
              <a:ea typeface="Calibri"/>
              <a:cs typeface="Calibri"/>
              <a:hlinkClick r:id="rId7">
                <a:extLst>
                  <a:ext uri="{A12FA001-AC4F-418D-AE19-62706E023703}">
                    <ahyp:hlinkClr xmlns:ahyp="http://schemas.microsoft.com/office/drawing/2018/hyperlinkcolor" val="tx"/>
                  </a:ext>
                </a:extLst>
              </a:hlinkClick>
            </a:endParaRPr>
          </a:p>
          <a:p>
            <a:pPr marL="228600" indent="-228600">
              <a:buClr>
                <a:srgbClr val="000000"/>
              </a:buClr>
              <a:buSzPts val="1600"/>
              <a:buFont typeface="Trebuchet MS" panose="020B0603020202020204" pitchFamily="34" charset="0"/>
              <a:buChar char="●"/>
            </a:pPr>
            <a:r>
              <a:rPr lang="en-US" sz="1600" dirty="0">
                <a:solidFill>
                  <a:schemeClr val="accent6">
                    <a:lumMod val="10000"/>
                  </a:schemeClr>
                </a:solidFill>
                <a:latin typeface="Aptos"/>
                <a:ea typeface="Calibri"/>
                <a:cs typeface="Calibri"/>
              </a:rPr>
              <a:t>Lilla Toal </a:t>
            </a:r>
            <a:r>
              <a:rPr lang="en-US" sz="1600" dirty="0" err="1">
                <a:solidFill>
                  <a:schemeClr val="accent6">
                    <a:lumMod val="10000"/>
                  </a:schemeClr>
                </a:solidFill>
                <a:latin typeface="Aptos"/>
                <a:ea typeface="Calibri"/>
                <a:cs typeface="Calibri"/>
              </a:rPr>
              <a:t>Mandsager</a:t>
            </a:r>
            <a:r>
              <a:rPr lang="en-US" sz="1600">
                <a:solidFill>
                  <a:schemeClr val="accent6">
                    <a:lumMod val="10000"/>
                  </a:schemeClr>
                </a:solidFill>
                <a:latin typeface="Aptos"/>
                <a:ea typeface="Calibri"/>
                <a:cs typeface="Calibri"/>
              </a:rPr>
              <a:t>, Executive Director,</a:t>
            </a:r>
            <a:r>
              <a:rPr lang="en-US" sz="1600">
                <a:solidFill>
                  <a:srgbClr val="233F58"/>
                </a:solidFill>
                <a:latin typeface="Aptos"/>
                <a:ea typeface="Calibri"/>
                <a:cs typeface="Calibri"/>
              </a:rPr>
              <a:t> </a:t>
            </a:r>
            <a:r>
              <a:rPr lang="en-US" sz="1600">
                <a:solidFill>
                  <a:schemeClr val="accent3">
                    <a:lumMod val="76000"/>
                  </a:schemeClr>
                </a:solidFill>
                <a:latin typeface="Aptos"/>
                <a:ea typeface="Calibri"/>
                <a:cs typeface="Calibri"/>
                <a:hlinkClick r:id="rId8">
                  <a:extLst>
                    <a:ext uri="{A12FA001-AC4F-418D-AE19-62706E023703}">
                      <ahyp:hlinkClr xmlns:ahyp="http://schemas.microsoft.com/office/drawing/2018/hyperlinkcolor" val="tx"/>
                    </a:ext>
                  </a:extLst>
                </a:hlinkClick>
              </a:rPr>
              <a:t>lmandsager@ed.sc.gov</a:t>
            </a:r>
            <a:endParaRPr lang="en-US" sz="1600" u="sng">
              <a:solidFill>
                <a:schemeClr val="accent3">
                  <a:lumMod val="76000"/>
                </a:schemeClr>
              </a:solidFill>
              <a:latin typeface="Aptos"/>
              <a:ea typeface="Calibri"/>
              <a:cs typeface="Calibri"/>
            </a:endParaRPr>
          </a:p>
          <a:p>
            <a:pPr marL="228600" indent="-228600">
              <a:buClr>
                <a:srgbClr val="000000"/>
              </a:buClr>
              <a:buSzPts val="1600"/>
              <a:buFont typeface="Trebuchet MS" panose="020B0603020202020204" pitchFamily="34" charset="0"/>
              <a:buChar char="●"/>
            </a:pPr>
            <a:r>
              <a:rPr lang="en-US" sz="1600" dirty="0">
                <a:solidFill>
                  <a:schemeClr val="accent6">
                    <a:lumMod val="10000"/>
                  </a:schemeClr>
                </a:solidFill>
                <a:latin typeface="Aptos"/>
                <a:ea typeface="Calibri"/>
                <a:cs typeface="Calibri"/>
              </a:rPr>
              <a:t>Marilyn Suber, Administrative Assistant</a:t>
            </a:r>
            <a:r>
              <a:rPr lang="en-US" sz="1600" dirty="0">
                <a:solidFill>
                  <a:srgbClr val="233F58"/>
                </a:solidFill>
                <a:latin typeface="Aptos"/>
                <a:ea typeface="Calibri"/>
                <a:cs typeface="Calibri"/>
              </a:rPr>
              <a:t>, </a:t>
            </a:r>
            <a:r>
              <a:rPr lang="en-US" sz="1600" dirty="0">
                <a:solidFill>
                  <a:schemeClr val="accent3">
                    <a:lumMod val="76000"/>
                  </a:schemeClr>
                </a:solidFill>
                <a:latin typeface="Aptos"/>
                <a:ea typeface="Calibri"/>
                <a:cs typeface="Calibri"/>
                <a:hlinkClick r:id="rId9">
                  <a:extLst>
                    <a:ext uri="{A12FA001-AC4F-418D-AE19-62706E023703}">
                      <ahyp:hlinkClr xmlns:ahyp="http://schemas.microsoft.com/office/drawing/2018/hyperlinkcolor" val="tx"/>
                    </a:ext>
                  </a:extLst>
                </a:hlinkClick>
              </a:rPr>
              <a:t>masuber@ed.sc.gov</a:t>
            </a:r>
            <a:endParaRPr lang="en-US" sz="1600" dirty="0">
              <a:solidFill>
                <a:schemeClr val="accent3">
                  <a:lumMod val="76000"/>
                </a:schemeClr>
              </a:solidFill>
              <a:latin typeface="Aptos"/>
              <a:ea typeface="Calibri"/>
              <a:cs typeface="Calibri"/>
            </a:endParaRPr>
          </a:p>
        </p:txBody>
      </p:sp>
      <p:sp>
        <p:nvSpPr>
          <p:cNvPr id="2" name="TextBox 1">
            <a:extLst>
              <a:ext uri="{FF2B5EF4-FFF2-40B4-BE49-F238E27FC236}">
                <a16:creationId xmlns:a16="http://schemas.microsoft.com/office/drawing/2014/main" id="{70FCEA3F-B71D-F586-BA72-60BDCB420C95}"/>
              </a:ext>
            </a:extLst>
          </p:cNvPr>
          <p:cNvSpPr txBox="1"/>
          <p:nvPr/>
        </p:nvSpPr>
        <p:spPr>
          <a:xfrm>
            <a:off x="1503871" y="4436853"/>
            <a:ext cx="2743200" cy="3770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850" b="1">
                <a:solidFill>
                  <a:srgbClr val="233746"/>
                </a:solidFill>
                <a:latin typeface="Aptos"/>
              </a:rPr>
              <a:t>Office Support</a:t>
            </a:r>
            <a:endParaRPr lang="en-US"/>
          </a:p>
        </p:txBody>
      </p:sp>
      <p:grpSp>
        <p:nvGrpSpPr>
          <p:cNvPr id="36" name="Group 5">
            <a:extLst>
              <a:ext uri="{FF2B5EF4-FFF2-40B4-BE49-F238E27FC236}">
                <a16:creationId xmlns:a16="http://schemas.microsoft.com/office/drawing/2014/main" id="{122381A6-760B-3B3F-2465-4ED203DD3158}"/>
              </a:ext>
              <a:ext uri="{C183D7F6-B498-43B3-948B-1728B52AA6E4}">
                <adec:decorative xmlns:adec="http://schemas.microsoft.com/office/drawing/2017/decorative" val="1"/>
              </a:ext>
            </a:extLst>
          </p:cNvPr>
          <p:cNvGrpSpPr/>
          <p:nvPr/>
        </p:nvGrpSpPr>
        <p:grpSpPr>
          <a:xfrm>
            <a:off x="5855759" y="1536962"/>
            <a:ext cx="4521203" cy="4604746"/>
            <a:chOff x="0" y="-76200"/>
            <a:chExt cx="1547670" cy="1677160"/>
          </a:xfrm>
        </p:grpSpPr>
        <p:sp>
          <p:nvSpPr>
            <p:cNvPr id="37" name="Freeform 6">
              <a:extLst>
                <a:ext uri="{FF2B5EF4-FFF2-40B4-BE49-F238E27FC236}">
                  <a16:creationId xmlns:a16="http://schemas.microsoft.com/office/drawing/2014/main" id="{35D5CBA8-97AE-D383-9120-48B1A6A3E54F}"/>
                </a:ext>
              </a:extLst>
            </p:cNvPr>
            <p:cNvSpPr/>
            <p:nvPr/>
          </p:nvSpPr>
          <p:spPr>
            <a:xfrm>
              <a:off x="0" y="0"/>
              <a:ext cx="1547670" cy="1600960"/>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8" name="TextBox 7">
              <a:extLst>
                <a:ext uri="{FF2B5EF4-FFF2-40B4-BE49-F238E27FC236}">
                  <a16:creationId xmlns:a16="http://schemas.microsoft.com/office/drawing/2014/main" id="{C8AC27F6-A6D9-9840-9118-9571E7821294}"/>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32" name="TextBox 15">
            <a:extLst>
              <a:ext uri="{FF2B5EF4-FFF2-40B4-BE49-F238E27FC236}">
                <a16:creationId xmlns:a16="http://schemas.microsoft.com/office/drawing/2014/main" id="{0265F6BE-078D-A3EE-E90B-1CBECDFD423E}"/>
              </a:ext>
            </a:extLst>
          </p:cNvPr>
          <p:cNvSpPr txBox="1"/>
          <p:nvPr/>
        </p:nvSpPr>
        <p:spPr>
          <a:xfrm>
            <a:off x="6369353" y="2007597"/>
            <a:ext cx="3609259" cy="22018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1867" b="1">
                <a:solidFill>
                  <a:srgbClr val="233746"/>
                </a:solidFill>
                <a:latin typeface="Aptos" panose="020B0004020202020204" pitchFamily="34" charset="0"/>
              </a:rPr>
              <a:t>Leadership Development Leads</a:t>
            </a:r>
          </a:p>
        </p:txBody>
      </p:sp>
      <p:sp>
        <p:nvSpPr>
          <p:cNvPr id="30" name="TextBox 13">
            <a:extLst>
              <a:ext uri="{FF2B5EF4-FFF2-40B4-BE49-F238E27FC236}">
                <a16:creationId xmlns:a16="http://schemas.microsoft.com/office/drawing/2014/main" id="{2F32ED9D-9170-177C-A190-C55416DA52BF}"/>
              </a:ext>
            </a:extLst>
          </p:cNvPr>
          <p:cNvSpPr txBox="1"/>
          <p:nvPr/>
        </p:nvSpPr>
        <p:spPr>
          <a:xfrm>
            <a:off x="5857875" y="2339204"/>
            <a:ext cx="4404069" cy="3539430"/>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Dr. Gerard Edwards, Veteran Principals &amp; District Leaders, </a:t>
            </a:r>
            <a:r>
              <a:rPr lang="en-US" sz="1600">
                <a:solidFill>
                  <a:schemeClr val="accent3">
                    <a:lumMod val="76000"/>
                  </a:schemeClr>
                </a:solidFill>
                <a:latin typeface="Aptos"/>
                <a:hlinkClick r:id="rId10">
                  <a:extLst>
                    <a:ext uri="{A12FA001-AC4F-418D-AE19-62706E023703}">
                      <ahyp:hlinkClr xmlns:ahyp="http://schemas.microsoft.com/office/drawing/2018/hyperlinkcolor" val="tx"/>
                    </a:ext>
                  </a:extLst>
                </a:hlinkClick>
              </a:rPr>
              <a:t>gedwards@ed.sc.gov</a:t>
            </a:r>
            <a:r>
              <a:rPr lang="en-US" sz="1600">
                <a:solidFill>
                  <a:schemeClr val="accent3">
                    <a:lumMod val="76000"/>
                  </a:schemeClr>
                </a:solidFill>
                <a:latin typeface="Aptos"/>
              </a:rPr>
              <a:t> </a:t>
            </a: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Keasha Grant, Certified Support &amp; Emerging Leaders, </a:t>
            </a:r>
            <a:r>
              <a:rPr lang="en-US" sz="1600">
                <a:solidFill>
                  <a:schemeClr val="accent3">
                    <a:lumMod val="76000"/>
                  </a:schemeClr>
                </a:solidFill>
                <a:latin typeface="Aptos"/>
                <a:hlinkClick r:id="rId11">
                  <a:extLst>
                    <a:ext uri="{A12FA001-AC4F-418D-AE19-62706E023703}">
                      <ahyp:hlinkClr xmlns:ahyp="http://schemas.microsoft.com/office/drawing/2018/hyperlinkcolor" val="tx"/>
                    </a:ext>
                  </a:extLst>
                </a:hlinkClick>
              </a:rPr>
              <a:t>ksgrant@ed.sc.gov</a:t>
            </a:r>
            <a:endParaRPr lang="en-US" sz="1600">
              <a:solidFill>
                <a:schemeClr val="accent3">
                  <a:lumMod val="76000"/>
                </a:schemeClr>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Crystal Halma, Collective Leadership, </a:t>
            </a:r>
            <a:r>
              <a:rPr lang="en-US" sz="1600" u="sng">
                <a:solidFill>
                  <a:schemeClr val="accent3">
                    <a:lumMod val="76000"/>
                  </a:schemeClr>
                </a:solidFill>
                <a:latin typeface="Aptos"/>
                <a:hlinkClick r:id="rId12">
                  <a:extLst>
                    <a:ext uri="{A12FA001-AC4F-418D-AE19-62706E023703}">
                      <ahyp:hlinkClr xmlns:ahyp="http://schemas.microsoft.com/office/drawing/2018/hyperlinkcolor" val="tx"/>
                    </a:ext>
                  </a:extLst>
                </a:hlinkClick>
              </a:rPr>
              <a:t>chalma@ed.sc.gov</a:t>
            </a:r>
            <a:endParaRPr lang="en-US" sz="1600">
              <a:solidFill>
                <a:schemeClr val="accent3">
                  <a:lumMod val="76000"/>
                </a:schemeClr>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Dr. Frank Robinson, New Principals &amp; Emerging Leaders, </a:t>
            </a:r>
            <a:r>
              <a:rPr lang="en-US" sz="1600" u="sng">
                <a:solidFill>
                  <a:schemeClr val="accent3">
                    <a:lumMod val="76000"/>
                  </a:schemeClr>
                </a:solidFill>
                <a:latin typeface="Aptos"/>
                <a:hlinkClick r:id="rId13">
                  <a:extLst>
                    <a:ext uri="{A12FA001-AC4F-418D-AE19-62706E023703}">
                      <ahyp:hlinkClr xmlns:ahyp="http://schemas.microsoft.com/office/drawing/2018/hyperlinkcolor" val="tx"/>
                    </a:ext>
                  </a:extLst>
                </a:hlinkClick>
              </a:rPr>
              <a:t>frobinson@ed.sc.gov</a:t>
            </a:r>
            <a:endParaRPr lang="en-US" sz="1600" u="sng">
              <a:solidFill>
                <a:schemeClr val="accent3">
                  <a:lumMod val="76000"/>
                </a:schemeClr>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Tom Smith, Instructional Leadership &amp; Assistant Principals, </a:t>
            </a:r>
            <a:r>
              <a:rPr lang="en-US" sz="1600" u="sng">
                <a:solidFill>
                  <a:schemeClr val="accent3">
                    <a:lumMod val="76000"/>
                  </a:schemeClr>
                </a:solidFill>
                <a:latin typeface="Aptos"/>
                <a:hlinkClick r:id="rId14">
                  <a:extLst>
                    <a:ext uri="{A12FA001-AC4F-418D-AE19-62706E023703}">
                      <ahyp:hlinkClr xmlns:ahyp="http://schemas.microsoft.com/office/drawing/2018/hyperlinkcolor" val="tx"/>
                    </a:ext>
                  </a:extLst>
                </a:hlinkClick>
              </a:rPr>
              <a:t>tsmith@ed.sc.gov</a:t>
            </a:r>
            <a:r>
              <a:rPr lang="en-US" sz="1600">
                <a:solidFill>
                  <a:schemeClr val="accent3">
                    <a:lumMod val="76000"/>
                  </a:schemeClr>
                </a:solidFill>
                <a:latin typeface="Aptos"/>
              </a:rPr>
              <a:t> </a:t>
            </a:r>
          </a:p>
          <a:p>
            <a:pPr marL="146050" lvl="1">
              <a:spcBef>
                <a:spcPts val="355"/>
              </a:spcBef>
              <a:buClr>
                <a:srgbClr val="000000"/>
              </a:buClr>
              <a:buSzPct val="100000"/>
            </a:pPr>
            <a:endParaRPr lang="en-US" sz="1600">
              <a:solidFill>
                <a:srgbClr val="B45F06"/>
              </a:solidFill>
              <a:latin typeface="Aptos"/>
            </a:endParaRPr>
          </a:p>
          <a:p>
            <a:pPr marL="304165" lvl="1"/>
            <a:r>
              <a:rPr lang="en-US" sz="1800" b="1">
                <a:solidFill>
                  <a:schemeClr val="accent6">
                    <a:lumMod val="10000"/>
                  </a:schemeClr>
                </a:solidFill>
                <a:latin typeface="Aptos"/>
              </a:rPr>
              <a:t>Visit our website:</a:t>
            </a:r>
            <a:r>
              <a:rPr lang="en-US" sz="1800" b="1">
                <a:solidFill>
                  <a:schemeClr val="dk1"/>
                </a:solidFill>
                <a:latin typeface="Aptos"/>
              </a:rPr>
              <a:t> </a:t>
            </a:r>
            <a:r>
              <a:rPr lang="en-US" sz="1800" b="1" u="sng">
                <a:solidFill>
                  <a:schemeClr val="accent3">
                    <a:lumMod val="76000"/>
                  </a:schemeClr>
                </a:solidFill>
                <a:latin typeface="Aptos"/>
              </a:rPr>
              <a:t>https://ed.sc.gov</a:t>
            </a:r>
            <a:endParaRPr lang="en-US" sz="1800">
              <a:solidFill>
                <a:schemeClr val="accent3">
                  <a:lumMod val="76000"/>
                </a:schemeClr>
              </a:solidFill>
              <a:latin typeface="Aptos"/>
            </a:endParaRPr>
          </a:p>
          <a:p>
            <a:pPr marL="146050" lvl="1">
              <a:spcBef>
                <a:spcPts val="355"/>
              </a:spcBef>
              <a:buFont typeface="Trebuchet MS" panose="020B0603020202020204" pitchFamily="34" charset="0"/>
            </a:pPr>
            <a:endParaRPr lang="en-US" sz="1600">
              <a:solidFill>
                <a:srgbClr val="B45F06"/>
              </a:solidFill>
              <a:latin typeface="Aptos"/>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9" name="Freeform 9"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15"/>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89DE05-47D9-0748-B8C1-A3341D6C5B5A}"/>
              </a:ext>
            </a:extLst>
          </p:cNvPr>
          <p:cNvSpPr>
            <a:spLocks noGrp="1"/>
          </p:cNvSpPr>
          <p:nvPr>
            <p:ph type="title" idx="4294967295"/>
          </p:nvPr>
        </p:nvSpPr>
        <p:spPr>
          <a:xfrm>
            <a:off x="304800" y="-762000"/>
            <a:ext cx="5486400" cy="762000"/>
          </a:xfrm>
        </p:spPr>
        <p:txBody>
          <a:bodyPr vert="horz" lIns="60960" tIns="30480" rIns="60960" bIns="30480" rtlCol="0" anchor="b">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a:t>SCDE SEAL LOGO</a:t>
            </a:r>
          </a:p>
        </p:txBody>
      </p:sp>
      <p:sp>
        <p:nvSpPr>
          <p:cNvPr id="2" name="Freeform 2" descr="Circle with words South Carolina Department of Education around the edge. Inside is a palmetto tree with hands representing the fronds. The palmetto tree is rooted in a book. Below the book is the year 1868."/>
          <p:cNvSpPr/>
          <p:nvPr/>
        </p:nvSpPr>
        <p:spPr>
          <a:xfrm>
            <a:off x="3795364" y="1128364"/>
            <a:ext cx="4601273" cy="4601273"/>
          </a:xfrm>
          <a:custGeom>
            <a:avLst/>
            <a:gdLst/>
            <a:ahLst/>
            <a:cxnLst/>
            <a:rect l="l" t="t" r="r" b="b"/>
            <a:pathLst>
              <a:path w="6901909" h="6901909">
                <a:moveTo>
                  <a:pt x="0" y="0"/>
                </a:moveTo>
                <a:lnTo>
                  <a:pt x="6901910" y="0"/>
                </a:lnTo>
                <a:lnTo>
                  <a:pt x="6901910" y="6901910"/>
                </a:lnTo>
                <a:lnTo>
                  <a:pt x="0" y="6901910"/>
                </a:lnTo>
                <a:lnTo>
                  <a:pt x="0" y="0"/>
                </a:lnTo>
                <a:close/>
              </a:path>
            </a:pathLst>
          </a:custGeom>
          <a:blipFill>
            <a:blip r:embed="rId2"/>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044191D-75A2-6F55-0B95-AA1CDC69F7F7}"/>
              </a:ext>
            </a:extLst>
          </p:cNvPr>
          <p:cNvSpPr txBox="1">
            <a:spLocks noGrp="1"/>
          </p:cNvSpPr>
          <p:nvPr>
            <p:ph type="title" idx="4294967295"/>
          </p:nvPr>
        </p:nvSpPr>
        <p:spPr>
          <a:xfrm>
            <a:off x="2133601" y="2453006"/>
            <a:ext cx="2997200" cy="102592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ct val="100000"/>
              </a:lnSpc>
              <a:spcBef>
                <a:spcPts val="0"/>
              </a:spcBef>
              <a:spcAft>
                <a:spcPts val="0"/>
              </a:spcAft>
              <a:buClrTx/>
              <a:buSzTx/>
              <a:buFontTx/>
              <a:buNone/>
              <a:tabLst/>
              <a:defRPr/>
            </a:pPr>
            <a:r>
              <a:rPr kumimoji="0" lang="en-US" sz="6667" b="1" i="0" u="none" strike="noStrike" kern="1200" cap="none" spc="0" normalizeH="0" baseline="0" noProof="0">
                <a:ln>
                  <a:noFill/>
                </a:ln>
                <a:solidFill>
                  <a:srgbClr val="233746"/>
                </a:solidFill>
                <a:effectLst/>
                <a:uLnTx/>
                <a:uFillTx/>
                <a:latin typeface="Aptos" panose="020B0004020202020204" pitchFamily="34" charset="0"/>
                <a:ea typeface="+mn-ea"/>
                <a:cs typeface="+mn-cs"/>
              </a:rPr>
              <a:t>Agenda</a:t>
            </a:r>
          </a:p>
        </p:txBody>
      </p:sp>
      <p:sp>
        <p:nvSpPr>
          <p:cNvPr id="5" name="Freeform 3"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F82E354B-9990-FB82-1D86-C260B448A194}"/>
              </a:ext>
            </a:extLst>
          </p:cNvPr>
          <p:cNvSpPr/>
          <p:nvPr/>
        </p:nvSpPr>
        <p:spPr>
          <a:xfrm>
            <a:off x="558800" y="2453005"/>
            <a:ext cx="1157568" cy="1149139"/>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
        <p:nvSpPr>
          <p:cNvPr id="8" name="TextBox 7">
            <a:extLst>
              <a:ext uri="{FF2B5EF4-FFF2-40B4-BE49-F238E27FC236}">
                <a16:creationId xmlns:a16="http://schemas.microsoft.com/office/drawing/2014/main" id="{5FA821E0-221D-5F74-6832-28668B0E924C}"/>
              </a:ext>
            </a:extLst>
          </p:cNvPr>
          <p:cNvSpPr txBox="1"/>
          <p:nvPr/>
        </p:nvSpPr>
        <p:spPr>
          <a:xfrm>
            <a:off x="6033942" y="956785"/>
            <a:ext cx="5837913" cy="4031873"/>
          </a:xfrm>
          <a:prstGeom prst="rect">
            <a:avLst/>
          </a:prstGeom>
          <a:noFill/>
        </p:spPr>
        <p:txBody>
          <a:bodyPr wrap="square" lIns="91440" tIns="45720" rIns="91440" bIns="4572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81000" indent="-381000">
              <a:buFont typeface="Arial" panose="020B0604020202020204" pitchFamily="34" charset="0"/>
              <a:buChar char="•"/>
            </a:pPr>
            <a:r>
              <a:rPr lang="en-US" sz="3200" dirty="0">
                <a:solidFill>
                  <a:srgbClr val="233746"/>
                </a:solidFill>
                <a:latin typeface="Aptos"/>
              </a:rPr>
              <a:t>South Carolina Educator Talent Pool</a:t>
            </a:r>
            <a:endParaRPr lang="en-US" dirty="0">
              <a:ea typeface="Calibri"/>
              <a:cs typeface="Calibri"/>
            </a:endParaRPr>
          </a:p>
          <a:p>
            <a:pPr marL="381000" indent="-381000">
              <a:buFont typeface="Arial" panose="020B0604020202020204" pitchFamily="34" charset="0"/>
              <a:buChar char="•"/>
            </a:pPr>
            <a:r>
              <a:rPr lang="en-US" sz="3200" dirty="0">
                <a:solidFill>
                  <a:srgbClr val="233746"/>
                </a:solidFill>
                <a:latin typeface="Aptos"/>
              </a:rPr>
              <a:t>ADEPT Reminders and ADEPT Plan Preview</a:t>
            </a:r>
          </a:p>
          <a:p>
            <a:pPr marL="381000" indent="-381000">
              <a:buFont typeface="Arial" panose="020B0604020202020204" pitchFamily="34" charset="0"/>
              <a:buChar char="•"/>
            </a:pPr>
            <a:r>
              <a:rPr lang="en-US" sz="3200" dirty="0">
                <a:solidFill>
                  <a:srgbClr val="233746"/>
                </a:solidFill>
                <a:latin typeface="Aptos"/>
              </a:rPr>
              <a:t>Special Areas Reminders and </a:t>
            </a:r>
            <a:r>
              <a:rPr lang="en-US" sz="3200" dirty="0" err="1">
                <a:solidFill>
                  <a:srgbClr val="233746"/>
                </a:solidFill>
                <a:latin typeface="Aptos"/>
              </a:rPr>
              <a:t>SCLead</a:t>
            </a:r>
            <a:r>
              <a:rPr lang="en-US" sz="3200" dirty="0">
                <a:solidFill>
                  <a:srgbClr val="233746"/>
                </a:solidFill>
                <a:latin typeface="Aptos"/>
              </a:rPr>
              <a:t> Pointers</a:t>
            </a:r>
          </a:p>
          <a:p>
            <a:pPr marL="381000" indent="-381000">
              <a:buFont typeface="Arial" panose="020B0604020202020204" pitchFamily="34" charset="0"/>
              <a:buChar char="•"/>
            </a:pPr>
            <a:r>
              <a:rPr lang="en-US" sz="3200" dirty="0">
                <a:solidFill>
                  <a:srgbClr val="233746"/>
                </a:solidFill>
                <a:latin typeface="Aptos"/>
              </a:rPr>
              <a:t>FAQs</a:t>
            </a:r>
          </a:p>
          <a:p>
            <a:pPr marL="381000" indent="-381000">
              <a:buFont typeface="Arial" panose="020B0604020202020204" pitchFamily="34" charset="0"/>
              <a:buChar char="•"/>
            </a:pPr>
            <a:r>
              <a:rPr lang="en-US" sz="3200" dirty="0">
                <a:solidFill>
                  <a:srgbClr val="233746"/>
                </a:solidFill>
                <a:latin typeface="Aptos"/>
              </a:rPr>
              <a:t>Questions</a:t>
            </a:r>
            <a:endParaRPr lang="en-US" sz="3200" dirty="0">
              <a:solidFill>
                <a:srgbClr val="233746"/>
              </a:solidFill>
              <a:latin typeface="Aptos" panose="020B0004020202020204" pitchFamily="34" charset="0"/>
            </a:endParaRPr>
          </a:p>
        </p:txBody>
      </p:sp>
      <p:sp>
        <p:nvSpPr>
          <p:cNvPr id="3" name="Freeform 3"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grpSp>
        <p:nvGrpSpPr>
          <p:cNvPr id="26" name="Group 5">
            <a:extLst>
              <a:ext uri="{FF2B5EF4-FFF2-40B4-BE49-F238E27FC236}">
                <a16:creationId xmlns:a16="http://schemas.microsoft.com/office/drawing/2014/main" id="{961DF455-30B2-AE95-7ACA-093C26A78D5F}"/>
              </a:ext>
              <a:ext uri="{C183D7F6-B498-43B3-948B-1728B52AA6E4}">
                <adec:decorative xmlns:adec="http://schemas.microsoft.com/office/drawing/2017/decorative" val="1"/>
              </a:ext>
            </a:extLst>
          </p:cNvPr>
          <p:cNvGrpSpPr/>
          <p:nvPr/>
        </p:nvGrpSpPr>
        <p:grpSpPr>
          <a:xfrm>
            <a:off x="342557" y="5029"/>
            <a:ext cx="8089510" cy="5867597"/>
            <a:chOff x="-1202637" y="-76200"/>
            <a:chExt cx="3133717" cy="1651142"/>
          </a:xfrm>
        </p:grpSpPr>
        <p:sp>
          <p:nvSpPr>
            <p:cNvPr id="27" name="Freeform 6">
              <a:extLst>
                <a:ext uri="{FF2B5EF4-FFF2-40B4-BE49-F238E27FC236}">
                  <a16:creationId xmlns:a16="http://schemas.microsoft.com/office/drawing/2014/main" id="{851C3221-750E-DF39-468A-1BC6D2B5905D}"/>
                </a:ext>
              </a:extLst>
            </p:cNvPr>
            <p:cNvSpPr/>
            <p:nvPr/>
          </p:nvSpPr>
          <p:spPr>
            <a:xfrm>
              <a:off x="-1202637" y="143315"/>
              <a:ext cx="1931080" cy="1431627"/>
            </a:xfrm>
            <a:custGeom>
              <a:avLst/>
              <a:gdLst/>
              <a:ahLst/>
              <a:cxnLst/>
              <a:rect l="l" t="t" r="r" b="b"/>
              <a:pathLst>
                <a:path w="1931080" h="1431627">
                  <a:moveTo>
                    <a:pt x="0" y="0"/>
                  </a:moveTo>
                  <a:lnTo>
                    <a:pt x="1931080" y="0"/>
                  </a:lnTo>
                  <a:lnTo>
                    <a:pt x="193108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28" name="TextBox 7">
              <a:extLst>
                <a:ext uri="{FF2B5EF4-FFF2-40B4-BE49-F238E27FC236}">
                  <a16:creationId xmlns:a16="http://schemas.microsoft.com/office/drawing/2014/main" id="{5288BBBA-B486-F151-B5B8-67AABF6DA856}"/>
                </a:ext>
              </a:extLst>
            </p:cNvPr>
            <p:cNvSpPr txBox="1"/>
            <p:nvPr/>
          </p:nvSpPr>
          <p:spPr>
            <a:xfrm>
              <a:off x="0" y="-76200"/>
              <a:ext cx="193108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2" name="AutoShape 2">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AutoShape 2">
            <a:extLst>
              <a:ext uri="{FF2B5EF4-FFF2-40B4-BE49-F238E27FC236}">
                <a16:creationId xmlns:a16="http://schemas.microsoft.com/office/drawing/2014/main" id="{58C83904-3A39-EBDC-7486-44675E70B772}"/>
              </a:ext>
              <a:ext uri="{C183D7F6-B498-43B3-948B-1728B52AA6E4}">
                <adec:decorative xmlns:adec="http://schemas.microsoft.com/office/drawing/2017/decorative" val="1"/>
              </a:ext>
            </a:extLst>
          </p:cNvPr>
          <p:cNvSpPr/>
          <p:nvPr/>
        </p:nvSpPr>
        <p:spPr>
          <a:xfrm flipV="1">
            <a:off x="1930400" y="2311414"/>
            <a:ext cx="0" cy="1371586"/>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Tree>
    <p:extLst>
      <p:ext uri="{BB962C8B-B14F-4D97-AF65-F5344CB8AC3E}">
        <p14:creationId xmlns:p14="http://schemas.microsoft.com/office/powerpoint/2010/main" val="2779628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South Carolina Educator Talent Pool</a:t>
            </a:r>
            <a:endParaRPr lang="en-US"/>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691380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0F7720-23AC-D2CF-C96B-C13B8426205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02FC534-EE4E-8527-3350-31EDD9D48756}"/>
              </a:ext>
            </a:extLst>
          </p:cNvPr>
          <p:cNvSpPr>
            <a:spLocks noGrp="1"/>
          </p:cNvSpPr>
          <p:nvPr>
            <p:ph type="title"/>
          </p:nvPr>
        </p:nvSpPr>
        <p:spPr/>
        <p:txBody>
          <a:bodyPr/>
          <a:lstStyle/>
          <a:p>
            <a:r>
              <a:rPr lang="en-US" sz="3300" dirty="0"/>
              <a:t>South Carolina Educator Talent Pool Information</a:t>
            </a:r>
            <a:endParaRPr lang="en-US" dirty="0"/>
          </a:p>
        </p:txBody>
      </p:sp>
      <p:sp>
        <p:nvSpPr>
          <p:cNvPr id="5" name="Content Placeholder 2">
            <a:extLst>
              <a:ext uri="{FF2B5EF4-FFF2-40B4-BE49-F238E27FC236}">
                <a16:creationId xmlns:a16="http://schemas.microsoft.com/office/drawing/2014/main" id="{095C30CE-DF3A-FD41-0F8B-747DB3CC72D2}"/>
              </a:ext>
            </a:extLst>
          </p:cNvPr>
          <p:cNvSpPr txBox="1">
            <a:spLocks/>
          </p:cNvSpPr>
          <p:nvPr/>
        </p:nvSpPr>
        <p:spPr>
          <a:xfrm>
            <a:off x="615210" y="1284242"/>
            <a:ext cx="10966704" cy="4974487"/>
          </a:xfrm>
          <a:prstGeom prst="rect">
            <a:avLst/>
          </a:prstGeom>
        </p:spPr>
        <p:txBody>
          <a:bodyPr vert="horz" lIns="91440" tIns="45720" rIns="91440" bIns="45720" rtlCol="0" anchor="t">
            <a:normAutofit/>
          </a:bodyPr>
          <a:lstStyle>
            <a:lvl1pPr marL="0" indent="0" algn="l" defTabSz="1371600" rtl="0" eaLnBrk="1" latinLnBrk="0" hangingPunct="1">
              <a:lnSpc>
                <a:spcPct val="90000"/>
              </a:lnSpc>
              <a:spcBef>
                <a:spcPts val="1500"/>
              </a:spcBef>
              <a:buFont typeface="Arial" panose="020B0604020202020204" pitchFamily="34" charset="0"/>
              <a:buNone/>
              <a:defRPr sz="1867" kern="1200">
                <a:solidFill>
                  <a:srgbClr val="2F3D4C"/>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0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342900" indent="-342900">
              <a:lnSpc>
                <a:spcPct val="100000"/>
              </a:lnSpc>
              <a:buChar char="•"/>
            </a:pPr>
            <a:r>
              <a:rPr lang="en-US" sz="2400" dirty="0"/>
              <a:t>The South Carolina Department of Education maintains a file of emerging classroom leaders including distinguished teachers and principals. These educators may be considered for recognition programs and membership on advisory groups, and task forces. Your recommendations will identify educators who we can recognize as experts in your community and our state. </a:t>
            </a:r>
            <a:endParaRPr lang="en-US" dirty="0"/>
          </a:p>
          <a:p>
            <a:pPr marL="342900" indent="-342900">
              <a:lnSpc>
                <a:spcPct val="100000"/>
              </a:lnSpc>
              <a:buChar char="•"/>
            </a:pPr>
            <a:r>
              <a:rPr lang="en-US" sz="2400" dirty="0"/>
              <a:t>Who can nominate? Anyone in education!</a:t>
            </a:r>
          </a:p>
          <a:p>
            <a:pPr>
              <a:lnSpc>
                <a:spcPct val="100000"/>
              </a:lnSpc>
            </a:pPr>
            <a:endParaRPr lang="en-US" sz="2400" dirty="0"/>
          </a:p>
          <a:p>
            <a:pPr marL="342900" indent="-342900">
              <a:lnSpc>
                <a:spcPct val="100000"/>
              </a:lnSpc>
              <a:buChar char="•"/>
            </a:pPr>
            <a:r>
              <a:rPr lang="en-US" sz="2400" dirty="0"/>
              <a:t>More information: </a:t>
            </a:r>
            <a:r>
              <a:rPr lang="en-US" sz="2400" dirty="0">
                <a:ea typeface="+mn-lt"/>
                <a:cs typeface="+mn-lt"/>
                <a:hlinkClick r:id="rId3"/>
              </a:rPr>
              <a:t>Recommendation Request for South Carolina Educator Talent Pool</a:t>
            </a:r>
            <a:endParaRPr lang="en-US" sz="2400" dirty="0">
              <a:ea typeface="+mn-lt"/>
              <a:cs typeface="+mn-lt"/>
            </a:endParaRPr>
          </a:p>
          <a:p>
            <a:endParaRPr lang="en-US" sz="1850" dirty="0"/>
          </a:p>
        </p:txBody>
      </p:sp>
    </p:spTree>
    <p:extLst>
      <p:ext uri="{BB962C8B-B14F-4D97-AF65-F5344CB8AC3E}">
        <p14:creationId xmlns:p14="http://schemas.microsoft.com/office/powerpoint/2010/main" val="1683974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53AFFF-E813-7641-BDBD-3AAF5EDBD3A2}"/>
            </a:ext>
          </a:extLst>
        </p:cNvPr>
        <p:cNvGrpSpPr/>
        <p:nvPr/>
      </p:nvGrpSpPr>
      <p:grpSpPr>
        <a:xfrm>
          <a:off x="0" y="0"/>
          <a:ext cx="0" cy="0"/>
          <a:chOff x="0" y="0"/>
          <a:chExt cx="0" cy="0"/>
        </a:xfrm>
      </p:grpSpPr>
      <p:sp>
        <p:nvSpPr>
          <p:cNvPr id="46" name="TextBox 2">
            <a:extLst>
              <a:ext uri="{FF2B5EF4-FFF2-40B4-BE49-F238E27FC236}">
                <a16:creationId xmlns:a16="http://schemas.microsoft.com/office/drawing/2014/main" id="{42A13027-440D-0301-3A3A-3B42B50A7B9B}"/>
              </a:ext>
            </a:extLst>
          </p:cNvPr>
          <p:cNvSpPr txBox="1">
            <a:spLocks noGrp="1"/>
          </p:cNvSpPr>
          <p:nvPr>
            <p:ph type="title" idx="4294967295"/>
          </p:nvPr>
        </p:nvSpPr>
        <p:spPr>
          <a:xfrm>
            <a:off x="1815" y="3085282"/>
            <a:ext cx="12303358"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ADEPT Reminders and ADEPT Plan Preview</a:t>
            </a:r>
            <a:endParaRPr lang="en-US" sz="4000" b="1" i="0" u="none" strike="noStrike" kern="1200" cap="none" spc="0" normalizeH="0" baseline="0" noProof="0">
              <a:ln>
                <a:noFill/>
              </a:ln>
              <a:solidFill>
                <a:srgbClr val="233746"/>
              </a:solidFill>
              <a:effectLst/>
              <a:uLnTx/>
              <a:uFillTx/>
              <a:latin typeface="Aptos" panose="020B0004020202020204" pitchFamily="34" charset="0"/>
            </a:endParaRPr>
          </a:p>
        </p:txBody>
      </p:sp>
      <p:sp>
        <p:nvSpPr>
          <p:cNvPr id="3" name="AutoShape 3">
            <a:extLst>
              <a:ext uri="{FF2B5EF4-FFF2-40B4-BE49-F238E27FC236}">
                <a16:creationId xmlns:a16="http://schemas.microsoft.com/office/drawing/2014/main" id="{6D27A4C8-3A09-B43C-BC73-D239B45BE2C7}"/>
              </a:ex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5A44417C-E908-57B4-02A7-E41E6FEF81AD}"/>
              </a:ext>
            </a:extLst>
          </p:cNvPr>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5961669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8B9CB7-524A-79F3-7CD0-39E8092B52EF}"/>
              </a:ext>
            </a:extLst>
          </p:cNvPr>
          <p:cNvSpPr>
            <a:spLocks noGrp="1"/>
          </p:cNvSpPr>
          <p:nvPr>
            <p:ph type="title"/>
          </p:nvPr>
        </p:nvSpPr>
        <p:spPr>
          <a:xfrm>
            <a:off x="612648" y="542018"/>
            <a:ext cx="10966704" cy="731520"/>
          </a:xfrm>
        </p:spPr>
        <p:txBody>
          <a:bodyPr>
            <a:noAutofit/>
          </a:bodyPr>
          <a:lstStyle/>
          <a:p>
            <a:r>
              <a:rPr lang="en-US" sz="3600"/>
              <a:t>ADEPT Reminders</a:t>
            </a:r>
          </a:p>
        </p:txBody>
      </p:sp>
      <p:sp>
        <p:nvSpPr>
          <p:cNvPr id="3" name="Content Placeholder 2">
            <a:extLst>
              <a:ext uri="{FF2B5EF4-FFF2-40B4-BE49-F238E27FC236}">
                <a16:creationId xmlns:a16="http://schemas.microsoft.com/office/drawing/2014/main" id="{B6F60D00-D8AB-4CE2-BA0D-DA2C47B804DB}"/>
              </a:ext>
            </a:extLst>
          </p:cNvPr>
          <p:cNvSpPr>
            <a:spLocks noGrp="1"/>
          </p:cNvSpPr>
          <p:nvPr>
            <p:ph idx="1"/>
          </p:nvPr>
        </p:nvSpPr>
        <p:spPr>
          <a:xfrm>
            <a:off x="396899" y="1710074"/>
            <a:ext cx="11571821" cy="4106655"/>
          </a:xfrm>
        </p:spPr>
        <p:txBody>
          <a:bodyPr vert="horz" lIns="91440" tIns="45720" rIns="91440" bIns="45720" rtlCol="0" anchor="t">
            <a:normAutofit/>
          </a:bodyPr>
          <a:lstStyle/>
          <a:p>
            <a:pPr fontAlgn="base">
              <a:lnSpc>
                <a:spcPts val="1800"/>
              </a:lnSpc>
              <a:buFont typeface="Arial" panose="020B0604020202020204" pitchFamily="34" charset="0"/>
              <a:buChar char="•"/>
            </a:pPr>
            <a:r>
              <a:rPr lang="en-US" sz="2800" b="0" i="0" u="none" strike="noStrike" dirty="0">
                <a:solidFill>
                  <a:schemeClr val="tx1">
                    <a:lumMod val="85000"/>
                    <a:lumOff val="15000"/>
                  </a:schemeClr>
                </a:solidFill>
                <a:effectLst/>
              </a:rPr>
              <a:t> </a:t>
            </a:r>
            <a:r>
              <a:rPr lang="en-US" sz="2800" dirty="0">
                <a:solidFill>
                  <a:schemeClr val="tx1">
                    <a:lumMod val="85000"/>
                    <a:lumOff val="15000"/>
                  </a:schemeClr>
                </a:solidFill>
              </a:rPr>
              <a:t>Final</a:t>
            </a:r>
            <a:r>
              <a:rPr lang="en-US" sz="2800" b="0" i="0" u="none" strike="noStrike" dirty="0">
                <a:solidFill>
                  <a:schemeClr val="tx1">
                    <a:lumMod val="85000"/>
                    <a:lumOff val="15000"/>
                  </a:schemeClr>
                </a:solidFill>
                <a:effectLst/>
              </a:rPr>
              <a:t> evaluation cycles </a:t>
            </a:r>
            <a:r>
              <a:rPr lang="en-US" sz="2800" dirty="0">
                <a:solidFill>
                  <a:schemeClr val="tx1">
                    <a:lumMod val="85000"/>
                    <a:lumOff val="15000"/>
                  </a:schemeClr>
                </a:solidFill>
              </a:rPr>
              <a:t>and SLO post-conferences </a:t>
            </a:r>
            <a:r>
              <a:rPr lang="en-US" sz="2800" b="0" i="0" u="none" strike="noStrike" dirty="0">
                <a:solidFill>
                  <a:schemeClr val="tx1">
                    <a:lumMod val="85000"/>
                    <a:lumOff val="15000"/>
                  </a:schemeClr>
                </a:solidFill>
                <a:effectLst/>
              </a:rPr>
              <a:t>in </a:t>
            </a:r>
            <a:r>
              <a:rPr lang="en-US" sz="2800" dirty="0">
                <a:solidFill>
                  <a:schemeClr val="tx1">
                    <a:lumMod val="85000"/>
                    <a:lumOff val="15000"/>
                  </a:schemeClr>
                </a:solidFill>
              </a:rPr>
              <a:t>process/completed</a:t>
            </a:r>
            <a:endParaRPr lang="en-US" sz="1850">
              <a:solidFill>
                <a:schemeClr val="tx1">
                  <a:lumMod val="85000"/>
                  <a:lumOff val="15000"/>
                </a:schemeClr>
              </a:solidFill>
            </a:endParaRPr>
          </a:p>
          <a:p>
            <a:pPr algn="l" rtl="0" fontAlgn="base">
              <a:lnSpc>
                <a:spcPts val="1800"/>
              </a:lnSpc>
            </a:pPr>
            <a:r>
              <a:rPr lang="en-US" sz="2800" b="0" i="0" dirty="0">
                <a:solidFill>
                  <a:schemeClr val="tx1">
                    <a:lumMod val="85000"/>
                    <a:lumOff val="15000"/>
                  </a:schemeClr>
                </a:solidFill>
                <a:effectLst/>
              </a:rPr>
              <a:t>​</a:t>
            </a:r>
          </a:p>
          <a:p>
            <a:pPr algn="l" rtl="0" fontAlgn="base">
              <a:lnSpc>
                <a:spcPts val="1800"/>
              </a:lnSpc>
              <a:buFont typeface="Arial" panose="020B0604020202020204" pitchFamily="34" charset="0"/>
              <a:buChar char="•"/>
            </a:pPr>
            <a:r>
              <a:rPr lang="en-US" sz="2800" b="0" i="0" u="none" strike="noStrike" dirty="0">
                <a:solidFill>
                  <a:schemeClr val="tx1">
                    <a:lumMod val="85000"/>
                    <a:lumOff val="15000"/>
                  </a:schemeClr>
                </a:solidFill>
                <a:effectLst/>
              </a:rPr>
              <a:t> April 30 – Final evaluation conference meetings completed</a:t>
            </a:r>
            <a:r>
              <a:rPr lang="en-US" sz="2800" b="0" i="0" dirty="0">
                <a:solidFill>
                  <a:schemeClr val="tx1">
                    <a:lumMod val="85000"/>
                    <a:lumOff val="15000"/>
                  </a:schemeClr>
                </a:solidFill>
                <a:effectLst/>
              </a:rPr>
              <a:t>​</a:t>
            </a:r>
          </a:p>
          <a:p>
            <a:pPr algn="l" rtl="0" fontAlgn="base">
              <a:lnSpc>
                <a:spcPts val="1800"/>
              </a:lnSpc>
              <a:buFont typeface="Arial" panose="020B0604020202020204" pitchFamily="34" charset="0"/>
              <a:buChar char="•"/>
            </a:pPr>
            <a:endParaRPr lang="en-US" sz="2800" b="0" i="0" dirty="0">
              <a:solidFill>
                <a:schemeClr val="tx1">
                  <a:lumMod val="85000"/>
                  <a:lumOff val="15000"/>
                </a:schemeClr>
              </a:solidFill>
              <a:effectLst/>
            </a:endParaRPr>
          </a:p>
          <a:p>
            <a:pPr fontAlgn="base">
              <a:lnSpc>
                <a:spcPts val="1800"/>
              </a:lnSpc>
              <a:buFont typeface="Arial" panose="020B0604020202020204" pitchFamily="34" charset="0"/>
              <a:buChar char="•"/>
            </a:pPr>
            <a:r>
              <a:rPr lang="en-US" sz="2800" b="0" i="0" u="none" strike="noStrike" dirty="0">
                <a:solidFill>
                  <a:schemeClr val="tx1">
                    <a:lumMod val="85000"/>
                    <a:lumOff val="15000"/>
                  </a:schemeClr>
                </a:solidFill>
                <a:effectLst/>
              </a:rPr>
              <a:t> June 1 – ADEPT Plans due</a:t>
            </a:r>
            <a:endParaRPr lang="en-US" sz="2800" b="0" i="0" dirty="0">
              <a:solidFill>
                <a:schemeClr val="tx1">
                  <a:lumMod val="85000"/>
                  <a:lumOff val="15000"/>
                </a:schemeClr>
              </a:solidFill>
              <a:effectLst/>
            </a:endParaRPr>
          </a:p>
          <a:p>
            <a:pPr algn="l" rtl="0" fontAlgn="base">
              <a:lnSpc>
                <a:spcPts val="1800"/>
              </a:lnSpc>
              <a:buFont typeface="Arial" panose="020B0604020202020204" pitchFamily="34" charset="0"/>
              <a:buChar char="•"/>
            </a:pPr>
            <a:endParaRPr lang="en-US" sz="2800" b="0" i="0" dirty="0">
              <a:solidFill>
                <a:schemeClr val="tx1">
                  <a:lumMod val="85000"/>
                  <a:lumOff val="15000"/>
                </a:schemeClr>
              </a:solidFill>
              <a:effectLst/>
            </a:endParaRPr>
          </a:p>
          <a:p>
            <a:pPr algn="l" rtl="0" fontAlgn="base">
              <a:lnSpc>
                <a:spcPts val="1800"/>
              </a:lnSpc>
              <a:buFont typeface="Arial" panose="020B0604020202020204" pitchFamily="34" charset="0"/>
              <a:buChar char="•"/>
            </a:pPr>
            <a:r>
              <a:rPr lang="en-US" sz="2800" b="0" i="0" u="none" strike="noStrike" dirty="0">
                <a:solidFill>
                  <a:schemeClr val="tx1">
                    <a:lumMod val="85000"/>
                    <a:lumOff val="15000"/>
                  </a:schemeClr>
                </a:solidFill>
                <a:effectLst/>
              </a:rPr>
              <a:t> June 20 – All </a:t>
            </a:r>
            <a:r>
              <a:rPr lang="en-US" sz="2800" dirty="0">
                <a:solidFill>
                  <a:schemeClr val="tx1">
                    <a:lumMod val="85000"/>
                    <a:lumOff val="15000"/>
                  </a:schemeClr>
                </a:solidFill>
              </a:rPr>
              <a:t>evaluations</a:t>
            </a:r>
            <a:r>
              <a:rPr lang="en-US" sz="2800" b="0" i="0" u="none" strike="noStrike" dirty="0">
                <a:solidFill>
                  <a:schemeClr val="tx1">
                    <a:lumMod val="85000"/>
                    <a:lumOff val="15000"/>
                  </a:schemeClr>
                </a:solidFill>
                <a:effectLst/>
              </a:rPr>
              <a:t> completed in </a:t>
            </a:r>
            <a:r>
              <a:rPr lang="en-US" sz="2800" b="0" i="0" u="none" strike="noStrike" dirty="0" err="1">
                <a:solidFill>
                  <a:schemeClr val="tx1">
                    <a:lumMod val="85000"/>
                    <a:lumOff val="15000"/>
                  </a:schemeClr>
                </a:solidFill>
                <a:effectLst/>
              </a:rPr>
              <a:t>SCLead</a:t>
            </a:r>
            <a:endParaRPr lang="en-US" sz="2800" b="0" i="0">
              <a:solidFill>
                <a:schemeClr val="tx1">
                  <a:lumMod val="85000"/>
                  <a:lumOff val="15000"/>
                </a:schemeClr>
              </a:solidFill>
              <a:effectLst/>
            </a:endParaRPr>
          </a:p>
          <a:p>
            <a:endParaRPr lang="en-US" sz="1850"/>
          </a:p>
        </p:txBody>
      </p:sp>
    </p:spTree>
    <p:extLst>
      <p:ext uri="{BB962C8B-B14F-4D97-AF65-F5344CB8AC3E}">
        <p14:creationId xmlns:p14="http://schemas.microsoft.com/office/powerpoint/2010/main" val="17422579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E4BBD0-FE0D-6B57-8A2D-081DD9B1C70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68F1044-F60C-409F-6802-1E335F68B9DA}"/>
              </a:ext>
            </a:extLst>
          </p:cNvPr>
          <p:cNvSpPr>
            <a:spLocks noGrp="1"/>
          </p:cNvSpPr>
          <p:nvPr>
            <p:ph type="title"/>
          </p:nvPr>
        </p:nvSpPr>
        <p:spPr>
          <a:xfrm>
            <a:off x="612648" y="470709"/>
            <a:ext cx="10966704" cy="731520"/>
          </a:xfrm>
        </p:spPr>
        <p:txBody>
          <a:bodyPr>
            <a:noAutofit/>
          </a:bodyPr>
          <a:lstStyle/>
          <a:p>
            <a:r>
              <a:rPr lang="en-US" sz="3600"/>
              <a:t>ADEPT Plan Preview</a:t>
            </a:r>
          </a:p>
        </p:txBody>
      </p:sp>
      <p:sp>
        <p:nvSpPr>
          <p:cNvPr id="3" name="Content Placeholder 2">
            <a:extLst>
              <a:ext uri="{FF2B5EF4-FFF2-40B4-BE49-F238E27FC236}">
                <a16:creationId xmlns:a16="http://schemas.microsoft.com/office/drawing/2014/main" id="{0E11EDD4-D83C-7F0A-FE55-421433C409EE}"/>
              </a:ext>
            </a:extLst>
          </p:cNvPr>
          <p:cNvSpPr>
            <a:spLocks noGrp="1"/>
          </p:cNvSpPr>
          <p:nvPr>
            <p:ph idx="1"/>
          </p:nvPr>
        </p:nvSpPr>
        <p:spPr>
          <a:xfrm>
            <a:off x="609102" y="1616548"/>
            <a:ext cx="10280587" cy="4106655"/>
          </a:xfrm>
        </p:spPr>
        <p:txBody>
          <a:bodyPr vert="horz" lIns="91440" tIns="45720" rIns="91440" bIns="45720" rtlCol="0" anchor="t">
            <a:noAutofit/>
          </a:bodyPr>
          <a:lstStyle/>
          <a:p>
            <a:pPr fontAlgn="base">
              <a:lnSpc>
                <a:spcPct val="150000"/>
              </a:lnSpc>
              <a:buChar char="•"/>
            </a:pPr>
            <a:r>
              <a:rPr lang="en-US" sz="2800" dirty="0">
                <a:solidFill>
                  <a:schemeClr val="tx1">
                    <a:lumMod val="85000"/>
                    <a:lumOff val="15000"/>
                  </a:schemeClr>
                </a:solidFill>
                <a:latin typeface="Aptos"/>
              </a:rPr>
              <a:t>The ADEPT Plan template will be available soon in </a:t>
            </a:r>
            <a:r>
              <a:rPr lang="en-US" sz="2800" err="1">
                <a:solidFill>
                  <a:schemeClr val="tx1">
                    <a:lumMod val="85000"/>
                    <a:lumOff val="15000"/>
                  </a:schemeClr>
                </a:solidFill>
                <a:latin typeface="Aptos"/>
              </a:rPr>
              <a:t>SCLead</a:t>
            </a:r>
            <a:r>
              <a:rPr lang="en-US" sz="2800" dirty="0">
                <a:solidFill>
                  <a:schemeClr val="tx1">
                    <a:lumMod val="85000"/>
                    <a:lumOff val="15000"/>
                  </a:schemeClr>
                </a:solidFill>
                <a:latin typeface="Aptos"/>
              </a:rPr>
              <a:t>.  </a:t>
            </a:r>
          </a:p>
          <a:p>
            <a:pPr>
              <a:lnSpc>
                <a:spcPct val="150000"/>
              </a:lnSpc>
              <a:buChar char="•"/>
            </a:pPr>
            <a:r>
              <a:rPr lang="en-US" sz="2800" dirty="0">
                <a:solidFill>
                  <a:schemeClr val="tx1">
                    <a:lumMod val="85000"/>
                    <a:lumOff val="15000"/>
                  </a:schemeClr>
                </a:solidFill>
                <a:latin typeface="Aptos"/>
              </a:rPr>
              <a:t>Completed ADEPT plans for the 2025-26 school year are due </a:t>
            </a:r>
          </a:p>
          <a:p>
            <a:pPr>
              <a:lnSpc>
                <a:spcPct val="150000"/>
              </a:lnSpc>
            </a:pPr>
            <a:r>
              <a:rPr lang="en-US" sz="2800" b="1" dirty="0">
                <a:solidFill>
                  <a:schemeClr val="tx1">
                    <a:lumMod val="85000"/>
                    <a:lumOff val="15000"/>
                  </a:schemeClr>
                </a:solidFill>
                <a:latin typeface="Aptos"/>
              </a:rPr>
              <a:t>    June 1, 2025</a:t>
            </a:r>
            <a:r>
              <a:rPr lang="en-US" sz="2800" dirty="0">
                <a:solidFill>
                  <a:schemeClr val="tx1">
                    <a:lumMod val="85000"/>
                    <a:lumOff val="15000"/>
                  </a:schemeClr>
                </a:solidFill>
                <a:latin typeface="Aptos"/>
              </a:rPr>
              <a:t>, in SCLead.org.</a:t>
            </a:r>
            <a:endParaRPr lang="en-US" sz="2800">
              <a:solidFill>
                <a:schemeClr val="tx1">
                  <a:lumMod val="85000"/>
                  <a:lumOff val="15000"/>
                </a:schemeClr>
              </a:solidFill>
            </a:endParaRPr>
          </a:p>
          <a:p>
            <a:pPr marL="227965" indent="-227965">
              <a:lnSpc>
                <a:spcPct val="150000"/>
              </a:lnSpc>
              <a:spcBef>
                <a:spcPts val="1000"/>
              </a:spcBef>
              <a:buChar char="•"/>
            </a:pPr>
            <a:r>
              <a:rPr lang="en-US" sz="2800" dirty="0">
                <a:solidFill>
                  <a:schemeClr val="tx1">
                    <a:lumMod val="85000"/>
                    <a:lumOff val="15000"/>
                  </a:schemeClr>
                </a:solidFill>
                <a:latin typeface="Aptos"/>
              </a:rPr>
              <a:t>Complete ALL parts of the plan to avoid multiple resubmissions.</a:t>
            </a:r>
          </a:p>
          <a:p>
            <a:pPr marL="227965" indent="-227965">
              <a:lnSpc>
                <a:spcPct val="150000"/>
              </a:lnSpc>
              <a:spcBef>
                <a:spcPts val="1000"/>
              </a:spcBef>
              <a:buChar char="•"/>
            </a:pPr>
            <a:r>
              <a:rPr lang="en-US" sz="2800" dirty="0">
                <a:solidFill>
                  <a:schemeClr val="tx1">
                    <a:lumMod val="85000"/>
                    <a:lumOff val="15000"/>
                  </a:schemeClr>
                </a:solidFill>
                <a:latin typeface="Aptos"/>
              </a:rPr>
              <a:t>Your district's ADEPT contact will provide feedback/approval.</a:t>
            </a:r>
          </a:p>
          <a:p>
            <a:pPr marL="457200" indent="-457200">
              <a:lnSpc>
                <a:spcPts val="1800"/>
              </a:lnSpc>
              <a:buChar char="•"/>
            </a:pPr>
            <a:endParaRPr lang="en-US" sz="2800">
              <a:solidFill>
                <a:srgbClr val="000000"/>
              </a:solidFill>
            </a:endParaRPr>
          </a:p>
          <a:p>
            <a:endParaRPr lang="en-US" sz="1850"/>
          </a:p>
        </p:txBody>
      </p:sp>
    </p:spTree>
    <p:extLst>
      <p:ext uri="{BB962C8B-B14F-4D97-AF65-F5344CB8AC3E}">
        <p14:creationId xmlns:p14="http://schemas.microsoft.com/office/powerpoint/2010/main" val="2023884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C60F2A-1FEE-3EDC-D805-BF4AEA2118A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32866BC-F02F-6D7C-9613-F6ED1213F8B2}"/>
              </a:ext>
            </a:extLst>
          </p:cNvPr>
          <p:cNvSpPr>
            <a:spLocks noGrp="1"/>
          </p:cNvSpPr>
          <p:nvPr>
            <p:ph type="title"/>
          </p:nvPr>
        </p:nvSpPr>
        <p:spPr>
          <a:xfrm>
            <a:off x="617636" y="476405"/>
            <a:ext cx="10963563" cy="731520"/>
          </a:xfrm>
        </p:spPr>
        <p:txBody>
          <a:bodyPr anchor="t">
            <a:noAutofit/>
          </a:bodyPr>
          <a:lstStyle/>
          <a:p>
            <a:r>
              <a:rPr lang="en-US" sz="3600"/>
              <a:t>ADEPT Plan Updates</a:t>
            </a:r>
          </a:p>
        </p:txBody>
      </p:sp>
      <p:sp>
        <p:nvSpPr>
          <p:cNvPr id="3" name="Content Placeholder 2">
            <a:extLst>
              <a:ext uri="{FF2B5EF4-FFF2-40B4-BE49-F238E27FC236}">
                <a16:creationId xmlns:a16="http://schemas.microsoft.com/office/drawing/2014/main" id="{5144F990-731D-6F5B-5316-9E056485015A}"/>
              </a:ext>
            </a:extLst>
          </p:cNvPr>
          <p:cNvSpPr>
            <a:spLocks noGrp="1"/>
          </p:cNvSpPr>
          <p:nvPr>
            <p:ph sz="half" idx="2"/>
          </p:nvPr>
        </p:nvSpPr>
        <p:spPr>
          <a:xfrm>
            <a:off x="508778" y="1343416"/>
            <a:ext cx="4815930" cy="5296666"/>
          </a:xfrm>
        </p:spPr>
        <p:txBody>
          <a:bodyPr vert="horz" lIns="91440" tIns="45720" rIns="91440" bIns="45720" rtlCol="0" anchor="t">
            <a:normAutofit/>
          </a:bodyPr>
          <a:lstStyle/>
          <a:p>
            <a:pPr marL="0" indent="0" fontAlgn="base">
              <a:buNone/>
            </a:pPr>
            <a:r>
              <a:rPr lang="en-US" sz="1800" b="1" dirty="0">
                <a:solidFill>
                  <a:schemeClr val="tx1">
                    <a:lumMod val="85000"/>
                    <a:lumOff val="15000"/>
                  </a:schemeClr>
                </a:solidFill>
              </a:rPr>
              <a:t>SECTION I: C. </a:t>
            </a:r>
            <a:r>
              <a:rPr lang="en-US" sz="1800" b="1" err="1">
                <a:solidFill>
                  <a:schemeClr val="tx1">
                    <a:lumMod val="85000"/>
                    <a:lumOff val="15000"/>
                  </a:schemeClr>
                </a:solidFill>
              </a:rPr>
              <a:t>SCLead</a:t>
            </a:r>
            <a:r>
              <a:rPr lang="en-US" sz="1800" b="1" dirty="0">
                <a:solidFill>
                  <a:schemeClr val="tx1">
                    <a:lumMod val="85000"/>
                    <a:lumOff val="15000"/>
                  </a:schemeClr>
                </a:solidFill>
              </a:rPr>
              <a:t> Usage:</a:t>
            </a:r>
          </a:p>
          <a:p>
            <a:r>
              <a:rPr lang="en-US" sz="1800" dirty="0">
                <a:solidFill>
                  <a:schemeClr val="tx1">
                    <a:lumMod val="85000"/>
                    <a:lumOff val="15000"/>
                  </a:schemeClr>
                </a:solidFill>
              </a:rPr>
              <a:t>If your district stores Student Growth Data in </a:t>
            </a:r>
            <a:r>
              <a:rPr lang="en-US" sz="1800" err="1">
                <a:solidFill>
                  <a:schemeClr val="tx1">
                    <a:lumMod val="85000"/>
                    <a:lumOff val="15000"/>
                  </a:schemeClr>
                </a:solidFill>
              </a:rPr>
              <a:t>SCLead</a:t>
            </a:r>
            <a:r>
              <a:rPr lang="en-US" sz="1800" dirty="0">
                <a:solidFill>
                  <a:schemeClr val="tx1">
                    <a:lumMod val="85000"/>
                    <a:lumOff val="15000"/>
                  </a:schemeClr>
                </a:solidFill>
              </a:rPr>
              <a:t>, mark </a:t>
            </a:r>
            <a:r>
              <a:rPr lang="en-US" sz="1800" b="1" dirty="0">
                <a:solidFill>
                  <a:schemeClr val="tx1">
                    <a:lumMod val="85000"/>
                    <a:lumOff val="15000"/>
                  </a:schemeClr>
                </a:solidFill>
              </a:rPr>
              <a:t>"Yes."</a:t>
            </a:r>
          </a:p>
          <a:p>
            <a:r>
              <a:rPr lang="en-US" sz="1800" dirty="0">
                <a:solidFill>
                  <a:schemeClr val="tx1">
                    <a:lumMod val="85000"/>
                    <a:lumOff val="15000"/>
                  </a:schemeClr>
                </a:solidFill>
              </a:rPr>
              <a:t>If your district stores Student Growth Data outside </a:t>
            </a:r>
            <a:r>
              <a:rPr lang="en-US" sz="1800" err="1">
                <a:solidFill>
                  <a:schemeClr val="tx1">
                    <a:lumMod val="85000"/>
                    <a:lumOff val="15000"/>
                  </a:schemeClr>
                </a:solidFill>
              </a:rPr>
              <a:t>SCLead</a:t>
            </a:r>
            <a:r>
              <a:rPr lang="en-US" sz="1800" dirty="0">
                <a:solidFill>
                  <a:schemeClr val="tx1">
                    <a:lumMod val="85000"/>
                    <a:lumOff val="15000"/>
                  </a:schemeClr>
                </a:solidFill>
              </a:rPr>
              <a:t>, mark </a:t>
            </a:r>
            <a:r>
              <a:rPr lang="en-US" sz="1800" b="1" dirty="0">
                <a:solidFill>
                  <a:schemeClr val="tx1">
                    <a:lumMod val="85000"/>
                    <a:lumOff val="15000"/>
                  </a:schemeClr>
                </a:solidFill>
              </a:rPr>
              <a:t>"No."</a:t>
            </a:r>
          </a:p>
          <a:p>
            <a:pPr marL="0" indent="0">
              <a:buNone/>
            </a:pPr>
            <a:endParaRPr lang="en-US" sz="1700" b="1"/>
          </a:p>
          <a:p>
            <a:pPr marL="0" indent="0">
              <a:buNone/>
            </a:pPr>
            <a:r>
              <a:rPr lang="en-US" sz="1700" b="1" dirty="0">
                <a:solidFill>
                  <a:schemeClr val="tx1">
                    <a:lumMod val="85000"/>
                    <a:lumOff val="15000"/>
                  </a:schemeClr>
                </a:solidFill>
              </a:rPr>
              <a:t>SECTION III: Induction and Mentoring Programs:</a:t>
            </a:r>
          </a:p>
          <a:p>
            <a:pPr marL="285750" indent="-285750"/>
            <a:r>
              <a:rPr lang="en-US" sz="1700" dirty="0">
                <a:solidFill>
                  <a:schemeClr val="tx1">
                    <a:lumMod val="85000"/>
                    <a:lumOff val="15000"/>
                  </a:schemeClr>
                </a:solidFill>
              </a:rPr>
              <a:t>Only updates required</a:t>
            </a:r>
          </a:p>
          <a:p>
            <a:pPr marL="285750" indent="-285750"/>
            <a:r>
              <a:rPr lang="en-US" sz="1700" dirty="0">
                <a:solidFill>
                  <a:schemeClr val="tx1">
                    <a:lumMod val="85000"/>
                    <a:lumOff val="15000"/>
                  </a:schemeClr>
                </a:solidFill>
              </a:rPr>
              <a:t>Refer to the ADEPT plan year "2024-2025"</a:t>
            </a:r>
          </a:p>
          <a:p>
            <a:pPr marL="0" indent="0">
              <a:buNone/>
            </a:pPr>
            <a:endParaRPr lang="en-US" sz="1700" dirty="0">
              <a:solidFill>
                <a:schemeClr val="tx1">
                  <a:lumMod val="85000"/>
                  <a:lumOff val="15000"/>
                </a:schemeClr>
              </a:solidFill>
            </a:endParaRPr>
          </a:p>
          <a:p>
            <a:pPr marL="0" indent="0">
              <a:buNone/>
            </a:pPr>
            <a:r>
              <a:rPr lang="en-US" sz="1700" b="1" dirty="0">
                <a:solidFill>
                  <a:schemeClr val="tx1">
                    <a:lumMod val="85000"/>
                    <a:lumOff val="15000"/>
                  </a:schemeClr>
                </a:solidFill>
              </a:rPr>
              <a:t>SECTION VI: Additional Programs (REQUIRED)</a:t>
            </a:r>
          </a:p>
          <a:p>
            <a:r>
              <a:rPr lang="en-US" sz="1700" dirty="0">
                <a:solidFill>
                  <a:schemeClr val="tx1">
                    <a:lumMod val="85000"/>
                    <a:lumOff val="15000"/>
                  </a:schemeClr>
                </a:solidFill>
              </a:rPr>
              <a:t>Update your district's charter school participation</a:t>
            </a:r>
          </a:p>
          <a:p>
            <a:r>
              <a:rPr lang="en-US" sz="1700" dirty="0">
                <a:solidFill>
                  <a:schemeClr val="tx1">
                    <a:lumMod val="85000"/>
                    <a:lumOff val="15000"/>
                  </a:schemeClr>
                </a:solidFill>
              </a:rPr>
              <a:t>Update your district's CATE centers</a:t>
            </a:r>
          </a:p>
          <a:p>
            <a:r>
              <a:rPr lang="en-US" sz="1700" dirty="0">
                <a:solidFill>
                  <a:schemeClr val="tx1">
                    <a:lumMod val="85000"/>
                    <a:lumOff val="15000"/>
                  </a:schemeClr>
                </a:solidFill>
              </a:rPr>
              <a:t>Mark the response "No" if your district has no charter schools or CTE centers</a:t>
            </a:r>
          </a:p>
          <a:p>
            <a:endParaRPr lang="en-US" sz="1700"/>
          </a:p>
          <a:p>
            <a:endParaRPr lang="en-US" sz="1700"/>
          </a:p>
          <a:p>
            <a:pPr marL="1256665" lvl="1" indent="-227965">
              <a:spcBef>
                <a:spcPts val="1000"/>
              </a:spcBef>
              <a:buFont typeface="Courier New" panose="020B0604020202020204" pitchFamily="34" charset="0"/>
              <a:buChar char="o"/>
            </a:pPr>
            <a:endParaRPr lang="en-US"/>
          </a:p>
          <a:p>
            <a:pPr marL="457200" indent="-457200"/>
            <a:endParaRPr lang="en-US"/>
          </a:p>
          <a:p>
            <a:endParaRPr lang="en-US"/>
          </a:p>
        </p:txBody>
      </p:sp>
      <p:pic>
        <p:nvPicPr>
          <p:cNvPr id="10" name="Picture 9" descr="Section 1: C. SCLead Usage">
            <a:extLst>
              <a:ext uri="{FF2B5EF4-FFF2-40B4-BE49-F238E27FC236}">
                <a16:creationId xmlns:a16="http://schemas.microsoft.com/office/drawing/2014/main" id="{E375FD4A-C130-85D3-D022-031BA7CA9FE2}"/>
              </a:ext>
            </a:extLst>
          </p:cNvPr>
          <p:cNvPicPr>
            <a:picLocks noChangeAspect="1"/>
          </p:cNvPicPr>
          <p:nvPr/>
        </p:nvPicPr>
        <p:blipFill>
          <a:blip r:embed="rId3"/>
          <a:stretch>
            <a:fillRect/>
          </a:stretch>
        </p:blipFill>
        <p:spPr>
          <a:xfrm>
            <a:off x="5323169" y="1344722"/>
            <a:ext cx="6253358" cy="2373161"/>
          </a:xfrm>
          <a:prstGeom prst="rect">
            <a:avLst/>
          </a:prstGeom>
          <a:ln>
            <a:solidFill>
              <a:srgbClr val="FFC000"/>
            </a:solidFill>
          </a:ln>
        </p:spPr>
      </p:pic>
      <p:sp>
        <p:nvSpPr>
          <p:cNvPr id="9" name="Arrow: Right 8" descr="Arrow to &quot;our district stores student growth data in SCLead&quot; yes or no check box">
            <a:extLst>
              <a:ext uri="{FF2B5EF4-FFF2-40B4-BE49-F238E27FC236}">
                <a16:creationId xmlns:a16="http://schemas.microsoft.com/office/drawing/2014/main" id="{554F7433-6B91-9502-ACD8-53F289C94CF8}"/>
              </a:ext>
            </a:extLst>
          </p:cNvPr>
          <p:cNvSpPr/>
          <p:nvPr/>
        </p:nvSpPr>
        <p:spPr>
          <a:xfrm rot="9360000">
            <a:off x="9918272" y="2505168"/>
            <a:ext cx="1088383" cy="30718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Section III: induction and mentoring programs (only updates required)">
            <a:extLst>
              <a:ext uri="{FF2B5EF4-FFF2-40B4-BE49-F238E27FC236}">
                <a16:creationId xmlns:a16="http://schemas.microsoft.com/office/drawing/2014/main" id="{7DD1B195-BD81-969E-CB44-F9AEE0E1C33D}"/>
              </a:ext>
            </a:extLst>
          </p:cNvPr>
          <p:cNvPicPr>
            <a:picLocks noChangeAspect="1"/>
          </p:cNvPicPr>
          <p:nvPr/>
        </p:nvPicPr>
        <p:blipFill>
          <a:blip r:embed="rId4"/>
          <a:srcRect t="8333" r="-331" b="833"/>
          <a:stretch/>
        </p:blipFill>
        <p:spPr>
          <a:xfrm>
            <a:off x="5324866" y="3830551"/>
            <a:ext cx="6249731" cy="1128894"/>
          </a:xfrm>
          <a:prstGeom prst="rect">
            <a:avLst/>
          </a:prstGeom>
          <a:ln>
            <a:solidFill>
              <a:srgbClr val="FFC000"/>
            </a:solidFill>
          </a:ln>
        </p:spPr>
      </p:pic>
      <p:pic>
        <p:nvPicPr>
          <p:cNvPr id="8" name="Picture 7" descr="Section VI: additional programs (required)">
            <a:extLst>
              <a:ext uri="{FF2B5EF4-FFF2-40B4-BE49-F238E27FC236}">
                <a16:creationId xmlns:a16="http://schemas.microsoft.com/office/drawing/2014/main" id="{3C7C6389-5A18-6FC2-A416-2BA31FC70B46}"/>
              </a:ext>
            </a:extLst>
          </p:cNvPr>
          <p:cNvPicPr>
            <a:picLocks noChangeAspect="1"/>
          </p:cNvPicPr>
          <p:nvPr/>
        </p:nvPicPr>
        <p:blipFill>
          <a:blip r:embed="rId5"/>
          <a:srcRect t="14609" r="-174" b="13131"/>
          <a:stretch/>
        </p:blipFill>
        <p:spPr>
          <a:xfrm>
            <a:off x="5323822" y="5098484"/>
            <a:ext cx="6252075" cy="750696"/>
          </a:xfrm>
          <a:prstGeom prst="rect">
            <a:avLst/>
          </a:prstGeom>
          <a:ln>
            <a:solidFill>
              <a:srgbClr val="FFC000"/>
            </a:solidFill>
          </a:ln>
        </p:spPr>
      </p:pic>
      <p:cxnSp>
        <p:nvCxnSpPr>
          <p:cNvPr id="4" name="Straight Arrow Connector 3">
            <a:extLst>
              <a:ext uri="{FF2B5EF4-FFF2-40B4-BE49-F238E27FC236}">
                <a16:creationId xmlns:a16="http://schemas.microsoft.com/office/drawing/2014/main" id="{15BD5FB4-F239-636C-4340-05EEEAF4131F}"/>
              </a:ext>
              <a:ext uri="{C183D7F6-B498-43B3-948B-1728B52AA6E4}">
                <adec:decorative xmlns:adec="http://schemas.microsoft.com/office/drawing/2017/decorative" val="1"/>
              </a:ext>
            </a:extLst>
          </p:cNvPr>
          <p:cNvCxnSpPr/>
          <p:nvPr/>
        </p:nvCxnSpPr>
        <p:spPr>
          <a:xfrm flipV="1">
            <a:off x="608348" y="2963561"/>
            <a:ext cx="4531032" cy="1545"/>
          </a:xfrm>
          <a:prstGeom prst="straightConnector1">
            <a:avLst/>
          </a:prstGeom>
          <a:ln>
            <a:solidFill>
              <a:schemeClr val="accent4"/>
            </a:solidFill>
          </a:ln>
        </p:spPr>
        <p:style>
          <a:lnRef idx="2">
            <a:schemeClr val="accent1"/>
          </a:lnRef>
          <a:fillRef idx="0">
            <a:schemeClr val="accent1"/>
          </a:fillRef>
          <a:effectRef idx="1">
            <a:schemeClr val="accent1"/>
          </a:effectRef>
          <a:fontRef idx="minor">
            <a:schemeClr val="tx1"/>
          </a:fontRef>
        </p:style>
      </p:cxnSp>
      <p:cxnSp>
        <p:nvCxnSpPr>
          <p:cNvPr id="5" name="Straight Arrow Connector 4">
            <a:extLst>
              <a:ext uri="{FF2B5EF4-FFF2-40B4-BE49-F238E27FC236}">
                <a16:creationId xmlns:a16="http://schemas.microsoft.com/office/drawing/2014/main" id="{612839F1-0125-9055-40C3-DE5ABE714D02}"/>
              </a:ext>
              <a:ext uri="{C183D7F6-B498-43B3-948B-1728B52AA6E4}">
                <adec:decorative xmlns:adec="http://schemas.microsoft.com/office/drawing/2017/decorative" val="1"/>
              </a:ext>
            </a:extLst>
          </p:cNvPr>
          <p:cNvCxnSpPr>
            <a:cxnSpLocks/>
          </p:cNvCxnSpPr>
          <p:nvPr/>
        </p:nvCxnSpPr>
        <p:spPr>
          <a:xfrm>
            <a:off x="513098" y="4384331"/>
            <a:ext cx="4626282" cy="7980"/>
          </a:xfrm>
          <a:prstGeom prst="straightConnector1">
            <a:avLst/>
          </a:prstGeom>
          <a:ln>
            <a:solidFill>
              <a:schemeClr val="accent4"/>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736158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43694-D7B2-BBE8-2003-470B92CBF00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24226E9-D0F7-2E3F-C584-14D77AE5ED84}"/>
              </a:ext>
            </a:extLst>
          </p:cNvPr>
          <p:cNvSpPr>
            <a:spLocks noGrp="1"/>
          </p:cNvSpPr>
          <p:nvPr>
            <p:ph type="title"/>
          </p:nvPr>
        </p:nvSpPr>
        <p:spPr>
          <a:xfrm>
            <a:off x="612648" y="458825"/>
            <a:ext cx="10936224" cy="731520"/>
          </a:xfrm>
        </p:spPr>
        <p:txBody>
          <a:bodyPr anchor="t">
            <a:noAutofit/>
          </a:bodyPr>
          <a:lstStyle/>
          <a:p>
            <a:r>
              <a:rPr lang="en-US" sz="3600"/>
              <a:t>ADEPT Plan: Addendum</a:t>
            </a:r>
          </a:p>
        </p:txBody>
      </p:sp>
      <p:sp>
        <p:nvSpPr>
          <p:cNvPr id="3" name="Content Placeholder 2">
            <a:extLst>
              <a:ext uri="{FF2B5EF4-FFF2-40B4-BE49-F238E27FC236}">
                <a16:creationId xmlns:a16="http://schemas.microsoft.com/office/drawing/2014/main" id="{2F54CBD3-FEB6-48FD-5AEF-CD75BE7FE0EA}"/>
              </a:ext>
            </a:extLst>
          </p:cNvPr>
          <p:cNvSpPr>
            <a:spLocks noGrp="1"/>
          </p:cNvSpPr>
          <p:nvPr>
            <p:ph sz="half" idx="1"/>
          </p:nvPr>
        </p:nvSpPr>
        <p:spPr>
          <a:xfrm>
            <a:off x="612648" y="1396810"/>
            <a:ext cx="10936224" cy="731520"/>
          </a:xfrm>
        </p:spPr>
        <p:txBody>
          <a:bodyPr vert="horz" lIns="91440" tIns="45720" rIns="91440" bIns="45720" rtlCol="0" anchor="t">
            <a:normAutofit fontScale="92500" lnSpcReduction="20000"/>
          </a:bodyPr>
          <a:lstStyle/>
          <a:p>
            <a:pPr fontAlgn="base">
              <a:spcAft>
                <a:spcPts val="600"/>
              </a:spcAft>
            </a:pPr>
            <a:r>
              <a:rPr lang="en-US" sz="2000" dirty="0">
                <a:solidFill>
                  <a:schemeClr val="tx1">
                    <a:lumMod val="85000"/>
                    <a:lumOff val="15000"/>
                  </a:schemeClr>
                </a:solidFill>
              </a:rPr>
              <a:t>Review the 2023-24 </a:t>
            </a:r>
            <a:r>
              <a:rPr lang="en-US" sz="2000" b="1" dirty="0">
                <a:solidFill>
                  <a:schemeClr val="tx1">
                    <a:lumMod val="85000"/>
                    <a:lumOff val="15000"/>
                  </a:schemeClr>
                </a:solidFill>
                <a:highlight>
                  <a:srgbClr val="FFFF00"/>
                </a:highlight>
              </a:rPr>
              <a:t>Effectiveness Human Capital (Schools) ADEPT report in </a:t>
            </a:r>
            <a:r>
              <a:rPr lang="en-US" sz="2000" b="1" dirty="0" err="1">
                <a:solidFill>
                  <a:schemeClr val="tx1">
                    <a:lumMod val="85000"/>
                    <a:lumOff val="15000"/>
                  </a:schemeClr>
                </a:solidFill>
                <a:highlight>
                  <a:srgbClr val="FFFF00"/>
                </a:highlight>
              </a:rPr>
              <a:t>SCLead</a:t>
            </a:r>
            <a:r>
              <a:rPr lang="en-US" sz="2000" dirty="0">
                <a:solidFill>
                  <a:schemeClr val="tx1">
                    <a:lumMod val="85000"/>
                    <a:lumOff val="15000"/>
                  </a:schemeClr>
                </a:solidFill>
              </a:rPr>
              <a:t> to respond to the questions.</a:t>
            </a:r>
          </a:p>
          <a:p>
            <a:pPr>
              <a:spcAft>
                <a:spcPts val="600"/>
              </a:spcAft>
              <a:buChar char="•"/>
            </a:pPr>
            <a:endParaRPr lang="en-US" sz="2000" dirty="0"/>
          </a:p>
          <a:p>
            <a:pPr marL="457200" indent="-457200">
              <a:spcAft>
                <a:spcPts val="600"/>
              </a:spcAft>
            </a:pPr>
            <a:endParaRPr lang="en-US" dirty="0"/>
          </a:p>
          <a:p>
            <a:pPr>
              <a:spcAft>
                <a:spcPts val="600"/>
              </a:spcAft>
            </a:pPr>
            <a:endParaRPr lang="en-US" dirty="0"/>
          </a:p>
        </p:txBody>
      </p:sp>
      <p:sp>
        <p:nvSpPr>
          <p:cNvPr id="12" name="Arrow: Right 11" descr="Arrow to ADEPT report">
            <a:extLst>
              <a:ext uri="{FF2B5EF4-FFF2-40B4-BE49-F238E27FC236}">
                <a16:creationId xmlns:a16="http://schemas.microsoft.com/office/drawing/2014/main" id="{E10C697A-18CC-6A21-4CC6-24A3C53C0B7C}"/>
              </a:ext>
            </a:extLst>
          </p:cNvPr>
          <p:cNvSpPr/>
          <p:nvPr/>
        </p:nvSpPr>
        <p:spPr>
          <a:xfrm rot="2040000">
            <a:off x="21808" y="2207902"/>
            <a:ext cx="598527" cy="17111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Effectiveness Human Capital (Schools) ADEPT report in SCLead ">
            <a:extLst>
              <a:ext uri="{FF2B5EF4-FFF2-40B4-BE49-F238E27FC236}">
                <a16:creationId xmlns:a16="http://schemas.microsoft.com/office/drawing/2014/main" id="{5C55A493-09AD-158E-0022-CC689E2D3E74}"/>
              </a:ext>
            </a:extLst>
          </p:cNvPr>
          <p:cNvPicPr>
            <a:picLocks noChangeAspect="1"/>
          </p:cNvPicPr>
          <p:nvPr/>
        </p:nvPicPr>
        <p:blipFill>
          <a:blip r:embed="rId3"/>
          <a:stretch>
            <a:fillRect/>
          </a:stretch>
        </p:blipFill>
        <p:spPr>
          <a:xfrm>
            <a:off x="615928" y="2195694"/>
            <a:ext cx="5028116" cy="1656384"/>
          </a:xfrm>
          <a:prstGeom prst="rect">
            <a:avLst/>
          </a:prstGeom>
          <a:ln>
            <a:solidFill>
              <a:srgbClr val="FFC000"/>
            </a:solidFill>
          </a:ln>
        </p:spPr>
      </p:pic>
      <p:sp>
        <p:nvSpPr>
          <p:cNvPr id="10" name="Arrow: Right 9" descr="Arrow to &quot;Effectiveness Human Capital (Schools) ADEPT report&quot;">
            <a:extLst>
              <a:ext uri="{FF2B5EF4-FFF2-40B4-BE49-F238E27FC236}">
                <a16:creationId xmlns:a16="http://schemas.microsoft.com/office/drawing/2014/main" id="{76EBDC2E-C957-45EB-63E1-8A29325CA6B0}"/>
              </a:ext>
            </a:extLst>
          </p:cNvPr>
          <p:cNvSpPr/>
          <p:nvPr/>
        </p:nvSpPr>
        <p:spPr>
          <a:xfrm rot="1860000">
            <a:off x="1170787" y="3363577"/>
            <a:ext cx="652956" cy="1439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Effectiveness Human Capital Report (Schools) Report">
            <a:extLst>
              <a:ext uri="{FF2B5EF4-FFF2-40B4-BE49-F238E27FC236}">
                <a16:creationId xmlns:a16="http://schemas.microsoft.com/office/drawing/2014/main" id="{C3EF9D25-0C10-1C07-44DA-79FC163F1114}"/>
              </a:ext>
            </a:extLst>
          </p:cNvPr>
          <p:cNvPicPr>
            <a:picLocks noChangeAspect="1"/>
          </p:cNvPicPr>
          <p:nvPr/>
        </p:nvPicPr>
        <p:blipFill>
          <a:blip r:embed="rId4"/>
          <a:stretch>
            <a:fillRect/>
          </a:stretch>
        </p:blipFill>
        <p:spPr>
          <a:xfrm>
            <a:off x="1924291" y="3980183"/>
            <a:ext cx="3491696" cy="2235000"/>
          </a:xfrm>
          <a:prstGeom prst="rect">
            <a:avLst/>
          </a:prstGeom>
          <a:ln>
            <a:solidFill>
              <a:srgbClr val="FFC000"/>
            </a:solidFill>
          </a:ln>
        </p:spPr>
      </p:pic>
      <p:sp>
        <p:nvSpPr>
          <p:cNvPr id="9" name="Arrow: Right 8" descr="Arrow to academic year">
            <a:extLst>
              <a:ext uri="{FF2B5EF4-FFF2-40B4-BE49-F238E27FC236}">
                <a16:creationId xmlns:a16="http://schemas.microsoft.com/office/drawing/2014/main" id="{503AF091-8AF2-FD97-F95E-5755123EDA3B}"/>
              </a:ext>
            </a:extLst>
          </p:cNvPr>
          <p:cNvSpPr/>
          <p:nvPr/>
        </p:nvSpPr>
        <p:spPr>
          <a:xfrm rot="1080000">
            <a:off x="2915146" y="4755686"/>
            <a:ext cx="748205" cy="1439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descr="Arrow to &quot;run report&quot;">
            <a:extLst>
              <a:ext uri="{FF2B5EF4-FFF2-40B4-BE49-F238E27FC236}">
                <a16:creationId xmlns:a16="http://schemas.microsoft.com/office/drawing/2014/main" id="{6770048D-CFED-0113-2B28-C7AC3A7A07D3}"/>
              </a:ext>
            </a:extLst>
          </p:cNvPr>
          <p:cNvSpPr/>
          <p:nvPr/>
        </p:nvSpPr>
        <p:spPr>
          <a:xfrm rot="1080000">
            <a:off x="2917285" y="5669371"/>
            <a:ext cx="734599" cy="15750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DEPT Plan Addendum (Required)">
            <a:extLst>
              <a:ext uri="{FF2B5EF4-FFF2-40B4-BE49-F238E27FC236}">
                <a16:creationId xmlns:a16="http://schemas.microsoft.com/office/drawing/2014/main" id="{5E266D49-6075-A46F-F73D-70C5DAD6B1AC}"/>
              </a:ext>
            </a:extLst>
          </p:cNvPr>
          <p:cNvPicPr>
            <a:picLocks noChangeAspect="1"/>
          </p:cNvPicPr>
          <p:nvPr/>
        </p:nvPicPr>
        <p:blipFill>
          <a:blip r:embed="rId5"/>
          <a:stretch>
            <a:fillRect/>
          </a:stretch>
        </p:blipFill>
        <p:spPr>
          <a:xfrm>
            <a:off x="5788182" y="2197380"/>
            <a:ext cx="5750688" cy="3557033"/>
          </a:xfrm>
          <a:prstGeom prst="rect">
            <a:avLst/>
          </a:prstGeom>
          <a:noFill/>
          <a:ln w="12700">
            <a:solidFill>
              <a:srgbClr val="F0C14C"/>
            </a:solidFill>
          </a:ln>
        </p:spPr>
      </p:pic>
      <p:sp>
        <p:nvSpPr>
          <p:cNvPr id="5" name="Arrow: Right 4" descr="Review the prior year Effectiveness Human Capital (Schools) ADEPT report in SCLead ">
            <a:extLst>
              <a:ext uri="{FF2B5EF4-FFF2-40B4-BE49-F238E27FC236}">
                <a16:creationId xmlns:a16="http://schemas.microsoft.com/office/drawing/2014/main" id="{92A58A17-DF1F-FF17-0022-BC5B4E5081FA}"/>
              </a:ext>
            </a:extLst>
          </p:cNvPr>
          <p:cNvSpPr/>
          <p:nvPr/>
        </p:nvSpPr>
        <p:spPr>
          <a:xfrm rot="9240000">
            <a:off x="11011396" y="3354149"/>
            <a:ext cx="748205" cy="143900"/>
          </a:xfrm>
          <a:prstGeom prst="rightArrow">
            <a:avLst/>
          </a:prstGeom>
          <a:solidFill>
            <a:srgbClr val="4E5FA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69517795"/>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927DFC58-C9EE-4710-BF1F-B2F7D66E6C27}"/>
    </a:ext>
  </a:extLst>
</a:theme>
</file>

<file path=ppt/theme/theme2.xml><?xml version="1.0" encoding="utf-8"?>
<a:theme xmlns:a="http://schemas.openxmlformats.org/drawingml/2006/main" name="Office Theme">
  <a:themeElements>
    <a:clrScheme name="SCDE">
      <a:dk1>
        <a:srgbClr val="233F58"/>
      </a:dk1>
      <a:lt1>
        <a:srgbClr val="FFFFFF"/>
      </a:lt1>
      <a:dk2>
        <a:srgbClr val="2F3D4D"/>
      </a:dk2>
      <a:lt2>
        <a:srgbClr val="FFFFFF"/>
      </a:lt2>
      <a:accent1>
        <a:srgbClr val="233F58"/>
      </a:accent1>
      <a:accent2>
        <a:srgbClr val="3B6C98"/>
      </a:accent2>
      <a:accent3>
        <a:srgbClr val="43718A"/>
      </a:accent3>
      <a:accent4>
        <a:srgbClr val="F1B954"/>
      </a:accent4>
      <a:accent5>
        <a:srgbClr val="FFE494"/>
      </a:accent5>
      <a:accent6>
        <a:srgbClr val="E8E8E8"/>
      </a:accent6>
      <a:hlink>
        <a:srgbClr val="43718A"/>
      </a:hlink>
      <a:folHlink>
        <a:srgbClr val="9194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CDE 2024 PPT Template - Mixed" id="{3C1A7395-174C-CC47-8ADB-C61AADED3FF0}" vid="{12B94335-4467-1541-8DCA-DABB9135E045}"/>
    </a:ext>
  </a:extLst>
</a:theme>
</file>

<file path=ppt/theme/theme3.xml><?xml version="1.0" encoding="utf-8"?>
<a:theme xmlns:a="http://schemas.openxmlformats.org/drawingml/2006/main" name="1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Light - accessible version" id="{96A01535-B97C-48C2-ABAE-26A7F291F191}" vid="{666A3F26-2E57-4E50-87BE-EE423C6AA82E}"/>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02f7301-725c-47b9-832a-57cb4d48a234">
      <Terms xmlns="http://schemas.microsoft.com/office/infopath/2007/PartnerControls"/>
    </lcf76f155ced4ddcb4097134ff3c332f>
    <TaxCatchAll xmlns="eceb486e-0810-4529-a988-f381a2f10d79"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8" ma:contentTypeDescription="Create a new document." ma:contentTypeScope="" ma:versionID="4a4d2b8f20f9511c05f458d49a7a72aa">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f9c0c7db6f333a9f0a8b92c04beeeff7"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02328af-ca60-4379-9c28-6096b201c5cd}" ma:internalName="TaxCatchAll" ma:showField="CatchAllData" ma:web="eceb486e-0810-4529-a988-f381a2f10d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382DCEB-E09F-41D9-B13F-6DED6ED5C69A}">
  <ds:schemaRefs>
    <ds:schemaRef ds:uri="http://schemas.openxmlformats.org/package/2006/metadata/core-properties"/>
    <ds:schemaRef ds:uri="http://schemas.microsoft.com/office/infopath/2007/PartnerControls"/>
    <ds:schemaRef ds:uri="http://www.w3.org/XML/1998/namespace"/>
    <ds:schemaRef ds:uri="http://schemas.microsoft.com/office/2006/documentManagement/types"/>
    <ds:schemaRef ds:uri="http://purl.org/dc/terms/"/>
    <ds:schemaRef ds:uri="http://schemas.microsoft.com/office/2006/metadata/properties"/>
    <ds:schemaRef ds:uri="http://purl.org/dc/elements/1.1/"/>
    <ds:schemaRef ds:uri="http://purl.org/dc/dcmitype/"/>
    <ds:schemaRef ds:uri="eceb486e-0810-4529-a988-f381a2f10d79"/>
    <ds:schemaRef ds:uri="f02f7301-725c-47b9-832a-57cb4d48a234"/>
  </ds:schemaRefs>
</ds:datastoreItem>
</file>

<file path=customXml/itemProps2.xml><?xml version="1.0" encoding="utf-8"?>
<ds:datastoreItem xmlns:ds="http://schemas.openxmlformats.org/officeDocument/2006/customXml" ds:itemID="{A30076D8-7F7C-4F99-B36F-3EA35787AC97}">
  <ds:schemaRefs>
    <ds:schemaRef ds:uri="eceb486e-0810-4529-a988-f381a2f10d79"/>
    <ds:schemaRef ds:uri="f02f7301-725c-47b9-832a-57cb4d48a2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EFA74B63-5E3B-4432-B70D-DF93D6104A2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2022 PPT Template</Template>
  <TotalTime>12</TotalTime>
  <Words>1456</Words>
  <Application>Microsoft Office PowerPoint</Application>
  <PresentationFormat>Widescreen</PresentationFormat>
  <Paragraphs>123</Paragraphs>
  <Slides>19</Slides>
  <Notes>16</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19</vt:i4>
      </vt:variant>
    </vt:vector>
  </HeadingPairs>
  <TitlesOfParts>
    <vt:vector size="30" baseType="lpstr">
      <vt:lpstr>Arial,Sans-Serif</vt:lpstr>
      <vt:lpstr>Aptos</vt:lpstr>
      <vt:lpstr>Aptos Display</vt:lpstr>
      <vt:lpstr>Arial</vt:lpstr>
      <vt:lpstr>Calibri</vt:lpstr>
      <vt:lpstr>Courier New</vt:lpstr>
      <vt:lpstr>Rockwell</vt:lpstr>
      <vt:lpstr>Trebuchet MS</vt:lpstr>
      <vt:lpstr>Custom Design</vt:lpstr>
      <vt:lpstr>Office Theme</vt:lpstr>
      <vt:lpstr>1_Office Theme</vt:lpstr>
      <vt:lpstr>Educator Effectiveness  Virtual Office Hours </vt:lpstr>
      <vt:lpstr>Agenda</vt:lpstr>
      <vt:lpstr>South Carolina Educator Talent Pool</vt:lpstr>
      <vt:lpstr>South Carolina Educator Talent Pool Information</vt:lpstr>
      <vt:lpstr>ADEPT Reminders and ADEPT Plan Preview</vt:lpstr>
      <vt:lpstr>ADEPT Reminders</vt:lpstr>
      <vt:lpstr>ADEPT Plan Preview</vt:lpstr>
      <vt:lpstr>ADEPT Plan Updates</vt:lpstr>
      <vt:lpstr>ADEPT Plan: Addendum</vt:lpstr>
      <vt:lpstr>Special Areas Reminders and SCLead Pointers</vt:lpstr>
      <vt:lpstr>Special Areas Reminders </vt:lpstr>
      <vt:lpstr>Special Areas in SCLead</vt:lpstr>
      <vt:lpstr>SCLead Process Guides</vt:lpstr>
      <vt:lpstr>FAQs</vt:lpstr>
      <vt:lpstr>Provisional Initial – Summative Evaluation </vt:lpstr>
      <vt:lpstr>Annual Summative – Skip Option</vt:lpstr>
      <vt:lpstr>Questions </vt:lpstr>
      <vt:lpstr>Office of Leadership Effectiveness</vt:lpstr>
      <vt:lpstr>SCDE SEAL LOGO</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March 2025 Effectiveness Virtual Office Hours</dc:title>
  <dc:creator>South Carolina Department of Education</dc:creator>
  <cp:lastModifiedBy>Templeton, Samuel</cp:lastModifiedBy>
  <cp:revision>40</cp:revision>
  <dcterms:created xsi:type="dcterms:W3CDTF">2022-07-25T17:41:28Z</dcterms:created>
  <dcterms:modified xsi:type="dcterms:W3CDTF">2025-03-13T20:14:51Z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0x01010011B61B46CB81A44A943F7695F2D48152</vt:lpwstr>
  </property>
  <property fmtid="{D5CDD505-2E9C-101B-9397-08002B2CF9AE}" pid="3" name="MediaServiceImageTags">
    <vt:lpwstr/>
  </property>
</Properties>
</file>