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4"/>
    <p:sldMasterId id="2147483648" r:id="rId5"/>
    <p:sldMasterId id="2147483660" r:id="rId6"/>
  </p:sldMasterIdLst>
  <p:notesMasterIdLst>
    <p:notesMasterId r:id="rId24"/>
  </p:notesMasterIdLst>
  <p:sldIdLst>
    <p:sldId id="257" r:id="rId7"/>
    <p:sldId id="297" r:id="rId8"/>
    <p:sldId id="4811" r:id="rId9"/>
    <p:sldId id="4822" r:id="rId10"/>
    <p:sldId id="4813" r:id="rId11"/>
    <p:sldId id="4821" r:id="rId12"/>
    <p:sldId id="4798" r:id="rId13"/>
    <p:sldId id="4800" r:id="rId14"/>
    <p:sldId id="4817" r:id="rId15"/>
    <p:sldId id="4818" r:id="rId16"/>
    <p:sldId id="4819" r:id="rId17"/>
    <p:sldId id="4820" r:id="rId18"/>
    <p:sldId id="4810" r:id="rId19"/>
    <p:sldId id="4816" r:id="rId20"/>
    <p:sldId id="4799" r:id="rId21"/>
    <p:sldId id="265" r:id="rId22"/>
    <p:sldId id="28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5FA5"/>
    <a:srgbClr val="FFFFFF"/>
    <a:srgbClr val="565B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A0FCFD-3B20-4595-9DD7-4EF66589A22A}" v="1" dt="2026-08-25T15:16:51.0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hoon, Ashley S" userId="e70e618d-ef7a-47e1-a2a8-d30dfabe7152" providerId="ADAL" clId="{F555F343-D81F-4601-A7BA-E59F535C1961}"/>
    <pc:docChg chg="modSld">
      <pc:chgData name="Cohoon, Ashley S" userId="e70e618d-ef7a-47e1-a2a8-d30dfabe7152" providerId="ADAL" clId="{F555F343-D81F-4601-A7BA-E59F535C1961}" dt="2026-08-25T15:17:02.340" v="1" actId="962"/>
      <pc:docMkLst>
        <pc:docMk/>
      </pc:docMkLst>
      <pc:sldChg chg="modSp mod">
        <pc:chgData name="Cohoon, Ashley S" userId="e70e618d-ef7a-47e1-a2a8-d30dfabe7152" providerId="ADAL" clId="{F555F343-D81F-4601-A7BA-E59F535C1961}" dt="2026-08-25T15:17:02.340" v="1" actId="962"/>
        <pc:sldMkLst>
          <pc:docMk/>
          <pc:sldMk cId="2075444841" sldId="4820"/>
        </pc:sldMkLst>
        <pc:picChg chg="mod">
          <ac:chgData name="Cohoon, Ashley S" userId="e70e618d-ef7a-47e1-a2a8-d30dfabe7152" providerId="ADAL" clId="{F555F343-D81F-4601-A7BA-E59F535C1961}" dt="2026-08-25T15:17:02.340" v="1" actId="962"/>
          <ac:picMkLst>
            <pc:docMk/>
            <pc:sldMk cId="2075444841" sldId="4820"/>
            <ac:picMk id="5" creationId="{755D9521-7DA7-041B-00D2-8AB99F08299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8B525-E8CE-425B-ADF5-5BE7333EAA5A}"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31CE96-81FA-4C03-87CC-F53CE344BC75}" type="slidenum">
              <a:rPr lang="en-US" smtClean="0"/>
              <a:t>‹#›</a:t>
            </a:fld>
            <a:endParaRPr lang="en-US"/>
          </a:p>
        </p:txBody>
      </p:sp>
    </p:spTree>
    <p:extLst>
      <p:ext uri="{BB962C8B-B14F-4D97-AF65-F5344CB8AC3E}">
        <p14:creationId xmlns:p14="http://schemas.microsoft.com/office/powerpoint/2010/main" val="253492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nam10.safelinks.protection.outlook.com/?url=https%3A%2F%2Fwww.eventbrite.com%2Fe%2Fapril-21-22-2026-sc-mentor-training-in-person-registration-1981367177565%3Faff%3Doddtdtcreator&amp;data=05%7C02%7Cvhenke%40ed.sc.gov%7C514f4d11a7f44fdbbf7c08de67db4ee4%7C2704e2c529f54f7eb91cbd56f0685995%7C0%7C0%7C639062388779329102%7CUnknown%7CTWFpbGZsb3d8eyJFbXB0eU1hcGkiOnRydWUsIlYiOiIwLjAuMDAwMCIsIlAiOiJXaW4zMiIsIkFOIjoiTWFpbCIsIldUIjoyfQ%3D%3D%7C0%7C%7C%7C&amp;sdata=4PUqyudhRMEmGS9zLKCzGtgEfAm%2BClLRnk9yKNLponk%3D&amp;reserved=0"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nam10.safelinks.protection.outlook.com/?url=https%3A%2F%2Fwww.eventbrite.com%2Fe%2Fmay-12-13-2026-sc-mentor-training-in-person-registration-1981373178514%3Faff%3Doddtdtcreator&amp;data=05%7C02%7Cvhenke%40ed.sc.gov%7C514f4d11a7f44fdbbf7c08de67db4ee4%7C2704e2c529f54f7eb91cbd56f0685995%7C0%7C0%7C639062388779338098%7CUnknown%7CTWFpbGZsb3d8eyJFbXB0eU1hcGkiOnRydWUsIlYiOiIwLjAuMDAwMCIsIlAiOiJXaW4zMiIsIkFOIjoiTWFpbCIsIldUIjoyfQ%3D%3D%7C0%7C%7C%7C&amp;sdata=pmPnhcYnU9ZOVuVImzUPI1CRj4VYGhk%2BhtePzfWQknE%3D&amp;reserved=0"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horturl.at/KWZV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a:solidFill>
                  <a:srgbClr val="000000"/>
                </a:solidFill>
                <a:latin typeface="Calibri"/>
                <a:cs typeface="Calibri"/>
              </a:rPr>
              <a:t>Welcome</a:t>
            </a:r>
            <a:r>
              <a:rPr lang="en-US" sz="1200" b="0" i="0" u="none" strike="noStrike">
                <a:solidFill>
                  <a:srgbClr val="000000"/>
                </a:solidFill>
                <a:effectLst/>
                <a:latin typeface="Calibri"/>
                <a:cs typeface="Calibri"/>
              </a:rPr>
              <a:t> to our </a:t>
            </a:r>
            <a:r>
              <a:rPr lang="en-US">
                <a:solidFill>
                  <a:srgbClr val="000000"/>
                </a:solidFill>
                <a:latin typeface="Calibri"/>
                <a:cs typeface="Calibri"/>
              </a:rPr>
              <a:t>Educator</a:t>
            </a:r>
            <a:r>
              <a:rPr lang="en-US" sz="1200" b="0" i="0" u="none" strike="noStrike">
                <a:solidFill>
                  <a:srgbClr val="000000"/>
                </a:solidFill>
                <a:effectLst/>
                <a:latin typeface="Calibri"/>
                <a:cs typeface="Calibri"/>
              </a:rPr>
              <a:t> </a:t>
            </a:r>
            <a:r>
              <a:rPr lang="en-US">
                <a:solidFill>
                  <a:srgbClr val="000000"/>
                </a:solidFill>
                <a:latin typeface="Calibri"/>
                <a:cs typeface="Calibri"/>
              </a:rPr>
              <a:t>Effectiveness</a:t>
            </a:r>
            <a:r>
              <a:rPr lang="en-US" sz="1200" b="0" i="0" u="none" strike="noStrike">
                <a:solidFill>
                  <a:srgbClr val="000000"/>
                </a:solidFill>
                <a:effectLst/>
                <a:latin typeface="Calibri"/>
                <a:cs typeface="Calibri"/>
              </a:rPr>
              <a:t> virtual office hours. We’re so glad you could make it. Please type in the chat box your name and district. We have </a:t>
            </a:r>
            <a:r>
              <a:rPr lang="en-US">
                <a:solidFill>
                  <a:srgbClr val="000000"/>
                </a:solidFill>
                <a:latin typeface="Calibri"/>
                <a:cs typeface="Calibri"/>
              </a:rPr>
              <a:t>an</a:t>
            </a:r>
            <a:r>
              <a:rPr lang="en-US" sz="1200" b="0" i="0" u="none" strike="noStrike">
                <a:solidFill>
                  <a:srgbClr val="000000"/>
                </a:solidFill>
                <a:effectLst/>
                <a:latin typeface="Calibri"/>
                <a:cs typeface="Calibri"/>
              </a:rPr>
              <a:t> </a:t>
            </a:r>
            <a:r>
              <a:rPr lang="en-US">
                <a:solidFill>
                  <a:srgbClr val="000000"/>
                </a:solidFill>
                <a:latin typeface="Calibri"/>
                <a:cs typeface="Calibri"/>
              </a:rPr>
              <a:t>open-response posted</a:t>
            </a:r>
            <a:r>
              <a:rPr lang="en-US" sz="1200" b="0" i="0" u="none" strike="noStrike">
                <a:solidFill>
                  <a:srgbClr val="000000"/>
                </a:solidFill>
                <a:effectLst/>
                <a:latin typeface="Calibri"/>
                <a:cs typeface="Calibri"/>
              </a:rPr>
              <a:t> that we’d love for you to answer in the chat. We’ll get started right at 2 PM. </a:t>
            </a:r>
            <a:r>
              <a:rPr lang="en-US" sz="1200" b="0" i="0">
                <a:solidFill>
                  <a:srgbClr val="444444"/>
                </a:solidFill>
                <a:effectLst/>
                <a:latin typeface="Calibri"/>
                <a:cs typeface="Calibri"/>
              </a:rPr>
              <a:t>​</a:t>
            </a:r>
            <a:endParaRPr lang="en-US" b="0" i="0">
              <a:solidFill>
                <a:srgbClr val="444444"/>
              </a:solidFill>
              <a:effectLst/>
              <a:latin typeface="Calibri"/>
              <a:cs typeface="Calibri"/>
            </a:endParaRPr>
          </a:p>
          <a:p>
            <a:pPr algn="l" rtl="0" fontAlgn="base"/>
            <a:r>
              <a:rPr lang="en-US" sz="1200" b="0" i="0">
                <a:solidFill>
                  <a:srgbClr val="444444"/>
                </a:solidFill>
                <a:effectLst/>
                <a:latin typeface="Calibri"/>
                <a:cs typeface="Calibri"/>
              </a:rPr>
              <a:t>​</a:t>
            </a:r>
            <a:endParaRPr lang="en-US" b="0" i="0">
              <a:solidFill>
                <a:srgbClr val="444444"/>
              </a:solidFill>
              <a:effectLst/>
              <a:latin typeface="Calibri"/>
              <a:ea typeface="Calibri"/>
              <a:cs typeface="Calibri"/>
            </a:endParaRPr>
          </a:p>
          <a:p>
            <a:pPr fontAlgn="base"/>
            <a:r>
              <a:rPr lang="en-US" sz="1200" b="0" i="0" u="none" strike="noStrike">
                <a:solidFill>
                  <a:srgbClr val="000000"/>
                </a:solidFill>
                <a:effectLst/>
                <a:latin typeface="Calibri"/>
                <a:cs typeface="Calibri"/>
              </a:rPr>
              <a:t>@ 2 PM: Welcome again everyone! (Introduce self and team) If you haven’t done so, please type in the chat box your name and district. First, to orient you to the Microsoft Teams platform, the control icons will be on the upper right section of your screen for most users. If you haven’t yet, please click the mic icon to mute yourself. You will click the same mic icon to unmute yourself later when we are ready for conversation. We encourage you to utilize the chat throughout this session for any questions you may have during the presentation. Our team will be monitoring the chat and responding accordingly. We will also hold a time at the end for discussion.</a:t>
            </a:r>
            <a:r>
              <a:rPr lang="en-US" sz="1200" b="0" i="0">
                <a:solidFill>
                  <a:srgbClr val="444444"/>
                </a:solidFill>
                <a:effectLst/>
                <a:latin typeface="Calibri"/>
                <a:cs typeface="Calibri"/>
              </a:rPr>
              <a:t>​</a:t>
            </a:r>
            <a:r>
              <a:rPr lang="en-US" sz="1000" b="0" i="0">
                <a:solidFill>
                  <a:srgbClr val="444444"/>
                </a:solidFill>
                <a:effectLst/>
                <a:latin typeface="Calibri"/>
                <a:cs typeface="Calibri"/>
              </a:rPr>
              <a:t> </a:t>
            </a:r>
            <a:r>
              <a:rPr lang="en-US" sz="1200" b="0" i="0">
                <a:solidFill>
                  <a:srgbClr val="444444"/>
                </a:solidFill>
                <a:effectLst/>
                <a:latin typeface="Calibri"/>
                <a:cs typeface="Calibri"/>
              </a:rPr>
              <a:t>​</a:t>
            </a:r>
            <a:endParaRPr lang="en-US">
              <a:solidFill>
                <a:srgbClr val="444444"/>
              </a:solidFill>
              <a:latin typeface="Calibri"/>
              <a:ea typeface="Calibri"/>
              <a:cs typeface="Calibri"/>
            </a:endParaRPr>
          </a:p>
          <a:p>
            <a:r>
              <a:rPr lang="en-US" sz="1200" b="0" i="0">
                <a:solidFill>
                  <a:srgbClr val="444444"/>
                </a:solidFill>
                <a:effectLst/>
                <a:latin typeface="Calibri"/>
                <a:cs typeface="Calibri"/>
              </a:rPr>
              <a:t>The purpose of Office Hours is to hold time to ensure that we share timely reminders with districts, but even more importantly to create a space where you </a:t>
            </a:r>
            <a:r>
              <a:rPr lang="en-US">
                <a:solidFill>
                  <a:srgbClr val="444444"/>
                </a:solidFill>
                <a:latin typeface="Calibri"/>
                <a:cs typeface="Calibri"/>
              </a:rPr>
              <a:t>can share</a:t>
            </a:r>
            <a:r>
              <a:rPr lang="en-US" sz="1200" b="0" i="0">
                <a:solidFill>
                  <a:srgbClr val="444444"/>
                </a:solidFill>
                <a:effectLst/>
                <a:latin typeface="Calibri"/>
                <a:cs typeface="Calibri"/>
              </a:rPr>
              <a:t> feedback, questions, ideas and best practices with your peers. If you are new, there is no question too small; if you are an effectiveness veteran, don’t be shy about letting us know what you need. Before we get started, let’s </a:t>
            </a:r>
            <a:r>
              <a:rPr lang="en-US">
                <a:solidFill>
                  <a:srgbClr val="444444"/>
                </a:solidFill>
                <a:latin typeface="Calibri"/>
                <a:cs typeface="Calibri"/>
              </a:rPr>
              <a:t>see what exciting events have happened recently in our chat. </a:t>
            </a:r>
            <a:r>
              <a:rPr lang="en-US" sz="1200" b="0" i="0">
                <a:solidFill>
                  <a:srgbClr val="444444"/>
                </a:solidFill>
                <a:effectLst/>
                <a:latin typeface="Calibri"/>
                <a:cs typeface="Calibri"/>
              </a:rPr>
              <a:t>(summarize responses or ask 1-2 districts to elaborate….)</a:t>
            </a:r>
            <a:endParaRPr lang="en-US" b="0" i="0">
              <a:solidFill>
                <a:srgbClr val="444444"/>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AC08F6B9-9AA6-429E-A410-38249A3BA9E7}" type="slidenum">
              <a:rPr lang="en-US" smtClean="0"/>
              <a:t>1</a:t>
            </a:fld>
            <a:endParaRPr lang="en-US"/>
          </a:p>
        </p:txBody>
      </p:sp>
    </p:spTree>
    <p:extLst>
      <p:ext uri="{BB962C8B-B14F-4D97-AF65-F5344CB8AC3E}">
        <p14:creationId xmlns:p14="http://schemas.microsoft.com/office/powerpoint/2010/main" val="3102323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so glad to have you here with us today. Before we get to questions and open discussion, we have a few things to share with you (state them). As we go, please feel free to add questions in the chat. We will respond to all that we can as we go and will address any lingering questions and open up the room for discussion at the end. </a:t>
            </a:r>
          </a:p>
        </p:txBody>
      </p:sp>
      <p:sp>
        <p:nvSpPr>
          <p:cNvPr id="4" name="Slide Number Placeholder 3"/>
          <p:cNvSpPr>
            <a:spLocks noGrp="1"/>
          </p:cNvSpPr>
          <p:nvPr>
            <p:ph type="sldNum" sz="quarter" idx="5"/>
          </p:nvPr>
        </p:nvSpPr>
        <p:spPr/>
        <p:txBody>
          <a:bodyPr/>
          <a:lstStyle/>
          <a:p>
            <a:fld id="{AC08F6B9-9AA6-429E-A410-38249A3BA9E7}" type="slidenum">
              <a:rPr lang="en-US" smtClean="0"/>
              <a:t>2</a:t>
            </a:fld>
            <a:endParaRPr lang="en-US"/>
          </a:p>
        </p:txBody>
      </p:sp>
    </p:spTree>
    <p:extLst>
      <p:ext uri="{BB962C8B-B14F-4D97-AF65-F5344CB8AC3E}">
        <p14:creationId xmlns:p14="http://schemas.microsoft.com/office/powerpoint/2010/main" val="481385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A48DE-ED97-BD54-3CFF-0353FCB9C7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BB62E-4EC3-9C16-E70B-BC63C68C42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145F9E-872E-8BC6-75E0-67A4E94298DC}"/>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326BDFFC-09E4-FAB6-85C4-CE861832CFA5}"/>
              </a:ext>
            </a:extLst>
          </p:cNvPr>
          <p:cNvSpPr>
            <a:spLocks noGrp="1"/>
          </p:cNvSpPr>
          <p:nvPr>
            <p:ph type="sldNum" sz="quarter" idx="5"/>
          </p:nvPr>
        </p:nvSpPr>
        <p:spPr/>
        <p:txBody>
          <a:bodyPr/>
          <a:lstStyle/>
          <a:p>
            <a:fld id="{AC08F6B9-9AA6-429E-A410-38249A3BA9E7}" type="slidenum">
              <a:rPr lang="en-US" smtClean="0"/>
              <a:t>3</a:t>
            </a:fld>
            <a:endParaRPr lang="en-US"/>
          </a:p>
        </p:txBody>
      </p:sp>
    </p:spTree>
    <p:extLst>
      <p:ext uri="{BB962C8B-B14F-4D97-AF65-F5344CB8AC3E}">
        <p14:creationId xmlns:p14="http://schemas.microsoft.com/office/powerpoint/2010/main" val="1620218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DABDB-1936-34BB-5721-C752097D8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1E54B9-8B0E-6CE6-C8DF-71F8A1AAA4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858DDA-3D17-653B-D860-6682FEB42223}"/>
              </a:ext>
            </a:extLst>
          </p:cNvPr>
          <p:cNvSpPr>
            <a:spLocks noGrp="1"/>
          </p:cNvSpPr>
          <p:nvPr>
            <p:ph type="body" idx="1"/>
          </p:nvPr>
        </p:nvSpPr>
        <p:spPr/>
        <p:txBody>
          <a:bodyPr/>
          <a:lstStyle/>
          <a:p>
            <a:r>
              <a:rPr lang="en-US" sz="1800" b="0" i="0" u="none" strike="noStrike">
                <a:solidFill>
                  <a:srgbClr val="000000"/>
                </a:solidFill>
                <a:effectLst/>
                <a:latin typeface="Calibri" panose="020F0502020204030204" pitchFamily="34" charset="0"/>
              </a:rPr>
              <a:t>Here is a quick glance at some ADEPT reminders. Please do not hesitate to email us if you have any questions or concerns during the close-out process.</a:t>
            </a:r>
            <a:endParaRPr lang="en-US"/>
          </a:p>
        </p:txBody>
      </p:sp>
      <p:sp>
        <p:nvSpPr>
          <p:cNvPr id="4" name="Slide Number Placeholder 3">
            <a:extLst>
              <a:ext uri="{FF2B5EF4-FFF2-40B4-BE49-F238E27FC236}">
                <a16:creationId xmlns:a16="http://schemas.microsoft.com/office/drawing/2014/main" id="{FCC51F63-B499-E444-7252-564250A686FF}"/>
              </a:ext>
            </a:extLst>
          </p:cNvPr>
          <p:cNvSpPr>
            <a:spLocks noGrp="1"/>
          </p:cNvSpPr>
          <p:nvPr>
            <p:ph type="sldNum" sz="quarter" idx="5"/>
          </p:nvPr>
        </p:nvSpPr>
        <p:spPr/>
        <p:txBody>
          <a:bodyPr/>
          <a:lstStyle/>
          <a:p>
            <a:fld id="{7D31CE96-81FA-4C03-87CC-F53CE344BC75}" type="slidenum">
              <a:rPr lang="en-US" smtClean="0"/>
              <a:t>4</a:t>
            </a:fld>
            <a:endParaRPr lang="en-US"/>
          </a:p>
        </p:txBody>
      </p:sp>
    </p:spTree>
    <p:extLst>
      <p:ext uri="{BB962C8B-B14F-4D97-AF65-F5344CB8AC3E}">
        <p14:creationId xmlns:p14="http://schemas.microsoft.com/office/powerpoint/2010/main" val="3194129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81798-371B-738B-741C-CD361F210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01F88-CDF4-E3F5-7EEA-33425DFD95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529BDC-61E0-0584-844D-0CE8B91D1744}"/>
              </a:ext>
            </a:extLst>
          </p:cNvPr>
          <p:cNvSpPr>
            <a:spLocks noGrp="1"/>
          </p:cNvSpPr>
          <p:nvPr>
            <p:ph type="body" idx="1"/>
          </p:nvPr>
        </p:nvSpPr>
        <p:spPr/>
        <p:txBody>
          <a:bodyPr/>
          <a:lstStyle/>
          <a:p>
            <a:endParaRPr lang="en-US" sz="1800">
              <a:ea typeface="Calibri"/>
              <a:cs typeface="Calibri"/>
            </a:endParaRPr>
          </a:p>
        </p:txBody>
      </p:sp>
      <p:sp>
        <p:nvSpPr>
          <p:cNvPr id="4" name="Slide Number Placeholder 3">
            <a:extLst>
              <a:ext uri="{FF2B5EF4-FFF2-40B4-BE49-F238E27FC236}">
                <a16:creationId xmlns:a16="http://schemas.microsoft.com/office/drawing/2014/main" id="{920FAF01-AAF6-C041-1EB2-F21D1E7DD53F}"/>
              </a:ext>
            </a:extLst>
          </p:cNvPr>
          <p:cNvSpPr>
            <a:spLocks noGrp="1"/>
          </p:cNvSpPr>
          <p:nvPr>
            <p:ph type="sldNum" sz="quarter" idx="5"/>
          </p:nvPr>
        </p:nvSpPr>
        <p:spPr/>
        <p:txBody>
          <a:bodyPr/>
          <a:lstStyle/>
          <a:p>
            <a:fld id="{7D31CE96-81FA-4C03-87CC-F53CE344BC75}" type="slidenum">
              <a:rPr lang="en-US" smtClean="0"/>
              <a:t>5</a:t>
            </a:fld>
            <a:endParaRPr lang="en-US"/>
          </a:p>
        </p:txBody>
      </p:sp>
    </p:spTree>
    <p:extLst>
      <p:ext uri="{BB962C8B-B14F-4D97-AF65-F5344CB8AC3E}">
        <p14:creationId xmlns:p14="http://schemas.microsoft.com/office/powerpoint/2010/main" val="2228806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6CFFB-461C-4BA0-49D1-6051AF7114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E62E1-03B7-9C3A-BA2C-983011346C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940D67-B27C-D3E5-69D9-E3394D10D145}"/>
              </a:ext>
            </a:extLst>
          </p:cNvPr>
          <p:cNvSpPr>
            <a:spLocks noGrp="1"/>
          </p:cNvSpPr>
          <p:nvPr>
            <p:ph type="body" idx="1"/>
          </p:nvPr>
        </p:nvSpPr>
        <p:spPr/>
        <p:txBody>
          <a:bodyPr/>
          <a:lstStyle/>
          <a:p>
            <a:r>
              <a:rPr lang="en-US" sz="1800">
                <a:ea typeface="Calibri"/>
                <a:cs typeface="Calibri"/>
              </a:rPr>
              <a:t>Please note that since SGGs are not embedded within the evaluation for School Counselors, they must be entered into </a:t>
            </a:r>
            <a:r>
              <a:rPr lang="en-US" sz="1800" err="1">
                <a:ea typeface="Calibri"/>
                <a:cs typeface="Calibri"/>
              </a:rPr>
              <a:t>SCLead</a:t>
            </a:r>
            <a:r>
              <a:rPr lang="en-US" sz="1800">
                <a:ea typeface="Calibri"/>
                <a:cs typeface="Calibri"/>
              </a:rPr>
              <a:t>. </a:t>
            </a:r>
          </a:p>
        </p:txBody>
      </p:sp>
      <p:sp>
        <p:nvSpPr>
          <p:cNvPr id="4" name="Slide Number Placeholder 3">
            <a:extLst>
              <a:ext uri="{FF2B5EF4-FFF2-40B4-BE49-F238E27FC236}">
                <a16:creationId xmlns:a16="http://schemas.microsoft.com/office/drawing/2014/main" id="{6BEE9B71-2D80-2956-FB56-6EDA031B7BC6}"/>
              </a:ext>
            </a:extLst>
          </p:cNvPr>
          <p:cNvSpPr>
            <a:spLocks noGrp="1"/>
          </p:cNvSpPr>
          <p:nvPr>
            <p:ph type="sldNum" sz="quarter" idx="5"/>
          </p:nvPr>
        </p:nvSpPr>
        <p:spPr/>
        <p:txBody>
          <a:bodyPr/>
          <a:lstStyle/>
          <a:p>
            <a:fld id="{7D31CE96-81FA-4C03-87CC-F53CE344BC75}" type="slidenum">
              <a:rPr lang="en-US" smtClean="0"/>
              <a:t>6</a:t>
            </a:fld>
            <a:endParaRPr lang="en-US"/>
          </a:p>
        </p:txBody>
      </p:sp>
    </p:spTree>
    <p:extLst>
      <p:ext uri="{BB962C8B-B14F-4D97-AF65-F5344CB8AC3E}">
        <p14:creationId xmlns:p14="http://schemas.microsoft.com/office/powerpoint/2010/main" val="4210796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a:solidFill>
                  <a:srgbClr val="000000"/>
                </a:solidFill>
                <a:effectLst/>
                <a:latin typeface="Calibri"/>
                <a:ea typeface="Calibri"/>
                <a:cs typeface="Calibri"/>
              </a:rPr>
              <a:t>Let's dig in to some Special Areas reminders. </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C08F6B9-9AA6-429E-A410-38249A3BA9E7}" type="slidenum">
              <a:rPr lang="en-US" smtClean="0"/>
              <a:t>7</a:t>
            </a:fld>
            <a:endParaRPr lang="en-US"/>
          </a:p>
        </p:txBody>
      </p:sp>
    </p:spTree>
    <p:extLst>
      <p:ext uri="{BB962C8B-B14F-4D97-AF65-F5344CB8AC3E}">
        <p14:creationId xmlns:p14="http://schemas.microsoft.com/office/powerpoint/2010/main" val="1976785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a:solidFill>
                  <a:srgbClr val="000000"/>
                </a:solidFill>
                <a:effectLst/>
                <a:latin typeface="Calibri" panose="020F0502020204030204" pitchFamily="34" charset="0"/>
              </a:rPr>
              <a:t>Remember that we have scripted several focused questions for the Pre- and Post conferences for our Special Areas educators. These questions are aligned to specific indicators and descriptors and are required for complete scoring in an evaluation. Evaluators may ask additional questions and have the option of scripting responses within </a:t>
            </a:r>
            <a:r>
              <a:rPr lang="en-US" b="0" i="0" u="none" strike="noStrike" err="1">
                <a:solidFill>
                  <a:srgbClr val="000000"/>
                </a:solidFill>
                <a:effectLst/>
                <a:latin typeface="Calibri" panose="020F0502020204030204" pitchFamily="34" charset="0"/>
              </a:rPr>
              <a:t>SCLead</a:t>
            </a:r>
            <a:r>
              <a:rPr lang="en-US" b="0" i="0" u="none" strike="noStrike">
                <a:solidFill>
                  <a:srgbClr val="000000"/>
                </a:solidFill>
                <a:effectLst/>
                <a:latin typeface="Calibri" panose="020F0502020204030204" pitchFamily="34" charset="0"/>
              </a:rPr>
              <a:t>, where the questions are displayed in the Pre- and Post Conference Planning tabs. Remember to click Save at the bottom of the page once you have entered information. </a:t>
            </a:r>
            <a:r>
              <a:rPr lang="en-US" b="0" i="0">
                <a:solidFill>
                  <a:srgbClr val="000000"/>
                </a:solidFill>
                <a:effectLst/>
                <a:latin typeface="Calibri" panose="020F0502020204030204" pitchFamily="34" charset="0"/>
              </a:rPr>
              <a:t>​</a:t>
            </a:r>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8</a:t>
            </a:fld>
            <a:endParaRPr lang="en-US"/>
          </a:p>
        </p:txBody>
      </p:sp>
    </p:spTree>
    <p:extLst>
      <p:ext uri="{BB962C8B-B14F-4D97-AF65-F5344CB8AC3E}">
        <p14:creationId xmlns:p14="http://schemas.microsoft.com/office/powerpoint/2010/main" val="3245643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ABDD7-1D65-A264-625C-FBB9B2CAA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B6E3C-64E3-10DD-6BDD-FE5FDDF3F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95719-8597-7481-FEA2-FD12C949015D}"/>
              </a:ext>
            </a:extLst>
          </p:cNvPr>
          <p:cNvSpPr>
            <a:spLocks noGrp="1"/>
          </p:cNvSpPr>
          <p:nvPr>
            <p:ph type="body" idx="1"/>
          </p:nvPr>
        </p:nvSpPr>
        <p:spPr/>
        <p:txBody>
          <a:bodyPr/>
          <a:lstStyle/>
          <a:p>
            <a:pPr fontAlgn="base"/>
            <a:endParaRPr lang="en-US" b="0" i="0">
              <a:solidFill>
                <a:srgbClr val="444444"/>
              </a:solidFill>
              <a:effectLst/>
              <a:latin typeface="Calibri"/>
              <a:ea typeface="Calibri"/>
              <a:cs typeface="Calibri"/>
            </a:endParaRPr>
          </a:p>
        </p:txBody>
      </p:sp>
      <p:sp>
        <p:nvSpPr>
          <p:cNvPr id="4" name="Slide Number Placeholder 3">
            <a:extLst>
              <a:ext uri="{FF2B5EF4-FFF2-40B4-BE49-F238E27FC236}">
                <a16:creationId xmlns:a16="http://schemas.microsoft.com/office/drawing/2014/main" id="{B361CBE2-388B-1DAE-ECDC-24BED49FE67D}"/>
              </a:ext>
            </a:extLst>
          </p:cNvPr>
          <p:cNvSpPr>
            <a:spLocks noGrp="1"/>
          </p:cNvSpPr>
          <p:nvPr>
            <p:ph type="sldNum" sz="quarter" idx="5"/>
          </p:nvPr>
        </p:nvSpPr>
        <p:spPr/>
        <p:txBody>
          <a:bodyPr/>
          <a:lstStyle/>
          <a:p>
            <a:fld id="{4F84FA42-8DA2-4DCE-93EE-F254672AA41C}" type="slidenum">
              <a:rPr lang="en-US"/>
              <a:t>9</a:t>
            </a:fld>
            <a:endParaRPr lang="en-US"/>
          </a:p>
        </p:txBody>
      </p:sp>
    </p:spTree>
    <p:extLst>
      <p:ext uri="{BB962C8B-B14F-4D97-AF65-F5344CB8AC3E}">
        <p14:creationId xmlns:p14="http://schemas.microsoft.com/office/powerpoint/2010/main" val="135091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3D58C-166A-EF8E-267B-EB4CDF1FCB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670B1-6E86-CA3E-894B-E82CDC5DCF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91BFA5-819C-8E1E-1757-E6C42B27C994}"/>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E38880DF-A656-BE44-260A-F4073FA2E751}"/>
              </a:ext>
            </a:extLst>
          </p:cNvPr>
          <p:cNvSpPr>
            <a:spLocks noGrp="1"/>
          </p:cNvSpPr>
          <p:nvPr>
            <p:ph type="sldNum" sz="quarter" idx="5"/>
          </p:nvPr>
        </p:nvSpPr>
        <p:spPr/>
        <p:txBody>
          <a:bodyPr/>
          <a:lstStyle/>
          <a:p>
            <a:fld id="{AC08F6B9-9AA6-429E-A410-38249A3BA9E7}" type="slidenum">
              <a:rPr lang="en-US" smtClean="0"/>
              <a:t>10</a:t>
            </a:fld>
            <a:endParaRPr lang="en-US"/>
          </a:p>
        </p:txBody>
      </p:sp>
    </p:spTree>
    <p:extLst>
      <p:ext uri="{BB962C8B-B14F-4D97-AF65-F5344CB8AC3E}">
        <p14:creationId xmlns:p14="http://schemas.microsoft.com/office/powerpoint/2010/main" val="703195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Drop in chat: </a:t>
            </a:r>
            <a:endParaRPr lang="en-US">
              <a:solidFill>
                <a:srgbClr val="000000"/>
              </a:solidFill>
              <a:ea typeface="Calibri"/>
              <a:cs typeface="Calibri"/>
            </a:endParaRPr>
          </a:p>
          <a:p>
            <a:endParaRPr lang="en-US">
              <a:ea typeface="Calibri"/>
              <a:cs typeface="Calibri"/>
            </a:endParaRPr>
          </a:p>
          <a:p>
            <a:r>
              <a:rPr lang="en-US"/>
              <a:t>Upcoming in-person Mentor Training Dates:</a:t>
            </a:r>
          </a:p>
          <a:p>
            <a:pPr marL="285750" indent="-285750">
              <a:buFont typeface="Arial,Sans-Serif"/>
              <a:buChar char="•"/>
            </a:pPr>
            <a:r>
              <a:rPr lang="en-US" b="1"/>
              <a:t>April 21–22, 2026</a:t>
            </a:r>
            <a:endParaRPr lang="en-US">
              <a:solidFill>
                <a:srgbClr val="444444"/>
              </a:solidFill>
            </a:endParaRPr>
          </a:p>
          <a:p>
            <a:pPr marL="742950" lvl="1" indent="-285750">
              <a:buFont typeface="Arial,Sans-Serif"/>
              <a:buChar char="•"/>
            </a:pPr>
            <a:r>
              <a:rPr lang="en-US" b="1"/>
              <a:t>Location:</a:t>
            </a:r>
            <a:r>
              <a:rPr lang="en-US"/>
              <a:t> Charleston Southern University, Charleston, SC</a:t>
            </a:r>
            <a:endParaRPr lang="en-US">
              <a:solidFill>
                <a:srgbClr val="444444"/>
              </a:solidFill>
            </a:endParaRPr>
          </a:p>
          <a:p>
            <a:pPr marL="742950" lvl="1" indent="-285750">
              <a:buFont typeface="Arial,Sans-Serif"/>
              <a:buChar char="•"/>
            </a:pPr>
            <a:r>
              <a:rPr lang="en-US" b="1"/>
              <a:t>Registration:</a:t>
            </a:r>
            <a:r>
              <a:rPr lang="en-US"/>
              <a:t> </a:t>
            </a:r>
            <a:r>
              <a:rPr lang="en-US">
                <a:solidFill>
                  <a:srgbClr val="444444"/>
                </a:solidFill>
                <a:hlinkClick r:id="rId3"/>
              </a:rPr>
              <a:t>REGISTRATION LINK</a:t>
            </a:r>
            <a:r>
              <a:rPr lang="en-US"/>
              <a:t> (Password: </a:t>
            </a:r>
            <a:r>
              <a:rPr lang="en-US" b="1"/>
              <a:t>cerra2589</a:t>
            </a:r>
            <a:r>
              <a:rPr lang="en-US"/>
              <a:t>)</a:t>
            </a:r>
            <a:endParaRPr lang="en-US">
              <a:solidFill>
                <a:srgbClr val="444444"/>
              </a:solidFill>
            </a:endParaRPr>
          </a:p>
          <a:p>
            <a:pPr marL="285750" indent="-285750">
              <a:buFont typeface="Arial,Sans-Serif"/>
              <a:buChar char="•"/>
            </a:pPr>
            <a:r>
              <a:rPr lang="en-US" b="1"/>
              <a:t>May 12–13, 2026</a:t>
            </a:r>
            <a:endParaRPr lang="en-US">
              <a:solidFill>
                <a:srgbClr val="444444"/>
              </a:solidFill>
            </a:endParaRPr>
          </a:p>
          <a:p>
            <a:pPr marL="742950" lvl="1" indent="-285750">
              <a:buFont typeface="Arial,Sans-Serif"/>
              <a:buChar char="•"/>
            </a:pPr>
            <a:r>
              <a:rPr lang="en-US" b="1"/>
              <a:t>Location:</a:t>
            </a:r>
            <a:r>
              <a:rPr lang="en-US"/>
              <a:t> SCEA Building, Columbia, SC</a:t>
            </a:r>
            <a:endParaRPr lang="en-US">
              <a:solidFill>
                <a:srgbClr val="444444"/>
              </a:solidFill>
            </a:endParaRPr>
          </a:p>
          <a:p>
            <a:pPr marL="742950" lvl="1" indent="-285750">
              <a:buFont typeface="Arial,Sans-Serif"/>
              <a:buChar char="•"/>
            </a:pPr>
            <a:r>
              <a:rPr lang="en-US" b="1"/>
              <a:t>Registration:</a:t>
            </a:r>
            <a:r>
              <a:rPr lang="en-US"/>
              <a:t> </a:t>
            </a:r>
            <a:r>
              <a:rPr lang="en-US">
                <a:solidFill>
                  <a:srgbClr val="444444"/>
                </a:solidFill>
                <a:hlinkClick r:id="rId4"/>
              </a:rPr>
              <a:t>REGISTRATION LINK</a:t>
            </a:r>
            <a:r>
              <a:rPr lang="en-US"/>
              <a:t> (Password: </a:t>
            </a:r>
            <a:r>
              <a:rPr lang="en-US" b="1"/>
              <a:t>cerra9090</a:t>
            </a:r>
            <a:r>
              <a:rPr lang="en-US"/>
              <a:t>)</a:t>
            </a:r>
          </a:p>
        </p:txBody>
      </p:sp>
      <p:sp>
        <p:nvSpPr>
          <p:cNvPr id="4" name="Slide Number Placeholder 3"/>
          <p:cNvSpPr>
            <a:spLocks noGrp="1"/>
          </p:cNvSpPr>
          <p:nvPr>
            <p:ph type="sldNum" sz="quarter" idx="5"/>
          </p:nvPr>
        </p:nvSpPr>
        <p:spPr/>
        <p:txBody>
          <a:bodyPr/>
          <a:lstStyle/>
          <a:p>
            <a:fld id="{7D31CE96-81FA-4C03-87CC-F53CE344BC75}" type="slidenum">
              <a:rPr lang="en-US" smtClean="0"/>
              <a:t>11</a:t>
            </a:fld>
            <a:endParaRPr lang="en-US"/>
          </a:p>
        </p:txBody>
      </p:sp>
    </p:spTree>
    <p:extLst>
      <p:ext uri="{BB962C8B-B14F-4D97-AF65-F5344CB8AC3E}">
        <p14:creationId xmlns:p14="http://schemas.microsoft.com/office/powerpoint/2010/main" val="2768356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next Mentor and Induction Virtual Support Session is scheduled for Wednesday, March 18, from 4:00 to 5:00 pm. This session will focus on strategies to prevent burnout and will include a deeper look at how to connect the rubric to effective time management. We thank you for sharing this wonderful resource in your districts! </a:t>
            </a:r>
            <a:endParaRPr lang="en-US">
              <a:solidFill>
                <a:srgbClr val="000000"/>
              </a:solidFill>
              <a:ea typeface="Calibri"/>
              <a:cs typeface="Calibri"/>
            </a:endParaRPr>
          </a:p>
          <a:p>
            <a:endParaRPr lang="en-US">
              <a:ea typeface="Calibri"/>
              <a:cs typeface="Calibri"/>
            </a:endParaRPr>
          </a:p>
          <a:p>
            <a:r>
              <a:rPr lang="en-US">
                <a:ea typeface="Calibri"/>
                <a:cs typeface="Calibri"/>
              </a:rPr>
              <a:t>Drop Registration Link in the chat: </a:t>
            </a:r>
            <a:endParaRPr lang="en-US"/>
          </a:p>
          <a:p>
            <a:endParaRPr lang="en-US"/>
          </a:p>
          <a:p>
            <a:r>
              <a:rPr lang="en-US" b="1"/>
              <a:t>Mentor and Induction Virtual Support Session</a:t>
            </a:r>
            <a:endParaRPr lang="en-US" b="1">
              <a:ea typeface="Calibri"/>
              <a:cs typeface="Calibri"/>
            </a:endParaRPr>
          </a:p>
          <a:p>
            <a:r>
              <a:rPr lang="en-US" b="1"/>
              <a:t>Wednesday, March 18, from 4:00 to 5:00 pm</a:t>
            </a:r>
            <a:endParaRPr lang="en-US" b="1">
              <a:ea typeface="Calibri"/>
              <a:cs typeface="Calibri"/>
            </a:endParaRPr>
          </a:p>
          <a:p>
            <a:r>
              <a:rPr lang="en-US" b="1">
                <a:hlinkClick r:id="rId3"/>
              </a:rPr>
              <a:t>https://shorturl.at/KWZVL</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7D31CE96-81FA-4C03-87CC-F53CE344BC75}" type="slidenum">
              <a:rPr lang="en-US" smtClean="0"/>
              <a:t>12</a:t>
            </a:fld>
            <a:endParaRPr lang="en-US"/>
          </a:p>
        </p:txBody>
      </p:sp>
    </p:spTree>
    <p:extLst>
      <p:ext uri="{BB962C8B-B14F-4D97-AF65-F5344CB8AC3E}">
        <p14:creationId xmlns:p14="http://schemas.microsoft.com/office/powerpoint/2010/main" val="3480083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A84D3-6B35-AB53-1A89-6D323E08F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D7B59-D762-8AA4-E4E3-4BD1CF16FE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6AD102-74C2-AB80-A79A-F42134E86A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668514-491E-0AB6-7C14-8CB7D3E8D9A1}"/>
              </a:ext>
            </a:extLst>
          </p:cNvPr>
          <p:cNvSpPr>
            <a:spLocks noGrp="1"/>
          </p:cNvSpPr>
          <p:nvPr>
            <p:ph type="sldNum" sz="quarter" idx="5"/>
          </p:nvPr>
        </p:nvSpPr>
        <p:spPr/>
        <p:txBody>
          <a:bodyPr/>
          <a:lstStyle/>
          <a:p>
            <a:fld id="{AC08F6B9-9AA6-429E-A410-38249A3BA9E7}" type="slidenum">
              <a:rPr lang="en-US" smtClean="0"/>
              <a:t>13</a:t>
            </a:fld>
            <a:endParaRPr lang="en-US"/>
          </a:p>
        </p:txBody>
      </p:sp>
    </p:spTree>
    <p:extLst>
      <p:ext uri="{BB962C8B-B14F-4D97-AF65-F5344CB8AC3E}">
        <p14:creationId xmlns:p14="http://schemas.microsoft.com/office/powerpoint/2010/main" val="3789571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Read question and answer.   </a:t>
            </a:r>
          </a:p>
        </p:txBody>
      </p:sp>
      <p:sp>
        <p:nvSpPr>
          <p:cNvPr id="4" name="Slide Number Placeholder 3"/>
          <p:cNvSpPr>
            <a:spLocks noGrp="1"/>
          </p:cNvSpPr>
          <p:nvPr>
            <p:ph type="sldNum" sz="quarter" idx="5"/>
          </p:nvPr>
        </p:nvSpPr>
        <p:spPr/>
        <p:txBody>
          <a:bodyPr/>
          <a:lstStyle/>
          <a:p>
            <a:fld id="{7D31CE96-81FA-4C03-87CC-F53CE344BC75}" type="slidenum">
              <a:rPr lang="en-US" smtClean="0"/>
              <a:t>14</a:t>
            </a:fld>
            <a:endParaRPr lang="en-US"/>
          </a:p>
        </p:txBody>
      </p:sp>
    </p:spTree>
    <p:extLst>
      <p:ext uri="{BB962C8B-B14F-4D97-AF65-F5344CB8AC3E}">
        <p14:creationId xmlns:p14="http://schemas.microsoft.com/office/powerpoint/2010/main" val="1988071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 now we are going to turn the mic over to you all for any questions you may have. </a:t>
            </a:r>
          </a:p>
        </p:txBody>
      </p:sp>
      <p:sp>
        <p:nvSpPr>
          <p:cNvPr id="4" name="Slide Number Placeholder 3"/>
          <p:cNvSpPr>
            <a:spLocks noGrp="1"/>
          </p:cNvSpPr>
          <p:nvPr>
            <p:ph type="sldNum" sz="quarter" idx="5"/>
          </p:nvPr>
        </p:nvSpPr>
        <p:spPr/>
        <p:txBody>
          <a:bodyPr/>
          <a:lstStyle/>
          <a:p>
            <a:fld id="{7D31CE96-81FA-4C03-87CC-F53CE344BC75}" type="slidenum">
              <a:rPr lang="en-US" smtClean="0"/>
              <a:t>15</a:t>
            </a:fld>
            <a:endParaRPr lang="en-US"/>
          </a:p>
        </p:txBody>
      </p:sp>
    </p:spTree>
    <p:extLst>
      <p:ext uri="{BB962C8B-B14F-4D97-AF65-F5344CB8AC3E}">
        <p14:creationId xmlns:p14="http://schemas.microsoft.com/office/powerpoint/2010/main" val="4071258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a:ea typeface="Calibri"/>
                <a:cs typeface="Calibri"/>
              </a:rPr>
              <a:t>We thank you for your time today. We will stay for a few extra minutes if anyone has any additional questions.</a:t>
            </a:r>
            <a:endParaRPr lang="en"/>
          </a:p>
          <a:p>
            <a:r>
              <a:rPr lang="en"/>
              <a:t>Feel free to reach out to us if you have questions or feedback for us. Our email addresses are shown on the slide.</a:t>
            </a:r>
          </a:p>
          <a:p>
            <a:r>
              <a:rPr lang="en">
                <a:ea typeface="Calibri"/>
                <a:cs typeface="Calibri"/>
              </a:rPr>
              <a:t>Have a great rest of your day!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31CE96-81FA-4C03-87CC-F53CE344BC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330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E738-A164-4484-AE38-17AF8CE2D4ED}"/>
              </a:ext>
            </a:extLst>
          </p:cNvPr>
          <p:cNvSpPr>
            <a:spLocks noGrp="1"/>
          </p:cNvSpPr>
          <p:nvPr>
            <p:ph type="title"/>
          </p:nvPr>
        </p:nvSpPr>
        <p:spPr>
          <a:xfrm>
            <a:off x="5593080" y="1395542"/>
            <a:ext cx="6035040" cy="1543050"/>
          </a:xfrm>
        </p:spPr>
        <p:txBody>
          <a:bodyPr>
            <a:normAutofit/>
          </a:bodyPr>
          <a:lstStyle>
            <a:lvl1pPr algn="ctr">
              <a:defRPr sz="4000"/>
            </a:lvl1pPr>
          </a:lstStyle>
          <a:p>
            <a:r>
              <a:rPr lang="en-US"/>
              <a:t>Click to edit Master title style</a:t>
            </a:r>
          </a:p>
        </p:txBody>
      </p:sp>
      <p:sp>
        <p:nvSpPr>
          <p:cNvPr id="3" name="Content Placeholder 2">
            <a:extLst>
              <a:ext uri="{FF2B5EF4-FFF2-40B4-BE49-F238E27FC236}">
                <a16:creationId xmlns:a16="http://schemas.microsoft.com/office/drawing/2014/main" id="{E5BA1D8A-181A-4959-85BF-DD70BAE5F9B5}"/>
              </a:ext>
            </a:extLst>
          </p:cNvPr>
          <p:cNvSpPr>
            <a:spLocks noGrp="1"/>
          </p:cNvSpPr>
          <p:nvPr>
            <p:ph idx="1"/>
          </p:nvPr>
        </p:nvSpPr>
        <p:spPr>
          <a:xfrm>
            <a:off x="5593080" y="3104421"/>
            <a:ext cx="6035040" cy="1543050"/>
          </a:xfrm>
        </p:spPr>
        <p:txBody>
          <a:bodyPr anchor="ctr"/>
          <a:lstStyle>
            <a:lvl1pPr algn="ctr">
              <a:defRPr>
                <a:latin typeface="Trebuchet MS" panose="020B0603020202020204" pitchFamily="34" charset="0"/>
              </a:defRPr>
            </a:lvl1pPr>
          </a:lstStyle>
          <a:p>
            <a:pPr lvl="0"/>
            <a:r>
              <a:rPr lang="en-US"/>
              <a:t>Click to edit Master text styles</a:t>
            </a:r>
          </a:p>
        </p:txBody>
      </p:sp>
    </p:spTree>
    <p:extLst>
      <p:ext uri="{BB962C8B-B14F-4D97-AF65-F5344CB8AC3E}">
        <p14:creationId xmlns:p14="http://schemas.microsoft.com/office/powerpoint/2010/main" val="142397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6194342" y="-559272"/>
            <a:ext cx="7680960" cy="768096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646176" y="637953"/>
            <a:ext cx="6902940" cy="2450528"/>
          </a:xfrm>
        </p:spPr>
        <p:txBody>
          <a:bodyPr anchor="ctr">
            <a:normAutofit/>
          </a:bodyPr>
          <a:lstStyle>
            <a:lvl1pPr algn="l">
              <a:lnSpc>
                <a:spcPct val="110000"/>
              </a:lnSpc>
              <a:defRPr sz="4400" b="1">
                <a:solidFill>
                  <a:srgbClr val="2F3D4C"/>
                </a:solidFill>
                <a:latin typeface="Aptos" panose="020B0004020202020204" pitchFamily="34" charset="0"/>
                <a:cs typeface="Segoe UI" panose="020B0502040204020203" pitchFamily="34" charset="0"/>
              </a:defRPr>
            </a:lvl1pPr>
          </a:lstStyle>
          <a:p>
            <a:r>
              <a:rPr lang="en-US">
                <a:solidFill>
                  <a:schemeClr val="bg1"/>
                </a:solidFill>
              </a:rPr>
              <a:t>Title</a:t>
            </a:r>
            <a:r>
              <a:rPr lang="en-US"/>
              <a:t> </a:t>
            </a:r>
            <a:r>
              <a:rPr lang="en-US">
                <a:solidFill>
                  <a:schemeClr val="bg1"/>
                </a:solidFill>
              </a:rPr>
              <a:t>Slide</a:t>
            </a:r>
            <a:r>
              <a:rPr lang="en-US"/>
              <a:t> -</a:t>
            </a:r>
            <a:r>
              <a:rPr lang="en-US">
                <a:solidFill>
                  <a:schemeClr val="bg1"/>
                </a:solidFill>
              </a:rPr>
              <a:t>Font is no less than 44 size</a:t>
            </a:r>
            <a:endParaRPr lang="en-US"/>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635508" y="3517640"/>
            <a:ext cx="6913608" cy="1655762"/>
          </a:xfrm>
        </p:spPr>
        <p:txBody>
          <a:bodyPr anchor="b">
            <a:normAutofit/>
          </a:bodyPr>
          <a:lstStyle>
            <a:lvl1pPr marL="0" indent="0" algn="l">
              <a:buNone/>
              <a:defRPr sz="2133" b="1">
                <a:solidFill>
                  <a:srgbClr val="2F3D4C"/>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&lt;Audience&gt;</a:t>
            </a:r>
          </a:p>
          <a:p>
            <a:r>
              <a:rPr lang="en-US"/>
              <a:t>&lt;Presenter Name&gt; </a:t>
            </a:r>
          </a:p>
          <a:p>
            <a:r>
              <a:rPr lang="en-US"/>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35653" y="5273643"/>
            <a:ext cx="5760720" cy="1523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682044" y="5885341"/>
            <a:ext cx="12547419" cy="836135"/>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843997"/>
            <a:ext cx="3098292" cy="4754880"/>
          </a:xfrm>
        </p:spPr>
        <p:txBody>
          <a:bodyPr>
            <a:normAutofit/>
          </a:bodyPr>
          <a:lstStyle>
            <a:lvl1pPr>
              <a:lnSpc>
                <a:spcPct val="100000"/>
              </a:lnSpc>
              <a:defRPr sz="5867" b="1">
                <a:solidFill>
                  <a:srgbClr val="2F3D4C"/>
                </a:solidFill>
              </a:defRPr>
            </a:lvl1pPr>
          </a:lstStyle>
          <a:p>
            <a:r>
              <a:rPr lang="en-US"/>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3911600" y="843997"/>
            <a:ext cx="7290" cy="475488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4484982" y="843997"/>
            <a:ext cx="7105813" cy="4754880"/>
          </a:xfrm>
        </p:spPr>
        <p:txBody>
          <a:bodyPr anchor="ctr">
            <a:noAutofit/>
          </a:bodyPr>
          <a:lstStyle>
            <a:lvl1pPr>
              <a:defRPr sz="3600">
                <a:solidFill>
                  <a:srgbClr val="2F3D4C"/>
                </a:solidFill>
              </a:defRPr>
            </a:lvl1pPr>
          </a:lstStyle>
          <a:p>
            <a:pPr marL="0" marR="0" lvl="0"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Fifth level</a:t>
            </a:r>
            <a:endParaRPr lang="en-US"/>
          </a:p>
        </p:txBody>
      </p:sp>
    </p:spTree>
    <p:extLst>
      <p:ext uri="{BB962C8B-B14F-4D97-AF65-F5344CB8AC3E}">
        <p14:creationId xmlns:p14="http://schemas.microsoft.com/office/powerpoint/2010/main" val="2853217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09600" y="2127786"/>
            <a:ext cx="10972800" cy="914400"/>
          </a:xfrm>
        </p:spPr>
        <p:txBody>
          <a:bodyPr>
            <a:noAutofit/>
          </a:bodyPr>
          <a:lstStyle>
            <a:lvl1pPr algn="ctr">
              <a:lnSpc>
                <a:spcPct val="100000"/>
              </a:lnSpc>
              <a:defRPr sz="5867" b="1">
                <a:solidFill>
                  <a:srgbClr val="2F3D4C"/>
                </a:solidFill>
              </a:defRPr>
            </a:lvl1pPr>
          </a:lstStyle>
          <a:p>
            <a:r>
              <a:rPr lang="en-US"/>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609600" y="3450210"/>
            <a:ext cx="10972800" cy="12507"/>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5333322" y="488028"/>
            <a:ext cx="1525357" cy="1524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1828800" y="3785556"/>
            <a:ext cx="8534400" cy="1358900"/>
          </a:xfrm>
        </p:spPr>
        <p:txBody>
          <a:bodyPr anchor="ctr">
            <a:normAutofit/>
          </a:bodyPr>
          <a:lstStyle>
            <a:lvl1pPr marL="0" indent="0" algn="ctr">
              <a:buNone/>
              <a:defRPr sz="4400" b="1">
                <a:solidFill>
                  <a:srgbClr val="2F3D4C"/>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450231"/>
            <a:ext cx="10966704" cy="3983779"/>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211544"/>
            <a:ext cx="10966704" cy="422246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211544"/>
            <a:ext cx="10966704" cy="422246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612648" y="1211544"/>
            <a:ext cx="10966704" cy="496065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624091" y="1444046"/>
            <a:ext cx="10966704" cy="4154831"/>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12648" y="365125"/>
            <a:ext cx="10936224" cy="731520"/>
          </a:xfrm>
        </p:spPr>
        <p:txBody>
          <a:bodyPr anchor="t">
            <a:normAutofit/>
          </a:bodyPr>
          <a:lstStyle>
            <a:lvl1pPr>
              <a:lnSpc>
                <a:spcPct val="100000"/>
              </a:lnSpc>
              <a:defRPr sz="3334" b="1">
                <a:solidFill>
                  <a:srgbClr val="2F3D4C"/>
                </a:solidFill>
              </a:defRPr>
            </a:lvl1pPr>
          </a:lstStyle>
          <a:p>
            <a:r>
              <a:rPr lang="en-US"/>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612648" y="1498601"/>
            <a:ext cx="5181600" cy="4240819"/>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6386207" y="1498601"/>
            <a:ext cx="5181600" cy="4240819"/>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8013192" y="1625152"/>
            <a:ext cx="3535680" cy="4217235"/>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12648" y="365125"/>
            <a:ext cx="10936224" cy="731520"/>
          </a:xfrm>
        </p:spPr>
        <p:txBody>
          <a:bodyPr anchor="t">
            <a:normAutofit/>
          </a:bodyPr>
          <a:lstStyle>
            <a:lvl1pPr>
              <a:lnSpc>
                <a:spcPct val="100000"/>
              </a:lnSpc>
              <a:defRPr sz="3334" b="1">
                <a:solidFill>
                  <a:srgbClr val="2F3D4C"/>
                </a:solidFill>
              </a:defRPr>
            </a:lvl1pPr>
          </a:lstStyle>
          <a:p>
            <a:r>
              <a:rPr lang="en-US"/>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612648" y="1625152"/>
            <a:ext cx="3535680" cy="4217234"/>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4328160" y="1637659"/>
            <a:ext cx="3535680" cy="4204728"/>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628074" y="365125"/>
            <a:ext cx="10963563" cy="731520"/>
          </a:xfrm>
        </p:spPr>
        <p:txBody>
          <a:bodyPr anchor="t">
            <a:normAutofit/>
          </a:bodyPr>
          <a:lstStyle>
            <a:lvl1pPr>
              <a:lnSpc>
                <a:spcPct val="100000"/>
              </a:lnSpc>
              <a:defRPr sz="3334" b="1">
                <a:solidFill>
                  <a:srgbClr val="2F3D4C"/>
                </a:solidFill>
              </a:defRPr>
            </a:lvl1pPr>
          </a:lstStyle>
          <a:p>
            <a:r>
              <a:rPr lang="en-US"/>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639196" y="1581324"/>
            <a:ext cx="5157787" cy="48768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628074" y="2209800"/>
            <a:ext cx="5157787" cy="3626717"/>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6385173" y="1581324"/>
            <a:ext cx="5183188" cy="48768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6406142" y="2209800"/>
            <a:ext cx="5183188" cy="3626717"/>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628074" y="365125"/>
            <a:ext cx="10963563" cy="731520"/>
          </a:xfrm>
        </p:spPr>
        <p:txBody>
          <a:bodyPr anchor="t">
            <a:normAutofit/>
          </a:bodyPr>
          <a:lstStyle>
            <a:lvl1pPr>
              <a:lnSpc>
                <a:spcPct val="100000"/>
              </a:lnSpc>
              <a:defRPr sz="3334" b="1">
                <a:solidFill>
                  <a:srgbClr val="2F3D4C"/>
                </a:solidFill>
              </a:defRPr>
            </a:lvl1pPr>
          </a:lstStyle>
          <a:p>
            <a:r>
              <a:rPr lang="en-US"/>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628074" y="1569720"/>
            <a:ext cx="5157787" cy="48768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628074" y="2209800"/>
            <a:ext cx="5157787" cy="3626717"/>
          </a:xfrm>
        </p:spPr>
        <p:txBody>
          <a:bodyPr>
            <a:normAutofit/>
          </a:bodyPr>
          <a:lstStyle>
            <a:lvl1pPr>
              <a:defRPr sz="1733">
                <a:solidFill>
                  <a:srgbClr val="2F3D4C"/>
                </a:solidFill>
              </a:defRPr>
            </a:lvl1pPr>
            <a:lvl2pPr>
              <a:defRPr sz="1733">
                <a:solidFill>
                  <a:srgbClr val="2F3D4C"/>
                </a:solidFill>
              </a:defRPr>
            </a:lvl2pPr>
            <a:lvl3pPr>
              <a:defRPr sz="1733">
                <a:solidFill>
                  <a:srgbClr val="2F3D4C"/>
                </a:solidFill>
              </a:defRPr>
            </a:lvl3pPr>
            <a:lvl4pPr>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6406142" y="1569720"/>
            <a:ext cx="5183188" cy="42672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6406142" y="2209800"/>
            <a:ext cx="5183188" cy="3626717"/>
          </a:xfrm>
        </p:spPr>
        <p:txBody>
          <a:bodyPr>
            <a:normAutofit/>
          </a:bodyPr>
          <a:lstStyle>
            <a:lvl1pPr>
              <a:defRPr sz="1733">
                <a:solidFill>
                  <a:srgbClr val="2F3D4C"/>
                </a:solidFill>
              </a:defRPr>
            </a:lvl1pPr>
            <a:lvl2pPr>
              <a:defRPr sz="1733">
                <a:solidFill>
                  <a:srgbClr val="2F3D4C"/>
                </a:solidFill>
              </a:defRPr>
            </a:lvl2pPr>
            <a:lvl3pPr>
              <a:defRPr sz="1733">
                <a:solidFill>
                  <a:srgbClr val="2F3D4C"/>
                </a:solidFill>
              </a:defRPr>
            </a:lvl3pPr>
            <a:lvl4pPr>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590167" y="457200"/>
            <a:ext cx="4181859" cy="1162081"/>
          </a:xfrm>
        </p:spPr>
        <p:txBody>
          <a:bodyPr anchor="t">
            <a:normAutofit/>
          </a:bodyPr>
          <a:lstStyle>
            <a:lvl1pPr>
              <a:lnSpc>
                <a:spcPct val="100000"/>
              </a:lnSpc>
              <a:defRPr sz="3334" b="1">
                <a:solidFill>
                  <a:srgbClr val="2F3D4C"/>
                </a:solidFill>
              </a:defRPr>
            </a:lvl1pPr>
          </a:lstStyle>
          <a:p>
            <a:r>
              <a:rPr lang="en-US"/>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5486400" y="457202"/>
            <a:ext cx="5868988" cy="5403850"/>
          </a:xfrm>
        </p:spPr>
        <p:txBody>
          <a:bodyPr>
            <a:normAutofit/>
          </a:bodyPr>
          <a:lstStyle>
            <a:lvl1pPr marL="0" indent="0">
              <a:lnSpc>
                <a:spcPct val="110000"/>
              </a:lnSpc>
              <a:spcBef>
                <a:spcPts val="0"/>
              </a:spcBef>
              <a:buNone/>
              <a:defRPr sz="1867">
                <a:solidFill>
                  <a:srgbClr val="2F3D4C"/>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err="1"/>
              <a:t>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p>
          <a:p>
            <a:pPr lvl="0"/>
            <a:endParaRPr lang="en-US"/>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657226" y="2209800"/>
            <a:ext cx="4181859" cy="3835388"/>
          </a:xfrm>
        </p:spPr>
        <p:txBody>
          <a:bodyPr>
            <a:noAutofit/>
          </a:bodyPr>
          <a:lstStyle>
            <a:lvl1pPr marL="0" indent="0">
              <a:lnSpc>
                <a:spcPct val="110000"/>
              </a:lnSpc>
              <a:spcBef>
                <a:spcPts val="0"/>
              </a:spcBef>
              <a:buNone/>
              <a:defRPr sz="1733">
                <a:solidFill>
                  <a:srgbClr val="2F3D4C"/>
                </a:solidFill>
              </a:defRPr>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3344637" y="4026981"/>
            <a:ext cx="3657600" cy="1054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629483" y="1871629"/>
            <a:ext cx="4230991" cy="12193"/>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590167" y="457200"/>
            <a:ext cx="4181859" cy="1112837"/>
          </a:xfrm>
        </p:spPr>
        <p:txBody>
          <a:bodyPr anchor="t">
            <a:normAutofit/>
          </a:bodyPr>
          <a:lstStyle>
            <a:lvl1pPr>
              <a:lnSpc>
                <a:spcPct val="100000"/>
              </a:lnSpc>
              <a:defRPr sz="3334" b="1">
                <a:solidFill>
                  <a:srgbClr val="2F3D4C"/>
                </a:solidFill>
              </a:defRPr>
            </a:lvl1pPr>
          </a:lstStyle>
          <a:p>
            <a:r>
              <a:rPr lang="en-US"/>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657226" y="2209801"/>
            <a:ext cx="4230990" cy="3659187"/>
          </a:xfrm>
        </p:spPr>
        <p:txBody>
          <a:bodyPr/>
          <a:lstStyle>
            <a:lvl1pPr marL="0" indent="0">
              <a:lnSpc>
                <a:spcPct val="110000"/>
              </a:lnSpc>
              <a:spcBef>
                <a:spcPts val="0"/>
              </a:spcBef>
              <a:buNone/>
              <a:defRPr sz="1733">
                <a:solidFill>
                  <a:srgbClr val="2F3D4C"/>
                </a:solidFill>
              </a:defRPr>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a:t>
            </a:r>
            <a:r>
              <a:rPr lang="en-US" err="1"/>
              <a:t>eadipisicing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5486400" y="457202"/>
            <a:ext cx="5868988" cy="5403850"/>
          </a:xfrm>
          <a:ln w="28575">
            <a:solidFill>
              <a:srgbClr val="F0C14C"/>
            </a:solidFill>
          </a:ln>
        </p:spPr>
        <p:txBody>
          <a:bodyPr anchor="ctr">
            <a:normAutofit/>
          </a:bodyPr>
          <a:lstStyle>
            <a:lvl1pPr marL="0" indent="0" algn="ctr">
              <a:lnSpc>
                <a:spcPct val="110000"/>
              </a:lnSpc>
              <a:spcBef>
                <a:spcPts val="0"/>
              </a:spcBef>
              <a:buNone/>
              <a:defRPr sz="2933">
                <a:solidFill>
                  <a:srgbClr val="2F3D4C"/>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Insert and format picture </a:t>
            </a:r>
          </a:p>
          <a:p>
            <a:pPr lvl="0"/>
            <a:r>
              <a:rPr lang="en-US"/>
              <a:t>to fit allotted box frame</a:t>
            </a:r>
          </a:p>
          <a:p>
            <a:pPr lvl="0"/>
            <a:r>
              <a:rPr lang="en-US"/>
              <a:t>(you may adjust the height of the yellow box, not the width)</a:t>
            </a:r>
          </a:p>
          <a:p>
            <a:pPr lvl="0"/>
            <a:endParaRPr lang="en-US"/>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629483" y="1871629"/>
            <a:ext cx="4230991" cy="12193"/>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5860603" y="1489102"/>
            <a:ext cx="4864100" cy="1875553"/>
          </a:xfrm>
        </p:spPr>
        <p:txBody>
          <a:bodyPr anchor="t">
            <a:noAutofit/>
          </a:bodyPr>
          <a:lstStyle>
            <a:lvl1pPr>
              <a:lnSpc>
                <a:spcPct val="100000"/>
              </a:lnSpc>
              <a:defRPr sz="5867" b="1">
                <a:solidFill>
                  <a:srgbClr val="2F3D4C"/>
                </a:solidFill>
                <a:latin typeface="+mn-lt"/>
              </a:defRPr>
            </a:lvl1pPr>
          </a:lstStyle>
          <a:p>
            <a:r>
              <a:rPr lang="en-US" err="1"/>
              <a:t>Firstname</a:t>
            </a:r>
            <a:br>
              <a:rPr lang="en-US"/>
            </a:br>
            <a:r>
              <a:rPr lang="en-US" err="1"/>
              <a:t>Lastname</a:t>
            </a:r>
            <a:endParaRPr lang="en-US"/>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5892800" y="3530600"/>
            <a:ext cx="486410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1435100" y="1322491"/>
            <a:ext cx="3657600" cy="36576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5860603" y="3674527"/>
            <a:ext cx="4896297" cy="668873"/>
          </a:xfrm>
        </p:spPr>
        <p:txBody>
          <a:bodyPr>
            <a:noAutofit/>
          </a:bodyPr>
          <a:lstStyle>
            <a:lvl1pPr>
              <a:defRPr i="1">
                <a:solidFill>
                  <a:srgbClr val="2F3D4C"/>
                </a:solidFill>
              </a:defRPr>
            </a:lvl1pPr>
          </a:lstStyle>
          <a:p>
            <a:pPr marL="0" indent="0">
              <a:lnSpc>
                <a:spcPct val="120000"/>
              </a:lnSpc>
              <a:buNone/>
            </a:pPr>
            <a:r>
              <a:rPr lang="en-US"/>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4556759" y="5511800"/>
            <a:ext cx="3048000" cy="609600"/>
          </a:xfrm>
        </p:spPr>
        <p:txBody>
          <a:bodyPr anchor="ctr">
            <a:normAutofit/>
          </a:bodyPr>
          <a:lstStyle>
            <a:lvl1pPr algn="ctr">
              <a:lnSpc>
                <a:spcPct val="100000"/>
              </a:lnSpc>
              <a:defRPr sz="2933" b="1">
                <a:solidFill>
                  <a:srgbClr val="2F3D4C"/>
                </a:solidFill>
              </a:defRPr>
            </a:lvl1pPr>
          </a:lstStyle>
          <a:p>
            <a:r>
              <a:rPr lang="en-US"/>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93387" y="685800"/>
            <a:ext cx="4574746" cy="4572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98736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49864D-019A-4B12-BF90-B1D07F90B920}"/>
              </a:ext>
            </a:extLst>
          </p:cNvPr>
          <p:cNvSpPr>
            <a:spLocks noGrp="1"/>
          </p:cNvSpPr>
          <p:nvPr>
            <p:ph type="title"/>
          </p:nvPr>
        </p:nvSpPr>
        <p:spPr>
          <a:xfrm>
            <a:off x="5829300" y="1370126"/>
            <a:ext cx="5486400" cy="1543050"/>
          </a:xfrm>
          <a:prstGeom prst="rect">
            <a:avLst/>
          </a:prstGeom>
        </p:spPr>
        <p:txBody>
          <a:bodyPr vert="horz" lIns="91440" tIns="45720" rIns="91440" bIns="45720" rtlCol="0" anchor="ctr">
            <a:normAutofit/>
          </a:bodyPr>
          <a:lstStyle/>
          <a:p>
            <a:pPr marL="0" indent="0" algn="ctr">
              <a:buNone/>
            </a:pPr>
            <a:r>
              <a:rPr lang="en-US" sz="3600">
                <a:latin typeface="Rockwell" panose="02060603020205020403" pitchFamily="18" charset="0"/>
              </a:rPr>
              <a:t>&lt;Title Here&gt;</a:t>
            </a:r>
          </a:p>
        </p:txBody>
      </p:sp>
      <p:sp>
        <p:nvSpPr>
          <p:cNvPr id="3" name="Text Placeholder 2">
            <a:extLst>
              <a:ext uri="{FF2B5EF4-FFF2-40B4-BE49-F238E27FC236}">
                <a16:creationId xmlns:a16="http://schemas.microsoft.com/office/drawing/2014/main" id="{8AB7142B-3665-4E5C-A890-9019553719D7}"/>
              </a:ext>
            </a:extLst>
          </p:cNvPr>
          <p:cNvSpPr>
            <a:spLocks noGrp="1"/>
          </p:cNvSpPr>
          <p:nvPr>
            <p:ph type="body" idx="1"/>
          </p:nvPr>
        </p:nvSpPr>
        <p:spPr>
          <a:xfrm>
            <a:off x="5829300" y="3104421"/>
            <a:ext cx="5524500" cy="1543050"/>
          </a:xfrm>
          <a:prstGeom prst="rect">
            <a:avLst/>
          </a:prstGeom>
        </p:spPr>
        <p:txBody>
          <a:bodyPr vert="horz" lIns="91440" tIns="45720" rIns="91440" bIns="45720" rtlCol="0">
            <a:normAutofit/>
          </a:bodyPr>
          <a:lstStyle/>
          <a:p>
            <a:pPr marL="0" indent="0" algn="ctr">
              <a:buNone/>
            </a:pPr>
            <a:r>
              <a:rPr lang="en-US" sz="2400">
                <a:latin typeface="Trebuchet MS" panose="020B0603020202020204" pitchFamily="34" charset="0"/>
              </a:rPr>
              <a:t>&lt;Date Here&gt;</a:t>
            </a:r>
          </a:p>
          <a:p>
            <a:pPr marL="0" indent="0" algn="ctr">
              <a:buNone/>
            </a:pPr>
            <a:r>
              <a:rPr lang="en-US" sz="2400">
                <a:latin typeface="Trebuchet MS" panose="020B0603020202020204" pitchFamily="34" charset="0"/>
              </a:rPr>
              <a:t>Molly M. Spearman</a:t>
            </a:r>
          </a:p>
          <a:p>
            <a:pPr marL="0" indent="0" algn="ctr">
              <a:buNone/>
            </a:pPr>
            <a:r>
              <a:rPr lang="en-US" sz="2400">
                <a:latin typeface="Trebuchet MS" panose="020B0603020202020204" pitchFamily="34" charset="0"/>
              </a:rPr>
              <a:t>State Superintendent of Education</a:t>
            </a:r>
          </a:p>
        </p:txBody>
      </p:sp>
      <p:sp>
        <p:nvSpPr>
          <p:cNvPr id="7" name="Rectangle 6">
            <a:extLst>
              <a:ext uri="{FF2B5EF4-FFF2-40B4-BE49-F238E27FC236}">
                <a16:creationId xmlns:a16="http://schemas.microsoft.com/office/drawing/2014/main" id="{30B9D6AF-6F27-4A55-9DE2-9F658E5EE480}"/>
              </a:ext>
              <a:ext uri="{C183D7F6-B498-43B3-948B-1728B52AA6E4}">
                <adec:decorative xmlns:adec="http://schemas.microsoft.com/office/drawing/2017/decorative" val="1"/>
              </a:ext>
            </a:extLst>
          </p:cNvPr>
          <p:cNvSpPr/>
          <p:nvPr userDrawn="1"/>
        </p:nvSpPr>
        <p:spPr>
          <a:xfrm>
            <a:off x="0" y="5852160"/>
            <a:ext cx="12192000" cy="1005840"/>
          </a:xfrm>
          <a:prstGeom prst="rect">
            <a:avLst/>
          </a:prstGeom>
          <a:solidFill>
            <a:srgbClr val="4E5F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10" descr="Blue SCDE logo 2022">
            <a:extLst>
              <a:ext uri="{FF2B5EF4-FFF2-40B4-BE49-F238E27FC236}">
                <a16:creationId xmlns:a16="http://schemas.microsoft.com/office/drawing/2014/main" id="{94B02678-2417-4FF6-8B34-F6AFF979557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3832" y="1375776"/>
            <a:ext cx="3333928" cy="3271695"/>
          </a:xfrm>
          <a:prstGeom prst="rect">
            <a:avLst/>
          </a:prstGeom>
        </p:spPr>
      </p:pic>
    </p:spTree>
    <p:extLst>
      <p:ext uri="{BB962C8B-B14F-4D97-AF65-F5344CB8AC3E}">
        <p14:creationId xmlns:p14="http://schemas.microsoft.com/office/powerpoint/2010/main" val="3695642851"/>
      </p:ext>
    </p:extLst>
  </p:cSld>
  <p:clrMap bg1="lt1" tx1="dk1" bg2="lt2" tx2="dk2" accent1="accent1" accent2="accent2" accent3="accent3" accent4="accent4" accent5="accent5" accent6="accent6" hlink="hlink" folHlink="folHlink"/>
  <p:sldLayoutIdLst>
    <p:sldLayoutId id="2147483682" r:id="rId1"/>
  </p:sldLayoutIdLst>
  <p:txStyles>
    <p:titleStyle>
      <a:lvl1pPr algn="l" defTabSz="914400" rtl="0" eaLnBrk="1" latinLnBrk="0" hangingPunct="1">
        <a:lnSpc>
          <a:spcPct val="100000"/>
        </a:lnSpc>
        <a:spcBef>
          <a:spcPct val="0"/>
        </a:spcBef>
        <a:buNone/>
        <a:defRPr sz="4000" kern="1200">
          <a:solidFill>
            <a:schemeClr val="tx1"/>
          </a:solidFill>
          <a:latin typeface="Rockwell" panose="02060603020205020403" pitchFamily="18" charset="0"/>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8/25/2026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612648" y="365125"/>
            <a:ext cx="10936224" cy="7315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612648" y="1244601"/>
            <a:ext cx="10936224" cy="45940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612648"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4023360" y="6370895"/>
            <a:ext cx="41148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defTabSz="914446"/>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8805672" y="6370895"/>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 id="2147483680" r:id="rId17"/>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hyperlink" Target="https://nam10.safelinks.protection.outlook.com/?url=https%3A%2F%2Fwww.eventbrite.com%2Fe%2Fapril-21-22-2026-sc-mentor-training-in-person-registration-1981367177565%3Faff%3Doddtdtcreator&amp;data=05%7C02%7Cvhenke%40ed.sc.gov%7C514f4d11a7f44fdbbf7c08de67db4ee4%7C2704e2c529f54f7eb91cbd56f0685995%7C0%7C0%7C639062388779329102%7CUnknown%7CTWFpbGZsb3d8eyJFbXB0eU1hcGkiOnRydWUsIlYiOiIwLjAuMDAwMCIsIlAiOiJXaW4zMiIsIkFOIjoiTWFpbCIsIldUIjoyfQ%3D%3D%7C0%7C%7C%7C&amp;sdata=4PUqyudhRMEmGS9zLKCzGtgEfAm%2BClLRnk9yKNLponk%3D&amp;reserved=0" TargetMode="External"/><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hyperlink" Target="https://nam10.safelinks.protection.outlook.com/?url=https%3A%2F%2Fwww.eventbrite.com%2Fe%2Fmay-12-13-2026-sc-mentor-training-in-person-registration-1981373178514%3Faff%3Doddtdtcreator&amp;data=05%7C02%7Cvhenke%40ed.sc.gov%7C514f4d11a7f44fdbbf7c08de67db4ee4%7C2704e2c529f54f7eb91cbd56f0685995%7C0%7C0%7C639062388779338098%7CUnknown%7CTWFpbGZsb3d8eyJFbXB0eU1hcGkiOnRydWUsIlYiOiIwLjAuMDAwMCIsIlAiOiJXaW4zMiIsIkFOIjoiTWFpbCIsIldUIjoyfQ%3D%3D%7C0%7C%7C%7C&amp;sdata=pmPnhcYnU9ZOVuVImzUPI1CRj4VYGhk%2BhtePzfWQknE%3D&amp;reserved=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hyperlink" Target="mailto:kemack@ed.sc.gov" TargetMode="External"/><Relationship Id="rId13" Type="http://schemas.openxmlformats.org/officeDocument/2006/relationships/hyperlink" Target="mailto:oortmann@ed.sc.gov" TargetMode="External"/><Relationship Id="rId3" Type="http://schemas.openxmlformats.org/officeDocument/2006/relationships/hyperlink" Target="mailto:skberresford@ed.sc.gov" TargetMode="External"/><Relationship Id="rId7" Type="http://schemas.openxmlformats.org/officeDocument/2006/relationships/hyperlink" Target="mailto:khoward@ed.sc.gov" TargetMode="External"/><Relationship Id="rId12" Type="http://schemas.openxmlformats.org/officeDocument/2006/relationships/hyperlink" Target="mailto:rthurmond@ed.sc.gov" TargetMode="External"/><Relationship Id="rId2" Type="http://schemas.openxmlformats.org/officeDocument/2006/relationships/notesSlide" Target="../notesSlides/notesSlide16.xml"/><Relationship Id="rId16" Type="http://schemas.openxmlformats.org/officeDocument/2006/relationships/image" Target="../media/image12.png"/><Relationship Id="rId1" Type="http://schemas.openxmlformats.org/officeDocument/2006/relationships/slideLayout" Target="../slideLayouts/slideLayout8.xml"/><Relationship Id="rId6" Type="http://schemas.openxmlformats.org/officeDocument/2006/relationships/hyperlink" Target="mailto:vhenke@ed.sc.gov" TargetMode="External"/><Relationship Id="rId11" Type="http://schemas.openxmlformats.org/officeDocument/2006/relationships/hyperlink" Target="mailto:gedwards@ed.sc.gov" TargetMode="External"/><Relationship Id="rId5" Type="http://schemas.openxmlformats.org/officeDocument/2006/relationships/hyperlink" Target="mailto:rfrazier@ed.sc.gov" TargetMode="External"/><Relationship Id="rId15" Type="http://schemas.openxmlformats.org/officeDocument/2006/relationships/hyperlink" Target="mailto:tsmith@ed.sc.gov" TargetMode="External"/><Relationship Id="rId10" Type="http://schemas.openxmlformats.org/officeDocument/2006/relationships/hyperlink" Target="mailto:masuber@ed.sc.gov" TargetMode="External"/><Relationship Id="rId4" Type="http://schemas.openxmlformats.org/officeDocument/2006/relationships/hyperlink" Target="mailto:ascohoon@ed.sc.gov" TargetMode="External"/><Relationship Id="rId9" Type="http://schemas.openxmlformats.org/officeDocument/2006/relationships/hyperlink" Target="mailto:lmandsager@ed.sc.gov" TargetMode="External"/><Relationship Id="rId14" Type="http://schemas.openxmlformats.org/officeDocument/2006/relationships/hyperlink" Target="mailto:frobinson@ed.sc.gov"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CB50828-F853-EE56-5FBD-4A56EAD333B0}"/>
              </a:ext>
            </a:extLst>
          </p:cNvPr>
          <p:cNvSpPr txBox="1">
            <a:spLocks noGrp="1"/>
          </p:cNvSpPr>
          <p:nvPr>
            <p:ph type="title" idx="4294967295"/>
          </p:nvPr>
        </p:nvSpPr>
        <p:spPr>
          <a:xfrm>
            <a:off x="-2784" y="401661"/>
            <a:ext cx="6702424" cy="149271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spcBef>
                <a:spcPts val="0"/>
              </a:spcBef>
              <a:defRPr/>
            </a:pPr>
            <a:r>
              <a:rPr lang="en-US" sz="4400" b="1">
                <a:solidFill>
                  <a:srgbClr val="233746"/>
                </a:solidFill>
                <a:latin typeface="Aptos"/>
              </a:rPr>
              <a:t>Educator Effectiveness</a:t>
            </a:r>
            <a:r>
              <a:rPr kumimoji="0" lang="en-US" sz="4400" b="1" i="0" u="none" strike="noStrike" kern="1200" cap="none" spc="0" normalizeH="0" baseline="0" noProof="0">
                <a:ln>
                  <a:noFill/>
                </a:ln>
                <a:solidFill>
                  <a:srgbClr val="233746"/>
                </a:solidFill>
                <a:effectLst/>
                <a:uLnTx/>
                <a:uFillTx/>
                <a:latin typeface="Aptos"/>
              </a:rPr>
              <a:t> </a:t>
            </a:r>
            <a:br>
              <a:rPr lang="en-US" sz="4400" b="1" i="0" u="none" strike="noStrike" kern="1200" cap="none" spc="0" normalizeH="0" baseline="0" noProof="0">
                <a:ln>
                  <a:noFill/>
                </a:ln>
                <a:effectLst/>
                <a:uLnTx/>
                <a:uFillTx/>
                <a:latin typeface="Aptos" panose="020B0004020202020204" pitchFamily="34" charset="0"/>
              </a:rPr>
            </a:br>
            <a:r>
              <a:rPr kumimoji="0" lang="en-US" sz="4400" b="1" i="0" u="none" strike="noStrike" kern="1200" cap="none" spc="0" normalizeH="0" baseline="0" noProof="0">
                <a:ln>
                  <a:noFill/>
                </a:ln>
                <a:solidFill>
                  <a:srgbClr val="233746"/>
                </a:solidFill>
                <a:effectLst/>
                <a:uLnTx/>
                <a:uFillTx/>
                <a:latin typeface="Aptos"/>
              </a:rPr>
              <a:t>Virtual Office Hours</a:t>
            </a:r>
            <a:r>
              <a:rPr kumimoji="0" lang="en-US" sz="5300" b="1" i="0" u="none" strike="noStrike" kern="1200" cap="none" spc="0" normalizeH="0" baseline="0" noProof="0">
                <a:ln>
                  <a:noFill/>
                </a:ln>
                <a:solidFill>
                  <a:srgbClr val="233746"/>
                </a:solidFill>
                <a:effectLst/>
                <a:uLnTx/>
                <a:uFillTx/>
                <a:latin typeface="Aptos"/>
              </a:rPr>
              <a:t> </a:t>
            </a:r>
            <a:endParaRPr lang="en-US">
              <a:latin typeface="Aptos"/>
            </a:endParaRPr>
          </a:p>
        </p:txBody>
      </p:sp>
      <p:sp>
        <p:nvSpPr>
          <p:cNvPr id="12" name="TextBox 6">
            <a:extLst>
              <a:ext uri="{FF2B5EF4-FFF2-40B4-BE49-F238E27FC236}">
                <a16:creationId xmlns:a16="http://schemas.microsoft.com/office/drawing/2014/main" id="{E5A2C9A6-FA7C-FE1C-88FF-CF927DF21E4A}"/>
              </a:ext>
            </a:extLst>
          </p:cNvPr>
          <p:cNvSpPr txBox="1"/>
          <p:nvPr/>
        </p:nvSpPr>
        <p:spPr>
          <a:xfrm>
            <a:off x="1852253" y="2147720"/>
            <a:ext cx="2592235" cy="29181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1959"/>
              </a:lnSpc>
              <a:spcBef>
                <a:spcPct val="0"/>
              </a:spcBef>
            </a:pPr>
            <a:r>
              <a:rPr lang="en-US" sz="2800" b="1">
                <a:solidFill>
                  <a:srgbClr val="233746"/>
                </a:solidFill>
                <a:latin typeface="Aptos"/>
              </a:rPr>
              <a:t>March 11, 2026</a:t>
            </a:r>
          </a:p>
        </p:txBody>
      </p:sp>
      <p:sp>
        <p:nvSpPr>
          <p:cNvPr id="4" name="TextBox 3">
            <a:extLst>
              <a:ext uri="{FF2B5EF4-FFF2-40B4-BE49-F238E27FC236}">
                <a16:creationId xmlns:a16="http://schemas.microsoft.com/office/drawing/2014/main" id="{70787342-6D37-1A43-7D2E-50CC226FBF32}"/>
              </a:ext>
            </a:extLst>
          </p:cNvPr>
          <p:cNvSpPr txBox="1"/>
          <p:nvPr/>
        </p:nvSpPr>
        <p:spPr>
          <a:xfrm>
            <a:off x="259292" y="2884392"/>
            <a:ext cx="5605854" cy="29238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latin typeface="Aptos"/>
                <a:ea typeface="Calibri"/>
                <a:cs typeface="Calibri"/>
              </a:rPr>
              <a:t>Welcome!</a:t>
            </a:r>
          </a:p>
          <a:p>
            <a:pPr algn="ctr"/>
            <a:endParaRPr lang="en-US" sz="3200">
              <a:solidFill>
                <a:srgbClr val="233F58"/>
              </a:solidFill>
              <a:latin typeface="Aptos"/>
              <a:ea typeface="Calibri"/>
              <a:cs typeface="Calibri"/>
            </a:endParaRPr>
          </a:p>
          <a:p>
            <a:pPr algn="ctr"/>
            <a:r>
              <a:rPr lang="en-US" sz="2400" b="1">
                <a:solidFill>
                  <a:srgbClr val="2D2D39"/>
                </a:solidFill>
                <a:latin typeface="Aptos"/>
                <a:ea typeface="Calibri"/>
                <a:cs typeface="Calibri"/>
              </a:rPr>
              <a:t>Women's History Month!</a:t>
            </a:r>
          </a:p>
          <a:p>
            <a:pPr algn="ctr"/>
            <a:endParaRPr lang="en-US" sz="2400" b="1">
              <a:solidFill>
                <a:srgbClr val="2D2D39"/>
              </a:solidFill>
              <a:latin typeface="Aptos"/>
              <a:ea typeface="Calibri"/>
              <a:cs typeface="Calibri"/>
            </a:endParaRPr>
          </a:p>
          <a:p>
            <a:pPr algn="ctr"/>
            <a:r>
              <a:rPr lang="en-US" sz="2400" b="1">
                <a:solidFill>
                  <a:srgbClr val="2D2D39"/>
                </a:solidFill>
                <a:latin typeface="Aptos"/>
                <a:ea typeface="Calibri"/>
                <a:cs typeface="Calibri"/>
              </a:rPr>
              <a:t>Shout out a woman who has had a positive impact on your life.</a:t>
            </a:r>
          </a:p>
          <a:p>
            <a:pPr algn="ctr"/>
            <a:endParaRPr lang="en-US" sz="2400" b="1">
              <a:solidFill>
                <a:srgbClr val="2D2D39"/>
              </a:solidFill>
              <a:latin typeface="Aptos"/>
              <a:ea typeface="Calibri"/>
              <a:cs typeface="Calibri"/>
            </a:endParaRPr>
          </a:p>
        </p:txBody>
      </p:sp>
      <p:pic>
        <p:nvPicPr>
          <p:cNvPr id="14" name="Picture 13" descr="Horizontal logo of the South Carolina Department of Education. On the right of the words “ South Carolina Department of Education” is a circle seal, Inside is a palmetto tree with hands representing the fronds. The palmetto tree is rooted in a book. Below the book is the year 1868.">
            <a:extLst>
              <a:ext uri="{FF2B5EF4-FFF2-40B4-BE49-F238E27FC236}">
                <a16:creationId xmlns:a16="http://schemas.microsoft.com/office/drawing/2014/main" id="{6FE4EB68-B662-A92E-D6F6-6A644F0EBF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400" y="5632670"/>
            <a:ext cx="4882870" cy="976575"/>
          </a:xfrm>
          <a:prstGeom prst="rect">
            <a:avLst/>
          </a:prstGeom>
        </p:spPr>
      </p:pic>
      <p:sp>
        <p:nvSpPr>
          <p:cNvPr id="3" name="Freeform 3">
            <a:extLst>
              <a:ext uri="{C183D7F6-B498-43B3-948B-1728B52AA6E4}">
                <adec:decorative xmlns:adec="http://schemas.microsoft.com/office/drawing/2017/decorative" val="1"/>
              </a:ext>
            </a:extLst>
          </p:cNvPr>
          <p:cNvSpPr/>
          <p:nvPr/>
        </p:nvSpPr>
        <p:spPr>
          <a:xfrm>
            <a:off x="5729069" y="143812"/>
            <a:ext cx="6203639" cy="6570376"/>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4">
              <a:alphaModFix amt="17000"/>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 name="AutoShape 2">
            <a:extLst>
              <a:ext uri="{C183D7F6-B498-43B3-948B-1728B52AA6E4}">
                <adec:decorative xmlns:adec="http://schemas.microsoft.com/office/drawing/2017/decorative" val="1"/>
              </a:ext>
            </a:extLst>
          </p:cNvPr>
          <p:cNvSpPr/>
          <p:nvPr/>
        </p:nvSpPr>
        <p:spPr>
          <a:xfrm>
            <a:off x="685800" y="5607395"/>
            <a:ext cx="4603471"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044191D-75A2-6F55-0B95-AA1CDC69F7F7}"/>
              </a:ext>
            </a:extLst>
          </p:cNvPr>
          <p:cNvSpPr txBox="1">
            <a:spLocks noGrp="1"/>
          </p:cNvSpPr>
          <p:nvPr>
            <p:ph type="title" idx="4294967295"/>
          </p:nvPr>
        </p:nvSpPr>
        <p:spPr>
          <a:xfrm>
            <a:off x="2133601" y="2453006"/>
            <a:ext cx="2997200" cy="102592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6667" b="1" i="0" u="none" strike="noStrike" kern="1200" cap="none" spc="0" normalizeH="0" baseline="0" noProof="0">
                <a:ln>
                  <a:noFill/>
                </a:ln>
                <a:solidFill>
                  <a:srgbClr val="233746"/>
                </a:solidFill>
                <a:effectLst/>
                <a:uLnTx/>
                <a:uFillTx/>
                <a:latin typeface="Aptos" panose="020B0004020202020204" pitchFamily="34" charset="0"/>
                <a:ea typeface="+mn-ea"/>
                <a:cs typeface="+mn-cs"/>
              </a:rPr>
              <a:t>Agenda</a:t>
            </a:r>
          </a:p>
        </p:txBody>
      </p:sp>
      <p:sp>
        <p:nvSpPr>
          <p:cNvPr id="5" name="Freeform 3"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F82E354B-9990-FB82-1D86-C260B448A194}"/>
              </a:ext>
            </a:extLst>
          </p:cNvPr>
          <p:cNvSpPr/>
          <p:nvPr/>
        </p:nvSpPr>
        <p:spPr>
          <a:xfrm>
            <a:off x="558800" y="2453005"/>
            <a:ext cx="1157568" cy="1149139"/>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3">
              <a:alphaModFix/>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solidFill>
                <a:srgbClr val="233746"/>
              </a:solidFill>
            </a:endParaRPr>
          </a:p>
        </p:txBody>
      </p:sp>
      <p:sp>
        <p:nvSpPr>
          <p:cNvPr id="8" name="TextBox 7">
            <a:extLst>
              <a:ext uri="{FF2B5EF4-FFF2-40B4-BE49-F238E27FC236}">
                <a16:creationId xmlns:a16="http://schemas.microsoft.com/office/drawing/2014/main" id="{5FA821E0-221D-5F74-6832-28668B0E924C}"/>
              </a:ext>
            </a:extLst>
          </p:cNvPr>
          <p:cNvSpPr txBox="1"/>
          <p:nvPr/>
        </p:nvSpPr>
        <p:spPr>
          <a:xfrm>
            <a:off x="5864608" y="681618"/>
            <a:ext cx="5837913" cy="3539430"/>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3200">
              <a:solidFill>
                <a:srgbClr val="233746"/>
              </a:solidFill>
              <a:latin typeface="Aptos"/>
            </a:endParaRPr>
          </a:p>
          <a:p>
            <a:pPr marL="381000" indent="-381000">
              <a:buFont typeface="Arial" panose="020B0604020202020204" pitchFamily="34" charset="0"/>
              <a:buChar char="•"/>
            </a:pPr>
            <a:r>
              <a:rPr lang="en-US" sz="3200">
                <a:solidFill>
                  <a:srgbClr val="233746"/>
                </a:solidFill>
                <a:latin typeface="Aptos"/>
              </a:rPr>
              <a:t>ADEPT Reminders and ADEPT Plan Preview</a:t>
            </a:r>
            <a:endParaRPr lang="en-US"/>
          </a:p>
          <a:p>
            <a:pPr marL="381000" indent="-381000">
              <a:buFont typeface="Arial" panose="020B0604020202020204" pitchFamily="34" charset="0"/>
              <a:buChar char="•"/>
            </a:pPr>
            <a:r>
              <a:rPr lang="en-US" sz="3200">
                <a:solidFill>
                  <a:srgbClr val="233746"/>
                </a:solidFill>
                <a:latin typeface="Aptos"/>
              </a:rPr>
              <a:t>Special Areas Reminders</a:t>
            </a:r>
          </a:p>
          <a:p>
            <a:pPr marL="381000" indent="-381000">
              <a:buFont typeface="Arial" panose="020B0604020202020204" pitchFamily="34" charset="0"/>
              <a:buChar char="•"/>
            </a:pPr>
            <a:r>
              <a:rPr lang="en-US" sz="3200">
                <a:solidFill>
                  <a:srgbClr val="233746"/>
                </a:solidFill>
                <a:latin typeface="Aptos"/>
              </a:rPr>
              <a:t>Induction and Mentoring</a:t>
            </a:r>
          </a:p>
          <a:p>
            <a:pPr marL="381000" indent="-381000">
              <a:buFont typeface="Arial" panose="020B0604020202020204" pitchFamily="34" charset="0"/>
              <a:buChar char="•"/>
            </a:pPr>
            <a:r>
              <a:rPr lang="en-US" sz="3200">
                <a:solidFill>
                  <a:srgbClr val="233746"/>
                </a:solidFill>
                <a:latin typeface="Aptos"/>
              </a:rPr>
              <a:t>FAQs</a:t>
            </a:r>
          </a:p>
          <a:p>
            <a:pPr marL="381000" indent="-381000">
              <a:buFont typeface="Arial" panose="020B0604020202020204" pitchFamily="34" charset="0"/>
              <a:buChar char="•"/>
            </a:pPr>
            <a:r>
              <a:rPr lang="en-US" sz="3200">
                <a:solidFill>
                  <a:srgbClr val="233746"/>
                </a:solidFill>
                <a:latin typeface="Aptos"/>
              </a:rPr>
              <a:t>Questions</a:t>
            </a:r>
            <a:endParaRPr lang="en-US" sz="3200">
              <a:solidFill>
                <a:srgbClr val="233746"/>
              </a:solidFill>
              <a:latin typeface="Aptos" panose="020B0004020202020204" pitchFamily="34" charset="0"/>
            </a:endParaRPr>
          </a:p>
        </p:txBody>
      </p:sp>
      <p:sp>
        <p:nvSpPr>
          <p:cNvPr id="3" name="Freeform 3"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26" name="Group 5">
            <a:extLst>
              <a:ext uri="{FF2B5EF4-FFF2-40B4-BE49-F238E27FC236}">
                <a16:creationId xmlns:a16="http://schemas.microsoft.com/office/drawing/2014/main" id="{961DF455-30B2-AE95-7ACA-093C26A78D5F}"/>
              </a:ext>
              <a:ext uri="{C183D7F6-B498-43B3-948B-1728B52AA6E4}">
                <adec:decorative xmlns:adec="http://schemas.microsoft.com/office/drawing/2017/decorative" val="1"/>
              </a:ext>
            </a:extLst>
          </p:cNvPr>
          <p:cNvGrpSpPr/>
          <p:nvPr/>
        </p:nvGrpSpPr>
        <p:grpSpPr>
          <a:xfrm>
            <a:off x="342557" y="5029"/>
            <a:ext cx="8089510" cy="5867597"/>
            <a:chOff x="-1202637" y="-76200"/>
            <a:chExt cx="3133717" cy="1651142"/>
          </a:xfrm>
        </p:grpSpPr>
        <p:sp>
          <p:nvSpPr>
            <p:cNvPr id="27" name="Freeform 6">
              <a:extLst>
                <a:ext uri="{FF2B5EF4-FFF2-40B4-BE49-F238E27FC236}">
                  <a16:creationId xmlns:a16="http://schemas.microsoft.com/office/drawing/2014/main" id="{851C3221-750E-DF39-468A-1BC6D2B5905D}"/>
                </a:ext>
              </a:extLst>
            </p:cNvPr>
            <p:cNvSpPr/>
            <p:nvPr/>
          </p:nvSpPr>
          <p:spPr>
            <a:xfrm>
              <a:off x="-1202637" y="143315"/>
              <a:ext cx="1931080" cy="1431627"/>
            </a:xfrm>
            <a:custGeom>
              <a:avLst/>
              <a:gdLst/>
              <a:ahLst/>
              <a:cxnLst/>
              <a:rect l="l" t="t" r="r" b="b"/>
              <a:pathLst>
                <a:path w="1931080" h="1431627">
                  <a:moveTo>
                    <a:pt x="0" y="0"/>
                  </a:moveTo>
                  <a:lnTo>
                    <a:pt x="1931080" y="0"/>
                  </a:lnTo>
                  <a:lnTo>
                    <a:pt x="1931080" y="1431627"/>
                  </a:lnTo>
                  <a:lnTo>
                    <a:pt x="0" y="1431627"/>
                  </a:lnTo>
                  <a:close/>
                </a:path>
              </a:pathLst>
            </a:custGeom>
            <a:solidFill>
              <a:srgbClr val="233746">
                <a:alpha val="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8" name="TextBox 7">
              <a:extLst>
                <a:ext uri="{FF2B5EF4-FFF2-40B4-BE49-F238E27FC236}">
                  <a16:creationId xmlns:a16="http://schemas.microsoft.com/office/drawing/2014/main" id="{5288BBBA-B486-F151-B5B8-67AABF6DA856}"/>
                </a:ext>
              </a:extLst>
            </p:cNvPr>
            <p:cNvSpPr txBox="1"/>
            <p:nvPr/>
          </p:nvSpPr>
          <p:spPr>
            <a:xfrm>
              <a:off x="0" y="-76200"/>
              <a:ext cx="1931080" cy="1507827"/>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680"/>
                </a:lnSpc>
              </a:pPr>
              <a:endParaRPr sz="800"/>
            </a:p>
          </p:txBody>
        </p:sp>
      </p:grpSp>
      <p:sp>
        <p:nvSpPr>
          <p:cNvPr id="2" name="AutoShape 2">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AutoShape 2">
            <a:extLst>
              <a:ext uri="{FF2B5EF4-FFF2-40B4-BE49-F238E27FC236}">
                <a16:creationId xmlns:a16="http://schemas.microsoft.com/office/drawing/2014/main" id="{58C83904-3A39-EBDC-7486-44675E70B772}"/>
              </a:ext>
              <a:ext uri="{C183D7F6-B498-43B3-948B-1728B52AA6E4}">
                <adec:decorative xmlns:adec="http://schemas.microsoft.com/office/drawing/2017/decorative" val="1"/>
              </a:ext>
            </a:extLst>
          </p:cNvPr>
          <p:cNvSpPr/>
          <p:nvPr/>
        </p:nvSpPr>
        <p:spPr>
          <a:xfrm flipV="1">
            <a:off x="1930400" y="2311414"/>
            <a:ext cx="0" cy="1371586"/>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solidFill>
                <a:srgbClr val="233746"/>
              </a:solidFill>
            </a:endParaRPr>
          </a:p>
        </p:txBody>
      </p:sp>
    </p:spTree>
    <p:extLst>
      <p:ext uri="{BB962C8B-B14F-4D97-AF65-F5344CB8AC3E}">
        <p14:creationId xmlns:p14="http://schemas.microsoft.com/office/powerpoint/2010/main" val="2779628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3AFFF-E813-7641-BDBD-3AAF5EDBD3A2}"/>
            </a:ext>
          </a:extLst>
        </p:cNvPr>
        <p:cNvGrpSpPr/>
        <p:nvPr/>
      </p:nvGrpSpPr>
      <p:grpSpPr>
        <a:xfrm>
          <a:off x="0" y="0"/>
          <a:ext cx="0" cy="0"/>
          <a:chOff x="0" y="0"/>
          <a:chExt cx="0" cy="0"/>
        </a:xfrm>
      </p:grpSpPr>
      <p:sp>
        <p:nvSpPr>
          <p:cNvPr id="46" name="TextBox 2">
            <a:extLst>
              <a:ext uri="{FF2B5EF4-FFF2-40B4-BE49-F238E27FC236}">
                <a16:creationId xmlns:a16="http://schemas.microsoft.com/office/drawing/2014/main" id="{42A13027-440D-0301-3A3A-3B42B50A7B9B}"/>
              </a:ext>
            </a:extLst>
          </p:cNvPr>
          <p:cNvSpPr txBox="1">
            <a:spLocks noGrp="1"/>
          </p:cNvSpPr>
          <p:nvPr>
            <p:ph type="title" idx="4294967295"/>
          </p:nvPr>
        </p:nvSpPr>
        <p:spPr>
          <a:xfrm>
            <a:off x="1815" y="3085282"/>
            <a:ext cx="12303358" cy="4594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b="1">
                <a:solidFill>
                  <a:srgbClr val="233746"/>
                </a:solidFill>
                <a:latin typeface="Aptos"/>
              </a:rPr>
              <a:t>ADEPT Reminders and ADEPT Plan Preview</a:t>
            </a:r>
            <a:endParaRPr lang="en-US" sz="4000" b="1" i="0" u="none" strike="noStrike" kern="1200" cap="none" spc="0" normalizeH="0" baseline="0" noProof="0">
              <a:ln>
                <a:noFill/>
              </a:ln>
              <a:solidFill>
                <a:srgbClr val="233746"/>
              </a:solidFill>
              <a:effectLst/>
              <a:uLnTx/>
              <a:uFillTx/>
              <a:latin typeface="Aptos" panose="020B0004020202020204" pitchFamily="34" charset="0"/>
            </a:endParaRPr>
          </a:p>
        </p:txBody>
      </p:sp>
      <p:sp>
        <p:nvSpPr>
          <p:cNvPr id="3" name="AutoShape 3">
            <a:extLst>
              <a:ext uri="{FF2B5EF4-FFF2-40B4-BE49-F238E27FC236}">
                <a16:creationId xmlns:a16="http://schemas.microsoft.com/office/drawing/2014/main" id="{6D27A4C8-3A09-B43C-BC73-D239B45BE2C7}"/>
              </a:ex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5A44417C-E908-57B4-02A7-E41E6FEF81AD}"/>
              </a:ext>
            </a:extLst>
          </p:cNvPr>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3596166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F6327-757F-C68F-4CD0-6E5AA851C1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0E1514-9EBF-9B97-9D68-A140F34809F7}"/>
              </a:ext>
            </a:extLst>
          </p:cNvPr>
          <p:cNvSpPr>
            <a:spLocks noGrp="1"/>
          </p:cNvSpPr>
          <p:nvPr>
            <p:ph type="title"/>
          </p:nvPr>
        </p:nvSpPr>
        <p:spPr>
          <a:xfrm>
            <a:off x="612648" y="542018"/>
            <a:ext cx="10966704" cy="731520"/>
          </a:xfrm>
        </p:spPr>
        <p:txBody>
          <a:bodyPr>
            <a:noAutofit/>
          </a:bodyPr>
          <a:lstStyle/>
          <a:p>
            <a:r>
              <a:rPr lang="en-US" sz="3600"/>
              <a:t>ADEPT Reminders</a:t>
            </a:r>
          </a:p>
        </p:txBody>
      </p:sp>
      <p:sp>
        <p:nvSpPr>
          <p:cNvPr id="3" name="Content Placeholder 2">
            <a:extLst>
              <a:ext uri="{FF2B5EF4-FFF2-40B4-BE49-F238E27FC236}">
                <a16:creationId xmlns:a16="http://schemas.microsoft.com/office/drawing/2014/main" id="{7FF6BDB4-3014-A43F-629A-33ECEE9C7973}"/>
              </a:ext>
            </a:extLst>
          </p:cNvPr>
          <p:cNvSpPr>
            <a:spLocks noGrp="1"/>
          </p:cNvSpPr>
          <p:nvPr>
            <p:ph idx="1"/>
          </p:nvPr>
        </p:nvSpPr>
        <p:spPr>
          <a:xfrm>
            <a:off x="396899" y="1710074"/>
            <a:ext cx="11571821" cy="4106655"/>
          </a:xfrm>
        </p:spPr>
        <p:txBody>
          <a:bodyPr vert="horz" lIns="91440" tIns="45720" rIns="91440" bIns="45720" rtlCol="0" anchor="t">
            <a:normAutofit/>
          </a:bodyPr>
          <a:lstStyle/>
          <a:p>
            <a:pPr fontAlgn="base">
              <a:lnSpc>
                <a:spcPts val="1800"/>
              </a:lnSpc>
              <a:buFont typeface="Arial" panose="020B0604020202020204" pitchFamily="34" charset="0"/>
              <a:buChar char="•"/>
            </a:pPr>
            <a:r>
              <a:rPr lang="en-US" sz="2800" b="0" i="0" u="none" strike="noStrike">
                <a:solidFill>
                  <a:schemeClr val="tx1">
                    <a:lumMod val="85000"/>
                    <a:lumOff val="15000"/>
                  </a:schemeClr>
                </a:solidFill>
                <a:effectLst/>
              </a:rPr>
              <a:t> </a:t>
            </a:r>
            <a:r>
              <a:rPr lang="en-US" sz="2800">
                <a:solidFill>
                  <a:schemeClr val="tx1">
                    <a:lumMod val="85000"/>
                    <a:lumOff val="15000"/>
                  </a:schemeClr>
                </a:solidFill>
              </a:rPr>
              <a:t>Final</a:t>
            </a:r>
            <a:r>
              <a:rPr lang="en-US" sz="2800" b="0" i="0" u="none" strike="noStrike">
                <a:solidFill>
                  <a:schemeClr val="tx1">
                    <a:lumMod val="85000"/>
                    <a:lumOff val="15000"/>
                  </a:schemeClr>
                </a:solidFill>
                <a:effectLst/>
              </a:rPr>
              <a:t> evaluation cycles </a:t>
            </a:r>
            <a:r>
              <a:rPr lang="en-US" sz="2800">
                <a:solidFill>
                  <a:schemeClr val="tx1">
                    <a:lumMod val="85000"/>
                    <a:lumOff val="15000"/>
                  </a:schemeClr>
                </a:solidFill>
              </a:rPr>
              <a:t>and SLO post-conferences </a:t>
            </a:r>
            <a:r>
              <a:rPr lang="en-US" sz="2800" b="0" i="0" u="none" strike="noStrike">
                <a:solidFill>
                  <a:schemeClr val="tx1">
                    <a:lumMod val="85000"/>
                    <a:lumOff val="15000"/>
                  </a:schemeClr>
                </a:solidFill>
                <a:effectLst/>
              </a:rPr>
              <a:t>in </a:t>
            </a:r>
            <a:r>
              <a:rPr lang="en-US" sz="2800">
                <a:solidFill>
                  <a:schemeClr val="tx1">
                    <a:lumMod val="85000"/>
                    <a:lumOff val="15000"/>
                  </a:schemeClr>
                </a:solidFill>
              </a:rPr>
              <a:t>process/completed</a:t>
            </a:r>
            <a:endParaRPr lang="en-US" sz="1850">
              <a:solidFill>
                <a:schemeClr val="tx1">
                  <a:lumMod val="85000"/>
                  <a:lumOff val="15000"/>
                </a:schemeClr>
              </a:solidFill>
            </a:endParaRPr>
          </a:p>
          <a:p>
            <a:pPr algn="l" rtl="0" fontAlgn="base">
              <a:lnSpc>
                <a:spcPts val="1800"/>
              </a:lnSpc>
            </a:pPr>
            <a:r>
              <a:rPr lang="en-US" sz="2800" b="0" i="0">
                <a:solidFill>
                  <a:schemeClr val="tx1">
                    <a:lumMod val="85000"/>
                    <a:lumOff val="15000"/>
                  </a:schemeClr>
                </a:solidFill>
                <a:effectLst/>
              </a:rPr>
              <a:t>​</a:t>
            </a:r>
          </a:p>
          <a:p>
            <a:pPr algn="l" rtl="0" fontAlgn="base">
              <a:lnSpc>
                <a:spcPts val="1800"/>
              </a:lnSpc>
              <a:buFont typeface="Arial" panose="020B0604020202020204" pitchFamily="34" charset="0"/>
              <a:buChar char="•"/>
            </a:pPr>
            <a:r>
              <a:rPr lang="en-US" sz="2800" b="0" i="0" u="none" strike="noStrike">
                <a:solidFill>
                  <a:schemeClr val="tx1">
                    <a:lumMod val="85000"/>
                    <a:lumOff val="15000"/>
                  </a:schemeClr>
                </a:solidFill>
                <a:effectLst/>
              </a:rPr>
              <a:t> April 30 – Final evaluation conference meetings completed</a:t>
            </a:r>
            <a:r>
              <a:rPr lang="en-US" sz="2800" b="0" i="0">
                <a:solidFill>
                  <a:schemeClr val="tx1">
                    <a:lumMod val="85000"/>
                    <a:lumOff val="15000"/>
                  </a:schemeClr>
                </a:solidFill>
                <a:effectLst/>
              </a:rPr>
              <a:t>​</a:t>
            </a:r>
          </a:p>
          <a:p>
            <a:pPr algn="l" rtl="0" fontAlgn="base">
              <a:lnSpc>
                <a:spcPts val="1800"/>
              </a:lnSpc>
              <a:buFont typeface="Arial" panose="020B0604020202020204" pitchFamily="34" charset="0"/>
              <a:buChar char="•"/>
            </a:pPr>
            <a:endParaRPr lang="en-US" sz="2800" b="0" i="0">
              <a:solidFill>
                <a:schemeClr val="tx1">
                  <a:lumMod val="85000"/>
                  <a:lumOff val="15000"/>
                </a:schemeClr>
              </a:solidFill>
              <a:effectLst/>
            </a:endParaRPr>
          </a:p>
          <a:p>
            <a:pPr fontAlgn="base">
              <a:lnSpc>
                <a:spcPts val="1800"/>
              </a:lnSpc>
              <a:buFont typeface="Arial" panose="020B0604020202020204" pitchFamily="34" charset="0"/>
              <a:buChar char="•"/>
            </a:pPr>
            <a:r>
              <a:rPr lang="en-US" sz="2800" b="0" i="0" u="none" strike="noStrike">
                <a:solidFill>
                  <a:schemeClr val="tx1">
                    <a:lumMod val="85000"/>
                    <a:lumOff val="15000"/>
                  </a:schemeClr>
                </a:solidFill>
                <a:effectLst/>
              </a:rPr>
              <a:t> June 1 – ADEPT Plans due</a:t>
            </a:r>
            <a:endParaRPr lang="en-US" sz="2800" b="0" i="0">
              <a:solidFill>
                <a:schemeClr val="tx1">
                  <a:lumMod val="85000"/>
                  <a:lumOff val="15000"/>
                </a:schemeClr>
              </a:solidFill>
              <a:effectLst/>
            </a:endParaRPr>
          </a:p>
          <a:p>
            <a:pPr algn="l" rtl="0" fontAlgn="base">
              <a:lnSpc>
                <a:spcPts val="1800"/>
              </a:lnSpc>
              <a:buFont typeface="Arial" panose="020B0604020202020204" pitchFamily="34" charset="0"/>
              <a:buChar char="•"/>
            </a:pPr>
            <a:endParaRPr lang="en-US" sz="2800" b="0" i="0">
              <a:solidFill>
                <a:schemeClr val="tx1">
                  <a:lumMod val="85000"/>
                  <a:lumOff val="15000"/>
                </a:schemeClr>
              </a:solidFill>
              <a:effectLst/>
            </a:endParaRPr>
          </a:p>
          <a:p>
            <a:pPr algn="l" rtl="0" fontAlgn="base">
              <a:lnSpc>
                <a:spcPts val="1800"/>
              </a:lnSpc>
              <a:buFont typeface="Arial" panose="020B0604020202020204" pitchFamily="34" charset="0"/>
              <a:buChar char="•"/>
            </a:pPr>
            <a:r>
              <a:rPr lang="en-US" sz="2800" b="0" i="0" u="none" strike="noStrike">
                <a:solidFill>
                  <a:schemeClr val="tx1">
                    <a:lumMod val="85000"/>
                    <a:lumOff val="15000"/>
                  </a:schemeClr>
                </a:solidFill>
                <a:effectLst/>
              </a:rPr>
              <a:t> June 20 – All </a:t>
            </a:r>
            <a:r>
              <a:rPr lang="en-US" sz="2800">
                <a:solidFill>
                  <a:schemeClr val="tx1">
                    <a:lumMod val="85000"/>
                    <a:lumOff val="15000"/>
                  </a:schemeClr>
                </a:solidFill>
              </a:rPr>
              <a:t>evaluations</a:t>
            </a:r>
            <a:r>
              <a:rPr lang="en-US" sz="2800" b="0" i="0" u="none" strike="noStrike">
                <a:solidFill>
                  <a:schemeClr val="tx1">
                    <a:lumMod val="85000"/>
                    <a:lumOff val="15000"/>
                  </a:schemeClr>
                </a:solidFill>
                <a:effectLst/>
              </a:rPr>
              <a:t> completed in </a:t>
            </a:r>
            <a:r>
              <a:rPr lang="en-US" sz="2800" b="0" i="0" u="none" strike="noStrike" err="1">
                <a:solidFill>
                  <a:schemeClr val="tx1">
                    <a:lumMod val="85000"/>
                    <a:lumOff val="15000"/>
                  </a:schemeClr>
                </a:solidFill>
                <a:effectLst/>
              </a:rPr>
              <a:t>SCLead</a:t>
            </a:r>
            <a:endParaRPr lang="en-US" sz="2800" b="0" i="0">
              <a:solidFill>
                <a:schemeClr val="tx1">
                  <a:lumMod val="85000"/>
                  <a:lumOff val="15000"/>
                </a:schemeClr>
              </a:solidFill>
              <a:effectLst/>
            </a:endParaRPr>
          </a:p>
          <a:p>
            <a:endParaRPr lang="en-US" sz="1850"/>
          </a:p>
        </p:txBody>
      </p:sp>
    </p:spTree>
    <p:extLst>
      <p:ext uri="{BB962C8B-B14F-4D97-AF65-F5344CB8AC3E}">
        <p14:creationId xmlns:p14="http://schemas.microsoft.com/office/powerpoint/2010/main" val="706326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4BBD0-FE0D-6B57-8A2D-081DD9B1C7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8F1044-F60C-409F-6802-1E335F68B9DA}"/>
              </a:ext>
            </a:extLst>
          </p:cNvPr>
          <p:cNvSpPr>
            <a:spLocks noGrp="1"/>
          </p:cNvSpPr>
          <p:nvPr>
            <p:ph type="title"/>
          </p:nvPr>
        </p:nvSpPr>
        <p:spPr>
          <a:xfrm>
            <a:off x="612648" y="470709"/>
            <a:ext cx="10966704" cy="731520"/>
          </a:xfrm>
        </p:spPr>
        <p:txBody>
          <a:bodyPr>
            <a:noAutofit/>
          </a:bodyPr>
          <a:lstStyle/>
          <a:p>
            <a:r>
              <a:rPr lang="en-US" sz="3600"/>
              <a:t>ADEPT Plan Preview</a:t>
            </a:r>
          </a:p>
        </p:txBody>
      </p:sp>
      <p:sp>
        <p:nvSpPr>
          <p:cNvPr id="3" name="Content Placeholder 2">
            <a:extLst>
              <a:ext uri="{FF2B5EF4-FFF2-40B4-BE49-F238E27FC236}">
                <a16:creationId xmlns:a16="http://schemas.microsoft.com/office/drawing/2014/main" id="{0E11EDD4-D83C-7F0A-FE55-421433C409EE}"/>
              </a:ext>
            </a:extLst>
          </p:cNvPr>
          <p:cNvSpPr>
            <a:spLocks noGrp="1"/>
          </p:cNvSpPr>
          <p:nvPr>
            <p:ph idx="1"/>
          </p:nvPr>
        </p:nvSpPr>
        <p:spPr>
          <a:xfrm>
            <a:off x="609102" y="1616548"/>
            <a:ext cx="10280587" cy="4106655"/>
          </a:xfrm>
        </p:spPr>
        <p:txBody>
          <a:bodyPr vert="horz" lIns="91440" tIns="45720" rIns="91440" bIns="45720" rtlCol="0" anchor="t">
            <a:noAutofit/>
          </a:bodyPr>
          <a:lstStyle/>
          <a:p>
            <a:pPr fontAlgn="base">
              <a:lnSpc>
                <a:spcPct val="150000"/>
              </a:lnSpc>
              <a:buChar char="•"/>
            </a:pPr>
            <a:r>
              <a:rPr lang="en-US" sz="2800">
                <a:solidFill>
                  <a:schemeClr val="tx1">
                    <a:lumMod val="85000"/>
                    <a:lumOff val="15000"/>
                  </a:schemeClr>
                </a:solidFill>
                <a:latin typeface="Aptos"/>
              </a:rPr>
              <a:t>The ADEPT Plan template will be available soon in SCLead.  </a:t>
            </a:r>
          </a:p>
          <a:p>
            <a:pPr>
              <a:lnSpc>
                <a:spcPct val="150000"/>
              </a:lnSpc>
              <a:buChar char="•"/>
            </a:pPr>
            <a:r>
              <a:rPr lang="en-US" sz="2800">
                <a:solidFill>
                  <a:schemeClr val="tx1">
                    <a:lumMod val="85000"/>
                    <a:lumOff val="15000"/>
                  </a:schemeClr>
                </a:solidFill>
                <a:latin typeface="Aptos"/>
              </a:rPr>
              <a:t>Completed ADEPT plans for the 2026-27 school year are due </a:t>
            </a:r>
          </a:p>
          <a:p>
            <a:pPr>
              <a:lnSpc>
                <a:spcPct val="150000"/>
              </a:lnSpc>
            </a:pPr>
            <a:r>
              <a:rPr lang="en-US" sz="2800" b="1">
                <a:solidFill>
                  <a:schemeClr val="tx1">
                    <a:lumMod val="85000"/>
                    <a:lumOff val="15000"/>
                  </a:schemeClr>
                </a:solidFill>
                <a:latin typeface="Aptos"/>
              </a:rPr>
              <a:t>    June 1, 2026</a:t>
            </a:r>
            <a:r>
              <a:rPr lang="en-US" sz="2800">
                <a:solidFill>
                  <a:schemeClr val="tx1">
                    <a:lumMod val="85000"/>
                    <a:lumOff val="15000"/>
                  </a:schemeClr>
                </a:solidFill>
                <a:latin typeface="Aptos"/>
              </a:rPr>
              <a:t>, in SCLead.org.</a:t>
            </a:r>
            <a:endParaRPr lang="en-US" sz="2800">
              <a:solidFill>
                <a:schemeClr val="tx1">
                  <a:lumMod val="85000"/>
                  <a:lumOff val="15000"/>
                </a:schemeClr>
              </a:solidFill>
            </a:endParaRPr>
          </a:p>
          <a:p>
            <a:pPr marL="227965" indent="-227965">
              <a:lnSpc>
                <a:spcPct val="150000"/>
              </a:lnSpc>
              <a:spcBef>
                <a:spcPts val="1000"/>
              </a:spcBef>
              <a:buChar char="•"/>
            </a:pPr>
            <a:r>
              <a:rPr lang="en-US" sz="2800">
                <a:solidFill>
                  <a:schemeClr val="tx1">
                    <a:lumMod val="85000"/>
                    <a:lumOff val="15000"/>
                  </a:schemeClr>
                </a:solidFill>
                <a:latin typeface="Aptos"/>
              </a:rPr>
              <a:t>Complete ALL parts of the plan to avoid multiple resubmissions.</a:t>
            </a:r>
          </a:p>
          <a:p>
            <a:pPr marL="227965" indent="-227965">
              <a:lnSpc>
                <a:spcPct val="150000"/>
              </a:lnSpc>
              <a:spcBef>
                <a:spcPts val="1000"/>
              </a:spcBef>
              <a:buChar char="•"/>
            </a:pPr>
            <a:r>
              <a:rPr lang="en-US" sz="2800">
                <a:solidFill>
                  <a:schemeClr val="tx1">
                    <a:lumMod val="85000"/>
                    <a:lumOff val="15000"/>
                  </a:schemeClr>
                </a:solidFill>
                <a:latin typeface="Aptos"/>
              </a:rPr>
              <a:t>Your district's ADEPT contact will provide feedback/approval.</a:t>
            </a:r>
          </a:p>
          <a:p>
            <a:pPr marL="457200" indent="-457200">
              <a:lnSpc>
                <a:spcPts val="1800"/>
              </a:lnSpc>
              <a:buChar char="•"/>
            </a:pPr>
            <a:endParaRPr lang="en-US" sz="2800">
              <a:solidFill>
                <a:srgbClr val="000000"/>
              </a:solidFill>
            </a:endParaRPr>
          </a:p>
          <a:p>
            <a:endParaRPr lang="en-US" sz="1850"/>
          </a:p>
        </p:txBody>
      </p:sp>
    </p:spTree>
    <p:extLst>
      <p:ext uri="{BB962C8B-B14F-4D97-AF65-F5344CB8AC3E}">
        <p14:creationId xmlns:p14="http://schemas.microsoft.com/office/powerpoint/2010/main" val="2023884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60F2A-1FEE-3EDC-D805-BF4AEA2118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2866BC-F02F-6D7C-9613-F6ED1213F8B2}"/>
              </a:ext>
            </a:extLst>
          </p:cNvPr>
          <p:cNvSpPr>
            <a:spLocks noGrp="1"/>
          </p:cNvSpPr>
          <p:nvPr>
            <p:ph type="title"/>
          </p:nvPr>
        </p:nvSpPr>
        <p:spPr>
          <a:xfrm>
            <a:off x="617636" y="476405"/>
            <a:ext cx="10963563" cy="731520"/>
          </a:xfrm>
        </p:spPr>
        <p:txBody>
          <a:bodyPr anchor="t">
            <a:noAutofit/>
          </a:bodyPr>
          <a:lstStyle/>
          <a:p>
            <a:r>
              <a:rPr lang="en-US" sz="3600"/>
              <a:t>ADEPT Plan Updates</a:t>
            </a:r>
          </a:p>
        </p:txBody>
      </p:sp>
      <p:sp>
        <p:nvSpPr>
          <p:cNvPr id="3" name="Content Placeholder 2">
            <a:extLst>
              <a:ext uri="{FF2B5EF4-FFF2-40B4-BE49-F238E27FC236}">
                <a16:creationId xmlns:a16="http://schemas.microsoft.com/office/drawing/2014/main" id="{5144F990-731D-6F5B-5316-9E056485015A}"/>
              </a:ext>
            </a:extLst>
          </p:cNvPr>
          <p:cNvSpPr>
            <a:spLocks noGrp="1"/>
          </p:cNvSpPr>
          <p:nvPr>
            <p:ph sz="half" idx="2"/>
          </p:nvPr>
        </p:nvSpPr>
        <p:spPr>
          <a:xfrm>
            <a:off x="508778" y="1343416"/>
            <a:ext cx="4815930" cy="5296666"/>
          </a:xfrm>
        </p:spPr>
        <p:txBody>
          <a:bodyPr vert="horz" lIns="91440" tIns="45720" rIns="91440" bIns="45720" rtlCol="0" anchor="t">
            <a:normAutofit/>
          </a:bodyPr>
          <a:lstStyle/>
          <a:p>
            <a:pPr marL="0" indent="0" fontAlgn="base">
              <a:buNone/>
            </a:pPr>
            <a:r>
              <a:rPr lang="en-US" sz="1800" b="1">
                <a:solidFill>
                  <a:schemeClr val="tx1">
                    <a:lumMod val="85000"/>
                    <a:lumOff val="15000"/>
                  </a:schemeClr>
                </a:solidFill>
              </a:rPr>
              <a:t>SECTION I: C. </a:t>
            </a:r>
            <a:r>
              <a:rPr lang="en-US" sz="1800" b="1" err="1">
                <a:solidFill>
                  <a:schemeClr val="tx1">
                    <a:lumMod val="85000"/>
                    <a:lumOff val="15000"/>
                  </a:schemeClr>
                </a:solidFill>
              </a:rPr>
              <a:t>SCLead</a:t>
            </a:r>
            <a:r>
              <a:rPr lang="en-US" sz="1800" b="1">
                <a:solidFill>
                  <a:schemeClr val="tx1">
                    <a:lumMod val="85000"/>
                    <a:lumOff val="15000"/>
                  </a:schemeClr>
                </a:solidFill>
              </a:rPr>
              <a:t> Usage:</a:t>
            </a:r>
          </a:p>
          <a:p>
            <a:r>
              <a:rPr lang="en-US" sz="1700"/>
              <a:t>"SGG" will not appear</a:t>
            </a:r>
          </a:p>
          <a:p>
            <a:pPr marL="0" indent="0">
              <a:buNone/>
            </a:pPr>
            <a:r>
              <a:rPr lang="en-US" sz="1700" b="1">
                <a:solidFill>
                  <a:schemeClr val="tx1">
                    <a:lumMod val="85000"/>
                    <a:lumOff val="15000"/>
                  </a:schemeClr>
                </a:solidFill>
              </a:rPr>
              <a:t>SECTION III: Induction and Mentoring Programs:</a:t>
            </a:r>
          </a:p>
          <a:p>
            <a:pPr marL="285750" indent="-285750"/>
            <a:r>
              <a:rPr lang="en-US" sz="1700">
                <a:solidFill>
                  <a:schemeClr val="tx1">
                    <a:lumMod val="85000"/>
                    <a:lumOff val="15000"/>
                  </a:schemeClr>
                </a:solidFill>
              </a:rPr>
              <a:t>Refer to the ADEPT plan year "2024-2025" &amp; "2025-2026"</a:t>
            </a:r>
          </a:p>
          <a:p>
            <a:pPr marL="0" indent="0">
              <a:buNone/>
            </a:pPr>
            <a:endParaRPr lang="en-US" sz="1700">
              <a:solidFill>
                <a:schemeClr val="tx1">
                  <a:lumMod val="85000"/>
                  <a:lumOff val="15000"/>
                </a:schemeClr>
              </a:solidFill>
            </a:endParaRPr>
          </a:p>
          <a:p>
            <a:pPr>
              <a:buNone/>
            </a:pPr>
            <a:r>
              <a:rPr lang="en-US" sz="1700" b="1">
                <a:solidFill>
                  <a:schemeClr val="tx1">
                    <a:lumMod val="85000"/>
                    <a:lumOff val="15000"/>
                  </a:schemeClr>
                </a:solidFill>
              </a:rPr>
              <a:t>SECTION IV: SLO, GBE, and Diagnostic Assistance (REQUIRED)</a:t>
            </a:r>
            <a:endParaRPr lang="en-US" sz="1700">
              <a:solidFill>
                <a:schemeClr val="tx1">
                  <a:lumMod val="85000"/>
                  <a:lumOff val="15000"/>
                </a:schemeClr>
              </a:solidFill>
            </a:endParaRPr>
          </a:p>
          <a:p>
            <a:pPr>
              <a:buNone/>
            </a:pPr>
            <a:endParaRPr lang="en-US" sz="1700" b="1">
              <a:solidFill>
                <a:schemeClr val="tx1">
                  <a:lumMod val="85000"/>
                  <a:lumOff val="15000"/>
                </a:schemeClr>
              </a:solidFill>
            </a:endParaRPr>
          </a:p>
          <a:p>
            <a:pPr marL="0" indent="0">
              <a:buNone/>
            </a:pPr>
            <a:r>
              <a:rPr lang="en-US" sz="1700" b="1">
                <a:solidFill>
                  <a:schemeClr val="tx1">
                    <a:lumMod val="85000"/>
                    <a:lumOff val="15000"/>
                  </a:schemeClr>
                </a:solidFill>
              </a:rPr>
              <a:t>SECTION VI: Additional Programs (Only Updates)</a:t>
            </a:r>
          </a:p>
          <a:p>
            <a:r>
              <a:rPr lang="en-US" sz="1700">
                <a:solidFill>
                  <a:schemeClr val="tx1">
                    <a:lumMod val="85000"/>
                    <a:lumOff val="15000"/>
                  </a:schemeClr>
                </a:solidFill>
              </a:rPr>
              <a:t>Update your district's charter school participation</a:t>
            </a:r>
          </a:p>
          <a:p>
            <a:r>
              <a:rPr lang="en-US" sz="1700"/>
              <a:t>Refer to ADEPT Plan option "2025-26"</a:t>
            </a:r>
          </a:p>
          <a:p>
            <a:endParaRPr lang="en-US" sz="1700"/>
          </a:p>
          <a:p>
            <a:pPr marL="1256665" lvl="1" indent="-227965">
              <a:spcBef>
                <a:spcPts val="1000"/>
              </a:spcBef>
              <a:buFont typeface="Courier New" panose="020B0604020202020204" pitchFamily="34" charset="0"/>
              <a:buChar char="o"/>
            </a:pPr>
            <a:endParaRPr lang="en-US"/>
          </a:p>
          <a:p>
            <a:pPr marL="457200" indent="-457200"/>
            <a:endParaRPr lang="en-US"/>
          </a:p>
          <a:p>
            <a:endParaRPr lang="en-US"/>
          </a:p>
        </p:txBody>
      </p:sp>
      <p:pic>
        <p:nvPicPr>
          <p:cNvPr id="10" name="Picture 9" descr="Section 1: C. SCLead Usage">
            <a:extLst>
              <a:ext uri="{FF2B5EF4-FFF2-40B4-BE49-F238E27FC236}">
                <a16:creationId xmlns:a16="http://schemas.microsoft.com/office/drawing/2014/main" id="{E375FD4A-C130-85D3-D022-031BA7CA9FE2}"/>
              </a:ext>
            </a:extLst>
          </p:cNvPr>
          <p:cNvPicPr>
            <a:picLocks noChangeAspect="1"/>
          </p:cNvPicPr>
          <p:nvPr/>
        </p:nvPicPr>
        <p:blipFill>
          <a:blip r:embed="rId3"/>
          <a:stretch>
            <a:fillRect/>
          </a:stretch>
        </p:blipFill>
        <p:spPr>
          <a:xfrm>
            <a:off x="5323169" y="1344722"/>
            <a:ext cx="6253358" cy="2373161"/>
          </a:xfrm>
          <a:prstGeom prst="rect">
            <a:avLst/>
          </a:prstGeom>
          <a:ln>
            <a:solidFill>
              <a:srgbClr val="FFC000"/>
            </a:solidFill>
          </a:ln>
        </p:spPr>
      </p:pic>
      <p:sp>
        <p:nvSpPr>
          <p:cNvPr id="9" name="Arrow: Right 8" descr="Arrow to &quot;our district stores student growth data in SCLead&quot; yes or no check box">
            <a:extLst>
              <a:ext uri="{FF2B5EF4-FFF2-40B4-BE49-F238E27FC236}">
                <a16:creationId xmlns:a16="http://schemas.microsoft.com/office/drawing/2014/main" id="{554F7433-6B91-9502-ACD8-53F289C94CF8}"/>
              </a:ext>
            </a:extLst>
          </p:cNvPr>
          <p:cNvSpPr/>
          <p:nvPr/>
        </p:nvSpPr>
        <p:spPr>
          <a:xfrm rot="9360000">
            <a:off x="9918272" y="2505168"/>
            <a:ext cx="1088383" cy="3071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ection III: induction and mentoring programs (only updates required)">
            <a:extLst>
              <a:ext uri="{FF2B5EF4-FFF2-40B4-BE49-F238E27FC236}">
                <a16:creationId xmlns:a16="http://schemas.microsoft.com/office/drawing/2014/main" id="{7DD1B195-BD81-969E-CB44-F9AEE0E1C33D}"/>
              </a:ext>
            </a:extLst>
          </p:cNvPr>
          <p:cNvPicPr>
            <a:picLocks noChangeAspect="1"/>
          </p:cNvPicPr>
          <p:nvPr/>
        </p:nvPicPr>
        <p:blipFill>
          <a:blip r:embed="rId4"/>
          <a:srcRect t="8333" r="-331" b="833"/>
          <a:stretch/>
        </p:blipFill>
        <p:spPr>
          <a:xfrm>
            <a:off x="5324866" y="3830551"/>
            <a:ext cx="6249731" cy="1128894"/>
          </a:xfrm>
          <a:prstGeom prst="rect">
            <a:avLst/>
          </a:prstGeom>
          <a:ln>
            <a:solidFill>
              <a:srgbClr val="FFC000"/>
            </a:solidFill>
          </a:ln>
        </p:spPr>
      </p:pic>
    </p:spTree>
    <p:extLst>
      <p:ext uri="{BB962C8B-B14F-4D97-AF65-F5344CB8AC3E}">
        <p14:creationId xmlns:p14="http://schemas.microsoft.com/office/powerpoint/2010/main" val="4156846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a:extLst>
              <a:ext uri="{FF2B5EF4-FFF2-40B4-BE49-F238E27FC236}">
                <a16:creationId xmlns:a16="http://schemas.microsoft.com/office/drawing/2014/main" id="{A92B153A-D3DC-5F53-96ED-8837A26FC83A}"/>
              </a:ext>
            </a:extLst>
          </p:cNvPr>
          <p:cNvSpPr txBox="1">
            <a:spLocks noGrp="1"/>
          </p:cNvSpPr>
          <p:nvPr>
            <p:ph type="title" idx="4294967295"/>
          </p:nvPr>
        </p:nvSpPr>
        <p:spPr>
          <a:xfrm>
            <a:off x="670911" y="2990032"/>
            <a:ext cx="10921529" cy="45794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b="1">
                <a:solidFill>
                  <a:srgbClr val="233746"/>
                </a:solidFill>
                <a:latin typeface="Aptos"/>
              </a:rPr>
              <a:t>Special Areas Reminders</a:t>
            </a:r>
          </a:p>
        </p:txBody>
      </p:sp>
      <p:sp>
        <p:nvSpPr>
          <p:cNvPr id="3" name="AutoShape 3">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1077604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BA01A-7D5D-9460-9EF2-E23065A7A02F}"/>
              </a:ext>
            </a:extLst>
          </p:cNvPr>
          <p:cNvSpPr>
            <a:spLocks noGrp="1"/>
          </p:cNvSpPr>
          <p:nvPr>
            <p:ph type="title"/>
          </p:nvPr>
        </p:nvSpPr>
        <p:spPr/>
        <p:txBody>
          <a:bodyPr>
            <a:normAutofit/>
          </a:bodyPr>
          <a:lstStyle/>
          <a:p>
            <a:r>
              <a:rPr lang="en-US" sz="3300"/>
              <a:t>Special Areas Reminders</a:t>
            </a:r>
          </a:p>
          <a:p>
            <a:endParaRPr lang="en-US" sz="3300"/>
          </a:p>
        </p:txBody>
      </p:sp>
      <p:sp>
        <p:nvSpPr>
          <p:cNvPr id="3" name="Content Placeholder 2">
            <a:extLst>
              <a:ext uri="{FF2B5EF4-FFF2-40B4-BE49-F238E27FC236}">
                <a16:creationId xmlns:a16="http://schemas.microsoft.com/office/drawing/2014/main" id="{691C73DB-F02A-CB1A-B4EF-A41FE3054E00}"/>
              </a:ext>
            </a:extLst>
          </p:cNvPr>
          <p:cNvSpPr>
            <a:spLocks noGrp="1"/>
          </p:cNvSpPr>
          <p:nvPr>
            <p:ph idx="1"/>
          </p:nvPr>
        </p:nvSpPr>
        <p:spPr/>
        <p:txBody>
          <a:bodyPr vert="horz" lIns="91440" tIns="45720" rIns="91440" bIns="45720" rtlCol="0" anchor="t">
            <a:normAutofit fontScale="92500" lnSpcReduction="10000"/>
          </a:bodyPr>
          <a:lstStyle/>
          <a:p>
            <a:pPr algn="l" rtl="0" fontAlgn="base">
              <a:lnSpc>
                <a:spcPct val="100000"/>
              </a:lnSpc>
            </a:pPr>
            <a:r>
              <a:rPr lang="en-US" sz="3200" b="0" i="0" u="none" strike="noStrike">
                <a:solidFill>
                  <a:srgbClr val="000000"/>
                </a:solidFill>
                <a:effectLst/>
                <a:latin typeface="+mj-lt"/>
              </a:rPr>
              <a:t>Pre- and Post Conference questions are</a:t>
            </a:r>
            <a:r>
              <a:rPr lang="en-US" sz="3200" b="0" i="0">
                <a:solidFill>
                  <a:srgbClr val="000000"/>
                </a:solidFill>
                <a:effectLst/>
                <a:latin typeface="+mj-lt"/>
              </a:rPr>
              <a:t>​:</a:t>
            </a:r>
            <a:endParaRPr lang="en-US" sz="2800" b="0" i="0">
              <a:solidFill>
                <a:srgbClr val="000000"/>
              </a:solidFill>
              <a:effectLst/>
              <a:latin typeface="+mj-lt"/>
            </a:endParaRPr>
          </a:p>
          <a:p>
            <a:pPr algn="l" rtl="0" fontAlgn="base">
              <a:lnSpc>
                <a:spcPct val="100000"/>
              </a:lnSpc>
              <a:buFont typeface="Arial" panose="020B0604020202020204" pitchFamily="34" charset="0"/>
              <a:buChar char="•"/>
            </a:pPr>
            <a:r>
              <a:rPr lang="en-US" sz="3200" b="0" i="0" u="none" strike="noStrike">
                <a:solidFill>
                  <a:srgbClr val="000000"/>
                </a:solidFill>
                <a:effectLst/>
                <a:latin typeface="+mj-lt"/>
              </a:rPr>
              <a:t> required </a:t>
            </a:r>
            <a:r>
              <a:rPr lang="en-US" sz="3200" b="0" i="0">
                <a:solidFill>
                  <a:srgbClr val="000000"/>
                </a:solidFill>
                <a:effectLst/>
                <a:latin typeface="+mj-lt"/>
              </a:rPr>
              <a:t>​</a:t>
            </a:r>
            <a:endParaRPr lang="en-US" sz="2800" b="0" i="0">
              <a:solidFill>
                <a:srgbClr val="000000"/>
              </a:solidFill>
              <a:effectLst/>
              <a:latin typeface="+mj-lt"/>
            </a:endParaRPr>
          </a:p>
          <a:p>
            <a:pPr algn="l" rtl="0" fontAlgn="base">
              <a:lnSpc>
                <a:spcPct val="100000"/>
              </a:lnSpc>
              <a:buFont typeface="Arial" panose="020B0604020202020204" pitchFamily="34" charset="0"/>
              <a:buChar char="•"/>
            </a:pPr>
            <a:r>
              <a:rPr lang="en-US" sz="3200" b="0" i="0" u="none" strike="noStrike">
                <a:solidFill>
                  <a:srgbClr val="000000"/>
                </a:solidFill>
                <a:effectLst/>
                <a:latin typeface="+mj-lt"/>
              </a:rPr>
              <a:t> aligned to specific indicators in the rubric</a:t>
            </a:r>
            <a:r>
              <a:rPr lang="en-US" sz="3200" b="0" i="0">
                <a:solidFill>
                  <a:srgbClr val="000000"/>
                </a:solidFill>
                <a:effectLst/>
                <a:latin typeface="+mj-lt"/>
              </a:rPr>
              <a:t>​</a:t>
            </a:r>
            <a:endParaRPr lang="en-US" sz="2800" b="0" i="0">
              <a:solidFill>
                <a:srgbClr val="000000"/>
              </a:solidFill>
              <a:effectLst/>
              <a:latin typeface="+mj-lt"/>
            </a:endParaRPr>
          </a:p>
          <a:p>
            <a:pPr algn="l" rtl="0" fontAlgn="base">
              <a:lnSpc>
                <a:spcPct val="100000"/>
              </a:lnSpc>
              <a:buFont typeface="Arial" panose="020B0604020202020204" pitchFamily="34" charset="0"/>
              <a:buChar char="•"/>
            </a:pPr>
            <a:r>
              <a:rPr lang="en-US" sz="3200" b="0" i="0" u="none" strike="noStrike">
                <a:solidFill>
                  <a:srgbClr val="000000"/>
                </a:solidFill>
                <a:effectLst/>
                <a:latin typeface="+mj-lt"/>
              </a:rPr>
              <a:t> listed in Sources of Evidence column</a:t>
            </a:r>
          </a:p>
          <a:p>
            <a:pPr>
              <a:lnSpc>
                <a:spcPct val="100000"/>
              </a:lnSpc>
              <a:buFont typeface="Arial" panose="020B0604020202020204" pitchFamily="34" charset="0"/>
              <a:buChar char="•"/>
            </a:pPr>
            <a:endParaRPr lang="en-US" sz="3200">
              <a:solidFill>
                <a:srgbClr val="000000"/>
              </a:solidFill>
              <a:latin typeface="+mj-lt"/>
            </a:endParaRPr>
          </a:p>
          <a:p>
            <a:pPr>
              <a:lnSpc>
                <a:spcPct val="100000"/>
              </a:lnSpc>
              <a:buFont typeface="Arial" panose="020B0604020202020204" pitchFamily="34" charset="0"/>
              <a:buChar char="•"/>
            </a:pPr>
            <a:r>
              <a:rPr lang="en-US" sz="3200">
                <a:solidFill>
                  <a:srgbClr val="000000"/>
                </a:solidFill>
                <a:latin typeface="+mj-lt"/>
              </a:rPr>
              <a:t>SAMs- Be sure that you receive a copy of the certificate before entering names into the spreadsheet. </a:t>
            </a:r>
          </a:p>
        </p:txBody>
      </p:sp>
    </p:spTree>
    <p:extLst>
      <p:ext uri="{BB962C8B-B14F-4D97-AF65-F5344CB8AC3E}">
        <p14:creationId xmlns:p14="http://schemas.microsoft.com/office/powerpoint/2010/main" val="3872084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0BC80-F813-2390-FC23-D33C587B1E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DEA075-B9D5-9872-4FA0-8C9DCBE1DEFF}"/>
              </a:ext>
            </a:extLst>
          </p:cNvPr>
          <p:cNvSpPr>
            <a:spLocks noGrp="1"/>
          </p:cNvSpPr>
          <p:nvPr>
            <p:ph type="title"/>
          </p:nvPr>
        </p:nvSpPr>
        <p:spPr/>
        <p:txBody>
          <a:bodyPr>
            <a:normAutofit/>
          </a:bodyPr>
          <a:lstStyle/>
          <a:p>
            <a:r>
              <a:rPr lang="en-US" sz="3300" err="1">
                <a:latin typeface="Aptos"/>
              </a:rPr>
              <a:t>SCLead</a:t>
            </a:r>
            <a:r>
              <a:rPr lang="en-US" sz="3300">
                <a:latin typeface="Aptos"/>
              </a:rPr>
              <a:t> Process Guides</a:t>
            </a:r>
          </a:p>
        </p:txBody>
      </p:sp>
      <p:pic>
        <p:nvPicPr>
          <p:cNvPr id="10" name="Picture 9" descr="ADEPT for School Counselors SCLead Process Guide">
            <a:extLst>
              <a:ext uri="{FF2B5EF4-FFF2-40B4-BE49-F238E27FC236}">
                <a16:creationId xmlns:a16="http://schemas.microsoft.com/office/drawing/2014/main" id="{FBF00D8E-AACF-E062-EFB3-A07A1E4E3EC0}"/>
              </a:ext>
            </a:extLst>
          </p:cNvPr>
          <p:cNvPicPr>
            <a:picLocks noChangeAspect="1"/>
          </p:cNvPicPr>
          <p:nvPr/>
        </p:nvPicPr>
        <p:blipFill>
          <a:blip r:embed="rId3"/>
          <a:stretch>
            <a:fillRect/>
          </a:stretch>
        </p:blipFill>
        <p:spPr>
          <a:xfrm>
            <a:off x="1059" y="1353080"/>
            <a:ext cx="6347884" cy="2257425"/>
          </a:xfrm>
          <a:prstGeom prst="rect">
            <a:avLst/>
          </a:prstGeom>
        </p:spPr>
      </p:pic>
      <p:pic>
        <p:nvPicPr>
          <p:cNvPr id="12" name="Picture 11" descr="ADEPT for School Librarian SCLead Process Guide">
            <a:extLst>
              <a:ext uri="{FF2B5EF4-FFF2-40B4-BE49-F238E27FC236}">
                <a16:creationId xmlns:a16="http://schemas.microsoft.com/office/drawing/2014/main" id="{D9AED49B-1945-C612-9A34-8EAFBD18CA8E}"/>
              </a:ext>
            </a:extLst>
          </p:cNvPr>
          <p:cNvPicPr>
            <a:picLocks noChangeAspect="1"/>
          </p:cNvPicPr>
          <p:nvPr/>
        </p:nvPicPr>
        <p:blipFill>
          <a:blip r:embed="rId4"/>
          <a:stretch>
            <a:fillRect/>
          </a:stretch>
        </p:blipFill>
        <p:spPr>
          <a:xfrm>
            <a:off x="16498" y="3944844"/>
            <a:ext cx="6342213" cy="2053806"/>
          </a:xfrm>
          <a:prstGeom prst="rect">
            <a:avLst/>
          </a:prstGeom>
        </p:spPr>
      </p:pic>
      <p:pic>
        <p:nvPicPr>
          <p:cNvPr id="13" name="Picture 12" descr="ADEPT for Speech-Language Professionals SCLead Process Guide">
            <a:extLst>
              <a:ext uri="{FF2B5EF4-FFF2-40B4-BE49-F238E27FC236}">
                <a16:creationId xmlns:a16="http://schemas.microsoft.com/office/drawing/2014/main" id="{F6F04C70-C9B3-1C86-C47C-650F9E35221A}"/>
              </a:ext>
            </a:extLst>
          </p:cNvPr>
          <p:cNvPicPr>
            <a:picLocks noChangeAspect="1"/>
          </p:cNvPicPr>
          <p:nvPr/>
        </p:nvPicPr>
        <p:blipFill>
          <a:blip r:embed="rId5"/>
          <a:stretch>
            <a:fillRect/>
          </a:stretch>
        </p:blipFill>
        <p:spPr>
          <a:xfrm>
            <a:off x="6429977" y="1438232"/>
            <a:ext cx="5432354" cy="2165323"/>
          </a:xfrm>
          <a:prstGeom prst="rect">
            <a:avLst/>
          </a:prstGeom>
        </p:spPr>
      </p:pic>
    </p:spTree>
    <p:extLst>
      <p:ext uri="{BB962C8B-B14F-4D97-AF65-F5344CB8AC3E}">
        <p14:creationId xmlns:p14="http://schemas.microsoft.com/office/powerpoint/2010/main" val="3893768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27F62-4425-252C-E377-2862C4B3DCD9}"/>
            </a:ext>
          </a:extLst>
        </p:cNvPr>
        <p:cNvGrpSpPr/>
        <p:nvPr/>
      </p:nvGrpSpPr>
      <p:grpSpPr>
        <a:xfrm>
          <a:off x="0" y="0"/>
          <a:ext cx="0" cy="0"/>
          <a:chOff x="0" y="0"/>
          <a:chExt cx="0" cy="0"/>
        </a:xfrm>
      </p:grpSpPr>
      <p:sp>
        <p:nvSpPr>
          <p:cNvPr id="46" name="TextBox 2">
            <a:extLst>
              <a:ext uri="{FF2B5EF4-FFF2-40B4-BE49-F238E27FC236}">
                <a16:creationId xmlns:a16="http://schemas.microsoft.com/office/drawing/2014/main" id="{56DA9D59-BD15-3E39-AB72-7BEF9F0A6EC7}"/>
              </a:ext>
            </a:extLst>
          </p:cNvPr>
          <p:cNvSpPr txBox="1">
            <a:spLocks noGrp="1"/>
          </p:cNvSpPr>
          <p:nvPr>
            <p:ph type="title" idx="4294967295"/>
          </p:nvPr>
        </p:nvSpPr>
        <p:spPr>
          <a:xfrm>
            <a:off x="1815" y="3085282"/>
            <a:ext cx="12303358" cy="4594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b="1">
                <a:solidFill>
                  <a:srgbClr val="233746"/>
                </a:solidFill>
                <a:latin typeface="Aptos"/>
              </a:rPr>
              <a:t>Induction and Mentoring</a:t>
            </a:r>
            <a:endParaRPr lang="en-US" sz="4000" b="1" i="0" u="none" strike="noStrike" kern="1200" cap="none" spc="0" normalizeH="0" baseline="0" noProof="0">
              <a:ln>
                <a:noFill/>
              </a:ln>
              <a:solidFill>
                <a:srgbClr val="233746"/>
              </a:solidFill>
              <a:effectLst/>
              <a:uLnTx/>
              <a:uFillTx/>
              <a:latin typeface="Aptos" panose="020B0004020202020204" pitchFamily="34" charset="0"/>
            </a:endParaRPr>
          </a:p>
        </p:txBody>
      </p:sp>
      <p:sp>
        <p:nvSpPr>
          <p:cNvPr id="3" name="AutoShape 3">
            <a:extLst>
              <a:ext uri="{FF2B5EF4-FFF2-40B4-BE49-F238E27FC236}">
                <a16:creationId xmlns:a16="http://schemas.microsoft.com/office/drawing/2014/main" id="{F46100F6-0C85-8E8E-B7FE-16FD911657CA}"/>
              </a:ex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A06BDAE9-BCD6-95D6-A673-377F3DD0D8A5}"/>
              </a:ext>
            </a:extLst>
          </p:cNvPr>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3022685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B0F4-E7A1-6259-6851-04826664309E}"/>
              </a:ext>
            </a:extLst>
          </p:cNvPr>
          <p:cNvSpPr>
            <a:spLocks noGrp="1"/>
          </p:cNvSpPr>
          <p:nvPr>
            <p:ph type="title"/>
          </p:nvPr>
        </p:nvSpPr>
        <p:spPr>
          <a:xfrm>
            <a:off x="612648" y="526313"/>
            <a:ext cx="10966704" cy="731520"/>
          </a:xfrm>
        </p:spPr>
        <p:txBody>
          <a:bodyPr/>
          <a:lstStyle/>
          <a:p>
            <a:r>
              <a:rPr lang="en-US" sz="3300"/>
              <a:t>Remaining Mentor Training Dates</a:t>
            </a:r>
            <a:endParaRPr lang="en-US"/>
          </a:p>
        </p:txBody>
      </p:sp>
      <p:sp>
        <p:nvSpPr>
          <p:cNvPr id="3" name="Content Placeholder 2">
            <a:extLst>
              <a:ext uri="{FF2B5EF4-FFF2-40B4-BE49-F238E27FC236}">
                <a16:creationId xmlns:a16="http://schemas.microsoft.com/office/drawing/2014/main" id="{79FE2BED-B9A6-59C6-F054-83FE1A9D79FB}"/>
              </a:ext>
            </a:extLst>
          </p:cNvPr>
          <p:cNvSpPr>
            <a:spLocks noGrp="1"/>
          </p:cNvSpPr>
          <p:nvPr>
            <p:ph idx="1"/>
          </p:nvPr>
        </p:nvSpPr>
        <p:spPr>
          <a:xfrm>
            <a:off x="612648" y="1668928"/>
            <a:ext cx="10966704" cy="4415100"/>
          </a:xfrm>
        </p:spPr>
        <p:txBody>
          <a:bodyPr vert="horz" lIns="91440" tIns="45720" rIns="91440" bIns="45720" rtlCol="0" anchor="t">
            <a:normAutofit lnSpcReduction="10000"/>
          </a:bodyPr>
          <a:lstStyle/>
          <a:p>
            <a:pPr marL="285750" indent="-285750">
              <a:lnSpc>
                <a:spcPct val="100000"/>
              </a:lnSpc>
              <a:spcBef>
                <a:spcPts val="0"/>
              </a:spcBef>
              <a:buFont typeface="Arial,Sans-Serif"/>
              <a:buChar char="•"/>
            </a:pPr>
            <a:r>
              <a:rPr lang="en-US" sz="2400" b="1">
                <a:solidFill>
                  <a:srgbClr val="000000"/>
                </a:solidFill>
                <a:highlight>
                  <a:srgbClr val="FFFF00"/>
                </a:highlight>
              </a:rPr>
              <a:t>April 21–22, 2026</a:t>
            </a:r>
            <a:endParaRPr lang="en-US" sz="2400">
              <a:solidFill>
                <a:srgbClr val="000000"/>
              </a:solidFill>
            </a:endParaRPr>
          </a:p>
          <a:p>
            <a:pPr marL="742950" lvl="1" indent="-285750">
              <a:lnSpc>
                <a:spcPct val="100000"/>
              </a:lnSpc>
              <a:spcBef>
                <a:spcPts val="0"/>
              </a:spcBef>
              <a:buFont typeface="Arial,Sans-Serif"/>
              <a:buChar char="•"/>
            </a:pPr>
            <a:r>
              <a:rPr lang="en-US" sz="2400" b="1">
                <a:solidFill>
                  <a:srgbClr val="000000"/>
                </a:solidFill>
              </a:rPr>
              <a:t>Location:</a:t>
            </a:r>
            <a:r>
              <a:rPr lang="en-US" sz="2400">
                <a:solidFill>
                  <a:srgbClr val="000000"/>
                </a:solidFill>
              </a:rPr>
              <a:t> Charleston Southern University, Charleston, SC</a:t>
            </a:r>
          </a:p>
          <a:p>
            <a:pPr marL="742950" lvl="1" indent="-285750">
              <a:lnSpc>
                <a:spcPct val="100000"/>
              </a:lnSpc>
              <a:spcBef>
                <a:spcPts val="0"/>
              </a:spcBef>
              <a:buFont typeface="Arial,Sans-Serif"/>
              <a:buChar char="•"/>
            </a:pPr>
            <a:r>
              <a:rPr lang="en-US" sz="2400" b="1">
                <a:solidFill>
                  <a:srgbClr val="000000"/>
                </a:solidFill>
              </a:rPr>
              <a:t>Registration:</a:t>
            </a:r>
            <a:r>
              <a:rPr lang="en-US" sz="2400">
                <a:solidFill>
                  <a:srgbClr val="000000"/>
                </a:solidFill>
              </a:rPr>
              <a:t> </a:t>
            </a:r>
            <a:r>
              <a:rPr lang="en-US" sz="2400">
                <a:solidFill>
                  <a:srgbClr val="0B57D0"/>
                </a:solidFill>
                <a:hlinkClick r:id="rId3"/>
              </a:rPr>
              <a:t>REGISTRATION LINK</a:t>
            </a:r>
            <a:r>
              <a:rPr lang="en-US" sz="2400">
                <a:solidFill>
                  <a:srgbClr val="000000"/>
                </a:solidFill>
              </a:rPr>
              <a:t> (Password: </a:t>
            </a:r>
            <a:r>
              <a:rPr lang="en-US" sz="2400" b="1">
                <a:solidFill>
                  <a:srgbClr val="000000"/>
                </a:solidFill>
              </a:rPr>
              <a:t>cerra2589</a:t>
            </a:r>
            <a:r>
              <a:rPr lang="en-US" sz="2400">
                <a:solidFill>
                  <a:srgbClr val="000000"/>
                </a:solidFill>
              </a:rPr>
              <a:t>)</a:t>
            </a:r>
          </a:p>
          <a:p>
            <a:pPr marL="457200" lvl="1">
              <a:lnSpc>
                <a:spcPct val="100000"/>
              </a:lnSpc>
              <a:spcBef>
                <a:spcPts val="0"/>
              </a:spcBef>
            </a:pPr>
            <a:endParaRPr lang="en-US" sz="2400">
              <a:solidFill>
                <a:srgbClr val="000000"/>
              </a:solidFill>
            </a:endParaRPr>
          </a:p>
          <a:p>
            <a:pPr marL="285750" indent="-285750">
              <a:lnSpc>
                <a:spcPct val="100000"/>
              </a:lnSpc>
              <a:spcBef>
                <a:spcPts val="0"/>
              </a:spcBef>
              <a:buFont typeface="Arial,Sans-Serif"/>
              <a:buChar char="•"/>
            </a:pPr>
            <a:r>
              <a:rPr lang="en-US" sz="2400" b="1">
                <a:solidFill>
                  <a:srgbClr val="000000"/>
                </a:solidFill>
                <a:highlight>
                  <a:srgbClr val="FFFF00"/>
                </a:highlight>
              </a:rPr>
              <a:t>May 12–13, 2026</a:t>
            </a:r>
            <a:endParaRPr lang="en-US" sz="2400">
              <a:solidFill>
                <a:srgbClr val="000000"/>
              </a:solidFill>
            </a:endParaRPr>
          </a:p>
          <a:p>
            <a:pPr marL="742950" lvl="1" indent="-285750">
              <a:lnSpc>
                <a:spcPct val="100000"/>
              </a:lnSpc>
              <a:spcBef>
                <a:spcPts val="0"/>
              </a:spcBef>
              <a:buFont typeface="Arial,Sans-Serif"/>
              <a:buChar char="•"/>
            </a:pPr>
            <a:r>
              <a:rPr lang="en-US" sz="2400" b="1">
                <a:solidFill>
                  <a:srgbClr val="000000"/>
                </a:solidFill>
              </a:rPr>
              <a:t>Location:</a:t>
            </a:r>
            <a:r>
              <a:rPr lang="en-US" sz="2400">
                <a:solidFill>
                  <a:srgbClr val="000000"/>
                </a:solidFill>
              </a:rPr>
              <a:t> SCEA Building, Columbia, SC</a:t>
            </a:r>
          </a:p>
          <a:p>
            <a:pPr marL="742950" lvl="1" indent="-285750">
              <a:lnSpc>
                <a:spcPct val="100000"/>
              </a:lnSpc>
              <a:spcBef>
                <a:spcPts val="0"/>
              </a:spcBef>
              <a:buFont typeface="Arial,Sans-Serif"/>
              <a:buChar char="•"/>
            </a:pPr>
            <a:r>
              <a:rPr lang="en-US" sz="2400" b="1">
                <a:solidFill>
                  <a:srgbClr val="000000"/>
                </a:solidFill>
              </a:rPr>
              <a:t>Registration:</a:t>
            </a:r>
            <a:r>
              <a:rPr lang="en-US" sz="2400">
                <a:solidFill>
                  <a:srgbClr val="000000"/>
                </a:solidFill>
              </a:rPr>
              <a:t> </a:t>
            </a:r>
            <a:r>
              <a:rPr lang="en-US" sz="2400">
                <a:solidFill>
                  <a:srgbClr val="0B57D0"/>
                </a:solidFill>
                <a:hlinkClick r:id="rId4"/>
              </a:rPr>
              <a:t>REGISTRATION LINK</a:t>
            </a:r>
            <a:r>
              <a:rPr lang="en-US" sz="2400">
                <a:solidFill>
                  <a:srgbClr val="000000"/>
                </a:solidFill>
              </a:rPr>
              <a:t> (Password: </a:t>
            </a:r>
            <a:r>
              <a:rPr lang="en-US" sz="2400" b="1">
                <a:solidFill>
                  <a:srgbClr val="000000"/>
                </a:solidFill>
              </a:rPr>
              <a:t>cerra9090</a:t>
            </a:r>
            <a:r>
              <a:rPr lang="en-US" sz="2400">
                <a:solidFill>
                  <a:srgbClr val="000000"/>
                </a:solidFill>
              </a:rPr>
              <a:t>)</a:t>
            </a:r>
          </a:p>
          <a:p>
            <a:pPr marL="457200" lvl="1">
              <a:lnSpc>
                <a:spcPct val="100000"/>
              </a:lnSpc>
              <a:spcBef>
                <a:spcPts val="0"/>
              </a:spcBef>
            </a:pPr>
            <a:endParaRPr lang="en-US" sz="2400">
              <a:solidFill>
                <a:srgbClr val="000000"/>
              </a:solidFill>
            </a:endParaRPr>
          </a:p>
          <a:p>
            <a:pPr>
              <a:lnSpc>
                <a:spcPct val="100000"/>
              </a:lnSpc>
              <a:spcBef>
                <a:spcPts val="0"/>
              </a:spcBef>
            </a:pPr>
            <a:br>
              <a:rPr lang="en-US" sz="2400"/>
            </a:br>
            <a:r>
              <a:rPr lang="en-US" sz="2400">
                <a:solidFill>
                  <a:srgbClr val="1F1F1F"/>
                </a:solidFill>
              </a:rPr>
              <a:t>**These two-day sessions will be held from </a:t>
            </a:r>
            <a:r>
              <a:rPr lang="en-US" sz="2400" b="1">
                <a:solidFill>
                  <a:srgbClr val="1F1F1F"/>
                </a:solidFill>
              </a:rPr>
              <a:t>9:00 a.m. to 4:00 p.m.</a:t>
            </a:r>
          </a:p>
          <a:p>
            <a:pPr>
              <a:lnSpc>
                <a:spcPct val="100000"/>
              </a:lnSpc>
              <a:spcBef>
                <a:spcPts val="0"/>
              </a:spcBef>
            </a:pPr>
            <a:endParaRPr lang="en-US" sz="2400" b="1">
              <a:solidFill>
                <a:srgbClr val="1F1F1F"/>
              </a:solidFill>
            </a:endParaRPr>
          </a:p>
          <a:p>
            <a:pPr>
              <a:lnSpc>
                <a:spcPct val="100000"/>
              </a:lnSpc>
              <a:spcBef>
                <a:spcPts val="0"/>
              </a:spcBef>
            </a:pPr>
            <a:br>
              <a:rPr lang="en-US" sz="1850"/>
            </a:br>
            <a:endParaRPr lang="en-US"/>
          </a:p>
        </p:txBody>
      </p:sp>
    </p:spTree>
    <p:extLst>
      <p:ext uri="{BB962C8B-B14F-4D97-AF65-F5344CB8AC3E}">
        <p14:creationId xmlns:p14="http://schemas.microsoft.com/office/powerpoint/2010/main" val="2080851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2177D-D9CD-E4AB-10A3-F59D47CA77F3}"/>
              </a:ext>
            </a:extLst>
          </p:cNvPr>
          <p:cNvSpPr>
            <a:spLocks noGrp="1"/>
          </p:cNvSpPr>
          <p:nvPr>
            <p:ph type="title"/>
          </p:nvPr>
        </p:nvSpPr>
        <p:spPr>
          <a:xfrm>
            <a:off x="-331056" y="889379"/>
            <a:ext cx="6206276" cy="1055972"/>
          </a:xfrm>
        </p:spPr>
        <p:txBody>
          <a:bodyPr vert="horz" lIns="91440" tIns="45720" rIns="91440" bIns="45720" rtlCol="0" anchor="t">
            <a:noAutofit/>
          </a:bodyPr>
          <a:lstStyle/>
          <a:p>
            <a:pPr algn="ctr">
              <a:lnSpc>
                <a:spcPct val="90000"/>
              </a:lnSpc>
            </a:pPr>
            <a:r>
              <a:rPr lang="en-US" sz="2800"/>
              <a:t> </a:t>
            </a:r>
            <a:r>
              <a:rPr lang="en-US" sz="2800" b="1" kern="1200">
                <a:latin typeface="+mn-lt"/>
                <a:ea typeface="+mj-ea"/>
                <a:cs typeface="+mj-cs"/>
              </a:rPr>
              <a:t>Mentor &amp; Induction </a:t>
            </a:r>
            <a:br>
              <a:rPr lang="en-US" sz="2800"/>
            </a:br>
            <a:r>
              <a:rPr lang="en-US" sz="2800" b="1" kern="1200">
                <a:latin typeface="+mn-lt"/>
                <a:ea typeface="+mj-ea"/>
                <a:cs typeface="+mj-cs"/>
              </a:rPr>
              <a:t>Virtual Support </a:t>
            </a:r>
            <a:r>
              <a:rPr lang="en-US" sz="2800"/>
              <a:t>Sessions</a:t>
            </a:r>
            <a:endParaRPr lang="en-US" sz="2800" b="1" kern="1200">
              <a:latin typeface="+mn-lt"/>
              <a:ea typeface="+mj-ea"/>
              <a:cs typeface="+mj-cs"/>
            </a:endParaRPr>
          </a:p>
        </p:txBody>
      </p:sp>
      <p:sp>
        <p:nvSpPr>
          <p:cNvPr id="4" name="TextBox 3">
            <a:extLst>
              <a:ext uri="{FF2B5EF4-FFF2-40B4-BE49-F238E27FC236}">
                <a16:creationId xmlns:a16="http://schemas.microsoft.com/office/drawing/2014/main" id="{8C6D872C-A4A1-BA7C-C92A-BD50F835595F}"/>
              </a:ext>
            </a:extLst>
          </p:cNvPr>
          <p:cNvSpPr txBox="1"/>
          <p:nvPr/>
        </p:nvSpPr>
        <p:spPr>
          <a:xfrm>
            <a:off x="657226" y="1948219"/>
            <a:ext cx="4230990" cy="365918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ctr" defTabSz="1371600">
              <a:lnSpc>
                <a:spcPct val="110000"/>
              </a:lnSpc>
              <a:spcAft>
                <a:spcPts val="600"/>
              </a:spcAft>
            </a:pPr>
            <a:r>
              <a:rPr lang="en-US" sz="2800" b="1">
                <a:solidFill>
                  <a:srgbClr val="2F3D4C"/>
                </a:solidFill>
                <a:highlight>
                  <a:srgbClr val="FFFFFF"/>
                </a:highlight>
              </a:rPr>
              <a:t>Remaining Dates</a:t>
            </a:r>
          </a:p>
          <a:p>
            <a:pPr algn="ctr" defTabSz="1371600">
              <a:lnSpc>
                <a:spcPct val="110000"/>
              </a:lnSpc>
              <a:spcAft>
                <a:spcPts val="600"/>
              </a:spcAft>
            </a:pPr>
            <a:r>
              <a:rPr lang="en-US" sz="2800">
                <a:solidFill>
                  <a:srgbClr val="2F3D4C"/>
                </a:solidFill>
                <a:highlight>
                  <a:srgbClr val="FFFFFF"/>
                </a:highlight>
              </a:rPr>
              <a:t>(4:00 – 5:00 PM):</a:t>
            </a:r>
            <a:endParaRPr lang="en-US" sz="2800">
              <a:solidFill>
                <a:srgbClr val="2F3D4C"/>
              </a:solidFill>
            </a:endParaRPr>
          </a:p>
          <a:p>
            <a:pPr algn="ctr" defTabSz="1371600">
              <a:lnSpc>
                <a:spcPct val="110000"/>
              </a:lnSpc>
              <a:spcAft>
                <a:spcPts val="600"/>
              </a:spcAft>
            </a:pPr>
            <a:r>
              <a:rPr lang="en-US" sz="2800">
                <a:solidFill>
                  <a:srgbClr val="2F3D4C"/>
                </a:solidFill>
                <a:highlight>
                  <a:srgbClr val="FFFFFF"/>
                </a:highlight>
              </a:rPr>
              <a:t>March 18</a:t>
            </a:r>
            <a:endParaRPr lang="en-US" sz="2800">
              <a:solidFill>
                <a:srgbClr val="2F3D4C"/>
              </a:solidFill>
            </a:endParaRPr>
          </a:p>
          <a:p>
            <a:pPr algn="ctr" defTabSz="1371600">
              <a:lnSpc>
                <a:spcPct val="110000"/>
              </a:lnSpc>
              <a:spcAft>
                <a:spcPts val="600"/>
              </a:spcAft>
            </a:pPr>
            <a:r>
              <a:rPr lang="en-US" sz="2800">
                <a:solidFill>
                  <a:srgbClr val="2F3D4C"/>
                </a:solidFill>
                <a:highlight>
                  <a:srgbClr val="FFFFFF"/>
                </a:highlight>
              </a:rPr>
              <a:t>April 29</a:t>
            </a:r>
            <a:endParaRPr lang="en-US" sz="2800">
              <a:solidFill>
                <a:srgbClr val="2F3D4C"/>
              </a:solidFill>
            </a:endParaRPr>
          </a:p>
          <a:p>
            <a:pPr algn="ctr" defTabSz="1371600">
              <a:lnSpc>
                <a:spcPct val="110000"/>
              </a:lnSpc>
              <a:spcAft>
                <a:spcPts val="600"/>
              </a:spcAft>
            </a:pPr>
            <a:r>
              <a:rPr lang="en-US" sz="2800">
                <a:solidFill>
                  <a:srgbClr val="2F3D4C"/>
                </a:solidFill>
                <a:highlight>
                  <a:srgbClr val="FFFFFF"/>
                </a:highlight>
              </a:rPr>
              <a:t>May 20</a:t>
            </a:r>
            <a:endParaRPr lang="en-US" sz="2800">
              <a:solidFill>
                <a:srgbClr val="2F3D4C"/>
              </a:solidFill>
            </a:endParaRPr>
          </a:p>
        </p:txBody>
      </p:sp>
      <p:pic>
        <p:nvPicPr>
          <p:cNvPr id="5" name="Picture 4" descr="A poster for a virtual support session&#10;">
            <a:extLst>
              <a:ext uri="{FF2B5EF4-FFF2-40B4-BE49-F238E27FC236}">
                <a16:creationId xmlns:a16="http://schemas.microsoft.com/office/drawing/2014/main" id="{755D9521-7DA7-041B-00D2-8AB99F082996}"/>
              </a:ext>
            </a:extLst>
          </p:cNvPr>
          <p:cNvPicPr>
            <a:picLocks noChangeAspect="1"/>
          </p:cNvPicPr>
          <p:nvPr/>
        </p:nvPicPr>
        <p:blipFill>
          <a:blip r:embed="rId3"/>
          <a:stretch>
            <a:fillRect/>
          </a:stretch>
        </p:blipFill>
        <p:spPr>
          <a:xfrm>
            <a:off x="5093704" y="570591"/>
            <a:ext cx="6247734" cy="5201321"/>
          </a:xfrm>
          <a:prstGeom prst="rect">
            <a:avLst/>
          </a:prstGeom>
          <a:noFill/>
          <a:ln w="28575">
            <a:solidFill>
              <a:srgbClr val="F0C14C"/>
            </a:solidFill>
          </a:ln>
        </p:spPr>
      </p:pic>
    </p:spTree>
    <p:extLst>
      <p:ext uri="{BB962C8B-B14F-4D97-AF65-F5344CB8AC3E}">
        <p14:creationId xmlns:p14="http://schemas.microsoft.com/office/powerpoint/2010/main" val="2075444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26E57-116B-DE7E-C579-F7E80F394B1F}"/>
            </a:ext>
          </a:extLst>
        </p:cNvPr>
        <p:cNvGrpSpPr/>
        <p:nvPr/>
      </p:nvGrpSpPr>
      <p:grpSpPr>
        <a:xfrm>
          <a:off x="0" y="0"/>
          <a:ext cx="0" cy="0"/>
          <a:chOff x="0" y="0"/>
          <a:chExt cx="0" cy="0"/>
        </a:xfrm>
      </p:grpSpPr>
      <p:sp>
        <p:nvSpPr>
          <p:cNvPr id="46" name="TextBox 2">
            <a:extLst>
              <a:ext uri="{FF2B5EF4-FFF2-40B4-BE49-F238E27FC236}">
                <a16:creationId xmlns:a16="http://schemas.microsoft.com/office/drawing/2014/main" id="{31E436B9-0509-4056-202D-9C301D08C3E8}"/>
              </a:ext>
            </a:extLst>
          </p:cNvPr>
          <p:cNvSpPr txBox="1">
            <a:spLocks noGrp="1"/>
          </p:cNvSpPr>
          <p:nvPr>
            <p:ph type="title" idx="4294967295"/>
          </p:nvPr>
        </p:nvSpPr>
        <p:spPr>
          <a:xfrm>
            <a:off x="1117600" y="2990032"/>
            <a:ext cx="9568324" cy="4626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b="1">
                <a:solidFill>
                  <a:srgbClr val="233746"/>
                </a:solidFill>
                <a:latin typeface="Aptos"/>
              </a:rPr>
              <a:t>FAQs</a:t>
            </a:r>
            <a:endParaRPr lang="en-US"/>
          </a:p>
        </p:txBody>
      </p:sp>
      <p:sp>
        <p:nvSpPr>
          <p:cNvPr id="3" name="AutoShape 3">
            <a:extLst>
              <a:ext uri="{FF2B5EF4-FFF2-40B4-BE49-F238E27FC236}">
                <a16:creationId xmlns:a16="http://schemas.microsoft.com/office/drawing/2014/main" id="{D2E6F5EA-D01F-2E98-7DB4-4ECB298E6F3D}"/>
              </a:ex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6665541C-A5FE-5932-0ABC-6EA09A6C4C0D}"/>
              </a:ext>
            </a:extLst>
          </p:cNvPr>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4167692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AC8BC-8941-BE5D-DF40-8FC14F7D95B3}"/>
              </a:ext>
            </a:extLst>
          </p:cNvPr>
          <p:cNvSpPr>
            <a:spLocks noGrp="1"/>
          </p:cNvSpPr>
          <p:nvPr>
            <p:ph type="title"/>
          </p:nvPr>
        </p:nvSpPr>
        <p:spPr/>
        <p:txBody>
          <a:bodyPr/>
          <a:lstStyle/>
          <a:p>
            <a:r>
              <a:rPr lang="en-US" sz="3300"/>
              <a:t>Annual Summative – Skip Option</a:t>
            </a:r>
            <a:endParaRPr lang="en-US"/>
          </a:p>
        </p:txBody>
      </p:sp>
      <p:sp>
        <p:nvSpPr>
          <p:cNvPr id="3" name="Content Placeholder 2">
            <a:extLst>
              <a:ext uri="{FF2B5EF4-FFF2-40B4-BE49-F238E27FC236}">
                <a16:creationId xmlns:a16="http://schemas.microsoft.com/office/drawing/2014/main" id="{854DF367-C0A6-4D06-002E-4CD7153F909A}"/>
              </a:ext>
            </a:extLst>
          </p:cNvPr>
          <p:cNvSpPr>
            <a:spLocks noGrp="1"/>
          </p:cNvSpPr>
          <p:nvPr>
            <p:ph idx="1"/>
          </p:nvPr>
        </p:nvSpPr>
        <p:spPr>
          <a:xfrm>
            <a:off x="422148" y="1450231"/>
            <a:ext cx="11157204" cy="4831504"/>
          </a:xfrm>
        </p:spPr>
        <p:txBody>
          <a:bodyPr vert="horz" lIns="91440" tIns="45720" rIns="91440" bIns="45720" rtlCol="0" anchor="t">
            <a:normAutofit/>
          </a:bodyPr>
          <a:lstStyle/>
          <a:p>
            <a:pPr marL="227965" indent="-227965">
              <a:spcBef>
                <a:spcPts val="1000"/>
              </a:spcBef>
              <a:buFont typeface="Arial,Sans-Serif"/>
              <a:buChar char="•"/>
            </a:pPr>
            <a:r>
              <a:rPr lang="en-US" sz="2400" u="sng">
                <a:solidFill>
                  <a:schemeClr val="tx1"/>
                </a:solidFill>
              </a:rPr>
              <a:t>Question</a:t>
            </a:r>
            <a:r>
              <a:rPr lang="en-US" sz="2400">
                <a:solidFill>
                  <a:schemeClr val="tx1"/>
                </a:solidFill>
              </a:rPr>
              <a:t>: Why am I getting the option to skip the second semester for some educators on Annual summative but not others?</a:t>
            </a:r>
          </a:p>
          <a:p>
            <a:pPr marL="227965" indent="-227965">
              <a:spcBef>
                <a:spcPts val="1000"/>
              </a:spcBef>
              <a:buFont typeface="Arial,Sans-Serif"/>
              <a:buChar char="•"/>
            </a:pPr>
            <a:endParaRPr lang="en-US" sz="2400">
              <a:solidFill>
                <a:srgbClr val="000000"/>
              </a:solidFill>
            </a:endParaRPr>
          </a:p>
          <a:p>
            <a:pPr marL="227965" indent="-227965">
              <a:spcBef>
                <a:spcPts val="1000"/>
              </a:spcBef>
              <a:buFont typeface="Arial,Sans-Serif"/>
              <a:buChar char="•"/>
            </a:pPr>
            <a:r>
              <a:rPr lang="en-US" sz="2400" u="sng">
                <a:solidFill>
                  <a:schemeClr val="tx1"/>
                </a:solidFill>
              </a:rPr>
              <a:t>Answer</a:t>
            </a:r>
            <a:r>
              <a:rPr lang="en-US" sz="2400">
                <a:solidFill>
                  <a:schemeClr val="tx1"/>
                </a:solidFill>
              </a:rPr>
              <a:t>: The skip option for Annual Summative is only available for educators from out-of-state who have a Professional certificate based on reciprocity. </a:t>
            </a:r>
          </a:p>
          <a:p>
            <a:pPr marL="1256665" lvl="1" indent="-227965">
              <a:spcBef>
                <a:spcPts val="1000"/>
              </a:spcBef>
              <a:buFont typeface="Arial,Sans-Serif"/>
              <a:buChar char="•"/>
            </a:pPr>
            <a:r>
              <a:rPr lang="en-US" sz="2000"/>
              <a:t>Teachers employed from out of state who receive a South Carolina professional teaching certificate based on reciprocity are eligible for employment under an annual contract. At the annual-contract level, teachers may receive either a diagnostic-assistance year or a formal evaluation. Teachers who undergo formal evaluation and who, at the conclusion of the preliminary evaluation period, meet the formal evaluation criteria set by the State Board of Education may, at the discretion of the school district, have the final portion of the formal evaluation process waived. Teachers must successfully complete the formal evaluation at the annual-contract level before they are eligible to receive a continuing contract.</a:t>
            </a:r>
          </a:p>
        </p:txBody>
      </p:sp>
    </p:spTree>
    <p:extLst>
      <p:ext uri="{BB962C8B-B14F-4D97-AF65-F5344CB8AC3E}">
        <p14:creationId xmlns:p14="http://schemas.microsoft.com/office/powerpoint/2010/main" val="1194058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292AC-1BE5-6164-974B-31A18E1E7060}"/>
              </a:ext>
            </a:extLst>
          </p:cNvPr>
          <p:cNvSpPr>
            <a:spLocks noGrp="1"/>
          </p:cNvSpPr>
          <p:nvPr>
            <p:ph type="ctrTitle"/>
          </p:nvPr>
        </p:nvSpPr>
        <p:spPr/>
        <p:txBody>
          <a:bodyPr/>
          <a:lstStyle/>
          <a:p>
            <a:r>
              <a:rPr lang="en-US">
                <a:latin typeface="Aptos"/>
                <a:cs typeface="Segoe UI"/>
              </a:rPr>
              <a:t>Questions </a:t>
            </a:r>
            <a:endParaRPr lang="en-US"/>
          </a:p>
        </p:txBody>
      </p:sp>
    </p:spTree>
    <p:extLst>
      <p:ext uri="{BB962C8B-B14F-4D97-AF65-F5344CB8AC3E}">
        <p14:creationId xmlns:p14="http://schemas.microsoft.com/office/powerpoint/2010/main" val="606659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
            <a:extLst>
              <a:ext uri="{FF2B5EF4-FFF2-40B4-BE49-F238E27FC236}">
                <a16:creationId xmlns:a16="http://schemas.microsoft.com/office/drawing/2014/main" id="{F8D69DFA-9EE6-8666-346D-97AF6425F980}"/>
              </a:ext>
            </a:extLst>
          </p:cNvPr>
          <p:cNvSpPr txBox="1">
            <a:spLocks noGrp="1"/>
          </p:cNvSpPr>
          <p:nvPr>
            <p:ph type="title" idx="4294967295"/>
          </p:nvPr>
        </p:nvSpPr>
        <p:spPr>
          <a:xfrm>
            <a:off x="754743" y="717550"/>
            <a:ext cx="11938000" cy="43896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ts val="3334"/>
              </a:lnSpc>
              <a:spcBef>
                <a:spcPts val="0"/>
              </a:spcBef>
              <a:spcAft>
                <a:spcPts val="0"/>
              </a:spcAft>
              <a:buClrTx/>
              <a:buSzTx/>
              <a:buFontTx/>
              <a:buNone/>
              <a:tabLst/>
              <a:defRPr/>
            </a:pPr>
            <a:r>
              <a:rPr kumimoji="0" lang="en-US" sz="3300" b="1" i="0" u="none" strike="noStrike" kern="1200" cap="none" spc="0" normalizeH="0" baseline="0" noProof="0">
                <a:ln>
                  <a:noFill/>
                </a:ln>
                <a:solidFill>
                  <a:srgbClr val="233746"/>
                </a:solidFill>
                <a:effectLst/>
                <a:uLnTx/>
                <a:uFillTx/>
                <a:latin typeface="Aptos"/>
              </a:rPr>
              <a:t>Office of </a:t>
            </a:r>
            <a:r>
              <a:rPr lang="en-US" sz="3300" b="1">
                <a:solidFill>
                  <a:srgbClr val="233746"/>
                </a:solidFill>
                <a:latin typeface="Aptos"/>
              </a:rPr>
              <a:t>Leadership</a:t>
            </a:r>
            <a:r>
              <a:rPr kumimoji="0" lang="en-US" sz="3300" b="1" i="0" u="none" strike="noStrike" kern="1200" cap="none" spc="0" normalizeH="0" baseline="0" noProof="0">
                <a:ln>
                  <a:noFill/>
                </a:ln>
                <a:solidFill>
                  <a:srgbClr val="233746"/>
                </a:solidFill>
                <a:effectLst/>
                <a:uLnTx/>
                <a:uFillTx/>
                <a:latin typeface="Aptos"/>
              </a:rPr>
              <a:t> </a:t>
            </a:r>
            <a:r>
              <a:rPr lang="en-US" sz="3300" b="1">
                <a:solidFill>
                  <a:srgbClr val="233746"/>
                </a:solidFill>
                <a:latin typeface="Aptos"/>
              </a:rPr>
              <a:t>Effectiveness</a:t>
            </a:r>
            <a:endParaRPr kumimoji="0" lang="en-US" sz="3300" b="1" i="0" u="none" strike="noStrike" kern="1200" cap="none" spc="0" normalizeH="0" baseline="0" noProof="0">
              <a:ln>
                <a:noFill/>
              </a:ln>
              <a:solidFill>
                <a:srgbClr val="233746"/>
              </a:solidFill>
              <a:effectLst/>
              <a:uLnTx/>
              <a:uFillTx/>
              <a:latin typeface="Aptos"/>
            </a:endParaRPr>
          </a:p>
        </p:txBody>
      </p:sp>
      <p:sp>
        <p:nvSpPr>
          <p:cNvPr id="22" name="AutoShape 4">
            <a:extLst>
              <a:ext uri="{FF2B5EF4-FFF2-40B4-BE49-F238E27FC236}">
                <a16:creationId xmlns:a16="http://schemas.microsoft.com/office/drawing/2014/main" id="{90128454-5E65-0728-86BA-6AD56BD5A10E}"/>
              </a:ext>
              <a:ext uri="{C183D7F6-B498-43B3-948B-1728B52AA6E4}">
                <adec:decorative xmlns:adec="http://schemas.microsoft.com/office/drawing/2017/decorative" val="1"/>
              </a:ext>
            </a:extLst>
          </p:cNvPr>
          <p:cNvSpPr/>
          <p:nvPr/>
        </p:nvSpPr>
        <p:spPr>
          <a:xfrm flipV="1">
            <a:off x="753038" y="134620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33746"/>
              </a:solidFill>
              <a:effectLst/>
              <a:uLnTx/>
              <a:uFillTx/>
              <a:latin typeface="Calibri"/>
              <a:ea typeface="+mn-ea"/>
              <a:cs typeface="+mn-cs"/>
            </a:endParaRPr>
          </a:p>
        </p:txBody>
      </p:sp>
      <p:grpSp>
        <p:nvGrpSpPr>
          <p:cNvPr id="33" name="Group 5">
            <a:extLst>
              <a:ext uri="{FF2B5EF4-FFF2-40B4-BE49-F238E27FC236}">
                <a16:creationId xmlns:a16="http://schemas.microsoft.com/office/drawing/2014/main" id="{6E1F3613-C796-05D8-529C-2E9CF03D0F8E}"/>
              </a:ext>
              <a:ext uri="{C183D7F6-B498-43B3-948B-1728B52AA6E4}">
                <adec:decorative xmlns:adec="http://schemas.microsoft.com/office/drawing/2017/decorative" val="1"/>
              </a:ext>
            </a:extLst>
          </p:cNvPr>
          <p:cNvGrpSpPr/>
          <p:nvPr/>
        </p:nvGrpSpPr>
        <p:grpSpPr>
          <a:xfrm>
            <a:off x="758271" y="1150981"/>
            <a:ext cx="4585574" cy="4985874"/>
            <a:chOff x="-19476" y="-76200"/>
            <a:chExt cx="1567439" cy="1507827"/>
          </a:xfrm>
        </p:grpSpPr>
        <p:sp>
          <p:nvSpPr>
            <p:cNvPr id="34" name="Freeform 6">
              <a:extLst>
                <a:ext uri="{FF2B5EF4-FFF2-40B4-BE49-F238E27FC236}">
                  <a16:creationId xmlns:a16="http://schemas.microsoft.com/office/drawing/2014/main" id="{7B3572CE-860E-AF9F-2066-DD6A04D00EBB}"/>
                </a:ext>
              </a:extLst>
            </p:cNvPr>
            <p:cNvSpPr/>
            <p:nvPr/>
          </p:nvSpPr>
          <p:spPr>
            <a:xfrm>
              <a:off x="-19476" y="25589"/>
              <a:ext cx="1567439" cy="1406038"/>
            </a:xfrm>
            <a:custGeom>
              <a:avLst/>
              <a:gdLst/>
              <a:ahLst/>
              <a:cxnLst/>
              <a:rect l="l" t="t" r="r" b="b"/>
              <a:pathLst>
                <a:path w="1547670" h="1431627">
                  <a:moveTo>
                    <a:pt x="0" y="0"/>
                  </a:moveTo>
                  <a:lnTo>
                    <a:pt x="1547670" y="0"/>
                  </a:lnTo>
                  <a:lnTo>
                    <a:pt x="1547670" y="1431627"/>
                  </a:lnTo>
                  <a:lnTo>
                    <a:pt x="0" y="1431627"/>
                  </a:lnTo>
                  <a:close/>
                </a:path>
              </a:pathLst>
            </a:custGeom>
            <a:solidFill>
              <a:srgbClr val="233746">
                <a:alpha val="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33F58"/>
                </a:solidFill>
                <a:effectLst/>
                <a:uLnTx/>
                <a:uFillTx/>
                <a:latin typeface="Calibri"/>
                <a:ea typeface="+mn-ea"/>
                <a:cs typeface="+mn-cs"/>
              </a:endParaRPr>
            </a:p>
          </p:txBody>
        </p:sp>
        <p:sp>
          <p:nvSpPr>
            <p:cNvPr id="35" name="TextBox 7">
              <a:extLst>
                <a:ext uri="{FF2B5EF4-FFF2-40B4-BE49-F238E27FC236}">
                  <a16:creationId xmlns:a16="http://schemas.microsoft.com/office/drawing/2014/main" id="{2991F4F8-2D1B-E7E9-50B3-28E2FCF49D6C}"/>
                </a:ext>
              </a:extLst>
            </p:cNvPr>
            <p:cNvSpPr txBox="1"/>
            <p:nvPr/>
          </p:nvSpPr>
          <p:spPr>
            <a:xfrm>
              <a:off x="0" y="-76200"/>
              <a:ext cx="1547670" cy="1507827"/>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1680"/>
                </a:lnSpc>
                <a:spcBef>
                  <a:spcPts val="0"/>
                </a:spcBef>
                <a:spcAft>
                  <a:spcPts val="0"/>
                </a:spcAft>
                <a:buClrTx/>
                <a:buSzTx/>
                <a:buFontTx/>
                <a:buNone/>
                <a:tabLst/>
                <a:defRPr/>
              </a:pPr>
              <a:endParaRPr kumimoji="0" sz="800" b="0" i="0" u="none" strike="noStrike" kern="1200" cap="none" spc="0" normalizeH="0" baseline="0" noProof="0">
                <a:ln>
                  <a:noFill/>
                </a:ln>
                <a:solidFill>
                  <a:srgbClr val="233F58"/>
                </a:solidFill>
                <a:effectLst/>
                <a:uLnTx/>
                <a:uFillTx/>
                <a:latin typeface="Calibri"/>
                <a:ea typeface="+mn-ea"/>
                <a:cs typeface="+mn-cs"/>
              </a:endParaRPr>
            </a:p>
          </p:txBody>
        </p:sp>
      </p:grpSp>
      <p:sp>
        <p:nvSpPr>
          <p:cNvPr id="31" name="TextBox 14">
            <a:extLst>
              <a:ext uri="{FF2B5EF4-FFF2-40B4-BE49-F238E27FC236}">
                <a16:creationId xmlns:a16="http://schemas.microsoft.com/office/drawing/2014/main" id="{7CECC893-0D2B-52BF-67FC-D07D833D0967}"/>
              </a:ext>
            </a:extLst>
          </p:cNvPr>
          <p:cNvSpPr txBox="1"/>
          <p:nvPr/>
        </p:nvSpPr>
        <p:spPr>
          <a:xfrm>
            <a:off x="1616677" y="1659254"/>
            <a:ext cx="2858562" cy="2201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1600"/>
              </a:lnSpc>
              <a:spcBef>
                <a:spcPts val="0"/>
              </a:spcBef>
              <a:spcAft>
                <a:spcPts val="0"/>
              </a:spcAft>
              <a:buClrTx/>
              <a:buSzTx/>
              <a:buFontTx/>
              <a:buNone/>
              <a:tabLst/>
              <a:defRPr/>
            </a:pPr>
            <a:r>
              <a:rPr kumimoji="0" lang="en-US" sz="1867" b="1" i="0" u="none" strike="noStrike" kern="1200" cap="none" spc="0" normalizeH="0" baseline="0" noProof="0">
                <a:ln>
                  <a:noFill/>
                </a:ln>
                <a:solidFill>
                  <a:srgbClr val="233746"/>
                </a:solidFill>
                <a:effectLst/>
                <a:uLnTx/>
                <a:uFillTx/>
                <a:latin typeface="Aptos" panose="020B0004020202020204" pitchFamily="34" charset="0"/>
                <a:ea typeface="+mn-ea"/>
                <a:cs typeface="+mn-cs"/>
              </a:rPr>
              <a:t>Effectiveness Leads</a:t>
            </a:r>
          </a:p>
        </p:txBody>
      </p:sp>
      <p:sp>
        <p:nvSpPr>
          <p:cNvPr id="26" name="TextBox 8">
            <a:extLst>
              <a:ext uri="{FF2B5EF4-FFF2-40B4-BE49-F238E27FC236}">
                <a16:creationId xmlns:a16="http://schemas.microsoft.com/office/drawing/2014/main" id="{A3599B67-F25E-7CD5-90B2-DEEA88B085A6}"/>
              </a:ext>
            </a:extLst>
          </p:cNvPr>
          <p:cNvSpPr txBox="1"/>
          <p:nvPr/>
        </p:nvSpPr>
        <p:spPr>
          <a:xfrm>
            <a:off x="944283" y="1889296"/>
            <a:ext cx="4260397" cy="418576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85750" marR="0" lvl="0" indent="-285750" algn="l" defTabSz="609539" rtl="0" eaLnBrk="1" fontAlgn="auto" latinLnBrk="0" hangingPunct="1">
              <a:lnSpc>
                <a:spcPct val="100000"/>
              </a:lnSpc>
              <a:spcBef>
                <a:spcPts val="0"/>
              </a:spcBef>
              <a:spcAft>
                <a:spcPts val="0"/>
              </a:spcAft>
              <a:buClr>
                <a:srgbClr val="000000"/>
              </a:buClr>
              <a:buSzPts val="1600"/>
              <a:buFont typeface="Arial"/>
              <a:buChar char="•"/>
              <a:tabLst/>
              <a:defRPr/>
            </a:pPr>
            <a:r>
              <a:rPr kumimoji="0" lang="en-US" sz="1600" b="0" i="0" u="none" strike="noStrike" kern="1200" cap="none" spc="0" normalizeH="0" baseline="0" noProof="0">
                <a:ln>
                  <a:noFill/>
                </a:ln>
                <a:solidFill>
                  <a:srgbClr val="000000"/>
                </a:solidFill>
                <a:effectLst/>
                <a:uLnTx/>
                <a:uFillTx/>
                <a:latin typeface="Aptos"/>
                <a:ea typeface="Calibri"/>
                <a:cs typeface="Calibri"/>
              </a:rPr>
              <a:t>Kate Berresford, EPPs, </a:t>
            </a:r>
            <a:r>
              <a:rPr kumimoji="0" lang="en-US" sz="1600" b="0" i="0" u="none" strike="noStrike" kern="1200" cap="none" spc="0" normalizeH="0" baseline="0" noProof="0">
                <a:ln>
                  <a:noFill/>
                </a:ln>
                <a:solidFill>
                  <a:srgbClr val="233F58"/>
                </a:solidFill>
                <a:effectLst/>
                <a:uLnTx/>
                <a:uFillTx/>
                <a:latin typeface="Aptos"/>
                <a:ea typeface="Calibri"/>
                <a:cs typeface="Calibri"/>
                <a:hlinkClick r:id="rId3">
                  <a:extLst>
                    <a:ext uri="{A12FA001-AC4F-418D-AE19-62706E023703}">
                      <ahyp:hlinkClr xmlns:ahyp="http://schemas.microsoft.com/office/drawing/2018/hyperlinkcolor" val="tx"/>
                    </a:ext>
                  </a:extLst>
                </a:hlinkClick>
              </a:rPr>
              <a:t>skberresford@ed.sc.gov</a:t>
            </a:r>
            <a:r>
              <a:rPr kumimoji="0" lang="en-US" sz="1600" b="0" i="0" u="none" strike="noStrike" kern="1200" cap="none" spc="0" normalizeH="0" baseline="0" noProof="0">
                <a:ln>
                  <a:noFill/>
                </a:ln>
                <a:solidFill>
                  <a:srgbClr val="000000"/>
                </a:solidFill>
                <a:effectLst/>
                <a:uLnTx/>
                <a:uFillTx/>
                <a:latin typeface="Aptos"/>
                <a:ea typeface="Calibri"/>
                <a:cs typeface="Calibri"/>
              </a:rPr>
              <a:t> </a:t>
            </a:r>
            <a:endParaRPr kumimoji="0" lang="en-US" sz="1200" b="0" i="0" u="none" strike="noStrike" kern="1200" cap="none" spc="0" normalizeH="0" baseline="0" noProof="0">
              <a:ln>
                <a:noFill/>
              </a:ln>
              <a:solidFill>
                <a:srgbClr val="233F58"/>
              </a:solidFill>
              <a:effectLst/>
              <a:uLnTx/>
              <a:uFillTx/>
              <a:latin typeface="Calibri"/>
              <a:ea typeface="+mn-ea"/>
              <a:cs typeface="+mn-cs"/>
            </a:endParaRPr>
          </a:p>
          <a:p>
            <a:pPr marL="228600" marR="0" lvl="0" indent="-228600" algn="l" defTabSz="609539" rtl="0" eaLnBrk="1" fontAlgn="auto" latinLnBrk="0" hangingPunct="1">
              <a:lnSpc>
                <a:spcPct val="100000"/>
              </a:lnSpc>
              <a:spcBef>
                <a:spcPts val="0"/>
              </a:spcBef>
              <a:spcAft>
                <a:spcPts val="0"/>
              </a:spcAft>
              <a:buClr>
                <a:srgbClr val="000000"/>
              </a:buClr>
              <a:buSzPts val="1600"/>
              <a:buFont typeface="Arial" panose="020B0603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ptos"/>
                <a:ea typeface="Calibri"/>
                <a:cs typeface="Calibri"/>
                <a:sym typeface="Calibri"/>
              </a:rPr>
              <a:t>Ashley Cohoon, Communications, </a:t>
            </a:r>
            <a:r>
              <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sym typeface="Calibri"/>
                <a:hlinkClick r:id="rId4">
                  <a:extLst>
                    <a:ext uri="{A12FA001-AC4F-418D-AE19-62706E023703}">
                      <ahyp:hlinkClr xmlns:ahyp="http://schemas.microsoft.com/office/drawing/2018/hyperlinkcolor" val="tx"/>
                    </a:ext>
                  </a:extLst>
                </a:hlinkClick>
              </a:rPr>
              <a:t>ascohoon@ed.sc.gov</a:t>
            </a:r>
            <a:r>
              <a:rPr kumimoji="0" lang="en-US" sz="1600" b="0" i="0" u="none" strike="noStrike" kern="1200" cap="none" spc="0" normalizeH="0" baseline="0" noProof="0">
                <a:ln>
                  <a:noFill/>
                </a:ln>
                <a:solidFill>
                  <a:srgbClr val="43718A">
                    <a:lumMod val="76000"/>
                  </a:srgbClr>
                </a:solidFill>
                <a:effectLst/>
                <a:uLnTx/>
                <a:uFillTx/>
                <a:latin typeface="Aptos"/>
                <a:ea typeface="Calibri"/>
                <a:cs typeface="Calibri"/>
                <a:sym typeface="Calibri"/>
              </a:rPr>
              <a:t> </a:t>
            </a:r>
            <a:endParaRPr kumimoji="0" lang="en-US" sz="1600" b="0" i="0" u="none" strike="noStrike" kern="1200" cap="none" spc="0" normalizeH="0" baseline="0" noProof="0">
              <a:ln>
                <a:noFill/>
              </a:ln>
              <a:solidFill>
                <a:srgbClr val="43718A">
                  <a:lumMod val="76000"/>
                </a:srgbClr>
              </a:solidFill>
              <a:effectLst/>
              <a:uLnTx/>
              <a:uFillTx/>
              <a:latin typeface="Aptos"/>
              <a:ea typeface="+mn-ea"/>
              <a:cs typeface="+mn-cs"/>
            </a:endParaRPr>
          </a:p>
          <a:p>
            <a:pPr marL="228600" marR="0" lvl="0" indent="-228600" algn="l" defTabSz="609539" rtl="0" eaLnBrk="1" fontAlgn="auto" latinLnBrk="0" hangingPunct="1">
              <a:lnSpc>
                <a:spcPct val="100000"/>
              </a:lnSpc>
              <a:spcBef>
                <a:spcPts val="0"/>
              </a:spcBef>
              <a:spcAft>
                <a:spcPts val="0"/>
              </a:spcAft>
              <a:buClr>
                <a:srgbClr val="000000"/>
              </a:buClr>
              <a:buSzPts val="1600"/>
              <a:buFont typeface="Arial" panose="020B0603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ptos"/>
                <a:ea typeface="Calibri"/>
                <a:cs typeface="Calibri"/>
              </a:rPr>
              <a:t>Dr. Roshonda Frazier, SLO and Teacher Leadership, </a:t>
            </a:r>
            <a:r>
              <a:rPr kumimoji="0" lang="en-US" sz="1600" b="0" i="0" u="none" strike="noStrike" kern="1200" cap="none" spc="0" normalizeH="0" baseline="0" noProof="0">
                <a:ln>
                  <a:noFill/>
                </a:ln>
                <a:solidFill>
                  <a:srgbClr val="43718A">
                    <a:lumMod val="76000"/>
                  </a:srgbClr>
                </a:solidFill>
                <a:effectLst/>
                <a:uLnTx/>
                <a:uFillTx/>
                <a:latin typeface="Aptos"/>
                <a:ea typeface="Calibri"/>
                <a:cs typeface="Calibri"/>
                <a:hlinkClick r:id="rId5">
                  <a:extLst>
                    <a:ext uri="{A12FA001-AC4F-418D-AE19-62706E023703}">
                      <ahyp:hlinkClr xmlns:ahyp="http://schemas.microsoft.com/office/drawing/2018/hyperlinkcolor" val="tx"/>
                    </a:ext>
                  </a:extLst>
                </a:hlinkClick>
              </a:rPr>
              <a:t>rfrazier@ed.sc.gov</a:t>
            </a:r>
            <a:r>
              <a:rPr kumimoji="0" lang="en-US" sz="1600" b="0" i="0" u="none" strike="noStrike" kern="1200" cap="none" spc="0" normalizeH="0" baseline="0" noProof="0">
                <a:ln>
                  <a:noFill/>
                </a:ln>
                <a:solidFill>
                  <a:srgbClr val="43718A">
                    <a:lumMod val="76000"/>
                  </a:srgbClr>
                </a:solidFill>
                <a:effectLst/>
                <a:uLnTx/>
                <a:uFillTx/>
                <a:latin typeface="Aptos"/>
                <a:ea typeface="Calibri"/>
                <a:cs typeface="Calibri"/>
              </a:rPr>
              <a:t> </a:t>
            </a:r>
            <a:endParaRPr kumimoji="0" lang="en-US" sz="1600" b="0" i="0" u="none" strike="noStrike" kern="1200" cap="none" spc="0" normalizeH="0" baseline="0" noProof="0">
              <a:ln>
                <a:noFill/>
              </a:ln>
              <a:solidFill>
                <a:srgbClr val="43718A">
                  <a:lumMod val="76000"/>
                </a:srgbClr>
              </a:solidFill>
              <a:effectLst/>
              <a:uLnTx/>
              <a:uFillTx/>
              <a:latin typeface="Aptos"/>
              <a:ea typeface="Calibri"/>
              <a:cs typeface="Arial"/>
            </a:endParaRPr>
          </a:p>
          <a:p>
            <a:pPr marL="228600" marR="0" lvl="0" indent="-228600" algn="l" defTabSz="609539" rtl="0" eaLnBrk="1" fontAlgn="auto" latinLnBrk="0" hangingPunct="1">
              <a:lnSpc>
                <a:spcPct val="100000"/>
              </a:lnSpc>
              <a:spcBef>
                <a:spcPts val="0"/>
              </a:spcBef>
              <a:spcAft>
                <a:spcPts val="0"/>
              </a:spcAft>
              <a:buClr>
                <a:srgbClr val="000000"/>
              </a:buClr>
              <a:buSzPts val="1600"/>
              <a:buFont typeface="Arial" panose="020B0603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ptos"/>
                <a:ea typeface="Calibri"/>
                <a:cs typeface="Calibri"/>
                <a:sym typeface="Calibri"/>
              </a:rPr>
              <a:t>Jenny Henke, Induction and Mentoring, </a:t>
            </a:r>
            <a:r>
              <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sym typeface="Calibri"/>
                <a:hlinkClick r:id="rId6">
                  <a:extLst>
                    <a:ext uri="{A12FA001-AC4F-418D-AE19-62706E023703}">
                      <ahyp:hlinkClr xmlns:ahyp="http://schemas.microsoft.com/office/drawing/2018/hyperlinkcolor" val="tx"/>
                    </a:ext>
                  </a:extLst>
                </a:hlinkClick>
              </a:rPr>
              <a:t>vhenke@ed.sc.gov</a:t>
            </a:r>
            <a:endPar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endParaRPr>
          </a:p>
          <a:p>
            <a:pPr marL="228600" marR="0" lvl="0" indent="-228600" algn="l" defTabSz="609539" rtl="0" eaLnBrk="1" fontAlgn="auto" latinLnBrk="0" hangingPunct="1">
              <a:lnSpc>
                <a:spcPct val="100000"/>
              </a:lnSpc>
              <a:spcBef>
                <a:spcPts val="0"/>
              </a:spcBef>
              <a:spcAft>
                <a:spcPts val="0"/>
              </a:spcAft>
              <a:buClr>
                <a:srgbClr val="000000"/>
              </a:buClr>
              <a:buSzPts val="1600"/>
              <a:buFont typeface="Arial" panose="020B0603020202020204" pitchFamily="34" charset="0"/>
              <a:buChar char="•"/>
              <a:tabLst/>
              <a:defRPr/>
            </a:pPr>
            <a:r>
              <a:rPr kumimoji="0" lang="en-US" sz="1600" b="0" i="0" u="none" strike="noStrike" kern="1200" cap="none" spc="0" normalizeH="0" baseline="0" noProof="0">
                <a:ln>
                  <a:noFill/>
                </a:ln>
                <a:solidFill>
                  <a:srgbClr val="E8E8E8">
                    <a:lumMod val="10000"/>
                  </a:srgbClr>
                </a:solidFill>
                <a:effectLst/>
                <a:uLnTx/>
                <a:uFillTx/>
                <a:latin typeface="Aptos"/>
                <a:ea typeface="Calibri"/>
                <a:cs typeface="Calibri"/>
                <a:sym typeface="Calibri"/>
              </a:rPr>
              <a:t>Dr. Kimberly Howard, PADEPP,</a:t>
            </a:r>
            <a:r>
              <a:rPr kumimoji="0" lang="en-US" sz="1600" b="0" i="0" u="none" strike="noStrike" kern="1200" cap="none" spc="0" normalizeH="0" baseline="0" noProof="0">
                <a:ln>
                  <a:noFill/>
                </a:ln>
                <a:solidFill>
                  <a:srgbClr val="233F58"/>
                </a:solidFill>
                <a:effectLst/>
                <a:uLnTx/>
                <a:uFillTx/>
                <a:latin typeface="Aptos"/>
                <a:ea typeface="Calibri"/>
                <a:cs typeface="Calibri"/>
                <a:sym typeface="Calibri"/>
              </a:rPr>
              <a:t> </a:t>
            </a:r>
            <a:r>
              <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sym typeface="Calibri"/>
                <a:hlinkClick r:id="rId7">
                  <a:extLst>
                    <a:ext uri="{A12FA001-AC4F-418D-AE19-62706E023703}">
                      <ahyp:hlinkClr xmlns:ahyp="http://schemas.microsoft.com/office/drawing/2018/hyperlinkcolor" val="tx"/>
                    </a:ext>
                  </a:extLst>
                </a:hlinkClick>
              </a:rPr>
              <a:t>khoward@ed.sc.gov</a:t>
            </a:r>
            <a:endPar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hlinkClick r:id="rId7">
                <a:extLst>
                  <a:ext uri="{A12FA001-AC4F-418D-AE19-62706E023703}">
                    <ahyp:hlinkClr xmlns:ahyp="http://schemas.microsoft.com/office/drawing/2018/hyperlinkcolor" val="tx"/>
                  </a:ext>
                </a:extLst>
              </a:hlinkClick>
            </a:endParaRPr>
          </a:p>
          <a:p>
            <a:pPr marL="228600" marR="0" lvl="0" indent="-228600" algn="l" defTabSz="609539" rtl="0" eaLnBrk="1" fontAlgn="auto" latinLnBrk="0" hangingPunct="1">
              <a:lnSpc>
                <a:spcPct val="100000"/>
              </a:lnSpc>
              <a:spcBef>
                <a:spcPts val="0"/>
              </a:spcBef>
              <a:spcAft>
                <a:spcPts val="0"/>
              </a:spcAft>
              <a:buClr>
                <a:srgbClr val="000000"/>
              </a:buClr>
              <a:buSzPts val="1600"/>
              <a:buFont typeface="Arial" panose="020B0603020202020204" pitchFamily="34" charset="0"/>
              <a:buChar char="•"/>
              <a:tabLst/>
              <a:defRPr/>
            </a:pPr>
            <a:endParaRPr kumimoji="0" lang="en-US" sz="1600" b="0" i="0" u="sng" strike="noStrike" kern="1200" cap="none" spc="0" normalizeH="0" baseline="0" noProof="0">
              <a:ln>
                <a:noFill/>
              </a:ln>
              <a:solidFill>
                <a:srgbClr val="233F58"/>
              </a:solidFill>
              <a:effectLst/>
              <a:uLnTx/>
              <a:uFillTx/>
              <a:latin typeface="Aptos"/>
              <a:ea typeface="Calibri"/>
              <a:cs typeface="Calibri"/>
            </a:endParaRPr>
          </a:p>
          <a:p>
            <a:pPr marL="0" marR="0" lvl="0" indent="0" algn="l" defTabSz="609539" rtl="0" eaLnBrk="1" fontAlgn="auto" latinLnBrk="0" hangingPunct="1">
              <a:lnSpc>
                <a:spcPct val="100000"/>
              </a:lnSpc>
              <a:spcBef>
                <a:spcPts val="0"/>
              </a:spcBef>
              <a:spcAft>
                <a:spcPts val="0"/>
              </a:spcAft>
              <a:buClr>
                <a:srgbClr val="000000"/>
              </a:buClr>
              <a:buSzPts val="1600"/>
              <a:buFontTx/>
              <a:buNone/>
              <a:tabLst/>
              <a:defRPr/>
            </a:pPr>
            <a:endParaRPr kumimoji="0" lang="en-US" sz="1600" b="0" i="0" u="sng" strike="noStrike" kern="1200" cap="none" spc="0" normalizeH="0" baseline="0" noProof="0">
              <a:ln>
                <a:noFill/>
              </a:ln>
              <a:solidFill>
                <a:srgbClr val="233F58"/>
              </a:solidFill>
              <a:effectLst/>
              <a:uLnTx/>
              <a:uFillTx/>
              <a:latin typeface="Aptos"/>
              <a:ea typeface="Calibri"/>
              <a:cs typeface="Calibri"/>
            </a:endParaRPr>
          </a:p>
          <a:p>
            <a:pPr marL="228600" marR="0" lvl="0" indent="-228600" algn="l" defTabSz="609539" rtl="0" eaLnBrk="1" fontAlgn="auto" latinLnBrk="0" hangingPunct="1">
              <a:lnSpc>
                <a:spcPct val="100000"/>
              </a:lnSpc>
              <a:spcBef>
                <a:spcPts val="0"/>
              </a:spcBef>
              <a:spcAft>
                <a:spcPts val="0"/>
              </a:spcAft>
              <a:buClr>
                <a:srgbClr val="000000"/>
              </a:buClr>
              <a:buSzPts val="1600"/>
              <a:buFont typeface="Arial" panose="020B0603020202020204" pitchFamily="34" charset="0"/>
              <a:buChar char="•"/>
              <a:tabLst/>
              <a:defRPr/>
            </a:pPr>
            <a:r>
              <a:rPr kumimoji="0" lang="en-US" sz="1600" b="0" i="0" u="none" strike="noStrike" kern="1200" cap="none" spc="0" normalizeH="0" baseline="0" noProof="0">
                <a:ln>
                  <a:noFill/>
                </a:ln>
                <a:solidFill>
                  <a:srgbClr val="E8E8E8">
                    <a:lumMod val="10000"/>
                  </a:srgbClr>
                </a:solidFill>
                <a:effectLst/>
                <a:uLnTx/>
                <a:uFillTx/>
                <a:latin typeface="Aptos"/>
                <a:ea typeface="Calibri"/>
                <a:cs typeface="Calibri"/>
              </a:rPr>
              <a:t>Kimberly Mack, Director, </a:t>
            </a:r>
            <a:r>
              <a:rPr kumimoji="0" lang="en-US" sz="1600" b="0" i="0" u="none" strike="noStrike" kern="1200" cap="none" spc="0" normalizeH="0" baseline="0" noProof="0">
                <a:ln>
                  <a:noFill/>
                </a:ln>
                <a:solidFill>
                  <a:srgbClr val="335669"/>
                </a:solidFill>
                <a:effectLst/>
                <a:uLnTx/>
                <a:uFillTx/>
                <a:latin typeface="Aptos"/>
                <a:ea typeface="Calibri"/>
                <a:cs typeface="Calibri"/>
                <a:hlinkClick r:id="rId8">
                  <a:extLst>
                    <a:ext uri="{A12FA001-AC4F-418D-AE19-62706E023703}">
                      <ahyp:hlinkClr xmlns:ahyp="http://schemas.microsoft.com/office/drawing/2018/hyperlinkcolor" val="tx"/>
                    </a:ext>
                  </a:extLst>
                </a:hlinkClick>
              </a:rPr>
              <a:t>kemack@ed.sc.gov</a:t>
            </a:r>
            <a:endParaRPr kumimoji="0" lang="en-US" sz="1600" b="0" i="0" u="sng" strike="noStrike" kern="1200" cap="none" spc="0" normalizeH="0" baseline="0" noProof="0">
              <a:ln>
                <a:noFill/>
              </a:ln>
              <a:solidFill>
                <a:srgbClr val="E8E8E8">
                  <a:lumMod val="10000"/>
                </a:srgbClr>
              </a:solidFill>
              <a:effectLst/>
              <a:uLnTx/>
              <a:uFillTx/>
              <a:latin typeface="Aptos"/>
              <a:ea typeface="Calibri"/>
              <a:cs typeface="Calibri"/>
              <a:hlinkClick r:id="rId8">
                <a:extLst>
                  <a:ext uri="{A12FA001-AC4F-418D-AE19-62706E023703}">
                    <ahyp:hlinkClr xmlns:ahyp="http://schemas.microsoft.com/office/drawing/2018/hyperlinkcolor" val="tx"/>
                  </a:ext>
                </a:extLst>
              </a:hlinkClick>
            </a:endParaRPr>
          </a:p>
          <a:p>
            <a:pPr marL="228600" marR="0" lvl="0" indent="-228600" algn="l" defTabSz="609539" rtl="0" eaLnBrk="1" fontAlgn="auto" latinLnBrk="0" hangingPunct="1">
              <a:lnSpc>
                <a:spcPct val="100000"/>
              </a:lnSpc>
              <a:spcBef>
                <a:spcPts val="0"/>
              </a:spcBef>
              <a:spcAft>
                <a:spcPts val="0"/>
              </a:spcAft>
              <a:buClr>
                <a:srgbClr val="000000"/>
              </a:buClr>
              <a:buSzPts val="1600"/>
              <a:buFont typeface="Arial" panose="020B0603020202020204" pitchFamily="34" charset="0"/>
              <a:buChar char="•"/>
              <a:tabLst/>
              <a:defRPr/>
            </a:pPr>
            <a:r>
              <a:rPr kumimoji="0" lang="en-US" sz="1600" b="0" i="0" u="none" strike="noStrike" kern="1200" cap="none" spc="0" normalizeH="0" baseline="0" noProof="0">
                <a:ln>
                  <a:noFill/>
                </a:ln>
                <a:solidFill>
                  <a:srgbClr val="E8E8E8">
                    <a:lumMod val="10000"/>
                  </a:srgbClr>
                </a:solidFill>
                <a:effectLst/>
                <a:uLnTx/>
                <a:uFillTx/>
                <a:latin typeface="Aptos"/>
                <a:ea typeface="Calibri"/>
                <a:cs typeface="Calibri"/>
              </a:rPr>
              <a:t>Lilla Toal </a:t>
            </a:r>
            <a:r>
              <a:rPr kumimoji="0" lang="en-US" sz="1600" b="0" i="0" u="none" strike="noStrike" kern="1200" cap="none" spc="0" normalizeH="0" baseline="0" noProof="0" err="1">
                <a:ln>
                  <a:noFill/>
                </a:ln>
                <a:solidFill>
                  <a:srgbClr val="E8E8E8">
                    <a:lumMod val="10000"/>
                  </a:srgbClr>
                </a:solidFill>
                <a:effectLst/>
                <a:uLnTx/>
                <a:uFillTx/>
                <a:latin typeface="Aptos"/>
                <a:ea typeface="Calibri"/>
                <a:cs typeface="Calibri"/>
              </a:rPr>
              <a:t>Mandsager</a:t>
            </a:r>
            <a:r>
              <a:rPr kumimoji="0" lang="en-US" sz="1600" b="0" i="0" u="none" strike="noStrike" kern="1200" cap="none" spc="0" normalizeH="0" baseline="0" noProof="0">
                <a:ln>
                  <a:noFill/>
                </a:ln>
                <a:solidFill>
                  <a:srgbClr val="E8E8E8">
                    <a:lumMod val="10000"/>
                  </a:srgbClr>
                </a:solidFill>
                <a:effectLst/>
                <a:uLnTx/>
                <a:uFillTx/>
                <a:latin typeface="Aptos"/>
                <a:ea typeface="Calibri"/>
                <a:cs typeface="Calibri"/>
              </a:rPr>
              <a:t>, Executive Director,</a:t>
            </a:r>
            <a:r>
              <a:rPr kumimoji="0" lang="en-US" sz="1600" b="0" i="0" u="none" strike="noStrike" kern="1200" cap="none" spc="0" normalizeH="0" baseline="0" noProof="0">
                <a:ln>
                  <a:noFill/>
                </a:ln>
                <a:solidFill>
                  <a:srgbClr val="233F58"/>
                </a:solidFill>
                <a:effectLst/>
                <a:uLnTx/>
                <a:uFillTx/>
                <a:latin typeface="Aptos"/>
                <a:ea typeface="Calibri"/>
                <a:cs typeface="Calibri"/>
              </a:rPr>
              <a:t> </a:t>
            </a:r>
            <a:r>
              <a:rPr kumimoji="0" lang="en-US" sz="1600" b="0" i="0" u="none" strike="noStrike" kern="1200" cap="none" spc="0" normalizeH="0" baseline="0" noProof="0">
                <a:ln>
                  <a:noFill/>
                </a:ln>
                <a:solidFill>
                  <a:srgbClr val="43718A">
                    <a:lumMod val="76000"/>
                  </a:srgbClr>
                </a:solidFill>
                <a:effectLst/>
                <a:uLnTx/>
                <a:uFillTx/>
                <a:latin typeface="Aptos"/>
                <a:ea typeface="Calibri"/>
                <a:cs typeface="Calibri"/>
                <a:hlinkClick r:id="rId9">
                  <a:extLst>
                    <a:ext uri="{A12FA001-AC4F-418D-AE19-62706E023703}">
                      <ahyp:hlinkClr xmlns:ahyp="http://schemas.microsoft.com/office/drawing/2018/hyperlinkcolor" val="tx"/>
                    </a:ext>
                  </a:extLst>
                </a:hlinkClick>
              </a:rPr>
              <a:t>lmandsager@ed.sc.gov</a:t>
            </a:r>
            <a:endPar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endParaRPr>
          </a:p>
          <a:p>
            <a:pPr marL="228600" marR="0" lvl="0" indent="-228600" algn="l" defTabSz="609539" rtl="0" eaLnBrk="1" fontAlgn="auto" latinLnBrk="0" hangingPunct="1">
              <a:lnSpc>
                <a:spcPct val="100000"/>
              </a:lnSpc>
              <a:spcBef>
                <a:spcPts val="0"/>
              </a:spcBef>
              <a:spcAft>
                <a:spcPts val="0"/>
              </a:spcAft>
              <a:buClr>
                <a:srgbClr val="000000"/>
              </a:buClr>
              <a:buSzPts val="1600"/>
              <a:buFont typeface="Arial" panose="020B0603020202020204" pitchFamily="34" charset="0"/>
              <a:buChar char="•"/>
              <a:tabLst/>
              <a:defRPr/>
            </a:pPr>
            <a:r>
              <a:rPr kumimoji="0" lang="en-US" sz="1600" b="0" i="0" u="none" strike="noStrike" kern="1200" cap="none" spc="0" normalizeH="0" baseline="0" noProof="0">
                <a:ln>
                  <a:noFill/>
                </a:ln>
                <a:solidFill>
                  <a:srgbClr val="E8E8E8">
                    <a:lumMod val="10000"/>
                  </a:srgbClr>
                </a:solidFill>
                <a:effectLst/>
                <a:uLnTx/>
                <a:uFillTx/>
                <a:latin typeface="Aptos"/>
                <a:ea typeface="Calibri"/>
                <a:cs typeface="Calibri"/>
              </a:rPr>
              <a:t>Marilyn Suber, Administrative Assistant</a:t>
            </a:r>
            <a:r>
              <a:rPr kumimoji="0" lang="en-US" sz="1600" b="0" i="0" u="none" strike="noStrike" kern="1200" cap="none" spc="0" normalizeH="0" baseline="0" noProof="0">
                <a:ln>
                  <a:noFill/>
                </a:ln>
                <a:solidFill>
                  <a:srgbClr val="233F58"/>
                </a:solidFill>
                <a:effectLst/>
                <a:uLnTx/>
                <a:uFillTx/>
                <a:latin typeface="Aptos"/>
                <a:ea typeface="Calibri"/>
                <a:cs typeface="Calibri"/>
              </a:rPr>
              <a:t>, </a:t>
            </a:r>
            <a:r>
              <a:rPr kumimoji="0" lang="en-US" sz="1600" b="0" i="0" u="none" strike="noStrike" kern="1200" cap="none" spc="0" normalizeH="0" baseline="0" noProof="0">
                <a:ln>
                  <a:noFill/>
                </a:ln>
                <a:solidFill>
                  <a:srgbClr val="43718A">
                    <a:lumMod val="76000"/>
                  </a:srgbClr>
                </a:solidFill>
                <a:effectLst/>
                <a:uLnTx/>
                <a:uFillTx/>
                <a:latin typeface="Aptos"/>
                <a:ea typeface="Calibri"/>
                <a:cs typeface="Calibri"/>
                <a:hlinkClick r:id="rId10">
                  <a:extLst>
                    <a:ext uri="{A12FA001-AC4F-418D-AE19-62706E023703}">
                      <ahyp:hlinkClr xmlns:ahyp="http://schemas.microsoft.com/office/drawing/2018/hyperlinkcolor" val="tx"/>
                    </a:ext>
                  </a:extLst>
                </a:hlinkClick>
              </a:rPr>
              <a:t>masuber@ed.sc.gov</a:t>
            </a:r>
            <a:endParaRPr kumimoji="0" lang="en-US" sz="1600" b="0" i="0" u="none" strike="noStrike" kern="1200" cap="none" spc="0" normalizeH="0" baseline="0" noProof="0">
              <a:ln>
                <a:noFill/>
              </a:ln>
              <a:solidFill>
                <a:srgbClr val="43718A">
                  <a:lumMod val="76000"/>
                </a:srgbClr>
              </a:solidFill>
              <a:effectLst/>
              <a:uLnTx/>
              <a:uFillTx/>
              <a:latin typeface="Aptos"/>
              <a:ea typeface="Calibri"/>
              <a:cs typeface="Calibri"/>
            </a:endParaRPr>
          </a:p>
        </p:txBody>
      </p:sp>
      <p:sp>
        <p:nvSpPr>
          <p:cNvPr id="2" name="TextBox 1">
            <a:extLst>
              <a:ext uri="{FF2B5EF4-FFF2-40B4-BE49-F238E27FC236}">
                <a16:creationId xmlns:a16="http://schemas.microsoft.com/office/drawing/2014/main" id="{70FCEA3F-B71D-F586-BA72-60BDCB420C95}"/>
              </a:ext>
            </a:extLst>
          </p:cNvPr>
          <p:cNvSpPr txBox="1"/>
          <p:nvPr/>
        </p:nvSpPr>
        <p:spPr>
          <a:xfrm>
            <a:off x="1525642" y="4447739"/>
            <a:ext cx="2743200" cy="3770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a:ln>
                  <a:noFill/>
                </a:ln>
                <a:solidFill>
                  <a:srgbClr val="233746"/>
                </a:solidFill>
                <a:effectLst/>
                <a:uLnTx/>
                <a:uFillTx/>
                <a:latin typeface="Aptos"/>
                <a:ea typeface="+mn-ea"/>
                <a:cs typeface="+mn-cs"/>
              </a:rPr>
              <a:t>Office Support</a:t>
            </a: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grpSp>
        <p:nvGrpSpPr>
          <p:cNvPr id="36" name="Group 5">
            <a:extLst>
              <a:ext uri="{FF2B5EF4-FFF2-40B4-BE49-F238E27FC236}">
                <a16:creationId xmlns:a16="http://schemas.microsoft.com/office/drawing/2014/main" id="{122381A6-760B-3B3F-2465-4ED203DD3158}"/>
              </a:ext>
              <a:ext uri="{C183D7F6-B498-43B3-948B-1728B52AA6E4}">
                <adec:decorative xmlns:adec="http://schemas.microsoft.com/office/drawing/2017/decorative" val="1"/>
              </a:ext>
            </a:extLst>
          </p:cNvPr>
          <p:cNvGrpSpPr/>
          <p:nvPr/>
        </p:nvGrpSpPr>
        <p:grpSpPr>
          <a:xfrm>
            <a:off x="5855758" y="1232163"/>
            <a:ext cx="4412347" cy="4833345"/>
            <a:chOff x="0" y="-76200"/>
            <a:chExt cx="1547670" cy="1677160"/>
          </a:xfrm>
        </p:grpSpPr>
        <p:sp>
          <p:nvSpPr>
            <p:cNvPr id="37" name="Freeform 6">
              <a:extLst>
                <a:ext uri="{FF2B5EF4-FFF2-40B4-BE49-F238E27FC236}">
                  <a16:creationId xmlns:a16="http://schemas.microsoft.com/office/drawing/2014/main" id="{35D5CBA8-97AE-D383-9120-48B1A6A3E54F}"/>
                </a:ext>
              </a:extLst>
            </p:cNvPr>
            <p:cNvSpPr/>
            <p:nvPr/>
          </p:nvSpPr>
          <p:spPr>
            <a:xfrm>
              <a:off x="0" y="0"/>
              <a:ext cx="1547670" cy="1600960"/>
            </a:xfrm>
            <a:custGeom>
              <a:avLst/>
              <a:gdLst/>
              <a:ahLst/>
              <a:cxnLst/>
              <a:rect l="l" t="t" r="r" b="b"/>
              <a:pathLst>
                <a:path w="1547670" h="1431627">
                  <a:moveTo>
                    <a:pt x="0" y="0"/>
                  </a:moveTo>
                  <a:lnTo>
                    <a:pt x="1547670" y="0"/>
                  </a:lnTo>
                  <a:lnTo>
                    <a:pt x="1547670" y="1431627"/>
                  </a:lnTo>
                  <a:lnTo>
                    <a:pt x="0" y="1431627"/>
                  </a:lnTo>
                  <a:close/>
                </a:path>
              </a:pathLst>
            </a:custGeom>
            <a:solidFill>
              <a:srgbClr val="233746">
                <a:alpha val="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33F58"/>
                </a:solidFill>
                <a:effectLst/>
                <a:uLnTx/>
                <a:uFillTx/>
                <a:latin typeface="Calibri"/>
                <a:ea typeface="+mn-ea"/>
                <a:cs typeface="+mn-cs"/>
              </a:endParaRPr>
            </a:p>
          </p:txBody>
        </p:sp>
        <p:sp>
          <p:nvSpPr>
            <p:cNvPr id="38" name="TextBox 7">
              <a:extLst>
                <a:ext uri="{FF2B5EF4-FFF2-40B4-BE49-F238E27FC236}">
                  <a16:creationId xmlns:a16="http://schemas.microsoft.com/office/drawing/2014/main" id="{C8AC27F6-A6D9-9840-9118-9571E7821294}"/>
                </a:ext>
              </a:extLst>
            </p:cNvPr>
            <p:cNvSpPr txBox="1"/>
            <p:nvPr/>
          </p:nvSpPr>
          <p:spPr>
            <a:xfrm>
              <a:off x="0" y="-76200"/>
              <a:ext cx="1547670" cy="1507827"/>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1680"/>
                </a:lnSpc>
                <a:spcBef>
                  <a:spcPts val="0"/>
                </a:spcBef>
                <a:spcAft>
                  <a:spcPts val="0"/>
                </a:spcAft>
                <a:buClrTx/>
                <a:buSzTx/>
                <a:buFontTx/>
                <a:buNone/>
                <a:tabLst/>
                <a:defRPr/>
              </a:pPr>
              <a:endParaRPr kumimoji="0" sz="800" b="0" i="0" u="none" strike="noStrike" kern="1200" cap="none" spc="0" normalizeH="0" baseline="0" noProof="0">
                <a:ln>
                  <a:noFill/>
                </a:ln>
                <a:solidFill>
                  <a:srgbClr val="233F58"/>
                </a:solidFill>
                <a:effectLst/>
                <a:uLnTx/>
                <a:uFillTx/>
                <a:latin typeface="Calibri"/>
                <a:ea typeface="+mn-ea"/>
                <a:cs typeface="+mn-cs"/>
              </a:endParaRPr>
            </a:p>
          </p:txBody>
        </p:sp>
      </p:grpSp>
      <p:sp>
        <p:nvSpPr>
          <p:cNvPr id="32" name="TextBox 15">
            <a:extLst>
              <a:ext uri="{FF2B5EF4-FFF2-40B4-BE49-F238E27FC236}">
                <a16:creationId xmlns:a16="http://schemas.microsoft.com/office/drawing/2014/main" id="{0265F6BE-078D-A3EE-E90B-1CBECDFD423E}"/>
              </a:ext>
            </a:extLst>
          </p:cNvPr>
          <p:cNvSpPr txBox="1"/>
          <p:nvPr/>
        </p:nvSpPr>
        <p:spPr>
          <a:xfrm>
            <a:off x="6260496" y="1604826"/>
            <a:ext cx="3609259" cy="2201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1600"/>
              </a:lnSpc>
              <a:spcBef>
                <a:spcPts val="0"/>
              </a:spcBef>
              <a:spcAft>
                <a:spcPts val="0"/>
              </a:spcAft>
              <a:buClrTx/>
              <a:buSzTx/>
              <a:buFontTx/>
              <a:buNone/>
              <a:tabLst/>
              <a:defRPr/>
            </a:pPr>
            <a:r>
              <a:rPr kumimoji="0" lang="en-US" sz="1867" b="1" i="0" u="none" strike="noStrike" kern="1200" cap="none" spc="0" normalizeH="0" baseline="0" noProof="0">
                <a:ln>
                  <a:noFill/>
                </a:ln>
                <a:solidFill>
                  <a:srgbClr val="233746"/>
                </a:solidFill>
                <a:effectLst/>
                <a:uLnTx/>
                <a:uFillTx/>
                <a:latin typeface="Aptos" panose="020B0004020202020204" pitchFamily="34" charset="0"/>
                <a:ea typeface="+mn-ea"/>
                <a:cs typeface="+mn-cs"/>
              </a:rPr>
              <a:t>Leadership Development Leads</a:t>
            </a:r>
          </a:p>
        </p:txBody>
      </p:sp>
      <p:sp>
        <p:nvSpPr>
          <p:cNvPr id="30" name="TextBox 13">
            <a:extLst>
              <a:ext uri="{FF2B5EF4-FFF2-40B4-BE49-F238E27FC236}">
                <a16:creationId xmlns:a16="http://schemas.microsoft.com/office/drawing/2014/main" id="{2F32ED9D-9170-177C-A190-C55416DA52BF}"/>
              </a:ext>
            </a:extLst>
          </p:cNvPr>
          <p:cNvSpPr txBox="1"/>
          <p:nvPr/>
        </p:nvSpPr>
        <p:spPr>
          <a:xfrm>
            <a:off x="5944961" y="1892890"/>
            <a:ext cx="4404069" cy="378565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374650" marR="0" lvl="1" indent="-228600" algn="l" defTabSz="609539" rtl="0" eaLnBrk="1" fontAlgn="auto" latinLnBrk="0" hangingPunct="1">
              <a:lnSpc>
                <a:spcPct val="100000"/>
              </a:lnSpc>
              <a:spcBef>
                <a:spcPts val="355"/>
              </a:spcBef>
              <a:spcAft>
                <a:spcPts val="0"/>
              </a:spcAft>
              <a:buClr>
                <a:srgbClr val="000000"/>
              </a:buClr>
              <a:buSzPct val="100000"/>
              <a:buFont typeface="Trebuchet MS" panose="020B0603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ptos"/>
                <a:ea typeface="+mn-ea"/>
                <a:cs typeface="+mn-cs"/>
              </a:rPr>
              <a:t>Dr. Gerard Edwards, Veteran Principals &amp; District Leaders, </a:t>
            </a:r>
            <a:r>
              <a:rPr kumimoji="0" lang="en-US" sz="1600" b="0" i="0" u="none" strike="noStrike" kern="1200" cap="none" spc="0" normalizeH="0" baseline="0" noProof="0">
                <a:ln>
                  <a:noFill/>
                </a:ln>
                <a:solidFill>
                  <a:srgbClr val="43718A">
                    <a:lumMod val="76000"/>
                  </a:srgbClr>
                </a:solidFill>
                <a:effectLst/>
                <a:uLnTx/>
                <a:uFillTx/>
                <a:latin typeface="Aptos"/>
                <a:ea typeface="+mn-ea"/>
                <a:cs typeface="+mn-cs"/>
                <a:hlinkClick r:id="rId11">
                  <a:extLst>
                    <a:ext uri="{A12FA001-AC4F-418D-AE19-62706E023703}">
                      <ahyp:hlinkClr xmlns:ahyp="http://schemas.microsoft.com/office/drawing/2018/hyperlinkcolor" val="tx"/>
                    </a:ext>
                  </a:extLst>
                </a:hlinkClick>
              </a:rPr>
              <a:t>gedwards@ed.sc.gov</a:t>
            </a:r>
            <a:r>
              <a:rPr kumimoji="0" lang="en-US" sz="1600" b="0" i="0" u="none" strike="noStrike" kern="1200" cap="none" spc="0" normalizeH="0" baseline="0" noProof="0">
                <a:ln>
                  <a:noFill/>
                </a:ln>
                <a:solidFill>
                  <a:srgbClr val="43718A">
                    <a:lumMod val="76000"/>
                  </a:srgbClr>
                </a:solidFill>
                <a:effectLst/>
                <a:uLnTx/>
                <a:uFillTx/>
                <a:latin typeface="Aptos"/>
                <a:ea typeface="+mn-ea"/>
                <a:cs typeface="+mn-cs"/>
              </a:rPr>
              <a:t> </a:t>
            </a:r>
          </a:p>
          <a:p>
            <a:pPr marL="374650" marR="0" lvl="1" indent="-228600" algn="l" defTabSz="609539" rtl="0" eaLnBrk="1" fontAlgn="auto" latinLnBrk="0" hangingPunct="1">
              <a:lnSpc>
                <a:spcPct val="100000"/>
              </a:lnSpc>
              <a:spcBef>
                <a:spcPts val="355"/>
              </a:spcBef>
              <a:spcAft>
                <a:spcPts val="0"/>
              </a:spcAft>
              <a:buClr>
                <a:srgbClr val="000000"/>
              </a:buClr>
              <a:buSzPct val="100000"/>
              <a:buFont typeface="Trebuchet MS" panose="020B0603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ptos"/>
                <a:ea typeface="+mn-ea"/>
                <a:cs typeface="+mn-cs"/>
              </a:rPr>
              <a:t>Keasha Grant, Certified Support &amp; Emerging Leaders, </a:t>
            </a:r>
            <a:r>
              <a:rPr kumimoji="0" lang="en-US" sz="1600" b="0" i="0" u="none" strike="noStrike" kern="1200" cap="none" spc="0" normalizeH="0" baseline="0" noProof="0">
                <a:ln>
                  <a:noFill/>
                </a:ln>
                <a:solidFill>
                  <a:srgbClr val="43718A">
                    <a:lumMod val="76000"/>
                  </a:srgbClr>
                </a:solidFill>
                <a:effectLst/>
                <a:uLnTx/>
                <a:uFillTx/>
                <a:latin typeface="Aptos"/>
                <a:ea typeface="+mn-ea"/>
                <a:cs typeface="+mn-cs"/>
                <a:hlinkClick r:id="rId12">
                  <a:extLst>
                    <a:ext uri="{A12FA001-AC4F-418D-AE19-62706E023703}">
                      <ahyp:hlinkClr xmlns:ahyp="http://schemas.microsoft.com/office/drawing/2018/hyperlinkcolor" val="tx"/>
                    </a:ext>
                  </a:extLst>
                </a:hlinkClick>
              </a:rPr>
              <a:t>ksgrant@ed.sc.gov</a:t>
            </a:r>
            <a:endParaRPr kumimoji="0" lang="en-US" sz="1600" b="0" i="0" u="none" strike="noStrike" kern="1200" cap="none" spc="0" normalizeH="0" baseline="0" noProof="0">
              <a:ln>
                <a:noFill/>
              </a:ln>
              <a:solidFill>
                <a:srgbClr val="43718A">
                  <a:lumMod val="76000"/>
                </a:srgbClr>
              </a:solidFill>
              <a:effectLst/>
              <a:uLnTx/>
              <a:uFillTx/>
              <a:latin typeface="Aptos"/>
              <a:ea typeface="+mn-ea"/>
              <a:cs typeface="+mn-cs"/>
            </a:endParaRPr>
          </a:p>
          <a:p>
            <a:pPr marL="374650" marR="0" lvl="1" indent="-228600" algn="l" defTabSz="609539" rtl="0" eaLnBrk="1" fontAlgn="auto" latinLnBrk="0" hangingPunct="1">
              <a:lnSpc>
                <a:spcPct val="100000"/>
              </a:lnSpc>
              <a:spcBef>
                <a:spcPts val="355"/>
              </a:spcBef>
              <a:spcAft>
                <a:spcPts val="0"/>
              </a:spcAft>
              <a:buClr>
                <a:srgbClr val="000000"/>
              </a:buClr>
              <a:buSzPct val="100000"/>
              <a:buFont typeface="Trebuchet MS" panose="020B0603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ptos"/>
                <a:ea typeface="+mn-ea"/>
                <a:cs typeface="+mn-cs"/>
              </a:rPr>
              <a:t>Crystal Halma, Collective Leadership, </a:t>
            </a:r>
            <a:r>
              <a:rPr kumimoji="0" lang="en-US" sz="1600" b="0" i="0" u="sng" strike="noStrike" kern="1200" cap="none" spc="0" normalizeH="0" baseline="0" noProof="0">
                <a:ln>
                  <a:noFill/>
                </a:ln>
                <a:solidFill>
                  <a:srgbClr val="43718A">
                    <a:lumMod val="76000"/>
                  </a:srgbClr>
                </a:solidFill>
                <a:effectLst/>
                <a:uLnTx/>
                <a:uFillTx/>
                <a:latin typeface="Aptos"/>
                <a:ea typeface="+mn-ea"/>
                <a:cs typeface="+mn-cs"/>
                <a:hlinkClick r:id="rId13">
                  <a:extLst>
                    <a:ext uri="{A12FA001-AC4F-418D-AE19-62706E023703}">
                      <ahyp:hlinkClr xmlns:ahyp="http://schemas.microsoft.com/office/drawing/2018/hyperlinkcolor" val="tx"/>
                    </a:ext>
                  </a:extLst>
                </a:hlinkClick>
              </a:rPr>
              <a:t>chalma@ed.sc.gov</a:t>
            </a:r>
            <a:endParaRPr kumimoji="0" lang="en-US" sz="1600" b="0" i="0" u="none" strike="noStrike" kern="1200" cap="none" spc="0" normalizeH="0" baseline="0" noProof="0">
              <a:ln>
                <a:noFill/>
              </a:ln>
              <a:solidFill>
                <a:srgbClr val="43718A">
                  <a:lumMod val="76000"/>
                </a:srgbClr>
              </a:solidFill>
              <a:effectLst/>
              <a:uLnTx/>
              <a:uFillTx/>
              <a:latin typeface="Aptos"/>
              <a:ea typeface="+mn-ea"/>
              <a:cs typeface="+mn-cs"/>
            </a:endParaRPr>
          </a:p>
          <a:p>
            <a:pPr marL="374650" marR="0" lvl="1" indent="-228600" algn="l" defTabSz="609539" rtl="0" eaLnBrk="1" fontAlgn="auto" latinLnBrk="0" hangingPunct="1">
              <a:lnSpc>
                <a:spcPct val="100000"/>
              </a:lnSpc>
              <a:spcBef>
                <a:spcPts val="355"/>
              </a:spcBef>
              <a:spcAft>
                <a:spcPts val="0"/>
              </a:spcAft>
              <a:buClr>
                <a:srgbClr val="000000"/>
              </a:buClr>
              <a:buSzPct val="100000"/>
              <a:buFont typeface="Trebuchet MS" panose="020B0603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ptos"/>
                <a:ea typeface="+mn-ea"/>
                <a:cs typeface="+mn-cs"/>
              </a:rPr>
              <a:t>Dr. Frank Robinson, New Principals &amp; Emerging Leaders, </a:t>
            </a:r>
            <a:r>
              <a:rPr kumimoji="0" lang="en-US" sz="1600" b="0" i="0" u="sng" strike="noStrike" kern="1200" cap="none" spc="0" normalizeH="0" baseline="0" noProof="0">
                <a:ln>
                  <a:noFill/>
                </a:ln>
                <a:solidFill>
                  <a:srgbClr val="43718A">
                    <a:lumMod val="76000"/>
                  </a:srgbClr>
                </a:solidFill>
                <a:effectLst/>
                <a:uLnTx/>
                <a:uFillTx/>
                <a:latin typeface="Aptos"/>
                <a:ea typeface="+mn-ea"/>
                <a:cs typeface="+mn-cs"/>
                <a:hlinkClick r:id="rId14">
                  <a:extLst>
                    <a:ext uri="{A12FA001-AC4F-418D-AE19-62706E023703}">
                      <ahyp:hlinkClr xmlns:ahyp="http://schemas.microsoft.com/office/drawing/2018/hyperlinkcolor" val="tx"/>
                    </a:ext>
                  </a:extLst>
                </a:hlinkClick>
              </a:rPr>
              <a:t>frobinson@ed.sc.gov</a:t>
            </a:r>
            <a:endParaRPr kumimoji="0" lang="en-US" sz="1600" b="0" i="0" u="sng" strike="noStrike" kern="1200" cap="none" spc="0" normalizeH="0" baseline="0" noProof="0">
              <a:ln>
                <a:noFill/>
              </a:ln>
              <a:solidFill>
                <a:srgbClr val="43718A">
                  <a:lumMod val="76000"/>
                </a:srgbClr>
              </a:solidFill>
              <a:effectLst/>
              <a:uLnTx/>
              <a:uFillTx/>
              <a:latin typeface="Aptos"/>
              <a:ea typeface="+mn-ea"/>
              <a:cs typeface="+mn-cs"/>
            </a:endParaRPr>
          </a:p>
          <a:p>
            <a:pPr marL="374650" marR="0" lvl="1" indent="-228600" algn="l" defTabSz="609539" rtl="0" eaLnBrk="1" fontAlgn="auto" latinLnBrk="0" hangingPunct="1">
              <a:lnSpc>
                <a:spcPct val="100000"/>
              </a:lnSpc>
              <a:spcBef>
                <a:spcPts val="355"/>
              </a:spcBef>
              <a:spcAft>
                <a:spcPts val="0"/>
              </a:spcAft>
              <a:buClr>
                <a:srgbClr val="000000"/>
              </a:buClr>
              <a:buSzPct val="100000"/>
              <a:buFont typeface="Trebuchet MS" panose="020B0603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ptos"/>
                <a:ea typeface="+mn-ea"/>
                <a:cs typeface="+mn-cs"/>
              </a:rPr>
              <a:t>Dr. Adrienne Davenport, Instructional Leadership &amp; Assistant Principals, </a:t>
            </a:r>
            <a:r>
              <a:rPr kumimoji="0" lang="en-US" sz="1600" b="0" i="0" u="sng" strike="noStrike" kern="1200" cap="none" spc="0" normalizeH="0" baseline="0" noProof="0">
                <a:ln>
                  <a:noFill/>
                </a:ln>
                <a:solidFill>
                  <a:srgbClr val="43718A">
                    <a:lumMod val="76000"/>
                  </a:srgbClr>
                </a:solidFill>
                <a:effectLst/>
                <a:uLnTx/>
                <a:uFillTx/>
                <a:latin typeface="Aptos"/>
                <a:ea typeface="+mn-ea"/>
                <a:cs typeface="+mn-cs"/>
                <a:hlinkClick r:id="rId15">
                  <a:extLst>
                    <a:ext uri="{A12FA001-AC4F-418D-AE19-62706E023703}">
                      <ahyp:hlinkClr xmlns:ahyp="http://schemas.microsoft.com/office/drawing/2018/hyperlinkcolor" val="tx"/>
                    </a:ext>
                  </a:extLst>
                </a:hlinkClick>
              </a:rPr>
              <a:t>tsmith@ed.sc.gov</a:t>
            </a:r>
            <a:r>
              <a:rPr kumimoji="0" lang="en-US" sz="1600" b="0" i="0" u="none" strike="noStrike" kern="1200" cap="none" spc="0" normalizeH="0" baseline="0" noProof="0">
                <a:ln>
                  <a:noFill/>
                </a:ln>
                <a:solidFill>
                  <a:srgbClr val="43718A">
                    <a:lumMod val="76000"/>
                  </a:srgbClr>
                </a:solidFill>
                <a:effectLst/>
                <a:uLnTx/>
                <a:uFillTx/>
                <a:latin typeface="Aptos"/>
                <a:ea typeface="+mn-ea"/>
                <a:cs typeface="+mn-cs"/>
              </a:rPr>
              <a:t> </a:t>
            </a:r>
          </a:p>
          <a:p>
            <a:pPr marL="146050" marR="0" lvl="1" indent="0" algn="l" defTabSz="609539" rtl="0" eaLnBrk="1" fontAlgn="auto" latinLnBrk="0" hangingPunct="1">
              <a:lnSpc>
                <a:spcPct val="100000"/>
              </a:lnSpc>
              <a:spcBef>
                <a:spcPts val="355"/>
              </a:spcBef>
              <a:spcAft>
                <a:spcPts val="0"/>
              </a:spcAft>
              <a:buClr>
                <a:srgbClr val="000000"/>
              </a:buClr>
              <a:buSzPct val="100000"/>
              <a:buFontTx/>
              <a:buNone/>
              <a:tabLst/>
              <a:defRPr/>
            </a:pPr>
            <a:endParaRPr kumimoji="0" lang="en-US" sz="1600" b="0" i="0" u="none" strike="noStrike" kern="1200" cap="none" spc="0" normalizeH="0" baseline="0" noProof="0">
              <a:ln>
                <a:noFill/>
              </a:ln>
              <a:solidFill>
                <a:srgbClr val="B45F06"/>
              </a:solidFill>
              <a:effectLst/>
              <a:uLnTx/>
              <a:uFillTx/>
              <a:latin typeface="Aptos"/>
              <a:ea typeface="+mn-ea"/>
              <a:cs typeface="+mn-cs"/>
            </a:endParaRPr>
          </a:p>
          <a:p>
            <a:pPr marL="304165" marR="0" lvl="1" indent="0" algn="l" defTabSz="609539"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8E8E8">
                    <a:lumMod val="10000"/>
                  </a:srgbClr>
                </a:solidFill>
                <a:effectLst/>
                <a:uLnTx/>
                <a:uFillTx/>
                <a:latin typeface="Aptos"/>
                <a:ea typeface="+mn-ea"/>
                <a:cs typeface="+mn-cs"/>
              </a:rPr>
              <a:t>Visit our website:</a:t>
            </a:r>
            <a:r>
              <a:rPr kumimoji="0" lang="en-US" sz="1800" b="1" i="0" u="none" strike="noStrike" kern="1200" cap="none" spc="0" normalizeH="0" baseline="0" noProof="0">
                <a:ln>
                  <a:noFill/>
                </a:ln>
                <a:solidFill>
                  <a:srgbClr val="233F58"/>
                </a:solidFill>
                <a:effectLst/>
                <a:uLnTx/>
                <a:uFillTx/>
                <a:latin typeface="Aptos"/>
                <a:ea typeface="+mn-ea"/>
                <a:cs typeface="+mn-cs"/>
              </a:rPr>
              <a:t> </a:t>
            </a:r>
            <a:r>
              <a:rPr kumimoji="0" lang="en-US" sz="1800" b="1" i="0" u="sng" strike="noStrike" kern="1200" cap="none" spc="0" normalizeH="0" baseline="0" noProof="0">
                <a:ln>
                  <a:noFill/>
                </a:ln>
                <a:solidFill>
                  <a:srgbClr val="43718A">
                    <a:lumMod val="76000"/>
                  </a:srgbClr>
                </a:solidFill>
                <a:effectLst/>
                <a:uLnTx/>
                <a:uFillTx/>
                <a:latin typeface="Aptos"/>
                <a:ea typeface="+mn-ea"/>
                <a:cs typeface="+mn-cs"/>
              </a:rPr>
              <a:t>https://ed.sc.gov</a:t>
            </a:r>
            <a:endParaRPr kumimoji="0" lang="en-US" sz="1800" b="0" i="0" u="none" strike="noStrike" kern="1200" cap="none" spc="0" normalizeH="0" baseline="0" noProof="0">
              <a:ln>
                <a:noFill/>
              </a:ln>
              <a:solidFill>
                <a:srgbClr val="43718A">
                  <a:lumMod val="76000"/>
                </a:srgbClr>
              </a:solidFill>
              <a:effectLst/>
              <a:uLnTx/>
              <a:uFillTx/>
              <a:latin typeface="Aptos"/>
              <a:ea typeface="+mn-ea"/>
              <a:cs typeface="+mn-cs"/>
            </a:endParaRPr>
          </a:p>
          <a:p>
            <a:pPr marL="146050" marR="0" lvl="1" indent="0" algn="l" defTabSz="609539" rtl="0" eaLnBrk="1" fontAlgn="auto" latinLnBrk="0" hangingPunct="1">
              <a:lnSpc>
                <a:spcPct val="100000"/>
              </a:lnSpc>
              <a:spcBef>
                <a:spcPts val="355"/>
              </a:spcBef>
              <a:spcAft>
                <a:spcPts val="0"/>
              </a:spcAft>
              <a:buClrTx/>
              <a:buSzTx/>
              <a:buFont typeface="Trebuchet MS" panose="020B0603020202020204" pitchFamily="34" charset="0"/>
              <a:buNone/>
              <a:tabLst/>
              <a:defRPr/>
            </a:pPr>
            <a:endParaRPr kumimoji="0" lang="en-US" sz="1600" b="0" i="0" u="none" strike="noStrike" kern="1200" cap="none" spc="0" normalizeH="0" baseline="0" noProof="0">
              <a:ln>
                <a:noFill/>
              </a:ln>
              <a:solidFill>
                <a:srgbClr val="B45F06"/>
              </a:solidFill>
              <a:effectLst/>
              <a:uLnTx/>
              <a:uFillTx/>
              <a:latin typeface="Aptos"/>
              <a:ea typeface="+mn-ea"/>
              <a:cs typeface="+mn-cs"/>
            </a:endParaRPr>
          </a:p>
        </p:txBody>
      </p:sp>
      <p:sp>
        <p:nvSpPr>
          <p:cNvPr id="3" name="AutoShape 3">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33F58"/>
              </a:solidFill>
              <a:effectLst/>
              <a:uLnTx/>
              <a:uFillTx/>
              <a:latin typeface="Calibri"/>
              <a:ea typeface="+mn-ea"/>
              <a:cs typeface="+mn-cs"/>
            </a:endParaRPr>
          </a:p>
        </p:txBody>
      </p:sp>
      <p:sp>
        <p:nvSpPr>
          <p:cNvPr id="9" name="Freeform 9"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1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33F58"/>
              </a:solidFill>
              <a:effectLst/>
              <a:uLnTx/>
              <a:uFillTx/>
              <a:latin typeface="Calibri"/>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89DE05-47D9-0748-B8C1-A3341D6C5B5A}"/>
              </a:ext>
            </a:extLst>
          </p:cNvPr>
          <p:cNvSpPr>
            <a:spLocks noGrp="1"/>
          </p:cNvSpPr>
          <p:nvPr>
            <p:ph type="title" idx="4294967295"/>
          </p:nvPr>
        </p:nvSpPr>
        <p:spPr>
          <a:xfrm>
            <a:off x="304800" y="-762000"/>
            <a:ext cx="5486400" cy="762000"/>
          </a:xfrm>
        </p:spPr>
        <p:txBody>
          <a:bodyPr vert="horz" lIns="60960" tIns="30480" rIns="60960" bIns="30480" rtlCol="0" anchor="b">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a:t>SCDE SEAL LOGO</a:t>
            </a:r>
          </a:p>
        </p:txBody>
      </p:sp>
      <p:sp>
        <p:nvSpPr>
          <p:cNvPr id="2" name="Freeform 2" descr="Circle with words South Carolina Department of Education around the edge. Inside is a palmetto tree with hands representing the fronds. The palmetto tree is rooted in a book. Below the book is the year 1868."/>
          <p:cNvSpPr/>
          <p:nvPr/>
        </p:nvSpPr>
        <p:spPr>
          <a:xfrm>
            <a:off x="3795364" y="1128364"/>
            <a:ext cx="4601273" cy="4601273"/>
          </a:xfrm>
          <a:custGeom>
            <a:avLst/>
            <a:gdLst/>
            <a:ahLst/>
            <a:cxnLst/>
            <a:rect l="l" t="t" r="r" b="b"/>
            <a:pathLst>
              <a:path w="6901909" h="6901909">
                <a:moveTo>
                  <a:pt x="0" y="0"/>
                </a:moveTo>
                <a:lnTo>
                  <a:pt x="6901910" y="0"/>
                </a:lnTo>
                <a:lnTo>
                  <a:pt x="6901910" y="6901910"/>
                </a:lnTo>
                <a:lnTo>
                  <a:pt x="0" y="6901910"/>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 PPT Template" id="{B3743A0B-392B-463E-B129-2C2018E2C934}" vid="{927DFC58-C9EE-4710-BF1F-B2F7D66E6C27}"/>
    </a:ext>
  </a:extLst>
</a:theme>
</file>

<file path=ppt/theme/theme2.xml><?xml version="1.0" encoding="utf-8"?>
<a:theme xmlns:a="http://schemas.openxmlformats.org/drawingml/2006/main" name="Office Theme">
  <a:themeElements>
    <a:clrScheme name="SCDE">
      <a:dk1>
        <a:srgbClr val="233F58"/>
      </a:dk1>
      <a:lt1>
        <a:srgbClr val="FFFFFF"/>
      </a:lt1>
      <a:dk2>
        <a:srgbClr val="2F3D4D"/>
      </a:dk2>
      <a:lt2>
        <a:srgbClr val="FFFFFF"/>
      </a:lt2>
      <a:accent1>
        <a:srgbClr val="233F58"/>
      </a:accent1>
      <a:accent2>
        <a:srgbClr val="3B6C98"/>
      </a:accent2>
      <a:accent3>
        <a:srgbClr val="43718A"/>
      </a:accent3>
      <a:accent4>
        <a:srgbClr val="F1B954"/>
      </a:accent4>
      <a:accent5>
        <a:srgbClr val="FFE494"/>
      </a:accent5>
      <a:accent6>
        <a:srgbClr val="E8E8E8"/>
      </a:accent6>
      <a:hlink>
        <a:srgbClr val="43718A"/>
      </a:hlink>
      <a:folHlink>
        <a:srgbClr val="9194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CDE 2024 PPT Template - Mixed" id="{3C1A7395-174C-CC47-8ADB-C61AADED3FF0}" vid="{12B94335-4467-1541-8DCA-DABB9135E045}"/>
    </a:ext>
  </a:extLst>
</a:theme>
</file>

<file path=ppt/theme/theme3.xml><?xml version="1.0" encoding="utf-8"?>
<a:theme xmlns:a="http://schemas.openxmlformats.org/drawingml/2006/main" name="1_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SCDE PPT Template - Light - accessible version" id="{96A01535-B97C-48C2-ABAE-26A7F291F191}" vid="{666A3F26-2E57-4E50-87BE-EE423C6AA82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B61B46CB81A44A943F7695F2D48152" ma:contentTypeVersion="18" ma:contentTypeDescription="Create a new document." ma:contentTypeScope="" ma:versionID="c34888cfc06b0b008ce42d2eccb8b605">
  <xsd:schema xmlns:xsd="http://www.w3.org/2001/XMLSchema" xmlns:xs="http://www.w3.org/2001/XMLSchema" xmlns:p="http://schemas.microsoft.com/office/2006/metadata/properties" xmlns:ns2="f02f7301-725c-47b9-832a-57cb4d48a234" xmlns:ns3="eceb486e-0810-4529-a988-f381a2f10d79" targetNamespace="http://schemas.microsoft.com/office/2006/metadata/properties" ma:root="true" ma:fieldsID="5975db2e8666c5ca06a67e0afba5f229" ns2:_="" ns3:_="">
    <xsd:import namespace="f02f7301-725c-47b9-832a-57cb4d48a234"/>
    <xsd:import namespace="eceb486e-0810-4529-a988-f381a2f10d7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2f7301-725c-47b9-832a-57cb4d48a2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e4daac4-fd0c-4c4b-a426-489ddec535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eb486e-0810-4529-a988-f381a2f10d7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02328af-ca60-4379-9c28-6096b201c5cd}" ma:internalName="TaxCatchAll" ma:showField="CatchAllData" ma:web="eceb486e-0810-4529-a988-f381a2f10d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02f7301-725c-47b9-832a-57cb4d48a234">
      <Terms xmlns="http://schemas.microsoft.com/office/infopath/2007/PartnerControls"/>
    </lcf76f155ced4ddcb4097134ff3c332f>
    <TaxCatchAll xmlns="eceb486e-0810-4529-a988-f381a2f10d79" xsi:nil="true"/>
  </documentManagement>
</p:properties>
</file>

<file path=customXml/itemProps1.xml><?xml version="1.0" encoding="utf-8"?>
<ds:datastoreItem xmlns:ds="http://schemas.openxmlformats.org/officeDocument/2006/customXml" ds:itemID="{EFA74B63-5E3B-4432-B70D-DF93D6104A27}">
  <ds:schemaRefs>
    <ds:schemaRef ds:uri="http://schemas.microsoft.com/sharepoint/v3/contenttype/forms"/>
  </ds:schemaRefs>
</ds:datastoreItem>
</file>

<file path=customXml/itemProps2.xml><?xml version="1.0" encoding="utf-8"?>
<ds:datastoreItem xmlns:ds="http://schemas.openxmlformats.org/officeDocument/2006/customXml" ds:itemID="{46DBDFA3-7579-4D62-B094-08A2C0E3876D}">
  <ds:schemaRefs>
    <ds:schemaRef ds:uri="eceb486e-0810-4529-a988-f381a2f10d79"/>
    <ds:schemaRef ds:uri="f02f7301-725c-47b9-832a-57cb4d48a2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382DCEB-E09F-41D9-B13F-6DED6ED5C69A}">
  <ds:schemaRefs>
    <ds:schemaRef ds:uri="http://schemas.microsoft.com/office/2006/documentManagement/types"/>
    <ds:schemaRef ds:uri="http://schemas.openxmlformats.org/package/2006/metadata/core-properties"/>
    <ds:schemaRef ds:uri="http://schemas.microsoft.com/office/infopath/2007/PartnerControls"/>
    <ds:schemaRef ds:uri="http://schemas.microsoft.com/office/2006/metadata/properties"/>
    <ds:schemaRef ds:uri="http://purl.org/dc/elements/1.1/"/>
    <ds:schemaRef ds:uri="http://www.w3.org/XML/1998/namespace"/>
    <ds:schemaRef ds:uri="eceb486e-0810-4529-a988-f381a2f10d79"/>
    <ds:schemaRef ds:uri="f02f7301-725c-47b9-832a-57cb4d48a234"/>
    <ds:schemaRef ds:uri="http://purl.org/dc/dcmitype/"/>
    <ds:schemaRef ds:uri="http://purl.org/dc/terms/"/>
  </ds:schemaRefs>
</ds:datastoreItem>
</file>

<file path=docMetadata/LabelInfo.xml><?xml version="1.0" encoding="utf-8"?>
<clbl:labelList xmlns:clbl="http://schemas.microsoft.com/office/2020/mipLabelMetadata">
  <clbl:label id="{3390cb59-90bc-4f11-98fc-f7bb6a79cbfc}" enabled="1" method="Standard" siteId="{2704e2c5-29f5-4f7e-b91c-bd56f0685995}" removed="0"/>
</clbl:labelList>
</file>

<file path=docProps/app.xml><?xml version="1.0" encoding="utf-8"?>
<Properties xmlns="http://schemas.openxmlformats.org/officeDocument/2006/extended-properties" xmlns:vt="http://schemas.openxmlformats.org/officeDocument/2006/docPropsVTypes">
  <Template>2022 PPT Template</Template>
  <TotalTime>0</TotalTime>
  <Words>1503</Words>
  <Application>Microsoft Office PowerPoint</Application>
  <PresentationFormat>Widescreen</PresentationFormat>
  <Paragraphs>145</Paragraphs>
  <Slides>17</Slides>
  <Notes>16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17</vt:i4>
      </vt:variant>
    </vt:vector>
  </HeadingPairs>
  <TitlesOfParts>
    <vt:vector size="28" baseType="lpstr">
      <vt:lpstr>Aptos</vt:lpstr>
      <vt:lpstr>Aptos Display</vt:lpstr>
      <vt:lpstr>Arial</vt:lpstr>
      <vt:lpstr>Arial,Sans-Serif</vt:lpstr>
      <vt:lpstr>Calibri</vt:lpstr>
      <vt:lpstr>Courier New</vt:lpstr>
      <vt:lpstr>Rockwell</vt:lpstr>
      <vt:lpstr>Trebuchet MS</vt:lpstr>
      <vt:lpstr>Custom Design</vt:lpstr>
      <vt:lpstr>Office Theme</vt:lpstr>
      <vt:lpstr>1_Office Theme</vt:lpstr>
      <vt:lpstr>Educator Effectiveness  Virtual Office Hours </vt:lpstr>
      <vt:lpstr>Agenda</vt:lpstr>
      <vt:lpstr>ADEPT Reminders and ADEPT Plan Preview</vt:lpstr>
      <vt:lpstr>ADEPT Reminders</vt:lpstr>
      <vt:lpstr>ADEPT Plan Preview</vt:lpstr>
      <vt:lpstr>ADEPT Plan Updates</vt:lpstr>
      <vt:lpstr>Special Areas Reminders</vt:lpstr>
      <vt:lpstr>Special Areas Reminders </vt:lpstr>
      <vt:lpstr>SCLead Process Guides</vt:lpstr>
      <vt:lpstr>Induction and Mentoring</vt:lpstr>
      <vt:lpstr>Remaining Mentor Training Dates</vt:lpstr>
      <vt:lpstr> Mentor &amp; Induction  Virtual Support Sessions</vt:lpstr>
      <vt:lpstr>FAQs</vt:lpstr>
      <vt:lpstr>Annual Summative – Skip Option</vt:lpstr>
      <vt:lpstr>Questions </vt:lpstr>
      <vt:lpstr>Office of Leadership Effectiveness</vt:lpstr>
      <vt:lpstr>SCDE SEAL LOGO</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March 2026 Effectiveness Virtual Office Hours</dc:title>
  <dc:creator>South Carolina Department of Education</dc:creator>
  <cp:lastModifiedBy>Cohoon, Ashley S</cp:lastModifiedBy>
  <cp:revision>1</cp:revision>
  <dcterms:created xsi:type="dcterms:W3CDTF">2022-07-25T17:41:28Z</dcterms:created>
  <dcterms:modified xsi:type="dcterms:W3CDTF">2026-08-25T15:17:15Z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0x01010011B61B46CB81A44A943F7695F2D48152</vt:lpwstr>
  </property>
  <property fmtid="{D5CDD505-2E9C-101B-9397-08002B2CF9AE}" pid="3" name="MediaServiceImageTags">
    <vt:lpwstr/>
  </property>
</Properties>
</file>