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24"/>
  </p:notesMasterIdLst>
  <p:sldIdLst>
    <p:sldId id="257" r:id="rId7"/>
    <p:sldId id="297" r:id="rId8"/>
    <p:sldId id="294" r:id="rId9"/>
    <p:sldId id="4794" r:id="rId10"/>
    <p:sldId id="4796" r:id="rId11"/>
    <p:sldId id="4792" r:id="rId12"/>
    <p:sldId id="4785" r:id="rId13"/>
    <p:sldId id="4788" r:id="rId14"/>
    <p:sldId id="4789" r:id="rId15"/>
    <p:sldId id="4800" r:id="rId16"/>
    <p:sldId id="4783" r:id="rId17"/>
    <p:sldId id="4793" r:id="rId18"/>
    <p:sldId id="4798" r:id="rId19"/>
    <p:sldId id="4797" r:id="rId20"/>
    <p:sldId id="4799" r:id="rId21"/>
    <p:sldId id="265" r:id="rId22"/>
    <p:sldId id="28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40E497-5A71-2581-432C-86A4502BD5BD}" v="45" dt="2025-01-08T19:25:30.174"/>
    <p1510:client id="{954DAD37-DA91-438B-B4E0-47F826B0C2A6}" v="4" dt="2025-01-08T15:41:20.855"/>
    <p1510:client id="{C543F17F-0112-D30F-CCCE-18BE22C8F232}" v="72" dt="2025-01-08T19:19:48.695"/>
    <p1510:client id="{D0006CD8-5907-4F05-BAA6-D9AB54A1DF18}" v="42" dt="2025-01-09T14:44:05.3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powerschool.zoom.us/webinar/register/WN_wUjxmWfPQUmyIdvqoZLc_A#/registration"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Kim -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like to go over some frequently asked questions we've received over the last couple weeks.</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13</a:t>
            </a:fld>
            <a:endParaRPr lang="en-US"/>
          </a:p>
        </p:txBody>
      </p:sp>
    </p:spTree>
    <p:extLst>
      <p:ext uri="{BB962C8B-B14F-4D97-AF65-F5344CB8AC3E}">
        <p14:creationId xmlns:p14="http://schemas.microsoft.com/office/powerpoint/2010/main" val="1976785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16</a:t>
            </a:fld>
            <a:endParaRPr lang="en-US"/>
          </a:p>
        </p:txBody>
      </p:sp>
    </p:spTree>
    <p:extLst>
      <p:ext uri="{BB962C8B-B14F-4D97-AF65-F5344CB8AC3E}">
        <p14:creationId xmlns:p14="http://schemas.microsoft.com/office/powerpoint/2010/main" val="1154330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If you missed Teamwork Tuesday on yesterday, here’s some of what we shared.</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defRPr/>
            </a:pPr>
            <a:r>
              <a:rPr lang="en-US"/>
              <a:t>This report allows you to see an overview of educators in your district. </a:t>
            </a:r>
          </a:p>
          <a:p>
            <a:pPr marL="171450" indent="-171450">
              <a:buFont typeface="Arial"/>
              <a:buChar char="•"/>
              <a:defRPr/>
            </a:pPr>
            <a:r>
              <a:rPr lang="en-US"/>
              <a:t>This report can be filtered as shown in the above graphic.</a:t>
            </a:r>
          </a:p>
          <a:p>
            <a:pPr>
              <a:defRPr/>
            </a:pPr>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6</a:t>
            </a:fld>
            <a:endParaRPr lang="en-US"/>
          </a:p>
        </p:txBody>
      </p:sp>
    </p:spTree>
    <p:extLst>
      <p:ext uri="{BB962C8B-B14F-4D97-AF65-F5344CB8AC3E}">
        <p14:creationId xmlns:p14="http://schemas.microsoft.com/office/powerpoint/2010/main" val="3312257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44D02-8F43-A3F7-2D90-26E604161D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F968E5-3737-41E3-2220-28ED5F33F7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DE6473-BDA9-5196-8916-F6BA757E9B3E}"/>
              </a:ext>
            </a:extLst>
          </p:cNvPr>
          <p:cNvSpPr>
            <a:spLocks noGrp="1"/>
          </p:cNvSpPr>
          <p:nvPr>
            <p:ph type="body" idx="1"/>
          </p:nvPr>
        </p:nvSpPr>
        <p:spPr/>
        <p:txBody>
          <a:bodyPr/>
          <a:lstStyle/>
          <a:p>
            <a:r>
              <a:rPr lang="en-US"/>
              <a:t>It’s January, so it’s time to prepare for district induction counts.</a:t>
            </a:r>
          </a:p>
        </p:txBody>
      </p:sp>
      <p:sp>
        <p:nvSpPr>
          <p:cNvPr id="4" name="Slide Number Placeholder 3">
            <a:extLst>
              <a:ext uri="{FF2B5EF4-FFF2-40B4-BE49-F238E27FC236}">
                <a16:creationId xmlns:a16="http://schemas.microsoft.com/office/drawing/2014/main" id="{F484EDEC-C2E2-2117-A298-9D6E22D35795}"/>
              </a:ext>
            </a:extLst>
          </p:cNvPr>
          <p:cNvSpPr>
            <a:spLocks noGrp="1"/>
          </p:cNvSpPr>
          <p:nvPr>
            <p:ph type="sldNum" sz="quarter" idx="5"/>
          </p:nvPr>
        </p:nvSpPr>
        <p:spPr/>
        <p:txBody>
          <a:bodyPr/>
          <a:lstStyle/>
          <a:p>
            <a:fld id="{AC08F6B9-9AA6-429E-A410-38249A3BA9E7}" type="slidenum">
              <a:rPr lang="en-US" smtClean="0"/>
              <a:t>7</a:t>
            </a:fld>
            <a:endParaRPr lang="en-US"/>
          </a:p>
        </p:txBody>
      </p:sp>
    </p:spTree>
    <p:extLst>
      <p:ext uri="{BB962C8B-B14F-4D97-AF65-F5344CB8AC3E}">
        <p14:creationId xmlns:p14="http://schemas.microsoft.com/office/powerpoint/2010/main" val="2157994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Read Slide</a:t>
            </a:r>
          </a:p>
        </p:txBody>
      </p:sp>
      <p:sp>
        <p:nvSpPr>
          <p:cNvPr id="4" name="Slide Number Placeholder 3"/>
          <p:cNvSpPr>
            <a:spLocks noGrp="1"/>
          </p:cNvSpPr>
          <p:nvPr>
            <p:ph type="sldNum" sz="quarter" idx="5"/>
          </p:nvPr>
        </p:nvSpPr>
        <p:spPr/>
        <p:txBody>
          <a:bodyPr/>
          <a:lstStyle/>
          <a:p>
            <a:fld id="{7D31CE96-81FA-4C03-87CC-F53CE344BC75}" type="slidenum">
              <a:rPr lang="en-US" smtClean="0"/>
              <a:t>8</a:t>
            </a:fld>
            <a:endParaRPr lang="en-US"/>
          </a:p>
        </p:txBody>
      </p:sp>
    </p:spTree>
    <p:extLst>
      <p:ext uri="{BB962C8B-B14F-4D97-AF65-F5344CB8AC3E}">
        <p14:creationId xmlns:p14="http://schemas.microsoft.com/office/powerpoint/2010/main" val="1012185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Read Slide:</a:t>
            </a:r>
          </a:p>
          <a:p>
            <a:r>
              <a:rPr lang="en-US">
                <a:ea typeface="Calibri"/>
                <a:cs typeface="Calibri"/>
              </a:rPr>
              <a:t>For districts who use </a:t>
            </a:r>
            <a:r>
              <a:rPr lang="en-US" err="1">
                <a:ea typeface="Calibri"/>
                <a:cs typeface="Calibri"/>
              </a:rPr>
              <a:t>SCLead</a:t>
            </a:r>
            <a:r>
              <a:rPr lang="en-US">
                <a:ea typeface="Calibri"/>
                <a:cs typeface="Calibri"/>
              </a:rPr>
              <a:t>, use the bulk evaluations tool to assign Induction contract levels</a:t>
            </a:r>
          </a:p>
          <a:p>
            <a:r>
              <a:rPr lang="en-US">
                <a:ea typeface="Calibri"/>
                <a:cs typeface="Calibri"/>
              </a:rPr>
              <a:t>For import districts, use the Import Spreadsheet to ensure all induction 1 educators have been assigned the correct contract level</a:t>
            </a: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9</a:t>
            </a:fld>
            <a:endParaRPr lang="en-US"/>
          </a:p>
        </p:txBody>
      </p:sp>
    </p:spTree>
    <p:extLst>
      <p:ext uri="{BB962C8B-B14F-4D97-AF65-F5344CB8AC3E}">
        <p14:creationId xmlns:p14="http://schemas.microsoft.com/office/powerpoint/2010/main" val="1655595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11</a:t>
            </a:fld>
            <a:endParaRPr lang="en-US"/>
          </a:p>
        </p:txBody>
      </p:sp>
    </p:spTree>
    <p:extLst>
      <p:ext uri="{BB962C8B-B14F-4D97-AF65-F5344CB8AC3E}">
        <p14:creationId xmlns:p14="http://schemas.microsoft.com/office/powerpoint/2010/main" val="3323276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548920-505B-E2ED-197D-2215EF434D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54F3A0-29D2-5923-68F9-DEF1CDB186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F1AC62-1087-17BE-E596-21ACE2D8BC23}"/>
              </a:ext>
            </a:extLst>
          </p:cNvPr>
          <p:cNvSpPr>
            <a:spLocks noGrp="1"/>
          </p:cNvSpPr>
          <p:nvPr>
            <p:ph type="body" idx="1"/>
          </p:nvPr>
        </p:nvSpPr>
        <p:spPr/>
        <p:txBody>
          <a:bodyPr/>
          <a:lstStyle/>
          <a:p>
            <a:pPr>
              <a:defRPr/>
            </a:pPr>
            <a:r>
              <a:rPr lang="en-US">
                <a:ea typeface="Calibri"/>
                <a:cs typeface="Calibri"/>
              </a:rPr>
              <a:t>Save the Date</a:t>
            </a:r>
          </a:p>
          <a:p>
            <a:pPr>
              <a:defRPr/>
            </a:pPr>
            <a:r>
              <a:rPr lang="en-US">
                <a:ea typeface="Calibri"/>
                <a:cs typeface="Calibri"/>
              </a:rPr>
              <a:t>Drop in chat-</a:t>
            </a:r>
            <a:endParaRPr lang="en-US"/>
          </a:p>
          <a:p>
            <a:pPr>
              <a:defRPr/>
            </a:pPr>
            <a:r>
              <a:rPr lang="en-US" b="1">
                <a:hlinkClick r:id="rId3"/>
              </a:rPr>
              <a:t>Webinar Registration - Zoom</a:t>
            </a:r>
            <a:endParaRPr lang="en-US">
              <a:ea typeface="Calibri"/>
              <a:cs typeface="Calibri"/>
            </a:endParaRPr>
          </a:p>
        </p:txBody>
      </p:sp>
      <p:sp>
        <p:nvSpPr>
          <p:cNvPr id="4" name="Slide Number Placeholder 3">
            <a:extLst>
              <a:ext uri="{FF2B5EF4-FFF2-40B4-BE49-F238E27FC236}">
                <a16:creationId xmlns:a16="http://schemas.microsoft.com/office/drawing/2014/main" id="{6B8403BF-EF94-421E-9A18-DA4799B6FC54}"/>
              </a:ext>
            </a:extLst>
          </p:cNvPr>
          <p:cNvSpPr>
            <a:spLocks noGrp="1"/>
          </p:cNvSpPr>
          <p:nvPr>
            <p:ph type="sldNum" sz="quarter" idx="5"/>
          </p:nvPr>
        </p:nvSpPr>
        <p:spPr/>
        <p:txBody>
          <a:bodyPr/>
          <a:lstStyle/>
          <a:p>
            <a:fld id="{AC08F6B9-9AA6-429E-A410-38249A3BA9E7}" type="slidenum">
              <a:rPr lang="en-US" smtClean="0"/>
              <a:t>12</a:t>
            </a:fld>
            <a:endParaRPr lang="en-US"/>
          </a:p>
        </p:txBody>
      </p:sp>
    </p:spTree>
    <p:extLst>
      <p:ext uri="{BB962C8B-B14F-4D97-AF65-F5344CB8AC3E}">
        <p14:creationId xmlns:p14="http://schemas.microsoft.com/office/powerpoint/2010/main" val="158595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1/9/2025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1/9/2025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hyperlink" Target="https://powerschool.zoom.us/webinar/register/WN_wUjxmWfPQUmyIdvqoZLc_A#/registratio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hyperlink" Target="mailto:lmandsager@ed.sc.gov" TargetMode="External"/><Relationship Id="rId13" Type="http://schemas.openxmlformats.org/officeDocument/2006/relationships/hyperlink" Target="mailto:frobinson@ed.sc.gov" TargetMode="External"/><Relationship Id="rId3" Type="http://schemas.openxmlformats.org/officeDocument/2006/relationships/hyperlink" Target="mailto:ascohoon@ed.sc.gov" TargetMode="External"/><Relationship Id="rId7" Type="http://schemas.openxmlformats.org/officeDocument/2006/relationships/hyperlink" Target="mailto:kemack@ed.sc.gov" TargetMode="External"/><Relationship Id="rId12" Type="http://schemas.openxmlformats.org/officeDocument/2006/relationships/hyperlink" Target="mailto:oortmann@ed.sc.gov"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hyperlink" Target="mailto:khoward@ed.sc.gov" TargetMode="External"/><Relationship Id="rId11" Type="http://schemas.openxmlformats.org/officeDocument/2006/relationships/hyperlink" Target="mailto:rthurmond@ed.sc.gov" TargetMode="External"/><Relationship Id="rId5" Type="http://schemas.openxmlformats.org/officeDocument/2006/relationships/hyperlink" Target="mailto:vhenke@ed.sc.gov" TargetMode="External"/><Relationship Id="rId15" Type="http://schemas.openxmlformats.org/officeDocument/2006/relationships/image" Target="../media/image12.png"/><Relationship Id="rId10" Type="http://schemas.openxmlformats.org/officeDocument/2006/relationships/hyperlink" Target="mailto:gedwards@ed.sc.gov" TargetMode="External"/><Relationship Id="rId4" Type="http://schemas.openxmlformats.org/officeDocument/2006/relationships/hyperlink" Target="mailto:rfrazier@ed.sc.gov" TargetMode="External"/><Relationship Id="rId9" Type="http://schemas.openxmlformats.org/officeDocument/2006/relationships/hyperlink" Target="mailto:masuber@ed.sc.gov" TargetMode="External"/><Relationship Id="rId14" Type="http://schemas.openxmlformats.org/officeDocument/2006/relationships/hyperlink" Target="mailto:tsmith@ed.sc.gov"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688584" y="401661"/>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spcBef>
                <a:spcPts val="0"/>
              </a:spcBef>
              <a:spcAft>
                <a:spcPts val="0"/>
              </a:spcAft>
              <a:buClrTx/>
              <a:buSzTx/>
              <a:buFontTx/>
              <a:buNone/>
              <a:tabLst/>
              <a:defRPr/>
            </a:pPr>
            <a:r>
              <a:rPr kumimoji="0" lang="en-US" sz="4400" b="1" i="0" u="none" strike="noStrike" kern="1200" cap="none" spc="0" normalizeH="0" baseline="0" noProof="0">
                <a:ln>
                  <a:noFill/>
                </a:ln>
                <a:solidFill>
                  <a:srgbClr val="233746"/>
                </a:solidFill>
                <a:effectLst/>
                <a:uLnTx/>
                <a:uFillTx/>
                <a:latin typeface="Aptos"/>
              </a:rPr>
              <a:t>Educator Effectiveness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latin typeface="Aptos"/>
            </a:endParaRPr>
          </a:p>
        </p:txBody>
      </p:sp>
      <p:sp>
        <p:nvSpPr>
          <p:cNvPr id="12" name="TextBox 6">
            <a:extLst>
              <a:ext uri="{FF2B5EF4-FFF2-40B4-BE49-F238E27FC236}">
                <a16:creationId xmlns:a16="http://schemas.microsoft.com/office/drawing/2014/main" id="{E5A2C9A6-FA7C-FE1C-88FF-CF927DF21E4A}"/>
              </a:ext>
            </a:extLst>
          </p:cNvPr>
          <p:cNvSpPr txBox="1"/>
          <p:nvPr/>
        </p:nvSpPr>
        <p:spPr>
          <a:xfrm>
            <a:off x="1803304" y="2028736"/>
            <a:ext cx="4622800"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January 8, 2025</a:t>
            </a:r>
          </a:p>
        </p:txBody>
      </p:sp>
      <p:sp>
        <p:nvSpPr>
          <p:cNvPr id="4" name="TextBox 3">
            <a:extLst>
              <a:ext uri="{FF2B5EF4-FFF2-40B4-BE49-F238E27FC236}">
                <a16:creationId xmlns:a16="http://schemas.microsoft.com/office/drawing/2014/main" id="{70787342-6D37-1A43-7D2E-50CC226FBF32}"/>
              </a:ext>
            </a:extLst>
          </p:cNvPr>
          <p:cNvSpPr txBox="1"/>
          <p:nvPr/>
        </p:nvSpPr>
        <p:spPr>
          <a:xfrm>
            <a:off x="142875" y="2831475"/>
            <a:ext cx="5605854"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latin typeface="Aptos"/>
                <a:ea typeface="Calibri"/>
                <a:cs typeface="Calibri"/>
              </a:rPr>
              <a:t>Welcome!</a:t>
            </a:r>
          </a:p>
          <a:p>
            <a:pPr algn="ctr"/>
            <a:endParaRPr lang="en-US" sz="3200">
              <a:latin typeface="Aptos"/>
              <a:ea typeface="Calibri"/>
              <a:cs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srgbClr val="233F58"/>
                </a:solidFill>
                <a:effectLst/>
                <a:uLnTx/>
                <a:uFillTx/>
                <a:latin typeface="Aptos"/>
                <a:ea typeface="Calibri"/>
                <a:cs typeface="Calibri"/>
              </a:rPr>
              <a:t>What’s something you plan to do differently this year, personally or professionally?</a:t>
            </a:r>
            <a:endParaRPr lang="en-US" sz="3200" b="0" i="0" u="none" strike="noStrike" kern="1200" cap="none" spc="0" normalizeH="0" baseline="0" noProof="0">
              <a:ln>
                <a:noFill/>
              </a:ln>
              <a:solidFill>
                <a:srgbClr val="233F58"/>
              </a:solidFill>
              <a:effectLst/>
              <a:uLnTx/>
              <a:uFillTx/>
              <a:latin typeface="Aptos"/>
              <a:ea typeface="Calibri"/>
              <a:cs typeface="Calibri"/>
            </a:endParaRP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Freeform 3">
            <a:extLst>
              <a:ext uri="{C183D7F6-B498-43B3-948B-1728B52AA6E4}">
                <adec:decorative xmlns:adec="http://schemas.microsoft.com/office/drawing/2017/decorative" val="1"/>
              </a:ext>
            </a:extLst>
          </p:cNvPr>
          <p:cNvSpPr/>
          <p:nvPr/>
        </p:nvSpPr>
        <p:spPr>
          <a:xfrm>
            <a:off x="6011116" y="290828"/>
            <a:ext cx="6203639" cy="6570376"/>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3459F-DB28-4154-0ED9-4A9EBE21ACCD}"/>
              </a:ext>
            </a:extLst>
          </p:cNvPr>
          <p:cNvSpPr>
            <a:spLocks noGrp="1"/>
          </p:cNvSpPr>
          <p:nvPr>
            <p:ph type="title"/>
          </p:nvPr>
        </p:nvSpPr>
        <p:spPr>
          <a:xfrm>
            <a:off x="612648" y="605207"/>
            <a:ext cx="10966704" cy="731520"/>
          </a:xfrm>
        </p:spPr>
        <p:txBody>
          <a:bodyPr/>
          <a:lstStyle/>
          <a:p>
            <a:r>
              <a:rPr lang="en-US" sz="3300"/>
              <a:t>Induction Count Reminders</a:t>
            </a:r>
            <a:endParaRPr lang="en-US"/>
          </a:p>
        </p:txBody>
      </p:sp>
      <p:sp>
        <p:nvSpPr>
          <p:cNvPr id="3" name="Content Placeholder 2">
            <a:extLst>
              <a:ext uri="{FF2B5EF4-FFF2-40B4-BE49-F238E27FC236}">
                <a16:creationId xmlns:a16="http://schemas.microsoft.com/office/drawing/2014/main" id="{56C65C9B-E175-EB3E-C248-3BAA6E42A318}"/>
              </a:ext>
            </a:extLst>
          </p:cNvPr>
          <p:cNvSpPr>
            <a:spLocks noGrp="1"/>
          </p:cNvSpPr>
          <p:nvPr>
            <p:ph idx="1"/>
          </p:nvPr>
        </p:nvSpPr>
        <p:spPr/>
        <p:txBody>
          <a:bodyPr vert="horz" lIns="91440" tIns="45720" rIns="91440" bIns="45720" rtlCol="0" anchor="t">
            <a:noAutofit/>
          </a:bodyPr>
          <a:lstStyle/>
          <a:p>
            <a:pPr marL="285750" indent="-285750">
              <a:spcBef>
                <a:spcPts val="750"/>
              </a:spcBef>
              <a:buFont typeface="Arial"/>
              <a:buChar char="•"/>
            </a:pPr>
            <a:r>
              <a:rPr lang="en-US" sz="2800">
                <a:solidFill>
                  <a:srgbClr val="000000"/>
                </a:solidFill>
                <a:latin typeface="Aptos"/>
              </a:rPr>
              <a:t>Only certified educators will be included in the count.</a:t>
            </a:r>
          </a:p>
          <a:p>
            <a:pPr marL="285750" indent="-285750">
              <a:spcBef>
                <a:spcPts val="750"/>
              </a:spcBef>
              <a:buFont typeface="Arial"/>
              <a:buChar char="•"/>
            </a:pPr>
            <a:endParaRPr lang="en-US" sz="2800">
              <a:solidFill>
                <a:srgbClr val="000000"/>
              </a:solidFill>
              <a:latin typeface="Aptos"/>
            </a:endParaRPr>
          </a:p>
          <a:p>
            <a:pPr marL="285750" indent="-285750">
              <a:spcBef>
                <a:spcPts val="750"/>
              </a:spcBef>
              <a:buFont typeface="Arial"/>
              <a:buChar char="•"/>
            </a:pPr>
            <a:r>
              <a:rPr lang="en-US" sz="2800">
                <a:solidFill>
                  <a:srgbClr val="000000"/>
                </a:solidFill>
                <a:latin typeface="Aptos"/>
              </a:rPr>
              <a:t>Educators hired with less than 152 days should be LOA.</a:t>
            </a:r>
          </a:p>
          <a:p>
            <a:pPr marL="285750" indent="-285750">
              <a:spcBef>
                <a:spcPts val="750"/>
              </a:spcBef>
              <a:buFont typeface="Arial"/>
              <a:buChar char="•"/>
            </a:pPr>
            <a:endParaRPr lang="en-US" sz="2800">
              <a:solidFill>
                <a:srgbClr val="000000"/>
              </a:solidFill>
              <a:latin typeface="Aptos"/>
            </a:endParaRPr>
          </a:p>
          <a:p>
            <a:pPr marL="285750" indent="-285750">
              <a:spcBef>
                <a:spcPts val="750"/>
              </a:spcBef>
              <a:buFont typeface="Arial"/>
              <a:buChar char="•"/>
            </a:pPr>
            <a:r>
              <a:rPr lang="en-US" sz="2800">
                <a:solidFill>
                  <a:srgbClr val="000000"/>
                </a:solidFill>
                <a:latin typeface="Aptos"/>
              </a:rPr>
              <a:t>Evaluations for PACE educators who did not get into winter cohort should be closed/made Incomplete.</a:t>
            </a:r>
          </a:p>
          <a:p>
            <a:pPr marL="285750" indent="-285750">
              <a:spcBef>
                <a:spcPts val="750"/>
              </a:spcBef>
              <a:buFont typeface="Arial"/>
              <a:buChar char="•"/>
            </a:pPr>
            <a:endParaRPr lang="en-US" sz="2800">
              <a:solidFill>
                <a:srgbClr val="000000"/>
              </a:solidFill>
              <a:latin typeface="Aptos"/>
            </a:endParaRPr>
          </a:p>
          <a:p>
            <a:pPr marL="285750" indent="-285750">
              <a:spcBef>
                <a:spcPts val="750"/>
              </a:spcBef>
              <a:buFont typeface="Arial"/>
              <a:buChar char="•"/>
            </a:pPr>
            <a:r>
              <a:rPr lang="en-US" sz="2800">
                <a:solidFill>
                  <a:srgbClr val="000000"/>
                </a:solidFill>
                <a:latin typeface="Aptos"/>
              </a:rPr>
              <a:t>Educators receiving PACE certificates through the winter cohort will be included in the count.</a:t>
            </a:r>
            <a:endParaRPr lang="en-US" sz="2800">
              <a:latin typeface="Aptos"/>
            </a:endParaRPr>
          </a:p>
        </p:txBody>
      </p:sp>
    </p:spTree>
    <p:extLst>
      <p:ext uri="{BB962C8B-B14F-4D97-AF65-F5344CB8AC3E}">
        <p14:creationId xmlns:p14="http://schemas.microsoft.com/office/powerpoint/2010/main" val="524645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Upcoming PLL Webinar</a:t>
            </a:r>
            <a:endParaRPr lang="en-US">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567491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0D40C-F7F4-0784-EEB8-826D325C7CCA}"/>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F2D792FF-7A50-D0B3-7E6A-19F8C921721B}"/>
              </a:ext>
            </a:extLst>
          </p:cNvPr>
          <p:cNvSpPr txBox="1">
            <a:spLocks noGrp="1"/>
          </p:cNvSpPr>
          <p:nvPr>
            <p:ph type="title" idx="4294967295"/>
          </p:nvPr>
        </p:nvSpPr>
        <p:spPr>
          <a:xfrm>
            <a:off x="323850" y="407699"/>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Leveraging the Power of the PLL Webinar</a:t>
            </a:r>
            <a:endParaRPr lang="en-US" sz="4000" b="1" i="0" u="none" strike="noStrike" kern="1200" cap="none" spc="0" normalizeH="0" baseline="0" noProof="0">
              <a:ln>
                <a:noFill/>
              </a:ln>
              <a:effectLst/>
              <a:uLnTx/>
              <a:uFillTx/>
              <a:latin typeface="Aptos" panose="020B0004020202020204" pitchFamily="34" charset="0"/>
            </a:endParaRPr>
          </a:p>
        </p:txBody>
      </p:sp>
      <p:pic>
        <p:nvPicPr>
          <p:cNvPr id="2" name="Picture 1" descr="Flyer for Professional Learning Library webinar on January 16, 2025 from 2-3 pm.">
            <a:extLst>
              <a:ext uri="{FF2B5EF4-FFF2-40B4-BE49-F238E27FC236}">
                <a16:creationId xmlns:a16="http://schemas.microsoft.com/office/drawing/2014/main" id="{901F8DE1-AECD-6D88-CD61-8800028EA9F4}"/>
              </a:ext>
            </a:extLst>
          </p:cNvPr>
          <p:cNvPicPr>
            <a:picLocks noChangeAspect="1"/>
          </p:cNvPicPr>
          <p:nvPr/>
        </p:nvPicPr>
        <p:blipFill>
          <a:blip r:embed="rId3"/>
          <a:stretch>
            <a:fillRect/>
          </a:stretch>
        </p:blipFill>
        <p:spPr>
          <a:xfrm>
            <a:off x="3783023" y="1021144"/>
            <a:ext cx="3551276" cy="5522383"/>
          </a:xfrm>
          <a:prstGeom prst="rect">
            <a:avLst/>
          </a:prstGeom>
        </p:spPr>
      </p:pic>
      <p:sp>
        <p:nvSpPr>
          <p:cNvPr id="4" name="TextBox 3">
            <a:extLst>
              <a:ext uri="{FF2B5EF4-FFF2-40B4-BE49-F238E27FC236}">
                <a16:creationId xmlns:a16="http://schemas.microsoft.com/office/drawing/2014/main" id="{EC5155B3-9ABF-67A3-3ED0-B2C78FDF9449}"/>
              </a:ext>
            </a:extLst>
          </p:cNvPr>
          <p:cNvSpPr txBox="1"/>
          <p:nvPr/>
        </p:nvSpPr>
        <p:spPr>
          <a:xfrm>
            <a:off x="7436340" y="5049483"/>
            <a:ext cx="427939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latin typeface="Aptos"/>
                <a:ea typeface="+mn-lt"/>
                <a:cs typeface="+mn-lt"/>
                <a:hlinkClick r:id="rId4"/>
              </a:rPr>
              <a:t>Webinar Registration - Zoom</a:t>
            </a:r>
            <a:endParaRPr lang="en-US" sz="2400" b="1">
              <a:latin typeface="Aptos"/>
            </a:endParaRPr>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C231CDF5-F155-627D-CAD5-9BA3B8357405}"/>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FF2B5EF4-FFF2-40B4-BE49-F238E27FC236}">
                <a16:creationId xmlns:a16="http://schemas.microsoft.com/office/drawing/2014/main" id="{A70ADB81-4581-96BD-AA5A-5018EEEAE542}"/>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867826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Question and Answer </a:t>
            </a:r>
            <a:endParaRPr lang="en-US"/>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077604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77D9A-BD87-E47E-8BCA-A09D8A6BAE3F}"/>
              </a:ext>
            </a:extLst>
          </p:cNvPr>
          <p:cNvSpPr>
            <a:spLocks noGrp="1"/>
          </p:cNvSpPr>
          <p:nvPr>
            <p:ph type="title"/>
          </p:nvPr>
        </p:nvSpPr>
        <p:spPr/>
        <p:txBody>
          <a:bodyPr/>
          <a:lstStyle/>
          <a:p>
            <a:r>
              <a:rPr lang="en-US" sz="3300"/>
              <a:t>FAQ</a:t>
            </a:r>
            <a:endParaRPr lang="en-US"/>
          </a:p>
        </p:txBody>
      </p:sp>
      <p:sp>
        <p:nvSpPr>
          <p:cNvPr id="3" name="Content Placeholder 2">
            <a:extLst>
              <a:ext uri="{FF2B5EF4-FFF2-40B4-BE49-F238E27FC236}">
                <a16:creationId xmlns:a16="http://schemas.microsoft.com/office/drawing/2014/main" id="{915FBB98-D508-9D9F-33F6-C11AF27C47EC}"/>
              </a:ext>
            </a:extLst>
          </p:cNvPr>
          <p:cNvSpPr>
            <a:spLocks noGrp="1"/>
          </p:cNvSpPr>
          <p:nvPr>
            <p:ph idx="1"/>
          </p:nvPr>
        </p:nvSpPr>
        <p:spPr>
          <a:xfrm>
            <a:off x="124830" y="1365564"/>
            <a:ext cx="11676771" cy="5241226"/>
          </a:xfrm>
        </p:spPr>
        <p:txBody>
          <a:bodyPr vert="horz" lIns="91440" tIns="45720" rIns="91440" bIns="45720" rtlCol="0" anchor="t">
            <a:noAutofit/>
          </a:bodyPr>
          <a:lstStyle/>
          <a:p>
            <a:pPr marL="342900" indent="-342900">
              <a:buChar char="•"/>
            </a:pPr>
            <a:r>
              <a:rPr lang="en-US" sz="2400"/>
              <a:t>What do we do about educators who were on leave for a large part of the preliminary cycle whose observations weren't able to be completed?</a:t>
            </a:r>
          </a:p>
          <a:p>
            <a:pPr marL="1371600" lvl="1">
              <a:buFont typeface="Courier New" panose="020B0604020202020204" pitchFamily="34" charset="0"/>
              <a:buChar char="o"/>
            </a:pPr>
            <a:r>
              <a:rPr lang="en-US" sz="2400">
                <a:solidFill>
                  <a:srgbClr val="000000"/>
                </a:solidFill>
                <a:ea typeface="+mn-lt"/>
                <a:cs typeface="+mn-lt"/>
              </a:rPr>
              <a:t>If there is still time/opportunity to complete the evaluation when school resumes, the evaluation can still be completed.</a:t>
            </a:r>
            <a:endParaRPr lang="en-US" sz="2400">
              <a:solidFill>
                <a:srgbClr val="2F3D4C"/>
              </a:solidFill>
              <a:ea typeface="+mn-lt"/>
              <a:cs typeface="+mn-lt"/>
            </a:endParaRPr>
          </a:p>
          <a:p>
            <a:pPr marL="1371600" lvl="1" indent="-342900">
              <a:buFont typeface="Courier New" panose="020B0604020202020204" pitchFamily="34" charset="0"/>
              <a:buChar char="o"/>
            </a:pPr>
            <a:r>
              <a:rPr lang="en-US" sz="2400">
                <a:solidFill>
                  <a:srgbClr val="2F3D4C"/>
                </a:solidFill>
                <a:ea typeface="+mn-lt"/>
                <a:cs typeface="+mn-lt"/>
              </a:rPr>
              <a:t>Per ADEPT regulations, a teacher who is employed under an induction, annual, or continuing contract and who is absent for more than 20 percent of the days in the district’s SBE-approved annual evaluation cycle may, at the recommendation of the district superintendent, have his or her ADEPT results reported to the SCDE as “incomplete.” </a:t>
            </a:r>
            <a:endParaRPr lang="en-US" sz="2400"/>
          </a:p>
          <a:p>
            <a:pPr marL="1371600" lvl="1" indent="-342900">
              <a:buFont typeface="Courier New" panose="020B0604020202020204" pitchFamily="34" charset="0"/>
              <a:buChar char="o"/>
            </a:pPr>
            <a:r>
              <a:rPr lang="en-US" sz="2400">
                <a:solidFill>
                  <a:srgbClr val="2F3D4C"/>
                </a:solidFill>
                <a:ea typeface="+mn-lt"/>
                <a:cs typeface="+mn-lt"/>
              </a:rPr>
              <a:t>Teachers whose ADEPT results are reported to the SCDE as “incomplete” are eligible to repeat their contract level during the next year of employment.</a:t>
            </a:r>
          </a:p>
          <a:p>
            <a:pPr marL="1371600" lvl="1" indent="-342900">
              <a:buFont typeface="Courier New" panose="020B0604020202020204" pitchFamily="34" charset="0"/>
              <a:buChar char="o"/>
            </a:pPr>
            <a:r>
              <a:rPr lang="en-US" sz="2400">
                <a:solidFill>
                  <a:srgbClr val="2F3D4C"/>
                </a:solidFill>
              </a:rPr>
              <a:t>In these cases, the evaluation can be Closed under the evaluation Settings</a:t>
            </a:r>
          </a:p>
          <a:p>
            <a:endParaRPr lang="en-US" sz="1850"/>
          </a:p>
        </p:txBody>
      </p:sp>
    </p:spTree>
    <p:extLst>
      <p:ext uri="{BB962C8B-B14F-4D97-AF65-F5344CB8AC3E}">
        <p14:creationId xmlns:p14="http://schemas.microsoft.com/office/powerpoint/2010/main" val="1185456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292AC-1BE5-6164-974B-31A18E1E7060}"/>
              </a:ext>
            </a:extLst>
          </p:cNvPr>
          <p:cNvSpPr>
            <a:spLocks noGrp="1"/>
          </p:cNvSpPr>
          <p:nvPr>
            <p:ph type="ctrTitle"/>
          </p:nvPr>
        </p:nvSpPr>
        <p:spPr/>
        <p:txBody>
          <a:bodyPr/>
          <a:lstStyle/>
          <a:p>
            <a:r>
              <a:rPr lang="en-US">
                <a:latin typeface="Aptos"/>
                <a:cs typeface="Segoe UI"/>
              </a:rPr>
              <a:t>Questions</a:t>
            </a:r>
            <a:endParaRPr lang="en-US"/>
          </a:p>
        </p:txBody>
      </p:sp>
    </p:spTree>
    <p:extLst>
      <p:ext uri="{BB962C8B-B14F-4D97-AF65-F5344CB8AC3E}">
        <p14:creationId xmlns:p14="http://schemas.microsoft.com/office/powerpoint/2010/main" val="6066592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406400"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Office of Educator Effectiveness &amp; Leadership Development</a:t>
            </a: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150156" y="1412238"/>
            <a:ext cx="4531146" cy="4724617"/>
            <a:chOff x="-19476" y="-76200"/>
            <a:chExt cx="1567439"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25589"/>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790848" y="2007597"/>
            <a:ext cx="2858562"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Effectiveness Leads</a:t>
            </a:r>
          </a:p>
        </p:txBody>
      </p:sp>
      <p:sp>
        <p:nvSpPr>
          <p:cNvPr id="2" name="TextBox 1">
            <a:extLst>
              <a:ext uri="{FF2B5EF4-FFF2-40B4-BE49-F238E27FC236}">
                <a16:creationId xmlns:a16="http://schemas.microsoft.com/office/drawing/2014/main" id="{70FCEA3F-B71D-F586-BA72-60BDCB420C95}"/>
              </a:ext>
            </a:extLst>
          </p:cNvPr>
          <p:cNvSpPr txBox="1"/>
          <p:nvPr/>
        </p:nvSpPr>
        <p:spPr>
          <a:xfrm>
            <a:off x="1503871" y="4436853"/>
            <a:ext cx="2743200" cy="377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50" b="1">
                <a:solidFill>
                  <a:srgbClr val="233746"/>
                </a:solidFill>
                <a:latin typeface="Aptos"/>
              </a:rPr>
              <a:t>Office Support</a:t>
            </a:r>
            <a:endParaRPr lang="en-US"/>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1536962"/>
            <a:ext cx="4521203" cy="4604746"/>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6" name="TextBox 8">
            <a:extLst>
              <a:ext uri="{FF2B5EF4-FFF2-40B4-BE49-F238E27FC236}">
                <a16:creationId xmlns:a16="http://schemas.microsoft.com/office/drawing/2014/main" id="{A3599B67-F25E-7CD5-90B2-DEEA88B085A6}"/>
              </a:ext>
            </a:extLst>
          </p:cNvPr>
          <p:cNvSpPr txBox="1"/>
          <p:nvPr/>
        </p:nvSpPr>
        <p:spPr>
          <a:xfrm>
            <a:off x="1325283" y="2335610"/>
            <a:ext cx="4532539" cy="369331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Ashley Cohoon, Communications, </a:t>
            </a:r>
            <a:r>
              <a:rPr lang="en-US" sz="1600" u="sng">
                <a:solidFill>
                  <a:schemeClr val="accent3">
                    <a:lumMod val="76000"/>
                  </a:schemeClr>
                </a:solidFill>
                <a:latin typeface="Aptos"/>
                <a:ea typeface="Calibri"/>
                <a:cs typeface="Calibri"/>
                <a:sym typeface="Calibri"/>
                <a:hlinkClick r:id="rId3">
                  <a:extLst>
                    <a:ext uri="{A12FA001-AC4F-418D-AE19-62706E023703}">
                      <ahyp:hlinkClr xmlns:ahyp="http://schemas.microsoft.com/office/drawing/2018/hyperlinkcolor" val="tx"/>
                    </a:ext>
                  </a:extLst>
                </a:hlinkClick>
              </a:rPr>
              <a:t>ascohoon@ed.sc.gov</a:t>
            </a:r>
            <a:r>
              <a:rPr lang="en-US" sz="1600">
                <a:solidFill>
                  <a:schemeClr val="accent3">
                    <a:lumMod val="76000"/>
                  </a:schemeClr>
                </a:solidFill>
                <a:latin typeface="Aptos"/>
                <a:ea typeface="Calibri"/>
                <a:cs typeface="Calibri"/>
                <a:sym typeface="Calibri"/>
              </a:rPr>
              <a:t> </a:t>
            </a:r>
            <a:endParaRPr lang="en-US" sz="1600">
              <a:solidFill>
                <a:schemeClr val="accent3">
                  <a:lumMod val="76000"/>
                </a:schemeClr>
              </a:solidFill>
              <a:latin typeface="Aptos"/>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rPr>
              <a:t>Dr. Roshonda Frazier, SLO and Teacher Leadership, </a:t>
            </a:r>
            <a:r>
              <a:rPr lang="en-US" sz="1600">
                <a:solidFill>
                  <a:schemeClr val="accent3">
                    <a:lumMod val="76000"/>
                  </a:schemeClr>
                </a:solidFill>
                <a:latin typeface="Aptos"/>
                <a:ea typeface="Calibri"/>
                <a:cs typeface="Calibri"/>
                <a:hlinkClick r:id="rId4">
                  <a:extLst>
                    <a:ext uri="{A12FA001-AC4F-418D-AE19-62706E023703}">
                      <ahyp:hlinkClr xmlns:ahyp="http://schemas.microsoft.com/office/drawing/2018/hyperlinkcolor" val="tx"/>
                    </a:ext>
                  </a:extLst>
                </a:hlinkClick>
              </a:rPr>
              <a:t>rfrazier@ed.sc.gov</a:t>
            </a:r>
            <a:r>
              <a:rPr lang="en-US" sz="1600">
                <a:solidFill>
                  <a:schemeClr val="accent3">
                    <a:lumMod val="76000"/>
                  </a:schemeClr>
                </a:solidFill>
                <a:latin typeface="Aptos"/>
                <a:ea typeface="Calibri"/>
                <a:cs typeface="Calibri"/>
              </a:rPr>
              <a:t> </a:t>
            </a:r>
            <a:endParaRPr lang="en-US" sz="1600">
              <a:solidFill>
                <a:schemeClr val="accent3">
                  <a:lumMod val="76000"/>
                </a:schemeClr>
              </a:solidFill>
              <a:latin typeface="Aptos"/>
              <a:ea typeface="Calibri"/>
              <a:cs typeface="Arial"/>
            </a:endParaRPr>
          </a:p>
          <a:p>
            <a:pPr marL="228600" indent="-228600">
              <a:buClr>
                <a:srgbClr val="000000"/>
              </a:buClr>
              <a:buSzPts val="1600"/>
              <a:buFont typeface="Trebuchet MS" panose="020B0603020202020204" pitchFamily="34" charset="0"/>
              <a:buChar char="●"/>
            </a:pPr>
            <a:r>
              <a:rPr lang="en-US" sz="1600">
                <a:solidFill>
                  <a:srgbClr val="000000"/>
                </a:solidFill>
                <a:latin typeface="Aptos"/>
                <a:ea typeface="Calibri"/>
                <a:cs typeface="Calibri"/>
                <a:sym typeface="Calibri"/>
              </a:rPr>
              <a:t>Jenny Henke, Induction and Mentoring, </a:t>
            </a:r>
            <a:r>
              <a:rPr lang="en-US" sz="1600" u="sng">
                <a:solidFill>
                  <a:schemeClr val="accent3">
                    <a:lumMod val="76000"/>
                  </a:schemeClr>
                </a:solidFill>
                <a:latin typeface="Aptos"/>
                <a:ea typeface="Calibri"/>
                <a:cs typeface="Calibri"/>
                <a:sym typeface="Calibri"/>
                <a:hlinkClick r:id="rId5">
                  <a:extLst>
                    <a:ext uri="{A12FA001-AC4F-418D-AE19-62706E023703}">
                      <ahyp:hlinkClr xmlns:ahyp="http://schemas.microsoft.com/office/drawing/2018/hyperlinkcolor" val="tx"/>
                    </a:ext>
                  </a:extLst>
                </a:hlinkClick>
              </a:rPr>
              <a:t>vhenke@ed.sc.gov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sym typeface="Calibri"/>
              </a:rPr>
              <a:t>Dr. Kimberly Howard, PADEPP,</a:t>
            </a:r>
            <a:r>
              <a:rPr lang="en-US" sz="1600">
                <a:latin typeface="Aptos"/>
                <a:ea typeface="Calibri"/>
                <a:cs typeface="Calibri"/>
                <a:sym typeface="Calibri"/>
              </a:rPr>
              <a:t> </a:t>
            </a:r>
            <a:r>
              <a:rPr lang="en-US" sz="1600" u="sng">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khoward@ed.sc.gov</a:t>
            </a:r>
            <a:endParaRPr lang="en-US" sz="1600" u="sng">
              <a:solidFill>
                <a:schemeClr val="accent3">
                  <a:lumMod val="76000"/>
                </a:schemeClr>
              </a:solidFill>
              <a:latin typeface="Aptos"/>
              <a:ea typeface="Calibri"/>
              <a:cs typeface="Calibri"/>
              <a:hlinkClick r:id="rId6">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endParaRPr lang="en-US" sz="1600" u="sng">
              <a:solidFill>
                <a:srgbClr val="233F58"/>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Kimberly Mack, Director, </a:t>
            </a:r>
            <a:r>
              <a:rPr lang="en-US" sz="1600">
                <a:solidFill>
                  <a:srgbClr val="335669"/>
                </a:solidFill>
                <a:latin typeface="Aptos"/>
                <a:ea typeface="Calibri"/>
                <a:cs typeface="Calibri"/>
                <a:hlinkClick r:id="rId7">
                  <a:extLst>
                    <a:ext uri="{A12FA001-AC4F-418D-AE19-62706E023703}">
                      <ahyp:hlinkClr xmlns:ahyp="http://schemas.microsoft.com/office/drawing/2018/hyperlinkcolor" val="tx"/>
                    </a:ext>
                  </a:extLst>
                </a:hlinkClick>
              </a:rPr>
              <a:t>kemack@ed.sc.gov</a:t>
            </a:r>
            <a:endParaRPr lang="en-US" sz="1600" u="sng">
              <a:solidFill>
                <a:schemeClr val="accent6">
                  <a:lumMod val="10000"/>
                </a:schemeClr>
              </a:solidFill>
              <a:latin typeface="Aptos"/>
              <a:ea typeface="Calibri"/>
              <a:cs typeface="Calibri"/>
              <a:hlinkClick r:id="rId7">
                <a:extLst>
                  <a:ext uri="{A12FA001-AC4F-418D-AE19-62706E023703}">
                    <ahyp:hlinkClr xmlns:ahyp="http://schemas.microsoft.com/office/drawing/2018/hyperlinkcolor" val="tx"/>
                  </a:ext>
                </a:extLst>
              </a:hlinkClick>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Lilla Toal </a:t>
            </a:r>
            <a:r>
              <a:rPr lang="en-US" sz="1600" err="1">
                <a:solidFill>
                  <a:schemeClr val="accent6">
                    <a:lumMod val="10000"/>
                  </a:schemeClr>
                </a:solidFill>
                <a:latin typeface="Aptos"/>
                <a:ea typeface="Calibri"/>
                <a:cs typeface="Calibri"/>
              </a:rPr>
              <a:t>Mandsager</a:t>
            </a:r>
            <a:r>
              <a:rPr lang="en-US" sz="1600">
                <a:solidFill>
                  <a:schemeClr val="accent6">
                    <a:lumMod val="10000"/>
                  </a:schemeClr>
                </a:solidFill>
                <a:latin typeface="Aptos"/>
                <a:ea typeface="Calibri"/>
                <a:cs typeface="Calibri"/>
              </a:rPr>
              <a:t>, Executive Director,</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8">
                  <a:extLst>
                    <a:ext uri="{A12FA001-AC4F-418D-AE19-62706E023703}">
                      <ahyp:hlinkClr xmlns:ahyp="http://schemas.microsoft.com/office/drawing/2018/hyperlinkcolor" val="tx"/>
                    </a:ext>
                  </a:extLst>
                </a:hlinkClick>
              </a:rPr>
              <a:t>lmandsager@ed.sc.gov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600">
                <a:solidFill>
                  <a:schemeClr val="accent6">
                    <a:lumMod val="10000"/>
                  </a:schemeClr>
                </a:solidFill>
                <a:latin typeface="Aptos"/>
                <a:ea typeface="Calibri"/>
                <a:cs typeface="Calibri"/>
              </a:rPr>
              <a:t>Marilyn Suber, Administrative Assistant</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9">
                  <a:extLst>
                    <a:ext uri="{A12FA001-AC4F-418D-AE19-62706E023703}">
                      <ahyp:hlinkClr xmlns:ahyp="http://schemas.microsoft.com/office/drawing/2018/hyperlinkcolor" val="tx"/>
                    </a:ext>
                  </a:extLst>
                </a:hlinkClick>
              </a:rPr>
              <a:t>masuber@ed.sc.gov</a:t>
            </a:r>
            <a:endParaRPr lang="en-US" sz="1600">
              <a:solidFill>
                <a:schemeClr val="accent3">
                  <a:lumMod val="76000"/>
                </a:schemeClr>
              </a:solidFill>
              <a:latin typeface="Aptos"/>
              <a:ea typeface="Calibri"/>
              <a:cs typeface="Calibri"/>
            </a:endParaRPr>
          </a:p>
        </p:txBody>
      </p:sp>
      <p:sp>
        <p:nvSpPr>
          <p:cNvPr id="32" name="TextBox 15">
            <a:extLst>
              <a:ext uri="{FF2B5EF4-FFF2-40B4-BE49-F238E27FC236}">
                <a16:creationId xmlns:a16="http://schemas.microsoft.com/office/drawing/2014/main" id="{0265F6BE-078D-A3EE-E90B-1CBECDFD423E}"/>
              </a:ext>
            </a:extLst>
          </p:cNvPr>
          <p:cNvSpPr txBox="1"/>
          <p:nvPr/>
        </p:nvSpPr>
        <p:spPr>
          <a:xfrm>
            <a:off x="6369353" y="2007597"/>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2339204"/>
            <a:ext cx="4404069" cy="353943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Gerard Edwards, Veteran Principals &amp; District Leaders, </a:t>
            </a:r>
            <a:r>
              <a:rPr lang="en-US" sz="1600">
                <a:solidFill>
                  <a:schemeClr val="accent3">
                    <a:lumMod val="76000"/>
                  </a:schemeClr>
                </a:solidFill>
                <a:latin typeface="Aptos"/>
                <a:hlinkClick r:id="rId10">
                  <a:extLst>
                    <a:ext uri="{A12FA001-AC4F-418D-AE19-62706E023703}">
                      <ahyp:hlinkClr xmlns:ahyp="http://schemas.microsoft.com/office/drawing/2018/hyperlinkcolor" val="tx"/>
                    </a:ext>
                  </a:extLst>
                </a:hlinkClick>
              </a:rPr>
              <a:t>gedwards@ed.sc.gov</a:t>
            </a:r>
            <a:r>
              <a:rPr lang="en-US" sz="1600">
                <a:solidFill>
                  <a:schemeClr val="accent3">
                    <a:lumMod val="76000"/>
                  </a:schemeClr>
                </a:solidFill>
                <a:latin typeface="Aptos"/>
              </a:rPr>
              <a:t> </a:t>
            </a: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Keasha Grant, Certified Support &amp; Emerging Leaders, </a:t>
            </a:r>
            <a:r>
              <a:rPr lang="en-US" sz="1600">
                <a:solidFill>
                  <a:schemeClr val="accent3">
                    <a:lumMod val="76000"/>
                  </a:schemeClr>
                </a:solidFill>
                <a:latin typeface="Aptos"/>
                <a:hlinkClick r:id="rId11">
                  <a:extLst>
                    <a:ext uri="{A12FA001-AC4F-418D-AE19-62706E023703}">
                      <ahyp:hlinkClr xmlns:ahyp="http://schemas.microsoft.com/office/drawing/2018/hyperlinkcolor" val="tx"/>
                    </a:ext>
                  </a:extLst>
                </a:hlinkClick>
              </a:rPr>
              <a:t>ksgrant@ed.sc.gov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Crystal Halma, Collective Leadership, </a:t>
            </a:r>
            <a:r>
              <a:rPr lang="en-US" sz="1600" u="sng">
                <a:solidFill>
                  <a:schemeClr val="accent3">
                    <a:lumMod val="76000"/>
                  </a:schemeClr>
                </a:solidFill>
                <a:latin typeface="Aptos"/>
                <a:hlinkClick r:id="rId12">
                  <a:extLst>
                    <a:ext uri="{A12FA001-AC4F-418D-AE19-62706E023703}">
                      <ahyp:hlinkClr xmlns:ahyp="http://schemas.microsoft.com/office/drawing/2018/hyperlinkcolor" val="tx"/>
                    </a:ext>
                  </a:extLst>
                </a:hlinkClick>
              </a:rPr>
              <a:t>chalma@ed.sc.gov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Frank Robinson, New Principals &amp; Emerging Leaders, </a:t>
            </a:r>
            <a:r>
              <a:rPr lang="en-US" sz="16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frobinson@ed.sc.gov</a:t>
            </a:r>
            <a:endParaRPr lang="en-US" sz="1600" u="sng">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Tom Smith, Instructional Leadership &amp; Assistant Principals, </a:t>
            </a:r>
            <a:r>
              <a:rPr lang="en-US" sz="1600" u="sng">
                <a:solidFill>
                  <a:schemeClr val="accent3">
                    <a:lumMod val="76000"/>
                  </a:schemeClr>
                </a:solidFill>
                <a:latin typeface="Aptos"/>
                <a:hlinkClick r:id="rId14">
                  <a:extLst>
                    <a:ext uri="{A12FA001-AC4F-418D-AE19-62706E023703}">
                      <ahyp:hlinkClr xmlns:ahyp="http://schemas.microsoft.com/office/drawing/2018/hyperlinkcolor" val="tx"/>
                    </a:ext>
                  </a:extLst>
                </a:hlinkClick>
              </a:rPr>
              <a:t>tsmith@ed.sc.gov</a:t>
            </a:r>
            <a:r>
              <a:rPr lang="en-US" sz="1600">
                <a:solidFill>
                  <a:schemeClr val="accent3">
                    <a:lumMod val="76000"/>
                  </a:schemeClr>
                </a:solidFill>
                <a:latin typeface="Aptos"/>
              </a:rPr>
              <a:t> </a:t>
            </a:r>
          </a:p>
          <a:p>
            <a:pPr marL="146050" lvl="1">
              <a:spcBef>
                <a:spcPts val="355"/>
              </a:spcBef>
              <a:buClr>
                <a:srgbClr val="000000"/>
              </a:buClr>
              <a:buSzPct val="100000"/>
            </a:pPr>
            <a:endParaRPr lang="en-US" sz="1600">
              <a:solidFill>
                <a:srgbClr val="B45F06"/>
              </a:solidFill>
              <a:latin typeface="Aptos"/>
            </a:endParaRPr>
          </a:p>
          <a:p>
            <a:pPr marL="304165" lvl="1"/>
            <a:r>
              <a:rPr lang="en-US" sz="1800" b="1">
                <a:solidFill>
                  <a:schemeClr val="accent6">
                    <a:lumMod val="10000"/>
                  </a:schemeClr>
                </a:solidFill>
                <a:latin typeface="Aptos"/>
              </a:rPr>
              <a:t>Visit our website:</a:t>
            </a:r>
            <a:r>
              <a:rPr lang="en-US" sz="1800" b="1">
                <a:solidFill>
                  <a:schemeClr val="dk1"/>
                </a:solidFill>
                <a:latin typeface="Aptos"/>
              </a:rPr>
              <a:t> </a:t>
            </a:r>
            <a:r>
              <a:rPr lang="en-US" sz="1800" b="1" u="sng">
                <a:solidFill>
                  <a:schemeClr val="accent3">
                    <a:lumMod val="76000"/>
                  </a:schemeClr>
                </a:solidFill>
                <a:latin typeface="Aptos"/>
              </a:rPr>
              <a:t>https://ed.sc.gov</a:t>
            </a:r>
            <a:endParaRPr lang="en-US" sz="1800">
              <a:solidFill>
                <a:schemeClr val="accent3">
                  <a:lumMod val="76000"/>
                </a:schemeClr>
              </a:solidFill>
              <a:latin typeface="Aptos"/>
            </a:endParaRPr>
          </a:p>
          <a:p>
            <a:pPr marL="146050" lvl="1">
              <a:spcBef>
                <a:spcPts val="355"/>
              </a:spcBef>
              <a:buFont typeface="Trebuchet MS" panose="020B0603020202020204" pitchFamily="34" charset="0"/>
            </a:pPr>
            <a:endParaRPr lang="en-US" sz="1600">
              <a:solidFill>
                <a:srgbClr val="B45F06"/>
              </a:solidFill>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6043179" y="2059700"/>
            <a:ext cx="5837913" cy="2062103"/>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a:solidFill>
                  <a:srgbClr val="233746"/>
                </a:solidFill>
                <a:latin typeface="Aptos"/>
              </a:rPr>
              <a:t>ADEPT Reminders </a:t>
            </a:r>
          </a:p>
          <a:p>
            <a:pPr marL="381000" indent="-381000">
              <a:buFont typeface="Arial" panose="020B0604020202020204" pitchFamily="34" charset="0"/>
              <a:buChar char="•"/>
            </a:pPr>
            <a:r>
              <a:rPr lang="en-US" sz="3200">
                <a:solidFill>
                  <a:srgbClr val="233746"/>
                </a:solidFill>
                <a:latin typeface="Aptos"/>
              </a:rPr>
              <a:t>Induction Count</a:t>
            </a:r>
          </a:p>
          <a:p>
            <a:pPr marL="381000" indent="-381000">
              <a:buFont typeface="Arial" panose="020B0604020202020204" pitchFamily="34" charset="0"/>
              <a:buChar char="•"/>
            </a:pPr>
            <a:r>
              <a:rPr lang="en-US" sz="3200">
                <a:solidFill>
                  <a:srgbClr val="233746"/>
                </a:solidFill>
                <a:latin typeface="Aptos"/>
              </a:rPr>
              <a:t>PLL Webinar</a:t>
            </a:r>
            <a:endParaRPr lang="en-US" sz="3200">
              <a:solidFill>
                <a:srgbClr val="233746"/>
              </a:solidFill>
              <a:latin typeface="Aptos" panose="020B0004020202020204" pitchFamily="34" charset="0"/>
            </a:endParaRPr>
          </a:p>
          <a:p>
            <a:pPr marL="381000" indent="-381000">
              <a:buFont typeface="Arial" panose="020B0604020202020204" pitchFamily="34" charset="0"/>
              <a:buChar char="•"/>
            </a:pPr>
            <a:r>
              <a:rPr lang="en-US" sz="3200">
                <a:solidFill>
                  <a:srgbClr val="233746"/>
                </a:solidFill>
                <a:latin typeface="Aptos"/>
              </a:rPr>
              <a:t>Q &amp; A </a:t>
            </a:r>
            <a:endParaRPr lang="en-US" sz="32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42557" y="5029"/>
            <a:ext cx="8613385"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019B6-2019-603B-EECD-53B58904A301}"/>
              </a:ext>
            </a:extLst>
          </p:cNvPr>
          <p:cNvSpPr>
            <a:spLocks noGrp="1"/>
          </p:cNvSpPr>
          <p:nvPr>
            <p:ph type="title"/>
          </p:nvPr>
        </p:nvSpPr>
        <p:spPr/>
        <p:txBody>
          <a:bodyPr>
            <a:normAutofit/>
          </a:bodyPr>
          <a:lstStyle/>
          <a:p>
            <a:r>
              <a:rPr lang="en-US" sz="3300"/>
              <a:t>Completing Preliminary Cycle</a:t>
            </a:r>
          </a:p>
        </p:txBody>
      </p:sp>
      <p:sp>
        <p:nvSpPr>
          <p:cNvPr id="3" name="Content Placeholder 2">
            <a:extLst>
              <a:ext uri="{FF2B5EF4-FFF2-40B4-BE49-F238E27FC236}">
                <a16:creationId xmlns:a16="http://schemas.microsoft.com/office/drawing/2014/main" id="{0D72A6D4-3664-B366-96A9-0F56E04C6C59}"/>
              </a:ext>
            </a:extLst>
          </p:cNvPr>
          <p:cNvSpPr>
            <a:spLocks noGrp="1"/>
          </p:cNvSpPr>
          <p:nvPr>
            <p:ph idx="1"/>
          </p:nvPr>
        </p:nvSpPr>
        <p:spPr>
          <a:xfrm>
            <a:off x="470881" y="1450231"/>
            <a:ext cx="11108471" cy="4728058"/>
          </a:xfrm>
        </p:spPr>
        <p:txBody>
          <a:bodyPr vert="horz" lIns="91440" tIns="45720" rIns="91440" bIns="45720" rtlCol="0" anchor="t">
            <a:normAutofit/>
          </a:bodyPr>
          <a:lstStyle/>
          <a:p>
            <a:pPr marL="285750" indent="-285750">
              <a:spcBef>
                <a:spcPts val="750"/>
              </a:spcBef>
              <a:buFont typeface="Arial,Sans-Serif"/>
              <a:buChar char="•"/>
            </a:pPr>
            <a:r>
              <a:rPr lang="en-US" sz="2800">
                <a:solidFill>
                  <a:schemeClr val="tx1"/>
                </a:solidFill>
                <a:latin typeface="Calibri"/>
                <a:ea typeface="Calibri"/>
                <a:cs typeface="Calibri"/>
              </a:rPr>
              <a:t>Confirm that the correct number of Preliminary evaluation cycle pre-conferences, observations, and post-conferences have taken place and signatures are present.  </a:t>
            </a:r>
          </a:p>
          <a:p>
            <a:pPr marL="285750" indent="-285750">
              <a:spcBef>
                <a:spcPts val="750"/>
              </a:spcBef>
              <a:buFont typeface="Arial,Sans-Serif"/>
              <a:buChar char="•"/>
            </a:pPr>
            <a:r>
              <a:rPr lang="en-US" sz="2800">
                <a:solidFill>
                  <a:schemeClr val="tx1"/>
                </a:solidFill>
                <a:latin typeface="Calibri"/>
                <a:ea typeface="Calibri"/>
                <a:cs typeface="Calibri"/>
              </a:rPr>
              <a:t>Request extensions, as necessary, for preliminary observations not completed according to district ADEPT timeline.</a:t>
            </a:r>
          </a:p>
          <a:p>
            <a:pPr marL="285750" indent="-285750">
              <a:spcBef>
                <a:spcPts val="750"/>
              </a:spcBef>
              <a:buFont typeface="Arial,Sans-Serif"/>
              <a:buChar char="•"/>
            </a:pPr>
            <a:r>
              <a:rPr lang="en-US" sz="2800">
                <a:solidFill>
                  <a:schemeClr val="tx1"/>
                </a:solidFill>
                <a:latin typeface="Calibri"/>
                <a:ea typeface="Calibri"/>
                <a:cs typeface="Calibri"/>
              </a:rPr>
              <a:t>Highly Consequential: Be sure there are at least 3 persons on the evaluation team. </a:t>
            </a:r>
          </a:p>
          <a:p>
            <a:pPr marL="285750" indent="-285750">
              <a:spcBef>
                <a:spcPts val="750"/>
              </a:spcBef>
              <a:buFont typeface="Arial,Sans-Serif"/>
              <a:buChar char="•"/>
            </a:pPr>
            <a:r>
              <a:rPr lang="en-US" sz="2800">
                <a:solidFill>
                  <a:schemeClr val="tx1"/>
                </a:solidFill>
                <a:latin typeface="Calibri"/>
                <a:ea typeface="Calibri"/>
                <a:cs typeface="Calibri"/>
              </a:rPr>
              <a:t>Special Areas: Be sure correct the model is being used and all required components and signatures are present.</a:t>
            </a:r>
            <a:endParaRPr lang="en-US" sz="2800">
              <a:solidFill>
                <a:schemeClr val="tx1"/>
              </a:solidFill>
            </a:endParaRPr>
          </a:p>
        </p:txBody>
      </p:sp>
    </p:spTree>
    <p:extLst>
      <p:ext uri="{BB962C8B-B14F-4D97-AF65-F5344CB8AC3E}">
        <p14:creationId xmlns:p14="http://schemas.microsoft.com/office/powerpoint/2010/main" val="1604747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38D01-B90A-39C6-1868-1C8ACDB03410}"/>
              </a:ext>
            </a:extLst>
          </p:cNvPr>
          <p:cNvSpPr>
            <a:spLocks noGrp="1"/>
          </p:cNvSpPr>
          <p:nvPr>
            <p:ph type="title"/>
          </p:nvPr>
        </p:nvSpPr>
        <p:spPr>
          <a:xfrm>
            <a:off x="612648" y="174625"/>
            <a:ext cx="10936224" cy="731520"/>
          </a:xfrm>
        </p:spPr>
        <p:txBody>
          <a:bodyPr vert="horz" lIns="91440" tIns="45720" rIns="91440" bIns="45720" rtlCol="0" anchor="t">
            <a:noAutofit/>
          </a:bodyPr>
          <a:lstStyle/>
          <a:p>
            <a:r>
              <a:rPr lang="en-US" sz="3200">
                <a:solidFill>
                  <a:srgbClr val="000000"/>
                </a:solidFill>
                <a:latin typeface="Aptos"/>
              </a:rPr>
              <a:t>Wrapping up Preliminary Cycle &amp; Beginning Final Cycle in </a:t>
            </a:r>
            <a:r>
              <a:rPr lang="en-US" sz="3200" err="1">
                <a:solidFill>
                  <a:srgbClr val="000000"/>
                </a:solidFill>
                <a:latin typeface="Aptos"/>
              </a:rPr>
              <a:t>SCLead</a:t>
            </a:r>
            <a:r>
              <a:rPr lang="en-US" sz="3200">
                <a:solidFill>
                  <a:srgbClr val="000000"/>
                </a:solidFill>
                <a:latin typeface="Aptos"/>
              </a:rPr>
              <a:t> </a:t>
            </a:r>
          </a:p>
          <a:p>
            <a:endParaRPr lang="en-US" sz="3300"/>
          </a:p>
        </p:txBody>
      </p:sp>
      <p:sp>
        <p:nvSpPr>
          <p:cNvPr id="3" name="Content Placeholder 2">
            <a:extLst>
              <a:ext uri="{FF2B5EF4-FFF2-40B4-BE49-F238E27FC236}">
                <a16:creationId xmlns:a16="http://schemas.microsoft.com/office/drawing/2014/main" id="{BFEB30EF-E708-E5E7-F566-DCA6A772215B}"/>
              </a:ext>
            </a:extLst>
          </p:cNvPr>
          <p:cNvSpPr>
            <a:spLocks noGrp="1"/>
          </p:cNvSpPr>
          <p:nvPr>
            <p:ph sz="half" idx="1"/>
          </p:nvPr>
        </p:nvSpPr>
        <p:spPr/>
        <p:txBody>
          <a:bodyPr vert="horz" lIns="91440" tIns="45720" rIns="91440" bIns="45720" rtlCol="0" anchor="t">
            <a:noAutofit/>
          </a:bodyPr>
          <a:lstStyle/>
          <a:p>
            <a:pPr>
              <a:lnSpc>
                <a:spcPct val="90000"/>
              </a:lnSpc>
              <a:spcBef>
                <a:spcPts val="750"/>
              </a:spcBef>
            </a:pPr>
            <a:r>
              <a:rPr lang="en-US" sz="2400">
                <a:solidFill>
                  <a:srgbClr val="000000"/>
                </a:solidFill>
                <a:latin typeface="Aptos"/>
              </a:rPr>
              <a:t>The Observation status bubble denotes that the Evaluator has signed the Post-Conference form.</a:t>
            </a:r>
          </a:p>
          <a:p>
            <a:pPr>
              <a:lnSpc>
                <a:spcPct val="90000"/>
              </a:lnSpc>
              <a:spcBef>
                <a:spcPts val="750"/>
              </a:spcBef>
            </a:pPr>
            <a:r>
              <a:rPr lang="en-US" sz="2400">
                <a:solidFill>
                  <a:srgbClr val="000000"/>
                </a:solidFill>
                <a:latin typeface="Aptos"/>
              </a:rPr>
              <a:t>A filled-in observation bubble DOES NOT indicate that the correct number of observations are loaded, nor does it indicate that the teacher has signed the post conference form.</a:t>
            </a:r>
          </a:p>
          <a:p>
            <a:pPr>
              <a:lnSpc>
                <a:spcPct val="90000"/>
              </a:lnSpc>
              <a:spcBef>
                <a:spcPts val="750"/>
              </a:spcBef>
            </a:pPr>
            <a:r>
              <a:rPr lang="en-US" sz="2400">
                <a:solidFill>
                  <a:srgbClr val="000000"/>
                </a:solidFill>
                <a:latin typeface="Aptos"/>
              </a:rPr>
              <a:t>*Teacher signatures are needed but will not prevent the evaluation from being completed or closed.</a:t>
            </a:r>
            <a:endParaRPr lang="en-US" sz="2400">
              <a:latin typeface="Aptos"/>
            </a:endParaRPr>
          </a:p>
        </p:txBody>
      </p:sp>
      <p:pic>
        <p:nvPicPr>
          <p:cNvPr id="5" name="Content Placeholder 4" descr="SCLead screenshot showing Preliminary Observation requirement notification">
            <a:extLst>
              <a:ext uri="{FF2B5EF4-FFF2-40B4-BE49-F238E27FC236}">
                <a16:creationId xmlns:a16="http://schemas.microsoft.com/office/drawing/2014/main" id="{6C6FA099-FB81-DA1D-3EA7-6BDE9E67C112}"/>
              </a:ext>
            </a:extLst>
          </p:cNvPr>
          <p:cNvPicPr>
            <a:picLocks noGrp="1" noChangeAspect="1"/>
          </p:cNvPicPr>
          <p:nvPr>
            <p:ph sz="half" idx="2"/>
          </p:nvPr>
        </p:nvPicPr>
        <p:blipFill>
          <a:blip r:embed="rId2"/>
          <a:stretch>
            <a:fillRect/>
          </a:stretch>
        </p:blipFill>
        <p:spPr>
          <a:xfrm>
            <a:off x="6386207" y="1705552"/>
            <a:ext cx="5349498" cy="3710680"/>
          </a:xfrm>
        </p:spPr>
      </p:pic>
    </p:spTree>
    <p:extLst>
      <p:ext uri="{BB962C8B-B14F-4D97-AF65-F5344CB8AC3E}">
        <p14:creationId xmlns:p14="http://schemas.microsoft.com/office/powerpoint/2010/main" val="3080260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48354C-7969-5341-5266-960D77B615AD}"/>
              </a:ext>
            </a:extLst>
          </p:cNvPr>
          <p:cNvSpPr txBox="1">
            <a:spLocks noGrp="1"/>
          </p:cNvSpPr>
          <p:nvPr>
            <p:ph type="title" idx="4294967295"/>
          </p:nvPr>
        </p:nvSpPr>
        <p:spPr>
          <a:xfrm>
            <a:off x="207302" y="44613"/>
            <a:ext cx="9906766" cy="86177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000" b="0" i="0" u="none" strike="noStrike" kern="1200" cap="none" spc="0" normalizeH="0" baseline="0" noProof="0" dirty="0">
                <a:ln>
                  <a:noFill/>
                </a:ln>
                <a:solidFill>
                  <a:schemeClr val="tx1"/>
                </a:solidFill>
                <a:effectLst/>
                <a:uLnTx/>
                <a:uFillTx/>
                <a:latin typeface="Aptos"/>
                <a:ea typeface="Calibri"/>
                <a:cs typeface="Calibri"/>
              </a:rPr>
              <a:t>Evaluation Status Report</a:t>
            </a:r>
          </a:p>
        </p:txBody>
      </p:sp>
      <p:pic>
        <p:nvPicPr>
          <p:cNvPr id="2" name="Picture 1" descr="Evaluation Status Report example">
            <a:extLst>
              <a:ext uri="{FF2B5EF4-FFF2-40B4-BE49-F238E27FC236}">
                <a16:creationId xmlns:a16="http://schemas.microsoft.com/office/drawing/2014/main" id="{635C728B-4745-0F1A-D281-82E9BFD32EB7}"/>
              </a:ext>
            </a:extLst>
          </p:cNvPr>
          <p:cNvPicPr>
            <a:picLocks noChangeAspect="1"/>
          </p:cNvPicPr>
          <p:nvPr/>
        </p:nvPicPr>
        <p:blipFill>
          <a:blip r:embed="rId3"/>
          <a:stretch>
            <a:fillRect/>
          </a:stretch>
        </p:blipFill>
        <p:spPr>
          <a:xfrm>
            <a:off x="346075" y="908049"/>
            <a:ext cx="11245850" cy="4417484"/>
          </a:xfrm>
          <a:prstGeom prst="rect">
            <a:avLst/>
          </a:prstGeom>
        </p:spPr>
      </p:pic>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919892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92D0C-F68C-2442-76C2-997FC21D03F6}"/>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7396E8A4-57A0-DB1B-D7FF-5A85E5DA7296}"/>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Induction Count</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FF2B5EF4-FFF2-40B4-BE49-F238E27FC236}">
                <a16:creationId xmlns:a16="http://schemas.microsoft.com/office/drawing/2014/main" id="{2DC84916-FCAA-9F44-C304-F8CF93B5CE79}"/>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CF61197D-8CBA-1D77-5247-FA829CC17E23}"/>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005896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61CCE-B420-0B24-9C94-BDF654CC72F5}"/>
              </a:ext>
            </a:extLst>
          </p:cNvPr>
          <p:cNvSpPr>
            <a:spLocks noGrp="1"/>
          </p:cNvSpPr>
          <p:nvPr>
            <p:ph type="title"/>
          </p:nvPr>
        </p:nvSpPr>
        <p:spPr>
          <a:xfrm>
            <a:off x="612648" y="605207"/>
            <a:ext cx="10966704" cy="731520"/>
          </a:xfrm>
        </p:spPr>
        <p:txBody>
          <a:bodyPr/>
          <a:lstStyle/>
          <a:p>
            <a:r>
              <a:rPr lang="en-US" sz="3300" dirty="0"/>
              <a:t>Induction Count Information</a:t>
            </a:r>
            <a:endParaRPr lang="en-US" dirty="0"/>
          </a:p>
        </p:txBody>
      </p:sp>
      <p:sp>
        <p:nvSpPr>
          <p:cNvPr id="3" name="Content Placeholder 2">
            <a:extLst>
              <a:ext uri="{FF2B5EF4-FFF2-40B4-BE49-F238E27FC236}">
                <a16:creationId xmlns:a16="http://schemas.microsoft.com/office/drawing/2014/main" id="{3B0DE5B3-14B5-7760-3D11-D2D10973B0F1}"/>
              </a:ext>
            </a:extLst>
          </p:cNvPr>
          <p:cNvSpPr>
            <a:spLocks noGrp="1"/>
          </p:cNvSpPr>
          <p:nvPr>
            <p:ph idx="1"/>
          </p:nvPr>
        </p:nvSpPr>
        <p:spPr/>
        <p:txBody>
          <a:bodyPr vert="horz" lIns="91440" tIns="45720" rIns="91440" bIns="45720" rtlCol="0" anchor="t">
            <a:normAutofit/>
          </a:bodyPr>
          <a:lstStyle/>
          <a:p>
            <a:pPr marL="227965" indent="-227965">
              <a:spcBef>
                <a:spcPts val="1000"/>
              </a:spcBef>
              <a:buFont typeface="Arial"/>
              <a:buChar char="•"/>
            </a:pPr>
            <a:r>
              <a:rPr lang="en-US" sz="2800" b="1">
                <a:solidFill>
                  <a:srgbClr val="000000"/>
                </a:solidFill>
                <a:latin typeface="Aptos"/>
                <a:ea typeface="Calibri"/>
                <a:cs typeface="Calibri"/>
              </a:rPr>
              <a:t>Induction Count is due February 1, 2025. </a:t>
            </a:r>
            <a:endParaRPr lang="en-US" sz="2800">
              <a:solidFill>
                <a:srgbClr val="000000"/>
              </a:solidFill>
              <a:latin typeface="Aptos"/>
              <a:ea typeface="Calibri"/>
              <a:cs typeface="Calibri"/>
            </a:endParaRPr>
          </a:p>
          <a:p>
            <a:pPr marL="227965" indent="-227965">
              <a:spcBef>
                <a:spcPts val="1000"/>
              </a:spcBef>
              <a:buFont typeface="Arial"/>
              <a:buChar char="•"/>
            </a:pPr>
            <a:r>
              <a:rPr lang="en-US" sz="2800">
                <a:solidFill>
                  <a:srgbClr val="000000"/>
                </a:solidFill>
                <a:latin typeface="Aptos"/>
                <a:ea typeface="Calibri"/>
                <a:cs typeface="Calibri"/>
              </a:rPr>
              <a:t>ADEPT funding will be issued to districts based on the number of Induction 1 teachers reported. </a:t>
            </a:r>
          </a:p>
          <a:p>
            <a:pPr marL="227965" indent="-227965">
              <a:spcBef>
                <a:spcPts val="1000"/>
              </a:spcBef>
              <a:buFont typeface="Arial"/>
              <a:buChar char="•"/>
            </a:pPr>
            <a:r>
              <a:rPr lang="en-US" sz="2800">
                <a:solidFill>
                  <a:srgbClr val="000000"/>
                </a:solidFill>
                <a:latin typeface="Aptos"/>
                <a:ea typeface="Calibri"/>
                <a:cs typeface="Calibri"/>
              </a:rPr>
              <a:t>Evaluation records will be reviewed prior to February 1 to determine induction count.</a:t>
            </a:r>
          </a:p>
          <a:p>
            <a:pPr marL="227965" indent="-227965">
              <a:spcBef>
                <a:spcPts val="1000"/>
              </a:spcBef>
              <a:buFont typeface="Arial"/>
              <a:buChar char="•"/>
            </a:pPr>
            <a:r>
              <a:rPr lang="en-US" sz="2800">
                <a:solidFill>
                  <a:srgbClr val="000000"/>
                </a:solidFill>
                <a:latin typeface="Aptos"/>
                <a:ea typeface="Calibri"/>
                <a:cs typeface="Calibri"/>
              </a:rPr>
              <a:t>Jenny Henke will reach out to you via email by January 20 to verify the accuracy of the numbers reported.</a:t>
            </a:r>
            <a:endParaRPr lang="en-US">
              <a:latin typeface="Aptos"/>
            </a:endParaRPr>
          </a:p>
        </p:txBody>
      </p:sp>
    </p:spTree>
    <p:extLst>
      <p:ext uri="{BB962C8B-B14F-4D97-AF65-F5344CB8AC3E}">
        <p14:creationId xmlns:p14="http://schemas.microsoft.com/office/powerpoint/2010/main" val="4278077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810EF-327A-6F43-0D6E-5AF6E727FF02}"/>
              </a:ext>
            </a:extLst>
          </p:cNvPr>
          <p:cNvSpPr>
            <a:spLocks noGrp="1"/>
          </p:cNvSpPr>
          <p:nvPr>
            <p:ph type="title"/>
          </p:nvPr>
        </p:nvSpPr>
        <p:spPr>
          <a:xfrm>
            <a:off x="612648" y="621058"/>
            <a:ext cx="10966704" cy="731520"/>
          </a:xfrm>
        </p:spPr>
        <p:txBody>
          <a:bodyPr/>
          <a:lstStyle/>
          <a:p>
            <a:r>
              <a:rPr lang="en-US" sz="3300"/>
              <a:t>Preparing for Induction Count</a:t>
            </a:r>
            <a:endParaRPr lang="en-US"/>
          </a:p>
        </p:txBody>
      </p:sp>
      <p:sp>
        <p:nvSpPr>
          <p:cNvPr id="3" name="Content Placeholder 2">
            <a:extLst>
              <a:ext uri="{FF2B5EF4-FFF2-40B4-BE49-F238E27FC236}">
                <a16:creationId xmlns:a16="http://schemas.microsoft.com/office/drawing/2014/main" id="{58D65C5B-F0AF-1879-ACCC-F58B5B0D45B9}"/>
              </a:ext>
            </a:extLst>
          </p:cNvPr>
          <p:cNvSpPr>
            <a:spLocks noGrp="1"/>
          </p:cNvSpPr>
          <p:nvPr>
            <p:ph idx="1"/>
          </p:nvPr>
        </p:nvSpPr>
        <p:spPr/>
        <p:txBody>
          <a:bodyPr vert="horz" lIns="91440" tIns="45720" rIns="91440" bIns="45720" rtlCol="0" anchor="t">
            <a:normAutofit/>
          </a:bodyPr>
          <a:lstStyle/>
          <a:p>
            <a:pPr marL="457200" indent="-457200">
              <a:spcBef>
                <a:spcPts val="1000"/>
              </a:spcBef>
              <a:buFont typeface="Wingdings" panose="020B0604020202020204" pitchFamily="34" charset="0"/>
              <a:buChar char="Ø"/>
            </a:pPr>
            <a:r>
              <a:rPr lang="en-US" sz="2800">
                <a:solidFill>
                  <a:srgbClr val="000000"/>
                </a:solidFill>
                <a:latin typeface="Aptos"/>
                <a:ea typeface="Calibri"/>
                <a:cs typeface="Calibri"/>
              </a:rPr>
              <a:t>Ensure all Induction 1 teacher contract/evaluation levels are in SCLead.org</a:t>
            </a:r>
            <a:endParaRPr lang="en-US" sz="1850">
              <a:latin typeface="Aptos"/>
              <a:ea typeface="Calibri"/>
              <a:cs typeface="Calibri"/>
            </a:endParaRPr>
          </a:p>
          <a:p>
            <a:pPr marL="1371600" lvl="2" indent="-457200">
              <a:spcBef>
                <a:spcPts val="500"/>
              </a:spcBef>
            </a:pPr>
            <a:r>
              <a:rPr lang="en-US" sz="2800">
                <a:solidFill>
                  <a:srgbClr val="000000"/>
                </a:solidFill>
                <a:latin typeface="Aptos"/>
                <a:ea typeface="Calibri"/>
                <a:cs typeface="Calibri"/>
              </a:rPr>
              <a:t>Bulk Evaluations </a:t>
            </a:r>
            <a:endParaRPr lang="en-US">
              <a:latin typeface="Aptos"/>
            </a:endParaRPr>
          </a:p>
          <a:p>
            <a:pPr marL="1257300" lvl="2">
              <a:spcBef>
                <a:spcPts val="500"/>
              </a:spcBef>
              <a:buFont typeface="Arial"/>
              <a:buChar char="•"/>
            </a:pPr>
            <a:r>
              <a:rPr lang="en-US" sz="2800">
                <a:solidFill>
                  <a:srgbClr val="000000"/>
                </a:solidFill>
                <a:latin typeface="Aptos"/>
                <a:ea typeface="Calibri"/>
                <a:cs typeface="Calibri"/>
              </a:rPr>
              <a:t>  Import Spreadsheet </a:t>
            </a:r>
          </a:p>
          <a:p>
            <a:pPr marL="457200" indent="-457200">
              <a:spcBef>
                <a:spcPts val="1000"/>
              </a:spcBef>
              <a:buFont typeface="Wingdings"/>
              <a:buChar char="Ø"/>
            </a:pPr>
            <a:r>
              <a:rPr lang="en-US" sz="2800">
                <a:solidFill>
                  <a:srgbClr val="000000"/>
                </a:solidFill>
                <a:latin typeface="Aptos"/>
                <a:ea typeface="Calibri"/>
                <a:cs typeface="Calibri"/>
              </a:rPr>
              <a:t>Use the Staff Evaluations (ADEPT) report to ensure accuracy</a:t>
            </a:r>
          </a:p>
          <a:p>
            <a:pPr marL="457200" indent="-457200">
              <a:spcBef>
                <a:spcPts val="1000"/>
              </a:spcBef>
              <a:buFont typeface="Wingdings"/>
              <a:buChar char="Ø"/>
            </a:pPr>
            <a:r>
              <a:rPr lang="en-US" sz="2800">
                <a:solidFill>
                  <a:srgbClr val="000000"/>
                </a:solidFill>
                <a:latin typeface="Aptos"/>
                <a:ea typeface="Calibri"/>
                <a:cs typeface="Calibri"/>
              </a:rPr>
              <a:t>Reach out to your regional ADEPT contact if you have questions or need assistance.</a:t>
            </a:r>
            <a:endParaRPr lang="en-US">
              <a:latin typeface="Aptos"/>
            </a:endParaRPr>
          </a:p>
        </p:txBody>
      </p:sp>
    </p:spTree>
    <p:extLst>
      <p:ext uri="{BB962C8B-B14F-4D97-AF65-F5344CB8AC3E}">
        <p14:creationId xmlns:p14="http://schemas.microsoft.com/office/powerpoint/2010/main" val="372607424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7E921C-C8BF-44F9-A504-8A847277709A}">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382DCEB-E09F-41D9-B13F-6DED6ED5C69A}">
  <ds:schemaRefs>
    <ds:schemaRef ds:uri="http://purl.org/dc/terms/"/>
    <ds:schemaRef ds:uri="http://schemas.microsoft.com/office/2006/documentManagement/types"/>
    <ds:schemaRef ds:uri="http://www.w3.org/XML/1998/namespace"/>
    <ds:schemaRef ds:uri="f02f7301-725c-47b9-832a-57cb4d48a234"/>
    <ds:schemaRef ds:uri="http://purl.org/dc/dcmitype/"/>
    <ds:schemaRef ds:uri="http://purl.org/dc/elements/1.1/"/>
    <ds:schemaRef ds:uri="http://schemas.openxmlformats.org/package/2006/metadata/core-properties"/>
    <ds:schemaRef ds:uri="eceb486e-0810-4529-a988-f381a2f10d79"/>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EFA74B63-5E3B-4432-B70D-DF93D6104A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2022 PPT Template</Template>
  <TotalTime>27</TotalTime>
  <Words>1295</Words>
  <Application>Microsoft Office PowerPoint</Application>
  <PresentationFormat>Widescreen</PresentationFormat>
  <Paragraphs>104</Paragraphs>
  <Slides>17</Slides>
  <Notes>11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17</vt:i4>
      </vt:variant>
    </vt:vector>
  </HeadingPairs>
  <TitlesOfParts>
    <vt:vector size="28" baseType="lpstr">
      <vt:lpstr>Aptos</vt:lpstr>
      <vt:lpstr>Arial</vt:lpstr>
      <vt:lpstr>Arial,Sans-Serif</vt:lpstr>
      <vt:lpstr>Calibri</vt:lpstr>
      <vt:lpstr>Courier New</vt:lpstr>
      <vt:lpstr>Rockwell</vt:lpstr>
      <vt:lpstr>Trebuchet MS</vt:lpstr>
      <vt:lpstr>Wingdings</vt:lpstr>
      <vt:lpstr>Custom Design</vt:lpstr>
      <vt:lpstr>Office Theme</vt:lpstr>
      <vt:lpstr>1_Office Theme</vt:lpstr>
      <vt:lpstr>Educator Effectiveness  Virtual Office Hours </vt:lpstr>
      <vt:lpstr>Agenda</vt:lpstr>
      <vt:lpstr>ADEPT Reminders</vt:lpstr>
      <vt:lpstr>Completing Preliminary Cycle</vt:lpstr>
      <vt:lpstr>Wrapping up Preliminary Cycle &amp; Beginning Final Cycle in SCLead  </vt:lpstr>
      <vt:lpstr>Evaluation Status Report</vt:lpstr>
      <vt:lpstr>Induction Count</vt:lpstr>
      <vt:lpstr>Induction Count Information</vt:lpstr>
      <vt:lpstr>Preparing for Induction Count</vt:lpstr>
      <vt:lpstr>Induction Count Reminders</vt:lpstr>
      <vt:lpstr>Upcoming PLL Webinar</vt:lpstr>
      <vt:lpstr>Leveraging the Power of the PLL Webinar</vt:lpstr>
      <vt:lpstr>Question and Answer </vt:lpstr>
      <vt:lpstr>FAQ</vt:lpstr>
      <vt:lpstr>Questions</vt:lpstr>
      <vt:lpstr>Office of Educator Effectiveness &amp; Leadership Development</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2025 Effectiveness Virtual Office Hours</dc:title>
  <dc:creator>South Carolina Department of Education</dc:creator>
  <cp:lastModifiedBy>Cohoon, Ashley S</cp:lastModifiedBy>
  <cp:revision>2</cp:revision>
  <dcterms:created xsi:type="dcterms:W3CDTF">2022-07-25T17:41:28Z</dcterms:created>
  <dcterms:modified xsi:type="dcterms:W3CDTF">2025-01-09T14:44:05Z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