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48" r:id="rId5"/>
    <p:sldMasterId id="2147483660" r:id="rId6"/>
  </p:sldMasterIdLst>
  <p:notesMasterIdLst>
    <p:notesMasterId r:id="rId23"/>
  </p:notesMasterIdLst>
  <p:sldIdLst>
    <p:sldId id="257" r:id="rId7"/>
    <p:sldId id="297" r:id="rId8"/>
    <p:sldId id="294" r:id="rId9"/>
    <p:sldId id="4806" r:id="rId10"/>
    <p:sldId id="4808" r:id="rId11"/>
    <p:sldId id="4805" r:id="rId12"/>
    <p:sldId id="4807" r:id="rId13"/>
    <p:sldId id="4798" r:id="rId14"/>
    <p:sldId id="313" r:id="rId15"/>
    <p:sldId id="4800" r:id="rId16"/>
    <p:sldId id="4802" r:id="rId17"/>
    <p:sldId id="4803" r:id="rId18"/>
    <p:sldId id="4804" r:id="rId19"/>
    <p:sldId id="4799" r:id="rId20"/>
    <p:sldId id="265" r:id="rId21"/>
    <p:sldId id="28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1" y="30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2/12/2025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d.sc.gov/finance/financial-services/payment-information/monthly-payments-to-district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Roshonda - 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so glad to have you here with us today. Before we get to questions and open discussion, we have a few things to share with you (state them).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BF1365-AD36-46B4-8AC7-2E3AAED2C9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C20F62-5620-FBA1-E964-236A065C14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966F24-4320-4C99-9DAC-C98C61FC67E0}"/>
              </a:ext>
            </a:extLst>
          </p:cNvPr>
          <p:cNvSpPr>
            <a:spLocks noGrp="1"/>
          </p:cNvSpPr>
          <p:nvPr>
            <p:ph type="body" idx="1"/>
          </p:nvPr>
        </p:nvSpPr>
        <p:spPr/>
        <p:txBody>
          <a:bodyPr/>
          <a:lstStyle/>
          <a:p>
            <a:r>
              <a:rPr lang="en-US">
                <a:ea typeface="Calibri"/>
                <a:cs typeface="Calibri"/>
              </a:rPr>
              <a:t>We would like to go over some frequently asked questions we've received over the last couple weeks.</a:t>
            </a:r>
            <a:endParaRPr lang="en-US"/>
          </a:p>
        </p:txBody>
      </p:sp>
      <p:sp>
        <p:nvSpPr>
          <p:cNvPr id="4" name="Slide Number Placeholder 3">
            <a:extLst>
              <a:ext uri="{FF2B5EF4-FFF2-40B4-BE49-F238E27FC236}">
                <a16:creationId xmlns:a16="http://schemas.microsoft.com/office/drawing/2014/main" id="{79A79075-B397-1FE1-4E5B-DD31C2DBE7E9}"/>
              </a:ext>
            </a:extLst>
          </p:cNvPr>
          <p:cNvSpPr>
            <a:spLocks noGrp="1"/>
          </p:cNvSpPr>
          <p:nvPr>
            <p:ph type="sldNum" sz="quarter" idx="5"/>
          </p:nvPr>
        </p:nvSpPr>
        <p:spPr/>
        <p:txBody>
          <a:bodyPr/>
          <a:lstStyle/>
          <a:p>
            <a:fld id="{AC08F6B9-9AA6-429E-A410-38249A3BA9E7}" type="slidenum">
              <a:rPr lang="en-US" smtClean="0"/>
              <a:t>6</a:t>
            </a:fld>
            <a:endParaRPr lang="en-US"/>
          </a:p>
        </p:txBody>
      </p:sp>
    </p:spTree>
    <p:extLst>
      <p:ext uri="{BB962C8B-B14F-4D97-AF65-F5344CB8AC3E}">
        <p14:creationId xmlns:p14="http://schemas.microsoft.com/office/powerpoint/2010/main" val="1120083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B97583-D83B-D722-0C64-D2BF2F69BC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FAD0BA-D7CE-2642-53F3-ED3317290F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98DDE2-3FC6-F812-36E5-730C1C2B4519}"/>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589A883D-A1D5-4098-0520-7420A413EC0A}"/>
              </a:ext>
            </a:extLst>
          </p:cNvPr>
          <p:cNvSpPr>
            <a:spLocks noGrp="1"/>
          </p:cNvSpPr>
          <p:nvPr>
            <p:ph type="sldNum" sz="quarter" idx="5"/>
          </p:nvPr>
        </p:nvSpPr>
        <p:spPr/>
        <p:txBody>
          <a:bodyPr/>
          <a:lstStyle/>
          <a:p>
            <a:fld id="{4F84FA42-8DA2-4DCE-93EE-F254672AA41C}" type="slidenum">
              <a:rPr lang="en-US"/>
              <a:t>7</a:t>
            </a:fld>
            <a:endParaRPr lang="en-US"/>
          </a:p>
        </p:txBody>
      </p:sp>
    </p:spTree>
    <p:extLst>
      <p:ext uri="{BB962C8B-B14F-4D97-AF65-F5344CB8AC3E}">
        <p14:creationId xmlns:p14="http://schemas.microsoft.com/office/powerpoint/2010/main" val="1105300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would like to go over some frequently asked questions we've received over the last couple weeks.</a:t>
            </a: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8</a:t>
            </a:fld>
            <a:endParaRPr lang="en-US"/>
          </a:p>
        </p:txBody>
      </p:sp>
    </p:spTree>
    <p:extLst>
      <p:ext uri="{BB962C8B-B14F-4D97-AF65-F5344CB8AC3E}">
        <p14:creationId xmlns:p14="http://schemas.microsoft.com/office/powerpoint/2010/main" val="1976785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Your count may have increased from the initial counts provided. This is to be expected as certificates have been issued since that time (including Winter PACE certificates). It is not necessary to email us your count as we submit the count based off of information that is in </a:t>
            </a:r>
            <a:r>
              <a:rPr lang="en-US" err="1">
                <a:cs typeface="Calibri"/>
              </a:rPr>
              <a:t>SCLead</a:t>
            </a:r>
            <a:r>
              <a:rPr lang="en-US">
                <a:cs typeface="Calibri"/>
              </a:rPr>
              <a:t>.</a:t>
            </a:r>
          </a:p>
        </p:txBody>
      </p:sp>
      <p:sp>
        <p:nvSpPr>
          <p:cNvPr id="4" name="Slide Number Placeholder 3"/>
          <p:cNvSpPr>
            <a:spLocks noGrp="1"/>
          </p:cNvSpPr>
          <p:nvPr>
            <p:ph type="sldNum" sz="quarter" idx="5"/>
          </p:nvPr>
        </p:nvSpPr>
        <p:spPr/>
        <p:txBody>
          <a:bodyPr/>
          <a:lstStyle/>
          <a:p>
            <a:fld id="{4F84FA42-8DA2-4DCE-93EE-F254672AA41C}" type="slidenum">
              <a:rPr lang="en-US"/>
              <a:t>9</a:t>
            </a:fld>
            <a:endParaRPr lang="en-US"/>
          </a:p>
        </p:txBody>
      </p:sp>
    </p:spTree>
    <p:extLst>
      <p:ext uri="{BB962C8B-B14F-4D97-AF65-F5344CB8AC3E}">
        <p14:creationId xmlns:p14="http://schemas.microsoft.com/office/powerpoint/2010/main" val="601010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Drop in chat-</a:t>
            </a:r>
            <a:endParaRPr lang="en-US"/>
          </a:p>
          <a:p>
            <a:r>
              <a:rPr lang="en-US">
                <a:hlinkClick r:id="rId3"/>
              </a:rPr>
              <a:t>Monthly Payments to Districts - South Carolina Department of Education</a:t>
            </a:r>
            <a:endParaRPr lang="en-US">
              <a:ea typeface="Calibri"/>
              <a:cs typeface="Calibri"/>
            </a:endParaRPr>
          </a:p>
          <a:p>
            <a:endParaRPr lang="en-US">
              <a:ea typeface="Calibri"/>
              <a:cs typeface="Calibri"/>
            </a:endParaRPr>
          </a:p>
          <a:p>
            <a:r>
              <a:rPr lang="en-US"/>
              <a:t>Revenue 3502 ADEPT, </a:t>
            </a:r>
            <a:r>
              <a:rPr lang="en-US" err="1"/>
              <a:t>Subfund</a:t>
            </a:r>
            <a:r>
              <a:rPr lang="en-US"/>
              <a:t> 302 EIA</a:t>
            </a:r>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12</a:t>
            </a:fld>
            <a:endParaRPr lang="en-US"/>
          </a:p>
        </p:txBody>
      </p:sp>
    </p:spTree>
    <p:extLst>
      <p:ext uri="{BB962C8B-B14F-4D97-AF65-F5344CB8AC3E}">
        <p14:creationId xmlns:p14="http://schemas.microsoft.com/office/powerpoint/2010/main" val="40142190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ea typeface="Calibri"/>
                <a:cs typeface="Calibri"/>
              </a:rPr>
              <a:t>We thank you for your time today. We will stay for a few extra minutes if anyone has any additional questions.</a:t>
            </a:r>
            <a:endParaRPr lang="en"/>
          </a:p>
          <a:p>
            <a:r>
              <a:rPr lang="en"/>
              <a:t>Feel free to reach out to us if you have questions or feedback for us. Our email addresses are shown on the slide.</a:t>
            </a:r>
          </a:p>
          <a:p>
            <a:r>
              <a:rPr lang="en">
                <a:ea typeface="Calibri"/>
                <a:cs typeface="Calibri"/>
              </a:rPr>
              <a:t>Have a great rest of your day!</a:t>
            </a:r>
          </a:p>
        </p:txBody>
      </p:sp>
      <p:sp>
        <p:nvSpPr>
          <p:cNvPr id="4" name="Slide Number Placeholder 3"/>
          <p:cNvSpPr>
            <a:spLocks noGrp="1"/>
          </p:cNvSpPr>
          <p:nvPr>
            <p:ph type="sldNum" sz="quarter" idx="5"/>
          </p:nvPr>
        </p:nvSpPr>
        <p:spPr/>
        <p:txBody>
          <a:bodyPr/>
          <a:lstStyle/>
          <a:p>
            <a:fld id="{7D31CE96-81FA-4C03-87CC-F53CE344BC75}" type="slidenum">
              <a:rPr lang="en-US" smtClean="0"/>
              <a:t>15</a:t>
            </a:fld>
            <a:endParaRPr lang="en-US"/>
          </a:p>
        </p:txBody>
      </p:sp>
    </p:spTree>
    <p:extLst>
      <p:ext uri="{BB962C8B-B14F-4D97-AF65-F5344CB8AC3E}">
        <p14:creationId xmlns:p14="http://schemas.microsoft.com/office/powerpoint/2010/main" val="1154330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2/12/2025</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2/12/2025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hyperlink" Target="https://ed.sc.gov/finance/financial-services/payment-information/monthly-payments-to-districts/" TargetMode="External"/><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8" Type="http://schemas.openxmlformats.org/officeDocument/2006/relationships/hyperlink" Target="mailto:lmandsager@ed.sc.gov" TargetMode="External"/><Relationship Id="rId13" Type="http://schemas.openxmlformats.org/officeDocument/2006/relationships/hyperlink" Target="mailto:frobinson@ed.sc.gov" TargetMode="External"/><Relationship Id="rId3" Type="http://schemas.openxmlformats.org/officeDocument/2006/relationships/hyperlink" Target="mailto:ascohoon@ed.sc.gov" TargetMode="External"/><Relationship Id="rId7" Type="http://schemas.openxmlformats.org/officeDocument/2006/relationships/hyperlink" Target="mailto:kemack@ed.sc.gov" TargetMode="External"/><Relationship Id="rId12" Type="http://schemas.openxmlformats.org/officeDocument/2006/relationships/hyperlink" Target="mailto:oortmann@ed.sc.gov" TargetMode="Externa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hyperlink" Target="mailto:khoward@ed.sc.gov" TargetMode="External"/><Relationship Id="rId11" Type="http://schemas.openxmlformats.org/officeDocument/2006/relationships/hyperlink" Target="mailto:rthurmond@ed.sc.gov" TargetMode="External"/><Relationship Id="rId5" Type="http://schemas.openxmlformats.org/officeDocument/2006/relationships/hyperlink" Target="mailto:vhenke@ed.sc.gov" TargetMode="External"/><Relationship Id="rId15" Type="http://schemas.openxmlformats.org/officeDocument/2006/relationships/image" Target="../media/image12.png"/><Relationship Id="rId10" Type="http://schemas.openxmlformats.org/officeDocument/2006/relationships/hyperlink" Target="mailto:gedwards@ed.sc.gov" TargetMode="External"/><Relationship Id="rId4" Type="http://schemas.openxmlformats.org/officeDocument/2006/relationships/hyperlink" Target="mailto:rfrazier@ed.sc.gov" TargetMode="External"/><Relationship Id="rId9" Type="http://schemas.openxmlformats.org/officeDocument/2006/relationships/hyperlink" Target="mailto:masuber@ed.sc.gov" TargetMode="External"/><Relationship Id="rId14" Type="http://schemas.openxmlformats.org/officeDocument/2006/relationships/hyperlink" Target="mailto:tsmith@ed.sc.gov"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mailto:ascohoon@ed.sc.gov" TargetMode="External"/><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688584" y="401661"/>
            <a:ext cx="8483599"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spcBef>
                <a:spcPts val="0"/>
              </a:spcBef>
              <a:defRPr/>
            </a:pPr>
            <a:r>
              <a:rPr lang="en-US" sz="4400" b="1">
                <a:solidFill>
                  <a:srgbClr val="233746"/>
                </a:solidFill>
                <a:latin typeface="Aptos"/>
              </a:rPr>
              <a:t>Educator Effectiveness</a:t>
            </a:r>
            <a:r>
              <a:rPr kumimoji="0" lang="en-US" sz="4400" b="1" i="0" u="none" strike="noStrike" kern="1200" cap="none" spc="0" normalizeH="0" baseline="0" noProof="0">
                <a:ln>
                  <a:noFill/>
                </a:ln>
                <a:solidFill>
                  <a:srgbClr val="233746"/>
                </a:solidFill>
                <a:effectLst/>
                <a:uLnTx/>
                <a:uFillTx/>
                <a:latin typeface="Aptos"/>
              </a:rPr>
              <a:t>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solidFill>
                  <a:srgbClr val="233746"/>
                </a:solidFill>
                <a:effectLst/>
                <a:uLnTx/>
                <a:uFillTx/>
                <a:latin typeface="Aptos"/>
              </a:rPr>
              <a:t>Virtual Office Hours</a:t>
            </a:r>
            <a:r>
              <a:rPr kumimoji="0" lang="en-US" sz="5300" b="1" i="0" u="none" strike="noStrike" kern="1200" cap="none" spc="0" normalizeH="0" baseline="0" noProof="0">
                <a:ln>
                  <a:noFill/>
                </a:ln>
                <a:solidFill>
                  <a:srgbClr val="233746"/>
                </a:solidFill>
                <a:effectLst/>
                <a:uLnTx/>
                <a:uFillTx/>
                <a:latin typeface="Aptos"/>
              </a:rPr>
              <a:t> </a:t>
            </a:r>
            <a:endParaRPr lang="en-US">
              <a:latin typeface="Aptos"/>
            </a:endParaRPr>
          </a:p>
        </p:txBody>
      </p:sp>
      <p:sp>
        <p:nvSpPr>
          <p:cNvPr id="12" name="TextBox 6">
            <a:extLst>
              <a:ext uri="{FF2B5EF4-FFF2-40B4-BE49-F238E27FC236}">
                <a16:creationId xmlns:a16="http://schemas.microsoft.com/office/drawing/2014/main" id="{E5A2C9A6-FA7C-FE1C-88FF-CF927DF21E4A}"/>
              </a:ext>
            </a:extLst>
          </p:cNvPr>
          <p:cNvSpPr txBox="1"/>
          <p:nvPr/>
        </p:nvSpPr>
        <p:spPr>
          <a:xfrm>
            <a:off x="1803304" y="2028736"/>
            <a:ext cx="4622800" cy="2918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800" b="1">
                <a:solidFill>
                  <a:srgbClr val="233746"/>
                </a:solidFill>
                <a:latin typeface="Aptos"/>
              </a:rPr>
              <a:t>February 12, 2025</a:t>
            </a:r>
          </a:p>
        </p:txBody>
      </p:sp>
      <p:sp>
        <p:nvSpPr>
          <p:cNvPr id="4" name="TextBox 3">
            <a:extLst>
              <a:ext uri="{FF2B5EF4-FFF2-40B4-BE49-F238E27FC236}">
                <a16:creationId xmlns:a16="http://schemas.microsoft.com/office/drawing/2014/main" id="{70787342-6D37-1A43-7D2E-50CC226FBF32}"/>
              </a:ext>
            </a:extLst>
          </p:cNvPr>
          <p:cNvSpPr txBox="1"/>
          <p:nvPr/>
        </p:nvSpPr>
        <p:spPr>
          <a:xfrm>
            <a:off x="259292" y="2884392"/>
            <a:ext cx="5605854"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latin typeface="Aptos"/>
                <a:ea typeface="Calibri"/>
                <a:cs typeface="Calibri"/>
              </a:rPr>
              <a:t>Welcome!</a:t>
            </a:r>
          </a:p>
          <a:p>
            <a:pPr algn="ctr"/>
            <a:endParaRPr lang="en-US" sz="3200">
              <a:solidFill>
                <a:srgbClr val="233F58"/>
              </a:solidFill>
              <a:latin typeface="Aptos"/>
              <a:ea typeface="Calibri"/>
              <a:cs typeface="Calibri"/>
            </a:endParaRPr>
          </a:p>
          <a:p>
            <a:pPr algn="ctr"/>
            <a:r>
              <a:rPr lang="en-US" sz="2400" b="1">
                <a:solidFill>
                  <a:srgbClr val="2D2D39"/>
                </a:solidFill>
                <a:latin typeface="Aptos"/>
                <a:ea typeface="Calibri"/>
                <a:cs typeface="Calibri"/>
              </a:rPr>
              <a:t>Have you heard any good tips lately?</a:t>
            </a:r>
            <a:endParaRPr lang="en-US" sz="2400">
              <a:latin typeface="Aptos"/>
              <a:ea typeface="Calibri"/>
              <a:cs typeface="Calibri"/>
            </a:endParaRPr>
          </a:p>
          <a:p>
            <a:pPr algn="ctr"/>
            <a:r>
              <a:rPr lang="en-US" sz="2400" b="1">
                <a:solidFill>
                  <a:srgbClr val="2D2D39"/>
                </a:solidFill>
                <a:latin typeface="Aptos"/>
                <a:ea typeface="Calibri"/>
                <a:cs typeface="Calibri"/>
              </a:rPr>
              <a:t>(life, health, food, advice)</a:t>
            </a:r>
            <a:endParaRPr lang="en-US"/>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Freeform 3">
            <a:extLst>
              <a:ext uri="{C183D7F6-B498-43B3-948B-1728B52AA6E4}">
                <adec:decorative xmlns:adec="http://schemas.microsoft.com/office/drawing/2017/decorative" val="1"/>
              </a:ext>
            </a:extLst>
          </p:cNvPr>
          <p:cNvSpPr/>
          <p:nvPr/>
        </p:nvSpPr>
        <p:spPr>
          <a:xfrm>
            <a:off x="5729069" y="143812"/>
            <a:ext cx="6203639" cy="6570376"/>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BA01A-7D5D-9460-9EF2-E23065A7A02F}"/>
              </a:ext>
            </a:extLst>
          </p:cNvPr>
          <p:cNvSpPr>
            <a:spLocks noGrp="1"/>
          </p:cNvSpPr>
          <p:nvPr>
            <p:ph type="title"/>
          </p:nvPr>
        </p:nvSpPr>
        <p:spPr/>
        <p:txBody>
          <a:bodyPr>
            <a:normAutofit/>
          </a:bodyPr>
          <a:lstStyle/>
          <a:p>
            <a:r>
              <a:rPr lang="en-US" sz="3300"/>
              <a:t>FAQ 2 – Use of Funds</a:t>
            </a:r>
          </a:p>
          <a:p>
            <a:endParaRPr lang="en-US" sz="3300"/>
          </a:p>
        </p:txBody>
      </p:sp>
      <p:sp>
        <p:nvSpPr>
          <p:cNvPr id="3" name="Content Placeholder 2">
            <a:extLst>
              <a:ext uri="{FF2B5EF4-FFF2-40B4-BE49-F238E27FC236}">
                <a16:creationId xmlns:a16="http://schemas.microsoft.com/office/drawing/2014/main" id="{691C73DB-F02A-CB1A-B4EF-A41FE3054E00}"/>
              </a:ext>
            </a:extLst>
          </p:cNvPr>
          <p:cNvSpPr>
            <a:spLocks noGrp="1"/>
          </p:cNvSpPr>
          <p:nvPr>
            <p:ph idx="1"/>
          </p:nvPr>
        </p:nvSpPr>
        <p:spPr/>
        <p:txBody>
          <a:bodyPr vert="horz" lIns="91440" tIns="45720" rIns="91440" bIns="45720" rtlCol="0" anchor="t">
            <a:normAutofit/>
          </a:bodyPr>
          <a:lstStyle/>
          <a:p>
            <a:pPr marL="457200" indent="-457200">
              <a:spcBef>
                <a:spcPts val="1000"/>
              </a:spcBef>
              <a:buFont typeface="Arial"/>
              <a:buChar char="•"/>
            </a:pPr>
            <a:r>
              <a:rPr lang="en-US" sz="3200">
                <a:solidFill>
                  <a:schemeClr val="tx1"/>
                </a:solidFill>
                <a:latin typeface="Aptos"/>
              </a:rPr>
              <a:t>How can these funds be used?</a:t>
            </a:r>
          </a:p>
          <a:p>
            <a:pPr marL="457200" indent="-457200">
              <a:spcBef>
                <a:spcPts val="1000"/>
              </a:spcBef>
              <a:buFont typeface="Arial"/>
              <a:buChar char="•"/>
            </a:pPr>
            <a:endParaRPr lang="en-US" sz="3200">
              <a:solidFill>
                <a:schemeClr val="tx1"/>
              </a:solidFill>
              <a:latin typeface="Aptos"/>
            </a:endParaRPr>
          </a:p>
          <a:p>
            <a:pPr marL="914400" lvl="1" indent="-457200">
              <a:spcBef>
                <a:spcPts val="500"/>
              </a:spcBef>
              <a:buFont typeface="Courier New,monospace"/>
              <a:buChar char="o"/>
            </a:pPr>
            <a:r>
              <a:rPr lang="en-US" sz="3200">
                <a:latin typeface="Aptos"/>
              </a:rPr>
              <a:t>Allowed expenditures include costs that are directly associated with ADEPT-related planning, training, implementation, and program evaluation. </a:t>
            </a:r>
          </a:p>
        </p:txBody>
      </p:sp>
    </p:spTree>
    <p:extLst>
      <p:ext uri="{BB962C8B-B14F-4D97-AF65-F5344CB8AC3E}">
        <p14:creationId xmlns:p14="http://schemas.microsoft.com/office/powerpoint/2010/main" val="3872084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954CB5-890E-1799-ED64-92878B406A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D6E4F8-0088-523F-1CC5-EC009D5F3CD4}"/>
              </a:ext>
            </a:extLst>
          </p:cNvPr>
          <p:cNvSpPr>
            <a:spLocks noGrp="1"/>
          </p:cNvSpPr>
          <p:nvPr>
            <p:ph type="title"/>
          </p:nvPr>
        </p:nvSpPr>
        <p:spPr/>
        <p:txBody>
          <a:bodyPr>
            <a:normAutofit/>
          </a:bodyPr>
          <a:lstStyle/>
          <a:p>
            <a:r>
              <a:rPr lang="en-US" sz="3300"/>
              <a:t>FAQ 3 – Unused Funds</a:t>
            </a:r>
          </a:p>
          <a:p>
            <a:endParaRPr lang="en-US" sz="3300"/>
          </a:p>
        </p:txBody>
      </p:sp>
      <p:sp>
        <p:nvSpPr>
          <p:cNvPr id="3" name="Content Placeholder 2">
            <a:extLst>
              <a:ext uri="{FF2B5EF4-FFF2-40B4-BE49-F238E27FC236}">
                <a16:creationId xmlns:a16="http://schemas.microsoft.com/office/drawing/2014/main" id="{18FE29D0-1E90-50B0-2BA9-266CE3C5520C}"/>
              </a:ext>
            </a:extLst>
          </p:cNvPr>
          <p:cNvSpPr>
            <a:spLocks noGrp="1"/>
          </p:cNvSpPr>
          <p:nvPr>
            <p:ph idx="1"/>
          </p:nvPr>
        </p:nvSpPr>
        <p:spPr/>
        <p:txBody>
          <a:bodyPr vert="horz" lIns="91440" tIns="45720" rIns="91440" bIns="45720" rtlCol="0" anchor="t">
            <a:normAutofit/>
          </a:bodyPr>
          <a:lstStyle/>
          <a:p>
            <a:pPr marL="457200" indent="-457200">
              <a:spcBef>
                <a:spcPts val="1000"/>
              </a:spcBef>
              <a:buFont typeface="Arial"/>
              <a:buChar char="•"/>
            </a:pPr>
            <a:r>
              <a:rPr lang="en-US" sz="3200">
                <a:solidFill>
                  <a:schemeClr val="tx1"/>
                </a:solidFill>
                <a:latin typeface="Aptos"/>
              </a:rPr>
              <a:t>Can funds be carried over to another school year?</a:t>
            </a:r>
          </a:p>
          <a:p>
            <a:pPr>
              <a:spcBef>
                <a:spcPts val="1000"/>
              </a:spcBef>
            </a:pPr>
            <a:endParaRPr lang="en-US" sz="3200">
              <a:solidFill>
                <a:schemeClr val="tx1"/>
              </a:solidFill>
              <a:latin typeface="Aptos"/>
            </a:endParaRPr>
          </a:p>
          <a:p>
            <a:pPr marL="914400" lvl="1" indent="-227965">
              <a:spcBef>
                <a:spcPts val="500"/>
              </a:spcBef>
              <a:buFont typeface="Courier New,monospace"/>
              <a:buChar char="o"/>
            </a:pPr>
            <a:r>
              <a:rPr lang="en-US" sz="3200">
                <a:latin typeface="Aptos"/>
              </a:rPr>
              <a:t> Unexpended ADEPT funds may be carried forward to the next fiscal year and expended for the same purposes as initially allowed.</a:t>
            </a:r>
          </a:p>
          <a:p>
            <a:endParaRPr lang="en-US" sz="1850"/>
          </a:p>
        </p:txBody>
      </p:sp>
    </p:spTree>
    <p:extLst>
      <p:ext uri="{BB962C8B-B14F-4D97-AF65-F5344CB8AC3E}">
        <p14:creationId xmlns:p14="http://schemas.microsoft.com/office/powerpoint/2010/main" val="38601282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105590-3487-370A-6FB7-F51B560BE5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C4A360-844D-AF37-B819-498DB26FFA97}"/>
              </a:ext>
            </a:extLst>
          </p:cNvPr>
          <p:cNvSpPr>
            <a:spLocks noGrp="1"/>
          </p:cNvSpPr>
          <p:nvPr>
            <p:ph type="title"/>
          </p:nvPr>
        </p:nvSpPr>
        <p:spPr/>
        <p:txBody>
          <a:bodyPr>
            <a:normAutofit/>
          </a:bodyPr>
          <a:lstStyle/>
          <a:p>
            <a:r>
              <a:rPr lang="en-US" sz="3300"/>
              <a:t>FAQ 4 – Funding Amount</a:t>
            </a:r>
          </a:p>
          <a:p>
            <a:endParaRPr lang="en-US" sz="3300"/>
          </a:p>
        </p:txBody>
      </p:sp>
      <p:sp>
        <p:nvSpPr>
          <p:cNvPr id="3" name="Content Placeholder 2">
            <a:extLst>
              <a:ext uri="{FF2B5EF4-FFF2-40B4-BE49-F238E27FC236}">
                <a16:creationId xmlns:a16="http://schemas.microsoft.com/office/drawing/2014/main" id="{64EBA46C-D3EB-4560-3415-334F30F17FEC}"/>
              </a:ext>
            </a:extLst>
          </p:cNvPr>
          <p:cNvSpPr>
            <a:spLocks noGrp="1"/>
          </p:cNvSpPr>
          <p:nvPr>
            <p:ph idx="1"/>
          </p:nvPr>
        </p:nvSpPr>
        <p:spPr>
          <a:xfrm>
            <a:off x="612648" y="1450231"/>
            <a:ext cx="11170494" cy="4887546"/>
          </a:xfrm>
        </p:spPr>
        <p:txBody>
          <a:bodyPr vert="horz" lIns="91440" tIns="45720" rIns="91440" bIns="45720" rtlCol="0" anchor="t">
            <a:noAutofit/>
          </a:bodyPr>
          <a:lstStyle/>
          <a:p>
            <a:pPr marL="227965" indent="-227965">
              <a:spcBef>
                <a:spcPts val="1000"/>
              </a:spcBef>
              <a:buFont typeface="Arial"/>
              <a:buChar char="•"/>
            </a:pPr>
            <a:r>
              <a:rPr lang="en-US" sz="3200">
                <a:solidFill>
                  <a:schemeClr val="tx1"/>
                </a:solidFill>
                <a:latin typeface="Aptos"/>
              </a:rPr>
              <a:t>When will our district receive these funds, and how much will we receive?</a:t>
            </a:r>
          </a:p>
          <a:p>
            <a:pPr>
              <a:spcBef>
                <a:spcPts val="1000"/>
              </a:spcBef>
            </a:pPr>
            <a:endParaRPr lang="en-US" sz="3200">
              <a:latin typeface="Aptos"/>
            </a:endParaRPr>
          </a:p>
          <a:p>
            <a:pPr marL="685165" lvl="1" indent="-227965">
              <a:spcBef>
                <a:spcPts val="500"/>
              </a:spcBef>
              <a:buFont typeface="Courier New,monospace"/>
              <a:buChar char="o"/>
            </a:pPr>
            <a:r>
              <a:rPr lang="en-US" sz="3200">
                <a:latin typeface="Aptos"/>
              </a:rPr>
              <a:t> Funds are typically disbursed to districts in March. The funding amount for each district varies, based on the total available funds divided by the number of certified first-year induction contract teachers. Once funds are released, districts can use the public link to see their specific ADEPT funding amount: </a:t>
            </a:r>
            <a:r>
              <a:rPr lang="en-US" sz="3200">
                <a:latin typeface="Aptos"/>
                <a:hlinkClick r:id="rId3"/>
              </a:rPr>
              <a:t>Monthly Payments to Districts - South Carolina Department of Education</a:t>
            </a:r>
            <a:endParaRPr lang="en-US" sz="3200">
              <a:latin typeface="Aptos"/>
            </a:endParaRPr>
          </a:p>
          <a:p>
            <a:endParaRPr lang="en-US" sz="1850"/>
          </a:p>
        </p:txBody>
      </p:sp>
    </p:spTree>
    <p:extLst>
      <p:ext uri="{BB962C8B-B14F-4D97-AF65-F5344CB8AC3E}">
        <p14:creationId xmlns:p14="http://schemas.microsoft.com/office/powerpoint/2010/main" val="1092738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11073D-F912-4A33-D762-9B48EE39EB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882885-F3CB-18DC-9B8F-F235BD2C507A}"/>
              </a:ext>
            </a:extLst>
          </p:cNvPr>
          <p:cNvSpPr>
            <a:spLocks noGrp="1"/>
          </p:cNvSpPr>
          <p:nvPr>
            <p:ph type="title"/>
          </p:nvPr>
        </p:nvSpPr>
        <p:spPr/>
        <p:txBody>
          <a:bodyPr>
            <a:normAutofit/>
          </a:bodyPr>
          <a:lstStyle/>
          <a:p>
            <a:r>
              <a:rPr lang="en-US" sz="3300"/>
              <a:t>FAQ 5 – Certification Deadline</a:t>
            </a:r>
          </a:p>
          <a:p>
            <a:endParaRPr lang="en-US" sz="3300"/>
          </a:p>
        </p:txBody>
      </p:sp>
      <p:sp>
        <p:nvSpPr>
          <p:cNvPr id="3" name="Content Placeholder 2">
            <a:extLst>
              <a:ext uri="{FF2B5EF4-FFF2-40B4-BE49-F238E27FC236}">
                <a16:creationId xmlns:a16="http://schemas.microsoft.com/office/drawing/2014/main" id="{9BE75F72-2914-6195-F37D-90221973389C}"/>
              </a:ext>
            </a:extLst>
          </p:cNvPr>
          <p:cNvSpPr>
            <a:spLocks noGrp="1"/>
          </p:cNvSpPr>
          <p:nvPr>
            <p:ph idx="1"/>
          </p:nvPr>
        </p:nvSpPr>
        <p:spPr/>
        <p:txBody>
          <a:bodyPr vert="horz" lIns="91440" tIns="45720" rIns="91440" bIns="45720" rtlCol="0" anchor="t">
            <a:normAutofit/>
          </a:bodyPr>
          <a:lstStyle/>
          <a:p>
            <a:pPr marL="227965" indent="-227965">
              <a:spcBef>
                <a:spcPts val="1000"/>
              </a:spcBef>
              <a:buFont typeface="Arial"/>
              <a:buChar char="•"/>
            </a:pPr>
            <a:r>
              <a:rPr lang="en-US" sz="3200">
                <a:solidFill>
                  <a:schemeClr val="tx1"/>
                </a:solidFill>
                <a:latin typeface="Aptos"/>
              </a:rPr>
              <a:t>Since the deadline to add contract data in </a:t>
            </a:r>
            <a:r>
              <a:rPr lang="en-US" sz="3200" err="1">
                <a:solidFill>
                  <a:schemeClr val="tx1"/>
                </a:solidFill>
                <a:latin typeface="Aptos"/>
              </a:rPr>
              <a:t>SCLead</a:t>
            </a:r>
            <a:r>
              <a:rPr lang="en-US" sz="3200">
                <a:solidFill>
                  <a:schemeClr val="tx1"/>
                </a:solidFill>
                <a:latin typeface="Aptos"/>
              </a:rPr>
              <a:t> for the Induction Count is February 1st, does this mean if an educator becomes certified after that date Induction 1 would have to be repeated the next year?</a:t>
            </a:r>
          </a:p>
          <a:p>
            <a:pPr marL="227965" indent="-227965">
              <a:spcBef>
                <a:spcPts val="1000"/>
              </a:spcBef>
              <a:buFont typeface="Arial"/>
              <a:buChar char="•"/>
            </a:pPr>
            <a:endParaRPr lang="en-US" sz="3200">
              <a:solidFill>
                <a:schemeClr val="tx1"/>
              </a:solidFill>
              <a:latin typeface="Aptos"/>
            </a:endParaRPr>
          </a:p>
          <a:p>
            <a:pPr marL="685165" lvl="1" indent="-227965">
              <a:spcBef>
                <a:spcPts val="500"/>
              </a:spcBef>
              <a:buFont typeface="Courier New,monospace"/>
              <a:buChar char="o"/>
            </a:pPr>
            <a:r>
              <a:rPr lang="en-US" sz="3200">
                <a:latin typeface="Aptos"/>
              </a:rPr>
              <a:t> No. The February 1st deadline is specific to the induction count. </a:t>
            </a:r>
          </a:p>
        </p:txBody>
      </p:sp>
    </p:spTree>
    <p:extLst>
      <p:ext uri="{BB962C8B-B14F-4D97-AF65-F5344CB8AC3E}">
        <p14:creationId xmlns:p14="http://schemas.microsoft.com/office/powerpoint/2010/main" val="4181520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292AC-1BE5-6164-974B-31A18E1E7060}"/>
              </a:ext>
            </a:extLst>
          </p:cNvPr>
          <p:cNvSpPr>
            <a:spLocks noGrp="1"/>
          </p:cNvSpPr>
          <p:nvPr>
            <p:ph type="ctrTitle"/>
          </p:nvPr>
        </p:nvSpPr>
        <p:spPr/>
        <p:txBody>
          <a:bodyPr/>
          <a:lstStyle/>
          <a:p>
            <a:r>
              <a:rPr lang="en-US">
                <a:latin typeface="Aptos"/>
                <a:cs typeface="Segoe UI"/>
              </a:rPr>
              <a:t>Questions </a:t>
            </a:r>
            <a:endParaRPr lang="en-US"/>
          </a:p>
        </p:txBody>
      </p:sp>
    </p:spTree>
    <p:extLst>
      <p:ext uri="{BB962C8B-B14F-4D97-AF65-F5344CB8AC3E}">
        <p14:creationId xmlns:p14="http://schemas.microsoft.com/office/powerpoint/2010/main" val="6066592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406400" y="717550"/>
            <a:ext cx="11938000" cy="43896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00" b="1" i="0" u="none" strike="noStrike" kern="1200" cap="none" spc="0" normalizeH="0" baseline="0" noProof="0">
                <a:ln>
                  <a:noFill/>
                </a:ln>
                <a:solidFill>
                  <a:srgbClr val="233746"/>
                </a:solidFill>
                <a:effectLst/>
                <a:uLnTx/>
                <a:uFillTx/>
                <a:latin typeface="Aptos"/>
              </a:rPr>
              <a:t>Office of </a:t>
            </a:r>
            <a:r>
              <a:rPr lang="en-US" sz="3300" b="1">
                <a:solidFill>
                  <a:srgbClr val="233746"/>
                </a:solidFill>
                <a:latin typeface="Aptos"/>
              </a:rPr>
              <a:t>Leadership</a:t>
            </a:r>
            <a:r>
              <a:rPr kumimoji="0" lang="en-US" sz="3300" b="1" i="0" u="none" strike="noStrike" kern="1200" cap="none" spc="0" normalizeH="0" baseline="0" noProof="0">
                <a:ln>
                  <a:noFill/>
                </a:ln>
                <a:solidFill>
                  <a:srgbClr val="233746"/>
                </a:solidFill>
                <a:effectLst/>
                <a:uLnTx/>
                <a:uFillTx/>
                <a:latin typeface="Aptos"/>
              </a:rPr>
              <a:t> </a:t>
            </a:r>
            <a:r>
              <a:rPr lang="en-US" sz="3300" b="1">
                <a:solidFill>
                  <a:srgbClr val="233746"/>
                </a:solidFill>
                <a:latin typeface="Aptos"/>
              </a:rPr>
              <a:t>Effectiveness</a:t>
            </a:r>
            <a:endParaRPr kumimoji="0" lang="en-US" sz="3300" b="1" i="0" u="none" strike="noStrike" kern="1200" cap="none" spc="0" normalizeH="0" baseline="0" noProof="0">
              <a:ln>
                <a:noFill/>
              </a:ln>
              <a:solidFill>
                <a:srgbClr val="233746"/>
              </a:solidFill>
              <a:effectLst/>
              <a:uLnTx/>
              <a:uFillTx/>
              <a:latin typeface="Aptos"/>
            </a:endParaRP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34620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1150156" y="1412238"/>
            <a:ext cx="4531146" cy="4724617"/>
            <a:chOff x="-19476" y="-76200"/>
            <a:chExt cx="1567439"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25589"/>
              <a:ext cx="1567439" cy="1406038"/>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790848" y="2007597"/>
            <a:ext cx="2858562"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325283" y="2335610"/>
            <a:ext cx="4532539" cy="369331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Ashley Cohoon, Communications, </a:t>
            </a:r>
            <a:r>
              <a:rPr lang="en-US" sz="1600" u="sng">
                <a:solidFill>
                  <a:schemeClr val="accent3">
                    <a:lumMod val="76000"/>
                  </a:schemeClr>
                </a:solidFill>
                <a:latin typeface="Aptos"/>
                <a:ea typeface="Calibri"/>
                <a:cs typeface="Calibri"/>
                <a:sym typeface="Calibri"/>
                <a:hlinkClick r:id="rId3">
                  <a:extLst>
                    <a:ext uri="{A12FA001-AC4F-418D-AE19-62706E023703}">
                      <ahyp:hlinkClr xmlns:ahyp="http://schemas.microsoft.com/office/drawing/2018/hyperlinkcolor" val="tx"/>
                    </a:ext>
                  </a:extLst>
                </a:hlinkClick>
              </a:rPr>
              <a:t>ascohoon@ed.sc.gov</a:t>
            </a:r>
            <a:r>
              <a:rPr lang="en-US" sz="1600">
                <a:solidFill>
                  <a:schemeClr val="accent3">
                    <a:lumMod val="76000"/>
                  </a:schemeClr>
                </a:solidFill>
                <a:latin typeface="Aptos"/>
                <a:ea typeface="Calibri"/>
                <a:cs typeface="Calibri"/>
                <a:sym typeface="Calibri"/>
              </a:rPr>
              <a:t> </a:t>
            </a:r>
            <a:endParaRPr lang="en-US" sz="1600">
              <a:solidFill>
                <a:schemeClr val="accent3">
                  <a:lumMod val="76000"/>
                </a:schemeClr>
              </a:solidFill>
              <a:latin typeface="Aptos"/>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rPr>
              <a:t>Dr. Roshonda Frazier, SLO and Teacher Leadership, </a:t>
            </a:r>
            <a:r>
              <a:rPr lang="en-US" sz="1600">
                <a:solidFill>
                  <a:schemeClr val="accent3">
                    <a:lumMod val="76000"/>
                  </a:schemeClr>
                </a:solidFill>
                <a:latin typeface="Aptos"/>
                <a:ea typeface="Calibri"/>
                <a:cs typeface="Calibri"/>
                <a:hlinkClick r:id="rId4">
                  <a:extLst>
                    <a:ext uri="{A12FA001-AC4F-418D-AE19-62706E023703}">
                      <ahyp:hlinkClr xmlns:ahyp="http://schemas.microsoft.com/office/drawing/2018/hyperlinkcolor" val="tx"/>
                    </a:ext>
                  </a:extLst>
                </a:hlinkClick>
              </a:rPr>
              <a:t>rfrazier@ed.sc.gov</a:t>
            </a:r>
            <a:r>
              <a:rPr lang="en-US" sz="1600">
                <a:solidFill>
                  <a:schemeClr val="accent3">
                    <a:lumMod val="76000"/>
                  </a:schemeClr>
                </a:solidFill>
                <a:latin typeface="Aptos"/>
                <a:ea typeface="Calibri"/>
                <a:cs typeface="Calibri"/>
              </a:rPr>
              <a:t> </a:t>
            </a:r>
            <a:endParaRPr lang="en-US" sz="1600">
              <a:solidFill>
                <a:schemeClr val="accent3">
                  <a:lumMod val="76000"/>
                </a:schemeClr>
              </a:solidFill>
              <a:latin typeface="Aptos"/>
              <a:ea typeface="Calibri"/>
              <a:cs typeface="Arial"/>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Jenny Henke, Induction and Mentoring, </a:t>
            </a:r>
            <a:r>
              <a:rPr lang="en-US" sz="1600" u="sng">
                <a:solidFill>
                  <a:schemeClr val="accent3">
                    <a:lumMod val="76000"/>
                  </a:schemeClr>
                </a:solidFill>
                <a:latin typeface="Aptos"/>
                <a:ea typeface="Calibri"/>
                <a:cs typeface="Calibri"/>
                <a:sym typeface="Calibri"/>
                <a:hlinkClick r:id="rId5">
                  <a:extLst>
                    <a:ext uri="{A12FA001-AC4F-418D-AE19-62706E023703}">
                      <ahyp:hlinkClr xmlns:ahyp="http://schemas.microsoft.com/office/drawing/2018/hyperlinkcolor" val="tx"/>
                    </a:ext>
                  </a:extLst>
                </a:hlinkClick>
              </a:rPr>
              <a:t>vhenke@ed.sc.gov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sym typeface="Calibri"/>
              </a:rPr>
              <a:t>Dr. Kimberly Howard, PADEPP,</a:t>
            </a:r>
            <a:r>
              <a:rPr lang="en-US" sz="1600">
                <a:latin typeface="Aptos"/>
                <a:ea typeface="Calibri"/>
                <a:cs typeface="Calibri"/>
                <a:sym typeface="Calibri"/>
              </a:rPr>
              <a:t> </a:t>
            </a:r>
            <a:r>
              <a:rPr lang="en-US" sz="1600" u="sng">
                <a:solidFill>
                  <a:schemeClr val="accent3">
                    <a:lumMod val="76000"/>
                  </a:schemeClr>
                </a:solidFill>
                <a:latin typeface="Aptos"/>
                <a:ea typeface="Calibri"/>
                <a:cs typeface="Calibri"/>
                <a:sym typeface="Calibri"/>
                <a:hlinkClick r:id="rId6">
                  <a:extLst>
                    <a:ext uri="{A12FA001-AC4F-418D-AE19-62706E023703}">
                      <ahyp:hlinkClr xmlns:ahyp="http://schemas.microsoft.com/office/drawing/2018/hyperlinkcolor" val="tx"/>
                    </a:ext>
                  </a:extLst>
                </a:hlinkClick>
              </a:rPr>
              <a:t>khoward@ed.sc.gov</a:t>
            </a:r>
            <a:endParaRPr lang="en-US" sz="1600" u="sng">
              <a:solidFill>
                <a:schemeClr val="accent3">
                  <a:lumMod val="76000"/>
                </a:schemeClr>
              </a:solidFill>
              <a:latin typeface="Aptos"/>
              <a:ea typeface="Calibri"/>
              <a:cs typeface="Calibri"/>
              <a:hlinkClick r:id="rId6">
                <a:extLst>
                  <a:ext uri="{A12FA001-AC4F-418D-AE19-62706E023703}">
                    <ahyp:hlinkClr xmlns:ahyp="http://schemas.microsoft.com/office/drawing/2018/hyperlinkcolor" val="tx"/>
                  </a:ext>
                </a:extLst>
              </a:hlinkClick>
            </a:endParaRPr>
          </a:p>
          <a:p>
            <a:pPr marL="228600" indent="-228600">
              <a:buClr>
                <a:srgbClr val="000000"/>
              </a:buClr>
              <a:buSzPts val="1600"/>
              <a:buFont typeface="Trebuchet MS" panose="020B0603020202020204" pitchFamily="34" charset="0"/>
              <a:buChar char="●"/>
            </a:pPr>
            <a:endParaRPr lang="en-US" sz="16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endParaRPr lang="en-US" sz="16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Kimberly Mack, Director, </a:t>
            </a:r>
            <a:r>
              <a:rPr lang="en-US" sz="1600">
                <a:solidFill>
                  <a:srgbClr val="335669"/>
                </a:solidFill>
                <a:latin typeface="Aptos"/>
                <a:ea typeface="Calibri"/>
                <a:cs typeface="Calibri"/>
                <a:hlinkClick r:id="rId7">
                  <a:extLst>
                    <a:ext uri="{A12FA001-AC4F-418D-AE19-62706E023703}">
                      <ahyp:hlinkClr xmlns:ahyp="http://schemas.microsoft.com/office/drawing/2018/hyperlinkcolor" val="tx"/>
                    </a:ext>
                  </a:extLst>
                </a:hlinkClick>
              </a:rPr>
              <a:t>kemack@ed.sc.gov</a:t>
            </a:r>
            <a:endParaRPr lang="en-US" sz="1600" u="sng">
              <a:solidFill>
                <a:schemeClr val="accent6">
                  <a:lumMod val="10000"/>
                </a:schemeClr>
              </a:solidFill>
              <a:latin typeface="Aptos"/>
              <a:ea typeface="Calibri"/>
              <a:cs typeface="Calibri"/>
              <a:hlinkClick r:id="rId7">
                <a:extLst>
                  <a:ext uri="{A12FA001-AC4F-418D-AE19-62706E023703}">
                    <ahyp:hlinkClr xmlns:ahyp="http://schemas.microsoft.com/office/drawing/2018/hyperlinkcolor" val="tx"/>
                  </a:ext>
                </a:extLst>
              </a:hlinkClick>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Lilla Toal </a:t>
            </a:r>
            <a:r>
              <a:rPr lang="en-US" sz="1600" err="1">
                <a:solidFill>
                  <a:schemeClr val="accent6">
                    <a:lumMod val="10000"/>
                  </a:schemeClr>
                </a:solidFill>
                <a:latin typeface="Aptos"/>
                <a:ea typeface="Calibri"/>
                <a:cs typeface="Calibri"/>
              </a:rPr>
              <a:t>Mandsager</a:t>
            </a:r>
            <a:r>
              <a:rPr lang="en-US" sz="1600">
                <a:solidFill>
                  <a:schemeClr val="accent6">
                    <a:lumMod val="10000"/>
                  </a:schemeClr>
                </a:solidFill>
                <a:latin typeface="Aptos"/>
                <a:ea typeface="Calibri"/>
                <a:cs typeface="Calibri"/>
              </a:rPr>
              <a:t>, Executive Director,</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8">
                  <a:extLst>
                    <a:ext uri="{A12FA001-AC4F-418D-AE19-62706E023703}">
                      <ahyp:hlinkClr xmlns:ahyp="http://schemas.microsoft.com/office/drawing/2018/hyperlinkcolor" val="tx"/>
                    </a:ext>
                  </a:extLst>
                </a:hlinkClick>
              </a:rPr>
              <a:t>lmandsager@ed.sc.gov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Marilyn Suber, Administrative Assistant</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9">
                  <a:extLst>
                    <a:ext uri="{A12FA001-AC4F-418D-AE19-62706E023703}">
                      <ahyp:hlinkClr xmlns:ahyp="http://schemas.microsoft.com/office/drawing/2018/hyperlinkcolor" val="tx"/>
                    </a:ext>
                  </a:extLst>
                </a:hlinkClick>
              </a:rPr>
              <a:t>masuber@ed.sc.gov</a:t>
            </a:r>
            <a:endParaRPr lang="en-US" sz="1600">
              <a:solidFill>
                <a:schemeClr val="accent3">
                  <a:lumMod val="76000"/>
                </a:schemeClr>
              </a:solidFill>
              <a:latin typeface="Aptos"/>
              <a:ea typeface="Calibri"/>
              <a:cs typeface="Calibri"/>
            </a:endParaRPr>
          </a:p>
        </p:txBody>
      </p:sp>
      <p:sp>
        <p:nvSpPr>
          <p:cNvPr id="2" name="TextBox 1">
            <a:extLst>
              <a:ext uri="{FF2B5EF4-FFF2-40B4-BE49-F238E27FC236}">
                <a16:creationId xmlns:a16="http://schemas.microsoft.com/office/drawing/2014/main" id="{70FCEA3F-B71D-F586-BA72-60BDCB420C95}"/>
              </a:ext>
            </a:extLst>
          </p:cNvPr>
          <p:cNvSpPr txBox="1"/>
          <p:nvPr/>
        </p:nvSpPr>
        <p:spPr>
          <a:xfrm>
            <a:off x="1503871" y="4436853"/>
            <a:ext cx="2743200" cy="377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850" b="1">
                <a:solidFill>
                  <a:srgbClr val="233746"/>
                </a:solidFill>
                <a:latin typeface="Aptos"/>
              </a:rPr>
              <a:t>Office Support</a:t>
            </a:r>
            <a:endParaRPr lang="en-US"/>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9" y="1536962"/>
            <a:ext cx="4521203" cy="4604746"/>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2" name="TextBox 15">
            <a:extLst>
              <a:ext uri="{FF2B5EF4-FFF2-40B4-BE49-F238E27FC236}">
                <a16:creationId xmlns:a16="http://schemas.microsoft.com/office/drawing/2014/main" id="{0265F6BE-078D-A3EE-E90B-1CBECDFD423E}"/>
              </a:ext>
            </a:extLst>
          </p:cNvPr>
          <p:cNvSpPr txBox="1"/>
          <p:nvPr/>
        </p:nvSpPr>
        <p:spPr>
          <a:xfrm>
            <a:off x="6369353" y="2007597"/>
            <a:ext cx="3609259"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857875" y="2339204"/>
            <a:ext cx="4404069" cy="353943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Gerard Edwards, Veteran Principals &amp; District Leaders, </a:t>
            </a:r>
            <a:r>
              <a:rPr lang="en-US" sz="1600">
                <a:solidFill>
                  <a:schemeClr val="accent3">
                    <a:lumMod val="76000"/>
                  </a:schemeClr>
                </a:solidFill>
                <a:latin typeface="Aptos"/>
                <a:hlinkClick r:id="rId10">
                  <a:extLst>
                    <a:ext uri="{A12FA001-AC4F-418D-AE19-62706E023703}">
                      <ahyp:hlinkClr xmlns:ahyp="http://schemas.microsoft.com/office/drawing/2018/hyperlinkcolor" val="tx"/>
                    </a:ext>
                  </a:extLst>
                </a:hlinkClick>
              </a:rPr>
              <a:t>gedwards@ed.sc.gov</a:t>
            </a:r>
            <a:r>
              <a:rPr lang="en-US" sz="1600">
                <a:solidFill>
                  <a:schemeClr val="accent3">
                    <a:lumMod val="76000"/>
                  </a:schemeClr>
                </a:solidFill>
                <a:latin typeface="Aptos"/>
              </a:rPr>
              <a:t> </a:t>
            </a: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Keasha Grant, Certified Support &amp; Emerging Leaders, </a:t>
            </a:r>
            <a:r>
              <a:rPr lang="en-US" sz="1600">
                <a:solidFill>
                  <a:schemeClr val="accent3">
                    <a:lumMod val="76000"/>
                  </a:schemeClr>
                </a:solidFill>
                <a:latin typeface="Aptos"/>
                <a:hlinkClick r:id="rId11">
                  <a:extLst>
                    <a:ext uri="{A12FA001-AC4F-418D-AE19-62706E023703}">
                      <ahyp:hlinkClr xmlns:ahyp="http://schemas.microsoft.com/office/drawing/2018/hyperlinkcolor" val="tx"/>
                    </a:ext>
                  </a:extLst>
                </a:hlinkClick>
              </a:rPr>
              <a:t>ksgrant@ed.sc.gov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Crystal Halma, Collective Leadership, </a:t>
            </a:r>
            <a:r>
              <a:rPr lang="en-US" sz="1600" u="sng">
                <a:solidFill>
                  <a:schemeClr val="accent3">
                    <a:lumMod val="76000"/>
                  </a:schemeClr>
                </a:solidFill>
                <a:latin typeface="Aptos"/>
                <a:hlinkClick r:id="rId12">
                  <a:extLst>
                    <a:ext uri="{A12FA001-AC4F-418D-AE19-62706E023703}">
                      <ahyp:hlinkClr xmlns:ahyp="http://schemas.microsoft.com/office/drawing/2018/hyperlinkcolor" val="tx"/>
                    </a:ext>
                  </a:extLst>
                </a:hlinkClick>
              </a:rPr>
              <a:t>chalma@ed.sc.gov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Frank Robinson, New Principals &amp; Emerging Leaders, </a:t>
            </a:r>
            <a:r>
              <a:rPr lang="en-US" sz="1600" u="sng">
                <a:solidFill>
                  <a:schemeClr val="accent3">
                    <a:lumMod val="76000"/>
                  </a:schemeClr>
                </a:solidFill>
                <a:latin typeface="Aptos"/>
                <a:hlinkClick r:id="rId13">
                  <a:extLst>
                    <a:ext uri="{A12FA001-AC4F-418D-AE19-62706E023703}">
                      <ahyp:hlinkClr xmlns:ahyp="http://schemas.microsoft.com/office/drawing/2018/hyperlinkcolor" val="tx"/>
                    </a:ext>
                  </a:extLst>
                </a:hlinkClick>
              </a:rPr>
              <a:t>frobinson@ed.sc.gov</a:t>
            </a:r>
            <a:endParaRPr lang="en-US" sz="1600" u="sng">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Tom Smith, Instructional Leadership &amp; Assistant Principals, </a:t>
            </a:r>
            <a:r>
              <a:rPr lang="en-US" sz="1600" u="sng">
                <a:solidFill>
                  <a:schemeClr val="accent3">
                    <a:lumMod val="76000"/>
                  </a:schemeClr>
                </a:solidFill>
                <a:latin typeface="Aptos"/>
                <a:hlinkClick r:id="rId14">
                  <a:extLst>
                    <a:ext uri="{A12FA001-AC4F-418D-AE19-62706E023703}">
                      <ahyp:hlinkClr xmlns:ahyp="http://schemas.microsoft.com/office/drawing/2018/hyperlinkcolor" val="tx"/>
                    </a:ext>
                  </a:extLst>
                </a:hlinkClick>
              </a:rPr>
              <a:t>tsmith@ed.sc.gov</a:t>
            </a:r>
            <a:r>
              <a:rPr lang="en-US" sz="1600">
                <a:solidFill>
                  <a:schemeClr val="accent3">
                    <a:lumMod val="76000"/>
                  </a:schemeClr>
                </a:solidFill>
                <a:latin typeface="Aptos"/>
              </a:rPr>
              <a:t> </a:t>
            </a:r>
          </a:p>
          <a:p>
            <a:pPr marL="146050" lvl="1">
              <a:spcBef>
                <a:spcPts val="355"/>
              </a:spcBef>
              <a:buClr>
                <a:srgbClr val="000000"/>
              </a:buClr>
              <a:buSzPct val="100000"/>
            </a:pPr>
            <a:endParaRPr lang="en-US" sz="1600">
              <a:solidFill>
                <a:srgbClr val="B45F06"/>
              </a:solidFill>
              <a:latin typeface="Aptos"/>
            </a:endParaRPr>
          </a:p>
          <a:p>
            <a:pPr marL="304165" lvl="1"/>
            <a:r>
              <a:rPr lang="en-US" sz="1800" b="1">
                <a:solidFill>
                  <a:schemeClr val="accent6">
                    <a:lumMod val="10000"/>
                  </a:schemeClr>
                </a:solidFill>
                <a:latin typeface="Aptos"/>
              </a:rPr>
              <a:t>Visit our website:</a:t>
            </a:r>
            <a:r>
              <a:rPr lang="en-US" sz="1800" b="1">
                <a:solidFill>
                  <a:schemeClr val="dk1"/>
                </a:solidFill>
                <a:latin typeface="Aptos"/>
              </a:rPr>
              <a:t> </a:t>
            </a:r>
            <a:r>
              <a:rPr lang="en-US" sz="1800" b="1" u="sng">
                <a:solidFill>
                  <a:schemeClr val="accent3">
                    <a:lumMod val="76000"/>
                  </a:schemeClr>
                </a:solidFill>
                <a:latin typeface="Aptos"/>
              </a:rPr>
              <a:t>https://ed.sc.gov</a:t>
            </a:r>
            <a:endParaRPr lang="en-US" sz="1800">
              <a:solidFill>
                <a:schemeClr val="accent3">
                  <a:lumMod val="76000"/>
                </a:schemeClr>
              </a:solidFill>
              <a:latin typeface="Aptos"/>
            </a:endParaRPr>
          </a:p>
          <a:p>
            <a:pPr marL="146050" lvl="1">
              <a:spcBef>
                <a:spcPts val="355"/>
              </a:spcBef>
              <a:buFont typeface="Trebuchet MS" panose="020B0603020202020204" pitchFamily="34" charset="0"/>
            </a:pPr>
            <a:endParaRPr lang="en-US" sz="1600">
              <a:solidFill>
                <a:srgbClr val="B45F06"/>
              </a:solidFill>
              <a:latin typeface="Apto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6043179" y="2059700"/>
            <a:ext cx="5837913" cy="2062103"/>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200" dirty="0">
                <a:solidFill>
                  <a:srgbClr val="233746"/>
                </a:solidFill>
                <a:latin typeface="Aptos"/>
              </a:rPr>
              <a:t>ADEPT Reminders </a:t>
            </a:r>
          </a:p>
          <a:p>
            <a:pPr marL="381000" indent="-381000">
              <a:buFont typeface="Arial" panose="020B0604020202020204" pitchFamily="34" charset="0"/>
              <a:buChar char="•"/>
            </a:pPr>
            <a:r>
              <a:rPr lang="en-US" sz="3200" dirty="0">
                <a:solidFill>
                  <a:srgbClr val="233746"/>
                </a:solidFill>
                <a:latin typeface="Aptos"/>
              </a:rPr>
              <a:t>2025-26 Training </a:t>
            </a:r>
          </a:p>
          <a:p>
            <a:pPr marL="381000" indent="-381000">
              <a:buFont typeface="Arial" panose="020B0604020202020204" pitchFamily="34" charset="0"/>
              <a:buChar char="•"/>
            </a:pPr>
            <a:r>
              <a:rPr lang="en-US" sz="3200" dirty="0">
                <a:solidFill>
                  <a:srgbClr val="233746"/>
                </a:solidFill>
                <a:latin typeface="Aptos"/>
              </a:rPr>
              <a:t>Induction Count FAQs</a:t>
            </a:r>
          </a:p>
          <a:p>
            <a:pPr marL="381000" indent="-381000">
              <a:buFont typeface="Arial" panose="020B0604020202020204" pitchFamily="34" charset="0"/>
              <a:buChar char="•"/>
            </a:pPr>
            <a:r>
              <a:rPr lang="en-US" sz="3200" dirty="0">
                <a:solidFill>
                  <a:srgbClr val="233746"/>
                </a:solidFill>
                <a:latin typeface="Aptos"/>
              </a:rPr>
              <a:t>Questions</a:t>
            </a:r>
            <a:endParaRPr lang="en-US" sz="3200" dirty="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342557" y="5029"/>
            <a:ext cx="8613385" cy="5867597"/>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a:t>
            </a:r>
            <a:endParaRPr lang="en-US" sz="4000" b="1" i="0" u="none" strike="noStrike" kern="1200" cap="none" spc="0" normalizeH="0" baseline="0" noProof="0">
              <a:ln>
                <a:noFill/>
              </a:ln>
              <a:effectLst/>
              <a:uLnTx/>
              <a:uFillTx/>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B9CB7-524A-79F3-7CD0-39E8092B52EF}"/>
              </a:ext>
            </a:extLst>
          </p:cNvPr>
          <p:cNvSpPr>
            <a:spLocks noGrp="1"/>
          </p:cNvSpPr>
          <p:nvPr>
            <p:ph type="title"/>
          </p:nvPr>
        </p:nvSpPr>
        <p:spPr/>
        <p:txBody>
          <a:bodyPr/>
          <a:lstStyle/>
          <a:p>
            <a:r>
              <a:rPr lang="en-US" sz="3300" dirty="0"/>
              <a:t>ADEPT Reminders 1</a:t>
            </a:r>
            <a:endParaRPr lang="en-US" dirty="0"/>
          </a:p>
        </p:txBody>
      </p:sp>
      <p:sp>
        <p:nvSpPr>
          <p:cNvPr id="3" name="Content Placeholder 2">
            <a:extLst>
              <a:ext uri="{FF2B5EF4-FFF2-40B4-BE49-F238E27FC236}">
                <a16:creationId xmlns:a16="http://schemas.microsoft.com/office/drawing/2014/main" id="{B6F60D00-D8AB-4CE2-BA0D-DA2C47B804DB}"/>
              </a:ext>
            </a:extLst>
          </p:cNvPr>
          <p:cNvSpPr>
            <a:spLocks noGrp="1"/>
          </p:cNvSpPr>
          <p:nvPr>
            <p:ph idx="1"/>
          </p:nvPr>
        </p:nvSpPr>
        <p:spPr/>
        <p:txBody>
          <a:bodyPr vert="horz" lIns="91440" tIns="45720" rIns="91440" bIns="45720" rtlCol="0" anchor="t">
            <a:normAutofit/>
          </a:bodyPr>
          <a:lstStyle/>
          <a:p>
            <a:pPr marL="227965" indent="-227965">
              <a:spcBef>
                <a:spcPts val="1000"/>
              </a:spcBef>
              <a:buFont typeface="Arial"/>
              <a:buChar char="•"/>
            </a:pPr>
            <a:r>
              <a:rPr lang="en-US" sz="2800">
                <a:solidFill>
                  <a:srgbClr val="000000"/>
                </a:solidFill>
                <a:latin typeface="Aptos"/>
              </a:rPr>
              <a:t>April 30 – Final evaluation conference meetings completed</a:t>
            </a:r>
          </a:p>
          <a:p>
            <a:pPr>
              <a:spcBef>
                <a:spcPts val="1000"/>
              </a:spcBef>
            </a:pPr>
            <a:endParaRPr lang="en-US" sz="2800">
              <a:solidFill>
                <a:srgbClr val="000000"/>
              </a:solidFill>
              <a:latin typeface="Aptos"/>
            </a:endParaRPr>
          </a:p>
          <a:p>
            <a:pPr marL="227965" indent="-227965">
              <a:spcBef>
                <a:spcPts val="1000"/>
              </a:spcBef>
              <a:buFont typeface="Arial"/>
              <a:buChar char="•"/>
            </a:pPr>
            <a:r>
              <a:rPr lang="en-US" sz="2800">
                <a:solidFill>
                  <a:srgbClr val="000000"/>
                </a:solidFill>
                <a:latin typeface="Aptos"/>
              </a:rPr>
              <a:t>June 1 – ADEPT Plans Due</a:t>
            </a:r>
          </a:p>
          <a:p>
            <a:pPr>
              <a:spcBef>
                <a:spcPts val="1000"/>
              </a:spcBef>
            </a:pPr>
            <a:endParaRPr lang="en-US" sz="2800">
              <a:solidFill>
                <a:srgbClr val="000000"/>
              </a:solidFill>
              <a:latin typeface="Aptos"/>
            </a:endParaRPr>
          </a:p>
          <a:p>
            <a:pPr marL="227965" indent="-227965">
              <a:spcBef>
                <a:spcPts val="1000"/>
              </a:spcBef>
              <a:buFont typeface="Arial"/>
              <a:buChar char="•"/>
            </a:pPr>
            <a:r>
              <a:rPr lang="en-US" sz="2800">
                <a:solidFill>
                  <a:srgbClr val="000000"/>
                </a:solidFill>
                <a:latin typeface="Aptos"/>
              </a:rPr>
              <a:t>June 20 – All evaluations completed in </a:t>
            </a:r>
            <a:r>
              <a:rPr lang="en-US" sz="2800" err="1">
                <a:solidFill>
                  <a:srgbClr val="000000"/>
                </a:solidFill>
                <a:latin typeface="Aptos"/>
              </a:rPr>
              <a:t>SCLead</a:t>
            </a:r>
            <a:endParaRPr lang="en-US" sz="2800">
              <a:solidFill>
                <a:srgbClr val="000000"/>
              </a:solidFill>
              <a:latin typeface="Aptos"/>
            </a:endParaRPr>
          </a:p>
          <a:p>
            <a:endParaRPr lang="en-US" sz="1850"/>
          </a:p>
        </p:txBody>
      </p:sp>
    </p:spTree>
    <p:extLst>
      <p:ext uri="{BB962C8B-B14F-4D97-AF65-F5344CB8AC3E}">
        <p14:creationId xmlns:p14="http://schemas.microsoft.com/office/powerpoint/2010/main" val="1742257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DC2F1-A30B-D91A-09B4-E040BE31D010}"/>
              </a:ext>
            </a:extLst>
          </p:cNvPr>
          <p:cNvSpPr>
            <a:spLocks noGrp="1"/>
          </p:cNvSpPr>
          <p:nvPr>
            <p:ph type="title"/>
          </p:nvPr>
        </p:nvSpPr>
        <p:spPr/>
        <p:txBody>
          <a:bodyPr/>
          <a:lstStyle/>
          <a:p>
            <a:r>
              <a:rPr lang="en-US" sz="3300" dirty="0"/>
              <a:t>ADEPT Reminders 2</a:t>
            </a:r>
            <a:endParaRPr lang="en-US" dirty="0"/>
          </a:p>
        </p:txBody>
      </p:sp>
      <p:sp>
        <p:nvSpPr>
          <p:cNvPr id="3" name="Content Placeholder 2">
            <a:extLst>
              <a:ext uri="{FF2B5EF4-FFF2-40B4-BE49-F238E27FC236}">
                <a16:creationId xmlns:a16="http://schemas.microsoft.com/office/drawing/2014/main" id="{7823F0F8-7FA1-F73C-F799-92685739E049}"/>
              </a:ext>
            </a:extLst>
          </p:cNvPr>
          <p:cNvSpPr>
            <a:spLocks noGrp="1"/>
          </p:cNvSpPr>
          <p:nvPr>
            <p:ph idx="1"/>
          </p:nvPr>
        </p:nvSpPr>
        <p:spPr/>
        <p:txBody>
          <a:bodyPr vert="horz" lIns="91440" tIns="45720" rIns="91440" bIns="45720" rtlCol="0" anchor="t">
            <a:normAutofit/>
          </a:bodyPr>
          <a:lstStyle/>
          <a:p>
            <a:pPr marL="227965" indent="-227965">
              <a:lnSpc>
                <a:spcPct val="100000"/>
              </a:lnSpc>
              <a:spcBef>
                <a:spcPts val="0"/>
              </a:spcBef>
              <a:buFont typeface="Arial,Sans-Serif"/>
              <a:buChar char="•"/>
            </a:pPr>
            <a:r>
              <a:rPr lang="en-US" sz="2400" u="sng" dirty="0">
                <a:solidFill>
                  <a:srgbClr val="000000"/>
                </a:solidFill>
                <a:latin typeface="Aptos"/>
              </a:rPr>
              <a:t>Highly Consequential Evaluations</a:t>
            </a:r>
            <a:r>
              <a:rPr lang="en-US" sz="2400" dirty="0">
                <a:solidFill>
                  <a:srgbClr val="000000"/>
                </a:solidFill>
                <a:latin typeface="Aptos"/>
              </a:rPr>
              <a:t>: Be sure there are at least 3 persons on the evaluation team.  </a:t>
            </a:r>
          </a:p>
          <a:p>
            <a:pPr marL="227965" indent="-227965">
              <a:lnSpc>
                <a:spcPct val="100000"/>
              </a:lnSpc>
              <a:spcBef>
                <a:spcPts val="0"/>
              </a:spcBef>
              <a:buFont typeface="Arial,Sans-Serif"/>
              <a:buChar char="•"/>
            </a:pPr>
            <a:r>
              <a:rPr lang="en-US" sz="2400" u="sng" dirty="0">
                <a:solidFill>
                  <a:srgbClr val="000000"/>
                </a:solidFill>
                <a:latin typeface="Aptos"/>
              </a:rPr>
              <a:t>Special Areas</a:t>
            </a:r>
            <a:r>
              <a:rPr lang="en-US" sz="2400" dirty="0">
                <a:solidFill>
                  <a:srgbClr val="000000"/>
                </a:solidFill>
                <a:latin typeface="Aptos"/>
              </a:rPr>
              <a:t>: Be sure correct model has been used and all required components and signatures are present.</a:t>
            </a:r>
          </a:p>
          <a:p>
            <a:pPr marL="227965" indent="-227965">
              <a:lnSpc>
                <a:spcPct val="100000"/>
              </a:lnSpc>
              <a:spcBef>
                <a:spcPts val="0"/>
              </a:spcBef>
              <a:buFont typeface="Arial,Sans-Serif"/>
              <a:buChar char="•"/>
            </a:pPr>
            <a:r>
              <a:rPr lang="en-US" sz="2400" dirty="0">
                <a:solidFill>
                  <a:srgbClr val="000000"/>
                </a:solidFill>
                <a:latin typeface="Aptos"/>
              </a:rPr>
              <a:t>Begin Final evaluation cycle observation(s), ensure that post-conferences and SLO and Special Areas plan conferences occur.</a:t>
            </a:r>
          </a:p>
          <a:p>
            <a:pPr marL="227965" indent="-227965">
              <a:lnSpc>
                <a:spcPct val="100000"/>
              </a:lnSpc>
              <a:spcBef>
                <a:spcPts val="0"/>
              </a:spcBef>
              <a:buFont typeface="Arial,Sans-Serif"/>
              <a:buChar char="•"/>
            </a:pPr>
            <a:r>
              <a:rPr lang="en-US" sz="2400" dirty="0">
                <a:solidFill>
                  <a:srgbClr val="000000"/>
                </a:solidFill>
                <a:latin typeface="Aptos"/>
              </a:rPr>
              <a:t>Use the Evaluation Status Report (ADEPT, District) in </a:t>
            </a:r>
            <a:r>
              <a:rPr lang="en-US" sz="2400" dirty="0" err="1">
                <a:solidFill>
                  <a:srgbClr val="000000"/>
                </a:solidFill>
                <a:latin typeface="Aptos"/>
              </a:rPr>
              <a:t>SCLead</a:t>
            </a:r>
            <a:r>
              <a:rPr lang="en-US" sz="2400" dirty="0">
                <a:solidFill>
                  <a:srgbClr val="000000"/>
                </a:solidFill>
                <a:latin typeface="Aptos"/>
              </a:rPr>
              <a:t> to assist in monitoring the components of your educators' evaluations.</a:t>
            </a:r>
          </a:p>
          <a:p>
            <a:endParaRPr lang="en-US" sz="1850" dirty="0"/>
          </a:p>
        </p:txBody>
      </p:sp>
    </p:spTree>
    <p:extLst>
      <p:ext uri="{BB962C8B-B14F-4D97-AF65-F5344CB8AC3E}">
        <p14:creationId xmlns:p14="http://schemas.microsoft.com/office/powerpoint/2010/main" val="349162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7A7F7-2219-F1DF-64DC-960EBBDD6316}"/>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075DE972-3419-83CF-258F-C2B2D0E9F96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2025-26 Training Schedule</a:t>
            </a:r>
            <a:endParaRPr lang="en-US"/>
          </a:p>
        </p:txBody>
      </p:sp>
      <p:sp>
        <p:nvSpPr>
          <p:cNvPr id="3" name="AutoShape 3">
            <a:extLst>
              <a:ext uri="{FF2B5EF4-FFF2-40B4-BE49-F238E27FC236}">
                <a16:creationId xmlns:a16="http://schemas.microsoft.com/office/drawing/2014/main" id="{C53365D9-5929-5F17-B896-627CF9BDBAA3}"/>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ABC7D8DB-0C9B-A462-8584-4A95D15A64C2}"/>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59797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4948A4-AD8E-3AA2-D780-81E850BB18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A796DB-5B55-7391-CFA0-E4C1CF90FFE7}"/>
              </a:ext>
            </a:extLst>
          </p:cNvPr>
          <p:cNvSpPr>
            <a:spLocks noGrp="1"/>
          </p:cNvSpPr>
          <p:nvPr>
            <p:ph type="title"/>
          </p:nvPr>
        </p:nvSpPr>
        <p:spPr/>
        <p:txBody>
          <a:bodyPr>
            <a:normAutofit/>
          </a:bodyPr>
          <a:lstStyle/>
          <a:p>
            <a:r>
              <a:rPr lang="en-US" sz="3300" dirty="0">
                <a:latin typeface="Aptos"/>
              </a:rPr>
              <a:t>2025-26 Training Schedule Information</a:t>
            </a:r>
            <a:endParaRPr lang="en-US" dirty="0"/>
          </a:p>
        </p:txBody>
      </p:sp>
      <p:sp>
        <p:nvSpPr>
          <p:cNvPr id="3" name="Content Placeholder 2">
            <a:extLst>
              <a:ext uri="{FF2B5EF4-FFF2-40B4-BE49-F238E27FC236}">
                <a16:creationId xmlns:a16="http://schemas.microsoft.com/office/drawing/2014/main" id="{2A96860E-1337-C7AF-9763-3C3D3C7741DB}"/>
              </a:ext>
            </a:extLst>
          </p:cNvPr>
          <p:cNvSpPr>
            <a:spLocks noGrp="1"/>
          </p:cNvSpPr>
          <p:nvPr>
            <p:ph idx="1"/>
          </p:nvPr>
        </p:nvSpPr>
        <p:spPr>
          <a:xfrm>
            <a:off x="612648" y="1450231"/>
            <a:ext cx="10966704" cy="4417695"/>
          </a:xfrm>
        </p:spPr>
        <p:txBody>
          <a:bodyPr vert="horz" lIns="91440" tIns="45720" rIns="91440" bIns="45720" rtlCol="0" anchor="t">
            <a:normAutofit/>
          </a:bodyPr>
          <a:lstStyle/>
          <a:p>
            <a:pPr marL="457200" indent="-457200">
              <a:buChar char="•"/>
            </a:pPr>
            <a:r>
              <a:rPr lang="en-US" sz="3200">
                <a:solidFill>
                  <a:schemeClr val="tx1"/>
                </a:solidFill>
                <a:latin typeface="Aptos"/>
              </a:rPr>
              <a:t>Thank you for completing the 2025-26 District Needs Survey!</a:t>
            </a:r>
          </a:p>
          <a:p>
            <a:pPr marL="457200" indent="-457200">
              <a:buChar char="•"/>
            </a:pPr>
            <a:r>
              <a:rPr lang="en-US" sz="3200">
                <a:solidFill>
                  <a:schemeClr val="tx1"/>
                </a:solidFill>
              </a:rPr>
              <a:t>2025-26 training schedule creation is underway! </a:t>
            </a:r>
          </a:p>
          <a:p>
            <a:pPr marL="1485900" lvl="1">
              <a:buFont typeface="Courier New" panose="020B0604020202020204" pitchFamily="34" charset="0"/>
              <a:buChar char="o"/>
            </a:pPr>
            <a:r>
              <a:rPr lang="en-US"/>
              <a:t>Goal – released by April </a:t>
            </a:r>
          </a:p>
          <a:p>
            <a:pPr marL="457200" indent="-457200">
              <a:buChar char="•"/>
            </a:pPr>
            <a:r>
              <a:rPr lang="en-US" sz="3200">
                <a:solidFill>
                  <a:schemeClr val="tx1"/>
                </a:solidFill>
              </a:rPr>
              <a:t>If you can host a training (50-60 participants), please email </a:t>
            </a:r>
            <a:r>
              <a:rPr lang="en-US" sz="3200">
                <a:solidFill>
                  <a:schemeClr val="tx1"/>
                </a:solidFill>
                <a:hlinkClick r:id="rId3">
                  <a:extLst>
                    <a:ext uri="{A12FA001-AC4F-418D-AE19-62706E023703}">
                      <ahyp:hlinkClr xmlns:ahyp="http://schemas.microsoft.com/office/drawing/2018/hyperlinkcolor" val="tx"/>
                    </a:ext>
                  </a:extLst>
                </a:hlinkClick>
              </a:rPr>
              <a:t>ascohoon@ed.sc.gov</a:t>
            </a:r>
            <a:r>
              <a:rPr lang="en-US" sz="3200">
                <a:solidFill>
                  <a:schemeClr val="tx1"/>
                </a:solidFill>
              </a:rPr>
              <a:t>. We are always looking for new locations to train and we want to go regionally to accommodate you!</a:t>
            </a:r>
          </a:p>
          <a:p>
            <a:pPr marL="227965" indent="-227965"/>
            <a:endParaRPr lang="en-US"/>
          </a:p>
        </p:txBody>
      </p:sp>
    </p:spTree>
    <p:extLst>
      <p:ext uri="{BB962C8B-B14F-4D97-AF65-F5344CB8AC3E}">
        <p14:creationId xmlns:p14="http://schemas.microsoft.com/office/powerpoint/2010/main" val="1217521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Induction Count FAQs</a:t>
            </a:r>
            <a:endParaRPr lang="en-US"/>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077604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BA385-E562-9CD4-ADB8-40DE806165FF}"/>
              </a:ext>
            </a:extLst>
          </p:cNvPr>
          <p:cNvSpPr>
            <a:spLocks noGrp="1"/>
          </p:cNvSpPr>
          <p:nvPr>
            <p:ph type="title"/>
          </p:nvPr>
        </p:nvSpPr>
        <p:spPr/>
        <p:txBody>
          <a:bodyPr>
            <a:normAutofit/>
          </a:bodyPr>
          <a:lstStyle/>
          <a:p>
            <a:r>
              <a:rPr lang="en-US" sz="3300">
                <a:latin typeface="Aptos"/>
              </a:rPr>
              <a:t>FAQ 1 – Missing Educators</a:t>
            </a:r>
          </a:p>
        </p:txBody>
      </p:sp>
      <p:sp>
        <p:nvSpPr>
          <p:cNvPr id="3" name="Content Placeholder 2">
            <a:extLst>
              <a:ext uri="{FF2B5EF4-FFF2-40B4-BE49-F238E27FC236}">
                <a16:creationId xmlns:a16="http://schemas.microsoft.com/office/drawing/2014/main" id="{4F26C251-2262-3BAD-D07A-FD55A93F2B5C}"/>
              </a:ext>
            </a:extLst>
          </p:cNvPr>
          <p:cNvSpPr>
            <a:spLocks noGrp="1"/>
          </p:cNvSpPr>
          <p:nvPr>
            <p:ph idx="1"/>
          </p:nvPr>
        </p:nvSpPr>
        <p:spPr/>
        <p:txBody>
          <a:bodyPr vert="horz" lIns="91440" tIns="45720" rIns="91440" bIns="45720" rtlCol="0" anchor="t">
            <a:normAutofit/>
          </a:bodyPr>
          <a:lstStyle/>
          <a:p>
            <a:pPr marL="457200" indent="-457200">
              <a:buChar char="•"/>
            </a:pPr>
            <a:r>
              <a:rPr lang="en-US" sz="3200">
                <a:solidFill>
                  <a:schemeClr val="tx1"/>
                </a:solidFill>
                <a:latin typeface="Aptos"/>
              </a:rPr>
              <a:t>Why are there Induction 1 educators in my district that are not included in the number sent to me by OLE?</a:t>
            </a:r>
            <a:endParaRPr lang="en-US">
              <a:solidFill>
                <a:schemeClr val="tx1"/>
              </a:solidFill>
              <a:latin typeface="Aptos"/>
            </a:endParaRPr>
          </a:p>
          <a:p>
            <a:pPr marL="1485900" lvl="1">
              <a:buFont typeface="Courier New" panose="020B0604020202020204" pitchFamily="34" charset="0"/>
              <a:buChar char="o"/>
            </a:pPr>
            <a:endParaRPr lang="en-US" sz="3200">
              <a:latin typeface="Aptos"/>
            </a:endParaRPr>
          </a:p>
          <a:p>
            <a:pPr marL="1485900" lvl="1">
              <a:buFont typeface="Courier New" panose="020B0604020202020204" pitchFamily="34" charset="0"/>
              <a:buChar char="o"/>
            </a:pPr>
            <a:r>
              <a:rPr lang="en-US" sz="3200">
                <a:latin typeface="Aptos"/>
              </a:rPr>
              <a:t>Only certified educators are included in the count. If these educators receive certification by the submission date, they will be included in the count.</a:t>
            </a:r>
            <a:endParaRPr lang="en-US" sz="4000"/>
          </a:p>
          <a:p>
            <a:pPr marL="227965" indent="-227965"/>
            <a:endParaRPr lang="en-US"/>
          </a:p>
        </p:txBody>
      </p:sp>
    </p:spTree>
    <p:extLst>
      <p:ext uri="{BB962C8B-B14F-4D97-AF65-F5344CB8AC3E}">
        <p14:creationId xmlns:p14="http://schemas.microsoft.com/office/powerpoint/2010/main" val="2434044992"/>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7" ma:contentTypeDescription="Create a new document." ma:contentTypeScope="" ma:versionID="9759fad5cc2a936daa5caab35c06f4e8">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c740638b0c7cf51b4b7603e20153c57b"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82DCEB-E09F-41D9-B13F-6DED6ED5C69A}">
  <ds:schemaRefs>
    <ds:schemaRef ds:uri="http://schemas.microsoft.com/office/2006/metadata/properties"/>
    <ds:schemaRef ds:uri="http://schemas.microsoft.com/office/2006/documentManagement/types"/>
    <ds:schemaRef ds:uri="http://purl.org/dc/elements/1.1/"/>
    <ds:schemaRef ds:uri="http://purl.org/dc/dcmitype/"/>
    <ds:schemaRef ds:uri="f02f7301-725c-47b9-832a-57cb4d48a234"/>
    <ds:schemaRef ds:uri="http://schemas.openxmlformats.org/package/2006/metadata/core-properties"/>
    <ds:schemaRef ds:uri="http://www.w3.org/XML/1998/namespace"/>
    <ds:schemaRef ds:uri="http://schemas.microsoft.com/office/infopath/2007/PartnerControls"/>
    <ds:schemaRef ds:uri="eceb486e-0810-4529-a988-f381a2f10d79"/>
    <ds:schemaRef ds:uri="http://purl.org/dc/terms/"/>
  </ds:schemaRefs>
</ds:datastoreItem>
</file>

<file path=customXml/itemProps2.xml><?xml version="1.0" encoding="utf-8"?>
<ds:datastoreItem xmlns:ds="http://schemas.openxmlformats.org/officeDocument/2006/customXml" ds:itemID="{897E921C-C8BF-44F9-A504-8A847277709A}">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FA74B63-5E3B-4432-B70D-DF93D6104A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2022 PPT Template</Template>
  <TotalTime>3</TotalTime>
  <Words>1231</Words>
  <Application>Microsoft Office PowerPoint</Application>
  <PresentationFormat>Widescreen</PresentationFormat>
  <Paragraphs>96</Paragraphs>
  <Slides>16</Slides>
  <Notes>9</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16</vt:i4>
      </vt:variant>
    </vt:vector>
  </HeadingPairs>
  <TitlesOfParts>
    <vt:vector size="27" baseType="lpstr">
      <vt:lpstr>Aptos</vt:lpstr>
      <vt:lpstr>Arial</vt:lpstr>
      <vt:lpstr>Arial,Sans-Serif</vt:lpstr>
      <vt:lpstr>Calibri</vt:lpstr>
      <vt:lpstr>Courier New</vt:lpstr>
      <vt:lpstr>Courier New,monospace</vt:lpstr>
      <vt:lpstr>Rockwell</vt:lpstr>
      <vt:lpstr>Trebuchet MS</vt:lpstr>
      <vt:lpstr>Custom Design</vt:lpstr>
      <vt:lpstr>Office Theme</vt:lpstr>
      <vt:lpstr>1_Office Theme</vt:lpstr>
      <vt:lpstr>Educator Effectiveness  Virtual Office Hours </vt:lpstr>
      <vt:lpstr>Agenda</vt:lpstr>
      <vt:lpstr>ADEPT Reminders</vt:lpstr>
      <vt:lpstr>ADEPT Reminders 1</vt:lpstr>
      <vt:lpstr>ADEPT Reminders 2</vt:lpstr>
      <vt:lpstr>2025-26 Training Schedule</vt:lpstr>
      <vt:lpstr>2025-26 Training Schedule Information</vt:lpstr>
      <vt:lpstr>Induction Count FAQs</vt:lpstr>
      <vt:lpstr>FAQ 1 – Missing Educators</vt:lpstr>
      <vt:lpstr>FAQ 2 – Use of Funds </vt:lpstr>
      <vt:lpstr>FAQ 3 – Unused Funds </vt:lpstr>
      <vt:lpstr>FAQ 4 – Funding Amount </vt:lpstr>
      <vt:lpstr>FAQ 5 – Certification Deadline </vt:lpstr>
      <vt:lpstr>Questions </vt:lpstr>
      <vt:lpstr>Office of Leadership Effectiveness</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February 2025 Effectiveness Virtual Office Hours</dc:title>
  <dc:creator>South Carolina Department of Education</dc:creator>
  <cp:lastModifiedBy>Cohoon, Ashley S</cp:lastModifiedBy>
  <cp:revision>4</cp:revision>
  <dcterms:created xsi:type="dcterms:W3CDTF">2022-07-25T17:41:28Z</dcterms:created>
  <dcterms:modified xsi:type="dcterms:W3CDTF">2025-02-12T20:28:40Z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