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notesMasterIdLst>
    <p:notesMasterId r:id="rId30"/>
  </p:notesMasterIdLst>
  <p:sldIdLst>
    <p:sldId id="257" r:id="rId6"/>
    <p:sldId id="297" r:id="rId7"/>
    <p:sldId id="294" r:id="rId8"/>
    <p:sldId id="302" r:id="rId9"/>
    <p:sldId id="303" r:id="rId10"/>
    <p:sldId id="304" r:id="rId11"/>
    <p:sldId id="305" r:id="rId12"/>
    <p:sldId id="318" r:id="rId13"/>
    <p:sldId id="319" r:id="rId14"/>
    <p:sldId id="320" r:id="rId15"/>
    <p:sldId id="4764" r:id="rId16"/>
    <p:sldId id="4776" r:id="rId17"/>
    <p:sldId id="308" r:id="rId18"/>
    <p:sldId id="310" r:id="rId19"/>
    <p:sldId id="4769" r:id="rId20"/>
    <p:sldId id="4771" r:id="rId21"/>
    <p:sldId id="323" r:id="rId22"/>
    <p:sldId id="321" r:id="rId23"/>
    <p:sldId id="4772" r:id="rId24"/>
    <p:sldId id="4775" r:id="rId25"/>
    <p:sldId id="324" r:id="rId26"/>
    <p:sldId id="4766" r:id="rId27"/>
    <p:sldId id="265" r:id="rId28"/>
    <p:sldId id="289"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5FA5"/>
    <a:srgbClr val="565B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A744A4-2889-3DF0-B61D-F7A9441AD8C3}" v="43" dt="2025-08-13T18:45:43.879"/>
    <p1510:client id="{6CF28AA5-E230-C484-668B-DF77601A0A97}" v="56" dt="2025-08-13T17:11:14.60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370"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microsoft.com/office/2015/10/relationships/revisionInfo" Target="revisionInfo.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B8B525-E8CE-425B-ADF5-5BE7333EAA5A}" type="datetimeFigureOut">
              <a:rPr lang="en-US" smtClean="0"/>
              <a:t>8/14/2025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1CE96-81FA-4C03-87CC-F53CE344BC75}" type="slidenum">
              <a:rPr lang="en-US" smtClean="0"/>
              <a:t>‹#›</a:t>
            </a:fld>
            <a:endParaRPr lang="en-US"/>
          </a:p>
        </p:txBody>
      </p:sp>
    </p:spTree>
    <p:extLst>
      <p:ext uri="{BB962C8B-B14F-4D97-AF65-F5344CB8AC3E}">
        <p14:creationId xmlns:p14="http://schemas.microsoft.com/office/powerpoint/2010/main" val="2534920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a:solidFill>
                  <a:srgbClr val="000000"/>
                </a:solidFill>
                <a:latin typeface="Calibri"/>
                <a:cs typeface="Calibri"/>
              </a:rPr>
              <a:t>Welcome</a:t>
            </a:r>
            <a:r>
              <a:rPr lang="en-US" sz="1200" b="0" i="0" u="none" strike="noStrike">
                <a:solidFill>
                  <a:srgbClr val="000000"/>
                </a:solidFill>
                <a:effectLst/>
                <a:latin typeface="Calibri"/>
                <a:cs typeface="Calibri"/>
              </a:rPr>
              <a:t> to our educator effectiveness virtual office hours. We’re so glad you could make it. Please type in the chat box your name and district. We have two opening questions posted that we’d love for you to answer in the chat. We’ll get started right at 2 PM. </a:t>
            </a:r>
            <a:r>
              <a:rPr lang="en-US" sz="1200" b="0" i="0">
                <a:solidFill>
                  <a:srgbClr val="444444"/>
                </a:solidFill>
                <a:effectLst/>
                <a:latin typeface="Calibri"/>
                <a:cs typeface="Calibri"/>
              </a:rPr>
              <a:t>​</a:t>
            </a:r>
            <a:endParaRPr lang="en-US" b="0" i="0">
              <a:solidFill>
                <a:srgbClr val="444444"/>
              </a:solidFill>
              <a:effectLst/>
              <a:latin typeface="Calibri"/>
              <a:cs typeface="Calibri"/>
            </a:endParaRPr>
          </a:p>
          <a:p>
            <a:pPr algn="l" rtl="0" fontAlgn="base"/>
            <a:r>
              <a:rPr lang="en-US" sz="1200" b="0" i="0">
                <a:solidFill>
                  <a:srgbClr val="444444"/>
                </a:solidFill>
                <a:effectLst/>
                <a:latin typeface="Calibri"/>
                <a:cs typeface="Calibri"/>
              </a:rPr>
              <a:t>​</a:t>
            </a:r>
            <a:endParaRPr lang="en-US" b="0" i="0">
              <a:solidFill>
                <a:srgbClr val="444444"/>
              </a:solidFill>
              <a:effectLst/>
              <a:latin typeface="Calibri"/>
              <a:ea typeface="Calibri"/>
              <a:cs typeface="Calibri"/>
            </a:endParaRPr>
          </a:p>
          <a:p>
            <a:pPr fontAlgn="base"/>
            <a:r>
              <a:rPr lang="en-US" sz="1200" b="0" i="0" u="none" strike="noStrike">
                <a:solidFill>
                  <a:srgbClr val="000000"/>
                </a:solidFill>
                <a:effectLst/>
                <a:latin typeface="Calibri"/>
                <a:cs typeface="Calibri"/>
              </a:rPr>
              <a:t>@ 2 PM: Welcome again everyone! (Introduce self and team) If you haven’t done so, please type in the chat box your name and district. First, to orient you to the Microsoft Teams platform, the control icons will be on the upper right section of your screen for most users. If you haven’t yet, please click the mic icon to mute yourself. You will click the same mic icon to unmute yourself later when we are ready for conversation. We encourage you to utilize the chat throughout this session for any questions you may have during the presentation. Our team will be monitoring the chat and responding accordingly. We will also hold a time at the end for discussion.</a:t>
            </a:r>
            <a:r>
              <a:rPr lang="en-US" sz="1200" b="0" i="0">
                <a:solidFill>
                  <a:srgbClr val="444444"/>
                </a:solidFill>
                <a:effectLst/>
                <a:latin typeface="Calibri"/>
                <a:cs typeface="Calibri"/>
              </a:rPr>
              <a:t>​</a:t>
            </a:r>
            <a:r>
              <a:rPr lang="en-US" sz="1000" b="0" i="0">
                <a:solidFill>
                  <a:srgbClr val="444444"/>
                </a:solidFill>
                <a:effectLst/>
                <a:latin typeface="Calibri"/>
                <a:cs typeface="Calibri"/>
              </a:rPr>
              <a:t> </a:t>
            </a:r>
            <a:r>
              <a:rPr lang="en-US" sz="1200" b="0" i="0">
                <a:solidFill>
                  <a:srgbClr val="444444"/>
                </a:solidFill>
                <a:effectLst/>
                <a:latin typeface="Calibri"/>
                <a:cs typeface="Calibri"/>
              </a:rPr>
              <a:t>​</a:t>
            </a:r>
            <a:endParaRPr lang="en-US">
              <a:solidFill>
                <a:srgbClr val="444444"/>
              </a:solidFill>
              <a:latin typeface="Calibri"/>
              <a:ea typeface="Calibri"/>
              <a:cs typeface="Calibri"/>
            </a:endParaRPr>
          </a:p>
          <a:p>
            <a:endParaRPr lang="en-US" sz="1200">
              <a:solidFill>
                <a:srgbClr val="444444"/>
              </a:solidFill>
              <a:latin typeface="Calibri"/>
              <a:cs typeface="Calibri"/>
            </a:endParaRPr>
          </a:p>
          <a:p>
            <a:pPr algn="l"/>
            <a:r>
              <a:rPr lang="en-US" sz="1200" b="0" i="0">
                <a:solidFill>
                  <a:srgbClr val="444444"/>
                </a:solidFill>
                <a:effectLst/>
                <a:latin typeface="Calibri"/>
                <a:cs typeface="Calibri"/>
              </a:rPr>
              <a:t>The purpose of Office Hours is to hold time to ensure that we share timely reminders with districts, but even more importantly to create a space where you can share feedback, questions, ideas and best practices with your peers. If you are new, there is no question too small; if you are an effectiveness veteran, don’t be shy about letting us know what you need. Before we get started, let’s consider our opening question (summarize responses or ask 1-2 districts to elaborate….)</a:t>
            </a:r>
            <a:endParaRPr lang="en-US" b="0" i="0">
              <a:solidFill>
                <a:srgbClr val="444444"/>
              </a:solidFill>
              <a:effectLst/>
              <a:latin typeface="Calibri"/>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a:t>
            </a:fld>
            <a:endParaRPr lang="en-US"/>
          </a:p>
        </p:txBody>
      </p:sp>
    </p:spTree>
    <p:extLst>
      <p:ext uri="{BB962C8B-B14F-4D97-AF65-F5344CB8AC3E}">
        <p14:creationId xmlns:p14="http://schemas.microsoft.com/office/powerpoint/2010/main" val="3102323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11</a:t>
            </a:fld>
            <a:endParaRPr lang="en-US"/>
          </a:p>
        </p:txBody>
      </p:sp>
    </p:spTree>
    <p:extLst>
      <p:ext uri="{BB962C8B-B14F-4D97-AF65-F5344CB8AC3E}">
        <p14:creationId xmlns:p14="http://schemas.microsoft.com/office/powerpoint/2010/main" val="32892950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6CF55F-D194-2B5B-2545-574BF0A29B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9ECC24-9B31-DB4A-27E6-D95A28A6D2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242C8A-0C14-C5D5-4AE3-B2B80E665A28}"/>
              </a:ext>
            </a:extLst>
          </p:cNvPr>
          <p:cNvSpPr>
            <a:spLocks noGrp="1"/>
          </p:cNvSpPr>
          <p:nvPr>
            <p:ph type="body" idx="1"/>
          </p:nvPr>
        </p:nvSpPr>
        <p:spPr/>
        <p:txBody>
          <a:bodyPr/>
          <a:lstStyle/>
          <a:p>
            <a:r>
              <a:rPr lang="en-US"/>
              <a:t>The benefits of doing a clean-up are:</a:t>
            </a:r>
            <a:endParaRPr lang="en-US">
              <a:cs typeface="Calibri" panose="020F0502020204030204"/>
            </a:endParaRPr>
          </a:p>
          <a:p>
            <a:r>
              <a:rPr lang="en-US"/>
              <a:t>You avoid accidentally creating evaluation records for educators no longer at your school or district.</a:t>
            </a:r>
            <a:endParaRPr lang="en-US">
              <a:cs typeface="Calibri"/>
            </a:endParaRPr>
          </a:p>
          <a:p>
            <a:r>
              <a:rPr lang="en-US"/>
              <a:t>Your educators/administrators will show at the correct location.</a:t>
            </a:r>
            <a:endParaRPr lang="en-US">
              <a:cs typeface="Calibri"/>
            </a:endParaRPr>
          </a:p>
          <a:p>
            <a:r>
              <a:rPr lang="en-US"/>
              <a:t>You can ensure that a former SCLead.org ADEPT Administrator no longer has access to evaluation records.</a:t>
            </a:r>
            <a:endParaRPr lang="en-US">
              <a:cs typeface="Calibri"/>
            </a:endParaRPr>
          </a:p>
          <a:p>
            <a:r>
              <a:rPr lang="en-US"/>
              <a:t>You can ask your ADEPT Contact in our office to grant ADEPT Administrator Rights to newly hired administrators so they can start utilizing SCLead.org. </a:t>
            </a:r>
            <a:endParaRPr lang="en-US">
              <a:cs typeface="Calibri"/>
            </a:endParaRPr>
          </a:p>
          <a:p>
            <a:endParaRPr lang="en-US"/>
          </a:p>
        </p:txBody>
      </p:sp>
      <p:sp>
        <p:nvSpPr>
          <p:cNvPr id="4" name="Slide Number Placeholder 3">
            <a:extLst>
              <a:ext uri="{FF2B5EF4-FFF2-40B4-BE49-F238E27FC236}">
                <a16:creationId xmlns:a16="http://schemas.microsoft.com/office/drawing/2014/main" id="{9CBC5A5B-B830-0EA9-E5BC-BA7AEEA26DB8}"/>
              </a:ext>
            </a:extLst>
          </p:cNvPr>
          <p:cNvSpPr>
            <a:spLocks noGrp="1"/>
          </p:cNvSpPr>
          <p:nvPr>
            <p:ph type="sldNum" sz="quarter" idx="5"/>
          </p:nvPr>
        </p:nvSpPr>
        <p:spPr/>
        <p:txBody>
          <a:bodyPr/>
          <a:lstStyle/>
          <a:p>
            <a:fld id="{AC08F6B9-9AA6-429E-A410-38249A3BA9E7}" type="slidenum">
              <a:rPr lang="en-US" smtClean="0"/>
              <a:t>12</a:t>
            </a:fld>
            <a:endParaRPr lang="en-US"/>
          </a:p>
        </p:txBody>
      </p:sp>
    </p:spTree>
    <p:extLst>
      <p:ext uri="{BB962C8B-B14F-4D97-AF65-F5344CB8AC3E}">
        <p14:creationId xmlns:p14="http://schemas.microsoft.com/office/powerpoint/2010/main" val="39292243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Let’s get familiar with the staff lists in SCLead.org. At the district or school level, you will see filters for the Academic Year, Evaluated Staff and Non-evaluated Staff as shown on the left. You will see a list of educators pulled from </a:t>
            </a:r>
            <a:r>
              <a:rPr lang="en-US" err="1"/>
              <a:t>SCEducator</a:t>
            </a:r>
            <a:r>
              <a:rPr lang="en-US"/>
              <a:t> and their corresponding roles and positions as well as evaluation types. On the right-most column you will see details.</a:t>
            </a:r>
            <a:endParaRPr lang="en-US">
              <a:cs typeface="Calibri"/>
            </a:endParaRPr>
          </a:p>
          <a:p>
            <a:r>
              <a:rPr lang="en-US"/>
              <a:t>To go about "cleaning-up" your staff lists, you can manually add and remove educators/administrators.</a:t>
            </a:r>
            <a:endParaRPr lang="en-US">
              <a:cs typeface="Calibri" panose="020F0502020204030204"/>
            </a:endParaRPr>
          </a:p>
          <a:p>
            <a:r>
              <a:rPr lang="en-US"/>
              <a:t>To remove a staff member who no longer has a teaching position, no longer at your district/school and to remove ADEPT Administrator Rights:</a:t>
            </a:r>
            <a:endParaRPr lang="en-US">
              <a:cs typeface="Calibri"/>
            </a:endParaRPr>
          </a:p>
          <a:p>
            <a:r>
              <a:rPr lang="en-US"/>
              <a:t>Go to the district or school staff list, locate the educator, click "details" then click edit on the new page that appears, that’s shown on the upper right screenshot, Edit the Role as Non-Evaluated and Evaluation Type as Not Evaluated and click Submit. </a:t>
            </a:r>
            <a:endParaRPr lang="en-US">
              <a:cs typeface="Calibri"/>
            </a:endParaRPr>
          </a:p>
          <a:p>
            <a:r>
              <a:rPr lang="en-US"/>
              <a:t>Note that Non Evaluated automatically removes the Administrator Rights as shown on the lower right screenshot. It also removes the educator from the evaluation donut.</a:t>
            </a:r>
            <a:endParaRPr lang="en-US">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13</a:t>
            </a:fld>
            <a:endParaRPr lang="en-US"/>
          </a:p>
        </p:txBody>
      </p:sp>
    </p:spTree>
    <p:extLst>
      <p:ext uri="{BB962C8B-B14F-4D97-AF65-F5344CB8AC3E}">
        <p14:creationId xmlns:p14="http://schemas.microsoft.com/office/powerpoint/2010/main" val="29636843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dk1"/>
              </a:buClr>
            </a:pPr>
            <a:r>
              <a:rPr lang="en-US">
                <a:solidFill>
                  <a:schemeClr val="dk1"/>
                </a:solidFill>
                <a:ea typeface="Calibri"/>
                <a:cs typeface="Calibri"/>
                <a:sym typeface="Calibri"/>
              </a:rPr>
              <a:t>If </a:t>
            </a:r>
            <a:r>
              <a:rPr lang="en-US" sz="1200" baseline="0">
                <a:solidFill>
                  <a:schemeClr val="dk1"/>
                </a:solidFill>
                <a:latin typeface="+mn-lt"/>
                <a:ea typeface="Calibri"/>
                <a:cs typeface="Calibri"/>
                <a:sym typeface="Calibri"/>
              </a:rPr>
              <a:t>a staff assignment has been manually added to SCLead.org, there will be a delete option when you click details for the staff assignment. If the delete option appears, it would indicate the assignment was manually added and can be deleted if desired. You can also check at the bottom where it says Created by. If it was created by number 0, then it was created by </a:t>
            </a:r>
            <a:r>
              <a:rPr lang="en-US" sz="1200" baseline="0" err="1">
                <a:solidFill>
                  <a:schemeClr val="dk1"/>
                </a:solidFill>
                <a:latin typeface="+mn-lt"/>
                <a:ea typeface="Calibri"/>
                <a:cs typeface="Calibri"/>
                <a:sym typeface="Calibri"/>
              </a:rPr>
              <a:t>SCEducator</a:t>
            </a:r>
            <a:r>
              <a:rPr lang="en-US" sz="1200" baseline="0">
                <a:solidFill>
                  <a:schemeClr val="dk1"/>
                </a:solidFill>
                <a:latin typeface="+mn-lt"/>
                <a:ea typeface="Calibri"/>
                <a:cs typeface="Calibri"/>
                <a:sym typeface="Calibri"/>
              </a:rPr>
              <a:t> and can’t be deleted.</a:t>
            </a:r>
            <a:r>
              <a:rPr lang="en-US">
                <a:solidFill>
                  <a:schemeClr val="dk1"/>
                </a:solidFill>
                <a:ea typeface="Calibri"/>
                <a:cs typeface="Calibri"/>
                <a:sym typeface="Calibri"/>
              </a:rPr>
              <a:t> </a:t>
            </a:r>
            <a:endParaRPr lang="en-US">
              <a:cs typeface="Calibri"/>
            </a:endParaRPr>
          </a:p>
          <a:p>
            <a:endParaRPr lang="en-US">
              <a:cs typeface="Calibri"/>
            </a:endParaRPr>
          </a:p>
          <a:p>
            <a:r>
              <a:rPr lang="en-US">
                <a:cs typeface="Calibri"/>
              </a:rPr>
              <a:t>Other Tips: </a:t>
            </a:r>
            <a:endParaRPr lang="en-US">
              <a:ea typeface="Calibri"/>
              <a:cs typeface="Calibri"/>
            </a:endParaRPr>
          </a:p>
          <a:p>
            <a:r>
              <a:rPr lang="en-US"/>
              <a:t> If you created an evaluation record and entered evaluation data under the educator’s profile without a CID, enter the same evaluation data in the evaluation record created under the educator with CID.</a:t>
            </a:r>
            <a:endParaRPr lang="en-US">
              <a:ea typeface="Calibri" panose="020F0502020204030204"/>
              <a:cs typeface="Calibri" panose="020F0502020204030204"/>
            </a:endParaRPr>
          </a:p>
          <a:p>
            <a:r>
              <a:rPr lang="en-US"/>
              <a:t> Remove any evaluation record from the educator Profile without CID. To remove, locate the evaluation record, go to Settings, scroll down and click “Remove” </a:t>
            </a:r>
            <a:endParaRPr lang="en-US">
              <a:ea typeface="Calibri"/>
              <a:cs typeface="Calibri"/>
            </a:endParaRPr>
          </a:p>
          <a:p>
            <a:endParaRPr lang="en-US">
              <a:ea typeface="Calibri"/>
              <a:cs typeface="Calibri"/>
            </a:endParaRPr>
          </a:p>
          <a:p>
            <a:r>
              <a:rPr lang="en-US">
                <a:ea typeface="Calibri"/>
                <a:cs typeface="Calibri"/>
              </a:rPr>
              <a:t>Pro Tip- let Finance add positions in </a:t>
            </a:r>
            <a:r>
              <a:rPr lang="en-US" err="1">
                <a:ea typeface="Calibri" panose="020F0502020204030204"/>
                <a:cs typeface="Calibri" panose="020F0502020204030204"/>
              </a:rPr>
              <a:t>SCEducator</a:t>
            </a:r>
            <a:r>
              <a:rPr lang="en-US">
                <a:ea typeface="Calibri" panose="020F0502020204030204"/>
                <a:cs typeface="Calibri" panose="020F0502020204030204"/>
              </a:rPr>
              <a:t> DON'T manually add if all possible to prevent duplicate profiles.</a:t>
            </a:r>
          </a:p>
        </p:txBody>
      </p:sp>
      <p:sp>
        <p:nvSpPr>
          <p:cNvPr id="4" name="Slide Number Placeholder 3"/>
          <p:cNvSpPr>
            <a:spLocks noGrp="1"/>
          </p:cNvSpPr>
          <p:nvPr>
            <p:ph type="sldNum" sz="quarter" idx="5"/>
          </p:nvPr>
        </p:nvSpPr>
        <p:spPr/>
        <p:txBody>
          <a:bodyPr/>
          <a:lstStyle/>
          <a:p>
            <a:fld id="{AC08F6B9-9AA6-429E-A410-38249A3BA9E7}" type="slidenum">
              <a:rPr lang="en-US" smtClean="0"/>
              <a:t>14</a:t>
            </a:fld>
            <a:endParaRPr lang="en-US"/>
          </a:p>
        </p:txBody>
      </p:sp>
    </p:spTree>
    <p:extLst>
      <p:ext uri="{BB962C8B-B14F-4D97-AF65-F5344CB8AC3E}">
        <p14:creationId xmlns:p14="http://schemas.microsoft.com/office/powerpoint/2010/main" val="34420174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5899B-1FC0-1021-AFF8-313A84EEC3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94094A-8BC2-89C8-4CB8-74C9DAF4AAF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A29D45-F226-CFBD-2AFA-7C82815332B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A37FBFA4-E0CA-8110-3EE8-B2350405B61F}"/>
              </a:ext>
            </a:extLst>
          </p:cNvPr>
          <p:cNvSpPr>
            <a:spLocks noGrp="1"/>
          </p:cNvSpPr>
          <p:nvPr>
            <p:ph type="sldNum" sz="quarter" idx="5"/>
          </p:nvPr>
        </p:nvSpPr>
        <p:spPr/>
        <p:txBody>
          <a:bodyPr/>
          <a:lstStyle/>
          <a:p>
            <a:fld id="{AC08F6B9-9AA6-429E-A410-38249A3BA9E7}" type="slidenum">
              <a:rPr lang="en-US" smtClean="0"/>
              <a:t>15</a:t>
            </a:fld>
            <a:endParaRPr lang="en-US"/>
          </a:p>
        </p:txBody>
      </p:sp>
    </p:spTree>
    <p:extLst>
      <p:ext uri="{BB962C8B-B14F-4D97-AF65-F5344CB8AC3E}">
        <p14:creationId xmlns:p14="http://schemas.microsoft.com/office/powerpoint/2010/main" val="27326275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17</a:t>
            </a:fld>
            <a:endParaRPr lang="en-US"/>
          </a:p>
        </p:txBody>
      </p:sp>
    </p:spTree>
    <p:extLst>
      <p:ext uri="{BB962C8B-B14F-4D97-AF65-F5344CB8AC3E}">
        <p14:creationId xmlns:p14="http://schemas.microsoft.com/office/powerpoint/2010/main" val="38706137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22</a:t>
            </a:fld>
            <a:endParaRPr lang="en-US"/>
          </a:p>
        </p:txBody>
      </p:sp>
    </p:spTree>
    <p:extLst>
      <p:ext uri="{BB962C8B-B14F-4D97-AF65-F5344CB8AC3E}">
        <p14:creationId xmlns:p14="http://schemas.microsoft.com/office/powerpoint/2010/main" val="2615586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are so glad to have you here with us today. Before we get to questions and open discussion, we have a few things to share with you (state them). As we go, please feel free to add questions in the chat. We will respond to all that we can as we go and we address any lingering questions and open up the room for discussion at the end. </a:t>
            </a:r>
          </a:p>
        </p:txBody>
      </p:sp>
      <p:sp>
        <p:nvSpPr>
          <p:cNvPr id="4" name="Slide Number Placeholder 3"/>
          <p:cNvSpPr>
            <a:spLocks noGrp="1"/>
          </p:cNvSpPr>
          <p:nvPr>
            <p:ph type="sldNum" sz="quarter" idx="5"/>
          </p:nvPr>
        </p:nvSpPr>
        <p:spPr/>
        <p:txBody>
          <a:bodyPr/>
          <a:lstStyle/>
          <a:p>
            <a:fld id="{AC08F6B9-9AA6-429E-A410-38249A3BA9E7}" type="slidenum">
              <a:rPr lang="en-US" smtClean="0"/>
              <a:t>2</a:t>
            </a:fld>
            <a:endParaRPr lang="en-US"/>
          </a:p>
        </p:txBody>
      </p:sp>
    </p:spTree>
    <p:extLst>
      <p:ext uri="{BB962C8B-B14F-4D97-AF65-F5344CB8AC3E}">
        <p14:creationId xmlns:p14="http://schemas.microsoft.com/office/powerpoint/2010/main" val="481385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We realize there's been some turnover in ADEPT leads this year, so we want to start with a reminder about where to find our top resources. </a:t>
            </a:r>
          </a:p>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3</a:t>
            </a:fld>
            <a:endParaRPr lang="en-US"/>
          </a:p>
        </p:txBody>
      </p:sp>
    </p:spTree>
    <p:extLst>
      <p:ext uri="{BB962C8B-B14F-4D97-AF65-F5344CB8AC3E}">
        <p14:creationId xmlns:p14="http://schemas.microsoft.com/office/powerpoint/2010/main" val="1787391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As a district level leader, there are many resources offered to you on the website. When you visit ed.sc.gov and click on “Educators," it will take  you to the Office of Educator Effectiveness site.  You can see the many resources you can access. If you notice the purple box, it highlights resources related to ADEPT. This will take you to where you can find District Teacher Evaluation Implementation resources including ADEPT regulations, the process manual, and guidance for Contract levels and classroom based teacher evaluations.</a:t>
            </a:r>
          </a:p>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4</a:t>
            </a:fld>
            <a:endParaRPr lang="en-US"/>
          </a:p>
        </p:txBody>
      </p:sp>
    </p:spTree>
    <p:extLst>
      <p:ext uri="{BB962C8B-B14F-4D97-AF65-F5344CB8AC3E}">
        <p14:creationId xmlns:p14="http://schemas.microsoft.com/office/powerpoint/2010/main" val="3921174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To access training documents from NIET, you can visit SCadeptsupport.org and click on the resource library at the top. You can see the variety of resources you can click on and view concerning evaluator training and train the trainer training.</a:t>
            </a:r>
          </a:p>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5</a:t>
            </a:fld>
            <a:endParaRPr lang="en-US"/>
          </a:p>
        </p:txBody>
      </p:sp>
    </p:spTree>
    <p:extLst>
      <p:ext uri="{BB962C8B-B14F-4D97-AF65-F5344CB8AC3E}">
        <p14:creationId xmlns:p14="http://schemas.microsoft.com/office/powerpoint/2010/main" val="3156633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have many districts that maximize the use of SCLead.org to track the progress of evaluations. Our Effectiveness Team has uploaded resources that can help you with questions that may arise.</a:t>
            </a:r>
          </a:p>
          <a:p>
            <a:r>
              <a:rPr lang="en-US"/>
              <a:t>Many of you typically ask why the bubbles under the Evaluation Tab are not filled in or why the educator’s Status Page bars are not at 100%.</a:t>
            </a:r>
            <a:endParaRPr lang="en-US">
              <a:cs typeface="Calibri"/>
            </a:endParaRPr>
          </a:p>
          <a:p>
            <a:r>
              <a:rPr lang="en-US"/>
              <a:t>There are 2 resources in the SCLead.org ADEPT: District/School Section to help you with these questions. </a:t>
            </a:r>
            <a:endParaRPr lang="en-US">
              <a:cs typeface="Calibri" panose="020F0502020204030204"/>
            </a:endParaRPr>
          </a:p>
          <a:p>
            <a:r>
              <a:rPr lang="en-US"/>
              <a:t>We have the Understanding Bubbles &amp; Bars for Special Areas Educators and Understanding Bubbles and Bars for Classroom-based Teachers.</a:t>
            </a:r>
            <a:endParaRPr lang="en-US">
              <a:cs typeface="Calibri"/>
            </a:endParaRPr>
          </a:p>
          <a:p>
            <a:r>
              <a:rPr lang="en-US"/>
              <a:t>Our Effectiveness Team co-created these resources along with the others you see with our partners at Randa/SCLead.org. If you have questions outside of the guide, please feel free to email support@sclead.org.</a:t>
            </a:r>
            <a:endParaRPr lang="en-US">
              <a:cs typeface="Calibri"/>
            </a:endParaRPr>
          </a:p>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7</a:t>
            </a:fld>
            <a:endParaRPr lang="en-US"/>
          </a:p>
        </p:txBody>
      </p:sp>
    </p:spTree>
    <p:extLst>
      <p:ext uri="{BB962C8B-B14F-4D97-AF65-F5344CB8AC3E}">
        <p14:creationId xmlns:p14="http://schemas.microsoft.com/office/powerpoint/2010/main" val="20802728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8</a:t>
            </a:fld>
            <a:endParaRPr lang="en-US"/>
          </a:p>
        </p:txBody>
      </p:sp>
    </p:spTree>
    <p:extLst>
      <p:ext uri="{BB962C8B-B14F-4D97-AF65-F5344CB8AC3E}">
        <p14:creationId xmlns:p14="http://schemas.microsoft.com/office/powerpoint/2010/main" val="729537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As the year get started, we know many of you may be in different places as far as with the staggered start of the school year. This calendar does give you an idea of the key milestones and monitoring steps you will take as you guide the ADEPT process this year</a:t>
            </a:r>
            <a:r>
              <a:rPr lang="en-US" baseline="0"/>
              <a:t>.</a:t>
            </a:r>
            <a:r>
              <a:rPr lang="en-US"/>
              <a:t> July through September is highlighted since this is what should be happening during this time. (READ BULLETS)</a:t>
            </a:r>
          </a:p>
          <a:p>
            <a:r>
              <a:rPr lang="en-US">
                <a:cs typeface="Calibri"/>
              </a:rPr>
              <a:t>Be sure to keep this calendar handy as you progress through the school year.</a:t>
            </a:r>
          </a:p>
        </p:txBody>
      </p:sp>
      <p:sp>
        <p:nvSpPr>
          <p:cNvPr id="4" name="Slide Number Placeholder 3"/>
          <p:cNvSpPr>
            <a:spLocks noGrp="1"/>
          </p:cNvSpPr>
          <p:nvPr>
            <p:ph type="sldNum" sz="quarter" idx="5"/>
          </p:nvPr>
        </p:nvSpPr>
        <p:spPr/>
        <p:txBody>
          <a:bodyPr/>
          <a:lstStyle/>
          <a:p>
            <a:fld id="{AC08F6B9-9AA6-429E-A410-38249A3BA9E7}" type="slidenum">
              <a:rPr lang="en-US" smtClean="0"/>
              <a:t>9</a:t>
            </a:fld>
            <a:endParaRPr lang="en-US"/>
          </a:p>
        </p:txBody>
      </p:sp>
    </p:spTree>
    <p:extLst>
      <p:ext uri="{BB962C8B-B14F-4D97-AF65-F5344CB8AC3E}">
        <p14:creationId xmlns:p14="http://schemas.microsoft.com/office/powerpoint/2010/main" val="38150794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Orientations are a great place to start at the beginning of the year. In SCLEAD on your district's dashboard you will find your Orientation Donut. By the end of September this should be at 100%. If it is not, then you can click details and filter "No" in the completion column. </a:t>
            </a:r>
            <a:endParaRPr lang="en-US">
              <a:solidFill>
                <a:srgbClr val="444444"/>
              </a:solidFill>
            </a:endParaRPr>
          </a:p>
          <a:p>
            <a:r>
              <a:rPr lang="en-US"/>
              <a:t>If there are educators who no longer are with the district then this means that the staff list needs to be cleaned up and we well discuss that later in this presentation. </a:t>
            </a:r>
          </a:p>
        </p:txBody>
      </p:sp>
      <p:sp>
        <p:nvSpPr>
          <p:cNvPr id="4" name="Slide Number Placeholder 3"/>
          <p:cNvSpPr>
            <a:spLocks noGrp="1"/>
          </p:cNvSpPr>
          <p:nvPr>
            <p:ph type="sldNum" sz="quarter" idx="5"/>
          </p:nvPr>
        </p:nvSpPr>
        <p:spPr/>
        <p:txBody>
          <a:bodyPr/>
          <a:lstStyle/>
          <a:p>
            <a:fld id="{AC08F6B9-9AA6-429E-A410-38249A3BA9E7}" type="slidenum">
              <a:rPr lang="en-US" smtClean="0"/>
              <a:t>10</a:t>
            </a:fld>
            <a:endParaRPr lang="en-US"/>
          </a:p>
        </p:txBody>
      </p:sp>
    </p:spTree>
    <p:extLst>
      <p:ext uri="{BB962C8B-B14F-4D97-AF65-F5344CB8AC3E}">
        <p14:creationId xmlns:p14="http://schemas.microsoft.com/office/powerpoint/2010/main" val="2770535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423971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r>
              <a:rPr lang="en-US"/>
              <a:t>Click icon to add picture</a:t>
            </a:r>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0" y="3104421"/>
            <a:ext cx="5524500" cy="1543050"/>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03832" y="1375776"/>
            <a:ext cx="3333928" cy="3271695"/>
          </a:xfrm>
          <a:prstGeom prst="rect">
            <a:avLst/>
          </a:prstGeom>
        </p:spPr>
      </p:pic>
    </p:spTree>
    <p:extLst>
      <p:ext uri="{BB962C8B-B14F-4D97-AF65-F5344CB8AC3E}">
        <p14:creationId xmlns:p14="http://schemas.microsoft.com/office/powerpoint/2010/main" val="3695642851"/>
      </p:ext>
    </p:extLst>
  </p:cSld>
  <p:clrMap bg1="lt1" tx1="dk1" bg2="lt2" tx2="dk2" accent1="accent1" accent2="accent2" accent3="accent3" accent4="accent4" accent5="accent5" accent6="accent6" hlink="hlink" folHlink="folHlink"/>
  <p:sldLayoutIdLst>
    <p:sldLayoutId id="2147483662" r:id="rId1"/>
  </p:sldLayoutIdLst>
  <p:txStyles>
    <p:titleStyle>
      <a:lvl1pPr algn="l" defTabSz="914400"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8/14/2025</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8" Type="http://schemas.openxmlformats.org/officeDocument/2006/relationships/hyperlink" Target="mailto:gedwards@ed.sc.gov" TargetMode="External"/><Relationship Id="rId13" Type="http://schemas.openxmlformats.org/officeDocument/2006/relationships/hyperlink" Target="mailto:masuber@ed.sc.gov" TargetMode="External"/><Relationship Id="rId3" Type="http://schemas.openxmlformats.org/officeDocument/2006/relationships/hyperlink" Target="mailto:ascohoon@ed.sc.gov" TargetMode="External"/><Relationship Id="rId7" Type="http://schemas.openxmlformats.org/officeDocument/2006/relationships/hyperlink" Target="mailto:tmnunn@ed.sc.gov" TargetMode="External"/><Relationship Id="rId12" Type="http://schemas.openxmlformats.org/officeDocument/2006/relationships/hyperlink" Target="mailto:kemack@ed.sc.gov" TargetMode="External"/><Relationship Id="rId2" Type="http://schemas.openxmlformats.org/officeDocument/2006/relationships/hyperlink" Target="mailto:skberresford@ed.sc.gov" TargetMode="External"/><Relationship Id="rId1" Type="http://schemas.openxmlformats.org/officeDocument/2006/relationships/slideLayout" Target="../slideLayouts/slideLayout8.xml"/><Relationship Id="rId6" Type="http://schemas.openxmlformats.org/officeDocument/2006/relationships/hyperlink" Target="mailto:khoward@ed.sc.gov" TargetMode="External"/><Relationship Id="rId11" Type="http://schemas.openxmlformats.org/officeDocument/2006/relationships/hyperlink" Target="mailto:frobinson@ed.sc.gov" TargetMode="External"/><Relationship Id="rId5" Type="http://schemas.openxmlformats.org/officeDocument/2006/relationships/hyperlink" Target="mailto:vhenke@ed.sc.gov" TargetMode="External"/><Relationship Id="rId10" Type="http://schemas.openxmlformats.org/officeDocument/2006/relationships/hyperlink" Target="mailto:oortmann@ed.sc.gov" TargetMode="External"/><Relationship Id="rId4" Type="http://schemas.openxmlformats.org/officeDocument/2006/relationships/hyperlink" Target="mailto:rfrazier@ed.sc.gov" TargetMode="External"/><Relationship Id="rId9" Type="http://schemas.openxmlformats.org/officeDocument/2006/relationships/hyperlink" Target="mailto:rthurmond@ed.sc.gov" TargetMode="External"/><Relationship Id="rId14" Type="http://schemas.openxmlformats.org/officeDocument/2006/relationships/image" Target="../media/image3.png"/></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s://ed.sc.gov/educators/educator-effectiveness/expanded-adept-resources/https-ed-sc-gov-educators-educator-effectiveness-expanded-adept-resources-educator-evaluation-guidance/"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hyperlink" Target="mailto:support@niet.org" TargetMode="External"/><Relationship Id="rId4" Type="http://schemas.openxmlformats.org/officeDocument/2006/relationships/hyperlink" Target="http://www.scadeptsupport.or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4">
            <a:extLst>
              <a:ext uri="{FF2B5EF4-FFF2-40B4-BE49-F238E27FC236}">
                <a16:creationId xmlns:a16="http://schemas.microsoft.com/office/drawing/2014/main" id="{9CB50828-F853-EE56-5FBD-4A56EAD333B0}"/>
              </a:ext>
            </a:extLst>
          </p:cNvPr>
          <p:cNvSpPr txBox="1">
            <a:spLocks noGrp="1"/>
          </p:cNvSpPr>
          <p:nvPr>
            <p:ph type="title" idx="4294967295"/>
          </p:nvPr>
        </p:nvSpPr>
        <p:spPr>
          <a:xfrm>
            <a:off x="203201" y="248756"/>
            <a:ext cx="8483599" cy="164147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spcBef>
                <a:spcPts val="0"/>
              </a:spcBef>
              <a:spcAft>
                <a:spcPts val="0"/>
              </a:spcAft>
              <a:buClrTx/>
              <a:buSzTx/>
              <a:buFontTx/>
              <a:buNone/>
              <a:tabLst/>
              <a:defRPr/>
            </a:pPr>
            <a:r>
              <a:rPr kumimoji="0" lang="en-US" sz="5334" b="1" i="0" u="none" strike="noStrike" kern="1200" cap="none" spc="0" normalizeH="0" baseline="0" noProof="0">
                <a:ln>
                  <a:noFill/>
                </a:ln>
                <a:solidFill>
                  <a:srgbClr val="233746"/>
                </a:solidFill>
                <a:effectLst/>
                <a:uLnTx/>
                <a:uFillTx/>
                <a:latin typeface="Aptos" panose="020B0004020202020204" pitchFamily="34" charset="0"/>
                <a:ea typeface="+mn-ea"/>
                <a:cs typeface="+mn-cs"/>
              </a:rPr>
              <a:t>Educator Effectiveness </a:t>
            </a:r>
            <a:br>
              <a:rPr kumimoji="0" lang="en-US" sz="5334" b="1" i="0" u="none" strike="noStrike" kern="1200" cap="none" spc="0" normalizeH="0" baseline="0" noProof="0">
                <a:ln>
                  <a:noFill/>
                </a:ln>
                <a:solidFill>
                  <a:srgbClr val="233746"/>
                </a:solidFill>
                <a:effectLst/>
                <a:uLnTx/>
                <a:uFillTx/>
                <a:latin typeface="Aptos" panose="020B0004020202020204" pitchFamily="34" charset="0"/>
                <a:ea typeface="+mn-ea"/>
                <a:cs typeface="+mn-cs"/>
              </a:rPr>
            </a:br>
            <a:r>
              <a:rPr kumimoji="0" lang="en-US" sz="5334" b="1" i="0" u="none" strike="noStrike" kern="1200" cap="none" spc="0" normalizeH="0" baseline="0" noProof="0">
                <a:ln>
                  <a:noFill/>
                </a:ln>
                <a:solidFill>
                  <a:srgbClr val="233746"/>
                </a:solidFill>
                <a:effectLst/>
                <a:uLnTx/>
                <a:uFillTx/>
                <a:latin typeface="Aptos" panose="020B0004020202020204" pitchFamily="34" charset="0"/>
                <a:ea typeface="+mn-ea"/>
                <a:cs typeface="+mn-cs"/>
              </a:rPr>
              <a:t>Virtual Office Hours </a:t>
            </a:r>
          </a:p>
        </p:txBody>
      </p:sp>
      <p:sp>
        <p:nvSpPr>
          <p:cNvPr id="10" name="TextBox 6">
            <a:extLst>
              <a:ext uri="{FF2B5EF4-FFF2-40B4-BE49-F238E27FC236}">
                <a16:creationId xmlns:a16="http://schemas.microsoft.com/office/drawing/2014/main" id="{639FED37-E4A6-5334-80B9-CCCFB616B81F}"/>
              </a:ext>
            </a:extLst>
          </p:cNvPr>
          <p:cNvSpPr txBox="1"/>
          <p:nvPr/>
        </p:nvSpPr>
        <p:spPr>
          <a:xfrm>
            <a:off x="1232562" y="2543694"/>
            <a:ext cx="4174540" cy="34862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lvl="0" indent="0" algn="l">
              <a:lnSpc>
                <a:spcPts val="1959"/>
              </a:lnSpc>
              <a:spcBef>
                <a:spcPct val="0"/>
              </a:spcBef>
            </a:pPr>
            <a:r>
              <a:rPr lang="en-US" sz="4400" b="1">
                <a:solidFill>
                  <a:srgbClr val="233746"/>
                </a:solidFill>
                <a:latin typeface="Aptos" panose="020B0004020202020204" pitchFamily="34" charset="0"/>
              </a:rPr>
              <a:t>Welcome back!</a:t>
            </a:r>
          </a:p>
        </p:txBody>
      </p:sp>
      <p:sp>
        <p:nvSpPr>
          <p:cNvPr id="12" name="TextBox 6">
            <a:extLst>
              <a:ext uri="{FF2B5EF4-FFF2-40B4-BE49-F238E27FC236}">
                <a16:creationId xmlns:a16="http://schemas.microsoft.com/office/drawing/2014/main" id="{E5A2C9A6-FA7C-FE1C-88FF-CF927DF21E4A}"/>
              </a:ext>
            </a:extLst>
          </p:cNvPr>
          <p:cNvSpPr txBox="1"/>
          <p:nvPr/>
        </p:nvSpPr>
        <p:spPr>
          <a:xfrm>
            <a:off x="1971715" y="3296348"/>
            <a:ext cx="4622800" cy="26808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ts val="1959"/>
              </a:lnSpc>
              <a:spcBef>
                <a:spcPct val="0"/>
              </a:spcBef>
            </a:pPr>
            <a:r>
              <a:rPr lang="en-US" sz="2100" b="1">
                <a:solidFill>
                  <a:srgbClr val="233746"/>
                </a:solidFill>
                <a:latin typeface="Aptos"/>
              </a:rPr>
              <a:t>August 13, 2025</a:t>
            </a:r>
          </a:p>
        </p:txBody>
      </p:sp>
      <p:sp>
        <p:nvSpPr>
          <p:cNvPr id="4" name="TextBox 3">
            <a:extLst>
              <a:ext uri="{FF2B5EF4-FFF2-40B4-BE49-F238E27FC236}">
                <a16:creationId xmlns:a16="http://schemas.microsoft.com/office/drawing/2014/main" id="{BE6208D7-4AC5-04AA-7634-FBB214E2708B}"/>
              </a:ext>
            </a:extLst>
          </p:cNvPr>
          <p:cNvSpPr txBox="1"/>
          <p:nvPr/>
        </p:nvSpPr>
        <p:spPr>
          <a:xfrm>
            <a:off x="626773" y="4061492"/>
            <a:ext cx="4838692"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a:latin typeface="Aptos"/>
                <a:ea typeface="Calibri"/>
                <a:cs typeface="Calibri"/>
              </a:rPr>
              <a:t>If the beginning of the school year was a movie, what would it be?</a:t>
            </a:r>
            <a:endParaRPr lang="en-US" sz="2400" b="1">
              <a:latin typeface="Aptos"/>
            </a:endParaRPr>
          </a:p>
        </p:txBody>
      </p:sp>
      <p:sp>
        <p:nvSpPr>
          <p:cNvPr id="2" name="AutoShape 2">
            <a:extLst>
              <a:ext uri="{C183D7F6-B498-43B3-948B-1728B52AA6E4}">
                <adec:decorative xmlns:adec="http://schemas.microsoft.com/office/drawing/2017/decorative" val="1"/>
              </a:ext>
            </a:extLst>
          </p:cNvPr>
          <p:cNvSpPr/>
          <p:nvPr/>
        </p:nvSpPr>
        <p:spPr>
          <a:xfrm>
            <a:off x="685800" y="5607395"/>
            <a:ext cx="4603471"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pic>
        <p:nvPicPr>
          <p:cNvPr id="14" name="Picture 13" descr="Horizontal logo of the South Carolina Department of Education. On the right of the words “ South Carolina Department of Education” is a circle seal, Inside is a palmetto tree with hands representing the fronds. The palmetto tree is rooted in a book. Below the book is the year 1868.">
            <a:extLst>
              <a:ext uri="{FF2B5EF4-FFF2-40B4-BE49-F238E27FC236}">
                <a16:creationId xmlns:a16="http://schemas.microsoft.com/office/drawing/2014/main" id="{6FE4EB68-B662-A92E-D6F6-6A644F0EBF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400" y="5632670"/>
            <a:ext cx="4882870" cy="976575"/>
          </a:xfrm>
          <a:prstGeom prst="rect">
            <a:avLst/>
          </a:prstGeom>
        </p:spPr>
      </p:pic>
      <p:sp>
        <p:nvSpPr>
          <p:cNvPr id="3" name="Freeform 3">
            <a:extLst>
              <a:ext uri="{C183D7F6-B498-43B3-948B-1728B52AA6E4}">
                <adec:decorative xmlns:adec="http://schemas.microsoft.com/office/drawing/2017/decorative" val="1"/>
              </a:ext>
            </a:extLst>
          </p:cNvPr>
          <p:cNvSpPr/>
          <p:nvPr/>
        </p:nvSpPr>
        <p:spPr>
          <a:xfrm>
            <a:off x="6011116" y="-535437"/>
            <a:ext cx="8434554" cy="8406520"/>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4">
              <a:alphaModFix amt="17000"/>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685801" y="717550"/>
            <a:ext cx="11303575" cy="47365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lang="en-US" sz="4400" b="1">
                <a:solidFill>
                  <a:srgbClr val="233746"/>
                </a:solidFill>
                <a:latin typeface="Aptos"/>
              </a:rPr>
              <a:t>Orientations</a:t>
            </a:r>
            <a:endParaRPr lang="en-US" sz="4400" b="1" i="0" u="none" strike="noStrike" kern="1200" cap="none" spc="0" normalizeH="0" baseline="0" noProof="0">
              <a:ln>
                <a:noFill/>
              </a:ln>
              <a:solidFill>
                <a:srgbClr val="233746"/>
              </a:solidFill>
              <a:effectLst/>
              <a:uLnTx/>
              <a:uFillTx/>
              <a:latin typeface="Aptos" panose="020B0004020202020204" pitchFamily="34" charset="0"/>
            </a:endParaRP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6096000" y="912322"/>
            <a:ext cx="57583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8" name="TextBox 5">
            <a:extLst>
              <a:ext uri="{FF2B5EF4-FFF2-40B4-BE49-F238E27FC236}">
                <a16:creationId xmlns:a16="http://schemas.microsoft.com/office/drawing/2014/main" id="{741FA93D-09B0-F2F4-7107-2BA7073EFDE2}"/>
              </a:ext>
            </a:extLst>
          </p:cNvPr>
          <p:cNvSpPr txBox="1"/>
          <p:nvPr/>
        </p:nvSpPr>
        <p:spPr>
          <a:xfrm>
            <a:off x="685800" y="1498028"/>
            <a:ext cx="6262071" cy="147732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28600" indent="-228600">
              <a:buFont typeface="Arial" panose="020B0604020202020204" pitchFamily="34" charset="0"/>
              <a:buChar char="•"/>
            </a:pPr>
            <a:r>
              <a:rPr lang="en-US" sz="3200">
                <a:latin typeface="Aptos"/>
                <a:ea typeface="+mn-lt"/>
                <a:cs typeface="+mn-lt"/>
              </a:rPr>
              <a:t>Orientations</a:t>
            </a:r>
            <a:r>
              <a:rPr lang="en-US" sz="3200">
                <a:latin typeface="Aptos"/>
              </a:rPr>
              <a:t> </a:t>
            </a:r>
            <a:endParaRPr lang="en-US" sz="3200">
              <a:latin typeface="Aptos"/>
              <a:cs typeface="Times New Roman"/>
            </a:endParaRPr>
          </a:p>
          <a:p>
            <a:pPr marL="228600" indent="-228600">
              <a:buFont typeface="Arial" panose="020B0604020202020204" pitchFamily="34" charset="0"/>
              <a:buChar char="•"/>
            </a:pPr>
            <a:r>
              <a:rPr lang="en-US" sz="3200">
                <a:latin typeface="Aptos"/>
                <a:ea typeface="+mn-lt"/>
                <a:cs typeface="+mn-lt"/>
              </a:rPr>
              <a:t>Filtering Staff </a:t>
            </a:r>
            <a:endParaRPr lang="en-US" sz="3200">
              <a:latin typeface="Aptos"/>
              <a:ea typeface="Calibri"/>
              <a:cs typeface="Calibri"/>
            </a:endParaRPr>
          </a:p>
          <a:p>
            <a:pPr marL="228600" indent="-228600">
              <a:buFont typeface="Arial" panose="020B0604020202020204" pitchFamily="34" charset="0"/>
              <a:buChar char="•"/>
            </a:pPr>
            <a:r>
              <a:rPr lang="en-US" sz="3200">
                <a:latin typeface="Aptos"/>
                <a:ea typeface="+mn-lt"/>
                <a:cs typeface="+mn-lt"/>
              </a:rPr>
              <a:t>Cleaning up Staff list </a:t>
            </a:r>
            <a:endParaRPr lang="en-US" sz="3200">
              <a:latin typeface="Aptos"/>
              <a:cs typeface="Calibri"/>
            </a:endParaRPr>
          </a:p>
        </p:txBody>
      </p:sp>
      <p:pic>
        <p:nvPicPr>
          <p:cNvPr id="2" name="Picture 1" descr="ADEPT Orientations bubble completion example">
            <a:extLst>
              <a:ext uri="{FF2B5EF4-FFF2-40B4-BE49-F238E27FC236}">
                <a16:creationId xmlns:a16="http://schemas.microsoft.com/office/drawing/2014/main" id="{D836D02D-2134-2271-D710-7F8E5A556ADF}"/>
              </a:ext>
            </a:extLst>
          </p:cNvPr>
          <p:cNvPicPr>
            <a:picLocks noChangeAspect="1"/>
          </p:cNvPicPr>
          <p:nvPr/>
        </p:nvPicPr>
        <p:blipFill>
          <a:blip r:embed="rId3"/>
          <a:stretch>
            <a:fillRect/>
          </a:stretch>
        </p:blipFill>
        <p:spPr>
          <a:xfrm>
            <a:off x="6941114" y="1197386"/>
            <a:ext cx="3852710" cy="4512391"/>
          </a:xfrm>
          <a:prstGeom prst="rect">
            <a:avLst/>
          </a:prstGeom>
        </p:spPr>
      </p:pic>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4"/>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246927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err="1">
                <a:solidFill>
                  <a:srgbClr val="233746"/>
                </a:solidFill>
                <a:latin typeface="Aptos"/>
              </a:rPr>
              <a:t>SCLead</a:t>
            </a:r>
            <a:r>
              <a:rPr lang="en-US" sz="4000" b="1">
                <a:solidFill>
                  <a:srgbClr val="233746"/>
                </a:solidFill>
                <a:latin typeface="Aptos"/>
              </a:rPr>
              <a:t> Reminders</a:t>
            </a:r>
            <a:endParaRPr lang="en-US">
              <a:latin typeface="Apto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1060633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22E4EB-524C-FD35-CC9E-6D8DB0F4EA8A}"/>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8D93803-EDE0-1FDD-4F46-81F43DD911C0}"/>
              </a:ext>
            </a:extLst>
          </p:cNvPr>
          <p:cNvSpPr txBox="1">
            <a:spLocks noGrp="1"/>
          </p:cNvSpPr>
          <p:nvPr>
            <p:ph type="title" idx="4294967295"/>
          </p:nvPr>
        </p:nvSpPr>
        <p:spPr>
          <a:xfrm>
            <a:off x="685801" y="717550"/>
            <a:ext cx="11303575" cy="44640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t>Cleaning up Staff Lists</a:t>
            </a:r>
          </a:p>
        </p:txBody>
      </p:sp>
      <p:sp>
        <p:nvSpPr>
          <p:cNvPr id="7" name="AutoShape 6">
            <a:extLst>
              <a:ext uri="{FF2B5EF4-FFF2-40B4-BE49-F238E27FC236}">
                <a16:creationId xmlns:a16="http://schemas.microsoft.com/office/drawing/2014/main" id="{3561F562-8B75-BA02-C95A-C9A629719653}"/>
              </a:ext>
              <a:ext uri="{C183D7F6-B498-43B3-948B-1728B52AA6E4}">
                <adec:decorative xmlns:adec="http://schemas.microsoft.com/office/drawing/2017/decorative" val="1"/>
              </a:ext>
            </a:extLst>
          </p:cNvPr>
          <p:cNvSpPr/>
          <p:nvPr/>
        </p:nvSpPr>
        <p:spPr>
          <a:xfrm>
            <a:off x="6096000" y="912322"/>
            <a:ext cx="57583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8" name="TextBox 5">
            <a:extLst>
              <a:ext uri="{FF2B5EF4-FFF2-40B4-BE49-F238E27FC236}">
                <a16:creationId xmlns:a16="http://schemas.microsoft.com/office/drawing/2014/main" id="{510A2C67-88BC-7078-AF03-07F9D8FCE36B}"/>
              </a:ext>
            </a:extLst>
          </p:cNvPr>
          <p:cNvSpPr txBox="1"/>
          <p:nvPr/>
        </p:nvSpPr>
        <p:spPr>
          <a:xfrm>
            <a:off x="685800" y="1498028"/>
            <a:ext cx="10625135" cy="196977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28600" indent="-228600">
              <a:buFont typeface="Arial" panose="020B0604020202020204" pitchFamily="34" charset="0"/>
              <a:buChar char="•"/>
            </a:pPr>
            <a:r>
              <a:rPr lang="en-US" sz="3200">
                <a:latin typeface="Aptos"/>
                <a:ea typeface="+mn-lt"/>
                <a:cs typeface="+mn-lt"/>
              </a:rPr>
              <a:t>Educators</a:t>
            </a:r>
            <a:r>
              <a:rPr lang="en-US" sz="3200">
                <a:latin typeface="Aptos"/>
                <a:cs typeface="Times New Roman"/>
              </a:rPr>
              <a:t>/administrators</a:t>
            </a:r>
            <a:r>
              <a:rPr lang="en-US" sz="3200">
                <a:latin typeface="Aptos"/>
              </a:rPr>
              <a:t> no longer with your district </a:t>
            </a:r>
            <a:endParaRPr lang="en-US" sz="3200">
              <a:latin typeface="Aptos"/>
              <a:cs typeface="Times New Roman"/>
            </a:endParaRPr>
          </a:p>
          <a:p>
            <a:pPr marL="228600" indent="-228600">
              <a:buFont typeface="Arial" panose="020B0604020202020204" pitchFamily="34" charset="0"/>
              <a:buChar char="•"/>
            </a:pPr>
            <a:r>
              <a:rPr lang="en-US" sz="3200">
                <a:latin typeface="Aptos"/>
                <a:ea typeface="+mn-lt"/>
                <a:cs typeface="+mn-lt"/>
              </a:rPr>
              <a:t>Newly</a:t>
            </a:r>
            <a:r>
              <a:rPr lang="en-US" sz="3200">
                <a:latin typeface="Aptos"/>
              </a:rPr>
              <a:t> hired educators/administrators</a:t>
            </a:r>
            <a:endParaRPr lang="en-US" sz="3200">
              <a:latin typeface="Aptos"/>
              <a:cs typeface="Times New Roman"/>
            </a:endParaRPr>
          </a:p>
          <a:p>
            <a:pPr marL="228600" indent="-228600">
              <a:buFont typeface="Arial" panose="020B0604020202020204" pitchFamily="34" charset="0"/>
              <a:buChar char="•"/>
            </a:pPr>
            <a:r>
              <a:rPr lang="en-US" sz="3200">
                <a:latin typeface="Aptos"/>
                <a:ea typeface="+mn-lt"/>
                <a:cs typeface="+mn-lt"/>
              </a:rPr>
              <a:t>Educators/administrators</a:t>
            </a:r>
            <a:r>
              <a:rPr lang="en-US" sz="3200">
                <a:latin typeface="Aptos"/>
              </a:rPr>
              <a:t> who moved positions or schools in your district</a:t>
            </a:r>
            <a:endParaRPr lang="en-US" sz="3200">
              <a:latin typeface="Aptos"/>
              <a:cs typeface="Calibri"/>
            </a:endParaRPr>
          </a:p>
        </p:txBody>
      </p:sp>
      <p:sp>
        <p:nvSpPr>
          <p:cNvPr id="3" name="AutoShape 3">
            <a:extLst>
              <a:ext uri="{FF2B5EF4-FFF2-40B4-BE49-F238E27FC236}">
                <a16:creationId xmlns:a16="http://schemas.microsoft.com/office/drawing/2014/main" id="{AC39DB7E-8206-99CD-BEE5-17C4D4612D79}"/>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Freeform 6"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1A94C743-580C-294E-2FE7-DB30948F17C5}"/>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10177554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1">
            <a:extLst>
              <a:ext uri="{FF2B5EF4-FFF2-40B4-BE49-F238E27FC236}">
                <a16:creationId xmlns:a16="http://schemas.microsoft.com/office/drawing/2014/main" id="{A92B153A-D3DC-5F53-96ED-8837A26FC83A}"/>
              </a:ext>
            </a:extLst>
          </p:cNvPr>
          <p:cNvSpPr txBox="1">
            <a:spLocks noGrp="1"/>
          </p:cNvSpPr>
          <p:nvPr>
            <p:ph type="title"/>
          </p:nvPr>
        </p:nvSpPr>
        <p:spPr>
          <a:xfrm>
            <a:off x="592313" y="532341"/>
            <a:ext cx="5520551"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Staff Lists</a:t>
            </a:r>
            <a:endParaRPr lang="en-US" sz="4000" b="1" i="0" u="none" strike="noStrike" kern="1200" cap="none" spc="0" normalizeH="0" baseline="0" noProof="0">
              <a:ln>
                <a:noFill/>
              </a:ln>
              <a:solidFill>
                <a:srgbClr val="233746"/>
              </a:solidFill>
              <a:effectLst/>
              <a:uLnTx/>
              <a:uFillTx/>
              <a:latin typeface="Aptos" panose="020B0004020202020204" pitchFamily="34" charset="0"/>
            </a:endParaRPr>
          </a:p>
        </p:txBody>
      </p:sp>
      <p:pic>
        <p:nvPicPr>
          <p:cNvPr id="13" name="Picture 12" descr="A screenshot of a computer">
            <a:extLst>
              <a:ext uri="{FF2B5EF4-FFF2-40B4-BE49-F238E27FC236}">
                <a16:creationId xmlns:a16="http://schemas.microsoft.com/office/drawing/2014/main" id="{2F29650C-3487-F68C-6120-DBF0D1185C1B}"/>
              </a:ext>
            </a:extLst>
          </p:cNvPr>
          <p:cNvPicPr>
            <a:picLocks noChangeAspect="1"/>
          </p:cNvPicPr>
          <p:nvPr/>
        </p:nvPicPr>
        <p:blipFill>
          <a:blip r:embed="rId3"/>
          <a:stretch>
            <a:fillRect/>
          </a:stretch>
        </p:blipFill>
        <p:spPr>
          <a:xfrm>
            <a:off x="5645" y="1375657"/>
            <a:ext cx="6705600" cy="3457575"/>
          </a:xfrm>
          <a:prstGeom prst="rect">
            <a:avLst/>
          </a:prstGeom>
          <a:ln>
            <a:noFill/>
          </a:ln>
        </p:spPr>
      </p:pic>
      <p:pic>
        <p:nvPicPr>
          <p:cNvPr id="6" name="Picture 5" descr="A screenshot of a computer">
            <a:extLst>
              <a:ext uri="{FF2B5EF4-FFF2-40B4-BE49-F238E27FC236}">
                <a16:creationId xmlns:a16="http://schemas.microsoft.com/office/drawing/2014/main" id="{B1E83775-3B3C-71C8-E462-740D8CC778B0}"/>
              </a:ext>
            </a:extLst>
          </p:cNvPr>
          <p:cNvPicPr>
            <a:picLocks noChangeAspect="1"/>
          </p:cNvPicPr>
          <p:nvPr/>
        </p:nvPicPr>
        <p:blipFill rotWithShape="1">
          <a:blip r:embed="rId4"/>
          <a:srcRect t="141" r="7002" b="18933"/>
          <a:stretch/>
        </p:blipFill>
        <p:spPr>
          <a:xfrm>
            <a:off x="6878462" y="389466"/>
            <a:ext cx="4824024" cy="2992111"/>
          </a:xfrm>
          <a:prstGeom prst="rect">
            <a:avLst/>
          </a:prstGeom>
          <a:ln>
            <a:noFill/>
          </a:ln>
        </p:spPr>
      </p:pic>
      <p:pic>
        <p:nvPicPr>
          <p:cNvPr id="7" name="Picture 6" descr="A screenshot of a computer">
            <a:extLst>
              <a:ext uri="{FF2B5EF4-FFF2-40B4-BE49-F238E27FC236}">
                <a16:creationId xmlns:a16="http://schemas.microsoft.com/office/drawing/2014/main" id="{ED5CF60A-43E0-DE9F-8BF0-FB329C9423BB}"/>
              </a:ext>
            </a:extLst>
          </p:cNvPr>
          <p:cNvPicPr>
            <a:picLocks noChangeAspect="1"/>
          </p:cNvPicPr>
          <p:nvPr/>
        </p:nvPicPr>
        <p:blipFill>
          <a:blip r:embed="rId5"/>
          <a:stretch>
            <a:fillRect/>
          </a:stretch>
        </p:blipFill>
        <p:spPr>
          <a:xfrm>
            <a:off x="6878461" y="3428999"/>
            <a:ext cx="5032022" cy="1600656"/>
          </a:xfrm>
          <a:prstGeom prst="rect">
            <a:avLst/>
          </a:prstGeom>
          <a:ln>
            <a:noFill/>
          </a:ln>
        </p:spPr>
      </p:pic>
      <p:pic>
        <p:nvPicPr>
          <p:cNvPr id="8" name="Picture 7" descr="A screenshot of a computer">
            <a:extLst>
              <a:ext uri="{FF2B5EF4-FFF2-40B4-BE49-F238E27FC236}">
                <a16:creationId xmlns:a16="http://schemas.microsoft.com/office/drawing/2014/main" id="{01F3BFE1-399D-D593-D150-04362061B555}"/>
              </a:ext>
            </a:extLst>
          </p:cNvPr>
          <p:cNvPicPr>
            <a:picLocks noChangeAspect="1"/>
          </p:cNvPicPr>
          <p:nvPr/>
        </p:nvPicPr>
        <p:blipFill>
          <a:blip r:embed="rId6"/>
          <a:stretch>
            <a:fillRect/>
          </a:stretch>
        </p:blipFill>
        <p:spPr>
          <a:xfrm>
            <a:off x="5964061" y="5109285"/>
            <a:ext cx="5028236" cy="1412468"/>
          </a:xfrm>
          <a:prstGeom prst="rect">
            <a:avLst/>
          </a:prstGeom>
          <a:ln>
            <a:noFill/>
          </a:ln>
        </p:spPr>
      </p:pic>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1095310" y="5821555"/>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7"/>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8561557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p:nvPr>
        </p:nvSpPr>
        <p:spPr>
          <a:xfrm>
            <a:off x="417689" y="295980"/>
            <a:ext cx="103811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lnSpc>
                <a:spcPts val="3334"/>
              </a:lnSpc>
              <a:spcBef>
                <a:spcPts val="0"/>
              </a:spcBef>
              <a:spcAft>
                <a:spcPts val="0"/>
              </a:spcAft>
              <a:buClrTx/>
              <a:buSzTx/>
              <a:buFontTx/>
              <a:buNone/>
              <a:tabLst/>
              <a:defRPr/>
            </a:pPr>
            <a:r>
              <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rPr>
              <a:t>Dealing with Duplicates</a:t>
            </a:r>
          </a:p>
        </p:txBody>
      </p:sp>
      <p:sp>
        <p:nvSpPr>
          <p:cNvPr id="2" name="Content Placeholder 1">
            <a:extLst>
              <a:ext uri="{FF2B5EF4-FFF2-40B4-BE49-F238E27FC236}">
                <a16:creationId xmlns:a16="http://schemas.microsoft.com/office/drawing/2014/main" id="{E31FAD58-ED82-ED3B-835F-FFCEC6DA2752}"/>
              </a:ext>
            </a:extLst>
          </p:cNvPr>
          <p:cNvSpPr>
            <a:spLocks noGrp="1"/>
          </p:cNvSpPr>
          <p:nvPr>
            <p:ph idx="1"/>
          </p:nvPr>
        </p:nvSpPr>
        <p:spPr>
          <a:xfrm>
            <a:off x="304800" y="1066801"/>
            <a:ext cx="11531600" cy="4902187"/>
          </a:xfrm>
        </p:spPr>
        <p:txBody>
          <a:bodyPr vert="horz" lIns="91440" tIns="45720" rIns="91440" bIns="45720" rtlCol="0" anchor="t">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3600">
                <a:solidFill>
                  <a:schemeClr val="accent6">
                    <a:lumMod val="10000"/>
                  </a:schemeClr>
                </a:solidFill>
                <a:latin typeface="Aptos"/>
                <a:cs typeface="Calibri"/>
              </a:rPr>
              <a:t>"Delete" option will only show if the record was manually added to SCLead.org</a:t>
            </a:r>
          </a:p>
          <a:p>
            <a:endParaRPr lang="en-US"/>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pic>
        <p:nvPicPr>
          <p:cNvPr id="4" name="Picture 3" descr="Screenshot of Staff Details page.">
            <a:extLst>
              <a:ext uri="{FF2B5EF4-FFF2-40B4-BE49-F238E27FC236}">
                <a16:creationId xmlns:a16="http://schemas.microsoft.com/office/drawing/2014/main" id="{4DE91CA7-CCB8-AA05-7282-CE245B1452E9}"/>
              </a:ext>
            </a:extLst>
          </p:cNvPr>
          <p:cNvPicPr>
            <a:picLocks noChangeAspect="1"/>
          </p:cNvPicPr>
          <p:nvPr/>
        </p:nvPicPr>
        <p:blipFill rotWithShape="1">
          <a:blip r:embed="rId3"/>
          <a:srcRect l="23873"/>
          <a:stretch/>
        </p:blipFill>
        <p:spPr>
          <a:xfrm>
            <a:off x="6849533" y="1817538"/>
            <a:ext cx="4236978" cy="4572000"/>
          </a:xfrm>
          <a:prstGeom prst="rect">
            <a:avLst/>
          </a:prstGeom>
        </p:spPr>
      </p:pic>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4"/>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0629273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151F4C-7761-5C70-691D-DFF419B75E6C}"/>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3513D0E1-2096-CEED-5A86-CE9D52DCCC42}"/>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Induction &amp; Mentoring Reminders</a:t>
            </a:r>
            <a:endParaRPr lang="en-US"/>
          </a:p>
        </p:txBody>
      </p:sp>
      <p:sp>
        <p:nvSpPr>
          <p:cNvPr id="3" name="AutoShape 3">
            <a:extLst>
              <a:ext uri="{FF2B5EF4-FFF2-40B4-BE49-F238E27FC236}">
                <a16:creationId xmlns:a16="http://schemas.microsoft.com/office/drawing/2014/main" id="{0DF12660-C476-C48A-AC7F-000809C79322}"/>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98EA41B9-84D8-8FEE-C90B-F4CC078F103E}"/>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17635945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DB078B-CEDD-AD3F-E8F4-2955FB0238D7}"/>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CFFB9BCB-9D6D-B3EF-B199-1BD29D015778}"/>
              </a:ext>
            </a:extLst>
          </p:cNvPr>
          <p:cNvSpPr txBox="1">
            <a:spLocks noGrp="1"/>
          </p:cNvSpPr>
          <p:nvPr>
            <p:ph type="title" idx="4294967295"/>
          </p:nvPr>
        </p:nvSpPr>
        <p:spPr>
          <a:xfrm>
            <a:off x="639563" y="441656"/>
            <a:ext cx="11303575" cy="44640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lnSpc>
                <a:spcPts val="3334"/>
              </a:lnSpc>
              <a:spcBef>
                <a:spcPts val="0"/>
              </a:spcBef>
              <a:defRPr/>
            </a:pPr>
            <a:r>
              <a:rPr lang="en-US" sz="3300" b="1">
                <a:solidFill>
                  <a:srgbClr val="233746"/>
                </a:solidFill>
                <a:latin typeface="Aptos"/>
              </a:rPr>
              <a:t>Mentoring Reminders</a:t>
            </a:r>
            <a:endPar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endParaRPr>
          </a:p>
        </p:txBody>
      </p:sp>
      <p:sp>
        <p:nvSpPr>
          <p:cNvPr id="7" name="AutoShape 6">
            <a:extLst>
              <a:ext uri="{FF2B5EF4-FFF2-40B4-BE49-F238E27FC236}">
                <a16:creationId xmlns:a16="http://schemas.microsoft.com/office/drawing/2014/main" id="{90AA8E89-563D-87D2-38AF-4AD2B8CCB7E2}"/>
              </a:ext>
              <a:ext uri="{C183D7F6-B498-43B3-948B-1728B52AA6E4}">
                <adec:decorative xmlns:adec="http://schemas.microsoft.com/office/drawing/2017/decorative" val="1"/>
              </a:ext>
            </a:extLst>
          </p:cNvPr>
          <p:cNvSpPr/>
          <p:nvPr/>
        </p:nvSpPr>
        <p:spPr>
          <a:xfrm>
            <a:off x="5006052" y="883385"/>
            <a:ext cx="6703589"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8" name="TextBox 5">
            <a:extLst>
              <a:ext uri="{FF2B5EF4-FFF2-40B4-BE49-F238E27FC236}">
                <a16:creationId xmlns:a16="http://schemas.microsoft.com/office/drawing/2014/main" id="{47C24479-56BF-0C9B-72AC-1A6388BD7FD7}"/>
              </a:ext>
            </a:extLst>
          </p:cNvPr>
          <p:cNvSpPr txBox="1"/>
          <p:nvPr/>
        </p:nvSpPr>
        <p:spPr>
          <a:xfrm>
            <a:off x="447442" y="1081241"/>
            <a:ext cx="10884322" cy="528628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85750" indent="-285750">
              <a:buFont typeface="Arial"/>
              <a:buChar char="•"/>
            </a:pPr>
            <a:r>
              <a:rPr lang="en-US" sz="2400">
                <a:solidFill>
                  <a:srgbClr val="000000"/>
                </a:solidFill>
                <a:latin typeface="Aptos"/>
              </a:rPr>
              <a:t>A mentor can never serve as an evaluator for a teacher they mentored at any time during or after the induction year. </a:t>
            </a:r>
            <a:endParaRPr lang="en-US" sz="2400">
              <a:latin typeface="Aptos"/>
              <a:ea typeface="Calibri"/>
              <a:cs typeface="Calibri"/>
            </a:endParaRPr>
          </a:p>
          <a:p>
            <a:endParaRPr lang="en-US" sz="2400">
              <a:solidFill>
                <a:srgbClr val="000000"/>
              </a:solidFill>
              <a:latin typeface="Aptos"/>
            </a:endParaRPr>
          </a:p>
          <a:p>
            <a:pPr marL="285750" indent="-285750">
              <a:buFont typeface="Arial"/>
              <a:buChar char="•"/>
            </a:pPr>
            <a:r>
              <a:rPr lang="en-US" sz="2400">
                <a:solidFill>
                  <a:srgbClr val="000000"/>
                </a:solidFill>
                <a:latin typeface="Aptos"/>
              </a:rPr>
              <a:t>Mentors can only score mentees for mock observation purposes intended solely for the mentee’s growth; no scores should be used for the required observations conducted as part of the mentoring process. </a:t>
            </a:r>
            <a:endParaRPr lang="en-US" sz="2400">
              <a:latin typeface="Aptos"/>
              <a:ea typeface="Calibri"/>
              <a:cs typeface="Calibri"/>
            </a:endParaRPr>
          </a:p>
          <a:p>
            <a:endParaRPr lang="en-US" sz="2400">
              <a:solidFill>
                <a:srgbClr val="000000"/>
              </a:solidFill>
              <a:latin typeface="Aptos"/>
            </a:endParaRPr>
          </a:p>
          <a:p>
            <a:pPr marL="285750" indent="-285750">
              <a:buFont typeface="Arial"/>
              <a:buChar char="•"/>
            </a:pPr>
            <a:r>
              <a:rPr lang="en-US" sz="2400">
                <a:solidFill>
                  <a:srgbClr val="000000"/>
                </a:solidFill>
                <a:latin typeface="Aptos"/>
              </a:rPr>
              <a:t>Mentors cannot submit any observation notes or formal feedback to the district in order to preserve the confidentiality and trust that is essential to the mentor-mentee relationship.  </a:t>
            </a:r>
            <a:endParaRPr lang="en-US" sz="2400">
              <a:latin typeface="Aptos"/>
              <a:ea typeface="Calibri"/>
              <a:cs typeface="Calibri"/>
            </a:endParaRPr>
          </a:p>
          <a:p>
            <a:endParaRPr lang="en-US" sz="2400">
              <a:solidFill>
                <a:srgbClr val="000000"/>
              </a:solidFill>
              <a:latin typeface="Aptos"/>
            </a:endParaRPr>
          </a:p>
          <a:p>
            <a:pPr marL="285750" indent="-285750">
              <a:buFont typeface="Arial"/>
              <a:buChar char="•"/>
            </a:pPr>
            <a:r>
              <a:rPr lang="en-US" sz="2400">
                <a:solidFill>
                  <a:srgbClr val="000000"/>
                </a:solidFill>
                <a:latin typeface="Aptos"/>
              </a:rPr>
              <a:t>Mentors can submit contact logs and support documents that do not include observation notes or formal feedback if requested by the district. </a:t>
            </a:r>
            <a:endParaRPr lang="en-US" sz="2400">
              <a:ea typeface="Calibri"/>
              <a:cs typeface="Calibri"/>
            </a:endParaRPr>
          </a:p>
          <a:p>
            <a:endParaRPr lang="en-US" sz="2650">
              <a:solidFill>
                <a:srgbClr val="3C4043"/>
              </a:solidFill>
              <a:latin typeface="Aptos"/>
            </a:endParaRPr>
          </a:p>
        </p:txBody>
      </p:sp>
      <p:sp>
        <p:nvSpPr>
          <p:cNvPr id="3" name="AutoShape 3">
            <a:extLst>
              <a:ext uri="{FF2B5EF4-FFF2-40B4-BE49-F238E27FC236}">
                <a16:creationId xmlns:a16="http://schemas.microsoft.com/office/drawing/2014/main" id="{33026928-864A-FEE8-6732-E1F8E9F6EF13}"/>
              </a:ext>
              <a:ext uri="{C183D7F6-B498-43B3-948B-1728B52AA6E4}">
                <adec:decorative xmlns:adec="http://schemas.microsoft.com/office/drawing/2017/decorative" val="1"/>
              </a:ext>
            </a:extLst>
          </p:cNvPr>
          <p:cNvSpPr/>
          <p:nvPr/>
        </p:nvSpPr>
        <p:spPr>
          <a:xfrm flipV="1">
            <a:off x="-115747" y="6275006"/>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Freeform 6"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836B2629-3639-4DA2-243B-51BA4624DE0C}"/>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2"/>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9079514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882678"/>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kumimoji="0" lang="en-US" sz="4000" b="1" i="0" u="none" strike="noStrike" kern="1200" cap="none" spc="0" normalizeH="0" baseline="0" noProof="0">
                <a:ln>
                  <a:noFill/>
                </a:ln>
                <a:solidFill>
                  <a:srgbClr val="233746"/>
                </a:solidFill>
                <a:effectLst/>
                <a:uLnTx/>
                <a:uFillTx/>
                <a:latin typeface="Aptos"/>
              </a:rPr>
              <a:t>Frequently Asked Questions</a:t>
            </a:r>
            <a:r>
              <a:rPr lang="en-US" sz="4000" b="1">
                <a:solidFill>
                  <a:srgbClr val="233746"/>
                </a:solidFill>
                <a:latin typeface="Aptos"/>
              </a:rPr>
              <a:t> and  Announcements</a:t>
            </a:r>
            <a:endPar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605235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476251" y="412750"/>
            <a:ext cx="11303575" cy="44640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lnSpc>
                <a:spcPts val="3334"/>
              </a:lnSpc>
              <a:spcBef>
                <a:spcPts val="0"/>
              </a:spcBef>
              <a:defRPr/>
            </a:pPr>
            <a:r>
              <a:rPr lang="en-US" sz="3300" b="1">
                <a:solidFill>
                  <a:schemeClr val="accent6">
                    <a:lumMod val="10000"/>
                  </a:schemeClr>
                </a:solidFill>
                <a:latin typeface="Aptos"/>
              </a:rPr>
              <a:t>FAQs and Announcements</a:t>
            </a:r>
            <a:endParaRPr lang="en-US">
              <a:solidFill>
                <a:schemeClr val="accent6">
                  <a:lumMod val="10000"/>
                </a:schemeClr>
              </a:solidFill>
            </a:endParaRP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6096000" y="912322"/>
            <a:ext cx="57583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8" name="TextBox 5">
            <a:extLst>
              <a:ext uri="{FF2B5EF4-FFF2-40B4-BE49-F238E27FC236}">
                <a16:creationId xmlns:a16="http://schemas.microsoft.com/office/drawing/2014/main" id="{741FA93D-09B0-F2F4-7107-2BA7073EFDE2}"/>
              </a:ext>
            </a:extLst>
          </p:cNvPr>
          <p:cNvSpPr txBox="1"/>
          <p:nvPr/>
        </p:nvSpPr>
        <p:spPr>
          <a:xfrm>
            <a:off x="416165" y="1199405"/>
            <a:ext cx="10832986" cy="221599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457200" indent="-457200">
              <a:buFont typeface="Arial"/>
              <a:buChar char="•"/>
            </a:pPr>
            <a:r>
              <a:rPr lang="en-US" sz="2400">
                <a:solidFill>
                  <a:schemeClr val="tx2"/>
                </a:solidFill>
                <a:latin typeface="Aptos"/>
                <a:ea typeface="+mn-lt"/>
                <a:cs typeface="+mn-lt"/>
              </a:rPr>
              <a:t>Has the SLO template in </a:t>
            </a:r>
            <a:r>
              <a:rPr lang="en-US" sz="2400" err="1">
                <a:solidFill>
                  <a:schemeClr val="tx2"/>
                </a:solidFill>
                <a:latin typeface="Aptos"/>
                <a:ea typeface="+mn-lt"/>
                <a:cs typeface="+mn-lt"/>
              </a:rPr>
              <a:t>SCLead</a:t>
            </a:r>
            <a:r>
              <a:rPr lang="en-US" sz="2400">
                <a:solidFill>
                  <a:schemeClr val="tx2"/>
                </a:solidFill>
                <a:latin typeface="Aptos"/>
                <a:ea typeface="+mn-lt"/>
                <a:cs typeface="+mn-lt"/>
              </a:rPr>
              <a:t> been updated to include "Effective and Adaptive Teaching Strategies and the South Carolina Teaching Standards" rather than "Responsive and Inclusive Practices". </a:t>
            </a:r>
            <a:r>
              <a:rPr lang="en-US" sz="2400" b="1">
                <a:solidFill>
                  <a:schemeClr val="tx2"/>
                </a:solidFill>
                <a:latin typeface="Aptos"/>
                <a:ea typeface="+mn-lt"/>
                <a:cs typeface="+mn-lt"/>
              </a:rPr>
              <a:t>Yes! </a:t>
            </a:r>
            <a:r>
              <a:rPr lang="en-US" sz="2400" b="1" err="1">
                <a:solidFill>
                  <a:schemeClr val="tx2"/>
                </a:solidFill>
                <a:latin typeface="Aptos"/>
                <a:ea typeface="+mn-lt"/>
                <a:cs typeface="+mn-lt"/>
              </a:rPr>
              <a:t>SCLead</a:t>
            </a:r>
            <a:r>
              <a:rPr lang="en-US" sz="2400" b="1">
                <a:solidFill>
                  <a:schemeClr val="tx2"/>
                </a:solidFill>
                <a:latin typeface="Aptos"/>
                <a:ea typeface="+mn-lt"/>
                <a:cs typeface="+mn-lt"/>
              </a:rPr>
              <a:t> is up-to-date with the changes to the SLO template.</a:t>
            </a:r>
            <a:endParaRPr lang="en-US">
              <a:solidFill>
                <a:schemeClr val="tx2"/>
              </a:solidFill>
              <a:ea typeface="Calibri"/>
              <a:cs typeface="Calibri"/>
            </a:endParaRPr>
          </a:p>
          <a:p>
            <a:endParaRPr lang="en-US" sz="2400">
              <a:solidFill>
                <a:schemeClr val="tx2"/>
              </a:solidFill>
              <a:latin typeface="Aptos"/>
              <a:ea typeface="+mn-lt"/>
              <a:cs typeface="+mn-lt"/>
            </a:endParaRPr>
          </a:p>
          <a:p>
            <a:pPr marL="342900" indent="-342900">
              <a:buFont typeface="Arial"/>
              <a:buChar char="•"/>
            </a:pPr>
            <a:r>
              <a:rPr lang="en-US" sz="2400" b="1">
                <a:solidFill>
                  <a:schemeClr val="tx2"/>
                </a:solidFill>
                <a:latin typeface="Aptos"/>
                <a:ea typeface="+mn-lt"/>
                <a:cs typeface="+mn-lt"/>
              </a:rPr>
              <a:t>The Special Areas Evaluator courses will stay in Moodle until further notice.</a:t>
            </a:r>
            <a:endParaRPr lang="en-US" sz="2400">
              <a:solidFill>
                <a:schemeClr val="tx2"/>
              </a:solidFill>
              <a:latin typeface="Aptos"/>
              <a:ea typeface="Calibri"/>
              <a:cs typeface="Calibri"/>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2"/>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8513840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A96BA-37A4-4753-3E81-BA6209D17929}"/>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B17B62A5-F890-E6DF-394C-61A75C689F07}"/>
              </a:ext>
            </a:extLst>
          </p:cNvPr>
          <p:cNvSpPr txBox="1">
            <a:spLocks noGrp="1"/>
          </p:cNvSpPr>
          <p:nvPr>
            <p:ph type="title" idx="4294967295"/>
          </p:nvPr>
        </p:nvSpPr>
        <p:spPr>
          <a:xfrm rot="-10800000" flipV="1">
            <a:off x="898733" y="2137857"/>
            <a:ext cx="2000824" cy="130087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lnSpc>
                <a:spcPts val="3334"/>
              </a:lnSpc>
              <a:spcBef>
                <a:spcPts val="0"/>
              </a:spcBef>
              <a:defRPr/>
            </a:pPr>
            <a:r>
              <a:rPr lang="en-US" sz="3300" b="1">
                <a:solidFill>
                  <a:schemeClr val="accent6">
                    <a:lumMod val="10000"/>
                  </a:schemeClr>
                </a:solidFill>
                <a:latin typeface="Aptos"/>
              </a:rPr>
              <a:t>ADEPT Contact List</a:t>
            </a:r>
            <a:endParaRPr lang="en-US">
              <a:solidFill>
                <a:schemeClr val="accent6">
                  <a:lumMod val="10000"/>
                </a:schemeClr>
              </a:solidFill>
            </a:endParaRPr>
          </a:p>
        </p:txBody>
      </p:sp>
      <p:pic>
        <p:nvPicPr>
          <p:cNvPr id="4" name="Picture 3" descr="Office of Leadership Effectiveness District Contacts">
            <a:extLst>
              <a:ext uri="{FF2B5EF4-FFF2-40B4-BE49-F238E27FC236}">
                <a16:creationId xmlns:a16="http://schemas.microsoft.com/office/drawing/2014/main" id="{E41E8E70-94CC-3C86-316D-AAEDC3C7907F}"/>
              </a:ext>
            </a:extLst>
          </p:cNvPr>
          <p:cNvPicPr>
            <a:picLocks noChangeAspect="1"/>
          </p:cNvPicPr>
          <p:nvPr/>
        </p:nvPicPr>
        <p:blipFill>
          <a:blip r:embed="rId2"/>
          <a:stretch>
            <a:fillRect/>
          </a:stretch>
        </p:blipFill>
        <p:spPr>
          <a:xfrm>
            <a:off x="4140645" y="142738"/>
            <a:ext cx="5445979" cy="6708742"/>
          </a:xfrm>
          <a:prstGeom prst="rect">
            <a:avLst/>
          </a:prstGeom>
        </p:spPr>
      </p:pic>
      <p:sp>
        <p:nvSpPr>
          <p:cNvPr id="7" name="AutoShape 6">
            <a:extLst>
              <a:ext uri="{FF2B5EF4-FFF2-40B4-BE49-F238E27FC236}">
                <a16:creationId xmlns:a16="http://schemas.microsoft.com/office/drawing/2014/main" id="{582C5123-D10B-634F-A399-935F3B58DA5F}"/>
              </a:ext>
              <a:ext uri="{C183D7F6-B498-43B3-948B-1728B52AA6E4}">
                <adec:decorative xmlns:adec="http://schemas.microsoft.com/office/drawing/2017/decorative" val="1"/>
              </a:ext>
            </a:extLst>
          </p:cNvPr>
          <p:cNvSpPr/>
          <p:nvPr/>
        </p:nvSpPr>
        <p:spPr>
          <a:xfrm>
            <a:off x="6096000" y="912322"/>
            <a:ext cx="57583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AutoShape 3">
            <a:extLst>
              <a:ext uri="{FF2B5EF4-FFF2-40B4-BE49-F238E27FC236}">
                <a16:creationId xmlns:a16="http://schemas.microsoft.com/office/drawing/2014/main" id="{46772D41-1B4A-8C41-2518-9E9C368519E6}"/>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Freeform 6"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C7A7FB25-0B97-370C-137C-7D2768D24A89}"/>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838025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50DC18E-C3F3-E2A7-202E-16BAA0CD6E56}"/>
              </a:ext>
              <a:ext uri="{C183D7F6-B498-43B3-948B-1728B52AA6E4}">
                <adec:decorative xmlns:adec="http://schemas.microsoft.com/office/drawing/2017/decorative" val="1"/>
              </a:ext>
            </a:extLst>
          </p:cNvPr>
          <p:cNvSpPr/>
          <p:nvPr/>
        </p:nvSpPr>
        <p:spPr>
          <a:xfrm>
            <a:off x="5085405" y="1086427"/>
            <a:ext cx="6310525" cy="4507518"/>
          </a:xfrm>
          <a:prstGeom prst="rect">
            <a:avLst/>
          </a:prstGeom>
          <a:solidFill>
            <a:schemeClr val="bg2">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4">
            <a:extLst>
              <a:ext uri="{FF2B5EF4-FFF2-40B4-BE49-F238E27FC236}">
                <a16:creationId xmlns:a16="http://schemas.microsoft.com/office/drawing/2014/main" id="{E044191D-75A2-6F55-0B95-AA1CDC69F7F7}"/>
              </a:ext>
            </a:extLst>
          </p:cNvPr>
          <p:cNvSpPr txBox="1">
            <a:spLocks noGrp="1"/>
          </p:cNvSpPr>
          <p:nvPr>
            <p:ph type="title" idx="4294967295"/>
          </p:nvPr>
        </p:nvSpPr>
        <p:spPr>
          <a:xfrm>
            <a:off x="2133601" y="2453006"/>
            <a:ext cx="2997200" cy="102592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6667" b="1" i="0" u="none" strike="noStrike" kern="1200" cap="none" spc="0" normalizeH="0" baseline="0" noProof="0">
                <a:ln>
                  <a:noFill/>
                </a:ln>
                <a:solidFill>
                  <a:srgbClr val="233746"/>
                </a:solidFill>
                <a:effectLst/>
                <a:uLnTx/>
                <a:uFillTx/>
                <a:latin typeface="Aptos" panose="020B0004020202020204" pitchFamily="34" charset="0"/>
                <a:ea typeface="+mn-ea"/>
                <a:cs typeface="+mn-cs"/>
              </a:rPr>
              <a:t>Agenda</a:t>
            </a:r>
          </a:p>
        </p:txBody>
      </p:sp>
      <p:sp>
        <p:nvSpPr>
          <p:cNvPr id="5" name="Freeform 3"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F82E354B-9990-FB82-1D86-C260B448A194}"/>
              </a:ext>
            </a:extLst>
          </p:cNvPr>
          <p:cNvSpPr/>
          <p:nvPr/>
        </p:nvSpPr>
        <p:spPr>
          <a:xfrm>
            <a:off x="558800" y="2453005"/>
            <a:ext cx="1157568" cy="1149139"/>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
        <p:nvSpPr>
          <p:cNvPr id="8" name="TextBox 7">
            <a:extLst>
              <a:ext uri="{FF2B5EF4-FFF2-40B4-BE49-F238E27FC236}">
                <a16:creationId xmlns:a16="http://schemas.microsoft.com/office/drawing/2014/main" id="{5FA821E0-221D-5F74-6832-28668B0E924C}"/>
              </a:ext>
            </a:extLst>
          </p:cNvPr>
          <p:cNvSpPr txBox="1"/>
          <p:nvPr/>
        </p:nvSpPr>
        <p:spPr>
          <a:xfrm>
            <a:off x="5342962" y="1235916"/>
            <a:ext cx="6507238" cy="3970318"/>
          </a:xfrm>
          <a:prstGeom prst="rect">
            <a:avLst/>
          </a:prstGeom>
          <a:noFill/>
        </p:spPr>
        <p:txBody>
          <a:bodyPr wrap="square" lIns="91440" tIns="45720" rIns="91440" bIns="4572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1000" indent="-381000">
              <a:buFont typeface="Arial" panose="020B0604020202020204" pitchFamily="34" charset="0"/>
              <a:buChar char="•"/>
            </a:pPr>
            <a:r>
              <a:rPr lang="en-US" sz="3600">
                <a:solidFill>
                  <a:srgbClr val="233746"/>
                </a:solidFill>
                <a:latin typeface="Aptos"/>
              </a:rPr>
              <a:t>Effectiveness and Training Resources </a:t>
            </a:r>
            <a:endParaRPr lang="en-US">
              <a:latin typeface="Aptos"/>
            </a:endParaRPr>
          </a:p>
          <a:p>
            <a:pPr marL="381000" indent="-381000">
              <a:buFont typeface="Arial" panose="020B0604020202020204" pitchFamily="34" charset="0"/>
              <a:buChar char="•"/>
            </a:pPr>
            <a:r>
              <a:rPr lang="en-US" sz="3600">
                <a:solidFill>
                  <a:srgbClr val="233746"/>
                </a:solidFill>
                <a:latin typeface="Aptos"/>
              </a:rPr>
              <a:t>ADEPT Reminders </a:t>
            </a:r>
          </a:p>
          <a:p>
            <a:pPr marL="381000" indent="-381000">
              <a:buFont typeface="Arial" panose="020B0604020202020204" pitchFamily="34" charset="0"/>
              <a:buChar char="•"/>
            </a:pPr>
            <a:r>
              <a:rPr lang="en-US" sz="3600" err="1">
                <a:solidFill>
                  <a:srgbClr val="233746"/>
                </a:solidFill>
                <a:latin typeface="Aptos"/>
              </a:rPr>
              <a:t>SCLead</a:t>
            </a:r>
            <a:r>
              <a:rPr lang="en-US" sz="3600">
                <a:solidFill>
                  <a:srgbClr val="233746"/>
                </a:solidFill>
                <a:latin typeface="Aptos"/>
              </a:rPr>
              <a:t> Reminders</a:t>
            </a:r>
          </a:p>
          <a:p>
            <a:pPr marL="381000" indent="-381000">
              <a:buFont typeface="Arial" panose="020B0604020202020204" pitchFamily="34" charset="0"/>
              <a:buChar char="•"/>
            </a:pPr>
            <a:r>
              <a:rPr lang="en-US" sz="3600">
                <a:solidFill>
                  <a:srgbClr val="233746"/>
                </a:solidFill>
                <a:latin typeface="Aptos"/>
              </a:rPr>
              <a:t>Induction and  Mentoring</a:t>
            </a:r>
          </a:p>
          <a:p>
            <a:pPr marL="381000" indent="-381000">
              <a:buFont typeface="Arial" panose="020B0604020202020204" pitchFamily="34" charset="0"/>
              <a:buChar char="•"/>
            </a:pPr>
            <a:r>
              <a:rPr lang="en-US" sz="3600">
                <a:solidFill>
                  <a:srgbClr val="233746"/>
                </a:solidFill>
                <a:latin typeface="Aptos"/>
              </a:rPr>
              <a:t>FAQs and Announcements</a:t>
            </a:r>
          </a:p>
          <a:p>
            <a:pPr marL="381000" indent="-381000">
              <a:buFont typeface="Arial" panose="020B0604020202020204" pitchFamily="34" charset="0"/>
              <a:buChar char="•"/>
            </a:pPr>
            <a:r>
              <a:rPr lang="en-US" sz="3600">
                <a:solidFill>
                  <a:srgbClr val="233746"/>
                </a:solidFill>
                <a:latin typeface="Aptos"/>
              </a:rPr>
              <a:t>Questions and Discussion</a:t>
            </a:r>
            <a:endParaRPr lang="en-US" sz="3600">
              <a:solidFill>
                <a:srgbClr val="233746"/>
              </a:solidFill>
              <a:latin typeface="Aptos" panose="020B0004020202020204" pitchFamily="34" charset="0"/>
            </a:endParaRPr>
          </a:p>
        </p:txBody>
      </p:sp>
      <p:sp>
        <p:nvSpPr>
          <p:cNvPr id="3" name="Freeform 3"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AutoShape 2">
            <a:extLst>
              <a:ext uri="{FF2B5EF4-FFF2-40B4-BE49-F238E27FC236}">
                <a16:creationId xmlns:a16="http://schemas.microsoft.com/office/drawing/2014/main" id="{58C83904-3A39-EBDC-7486-44675E70B772}"/>
              </a:ext>
              <a:ext uri="{C183D7F6-B498-43B3-948B-1728B52AA6E4}">
                <adec:decorative xmlns:adec="http://schemas.microsoft.com/office/drawing/2017/decorative" val="1"/>
              </a:ext>
            </a:extLst>
          </p:cNvPr>
          <p:cNvSpPr/>
          <p:nvPr/>
        </p:nvSpPr>
        <p:spPr>
          <a:xfrm flipV="1">
            <a:off x="1930400" y="2311414"/>
            <a:ext cx="0" cy="1371586"/>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Tree>
    <p:extLst>
      <p:ext uri="{BB962C8B-B14F-4D97-AF65-F5344CB8AC3E}">
        <p14:creationId xmlns:p14="http://schemas.microsoft.com/office/powerpoint/2010/main" val="2779628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96EF3-AFB2-9F5D-64DF-C43DD345034D}"/>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58FE45EB-AF2E-CEC9-DCBD-D40E49EC9CD2}"/>
              </a:ext>
            </a:extLst>
          </p:cNvPr>
          <p:cNvSpPr txBox="1">
            <a:spLocks noGrp="1"/>
          </p:cNvSpPr>
          <p:nvPr>
            <p:ph type="title" idx="4294967295"/>
          </p:nvPr>
        </p:nvSpPr>
        <p:spPr>
          <a:xfrm rot="10800000" flipV="1">
            <a:off x="898733" y="1936844"/>
            <a:ext cx="2000824" cy="170290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lnSpc>
                <a:spcPts val="3334"/>
              </a:lnSpc>
              <a:spcBef>
                <a:spcPts val="0"/>
              </a:spcBef>
              <a:defRPr/>
            </a:pPr>
            <a:r>
              <a:rPr lang="en-US" sz="3300" b="1">
                <a:solidFill>
                  <a:schemeClr val="accent6">
                    <a:lumMod val="10000"/>
                  </a:schemeClr>
                </a:solidFill>
                <a:latin typeface="Aptos"/>
              </a:rPr>
              <a:t>Educator Services Contact List</a:t>
            </a:r>
            <a:endParaRPr lang="en-US">
              <a:solidFill>
                <a:schemeClr val="accent6">
                  <a:lumMod val="10000"/>
                </a:schemeClr>
              </a:solidFill>
            </a:endParaRPr>
          </a:p>
        </p:txBody>
      </p:sp>
      <p:pic>
        <p:nvPicPr>
          <p:cNvPr id="4" name="Picture 3" descr="Office of Educator Services District Contacts">
            <a:extLst>
              <a:ext uri="{FF2B5EF4-FFF2-40B4-BE49-F238E27FC236}">
                <a16:creationId xmlns:a16="http://schemas.microsoft.com/office/drawing/2014/main" id="{85B81599-8144-FD96-4D0B-A3BEB9A1A474}"/>
              </a:ext>
            </a:extLst>
          </p:cNvPr>
          <p:cNvPicPr>
            <a:picLocks noChangeAspect="1"/>
          </p:cNvPicPr>
          <p:nvPr/>
        </p:nvPicPr>
        <p:blipFill>
          <a:blip r:embed="rId2"/>
          <a:stretch>
            <a:fillRect/>
          </a:stretch>
        </p:blipFill>
        <p:spPr>
          <a:xfrm>
            <a:off x="3296478" y="0"/>
            <a:ext cx="5599043" cy="6858000"/>
          </a:xfrm>
          <a:prstGeom prst="rect">
            <a:avLst/>
          </a:prstGeom>
        </p:spPr>
      </p:pic>
      <p:sp>
        <p:nvSpPr>
          <p:cNvPr id="7" name="AutoShape 6">
            <a:extLst>
              <a:ext uri="{FF2B5EF4-FFF2-40B4-BE49-F238E27FC236}">
                <a16:creationId xmlns:a16="http://schemas.microsoft.com/office/drawing/2014/main" id="{3DBE68C8-64E6-BCE0-5B59-812B29497979}"/>
              </a:ext>
              <a:ext uri="{C183D7F6-B498-43B3-948B-1728B52AA6E4}">
                <adec:decorative xmlns:adec="http://schemas.microsoft.com/office/drawing/2017/decorative" val="1"/>
              </a:ext>
            </a:extLst>
          </p:cNvPr>
          <p:cNvSpPr/>
          <p:nvPr/>
        </p:nvSpPr>
        <p:spPr>
          <a:xfrm>
            <a:off x="6096000" y="912322"/>
            <a:ext cx="57583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AutoShape 3">
            <a:extLst>
              <a:ext uri="{FF2B5EF4-FFF2-40B4-BE49-F238E27FC236}">
                <a16:creationId xmlns:a16="http://schemas.microsoft.com/office/drawing/2014/main" id="{FBE74BED-D3FB-CCBA-B71D-C575FC2EB8A7}"/>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Freeform 6"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3A5C6CC5-57EA-94FE-8FFC-C5B1F7D05744}"/>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6682133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552753" y="403074"/>
            <a:ext cx="11303575" cy="44640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lnSpc>
                <a:spcPts val="3334"/>
              </a:lnSpc>
              <a:spcBef>
                <a:spcPts val="0"/>
              </a:spcBef>
              <a:defRPr/>
            </a:pPr>
            <a:r>
              <a:rPr lang="en-US" sz="3300" b="1">
                <a:solidFill>
                  <a:srgbClr val="233746"/>
                </a:solidFill>
                <a:latin typeface="Aptos"/>
              </a:rPr>
              <a:t>Office Hours Dates for 2025-26</a:t>
            </a:r>
            <a:endPar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endParaRP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6096000" y="912322"/>
            <a:ext cx="57583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8" name="TextBox 5">
            <a:extLst>
              <a:ext uri="{FF2B5EF4-FFF2-40B4-BE49-F238E27FC236}">
                <a16:creationId xmlns:a16="http://schemas.microsoft.com/office/drawing/2014/main" id="{741FA93D-09B0-F2F4-7107-2BA7073EFDE2}"/>
              </a:ext>
            </a:extLst>
          </p:cNvPr>
          <p:cNvSpPr txBox="1"/>
          <p:nvPr/>
        </p:nvSpPr>
        <p:spPr>
          <a:xfrm>
            <a:off x="685487" y="1389171"/>
            <a:ext cx="5303543" cy="285462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2650">
                <a:solidFill>
                  <a:srgbClr val="3C4043"/>
                </a:solidFill>
                <a:latin typeface="Aptos"/>
              </a:rPr>
              <a:t>Wednesday, August 13, 2025</a:t>
            </a:r>
            <a:endParaRPr lang="en-US" sz="2650">
              <a:solidFill>
                <a:srgbClr val="233F58"/>
              </a:solidFill>
              <a:latin typeface="Aptos"/>
              <a:ea typeface="Calibri"/>
              <a:cs typeface="Calibri"/>
            </a:endParaRPr>
          </a:p>
          <a:p>
            <a:endParaRPr lang="en-US" sz="2650">
              <a:solidFill>
                <a:srgbClr val="3C4043"/>
              </a:solidFill>
              <a:latin typeface="Aptos"/>
            </a:endParaRPr>
          </a:p>
          <a:p>
            <a:r>
              <a:rPr lang="en-US" sz="2650">
                <a:solidFill>
                  <a:srgbClr val="3C4043"/>
                </a:solidFill>
                <a:latin typeface="Aptos"/>
              </a:rPr>
              <a:t>Wednesday, September 10, 2025</a:t>
            </a:r>
            <a:endParaRPr lang="en-US" sz="2650">
              <a:latin typeface="Aptos"/>
              <a:ea typeface="Calibri"/>
              <a:cs typeface="Calibri"/>
            </a:endParaRPr>
          </a:p>
          <a:p>
            <a:endParaRPr lang="en-US" sz="2650">
              <a:solidFill>
                <a:srgbClr val="3C4043"/>
              </a:solidFill>
              <a:latin typeface="Aptos"/>
            </a:endParaRPr>
          </a:p>
          <a:p>
            <a:r>
              <a:rPr lang="en-US" sz="2650">
                <a:solidFill>
                  <a:srgbClr val="3C4043"/>
                </a:solidFill>
                <a:latin typeface="Aptos"/>
              </a:rPr>
              <a:t>Wednesday, October 8, 2025</a:t>
            </a:r>
          </a:p>
          <a:p>
            <a:pPr indent="0">
              <a:lnSpc>
                <a:spcPct val="100000"/>
              </a:lnSpc>
              <a:spcBef>
                <a:spcPts val="0"/>
              </a:spcBef>
              <a:buNone/>
            </a:pPr>
            <a:endParaRPr lang="en-US" sz="2650">
              <a:solidFill>
                <a:srgbClr val="3C4043"/>
              </a:solidFill>
              <a:latin typeface="Aptos"/>
            </a:endParaRPr>
          </a:p>
          <a:p>
            <a:r>
              <a:rPr lang="en-US" sz="2650">
                <a:solidFill>
                  <a:srgbClr val="3C4043"/>
                </a:solidFill>
                <a:latin typeface="Aptos"/>
              </a:rPr>
              <a:t>Wednesday, November  12, 2025</a:t>
            </a: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2"/>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 name="TextBox 5">
            <a:extLst>
              <a:ext uri="{FF2B5EF4-FFF2-40B4-BE49-F238E27FC236}">
                <a16:creationId xmlns:a16="http://schemas.microsoft.com/office/drawing/2014/main" id="{10714A48-97EF-E131-1782-54AD27179C24}"/>
              </a:ext>
            </a:extLst>
          </p:cNvPr>
          <p:cNvSpPr txBox="1"/>
          <p:nvPr/>
        </p:nvSpPr>
        <p:spPr>
          <a:xfrm>
            <a:off x="6382343" y="1389170"/>
            <a:ext cx="5472877" cy="326243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2650">
                <a:solidFill>
                  <a:srgbClr val="3C4043"/>
                </a:solidFill>
                <a:latin typeface="Aptos"/>
              </a:rPr>
              <a:t>Wednesday, January 14, 2026</a:t>
            </a:r>
          </a:p>
          <a:p>
            <a:endParaRPr lang="en-US" sz="2650">
              <a:solidFill>
                <a:srgbClr val="3C4043"/>
              </a:solidFill>
              <a:latin typeface="Aptos"/>
            </a:endParaRPr>
          </a:p>
          <a:p>
            <a:r>
              <a:rPr lang="en-US" sz="2650">
                <a:solidFill>
                  <a:srgbClr val="3C4043"/>
                </a:solidFill>
                <a:latin typeface="Aptos"/>
              </a:rPr>
              <a:t>Wednesday, February 11, 2026</a:t>
            </a:r>
            <a:endParaRPr lang="en-US">
              <a:solidFill>
                <a:srgbClr val="233F58"/>
              </a:solidFill>
              <a:latin typeface="Aptos"/>
              <a:ea typeface="Calibri"/>
              <a:cs typeface="Calibri"/>
            </a:endParaRPr>
          </a:p>
          <a:p>
            <a:endParaRPr lang="en-US" sz="2650">
              <a:solidFill>
                <a:srgbClr val="3C4043"/>
              </a:solidFill>
              <a:latin typeface="Aptos"/>
            </a:endParaRPr>
          </a:p>
          <a:p>
            <a:r>
              <a:rPr lang="en-US" sz="2650">
                <a:solidFill>
                  <a:srgbClr val="3C4043"/>
                </a:solidFill>
                <a:latin typeface="Aptos"/>
              </a:rPr>
              <a:t>Wednesday, March 11, 2026</a:t>
            </a:r>
            <a:endParaRPr lang="en-US">
              <a:solidFill>
                <a:srgbClr val="233F58"/>
              </a:solidFill>
              <a:latin typeface="Aptos"/>
              <a:ea typeface="Calibri"/>
              <a:cs typeface="Calibri"/>
            </a:endParaRPr>
          </a:p>
          <a:p>
            <a:endParaRPr lang="en-US" sz="2650">
              <a:solidFill>
                <a:srgbClr val="3C4043"/>
              </a:solidFill>
              <a:latin typeface="Aptos"/>
            </a:endParaRPr>
          </a:p>
          <a:p>
            <a:r>
              <a:rPr lang="en-US" sz="2650">
                <a:solidFill>
                  <a:srgbClr val="3C4043"/>
                </a:solidFill>
                <a:latin typeface="Aptos"/>
              </a:rPr>
              <a:t>Wednesday, May 6, 2026</a:t>
            </a:r>
          </a:p>
          <a:p>
            <a:pPr indent="0">
              <a:lnSpc>
                <a:spcPct val="100000"/>
              </a:lnSpc>
              <a:spcBef>
                <a:spcPts val="0"/>
              </a:spcBef>
              <a:buNone/>
            </a:pPr>
            <a:endParaRPr lang="en-US" sz="2650">
              <a:solidFill>
                <a:srgbClr val="3C4043"/>
              </a:solidFill>
              <a:latin typeface="Trebuchet MS"/>
            </a:endParaRPr>
          </a:p>
        </p:txBody>
      </p:sp>
    </p:spTree>
    <p:extLst>
      <p:ext uri="{BB962C8B-B14F-4D97-AF65-F5344CB8AC3E}">
        <p14:creationId xmlns:p14="http://schemas.microsoft.com/office/powerpoint/2010/main" val="28804639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Questions and Discussion</a:t>
            </a:r>
            <a:endParaRPr lang="en-US"/>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2301851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
            <a:extLst>
              <a:ext uri="{FF2B5EF4-FFF2-40B4-BE49-F238E27FC236}">
                <a16:creationId xmlns:a16="http://schemas.microsoft.com/office/drawing/2014/main" id="{F8D69DFA-9EE6-8666-346D-97AF6425F980}"/>
              </a:ext>
            </a:extLst>
          </p:cNvPr>
          <p:cNvSpPr txBox="1">
            <a:spLocks noGrp="1"/>
          </p:cNvSpPr>
          <p:nvPr>
            <p:ph type="title" idx="4294967295"/>
          </p:nvPr>
        </p:nvSpPr>
        <p:spPr>
          <a:xfrm>
            <a:off x="406400" y="717550"/>
            <a:ext cx="11938000" cy="43896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t>Office of Educator Effectiveness &amp; Leadership Development</a:t>
            </a:r>
          </a:p>
        </p:txBody>
      </p:sp>
      <p:sp>
        <p:nvSpPr>
          <p:cNvPr id="22" name="AutoShape 4">
            <a:extLst>
              <a:ext uri="{FF2B5EF4-FFF2-40B4-BE49-F238E27FC236}">
                <a16:creationId xmlns:a16="http://schemas.microsoft.com/office/drawing/2014/main" id="{90128454-5E65-0728-86BA-6AD56BD5A10E}"/>
              </a:ext>
              <a:ext uri="{C183D7F6-B498-43B3-948B-1728B52AA6E4}">
                <adec:decorative xmlns:adec="http://schemas.microsoft.com/office/drawing/2017/decorative" val="1"/>
              </a:ext>
            </a:extLst>
          </p:cNvPr>
          <p:cNvSpPr/>
          <p:nvPr/>
        </p:nvSpPr>
        <p:spPr>
          <a:xfrm flipV="1">
            <a:off x="753038" y="134620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grpSp>
        <p:nvGrpSpPr>
          <p:cNvPr id="33" name="Group 5">
            <a:extLst>
              <a:ext uri="{FF2B5EF4-FFF2-40B4-BE49-F238E27FC236}">
                <a16:creationId xmlns:a16="http://schemas.microsoft.com/office/drawing/2014/main" id="{6E1F3613-C796-05D8-529C-2E9CF03D0F8E}"/>
              </a:ext>
              <a:ext uri="{C183D7F6-B498-43B3-948B-1728B52AA6E4}">
                <adec:decorative xmlns:adec="http://schemas.microsoft.com/office/drawing/2017/decorative" val="1"/>
              </a:ext>
            </a:extLst>
          </p:cNvPr>
          <p:cNvGrpSpPr/>
          <p:nvPr/>
        </p:nvGrpSpPr>
        <p:grpSpPr>
          <a:xfrm>
            <a:off x="1020761" y="1182200"/>
            <a:ext cx="4548465" cy="5000583"/>
            <a:chOff x="-19476" y="-76200"/>
            <a:chExt cx="1567146" cy="1507827"/>
          </a:xfrm>
        </p:grpSpPr>
        <p:sp>
          <p:nvSpPr>
            <p:cNvPr id="34" name="Freeform 6">
              <a:extLst>
                <a:ext uri="{FF2B5EF4-FFF2-40B4-BE49-F238E27FC236}">
                  <a16:creationId xmlns:a16="http://schemas.microsoft.com/office/drawing/2014/main" id="{7B3572CE-860E-AF9F-2066-DD6A04D00EBB}"/>
                </a:ext>
              </a:extLst>
            </p:cNvPr>
            <p:cNvSpPr/>
            <p:nvPr/>
          </p:nvSpPr>
          <p:spPr>
            <a:xfrm>
              <a:off x="-19476" y="0"/>
              <a:ext cx="1547670" cy="1431627"/>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5" name="TextBox 7">
              <a:extLst>
                <a:ext uri="{FF2B5EF4-FFF2-40B4-BE49-F238E27FC236}">
                  <a16:creationId xmlns:a16="http://schemas.microsoft.com/office/drawing/2014/main" id="{2991F4F8-2D1B-E7E9-50B3-28E2FCF49D6C}"/>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1" name="TextBox 14">
            <a:extLst>
              <a:ext uri="{FF2B5EF4-FFF2-40B4-BE49-F238E27FC236}">
                <a16:creationId xmlns:a16="http://schemas.microsoft.com/office/drawing/2014/main" id="{7CECC893-0D2B-52BF-67FC-D07D833D0967}"/>
              </a:ext>
            </a:extLst>
          </p:cNvPr>
          <p:cNvSpPr txBox="1"/>
          <p:nvPr/>
        </p:nvSpPr>
        <p:spPr>
          <a:xfrm>
            <a:off x="1790848" y="1576276"/>
            <a:ext cx="2858562" cy="23205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2200" b="1">
                <a:solidFill>
                  <a:srgbClr val="233746"/>
                </a:solidFill>
                <a:latin typeface="Aptos"/>
              </a:rPr>
              <a:t>Effectiveness Leads</a:t>
            </a:r>
          </a:p>
        </p:txBody>
      </p:sp>
      <p:sp>
        <p:nvSpPr>
          <p:cNvPr id="26" name="TextBox 8">
            <a:extLst>
              <a:ext uri="{FF2B5EF4-FFF2-40B4-BE49-F238E27FC236}">
                <a16:creationId xmlns:a16="http://schemas.microsoft.com/office/drawing/2014/main" id="{A3599B67-F25E-7CD5-90B2-DEEA88B085A6}"/>
              </a:ext>
            </a:extLst>
          </p:cNvPr>
          <p:cNvSpPr txBox="1"/>
          <p:nvPr/>
        </p:nvSpPr>
        <p:spPr>
          <a:xfrm>
            <a:off x="1023359" y="1906884"/>
            <a:ext cx="4546917" cy="430887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42900" indent="-342900">
              <a:buClr>
                <a:srgbClr val="000000"/>
              </a:buClr>
              <a:buSzPts val="1600"/>
              <a:buFont typeface="Arial"/>
              <a:buChar char="•"/>
            </a:pPr>
            <a:r>
              <a:rPr lang="en-US" sz="2000">
                <a:solidFill>
                  <a:srgbClr val="000000"/>
                </a:solidFill>
                <a:latin typeface="Aptos"/>
                <a:ea typeface="Calibri"/>
                <a:cs typeface="Calibri"/>
                <a:sym typeface="Calibri"/>
              </a:rPr>
              <a:t>Kate Berresford, EPPs, </a:t>
            </a:r>
            <a:r>
              <a:rPr lang="en-US" sz="2000">
                <a:solidFill>
                  <a:srgbClr val="000000"/>
                </a:solidFill>
                <a:latin typeface="Aptos"/>
                <a:ea typeface="Calibri"/>
                <a:cs typeface="Calibri"/>
                <a:sym typeface="Calibri"/>
                <a:hlinkClick r:id="rId2"/>
              </a:rPr>
              <a:t>skberresford@ed.sc.gov</a:t>
            </a:r>
            <a:endParaRPr lang="en-US" sz="2000">
              <a:solidFill>
                <a:srgbClr val="233F58"/>
              </a:solidFill>
              <a:latin typeface="Aptos"/>
              <a:ea typeface="Calibri"/>
              <a:cs typeface="Calibri"/>
            </a:endParaRPr>
          </a:p>
          <a:p>
            <a:pPr marL="228600" indent="-228600">
              <a:buClr>
                <a:srgbClr val="000000"/>
              </a:buClr>
              <a:buSzPts val="1600"/>
              <a:buFont typeface="Arial" panose="020B0603020202020204" pitchFamily="34" charset="0"/>
              <a:buChar char="•"/>
            </a:pPr>
            <a:r>
              <a:rPr lang="en-US" sz="2000">
                <a:solidFill>
                  <a:srgbClr val="000000"/>
                </a:solidFill>
                <a:latin typeface="Aptos"/>
                <a:ea typeface="Calibri"/>
                <a:cs typeface="Calibri"/>
                <a:sym typeface="Calibri"/>
              </a:rPr>
              <a:t>Ashley Cohoon, Communications, </a:t>
            </a:r>
            <a:r>
              <a:rPr lang="en-US" sz="2000" u="sng">
                <a:solidFill>
                  <a:schemeClr val="hlink"/>
                </a:solidFill>
                <a:latin typeface="Aptos"/>
                <a:ea typeface="Calibri"/>
                <a:cs typeface="Calibri"/>
                <a:sym typeface="Calibri"/>
                <a:hlinkClick r:id="rId3">
                  <a:extLst>
                    <a:ext uri="{A12FA001-AC4F-418D-AE19-62706E023703}">
                      <ahyp:hlinkClr xmlns:ahyp="http://schemas.microsoft.com/office/drawing/2018/hyperlinkcolor" val="tx"/>
                    </a:ext>
                  </a:extLst>
                </a:hlinkClick>
              </a:rPr>
              <a:t>ascohoon@ed.sc.gov</a:t>
            </a:r>
            <a:r>
              <a:rPr lang="en-US" sz="2000">
                <a:solidFill>
                  <a:srgbClr val="000000"/>
                </a:solidFill>
                <a:latin typeface="Aptos"/>
                <a:ea typeface="Calibri"/>
                <a:cs typeface="Calibri"/>
                <a:sym typeface="Calibri"/>
              </a:rPr>
              <a:t> </a:t>
            </a:r>
            <a:endParaRPr lang="en-US" sz="2000">
              <a:latin typeface="Aptos"/>
            </a:endParaRPr>
          </a:p>
          <a:p>
            <a:pPr marL="228600" indent="-228600">
              <a:buClr>
                <a:srgbClr val="000000"/>
              </a:buClr>
              <a:buSzPts val="1600"/>
              <a:buFont typeface="Arial" panose="020B0603020202020204" pitchFamily="34" charset="0"/>
              <a:buChar char="•"/>
            </a:pPr>
            <a:r>
              <a:rPr lang="en-US" sz="2000">
                <a:solidFill>
                  <a:srgbClr val="000000"/>
                </a:solidFill>
                <a:latin typeface="Aptos"/>
                <a:ea typeface="Calibri"/>
                <a:cs typeface="Calibri"/>
              </a:rPr>
              <a:t>Dr. Roshonda Frazier, SLO and Teacher Leadership, </a:t>
            </a:r>
            <a:r>
              <a:rPr lang="en-US" sz="2000">
                <a:solidFill>
                  <a:srgbClr val="000000"/>
                </a:solidFill>
                <a:latin typeface="Aptos"/>
                <a:ea typeface="Calibri"/>
                <a:cs typeface="Calibri"/>
                <a:hlinkClick r:id="rId4"/>
              </a:rPr>
              <a:t>rfrazier@ed.sc.gov</a:t>
            </a:r>
            <a:r>
              <a:rPr lang="en-US" sz="2000">
                <a:solidFill>
                  <a:srgbClr val="000000"/>
                </a:solidFill>
                <a:latin typeface="Aptos"/>
                <a:ea typeface="Calibri"/>
                <a:cs typeface="Calibri"/>
              </a:rPr>
              <a:t> </a:t>
            </a:r>
            <a:endParaRPr lang="en-US" sz="2000">
              <a:solidFill>
                <a:srgbClr val="000000"/>
              </a:solidFill>
              <a:latin typeface="Aptos"/>
              <a:ea typeface="Calibri"/>
              <a:cs typeface="Arial"/>
            </a:endParaRPr>
          </a:p>
          <a:p>
            <a:pPr marL="228600" indent="-228600">
              <a:buClr>
                <a:srgbClr val="000000"/>
              </a:buClr>
              <a:buSzPts val="1600"/>
              <a:buFont typeface="Arial" panose="020B0603020202020204" pitchFamily="34" charset="0"/>
              <a:buChar char="•"/>
            </a:pPr>
            <a:r>
              <a:rPr lang="en-US" sz="2000">
                <a:solidFill>
                  <a:srgbClr val="000000"/>
                </a:solidFill>
                <a:latin typeface="Aptos"/>
                <a:ea typeface="Calibri"/>
                <a:cs typeface="Calibri"/>
                <a:sym typeface="Calibri"/>
              </a:rPr>
              <a:t>Jenny Henke, Induction &amp; Mentoring, </a:t>
            </a:r>
            <a:r>
              <a:rPr lang="en-US" sz="2000" u="sng">
                <a:solidFill>
                  <a:schemeClr val="hlink"/>
                </a:solidFill>
                <a:latin typeface="Aptos"/>
                <a:ea typeface="Calibri"/>
                <a:cs typeface="Calibri"/>
                <a:sym typeface="Calibri"/>
                <a:hlinkClick r:id="rId5">
                  <a:extLst>
                    <a:ext uri="{A12FA001-AC4F-418D-AE19-62706E023703}">
                      <ahyp:hlinkClr xmlns:ahyp="http://schemas.microsoft.com/office/drawing/2018/hyperlinkcolor" val="tx"/>
                    </a:ext>
                  </a:extLst>
                </a:hlinkClick>
              </a:rPr>
              <a:t>vhenke@ed.sc.gov</a:t>
            </a:r>
            <a:endParaRPr lang="en-US" sz="2000" u="sng">
              <a:solidFill>
                <a:schemeClr val="hlink"/>
              </a:solidFill>
              <a:latin typeface="Aptos"/>
              <a:ea typeface="Calibri"/>
              <a:cs typeface="Calibri"/>
            </a:endParaRPr>
          </a:p>
          <a:p>
            <a:pPr marL="228600" indent="-228600">
              <a:buClr>
                <a:srgbClr val="000000"/>
              </a:buClr>
              <a:buSzPts val="1600"/>
              <a:buFont typeface="Arial" panose="020B0603020202020204" pitchFamily="34" charset="0"/>
              <a:buChar char="•"/>
            </a:pPr>
            <a:r>
              <a:rPr lang="en-US" sz="2000">
                <a:solidFill>
                  <a:schemeClr val="accent6">
                    <a:lumMod val="10000"/>
                  </a:schemeClr>
                </a:solidFill>
                <a:latin typeface="Aptos"/>
                <a:ea typeface="Calibri"/>
                <a:cs typeface="Calibri"/>
                <a:sym typeface="Calibri"/>
              </a:rPr>
              <a:t>Dr. Kimberly Howard, PADEPP,</a:t>
            </a:r>
            <a:r>
              <a:rPr lang="en-US" sz="2000">
                <a:latin typeface="Aptos"/>
                <a:ea typeface="Calibri"/>
                <a:cs typeface="Calibri"/>
                <a:sym typeface="Calibri"/>
              </a:rPr>
              <a:t> </a:t>
            </a:r>
            <a:r>
              <a:rPr lang="en-US" sz="2000" u="sng">
                <a:latin typeface="Aptos"/>
                <a:ea typeface="Calibri"/>
                <a:cs typeface="Calibri"/>
                <a:sym typeface="Calibri"/>
                <a:hlinkClick r:id="rId6"/>
              </a:rPr>
              <a:t>khoward@ed.sc.gov</a:t>
            </a:r>
            <a:endParaRPr lang="en-US" sz="2000" u="sng">
              <a:latin typeface="Aptos"/>
              <a:ea typeface="Calibri"/>
              <a:cs typeface="Calibri"/>
            </a:endParaRPr>
          </a:p>
          <a:p>
            <a:pPr marL="228600" indent="-228600">
              <a:buClr>
                <a:srgbClr val="000000"/>
              </a:buClr>
              <a:buSzPts val="1600"/>
              <a:buFont typeface="Arial" panose="020B0603020202020204" pitchFamily="34" charset="0"/>
              <a:buChar char="•"/>
            </a:pPr>
            <a:r>
              <a:rPr lang="en-US" sz="2000">
                <a:solidFill>
                  <a:schemeClr val="accent6">
                    <a:lumMod val="10000"/>
                  </a:schemeClr>
                </a:solidFill>
                <a:latin typeface="Aptos"/>
                <a:ea typeface="Calibri"/>
                <a:cs typeface="Calibri"/>
              </a:rPr>
              <a:t>Torian Nunn, Data &amp; Reporting,</a:t>
            </a:r>
            <a:r>
              <a:rPr lang="en-US" sz="2000">
                <a:solidFill>
                  <a:srgbClr val="233F58"/>
                </a:solidFill>
                <a:latin typeface="Aptos"/>
                <a:ea typeface="Calibri"/>
                <a:cs typeface="Calibri"/>
              </a:rPr>
              <a:t> </a:t>
            </a:r>
            <a:r>
              <a:rPr lang="en-US" sz="2000">
                <a:solidFill>
                  <a:srgbClr val="233F58"/>
                </a:solidFill>
                <a:latin typeface="Aptos"/>
                <a:ea typeface="Calibri"/>
                <a:cs typeface="Calibri"/>
                <a:hlinkClick r:id="rId7"/>
              </a:rPr>
              <a:t>tmnunn@ed.sc.gov</a:t>
            </a:r>
            <a:r>
              <a:rPr lang="en-US" sz="2000">
                <a:solidFill>
                  <a:srgbClr val="233F58"/>
                </a:solidFill>
                <a:latin typeface="Aptos"/>
                <a:ea typeface="Calibri"/>
                <a:cs typeface="Calibri"/>
              </a:rPr>
              <a:t> </a:t>
            </a:r>
            <a:endParaRPr lang="en-US" sz="2000" u="sng">
              <a:solidFill>
                <a:srgbClr val="233F58"/>
              </a:solidFill>
              <a:latin typeface="Aptos"/>
              <a:ea typeface="Calibri"/>
              <a:cs typeface="Calibri"/>
            </a:endParaRPr>
          </a:p>
          <a:p>
            <a:pPr>
              <a:buClr>
                <a:srgbClr val="000000"/>
              </a:buClr>
              <a:buSzPts val="1600"/>
            </a:pPr>
            <a:endParaRPr lang="en-US" sz="2000">
              <a:solidFill>
                <a:srgbClr val="233F58"/>
              </a:solidFill>
              <a:latin typeface="Aptos"/>
              <a:ea typeface="Calibri"/>
              <a:cs typeface="Calibri"/>
            </a:endParaRPr>
          </a:p>
          <a:p>
            <a:pPr marL="304165" lvl="1">
              <a:buClr>
                <a:srgbClr val="000000"/>
              </a:buClr>
              <a:buSzPts val="1600"/>
            </a:pPr>
            <a:r>
              <a:rPr lang="en-US" sz="2000" b="1">
                <a:solidFill>
                  <a:schemeClr val="accent6">
                    <a:lumMod val="10000"/>
                  </a:schemeClr>
                </a:solidFill>
                <a:latin typeface="Aptos"/>
                <a:ea typeface="Calibri"/>
                <a:cs typeface="Calibri"/>
                <a:sym typeface="Calibri"/>
              </a:rPr>
              <a:t>Visit our website:</a:t>
            </a:r>
            <a:r>
              <a:rPr lang="en-US" sz="2000" b="1">
                <a:solidFill>
                  <a:schemeClr val="dk1"/>
                </a:solidFill>
                <a:latin typeface="Aptos"/>
                <a:ea typeface="Calibri"/>
                <a:cs typeface="Calibri"/>
                <a:sym typeface="Calibri"/>
              </a:rPr>
              <a:t> </a:t>
            </a:r>
            <a:r>
              <a:rPr lang="en-US" sz="2000" b="1" u="sng">
                <a:solidFill>
                  <a:schemeClr val="hlink"/>
                </a:solidFill>
                <a:latin typeface="Aptos"/>
                <a:ea typeface="Calibri"/>
                <a:cs typeface="Calibri"/>
                <a:sym typeface="Calibri"/>
              </a:rPr>
              <a:t>https://ed.sc.gov</a:t>
            </a:r>
            <a:endParaRPr lang="en-US" sz="2000" b="1" u="sng">
              <a:solidFill>
                <a:schemeClr val="hlink"/>
              </a:solidFill>
              <a:latin typeface="Aptos"/>
              <a:ea typeface="Calibri"/>
              <a:cs typeface="Calibri"/>
            </a:endParaRPr>
          </a:p>
        </p:txBody>
      </p:sp>
      <p:grpSp>
        <p:nvGrpSpPr>
          <p:cNvPr id="36" name="Group 5">
            <a:extLst>
              <a:ext uri="{FF2B5EF4-FFF2-40B4-BE49-F238E27FC236}">
                <a16:creationId xmlns:a16="http://schemas.microsoft.com/office/drawing/2014/main" id="{122381A6-760B-3B3F-2465-4ED203DD3158}"/>
              </a:ext>
              <a:ext uri="{C183D7F6-B498-43B3-948B-1728B52AA6E4}">
                <adec:decorative xmlns:adec="http://schemas.microsoft.com/office/drawing/2017/decorative" val="1"/>
              </a:ext>
            </a:extLst>
          </p:cNvPr>
          <p:cNvGrpSpPr/>
          <p:nvPr/>
        </p:nvGrpSpPr>
        <p:grpSpPr>
          <a:xfrm>
            <a:off x="5855759" y="1202488"/>
            <a:ext cx="4866259" cy="4985147"/>
            <a:chOff x="0" y="-76200"/>
            <a:chExt cx="1547670" cy="1677160"/>
          </a:xfrm>
        </p:grpSpPr>
        <p:sp>
          <p:nvSpPr>
            <p:cNvPr id="37" name="Freeform 6">
              <a:extLst>
                <a:ext uri="{FF2B5EF4-FFF2-40B4-BE49-F238E27FC236}">
                  <a16:creationId xmlns:a16="http://schemas.microsoft.com/office/drawing/2014/main" id="{35D5CBA8-97AE-D383-9120-48B1A6A3E54F}"/>
                </a:ext>
              </a:extLst>
            </p:cNvPr>
            <p:cNvSpPr/>
            <p:nvPr/>
          </p:nvSpPr>
          <p:spPr>
            <a:xfrm>
              <a:off x="0" y="0"/>
              <a:ext cx="1547670" cy="1600960"/>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8" name="TextBox 7">
              <a:extLst>
                <a:ext uri="{FF2B5EF4-FFF2-40B4-BE49-F238E27FC236}">
                  <a16:creationId xmlns:a16="http://schemas.microsoft.com/office/drawing/2014/main" id="{C8AC27F6-A6D9-9840-9118-9571E7821294}"/>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2" name="TextBox 15">
            <a:extLst>
              <a:ext uri="{FF2B5EF4-FFF2-40B4-BE49-F238E27FC236}">
                <a16:creationId xmlns:a16="http://schemas.microsoft.com/office/drawing/2014/main" id="{0265F6BE-078D-A3EE-E90B-1CBECDFD423E}"/>
              </a:ext>
            </a:extLst>
          </p:cNvPr>
          <p:cNvSpPr txBox="1"/>
          <p:nvPr/>
        </p:nvSpPr>
        <p:spPr>
          <a:xfrm>
            <a:off x="5737548" y="1468845"/>
            <a:ext cx="4826342" cy="23205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2200" b="1">
                <a:solidFill>
                  <a:srgbClr val="233746"/>
                </a:solidFill>
                <a:latin typeface="Aptos"/>
              </a:rPr>
              <a:t>Leadership Development Leads</a:t>
            </a:r>
          </a:p>
        </p:txBody>
      </p:sp>
      <p:sp>
        <p:nvSpPr>
          <p:cNvPr id="30" name="TextBox 13">
            <a:extLst>
              <a:ext uri="{FF2B5EF4-FFF2-40B4-BE49-F238E27FC236}">
                <a16:creationId xmlns:a16="http://schemas.microsoft.com/office/drawing/2014/main" id="{2F32ED9D-9170-177C-A190-C55416DA52BF}"/>
              </a:ext>
            </a:extLst>
          </p:cNvPr>
          <p:cNvSpPr txBox="1"/>
          <p:nvPr/>
        </p:nvSpPr>
        <p:spPr>
          <a:xfrm>
            <a:off x="5857875" y="1704604"/>
            <a:ext cx="4878520" cy="465512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488950" lvl="1" indent="-342900">
              <a:spcBef>
                <a:spcPts val="355"/>
              </a:spcBef>
              <a:buClr>
                <a:srgbClr val="000000"/>
              </a:buClr>
              <a:buSzPct val="100000"/>
              <a:buFont typeface="Arial"/>
              <a:buChar char="•"/>
            </a:pPr>
            <a:r>
              <a:rPr lang="en-US" sz="2000">
                <a:solidFill>
                  <a:srgbClr val="000000"/>
                </a:solidFill>
                <a:latin typeface="Aptos"/>
              </a:rPr>
              <a:t>Dr. Gerard Edwards, Veteran Principals &amp; District Leaders, </a:t>
            </a:r>
            <a:r>
              <a:rPr lang="en-US" sz="2000">
                <a:solidFill>
                  <a:srgbClr val="000000"/>
                </a:solidFill>
                <a:latin typeface="Aptos"/>
                <a:hlinkClick r:id="rId8"/>
              </a:rPr>
              <a:t>gedwards@ed.sc.gov</a:t>
            </a:r>
            <a:r>
              <a:rPr lang="en-US" sz="2000">
                <a:solidFill>
                  <a:srgbClr val="000000"/>
                </a:solidFill>
                <a:latin typeface="Aptos"/>
              </a:rPr>
              <a:t> </a:t>
            </a:r>
            <a:endParaRPr lang="en-US">
              <a:ea typeface="Calibri"/>
              <a:cs typeface="Calibri"/>
            </a:endParaRPr>
          </a:p>
          <a:p>
            <a:pPr marL="374650" lvl="1" indent="-228600">
              <a:spcBef>
                <a:spcPts val="355"/>
              </a:spcBef>
              <a:buClr>
                <a:srgbClr val="000000"/>
              </a:buClr>
              <a:buSzPct val="100000"/>
              <a:buFont typeface="Arial" panose="020B0603020202020204" pitchFamily="34" charset="0"/>
              <a:buChar char="•"/>
            </a:pPr>
            <a:r>
              <a:rPr lang="en-US" sz="2000">
                <a:solidFill>
                  <a:srgbClr val="000000"/>
                </a:solidFill>
                <a:latin typeface="Aptos"/>
              </a:rPr>
              <a:t>Keasha Grant, Certified Support &amp; Emerging Leaders, </a:t>
            </a:r>
            <a:r>
              <a:rPr lang="en-US" sz="2000">
                <a:solidFill>
                  <a:srgbClr val="43718A"/>
                </a:solidFill>
                <a:latin typeface="Aptos"/>
                <a:hlinkClick r:id="rId9">
                  <a:extLst>
                    <a:ext uri="{A12FA001-AC4F-418D-AE19-62706E023703}">
                      <ahyp:hlinkClr xmlns:ahyp="http://schemas.microsoft.com/office/drawing/2018/hyperlinkcolor" val="tx"/>
                    </a:ext>
                  </a:extLst>
                </a:hlinkClick>
              </a:rPr>
              <a:t>ksgrant@ed.sc.gov</a:t>
            </a:r>
            <a:endParaRPr lang="en-US" sz="2000">
              <a:solidFill>
                <a:srgbClr val="43718A"/>
              </a:solidFill>
              <a:latin typeface="Aptos"/>
            </a:endParaRPr>
          </a:p>
          <a:p>
            <a:pPr marL="374650" lvl="1" indent="-228600">
              <a:spcBef>
                <a:spcPts val="355"/>
              </a:spcBef>
              <a:buClr>
                <a:srgbClr val="000000"/>
              </a:buClr>
              <a:buSzPct val="100000"/>
              <a:buFont typeface="Arial" panose="020B0603020202020204" pitchFamily="34" charset="0"/>
              <a:buChar char="•"/>
            </a:pPr>
            <a:r>
              <a:rPr lang="en-US" sz="2000">
                <a:solidFill>
                  <a:srgbClr val="000000"/>
                </a:solidFill>
                <a:latin typeface="Aptos"/>
              </a:rPr>
              <a:t>Crystal Halma, Collective Leadership, </a:t>
            </a:r>
            <a:r>
              <a:rPr lang="en-US" sz="2000" u="sng">
                <a:solidFill>
                  <a:schemeClr val="hlink"/>
                </a:solidFill>
                <a:latin typeface="Aptos"/>
                <a:hlinkClick r:id="rId10">
                  <a:extLst>
                    <a:ext uri="{A12FA001-AC4F-418D-AE19-62706E023703}">
                      <ahyp:hlinkClr xmlns:ahyp="http://schemas.microsoft.com/office/drawing/2018/hyperlinkcolor" val="tx"/>
                    </a:ext>
                  </a:extLst>
                </a:hlinkClick>
              </a:rPr>
              <a:t>chalma@ed.sc.gov</a:t>
            </a:r>
            <a:endParaRPr lang="en-US" sz="2000">
              <a:solidFill>
                <a:schemeClr val="hlink"/>
              </a:solidFill>
              <a:latin typeface="Aptos"/>
            </a:endParaRPr>
          </a:p>
          <a:p>
            <a:pPr marL="374650" lvl="1" indent="-228600">
              <a:spcBef>
                <a:spcPts val="355"/>
              </a:spcBef>
              <a:buClr>
                <a:srgbClr val="000000"/>
              </a:buClr>
              <a:buSzPct val="100000"/>
              <a:buFont typeface="Arial" panose="020B0603020202020204" pitchFamily="34" charset="0"/>
              <a:buChar char="•"/>
            </a:pPr>
            <a:r>
              <a:rPr lang="en-US" sz="2000">
                <a:solidFill>
                  <a:srgbClr val="000000"/>
                </a:solidFill>
                <a:latin typeface="Aptos"/>
              </a:rPr>
              <a:t>Dr. Frank Robinson, New Principals &amp; Emerging Leaders, </a:t>
            </a:r>
            <a:r>
              <a:rPr lang="en-US" sz="2000" u="sng">
                <a:solidFill>
                  <a:schemeClr val="hlink"/>
                </a:solidFill>
                <a:latin typeface="Aptos"/>
                <a:hlinkClick r:id="rId11">
                  <a:extLst>
                    <a:ext uri="{A12FA001-AC4F-418D-AE19-62706E023703}">
                      <ahyp:hlinkClr xmlns:ahyp="http://schemas.microsoft.com/office/drawing/2018/hyperlinkcolor" val="tx"/>
                    </a:ext>
                  </a:extLst>
                </a:hlinkClick>
              </a:rPr>
              <a:t>frobinson@ed.sc.gov</a:t>
            </a:r>
            <a:endParaRPr lang="en-US" sz="2000" u="sng">
              <a:solidFill>
                <a:schemeClr val="hlink"/>
              </a:solidFill>
              <a:latin typeface="Aptos"/>
            </a:endParaRPr>
          </a:p>
          <a:p>
            <a:pPr marL="157480" indent="-157480">
              <a:spcBef>
                <a:spcPts val="711"/>
              </a:spcBef>
              <a:buClr>
                <a:srgbClr val="000000"/>
              </a:buClr>
              <a:buSzPts val="300"/>
            </a:pPr>
            <a:r>
              <a:rPr lang="en-US" sz="2200" b="1">
                <a:solidFill>
                  <a:srgbClr val="000000"/>
                </a:solidFill>
                <a:latin typeface="Aptos"/>
              </a:rPr>
              <a:t>    Office Support</a:t>
            </a:r>
            <a:endParaRPr lang="en-US" sz="2200">
              <a:solidFill>
                <a:srgbClr val="000000"/>
              </a:solidFill>
              <a:latin typeface="Aptos"/>
            </a:endParaRPr>
          </a:p>
          <a:p>
            <a:pPr marL="374650" lvl="1" indent="-228600">
              <a:spcBef>
                <a:spcPts val="355"/>
              </a:spcBef>
              <a:buClr>
                <a:srgbClr val="000000"/>
              </a:buClr>
              <a:buSzPct val="100000"/>
              <a:buFont typeface="Arial" panose="020B0603020202020204" pitchFamily="34" charset="0"/>
              <a:buChar char="•"/>
            </a:pPr>
            <a:r>
              <a:rPr lang="en-US" sz="2000">
                <a:solidFill>
                  <a:schemeClr val="accent6">
                    <a:lumMod val="10000"/>
                  </a:schemeClr>
                </a:solidFill>
                <a:latin typeface="Aptos"/>
              </a:rPr>
              <a:t>Kimberly Mack, Director,</a:t>
            </a:r>
            <a:r>
              <a:rPr lang="en-US" sz="2000">
                <a:solidFill>
                  <a:srgbClr val="233F58"/>
                </a:solidFill>
                <a:latin typeface="Aptos"/>
              </a:rPr>
              <a:t> </a:t>
            </a:r>
            <a:r>
              <a:rPr lang="en-US" sz="2000">
                <a:solidFill>
                  <a:srgbClr val="233F58"/>
                </a:solidFill>
                <a:latin typeface="Aptos"/>
                <a:hlinkClick r:id="rId12"/>
              </a:rPr>
              <a:t>kemack@ed.sc.gov</a:t>
            </a:r>
            <a:r>
              <a:rPr lang="en-US" sz="2000">
                <a:solidFill>
                  <a:srgbClr val="233F58"/>
                </a:solidFill>
                <a:latin typeface="Aptos"/>
              </a:rPr>
              <a:t> </a:t>
            </a:r>
            <a:endParaRPr lang="en-US" sz="2000" u="sng">
              <a:solidFill>
                <a:srgbClr val="233F58"/>
              </a:solidFill>
              <a:latin typeface="Aptos"/>
            </a:endParaRPr>
          </a:p>
          <a:p>
            <a:pPr marL="374650" lvl="1" indent="-228600">
              <a:spcBef>
                <a:spcPts val="355"/>
              </a:spcBef>
              <a:buClr>
                <a:srgbClr val="000000"/>
              </a:buClr>
              <a:buSzPct val="100000"/>
              <a:buFont typeface="Arial" panose="020B0603020202020204" pitchFamily="34" charset="0"/>
              <a:buChar char="•"/>
            </a:pPr>
            <a:r>
              <a:rPr lang="en-US" sz="2000">
                <a:solidFill>
                  <a:schemeClr val="accent6">
                    <a:lumMod val="10000"/>
                  </a:schemeClr>
                </a:solidFill>
                <a:latin typeface="Aptos"/>
              </a:rPr>
              <a:t>Marilyn Suber, Administrative Assistant,</a:t>
            </a:r>
            <a:r>
              <a:rPr lang="en-US" sz="2000">
                <a:solidFill>
                  <a:srgbClr val="233F58"/>
                </a:solidFill>
                <a:latin typeface="Aptos"/>
              </a:rPr>
              <a:t> </a:t>
            </a:r>
            <a:r>
              <a:rPr lang="en-US" sz="2000">
                <a:solidFill>
                  <a:srgbClr val="233F58"/>
                </a:solidFill>
                <a:latin typeface="Aptos"/>
                <a:hlinkClick r:id="rId13">
                  <a:extLst>
                    <a:ext uri="{A12FA001-AC4F-418D-AE19-62706E023703}">
                      <ahyp:hlinkClr xmlns:ahyp="http://schemas.microsoft.com/office/drawing/2018/hyperlinkcolor" val="tx"/>
                    </a:ext>
                  </a:extLst>
                </a:hlinkClick>
              </a:rPr>
              <a:t>masuber@ed.sc.gov</a:t>
            </a:r>
            <a:endParaRPr lang="en-US" sz="2000">
              <a:solidFill>
                <a:srgbClr val="233F58"/>
              </a:solidFill>
              <a:latin typeface="Apto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9" name="Freeform 9"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14"/>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89DE05-47D9-0748-B8C1-A3341D6C5B5A}"/>
              </a:ext>
            </a:extLst>
          </p:cNvPr>
          <p:cNvSpPr>
            <a:spLocks noGrp="1"/>
          </p:cNvSpPr>
          <p:nvPr>
            <p:ph type="title" idx="4294967295"/>
          </p:nvPr>
        </p:nvSpPr>
        <p:spPr>
          <a:xfrm>
            <a:off x="304800" y="-762000"/>
            <a:ext cx="5486400" cy="762000"/>
          </a:xfrm>
        </p:spPr>
        <p:txBody>
          <a:bodyPr vert="horz" lIns="60960" tIns="30480" rIns="60960" bIns="30480" rtlCol="0" anchor="b">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a:t>SCDE SEAL LOGO</a:t>
            </a:r>
          </a:p>
        </p:txBody>
      </p:sp>
      <p:sp>
        <p:nvSpPr>
          <p:cNvPr id="2" name="Freeform 2" descr="Circle with words South Carolina Department of Education around the edge. Inside is a palmetto tree with hands representing the fronds. The palmetto tree is rooted in a book. Below the book is the year 1868."/>
          <p:cNvSpPr/>
          <p:nvPr/>
        </p:nvSpPr>
        <p:spPr>
          <a:xfrm>
            <a:off x="3795364" y="1128364"/>
            <a:ext cx="4601273" cy="4601273"/>
          </a:xfrm>
          <a:custGeom>
            <a:avLst/>
            <a:gdLst/>
            <a:ahLst/>
            <a:cxnLst/>
            <a:rect l="l" t="t" r="r" b="b"/>
            <a:pathLst>
              <a:path w="6901909" h="6901909">
                <a:moveTo>
                  <a:pt x="0" y="0"/>
                </a:moveTo>
                <a:lnTo>
                  <a:pt x="6901910" y="0"/>
                </a:lnTo>
                <a:lnTo>
                  <a:pt x="6901910" y="6901910"/>
                </a:lnTo>
                <a:lnTo>
                  <a:pt x="0" y="6901910"/>
                </a:lnTo>
                <a:lnTo>
                  <a:pt x="0" y="0"/>
                </a:lnTo>
                <a:close/>
              </a:path>
            </a:pathLst>
          </a:custGeom>
          <a:blipFill>
            <a:blip r:embed="rId2"/>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lnSpc>
                <a:spcPts val="3334"/>
              </a:lnSpc>
              <a:spcBef>
                <a:spcPts val="0"/>
              </a:spcBef>
              <a:spcAft>
                <a:spcPts val="0"/>
              </a:spcAft>
              <a:buClrTx/>
              <a:buSzTx/>
              <a:buFontTx/>
              <a:buNone/>
              <a:tabLst/>
              <a:defRPr/>
            </a:pPr>
            <a:r>
              <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rPr>
              <a:t>Effectiveness and Training Resources</a:t>
            </a: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691380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p:nvPr>
        </p:nvSpPr>
        <p:spPr>
          <a:xfrm>
            <a:off x="304800" y="183092"/>
            <a:ext cx="10381124" cy="885199"/>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lnSpc>
                <a:spcPts val="3334"/>
              </a:lnSpc>
              <a:spcBef>
                <a:spcPts val="0"/>
              </a:spcBef>
              <a:spcAft>
                <a:spcPts val="0"/>
              </a:spcAft>
              <a:buClrTx/>
              <a:buSzTx/>
              <a:buFontTx/>
              <a:buNone/>
              <a:tabLst/>
              <a:defRPr/>
            </a:pPr>
            <a:r>
              <a:rPr lang="en-US" sz="4000" dirty="0">
                <a:latin typeface="Rockwell"/>
                <a:hlinkClick r:id="rId3"/>
              </a:rPr>
              <a:t>Teacher Evaluation and Support Guidance</a:t>
            </a:r>
            <a:br>
              <a:rPr lang="en-US" sz="4000" dirty="0">
                <a:latin typeface="Rockwell"/>
                <a:hlinkClick r:id="rId3"/>
              </a:rPr>
            </a:br>
            <a:r>
              <a:rPr lang="en-US" sz="4000" dirty="0">
                <a:latin typeface="Rockwell"/>
                <a:hlinkClick r:id="rId3"/>
              </a:rPr>
              <a:t>South Carolina Department of Education</a:t>
            </a:r>
            <a:endParaRPr kumimoji="0" lang="en-US" sz="40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endParaRPr>
          </a:p>
        </p:txBody>
      </p:sp>
      <p:pic>
        <p:nvPicPr>
          <p:cNvPr id="2" name="Picture 1" descr="A screenshot of Teacher Evaluation and Support Guidance&#10;South Carolina Department of Education">
            <a:extLst>
              <a:ext uri="{FF2B5EF4-FFF2-40B4-BE49-F238E27FC236}">
                <a16:creationId xmlns:a16="http://schemas.microsoft.com/office/drawing/2014/main" id="{1696F868-E448-F706-E925-E93919867468}"/>
              </a:ext>
            </a:extLst>
          </p:cNvPr>
          <p:cNvPicPr>
            <a:picLocks noChangeAspect="1"/>
          </p:cNvPicPr>
          <p:nvPr/>
        </p:nvPicPr>
        <p:blipFill>
          <a:blip r:embed="rId4"/>
          <a:stretch>
            <a:fillRect/>
          </a:stretch>
        </p:blipFill>
        <p:spPr>
          <a:xfrm>
            <a:off x="2180" y="1068917"/>
            <a:ext cx="6546723" cy="4614334"/>
          </a:xfrm>
          <a:prstGeom prst="rect">
            <a:avLst/>
          </a:prstGeom>
        </p:spPr>
      </p:pic>
      <p:pic>
        <p:nvPicPr>
          <p:cNvPr id="4" name="Picture 3" descr="Teacher Evaluation and Support Guidance&#10;South Carolina Department of Education">
            <a:extLst>
              <a:ext uri="{FF2B5EF4-FFF2-40B4-BE49-F238E27FC236}">
                <a16:creationId xmlns:a16="http://schemas.microsoft.com/office/drawing/2014/main" id="{D5AD021D-B06E-5C75-39DD-5C77BA0AEDBF}"/>
              </a:ext>
            </a:extLst>
          </p:cNvPr>
          <p:cNvPicPr>
            <a:picLocks noChangeAspect="1"/>
          </p:cNvPicPr>
          <p:nvPr/>
        </p:nvPicPr>
        <p:blipFill>
          <a:blip r:embed="rId5"/>
          <a:stretch>
            <a:fillRect/>
          </a:stretch>
        </p:blipFill>
        <p:spPr>
          <a:xfrm>
            <a:off x="6552971" y="1280584"/>
            <a:ext cx="5488975" cy="4296834"/>
          </a:xfrm>
          <a:prstGeom prst="rect">
            <a:avLst/>
          </a:prstGeom>
        </p:spPr>
      </p:pic>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6"/>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427867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p:nvPr>
        </p:nvSpPr>
        <p:spPr>
          <a:xfrm>
            <a:off x="304800" y="355619"/>
            <a:ext cx="103811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lnSpc>
                <a:spcPts val="3334"/>
              </a:lnSpc>
              <a:spcBef>
                <a:spcPts val="0"/>
              </a:spcBef>
              <a:spcAft>
                <a:spcPts val="0"/>
              </a:spcAft>
              <a:buClrTx/>
              <a:buSzTx/>
              <a:buFontTx/>
              <a:buNone/>
              <a:tabLst/>
              <a:defRPr/>
            </a:pPr>
            <a:r>
              <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rPr>
              <a:t>SCTS Training Resources</a:t>
            </a:r>
          </a:p>
        </p:txBody>
      </p:sp>
      <p:pic>
        <p:nvPicPr>
          <p:cNvPr id="2" name="Picture 1" descr="Trainers Document Library&#10;">
            <a:extLst>
              <a:ext uri="{FF2B5EF4-FFF2-40B4-BE49-F238E27FC236}">
                <a16:creationId xmlns:a16="http://schemas.microsoft.com/office/drawing/2014/main" id="{C94BF152-5259-3E63-1DA1-C95158B75713}"/>
              </a:ext>
            </a:extLst>
          </p:cNvPr>
          <p:cNvPicPr>
            <a:picLocks noChangeAspect="1"/>
          </p:cNvPicPr>
          <p:nvPr/>
        </p:nvPicPr>
        <p:blipFill>
          <a:blip r:embed="rId3"/>
          <a:stretch>
            <a:fillRect/>
          </a:stretch>
        </p:blipFill>
        <p:spPr>
          <a:xfrm>
            <a:off x="308759" y="1016000"/>
            <a:ext cx="6441567" cy="4328583"/>
          </a:xfrm>
          <a:prstGeom prst="rect">
            <a:avLst/>
          </a:prstGeom>
        </p:spPr>
      </p:pic>
      <p:sp>
        <p:nvSpPr>
          <p:cNvPr id="10" name="TextBox 9">
            <a:extLst>
              <a:ext uri="{FF2B5EF4-FFF2-40B4-BE49-F238E27FC236}">
                <a16:creationId xmlns:a16="http://schemas.microsoft.com/office/drawing/2014/main" id="{549AA02B-D73F-CBC0-930A-EB752B276B76}"/>
              </a:ext>
            </a:extLst>
          </p:cNvPr>
          <p:cNvSpPr txBox="1"/>
          <p:nvPr/>
        </p:nvSpPr>
        <p:spPr>
          <a:xfrm>
            <a:off x="6756400" y="2057400"/>
            <a:ext cx="5169829" cy="3539430"/>
          </a:xfrm>
          <a:prstGeom prst="rect">
            <a:avLst/>
          </a:prstGeom>
          <a:noFill/>
        </p:spPr>
        <p:txBody>
          <a:bodyPr wrap="square" lIns="91440" tIns="45720" rIns="91440" bIns="4572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3600">
                <a:latin typeface="Aptos"/>
                <a:hlinkClick r:id="rId4"/>
              </a:rPr>
              <a:t>www.scadeptsupport.org</a:t>
            </a:r>
            <a:endParaRPr lang="en-US" sz="3600">
              <a:latin typeface="Aptos"/>
              <a:ea typeface="Calibri"/>
              <a:cs typeface="Calibri"/>
            </a:endParaRPr>
          </a:p>
          <a:p>
            <a:endParaRPr lang="en-US" sz="3600">
              <a:latin typeface="Aptos"/>
              <a:ea typeface="Calibri"/>
              <a:cs typeface="Calibri"/>
            </a:endParaRPr>
          </a:p>
          <a:p>
            <a:r>
              <a:rPr lang="en-US" sz="3600">
                <a:latin typeface="Aptos"/>
                <a:ea typeface="Calibri"/>
                <a:cs typeface="Calibri"/>
              </a:rPr>
              <a:t>Can't remember username/password? Email </a:t>
            </a:r>
            <a:r>
              <a:rPr lang="en-US" sz="3600">
                <a:latin typeface="Aptos"/>
                <a:ea typeface="Calibri"/>
                <a:cs typeface="Calibri"/>
                <a:hlinkClick r:id="rId5"/>
              </a:rPr>
              <a:t>support@niet.org</a:t>
            </a:r>
            <a:r>
              <a:rPr lang="en-US" sz="3600">
                <a:latin typeface="Aptos"/>
                <a:ea typeface="Calibri"/>
                <a:cs typeface="Calibri"/>
              </a:rPr>
              <a:t> for assistance </a:t>
            </a:r>
          </a:p>
          <a:p>
            <a:endParaRPr lang="en-US" sz="800">
              <a:ea typeface="Calibri"/>
              <a:cs typeface="Calibri"/>
            </a:endParaRPr>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6"/>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138630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p:nvPr>
        </p:nvSpPr>
        <p:spPr>
          <a:xfrm>
            <a:off x="304800" y="183091"/>
            <a:ext cx="11176000"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lnSpc>
                <a:spcPts val="3334"/>
              </a:lnSpc>
              <a:spcBef>
                <a:spcPts val="0"/>
              </a:spcBef>
              <a:spcAft>
                <a:spcPts val="0"/>
              </a:spcAft>
              <a:buClrTx/>
              <a:buSzTx/>
              <a:buFontTx/>
              <a:buNone/>
              <a:tabLst/>
              <a:defRPr/>
            </a:pPr>
            <a:r>
              <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rPr>
              <a:t>Special Areas Evaluation and Support Guidance</a:t>
            </a:r>
          </a:p>
        </p:txBody>
      </p:sp>
      <p:pic>
        <p:nvPicPr>
          <p:cNvPr id="10" name="Picture 9" descr="2020 ADEPT Special Areas Evaluation on South Carolina Department of Education website">
            <a:extLst>
              <a:ext uri="{FF2B5EF4-FFF2-40B4-BE49-F238E27FC236}">
                <a16:creationId xmlns:a16="http://schemas.microsoft.com/office/drawing/2014/main" id="{D9CC3CF0-776F-CF8A-CD48-500B2848B291}"/>
              </a:ext>
            </a:extLst>
          </p:cNvPr>
          <p:cNvPicPr>
            <a:picLocks noChangeAspect="1"/>
          </p:cNvPicPr>
          <p:nvPr/>
        </p:nvPicPr>
        <p:blipFill>
          <a:blip r:embed="rId2"/>
          <a:stretch>
            <a:fillRect/>
          </a:stretch>
        </p:blipFill>
        <p:spPr>
          <a:xfrm>
            <a:off x="449872" y="1063536"/>
            <a:ext cx="4701036" cy="4926221"/>
          </a:xfrm>
          <a:prstGeom prst="rect">
            <a:avLst/>
          </a:prstGeom>
        </p:spPr>
      </p:pic>
      <p:pic>
        <p:nvPicPr>
          <p:cNvPr id="8" name="Picture 7" descr="A screenshot of a computer">
            <a:extLst>
              <a:ext uri="{FF2B5EF4-FFF2-40B4-BE49-F238E27FC236}">
                <a16:creationId xmlns:a16="http://schemas.microsoft.com/office/drawing/2014/main" id="{ED80103B-AE8B-EFAA-B88A-58F8BF07E40E}"/>
              </a:ext>
            </a:extLst>
          </p:cNvPr>
          <p:cNvPicPr>
            <a:picLocks noChangeAspect="1"/>
          </p:cNvPicPr>
          <p:nvPr/>
        </p:nvPicPr>
        <p:blipFill>
          <a:blip r:embed="rId3"/>
          <a:stretch>
            <a:fillRect/>
          </a:stretch>
        </p:blipFill>
        <p:spPr>
          <a:xfrm>
            <a:off x="6079297" y="760877"/>
            <a:ext cx="4944303" cy="4969751"/>
          </a:xfrm>
          <a:prstGeom prst="rect">
            <a:avLst/>
          </a:prstGeom>
        </p:spPr>
      </p:pic>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4"/>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9" name="Rectangle: Rounded Corners 8">
            <a:extLst>
              <a:ext uri="{FF2B5EF4-FFF2-40B4-BE49-F238E27FC236}">
                <a16:creationId xmlns:a16="http://schemas.microsoft.com/office/drawing/2014/main" id="{C3F7DFDF-A777-7306-5CA8-E66AC300A17B}"/>
              </a:ext>
              <a:ext uri="{C183D7F6-B498-43B3-948B-1728B52AA6E4}">
                <adec:decorative xmlns:adec="http://schemas.microsoft.com/office/drawing/2017/decorative" val="1"/>
              </a:ext>
            </a:extLst>
          </p:cNvPr>
          <p:cNvSpPr/>
          <p:nvPr/>
        </p:nvSpPr>
        <p:spPr>
          <a:xfrm>
            <a:off x="6374920" y="1515852"/>
            <a:ext cx="1879600" cy="200421"/>
          </a:xfrm>
          <a:prstGeom prst="roundRect">
            <a:avLst/>
          </a:prstGeom>
          <a:noFill/>
          <a:ln w="57150" cap="flat" cmpd="sng" algn="ctr">
            <a:solidFill>
              <a:srgbClr val="ED7D31"/>
            </a:solidFill>
            <a:prstDash val="solid"/>
            <a:miter lim="800000"/>
          </a:ln>
          <a:effectLst/>
        </p:spPr>
        <p:txBody>
          <a:bodyPr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014695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p:nvPr>
        </p:nvSpPr>
        <p:spPr>
          <a:xfrm>
            <a:off x="304800" y="183091"/>
            <a:ext cx="10820400" cy="45773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lnSpc>
                <a:spcPts val="3334"/>
              </a:lnSpc>
              <a:spcBef>
                <a:spcPts val="0"/>
              </a:spcBef>
              <a:spcAft>
                <a:spcPts val="0"/>
              </a:spcAft>
              <a:buClrTx/>
              <a:buSzTx/>
              <a:buFontTx/>
              <a:buNone/>
              <a:tabLst/>
              <a:defRPr/>
            </a:pPr>
            <a:r>
              <a:rPr lang="en-US" sz="4000" b="1">
                <a:latin typeface="Aptos"/>
              </a:rPr>
              <a:t>SCLead.org Resources</a:t>
            </a:r>
            <a:endParaRPr lang="en-US" sz="4000" b="1" i="0" u="none" strike="noStrike" kern="1200" cap="none" spc="0" normalizeH="0" baseline="0" noProof="0">
              <a:ln>
                <a:noFill/>
              </a:ln>
              <a:solidFill>
                <a:srgbClr val="233746"/>
              </a:solidFill>
              <a:effectLst/>
              <a:uLnTx/>
              <a:uFillTx/>
              <a:latin typeface="Aptos"/>
            </a:endParaRPr>
          </a:p>
        </p:txBody>
      </p:sp>
      <p:pic>
        <p:nvPicPr>
          <p:cNvPr id="10" name="Picture 9" descr="Effectiveness Data and Professional Growth on the South Carolina Department of Education website">
            <a:extLst>
              <a:ext uri="{FF2B5EF4-FFF2-40B4-BE49-F238E27FC236}">
                <a16:creationId xmlns:a16="http://schemas.microsoft.com/office/drawing/2014/main" id="{670D8916-8733-7A5B-D706-AA75D6549893}"/>
              </a:ext>
            </a:extLst>
          </p:cNvPr>
          <p:cNvPicPr>
            <a:picLocks noChangeAspect="1"/>
          </p:cNvPicPr>
          <p:nvPr/>
        </p:nvPicPr>
        <p:blipFill>
          <a:blip r:embed="rId3"/>
          <a:stretch>
            <a:fillRect/>
          </a:stretch>
        </p:blipFill>
        <p:spPr>
          <a:xfrm>
            <a:off x="299508" y="1190625"/>
            <a:ext cx="4438650" cy="4667250"/>
          </a:xfrm>
          <a:prstGeom prst="rect">
            <a:avLst/>
          </a:prstGeom>
        </p:spPr>
      </p:pic>
      <p:pic>
        <p:nvPicPr>
          <p:cNvPr id="6" name="Picture 5" descr="A screenshot of SCLead Resources with links from the SC Department of Education Office of Educator Effectiveness website">
            <a:extLst>
              <a:ext uri="{FF2B5EF4-FFF2-40B4-BE49-F238E27FC236}">
                <a16:creationId xmlns:a16="http://schemas.microsoft.com/office/drawing/2014/main" id="{34299C16-FC7D-3B1F-0619-4E2513F0F607}"/>
              </a:ext>
            </a:extLst>
          </p:cNvPr>
          <p:cNvPicPr>
            <a:picLocks noChangeAspect="1"/>
          </p:cNvPicPr>
          <p:nvPr/>
        </p:nvPicPr>
        <p:blipFill rotWithShape="1">
          <a:blip r:embed="rId4"/>
          <a:srcRect l="1299" r="31494"/>
          <a:stretch/>
        </p:blipFill>
        <p:spPr>
          <a:xfrm>
            <a:off x="6908800" y="873843"/>
            <a:ext cx="3777124" cy="5295043"/>
          </a:xfrm>
          <a:prstGeom prst="rect">
            <a:avLst/>
          </a:prstGeom>
          <a:noFill/>
        </p:spPr>
      </p:pic>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5"/>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8" name="Rectangle: Rounded Corners 7">
            <a:extLst>
              <a:ext uri="{FF2B5EF4-FFF2-40B4-BE49-F238E27FC236}">
                <a16:creationId xmlns:a16="http://schemas.microsoft.com/office/drawing/2014/main" id="{10243181-E298-1B14-5504-5AB94CB59B80}"/>
              </a:ext>
              <a:ext uri="{C183D7F6-B498-43B3-948B-1728B52AA6E4}">
                <adec:decorative xmlns:adec="http://schemas.microsoft.com/office/drawing/2017/decorative" val="1"/>
              </a:ext>
            </a:extLst>
          </p:cNvPr>
          <p:cNvSpPr/>
          <p:nvPr/>
        </p:nvSpPr>
        <p:spPr>
          <a:xfrm>
            <a:off x="6978314" y="5105401"/>
            <a:ext cx="2476721" cy="217695"/>
          </a:xfrm>
          <a:prstGeom prst="roundRect">
            <a:avLst/>
          </a:prstGeom>
          <a:noFill/>
          <a:ln w="57150" cap="flat" cmpd="sng" algn="ctr">
            <a:solidFill>
              <a:srgbClr val="ED7D31"/>
            </a:solidFill>
            <a:prstDash val="solid"/>
            <a:miter lim="800000"/>
          </a:ln>
          <a:effectLst/>
        </p:spPr>
        <p:txBody>
          <a:bodyPr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18488901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lnSpc>
                <a:spcPts val="3334"/>
              </a:lnSpc>
              <a:spcBef>
                <a:spcPts val="0"/>
              </a:spcBef>
              <a:spcAft>
                <a:spcPts val="0"/>
              </a:spcAft>
              <a:buClrTx/>
              <a:buSzTx/>
              <a:buFontTx/>
              <a:buNone/>
              <a:tabLst/>
              <a:defRPr/>
            </a:pPr>
            <a:r>
              <a:rPr kumimoji="0" lang="en-US" sz="4000" b="1" i="0" u="none" strike="noStrike" kern="1200" cap="none" spc="0" normalizeH="0" baseline="0" noProof="0">
                <a:ln>
                  <a:noFill/>
                </a:ln>
                <a:solidFill>
                  <a:srgbClr val="233746"/>
                </a:solidFill>
                <a:effectLst/>
                <a:uLnTx/>
                <a:uFillTx/>
                <a:latin typeface="Aptos"/>
              </a:rPr>
              <a:t>ADEPT Reminders </a:t>
            </a: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1435774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2">
            <a:extLst>
              <a:ext uri="{FF2B5EF4-FFF2-40B4-BE49-F238E27FC236}">
                <a16:creationId xmlns:a16="http://schemas.microsoft.com/office/drawing/2014/main" id="{438E24C4-913B-AA34-221B-C0378EB02555}"/>
              </a:ext>
            </a:extLst>
          </p:cNvPr>
          <p:cNvSpPr txBox="1">
            <a:spLocks noGrp="1"/>
          </p:cNvSpPr>
          <p:nvPr>
            <p:ph type="title" idx="4294967295"/>
          </p:nvPr>
        </p:nvSpPr>
        <p:spPr>
          <a:xfrm>
            <a:off x="587117" y="1880066"/>
            <a:ext cx="4287418" cy="1721369"/>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t>The When: </a:t>
            </a:r>
            <a:b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br>
            <a: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t>ADEPT Calendar </a:t>
            </a:r>
            <a:b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br>
            <a: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t>of Events and </a:t>
            </a:r>
            <a:b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br>
            <a: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t>Due Dates</a:t>
            </a:r>
          </a:p>
        </p:txBody>
      </p:sp>
      <p:sp>
        <p:nvSpPr>
          <p:cNvPr id="10" name="AutoShape 10">
            <a:extLst>
              <a:ext uri="{C183D7F6-B498-43B3-948B-1728B52AA6E4}">
                <adec:decorative xmlns:adec="http://schemas.microsoft.com/office/drawing/2017/decorative" val="1"/>
              </a:ext>
            </a:extLst>
          </p:cNvPr>
          <p:cNvSpPr/>
          <p:nvPr/>
        </p:nvSpPr>
        <p:spPr>
          <a:xfrm>
            <a:off x="753038" y="1799085"/>
            <a:ext cx="4220180"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pSp>
        <p:nvGrpSpPr>
          <p:cNvPr id="3" name="Group 3">
            <a:extLst>
              <a:ext uri="{C183D7F6-B498-43B3-948B-1728B52AA6E4}">
                <adec:decorative xmlns:adec="http://schemas.microsoft.com/office/drawing/2017/decorative" val="1"/>
              </a:ext>
            </a:extLst>
          </p:cNvPr>
          <p:cNvGrpSpPr/>
          <p:nvPr/>
        </p:nvGrpSpPr>
        <p:grpSpPr>
          <a:xfrm>
            <a:off x="5302556" y="579967"/>
            <a:ext cx="6084425" cy="5275198"/>
            <a:chOff x="0" y="0"/>
            <a:chExt cx="2403723" cy="2084029"/>
          </a:xfrm>
        </p:grpSpPr>
        <p:sp>
          <p:nvSpPr>
            <p:cNvPr id="4" name="Freeform 4"/>
            <p:cNvSpPr/>
            <p:nvPr/>
          </p:nvSpPr>
          <p:spPr>
            <a:xfrm>
              <a:off x="0" y="0"/>
              <a:ext cx="2403723" cy="2084029"/>
            </a:xfrm>
            <a:custGeom>
              <a:avLst/>
              <a:gdLst/>
              <a:ahLst/>
              <a:cxnLst/>
              <a:rect l="l" t="t" r="r" b="b"/>
              <a:pathLst>
                <a:path w="2403723" h="2084029">
                  <a:moveTo>
                    <a:pt x="0" y="0"/>
                  </a:moveTo>
                  <a:lnTo>
                    <a:pt x="2403723" y="0"/>
                  </a:lnTo>
                  <a:lnTo>
                    <a:pt x="2403723" y="2084029"/>
                  </a:lnTo>
                  <a:lnTo>
                    <a:pt x="0" y="2084029"/>
                  </a:lnTo>
                  <a:close/>
                </a:path>
              </a:pathLst>
            </a:custGeom>
            <a:solidFill>
              <a:srgbClr val="000000">
                <a:alpha val="0"/>
              </a:srgbClr>
            </a:solidFill>
            <a:ln w="47625" cap="sq">
              <a:solidFill>
                <a:srgbClr val="EFC04C"/>
              </a:solidFill>
              <a:prstDash val="solid"/>
              <a:miter/>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TextBox 5"/>
            <p:cNvSpPr txBox="1"/>
            <p:nvPr/>
          </p:nvSpPr>
          <p:spPr>
            <a:xfrm>
              <a:off x="0" y="-76200"/>
              <a:ext cx="2403723" cy="2160229"/>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16" name="TextBox 13">
            <a:extLst>
              <a:ext uri="{FF2B5EF4-FFF2-40B4-BE49-F238E27FC236}">
                <a16:creationId xmlns:a16="http://schemas.microsoft.com/office/drawing/2014/main" id="{E1276487-C608-5F9B-6686-13BC87BA11C3}"/>
              </a:ext>
            </a:extLst>
          </p:cNvPr>
          <p:cNvSpPr txBox="1"/>
          <p:nvPr/>
        </p:nvSpPr>
        <p:spPr>
          <a:xfrm>
            <a:off x="6158598" y="2740751"/>
            <a:ext cx="4372341" cy="68824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596"/>
              </a:lnSpc>
            </a:pPr>
            <a:r>
              <a:rPr lang="en-US" sz="2596" b="1">
                <a:solidFill>
                  <a:srgbClr val="233746"/>
                </a:solidFill>
                <a:latin typeface="Aptos" panose="020B0004020202020204" pitchFamily="34" charset="0"/>
              </a:rPr>
              <a:t>Insert and format picture to fit allotted box frame</a:t>
            </a:r>
          </a:p>
        </p:txBody>
      </p:sp>
      <p:sp>
        <p:nvSpPr>
          <p:cNvPr id="2" name="AutoShape 2">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aphicFrame>
        <p:nvGraphicFramePr>
          <p:cNvPr id="11" name="Table 10">
            <a:extLst>
              <a:ext uri="{FF2B5EF4-FFF2-40B4-BE49-F238E27FC236}">
                <a16:creationId xmlns:a16="http://schemas.microsoft.com/office/drawing/2014/main" id="{7C233CFF-7408-8E5F-7578-399BF2D59606}"/>
              </a:ext>
            </a:extLst>
          </p:cNvPr>
          <p:cNvGraphicFramePr>
            <a:graphicFrameLocks noGrp="1"/>
          </p:cNvGraphicFramePr>
          <p:nvPr/>
        </p:nvGraphicFramePr>
        <p:xfrm>
          <a:off x="5401240" y="596346"/>
          <a:ext cx="5985742" cy="5258818"/>
        </p:xfrm>
        <a:graphic>
          <a:graphicData uri="http://schemas.openxmlformats.org/drawingml/2006/table">
            <a:tbl>
              <a:tblPr firstRow="1" firstCol="1" bandRow="1">
                <a:tableStyleId>{073A0DAA-6AF3-43AB-8588-CEC1D06C72B9}</a:tableStyleId>
              </a:tblPr>
              <a:tblGrid>
                <a:gridCol w="1052438">
                  <a:extLst>
                    <a:ext uri="{9D8B030D-6E8A-4147-A177-3AD203B41FA5}">
                      <a16:colId xmlns:a16="http://schemas.microsoft.com/office/drawing/2014/main" val="1592395334"/>
                    </a:ext>
                  </a:extLst>
                </a:gridCol>
                <a:gridCol w="4933304">
                  <a:extLst>
                    <a:ext uri="{9D8B030D-6E8A-4147-A177-3AD203B41FA5}">
                      <a16:colId xmlns:a16="http://schemas.microsoft.com/office/drawing/2014/main" val="2140220924"/>
                    </a:ext>
                  </a:extLst>
                </a:gridCol>
              </a:tblGrid>
              <a:tr h="145673">
                <a:tc>
                  <a:txBody>
                    <a:bodyPr/>
                    <a:lstStyle/>
                    <a:p>
                      <a:pPr marL="0" marR="0" algn="ctr">
                        <a:lnSpc>
                          <a:spcPct val="107000"/>
                        </a:lnSpc>
                        <a:spcBef>
                          <a:spcPts val="0"/>
                        </a:spcBef>
                        <a:spcAft>
                          <a:spcPts val="0"/>
                        </a:spcAft>
                      </a:pPr>
                      <a:r>
                        <a:rPr lang="en-US" sz="800">
                          <a:effectLst/>
                        </a:rPr>
                        <a:t>Date</a:t>
                      </a:r>
                      <a:endParaRPr lang="en-US" sz="800">
                        <a:effectLst/>
                        <a:latin typeface="Trebuchet MS" panose="020B0603020202020204" pitchFamily="34" charset="0"/>
                        <a:ea typeface="Calibri" panose="020F0502020204030204" pitchFamily="34" charset="0"/>
                        <a:cs typeface="Times New Roman" panose="02020603050405020304" pitchFamily="18" charset="0"/>
                      </a:endParaRPr>
                    </a:p>
                  </a:txBody>
                  <a:tcPr marL="32307" marR="32307" marT="0" marB="0"/>
                </a:tc>
                <a:tc>
                  <a:txBody>
                    <a:bodyPr/>
                    <a:lstStyle/>
                    <a:p>
                      <a:pPr marL="0" marR="0" algn="ctr">
                        <a:lnSpc>
                          <a:spcPct val="107000"/>
                        </a:lnSpc>
                        <a:spcBef>
                          <a:spcPts val="0"/>
                        </a:spcBef>
                        <a:spcAft>
                          <a:spcPts val="0"/>
                        </a:spcAft>
                      </a:pPr>
                      <a:r>
                        <a:rPr lang="en-US" sz="800">
                          <a:effectLst/>
                        </a:rPr>
                        <a:t>Key Milestones and Progress Monitoring</a:t>
                      </a:r>
                      <a:endParaRPr lang="en-US" sz="800">
                        <a:effectLst/>
                        <a:latin typeface="Trebuchet MS" panose="020B0603020202020204" pitchFamily="34" charset="0"/>
                        <a:ea typeface="Calibri" panose="020F0502020204030204" pitchFamily="34" charset="0"/>
                        <a:cs typeface="Times New Roman" panose="02020603050405020304" pitchFamily="18" charset="0"/>
                      </a:endParaRPr>
                    </a:p>
                  </a:txBody>
                  <a:tcPr marL="32307" marR="32307" marT="0" marB="0"/>
                </a:tc>
                <a:extLst>
                  <a:ext uri="{0D108BD9-81ED-4DB2-BD59-A6C34878D82A}">
                    <a16:rowId xmlns:a16="http://schemas.microsoft.com/office/drawing/2014/main" val="1409066762"/>
                  </a:ext>
                </a:extLst>
              </a:tr>
              <a:tr h="573138">
                <a:tc>
                  <a:txBody>
                    <a:bodyPr/>
                    <a:lstStyle/>
                    <a:p>
                      <a:pPr marL="0" marR="45720">
                        <a:spcBef>
                          <a:spcPts val="0"/>
                        </a:spcBef>
                        <a:spcAft>
                          <a:spcPts val="0"/>
                        </a:spcAft>
                      </a:pPr>
                      <a:r>
                        <a:rPr lang="en-US" sz="800" kern="1100">
                          <a:effectLst/>
                        </a:rPr>
                        <a:t>April through June</a:t>
                      </a:r>
                      <a:endParaRPr lang="en-US" sz="8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32307" marR="32307" marT="0" marB="0"/>
                </a:tc>
                <a:tc>
                  <a:txBody>
                    <a:bodyPr/>
                    <a:lstStyle/>
                    <a:p>
                      <a:pPr marL="342900" marR="45720" lvl="0" indent="-342900">
                        <a:spcBef>
                          <a:spcPts val="0"/>
                        </a:spcBef>
                        <a:spcAft>
                          <a:spcPts val="0"/>
                        </a:spcAft>
                        <a:buFont typeface="Symbol" panose="05050102010706020507" pitchFamily="18" charset="2"/>
                        <a:buChar char=""/>
                      </a:pPr>
                      <a:r>
                        <a:rPr lang="en-US" sz="800" kern="1100" spc="-5">
                          <a:effectLst/>
                        </a:rPr>
                        <a:t>Check to ensure enough evaluators are SCTS certified.</a:t>
                      </a:r>
                      <a:endParaRPr lang="en-US" sz="800" kern="1100">
                        <a:effectLst/>
                      </a:endParaRPr>
                    </a:p>
                    <a:p>
                      <a:pPr marL="342900" marR="45720" lvl="0" indent="-342900">
                        <a:spcBef>
                          <a:spcPts val="0"/>
                        </a:spcBef>
                        <a:spcAft>
                          <a:spcPts val="0"/>
                        </a:spcAft>
                        <a:buFont typeface="Symbol" panose="05050102010706020507" pitchFamily="18" charset="2"/>
                        <a:buChar char=""/>
                      </a:pPr>
                      <a:r>
                        <a:rPr lang="en-US" sz="800" kern="1100" spc="-5">
                          <a:effectLst/>
                        </a:rPr>
                        <a:t>Schedule additional SCTS evaluator and Mentor trainings at the district level to ensure availability of evaluators for next school year.</a:t>
                      </a:r>
                      <a:endParaRPr lang="en-US" sz="800" kern="1100">
                        <a:effectLst/>
                      </a:endParaRPr>
                    </a:p>
                    <a:p>
                      <a:pPr marL="342900" marR="45720" lvl="0" indent="-342900">
                        <a:spcBef>
                          <a:spcPts val="0"/>
                        </a:spcBef>
                        <a:spcAft>
                          <a:spcPts val="0"/>
                        </a:spcAft>
                        <a:buFont typeface="Symbol" panose="05050102010706020507" pitchFamily="18" charset="2"/>
                        <a:buChar char=""/>
                      </a:pPr>
                      <a:r>
                        <a:rPr lang="en-US" sz="800" kern="1100" spc="-5">
                          <a:effectLst/>
                        </a:rPr>
                        <a:t>Review implementation feedback and complete ADEPT Plan for next year.</a:t>
                      </a:r>
                      <a:endParaRPr lang="en-US" sz="8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32307" marR="32307" marT="0" marB="0"/>
                </a:tc>
                <a:extLst>
                  <a:ext uri="{0D108BD9-81ED-4DB2-BD59-A6C34878D82A}">
                    <a16:rowId xmlns:a16="http://schemas.microsoft.com/office/drawing/2014/main" val="473078608"/>
                  </a:ext>
                </a:extLst>
              </a:tr>
              <a:tr h="1838817">
                <a:tc>
                  <a:txBody>
                    <a:bodyPr/>
                    <a:lstStyle/>
                    <a:p>
                      <a:pPr marL="0" marR="45720">
                        <a:spcBef>
                          <a:spcPts val="0"/>
                        </a:spcBef>
                        <a:spcAft>
                          <a:spcPts val="0"/>
                        </a:spcAft>
                      </a:pPr>
                      <a:r>
                        <a:rPr lang="en-US" sz="900" kern="1100">
                          <a:effectLst/>
                        </a:rPr>
                        <a:t>July through September</a:t>
                      </a:r>
                      <a:endParaRPr lang="en-US" sz="9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32307" marR="32307" marT="0" marB="0"/>
                </a:tc>
                <a:tc>
                  <a:txBody>
                    <a:bodyPr/>
                    <a:lstStyle/>
                    <a:p>
                      <a:pPr marL="342900" marR="0" lvl="0" indent="-342900" fontAlgn="base">
                        <a:spcBef>
                          <a:spcPts val="0"/>
                        </a:spcBef>
                        <a:spcAft>
                          <a:spcPts val="0"/>
                        </a:spcAft>
                        <a:buFont typeface="Symbol" panose="05050102010706020507" pitchFamily="18" charset="2"/>
                        <a:buChar char=""/>
                      </a:pPr>
                      <a:r>
                        <a:rPr lang="en-US" sz="900">
                          <a:effectLst/>
                          <a:highlight>
                            <a:srgbClr val="FFFF00"/>
                          </a:highlight>
                        </a:rPr>
                        <a:t>Conduct district evaluator training and orientation and review how SCLead.org features will be used by the district.               </a:t>
                      </a:r>
                    </a:p>
                    <a:p>
                      <a:pPr marL="342900" marR="0" lvl="0" indent="-342900" fontAlgn="base">
                        <a:spcBef>
                          <a:spcPts val="0"/>
                        </a:spcBef>
                        <a:spcAft>
                          <a:spcPts val="0"/>
                        </a:spcAft>
                        <a:buFont typeface="Symbol" panose="05050102010706020507" pitchFamily="18" charset="2"/>
                        <a:buChar char=""/>
                      </a:pPr>
                      <a:r>
                        <a:rPr lang="en-US" sz="900">
                          <a:effectLst/>
                          <a:highlight>
                            <a:srgbClr val="FFFF00"/>
                          </a:highlight>
                        </a:rPr>
                        <a:t>Conduct differentiated evaluation orientations for educators by contract level, including SCLead.org Orientation signature, review of evaluation process and team, and SCLead.org requirements​.</a:t>
                      </a:r>
                    </a:p>
                    <a:p>
                      <a:pPr marL="342900" marR="0" lvl="0" indent="-342900" fontAlgn="base">
                        <a:spcBef>
                          <a:spcPts val="0"/>
                        </a:spcBef>
                        <a:spcAft>
                          <a:spcPts val="0"/>
                        </a:spcAft>
                        <a:buFont typeface="Symbol" panose="05050102010706020507" pitchFamily="18" charset="2"/>
                        <a:buChar char=""/>
                      </a:pPr>
                      <a:r>
                        <a:rPr lang="en-US" sz="900">
                          <a:effectLst/>
                          <a:highlight>
                            <a:srgbClr val="FFFF00"/>
                          </a:highlight>
                        </a:rPr>
                        <a:t>Create evaluations in SCLead.org and confirm initial settings data (e.g., current year’s contract level and evaluation type). ​</a:t>
                      </a:r>
                    </a:p>
                    <a:p>
                      <a:pPr marL="342900" marR="0" lvl="0" indent="-342900" fontAlgn="base">
                        <a:spcBef>
                          <a:spcPts val="0"/>
                        </a:spcBef>
                        <a:spcAft>
                          <a:spcPts val="0"/>
                        </a:spcAft>
                        <a:buFont typeface="Symbol" panose="05050102010706020507" pitchFamily="18" charset="2"/>
                        <a:buChar char=""/>
                      </a:pPr>
                      <a:r>
                        <a:rPr lang="en-US" sz="900">
                          <a:effectLst/>
                          <a:highlight>
                            <a:srgbClr val="FFFF00"/>
                          </a:highlight>
                        </a:rPr>
                        <a:t>Confirm evaluation teams are set by district or school-level personnel.​</a:t>
                      </a:r>
                    </a:p>
                    <a:p>
                      <a:pPr marL="342900" marR="0" lvl="0" indent="-342900" fontAlgn="base">
                        <a:spcBef>
                          <a:spcPts val="0"/>
                        </a:spcBef>
                        <a:spcAft>
                          <a:spcPts val="0"/>
                        </a:spcAft>
                        <a:buFont typeface="Symbol" panose="05050102010706020507" pitchFamily="18" charset="2"/>
                        <a:buChar char=""/>
                      </a:pPr>
                      <a:r>
                        <a:rPr lang="en-US" sz="900">
                          <a:effectLst/>
                          <a:highlight>
                            <a:srgbClr val="FFFF00"/>
                          </a:highlight>
                        </a:rPr>
                        <a:t>Monitor principal/teacher signatures for SLO initial conference​.</a:t>
                      </a:r>
                    </a:p>
                    <a:p>
                      <a:pPr marL="342900" marR="0" lvl="0" indent="-342900" fontAlgn="base">
                        <a:spcBef>
                          <a:spcPts val="0"/>
                        </a:spcBef>
                        <a:spcAft>
                          <a:spcPts val="0"/>
                        </a:spcAft>
                        <a:buFont typeface="Symbol" panose="05050102010706020507" pitchFamily="18" charset="2"/>
                        <a:buChar char=""/>
                      </a:pPr>
                      <a:r>
                        <a:rPr lang="en-US" sz="900">
                          <a:effectLst/>
                          <a:highlight>
                            <a:srgbClr val="FFFF00"/>
                          </a:highlight>
                        </a:rPr>
                        <a:t>Confirm all teams have scheduled announced preliminary evaluation cycle observations. </a:t>
                      </a:r>
                      <a:endParaRPr lang="en-US" sz="900">
                        <a:effectLst/>
                        <a:highlight>
                          <a:srgbClr val="FFFF00"/>
                        </a:highlight>
                        <a:latin typeface="Trebuchet MS" panose="020B0603020202020204" pitchFamily="34" charset="0"/>
                        <a:ea typeface="Times New Roman" panose="02020603050405020304" pitchFamily="18" charset="0"/>
                        <a:cs typeface="Times New Roman" panose="02020603050405020304" pitchFamily="18" charset="0"/>
                      </a:endParaRPr>
                    </a:p>
                  </a:txBody>
                  <a:tcPr marL="32307" marR="32307" marT="0" marB="0"/>
                </a:tc>
                <a:extLst>
                  <a:ext uri="{0D108BD9-81ED-4DB2-BD59-A6C34878D82A}">
                    <a16:rowId xmlns:a16="http://schemas.microsoft.com/office/drawing/2014/main" val="2083541914"/>
                  </a:ext>
                </a:extLst>
              </a:tr>
              <a:tr h="853008">
                <a:tc>
                  <a:txBody>
                    <a:bodyPr/>
                    <a:lstStyle/>
                    <a:p>
                      <a:pPr marL="0" marR="45720">
                        <a:spcBef>
                          <a:spcPts val="0"/>
                        </a:spcBef>
                        <a:spcAft>
                          <a:spcPts val="0"/>
                        </a:spcAft>
                      </a:pPr>
                      <a:r>
                        <a:rPr lang="en-US" sz="800" kern="1100">
                          <a:effectLst/>
                        </a:rPr>
                        <a:t>Mid-October through January</a:t>
                      </a:r>
                      <a:endParaRPr lang="en-US" sz="8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32307" marR="32307" marT="0" marB="0"/>
                </a:tc>
                <a:tc>
                  <a:txBody>
                    <a:bodyPr/>
                    <a:lstStyle/>
                    <a:p>
                      <a:pPr marL="342900" marR="45720" lvl="0" indent="-342900">
                        <a:spcBef>
                          <a:spcPts val="0"/>
                        </a:spcBef>
                        <a:spcAft>
                          <a:spcPts val="0"/>
                        </a:spcAft>
                        <a:buFont typeface="Symbol" panose="05050102010706020507" pitchFamily="18" charset="2"/>
                        <a:buChar char=""/>
                      </a:pPr>
                      <a:r>
                        <a:rPr lang="en-US" sz="800" kern="1100">
                          <a:effectLst/>
                        </a:rPr>
                        <a:t>Confirm that Preliminary evaluation cycle pre-conferences, observations, and post-conferences occur. The minimum number of required observations is defined by contract level.</a:t>
                      </a:r>
                    </a:p>
                    <a:p>
                      <a:pPr marL="342900" marR="45720" lvl="0" indent="-342900">
                        <a:spcBef>
                          <a:spcPts val="0"/>
                        </a:spcBef>
                        <a:spcAft>
                          <a:spcPts val="0"/>
                        </a:spcAft>
                        <a:buFont typeface="Symbol" panose="05050102010706020507" pitchFamily="18" charset="2"/>
                        <a:buChar char=""/>
                      </a:pPr>
                      <a:r>
                        <a:rPr lang="en-US" sz="800" kern="1100">
                          <a:effectLst/>
                        </a:rPr>
                        <a:t>Conduct </a:t>
                      </a:r>
                      <a:r>
                        <a:rPr lang="en-US" sz="800" kern="1100" spc="-5">
                          <a:effectLst/>
                        </a:rPr>
                        <a:t>district evaluator trainings as needed.</a:t>
                      </a:r>
                      <a:endParaRPr lang="en-US" sz="800" kern="1100">
                        <a:effectLst/>
                      </a:endParaRPr>
                    </a:p>
                    <a:p>
                      <a:pPr marL="342900" marR="45720" lvl="0" indent="-342900">
                        <a:spcBef>
                          <a:spcPts val="0"/>
                        </a:spcBef>
                        <a:spcAft>
                          <a:spcPts val="0"/>
                        </a:spcAft>
                        <a:buFont typeface="Symbol" panose="05050102010706020507" pitchFamily="18" charset="2"/>
                        <a:buChar char=""/>
                      </a:pPr>
                      <a:r>
                        <a:rPr lang="en-US" sz="800" kern="1100">
                          <a:effectLst/>
                        </a:rPr>
                        <a:t>Conduct evaluation orientation and </a:t>
                      </a:r>
                      <a:r>
                        <a:rPr lang="en-US" sz="800" kern="1100" spc="-5">
                          <a:effectLst/>
                        </a:rPr>
                        <a:t>training on SCLead.org functionality and requirements for new hires, as needed. </a:t>
                      </a:r>
                      <a:endParaRPr lang="en-US" sz="8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32307" marR="32307" marT="0" marB="0"/>
                </a:tc>
                <a:extLst>
                  <a:ext uri="{0D108BD9-81ED-4DB2-BD59-A6C34878D82A}">
                    <a16:rowId xmlns:a16="http://schemas.microsoft.com/office/drawing/2014/main" val="2853099362"/>
                  </a:ext>
                </a:extLst>
              </a:tr>
              <a:tr h="1137343">
                <a:tc>
                  <a:txBody>
                    <a:bodyPr/>
                    <a:lstStyle/>
                    <a:p>
                      <a:pPr marL="0" marR="0">
                        <a:lnSpc>
                          <a:spcPct val="107000"/>
                        </a:lnSpc>
                        <a:spcBef>
                          <a:spcPts val="0"/>
                        </a:spcBef>
                        <a:spcAft>
                          <a:spcPts val="0"/>
                        </a:spcAft>
                      </a:pPr>
                      <a:r>
                        <a:rPr lang="en-US" sz="800">
                          <a:effectLst/>
                        </a:rPr>
                        <a:t>February through April</a:t>
                      </a:r>
                      <a:endParaRPr lang="en-US" sz="800">
                        <a:effectLst/>
                        <a:latin typeface="Trebuchet MS" panose="020B0603020202020204" pitchFamily="34" charset="0"/>
                        <a:ea typeface="Calibri" panose="020F0502020204030204" pitchFamily="34" charset="0"/>
                        <a:cs typeface="Times New Roman" panose="02020603050405020304" pitchFamily="18" charset="0"/>
                      </a:endParaRPr>
                    </a:p>
                  </a:txBody>
                  <a:tcPr marL="32307" marR="32307" marT="0" marB="0"/>
                </a:tc>
                <a:tc>
                  <a:txBody>
                    <a:bodyPr/>
                    <a:lstStyle/>
                    <a:p>
                      <a:pPr marL="342900" marR="45720" lvl="0" indent="-342900">
                        <a:spcBef>
                          <a:spcPts val="0"/>
                        </a:spcBef>
                        <a:spcAft>
                          <a:spcPts val="0"/>
                        </a:spcAft>
                        <a:buFont typeface="Symbol" panose="05050102010706020507" pitchFamily="18" charset="2"/>
                        <a:buChar char=""/>
                      </a:pPr>
                      <a:r>
                        <a:rPr lang="en-US" sz="800" kern="1100">
                          <a:effectLst/>
                        </a:rPr>
                        <a:t>Confirm initial data entry of contract levels for current academic year in SCLead.org (February 1). </a:t>
                      </a:r>
                    </a:p>
                    <a:p>
                      <a:pPr marL="342900" marR="45720" lvl="0" indent="-342900">
                        <a:spcBef>
                          <a:spcPts val="0"/>
                        </a:spcBef>
                        <a:spcAft>
                          <a:spcPts val="0"/>
                        </a:spcAft>
                        <a:buFont typeface="Symbol" panose="05050102010706020507" pitchFamily="18" charset="2"/>
                        <a:buChar char=""/>
                      </a:pPr>
                      <a:r>
                        <a:rPr lang="en-US" sz="800" kern="1100">
                          <a:effectLst/>
                        </a:rPr>
                        <a:t>Confirm all data for fully certified Induction 1 teachers (February 1, Induction count for ADEPT funding) .</a:t>
                      </a:r>
                    </a:p>
                    <a:p>
                      <a:pPr marL="342900" marR="45720" lvl="0" indent="-342900">
                        <a:spcBef>
                          <a:spcPts val="0"/>
                        </a:spcBef>
                        <a:spcAft>
                          <a:spcPts val="0"/>
                        </a:spcAft>
                        <a:buFont typeface="Symbol" panose="05050102010706020507" pitchFamily="18" charset="2"/>
                        <a:buChar char=""/>
                      </a:pPr>
                      <a:r>
                        <a:rPr lang="en-US" sz="800" kern="1100">
                          <a:effectLst/>
                        </a:rPr>
                        <a:t>Confirm that final evaluation cycle pre-conference(s) and observation(s) occur.</a:t>
                      </a:r>
                    </a:p>
                    <a:p>
                      <a:pPr marL="342900" marR="45720" lvl="0" indent="-342900">
                        <a:spcBef>
                          <a:spcPts val="0"/>
                        </a:spcBef>
                        <a:spcAft>
                          <a:spcPts val="0"/>
                        </a:spcAft>
                        <a:buFont typeface="Symbol" panose="05050102010706020507" pitchFamily="18" charset="2"/>
                        <a:buChar char=""/>
                      </a:pPr>
                      <a:r>
                        <a:rPr lang="en-US" sz="800" kern="1100">
                          <a:effectLst/>
                        </a:rPr>
                        <a:t>Evaluators submit evaluation results in SCLead.org </a:t>
                      </a:r>
                    </a:p>
                    <a:p>
                      <a:pPr marL="342900" marR="45720" lvl="0" indent="-342900">
                        <a:spcBef>
                          <a:spcPts val="0"/>
                        </a:spcBef>
                        <a:spcAft>
                          <a:spcPts val="0"/>
                        </a:spcAft>
                        <a:buFont typeface="Symbol" panose="05050102010706020507" pitchFamily="18" charset="2"/>
                        <a:buChar char=""/>
                      </a:pPr>
                      <a:r>
                        <a:rPr lang="en-US" sz="800" kern="1100">
                          <a:effectLst/>
                        </a:rPr>
                        <a:t>Issue contract notification (before May 1). </a:t>
                      </a:r>
                      <a:endParaRPr lang="en-US" sz="8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32307" marR="32307" marT="0" marB="0"/>
                </a:tc>
                <a:extLst>
                  <a:ext uri="{0D108BD9-81ED-4DB2-BD59-A6C34878D82A}">
                    <a16:rowId xmlns:a16="http://schemas.microsoft.com/office/drawing/2014/main" val="1097080726"/>
                  </a:ext>
                </a:extLst>
              </a:tr>
              <a:tr h="710839">
                <a:tc>
                  <a:txBody>
                    <a:bodyPr/>
                    <a:lstStyle/>
                    <a:p>
                      <a:pPr marL="0" marR="0">
                        <a:lnSpc>
                          <a:spcPct val="107000"/>
                        </a:lnSpc>
                        <a:spcBef>
                          <a:spcPts val="0"/>
                        </a:spcBef>
                        <a:spcAft>
                          <a:spcPts val="0"/>
                        </a:spcAft>
                      </a:pPr>
                      <a:r>
                        <a:rPr lang="en-US" sz="800">
                          <a:effectLst/>
                        </a:rPr>
                        <a:t>May through June</a:t>
                      </a:r>
                      <a:endParaRPr lang="en-US" sz="800">
                        <a:effectLst/>
                        <a:latin typeface="Trebuchet MS" panose="020B0603020202020204" pitchFamily="34" charset="0"/>
                        <a:ea typeface="Calibri" panose="020F0502020204030204" pitchFamily="34" charset="0"/>
                        <a:cs typeface="Times New Roman" panose="02020603050405020304" pitchFamily="18" charset="0"/>
                      </a:endParaRPr>
                    </a:p>
                  </a:txBody>
                  <a:tcPr marL="32307" marR="32307" marT="0" marB="0"/>
                </a:tc>
                <a:tc>
                  <a:txBody>
                    <a:bodyPr/>
                    <a:lstStyle/>
                    <a:p>
                      <a:pPr marL="342900" marR="45720" lvl="0" indent="-342900">
                        <a:spcBef>
                          <a:spcPts val="0"/>
                        </a:spcBef>
                        <a:spcAft>
                          <a:spcPts val="0"/>
                        </a:spcAft>
                        <a:buFont typeface="Symbol" panose="05050102010706020507" pitchFamily="18" charset="2"/>
                        <a:buChar char=""/>
                      </a:pPr>
                      <a:r>
                        <a:rPr lang="en-US" sz="800" kern="1100">
                          <a:effectLst/>
                        </a:rPr>
                        <a:t>Enter or confirm current year’s evaluation results and next year’s contract and evaluation type. </a:t>
                      </a:r>
                    </a:p>
                    <a:p>
                      <a:pPr marL="342900" marR="45720" lvl="0" indent="-342900">
                        <a:spcBef>
                          <a:spcPts val="0"/>
                        </a:spcBef>
                        <a:spcAft>
                          <a:spcPts val="0"/>
                        </a:spcAft>
                        <a:buFont typeface="Symbol" panose="05050102010706020507" pitchFamily="18" charset="2"/>
                        <a:buChar char=""/>
                      </a:pPr>
                      <a:r>
                        <a:rPr lang="en-US" sz="800" kern="1100">
                          <a:effectLst/>
                        </a:rPr>
                        <a:t>Confirm educators who have had two unsuccessful Annual Summative evaluations for ADEPT sanction letters.</a:t>
                      </a:r>
                    </a:p>
                    <a:p>
                      <a:pPr marL="342900" marR="45720" lvl="0" indent="-342900">
                        <a:spcBef>
                          <a:spcPts val="0"/>
                        </a:spcBef>
                        <a:spcAft>
                          <a:spcPts val="0"/>
                        </a:spcAft>
                        <a:buFont typeface="Symbol" panose="05050102010706020507" pitchFamily="18" charset="2"/>
                        <a:buChar char=""/>
                      </a:pPr>
                      <a:r>
                        <a:rPr lang="en-US" sz="800" kern="1100">
                          <a:effectLst/>
                        </a:rPr>
                        <a:t>Last day to submit End-of-Year evaluation data in SCLead.org (June 20)</a:t>
                      </a:r>
                      <a:endParaRPr lang="en-US" sz="8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32307" marR="32307" marT="0" marB="0"/>
                </a:tc>
                <a:extLst>
                  <a:ext uri="{0D108BD9-81ED-4DB2-BD59-A6C34878D82A}">
                    <a16:rowId xmlns:a16="http://schemas.microsoft.com/office/drawing/2014/main" val="421284604"/>
                  </a:ext>
                </a:extLst>
              </a:tr>
            </a:tbl>
          </a:graphicData>
        </a:graphic>
      </p:graphicFrame>
    </p:spTree>
    <p:extLst>
      <p:ext uri="{BB962C8B-B14F-4D97-AF65-F5344CB8AC3E}">
        <p14:creationId xmlns:p14="http://schemas.microsoft.com/office/powerpoint/2010/main" val="220966352"/>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2.xml><?xml version="1.0" encoding="utf-8"?>
<a:theme xmlns:a="http://schemas.openxmlformats.org/drawingml/2006/main" name="Office Theme">
  <a:themeElements>
    <a:clrScheme name="SCDE">
      <a:dk1>
        <a:srgbClr val="233F58"/>
      </a:dk1>
      <a:lt1>
        <a:srgbClr val="FFFFFF"/>
      </a:lt1>
      <a:dk2>
        <a:srgbClr val="2F3D4D"/>
      </a:dk2>
      <a:lt2>
        <a:srgbClr val="FFFFFF"/>
      </a:lt2>
      <a:accent1>
        <a:srgbClr val="233F58"/>
      </a:accent1>
      <a:accent2>
        <a:srgbClr val="3B6C98"/>
      </a:accent2>
      <a:accent3>
        <a:srgbClr val="43718A"/>
      </a:accent3>
      <a:accent4>
        <a:srgbClr val="F1B954"/>
      </a:accent4>
      <a:accent5>
        <a:srgbClr val="FFE494"/>
      </a:accent5>
      <a:accent6>
        <a:srgbClr val="E8E8E8"/>
      </a:accent6>
      <a:hlink>
        <a:srgbClr val="43718A"/>
      </a:hlink>
      <a:folHlink>
        <a:srgbClr val="9194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CDE 2024 PPT Template - Mixed" id="{3C1A7395-174C-CC47-8ADB-C61AADED3FF0}" vid="{12B94335-4467-1541-8DCA-DABB9135E04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8" ma:contentTypeDescription="Create a new document." ma:contentTypeScope="" ma:versionID="4a4d2b8f20f9511c05f458d49a7a72aa">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f9c0c7db6f333a9f0a8b92c04beeeff7"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FA74B63-5E3B-4432-B70D-DF93D6104A27}">
  <ds:schemaRefs>
    <ds:schemaRef ds:uri="http://schemas.microsoft.com/sharepoint/v3/contenttype/forms"/>
  </ds:schemaRefs>
</ds:datastoreItem>
</file>

<file path=customXml/itemProps2.xml><?xml version="1.0" encoding="utf-8"?>
<ds:datastoreItem xmlns:ds="http://schemas.openxmlformats.org/officeDocument/2006/customXml" ds:itemID="{A382DCEB-E09F-41D9-B13F-6DED6ED5C69A}">
  <ds:schemaRefs>
    <ds:schemaRef ds:uri="f02f7301-725c-47b9-832a-57cb4d48a234"/>
    <ds:schemaRef ds:uri="http://purl.org/dc/dcmitype/"/>
    <ds:schemaRef ds:uri="eceb486e-0810-4529-a988-f381a2f10d79"/>
    <ds:schemaRef ds:uri="http://www.w3.org/XML/1998/namespace"/>
    <ds:schemaRef ds:uri="http://purl.org/dc/terms/"/>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 ds:uri="http://purl.org/dc/elements/1.1/"/>
  </ds:schemaRefs>
</ds:datastoreItem>
</file>

<file path=customXml/itemProps3.xml><?xml version="1.0" encoding="utf-8"?>
<ds:datastoreItem xmlns:ds="http://schemas.openxmlformats.org/officeDocument/2006/customXml" ds:itemID="{50224A3C-5B88-47E7-A942-3ABFBC1B8F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2f7301-725c-47b9-832a-57cb4d48a234"/>
    <ds:schemaRef ds:uri="eceb486e-0810-4529-a988-f381a2f10d7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2022 PPT Template</Template>
  <TotalTime>5</TotalTime>
  <Words>2280</Words>
  <Application>Microsoft Office PowerPoint</Application>
  <PresentationFormat>Widescreen</PresentationFormat>
  <Paragraphs>163</Paragraphs>
  <Slides>24</Slides>
  <Notes>16</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Custom Design</vt:lpstr>
      <vt:lpstr>Office Theme</vt:lpstr>
      <vt:lpstr>Educator Effectiveness  Virtual Office Hours </vt:lpstr>
      <vt:lpstr>Agenda</vt:lpstr>
      <vt:lpstr>Effectiveness and Training Resources</vt:lpstr>
      <vt:lpstr>Teacher Evaluation and Support Guidance South Carolina Department of Education</vt:lpstr>
      <vt:lpstr>SCTS Training Resources</vt:lpstr>
      <vt:lpstr>Special Areas Evaluation and Support Guidance</vt:lpstr>
      <vt:lpstr>SCLead.org Resources</vt:lpstr>
      <vt:lpstr>ADEPT Reminders </vt:lpstr>
      <vt:lpstr>The When:  ADEPT Calendar  of Events and  Due Dates</vt:lpstr>
      <vt:lpstr>Orientations</vt:lpstr>
      <vt:lpstr>SCLead Reminders</vt:lpstr>
      <vt:lpstr>Cleaning up Staff Lists</vt:lpstr>
      <vt:lpstr>Staff Lists</vt:lpstr>
      <vt:lpstr>Dealing with Duplicates</vt:lpstr>
      <vt:lpstr>Induction &amp; Mentoring Reminders</vt:lpstr>
      <vt:lpstr>Mentoring Reminders</vt:lpstr>
      <vt:lpstr>Frequently Asked Questions and  Announcements</vt:lpstr>
      <vt:lpstr>FAQs and Announcements</vt:lpstr>
      <vt:lpstr>ADEPT Contact List</vt:lpstr>
      <vt:lpstr>Educator Services Contact List</vt:lpstr>
      <vt:lpstr>Office Hours Dates for 2025-26</vt:lpstr>
      <vt:lpstr>Questions and Discussion</vt:lpstr>
      <vt:lpstr>Office of Educator Effectiveness &amp; Leadership Development</vt:lpstr>
      <vt:lpstr>SCDE SEAL LOGO</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August 2025 Effectiveness Virtual Office Hours</dc:title>
  <dc:creator>South Carolina Department of Education</dc:creator>
  <cp:lastModifiedBy>Cohoon, Ashley S</cp:lastModifiedBy>
  <cp:revision>10</cp:revision>
  <dcterms:created xsi:type="dcterms:W3CDTF">2022-07-25T17:41:28Z</dcterms:created>
  <dcterms:modified xsi:type="dcterms:W3CDTF">2025-08-14T13:17:33Z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