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4"/>
    <p:sldMasterId id="2147483660" r:id="rId5"/>
    <p:sldMasterId id="2147483697" r:id="rId6"/>
  </p:sldMasterIdLst>
  <p:notesMasterIdLst>
    <p:notesMasterId r:id="rId35"/>
  </p:notesMasterIdLst>
  <p:sldIdLst>
    <p:sldId id="258" r:id="rId7"/>
    <p:sldId id="259" r:id="rId8"/>
    <p:sldId id="4739" r:id="rId9"/>
    <p:sldId id="271" r:id="rId10"/>
    <p:sldId id="4752" r:id="rId11"/>
    <p:sldId id="4763" r:id="rId12"/>
    <p:sldId id="4760" r:id="rId13"/>
    <p:sldId id="4743" r:id="rId14"/>
    <p:sldId id="279" r:id="rId15"/>
    <p:sldId id="4738" r:id="rId16"/>
    <p:sldId id="4755" r:id="rId17"/>
    <p:sldId id="4756" r:id="rId18"/>
    <p:sldId id="4757" r:id="rId19"/>
    <p:sldId id="4758" r:id="rId20"/>
    <p:sldId id="4759" r:id="rId21"/>
    <p:sldId id="505" r:id="rId22"/>
    <p:sldId id="4761" r:id="rId23"/>
    <p:sldId id="276" r:id="rId24"/>
    <p:sldId id="4744" r:id="rId25"/>
    <p:sldId id="4746" r:id="rId26"/>
    <p:sldId id="4698" r:id="rId27"/>
    <p:sldId id="4747" r:id="rId28"/>
    <p:sldId id="4748" r:id="rId29"/>
    <p:sldId id="4749" r:id="rId30"/>
    <p:sldId id="4754" r:id="rId31"/>
    <p:sldId id="4753" r:id="rId32"/>
    <p:sldId id="4736" r:id="rId33"/>
    <p:sldId id="27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ADA7D3-E81B-4107-8FDA-EC68DBE7E217}" v="6" dt="2023-08-16T14:23:09.113"/>
    <p1510:client id="{4E3C29D0-8FA8-4139-AF58-24FCEC792A82}" v="73" dt="2023-08-16T13:24:03.220"/>
    <p1510:client id="{5525AC7C-8BCD-4BD8-9B2F-73EB08DA1377}" v="383" dt="2023-08-15T19:08:43.601"/>
    <p1510:client id="{87EA2648-CF01-7F77-6A5B-E519B366A8B7}" v="18" dt="2023-08-15T14:12:21.994"/>
    <p1510:client id="{A1F7D816-5E01-8946-BC66-DACF49126698}" v="3" dt="2023-08-17T14:02:37.879"/>
    <p1510:client id="{D1B0976F-30AE-19E5-A3A6-F81C415EE62F}" v="20" dt="2023-08-16T17:55:07.8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6" d="100"/>
          <a:sy n="36" d="100"/>
        </p:scale>
        <p:origin x="78" y="15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 Id="rId8" Type="http://schemas.openxmlformats.org/officeDocument/2006/relationships/slide" Target="slides/slide2.xml"/><Relationship Id="rId3" Type="http://schemas.openxmlformats.org/officeDocument/2006/relationships/customXml" Target="../customXml/item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8-03T10:42:40.95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3,'113'-1,"130"3,-208 3,0 2,59 18,-34-8,108 33,46 11,-170-54,0-2,0-1,0-3,53-4,-4 0,0 4,-39 1,-1-2,1-3,60-11,-44 3,1 4,0 2,74 6,-79 0,-27-3,73-13,-3 0,301 10,-231 7,-167-3,0-1,0 0,-1 0,1-1,0-1,-1 0,20-10,-14 6,0 2,27-8,2 6,0 3,0 2,80 4,-65 1,-12 0,69 14,-68-7,63 1,240-11,-338 1,1-2,-1 0,1 0,-1-2,0 0,0 0,0-1,23-13,-23 12,-1 1,1 0,1 1,-1 0,0 1,20 0,94 2,-82 2,-9-1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8-03T10:42:44.00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73,'13'-6,"1"2,-1 0,1 0,0 2,0-1,0 2,16 0,12-3,884-40,-165 47,-696-1,72 14,-74-7,78 0,-135-9,366-15,284-7,-493 23,-133-1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8-03T10:42:46.19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1,'45'2,"1"3,-1 1,55 16,-53-10,0-3,86 7,-108-15,0 2,35 9,-32-6,44 4,316-7,-199-6,-106 4,-48-1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8-03T10:42:50.45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0 174,'10'-8,"-1"0,1 0,1 1,0 1,0 0,0 0,0 1,18-6,10 0,48-8,-10 9,0 4,1 3,79 7,-5-1,-40-2,152 19,-263-20,36 5,0 1,0 1,0 3,64 24,-71-21,1-2,0-2,1 0,0-3,0 0,35 1,202-6,-129-4,16 5,175-5,-303-1,-2-1,1-2,-1 0,0-2,40-19,20-6,282-73,-334 101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9/12/2023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d.sc.gov/educators/school-and-district-administrators/principal-evaluation/optional-assistant-principal-evaluation/"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u="none" strike="noStrike">
                <a:solidFill>
                  <a:srgbClr val="000000"/>
                </a:solidFill>
                <a:effectLst/>
                <a:latin typeface="Calibri"/>
                <a:cs typeface="Calibri"/>
              </a:rPr>
              <a:t>Lilla: Welcome to our educator effectiveness virtual office hours. We’re so glad you could make it. Please type in the chat box your name and district. We have two opening questions posted that we’d love for you to answer in the chat. We’ll get started right at 2 PM. </a:t>
            </a:r>
            <a:r>
              <a:rPr lang="en-US" sz="18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800" b="0" i="0">
                <a:solidFill>
                  <a:srgbClr val="444444"/>
                </a:solidFill>
                <a:effectLst/>
                <a:latin typeface="Calibri"/>
                <a:cs typeface="Calibri"/>
              </a:rPr>
              <a:t>​</a:t>
            </a:r>
            <a:endParaRPr lang="en-US" b="0" i="0">
              <a:solidFill>
                <a:srgbClr val="444444"/>
              </a:solidFill>
              <a:effectLst/>
              <a:latin typeface="Calibri"/>
              <a:cs typeface="Calibri"/>
            </a:endParaRPr>
          </a:p>
          <a:p>
            <a:pPr fontAlgn="base"/>
            <a:r>
              <a:rPr lang="en-US" sz="18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800" b="0" i="0">
                <a:solidFill>
                  <a:srgbClr val="444444"/>
                </a:solidFill>
                <a:effectLst/>
                <a:latin typeface="Calibri"/>
                <a:cs typeface="Calibri"/>
              </a:rPr>
              <a:t>​</a:t>
            </a:r>
            <a:r>
              <a:rPr lang="en-US" sz="1200" b="0" i="0">
                <a:solidFill>
                  <a:srgbClr val="444444"/>
                </a:solidFill>
                <a:effectLst/>
                <a:latin typeface="Calibri"/>
                <a:cs typeface="Calibri"/>
              </a:rPr>
              <a:t> </a:t>
            </a:r>
            <a:r>
              <a:rPr lang="en-US" sz="1800" b="0" i="0">
                <a:solidFill>
                  <a:srgbClr val="444444"/>
                </a:solidFill>
                <a:effectLst/>
                <a:latin typeface="Calibri"/>
                <a:cs typeface="Calibri"/>
              </a:rPr>
              <a:t>​</a:t>
            </a:r>
            <a:endParaRPr lang="en-US">
              <a:solidFill>
                <a:srgbClr val="444444"/>
              </a:solidFill>
              <a:latin typeface="Calibri"/>
              <a:cs typeface="Calibri"/>
            </a:endParaRPr>
          </a:p>
          <a:p>
            <a:endParaRPr lang="en-US" sz="1800">
              <a:solidFill>
                <a:srgbClr val="444444"/>
              </a:solidFill>
              <a:latin typeface="Calibri"/>
              <a:cs typeface="Calibri"/>
            </a:endParaRPr>
          </a:p>
          <a:p>
            <a:pPr algn="l"/>
            <a:r>
              <a:rPr lang="en-US" sz="1800" b="0" i="0">
                <a:solidFill>
                  <a:srgbClr val="444444"/>
                </a:solidFill>
                <a:effectLst/>
                <a:latin typeface="Calibri"/>
                <a:cs typeface="Calibri"/>
              </a:rPr>
              <a:t>The purpose of Office Hours is to hold time to ensure that we share timely reminders with districts, but even more importantly to create a space where you can share feedback, questions, ideas and best practices with your peers. If you are new, there is no question too small; if you are an effectiveness veteran, don’t be shy about letting us know what you need. Before we get started, let’s consider our opening question (summarize responses or ask 1-2 districts to elaborate….)</a:t>
            </a:r>
            <a:endParaRPr lang="en-US" b="0" i="0">
              <a:solidFill>
                <a:srgbClr val="444444"/>
              </a:solidFill>
              <a:effectLst/>
              <a:latin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a:t>
            </a:fld>
            <a:endParaRPr lang="en-US"/>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Lilla: </a:t>
            </a:r>
          </a:p>
          <a:p>
            <a:r>
              <a:rPr lang="en-US" dirty="0"/>
              <a:t>-Most APs who help out with the evaluation process are staffed as "School Staff" which is a non-evaluated role, but if you want to use </a:t>
            </a:r>
            <a:r>
              <a:rPr lang="en-US" dirty="0" err="1"/>
              <a:t>SCLead</a:t>
            </a:r>
            <a:r>
              <a:rPr lang="en-US" dirty="0"/>
              <a:t> to track AP evaluations there is a work around. </a:t>
            </a:r>
            <a:endParaRPr lang="en-US" dirty="0">
              <a:cs typeface="Calibri"/>
            </a:endParaRPr>
          </a:p>
          <a:p>
            <a:r>
              <a:rPr lang="en-US" dirty="0"/>
              <a:t>-When you add an evaluation for an AP, go to their profile and click "add evaluation". Once added you can go into evaluation settings and change them to Other/locally developed model, classroom-based teacher (because this will keep them out of the PADEPP statistics and doughnuts), and LOA)  </a:t>
            </a:r>
            <a:endParaRPr lang="en-US" dirty="0">
              <a:cs typeface="Calibri"/>
            </a:endParaRPr>
          </a:p>
          <a:p>
            <a:r>
              <a:rPr lang="en-US" dirty="0">
                <a:cs typeface="Calibri"/>
              </a:rPr>
              <a:t>-If you are interested, please reach out to Tom Smith who will put his email in the chat or me and we are happy to help you think through this process or even come present to your APs or principals. </a:t>
            </a:r>
          </a:p>
          <a:p>
            <a:r>
              <a:rPr lang="en-US" dirty="0">
                <a:cs typeface="Calibri"/>
              </a:rPr>
              <a:t>Pass to Jenny </a:t>
            </a:r>
          </a:p>
        </p:txBody>
      </p:sp>
      <p:sp>
        <p:nvSpPr>
          <p:cNvPr id="4" name="Slide Number Placeholder 3"/>
          <p:cNvSpPr>
            <a:spLocks noGrp="1"/>
          </p:cNvSpPr>
          <p:nvPr>
            <p:ph type="sldNum" sz="quarter" idx="5"/>
          </p:nvPr>
        </p:nvSpPr>
        <p:spPr/>
        <p:txBody>
          <a:bodyPr/>
          <a:lstStyle/>
          <a:p>
            <a:fld id="{7D31CE96-81FA-4C03-87CC-F53CE344BC75}" type="slidenum">
              <a:rPr lang="en-US" smtClean="0"/>
              <a:t>10</a:t>
            </a:fld>
            <a:endParaRPr lang="en-US"/>
          </a:p>
        </p:txBody>
      </p:sp>
    </p:spTree>
    <p:extLst>
      <p:ext uri="{BB962C8B-B14F-4D97-AF65-F5344CB8AC3E}">
        <p14:creationId xmlns:p14="http://schemas.microsoft.com/office/powerpoint/2010/main" val="1301228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Jenny</a:t>
            </a:r>
          </a:p>
        </p:txBody>
      </p:sp>
      <p:sp>
        <p:nvSpPr>
          <p:cNvPr id="4" name="Slide Number Placeholder 3"/>
          <p:cNvSpPr>
            <a:spLocks noGrp="1"/>
          </p:cNvSpPr>
          <p:nvPr>
            <p:ph type="sldNum" sz="quarter" idx="5"/>
          </p:nvPr>
        </p:nvSpPr>
        <p:spPr/>
        <p:txBody>
          <a:bodyPr/>
          <a:lstStyle/>
          <a:p>
            <a:fld id="{7D31CE96-81FA-4C03-87CC-F53CE344BC75}" type="slidenum">
              <a:rPr lang="en-US" smtClean="0"/>
              <a:t>11</a:t>
            </a:fld>
            <a:endParaRPr lang="en-US"/>
          </a:p>
        </p:txBody>
      </p:sp>
    </p:spTree>
    <p:extLst>
      <p:ext uri="{BB962C8B-B14F-4D97-AF65-F5344CB8AC3E}">
        <p14:creationId xmlns:p14="http://schemas.microsoft.com/office/powerpoint/2010/main" val="1236646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Jenny: As the year get started, we know many of you may be in different places as far as with the staggered start of the school year. This calendar does give you an idea of the key milestones and monitoring steps you will take as you guide the ADEPT process this year</a:t>
            </a:r>
            <a:r>
              <a:rPr lang="en-US" baseline="0"/>
              <a:t>.</a:t>
            </a:r>
            <a:r>
              <a:rPr lang="en-US"/>
              <a:t> July through September is highlighted since this is what should be happening during this time. (READ BULLETS)</a:t>
            </a:r>
          </a:p>
          <a:p>
            <a:r>
              <a:rPr lang="en-US">
                <a:cs typeface="Calibri"/>
              </a:rPr>
              <a:t>Be sure to keep this calendar handy as you progress through the school year.</a:t>
            </a:r>
          </a:p>
          <a:p>
            <a:r>
              <a:rPr lang="en-US">
                <a:cs typeface="Calibri"/>
              </a:rPr>
              <a:t>I will pass the mic back to Lilla...</a:t>
            </a:r>
          </a:p>
        </p:txBody>
      </p:sp>
      <p:sp>
        <p:nvSpPr>
          <p:cNvPr id="4" name="Slide Number Placeholder 3"/>
          <p:cNvSpPr>
            <a:spLocks noGrp="1"/>
          </p:cNvSpPr>
          <p:nvPr>
            <p:ph type="sldNum" sz="quarter" idx="10"/>
          </p:nvPr>
        </p:nvSpPr>
        <p:spPr/>
        <p:txBody>
          <a:bodyPr/>
          <a:lstStyle/>
          <a:p>
            <a:pPr defTabSz="1433873">
              <a:defRPr/>
            </a:pPr>
            <a:fld id="{16A353FE-32F5-BF4D-A682-07E8A26EBEC6}" type="slidenum">
              <a:rPr lang="en-US">
                <a:solidFill>
                  <a:prstClr val="black"/>
                </a:solidFill>
                <a:latin typeface="Calibri" panose="020F0502020204030204"/>
                <a:cs typeface="+mn-cs"/>
              </a:rPr>
              <a:pPr defTabSz="1433873">
                <a:defRPr/>
              </a:pPr>
              <a:t>12</a:t>
            </a:fld>
            <a:endParaRPr lang="en-US">
              <a:solidFill>
                <a:prstClr val="black"/>
              </a:solidFill>
              <a:latin typeface="Calibri" panose="020F0502020204030204"/>
              <a:cs typeface="+mn-cs"/>
            </a:endParaRPr>
          </a:p>
        </p:txBody>
      </p:sp>
    </p:spTree>
    <p:extLst>
      <p:ext uri="{BB962C8B-B14F-4D97-AF65-F5344CB8AC3E}">
        <p14:creationId xmlns:p14="http://schemas.microsoft.com/office/powerpoint/2010/main" val="2373409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Lilla </a:t>
            </a:r>
            <a:endParaRPr lang="en-US"/>
          </a:p>
          <a:p>
            <a:r>
              <a:rPr lang="en-US"/>
              <a:t>The benefits of doing a clean-up are:</a:t>
            </a:r>
            <a:endParaRPr lang="en-US">
              <a:cs typeface="Calibri" panose="020F0502020204030204"/>
            </a:endParaRPr>
          </a:p>
          <a:p>
            <a:r>
              <a:rPr lang="en-US"/>
              <a:t>You avoid accidentally creating evaluation records for educators no longer at your school or district.</a:t>
            </a:r>
            <a:endParaRPr lang="en-US">
              <a:cs typeface="Calibri"/>
            </a:endParaRPr>
          </a:p>
          <a:p>
            <a:r>
              <a:rPr lang="en-US"/>
              <a:t>Your educators/administrators will show at the correct location.</a:t>
            </a:r>
            <a:endParaRPr lang="en-US">
              <a:cs typeface="Calibri"/>
            </a:endParaRPr>
          </a:p>
          <a:p>
            <a:r>
              <a:rPr lang="en-US"/>
              <a:t>You can ensure that a former SCLead.org ADEPT Administrator no longer has access to evaluation records.</a:t>
            </a:r>
            <a:endParaRPr lang="en-US">
              <a:cs typeface="Calibri"/>
            </a:endParaRPr>
          </a:p>
          <a:p>
            <a:r>
              <a:rPr lang="en-US"/>
              <a:t>You can grant ADEPT Administrator Rights to newly hired administrators so they can start utilizing SCLead.org.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13</a:t>
            </a:fld>
            <a:endParaRPr lang="en-US"/>
          </a:p>
        </p:txBody>
      </p:sp>
    </p:spTree>
    <p:extLst>
      <p:ext uri="{BB962C8B-B14F-4D97-AF65-F5344CB8AC3E}">
        <p14:creationId xmlns:p14="http://schemas.microsoft.com/office/powerpoint/2010/main" val="37214900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Lilla: To go about "cleaning-up" your staff lists, you can manually add and remove educators/administrators.</a:t>
            </a:r>
          </a:p>
          <a:p>
            <a:r>
              <a:rPr lang="en-US"/>
              <a:t>Let’s get familiar with the staff lists in SCLead.org. At the district or school level, you will see filters for the Academic Year, Evaluated Staff and Non-evaluated Staff as shown on the left. You will see a list of educators pulled from </a:t>
            </a:r>
            <a:r>
              <a:rPr lang="en-US" err="1"/>
              <a:t>SCEducator</a:t>
            </a:r>
            <a:r>
              <a:rPr lang="en-US"/>
              <a:t> and their corresponding roles and positions as well as evaluation types. On the right-most column you will see details.</a:t>
            </a:r>
            <a:endParaRPr lang="en-US">
              <a:cs typeface="Calibri"/>
            </a:endParaRPr>
          </a:p>
          <a:p>
            <a:r>
              <a:rPr lang="en-US"/>
              <a:t>To remove a staff member who no longer has a teaching position, no longer at your district/school and to remove ADEPT Administrator Rights:</a:t>
            </a:r>
            <a:endParaRPr lang="en-US">
              <a:cs typeface="Calibri"/>
            </a:endParaRPr>
          </a:p>
          <a:p>
            <a:r>
              <a:rPr lang="en-US"/>
              <a:t>Go to the district or school staff list, locate the educator, click "details" then click edit on the new page that appears, that’s shown on the upper right screenshot, Edit the Role as Non-Evaluated and Evaluation Type as Not Evaluated and click Submit.</a:t>
            </a:r>
            <a:endParaRPr lang="en-US">
              <a:cs typeface="Calibri"/>
            </a:endParaRPr>
          </a:p>
          <a:p>
            <a:r>
              <a:rPr lang="en-US"/>
              <a:t>Note that Non Evaluated automatically removes the Administrator Rights as shown on the lower right screenshot.</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14</a:t>
            </a:fld>
            <a:endParaRPr lang="en-US"/>
          </a:p>
        </p:txBody>
      </p:sp>
    </p:spTree>
    <p:extLst>
      <p:ext uri="{BB962C8B-B14F-4D97-AF65-F5344CB8AC3E}">
        <p14:creationId xmlns:p14="http://schemas.microsoft.com/office/powerpoint/2010/main" val="41341299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Lilla: </a:t>
            </a:r>
            <a:endParaRPr lang="en-US"/>
          </a:p>
          <a:p>
            <a:r>
              <a:rPr lang="en-US">
                <a:cs typeface="Calibri"/>
              </a:rPr>
              <a:t>Tip: </a:t>
            </a:r>
            <a:r>
              <a:rPr lang="en-US"/>
              <a:t>When adding an Assistant Principal that you want to use as ADEPT Administrator the role should be School Staff.</a:t>
            </a:r>
            <a:endParaRPr lang="en-US">
              <a:ea typeface="Calibri" panose="020F0502020204030204"/>
              <a:cs typeface="Calibri"/>
            </a:endParaRPr>
          </a:p>
          <a:p>
            <a:r>
              <a:rPr lang="en-US"/>
              <a:t>You can only add ADEPT administrator rights if the role you selected is either “Principal” or “School Staff”, then you can check the ADEPT administrator box.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15</a:t>
            </a:fld>
            <a:endParaRPr lang="en-US"/>
          </a:p>
        </p:txBody>
      </p:sp>
    </p:spTree>
    <p:extLst>
      <p:ext uri="{BB962C8B-B14F-4D97-AF65-F5344CB8AC3E}">
        <p14:creationId xmlns:p14="http://schemas.microsoft.com/office/powerpoint/2010/main" val="29000400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a:buClr>
                <a:schemeClr val="dk1"/>
              </a:buClr>
            </a:pPr>
            <a:r>
              <a:rPr lang="en-US">
                <a:solidFill>
                  <a:schemeClr val="dk1"/>
                </a:solidFill>
                <a:ea typeface="Calibri"/>
                <a:cs typeface="Calibri"/>
                <a:sym typeface="Calibri"/>
              </a:rPr>
              <a:t>Lilla: If </a:t>
            </a:r>
            <a:r>
              <a:rPr lang="en-US" sz="1200" baseline="0">
                <a:solidFill>
                  <a:schemeClr val="dk1"/>
                </a:solidFill>
                <a:latin typeface="+mn-lt"/>
                <a:ea typeface="Calibri"/>
                <a:cs typeface="Calibri"/>
                <a:sym typeface="Calibri"/>
              </a:rPr>
              <a:t>a staff assignment has been manually added to SCLead.org, there will be a delete option when you click details for the staff assignment. If the delete option appears, it would indicate the assignment was manually added and can be deleted if desired. You can also check at the bottom where it says Created by. If it was created by number 0, then it was created by </a:t>
            </a:r>
            <a:r>
              <a:rPr lang="en-US" sz="1200" baseline="0" err="1">
                <a:solidFill>
                  <a:schemeClr val="dk1"/>
                </a:solidFill>
                <a:latin typeface="+mn-lt"/>
                <a:ea typeface="Calibri"/>
                <a:cs typeface="Calibri"/>
                <a:sym typeface="Calibri"/>
              </a:rPr>
              <a:t>SCEducator</a:t>
            </a:r>
            <a:r>
              <a:rPr lang="en-US" sz="1200" baseline="0">
                <a:solidFill>
                  <a:schemeClr val="dk1"/>
                </a:solidFill>
                <a:latin typeface="+mn-lt"/>
                <a:ea typeface="Calibri"/>
                <a:cs typeface="Calibri"/>
                <a:sym typeface="Calibri"/>
              </a:rPr>
              <a:t> and can’t be deleted.</a:t>
            </a:r>
            <a:r>
              <a:rPr lang="en-US">
                <a:solidFill>
                  <a:schemeClr val="dk1"/>
                </a:solidFill>
                <a:ea typeface="Calibri"/>
                <a:cs typeface="Calibri"/>
                <a:sym typeface="Calibri"/>
              </a:rPr>
              <a:t> </a:t>
            </a:r>
            <a:endParaRPr lang="en-US" sz="1200" baseline="0">
              <a:solidFill>
                <a:schemeClr val="dk1"/>
              </a:solidFill>
              <a:latin typeface="+mn-lt"/>
              <a:ea typeface="Calibri"/>
              <a:cs typeface="Calibri"/>
              <a:sym typeface="Calibri"/>
            </a:endParaRPr>
          </a:p>
          <a:p>
            <a:endParaRPr lang="en-US"/>
          </a:p>
          <a:p>
            <a:r>
              <a:rPr lang="en-US">
                <a:cs typeface="Calibri"/>
              </a:rPr>
              <a:t>Other Tips: </a:t>
            </a:r>
            <a:endParaRPr lang="en-US"/>
          </a:p>
          <a:p>
            <a:r>
              <a:rPr lang="en-US"/>
              <a:t> If you created an evaluation record and entered evaluation data under the educator’s profile without a CID, enter the same evaluation data in the evaluation record created under the educator with CID.</a:t>
            </a:r>
            <a:endParaRPr lang="en-US">
              <a:ea typeface="Calibri" panose="020F0502020204030204"/>
              <a:cs typeface="Calibri" panose="020F0502020204030204"/>
            </a:endParaRPr>
          </a:p>
          <a:p>
            <a:r>
              <a:rPr lang="en-US"/>
              <a:t> </a:t>
            </a:r>
            <a:endParaRPr lang="en-US">
              <a:ea typeface="Calibri" panose="020F0502020204030204"/>
              <a:cs typeface="Calibri" panose="020F0502020204030204"/>
            </a:endParaRPr>
          </a:p>
          <a:p>
            <a:r>
              <a:rPr lang="en-US"/>
              <a:t>Remove any evaluation record from the educator Profile without CID. To remove, locate the evaluation record, go to Settings, scroll down and click “Remove” Pass to Beverly</a:t>
            </a:r>
            <a:endParaRPr lang="en-US">
              <a:ea typeface="Calibri" panose="020F0502020204030204"/>
              <a:cs typeface="Calibri" panose="020F0502020204030204"/>
            </a:endParaRPr>
          </a:p>
          <a:p>
            <a:r>
              <a:rPr lang="en-US"/>
              <a:t> </a:t>
            </a:r>
            <a:endParaRPr lang="en-US">
              <a:ea typeface="Calibri" panose="020F0502020204030204"/>
              <a:cs typeface="Calibri" panose="020F0502020204030204"/>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04340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Beverly: An out-of-state educator eligible for a South Carolina certificate based on reciprocity will be issued an educator certificate either at the Initial or Professional level.</a:t>
            </a:r>
          </a:p>
          <a:p>
            <a:pPr marL="285750" indent="-285750">
              <a:buFont typeface="Arial"/>
              <a:buChar char="•"/>
            </a:pPr>
            <a:r>
              <a:rPr lang="en-US"/>
              <a:t>The SCDE will issue an Initial certificate to an educator who presents less than twenty-seven months of qualifying educator experience in the last seven years on the out-of-state credential. An Initial certificate is typically issued to an early career educator or to an educator without recent work experience in a regionally accredited PK-12 education setting.</a:t>
            </a:r>
            <a:endParaRPr lang="en-US">
              <a:cs typeface="Calibri"/>
            </a:endParaRPr>
          </a:p>
          <a:p>
            <a:pPr marL="285750" indent="-285750">
              <a:buFont typeface="Arial"/>
              <a:buChar char="•"/>
            </a:pPr>
            <a:r>
              <a:rPr lang="en-US"/>
              <a:t>The South Carolina Initial certificate is valid for up to three school years, can only be extended at the request of an employing school district if needed. To advance from the Initial to a Professional certificate, an educator must complete South Carolina’s summative ADEPT evaluation.</a:t>
            </a:r>
            <a:endParaRPr lang="en-US">
              <a:cs typeface="Calibri"/>
            </a:endParaRPr>
          </a:p>
          <a:p>
            <a:pPr marL="285750" indent="-285750">
              <a:buFont typeface="Arial"/>
              <a:buChar char="•"/>
            </a:pPr>
            <a:r>
              <a:rPr lang="en-US"/>
              <a:t>During the validity period of the Initial certificate, the educator must also document successful completion of a pedagogy assessment.</a:t>
            </a:r>
            <a:endParaRPr lang="en-US">
              <a:cs typeface="Calibri"/>
            </a:endParaRPr>
          </a:p>
          <a:p>
            <a:r>
              <a:rPr lang="en-US"/>
              <a:t>Professional Certificate</a:t>
            </a:r>
            <a:endParaRPr lang="en-US">
              <a:cs typeface="Calibri"/>
            </a:endParaRPr>
          </a:p>
          <a:p>
            <a:pPr marL="285750" indent="-285750">
              <a:buFont typeface="Arial"/>
              <a:buChar char="•"/>
            </a:pPr>
            <a:r>
              <a:rPr lang="en-US"/>
              <a:t>The SCDE will issue a Professional certificate to an educator who presents at least twenty-seven months of qualifying educator experience in the last seven years on the out-of-state credential.</a:t>
            </a:r>
            <a:endParaRPr lang="en-US">
              <a:cs typeface="Calibri"/>
            </a:endParaRPr>
          </a:p>
          <a:p>
            <a:pPr marL="285750" indent="-285750">
              <a:buFont typeface="Arial"/>
              <a:buChar char="•"/>
            </a:pPr>
            <a:r>
              <a:rPr lang="en-US"/>
              <a:t>While employed in a public school setting, an educator who is issued a Professional certificate by reciprocity should be placed on an Annual 1 Summative contract and must complete a full summative ADEPT evaluation in order to advance to a continuing contract.</a:t>
            </a:r>
            <a:endParaRPr lang="en-US">
              <a:cs typeface="Calibri"/>
            </a:endParaRPr>
          </a:p>
          <a:p>
            <a:r>
              <a:rPr lang="en-US">
                <a:cs typeface="Calibri"/>
              </a:rPr>
              <a:t>There is no glaring notification in </a:t>
            </a:r>
            <a:r>
              <a:rPr lang="en-US" err="1">
                <a:cs typeface="Calibri"/>
              </a:rPr>
              <a:t>SCLead</a:t>
            </a:r>
            <a:r>
              <a:rPr lang="en-US">
                <a:cs typeface="Calibri"/>
              </a:rPr>
              <a:t> or </a:t>
            </a:r>
            <a:r>
              <a:rPr lang="en-US" err="1">
                <a:cs typeface="Calibri"/>
              </a:rPr>
              <a:t>SCEducator</a:t>
            </a:r>
            <a:r>
              <a:rPr lang="en-US">
                <a:cs typeface="Calibri"/>
              </a:rPr>
              <a:t> to make you aware of the pathway to Professional, so it is imperative that you check the history of any new hire's certificate and ADEPT history before setting contract and evaluation level. We should never assume that Professional automatically equals Continuing for new hires. </a:t>
            </a:r>
          </a:p>
          <a:p>
            <a:endParaRPr lang="en-US">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17</a:t>
            </a:fld>
            <a:endParaRPr lang="en-US"/>
          </a:p>
        </p:txBody>
      </p:sp>
    </p:spTree>
    <p:extLst>
      <p:ext uri="{BB962C8B-B14F-4D97-AF65-F5344CB8AC3E}">
        <p14:creationId xmlns:p14="http://schemas.microsoft.com/office/powerpoint/2010/main" val="3818918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Jenny: I would like to take a few moments to share information about the Professional Learning Library and it's many uses.</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18</a:t>
            </a:fld>
            <a:endParaRPr lang="en-US"/>
          </a:p>
        </p:txBody>
      </p:sp>
    </p:spTree>
    <p:extLst>
      <p:ext uri="{BB962C8B-B14F-4D97-AF65-F5344CB8AC3E}">
        <p14:creationId xmlns:p14="http://schemas.microsoft.com/office/powerpoint/2010/main" val="5149491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t>Jenny: The work of the Office of Educator Effectiveness and Leadership Development includes creating systems for new teacher and principal induction, supporting professional growth, development, and evaluation in all districts, and offering professional learning opportunities focused on high quality instruction and leadership development. The professional</a:t>
            </a:r>
            <a:r>
              <a:rPr lang="en-US" sz="1300"/>
              <a:t> learning library provides on-demand resources that you can access at any time. </a:t>
            </a:r>
            <a:endParaRPr lang="en-US" sz="1300">
              <a:cs typeface="Calibri"/>
            </a:endParaRPr>
          </a:p>
          <a:p>
            <a:pPr rtl="0" fontAlgn="base"/>
            <a:endParaRPr lang="en-US"/>
          </a:p>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19</a:t>
            </a:fld>
            <a:endParaRPr lang="en-US"/>
          </a:p>
        </p:txBody>
      </p:sp>
    </p:spTree>
    <p:extLst>
      <p:ext uri="{BB962C8B-B14F-4D97-AF65-F5344CB8AC3E}">
        <p14:creationId xmlns:p14="http://schemas.microsoft.com/office/powerpoint/2010/main" val="1005232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t>Lilla: We are so glad to have you here with us today. Before we get to questions and open discussion, we have a few things to share with you (state them). As we go, please feel free to add questions in the chat. We will respond to all that we can as we go and we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7D31CE96-81FA-4C03-87CC-F53CE344BC75}" type="slidenum">
              <a:rPr lang="en-US" smtClean="0"/>
              <a:t>2</a:t>
            </a:fld>
            <a:endParaRPr lang="en-US"/>
          </a:p>
        </p:txBody>
      </p:sp>
    </p:spTree>
    <p:extLst>
      <p:ext uri="{BB962C8B-B14F-4D97-AF65-F5344CB8AC3E}">
        <p14:creationId xmlns:p14="http://schemas.microsoft.com/office/powerpoint/2010/main" val="21627556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Jenny: As you can see there are endless possibilities for using the PLL. </a:t>
            </a:r>
          </a:p>
          <a:p>
            <a:r>
              <a:rPr lang="en-US"/>
              <a:t>The Video Library where Participants can create their own video playlist in My Plan. </a:t>
            </a:r>
            <a:endParaRPr lang="en-US">
              <a:ea typeface="Calibri"/>
              <a:cs typeface="Calibri"/>
            </a:endParaRPr>
          </a:p>
          <a:p>
            <a:r>
              <a:rPr lang="en-US"/>
              <a:t>School-based Professional Learning Communities can decide on a topic, choose a course, and work through a unit together and discuss along the way.</a:t>
            </a:r>
            <a:endParaRPr lang="en-US">
              <a:ea typeface="Calibri"/>
              <a:cs typeface="Calibri"/>
            </a:endParaRPr>
          </a:p>
          <a:p>
            <a:r>
              <a:rPr lang="en-US"/>
              <a:t>Targeted Professional Development where Schools can assign groups of learners to specific courses or suggest a learning path.</a:t>
            </a:r>
            <a:endParaRPr lang="en-US">
              <a:ea typeface="Calibri"/>
              <a:cs typeface="Calibri"/>
            </a:endParaRPr>
          </a:p>
          <a:p>
            <a:r>
              <a:rPr lang="en-US"/>
              <a:t>Workshop in a Box where Schools can select a course and work through a unit together during a Professional Development day. </a:t>
            </a:r>
            <a:endParaRPr lang="en-US">
              <a:ea typeface="Calibri"/>
              <a:cs typeface="Calibri"/>
            </a:endParaRPr>
          </a:p>
          <a:p>
            <a:r>
              <a:rPr lang="en-US"/>
              <a:t>And finally Self-Paced Courses are always an option for anyone on areas of growth or interest.</a:t>
            </a:r>
            <a:endParaRPr lang="en-US">
              <a:ea typeface="Calibri"/>
              <a:cs typeface="Calibri"/>
            </a:endParaRPr>
          </a:p>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20</a:t>
            </a:fld>
            <a:endParaRPr lang="en-US"/>
          </a:p>
        </p:txBody>
      </p:sp>
    </p:spTree>
    <p:extLst>
      <p:ext uri="{BB962C8B-B14F-4D97-AF65-F5344CB8AC3E}">
        <p14:creationId xmlns:p14="http://schemas.microsoft.com/office/powerpoint/2010/main" val="20175149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Jenny: </a:t>
            </a:r>
            <a:endParaRPr lang="en-US"/>
          </a:p>
          <a:p>
            <a:r>
              <a:rPr lang="en-US"/>
              <a:t>-this screen shot shows you where you can locate the professional learning library</a:t>
            </a:r>
            <a:endParaRPr lang="en-US">
              <a:ea typeface="Calibri" panose="020F0502020204030204"/>
              <a:cs typeface="Calibri" panose="020F0502020204030204"/>
            </a:endParaRPr>
          </a:p>
          <a:p>
            <a:r>
              <a:rPr lang="en-US"/>
              <a:t>-….READ SLIDE....</a:t>
            </a:r>
            <a:endParaRPr lang="en-US">
              <a:cs typeface="Calibri"/>
            </a:endParaRPr>
          </a:p>
          <a:p>
            <a:r>
              <a:rPr lang="en-US">
                <a:cs typeface="Calibri"/>
              </a:rPr>
              <a:t>-The PLL includes custom designed courses for SCTS and PADEPP along with a wealth of other content including instructional strategies, literacy, content specific work, student engagement</a:t>
            </a:r>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21</a:t>
            </a:fld>
            <a:endParaRPr lang="en-US"/>
          </a:p>
        </p:txBody>
      </p:sp>
    </p:spTree>
    <p:extLst>
      <p:ext uri="{BB962C8B-B14F-4D97-AF65-F5344CB8AC3E}">
        <p14:creationId xmlns:p14="http://schemas.microsoft.com/office/powerpoint/2010/main" val="1230983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167">
              <a:defRPr/>
            </a:pPr>
            <a:r>
              <a:rPr lang="en-US"/>
              <a:t>Jenny: Once you select a course and register for it, you will see your Learner Dashboard that provides the components of the course. As you complete each course activity in order, you will earn a green check once the task is completed. </a:t>
            </a:r>
          </a:p>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22</a:t>
            </a:fld>
            <a:endParaRPr lang="en-US"/>
          </a:p>
        </p:txBody>
      </p:sp>
    </p:spTree>
    <p:extLst>
      <p:ext uri="{BB962C8B-B14F-4D97-AF65-F5344CB8AC3E}">
        <p14:creationId xmlns:p14="http://schemas.microsoft.com/office/powerpoint/2010/main" val="2945370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167">
              <a:defRPr/>
            </a:pPr>
            <a:r>
              <a:rPr lang="en-US"/>
              <a:t>Jenny: You also will have access to your transcript that provides a list of all of your completed courses, including topics, dates, a tally of credits earned by type, a copy of course certificates for those courses earning SCDE renewal credits, and course surveys. </a:t>
            </a:r>
          </a:p>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23</a:t>
            </a:fld>
            <a:endParaRPr lang="en-US"/>
          </a:p>
        </p:txBody>
      </p:sp>
    </p:spTree>
    <p:extLst>
      <p:ext uri="{BB962C8B-B14F-4D97-AF65-F5344CB8AC3E}">
        <p14:creationId xmlns:p14="http://schemas.microsoft.com/office/powerpoint/2010/main" val="30828417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g18c938086f8_0_245:notes"/>
          <p:cNvSpPr>
            <a:spLocks noGrp="1" noRot="1" noChangeAspect="1"/>
          </p:cNvSpPr>
          <p:nvPr>
            <p:ph type="sldImg" idx="2"/>
          </p:nvPr>
        </p:nvSpPr>
        <p:spPr>
          <a:xfrm>
            <a:off x="735013" y="1173163"/>
            <a:ext cx="5630862" cy="31686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5" name="Google Shape;585;g18c938086f8_0_245:notes"/>
          <p:cNvSpPr txBox="1">
            <a:spLocks noGrp="1"/>
          </p:cNvSpPr>
          <p:nvPr>
            <p:ph type="body" idx="1"/>
          </p:nvPr>
        </p:nvSpPr>
        <p:spPr>
          <a:xfrm>
            <a:off x="710248" y="4518203"/>
            <a:ext cx="5682075" cy="3696763"/>
          </a:xfrm>
          <a:prstGeom prst="rect">
            <a:avLst/>
          </a:prstGeom>
          <a:noFill/>
          <a:ln>
            <a:noFill/>
          </a:ln>
        </p:spPr>
        <p:txBody>
          <a:bodyPr spcFirstLastPara="1" wrap="square" lIns="94271" tIns="47097" rIns="94271" bIns="47097" anchor="t" anchorCtr="0">
            <a:noAutofit/>
          </a:bodyPr>
          <a:lstStyle/>
          <a:p>
            <a:pPr defTabSz="933167">
              <a:defRPr/>
            </a:pPr>
            <a:r>
              <a:rPr lang="en-US"/>
              <a:t>Jenny: As I mentioned before, some courses aligned to the teacher evaluation rubric and the principal evaluation rubric have been vetted by our office to offer certificate renewal credit by the SCDE. Districts have the option to approve other courses or mini-courses for credit according to the SCDE Renewal Credit Matrix. </a:t>
            </a:r>
          </a:p>
        </p:txBody>
      </p:sp>
      <p:sp>
        <p:nvSpPr>
          <p:cNvPr id="586" name="Google Shape;586;g18c938086f8_0_245:notes"/>
          <p:cNvSpPr txBox="1">
            <a:spLocks noGrp="1"/>
          </p:cNvSpPr>
          <p:nvPr>
            <p:ph type="sldNum" idx="12"/>
          </p:nvPr>
        </p:nvSpPr>
        <p:spPr>
          <a:xfrm>
            <a:off x="4023092" y="8917422"/>
            <a:ext cx="3077752" cy="470953"/>
          </a:xfrm>
          <a:prstGeom prst="rect">
            <a:avLst/>
          </a:prstGeom>
          <a:noFill/>
          <a:ln>
            <a:noFill/>
          </a:ln>
        </p:spPr>
        <p:txBody>
          <a:bodyPr spcFirstLastPara="1" wrap="square" lIns="94271" tIns="47097" rIns="94271" bIns="47097" anchor="b" anchorCtr="0">
            <a:noAutofit/>
          </a:bodyPr>
          <a:lstStyle/>
          <a:p>
            <a:pPr defTabSz="933167">
              <a:buClr>
                <a:srgbClr val="000000"/>
              </a:buClr>
              <a:buSzPts val="1200"/>
              <a:defRPr/>
            </a:pPr>
            <a:fld id="{00000000-1234-1234-1234-123412341234}" type="slidenum">
              <a:rPr lang="en-US">
                <a:solidFill>
                  <a:srgbClr val="000000"/>
                </a:solidFill>
                <a:latin typeface="Calibri"/>
                <a:ea typeface="Calibri"/>
                <a:cs typeface="Calibri"/>
                <a:sym typeface="Calibri"/>
              </a:rPr>
              <a:pPr defTabSz="933167">
                <a:buClr>
                  <a:srgbClr val="000000"/>
                </a:buClr>
                <a:buSzPts val="1200"/>
                <a:defRPr/>
              </a:pPr>
              <a:t>24</a:t>
            </a:fld>
            <a:endParaRPr>
              <a:solidFill>
                <a:srgbClr val="000000"/>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Jenny: To access additional PLL resources, click on the link to the Professional Learning Library under the Professional Learning Block</a:t>
            </a:r>
          </a:p>
          <a:p>
            <a:r>
              <a:rPr lang="en-US">
                <a:cs typeface="Calibri"/>
              </a:rPr>
              <a:t>You will find a list of easy to access resources to meet any needs you may have.</a:t>
            </a:r>
            <a:endParaRPr lang="en-US">
              <a:ea typeface="Calibri"/>
              <a:cs typeface="Calibri"/>
            </a:endParaRPr>
          </a:p>
          <a:p>
            <a:endParaRPr lang="en-US">
              <a:cs typeface="Calibri"/>
            </a:endParaRPr>
          </a:p>
          <a:p>
            <a:r>
              <a:rPr lang="en-US">
                <a:cs typeface="Calibri"/>
              </a:rPr>
              <a:t>I will turn it over to Roshonda for some frequently asked questions.</a:t>
            </a:r>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25</a:t>
            </a:fld>
            <a:endParaRPr lang="en-US"/>
          </a:p>
        </p:txBody>
      </p:sp>
    </p:spTree>
    <p:extLst>
      <p:ext uri="{BB962C8B-B14F-4D97-AF65-F5344CB8AC3E}">
        <p14:creationId xmlns:p14="http://schemas.microsoft.com/office/powerpoint/2010/main" val="4600460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Roshonda: Gentle Reminder: When entering in a correction for an Annual Summative Evaluation do not forget to submit a rubric scoring form. If you've received a rejected correction this could be the case. We just need you to resubmit it with a scoring form. </a:t>
            </a:r>
          </a:p>
        </p:txBody>
      </p:sp>
      <p:sp>
        <p:nvSpPr>
          <p:cNvPr id="4" name="Slide Number Placeholder 3"/>
          <p:cNvSpPr>
            <a:spLocks noGrp="1"/>
          </p:cNvSpPr>
          <p:nvPr>
            <p:ph type="sldNum" sz="quarter" idx="5"/>
          </p:nvPr>
        </p:nvSpPr>
        <p:spPr/>
        <p:txBody>
          <a:bodyPr/>
          <a:lstStyle/>
          <a:p>
            <a:fld id="{7D31CE96-81FA-4C03-87CC-F53CE344BC75}" type="slidenum">
              <a:rPr lang="en-US" smtClean="0"/>
              <a:t>26</a:t>
            </a:fld>
            <a:endParaRPr lang="en-US"/>
          </a:p>
        </p:txBody>
      </p:sp>
    </p:spTree>
    <p:extLst>
      <p:ext uri="{BB962C8B-B14F-4D97-AF65-F5344CB8AC3E}">
        <p14:creationId xmlns:p14="http://schemas.microsoft.com/office/powerpoint/2010/main" val="2051207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Roshonda </a:t>
            </a:r>
          </a:p>
        </p:txBody>
      </p:sp>
      <p:sp>
        <p:nvSpPr>
          <p:cNvPr id="4" name="Slide Number Placeholder 3"/>
          <p:cNvSpPr>
            <a:spLocks noGrp="1"/>
          </p:cNvSpPr>
          <p:nvPr>
            <p:ph type="sldNum" sz="quarter" idx="5"/>
          </p:nvPr>
        </p:nvSpPr>
        <p:spPr/>
        <p:txBody>
          <a:bodyPr/>
          <a:lstStyle/>
          <a:p>
            <a:fld id="{7D31CE96-81FA-4C03-87CC-F53CE344BC75}" type="slidenum">
              <a:rPr lang="en-US" smtClean="0"/>
              <a:t>27</a:t>
            </a:fld>
            <a:endParaRPr lang="en-US"/>
          </a:p>
        </p:txBody>
      </p:sp>
    </p:spTree>
    <p:extLst>
      <p:ext uri="{BB962C8B-B14F-4D97-AF65-F5344CB8AC3E}">
        <p14:creationId xmlns:p14="http://schemas.microsoft.com/office/powerpoint/2010/main" val="38135127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a9f7d4e3_2_74:notes"/>
          <p:cNvSpPr txBox="1">
            <a:spLocks noGrp="1"/>
          </p:cNvSpPr>
          <p:nvPr>
            <p:ph type="body" idx="1"/>
          </p:nvPr>
        </p:nvSpPr>
        <p:spPr>
          <a:xfrm>
            <a:off x="736531" y="4582943"/>
            <a:ext cx="5892172" cy="4341842"/>
          </a:xfrm>
          <a:prstGeom prst="rect">
            <a:avLst/>
          </a:prstGeom>
          <a:noFill/>
          <a:ln>
            <a:noFill/>
          </a:ln>
        </p:spPr>
        <p:txBody>
          <a:bodyPr spcFirstLastPara="1" wrap="square" lIns="97157" tIns="97157" rIns="97157" bIns="97157" anchor="t" anchorCtr="0">
            <a:noAutofit/>
          </a:bodyPr>
          <a:lstStyle/>
          <a:p>
            <a:pPr>
              <a:buSzPts val="1100"/>
            </a:pPr>
            <a:r>
              <a:rPr lang="en">
                <a:solidFill>
                  <a:schemeClr val="dk1"/>
                </a:solidFill>
                <a:latin typeface="Calibri"/>
                <a:ea typeface="Calibri"/>
                <a:cs typeface="Calibri"/>
                <a:sym typeface="Calibri"/>
              </a:rPr>
              <a:t>Please feel free</a:t>
            </a:r>
            <a:r>
              <a:rPr lang="en" baseline="0">
                <a:solidFill>
                  <a:schemeClr val="dk1"/>
                </a:solidFill>
                <a:latin typeface="Calibri"/>
                <a:ea typeface="Calibri"/>
                <a:cs typeface="Calibri"/>
                <a:sym typeface="Calibri"/>
              </a:rPr>
              <a:t> to reach out to us if you have questions or feedback for us. Our email addresses are shown on the slide.</a:t>
            </a:r>
            <a:endParaRPr>
              <a:solidFill>
                <a:schemeClr val="dk1"/>
              </a:solidFill>
              <a:latin typeface="Calibri"/>
              <a:ea typeface="Calibri"/>
              <a:cs typeface="Calibri"/>
              <a:sym typeface="Calibri"/>
            </a:endParaRPr>
          </a:p>
        </p:txBody>
      </p:sp>
      <p:sp>
        <p:nvSpPr>
          <p:cNvPr id="290" name="Google Shape;290;g46a9f7d4e3_2_74:notes"/>
          <p:cNvSpPr>
            <a:spLocks noGrp="1" noRot="1" noChangeAspect="1"/>
          </p:cNvSpPr>
          <p:nvPr>
            <p:ph type="sldImg" idx="2"/>
          </p:nvPr>
        </p:nvSpPr>
        <p:spPr>
          <a:xfrm>
            <a:off x="465138" y="723900"/>
            <a:ext cx="6434137" cy="3619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3935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135497c52bd_3_75:notes"/>
          <p:cNvSpPr txBox="1">
            <a:spLocks noGrp="1"/>
          </p:cNvSpPr>
          <p:nvPr>
            <p:ph type="body" idx="1"/>
          </p:nvPr>
        </p:nvSpPr>
        <p:spPr>
          <a:xfrm>
            <a:off x="960120" y="3474720"/>
            <a:ext cx="7680960" cy="3291840"/>
          </a:xfrm>
          <a:prstGeom prst="rect">
            <a:avLst/>
          </a:prstGeom>
        </p:spPr>
        <p:txBody>
          <a:bodyPr spcFirstLastPara="1" wrap="square" lIns="96650" tIns="48325" rIns="96650" bIns="48325" anchor="t" anchorCtr="0">
            <a:noAutofit/>
          </a:bodyPr>
          <a:lstStyle/>
          <a:p>
            <a:pPr>
              <a:lnSpc>
                <a:spcPct val="127173"/>
              </a:lnSpc>
              <a:buClr>
                <a:schemeClr val="dk1"/>
              </a:buClr>
              <a:buSzPts val="1100"/>
            </a:pPr>
            <a:r>
              <a:rPr lang="en-US">
                <a:highlight>
                  <a:srgbClr val="FFFCF6"/>
                </a:highlight>
                <a:latin typeface="Arial"/>
                <a:ea typeface="Arial"/>
                <a:cs typeface="Arial"/>
                <a:sym typeface="Arial"/>
              </a:rPr>
              <a:t>Lilla: By way of introduction, our office’s mission is to grow educators to….</a:t>
            </a:r>
            <a:endParaRPr>
              <a:highlight>
                <a:srgbClr val="FFFCF6"/>
              </a:highlight>
              <a:latin typeface="Arial"/>
              <a:ea typeface="Arial"/>
              <a:cs typeface="Arial"/>
              <a:sym typeface="Arial"/>
            </a:endParaRPr>
          </a:p>
          <a:p>
            <a:pPr>
              <a:lnSpc>
                <a:spcPct val="127173"/>
              </a:lnSpc>
              <a:buClr>
                <a:schemeClr val="dk1"/>
              </a:buClr>
              <a:buSzPts val="1100"/>
            </a:pPr>
            <a:r>
              <a:rPr lang="en-US">
                <a:highlight>
                  <a:srgbClr val="FFFCF6"/>
                </a:highlight>
                <a:latin typeface="Arial"/>
                <a:ea typeface="Arial"/>
                <a:cs typeface="Arial"/>
                <a:sym typeface="Arial"/>
              </a:rPr>
              <a:t>Our focus is on two things we know characterize great schools – leaders and teachers intentionally creating great cultures, those inclusive learning environments and leading systems to improve teaching and learning. </a:t>
            </a:r>
            <a:endParaRPr>
              <a:highlight>
                <a:srgbClr val="FFFCF6"/>
              </a:highlight>
              <a:latin typeface="Arial"/>
              <a:ea typeface="Arial"/>
              <a:cs typeface="Arial"/>
              <a:sym typeface="Arial"/>
            </a:endParaRPr>
          </a:p>
          <a:p>
            <a:pPr>
              <a:lnSpc>
                <a:spcPct val="127173"/>
              </a:lnSpc>
              <a:buClr>
                <a:schemeClr val="dk1"/>
              </a:buClr>
              <a:buSzPts val="1100"/>
            </a:pPr>
            <a:r>
              <a:rPr lang="en-US">
                <a:highlight>
                  <a:srgbClr val="FFFCF6"/>
                </a:highlight>
                <a:latin typeface="Arial"/>
                <a:ea typeface="Arial"/>
                <a:cs typeface="Arial"/>
                <a:sym typeface="Arial"/>
              </a:rPr>
              <a:t>. </a:t>
            </a:r>
            <a:endParaRPr>
              <a:highlight>
                <a:srgbClr val="FFFCF6"/>
              </a:highlight>
              <a:latin typeface="Arial"/>
              <a:ea typeface="Arial"/>
              <a:cs typeface="Arial"/>
              <a:sym typeface="Arial"/>
            </a:endParaRPr>
          </a:p>
          <a:p>
            <a:pPr marL="0" lvl="0" indent="0" algn="l" rtl="0">
              <a:spcBef>
                <a:spcPts val="0"/>
              </a:spcBef>
              <a:spcAft>
                <a:spcPts val="0"/>
              </a:spcAft>
              <a:buNone/>
            </a:pPr>
            <a:endParaRPr/>
          </a:p>
        </p:txBody>
      </p:sp>
      <p:sp>
        <p:nvSpPr>
          <p:cNvPr id="293" name="Google Shape;293;g135497c52bd_3_75:notes"/>
          <p:cNvSpPr>
            <a:spLocks noGrp="1" noRot="1" noChangeAspect="1"/>
          </p:cNvSpPr>
          <p:nvPr>
            <p:ph type="sldImg" idx="2"/>
          </p:nvPr>
        </p:nvSpPr>
        <p:spPr>
          <a:xfrm>
            <a:off x="2362200" y="549275"/>
            <a:ext cx="4876800" cy="27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realize there's been some turnover in ADEPT leads this year, so we want to start with a reminder about where to find our top resources. </a:t>
            </a:r>
          </a:p>
        </p:txBody>
      </p:sp>
      <p:sp>
        <p:nvSpPr>
          <p:cNvPr id="4" name="Slide Number Placeholder 3"/>
          <p:cNvSpPr>
            <a:spLocks noGrp="1"/>
          </p:cNvSpPr>
          <p:nvPr>
            <p:ph type="sldNum" sz="quarter" idx="5"/>
          </p:nvPr>
        </p:nvSpPr>
        <p:spPr/>
        <p:txBody>
          <a:bodyPr/>
          <a:lstStyle/>
          <a:p>
            <a:fld id="{7D31CE96-81FA-4C03-87CC-F53CE344BC75}" type="slidenum">
              <a:rPr lang="en-US" smtClean="0"/>
              <a:t>4</a:t>
            </a:fld>
            <a:endParaRPr lang="en-US"/>
          </a:p>
        </p:txBody>
      </p:sp>
    </p:spTree>
    <p:extLst>
      <p:ext uri="{BB962C8B-B14F-4D97-AF65-F5344CB8AC3E}">
        <p14:creationId xmlns:p14="http://schemas.microsoft.com/office/powerpoint/2010/main" val="1565014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a district level leader, there are many resources offered to you on the website. When you visit ed.sc.gov and click on "teachers," it will take  you to the Office of Educator Effectiveness site.  You can see the many resources you can access. If you notice the purple box, it highlights resources related to ADEPT. This will take you to where you can find District Teacher Evaluation Implementation resources including ADEPT regulations, the process manual, and guidance for Contract levels an classroom based teacher evaluation.</a:t>
            </a:r>
          </a:p>
        </p:txBody>
      </p:sp>
      <p:sp>
        <p:nvSpPr>
          <p:cNvPr id="4" name="Slide Number Placeholder 3"/>
          <p:cNvSpPr>
            <a:spLocks noGrp="1"/>
          </p:cNvSpPr>
          <p:nvPr>
            <p:ph type="sldNum" sz="quarter" idx="5"/>
          </p:nvPr>
        </p:nvSpPr>
        <p:spPr/>
        <p:txBody>
          <a:bodyPr/>
          <a:lstStyle/>
          <a:p>
            <a:fld id="{7D31CE96-81FA-4C03-87CC-F53CE344BC75}" type="slidenum">
              <a:rPr lang="en-US" smtClean="0"/>
              <a:t>5</a:t>
            </a:fld>
            <a:endParaRPr lang="en-US"/>
          </a:p>
        </p:txBody>
      </p:sp>
    </p:spTree>
    <p:extLst>
      <p:ext uri="{BB962C8B-B14F-4D97-AF65-F5344CB8AC3E}">
        <p14:creationId xmlns:p14="http://schemas.microsoft.com/office/powerpoint/2010/main" val="4203956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To access training documents from NIET, you can visit SCadeptsupport.org and click on the resource library at the top. You can see the variety of resources you can click on and view concerning evaluator training and train the trainer training.</a:t>
            </a:r>
          </a:p>
        </p:txBody>
      </p:sp>
      <p:sp>
        <p:nvSpPr>
          <p:cNvPr id="4" name="Slide Number Placeholder 3"/>
          <p:cNvSpPr>
            <a:spLocks noGrp="1"/>
          </p:cNvSpPr>
          <p:nvPr>
            <p:ph type="sldNum" sz="quarter" idx="5"/>
          </p:nvPr>
        </p:nvSpPr>
        <p:spPr/>
        <p:txBody>
          <a:bodyPr/>
          <a:lstStyle/>
          <a:p>
            <a:fld id="{7D31CE96-81FA-4C03-87CC-F53CE344BC75}" type="slidenum">
              <a:rPr lang="en-US" smtClean="0"/>
              <a:t>6</a:t>
            </a:fld>
            <a:endParaRPr lang="en-US"/>
          </a:p>
        </p:txBody>
      </p:sp>
    </p:spTree>
    <p:extLst>
      <p:ext uri="{BB962C8B-B14F-4D97-AF65-F5344CB8AC3E}">
        <p14:creationId xmlns:p14="http://schemas.microsoft.com/office/powerpoint/2010/main" val="2708039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7</a:t>
            </a:fld>
            <a:endParaRPr lang="en-US"/>
          </a:p>
        </p:txBody>
      </p:sp>
    </p:spTree>
    <p:extLst>
      <p:ext uri="{BB962C8B-B14F-4D97-AF65-F5344CB8AC3E}">
        <p14:creationId xmlns:p14="http://schemas.microsoft.com/office/powerpoint/2010/main" val="1031153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have many districts that maximize the use of SCLead.org to track the progress of evaluations. Our Effectiveness Team has uploaded resources that can help you with questions that may arise.</a:t>
            </a:r>
          </a:p>
          <a:p>
            <a:r>
              <a:rPr lang="en-US"/>
              <a:t>Many of you typically ask why the bubbles under the Evaluation Tab are not filled in or why the educator’s Status Page bars are not at 100%.</a:t>
            </a:r>
            <a:endParaRPr lang="en-US">
              <a:cs typeface="Calibri"/>
            </a:endParaRPr>
          </a:p>
          <a:p>
            <a:r>
              <a:rPr lang="en-US"/>
              <a:t>There are 2 resources in the SCLead.org ADEPT: District/School Section to help you with these questions. </a:t>
            </a:r>
            <a:endParaRPr lang="en-US">
              <a:cs typeface="Calibri" panose="020F0502020204030204"/>
            </a:endParaRPr>
          </a:p>
          <a:p>
            <a:r>
              <a:rPr lang="en-US"/>
              <a:t>We have the Understanding Bubbles &amp; Bars for Special Areas Educators and Understanding Bubbles and Bars for Classroom-based Teachers.</a:t>
            </a:r>
            <a:endParaRPr lang="en-US">
              <a:cs typeface="Calibri"/>
            </a:endParaRPr>
          </a:p>
          <a:p>
            <a:r>
              <a:rPr lang="en-US"/>
              <a:t>Our Effectiveness Team co-created these resources along with the others you see with our partners at Randa/SCLead.org. If you have questions outside of the guide, please feel free to email support@sclead.org.</a:t>
            </a:r>
            <a:endParaRPr lang="en-US">
              <a:cs typeface="Calibri"/>
            </a:endParaRPr>
          </a:p>
          <a:p>
            <a:endParaRPr lang="en-US">
              <a:latin typeface="Calibri"/>
              <a:ea typeface="Calibri"/>
              <a:cs typeface="Calibri"/>
            </a:endParaRPr>
          </a:p>
        </p:txBody>
      </p:sp>
    </p:spTree>
    <p:extLst>
      <p:ext uri="{BB962C8B-B14F-4D97-AF65-F5344CB8AC3E}">
        <p14:creationId xmlns:p14="http://schemas.microsoft.com/office/powerpoint/2010/main" val="1863581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linkClick r:id="rId3"/>
              </a:rPr>
              <a:t>https://ed.sc.gov/educators/school-and-district-administrators/principal-evaluation/optional-assistant-principal-evaluation/</a:t>
            </a:r>
          </a:p>
          <a:p>
            <a:r>
              <a:rPr lang="en-US">
                <a:cs typeface="Calibri"/>
              </a:rPr>
              <a:t>-This tool is close to my heart, we know how essential assistant principals are to instructional leadership, creating an inclusive </a:t>
            </a:r>
            <a:r>
              <a:rPr lang="en-US" err="1">
                <a:cs typeface="Calibri"/>
              </a:rPr>
              <a:t>enviornment</a:t>
            </a:r>
            <a:r>
              <a:rPr lang="en-US">
                <a:cs typeface="Calibri"/>
              </a:rPr>
              <a:t>, communicating behavior expectations, and managing a safe, inviting school building. They do not have a required evaluation tool, but we've heard from induction principals and APs that one is needed. </a:t>
            </a:r>
          </a:p>
        </p:txBody>
      </p:sp>
      <p:sp>
        <p:nvSpPr>
          <p:cNvPr id="4" name="Slide Number Placeholder 3"/>
          <p:cNvSpPr>
            <a:spLocks noGrp="1"/>
          </p:cNvSpPr>
          <p:nvPr>
            <p:ph type="sldNum" sz="quarter" idx="5"/>
          </p:nvPr>
        </p:nvSpPr>
        <p:spPr/>
        <p:txBody>
          <a:bodyPr/>
          <a:lstStyle/>
          <a:p>
            <a:fld id="{7D31CE96-81FA-4C03-87CC-F53CE344BC75}" type="slidenum">
              <a:rPr lang="en-US" smtClean="0"/>
              <a:t>9</a:t>
            </a:fld>
            <a:endParaRPr lang="en-US"/>
          </a:p>
        </p:txBody>
      </p:sp>
    </p:spTree>
    <p:extLst>
      <p:ext uri="{BB962C8B-B14F-4D97-AF65-F5344CB8AC3E}">
        <p14:creationId xmlns:p14="http://schemas.microsoft.com/office/powerpoint/2010/main" val="4260665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209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3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6344" y="2698522"/>
            <a:ext cx="10259311" cy="1193800"/>
          </a:xfrm>
        </p:spPr>
        <p:txBody>
          <a:bodyPr anchor="b">
            <a:normAutofit/>
          </a:bodyPr>
          <a:lstStyle>
            <a:lvl1pPr algn="l">
              <a:defRPr sz="48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966343" y="4035910"/>
            <a:ext cx="10259311" cy="69283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4" name="Picture 3">
            <a:extLst>
              <a:ext uri="{FF2B5EF4-FFF2-40B4-BE49-F238E27FC236}">
                <a16:creationId xmlns:a16="http://schemas.microsoft.com/office/drawing/2014/main" id="{302D48D4-6AE1-164E-8929-7954FF875400}"/>
              </a:ext>
            </a:extLst>
          </p:cNvPr>
          <p:cNvPicPr>
            <a:picLocks noChangeAspect="1"/>
          </p:cNvPicPr>
          <p:nvPr userDrawn="1"/>
        </p:nvPicPr>
        <p:blipFill>
          <a:blip r:embed="rId2"/>
          <a:stretch>
            <a:fillRect/>
          </a:stretch>
        </p:blipFill>
        <p:spPr>
          <a:xfrm>
            <a:off x="966343" y="668302"/>
            <a:ext cx="1504078" cy="2030220"/>
          </a:xfrm>
          <a:prstGeom prst="rect">
            <a:avLst/>
          </a:prstGeom>
        </p:spPr>
      </p:pic>
    </p:spTree>
    <p:extLst>
      <p:ext uri="{BB962C8B-B14F-4D97-AF65-F5344CB8AC3E}">
        <p14:creationId xmlns:p14="http://schemas.microsoft.com/office/powerpoint/2010/main" val="219114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2603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76C4508C-3355-4A33-A63A-6A8B6CC9A72F}"/>
              </a:ext>
            </a:extLst>
          </p:cNvPr>
          <p:cNvSpPr>
            <a:spLocks noGrp="1"/>
          </p:cNvSpPr>
          <p:nvPr>
            <p:ph sz="half" idx="2"/>
          </p:nvPr>
        </p:nvSpPr>
        <p:spPr>
          <a:xfrm>
            <a:off x="6086958" y="1647046"/>
            <a:ext cx="5234553" cy="4265557"/>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20358271-DED4-43FF-A9F5-26DECD23A444}"/>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8300685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TextBox 7">
            <a:extLst>
              <a:ext uri="{FF2B5EF4-FFF2-40B4-BE49-F238E27FC236}">
                <a16:creationId xmlns:a16="http://schemas.microsoft.com/office/drawing/2014/main" id="{9E8A2D69-7B00-4B3C-A992-EAEAA26FB282}"/>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312894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6"/>
        <p:cNvGrpSpPr/>
        <p:nvPr/>
      </p:nvGrpSpPr>
      <p:grpSpPr>
        <a:xfrm>
          <a:off x="0" y="0"/>
          <a:ext cx="0" cy="0"/>
          <a:chOff x="0" y="0"/>
          <a:chExt cx="0" cy="0"/>
        </a:xfrm>
      </p:grpSpPr>
      <p:sp>
        <p:nvSpPr>
          <p:cNvPr id="127" name="Google Shape;127;p29"/>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8" name="Google Shape;128;p29"/>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9" name="Google Shape;129;p29"/>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55396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67054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2"/>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9"/>
            <a:ext cx="10972800" cy="1743435"/>
          </a:xfrm>
        </p:spPr>
        <p:txBody>
          <a:bodyPr>
            <a:normAutofit/>
          </a:bodyPr>
          <a:lstStyle>
            <a:lvl1pPr marL="0" indent="0">
              <a:buNone/>
              <a:defRPr sz="2800">
                <a:solidFill>
                  <a:schemeClr val="bg1">
                    <a:lumMod val="50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344577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492709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278880" y="2494649"/>
            <a:ext cx="5303520" cy="3127975"/>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280659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55275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1"/>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8"/>
            <a:ext cx="10972800" cy="1743435"/>
          </a:xfrm>
        </p:spPr>
        <p:txBody>
          <a:bodyPr>
            <a:normAutofit/>
          </a:bodyPr>
          <a:lstStyle>
            <a:lvl1pPr marL="0" indent="0">
              <a:buNone/>
              <a:defRPr sz="28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1338256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36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1"/>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Tree>
    <p:extLst>
      <p:ext uri="{BB962C8B-B14F-4D97-AF65-F5344CB8AC3E}">
        <p14:creationId xmlns:p14="http://schemas.microsoft.com/office/powerpoint/2010/main" val="2543839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480383" y="2057400"/>
            <a:ext cx="4114800"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1"/>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Tree>
    <p:extLst>
      <p:ext uri="{BB962C8B-B14F-4D97-AF65-F5344CB8AC3E}">
        <p14:creationId xmlns:p14="http://schemas.microsoft.com/office/powerpoint/2010/main" val="45039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2574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6"/>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6"/>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345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0" y="15927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056908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0" y="1597819"/>
            <a:ext cx="5303518"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609598" y="2505075"/>
            <a:ext cx="5303520" cy="3122760"/>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39069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8377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10" y="457200"/>
            <a:ext cx="4114800" cy="1600200"/>
          </a:xfrm>
        </p:spPr>
        <p:txBody>
          <a:bodyPr anchor="b">
            <a:normAutofit/>
          </a:bodyPr>
          <a:lstStyle>
            <a:lvl1pPr>
              <a:defRPr sz="3600"/>
            </a:lvl1pPr>
          </a:lstStyle>
          <a:p>
            <a:r>
              <a:rPr lang="en-US"/>
              <a:t>Click to edit Master title style</a:t>
            </a:r>
          </a:p>
        </p:txBody>
      </p:sp>
      <p:sp>
        <p:nvSpPr>
          <p:cNvPr id="3" name="Content Placeholder 2"/>
          <p:cNvSpPr>
            <a:spLocks noGrp="1"/>
          </p:cNvSpPr>
          <p:nvPr>
            <p:ph idx="1" hasCustomPrompt="1"/>
          </p:nvPr>
        </p:nvSpPr>
        <p:spPr>
          <a:xfrm>
            <a:off x="5167223" y="457200"/>
            <a:ext cx="6504166" cy="5149970"/>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1" y="2057400"/>
            <a:ext cx="4114799"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458799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225068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0558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7" y="365125"/>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5"/>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3495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image" Target="../media/image1.png"/><Relationship Id="rId5" Type="http://schemas.openxmlformats.org/officeDocument/2006/relationships/slideLayout" Target="../slideLayouts/slideLayout19.xml"/><Relationship Id="rId10" Type="http://schemas.openxmlformats.org/officeDocument/2006/relationships/theme" Target="../theme/theme3.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0" y="313366"/>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0" y="1663855"/>
            <a:ext cx="10972800" cy="390721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506366" y="5662513"/>
            <a:ext cx="1118153" cy="1097280"/>
          </a:xfrm>
          <a:prstGeom prst="rect">
            <a:avLst/>
          </a:prstGeom>
        </p:spPr>
      </p:pic>
    </p:spTree>
    <p:extLst>
      <p:ext uri="{BB962C8B-B14F-4D97-AF65-F5344CB8AC3E}">
        <p14:creationId xmlns:p14="http://schemas.microsoft.com/office/powerpoint/2010/main" val="215265405"/>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665" r:id="rId10"/>
    <p:sldLayoutId id="2147483663" r:id="rId11"/>
    <p:sldLayoutId id="2147483664" r:id="rId12"/>
    <p:sldLayoutId id="2147483723" r:id="rId13"/>
  </p:sldLayoutIdLst>
  <p:txStyles>
    <p:titleStyle>
      <a:lvl1pPr algn="l" defTabSz="914400"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7"/>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40619974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Lst>
  <p:txStyles>
    <p:titleStyle>
      <a:lvl1pPr algn="l" defTabSz="914377"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customXml" Target="../ink/ink2.xml"/><Relationship Id="rId11" Type="http://schemas.openxmlformats.org/officeDocument/2006/relationships/image" Target="../media/image17.png"/><Relationship Id="rId5" Type="http://schemas.openxmlformats.org/officeDocument/2006/relationships/image" Target="../media/image14.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29.sv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ed.sc.gov/educators/certification/certification-forms/forms/renewal-matrix/"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hyperlink" Target="mailto:lmandsager@ed.sc.gov" TargetMode="External"/><Relationship Id="rId13" Type="http://schemas.openxmlformats.org/officeDocument/2006/relationships/hyperlink" Target="mailto:rfrazier@ed.sc.gov" TargetMode="External"/><Relationship Id="rId3" Type="http://schemas.openxmlformats.org/officeDocument/2006/relationships/hyperlink" Target="mailto:gedwards@ed.sc.gov" TargetMode="External"/><Relationship Id="rId7" Type="http://schemas.openxmlformats.org/officeDocument/2006/relationships/hyperlink" Target="mailto:rthurmond@ed.sc.gov" TargetMode="External"/><Relationship Id="rId12" Type="http://schemas.openxmlformats.org/officeDocument/2006/relationships/hyperlink" Target="mailto:khoward@ed.sc.gov"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mailto:tsmith@ed.sc.gov" TargetMode="External"/><Relationship Id="rId11" Type="http://schemas.openxmlformats.org/officeDocument/2006/relationships/hyperlink" Target="mailto:jhartwell@ed.sc.gov" TargetMode="External"/><Relationship Id="rId5" Type="http://schemas.openxmlformats.org/officeDocument/2006/relationships/hyperlink" Target="mailto:frobinson@ed.sc.gov" TargetMode="External"/><Relationship Id="rId15" Type="http://schemas.openxmlformats.org/officeDocument/2006/relationships/hyperlink" Target="https://ed.sc.gov/educators/educator-effectiveness/expanded-adept-resources/https-ed-sc-gov-educators-educator-effectiveness-expanded-adept-resources-educator-evaluation-guidance/regional-effectiveness-contacts-as-of-july-1-2022/" TargetMode="External"/><Relationship Id="rId10" Type="http://schemas.openxmlformats.org/officeDocument/2006/relationships/hyperlink" Target="mailto:bflythe@ed.sc.gov" TargetMode="External"/><Relationship Id="rId4" Type="http://schemas.openxmlformats.org/officeDocument/2006/relationships/hyperlink" Target="mailto:oortmann@ed.sc.gov" TargetMode="External"/><Relationship Id="rId9" Type="http://schemas.openxmlformats.org/officeDocument/2006/relationships/hyperlink" Target="mailto:masuber@ed.sc.gov" TargetMode="External"/><Relationship Id="rId14" Type="http://schemas.openxmlformats.org/officeDocument/2006/relationships/hyperlink" Target="mailto:vtraufler@ed.sc.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www.scadeptsupport.or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hyperlink" Target="https://ed.sc.gov/educators/educator-effectiveness/" TargetMode="External"/><Relationship Id="rId2" Type="http://schemas.openxmlformats.org/officeDocument/2006/relationships/notesSlide" Target="../notesSlides/notesSlide8.xml"/><Relationship Id="rId1" Type="http://schemas.openxmlformats.org/officeDocument/2006/relationships/slideLayout" Target="../slideLayouts/slideLayout17.xml"/><Relationship Id="rId5" Type="http://schemas.openxmlformats.org/officeDocument/2006/relationships/image" Target="../media/image6.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s://ed.sc.gov/educators/school-and-district-administrators/principal-evaluation/optional-assistant-principal-evaluati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a:xfrm>
            <a:off x="5447607" y="522705"/>
            <a:ext cx="6035040" cy="1543050"/>
          </a:xfrm>
        </p:spPr>
        <p:txBody>
          <a:bodyPr/>
          <a:lstStyle/>
          <a:p>
            <a:r>
              <a:rPr lang="en-US"/>
              <a:t>Educator Effectiveness </a:t>
            </a:r>
            <a:br>
              <a:rPr lang="en-US"/>
            </a:br>
            <a:r>
              <a:rPr lang="en-US"/>
              <a:t>Virtual Office Hours </a:t>
            </a:r>
          </a:p>
        </p:txBody>
      </p:sp>
      <p:sp>
        <p:nvSpPr>
          <p:cNvPr id="10" name="Content Placeholder 9"/>
          <p:cNvSpPr>
            <a:spLocks noGrp="1"/>
          </p:cNvSpPr>
          <p:nvPr>
            <p:ph idx="1"/>
          </p:nvPr>
        </p:nvSpPr>
        <p:spPr>
          <a:xfrm>
            <a:off x="5447607" y="2065755"/>
            <a:ext cx="6035040" cy="615524"/>
          </a:xfrm>
        </p:spPr>
        <p:txBody>
          <a:bodyPr>
            <a:normAutofit/>
          </a:bodyPr>
          <a:lstStyle/>
          <a:p>
            <a:pPr marL="0" indent="0" algn="ctr">
              <a:buNone/>
            </a:pPr>
            <a:r>
              <a:rPr lang="en-US" sz="2400">
                <a:latin typeface="Trebuchet MS"/>
              </a:rPr>
              <a:t>August </a:t>
            </a:r>
            <a:r>
              <a:rPr lang="en-US">
                <a:latin typeface="Trebuchet MS"/>
              </a:rPr>
              <a:t>2023</a:t>
            </a:r>
            <a:endParaRPr lang="en-US" sz="2400">
              <a:latin typeface="Trebuchet MS" panose="020B0603020202020204" pitchFamily="34" charset="0"/>
            </a:endParaRPr>
          </a:p>
        </p:txBody>
      </p:sp>
      <p:sp>
        <p:nvSpPr>
          <p:cNvPr id="4" name="Subtitle 2"/>
          <p:cNvSpPr txBox="1">
            <a:spLocks/>
          </p:cNvSpPr>
          <p:nvPr/>
        </p:nvSpPr>
        <p:spPr>
          <a:xfrm>
            <a:off x="5049982" y="2681280"/>
            <a:ext cx="6432666" cy="3244642"/>
          </a:xfrm>
          <a:prstGeom prst="rect">
            <a:avLst/>
          </a:prstGeom>
        </p:spPr>
        <p:txBody>
          <a:bodyPr vert="horz" lIns="0" tIns="0" rIns="0" bIns="0" rtlCol="0" anchor="t">
            <a:noAutofit/>
          </a:bodyPr>
          <a:lstStyle>
            <a:lvl1pPr marL="0" indent="0" algn="r" defTabSz="914377" rtl="0" eaLnBrk="1" latinLnBrk="0" hangingPunct="1">
              <a:lnSpc>
                <a:spcPct val="90000"/>
              </a:lnSpc>
              <a:spcBef>
                <a:spcPts val="1000"/>
              </a:spcBef>
              <a:buFont typeface="Arial" panose="020B0604020202020204" pitchFamily="34" charset="0"/>
              <a:buNone/>
              <a:defRPr sz="2400" kern="1200">
                <a:solidFill>
                  <a:schemeClr val="tx1">
                    <a:alpha val="60000"/>
                  </a:schemeClr>
                </a:solidFill>
                <a:latin typeface="+mn-lt"/>
                <a:ea typeface="+mn-ea"/>
                <a:cs typeface="+mn-cs"/>
              </a:defRPr>
            </a:lvl1pPr>
            <a:lvl2pPr marL="457189" indent="0" algn="ctr"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77" indent="0" algn="ctr"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66"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54"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943"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lnSpc>
                <a:spcPct val="100000"/>
              </a:lnSpc>
              <a:defRPr/>
            </a:pPr>
            <a:endParaRPr lang="en-US" sz="2500" b="1">
              <a:solidFill>
                <a:srgbClr val="007C85"/>
              </a:solidFill>
              <a:latin typeface="Calibri" panose="020F0502020204030204"/>
            </a:endParaRPr>
          </a:p>
          <a:p>
            <a:pPr algn="ctr">
              <a:lnSpc>
                <a:spcPct val="100000"/>
              </a:lnSpc>
              <a:defRPr/>
            </a:pPr>
            <a:r>
              <a:rPr lang="en-US" sz="2500" b="1">
                <a:solidFill>
                  <a:schemeClr val="accent1"/>
                </a:solidFill>
                <a:latin typeface="Trebuchet MS" panose="020B0603020202020204" pitchFamily="34" charset="0"/>
              </a:rPr>
              <a:t>Welcome back!</a:t>
            </a:r>
            <a:endParaRPr lang="en-US">
              <a:solidFill>
                <a:schemeClr val="accent1"/>
              </a:solidFill>
              <a:latin typeface="Trebuchet MS" panose="020B0603020202020204" pitchFamily="34" charset="0"/>
              <a:cs typeface="Calibri"/>
            </a:endParaRPr>
          </a:p>
          <a:p>
            <a:pPr marL="457200" indent="-457200" algn="ctr">
              <a:lnSpc>
                <a:spcPct val="100000"/>
              </a:lnSpc>
              <a:buAutoNum type="arabicPeriod"/>
              <a:defRPr/>
            </a:pPr>
            <a:r>
              <a:rPr lang="en-US" sz="2500">
                <a:solidFill>
                  <a:schemeClr val="accent1"/>
                </a:solidFill>
                <a:latin typeface="Trebuchet MS"/>
                <a:cs typeface="Calibri"/>
              </a:rPr>
              <a:t>What are you celebrating this week? </a:t>
            </a:r>
          </a:p>
          <a:p>
            <a:pPr algn="ctr">
              <a:lnSpc>
                <a:spcPct val="100000"/>
              </a:lnSpc>
              <a:defRPr/>
            </a:pPr>
            <a:r>
              <a:rPr lang="en-US" sz="2500">
                <a:solidFill>
                  <a:schemeClr val="accent1"/>
                </a:solidFill>
                <a:latin typeface="Trebuchet MS"/>
                <a:cs typeface="Calibri"/>
              </a:rPr>
              <a:t>2. What are you focusing on with teachers as the year begins?</a:t>
            </a:r>
            <a:endParaRPr lang="en-US" sz="2500">
              <a:solidFill>
                <a:schemeClr val="accent1"/>
              </a:solidFill>
              <a:latin typeface="Trebuchet MS" panose="020B0603020202020204" pitchFamily="34" charset="0"/>
              <a:cs typeface="Calibri"/>
            </a:endParaRPr>
          </a:p>
          <a:p>
            <a:pPr algn="ctr">
              <a:lnSpc>
                <a:spcPct val="100000"/>
              </a:lnSpc>
              <a:defRPr/>
            </a:pPr>
            <a:endParaRPr lang="en-US" sz="2500" b="1">
              <a:solidFill>
                <a:srgbClr val="007C85">
                  <a:alpha val="60000"/>
                </a:srgbClr>
              </a:solidFill>
              <a:latin typeface="Calibri" panose="020F0502020204030204"/>
              <a:cs typeface="Calibri"/>
            </a:endParaRPr>
          </a:p>
        </p:txBody>
      </p:sp>
    </p:spTree>
    <p:extLst>
      <p:ext uri="{BB962C8B-B14F-4D97-AF65-F5344CB8AC3E}">
        <p14:creationId xmlns:p14="http://schemas.microsoft.com/office/powerpoint/2010/main" val="236874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D864E9-E604-4B2B-BA29-0AE81D071B38}"/>
              </a:ext>
            </a:extLst>
          </p:cNvPr>
          <p:cNvSpPr>
            <a:spLocks noGrp="1"/>
          </p:cNvSpPr>
          <p:nvPr>
            <p:ph type="title"/>
          </p:nvPr>
        </p:nvSpPr>
        <p:spPr/>
        <p:txBody>
          <a:bodyPr/>
          <a:lstStyle/>
          <a:p>
            <a:r>
              <a:rPr lang="en-US"/>
              <a:t>Using </a:t>
            </a:r>
            <a:r>
              <a:rPr lang="en-US" err="1"/>
              <a:t>SCLead</a:t>
            </a:r>
            <a:r>
              <a:rPr lang="en-US"/>
              <a:t> to Enter AP Evaluations </a:t>
            </a:r>
          </a:p>
        </p:txBody>
      </p:sp>
      <p:pic>
        <p:nvPicPr>
          <p:cNvPr id="5" name="Content Placeholder 4" descr="Screenshot, Website">
            <a:extLst>
              <a:ext uri="{FF2B5EF4-FFF2-40B4-BE49-F238E27FC236}">
                <a16:creationId xmlns:a16="http://schemas.microsoft.com/office/drawing/2014/main" id="{AF0D5D64-D391-4DF2-9382-ECECD093693E}"/>
              </a:ext>
            </a:extLst>
          </p:cNvPr>
          <p:cNvPicPr>
            <a:picLocks noGrp="1" noChangeAspect="1"/>
          </p:cNvPicPr>
          <p:nvPr>
            <p:ph idx="1"/>
          </p:nvPr>
        </p:nvPicPr>
        <p:blipFill rotWithShape="1">
          <a:blip r:embed="rId3"/>
          <a:srcRect l="1513" r="18486" b="2315"/>
          <a:stretch/>
        </p:blipFill>
        <p:spPr>
          <a:xfrm>
            <a:off x="3136900" y="1258889"/>
            <a:ext cx="7225014" cy="5103811"/>
          </a:xfrm>
        </p:spPr>
      </p:pic>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626A1FC7-AAB2-9DFA-D7A3-AE59A028166C}"/>
                  </a:ext>
                  <a:ext uri="{C183D7F6-B498-43B3-948B-1728B52AA6E4}">
                    <adec:decorative xmlns:adec="http://schemas.microsoft.com/office/drawing/2017/decorative" val="1"/>
                  </a:ext>
                </a:extLst>
              </p14:cNvPr>
              <p14:cNvContentPartPr/>
              <p14:nvPr/>
            </p14:nvContentPartPr>
            <p14:xfrm>
              <a:off x="8127700" y="2935082"/>
              <a:ext cx="1680120" cy="67320"/>
            </p14:xfrm>
          </p:contentPart>
        </mc:Choice>
        <mc:Fallback xmlns="">
          <p:pic>
            <p:nvPicPr>
              <p:cNvPr id="2" name="Ink 1">
                <a:extLst>
                  <a:ext uri="{FF2B5EF4-FFF2-40B4-BE49-F238E27FC236}">
                    <a16:creationId xmlns:a16="http://schemas.microsoft.com/office/drawing/2014/main" id="{626A1FC7-AAB2-9DFA-D7A3-AE59A028166C}"/>
                  </a:ext>
                  <a:ext uri="{C183D7F6-B498-43B3-948B-1728B52AA6E4}">
                    <adec:decorative xmlns:adec="http://schemas.microsoft.com/office/drawing/2017/decorative" val="1"/>
                  </a:ext>
                </a:extLst>
              </p:cNvPr>
              <p:cNvPicPr/>
              <p:nvPr/>
            </p:nvPicPr>
            <p:blipFill>
              <a:blip r:embed="rId5"/>
              <a:stretch>
                <a:fillRect/>
              </a:stretch>
            </p:blipFill>
            <p:spPr>
              <a:xfrm>
                <a:off x="8073700" y="2826501"/>
                <a:ext cx="1787760" cy="284119"/>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 name="Ink 2">
                <a:extLst>
                  <a:ext uri="{FF2B5EF4-FFF2-40B4-BE49-F238E27FC236}">
                    <a16:creationId xmlns:a16="http://schemas.microsoft.com/office/drawing/2014/main" id="{92BDA904-F8EE-D735-A259-983B98FF88C9}"/>
                  </a:ext>
                  <a:ext uri="{C183D7F6-B498-43B3-948B-1728B52AA6E4}">
                    <adec:decorative xmlns:adec="http://schemas.microsoft.com/office/drawing/2017/decorative" val="1"/>
                  </a:ext>
                </a:extLst>
              </p14:cNvPr>
              <p14:cNvContentPartPr/>
              <p14:nvPr/>
            </p14:nvContentPartPr>
            <p14:xfrm>
              <a:off x="8127700" y="3986600"/>
              <a:ext cx="1256040" cy="26280"/>
            </p14:xfrm>
          </p:contentPart>
        </mc:Choice>
        <mc:Fallback xmlns="">
          <p:pic>
            <p:nvPicPr>
              <p:cNvPr id="3" name="Ink 2">
                <a:extLst>
                  <a:ext uri="{FF2B5EF4-FFF2-40B4-BE49-F238E27FC236}">
                    <a16:creationId xmlns:a16="http://schemas.microsoft.com/office/drawing/2014/main" id="{92BDA904-F8EE-D735-A259-983B98FF88C9}"/>
                  </a:ext>
                  <a:ext uri="{C183D7F6-B498-43B3-948B-1728B52AA6E4}">
                    <adec:decorative xmlns:adec="http://schemas.microsoft.com/office/drawing/2017/decorative" val="1"/>
                  </a:ext>
                </a:extLst>
              </p:cNvPr>
              <p:cNvPicPr/>
              <p:nvPr/>
            </p:nvPicPr>
            <p:blipFill>
              <a:blip r:embed="rId7"/>
              <a:stretch>
                <a:fillRect/>
              </a:stretch>
            </p:blipFill>
            <p:spPr>
              <a:xfrm>
                <a:off x="8073700" y="3880059"/>
                <a:ext cx="1363680" cy="239006"/>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 name="Ink 5">
                <a:extLst>
                  <a:ext uri="{FF2B5EF4-FFF2-40B4-BE49-F238E27FC236}">
                    <a16:creationId xmlns:a16="http://schemas.microsoft.com/office/drawing/2014/main" id="{BFF54856-FD54-739D-0E41-B6B7ED0B9629}"/>
                  </a:ext>
                  <a:ext uri="{C183D7F6-B498-43B3-948B-1728B52AA6E4}">
                    <adec:decorative xmlns:adec="http://schemas.microsoft.com/office/drawing/2017/decorative" val="1"/>
                  </a:ext>
                </a:extLst>
              </p14:cNvPr>
              <p14:cNvContentPartPr/>
              <p14:nvPr/>
            </p14:nvContentPartPr>
            <p14:xfrm>
              <a:off x="8106980" y="4624231"/>
              <a:ext cx="492840" cy="38880"/>
            </p14:xfrm>
          </p:contentPart>
        </mc:Choice>
        <mc:Fallback xmlns="">
          <p:pic>
            <p:nvPicPr>
              <p:cNvPr id="6" name="Ink 5">
                <a:extLst>
                  <a:ext uri="{FF2B5EF4-FFF2-40B4-BE49-F238E27FC236}">
                    <a16:creationId xmlns:a16="http://schemas.microsoft.com/office/drawing/2014/main" id="{BFF54856-FD54-739D-0E41-B6B7ED0B9629}"/>
                  </a:ext>
                  <a:ext uri="{C183D7F6-B498-43B3-948B-1728B52AA6E4}">
                    <adec:decorative xmlns:adec="http://schemas.microsoft.com/office/drawing/2017/decorative" val="1"/>
                  </a:ext>
                </a:extLst>
              </p:cNvPr>
              <p:cNvPicPr/>
              <p:nvPr/>
            </p:nvPicPr>
            <p:blipFill>
              <a:blip r:embed="rId9"/>
              <a:stretch>
                <a:fillRect/>
              </a:stretch>
            </p:blipFill>
            <p:spPr>
              <a:xfrm>
                <a:off x="8052980" y="4516231"/>
                <a:ext cx="600480" cy="2545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EA990D6B-52B2-476A-D017-D4AA3DCAFB2E}"/>
                  </a:ext>
                  <a:ext uri="{C183D7F6-B498-43B3-948B-1728B52AA6E4}">
                    <adec:decorative xmlns:adec="http://schemas.microsoft.com/office/drawing/2017/decorative" val="1"/>
                  </a:ext>
                </a:extLst>
              </p14:cNvPr>
              <p14:cNvContentPartPr/>
              <p14:nvPr/>
            </p14:nvContentPartPr>
            <p14:xfrm>
              <a:off x="8171620" y="4997078"/>
              <a:ext cx="1168200" cy="76320"/>
            </p14:xfrm>
          </p:contentPart>
        </mc:Choice>
        <mc:Fallback xmlns="">
          <p:pic>
            <p:nvPicPr>
              <p:cNvPr id="7" name="Ink 6">
                <a:extLst>
                  <a:ext uri="{FF2B5EF4-FFF2-40B4-BE49-F238E27FC236}">
                    <a16:creationId xmlns:a16="http://schemas.microsoft.com/office/drawing/2014/main" id="{EA990D6B-52B2-476A-D017-D4AA3DCAFB2E}"/>
                  </a:ext>
                  <a:ext uri="{C183D7F6-B498-43B3-948B-1728B52AA6E4}">
                    <adec:decorative xmlns:adec="http://schemas.microsoft.com/office/drawing/2017/decorative" val="1"/>
                  </a:ext>
                </a:extLst>
              </p:cNvPr>
              <p:cNvPicPr/>
              <p:nvPr/>
            </p:nvPicPr>
            <p:blipFill>
              <a:blip r:embed="rId11"/>
              <a:stretch>
                <a:fillRect/>
              </a:stretch>
            </p:blipFill>
            <p:spPr>
              <a:xfrm>
                <a:off x="8117620" y="4889078"/>
                <a:ext cx="1275840" cy="291960"/>
              </a:xfrm>
              <a:prstGeom prst="rect">
                <a:avLst/>
              </a:prstGeom>
            </p:spPr>
          </p:pic>
        </mc:Fallback>
      </mc:AlternateContent>
      <p:sp>
        <p:nvSpPr>
          <p:cNvPr id="8" name="TextBox 7">
            <a:extLst>
              <a:ext uri="{FF2B5EF4-FFF2-40B4-BE49-F238E27FC236}">
                <a16:creationId xmlns:a16="http://schemas.microsoft.com/office/drawing/2014/main" id="{CE5D125D-9A0F-C6A6-7ABE-43EEA857B4DA}"/>
              </a:ext>
            </a:extLst>
          </p:cNvPr>
          <p:cNvSpPr txBox="1"/>
          <p:nvPr/>
        </p:nvSpPr>
        <p:spPr>
          <a:xfrm>
            <a:off x="487253" y="1528343"/>
            <a:ext cx="2283825" cy="3970318"/>
          </a:xfrm>
          <a:prstGeom prst="rect">
            <a:avLst/>
          </a:prstGeom>
          <a:solidFill>
            <a:schemeClr val="bg1"/>
          </a:solidFill>
        </p:spPr>
        <p:txBody>
          <a:bodyPr wrap="square" rtlCol="0">
            <a:spAutoFit/>
          </a:bodyPr>
          <a:lstStyle/>
          <a:p>
            <a:r>
              <a:rPr lang="en-US" sz="2800">
                <a:latin typeface="Trebuchet MS" panose="020B0603020202020204" pitchFamily="34" charset="0"/>
              </a:rPr>
              <a:t>Evaluation Settings: Locally Developed Model, Classroom-based Teacher, GBE, LOA</a:t>
            </a:r>
          </a:p>
        </p:txBody>
      </p:sp>
    </p:spTree>
    <p:extLst>
      <p:ext uri="{BB962C8B-B14F-4D97-AF65-F5344CB8AC3E}">
        <p14:creationId xmlns:p14="http://schemas.microsoft.com/office/powerpoint/2010/main" val="1766681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5F8AA-D58F-8977-E57B-77D4750D6964}"/>
              </a:ext>
            </a:extLst>
          </p:cNvPr>
          <p:cNvSpPr>
            <a:spLocks noGrp="1"/>
          </p:cNvSpPr>
          <p:nvPr>
            <p:ph type="title"/>
          </p:nvPr>
        </p:nvSpPr>
        <p:spPr/>
        <p:txBody>
          <a:bodyPr/>
          <a:lstStyle/>
          <a:p>
            <a:r>
              <a:rPr lang="en-US">
                <a:latin typeface="Rockwell"/>
              </a:rPr>
              <a:t>ADEPT Reminders and Calendar</a:t>
            </a:r>
            <a:endParaRPr lang="en-US"/>
          </a:p>
        </p:txBody>
      </p:sp>
      <p:sp>
        <p:nvSpPr>
          <p:cNvPr id="3" name="Text Placeholder 2">
            <a:extLst>
              <a:ext uri="{FF2B5EF4-FFF2-40B4-BE49-F238E27FC236}">
                <a16:creationId xmlns:a16="http://schemas.microsoft.com/office/drawing/2014/main" id="{D94EF192-4BB8-3888-70D0-E904A8B4E7CB}"/>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4229800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a:latin typeface="Rockwell" panose="02060603020205020403" pitchFamily="18" charset="0"/>
              </a:rPr>
              <a:t>The When: </a:t>
            </a:r>
            <a:br>
              <a:rPr lang="en-US" sz="3600">
                <a:latin typeface="Rockwell" panose="02060603020205020403" pitchFamily="18" charset="0"/>
              </a:rPr>
            </a:br>
            <a:r>
              <a:rPr lang="en-US" sz="3600">
                <a:latin typeface="Rockwell" panose="02060603020205020403" pitchFamily="18" charset="0"/>
              </a:rPr>
              <a:t>ADEPT Calendar </a:t>
            </a:r>
            <a:br>
              <a:rPr lang="en-US" sz="3600">
                <a:latin typeface="Rockwell" panose="02060603020205020403" pitchFamily="18" charset="0"/>
              </a:rPr>
            </a:br>
            <a:r>
              <a:rPr lang="en-US" sz="3600">
                <a:latin typeface="Rockwell" panose="02060603020205020403" pitchFamily="18" charset="0"/>
              </a:rPr>
              <a:t>of Events and </a:t>
            </a:r>
            <a:br>
              <a:rPr lang="en-US" sz="3600">
                <a:latin typeface="Rockwell" panose="02060603020205020403" pitchFamily="18" charset="0"/>
              </a:rPr>
            </a:br>
            <a:r>
              <a:rPr lang="en-US" sz="3600">
                <a:latin typeface="Rockwell" panose="02060603020205020403" pitchFamily="18" charset="0"/>
              </a:rPr>
              <a:t>Due Dates</a:t>
            </a:r>
          </a:p>
        </p:txBody>
      </p:sp>
      <p:sp>
        <p:nvSpPr>
          <p:cNvPr id="4" name="Picture Placeholder 3">
            <a:extLst>
              <a:ext uri="{FF2B5EF4-FFF2-40B4-BE49-F238E27FC236}">
                <a16:creationId xmlns:a16="http://schemas.microsoft.com/office/drawing/2014/main" id="{73DC47C2-FAE6-76DD-B96A-D1797B1F52B2}"/>
              </a:ext>
              <a:ext uri="{C183D7F6-B498-43B3-948B-1728B52AA6E4}">
                <adec:decorative xmlns:adec="http://schemas.microsoft.com/office/drawing/2017/decorative" val="1"/>
              </a:ext>
            </a:extLst>
          </p:cNvPr>
          <p:cNvSpPr>
            <a:spLocks noGrp="1"/>
          </p:cNvSpPr>
          <p:nvPr>
            <p:ph type="pic" idx="1"/>
          </p:nvPr>
        </p:nvSpPr>
        <p:spPr/>
      </p:sp>
      <p:graphicFrame>
        <p:nvGraphicFramePr>
          <p:cNvPr id="3" name="Table 2">
            <a:extLst>
              <a:ext uri="{FF2B5EF4-FFF2-40B4-BE49-F238E27FC236}">
                <a16:creationId xmlns:a16="http://schemas.microsoft.com/office/drawing/2014/main" id="{D6054524-213F-416E-B521-E29F6C5D8659}"/>
              </a:ext>
            </a:extLst>
          </p:cNvPr>
          <p:cNvGraphicFramePr>
            <a:graphicFrameLocks noGrp="1"/>
          </p:cNvGraphicFramePr>
          <p:nvPr>
            <p:extLst>
              <p:ext uri="{D42A27DB-BD31-4B8C-83A1-F6EECF244321}">
                <p14:modId xmlns:p14="http://schemas.microsoft.com/office/powerpoint/2010/main" val="4240669522"/>
              </p:ext>
            </p:extLst>
          </p:nvPr>
        </p:nvGraphicFramePr>
        <p:xfrm>
          <a:off x="4029076" y="72974"/>
          <a:ext cx="7921806" cy="6712051"/>
        </p:xfrm>
        <a:graphic>
          <a:graphicData uri="http://schemas.openxmlformats.org/drawingml/2006/table">
            <a:tbl>
              <a:tblPr firstRow="1" firstCol="1" bandRow="1">
                <a:tableStyleId>{073A0DAA-6AF3-43AB-8588-CEC1D06C72B9}</a:tableStyleId>
              </a:tblPr>
              <a:tblGrid>
                <a:gridCol w="1392845">
                  <a:extLst>
                    <a:ext uri="{9D8B030D-6E8A-4147-A177-3AD203B41FA5}">
                      <a16:colId xmlns:a16="http://schemas.microsoft.com/office/drawing/2014/main" val="1592395334"/>
                    </a:ext>
                  </a:extLst>
                </a:gridCol>
                <a:gridCol w="6528961">
                  <a:extLst>
                    <a:ext uri="{9D8B030D-6E8A-4147-A177-3AD203B41FA5}">
                      <a16:colId xmlns:a16="http://schemas.microsoft.com/office/drawing/2014/main" val="2140220924"/>
                    </a:ext>
                  </a:extLst>
                </a:gridCol>
              </a:tblGrid>
              <a:tr h="185613">
                <a:tc>
                  <a:txBody>
                    <a:bodyPr/>
                    <a:lstStyle/>
                    <a:p>
                      <a:pPr marL="0" marR="0" algn="ctr">
                        <a:lnSpc>
                          <a:spcPct val="107000"/>
                        </a:lnSpc>
                        <a:spcBef>
                          <a:spcPts val="0"/>
                        </a:spcBef>
                        <a:spcAft>
                          <a:spcPts val="0"/>
                        </a:spcAft>
                      </a:pPr>
                      <a:r>
                        <a:rPr lang="en-US" sz="1200">
                          <a:effectLst/>
                        </a:rPr>
                        <a:t>Date</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48461" marR="48461" marT="0" marB="0"/>
                </a:tc>
                <a:tc>
                  <a:txBody>
                    <a:bodyPr/>
                    <a:lstStyle/>
                    <a:p>
                      <a:pPr marL="0" marR="0" algn="ctr">
                        <a:lnSpc>
                          <a:spcPct val="107000"/>
                        </a:lnSpc>
                        <a:spcBef>
                          <a:spcPts val="0"/>
                        </a:spcBef>
                        <a:spcAft>
                          <a:spcPts val="0"/>
                        </a:spcAft>
                      </a:pPr>
                      <a:r>
                        <a:rPr lang="en-US" sz="1200">
                          <a:effectLst/>
                        </a:rPr>
                        <a:t>Key Milestones and Progress Monitoring</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48461" marR="48461" marT="0" marB="0"/>
                </a:tc>
                <a:extLst>
                  <a:ext uri="{0D108BD9-81ED-4DB2-BD59-A6C34878D82A}">
                    <a16:rowId xmlns:a16="http://schemas.microsoft.com/office/drawing/2014/main" val="1409066762"/>
                  </a:ext>
                </a:extLst>
              </a:tr>
              <a:tr h="725819">
                <a:tc>
                  <a:txBody>
                    <a:bodyPr/>
                    <a:lstStyle/>
                    <a:p>
                      <a:pPr marL="0" marR="45720">
                        <a:spcBef>
                          <a:spcPts val="0"/>
                        </a:spcBef>
                        <a:spcAft>
                          <a:spcPts val="0"/>
                        </a:spcAft>
                      </a:pPr>
                      <a:r>
                        <a:rPr lang="en-US" sz="1200" kern="1100">
                          <a:effectLst/>
                        </a:rPr>
                        <a:t>April through June</a:t>
                      </a:r>
                      <a:endParaRPr lang="en-US" sz="12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48461" marR="48461" marT="0" marB="0"/>
                </a:tc>
                <a:tc>
                  <a:txBody>
                    <a:bodyPr/>
                    <a:lstStyle/>
                    <a:p>
                      <a:pPr marL="342900" marR="45720" lvl="0" indent="-342900">
                        <a:spcBef>
                          <a:spcPts val="0"/>
                        </a:spcBef>
                        <a:spcAft>
                          <a:spcPts val="0"/>
                        </a:spcAft>
                        <a:buFont typeface="Symbol" panose="05050102010706020507" pitchFamily="18" charset="2"/>
                        <a:buChar char=""/>
                      </a:pPr>
                      <a:r>
                        <a:rPr lang="en-US" sz="1200" kern="1100" spc="-5">
                          <a:effectLst/>
                        </a:rPr>
                        <a:t>Check to ensure enough evaluators are SCTS certified.</a:t>
                      </a:r>
                      <a:endParaRPr lang="en-US" sz="1200" kern="1100">
                        <a:effectLst/>
                      </a:endParaRPr>
                    </a:p>
                    <a:p>
                      <a:pPr marL="342900" marR="45720" lvl="0" indent="-342900">
                        <a:spcBef>
                          <a:spcPts val="0"/>
                        </a:spcBef>
                        <a:spcAft>
                          <a:spcPts val="0"/>
                        </a:spcAft>
                        <a:buFont typeface="Symbol" panose="05050102010706020507" pitchFamily="18" charset="2"/>
                        <a:buChar char=""/>
                      </a:pPr>
                      <a:r>
                        <a:rPr lang="en-US" sz="1200" kern="1100" spc="-5">
                          <a:effectLst/>
                        </a:rPr>
                        <a:t>Schedule additional SCTS evaluator and Mentor trainings at the district level to ensure availability of evaluators for next school year.</a:t>
                      </a:r>
                      <a:endParaRPr lang="en-US" sz="1200" kern="1100">
                        <a:effectLst/>
                      </a:endParaRPr>
                    </a:p>
                    <a:p>
                      <a:pPr marL="342900" marR="45720" lvl="0" indent="-342900">
                        <a:spcBef>
                          <a:spcPts val="0"/>
                        </a:spcBef>
                        <a:spcAft>
                          <a:spcPts val="0"/>
                        </a:spcAft>
                        <a:buFont typeface="Symbol" panose="05050102010706020507" pitchFamily="18" charset="2"/>
                        <a:buChar char=""/>
                      </a:pPr>
                      <a:r>
                        <a:rPr lang="en-US" sz="1200" kern="1100" spc="-5">
                          <a:effectLst/>
                        </a:rPr>
                        <a:t>Review implementation feedback and complete ADEPT Plan for next year.</a:t>
                      </a:r>
                      <a:endParaRPr lang="en-US" sz="12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48461" marR="48461" marT="0" marB="0"/>
                </a:tc>
                <a:extLst>
                  <a:ext uri="{0D108BD9-81ED-4DB2-BD59-A6C34878D82A}">
                    <a16:rowId xmlns:a16="http://schemas.microsoft.com/office/drawing/2014/main" val="473078608"/>
                  </a:ext>
                </a:extLst>
              </a:tr>
              <a:tr h="1996004">
                <a:tc>
                  <a:txBody>
                    <a:bodyPr/>
                    <a:lstStyle/>
                    <a:p>
                      <a:pPr marL="0" marR="45720">
                        <a:spcBef>
                          <a:spcPts val="0"/>
                        </a:spcBef>
                        <a:spcAft>
                          <a:spcPts val="0"/>
                        </a:spcAft>
                      </a:pPr>
                      <a:r>
                        <a:rPr lang="en-US" sz="1400" kern="1100">
                          <a:effectLst/>
                        </a:rPr>
                        <a:t>July through September</a:t>
                      </a:r>
                      <a:endParaRPr lang="en-US" sz="14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48461" marR="48461" marT="0" marB="0"/>
                </a:tc>
                <a:tc>
                  <a:txBody>
                    <a:bodyPr/>
                    <a:lstStyle/>
                    <a:p>
                      <a:pPr marL="342900" marR="0" lvl="0" indent="-342900" fontAlgn="base">
                        <a:spcBef>
                          <a:spcPts val="0"/>
                        </a:spcBef>
                        <a:spcAft>
                          <a:spcPts val="0"/>
                        </a:spcAft>
                        <a:buFont typeface="Symbol" panose="05050102010706020507" pitchFamily="18" charset="2"/>
                        <a:buChar char=""/>
                      </a:pPr>
                      <a:r>
                        <a:rPr lang="en-US" sz="1400">
                          <a:effectLst/>
                          <a:highlight>
                            <a:srgbClr val="FFFF00"/>
                          </a:highlight>
                        </a:rPr>
                        <a:t>Conduct district evaluator training and orientation and review how SCLead.org features will be used by the district.               </a:t>
                      </a:r>
                    </a:p>
                    <a:p>
                      <a:pPr marL="342900" marR="0" lvl="0" indent="-342900" fontAlgn="base">
                        <a:spcBef>
                          <a:spcPts val="0"/>
                        </a:spcBef>
                        <a:spcAft>
                          <a:spcPts val="0"/>
                        </a:spcAft>
                        <a:buFont typeface="Symbol" panose="05050102010706020507" pitchFamily="18" charset="2"/>
                        <a:buChar char=""/>
                      </a:pPr>
                      <a:r>
                        <a:rPr lang="en-US" sz="1400">
                          <a:effectLst/>
                          <a:highlight>
                            <a:srgbClr val="FFFF00"/>
                          </a:highlight>
                        </a:rPr>
                        <a:t>Conduct differentiated evaluation orientations for educators by contract level, including SCLead.org Orientation signature, review of evaluation process and team, and SCLead.org requirements​.</a:t>
                      </a:r>
                    </a:p>
                    <a:p>
                      <a:pPr marL="342900" marR="0" lvl="0" indent="-342900" fontAlgn="base">
                        <a:spcBef>
                          <a:spcPts val="0"/>
                        </a:spcBef>
                        <a:spcAft>
                          <a:spcPts val="0"/>
                        </a:spcAft>
                        <a:buFont typeface="Symbol" panose="05050102010706020507" pitchFamily="18" charset="2"/>
                        <a:buChar char=""/>
                      </a:pPr>
                      <a:r>
                        <a:rPr lang="en-US" sz="1400">
                          <a:effectLst/>
                          <a:highlight>
                            <a:srgbClr val="FFFF00"/>
                          </a:highlight>
                        </a:rPr>
                        <a:t>Create evaluations in SCLead.org and confirm initial settings data (e.g., current year’s contract level and evaluation type). ​</a:t>
                      </a:r>
                    </a:p>
                    <a:p>
                      <a:pPr marL="342900" marR="0" lvl="0" indent="-342900" fontAlgn="base">
                        <a:spcBef>
                          <a:spcPts val="0"/>
                        </a:spcBef>
                        <a:spcAft>
                          <a:spcPts val="0"/>
                        </a:spcAft>
                        <a:buFont typeface="Symbol" panose="05050102010706020507" pitchFamily="18" charset="2"/>
                        <a:buChar char=""/>
                      </a:pPr>
                      <a:r>
                        <a:rPr lang="en-US" sz="1400">
                          <a:effectLst/>
                          <a:highlight>
                            <a:srgbClr val="FFFF00"/>
                          </a:highlight>
                        </a:rPr>
                        <a:t>Confirm evaluation teams are set by district or school-level personnel.​</a:t>
                      </a:r>
                    </a:p>
                    <a:p>
                      <a:pPr marL="342900" marR="0" lvl="0" indent="-342900" fontAlgn="base">
                        <a:spcBef>
                          <a:spcPts val="0"/>
                        </a:spcBef>
                        <a:spcAft>
                          <a:spcPts val="0"/>
                        </a:spcAft>
                        <a:buFont typeface="Symbol" panose="05050102010706020507" pitchFamily="18" charset="2"/>
                        <a:buChar char=""/>
                      </a:pPr>
                      <a:r>
                        <a:rPr lang="en-US" sz="1400">
                          <a:effectLst/>
                          <a:highlight>
                            <a:srgbClr val="FFFF00"/>
                          </a:highlight>
                        </a:rPr>
                        <a:t>Monitor principal/teacher signatures for SLO initial conference​.</a:t>
                      </a:r>
                    </a:p>
                    <a:p>
                      <a:pPr marL="342900" marR="0" lvl="0" indent="-342900" fontAlgn="base">
                        <a:spcBef>
                          <a:spcPts val="0"/>
                        </a:spcBef>
                        <a:spcAft>
                          <a:spcPts val="0"/>
                        </a:spcAft>
                        <a:buFont typeface="Symbol" panose="05050102010706020507" pitchFamily="18" charset="2"/>
                        <a:buChar char=""/>
                      </a:pPr>
                      <a:r>
                        <a:rPr lang="en-US" sz="1400">
                          <a:effectLst/>
                          <a:highlight>
                            <a:srgbClr val="FFFF00"/>
                          </a:highlight>
                        </a:rPr>
                        <a:t>Confirm all teams have scheduled announced preliminary evaluation cycle observations. </a:t>
                      </a:r>
                      <a:endParaRPr lang="en-US" sz="1400">
                        <a:effectLst/>
                        <a:highlight>
                          <a:srgbClr val="FFFF00"/>
                        </a:highlight>
                        <a:latin typeface="Trebuchet MS" panose="020B0603020202020204" pitchFamily="34" charset="0"/>
                        <a:ea typeface="Times New Roman" panose="02020603050405020304" pitchFamily="18" charset="0"/>
                        <a:cs typeface="Times New Roman" panose="02020603050405020304" pitchFamily="18" charset="0"/>
                      </a:endParaRPr>
                    </a:p>
                  </a:txBody>
                  <a:tcPr marL="48461" marR="48461" marT="0" marB="0"/>
                </a:tc>
                <a:extLst>
                  <a:ext uri="{0D108BD9-81ED-4DB2-BD59-A6C34878D82A}">
                    <a16:rowId xmlns:a16="http://schemas.microsoft.com/office/drawing/2014/main" val="2083541914"/>
                  </a:ext>
                </a:extLst>
              </a:tr>
              <a:tr h="1088730">
                <a:tc>
                  <a:txBody>
                    <a:bodyPr/>
                    <a:lstStyle/>
                    <a:p>
                      <a:pPr marL="0" marR="45720">
                        <a:spcBef>
                          <a:spcPts val="0"/>
                        </a:spcBef>
                        <a:spcAft>
                          <a:spcPts val="0"/>
                        </a:spcAft>
                      </a:pPr>
                      <a:r>
                        <a:rPr lang="en-US" sz="1200" kern="1100">
                          <a:effectLst/>
                        </a:rPr>
                        <a:t>Mid-October through January</a:t>
                      </a:r>
                      <a:endParaRPr lang="en-US" sz="12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48461" marR="48461" marT="0" marB="0"/>
                </a:tc>
                <a:tc>
                  <a:txBody>
                    <a:bodyPr/>
                    <a:lstStyle/>
                    <a:p>
                      <a:pPr marL="342900" marR="45720" lvl="0" indent="-342900">
                        <a:spcBef>
                          <a:spcPts val="0"/>
                        </a:spcBef>
                        <a:spcAft>
                          <a:spcPts val="0"/>
                        </a:spcAft>
                        <a:buFont typeface="Symbol" panose="05050102010706020507" pitchFamily="18" charset="2"/>
                        <a:buChar char=""/>
                      </a:pPr>
                      <a:r>
                        <a:rPr lang="en-US" sz="1200" kern="1100">
                          <a:effectLst/>
                        </a:rPr>
                        <a:t>Confirm that Preliminary evaluation cycle pre-conferences, observations, and post-conferences occur. The minimum number of required observations is defined by contract level.</a:t>
                      </a:r>
                    </a:p>
                    <a:p>
                      <a:pPr marL="342900" marR="45720" lvl="0" indent="-342900">
                        <a:spcBef>
                          <a:spcPts val="0"/>
                        </a:spcBef>
                        <a:spcAft>
                          <a:spcPts val="0"/>
                        </a:spcAft>
                        <a:buFont typeface="Symbol" panose="05050102010706020507" pitchFamily="18" charset="2"/>
                        <a:buChar char=""/>
                      </a:pPr>
                      <a:r>
                        <a:rPr lang="en-US" sz="1200" kern="1100">
                          <a:effectLst/>
                        </a:rPr>
                        <a:t>Conduct </a:t>
                      </a:r>
                      <a:r>
                        <a:rPr lang="en-US" sz="1200" kern="1100" spc="-5">
                          <a:effectLst/>
                        </a:rPr>
                        <a:t>district evaluator trainings as needed.</a:t>
                      </a:r>
                      <a:endParaRPr lang="en-US" sz="1200" kern="1100">
                        <a:effectLst/>
                      </a:endParaRPr>
                    </a:p>
                    <a:p>
                      <a:pPr marL="342900" marR="45720" lvl="0" indent="-342900">
                        <a:spcBef>
                          <a:spcPts val="0"/>
                        </a:spcBef>
                        <a:spcAft>
                          <a:spcPts val="0"/>
                        </a:spcAft>
                        <a:buFont typeface="Symbol" panose="05050102010706020507" pitchFamily="18" charset="2"/>
                        <a:buChar char=""/>
                      </a:pPr>
                      <a:r>
                        <a:rPr lang="en-US" sz="1200" kern="1100">
                          <a:effectLst/>
                        </a:rPr>
                        <a:t>Conduct evaluation orientation and </a:t>
                      </a:r>
                      <a:r>
                        <a:rPr lang="en-US" sz="1200" kern="1100" spc="-5">
                          <a:effectLst/>
                        </a:rPr>
                        <a:t>training on SCLead.org functionality and requirements for new hires, as needed. </a:t>
                      </a:r>
                      <a:endParaRPr lang="en-US" sz="12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48461" marR="48461" marT="0" marB="0"/>
                </a:tc>
                <a:extLst>
                  <a:ext uri="{0D108BD9-81ED-4DB2-BD59-A6C34878D82A}">
                    <a16:rowId xmlns:a16="http://schemas.microsoft.com/office/drawing/2014/main" val="2853099362"/>
                  </a:ext>
                </a:extLst>
              </a:tr>
              <a:tr h="1451639">
                <a:tc>
                  <a:txBody>
                    <a:bodyPr/>
                    <a:lstStyle/>
                    <a:p>
                      <a:pPr marL="0" marR="0">
                        <a:lnSpc>
                          <a:spcPct val="107000"/>
                        </a:lnSpc>
                        <a:spcBef>
                          <a:spcPts val="0"/>
                        </a:spcBef>
                        <a:spcAft>
                          <a:spcPts val="0"/>
                        </a:spcAft>
                      </a:pPr>
                      <a:r>
                        <a:rPr lang="en-US" sz="1200">
                          <a:effectLst/>
                        </a:rPr>
                        <a:t>February through April</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48461" marR="48461" marT="0" marB="0"/>
                </a:tc>
                <a:tc>
                  <a:txBody>
                    <a:bodyPr/>
                    <a:lstStyle/>
                    <a:p>
                      <a:pPr marL="342900" marR="45720" lvl="0" indent="-342900">
                        <a:spcBef>
                          <a:spcPts val="0"/>
                        </a:spcBef>
                        <a:spcAft>
                          <a:spcPts val="0"/>
                        </a:spcAft>
                        <a:buFont typeface="Symbol" panose="05050102010706020507" pitchFamily="18" charset="2"/>
                        <a:buChar char=""/>
                      </a:pPr>
                      <a:r>
                        <a:rPr lang="en-US" sz="1200" kern="1100">
                          <a:effectLst/>
                        </a:rPr>
                        <a:t>Confirm initial data entry of contract levels for current academic year in SCLead.org (February 1). </a:t>
                      </a:r>
                    </a:p>
                    <a:p>
                      <a:pPr marL="342900" marR="45720" lvl="0" indent="-342900">
                        <a:spcBef>
                          <a:spcPts val="0"/>
                        </a:spcBef>
                        <a:spcAft>
                          <a:spcPts val="0"/>
                        </a:spcAft>
                        <a:buFont typeface="Symbol" panose="05050102010706020507" pitchFamily="18" charset="2"/>
                        <a:buChar char=""/>
                      </a:pPr>
                      <a:r>
                        <a:rPr lang="en-US" sz="1200" kern="1100">
                          <a:effectLst/>
                        </a:rPr>
                        <a:t>Confirm all data for fully certified Induction 1 teachers (February 1, Induction count for ADEPT funding) .</a:t>
                      </a:r>
                    </a:p>
                    <a:p>
                      <a:pPr marL="342900" marR="45720" lvl="0" indent="-342900">
                        <a:spcBef>
                          <a:spcPts val="0"/>
                        </a:spcBef>
                        <a:spcAft>
                          <a:spcPts val="0"/>
                        </a:spcAft>
                        <a:buFont typeface="Symbol" panose="05050102010706020507" pitchFamily="18" charset="2"/>
                        <a:buChar char=""/>
                      </a:pPr>
                      <a:r>
                        <a:rPr lang="en-US" sz="1200" kern="1100">
                          <a:effectLst/>
                        </a:rPr>
                        <a:t>Confirm that final evaluation cycle pre-conference(s) and observation(s) occur.</a:t>
                      </a:r>
                    </a:p>
                    <a:p>
                      <a:pPr marL="342900" marR="45720" lvl="0" indent="-342900">
                        <a:spcBef>
                          <a:spcPts val="0"/>
                        </a:spcBef>
                        <a:spcAft>
                          <a:spcPts val="0"/>
                        </a:spcAft>
                        <a:buFont typeface="Symbol" panose="05050102010706020507" pitchFamily="18" charset="2"/>
                        <a:buChar char=""/>
                      </a:pPr>
                      <a:r>
                        <a:rPr lang="en-US" sz="1200" kern="1100">
                          <a:effectLst/>
                        </a:rPr>
                        <a:t>Evaluators submit evaluation results in SCLead.org </a:t>
                      </a:r>
                    </a:p>
                    <a:p>
                      <a:pPr marL="342900" marR="45720" lvl="0" indent="-342900">
                        <a:spcBef>
                          <a:spcPts val="0"/>
                        </a:spcBef>
                        <a:spcAft>
                          <a:spcPts val="0"/>
                        </a:spcAft>
                        <a:buFont typeface="Symbol" panose="05050102010706020507" pitchFamily="18" charset="2"/>
                        <a:buChar char=""/>
                      </a:pPr>
                      <a:r>
                        <a:rPr lang="en-US" sz="1200" kern="1100">
                          <a:effectLst/>
                        </a:rPr>
                        <a:t>Issue contract notification (before May 1). </a:t>
                      </a:r>
                      <a:endParaRPr lang="en-US" sz="12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48461" marR="48461" marT="0" marB="0"/>
                </a:tc>
                <a:extLst>
                  <a:ext uri="{0D108BD9-81ED-4DB2-BD59-A6C34878D82A}">
                    <a16:rowId xmlns:a16="http://schemas.microsoft.com/office/drawing/2014/main" val="1097080726"/>
                  </a:ext>
                </a:extLst>
              </a:tr>
              <a:tr h="907274">
                <a:tc>
                  <a:txBody>
                    <a:bodyPr/>
                    <a:lstStyle/>
                    <a:p>
                      <a:pPr marL="0" marR="0">
                        <a:lnSpc>
                          <a:spcPct val="107000"/>
                        </a:lnSpc>
                        <a:spcBef>
                          <a:spcPts val="0"/>
                        </a:spcBef>
                        <a:spcAft>
                          <a:spcPts val="0"/>
                        </a:spcAft>
                      </a:pPr>
                      <a:r>
                        <a:rPr lang="en-US" sz="1200">
                          <a:effectLst/>
                        </a:rPr>
                        <a:t>May through June</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48461" marR="48461" marT="0" marB="0"/>
                </a:tc>
                <a:tc>
                  <a:txBody>
                    <a:bodyPr/>
                    <a:lstStyle/>
                    <a:p>
                      <a:pPr marL="342900" marR="45720" lvl="0" indent="-342900">
                        <a:spcBef>
                          <a:spcPts val="0"/>
                        </a:spcBef>
                        <a:spcAft>
                          <a:spcPts val="0"/>
                        </a:spcAft>
                        <a:buFont typeface="Symbol" panose="05050102010706020507" pitchFamily="18" charset="2"/>
                        <a:buChar char=""/>
                      </a:pPr>
                      <a:r>
                        <a:rPr lang="en-US" sz="1200" kern="1100">
                          <a:effectLst/>
                        </a:rPr>
                        <a:t>Enter or confirm current year’s evaluation results and next year’s contract and evaluation type. </a:t>
                      </a:r>
                    </a:p>
                    <a:p>
                      <a:pPr marL="342900" marR="45720" lvl="0" indent="-342900">
                        <a:spcBef>
                          <a:spcPts val="0"/>
                        </a:spcBef>
                        <a:spcAft>
                          <a:spcPts val="0"/>
                        </a:spcAft>
                        <a:buFont typeface="Symbol" panose="05050102010706020507" pitchFamily="18" charset="2"/>
                        <a:buChar char=""/>
                      </a:pPr>
                      <a:r>
                        <a:rPr lang="en-US" sz="1200" kern="1100">
                          <a:effectLst/>
                        </a:rPr>
                        <a:t>Confirm educators who have had two unsuccessful Annual Summative evaluations for ADEPT sanction letters.</a:t>
                      </a:r>
                    </a:p>
                    <a:p>
                      <a:pPr marL="342900" marR="45720" lvl="0" indent="-342900">
                        <a:spcBef>
                          <a:spcPts val="0"/>
                        </a:spcBef>
                        <a:spcAft>
                          <a:spcPts val="0"/>
                        </a:spcAft>
                        <a:buFont typeface="Symbol" panose="05050102010706020507" pitchFamily="18" charset="2"/>
                        <a:buChar char=""/>
                      </a:pPr>
                      <a:r>
                        <a:rPr lang="en-US" sz="1200" kern="1100">
                          <a:effectLst/>
                        </a:rPr>
                        <a:t>Last day to submit End-of-Year evaluation data in SCLead.org (June 20)</a:t>
                      </a:r>
                      <a:endParaRPr lang="en-US" sz="12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48461" marR="48461" marT="0" marB="0"/>
                </a:tc>
                <a:extLst>
                  <a:ext uri="{0D108BD9-81ED-4DB2-BD59-A6C34878D82A}">
                    <a16:rowId xmlns:a16="http://schemas.microsoft.com/office/drawing/2014/main" val="421284604"/>
                  </a:ext>
                </a:extLst>
              </a:tr>
            </a:tbl>
          </a:graphicData>
        </a:graphic>
      </p:graphicFrame>
    </p:spTree>
    <p:extLst>
      <p:ext uri="{BB962C8B-B14F-4D97-AF65-F5344CB8AC3E}">
        <p14:creationId xmlns:p14="http://schemas.microsoft.com/office/powerpoint/2010/main" val="2569479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27E54-6D78-599F-9FB0-442635A0D941}"/>
              </a:ext>
            </a:extLst>
          </p:cNvPr>
          <p:cNvSpPr>
            <a:spLocks noGrp="1"/>
          </p:cNvSpPr>
          <p:nvPr>
            <p:ph type="title"/>
          </p:nvPr>
        </p:nvSpPr>
        <p:spPr/>
        <p:txBody>
          <a:bodyPr/>
          <a:lstStyle/>
          <a:p>
            <a:r>
              <a:rPr lang="en-US">
                <a:cs typeface="Times New Roman"/>
              </a:rPr>
              <a:t>Cleaning up Staff Lists</a:t>
            </a:r>
          </a:p>
        </p:txBody>
      </p:sp>
      <p:sp>
        <p:nvSpPr>
          <p:cNvPr id="3" name="Content Placeholder 2">
            <a:extLst>
              <a:ext uri="{FF2B5EF4-FFF2-40B4-BE49-F238E27FC236}">
                <a16:creationId xmlns:a16="http://schemas.microsoft.com/office/drawing/2014/main" id="{45C49AA8-A6C7-064E-1B6B-951B802CF0BE}"/>
              </a:ext>
            </a:extLst>
          </p:cNvPr>
          <p:cNvSpPr>
            <a:spLocks noGrp="1"/>
          </p:cNvSpPr>
          <p:nvPr>
            <p:ph idx="1"/>
          </p:nvPr>
        </p:nvSpPr>
        <p:spPr/>
        <p:txBody>
          <a:bodyPr vert="horz" lIns="91440" tIns="45720" rIns="91440" bIns="45720" rtlCol="0" anchor="t">
            <a:normAutofit/>
          </a:bodyPr>
          <a:lstStyle/>
          <a:p>
            <a:r>
              <a:rPr lang="en-US" sz="3200">
                <a:latin typeface="Trebuchet MS"/>
                <a:ea typeface="+mn-lt"/>
                <a:cs typeface="+mn-lt"/>
              </a:rPr>
              <a:t>Educators</a:t>
            </a:r>
            <a:r>
              <a:rPr lang="en-US" sz="3200">
                <a:latin typeface="Trebuchet MS"/>
                <a:cs typeface="Times New Roman"/>
              </a:rPr>
              <a:t>/administrators</a:t>
            </a:r>
            <a:r>
              <a:rPr lang="en-US" sz="3200">
                <a:latin typeface="Trebuchet MS"/>
              </a:rPr>
              <a:t> no longer with your district </a:t>
            </a:r>
            <a:endParaRPr lang="en-US" sz="3200">
              <a:cs typeface="Times New Roman"/>
            </a:endParaRPr>
          </a:p>
          <a:p>
            <a:r>
              <a:rPr lang="en-US" sz="3200">
                <a:latin typeface="Trebuchet MS"/>
                <a:ea typeface="+mn-lt"/>
                <a:cs typeface="+mn-lt"/>
              </a:rPr>
              <a:t>Newly</a:t>
            </a:r>
            <a:r>
              <a:rPr lang="en-US" sz="3200">
                <a:latin typeface="Trebuchet MS"/>
              </a:rPr>
              <a:t> hired educators/administrators</a:t>
            </a:r>
            <a:endParaRPr lang="en-US" sz="3200">
              <a:cs typeface="Times New Roman"/>
            </a:endParaRPr>
          </a:p>
          <a:p>
            <a:r>
              <a:rPr lang="en-US" sz="3200">
                <a:latin typeface="Trebuchet MS"/>
                <a:ea typeface="+mn-lt"/>
                <a:cs typeface="+mn-lt"/>
              </a:rPr>
              <a:t>Educators/administrators</a:t>
            </a:r>
            <a:r>
              <a:rPr lang="en-US" sz="3200">
                <a:latin typeface="Trebuchet MS"/>
              </a:rPr>
              <a:t> who moved positions or schools in your district</a:t>
            </a:r>
            <a:endParaRPr lang="en-US" sz="3200"/>
          </a:p>
          <a:p>
            <a:endParaRPr lang="en-US">
              <a:cs typeface="Times New Roman"/>
            </a:endParaRPr>
          </a:p>
        </p:txBody>
      </p:sp>
      <p:sp>
        <p:nvSpPr>
          <p:cNvPr id="4" name="Slide Number Placeholder 3">
            <a:extLst>
              <a:ext uri="{FF2B5EF4-FFF2-40B4-BE49-F238E27FC236}">
                <a16:creationId xmlns:a16="http://schemas.microsoft.com/office/drawing/2014/main" id="{B6A19116-8179-5A5A-D453-9B17EACE63B8}"/>
              </a:ext>
            </a:extLst>
          </p:cNvPr>
          <p:cNvSpPr>
            <a:spLocks noGrp="1"/>
          </p:cNvSpPr>
          <p:nvPr>
            <p:ph type="sldNum" sz="quarter" idx="4294967295"/>
          </p:nvPr>
        </p:nvSpPr>
        <p:spPr>
          <a:xfrm>
            <a:off x="9347200" y="6356350"/>
            <a:ext cx="2844800" cy="365125"/>
          </a:xfrm>
          <a:prstGeom prst="rect">
            <a:avLst/>
          </a:prstGeom>
        </p:spPr>
        <p:txBody>
          <a:bodyPr/>
          <a:lstStyle/>
          <a:p>
            <a:fld id="{2638198E-7845-4843-8114-6B9DA8FD3EF6}" type="slidenum">
              <a:rPr lang="en-US" smtClean="0"/>
              <a:t>13</a:t>
            </a:fld>
            <a:endParaRPr lang="en-US"/>
          </a:p>
        </p:txBody>
      </p:sp>
    </p:spTree>
    <p:extLst>
      <p:ext uri="{BB962C8B-B14F-4D97-AF65-F5344CB8AC3E}">
        <p14:creationId xmlns:p14="http://schemas.microsoft.com/office/powerpoint/2010/main" val="1740261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27E54-6D78-599F-9FB0-442635A0D941}"/>
              </a:ext>
            </a:extLst>
          </p:cNvPr>
          <p:cNvSpPr>
            <a:spLocks noGrp="1"/>
          </p:cNvSpPr>
          <p:nvPr>
            <p:ph type="title"/>
          </p:nvPr>
        </p:nvSpPr>
        <p:spPr/>
        <p:txBody>
          <a:bodyPr>
            <a:normAutofit/>
          </a:bodyPr>
          <a:lstStyle/>
          <a:p>
            <a:r>
              <a:rPr lang="en-US" sz="4800">
                <a:cs typeface="Times New Roman"/>
              </a:rPr>
              <a:t>Removing Staff</a:t>
            </a:r>
          </a:p>
        </p:txBody>
      </p:sp>
      <p:pic>
        <p:nvPicPr>
          <p:cNvPr id="5" name="Content Placeholder 4" descr="A screenshot of a computer">
            <a:extLst>
              <a:ext uri="{FF2B5EF4-FFF2-40B4-BE49-F238E27FC236}">
                <a16:creationId xmlns:a16="http://schemas.microsoft.com/office/drawing/2014/main" id="{CF6D02ED-BCC1-6822-25C4-DDE5E705ACA0}"/>
              </a:ext>
            </a:extLst>
          </p:cNvPr>
          <p:cNvPicPr>
            <a:picLocks noGrp="1" noChangeAspect="1"/>
          </p:cNvPicPr>
          <p:nvPr>
            <p:ph idx="1"/>
          </p:nvPr>
        </p:nvPicPr>
        <p:blipFill>
          <a:blip r:embed="rId3"/>
          <a:stretch>
            <a:fillRect/>
          </a:stretch>
        </p:blipFill>
        <p:spPr>
          <a:xfrm>
            <a:off x="149989" y="1162280"/>
            <a:ext cx="6896343" cy="3566883"/>
          </a:xfrm>
        </p:spPr>
      </p:pic>
      <p:pic>
        <p:nvPicPr>
          <p:cNvPr id="6" name="Picture 5" descr="A screenshot of a computer">
            <a:extLst>
              <a:ext uri="{FF2B5EF4-FFF2-40B4-BE49-F238E27FC236}">
                <a16:creationId xmlns:a16="http://schemas.microsoft.com/office/drawing/2014/main" id="{06645DFC-E7FD-B61A-8E66-923630358AC6}"/>
              </a:ext>
            </a:extLst>
          </p:cNvPr>
          <p:cNvPicPr>
            <a:picLocks noChangeAspect="1"/>
          </p:cNvPicPr>
          <p:nvPr/>
        </p:nvPicPr>
        <p:blipFill rotWithShape="1">
          <a:blip r:embed="rId4"/>
          <a:srcRect b="18776"/>
          <a:stretch/>
        </p:blipFill>
        <p:spPr>
          <a:xfrm>
            <a:off x="7046331" y="265101"/>
            <a:ext cx="4513063" cy="2606688"/>
          </a:xfrm>
          <a:prstGeom prst="rect">
            <a:avLst/>
          </a:prstGeom>
        </p:spPr>
      </p:pic>
      <p:pic>
        <p:nvPicPr>
          <p:cNvPr id="7" name="Picture 6" descr="A screenshot of a computer">
            <a:extLst>
              <a:ext uri="{FF2B5EF4-FFF2-40B4-BE49-F238E27FC236}">
                <a16:creationId xmlns:a16="http://schemas.microsoft.com/office/drawing/2014/main" id="{D91D7A94-A300-C9C1-F1F4-1CD4B78F7913}"/>
              </a:ext>
            </a:extLst>
          </p:cNvPr>
          <p:cNvPicPr>
            <a:picLocks noChangeAspect="1"/>
          </p:cNvPicPr>
          <p:nvPr/>
        </p:nvPicPr>
        <p:blipFill>
          <a:blip r:embed="rId5"/>
          <a:stretch>
            <a:fillRect/>
          </a:stretch>
        </p:blipFill>
        <p:spPr>
          <a:xfrm>
            <a:off x="7046330" y="3111689"/>
            <a:ext cx="4845985" cy="1617473"/>
          </a:xfrm>
          <a:prstGeom prst="rect">
            <a:avLst/>
          </a:prstGeom>
        </p:spPr>
      </p:pic>
      <p:pic>
        <p:nvPicPr>
          <p:cNvPr id="8" name="Picture 7" descr="A screenshot of a computer">
            <a:extLst>
              <a:ext uri="{FF2B5EF4-FFF2-40B4-BE49-F238E27FC236}">
                <a16:creationId xmlns:a16="http://schemas.microsoft.com/office/drawing/2014/main" id="{111AE2E6-8EEC-CAC9-6771-1F32EA789E6F}"/>
              </a:ext>
            </a:extLst>
          </p:cNvPr>
          <p:cNvPicPr>
            <a:picLocks noChangeAspect="1"/>
          </p:cNvPicPr>
          <p:nvPr/>
        </p:nvPicPr>
        <p:blipFill>
          <a:blip r:embed="rId6"/>
          <a:stretch>
            <a:fillRect/>
          </a:stretch>
        </p:blipFill>
        <p:spPr>
          <a:xfrm>
            <a:off x="7046330" y="5013290"/>
            <a:ext cx="4897836" cy="1364859"/>
          </a:xfrm>
          <a:prstGeom prst="rect">
            <a:avLst/>
          </a:prstGeom>
        </p:spPr>
      </p:pic>
    </p:spTree>
    <p:extLst>
      <p:ext uri="{BB962C8B-B14F-4D97-AF65-F5344CB8AC3E}">
        <p14:creationId xmlns:p14="http://schemas.microsoft.com/office/powerpoint/2010/main" val="3058229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27E54-6D78-599F-9FB0-442635A0D941}"/>
              </a:ext>
            </a:extLst>
          </p:cNvPr>
          <p:cNvSpPr>
            <a:spLocks noGrp="1"/>
          </p:cNvSpPr>
          <p:nvPr>
            <p:ph type="title"/>
          </p:nvPr>
        </p:nvSpPr>
        <p:spPr/>
        <p:txBody>
          <a:bodyPr anchor="ctr">
            <a:normAutofit/>
          </a:bodyPr>
          <a:lstStyle/>
          <a:p>
            <a:r>
              <a:rPr lang="en-US"/>
              <a:t>Adding New Staff </a:t>
            </a:r>
          </a:p>
        </p:txBody>
      </p:sp>
      <p:sp>
        <p:nvSpPr>
          <p:cNvPr id="3" name="Content Placeholder 2">
            <a:extLst>
              <a:ext uri="{FF2B5EF4-FFF2-40B4-BE49-F238E27FC236}">
                <a16:creationId xmlns:a16="http://schemas.microsoft.com/office/drawing/2014/main" id="{45C49AA8-A6C7-064E-1B6B-951B802CF0BE}"/>
              </a:ext>
            </a:extLst>
          </p:cNvPr>
          <p:cNvSpPr>
            <a:spLocks noGrp="1"/>
          </p:cNvSpPr>
          <p:nvPr>
            <p:ph idx="1"/>
          </p:nvPr>
        </p:nvSpPr>
        <p:spPr>
          <a:xfrm>
            <a:off x="563591" y="1440847"/>
            <a:ext cx="5509404" cy="3976306"/>
          </a:xfrm>
        </p:spPr>
        <p:txBody>
          <a:bodyPr vert="horz" lIns="91440" tIns="45720" rIns="91440" bIns="45720" rtlCol="0">
            <a:normAutofit fontScale="92500" lnSpcReduction="10000"/>
          </a:bodyPr>
          <a:lstStyle/>
          <a:p>
            <a:pPr marL="0" indent="0">
              <a:lnSpc>
                <a:spcPct val="90000"/>
              </a:lnSpc>
              <a:buNone/>
            </a:pPr>
            <a:r>
              <a:rPr lang="en-US" sz="3000"/>
              <a:t> Steps:</a:t>
            </a:r>
          </a:p>
          <a:p>
            <a:pPr marL="0" indent="0">
              <a:lnSpc>
                <a:spcPct val="90000"/>
              </a:lnSpc>
              <a:buNone/>
            </a:pPr>
            <a:r>
              <a:rPr lang="en-US" sz="3000"/>
              <a:t>1.Go to school staff list</a:t>
            </a:r>
          </a:p>
          <a:p>
            <a:pPr marL="0" indent="0">
              <a:lnSpc>
                <a:spcPct val="90000"/>
              </a:lnSpc>
              <a:buNone/>
            </a:pPr>
            <a:r>
              <a:rPr lang="en-US" sz="3000"/>
              <a:t>2.Click “Add School Staff" </a:t>
            </a:r>
          </a:p>
          <a:p>
            <a:pPr marL="0" indent="0">
              <a:lnSpc>
                <a:spcPct val="90000"/>
              </a:lnSpc>
              <a:buNone/>
            </a:pPr>
            <a:r>
              <a:rPr lang="en-US" sz="3000"/>
              <a:t>3.Select the person with correct CID</a:t>
            </a:r>
          </a:p>
          <a:p>
            <a:pPr marL="0" indent="0">
              <a:lnSpc>
                <a:spcPct val="90000"/>
              </a:lnSpc>
              <a:buNone/>
            </a:pPr>
            <a:r>
              <a:rPr lang="en-US" sz="3000"/>
              <a:t>4.Select correct position code</a:t>
            </a:r>
          </a:p>
          <a:p>
            <a:pPr marL="0" indent="0">
              <a:lnSpc>
                <a:spcPct val="90000"/>
              </a:lnSpc>
              <a:buNone/>
            </a:pPr>
            <a:r>
              <a:rPr lang="en-US" sz="3000"/>
              <a:t>5.Enter appropriate role and evaluation type</a:t>
            </a:r>
          </a:p>
          <a:p>
            <a:pPr marL="0" indent="0">
              <a:lnSpc>
                <a:spcPct val="90000"/>
              </a:lnSpc>
              <a:buNone/>
            </a:pPr>
            <a:r>
              <a:rPr lang="en-US" sz="3000"/>
              <a:t>6.Click “Submit"</a:t>
            </a:r>
          </a:p>
          <a:p>
            <a:pPr>
              <a:lnSpc>
                <a:spcPct val="90000"/>
              </a:lnSpc>
            </a:pPr>
            <a:endParaRPr lang="en-US" sz="3000"/>
          </a:p>
        </p:txBody>
      </p:sp>
      <p:pic>
        <p:nvPicPr>
          <p:cNvPr id="5" name="Picture 4" descr="A screenshot of a computer">
            <a:extLst>
              <a:ext uri="{FF2B5EF4-FFF2-40B4-BE49-F238E27FC236}">
                <a16:creationId xmlns:a16="http://schemas.microsoft.com/office/drawing/2014/main" id="{25CBF777-E34A-3747-4636-83791076C80E}"/>
              </a:ext>
            </a:extLst>
          </p:cNvPr>
          <p:cNvPicPr>
            <a:picLocks noChangeAspect="1"/>
          </p:cNvPicPr>
          <p:nvPr/>
        </p:nvPicPr>
        <p:blipFill>
          <a:blip r:embed="rId3"/>
          <a:stretch>
            <a:fillRect/>
          </a:stretch>
        </p:blipFill>
        <p:spPr>
          <a:xfrm>
            <a:off x="6119007" y="667277"/>
            <a:ext cx="5916761" cy="4749876"/>
          </a:xfrm>
          <a:prstGeom prst="rect">
            <a:avLst/>
          </a:prstGeom>
          <a:noFill/>
        </p:spPr>
      </p:pic>
    </p:spTree>
    <p:extLst>
      <p:ext uri="{BB962C8B-B14F-4D97-AF65-F5344CB8AC3E}">
        <p14:creationId xmlns:p14="http://schemas.microsoft.com/office/powerpoint/2010/main" val="1530009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E82C02-2E23-8984-82E4-5EE77F170319}"/>
              </a:ext>
            </a:extLst>
          </p:cNvPr>
          <p:cNvSpPr>
            <a:spLocks noGrp="1"/>
          </p:cNvSpPr>
          <p:nvPr>
            <p:ph idx="1"/>
          </p:nvPr>
        </p:nvSpPr>
        <p:spPr>
          <a:xfrm>
            <a:off x="586596" y="1665369"/>
            <a:ext cx="3956829" cy="3976307"/>
          </a:xfrm>
        </p:spPr>
        <p:txBody>
          <a:bodyPr/>
          <a:lstStyle/>
          <a:p>
            <a:r>
              <a:rPr lang="en-US" sz="3200">
                <a:cs typeface="Calibri" panose="020F0502020204030204" pitchFamily="34" charset="0"/>
              </a:rPr>
              <a:t>Delete Option will only show if the record was manually added to SCLead.org</a:t>
            </a:r>
          </a:p>
        </p:txBody>
      </p:sp>
      <p:sp>
        <p:nvSpPr>
          <p:cNvPr id="5" name="Title 4">
            <a:extLst>
              <a:ext uri="{FF2B5EF4-FFF2-40B4-BE49-F238E27FC236}">
                <a16:creationId xmlns:a16="http://schemas.microsoft.com/office/drawing/2014/main" id="{E382D253-0E8E-136D-4E8B-3E70400031A5}"/>
              </a:ext>
            </a:extLst>
          </p:cNvPr>
          <p:cNvSpPr>
            <a:spLocks noGrp="1"/>
          </p:cNvSpPr>
          <p:nvPr>
            <p:ph type="title"/>
          </p:nvPr>
        </p:nvSpPr>
        <p:spPr>
          <a:xfrm>
            <a:off x="586595" y="365125"/>
            <a:ext cx="5371293" cy="1097280"/>
          </a:xfrm>
        </p:spPr>
        <p:txBody>
          <a:bodyPr>
            <a:normAutofit fontScale="90000"/>
          </a:bodyPr>
          <a:lstStyle/>
          <a:p>
            <a:r>
              <a:rPr lang="en-US"/>
              <a:t>Dealing with Duplicates </a:t>
            </a:r>
          </a:p>
        </p:txBody>
      </p:sp>
      <p:pic>
        <p:nvPicPr>
          <p:cNvPr id="7" name="Picture 6" descr="Screenshot of Staff Details page.">
            <a:extLst>
              <a:ext uri="{FF2B5EF4-FFF2-40B4-BE49-F238E27FC236}">
                <a16:creationId xmlns:a16="http://schemas.microsoft.com/office/drawing/2014/main" id="{4AE3CE20-E43F-4C62-1987-771DB7F8DB9B}"/>
              </a:ext>
            </a:extLst>
          </p:cNvPr>
          <p:cNvPicPr>
            <a:picLocks noChangeAspect="1"/>
          </p:cNvPicPr>
          <p:nvPr/>
        </p:nvPicPr>
        <p:blipFill rotWithShape="1">
          <a:blip r:embed="rId3"/>
          <a:srcRect l="23873"/>
          <a:stretch/>
        </p:blipFill>
        <p:spPr>
          <a:xfrm>
            <a:off x="5836533" y="0"/>
            <a:ext cx="6355467" cy="6858000"/>
          </a:xfrm>
          <a:prstGeom prst="rect">
            <a:avLst/>
          </a:prstGeom>
        </p:spPr>
      </p:pic>
    </p:spTree>
    <p:extLst>
      <p:ext uri="{BB962C8B-B14F-4D97-AF65-F5344CB8AC3E}">
        <p14:creationId xmlns:p14="http://schemas.microsoft.com/office/powerpoint/2010/main" val="25459129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8681F-541D-6BFA-D270-CC7C61DEA34A}"/>
              </a:ext>
            </a:extLst>
          </p:cNvPr>
          <p:cNvSpPr>
            <a:spLocks noGrp="1"/>
          </p:cNvSpPr>
          <p:nvPr>
            <p:ph type="title"/>
          </p:nvPr>
        </p:nvSpPr>
        <p:spPr/>
        <p:txBody>
          <a:bodyPr/>
          <a:lstStyle/>
          <a:p>
            <a:r>
              <a:rPr lang="en-US">
                <a:cs typeface="Times New Roman"/>
              </a:rPr>
              <a:t>Reciprocity and Contract Levels</a:t>
            </a:r>
            <a:endParaRPr lang="en-US"/>
          </a:p>
        </p:txBody>
      </p:sp>
      <p:sp>
        <p:nvSpPr>
          <p:cNvPr id="3" name="Content Placeholder 2">
            <a:extLst>
              <a:ext uri="{FF2B5EF4-FFF2-40B4-BE49-F238E27FC236}">
                <a16:creationId xmlns:a16="http://schemas.microsoft.com/office/drawing/2014/main" id="{8C341472-E8B8-7739-9113-CDB9A6B61818}"/>
              </a:ext>
            </a:extLst>
          </p:cNvPr>
          <p:cNvSpPr>
            <a:spLocks noGrp="1"/>
          </p:cNvSpPr>
          <p:nvPr>
            <p:ph idx="1"/>
          </p:nvPr>
        </p:nvSpPr>
        <p:spPr/>
        <p:txBody>
          <a:bodyPr vert="horz" lIns="91440" tIns="45720" rIns="91440" bIns="45720" rtlCol="0" anchor="t">
            <a:normAutofit fontScale="85000" lnSpcReduction="10000"/>
          </a:bodyPr>
          <a:lstStyle/>
          <a:p>
            <a:pPr marL="0" indent="0">
              <a:buNone/>
            </a:pPr>
            <a:r>
              <a:rPr lang="en-US">
                <a:cs typeface="Times New Roman"/>
              </a:rPr>
              <a:t>SCDE may issue one of two certificates to out-of-state educators: Initial or Professional</a:t>
            </a:r>
            <a:endParaRPr lang="en-US"/>
          </a:p>
          <a:p>
            <a:r>
              <a:rPr lang="en-US">
                <a:cs typeface="Times New Roman"/>
              </a:rPr>
              <a:t>Initial certificates are issued when the educator presents less than twenty-seven months of qualifying experience and follow the same process as other Initial certificates.</a:t>
            </a:r>
          </a:p>
          <a:p>
            <a:r>
              <a:rPr lang="en-US">
                <a:cs typeface="Times New Roman"/>
              </a:rPr>
              <a:t>Professional certificates are issued when the educator presents at least twenty-seven months of qualifying experience. This Professional certificate affects contract and evaluation levels differently. An out-of-state educator on a reciprocal Professional certificate must pass a summative ADEPT evaluation prior to being offered a Continuing contract. </a:t>
            </a:r>
          </a:p>
          <a:p>
            <a:endParaRPr lang="en-US">
              <a:cs typeface="Times New Roman"/>
            </a:endParaRPr>
          </a:p>
        </p:txBody>
      </p:sp>
      <p:sp>
        <p:nvSpPr>
          <p:cNvPr id="4" name="Slide Number Placeholder 3">
            <a:extLst>
              <a:ext uri="{FF2B5EF4-FFF2-40B4-BE49-F238E27FC236}">
                <a16:creationId xmlns:a16="http://schemas.microsoft.com/office/drawing/2014/main" id="{E9BA982B-2D0F-8A47-5EE8-59E65B5D16FC}"/>
              </a:ext>
            </a:extLst>
          </p:cNvPr>
          <p:cNvSpPr>
            <a:spLocks noGrp="1"/>
          </p:cNvSpPr>
          <p:nvPr>
            <p:ph type="sldNum" sz="quarter" idx="4294967295"/>
          </p:nvPr>
        </p:nvSpPr>
        <p:spPr>
          <a:xfrm>
            <a:off x="9347200" y="6356350"/>
            <a:ext cx="2844800" cy="365125"/>
          </a:xfrm>
          <a:prstGeom prst="rect">
            <a:avLst/>
          </a:prstGeom>
        </p:spPr>
        <p:txBody>
          <a:bodyPr/>
          <a:lstStyle/>
          <a:p>
            <a:fld id="{2638198E-7845-4843-8114-6B9DA8FD3EF6}" type="slidenum">
              <a:rPr lang="en-US" smtClean="0"/>
              <a:t>17</a:t>
            </a:fld>
            <a:endParaRPr lang="en-US"/>
          </a:p>
        </p:txBody>
      </p:sp>
    </p:spTree>
    <p:extLst>
      <p:ext uri="{BB962C8B-B14F-4D97-AF65-F5344CB8AC3E}">
        <p14:creationId xmlns:p14="http://schemas.microsoft.com/office/powerpoint/2010/main" val="2760924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C2F58-BA7B-4DD3-A32B-D6077BE7ECA3}"/>
              </a:ext>
            </a:extLst>
          </p:cNvPr>
          <p:cNvSpPr>
            <a:spLocks noGrp="1"/>
          </p:cNvSpPr>
          <p:nvPr>
            <p:ph type="title"/>
          </p:nvPr>
        </p:nvSpPr>
        <p:spPr/>
        <p:txBody>
          <a:bodyPr/>
          <a:lstStyle/>
          <a:p>
            <a:r>
              <a:rPr lang="en-US"/>
              <a:t>Professional Learning Library</a:t>
            </a:r>
          </a:p>
        </p:txBody>
      </p:sp>
      <p:sp>
        <p:nvSpPr>
          <p:cNvPr id="3" name="Text Placeholder 2">
            <a:extLst>
              <a:ext uri="{FF2B5EF4-FFF2-40B4-BE49-F238E27FC236}">
                <a16:creationId xmlns:a16="http://schemas.microsoft.com/office/drawing/2014/main" id="{38BAA05D-9F7E-47B0-89F4-BF8B309840C3}"/>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1585330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A6F3A-A7B2-3A3F-E37A-DF7D32A00729}"/>
              </a:ext>
            </a:extLst>
          </p:cNvPr>
          <p:cNvSpPr>
            <a:spLocks noGrp="1"/>
          </p:cNvSpPr>
          <p:nvPr>
            <p:ph type="title"/>
          </p:nvPr>
        </p:nvSpPr>
        <p:spPr/>
        <p:txBody>
          <a:bodyPr/>
          <a:lstStyle/>
          <a:p>
            <a:r>
              <a:rPr lang="en-US"/>
              <a:t>Why the Professional Learning Library?</a:t>
            </a:r>
          </a:p>
        </p:txBody>
      </p:sp>
      <p:pic>
        <p:nvPicPr>
          <p:cNvPr id="4" name="Picture 2" descr="SCDE Logo">
            <a:extLst>
              <a:ext uri="{FF2B5EF4-FFF2-40B4-BE49-F238E27FC236}">
                <a16:creationId xmlns:a16="http://schemas.microsoft.com/office/drawing/2014/main" id="{94CF9A9C-DEDD-D558-F152-694A97185EF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0352" y="1541860"/>
            <a:ext cx="4145638" cy="407049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7EDBFA6-4E62-611B-6620-A00799CD0CA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096000" y="1393754"/>
            <a:ext cx="4145639" cy="4298053"/>
          </a:xfrm>
          <a:prstGeom prst="rect">
            <a:avLst/>
          </a:prstGeom>
        </p:spPr>
      </p:pic>
    </p:spTree>
    <p:extLst>
      <p:ext uri="{BB962C8B-B14F-4D97-AF65-F5344CB8AC3E}">
        <p14:creationId xmlns:p14="http://schemas.microsoft.com/office/powerpoint/2010/main" val="1303327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42295-E281-468F-A78B-B2F59E37ABA3}"/>
              </a:ext>
            </a:extLst>
          </p:cNvPr>
          <p:cNvSpPr>
            <a:spLocks noGrp="1"/>
          </p:cNvSpPr>
          <p:nvPr>
            <p:ph type="title"/>
          </p:nvPr>
        </p:nvSpPr>
        <p:spPr/>
        <p:txBody>
          <a:bodyPr/>
          <a:lstStyle/>
          <a:p>
            <a:r>
              <a:rPr lang="en-US"/>
              <a:t>Agenda </a:t>
            </a:r>
          </a:p>
        </p:txBody>
      </p:sp>
      <p:sp>
        <p:nvSpPr>
          <p:cNvPr id="3" name="Content Placeholder 2">
            <a:extLst>
              <a:ext uri="{FF2B5EF4-FFF2-40B4-BE49-F238E27FC236}">
                <a16:creationId xmlns:a16="http://schemas.microsoft.com/office/drawing/2014/main" id="{DCB3491A-C503-4957-907A-29894E570B7E}"/>
              </a:ext>
            </a:extLst>
          </p:cNvPr>
          <p:cNvSpPr>
            <a:spLocks noGrp="1"/>
          </p:cNvSpPr>
          <p:nvPr>
            <p:ph idx="1"/>
          </p:nvPr>
        </p:nvSpPr>
        <p:spPr/>
        <p:txBody>
          <a:bodyPr vert="horz" lIns="91440" tIns="45720" rIns="91440" bIns="45720" rtlCol="0" anchor="t">
            <a:normAutofit/>
          </a:bodyPr>
          <a:lstStyle/>
          <a:p>
            <a:pPr marL="514350" indent="-514350" fontAlgn="base">
              <a:buAutoNum type="arabicPeriod"/>
            </a:pPr>
            <a:r>
              <a:rPr lang="en-US">
                <a:latin typeface="Trebuchet MS"/>
              </a:rPr>
              <a:t>Effectiveness and Training Resources</a:t>
            </a:r>
            <a:endParaRPr lang="en-US"/>
          </a:p>
          <a:p>
            <a:pPr marL="0" indent="0" fontAlgn="base">
              <a:buNone/>
            </a:pPr>
            <a:r>
              <a:rPr lang="en-US">
                <a:latin typeface="Trebuchet MS"/>
              </a:rPr>
              <a:t>2.</a:t>
            </a:r>
            <a:r>
              <a:rPr lang="en-US" b="1">
                <a:latin typeface="Trebuchet MS"/>
              </a:rPr>
              <a:t> </a:t>
            </a:r>
            <a:r>
              <a:rPr lang="en-US">
                <a:latin typeface="Trebuchet MS"/>
              </a:rPr>
              <a:t>ADEPT Reminders and Calendar  </a:t>
            </a:r>
          </a:p>
          <a:p>
            <a:pPr marL="0" indent="0" fontAlgn="base">
              <a:buNone/>
            </a:pPr>
            <a:r>
              <a:rPr lang="en-US">
                <a:latin typeface="Trebuchet MS"/>
              </a:rPr>
              <a:t>3. FAQs: How do I load a correction for an Annual Summative evaluation? </a:t>
            </a:r>
          </a:p>
          <a:p>
            <a:pPr marL="0" indent="0">
              <a:buNone/>
            </a:pPr>
            <a:r>
              <a:rPr lang="en-US" sz="3100">
                <a:latin typeface="Trebuchet MS"/>
              </a:rPr>
              <a:t>4. Professional Learning Library Resources </a:t>
            </a:r>
            <a:endParaRPr lang="en-US"/>
          </a:p>
          <a:p>
            <a:pPr marL="0" indent="0">
              <a:buNone/>
            </a:pPr>
            <a:r>
              <a:rPr lang="en-US">
                <a:latin typeface="Trebuchet MS"/>
              </a:rPr>
              <a:t>5. Questions &amp; Discussion </a:t>
            </a:r>
            <a:endParaRPr lang="en-US"/>
          </a:p>
        </p:txBody>
      </p:sp>
    </p:spTree>
    <p:extLst>
      <p:ext uri="{BB962C8B-B14F-4D97-AF65-F5344CB8AC3E}">
        <p14:creationId xmlns:p14="http://schemas.microsoft.com/office/powerpoint/2010/main" val="2875488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D663F-47A9-2F76-CAB9-825C66CCC047}"/>
              </a:ext>
            </a:extLst>
          </p:cNvPr>
          <p:cNvSpPr>
            <a:spLocks noGrp="1"/>
          </p:cNvSpPr>
          <p:nvPr>
            <p:ph type="title"/>
          </p:nvPr>
        </p:nvSpPr>
        <p:spPr/>
        <p:txBody>
          <a:bodyPr/>
          <a:lstStyle/>
          <a:p>
            <a:r>
              <a:rPr lang="en-US"/>
              <a:t>Endless Possibilities</a:t>
            </a:r>
          </a:p>
        </p:txBody>
      </p:sp>
      <p:pic>
        <p:nvPicPr>
          <p:cNvPr id="7" name="Content Placeholder 6">
            <a:extLst>
              <a:ext uri="{FF2B5EF4-FFF2-40B4-BE49-F238E27FC236}">
                <a16:creationId xmlns:a16="http://schemas.microsoft.com/office/drawing/2014/main" id="{C591FA4D-B830-A6CD-7A42-3D640CD4B925}"/>
              </a:ex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1982682" y="1462405"/>
            <a:ext cx="8226636" cy="39766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1759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a:xfrm>
            <a:off x="562415" y="272198"/>
            <a:ext cx="10515600" cy="1168111"/>
          </a:xfrm>
        </p:spPr>
        <p:txBody>
          <a:bodyPr/>
          <a:lstStyle/>
          <a:p>
            <a:r>
              <a:rPr lang="en-US" b="0">
                <a:solidFill>
                  <a:schemeClr val="tx1"/>
                </a:solidFill>
                <a:latin typeface="Rockwell" panose="02060603020205020403" pitchFamily="18" charset="0"/>
              </a:rPr>
              <a:t>Accessing the PLL</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55342" y="1290895"/>
            <a:ext cx="3548668" cy="4285728"/>
          </a:xfrm>
        </p:spPr>
        <p:txBody>
          <a:bodyPr vert="horz" lIns="91440" tIns="45720" rIns="91440" bIns="45720" rtlCol="0" anchor="t">
            <a:normAutofit/>
          </a:bodyPr>
          <a:lstStyle/>
          <a:p>
            <a:r>
              <a:rPr lang="en-US">
                <a:latin typeface="Trebuchet MS"/>
              </a:rPr>
              <a:t>Click </a:t>
            </a:r>
            <a:r>
              <a:rPr lang="en-US">
                <a:solidFill>
                  <a:srgbClr val="000000"/>
                </a:solidFill>
                <a:latin typeface="Trebuchet MS"/>
              </a:rPr>
              <a:t>on the Learning tab at the top</a:t>
            </a:r>
            <a:endParaRPr lang="en-US"/>
          </a:p>
          <a:p>
            <a:r>
              <a:rPr lang="en-US">
                <a:solidFill>
                  <a:srgbClr val="000000"/>
                </a:solidFill>
                <a:latin typeface="Trebuchet MS"/>
              </a:rPr>
              <a:t>Select </a:t>
            </a:r>
            <a:r>
              <a:rPr lang="en-US">
                <a:solidFill>
                  <a:schemeClr val="accent2">
                    <a:lumMod val="75000"/>
                  </a:schemeClr>
                </a:solidFill>
                <a:latin typeface="Trebuchet MS"/>
              </a:rPr>
              <a:t>Library</a:t>
            </a:r>
            <a:r>
              <a:rPr lang="en-US">
                <a:latin typeface="Trebuchet MS"/>
              </a:rPr>
              <a:t>, </a:t>
            </a:r>
            <a:r>
              <a:rPr lang="en-US">
                <a:solidFill>
                  <a:schemeClr val="accent2">
                    <a:lumMod val="75000"/>
                  </a:schemeClr>
                </a:solidFill>
                <a:latin typeface="Trebuchet MS"/>
              </a:rPr>
              <a:t>SCTS 4.0 or PADEPP Standards </a:t>
            </a:r>
            <a:r>
              <a:rPr lang="en-US">
                <a:latin typeface="Trebuchet MS"/>
              </a:rPr>
              <a:t>on the left-side menu</a:t>
            </a:r>
          </a:p>
          <a:p>
            <a:r>
              <a:rPr lang="en-US">
                <a:latin typeface="Trebuchet MS"/>
              </a:rPr>
              <a:t>The PLL courses are listed alphabetically, or by standard</a:t>
            </a:r>
          </a:p>
          <a:p>
            <a:r>
              <a:rPr lang="en-US">
                <a:latin typeface="Trebuchet MS"/>
              </a:rPr>
              <a:t>Click the Course Title to view</a:t>
            </a:r>
          </a:p>
        </p:txBody>
      </p:sp>
      <p:pic>
        <p:nvPicPr>
          <p:cNvPr id="6" name="Picture 5" descr="SCLead.org Library">
            <a:extLst>
              <a:ext uri="{FF2B5EF4-FFF2-40B4-BE49-F238E27FC236}">
                <a16:creationId xmlns:a16="http://schemas.microsoft.com/office/drawing/2014/main" id="{663D3CC4-71F2-42C1-A265-A7C420BCF22F}"/>
              </a:ext>
            </a:extLst>
          </p:cNvPr>
          <p:cNvPicPr>
            <a:picLocks noChangeAspect="1"/>
          </p:cNvPicPr>
          <p:nvPr/>
        </p:nvPicPr>
        <p:blipFill>
          <a:blip r:embed="rId3"/>
          <a:srcRect/>
          <a:stretch/>
        </p:blipFill>
        <p:spPr>
          <a:xfrm>
            <a:off x="4457717" y="1291181"/>
            <a:ext cx="6902380" cy="4116814"/>
          </a:xfrm>
          <a:prstGeom prst="rect">
            <a:avLst/>
          </a:prstGeom>
          <a:ln>
            <a:solidFill>
              <a:schemeClr val="accent5"/>
            </a:solidFill>
          </a:ln>
          <a:effectLst>
            <a:outerShdw blurRad="50800" dist="38100" dir="2700000" algn="tl" rotWithShape="0">
              <a:prstClr val="black">
                <a:alpha val="40000"/>
              </a:prstClr>
            </a:outerShdw>
          </a:effectLst>
        </p:spPr>
      </p:pic>
      <p:sp>
        <p:nvSpPr>
          <p:cNvPr id="15" name="Rectangle: Rounded Corners 14">
            <a:extLst>
              <a:ext uri="{FF2B5EF4-FFF2-40B4-BE49-F238E27FC236}">
                <a16:creationId xmlns:a16="http://schemas.microsoft.com/office/drawing/2014/main" id="{C82345D2-DD1A-4BA7-9FCD-5347F5F0D91F}"/>
              </a:ext>
              <a:ext uri="{C183D7F6-B498-43B3-948B-1728B52AA6E4}">
                <adec:decorative xmlns:adec="http://schemas.microsoft.com/office/drawing/2017/decorative" val="1"/>
              </a:ext>
            </a:extLst>
          </p:cNvPr>
          <p:cNvSpPr/>
          <p:nvPr/>
        </p:nvSpPr>
        <p:spPr>
          <a:xfrm>
            <a:off x="6480865" y="3837100"/>
            <a:ext cx="1606314" cy="163895"/>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6" name="Rectangle: Rounded Corners 15">
            <a:extLst>
              <a:ext uri="{FF2B5EF4-FFF2-40B4-BE49-F238E27FC236}">
                <a16:creationId xmlns:a16="http://schemas.microsoft.com/office/drawing/2014/main" id="{1B895044-E5D0-4DF6-A343-8C16A5AE1020}"/>
              </a:ext>
              <a:ext uri="{C183D7F6-B498-43B3-948B-1728B52AA6E4}">
                <adec:decorative xmlns:adec="http://schemas.microsoft.com/office/drawing/2017/decorative" val="1"/>
              </a:ext>
            </a:extLst>
          </p:cNvPr>
          <p:cNvSpPr/>
          <p:nvPr/>
        </p:nvSpPr>
        <p:spPr>
          <a:xfrm>
            <a:off x="4605581" y="3530277"/>
            <a:ext cx="957383" cy="54531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17" name="Group 16" descr="SC Lead">
            <a:extLst>
              <a:ext uri="{FF2B5EF4-FFF2-40B4-BE49-F238E27FC236}">
                <a16:creationId xmlns:a16="http://schemas.microsoft.com/office/drawing/2014/main" id="{9F2BB4E7-F2E9-4971-9167-6D60FF2D3FF9}"/>
              </a:ext>
            </a:extLst>
          </p:cNvPr>
          <p:cNvGrpSpPr>
            <a:grpSpLocks noChangeAspect="1"/>
          </p:cNvGrpSpPr>
          <p:nvPr/>
        </p:nvGrpSpPr>
        <p:grpSpPr>
          <a:xfrm>
            <a:off x="11203905" y="142343"/>
            <a:ext cx="867565" cy="874090"/>
            <a:chOff x="10803301" y="136525"/>
            <a:chExt cx="1401968" cy="1412511"/>
          </a:xfrm>
        </p:grpSpPr>
        <p:pic>
          <p:nvPicPr>
            <p:cNvPr id="18" name="Graphic 17" descr="Hand with solid fill">
              <a:extLst>
                <a:ext uri="{FF2B5EF4-FFF2-40B4-BE49-F238E27FC236}">
                  <a16:creationId xmlns:a16="http://schemas.microsoft.com/office/drawing/2014/main" id="{D9D4DF55-2B56-4249-B11D-3440C0C4934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flipV="1">
              <a:off x="10954620" y="136525"/>
              <a:ext cx="1108320" cy="1108320"/>
            </a:xfrm>
            <a:prstGeom prst="rect">
              <a:avLst/>
            </a:prstGeom>
          </p:spPr>
        </p:pic>
        <p:sp>
          <p:nvSpPr>
            <p:cNvPr id="19" name="TextBox 18">
              <a:extLst>
                <a:ext uri="{FF2B5EF4-FFF2-40B4-BE49-F238E27FC236}">
                  <a16:creationId xmlns:a16="http://schemas.microsoft.com/office/drawing/2014/main" id="{CEA1FD44-4F68-4182-B46F-A0B69628F1EB}"/>
                </a:ext>
              </a:extLst>
            </p:cNvPr>
            <p:cNvSpPr txBox="1"/>
            <p:nvPr/>
          </p:nvSpPr>
          <p:spPr>
            <a:xfrm>
              <a:off x="10803301" y="1151148"/>
              <a:ext cx="1401968" cy="397888"/>
            </a:xfrm>
            <a:prstGeom prst="rect">
              <a:avLst/>
            </a:prstGeom>
            <a:noFill/>
          </p:spPr>
          <p:txBody>
            <a:bodyPr wrap="square" rtlCol="0">
              <a:spAutoFit/>
            </a:bodyPr>
            <a:lstStyle/>
            <a:p>
              <a:r>
                <a:rPr lang="en-US" sz="1000">
                  <a:solidFill>
                    <a:schemeClr val="accent3"/>
                  </a:solidFill>
                </a:rPr>
                <a:t>SCLead.org</a:t>
              </a:r>
            </a:p>
          </p:txBody>
        </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21</a:t>
            </a:fld>
            <a:endParaRPr lang="en-US"/>
          </a:p>
        </p:txBody>
      </p:sp>
      <p:sp>
        <p:nvSpPr>
          <p:cNvPr id="5" name="Oval 4">
            <a:extLst>
              <a:ext uri="{FF2B5EF4-FFF2-40B4-BE49-F238E27FC236}">
                <a16:creationId xmlns:a16="http://schemas.microsoft.com/office/drawing/2014/main" id="{FAE39121-B92D-4DEE-AEFB-6F245DACC7ED}"/>
              </a:ext>
              <a:ext uri="{C183D7F6-B498-43B3-948B-1728B52AA6E4}">
                <adec:decorative xmlns:adec="http://schemas.microsoft.com/office/drawing/2017/decorative" val="1"/>
              </a:ext>
            </a:extLst>
          </p:cNvPr>
          <p:cNvSpPr/>
          <p:nvPr/>
        </p:nvSpPr>
        <p:spPr>
          <a:xfrm>
            <a:off x="7901326" y="1966879"/>
            <a:ext cx="646740" cy="295835"/>
          </a:xfrm>
          <a:prstGeom prst="ellipse">
            <a:avLst/>
          </a:prstGeom>
          <a:noFill/>
          <a:ln w="57150">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50637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DE95B-3F4A-213D-4385-23623A71AE3B}"/>
              </a:ext>
            </a:extLst>
          </p:cNvPr>
          <p:cNvSpPr>
            <a:spLocks noGrp="1"/>
          </p:cNvSpPr>
          <p:nvPr>
            <p:ph type="title"/>
          </p:nvPr>
        </p:nvSpPr>
        <p:spPr>
          <a:xfrm>
            <a:off x="586595" y="365125"/>
            <a:ext cx="5509405" cy="1097280"/>
          </a:xfrm>
        </p:spPr>
        <p:txBody>
          <a:bodyPr>
            <a:normAutofit/>
          </a:bodyPr>
          <a:lstStyle/>
          <a:p>
            <a:r>
              <a:rPr lang="en-US"/>
              <a:t>Learner Dashboard</a:t>
            </a:r>
          </a:p>
        </p:txBody>
      </p:sp>
      <p:pic>
        <p:nvPicPr>
          <p:cNvPr id="3074" name="Picture 2">
            <a:extLst>
              <a:ext uri="{FF2B5EF4-FFF2-40B4-BE49-F238E27FC236}">
                <a16:creationId xmlns:a16="http://schemas.microsoft.com/office/drawing/2014/main" id="{B2E2D4E3-8771-B6B3-DCC5-6583B7C6E712}"/>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776" r="21172"/>
          <a:stretch/>
        </p:blipFill>
        <p:spPr bwMode="auto">
          <a:xfrm>
            <a:off x="3341297" y="1338419"/>
            <a:ext cx="5033549" cy="39549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5244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2300B-9CCE-FA21-910B-6EC91BE4C701}"/>
              </a:ext>
            </a:extLst>
          </p:cNvPr>
          <p:cNvSpPr>
            <a:spLocks noGrp="1"/>
          </p:cNvSpPr>
          <p:nvPr>
            <p:ph type="title"/>
          </p:nvPr>
        </p:nvSpPr>
        <p:spPr/>
        <p:txBody>
          <a:bodyPr/>
          <a:lstStyle/>
          <a:p>
            <a:r>
              <a:rPr lang="en-US"/>
              <a:t>Transcript</a:t>
            </a:r>
          </a:p>
        </p:txBody>
      </p:sp>
      <p:pic>
        <p:nvPicPr>
          <p:cNvPr id="4" name="Content Placeholder 3">
            <a:extLst>
              <a:ext uri="{FF2B5EF4-FFF2-40B4-BE49-F238E27FC236}">
                <a16:creationId xmlns:a16="http://schemas.microsoft.com/office/drawing/2014/main" id="{C20DF8ED-F926-E88E-4492-BCCCB6365548}"/>
              </a:ex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1682690" y="1440656"/>
            <a:ext cx="8392425" cy="39766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84167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g18c938086f8_0_245"/>
          <p:cNvSpPr txBox="1">
            <a:spLocks noGrp="1"/>
          </p:cNvSpPr>
          <p:nvPr>
            <p:ph type="title"/>
          </p:nvPr>
        </p:nvSpPr>
        <p:spPr>
          <a:xfrm>
            <a:off x="212800" y="298400"/>
            <a:ext cx="11360800" cy="763600"/>
          </a:xfrm>
          <a:prstGeom prst="rect">
            <a:avLst/>
          </a:prstGeom>
          <a:noFill/>
          <a:ln>
            <a:noFill/>
          </a:ln>
        </p:spPr>
        <p:txBody>
          <a:bodyPr spcFirstLastPara="1" vert="horz" wrap="square" lIns="91400" tIns="45700" rIns="91400" bIns="45700" rtlCol="0" anchor="ctr" anchorCtr="0">
            <a:noAutofit/>
          </a:bodyPr>
          <a:lstStyle/>
          <a:p>
            <a:pPr>
              <a:spcBef>
                <a:spcPts val="0"/>
              </a:spcBef>
              <a:buClr>
                <a:schemeClr val="dk1"/>
              </a:buClr>
              <a:buSzPts val="2800"/>
            </a:pPr>
            <a:r>
              <a:rPr lang="en-US" sz="3733">
                <a:latin typeface="Rockwell"/>
                <a:ea typeface="Rockwell"/>
                <a:cs typeface="Rockwell"/>
                <a:sym typeface="Rockwell"/>
              </a:rPr>
              <a:t>Renewal Credit</a:t>
            </a:r>
            <a:endParaRPr sz="3733">
              <a:latin typeface="Rockwell"/>
              <a:ea typeface="Rockwell"/>
              <a:cs typeface="Rockwell"/>
              <a:sym typeface="Rockwell"/>
            </a:endParaRPr>
          </a:p>
        </p:txBody>
      </p:sp>
      <p:sp>
        <p:nvSpPr>
          <p:cNvPr id="589" name="Google Shape;589;g18c938086f8_0_245"/>
          <p:cNvSpPr txBox="1">
            <a:spLocks noGrp="1"/>
          </p:cNvSpPr>
          <p:nvPr>
            <p:ph type="body" idx="4294967295"/>
          </p:nvPr>
        </p:nvSpPr>
        <p:spPr>
          <a:xfrm>
            <a:off x="635387" y="1253559"/>
            <a:ext cx="10515600" cy="572800"/>
          </a:xfrm>
          <a:prstGeom prst="rect">
            <a:avLst/>
          </a:prstGeom>
          <a:noFill/>
          <a:ln>
            <a:noFill/>
          </a:ln>
        </p:spPr>
        <p:txBody>
          <a:bodyPr spcFirstLastPara="1" vert="horz" wrap="square" lIns="91400" tIns="45700" rIns="91400" bIns="45700" rtlCol="0" anchor="t" anchorCtr="0">
            <a:noAutofit/>
          </a:bodyPr>
          <a:lstStyle/>
          <a:p>
            <a:pPr marL="0" indent="0">
              <a:spcBef>
                <a:spcPts val="0"/>
              </a:spcBef>
              <a:buClr>
                <a:schemeClr val="dk1"/>
              </a:buClr>
              <a:buSzPts val="2800"/>
              <a:buNone/>
            </a:pPr>
            <a:r>
              <a:rPr lang="en-US" sz="2133" u="sng">
                <a:solidFill>
                  <a:schemeClr val="hlink"/>
                </a:solidFill>
                <a:latin typeface="Trebuchet MS"/>
                <a:ea typeface="Trebuchet MS"/>
                <a:cs typeface="Trebuchet MS"/>
                <a:sym typeface="Trebuchet MS"/>
                <a:hlinkClick r:id="rId3"/>
              </a:rPr>
              <a:t>SCDE Renewal Matrix</a:t>
            </a:r>
            <a:r>
              <a:rPr lang="en-US" sz="2133">
                <a:latin typeface="Trebuchet MS"/>
                <a:ea typeface="Trebuchet MS"/>
                <a:cs typeface="Trebuchet MS"/>
                <a:sym typeface="Trebuchet MS"/>
              </a:rPr>
              <a:t>, Option 6 (Professional Training)</a:t>
            </a:r>
            <a:endParaRPr sz="2133">
              <a:latin typeface="Trebuchet MS"/>
              <a:ea typeface="Trebuchet MS"/>
              <a:cs typeface="Trebuchet MS"/>
              <a:sym typeface="Trebuchet MS"/>
            </a:endParaRPr>
          </a:p>
          <a:p>
            <a:pPr marL="228594" indent="-50799">
              <a:buClr>
                <a:schemeClr val="dk1"/>
              </a:buClr>
              <a:buSzPts val="2800"/>
              <a:buNone/>
            </a:pPr>
            <a:endParaRPr sz="2133">
              <a:latin typeface="Trebuchet MS"/>
              <a:ea typeface="Trebuchet MS"/>
              <a:cs typeface="Trebuchet MS"/>
              <a:sym typeface="Trebuchet MS"/>
            </a:endParaRPr>
          </a:p>
        </p:txBody>
      </p:sp>
      <p:graphicFrame>
        <p:nvGraphicFramePr>
          <p:cNvPr id="590" name="Google Shape;590;g18c938086f8_0_245"/>
          <p:cNvGraphicFramePr/>
          <p:nvPr/>
        </p:nvGraphicFramePr>
        <p:xfrm>
          <a:off x="442900" y="2017896"/>
          <a:ext cx="11306200" cy="3596692"/>
        </p:xfrm>
        <a:graphic>
          <a:graphicData uri="http://schemas.openxmlformats.org/drawingml/2006/table">
            <a:tbl>
              <a:tblPr firstRow="1" bandRow="1">
                <a:noFill/>
              </a:tblPr>
              <a:tblGrid>
                <a:gridCol w="2498667">
                  <a:extLst>
                    <a:ext uri="{9D8B030D-6E8A-4147-A177-3AD203B41FA5}">
                      <a16:colId xmlns:a16="http://schemas.microsoft.com/office/drawing/2014/main" val="20000"/>
                    </a:ext>
                  </a:extLst>
                </a:gridCol>
                <a:gridCol w="2670633">
                  <a:extLst>
                    <a:ext uri="{9D8B030D-6E8A-4147-A177-3AD203B41FA5}">
                      <a16:colId xmlns:a16="http://schemas.microsoft.com/office/drawing/2014/main" val="20001"/>
                    </a:ext>
                  </a:extLst>
                </a:gridCol>
                <a:gridCol w="6136900">
                  <a:extLst>
                    <a:ext uri="{9D8B030D-6E8A-4147-A177-3AD203B41FA5}">
                      <a16:colId xmlns:a16="http://schemas.microsoft.com/office/drawing/2014/main" val="20002"/>
                    </a:ext>
                  </a:extLst>
                </a:gridCol>
              </a:tblGrid>
              <a:tr h="837874">
                <a:tc>
                  <a:txBody>
                    <a:bodyPr/>
                    <a:lstStyle/>
                    <a:p>
                      <a:pPr marL="0" marR="0" lvl="0" indent="0" algn="l" rtl="0">
                        <a:lnSpc>
                          <a:spcPct val="100000"/>
                        </a:lnSpc>
                        <a:spcBef>
                          <a:spcPts val="0"/>
                        </a:spcBef>
                        <a:spcAft>
                          <a:spcPts val="0"/>
                        </a:spcAft>
                        <a:buClr>
                          <a:srgbClr val="000000"/>
                        </a:buClr>
                        <a:buSzPts val="2000"/>
                        <a:buFont typeface="Arial"/>
                        <a:buNone/>
                      </a:pPr>
                      <a:r>
                        <a:rPr lang="en-US" sz="3200" u="none" strike="noStrike" cap="none">
                          <a:solidFill>
                            <a:schemeClr val="bg1"/>
                          </a:solidFill>
                          <a:latin typeface="Trebuchet MS" panose="020B0603020202020204" pitchFamily="34" charset="0"/>
                        </a:rPr>
                        <a:t>Type</a:t>
                      </a:r>
                      <a:endParaRPr sz="3200" u="none" strike="noStrike" cap="none">
                        <a:solidFill>
                          <a:schemeClr val="bg1"/>
                        </a:solidFill>
                        <a:latin typeface="Trebuchet MS" panose="020B0603020202020204" pitchFamily="34" charset="0"/>
                        <a:ea typeface="Trebuchet MS"/>
                        <a:cs typeface="Trebuchet MS"/>
                        <a:sym typeface="Trebuchet MS"/>
                      </a:endParaRPr>
                    </a:p>
                  </a:txBody>
                  <a:tcPr marL="91467" marR="91467" marT="45733" marB="45733">
                    <a:lnL w="12700" cap="flat" cmpd="sng">
                      <a:solidFill>
                        <a:schemeClr val="lt2"/>
                      </a:solidFill>
                      <a:prstDash val="solid"/>
                      <a:round/>
                      <a:headEnd type="none" w="sm" len="sm"/>
                      <a:tailEnd type="none" w="sm" len="sm"/>
                    </a:lnL>
                    <a:lnR w="12700" cap="flat" cmpd="sng">
                      <a:solidFill>
                        <a:schemeClr val="lt2"/>
                      </a:solidFill>
                      <a:prstDash val="solid"/>
                      <a:round/>
                      <a:headEnd type="none" w="sm" len="sm"/>
                      <a:tailEnd type="none" w="sm" len="sm"/>
                    </a:lnR>
                    <a:lnT w="12700" cap="flat" cmpd="sng">
                      <a:solidFill>
                        <a:schemeClr val="lt2"/>
                      </a:solidFill>
                      <a:prstDash val="solid"/>
                      <a:round/>
                      <a:headEnd type="none" w="sm" len="sm"/>
                      <a:tailEnd type="none" w="sm" len="sm"/>
                    </a:lnT>
                    <a:lnB w="12700" cap="flat" cmpd="sng">
                      <a:solidFill>
                        <a:schemeClr val="lt2"/>
                      </a:solidFill>
                      <a:prstDash val="solid"/>
                      <a:round/>
                      <a:headEnd type="none" w="sm" len="sm"/>
                      <a:tailEnd type="none" w="sm" len="sm"/>
                    </a:lnB>
                    <a:solidFill>
                      <a:srgbClr val="089CA2"/>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3200" u="none" strike="noStrike" cap="none">
                          <a:solidFill>
                            <a:schemeClr val="bg1"/>
                          </a:solidFill>
                          <a:latin typeface="Trebuchet MS" panose="020B0603020202020204" pitchFamily="34" charset="0"/>
                        </a:rPr>
                        <a:t>Renewal Credits </a:t>
                      </a:r>
                      <a:endParaRPr sz="3200" u="none" strike="noStrike" cap="none">
                        <a:solidFill>
                          <a:schemeClr val="bg1"/>
                        </a:solidFill>
                        <a:latin typeface="Trebuchet MS" panose="020B0603020202020204" pitchFamily="34" charset="0"/>
                        <a:ea typeface="Trebuchet MS"/>
                        <a:cs typeface="Trebuchet MS"/>
                        <a:sym typeface="Trebuchet MS"/>
                      </a:endParaRPr>
                    </a:p>
                  </a:txBody>
                  <a:tcPr marL="91467" marR="91467" marT="45733" marB="45733">
                    <a:lnL w="12700" cap="flat" cmpd="sng">
                      <a:solidFill>
                        <a:schemeClr val="lt2"/>
                      </a:solidFill>
                      <a:prstDash val="solid"/>
                      <a:round/>
                      <a:headEnd type="none" w="sm" len="sm"/>
                      <a:tailEnd type="none" w="sm" len="sm"/>
                    </a:lnL>
                    <a:lnR w="12700" cap="flat" cmpd="sng">
                      <a:solidFill>
                        <a:schemeClr val="lt2"/>
                      </a:solidFill>
                      <a:prstDash val="solid"/>
                      <a:round/>
                      <a:headEnd type="none" w="sm" len="sm"/>
                      <a:tailEnd type="none" w="sm" len="sm"/>
                    </a:lnR>
                    <a:lnT w="12700" cap="flat" cmpd="sng">
                      <a:solidFill>
                        <a:schemeClr val="lt2"/>
                      </a:solidFill>
                      <a:prstDash val="solid"/>
                      <a:round/>
                      <a:headEnd type="none" w="sm" len="sm"/>
                      <a:tailEnd type="none" w="sm" len="sm"/>
                    </a:lnT>
                    <a:lnB w="12700" cap="flat" cmpd="sng">
                      <a:solidFill>
                        <a:schemeClr val="lt2"/>
                      </a:solidFill>
                      <a:prstDash val="solid"/>
                      <a:round/>
                      <a:headEnd type="none" w="sm" len="sm"/>
                      <a:tailEnd type="none" w="sm" len="sm"/>
                    </a:lnB>
                    <a:solidFill>
                      <a:srgbClr val="089CA2"/>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3200" u="none" strike="noStrike" cap="none">
                          <a:solidFill>
                            <a:schemeClr val="bg1"/>
                          </a:solidFill>
                          <a:latin typeface="Trebuchet MS" panose="020B0603020202020204" pitchFamily="34" charset="0"/>
                        </a:rPr>
                        <a:t>Proof Required</a:t>
                      </a:r>
                      <a:endParaRPr sz="3200" u="none" strike="noStrike" cap="none">
                        <a:solidFill>
                          <a:schemeClr val="bg1"/>
                        </a:solidFill>
                        <a:latin typeface="Trebuchet MS" panose="020B0603020202020204" pitchFamily="34" charset="0"/>
                        <a:ea typeface="Trebuchet MS"/>
                        <a:cs typeface="Trebuchet MS"/>
                        <a:sym typeface="Trebuchet MS"/>
                      </a:endParaRPr>
                    </a:p>
                  </a:txBody>
                  <a:tcPr marL="91467" marR="91467" marT="45733" marB="45733">
                    <a:lnL w="12700" cap="flat" cmpd="sng">
                      <a:solidFill>
                        <a:schemeClr val="lt2"/>
                      </a:solidFill>
                      <a:prstDash val="solid"/>
                      <a:round/>
                      <a:headEnd type="none" w="sm" len="sm"/>
                      <a:tailEnd type="none" w="sm" len="sm"/>
                    </a:lnL>
                    <a:lnR w="12700" cap="flat" cmpd="sng">
                      <a:solidFill>
                        <a:schemeClr val="lt2"/>
                      </a:solidFill>
                      <a:prstDash val="solid"/>
                      <a:round/>
                      <a:headEnd type="none" w="sm" len="sm"/>
                      <a:tailEnd type="none" w="sm" len="sm"/>
                    </a:lnR>
                    <a:lnT w="12700" cap="flat" cmpd="sng">
                      <a:solidFill>
                        <a:schemeClr val="lt2"/>
                      </a:solidFill>
                      <a:prstDash val="solid"/>
                      <a:round/>
                      <a:headEnd type="none" w="sm" len="sm"/>
                      <a:tailEnd type="none" w="sm" len="sm"/>
                    </a:lnT>
                    <a:lnB w="12700" cap="flat" cmpd="sng">
                      <a:solidFill>
                        <a:schemeClr val="lt2"/>
                      </a:solidFill>
                      <a:prstDash val="solid"/>
                      <a:round/>
                      <a:headEnd type="none" w="sm" len="sm"/>
                      <a:tailEnd type="none" w="sm" len="sm"/>
                    </a:lnB>
                    <a:solidFill>
                      <a:srgbClr val="089CA2"/>
                    </a:solidFill>
                  </a:tcPr>
                </a:tc>
                <a:extLst>
                  <a:ext uri="{0D108BD9-81ED-4DB2-BD59-A6C34878D82A}">
                    <a16:rowId xmlns:a16="http://schemas.microsoft.com/office/drawing/2014/main" val="10000"/>
                  </a:ext>
                </a:extLst>
              </a:tr>
              <a:tr h="2011197">
                <a:tc>
                  <a:txBody>
                    <a:bodyPr/>
                    <a:lstStyle/>
                    <a:p>
                      <a:pPr marL="0" marR="0" lvl="0" indent="0" algn="l" rtl="0">
                        <a:lnSpc>
                          <a:spcPct val="100000"/>
                        </a:lnSpc>
                        <a:spcBef>
                          <a:spcPts val="0"/>
                        </a:spcBef>
                        <a:spcAft>
                          <a:spcPts val="0"/>
                        </a:spcAft>
                        <a:buClr>
                          <a:srgbClr val="000000"/>
                        </a:buClr>
                        <a:buSzPts val="2000"/>
                        <a:buFont typeface="Arial"/>
                        <a:buNone/>
                      </a:pPr>
                      <a:r>
                        <a:rPr lang="en-US" sz="3200" u="none" strike="noStrike" cap="none">
                          <a:solidFill>
                            <a:schemeClr val="bg1"/>
                          </a:solidFill>
                          <a:latin typeface="Trebuchet MS" panose="020B0603020202020204" pitchFamily="34" charset="0"/>
                        </a:rPr>
                        <a:t>Professional Training (Option 6)</a:t>
                      </a:r>
                      <a:endParaRPr sz="3200" u="none" strike="noStrike" cap="none">
                        <a:solidFill>
                          <a:schemeClr val="bg1"/>
                        </a:solidFill>
                        <a:latin typeface="Trebuchet MS" panose="020B0603020202020204" pitchFamily="34" charset="0"/>
                        <a:ea typeface="Trebuchet MS"/>
                        <a:cs typeface="Trebuchet MS"/>
                        <a:sym typeface="Trebuchet MS"/>
                      </a:endParaRPr>
                    </a:p>
                  </a:txBody>
                  <a:tcPr marL="91467" marR="91467" marT="45733" marB="45733">
                    <a:lnL w="12700" cap="flat" cmpd="sng">
                      <a:solidFill>
                        <a:schemeClr val="lt2"/>
                      </a:solidFill>
                      <a:prstDash val="solid"/>
                      <a:round/>
                      <a:headEnd type="none" w="sm" len="sm"/>
                      <a:tailEnd type="none" w="sm" len="sm"/>
                    </a:lnL>
                    <a:lnR w="12700" cap="flat" cmpd="sng">
                      <a:solidFill>
                        <a:schemeClr val="lt2"/>
                      </a:solidFill>
                      <a:prstDash val="solid"/>
                      <a:round/>
                      <a:headEnd type="none" w="sm" len="sm"/>
                      <a:tailEnd type="none" w="sm" len="sm"/>
                    </a:lnR>
                    <a:lnT w="12700" cap="flat" cmpd="sng">
                      <a:solidFill>
                        <a:schemeClr val="lt2"/>
                      </a:solidFill>
                      <a:prstDash val="solid"/>
                      <a:round/>
                      <a:headEnd type="none" w="sm" len="sm"/>
                      <a:tailEnd type="none" w="sm" len="sm"/>
                    </a:lnT>
                    <a:lnB w="12700" cap="flat" cmpd="sng">
                      <a:solidFill>
                        <a:schemeClr val="lt2"/>
                      </a:solidFill>
                      <a:prstDash val="solid"/>
                      <a:round/>
                      <a:headEnd type="none" w="sm" len="sm"/>
                      <a:tailEnd type="none" w="sm" len="sm"/>
                    </a:lnB>
                    <a:solidFill>
                      <a:srgbClr val="089CA2"/>
                    </a:solidFill>
                  </a:tcPr>
                </a:tc>
                <a:tc>
                  <a:txBody>
                    <a:bodyPr/>
                    <a:lstStyle/>
                    <a:p>
                      <a:pPr marL="0" marR="0" lvl="0" indent="0" algn="l" rtl="0">
                        <a:lnSpc>
                          <a:spcPct val="100000"/>
                        </a:lnSpc>
                        <a:spcBef>
                          <a:spcPts val="0"/>
                        </a:spcBef>
                        <a:spcAft>
                          <a:spcPts val="0"/>
                        </a:spcAft>
                        <a:buClr>
                          <a:schemeClr val="dk1"/>
                        </a:buClr>
                        <a:buSzPts val="2000"/>
                        <a:buFont typeface="Calibri"/>
                        <a:buNone/>
                      </a:pPr>
                      <a:r>
                        <a:rPr lang="en-US" sz="3200" u="none" strike="noStrike" cap="none">
                          <a:solidFill>
                            <a:schemeClr val="bg1"/>
                          </a:solidFill>
                          <a:latin typeface="Trebuchet MS" panose="020B0603020202020204" pitchFamily="34" charset="0"/>
                        </a:rPr>
                        <a:t>1 hour of direct participation = 1 renewal credit</a:t>
                      </a:r>
                      <a:endParaRPr sz="3200" u="none" strike="noStrike" cap="none">
                        <a:solidFill>
                          <a:schemeClr val="bg1"/>
                        </a:solidFill>
                        <a:latin typeface="Trebuchet MS" panose="020B0603020202020204" pitchFamily="34" charset="0"/>
                      </a:endParaRPr>
                    </a:p>
                  </a:txBody>
                  <a:tcPr marL="91467" marR="91467" marT="45733" marB="45733">
                    <a:lnL w="12700" cap="flat" cmpd="sng">
                      <a:solidFill>
                        <a:schemeClr val="lt2"/>
                      </a:solidFill>
                      <a:prstDash val="solid"/>
                      <a:round/>
                      <a:headEnd type="none" w="sm" len="sm"/>
                      <a:tailEnd type="none" w="sm" len="sm"/>
                    </a:lnL>
                    <a:lnR w="12700" cap="flat" cmpd="sng">
                      <a:solidFill>
                        <a:schemeClr val="lt2"/>
                      </a:solidFill>
                      <a:prstDash val="solid"/>
                      <a:round/>
                      <a:headEnd type="none" w="sm" len="sm"/>
                      <a:tailEnd type="none" w="sm" len="sm"/>
                    </a:lnR>
                    <a:lnT w="12700" cap="flat" cmpd="sng">
                      <a:solidFill>
                        <a:schemeClr val="lt2"/>
                      </a:solidFill>
                      <a:prstDash val="solid"/>
                      <a:round/>
                      <a:headEnd type="none" w="sm" len="sm"/>
                      <a:tailEnd type="none" w="sm" len="sm"/>
                    </a:lnT>
                    <a:lnB w="12700" cap="flat" cmpd="sng">
                      <a:solidFill>
                        <a:schemeClr val="lt2"/>
                      </a:solidFill>
                      <a:prstDash val="solid"/>
                      <a:round/>
                      <a:headEnd type="none" w="sm" len="sm"/>
                      <a:tailEnd type="none" w="sm" len="sm"/>
                    </a:lnB>
                    <a:solidFill>
                      <a:srgbClr val="089CA2"/>
                    </a:solidFill>
                  </a:tcPr>
                </a:tc>
                <a:tc>
                  <a:txBody>
                    <a:bodyPr/>
                    <a:lstStyle/>
                    <a:p>
                      <a:pPr marL="387350" marR="0" lvl="0" indent="-285750" algn="l" rtl="0">
                        <a:lnSpc>
                          <a:spcPct val="100000"/>
                        </a:lnSpc>
                        <a:spcBef>
                          <a:spcPts val="0"/>
                        </a:spcBef>
                        <a:spcAft>
                          <a:spcPts val="0"/>
                        </a:spcAft>
                        <a:buClr>
                          <a:schemeClr val="lt2"/>
                        </a:buClr>
                        <a:buSzPts val="2000"/>
                        <a:buFont typeface="Arial"/>
                        <a:buChar char="•"/>
                      </a:pPr>
                      <a:r>
                        <a:rPr lang="en-US" sz="3200" u="none" strike="noStrike" cap="none">
                          <a:solidFill>
                            <a:schemeClr val="bg1"/>
                          </a:solidFill>
                          <a:latin typeface="Trebuchet MS" panose="020B0603020202020204" pitchFamily="34" charset="0"/>
                        </a:rPr>
                        <a:t>Training objectives and/or outline </a:t>
                      </a:r>
                      <a:endParaRPr sz="3200" u="none" strike="noStrike" cap="none">
                        <a:solidFill>
                          <a:schemeClr val="bg1"/>
                        </a:solidFill>
                        <a:latin typeface="Trebuchet MS" panose="020B0603020202020204" pitchFamily="34" charset="0"/>
                      </a:endParaRPr>
                    </a:p>
                    <a:p>
                      <a:pPr marL="387350" marR="0" lvl="0" indent="-285750" algn="l" rtl="0">
                        <a:lnSpc>
                          <a:spcPct val="100000"/>
                        </a:lnSpc>
                        <a:spcBef>
                          <a:spcPts val="0"/>
                        </a:spcBef>
                        <a:spcAft>
                          <a:spcPts val="0"/>
                        </a:spcAft>
                        <a:buClr>
                          <a:schemeClr val="lt2"/>
                        </a:buClr>
                        <a:buSzPts val="2000"/>
                        <a:buFont typeface="Arial"/>
                        <a:buChar char="•"/>
                      </a:pPr>
                      <a:r>
                        <a:rPr lang="en-US" sz="3200" u="none" strike="noStrike" cap="none">
                          <a:solidFill>
                            <a:schemeClr val="bg1"/>
                          </a:solidFill>
                          <a:latin typeface="Trebuchet MS" panose="020B0603020202020204" pitchFamily="34" charset="0"/>
                        </a:rPr>
                        <a:t>A certificate or other official documentation</a:t>
                      </a:r>
                      <a:endParaRPr sz="3200" u="none" strike="noStrike" cap="none">
                        <a:solidFill>
                          <a:schemeClr val="bg1"/>
                        </a:solidFill>
                        <a:latin typeface="Trebuchet MS" panose="020B0603020202020204" pitchFamily="34" charset="0"/>
                        <a:ea typeface="Trebuchet MS"/>
                        <a:cs typeface="Trebuchet MS"/>
                        <a:sym typeface="Trebuchet MS"/>
                      </a:endParaRPr>
                    </a:p>
                  </a:txBody>
                  <a:tcPr marL="91467" marR="91467" marT="45733" marB="45733">
                    <a:lnL w="12700" cap="flat" cmpd="sng">
                      <a:solidFill>
                        <a:schemeClr val="lt2"/>
                      </a:solidFill>
                      <a:prstDash val="solid"/>
                      <a:round/>
                      <a:headEnd type="none" w="sm" len="sm"/>
                      <a:tailEnd type="none" w="sm" len="sm"/>
                    </a:lnL>
                    <a:lnR w="12700" cap="flat" cmpd="sng">
                      <a:solidFill>
                        <a:schemeClr val="lt2"/>
                      </a:solidFill>
                      <a:prstDash val="solid"/>
                      <a:round/>
                      <a:headEnd type="none" w="sm" len="sm"/>
                      <a:tailEnd type="none" w="sm" len="sm"/>
                    </a:lnR>
                    <a:lnT w="12700" cap="flat" cmpd="sng">
                      <a:solidFill>
                        <a:schemeClr val="lt2"/>
                      </a:solidFill>
                      <a:prstDash val="solid"/>
                      <a:round/>
                      <a:headEnd type="none" w="sm" len="sm"/>
                      <a:tailEnd type="none" w="sm" len="sm"/>
                    </a:lnT>
                    <a:lnB w="12700" cap="flat" cmpd="sng">
                      <a:solidFill>
                        <a:schemeClr val="lt2"/>
                      </a:solidFill>
                      <a:prstDash val="solid"/>
                      <a:round/>
                      <a:headEnd type="none" w="sm" len="sm"/>
                      <a:tailEnd type="none" w="sm" len="sm"/>
                    </a:lnB>
                    <a:solidFill>
                      <a:srgbClr val="089CA2"/>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33785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705A35F-5CEC-9B3B-0BFC-FE38F55982E6}"/>
              </a:ext>
            </a:extLst>
          </p:cNvPr>
          <p:cNvSpPr>
            <a:spLocks noGrp="1"/>
          </p:cNvSpPr>
          <p:nvPr>
            <p:ph sz="quarter" idx="4"/>
          </p:nvPr>
        </p:nvSpPr>
        <p:spPr>
          <a:xfrm>
            <a:off x="1175789" y="5831282"/>
            <a:ext cx="11018519" cy="830430"/>
          </a:xfrm>
        </p:spPr>
        <p:txBody>
          <a:bodyPr vert="horz" lIns="91440" tIns="45720" rIns="91440" bIns="45720" rtlCol="0" anchor="t">
            <a:normAutofit/>
          </a:bodyPr>
          <a:lstStyle/>
          <a:p>
            <a:r>
              <a:rPr lang="en-US" sz="2000">
                <a:solidFill>
                  <a:schemeClr val="bg2"/>
                </a:solidFill>
                <a:latin typeface="Trebuchet MS"/>
              </a:rPr>
              <a:t>PLL Workshop Reminder: </a:t>
            </a:r>
            <a:endParaRPr lang="en-US" sz="2000">
              <a:solidFill>
                <a:schemeClr val="bg2"/>
              </a:solidFill>
            </a:endParaRPr>
          </a:p>
          <a:p>
            <a:pPr lvl="1"/>
            <a:r>
              <a:rPr lang="en-US">
                <a:solidFill>
                  <a:schemeClr val="bg2"/>
                </a:solidFill>
                <a:latin typeface="Trebuchet MS"/>
              </a:rPr>
              <a:t>Monday, Sept. 11, 2023; Location: TBD</a:t>
            </a:r>
            <a:endParaRPr lang="en-US">
              <a:solidFill>
                <a:schemeClr val="bg2"/>
              </a:solidFill>
            </a:endParaRPr>
          </a:p>
        </p:txBody>
      </p:sp>
      <p:pic>
        <p:nvPicPr>
          <p:cNvPr id="8" name="Picture 7" descr="A screenshot of a computer">
            <a:extLst>
              <a:ext uri="{FF2B5EF4-FFF2-40B4-BE49-F238E27FC236}">
                <a16:creationId xmlns:a16="http://schemas.microsoft.com/office/drawing/2014/main" id="{7D04EEE8-0DB3-8302-0C31-B3FB1E96B12B}"/>
              </a:ext>
            </a:extLst>
          </p:cNvPr>
          <p:cNvPicPr>
            <a:picLocks noChangeAspect="1"/>
          </p:cNvPicPr>
          <p:nvPr/>
        </p:nvPicPr>
        <p:blipFill>
          <a:blip r:embed="rId3"/>
          <a:stretch>
            <a:fillRect/>
          </a:stretch>
        </p:blipFill>
        <p:spPr>
          <a:xfrm>
            <a:off x="6548580" y="261535"/>
            <a:ext cx="5433290" cy="5203476"/>
          </a:xfrm>
          <a:prstGeom prst="rect">
            <a:avLst/>
          </a:prstGeom>
        </p:spPr>
      </p:pic>
      <p:sp>
        <p:nvSpPr>
          <p:cNvPr id="11" name="Title 10">
            <a:extLst>
              <a:ext uri="{FF2B5EF4-FFF2-40B4-BE49-F238E27FC236}">
                <a16:creationId xmlns:a16="http://schemas.microsoft.com/office/drawing/2014/main" id="{DA442D7F-AD91-91F1-2AAD-78B796600CF4}"/>
              </a:ext>
            </a:extLst>
          </p:cNvPr>
          <p:cNvSpPr txBox="1">
            <a:spLocks noGrp="1"/>
          </p:cNvSpPr>
          <p:nvPr>
            <p:ph type="title" idx="4294967295"/>
          </p:nvPr>
        </p:nvSpPr>
        <p:spPr>
          <a:xfrm>
            <a:off x="1506939" y="1014105"/>
            <a:ext cx="5126181"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schemeClr val="tx1"/>
                </a:solidFill>
                <a:effectLst/>
                <a:uLnTx/>
                <a:uFillTx/>
                <a:latin typeface="Rockwell"/>
                <a:ea typeface="+mn-ea"/>
                <a:cs typeface="Calibri"/>
              </a:rPr>
              <a:t>PLL Resources</a:t>
            </a:r>
          </a:p>
        </p:txBody>
      </p:sp>
      <p:pic>
        <p:nvPicPr>
          <p:cNvPr id="5" name="Content Placeholder 4" descr="A screenshot of a web page">
            <a:extLst>
              <a:ext uri="{FF2B5EF4-FFF2-40B4-BE49-F238E27FC236}">
                <a16:creationId xmlns:a16="http://schemas.microsoft.com/office/drawing/2014/main" id="{3557C705-4711-C994-9232-DA0AABB11D86}"/>
              </a:ext>
            </a:extLst>
          </p:cNvPr>
          <p:cNvPicPr>
            <a:picLocks noGrp="1" noChangeAspect="1"/>
          </p:cNvPicPr>
          <p:nvPr>
            <p:ph sz="half" idx="2"/>
          </p:nvPr>
        </p:nvPicPr>
        <p:blipFill rotWithShape="1">
          <a:blip r:embed="rId4"/>
          <a:srcRect r="7885" b="316"/>
          <a:stretch/>
        </p:blipFill>
        <p:spPr>
          <a:xfrm>
            <a:off x="564107" y="1828935"/>
            <a:ext cx="5849143" cy="3576582"/>
          </a:xfrm>
        </p:spPr>
      </p:pic>
      <p:sp>
        <p:nvSpPr>
          <p:cNvPr id="9" name="Arrow: Down 8">
            <a:extLst>
              <a:ext uri="{FF2B5EF4-FFF2-40B4-BE49-F238E27FC236}">
                <a16:creationId xmlns:a16="http://schemas.microsoft.com/office/drawing/2014/main" id="{CEEF8EF6-8065-1B60-0BDB-C3E2A9B3894A}"/>
              </a:ext>
              <a:ext uri="{C183D7F6-B498-43B3-948B-1728B52AA6E4}">
                <adec:decorative xmlns:adec="http://schemas.microsoft.com/office/drawing/2017/decorative" val="1"/>
              </a:ext>
            </a:extLst>
          </p:cNvPr>
          <p:cNvSpPr/>
          <p:nvPr/>
        </p:nvSpPr>
        <p:spPr>
          <a:xfrm rot="18240000">
            <a:off x="2035896" y="4424033"/>
            <a:ext cx="318447" cy="85298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30786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742BF-571D-31FA-FEB7-2726F5146BC5}"/>
              </a:ext>
            </a:extLst>
          </p:cNvPr>
          <p:cNvSpPr>
            <a:spLocks noGrp="1"/>
          </p:cNvSpPr>
          <p:nvPr>
            <p:ph type="title"/>
          </p:nvPr>
        </p:nvSpPr>
        <p:spPr>
          <a:xfrm>
            <a:off x="520610" y="457200"/>
            <a:ext cx="4114800" cy="1600200"/>
          </a:xfrm>
        </p:spPr>
        <p:txBody>
          <a:bodyPr anchor="b">
            <a:normAutofit/>
          </a:bodyPr>
          <a:lstStyle/>
          <a:p>
            <a:r>
              <a:rPr lang="en-US"/>
              <a:t>SCLead FAQs</a:t>
            </a:r>
          </a:p>
        </p:txBody>
      </p:sp>
      <p:pic>
        <p:nvPicPr>
          <p:cNvPr id="4" name="Picture 3" descr="A screenshot of a computer">
            <a:extLst>
              <a:ext uri="{FF2B5EF4-FFF2-40B4-BE49-F238E27FC236}">
                <a16:creationId xmlns:a16="http://schemas.microsoft.com/office/drawing/2014/main" id="{3016E76A-97D8-C718-4168-019B466318E9}"/>
              </a:ext>
            </a:extLst>
          </p:cNvPr>
          <p:cNvPicPr>
            <a:picLocks noChangeAspect="1"/>
          </p:cNvPicPr>
          <p:nvPr/>
        </p:nvPicPr>
        <p:blipFill>
          <a:blip r:embed="rId3"/>
          <a:stretch>
            <a:fillRect/>
          </a:stretch>
        </p:blipFill>
        <p:spPr>
          <a:xfrm>
            <a:off x="5167223" y="1782445"/>
            <a:ext cx="6504166" cy="3473145"/>
          </a:xfrm>
          <a:prstGeom prst="rect">
            <a:avLst/>
          </a:prstGeom>
          <a:noFill/>
        </p:spPr>
      </p:pic>
      <p:sp>
        <p:nvSpPr>
          <p:cNvPr id="3" name="Text Placeholder 2">
            <a:extLst>
              <a:ext uri="{FF2B5EF4-FFF2-40B4-BE49-F238E27FC236}">
                <a16:creationId xmlns:a16="http://schemas.microsoft.com/office/drawing/2014/main" id="{9E80C158-5A83-DAA8-D813-D59721348E3C}"/>
              </a:ext>
            </a:extLst>
          </p:cNvPr>
          <p:cNvSpPr>
            <a:spLocks noGrp="1"/>
          </p:cNvSpPr>
          <p:nvPr>
            <p:ph type="body" sz="half" idx="2"/>
          </p:nvPr>
        </p:nvSpPr>
        <p:spPr>
          <a:xfrm>
            <a:off x="520611" y="2057400"/>
            <a:ext cx="4114799" cy="3549770"/>
          </a:xfrm>
        </p:spPr>
        <p:txBody>
          <a:bodyPr vert="horz" lIns="91440" tIns="45720" rIns="91440" bIns="45720" rtlCol="0" anchor="t">
            <a:normAutofit/>
          </a:bodyPr>
          <a:lstStyle/>
          <a:p>
            <a:r>
              <a:rPr lang="en-US">
                <a:latin typeface="Trebuchet MS"/>
              </a:rPr>
              <a:t>How do you load a correction for an Annual Summative Evaluation?</a:t>
            </a:r>
          </a:p>
          <a:p>
            <a:pPr lvl="1"/>
            <a:endParaRPr lang="en-US" sz="2000"/>
          </a:p>
        </p:txBody>
      </p:sp>
    </p:spTree>
    <p:extLst>
      <p:ext uri="{BB962C8B-B14F-4D97-AF65-F5344CB8AC3E}">
        <p14:creationId xmlns:p14="http://schemas.microsoft.com/office/powerpoint/2010/main" val="941340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Questions and Discussion </a:t>
            </a:r>
            <a:endParaRPr lang="en-US"/>
          </a:p>
        </p:txBody>
      </p:sp>
      <p:sp>
        <p:nvSpPr>
          <p:cNvPr id="4" name="Content Placeholder 3">
            <a:extLst>
              <a:ext uri="{FF2B5EF4-FFF2-40B4-BE49-F238E27FC236}">
                <a16:creationId xmlns:a16="http://schemas.microsoft.com/office/drawing/2014/main" id="{EDCDDDD0-F33D-3200-2484-145F38C4A4DF}"/>
              </a:ext>
            </a:extLst>
          </p:cNvPr>
          <p:cNvSpPr>
            <a:spLocks noGrp="1"/>
          </p:cNvSpPr>
          <p:nvPr>
            <p:ph sz="half" idx="2"/>
          </p:nvPr>
        </p:nvSpPr>
        <p:spPr>
          <a:xfrm>
            <a:off x="488814" y="1303820"/>
            <a:ext cx="11087793" cy="3682559"/>
          </a:xfrm>
        </p:spPr>
        <p:txBody>
          <a:bodyPr vert="horz" lIns="91440" tIns="45720" rIns="91440" bIns="45720" rtlCol="0" anchor="t">
            <a:noAutofit/>
          </a:bodyPr>
          <a:lstStyle/>
          <a:p>
            <a:pPr indent="0">
              <a:lnSpc>
                <a:spcPct val="100000"/>
              </a:lnSpc>
              <a:spcBef>
                <a:spcPts val="0"/>
              </a:spcBef>
              <a:buNone/>
            </a:pPr>
            <a:r>
              <a:rPr lang="en-US" sz="2000" b="1">
                <a:solidFill>
                  <a:srgbClr val="3C4043"/>
                </a:solidFill>
                <a:latin typeface="Trebuchet MS"/>
              </a:rPr>
              <a:t>Office Hours Dates for 2023-24</a:t>
            </a:r>
            <a:endParaRPr lang="en-US" sz="2000" b="1">
              <a:latin typeface="Trebuchet MS"/>
            </a:endParaRPr>
          </a:p>
          <a:p>
            <a:pPr indent="0">
              <a:lnSpc>
                <a:spcPct val="100000"/>
              </a:lnSpc>
              <a:spcBef>
                <a:spcPts val="0"/>
              </a:spcBef>
              <a:buNone/>
            </a:pPr>
            <a:r>
              <a:rPr lang="en-US" sz="2000">
                <a:solidFill>
                  <a:srgbClr val="3C4043"/>
                </a:solidFill>
                <a:latin typeface="Trebuchet MS"/>
              </a:rPr>
              <a:t>8/16/2023</a:t>
            </a:r>
            <a:endParaRPr lang="en-US" sz="2000">
              <a:latin typeface="Trebuchet MS"/>
            </a:endParaRPr>
          </a:p>
          <a:p>
            <a:pPr indent="0">
              <a:lnSpc>
                <a:spcPct val="100000"/>
              </a:lnSpc>
              <a:spcBef>
                <a:spcPts val="0"/>
              </a:spcBef>
              <a:buNone/>
            </a:pPr>
            <a:r>
              <a:rPr lang="en-US" sz="2000">
                <a:solidFill>
                  <a:srgbClr val="3C4043"/>
                </a:solidFill>
                <a:latin typeface="Trebuchet MS"/>
              </a:rPr>
              <a:t>Special Areas Office Hours    </a:t>
            </a:r>
            <a:endParaRPr lang="en-US" sz="2000">
              <a:solidFill>
                <a:srgbClr val="000000"/>
              </a:solidFill>
              <a:latin typeface="Trebuchet MS"/>
            </a:endParaRPr>
          </a:p>
          <a:p>
            <a:pPr indent="0">
              <a:lnSpc>
                <a:spcPct val="100000"/>
              </a:lnSpc>
              <a:spcBef>
                <a:spcPts val="0"/>
              </a:spcBef>
              <a:buNone/>
            </a:pPr>
            <a:r>
              <a:rPr lang="en-US" sz="2000">
                <a:solidFill>
                  <a:srgbClr val="3C4043"/>
                </a:solidFill>
                <a:latin typeface="Trebuchet MS"/>
              </a:rPr>
              <a:t>9/12/2023 (School Counselor), 9/13/2023 (School Librarian), 9/14/2023 (SLP)</a:t>
            </a:r>
            <a:endParaRPr lang="en-US" sz="2000">
              <a:latin typeface="Trebuchet MS"/>
            </a:endParaRPr>
          </a:p>
          <a:p>
            <a:pPr indent="0">
              <a:lnSpc>
                <a:spcPct val="100000"/>
              </a:lnSpc>
              <a:spcBef>
                <a:spcPts val="0"/>
              </a:spcBef>
              <a:buNone/>
            </a:pPr>
            <a:r>
              <a:rPr lang="en-US" sz="2000">
                <a:solidFill>
                  <a:srgbClr val="3C4043"/>
                </a:solidFill>
                <a:latin typeface="Trebuchet MS"/>
              </a:rPr>
              <a:t>10/4/2023</a:t>
            </a:r>
            <a:endParaRPr lang="en-US" sz="2000">
              <a:latin typeface="Trebuchet MS"/>
            </a:endParaRPr>
          </a:p>
          <a:p>
            <a:pPr indent="0">
              <a:lnSpc>
                <a:spcPct val="100000"/>
              </a:lnSpc>
              <a:spcBef>
                <a:spcPts val="0"/>
              </a:spcBef>
              <a:buNone/>
            </a:pPr>
            <a:r>
              <a:rPr lang="en-US" sz="2000">
                <a:solidFill>
                  <a:srgbClr val="3C4043"/>
                </a:solidFill>
                <a:latin typeface="Trebuchet MS"/>
              </a:rPr>
              <a:t>11/1/2023</a:t>
            </a:r>
            <a:endParaRPr lang="en-US" sz="2000">
              <a:latin typeface="Trebuchet MS"/>
            </a:endParaRPr>
          </a:p>
          <a:p>
            <a:pPr indent="0">
              <a:lnSpc>
                <a:spcPct val="100000"/>
              </a:lnSpc>
              <a:spcBef>
                <a:spcPts val="0"/>
              </a:spcBef>
              <a:buNone/>
            </a:pPr>
            <a:r>
              <a:rPr lang="en-US" sz="2000">
                <a:solidFill>
                  <a:srgbClr val="3C4043"/>
                </a:solidFill>
                <a:latin typeface="Trebuchet MS"/>
              </a:rPr>
              <a:t>12/6/2023</a:t>
            </a:r>
            <a:endParaRPr lang="en-US" sz="2000">
              <a:latin typeface="Trebuchet MS"/>
            </a:endParaRPr>
          </a:p>
          <a:p>
            <a:pPr indent="0">
              <a:lnSpc>
                <a:spcPct val="100000"/>
              </a:lnSpc>
              <a:spcBef>
                <a:spcPts val="0"/>
              </a:spcBef>
              <a:buNone/>
            </a:pPr>
            <a:r>
              <a:rPr lang="en-US" sz="2000">
                <a:solidFill>
                  <a:srgbClr val="3C4043"/>
                </a:solidFill>
                <a:latin typeface="Trebuchet MS"/>
              </a:rPr>
              <a:t>Special Areas Office Hours    </a:t>
            </a:r>
            <a:endParaRPr lang="en-US" sz="2000">
              <a:solidFill>
                <a:srgbClr val="000000"/>
              </a:solidFill>
              <a:latin typeface="Trebuchet MS"/>
            </a:endParaRPr>
          </a:p>
          <a:p>
            <a:pPr indent="0">
              <a:lnSpc>
                <a:spcPct val="100000"/>
              </a:lnSpc>
              <a:spcBef>
                <a:spcPts val="0"/>
              </a:spcBef>
              <a:buNone/>
            </a:pPr>
            <a:r>
              <a:rPr lang="en-US" sz="2000">
                <a:solidFill>
                  <a:srgbClr val="3C4043"/>
                </a:solidFill>
                <a:latin typeface="Trebuchet MS"/>
              </a:rPr>
              <a:t>1/16/2024 (School Counselor), 1/17/2024 (School Librarian), 1/18/2024 (SLP)</a:t>
            </a:r>
            <a:endParaRPr lang="en-US" sz="2000">
              <a:latin typeface="Trebuchet MS"/>
            </a:endParaRPr>
          </a:p>
          <a:p>
            <a:pPr indent="0">
              <a:lnSpc>
                <a:spcPct val="100000"/>
              </a:lnSpc>
              <a:spcBef>
                <a:spcPts val="0"/>
              </a:spcBef>
              <a:buNone/>
            </a:pPr>
            <a:r>
              <a:rPr lang="en-US" sz="2000">
                <a:solidFill>
                  <a:srgbClr val="3C4043"/>
                </a:solidFill>
                <a:latin typeface="Trebuchet MS"/>
              </a:rPr>
              <a:t>2/7/2024</a:t>
            </a:r>
            <a:endParaRPr lang="en-US" sz="2000">
              <a:latin typeface="Trebuchet MS"/>
            </a:endParaRPr>
          </a:p>
          <a:p>
            <a:pPr indent="0">
              <a:lnSpc>
                <a:spcPct val="100000"/>
              </a:lnSpc>
              <a:spcBef>
                <a:spcPts val="0"/>
              </a:spcBef>
              <a:buNone/>
            </a:pPr>
            <a:r>
              <a:rPr lang="en-US" sz="2000">
                <a:solidFill>
                  <a:srgbClr val="3C4043"/>
                </a:solidFill>
                <a:latin typeface="Trebuchet MS"/>
              </a:rPr>
              <a:t>3/6/2024</a:t>
            </a:r>
            <a:endParaRPr lang="en-US" sz="2000">
              <a:latin typeface="Trebuchet MS"/>
            </a:endParaRPr>
          </a:p>
          <a:p>
            <a:pPr indent="0">
              <a:lnSpc>
                <a:spcPct val="100000"/>
              </a:lnSpc>
              <a:spcBef>
                <a:spcPts val="0"/>
              </a:spcBef>
              <a:buNone/>
            </a:pPr>
            <a:r>
              <a:rPr lang="en-US" sz="2000">
                <a:solidFill>
                  <a:srgbClr val="3C4043"/>
                </a:solidFill>
                <a:latin typeface="Trebuchet MS"/>
              </a:rPr>
              <a:t>4/3/2024</a:t>
            </a:r>
            <a:endParaRPr lang="en-US" sz="2000">
              <a:latin typeface="Trebuchet MS"/>
            </a:endParaRPr>
          </a:p>
          <a:p>
            <a:pPr indent="0">
              <a:lnSpc>
                <a:spcPct val="100000"/>
              </a:lnSpc>
              <a:spcBef>
                <a:spcPts val="0"/>
              </a:spcBef>
              <a:buNone/>
            </a:pPr>
            <a:r>
              <a:rPr lang="en-US" sz="2000">
                <a:solidFill>
                  <a:srgbClr val="3C4043"/>
                </a:solidFill>
                <a:latin typeface="Trebuchet MS"/>
              </a:rPr>
              <a:t>5/1/2024</a:t>
            </a:r>
            <a:endParaRPr lang="en-US" sz="2000">
              <a:latin typeface="Trebuchet MS"/>
            </a:endParaRPr>
          </a:p>
        </p:txBody>
      </p:sp>
    </p:spTree>
    <p:extLst>
      <p:ext uri="{BB962C8B-B14F-4D97-AF65-F5344CB8AC3E}">
        <p14:creationId xmlns:p14="http://schemas.microsoft.com/office/powerpoint/2010/main" val="30192712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xfrm>
            <a:off x="170240" y="238559"/>
            <a:ext cx="11890696" cy="1028220"/>
          </a:xfrm>
          <a:prstGeom prst="rect">
            <a:avLst/>
          </a:prstGeom>
          <a:noFill/>
          <a:ln>
            <a:noFill/>
          </a:ln>
        </p:spPr>
        <p:txBody>
          <a:bodyPr spcFirstLastPara="1" vert="horz" wrap="square" lIns="121900" tIns="60933" rIns="121900" bIns="60933" rtlCol="0" anchor="b" anchorCtr="0">
            <a:noAutofit/>
          </a:bodyPr>
          <a:lstStyle/>
          <a:p>
            <a:pPr algn="ctr">
              <a:lnSpc>
                <a:spcPct val="100000"/>
              </a:lnSpc>
              <a:spcBef>
                <a:spcPts val="0"/>
              </a:spcBef>
              <a:buClr>
                <a:srgbClr val="538CD5"/>
              </a:buClr>
              <a:buSzPts val="500"/>
            </a:pP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latin typeface="Source Sans Pro"/>
                <a:ea typeface="Source Sans Pro"/>
                <a:cs typeface="Source Sans Pro"/>
              </a:rPr>
            </a:br>
            <a:br>
              <a:rPr lang="en-US" sz="3850">
                <a:solidFill>
                  <a:srgbClr val="007C85"/>
                </a:solidFill>
                <a:latin typeface="Source Sans Pro"/>
                <a:ea typeface="Source Sans Pro"/>
                <a:cs typeface="Source Sans Pro"/>
              </a:rPr>
            </a:br>
            <a:r>
              <a:rPr lang="en-US" sz="4000">
                <a:ea typeface="Calibri"/>
                <a:cs typeface="Calibri"/>
                <a:sym typeface="Calibri"/>
              </a:rPr>
              <a:t>Office of Educator Effectiveness </a:t>
            </a:r>
            <a:br>
              <a:rPr lang="en-US" sz="4000">
                <a:ea typeface="Calibri"/>
                <a:cs typeface="Calibri"/>
                <a:sym typeface="Calibri"/>
              </a:rPr>
            </a:br>
            <a:r>
              <a:rPr lang="en-US" sz="4000">
                <a:ea typeface="Calibri"/>
                <a:cs typeface="Calibri"/>
                <a:sym typeface="Calibri"/>
              </a:rPr>
              <a:t>&amp; Leadership Development</a:t>
            </a:r>
            <a:endParaRPr lang="en-US" sz="4000">
              <a:ea typeface="Source Sans Pro"/>
              <a:cs typeface="Source Sans Pro"/>
              <a:sym typeface="Source Sans Pro"/>
            </a:endParaRPr>
          </a:p>
        </p:txBody>
      </p:sp>
      <p:sp>
        <p:nvSpPr>
          <p:cNvPr id="293" name="Google Shape;293;p47"/>
          <p:cNvSpPr txBox="1">
            <a:spLocks noGrp="1"/>
          </p:cNvSpPr>
          <p:nvPr>
            <p:ph type="body" idx="1"/>
          </p:nvPr>
        </p:nvSpPr>
        <p:spPr>
          <a:xfrm>
            <a:off x="609600" y="1600201"/>
            <a:ext cx="5384800" cy="4525600"/>
          </a:xfrm>
          <a:prstGeom prst="rect">
            <a:avLst/>
          </a:prstGeom>
          <a:noFill/>
          <a:ln>
            <a:noFill/>
          </a:ln>
        </p:spPr>
        <p:txBody>
          <a:bodyPr spcFirstLastPara="1" vert="horz" wrap="square" lIns="91433" tIns="45700" rIns="91433" bIns="45700" rtlCol="0" anchor="t" anchorCtr="0">
            <a:noAutofit/>
          </a:bodyPr>
          <a:lstStyle/>
          <a:p>
            <a:pPr marL="0" indent="0">
              <a:spcBef>
                <a:spcPts val="0"/>
              </a:spcBef>
              <a:buClr>
                <a:schemeClr val="dk1"/>
              </a:buClr>
              <a:buSzPts val="2100"/>
              <a:buNone/>
            </a:pPr>
            <a:r>
              <a:rPr lang="en" sz="1467"/>
              <a:t>  </a:t>
            </a:r>
            <a:endParaRPr sz="1467"/>
          </a:p>
        </p:txBody>
      </p:sp>
      <p:sp>
        <p:nvSpPr>
          <p:cNvPr id="294" name="Google Shape;294;p47"/>
          <p:cNvSpPr txBox="1">
            <a:spLocks noGrp="1"/>
          </p:cNvSpPr>
          <p:nvPr>
            <p:ph type="body" idx="2"/>
          </p:nvPr>
        </p:nvSpPr>
        <p:spPr>
          <a:xfrm>
            <a:off x="5878653" y="1313905"/>
            <a:ext cx="5844095" cy="4306572"/>
          </a:xfrm>
          <a:prstGeom prst="rect">
            <a:avLst/>
          </a:prstGeom>
          <a:noFill/>
          <a:ln>
            <a:noFill/>
          </a:ln>
        </p:spPr>
        <p:txBody>
          <a:bodyPr spcFirstLastPara="1" vert="horz" wrap="square" lIns="91433" tIns="45700" rIns="91433" bIns="45700" rtlCol="0" anchor="t" anchorCtr="0">
            <a:noAutofit/>
          </a:bodyPr>
          <a:lstStyle/>
          <a:p>
            <a:pPr marL="236855" indent="-236855">
              <a:spcBef>
                <a:spcPts val="0"/>
              </a:spcBef>
              <a:buClr>
                <a:srgbClr val="000000"/>
              </a:buClr>
              <a:buSzPts val="300"/>
              <a:buNone/>
            </a:pPr>
            <a:r>
              <a:rPr lang="en" sz="1800" b="1">
                <a:solidFill>
                  <a:srgbClr val="000000"/>
                </a:solidFill>
                <a:latin typeface="Trebuchet MS"/>
              </a:rPr>
              <a:t>Leadership Development Leads</a:t>
            </a:r>
            <a:endParaRPr lang="en-US" sz="1800">
              <a:solidFill>
                <a:srgbClr val="000000"/>
              </a:solidFill>
              <a:latin typeface="Trebuchet MS"/>
            </a:endParaRPr>
          </a:p>
          <a:p>
            <a:pPr marL="562610" lvl="1" indent="-342900">
              <a:spcBef>
                <a:spcPts val="533"/>
              </a:spcBef>
              <a:buClr>
                <a:srgbClr val="000000"/>
              </a:buClr>
              <a:buSzPct val="100000"/>
              <a:buFont typeface="Trebuchet MS" panose="020B0603020202020204" pitchFamily="34" charset="0"/>
              <a:buChar char="●"/>
            </a:pPr>
            <a:r>
              <a:rPr lang="en" sz="1800">
                <a:solidFill>
                  <a:srgbClr val="000000"/>
                </a:solidFill>
                <a:latin typeface="Trebuchet MS"/>
              </a:rPr>
              <a:t>Gerard Edwards, Veteran Principals &amp; District Leaders, </a:t>
            </a:r>
            <a:r>
              <a:rPr lang="en" sz="1800">
                <a:solidFill>
                  <a:srgbClr val="000000"/>
                </a:solidFill>
                <a:latin typeface="Trebuchet MS"/>
                <a:hlinkClick r:id="rId3"/>
              </a:rPr>
              <a:t>gedwards@ed.sc.gov</a:t>
            </a:r>
            <a:r>
              <a:rPr lang="en" sz="1800">
                <a:solidFill>
                  <a:srgbClr val="000000"/>
                </a:solidFill>
                <a:latin typeface="Trebuchet MS"/>
              </a:rPr>
              <a:t> </a:t>
            </a:r>
          </a:p>
          <a:p>
            <a:pPr marL="562610" lvl="1" indent="-342900">
              <a:spcBef>
                <a:spcPts val="533"/>
              </a:spcBef>
              <a:buClr>
                <a:srgbClr val="000000"/>
              </a:buClr>
              <a:buSzPct val="100000"/>
              <a:buFont typeface="Trebuchet MS" panose="020B0603020202020204" pitchFamily="34" charset="0"/>
              <a:buChar char="●"/>
            </a:pPr>
            <a:r>
              <a:rPr lang="en" sz="1800">
                <a:solidFill>
                  <a:srgbClr val="000000"/>
                </a:solidFill>
                <a:latin typeface="Trebuchet MS"/>
              </a:rPr>
              <a:t>Crystal Halma, Collective Leadership, </a:t>
            </a:r>
            <a:r>
              <a:rPr lang="en" sz="1800" u="sng">
                <a:solidFill>
                  <a:schemeClr val="hlink"/>
                </a:solidFill>
                <a:latin typeface="Trebuchet MS"/>
                <a:hlinkClick r:id="rId4">
                  <a:extLst>
                    <a:ext uri="{A12FA001-AC4F-418D-AE19-62706E023703}">
                      <ahyp:hlinkClr xmlns:ahyp="http://schemas.microsoft.com/office/drawing/2018/hyperlinkcolor" val="tx"/>
                    </a:ext>
                  </a:extLst>
                </a:hlinkClick>
              </a:rPr>
              <a:t>chalma@ed.sc.gov</a:t>
            </a:r>
            <a:endParaRPr sz="1800">
              <a:solidFill>
                <a:schemeClr val="hlink"/>
              </a:solidFill>
              <a:latin typeface="Trebuchet MS"/>
            </a:endParaRPr>
          </a:p>
          <a:p>
            <a:pPr marL="562610" lvl="1" indent="-342900">
              <a:spcBef>
                <a:spcPts val="533"/>
              </a:spcBef>
              <a:buClr>
                <a:srgbClr val="000000"/>
              </a:buClr>
              <a:buSzPct val="100000"/>
              <a:buFont typeface="Trebuchet MS" panose="020B0603020202020204" pitchFamily="34" charset="0"/>
              <a:buChar char="●"/>
            </a:pPr>
            <a:r>
              <a:rPr lang="en" sz="1800">
                <a:solidFill>
                  <a:srgbClr val="000000"/>
                </a:solidFill>
                <a:latin typeface="Trebuchet MS"/>
              </a:rPr>
              <a:t>Frank Robinson, New Principals &amp; Emerging Leaders, </a:t>
            </a:r>
            <a:r>
              <a:rPr lang="en" sz="1800" u="sng">
                <a:solidFill>
                  <a:schemeClr val="hlink"/>
                </a:solidFill>
                <a:latin typeface="Trebuchet MS"/>
                <a:hlinkClick r:id="rId5">
                  <a:extLst>
                    <a:ext uri="{A12FA001-AC4F-418D-AE19-62706E023703}">
                      <ahyp:hlinkClr xmlns:ahyp="http://schemas.microsoft.com/office/drawing/2018/hyperlinkcolor" val="tx"/>
                    </a:ext>
                  </a:extLst>
                </a:hlinkClick>
              </a:rPr>
              <a:t>frobinson@ed.sc.gov</a:t>
            </a:r>
            <a:endParaRPr sz="1800" u="sng">
              <a:solidFill>
                <a:schemeClr val="hlink"/>
              </a:solidFill>
              <a:latin typeface="Trebuchet MS"/>
            </a:endParaRPr>
          </a:p>
          <a:p>
            <a:pPr marL="562610" lvl="1" indent="-342900">
              <a:spcBef>
                <a:spcPts val="533"/>
              </a:spcBef>
              <a:buClr>
                <a:srgbClr val="000000"/>
              </a:buClr>
              <a:buSzPct val="100000"/>
              <a:buFont typeface="Trebuchet MS" panose="020B0603020202020204" pitchFamily="34" charset="0"/>
              <a:buChar char="●"/>
            </a:pPr>
            <a:r>
              <a:rPr lang="en" sz="1800">
                <a:solidFill>
                  <a:srgbClr val="000000"/>
                </a:solidFill>
                <a:latin typeface="Trebuchet MS"/>
              </a:rPr>
              <a:t>Tom Smith, Instructional Leadership &amp; Assistant Principals, </a:t>
            </a:r>
            <a:r>
              <a:rPr lang="en" sz="1800" u="sng">
                <a:solidFill>
                  <a:schemeClr val="hlink"/>
                </a:solidFill>
                <a:latin typeface="Trebuchet MS"/>
                <a:hlinkClick r:id="rId6">
                  <a:extLst>
                    <a:ext uri="{A12FA001-AC4F-418D-AE19-62706E023703}">
                      <ahyp:hlinkClr xmlns:ahyp="http://schemas.microsoft.com/office/drawing/2018/hyperlinkcolor" val="tx"/>
                    </a:ext>
                  </a:extLst>
                </a:hlinkClick>
              </a:rPr>
              <a:t>tsmith@ed.sc.gov</a:t>
            </a:r>
            <a:r>
              <a:rPr lang="en" sz="1800">
                <a:solidFill>
                  <a:srgbClr val="B45F06"/>
                </a:solidFill>
                <a:latin typeface="Trebuchet MS"/>
              </a:rPr>
              <a:t> </a:t>
            </a:r>
            <a:endParaRPr sz="1800"/>
          </a:p>
          <a:p>
            <a:pPr marL="562610" lvl="1" indent="-342900">
              <a:spcBef>
                <a:spcPts val="533"/>
              </a:spcBef>
              <a:buClr>
                <a:srgbClr val="000000"/>
              </a:buClr>
              <a:buSzPct val="100000"/>
              <a:buFont typeface="Trebuchet MS" panose="020B0603020202020204" pitchFamily="34" charset="0"/>
              <a:buChar char="●"/>
            </a:pPr>
            <a:r>
              <a:rPr lang="en" sz="1800">
                <a:solidFill>
                  <a:srgbClr val="000000"/>
                </a:solidFill>
                <a:latin typeface="Trebuchet MS"/>
              </a:rPr>
              <a:t>Keasha Grant, Certified Support &amp; Emerging Leaders, </a:t>
            </a:r>
            <a:r>
              <a:rPr lang="en" sz="1800" u="sng">
                <a:solidFill>
                  <a:schemeClr val="hlink"/>
                </a:solidFill>
                <a:latin typeface="Trebuchet MS"/>
                <a:hlinkClick r:id="rId7">
                  <a:extLst>
                    <a:ext uri="{A12FA001-AC4F-418D-AE19-62706E023703}">
                      <ahyp:hlinkClr xmlns:ahyp="http://schemas.microsoft.com/office/drawing/2018/hyperlinkcolor" val="tx"/>
                    </a:ext>
                  </a:extLst>
                </a:hlinkClick>
              </a:rPr>
              <a:t>ksgrant@ed.sc.gov</a:t>
            </a:r>
            <a:endParaRPr sz="1800">
              <a:solidFill>
                <a:schemeClr val="hlink"/>
              </a:solidFill>
              <a:latin typeface="Trebuchet MS"/>
            </a:endParaRPr>
          </a:p>
          <a:p>
            <a:pPr marL="236855" indent="-236855">
              <a:spcBef>
                <a:spcPts val="1067"/>
              </a:spcBef>
              <a:buClr>
                <a:srgbClr val="000000"/>
              </a:buClr>
              <a:buSzPts val="300"/>
              <a:buNone/>
            </a:pPr>
            <a:r>
              <a:rPr lang="en" sz="1800" b="1">
                <a:solidFill>
                  <a:srgbClr val="000000"/>
                </a:solidFill>
                <a:latin typeface="Trebuchet MS"/>
              </a:rPr>
              <a:t>Office Support</a:t>
            </a:r>
            <a:endParaRPr sz="1800">
              <a:latin typeface="Trebuchet MS"/>
            </a:endParaRPr>
          </a:p>
          <a:p>
            <a:pPr marL="562610" lvl="1" indent="-342900">
              <a:spcBef>
                <a:spcPts val="533"/>
              </a:spcBef>
              <a:buClr>
                <a:srgbClr val="000000"/>
              </a:buClr>
              <a:buSzPct val="100000"/>
              <a:buFont typeface="Trebuchet MS" panose="020B0603020202020204" pitchFamily="34" charset="0"/>
              <a:buChar char="●"/>
            </a:pPr>
            <a:r>
              <a:rPr lang="en" sz="1800">
                <a:latin typeface="Trebuchet MS"/>
              </a:rPr>
              <a:t>Lilla Toal </a:t>
            </a:r>
            <a:r>
              <a:rPr lang="en" sz="1800" err="1">
                <a:latin typeface="Trebuchet MS"/>
              </a:rPr>
              <a:t>Mandsager</a:t>
            </a:r>
            <a:r>
              <a:rPr lang="en" sz="1800">
                <a:latin typeface="Trebuchet MS"/>
              </a:rPr>
              <a:t>, Director, </a:t>
            </a:r>
            <a:r>
              <a:rPr lang="en" sz="1800" u="sng">
                <a:latin typeface="Trebuchet MS"/>
                <a:hlinkClick r:id="rId8"/>
              </a:rPr>
              <a:t>lmandsager@ed.sc.gov</a:t>
            </a:r>
            <a:endParaRPr sz="1800">
              <a:latin typeface="Trebuchet MS"/>
            </a:endParaRPr>
          </a:p>
          <a:p>
            <a:pPr marL="562610" lvl="1" indent="-342900">
              <a:spcBef>
                <a:spcPts val="533"/>
              </a:spcBef>
              <a:buClr>
                <a:srgbClr val="000000"/>
              </a:buClr>
              <a:buSzPct val="100000"/>
              <a:buFont typeface="Trebuchet MS" panose="020B0603020202020204" pitchFamily="34" charset="0"/>
              <a:buChar char="●"/>
            </a:pPr>
            <a:r>
              <a:rPr lang="en" sz="1800">
                <a:latin typeface="Trebuchet MS"/>
              </a:rPr>
              <a:t>Marilyn Suber, Administrative Assistant,</a:t>
            </a:r>
            <a:r>
              <a:rPr lang="en" sz="2100">
                <a:latin typeface="Trebuchet MS"/>
              </a:rPr>
              <a:t> </a:t>
            </a:r>
            <a:r>
              <a:rPr lang="en" sz="2100" u="sng">
                <a:solidFill>
                  <a:srgbClr val="4E5FA5"/>
                </a:solidFill>
                <a:latin typeface="Trebuchet MS"/>
                <a:hlinkClick r:id="rId9">
                  <a:extLst>
                    <a:ext uri="{A12FA001-AC4F-418D-AE19-62706E023703}">
                      <ahyp:hlinkClr xmlns:ahyp="http://schemas.microsoft.com/office/drawing/2018/hyperlinkcolor" val="tx"/>
                    </a:ext>
                  </a:extLst>
                </a:hlinkClick>
              </a:rPr>
              <a:t>masuber@ed.sc.gov</a:t>
            </a:r>
            <a:endParaRPr sz="2100" u="sng">
              <a:solidFill>
                <a:srgbClr val="4E5FA5"/>
              </a:solidFill>
              <a:latin typeface="Trebuchet MS"/>
            </a:endParaRPr>
          </a:p>
        </p:txBody>
      </p:sp>
      <p:sp>
        <p:nvSpPr>
          <p:cNvPr id="295" name="Google Shape;295;p47"/>
          <p:cNvSpPr txBox="1"/>
          <p:nvPr/>
        </p:nvSpPr>
        <p:spPr>
          <a:xfrm>
            <a:off x="313499" y="1313905"/>
            <a:ext cx="5604612" cy="5385147"/>
          </a:xfrm>
          <a:prstGeom prst="rect">
            <a:avLst/>
          </a:prstGeom>
          <a:noFill/>
          <a:ln>
            <a:noFill/>
          </a:ln>
        </p:spPr>
        <p:txBody>
          <a:bodyPr spcFirstLastPara="1" wrap="square" lIns="121900" tIns="60933" rIns="121900" bIns="60933" anchor="t" anchorCtr="0">
            <a:noAutofit/>
          </a:bodyPr>
          <a:lstStyle/>
          <a:p>
            <a:pPr>
              <a:buClr>
                <a:srgbClr val="000000"/>
              </a:buClr>
              <a:buSzPts val="1600"/>
            </a:pPr>
            <a:r>
              <a:rPr lang="en-US" b="1">
                <a:solidFill>
                  <a:srgbClr val="000000"/>
                </a:solidFill>
                <a:latin typeface="Trebuchet MS"/>
                <a:ea typeface="Calibri"/>
                <a:cs typeface="Calibri"/>
                <a:sym typeface="Calibri"/>
              </a:rPr>
              <a:t>Educator Effectiveness Leads</a:t>
            </a:r>
            <a:endParaRPr lang="en-US" b="1">
              <a:solidFill>
                <a:srgbClr val="000000"/>
              </a:solidFill>
              <a:latin typeface="Trebuchet MS"/>
              <a:ea typeface="Calibri"/>
              <a:cs typeface="Calibri"/>
            </a:endParaRPr>
          </a:p>
          <a:p>
            <a:pPr marL="342900" indent="-342900">
              <a:buClr>
                <a:srgbClr val="000000"/>
              </a:buClr>
              <a:buSzPts val="1600"/>
              <a:buFont typeface="Trebuchet MS" panose="020B0603020202020204" pitchFamily="34" charset="0"/>
              <a:buChar char="●"/>
            </a:pPr>
            <a:r>
              <a:rPr lang="en-US">
                <a:solidFill>
                  <a:srgbClr val="000000"/>
                </a:solidFill>
                <a:latin typeface="Trebuchet MS"/>
                <a:ea typeface="Calibri"/>
                <a:cs typeface="Calibri"/>
                <a:sym typeface="Calibri"/>
              </a:rPr>
              <a:t>Beverly Flythe, Educator Preparation Programs, </a:t>
            </a:r>
            <a:r>
              <a:rPr lang="en-US" u="sng">
                <a:solidFill>
                  <a:schemeClr val="hlink"/>
                </a:solidFill>
                <a:latin typeface="Trebuchet MS"/>
                <a:ea typeface="Calibri"/>
                <a:cs typeface="Calibri"/>
                <a:sym typeface="Calibri"/>
                <a:hlinkClick r:id="rId10">
                  <a:extLst>
                    <a:ext uri="{A12FA001-AC4F-418D-AE19-62706E023703}">
                      <ahyp:hlinkClr xmlns:ahyp="http://schemas.microsoft.com/office/drawing/2018/hyperlinkcolor" val="tx"/>
                    </a:ext>
                  </a:extLst>
                </a:hlinkClick>
              </a:rPr>
              <a:t>bflythe@ed.sc.gov</a:t>
            </a:r>
            <a:r>
              <a:rPr lang="en-US">
                <a:solidFill>
                  <a:srgbClr val="000000"/>
                </a:solidFill>
                <a:latin typeface="Trebuchet MS"/>
                <a:ea typeface="Calibri"/>
                <a:cs typeface="Calibri"/>
                <a:sym typeface="Calibri"/>
              </a:rPr>
              <a:t> </a:t>
            </a:r>
            <a:endParaRPr lang="en-US">
              <a:solidFill>
                <a:srgbClr val="000000"/>
              </a:solidFill>
              <a:latin typeface="Trebuchet MS"/>
              <a:ea typeface="Calibri"/>
              <a:cs typeface="Arial"/>
            </a:endParaRPr>
          </a:p>
          <a:p>
            <a:pPr marL="342900" indent="-342900">
              <a:buClr>
                <a:srgbClr val="000000"/>
              </a:buClr>
              <a:buSzPts val="1600"/>
              <a:buFont typeface="Trebuchet MS" panose="020B0603020202020204" pitchFamily="34" charset="0"/>
              <a:buChar char="●"/>
            </a:pPr>
            <a:r>
              <a:rPr lang="en-US">
                <a:solidFill>
                  <a:srgbClr val="000000"/>
                </a:solidFill>
                <a:latin typeface="Trebuchet MS"/>
                <a:ea typeface="Calibri"/>
                <a:cs typeface="Calibri"/>
                <a:sym typeface="Calibri"/>
              </a:rPr>
              <a:t>Jenny Henke, Data &amp; Reporting, </a:t>
            </a:r>
            <a:r>
              <a:rPr lang="en-US" u="sng">
                <a:solidFill>
                  <a:schemeClr val="hlink"/>
                </a:solidFill>
                <a:latin typeface="Trebuchet MS"/>
                <a:ea typeface="Calibri"/>
                <a:cs typeface="Calibri"/>
                <a:sym typeface="Calibri"/>
                <a:hlinkClick r:id="rId11">
                  <a:extLst>
                    <a:ext uri="{A12FA001-AC4F-418D-AE19-62706E023703}">
                      <ahyp:hlinkClr xmlns:ahyp="http://schemas.microsoft.com/office/drawing/2018/hyperlinkcolor" val="tx"/>
                    </a:ext>
                  </a:extLst>
                </a:hlinkClick>
              </a:rPr>
              <a:t>vhenke@ed.sc.gov</a:t>
            </a:r>
            <a:endParaRPr lang="en-US">
              <a:solidFill>
                <a:schemeClr val="hlink"/>
              </a:solidFill>
              <a:latin typeface="Trebuchet MS"/>
              <a:ea typeface="Calibri"/>
              <a:cs typeface="Calibri"/>
            </a:endParaRPr>
          </a:p>
          <a:p>
            <a:pPr marL="342900" indent="-342900">
              <a:buClr>
                <a:srgbClr val="000000"/>
              </a:buClr>
              <a:buSzPts val="2000"/>
              <a:buFont typeface="Trebuchet MS" panose="020B0603020202020204" pitchFamily="34" charset="0"/>
              <a:buChar char="●"/>
            </a:pPr>
            <a:r>
              <a:rPr lang="en">
                <a:latin typeface="Trebuchet MS"/>
                <a:ea typeface="Calibri"/>
                <a:cs typeface="Calibri"/>
                <a:sym typeface="Calibri"/>
              </a:rPr>
              <a:t>Kimberly Howard, Mentoring &amp; Induction, </a:t>
            </a:r>
            <a:r>
              <a:rPr lang="en" u="sng">
                <a:latin typeface="Trebuchet MS"/>
                <a:ea typeface="Calibri"/>
                <a:cs typeface="Calibri"/>
                <a:sym typeface="Calibri"/>
                <a:hlinkClick r:id="rId12"/>
              </a:rPr>
              <a:t>khoward@ed.sc.gov</a:t>
            </a:r>
            <a:endParaRPr u="sng">
              <a:latin typeface="Trebuchet MS"/>
              <a:ea typeface="Calibri"/>
              <a:cs typeface="Calibri"/>
            </a:endParaRPr>
          </a:p>
          <a:p>
            <a:pPr marL="342900" indent="-342900">
              <a:buClr>
                <a:srgbClr val="000000"/>
              </a:buClr>
              <a:buSzPts val="2000"/>
              <a:buFont typeface="Trebuchet MS" panose="020B0603020202020204" pitchFamily="34" charset="0"/>
              <a:buChar char="●"/>
            </a:pPr>
            <a:r>
              <a:rPr lang="en">
                <a:solidFill>
                  <a:srgbClr val="000000"/>
                </a:solidFill>
                <a:latin typeface="Trebuchet MS"/>
                <a:ea typeface="Calibri"/>
                <a:cs typeface="Calibri"/>
              </a:rPr>
              <a:t>Roshonda Frazier, SLO and Teacher Leadership, </a:t>
            </a:r>
            <a:r>
              <a:rPr lang="en">
                <a:solidFill>
                  <a:srgbClr val="000000"/>
                </a:solidFill>
                <a:latin typeface="Trebuchet MS"/>
                <a:ea typeface="Calibri"/>
                <a:cs typeface="Calibri"/>
                <a:hlinkClick r:id="rId13"/>
              </a:rPr>
              <a:t>rfrazier@ed.sc.gov</a:t>
            </a:r>
            <a:r>
              <a:rPr lang="en">
                <a:solidFill>
                  <a:srgbClr val="000000"/>
                </a:solidFill>
                <a:latin typeface="Trebuchet MS"/>
                <a:ea typeface="Calibri"/>
                <a:cs typeface="Calibri"/>
              </a:rPr>
              <a:t> </a:t>
            </a:r>
          </a:p>
          <a:p>
            <a:pPr marL="342900" indent="-342900">
              <a:buClr>
                <a:srgbClr val="000000"/>
              </a:buClr>
              <a:buSzPts val="1600"/>
              <a:buFont typeface="Trebuchet MS" panose="020B0603020202020204" pitchFamily="34" charset="0"/>
              <a:buChar char="●"/>
            </a:pPr>
            <a:r>
              <a:rPr lang="en-US" dirty="0">
                <a:solidFill>
                  <a:srgbClr val="000000"/>
                </a:solidFill>
                <a:latin typeface="Trebuchet MS"/>
                <a:ea typeface="Calibri"/>
                <a:cs typeface="Calibri"/>
                <a:sym typeface="Calibri"/>
              </a:rPr>
              <a:t>Vicki Traufler, PADEPP,  </a:t>
            </a:r>
            <a:r>
              <a:rPr lang="en-US" u="sng" dirty="0">
                <a:solidFill>
                  <a:schemeClr val="hlink"/>
                </a:solidFill>
                <a:latin typeface="Trebuchet MS"/>
                <a:ea typeface="Calibri"/>
                <a:cs typeface="Calibri"/>
                <a:sym typeface="Calibri"/>
                <a:hlinkClick r:id="rId14">
                  <a:extLst>
                    <a:ext uri="{A12FA001-AC4F-418D-AE19-62706E023703}">
                      <ahyp:hlinkClr xmlns:ahyp="http://schemas.microsoft.com/office/drawing/2018/hyperlinkcolor" val="tx"/>
                    </a:ext>
                  </a:extLst>
                </a:hlinkClick>
              </a:rPr>
              <a:t>vtraufler@ed.sc.gov</a:t>
            </a:r>
            <a:endParaRPr lang="en-US" dirty="0">
              <a:solidFill>
                <a:schemeClr val="hlink"/>
              </a:solidFill>
              <a:latin typeface="Trebuchet MS"/>
              <a:ea typeface="Calibri"/>
              <a:cs typeface="Calibri"/>
            </a:endParaRPr>
          </a:p>
          <a:p>
            <a:pPr>
              <a:buClr>
                <a:srgbClr val="000000"/>
              </a:buClr>
              <a:buSzPts val="1600"/>
            </a:pPr>
            <a:endParaRPr lang="en-US" u="sng" dirty="0">
              <a:solidFill>
                <a:schemeClr val="hlink"/>
              </a:solidFill>
              <a:latin typeface="Trebuchet MS"/>
              <a:ea typeface="Calibri"/>
              <a:cs typeface="Calibri"/>
            </a:endParaRPr>
          </a:p>
          <a:p>
            <a:pPr>
              <a:buSzPts val="1600"/>
            </a:pPr>
            <a:endParaRPr lang="en-US" u="sng" dirty="0">
              <a:solidFill>
                <a:schemeClr val="hlink"/>
              </a:solidFill>
              <a:latin typeface="Trebuchet MS"/>
              <a:ea typeface="Calibri"/>
              <a:cs typeface="Calibri"/>
              <a:sym typeface="Calibri"/>
            </a:endParaRPr>
          </a:p>
          <a:p>
            <a:pPr lvl="1">
              <a:buClr>
                <a:srgbClr val="000000"/>
              </a:buClr>
              <a:buSzPts val="1600"/>
            </a:pPr>
            <a:r>
              <a:rPr lang="en-US" b="1">
                <a:solidFill>
                  <a:schemeClr val="dk1"/>
                </a:solidFill>
                <a:latin typeface="Trebuchet MS"/>
                <a:ea typeface="Calibri"/>
                <a:cs typeface="Calibri"/>
                <a:sym typeface="Calibri"/>
              </a:rPr>
              <a:t>Visit our website: </a:t>
            </a:r>
            <a:r>
              <a:rPr lang="en-US" b="1" u="sng">
                <a:solidFill>
                  <a:schemeClr val="hlink"/>
                </a:solidFill>
                <a:latin typeface="Trebuchet MS"/>
                <a:ea typeface="Calibri"/>
                <a:cs typeface="Calibri"/>
                <a:sym typeface="Calibri"/>
              </a:rPr>
              <a:t>https://ed.sc.gov</a:t>
            </a:r>
            <a:endParaRPr lang="en-US" b="1" u="sng">
              <a:solidFill>
                <a:schemeClr val="hlink"/>
              </a:solidFill>
              <a:latin typeface="Trebuchet MS"/>
              <a:ea typeface="Calibri"/>
              <a:cs typeface="Calibri"/>
            </a:endParaRPr>
          </a:p>
          <a:p>
            <a:pPr lvl="1">
              <a:buClr>
                <a:srgbClr val="000000"/>
              </a:buClr>
              <a:buSzPts val="1600"/>
            </a:pPr>
            <a:r>
              <a:rPr lang="en-US" b="1">
                <a:latin typeface="Trebuchet MS"/>
                <a:ea typeface="Calibri"/>
                <a:cs typeface="Calibri"/>
                <a:sym typeface="Calibri"/>
              </a:rPr>
              <a:t>Who’s my ADEPT Contact?: </a:t>
            </a:r>
            <a:r>
              <a:rPr lang="en-US" b="1">
                <a:latin typeface="Trebuchet MS"/>
                <a:ea typeface="Calibri"/>
                <a:cs typeface="Calibri"/>
                <a:sym typeface="Calibri"/>
                <a:hlinkClick r:id="rId15"/>
              </a:rPr>
              <a:t>Click here</a:t>
            </a:r>
            <a:endParaRPr lang="en-US" u="sng">
              <a:solidFill>
                <a:srgbClr val="0072E5"/>
              </a:solidFill>
              <a:latin typeface="Trebuchet MS"/>
              <a:ea typeface="Calibri"/>
              <a:cs typeface="Calibri"/>
            </a:endParaRPr>
          </a:p>
        </p:txBody>
      </p:sp>
    </p:spTree>
    <p:extLst>
      <p:ext uri="{BB962C8B-B14F-4D97-AF65-F5344CB8AC3E}">
        <p14:creationId xmlns:p14="http://schemas.microsoft.com/office/powerpoint/2010/main" val="1114821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56">
            <a:extLst>
              <a:ext uri="{C183D7F6-B498-43B3-948B-1728B52AA6E4}">
                <adec:decorative xmlns:adec="http://schemas.microsoft.com/office/drawing/2017/decorative" val="1"/>
              </a:ext>
            </a:extLst>
          </p:cNvPr>
          <p:cNvSpPr/>
          <p:nvPr/>
        </p:nvSpPr>
        <p:spPr>
          <a:xfrm>
            <a:off x="6799900" y="0"/>
            <a:ext cx="3081812" cy="292100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96" name="Google Shape;296;p56">
            <a:extLst>
              <a:ext uri="{C183D7F6-B498-43B3-948B-1728B52AA6E4}">
                <adec:decorative xmlns:adec="http://schemas.microsoft.com/office/drawing/2017/decorative" val="1"/>
              </a:ext>
            </a:extLst>
          </p:cNvPr>
          <p:cNvSpPr/>
          <p:nvPr/>
        </p:nvSpPr>
        <p:spPr>
          <a:xfrm>
            <a:off x="10550" y="0"/>
            <a:ext cx="3862200" cy="6858000"/>
          </a:xfrm>
          <a:prstGeom prst="rect">
            <a:avLst/>
          </a:prstGeom>
          <a:solidFill>
            <a:srgbClr val="004AAD"/>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97" name="Google Shape;297;p56"/>
          <p:cNvSpPr txBox="1">
            <a:spLocks noGrp="1"/>
          </p:cNvSpPr>
          <p:nvPr>
            <p:ph type="title" idx="4294967295"/>
          </p:nvPr>
        </p:nvSpPr>
        <p:spPr>
          <a:xfrm>
            <a:off x="304800" y="-762000"/>
            <a:ext cx="5486400" cy="762000"/>
          </a:xfrm>
          <a:prstGeom prst="rect">
            <a:avLst/>
          </a:prstGeom>
          <a:noFill/>
          <a:ln>
            <a:noFill/>
          </a:ln>
        </p:spPr>
        <p:txBody>
          <a:bodyPr spcFirstLastPara="1" wrap="square" lIns="60950" tIns="30475" rIns="60950" bIns="30475" anchor="b" anchorCtr="0">
            <a:normAutofit fontScale="90000"/>
          </a:bodyPr>
          <a:lstStyle/>
          <a:p>
            <a:pPr marL="0" lvl="0" indent="0" algn="ctr" rtl="0">
              <a:spcBef>
                <a:spcPts val="0"/>
              </a:spcBef>
              <a:spcAft>
                <a:spcPts val="0"/>
              </a:spcAft>
              <a:buClr>
                <a:schemeClr val="dk1"/>
              </a:buClr>
              <a:buSzPct val="100000"/>
              <a:buFont typeface="Calibri"/>
              <a:buNone/>
            </a:pPr>
            <a:r>
              <a:rPr lang="en-US"/>
              <a:t>SCDE Office of Educator Effectiveness and Leadership Development </a:t>
            </a:r>
            <a:endParaRPr/>
          </a:p>
        </p:txBody>
      </p:sp>
      <p:sp>
        <p:nvSpPr>
          <p:cNvPr id="298" name="Google Shape;298;p56"/>
          <p:cNvSpPr txBox="1"/>
          <p:nvPr/>
        </p:nvSpPr>
        <p:spPr>
          <a:xfrm>
            <a:off x="500037" y="162057"/>
            <a:ext cx="3080700" cy="3004500"/>
          </a:xfrm>
          <a:prstGeom prst="rect">
            <a:avLst/>
          </a:prstGeom>
          <a:noFill/>
          <a:ln>
            <a:noFill/>
          </a:ln>
        </p:spPr>
        <p:txBody>
          <a:bodyPr spcFirstLastPara="1" wrap="square" lIns="0" tIns="0" rIns="0" bIns="0" anchor="t" anchorCtr="0">
            <a:spAutoFit/>
          </a:bodyPr>
          <a:lstStyle/>
          <a:p>
            <a:pPr marL="0" marR="0" lvl="0" indent="0" algn="l" rtl="0">
              <a:lnSpc>
                <a:spcPct val="102000"/>
              </a:lnSpc>
              <a:spcBef>
                <a:spcPts val="0"/>
              </a:spcBef>
              <a:spcAft>
                <a:spcPts val="0"/>
              </a:spcAft>
              <a:buNone/>
            </a:pPr>
            <a:r>
              <a:rPr lang="en-US" sz="3200" b="1" i="0" u="none" strike="noStrike" cap="none">
                <a:solidFill>
                  <a:srgbClr val="FFFFFF"/>
                </a:solidFill>
                <a:latin typeface="Montserrat ExtraBold"/>
                <a:ea typeface="Montserrat ExtraBold"/>
                <a:cs typeface="Montserrat ExtraBold"/>
                <a:sym typeface="Montserrat ExtraBold"/>
              </a:rPr>
              <a:t>SCDE </a:t>
            </a:r>
            <a:endParaRPr sz="900"/>
          </a:p>
          <a:p>
            <a:pPr marL="0" marR="0" lvl="0" indent="0" algn="l" rtl="0">
              <a:lnSpc>
                <a:spcPct val="102000"/>
              </a:lnSpc>
              <a:spcBef>
                <a:spcPts val="0"/>
              </a:spcBef>
              <a:spcAft>
                <a:spcPts val="0"/>
              </a:spcAft>
              <a:buNone/>
            </a:pPr>
            <a:r>
              <a:rPr lang="en-US" sz="3200" b="1" i="0" u="none" strike="noStrike" cap="none">
                <a:solidFill>
                  <a:srgbClr val="FFFFFF"/>
                </a:solidFill>
                <a:latin typeface="Montserrat ExtraBold"/>
                <a:ea typeface="Montserrat ExtraBold"/>
                <a:cs typeface="Montserrat ExtraBold"/>
                <a:sym typeface="Montserrat ExtraBold"/>
              </a:rPr>
              <a:t>Office of Educator Effectiveness &amp; Leadership Development</a:t>
            </a:r>
            <a:endParaRPr sz="900"/>
          </a:p>
        </p:txBody>
      </p:sp>
      <p:sp>
        <p:nvSpPr>
          <p:cNvPr id="299" name="Google Shape;299;p56"/>
          <p:cNvSpPr txBox="1"/>
          <p:nvPr/>
        </p:nvSpPr>
        <p:spPr>
          <a:xfrm>
            <a:off x="401362" y="3860430"/>
            <a:ext cx="3080625" cy="1764585"/>
          </a:xfrm>
          <a:prstGeom prst="rect">
            <a:avLst/>
          </a:prstGeom>
          <a:noFill/>
          <a:ln>
            <a:noFill/>
          </a:ln>
        </p:spPr>
        <p:txBody>
          <a:bodyPr spcFirstLastPara="1" wrap="square" lIns="0" tIns="0" rIns="0" bIns="0" anchor="t" anchorCtr="0">
            <a:spAutoFit/>
          </a:bodyPr>
          <a:lstStyle/>
          <a:p>
            <a:pPr marL="0" marR="0" lvl="0" indent="0" algn="l" rtl="0">
              <a:lnSpc>
                <a:spcPct val="150017"/>
              </a:lnSpc>
              <a:spcBef>
                <a:spcPts val="0"/>
              </a:spcBef>
              <a:spcAft>
                <a:spcPts val="0"/>
              </a:spcAft>
              <a:buNone/>
            </a:pPr>
            <a:r>
              <a:rPr lang="en-US" sz="1900" b="0" i="0" u="none" strike="noStrike" cap="none">
                <a:solidFill>
                  <a:srgbClr val="FFFFFF"/>
                </a:solidFill>
                <a:latin typeface="Trebuchet MS" panose="020B0603020202020204" pitchFamily="34" charset="0"/>
                <a:ea typeface="Roboto Slab"/>
                <a:cs typeface="Roboto Slab"/>
                <a:sym typeface="Roboto Slab"/>
              </a:rPr>
              <a:t>Growing educators to lead schools where ALL students have </a:t>
            </a:r>
            <a:r>
              <a:rPr lang="en-US" sz="1900" b="1" i="0" u="none" strike="noStrike" cap="none">
                <a:solidFill>
                  <a:srgbClr val="FFFFFF"/>
                </a:solidFill>
                <a:latin typeface="Trebuchet MS" panose="020B0603020202020204" pitchFamily="34" charset="0"/>
                <a:ea typeface="Roboto Slab"/>
                <a:cs typeface="Roboto Slab"/>
                <a:sym typeface="Roboto Slab"/>
              </a:rPr>
              <a:t>equitable access to effective instruction.</a:t>
            </a:r>
            <a:endParaRPr sz="900">
              <a:latin typeface="Trebuchet MS" panose="020B0603020202020204" pitchFamily="34" charset="0"/>
            </a:endParaRPr>
          </a:p>
        </p:txBody>
      </p:sp>
      <p:sp>
        <p:nvSpPr>
          <p:cNvPr id="300" name="Google Shape;300;p56">
            <a:extLst>
              <a:ext uri="{C183D7F6-B498-43B3-948B-1728B52AA6E4}">
                <adec:decorative xmlns:adec="http://schemas.microsoft.com/office/drawing/2017/decorative" val="1"/>
              </a:ext>
            </a:extLst>
          </p:cNvPr>
          <p:cNvSpPr/>
          <p:nvPr/>
        </p:nvSpPr>
        <p:spPr>
          <a:xfrm>
            <a:off x="5208680" y="435366"/>
            <a:ext cx="1797996" cy="180605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301" name="Google Shape;301;p56"/>
          <p:cNvSpPr txBox="1"/>
          <p:nvPr/>
        </p:nvSpPr>
        <p:spPr>
          <a:xfrm>
            <a:off x="5395781" y="993076"/>
            <a:ext cx="1355091" cy="695960"/>
          </a:xfrm>
          <a:prstGeom prst="rect">
            <a:avLst/>
          </a:prstGeom>
          <a:noFill/>
          <a:ln>
            <a:noFill/>
          </a:ln>
        </p:spPr>
        <p:txBody>
          <a:bodyPr spcFirstLastPara="1" wrap="square" lIns="0" tIns="0" rIns="0" bIns="0" anchor="t" anchorCtr="0">
            <a:spAutoFit/>
          </a:bodyPr>
          <a:lstStyle/>
          <a:p>
            <a:pPr marL="0" marR="0" lvl="0" indent="0" algn="ctr" rtl="0">
              <a:lnSpc>
                <a:spcPct val="102000"/>
              </a:lnSpc>
              <a:spcBef>
                <a:spcPts val="0"/>
              </a:spcBef>
              <a:spcAft>
                <a:spcPts val="0"/>
              </a:spcAft>
              <a:buNone/>
            </a:pPr>
            <a:r>
              <a:rPr lang="en-US" sz="2700" b="1" i="0" u="none" strike="noStrike" cap="none">
                <a:solidFill>
                  <a:srgbClr val="FFFFFF"/>
                </a:solidFill>
                <a:latin typeface="Montserrat ExtraBold"/>
                <a:ea typeface="Montserrat ExtraBold"/>
                <a:cs typeface="Montserrat ExtraBold"/>
                <a:sym typeface="Montserrat ExtraBold"/>
              </a:rPr>
              <a:t>WHAT WE DO</a:t>
            </a:r>
            <a:endParaRPr sz="900"/>
          </a:p>
        </p:txBody>
      </p:sp>
      <p:sp>
        <p:nvSpPr>
          <p:cNvPr id="302" name="Google Shape;302;p56"/>
          <p:cNvSpPr txBox="1"/>
          <p:nvPr/>
        </p:nvSpPr>
        <p:spPr>
          <a:xfrm>
            <a:off x="7288026" y="373701"/>
            <a:ext cx="2639400" cy="2216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800" b="0" i="0" u="none" strike="noStrike" cap="none">
                <a:solidFill>
                  <a:srgbClr val="FFFFFF"/>
                </a:solidFill>
                <a:latin typeface="Trebuchet MS" panose="020B0603020202020204" pitchFamily="34" charset="0"/>
                <a:ea typeface="Roboto Slab"/>
                <a:cs typeface="Roboto Slab"/>
                <a:sym typeface="Roboto Slab"/>
              </a:rPr>
              <a:t>Professional learning </a:t>
            </a:r>
            <a:endParaRPr sz="1800">
              <a:latin typeface="Trebuchet MS" panose="020B0603020202020204" pitchFamily="34" charset="0"/>
            </a:endParaRPr>
          </a:p>
          <a:p>
            <a:pPr marL="0" marR="0" lvl="0" indent="0" algn="l" rtl="0">
              <a:lnSpc>
                <a:spcPct val="100000"/>
              </a:lnSpc>
              <a:spcBef>
                <a:spcPts val="0"/>
              </a:spcBef>
              <a:spcAft>
                <a:spcPts val="0"/>
              </a:spcAft>
              <a:buNone/>
            </a:pPr>
            <a:r>
              <a:rPr lang="en-US" sz="1800" b="0" i="0" u="none" strike="noStrike" cap="none">
                <a:solidFill>
                  <a:srgbClr val="FFFFFF"/>
                </a:solidFill>
                <a:latin typeface="Trebuchet MS" panose="020B0603020202020204" pitchFamily="34" charset="0"/>
                <a:ea typeface="Roboto Slab"/>
                <a:cs typeface="Roboto Slab"/>
                <a:sym typeface="Roboto Slab"/>
              </a:rPr>
              <a:t>&amp; coaching </a:t>
            </a:r>
            <a:endParaRPr sz="1800">
              <a:latin typeface="Trebuchet MS" panose="020B0603020202020204" pitchFamily="34" charset="0"/>
            </a:endParaRPr>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educator effectiveness,  </a:t>
            </a:r>
            <a:endParaRPr sz="1800">
              <a:latin typeface="Trebuchet MS" panose="020B0603020202020204" pitchFamily="34" charset="0"/>
            </a:endParaRPr>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new teacher &amp; principal  induction, </a:t>
            </a:r>
            <a:endParaRPr sz="1800">
              <a:latin typeface="Trebuchet MS" panose="020B0603020202020204" pitchFamily="34" charset="0"/>
            </a:endParaRPr>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instructional leadership</a:t>
            </a:r>
            <a:endParaRPr sz="1800">
              <a:latin typeface="Trebuchet MS" panose="020B0603020202020204" pitchFamily="34" charset="0"/>
            </a:endParaRPr>
          </a:p>
        </p:txBody>
      </p:sp>
      <p:sp>
        <p:nvSpPr>
          <p:cNvPr id="303" name="Google Shape;303;p56">
            <a:extLst>
              <a:ext uri="{C183D7F6-B498-43B3-948B-1728B52AA6E4}">
                <adec:decorative xmlns:adec="http://schemas.microsoft.com/office/drawing/2017/decorative" val="1"/>
              </a:ext>
            </a:extLst>
          </p:cNvPr>
          <p:cNvSpPr/>
          <p:nvPr/>
        </p:nvSpPr>
        <p:spPr>
          <a:xfrm>
            <a:off x="9614613" y="1841428"/>
            <a:ext cx="2639295" cy="26511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304" name="Google Shape;304;p56">
            <a:extLst>
              <a:ext uri="{C183D7F6-B498-43B3-948B-1728B52AA6E4}">
                <adec:decorative xmlns:adec="http://schemas.microsoft.com/office/drawing/2017/decorative" val="1"/>
              </a:ext>
            </a:extLst>
          </p:cNvPr>
          <p:cNvSpPr/>
          <p:nvPr/>
        </p:nvSpPr>
        <p:spPr>
          <a:xfrm>
            <a:off x="8293480" y="2548870"/>
            <a:ext cx="1801675" cy="180975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305" name="Google Shape;305;p56"/>
          <p:cNvSpPr txBox="1"/>
          <p:nvPr/>
        </p:nvSpPr>
        <p:spPr>
          <a:xfrm>
            <a:off x="8588052" y="2797346"/>
            <a:ext cx="1355100" cy="1263300"/>
          </a:xfrm>
          <a:prstGeom prst="rect">
            <a:avLst/>
          </a:prstGeom>
          <a:noFill/>
          <a:ln>
            <a:noFill/>
          </a:ln>
        </p:spPr>
        <p:txBody>
          <a:bodyPr spcFirstLastPara="1" wrap="square" lIns="0" tIns="0" rIns="0" bIns="0" anchor="t" anchorCtr="0">
            <a:spAutoFit/>
          </a:bodyPr>
          <a:lstStyle/>
          <a:p>
            <a:pPr marL="0" marR="0" lvl="0" indent="0" algn="ctr" rtl="0">
              <a:lnSpc>
                <a:spcPct val="102000"/>
              </a:lnSpc>
              <a:spcBef>
                <a:spcPts val="0"/>
              </a:spcBef>
              <a:spcAft>
                <a:spcPts val="0"/>
              </a:spcAft>
              <a:buNone/>
            </a:pPr>
            <a:r>
              <a:rPr lang="en-US" sz="2700" b="1" i="0" u="none" strike="noStrike" cap="none">
                <a:solidFill>
                  <a:srgbClr val="FFFFFF"/>
                </a:solidFill>
                <a:latin typeface="Montserrat ExtraBold"/>
                <a:ea typeface="Montserrat ExtraBold"/>
                <a:cs typeface="Montserrat ExtraBold"/>
                <a:sym typeface="Montserrat ExtraBold"/>
              </a:rPr>
              <a:t>HOW WE DO IT</a:t>
            </a:r>
            <a:endParaRPr sz="900"/>
          </a:p>
        </p:txBody>
      </p:sp>
      <p:sp>
        <p:nvSpPr>
          <p:cNvPr id="306" name="Google Shape;306;p56"/>
          <p:cNvSpPr txBox="1"/>
          <p:nvPr/>
        </p:nvSpPr>
        <p:spPr>
          <a:xfrm>
            <a:off x="10013199" y="2241425"/>
            <a:ext cx="2178801" cy="1384995"/>
          </a:xfrm>
          <a:prstGeom prst="rect">
            <a:avLst/>
          </a:prstGeom>
          <a:noFill/>
          <a:ln>
            <a:noFill/>
          </a:ln>
        </p:spPr>
        <p:txBody>
          <a:bodyPr spcFirstLastPara="1" wrap="square" lIns="0" tIns="0" rIns="0" bIns="0" anchor="t" anchorCtr="0">
            <a:spAutoFit/>
          </a:bodyPr>
          <a:lstStyle/>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Personalized Learning</a:t>
            </a:r>
            <a:endParaRPr sz="1800">
              <a:latin typeface="Trebuchet MS" panose="020B0603020202020204" pitchFamily="34" charset="0"/>
            </a:endParaRPr>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Collective Leadership </a:t>
            </a:r>
            <a:endParaRPr sz="1800">
              <a:latin typeface="Trebuchet MS" panose="020B0603020202020204" pitchFamily="34" charset="0"/>
            </a:endParaRPr>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Equitable access</a:t>
            </a:r>
            <a:endParaRPr sz="1800">
              <a:latin typeface="Trebuchet MS" panose="020B0603020202020204" pitchFamily="34" charset="0"/>
            </a:endParaRPr>
          </a:p>
        </p:txBody>
      </p:sp>
      <p:sp>
        <p:nvSpPr>
          <p:cNvPr id="307" name="Google Shape;307;p56">
            <a:extLst>
              <a:ext uri="{C183D7F6-B498-43B3-948B-1728B52AA6E4}">
                <adec:decorative xmlns:adec="http://schemas.microsoft.com/office/drawing/2017/decorative" val="1"/>
              </a:ext>
            </a:extLst>
          </p:cNvPr>
          <p:cNvSpPr/>
          <p:nvPr/>
        </p:nvSpPr>
        <p:spPr>
          <a:xfrm>
            <a:off x="6020949" y="2690625"/>
            <a:ext cx="2497058" cy="24606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308" name="Google Shape;308;p56">
            <a:extLst>
              <a:ext uri="{C183D7F6-B498-43B3-948B-1728B52AA6E4}">
                <adec:decorative xmlns:adec="http://schemas.microsoft.com/office/drawing/2017/decorative" val="1"/>
              </a:ext>
            </a:extLst>
          </p:cNvPr>
          <p:cNvSpPr/>
          <p:nvPr/>
        </p:nvSpPr>
        <p:spPr>
          <a:xfrm>
            <a:off x="4372504" y="2676796"/>
            <a:ext cx="1801675" cy="180975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309" name="Google Shape;309;p56"/>
          <p:cNvSpPr txBox="1"/>
          <p:nvPr/>
        </p:nvSpPr>
        <p:spPr>
          <a:xfrm>
            <a:off x="4595792" y="3231106"/>
            <a:ext cx="1355100" cy="839400"/>
          </a:xfrm>
          <a:prstGeom prst="rect">
            <a:avLst/>
          </a:prstGeom>
          <a:noFill/>
          <a:ln>
            <a:noFill/>
          </a:ln>
        </p:spPr>
        <p:txBody>
          <a:bodyPr spcFirstLastPara="1" wrap="square" lIns="0" tIns="0" rIns="0" bIns="0" anchor="t" anchorCtr="0">
            <a:spAutoFit/>
          </a:bodyPr>
          <a:lstStyle/>
          <a:p>
            <a:pPr marL="0" marR="0" lvl="0" indent="0" algn="ctr" rtl="0">
              <a:lnSpc>
                <a:spcPct val="102000"/>
              </a:lnSpc>
              <a:spcBef>
                <a:spcPts val="0"/>
              </a:spcBef>
              <a:spcAft>
                <a:spcPts val="0"/>
              </a:spcAft>
              <a:buNone/>
            </a:pPr>
            <a:r>
              <a:rPr lang="en-US" sz="2700" b="1" i="0" u="none" strike="noStrike" cap="none">
                <a:solidFill>
                  <a:srgbClr val="FFFFFF"/>
                </a:solidFill>
                <a:latin typeface="Montserrat ExtraBold"/>
                <a:ea typeface="Montserrat ExtraBold"/>
                <a:cs typeface="Montserrat ExtraBold"/>
                <a:sym typeface="Montserrat ExtraBold"/>
              </a:rPr>
              <a:t>OUR FOCUS</a:t>
            </a:r>
            <a:endParaRPr sz="900"/>
          </a:p>
        </p:txBody>
      </p:sp>
      <p:sp>
        <p:nvSpPr>
          <p:cNvPr id="310" name="Google Shape;310;p56"/>
          <p:cNvSpPr txBox="1"/>
          <p:nvPr/>
        </p:nvSpPr>
        <p:spPr>
          <a:xfrm>
            <a:off x="6331721" y="3235140"/>
            <a:ext cx="1804200" cy="831300"/>
          </a:xfrm>
          <a:prstGeom prst="rect">
            <a:avLst/>
          </a:prstGeom>
          <a:noFill/>
          <a:ln>
            <a:noFill/>
          </a:ln>
        </p:spPr>
        <p:txBody>
          <a:bodyPr spcFirstLastPara="1" wrap="square" lIns="0" tIns="0" rIns="0" bIns="0" anchor="t" anchorCtr="0">
            <a:spAutoFit/>
          </a:bodyPr>
          <a:lstStyle/>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Culture &amp; Environment</a:t>
            </a:r>
            <a:endParaRPr sz="1800">
              <a:latin typeface="Trebuchet MS" panose="020B0603020202020204" pitchFamily="34" charset="0"/>
            </a:endParaRPr>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Instruction </a:t>
            </a:r>
            <a:endParaRPr sz="1800">
              <a:latin typeface="Trebuchet MS" panose="020B0603020202020204" pitchFamily="34" charset="0"/>
            </a:endParaRPr>
          </a:p>
        </p:txBody>
      </p:sp>
      <p:sp>
        <p:nvSpPr>
          <p:cNvPr id="311" name="Google Shape;311;p56">
            <a:extLst>
              <a:ext uri="{C183D7F6-B498-43B3-948B-1728B52AA6E4}">
                <adec:decorative xmlns:adec="http://schemas.microsoft.com/office/drawing/2017/decorative" val="1"/>
              </a:ext>
            </a:extLst>
          </p:cNvPr>
          <p:cNvSpPr/>
          <p:nvPr/>
        </p:nvSpPr>
        <p:spPr>
          <a:xfrm>
            <a:off x="9323107" y="4299452"/>
            <a:ext cx="2639295" cy="26511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312" name="Google Shape;312;p56">
            <a:extLst>
              <a:ext uri="{C183D7F6-B498-43B3-948B-1728B52AA6E4}">
                <adec:decorative xmlns:adec="http://schemas.microsoft.com/office/drawing/2017/decorative" val="1"/>
              </a:ext>
            </a:extLst>
          </p:cNvPr>
          <p:cNvSpPr/>
          <p:nvPr/>
        </p:nvSpPr>
        <p:spPr>
          <a:xfrm>
            <a:off x="7687214" y="4903135"/>
            <a:ext cx="1801675" cy="180975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313" name="Google Shape;313;p56"/>
          <p:cNvSpPr txBox="1"/>
          <p:nvPr/>
        </p:nvSpPr>
        <p:spPr>
          <a:xfrm>
            <a:off x="7721885" y="5416747"/>
            <a:ext cx="1726200" cy="839400"/>
          </a:xfrm>
          <a:prstGeom prst="rect">
            <a:avLst/>
          </a:prstGeom>
          <a:noFill/>
          <a:ln>
            <a:noFill/>
          </a:ln>
        </p:spPr>
        <p:txBody>
          <a:bodyPr spcFirstLastPara="1" wrap="square" lIns="0" tIns="0" rIns="0" bIns="0" anchor="t" anchorCtr="0">
            <a:spAutoFit/>
          </a:bodyPr>
          <a:lstStyle/>
          <a:p>
            <a:pPr marL="0" marR="0" lvl="0" indent="0" algn="ctr" rtl="0">
              <a:lnSpc>
                <a:spcPct val="102000"/>
              </a:lnSpc>
              <a:spcBef>
                <a:spcPts val="0"/>
              </a:spcBef>
              <a:spcAft>
                <a:spcPts val="0"/>
              </a:spcAft>
              <a:buNone/>
            </a:pPr>
            <a:r>
              <a:rPr lang="en-US" sz="2700" b="1" i="0" u="none" strike="noStrike" cap="none">
                <a:solidFill>
                  <a:srgbClr val="FFFFFF"/>
                </a:solidFill>
                <a:latin typeface="Montserrat ExtraBold"/>
                <a:ea typeface="Montserrat ExtraBold"/>
                <a:cs typeface="Montserrat ExtraBold"/>
                <a:sym typeface="Montserrat ExtraBold"/>
              </a:rPr>
              <a:t>DESIRED RESULTS</a:t>
            </a:r>
            <a:endParaRPr sz="900"/>
          </a:p>
        </p:txBody>
      </p:sp>
      <p:sp>
        <p:nvSpPr>
          <p:cNvPr id="314" name="Google Shape;314;p56"/>
          <p:cNvSpPr txBox="1"/>
          <p:nvPr/>
        </p:nvSpPr>
        <p:spPr>
          <a:xfrm>
            <a:off x="9573063" y="4793864"/>
            <a:ext cx="1934700" cy="1662300"/>
          </a:xfrm>
          <a:prstGeom prst="rect">
            <a:avLst/>
          </a:prstGeom>
          <a:noFill/>
          <a:ln>
            <a:noFill/>
          </a:ln>
        </p:spPr>
        <p:txBody>
          <a:bodyPr spcFirstLastPara="1" wrap="square" lIns="0" tIns="0" rIns="0" bIns="0" anchor="t" anchorCtr="0">
            <a:spAutoFit/>
          </a:bodyPr>
          <a:lstStyle/>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More effective teachers &amp; leaders stay</a:t>
            </a:r>
            <a:endParaRPr sz="1800">
              <a:latin typeface="Trebuchet MS" panose="020B0603020202020204" pitchFamily="34" charset="0"/>
            </a:endParaRPr>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Trebuchet MS" panose="020B0603020202020204" pitchFamily="34" charset="0"/>
                <a:ea typeface="Roboto Slab"/>
                <a:cs typeface="Roboto Slab"/>
                <a:sym typeface="Roboto Slab"/>
              </a:rPr>
              <a:t>More students &amp; educators grow </a:t>
            </a:r>
            <a:endParaRPr sz="1800">
              <a:latin typeface="Trebuchet MS" panose="020B0603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C2F58-BA7B-4DD3-A32B-D6077BE7ECA3}"/>
              </a:ext>
            </a:extLst>
          </p:cNvPr>
          <p:cNvSpPr>
            <a:spLocks noGrp="1"/>
          </p:cNvSpPr>
          <p:nvPr>
            <p:ph type="title"/>
          </p:nvPr>
        </p:nvSpPr>
        <p:spPr/>
        <p:txBody>
          <a:bodyPr/>
          <a:lstStyle/>
          <a:p>
            <a:r>
              <a:rPr lang="en-US">
                <a:latin typeface="Rockwell"/>
              </a:rPr>
              <a:t>Effectiveness and Training Resources</a:t>
            </a:r>
            <a:endParaRPr lang="en-US"/>
          </a:p>
        </p:txBody>
      </p:sp>
      <p:sp>
        <p:nvSpPr>
          <p:cNvPr id="3" name="Text Placeholder 2">
            <a:extLst>
              <a:ext uri="{FF2B5EF4-FFF2-40B4-BE49-F238E27FC236}">
                <a16:creationId xmlns:a16="http://schemas.microsoft.com/office/drawing/2014/main" id="{38BAA05D-9F7E-47B0-89F4-BF8B309840C3}"/>
              </a:ext>
            </a:extLst>
          </p:cNvPr>
          <p:cNvSpPr>
            <a:spLocks noGrp="1"/>
          </p:cNvSpPr>
          <p:nvPr>
            <p:ph type="body" idx="1"/>
          </p:nvPr>
        </p:nvSpPr>
        <p:spPr/>
        <p:txBody>
          <a:bodyPr vert="horz" lIns="91440" tIns="45720" rIns="91440" bIns="45720" rtlCol="0" anchor="t">
            <a:normAutofit/>
          </a:bodyPr>
          <a:lstStyle/>
          <a:p>
            <a:r>
              <a:rPr lang="en-US">
                <a:latin typeface="Trebuchet MS"/>
              </a:rPr>
              <a:t>  </a:t>
            </a:r>
          </a:p>
        </p:txBody>
      </p:sp>
    </p:spTree>
    <p:extLst>
      <p:ext uri="{BB962C8B-B14F-4D97-AF65-F5344CB8AC3E}">
        <p14:creationId xmlns:p14="http://schemas.microsoft.com/office/powerpoint/2010/main" val="1360494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75B0E-550D-718B-8C22-42645DDA902A}"/>
              </a:ext>
            </a:extLst>
          </p:cNvPr>
          <p:cNvSpPr>
            <a:spLocks noGrp="1"/>
          </p:cNvSpPr>
          <p:nvPr>
            <p:ph type="title"/>
          </p:nvPr>
        </p:nvSpPr>
        <p:spPr>
          <a:xfrm>
            <a:off x="708052" y="142230"/>
            <a:ext cx="10972800" cy="1188720"/>
          </a:xfrm>
        </p:spPr>
        <p:txBody>
          <a:bodyPr anchor="ctr">
            <a:normAutofit fontScale="90000"/>
          </a:bodyPr>
          <a:lstStyle/>
          <a:p>
            <a:pPr algn="ctr"/>
            <a:br>
              <a:rPr lang="en-US" sz="1900"/>
            </a:br>
            <a:r>
              <a:rPr lang="en-US" sz="3200">
                <a:latin typeface="Rockwell"/>
                <a:hlinkClick r:id="rId3"/>
              </a:rPr>
              <a:t>Teacher Evaluation and Support Guidance</a:t>
            </a:r>
            <a:br>
              <a:rPr lang="en-US" sz="3200">
                <a:latin typeface="Rockwell"/>
                <a:hlinkClick r:id="rId3"/>
              </a:rPr>
            </a:br>
            <a:r>
              <a:rPr lang="en-US" sz="3200">
                <a:latin typeface="Rockwell"/>
                <a:hlinkClick r:id="rId3"/>
              </a:rPr>
              <a:t>South Carolina Department of Education</a:t>
            </a:r>
            <a:br>
              <a:rPr lang="en-US" sz="1900"/>
            </a:br>
            <a:br>
              <a:rPr lang="en-US" sz="1900"/>
            </a:br>
            <a:endParaRPr lang="en-US" sz="1900"/>
          </a:p>
        </p:txBody>
      </p:sp>
      <p:pic>
        <p:nvPicPr>
          <p:cNvPr id="5" name="Picture 4" descr="A screenshot of resources (with links) for the ADEPT evaluation process">
            <a:extLst>
              <a:ext uri="{FF2B5EF4-FFF2-40B4-BE49-F238E27FC236}">
                <a16:creationId xmlns:a16="http://schemas.microsoft.com/office/drawing/2014/main" id="{E86613A8-FD37-4EFE-FCE9-6259C67EA8E5}"/>
              </a:ext>
            </a:extLst>
          </p:cNvPr>
          <p:cNvPicPr>
            <a:picLocks noChangeAspect="1"/>
          </p:cNvPicPr>
          <p:nvPr/>
        </p:nvPicPr>
        <p:blipFill>
          <a:blip r:embed="rId4"/>
          <a:stretch>
            <a:fillRect/>
          </a:stretch>
        </p:blipFill>
        <p:spPr>
          <a:xfrm>
            <a:off x="6274988" y="1348606"/>
            <a:ext cx="5554304" cy="4170551"/>
          </a:xfrm>
          <a:prstGeom prst="rect">
            <a:avLst/>
          </a:prstGeom>
          <a:noFill/>
        </p:spPr>
      </p:pic>
      <p:sp>
        <p:nvSpPr>
          <p:cNvPr id="4" name="Rectangle: Rounded Corners 3">
            <a:extLst>
              <a:ext uri="{FF2B5EF4-FFF2-40B4-BE49-F238E27FC236}">
                <a16:creationId xmlns:a16="http://schemas.microsoft.com/office/drawing/2014/main" id="{205B5CD3-F161-E563-298F-B0EB612FC392}"/>
              </a:ext>
              <a:ext uri="{C183D7F6-B498-43B3-948B-1728B52AA6E4}">
                <adec:decorative xmlns:adec="http://schemas.microsoft.com/office/drawing/2017/decorative" val="1"/>
              </a:ext>
            </a:extLst>
          </p:cNvPr>
          <p:cNvSpPr/>
          <p:nvPr/>
        </p:nvSpPr>
        <p:spPr>
          <a:xfrm>
            <a:off x="6562098" y="4166222"/>
            <a:ext cx="1823662" cy="179796"/>
          </a:xfrm>
          <a:prstGeom prst="round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18CDDF3B-F71D-DB0D-087D-C3C41A6D4739}"/>
              </a:ext>
              <a:ext uri="{C183D7F6-B498-43B3-948B-1728B52AA6E4}">
                <adec:decorative xmlns:adec="http://schemas.microsoft.com/office/drawing/2017/decorative" val="1"/>
              </a:ext>
            </a:extLst>
          </p:cNvPr>
          <p:cNvSpPr/>
          <p:nvPr/>
        </p:nvSpPr>
        <p:spPr>
          <a:xfrm>
            <a:off x="6539006" y="4488587"/>
            <a:ext cx="3698695" cy="162673"/>
          </a:xfrm>
          <a:prstGeom prst="round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E76E29F2-277D-7330-C972-A808131A2A45}"/>
              </a:ext>
              <a:ext uri="{C183D7F6-B498-43B3-948B-1728B52AA6E4}">
                <adec:decorative xmlns:adec="http://schemas.microsoft.com/office/drawing/2017/decorative" val="1"/>
              </a:ext>
            </a:extLst>
          </p:cNvPr>
          <p:cNvSpPr/>
          <p:nvPr/>
        </p:nvSpPr>
        <p:spPr>
          <a:xfrm>
            <a:off x="6533817" y="4816918"/>
            <a:ext cx="3698695" cy="162673"/>
          </a:xfrm>
          <a:prstGeom prst="round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1ECFFEA0-165E-8E87-299D-FC348893FD30}"/>
              </a:ext>
              <a:ext uri="{C183D7F6-B498-43B3-948B-1728B52AA6E4}">
                <adec:decorative xmlns:adec="http://schemas.microsoft.com/office/drawing/2017/decorative" val="1"/>
              </a:ext>
            </a:extLst>
          </p:cNvPr>
          <p:cNvSpPr/>
          <p:nvPr/>
        </p:nvSpPr>
        <p:spPr>
          <a:xfrm>
            <a:off x="6536411" y="4651261"/>
            <a:ext cx="3698695" cy="162673"/>
          </a:xfrm>
          <a:prstGeom prst="round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Content Placeholder 10" descr="A screenshot of a web page">
            <a:extLst>
              <a:ext uri="{FF2B5EF4-FFF2-40B4-BE49-F238E27FC236}">
                <a16:creationId xmlns:a16="http://schemas.microsoft.com/office/drawing/2014/main" id="{C5CCA0F9-E988-B079-8387-CC5FB6B3AFA3}"/>
              </a:ext>
            </a:extLst>
          </p:cNvPr>
          <p:cNvPicPr>
            <a:picLocks noChangeAspect="1"/>
          </p:cNvPicPr>
          <p:nvPr/>
        </p:nvPicPr>
        <p:blipFill rotWithShape="1">
          <a:blip r:embed="rId5"/>
          <a:srcRect r="5425" b="-265"/>
          <a:stretch/>
        </p:blipFill>
        <p:spPr>
          <a:xfrm>
            <a:off x="235044" y="1353407"/>
            <a:ext cx="6036073" cy="4370691"/>
          </a:xfrm>
          <a:prstGeom prst="rect">
            <a:avLst/>
          </a:prstGeom>
        </p:spPr>
      </p:pic>
      <p:sp>
        <p:nvSpPr>
          <p:cNvPr id="15" name="Arrow: Right 14">
            <a:extLst>
              <a:ext uri="{FF2B5EF4-FFF2-40B4-BE49-F238E27FC236}">
                <a16:creationId xmlns:a16="http://schemas.microsoft.com/office/drawing/2014/main" id="{A93B5C81-21E8-B3B8-C0A2-67B1EF979281}"/>
              </a:ext>
              <a:ext uri="{C183D7F6-B498-43B3-948B-1728B52AA6E4}">
                <adec:decorative xmlns:adec="http://schemas.microsoft.com/office/drawing/2017/decorative" val="1"/>
              </a:ext>
            </a:extLst>
          </p:cNvPr>
          <p:cNvSpPr/>
          <p:nvPr/>
        </p:nvSpPr>
        <p:spPr>
          <a:xfrm rot="1620000">
            <a:off x="3090683" y="1953581"/>
            <a:ext cx="1498314" cy="32975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053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11EFA-0554-A2D1-6003-865267CB2DCF}"/>
              </a:ext>
            </a:extLst>
          </p:cNvPr>
          <p:cNvSpPr>
            <a:spLocks noGrp="1"/>
          </p:cNvSpPr>
          <p:nvPr>
            <p:ph type="title"/>
          </p:nvPr>
        </p:nvSpPr>
        <p:spPr/>
        <p:txBody>
          <a:bodyPr/>
          <a:lstStyle/>
          <a:p>
            <a:r>
              <a:rPr lang="en-US">
                <a:latin typeface="Rockwell"/>
              </a:rPr>
              <a:t>SCTS Training Resources</a:t>
            </a:r>
            <a:endParaRPr lang="en-US"/>
          </a:p>
        </p:txBody>
      </p:sp>
      <p:pic>
        <p:nvPicPr>
          <p:cNvPr id="5" name="Content Placeholder 4" descr="A screenshot of a computer">
            <a:extLst>
              <a:ext uri="{FF2B5EF4-FFF2-40B4-BE49-F238E27FC236}">
                <a16:creationId xmlns:a16="http://schemas.microsoft.com/office/drawing/2014/main" id="{46FFE917-2F26-9262-2916-92A0FF68AA21}"/>
              </a:ext>
            </a:extLst>
          </p:cNvPr>
          <p:cNvPicPr>
            <a:picLocks noGrp="1" noChangeAspect="1"/>
          </p:cNvPicPr>
          <p:nvPr>
            <p:ph sz="half" idx="1"/>
          </p:nvPr>
        </p:nvPicPr>
        <p:blipFill>
          <a:blip r:embed="rId3"/>
          <a:stretch>
            <a:fillRect/>
          </a:stretch>
        </p:blipFill>
        <p:spPr>
          <a:xfrm>
            <a:off x="203477" y="1185397"/>
            <a:ext cx="7202062" cy="4420088"/>
          </a:xfrm>
        </p:spPr>
      </p:pic>
      <p:sp>
        <p:nvSpPr>
          <p:cNvPr id="4" name="Content Placeholder 3">
            <a:extLst>
              <a:ext uri="{FF2B5EF4-FFF2-40B4-BE49-F238E27FC236}">
                <a16:creationId xmlns:a16="http://schemas.microsoft.com/office/drawing/2014/main" id="{DA039D8F-B172-3294-0F88-26C29FE6B966}"/>
              </a:ext>
            </a:extLst>
          </p:cNvPr>
          <p:cNvSpPr>
            <a:spLocks noGrp="1"/>
          </p:cNvSpPr>
          <p:nvPr>
            <p:ph sz="half" idx="2"/>
          </p:nvPr>
        </p:nvSpPr>
        <p:spPr>
          <a:xfrm>
            <a:off x="7304937" y="1580911"/>
            <a:ext cx="4270300" cy="4005831"/>
          </a:xfrm>
        </p:spPr>
        <p:txBody>
          <a:bodyPr vert="horz" lIns="91440" tIns="45720" rIns="91440" bIns="45720" rtlCol="0" anchor="t">
            <a:normAutofit/>
          </a:bodyPr>
          <a:lstStyle/>
          <a:p>
            <a:pPr marL="0" indent="0">
              <a:buNone/>
            </a:pPr>
            <a:r>
              <a:rPr lang="en-US">
                <a:latin typeface="Trebuchet MS"/>
                <a:hlinkClick r:id="rId4"/>
              </a:rPr>
              <a:t>www.scadeptsupport.org</a:t>
            </a:r>
            <a:r>
              <a:rPr lang="en-US">
                <a:latin typeface="Trebuchet MS"/>
              </a:rPr>
              <a:t> </a:t>
            </a:r>
          </a:p>
          <a:p>
            <a:pPr marL="0" indent="0">
              <a:buNone/>
            </a:pPr>
            <a:endParaRPr lang="en-US"/>
          </a:p>
        </p:txBody>
      </p:sp>
    </p:spTree>
    <p:extLst>
      <p:ext uri="{BB962C8B-B14F-4D97-AF65-F5344CB8AC3E}">
        <p14:creationId xmlns:p14="http://schemas.microsoft.com/office/powerpoint/2010/main" val="2954200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75B0E-550D-718B-8C22-42645DDA902A}"/>
              </a:ext>
            </a:extLst>
          </p:cNvPr>
          <p:cNvSpPr>
            <a:spLocks noGrp="1"/>
          </p:cNvSpPr>
          <p:nvPr>
            <p:ph type="title"/>
          </p:nvPr>
        </p:nvSpPr>
        <p:spPr>
          <a:xfrm>
            <a:off x="684961" y="234594"/>
            <a:ext cx="10972800" cy="1188720"/>
          </a:xfrm>
        </p:spPr>
        <p:txBody>
          <a:bodyPr anchor="ctr">
            <a:normAutofit fontScale="90000"/>
          </a:bodyPr>
          <a:lstStyle/>
          <a:p>
            <a:pPr algn="ctr"/>
            <a:br>
              <a:rPr lang="en-US" sz="1900"/>
            </a:br>
            <a:r>
              <a:rPr lang="en-US" sz="3200">
                <a:latin typeface="Rockwell"/>
              </a:rPr>
              <a:t>Special Areas Evaluation and Support Guidance</a:t>
            </a:r>
            <a:br>
              <a:rPr lang="en-US" sz="3200">
                <a:latin typeface="Rockwell"/>
              </a:rPr>
            </a:br>
            <a:r>
              <a:rPr lang="en-US" sz="3200">
                <a:latin typeface="Rockwell"/>
              </a:rPr>
              <a:t>South Carolina Department of Education</a:t>
            </a:r>
            <a:br>
              <a:rPr lang="en-US" sz="1900"/>
            </a:br>
            <a:br>
              <a:rPr lang="en-US" sz="1900"/>
            </a:br>
            <a:endParaRPr lang="en-US" sz="1900"/>
          </a:p>
        </p:txBody>
      </p:sp>
      <p:pic>
        <p:nvPicPr>
          <p:cNvPr id="11" name="Content Placeholder 10" descr="A screenshot of a web page&#10;&#10;">
            <a:extLst>
              <a:ext uri="{FF2B5EF4-FFF2-40B4-BE49-F238E27FC236}">
                <a16:creationId xmlns:a16="http://schemas.microsoft.com/office/drawing/2014/main" id="{8DAA35A3-4CED-359E-D07B-580AF68C98A6}"/>
              </a:ext>
            </a:extLst>
          </p:cNvPr>
          <p:cNvPicPr>
            <a:picLocks noGrp="1" noChangeAspect="1"/>
          </p:cNvPicPr>
          <p:nvPr>
            <p:ph sz="half" idx="1"/>
          </p:nvPr>
        </p:nvPicPr>
        <p:blipFill rotWithShape="1">
          <a:blip r:embed="rId3"/>
          <a:srcRect r="5128" b="-265"/>
          <a:stretch/>
        </p:blipFill>
        <p:spPr>
          <a:xfrm>
            <a:off x="950862" y="1237952"/>
            <a:ext cx="6055022" cy="4370691"/>
          </a:xfrm>
        </p:spPr>
      </p:pic>
      <p:sp>
        <p:nvSpPr>
          <p:cNvPr id="12" name="Arrow: Right 11">
            <a:extLst>
              <a:ext uri="{FF2B5EF4-FFF2-40B4-BE49-F238E27FC236}">
                <a16:creationId xmlns:a16="http://schemas.microsoft.com/office/drawing/2014/main" id="{0C1396EF-BBB8-6F89-2F55-B67782D8477A}"/>
              </a:ext>
              <a:ext uri="{C183D7F6-B498-43B3-948B-1728B52AA6E4}">
                <adec:decorative xmlns:adec="http://schemas.microsoft.com/office/drawing/2017/decorative" val="1"/>
              </a:ext>
            </a:extLst>
          </p:cNvPr>
          <p:cNvSpPr/>
          <p:nvPr/>
        </p:nvSpPr>
        <p:spPr>
          <a:xfrm rot="9000000">
            <a:off x="1495849" y="3431464"/>
            <a:ext cx="1498314" cy="44521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screenshot of a computer">
            <a:extLst>
              <a:ext uri="{FF2B5EF4-FFF2-40B4-BE49-F238E27FC236}">
                <a16:creationId xmlns:a16="http://schemas.microsoft.com/office/drawing/2014/main" id="{A58D782F-2F28-7458-31F1-4A1B245B697C}"/>
              </a:ext>
            </a:extLst>
          </p:cNvPr>
          <p:cNvPicPr>
            <a:picLocks noChangeAspect="1"/>
          </p:cNvPicPr>
          <p:nvPr/>
        </p:nvPicPr>
        <p:blipFill>
          <a:blip r:embed="rId4"/>
          <a:stretch>
            <a:fillRect/>
          </a:stretch>
        </p:blipFill>
        <p:spPr>
          <a:xfrm>
            <a:off x="7233007" y="1137750"/>
            <a:ext cx="4960705" cy="4942095"/>
          </a:xfrm>
          <a:prstGeom prst="rect">
            <a:avLst/>
          </a:prstGeom>
        </p:spPr>
      </p:pic>
      <p:sp>
        <p:nvSpPr>
          <p:cNvPr id="7" name="Rectangle: Rounded Corners 6">
            <a:extLst>
              <a:ext uri="{FF2B5EF4-FFF2-40B4-BE49-F238E27FC236}">
                <a16:creationId xmlns:a16="http://schemas.microsoft.com/office/drawing/2014/main" id="{18CDDF3B-F71D-DB0D-087D-C3C41A6D4739}"/>
              </a:ext>
              <a:ext uri="{C183D7F6-B498-43B3-948B-1728B52AA6E4}">
                <adec:decorative xmlns:adec="http://schemas.microsoft.com/office/drawing/2017/decorative" val="1"/>
              </a:ext>
            </a:extLst>
          </p:cNvPr>
          <p:cNvSpPr/>
          <p:nvPr/>
        </p:nvSpPr>
        <p:spPr>
          <a:xfrm>
            <a:off x="7525818" y="2799707"/>
            <a:ext cx="3698695" cy="162673"/>
          </a:xfrm>
          <a:prstGeom prst="round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205B5CD3-F161-E563-298F-B0EB612FC392}"/>
              </a:ext>
              <a:ext uri="{C183D7F6-B498-43B3-948B-1728B52AA6E4}">
                <adec:decorative xmlns:adec="http://schemas.microsoft.com/office/drawing/2017/decorative" val="1"/>
              </a:ext>
            </a:extLst>
          </p:cNvPr>
          <p:cNvSpPr/>
          <p:nvPr/>
        </p:nvSpPr>
        <p:spPr>
          <a:xfrm>
            <a:off x="7525819" y="1883595"/>
            <a:ext cx="2208942" cy="171235"/>
          </a:xfrm>
          <a:prstGeom prst="round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E76E29F2-277D-7330-C972-A808131A2A45}"/>
              </a:ext>
              <a:ext uri="{C183D7F6-B498-43B3-948B-1728B52AA6E4}">
                <adec:decorative xmlns:adec="http://schemas.microsoft.com/office/drawing/2017/decorative" val="1"/>
              </a:ext>
            </a:extLst>
          </p:cNvPr>
          <p:cNvSpPr/>
          <p:nvPr/>
        </p:nvSpPr>
        <p:spPr>
          <a:xfrm>
            <a:off x="7525819" y="3082247"/>
            <a:ext cx="3698695" cy="162673"/>
          </a:xfrm>
          <a:prstGeom prst="round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1948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825194" y="1172130"/>
            <a:ext cx="5046133" cy="1660434"/>
          </a:xfrm>
        </p:spPr>
        <p:txBody>
          <a:bodyPr anchor="ctr">
            <a:normAutofit fontScale="90000"/>
          </a:bodyPr>
          <a:lstStyle/>
          <a:p>
            <a:pPr algn="ctr"/>
            <a:r>
              <a:rPr lang="en-US" sz="3600">
                <a:latin typeface="Rockwell"/>
              </a:rPr>
              <a:t>SCLead.org </a:t>
            </a:r>
            <a:br>
              <a:rPr lang="en-US" sz="3600">
                <a:latin typeface="Rockwell"/>
              </a:rPr>
            </a:br>
            <a:r>
              <a:rPr lang="en-US" sz="3600">
                <a:latin typeface="Rockwell"/>
              </a:rPr>
              <a:t>Resources</a:t>
            </a:r>
            <a:br>
              <a:rPr lang="en-US">
                <a:latin typeface="Rockwell"/>
              </a:rPr>
            </a:br>
            <a:r>
              <a:rPr lang="en-US" sz="2800">
                <a:latin typeface="Rockwell"/>
                <a:hlinkClick r:id="rId3"/>
              </a:rPr>
              <a:t>https://ed.sc.gov/educators/</a:t>
            </a:r>
            <a:br>
              <a:rPr lang="en-US" sz="2800">
                <a:latin typeface="Rockwell"/>
                <a:hlinkClick r:id="rId3"/>
              </a:rPr>
            </a:br>
            <a:r>
              <a:rPr lang="en-US" sz="2800">
                <a:latin typeface="Rockwell"/>
                <a:hlinkClick r:id="rId3"/>
              </a:rPr>
              <a:t>educator-effectiveness/</a:t>
            </a:r>
            <a:br>
              <a:rPr lang="en-US" sz="2800">
                <a:latin typeface="Rockwell"/>
              </a:rPr>
            </a:br>
            <a:br>
              <a:rPr lang="en-US" sz="2000">
                <a:latin typeface="Rockwell"/>
              </a:rPr>
            </a:br>
            <a:br>
              <a:rPr lang="en-US">
                <a:latin typeface="Rockwell"/>
              </a:rPr>
            </a:br>
            <a:br>
              <a:rPr lang="en-US">
                <a:latin typeface="Rockwell"/>
              </a:rPr>
            </a:br>
            <a:endParaRPr lang="en-US">
              <a:latin typeface="Rockwell"/>
            </a:endParaRPr>
          </a:p>
        </p:txBody>
      </p:sp>
      <p:pic>
        <p:nvPicPr>
          <p:cNvPr id="2" name="Picture 1" descr="A screenshot of SCLead Resources with links from the SC Department of Education Office of Educator Effectiveness website">
            <a:extLst>
              <a:ext uri="{FF2B5EF4-FFF2-40B4-BE49-F238E27FC236}">
                <a16:creationId xmlns:a16="http://schemas.microsoft.com/office/drawing/2014/main" id="{CD9751AF-5A75-ED60-4CE1-74439709ACBA}"/>
              </a:ext>
            </a:extLst>
          </p:cNvPr>
          <p:cNvPicPr>
            <a:picLocks noChangeAspect="1"/>
          </p:cNvPicPr>
          <p:nvPr/>
        </p:nvPicPr>
        <p:blipFill rotWithShape="1">
          <a:blip r:embed="rId4"/>
          <a:srcRect l="1299" r="31494"/>
          <a:stretch/>
        </p:blipFill>
        <p:spPr>
          <a:xfrm>
            <a:off x="6897513" y="3147"/>
            <a:ext cx="4746139" cy="6653478"/>
          </a:xfrm>
          <a:prstGeom prst="rect">
            <a:avLst/>
          </a:prstGeom>
          <a:noFill/>
        </p:spPr>
      </p:pic>
      <p:pic>
        <p:nvPicPr>
          <p:cNvPr id="5" name="Content Placeholder 10" descr="A screenshot of a web page">
            <a:extLst>
              <a:ext uri="{FF2B5EF4-FFF2-40B4-BE49-F238E27FC236}">
                <a16:creationId xmlns:a16="http://schemas.microsoft.com/office/drawing/2014/main" id="{CD8DD67B-261D-7141-A106-0E0A37273ACF}"/>
              </a:ext>
            </a:extLst>
          </p:cNvPr>
          <p:cNvPicPr>
            <a:picLocks noGrp="1" noChangeAspect="1"/>
          </p:cNvPicPr>
          <p:nvPr>
            <p:ph sz="half" idx="1"/>
          </p:nvPr>
        </p:nvPicPr>
        <p:blipFill>
          <a:blip r:embed="rId5"/>
          <a:stretch>
            <a:fillRect/>
          </a:stretch>
        </p:blipFill>
        <p:spPr>
          <a:xfrm>
            <a:off x="512135" y="1168679"/>
            <a:ext cx="6382306" cy="4359127"/>
          </a:xfrm>
        </p:spPr>
      </p:pic>
      <p:sp>
        <p:nvSpPr>
          <p:cNvPr id="8" name="Arrow: Right 7">
            <a:extLst>
              <a:ext uri="{FF2B5EF4-FFF2-40B4-BE49-F238E27FC236}">
                <a16:creationId xmlns:a16="http://schemas.microsoft.com/office/drawing/2014/main" id="{B1467875-1B57-6E0B-8A2A-E956F747C3A0}"/>
              </a:ext>
              <a:ext uri="{C183D7F6-B498-43B3-948B-1728B52AA6E4}">
                <adec:decorative xmlns:adec="http://schemas.microsoft.com/office/drawing/2017/decorative" val="1"/>
              </a:ext>
            </a:extLst>
          </p:cNvPr>
          <p:cNvSpPr/>
          <p:nvPr/>
        </p:nvSpPr>
        <p:spPr>
          <a:xfrm rot="3240000">
            <a:off x="1585619" y="3731386"/>
            <a:ext cx="1498314" cy="44521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52094127-7E71-E884-42DC-CA9C7392D94B}"/>
              </a:ext>
              <a:ext uri="{C183D7F6-B498-43B3-948B-1728B52AA6E4}">
                <adec:decorative xmlns:adec="http://schemas.microsoft.com/office/drawing/2017/decorative" val="1"/>
              </a:ext>
            </a:extLst>
          </p:cNvPr>
          <p:cNvSpPr/>
          <p:nvPr/>
        </p:nvSpPr>
        <p:spPr>
          <a:xfrm>
            <a:off x="7042282" y="5297665"/>
            <a:ext cx="3715082" cy="326543"/>
          </a:xfrm>
          <a:prstGeom prst="round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3324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C2F58-BA7B-4DD3-A32B-D6077BE7ECA3}"/>
              </a:ext>
            </a:extLst>
          </p:cNvPr>
          <p:cNvSpPr>
            <a:spLocks noGrp="1"/>
          </p:cNvSpPr>
          <p:nvPr>
            <p:ph type="title"/>
          </p:nvPr>
        </p:nvSpPr>
        <p:spPr>
          <a:xfrm>
            <a:off x="609600" y="907481"/>
            <a:ext cx="3928534" cy="2852737"/>
          </a:xfrm>
        </p:spPr>
        <p:txBody>
          <a:bodyPr/>
          <a:lstStyle/>
          <a:p>
            <a:r>
              <a:rPr lang="en-US">
                <a:hlinkClick r:id="rId3"/>
              </a:rPr>
              <a:t>Assistant Principal Evaluation</a:t>
            </a:r>
            <a:endParaRPr lang="en-US"/>
          </a:p>
        </p:txBody>
      </p:sp>
      <p:sp>
        <p:nvSpPr>
          <p:cNvPr id="3" name="Text Placeholder 2">
            <a:extLst>
              <a:ext uri="{FF2B5EF4-FFF2-40B4-BE49-F238E27FC236}">
                <a16:creationId xmlns:a16="http://schemas.microsoft.com/office/drawing/2014/main" id="{38BAA05D-9F7E-47B0-89F4-BF8B309840C3}"/>
              </a:ext>
            </a:extLst>
          </p:cNvPr>
          <p:cNvSpPr>
            <a:spLocks noGrp="1"/>
          </p:cNvSpPr>
          <p:nvPr>
            <p:ph type="body" idx="1"/>
          </p:nvPr>
        </p:nvSpPr>
        <p:spPr/>
        <p:txBody>
          <a:bodyPr/>
          <a:lstStyle/>
          <a:p>
            <a:r>
              <a:rPr lang="en-US"/>
              <a:t>  </a:t>
            </a:r>
          </a:p>
        </p:txBody>
      </p:sp>
      <p:pic>
        <p:nvPicPr>
          <p:cNvPr id="9" name="Picture 8" descr="Screenshot, Website">
            <a:extLst>
              <a:ext uri="{FF2B5EF4-FFF2-40B4-BE49-F238E27FC236}">
                <a16:creationId xmlns:a16="http://schemas.microsoft.com/office/drawing/2014/main" id="{D161C8A5-E693-4636-B6D4-ED13702D709C}"/>
              </a:ext>
            </a:extLst>
          </p:cNvPr>
          <p:cNvPicPr>
            <a:picLocks noChangeAspect="1"/>
          </p:cNvPicPr>
          <p:nvPr/>
        </p:nvPicPr>
        <p:blipFill rotWithShape="1">
          <a:blip r:embed="rId4"/>
          <a:srcRect r="35394" b="3568"/>
          <a:stretch/>
        </p:blipFill>
        <p:spPr>
          <a:xfrm>
            <a:off x="4538134" y="95121"/>
            <a:ext cx="7366000" cy="5593781"/>
          </a:xfrm>
          <a:prstGeom prst="rect">
            <a:avLst/>
          </a:prstGeom>
        </p:spPr>
      </p:pic>
      <p:pic>
        <p:nvPicPr>
          <p:cNvPr id="11" name="Graphic 10" descr="Arrow Down with solid fill">
            <a:extLst>
              <a:ext uri="{FF2B5EF4-FFF2-40B4-BE49-F238E27FC236}">
                <a16:creationId xmlns:a16="http://schemas.microsoft.com/office/drawing/2014/main" id="{B3688A47-B791-4ED8-88D8-4D8EB31DC5B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rot="17907791">
            <a:off x="3142522" y="3399923"/>
            <a:ext cx="946055" cy="2102165"/>
          </a:xfrm>
          <a:prstGeom prst="rect">
            <a:avLst/>
          </a:prstGeom>
        </p:spPr>
      </p:pic>
    </p:spTree>
    <p:extLst>
      <p:ext uri="{BB962C8B-B14F-4D97-AF65-F5344CB8AC3E}">
        <p14:creationId xmlns:p14="http://schemas.microsoft.com/office/powerpoint/2010/main" val="24183302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6" ma:contentTypeDescription="Create a new document." ma:contentTypeScope="" ma:versionID="1a5ac16e076e8422e8f8e28a36768f3a">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ecf5e6b3ceec819d0eee64fd967cbb35"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2.xml><?xml version="1.0" encoding="utf-8"?>
<ds:datastoreItem xmlns:ds="http://schemas.openxmlformats.org/officeDocument/2006/customXml" ds:itemID="{A382DCEB-E09F-41D9-B13F-6DED6ED5C69A}">
  <ds:schemaRefs>
    <ds:schemaRef ds:uri="http://purl.org/dc/elements/1.1/"/>
    <ds:schemaRef ds:uri="http://schemas.openxmlformats.org/package/2006/metadata/core-properties"/>
    <ds:schemaRef ds:uri="http://purl.org/dc/dcmitype/"/>
    <ds:schemaRef ds:uri="http://schemas.microsoft.com/office/2006/documentManagement/types"/>
    <ds:schemaRef ds:uri="http://www.w3.org/XML/1998/namespace"/>
    <ds:schemaRef ds:uri="http://schemas.microsoft.com/office/infopath/2007/PartnerControls"/>
    <ds:schemaRef ds:uri="f02f7301-725c-47b9-832a-57cb4d48a234"/>
    <ds:schemaRef ds:uri="eceb486e-0810-4529-a988-f381a2f10d79"/>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81541CBC-CE8D-4667-BD16-E8E91DC593D3}">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2022 PPT Template</Template>
  <TotalTime>1</TotalTime>
  <Words>3559</Words>
  <Application>Microsoft Office PowerPoint</Application>
  <PresentationFormat>Widescreen</PresentationFormat>
  <Paragraphs>259</Paragraphs>
  <Slides>28</Slides>
  <Notes>28</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28</vt:i4>
      </vt:variant>
    </vt:vector>
  </HeadingPairs>
  <TitlesOfParts>
    <vt:vector size="39" baseType="lpstr">
      <vt:lpstr>Arial</vt:lpstr>
      <vt:lpstr>Calibri</vt:lpstr>
      <vt:lpstr>Karla</vt:lpstr>
      <vt:lpstr>Montserrat ExtraBold</vt:lpstr>
      <vt:lpstr>Rockwell</vt:lpstr>
      <vt:lpstr>Source Sans Pro</vt:lpstr>
      <vt:lpstr>Symbol</vt:lpstr>
      <vt:lpstr>Trebuchet MS</vt:lpstr>
      <vt:lpstr>Office Theme</vt:lpstr>
      <vt:lpstr>Custom Design</vt:lpstr>
      <vt:lpstr>Office Theme</vt:lpstr>
      <vt:lpstr>Educator Effectiveness  Virtual Office Hours </vt:lpstr>
      <vt:lpstr>Agenda </vt:lpstr>
      <vt:lpstr>SCDE Office of Educator Effectiveness and Leadership Development </vt:lpstr>
      <vt:lpstr>Effectiveness and Training Resources</vt:lpstr>
      <vt:lpstr> Teacher Evaluation and Support Guidance South Carolina Department of Education  </vt:lpstr>
      <vt:lpstr>SCTS Training Resources</vt:lpstr>
      <vt:lpstr> Special Areas Evaluation and Support Guidance South Carolina Department of Education  </vt:lpstr>
      <vt:lpstr>SCLead.org  Resources https://ed.sc.gov/educators/ educator-effectiveness/    </vt:lpstr>
      <vt:lpstr>Assistant Principal Evaluation</vt:lpstr>
      <vt:lpstr>Using SCLead to Enter AP Evaluations </vt:lpstr>
      <vt:lpstr>ADEPT Reminders and Calendar</vt:lpstr>
      <vt:lpstr>The When:  ADEPT Calendar  of Events and  Due Dates</vt:lpstr>
      <vt:lpstr>Cleaning up Staff Lists</vt:lpstr>
      <vt:lpstr>Removing Staff</vt:lpstr>
      <vt:lpstr>Adding New Staff </vt:lpstr>
      <vt:lpstr>Dealing with Duplicates </vt:lpstr>
      <vt:lpstr>Reciprocity and Contract Levels</vt:lpstr>
      <vt:lpstr>Professional Learning Library</vt:lpstr>
      <vt:lpstr>Why the Professional Learning Library?</vt:lpstr>
      <vt:lpstr>Endless Possibilities</vt:lpstr>
      <vt:lpstr>Accessing the PLL</vt:lpstr>
      <vt:lpstr>Learner Dashboard</vt:lpstr>
      <vt:lpstr>Transcript</vt:lpstr>
      <vt:lpstr>Renewal Credit</vt:lpstr>
      <vt:lpstr>PLL Resources</vt:lpstr>
      <vt:lpstr>SCLead FAQs</vt:lpstr>
      <vt:lpstr>Questions and Discussion </vt:lpstr>
      <vt:lpstr>             Office of Educator Effectiveness  &amp; Leadership Development</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August 2022 Effectiveness Virtual Office Hours</dc:title>
  <dc:creator>South Carolina Department of Education</dc:creator>
  <cp:lastModifiedBy>Toal Mandsager, Lilla</cp:lastModifiedBy>
  <cp:revision>7</cp:revision>
  <dcterms:created xsi:type="dcterms:W3CDTF">2022-07-25T17:41:28Z</dcterms:created>
  <dcterms:modified xsi:type="dcterms:W3CDTF">2023-09-12T18:56:30Z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